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9">
  <p:sldMasterIdLst>
    <p:sldMasterId id="2147483648" r:id="rId1"/>
    <p:sldMasterId id="2147483661" r:id="rId2"/>
  </p:sldMasterIdLst>
  <p:notesMasterIdLst>
    <p:notesMasterId r:id="rId42"/>
  </p:notesMasterIdLst>
  <p:sldIdLst>
    <p:sldId id="322" r:id="rId3"/>
    <p:sldId id="320" r:id="rId4"/>
    <p:sldId id="379" r:id="rId5"/>
    <p:sldId id="380" r:id="rId6"/>
    <p:sldId id="272" r:id="rId7"/>
    <p:sldId id="299" r:id="rId8"/>
    <p:sldId id="352" r:id="rId9"/>
    <p:sldId id="301" r:id="rId10"/>
    <p:sldId id="382" r:id="rId11"/>
    <p:sldId id="351" r:id="rId12"/>
    <p:sldId id="383" r:id="rId13"/>
    <p:sldId id="384" r:id="rId14"/>
    <p:sldId id="385" r:id="rId15"/>
    <p:sldId id="386" r:id="rId16"/>
    <p:sldId id="387" r:id="rId17"/>
    <p:sldId id="388" r:id="rId18"/>
    <p:sldId id="389" r:id="rId19"/>
    <p:sldId id="401" r:id="rId20"/>
    <p:sldId id="396" r:id="rId21"/>
    <p:sldId id="402" r:id="rId22"/>
    <p:sldId id="403" r:id="rId23"/>
    <p:sldId id="404" r:id="rId24"/>
    <p:sldId id="405" r:id="rId25"/>
    <p:sldId id="393" r:id="rId26"/>
    <p:sldId id="394" r:id="rId27"/>
    <p:sldId id="395" r:id="rId28"/>
    <p:sldId id="406" r:id="rId29"/>
    <p:sldId id="407" r:id="rId30"/>
    <p:sldId id="411" r:id="rId31"/>
    <p:sldId id="412" r:id="rId32"/>
    <p:sldId id="413" r:id="rId33"/>
    <p:sldId id="397" r:id="rId34"/>
    <p:sldId id="398" r:id="rId35"/>
    <p:sldId id="399" r:id="rId36"/>
    <p:sldId id="400" r:id="rId37"/>
    <p:sldId id="381" r:id="rId38"/>
    <p:sldId id="391" r:id="rId39"/>
    <p:sldId id="333" r:id="rId40"/>
    <p:sldId id="296"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E71"/>
    <a:srgbClr val="F38021"/>
    <a:srgbClr val="EAF48C"/>
    <a:srgbClr val="67E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876" autoAdjust="0"/>
  </p:normalViewPr>
  <p:slideViewPr>
    <p:cSldViewPr snapToGrid="0">
      <p:cViewPr varScale="1">
        <p:scale>
          <a:sx n="67" d="100"/>
          <a:sy n="67" d="100"/>
        </p:scale>
        <p:origin x="85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74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F96F7-A3D2-4BF6-8979-1D2EEFF3CB09}"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s-EC"/>
        </a:p>
      </dgm:t>
    </dgm:pt>
    <dgm:pt modelId="{1E021A1A-6623-4E0B-9518-F48FE2BD3A8A}" type="pres">
      <dgm:prSet presAssocID="{3ADF96F7-A3D2-4BF6-8979-1D2EEFF3CB09}" presName="rootnode" presStyleCnt="0">
        <dgm:presLayoutVars>
          <dgm:chMax/>
          <dgm:chPref/>
          <dgm:dir/>
          <dgm:animLvl val="lvl"/>
        </dgm:presLayoutVars>
      </dgm:prSet>
      <dgm:spPr/>
      <dgm:t>
        <a:bodyPr/>
        <a:lstStyle/>
        <a:p>
          <a:endParaRPr lang="es-EC"/>
        </a:p>
      </dgm:t>
    </dgm:pt>
  </dgm:ptLst>
  <dgm:cxnLst>
    <dgm:cxn modelId="{FBB50159-2D04-45BB-BCAE-7F9328D0EC93}" type="presOf" srcId="{3ADF96F7-A3D2-4BF6-8979-1D2EEFF3CB09}" destId="{1E021A1A-6623-4E0B-9518-F48FE2BD3A8A}" srcOrd="0" destOrd="0" presId="urn:microsoft.com/office/officeart/2005/8/layout/StepDownProcess"/>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52114-32D0-4674-A5CC-EB374C887874}"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s-EC"/>
        </a:p>
      </dgm:t>
    </dgm:pt>
    <dgm:pt modelId="{D99AEDE2-120A-4B0C-828C-3A95ED2659D5}">
      <dgm:prSet phldrT="[Texto]" custT="1"/>
      <dgm:spPr>
        <a:solidFill>
          <a:schemeClr val="bg2"/>
        </a:solidFill>
      </dgm:spPr>
      <dgm:t>
        <a:bodyPr/>
        <a:lstStyle/>
        <a:p>
          <a:r>
            <a:rPr lang="es-EC" sz="1200" dirty="0" smtClean="0">
              <a:latin typeface="Arial Black" pitchFamily="34" charset="0"/>
            </a:rPr>
            <a:t>Entrevistas a los miembros de la organización</a:t>
          </a:r>
          <a:endParaRPr lang="es-EC" sz="1200" dirty="0">
            <a:latin typeface="Arial Black" pitchFamily="34" charset="0"/>
          </a:endParaRPr>
        </a:p>
      </dgm:t>
    </dgm:pt>
    <dgm:pt modelId="{CA7E3844-7FBD-4B64-BCB3-FFDD80602BAD}" type="parTrans" cxnId="{610D46BC-91E7-4AF7-8A41-85CB4A470818}">
      <dgm:prSet/>
      <dgm:spPr/>
      <dgm:t>
        <a:bodyPr/>
        <a:lstStyle/>
        <a:p>
          <a:endParaRPr lang="es-EC"/>
        </a:p>
      </dgm:t>
    </dgm:pt>
    <dgm:pt modelId="{A2EE39B7-C462-4783-BE7A-FA29768EA373}" type="sibTrans" cxnId="{610D46BC-91E7-4AF7-8A41-85CB4A470818}">
      <dgm:prSet/>
      <dgm:spPr/>
      <dgm:t>
        <a:bodyPr/>
        <a:lstStyle/>
        <a:p>
          <a:endParaRPr lang="es-EC"/>
        </a:p>
      </dgm:t>
    </dgm:pt>
    <dgm:pt modelId="{A81BCC84-3DF4-4ABB-92BD-A9B3217D5A49}">
      <dgm:prSet phldrT="[Texto]" custT="1"/>
      <dgm:spPr/>
      <dgm:t>
        <a:bodyPr/>
        <a:lstStyle/>
        <a:p>
          <a:r>
            <a:rPr lang="es-EC" sz="1200" dirty="0" smtClean="0">
              <a:latin typeface="Arial Black" pitchFamily="34" charset="0"/>
            </a:rPr>
            <a:t>Levantamiento planimétrico de la Hacienda Llipig</a:t>
          </a:r>
          <a:endParaRPr lang="es-EC" sz="1200" dirty="0">
            <a:latin typeface="Arial Black" pitchFamily="34" charset="0"/>
          </a:endParaRPr>
        </a:p>
      </dgm:t>
    </dgm:pt>
    <dgm:pt modelId="{2436C3C8-7E9B-4BE3-8B4F-8002D07F74A4}" type="parTrans" cxnId="{D9952C71-79CC-4028-AB95-B6C7312F1733}">
      <dgm:prSet/>
      <dgm:spPr/>
      <dgm:t>
        <a:bodyPr/>
        <a:lstStyle/>
        <a:p>
          <a:endParaRPr lang="es-EC"/>
        </a:p>
      </dgm:t>
    </dgm:pt>
    <dgm:pt modelId="{E1CD6F1D-0071-437B-AD24-E1DE6F28C695}" type="sibTrans" cxnId="{D9952C71-79CC-4028-AB95-B6C7312F1733}">
      <dgm:prSet/>
      <dgm:spPr/>
      <dgm:t>
        <a:bodyPr/>
        <a:lstStyle/>
        <a:p>
          <a:endParaRPr lang="es-EC"/>
        </a:p>
      </dgm:t>
    </dgm:pt>
    <dgm:pt modelId="{F81CED12-B04E-4D8F-9331-FD56E703AA15}">
      <dgm:prSet phldrT="[Texto]" custT="1"/>
      <dgm:spPr>
        <a:solidFill>
          <a:schemeClr val="bg2"/>
        </a:solidFill>
      </dgm:spPr>
      <dgm:t>
        <a:bodyPr/>
        <a:lstStyle/>
        <a:p>
          <a:r>
            <a:rPr lang="es-EC" sz="1200" dirty="0" smtClean="0">
              <a:latin typeface="Arial Black" pitchFamily="34" charset="0"/>
            </a:rPr>
            <a:t>Taller de validación de los resultados de la situación actual con los miembros de la organización</a:t>
          </a:r>
          <a:endParaRPr lang="es-EC" sz="1200" dirty="0">
            <a:latin typeface="Arial Black" pitchFamily="34" charset="0"/>
          </a:endParaRPr>
        </a:p>
      </dgm:t>
    </dgm:pt>
    <dgm:pt modelId="{5E1AA7EE-3DBF-4380-8BFF-BE21B89AFF6E}" type="parTrans" cxnId="{2EB2A6FD-B327-49FA-84BD-DEF2FB23DF5A}">
      <dgm:prSet/>
      <dgm:spPr/>
      <dgm:t>
        <a:bodyPr/>
        <a:lstStyle/>
        <a:p>
          <a:endParaRPr lang="es-EC"/>
        </a:p>
      </dgm:t>
    </dgm:pt>
    <dgm:pt modelId="{ED666024-C5A9-44AF-AFCE-96B8740E1E47}" type="sibTrans" cxnId="{2EB2A6FD-B327-49FA-84BD-DEF2FB23DF5A}">
      <dgm:prSet/>
      <dgm:spPr/>
      <dgm:t>
        <a:bodyPr/>
        <a:lstStyle/>
        <a:p>
          <a:endParaRPr lang="es-EC"/>
        </a:p>
      </dgm:t>
    </dgm:pt>
    <dgm:pt modelId="{B24A2E99-4BA8-4215-8F25-9B62608A6194}" type="pres">
      <dgm:prSet presAssocID="{83152114-32D0-4674-A5CC-EB374C887874}" presName="composite" presStyleCnt="0">
        <dgm:presLayoutVars>
          <dgm:chMax val="5"/>
          <dgm:dir/>
          <dgm:animLvl val="ctr"/>
          <dgm:resizeHandles val="exact"/>
        </dgm:presLayoutVars>
      </dgm:prSet>
      <dgm:spPr/>
      <dgm:t>
        <a:bodyPr/>
        <a:lstStyle/>
        <a:p>
          <a:endParaRPr lang="es-EC"/>
        </a:p>
      </dgm:t>
    </dgm:pt>
    <dgm:pt modelId="{77CC7557-510C-46D2-AE8B-F86ACF7F3B3D}" type="pres">
      <dgm:prSet presAssocID="{83152114-32D0-4674-A5CC-EB374C887874}" presName="cycle" presStyleCnt="0"/>
      <dgm:spPr/>
    </dgm:pt>
    <dgm:pt modelId="{09335266-0704-419C-9D8A-1C4D077301EA}" type="pres">
      <dgm:prSet presAssocID="{83152114-32D0-4674-A5CC-EB374C887874}" presName="centerShape" presStyleCnt="0"/>
      <dgm:spPr/>
    </dgm:pt>
    <dgm:pt modelId="{A66EFF65-C281-4A07-88D0-2D5EBD980A32}" type="pres">
      <dgm:prSet presAssocID="{83152114-32D0-4674-A5CC-EB374C887874}" presName="connSite" presStyleLbl="node1" presStyleIdx="0" presStyleCnt="4"/>
      <dgm:spPr/>
    </dgm:pt>
    <dgm:pt modelId="{055A37B0-2FD1-47B5-BB10-FD3095958095}" type="pres">
      <dgm:prSet presAssocID="{83152114-32D0-4674-A5CC-EB374C887874}" presName="visible" presStyleLbl="node1" presStyleIdx="0" presStyleCnt="4" custScaleX="86249" custScaleY="82569" custLinFactNeighborX="-17729" custLinFactNeighborY="-1074"/>
      <dgm:spPr>
        <a:blipFill rotWithShape="1">
          <a:blip xmlns:r="http://schemas.openxmlformats.org/officeDocument/2006/relationships" r:embed="rId1"/>
          <a:stretch>
            <a:fillRect/>
          </a:stretch>
        </a:blipFill>
      </dgm:spPr>
    </dgm:pt>
    <dgm:pt modelId="{039122E4-4421-4248-AB3B-F72A358DE014}" type="pres">
      <dgm:prSet presAssocID="{CA7E3844-7FBD-4B64-BCB3-FFDD80602BAD}" presName="Name25" presStyleLbl="parChTrans1D1" presStyleIdx="0" presStyleCnt="3"/>
      <dgm:spPr/>
      <dgm:t>
        <a:bodyPr/>
        <a:lstStyle/>
        <a:p>
          <a:endParaRPr lang="es-EC"/>
        </a:p>
      </dgm:t>
    </dgm:pt>
    <dgm:pt modelId="{DEEB28CE-7F57-491E-BF7D-A4643EFB5296}" type="pres">
      <dgm:prSet presAssocID="{D99AEDE2-120A-4B0C-828C-3A95ED2659D5}" presName="node" presStyleCnt="0"/>
      <dgm:spPr/>
    </dgm:pt>
    <dgm:pt modelId="{D79DF69A-C5D9-46F9-A370-24D4862D96C6}" type="pres">
      <dgm:prSet presAssocID="{D99AEDE2-120A-4B0C-828C-3A95ED2659D5}" presName="parentNode" presStyleLbl="node1" presStyleIdx="1" presStyleCnt="4" custLinFactNeighborX="-33123" custLinFactNeighborY="11669">
        <dgm:presLayoutVars>
          <dgm:chMax val="1"/>
          <dgm:bulletEnabled val="1"/>
        </dgm:presLayoutVars>
      </dgm:prSet>
      <dgm:spPr/>
      <dgm:t>
        <a:bodyPr/>
        <a:lstStyle/>
        <a:p>
          <a:endParaRPr lang="es-EC"/>
        </a:p>
      </dgm:t>
    </dgm:pt>
    <dgm:pt modelId="{3A20843C-B1CE-4CB0-899D-EF224161A65B}" type="pres">
      <dgm:prSet presAssocID="{D99AEDE2-120A-4B0C-828C-3A95ED2659D5}" presName="childNode" presStyleLbl="revTx" presStyleIdx="0" presStyleCnt="0">
        <dgm:presLayoutVars>
          <dgm:bulletEnabled val="1"/>
        </dgm:presLayoutVars>
      </dgm:prSet>
      <dgm:spPr/>
      <dgm:t>
        <a:bodyPr/>
        <a:lstStyle/>
        <a:p>
          <a:endParaRPr lang="es-EC"/>
        </a:p>
      </dgm:t>
    </dgm:pt>
    <dgm:pt modelId="{2625A73E-EC87-41F2-BA05-4962E4552002}" type="pres">
      <dgm:prSet presAssocID="{2436C3C8-7E9B-4BE3-8B4F-8002D07F74A4}" presName="Name25" presStyleLbl="parChTrans1D1" presStyleIdx="1" presStyleCnt="3"/>
      <dgm:spPr/>
      <dgm:t>
        <a:bodyPr/>
        <a:lstStyle/>
        <a:p>
          <a:endParaRPr lang="es-EC"/>
        </a:p>
      </dgm:t>
    </dgm:pt>
    <dgm:pt modelId="{DCC0C7E9-0511-46BE-A303-6A4E85901F3C}" type="pres">
      <dgm:prSet presAssocID="{A81BCC84-3DF4-4ABB-92BD-A9B3217D5A49}" presName="node" presStyleCnt="0"/>
      <dgm:spPr/>
    </dgm:pt>
    <dgm:pt modelId="{937E1143-7076-45BB-8BC2-A1C4F17D9A54}" type="pres">
      <dgm:prSet presAssocID="{A81BCC84-3DF4-4ABB-92BD-A9B3217D5A49}" presName="parentNode" presStyleLbl="node1" presStyleIdx="2" presStyleCnt="4" custScaleX="107808" custLinFactNeighborX="-30430" custLinFactNeighborY="-5370">
        <dgm:presLayoutVars>
          <dgm:chMax val="1"/>
          <dgm:bulletEnabled val="1"/>
        </dgm:presLayoutVars>
      </dgm:prSet>
      <dgm:spPr/>
      <dgm:t>
        <a:bodyPr/>
        <a:lstStyle/>
        <a:p>
          <a:endParaRPr lang="es-EC"/>
        </a:p>
      </dgm:t>
    </dgm:pt>
    <dgm:pt modelId="{7EECEF54-4F2F-4B28-A406-8C45398D42B2}" type="pres">
      <dgm:prSet presAssocID="{A81BCC84-3DF4-4ABB-92BD-A9B3217D5A49}" presName="childNode" presStyleLbl="revTx" presStyleIdx="0" presStyleCnt="0">
        <dgm:presLayoutVars>
          <dgm:bulletEnabled val="1"/>
        </dgm:presLayoutVars>
      </dgm:prSet>
      <dgm:spPr/>
      <dgm:t>
        <a:bodyPr/>
        <a:lstStyle/>
        <a:p>
          <a:endParaRPr lang="es-EC"/>
        </a:p>
      </dgm:t>
    </dgm:pt>
    <dgm:pt modelId="{EE0D0C31-0D35-4C9C-A231-54E9B81AF73F}" type="pres">
      <dgm:prSet presAssocID="{5E1AA7EE-3DBF-4380-8BFF-BE21B89AFF6E}" presName="Name25" presStyleLbl="parChTrans1D1" presStyleIdx="2" presStyleCnt="3"/>
      <dgm:spPr/>
      <dgm:t>
        <a:bodyPr/>
        <a:lstStyle/>
        <a:p>
          <a:endParaRPr lang="es-EC"/>
        </a:p>
      </dgm:t>
    </dgm:pt>
    <dgm:pt modelId="{D9EE5605-07AE-497A-848E-D981E9FAAAB5}" type="pres">
      <dgm:prSet presAssocID="{F81CED12-B04E-4D8F-9331-FD56E703AA15}" presName="node" presStyleCnt="0"/>
      <dgm:spPr/>
    </dgm:pt>
    <dgm:pt modelId="{94BE3B29-FCE3-42FF-8BE2-81507F55AC42}" type="pres">
      <dgm:prSet presAssocID="{F81CED12-B04E-4D8F-9331-FD56E703AA15}" presName="parentNode" presStyleLbl="node1" presStyleIdx="3" presStyleCnt="4" custScaleX="116406" custLinFactNeighborX="-35623" custLinFactNeighborY="-17003">
        <dgm:presLayoutVars>
          <dgm:chMax val="1"/>
          <dgm:bulletEnabled val="1"/>
        </dgm:presLayoutVars>
      </dgm:prSet>
      <dgm:spPr/>
      <dgm:t>
        <a:bodyPr/>
        <a:lstStyle/>
        <a:p>
          <a:endParaRPr lang="es-EC"/>
        </a:p>
      </dgm:t>
    </dgm:pt>
    <dgm:pt modelId="{77F2AADF-AA09-4A8B-B896-6720EF67C193}" type="pres">
      <dgm:prSet presAssocID="{F81CED12-B04E-4D8F-9331-FD56E703AA15}" presName="childNode" presStyleLbl="revTx" presStyleIdx="0" presStyleCnt="0">
        <dgm:presLayoutVars>
          <dgm:bulletEnabled val="1"/>
        </dgm:presLayoutVars>
      </dgm:prSet>
      <dgm:spPr/>
      <dgm:t>
        <a:bodyPr/>
        <a:lstStyle/>
        <a:p>
          <a:endParaRPr lang="es-EC"/>
        </a:p>
      </dgm:t>
    </dgm:pt>
  </dgm:ptLst>
  <dgm:cxnLst>
    <dgm:cxn modelId="{D9952C71-79CC-4028-AB95-B6C7312F1733}" srcId="{83152114-32D0-4674-A5CC-EB374C887874}" destId="{A81BCC84-3DF4-4ABB-92BD-A9B3217D5A49}" srcOrd="1" destOrd="0" parTransId="{2436C3C8-7E9B-4BE3-8B4F-8002D07F74A4}" sibTransId="{E1CD6F1D-0071-437B-AD24-E1DE6F28C695}"/>
    <dgm:cxn modelId="{83180E7C-F20A-4564-828F-7E9CD85A043F}" type="presOf" srcId="{2436C3C8-7E9B-4BE3-8B4F-8002D07F74A4}" destId="{2625A73E-EC87-41F2-BA05-4962E4552002}" srcOrd="0" destOrd="0" presId="urn:microsoft.com/office/officeart/2005/8/layout/radial2"/>
    <dgm:cxn modelId="{2EB2A6FD-B327-49FA-84BD-DEF2FB23DF5A}" srcId="{83152114-32D0-4674-A5CC-EB374C887874}" destId="{F81CED12-B04E-4D8F-9331-FD56E703AA15}" srcOrd="2" destOrd="0" parTransId="{5E1AA7EE-3DBF-4380-8BFF-BE21B89AFF6E}" sibTransId="{ED666024-C5A9-44AF-AFCE-96B8740E1E47}"/>
    <dgm:cxn modelId="{610D46BC-91E7-4AF7-8A41-85CB4A470818}" srcId="{83152114-32D0-4674-A5CC-EB374C887874}" destId="{D99AEDE2-120A-4B0C-828C-3A95ED2659D5}" srcOrd="0" destOrd="0" parTransId="{CA7E3844-7FBD-4B64-BCB3-FFDD80602BAD}" sibTransId="{A2EE39B7-C462-4783-BE7A-FA29768EA373}"/>
    <dgm:cxn modelId="{8BB0F70E-DA56-444C-A815-7682674A337F}" type="presOf" srcId="{CA7E3844-7FBD-4B64-BCB3-FFDD80602BAD}" destId="{039122E4-4421-4248-AB3B-F72A358DE014}" srcOrd="0" destOrd="0" presId="urn:microsoft.com/office/officeart/2005/8/layout/radial2"/>
    <dgm:cxn modelId="{EF2A794C-C997-4F37-9323-48BEF0677E9D}" type="presOf" srcId="{83152114-32D0-4674-A5CC-EB374C887874}" destId="{B24A2E99-4BA8-4215-8F25-9B62608A6194}" srcOrd="0" destOrd="0" presId="urn:microsoft.com/office/officeart/2005/8/layout/radial2"/>
    <dgm:cxn modelId="{8287C7C4-137D-45C7-8B90-43FCCCC7140E}" type="presOf" srcId="{D99AEDE2-120A-4B0C-828C-3A95ED2659D5}" destId="{D79DF69A-C5D9-46F9-A370-24D4862D96C6}" srcOrd="0" destOrd="0" presId="urn:microsoft.com/office/officeart/2005/8/layout/radial2"/>
    <dgm:cxn modelId="{E086B439-5745-4A3A-B56E-C9A380D6818B}" type="presOf" srcId="{F81CED12-B04E-4D8F-9331-FD56E703AA15}" destId="{94BE3B29-FCE3-42FF-8BE2-81507F55AC42}" srcOrd="0" destOrd="0" presId="urn:microsoft.com/office/officeart/2005/8/layout/radial2"/>
    <dgm:cxn modelId="{5537C067-CA60-4CDD-B21D-666C01EADA84}" type="presOf" srcId="{5E1AA7EE-3DBF-4380-8BFF-BE21B89AFF6E}" destId="{EE0D0C31-0D35-4C9C-A231-54E9B81AF73F}" srcOrd="0" destOrd="0" presId="urn:microsoft.com/office/officeart/2005/8/layout/radial2"/>
    <dgm:cxn modelId="{B426EB21-7CB3-4A00-BD54-15B35C88456D}" type="presOf" srcId="{A81BCC84-3DF4-4ABB-92BD-A9B3217D5A49}" destId="{937E1143-7076-45BB-8BC2-A1C4F17D9A54}" srcOrd="0" destOrd="0" presId="urn:microsoft.com/office/officeart/2005/8/layout/radial2"/>
    <dgm:cxn modelId="{23C1BB24-3220-469C-960C-7BB996A0CBD2}" type="presParOf" srcId="{B24A2E99-4BA8-4215-8F25-9B62608A6194}" destId="{77CC7557-510C-46D2-AE8B-F86ACF7F3B3D}" srcOrd="0" destOrd="0" presId="urn:microsoft.com/office/officeart/2005/8/layout/radial2"/>
    <dgm:cxn modelId="{26E07E60-C003-4ADD-BCE4-CE114D119671}" type="presParOf" srcId="{77CC7557-510C-46D2-AE8B-F86ACF7F3B3D}" destId="{09335266-0704-419C-9D8A-1C4D077301EA}" srcOrd="0" destOrd="0" presId="urn:microsoft.com/office/officeart/2005/8/layout/radial2"/>
    <dgm:cxn modelId="{3D90E8A0-FA10-499B-AE85-544DE50A5BF5}" type="presParOf" srcId="{09335266-0704-419C-9D8A-1C4D077301EA}" destId="{A66EFF65-C281-4A07-88D0-2D5EBD980A32}" srcOrd="0" destOrd="0" presId="urn:microsoft.com/office/officeart/2005/8/layout/radial2"/>
    <dgm:cxn modelId="{FEE1E962-12AC-48F3-A536-F1A37313D50A}" type="presParOf" srcId="{09335266-0704-419C-9D8A-1C4D077301EA}" destId="{055A37B0-2FD1-47B5-BB10-FD3095958095}" srcOrd="1" destOrd="0" presId="urn:microsoft.com/office/officeart/2005/8/layout/radial2"/>
    <dgm:cxn modelId="{7FEFF184-26EF-4BAC-84E5-7D3C9A032794}" type="presParOf" srcId="{77CC7557-510C-46D2-AE8B-F86ACF7F3B3D}" destId="{039122E4-4421-4248-AB3B-F72A358DE014}" srcOrd="1" destOrd="0" presId="urn:microsoft.com/office/officeart/2005/8/layout/radial2"/>
    <dgm:cxn modelId="{77A0C618-5ECB-4F86-8651-2E3B7548596B}" type="presParOf" srcId="{77CC7557-510C-46D2-AE8B-F86ACF7F3B3D}" destId="{DEEB28CE-7F57-491E-BF7D-A4643EFB5296}" srcOrd="2" destOrd="0" presId="urn:microsoft.com/office/officeart/2005/8/layout/radial2"/>
    <dgm:cxn modelId="{A4C65658-571D-4820-A196-B1C348C307C0}" type="presParOf" srcId="{DEEB28CE-7F57-491E-BF7D-A4643EFB5296}" destId="{D79DF69A-C5D9-46F9-A370-24D4862D96C6}" srcOrd="0" destOrd="0" presId="urn:microsoft.com/office/officeart/2005/8/layout/radial2"/>
    <dgm:cxn modelId="{8DB396D9-0A51-4A79-8525-DCB76CBD646E}" type="presParOf" srcId="{DEEB28CE-7F57-491E-BF7D-A4643EFB5296}" destId="{3A20843C-B1CE-4CB0-899D-EF224161A65B}" srcOrd="1" destOrd="0" presId="urn:microsoft.com/office/officeart/2005/8/layout/radial2"/>
    <dgm:cxn modelId="{4B50B31E-5E90-43EF-A611-135A243351CC}" type="presParOf" srcId="{77CC7557-510C-46D2-AE8B-F86ACF7F3B3D}" destId="{2625A73E-EC87-41F2-BA05-4962E4552002}" srcOrd="3" destOrd="0" presId="urn:microsoft.com/office/officeart/2005/8/layout/radial2"/>
    <dgm:cxn modelId="{F8863B09-D68E-4FCB-B515-A725175FDE7C}" type="presParOf" srcId="{77CC7557-510C-46D2-AE8B-F86ACF7F3B3D}" destId="{DCC0C7E9-0511-46BE-A303-6A4E85901F3C}" srcOrd="4" destOrd="0" presId="urn:microsoft.com/office/officeart/2005/8/layout/radial2"/>
    <dgm:cxn modelId="{F4928608-C08F-429F-824E-0418BA2AC074}" type="presParOf" srcId="{DCC0C7E9-0511-46BE-A303-6A4E85901F3C}" destId="{937E1143-7076-45BB-8BC2-A1C4F17D9A54}" srcOrd="0" destOrd="0" presId="urn:microsoft.com/office/officeart/2005/8/layout/radial2"/>
    <dgm:cxn modelId="{0052B26F-7020-4792-A138-19080A99D534}" type="presParOf" srcId="{DCC0C7E9-0511-46BE-A303-6A4E85901F3C}" destId="{7EECEF54-4F2F-4B28-A406-8C45398D42B2}" srcOrd="1" destOrd="0" presId="urn:microsoft.com/office/officeart/2005/8/layout/radial2"/>
    <dgm:cxn modelId="{D383AFCA-9CAE-4217-A9A4-99C47AC05CBA}" type="presParOf" srcId="{77CC7557-510C-46D2-AE8B-F86ACF7F3B3D}" destId="{EE0D0C31-0D35-4C9C-A231-54E9B81AF73F}" srcOrd="5" destOrd="0" presId="urn:microsoft.com/office/officeart/2005/8/layout/radial2"/>
    <dgm:cxn modelId="{458430E0-E387-4168-88B5-2075A3738156}" type="presParOf" srcId="{77CC7557-510C-46D2-AE8B-F86ACF7F3B3D}" destId="{D9EE5605-07AE-497A-848E-D981E9FAAAB5}" srcOrd="6" destOrd="0" presId="urn:microsoft.com/office/officeart/2005/8/layout/radial2"/>
    <dgm:cxn modelId="{05CA09A0-3DED-4DE9-888B-353079DE696C}" type="presParOf" srcId="{D9EE5605-07AE-497A-848E-D981E9FAAAB5}" destId="{94BE3B29-FCE3-42FF-8BE2-81507F55AC42}" srcOrd="0" destOrd="0" presId="urn:microsoft.com/office/officeart/2005/8/layout/radial2"/>
    <dgm:cxn modelId="{76FEE28A-D533-4CA9-800E-4A9E33C6DCD1}" type="presParOf" srcId="{D9EE5605-07AE-497A-848E-D981E9FAAAB5}" destId="{77F2AADF-AA09-4A8B-B896-6720EF67C193}"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52114-32D0-4674-A5CC-EB374C887874}"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s-EC"/>
        </a:p>
      </dgm:t>
    </dgm:pt>
    <dgm:pt modelId="{09DD0D80-4B7B-4EFA-B7C4-36FE3B0E6152}">
      <dgm:prSet custT="1"/>
      <dgm:spPr/>
      <dgm:t>
        <a:bodyPr/>
        <a:lstStyle/>
        <a:p>
          <a:r>
            <a:rPr lang="es-EC" sz="1400" dirty="0" smtClean="0"/>
            <a:t>Taller para la definición de fortalezas, oportunidades, debilidades y amenazas de la organización</a:t>
          </a:r>
          <a:endParaRPr lang="es-EC" sz="2400" dirty="0"/>
        </a:p>
      </dgm:t>
    </dgm:pt>
    <dgm:pt modelId="{4D7B99B3-52CD-4A50-B579-3ECF82D7920E}" type="parTrans" cxnId="{69227D3C-781C-4539-8EAB-018F2014A13A}">
      <dgm:prSet/>
      <dgm:spPr/>
      <dgm:t>
        <a:bodyPr/>
        <a:lstStyle/>
        <a:p>
          <a:endParaRPr lang="es-EC"/>
        </a:p>
      </dgm:t>
    </dgm:pt>
    <dgm:pt modelId="{ABD6F1CF-CCE5-4427-B77A-4774B7DEACB0}" type="sibTrans" cxnId="{69227D3C-781C-4539-8EAB-018F2014A13A}">
      <dgm:prSet/>
      <dgm:spPr/>
      <dgm:t>
        <a:bodyPr/>
        <a:lstStyle/>
        <a:p>
          <a:endParaRPr lang="es-EC"/>
        </a:p>
      </dgm:t>
    </dgm:pt>
    <dgm:pt modelId="{A81BCC84-3DF4-4ABB-92BD-A9B3217D5A49}">
      <dgm:prSet phldrT="[Texto]" custT="1"/>
      <dgm:spPr>
        <a:solidFill>
          <a:schemeClr val="bg2"/>
        </a:solidFill>
      </dgm:spPr>
      <dgm:t>
        <a:bodyPr/>
        <a:lstStyle/>
        <a:p>
          <a:r>
            <a:rPr lang="es-EC" sz="1400" dirty="0" smtClean="0"/>
            <a:t>Taller de presentación y evaluación de las propuestas para el modelo agroproductivo sostenible con los miembros de la organización</a:t>
          </a:r>
          <a:endParaRPr lang="es-EC" sz="1400" dirty="0">
            <a:latin typeface="Arial Black" pitchFamily="34" charset="0"/>
          </a:endParaRPr>
        </a:p>
      </dgm:t>
    </dgm:pt>
    <dgm:pt modelId="{E1CD6F1D-0071-437B-AD24-E1DE6F28C695}" type="sibTrans" cxnId="{D9952C71-79CC-4028-AB95-B6C7312F1733}">
      <dgm:prSet/>
      <dgm:spPr/>
      <dgm:t>
        <a:bodyPr/>
        <a:lstStyle/>
        <a:p>
          <a:endParaRPr lang="es-EC"/>
        </a:p>
      </dgm:t>
    </dgm:pt>
    <dgm:pt modelId="{2436C3C8-7E9B-4BE3-8B4F-8002D07F74A4}" type="parTrans" cxnId="{D9952C71-79CC-4028-AB95-B6C7312F1733}">
      <dgm:prSet/>
      <dgm:spPr/>
      <dgm:t>
        <a:bodyPr/>
        <a:lstStyle/>
        <a:p>
          <a:endParaRPr lang="es-EC"/>
        </a:p>
      </dgm:t>
    </dgm:pt>
    <dgm:pt modelId="{2CF1514D-844D-406E-BE7B-BD4EB01E36A6}">
      <dgm:prSet custT="1"/>
      <dgm:spPr>
        <a:solidFill>
          <a:schemeClr val="bg2">
            <a:lumMod val="75000"/>
          </a:schemeClr>
        </a:solidFill>
      </dgm:spPr>
      <dgm:t>
        <a:bodyPr/>
        <a:lstStyle/>
        <a:p>
          <a:r>
            <a:rPr lang="es-EC" sz="1400" dirty="0" smtClean="0"/>
            <a:t>Taller de evaluación de las propuestas con los miembros de la organización y otros actores territoriales</a:t>
          </a:r>
          <a:endParaRPr lang="es-EC" sz="1400" dirty="0">
            <a:latin typeface="Arial Black" pitchFamily="34" charset="0"/>
          </a:endParaRPr>
        </a:p>
      </dgm:t>
    </dgm:pt>
    <dgm:pt modelId="{9642E503-C190-4324-A132-76D8D3C90598}" type="parTrans" cxnId="{FD527649-99DF-4524-9466-3D54B4CE8FF2}">
      <dgm:prSet/>
      <dgm:spPr/>
      <dgm:t>
        <a:bodyPr/>
        <a:lstStyle/>
        <a:p>
          <a:endParaRPr lang="es-EC"/>
        </a:p>
      </dgm:t>
    </dgm:pt>
    <dgm:pt modelId="{406C6835-37C7-436E-8300-C2CD80277803}" type="sibTrans" cxnId="{FD527649-99DF-4524-9466-3D54B4CE8FF2}">
      <dgm:prSet/>
      <dgm:spPr/>
      <dgm:t>
        <a:bodyPr/>
        <a:lstStyle/>
        <a:p>
          <a:endParaRPr lang="es-EC"/>
        </a:p>
      </dgm:t>
    </dgm:pt>
    <dgm:pt modelId="{B24A2E99-4BA8-4215-8F25-9B62608A6194}" type="pres">
      <dgm:prSet presAssocID="{83152114-32D0-4674-A5CC-EB374C887874}" presName="composite" presStyleCnt="0">
        <dgm:presLayoutVars>
          <dgm:chMax val="5"/>
          <dgm:dir/>
          <dgm:animLvl val="ctr"/>
          <dgm:resizeHandles val="exact"/>
        </dgm:presLayoutVars>
      </dgm:prSet>
      <dgm:spPr/>
      <dgm:t>
        <a:bodyPr/>
        <a:lstStyle/>
        <a:p>
          <a:endParaRPr lang="es-EC"/>
        </a:p>
      </dgm:t>
    </dgm:pt>
    <dgm:pt modelId="{77CC7557-510C-46D2-AE8B-F86ACF7F3B3D}" type="pres">
      <dgm:prSet presAssocID="{83152114-32D0-4674-A5CC-EB374C887874}" presName="cycle" presStyleCnt="0"/>
      <dgm:spPr/>
    </dgm:pt>
    <dgm:pt modelId="{09335266-0704-419C-9D8A-1C4D077301EA}" type="pres">
      <dgm:prSet presAssocID="{83152114-32D0-4674-A5CC-EB374C887874}" presName="centerShape" presStyleCnt="0"/>
      <dgm:spPr/>
    </dgm:pt>
    <dgm:pt modelId="{A66EFF65-C281-4A07-88D0-2D5EBD980A32}" type="pres">
      <dgm:prSet presAssocID="{83152114-32D0-4674-A5CC-EB374C887874}" presName="connSite" presStyleLbl="node1" presStyleIdx="0" presStyleCnt="4"/>
      <dgm:spPr/>
    </dgm:pt>
    <dgm:pt modelId="{055A37B0-2FD1-47B5-BB10-FD3095958095}" type="pres">
      <dgm:prSet presAssocID="{83152114-32D0-4674-A5CC-EB374C887874}" presName="visible" presStyleLbl="node1" presStyleIdx="0" presStyleCnt="4" custScaleX="86249" custScaleY="82569" custLinFactNeighborX="-19719" custLinFactNeighborY="-49"/>
      <dgm:spPr>
        <a:blipFill rotWithShape="1">
          <a:blip xmlns:r="http://schemas.openxmlformats.org/officeDocument/2006/relationships" r:embed="rId1"/>
          <a:stretch>
            <a:fillRect/>
          </a:stretch>
        </a:blipFill>
      </dgm:spPr>
      <dgm:t>
        <a:bodyPr/>
        <a:lstStyle/>
        <a:p>
          <a:endParaRPr lang="es-EC"/>
        </a:p>
      </dgm:t>
    </dgm:pt>
    <dgm:pt modelId="{406E61B0-0467-48E3-8228-DE28FC1739CC}" type="pres">
      <dgm:prSet presAssocID="{4D7B99B3-52CD-4A50-B579-3ECF82D7920E}" presName="Name25" presStyleLbl="parChTrans1D1" presStyleIdx="0" presStyleCnt="3"/>
      <dgm:spPr/>
      <dgm:t>
        <a:bodyPr/>
        <a:lstStyle/>
        <a:p>
          <a:endParaRPr lang="en-US"/>
        </a:p>
      </dgm:t>
    </dgm:pt>
    <dgm:pt modelId="{385354B3-681A-4771-966E-EFBCE43D8AF7}" type="pres">
      <dgm:prSet presAssocID="{09DD0D80-4B7B-4EFA-B7C4-36FE3B0E6152}" presName="node" presStyleCnt="0"/>
      <dgm:spPr/>
    </dgm:pt>
    <dgm:pt modelId="{C606AF1F-3AE8-4608-9E58-B5434711136F}" type="pres">
      <dgm:prSet presAssocID="{09DD0D80-4B7B-4EFA-B7C4-36FE3B0E6152}" presName="parentNode" presStyleLbl="node1" presStyleIdx="1" presStyleCnt="4" custScaleX="199749" custScaleY="111722" custLinFactNeighborX="58022" custLinFactNeighborY="-10425">
        <dgm:presLayoutVars>
          <dgm:chMax val="1"/>
          <dgm:bulletEnabled val="1"/>
        </dgm:presLayoutVars>
      </dgm:prSet>
      <dgm:spPr/>
      <dgm:t>
        <a:bodyPr/>
        <a:lstStyle/>
        <a:p>
          <a:endParaRPr lang="es-EC"/>
        </a:p>
      </dgm:t>
    </dgm:pt>
    <dgm:pt modelId="{84BCA895-0CD4-452F-8642-386BCA5B50F4}" type="pres">
      <dgm:prSet presAssocID="{09DD0D80-4B7B-4EFA-B7C4-36FE3B0E6152}" presName="childNode" presStyleLbl="revTx" presStyleIdx="0" presStyleCnt="0">
        <dgm:presLayoutVars>
          <dgm:bulletEnabled val="1"/>
        </dgm:presLayoutVars>
      </dgm:prSet>
      <dgm:spPr/>
      <dgm:t>
        <a:bodyPr/>
        <a:lstStyle/>
        <a:p>
          <a:endParaRPr lang="es-EC"/>
        </a:p>
      </dgm:t>
    </dgm:pt>
    <dgm:pt modelId="{2625A73E-EC87-41F2-BA05-4962E4552002}" type="pres">
      <dgm:prSet presAssocID="{2436C3C8-7E9B-4BE3-8B4F-8002D07F74A4}" presName="Name25" presStyleLbl="parChTrans1D1" presStyleIdx="1" presStyleCnt="3"/>
      <dgm:spPr/>
      <dgm:t>
        <a:bodyPr/>
        <a:lstStyle/>
        <a:p>
          <a:endParaRPr lang="es-EC"/>
        </a:p>
      </dgm:t>
    </dgm:pt>
    <dgm:pt modelId="{DCC0C7E9-0511-46BE-A303-6A4E85901F3C}" type="pres">
      <dgm:prSet presAssocID="{A81BCC84-3DF4-4ABB-92BD-A9B3217D5A49}" presName="node" presStyleCnt="0"/>
      <dgm:spPr/>
    </dgm:pt>
    <dgm:pt modelId="{937E1143-7076-45BB-8BC2-A1C4F17D9A54}" type="pres">
      <dgm:prSet presAssocID="{A81BCC84-3DF4-4ABB-92BD-A9B3217D5A49}" presName="parentNode" presStyleLbl="node1" presStyleIdx="2" presStyleCnt="4" custScaleX="236708" custScaleY="108913" custLinFactNeighborX="61184" custLinFactNeighborY="-5443">
        <dgm:presLayoutVars>
          <dgm:chMax val="1"/>
          <dgm:bulletEnabled val="1"/>
        </dgm:presLayoutVars>
      </dgm:prSet>
      <dgm:spPr/>
      <dgm:t>
        <a:bodyPr/>
        <a:lstStyle/>
        <a:p>
          <a:endParaRPr lang="es-EC"/>
        </a:p>
      </dgm:t>
    </dgm:pt>
    <dgm:pt modelId="{7EECEF54-4F2F-4B28-A406-8C45398D42B2}" type="pres">
      <dgm:prSet presAssocID="{A81BCC84-3DF4-4ABB-92BD-A9B3217D5A49}" presName="childNode" presStyleLbl="revTx" presStyleIdx="0" presStyleCnt="0">
        <dgm:presLayoutVars>
          <dgm:bulletEnabled val="1"/>
        </dgm:presLayoutVars>
      </dgm:prSet>
      <dgm:spPr/>
      <dgm:t>
        <a:bodyPr/>
        <a:lstStyle/>
        <a:p>
          <a:endParaRPr lang="es-EC"/>
        </a:p>
      </dgm:t>
    </dgm:pt>
    <dgm:pt modelId="{0E243AE9-604B-4017-A921-F8DE42E441E1}" type="pres">
      <dgm:prSet presAssocID="{9642E503-C190-4324-A132-76D8D3C90598}" presName="Name25" presStyleLbl="parChTrans1D1" presStyleIdx="2" presStyleCnt="3"/>
      <dgm:spPr/>
      <dgm:t>
        <a:bodyPr/>
        <a:lstStyle/>
        <a:p>
          <a:endParaRPr lang="en-US"/>
        </a:p>
      </dgm:t>
    </dgm:pt>
    <dgm:pt modelId="{D7A61EB6-5CE9-43B5-A1CB-F70DCD4A08AC}" type="pres">
      <dgm:prSet presAssocID="{2CF1514D-844D-406E-BE7B-BD4EB01E36A6}" presName="node" presStyleCnt="0"/>
      <dgm:spPr/>
    </dgm:pt>
    <dgm:pt modelId="{B6C200FF-3CF3-4B52-8D2D-5498FFD880B2}" type="pres">
      <dgm:prSet presAssocID="{2CF1514D-844D-406E-BE7B-BD4EB01E36A6}" presName="parentNode" presStyleLbl="node1" presStyleIdx="3" presStyleCnt="4" custScaleX="260358" custScaleY="117170" custLinFactNeighborX="30197" custLinFactNeighborY="17496">
        <dgm:presLayoutVars>
          <dgm:chMax val="1"/>
          <dgm:bulletEnabled val="1"/>
        </dgm:presLayoutVars>
      </dgm:prSet>
      <dgm:spPr/>
      <dgm:t>
        <a:bodyPr/>
        <a:lstStyle/>
        <a:p>
          <a:endParaRPr lang="es-EC"/>
        </a:p>
      </dgm:t>
    </dgm:pt>
    <dgm:pt modelId="{E41542A7-A166-4A5D-985D-B4AD017170BD}" type="pres">
      <dgm:prSet presAssocID="{2CF1514D-844D-406E-BE7B-BD4EB01E36A6}" presName="childNode" presStyleLbl="revTx" presStyleIdx="0" presStyleCnt="0">
        <dgm:presLayoutVars>
          <dgm:bulletEnabled val="1"/>
        </dgm:presLayoutVars>
      </dgm:prSet>
      <dgm:spPr/>
    </dgm:pt>
  </dgm:ptLst>
  <dgm:cxnLst>
    <dgm:cxn modelId="{D9952C71-79CC-4028-AB95-B6C7312F1733}" srcId="{83152114-32D0-4674-A5CC-EB374C887874}" destId="{A81BCC84-3DF4-4ABB-92BD-A9B3217D5A49}" srcOrd="1" destOrd="0" parTransId="{2436C3C8-7E9B-4BE3-8B4F-8002D07F74A4}" sibTransId="{E1CD6F1D-0071-437B-AD24-E1DE6F28C695}"/>
    <dgm:cxn modelId="{34BCC211-A6A1-4C48-BE63-B90C549A4EF0}" type="presOf" srcId="{9642E503-C190-4324-A132-76D8D3C90598}" destId="{0E243AE9-604B-4017-A921-F8DE42E441E1}" srcOrd="0" destOrd="0" presId="urn:microsoft.com/office/officeart/2005/8/layout/radial2"/>
    <dgm:cxn modelId="{24FFE727-B60C-4AE7-BCC4-2C51D60C72AB}" type="presOf" srcId="{2436C3C8-7E9B-4BE3-8B4F-8002D07F74A4}" destId="{2625A73E-EC87-41F2-BA05-4962E4552002}" srcOrd="0" destOrd="0" presId="urn:microsoft.com/office/officeart/2005/8/layout/radial2"/>
    <dgm:cxn modelId="{69227D3C-781C-4539-8EAB-018F2014A13A}" srcId="{83152114-32D0-4674-A5CC-EB374C887874}" destId="{09DD0D80-4B7B-4EFA-B7C4-36FE3B0E6152}" srcOrd="0" destOrd="0" parTransId="{4D7B99B3-52CD-4A50-B579-3ECF82D7920E}" sibTransId="{ABD6F1CF-CCE5-4427-B77A-4774B7DEACB0}"/>
    <dgm:cxn modelId="{35830BC1-9529-4A97-8195-FE95C5FDCC05}" type="presOf" srcId="{2CF1514D-844D-406E-BE7B-BD4EB01E36A6}" destId="{B6C200FF-3CF3-4B52-8D2D-5498FFD880B2}" srcOrd="0" destOrd="0" presId="urn:microsoft.com/office/officeart/2005/8/layout/radial2"/>
    <dgm:cxn modelId="{4EE03C27-AC8E-4EFC-82A7-531B442437A1}" type="presOf" srcId="{83152114-32D0-4674-A5CC-EB374C887874}" destId="{B24A2E99-4BA8-4215-8F25-9B62608A6194}" srcOrd="0" destOrd="0" presId="urn:microsoft.com/office/officeart/2005/8/layout/radial2"/>
    <dgm:cxn modelId="{4839979B-BE2D-4976-BE22-E9F7E4C5F9A8}" type="presOf" srcId="{09DD0D80-4B7B-4EFA-B7C4-36FE3B0E6152}" destId="{C606AF1F-3AE8-4608-9E58-B5434711136F}" srcOrd="0" destOrd="0" presId="urn:microsoft.com/office/officeart/2005/8/layout/radial2"/>
    <dgm:cxn modelId="{A09472D7-74C6-4DC0-96C2-B834CED544A4}" type="presOf" srcId="{A81BCC84-3DF4-4ABB-92BD-A9B3217D5A49}" destId="{937E1143-7076-45BB-8BC2-A1C4F17D9A54}" srcOrd="0" destOrd="0" presId="urn:microsoft.com/office/officeart/2005/8/layout/radial2"/>
    <dgm:cxn modelId="{FD527649-99DF-4524-9466-3D54B4CE8FF2}" srcId="{83152114-32D0-4674-A5CC-EB374C887874}" destId="{2CF1514D-844D-406E-BE7B-BD4EB01E36A6}" srcOrd="2" destOrd="0" parTransId="{9642E503-C190-4324-A132-76D8D3C90598}" sibTransId="{406C6835-37C7-436E-8300-C2CD80277803}"/>
    <dgm:cxn modelId="{3A798CA4-57EE-479A-943C-AA1C5BB258A5}" type="presOf" srcId="{4D7B99B3-52CD-4A50-B579-3ECF82D7920E}" destId="{406E61B0-0467-48E3-8228-DE28FC1739CC}" srcOrd="0" destOrd="0" presId="urn:microsoft.com/office/officeart/2005/8/layout/radial2"/>
    <dgm:cxn modelId="{C30E3F43-106F-451C-B82B-BE20FA9E9BB5}" type="presParOf" srcId="{B24A2E99-4BA8-4215-8F25-9B62608A6194}" destId="{77CC7557-510C-46D2-AE8B-F86ACF7F3B3D}" srcOrd="0" destOrd="0" presId="urn:microsoft.com/office/officeart/2005/8/layout/radial2"/>
    <dgm:cxn modelId="{D4EC085D-BADC-4A8F-87F3-F3FBC1A30D38}" type="presParOf" srcId="{77CC7557-510C-46D2-AE8B-F86ACF7F3B3D}" destId="{09335266-0704-419C-9D8A-1C4D077301EA}" srcOrd="0" destOrd="0" presId="urn:microsoft.com/office/officeart/2005/8/layout/radial2"/>
    <dgm:cxn modelId="{B4FF4A77-2C30-410E-AA01-CEAACDC0CF9B}" type="presParOf" srcId="{09335266-0704-419C-9D8A-1C4D077301EA}" destId="{A66EFF65-C281-4A07-88D0-2D5EBD980A32}" srcOrd="0" destOrd="0" presId="urn:microsoft.com/office/officeart/2005/8/layout/radial2"/>
    <dgm:cxn modelId="{A0E93BEB-CB85-4BAF-9897-27309250CDCB}" type="presParOf" srcId="{09335266-0704-419C-9D8A-1C4D077301EA}" destId="{055A37B0-2FD1-47B5-BB10-FD3095958095}" srcOrd="1" destOrd="0" presId="urn:microsoft.com/office/officeart/2005/8/layout/radial2"/>
    <dgm:cxn modelId="{6E1EAB4C-5C95-44C4-8D42-5838322C3426}" type="presParOf" srcId="{77CC7557-510C-46D2-AE8B-F86ACF7F3B3D}" destId="{406E61B0-0467-48E3-8228-DE28FC1739CC}" srcOrd="1" destOrd="0" presId="urn:microsoft.com/office/officeart/2005/8/layout/radial2"/>
    <dgm:cxn modelId="{CD95EC70-48A4-4FA1-AF5C-96F7EA4D276F}" type="presParOf" srcId="{77CC7557-510C-46D2-AE8B-F86ACF7F3B3D}" destId="{385354B3-681A-4771-966E-EFBCE43D8AF7}" srcOrd="2" destOrd="0" presId="urn:microsoft.com/office/officeart/2005/8/layout/radial2"/>
    <dgm:cxn modelId="{C8DE8960-EE67-42C3-9A20-C3339E021C97}" type="presParOf" srcId="{385354B3-681A-4771-966E-EFBCE43D8AF7}" destId="{C606AF1F-3AE8-4608-9E58-B5434711136F}" srcOrd="0" destOrd="0" presId="urn:microsoft.com/office/officeart/2005/8/layout/radial2"/>
    <dgm:cxn modelId="{3BC2C00E-22ED-4DBC-9C86-8BCE21F5BC8C}" type="presParOf" srcId="{385354B3-681A-4771-966E-EFBCE43D8AF7}" destId="{84BCA895-0CD4-452F-8642-386BCA5B50F4}" srcOrd="1" destOrd="0" presId="urn:microsoft.com/office/officeart/2005/8/layout/radial2"/>
    <dgm:cxn modelId="{7653A4F9-6FEC-486A-A07A-BDA74E6737BC}" type="presParOf" srcId="{77CC7557-510C-46D2-AE8B-F86ACF7F3B3D}" destId="{2625A73E-EC87-41F2-BA05-4962E4552002}" srcOrd="3" destOrd="0" presId="urn:microsoft.com/office/officeart/2005/8/layout/radial2"/>
    <dgm:cxn modelId="{76761402-A839-46B3-8582-5DEA9E4723F9}" type="presParOf" srcId="{77CC7557-510C-46D2-AE8B-F86ACF7F3B3D}" destId="{DCC0C7E9-0511-46BE-A303-6A4E85901F3C}" srcOrd="4" destOrd="0" presId="urn:microsoft.com/office/officeart/2005/8/layout/radial2"/>
    <dgm:cxn modelId="{E4E2B2C0-AFC3-42D8-84FF-205F71541C51}" type="presParOf" srcId="{DCC0C7E9-0511-46BE-A303-6A4E85901F3C}" destId="{937E1143-7076-45BB-8BC2-A1C4F17D9A54}" srcOrd="0" destOrd="0" presId="urn:microsoft.com/office/officeart/2005/8/layout/radial2"/>
    <dgm:cxn modelId="{04D286D1-9B89-42E4-9C6F-16254CF51A64}" type="presParOf" srcId="{DCC0C7E9-0511-46BE-A303-6A4E85901F3C}" destId="{7EECEF54-4F2F-4B28-A406-8C45398D42B2}" srcOrd="1" destOrd="0" presId="urn:microsoft.com/office/officeart/2005/8/layout/radial2"/>
    <dgm:cxn modelId="{6314CA5E-219E-49BE-8488-816BA07EA587}" type="presParOf" srcId="{77CC7557-510C-46D2-AE8B-F86ACF7F3B3D}" destId="{0E243AE9-604B-4017-A921-F8DE42E441E1}" srcOrd="5" destOrd="0" presId="urn:microsoft.com/office/officeart/2005/8/layout/radial2"/>
    <dgm:cxn modelId="{4F915C99-B5C9-4F97-93BB-0CA4735534C9}" type="presParOf" srcId="{77CC7557-510C-46D2-AE8B-F86ACF7F3B3D}" destId="{D7A61EB6-5CE9-43B5-A1CB-F70DCD4A08AC}" srcOrd="6" destOrd="0" presId="urn:microsoft.com/office/officeart/2005/8/layout/radial2"/>
    <dgm:cxn modelId="{BD32FF98-0303-4D23-90F4-2C900EB78604}" type="presParOf" srcId="{D7A61EB6-5CE9-43B5-A1CB-F70DCD4A08AC}" destId="{B6C200FF-3CF3-4B52-8D2D-5498FFD880B2}" srcOrd="0" destOrd="0" presId="urn:microsoft.com/office/officeart/2005/8/layout/radial2"/>
    <dgm:cxn modelId="{E8D25B7C-D5BE-44C5-85AD-B467B25AF324}" type="presParOf" srcId="{D7A61EB6-5CE9-43B5-A1CB-F70DCD4A08AC}" destId="{E41542A7-A166-4A5D-985D-B4AD017170BD}"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AEB86-29A6-4536-9C9C-C487D652A00B}" type="doc">
      <dgm:prSet loTypeId="urn:microsoft.com/office/officeart/2005/8/layout/arrow2" loCatId="process" qsTypeId="urn:microsoft.com/office/officeart/2005/8/quickstyle/simple1" qsCatId="simple" csTypeId="urn:microsoft.com/office/officeart/2005/8/colors/accent1_2" csCatId="accent1" phldr="1"/>
      <dgm:spPr/>
    </dgm:pt>
    <dgm:pt modelId="{4750C8AF-B535-4152-B80A-03F3F683833B}">
      <dgm:prSet phldrT="[Texto]"/>
      <dgm:spPr/>
      <dgm:t>
        <a:bodyPr/>
        <a:lstStyle/>
        <a:p>
          <a:r>
            <a:rPr lang="es-EC" dirty="0" smtClean="0"/>
            <a:t>Definición y ponderación de los criterios de viabilidad</a:t>
          </a:r>
          <a:endParaRPr lang="es-EC" dirty="0"/>
        </a:p>
      </dgm:t>
    </dgm:pt>
    <dgm:pt modelId="{6DB3818B-043F-4447-BE41-3915F2A917FE}" type="parTrans" cxnId="{B04BFDE6-532A-4C0A-A26B-359031863507}">
      <dgm:prSet/>
      <dgm:spPr/>
      <dgm:t>
        <a:bodyPr/>
        <a:lstStyle/>
        <a:p>
          <a:endParaRPr lang="es-EC"/>
        </a:p>
      </dgm:t>
    </dgm:pt>
    <dgm:pt modelId="{A9E82E41-AD7F-413C-85B1-8C007AFC6460}" type="sibTrans" cxnId="{B04BFDE6-532A-4C0A-A26B-359031863507}">
      <dgm:prSet/>
      <dgm:spPr/>
      <dgm:t>
        <a:bodyPr/>
        <a:lstStyle/>
        <a:p>
          <a:endParaRPr lang="es-EC"/>
        </a:p>
      </dgm:t>
    </dgm:pt>
    <dgm:pt modelId="{B19F195A-41F5-4EBF-97E6-540F31EB66E4}">
      <dgm:prSet phldrT="[Texto]"/>
      <dgm:spPr/>
      <dgm:t>
        <a:bodyPr/>
        <a:lstStyle/>
        <a:p>
          <a:r>
            <a:rPr lang="es-EC" dirty="0" smtClean="0"/>
            <a:t>Calificación de los componentes en base a escalas predeterminadas de los criterios</a:t>
          </a:r>
          <a:endParaRPr lang="es-EC" dirty="0"/>
        </a:p>
      </dgm:t>
    </dgm:pt>
    <dgm:pt modelId="{3E46A035-7CFD-4BB6-A59E-B59697A95AF9}" type="parTrans" cxnId="{BC41D9C4-232B-4B4F-B766-069AF6B6A24D}">
      <dgm:prSet/>
      <dgm:spPr/>
      <dgm:t>
        <a:bodyPr/>
        <a:lstStyle/>
        <a:p>
          <a:endParaRPr lang="es-EC"/>
        </a:p>
      </dgm:t>
    </dgm:pt>
    <dgm:pt modelId="{E4FFCC67-0BFD-4CDD-A459-88B9A3E261EB}" type="sibTrans" cxnId="{BC41D9C4-232B-4B4F-B766-069AF6B6A24D}">
      <dgm:prSet/>
      <dgm:spPr/>
      <dgm:t>
        <a:bodyPr/>
        <a:lstStyle/>
        <a:p>
          <a:endParaRPr lang="es-EC"/>
        </a:p>
      </dgm:t>
    </dgm:pt>
    <dgm:pt modelId="{AB5129EF-FC4C-4290-AC1B-21A84EE970BD}">
      <dgm:prSet phldrT="[Texto]"/>
      <dgm:spPr/>
      <dgm:t>
        <a:bodyPr/>
        <a:lstStyle/>
        <a:p>
          <a:r>
            <a:rPr lang="es-EC" dirty="0" smtClean="0"/>
            <a:t>Ponderación de la viabilidad de los componentes y determinación de los índices de viabilidad</a:t>
          </a:r>
          <a:endParaRPr lang="es-EC" dirty="0"/>
        </a:p>
      </dgm:t>
    </dgm:pt>
    <dgm:pt modelId="{09E37932-B1EB-4478-8F6A-6ECD5736296C}" type="parTrans" cxnId="{611ED5CC-A151-40E0-8FBA-8AF94560ADC1}">
      <dgm:prSet/>
      <dgm:spPr/>
      <dgm:t>
        <a:bodyPr/>
        <a:lstStyle/>
        <a:p>
          <a:endParaRPr lang="es-EC"/>
        </a:p>
      </dgm:t>
    </dgm:pt>
    <dgm:pt modelId="{C9777D8A-1995-4B86-B918-D75CFC3763FF}" type="sibTrans" cxnId="{611ED5CC-A151-40E0-8FBA-8AF94560ADC1}">
      <dgm:prSet/>
      <dgm:spPr/>
      <dgm:t>
        <a:bodyPr/>
        <a:lstStyle/>
        <a:p>
          <a:endParaRPr lang="es-EC"/>
        </a:p>
      </dgm:t>
    </dgm:pt>
    <dgm:pt modelId="{74B6AE39-E569-4E76-B2D3-A0BAD54447A2}" type="pres">
      <dgm:prSet presAssocID="{3C0AEB86-29A6-4536-9C9C-C487D652A00B}" presName="arrowDiagram" presStyleCnt="0">
        <dgm:presLayoutVars>
          <dgm:chMax val="5"/>
          <dgm:dir/>
          <dgm:resizeHandles val="exact"/>
        </dgm:presLayoutVars>
      </dgm:prSet>
      <dgm:spPr/>
    </dgm:pt>
    <dgm:pt modelId="{84A19F2E-6AA7-414F-9023-55EC687CAEF6}" type="pres">
      <dgm:prSet presAssocID="{3C0AEB86-29A6-4536-9C9C-C487D652A00B}" presName="arrow" presStyleLbl="bgShp" presStyleIdx="0" presStyleCnt="1" custLinFactNeighborX="-5518" custLinFactNeighborY="-1029"/>
      <dgm:spPr/>
    </dgm:pt>
    <dgm:pt modelId="{1B8992E6-352C-4922-82A4-9C29D2B569B3}" type="pres">
      <dgm:prSet presAssocID="{3C0AEB86-29A6-4536-9C9C-C487D652A00B}" presName="arrowDiagram3" presStyleCnt="0"/>
      <dgm:spPr/>
    </dgm:pt>
    <dgm:pt modelId="{297FA143-9E7F-4620-9A6C-23868CFB6D09}" type="pres">
      <dgm:prSet presAssocID="{4750C8AF-B535-4152-B80A-03F3F683833B}" presName="bullet3a" presStyleLbl="node1" presStyleIdx="0" presStyleCnt="3"/>
      <dgm:spPr/>
    </dgm:pt>
    <dgm:pt modelId="{2CC6319E-D46E-45B5-867E-287B9D65CDF2}" type="pres">
      <dgm:prSet presAssocID="{4750C8AF-B535-4152-B80A-03F3F683833B}" presName="textBox3a" presStyleLbl="revTx" presStyleIdx="0" presStyleCnt="3">
        <dgm:presLayoutVars>
          <dgm:bulletEnabled val="1"/>
        </dgm:presLayoutVars>
      </dgm:prSet>
      <dgm:spPr/>
      <dgm:t>
        <a:bodyPr/>
        <a:lstStyle/>
        <a:p>
          <a:endParaRPr lang="es-EC"/>
        </a:p>
      </dgm:t>
    </dgm:pt>
    <dgm:pt modelId="{2C133E12-0229-4088-AF28-AAE68BD46889}" type="pres">
      <dgm:prSet presAssocID="{B19F195A-41F5-4EBF-97E6-540F31EB66E4}" presName="bullet3b" presStyleLbl="node1" presStyleIdx="1" presStyleCnt="3"/>
      <dgm:spPr/>
    </dgm:pt>
    <dgm:pt modelId="{0085CBE3-A6E4-4A93-BF9E-367EA087BB8E}" type="pres">
      <dgm:prSet presAssocID="{B19F195A-41F5-4EBF-97E6-540F31EB66E4}" presName="textBox3b" presStyleLbl="revTx" presStyleIdx="1" presStyleCnt="3">
        <dgm:presLayoutVars>
          <dgm:bulletEnabled val="1"/>
        </dgm:presLayoutVars>
      </dgm:prSet>
      <dgm:spPr/>
      <dgm:t>
        <a:bodyPr/>
        <a:lstStyle/>
        <a:p>
          <a:endParaRPr lang="es-EC"/>
        </a:p>
      </dgm:t>
    </dgm:pt>
    <dgm:pt modelId="{FC58FBBF-093F-42FC-A353-52F0EC1294B1}" type="pres">
      <dgm:prSet presAssocID="{AB5129EF-FC4C-4290-AC1B-21A84EE970BD}" presName="bullet3c" presStyleLbl="node1" presStyleIdx="2" presStyleCnt="3"/>
      <dgm:spPr/>
    </dgm:pt>
    <dgm:pt modelId="{836F4085-A37B-440A-96AA-AA326DA53CC0}" type="pres">
      <dgm:prSet presAssocID="{AB5129EF-FC4C-4290-AC1B-21A84EE970BD}" presName="textBox3c" presStyleLbl="revTx" presStyleIdx="2" presStyleCnt="3" custScaleX="121816">
        <dgm:presLayoutVars>
          <dgm:bulletEnabled val="1"/>
        </dgm:presLayoutVars>
      </dgm:prSet>
      <dgm:spPr/>
      <dgm:t>
        <a:bodyPr/>
        <a:lstStyle/>
        <a:p>
          <a:endParaRPr lang="es-EC"/>
        </a:p>
      </dgm:t>
    </dgm:pt>
  </dgm:ptLst>
  <dgm:cxnLst>
    <dgm:cxn modelId="{54CC28CF-3D97-4BD3-B1E2-231FEF682345}" type="presOf" srcId="{4750C8AF-B535-4152-B80A-03F3F683833B}" destId="{2CC6319E-D46E-45B5-867E-287B9D65CDF2}" srcOrd="0" destOrd="0" presId="urn:microsoft.com/office/officeart/2005/8/layout/arrow2"/>
    <dgm:cxn modelId="{BC41D9C4-232B-4B4F-B766-069AF6B6A24D}" srcId="{3C0AEB86-29A6-4536-9C9C-C487D652A00B}" destId="{B19F195A-41F5-4EBF-97E6-540F31EB66E4}" srcOrd="1" destOrd="0" parTransId="{3E46A035-7CFD-4BB6-A59E-B59697A95AF9}" sibTransId="{E4FFCC67-0BFD-4CDD-A459-88B9A3E261EB}"/>
    <dgm:cxn modelId="{611ED5CC-A151-40E0-8FBA-8AF94560ADC1}" srcId="{3C0AEB86-29A6-4536-9C9C-C487D652A00B}" destId="{AB5129EF-FC4C-4290-AC1B-21A84EE970BD}" srcOrd="2" destOrd="0" parTransId="{09E37932-B1EB-4478-8F6A-6ECD5736296C}" sibTransId="{C9777D8A-1995-4B86-B918-D75CFC3763FF}"/>
    <dgm:cxn modelId="{B04BFDE6-532A-4C0A-A26B-359031863507}" srcId="{3C0AEB86-29A6-4536-9C9C-C487D652A00B}" destId="{4750C8AF-B535-4152-B80A-03F3F683833B}" srcOrd="0" destOrd="0" parTransId="{6DB3818B-043F-4447-BE41-3915F2A917FE}" sibTransId="{A9E82E41-AD7F-413C-85B1-8C007AFC6460}"/>
    <dgm:cxn modelId="{2FBC2459-C272-40FA-A050-6266BEDF22F1}" type="presOf" srcId="{AB5129EF-FC4C-4290-AC1B-21A84EE970BD}" destId="{836F4085-A37B-440A-96AA-AA326DA53CC0}" srcOrd="0" destOrd="0" presId="urn:microsoft.com/office/officeart/2005/8/layout/arrow2"/>
    <dgm:cxn modelId="{6A0978B8-EA60-4BF2-9229-5D5DEC6CEF30}" type="presOf" srcId="{B19F195A-41F5-4EBF-97E6-540F31EB66E4}" destId="{0085CBE3-A6E4-4A93-BF9E-367EA087BB8E}" srcOrd="0" destOrd="0" presId="urn:microsoft.com/office/officeart/2005/8/layout/arrow2"/>
    <dgm:cxn modelId="{83FE6B54-9E43-499E-ADBA-703AD09804CB}" type="presOf" srcId="{3C0AEB86-29A6-4536-9C9C-C487D652A00B}" destId="{74B6AE39-E569-4E76-B2D3-A0BAD54447A2}" srcOrd="0" destOrd="0" presId="urn:microsoft.com/office/officeart/2005/8/layout/arrow2"/>
    <dgm:cxn modelId="{FE7A6E8D-4B42-47E5-B762-EF7DA2440792}" type="presParOf" srcId="{74B6AE39-E569-4E76-B2D3-A0BAD54447A2}" destId="{84A19F2E-6AA7-414F-9023-55EC687CAEF6}" srcOrd="0" destOrd="0" presId="urn:microsoft.com/office/officeart/2005/8/layout/arrow2"/>
    <dgm:cxn modelId="{95403D4C-95FC-42E0-873F-C51EFA3C5E44}" type="presParOf" srcId="{74B6AE39-E569-4E76-B2D3-A0BAD54447A2}" destId="{1B8992E6-352C-4922-82A4-9C29D2B569B3}" srcOrd="1" destOrd="0" presId="urn:microsoft.com/office/officeart/2005/8/layout/arrow2"/>
    <dgm:cxn modelId="{B98A1B4A-A535-449D-9F94-380B52566289}" type="presParOf" srcId="{1B8992E6-352C-4922-82A4-9C29D2B569B3}" destId="{297FA143-9E7F-4620-9A6C-23868CFB6D09}" srcOrd="0" destOrd="0" presId="urn:microsoft.com/office/officeart/2005/8/layout/arrow2"/>
    <dgm:cxn modelId="{79318091-44C3-4A93-8F59-651141C9F594}" type="presParOf" srcId="{1B8992E6-352C-4922-82A4-9C29D2B569B3}" destId="{2CC6319E-D46E-45B5-867E-287B9D65CDF2}" srcOrd="1" destOrd="0" presId="urn:microsoft.com/office/officeart/2005/8/layout/arrow2"/>
    <dgm:cxn modelId="{08D71A19-60F1-47FC-B2CB-7ED382CCB6A8}" type="presParOf" srcId="{1B8992E6-352C-4922-82A4-9C29D2B569B3}" destId="{2C133E12-0229-4088-AF28-AAE68BD46889}" srcOrd="2" destOrd="0" presId="urn:microsoft.com/office/officeart/2005/8/layout/arrow2"/>
    <dgm:cxn modelId="{32682805-739C-4307-AD69-B502D213A2D7}" type="presParOf" srcId="{1B8992E6-352C-4922-82A4-9C29D2B569B3}" destId="{0085CBE3-A6E4-4A93-BF9E-367EA087BB8E}" srcOrd="3" destOrd="0" presId="urn:microsoft.com/office/officeart/2005/8/layout/arrow2"/>
    <dgm:cxn modelId="{7E377C7D-09FD-4DF2-97CD-A94357F4D02C}" type="presParOf" srcId="{1B8992E6-352C-4922-82A4-9C29D2B569B3}" destId="{FC58FBBF-093F-42FC-A353-52F0EC1294B1}" srcOrd="4" destOrd="0" presId="urn:microsoft.com/office/officeart/2005/8/layout/arrow2"/>
    <dgm:cxn modelId="{62512702-F630-4C47-8793-30900CB99B0B}" type="presParOf" srcId="{1B8992E6-352C-4922-82A4-9C29D2B569B3}" destId="{836F4085-A37B-440A-96AA-AA326DA53CC0}"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D0C31-0D35-4C9C-A231-54E9B81AF73F}">
      <dsp:nvSpPr>
        <dsp:cNvPr id="0" name=""/>
        <dsp:cNvSpPr/>
      </dsp:nvSpPr>
      <dsp:spPr>
        <a:xfrm rot="2875791">
          <a:off x="2563530" y="3988271"/>
          <a:ext cx="195371" cy="58886"/>
        </a:xfrm>
        <a:custGeom>
          <a:avLst/>
          <a:gdLst/>
          <a:ahLst/>
          <a:cxnLst/>
          <a:rect l="0" t="0" r="0" b="0"/>
          <a:pathLst>
            <a:path>
              <a:moveTo>
                <a:pt x="0" y="29443"/>
              </a:moveTo>
              <a:lnTo>
                <a:pt x="195371" y="294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5A73E-EC87-41F2-BA05-4962E4552002}">
      <dsp:nvSpPr>
        <dsp:cNvPr id="0" name=""/>
        <dsp:cNvSpPr/>
      </dsp:nvSpPr>
      <dsp:spPr>
        <a:xfrm rot="21463663">
          <a:off x="2692289" y="2875671"/>
          <a:ext cx="394269" cy="58886"/>
        </a:xfrm>
        <a:custGeom>
          <a:avLst/>
          <a:gdLst/>
          <a:ahLst/>
          <a:cxnLst/>
          <a:rect l="0" t="0" r="0" b="0"/>
          <a:pathLst>
            <a:path>
              <a:moveTo>
                <a:pt x="0" y="29443"/>
              </a:moveTo>
              <a:lnTo>
                <a:pt x="394269" y="294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122E4-4421-4248-AB3B-F72A358DE014}">
      <dsp:nvSpPr>
        <dsp:cNvPr id="0" name=""/>
        <dsp:cNvSpPr/>
      </dsp:nvSpPr>
      <dsp:spPr>
        <a:xfrm rot="18719729">
          <a:off x="2531998" y="1792078"/>
          <a:ext cx="371190" cy="58886"/>
        </a:xfrm>
        <a:custGeom>
          <a:avLst/>
          <a:gdLst/>
          <a:ahLst/>
          <a:cxnLst/>
          <a:rect l="0" t="0" r="0" b="0"/>
          <a:pathLst>
            <a:path>
              <a:moveTo>
                <a:pt x="0" y="29443"/>
              </a:moveTo>
              <a:lnTo>
                <a:pt x="371190" y="294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A37B0-2FD1-47B5-BB10-FD3095958095}">
      <dsp:nvSpPr>
        <dsp:cNvPr id="0" name=""/>
        <dsp:cNvSpPr/>
      </dsp:nvSpPr>
      <dsp:spPr>
        <a:xfrm>
          <a:off x="0" y="1750711"/>
          <a:ext cx="2446692" cy="234229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DF69A-C5D9-46F9-A370-24D4862D96C6}">
      <dsp:nvSpPr>
        <dsp:cNvPr id="0" name=""/>
        <dsp:cNvSpPr/>
      </dsp:nvSpPr>
      <dsp:spPr>
        <a:xfrm>
          <a:off x="2560139" y="200068"/>
          <a:ext cx="1702066" cy="1702066"/>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Black" pitchFamily="34" charset="0"/>
            </a:rPr>
            <a:t>Entrevistas a los miembros de la organización</a:t>
          </a:r>
          <a:endParaRPr lang="es-EC" sz="1200" kern="1200" dirty="0">
            <a:latin typeface="Arial Black" pitchFamily="34" charset="0"/>
          </a:endParaRPr>
        </a:p>
      </dsp:txBody>
      <dsp:txXfrm>
        <a:off x="2809401" y="449330"/>
        <a:ext cx="1203542" cy="1203542"/>
      </dsp:txXfrm>
    </dsp:sp>
    <dsp:sp modelId="{937E1143-7076-45BB-8BC2-A1C4F17D9A54}">
      <dsp:nvSpPr>
        <dsp:cNvPr id="0" name=""/>
        <dsp:cNvSpPr/>
      </dsp:nvSpPr>
      <dsp:spPr>
        <a:xfrm>
          <a:off x="3085565" y="2009893"/>
          <a:ext cx="1834964" cy="1702066"/>
        </a:xfrm>
        <a:prstGeom prst="ellipse">
          <a:avLst/>
        </a:prstGeom>
        <a:solidFill>
          <a:schemeClr val="accent4">
            <a:hueOff val="7428649"/>
            <a:satOff val="26416"/>
            <a:lumOff val="59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Black" pitchFamily="34" charset="0"/>
            </a:rPr>
            <a:t>Levantamiento planimétrico de la Hacienda Llipig</a:t>
          </a:r>
          <a:endParaRPr lang="es-EC" sz="1200" kern="1200" dirty="0">
            <a:latin typeface="Arial Black" pitchFamily="34" charset="0"/>
          </a:endParaRPr>
        </a:p>
      </dsp:txBody>
      <dsp:txXfrm>
        <a:off x="3354289" y="2259155"/>
        <a:ext cx="1297516" cy="1203542"/>
      </dsp:txXfrm>
    </dsp:sp>
    <dsp:sp modelId="{94BE3B29-FCE3-42FF-8BE2-81507F55AC42}">
      <dsp:nvSpPr>
        <dsp:cNvPr id="0" name=""/>
        <dsp:cNvSpPr/>
      </dsp:nvSpPr>
      <dsp:spPr>
        <a:xfrm>
          <a:off x="2343061" y="3911732"/>
          <a:ext cx="1981307" cy="1702066"/>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Black" pitchFamily="34" charset="0"/>
            </a:rPr>
            <a:t>Taller de validación de los resultados de la situación actual con los miembros de la organización</a:t>
          </a:r>
          <a:endParaRPr lang="es-EC" sz="1200" kern="1200" dirty="0">
            <a:latin typeface="Arial Black" pitchFamily="34" charset="0"/>
          </a:endParaRPr>
        </a:p>
      </dsp:txBody>
      <dsp:txXfrm>
        <a:off x="2633217" y="4160994"/>
        <a:ext cx="1400995" cy="1203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43AE9-604B-4017-A921-F8DE42E441E1}">
      <dsp:nvSpPr>
        <dsp:cNvPr id="0" name=""/>
        <dsp:cNvSpPr/>
      </dsp:nvSpPr>
      <dsp:spPr>
        <a:xfrm rot="2437640">
          <a:off x="1889594" y="3187773"/>
          <a:ext cx="453568" cy="54052"/>
        </a:xfrm>
        <a:custGeom>
          <a:avLst/>
          <a:gdLst/>
          <a:ahLst/>
          <a:cxnLst/>
          <a:rect l="0" t="0" r="0" b="0"/>
          <a:pathLst>
            <a:path>
              <a:moveTo>
                <a:pt x="0" y="27026"/>
              </a:moveTo>
              <a:lnTo>
                <a:pt x="453568" y="270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5A73E-EC87-41F2-BA05-4962E4552002}">
      <dsp:nvSpPr>
        <dsp:cNvPr id="0" name=""/>
        <dsp:cNvSpPr/>
      </dsp:nvSpPr>
      <dsp:spPr>
        <a:xfrm rot="21511216">
          <a:off x="1944179" y="2321871"/>
          <a:ext cx="472682" cy="54052"/>
        </a:xfrm>
        <a:custGeom>
          <a:avLst/>
          <a:gdLst/>
          <a:ahLst/>
          <a:cxnLst/>
          <a:rect l="0" t="0" r="0" b="0"/>
          <a:pathLst>
            <a:path>
              <a:moveTo>
                <a:pt x="0" y="27026"/>
              </a:moveTo>
              <a:lnTo>
                <a:pt x="472682" y="270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E61B0-0467-48E3-8228-DE28FC1739CC}">
      <dsp:nvSpPr>
        <dsp:cNvPr id="0" name=""/>
        <dsp:cNvSpPr/>
      </dsp:nvSpPr>
      <dsp:spPr>
        <a:xfrm rot="19527443">
          <a:off x="1858797" y="1519230"/>
          <a:ext cx="969523" cy="54052"/>
        </a:xfrm>
        <a:custGeom>
          <a:avLst/>
          <a:gdLst/>
          <a:ahLst/>
          <a:cxnLst/>
          <a:rect l="0" t="0" r="0" b="0"/>
          <a:pathLst>
            <a:path>
              <a:moveTo>
                <a:pt x="0" y="27026"/>
              </a:moveTo>
              <a:lnTo>
                <a:pt x="969523" y="270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A37B0-2FD1-47B5-BB10-FD3095958095}">
      <dsp:nvSpPr>
        <dsp:cNvPr id="0" name=""/>
        <dsp:cNvSpPr/>
      </dsp:nvSpPr>
      <dsp:spPr>
        <a:xfrm>
          <a:off x="0" y="1424207"/>
          <a:ext cx="1985684" cy="190096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6AF1F-3AE8-4608-9E58-B5434711136F}">
      <dsp:nvSpPr>
        <dsp:cNvPr id="0" name=""/>
        <dsp:cNvSpPr/>
      </dsp:nvSpPr>
      <dsp:spPr>
        <a:xfrm>
          <a:off x="2233220" y="-99134"/>
          <a:ext cx="2759255" cy="1543284"/>
        </a:xfrm>
        <a:prstGeom prst="ellipse">
          <a:avLst/>
        </a:prstGeom>
        <a:solidFill>
          <a:schemeClr val="accent4">
            <a:hueOff val="3714325"/>
            <a:satOff val="13208"/>
            <a:lumOff val="298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Taller para la definición de fortalezas, oportunidades, debilidades y amenazas de la organización</a:t>
          </a:r>
          <a:endParaRPr lang="es-EC" sz="2400" kern="1200" dirty="0"/>
        </a:p>
      </dsp:txBody>
      <dsp:txXfrm>
        <a:off x="2637304" y="126875"/>
        <a:ext cx="1951087" cy="1091266"/>
      </dsp:txXfrm>
    </dsp:sp>
    <dsp:sp modelId="{937E1143-7076-45BB-8BC2-A1C4F17D9A54}">
      <dsp:nvSpPr>
        <dsp:cNvPr id="0" name=""/>
        <dsp:cNvSpPr/>
      </dsp:nvSpPr>
      <dsp:spPr>
        <a:xfrm>
          <a:off x="2414213" y="1548387"/>
          <a:ext cx="3269792" cy="1504482"/>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Taller de presentación y evaluación de las propuestas para el modelo agroproductivo sostenible con los miembros de la organización</a:t>
          </a:r>
          <a:endParaRPr lang="es-EC" sz="1400" kern="1200" dirty="0">
            <a:latin typeface="Arial Black" pitchFamily="34" charset="0"/>
          </a:endParaRPr>
        </a:p>
      </dsp:txBody>
      <dsp:txXfrm>
        <a:off x="2893063" y="1768713"/>
        <a:ext cx="2312092" cy="1063830"/>
      </dsp:txXfrm>
    </dsp:sp>
    <dsp:sp modelId="{B6C200FF-3CF3-4B52-8D2D-5498FFD880B2}">
      <dsp:nvSpPr>
        <dsp:cNvPr id="0" name=""/>
        <dsp:cNvSpPr/>
      </dsp:nvSpPr>
      <dsp:spPr>
        <a:xfrm>
          <a:off x="1325588" y="3269853"/>
          <a:ext cx="3596484" cy="1618541"/>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Taller de evaluación de las propuestas con los miembros de la organización y otros actores territoriales</a:t>
          </a:r>
          <a:endParaRPr lang="es-EC" sz="1400" kern="1200" dirty="0">
            <a:latin typeface="Arial Black" pitchFamily="34" charset="0"/>
          </a:endParaRPr>
        </a:p>
      </dsp:txBody>
      <dsp:txXfrm>
        <a:off x="1852281" y="3506883"/>
        <a:ext cx="2543098" cy="1144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19F2E-6AA7-414F-9023-55EC687CAEF6}">
      <dsp:nvSpPr>
        <dsp:cNvPr id="0" name=""/>
        <dsp:cNvSpPr/>
      </dsp:nvSpPr>
      <dsp:spPr>
        <a:xfrm>
          <a:off x="0" y="0"/>
          <a:ext cx="7373619" cy="46085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FA143-9E7F-4620-9A6C-23868CFB6D09}">
      <dsp:nvSpPr>
        <dsp:cNvPr id="0" name=""/>
        <dsp:cNvSpPr/>
      </dsp:nvSpPr>
      <dsp:spPr>
        <a:xfrm>
          <a:off x="1210080" y="3180794"/>
          <a:ext cx="191714" cy="191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6319E-D46E-45B5-867E-287B9D65CDF2}">
      <dsp:nvSpPr>
        <dsp:cNvPr id="0" name=""/>
        <dsp:cNvSpPr/>
      </dsp:nvSpPr>
      <dsp:spPr>
        <a:xfrm>
          <a:off x="1305937" y="3276652"/>
          <a:ext cx="1718053" cy="133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85" tIns="0" rIns="0" bIns="0" numCol="1" spcCol="1270" anchor="t" anchorCtr="0">
          <a:noAutofit/>
        </a:bodyPr>
        <a:lstStyle/>
        <a:p>
          <a:pPr lvl="0" algn="l" defTabSz="711200">
            <a:lnSpc>
              <a:spcPct val="90000"/>
            </a:lnSpc>
            <a:spcBef>
              <a:spcPct val="0"/>
            </a:spcBef>
            <a:spcAft>
              <a:spcPct val="35000"/>
            </a:spcAft>
          </a:pPr>
          <a:r>
            <a:rPr lang="es-EC" sz="1600" kern="1200" dirty="0" smtClean="0"/>
            <a:t>Definición y ponderación de los criterios de viabilidad</a:t>
          </a:r>
          <a:endParaRPr lang="es-EC" sz="1600" kern="1200" dirty="0"/>
        </a:p>
      </dsp:txBody>
      <dsp:txXfrm>
        <a:off x="1305937" y="3276652"/>
        <a:ext cx="1718053" cy="1331859"/>
      </dsp:txXfrm>
    </dsp:sp>
    <dsp:sp modelId="{2C133E12-0229-4088-AF28-AAE68BD46889}">
      <dsp:nvSpPr>
        <dsp:cNvPr id="0" name=""/>
        <dsp:cNvSpPr/>
      </dsp:nvSpPr>
      <dsp:spPr>
        <a:xfrm>
          <a:off x="2902325" y="1928201"/>
          <a:ext cx="346560" cy="3465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5CBE3-A6E4-4A93-BF9E-367EA087BB8E}">
      <dsp:nvSpPr>
        <dsp:cNvPr id="0" name=""/>
        <dsp:cNvSpPr/>
      </dsp:nvSpPr>
      <dsp:spPr>
        <a:xfrm>
          <a:off x="3075605" y="2101481"/>
          <a:ext cx="1769668" cy="250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35" tIns="0" rIns="0" bIns="0" numCol="1" spcCol="1270" anchor="t" anchorCtr="0">
          <a:noAutofit/>
        </a:bodyPr>
        <a:lstStyle/>
        <a:p>
          <a:pPr lvl="0" algn="l" defTabSz="711200">
            <a:lnSpc>
              <a:spcPct val="90000"/>
            </a:lnSpc>
            <a:spcBef>
              <a:spcPct val="0"/>
            </a:spcBef>
            <a:spcAft>
              <a:spcPct val="35000"/>
            </a:spcAft>
          </a:pPr>
          <a:r>
            <a:rPr lang="es-EC" sz="1600" kern="1200" dirty="0" smtClean="0"/>
            <a:t>Calificación de los componentes en base a escalas predeterminadas de los criterios</a:t>
          </a:r>
          <a:endParaRPr lang="es-EC" sz="1600" kern="1200" dirty="0"/>
        </a:p>
      </dsp:txBody>
      <dsp:txXfrm>
        <a:off x="3075605" y="2101481"/>
        <a:ext cx="1769668" cy="2507030"/>
      </dsp:txXfrm>
    </dsp:sp>
    <dsp:sp modelId="{FC58FBBF-093F-42FC-A353-52F0EC1294B1}">
      <dsp:nvSpPr>
        <dsp:cNvPr id="0" name=""/>
        <dsp:cNvSpPr/>
      </dsp:nvSpPr>
      <dsp:spPr>
        <a:xfrm>
          <a:off x="4937444" y="1165953"/>
          <a:ext cx="479285" cy="4792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F4085-A37B-440A-96AA-AA326DA53CC0}">
      <dsp:nvSpPr>
        <dsp:cNvPr id="0" name=""/>
        <dsp:cNvSpPr/>
      </dsp:nvSpPr>
      <dsp:spPr>
        <a:xfrm>
          <a:off x="4984051" y="1405596"/>
          <a:ext cx="2155739" cy="32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63" tIns="0" rIns="0" bIns="0" numCol="1" spcCol="1270" anchor="t" anchorCtr="0">
          <a:noAutofit/>
        </a:bodyPr>
        <a:lstStyle/>
        <a:p>
          <a:pPr lvl="0" algn="l" defTabSz="711200">
            <a:lnSpc>
              <a:spcPct val="90000"/>
            </a:lnSpc>
            <a:spcBef>
              <a:spcPct val="0"/>
            </a:spcBef>
            <a:spcAft>
              <a:spcPct val="35000"/>
            </a:spcAft>
          </a:pPr>
          <a:r>
            <a:rPr lang="es-EC" sz="1600" kern="1200" dirty="0" smtClean="0"/>
            <a:t>Ponderación de la viabilidad de los componentes y determinación de los índices de viabilidad</a:t>
          </a:r>
          <a:endParaRPr lang="es-EC" sz="1600" kern="1200" dirty="0"/>
        </a:p>
      </dsp:txBody>
      <dsp:txXfrm>
        <a:off x="4984051" y="1405596"/>
        <a:ext cx="2155739" cy="320291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CB091-E173-44A8-99C7-7AFAED12D684}" type="datetimeFigureOut">
              <a:rPr lang="es-EC" smtClean="0"/>
              <a:t>08/12/2015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96138-6BCB-4454-96D9-528C4B61F14A}" type="slidenum">
              <a:rPr lang="es-EC" smtClean="0"/>
              <a:t>‹Nº›</a:t>
            </a:fld>
            <a:endParaRPr lang="es-EC"/>
          </a:p>
        </p:txBody>
      </p:sp>
    </p:spTree>
    <p:extLst>
      <p:ext uri="{BB962C8B-B14F-4D97-AF65-F5344CB8AC3E}">
        <p14:creationId xmlns:p14="http://schemas.microsoft.com/office/powerpoint/2010/main" val="144680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t>1</a:t>
            </a:fld>
            <a:endParaRPr lang="es-EC"/>
          </a:p>
        </p:txBody>
      </p:sp>
    </p:spTree>
    <p:extLst>
      <p:ext uri="{BB962C8B-B14F-4D97-AF65-F5344CB8AC3E}">
        <p14:creationId xmlns:p14="http://schemas.microsoft.com/office/powerpoint/2010/main" val="123508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t>10</a:t>
            </a:fld>
            <a:endParaRPr lang="es-EC"/>
          </a:p>
        </p:txBody>
      </p:sp>
    </p:spTree>
    <p:extLst>
      <p:ext uri="{BB962C8B-B14F-4D97-AF65-F5344CB8AC3E}">
        <p14:creationId xmlns:p14="http://schemas.microsoft.com/office/powerpoint/2010/main" val="281936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t>11</a:t>
            </a:fld>
            <a:endParaRPr lang="es-EC"/>
          </a:p>
        </p:txBody>
      </p:sp>
    </p:spTree>
    <p:extLst>
      <p:ext uri="{BB962C8B-B14F-4D97-AF65-F5344CB8AC3E}">
        <p14:creationId xmlns:p14="http://schemas.microsoft.com/office/powerpoint/2010/main" val="281936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t>12</a:t>
            </a:fld>
            <a:endParaRPr lang="es-EC"/>
          </a:p>
        </p:txBody>
      </p:sp>
    </p:spTree>
    <p:extLst>
      <p:ext uri="{BB962C8B-B14F-4D97-AF65-F5344CB8AC3E}">
        <p14:creationId xmlns:p14="http://schemas.microsoft.com/office/powerpoint/2010/main" val="281936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14</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15</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16</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17</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18</a:t>
            </a:fld>
            <a:endParaRPr lang="es-EC">
              <a:solidFill>
                <a:prstClr val="black"/>
              </a:solidFill>
            </a:endParaRPr>
          </a:p>
        </p:txBody>
      </p:sp>
    </p:spTree>
    <p:extLst>
      <p:ext uri="{BB962C8B-B14F-4D97-AF65-F5344CB8AC3E}">
        <p14:creationId xmlns:p14="http://schemas.microsoft.com/office/powerpoint/2010/main" val="79175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19</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algn="just"/>
            <a:endParaRPr lang="es-AR" dirty="0" smtClean="0">
              <a:latin typeface="Calibri" panose="020F0502020204030204" pitchFamily="34" charset="0"/>
            </a:endParaRPr>
          </a:p>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2</a:t>
            </a:fld>
            <a:endParaRPr lang="es-EC"/>
          </a:p>
        </p:txBody>
      </p:sp>
    </p:spTree>
    <p:extLst>
      <p:ext uri="{BB962C8B-B14F-4D97-AF65-F5344CB8AC3E}">
        <p14:creationId xmlns:p14="http://schemas.microsoft.com/office/powerpoint/2010/main" val="188395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20</a:t>
            </a:fld>
            <a:endParaRPr lang="es-EC">
              <a:solidFill>
                <a:prstClr val="black"/>
              </a:solidFill>
            </a:endParaRPr>
          </a:p>
        </p:txBody>
      </p:sp>
    </p:spTree>
    <p:extLst>
      <p:ext uri="{BB962C8B-B14F-4D97-AF65-F5344CB8AC3E}">
        <p14:creationId xmlns:p14="http://schemas.microsoft.com/office/powerpoint/2010/main" val="427745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21</a:t>
            </a:fld>
            <a:endParaRPr lang="es-EC">
              <a:solidFill>
                <a:prstClr val="black"/>
              </a:solidFill>
            </a:endParaRPr>
          </a:p>
        </p:txBody>
      </p:sp>
    </p:spTree>
    <p:extLst>
      <p:ext uri="{BB962C8B-B14F-4D97-AF65-F5344CB8AC3E}">
        <p14:creationId xmlns:p14="http://schemas.microsoft.com/office/powerpoint/2010/main" val="2210013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22</a:t>
            </a:fld>
            <a:endParaRPr lang="es-EC">
              <a:solidFill>
                <a:prstClr val="black"/>
              </a:solidFill>
            </a:endParaRPr>
          </a:p>
        </p:txBody>
      </p:sp>
    </p:spTree>
    <p:extLst>
      <p:ext uri="{BB962C8B-B14F-4D97-AF65-F5344CB8AC3E}">
        <p14:creationId xmlns:p14="http://schemas.microsoft.com/office/powerpoint/2010/main" val="306059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23</a:t>
            </a:fld>
            <a:endParaRPr lang="es-EC">
              <a:solidFill>
                <a:prstClr val="black"/>
              </a:solidFill>
            </a:endParaRPr>
          </a:p>
        </p:txBody>
      </p:sp>
    </p:spTree>
    <p:extLst>
      <p:ext uri="{BB962C8B-B14F-4D97-AF65-F5344CB8AC3E}">
        <p14:creationId xmlns:p14="http://schemas.microsoft.com/office/powerpoint/2010/main" val="306059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24</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25</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26</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27</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28</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29</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t>3</a:t>
            </a:fld>
            <a:endParaRPr lang="es-EC"/>
          </a:p>
        </p:txBody>
      </p:sp>
    </p:spTree>
    <p:extLst>
      <p:ext uri="{BB962C8B-B14F-4D97-AF65-F5344CB8AC3E}">
        <p14:creationId xmlns:p14="http://schemas.microsoft.com/office/powerpoint/2010/main" val="1876832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30</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31</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32</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33</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34</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35</a:t>
            </a:fld>
            <a:endParaRPr lang="es-EC">
              <a:solidFill>
                <a:prstClr val="black"/>
              </a:solidFill>
            </a:endParaRPr>
          </a:p>
        </p:txBody>
      </p:sp>
    </p:spTree>
    <p:extLst>
      <p:ext uri="{BB962C8B-B14F-4D97-AF65-F5344CB8AC3E}">
        <p14:creationId xmlns:p14="http://schemas.microsoft.com/office/powerpoint/2010/main" val="2819364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t>36</a:t>
            </a:fld>
            <a:endParaRPr lang="es-EC"/>
          </a:p>
        </p:txBody>
      </p:sp>
    </p:spTree>
    <p:extLst>
      <p:ext uri="{BB962C8B-B14F-4D97-AF65-F5344CB8AC3E}">
        <p14:creationId xmlns:p14="http://schemas.microsoft.com/office/powerpoint/2010/main" val="4137823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solidFill>
                  <a:prstClr val="black"/>
                </a:solidFill>
              </a:rPr>
              <a:pPr/>
              <a:t>37</a:t>
            </a:fld>
            <a:endParaRPr lang="es-EC">
              <a:solidFill>
                <a:prstClr val="black"/>
              </a:solidFill>
            </a:endParaRPr>
          </a:p>
        </p:txBody>
      </p:sp>
    </p:spTree>
    <p:extLst>
      <p:ext uri="{BB962C8B-B14F-4D97-AF65-F5344CB8AC3E}">
        <p14:creationId xmlns:p14="http://schemas.microsoft.com/office/powerpoint/2010/main" val="413782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t>38</a:t>
            </a:fld>
            <a:endParaRPr lang="es-EC"/>
          </a:p>
        </p:txBody>
      </p:sp>
    </p:spTree>
    <p:extLst>
      <p:ext uri="{BB962C8B-B14F-4D97-AF65-F5344CB8AC3E}">
        <p14:creationId xmlns:p14="http://schemas.microsoft.com/office/powerpoint/2010/main" val="863105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t>39</a:t>
            </a:fld>
            <a:endParaRPr lang="es-EC"/>
          </a:p>
        </p:txBody>
      </p:sp>
    </p:spTree>
    <p:extLst>
      <p:ext uri="{BB962C8B-B14F-4D97-AF65-F5344CB8AC3E}">
        <p14:creationId xmlns:p14="http://schemas.microsoft.com/office/powerpoint/2010/main" val="113029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t>4</a:t>
            </a:fld>
            <a:endParaRPr lang="es-EC"/>
          </a:p>
        </p:txBody>
      </p:sp>
    </p:spTree>
    <p:extLst>
      <p:ext uri="{BB962C8B-B14F-4D97-AF65-F5344CB8AC3E}">
        <p14:creationId xmlns:p14="http://schemas.microsoft.com/office/powerpoint/2010/main" val="79429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BB96138-6BCB-4454-96D9-528C4B61F14A}" type="slidenum">
              <a:rPr lang="es-EC" smtClean="0"/>
              <a:t>5</a:t>
            </a:fld>
            <a:endParaRPr lang="es-EC"/>
          </a:p>
        </p:txBody>
      </p:sp>
    </p:spTree>
    <p:extLst>
      <p:ext uri="{BB962C8B-B14F-4D97-AF65-F5344CB8AC3E}">
        <p14:creationId xmlns:p14="http://schemas.microsoft.com/office/powerpoint/2010/main" val="240116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6</a:t>
            </a:fld>
            <a:endParaRPr lang="es-EC"/>
          </a:p>
        </p:txBody>
      </p:sp>
    </p:spTree>
    <p:extLst>
      <p:ext uri="{BB962C8B-B14F-4D97-AF65-F5344CB8AC3E}">
        <p14:creationId xmlns:p14="http://schemas.microsoft.com/office/powerpoint/2010/main" val="352724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6BB96138-6BCB-4454-96D9-528C4B61F14A}" type="slidenum">
              <a:rPr lang="es-EC" smtClean="0"/>
              <a:t>7</a:t>
            </a:fld>
            <a:endParaRPr lang="es-EC"/>
          </a:p>
        </p:txBody>
      </p:sp>
    </p:spTree>
    <p:extLst>
      <p:ext uri="{BB962C8B-B14F-4D97-AF65-F5344CB8AC3E}">
        <p14:creationId xmlns:p14="http://schemas.microsoft.com/office/powerpoint/2010/main" val="261397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8</a:t>
            </a:fld>
            <a:endParaRPr lang="es-EC"/>
          </a:p>
        </p:txBody>
      </p:sp>
    </p:spTree>
    <p:extLst>
      <p:ext uri="{BB962C8B-B14F-4D97-AF65-F5344CB8AC3E}">
        <p14:creationId xmlns:p14="http://schemas.microsoft.com/office/powerpoint/2010/main" val="459836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solidFill>
                  <a:prstClr val="black"/>
                </a:solidFill>
              </a:rPr>
              <a:pPr/>
              <a:t>9</a:t>
            </a:fld>
            <a:endParaRPr lang="es-EC">
              <a:solidFill>
                <a:prstClr val="black"/>
              </a:solidFill>
            </a:endParaRPr>
          </a:p>
        </p:txBody>
      </p:sp>
    </p:spTree>
    <p:extLst>
      <p:ext uri="{BB962C8B-B14F-4D97-AF65-F5344CB8AC3E}">
        <p14:creationId xmlns:p14="http://schemas.microsoft.com/office/powerpoint/2010/main" val="45983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6"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08/12/2015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63790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08/12/2015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396947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6"/>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3" y="365126"/>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08/12/2015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48821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80"/>
          <a:ext cx="12192000" cy="5616575"/>
        </p:xfrm>
        <a:graphic>
          <a:graphicData uri="http://schemas.openxmlformats.org/presentationml/2006/ole">
            <mc:AlternateContent xmlns:mc="http://schemas.openxmlformats.org/markup-compatibility/2006">
              <mc:Choice xmlns:v="urn:schemas-microsoft-com:vml" Requires="v">
                <p:oleObj spid="_x0000_s40169"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80"/>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6" y="260358"/>
            <a:ext cx="1056217" cy="792163"/>
          </a:xfrm>
          <a:prstGeom prst="ellipse">
            <a:avLst/>
          </a:prstGeom>
          <a:solidFill>
            <a:schemeClr val="bg1"/>
          </a:solidFill>
          <a:ln w="9525">
            <a:noFill/>
            <a:round/>
            <a:headEnd/>
            <a:tailEnd/>
          </a:ln>
          <a:effectLst/>
        </p:spPr>
        <p:txBody>
          <a:bodyPr wrap="none" anchor="ctr"/>
          <a:lstStyle/>
          <a:p>
            <a:pPr>
              <a:defRPr/>
            </a:pPr>
            <a:endParaRPr lang="es-EC" sz="1800">
              <a:latin typeface="Arial"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5"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3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80"/>
          <a:ext cx="12192000" cy="5616575"/>
        </p:xfrm>
        <a:graphic>
          <a:graphicData uri="http://schemas.openxmlformats.org/presentationml/2006/ole">
            <mc:AlternateContent xmlns:mc="http://schemas.openxmlformats.org/markup-compatibility/2006">
              <mc:Choice xmlns:v="urn:schemas-microsoft-com:vml" Requires="v">
                <p:oleObj spid="_x0000_s41194"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80"/>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fontAlgn="base">
              <a:spcBef>
                <a:spcPct val="0"/>
              </a:spcBef>
              <a:spcAft>
                <a:spcPct val="0"/>
              </a:spcAft>
              <a:defRPr/>
            </a:pPr>
            <a:endParaRPr lang="es-ES"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fontAlgn="base">
              <a:spcBef>
                <a:spcPct val="0"/>
              </a:spcBef>
              <a:spcAft>
                <a:spcPct val="0"/>
              </a:spcAft>
              <a:defRPr/>
            </a:pPr>
            <a:endParaRPr lang="es-ES"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fontAlgn="base">
              <a:spcBef>
                <a:spcPct val="0"/>
              </a:spcBef>
              <a:spcAft>
                <a:spcPct val="0"/>
              </a:spcAft>
              <a:defRPr/>
            </a:pPr>
            <a:endParaRPr lang="es-ES"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fontAlgn="base">
              <a:spcBef>
                <a:spcPct val="0"/>
              </a:spcBef>
              <a:spcAft>
                <a:spcPct val="0"/>
              </a:spcAft>
              <a:defRPr/>
            </a:pPr>
            <a:endParaRPr lang="es-ES" sz="140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6" y="260358"/>
            <a:ext cx="1056217"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defRPr/>
            </a:pPr>
            <a:endParaRPr lang="es-EC" sz="1800">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5"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04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6"/>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78643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8"/>
            <a:ext cx="10363200" cy="1500187"/>
          </a:xfrm>
          <a:prstGeom prst="rect">
            <a:avLst/>
          </a:prstGeom>
        </p:spPr>
        <p:txBody>
          <a:bodyPr anchor="b"/>
          <a:lstStyle>
            <a:lvl1pPr marL="0" indent="0">
              <a:buNone/>
              <a:defRPr sz="2000"/>
            </a:lvl1pPr>
            <a:lvl2pPr marL="457178" indent="0">
              <a:buNone/>
              <a:defRPr sz="1800"/>
            </a:lvl2pPr>
            <a:lvl3pPr marL="914356"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8"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629429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384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3" y="1535113"/>
            <a:ext cx="5386917" cy="639762"/>
          </a:xfrm>
          <a:prstGeom prst="rect">
            <a:avLst/>
          </a:prstGeo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3"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73" y="1535113"/>
            <a:ext cx="5389033" cy="639762"/>
          </a:xfrm>
          <a:prstGeom prst="rect">
            <a:avLst/>
          </a:prstGeo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3"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09046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88085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38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08/12/2015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2060330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5" y="273058"/>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3" y="1435104"/>
            <a:ext cx="4011084" cy="4691063"/>
          </a:xfrm>
          <a:prstGeom prst="rect">
            <a:avLst/>
          </a:prstGeo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8042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pPr lvl="0"/>
            <a:endParaRPr lang="es-EC" noProof="0" smtClean="0"/>
          </a:p>
        </p:txBody>
      </p:sp>
      <p:sp>
        <p:nvSpPr>
          <p:cNvPr id="4" name="3 Marcador de texto"/>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832379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1600206"/>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298259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6"/>
            <a:ext cx="27432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274646"/>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29031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2" y="1709745"/>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2" y="4589470"/>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6"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1988EA2-BF41-4EA8-A28B-FD6CB6D2853C}" type="datetimeFigureOut">
              <a:rPr lang="es-EC" smtClean="0"/>
              <a:t>08/12/2015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33659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91988EA2-BF41-4EA8-A28B-FD6CB6D2853C}" type="datetimeFigureOut">
              <a:rPr lang="es-EC" smtClean="0"/>
              <a:t>08/12/2015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44856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9" y="365129"/>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93" y="1681164"/>
            <a:ext cx="5157787" cy="823912"/>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93"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3" y="1681164"/>
            <a:ext cx="5183188" cy="823912"/>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91988EA2-BF41-4EA8-A28B-FD6CB6D2853C}" type="datetimeFigureOut">
              <a:rPr lang="es-EC" smtClean="0"/>
              <a:t>08/12/2015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37947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1988EA2-BF41-4EA8-A28B-FD6CB6D2853C}" type="datetimeFigureOut">
              <a:rPr lang="es-EC" smtClean="0"/>
              <a:t>08/12/2015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06329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988EA2-BF41-4EA8-A28B-FD6CB6D2853C}" type="datetimeFigureOut">
              <a:rPr lang="es-EC" smtClean="0"/>
              <a:t>08/12/2015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63231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1" y="457200"/>
            <a:ext cx="3932236"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90" y="987432"/>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91" y="2057400"/>
            <a:ext cx="3932236" cy="3811588"/>
          </a:xfrm>
        </p:spPr>
        <p:txBody>
          <a:bodyPr/>
          <a:lstStyle>
            <a:lvl1pPr marL="0" indent="0">
              <a:buNone/>
              <a:defRPr sz="1600"/>
            </a:lvl1pPr>
            <a:lvl2pPr marL="457178" indent="0">
              <a:buNone/>
              <a:defRPr sz="1400"/>
            </a:lvl2pPr>
            <a:lvl3pPr marL="914356"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988EA2-BF41-4EA8-A28B-FD6CB6D2853C}" type="datetimeFigureOut">
              <a:rPr lang="es-EC" smtClean="0"/>
              <a:t>08/12/2015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33038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1" y="457200"/>
            <a:ext cx="3932236"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90" y="987432"/>
            <a:ext cx="6172201" cy="4873625"/>
          </a:xfr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EC"/>
          </a:p>
        </p:txBody>
      </p:sp>
      <p:sp>
        <p:nvSpPr>
          <p:cNvPr id="4" name="Marcador de texto 3"/>
          <p:cNvSpPr>
            <a:spLocks noGrp="1"/>
          </p:cNvSpPr>
          <p:nvPr>
            <p:ph type="body" sz="half" idx="2"/>
          </p:nvPr>
        </p:nvSpPr>
        <p:spPr>
          <a:xfrm>
            <a:off x="839791" y="2057400"/>
            <a:ext cx="3932236" cy="3811588"/>
          </a:xfrm>
        </p:spPr>
        <p:txBody>
          <a:bodyPr/>
          <a:lstStyle>
            <a:lvl1pPr marL="0" indent="0">
              <a:buNone/>
              <a:defRPr sz="1600"/>
            </a:lvl1pPr>
            <a:lvl2pPr marL="457178" indent="0">
              <a:buNone/>
              <a:defRPr sz="1400"/>
            </a:lvl2pPr>
            <a:lvl3pPr marL="914356"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988EA2-BF41-4EA8-A28B-FD6CB6D2853C}" type="datetimeFigureOut">
              <a:rPr lang="es-EC" smtClean="0"/>
              <a:t>08/12/2015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370669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3"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1" y="63563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88EA2-BF41-4EA8-A28B-FD6CB6D2853C}" type="datetimeFigureOut">
              <a:rPr lang="es-EC" smtClean="0"/>
              <a:t>08/12/2015</a:t>
            </a:fld>
            <a:endParaRPr lang="es-EC"/>
          </a:p>
        </p:txBody>
      </p:sp>
      <p:sp>
        <p:nvSpPr>
          <p:cNvPr id="5" name="Marcador de pie de página 4"/>
          <p:cNvSpPr>
            <a:spLocks noGrp="1"/>
          </p:cNvSpPr>
          <p:nvPr>
            <p:ph type="ftr" sz="quarter" idx="3"/>
          </p:nvPr>
        </p:nvSpPr>
        <p:spPr>
          <a:xfrm>
            <a:off x="4038603" y="63563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1" y="63563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F1655-F461-40A0-A58A-0EADBBA1D518}" type="slidenum">
              <a:rPr lang="es-EC" smtClean="0"/>
              <a:t>‹Nº›</a:t>
            </a:fld>
            <a:endParaRPr lang="es-EC"/>
          </a:p>
        </p:txBody>
      </p:sp>
    </p:spTree>
    <p:extLst>
      <p:ext uri="{BB962C8B-B14F-4D97-AF65-F5344CB8AC3E}">
        <p14:creationId xmlns:p14="http://schemas.microsoft.com/office/powerpoint/2010/main" val="57250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8"/>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defRPr/>
            </a:pPr>
            <a:endParaRPr lang="es-EC" sz="1800">
              <a:solidFill>
                <a:srgbClr val="000000"/>
              </a:solidFill>
            </a:endParaRPr>
          </a:p>
        </p:txBody>
      </p:sp>
      <p:sp>
        <p:nvSpPr>
          <p:cNvPr id="1045" name="Rectangle 21"/>
          <p:cNvSpPr>
            <a:spLocks noChangeArrowheads="1"/>
          </p:cNvSpPr>
          <p:nvPr userDrawn="1"/>
        </p:nvSpPr>
        <p:spPr bwMode="auto">
          <a:xfrm rot="10800000">
            <a:off x="3" y="6308733"/>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defRPr/>
            </a:pPr>
            <a:endParaRPr lang="es-EC" sz="1800">
              <a:solidFill>
                <a:srgbClr val="000000"/>
              </a:solidFill>
            </a:endParaRPr>
          </a:p>
        </p:txBody>
      </p:sp>
      <p:sp>
        <p:nvSpPr>
          <p:cNvPr id="1047" name="Line 23"/>
          <p:cNvSpPr>
            <a:spLocks noChangeShapeType="1"/>
          </p:cNvSpPr>
          <p:nvPr userDrawn="1"/>
        </p:nvSpPr>
        <p:spPr bwMode="auto">
          <a:xfrm rot="10800000" flipH="1">
            <a:off x="33873" y="6296025"/>
            <a:ext cx="8879417" cy="0"/>
          </a:xfrm>
          <a:prstGeom prst="line">
            <a:avLst/>
          </a:prstGeom>
          <a:noFill/>
          <a:ln w="38100">
            <a:solidFill>
              <a:srgbClr val="FF0000"/>
            </a:solidFill>
            <a:round/>
            <a:headEnd/>
            <a:tailEnd/>
          </a:ln>
          <a:effectLst/>
        </p:spPr>
        <p:txBody>
          <a:bodyPr/>
          <a:lstStyle/>
          <a:p>
            <a:pPr fontAlgn="base">
              <a:spcBef>
                <a:spcPct val="0"/>
              </a:spcBef>
              <a:spcAft>
                <a:spcPct val="0"/>
              </a:spcAft>
              <a:defRPr/>
            </a:pPr>
            <a:endParaRPr lang="es-EC" sz="1800">
              <a:solidFill>
                <a:srgbClr val="000000"/>
              </a:solidFill>
            </a:endParaRPr>
          </a:p>
        </p:txBody>
      </p:sp>
      <p:sp>
        <p:nvSpPr>
          <p:cNvPr id="1048" name="Line 24"/>
          <p:cNvSpPr>
            <a:spLocks noChangeShapeType="1"/>
          </p:cNvSpPr>
          <p:nvPr userDrawn="1"/>
        </p:nvSpPr>
        <p:spPr bwMode="auto">
          <a:xfrm rot="10800000" flipH="1">
            <a:off x="33873" y="6245225"/>
            <a:ext cx="8879417" cy="0"/>
          </a:xfrm>
          <a:prstGeom prst="line">
            <a:avLst/>
          </a:prstGeom>
          <a:noFill/>
          <a:ln w="38100">
            <a:solidFill>
              <a:srgbClr val="006600"/>
            </a:solidFill>
            <a:round/>
            <a:headEnd/>
            <a:tailEnd/>
          </a:ln>
          <a:effectLst/>
        </p:spPr>
        <p:txBody>
          <a:bodyPr/>
          <a:lstStyle/>
          <a:p>
            <a:pPr fontAlgn="base">
              <a:spcBef>
                <a:spcPct val="0"/>
              </a:spcBef>
              <a:spcAft>
                <a:spcPct val="0"/>
              </a:spcAft>
              <a:defRPr/>
            </a:pPr>
            <a:endParaRPr lang="es-EC" sz="1800">
              <a:solidFill>
                <a:srgbClr val="000000"/>
              </a:solidFill>
            </a:endParaRPr>
          </a:p>
        </p:txBody>
      </p:sp>
      <p:pic>
        <p:nvPicPr>
          <p:cNvPr id="3078"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8976786" y="5949950"/>
            <a:ext cx="3073401"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9999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178"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356"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532"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709"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883" indent="-342883" algn="l" rtl="0" eaLnBrk="0" fontAlgn="base" hangingPunct="0">
        <a:spcBef>
          <a:spcPct val="20000"/>
        </a:spcBef>
        <a:spcAft>
          <a:spcPct val="0"/>
        </a:spcAft>
        <a:buChar char="•"/>
        <a:defRPr sz="2400">
          <a:solidFill>
            <a:schemeClr val="bg1"/>
          </a:solidFill>
          <a:latin typeface="+mn-lt"/>
          <a:ea typeface="+mn-ea"/>
          <a:cs typeface="+mn-cs"/>
        </a:defRPr>
      </a:lvl1pPr>
      <a:lvl2pPr marL="742912" indent="-285736" algn="l" rtl="0" eaLnBrk="0" fontAlgn="base" hangingPunct="0">
        <a:spcBef>
          <a:spcPct val="20000"/>
        </a:spcBef>
        <a:spcAft>
          <a:spcPct val="0"/>
        </a:spcAft>
        <a:buChar char="–"/>
        <a:defRPr sz="2400">
          <a:solidFill>
            <a:schemeClr val="bg1"/>
          </a:solidFill>
          <a:latin typeface="+mn-lt"/>
        </a:defRPr>
      </a:lvl2pPr>
      <a:lvl3pPr marL="1142943" indent="-228589" algn="l" rtl="0" eaLnBrk="0" fontAlgn="base" hangingPunct="0">
        <a:spcBef>
          <a:spcPct val="20000"/>
        </a:spcBef>
        <a:spcAft>
          <a:spcPct val="0"/>
        </a:spcAft>
        <a:buChar char="•"/>
        <a:defRPr sz="2400">
          <a:solidFill>
            <a:schemeClr val="bg1"/>
          </a:solidFill>
          <a:latin typeface="+mn-lt"/>
        </a:defRPr>
      </a:lvl3pPr>
      <a:lvl4pPr marL="1600120" indent="-228589" algn="l" rtl="0" eaLnBrk="0" fontAlgn="base" hangingPunct="0">
        <a:spcBef>
          <a:spcPct val="20000"/>
        </a:spcBef>
        <a:spcAft>
          <a:spcPct val="0"/>
        </a:spcAft>
        <a:buChar char="–"/>
        <a:defRPr sz="2400">
          <a:solidFill>
            <a:schemeClr val="bg1"/>
          </a:solidFill>
          <a:latin typeface="+mn-lt"/>
        </a:defRPr>
      </a:lvl4pPr>
      <a:lvl5pPr marL="2057297" indent="-228589" algn="l" rtl="0" eaLnBrk="0" fontAlgn="base" hangingPunct="0">
        <a:spcBef>
          <a:spcPct val="20000"/>
        </a:spcBef>
        <a:spcAft>
          <a:spcPct val="0"/>
        </a:spcAft>
        <a:buChar char="»"/>
        <a:defRPr sz="2400">
          <a:solidFill>
            <a:schemeClr val="bg1"/>
          </a:solidFill>
          <a:latin typeface="+mn-lt"/>
        </a:defRPr>
      </a:lvl5pPr>
      <a:lvl6pPr marL="2514474" indent="-228589" algn="l" rtl="0" fontAlgn="base">
        <a:spcBef>
          <a:spcPct val="20000"/>
        </a:spcBef>
        <a:spcAft>
          <a:spcPct val="0"/>
        </a:spcAft>
        <a:buChar char="»"/>
        <a:defRPr sz="2400">
          <a:solidFill>
            <a:schemeClr val="bg1"/>
          </a:solidFill>
          <a:latin typeface="+mn-lt"/>
        </a:defRPr>
      </a:lvl6pPr>
      <a:lvl7pPr marL="2971652" indent="-228589" algn="l" rtl="0" fontAlgn="base">
        <a:spcBef>
          <a:spcPct val="20000"/>
        </a:spcBef>
        <a:spcAft>
          <a:spcPct val="0"/>
        </a:spcAft>
        <a:buChar char="»"/>
        <a:defRPr sz="2400">
          <a:solidFill>
            <a:schemeClr val="bg1"/>
          </a:solidFill>
          <a:latin typeface="+mn-lt"/>
        </a:defRPr>
      </a:lvl7pPr>
      <a:lvl8pPr marL="3428829" indent="-228589" algn="l" rtl="0" fontAlgn="base">
        <a:spcBef>
          <a:spcPct val="20000"/>
        </a:spcBef>
        <a:spcAft>
          <a:spcPct val="0"/>
        </a:spcAft>
        <a:buChar char="»"/>
        <a:defRPr sz="2400">
          <a:solidFill>
            <a:schemeClr val="bg1"/>
          </a:solidFill>
          <a:latin typeface="+mn-lt"/>
        </a:defRPr>
      </a:lvl8pPr>
      <a:lvl9pPr marL="3886006" indent="-228589"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09" y="143982"/>
            <a:ext cx="1016281" cy="98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625" y="174731"/>
            <a:ext cx="308625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784054" y="1070157"/>
            <a:ext cx="7621189" cy="1015663"/>
          </a:xfrm>
          <a:prstGeom prst="rect">
            <a:avLst/>
          </a:prstGeom>
          <a:noFill/>
        </p:spPr>
        <p:txBody>
          <a:bodyPr wrap="none" rtlCol="0">
            <a:spAutoFit/>
          </a:bodyPr>
          <a:lstStyle/>
          <a:p>
            <a:pPr algn="ctr"/>
            <a:r>
              <a:rPr lang="es-EC" sz="2000" b="1" dirty="0">
                <a:effectLst>
                  <a:outerShdw blurRad="38100" dist="38100" dir="2700000" algn="tl">
                    <a:srgbClr val="000000">
                      <a:alpha val="43137"/>
                    </a:srgbClr>
                  </a:outerShdw>
                </a:effectLst>
                <a:latin typeface="Corbel" pitchFamily="34" charset="0"/>
                <a:cs typeface="Raavi" pitchFamily="34" charset="0"/>
              </a:rPr>
              <a:t>UNIVERSIDAD DE LAS FUERZAS ARMADAS - ESPE</a:t>
            </a:r>
          </a:p>
          <a:p>
            <a:pPr algn="ctr"/>
            <a:r>
              <a:rPr lang="es-EC" sz="2000" b="1" dirty="0">
                <a:effectLst>
                  <a:outerShdw blurRad="38100" dist="38100" dir="2700000" algn="tl">
                    <a:srgbClr val="000000">
                      <a:alpha val="43137"/>
                    </a:srgbClr>
                  </a:outerShdw>
                </a:effectLst>
                <a:latin typeface="Corbel" pitchFamily="34" charset="0"/>
                <a:cs typeface="Raavi" pitchFamily="34" charset="0"/>
              </a:rPr>
              <a:t>DEPARTAMENTO DE CIENCIAS DE LA VIDA Y DE LA AGRICULTURA</a:t>
            </a:r>
          </a:p>
          <a:p>
            <a:pPr algn="ctr"/>
            <a:r>
              <a:rPr lang="es-EC" sz="2000" b="1" dirty="0" smtClean="0">
                <a:effectLst>
                  <a:outerShdw blurRad="38100" dist="38100" dir="2700000" algn="tl">
                    <a:srgbClr val="000000">
                      <a:alpha val="43137"/>
                    </a:srgbClr>
                  </a:outerShdw>
                </a:effectLst>
                <a:latin typeface="Corbel" pitchFamily="34" charset="0"/>
                <a:cs typeface="Raavi" pitchFamily="34" charset="0"/>
              </a:rPr>
              <a:t>MAESTRÍA EN AGRICULTURA SOSTENIBLE</a:t>
            </a:r>
            <a:endParaRPr lang="es-EC" sz="2000" b="1" dirty="0">
              <a:effectLst>
                <a:outerShdw blurRad="38100" dist="38100" dir="2700000" algn="tl">
                  <a:srgbClr val="000000">
                    <a:alpha val="43137"/>
                  </a:srgbClr>
                </a:outerShdw>
              </a:effectLst>
              <a:latin typeface="Corbel" pitchFamily="34" charset="0"/>
              <a:cs typeface="Raavi" pitchFamily="34" charset="0"/>
            </a:endParaRPr>
          </a:p>
        </p:txBody>
      </p:sp>
      <p:sp>
        <p:nvSpPr>
          <p:cNvPr id="8" name="7 CuadroTexto"/>
          <p:cNvSpPr txBox="1"/>
          <p:nvPr/>
        </p:nvSpPr>
        <p:spPr>
          <a:xfrm>
            <a:off x="3000381" y="2292482"/>
            <a:ext cx="7404865" cy="923330"/>
          </a:xfrm>
          <a:prstGeom prst="rect">
            <a:avLst/>
          </a:prstGeom>
          <a:noFill/>
        </p:spPr>
        <p:txBody>
          <a:bodyPr wrap="square" rtlCol="0">
            <a:spAutoFit/>
          </a:bodyPr>
          <a:lstStyle/>
          <a:p>
            <a:pPr lvl="0" algn="ctr" eaLnBrk="0" fontAlgn="base" hangingPunct="0">
              <a:spcBef>
                <a:spcPct val="0"/>
              </a:spcBef>
              <a:spcAft>
                <a:spcPct val="0"/>
              </a:spcAft>
            </a:pPr>
            <a:r>
              <a:rPr lang="es-EC" b="1" dirty="0"/>
              <a:t>Modelo Agroproductivo Sostenible </a:t>
            </a:r>
            <a:r>
              <a:rPr lang="es-EC" b="1" dirty="0" smtClean="0"/>
              <a:t>para la Hacienda </a:t>
            </a:r>
            <a:r>
              <a:rPr lang="es-EC" b="1" dirty="0"/>
              <a:t>“</a:t>
            </a:r>
            <a:r>
              <a:rPr lang="es-EC" b="1" dirty="0" err="1"/>
              <a:t>Llipig</a:t>
            </a:r>
            <a:r>
              <a:rPr lang="es-EC" b="1" dirty="0"/>
              <a:t>” </a:t>
            </a:r>
            <a:r>
              <a:rPr lang="es-EC" b="1" dirty="0" smtClean="0"/>
              <a:t>de la Corporación de Productores </a:t>
            </a:r>
            <a:r>
              <a:rPr lang="es-EC" b="1" dirty="0"/>
              <a:t>Agropecuarios </a:t>
            </a:r>
            <a:r>
              <a:rPr lang="es-EC" b="1" dirty="0" smtClean="0"/>
              <a:t>y Comercialización de Palmira</a:t>
            </a:r>
            <a:r>
              <a:rPr lang="es-EC" b="1" dirty="0"/>
              <a:t>, Parroquia Palmira, Cantón </a:t>
            </a:r>
            <a:r>
              <a:rPr lang="es-EC" b="1" dirty="0" err="1"/>
              <a:t>Guamote</a:t>
            </a:r>
            <a:r>
              <a:rPr lang="es-EC" b="1" dirty="0"/>
              <a:t>, Provincia </a:t>
            </a:r>
            <a:r>
              <a:rPr lang="es-EC" b="1" dirty="0" smtClean="0"/>
              <a:t>de </a:t>
            </a:r>
            <a:r>
              <a:rPr lang="es-EC" b="1" dirty="0"/>
              <a:t>Chimborazo</a:t>
            </a:r>
            <a:endParaRPr lang="es-EC" dirty="0">
              <a:cs typeface="Arial" panose="020B0604020202020204" pitchFamily="34" charset="0"/>
            </a:endParaRPr>
          </a:p>
        </p:txBody>
      </p:sp>
      <p:sp>
        <p:nvSpPr>
          <p:cNvPr id="9" name="8 CuadroTexto"/>
          <p:cNvSpPr txBox="1"/>
          <p:nvPr/>
        </p:nvSpPr>
        <p:spPr>
          <a:xfrm>
            <a:off x="4857456" y="3226610"/>
            <a:ext cx="3473643" cy="338554"/>
          </a:xfrm>
          <a:prstGeom prst="rect">
            <a:avLst/>
          </a:prstGeom>
          <a:noFill/>
        </p:spPr>
        <p:txBody>
          <a:bodyPr wrap="none" rtlCol="0">
            <a:spAutoFit/>
          </a:bodyPr>
          <a:lstStyle/>
          <a:p>
            <a:pPr algn="ctr"/>
            <a:r>
              <a:rPr lang="es-EC" sz="1600" dirty="0">
                <a:latin typeface="+mj-lt"/>
                <a:cs typeface="Raavi" pitchFamily="34" charset="0"/>
              </a:rPr>
              <a:t>PREVIA A LA OBTENCIÓN DE </a:t>
            </a:r>
            <a:r>
              <a:rPr lang="es-EC" sz="1600" dirty="0" smtClean="0">
                <a:latin typeface="+mj-lt"/>
                <a:cs typeface="Raavi" pitchFamily="34" charset="0"/>
              </a:rPr>
              <a:t>TÍTULO </a:t>
            </a:r>
            <a:r>
              <a:rPr lang="es-EC" sz="1600" dirty="0">
                <a:latin typeface="+mj-lt"/>
                <a:cs typeface="Raavi" pitchFamily="34" charset="0"/>
              </a:rPr>
              <a:t>DE:</a:t>
            </a:r>
          </a:p>
        </p:txBody>
      </p:sp>
      <p:sp>
        <p:nvSpPr>
          <p:cNvPr id="10" name="9 CuadroTexto"/>
          <p:cNvSpPr txBox="1"/>
          <p:nvPr/>
        </p:nvSpPr>
        <p:spPr>
          <a:xfrm>
            <a:off x="4832363" y="3664472"/>
            <a:ext cx="3523850" cy="338554"/>
          </a:xfrm>
          <a:prstGeom prst="rect">
            <a:avLst/>
          </a:prstGeom>
          <a:noFill/>
        </p:spPr>
        <p:txBody>
          <a:bodyPr wrap="none" rtlCol="0">
            <a:spAutoFit/>
          </a:bodyPr>
          <a:lstStyle/>
          <a:p>
            <a:pPr algn="ctr"/>
            <a:r>
              <a:rPr lang="es-EC" sz="1600" b="1" dirty="0" smtClean="0">
                <a:latin typeface="+mj-lt"/>
                <a:cs typeface="Raavi" pitchFamily="34" charset="0"/>
              </a:rPr>
              <a:t>MAGISTER EN AGRICULTURA SOSTENIBLE</a:t>
            </a:r>
            <a:endParaRPr lang="es-EC" sz="1600" b="1" dirty="0">
              <a:latin typeface="+mj-lt"/>
              <a:cs typeface="Raavi" pitchFamily="34" charset="0"/>
            </a:endParaRPr>
          </a:p>
        </p:txBody>
      </p:sp>
      <p:sp>
        <p:nvSpPr>
          <p:cNvPr id="11" name="10 CuadroTexto"/>
          <p:cNvSpPr txBox="1"/>
          <p:nvPr/>
        </p:nvSpPr>
        <p:spPr>
          <a:xfrm>
            <a:off x="4970478" y="4149939"/>
            <a:ext cx="3247620" cy="338554"/>
          </a:xfrm>
          <a:prstGeom prst="rect">
            <a:avLst/>
          </a:prstGeom>
          <a:noFill/>
        </p:spPr>
        <p:txBody>
          <a:bodyPr wrap="none" rtlCol="0" anchor="ctr" anchorCtr="1">
            <a:spAutoFit/>
          </a:bodyPr>
          <a:lstStyle/>
          <a:p>
            <a:pPr algn="ctr"/>
            <a:r>
              <a:rPr lang="es-EC" sz="1600" dirty="0" smtClean="0">
                <a:latin typeface="+mj-lt"/>
                <a:cs typeface="Raavi" pitchFamily="34" charset="0"/>
              </a:rPr>
              <a:t>OLGA LORENA CANTUÑA MONTALVO</a:t>
            </a:r>
            <a:endParaRPr lang="es-EC" sz="1600" dirty="0">
              <a:latin typeface="+mj-lt"/>
              <a:cs typeface="Raavi" pitchFamily="34" charset="0"/>
            </a:endParaRPr>
          </a:p>
        </p:txBody>
      </p:sp>
      <p:sp>
        <p:nvSpPr>
          <p:cNvPr id="12" name="11 CuadroTexto"/>
          <p:cNvSpPr txBox="1"/>
          <p:nvPr/>
        </p:nvSpPr>
        <p:spPr>
          <a:xfrm>
            <a:off x="5613490" y="5239286"/>
            <a:ext cx="1596078" cy="338554"/>
          </a:xfrm>
          <a:prstGeom prst="rect">
            <a:avLst/>
          </a:prstGeom>
          <a:noFill/>
        </p:spPr>
        <p:txBody>
          <a:bodyPr wrap="none" rtlCol="0">
            <a:spAutoFit/>
          </a:bodyPr>
          <a:lstStyle/>
          <a:p>
            <a:pPr algn="ctr"/>
            <a:r>
              <a:rPr lang="es-EC" sz="1600" dirty="0" smtClean="0">
                <a:latin typeface="Corbel" pitchFamily="34" charset="0"/>
                <a:cs typeface="Raavi" pitchFamily="34" charset="0"/>
              </a:rPr>
              <a:t>Diciembre, </a:t>
            </a:r>
            <a:r>
              <a:rPr lang="es-EC" sz="1600" dirty="0">
                <a:latin typeface="Corbel" pitchFamily="34" charset="0"/>
                <a:cs typeface="Raavi" pitchFamily="34" charset="0"/>
              </a:rPr>
              <a:t>2015</a:t>
            </a:r>
          </a:p>
        </p:txBody>
      </p:sp>
      <p:sp>
        <p:nvSpPr>
          <p:cNvPr id="13" name="12 CuadroTexto"/>
          <p:cNvSpPr txBox="1"/>
          <p:nvPr/>
        </p:nvSpPr>
        <p:spPr>
          <a:xfrm>
            <a:off x="4633265" y="4777626"/>
            <a:ext cx="3922035" cy="338554"/>
          </a:xfrm>
          <a:prstGeom prst="rect">
            <a:avLst/>
          </a:prstGeom>
          <a:noFill/>
        </p:spPr>
        <p:txBody>
          <a:bodyPr wrap="none" rtlCol="0" anchor="ctr" anchorCtr="1">
            <a:spAutoFit/>
          </a:bodyPr>
          <a:lstStyle/>
          <a:p>
            <a:pPr algn="ctr"/>
            <a:r>
              <a:rPr lang="es-EC" sz="1600" b="1" dirty="0" smtClean="0">
                <a:latin typeface="+mj-lt"/>
                <a:cs typeface="Raavi" pitchFamily="34" charset="0"/>
              </a:rPr>
              <a:t>DIRECTOR:</a:t>
            </a:r>
            <a:r>
              <a:rPr lang="es-EC" sz="1600" dirty="0" smtClean="0">
                <a:latin typeface="+mj-lt"/>
                <a:cs typeface="Raavi" pitchFamily="34" charset="0"/>
              </a:rPr>
              <a:t> EDUARDO URRUTIA CUEVA </a:t>
            </a:r>
            <a:r>
              <a:rPr lang="es-EC" sz="1600" dirty="0" err="1" smtClean="0">
                <a:latin typeface="+mj-lt"/>
                <a:cs typeface="Raavi" pitchFamily="34" charset="0"/>
              </a:rPr>
              <a:t>M.Sc</a:t>
            </a:r>
            <a:r>
              <a:rPr lang="es-EC" sz="1600" dirty="0" smtClean="0">
                <a:latin typeface="+mj-lt"/>
                <a:cs typeface="Raavi" pitchFamily="34" charset="0"/>
              </a:rPr>
              <a:t>.  </a:t>
            </a:r>
            <a:endParaRPr lang="es-EC" sz="1600" dirty="0">
              <a:latin typeface="+mj-lt"/>
              <a:cs typeface="Raavi" pitchFamily="34" charset="0"/>
            </a:endParaRPr>
          </a:p>
        </p:txBody>
      </p:sp>
    </p:spTree>
    <p:extLst>
      <p:ext uri="{BB962C8B-B14F-4D97-AF65-F5344CB8AC3E}">
        <p14:creationId xmlns:p14="http://schemas.microsoft.com/office/powerpoint/2010/main" val="3603757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latin typeface="Calibri" panose="020F0502020204030204" pitchFamily="34" charset="0"/>
              </a:rPr>
              <a:t>RESULTADOS</a:t>
            </a:r>
            <a:endParaRPr lang="es-EC" sz="4400" b="1" dirty="0">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t>Situación socioeconómica actual de los socios</a:t>
            </a:r>
            <a:endParaRPr lang="es-EC" sz="2400" b="1" dirty="0"/>
          </a:p>
        </p:txBody>
      </p:sp>
      <p:pic>
        <p:nvPicPr>
          <p:cNvPr id="6" name="Gráfico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824" y="1107199"/>
            <a:ext cx="7649840" cy="472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277824" y="650289"/>
            <a:ext cx="9507800" cy="369332"/>
          </a:xfrm>
          <a:prstGeom prst="rect">
            <a:avLst/>
          </a:prstGeom>
        </p:spPr>
        <p:txBody>
          <a:bodyPr wrap="square">
            <a:spAutoFit/>
          </a:bodyPr>
          <a:lstStyle/>
          <a:p>
            <a:r>
              <a:rPr lang="es-EC" b="1" dirty="0"/>
              <a:t>Población desagregada por género y grupos de edad</a:t>
            </a:r>
          </a:p>
        </p:txBody>
      </p:sp>
      <p:sp>
        <p:nvSpPr>
          <p:cNvPr id="8" name="7 Rectángulo"/>
          <p:cNvSpPr/>
          <p:nvPr/>
        </p:nvSpPr>
        <p:spPr>
          <a:xfrm rot="5400000">
            <a:off x="4447699" y="3068848"/>
            <a:ext cx="424949" cy="1420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Rectángulo"/>
          <p:cNvSpPr/>
          <p:nvPr/>
        </p:nvSpPr>
        <p:spPr>
          <a:xfrm rot="5400000">
            <a:off x="6965928" y="2161705"/>
            <a:ext cx="424949" cy="1420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881512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latin typeface="Calibri" panose="020F0502020204030204" pitchFamily="34" charset="0"/>
              </a:rPr>
              <a:t>RESULTADOS</a:t>
            </a:r>
            <a:endParaRPr lang="es-EC" sz="4400" b="1" dirty="0">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t>Situación socioeconómica actual de los socios</a:t>
            </a:r>
            <a:endParaRPr lang="es-EC" sz="2400" b="1"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277824" y="650289"/>
            <a:ext cx="9507800" cy="369332"/>
          </a:xfrm>
          <a:prstGeom prst="rect">
            <a:avLst/>
          </a:prstGeom>
        </p:spPr>
        <p:txBody>
          <a:bodyPr wrap="square">
            <a:spAutoFit/>
          </a:bodyPr>
          <a:lstStyle/>
          <a:p>
            <a:r>
              <a:rPr lang="es-EC" b="1" dirty="0" smtClean="0"/>
              <a:t>Nivel de Estudio</a:t>
            </a:r>
            <a:endParaRPr lang="es-EC" b="1" dirty="0"/>
          </a:p>
        </p:txBody>
      </p:sp>
      <p:pic>
        <p:nvPicPr>
          <p:cNvPr id="8" name="Gráfico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024" y="1275616"/>
            <a:ext cx="734481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5410592" y="1275616"/>
            <a:ext cx="1080120" cy="4320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239986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latin typeface="Calibri" panose="020F0502020204030204" pitchFamily="34" charset="0"/>
              </a:rPr>
              <a:t>RESULTADOS</a:t>
            </a:r>
            <a:endParaRPr lang="es-EC" sz="4400" b="1" dirty="0">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t>Situación socioeconómica actual de los socios</a:t>
            </a:r>
            <a:endParaRPr lang="es-EC" sz="2400" b="1"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354024" y="772209"/>
            <a:ext cx="9507800" cy="369332"/>
          </a:xfrm>
          <a:prstGeom prst="rect">
            <a:avLst/>
          </a:prstGeom>
        </p:spPr>
        <p:txBody>
          <a:bodyPr wrap="square">
            <a:spAutoFit/>
          </a:bodyPr>
          <a:lstStyle/>
          <a:p>
            <a:r>
              <a:rPr lang="es-EC" b="1" dirty="0" smtClean="0"/>
              <a:t>Migración</a:t>
            </a:r>
            <a:endParaRPr lang="es-EC" b="1" dirty="0"/>
          </a:p>
        </p:txBody>
      </p:sp>
      <p:pic>
        <p:nvPicPr>
          <p:cNvPr id="10" name="Gráfico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824" y="1206272"/>
            <a:ext cx="7056784"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518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solidFill>
                  <a:srgbClr val="000000"/>
                </a:solidFill>
                <a:latin typeface="Calibri" panose="020F0502020204030204" pitchFamily="34" charset="0"/>
              </a:rPr>
              <a:t>RESULTADOS</a:t>
            </a:r>
            <a:endParaRPr lang="es-EC" sz="4400" b="1" dirty="0">
              <a:solidFill>
                <a:srgbClr val="000000"/>
              </a:solidFill>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solidFill>
                  <a:srgbClr val="000000"/>
                </a:solidFill>
              </a:rPr>
              <a:t>Situación socioeconómica actual de los socios</a:t>
            </a:r>
            <a:endParaRPr lang="es-EC" sz="2400" b="1" dirty="0">
              <a:solidFill>
                <a:srgbClr val="000000"/>
              </a:solidFill>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354024" y="772209"/>
            <a:ext cx="9507800" cy="369332"/>
          </a:xfrm>
          <a:prstGeom prst="rect">
            <a:avLst/>
          </a:prstGeom>
        </p:spPr>
        <p:txBody>
          <a:bodyPr wrap="square">
            <a:spAutoFit/>
          </a:bodyPr>
          <a:lstStyle/>
          <a:p>
            <a:r>
              <a:rPr lang="es-EC" b="1" dirty="0" smtClean="0">
                <a:solidFill>
                  <a:srgbClr val="000000"/>
                </a:solidFill>
              </a:rPr>
              <a:t>Principales actividades productivas</a:t>
            </a:r>
            <a:endParaRPr lang="es-EC" b="1" dirty="0">
              <a:solidFill>
                <a:srgbClr val="000000"/>
              </a:solidFill>
            </a:endParaRPr>
          </a:p>
        </p:txBody>
      </p:sp>
      <p:pic>
        <p:nvPicPr>
          <p:cNvPr id="8" name="Gráfico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464" y="1201325"/>
            <a:ext cx="72008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310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solidFill>
                  <a:srgbClr val="000000"/>
                </a:solidFill>
                <a:latin typeface="Calibri" panose="020F0502020204030204" pitchFamily="34" charset="0"/>
              </a:rPr>
              <a:t>RESULTADOS</a:t>
            </a:r>
            <a:endParaRPr lang="es-EC" sz="4400" b="1" dirty="0">
              <a:solidFill>
                <a:srgbClr val="000000"/>
              </a:solidFill>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solidFill>
                  <a:srgbClr val="000000"/>
                </a:solidFill>
              </a:rPr>
              <a:t>Situación socioeconómica actual de los socios</a:t>
            </a:r>
            <a:endParaRPr lang="es-EC" sz="2400" b="1" dirty="0">
              <a:solidFill>
                <a:srgbClr val="000000"/>
              </a:solidFill>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668960" y="1290369"/>
            <a:ext cx="9507800" cy="369332"/>
          </a:xfrm>
          <a:prstGeom prst="rect">
            <a:avLst/>
          </a:prstGeom>
        </p:spPr>
        <p:txBody>
          <a:bodyPr wrap="square">
            <a:spAutoFit/>
          </a:bodyPr>
          <a:lstStyle/>
          <a:p>
            <a:r>
              <a:rPr lang="es-EC" b="1" dirty="0">
                <a:solidFill>
                  <a:srgbClr val="000000"/>
                </a:solidFill>
              </a:rPr>
              <a:t>Ingresos generados según tipo de actividad productiva</a:t>
            </a:r>
          </a:p>
        </p:txBody>
      </p:sp>
      <p:graphicFrame>
        <p:nvGraphicFramePr>
          <p:cNvPr id="10" name="9 Tabla"/>
          <p:cNvGraphicFramePr>
            <a:graphicFrameLocks noGrp="1"/>
          </p:cNvGraphicFramePr>
          <p:nvPr>
            <p:extLst>
              <p:ext uri="{D42A27DB-BD31-4B8C-83A1-F6EECF244321}">
                <p14:modId xmlns:p14="http://schemas.microsoft.com/office/powerpoint/2010/main" val="1113820260"/>
              </p:ext>
            </p:extLst>
          </p:nvPr>
        </p:nvGraphicFramePr>
        <p:xfrm>
          <a:off x="2710095" y="1866620"/>
          <a:ext cx="6192689" cy="2208276"/>
        </p:xfrm>
        <a:graphic>
          <a:graphicData uri="http://schemas.openxmlformats.org/drawingml/2006/table">
            <a:tbl>
              <a:tblPr firstRow="1" firstCol="1" bandRow="1">
                <a:tableStyleId>{5940675A-B579-460E-94D1-54222C63F5DA}</a:tableStyleId>
              </a:tblPr>
              <a:tblGrid>
                <a:gridCol w="2520281"/>
                <a:gridCol w="1944216"/>
                <a:gridCol w="1728192"/>
              </a:tblGrid>
              <a:tr h="190500">
                <a:tc rowSpan="2">
                  <a:txBody>
                    <a:bodyPr/>
                    <a:lstStyle/>
                    <a:p>
                      <a:pPr algn="ctr">
                        <a:lnSpc>
                          <a:spcPct val="115000"/>
                        </a:lnSpc>
                        <a:spcAft>
                          <a:spcPts val="0"/>
                        </a:spcAft>
                      </a:pPr>
                      <a:r>
                        <a:rPr lang="es-ES" sz="1800" b="1" dirty="0">
                          <a:effectLst/>
                        </a:rPr>
                        <a:t>Actividades productivas</a:t>
                      </a:r>
                      <a:endParaRPr lang="es-EC" sz="1800" b="1"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ES" sz="1800" b="1" dirty="0">
                          <a:effectLst/>
                        </a:rPr>
                        <a:t>Ingresos brutos (Dólares)</a:t>
                      </a:r>
                      <a:endParaRPr lang="es-EC" sz="1800" b="1" dirty="0">
                        <a:effectLst/>
                        <a:latin typeface="Calibri"/>
                        <a:ea typeface="Calibri"/>
                        <a:cs typeface="Times New Roman"/>
                      </a:endParaRPr>
                    </a:p>
                  </a:txBody>
                  <a:tcPr marL="68580" marR="68580" marT="0" marB="0"/>
                </a:tc>
                <a:tc hMerge="1">
                  <a:txBody>
                    <a:bodyPr/>
                    <a:lstStyle/>
                    <a:p>
                      <a:endParaRPr lang="es-EC"/>
                    </a:p>
                  </a:txBody>
                  <a:tcPr/>
                </a:tc>
              </a:tr>
              <a:tr h="190500">
                <a:tc vMerge="1">
                  <a:txBody>
                    <a:bodyPr/>
                    <a:lstStyle/>
                    <a:p>
                      <a:endParaRPr lang="es-EC"/>
                    </a:p>
                  </a:txBody>
                  <a:tcPr/>
                </a:tc>
                <a:tc>
                  <a:txBody>
                    <a:bodyPr/>
                    <a:lstStyle/>
                    <a:p>
                      <a:pPr algn="ctr">
                        <a:lnSpc>
                          <a:spcPct val="115000"/>
                        </a:lnSpc>
                        <a:spcAft>
                          <a:spcPts val="0"/>
                        </a:spcAft>
                      </a:pPr>
                      <a:r>
                        <a:rPr lang="es-ES" sz="1800" b="1" dirty="0">
                          <a:effectLst/>
                        </a:rPr>
                        <a:t>Año</a:t>
                      </a:r>
                      <a:endParaRPr lang="es-EC"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effectLst/>
                        </a:rPr>
                        <a:t>Mes</a:t>
                      </a:r>
                      <a:endParaRPr lang="es-EC" sz="1800" b="1" dirty="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S" sz="1800" dirty="0">
                          <a:effectLst/>
                        </a:rPr>
                        <a:t>Agrícola </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3.463,64</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288,64</a:t>
                      </a:r>
                      <a:endParaRPr lang="es-EC" sz="1800" dirty="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S" sz="1800" dirty="0">
                          <a:effectLst/>
                        </a:rPr>
                        <a:t>Construcción</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3.600,00</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300,00</a:t>
                      </a:r>
                      <a:endParaRPr lang="es-EC" sz="1800" dirty="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S" sz="1800" dirty="0">
                          <a:effectLst/>
                        </a:rPr>
                        <a:t>Pecuaria</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3.840,00</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320,00</a:t>
                      </a:r>
                      <a:endParaRPr lang="es-EC" sz="1800" dirty="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S" sz="1800" dirty="0">
                          <a:effectLst/>
                        </a:rPr>
                        <a:t>Relacionadas con el comercio</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3.240,00</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270,00</a:t>
                      </a:r>
                      <a:endParaRPr lang="es-EC"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35877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solidFill>
                  <a:srgbClr val="000000"/>
                </a:solidFill>
                <a:latin typeface="Calibri" panose="020F0502020204030204" pitchFamily="34" charset="0"/>
              </a:rPr>
              <a:t>RESULTADOS</a:t>
            </a:r>
            <a:endParaRPr lang="es-EC" sz="4400" b="1" dirty="0">
              <a:solidFill>
                <a:srgbClr val="000000"/>
              </a:solidFill>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solidFill>
                  <a:srgbClr val="000000"/>
                </a:solidFill>
              </a:rPr>
              <a:t>Situación socioeconómica actual de los socios</a:t>
            </a:r>
            <a:endParaRPr lang="es-EC" sz="2400" b="1" dirty="0">
              <a:solidFill>
                <a:srgbClr val="000000"/>
              </a:solidFill>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354024" y="817929"/>
            <a:ext cx="9507800" cy="369332"/>
          </a:xfrm>
          <a:prstGeom prst="rect">
            <a:avLst/>
          </a:prstGeom>
        </p:spPr>
        <p:txBody>
          <a:bodyPr wrap="square">
            <a:spAutoFit/>
          </a:bodyPr>
          <a:lstStyle/>
          <a:p>
            <a:r>
              <a:rPr lang="es-EC" b="1" dirty="0" smtClean="0">
                <a:solidFill>
                  <a:srgbClr val="000000"/>
                </a:solidFill>
              </a:rPr>
              <a:t>Tenencia de la tierra</a:t>
            </a:r>
            <a:endParaRPr lang="es-EC" b="1" dirty="0">
              <a:solidFill>
                <a:srgbClr val="000000"/>
              </a:solidFill>
            </a:endParaRPr>
          </a:p>
        </p:txBody>
      </p:sp>
      <p:pic>
        <p:nvPicPr>
          <p:cNvPr id="10" name="Gráfico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477" y="1340768"/>
            <a:ext cx="6518123"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54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solidFill>
                  <a:srgbClr val="000000"/>
                </a:solidFill>
                <a:latin typeface="Calibri" panose="020F0502020204030204" pitchFamily="34" charset="0"/>
              </a:rPr>
              <a:t>RESULTADOS</a:t>
            </a:r>
            <a:endParaRPr lang="es-EC" sz="4400" b="1" dirty="0">
              <a:solidFill>
                <a:srgbClr val="000000"/>
              </a:solidFill>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solidFill>
                  <a:srgbClr val="000000"/>
                </a:solidFill>
              </a:rPr>
              <a:t>Situación socioeconómica actual de los socios</a:t>
            </a:r>
            <a:endParaRPr lang="es-EC" sz="2400" b="1" dirty="0">
              <a:solidFill>
                <a:srgbClr val="000000"/>
              </a:solidFill>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354024" y="817929"/>
            <a:ext cx="9507800" cy="369332"/>
          </a:xfrm>
          <a:prstGeom prst="rect">
            <a:avLst/>
          </a:prstGeom>
        </p:spPr>
        <p:txBody>
          <a:bodyPr wrap="square">
            <a:spAutoFit/>
          </a:bodyPr>
          <a:lstStyle/>
          <a:p>
            <a:r>
              <a:rPr lang="es-EC" b="1" dirty="0" smtClean="0">
                <a:solidFill>
                  <a:srgbClr val="000000"/>
                </a:solidFill>
              </a:rPr>
              <a:t>Tamaño de la UPA</a:t>
            </a:r>
            <a:endParaRPr lang="es-EC" b="1" dirty="0">
              <a:solidFill>
                <a:srgbClr val="000000"/>
              </a:solidFill>
            </a:endParaRPr>
          </a:p>
        </p:txBody>
      </p:sp>
      <p:pic>
        <p:nvPicPr>
          <p:cNvPr id="8" name="Gráfico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504" y="1317144"/>
            <a:ext cx="691276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541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solidFill>
                  <a:srgbClr val="000000"/>
                </a:solidFill>
                <a:latin typeface="Calibri" panose="020F0502020204030204" pitchFamily="34" charset="0"/>
              </a:rPr>
              <a:t>RESULTADOS</a:t>
            </a:r>
            <a:endParaRPr lang="es-EC" sz="4400" b="1" dirty="0">
              <a:solidFill>
                <a:srgbClr val="000000"/>
              </a:solidFill>
              <a:latin typeface="Calibri" panose="020F0502020204030204" pitchFamily="34" charset="0"/>
            </a:endParaRPr>
          </a:p>
        </p:txBody>
      </p:sp>
      <p:sp>
        <p:nvSpPr>
          <p:cNvPr id="9" name="CuadroTexto 1"/>
          <p:cNvSpPr txBox="1"/>
          <p:nvPr/>
        </p:nvSpPr>
        <p:spPr>
          <a:xfrm>
            <a:off x="432392" y="72467"/>
            <a:ext cx="7248568" cy="461665"/>
          </a:xfrm>
          <a:prstGeom prst="rect">
            <a:avLst/>
          </a:prstGeom>
          <a:noFill/>
        </p:spPr>
        <p:txBody>
          <a:bodyPr wrap="square" rtlCol="0">
            <a:spAutoFit/>
          </a:bodyPr>
          <a:lstStyle/>
          <a:p>
            <a:r>
              <a:rPr lang="es-EC" sz="2400" b="1" dirty="0" smtClean="0">
                <a:solidFill>
                  <a:srgbClr val="000000"/>
                </a:solidFill>
              </a:rPr>
              <a:t>Situación de uso y ocupación del predio</a:t>
            </a:r>
            <a:endParaRPr lang="es-EC" sz="2400" b="1" dirty="0">
              <a:solidFill>
                <a:srgbClr val="000000"/>
              </a:solidFill>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354024" y="817929"/>
            <a:ext cx="9507800" cy="369332"/>
          </a:xfrm>
          <a:prstGeom prst="rect">
            <a:avLst/>
          </a:prstGeom>
        </p:spPr>
        <p:txBody>
          <a:bodyPr wrap="square">
            <a:spAutoFit/>
          </a:bodyPr>
          <a:lstStyle/>
          <a:p>
            <a:r>
              <a:rPr lang="es-EC" b="1" dirty="0" smtClean="0">
                <a:solidFill>
                  <a:srgbClr val="000000"/>
                </a:solidFill>
              </a:rPr>
              <a:t>Categorías del uso del predio</a:t>
            </a:r>
            <a:endParaRPr lang="es-EC" b="1" dirty="0">
              <a:solidFill>
                <a:srgbClr val="000000"/>
              </a:solidFill>
            </a:endParaRPr>
          </a:p>
        </p:txBody>
      </p:sp>
      <p:pic>
        <p:nvPicPr>
          <p:cNvPr id="10"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736" y="1279808"/>
            <a:ext cx="662473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895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46957" y="-76194"/>
            <a:ext cx="120298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C" sz="4400" b="1" dirty="0" smtClean="0">
                <a:solidFill>
                  <a:srgbClr val="000000"/>
                </a:solidFill>
                <a:latin typeface="Calibri" panose="020F0502020204030204" pitchFamily="34" charset="0"/>
              </a:rPr>
              <a:t>ANÁLISIS DE FACTORES INTERNOS Y EXTERNOS </a:t>
            </a:r>
            <a:endParaRPr lang="es-EC" sz="4400" b="1" dirty="0">
              <a:solidFill>
                <a:srgbClr val="000000"/>
              </a:solidFill>
              <a:latin typeface="Calibri" panose="020F0502020204030204" pitchFamily="34" charset="0"/>
            </a:endParaRPr>
          </a:p>
        </p:txBody>
      </p:sp>
      <p:graphicFrame>
        <p:nvGraphicFramePr>
          <p:cNvPr id="8" name="3 Tabla"/>
          <p:cNvGraphicFramePr>
            <a:graphicFrameLocks noGrp="1"/>
          </p:cNvGraphicFramePr>
          <p:nvPr>
            <p:extLst>
              <p:ext uri="{D42A27DB-BD31-4B8C-83A1-F6EECF244321}">
                <p14:modId xmlns:p14="http://schemas.microsoft.com/office/powerpoint/2010/main" val="3246275150"/>
              </p:ext>
            </p:extLst>
          </p:nvPr>
        </p:nvGraphicFramePr>
        <p:xfrm>
          <a:off x="1338937" y="702319"/>
          <a:ext cx="9895109" cy="5327904"/>
        </p:xfrm>
        <a:graphic>
          <a:graphicData uri="http://schemas.openxmlformats.org/drawingml/2006/table">
            <a:tbl>
              <a:tblPr firstRow="1" firstCol="1" bandRow="1">
                <a:tableStyleId>{5C22544A-7EE6-4342-B048-85BDC9FD1C3A}</a:tableStyleId>
              </a:tblPr>
              <a:tblGrid>
                <a:gridCol w="4996542"/>
                <a:gridCol w="4898567"/>
              </a:tblGrid>
              <a:tr h="2519851">
                <a:tc>
                  <a:txBody>
                    <a:bodyPr/>
                    <a:lstStyle/>
                    <a:p>
                      <a:pPr algn="ctr">
                        <a:lnSpc>
                          <a:spcPct val="115000"/>
                        </a:lnSpc>
                        <a:spcAft>
                          <a:spcPts val="0"/>
                        </a:spcAft>
                      </a:pPr>
                      <a:r>
                        <a:rPr lang="es-ES" sz="1600" b="1" dirty="0">
                          <a:solidFill>
                            <a:schemeClr val="tx1"/>
                          </a:solidFill>
                          <a:effectLst/>
                        </a:rPr>
                        <a:t>FORTALEZAS</a:t>
                      </a:r>
                      <a:endParaRPr lang="es-EC" sz="1600" b="1" dirty="0">
                        <a:solidFill>
                          <a:schemeClr val="tx1"/>
                        </a:solidFill>
                        <a:effectLst/>
                      </a:endParaRPr>
                    </a:p>
                    <a:p>
                      <a:pPr marL="342900" lvl="0" indent="-342900" algn="l">
                        <a:lnSpc>
                          <a:spcPct val="115000"/>
                        </a:lnSpc>
                        <a:spcAft>
                          <a:spcPts val="0"/>
                        </a:spcAft>
                        <a:buFont typeface="Symbol"/>
                        <a:buChar char=""/>
                      </a:pPr>
                      <a:r>
                        <a:rPr lang="es-EC" sz="1600" b="0" dirty="0" smtClean="0">
                          <a:solidFill>
                            <a:schemeClr val="tx1"/>
                          </a:solidFill>
                          <a:effectLst/>
                        </a:rPr>
                        <a:t>Se encuentran organizados</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Existen capacidades </a:t>
                      </a:r>
                      <a:r>
                        <a:rPr lang="es-ES" sz="1600" b="0" dirty="0" smtClean="0">
                          <a:solidFill>
                            <a:schemeClr val="tx1"/>
                          </a:solidFill>
                          <a:effectLst/>
                        </a:rPr>
                        <a:t>locales</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smtClean="0">
                          <a:solidFill>
                            <a:schemeClr val="tx1"/>
                          </a:solidFill>
                          <a:effectLst/>
                        </a:rPr>
                        <a:t>Motivados </a:t>
                      </a:r>
                      <a:r>
                        <a:rPr lang="es-ES" sz="1600" b="0" dirty="0">
                          <a:solidFill>
                            <a:schemeClr val="tx1"/>
                          </a:solidFill>
                          <a:effectLst/>
                        </a:rPr>
                        <a:t>para fortalecer su desarrollo</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Manejan sistemas de producción agrícola sostenible</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Conocen canales de </a:t>
                      </a:r>
                      <a:r>
                        <a:rPr lang="es-ES" sz="1600" b="0" dirty="0" smtClean="0">
                          <a:solidFill>
                            <a:schemeClr val="tx1"/>
                          </a:solidFill>
                          <a:effectLst/>
                        </a:rPr>
                        <a:t>comercialización</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Tienen definidos mercados de diferentes sectores</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Generan fuentes de empleo</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Cuentan con infraestructura productiva</a:t>
                      </a:r>
                      <a:endParaRPr lang="es-EC" sz="1600" b="0" dirty="0">
                        <a:solidFill>
                          <a:schemeClr val="tx1"/>
                        </a:solidFill>
                        <a:effectLst/>
                        <a:latin typeface="Calibri"/>
                        <a:ea typeface="Calibri"/>
                        <a:cs typeface="Times New Roman"/>
                      </a:endParaRPr>
                    </a:p>
                  </a:txBody>
                  <a:tcPr marL="56764" marR="56764" marT="0" marB="0"/>
                </a:tc>
                <a:tc>
                  <a:txBody>
                    <a:bodyPr/>
                    <a:lstStyle/>
                    <a:p>
                      <a:pPr algn="ctr">
                        <a:lnSpc>
                          <a:spcPct val="115000"/>
                        </a:lnSpc>
                        <a:spcAft>
                          <a:spcPts val="0"/>
                        </a:spcAft>
                      </a:pPr>
                      <a:r>
                        <a:rPr lang="es-ES" sz="1600" b="1" dirty="0">
                          <a:solidFill>
                            <a:schemeClr val="tx1"/>
                          </a:solidFill>
                          <a:effectLst/>
                        </a:rPr>
                        <a:t>OPORTUNIDADES </a:t>
                      </a:r>
                      <a:endParaRPr lang="es-EC" sz="1600" b="1"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Acceso a asistencia técnica y capacitación</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Apoyo del gobierno parroquial</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Apoyo financiero a través del acceso a crédito</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Políticas de gobierno de apoyo al sector agrícola</a:t>
                      </a:r>
                      <a:endParaRPr lang="es-EC" sz="1600" b="0" dirty="0">
                        <a:solidFill>
                          <a:schemeClr val="tx1"/>
                        </a:solidFill>
                        <a:effectLst/>
                      </a:endParaRPr>
                    </a:p>
                    <a:p>
                      <a:pPr marL="228600" algn="l">
                        <a:lnSpc>
                          <a:spcPct val="115000"/>
                        </a:lnSpc>
                        <a:spcAft>
                          <a:spcPts val="0"/>
                        </a:spcAft>
                      </a:pPr>
                      <a:r>
                        <a:rPr lang="es-ES" sz="1600" b="0" dirty="0">
                          <a:solidFill>
                            <a:schemeClr val="tx1"/>
                          </a:solidFill>
                          <a:effectLst/>
                        </a:rPr>
                        <a:t> </a:t>
                      </a:r>
                      <a:endParaRPr lang="es-EC" sz="1600" b="0" dirty="0">
                        <a:solidFill>
                          <a:schemeClr val="tx1"/>
                        </a:solidFill>
                        <a:effectLst/>
                        <a:latin typeface="Calibri"/>
                        <a:ea typeface="Calibri"/>
                        <a:cs typeface="Times New Roman"/>
                      </a:endParaRPr>
                    </a:p>
                  </a:txBody>
                  <a:tcPr marL="56764" marR="56764" marT="0" marB="0"/>
                </a:tc>
              </a:tr>
              <a:tr h="2195053">
                <a:tc>
                  <a:txBody>
                    <a:bodyPr/>
                    <a:lstStyle/>
                    <a:p>
                      <a:pPr algn="ctr">
                        <a:lnSpc>
                          <a:spcPct val="115000"/>
                        </a:lnSpc>
                        <a:spcAft>
                          <a:spcPts val="0"/>
                        </a:spcAft>
                      </a:pPr>
                      <a:r>
                        <a:rPr lang="es-ES" sz="1600" b="1" dirty="0">
                          <a:solidFill>
                            <a:schemeClr val="tx1"/>
                          </a:solidFill>
                          <a:effectLst/>
                        </a:rPr>
                        <a:t>DEBILIDADES</a:t>
                      </a:r>
                      <a:endParaRPr lang="es-EC" sz="1600" b="1"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El proceso de fortalecimiento organizativo no se consolida</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No se encuentran capacitados en procesos de comercialización</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No llevan registros contables y de producción adecuados</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Los parámetros de calidad no se encuentran estandarizados</a:t>
                      </a:r>
                      <a:endParaRPr lang="es-EC" sz="1600" b="0" dirty="0">
                        <a:solidFill>
                          <a:schemeClr val="tx1"/>
                        </a:solidFill>
                        <a:effectLst/>
                        <a:latin typeface="Calibri"/>
                        <a:ea typeface="Calibri"/>
                        <a:cs typeface="Times New Roman"/>
                      </a:endParaRPr>
                    </a:p>
                  </a:txBody>
                  <a:tcPr marL="56764" marR="56764" marT="0" marB="0"/>
                </a:tc>
                <a:tc>
                  <a:txBody>
                    <a:bodyPr/>
                    <a:lstStyle/>
                    <a:p>
                      <a:pPr algn="ctr">
                        <a:lnSpc>
                          <a:spcPct val="115000"/>
                        </a:lnSpc>
                        <a:spcAft>
                          <a:spcPts val="0"/>
                        </a:spcAft>
                      </a:pPr>
                      <a:r>
                        <a:rPr lang="es-ES" sz="1600" b="1" dirty="0">
                          <a:solidFill>
                            <a:schemeClr val="tx1"/>
                          </a:solidFill>
                          <a:effectLst/>
                        </a:rPr>
                        <a:t>AMENAZAS</a:t>
                      </a:r>
                      <a:endParaRPr lang="es-EC" sz="1600" b="1"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Variación de precios en los insumos agrícolas</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Los intermediarios se encuentran posicionados en el mercado</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Vías de acceso en constante mantenimiento</a:t>
                      </a:r>
                      <a:endParaRPr lang="es-EC" sz="1600" b="0" dirty="0">
                        <a:solidFill>
                          <a:schemeClr val="tx1"/>
                        </a:solidFill>
                        <a:effectLst/>
                      </a:endParaRPr>
                    </a:p>
                    <a:p>
                      <a:pPr marL="342900" lvl="0" indent="-342900" algn="l">
                        <a:lnSpc>
                          <a:spcPct val="115000"/>
                        </a:lnSpc>
                        <a:spcAft>
                          <a:spcPts val="0"/>
                        </a:spcAft>
                        <a:buFont typeface="Symbol"/>
                        <a:buChar char=""/>
                      </a:pPr>
                      <a:r>
                        <a:rPr lang="es-ES" sz="1600" b="0" dirty="0">
                          <a:solidFill>
                            <a:schemeClr val="tx1"/>
                          </a:solidFill>
                          <a:effectLst/>
                        </a:rPr>
                        <a:t>Crisis económica nacional</a:t>
                      </a:r>
                      <a:endParaRPr lang="es-EC" sz="1600" b="0" dirty="0">
                        <a:solidFill>
                          <a:schemeClr val="tx1"/>
                        </a:solidFill>
                        <a:effectLst/>
                        <a:latin typeface="Calibri"/>
                        <a:ea typeface="Calibri"/>
                        <a:cs typeface="Times New Roman"/>
                      </a:endParaRPr>
                    </a:p>
                  </a:txBody>
                  <a:tcPr marL="56764" marR="56764" marT="0" marB="0"/>
                </a:tc>
              </a:tr>
            </a:tbl>
          </a:graphicData>
        </a:graphic>
      </p:graphicFrame>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585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31392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EVALUACIÓN DEL MODELO AGROPRODUCTIVO SOSTENIBLE</a:t>
            </a:r>
            <a:endParaRPr lang="es-EC" sz="3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635" y="5961150"/>
            <a:ext cx="2884734" cy="70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 name="76 Grupo"/>
          <p:cNvGrpSpPr/>
          <p:nvPr/>
        </p:nvGrpSpPr>
        <p:grpSpPr>
          <a:xfrm>
            <a:off x="2050098" y="549275"/>
            <a:ext cx="9073515" cy="5705475"/>
            <a:chOff x="236538" y="549275"/>
            <a:chExt cx="9073515" cy="5705475"/>
          </a:xfrm>
        </p:grpSpPr>
        <p:cxnSp>
          <p:nvCxnSpPr>
            <p:cNvPr id="78" name="77 Conector recto"/>
            <p:cNvCxnSpPr/>
            <p:nvPr/>
          </p:nvCxnSpPr>
          <p:spPr>
            <a:xfrm>
              <a:off x="1101090" y="4878388"/>
              <a:ext cx="8208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323850" y="3284538"/>
              <a:ext cx="8208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81 CuadroTexto"/>
            <p:cNvSpPr txBox="1">
              <a:spLocks noChangeArrowheads="1"/>
            </p:cNvSpPr>
            <p:nvPr/>
          </p:nvSpPr>
          <p:spPr bwMode="auto">
            <a:xfrm>
              <a:off x="238125" y="4852988"/>
              <a:ext cx="1109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C" sz="1400" b="1" dirty="0">
                  <a:latin typeface="Calibri" pitchFamily="34" charset="0"/>
                </a:rPr>
                <a:t>Causas</a:t>
              </a:r>
            </a:p>
          </p:txBody>
        </p:sp>
        <p:sp>
          <p:nvSpPr>
            <p:cNvPr id="81" name="81 CuadroTexto"/>
            <p:cNvSpPr txBox="1">
              <a:spLocks noChangeArrowheads="1"/>
            </p:cNvSpPr>
            <p:nvPr/>
          </p:nvSpPr>
          <p:spPr bwMode="auto">
            <a:xfrm>
              <a:off x="236538" y="2976563"/>
              <a:ext cx="110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C" sz="1400" b="1" dirty="0">
                  <a:latin typeface="Calibri" pitchFamily="34" charset="0"/>
                </a:rPr>
                <a:t>Efectos</a:t>
              </a:r>
            </a:p>
          </p:txBody>
        </p:sp>
        <p:sp>
          <p:nvSpPr>
            <p:cNvPr id="82" name="81 CuadroTexto"/>
            <p:cNvSpPr txBox="1">
              <a:spLocks noChangeArrowheads="1"/>
            </p:cNvSpPr>
            <p:nvPr/>
          </p:nvSpPr>
          <p:spPr bwMode="auto">
            <a:xfrm>
              <a:off x="238125" y="3644900"/>
              <a:ext cx="195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C" sz="1400" b="1" dirty="0">
                  <a:latin typeface="Calibri" pitchFamily="34" charset="0"/>
                </a:rPr>
                <a:t>PROBLEMA CENTRAL</a:t>
              </a:r>
            </a:p>
          </p:txBody>
        </p:sp>
        <p:grpSp>
          <p:nvGrpSpPr>
            <p:cNvPr id="83" name="82 Grupo"/>
            <p:cNvGrpSpPr/>
            <p:nvPr/>
          </p:nvGrpSpPr>
          <p:grpSpPr>
            <a:xfrm>
              <a:off x="1187450" y="549275"/>
              <a:ext cx="6985000" cy="5705475"/>
              <a:chOff x="1187450" y="549275"/>
              <a:chExt cx="6985000" cy="5705475"/>
            </a:xfrm>
          </p:grpSpPr>
          <p:grpSp>
            <p:nvGrpSpPr>
              <p:cNvPr id="84" name="101 Grupo"/>
              <p:cNvGrpSpPr>
                <a:grpSpLocks/>
              </p:cNvGrpSpPr>
              <p:nvPr/>
            </p:nvGrpSpPr>
            <p:grpSpPr bwMode="auto">
              <a:xfrm>
                <a:off x="1190625" y="549275"/>
                <a:ext cx="6381750" cy="5705475"/>
                <a:chOff x="1190625" y="549275"/>
                <a:chExt cx="6381750" cy="5705475"/>
              </a:xfrm>
            </p:grpSpPr>
            <p:sp>
              <p:nvSpPr>
                <p:cNvPr id="93" name="Freeform 3"/>
                <p:cNvSpPr>
                  <a:spLocks/>
                </p:cNvSpPr>
                <p:nvPr/>
              </p:nvSpPr>
              <p:spPr bwMode="auto">
                <a:xfrm>
                  <a:off x="2068825" y="3503426"/>
                  <a:ext cx="2206977" cy="918140"/>
                </a:xfrm>
                <a:custGeom>
                  <a:avLst/>
                  <a:gdLst>
                    <a:gd name="T0" fmla="*/ 2147483647 w 1886"/>
                    <a:gd name="T1" fmla="*/ 2147483647 h 686"/>
                    <a:gd name="T2" fmla="*/ 2147483647 w 1886"/>
                    <a:gd name="T3" fmla="*/ 2147483647 h 686"/>
                    <a:gd name="T4" fmla="*/ 2147483647 w 1886"/>
                    <a:gd name="T5" fmla="*/ 2147483647 h 686"/>
                    <a:gd name="T6" fmla="*/ 2147483647 w 1886"/>
                    <a:gd name="T7" fmla="*/ 2147483647 h 686"/>
                    <a:gd name="T8" fmla="*/ 2147483647 w 1886"/>
                    <a:gd name="T9" fmla="*/ 2147483647 h 686"/>
                    <a:gd name="T10" fmla="*/ 2147483647 w 1886"/>
                    <a:gd name="T11" fmla="*/ 2147483647 h 686"/>
                    <a:gd name="T12" fmla="*/ 2147483647 w 1886"/>
                    <a:gd name="T13" fmla="*/ 2147483647 h 686"/>
                    <a:gd name="T14" fmla="*/ 2147483647 w 1886"/>
                    <a:gd name="T15" fmla="*/ 2147483647 h 686"/>
                    <a:gd name="T16" fmla="*/ 2147483647 w 1886"/>
                    <a:gd name="T17" fmla="*/ 2147483647 h 686"/>
                    <a:gd name="T18" fmla="*/ 2147483647 w 1886"/>
                    <a:gd name="T19" fmla="*/ 2147483647 h 686"/>
                    <a:gd name="T20" fmla="*/ 2147483647 w 1886"/>
                    <a:gd name="T21" fmla="*/ 2147483647 h 686"/>
                    <a:gd name="T22" fmla="*/ 2147483647 w 1886"/>
                    <a:gd name="T23" fmla="*/ 0 h 686"/>
                    <a:gd name="T24" fmla="*/ 2147483647 w 1886"/>
                    <a:gd name="T25" fmla="*/ 2147483647 h 686"/>
                    <a:gd name="T26" fmla="*/ 2147483647 w 1886"/>
                    <a:gd name="T27" fmla="*/ 2147483647 h 686"/>
                    <a:gd name="T28" fmla="*/ 2147483647 w 1886"/>
                    <a:gd name="T29" fmla="*/ 2147483647 h 686"/>
                    <a:gd name="T30" fmla="*/ 2147483647 w 1886"/>
                    <a:gd name="T31" fmla="*/ 2147483647 h 686"/>
                    <a:gd name="T32" fmla="*/ 2147483647 w 1886"/>
                    <a:gd name="T33" fmla="*/ 2147483647 h 686"/>
                    <a:gd name="T34" fmla="*/ 2147483647 w 1886"/>
                    <a:gd name="T35" fmla="*/ 2147483647 h 686"/>
                    <a:gd name="T36" fmla="*/ 2147483647 w 1886"/>
                    <a:gd name="T37" fmla="*/ 2147483647 h 686"/>
                    <a:gd name="T38" fmla="*/ 2147483647 w 1886"/>
                    <a:gd name="T39" fmla="*/ 2147483647 h 686"/>
                    <a:gd name="T40" fmla="*/ 2147483647 w 1886"/>
                    <a:gd name="T41" fmla="*/ 2147483647 h 686"/>
                    <a:gd name="T42" fmla="*/ 2147483647 w 1886"/>
                    <a:gd name="T43" fmla="*/ 2147483647 h 686"/>
                    <a:gd name="T44" fmla="*/ 2147483647 w 1886"/>
                    <a:gd name="T45" fmla="*/ 2147483647 h 686"/>
                    <a:gd name="T46" fmla="*/ 2147483647 w 1886"/>
                    <a:gd name="T47" fmla="*/ 2147483647 h 686"/>
                    <a:gd name="T48" fmla="*/ 2147483647 w 1886"/>
                    <a:gd name="T49" fmla="*/ 2147483647 h 686"/>
                    <a:gd name="T50" fmla="*/ 2147483647 w 1886"/>
                    <a:gd name="T51" fmla="*/ 2147483647 h 686"/>
                    <a:gd name="T52" fmla="*/ 2147483647 w 1886"/>
                    <a:gd name="T53" fmla="*/ 2147483647 h 686"/>
                    <a:gd name="T54" fmla="*/ 0 w 1886"/>
                    <a:gd name="T55" fmla="*/ 2147483647 h 686"/>
                    <a:gd name="T56" fmla="*/ 2147483647 w 1886"/>
                    <a:gd name="T57" fmla="*/ 2147483647 h 686"/>
                    <a:gd name="T58" fmla="*/ 2147483647 w 1886"/>
                    <a:gd name="T59" fmla="*/ 2147483647 h 686"/>
                    <a:gd name="T60" fmla="*/ 2147483647 w 1886"/>
                    <a:gd name="T61" fmla="*/ 2147483647 h 686"/>
                    <a:gd name="T62" fmla="*/ 2147483647 w 1886"/>
                    <a:gd name="T63" fmla="*/ 2147483647 h 686"/>
                    <a:gd name="T64" fmla="*/ 2147483647 w 1886"/>
                    <a:gd name="T65" fmla="*/ 2147483647 h 686"/>
                    <a:gd name="T66" fmla="*/ 2147483647 w 1886"/>
                    <a:gd name="T67" fmla="*/ 2147483647 h 686"/>
                    <a:gd name="T68" fmla="*/ 2147483647 w 1886"/>
                    <a:gd name="T69" fmla="*/ 2147483647 h 686"/>
                    <a:gd name="T70" fmla="*/ 2147483647 w 1886"/>
                    <a:gd name="T71" fmla="*/ 2147483647 h 686"/>
                    <a:gd name="T72" fmla="*/ 2147483647 w 1886"/>
                    <a:gd name="T73" fmla="*/ 2147483647 h 686"/>
                    <a:gd name="T74" fmla="*/ 2147483647 w 1886"/>
                    <a:gd name="T75" fmla="*/ 2147483647 h 686"/>
                    <a:gd name="T76" fmla="*/ 2147483647 w 1886"/>
                    <a:gd name="T77" fmla="*/ 2147483647 h 686"/>
                    <a:gd name="T78" fmla="*/ 2147483647 w 1886"/>
                    <a:gd name="T79" fmla="*/ 2147483647 h 686"/>
                    <a:gd name="T80" fmla="*/ 2147483647 w 1886"/>
                    <a:gd name="T81" fmla="*/ 2147483647 h 686"/>
                    <a:gd name="T82" fmla="*/ 2147483647 w 1886"/>
                    <a:gd name="T83" fmla="*/ 2147483647 h 686"/>
                    <a:gd name="T84" fmla="*/ 2147483647 w 1886"/>
                    <a:gd name="T85" fmla="*/ 2147483647 h 686"/>
                    <a:gd name="T86" fmla="*/ 2147483647 w 1886"/>
                    <a:gd name="T87" fmla="*/ 2147483647 h 686"/>
                    <a:gd name="T88" fmla="*/ 2147483647 w 1886"/>
                    <a:gd name="T89" fmla="*/ 2147483647 h 686"/>
                    <a:gd name="T90" fmla="*/ 2147483647 w 1886"/>
                    <a:gd name="T91" fmla="*/ 2147483647 h 686"/>
                    <a:gd name="T92" fmla="*/ 2147483647 w 1886"/>
                    <a:gd name="T93" fmla="*/ 2147483647 h 686"/>
                    <a:gd name="T94" fmla="*/ 2147483647 w 1886"/>
                    <a:gd name="T95" fmla="*/ 2147483647 h 686"/>
                    <a:gd name="T96" fmla="*/ 2147483647 w 1886"/>
                    <a:gd name="T97" fmla="*/ 2147483647 h 686"/>
                    <a:gd name="T98" fmla="*/ 2147483647 w 1886"/>
                    <a:gd name="T99" fmla="*/ 2147483647 h 686"/>
                    <a:gd name="T100" fmla="*/ 2147483647 w 1886"/>
                    <a:gd name="T101" fmla="*/ 2147483647 h 686"/>
                    <a:gd name="T102" fmla="*/ 2147483647 w 1886"/>
                    <a:gd name="T103" fmla="*/ 2147483647 h 686"/>
                    <a:gd name="T104" fmla="*/ 2147483647 w 1886"/>
                    <a:gd name="T105" fmla="*/ 2147483647 h 686"/>
                    <a:gd name="T106" fmla="*/ 2147483647 w 1886"/>
                    <a:gd name="T107" fmla="*/ 2147483647 h 686"/>
                    <a:gd name="T108" fmla="*/ 2147483647 w 1886"/>
                    <a:gd name="T109" fmla="*/ 2147483647 h 686"/>
                    <a:gd name="T110" fmla="*/ 2147483647 w 1886"/>
                    <a:gd name="T111" fmla="*/ 2147483647 h 686"/>
                    <a:gd name="T112" fmla="*/ 2147483647 w 1886"/>
                    <a:gd name="T113" fmla="*/ 2147483647 h 686"/>
                    <a:gd name="T114" fmla="*/ 2147483647 w 1886"/>
                    <a:gd name="T115" fmla="*/ 2147483647 h 686"/>
                    <a:gd name="T116" fmla="*/ 2147483647 w 1886"/>
                    <a:gd name="T117" fmla="*/ 2147483647 h 686"/>
                    <a:gd name="T118" fmla="*/ 2147483647 w 1886"/>
                    <a:gd name="T119" fmla="*/ 2147483647 h 686"/>
                    <a:gd name="T120" fmla="*/ 2147483647 w 1886"/>
                    <a:gd name="T121" fmla="*/ 2147483647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6"/>
                    <a:gd name="T184" fmla="*/ 0 h 686"/>
                    <a:gd name="T185" fmla="*/ 1886 w 1886"/>
                    <a:gd name="T186" fmla="*/ 686 h 6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6" h="686">
                      <a:moveTo>
                        <a:pt x="1434" y="168"/>
                      </a:moveTo>
                      <a:lnTo>
                        <a:pt x="1426" y="170"/>
                      </a:lnTo>
                      <a:lnTo>
                        <a:pt x="1400" y="177"/>
                      </a:lnTo>
                      <a:lnTo>
                        <a:pt x="1366" y="182"/>
                      </a:lnTo>
                      <a:lnTo>
                        <a:pt x="1324" y="182"/>
                      </a:lnTo>
                      <a:lnTo>
                        <a:pt x="1275" y="173"/>
                      </a:lnTo>
                      <a:lnTo>
                        <a:pt x="1226" y="154"/>
                      </a:lnTo>
                      <a:lnTo>
                        <a:pt x="1177" y="118"/>
                      </a:lnTo>
                      <a:lnTo>
                        <a:pt x="1136" y="64"/>
                      </a:lnTo>
                      <a:lnTo>
                        <a:pt x="1132" y="61"/>
                      </a:lnTo>
                      <a:lnTo>
                        <a:pt x="1121" y="54"/>
                      </a:lnTo>
                      <a:lnTo>
                        <a:pt x="1102" y="45"/>
                      </a:lnTo>
                      <a:lnTo>
                        <a:pt x="1075" y="35"/>
                      </a:lnTo>
                      <a:lnTo>
                        <a:pt x="1045" y="33"/>
                      </a:lnTo>
                      <a:lnTo>
                        <a:pt x="1011" y="35"/>
                      </a:lnTo>
                      <a:lnTo>
                        <a:pt x="974" y="47"/>
                      </a:lnTo>
                      <a:lnTo>
                        <a:pt x="936" y="71"/>
                      </a:lnTo>
                      <a:lnTo>
                        <a:pt x="928" y="69"/>
                      </a:lnTo>
                      <a:lnTo>
                        <a:pt x="909" y="59"/>
                      </a:lnTo>
                      <a:lnTo>
                        <a:pt x="879" y="50"/>
                      </a:lnTo>
                      <a:lnTo>
                        <a:pt x="845" y="40"/>
                      </a:lnTo>
                      <a:lnTo>
                        <a:pt x="815" y="33"/>
                      </a:lnTo>
                      <a:lnTo>
                        <a:pt x="785" y="33"/>
                      </a:lnTo>
                      <a:lnTo>
                        <a:pt x="766" y="38"/>
                      </a:lnTo>
                      <a:lnTo>
                        <a:pt x="762" y="54"/>
                      </a:lnTo>
                      <a:lnTo>
                        <a:pt x="755" y="57"/>
                      </a:lnTo>
                      <a:lnTo>
                        <a:pt x="736" y="59"/>
                      </a:lnTo>
                      <a:lnTo>
                        <a:pt x="706" y="64"/>
                      </a:lnTo>
                      <a:lnTo>
                        <a:pt x="668" y="69"/>
                      </a:lnTo>
                      <a:lnTo>
                        <a:pt x="626" y="69"/>
                      </a:lnTo>
                      <a:lnTo>
                        <a:pt x="581" y="64"/>
                      </a:lnTo>
                      <a:lnTo>
                        <a:pt x="543" y="52"/>
                      </a:lnTo>
                      <a:lnTo>
                        <a:pt x="506" y="33"/>
                      </a:lnTo>
                      <a:lnTo>
                        <a:pt x="476" y="14"/>
                      </a:lnTo>
                      <a:lnTo>
                        <a:pt x="445" y="2"/>
                      </a:lnTo>
                      <a:lnTo>
                        <a:pt x="423" y="0"/>
                      </a:lnTo>
                      <a:lnTo>
                        <a:pt x="404" y="2"/>
                      </a:lnTo>
                      <a:lnTo>
                        <a:pt x="396" y="12"/>
                      </a:lnTo>
                      <a:lnTo>
                        <a:pt x="396" y="26"/>
                      </a:lnTo>
                      <a:lnTo>
                        <a:pt x="411" y="45"/>
                      </a:lnTo>
                      <a:lnTo>
                        <a:pt x="438" y="69"/>
                      </a:lnTo>
                      <a:lnTo>
                        <a:pt x="464" y="92"/>
                      </a:lnTo>
                      <a:lnTo>
                        <a:pt x="476" y="109"/>
                      </a:lnTo>
                      <a:lnTo>
                        <a:pt x="476" y="121"/>
                      </a:lnTo>
                      <a:lnTo>
                        <a:pt x="468" y="130"/>
                      </a:lnTo>
                      <a:lnTo>
                        <a:pt x="449" y="132"/>
                      </a:lnTo>
                      <a:lnTo>
                        <a:pt x="423" y="130"/>
                      </a:lnTo>
                      <a:lnTo>
                        <a:pt x="393" y="123"/>
                      </a:lnTo>
                      <a:lnTo>
                        <a:pt x="355" y="113"/>
                      </a:lnTo>
                      <a:lnTo>
                        <a:pt x="317" y="102"/>
                      </a:lnTo>
                      <a:lnTo>
                        <a:pt x="279" y="95"/>
                      </a:lnTo>
                      <a:lnTo>
                        <a:pt x="245" y="87"/>
                      </a:lnTo>
                      <a:lnTo>
                        <a:pt x="215" y="85"/>
                      </a:lnTo>
                      <a:lnTo>
                        <a:pt x="196" y="90"/>
                      </a:lnTo>
                      <a:lnTo>
                        <a:pt x="189" y="97"/>
                      </a:lnTo>
                      <a:lnTo>
                        <a:pt x="196" y="111"/>
                      </a:lnTo>
                      <a:lnTo>
                        <a:pt x="219" y="135"/>
                      </a:lnTo>
                      <a:lnTo>
                        <a:pt x="242" y="161"/>
                      </a:lnTo>
                      <a:lnTo>
                        <a:pt x="249" y="182"/>
                      </a:lnTo>
                      <a:lnTo>
                        <a:pt x="245" y="201"/>
                      </a:lnTo>
                      <a:lnTo>
                        <a:pt x="234" y="215"/>
                      </a:lnTo>
                      <a:lnTo>
                        <a:pt x="215" y="227"/>
                      </a:lnTo>
                      <a:lnTo>
                        <a:pt x="193" y="234"/>
                      </a:lnTo>
                      <a:lnTo>
                        <a:pt x="166" y="239"/>
                      </a:lnTo>
                      <a:lnTo>
                        <a:pt x="144" y="239"/>
                      </a:lnTo>
                      <a:lnTo>
                        <a:pt x="117" y="241"/>
                      </a:lnTo>
                      <a:lnTo>
                        <a:pt x="83" y="251"/>
                      </a:lnTo>
                      <a:lnTo>
                        <a:pt x="46" y="265"/>
                      </a:lnTo>
                      <a:lnTo>
                        <a:pt x="23" y="284"/>
                      </a:lnTo>
                      <a:lnTo>
                        <a:pt x="12" y="307"/>
                      </a:lnTo>
                      <a:lnTo>
                        <a:pt x="30" y="331"/>
                      </a:lnTo>
                      <a:lnTo>
                        <a:pt x="76" y="357"/>
                      </a:lnTo>
                      <a:lnTo>
                        <a:pt x="166" y="383"/>
                      </a:lnTo>
                      <a:lnTo>
                        <a:pt x="261" y="407"/>
                      </a:lnTo>
                      <a:lnTo>
                        <a:pt x="325" y="423"/>
                      </a:lnTo>
                      <a:lnTo>
                        <a:pt x="359" y="438"/>
                      </a:lnTo>
                      <a:lnTo>
                        <a:pt x="362" y="449"/>
                      </a:lnTo>
                      <a:lnTo>
                        <a:pt x="340" y="457"/>
                      </a:lnTo>
                      <a:lnTo>
                        <a:pt x="291" y="459"/>
                      </a:lnTo>
                      <a:lnTo>
                        <a:pt x="215" y="459"/>
                      </a:lnTo>
                      <a:lnTo>
                        <a:pt x="117" y="457"/>
                      </a:lnTo>
                      <a:lnTo>
                        <a:pt x="34" y="454"/>
                      </a:lnTo>
                      <a:lnTo>
                        <a:pt x="0" y="457"/>
                      </a:lnTo>
                      <a:lnTo>
                        <a:pt x="0" y="464"/>
                      </a:lnTo>
                      <a:lnTo>
                        <a:pt x="27" y="473"/>
                      </a:lnTo>
                      <a:lnTo>
                        <a:pt x="68" y="485"/>
                      </a:lnTo>
                      <a:lnTo>
                        <a:pt x="117" y="492"/>
                      </a:lnTo>
                      <a:lnTo>
                        <a:pt x="166" y="497"/>
                      </a:lnTo>
                      <a:lnTo>
                        <a:pt x="200" y="497"/>
                      </a:lnTo>
                      <a:lnTo>
                        <a:pt x="227" y="501"/>
                      </a:lnTo>
                      <a:lnTo>
                        <a:pt x="257" y="516"/>
                      </a:lnTo>
                      <a:lnTo>
                        <a:pt x="283" y="537"/>
                      </a:lnTo>
                      <a:lnTo>
                        <a:pt x="302" y="558"/>
                      </a:lnTo>
                      <a:lnTo>
                        <a:pt x="306" y="580"/>
                      </a:lnTo>
                      <a:lnTo>
                        <a:pt x="298" y="594"/>
                      </a:lnTo>
                      <a:lnTo>
                        <a:pt x="272" y="601"/>
                      </a:lnTo>
                      <a:lnTo>
                        <a:pt x="219" y="591"/>
                      </a:lnTo>
                      <a:lnTo>
                        <a:pt x="181" y="582"/>
                      </a:lnTo>
                      <a:lnTo>
                        <a:pt x="193" y="589"/>
                      </a:lnTo>
                      <a:lnTo>
                        <a:pt x="242" y="603"/>
                      </a:lnTo>
                      <a:lnTo>
                        <a:pt x="310" y="622"/>
                      </a:lnTo>
                      <a:lnTo>
                        <a:pt x="389" y="639"/>
                      </a:lnTo>
                      <a:lnTo>
                        <a:pt x="468" y="651"/>
                      </a:lnTo>
                      <a:lnTo>
                        <a:pt x="532" y="648"/>
                      </a:lnTo>
                      <a:lnTo>
                        <a:pt x="570" y="627"/>
                      </a:lnTo>
                      <a:lnTo>
                        <a:pt x="596" y="599"/>
                      </a:lnTo>
                      <a:lnTo>
                        <a:pt x="630" y="577"/>
                      </a:lnTo>
                      <a:lnTo>
                        <a:pt x="672" y="563"/>
                      </a:lnTo>
                      <a:lnTo>
                        <a:pt x="717" y="558"/>
                      </a:lnTo>
                      <a:lnTo>
                        <a:pt x="766" y="563"/>
                      </a:lnTo>
                      <a:lnTo>
                        <a:pt x="815" y="577"/>
                      </a:lnTo>
                      <a:lnTo>
                        <a:pt x="864" y="601"/>
                      </a:lnTo>
                      <a:lnTo>
                        <a:pt x="909" y="634"/>
                      </a:lnTo>
                      <a:lnTo>
                        <a:pt x="951" y="665"/>
                      </a:lnTo>
                      <a:lnTo>
                        <a:pt x="985" y="681"/>
                      </a:lnTo>
                      <a:lnTo>
                        <a:pt x="1007" y="686"/>
                      </a:lnTo>
                      <a:lnTo>
                        <a:pt x="1026" y="681"/>
                      </a:lnTo>
                      <a:lnTo>
                        <a:pt x="1034" y="669"/>
                      </a:lnTo>
                      <a:lnTo>
                        <a:pt x="1038" y="651"/>
                      </a:lnTo>
                      <a:lnTo>
                        <a:pt x="1034" y="629"/>
                      </a:lnTo>
                      <a:lnTo>
                        <a:pt x="1023" y="606"/>
                      </a:lnTo>
                      <a:lnTo>
                        <a:pt x="1019" y="582"/>
                      </a:lnTo>
                      <a:lnTo>
                        <a:pt x="1026" y="561"/>
                      </a:lnTo>
                      <a:lnTo>
                        <a:pt x="1049" y="544"/>
                      </a:lnTo>
                      <a:lnTo>
                        <a:pt x="1079" y="535"/>
                      </a:lnTo>
                      <a:lnTo>
                        <a:pt x="1121" y="532"/>
                      </a:lnTo>
                      <a:lnTo>
                        <a:pt x="1162" y="537"/>
                      </a:lnTo>
                      <a:lnTo>
                        <a:pt x="1207" y="554"/>
                      </a:lnTo>
                      <a:lnTo>
                        <a:pt x="1249" y="580"/>
                      </a:lnTo>
                      <a:lnTo>
                        <a:pt x="1290" y="601"/>
                      </a:lnTo>
                      <a:lnTo>
                        <a:pt x="1328" y="603"/>
                      </a:lnTo>
                      <a:lnTo>
                        <a:pt x="1366" y="594"/>
                      </a:lnTo>
                      <a:lnTo>
                        <a:pt x="1404" y="575"/>
                      </a:lnTo>
                      <a:lnTo>
                        <a:pt x="1438" y="556"/>
                      </a:lnTo>
                      <a:lnTo>
                        <a:pt x="1475" y="542"/>
                      </a:lnTo>
                      <a:lnTo>
                        <a:pt x="1509" y="542"/>
                      </a:lnTo>
                      <a:lnTo>
                        <a:pt x="1543" y="561"/>
                      </a:lnTo>
                      <a:lnTo>
                        <a:pt x="1573" y="582"/>
                      </a:lnTo>
                      <a:lnTo>
                        <a:pt x="1596" y="589"/>
                      </a:lnTo>
                      <a:lnTo>
                        <a:pt x="1607" y="587"/>
                      </a:lnTo>
                      <a:lnTo>
                        <a:pt x="1604" y="577"/>
                      </a:lnTo>
                      <a:lnTo>
                        <a:pt x="1588" y="558"/>
                      </a:lnTo>
                      <a:lnTo>
                        <a:pt x="1562" y="537"/>
                      </a:lnTo>
                      <a:lnTo>
                        <a:pt x="1521" y="511"/>
                      </a:lnTo>
                      <a:lnTo>
                        <a:pt x="1460" y="487"/>
                      </a:lnTo>
                      <a:lnTo>
                        <a:pt x="1521" y="506"/>
                      </a:lnTo>
                      <a:lnTo>
                        <a:pt x="1577" y="520"/>
                      </a:lnTo>
                      <a:lnTo>
                        <a:pt x="1634" y="530"/>
                      </a:lnTo>
                      <a:lnTo>
                        <a:pt x="1687" y="535"/>
                      </a:lnTo>
                      <a:lnTo>
                        <a:pt x="1736" y="535"/>
                      </a:lnTo>
                      <a:lnTo>
                        <a:pt x="1777" y="532"/>
                      </a:lnTo>
                      <a:lnTo>
                        <a:pt x="1815" y="528"/>
                      </a:lnTo>
                      <a:lnTo>
                        <a:pt x="1845" y="518"/>
                      </a:lnTo>
                      <a:lnTo>
                        <a:pt x="1868" y="509"/>
                      </a:lnTo>
                      <a:lnTo>
                        <a:pt x="1879" y="494"/>
                      </a:lnTo>
                      <a:lnTo>
                        <a:pt x="1886" y="480"/>
                      </a:lnTo>
                      <a:lnTo>
                        <a:pt x="1879" y="461"/>
                      </a:lnTo>
                      <a:lnTo>
                        <a:pt x="1864" y="445"/>
                      </a:lnTo>
                      <a:lnTo>
                        <a:pt x="1834" y="426"/>
                      </a:lnTo>
                      <a:lnTo>
                        <a:pt x="1792" y="404"/>
                      </a:lnTo>
                      <a:lnTo>
                        <a:pt x="1739" y="386"/>
                      </a:lnTo>
                      <a:lnTo>
                        <a:pt x="1800" y="397"/>
                      </a:lnTo>
                      <a:lnTo>
                        <a:pt x="1849" y="397"/>
                      </a:lnTo>
                      <a:lnTo>
                        <a:pt x="1875" y="386"/>
                      </a:lnTo>
                      <a:lnTo>
                        <a:pt x="1883" y="369"/>
                      </a:lnTo>
                      <a:lnTo>
                        <a:pt x="1864" y="350"/>
                      </a:lnTo>
                      <a:lnTo>
                        <a:pt x="1826" y="334"/>
                      </a:lnTo>
                      <a:lnTo>
                        <a:pt x="1754" y="324"/>
                      </a:lnTo>
                      <a:lnTo>
                        <a:pt x="1656" y="324"/>
                      </a:lnTo>
                      <a:lnTo>
                        <a:pt x="1554" y="326"/>
                      </a:lnTo>
                      <a:lnTo>
                        <a:pt x="1483" y="317"/>
                      </a:lnTo>
                      <a:lnTo>
                        <a:pt x="1441" y="300"/>
                      </a:lnTo>
                      <a:lnTo>
                        <a:pt x="1426" y="279"/>
                      </a:lnTo>
                      <a:lnTo>
                        <a:pt x="1438" y="260"/>
                      </a:lnTo>
                      <a:lnTo>
                        <a:pt x="1471" y="246"/>
                      </a:lnTo>
                      <a:lnTo>
                        <a:pt x="1536" y="239"/>
                      </a:lnTo>
                      <a:lnTo>
                        <a:pt x="1619" y="244"/>
                      </a:lnTo>
                      <a:lnTo>
                        <a:pt x="1694" y="253"/>
                      </a:lnTo>
                      <a:lnTo>
                        <a:pt x="1728" y="255"/>
                      </a:lnTo>
                      <a:lnTo>
                        <a:pt x="1728" y="253"/>
                      </a:lnTo>
                      <a:lnTo>
                        <a:pt x="1702" y="244"/>
                      </a:lnTo>
                      <a:lnTo>
                        <a:pt x="1653" y="232"/>
                      </a:lnTo>
                      <a:lnTo>
                        <a:pt x="1588" y="213"/>
                      </a:lnTo>
                      <a:lnTo>
                        <a:pt x="1513" y="192"/>
                      </a:lnTo>
                      <a:lnTo>
                        <a:pt x="1434" y="168"/>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4" name="Freeform 4"/>
                <p:cNvSpPr>
                  <a:spLocks/>
                </p:cNvSpPr>
                <p:nvPr/>
              </p:nvSpPr>
              <p:spPr bwMode="auto">
                <a:xfrm>
                  <a:off x="2632951" y="3357886"/>
                  <a:ext cx="1381927" cy="932075"/>
                </a:xfrm>
                <a:custGeom>
                  <a:avLst/>
                  <a:gdLst>
                    <a:gd name="T0" fmla="*/ 2147483647 w 1181"/>
                    <a:gd name="T1" fmla="*/ 2147483647 h 696"/>
                    <a:gd name="T2" fmla="*/ 2147483647 w 1181"/>
                    <a:gd name="T3" fmla="*/ 2147483647 h 696"/>
                    <a:gd name="T4" fmla="*/ 2147483647 w 1181"/>
                    <a:gd name="T5" fmla="*/ 2147483647 h 696"/>
                    <a:gd name="T6" fmla="*/ 2147483647 w 1181"/>
                    <a:gd name="T7" fmla="*/ 2147483647 h 696"/>
                    <a:gd name="T8" fmla="*/ 2147483647 w 1181"/>
                    <a:gd name="T9" fmla="*/ 2147483647 h 696"/>
                    <a:gd name="T10" fmla="*/ 2147483647 w 1181"/>
                    <a:gd name="T11" fmla="*/ 2147483647 h 696"/>
                    <a:gd name="T12" fmla="*/ 2147483647 w 1181"/>
                    <a:gd name="T13" fmla="*/ 2147483647 h 696"/>
                    <a:gd name="T14" fmla="*/ 2147483647 w 1181"/>
                    <a:gd name="T15" fmla="*/ 0 h 696"/>
                    <a:gd name="T16" fmla="*/ 2147483647 w 1181"/>
                    <a:gd name="T17" fmla="*/ 2147483647 h 696"/>
                    <a:gd name="T18" fmla="*/ 0 w 1181"/>
                    <a:gd name="T19" fmla="*/ 2147483647 h 696"/>
                    <a:gd name="T20" fmla="*/ 2147483647 w 1181"/>
                    <a:gd name="T21" fmla="*/ 2147483647 h 696"/>
                    <a:gd name="T22" fmla="*/ 2147483647 w 1181"/>
                    <a:gd name="T23" fmla="*/ 2147483647 h 696"/>
                    <a:gd name="T24" fmla="*/ 2147483647 w 1181"/>
                    <a:gd name="T25" fmla="*/ 2147483647 h 696"/>
                    <a:gd name="T26" fmla="*/ 2147483647 w 1181"/>
                    <a:gd name="T27" fmla="*/ 2147483647 h 696"/>
                    <a:gd name="T28" fmla="*/ 2147483647 w 1181"/>
                    <a:gd name="T29" fmla="*/ 2147483647 h 696"/>
                    <a:gd name="T30" fmla="*/ 2147483647 w 1181"/>
                    <a:gd name="T31" fmla="*/ 2147483647 h 696"/>
                    <a:gd name="T32" fmla="*/ 2147483647 w 1181"/>
                    <a:gd name="T33" fmla="*/ 2147483647 h 696"/>
                    <a:gd name="T34" fmla="*/ 2147483647 w 1181"/>
                    <a:gd name="T35" fmla="*/ 2147483647 h 696"/>
                    <a:gd name="T36" fmla="*/ 2147483647 w 1181"/>
                    <a:gd name="T37" fmla="*/ 2147483647 h 696"/>
                    <a:gd name="T38" fmla="*/ 2147483647 w 1181"/>
                    <a:gd name="T39" fmla="*/ 2147483647 h 696"/>
                    <a:gd name="T40" fmla="*/ 2147483647 w 1181"/>
                    <a:gd name="T41" fmla="*/ 2147483647 h 696"/>
                    <a:gd name="T42" fmla="*/ 2147483647 w 1181"/>
                    <a:gd name="T43" fmla="*/ 2147483647 h 696"/>
                    <a:gd name="T44" fmla="*/ 2147483647 w 1181"/>
                    <a:gd name="T45" fmla="*/ 2147483647 h 696"/>
                    <a:gd name="T46" fmla="*/ 2147483647 w 1181"/>
                    <a:gd name="T47" fmla="*/ 2147483647 h 696"/>
                    <a:gd name="T48" fmla="*/ 2147483647 w 1181"/>
                    <a:gd name="T49" fmla="*/ 2147483647 h 696"/>
                    <a:gd name="T50" fmla="*/ 2147483647 w 1181"/>
                    <a:gd name="T51" fmla="*/ 2147483647 h 696"/>
                    <a:gd name="T52" fmla="*/ 2147483647 w 1181"/>
                    <a:gd name="T53" fmla="*/ 2147483647 h 696"/>
                    <a:gd name="T54" fmla="*/ 2147483647 w 1181"/>
                    <a:gd name="T55" fmla="*/ 2147483647 h 696"/>
                    <a:gd name="T56" fmla="*/ 2147483647 w 1181"/>
                    <a:gd name="T57" fmla="*/ 2147483647 h 696"/>
                    <a:gd name="T58" fmla="*/ 2147483647 w 1181"/>
                    <a:gd name="T59" fmla="*/ 2147483647 h 696"/>
                    <a:gd name="T60" fmla="*/ 2147483647 w 1181"/>
                    <a:gd name="T61" fmla="*/ 2147483647 h 696"/>
                    <a:gd name="T62" fmla="*/ 2147483647 w 1181"/>
                    <a:gd name="T63" fmla="*/ 2147483647 h 696"/>
                    <a:gd name="T64" fmla="*/ 2147483647 w 1181"/>
                    <a:gd name="T65" fmla="*/ 2147483647 h 696"/>
                    <a:gd name="T66" fmla="*/ 2147483647 w 1181"/>
                    <a:gd name="T67" fmla="*/ 2147483647 h 696"/>
                    <a:gd name="T68" fmla="*/ 2147483647 w 1181"/>
                    <a:gd name="T69" fmla="*/ 2147483647 h 696"/>
                    <a:gd name="T70" fmla="*/ 2147483647 w 1181"/>
                    <a:gd name="T71" fmla="*/ 2147483647 h 696"/>
                    <a:gd name="T72" fmla="*/ 2147483647 w 1181"/>
                    <a:gd name="T73" fmla="*/ 2147483647 h 696"/>
                    <a:gd name="T74" fmla="*/ 2147483647 w 1181"/>
                    <a:gd name="T75" fmla="*/ 2147483647 h 696"/>
                    <a:gd name="T76" fmla="*/ 2147483647 w 1181"/>
                    <a:gd name="T77" fmla="*/ 2147483647 h 696"/>
                    <a:gd name="T78" fmla="*/ 2147483647 w 1181"/>
                    <a:gd name="T79" fmla="*/ 2147483647 h 696"/>
                    <a:gd name="T80" fmla="*/ 2147483647 w 1181"/>
                    <a:gd name="T81" fmla="*/ 2147483647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1"/>
                    <a:gd name="T124" fmla="*/ 0 h 696"/>
                    <a:gd name="T125" fmla="*/ 1181 w 1181"/>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1" h="696">
                      <a:moveTo>
                        <a:pt x="626" y="102"/>
                      </a:moveTo>
                      <a:lnTo>
                        <a:pt x="626" y="80"/>
                      </a:lnTo>
                      <a:lnTo>
                        <a:pt x="577" y="66"/>
                      </a:lnTo>
                      <a:lnTo>
                        <a:pt x="524" y="59"/>
                      </a:lnTo>
                      <a:lnTo>
                        <a:pt x="475" y="57"/>
                      </a:lnTo>
                      <a:lnTo>
                        <a:pt x="426" y="57"/>
                      </a:lnTo>
                      <a:lnTo>
                        <a:pt x="374" y="59"/>
                      </a:lnTo>
                      <a:lnTo>
                        <a:pt x="325" y="59"/>
                      </a:lnTo>
                      <a:lnTo>
                        <a:pt x="279" y="57"/>
                      </a:lnTo>
                      <a:lnTo>
                        <a:pt x="234" y="50"/>
                      </a:lnTo>
                      <a:lnTo>
                        <a:pt x="208" y="40"/>
                      </a:lnTo>
                      <a:lnTo>
                        <a:pt x="181" y="31"/>
                      </a:lnTo>
                      <a:lnTo>
                        <a:pt x="155" y="19"/>
                      </a:lnTo>
                      <a:lnTo>
                        <a:pt x="128" y="10"/>
                      </a:lnTo>
                      <a:lnTo>
                        <a:pt x="102" y="2"/>
                      </a:lnTo>
                      <a:lnTo>
                        <a:pt x="79" y="0"/>
                      </a:lnTo>
                      <a:lnTo>
                        <a:pt x="57" y="2"/>
                      </a:lnTo>
                      <a:lnTo>
                        <a:pt x="38" y="10"/>
                      </a:lnTo>
                      <a:lnTo>
                        <a:pt x="4" y="43"/>
                      </a:lnTo>
                      <a:lnTo>
                        <a:pt x="0" y="83"/>
                      </a:lnTo>
                      <a:lnTo>
                        <a:pt x="19" y="123"/>
                      </a:lnTo>
                      <a:lnTo>
                        <a:pt x="53" y="163"/>
                      </a:lnTo>
                      <a:lnTo>
                        <a:pt x="68" y="187"/>
                      </a:lnTo>
                      <a:lnTo>
                        <a:pt x="68" y="213"/>
                      </a:lnTo>
                      <a:lnTo>
                        <a:pt x="57" y="237"/>
                      </a:lnTo>
                      <a:lnTo>
                        <a:pt x="42" y="263"/>
                      </a:lnTo>
                      <a:lnTo>
                        <a:pt x="23" y="286"/>
                      </a:lnTo>
                      <a:lnTo>
                        <a:pt x="15" y="308"/>
                      </a:lnTo>
                      <a:lnTo>
                        <a:pt x="19" y="324"/>
                      </a:lnTo>
                      <a:lnTo>
                        <a:pt x="38" y="338"/>
                      </a:lnTo>
                      <a:lnTo>
                        <a:pt x="72" y="345"/>
                      </a:lnTo>
                      <a:lnTo>
                        <a:pt x="106" y="348"/>
                      </a:lnTo>
                      <a:lnTo>
                        <a:pt x="143" y="343"/>
                      </a:lnTo>
                      <a:lnTo>
                        <a:pt x="181" y="336"/>
                      </a:lnTo>
                      <a:lnTo>
                        <a:pt x="223" y="329"/>
                      </a:lnTo>
                      <a:lnTo>
                        <a:pt x="264" y="324"/>
                      </a:lnTo>
                      <a:lnTo>
                        <a:pt x="306" y="322"/>
                      </a:lnTo>
                      <a:lnTo>
                        <a:pt x="351" y="327"/>
                      </a:lnTo>
                      <a:lnTo>
                        <a:pt x="404" y="343"/>
                      </a:lnTo>
                      <a:lnTo>
                        <a:pt x="460" y="360"/>
                      </a:lnTo>
                      <a:lnTo>
                        <a:pt x="513" y="376"/>
                      </a:lnTo>
                      <a:lnTo>
                        <a:pt x="570" y="395"/>
                      </a:lnTo>
                      <a:lnTo>
                        <a:pt x="626" y="412"/>
                      </a:lnTo>
                      <a:lnTo>
                        <a:pt x="683" y="428"/>
                      </a:lnTo>
                      <a:lnTo>
                        <a:pt x="736" y="445"/>
                      </a:lnTo>
                      <a:lnTo>
                        <a:pt x="792" y="459"/>
                      </a:lnTo>
                      <a:lnTo>
                        <a:pt x="826" y="476"/>
                      </a:lnTo>
                      <a:lnTo>
                        <a:pt x="845" y="495"/>
                      </a:lnTo>
                      <a:lnTo>
                        <a:pt x="856" y="521"/>
                      </a:lnTo>
                      <a:lnTo>
                        <a:pt x="856" y="547"/>
                      </a:lnTo>
                      <a:lnTo>
                        <a:pt x="856" y="575"/>
                      </a:lnTo>
                      <a:lnTo>
                        <a:pt x="856" y="603"/>
                      </a:lnTo>
                      <a:lnTo>
                        <a:pt x="864" y="632"/>
                      </a:lnTo>
                      <a:lnTo>
                        <a:pt x="875" y="655"/>
                      </a:lnTo>
                      <a:lnTo>
                        <a:pt x="894" y="672"/>
                      </a:lnTo>
                      <a:lnTo>
                        <a:pt x="921" y="684"/>
                      </a:lnTo>
                      <a:lnTo>
                        <a:pt x="958" y="693"/>
                      </a:lnTo>
                      <a:lnTo>
                        <a:pt x="1000" y="696"/>
                      </a:lnTo>
                      <a:lnTo>
                        <a:pt x="1045" y="696"/>
                      </a:lnTo>
                      <a:lnTo>
                        <a:pt x="1087" y="689"/>
                      </a:lnTo>
                      <a:lnTo>
                        <a:pt x="1121" y="681"/>
                      </a:lnTo>
                      <a:lnTo>
                        <a:pt x="1151" y="667"/>
                      </a:lnTo>
                      <a:lnTo>
                        <a:pt x="1177" y="639"/>
                      </a:lnTo>
                      <a:lnTo>
                        <a:pt x="1181" y="599"/>
                      </a:lnTo>
                      <a:lnTo>
                        <a:pt x="1173" y="558"/>
                      </a:lnTo>
                      <a:lnTo>
                        <a:pt x="1151" y="523"/>
                      </a:lnTo>
                      <a:lnTo>
                        <a:pt x="1113" y="485"/>
                      </a:lnTo>
                      <a:lnTo>
                        <a:pt x="1075" y="450"/>
                      </a:lnTo>
                      <a:lnTo>
                        <a:pt x="1034" y="414"/>
                      </a:lnTo>
                      <a:lnTo>
                        <a:pt x="988" y="379"/>
                      </a:lnTo>
                      <a:lnTo>
                        <a:pt x="947" y="343"/>
                      </a:lnTo>
                      <a:lnTo>
                        <a:pt x="905" y="305"/>
                      </a:lnTo>
                      <a:lnTo>
                        <a:pt x="864" y="265"/>
                      </a:lnTo>
                      <a:lnTo>
                        <a:pt x="826" y="225"/>
                      </a:lnTo>
                      <a:lnTo>
                        <a:pt x="811" y="206"/>
                      </a:lnTo>
                      <a:lnTo>
                        <a:pt x="796" y="187"/>
                      </a:lnTo>
                      <a:lnTo>
                        <a:pt x="773" y="170"/>
                      </a:lnTo>
                      <a:lnTo>
                        <a:pt x="751" y="156"/>
                      </a:lnTo>
                      <a:lnTo>
                        <a:pt x="724" y="140"/>
                      </a:lnTo>
                      <a:lnTo>
                        <a:pt x="694" y="128"/>
                      </a:lnTo>
                      <a:lnTo>
                        <a:pt x="660" y="114"/>
                      </a:lnTo>
                      <a:lnTo>
                        <a:pt x="626" y="102"/>
                      </a:lnTo>
                      <a:close/>
                    </a:path>
                  </a:pathLst>
                </a:custGeom>
                <a:solidFill>
                  <a:srgbClr val="B275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5" name="Freeform 5"/>
                <p:cNvSpPr>
                  <a:spLocks/>
                </p:cNvSpPr>
                <p:nvPr/>
              </p:nvSpPr>
              <p:spPr bwMode="auto">
                <a:xfrm>
                  <a:off x="5052532" y="1547927"/>
                  <a:ext cx="2519843" cy="2118071"/>
                </a:xfrm>
                <a:custGeom>
                  <a:avLst/>
                  <a:gdLst>
                    <a:gd name="T0" fmla="*/ 2147483647 w 2154"/>
                    <a:gd name="T1" fmla="*/ 2147483647 h 1583"/>
                    <a:gd name="T2" fmla="*/ 2147483647 w 2154"/>
                    <a:gd name="T3" fmla="*/ 2147483647 h 1583"/>
                    <a:gd name="T4" fmla="*/ 2147483647 w 2154"/>
                    <a:gd name="T5" fmla="*/ 2147483647 h 1583"/>
                    <a:gd name="T6" fmla="*/ 2147483647 w 2154"/>
                    <a:gd name="T7" fmla="*/ 2147483647 h 1583"/>
                    <a:gd name="T8" fmla="*/ 2147483647 w 2154"/>
                    <a:gd name="T9" fmla="*/ 2147483647 h 1583"/>
                    <a:gd name="T10" fmla="*/ 2147483647 w 2154"/>
                    <a:gd name="T11" fmla="*/ 2147483647 h 1583"/>
                    <a:gd name="T12" fmla="*/ 2147483647 w 2154"/>
                    <a:gd name="T13" fmla="*/ 2147483647 h 1583"/>
                    <a:gd name="T14" fmla="*/ 2147483647 w 2154"/>
                    <a:gd name="T15" fmla="*/ 2147483647 h 1583"/>
                    <a:gd name="T16" fmla="*/ 2147483647 w 2154"/>
                    <a:gd name="T17" fmla="*/ 2147483647 h 1583"/>
                    <a:gd name="T18" fmla="*/ 2147483647 w 2154"/>
                    <a:gd name="T19" fmla="*/ 2147483647 h 1583"/>
                    <a:gd name="T20" fmla="*/ 2147483647 w 2154"/>
                    <a:gd name="T21" fmla="*/ 2147483647 h 1583"/>
                    <a:gd name="T22" fmla="*/ 2147483647 w 2154"/>
                    <a:gd name="T23" fmla="*/ 2147483647 h 1583"/>
                    <a:gd name="T24" fmla="*/ 2147483647 w 2154"/>
                    <a:gd name="T25" fmla="*/ 2147483647 h 1583"/>
                    <a:gd name="T26" fmla="*/ 2147483647 w 2154"/>
                    <a:gd name="T27" fmla="*/ 2147483647 h 1583"/>
                    <a:gd name="T28" fmla="*/ 2147483647 w 2154"/>
                    <a:gd name="T29" fmla="*/ 2147483647 h 1583"/>
                    <a:gd name="T30" fmla="*/ 2147483647 w 2154"/>
                    <a:gd name="T31" fmla="*/ 2147483647 h 1583"/>
                    <a:gd name="T32" fmla="*/ 2147483647 w 2154"/>
                    <a:gd name="T33" fmla="*/ 2147483647 h 1583"/>
                    <a:gd name="T34" fmla="*/ 2147483647 w 2154"/>
                    <a:gd name="T35" fmla="*/ 2147483647 h 1583"/>
                    <a:gd name="T36" fmla="*/ 2147483647 w 2154"/>
                    <a:gd name="T37" fmla="*/ 2147483647 h 1583"/>
                    <a:gd name="T38" fmla="*/ 2147483647 w 2154"/>
                    <a:gd name="T39" fmla="*/ 2147483647 h 1583"/>
                    <a:gd name="T40" fmla="*/ 2147483647 w 2154"/>
                    <a:gd name="T41" fmla="*/ 2147483647 h 1583"/>
                    <a:gd name="T42" fmla="*/ 2147483647 w 2154"/>
                    <a:gd name="T43" fmla="*/ 2147483647 h 1583"/>
                    <a:gd name="T44" fmla="*/ 2147483647 w 2154"/>
                    <a:gd name="T45" fmla="*/ 2147483647 h 1583"/>
                    <a:gd name="T46" fmla="*/ 2147483647 w 2154"/>
                    <a:gd name="T47" fmla="*/ 2147483647 h 1583"/>
                    <a:gd name="T48" fmla="*/ 2147483647 w 2154"/>
                    <a:gd name="T49" fmla="*/ 2147483647 h 1583"/>
                    <a:gd name="T50" fmla="*/ 2147483647 w 2154"/>
                    <a:gd name="T51" fmla="*/ 2147483647 h 1583"/>
                    <a:gd name="T52" fmla="*/ 2147483647 w 2154"/>
                    <a:gd name="T53" fmla="*/ 2147483647 h 1583"/>
                    <a:gd name="T54" fmla="*/ 2147483647 w 2154"/>
                    <a:gd name="T55" fmla="*/ 2147483647 h 1583"/>
                    <a:gd name="T56" fmla="*/ 2147483647 w 2154"/>
                    <a:gd name="T57" fmla="*/ 2147483647 h 1583"/>
                    <a:gd name="T58" fmla="*/ 2147483647 w 2154"/>
                    <a:gd name="T59" fmla="*/ 2147483647 h 1583"/>
                    <a:gd name="T60" fmla="*/ 2147483647 w 2154"/>
                    <a:gd name="T61" fmla="*/ 2147483647 h 1583"/>
                    <a:gd name="T62" fmla="*/ 2147483647 w 2154"/>
                    <a:gd name="T63" fmla="*/ 2147483647 h 1583"/>
                    <a:gd name="T64" fmla="*/ 2147483647 w 2154"/>
                    <a:gd name="T65" fmla="*/ 2147483647 h 1583"/>
                    <a:gd name="T66" fmla="*/ 2147483647 w 2154"/>
                    <a:gd name="T67" fmla="*/ 2147483647 h 1583"/>
                    <a:gd name="T68" fmla="*/ 2147483647 w 2154"/>
                    <a:gd name="T69" fmla="*/ 2147483647 h 1583"/>
                    <a:gd name="T70" fmla="*/ 2147483647 w 2154"/>
                    <a:gd name="T71" fmla="*/ 2147483647 h 1583"/>
                    <a:gd name="T72" fmla="*/ 0 w 2154"/>
                    <a:gd name="T73" fmla="*/ 2147483647 h 1583"/>
                    <a:gd name="T74" fmla="*/ 2147483647 w 2154"/>
                    <a:gd name="T75" fmla="*/ 2147483647 h 1583"/>
                    <a:gd name="T76" fmla="*/ 2147483647 w 2154"/>
                    <a:gd name="T77" fmla="*/ 2147483647 h 1583"/>
                    <a:gd name="T78" fmla="*/ 2147483647 w 2154"/>
                    <a:gd name="T79" fmla="*/ 2147483647 h 1583"/>
                    <a:gd name="T80" fmla="*/ 2147483647 w 2154"/>
                    <a:gd name="T81" fmla="*/ 2147483647 h 1583"/>
                    <a:gd name="T82" fmla="*/ 2147483647 w 2154"/>
                    <a:gd name="T83" fmla="*/ 2147483647 h 1583"/>
                    <a:gd name="T84" fmla="*/ 2147483647 w 2154"/>
                    <a:gd name="T85" fmla="*/ 2147483647 h 1583"/>
                    <a:gd name="T86" fmla="*/ 2147483647 w 2154"/>
                    <a:gd name="T87" fmla="*/ 2147483647 h 1583"/>
                    <a:gd name="T88" fmla="*/ 2147483647 w 2154"/>
                    <a:gd name="T89" fmla="*/ 2147483647 h 1583"/>
                    <a:gd name="T90" fmla="*/ 2147483647 w 2154"/>
                    <a:gd name="T91" fmla="*/ 2147483647 h 1583"/>
                    <a:gd name="T92" fmla="*/ 2147483647 w 2154"/>
                    <a:gd name="T93" fmla="*/ 2147483647 h 1583"/>
                    <a:gd name="T94" fmla="*/ 2147483647 w 2154"/>
                    <a:gd name="T95" fmla="*/ 2147483647 h 1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54"/>
                    <a:gd name="T145" fmla="*/ 0 h 1583"/>
                    <a:gd name="T146" fmla="*/ 2154 w 2154"/>
                    <a:gd name="T147" fmla="*/ 1583 h 1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54" h="1583">
                      <a:moveTo>
                        <a:pt x="932" y="38"/>
                      </a:moveTo>
                      <a:lnTo>
                        <a:pt x="936" y="47"/>
                      </a:lnTo>
                      <a:lnTo>
                        <a:pt x="943" y="73"/>
                      </a:lnTo>
                      <a:lnTo>
                        <a:pt x="966" y="104"/>
                      </a:lnTo>
                      <a:lnTo>
                        <a:pt x="1004" y="130"/>
                      </a:lnTo>
                      <a:lnTo>
                        <a:pt x="1060" y="144"/>
                      </a:lnTo>
                      <a:lnTo>
                        <a:pt x="1140" y="137"/>
                      </a:lnTo>
                      <a:lnTo>
                        <a:pt x="1245" y="99"/>
                      </a:lnTo>
                      <a:lnTo>
                        <a:pt x="1381" y="21"/>
                      </a:lnTo>
                      <a:lnTo>
                        <a:pt x="1392" y="16"/>
                      </a:lnTo>
                      <a:lnTo>
                        <a:pt x="1415" y="9"/>
                      </a:lnTo>
                      <a:lnTo>
                        <a:pt x="1449" y="2"/>
                      </a:lnTo>
                      <a:lnTo>
                        <a:pt x="1487" y="0"/>
                      </a:lnTo>
                      <a:lnTo>
                        <a:pt x="1521" y="9"/>
                      </a:lnTo>
                      <a:lnTo>
                        <a:pt x="1543" y="35"/>
                      </a:lnTo>
                      <a:lnTo>
                        <a:pt x="1555" y="80"/>
                      </a:lnTo>
                      <a:lnTo>
                        <a:pt x="1543" y="151"/>
                      </a:lnTo>
                      <a:lnTo>
                        <a:pt x="1555" y="149"/>
                      </a:lnTo>
                      <a:lnTo>
                        <a:pt x="1589" y="146"/>
                      </a:lnTo>
                      <a:lnTo>
                        <a:pt x="1630" y="144"/>
                      </a:lnTo>
                      <a:lnTo>
                        <a:pt x="1675" y="144"/>
                      </a:lnTo>
                      <a:lnTo>
                        <a:pt x="1717" y="151"/>
                      </a:lnTo>
                      <a:lnTo>
                        <a:pt x="1743" y="163"/>
                      </a:lnTo>
                      <a:lnTo>
                        <a:pt x="1751" y="187"/>
                      </a:lnTo>
                      <a:lnTo>
                        <a:pt x="1724" y="220"/>
                      </a:lnTo>
                      <a:lnTo>
                        <a:pt x="1728" y="227"/>
                      </a:lnTo>
                      <a:lnTo>
                        <a:pt x="1739" y="246"/>
                      </a:lnTo>
                      <a:lnTo>
                        <a:pt x="1758" y="274"/>
                      </a:lnTo>
                      <a:lnTo>
                        <a:pt x="1785" y="300"/>
                      </a:lnTo>
                      <a:lnTo>
                        <a:pt x="1822" y="326"/>
                      </a:lnTo>
                      <a:lnTo>
                        <a:pt x="1868" y="343"/>
                      </a:lnTo>
                      <a:lnTo>
                        <a:pt x="1924" y="345"/>
                      </a:lnTo>
                      <a:lnTo>
                        <a:pt x="1988" y="331"/>
                      </a:lnTo>
                      <a:lnTo>
                        <a:pt x="2053" y="314"/>
                      </a:lnTo>
                      <a:lnTo>
                        <a:pt x="2098" y="310"/>
                      </a:lnTo>
                      <a:lnTo>
                        <a:pt x="2124" y="317"/>
                      </a:lnTo>
                      <a:lnTo>
                        <a:pt x="2136" y="333"/>
                      </a:lnTo>
                      <a:lnTo>
                        <a:pt x="2124" y="357"/>
                      </a:lnTo>
                      <a:lnTo>
                        <a:pt x="2098" y="383"/>
                      </a:lnTo>
                      <a:lnTo>
                        <a:pt x="2049" y="414"/>
                      </a:lnTo>
                      <a:lnTo>
                        <a:pt x="1981" y="442"/>
                      </a:lnTo>
                      <a:lnTo>
                        <a:pt x="1954" y="459"/>
                      </a:lnTo>
                      <a:lnTo>
                        <a:pt x="1951" y="480"/>
                      </a:lnTo>
                      <a:lnTo>
                        <a:pt x="1962" y="501"/>
                      </a:lnTo>
                      <a:lnTo>
                        <a:pt x="1981" y="523"/>
                      </a:lnTo>
                      <a:lnTo>
                        <a:pt x="1996" y="541"/>
                      </a:lnTo>
                      <a:lnTo>
                        <a:pt x="2003" y="558"/>
                      </a:lnTo>
                      <a:lnTo>
                        <a:pt x="1996" y="570"/>
                      </a:lnTo>
                      <a:lnTo>
                        <a:pt x="1966" y="575"/>
                      </a:lnTo>
                      <a:lnTo>
                        <a:pt x="2022" y="575"/>
                      </a:lnTo>
                      <a:lnTo>
                        <a:pt x="2071" y="582"/>
                      </a:lnTo>
                      <a:lnTo>
                        <a:pt x="2113" y="589"/>
                      </a:lnTo>
                      <a:lnTo>
                        <a:pt x="2143" y="603"/>
                      </a:lnTo>
                      <a:lnTo>
                        <a:pt x="2154" y="620"/>
                      </a:lnTo>
                      <a:lnTo>
                        <a:pt x="2147" y="643"/>
                      </a:lnTo>
                      <a:lnTo>
                        <a:pt x="2113" y="669"/>
                      </a:lnTo>
                      <a:lnTo>
                        <a:pt x="2049" y="700"/>
                      </a:lnTo>
                      <a:lnTo>
                        <a:pt x="1981" y="733"/>
                      </a:lnTo>
                      <a:lnTo>
                        <a:pt x="1932" y="769"/>
                      </a:lnTo>
                      <a:lnTo>
                        <a:pt x="1902" y="804"/>
                      </a:lnTo>
                      <a:lnTo>
                        <a:pt x="1887" y="840"/>
                      </a:lnTo>
                      <a:lnTo>
                        <a:pt x="1883" y="870"/>
                      </a:lnTo>
                      <a:lnTo>
                        <a:pt x="1890" y="899"/>
                      </a:lnTo>
                      <a:lnTo>
                        <a:pt x="1905" y="920"/>
                      </a:lnTo>
                      <a:lnTo>
                        <a:pt x="1924" y="934"/>
                      </a:lnTo>
                      <a:lnTo>
                        <a:pt x="1943" y="956"/>
                      </a:lnTo>
                      <a:lnTo>
                        <a:pt x="1954" y="993"/>
                      </a:lnTo>
                      <a:lnTo>
                        <a:pt x="1954" y="1041"/>
                      </a:lnTo>
                      <a:lnTo>
                        <a:pt x="1943" y="1095"/>
                      </a:lnTo>
                      <a:lnTo>
                        <a:pt x="1905" y="1145"/>
                      </a:lnTo>
                      <a:lnTo>
                        <a:pt x="1849" y="1185"/>
                      </a:lnTo>
                      <a:lnTo>
                        <a:pt x="1758" y="1206"/>
                      </a:lnTo>
                      <a:lnTo>
                        <a:pt x="1634" y="1204"/>
                      </a:lnTo>
                      <a:lnTo>
                        <a:pt x="1509" y="1190"/>
                      </a:lnTo>
                      <a:lnTo>
                        <a:pt x="1419" y="1187"/>
                      </a:lnTo>
                      <a:lnTo>
                        <a:pt x="1366" y="1195"/>
                      </a:lnTo>
                      <a:lnTo>
                        <a:pt x="1343" y="1213"/>
                      </a:lnTo>
                      <a:lnTo>
                        <a:pt x="1351" y="1239"/>
                      </a:lnTo>
                      <a:lnTo>
                        <a:pt x="1385" y="1273"/>
                      </a:lnTo>
                      <a:lnTo>
                        <a:pt x="1449" y="1315"/>
                      </a:lnTo>
                      <a:lnTo>
                        <a:pt x="1539" y="1365"/>
                      </a:lnTo>
                      <a:lnTo>
                        <a:pt x="1615" y="1410"/>
                      </a:lnTo>
                      <a:lnTo>
                        <a:pt x="1638" y="1438"/>
                      </a:lnTo>
                      <a:lnTo>
                        <a:pt x="1626" y="1455"/>
                      </a:lnTo>
                      <a:lnTo>
                        <a:pt x="1585" y="1460"/>
                      </a:lnTo>
                      <a:lnTo>
                        <a:pt x="1528" y="1455"/>
                      </a:lnTo>
                      <a:lnTo>
                        <a:pt x="1472" y="1441"/>
                      </a:lnTo>
                      <a:lnTo>
                        <a:pt x="1419" y="1424"/>
                      </a:lnTo>
                      <a:lnTo>
                        <a:pt x="1389" y="1405"/>
                      </a:lnTo>
                      <a:lnTo>
                        <a:pt x="1358" y="1396"/>
                      </a:lnTo>
                      <a:lnTo>
                        <a:pt x="1309" y="1405"/>
                      </a:lnTo>
                      <a:lnTo>
                        <a:pt x="1249" y="1431"/>
                      </a:lnTo>
                      <a:lnTo>
                        <a:pt x="1189" y="1462"/>
                      </a:lnTo>
                      <a:lnTo>
                        <a:pt x="1143" y="1500"/>
                      </a:lnTo>
                      <a:lnTo>
                        <a:pt x="1125" y="1533"/>
                      </a:lnTo>
                      <a:lnTo>
                        <a:pt x="1140" y="1559"/>
                      </a:lnTo>
                      <a:lnTo>
                        <a:pt x="1200" y="1571"/>
                      </a:lnTo>
                      <a:lnTo>
                        <a:pt x="1234" y="1573"/>
                      </a:lnTo>
                      <a:lnTo>
                        <a:pt x="1249" y="1575"/>
                      </a:lnTo>
                      <a:lnTo>
                        <a:pt x="1245" y="1578"/>
                      </a:lnTo>
                      <a:lnTo>
                        <a:pt x="1226" y="1580"/>
                      </a:lnTo>
                      <a:lnTo>
                        <a:pt x="1196" y="1583"/>
                      </a:lnTo>
                      <a:lnTo>
                        <a:pt x="1158" y="1583"/>
                      </a:lnTo>
                      <a:lnTo>
                        <a:pt x="1113" y="1583"/>
                      </a:lnTo>
                      <a:lnTo>
                        <a:pt x="1064" y="1578"/>
                      </a:lnTo>
                      <a:lnTo>
                        <a:pt x="1011" y="1573"/>
                      </a:lnTo>
                      <a:lnTo>
                        <a:pt x="962" y="1564"/>
                      </a:lnTo>
                      <a:lnTo>
                        <a:pt x="913" y="1552"/>
                      </a:lnTo>
                      <a:lnTo>
                        <a:pt x="876" y="1538"/>
                      </a:lnTo>
                      <a:lnTo>
                        <a:pt x="842" y="1516"/>
                      </a:lnTo>
                      <a:lnTo>
                        <a:pt x="823" y="1493"/>
                      </a:lnTo>
                      <a:lnTo>
                        <a:pt x="815" y="1464"/>
                      </a:lnTo>
                      <a:lnTo>
                        <a:pt x="827" y="1431"/>
                      </a:lnTo>
                      <a:lnTo>
                        <a:pt x="857" y="1363"/>
                      </a:lnTo>
                      <a:lnTo>
                        <a:pt x="864" y="1303"/>
                      </a:lnTo>
                      <a:lnTo>
                        <a:pt x="853" y="1254"/>
                      </a:lnTo>
                      <a:lnTo>
                        <a:pt x="823" y="1218"/>
                      </a:lnTo>
                      <a:lnTo>
                        <a:pt x="774" y="1197"/>
                      </a:lnTo>
                      <a:lnTo>
                        <a:pt x="706" y="1192"/>
                      </a:lnTo>
                      <a:lnTo>
                        <a:pt x="623" y="1206"/>
                      </a:lnTo>
                      <a:lnTo>
                        <a:pt x="521" y="1242"/>
                      </a:lnTo>
                      <a:lnTo>
                        <a:pt x="427" y="1277"/>
                      </a:lnTo>
                      <a:lnTo>
                        <a:pt x="370" y="1289"/>
                      </a:lnTo>
                      <a:lnTo>
                        <a:pt x="336" y="1284"/>
                      </a:lnTo>
                      <a:lnTo>
                        <a:pt x="332" y="1268"/>
                      </a:lnTo>
                      <a:lnTo>
                        <a:pt x="344" y="1239"/>
                      </a:lnTo>
                      <a:lnTo>
                        <a:pt x="378" y="1204"/>
                      </a:lnTo>
                      <a:lnTo>
                        <a:pt x="419" y="1164"/>
                      </a:lnTo>
                      <a:lnTo>
                        <a:pt x="472" y="1126"/>
                      </a:lnTo>
                      <a:lnTo>
                        <a:pt x="521" y="1083"/>
                      </a:lnTo>
                      <a:lnTo>
                        <a:pt x="547" y="1038"/>
                      </a:lnTo>
                      <a:lnTo>
                        <a:pt x="559" y="996"/>
                      </a:lnTo>
                      <a:lnTo>
                        <a:pt x="551" y="956"/>
                      </a:lnTo>
                      <a:lnTo>
                        <a:pt x="525" y="927"/>
                      </a:lnTo>
                      <a:lnTo>
                        <a:pt x="476" y="913"/>
                      </a:lnTo>
                      <a:lnTo>
                        <a:pt x="408" y="915"/>
                      </a:lnTo>
                      <a:lnTo>
                        <a:pt x="321" y="944"/>
                      </a:lnTo>
                      <a:lnTo>
                        <a:pt x="249" y="963"/>
                      </a:lnTo>
                      <a:lnTo>
                        <a:pt x="212" y="944"/>
                      </a:lnTo>
                      <a:lnTo>
                        <a:pt x="200" y="899"/>
                      </a:lnTo>
                      <a:lnTo>
                        <a:pt x="204" y="842"/>
                      </a:lnTo>
                      <a:lnTo>
                        <a:pt x="208" y="785"/>
                      </a:lnTo>
                      <a:lnTo>
                        <a:pt x="200" y="740"/>
                      </a:lnTo>
                      <a:lnTo>
                        <a:pt x="170" y="719"/>
                      </a:lnTo>
                      <a:lnTo>
                        <a:pt x="106" y="733"/>
                      </a:lnTo>
                      <a:lnTo>
                        <a:pt x="38" y="757"/>
                      </a:lnTo>
                      <a:lnTo>
                        <a:pt x="4" y="759"/>
                      </a:lnTo>
                      <a:lnTo>
                        <a:pt x="0" y="750"/>
                      </a:lnTo>
                      <a:lnTo>
                        <a:pt x="23" y="728"/>
                      </a:lnTo>
                      <a:lnTo>
                        <a:pt x="68" y="705"/>
                      </a:lnTo>
                      <a:lnTo>
                        <a:pt x="136" y="679"/>
                      </a:lnTo>
                      <a:lnTo>
                        <a:pt x="219" y="655"/>
                      </a:lnTo>
                      <a:lnTo>
                        <a:pt x="317" y="643"/>
                      </a:lnTo>
                      <a:lnTo>
                        <a:pt x="408" y="629"/>
                      </a:lnTo>
                      <a:lnTo>
                        <a:pt x="472" y="598"/>
                      </a:lnTo>
                      <a:lnTo>
                        <a:pt x="510" y="560"/>
                      </a:lnTo>
                      <a:lnTo>
                        <a:pt x="525" y="518"/>
                      </a:lnTo>
                      <a:lnTo>
                        <a:pt x="510" y="475"/>
                      </a:lnTo>
                      <a:lnTo>
                        <a:pt x="472" y="440"/>
                      </a:lnTo>
                      <a:lnTo>
                        <a:pt x="408" y="416"/>
                      </a:lnTo>
                      <a:lnTo>
                        <a:pt x="321" y="407"/>
                      </a:lnTo>
                      <a:lnTo>
                        <a:pt x="280" y="404"/>
                      </a:lnTo>
                      <a:lnTo>
                        <a:pt x="257" y="395"/>
                      </a:lnTo>
                      <a:lnTo>
                        <a:pt x="246" y="381"/>
                      </a:lnTo>
                      <a:lnTo>
                        <a:pt x="253" y="364"/>
                      </a:lnTo>
                      <a:lnTo>
                        <a:pt x="268" y="343"/>
                      </a:lnTo>
                      <a:lnTo>
                        <a:pt x="298" y="324"/>
                      </a:lnTo>
                      <a:lnTo>
                        <a:pt x="336" y="303"/>
                      </a:lnTo>
                      <a:lnTo>
                        <a:pt x="381" y="284"/>
                      </a:lnTo>
                      <a:lnTo>
                        <a:pt x="430" y="267"/>
                      </a:lnTo>
                      <a:lnTo>
                        <a:pt x="483" y="253"/>
                      </a:lnTo>
                      <a:lnTo>
                        <a:pt x="544" y="246"/>
                      </a:lnTo>
                      <a:lnTo>
                        <a:pt x="600" y="243"/>
                      </a:lnTo>
                      <a:lnTo>
                        <a:pt x="657" y="250"/>
                      </a:lnTo>
                      <a:lnTo>
                        <a:pt x="713" y="265"/>
                      </a:lnTo>
                      <a:lnTo>
                        <a:pt x="766" y="291"/>
                      </a:lnTo>
                      <a:lnTo>
                        <a:pt x="811" y="326"/>
                      </a:lnTo>
                      <a:lnTo>
                        <a:pt x="894" y="392"/>
                      </a:lnTo>
                      <a:lnTo>
                        <a:pt x="962" y="430"/>
                      </a:lnTo>
                      <a:lnTo>
                        <a:pt x="1019" y="442"/>
                      </a:lnTo>
                      <a:lnTo>
                        <a:pt x="1057" y="433"/>
                      </a:lnTo>
                      <a:lnTo>
                        <a:pt x="1068" y="409"/>
                      </a:lnTo>
                      <a:lnTo>
                        <a:pt x="1053" y="376"/>
                      </a:lnTo>
                      <a:lnTo>
                        <a:pt x="1004" y="340"/>
                      </a:lnTo>
                      <a:lnTo>
                        <a:pt x="917" y="305"/>
                      </a:lnTo>
                      <a:lnTo>
                        <a:pt x="823" y="267"/>
                      </a:lnTo>
                      <a:lnTo>
                        <a:pt x="755" y="227"/>
                      </a:lnTo>
                      <a:lnTo>
                        <a:pt x="713" y="184"/>
                      </a:lnTo>
                      <a:lnTo>
                        <a:pt x="702" y="142"/>
                      </a:lnTo>
                      <a:lnTo>
                        <a:pt x="717" y="101"/>
                      </a:lnTo>
                      <a:lnTo>
                        <a:pt x="759" y="71"/>
                      </a:lnTo>
                      <a:lnTo>
                        <a:pt x="830" y="47"/>
                      </a:lnTo>
                      <a:lnTo>
                        <a:pt x="932" y="38"/>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6" name="Freeform 6"/>
                <p:cNvSpPr>
                  <a:spLocks/>
                </p:cNvSpPr>
                <p:nvPr/>
              </p:nvSpPr>
              <p:spPr bwMode="auto">
                <a:xfrm>
                  <a:off x="4262514" y="3224732"/>
                  <a:ext cx="2193689" cy="915044"/>
                </a:xfrm>
                <a:custGeom>
                  <a:avLst/>
                  <a:gdLst>
                    <a:gd name="T0" fmla="*/ 2147483647 w 1875"/>
                    <a:gd name="T1" fmla="*/ 2147483647 h 683"/>
                    <a:gd name="T2" fmla="*/ 2147483647 w 1875"/>
                    <a:gd name="T3" fmla="*/ 2147483647 h 683"/>
                    <a:gd name="T4" fmla="*/ 2147483647 w 1875"/>
                    <a:gd name="T5" fmla="*/ 2147483647 h 683"/>
                    <a:gd name="T6" fmla="*/ 2147483647 w 1875"/>
                    <a:gd name="T7" fmla="*/ 2147483647 h 683"/>
                    <a:gd name="T8" fmla="*/ 2147483647 w 1875"/>
                    <a:gd name="T9" fmla="*/ 2147483647 h 683"/>
                    <a:gd name="T10" fmla="*/ 2147483647 w 1875"/>
                    <a:gd name="T11" fmla="*/ 2147483647 h 683"/>
                    <a:gd name="T12" fmla="*/ 2147483647 w 1875"/>
                    <a:gd name="T13" fmla="*/ 2147483647 h 683"/>
                    <a:gd name="T14" fmla="*/ 2147483647 w 1875"/>
                    <a:gd name="T15" fmla="*/ 2147483647 h 683"/>
                    <a:gd name="T16" fmla="*/ 2147483647 w 1875"/>
                    <a:gd name="T17" fmla="*/ 2147483647 h 683"/>
                    <a:gd name="T18" fmla="*/ 2147483647 w 1875"/>
                    <a:gd name="T19" fmla="*/ 2147483647 h 683"/>
                    <a:gd name="T20" fmla="*/ 2147483647 w 1875"/>
                    <a:gd name="T21" fmla="*/ 2147483647 h 683"/>
                    <a:gd name="T22" fmla="*/ 2147483647 w 1875"/>
                    <a:gd name="T23" fmla="*/ 0 h 683"/>
                    <a:gd name="T24" fmla="*/ 2147483647 w 1875"/>
                    <a:gd name="T25" fmla="*/ 2147483647 h 683"/>
                    <a:gd name="T26" fmla="*/ 2147483647 w 1875"/>
                    <a:gd name="T27" fmla="*/ 2147483647 h 683"/>
                    <a:gd name="T28" fmla="*/ 2147483647 w 1875"/>
                    <a:gd name="T29" fmla="*/ 2147483647 h 683"/>
                    <a:gd name="T30" fmla="*/ 2147483647 w 1875"/>
                    <a:gd name="T31" fmla="*/ 2147483647 h 683"/>
                    <a:gd name="T32" fmla="*/ 2147483647 w 1875"/>
                    <a:gd name="T33" fmla="*/ 2147483647 h 683"/>
                    <a:gd name="T34" fmla="*/ 2147483647 w 1875"/>
                    <a:gd name="T35" fmla="*/ 2147483647 h 683"/>
                    <a:gd name="T36" fmla="*/ 2147483647 w 1875"/>
                    <a:gd name="T37" fmla="*/ 2147483647 h 683"/>
                    <a:gd name="T38" fmla="*/ 2147483647 w 1875"/>
                    <a:gd name="T39" fmla="*/ 2147483647 h 683"/>
                    <a:gd name="T40" fmla="*/ 2147483647 w 1875"/>
                    <a:gd name="T41" fmla="*/ 2147483647 h 683"/>
                    <a:gd name="T42" fmla="*/ 2147483647 w 1875"/>
                    <a:gd name="T43" fmla="*/ 2147483647 h 683"/>
                    <a:gd name="T44" fmla="*/ 2147483647 w 1875"/>
                    <a:gd name="T45" fmla="*/ 2147483647 h 683"/>
                    <a:gd name="T46" fmla="*/ 2147483647 w 1875"/>
                    <a:gd name="T47" fmla="*/ 2147483647 h 683"/>
                    <a:gd name="T48" fmla="*/ 2147483647 w 1875"/>
                    <a:gd name="T49" fmla="*/ 2147483647 h 683"/>
                    <a:gd name="T50" fmla="*/ 2147483647 w 1875"/>
                    <a:gd name="T51" fmla="*/ 2147483647 h 683"/>
                    <a:gd name="T52" fmla="*/ 2147483647 w 1875"/>
                    <a:gd name="T53" fmla="*/ 2147483647 h 683"/>
                    <a:gd name="T54" fmla="*/ 0 w 1875"/>
                    <a:gd name="T55" fmla="*/ 2147483647 h 683"/>
                    <a:gd name="T56" fmla="*/ 2147483647 w 1875"/>
                    <a:gd name="T57" fmla="*/ 2147483647 h 683"/>
                    <a:gd name="T58" fmla="*/ 2147483647 w 1875"/>
                    <a:gd name="T59" fmla="*/ 2147483647 h 683"/>
                    <a:gd name="T60" fmla="*/ 2147483647 w 1875"/>
                    <a:gd name="T61" fmla="*/ 2147483647 h 683"/>
                    <a:gd name="T62" fmla="*/ 2147483647 w 1875"/>
                    <a:gd name="T63" fmla="*/ 2147483647 h 683"/>
                    <a:gd name="T64" fmla="*/ 2147483647 w 1875"/>
                    <a:gd name="T65" fmla="*/ 2147483647 h 683"/>
                    <a:gd name="T66" fmla="*/ 2147483647 w 1875"/>
                    <a:gd name="T67" fmla="*/ 2147483647 h 683"/>
                    <a:gd name="T68" fmla="*/ 2147483647 w 1875"/>
                    <a:gd name="T69" fmla="*/ 2147483647 h 683"/>
                    <a:gd name="T70" fmla="*/ 2147483647 w 1875"/>
                    <a:gd name="T71" fmla="*/ 2147483647 h 683"/>
                    <a:gd name="T72" fmla="*/ 2147483647 w 1875"/>
                    <a:gd name="T73" fmla="*/ 2147483647 h 683"/>
                    <a:gd name="T74" fmla="*/ 2147483647 w 1875"/>
                    <a:gd name="T75" fmla="*/ 2147483647 h 683"/>
                    <a:gd name="T76" fmla="*/ 2147483647 w 1875"/>
                    <a:gd name="T77" fmla="*/ 2147483647 h 683"/>
                    <a:gd name="T78" fmla="*/ 2147483647 w 1875"/>
                    <a:gd name="T79" fmla="*/ 2147483647 h 683"/>
                    <a:gd name="T80" fmla="*/ 2147483647 w 1875"/>
                    <a:gd name="T81" fmla="*/ 2147483647 h 683"/>
                    <a:gd name="T82" fmla="*/ 2147483647 w 1875"/>
                    <a:gd name="T83" fmla="*/ 2147483647 h 683"/>
                    <a:gd name="T84" fmla="*/ 2147483647 w 1875"/>
                    <a:gd name="T85" fmla="*/ 2147483647 h 683"/>
                    <a:gd name="T86" fmla="*/ 2147483647 w 1875"/>
                    <a:gd name="T87" fmla="*/ 2147483647 h 683"/>
                    <a:gd name="T88" fmla="*/ 2147483647 w 1875"/>
                    <a:gd name="T89" fmla="*/ 2147483647 h 683"/>
                    <a:gd name="T90" fmla="*/ 2147483647 w 1875"/>
                    <a:gd name="T91" fmla="*/ 2147483647 h 683"/>
                    <a:gd name="T92" fmla="*/ 2147483647 w 1875"/>
                    <a:gd name="T93" fmla="*/ 2147483647 h 683"/>
                    <a:gd name="T94" fmla="*/ 2147483647 w 1875"/>
                    <a:gd name="T95" fmla="*/ 2147483647 h 683"/>
                    <a:gd name="T96" fmla="*/ 2147483647 w 1875"/>
                    <a:gd name="T97" fmla="*/ 2147483647 h 683"/>
                    <a:gd name="T98" fmla="*/ 2147483647 w 1875"/>
                    <a:gd name="T99" fmla="*/ 2147483647 h 683"/>
                    <a:gd name="T100" fmla="*/ 2147483647 w 1875"/>
                    <a:gd name="T101" fmla="*/ 2147483647 h 683"/>
                    <a:gd name="T102" fmla="*/ 2147483647 w 1875"/>
                    <a:gd name="T103" fmla="*/ 2147483647 h 683"/>
                    <a:gd name="T104" fmla="*/ 2147483647 w 1875"/>
                    <a:gd name="T105" fmla="*/ 2147483647 h 683"/>
                    <a:gd name="T106" fmla="*/ 2147483647 w 1875"/>
                    <a:gd name="T107" fmla="*/ 2147483647 h 683"/>
                    <a:gd name="T108" fmla="*/ 2147483647 w 1875"/>
                    <a:gd name="T109" fmla="*/ 2147483647 h 683"/>
                    <a:gd name="T110" fmla="*/ 2147483647 w 1875"/>
                    <a:gd name="T111" fmla="*/ 2147483647 h 683"/>
                    <a:gd name="T112" fmla="*/ 2147483647 w 1875"/>
                    <a:gd name="T113" fmla="*/ 2147483647 h 683"/>
                    <a:gd name="T114" fmla="*/ 2147483647 w 1875"/>
                    <a:gd name="T115" fmla="*/ 2147483647 h 683"/>
                    <a:gd name="T116" fmla="*/ 2147483647 w 1875"/>
                    <a:gd name="T117" fmla="*/ 2147483647 h 683"/>
                    <a:gd name="T118" fmla="*/ 2147483647 w 1875"/>
                    <a:gd name="T119" fmla="*/ 2147483647 h 683"/>
                    <a:gd name="T120" fmla="*/ 2147483647 w 1875"/>
                    <a:gd name="T121" fmla="*/ 2147483647 h 6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5"/>
                    <a:gd name="T184" fmla="*/ 0 h 683"/>
                    <a:gd name="T185" fmla="*/ 1875 w 1875"/>
                    <a:gd name="T186" fmla="*/ 683 h 6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5" h="683">
                      <a:moveTo>
                        <a:pt x="1426" y="165"/>
                      </a:moveTo>
                      <a:lnTo>
                        <a:pt x="1419" y="168"/>
                      </a:lnTo>
                      <a:lnTo>
                        <a:pt x="1392" y="175"/>
                      </a:lnTo>
                      <a:lnTo>
                        <a:pt x="1358" y="179"/>
                      </a:lnTo>
                      <a:lnTo>
                        <a:pt x="1313" y="179"/>
                      </a:lnTo>
                      <a:lnTo>
                        <a:pt x="1264" y="172"/>
                      </a:lnTo>
                      <a:lnTo>
                        <a:pt x="1211" y="153"/>
                      </a:lnTo>
                      <a:lnTo>
                        <a:pt x="1166" y="118"/>
                      </a:lnTo>
                      <a:lnTo>
                        <a:pt x="1124" y="64"/>
                      </a:lnTo>
                      <a:lnTo>
                        <a:pt x="1121" y="61"/>
                      </a:lnTo>
                      <a:lnTo>
                        <a:pt x="1109" y="52"/>
                      </a:lnTo>
                      <a:lnTo>
                        <a:pt x="1090" y="42"/>
                      </a:lnTo>
                      <a:lnTo>
                        <a:pt x="1064" y="35"/>
                      </a:lnTo>
                      <a:lnTo>
                        <a:pt x="1034" y="30"/>
                      </a:lnTo>
                      <a:lnTo>
                        <a:pt x="1000" y="33"/>
                      </a:lnTo>
                      <a:lnTo>
                        <a:pt x="962" y="47"/>
                      </a:lnTo>
                      <a:lnTo>
                        <a:pt x="924" y="71"/>
                      </a:lnTo>
                      <a:lnTo>
                        <a:pt x="917" y="68"/>
                      </a:lnTo>
                      <a:lnTo>
                        <a:pt x="898" y="59"/>
                      </a:lnTo>
                      <a:lnTo>
                        <a:pt x="868" y="49"/>
                      </a:lnTo>
                      <a:lnTo>
                        <a:pt x="834" y="40"/>
                      </a:lnTo>
                      <a:lnTo>
                        <a:pt x="800" y="33"/>
                      </a:lnTo>
                      <a:lnTo>
                        <a:pt x="773" y="33"/>
                      </a:lnTo>
                      <a:lnTo>
                        <a:pt x="755" y="38"/>
                      </a:lnTo>
                      <a:lnTo>
                        <a:pt x="747" y="54"/>
                      </a:lnTo>
                      <a:lnTo>
                        <a:pt x="739" y="56"/>
                      </a:lnTo>
                      <a:lnTo>
                        <a:pt x="721" y="59"/>
                      </a:lnTo>
                      <a:lnTo>
                        <a:pt x="690" y="64"/>
                      </a:lnTo>
                      <a:lnTo>
                        <a:pt x="653" y="66"/>
                      </a:lnTo>
                      <a:lnTo>
                        <a:pt x="611" y="66"/>
                      </a:lnTo>
                      <a:lnTo>
                        <a:pt x="570" y="61"/>
                      </a:lnTo>
                      <a:lnTo>
                        <a:pt x="528" y="52"/>
                      </a:lnTo>
                      <a:lnTo>
                        <a:pt x="494" y="33"/>
                      </a:lnTo>
                      <a:lnTo>
                        <a:pt x="460" y="14"/>
                      </a:lnTo>
                      <a:lnTo>
                        <a:pt x="434" y="2"/>
                      </a:lnTo>
                      <a:lnTo>
                        <a:pt x="408" y="0"/>
                      </a:lnTo>
                      <a:lnTo>
                        <a:pt x="392" y="2"/>
                      </a:lnTo>
                      <a:lnTo>
                        <a:pt x="381" y="12"/>
                      </a:lnTo>
                      <a:lnTo>
                        <a:pt x="381" y="26"/>
                      </a:lnTo>
                      <a:lnTo>
                        <a:pt x="396" y="45"/>
                      </a:lnTo>
                      <a:lnTo>
                        <a:pt x="423" y="68"/>
                      </a:lnTo>
                      <a:lnTo>
                        <a:pt x="449" y="92"/>
                      </a:lnTo>
                      <a:lnTo>
                        <a:pt x="464" y="109"/>
                      </a:lnTo>
                      <a:lnTo>
                        <a:pt x="468" y="120"/>
                      </a:lnTo>
                      <a:lnTo>
                        <a:pt x="457" y="127"/>
                      </a:lnTo>
                      <a:lnTo>
                        <a:pt x="441" y="130"/>
                      </a:lnTo>
                      <a:lnTo>
                        <a:pt x="415" y="130"/>
                      </a:lnTo>
                      <a:lnTo>
                        <a:pt x="381" y="123"/>
                      </a:lnTo>
                      <a:lnTo>
                        <a:pt x="343" y="113"/>
                      </a:lnTo>
                      <a:lnTo>
                        <a:pt x="306" y="101"/>
                      </a:lnTo>
                      <a:lnTo>
                        <a:pt x="268" y="94"/>
                      </a:lnTo>
                      <a:lnTo>
                        <a:pt x="234" y="87"/>
                      </a:lnTo>
                      <a:lnTo>
                        <a:pt x="204" y="85"/>
                      </a:lnTo>
                      <a:lnTo>
                        <a:pt x="185" y="87"/>
                      </a:lnTo>
                      <a:lnTo>
                        <a:pt x="177" y="97"/>
                      </a:lnTo>
                      <a:lnTo>
                        <a:pt x="181" y="111"/>
                      </a:lnTo>
                      <a:lnTo>
                        <a:pt x="204" y="135"/>
                      </a:lnTo>
                      <a:lnTo>
                        <a:pt x="226" y="161"/>
                      </a:lnTo>
                      <a:lnTo>
                        <a:pt x="238" y="182"/>
                      </a:lnTo>
                      <a:lnTo>
                        <a:pt x="234" y="201"/>
                      </a:lnTo>
                      <a:lnTo>
                        <a:pt x="223" y="215"/>
                      </a:lnTo>
                      <a:lnTo>
                        <a:pt x="204" y="224"/>
                      </a:lnTo>
                      <a:lnTo>
                        <a:pt x="181" y="232"/>
                      </a:lnTo>
                      <a:lnTo>
                        <a:pt x="159" y="236"/>
                      </a:lnTo>
                      <a:lnTo>
                        <a:pt x="140" y="236"/>
                      </a:lnTo>
                      <a:lnTo>
                        <a:pt x="113" y="239"/>
                      </a:lnTo>
                      <a:lnTo>
                        <a:pt x="76" y="248"/>
                      </a:lnTo>
                      <a:lnTo>
                        <a:pt x="42" y="265"/>
                      </a:lnTo>
                      <a:lnTo>
                        <a:pt x="15" y="284"/>
                      </a:lnTo>
                      <a:lnTo>
                        <a:pt x="8" y="307"/>
                      </a:lnTo>
                      <a:lnTo>
                        <a:pt x="19" y="331"/>
                      </a:lnTo>
                      <a:lnTo>
                        <a:pt x="64" y="357"/>
                      </a:lnTo>
                      <a:lnTo>
                        <a:pt x="151" y="381"/>
                      </a:lnTo>
                      <a:lnTo>
                        <a:pt x="245" y="404"/>
                      </a:lnTo>
                      <a:lnTo>
                        <a:pt x="309" y="423"/>
                      </a:lnTo>
                      <a:lnTo>
                        <a:pt x="343" y="437"/>
                      </a:lnTo>
                      <a:lnTo>
                        <a:pt x="351" y="447"/>
                      </a:lnTo>
                      <a:lnTo>
                        <a:pt x="328" y="454"/>
                      </a:lnTo>
                      <a:lnTo>
                        <a:pt x="283" y="456"/>
                      </a:lnTo>
                      <a:lnTo>
                        <a:pt x="211" y="456"/>
                      </a:lnTo>
                      <a:lnTo>
                        <a:pt x="117" y="452"/>
                      </a:lnTo>
                      <a:lnTo>
                        <a:pt x="38" y="452"/>
                      </a:lnTo>
                      <a:lnTo>
                        <a:pt x="0" y="454"/>
                      </a:lnTo>
                      <a:lnTo>
                        <a:pt x="0" y="463"/>
                      </a:lnTo>
                      <a:lnTo>
                        <a:pt x="23" y="473"/>
                      </a:lnTo>
                      <a:lnTo>
                        <a:pt x="60" y="482"/>
                      </a:lnTo>
                      <a:lnTo>
                        <a:pt x="110" y="492"/>
                      </a:lnTo>
                      <a:lnTo>
                        <a:pt x="155" y="497"/>
                      </a:lnTo>
                      <a:lnTo>
                        <a:pt x="185" y="497"/>
                      </a:lnTo>
                      <a:lnTo>
                        <a:pt x="211" y="501"/>
                      </a:lnTo>
                      <a:lnTo>
                        <a:pt x="242" y="515"/>
                      </a:lnTo>
                      <a:lnTo>
                        <a:pt x="268" y="534"/>
                      </a:lnTo>
                      <a:lnTo>
                        <a:pt x="287" y="558"/>
                      </a:lnTo>
                      <a:lnTo>
                        <a:pt x="294" y="579"/>
                      </a:lnTo>
                      <a:lnTo>
                        <a:pt x="287" y="594"/>
                      </a:lnTo>
                      <a:lnTo>
                        <a:pt x="257" y="601"/>
                      </a:lnTo>
                      <a:lnTo>
                        <a:pt x="208" y="591"/>
                      </a:lnTo>
                      <a:lnTo>
                        <a:pt x="174" y="582"/>
                      </a:lnTo>
                      <a:lnTo>
                        <a:pt x="185" y="589"/>
                      </a:lnTo>
                      <a:lnTo>
                        <a:pt x="234" y="603"/>
                      </a:lnTo>
                      <a:lnTo>
                        <a:pt x="302" y="622"/>
                      </a:lnTo>
                      <a:lnTo>
                        <a:pt x="381" y="639"/>
                      </a:lnTo>
                      <a:lnTo>
                        <a:pt x="457" y="648"/>
                      </a:lnTo>
                      <a:lnTo>
                        <a:pt x="521" y="646"/>
                      </a:lnTo>
                      <a:lnTo>
                        <a:pt x="558" y="627"/>
                      </a:lnTo>
                      <a:lnTo>
                        <a:pt x="585" y="598"/>
                      </a:lnTo>
                      <a:lnTo>
                        <a:pt x="615" y="577"/>
                      </a:lnTo>
                      <a:lnTo>
                        <a:pt x="657" y="563"/>
                      </a:lnTo>
                      <a:lnTo>
                        <a:pt x="702" y="558"/>
                      </a:lnTo>
                      <a:lnTo>
                        <a:pt x="751" y="563"/>
                      </a:lnTo>
                      <a:lnTo>
                        <a:pt x="804" y="575"/>
                      </a:lnTo>
                      <a:lnTo>
                        <a:pt x="853" y="598"/>
                      </a:lnTo>
                      <a:lnTo>
                        <a:pt x="902" y="631"/>
                      </a:lnTo>
                      <a:lnTo>
                        <a:pt x="943" y="662"/>
                      </a:lnTo>
                      <a:lnTo>
                        <a:pt x="973" y="679"/>
                      </a:lnTo>
                      <a:lnTo>
                        <a:pt x="1000" y="683"/>
                      </a:lnTo>
                      <a:lnTo>
                        <a:pt x="1015" y="679"/>
                      </a:lnTo>
                      <a:lnTo>
                        <a:pt x="1022" y="667"/>
                      </a:lnTo>
                      <a:lnTo>
                        <a:pt x="1022" y="648"/>
                      </a:lnTo>
                      <a:lnTo>
                        <a:pt x="1019" y="627"/>
                      </a:lnTo>
                      <a:lnTo>
                        <a:pt x="1007" y="603"/>
                      </a:lnTo>
                      <a:lnTo>
                        <a:pt x="1004" y="582"/>
                      </a:lnTo>
                      <a:lnTo>
                        <a:pt x="1015" y="560"/>
                      </a:lnTo>
                      <a:lnTo>
                        <a:pt x="1038" y="544"/>
                      </a:lnTo>
                      <a:lnTo>
                        <a:pt x="1068" y="534"/>
                      </a:lnTo>
                      <a:lnTo>
                        <a:pt x="1109" y="532"/>
                      </a:lnTo>
                      <a:lnTo>
                        <a:pt x="1151" y="537"/>
                      </a:lnTo>
                      <a:lnTo>
                        <a:pt x="1196" y="551"/>
                      </a:lnTo>
                      <a:lnTo>
                        <a:pt x="1237" y="579"/>
                      </a:lnTo>
                      <a:lnTo>
                        <a:pt x="1275" y="601"/>
                      </a:lnTo>
                      <a:lnTo>
                        <a:pt x="1313" y="603"/>
                      </a:lnTo>
                      <a:lnTo>
                        <a:pt x="1351" y="591"/>
                      </a:lnTo>
                      <a:lnTo>
                        <a:pt x="1388" y="572"/>
                      </a:lnTo>
                      <a:lnTo>
                        <a:pt x="1426" y="553"/>
                      </a:lnTo>
                      <a:lnTo>
                        <a:pt x="1460" y="542"/>
                      </a:lnTo>
                      <a:lnTo>
                        <a:pt x="1498" y="539"/>
                      </a:lnTo>
                      <a:lnTo>
                        <a:pt x="1532" y="558"/>
                      </a:lnTo>
                      <a:lnTo>
                        <a:pt x="1562" y="579"/>
                      </a:lnTo>
                      <a:lnTo>
                        <a:pt x="1585" y="589"/>
                      </a:lnTo>
                      <a:lnTo>
                        <a:pt x="1592" y="586"/>
                      </a:lnTo>
                      <a:lnTo>
                        <a:pt x="1592" y="575"/>
                      </a:lnTo>
                      <a:lnTo>
                        <a:pt x="1577" y="558"/>
                      </a:lnTo>
                      <a:lnTo>
                        <a:pt x="1547" y="537"/>
                      </a:lnTo>
                      <a:lnTo>
                        <a:pt x="1505" y="511"/>
                      </a:lnTo>
                      <a:lnTo>
                        <a:pt x="1445" y="487"/>
                      </a:lnTo>
                      <a:lnTo>
                        <a:pt x="1505" y="506"/>
                      </a:lnTo>
                      <a:lnTo>
                        <a:pt x="1566" y="520"/>
                      </a:lnTo>
                      <a:lnTo>
                        <a:pt x="1618" y="530"/>
                      </a:lnTo>
                      <a:lnTo>
                        <a:pt x="1675" y="534"/>
                      </a:lnTo>
                      <a:lnTo>
                        <a:pt x="1720" y="534"/>
                      </a:lnTo>
                      <a:lnTo>
                        <a:pt x="1766" y="532"/>
                      </a:lnTo>
                      <a:lnTo>
                        <a:pt x="1803" y="525"/>
                      </a:lnTo>
                      <a:lnTo>
                        <a:pt x="1833" y="518"/>
                      </a:lnTo>
                      <a:lnTo>
                        <a:pt x="1856" y="506"/>
                      </a:lnTo>
                      <a:lnTo>
                        <a:pt x="1871" y="492"/>
                      </a:lnTo>
                      <a:lnTo>
                        <a:pt x="1875" y="475"/>
                      </a:lnTo>
                      <a:lnTo>
                        <a:pt x="1871" y="459"/>
                      </a:lnTo>
                      <a:lnTo>
                        <a:pt x="1852" y="440"/>
                      </a:lnTo>
                      <a:lnTo>
                        <a:pt x="1822" y="421"/>
                      </a:lnTo>
                      <a:lnTo>
                        <a:pt x="1781" y="402"/>
                      </a:lnTo>
                      <a:lnTo>
                        <a:pt x="1724" y="381"/>
                      </a:lnTo>
                      <a:lnTo>
                        <a:pt x="1784" y="395"/>
                      </a:lnTo>
                      <a:lnTo>
                        <a:pt x="1833" y="395"/>
                      </a:lnTo>
                      <a:lnTo>
                        <a:pt x="1860" y="383"/>
                      </a:lnTo>
                      <a:lnTo>
                        <a:pt x="1867" y="366"/>
                      </a:lnTo>
                      <a:lnTo>
                        <a:pt x="1852" y="347"/>
                      </a:lnTo>
                      <a:lnTo>
                        <a:pt x="1811" y="333"/>
                      </a:lnTo>
                      <a:lnTo>
                        <a:pt x="1743" y="324"/>
                      </a:lnTo>
                      <a:lnTo>
                        <a:pt x="1645" y="324"/>
                      </a:lnTo>
                      <a:lnTo>
                        <a:pt x="1543" y="324"/>
                      </a:lnTo>
                      <a:lnTo>
                        <a:pt x="1471" y="314"/>
                      </a:lnTo>
                      <a:lnTo>
                        <a:pt x="1430" y="298"/>
                      </a:lnTo>
                      <a:lnTo>
                        <a:pt x="1411" y="277"/>
                      </a:lnTo>
                      <a:lnTo>
                        <a:pt x="1422" y="258"/>
                      </a:lnTo>
                      <a:lnTo>
                        <a:pt x="1460" y="243"/>
                      </a:lnTo>
                      <a:lnTo>
                        <a:pt x="1520" y="236"/>
                      </a:lnTo>
                      <a:lnTo>
                        <a:pt x="1603" y="241"/>
                      </a:lnTo>
                      <a:lnTo>
                        <a:pt x="1679" y="250"/>
                      </a:lnTo>
                      <a:lnTo>
                        <a:pt x="1717" y="253"/>
                      </a:lnTo>
                      <a:lnTo>
                        <a:pt x="1717" y="250"/>
                      </a:lnTo>
                      <a:lnTo>
                        <a:pt x="1690" y="241"/>
                      </a:lnTo>
                      <a:lnTo>
                        <a:pt x="1641" y="229"/>
                      </a:lnTo>
                      <a:lnTo>
                        <a:pt x="1577" y="213"/>
                      </a:lnTo>
                      <a:lnTo>
                        <a:pt x="1505" y="191"/>
                      </a:lnTo>
                      <a:lnTo>
                        <a:pt x="1426" y="165"/>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7" name="Freeform 7"/>
                <p:cNvSpPr>
                  <a:spLocks/>
                </p:cNvSpPr>
                <p:nvPr/>
              </p:nvSpPr>
              <p:spPr bwMode="auto">
                <a:xfrm>
                  <a:off x="5803895" y="2512516"/>
                  <a:ext cx="966383" cy="1066777"/>
                </a:xfrm>
                <a:custGeom>
                  <a:avLst/>
                  <a:gdLst>
                    <a:gd name="T0" fmla="*/ 2147483647 w 826"/>
                    <a:gd name="T1" fmla="*/ 0 h 798"/>
                    <a:gd name="T2" fmla="*/ 2147483647 w 826"/>
                    <a:gd name="T3" fmla="*/ 2147483647 h 798"/>
                    <a:gd name="T4" fmla="*/ 2147483647 w 826"/>
                    <a:gd name="T5" fmla="*/ 2147483647 h 798"/>
                    <a:gd name="T6" fmla="*/ 2147483647 w 826"/>
                    <a:gd name="T7" fmla="*/ 2147483647 h 798"/>
                    <a:gd name="T8" fmla="*/ 2147483647 w 826"/>
                    <a:gd name="T9" fmla="*/ 2147483647 h 798"/>
                    <a:gd name="T10" fmla="*/ 2147483647 w 826"/>
                    <a:gd name="T11" fmla="*/ 2147483647 h 798"/>
                    <a:gd name="T12" fmla="*/ 2147483647 w 826"/>
                    <a:gd name="T13" fmla="*/ 2147483647 h 798"/>
                    <a:gd name="T14" fmla="*/ 2147483647 w 826"/>
                    <a:gd name="T15" fmla="*/ 2147483647 h 798"/>
                    <a:gd name="T16" fmla="*/ 2147483647 w 826"/>
                    <a:gd name="T17" fmla="*/ 2147483647 h 798"/>
                    <a:gd name="T18" fmla="*/ 2147483647 w 826"/>
                    <a:gd name="T19" fmla="*/ 2147483647 h 798"/>
                    <a:gd name="T20" fmla="*/ 2147483647 w 826"/>
                    <a:gd name="T21" fmla="*/ 2147483647 h 798"/>
                    <a:gd name="T22" fmla="*/ 2147483647 w 826"/>
                    <a:gd name="T23" fmla="*/ 2147483647 h 798"/>
                    <a:gd name="T24" fmla="*/ 2147483647 w 826"/>
                    <a:gd name="T25" fmla="*/ 2147483647 h 798"/>
                    <a:gd name="T26" fmla="*/ 2147483647 w 826"/>
                    <a:gd name="T27" fmla="*/ 2147483647 h 798"/>
                    <a:gd name="T28" fmla="*/ 2147483647 w 826"/>
                    <a:gd name="T29" fmla="*/ 2147483647 h 798"/>
                    <a:gd name="T30" fmla="*/ 2147483647 w 826"/>
                    <a:gd name="T31" fmla="*/ 2147483647 h 798"/>
                    <a:gd name="T32" fmla="*/ 2147483647 w 826"/>
                    <a:gd name="T33" fmla="*/ 2147483647 h 798"/>
                    <a:gd name="T34" fmla="*/ 2147483647 w 826"/>
                    <a:gd name="T35" fmla="*/ 2147483647 h 798"/>
                    <a:gd name="T36" fmla="*/ 2147483647 w 826"/>
                    <a:gd name="T37" fmla="*/ 2147483647 h 798"/>
                    <a:gd name="T38" fmla="*/ 2147483647 w 826"/>
                    <a:gd name="T39" fmla="*/ 2147483647 h 798"/>
                    <a:gd name="T40" fmla="*/ 2147483647 w 826"/>
                    <a:gd name="T41" fmla="*/ 2147483647 h 798"/>
                    <a:gd name="T42" fmla="*/ 2147483647 w 826"/>
                    <a:gd name="T43" fmla="*/ 2147483647 h 798"/>
                    <a:gd name="T44" fmla="*/ 2147483647 w 826"/>
                    <a:gd name="T45" fmla="*/ 2147483647 h 798"/>
                    <a:gd name="T46" fmla="*/ 2147483647 w 826"/>
                    <a:gd name="T47" fmla="*/ 2147483647 h 798"/>
                    <a:gd name="T48" fmla="*/ 2147483647 w 826"/>
                    <a:gd name="T49" fmla="*/ 2147483647 h 798"/>
                    <a:gd name="T50" fmla="*/ 2147483647 w 826"/>
                    <a:gd name="T51" fmla="*/ 2147483647 h 798"/>
                    <a:gd name="T52" fmla="*/ 2147483647 w 826"/>
                    <a:gd name="T53" fmla="*/ 2147483647 h 798"/>
                    <a:gd name="T54" fmla="*/ 2147483647 w 826"/>
                    <a:gd name="T55" fmla="*/ 2147483647 h 798"/>
                    <a:gd name="T56" fmla="*/ 2147483647 w 826"/>
                    <a:gd name="T57" fmla="*/ 2147483647 h 798"/>
                    <a:gd name="T58" fmla="*/ 2147483647 w 826"/>
                    <a:gd name="T59" fmla="*/ 2147483647 h 798"/>
                    <a:gd name="T60" fmla="*/ 2147483647 w 826"/>
                    <a:gd name="T61" fmla="*/ 2147483647 h 798"/>
                    <a:gd name="T62" fmla="*/ 2147483647 w 826"/>
                    <a:gd name="T63" fmla="*/ 2147483647 h 798"/>
                    <a:gd name="T64" fmla="*/ 2147483647 w 826"/>
                    <a:gd name="T65" fmla="*/ 2147483647 h 798"/>
                    <a:gd name="T66" fmla="*/ 2147483647 w 826"/>
                    <a:gd name="T67" fmla="*/ 2147483647 h 7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6"/>
                    <a:gd name="T103" fmla="*/ 0 h 798"/>
                    <a:gd name="T104" fmla="*/ 826 w 826"/>
                    <a:gd name="T105" fmla="*/ 798 h 7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6" h="798">
                      <a:moveTo>
                        <a:pt x="713" y="7"/>
                      </a:moveTo>
                      <a:lnTo>
                        <a:pt x="671" y="0"/>
                      </a:lnTo>
                      <a:lnTo>
                        <a:pt x="641" y="5"/>
                      </a:lnTo>
                      <a:lnTo>
                        <a:pt x="615" y="19"/>
                      </a:lnTo>
                      <a:lnTo>
                        <a:pt x="596" y="41"/>
                      </a:lnTo>
                      <a:lnTo>
                        <a:pt x="577" y="64"/>
                      </a:lnTo>
                      <a:lnTo>
                        <a:pt x="562" y="90"/>
                      </a:lnTo>
                      <a:lnTo>
                        <a:pt x="547" y="116"/>
                      </a:lnTo>
                      <a:lnTo>
                        <a:pt x="532" y="138"/>
                      </a:lnTo>
                      <a:lnTo>
                        <a:pt x="516" y="147"/>
                      </a:lnTo>
                      <a:lnTo>
                        <a:pt x="498" y="156"/>
                      </a:lnTo>
                      <a:lnTo>
                        <a:pt x="479" y="166"/>
                      </a:lnTo>
                      <a:lnTo>
                        <a:pt x="464" y="168"/>
                      </a:lnTo>
                      <a:lnTo>
                        <a:pt x="381" y="173"/>
                      </a:lnTo>
                      <a:lnTo>
                        <a:pt x="301" y="182"/>
                      </a:lnTo>
                      <a:lnTo>
                        <a:pt x="222" y="204"/>
                      </a:lnTo>
                      <a:lnTo>
                        <a:pt x="151" y="230"/>
                      </a:lnTo>
                      <a:lnTo>
                        <a:pt x="94" y="263"/>
                      </a:lnTo>
                      <a:lnTo>
                        <a:pt x="56" y="303"/>
                      </a:lnTo>
                      <a:lnTo>
                        <a:pt x="41" y="350"/>
                      </a:lnTo>
                      <a:lnTo>
                        <a:pt x="56" y="405"/>
                      </a:lnTo>
                      <a:lnTo>
                        <a:pt x="68" y="440"/>
                      </a:lnTo>
                      <a:lnTo>
                        <a:pt x="75" y="481"/>
                      </a:lnTo>
                      <a:lnTo>
                        <a:pt x="71" y="521"/>
                      </a:lnTo>
                      <a:lnTo>
                        <a:pt x="56" y="549"/>
                      </a:lnTo>
                      <a:lnTo>
                        <a:pt x="22" y="604"/>
                      </a:lnTo>
                      <a:lnTo>
                        <a:pt x="0" y="668"/>
                      </a:lnTo>
                      <a:lnTo>
                        <a:pt x="7" y="722"/>
                      </a:lnTo>
                      <a:lnTo>
                        <a:pt x="56" y="755"/>
                      </a:lnTo>
                      <a:lnTo>
                        <a:pt x="94" y="765"/>
                      </a:lnTo>
                      <a:lnTo>
                        <a:pt x="135" y="769"/>
                      </a:lnTo>
                      <a:lnTo>
                        <a:pt x="173" y="772"/>
                      </a:lnTo>
                      <a:lnTo>
                        <a:pt x="215" y="769"/>
                      </a:lnTo>
                      <a:lnTo>
                        <a:pt x="256" y="769"/>
                      </a:lnTo>
                      <a:lnTo>
                        <a:pt x="301" y="767"/>
                      </a:lnTo>
                      <a:lnTo>
                        <a:pt x="343" y="765"/>
                      </a:lnTo>
                      <a:lnTo>
                        <a:pt x="384" y="765"/>
                      </a:lnTo>
                      <a:lnTo>
                        <a:pt x="381" y="774"/>
                      </a:lnTo>
                      <a:lnTo>
                        <a:pt x="388" y="783"/>
                      </a:lnTo>
                      <a:lnTo>
                        <a:pt x="396" y="793"/>
                      </a:lnTo>
                      <a:lnTo>
                        <a:pt x="400" y="795"/>
                      </a:lnTo>
                      <a:lnTo>
                        <a:pt x="456" y="798"/>
                      </a:lnTo>
                      <a:lnTo>
                        <a:pt x="494" y="786"/>
                      </a:lnTo>
                      <a:lnTo>
                        <a:pt x="513" y="762"/>
                      </a:lnTo>
                      <a:lnTo>
                        <a:pt x="524" y="731"/>
                      </a:lnTo>
                      <a:lnTo>
                        <a:pt x="520" y="694"/>
                      </a:lnTo>
                      <a:lnTo>
                        <a:pt x="516" y="656"/>
                      </a:lnTo>
                      <a:lnTo>
                        <a:pt x="509" y="620"/>
                      </a:lnTo>
                      <a:lnTo>
                        <a:pt x="501" y="589"/>
                      </a:lnTo>
                      <a:lnTo>
                        <a:pt x="498" y="559"/>
                      </a:lnTo>
                      <a:lnTo>
                        <a:pt x="486" y="526"/>
                      </a:lnTo>
                      <a:lnTo>
                        <a:pt x="486" y="497"/>
                      </a:lnTo>
                      <a:lnTo>
                        <a:pt x="501" y="478"/>
                      </a:lnTo>
                      <a:lnTo>
                        <a:pt x="535" y="457"/>
                      </a:lnTo>
                      <a:lnTo>
                        <a:pt x="573" y="438"/>
                      </a:lnTo>
                      <a:lnTo>
                        <a:pt x="615" y="421"/>
                      </a:lnTo>
                      <a:lnTo>
                        <a:pt x="656" y="407"/>
                      </a:lnTo>
                      <a:lnTo>
                        <a:pt x="694" y="391"/>
                      </a:lnTo>
                      <a:lnTo>
                        <a:pt x="731" y="372"/>
                      </a:lnTo>
                      <a:lnTo>
                        <a:pt x="758" y="350"/>
                      </a:lnTo>
                      <a:lnTo>
                        <a:pt x="777" y="322"/>
                      </a:lnTo>
                      <a:lnTo>
                        <a:pt x="811" y="246"/>
                      </a:lnTo>
                      <a:lnTo>
                        <a:pt x="826" y="168"/>
                      </a:lnTo>
                      <a:lnTo>
                        <a:pt x="818" y="93"/>
                      </a:lnTo>
                      <a:lnTo>
                        <a:pt x="777" y="17"/>
                      </a:lnTo>
                      <a:lnTo>
                        <a:pt x="769" y="17"/>
                      </a:lnTo>
                      <a:lnTo>
                        <a:pt x="758" y="15"/>
                      </a:lnTo>
                      <a:lnTo>
                        <a:pt x="735" y="12"/>
                      </a:lnTo>
                      <a:lnTo>
                        <a:pt x="713" y="7"/>
                      </a:lnTo>
                      <a:close/>
                    </a:path>
                  </a:pathLst>
                </a:custGeom>
                <a:solidFill>
                  <a:srgbClr val="B275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8" name="Freeform 8"/>
                <p:cNvSpPr>
                  <a:spLocks/>
                </p:cNvSpPr>
                <p:nvPr/>
              </p:nvSpPr>
              <p:spPr bwMode="auto">
                <a:xfrm>
                  <a:off x="3702012" y="1397742"/>
                  <a:ext cx="1778144" cy="1371791"/>
                </a:xfrm>
                <a:custGeom>
                  <a:avLst/>
                  <a:gdLst>
                    <a:gd name="T0" fmla="*/ 2147483647 w 1520"/>
                    <a:gd name="T1" fmla="*/ 2147483647 h 1025"/>
                    <a:gd name="T2" fmla="*/ 2147483647 w 1520"/>
                    <a:gd name="T3" fmla="*/ 2147483647 h 1025"/>
                    <a:gd name="T4" fmla="*/ 2147483647 w 1520"/>
                    <a:gd name="T5" fmla="*/ 2147483647 h 1025"/>
                    <a:gd name="T6" fmla="*/ 2147483647 w 1520"/>
                    <a:gd name="T7" fmla="*/ 2147483647 h 1025"/>
                    <a:gd name="T8" fmla="*/ 2147483647 w 1520"/>
                    <a:gd name="T9" fmla="*/ 2147483647 h 1025"/>
                    <a:gd name="T10" fmla="*/ 2147483647 w 1520"/>
                    <a:gd name="T11" fmla="*/ 2147483647 h 1025"/>
                    <a:gd name="T12" fmla="*/ 2147483647 w 1520"/>
                    <a:gd name="T13" fmla="*/ 2147483647 h 1025"/>
                    <a:gd name="T14" fmla="*/ 2147483647 w 1520"/>
                    <a:gd name="T15" fmla="*/ 2147483647 h 1025"/>
                    <a:gd name="T16" fmla="*/ 2147483647 w 1520"/>
                    <a:gd name="T17" fmla="*/ 2147483647 h 1025"/>
                    <a:gd name="T18" fmla="*/ 2147483647 w 1520"/>
                    <a:gd name="T19" fmla="*/ 2147483647 h 1025"/>
                    <a:gd name="T20" fmla="*/ 2147483647 w 1520"/>
                    <a:gd name="T21" fmla="*/ 2147483647 h 1025"/>
                    <a:gd name="T22" fmla="*/ 2147483647 w 1520"/>
                    <a:gd name="T23" fmla="*/ 2147483647 h 1025"/>
                    <a:gd name="T24" fmla="*/ 2147483647 w 1520"/>
                    <a:gd name="T25" fmla="*/ 2147483647 h 1025"/>
                    <a:gd name="T26" fmla="*/ 2147483647 w 1520"/>
                    <a:gd name="T27" fmla="*/ 2147483647 h 1025"/>
                    <a:gd name="T28" fmla="*/ 2147483647 w 1520"/>
                    <a:gd name="T29" fmla="*/ 2147483647 h 1025"/>
                    <a:gd name="T30" fmla="*/ 2147483647 w 1520"/>
                    <a:gd name="T31" fmla="*/ 2147483647 h 1025"/>
                    <a:gd name="T32" fmla="*/ 2147483647 w 1520"/>
                    <a:gd name="T33" fmla="*/ 2147483647 h 1025"/>
                    <a:gd name="T34" fmla="*/ 2147483647 w 1520"/>
                    <a:gd name="T35" fmla="*/ 2147483647 h 1025"/>
                    <a:gd name="T36" fmla="*/ 2147483647 w 1520"/>
                    <a:gd name="T37" fmla="*/ 2147483647 h 1025"/>
                    <a:gd name="T38" fmla="*/ 2147483647 w 1520"/>
                    <a:gd name="T39" fmla="*/ 2147483647 h 1025"/>
                    <a:gd name="T40" fmla="*/ 2147483647 w 1520"/>
                    <a:gd name="T41" fmla="*/ 2147483647 h 1025"/>
                    <a:gd name="T42" fmla="*/ 2147483647 w 1520"/>
                    <a:gd name="T43" fmla="*/ 2147483647 h 1025"/>
                    <a:gd name="T44" fmla="*/ 2147483647 w 1520"/>
                    <a:gd name="T45" fmla="*/ 2147483647 h 1025"/>
                    <a:gd name="T46" fmla="*/ 2147483647 w 1520"/>
                    <a:gd name="T47" fmla="*/ 2147483647 h 1025"/>
                    <a:gd name="T48" fmla="*/ 2147483647 w 1520"/>
                    <a:gd name="T49" fmla="*/ 2147483647 h 1025"/>
                    <a:gd name="T50" fmla="*/ 2147483647 w 1520"/>
                    <a:gd name="T51" fmla="*/ 2147483647 h 1025"/>
                    <a:gd name="T52" fmla="*/ 2147483647 w 1520"/>
                    <a:gd name="T53" fmla="*/ 2147483647 h 1025"/>
                    <a:gd name="T54" fmla="*/ 2147483647 w 1520"/>
                    <a:gd name="T55" fmla="*/ 0 h 1025"/>
                    <a:gd name="T56" fmla="*/ 2147483647 w 1520"/>
                    <a:gd name="T57" fmla="*/ 2147483647 h 1025"/>
                    <a:gd name="T58" fmla="*/ 2147483647 w 1520"/>
                    <a:gd name="T59" fmla="*/ 2147483647 h 1025"/>
                    <a:gd name="T60" fmla="*/ 2147483647 w 1520"/>
                    <a:gd name="T61" fmla="*/ 2147483647 h 1025"/>
                    <a:gd name="T62" fmla="*/ 2147483647 w 1520"/>
                    <a:gd name="T63" fmla="*/ 2147483647 h 1025"/>
                    <a:gd name="T64" fmla="*/ 2147483647 w 1520"/>
                    <a:gd name="T65" fmla="*/ 2147483647 h 1025"/>
                    <a:gd name="T66" fmla="*/ 2147483647 w 1520"/>
                    <a:gd name="T67" fmla="*/ 2147483647 h 1025"/>
                    <a:gd name="T68" fmla="*/ 2147483647 w 1520"/>
                    <a:gd name="T69" fmla="*/ 2147483647 h 1025"/>
                    <a:gd name="T70" fmla="*/ 2147483647 w 1520"/>
                    <a:gd name="T71" fmla="*/ 2147483647 h 1025"/>
                    <a:gd name="T72" fmla="*/ 2147483647 w 1520"/>
                    <a:gd name="T73" fmla="*/ 2147483647 h 1025"/>
                    <a:gd name="T74" fmla="*/ 2147483647 w 1520"/>
                    <a:gd name="T75" fmla="*/ 2147483647 h 1025"/>
                    <a:gd name="T76" fmla="*/ 2147483647 w 1520"/>
                    <a:gd name="T77" fmla="*/ 2147483647 h 1025"/>
                    <a:gd name="T78" fmla="*/ 2147483647 w 1520"/>
                    <a:gd name="T79" fmla="*/ 2147483647 h 1025"/>
                    <a:gd name="T80" fmla="*/ 2147483647 w 1520"/>
                    <a:gd name="T81" fmla="*/ 2147483647 h 1025"/>
                    <a:gd name="T82" fmla="*/ 2147483647 w 1520"/>
                    <a:gd name="T83" fmla="*/ 2147483647 h 1025"/>
                    <a:gd name="T84" fmla="*/ 2147483647 w 1520"/>
                    <a:gd name="T85" fmla="*/ 2147483647 h 1025"/>
                    <a:gd name="T86" fmla="*/ 2147483647 w 1520"/>
                    <a:gd name="T87" fmla="*/ 2147483647 h 1025"/>
                    <a:gd name="T88" fmla="*/ 2147483647 w 1520"/>
                    <a:gd name="T89" fmla="*/ 2147483647 h 1025"/>
                    <a:gd name="T90" fmla="*/ 2147483647 w 1520"/>
                    <a:gd name="T91" fmla="*/ 2147483647 h 1025"/>
                    <a:gd name="T92" fmla="*/ 2147483647 w 1520"/>
                    <a:gd name="T93" fmla="*/ 2147483647 h 1025"/>
                    <a:gd name="T94" fmla="*/ 2147483647 w 1520"/>
                    <a:gd name="T95" fmla="*/ 2147483647 h 1025"/>
                    <a:gd name="T96" fmla="*/ 2147483647 w 1520"/>
                    <a:gd name="T97" fmla="*/ 2147483647 h 1025"/>
                    <a:gd name="T98" fmla="*/ 2147483647 w 1520"/>
                    <a:gd name="T99" fmla="*/ 2147483647 h 1025"/>
                    <a:gd name="T100" fmla="*/ 2147483647 w 1520"/>
                    <a:gd name="T101" fmla="*/ 2147483647 h 1025"/>
                    <a:gd name="T102" fmla="*/ 2147483647 w 1520"/>
                    <a:gd name="T103" fmla="*/ 2147483647 h 1025"/>
                    <a:gd name="T104" fmla="*/ 2147483647 w 1520"/>
                    <a:gd name="T105" fmla="*/ 2147483647 h 1025"/>
                    <a:gd name="T106" fmla="*/ 2147483647 w 1520"/>
                    <a:gd name="T107" fmla="*/ 2147483647 h 1025"/>
                    <a:gd name="T108" fmla="*/ 2147483647 w 1520"/>
                    <a:gd name="T109" fmla="*/ 2147483647 h 1025"/>
                    <a:gd name="T110" fmla="*/ 2147483647 w 1520"/>
                    <a:gd name="T111" fmla="*/ 2147483647 h 1025"/>
                    <a:gd name="T112" fmla="*/ 2147483647 w 1520"/>
                    <a:gd name="T113" fmla="*/ 2147483647 h 1025"/>
                    <a:gd name="T114" fmla="*/ 2147483647 w 1520"/>
                    <a:gd name="T115" fmla="*/ 2147483647 h 1025"/>
                    <a:gd name="T116" fmla="*/ 2147483647 w 1520"/>
                    <a:gd name="T117" fmla="*/ 2147483647 h 10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0"/>
                    <a:gd name="T178" fmla="*/ 0 h 1025"/>
                    <a:gd name="T179" fmla="*/ 1520 w 1520"/>
                    <a:gd name="T180" fmla="*/ 1025 h 10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0" h="1025">
                      <a:moveTo>
                        <a:pt x="800" y="814"/>
                      </a:moveTo>
                      <a:lnTo>
                        <a:pt x="800" y="810"/>
                      </a:lnTo>
                      <a:lnTo>
                        <a:pt x="800" y="795"/>
                      </a:lnTo>
                      <a:lnTo>
                        <a:pt x="804" y="777"/>
                      </a:lnTo>
                      <a:lnTo>
                        <a:pt x="822" y="753"/>
                      </a:lnTo>
                      <a:lnTo>
                        <a:pt x="856" y="727"/>
                      </a:lnTo>
                      <a:lnTo>
                        <a:pt x="913" y="703"/>
                      </a:lnTo>
                      <a:lnTo>
                        <a:pt x="992" y="682"/>
                      </a:lnTo>
                      <a:lnTo>
                        <a:pt x="1105" y="665"/>
                      </a:lnTo>
                      <a:lnTo>
                        <a:pt x="1113" y="663"/>
                      </a:lnTo>
                      <a:lnTo>
                        <a:pt x="1132" y="658"/>
                      </a:lnTo>
                      <a:lnTo>
                        <a:pt x="1154" y="649"/>
                      </a:lnTo>
                      <a:lnTo>
                        <a:pt x="1181" y="637"/>
                      </a:lnTo>
                      <a:lnTo>
                        <a:pt x="1200" y="620"/>
                      </a:lnTo>
                      <a:lnTo>
                        <a:pt x="1207" y="601"/>
                      </a:lnTo>
                      <a:lnTo>
                        <a:pt x="1200" y="580"/>
                      </a:lnTo>
                      <a:lnTo>
                        <a:pt x="1173" y="556"/>
                      </a:lnTo>
                      <a:lnTo>
                        <a:pt x="1181" y="552"/>
                      </a:lnTo>
                      <a:lnTo>
                        <a:pt x="1203" y="542"/>
                      </a:lnTo>
                      <a:lnTo>
                        <a:pt x="1234" y="528"/>
                      </a:lnTo>
                      <a:lnTo>
                        <a:pt x="1268" y="512"/>
                      </a:lnTo>
                      <a:lnTo>
                        <a:pt x="1290" y="495"/>
                      </a:lnTo>
                      <a:lnTo>
                        <a:pt x="1305" y="481"/>
                      </a:lnTo>
                      <a:lnTo>
                        <a:pt x="1305" y="469"/>
                      </a:lnTo>
                      <a:lnTo>
                        <a:pt x="1279" y="464"/>
                      </a:lnTo>
                      <a:lnTo>
                        <a:pt x="1279" y="459"/>
                      </a:lnTo>
                      <a:lnTo>
                        <a:pt x="1283" y="448"/>
                      </a:lnTo>
                      <a:lnTo>
                        <a:pt x="1286" y="431"/>
                      </a:lnTo>
                      <a:lnTo>
                        <a:pt x="1298" y="410"/>
                      </a:lnTo>
                      <a:lnTo>
                        <a:pt x="1317" y="388"/>
                      </a:lnTo>
                      <a:lnTo>
                        <a:pt x="1339" y="367"/>
                      </a:lnTo>
                      <a:lnTo>
                        <a:pt x="1377" y="346"/>
                      </a:lnTo>
                      <a:lnTo>
                        <a:pt x="1426" y="329"/>
                      </a:lnTo>
                      <a:lnTo>
                        <a:pt x="1471" y="315"/>
                      </a:lnTo>
                      <a:lnTo>
                        <a:pt x="1501" y="299"/>
                      </a:lnTo>
                      <a:lnTo>
                        <a:pt x="1517" y="287"/>
                      </a:lnTo>
                      <a:lnTo>
                        <a:pt x="1520" y="277"/>
                      </a:lnTo>
                      <a:lnTo>
                        <a:pt x="1509" y="270"/>
                      </a:lnTo>
                      <a:lnTo>
                        <a:pt x="1483" y="268"/>
                      </a:lnTo>
                      <a:lnTo>
                        <a:pt x="1445" y="273"/>
                      </a:lnTo>
                      <a:lnTo>
                        <a:pt x="1392" y="284"/>
                      </a:lnTo>
                      <a:lnTo>
                        <a:pt x="1339" y="296"/>
                      </a:lnTo>
                      <a:lnTo>
                        <a:pt x="1305" y="303"/>
                      </a:lnTo>
                      <a:lnTo>
                        <a:pt x="1283" y="301"/>
                      </a:lnTo>
                      <a:lnTo>
                        <a:pt x="1275" y="296"/>
                      </a:lnTo>
                      <a:lnTo>
                        <a:pt x="1275" y="287"/>
                      </a:lnTo>
                      <a:lnTo>
                        <a:pt x="1290" y="273"/>
                      </a:lnTo>
                      <a:lnTo>
                        <a:pt x="1313" y="258"/>
                      </a:lnTo>
                      <a:lnTo>
                        <a:pt x="1347" y="239"/>
                      </a:lnTo>
                      <a:lnTo>
                        <a:pt x="1381" y="220"/>
                      </a:lnTo>
                      <a:lnTo>
                        <a:pt x="1415" y="199"/>
                      </a:lnTo>
                      <a:lnTo>
                        <a:pt x="1441" y="180"/>
                      </a:lnTo>
                      <a:lnTo>
                        <a:pt x="1456" y="166"/>
                      </a:lnTo>
                      <a:lnTo>
                        <a:pt x="1460" y="154"/>
                      </a:lnTo>
                      <a:lnTo>
                        <a:pt x="1445" y="147"/>
                      </a:lnTo>
                      <a:lnTo>
                        <a:pt x="1415" y="150"/>
                      </a:lnTo>
                      <a:lnTo>
                        <a:pt x="1366" y="159"/>
                      </a:lnTo>
                      <a:lnTo>
                        <a:pt x="1313" y="168"/>
                      </a:lnTo>
                      <a:lnTo>
                        <a:pt x="1271" y="171"/>
                      </a:lnTo>
                      <a:lnTo>
                        <a:pt x="1241" y="166"/>
                      </a:lnTo>
                      <a:lnTo>
                        <a:pt x="1222" y="157"/>
                      </a:lnTo>
                      <a:lnTo>
                        <a:pt x="1211" y="145"/>
                      </a:lnTo>
                      <a:lnTo>
                        <a:pt x="1207" y="133"/>
                      </a:lnTo>
                      <a:lnTo>
                        <a:pt x="1211" y="119"/>
                      </a:lnTo>
                      <a:lnTo>
                        <a:pt x="1222" y="107"/>
                      </a:lnTo>
                      <a:lnTo>
                        <a:pt x="1230" y="93"/>
                      </a:lnTo>
                      <a:lnTo>
                        <a:pt x="1226" y="71"/>
                      </a:lnTo>
                      <a:lnTo>
                        <a:pt x="1215" y="53"/>
                      </a:lnTo>
                      <a:lnTo>
                        <a:pt x="1192" y="36"/>
                      </a:lnTo>
                      <a:lnTo>
                        <a:pt x="1154" y="29"/>
                      </a:lnTo>
                      <a:lnTo>
                        <a:pt x="1105" y="34"/>
                      </a:lnTo>
                      <a:lnTo>
                        <a:pt x="1041" y="55"/>
                      </a:lnTo>
                      <a:lnTo>
                        <a:pt x="958" y="100"/>
                      </a:lnTo>
                      <a:lnTo>
                        <a:pt x="879" y="147"/>
                      </a:lnTo>
                      <a:lnTo>
                        <a:pt x="819" y="180"/>
                      </a:lnTo>
                      <a:lnTo>
                        <a:pt x="777" y="197"/>
                      </a:lnTo>
                      <a:lnTo>
                        <a:pt x="758" y="197"/>
                      </a:lnTo>
                      <a:lnTo>
                        <a:pt x="758" y="185"/>
                      </a:lnTo>
                      <a:lnTo>
                        <a:pt x="773" y="159"/>
                      </a:lnTo>
                      <a:lnTo>
                        <a:pt x="804" y="119"/>
                      </a:lnTo>
                      <a:lnTo>
                        <a:pt x="853" y="67"/>
                      </a:lnTo>
                      <a:lnTo>
                        <a:pt x="890" y="24"/>
                      </a:lnTo>
                      <a:lnTo>
                        <a:pt x="898" y="3"/>
                      </a:lnTo>
                      <a:lnTo>
                        <a:pt x="883" y="0"/>
                      </a:lnTo>
                      <a:lnTo>
                        <a:pt x="856" y="12"/>
                      </a:lnTo>
                      <a:lnTo>
                        <a:pt x="819" y="34"/>
                      </a:lnTo>
                      <a:lnTo>
                        <a:pt x="785" y="60"/>
                      </a:lnTo>
                      <a:lnTo>
                        <a:pt x="754" y="83"/>
                      </a:lnTo>
                      <a:lnTo>
                        <a:pt x="739" y="102"/>
                      </a:lnTo>
                      <a:lnTo>
                        <a:pt x="721" y="116"/>
                      </a:lnTo>
                      <a:lnTo>
                        <a:pt x="687" y="131"/>
                      </a:lnTo>
                      <a:lnTo>
                        <a:pt x="641" y="142"/>
                      </a:lnTo>
                      <a:lnTo>
                        <a:pt x="596" y="150"/>
                      </a:lnTo>
                      <a:lnTo>
                        <a:pt x="558" y="150"/>
                      </a:lnTo>
                      <a:lnTo>
                        <a:pt x="536" y="145"/>
                      </a:lnTo>
                      <a:lnTo>
                        <a:pt x="539" y="128"/>
                      </a:lnTo>
                      <a:lnTo>
                        <a:pt x="577" y="102"/>
                      </a:lnTo>
                      <a:lnTo>
                        <a:pt x="607" y="83"/>
                      </a:lnTo>
                      <a:lnTo>
                        <a:pt x="589" y="90"/>
                      </a:lnTo>
                      <a:lnTo>
                        <a:pt x="543" y="112"/>
                      </a:lnTo>
                      <a:lnTo>
                        <a:pt x="483" y="147"/>
                      </a:lnTo>
                      <a:lnTo>
                        <a:pt x="423" y="187"/>
                      </a:lnTo>
                      <a:lnTo>
                        <a:pt x="373" y="230"/>
                      </a:lnTo>
                      <a:lnTo>
                        <a:pt x="351" y="263"/>
                      </a:lnTo>
                      <a:lnTo>
                        <a:pt x="370" y="287"/>
                      </a:lnTo>
                      <a:lnTo>
                        <a:pt x="407" y="303"/>
                      </a:lnTo>
                      <a:lnTo>
                        <a:pt x="430" y="325"/>
                      </a:lnTo>
                      <a:lnTo>
                        <a:pt x="434" y="348"/>
                      </a:lnTo>
                      <a:lnTo>
                        <a:pt x="423" y="374"/>
                      </a:lnTo>
                      <a:lnTo>
                        <a:pt x="396" y="400"/>
                      </a:lnTo>
                      <a:lnTo>
                        <a:pt x="351" y="426"/>
                      </a:lnTo>
                      <a:lnTo>
                        <a:pt x="291" y="450"/>
                      </a:lnTo>
                      <a:lnTo>
                        <a:pt x="215" y="471"/>
                      </a:lnTo>
                      <a:lnTo>
                        <a:pt x="143" y="490"/>
                      </a:lnTo>
                      <a:lnTo>
                        <a:pt x="98" y="504"/>
                      </a:lnTo>
                      <a:lnTo>
                        <a:pt x="79" y="519"/>
                      </a:lnTo>
                      <a:lnTo>
                        <a:pt x="79" y="526"/>
                      </a:lnTo>
                      <a:lnTo>
                        <a:pt x="98" y="533"/>
                      </a:lnTo>
                      <a:lnTo>
                        <a:pt x="128" y="535"/>
                      </a:lnTo>
                      <a:lnTo>
                        <a:pt x="170" y="535"/>
                      </a:lnTo>
                      <a:lnTo>
                        <a:pt x="215" y="533"/>
                      </a:lnTo>
                      <a:lnTo>
                        <a:pt x="257" y="533"/>
                      </a:lnTo>
                      <a:lnTo>
                        <a:pt x="291" y="542"/>
                      </a:lnTo>
                      <a:lnTo>
                        <a:pt x="309" y="556"/>
                      </a:lnTo>
                      <a:lnTo>
                        <a:pt x="313" y="575"/>
                      </a:lnTo>
                      <a:lnTo>
                        <a:pt x="302" y="597"/>
                      </a:lnTo>
                      <a:lnTo>
                        <a:pt x="275" y="620"/>
                      </a:lnTo>
                      <a:lnTo>
                        <a:pt x="230" y="642"/>
                      </a:lnTo>
                      <a:lnTo>
                        <a:pt x="162" y="661"/>
                      </a:lnTo>
                      <a:lnTo>
                        <a:pt x="109" y="680"/>
                      </a:lnTo>
                      <a:lnTo>
                        <a:pt x="91" y="701"/>
                      </a:lnTo>
                      <a:lnTo>
                        <a:pt x="94" y="722"/>
                      </a:lnTo>
                      <a:lnTo>
                        <a:pt x="109" y="743"/>
                      </a:lnTo>
                      <a:lnTo>
                        <a:pt x="128" y="765"/>
                      </a:lnTo>
                      <a:lnTo>
                        <a:pt x="136" y="786"/>
                      </a:lnTo>
                      <a:lnTo>
                        <a:pt x="121" y="805"/>
                      </a:lnTo>
                      <a:lnTo>
                        <a:pt x="75" y="821"/>
                      </a:lnTo>
                      <a:lnTo>
                        <a:pt x="26" y="836"/>
                      </a:lnTo>
                      <a:lnTo>
                        <a:pt x="0" y="845"/>
                      </a:lnTo>
                      <a:lnTo>
                        <a:pt x="0" y="850"/>
                      </a:lnTo>
                      <a:lnTo>
                        <a:pt x="23" y="850"/>
                      </a:lnTo>
                      <a:lnTo>
                        <a:pt x="57" y="843"/>
                      </a:lnTo>
                      <a:lnTo>
                        <a:pt x="109" y="831"/>
                      </a:lnTo>
                      <a:lnTo>
                        <a:pt x="170" y="812"/>
                      </a:lnTo>
                      <a:lnTo>
                        <a:pt x="238" y="784"/>
                      </a:lnTo>
                      <a:lnTo>
                        <a:pt x="128" y="843"/>
                      </a:lnTo>
                      <a:lnTo>
                        <a:pt x="57" y="900"/>
                      </a:lnTo>
                      <a:lnTo>
                        <a:pt x="19" y="949"/>
                      </a:lnTo>
                      <a:lnTo>
                        <a:pt x="15" y="987"/>
                      </a:lnTo>
                      <a:lnTo>
                        <a:pt x="45" y="1011"/>
                      </a:lnTo>
                      <a:lnTo>
                        <a:pt x="102" y="1013"/>
                      </a:lnTo>
                      <a:lnTo>
                        <a:pt x="189" y="992"/>
                      </a:lnTo>
                      <a:lnTo>
                        <a:pt x="302" y="945"/>
                      </a:lnTo>
                      <a:lnTo>
                        <a:pt x="253" y="975"/>
                      </a:lnTo>
                      <a:lnTo>
                        <a:pt x="234" y="1001"/>
                      </a:lnTo>
                      <a:lnTo>
                        <a:pt x="241" y="1018"/>
                      </a:lnTo>
                      <a:lnTo>
                        <a:pt x="268" y="1025"/>
                      </a:lnTo>
                      <a:lnTo>
                        <a:pt x="306" y="1018"/>
                      </a:lnTo>
                      <a:lnTo>
                        <a:pt x="355" y="999"/>
                      </a:lnTo>
                      <a:lnTo>
                        <a:pt x="400" y="963"/>
                      </a:lnTo>
                      <a:lnTo>
                        <a:pt x="438" y="909"/>
                      </a:lnTo>
                      <a:lnTo>
                        <a:pt x="479" y="855"/>
                      </a:lnTo>
                      <a:lnTo>
                        <a:pt x="524" y="819"/>
                      </a:lnTo>
                      <a:lnTo>
                        <a:pt x="570" y="798"/>
                      </a:lnTo>
                      <a:lnTo>
                        <a:pt x="611" y="793"/>
                      </a:lnTo>
                      <a:lnTo>
                        <a:pt x="641" y="800"/>
                      </a:lnTo>
                      <a:lnTo>
                        <a:pt x="653" y="821"/>
                      </a:lnTo>
                      <a:lnTo>
                        <a:pt x="638" y="855"/>
                      </a:lnTo>
                      <a:lnTo>
                        <a:pt x="596" y="897"/>
                      </a:lnTo>
                      <a:lnTo>
                        <a:pt x="547" y="937"/>
                      </a:lnTo>
                      <a:lnTo>
                        <a:pt x="528" y="956"/>
                      </a:lnTo>
                      <a:lnTo>
                        <a:pt x="536" y="956"/>
                      </a:lnTo>
                      <a:lnTo>
                        <a:pt x="558" y="945"/>
                      </a:lnTo>
                      <a:lnTo>
                        <a:pt x="604" y="921"/>
                      </a:lnTo>
                      <a:lnTo>
                        <a:pt x="660" y="890"/>
                      </a:lnTo>
                      <a:lnTo>
                        <a:pt x="724" y="852"/>
                      </a:lnTo>
                      <a:lnTo>
                        <a:pt x="800" y="814"/>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9" name="Freeform 9"/>
                <p:cNvSpPr>
                  <a:spLocks/>
                </p:cNvSpPr>
                <p:nvPr/>
              </p:nvSpPr>
              <p:spPr bwMode="auto">
                <a:xfrm>
                  <a:off x="4518606" y="609659"/>
                  <a:ext cx="2202145" cy="915044"/>
                </a:xfrm>
                <a:custGeom>
                  <a:avLst/>
                  <a:gdLst>
                    <a:gd name="T0" fmla="*/ 2147483647 w 1882"/>
                    <a:gd name="T1" fmla="*/ 2147483647 h 684"/>
                    <a:gd name="T2" fmla="*/ 2147483647 w 1882"/>
                    <a:gd name="T3" fmla="*/ 2147483647 h 684"/>
                    <a:gd name="T4" fmla="*/ 2147483647 w 1882"/>
                    <a:gd name="T5" fmla="*/ 2147483647 h 684"/>
                    <a:gd name="T6" fmla="*/ 2147483647 w 1882"/>
                    <a:gd name="T7" fmla="*/ 2147483647 h 684"/>
                    <a:gd name="T8" fmla="*/ 2147483647 w 1882"/>
                    <a:gd name="T9" fmla="*/ 2147483647 h 684"/>
                    <a:gd name="T10" fmla="*/ 2147483647 w 1882"/>
                    <a:gd name="T11" fmla="*/ 2147483647 h 684"/>
                    <a:gd name="T12" fmla="*/ 2147483647 w 1882"/>
                    <a:gd name="T13" fmla="*/ 2147483647 h 684"/>
                    <a:gd name="T14" fmla="*/ 2147483647 w 1882"/>
                    <a:gd name="T15" fmla="*/ 2147483647 h 684"/>
                    <a:gd name="T16" fmla="*/ 2147483647 w 1882"/>
                    <a:gd name="T17" fmla="*/ 2147483647 h 684"/>
                    <a:gd name="T18" fmla="*/ 2147483647 w 1882"/>
                    <a:gd name="T19" fmla="*/ 2147483647 h 684"/>
                    <a:gd name="T20" fmla="*/ 2147483647 w 1882"/>
                    <a:gd name="T21" fmla="*/ 2147483647 h 684"/>
                    <a:gd name="T22" fmla="*/ 2147483647 w 1882"/>
                    <a:gd name="T23" fmla="*/ 0 h 684"/>
                    <a:gd name="T24" fmla="*/ 2147483647 w 1882"/>
                    <a:gd name="T25" fmla="*/ 2147483647 h 684"/>
                    <a:gd name="T26" fmla="*/ 2147483647 w 1882"/>
                    <a:gd name="T27" fmla="*/ 2147483647 h 684"/>
                    <a:gd name="T28" fmla="*/ 2147483647 w 1882"/>
                    <a:gd name="T29" fmla="*/ 2147483647 h 684"/>
                    <a:gd name="T30" fmla="*/ 2147483647 w 1882"/>
                    <a:gd name="T31" fmla="*/ 2147483647 h 684"/>
                    <a:gd name="T32" fmla="*/ 2147483647 w 1882"/>
                    <a:gd name="T33" fmla="*/ 2147483647 h 684"/>
                    <a:gd name="T34" fmla="*/ 2147483647 w 1882"/>
                    <a:gd name="T35" fmla="*/ 2147483647 h 684"/>
                    <a:gd name="T36" fmla="*/ 2147483647 w 1882"/>
                    <a:gd name="T37" fmla="*/ 2147483647 h 684"/>
                    <a:gd name="T38" fmla="*/ 2147483647 w 1882"/>
                    <a:gd name="T39" fmla="*/ 2147483647 h 684"/>
                    <a:gd name="T40" fmla="*/ 2147483647 w 1882"/>
                    <a:gd name="T41" fmla="*/ 2147483647 h 684"/>
                    <a:gd name="T42" fmla="*/ 2147483647 w 1882"/>
                    <a:gd name="T43" fmla="*/ 2147483647 h 684"/>
                    <a:gd name="T44" fmla="*/ 2147483647 w 1882"/>
                    <a:gd name="T45" fmla="*/ 2147483647 h 684"/>
                    <a:gd name="T46" fmla="*/ 2147483647 w 1882"/>
                    <a:gd name="T47" fmla="*/ 2147483647 h 684"/>
                    <a:gd name="T48" fmla="*/ 2147483647 w 1882"/>
                    <a:gd name="T49" fmla="*/ 2147483647 h 684"/>
                    <a:gd name="T50" fmla="*/ 2147483647 w 1882"/>
                    <a:gd name="T51" fmla="*/ 2147483647 h 684"/>
                    <a:gd name="T52" fmla="*/ 2147483647 w 1882"/>
                    <a:gd name="T53" fmla="*/ 2147483647 h 684"/>
                    <a:gd name="T54" fmla="*/ 0 w 1882"/>
                    <a:gd name="T55" fmla="*/ 2147483647 h 684"/>
                    <a:gd name="T56" fmla="*/ 2147483647 w 1882"/>
                    <a:gd name="T57" fmla="*/ 2147483647 h 684"/>
                    <a:gd name="T58" fmla="*/ 2147483647 w 1882"/>
                    <a:gd name="T59" fmla="*/ 2147483647 h 684"/>
                    <a:gd name="T60" fmla="*/ 2147483647 w 1882"/>
                    <a:gd name="T61" fmla="*/ 2147483647 h 684"/>
                    <a:gd name="T62" fmla="*/ 2147483647 w 1882"/>
                    <a:gd name="T63" fmla="*/ 2147483647 h 684"/>
                    <a:gd name="T64" fmla="*/ 2147483647 w 1882"/>
                    <a:gd name="T65" fmla="*/ 2147483647 h 684"/>
                    <a:gd name="T66" fmla="*/ 2147483647 w 1882"/>
                    <a:gd name="T67" fmla="*/ 2147483647 h 684"/>
                    <a:gd name="T68" fmla="*/ 2147483647 w 1882"/>
                    <a:gd name="T69" fmla="*/ 2147483647 h 684"/>
                    <a:gd name="T70" fmla="*/ 2147483647 w 1882"/>
                    <a:gd name="T71" fmla="*/ 2147483647 h 684"/>
                    <a:gd name="T72" fmla="*/ 2147483647 w 1882"/>
                    <a:gd name="T73" fmla="*/ 2147483647 h 684"/>
                    <a:gd name="T74" fmla="*/ 2147483647 w 1882"/>
                    <a:gd name="T75" fmla="*/ 2147483647 h 684"/>
                    <a:gd name="T76" fmla="*/ 2147483647 w 1882"/>
                    <a:gd name="T77" fmla="*/ 2147483647 h 684"/>
                    <a:gd name="T78" fmla="*/ 2147483647 w 1882"/>
                    <a:gd name="T79" fmla="*/ 2147483647 h 684"/>
                    <a:gd name="T80" fmla="*/ 2147483647 w 1882"/>
                    <a:gd name="T81" fmla="*/ 2147483647 h 684"/>
                    <a:gd name="T82" fmla="*/ 2147483647 w 1882"/>
                    <a:gd name="T83" fmla="*/ 2147483647 h 684"/>
                    <a:gd name="T84" fmla="*/ 2147483647 w 1882"/>
                    <a:gd name="T85" fmla="*/ 2147483647 h 684"/>
                    <a:gd name="T86" fmla="*/ 2147483647 w 1882"/>
                    <a:gd name="T87" fmla="*/ 2147483647 h 684"/>
                    <a:gd name="T88" fmla="*/ 2147483647 w 1882"/>
                    <a:gd name="T89" fmla="*/ 2147483647 h 684"/>
                    <a:gd name="T90" fmla="*/ 2147483647 w 1882"/>
                    <a:gd name="T91" fmla="*/ 2147483647 h 684"/>
                    <a:gd name="T92" fmla="*/ 2147483647 w 1882"/>
                    <a:gd name="T93" fmla="*/ 2147483647 h 684"/>
                    <a:gd name="T94" fmla="*/ 2147483647 w 1882"/>
                    <a:gd name="T95" fmla="*/ 2147483647 h 684"/>
                    <a:gd name="T96" fmla="*/ 2147483647 w 1882"/>
                    <a:gd name="T97" fmla="*/ 2147483647 h 684"/>
                    <a:gd name="T98" fmla="*/ 2147483647 w 1882"/>
                    <a:gd name="T99" fmla="*/ 2147483647 h 684"/>
                    <a:gd name="T100" fmla="*/ 2147483647 w 1882"/>
                    <a:gd name="T101" fmla="*/ 2147483647 h 684"/>
                    <a:gd name="T102" fmla="*/ 2147483647 w 1882"/>
                    <a:gd name="T103" fmla="*/ 2147483647 h 684"/>
                    <a:gd name="T104" fmla="*/ 2147483647 w 1882"/>
                    <a:gd name="T105" fmla="*/ 2147483647 h 684"/>
                    <a:gd name="T106" fmla="*/ 2147483647 w 1882"/>
                    <a:gd name="T107" fmla="*/ 2147483647 h 684"/>
                    <a:gd name="T108" fmla="*/ 2147483647 w 1882"/>
                    <a:gd name="T109" fmla="*/ 2147483647 h 684"/>
                    <a:gd name="T110" fmla="*/ 2147483647 w 1882"/>
                    <a:gd name="T111" fmla="*/ 2147483647 h 684"/>
                    <a:gd name="T112" fmla="*/ 2147483647 w 1882"/>
                    <a:gd name="T113" fmla="*/ 2147483647 h 684"/>
                    <a:gd name="T114" fmla="*/ 2147483647 w 1882"/>
                    <a:gd name="T115" fmla="*/ 2147483647 h 684"/>
                    <a:gd name="T116" fmla="*/ 2147483647 w 1882"/>
                    <a:gd name="T117" fmla="*/ 2147483647 h 684"/>
                    <a:gd name="T118" fmla="*/ 2147483647 w 1882"/>
                    <a:gd name="T119" fmla="*/ 2147483647 h 684"/>
                    <a:gd name="T120" fmla="*/ 2147483647 w 1882"/>
                    <a:gd name="T121" fmla="*/ 2147483647 h 6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2"/>
                    <a:gd name="T184" fmla="*/ 0 h 684"/>
                    <a:gd name="T185" fmla="*/ 1882 w 1882"/>
                    <a:gd name="T186" fmla="*/ 684 h 6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2" h="684">
                      <a:moveTo>
                        <a:pt x="1430" y="166"/>
                      </a:moveTo>
                      <a:lnTo>
                        <a:pt x="1422" y="168"/>
                      </a:lnTo>
                      <a:lnTo>
                        <a:pt x="1396" y="175"/>
                      </a:lnTo>
                      <a:lnTo>
                        <a:pt x="1362" y="180"/>
                      </a:lnTo>
                      <a:lnTo>
                        <a:pt x="1316" y="180"/>
                      </a:lnTo>
                      <a:lnTo>
                        <a:pt x="1267" y="173"/>
                      </a:lnTo>
                      <a:lnTo>
                        <a:pt x="1218" y="154"/>
                      </a:lnTo>
                      <a:lnTo>
                        <a:pt x="1169" y="119"/>
                      </a:lnTo>
                      <a:lnTo>
                        <a:pt x="1128" y="64"/>
                      </a:lnTo>
                      <a:lnTo>
                        <a:pt x="1124" y="62"/>
                      </a:lnTo>
                      <a:lnTo>
                        <a:pt x="1113" y="52"/>
                      </a:lnTo>
                      <a:lnTo>
                        <a:pt x="1094" y="43"/>
                      </a:lnTo>
                      <a:lnTo>
                        <a:pt x="1067" y="36"/>
                      </a:lnTo>
                      <a:lnTo>
                        <a:pt x="1041" y="31"/>
                      </a:lnTo>
                      <a:lnTo>
                        <a:pt x="1007" y="33"/>
                      </a:lnTo>
                      <a:lnTo>
                        <a:pt x="969" y="48"/>
                      </a:lnTo>
                      <a:lnTo>
                        <a:pt x="928" y="71"/>
                      </a:lnTo>
                      <a:lnTo>
                        <a:pt x="920" y="69"/>
                      </a:lnTo>
                      <a:lnTo>
                        <a:pt x="902" y="59"/>
                      </a:lnTo>
                      <a:lnTo>
                        <a:pt x="871" y="50"/>
                      </a:lnTo>
                      <a:lnTo>
                        <a:pt x="841" y="41"/>
                      </a:lnTo>
                      <a:lnTo>
                        <a:pt x="807" y="33"/>
                      </a:lnTo>
                      <a:lnTo>
                        <a:pt x="781" y="31"/>
                      </a:lnTo>
                      <a:lnTo>
                        <a:pt x="762" y="36"/>
                      </a:lnTo>
                      <a:lnTo>
                        <a:pt x="754" y="52"/>
                      </a:lnTo>
                      <a:lnTo>
                        <a:pt x="747" y="55"/>
                      </a:lnTo>
                      <a:lnTo>
                        <a:pt x="728" y="57"/>
                      </a:lnTo>
                      <a:lnTo>
                        <a:pt x="698" y="62"/>
                      </a:lnTo>
                      <a:lnTo>
                        <a:pt x="660" y="67"/>
                      </a:lnTo>
                      <a:lnTo>
                        <a:pt x="619" y="67"/>
                      </a:lnTo>
                      <a:lnTo>
                        <a:pt x="573" y="62"/>
                      </a:lnTo>
                      <a:lnTo>
                        <a:pt x="536" y="52"/>
                      </a:lnTo>
                      <a:lnTo>
                        <a:pt x="498" y="33"/>
                      </a:lnTo>
                      <a:lnTo>
                        <a:pt x="468" y="14"/>
                      </a:lnTo>
                      <a:lnTo>
                        <a:pt x="438" y="3"/>
                      </a:lnTo>
                      <a:lnTo>
                        <a:pt x="415" y="0"/>
                      </a:lnTo>
                      <a:lnTo>
                        <a:pt x="396" y="3"/>
                      </a:lnTo>
                      <a:lnTo>
                        <a:pt x="388" y="12"/>
                      </a:lnTo>
                      <a:lnTo>
                        <a:pt x="388" y="29"/>
                      </a:lnTo>
                      <a:lnTo>
                        <a:pt x="404" y="48"/>
                      </a:lnTo>
                      <a:lnTo>
                        <a:pt x="430" y="71"/>
                      </a:lnTo>
                      <a:lnTo>
                        <a:pt x="456" y="93"/>
                      </a:lnTo>
                      <a:lnTo>
                        <a:pt x="471" y="112"/>
                      </a:lnTo>
                      <a:lnTo>
                        <a:pt x="471" y="123"/>
                      </a:lnTo>
                      <a:lnTo>
                        <a:pt x="464" y="130"/>
                      </a:lnTo>
                      <a:lnTo>
                        <a:pt x="445" y="133"/>
                      </a:lnTo>
                      <a:lnTo>
                        <a:pt x="419" y="130"/>
                      </a:lnTo>
                      <a:lnTo>
                        <a:pt x="388" y="123"/>
                      </a:lnTo>
                      <a:lnTo>
                        <a:pt x="351" y="114"/>
                      </a:lnTo>
                      <a:lnTo>
                        <a:pt x="313" y="102"/>
                      </a:lnTo>
                      <a:lnTo>
                        <a:pt x="275" y="93"/>
                      </a:lnTo>
                      <a:lnTo>
                        <a:pt x="238" y="88"/>
                      </a:lnTo>
                      <a:lnTo>
                        <a:pt x="211" y="85"/>
                      </a:lnTo>
                      <a:lnTo>
                        <a:pt x="189" y="88"/>
                      </a:lnTo>
                      <a:lnTo>
                        <a:pt x="181" y="97"/>
                      </a:lnTo>
                      <a:lnTo>
                        <a:pt x="189" y="112"/>
                      </a:lnTo>
                      <a:lnTo>
                        <a:pt x="211" y="135"/>
                      </a:lnTo>
                      <a:lnTo>
                        <a:pt x="234" y="161"/>
                      </a:lnTo>
                      <a:lnTo>
                        <a:pt x="245" y="182"/>
                      </a:lnTo>
                      <a:lnTo>
                        <a:pt x="241" y="201"/>
                      </a:lnTo>
                      <a:lnTo>
                        <a:pt x="226" y="216"/>
                      </a:lnTo>
                      <a:lnTo>
                        <a:pt x="207" y="225"/>
                      </a:lnTo>
                      <a:lnTo>
                        <a:pt x="185" y="232"/>
                      </a:lnTo>
                      <a:lnTo>
                        <a:pt x="158" y="237"/>
                      </a:lnTo>
                      <a:lnTo>
                        <a:pt x="136" y="237"/>
                      </a:lnTo>
                      <a:lnTo>
                        <a:pt x="109" y="239"/>
                      </a:lnTo>
                      <a:lnTo>
                        <a:pt x="75" y="249"/>
                      </a:lnTo>
                      <a:lnTo>
                        <a:pt x="41" y="263"/>
                      </a:lnTo>
                      <a:lnTo>
                        <a:pt x="19" y="284"/>
                      </a:lnTo>
                      <a:lnTo>
                        <a:pt x="7" y="308"/>
                      </a:lnTo>
                      <a:lnTo>
                        <a:pt x="23" y="332"/>
                      </a:lnTo>
                      <a:lnTo>
                        <a:pt x="72" y="358"/>
                      </a:lnTo>
                      <a:lnTo>
                        <a:pt x="158" y="384"/>
                      </a:lnTo>
                      <a:lnTo>
                        <a:pt x="253" y="405"/>
                      </a:lnTo>
                      <a:lnTo>
                        <a:pt x="317" y="424"/>
                      </a:lnTo>
                      <a:lnTo>
                        <a:pt x="351" y="438"/>
                      </a:lnTo>
                      <a:lnTo>
                        <a:pt x="358" y="447"/>
                      </a:lnTo>
                      <a:lnTo>
                        <a:pt x="332" y="455"/>
                      </a:lnTo>
                      <a:lnTo>
                        <a:pt x="283" y="459"/>
                      </a:lnTo>
                      <a:lnTo>
                        <a:pt x="211" y="459"/>
                      </a:lnTo>
                      <a:lnTo>
                        <a:pt x="113" y="455"/>
                      </a:lnTo>
                      <a:lnTo>
                        <a:pt x="34" y="452"/>
                      </a:lnTo>
                      <a:lnTo>
                        <a:pt x="0" y="455"/>
                      </a:lnTo>
                      <a:lnTo>
                        <a:pt x="0" y="464"/>
                      </a:lnTo>
                      <a:lnTo>
                        <a:pt x="23" y="474"/>
                      </a:lnTo>
                      <a:lnTo>
                        <a:pt x="64" y="483"/>
                      </a:lnTo>
                      <a:lnTo>
                        <a:pt x="113" y="492"/>
                      </a:lnTo>
                      <a:lnTo>
                        <a:pt x="158" y="500"/>
                      </a:lnTo>
                      <a:lnTo>
                        <a:pt x="192" y="500"/>
                      </a:lnTo>
                      <a:lnTo>
                        <a:pt x="219" y="502"/>
                      </a:lnTo>
                      <a:lnTo>
                        <a:pt x="249" y="516"/>
                      </a:lnTo>
                      <a:lnTo>
                        <a:pt x="275" y="537"/>
                      </a:lnTo>
                      <a:lnTo>
                        <a:pt x="294" y="559"/>
                      </a:lnTo>
                      <a:lnTo>
                        <a:pt x="298" y="580"/>
                      </a:lnTo>
                      <a:lnTo>
                        <a:pt x="290" y="594"/>
                      </a:lnTo>
                      <a:lnTo>
                        <a:pt x="264" y="599"/>
                      </a:lnTo>
                      <a:lnTo>
                        <a:pt x="211" y="589"/>
                      </a:lnTo>
                      <a:lnTo>
                        <a:pt x="177" y="582"/>
                      </a:lnTo>
                      <a:lnTo>
                        <a:pt x="189" y="587"/>
                      </a:lnTo>
                      <a:lnTo>
                        <a:pt x="234" y="604"/>
                      </a:lnTo>
                      <a:lnTo>
                        <a:pt x="305" y="623"/>
                      </a:lnTo>
                      <a:lnTo>
                        <a:pt x="385" y="639"/>
                      </a:lnTo>
                      <a:lnTo>
                        <a:pt x="464" y="649"/>
                      </a:lnTo>
                      <a:lnTo>
                        <a:pt x="528" y="646"/>
                      </a:lnTo>
                      <a:lnTo>
                        <a:pt x="566" y="625"/>
                      </a:lnTo>
                      <a:lnTo>
                        <a:pt x="592" y="597"/>
                      </a:lnTo>
                      <a:lnTo>
                        <a:pt x="622" y="578"/>
                      </a:lnTo>
                      <a:lnTo>
                        <a:pt x="664" y="563"/>
                      </a:lnTo>
                      <a:lnTo>
                        <a:pt x="709" y="559"/>
                      </a:lnTo>
                      <a:lnTo>
                        <a:pt x="758" y="563"/>
                      </a:lnTo>
                      <a:lnTo>
                        <a:pt x="807" y="575"/>
                      </a:lnTo>
                      <a:lnTo>
                        <a:pt x="860" y="599"/>
                      </a:lnTo>
                      <a:lnTo>
                        <a:pt x="905" y="632"/>
                      </a:lnTo>
                      <a:lnTo>
                        <a:pt x="947" y="663"/>
                      </a:lnTo>
                      <a:lnTo>
                        <a:pt x="977" y="679"/>
                      </a:lnTo>
                      <a:lnTo>
                        <a:pt x="1003" y="684"/>
                      </a:lnTo>
                      <a:lnTo>
                        <a:pt x="1018" y="679"/>
                      </a:lnTo>
                      <a:lnTo>
                        <a:pt x="1030" y="668"/>
                      </a:lnTo>
                      <a:lnTo>
                        <a:pt x="1030" y="651"/>
                      </a:lnTo>
                      <a:lnTo>
                        <a:pt x="1026" y="630"/>
                      </a:lnTo>
                      <a:lnTo>
                        <a:pt x="1015" y="606"/>
                      </a:lnTo>
                      <a:lnTo>
                        <a:pt x="1011" y="582"/>
                      </a:lnTo>
                      <a:lnTo>
                        <a:pt x="1022" y="563"/>
                      </a:lnTo>
                      <a:lnTo>
                        <a:pt x="1045" y="547"/>
                      </a:lnTo>
                      <a:lnTo>
                        <a:pt x="1075" y="535"/>
                      </a:lnTo>
                      <a:lnTo>
                        <a:pt x="1117" y="533"/>
                      </a:lnTo>
                      <a:lnTo>
                        <a:pt x="1158" y="537"/>
                      </a:lnTo>
                      <a:lnTo>
                        <a:pt x="1203" y="552"/>
                      </a:lnTo>
                      <a:lnTo>
                        <a:pt x="1245" y="580"/>
                      </a:lnTo>
                      <a:lnTo>
                        <a:pt x="1283" y="601"/>
                      </a:lnTo>
                      <a:lnTo>
                        <a:pt x="1320" y="604"/>
                      </a:lnTo>
                      <a:lnTo>
                        <a:pt x="1358" y="592"/>
                      </a:lnTo>
                      <a:lnTo>
                        <a:pt x="1396" y="573"/>
                      </a:lnTo>
                      <a:lnTo>
                        <a:pt x="1433" y="554"/>
                      </a:lnTo>
                      <a:lnTo>
                        <a:pt x="1467" y="540"/>
                      </a:lnTo>
                      <a:lnTo>
                        <a:pt x="1505" y="540"/>
                      </a:lnTo>
                      <a:lnTo>
                        <a:pt x="1539" y="559"/>
                      </a:lnTo>
                      <a:lnTo>
                        <a:pt x="1569" y="580"/>
                      </a:lnTo>
                      <a:lnTo>
                        <a:pt x="1592" y="589"/>
                      </a:lnTo>
                      <a:lnTo>
                        <a:pt x="1599" y="587"/>
                      </a:lnTo>
                      <a:lnTo>
                        <a:pt x="1599" y="575"/>
                      </a:lnTo>
                      <a:lnTo>
                        <a:pt x="1584" y="556"/>
                      </a:lnTo>
                      <a:lnTo>
                        <a:pt x="1554" y="535"/>
                      </a:lnTo>
                      <a:lnTo>
                        <a:pt x="1513" y="509"/>
                      </a:lnTo>
                      <a:lnTo>
                        <a:pt x="1452" y="485"/>
                      </a:lnTo>
                      <a:lnTo>
                        <a:pt x="1513" y="504"/>
                      </a:lnTo>
                      <a:lnTo>
                        <a:pt x="1573" y="518"/>
                      </a:lnTo>
                      <a:lnTo>
                        <a:pt x="1630" y="528"/>
                      </a:lnTo>
                      <a:lnTo>
                        <a:pt x="1682" y="535"/>
                      </a:lnTo>
                      <a:lnTo>
                        <a:pt x="1731" y="535"/>
                      </a:lnTo>
                      <a:lnTo>
                        <a:pt x="1773" y="533"/>
                      </a:lnTo>
                      <a:lnTo>
                        <a:pt x="1811" y="528"/>
                      </a:lnTo>
                      <a:lnTo>
                        <a:pt x="1841" y="518"/>
                      </a:lnTo>
                      <a:lnTo>
                        <a:pt x="1863" y="507"/>
                      </a:lnTo>
                      <a:lnTo>
                        <a:pt x="1879" y="495"/>
                      </a:lnTo>
                      <a:lnTo>
                        <a:pt x="1882" y="478"/>
                      </a:lnTo>
                      <a:lnTo>
                        <a:pt x="1875" y="462"/>
                      </a:lnTo>
                      <a:lnTo>
                        <a:pt x="1860" y="443"/>
                      </a:lnTo>
                      <a:lnTo>
                        <a:pt x="1829" y="424"/>
                      </a:lnTo>
                      <a:lnTo>
                        <a:pt x="1784" y="403"/>
                      </a:lnTo>
                      <a:lnTo>
                        <a:pt x="1728" y="384"/>
                      </a:lnTo>
                      <a:lnTo>
                        <a:pt x="1792" y="395"/>
                      </a:lnTo>
                      <a:lnTo>
                        <a:pt x="1841" y="395"/>
                      </a:lnTo>
                      <a:lnTo>
                        <a:pt x="1867" y="384"/>
                      </a:lnTo>
                      <a:lnTo>
                        <a:pt x="1879" y="367"/>
                      </a:lnTo>
                      <a:lnTo>
                        <a:pt x="1860" y="348"/>
                      </a:lnTo>
                      <a:lnTo>
                        <a:pt x="1818" y="332"/>
                      </a:lnTo>
                      <a:lnTo>
                        <a:pt x="1750" y="322"/>
                      </a:lnTo>
                      <a:lnTo>
                        <a:pt x="1652" y="324"/>
                      </a:lnTo>
                      <a:lnTo>
                        <a:pt x="1550" y="327"/>
                      </a:lnTo>
                      <a:lnTo>
                        <a:pt x="1479" y="315"/>
                      </a:lnTo>
                      <a:lnTo>
                        <a:pt x="1433" y="298"/>
                      </a:lnTo>
                      <a:lnTo>
                        <a:pt x="1418" y="279"/>
                      </a:lnTo>
                      <a:lnTo>
                        <a:pt x="1430" y="261"/>
                      </a:lnTo>
                      <a:lnTo>
                        <a:pt x="1464" y="244"/>
                      </a:lnTo>
                      <a:lnTo>
                        <a:pt x="1528" y="237"/>
                      </a:lnTo>
                      <a:lnTo>
                        <a:pt x="1611" y="242"/>
                      </a:lnTo>
                      <a:lnTo>
                        <a:pt x="1686" y="251"/>
                      </a:lnTo>
                      <a:lnTo>
                        <a:pt x="1720" y="253"/>
                      </a:lnTo>
                      <a:lnTo>
                        <a:pt x="1720" y="251"/>
                      </a:lnTo>
                      <a:lnTo>
                        <a:pt x="1697" y="242"/>
                      </a:lnTo>
                      <a:lnTo>
                        <a:pt x="1648" y="230"/>
                      </a:lnTo>
                      <a:lnTo>
                        <a:pt x="1584" y="211"/>
                      </a:lnTo>
                      <a:lnTo>
                        <a:pt x="1509" y="190"/>
                      </a:lnTo>
                      <a:lnTo>
                        <a:pt x="1430" y="166"/>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0" name="Freeform 10"/>
                <p:cNvSpPr>
                  <a:spLocks/>
                </p:cNvSpPr>
                <p:nvPr/>
              </p:nvSpPr>
              <p:spPr bwMode="auto">
                <a:xfrm>
                  <a:off x="5065820" y="1442642"/>
                  <a:ext cx="918064" cy="1142643"/>
                </a:xfrm>
                <a:custGeom>
                  <a:avLst/>
                  <a:gdLst>
                    <a:gd name="T0" fmla="*/ 2147483647 w 784"/>
                    <a:gd name="T1" fmla="*/ 2147483647 h 854"/>
                    <a:gd name="T2" fmla="*/ 2147483647 w 784"/>
                    <a:gd name="T3" fmla="*/ 2147483647 h 854"/>
                    <a:gd name="T4" fmla="*/ 2147483647 w 784"/>
                    <a:gd name="T5" fmla="*/ 2147483647 h 854"/>
                    <a:gd name="T6" fmla="*/ 2147483647 w 784"/>
                    <a:gd name="T7" fmla="*/ 2147483647 h 854"/>
                    <a:gd name="T8" fmla="*/ 2147483647 w 784"/>
                    <a:gd name="T9" fmla="*/ 2147483647 h 854"/>
                    <a:gd name="T10" fmla="*/ 2147483647 w 784"/>
                    <a:gd name="T11" fmla="*/ 2147483647 h 854"/>
                    <a:gd name="T12" fmla="*/ 2147483647 w 784"/>
                    <a:gd name="T13" fmla="*/ 2147483647 h 854"/>
                    <a:gd name="T14" fmla="*/ 2147483647 w 784"/>
                    <a:gd name="T15" fmla="*/ 2147483647 h 854"/>
                    <a:gd name="T16" fmla="*/ 2147483647 w 784"/>
                    <a:gd name="T17" fmla="*/ 2147483647 h 854"/>
                    <a:gd name="T18" fmla="*/ 2147483647 w 784"/>
                    <a:gd name="T19" fmla="*/ 2147483647 h 854"/>
                    <a:gd name="T20" fmla="*/ 2147483647 w 784"/>
                    <a:gd name="T21" fmla="*/ 2147483647 h 854"/>
                    <a:gd name="T22" fmla="*/ 0 w 784"/>
                    <a:gd name="T23" fmla="*/ 2147483647 h 854"/>
                    <a:gd name="T24" fmla="*/ 2147483647 w 784"/>
                    <a:gd name="T25" fmla="*/ 2147483647 h 854"/>
                    <a:gd name="T26" fmla="*/ 2147483647 w 784"/>
                    <a:gd name="T27" fmla="*/ 2147483647 h 854"/>
                    <a:gd name="T28" fmla="*/ 2147483647 w 784"/>
                    <a:gd name="T29" fmla="*/ 2147483647 h 854"/>
                    <a:gd name="T30" fmla="*/ 2147483647 w 784"/>
                    <a:gd name="T31" fmla="*/ 2147483647 h 854"/>
                    <a:gd name="T32" fmla="*/ 2147483647 w 784"/>
                    <a:gd name="T33" fmla="*/ 2147483647 h 854"/>
                    <a:gd name="T34" fmla="*/ 2147483647 w 784"/>
                    <a:gd name="T35" fmla="*/ 2147483647 h 854"/>
                    <a:gd name="T36" fmla="*/ 2147483647 w 784"/>
                    <a:gd name="T37" fmla="*/ 2147483647 h 854"/>
                    <a:gd name="T38" fmla="*/ 2147483647 w 784"/>
                    <a:gd name="T39" fmla="*/ 2147483647 h 854"/>
                    <a:gd name="T40" fmla="*/ 2147483647 w 784"/>
                    <a:gd name="T41" fmla="*/ 2147483647 h 854"/>
                    <a:gd name="T42" fmla="*/ 2147483647 w 784"/>
                    <a:gd name="T43" fmla="*/ 2147483647 h 854"/>
                    <a:gd name="T44" fmla="*/ 2147483647 w 784"/>
                    <a:gd name="T45" fmla="*/ 2147483647 h 854"/>
                    <a:gd name="T46" fmla="*/ 2147483647 w 784"/>
                    <a:gd name="T47" fmla="*/ 2147483647 h 854"/>
                    <a:gd name="T48" fmla="*/ 2147483647 w 784"/>
                    <a:gd name="T49" fmla="*/ 2147483647 h 854"/>
                    <a:gd name="T50" fmla="*/ 2147483647 w 784"/>
                    <a:gd name="T51" fmla="*/ 2147483647 h 854"/>
                    <a:gd name="T52" fmla="*/ 2147483647 w 784"/>
                    <a:gd name="T53" fmla="*/ 2147483647 h 854"/>
                    <a:gd name="T54" fmla="*/ 2147483647 w 784"/>
                    <a:gd name="T55" fmla="*/ 2147483647 h 854"/>
                    <a:gd name="T56" fmla="*/ 2147483647 w 784"/>
                    <a:gd name="T57" fmla="*/ 2147483647 h 854"/>
                    <a:gd name="T58" fmla="*/ 2147483647 w 784"/>
                    <a:gd name="T59" fmla="*/ 2147483647 h 854"/>
                    <a:gd name="T60" fmla="*/ 2147483647 w 784"/>
                    <a:gd name="T61" fmla="*/ 2147483647 h 854"/>
                    <a:gd name="T62" fmla="*/ 2147483647 w 784"/>
                    <a:gd name="T63" fmla="*/ 2147483647 h 854"/>
                    <a:gd name="T64" fmla="*/ 2147483647 w 784"/>
                    <a:gd name="T65" fmla="*/ 2147483647 h 854"/>
                    <a:gd name="T66" fmla="*/ 2147483647 w 784"/>
                    <a:gd name="T67" fmla="*/ 2147483647 h 854"/>
                    <a:gd name="T68" fmla="*/ 2147483647 w 784"/>
                    <a:gd name="T69" fmla="*/ 2147483647 h 854"/>
                    <a:gd name="T70" fmla="*/ 2147483647 w 784"/>
                    <a:gd name="T71" fmla="*/ 2147483647 h 854"/>
                    <a:gd name="T72" fmla="*/ 2147483647 w 784"/>
                    <a:gd name="T73" fmla="*/ 0 h 854"/>
                    <a:gd name="T74" fmla="*/ 2147483647 w 784"/>
                    <a:gd name="T75" fmla="*/ 0 h 854"/>
                    <a:gd name="T76" fmla="*/ 2147483647 w 784"/>
                    <a:gd name="T77" fmla="*/ 2147483647 h 854"/>
                    <a:gd name="T78" fmla="*/ 2147483647 w 784"/>
                    <a:gd name="T79" fmla="*/ 2147483647 h 8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4"/>
                    <a:gd name="T121" fmla="*/ 0 h 854"/>
                    <a:gd name="T122" fmla="*/ 784 w 784"/>
                    <a:gd name="T123" fmla="*/ 854 h 8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4" h="854">
                      <a:moveTo>
                        <a:pt x="392" y="241"/>
                      </a:moveTo>
                      <a:lnTo>
                        <a:pt x="366" y="239"/>
                      </a:lnTo>
                      <a:lnTo>
                        <a:pt x="335" y="236"/>
                      </a:lnTo>
                      <a:lnTo>
                        <a:pt x="309" y="236"/>
                      </a:lnTo>
                      <a:lnTo>
                        <a:pt x="294" y="241"/>
                      </a:lnTo>
                      <a:lnTo>
                        <a:pt x="268" y="286"/>
                      </a:lnTo>
                      <a:lnTo>
                        <a:pt x="264" y="340"/>
                      </a:lnTo>
                      <a:lnTo>
                        <a:pt x="256" y="395"/>
                      </a:lnTo>
                      <a:lnTo>
                        <a:pt x="211" y="435"/>
                      </a:lnTo>
                      <a:lnTo>
                        <a:pt x="185" y="442"/>
                      </a:lnTo>
                      <a:lnTo>
                        <a:pt x="162" y="451"/>
                      </a:lnTo>
                      <a:lnTo>
                        <a:pt x="147" y="461"/>
                      </a:lnTo>
                      <a:lnTo>
                        <a:pt x="135" y="470"/>
                      </a:lnTo>
                      <a:lnTo>
                        <a:pt x="124" y="482"/>
                      </a:lnTo>
                      <a:lnTo>
                        <a:pt x="117" y="494"/>
                      </a:lnTo>
                      <a:lnTo>
                        <a:pt x="109" y="511"/>
                      </a:lnTo>
                      <a:lnTo>
                        <a:pt x="98" y="530"/>
                      </a:lnTo>
                      <a:lnTo>
                        <a:pt x="86" y="544"/>
                      </a:lnTo>
                      <a:lnTo>
                        <a:pt x="71" y="563"/>
                      </a:lnTo>
                      <a:lnTo>
                        <a:pt x="56" y="579"/>
                      </a:lnTo>
                      <a:lnTo>
                        <a:pt x="37" y="596"/>
                      </a:lnTo>
                      <a:lnTo>
                        <a:pt x="19" y="612"/>
                      </a:lnTo>
                      <a:lnTo>
                        <a:pt x="7" y="624"/>
                      </a:lnTo>
                      <a:lnTo>
                        <a:pt x="0" y="634"/>
                      </a:lnTo>
                      <a:lnTo>
                        <a:pt x="0" y="641"/>
                      </a:lnTo>
                      <a:lnTo>
                        <a:pt x="52" y="655"/>
                      </a:lnTo>
                      <a:lnTo>
                        <a:pt x="86" y="674"/>
                      </a:lnTo>
                      <a:lnTo>
                        <a:pt x="105" y="698"/>
                      </a:lnTo>
                      <a:lnTo>
                        <a:pt x="113" y="724"/>
                      </a:lnTo>
                      <a:lnTo>
                        <a:pt x="117" y="752"/>
                      </a:lnTo>
                      <a:lnTo>
                        <a:pt x="128" y="783"/>
                      </a:lnTo>
                      <a:lnTo>
                        <a:pt x="143" y="814"/>
                      </a:lnTo>
                      <a:lnTo>
                        <a:pt x="177" y="844"/>
                      </a:lnTo>
                      <a:lnTo>
                        <a:pt x="203" y="851"/>
                      </a:lnTo>
                      <a:lnTo>
                        <a:pt x="241" y="854"/>
                      </a:lnTo>
                      <a:lnTo>
                        <a:pt x="286" y="849"/>
                      </a:lnTo>
                      <a:lnTo>
                        <a:pt x="335" y="840"/>
                      </a:lnTo>
                      <a:lnTo>
                        <a:pt x="381" y="828"/>
                      </a:lnTo>
                      <a:lnTo>
                        <a:pt x="426" y="811"/>
                      </a:lnTo>
                      <a:lnTo>
                        <a:pt x="464" y="795"/>
                      </a:lnTo>
                      <a:lnTo>
                        <a:pt x="490" y="776"/>
                      </a:lnTo>
                      <a:lnTo>
                        <a:pt x="528" y="705"/>
                      </a:lnTo>
                      <a:lnTo>
                        <a:pt x="543" y="643"/>
                      </a:lnTo>
                      <a:lnTo>
                        <a:pt x="554" y="577"/>
                      </a:lnTo>
                      <a:lnTo>
                        <a:pt x="588" y="496"/>
                      </a:lnTo>
                      <a:lnTo>
                        <a:pt x="599" y="480"/>
                      </a:lnTo>
                      <a:lnTo>
                        <a:pt x="618" y="463"/>
                      </a:lnTo>
                      <a:lnTo>
                        <a:pt x="645" y="449"/>
                      </a:lnTo>
                      <a:lnTo>
                        <a:pt x="675" y="433"/>
                      </a:lnTo>
                      <a:lnTo>
                        <a:pt x="705" y="418"/>
                      </a:lnTo>
                      <a:lnTo>
                        <a:pt x="732" y="402"/>
                      </a:lnTo>
                      <a:lnTo>
                        <a:pt x="754" y="385"/>
                      </a:lnTo>
                      <a:lnTo>
                        <a:pt x="769" y="364"/>
                      </a:lnTo>
                      <a:lnTo>
                        <a:pt x="781" y="340"/>
                      </a:lnTo>
                      <a:lnTo>
                        <a:pt x="784" y="319"/>
                      </a:lnTo>
                      <a:lnTo>
                        <a:pt x="781" y="298"/>
                      </a:lnTo>
                      <a:lnTo>
                        <a:pt x="769" y="279"/>
                      </a:lnTo>
                      <a:lnTo>
                        <a:pt x="747" y="267"/>
                      </a:lnTo>
                      <a:lnTo>
                        <a:pt x="724" y="255"/>
                      </a:lnTo>
                      <a:lnTo>
                        <a:pt x="694" y="248"/>
                      </a:lnTo>
                      <a:lnTo>
                        <a:pt x="667" y="239"/>
                      </a:lnTo>
                      <a:lnTo>
                        <a:pt x="641" y="229"/>
                      </a:lnTo>
                      <a:lnTo>
                        <a:pt x="618" y="220"/>
                      </a:lnTo>
                      <a:lnTo>
                        <a:pt x="599" y="205"/>
                      </a:lnTo>
                      <a:lnTo>
                        <a:pt x="588" y="189"/>
                      </a:lnTo>
                      <a:lnTo>
                        <a:pt x="577" y="151"/>
                      </a:lnTo>
                      <a:lnTo>
                        <a:pt x="569" y="111"/>
                      </a:lnTo>
                      <a:lnTo>
                        <a:pt x="558" y="73"/>
                      </a:lnTo>
                      <a:lnTo>
                        <a:pt x="539" y="33"/>
                      </a:lnTo>
                      <a:lnTo>
                        <a:pt x="535" y="23"/>
                      </a:lnTo>
                      <a:lnTo>
                        <a:pt x="524" y="14"/>
                      </a:lnTo>
                      <a:lnTo>
                        <a:pt x="509" y="7"/>
                      </a:lnTo>
                      <a:lnTo>
                        <a:pt x="490" y="2"/>
                      </a:lnTo>
                      <a:lnTo>
                        <a:pt x="467" y="0"/>
                      </a:lnTo>
                      <a:lnTo>
                        <a:pt x="449" y="0"/>
                      </a:lnTo>
                      <a:lnTo>
                        <a:pt x="434" y="0"/>
                      </a:lnTo>
                      <a:lnTo>
                        <a:pt x="426" y="2"/>
                      </a:lnTo>
                      <a:lnTo>
                        <a:pt x="392" y="59"/>
                      </a:lnTo>
                      <a:lnTo>
                        <a:pt x="384" y="118"/>
                      </a:lnTo>
                      <a:lnTo>
                        <a:pt x="388" y="179"/>
                      </a:lnTo>
                      <a:lnTo>
                        <a:pt x="392" y="241"/>
                      </a:lnTo>
                      <a:close/>
                    </a:path>
                  </a:pathLst>
                </a:custGeom>
                <a:solidFill>
                  <a:srgbClr val="B275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1" name="Freeform 11"/>
                <p:cNvSpPr>
                  <a:spLocks/>
                </p:cNvSpPr>
                <p:nvPr/>
              </p:nvSpPr>
              <p:spPr bwMode="auto">
                <a:xfrm>
                  <a:off x="1190625" y="1696563"/>
                  <a:ext cx="2983707" cy="1848667"/>
                </a:xfrm>
                <a:custGeom>
                  <a:avLst/>
                  <a:gdLst>
                    <a:gd name="T0" fmla="*/ 2147483647 w 2550"/>
                    <a:gd name="T1" fmla="*/ 2147483647 h 1382"/>
                    <a:gd name="T2" fmla="*/ 2147483647 w 2550"/>
                    <a:gd name="T3" fmla="*/ 2147483647 h 1382"/>
                    <a:gd name="T4" fmla="*/ 2147483647 w 2550"/>
                    <a:gd name="T5" fmla="*/ 2147483647 h 1382"/>
                    <a:gd name="T6" fmla="*/ 2147483647 w 2550"/>
                    <a:gd name="T7" fmla="*/ 2147483647 h 1382"/>
                    <a:gd name="T8" fmla="*/ 2147483647 w 2550"/>
                    <a:gd name="T9" fmla="*/ 2147483647 h 1382"/>
                    <a:gd name="T10" fmla="*/ 2147483647 w 2550"/>
                    <a:gd name="T11" fmla="*/ 2147483647 h 1382"/>
                    <a:gd name="T12" fmla="*/ 2147483647 w 2550"/>
                    <a:gd name="T13" fmla="*/ 2147483647 h 1382"/>
                    <a:gd name="T14" fmla="*/ 2147483647 w 2550"/>
                    <a:gd name="T15" fmla="*/ 2147483647 h 1382"/>
                    <a:gd name="T16" fmla="*/ 2147483647 w 2550"/>
                    <a:gd name="T17" fmla="*/ 2147483647 h 1382"/>
                    <a:gd name="T18" fmla="*/ 2147483647 w 2550"/>
                    <a:gd name="T19" fmla="*/ 2147483647 h 1382"/>
                    <a:gd name="T20" fmla="*/ 2147483647 w 2550"/>
                    <a:gd name="T21" fmla="*/ 2147483647 h 1382"/>
                    <a:gd name="T22" fmla="*/ 2147483647 w 2550"/>
                    <a:gd name="T23" fmla="*/ 2147483647 h 1382"/>
                    <a:gd name="T24" fmla="*/ 2147483647 w 2550"/>
                    <a:gd name="T25" fmla="*/ 2147483647 h 1382"/>
                    <a:gd name="T26" fmla="*/ 2147483647 w 2550"/>
                    <a:gd name="T27" fmla="*/ 2147483647 h 1382"/>
                    <a:gd name="T28" fmla="*/ 2147483647 w 2550"/>
                    <a:gd name="T29" fmla="*/ 2147483647 h 1382"/>
                    <a:gd name="T30" fmla="*/ 2147483647 w 2550"/>
                    <a:gd name="T31" fmla="*/ 2147483647 h 1382"/>
                    <a:gd name="T32" fmla="*/ 2147483647 w 2550"/>
                    <a:gd name="T33" fmla="*/ 2147483647 h 1382"/>
                    <a:gd name="T34" fmla="*/ 2147483647 w 2550"/>
                    <a:gd name="T35" fmla="*/ 2147483647 h 1382"/>
                    <a:gd name="T36" fmla="*/ 2147483647 w 2550"/>
                    <a:gd name="T37" fmla="*/ 2147483647 h 1382"/>
                    <a:gd name="T38" fmla="*/ 2147483647 w 2550"/>
                    <a:gd name="T39" fmla="*/ 2147483647 h 1382"/>
                    <a:gd name="T40" fmla="*/ 0 w 2550"/>
                    <a:gd name="T41" fmla="*/ 2147483647 h 1382"/>
                    <a:gd name="T42" fmla="*/ 2147483647 w 2550"/>
                    <a:gd name="T43" fmla="*/ 2147483647 h 1382"/>
                    <a:gd name="T44" fmla="*/ 2147483647 w 2550"/>
                    <a:gd name="T45" fmla="*/ 2147483647 h 1382"/>
                    <a:gd name="T46" fmla="*/ 2147483647 w 2550"/>
                    <a:gd name="T47" fmla="*/ 2147483647 h 1382"/>
                    <a:gd name="T48" fmla="*/ 2147483647 w 2550"/>
                    <a:gd name="T49" fmla="*/ 2147483647 h 1382"/>
                    <a:gd name="T50" fmla="*/ 2147483647 w 2550"/>
                    <a:gd name="T51" fmla="*/ 2147483647 h 1382"/>
                    <a:gd name="T52" fmla="*/ 2147483647 w 2550"/>
                    <a:gd name="T53" fmla="*/ 2147483647 h 1382"/>
                    <a:gd name="T54" fmla="*/ 2147483647 w 2550"/>
                    <a:gd name="T55" fmla="*/ 2147483647 h 1382"/>
                    <a:gd name="T56" fmla="*/ 2147483647 w 2550"/>
                    <a:gd name="T57" fmla="*/ 2147483647 h 1382"/>
                    <a:gd name="T58" fmla="*/ 2147483647 w 2550"/>
                    <a:gd name="T59" fmla="*/ 2147483647 h 1382"/>
                    <a:gd name="T60" fmla="*/ 2147483647 w 2550"/>
                    <a:gd name="T61" fmla="*/ 2147483647 h 1382"/>
                    <a:gd name="T62" fmla="*/ 2147483647 w 2550"/>
                    <a:gd name="T63" fmla="*/ 2147483647 h 1382"/>
                    <a:gd name="T64" fmla="*/ 2147483647 w 2550"/>
                    <a:gd name="T65" fmla="*/ 2147483647 h 1382"/>
                    <a:gd name="T66" fmla="*/ 2147483647 w 2550"/>
                    <a:gd name="T67" fmla="*/ 2147483647 h 1382"/>
                    <a:gd name="T68" fmla="*/ 2147483647 w 2550"/>
                    <a:gd name="T69" fmla="*/ 2147483647 h 1382"/>
                    <a:gd name="T70" fmla="*/ 2147483647 w 2550"/>
                    <a:gd name="T71" fmla="*/ 2147483647 h 1382"/>
                    <a:gd name="T72" fmla="*/ 2147483647 w 2550"/>
                    <a:gd name="T73" fmla="*/ 2147483647 h 1382"/>
                    <a:gd name="T74" fmla="*/ 2147483647 w 2550"/>
                    <a:gd name="T75" fmla="*/ 2147483647 h 1382"/>
                    <a:gd name="T76" fmla="*/ 2147483647 w 2550"/>
                    <a:gd name="T77" fmla="*/ 2147483647 h 1382"/>
                    <a:gd name="T78" fmla="*/ 2147483647 w 2550"/>
                    <a:gd name="T79" fmla="*/ 2147483647 h 1382"/>
                    <a:gd name="T80" fmla="*/ 2147483647 w 2550"/>
                    <a:gd name="T81" fmla="*/ 2147483647 h 1382"/>
                    <a:gd name="T82" fmla="*/ 2147483647 w 2550"/>
                    <a:gd name="T83" fmla="*/ 2147483647 h 1382"/>
                    <a:gd name="T84" fmla="*/ 2147483647 w 2550"/>
                    <a:gd name="T85" fmla="*/ 2147483647 h 1382"/>
                    <a:gd name="T86" fmla="*/ 2147483647 w 2550"/>
                    <a:gd name="T87" fmla="*/ 2147483647 h 1382"/>
                    <a:gd name="T88" fmla="*/ 2147483647 w 2550"/>
                    <a:gd name="T89" fmla="*/ 2147483647 h 1382"/>
                    <a:gd name="T90" fmla="*/ 2147483647 w 2550"/>
                    <a:gd name="T91" fmla="*/ 2147483647 h 1382"/>
                    <a:gd name="T92" fmla="*/ 2147483647 w 2550"/>
                    <a:gd name="T93" fmla="*/ 2147483647 h 1382"/>
                    <a:gd name="T94" fmla="*/ 2147483647 w 2550"/>
                    <a:gd name="T95" fmla="*/ 2147483647 h 1382"/>
                    <a:gd name="T96" fmla="*/ 2147483647 w 2550"/>
                    <a:gd name="T97" fmla="*/ 2147483647 h 1382"/>
                    <a:gd name="T98" fmla="*/ 2147483647 w 2550"/>
                    <a:gd name="T99" fmla="*/ 2147483647 h 1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50"/>
                    <a:gd name="T151" fmla="*/ 0 h 1382"/>
                    <a:gd name="T152" fmla="*/ 2550 w 2550"/>
                    <a:gd name="T153" fmla="*/ 1382 h 1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50" h="1382">
                      <a:moveTo>
                        <a:pt x="2459" y="187"/>
                      </a:moveTo>
                      <a:lnTo>
                        <a:pt x="2444" y="194"/>
                      </a:lnTo>
                      <a:lnTo>
                        <a:pt x="2403" y="210"/>
                      </a:lnTo>
                      <a:lnTo>
                        <a:pt x="2342" y="229"/>
                      </a:lnTo>
                      <a:lnTo>
                        <a:pt x="2278" y="241"/>
                      </a:lnTo>
                      <a:lnTo>
                        <a:pt x="2214" y="236"/>
                      </a:lnTo>
                      <a:lnTo>
                        <a:pt x="2165" y="208"/>
                      </a:lnTo>
                      <a:lnTo>
                        <a:pt x="2131" y="147"/>
                      </a:lnTo>
                      <a:lnTo>
                        <a:pt x="2131" y="47"/>
                      </a:lnTo>
                      <a:lnTo>
                        <a:pt x="2127" y="42"/>
                      </a:lnTo>
                      <a:lnTo>
                        <a:pt x="2120" y="28"/>
                      </a:lnTo>
                      <a:lnTo>
                        <a:pt x="2101" y="14"/>
                      </a:lnTo>
                      <a:lnTo>
                        <a:pt x="2074" y="2"/>
                      </a:lnTo>
                      <a:lnTo>
                        <a:pt x="2037" y="0"/>
                      </a:lnTo>
                      <a:lnTo>
                        <a:pt x="1984" y="12"/>
                      </a:lnTo>
                      <a:lnTo>
                        <a:pt x="1916" y="45"/>
                      </a:lnTo>
                      <a:lnTo>
                        <a:pt x="1833" y="104"/>
                      </a:lnTo>
                      <a:lnTo>
                        <a:pt x="1825" y="99"/>
                      </a:lnTo>
                      <a:lnTo>
                        <a:pt x="1803" y="87"/>
                      </a:lnTo>
                      <a:lnTo>
                        <a:pt x="1773" y="73"/>
                      </a:lnTo>
                      <a:lnTo>
                        <a:pt x="1735" y="61"/>
                      </a:lnTo>
                      <a:lnTo>
                        <a:pt x="1693" y="54"/>
                      </a:lnTo>
                      <a:lnTo>
                        <a:pt x="1652" y="57"/>
                      </a:lnTo>
                      <a:lnTo>
                        <a:pt x="1618" y="73"/>
                      </a:lnTo>
                      <a:lnTo>
                        <a:pt x="1591" y="106"/>
                      </a:lnTo>
                      <a:lnTo>
                        <a:pt x="1580" y="111"/>
                      </a:lnTo>
                      <a:lnTo>
                        <a:pt x="1542" y="123"/>
                      </a:lnTo>
                      <a:lnTo>
                        <a:pt x="1493" y="139"/>
                      </a:lnTo>
                      <a:lnTo>
                        <a:pt x="1437" y="154"/>
                      </a:lnTo>
                      <a:lnTo>
                        <a:pt x="1373" y="163"/>
                      </a:lnTo>
                      <a:lnTo>
                        <a:pt x="1316" y="163"/>
                      </a:lnTo>
                      <a:lnTo>
                        <a:pt x="1267" y="151"/>
                      </a:lnTo>
                      <a:lnTo>
                        <a:pt x="1237" y="121"/>
                      </a:lnTo>
                      <a:lnTo>
                        <a:pt x="1210" y="90"/>
                      </a:lnTo>
                      <a:lnTo>
                        <a:pt x="1180" y="73"/>
                      </a:lnTo>
                      <a:lnTo>
                        <a:pt x="1150" y="71"/>
                      </a:lnTo>
                      <a:lnTo>
                        <a:pt x="1120" y="80"/>
                      </a:lnTo>
                      <a:lnTo>
                        <a:pt x="1097" y="99"/>
                      </a:lnTo>
                      <a:lnTo>
                        <a:pt x="1082" y="130"/>
                      </a:lnTo>
                      <a:lnTo>
                        <a:pt x="1078" y="165"/>
                      </a:lnTo>
                      <a:lnTo>
                        <a:pt x="1090" y="208"/>
                      </a:lnTo>
                      <a:lnTo>
                        <a:pt x="1105" y="248"/>
                      </a:lnTo>
                      <a:lnTo>
                        <a:pt x="1105" y="281"/>
                      </a:lnTo>
                      <a:lnTo>
                        <a:pt x="1094" y="307"/>
                      </a:lnTo>
                      <a:lnTo>
                        <a:pt x="1071" y="324"/>
                      </a:lnTo>
                      <a:lnTo>
                        <a:pt x="1041" y="333"/>
                      </a:lnTo>
                      <a:lnTo>
                        <a:pt x="1007" y="336"/>
                      </a:lnTo>
                      <a:lnTo>
                        <a:pt x="965" y="329"/>
                      </a:lnTo>
                      <a:lnTo>
                        <a:pt x="924" y="317"/>
                      </a:lnTo>
                      <a:lnTo>
                        <a:pt x="879" y="303"/>
                      </a:lnTo>
                      <a:lnTo>
                        <a:pt x="833" y="293"/>
                      </a:lnTo>
                      <a:lnTo>
                        <a:pt x="788" y="289"/>
                      </a:lnTo>
                      <a:lnTo>
                        <a:pt x="746" y="291"/>
                      </a:lnTo>
                      <a:lnTo>
                        <a:pt x="713" y="300"/>
                      </a:lnTo>
                      <a:lnTo>
                        <a:pt x="690" y="319"/>
                      </a:lnTo>
                      <a:lnTo>
                        <a:pt x="682" y="350"/>
                      </a:lnTo>
                      <a:lnTo>
                        <a:pt x="690" y="393"/>
                      </a:lnTo>
                      <a:lnTo>
                        <a:pt x="697" y="440"/>
                      </a:lnTo>
                      <a:lnTo>
                        <a:pt x="686" y="483"/>
                      </a:lnTo>
                      <a:lnTo>
                        <a:pt x="664" y="520"/>
                      </a:lnTo>
                      <a:lnTo>
                        <a:pt x="626" y="551"/>
                      </a:lnTo>
                      <a:lnTo>
                        <a:pt x="584" y="580"/>
                      </a:lnTo>
                      <a:lnTo>
                        <a:pt x="543" y="598"/>
                      </a:lnTo>
                      <a:lnTo>
                        <a:pt x="501" y="613"/>
                      </a:lnTo>
                      <a:lnTo>
                        <a:pt x="467" y="617"/>
                      </a:lnTo>
                      <a:lnTo>
                        <a:pt x="426" y="627"/>
                      </a:lnTo>
                      <a:lnTo>
                        <a:pt x="362" y="653"/>
                      </a:lnTo>
                      <a:lnTo>
                        <a:pt x="294" y="691"/>
                      </a:lnTo>
                      <a:lnTo>
                        <a:pt x="233" y="736"/>
                      </a:lnTo>
                      <a:lnTo>
                        <a:pt x="192" y="783"/>
                      </a:lnTo>
                      <a:lnTo>
                        <a:pt x="188" y="830"/>
                      </a:lnTo>
                      <a:lnTo>
                        <a:pt x="230" y="873"/>
                      </a:lnTo>
                      <a:lnTo>
                        <a:pt x="332" y="904"/>
                      </a:lnTo>
                      <a:lnTo>
                        <a:pt x="448" y="930"/>
                      </a:lnTo>
                      <a:lnTo>
                        <a:pt x="520" y="953"/>
                      </a:lnTo>
                      <a:lnTo>
                        <a:pt x="554" y="975"/>
                      </a:lnTo>
                      <a:lnTo>
                        <a:pt x="550" y="994"/>
                      </a:lnTo>
                      <a:lnTo>
                        <a:pt x="509" y="1013"/>
                      </a:lnTo>
                      <a:lnTo>
                        <a:pt x="433" y="1029"/>
                      </a:lnTo>
                      <a:lnTo>
                        <a:pt x="324" y="1043"/>
                      </a:lnTo>
                      <a:lnTo>
                        <a:pt x="184" y="1057"/>
                      </a:lnTo>
                      <a:lnTo>
                        <a:pt x="67" y="1072"/>
                      </a:lnTo>
                      <a:lnTo>
                        <a:pt x="7" y="1088"/>
                      </a:lnTo>
                      <a:lnTo>
                        <a:pt x="0" y="1105"/>
                      </a:lnTo>
                      <a:lnTo>
                        <a:pt x="26" y="1119"/>
                      </a:lnTo>
                      <a:lnTo>
                        <a:pt x="75" y="1131"/>
                      </a:lnTo>
                      <a:lnTo>
                        <a:pt x="139" y="1138"/>
                      </a:lnTo>
                      <a:lnTo>
                        <a:pt x="200" y="1138"/>
                      </a:lnTo>
                      <a:lnTo>
                        <a:pt x="252" y="1131"/>
                      </a:lnTo>
                      <a:lnTo>
                        <a:pt x="290" y="1133"/>
                      </a:lnTo>
                      <a:lnTo>
                        <a:pt x="316" y="1155"/>
                      </a:lnTo>
                      <a:lnTo>
                        <a:pt x="332" y="1192"/>
                      </a:lnTo>
                      <a:lnTo>
                        <a:pt x="332" y="1235"/>
                      </a:lnTo>
                      <a:lnTo>
                        <a:pt x="320" y="1278"/>
                      </a:lnTo>
                      <a:lnTo>
                        <a:pt x="290" y="1308"/>
                      </a:lnTo>
                      <a:lnTo>
                        <a:pt x="245" y="1325"/>
                      </a:lnTo>
                      <a:lnTo>
                        <a:pt x="177" y="1318"/>
                      </a:lnTo>
                      <a:lnTo>
                        <a:pt x="147" y="1311"/>
                      </a:lnTo>
                      <a:lnTo>
                        <a:pt x="132" y="1308"/>
                      </a:lnTo>
                      <a:lnTo>
                        <a:pt x="132" y="1311"/>
                      </a:lnTo>
                      <a:lnTo>
                        <a:pt x="143" y="1318"/>
                      </a:lnTo>
                      <a:lnTo>
                        <a:pt x="166" y="1327"/>
                      </a:lnTo>
                      <a:lnTo>
                        <a:pt x="196" y="1339"/>
                      </a:lnTo>
                      <a:lnTo>
                        <a:pt x="233" y="1351"/>
                      </a:lnTo>
                      <a:lnTo>
                        <a:pt x="275" y="1360"/>
                      </a:lnTo>
                      <a:lnTo>
                        <a:pt x="324" y="1372"/>
                      </a:lnTo>
                      <a:lnTo>
                        <a:pt x="377" y="1379"/>
                      </a:lnTo>
                      <a:lnTo>
                        <a:pt x="426" y="1382"/>
                      </a:lnTo>
                      <a:lnTo>
                        <a:pt x="479" y="1382"/>
                      </a:lnTo>
                      <a:lnTo>
                        <a:pt x="531" y="1375"/>
                      </a:lnTo>
                      <a:lnTo>
                        <a:pt x="577" y="1360"/>
                      </a:lnTo>
                      <a:lnTo>
                        <a:pt x="618" y="1341"/>
                      </a:lnTo>
                      <a:lnTo>
                        <a:pt x="656" y="1311"/>
                      </a:lnTo>
                      <a:lnTo>
                        <a:pt x="724" y="1249"/>
                      </a:lnTo>
                      <a:lnTo>
                        <a:pt x="799" y="1199"/>
                      </a:lnTo>
                      <a:lnTo>
                        <a:pt x="875" y="1164"/>
                      </a:lnTo>
                      <a:lnTo>
                        <a:pt x="946" y="1145"/>
                      </a:lnTo>
                      <a:lnTo>
                        <a:pt x="1014" y="1143"/>
                      </a:lnTo>
                      <a:lnTo>
                        <a:pt x="1075" y="1157"/>
                      </a:lnTo>
                      <a:lnTo>
                        <a:pt x="1120" y="1192"/>
                      </a:lnTo>
                      <a:lnTo>
                        <a:pt x="1154" y="1249"/>
                      </a:lnTo>
                      <a:lnTo>
                        <a:pt x="1180" y="1304"/>
                      </a:lnTo>
                      <a:lnTo>
                        <a:pt x="1210" y="1330"/>
                      </a:lnTo>
                      <a:lnTo>
                        <a:pt x="1241" y="1337"/>
                      </a:lnTo>
                      <a:lnTo>
                        <a:pt x="1271" y="1322"/>
                      </a:lnTo>
                      <a:lnTo>
                        <a:pt x="1297" y="1296"/>
                      </a:lnTo>
                      <a:lnTo>
                        <a:pt x="1320" y="1259"/>
                      </a:lnTo>
                      <a:lnTo>
                        <a:pt x="1339" y="1216"/>
                      </a:lnTo>
                      <a:lnTo>
                        <a:pt x="1350" y="1171"/>
                      </a:lnTo>
                      <a:lnTo>
                        <a:pt x="1369" y="1126"/>
                      </a:lnTo>
                      <a:lnTo>
                        <a:pt x="1407" y="1081"/>
                      </a:lnTo>
                      <a:lnTo>
                        <a:pt x="1459" y="1043"/>
                      </a:lnTo>
                      <a:lnTo>
                        <a:pt x="1520" y="1015"/>
                      </a:lnTo>
                      <a:lnTo>
                        <a:pt x="1580" y="1001"/>
                      </a:lnTo>
                      <a:lnTo>
                        <a:pt x="1637" y="1001"/>
                      </a:lnTo>
                      <a:lnTo>
                        <a:pt x="1686" y="1024"/>
                      </a:lnTo>
                      <a:lnTo>
                        <a:pt x="1716" y="1069"/>
                      </a:lnTo>
                      <a:lnTo>
                        <a:pt x="1750" y="1105"/>
                      </a:lnTo>
                      <a:lnTo>
                        <a:pt x="1807" y="1102"/>
                      </a:lnTo>
                      <a:lnTo>
                        <a:pt x="1874" y="1069"/>
                      </a:lnTo>
                      <a:lnTo>
                        <a:pt x="1950" y="1024"/>
                      </a:lnTo>
                      <a:lnTo>
                        <a:pt x="2025" y="977"/>
                      </a:lnTo>
                      <a:lnTo>
                        <a:pt x="2093" y="942"/>
                      </a:lnTo>
                      <a:lnTo>
                        <a:pt x="2146" y="934"/>
                      </a:lnTo>
                      <a:lnTo>
                        <a:pt x="2176" y="963"/>
                      </a:lnTo>
                      <a:lnTo>
                        <a:pt x="2199" y="1001"/>
                      </a:lnTo>
                      <a:lnTo>
                        <a:pt x="2218" y="1015"/>
                      </a:lnTo>
                      <a:lnTo>
                        <a:pt x="2237" y="1008"/>
                      </a:lnTo>
                      <a:lnTo>
                        <a:pt x="2244" y="984"/>
                      </a:lnTo>
                      <a:lnTo>
                        <a:pt x="2244" y="951"/>
                      </a:lnTo>
                      <a:lnTo>
                        <a:pt x="2225" y="911"/>
                      </a:lnTo>
                      <a:lnTo>
                        <a:pt x="2191" y="871"/>
                      </a:lnTo>
                      <a:lnTo>
                        <a:pt x="2131" y="833"/>
                      </a:lnTo>
                      <a:lnTo>
                        <a:pt x="2082" y="795"/>
                      </a:lnTo>
                      <a:lnTo>
                        <a:pt x="2071" y="755"/>
                      </a:lnTo>
                      <a:lnTo>
                        <a:pt x="2089" y="712"/>
                      </a:lnTo>
                      <a:lnTo>
                        <a:pt x="2138" y="677"/>
                      </a:lnTo>
                      <a:lnTo>
                        <a:pt x="2203" y="648"/>
                      </a:lnTo>
                      <a:lnTo>
                        <a:pt x="2282" y="629"/>
                      </a:lnTo>
                      <a:lnTo>
                        <a:pt x="2365" y="629"/>
                      </a:lnTo>
                      <a:lnTo>
                        <a:pt x="2444" y="646"/>
                      </a:lnTo>
                      <a:lnTo>
                        <a:pt x="2478" y="655"/>
                      </a:lnTo>
                      <a:lnTo>
                        <a:pt x="2504" y="658"/>
                      </a:lnTo>
                      <a:lnTo>
                        <a:pt x="2519" y="653"/>
                      </a:lnTo>
                      <a:lnTo>
                        <a:pt x="2527" y="643"/>
                      </a:lnTo>
                      <a:lnTo>
                        <a:pt x="2523" y="627"/>
                      </a:lnTo>
                      <a:lnTo>
                        <a:pt x="2516" y="608"/>
                      </a:lnTo>
                      <a:lnTo>
                        <a:pt x="2497" y="589"/>
                      </a:lnTo>
                      <a:lnTo>
                        <a:pt x="2470" y="568"/>
                      </a:lnTo>
                      <a:lnTo>
                        <a:pt x="2433" y="546"/>
                      </a:lnTo>
                      <a:lnTo>
                        <a:pt x="2391" y="527"/>
                      </a:lnTo>
                      <a:lnTo>
                        <a:pt x="2342" y="511"/>
                      </a:lnTo>
                      <a:lnTo>
                        <a:pt x="2282" y="499"/>
                      </a:lnTo>
                      <a:lnTo>
                        <a:pt x="2218" y="492"/>
                      </a:lnTo>
                      <a:lnTo>
                        <a:pt x="2142" y="490"/>
                      </a:lnTo>
                      <a:lnTo>
                        <a:pt x="2063" y="497"/>
                      </a:lnTo>
                      <a:lnTo>
                        <a:pt x="1976" y="513"/>
                      </a:lnTo>
                      <a:lnTo>
                        <a:pt x="1893" y="530"/>
                      </a:lnTo>
                      <a:lnTo>
                        <a:pt x="1829" y="542"/>
                      </a:lnTo>
                      <a:lnTo>
                        <a:pt x="1780" y="544"/>
                      </a:lnTo>
                      <a:lnTo>
                        <a:pt x="1746" y="542"/>
                      </a:lnTo>
                      <a:lnTo>
                        <a:pt x="1727" y="537"/>
                      </a:lnTo>
                      <a:lnTo>
                        <a:pt x="1720" y="525"/>
                      </a:lnTo>
                      <a:lnTo>
                        <a:pt x="1724" y="513"/>
                      </a:lnTo>
                      <a:lnTo>
                        <a:pt x="1739" y="497"/>
                      </a:lnTo>
                      <a:lnTo>
                        <a:pt x="1761" y="480"/>
                      </a:lnTo>
                      <a:lnTo>
                        <a:pt x="1795" y="464"/>
                      </a:lnTo>
                      <a:lnTo>
                        <a:pt x="1837" y="447"/>
                      </a:lnTo>
                      <a:lnTo>
                        <a:pt x="1882" y="430"/>
                      </a:lnTo>
                      <a:lnTo>
                        <a:pt x="1935" y="419"/>
                      </a:lnTo>
                      <a:lnTo>
                        <a:pt x="1995" y="409"/>
                      </a:lnTo>
                      <a:lnTo>
                        <a:pt x="2055" y="402"/>
                      </a:lnTo>
                      <a:lnTo>
                        <a:pt x="2120" y="402"/>
                      </a:lnTo>
                      <a:lnTo>
                        <a:pt x="2240" y="400"/>
                      </a:lnTo>
                      <a:lnTo>
                        <a:pt x="2350" y="386"/>
                      </a:lnTo>
                      <a:lnTo>
                        <a:pt x="2437" y="364"/>
                      </a:lnTo>
                      <a:lnTo>
                        <a:pt x="2504" y="333"/>
                      </a:lnTo>
                      <a:lnTo>
                        <a:pt x="2542" y="298"/>
                      </a:lnTo>
                      <a:lnTo>
                        <a:pt x="2550" y="262"/>
                      </a:lnTo>
                      <a:lnTo>
                        <a:pt x="2523" y="225"/>
                      </a:lnTo>
                      <a:lnTo>
                        <a:pt x="2459" y="187"/>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2" name="Freeform 12"/>
                <p:cNvSpPr>
                  <a:spLocks/>
                </p:cNvSpPr>
                <p:nvPr/>
              </p:nvSpPr>
              <p:spPr bwMode="auto">
                <a:xfrm>
                  <a:off x="2060369" y="549275"/>
                  <a:ext cx="2965587" cy="1590101"/>
                </a:xfrm>
                <a:custGeom>
                  <a:avLst/>
                  <a:gdLst>
                    <a:gd name="T0" fmla="*/ 2147483647 w 2535"/>
                    <a:gd name="T1" fmla="*/ 2147483647 h 1188"/>
                    <a:gd name="T2" fmla="*/ 2147483647 w 2535"/>
                    <a:gd name="T3" fmla="*/ 2147483647 h 1188"/>
                    <a:gd name="T4" fmla="*/ 2147483647 w 2535"/>
                    <a:gd name="T5" fmla="*/ 2147483647 h 1188"/>
                    <a:gd name="T6" fmla="*/ 2147483647 w 2535"/>
                    <a:gd name="T7" fmla="*/ 2147483647 h 1188"/>
                    <a:gd name="T8" fmla="*/ 2147483647 w 2535"/>
                    <a:gd name="T9" fmla="*/ 2147483647 h 1188"/>
                    <a:gd name="T10" fmla="*/ 2147483647 w 2535"/>
                    <a:gd name="T11" fmla="*/ 2147483647 h 1188"/>
                    <a:gd name="T12" fmla="*/ 2147483647 w 2535"/>
                    <a:gd name="T13" fmla="*/ 2147483647 h 1188"/>
                    <a:gd name="T14" fmla="*/ 2147483647 w 2535"/>
                    <a:gd name="T15" fmla="*/ 2147483647 h 1188"/>
                    <a:gd name="T16" fmla="*/ 2147483647 w 2535"/>
                    <a:gd name="T17" fmla="*/ 2147483647 h 1188"/>
                    <a:gd name="T18" fmla="*/ 2147483647 w 2535"/>
                    <a:gd name="T19" fmla="*/ 2147483647 h 1188"/>
                    <a:gd name="T20" fmla="*/ 2147483647 w 2535"/>
                    <a:gd name="T21" fmla="*/ 2147483647 h 1188"/>
                    <a:gd name="T22" fmla="*/ 2147483647 w 2535"/>
                    <a:gd name="T23" fmla="*/ 2147483647 h 1188"/>
                    <a:gd name="T24" fmla="*/ 2147483647 w 2535"/>
                    <a:gd name="T25" fmla="*/ 2147483647 h 1188"/>
                    <a:gd name="T26" fmla="*/ 2147483647 w 2535"/>
                    <a:gd name="T27" fmla="*/ 2147483647 h 1188"/>
                    <a:gd name="T28" fmla="*/ 2147483647 w 2535"/>
                    <a:gd name="T29" fmla="*/ 2147483647 h 1188"/>
                    <a:gd name="T30" fmla="*/ 2147483647 w 2535"/>
                    <a:gd name="T31" fmla="*/ 2147483647 h 1188"/>
                    <a:gd name="T32" fmla="*/ 2147483647 w 2535"/>
                    <a:gd name="T33" fmla="*/ 2147483647 h 1188"/>
                    <a:gd name="T34" fmla="*/ 2147483647 w 2535"/>
                    <a:gd name="T35" fmla="*/ 2147483647 h 1188"/>
                    <a:gd name="T36" fmla="*/ 2147483647 w 2535"/>
                    <a:gd name="T37" fmla="*/ 2147483647 h 1188"/>
                    <a:gd name="T38" fmla="*/ 2147483647 w 2535"/>
                    <a:gd name="T39" fmla="*/ 2147483647 h 1188"/>
                    <a:gd name="T40" fmla="*/ 0 w 2535"/>
                    <a:gd name="T41" fmla="*/ 2147483647 h 1188"/>
                    <a:gd name="T42" fmla="*/ 2147483647 w 2535"/>
                    <a:gd name="T43" fmla="*/ 2147483647 h 1188"/>
                    <a:gd name="T44" fmla="*/ 2147483647 w 2535"/>
                    <a:gd name="T45" fmla="*/ 2147483647 h 1188"/>
                    <a:gd name="T46" fmla="*/ 2147483647 w 2535"/>
                    <a:gd name="T47" fmla="*/ 2147483647 h 1188"/>
                    <a:gd name="T48" fmla="*/ 2147483647 w 2535"/>
                    <a:gd name="T49" fmla="*/ 2147483647 h 1188"/>
                    <a:gd name="T50" fmla="*/ 2147483647 w 2535"/>
                    <a:gd name="T51" fmla="*/ 2147483647 h 1188"/>
                    <a:gd name="T52" fmla="*/ 2147483647 w 2535"/>
                    <a:gd name="T53" fmla="*/ 2147483647 h 1188"/>
                    <a:gd name="T54" fmla="*/ 2147483647 w 2535"/>
                    <a:gd name="T55" fmla="*/ 2147483647 h 1188"/>
                    <a:gd name="T56" fmla="*/ 2147483647 w 2535"/>
                    <a:gd name="T57" fmla="*/ 2147483647 h 1188"/>
                    <a:gd name="T58" fmla="*/ 2147483647 w 2535"/>
                    <a:gd name="T59" fmla="*/ 2147483647 h 1188"/>
                    <a:gd name="T60" fmla="*/ 2147483647 w 2535"/>
                    <a:gd name="T61" fmla="*/ 2147483647 h 1188"/>
                    <a:gd name="T62" fmla="*/ 2147483647 w 2535"/>
                    <a:gd name="T63" fmla="*/ 2147483647 h 1188"/>
                    <a:gd name="T64" fmla="*/ 2147483647 w 2535"/>
                    <a:gd name="T65" fmla="*/ 2147483647 h 1188"/>
                    <a:gd name="T66" fmla="*/ 2147483647 w 2535"/>
                    <a:gd name="T67" fmla="*/ 2147483647 h 1188"/>
                    <a:gd name="T68" fmla="*/ 2147483647 w 2535"/>
                    <a:gd name="T69" fmla="*/ 2147483647 h 1188"/>
                    <a:gd name="T70" fmla="*/ 2147483647 w 2535"/>
                    <a:gd name="T71" fmla="*/ 2147483647 h 1188"/>
                    <a:gd name="T72" fmla="*/ 2147483647 w 2535"/>
                    <a:gd name="T73" fmla="*/ 2147483647 h 1188"/>
                    <a:gd name="T74" fmla="*/ 2147483647 w 2535"/>
                    <a:gd name="T75" fmla="*/ 2147483647 h 1188"/>
                    <a:gd name="T76" fmla="*/ 2147483647 w 2535"/>
                    <a:gd name="T77" fmla="*/ 2147483647 h 1188"/>
                    <a:gd name="T78" fmla="*/ 2147483647 w 2535"/>
                    <a:gd name="T79" fmla="*/ 2147483647 h 1188"/>
                    <a:gd name="T80" fmla="*/ 2147483647 w 2535"/>
                    <a:gd name="T81" fmla="*/ 2147483647 h 1188"/>
                    <a:gd name="T82" fmla="*/ 2147483647 w 2535"/>
                    <a:gd name="T83" fmla="*/ 2147483647 h 1188"/>
                    <a:gd name="T84" fmla="*/ 2147483647 w 2535"/>
                    <a:gd name="T85" fmla="*/ 2147483647 h 1188"/>
                    <a:gd name="T86" fmla="*/ 2147483647 w 2535"/>
                    <a:gd name="T87" fmla="*/ 2147483647 h 1188"/>
                    <a:gd name="T88" fmla="*/ 2147483647 w 2535"/>
                    <a:gd name="T89" fmla="*/ 2147483647 h 1188"/>
                    <a:gd name="T90" fmla="*/ 2147483647 w 2535"/>
                    <a:gd name="T91" fmla="*/ 2147483647 h 1188"/>
                    <a:gd name="T92" fmla="*/ 2147483647 w 2535"/>
                    <a:gd name="T93" fmla="*/ 2147483647 h 1188"/>
                    <a:gd name="T94" fmla="*/ 2147483647 w 2535"/>
                    <a:gd name="T95" fmla="*/ 2147483647 h 1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35"/>
                    <a:gd name="T145" fmla="*/ 0 h 1188"/>
                    <a:gd name="T146" fmla="*/ 2535 w 2535"/>
                    <a:gd name="T147" fmla="*/ 1188 h 1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35" h="1188">
                      <a:moveTo>
                        <a:pt x="1909" y="114"/>
                      </a:moveTo>
                      <a:lnTo>
                        <a:pt x="1897" y="121"/>
                      </a:lnTo>
                      <a:lnTo>
                        <a:pt x="1867" y="138"/>
                      </a:lnTo>
                      <a:lnTo>
                        <a:pt x="1818" y="154"/>
                      </a:lnTo>
                      <a:lnTo>
                        <a:pt x="1758" y="168"/>
                      </a:lnTo>
                      <a:lnTo>
                        <a:pt x="1694" y="168"/>
                      </a:lnTo>
                      <a:lnTo>
                        <a:pt x="1622" y="152"/>
                      </a:lnTo>
                      <a:lnTo>
                        <a:pt x="1554" y="107"/>
                      </a:lnTo>
                      <a:lnTo>
                        <a:pt x="1494" y="31"/>
                      </a:lnTo>
                      <a:lnTo>
                        <a:pt x="1486" y="26"/>
                      </a:lnTo>
                      <a:lnTo>
                        <a:pt x="1471" y="17"/>
                      </a:lnTo>
                      <a:lnTo>
                        <a:pt x="1445" y="7"/>
                      </a:lnTo>
                      <a:lnTo>
                        <a:pt x="1411" y="0"/>
                      </a:lnTo>
                      <a:lnTo>
                        <a:pt x="1373" y="0"/>
                      </a:lnTo>
                      <a:lnTo>
                        <a:pt x="1328" y="15"/>
                      </a:lnTo>
                      <a:lnTo>
                        <a:pt x="1279" y="45"/>
                      </a:lnTo>
                      <a:lnTo>
                        <a:pt x="1230" y="97"/>
                      </a:lnTo>
                      <a:lnTo>
                        <a:pt x="1218" y="95"/>
                      </a:lnTo>
                      <a:lnTo>
                        <a:pt x="1192" y="88"/>
                      </a:lnTo>
                      <a:lnTo>
                        <a:pt x="1150" y="78"/>
                      </a:lnTo>
                      <a:lnTo>
                        <a:pt x="1105" y="71"/>
                      </a:lnTo>
                      <a:lnTo>
                        <a:pt x="1060" y="69"/>
                      </a:lnTo>
                      <a:lnTo>
                        <a:pt x="1022" y="74"/>
                      </a:lnTo>
                      <a:lnTo>
                        <a:pt x="996" y="90"/>
                      </a:lnTo>
                      <a:lnTo>
                        <a:pt x="988" y="119"/>
                      </a:lnTo>
                      <a:lnTo>
                        <a:pt x="977" y="123"/>
                      </a:lnTo>
                      <a:lnTo>
                        <a:pt x="950" y="135"/>
                      </a:lnTo>
                      <a:lnTo>
                        <a:pt x="909" y="149"/>
                      </a:lnTo>
                      <a:lnTo>
                        <a:pt x="860" y="166"/>
                      </a:lnTo>
                      <a:lnTo>
                        <a:pt x="803" y="178"/>
                      </a:lnTo>
                      <a:lnTo>
                        <a:pt x="747" y="183"/>
                      </a:lnTo>
                      <a:lnTo>
                        <a:pt x="690" y="175"/>
                      </a:lnTo>
                      <a:lnTo>
                        <a:pt x="641" y="157"/>
                      </a:lnTo>
                      <a:lnTo>
                        <a:pt x="596" y="133"/>
                      </a:lnTo>
                      <a:lnTo>
                        <a:pt x="558" y="123"/>
                      </a:lnTo>
                      <a:lnTo>
                        <a:pt x="524" y="123"/>
                      </a:lnTo>
                      <a:lnTo>
                        <a:pt x="501" y="135"/>
                      </a:lnTo>
                      <a:lnTo>
                        <a:pt x="490" y="152"/>
                      </a:lnTo>
                      <a:lnTo>
                        <a:pt x="494" y="175"/>
                      </a:lnTo>
                      <a:lnTo>
                        <a:pt x="513" y="204"/>
                      </a:lnTo>
                      <a:lnTo>
                        <a:pt x="550" y="235"/>
                      </a:lnTo>
                      <a:lnTo>
                        <a:pt x="588" y="265"/>
                      </a:lnTo>
                      <a:lnTo>
                        <a:pt x="611" y="289"/>
                      </a:lnTo>
                      <a:lnTo>
                        <a:pt x="615" y="310"/>
                      </a:lnTo>
                      <a:lnTo>
                        <a:pt x="603" y="324"/>
                      </a:lnTo>
                      <a:lnTo>
                        <a:pt x="577" y="334"/>
                      </a:lnTo>
                      <a:lnTo>
                        <a:pt x="543" y="339"/>
                      </a:lnTo>
                      <a:lnTo>
                        <a:pt x="501" y="336"/>
                      </a:lnTo>
                      <a:lnTo>
                        <a:pt x="452" y="332"/>
                      </a:lnTo>
                      <a:lnTo>
                        <a:pt x="400" y="324"/>
                      </a:lnTo>
                      <a:lnTo>
                        <a:pt x="347" y="320"/>
                      </a:lnTo>
                      <a:lnTo>
                        <a:pt x="298" y="317"/>
                      </a:lnTo>
                      <a:lnTo>
                        <a:pt x="256" y="322"/>
                      </a:lnTo>
                      <a:lnTo>
                        <a:pt x="230" y="334"/>
                      </a:lnTo>
                      <a:lnTo>
                        <a:pt x="222" y="351"/>
                      </a:lnTo>
                      <a:lnTo>
                        <a:pt x="230" y="374"/>
                      </a:lnTo>
                      <a:lnTo>
                        <a:pt x="264" y="407"/>
                      </a:lnTo>
                      <a:lnTo>
                        <a:pt x="298" y="443"/>
                      </a:lnTo>
                      <a:lnTo>
                        <a:pt x="313" y="476"/>
                      </a:lnTo>
                      <a:lnTo>
                        <a:pt x="309" y="507"/>
                      </a:lnTo>
                      <a:lnTo>
                        <a:pt x="294" y="533"/>
                      </a:lnTo>
                      <a:lnTo>
                        <a:pt x="268" y="556"/>
                      </a:lnTo>
                      <a:lnTo>
                        <a:pt x="237" y="575"/>
                      </a:lnTo>
                      <a:lnTo>
                        <a:pt x="207" y="587"/>
                      </a:lnTo>
                      <a:lnTo>
                        <a:pt x="177" y="594"/>
                      </a:lnTo>
                      <a:lnTo>
                        <a:pt x="139" y="606"/>
                      </a:lnTo>
                      <a:lnTo>
                        <a:pt x="90" y="632"/>
                      </a:lnTo>
                      <a:lnTo>
                        <a:pt x="45" y="665"/>
                      </a:lnTo>
                      <a:lnTo>
                        <a:pt x="11" y="705"/>
                      </a:lnTo>
                      <a:lnTo>
                        <a:pt x="0" y="746"/>
                      </a:lnTo>
                      <a:lnTo>
                        <a:pt x="22" y="784"/>
                      </a:lnTo>
                      <a:lnTo>
                        <a:pt x="90" y="812"/>
                      </a:lnTo>
                      <a:lnTo>
                        <a:pt x="211" y="828"/>
                      </a:lnTo>
                      <a:lnTo>
                        <a:pt x="343" y="840"/>
                      </a:lnTo>
                      <a:lnTo>
                        <a:pt x="430" y="852"/>
                      </a:lnTo>
                      <a:lnTo>
                        <a:pt x="475" y="866"/>
                      </a:lnTo>
                      <a:lnTo>
                        <a:pt x="483" y="883"/>
                      </a:lnTo>
                      <a:lnTo>
                        <a:pt x="452" y="899"/>
                      </a:lnTo>
                      <a:lnTo>
                        <a:pt x="388" y="918"/>
                      </a:lnTo>
                      <a:lnTo>
                        <a:pt x="290" y="937"/>
                      </a:lnTo>
                      <a:lnTo>
                        <a:pt x="158" y="959"/>
                      </a:lnTo>
                      <a:lnTo>
                        <a:pt x="49" y="980"/>
                      </a:lnTo>
                      <a:lnTo>
                        <a:pt x="0" y="996"/>
                      </a:lnTo>
                      <a:lnTo>
                        <a:pt x="0" y="1008"/>
                      </a:lnTo>
                      <a:lnTo>
                        <a:pt x="34" y="1018"/>
                      </a:lnTo>
                      <a:lnTo>
                        <a:pt x="90" y="1022"/>
                      </a:lnTo>
                      <a:lnTo>
                        <a:pt x="158" y="1025"/>
                      </a:lnTo>
                      <a:lnTo>
                        <a:pt x="222" y="1020"/>
                      </a:lnTo>
                      <a:lnTo>
                        <a:pt x="268" y="1011"/>
                      </a:lnTo>
                      <a:lnTo>
                        <a:pt x="305" y="1008"/>
                      </a:lnTo>
                      <a:lnTo>
                        <a:pt x="343" y="1022"/>
                      </a:lnTo>
                      <a:lnTo>
                        <a:pt x="381" y="1051"/>
                      </a:lnTo>
                      <a:lnTo>
                        <a:pt x="407" y="1082"/>
                      </a:lnTo>
                      <a:lnTo>
                        <a:pt x="418" y="1115"/>
                      </a:lnTo>
                      <a:lnTo>
                        <a:pt x="411" y="1141"/>
                      </a:lnTo>
                      <a:lnTo>
                        <a:pt x="373" y="1157"/>
                      </a:lnTo>
                      <a:lnTo>
                        <a:pt x="302" y="1157"/>
                      </a:lnTo>
                      <a:lnTo>
                        <a:pt x="268" y="1153"/>
                      </a:lnTo>
                      <a:lnTo>
                        <a:pt x="252" y="1153"/>
                      </a:lnTo>
                      <a:lnTo>
                        <a:pt x="252" y="1155"/>
                      </a:lnTo>
                      <a:lnTo>
                        <a:pt x="268" y="1160"/>
                      </a:lnTo>
                      <a:lnTo>
                        <a:pt x="298" y="1164"/>
                      </a:lnTo>
                      <a:lnTo>
                        <a:pt x="332" y="1172"/>
                      </a:lnTo>
                      <a:lnTo>
                        <a:pt x="377" y="1176"/>
                      </a:lnTo>
                      <a:lnTo>
                        <a:pt x="430" y="1183"/>
                      </a:lnTo>
                      <a:lnTo>
                        <a:pt x="483" y="1186"/>
                      </a:lnTo>
                      <a:lnTo>
                        <a:pt x="539" y="1188"/>
                      </a:lnTo>
                      <a:lnTo>
                        <a:pt x="596" y="1188"/>
                      </a:lnTo>
                      <a:lnTo>
                        <a:pt x="645" y="1183"/>
                      </a:lnTo>
                      <a:lnTo>
                        <a:pt x="694" y="1174"/>
                      </a:lnTo>
                      <a:lnTo>
                        <a:pt x="732" y="1162"/>
                      </a:lnTo>
                      <a:lnTo>
                        <a:pt x="762" y="1143"/>
                      </a:lnTo>
                      <a:lnTo>
                        <a:pt x="781" y="1117"/>
                      </a:lnTo>
                      <a:lnTo>
                        <a:pt x="815" y="1063"/>
                      </a:lnTo>
                      <a:lnTo>
                        <a:pt x="856" y="1020"/>
                      </a:lnTo>
                      <a:lnTo>
                        <a:pt x="913" y="987"/>
                      </a:lnTo>
                      <a:lnTo>
                        <a:pt x="973" y="966"/>
                      </a:lnTo>
                      <a:lnTo>
                        <a:pt x="1037" y="959"/>
                      </a:lnTo>
                      <a:lnTo>
                        <a:pt x="1105" y="966"/>
                      </a:lnTo>
                      <a:lnTo>
                        <a:pt x="1177" y="989"/>
                      </a:lnTo>
                      <a:lnTo>
                        <a:pt x="1241" y="1030"/>
                      </a:lnTo>
                      <a:lnTo>
                        <a:pt x="1297" y="1067"/>
                      </a:lnTo>
                      <a:lnTo>
                        <a:pt x="1343" y="1086"/>
                      </a:lnTo>
                      <a:lnTo>
                        <a:pt x="1377" y="1089"/>
                      </a:lnTo>
                      <a:lnTo>
                        <a:pt x="1399" y="1077"/>
                      </a:lnTo>
                      <a:lnTo>
                        <a:pt x="1407" y="1053"/>
                      </a:lnTo>
                      <a:lnTo>
                        <a:pt x="1411" y="1025"/>
                      </a:lnTo>
                      <a:lnTo>
                        <a:pt x="1403" y="989"/>
                      </a:lnTo>
                      <a:lnTo>
                        <a:pt x="1384" y="954"/>
                      </a:lnTo>
                      <a:lnTo>
                        <a:pt x="1377" y="918"/>
                      </a:lnTo>
                      <a:lnTo>
                        <a:pt x="1388" y="883"/>
                      </a:lnTo>
                      <a:lnTo>
                        <a:pt x="1418" y="850"/>
                      </a:lnTo>
                      <a:lnTo>
                        <a:pt x="1460" y="824"/>
                      </a:lnTo>
                      <a:lnTo>
                        <a:pt x="1512" y="807"/>
                      </a:lnTo>
                      <a:lnTo>
                        <a:pt x="1573" y="805"/>
                      </a:lnTo>
                      <a:lnTo>
                        <a:pt x="1629" y="817"/>
                      </a:lnTo>
                      <a:lnTo>
                        <a:pt x="1690" y="850"/>
                      </a:lnTo>
                      <a:lnTo>
                        <a:pt x="1746" y="873"/>
                      </a:lnTo>
                      <a:lnTo>
                        <a:pt x="1795" y="866"/>
                      </a:lnTo>
                      <a:lnTo>
                        <a:pt x="1844" y="838"/>
                      </a:lnTo>
                      <a:lnTo>
                        <a:pt x="1893" y="795"/>
                      </a:lnTo>
                      <a:lnTo>
                        <a:pt x="1939" y="755"/>
                      </a:lnTo>
                      <a:lnTo>
                        <a:pt x="1984" y="722"/>
                      </a:lnTo>
                      <a:lnTo>
                        <a:pt x="2029" y="713"/>
                      </a:lnTo>
                      <a:lnTo>
                        <a:pt x="2075" y="731"/>
                      </a:lnTo>
                      <a:lnTo>
                        <a:pt x="2120" y="760"/>
                      </a:lnTo>
                      <a:lnTo>
                        <a:pt x="2146" y="769"/>
                      </a:lnTo>
                      <a:lnTo>
                        <a:pt x="2161" y="762"/>
                      </a:lnTo>
                      <a:lnTo>
                        <a:pt x="2157" y="743"/>
                      </a:lnTo>
                      <a:lnTo>
                        <a:pt x="2135" y="717"/>
                      </a:lnTo>
                      <a:lnTo>
                        <a:pt x="2097" y="689"/>
                      </a:lnTo>
                      <a:lnTo>
                        <a:pt x="2037" y="658"/>
                      </a:lnTo>
                      <a:lnTo>
                        <a:pt x="1958" y="634"/>
                      </a:lnTo>
                      <a:lnTo>
                        <a:pt x="2041" y="649"/>
                      </a:lnTo>
                      <a:lnTo>
                        <a:pt x="2120" y="656"/>
                      </a:lnTo>
                      <a:lnTo>
                        <a:pt x="2195" y="656"/>
                      </a:lnTo>
                      <a:lnTo>
                        <a:pt x="2267" y="651"/>
                      </a:lnTo>
                      <a:lnTo>
                        <a:pt x="2335" y="639"/>
                      </a:lnTo>
                      <a:lnTo>
                        <a:pt x="2391" y="623"/>
                      </a:lnTo>
                      <a:lnTo>
                        <a:pt x="2440" y="601"/>
                      </a:lnTo>
                      <a:lnTo>
                        <a:pt x="2482" y="580"/>
                      </a:lnTo>
                      <a:lnTo>
                        <a:pt x="2512" y="554"/>
                      </a:lnTo>
                      <a:lnTo>
                        <a:pt x="2531" y="528"/>
                      </a:lnTo>
                      <a:lnTo>
                        <a:pt x="2535" y="502"/>
                      </a:lnTo>
                      <a:lnTo>
                        <a:pt x="2523" y="474"/>
                      </a:lnTo>
                      <a:lnTo>
                        <a:pt x="2501" y="448"/>
                      </a:lnTo>
                      <a:lnTo>
                        <a:pt x="2459" y="424"/>
                      </a:lnTo>
                      <a:lnTo>
                        <a:pt x="2399" y="403"/>
                      </a:lnTo>
                      <a:lnTo>
                        <a:pt x="2320" y="386"/>
                      </a:lnTo>
                      <a:lnTo>
                        <a:pt x="2406" y="391"/>
                      </a:lnTo>
                      <a:lnTo>
                        <a:pt x="2467" y="377"/>
                      </a:lnTo>
                      <a:lnTo>
                        <a:pt x="2505" y="351"/>
                      </a:lnTo>
                      <a:lnTo>
                        <a:pt x="2516" y="320"/>
                      </a:lnTo>
                      <a:lnTo>
                        <a:pt x="2493" y="294"/>
                      </a:lnTo>
                      <a:lnTo>
                        <a:pt x="2437" y="277"/>
                      </a:lnTo>
                      <a:lnTo>
                        <a:pt x="2342" y="282"/>
                      </a:lnTo>
                      <a:lnTo>
                        <a:pt x="2207" y="310"/>
                      </a:lnTo>
                      <a:lnTo>
                        <a:pt x="2075" y="341"/>
                      </a:lnTo>
                      <a:lnTo>
                        <a:pt x="1980" y="346"/>
                      </a:lnTo>
                      <a:lnTo>
                        <a:pt x="1920" y="332"/>
                      </a:lnTo>
                      <a:lnTo>
                        <a:pt x="1901" y="303"/>
                      </a:lnTo>
                      <a:lnTo>
                        <a:pt x="1912" y="268"/>
                      </a:lnTo>
                      <a:lnTo>
                        <a:pt x="1958" y="232"/>
                      </a:lnTo>
                      <a:lnTo>
                        <a:pt x="2037" y="204"/>
                      </a:lnTo>
                      <a:lnTo>
                        <a:pt x="2146" y="190"/>
                      </a:lnTo>
                      <a:lnTo>
                        <a:pt x="2248" y="183"/>
                      </a:lnTo>
                      <a:lnTo>
                        <a:pt x="2297" y="175"/>
                      </a:lnTo>
                      <a:lnTo>
                        <a:pt x="2297" y="171"/>
                      </a:lnTo>
                      <a:lnTo>
                        <a:pt x="2263" y="164"/>
                      </a:lnTo>
                      <a:lnTo>
                        <a:pt x="2199" y="154"/>
                      </a:lnTo>
                      <a:lnTo>
                        <a:pt x="2112" y="145"/>
                      </a:lnTo>
                      <a:lnTo>
                        <a:pt x="2014" y="130"/>
                      </a:lnTo>
                      <a:lnTo>
                        <a:pt x="1909" y="114"/>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3" name="Freeform 13"/>
                <p:cNvSpPr>
                  <a:spLocks/>
                </p:cNvSpPr>
                <p:nvPr/>
              </p:nvSpPr>
              <p:spPr bwMode="auto">
                <a:xfrm>
                  <a:off x="3268348" y="1207301"/>
                  <a:ext cx="1078725" cy="854660"/>
                </a:xfrm>
                <a:custGeom>
                  <a:avLst/>
                  <a:gdLst>
                    <a:gd name="T0" fmla="*/ 2147483647 w 921"/>
                    <a:gd name="T1" fmla="*/ 2147483647 h 639"/>
                    <a:gd name="T2" fmla="*/ 2147483647 w 921"/>
                    <a:gd name="T3" fmla="*/ 2147483647 h 639"/>
                    <a:gd name="T4" fmla="*/ 2147483647 w 921"/>
                    <a:gd name="T5" fmla="*/ 2147483647 h 639"/>
                    <a:gd name="T6" fmla="*/ 2147483647 w 921"/>
                    <a:gd name="T7" fmla="*/ 2147483647 h 639"/>
                    <a:gd name="T8" fmla="*/ 2147483647 w 921"/>
                    <a:gd name="T9" fmla="*/ 2147483647 h 639"/>
                    <a:gd name="T10" fmla="*/ 2147483647 w 921"/>
                    <a:gd name="T11" fmla="*/ 2147483647 h 639"/>
                    <a:gd name="T12" fmla="*/ 2147483647 w 921"/>
                    <a:gd name="T13" fmla="*/ 2147483647 h 639"/>
                    <a:gd name="T14" fmla="*/ 2147483647 w 921"/>
                    <a:gd name="T15" fmla="*/ 2147483647 h 639"/>
                    <a:gd name="T16" fmla="*/ 2147483647 w 921"/>
                    <a:gd name="T17" fmla="*/ 2147483647 h 639"/>
                    <a:gd name="T18" fmla="*/ 2147483647 w 921"/>
                    <a:gd name="T19" fmla="*/ 2147483647 h 639"/>
                    <a:gd name="T20" fmla="*/ 2147483647 w 921"/>
                    <a:gd name="T21" fmla="*/ 2147483647 h 639"/>
                    <a:gd name="T22" fmla="*/ 2147483647 w 921"/>
                    <a:gd name="T23" fmla="*/ 2147483647 h 639"/>
                    <a:gd name="T24" fmla="*/ 2147483647 w 921"/>
                    <a:gd name="T25" fmla="*/ 2147483647 h 639"/>
                    <a:gd name="T26" fmla="*/ 2147483647 w 921"/>
                    <a:gd name="T27" fmla="*/ 2147483647 h 639"/>
                    <a:gd name="T28" fmla="*/ 2147483647 w 921"/>
                    <a:gd name="T29" fmla="*/ 2147483647 h 639"/>
                    <a:gd name="T30" fmla="*/ 2147483647 w 921"/>
                    <a:gd name="T31" fmla="*/ 2147483647 h 639"/>
                    <a:gd name="T32" fmla="*/ 2147483647 w 921"/>
                    <a:gd name="T33" fmla="*/ 2147483647 h 639"/>
                    <a:gd name="T34" fmla="*/ 2147483647 w 921"/>
                    <a:gd name="T35" fmla="*/ 2147483647 h 639"/>
                    <a:gd name="T36" fmla="*/ 2147483647 w 921"/>
                    <a:gd name="T37" fmla="*/ 2147483647 h 639"/>
                    <a:gd name="T38" fmla="*/ 2147483647 w 921"/>
                    <a:gd name="T39" fmla="*/ 2147483647 h 639"/>
                    <a:gd name="T40" fmla="*/ 2147483647 w 921"/>
                    <a:gd name="T41" fmla="*/ 2147483647 h 639"/>
                    <a:gd name="T42" fmla="*/ 2147483647 w 921"/>
                    <a:gd name="T43" fmla="*/ 2147483647 h 639"/>
                    <a:gd name="T44" fmla="*/ 2147483647 w 921"/>
                    <a:gd name="T45" fmla="*/ 2147483647 h 639"/>
                    <a:gd name="T46" fmla="*/ 2147483647 w 921"/>
                    <a:gd name="T47" fmla="*/ 2147483647 h 639"/>
                    <a:gd name="T48" fmla="*/ 2147483647 w 921"/>
                    <a:gd name="T49" fmla="*/ 2147483647 h 639"/>
                    <a:gd name="T50" fmla="*/ 2147483647 w 921"/>
                    <a:gd name="T51" fmla="*/ 2147483647 h 639"/>
                    <a:gd name="T52" fmla="*/ 2147483647 w 921"/>
                    <a:gd name="T53" fmla="*/ 2147483647 h 639"/>
                    <a:gd name="T54" fmla="*/ 2147483647 w 921"/>
                    <a:gd name="T55" fmla="*/ 2147483647 h 639"/>
                    <a:gd name="T56" fmla="*/ 2147483647 w 921"/>
                    <a:gd name="T57" fmla="*/ 2147483647 h 639"/>
                    <a:gd name="T58" fmla="*/ 2147483647 w 921"/>
                    <a:gd name="T59" fmla="*/ 2147483647 h 639"/>
                    <a:gd name="T60" fmla="*/ 2147483647 w 921"/>
                    <a:gd name="T61" fmla="*/ 2147483647 h 639"/>
                    <a:gd name="T62" fmla="*/ 2147483647 w 921"/>
                    <a:gd name="T63" fmla="*/ 2147483647 h 639"/>
                    <a:gd name="T64" fmla="*/ 2147483647 w 921"/>
                    <a:gd name="T65" fmla="*/ 2147483647 h 639"/>
                    <a:gd name="T66" fmla="*/ 2147483647 w 921"/>
                    <a:gd name="T67" fmla="*/ 2147483647 h 639"/>
                    <a:gd name="T68" fmla="*/ 2147483647 w 921"/>
                    <a:gd name="T69" fmla="*/ 2147483647 h 639"/>
                    <a:gd name="T70" fmla="*/ 2147483647 w 921"/>
                    <a:gd name="T71" fmla="*/ 2147483647 h 639"/>
                    <a:gd name="T72" fmla="*/ 2147483647 w 921"/>
                    <a:gd name="T73" fmla="*/ 2147483647 h 639"/>
                    <a:gd name="T74" fmla="*/ 2147483647 w 921"/>
                    <a:gd name="T75" fmla="*/ 2147483647 h 6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1"/>
                    <a:gd name="T115" fmla="*/ 0 h 639"/>
                    <a:gd name="T116" fmla="*/ 921 w 921"/>
                    <a:gd name="T117" fmla="*/ 639 h 6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1" h="639">
                      <a:moveTo>
                        <a:pt x="725" y="232"/>
                      </a:moveTo>
                      <a:lnTo>
                        <a:pt x="721" y="254"/>
                      </a:lnTo>
                      <a:lnTo>
                        <a:pt x="728" y="270"/>
                      </a:lnTo>
                      <a:lnTo>
                        <a:pt x="740" y="287"/>
                      </a:lnTo>
                      <a:lnTo>
                        <a:pt x="755" y="303"/>
                      </a:lnTo>
                      <a:lnTo>
                        <a:pt x="774" y="318"/>
                      </a:lnTo>
                      <a:lnTo>
                        <a:pt x="800" y="329"/>
                      </a:lnTo>
                      <a:lnTo>
                        <a:pt x="823" y="339"/>
                      </a:lnTo>
                      <a:lnTo>
                        <a:pt x="849" y="346"/>
                      </a:lnTo>
                      <a:lnTo>
                        <a:pt x="872" y="355"/>
                      </a:lnTo>
                      <a:lnTo>
                        <a:pt x="891" y="367"/>
                      </a:lnTo>
                      <a:lnTo>
                        <a:pt x="906" y="379"/>
                      </a:lnTo>
                      <a:lnTo>
                        <a:pt x="913" y="396"/>
                      </a:lnTo>
                      <a:lnTo>
                        <a:pt x="921" y="438"/>
                      </a:lnTo>
                      <a:lnTo>
                        <a:pt x="921" y="481"/>
                      </a:lnTo>
                      <a:lnTo>
                        <a:pt x="917" y="526"/>
                      </a:lnTo>
                      <a:lnTo>
                        <a:pt x="913" y="568"/>
                      </a:lnTo>
                      <a:lnTo>
                        <a:pt x="891" y="571"/>
                      </a:lnTo>
                      <a:lnTo>
                        <a:pt x="872" y="575"/>
                      </a:lnTo>
                      <a:lnTo>
                        <a:pt x="857" y="583"/>
                      </a:lnTo>
                      <a:lnTo>
                        <a:pt x="838" y="592"/>
                      </a:lnTo>
                      <a:lnTo>
                        <a:pt x="823" y="604"/>
                      </a:lnTo>
                      <a:lnTo>
                        <a:pt x="808" y="613"/>
                      </a:lnTo>
                      <a:lnTo>
                        <a:pt x="793" y="623"/>
                      </a:lnTo>
                      <a:lnTo>
                        <a:pt x="774" y="632"/>
                      </a:lnTo>
                      <a:lnTo>
                        <a:pt x="755" y="635"/>
                      </a:lnTo>
                      <a:lnTo>
                        <a:pt x="732" y="637"/>
                      </a:lnTo>
                      <a:lnTo>
                        <a:pt x="710" y="639"/>
                      </a:lnTo>
                      <a:lnTo>
                        <a:pt x="691" y="639"/>
                      </a:lnTo>
                      <a:lnTo>
                        <a:pt x="672" y="639"/>
                      </a:lnTo>
                      <a:lnTo>
                        <a:pt x="657" y="637"/>
                      </a:lnTo>
                      <a:lnTo>
                        <a:pt x="645" y="635"/>
                      </a:lnTo>
                      <a:lnTo>
                        <a:pt x="642" y="632"/>
                      </a:lnTo>
                      <a:lnTo>
                        <a:pt x="623" y="592"/>
                      </a:lnTo>
                      <a:lnTo>
                        <a:pt x="619" y="547"/>
                      </a:lnTo>
                      <a:lnTo>
                        <a:pt x="619" y="502"/>
                      </a:lnTo>
                      <a:lnTo>
                        <a:pt x="619" y="460"/>
                      </a:lnTo>
                      <a:lnTo>
                        <a:pt x="615" y="419"/>
                      </a:lnTo>
                      <a:lnTo>
                        <a:pt x="600" y="384"/>
                      </a:lnTo>
                      <a:lnTo>
                        <a:pt x="566" y="353"/>
                      </a:lnTo>
                      <a:lnTo>
                        <a:pt x="513" y="334"/>
                      </a:lnTo>
                      <a:lnTo>
                        <a:pt x="457" y="322"/>
                      </a:lnTo>
                      <a:lnTo>
                        <a:pt x="396" y="318"/>
                      </a:lnTo>
                      <a:lnTo>
                        <a:pt x="336" y="318"/>
                      </a:lnTo>
                      <a:lnTo>
                        <a:pt x="276" y="318"/>
                      </a:lnTo>
                      <a:lnTo>
                        <a:pt x="219" y="320"/>
                      </a:lnTo>
                      <a:lnTo>
                        <a:pt x="163" y="320"/>
                      </a:lnTo>
                      <a:lnTo>
                        <a:pt x="114" y="315"/>
                      </a:lnTo>
                      <a:lnTo>
                        <a:pt x="68" y="303"/>
                      </a:lnTo>
                      <a:lnTo>
                        <a:pt x="15" y="263"/>
                      </a:lnTo>
                      <a:lnTo>
                        <a:pt x="0" y="204"/>
                      </a:lnTo>
                      <a:lnTo>
                        <a:pt x="19" y="142"/>
                      </a:lnTo>
                      <a:lnTo>
                        <a:pt x="68" y="97"/>
                      </a:lnTo>
                      <a:lnTo>
                        <a:pt x="102" y="83"/>
                      </a:lnTo>
                      <a:lnTo>
                        <a:pt x="144" y="79"/>
                      </a:lnTo>
                      <a:lnTo>
                        <a:pt x="185" y="79"/>
                      </a:lnTo>
                      <a:lnTo>
                        <a:pt x="230" y="83"/>
                      </a:lnTo>
                      <a:lnTo>
                        <a:pt x="276" y="88"/>
                      </a:lnTo>
                      <a:lnTo>
                        <a:pt x="317" y="90"/>
                      </a:lnTo>
                      <a:lnTo>
                        <a:pt x="351" y="88"/>
                      </a:lnTo>
                      <a:lnTo>
                        <a:pt x="381" y="76"/>
                      </a:lnTo>
                      <a:lnTo>
                        <a:pt x="408" y="60"/>
                      </a:lnTo>
                      <a:lnTo>
                        <a:pt x="430" y="43"/>
                      </a:lnTo>
                      <a:lnTo>
                        <a:pt x="457" y="29"/>
                      </a:lnTo>
                      <a:lnTo>
                        <a:pt x="487" y="15"/>
                      </a:lnTo>
                      <a:lnTo>
                        <a:pt x="513" y="5"/>
                      </a:lnTo>
                      <a:lnTo>
                        <a:pt x="540" y="0"/>
                      </a:lnTo>
                      <a:lnTo>
                        <a:pt x="566" y="5"/>
                      </a:lnTo>
                      <a:lnTo>
                        <a:pt x="593" y="15"/>
                      </a:lnTo>
                      <a:lnTo>
                        <a:pt x="623" y="45"/>
                      </a:lnTo>
                      <a:lnTo>
                        <a:pt x="630" y="88"/>
                      </a:lnTo>
                      <a:lnTo>
                        <a:pt x="630" y="135"/>
                      </a:lnTo>
                      <a:lnTo>
                        <a:pt x="642" y="178"/>
                      </a:lnTo>
                      <a:lnTo>
                        <a:pt x="653" y="192"/>
                      </a:lnTo>
                      <a:lnTo>
                        <a:pt x="672" y="209"/>
                      </a:lnTo>
                      <a:lnTo>
                        <a:pt x="694" y="225"/>
                      </a:lnTo>
                      <a:lnTo>
                        <a:pt x="725" y="232"/>
                      </a:lnTo>
                      <a:close/>
                    </a:path>
                  </a:pathLst>
                </a:custGeom>
                <a:solidFill>
                  <a:srgbClr val="B275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4" name="Freeform 14"/>
                <p:cNvSpPr>
                  <a:spLocks/>
                </p:cNvSpPr>
                <p:nvPr/>
              </p:nvSpPr>
              <p:spPr bwMode="auto">
                <a:xfrm>
                  <a:off x="3035208" y="2724632"/>
                  <a:ext cx="2198521" cy="918140"/>
                </a:xfrm>
                <a:custGeom>
                  <a:avLst/>
                  <a:gdLst>
                    <a:gd name="T0" fmla="*/ 2147483647 w 1879"/>
                    <a:gd name="T1" fmla="*/ 2147483647 h 686"/>
                    <a:gd name="T2" fmla="*/ 2147483647 w 1879"/>
                    <a:gd name="T3" fmla="*/ 2147483647 h 686"/>
                    <a:gd name="T4" fmla="*/ 2147483647 w 1879"/>
                    <a:gd name="T5" fmla="*/ 2147483647 h 686"/>
                    <a:gd name="T6" fmla="*/ 2147483647 w 1879"/>
                    <a:gd name="T7" fmla="*/ 2147483647 h 686"/>
                    <a:gd name="T8" fmla="*/ 2147483647 w 1879"/>
                    <a:gd name="T9" fmla="*/ 2147483647 h 686"/>
                    <a:gd name="T10" fmla="*/ 2147483647 w 1879"/>
                    <a:gd name="T11" fmla="*/ 2147483647 h 686"/>
                    <a:gd name="T12" fmla="*/ 2147483647 w 1879"/>
                    <a:gd name="T13" fmla="*/ 2147483647 h 686"/>
                    <a:gd name="T14" fmla="*/ 2147483647 w 1879"/>
                    <a:gd name="T15" fmla="*/ 2147483647 h 686"/>
                    <a:gd name="T16" fmla="*/ 2147483647 w 1879"/>
                    <a:gd name="T17" fmla="*/ 2147483647 h 686"/>
                    <a:gd name="T18" fmla="*/ 2147483647 w 1879"/>
                    <a:gd name="T19" fmla="*/ 2147483647 h 686"/>
                    <a:gd name="T20" fmla="*/ 2147483647 w 1879"/>
                    <a:gd name="T21" fmla="*/ 2147483647 h 686"/>
                    <a:gd name="T22" fmla="*/ 2147483647 w 1879"/>
                    <a:gd name="T23" fmla="*/ 0 h 686"/>
                    <a:gd name="T24" fmla="*/ 2147483647 w 1879"/>
                    <a:gd name="T25" fmla="*/ 2147483647 h 686"/>
                    <a:gd name="T26" fmla="*/ 2147483647 w 1879"/>
                    <a:gd name="T27" fmla="*/ 2147483647 h 686"/>
                    <a:gd name="T28" fmla="*/ 2147483647 w 1879"/>
                    <a:gd name="T29" fmla="*/ 2147483647 h 686"/>
                    <a:gd name="T30" fmla="*/ 2147483647 w 1879"/>
                    <a:gd name="T31" fmla="*/ 2147483647 h 686"/>
                    <a:gd name="T32" fmla="*/ 2147483647 w 1879"/>
                    <a:gd name="T33" fmla="*/ 2147483647 h 686"/>
                    <a:gd name="T34" fmla="*/ 2147483647 w 1879"/>
                    <a:gd name="T35" fmla="*/ 2147483647 h 686"/>
                    <a:gd name="T36" fmla="*/ 2147483647 w 1879"/>
                    <a:gd name="T37" fmla="*/ 2147483647 h 686"/>
                    <a:gd name="T38" fmla="*/ 2147483647 w 1879"/>
                    <a:gd name="T39" fmla="*/ 2147483647 h 686"/>
                    <a:gd name="T40" fmla="*/ 2147483647 w 1879"/>
                    <a:gd name="T41" fmla="*/ 2147483647 h 686"/>
                    <a:gd name="T42" fmla="*/ 2147483647 w 1879"/>
                    <a:gd name="T43" fmla="*/ 2147483647 h 686"/>
                    <a:gd name="T44" fmla="*/ 2147483647 w 1879"/>
                    <a:gd name="T45" fmla="*/ 2147483647 h 686"/>
                    <a:gd name="T46" fmla="*/ 2147483647 w 1879"/>
                    <a:gd name="T47" fmla="*/ 2147483647 h 686"/>
                    <a:gd name="T48" fmla="*/ 2147483647 w 1879"/>
                    <a:gd name="T49" fmla="*/ 2147483647 h 686"/>
                    <a:gd name="T50" fmla="*/ 2147483647 w 1879"/>
                    <a:gd name="T51" fmla="*/ 2147483647 h 686"/>
                    <a:gd name="T52" fmla="*/ 2147483647 w 1879"/>
                    <a:gd name="T53" fmla="*/ 2147483647 h 686"/>
                    <a:gd name="T54" fmla="*/ 0 w 1879"/>
                    <a:gd name="T55" fmla="*/ 2147483647 h 686"/>
                    <a:gd name="T56" fmla="*/ 2147483647 w 1879"/>
                    <a:gd name="T57" fmla="*/ 2147483647 h 686"/>
                    <a:gd name="T58" fmla="*/ 2147483647 w 1879"/>
                    <a:gd name="T59" fmla="*/ 2147483647 h 686"/>
                    <a:gd name="T60" fmla="*/ 2147483647 w 1879"/>
                    <a:gd name="T61" fmla="*/ 2147483647 h 686"/>
                    <a:gd name="T62" fmla="*/ 2147483647 w 1879"/>
                    <a:gd name="T63" fmla="*/ 2147483647 h 686"/>
                    <a:gd name="T64" fmla="*/ 2147483647 w 1879"/>
                    <a:gd name="T65" fmla="*/ 2147483647 h 686"/>
                    <a:gd name="T66" fmla="*/ 2147483647 w 1879"/>
                    <a:gd name="T67" fmla="*/ 2147483647 h 686"/>
                    <a:gd name="T68" fmla="*/ 2147483647 w 1879"/>
                    <a:gd name="T69" fmla="*/ 2147483647 h 686"/>
                    <a:gd name="T70" fmla="*/ 2147483647 w 1879"/>
                    <a:gd name="T71" fmla="*/ 2147483647 h 686"/>
                    <a:gd name="T72" fmla="*/ 2147483647 w 1879"/>
                    <a:gd name="T73" fmla="*/ 2147483647 h 686"/>
                    <a:gd name="T74" fmla="*/ 2147483647 w 1879"/>
                    <a:gd name="T75" fmla="*/ 2147483647 h 686"/>
                    <a:gd name="T76" fmla="*/ 2147483647 w 1879"/>
                    <a:gd name="T77" fmla="*/ 2147483647 h 686"/>
                    <a:gd name="T78" fmla="*/ 2147483647 w 1879"/>
                    <a:gd name="T79" fmla="*/ 2147483647 h 686"/>
                    <a:gd name="T80" fmla="*/ 2147483647 w 1879"/>
                    <a:gd name="T81" fmla="*/ 2147483647 h 686"/>
                    <a:gd name="T82" fmla="*/ 2147483647 w 1879"/>
                    <a:gd name="T83" fmla="*/ 2147483647 h 686"/>
                    <a:gd name="T84" fmla="*/ 2147483647 w 1879"/>
                    <a:gd name="T85" fmla="*/ 2147483647 h 686"/>
                    <a:gd name="T86" fmla="*/ 2147483647 w 1879"/>
                    <a:gd name="T87" fmla="*/ 2147483647 h 686"/>
                    <a:gd name="T88" fmla="*/ 2147483647 w 1879"/>
                    <a:gd name="T89" fmla="*/ 2147483647 h 686"/>
                    <a:gd name="T90" fmla="*/ 2147483647 w 1879"/>
                    <a:gd name="T91" fmla="*/ 2147483647 h 686"/>
                    <a:gd name="T92" fmla="*/ 2147483647 w 1879"/>
                    <a:gd name="T93" fmla="*/ 2147483647 h 686"/>
                    <a:gd name="T94" fmla="*/ 2147483647 w 1879"/>
                    <a:gd name="T95" fmla="*/ 2147483647 h 686"/>
                    <a:gd name="T96" fmla="*/ 2147483647 w 1879"/>
                    <a:gd name="T97" fmla="*/ 2147483647 h 686"/>
                    <a:gd name="T98" fmla="*/ 2147483647 w 1879"/>
                    <a:gd name="T99" fmla="*/ 2147483647 h 686"/>
                    <a:gd name="T100" fmla="*/ 2147483647 w 1879"/>
                    <a:gd name="T101" fmla="*/ 2147483647 h 686"/>
                    <a:gd name="T102" fmla="*/ 2147483647 w 1879"/>
                    <a:gd name="T103" fmla="*/ 2147483647 h 686"/>
                    <a:gd name="T104" fmla="*/ 2147483647 w 1879"/>
                    <a:gd name="T105" fmla="*/ 2147483647 h 686"/>
                    <a:gd name="T106" fmla="*/ 2147483647 w 1879"/>
                    <a:gd name="T107" fmla="*/ 2147483647 h 686"/>
                    <a:gd name="T108" fmla="*/ 2147483647 w 1879"/>
                    <a:gd name="T109" fmla="*/ 2147483647 h 686"/>
                    <a:gd name="T110" fmla="*/ 2147483647 w 1879"/>
                    <a:gd name="T111" fmla="*/ 2147483647 h 686"/>
                    <a:gd name="T112" fmla="*/ 2147483647 w 1879"/>
                    <a:gd name="T113" fmla="*/ 2147483647 h 686"/>
                    <a:gd name="T114" fmla="*/ 2147483647 w 1879"/>
                    <a:gd name="T115" fmla="*/ 2147483647 h 686"/>
                    <a:gd name="T116" fmla="*/ 2147483647 w 1879"/>
                    <a:gd name="T117" fmla="*/ 2147483647 h 686"/>
                    <a:gd name="T118" fmla="*/ 2147483647 w 1879"/>
                    <a:gd name="T119" fmla="*/ 2147483647 h 686"/>
                    <a:gd name="T120" fmla="*/ 2147483647 w 1879"/>
                    <a:gd name="T121" fmla="*/ 2147483647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9"/>
                    <a:gd name="T184" fmla="*/ 0 h 686"/>
                    <a:gd name="T185" fmla="*/ 1879 w 1879"/>
                    <a:gd name="T186" fmla="*/ 686 h 6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9" h="686">
                      <a:moveTo>
                        <a:pt x="1426" y="168"/>
                      </a:moveTo>
                      <a:lnTo>
                        <a:pt x="1419" y="170"/>
                      </a:lnTo>
                      <a:lnTo>
                        <a:pt x="1392" y="175"/>
                      </a:lnTo>
                      <a:lnTo>
                        <a:pt x="1358" y="180"/>
                      </a:lnTo>
                      <a:lnTo>
                        <a:pt x="1313" y="180"/>
                      </a:lnTo>
                      <a:lnTo>
                        <a:pt x="1268" y="173"/>
                      </a:lnTo>
                      <a:lnTo>
                        <a:pt x="1219" y="154"/>
                      </a:lnTo>
                      <a:lnTo>
                        <a:pt x="1174" y="121"/>
                      </a:lnTo>
                      <a:lnTo>
                        <a:pt x="1132" y="66"/>
                      </a:lnTo>
                      <a:lnTo>
                        <a:pt x="1128" y="64"/>
                      </a:lnTo>
                      <a:lnTo>
                        <a:pt x="1117" y="54"/>
                      </a:lnTo>
                      <a:lnTo>
                        <a:pt x="1098" y="45"/>
                      </a:lnTo>
                      <a:lnTo>
                        <a:pt x="1076" y="38"/>
                      </a:lnTo>
                      <a:lnTo>
                        <a:pt x="1045" y="33"/>
                      </a:lnTo>
                      <a:lnTo>
                        <a:pt x="1011" y="35"/>
                      </a:lnTo>
                      <a:lnTo>
                        <a:pt x="977" y="50"/>
                      </a:lnTo>
                      <a:lnTo>
                        <a:pt x="940" y="73"/>
                      </a:lnTo>
                      <a:lnTo>
                        <a:pt x="932" y="71"/>
                      </a:lnTo>
                      <a:lnTo>
                        <a:pt x="913" y="61"/>
                      </a:lnTo>
                      <a:lnTo>
                        <a:pt x="883" y="52"/>
                      </a:lnTo>
                      <a:lnTo>
                        <a:pt x="849" y="42"/>
                      </a:lnTo>
                      <a:lnTo>
                        <a:pt x="815" y="35"/>
                      </a:lnTo>
                      <a:lnTo>
                        <a:pt x="789" y="33"/>
                      </a:lnTo>
                      <a:lnTo>
                        <a:pt x="770" y="38"/>
                      </a:lnTo>
                      <a:lnTo>
                        <a:pt x="762" y="54"/>
                      </a:lnTo>
                      <a:lnTo>
                        <a:pt x="755" y="57"/>
                      </a:lnTo>
                      <a:lnTo>
                        <a:pt x="736" y="59"/>
                      </a:lnTo>
                      <a:lnTo>
                        <a:pt x="706" y="64"/>
                      </a:lnTo>
                      <a:lnTo>
                        <a:pt x="668" y="66"/>
                      </a:lnTo>
                      <a:lnTo>
                        <a:pt x="627" y="68"/>
                      </a:lnTo>
                      <a:lnTo>
                        <a:pt x="581" y="64"/>
                      </a:lnTo>
                      <a:lnTo>
                        <a:pt x="544" y="54"/>
                      </a:lnTo>
                      <a:lnTo>
                        <a:pt x="506" y="35"/>
                      </a:lnTo>
                      <a:lnTo>
                        <a:pt x="476" y="16"/>
                      </a:lnTo>
                      <a:lnTo>
                        <a:pt x="446" y="5"/>
                      </a:lnTo>
                      <a:lnTo>
                        <a:pt x="423" y="0"/>
                      </a:lnTo>
                      <a:lnTo>
                        <a:pt x="404" y="2"/>
                      </a:lnTo>
                      <a:lnTo>
                        <a:pt x="393" y="12"/>
                      </a:lnTo>
                      <a:lnTo>
                        <a:pt x="397" y="28"/>
                      </a:lnTo>
                      <a:lnTo>
                        <a:pt x="408" y="47"/>
                      </a:lnTo>
                      <a:lnTo>
                        <a:pt x="434" y="71"/>
                      </a:lnTo>
                      <a:lnTo>
                        <a:pt x="461" y="94"/>
                      </a:lnTo>
                      <a:lnTo>
                        <a:pt x="476" y="111"/>
                      </a:lnTo>
                      <a:lnTo>
                        <a:pt x="479" y="123"/>
                      </a:lnTo>
                      <a:lnTo>
                        <a:pt x="472" y="130"/>
                      </a:lnTo>
                      <a:lnTo>
                        <a:pt x="453" y="132"/>
                      </a:lnTo>
                      <a:lnTo>
                        <a:pt x="427" y="130"/>
                      </a:lnTo>
                      <a:lnTo>
                        <a:pt x="397" y="123"/>
                      </a:lnTo>
                      <a:lnTo>
                        <a:pt x="359" y="113"/>
                      </a:lnTo>
                      <a:lnTo>
                        <a:pt x="321" y="102"/>
                      </a:lnTo>
                      <a:lnTo>
                        <a:pt x="280" y="94"/>
                      </a:lnTo>
                      <a:lnTo>
                        <a:pt x="246" y="87"/>
                      </a:lnTo>
                      <a:lnTo>
                        <a:pt x="215" y="85"/>
                      </a:lnTo>
                      <a:lnTo>
                        <a:pt x="197" y="90"/>
                      </a:lnTo>
                      <a:lnTo>
                        <a:pt x="185" y="99"/>
                      </a:lnTo>
                      <a:lnTo>
                        <a:pt x="193" y="113"/>
                      </a:lnTo>
                      <a:lnTo>
                        <a:pt x="215" y="137"/>
                      </a:lnTo>
                      <a:lnTo>
                        <a:pt x="242" y="163"/>
                      </a:lnTo>
                      <a:lnTo>
                        <a:pt x="249" y="184"/>
                      </a:lnTo>
                      <a:lnTo>
                        <a:pt x="246" y="203"/>
                      </a:lnTo>
                      <a:lnTo>
                        <a:pt x="234" y="218"/>
                      </a:lnTo>
                      <a:lnTo>
                        <a:pt x="215" y="227"/>
                      </a:lnTo>
                      <a:lnTo>
                        <a:pt x="193" y="234"/>
                      </a:lnTo>
                      <a:lnTo>
                        <a:pt x="166" y="239"/>
                      </a:lnTo>
                      <a:lnTo>
                        <a:pt x="144" y="239"/>
                      </a:lnTo>
                      <a:lnTo>
                        <a:pt x="117" y="241"/>
                      </a:lnTo>
                      <a:lnTo>
                        <a:pt x="80" y="251"/>
                      </a:lnTo>
                      <a:lnTo>
                        <a:pt x="46" y="265"/>
                      </a:lnTo>
                      <a:lnTo>
                        <a:pt x="19" y="286"/>
                      </a:lnTo>
                      <a:lnTo>
                        <a:pt x="12" y="307"/>
                      </a:lnTo>
                      <a:lnTo>
                        <a:pt x="27" y="333"/>
                      </a:lnTo>
                      <a:lnTo>
                        <a:pt x="72" y="359"/>
                      </a:lnTo>
                      <a:lnTo>
                        <a:pt x="163" y="383"/>
                      </a:lnTo>
                      <a:lnTo>
                        <a:pt x="257" y="407"/>
                      </a:lnTo>
                      <a:lnTo>
                        <a:pt x="321" y="423"/>
                      </a:lnTo>
                      <a:lnTo>
                        <a:pt x="355" y="438"/>
                      </a:lnTo>
                      <a:lnTo>
                        <a:pt x="363" y="449"/>
                      </a:lnTo>
                      <a:lnTo>
                        <a:pt x="340" y="456"/>
                      </a:lnTo>
                      <a:lnTo>
                        <a:pt x="291" y="459"/>
                      </a:lnTo>
                      <a:lnTo>
                        <a:pt x="219" y="459"/>
                      </a:lnTo>
                      <a:lnTo>
                        <a:pt x="121" y="454"/>
                      </a:lnTo>
                      <a:lnTo>
                        <a:pt x="38" y="452"/>
                      </a:lnTo>
                      <a:lnTo>
                        <a:pt x="4" y="456"/>
                      </a:lnTo>
                      <a:lnTo>
                        <a:pt x="0" y="464"/>
                      </a:lnTo>
                      <a:lnTo>
                        <a:pt x="27" y="473"/>
                      </a:lnTo>
                      <a:lnTo>
                        <a:pt x="68" y="485"/>
                      </a:lnTo>
                      <a:lnTo>
                        <a:pt x="117" y="492"/>
                      </a:lnTo>
                      <a:lnTo>
                        <a:pt x="163" y="499"/>
                      </a:lnTo>
                      <a:lnTo>
                        <a:pt x="197" y="499"/>
                      </a:lnTo>
                      <a:lnTo>
                        <a:pt x="223" y="504"/>
                      </a:lnTo>
                      <a:lnTo>
                        <a:pt x="253" y="518"/>
                      </a:lnTo>
                      <a:lnTo>
                        <a:pt x="280" y="537"/>
                      </a:lnTo>
                      <a:lnTo>
                        <a:pt x="298" y="561"/>
                      </a:lnTo>
                      <a:lnTo>
                        <a:pt x="306" y="582"/>
                      </a:lnTo>
                      <a:lnTo>
                        <a:pt x="298" y="596"/>
                      </a:lnTo>
                      <a:lnTo>
                        <a:pt x="268" y="601"/>
                      </a:lnTo>
                      <a:lnTo>
                        <a:pt x="219" y="591"/>
                      </a:lnTo>
                      <a:lnTo>
                        <a:pt x="181" y="582"/>
                      </a:lnTo>
                      <a:lnTo>
                        <a:pt x="193" y="589"/>
                      </a:lnTo>
                      <a:lnTo>
                        <a:pt x="238" y="603"/>
                      </a:lnTo>
                      <a:lnTo>
                        <a:pt x="310" y="622"/>
                      </a:lnTo>
                      <a:lnTo>
                        <a:pt x="389" y="639"/>
                      </a:lnTo>
                      <a:lnTo>
                        <a:pt x="468" y="651"/>
                      </a:lnTo>
                      <a:lnTo>
                        <a:pt x="532" y="648"/>
                      </a:lnTo>
                      <a:lnTo>
                        <a:pt x="570" y="627"/>
                      </a:lnTo>
                      <a:lnTo>
                        <a:pt x="596" y="598"/>
                      </a:lnTo>
                      <a:lnTo>
                        <a:pt x="627" y="577"/>
                      </a:lnTo>
                      <a:lnTo>
                        <a:pt x="668" y="565"/>
                      </a:lnTo>
                      <a:lnTo>
                        <a:pt x="713" y="561"/>
                      </a:lnTo>
                      <a:lnTo>
                        <a:pt x="762" y="565"/>
                      </a:lnTo>
                      <a:lnTo>
                        <a:pt x="815" y="577"/>
                      </a:lnTo>
                      <a:lnTo>
                        <a:pt x="864" y="601"/>
                      </a:lnTo>
                      <a:lnTo>
                        <a:pt x="913" y="634"/>
                      </a:lnTo>
                      <a:lnTo>
                        <a:pt x="955" y="665"/>
                      </a:lnTo>
                      <a:lnTo>
                        <a:pt x="985" y="681"/>
                      </a:lnTo>
                      <a:lnTo>
                        <a:pt x="1011" y="686"/>
                      </a:lnTo>
                      <a:lnTo>
                        <a:pt x="1026" y="681"/>
                      </a:lnTo>
                      <a:lnTo>
                        <a:pt x="1034" y="669"/>
                      </a:lnTo>
                      <a:lnTo>
                        <a:pt x="1034" y="651"/>
                      </a:lnTo>
                      <a:lnTo>
                        <a:pt x="1030" y="629"/>
                      </a:lnTo>
                      <a:lnTo>
                        <a:pt x="1019" y="606"/>
                      </a:lnTo>
                      <a:lnTo>
                        <a:pt x="1015" y="582"/>
                      </a:lnTo>
                      <a:lnTo>
                        <a:pt x="1026" y="563"/>
                      </a:lnTo>
                      <a:lnTo>
                        <a:pt x="1049" y="546"/>
                      </a:lnTo>
                      <a:lnTo>
                        <a:pt x="1079" y="535"/>
                      </a:lnTo>
                      <a:lnTo>
                        <a:pt x="1117" y="532"/>
                      </a:lnTo>
                      <a:lnTo>
                        <a:pt x="1155" y="537"/>
                      </a:lnTo>
                      <a:lnTo>
                        <a:pt x="1196" y="553"/>
                      </a:lnTo>
                      <a:lnTo>
                        <a:pt x="1238" y="580"/>
                      </a:lnTo>
                      <a:lnTo>
                        <a:pt x="1279" y="601"/>
                      </a:lnTo>
                      <a:lnTo>
                        <a:pt x="1317" y="603"/>
                      </a:lnTo>
                      <a:lnTo>
                        <a:pt x="1355" y="594"/>
                      </a:lnTo>
                      <a:lnTo>
                        <a:pt x="1392" y="575"/>
                      </a:lnTo>
                      <a:lnTo>
                        <a:pt x="1430" y="556"/>
                      </a:lnTo>
                      <a:lnTo>
                        <a:pt x="1464" y="542"/>
                      </a:lnTo>
                      <a:lnTo>
                        <a:pt x="1502" y="542"/>
                      </a:lnTo>
                      <a:lnTo>
                        <a:pt x="1536" y="558"/>
                      </a:lnTo>
                      <a:lnTo>
                        <a:pt x="1566" y="582"/>
                      </a:lnTo>
                      <a:lnTo>
                        <a:pt x="1585" y="589"/>
                      </a:lnTo>
                      <a:lnTo>
                        <a:pt x="1596" y="587"/>
                      </a:lnTo>
                      <a:lnTo>
                        <a:pt x="1592" y="575"/>
                      </a:lnTo>
                      <a:lnTo>
                        <a:pt x="1577" y="558"/>
                      </a:lnTo>
                      <a:lnTo>
                        <a:pt x="1551" y="535"/>
                      </a:lnTo>
                      <a:lnTo>
                        <a:pt x="1506" y="511"/>
                      </a:lnTo>
                      <a:lnTo>
                        <a:pt x="1449" y="487"/>
                      </a:lnTo>
                      <a:lnTo>
                        <a:pt x="1509" y="506"/>
                      </a:lnTo>
                      <a:lnTo>
                        <a:pt x="1570" y="520"/>
                      </a:lnTo>
                      <a:lnTo>
                        <a:pt x="1623" y="530"/>
                      </a:lnTo>
                      <a:lnTo>
                        <a:pt x="1679" y="535"/>
                      </a:lnTo>
                      <a:lnTo>
                        <a:pt x="1724" y="537"/>
                      </a:lnTo>
                      <a:lnTo>
                        <a:pt x="1770" y="535"/>
                      </a:lnTo>
                      <a:lnTo>
                        <a:pt x="1807" y="527"/>
                      </a:lnTo>
                      <a:lnTo>
                        <a:pt x="1838" y="520"/>
                      </a:lnTo>
                      <a:lnTo>
                        <a:pt x="1860" y="509"/>
                      </a:lnTo>
                      <a:lnTo>
                        <a:pt x="1875" y="494"/>
                      </a:lnTo>
                      <a:lnTo>
                        <a:pt x="1879" y="478"/>
                      </a:lnTo>
                      <a:lnTo>
                        <a:pt x="1875" y="461"/>
                      </a:lnTo>
                      <a:lnTo>
                        <a:pt x="1856" y="442"/>
                      </a:lnTo>
                      <a:lnTo>
                        <a:pt x="1826" y="423"/>
                      </a:lnTo>
                      <a:lnTo>
                        <a:pt x="1785" y="404"/>
                      </a:lnTo>
                      <a:lnTo>
                        <a:pt x="1728" y="383"/>
                      </a:lnTo>
                      <a:lnTo>
                        <a:pt x="1788" y="395"/>
                      </a:lnTo>
                      <a:lnTo>
                        <a:pt x="1834" y="395"/>
                      </a:lnTo>
                      <a:lnTo>
                        <a:pt x="1864" y="383"/>
                      </a:lnTo>
                      <a:lnTo>
                        <a:pt x="1871" y="367"/>
                      </a:lnTo>
                      <a:lnTo>
                        <a:pt x="1856" y="348"/>
                      </a:lnTo>
                      <a:lnTo>
                        <a:pt x="1815" y="331"/>
                      </a:lnTo>
                      <a:lnTo>
                        <a:pt x="1743" y="322"/>
                      </a:lnTo>
                      <a:lnTo>
                        <a:pt x="1645" y="324"/>
                      </a:lnTo>
                      <a:lnTo>
                        <a:pt x="1543" y="326"/>
                      </a:lnTo>
                      <a:lnTo>
                        <a:pt x="1472" y="317"/>
                      </a:lnTo>
                      <a:lnTo>
                        <a:pt x="1430" y="300"/>
                      </a:lnTo>
                      <a:lnTo>
                        <a:pt x="1411" y="279"/>
                      </a:lnTo>
                      <a:lnTo>
                        <a:pt x="1423" y="260"/>
                      </a:lnTo>
                      <a:lnTo>
                        <a:pt x="1460" y="246"/>
                      </a:lnTo>
                      <a:lnTo>
                        <a:pt x="1521" y="239"/>
                      </a:lnTo>
                      <a:lnTo>
                        <a:pt x="1607" y="244"/>
                      </a:lnTo>
                      <a:lnTo>
                        <a:pt x="1683" y="253"/>
                      </a:lnTo>
                      <a:lnTo>
                        <a:pt x="1717" y="255"/>
                      </a:lnTo>
                      <a:lnTo>
                        <a:pt x="1717" y="253"/>
                      </a:lnTo>
                      <a:lnTo>
                        <a:pt x="1694" y="244"/>
                      </a:lnTo>
                      <a:lnTo>
                        <a:pt x="1645" y="232"/>
                      </a:lnTo>
                      <a:lnTo>
                        <a:pt x="1581" y="213"/>
                      </a:lnTo>
                      <a:lnTo>
                        <a:pt x="1506" y="191"/>
                      </a:lnTo>
                      <a:lnTo>
                        <a:pt x="1426" y="168"/>
                      </a:lnTo>
                      <a:close/>
                    </a:path>
                  </a:pathLst>
                </a:custGeom>
                <a:solidFill>
                  <a:srgbClr val="E0A32D">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5" name="Freeform 15"/>
                <p:cNvSpPr>
                  <a:spLocks/>
                </p:cNvSpPr>
                <p:nvPr/>
              </p:nvSpPr>
              <p:spPr bwMode="auto">
                <a:xfrm>
                  <a:off x="4372440" y="2461422"/>
                  <a:ext cx="1099260" cy="1839377"/>
                </a:xfrm>
                <a:custGeom>
                  <a:avLst/>
                  <a:gdLst>
                    <a:gd name="T0" fmla="*/ 2147483647 w 940"/>
                    <a:gd name="T1" fmla="*/ 2147483647 h 1375"/>
                    <a:gd name="T2" fmla="*/ 2147483647 w 940"/>
                    <a:gd name="T3" fmla="*/ 2147483647 h 1375"/>
                    <a:gd name="T4" fmla="*/ 2147483647 w 940"/>
                    <a:gd name="T5" fmla="*/ 2147483647 h 1375"/>
                    <a:gd name="T6" fmla="*/ 2147483647 w 940"/>
                    <a:gd name="T7" fmla="*/ 2147483647 h 1375"/>
                    <a:gd name="T8" fmla="*/ 2147483647 w 940"/>
                    <a:gd name="T9" fmla="*/ 2147483647 h 1375"/>
                    <a:gd name="T10" fmla="*/ 0 w 940"/>
                    <a:gd name="T11" fmla="*/ 2147483647 h 1375"/>
                    <a:gd name="T12" fmla="*/ 2147483647 w 940"/>
                    <a:gd name="T13" fmla="*/ 2147483647 h 1375"/>
                    <a:gd name="T14" fmla="*/ 2147483647 w 940"/>
                    <a:gd name="T15" fmla="*/ 2147483647 h 1375"/>
                    <a:gd name="T16" fmla="*/ 2147483647 w 940"/>
                    <a:gd name="T17" fmla="*/ 2147483647 h 1375"/>
                    <a:gd name="T18" fmla="*/ 2147483647 w 940"/>
                    <a:gd name="T19" fmla="*/ 2147483647 h 1375"/>
                    <a:gd name="T20" fmla="*/ 2147483647 w 940"/>
                    <a:gd name="T21" fmla="*/ 2147483647 h 1375"/>
                    <a:gd name="T22" fmla="*/ 2147483647 w 940"/>
                    <a:gd name="T23" fmla="*/ 2147483647 h 1375"/>
                    <a:gd name="T24" fmla="*/ 2147483647 w 940"/>
                    <a:gd name="T25" fmla="*/ 2147483647 h 1375"/>
                    <a:gd name="T26" fmla="*/ 2147483647 w 940"/>
                    <a:gd name="T27" fmla="*/ 2147483647 h 1375"/>
                    <a:gd name="T28" fmla="*/ 2147483647 w 940"/>
                    <a:gd name="T29" fmla="*/ 2147483647 h 1375"/>
                    <a:gd name="T30" fmla="*/ 2147483647 w 940"/>
                    <a:gd name="T31" fmla="*/ 2147483647 h 1375"/>
                    <a:gd name="T32" fmla="*/ 2147483647 w 940"/>
                    <a:gd name="T33" fmla="*/ 2147483647 h 1375"/>
                    <a:gd name="T34" fmla="*/ 2147483647 w 940"/>
                    <a:gd name="T35" fmla="*/ 2147483647 h 1375"/>
                    <a:gd name="T36" fmla="*/ 2147483647 w 940"/>
                    <a:gd name="T37" fmla="*/ 2147483647 h 1375"/>
                    <a:gd name="T38" fmla="*/ 2147483647 w 940"/>
                    <a:gd name="T39" fmla="*/ 2147483647 h 1375"/>
                    <a:gd name="T40" fmla="*/ 2147483647 w 940"/>
                    <a:gd name="T41" fmla="*/ 2147483647 h 1375"/>
                    <a:gd name="T42" fmla="*/ 2147483647 w 940"/>
                    <a:gd name="T43" fmla="*/ 2147483647 h 1375"/>
                    <a:gd name="T44" fmla="*/ 2147483647 w 940"/>
                    <a:gd name="T45" fmla="*/ 2147483647 h 1375"/>
                    <a:gd name="T46" fmla="*/ 2147483647 w 940"/>
                    <a:gd name="T47" fmla="*/ 2147483647 h 1375"/>
                    <a:gd name="T48" fmla="*/ 2147483647 w 940"/>
                    <a:gd name="T49" fmla="*/ 2147483647 h 1375"/>
                    <a:gd name="T50" fmla="*/ 2147483647 w 940"/>
                    <a:gd name="T51" fmla="*/ 2147483647 h 1375"/>
                    <a:gd name="T52" fmla="*/ 2147483647 w 940"/>
                    <a:gd name="T53" fmla="*/ 2147483647 h 1375"/>
                    <a:gd name="T54" fmla="*/ 2147483647 w 940"/>
                    <a:gd name="T55" fmla="*/ 2147483647 h 1375"/>
                    <a:gd name="T56" fmla="*/ 2147483647 w 940"/>
                    <a:gd name="T57" fmla="*/ 2147483647 h 1375"/>
                    <a:gd name="T58" fmla="*/ 2147483647 w 940"/>
                    <a:gd name="T59" fmla="*/ 2147483647 h 1375"/>
                    <a:gd name="T60" fmla="*/ 2147483647 w 940"/>
                    <a:gd name="T61" fmla="*/ 2147483647 h 1375"/>
                    <a:gd name="T62" fmla="*/ 2147483647 w 940"/>
                    <a:gd name="T63" fmla="*/ 2147483647 h 1375"/>
                    <a:gd name="T64" fmla="*/ 2147483647 w 940"/>
                    <a:gd name="T65" fmla="*/ 2147483647 h 1375"/>
                    <a:gd name="T66" fmla="*/ 2147483647 w 940"/>
                    <a:gd name="T67" fmla="*/ 2147483647 h 1375"/>
                    <a:gd name="T68" fmla="*/ 2147483647 w 940"/>
                    <a:gd name="T69" fmla="*/ 2147483647 h 1375"/>
                    <a:gd name="T70" fmla="*/ 2147483647 w 940"/>
                    <a:gd name="T71" fmla="*/ 2147483647 h 1375"/>
                    <a:gd name="T72" fmla="*/ 2147483647 w 940"/>
                    <a:gd name="T73" fmla="*/ 2147483647 h 1375"/>
                    <a:gd name="T74" fmla="*/ 2147483647 w 940"/>
                    <a:gd name="T75" fmla="*/ 2147483647 h 1375"/>
                    <a:gd name="T76" fmla="*/ 2147483647 w 940"/>
                    <a:gd name="T77" fmla="*/ 2147483647 h 1375"/>
                    <a:gd name="T78" fmla="*/ 2147483647 w 940"/>
                    <a:gd name="T79" fmla="*/ 0 h 1375"/>
                    <a:gd name="T80" fmla="*/ 2147483647 w 940"/>
                    <a:gd name="T81" fmla="*/ 2147483647 h 1375"/>
                    <a:gd name="T82" fmla="*/ 2147483647 w 940"/>
                    <a:gd name="T83" fmla="*/ 2147483647 h 1375"/>
                    <a:gd name="T84" fmla="*/ 2147483647 w 940"/>
                    <a:gd name="T85" fmla="*/ 2147483647 h 1375"/>
                    <a:gd name="T86" fmla="*/ 2147483647 w 940"/>
                    <a:gd name="T87" fmla="*/ 2147483647 h 1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0"/>
                    <a:gd name="T133" fmla="*/ 0 h 1375"/>
                    <a:gd name="T134" fmla="*/ 940 w 940"/>
                    <a:gd name="T135" fmla="*/ 1375 h 13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0" h="1375">
                      <a:moveTo>
                        <a:pt x="363" y="268"/>
                      </a:moveTo>
                      <a:lnTo>
                        <a:pt x="344" y="263"/>
                      </a:lnTo>
                      <a:lnTo>
                        <a:pt x="317" y="261"/>
                      </a:lnTo>
                      <a:lnTo>
                        <a:pt x="295" y="256"/>
                      </a:lnTo>
                      <a:lnTo>
                        <a:pt x="272" y="254"/>
                      </a:lnTo>
                      <a:lnTo>
                        <a:pt x="249" y="254"/>
                      </a:lnTo>
                      <a:lnTo>
                        <a:pt x="231" y="258"/>
                      </a:lnTo>
                      <a:lnTo>
                        <a:pt x="219" y="265"/>
                      </a:lnTo>
                      <a:lnTo>
                        <a:pt x="215" y="277"/>
                      </a:lnTo>
                      <a:lnTo>
                        <a:pt x="200" y="353"/>
                      </a:lnTo>
                      <a:lnTo>
                        <a:pt x="197" y="426"/>
                      </a:lnTo>
                      <a:lnTo>
                        <a:pt x="197" y="500"/>
                      </a:lnTo>
                      <a:lnTo>
                        <a:pt x="197" y="575"/>
                      </a:lnTo>
                      <a:lnTo>
                        <a:pt x="125" y="616"/>
                      </a:lnTo>
                      <a:lnTo>
                        <a:pt x="68" y="663"/>
                      </a:lnTo>
                      <a:lnTo>
                        <a:pt x="27" y="715"/>
                      </a:lnTo>
                      <a:lnTo>
                        <a:pt x="4" y="772"/>
                      </a:lnTo>
                      <a:lnTo>
                        <a:pt x="0" y="826"/>
                      </a:lnTo>
                      <a:lnTo>
                        <a:pt x="12" y="881"/>
                      </a:lnTo>
                      <a:lnTo>
                        <a:pt x="46" y="928"/>
                      </a:lnTo>
                      <a:lnTo>
                        <a:pt x="99" y="966"/>
                      </a:lnTo>
                      <a:lnTo>
                        <a:pt x="136" y="985"/>
                      </a:lnTo>
                      <a:lnTo>
                        <a:pt x="174" y="1006"/>
                      </a:lnTo>
                      <a:lnTo>
                        <a:pt x="215" y="1025"/>
                      </a:lnTo>
                      <a:lnTo>
                        <a:pt x="253" y="1046"/>
                      </a:lnTo>
                      <a:lnTo>
                        <a:pt x="291" y="1068"/>
                      </a:lnTo>
                      <a:lnTo>
                        <a:pt x="329" y="1091"/>
                      </a:lnTo>
                      <a:lnTo>
                        <a:pt x="363" y="1115"/>
                      </a:lnTo>
                      <a:lnTo>
                        <a:pt x="397" y="1141"/>
                      </a:lnTo>
                      <a:lnTo>
                        <a:pt x="404" y="1143"/>
                      </a:lnTo>
                      <a:lnTo>
                        <a:pt x="415" y="1146"/>
                      </a:lnTo>
                      <a:lnTo>
                        <a:pt x="430" y="1146"/>
                      </a:lnTo>
                      <a:lnTo>
                        <a:pt x="449" y="1141"/>
                      </a:lnTo>
                      <a:lnTo>
                        <a:pt x="464" y="1136"/>
                      </a:lnTo>
                      <a:lnTo>
                        <a:pt x="483" y="1129"/>
                      </a:lnTo>
                      <a:lnTo>
                        <a:pt x="498" y="1120"/>
                      </a:lnTo>
                      <a:lnTo>
                        <a:pt x="510" y="1110"/>
                      </a:lnTo>
                      <a:lnTo>
                        <a:pt x="532" y="1103"/>
                      </a:lnTo>
                      <a:lnTo>
                        <a:pt x="559" y="1101"/>
                      </a:lnTo>
                      <a:lnTo>
                        <a:pt x="581" y="1103"/>
                      </a:lnTo>
                      <a:lnTo>
                        <a:pt x="593" y="1110"/>
                      </a:lnTo>
                      <a:lnTo>
                        <a:pt x="612" y="1136"/>
                      </a:lnTo>
                      <a:lnTo>
                        <a:pt x="619" y="1167"/>
                      </a:lnTo>
                      <a:lnTo>
                        <a:pt x="612" y="1198"/>
                      </a:lnTo>
                      <a:lnTo>
                        <a:pt x="593" y="1224"/>
                      </a:lnTo>
                      <a:lnTo>
                        <a:pt x="574" y="1236"/>
                      </a:lnTo>
                      <a:lnTo>
                        <a:pt x="555" y="1252"/>
                      </a:lnTo>
                      <a:lnTo>
                        <a:pt x="536" y="1269"/>
                      </a:lnTo>
                      <a:lnTo>
                        <a:pt x="521" y="1285"/>
                      </a:lnTo>
                      <a:lnTo>
                        <a:pt x="510" y="1304"/>
                      </a:lnTo>
                      <a:lnTo>
                        <a:pt x="502" y="1323"/>
                      </a:lnTo>
                      <a:lnTo>
                        <a:pt x="502" y="1340"/>
                      </a:lnTo>
                      <a:lnTo>
                        <a:pt x="510" y="1356"/>
                      </a:lnTo>
                      <a:lnTo>
                        <a:pt x="517" y="1363"/>
                      </a:lnTo>
                      <a:lnTo>
                        <a:pt x="532" y="1368"/>
                      </a:lnTo>
                      <a:lnTo>
                        <a:pt x="547" y="1373"/>
                      </a:lnTo>
                      <a:lnTo>
                        <a:pt x="563" y="1373"/>
                      </a:lnTo>
                      <a:lnTo>
                        <a:pt x="581" y="1375"/>
                      </a:lnTo>
                      <a:lnTo>
                        <a:pt x="596" y="1373"/>
                      </a:lnTo>
                      <a:lnTo>
                        <a:pt x="612" y="1370"/>
                      </a:lnTo>
                      <a:lnTo>
                        <a:pt x="627" y="1368"/>
                      </a:lnTo>
                      <a:lnTo>
                        <a:pt x="630" y="1359"/>
                      </a:lnTo>
                      <a:lnTo>
                        <a:pt x="642" y="1351"/>
                      </a:lnTo>
                      <a:lnTo>
                        <a:pt x="645" y="1344"/>
                      </a:lnTo>
                      <a:lnTo>
                        <a:pt x="642" y="1337"/>
                      </a:lnTo>
                      <a:lnTo>
                        <a:pt x="668" y="1333"/>
                      </a:lnTo>
                      <a:lnTo>
                        <a:pt x="695" y="1328"/>
                      </a:lnTo>
                      <a:lnTo>
                        <a:pt x="721" y="1328"/>
                      </a:lnTo>
                      <a:lnTo>
                        <a:pt x="747" y="1328"/>
                      </a:lnTo>
                      <a:lnTo>
                        <a:pt x="774" y="1325"/>
                      </a:lnTo>
                      <a:lnTo>
                        <a:pt x="793" y="1321"/>
                      </a:lnTo>
                      <a:lnTo>
                        <a:pt x="811" y="1311"/>
                      </a:lnTo>
                      <a:lnTo>
                        <a:pt x="819" y="1295"/>
                      </a:lnTo>
                      <a:lnTo>
                        <a:pt x="823" y="1233"/>
                      </a:lnTo>
                      <a:lnTo>
                        <a:pt x="819" y="1174"/>
                      </a:lnTo>
                      <a:lnTo>
                        <a:pt x="815" y="1117"/>
                      </a:lnTo>
                      <a:lnTo>
                        <a:pt x="838" y="1070"/>
                      </a:lnTo>
                      <a:lnTo>
                        <a:pt x="853" y="1051"/>
                      </a:lnTo>
                      <a:lnTo>
                        <a:pt x="876" y="1030"/>
                      </a:lnTo>
                      <a:lnTo>
                        <a:pt x="894" y="1008"/>
                      </a:lnTo>
                      <a:lnTo>
                        <a:pt x="917" y="989"/>
                      </a:lnTo>
                      <a:lnTo>
                        <a:pt x="932" y="971"/>
                      </a:lnTo>
                      <a:lnTo>
                        <a:pt x="940" y="954"/>
                      </a:lnTo>
                      <a:lnTo>
                        <a:pt x="936" y="937"/>
                      </a:lnTo>
                      <a:lnTo>
                        <a:pt x="921" y="926"/>
                      </a:lnTo>
                      <a:lnTo>
                        <a:pt x="891" y="916"/>
                      </a:lnTo>
                      <a:lnTo>
                        <a:pt x="857" y="911"/>
                      </a:lnTo>
                      <a:lnTo>
                        <a:pt x="815" y="909"/>
                      </a:lnTo>
                      <a:lnTo>
                        <a:pt x="774" y="904"/>
                      </a:lnTo>
                      <a:lnTo>
                        <a:pt x="732" y="900"/>
                      </a:lnTo>
                      <a:lnTo>
                        <a:pt x="698" y="890"/>
                      </a:lnTo>
                      <a:lnTo>
                        <a:pt x="664" y="876"/>
                      </a:lnTo>
                      <a:lnTo>
                        <a:pt x="642" y="852"/>
                      </a:lnTo>
                      <a:lnTo>
                        <a:pt x="634" y="821"/>
                      </a:lnTo>
                      <a:lnTo>
                        <a:pt x="634" y="791"/>
                      </a:lnTo>
                      <a:lnTo>
                        <a:pt x="638" y="762"/>
                      </a:lnTo>
                      <a:lnTo>
                        <a:pt x="657" y="732"/>
                      </a:lnTo>
                      <a:lnTo>
                        <a:pt x="672" y="717"/>
                      </a:lnTo>
                      <a:lnTo>
                        <a:pt x="691" y="703"/>
                      </a:lnTo>
                      <a:lnTo>
                        <a:pt x="710" y="691"/>
                      </a:lnTo>
                      <a:lnTo>
                        <a:pt x="728" y="680"/>
                      </a:lnTo>
                      <a:lnTo>
                        <a:pt x="747" y="668"/>
                      </a:lnTo>
                      <a:lnTo>
                        <a:pt x="766" y="656"/>
                      </a:lnTo>
                      <a:lnTo>
                        <a:pt x="778" y="642"/>
                      </a:lnTo>
                      <a:lnTo>
                        <a:pt x="789" y="627"/>
                      </a:lnTo>
                      <a:lnTo>
                        <a:pt x="811" y="573"/>
                      </a:lnTo>
                      <a:lnTo>
                        <a:pt x="819" y="521"/>
                      </a:lnTo>
                      <a:lnTo>
                        <a:pt x="819" y="467"/>
                      </a:lnTo>
                      <a:lnTo>
                        <a:pt x="808" y="412"/>
                      </a:lnTo>
                      <a:lnTo>
                        <a:pt x="789" y="355"/>
                      </a:lnTo>
                      <a:lnTo>
                        <a:pt x="774" y="301"/>
                      </a:lnTo>
                      <a:lnTo>
                        <a:pt x="755" y="244"/>
                      </a:lnTo>
                      <a:lnTo>
                        <a:pt x="740" y="185"/>
                      </a:lnTo>
                      <a:lnTo>
                        <a:pt x="728" y="152"/>
                      </a:lnTo>
                      <a:lnTo>
                        <a:pt x="710" y="114"/>
                      </a:lnTo>
                      <a:lnTo>
                        <a:pt x="679" y="79"/>
                      </a:lnTo>
                      <a:lnTo>
                        <a:pt x="645" y="45"/>
                      </a:lnTo>
                      <a:lnTo>
                        <a:pt x="604" y="19"/>
                      </a:lnTo>
                      <a:lnTo>
                        <a:pt x="559" y="3"/>
                      </a:lnTo>
                      <a:lnTo>
                        <a:pt x="502" y="0"/>
                      </a:lnTo>
                      <a:lnTo>
                        <a:pt x="446" y="15"/>
                      </a:lnTo>
                      <a:lnTo>
                        <a:pt x="415" y="38"/>
                      </a:lnTo>
                      <a:lnTo>
                        <a:pt x="408" y="79"/>
                      </a:lnTo>
                      <a:lnTo>
                        <a:pt x="408" y="121"/>
                      </a:lnTo>
                      <a:lnTo>
                        <a:pt x="397" y="164"/>
                      </a:lnTo>
                      <a:lnTo>
                        <a:pt x="378" y="187"/>
                      </a:lnTo>
                      <a:lnTo>
                        <a:pt x="351" y="213"/>
                      </a:lnTo>
                      <a:lnTo>
                        <a:pt x="329" y="239"/>
                      </a:lnTo>
                      <a:lnTo>
                        <a:pt x="329" y="268"/>
                      </a:lnTo>
                      <a:lnTo>
                        <a:pt x="332" y="268"/>
                      </a:lnTo>
                      <a:lnTo>
                        <a:pt x="340" y="268"/>
                      </a:lnTo>
                      <a:lnTo>
                        <a:pt x="351" y="268"/>
                      </a:lnTo>
                      <a:lnTo>
                        <a:pt x="363" y="268"/>
                      </a:lnTo>
                      <a:close/>
                    </a:path>
                  </a:pathLst>
                </a:custGeom>
                <a:solidFill>
                  <a:srgbClr val="B275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6" name="Freeform 16"/>
                <p:cNvSpPr>
                  <a:spLocks/>
                </p:cNvSpPr>
                <p:nvPr/>
              </p:nvSpPr>
              <p:spPr bwMode="auto">
                <a:xfrm>
                  <a:off x="3000177" y="2405683"/>
                  <a:ext cx="1372263" cy="1487914"/>
                </a:xfrm>
                <a:custGeom>
                  <a:avLst/>
                  <a:gdLst>
                    <a:gd name="T0" fmla="*/ 2147483647 w 1173"/>
                    <a:gd name="T1" fmla="*/ 2147483647 h 1112"/>
                    <a:gd name="T2" fmla="*/ 2147483647 w 1173"/>
                    <a:gd name="T3" fmla="*/ 2147483647 h 1112"/>
                    <a:gd name="T4" fmla="*/ 2147483647 w 1173"/>
                    <a:gd name="T5" fmla="*/ 2147483647 h 1112"/>
                    <a:gd name="T6" fmla="*/ 2147483647 w 1173"/>
                    <a:gd name="T7" fmla="*/ 2147483647 h 1112"/>
                    <a:gd name="T8" fmla="*/ 2147483647 w 1173"/>
                    <a:gd name="T9" fmla="*/ 2147483647 h 1112"/>
                    <a:gd name="T10" fmla="*/ 2147483647 w 1173"/>
                    <a:gd name="T11" fmla="*/ 2147483647 h 1112"/>
                    <a:gd name="T12" fmla="*/ 2147483647 w 1173"/>
                    <a:gd name="T13" fmla="*/ 2147483647 h 1112"/>
                    <a:gd name="T14" fmla="*/ 2147483647 w 1173"/>
                    <a:gd name="T15" fmla="*/ 2147483647 h 1112"/>
                    <a:gd name="T16" fmla="*/ 2147483647 w 1173"/>
                    <a:gd name="T17" fmla="*/ 2147483647 h 1112"/>
                    <a:gd name="T18" fmla="*/ 2147483647 w 1173"/>
                    <a:gd name="T19" fmla="*/ 2147483647 h 1112"/>
                    <a:gd name="T20" fmla="*/ 2147483647 w 1173"/>
                    <a:gd name="T21" fmla="*/ 2147483647 h 1112"/>
                    <a:gd name="T22" fmla="*/ 2147483647 w 1173"/>
                    <a:gd name="T23" fmla="*/ 2147483647 h 1112"/>
                    <a:gd name="T24" fmla="*/ 2147483647 w 1173"/>
                    <a:gd name="T25" fmla="*/ 2147483647 h 1112"/>
                    <a:gd name="T26" fmla="*/ 2147483647 w 1173"/>
                    <a:gd name="T27" fmla="*/ 2147483647 h 1112"/>
                    <a:gd name="T28" fmla="*/ 2147483647 w 1173"/>
                    <a:gd name="T29" fmla="*/ 2147483647 h 1112"/>
                    <a:gd name="T30" fmla="*/ 2147483647 w 1173"/>
                    <a:gd name="T31" fmla="*/ 2147483647 h 1112"/>
                    <a:gd name="T32" fmla="*/ 0 w 1173"/>
                    <a:gd name="T33" fmla="*/ 2147483647 h 1112"/>
                    <a:gd name="T34" fmla="*/ 2147483647 w 1173"/>
                    <a:gd name="T35" fmla="*/ 2147483647 h 1112"/>
                    <a:gd name="T36" fmla="*/ 2147483647 w 1173"/>
                    <a:gd name="T37" fmla="*/ 2147483647 h 1112"/>
                    <a:gd name="T38" fmla="*/ 2147483647 w 1173"/>
                    <a:gd name="T39" fmla="*/ 2147483647 h 1112"/>
                    <a:gd name="T40" fmla="*/ 2147483647 w 1173"/>
                    <a:gd name="T41" fmla="*/ 2147483647 h 1112"/>
                    <a:gd name="T42" fmla="*/ 2147483647 w 1173"/>
                    <a:gd name="T43" fmla="*/ 2147483647 h 1112"/>
                    <a:gd name="T44" fmla="*/ 2147483647 w 1173"/>
                    <a:gd name="T45" fmla="*/ 2147483647 h 1112"/>
                    <a:gd name="T46" fmla="*/ 2147483647 w 1173"/>
                    <a:gd name="T47" fmla="*/ 2147483647 h 1112"/>
                    <a:gd name="T48" fmla="*/ 2147483647 w 1173"/>
                    <a:gd name="T49" fmla="*/ 2147483647 h 1112"/>
                    <a:gd name="T50" fmla="*/ 2147483647 w 1173"/>
                    <a:gd name="T51" fmla="*/ 2147483647 h 1112"/>
                    <a:gd name="T52" fmla="*/ 2147483647 w 1173"/>
                    <a:gd name="T53" fmla="*/ 2147483647 h 1112"/>
                    <a:gd name="T54" fmla="*/ 2147483647 w 1173"/>
                    <a:gd name="T55" fmla="*/ 2147483647 h 1112"/>
                    <a:gd name="T56" fmla="*/ 2147483647 w 1173"/>
                    <a:gd name="T57" fmla="*/ 2147483647 h 1112"/>
                    <a:gd name="T58" fmla="*/ 2147483647 w 1173"/>
                    <a:gd name="T59" fmla="*/ 2147483647 h 1112"/>
                    <a:gd name="T60" fmla="*/ 2147483647 w 1173"/>
                    <a:gd name="T61" fmla="*/ 2147483647 h 1112"/>
                    <a:gd name="T62" fmla="*/ 2147483647 w 1173"/>
                    <a:gd name="T63" fmla="*/ 2147483647 h 1112"/>
                    <a:gd name="T64" fmla="*/ 2147483647 w 1173"/>
                    <a:gd name="T65" fmla="*/ 2147483647 h 1112"/>
                    <a:gd name="T66" fmla="*/ 2147483647 w 1173"/>
                    <a:gd name="T67" fmla="*/ 2147483647 h 1112"/>
                    <a:gd name="T68" fmla="*/ 2147483647 w 1173"/>
                    <a:gd name="T69" fmla="*/ 2147483647 h 1112"/>
                    <a:gd name="T70" fmla="*/ 2147483647 w 1173"/>
                    <a:gd name="T71" fmla="*/ 2147483647 h 1112"/>
                    <a:gd name="T72" fmla="*/ 2147483647 w 1173"/>
                    <a:gd name="T73" fmla="*/ 2147483647 h 1112"/>
                    <a:gd name="T74" fmla="*/ 2147483647 w 1173"/>
                    <a:gd name="T75" fmla="*/ 2147483647 h 1112"/>
                    <a:gd name="T76" fmla="*/ 2147483647 w 1173"/>
                    <a:gd name="T77" fmla="*/ 2147483647 h 1112"/>
                    <a:gd name="T78" fmla="*/ 2147483647 w 1173"/>
                    <a:gd name="T79" fmla="*/ 2147483647 h 1112"/>
                    <a:gd name="T80" fmla="*/ 2147483647 w 1173"/>
                    <a:gd name="T81" fmla="*/ 2147483647 h 1112"/>
                    <a:gd name="T82" fmla="*/ 2147483647 w 1173"/>
                    <a:gd name="T83" fmla="*/ 2147483647 h 1112"/>
                    <a:gd name="T84" fmla="*/ 2147483647 w 1173"/>
                    <a:gd name="T85" fmla="*/ 2147483647 h 1112"/>
                    <a:gd name="T86" fmla="*/ 2147483647 w 1173"/>
                    <a:gd name="T87" fmla="*/ 2147483647 h 1112"/>
                    <a:gd name="T88" fmla="*/ 2147483647 w 1173"/>
                    <a:gd name="T89" fmla="*/ 2147483647 h 1112"/>
                    <a:gd name="T90" fmla="*/ 2147483647 w 1173"/>
                    <a:gd name="T91" fmla="*/ 2147483647 h 1112"/>
                    <a:gd name="T92" fmla="*/ 2147483647 w 1173"/>
                    <a:gd name="T93" fmla="*/ 2147483647 h 1112"/>
                    <a:gd name="T94" fmla="*/ 2147483647 w 1173"/>
                    <a:gd name="T95" fmla="*/ 2147483647 h 1112"/>
                    <a:gd name="T96" fmla="*/ 2147483647 w 1173"/>
                    <a:gd name="T97" fmla="*/ 2147483647 h 1112"/>
                    <a:gd name="T98" fmla="*/ 2147483647 w 1173"/>
                    <a:gd name="T99" fmla="*/ 2147483647 h 1112"/>
                    <a:gd name="T100" fmla="*/ 2147483647 w 1173"/>
                    <a:gd name="T101" fmla="*/ 2147483647 h 1112"/>
                    <a:gd name="T102" fmla="*/ 2147483647 w 1173"/>
                    <a:gd name="T103" fmla="*/ 2147483647 h 1112"/>
                    <a:gd name="T104" fmla="*/ 2147483647 w 1173"/>
                    <a:gd name="T105" fmla="*/ 2147483647 h 1112"/>
                    <a:gd name="T106" fmla="*/ 2147483647 w 1173"/>
                    <a:gd name="T107" fmla="*/ 2147483647 h 1112"/>
                    <a:gd name="T108" fmla="*/ 2147483647 w 1173"/>
                    <a:gd name="T109" fmla="*/ 2147483647 h 1112"/>
                    <a:gd name="T110" fmla="*/ 2147483647 w 1173"/>
                    <a:gd name="T111" fmla="*/ 2147483647 h 1112"/>
                    <a:gd name="T112" fmla="*/ 2147483647 w 1173"/>
                    <a:gd name="T113" fmla="*/ 2147483647 h 1112"/>
                    <a:gd name="T114" fmla="*/ 2147483647 w 1173"/>
                    <a:gd name="T115" fmla="*/ 0 h 1112"/>
                    <a:gd name="T116" fmla="*/ 2147483647 w 1173"/>
                    <a:gd name="T117" fmla="*/ 2147483647 h 1112"/>
                    <a:gd name="T118" fmla="*/ 2147483647 w 1173"/>
                    <a:gd name="T119" fmla="*/ 2147483647 h 1112"/>
                    <a:gd name="T120" fmla="*/ 2147483647 w 1173"/>
                    <a:gd name="T121" fmla="*/ 2147483647 h 1112"/>
                    <a:gd name="T122" fmla="*/ 2147483647 w 1173"/>
                    <a:gd name="T123" fmla="*/ 2147483647 h 1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3"/>
                    <a:gd name="T187" fmla="*/ 0 h 1112"/>
                    <a:gd name="T188" fmla="*/ 1173 w 1173"/>
                    <a:gd name="T189" fmla="*/ 1112 h 1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3" h="1112">
                      <a:moveTo>
                        <a:pt x="725" y="135"/>
                      </a:moveTo>
                      <a:lnTo>
                        <a:pt x="709" y="139"/>
                      </a:lnTo>
                      <a:lnTo>
                        <a:pt x="687" y="144"/>
                      </a:lnTo>
                      <a:lnTo>
                        <a:pt x="668" y="147"/>
                      </a:lnTo>
                      <a:lnTo>
                        <a:pt x="645" y="144"/>
                      </a:lnTo>
                      <a:lnTo>
                        <a:pt x="623" y="144"/>
                      </a:lnTo>
                      <a:lnTo>
                        <a:pt x="604" y="142"/>
                      </a:lnTo>
                      <a:lnTo>
                        <a:pt x="581" y="137"/>
                      </a:lnTo>
                      <a:lnTo>
                        <a:pt x="562" y="135"/>
                      </a:lnTo>
                      <a:lnTo>
                        <a:pt x="517" y="123"/>
                      </a:lnTo>
                      <a:lnTo>
                        <a:pt x="476" y="106"/>
                      </a:lnTo>
                      <a:lnTo>
                        <a:pt x="430" y="90"/>
                      </a:lnTo>
                      <a:lnTo>
                        <a:pt x="389" y="73"/>
                      </a:lnTo>
                      <a:lnTo>
                        <a:pt x="347" y="61"/>
                      </a:lnTo>
                      <a:lnTo>
                        <a:pt x="302" y="54"/>
                      </a:lnTo>
                      <a:lnTo>
                        <a:pt x="261" y="54"/>
                      </a:lnTo>
                      <a:lnTo>
                        <a:pt x="215" y="64"/>
                      </a:lnTo>
                      <a:lnTo>
                        <a:pt x="189" y="78"/>
                      </a:lnTo>
                      <a:lnTo>
                        <a:pt x="174" y="99"/>
                      </a:lnTo>
                      <a:lnTo>
                        <a:pt x="174" y="123"/>
                      </a:lnTo>
                      <a:lnTo>
                        <a:pt x="178" y="147"/>
                      </a:lnTo>
                      <a:lnTo>
                        <a:pt x="181" y="173"/>
                      </a:lnTo>
                      <a:lnTo>
                        <a:pt x="181" y="194"/>
                      </a:lnTo>
                      <a:lnTo>
                        <a:pt x="174" y="213"/>
                      </a:lnTo>
                      <a:lnTo>
                        <a:pt x="151" y="227"/>
                      </a:lnTo>
                      <a:lnTo>
                        <a:pt x="136" y="236"/>
                      </a:lnTo>
                      <a:lnTo>
                        <a:pt x="117" y="246"/>
                      </a:lnTo>
                      <a:lnTo>
                        <a:pt x="98" y="253"/>
                      </a:lnTo>
                      <a:lnTo>
                        <a:pt x="76" y="260"/>
                      </a:lnTo>
                      <a:lnTo>
                        <a:pt x="57" y="267"/>
                      </a:lnTo>
                      <a:lnTo>
                        <a:pt x="34" y="274"/>
                      </a:lnTo>
                      <a:lnTo>
                        <a:pt x="15" y="286"/>
                      </a:lnTo>
                      <a:lnTo>
                        <a:pt x="0" y="300"/>
                      </a:lnTo>
                      <a:lnTo>
                        <a:pt x="0" y="319"/>
                      </a:lnTo>
                      <a:lnTo>
                        <a:pt x="0" y="343"/>
                      </a:lnTo>
                      <a:lnTo>
                        <a:pt x="4" y="362"/>
                      </a:lnTo>
                      <a:lnTo>
                        <a:pt x="19" y="371"/>
                      </a:lnTo>
                      <a:lnTo>
                        <a:pt x="61" y="376"/>
                      </a:lnTo>
                      <a:lnTo>
                        <a:pt x="106" y="381"/>
                      </a:lnTo>
                      <a:lnTo>
                        <a:pt x="147" y="386"/>
                      </a:lnTo>
                      <a:lnTo>
                        <a:pt x="189" y="395"/>
                      </a:lnTo>
                      <a:lnTo>
                        <a:pt x="230" y="404"/>
                      </a:lnTo>
                      <a:lnTo>
                        <a:pt x="264" y="416"/>
                      </a:lnTo>
                      <a:lnTo>
                        <a:pt x="291" y="433"/>
                      </a:lnTo>
                      <a:lnTo>
                        <a:pt x="313" y="454"/>
                      </a:lnTo>
                      <a:lnTo>
                        <a:pt x="336" y="485"/>
                      </a:lnTo>
                      <a:lnTo>
                        <a:pt x="359" y="518"/>
                      </a:lnTo>
                      <a:lnTo>
                        <a:pt x="377" y="551"/>
                      </a:lnTo>
                      <a:lnTo>
                        <a:pt x="396" y="582"/>
                      </a:lnTo>
                      <a:lnTo>
                        <a:pt x="419" y="610"/>
                      </a:lnTo>
                      <a:lnTo>
                        <a:pt x="445" y="639"/>
                      </a:lnTo>
                      <a:lnTo>
                        <a:pt x="483" y="660"/>
                      </a:lnTo>
                      <a:lnTo>
                        <a:pt x="525" y="679"/>
                      </a:lnTo>
                      <a:lnTo>
                        <a:pt x="562" y="688"/>
                      </a:lnTo>
                      <a:lnTo>
                        <a:pt x="600" y="695"/>
                      </a:lnTo>
                      <a:lnTo>
                        <a:pt x="634" y="703"/>
                      </a:lnTo>
                      <a:lnTo>
                        <a:pt x="668" y="710"/>
                      </a:lnTo>
                      <a:lnTo>
                        <a:pt x="702" y="719"/>
                      </a:lnTo>
                      <a:lnTo>
                        <a:pt x="728" y="731"/>
                      </a:lnTo>
                      <a:lnTo>
                        <a:pt x="755" y="750"/>
                      </a:lnTo>
                      <a:lnTo>
                        <a:pt x="774" y="774"/>
                      </a:lnTo>
                      <a:lnTo>
                        <a:pt x="781" y="800"/>
                      </a:lnTo>
                      <a:lnTo>
                        <a:pt x="777" y="821"/>
                      </a:lnTo>
                      <a:lnTo>
                        <a:pt x="770" y="842"/>
                      </a:lnTo>
                      <a:lnTo>
                        <a:pt x="755" y="861"/>
                      </a:lnTo>
                      <a:lnTo>
                        <a:pt x="740" y="880"/>
                      </a:lnTo>
                      <a:lnTo>
                        <a:pt x="721" y="899"/>
                      </a:lnTo>
                      <a:lnTo>
                        <a:pt x="706" y="918"/>
                      </a:lnTo>
                      <a:lnTo>
                        <a:pt x="691" y="937"/>
                      </a:lnTo>
                      <a:lnTo>
                        <a:pt x="675" y="958"/>
                      </a:lnTo>
                      <a:lnTo>
                        <a:pt x="668" y="977"/>
                      </a:lnTo>
                      <a:lnTo>
                        <a:pt x="664" y="998"/>
                      </a:lnTo>
                      <a:lnTo>
                        <a:pt x="668" y="1017"/>
                      </a:lnTo>
                      <a:lnTo>
                        <a:pt x="679" y="1034"/>
                      </a:lnTo>
                      <a:lnTo>
                        <a:pt x="698" y="1048"/>
                      </a:lnTo>
                      <a:lnTo>
                        <a:pt x="721" y="1057"/>
                      </a:lnTo>
                      <a:lnTo>
                        <a:pt x="755" y="1060"/>
                      </a:lnTo>
                      <a:lnTo>
                        <a:pt x="800" y="1067"/>
                      </a:lnTo>
                      <a:lnTo>
                        <a:pt x="841" y="1076"/>
                      </a:lnTo>
                      <a:lnTo>
                        <a:pt x="887" y="1088"/>
                      </a:lnTo>
                      <a:lnTo>
                        <a:pt x="928" y="1098"/>
                      </a:lnTo>
                      <a:lnTo>
                        <a:pt x="970" y="1107"/>
                      </a:lnTo>
                      <a:lnTo>
                        <a:pt x="1011" y="1112"/>
                      </a:lnTo>
                      <a:lnTo>
                        <a:pt x="1056" y="1110"/>
                      </a:lnTo>
                      <a:lnTo>
                        <a:pt x="1098" y="1100"/>
                      </a:lnTo>
                      <a:lnTo>
                        <a:pt x="1113" y="1095"/>
                      </a:lnTo>
                      <a:lnTo>
                        <a:pt x="1124" y="1081"/>
                      </a:lnTo>
                      <a:lnTo>
                        <a:pt x="1136" y="1067"/>
                      </a:lnTo>
                      <a:lnTo>
                        <a:pt x="1143" y="1050"/>
                      </a:lnTo>
                      <a:lnTo>
                        <a:pt x="1166" y="989"/>
                      </a:lnTo>
                      <a:lnTo>
                        <a:pt x="1173" y="927"/>
                      </a:lnTo>
                      <a:lnTo>
                        <a:pt x="1166" y="866"/>
                      </a:lnTo>
                      <a:lnTo>
                        <a:pt x="1143" y="804"/>
                      </a:lnTo>
                      <a:lnTo>
                        <a:pt x="1128" y="766"/>
                      </a:lnTo>
                      <a:lnTo>
                        <a:pt x="1102" y="733"/>
                      </a:lnTo>
                      <a:lnTo>
                        <a:pt x="1072" y="700"/>
                      </a:lnTo>
                      <a:lnTo>
                        <a:pt x="1053" y="669"/>
                      </a:lnTo>
                      <a:lnTo>
                        <a:pt x="1034" y="636"/>
                      </a:lnTo>
                      <a:lnTo>
                        <a:pt x="1026" y="601"/>
                      </a:lnTo>
                      <a:lnTo>
                        <a:pt x="1034" y="565"/>
                      </a:lnTo>
                      <a:lnTo>
                        <a:pt x="1053" y="527"/>
                      </a:lnTo>
                      <a:lnTo>
                        <a:pt x="1075" y="490"/>
                      </a:lnTo>
                      <a:lnTo>
                        <a:pt x="1098" y="454"/>
                      </a:lnTo>
                      <a:lnTo>
                        <a:pt x="1121" y="419"/>
                      </a:lnTo>
                      <a:lnTo>
                        <a:pt x="1136" y="383"/>
                      </a:lnTo>
                      <a:lnTo>
                        <a:pt x="1139" y="312"/>
                      </a:lnTo>
                      <a:lnTo>
                        <a:pt x="1139" y="239"/>
                      </a:lnTo>
                      <a:lnTo>
                        <a:pt x="1132" y="170"/>
                      </a:lnTo>
                      <a:lnTo>
                        <a:pt x="1098" y="106"/>
                      </a:lnTo>
                      <a:lnTo>
                        <a:pt x="1079" y="80"/>
                      </a:lnTo>
                      <a:lnTo>
                        <a:pt x="1053" y="57"/>
                      </a:lnTo>
                      <a:lnTo>
                        <a:pt x="1026" y="35"/>
                      </a:lnTo>
                      <a:lnTo>
                        <a:pt x="992" y="19"/>
                      </a:lnTo>
                      <a:lnTo>
                        <a:pt x="951" y="7"/>
                      </a:lnTo>
                      <a:lnTo>
                        <a:pt x="906" y="2"/>
                      </a:lnTo>
                      <a:lnTo>
                        <a:pt x="857" y="0"/>
                      </a:lnTo>
                      <a:lnTo>
                        <a:pt x="804" y="5"/>
                      </a:lnTo>
                      <a:lnTo>
                        <a:pt x="789" y="7"/>
                      </a:lnTo>
                      <a:lnTo>
                        <a:pt x="785" y="16"/>
                      </a:lnTo>
                      <a:lnTo>
                        <a:pt x="781" y="26"/>
                      </a:lnTo>
                      <a:lnTo>
                        <a:pt x="774" y="33"/>
                      </a:lnTo>
                      <a:lnTo>
                        <a:pt x="766" y="64"/>
                      </a:lnTo>
                      <a:lnTo>
                        <a:pt x="762" y="92"/>
                      </a:lnTo>
                      <a:lnTo>
                        <a:pt x="751" y="116"/>
                      </a:lnTo>
                      <a:lnTo>
                        <a:pt x="725" y="135"/>
                      </a:lnTo>
                      <a:close/>
                    </a:path>
                  </a:pathLst>
                </a:custGeom>
                <a:solidFill>
                  <a:srgbClr val="B275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7" name="Freeform 17"/>
                <p:cNvSpPr>
                  <a:spLocks/>
                </p:cNvSpPr>
                <p:nvPr/>
              </p:nvSpPr>
              <p:spPr bwMode="auto">
                <a:xfrm>
                  <a:off x="2667983" y="2397942"/>
                  <a:ext cx="3593736" cy="3787135"/>
                </a:xfrm>
                <a:custGeom>
                  <a:avLst/>
                  <a:gdLst>
                    <a:gd name="T0" fmla="*/ 2147483647 w 3071"/>
                    <a:gd name="T1" fmla="*/ 2147483647 h 2830"/>
                    <a:gd name="T2" fmla="*/ 2147483647 w 3071"/>
                    <a:gd name="T3" fmla="*/ 2147483647 h 2830"/>
                    <a:gd name="T4" fmla="*/ 2147483647 w 3071"/>
                    <a:gd name="T5" fmla="*/ 2147483647 h 2830"/>
                    <a:gd name="T6" fmla="*/ 0 w 3071"/>
                    <a:gd name="T7" fmla="*/ 2147483647 h 2830"/>
                    <a:gd name="T8" fmla="*/ 2147483647 w 3071"/>
                    <a:gd name="T9" fmla="*/ 2147483647 h 2830"/>
                    <a:gd name="T10" fmla="*/ 2147483647 w 3071"/>
                    <a:gd name="T11" fmla="*/ 2147483647 h 2830"/>
                    <a:gd name="T12" fmla="*/ 2147483647 w 3071"/>
                    <a:gd name="T13" fmla="*/ 2147483647 h 2830"/>
                    <a:gd name="T14" fmla="*/ 2147483647 w 3071"/>
                    <a:gd name="T15" fmla="*/ 2147483647 h 2830"/>
                    <a:gd name="T16" fmla="*/ 2147483647 w 3071"/>
                    <a:gd name="T17" fmla="*/ 2147483647 h 2830"/>
                    <a:gd name="T18" fmla="*/ 2147483647 w 3071"/>
                    <a:gd name="T19" fmla="*/ 2147483647 h 2830"/>
                    <a:gd name="T20" fmla="*/ 2147483647 w 3071"/>
                    <a:gd name="T21" fmla="*/ 2147483647 h 2830"/>
                    <a:gd name="T22" fmla="*/ 2147483647 w 3071"/>
                    <a:gd name="T23" fmla="*/ 2147483647 h 2830"/>
                    <a:gd name="T24" fmla="*/ 2147483647 w 3071"/>
                    <a:gd name="T25" fmla="*/ 2147483647 h 2830"/>
                    <a:gd name="T26" fmla="*/ 2147483647 w 3071"/>
                    <a:gd name="T27" fmla="*/ 0 h 2830"/>
                    <a:gd name="T28" fmla="*/ 2147483647 w 3071"/>
                    <a:gd name="T29" fmla="*/ 2147483647 h 2830"/>
                    <a:gd name="T30" fmla="*/ 2147483647 w 3071"/>
                    <a:gd name="T31" fmla="*/ 2147483647 h 2830"/>
                    <a:gd name="T32" fmla="*/ 2147483647 w 3071"/>
                    <a:gd name="T33" fmla="*/ 2147483647 h 2830"/>
                    <a:gd name="T34" fmla="*/ 2147483647 w 3071"/>
                    <a:gd name="T35" fmla="*/ 2147483647 h 2830"/>
                    <a:gd name="T36" fmla="*/ 2147483647 w 3071"/>
                    <a:gd name="T37" fmla="*/ 2147483647 h 2830"/>
                    <a:gd name="T38" fmla="*/ 2147483647 w 3071"/>
                    <a:gd name="T39" fmla="*/ 2147483647 h 2830"/>
                    <a:gd name="T40" fmla="*/ 2147483647 w 3071"/>
                    <a:gd name="T41" fmla="*/ 2147483647 h 2830"/>
                    <a:gd name="T42" fmla="*/ 2147483647 w 3071"/>
                    <a:gd name="T43" fmla="*/ 2147483647 h 2830"/>
                    <a:gd name="T44" fmla="*/ 2147483647 w 3071"/>
                    <a:gd name="T45" fmla="*/ 2147483647 h 2830"/>
                    <a:gd name="T46" fmla="*/ 2147483647 w 3071"/>
                    <a:gd name="T47" fmla="*/ 2147483647 h 2830"/>
                    <a:gd name="T48" fmla="*/ 2147483647 w 3071"/>
                    <a:gd name="T49" fmla="*/ 2147483647 h 2830"/>
                    <a:gd name="T50" fmla="*/ 2147483647 w 3071"/>
                    <a:gd name="T51" fmla="*/ 2147483647 h 2830"/>
                    <a:gd name="T52" fmla="*/ 2147483647 w 3071"/>
                    <a:gd name="T53" fmla="*/ 2147483647 h 2830"/>
                    <a:gd name="T54" fmla="*/ 2147483647 w 3071"/>
                    <a:gd name="T55" fmla="*/ 2147483647 h 2830"/>
                    <a:gd name="T56" fmla="*/ 2147483647 w 3071"/>
                    <a:gd name="T57" fmla="*/ 2147483647 h 2830"/>
                    <a:gd name="T58" fmla="*/ 2147483647 w 3071"/>
                    <a:gd name="T59" fmla="*/ 2147483647 h 2830"/>
                    <a:gd name="T60" fmla="*/ 2147483647 w 3071"/>
                    <a:gd name="T61" fmla="*/ 2147483647 h 2830"/>
                    <a:gd name="T62" fmla="*/ 2147483647 w 3071"/>
                    <a:gd name="T63" fmla="*/ 2147483647 h 2830"/>
                    <a:gd name="T64" fmla="*/ 2147483647 w 3071"/>
                    <a:gd name="T65" fmla="*/ 2147483647 h 2830"/>
                    <a:gd name="T66" fmla="*/ 2147483647 w 3071"/>
                    <a:gd name="T67" fmla="*/ 2147483647 h 2830"/>
                    <a:gd name="T68" fmla="*/ 2147483647 w 3071"/>
                    <a:gd name="T69" fmla="*/ 2147483647 h 2830"/>
                    <a:gd name="T70" fmla="*/ 2147483647 w 3071"/>
                    <a:gd name="T71" fmla="*/ 2147483647 h 2830"/>
                    <a:gd name="T72" fmla="*/ 2147483647 w 3071"/>
                    <a:gd name="T73" fmla="*/ 2147483647 h 2830"/>
                    <a:gd name="T74" fmla="*/ 2147483647 w 3071"/>
                    <a:gd name="T75" fmla="*/ 2147483647 h 2830"/>
                    <a:gd name="T76" fmla="*/ 2147483647 w 3071"/>
                    <a:gd name="T77" fmla="*/ 2147483647 h 2830"/>
                    <a:gd name="T78" fmla="*/ 2147483647 w 3071"/>
                    <a:gd name="T79" fmla="*/ 2147483647 h 2830"/>
                    <a:gd name="T80" fmla="*/ 2147483647 w 3071"/>
                    <a:gd name="T81" fmla="*/ 2147483647 h 2830"/>
                    <a:gd name="T82" fmla="*/ 2147483647 w 3071"/>
                    <a:gd name="T83" fmla="*/ 2147483647 h 2830"/>
                    <a:gd name="T84" fmla="*/ 2147483647 w 3071"/>
                    <a:gd name="T85" fmla="*/ 2147483647 h 2830"/>
                    <a:gd name="T86" fmla="*/ 2147483647 w 3071"/>
                    <a:gd name="T87" fmla="*/ 2147483647 h 2830"/>
                    <a:gd name="T88" fmla="*/ 2147483647 w 3071"/>
                    <a:gd name="T89" fmla="*/ 2147483647 h 2830"/>
                    <a:gd name="T90" fmla="*/ 2147483647 w 3071"/>
                    <a:gd name="T91" fmla="*/ 2147483647 h 2830"/>
                    <a:gd name="T92" fmla="*/ 2147483647 w 3071"/>
                    <a:gd name="T93" fmla="*/ 2147483647 h 2830"/>
                    <a:gd name="T94" fmla="*/ 2147483647 w 3071"/>
                    <a:gd name="T95" fmla="*/ 2147483647 h 2830"/>
                    <a:gd name="T96" fmla="*/ 2147483647 w 3071"/>
                    <a:gd name="T97" fmla="*/ 2147483647 h 2830"/>
                    <a:gd name="T98" fmla="*/ 2147483647 w 3071"/>
                    <a:gd name="T99" fmla="*/ 2147483647 h 2830"/>
                    <a:gd name="T100" fmla="*/ 2147483647 w 3071"/>
                    <a:gd name="T101" fmla="*/ 2147483647 h 2830"/>
                    <a:gd name="T102" fmla="*/ 2147483647 w 3071"/>
                    <a:gd name="T103" fmla="*/ 2147483647 h 2830"/>
                    <a:gd name="T104" fmla="*/ 2147483647 w 3071"/>
                    <a:gd name="T105" fmla="*/ 2147483647 h 2830"/>
                    <a:gd name="T106" fmla="*/ 2147483647 w 3071"/>
                    <a:gd name="T107" fmla="*/ 2147483647 h 2830"/>
                    <a:gd name="T108" fmla="*/ 2147483647 w 3071"/>
                    <a:gd name="T109" fmla="*/ 2147483647 h 2830"/>
                    <a:gd name="T110" fmla="*/ 2147483647 w 3071"/>
                    <a:gd name="T111" fmla="*/ 2147483647 h 2830"/>
                    <a:gd name="T112" fmla="*/ 2147483647 w 3071"/>
                    <a:gd name="T113" fmla="*/ 2147483647 h 28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71"/>
                    <a:gd name="T172" fmla="*/ 0 h 2830"/>
                    <a:gd name="T173" fmla="*/ 3071 w 3071"/>
                    <a:gd name="T174" fmla="*/ 2830 h 28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71" h="2830">
                      <a:moveTo>
                        <a:pt x="238" y="1529"/>
                      </a:moveTo>
                      <a:lnTo>
                        <a:pt x="246" y="1529"/>
                      </a:lnTo>
                      <a:lnTo>
                        <a:pt x="268" y="1531"/>
                      </a:lnTo>
                      <a:lnTo>
                        <a:pt x="298" y="1533"/>
                      </a:lnTo>
                      <a:lnTo>
                        <a:pt x="336" y="1536"/>
                      </a:lnTo>
                      <a:lnTo>
                        <a:pt x="381" y="1536"/>
                      </a:lnTo>
                      <a:lnTo>
                        <a:pt x="423" y="1538"/>
                      </a:lnTo>
                      <a:lnTo>
                        <a:pt x="464" y="1536"/>
                      </a:lnTo>
                      <a:lnTo>
                        <a:pt x="502" y="1533"/>
                      </a:lnTo>
                      <a:lnTo>
                        <a:pt x="528" y="1529"/>
                      </a:lnTo>
                      <a:lnTo>
                        <a:pt x="540" y="1519"/>
                      </a:lnTo>
                      <a:lnTo>
                        <a:pt x="540" y="1507"/>
                      </a:lnTo>
                      <a:lnTo>
                        <a:pt x="521" y="1493"/>
                      </a:lnTo>
                      <a:lnTo>
                        <a:pt x="479" y="1472"/>
                      </a:lnTo>
                      <a:lnTo>
                        <a:pt x="415" y="1448"/>
                      </a:lnTo>
                      <a:lnTo>
                        <a:pt x="321" y="1417"/>
                      </a:lnTo>
                      <a:lnTo>
                        <a:pt x="196" y="1382"/>
                      </a:lnTo>
                      <a:lnTo>
                        <a:pt x="83" y="1351"/>
                      </a:lnTo>
                      <a:lnTo>
                        <a:pt x="19" y="1335"/>
                      </a:lnTo>
                      <a:lnTo>
                        <a:pt x="0" y="1330"/>
                      </a:lnTo>
                      <a:lnTo>
                        <a:pt x="19" y="1337"/>
                      </a:lnTo>
                      <a:lnTo>
                        <a:pt x="68" y="1349"/>
                      </a:lnTo>
                      <a:lnTo>
                        <a:pt x="140" y="1370"/>
                      </a:lnTo>
                      <a:lnTo>
                        <a:pt x="227" y="1391"/>
                      </a:lnTo>
                      <a:lnTo>
                        <a:pt x="328" y="1415"/>
                      </a:lnTo>
                      <a:lnTo>
                        <a:pt x="427" y="1436"/>
                      </a:lnTo>
                      <a:lnTo>
                        <a:pt x="525" y="1455"/>
                      </a:lnTo>
                      <a:lnTo>
                        <a:pt x="611" y="1469"/>
                      </a:lnTo>
                      <a:lnTo>
                        <a:pt x="679" y="1474"/>
                      </a:lnTo>
                      <a:lnTo>
                        <a:pt x="721" y="1469"/>
                      </a:lnTo>
                      <a:lnTo>
                        <a:pt x="732" y="1453"/>
                      </a:lnTo>
                      <a:lnTo>
                        <a:pt x="702" y="1420"/>
                      </a:lnTo>
                      <a:lnTo>
                        <a:pt x="627" y="1370"/>
                      </a:lnTo>
                      <a:lnTo>
                        <a:pt x="544" y="1323"/>
                      </a:lnTo>
                      <a:lnTo>
                        <a:pt x="502" y="1297"/>
                      </a:lnTo>
                      <a:lnTo>
                        <a:pt x="487" y="1290"/>
                      </a:lnTo>
                      <a:lnTo>
                        <a:pt x="502" y="1297"/>
                      </a:lnTo>
                      <a:lnTo>
                        <a:pt x="540" y="1313"/>
                      </a:lnTo>
                      <a:lnTo>
                        <a:pt x="596" y="1339"/>
                      </a:lnTo>
                      <a:lnTo>
                        <a:pt x="664" y="1368"/>
                      </a:lnTo>
                      <a:lnTo>
                        <a:pt x="740" y="1398"/>
                      </a:lnTo>
                      <a:lnTo>
                        <a:pt x="819" y="1427"/>
                      </a:lnTo>
                      <a:lnTo>
                        <a:pt x="894" y="1448"/>
                      </a:lnTo>
                      <a:lnTo>
                        <a:pt x="966" y="1462"/>
                      </a:lnTo>
                      <a:lnTo>
                        <a:pt x="1023" y="1462"/>
                      </a:lnTo>
                      <a:lnTo>
                        <a:pt x="1068" y="1446"/>
                      </a:lnTo>
                      <a:lnTo>
                        <a:pt x="1091" y="1408"/>
                      </a:lnTo>
                      <a:lnTo>
                        <a:pt x="1083" y="1349"/>
                      </a:lnTo>
                      <a:lnTo>
                        <a:pt x="1049" y="1264"/>
                      </a:lnTo>
                      <a:lnTo>
                        <a:pt x="962" y="1096"/>
                      </a:lnTo>
                      <a:lnTo>
                        <a:pt x="906" y="987"/>
                      </a:lnTo>
                      <a:lnTo>
                        <a:pt x="883" y="930"/>
                      </a:lnTo>
                      <a:lnTo>
                        <a:pt x="883" y="916"/>
                      </a:lnTo>
                      <a:lnTo>
                        <a:pt x="909" y="937"/>
                      </a:lnTo>
                      <a:lnTo>
                        <a:pt x="958" y="982"/>
                      </a:lnTo>
                      <a:lnTo>
                        <a:pt x="1023" y="1044"/>
                      </a:lnTo>
                      <a:lnTo>
                        <a:pt x="1106" y="1115"/>
                      </a:lnTo>
                      <a:lnTo>
                        <a:pt x="1189" y="1167"/>
                      </a:lnTo>
                      <a:lnTo>
                        <a:pt x="1253" y="1186"/>
                      </a:lnTo>
                      <a:lnTo>
                        <a:pt x="1302" y="1169"/>
                      </a:lnTo>
                      <a:lnTo>
                        <a:pt x="1328" y="1124"/>
                      </a:lnTo>
                      <a:lnTo>
                        <a:pt x="1332" y="1053"/>
                      </a:lnTo>
                      <a:lnTo>
                        <a:pt x="1317" y="954"/>
                      </a:lnTo>
                      <a:lnTo>
                        <a:pt x="1279" y="833"/>
                      </a:lnTo>
                      <a:lnTo>
                        <a:pt x="1215" y="693"/>
                      </a:lnTo>
                      <a:lnTo>
                        <a:pt x="1094" y="443"/>
                      </a:lnTo>
                      <a:lnTo>
                        <a:pt x="1004" y="239"/>
                      </a:lnTo>
                      <a:lnTo>
                        <a:pt x="947" y="90"/>
                      </a:lnTo>
                      <a:lnTo>
                        <a:pt x="928" y="7"/>
                      </a:lnTo>
                      <a:lnTo>
                        <a:pt x="955" y="0"/>
                      </a:lnTo>
                      <a:lnTo>
                        <a:pt x="1023" y="83"/>
                      </a:lnTo>
                      <a:lnTo>
                        <a:pt x="1140" y="260"/>
                      </a:lnTo>
                      <a:lnTo>
                        <a:pt x="1309" y="547"/>
                      </a:lnTo>
                      <a:lnTo>
                        <a:pt x="1336" y="599"/>
                      </a:lnTo>
                      <a:lnTo>
                        <a:pt x="1362" y="648"/>
                      </a:lnTo>
                      <a:lnTo>
                        <a:pt x="1381" y="696"/>
                      </a:lnTo>
                      <a:lnTo>
                        <a:pt x="1396" y="738"/>
                      </a:lnTo>
                      <a:lnTo>
                        <a:pt x="1411" y="776"/>
                      </a:lnTo>
                      <a:lnTo>
                        <a:pt x="1419" y="805"/>
                      </a:lnTo>
                      <a:lnTo>
                        <a:pt x="1426" y="824"/>
                      </a:lnTo>
                      <a:lnTo>
                        <a:pt x="1426" y="831"/>
                      </a:lnTo>
                      <a:lnTo>
                        <a:pt x="1426" y="871"/>
                      </a:lnTo>
                      <a:lnTo>
                        <a:pt x="1434" y="975"/>
                      </a:lnTo>
                      <a:lnTo>
                        <a:pt x="1445" y="1112"/>
                      </a:lnTo>
                      <a:lnTo>
                        <a:pt x="1464" y="1254"/>
                      </a:lnTo>
                      <a:lnTo>
                        <a:pt x="1498" y="1377"/>
                      </a:lnTo>
                      <a:lnTo>
                        <a:pt x="1543" y="1446"/>
                      </a:lnTo>
                      <a:lnTo>
                        <a:pt x="1604" y="1439"/>
                      </a:lnTo>
                      <a:lnTo>
                        <a:pt x="1683" y="1323"/>
                      </a:lnTo>
                      <a:lnTo>
                        <a:pt x="1694" y="1294"/>
                      </a:lnTo>
                      <a:lnTo>
                        <a:pt x="1717" y="1216"/>
                      </a:lnTo>
                      <a:lnTo>
                        <a:pt x="1751" y="1091"/>
                      </a:lnTo>
                      <a:lnTo>
                        <a:pt x="1785" y="930"/>
                      </a:lnTo>
                      <a:lnTo>
                        <a:pt x="1811" y="736"/>
                      </a:lnTo>
                      <a:lnTo>
                        <a:pt x="1830" y="518"/>
                      </a:lnTo>
                      <a:lnTo>
                        <a:pt x="1826" y="282"/>
                      </a:lnTo>
                      <a:lnTo>
                        <a:pt x="1800" y="33"/>
                      </a:lnTo>
                      <a:lnTo>
                        <a:pt x="1800" y="55"/>
                      </a:lnTo>
                      <a:lnTo>
                        <a:pt x="1807" y="111"/>
                      </a:lnTo>
                      <a:lnTo>
                        <a:pt x="1822" y="180"/>
                      </a:lnTo>
                      <a:lnTo>
                        <a:pt x="1845" y="249"/>
                      </a:lnTo>
                      <a:lnTo>
                        <a:pt x="1875" y="298"/>
                      </a:lnTo>
                      <a:lnTo>
                        <a:pt x="1920" y="310"/>
                      </a:lnTo>
                      <a:lnTo>
                        <a:pt x="1977" y="267"/>
                      </a:lnTo>
                      <a:lnTo>
                        <a:pt x="2049" y="154"/>
                      </a:lnTo>
                      <a:lnTo>
                        <a:pt x="2101" y="64"/>
                      </a:lnTo>
                      <a:lnTo>
                        <a:pt x="2109" y="81"/>
                      </a:lnTo>
                      <a:lnTo>
                        <a:pt x="2086" y="185"/>
                      </a:lnTo>
                      <a:lnTo>
                        <a:pt x="2049" y="350"/>
                      </a:lnTo>
                      <a:lnTo>
                        <a:pt x="2007" y="556"/>
                      </a:lnTo>
                      <a:lnTo>
                        <a:pt x="1977" y="779"/>
                      </a:lnTo>
                      <a:lnTo>
                        <a:pt x="1973" y="992"/>
                      </a:lnTo>
                      <a:lnTo>
                        <a:pt x="2007" y="1176"/>
                      </a:lnTo>
                      <a:lnTo>
                        <a:pt x="1992" y="1212"/>
                      </a:lnTo>
                      <a:lnTo>
                        <a:pt x="1962" y="1301"/>
                      </a:lnTo>
                      <a:lnTo>
                        <a:pt x="1920" y="1420"/>
                      </a:lnTo>
                      <a:lnTo>
                        <a:pt x="1894" y="1545"/>
                      </a:lnTo>
                      <a:lnTo>
                        <a:pt x="1886" y="1649"/>
                      </a:lnTo>
                      <a:lnTo>
                        <a:pt x="1913" y="1713"/>
                      </a:lnTo>
                      <a:lnTo>
                        <a:pt x="1992" y="1706"/>
                      </a:lnTo>
                      <a:lnTo>
                        <a:pt x="2132" y="1607"/>
                      </a:lnTo>
                      <a:lnTo>
                        <a:pt x="2271" y="1481"/>
                      </a:lnTo>
                      <a:lnTo>
                        <a:pt x="2347" y="1406"/>
                      </a:lnTo>
                      <a:lnTo>
                        <a:pt x="2369" y="1368"/>
                      </a:lnTo>
                      <a:lnTo>
                        <a:pt x="2354" y="1363"/>
                      </a:lnTo>
                      <a:lnTo>
                        <a:pt x="2320" y="1375"/>
                      </a:lnTo>
                      <a:lnTo>
                        <a:pt x="2275" y="1396"/>
                      </a:lnTo>
                      <a:lnTo>
                        <a:pt x="2237" y="1417"/>
                      </a:lnTo>
                      <a:lnTo>
                        <a:pt x="2222" y="1427"/>
                      </a:lnTo>
                      <a:lnTo>
                        <a:pt x="2641" y="1207"/>
                      </a:lnTo>
                      <a:lnTo>
                        <a:pt x="2656" y="1209"/>
                      </a:lnTo>
                      <a:lnTo>
                        <a:pt x="2690" y="1216"/>
                      </a:lnTo>
                      <a:lnTo>
                        <a:pt x="2743" y="1221"/>
                      </a:lnTo>
                      <a:lnTo>
                        <a:pt x="2803" y="1216"/>
                      </a:lnTo>
                      <a:lnTo>
                        <a:pt x="2864" y="1200"/>
                      </a:lnTo>
                      <a:lnTo>
                        <a:pt x="2920" y="1164"/>
                      </a:lnTo>
                      <a:lnTo>
                        <a:pt x="2965" y="1105"/>
                      </a:lnTo>
                      <a:lnTo>
                        <a:pt x="2988" y="1015"/>
                      </a:lnTo>
                      <a:lnTo>
                        <a:pt x="2996" y="970"/>
                      </a:lnTo>
                      <a:lnTo>
                        <a:pt x="3011" y="944"/>
                      </a:lnTo>
                      <a:lnTo>
                        <a:pt x="3022" y="932"/>
                      </a:lnTo>
                      <a:lnTo>
                        <a:pt x="3041" y="932"/>
                      </a:lnTo>
                      <a:lnTo>
                        <a:pt x="3052" y="944"/>
                      </a:lnTo>
                      <a:lnTo>
                        <a:pt x="3063" y="968"/>
                      </a:lnTo>
                      <a:lnTo>
                        <a:pt x="3071" y="996"/>
                      </a:lnTo>
                      <a:lnTo>
                        <a:pt x="3071" y="1032"/>
                      </a:lnTo>
                      <a:lnTo>
                        <a:pt x="3063" y="1072"/>
                      </a:lnTo>
                      <a:lnTo>
                        <a:pt x="3045" y="1115"/>
                      </a:lnTo>
                      <a:lnTo>
                        <a:pt x="3014" y="1157"/>
                      </a:lnTo>
                      <a:lnTo>
                        <a:pt x="2969" y="1197"/>
                      </a:lnTo>
                      <a:lnTo>
                        <a:pt x="2909" y="1235"/>
                      </a:lnTo>
                      <a:lnTo>
                        <a:pt x="2833" y="1268"/>
                      </a:lnTo>
                      <a:lnTo>
                        <a:pt x="2735" y="1294"/>
                      </a:lnTo>
                      <a:lnTo>
                        <a:pt x="2618" y="1311"/>
                      </a:lnTo>
                      <a:lnTo>
                        <a:pt x="2611" y="1313"/>
                      </a:lnTo>
                      <a:lnTo>
                        <a:pt x="2584" y="1323"/>
                      </a:lnTo>
                      <a:lnTo>
                        <a:pt x="2547" y="1337"/>
                      </a:lnTo>
                      <a:lnTo>
                        <a:pt x="2498" y="1358"/>
                      </a:lnTo>
                      <a:lnTo>
                        <a:pt x="2441" y="1387"/>
                      </a:lnTo>
                      <a:lnTo>
                        <a:pt x="2377" y="1422"/>
                      </a:lnTo>
                      <a:lnTo>
                        <a:pt x="2313" y="1465"/>
                      </a:lnTo>
                      <a:lnTo>
                        <a:pt x="2249" y="1517"/>
                      </a:lnTo>
                      <a:lnTo>
                        <a:pt x="2184" y="1578"/>
                      </a:lnTo>
                      <a:lnTo>
                        <a:pt x="2128" y="1647"/>
                      </a:lnTo>
                      <a:lnTo>
                        <a:pt x="2083" y="1727"/>
                      </a:lnTo>
                      <a:lnTo>
                        <a:pt x="2045" y="1817"/>
                      </a:lnTo>
                      <a:lnTo>
                        <a:pt x="2022" y="1917"/>
                      </a:lnTo>
                      <a:lnTo>
                        <a:pt x="2015" y="2028"/>
                      </a:lnTo>
                      <a:lnTo>
                        <a:pt x="2026" y="2151"/>
                      </a:lnTo>
                      <a:lnTo>
                        <a:pt x="2060" y="2286"/>
                      </a:lnTo>
                      <a:lnTo>
                        <a:pt x="2064" y="2298"/>
                      </a:lnTo>
                      <a:lnTo>
                        <a:pt x="2083" y="2326"/>
                      </a:lnTo>
                      <a:lnTo>
                        <a:pt x="2109" y="2369"/>
                      </a:lnTo>
                      <a:lnTo>
                        <a:pt x="2143" y="2418"/>
                      </a:lnTo>
                      <a:lnTo>
                        <a:pt x="2188" y="2468"/>
                      </a:lnTo>
                      <a:lnTo>
                        <a:pt x="2245" y="2515"/>
                      </a:lnTo>
                      <a:lnTo>
                        <a:pt x="2305" y="2551"/>
                      </a:lnTo>
                      <a:lnTo>
                        <a:pt x="2373" y="2572"/>
                      </a:lnTo>
                      <a:lnTo>
                        <a:pt x="2445" y="2586"/>
                      </a:lnTo>
                      <a:lnTo>
                        <a:pt x="2520" y="2600"/>
                      </a:lnTo>
                      <a:lnTo>
                        <a:pt x="2596" y="2619"/>
                      </a:lnTo>
                      <a:lnTo>
                        <a:pt x="2664" y="2638"/>
                      </a:lnTo>
                      <a:lnTo>
                        <a:pt x="2724" y="2664"/>
                      </a:lnTo>
                      <a:lnTo>
                        <a:pt x="2773" y="2690"/>
                      </a:lnTo>
                      <a:lnTo>
                        <a:pt x="2803" y="2723"/>
                      </a:lnTo>
                      <a:lnTo>
                        <a:pt x="2818" y="2761"/>
                      </a:lnTo>
                      <a:lnTo>
                        <a:pt x="2811" y="2783"/>
                      </a:lnTo>
                      <a:lnTo>
                        <a:pt x="2788" y="2776"/>
                      </a:lnTo>
                      <a:lnTo>
                        <a:pt x="2747" y="2750"/>
                      </a:lnTo>
                      <a:lnTo>
                        <a:pt x="2686" y="2714"/>
                      </a:lnTo>
                      <a:lnTo>
                        <a:pt x="2603" y="2676"/>
                      </a:lnTo>
                      <a:lnTo>
                        <a:pt x="2501" y="2643"/>
                      </a:lnTo>
                      <a:lnTo>
                        <a:pt x="2381" y="2629"/>
                      </a:lnTo>
                      <a:lnTo>
                        <a:pt x="2237" y="2638"/>
                      </a:lnTo>
                      <a:lnTo>
                        <a:pt x="2166" y="2650"/>
                      </a:lnTo>
                      <a:lnTo>
                        <a:pt x="2098" y="2664"/>
                      </a:lnTo>
                      <a:lnTo>
                        <a:pt x="2037" y="2679"/>
                      </a:lnTo>
                      <a:lnTo>
                        <a:pt x="1985" y="2690"/>
                      </a:lnTo>
                      <a:lnTo>
                        <a:pt x="1936" y="2705"/>
                      </a:lnTo>
                      <a:lnTo>
                        <a:pt x="1890" y="2716"/>
                      </a:lnTo>
                      <a:lnTo>
                        <a:pt x="1849" y="2728"/>
                      </a:lnTo>
                      <a:lnTo>
                        <a:pt x="1811" y="2735"/>
                      </a:lnTo>
                      <a:lnTo>
                        <a:pt x="1773" y="2742"/>
                      </a:lnTo>
                      <a:lnTo>
                        <a:pt x="1736" y="2747"/>
                      </a:lnTo>
                      <a:lnTo>
                        <a:pt x="1698" y="2747"/>
                      </a:lnTo>
                      <a:lnTo>
                        <a:pt x="1660" y="2745"/>
                      </a:lnTo>
                      <a:lnTo>
                        <a:pt x="1619" y="2738"/>
                      </a:lnTo>
                      <a:lnTo>
                        <a:pt x="1573" y="2728"/>
                      </a:lnTo>
                      <a:lnTo>
                        <a:pt x="1528" y="2712"/>
                      </a:lnTo>
                      <a:lnTo>
                        <a:pt x="1475" y="2690"/>
                      </a:lnTo>
                      <a:lnTo>
                        <a:pt x="1373" y="2657"/>
                      </a:lnTo>
                      <a:lnTo>
                        <a:pt x="1290" y="2648"/>
                      </a:lnTo>
                      <a:lnTo>
                        <a:pt x="1226" y="2657"/>
                      </a:lnTo>
                      <a:lnTo>
                        <a:pt x="1181" y="2681"/>
                      </a:lnTo>
                      <a:lnTo>
                        <a:pt x="1143" y="2716"/>
                      </a:lnTo>
                      <a:lnTo>
                        <a:pt x="1117" y="2757"/>
                      </a:lnTo>
                      <a:lnTo>
                        <a:pt x="1098" y="2794"/>
                      </a:lnTo>
                      <a:lnTo>
                        <a:pt x="1087" y="2830"/>
                      </a:lnTo>
                      <a:lnTo>
                        <a:pt x="1079" y="2828"/>
                      </a:lnTo>
                      <a:lnTo>
                        <a:pt x="1068" y="2816"/>
                      </a:lnTo>
                      <a:lnTo>
                        <a:pt x="1053" y="2802"/>
                      </a:lnTo>
                      <a:lnTo>
                        <a:pt x="1038" y="2780"/>
                      </a:lnTo>
                      <a:lnTo>
                        <a:pt x="1030" y="2754"/>
                      </a:lnTo>
                      <a:lnTo>
                        <a:pt x="1038" y="2723"/>
                      </a:lnTo>
                      <a:lnTo>
                        <a:pt x="1060" y="2688"/>
                      </a:lnTo>
                      <a:lnTo>
                        <a:pt x="1109" y="2650"/>
                      </a:lnTo>
                      <a:lnTo>
                        <a:pt x="1151" y="2622"/>
                      </a:lnTo>
                      <a:lnTo>
                        <a:pt x="1158" y="2615"/>
                      </a:lnTo>
                      <a:lnTo>
                        <a:pt x="1136" y="2622"/>
                      </a:lnTo>
                      <a:lnTo>
                        <a:pt x="1091" y="2638"/>
                      </a:lnTo>
                      <a:lnTo>
                        <a:pt x="1030" y="2660"/>
                      </a:lnTo>
                      <a:lnTo>
                        <a:pt x="962" y="2681"/>
                      </a:lnTo>
                      <a:lnTo>
                        <a:pt x="887" y="2697"/>
                      </a:lnTo>
                      <a:lnTo>
                        <a:pt x="819" y="2705"/>
                      </a:lnTo>
                      <a:lnTo>
                        <a:pt x="755" y="2707"/>
                      </a:lnTo>
                      <a:lnTo>
                        <a:pt x="691" y="2712"/>
                      </a:lnTo>
                      <a:lnTo>
                        <a:pt x="630" y="2719"/>
                      </a:lnTo>
                      <a:lnTo>
                        <a:pt x="577" y="2726"/>
                      </a:lnTo>
                      <a:lnTo>
                        <a:pt x="528" y="2733"/>
                      </a:lnTo>
                      <a:lnTo>
                        <a:pt x="494" y="2740"/>
                      </a:lnTo>
                      <a:lnTo>
                        <a:pt x="468" y="2745"/>
                      </a:lnTo>
                      <a:lnTo>
                        <a:pt x="461" y="2747"/>
                      </a:lnTo>
                      <a:lnTo>
                        <a:pt x="468" y="2742"/>
                      </a:lnTo>
                      <a:lnTo>
                        <a:pt x="494" y="2731"/>
                      </a:lnTo>
                      <a:lnTo>
                        <a:pt x="536" y="2712"/>
                      </a:lnTo>
                      <a:lnTo>
                        <a:pt x="589" y="2693"/>
                      </a:lnTo>
                      <a:lnTo>
                        <a:pt x="645" y="2674"/>
                      </a:lnTo>
                      <a:lnTo>
                        <a:pt x="710" y="2657"/>
                      </a:lnTo>
                      <a:lnTo>
                        <a:pt x="777" y="2645"/>
                      </a:lnTo>
                      <a:lnTo>
                        <a:pt x="842" y="2643"/>
                      </a:lnTo>
                      <a:lnTo>
                        <a:pt x="909" y="2643"/>
                      </a:lnTo>
                      <a:lnTo>
                        <a:pt x="985" y="2636"/>
                      </a:lnTo>
                      <a:lnTo>
                        <a:pt x="1060" y="2619"/>
                      </a:lnTo>
                      <a:lnTo>
                        <a:pt x="1136" y="2591"/>
                      </a:lnTo>
                      <a:lnTo>
                        <a:pt x="1204" y="2553"/>
                      </a:lnTo>
                      <a:lnTo>
                        <a:pt x="1256" y="2499"/>
                      </a:lnTo>
                      <a:lnTo>
                        <a:pt x="1298" y="2430"/>
                      </a:lnTo>
                      <a:lnTo>
                        <a:pt x="1313" y="2345"/>
                      </a:lnTo>
                      <a:lnTo>
                        <a:pt x="1309" y="2156"/>
                      </a:lnTo>
                      <a:lnTo>
                        <a:pt x="1283" y="1983"/>
                      </a:lnTo>
                      <a:lnTo>
                        <a:pt x="1256" y="1857"/>
                      </a:lnTo>
                      <a:lnTo>
                        <a:pt x="1241" y="1810"/>
                      </a:lnTo>
                      <a:lnTo>
                        <a:pt x="1234" y="1810"/>
                      </a:lnTo>
                      <a:lnTo>
                        <a:pt x="1211" y="1805"/>
                      </a:lnTo>
                      <a:lnTo>
                        <a:pt x="1185" y="1798"/>
                      </a:lnTo>
                      <a:lnTo>
                        <a:pt x="1151" y="1784"/>
                      </a:lnTo>
                      <a:lnTo>
                        <a:pt x="1121" y="1763"/>
                      </a:lnTo>
                      <a:lnTo>
                        <a:pt x="1098" y="1732"/>
                      </a:lnTo>
                      <a:lnTo>
                        <a:pt x="1087" y="1690"/>
                      </a:lnTo>
                      <a:lnTo>
                        <a:pt x="1091" y="1633"/>
                      </a:lnTo>
                      <a:lnTo>
                        <a:pt x="1087" y="1581"/>
                      </a:lnTo>
                      <a:lnTo>
                        <a:pt x="1053" y="1545"/>
                      </a:lnTo>
                      <a:lnTo>
                        <a:pt x="992" y="1529"/>
                      </a:lnTo>
                      <a:lnTo>
                        <a:pt x="917" y="1524"/>
                      </a:lnTo>
                      <a:lnTo>
                        <a:pt x="826" y="1526"/>
                      </a:lnTo>
                      <a:lnTo>
                        <a:pt x="736" y="1536"/>
                      </a:lnTo>
                      <a:lnTo>
                        <a:pt x="645" y="1550"/>
                      </a:lnTo>
                      <a:lnTo>
                        <a:pt x="570" y="1559"/>
                      </a:lnTo>
                      <a:lnTo>
                        <a:pt x="502" y="1566"/>
                      </a:lnTo>
                      <a:lnTo>
                        <a:pt x="445" y="1569"/>
                      </a:lnTo>
                      <a:lnTo>
                        <a:pt x="393" y="1569"/>
                      </a:lnTo>
                      <a:lnTo>
                        <a:pt x="347" y="1566"/>
                      </a:lnTo>
                      <a:lnTo>
                        <a:pt x="310" y="1562"/>
                      </a:lnTo>
                      <a:lnTo>
                        <a:pt x="279" y="1552"/>
                      </a:lnTo>
                      <a:lnTo>
                        <a:pt x="257" y="1543"/>
                      </a:lnTo>
                      <a:lnTo>
                        <a:pt x="238" y="1529"/>
                      </a:lnTo>
                      <a:close/>
                    </a:path>
                  </a:pathLst>
                </a:custGeom>
                <a:solidFill>
                  <a:srgbClr val="9966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8" name="Freeform 18"/>
                <p:cNvSpPr>
                  <a:spLocks/>
                </p:cNvSpPr>
                <p:nvPr/>
              </p:nvSpPr>
              <p:spPr bwMode="auto">
                <a:xfrm>
                  <a:off x="2867299" y="4878314"/>
                  <a:ext cx="1267169" cy="1246379"/>
                </a:xfrm>
                <a:custGeom>
                  <a:avLst/>
                  <a:gdLst>
                    <a:gd name="T0" fmla="*/ 0 w 1083"/>
                    <a:gd name="T1" fmla="*/ 2147483647 h 932"/>
                    <a:gd name="T2" fmla="*/ 2147483647 w 1083"/>
                    <a:gd name="T3" fmla="*/ 2147483647 h 932"/>
                    <a:gd name="T4" fmla="*/ 2147483647 w 1083"/>
                    <a:gd name="T5" fmla="*/ 2147483647 h 932"/>
                    <a:gd name="T6" fmla="*/ 2147483647 w 1083"/>
                    <a:gd name="T7" fmla="*/ 2147483647 h 932"/>
                    <a:gd name="T8" fmla="*/ 2147483647 w 1083"/>
                    <a:gd name="T9" fmla="*/ 2147483647 h 932"/>
                    <a:gd name="T10" fmla="*/ 2147483647 w 1083"/>
                    <a:gd name="T11" fmla="*/ 2147483647 h 932"/>
                    <a:gd name="T12" fmla="*/ 2147483647 w 1083"/>
                    <a:gd name="T13" fmla="*/ 2147483647 h 932"/>
                    <a:gd name="T14" fmla="*/ 2147483647 w 1083"/>
                    <a:gd name="T15" fmla="*/ 2147483647 h 932"/>
                    <a:gd name="T16" fmla="*/ 2147483647 w 1083"/>
                    <a:gd name="T17" fmla="*/ 2147483647 h 932"/>
                    <a:gd name="T18" fmla="*/ 2147483647 w 1083"/>
                    <a:gd name="T19" fmla="*/ 2147483647 h 932"/>
                    <a:gd name="T20" fmla="*/ 2147483647 w 1083"/>
                    <a:gd name="T21" fmla="*/ 2147483647 h 932"/>
                    <a:gd name="T22" fmla="*/ 2147483647 w 1083"/>
                    <a:gd name="T23" fmla="*/ 2147483647 h 932"/>
                    <a:gd name="T24" fmla="*/ 2147483647 w 1083"/>
                    <a:gd name="T25" fmla="*/ 2147483647 h 932"/>
                    <a:gd name="T26" fmla="*/ 2147483647 w 1083"/>
                    <a:gd name="T27" fmla="*/ 2147483647 h 932"/>
                    <a:gd name="T28" fmla="*/ 2147483647 w 1083"/>
                    <a:gd name="T29" fmla="*/ 2147483647 h 932"/>
                    <a:gd name="T30" fmla="*/ 2147483647 w 1083"/>
                    <a:gd name="T31" fmla="*/ 2147483647 h 932"/>
                    <a:gd name="T32" fmla="*/ 2147483647 w 1083"/>
                    <a:gd name="T33" fmla="*/ 2147483647 h 932"/>
                    <a:gd name="T34" fmla="*/ 2147483647 w 1083"/>
                    <a:gd name="T35" fmla="*/ 2147483647 h 932"/>
                    <a:gd name="T36" fmla="*/ 2147483647 w 1083"/>
                    <a:gd name="T37" fmla="*/ 2147483647 h 932"/>
                    <a:gd name="T38" fmla="*/ 2147483647 w 1083"/>
                    <a:gd name="T39" fmla="*/ 2147483647 h 932"/>
                    <a:gd name="T40" fmla="*/ 2147483647 w 1083"/>
                    <a:gd name="T41" fmla="*/ 2147483647 h 932"/>
                    <a:gd name="T42" fmla="*/ 2147483647 w 1083"/>
                    <a:gd name="T43" fmla="*/ 2147483647 h 932"/>
                    <a:gd name="T44" fmla="*/ 2147483647 w 1083"/>
                    <a:gd name="T45" fmla="*/ 2147483647 h 932"/>
                    <a:gd name="T46" fmla="*/ 2147483647 w 1083"/>
                    <a:gd name="T47" fmla="*/ 2147483647 h 932"/>
                    <a:gd name="T48" fmla="*/ 2147483647 w 1083"/>
                    <a:gd name="T49" fmla="*/ 0 h 932"/>
                    <a:gd name="T50" fmla="*/ 2147483647 w 1083"/>
                    <a:gd name="T51" fmla="*/ 2147483647 h 932"/>
                    <a:gd name="T52" fmla="*/ 2147483647 w 1083"/>
                    <a:gd name="T53" fmla="*/ 2147483647 h 932"/>
                    <a:gd name="T54" fmla="*/ 2147483647 w 1083"/>
                    <a:gd name="T55" fmla="*/ 2147483647 h 932"/>
                    <a:gd name="T56" fmla="*/ 2147483647 w 1083"/>
                    <a:gd name="T57" fmla="*/ 2147483647 h 932"/>
                    <a:gd name="T58" fmla="*/ 2147483647 w 1083"/>
                    <a:gd name="T59" fmla="*/ 2147483647 h 932"/>
                    <a:gd name="T60" fmla="*/ 2147483647 w 1083"/>
                    <a:gd name="T61" fmla="*/ 2147483647 h 932"/>
                    <a:gd name="T62" fmla="*/ 2147483647 w 1083"/>
                    <a:gd name="T63" fmla="*/ 2147483647 h 932"/>
                    <a:gd name="T64" fmla="*/ 2147483647 w 1083"/>
                    <a:gd name="T65" fmla="*/ 2147483647 h 932"/>
                    <a:gd name="T66" fmla="*/ 2147483647 w 1083"/>
                    <a:gd name="T67" fmla="*/ 2147483647 h 932"/>
                    <a:gd name="T68" fmla="*/ 2147483647 w 1083"/>
                    <a:gd name="T69" fmla="*/ 2147483647 h 932"/>
                    <a:gd name="T70" fmla="*/ 2147483647 w 1083"/>
                    <a:gd name="T71" fmla="*/ 2147483647 h 932"/>
                    <a:gd name="T72" fmla="*/ 2147483647 w 1083"/>
                    <a:gd name="T73" fmla="*/ 2147483647 h 932"/>
                    <a:gd name="T74" fmla="*/ 2147483647 w 1083"/>
                    <a:gd name="T75" fmla="*/ 2147483647 h 932"/>
                    <a:gd name="T76" fmla="*/ 2147483647 w 1083"/>
                    <a:gd name="T77" fmla="*/ 2147483647 h 932"/>
                    <a:gd name="T78" fmla="*/ 2147483647 w 1083"/>
                    <a:gd name="T79" fmla="*/ 2147483647 h 932"/>
                    <a:gd name="T80" fmla="*/ 2147483647 w 1083"/>
                    <a:gd name="T81" fmla="*/ 2147483647 h 932"/>
                    <a:gd name="T82" fmla="*/ 2147483647 w 1083"/>
                    <a:gd name="T83" fmla="*/ 2147483647 h 932"/>
                    <a:gd name="T84" fmla="*/ 2147483647 w 1083"/>
                    <a:gd name="T85" fmla="*/ 2147483647 h 932"/>
                    <a:gd name="T86" fmla="*/ 2147483647 w 1083"/>
                    <a:gd name="T87" fmla="*/ 2147483647 h 932"/>
                    <a:gd name="T88" fmla="*/ 2147483647 w 1083"/>
                    <a:gd name="T89" fmla="*/ 2147483647 h 932"/>
                    <a:gd name="T90" fmla="*/ 2147483647 w 1083"/>
                    <a:gd name="T91" fmla="*/ 2147483647 h 932"/>
                    <a:gd name="T92" fmla="*/ 2147483647 w 1083"/>
                    <a:gd name="T93" fmla="*/ 2147483647 h 932"/>
                    <a:gd name="T94" fmla="*/ 2147483647 w 1083"/>
                    <a:gd name="T95" fmla="*/ 2147483647 h 932"/>
                    <a:gd name="T96" fmla="*/ 0 w 1083"/>
                    <a:gd name="T97" fmla="*/ 2147483647 h 9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3"/>
                    <a:gd name="T148" fmla="*/ 0 h 932"/>
                    <a:gd name="T149" fmla="*/ 1083 w 1083"/>
                    <a:gd name="T150" fmla="*/ 932 h 9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3" h="932">
                      <a:moveTo>
                        <a:pt x="0" y="897"/>
                      </a:moveTo>
                      <a:lnTo>
                        <a:pt x="11" y="899"/>
                      </a:lnTo>
                      <a:lnTo>
                        <a:pt x="42" y="901"/>
                      </a:lnTo>
                      <a:lnTo>
                        <a:pt x="87" y="906"/>
                      </a:lnTo>
                      <a:lnTo>
                        <a:pt x="143" y="906"/>
                      </a:lnTo>
                      <a:lnTo>
                        <a:pt x="200" y="901"/>
                      </a:lnTo>
                      <a:lnTo>
                        <a:pt x="253" y="889"/>
                      </a:lnTo>
                      <a:lnTo>
                        <a:pt x="298" y="868"/>
                      </a:lnTo>
                      <a:lnTo>
                        <a:pt x="332" y="835"/>
                      </a:lnTo>
                      <a:lnTo>
                        <a:pt x="340" y="830"/>
                      </a:lnTo>
                      <a:lnTo>
                        <a:pt x="362" y="821"/>
                      </a:lnTo>
                      <a:lnTo>
                        <a:pt x="396" y="809"/>
                      </a:lnTo>
                      <a:lnTo>
                        <a:pt x="438" y="795"/>
                      </a:lnTo>
                      <a:lnTo>
                        <a:pt x="490" y="785"/>
                      </a:lnTo>
                      <a:lnTo>
                        <a:pt x="547" y="778"/>
                      </a:lnTo>
                      <a:lnTo>
                        <a:pt x="607" y="778"/>
                      </a:lnTo>
                      <a:lnTo>
                        <a:pt x="672" y="790"/>
                      </a:lnTo>
                      <a:lnTo>
                        <a:pt x="687" y="788"/>
                      </a:lnTo>
                      <a:lnTo>
                        <a:pt x="728" y="778"/>
                      </a:lnTo>
                      <a:lnTo>
                        <a:pt x="785" y="747"/>
                      </a:lnTo>
                      <a:lnTo>
                        <a:pt x="853" y="691"/>
                      </a:lnTo>
                      <a:lnTo>
                        <a:pt x="921" y="596"/>
                      </a:lnTo>
                      <a:lnTo>
                        <a:pt x="985" y="456"/>
                      </a:lnTo>
                      <a:lnTo>
                        <a:pt x="1030" y="260"/>
                      </a:lnTo>
                      <a:lnTo>
                        <a:pt x="1056" y="0"/>
                      </a:lnTo>
                      <a:lnTo>
                        <a:pt x="1064" y="38"/>
                      </a:lnTo>
                      <a:lnTo>
                        <a:pt x="1075" y="135"/>
                      </a:lnTo>
                      <a:lnTo>
                        <a:pt x="1083" y="269"/>
                      </a:lnTo>
                      <a:lnTo>
                        <a:pt x="1075" y="426"/>
                      </a:lnTo>
                      <a:lnTo>
                        <a:pt x="1037" y="579"/>
                      </a:lnTo>
                      <a:lnTo>
                        <a:pt x="962" y="712"/>
                      </a:lnTo>
                      <a:lnTo>
                        <a:pt x="834" y="799"/>
                      </a:lnTo>
                      <a:lnTo>
                        <a:pt x="649" y="826"/>
                      </a:lnTo>
                      <a:lnTo>
                        <a:pt x="641" y="823"/>
                      </a:lnTo>
                      <a:lnTo>
                        <a:pt x="622" y="821"/>
                      </a:lnTo>
                      <a:lnTo>
                        <a:pt x="592" y="821"/>
                      </a:lnTo>
                      <a:lnTo>
                        <a:pt x="558" y="821"/>
                      </a:lnTo>
                      <a:lnTo>
                        <a:pt x="517" y="826"/>
                      </a:lnTo>
                      <a:lnTo>
                        <a:pt x="472" y="837"/>
                      </a:lnTo>
                      <a:lnTo>
                        <a:pt x="426" y="859"/>
                      </a:lnTo>
                      <a:lnTo>
                        <a:pt x="381" y="892"/>
                      </a:lnTo>
                      <a:lnTo>
                        <a:pt x="374" y="897"/>
                      </a:lnTo>
                      <a:lnTo>
                        <a:pt x="351" y="904"/>
                      </a:lnTo>
                      <a:lnTo>
                        <a:pt x="313" y="915"/>
                      </a:lnTo>
                      <a:lnTo>
                        <a:pt x="264" y="925"/>
                      </a:lnTo>
                      <a:lnTo>
                        <a:pt x="208" y="932"/>
                      </a:lnTo>
                      <a:lnTo>
                        <a:pt x="143" y="930"/>
                      </a:lnTo>
                      <a:lnTo>
                        <a:pt x="72" y="920"/>
                      </a:lnTo>
                      <a:lnTo>
                        <a:pt x="0" y="89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9" name="Freeform 19"/>
                <p:cNvSpPr>
                  <a:spLocks/>
                </p:cNvSpPr>
                <p:nvPr/>
              </p:nvSpPr>
              <p:spPr bwMode="auto">
                <a:xfrm>
                  <a:off x="2117144" y="4099520"/>
                  <a:ext cx="2052355" cy="761762"/>
                </a:xfrm>
                <a:custGeom>
                  <a:avLst/>
                  <a:gdLst>
                    <a:gd name="T0" fmla="*/ 2147483647 w 1754"/>
                    <a:gd name="T1" fmla="*/ 2147483647 h 570"/>
                    <a:gd name="T2" fmla="*/ 2147483647 w 1754"/>
                    <a:gd name="T3" fmla="*/ 2147483647 h 570"/>
                    <a:gd name="T4" fmla="*/ 2147483647 w 1754"/>
                    <a:gd name="T5" fmla="*/ 2147483647 h 570"/>
                    <a:gd name="T6" fmla="*/ 2147483647 w 1754"/>
                    <a:gd name="T7" fmla="*/ 2147483647 h 570"/>
                    <a:gd name="T8" fmla="*/ 2147483647 w 1754"/>
                    <a:gd name="T9" fmla="*/ 2147483647 h 570"/>
                    <a:gd name="T10" fmla="*/ 2147483647 w 1754"/>
                    <a:gd name="T11" fmla="*/ 2147483647 h 570"/>
                    <a:gd name="T12" fmla="*/ 2147483647 w 1754"/>
                    <a:gd name="T13" fmla="*/ 2147483647 h 570"/>
                    <a:gd name="T14" fmla="*/ 2147483647 w 1754"/>
                    <a:gd name="T15" fmla="*/ 2147483647 h 570"/>
                    <a:gd name="T16" fmla="*/ 2147483647 w 1754"/>
                    <a:gd name="T17" fmla="*/ 2147483647 h 570"/>
                    <a:gd name="T18" fmla="*/ 2147483647 w 1754"/>
                    <a:gd name="T19" fmla="*/ 2147483647 h 570"/>
                    <a:gd name="T20" fmla="*/ 2147483647 w 1754"/>
                    <a:gd name="T21" fmla="*/ 2147483647 h 570"/>
                    <a:gd name="T22" fmla="*/ 2147483647 w 1754"/>
                    <a:gd name="T23" fmla="*/ 2147483647 h 570"/>
                    <a:gd name="T24" fmla="*/ 2147483647 w 1754"/>
                    <a:gd name="T25" fmla="*/ 2147483647 h 570"/>
                    <a:gd name="T26" fmla="*/ 2147483647 w 1754"/>
                    <a:gd name="T27" fmla="*/ 2147483647 h 570"/>
                    <a:gd name="T28" fmla="*/ 2147483647 w 1754"/>
                    <a:gd name="T29" fmla="*/ 2147483647 h 570"/>
                    <a:gd name="T30" fmla="*/ 2147483647 w 1754"/>
                    <a:gd name="T31" fmla="*/ 2147483647 h 570"/>
                    <a:gd name="T32" fmla="*/ 2147483647 w 1754"/>
                    <a:gd name="T33" fmla="*/ 2147483647 h 570"/>
                    <a:gd name="T34" fmla="*/ 2147483647 w 1754"/>
                    <a:gd name="T35" fmla="*/ 2147483647 h 570"/>
                    <a:gd name="T36" fmla="*/ 2147483647 w 1754"/>
                    <a:gd name="T37" fmla="*/ 0 h 570"/>
                    <a:gd name="T38" fmla="*/ 2147483647 w 1754"/>
                    <a:gd name="T39" fmla="*/ 2147483647 h 570"/>
                    <a:gd name="T40" fmla="*/ 0 w 1754"/>
                    <a:gd name="T41" fmla="*/ 2147483647 h 570"/>
                    <a:gd name="T42" fmla="*/ 2147483647 w 1754"/>
                    <a:gd name="T43" fmla="*/ 0 h 570"/>
                    <a:gd name="T44" fmla="*/ 2147483647 w 1754"/>
                    <a:gd name="T45" fmla="*/ 2147483647 h 570"/>
                    <a:gd name="T46" fmla="*/ 2147483647 w 1754"/>
                    <a:gd name="T47" fmla="*/ 2147483647 h 570"/>
                    <a:gd name="T48" fmla="*/ 2147483647 w 1754"/>
                    <a:gd name="T49" fmla="*/ 2147483647 h 570"/>
                    <a:gd name="T50" fmla="*/ 2147483647 w 1754"/>
                    <a:gd name="T51" fmla="*/ 2147483647 h 570"/>
                    <a:gd name="T52" fmla="*/ 2147483647 w 1754"/>
                    <a:gd name="T53" fmla="*/ 2147483647 h 570"/>
                    <a:gd name="T54" fmla="*/ 2147483647 w 1754"/>
                    <a:gd name="T55" fmla="*/ 2147483647 h 570"/>
                    <a:gd name="T56" fmla="*/ 2147483647 w 1754"/>
                    <a:gd name="T57" fmla="*/ 2147483647 h 570"/>
                    <a:gd name="T58" fmla="*/ 2147483647 w 1754"/>
                    <a:gd name="T59" fmla="*/ 2147483647 h 570"/>
                    <a:gd name="T60" fmla="*/ 2147483647 w 1754"/>
                    <a:gd name="T61" fmla="*/ 2147483647 h 570"/>
                    <a:gd name="T62" fmla="*/ 2147483647 w 1754"/>
                    <a:gd name="T63" fmla="*/ 2147483647 h 570"/>
                    <a:gd name="T64" fmla="*/ 2147483647 w 1754"/>
                    <a:gd name="T65" fmla="*/ 2147483647 h 570"/>
                    <a:gd name="T66" fmla="*/ 2147483647 w 1754"/>
                    <a:gd name="T67" fmla="*/ 2147483647 h 570"/>
                    <a:gd name="T68" fmla="*/ 2147483647 w 1754"/>
                    <a:gd name="T69" fmla="*/ 2147483647 h 570"/>
                    <a:gd name="T70" fmla="*/ 2147483647 w 1754"/>
                    <a:gd name="T71" fmla="*/ 2147483647 h 570"/>
                    <a:gd name="T72" fmla="*/ 2147483647 w 1754"/>
                    <a:gd name="T73" fmla="*/ 2147483647 h 570"/>
                    <a:gd name="T74" fmla="*/ 2147483647 w 1754"/>
                    <a:gd name="T75" fmla="*/ 2147483647 h 570"/>
                    <a:gd name="T76" fmla="*/ 2147483647 w 1754"/>
                    <a:gd name="T77" fmla="*/ 2147483647 h 570"/>
                    <a:gd name="T78" fmla="*/ 2147483647 w 1754"/>
                    <a:gd name="T79" fmla="*/ 2147483647 h 5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4"/>
                    <a:gd name="T121" fmla="*/ 0 h 570"/>
                    <a:gd name="T122" fmla="*/ 1754 w 1754"/>
                    <a:gd name="T123" fmla="*/ 570 h 5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4" h="570">
                      <a:moveTo>
                        <a:pt x="1607" y="570"/>
                      </a:moveTo>
                      <a:lnTo>
                        <a:pt x="1599" y="568"/>
                      </a:lnTo>
                      <a:lnTo>
                        <a:pt x="1584" y="558"/>
                      </a:lnTo>
                      <a:lnTo>
                        <a:pt x="1558" y="542"/>
                      </a:lnTo>
                      <a:lnTo>
                        <a:pt x="1535" y="520"/>
                      </a:lnTo>
                      <a:lnTo>
                        <a:pt x="1512" y="494"/>
                      </a:lnTo>
                      <a:lnTo>
                        <a:pt x="1497" y="463"/>
                      </a:lnTo>
                      <a:lnTo>
                        <a:pt x="1494" y="428"/>
                      </a:lnTo>
                      <a:lnTo>
                        <a:pt x="1509" y="390"/>
                      </a:lnTo>
                      <a:lnTo>
                        <a:pt x="1512" y="385"/>
                      </a:lnTo>
                      <a:lnTo>
                        <a:pt x="1512" y="374"/>
                      </a:lnTo>
                      <a:lnTo>
                        <a:pt x="1509" y="355"/>
                      </a:lnTo>
                      <a:lnTo>
                        <a:pt x="1490" y="338"/>
                      </a:lnTo>
                      <a:lnTo>
                        <a:pt x="1452" y="321"/>
                      </a:lnTo>
                      <a:lnTo>
                        <a:pt x="1388" y="314"/>
                      </a:lnTo>
                      <a:lnTo>
                        <a:pt x="1290" y="314"/>
                      </a:lnTo>
                      <a:lnTo>
                        <a:pt x="1154" y="326"/>
                      </a:lnTo>
                      <a:lnTo>
                        <a:pt x="1147" y="326"/>
                      </a:lnTo>
                      <a:lnTo>
                        <a:pt x="1128" y="329"/>
                      </a:lnTo>
                      <a:lnTo>
                        <a:pt x="1094" y="333"/>
                      </a:lnTo>
                      <a:lnTo>
                        <a:pt x="1052" y="336"/>
                      </a:lnTo>
                      <a:lnTo>
                        <a:pt x="999" y="338"/>
                      </a:lnTo>
                      <a:lnTo>
                        <a:pt x="943" y="340"/>
                      </a:lnTo>
                      <a:lnTo>
                        <a:pt x="879" y="340"/>
                      </a:lnTo>
                      <a:lnTo>
                        <a:pt x="807" y="340"/>
                      </a:lnTo>
                      <a:lnTo>
                        <a:pt x="735" y="336"/>
                      </a:lnTo>
                      <a:lnTo>
                        <a:pt x="664" y="326"/>
                      </a:lnTo>
                      <a:lnTo>
                        <a:pt x="592" y="314"/>
                      </a:lnTo>
                      <a:lnTo>
                        <a:pt x="524" y="300"/>
                      </a:lnTo>
                      <a:lnTo>
                        <a:pt x="456" y="279"/>
                      </a:lnTo>
                      <a:lnTo>
                        <a:pt x="392" y="251"/>
                      </a:lnTo>
                      <a:lnTo>
                        <a:pt x="339" y="217"/>
                      </a:lnTo>
                      <a:lnTo>
                        <a:pt x="290" y="177"/>
                      </a:lnTo>
                      <a:lnTo>
                        <a:pt x="215" y="101"/>
                      </a:lnTo>
                      <a:lnTo>
                        <a:pt x="162" y="52"/>
                      </a:lnTo>
                      <a:lnTo>
                        <a:pt x="120" y="21"/>
                      </a:lnTo>
                      <a:lnTo>
                        <a:pt x="94" y="4"/>
                      </a:lnTo>
                      <a:lnTo>
                        <a:pt x="71" y="0"/>
                      </a:lnTo>
                      <a:lnTo>
                        <a:pt x="56" y="2"/>
                      </a:lnTo>
                      <a:lnTo>
                        <a:pt x="37" y="7"/>
                      </a:lnTo>
                      <a:lnTo>
                        <a:pt x="15" y="9"/>
                      </a:lnTo>
                      <a:lnTo>
                        <a:pt x="0" y="7"/>
                      </a:lnTo>
                      <a:lnTo>
                        <a:pt x="4" y="2"/>
                      </a:lnTo>
                      <a:lnTo>
                        <a:pt x="22" y="0"/>
                      </a:lnTo>
                      <a:lnTo>
                        <a:pt x="60" y="4"/>
                      </a:lnTo>
                      <a:lnTo>
                        <a:pt x="113" y="21"/>
                      </a:lnTo>
                      <a:lnTo>
                        <a:pt x="181" y="52"/>
                      </a:lnTo>
                      <a:lnTo>
                        <a:pt x="260" y="104"/>
                      </a:lnTo>
                      <a:lnTo>
                        <a:pt x="351" y="177"/>
                      </a:lnTo>
                      <a:lnTo>
                        <a:pt x="358" y="184"/>
                      </a:lnTo>
                      <a:lnTo>
                        <a:pt x="377" y="201"/>
                      </a:lnTo>
                      <a:lnTo>
                        <a:pt x="411" y="224"/>
                      </a:lnTo>
                      <a:lnTo>
                        <a:pt x="460" y="251"/>
                      </a:lnTo>
                      <a:lnTo>
                        <a:pt x="524" y="277"/>
                      </a:lnTo>
                      <a:lnTo>
                        <a:pt x="603" y="295"/>
                      </a:lnTo>
                      <a:lnTo>
                        <a:pt x="698" y="305"/>
                      </a:lnTo>
                      <a:lnTo>
                        <a:pt x="811" y="303"/>
                      </a:lnTo>
                      <a:lnTo>
                        <a:pt x="879" y="300"/>
                      </a:lnTo>
                      <a:lnTo>
                        <a:pt x="928" y="300"/>
                      </a:lnTo>
                      <a:lnTo>
                        <a:pt x="965" y="305"/>
                      </a:lnTo>
                      <a:lnTo>
                        <a:pt x="999" y="307"/>
                      </a:lnTo>
                      <a:lnTo>
                        <a:pt x="1033" y="312"/>
                      </a:lnTo>
                      <a:lnTo>
                        <a:pt x="1071" y="310"/>
                      </a:lnTo>
                      <a:lnTo>
                        <a:pt x="1124" y="305"/>
                      </a:lnTo>
                      <a:lnTo>
                        <a:pt x="1196" y="293"/>
                      </a:lnTo>
                      <a:lnTo>
                        <a:pt x="1279" y="281"/>
                      </a:lnTo>
                      <a:lnTo>
                        <a:pt x="1358" y="279"/>
                      </a:lnTo>
                      <a:lnTo>
                        <a:pt x="1433" y="288"/>
                      </a:lnTo>
                      <a:lnTo>
                        <a:pt x="1494" y="305"/>
                      </a:lnTo>
                      <a:lnTo>
                        <a:pt x="1539" y="333"/>
                      </a:lnTo>
                      <a:lnTo>
                        <a:pt x="1569" y="369"/>
                      </a:lnTo>
                      <a:lnTo>
                        <a:pt x="1577" y="411"/>
                      </a:lnTo>
                      <a:lnTo>
                        <a:pt x="1554" y="463"/>
                      </a:lnTo>
                      <a:lnTo>
                        <a:pt x="1543" y="504"/>
                      </a:lnTo>
                      <a:lnTo>
                        <a:pt x="1577" y="523"/>
                      </a:lnTo>
                      <a:lnTo>
                        <a:pt x="1633" y="527"/>
                      </a:lnTo>
                      <a:lnTo>
                        <a:pt x="1694" y="523"/>
                      </a:lnTo>
                      <a:lnTo>
                        <a:pt x="1739" y="518"/>
                      </a:lnTo>
                      <a:lnTo>
                        <a:pt x="1754" y="520"/>
                      </a:lnTo>
                      <a:lnTo>
                        <a:pt x="1716" y="534"/>
                      </a:lnTo>
                      <a:lnTo>
                        <a:pt x="1607" y="57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0" name="Freeform 20"/>
                <p:cNvSpPr>
                  <a:spLocks/>
                </p:cNvSpPr>
                <p:nvPr/>
              </p:nvSpPr>
              <p:spPr bwMode="auto">
                <a:xfrm>
                  <a:off x="2523025" y="3749605"/>
                  <a:ext cx="583454" cy="599191"/>
                </a:xfrm>
                <a:custGeom>
                  <a:avLst/>
                  <a:gdLst>
                    <a:gd name="T0" fmla="*/ 2147483647 w 498"/>
                    <a:gd name="T1" fmla="*/ 2147483647 h 448"/>
                    <a:gd name="T2" fmla="*/ 2147483647 w 498"/>
                    <a:gd name="T3" fmla="*/ 2147483647 h 448"/>
                    <a:gd name="T4" fmla="*/ 2147483647 w 498"/>
                    <a:gd name="T5" fmla="*/ 2147483647 h 448"/>
                    <a:gd name="T6" fmla="*/ 2147483647 w 498"/>
                    <a:gd name="T7" fmla="*/ 2147483647 h 448"/>
                    <a:gd name="T8" fmla="*/ 2147483647 w 498"/>
                    <a:gd name="T9" fmla="*/ 2147483647 h 448"/>
                    <a:gd name="T10" fmla="*/ 2147483647 w 498"/>
                    <a:gd name="T11" fmla="*/ 2147483647 h 448"/>
                    <a:gd name="T12" fmla="*/ 2147483647 w 498"/>
                    <a:gd name="T13" fmla="*/ 2147483647 h 448"/>
                    <a:gd name="T14" fmla="*/ 2147483647 w 498"/>
                    <a:gd name="T15" fmla="*/ 2147483647 h 448"/>
                    <a:gd name="T16" fmla="*/ 2147483647 w 498"/>
                    <a:gd name="T17" fmla="*/ 2147483647 h 448"/>
                    <a:gd name="T18" fmla="*/ 0 w 498"/>
                    <a:gd name="T19" fmla="*/ 2147483647 h 448"/>
                    <a:gd name="T20" fmla="*/ 0 w 498"/>
                    <a:gd name="T21" fmla="*/ 0 h 448"/>
                    <a:gd name="T22" fmla="*/ 2147483647 w 498"/>
                    <a:gd name="T23" fmla="*/ 2147483647 h 448"/>
                    <a:gd name="T24" fmla="*/ 2147483647 w 498"/>
                    <a:gd name="T25" fmla="*/ 2147483647 h 448"/>
                    <a:gd name="T26" fmla="*/ 2147483647 w 498"/>
                    <a:gd name="T27" fmla="*/ 2147483647 h 448"/>
                    <a:gd name="T28" fmla="*/ 2147483647 w 498"/>
                    <a:gd name="T29" fmla="*/ 2147483647 h 448"/>
                    <a:gd name="T30" fmla="*/ 2147483647 w 498"/>
                    <a:gd name="T31" fmla="*/ 2147483647 h 448"/>
                    <a:gd name="T32" fmla="*/ 2147483647 w 498"/>
                    <a:gd name="T33" fmla="*/ 2147483647 h 4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8"/>
                    <a:gd name="T52" fmla="*/ 0 h 448"/>
                    <a:gd name="T53" fmla="*/ 498 w 498"/>
                    <a:gd name="T54" fmla="*/ 448 h 4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8" h="448">
                      <a:moveTo>
                        <a:pt x="498" y="448"/>
                      </a:moveTo>
                      <a:lnTo>
                        <a:pt x="483" y="448"/>
                      </a:lnTo>
                      <a:lnTo>
                        <a:pt x="437" y="441"/>
                      </a:lnTo>
                      <a:lnTo>
                        <a:pt x="370" y="426"/>
                      </a:lnTo>
                      <a:lnTo>
                        <a:pt x="294" y="400"/>
                      </a:lnTo>
                      <a:lnTo>
                        <a:pt x="211" y="358"/>
                      </a:lnTo>
                      <a:lnTo>
                        <a:pt x="132" y="294"/>
                      </a:lnTo>
                      <a:lnTo>
                        <a:pt x="68" y="209"/>
                      </a:lnTo>
                      <a:lnTo>
                        <a:pt x="22" y="95"/>
                      </a:lnTo>
                      <a:lnTo>
                        <a:pt x="0" y="10"/>
                      </a:lnTo>
                      <a:lnTo>
                        <a:pt x="0" y="0"/>
                      </a:lnTo>
                      <a:lnTo>
                        <a:pt x="15" y="48"/>
                      </a:lnTo>
                      <a:lnTo>
                        <a:pt x="56" y="131"/>
                      </a:lnTo>
                      <a:lnTo>
                        <a:pt x="124" y="230"/>
                      </a:lnTo>
                      <a:lnTo>
                        <a:pt x="215" y="329"/>
                      </a:lnTo>
                      <a:lnTo>
                        <a:pt x="339" y="407"/>
                      </a:lnTo>
                      <a:lnTo>
                        <a:pt x="498" y="44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1" name="Freeform 21"/>
                <p:cNvSpPr>
                  <a:spLocks/>
                </p:cNvSpPr>
                <p:nvPr/>
              </p:nvSpPr>
              <p:spPr bwMode="auto">
                <a:xfrm>
                  <a:off x="1949235" y="3845600"/>
                  <a:ext cx="552046" cy="126960"/>
                </a:xfrm>
                <a:custGeom>
                  <a:avLst/>
                  <a:gdLst>
                    <a:gd name="T0" fmla="*/ 2147483647 w 472"/>
                    <a:gd name="T1" fmla="*/ 2147483647 h 95"/>
                    <a:gd name="T2" fmla="*/ 2147483647 w 472"/>
                    <a:gd name="T3" fmla="*/ 2147483647 h 95"/>
                    <a:gd name="T4" fmla="*/ 2147483647 w 472"/>
                    <a:gd name="T5" fmla="*/ 2147483647 h 95"/>
                    <a:gd name="T6" fmla="*/ 2147483647 w 472"/>
                    <a:gd name="T7" fmla="*/ 2147483647 h 95"/>
                    <a:gd name="T8" fmla="*/ 2147483647 w 472"/>
                    <a:gd name="T9" fmla="*/ 2147483647 h 95"/>
                    <a:gd name="T10" fmla="*/ 2147483647 w 472"/>
                    <a:gd name="T11" fmla="*/ 2147483647 h 95"/>
                    <a:gd name="T12" fmla="*/ 2147483647 w 472"/>
                    <a:gd name="T13" fmla="*/ 2147483647 h 95"/>
                    <a:gd name="T14" fmla="*/ 2147483647 w 472"/>
                    <a:gd name="T15" fmla="*/ 2147483647 h 95"/>
                    <a:gd name="T16" fmla="*/ 2147483647 w 472"/>
                    <a:gd name="T17" fmla="*/ 2147483647 h 95"/>
                    <a:gd name="T18" fmla="*/ 2147483647 w 472"/>
                    <a:gd name="T19" fmla="*/ 2147483647 h 95"/>
                    <a:gd name="T20" fmla="*/ 0 w 472"/>
                    <a:gd name="T21" fmla="*/ 2147483647 h 95"/>
                    <a:gd name="T22" fmla="*/ 0 w 472"/>
                    <a:gd name="T23" fmla="*/ 2147483647 h 95"/>
                    <a:gd name="T24" fmla="*/ 2147483647 w 472"/>
                    <a:gd name="T25" fmla="*/ 2147483647 h 95"/>
                    <a:gd name="T26" fmla="*/ 2147483647 w 472"/>
                    <a:gd name="T27" fmla="*/ 2147483647 h 95"/>
                    <a:gd name="T28" fmla="*/ 2147483647 w 472"/>
                    <a:gd name="T29" fmla="*/ 0 h 95"/>
                    <a:gd name="T30" fmla="*/ 2147483647 w 472"/>
                    <a:gd name="T31" fmla="*/ 0 h 95"/>
                    <a:gd name="T32" fmla="*/ 2147483647 w 472"/>
                    <a:gd name="T33" fmla="*/ 2147483647 h 95"/>
                    <a:gd name="T34" fmla="*/ 2147483647 w 472"/>
                    <a:gd name="T35" fmla="*/ 2147483647 h 95"/>
                    <a:gd name="T36" fmla="*/ 2147483647 w 472"/>
                    <a:gd name="T37" fmla="*/ 2147483647 h 95"/>
                    <a:gd name="T38" fmla="*/ 2147483647 w 472"/>
                    <a:gd name="T39" fmla="*/ 2147483647 h 95"/>
                    <a:gd name="T40" fmla="*/ 2147483647 w 472"/>
                    <a:gd name="T41" fmla="*/ 2147483647 h 95"/>
                    <a:gd name="T42" fmla="*/ 2147483647 w 472"/>
                    <a:gd name="T43" fmla="*/ 2147483647 h 95"/>
                    <a:gd name="T44" fmla="*/ 2147483647 w 472"/>
                    <a:gd name="T45" fmla="*/ 2147483647 h 95"/>
                    <a:gd name="T46" fmla="*/ 2147483647 w 472"/>
                    <a:gd name="T47" fmla="*/ 2147483647 h 95"/>
                    <a:gd name="T48" fmla="*/ 2147483647 w 472"/>
                    <a:gd name="T49" fmla="*/ 2147483647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2"/>
                    <a:gd name="T76" fmla="*/ 0 h 95"/>
                    <a:gd name="T77" fmla="*/ 472 w 472"/>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2" h="95">
                      <a:moveTo>
                        <a:pt x="472" y="95"/>
                      </a:moveTo>
                      <a:lnTo>
                        <a:pt x="464" y="90"/>
                      </a:lnTo>
                      <a:lnTo>
                        <a:pt x="438" y="81"/>
                      </a:lnTo>
                      <a:lnTo>
                        <a:pt x="400" y="67"/>
                      </a:lnTo>
                      <a:lnTo>
                        <a:pt x="351" y="50"/>
                      </a:lnTo>
                      <a:lnTo>
                        <a:pt x="287" y="36"/>
                      </a:lnTo>
                      <a:lnTo>
                        <a:pt x="219" y="22"/>
                      </a:lnTo>
                      <a:lnTo>
                        <a:pt x="140" y="12"/>
                      </a:lnTo>
                      <a:lnTo>
                        <a:pt x="53" y="8"/>
                      </a:lnTo>
                      <a:lnTo>
                        <a:pt x="19" y="8"/>
                      </a:lnTo>
                      <a:lnTo>
                        <a:pt x="0" y="8"/>
                      </a:lnTo>
                      <a:lnTo>
                        <a:pt x="0" y="5"/>
                      </a:lnTo>
                      <a:lnTo>
                        <a:pt x="16" y="3"/>
                      </a:lnTo>
                      <a:lnTo>
                        <a:pt x="42" y="3"/>
                      </a:lnTo>
                      <a:lnTo>
                        <a:pt x="76" y="0"/>
                      </a:lnTo>
                      <a:lnTo>
                        <a:pt x="117" y="0"/>
                      </a:lnTo>
                      <a:lnTo>
                        <a:pt x="166" y="3"/>
                      </a:lnTo>
                      <a:lnTo>
                        <a:pt x="215" y="5"/>
                      </a:lnTo>
                      <a:lnTo>
                        <a:pt x="268" y="10"/>
                      </a:lnTo>
                      <a:lnTo>
                        <a:pt x="317" y="17"/>
                      </a:lnTo>
                      <a:lnTo>
                        <a:pt x="363" y="26"/>
                      </a:lnTo>
                      <a:lnTo>
                        <a:pt x="404" y="38"/>
                      </a:lnTo>
                      <a:lnTo>
                        <a:pt x="438" y="52"/>
                      </a:lnTo>
                      <a:lnTo>
                        <a:pt x="461" y="71"/>
                      </a:lnTo>
                      <a:lnTo>
                        <a:pt x="472" y="95"/>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2" name="Freeform 22"/>
                <p:cNvSpPr>
                  <a:spLocks/>
                </p:cNvSpPr>
                <p:nvPr/>
              </p:nvSpPr>
              <p:spPr bwMode="auto">
                <a:xfrm>
                  <a:off x="2355116" y="2952232"/>
                  <a:ext cx="1664594" cy="1427530"/>
                </a:xfrm>
                <a:custGeom>
                  <a:avLst/>
                  <a:gdLst>
                    <a:gd name="T0" fmla="*/ 2147483647 w 1423"/>
                    <a:gd name="T1" fmla="*/ 2147483647 h 1067"/>
                    <a:gd name="T2" fmla="*/ 2147483647 w 1423"/>
                    <a:gd name="T3" fmla="*/ 2147483647 h 1067"/>
                    <a:gd name="T4" fmla="*/ 2147483647 w 1423"/>
                    <a:gd name="T5" fmla="*/ 2147483647 h 1067"/>
                    <a:gd name="T6" fmla="*/ 2147483647 w 1423"/>
                    <a:gd name="T7" fmla="*/ 2147483647 h 1067"/>
                    <a:gd name="T8" fmla="*/ 2147483647 w 1423"/>
                    <a:gd name="T9" fmla="*/ 2147483647 h 1067"/>
                    <a:gd name="T10" fmla="*/ 2147483647 w 1423"/>
                    <a:gd name="T11" fmla="*/ 2147483647 h 1067"/>
                    <a:gd name="T12" fmla="*/ 2147483647 w 1423"/>
                    <a:gd name="T13" fmla="*/ 2147483647 h 1067"/>
                    <a:gd name="T14" fmla="*/ 2147483647 w 1423"/>
                    <a:gd name="T15" fmla="*/ 2147483647 h 1067"/>
                    <a:gd name="T16" fmla="*/ 2147483647 w 1423"/>
                    <a:gd name="T17" fmla="*/ 2147483647 h 1067"/>
                    <a:gd name="T18" fmla="*/ 2147483647 w 1423"/>
                    <a:gd name="T19" fmla="*/ 2147483647 h 1067"/>
                    <a:gd name="T20" fmla="*/ 2147483647 w 1423"/>
                    <a:gd name="T21" fmla="*/ 2147483647 h 1067"/>
                    <a:gd name="T22" fmla="*/ 2147483647 w 1423"/>
                    <a:gd name="T23" fmla="*/ 2147483647 h 1067"/>
                    <a:gd name="T24" fmla="*/ 2147483647 w 1423"/>
                    <a:gd name="T25" fmla="*/ 2147483647 h 1067"/>
                    <a:gd name="T26" fmla="*/ 2147483647 w 1423"/>
                    <a:gd name="T27" fmla="*/ 2147483647 h 1067"/>
                    <a:gd name="T28" fmla="*/ 2147483647 w 1423"/>
                    <a:gd name="T29" fmla="*/ 2147483647 h 1067"/>
                    <a:gd name="T30" fmla="*/ 2147483647 w 1423"/>
                    <a:gd name="T31" fmla="*/ 2147483647 h 1067"/>
                    <a:gd name="T32" fmla="*/ 2147483647 w 1423"/>
                    <a:gd name="T33" fmla="*/ 2147483647 h 1067"/>
                    <a:gd name="T34" fmla="*/ 2147483647 w 1423"/>
                    <a:gd name="T35" fmla="*/ 2147483647 h 1067"/>
                    <a:gd name="T36" fmla="*/ 2147483647 w 1423"/>
                    <a:gd name="T37" fmla="*/ 2147483647 h 1067"/>
                    <a:gd name="T38" fmla="*/ 2147483647 w 1423"/>
                    <a:gd name="T39" fmla="*/ 2147483647 h 1067"/>
                    <a:gd name="T40" fmla="*/ 2147483647 w 1423"/>
                    <a:gd name="T41" fmla="*/ 2147483647 h 1067"/>
                    <a:gd name="T42" fmla="*/ 2147483647 w 1423"/>
                    <a:gd name="T43" fmla="*/ 2147483647 h 1067"/>
                    <a:gd name="T44" fmla="*/ 2147483647 w 1423"/>
                    <a:gd name="T45" fmla="*/ 2147483647 h 1067"/>
                    <a:gd name="T46" fmla="*/ 2147483647 w 1423"/>
                    <a:gd name="T47" fmla="*/ 2147483647 h 1067"/>
                    <a:gd name="T48" fmla="*/ 0 w 1423"/>
                    <a:gd name="T49" fmla="*/ 0 h 1067"/>
                    <a:gd name="T50" fmla="*/ 0 w 1423"/>
                    <a:gd name="T51" fmla="*/ 2147483647 h 1067"/>
                    <a:gd name="T52" fmla="*/ 0 w 1423"/>
                    <a:gd name="T53" fmla="*/ 2147483647 h 1067"/>
                    <a:gd name="T54" fmla="*/ 0 w 1423"/>
                    <a:gd name="T55" fmla="*/ 2147483647 h 1067"/>
                    <a:gd name="T56" fmla="*/ 2147483647 w 1423"/>
                    <a:gd name="T57" fmla="*/ 2147483647 h 1067"/>
                    <a:gd name="T58" fmla="*/ 2147483647 w 1423"/>
                    <a:gd name="T59" fmla="*/ 2147483647 h 1067"/>
                    <a:gd name="T60" fmla="*/ 2147483647 w 1423"/>
                    <a:gd name="T61" fmla="*/ 2147483647 h 1067"/>
                    <a:gd name="T62" fmla="*/ 2147483647 w 1423"/>
                    <a:gd name="T63" fmla="*/ 2147483647 h 1067"/>
                    <a:gd name="T64" fmla="*/ 2147483647 w 1423"/>
                    <a:gd name="T65" fmla="*/ 2147483647 h 1067"/>
                    <a:gd name="T66" fmla="*/ 2147483647 w 1423"/>
                    <a:gd name="T67" fmla="*/ 2147483647 h 1067"/>
                    <a:gd name="T68" fmla="*/ 2147483647 w 1423"/>
                    <a:gd name="T69" fmla="*/ 2147483647 h 1067"/>
                    <a:gd name="T70" fmla="*/ 2147483647 w 1423"/>
                    <a:gd name="T71" fmla="*/ 2147483647 h 1067"/>
                    <a:gd name="T72" fmla="*/ 2147483647 w 1423"/>
                    <a:gd name="T73" fmla="*/ 2147483647 h 1067"/>
                    <a:gd name="T74" fmla="*/ 2147483647 w 1423"/>
                    <a:gd name="T75" fmla="*/ 2147483647 h 1067"/>
                    <a:gd name="T76" fmla="*/ 2147483647 w 1423"/>
                    <a:gd name="T77" fmla="*/ 2147483647 h 1067"/>
                    <a:gd name="T78" fmla="*/ 2147483647 w 1423"/>
                    <a:gd name="T79" fmla="*/ 2147483647 h 1067"/>
                    <a:gd name="T80" fmla="*/ 2147483647 w 1423"/>
                    <a:gd name="T81" fmla="*/ 2147483647 h 1067"/>
                    <a:gd name="T82" fmla="*/ 2147483647 w 1423"/>
                    <a:gd name="T83" fmla="*/ 2147483647 h 1067"/>
                    <a:gd name="T84" fmla="*/ 2147483647 w 1423"/>
                    <a:gd name="T85" fmla="*/ 2147483647 h 1067"/>
                    <a:gd name="T86" fmla="*/ 2147483647 w 1423"/>
                    <a:gd name="T87" fmla="*/ 2147483647 h 1067"/>
                    <a:gd name="T88" fmla="*/ 2147483647 w 1423"/>
                    <a:gd name="T89" fmla="*/ 2147483647 h 1067"/>
                    <a:gd name="T90" fmla="*/ 2147483647 w 1423"/>
                    <a:gd name="T91" fmla="*/ 2147483647 h 1067"/>
                    <a:gd name="T92" fmla="*/ 2147483647 w 1423"/>
                    <a:gd name="T93" fmla="*/ 2147483647 h 1067"/>
                    <a:gd name="T94" fmla="*/ 2147483647 w 1423"/>
                    <a:gd name="T95" fmla="*/ 2147483647 h 1067"/>
                    <a:gd name="T96" fmla="*/ 2147483647 w 1423"/>
                    <a:gd name="T97" fmla="*/ 2147483647 h 1067"/>
                    <a:gd name="T98" fmla="*/ 2147483647 w 1423"/>
                    <a:gd name="T99" fmla="*/ 2147483647 h 1067"/>
                    <a:gd name="T100" fmla="*/ 2147483647 w 1423"/>
                    <a:gd name="T101" fmla="*/ 2147483647 h 1067"/>
                    <a:gd name="T102" fmla="*/ 2147483647 w 1423"/>
                    <a:gd name="T103" fmla="*/ 2147483647 h 1067"/>
                    <a:gd name="T104" fmla="*/ 2147483647 w 1423"/>
                    <a:gd name="T105" fmla="*/ 2147483647 h 1067"/>
                    <a:gd name="T106" fmla="*/ 2147483647 w 1423"/>
                    <a:gd name="T107" fmla="*/ 2147483647 h 1067"/>
                    <a:gd name="T108" fmla="*/ 2147483647 w 1423"/>
                    <a:gd name="T109" fmla="*/ 2147483647 h 1067"/>
                    <a:gd name="T110" fmla="*/ 2147483647 w 1423"/>
                    <a:gd name="T111" fmla="*/ 2147483647 h 1067"/>
                    <a:gd name="T112" fmla="*/ 2147483647 w 1423"/>
                    <a:gd name="T113" fmla="*/ 2147483647 h 10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3"/>
                    <a:gd name="T172" fmla="*/ 0 h 1067"/>
                    <a:gd name="T173" fmla="*/ 1423 w 1423"/>
                    <a:gd name="T174" fmla="*/ 1067 h 10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3" h="1067">
                      <a:moveTo>
                        <a:pt x="1128" y="1067"/>
                      </a:moveTo>
                      <a:lnTo>
                        <a:pt x="1151" y="1065"/>
                      </a:lnTo>
                      <a:lnTo>
                        <a:pt x="1200" y="1053"/>
                      </a:lnTo>
                      <a:lnTo>
                        <a:pt x="1264" y="1034"/>
                      </a:lnTo>
                      <a:lnTo>
                        <a:pt x="1321" y="1001"/>
                      </a:lnTo>
                      <a:lnTo>
                        <a:pt x="1351" y="954"/>
                      </a:lnTo>
                      <a:lnTo>
                        <a:pt x="1343" y="887"/>
                      </a:lnTo>
                      <a:lnTo>
                        <a:pt x="1268" y="805"/>
                      </a:lnTo>
                      <a:lnTo>
                        <a:pt x="1117" y="698"/>
                      </a:lnTo>
                      <a:lnTo>
                        <a:pt x="1019" y="646"/>
                      </a:lnTo>
                      <a:lnTo>
                        <a:pt x="921" y="604"/>
                      </a:lnTo>
                      <a:lnTo>
                        <a:pt x="823" y="570"/>
                      </a:lnTo>
                      <a:lnTo>
                        <a:pt x="729" y="544"/>
                      </a:lnTo>
                      <a:lnTo>
                        <a:pt x="634" y="521"/>
                      </a:lnTo>
                      <a:lnTo>
                        <a:pt x="547" y="502"/>
                      </a:lnTo>
                      <a:lnTo>
                        <a:pt x="464" y="483"/>
                      </a:lnTo>
                      <a:lnTo>
                        <a:pt x="385" y="464"/>
                      </a:lnTo>
                      <a:lnTo>
                        <a:pt x="310" y="440"/>
                      </a:lnTo>
                      <a:lnTo>
                        <a:pt x="242" y="410"/>
                      </a:lnTo>
                      <a:lnTo>
                        <a:pt x="182" y="374"/>
                      </a:lnTo>
                      <a:lnTo>
                        <a:pt x="129" y="327"/>
                      </a:lnTo>
                      <a:lnTo>
                        <a:pt x="83" y="268"/>
                      </a:lnTo>
                      <a:lnTo>
                        <a:pt x="46" y="194"/>
                      </a:lnTo>
                      <a:lnTo>
                        <a:pt x="19" y="107"/>
                      </a:lnTo>
                      <a:lnTo>
                        <a:pt x="0" y="0"/>
                      </a:lnTo>
                      <a:lnTo>
                        <a:pt x="0" y="5"/>
                      </a:lnTo>
                      <a:lnTo>
                        <a:pt x="0" y="19"/>
                      </a:lnTo>
                      <a:lnTo>
                        <a:pt x="0" y="40"/>
                      </a:lnTo>
                      <a:lnTo>
                        <a:pt x="4" y="66"/>
                      </a:lnTo>
                      <a:lnTo>
                        <a:pt x="8" y="100"/>
                      </a:lnTo>
                      <a:lnTo>
                        <a:pt x="19" y="137"/>
                      </a:lnTo>
                      <a:lnTo>
                        <a:pt x="38" y="178"/>
                      </a:lnTo>
                      <a:lnTo>
                        <a:pt x="65" y="220"/>
                      </a:lnTo>
                      <a:lnTo>
                        <a:pt x="99" y="263"/>
                      </a:lnTo>
                      <a:lnTo>
                        <a:pt x="144" y="305"/>
                      </a:lnTo>
                      <a:lnTo>
                        <a:pt x="204" y="348"/>
                      </a:lnTo>
                      <a:lnTo>
                        <a:pt x="272" y="386"/>
                      </a:lnTo>
                      <a:lnTo>
                        <a:pt x="359" y="421"/>
                      </a:lnTo>
                      <a:lnTo>
                        <a:pt x="457" y="452"/>
                      </a:lnTo>
                      <a:lnTo>
                        <a:pt x="574" y="476"/>
                      </a:lnTo>
                      <a:lnTo>
                        <a:pt x="710" y="492"/>
                      </a:lnTo>
                      <a:lnTo>
                        <a:pt x="725" y="497"/>
                      </a:lnTo>
                      <a:lnTo>
                        <a:pt x="762" y="511"/>
                      </a:lnTo>
                      <a:lnTo>
                        <a:pt x="823" y="533"/>
                      </a:lnTo>
                      <a:lnTo>
                        <a:pt x="895" y="561"/>
                      </a:lnTo>
                      <a:lnTo>
                        <a:pt x="978" y="596"/>
                      </a:lnTo>
                      <a:lnTo>
                        <a:pt x="1068" y="637"/>
                      </a:lnTo>
                      <a:lnTo>
                        <a:pt x="1155" y="679"/>
                      </a:lnTo>
                      <a:lnTo>
                        <a:pt x="1238" y="724"/>
                      </a:lnTo>
                      <a:lnTo>
                        <a:pt x="1313" y="772"/>
                      </a:lnTo>
                      <a:lnTo>
                        <a:pt x="1370" y="821"/>
                      </a:lnTo>
                      <a:lnTo>
                        <a:pt x="1408" y="869"/>
                      </a:lnTo>
                      <a:lnTo>
                        <a:pt x="1423" y="916"/>
                      </a:lnTo>
                      <a:lnTo>
                        <a:pt x="1408" y="961"/>
                      </a:lnTo>
                      <a:lnTo>
                        <a:pt x="1355" y="1001"/>
                      </a:lnTo>
                      <a:lnTo>
                        <a:pt x="1264" y="1037"/>
                      </a:lnTo>
                      <a:lnTo>
                        <a:pt x="1128" y="106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3" name="Freeform 23"/>
                <p:cNvSpPr>
                  <a:spLocks/>
                </p:cNvSpPr>
                <p:nvPr/>
              </p:nvSpPr>
              <p:spPr bwMode="auto">
                <a:xfrm>
                  <a:off x="2782741" y="3156607"/>
                  <a:ext cx="244012" cy="359205"/>
                </a:xfrm>
                <a:custGeom>
                  <a:avLst/>
                  <a:gdLst>
                    <a:gd name="T0" fmla="*/ 2147483647 w 208"/>
                    <a:gd name="T1" fmla="*/ 2147483647 h 269"/>
                    <a:gd name="T2" fmla="*/ 2147483647 w 208"/>
                    <a:gd name="T3" fmla="*/ 2147483647 h 269"/>
                    <a:gd name="T4" fmla="*/ 2147483647 w 208"/>
                    <a:gd name="T5" fmla="*/ 2147483647 h 269"/>
                    <a:gd name="T6" fmla="*/ 2147483647 w 208"/>
                    <a:gd name="T7" fmla="*/ 2147483647 h 269"/>
                    <a:gd name="T8" fmla="*/ 2147483647 w 208"/>
                    <a:gd name="T9" fmla="*/ 2147483647 h 269"/>
                    <a:gd name="T10" fmla="*/ 2147483647 w 208"/>
                    <a:gd name="T11" fmla="*/ 2147483647 h 269"/>
                    <a:gd name="T12" fmla="*/ 2147483647 w 208"/>
                    <a:gd name="T13" fmla="*/ 2147483647 h 269"/>
                    <a:gd name="T14" fmla="*/ 2147483647 w 208"/>
                    <a:gd name="T15" fmla="*/ 2147483647 h 269"/>
                    <a:gd name="T16" fmla="*/ 0 w 208"/>
                    <a:gd name="T17" fmla="*/ 0 h 269"/>
                    <a:gd name="T18" fmla="*/ 2147483647 w 208"/>
                    <a:gd name="T19" fmla="*/ 2147483647 h 269"/>
                    <a:gd name="T20" fmla="*/ 2147483647 w 208"/>
                    <a:gd name="T21" fmla="*/ 2147483647 h 269"/>
                    <a:gd name="T22" fmla="*/ 2147483647 w 208"/>
                    <a:gd name="T23" fmla="*/ 2147483647 h 269"/>
                    <a:gd name="T24" fmla="*/ 2147483647 w 208"/>
                    <a:gd name="T25" fmla="*/ 2147483647 h 269"/>
                    <a:gd name="T26" fmla="*/ 2147483647 w 208"/>
                    <a:gd name="T27" fmla="*/ 2147483647 h 269"/>
                    <a:gd name="T28" fmla="*/ 2147483647 w 208"/>
                    <a:gd name="T29" fmla="*/ 2147483647 h 269"/>
                    <a:gd name="T30" fmla="*/ 2147483647 w 208"/>
                    <a:gd name="T31" fmla="*/ 2147483647 h 269"/>
                    <a:gd name="T32" fmla="*/ 2147483647 w 208"/>
                    <a:gd name="T33" fmla="*/ 2147483647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69"/>
                    <a:gd name="T53" fmla="*/ 208 w 208"/>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69">
                      <a:moveTo>
                        <a:pt x="208" y="269"/>
                      </a:moveTo>
                      <a:lnTo>
                        <a:pt x="200" y="267"/>
                      </a:lnTo>
                      <a:lnTo>
                        <a:pt x="178" y="255"/>
                      </a:lnTo>
                      <a:lnTo>
                        <a:pt x="148" y="239"/>
                      </a:lnTo>
                      <a:lnTo>
                        <a:pt x="114" y="213"/>
                      </a:lnTo>
                      <a:lnTo>
                        <a:pt x="76" y="175"/>
                      </a:lnTo>
                      <a:lnTo>
                        <a:pt x="46" y="130"/>
                      </a:lnTo>
                      <a:lnTo>
                        <a:pt x="15" y="71"/>
                      </a:lnTo>
                      <a:lnTo>
                        <a:pt x="0" y="0"/>
                      </a:lnTo>
                      <a:lnTo>
                        <a:pt x="8" y="9"/>
                      </a:lnTo>
                      <a:lnTo>
                        <a:pt x="23" y="37"/>
                      </a:lnTo>
                      <a:lnTo>
                        <a:pt x="49" y="78"/>
                      </a:lnTo>
                      <a:lnTo>
                        <a:pt x="83" y="125"/>
                      </a:lnTo>
                      <a:lnTo>
                        <a:pt x="117" y="172"/>
                      </a:lnTo>
                      <a:lnTo>
                        <a:pt x="151" y="217"/>
                      </a:lnTo>
                      <a:lnTo>
                        <a:pt x="181" y="250"/>
                      </a:lnTo>
                      <a:lnTo>
                        <a:pt x="208" y="269"/>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4" name="Freeform 24"/>
                <p:cNvSpPr>
                  <a:spLocks/>
                </p:cNvSpPr>
                <p:nvPr/>
              </p:nvSpPr>
              <p:spPr bwMode="auto">
                <a:xfrm>
                  <a:off x="2775493" y="3678384"/>
                  <a:ext cx="732035" cy="654930"/>
                </a:xfrm>
                <a:custGeom>
                  <a:avLst/>
                  <a:gdLst>
                    <a:gd name="T0" fmla="*/ 2147483647 w 626"/>
                    <a:gd name="T1" fmla="*/ 2147483647 h 490"/>
                    <a:gd name="T2" fmla="*/ 2147483647 w 626"/>
                    <a:gd name="T3" fmla="*/ 2147483647 h 490"/>
                    <a:gd name="T4" fmla="*/ 2147483647 w 626"/>
                    <a:gd name="T5" fmla="*/ 2147483647 h 490"/>
                    <a:gd name="T6" fmla="*/ 2147483647 w 626"/>
                    <a:gd name="T7" fmla="*/ 2147483647 h 490"/>
                    <a:gd name="T8" fmla="*/ 2147483647 w 626"/>
                    <a:gd name="T9" fmla="*/ 2147483647 h 490"/>
                    <a:gd name="T10" fmla="*/ 2147483647 w 626"/>
                    <a:gd name="T11" fmla="*/ 2147483647 h 490"/>
                    <a:gd name="T12" fmla="*/ 2147483647 w 626"/>
                    <a:gd name="T13" fmla="*/ 2147483647 h 490"/>
                    <a:gd name="T14" fmla="*/ 2147483647 w 626"/>
                    <a:gd name="T15" fmla="*/ 2147483647 h 490"/>
                    <a:gd name="T16" fmla="*/ 2147483647 w 626"/>
                    <a:gd name="T17" fmla="*/ 2147483647 h 490"/>
                    <a:gd name="T18" fmla="*/ 2147483647 w 626"/>
                    <a:gd name="T19" fmla="*/ 2147483647 h 490"/>
                    <a:gd name="T20" fmla="*/ 2147483647 w 626"/>
                    <a:gd name="T21" fmla="*/ 2147483647 h 490"/>
                    <a:gd name="T22" fmla="*/ 2147483647 w 626"/>
                    <a:gd name="T23" fmla="*/ 2147483647 h 490"/>
                    <a:gd name="T24" fmla="*/ 2147483647 w 626"/>
                    <a:gd name="T25" fmla="*/ 2147483647 h 490"/>
                    <a:gd name="T26" fmla="*/ 2147483647 w 626"/>
                    <a:gd name="T27" fmla="*/ 2147483647 h 490"/>
                    <a:gd name="T28" fmla="*/ 2147483647 w 626"/>
                    <a:gd name="T29" fmla="*/ 2147483647 h 490"/>
                    <a:gd name="T30" fmla="*/ 2147483647 w 626"/>
                    <a:gd name="T31" fmla="*/ 2147483647 h 490"/>
                    <a:gd name="T32" fmla="*/ 2147483647 w 626"/>
                    <a:gd name="T33" fmla="*/ 2147483647 h 490"/>
                    <a:gd name="T34" fmla="*/ 0 w 626"/>
                    <a:gd name="T35" fmla="*/ 2147483647 h 490"/>
                    <a:gd name="T36" fmla="*/ 2147483647 w 626"/>
                    <a:gd name="T37" fmla="*/ 2147483647 h 490"/>
                    <a:gd name="T38" fmla="*/ 2147483647 w 626"/>
                    <a:gd name="T39" fmla="*/ 0 h 490"/>
                    <a:gd name="T40" fmla="*/ 2147483647 w 626"/>
                    <a:gd name="T41" fmla="*/ 2147483647 h 490"/>
                    <a:gd name="T42" fmla="*/ 2147483647 w 626"/>
                    <a:gd name="T43" fmla="*/ 2147483647 h 490"/>
                    <a:gd name="T44" fmla="*/ 2147483647 w 626"/>
                    <a:gd name="T45" fmla="*/ 2147483647 h 490"/>
                    <a:gd name="T46" fmla="*/ 2147483647 w 626"/>
                    <a:gd name="T47" fmla="*/ 2147483647 h 490"/>
                    <a:gd name="T48" fmla="*/ 2147483647 w 626"/>
                    <a:gd name="T49" fmla="*/ 2147483647 h 490"/>
                    <a:gd name="T50" fmla="*/ 2147483647 w 626"/>
                    <a:gd name="T51" fmla="*/ 2147483647 h 490"/>
                    <a:gd name="T52" fmla="*/ 2147483647 w 626"/>
                    <a:gd name="T53" fmla="*/ 2147483647 h 490"/>
                    <a:gd name="T54" fmla="*/ 2147483647 w 626"/>
                    <a:gd name="T55" fmla="*/ 2147483647 h 490"/>
                    <a:gd name="T56" fmla="*/ 2147483647 w 626"/>
                    <a:gd name="T57" fmla="*/ 2147483647 h 490"/>
                    <a:gd name="T58" fmla="*/ 2147483647 w 626"/>
                    <a:gd name="T59" fmla="*/ 2147483647 h 490"/>
                    <a:gd name="T60" fmla="*/ 2147483647 w 626"/>
                    <a:gd name="T61" fmla="*/ 2147483647 h 490"/>
                    <a:gd name="T62" fmla="*/ 2147483647 w 626"/>
                    <a:gd name="T63" fmla="*/ 2147483647 h 490"/>
                    <a:gd name="T64" fmla="*/ 2147483647 w 626"/>
                    <a:gd name="T65" fmla="*/ 2147483647 h 4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6"/>
                    <a:gd name="T100" fmla="*/ 0 h 490"/>
                    <a:gd name="T101" fmla="*/ 626 w 626"/>
                    <a:gd name="T102" fmla="*/ 490 h 4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6" h="490">
                      <a:moveTo>
                        <a:pt x="626" y="490"/>
                      </a:moveTo>
                      <a:lnTo>
                        <a:pt x="611" y="487"/>
                      </a:lnTo>
                      <a:lnTo>
                        <a:pt x="577" y="478"/>
                      </a:lnTo>
                      <a:lnTo>
                        <a:pt x="524" y="464"/>
                      </a:lnTo>
                      <a:lnTo>
                        <a:pt x="464" y="438"/>
                      </a:lnTo>
                      <a:lnTo>
                        <a:pt x="400" y="402"/>
                      </a:lnTo>
                      <a:lnTo>
                        <a:pt x="343" y="355"/>
                      </a:lnTo>
                      <a:lnTo>
                        <a:pt x="298" y="291"/>
                      </a:lnTo>
                      <a:lnTo>
                        <a:pt x="275" y="213"/>
                      </a:lnTo>
                      <a:lnTo>
                        <a:pt x="260" y="137"/>
                      </a:lnTo>
                      <a:lnTo>
                        <a:pt x="234" y="83"/>
                      </a:lnTo>
                      <a:lnTo>
                        <a:pt x="204" y="45"/>
                      </a:lnTo>
                      <a:lnTo>
                        <a:pt x="166" y="24"/>
                      </a:lnTo>
                      <a:lnTo>
                        <a:pt x="124" y="14"/>
                      </a:lnTo>
                      <a:lnTo>
                        <a:pt x="87" y="12"/>
                      </a:lnTo>
                      <a:lnTo>
                        <a:pt x="49" y="14"/>
                      </a:lnTo>
                      <a:lnTo>
                        <a:pt x="15" y="14"/>
                      </a:lnTo>
                      <a:lnTo>
                        <a:pt x="0" y="9"/>
                      </a:lnTo>
                      <a:lnTo>
                        <a:pt x="15" y="5"/>
                      </a:lnTo>
                      <a:lnTo>
                        <a:pt x="56" y="0"/>
                      </a:lnTo>
                      <a:lnTo>
                        <a:pt x="109" y="5"/>
                      </a:lnTo>
                      <a:lnTo>
                        <a:pt x="173" y="26"/>
                      </a:lnTo>
                      <a:lnTo>
                        <a:pt x="241" y="66"/>
                      </a:lnTo>
                      <a:lnTo>
                        <a:pt x="302" y="137"/>
                      </a:lnTo>
                      <a:lnTo>
                        <a:pt x="347" y="239"/>
                      </a:lnTo>
                      <a:lnTo>
                        <a:pt x="381" y="334"/>
                      </a:lnTo>
                      <a:lnTo>
                        <a:pt x="411" y="381"/>
                      </a:lnTo>
                      <a:lnTo>
                        <a:pt x="441" y="400"/>
                      </a:lnTo>
                      <a:lnTo>
                        <a:pt x="468" y="398"/>
                      </a:lnTo>
                      <a:lnTo>
                        <a:pt x="498" y="393"/>
                      </a:lnTo>
                      <a:lnTo>
                        <a:pt x="532" y="398"/>
                      </a:lnTo>
                      <a:lnTo>
                        <a:pt x="573" y="426"/>
                      </a:lnTo>
                      <a:lnTo>
                        <a:pt x="626" y="49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5" name="Freeform 25"/>
                <p:cNvSpPr>
                  <a:spLocks/>
                </p:cNvSpPr>
                <p:nvPr/>
              </p:nvSpPr>
              <p:spPr bwMode="auto">
                <a:xfrm>
                  <a:off x="3343243" y="1246009"/>
                  <a:ext cx="884240" cy="2700230"/>
                </a:xfrm>
                <a:custGeom>
                  <a:avLst/>
                  <a:gdLst>
                    <a:gd name="T0" fmla="*/ 2147483647 w 755"/>
                    <a:gd name="T1" fmla="*/ 2147483647 h 2018"/>
                    <a:gd name="T2" fmla="*/ 2147483647 w 755"/>
                    <a:gd name="T3" fmla="*/ 2147483647 h 2018"/>
                    <a:gd name="T4" fmla="*/ 2147483647 w 755"/>
                    <a:gd name="T5" fmla="*/ 2147483647 h 2018"/>
                    <a:gd name="T6" fmla="*/ 2147483647 w 755"/>
                    <a:gd name="T7" fmla="*/ 2147483647 h 2018"/>
                    <a:gd name="T8" fmla="*/ 2147483647 w 755"/>
                    <a:gd name="T9" fmla="*/ 2147483647 h 2018"/>
                    <a:gd name="T10" fmla="*/ 2147483647 w 755"/>
                    <a:gd name="T11" fmla="*/ 2147483647 h 2018"/>
                    <a:gd name="T12" fmla="*/ 2147483647 w 755"/>
                    <a:gd name="T13" fmla="*/ 2147483647 h 2018"/>
                    <a:gd name="T14" fmla="*/ 0 w 755"/>
                    <a:gd name="T15" fmla="*/ 2147483647 h 2018"/>
                    <a:gd name="T16" fmla="*/ 2147483647 w 755"/>
                    <a:gd name="T17" fmla="*/ 2147483647 h 2018"/>
                    <a:gd name="T18" fmla="*/ 2147483647 w 755"/>
                    <a:gd name="T19" fmla="*/ 2147483647 h 2018"/>
                    <a:gd name="T20" fmla="*/ 2147483647 w 755"/>
                    <a:gd name="T21" fmla="*/ 2147483647 h 2018"/>
                    <a:gd name="T22" fmla="*/ 2147483647 w 755"/>
                    <a:gd name="T23" fmla="*/ 2147483647 h 2018"/>
                    <a:gd name="T24" fmla="*/ 2147483647 w 755"/>
                    <a:gd name="T25" fmla="*/ 2147483647 h 2018"/>
                    <a:gd name="T26" fmla="*/ 2147483647 w 755"/>
                    <a:gd name="T27" fmla="*/ 2147483647 h 2018"/>
                    <a:gd name="T28" fmla="*/ 2147483647 w 755"/>
                    <a:gd name="T29" fmla="*/ 2147483647 h 2018"/>
                    <a:gd name="T30" fmla="*/ 2147483647 w 755"/>
                    <a:gd name="T31" fmla="*/ 2147483647 h 2018"/>
                    <a:gd name="T32" fmla="*/ 2147483647 w 755"/>
                    <a:gd name="T33" fmla="*/ 2147483647 h 2018"/>
                    <a:gd name="T34" fmla="*/ 2147483647 w 755"/>
                    <a:gd name="T35" fmla="*/ 2147483647 h 2018"/>
                    <a:gd name="T36" fmla="*/ 2147483647 w 755"/>
                    <a:gd name="T37" fmla="*/ 2147483647 h 2018"/>
                    <a:gd name="T38" fmla="*/ 2147483647 w 755"/>
                    <a:gd name="T39" fmla="*/ 2147483647 h 2018"/>
                    <a:gd name="T40" fmla="*/ 2147483647 w 755"/>
                    <a:gd name="T41" fmla="*/ 0 h 2018"/>
                    <a:gd name="T42" fmla="*/ 2147483647 w 755"/>
                    <a:gd name="T43" fmla="*/ 2147483647 h 2018"/>
                    <a:gd name="T44" fmla="*/ 2147483647 w 755"/>
                    <a:gd name="T45" fmla="*/ 2147483647 h 2018"/>
                    <a:gd name="T46" fmla="*/ 2147483647 w 755"/>
                    <a:gd name="T47" fmla="*/ 2147483647 h 2018"/>
                    <a:gd name="T48" fmla="*/ 2147483647 w 755"/>
                    <a:gd name="T49" fmla="*/ 2147483647 h 2018"/>
                    <a:gd name="T50" fmla="*/ 2147483647 w 755"/>
                    <a:gd name="T51" fmla="*/ 2147483647 h 2018"/>
                    <a:gd name="T52" fmla="*/ 2147483647 w 755"/>
                    <a:gd name="T53" fmla="*/ 2147483647 h 2018"/>
                    <a:gd name="T54" fmla="*/ 2147483647 w 755"/>
                    <a:gd name="T55" fmla="*/ 2147483647 h 2018"/>
                    <a:gd name="T56" fmla="*/ 2147483647 w 755"/>
                    <a:gd name="T57" fmla="*/ 2147483647 h 2018"/>
                    <a:gd name="T58" fmla="*/ 2147483647 w 755"/>
                    <a:gd name="T59" fmla="*/ 2147483647 h 2018"/>
                    <a:gd name="T60" fmla="*/ 2147483647 w 755"/>
                    <a:gd name="T61" fmla="*/ 2147483647 h 2018"/>
                    <a:gd name="T62" fmla="*/ 2147483647 w 755"/>
                    <a:gd name="T63" fmla="*/ 2147483647 h 20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5"/>
                    <a:gd name="T97" fmla="*/ 0 h 2018"/>
                    <a:gd name="T98" fmla="*/ 755 w 755"/>
                    <a:gd name="T99" fmla="*/ 2018 h 20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5" h="2018">
                      <a:moveTo>
                        <a:pt x="468" y="1945"/>
                      </a:moveTo>
                      <a:lnTo>
                        <a:pt x="491" y="1954"/>
                      </a:lnTo>
                      <a:lnTo>
                        <a:pt x="544" y="1968"/>
                      </a:lnTo>
                      <a:lnTo>
                        <a:pt x="608" y="1973"/>
                      </a:lnTo>
                      <a:lnTo>
                        <a:pt x="664" y="1952"/>
                      </a:lnTo>
                      <a:lnTo>
                        <a:pt x="698" y="1890"/>
                      </a:lnTo>
                      <a:lnTo>
                        <a:pt x="687" y="1770"/>
                      </a:lnTo>
                      <a:lnTo>
                        <a:pt x="612" y="1578"/>
                      </a:lnTo>
                      <a:lnTo>
                        <a:pt x="457" y="1296"/>
                      </a:lnTo>
                      <a:lnTo>
                        <a:pt x="434" y="1304"/>
                      </a:lnTo>
                      <a:lnTo>
                        <a:pt x="370" y="1311"/>
                      </a:lnTo>
                      <a:lnTo>
                        <a:pt x="283" y="1304"/>
                      </a:lnTo>
                      <a:lnTo>
                        <a:pt x="189" y="1263"/>
                      </a:lnTo>
                      <a:lnTo>
                        <a:pt x="102" y="1176"/>
                      </a:lnTo>
                      <a:lnTo>
                        <a:pt x="34" y="1020"/>
                      </a:lnTo>
                      <a:lnTo>
                        <a:pt x="0" y="778"/>
                      </a:lnTo>
                      <a:lnTo>
                        <a:pt x="19" y="438"/>
                      </a:lnTo>
                      <a:lnTo>
                        <a:pt x="16" y="480"/>
                      </a:lnTo>
                      <a:lnTo>
                        <a:pt x="16" y="587"/>
                      </a:lnTo>
                      <a:lnTo>
                        <a:pt x="19" y="738"/>
                      </a:lnTo>
                      <a:lnTo>
                        <a:pt x="42" y="904"/>
                      </a:lnTo>
                      <a:lnTo>
                        <a:pt x="83" y="1062"/>
                      </a:lnTo>
                      <a:lnTo>
                        <a:pt x="163" y="1188"/>
                      </a:lnTo>
                      <a:lnTo>
                        <a:pt x="280" y="1254"/>
                      </a:lnTo>
                      <a:lnTo>
                        <a:pt x="446" y="1235"/>
                      </a:lnTo>
                      <a:lnTo>
                        <a:pt x="434" y="1211"/>
                      </a:lnTo>
                      <a:lnTo>
                        <a:pt x="408" y="1147"/>
                      </a:lnTo>
                      <a:lnTo>
                        <a:pt x="378" y="1053"/>
                      </a:lnTo>
                      <a:lnTo>
                        <a:pt x="344" y="937"/>
                      </a:lnTo>
                      <a:lnTo>
                        <a:pt x="321" y="809"/>
                      </a:lnTo>
                      <a:lnTo>
                        <a:pt x="314" y="679"/>
                      </a:lnTo>
                      <a:lnTo>
                        <a:pt x="336" y="558"/>
                      </a:lnTo>
                      <a:lnTo>
                        <a:pt x="389" y="457"/>
                      </a:lnTo>
                      <a:lnTo>
                        <a:pt x="442" y="371"/>
                      </a:lnTo>
                      <a:lnTo>
                        <a:pt x="457" y="296"/>
                      </a:lnTo>
                      <a:lnTo>
                        <a:pt x="442" y="232"/>
                      </a:lnTo>
                      <a:lnTo>
                        <a:pt x="404" y="175"/>
                      </a:lnTo>
                      <a:lnTo>
                        <a:pt x="359" y="125"/>
                      </a:lnTo>
                      <a:lnTo>
                        <a:pt x="306" y="83"/>
                      </a:lnTo>
                      <a:lnTo>
                        <a:pt x="261" y="47"/>
                      </a:lnTo>
                      <a:lnTo>
                        <a:pt x="227" y="14"/>
                      </a:lnTo>
                      <a:lnTo>
                        <a:pt x="227" y="0"/>
                      </a:lnTo>
                      <a:lnTo>
                        <a:pt x="265" y="12"/>
                      </a:lnTo>
                      <a:lnTo>
                        <a:pt x="325" y="50"/>
                      </a:lnTo>
                      <a:lnTo>
                        <a:pt x="393" y="104"/>
                      </a:lnTo>
                      <a:lnTo>
                        <a:pt x="461" y="175"/>
                      </a:lnTo>
                      <a:lnTo>
                        <a:pt x="506" y="255"/>
                      </a:lnTo>
                      <a:lnTo>
                        <a:pt x="517" y="341"/>
                      </a:lnTo>
                      <a:lnTo>
                        <a:pt x="480" y="426"/>
                      </a:lnTo>
                      <a:lnTo>
                        <a:pt x="464" y="431"/>
                      </a:lnTo>
                      <a:lnTo>
                        <a:pt x="427" y="449"/>
                      </a:lnTo>
                      <a:lnTo>
                        <a:pt x="385" y="490"/>
                      </a:lnTo>
                      <a:lnTo>
                        <a:pt x="348" y="561"/>
                      </a:lnTo>
                      <a:lnTo>
                        <a:pt x="332" y="669"/>
                      </a:lnTo>
                      <a:lnTo>
                        <a:pt x="348" y="826"/>
                      </a:lnTo>
                      <a:lnTo>
                        <a:pt x="415" y="1034"/>
                      </a:lnTo>
                      <a:lnTo>
                        <a:pt x="544" y="1306"/>
                      </a:lnTo>
                      <a:lnTo>
                        <a:pt x="668" y="1573"/>
                      </a:lnTo>
                      <a:lnTo>
                        <a:pt x="736" y="1770"/>
                      </a:lnTo>
                      <a:lnTo>
                        <a:pt x="755" y="1905"/>
                      </a:lnTo>
                      <a:lnTo>
                        <a:pt x="732" y="1983"/>
                      </a:lnTo>
                      <a:lnTo>
                        <a:pt x="683" y="2018"/>
                      </a:lnTo>
                      <a:lnTo>
                        <a:pt x="615" y="2018"/>
                      </a:lnTo>
                      <a:lnTo>
                        <a:pt x="540" y="1990"/>
                      </a:lnTo>
                      <a:lnTo>
                        <a:pt x="468" y="1945"/>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6" name="Freeform 26"/>
                <p:cNvSpPr>
                  <a:spLocks/>
                </p:cNvSpPr>
                <p:nvPr/>
              </p:nvSpPr>
              <p:spPr bwMode="auto">
                <a:xfrm>
                  <a:off x="4147756" y="2291109"/>
                  <a:ext cx="349106" cy="921237"/>
                </a:xfrm>
                <a:custGeom>
                  <a:avLst/>
                  <a:gdLst>
                    <a:gd name="T0" fmla="*/ 0 w 298"/>
                    <a:gd name="T1" fmla="*/ 2147483647 h 688"/>
                    <a:gd name="T2" fmla="*/ 2147483647 w 298"/>
                    <a:gd name="T3" fmla="*/ 2147483647 h 688"/>
                    <a:gd name="T4" fmla="*/ 2147483647 w 298"/>
                    <a:gd name="T5" fmla="*/ 2147483647 h 688"/>
                    <a:gd name="T6" fmla="*/ 2147483647 w 298"/>
                    <a:gd name="T7" fmla="*/ 2147483647 h 688"/>
                    <a:gd name="T8" fmla="*/ 2147483647 w 298"/>
                    <a:gd name="T9" fmla="*/ 2147483647 h 688"/>
                    <a:gd name="T10" fmla="*/ 2147483647 w 298"/>
                    <a:gd name="T11" fmla="*/ 2147483647 h 688"/>
                    <a:gd name="T12" fmla="*/ 2147483647 w 298"/>
                    <a:gd name="T13" fmla="*/ 2147483647 h 688"/>
                    <a:gd name="T14" fmla="*/ 2147483647 w 298"/>
                    <a:gd name="T15" fmla="*/ 2147483647 h 688"/>
                    <a:gd name="T16" fmla="*/ 2147483647 w 298"/>
                    <a:gd name="T17" fmla="*/ 0 h 688"/>
                    <a:gd name="T18" fmla="*/ 2147483647 w 298"/>
                    <a:gd name="T19" fmla="*/ 2147483647 h 688"/>
                    <a:gd name="T20" fmla="*/ 2147483647 w 298"/>
                    <a:gd name="T21" fmla="*/ 2147483647 h 688"/>
                    <a:gd name="T22" fmla="*/ 2147483647 w 298"/>
                    <a:gd name="T23" fmla="*/ 2147483647 h 688"/>
                    <a:gd name="T24" fmla="*/ 2147483647 w 298"/>
                    <a:gd name="T25" fmla="*/ 2147483647 h 688"/>
                    <a:gd name="T26" fmla="*/ 2147483647 w 298"/>
                    <a:gd name="T27" fmla="*/ 2147483647 h 688"/>
                    <a:gd name="T28" fmla="*/ 2147483647 w 298"/>
                    <a:gd name="T29" fmla="*/ 2147483647 h 688"/>
                    <a:gd name="T30" fmla="*/ 2147483647 w 298"/>
                    <a:gd name="T31" fmla="*/ 2147483647 h 688"/>
                    <a:gd name="T32" fmla="*/ 0 w 298"/>
                    <a:gd name="T33" fmla="*/ 2147483647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688"/>
                    <a:gd name="T53" fmla="*/ 298 w 298"/>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688">
                      <a:moveTo>
                        <a:pt x="0" y="553"/>
                      </a:moveTo>
                      <a:lnTo>
                        <a:pt x="15" y="575"/>
                      </a:lnTo>
                      <a:lnTo>
                        <a:pt x="57" y="622"/>
                      </a:lnTo>
                      <a:lnTo>
                        <a:pt x="113" y="669"/>
                      </a:lnTo>
                      <a:lnTo>
                        <a:pt x="177" y="688"/>
                      </a:lnTo>
                      <a:lnTo>
                        <a:pt x="234" y="657"/>
                      </a:lnTo>
                      <a:lnTo>
                        <a:pt x="275" y="551"/>
                      </a:lnTo>
                      <a:lnTo>
                        <a:pt x="298" y="340"/>
                      </a:lnTo>
                      <a:lnTo>
                        <a:pt x="283" y="0"/>
                      </a:lnTo>
                      <a:lnTo>
                        <a:pt x="287" y="38"/>
                      </a:lnTo>
                      <a:lnTo>
                        <a:pt x="294" y="135"/>
                      </a:lnTo>
                      <a:lnTo>
                        <a:pt x="294" y="267"/>
                      </a:lnTo>
                      <a:lnTo>
                        <a:pt x="287" y="407"/>
                      </a:lnTo>
                      <a:lnTo>
                        <a:pt x="260" y="530"/>
                      </a:lnTo>
                      <a:lnTo>
                        <a:pt x="208" y="612"/>
                      </a:lnTo>
                      <a:lnTo>
                        <a:pt x="125" y="629"/>
                      </a:lnTo>
                      <a:lnTo>
                        <a:pt x="0" y="55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7" name="Freeform 27"/>
                <p:cNvSpPr>
                  <a:spLocks/>
                </p:cNvSpPr>
                <p:nvPr/>
              </p:nvSpPr>
              <p:spPr bwMode="auto">
                <a:xfrm>
                  <a:off x="4350697" y="3539037"/>
                  <a:ext cx="367225" cy="706024"/>
                </a:xfrm>
                <a:custGeom>
                  <a:avLst/>
                  <a:gdLst>
                    <a:gd name="T0" fmla="*/ 0 w 313"/>
                    <a:gd name="T1" fmla="*/ 0 h 528"/>
                    <a:gd name="T2" fmla="*/ 0 w 313"/>
                    <a:gd name="T3" fmla="*/ 2147483647 h 528"/>
                    <a:gd name="T4" fmla="*/ 2147483647 w 313"/>
                    <a:gd name="T5" fmla="*/ 2147483647 h 528"/>
                    <a:gd name="T6" fmla="*/ 2147483647 w 313"/>
                    <a:gd name="T7" fmla="*/ 2147483647 h 528"/>
                    <a:gd name="T8" fmla="*/ 2147483647 w 313"/>
                    <a:gd name="T9" fmla="*/ 2147483647 h 528"/>
                    <a:gd name="T10" fmla="*/ 2147483647 w 313"/>
                    <a:gd name="T11" fmla="*/ 2147483647 h 528"/>
                    <a:gd name="T12" fmla="*/ 2147483647 w 313"/>
                    <a:gd name="T13" fmla="*/ 2147483647 h 528"/>
                    <a:gd name="T14" fmla="*/ 2147483647 w 313"/>
                    <a:gd name="T15" fmla="*/ 2147483647 h 528"/>
                    <a:gd name="T16" fmla="*/ 2147483647 w 313"/>
                    <a:gd name="T17" fmla="*/ 2147483647 h 528"/>
                    <a:gd name="T18" fmla="*/ 2147483647 w 313"/>
                    <a:gd name="T19" fmla="*/ 2147483647 h 528"/>
                    <a:gd name="T20" fmla="*/ 2147483647 w 313"/>
                    <a:gd name="T21" fmla="*/ 2147483647 h 528"/>
                    <a:gd name="T22" fmla="*/ 2147483647 w 313"/>
                    <a:gd name="T23" fmla="*/ 2147483647 h 528"/>
                    <a:gd name="T24" fmla="*/ 2147483647 w 313"/>
                    <a:gd name="T25" fmla="*/ 2147483647 h 528"/>
                    <a:gd name="T26" fmla="*/ 2147483647 w 313"/>
                    <a:gd name="T27" fmla="*/ 2147483647 h 528"/>
                    <a:gd name="T28" fmla="*/ 2147483647 w 313"/>
                    <a:gd name="T29" fmla="*/ 2147483647 h 528"/>
                    <a:gd name="T30" fmla="*/ 2147483647 w 313"/>
                    <a:gd name="T31" fmla="*/ 2147483647 h 528"/>
                    <a:gd name="T32" fmla="*/ 0 w 313"/>
                    <a:gd name="T33" fmla="*/ 0 h 5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3"/>
                    <a:gd name="T52" fmla="*/ 0 h 528"/>
                    <a:gd name="T53" fmla="*/ 313 w 313"/>
                    <a:gd name="T54" fmla="*/ 528 h 5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3" h="528">
                      <a:moveTo>
                        <a:pt x="0" y="0"/>
                      </a:moveTo>
                      <a:lnTo>
                        <a:pt x="0" y="50"/>
                      </a:lnTo>
                      <a:lnTo>
                        <a:pt x="7" y="168"/>
                      </a:lnTo>
                      <a:lnTo>
                        <a:pt x="22" y="317"/>
                      </a:lnTo>
                      <a:lnTo>
                        <a:pt x="49" y="449"/>
                      </a:lnTo>
                      <a:lnTo>
                        <a:pt x="90" y="528"/>
                      </a:lnTo>
                      <a:lnTo>
                        <a:pt x="143" y="509"/>
                      </a:lnTo>
                      <a:lnTo>
                        <a:pt x="218" y="348"/>
                      </a:lnTo>
                      <a:lnTo>
                        <a:pt x="313" y="7"/>
                      </a:lnTo>
                      <a:lnTo>
                        <a:pt x="305" y="50"/>
                      </a:lnTo>
                      <a:lnTo>
                        <a:pt x="279" y="151"/>
                      </a:lnTo>
                      <a:lnTo>
                        <a:pt x="241" y="279"/>
                      </a:lnTo>
                      <a:lnTo>
                        <a:pt x="196" y="393"/>
                      </a:lnTo>
                      <a:lnTo>
                        <a:pt x="147" y="459"/>
                      </a:lnTo>
                      <a:lnTo>
                        <a:pt x="94" y="440"/>
                      </a:lnTo>
                      <a:lnTo>
                        <a:pt x="45" y="298"/>
                      </a:lnTo>
                      <a:lnTo>
                        <a:pt x="0" y="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8" name="Freeform 28"/>
                <p:cNvSpPr>
                  <a:spLocks/>
                </p:cNvSpPr>
                <p:nvPr/>
              </p:nvSpPr>
              <p:spPr bwMode="auto">
                <a:xfrm>
                  <a:off x="3976223" y="1487543"/>
                  <a:ext cx="268171" cy="791180"/>
                </a:xfrm>
                <a:custGeom>
                  <a:avLst/>
                  <a:gdLst>
                    <a:gd name="T0" fmla="*/ 0 w 230"/>
                    <a:gd name="T1" fmla="*/ 2147483647 h 591"/>
                    <a:gd name="T2" fmla="*/ 2147483647 w 230"/>
                    <a:gd name="T3" fmla="*/ 2147483647 h 591"/>
                    <a:gd name="T4" fmla="*/ 2147483647 w 230"/>
                    <a:gd name="T5" fmla="*/ 2147483647 h 591"/>
                    <a:gd name="T6" fmla="*/ 2147483647 w 230"/>
                    <a:gd name="T7" fmla="*/ 2147483647 h 591"/>
                    <a:gd name="T8" fmla="*/ 2147483647 w 230"/>
                    <a:gd name="T9" fmla="*/ 2147483647 h 591"/>
                    <a:gd name="T10" fmla="*/ 2147483647 w 230"/>
                    <a:gd name="T11" fmla="*/ 2147483647 h 591"/>
                    <a:gd name="T12" fmla="*/ 2147483647 w 230"/>
                    <a:gd name="T13" fmla="*/ 2147483647 h 591"/>
                    <a:gd name="T14" fmla="*/ 2147483647 w 230"/>
                    <a:gd name="T15" fmla="*/ 2147483647 h 591"/>
                    <a:gd name="T16" fmla="*/ 2147483647 w 230"/>
                    <a:gd name="T17" fmla="*/ 0 h 591"/>
                    <a:gd name="T18" fmla="*/ 2147483647 w 230"/>
                    <a:gd name="T19" fmla="*/ 2147483647 h 591"/>
                    <a:gd name="T20" fmla="*/ 2147483647 w 230"/>
                    <a:gd name="T21" fmla="*/ 2147483647 h 591"/>
                    <a:gd name="T22" fmla="*/ 2147483647 w 230"/>
                    <a:gd name="T23" fmla="*/ 2147483647 h 591"/>
                    <a:gd name="T24" fmla="*/ 2147483647 w 230"/>
                    <a:gd name="T25" fmla="*/ 2147483647 h 591"/>
                    <a:gd name="T26" fmla="*/ 2147483647 w 230"/>
                    <a:gd name="T27" fmla="*/ 2147483647 h 591"/>
                    <a:gd name="T28" fmla="*/ 2147483647 w 230"/>
                    <a:gd name="T29" fmla="*/ 2147483647 h 591"/>
                    <a:gd name="T30" fmla="*/ 2147483647 w 230"/>
                    <a:gd name="T31" fmla="*/ 2147483647 h 591"/>
                    <a:gd name="T32" fmla="*/ 0 w 230"/>
                    <a:gd name="T33" fmla="*/ 2147483647 h 5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591"/>
                    <a:gd name="T53" fmla="*/ 230 w 230"/>
                    <a:gd name="T54" fmla="*/ 591 h 5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591">
                      <a:moveTo>
                        <a:pt x="0" y="591"/>
                      </a:moveTo>
                      <a:lnTo>
                        <a:pt x="11" y="591"/>
                      </a:lnTo>
                      <a:lnTo>
                        <a:pt x="45" y="584"/>
                      </a:lnTo>
                      <a:lnTo>
                        <a:pt x="87" y="563"/>
                      </a:lnTo>
                      <a:lnTo>
                        <a:pt x="136" y="520"/>
                      </a:lnTo>
                      <a:lnTo>
                        <a:pt x="181" y="452"/>
                      </a:lnTo>
                      <a:lnTo>
                        <a:pt x="215" y="345"/>
                      </a:lnTo>
                      <a:lnTo>
                        <a:pt x="230" y="198"/>
                      </a:lnTo>
                      <a:lnTo>
                        <a:pt x="219" y="0"/>
                      </a:lnTo>
                      <a:lnTo>
                        <a:pt x="219" y="23"/>
                      </a:lnTo>
                      <a:lnTo>
                        <a:pt x="215" y="83"/>
                      </a:lnTo>
                      <a:lnTo>
                        <a:pt x="207" y="170"/>
                      </a:lnTo>
                      <a:lnTo>
                        <a:pt x="189" y="272"/>
                      </a:lnTo>
                      <a:lnTo>
                        <a:pt x="162" y="376"/>
                      </a:lnTo>
                      <a:lnTo>
                        <a:pt x="124" y="473"/>
                      </a:lnTo>
                      <a:lnTo>
                        <a:pt x="72" y="549"/>
                      </a:lnTo>
                      <a:lnTo>
                        <a:pt x="0" y="591"/>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9" name="Freeform 29"/>
                <p:cNvSpPr>
                  <a:spLocks/>
                </p:cNvSpPr>
                <p:nvPr/>
              </p:nvSpPr>
              <p:spPr bwMode="auto">
                <a:xfrm>
                  <a:off x="3422969" y="1518509"/>
                  <a:ext cx="212604" cy="760214"/>
                </a:xfrm>
                <a:custGeom>
                  <a:avLst/>
                  <a:gdLst>
                    <a:gd name="T0" fmla="*/ 0 w 181"/>
                    <a:gd name="T1" fmla="*/ 2147483647 h 568"/>
                    <a:gd name="T2" fmla="*/ 2147483647 w 181"/>
                    <a:gd name="T3" fmla="*/ 2147483647 h 568"/>
                    <a:gd name="T4" fmla="*/ 2147483647 w 181"/>
                    <a:gd name="T5" fmla="*/ 2147483647 h 568"/>
                    <a:gd name="T6" fmla="*/ 2147483647 w 181"/>
                    <a:gd name="T7" fmla="*/ 2147483647 h 568"/>
                    <a:gd name="T8" fmla="*/ 2147483647 w 181"/>
                    <a:gd name="T9" fmla="*/ 2147483647 h 568"/>
                    <a:gd name="T10" fmla="*/ 2147483647 w 181"/>
                    <a:gd name="T11" fmla="*/ 2147483647 h 568"/>
                    <a:gd name="T12" fmla="*/ 2147483647 w 181"/>
                    <a:gd name="T13" fmla="*/ 2147483647 h 568"/>
                    <a:gd name="T14" fmla="*/ 2147483647 w 181"/>
                    <a:gd name="T15" fmla="*/ 2147483647 h 568"/>
                    <a:gd name="T16" fmla="*/ 2147483647 w 181"/>
                    <a:gd name="T17" fmla="*/ 0 h 568"/>
                    <a:gd name="T18" fmla="*/ 2147483647 w 181"/>
                    <a:gd name="T19" fmla="*/ 2147483647 h 568"/>
                    <a:gd name="T20" fmla="*/ 2147483647 w 181"/>
                    <a:gd name="T21" fmla="*/ 2147483647 h 568"/>
                    <a:gd name="T22" fmla="*/ 2147483647 w 181"/>
                    <a:gd name="T23" fmla="*/ 2147483647 h 568"/>
                    <a:gd name="T24" fmla="*/ 2147483647 w 181"/>
                    <a:gd name="T25" fmla="*/ 2147483647 h 568"/>
                    <a:gd name="T26" fmla="*/ 2147483647 w 181"/>
                    <a:gd name="T27" fmla="*/ 2147483647 h 568"/>
                    <a:gd name="T28" fmla="*/ 2147483647 w 181"/>
                    <a:gd name="T29" fmla="*/ 2147483647 h 568"/>
                    <a:gd name="T30" fmla="*/ 2147483647 w 181"/>
                    <a:gd name="T31" fmla="*/ 2147483647 h 568"/>
                    <a:gd name="T32" fmla="*/ 0 w 181"/>
                    <a:gd name="T33" fmla="*/ 2147483647 h 5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568"/>
                    <a:gd name="T53" fmla="*/ 181 w 181"/>
                    <a:gd name="T54" fmla="*/ 568 h 5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568">
                      <a:moveTo>
                        <a:pt x="0" y="568"/>
                      </a:moveTo>
                      <a:lnTo>
                        <a:pt x="12" y="566"/>
                      </a:lnTo>
                      <a:lnTo>
                        <a:pt x="42" y="552"/>
                      </a:lnTo>
                      <a:lnTo>
                        <a:pt x="76" y="523"/>
                      </a:lnTo>
                      <a:lnTo>
                        <a:pt x="114" y="476"/>
                      </a:lnTo>
                      <a:lnTo>
                        <a:pt x="132" y="405"/>
                      </a:lnTo>
                      <a:lnTo>
                        <a:pt x="132" y="306"/>
                      </a:lnTo>
                      <a:lnTo>
                        <a:pt x="102" y="173"/>
                      </a:lnTo>
                      <a:lnTo>
                        <a:pt x="31" y="0"/>
                      </a:lnTo>
                      <a:lnTo>
                        <a:pt x="46" y="26"/>
                      </a:lnTo>
                      <a:lnTo>
                        <a:pt x="80" y="95"/>
                      </a:lnTo>
                      <a:lnTo>
                        <a:pt x="125" y="192"/>
                      </a:lnTo>
                      <a:lnTo>
                        <a:pt x="163" y="303"/>
                      </a:lnTo>
                      <a:lnTo>
                        <a:pt x="181" y="410"/>
                      </a:lnTo>
                      <a:lnTo>
                        <a:pt x="170" y="500"/>
                      </a:lnTo>
                      <a:lnTo>
                        <a:pt x="114" y="559"/>
                      </a:lnTo>
                      <a:lnTo>
                        <a:pt x="0" y="56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0" name="Freeform 30"/>
                <p:cNvSpPr>
                  <a:spLocks/>
                </p:cNvSpPr>
                <p:nvPr/>
              </p:nvSpPr>
              <p:spPr bwMode="auto">
                <a:xfrm>
                  <a:off x="4897911" y="1578893"/>
                  <a:ext cx="834713" cy="2437020"/>
                </a:xfrm>
                <a:custGeom>
                  <a:avLst/>
                  <a:gdLst>
                    <a:gd name="T0" fmla="*/ 2147483647 w 713"/>
                    <a:gd name="T1" fmla="*/ 2147483647 h 1822"/>
                    <a:gd name="T2" fmla="*/ 2147483647 w 713"/>
                    <a:gd name="T3" fmla="*/ 2147483647 h 1822"/>
                    <a:gd name="T4" fmla="*/ 2147483647 w 713"/>
                    <a:gd name="T5" fmla="*/ 2147483647 h 1822"/>
                    <a:gd name="T6" fmla="*/ 2147483647 w 713"/>
                    <a:gd name="T7" fmla="*/ 2147483647 h 1822"/>
                    <a:gd name="T8" fmla="*/ 2147483647 w 713"/>
                    <a:gd name="T9" fmla="*/ 2147483647 h 1822"/>
                    <a:gd name="T10" fmla="*/ 2147483647 w 713"/>
                    <a:gd name="T11" fmla="*/ 2147483647 h 1822"/>
                    <a:gd name="T12" fmla="*/ 2147483647 w 713"/>
                    <a:gd name="T13" fmla="*/ 2147483647 h 1822"/>
                    <a:gd name="T14" fmla="*/ 2147483647 w 713"/>
                    <a:gd name="T15" fmla="*/ 2147483647 h 1822"/>
                    <a:gd name="T16" fmla="*/ 2147483647 w 713"/>
                    <a:gd name="T17" fmla="*/ 2147483647 h 1822"/>
                    <a:gd name="T18" fmla="*/ 2147483647 w 713"/>
                    <a:gd name="T19" fmla="*/ 2147483647 h 1822"/>
                    <a:gd name="T20" fmla="*/ 2147483647 w 713"/>
                    <a:gd name="T21" fmla="*/ 2147483647 h 1822"/>
                    <a:gd name="T22" fmla="*/ 2147483647 w 713"/>
                    <a:gd name="T23" fmla="*/ 2147483647 h 1822"/>
                    <a:gd name="T24" fmla="*/ 2147483647 w 713"/>
                    <a:gd name="T25" fmla="*/ 2147483647 h 1822"/>
                    <a:gd name="T26" fmla="*/ 2147483647 w 713"/>
                    <a:gd name="T27" fmla="*/ 2147483647 h 1822"/>
                    <a:gd name="T28" fmla="*/ 2147483647 w 713"/>
                    <a:gd name="T29" fmla="*/ 2147483647 h 1822"/>
                    <a:gd name="T30" fmla="*/ 2147483647 w 713"/>
                    <a:gd name="T31" fmla="*/ 2147483647 h 1822"/>
                    <a:gd name="T32" fmla="*/ 2147483647 w 713"/>
                    <a:gd name="T33" fmla="*/ 0 h 1822"/>
                    <a:gd name="T34" fmla="*/ 2147483647 w 713"/>
                    <a:gd name="T35" fmla="*/ 2147483647 h 1822"/>
                    <a:gd name="T36" fmla="*/ 2147483647 w 713"/>
                    <a:gd name="T37" fmla="*/ 2147483647 h 1822"/>
                    <a:gd name="T38" fmla="*/ 2147483647 w 713"/>
                    <a:gd name="T39" fmla="*/ 2147483647 h 1822"/>
                    <a:gd name="T40" fmla="*/ 2147483647 w 713"/>
                    <a:gd name="T41" fmla="*/ 2147483647 h 1822"/>
                    <a:gd name="T42" fmla="*/ 2147483647 w 713"/>
                    <a:gd name="T43" fmla="*/ 2147483647 h 1822"/>
                    <a:gd name="T44" fmla="*/ 2147483647 w 713"/>
                    <a:gd name="T45" fmla="*/ 2147483647 h 1822"/>
                    <a:gd name="T46" fmla="*/ 2147483647 w 713"/>
                    <a:gd name="T47" fmla="*/ 2147483647 h 1822"/>
                    <a:gd name="T48" fmla="*/ 2147483647 w 713"/>
                    <a:gd name="T49" fmla="*/ 2147483647 h 1822"/>
                    <a:gd name="T50" fmla="*/ 2147483647 w 713"/>
                    <a:gd name="T51" fmla="*/ 2147483647 h 1822"/>
                    <a:gd name="T52" fmla="*/ 2147483647 w 713"/>
                    <a:gd name="T53" fmla="*/ 2147483647 h 1822"/>
                    <a:gd name="T54" fmla="*/ 2147483647 w 713"/>
                    <a:gd name="T55" fmla="*/ 2147483647 h 1822"/>
                    <a:gd name="T56" fmla="*/ 2147483647 w 713"/>
                    <a:gd name="T57" fmla="*/ 2147483647 h 1822"/>
                    <a:gd name="T58" fmla="*/ 2147483647 w 713"/>
                    <a:gd name="T59" fmla="*/ 2147483647 h 1822"/>
                    <a:gd name="T60" fmla="*/ 0 w 713"/>
                    <a:gd name="T61" fmla="*/ 2147483647 h 1822"/>
                    <a:gd name="T62" fmla="*/ 2147483647 w 713"/>
                    <a:gd name="T63" fmla="*/ 2147483647 h 1822"/>
                    <a:gd name="T64" fmla="*/ 2147483647 w 713"/>
                    <a:gd name="T65" fmla="*/ 2147483647 h 18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3"/>
                    <a:gd name="T100" fmla="*/ 0 h 1822"/>
                    <a:gd name="T101" fmla="*/ 713 w 713"/>
                    <a:gd name="T102" fmla="*/ 1822 h 18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3" h="1822">
                      <a:moveTo>
                        <a:pt x="34" y="1822"/>
                      </a:moveTo>
                      <a:lnTo>
                        <a:pt x="34" y="1810"/>
                      </a:lnTo>
                      <a:lnTo>
                        <a:pt x="31" y="1780"/>
                      </a:lnTo>
                      <a:lnTo>
                        <a:pt x="31" y="1730"/>
                      </a:lnTo>
                      <a:lnTo>
                        <a:pt x="31" y="1661"/>
                      </a:lnTo>
                      <a:lnTo>
                        <a:pt x="34" y="1576"/>
                      </a:lnTo>
                      <a:lnTo>
                        <a:pt x="42" y="1477"/>
                      </a:lnTo>
                      <a:lnTo>
                        <a:pt x="57" y="1363"/>
                      </a:lnTo>
                      <a:lnTo>
                        <a:pt x="80" y="1238"/>
                      </a:lnTo>
                      <a:lnTo>
                        <a:pt x="110" y="1103"/>
                      </a:lnTo>
                      <a:lnTo>
                        <a:pt x="155" y="961"/>
                      </a:lnTo>
                      <a:lnTo>
                        <a:pt x="208" y="810"/>
                      </a:lnTo>
                      <a:lnTo>
                        <a:pt x="276" y="653"/>
                      </a:lnTo>
                      <a:lnTo>
                        <a:pt x="359" y="492"/>
                      </a:lnTo>
                      <a:lnTo>
                        <a:pt x="461" y="329"/>
                      </a:lnTo>
                      <a:lnTo>
                        <a:pt x="578" y="164"/>
                      </a:lnTo>
                      <a:lnTo>
                        <a:pt x="713" y="0"/>
                      </a:lnTo>
                      <a:lnTo>
                        <a:pt x="702" y="10"/>
                      </a:lnTo>
                      <a:lnTo>
                        <a:pt x="676" y="33"/>
                      </a:lnTo>
                      <a:lnTo>
                        <a:pt x="630" y="76"/>
                      </a:lnTo>
                      <a:lnTo>
                        <a:pt x="574" y="130"/>
                      </a:lnTo>
                      <a:lnTo>
                        <a:pt x="510" y="204"/>
                      </a:lnTo>
                      <a:lnTo>
                        <a:pt x="438" y="289"/>
                      </a:lnTo>
                      <a:lnTo>
                        <a:pt x="362" y="388"/>
                      </a:lnTo>
                      <a:lnTo>
                        <a:pt x="291" y="502"/>
                      </a:lnTo>
                      <a:lnTo>
                        <a:pt x="215" y="627"/>
                      </a:lnTo>
                      <a:lnTo>
                        <a:pt x="151" y="767"/>
                      </a:lnTo>
                      <a:lnTo>
                        <a:pt x="91" y="916"/>
                      </a:lnTo>
                      <a:lnTo>
                        <a:pt x="46" y="1077"/>
                      </a:lnTo>
                      <a:lnTo>
                        <a:pt x="12" y="1250"/>
                      </a:lnTo>
                      <a:lnTo>
                        <a:pt x="0" y="1432"/>
                      </a:lnTo>
                      <a:lnTo>
                        <a:pt x="4" y="1621"/>
                      </a:lnTo>
                      <a:lnTo>
                        <a:pt x="34" y="1822"/>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1" name="Freeform 31"/>
                <p:cNvSpPr>
                  <a:spLocks/>
                </p:cNvSpPr>
                <p:nvPr/>
              </p:nvSpPr>
              <p:spPr bwMode="auto">
                <a:xfrm>
                  <a:off x="4757785" y="1287813"/>
                  <a:ext cx="140125" cy="1487914"/>
                </a:xfrm>
                <a:custGeom>
                  <a:avLst/>
                  <a:gdLst>
                    <a:gd name="T0" fmla="*/ 2147483647 w 120"/>
                    <a:gd name="T1" fmla="*/ 2147483647 h 1112"/>
                    <a:gd name="T2" fmla="*/ 2147483647 w 120"/>
                    <a:gd name="T3" fmla="*/ 2147483647 h 1112"/>
                    <a:gd name="T4" fmla="*/ 2147483647 w 120"/>
                    <a:gd name="T5" fmla="*/ 2147483647 h 1112"/>
                    <a:gd name="T6" fmla="*/ 2147483647 w 120"/>
                    <a:gd name="T7" fmla="*/ 2147483647 h 1112"/>
                    <a:gd name="T8" fmla="*/ 2147483647 w 120"/>
                    <a:gd name="T9" fmla="*/ 2147483647 h 1112"/>
                    <a:gd name="T10" fmla="*/ 0 w 120"/>
                    <a:gd name="T11" fmla="*/ 2147483647 h 1112"/>
                    <a:gd name="T12" fmla="*/ 0 w 120"/>
                    <a:gd name="T13" fmla="*/ 2147483647 h 1112"/>
                    <a:gd name="T14" fmla="*/ 2147483647 w 120"/>
                    <a:gd name="T15" fmla="*/ 2147483647 h 1112"/>
                    <a:gd name="T16" fmla="*/ 2147483647 w 120"/>
                    <a:gd name="T17" fmla="*/ 0 h 1112"/>
                    <a:gd name="T18" fmla="*/ 2147483647 w 120"/>
                    <a:gd name="T19" fmla="*/ 2147483647 h 1112"/>
                    <a:gd name="T20" fmla="*/ 2147483647 w 120"/>
                    <a:gd name="T21" fmla="*/ 2147483647 h 1112"/>
                    <a:gd name="T22" fmla="*/ 2147483647 w 120"/>
                    <a:gd name="T23" fmla="*/ 2147483647 h 1112"/>
                    <a:gd name="T24" fmla="*/ 2147483647 w 120"/>
                    <a:gd name="T25" fmla="*/ 2147483647 h 1112"/>
                    <a:gd name="T26" fmla="*/ 2147483647 w 120"/>
                    <a:gd name="T27" fmla="*/ 2147483647 h 1112"/>
                    <a:gd name="T28" fmla="*/ 2147483647 w 120"/>
                    <a:gd name="T29" fmla="*/ 2147483647 h 1112"/>
                    <a:gd name="T30" fmla="*/ 2147483647 w 120"/>
                    <a:gd name="T31" fmla="*/ 2147483647 h 1112"/>
                    <a:gd name="T32" fmla="*/ 2147483647 w 120"/>
                    <a:gd name="T33" fmla="*/ 2147483647 h 1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112"/>
                    <a:gd name="T53" fmla="*/ 120 w 120"/>
                    <a:gd name="T54" fmla="*/ 1112 h 1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112">
                      <a:moveTo>
                        <a:pt x="120" y="1112"/>
                      </a:moveTo>
                      <a:lnTo>
                        <a:pt x="109" y="1088"/>
                      </a:lnTo>
                      <a:lnTo>
                        <a:pt x="83" y="1024"/>
                      </a:lnTo>
                      <a:lnTo>
                        <a:pt x="52" y="920"/>
                      </a:lnTo>
                      <a:lnTo>
                        <a:pt x="22" y="785"/>
                      </a:lnTo>
                      <a:lnTo>
                        <a:pt x="0" y="620"/>
                      </a:lnTo>
                      <a:lnTo>
                        <a:pt x="0" y="430"/>
                      </a:lnTo>
                      <a:lnTo>
                        <a:pt x="30" y="222"/>
                      </a:lnTo>
                      <a:lnTo>
                        <a:pt x="94" y="0"/>
                      </a:lnTo>
                      <a:lnTo>
                        <a:pt x="90" y="28"/>
                      </a:lnTo>
                      <a:lnTo>
                        <a:pt x="75" y="104"/>
                      </a:lnTo>
                      <a:lnTo>
                        <a:pt x="60" y="222"/>
                      </a:lnTo>
                      <a:lnTo>
                        <a:pt x="49" y="371"/>
                      </a:lnTo>
                      <a:lnTo>
                        <a:pt x="41" y="544"/>
                      </a:lnTo>
                      <a:lnTo>
                        <a:pt x="49" y="731"/>
                      </a:lnTo>
                      <a:lnTo>
                        <a:pt x="75" y="922"/>
                      </a:lnTo>
                      <a:lnTo>
                        <a:pt x="120" y="1112"/>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2" name="Freeform 32"/>
                <p:cNvSpPr>
                  <a:spLocks/>
                </p:cNvSpPr>
                <p:nvPr/>
              </p:nvSpPr>
              <p:spPr bwMode="auto">
                <a:xfrm>
                  <a:off x="4911199" y="1018409"/>
                  <a:ext cx="198108" cy="1014135"/>
                </a:xfrm>
                <a:custGeom>
                  <a:avLst/>
                  <a:gdLst>
                    <a:gd name="T0" fmla="*/ 0 w 169"/>
                    <a:gd name="T1" fmla="*/ 2147483647 h 757"/>
                    <a:gd name="T2" fmla="*/ 2147483647 w 169"/>
                    <a:gd name="T3" fmla="*/ 2147483647 h 757"/>
                    <a:gd name="T4" fmla="*/ 2147483647 w 169"/>
                    <a:gd name="T5" fmla="*/ 2147483647 h 757"/>
                    <a:gd name="T6" fmla="*/ 2147483647 w 169"/>
                    <a:gd name="T7" fmla="*/ 2147483647 h 757"/>
                    <a:gd name="T8" fmla="*/ 2147483647 w 169"/>
                    <a:gd name="T9" fmla="*/ 2147483647 h 757"/>
                    <a:gd name="T10" fmla="*/ 2147483647 w 169"/>
                    <a:gd name="T11" fmla="*/ 2147483647 h 757"/>
                    <a:gd name="T12" fmla="*/ 2147483647 w 169"/>
                    <a:gd name="T13" fmla="*/ 2147483647 h 757"/>
                    <a:gd name="T14" fmla="*/ 2147483647 w 169"/>
                    <a:gd name="T15" fmla="*/ 2147483647 h 757"/>
                    <a:gd name="T16" fmla="*/ 2147483647 w 169"/>
                    <a:gd name="T17" fmla="*/ 0 h 757"/>
                    <a:gd name="T18" fmla="*/ 2147483647 w 169"/>
                    <a:gd name="T19" fmla="*/ 2147483647 h 757"/>
                    <a:gd name="T20" fmla="*/ 2147483647 w 169"/>
                    <a:gd name="T21" fmla="*/ 2147483647 h 757"/>
                    <a:gd name="T22" fmla="*/ 2147483647 w 169"/>
                    <a:gd name="T23" fmla="*/ 2147483647 h 757"/>
                    <a:gd name="T24" fmla="*/ 2147483647 w 169"/>
                    <a:gd name="T25" fmla="*/ 2147483647 h 757"/>
                    <a:gd name="T26" fmla="*/ 2147483647 w 169"/>
                    <a:gd name="T27" fmla="*/ 2147483647 h 757"/>
                    <a:gd name="T28" fmla="*/ 2147483647 w 169"/>
                    <a:gd name="T29" fmla="*/ 2147483647 h 757"/>
                    <a:gd name="T30" fmla="*/ 2147483647 w 169"/>
                    <a:gd name="T31" fmla="*/ 2147483647 h 757"/>
                    <a:gd name="T32" fmla="*/ 0 w 169"/>
                    <a:gd name="T33" fmla="*/ 2147483647 h 7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757"/>
                    <a:gd name="T53" fmla="*/ 169 w 169"/>
                    <a:gd name="T54" fmla="*/ 757 h 7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757">
                      <a:moveTo>
                        <a:pt x="0" y="695"/>
                      </a:moveTo>
                      <a:lnTo>
                        <a:pt x="7" y="705"/>
                      </a:lnTo>
                      <a:lnTo>
                        <a:pt x="30" y="721"/>
                      </a:lnTo>
                      <a:lnTo>
                        <a:pt x="56" y="728"/>
                      </a:lnTo>
                      <a:lnTo>
                        <a:pt x="86" y="707"/>
                      </a:lnTo>
                      <a:lnTo>
                        <a:pt x="113" y="641"/>
                      </a:lnTo>
                      <a:lnTo>
                        <a:pt x="132" y="513"/>
                      </a:lnTo>
                      <a:lnTo>
                        <a:pt x="135" y="305"/>
                      </a:lnTo>
                      <a:lnTo>
                        <a:pt x="117" y="0"/>
                      </a:lnTo>
                      <a:lnTo>
                        <a:pt x="124" y="42"/>
                      </a:lnTo>
                      <a:lnTo>
                        <a:pt x="139" y="153"/>
                      </a:lnTo>
                      <a:lnTo>
                        <a:pt x="158" y="302"/>
                      </a:lnTo>
                      <a:lnTo>
                        <a:pt x="169" y="466"/>
                      </a:lnTo>
                      <a:lnTo>
                        <a:pt x="169" y="612"/>
                      </a:lnTo>
                      <a:lnTo>
                        <a:pt x="143" y="719"/>
                      </a:lnTo>
                      <a:lnTo>
                        <a:pt x="90" y="757"/>
                      </a:lnTo>
                      <a:lnTo>
                        <a:pt x="0" y="695"/>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3" name="Freeform 33"/>
                <p:cNvSpPr>
                  <a:spLocks/>
                </p:cNvSpPr>
                <p:nvPr/>
              </p:nvSpPr>
              <p:spPr bwMode="auto">
                <a:xfrm>
                  <a:off x="5118971" y="2575996"/>
                  <a:ext cx="767066" cy="740086"/>
                </a:xfrm>
                <a:custGeom>
                  <a:avLst/>
                  <a:gdLst>
                    <a:gd name="T0" fmla="*/ 0 w 656"/>
                    <a:gd name="T1" fmla="*/ 2147483647 h 553"/>
                    <a:gd name="T2" fmla="*/ 2147483647 w 656"/>
                    <a:gd name="T3" fmla="*/ 2147483647 h 553"/>
                    <a:gd name="T4" fmla="*/ 2147483647 w 656"/>
                    <a:gd name="T5" fmla="*/ 2147483647 h 553"/>
                    <a:gd name="T6" fmla="*/ 2147483647 w 656"/>
                    <a:gd name="T7" fmla="*/ 2147483647 h 553"/>
                    <a:gd name="T8" fmla="*/ 2147483647 w 656"/>
                    <a:gd name="T9" fmla="*/ 2147483647 h 553"/>
                    <a:gd name="T10" fmla="*/ 2147483647 w 656"/>
                    <a:gd name="T11" fmla="*/ 2147483647 h 553"/>
                    <a:gd name="T12" fmla="*/ 2147483647 w 656"/>
                    <a:gd name="T13" fmla="*/ 2147483647 h 553"/>
                    <a:gd name="T14" fmla="*/ 2147483647 w 656"/>
                    <a:gd name="T15" fmla="*/ 2147483647 h 553"/>
                    <a:gd name="T16" fmla="*/ 2147483647 w 656"/>
                    <a:gd name="T17" fmla="*/ 2147483647 h 553"/>
                    <a:gd name="T18" fmla="*/ 2147483647 w 656"/>
                    <a:gd name="T19" fmla="*/ 2147483647 h 553"/>
                    <a:gd name="T20" fmla="*/ 2147483647 w 656"/>
                    <a:gd name="T21" fmla="*/ 2147483647 h 553"/>
                    <a:gd name="T22" fmla="*/ 2147483647 w 656"/>
                    <a:gd name="T23" fmla="*/ 2147483647 h 553"/>
                    <a:gd name="T24" fmla="*/ 2147483647 w 656"/>
                    <a:gd name="T25" fmla="*/ 2147483647 h 553"/>
                    <a:gd name="T26" fmla="*/ 2147483647 w 656"/>
                    <a:gd name="T27" fmla="*/ 2147483647 h 553"/>
                    <a:gd name="T28" fmla="*/ 2147483647 w 656"/>
                    <a:gd name="T29" fmla="*/ 2147483647 h 553"/>
                    <a:gd name="T30" fmla="*/ 2147483647 w 656"/>
                    <a:gd name="T31" fmla="*/ 2147483647 h 553"/>
                    <a:gd name="T32" fmla="*/ 2147483647 w 656"/>
                    <a:gd name="T33" fmla="*/ 0 h 553"/>
                    <a:gd name="T34" fmla="*/ 2147483647 w 656"/>
                    <a:gd name="T35" fmla="*/ 2147483647 h 553"/>
                    <a:gd name="T36" fmla="*/ 2147483647 w 656"/>
                    <a:gd name="T37" fmla="*/ 2147483647 h 553"/>
                    <a:gd name="T38" fmla="*/ 2147483647 w 656"/>
                    <a:gd name="T39" fmla="*/ 2147483647 h 553"/>
                    <a:gd name="T40" fmla="*/ 2147483647 w 656"/>
                    <a:gd name="T41" fmla="*/ 2147483647 h 553"/>
                    <a:gd name="T42" fmla="*/ 2147483647 w 656"/>
                    <a:gd name="T43" fmla="*/ 2147483647 h 553"/>
                    <a:gd name="T44" fmla="*/ 2147483647 w 656"/>
                    <a:gd name="T45" fmla="*/ 2147483647 h 553"/>
                    <a:gd name="T46" fmla="*/ 2147483647 w 656"/>
                    <a:gd name="T47" fmla="*/ 2147483647 h 553"/>
                    <a:gd name="T48" fmla="*/ 2147483647 w 656"/>
                    <a:gd name="T49" fmla="*/ 2147483647 h 553"/>
                    <a:gd name="T50" fmla="*/ 2147483647 w 656"/>
                    <a:gd name="T51" fmla="*/ 2147483647 h 553"/>
                    <a:gd name="T52" fmla="*/ 2147483647 w 656"/>
                    <a:gd name="T53" fmla="*/ 2147483647 h 553"/>
                    <a:gd name="T54" fmla="*/ 2147483647 w 656"/>
                    <a:gd name="T55" fmla="*/ 2147483647 h 553"/>
                    <a:gd name="T56" fmla="*/ 2147483647 w 656"/>
                    <a:gd name="T57" fmla="*/ 2147483647 h 553"/>
                    <a:gd name="T58" fmla="*/ 2147483647 w 656"/>
                    <a:gd name="T59" fmla="*/ 2147483647 h 553"/>
                    <a:gd name="T60" fmla="*/ 2147483647 w 656"/>
                    <a:gd name="T61" fmla="*/ 2147483647 h 553"/>
                    <a:gd name="T62" fmla="*/ 2147483647 w 656"/>
                    <a:gd name="T63" fmla="*/ 2147483647 h 553"/>
                    <a:gd name="T64" fmla="*/ 0 w 656"/>
                    <a:gd name="T65" fmla="*/ 2147483647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553"/>
                    <a:gd name="T101" fmla="*/ 656 w 656"/>
                    <a:gd name="T102" fmla="*/ 553 h 5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553">
                      <a:moveTo>
                        <a:pt x="0" y="463"/>
                      </a:moveTo>
                      <a:lnTo>
                        <a:pt x="4" y="466"/>
                      </a:lnTo>
                      <a:lnTo>
                        <a:pt x="11" y="470"/>
                      </a:lnTo>
                      <a:lnTo>
                        <a:pt x="26" y="475"/>
                      </a:lnTo>
                      <a:lnTo>
                        <a:pt x="45" y="482"/>
                      </a:lnTo>
                      <a:lnTo>
                        <a:pt x="68" y="485"/>
                      </a:lnTo>
                      <a:lnTo>
                        <a:pt x="98" y="487"/>
                      </a:lnTo>
                      <a:lnTo>
                        <a:pt x="136" y="482"/>
                      </a:lnTo>
                      <a:lnTo>
                        <a:pt x="173" y="473"/>
                      </a:lnTo>
                      <a:lnTo>
                        <a:pt x="219" y="456"/>
                      </a:lnTo>
                      <a:lnTo>
                        <a:pt x="268" y="430"/>
                      </a:lnTo>
                      <a:lnTo>
                        <a:pt x="321" y="392"/>
                      </a:lnTo>
                      <a:lnTo>
                        <a:pt x="381" y="343"/>
                      </a:lnTo>
                      <a:lnTo>
                        <a:pt x="441" y="281"/>
                      </a:lnTo>
                      <a:lnTo>
                        <a:pt x="509" y="205"/>
                      </a:lnTo>
                      <a:lnTo>
                        <a:pt x="581" y="111"/>
                      </a:lnTo>
                      <a:lnTo>
                        <a:pt x="656" y="0"/>
                      </a:lnTo>
                      <a:lnTo>
                        <a:pt x="653" y="9"/>
                      </a:lnTo>
                      <a:lnTo>
                        <a:pt x="637" y="35"/>
                      </a:lnTo>
                      <a:lnTo>
                        <a:pt x="615" y="73"/>
                      </a:lnTo>
                      <a:lnTo>
                        <a:pt x="585" y="123"/>
                      </a:lnTo>
                      <a:lnTo>
                        <a:pt x="547" y="179"/>
                      </a:lnTo>
                      <a:lnTo>
                        <a:pt x="505" y="241"/>
                      </a:lnTo>
                      <a:lnTo>
                        <a:pt x="460" y="302"/>
                      </a:lnTo>
                      <a:lnTo>
                        <a:pt x="411" y="366"/>
                      </a:lnTo>
                      <a:lnTo>
                        <a:pt x="358" y="423"/>
                      </a:lnTo>
                      <a:lnTo>
                        <a:pt x="306" y="473"/>
                      </a:lnTo>
                      <a:lnTo>
                        <a:pt x="249" y="513"/>
                      </a:lnTo>
                      <a:lnTo>
                        <a:pt x="196" y="541"/>
                      </a:lnTo>
                      <a:lnTo>
                        <a:pt x="143" y="553"/>
                      </a:lnTo>
                      <a:lnTo>
                        <a:pt x="90" y="546"/>
                      </a:lnTo>
                      <a:lnTo>
                        <a:pt x="45" y="518"/>
                      </a:lnTo>
                      <a:lnTo>
                        <a:pt x="0" y="46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4" name="Freeform 34"/>
                <p:cNvSpPr>
                  <a:spLocks/>
                </p:cNvSpPr>
                <p:nvPr/>
              </p:nvSpPr>
              <p:spPr bwMode="auto">
                <a:xfrm>
                  <a:off x="4937774" y="4082489"/>
                  <a:ext cx="260923" cy="571322"/>
                </a:xfrm>
                <a:custGeom>
                  <a:avLst/>
                  <a:gdLst>
                    <a:gd name="T0" fmla="*/ 2147483647 w 223"/>
                    <a:gd name="T1" fmla="*/ 0 h 426"/>
                    <a:gd name="T2" fmla="*/ 2147483647 w 223"/>
                    <a:gd name="T3" fmla="*/ 2147483647 h 426"/>
                    <a:gd name="T4" fmla="*/ 2147483647 w 223"/>
                    <a:gd name="T5" fmla="*/ 2147483647 h 426"/>
                    <a:gd name="T6" fmla="*/ 2147483647 w 223"/>
                    <a:gd name="T7" fmla="*/ 2147483647 h 426"/>
                    <a:gd name="T8" fmla="*/ 0 w 223"/>
                    <a:gd name="T9" fmla="*/ 2147483647 h 426"/>
                    <a:gd name="T10" fmla="*/ 2147483647 w 223"/>
                    <a:gd name="T11" fmla="*/ 2147483647 h 426"/>
                    <a:gd name="T12" fmla="*/ 2147483647 w 223"/>
                    <a:gd name="T13" fmla="*/ 2147483647 h 426"/>
                    <a:gd name="T14" fmla="*/ 2147483647 w 223"/>
                    <a:gd name="T15" fmla="*/ 2147483647 h 426"/>
                    <a:gd name="T16" fmla="*/ 2147483647 w 223"/>
                    <a:gd name="T17" fmla="*/ 2147483647 h 426"/>
                    <a:gd name="T18" fmla="*/ 2147483647 w 223"/>
                    <a:gd name="T19" fmla="*/ 2147483647 h 426"/>
                    <a:gd name="T20" fmla="*/ 2147483647 w 223"/>
                    <a:gd name="T21" fmla="*/ 2147483647 h 426"/>
                    <a:gd name="T22" fmla="*/ 2147483647 w 223"/>
                    <a:gd name="T23" fmla="*/ 2147483647 h 426"/>
                    <a:gd name="T24" fmla="*/ 2147483647 w 223"/>
                    <a:gd name="T25" fmla="*/ 2147483647 h 426"/>
                    <a:gd name="T26" fmla="*/ 2147483647 w 223"/>
                    <a:gd name="T27" fmla="*/ 2147483647 h 426"/>
                    <a:gd name="T28" fmla="*/ 2147483647 w 223"/>
                    <a:gd name="T29" fmla="*/ 2147483647 h 426"/>
                    <a:gd name="T30" fmla="*/ 2147483647 w 223"/>
                    <a:gd name="T31" fmla="*/ 2147483647 h 426"/>
                    <a:gd name="T32" fmla="*/ 2147483647 w 223"/>
                    <a:gd name="T33" fmla="*/ 0 h 4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3"/>
                    <a:gd name="T52" fmla="*/ 0 h 426"/>
                    <a:gd name="T53" fmla="*/ 223 w 223"/>
                    <a:gd name="T54" fmla="*/ 426 h 4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3" h="426">
                      <a:moveTo>
                        <a:pt x="49" y="0"/>
                      </a:moveTo>
                      <a:lnTo>
                        <a:pt x="42" y="35"/>
                      </a:lnTo>
                      <a:lnTo>
                        <a:pt x="27" y="121"/>
                      </a:lnTo>
                      <a:lnTo>
                        <a:pt x="8" y="229"/>
                      </a:lnTo>
                      <a:lnTo>
                        <a:pt x="0" y="333"/>
                      </a:lnTo>
                      <a:lnTo>
                        <a:pt x="8" y="409"/>
                      </a:lnTo>
                      <a:lnTo>
                        <a:pt x="42" y="426"/>
                      </a:lnTo>
                      <a:lnTo>
                        <a:pt x="110" y="360"/>
                      </a:lnTo>
                      <a:lnTo>
                        <a:pt x="223" y="180"/>
                      </a:lnTo>
                      <a:lnTo>
                        <a:pt x="212" y="196"/>
                      </a:lnTo>
                      <a:lnTo>
                        <a:pt x="181" y="234"/>
                      </a:lnTo>
                      <a:lnTo>
                        <a:pt x="140" y="279"/>
                      </a:lnTo>
                      <a:lnTo>
                        <a:pt x="95" y="312"/>
                      </a:lnTo>
                      <a:lnTo>
                        <a:pt x="57" y="317"/>
                      </a:lnTo>
                      <a:lnTo>
                        <a:pt x="30" y="277"/>
                      </a:lnTo>
                      <a:lnTo>
                        <a:pt x="27" y="177"/>
                      </a:lnTo>
                      <a:lnTo>
                        <a:pt x="49" y="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5" name="Freeform 35"/>
                <p:cNvSpPr>
                  <a:spLocks/>
                </p:cNvSpPr>
                <p:nvPr/>
              </p:nvSpPr>
              <p:spPr bwMode="auto">
                <a:xfrm>
                  <a:off x="5132259" y="4873669"/>
                  <a:ext cx="816593" cy="1190641"/>
                </a:xfrm>
                <a:custGeom>
                  <a:avLst/>
                  <a:gdLst>
                    <a:gd name="T0" fmla="*/ 2147483647 w 698"/>
                    <a:gd name="T1" fmla="*/ 0 h 890"/>
                    <a:gd name="T2" fmla="*/ 2147483647 w 698"/>
                    <a:gd name="T3" fmla="*/ 2147483647 h 890"/>
                    <a:gd name="T4" fmla="*/ 2147483647 w 698"/>
                    <a:gd name="T5" fmla="*/ 2147483647 h 890"/>
                    <a:gd name="T6" fmla="*/ 0 w 698"/>
                    <a:gd name="T7" fmla="*/ 2147483647 h 890"/>
                    <a:gd name="T8" fmla="*/ 0 w 698"/>
                    <a:gd name="T9" fmla="*/ 2147483647 h 890"/>
                    <a:gd name="T10" fmla="*/ 2147483647 w 698"/>
                    <a:gd name="T11" fmla="*/ 2147483647 h 890"/>
                    <a:gd name="T12" fmla="*/ 2147483647 w 698"/>
                    <a:gd name="T13" fmla="*/ 2147483647 h 890"/>
                    <a:gd name="T14" fmla="*/ 2147483647 w 698"/>
                    <a:gd name="T15" fmla="*/ 2147483647 h 890"/>
                    <a:gd name="T16" fmla="*/ 2147483647 w 698"/>
                    <a:gd name="T17" fmla="*/ 2147483647 h 890"/>
                    <a:gd name="T18" fmla="*/ 2147483647 w 698"/>
                    <a:gd name="T19" fmla="*/ 2147483647 h 890"/>
                    <a:gd name="T20" fmla="*/ 2147483647 w 698"/>
                    <a:gd name="T21" fmla="*/ 2147483647 h 890"/>
                    <a:gd name="T22" fmla="*/ 2147483647 w 698"/>
                    <a:gd name="T23" fmla="*/ 2147483647 h 890"/>
                    <a:gd name="T24" fmla="*/ 2147483647 w 698"/>
                    <a:gd name="T25" fmla="*/ 2147483647 h 890"/>
                    <a:gd name="T26" fmla="*/ 2147483647 w 698"/>
                    <a:gd name="T27" fmla="*/ 2147483647 h 890"/>
                    <a:gd name="T28" fmla="*/ 2147483647 w 698"/>
                    <a:gd name="T29" fmla="*/ 2147483647 h 890"/>
                    <a:gd name="T30" fmla="*/ 2147483647 w 698"/>
                    <a:gd name="T31" fmla="*/ 2147483647 h 890"/>
                    <a:gd name="T32" fmla="*/ 2147483647 w 698"/>
                    <a:gd name="T33" fmla="*/ 2147483647 h 890"/>
                    <a:gd name="T34" fmla="*/ 2147483647 w 698"/>
                    <a:gd name="T35" fmla="*/ 2147483647 h 890"/>
                    <a:gd name="T36" fmla="*/ 2147483647 w 698"/>
                    <a:gd name="T37" fmla="*/ 2147483647 h 890"/>
                    <a:gd name="T38" fmla="*/ 2147483647 w 698"/>
                    <a:gd name="T39" fmla="*/ 2147483647 h 890"/>
                    <a:gd name="T40" fmla="*/ 2147483647 w 698"/>
                    <a:gd name="T41" fmla="*/ 2147483647 h 890"/>
                    <a:gd name="T42" fmla="*/ 2147483647 w 698"/>
                    <a:gd name="T43" fmla="*/ 2147483647 h 890"/>
                    <a:gd name="T44" fmla="*/ 2147483647 w 698"/>
                    <a:gd name="T45" fmla="*/ 2147483647 h 890"/>
                    <a:gd name="T46" fmla="*/ 2147483647 w 698"/>
                    <a:gd name="T47" fmla="*/ 2147483647 h 890"/>
                    <a:gd name="T48" fmla="*/ 2147483647 w 698"/>
                    <a:gd name="T49" fmla="*/ 2147483647 h 890"/>
                    <a:gd name="T50" fmla="*/ 2147483647 w 698"/>
                    <a:gd name="T51" fmla="*/ 2147483647 h 890"/>
                    <a:gd name="T52" fmla="*/ 2147483647 w 698"/>
                    <a:gd name="T53" fmla="*/ 2147483647 h 890"/>
                    <a:gd name="T54" fmla="*/ 2147483647 w 698"/>
                    <a:gd name="T55" fmla="*/ 2147483647 h 890"/>
                    <a:gd name="T56" fmla="*/ 2147483647 w 698"/>
                    <a:gd name="T57" fmla="*/ 2147483647 h 890"/>
                    <a:gd name="T58" fmla="*/ 2147483647 w 698"/>
                    <a:gd name="T59" fmla="*/ 2147483647 h 890"/>
                    <a:gd name="T60" fmla="*/ 2147483647 w 698"/>
                    <a:gd name="T61" fmla="*/ 2147483647 h 890"/>
                    <a:gd name="T62" fmla="*/ 2147483647 w 698"/>
                    <a:gd name="T63" fmla="*/ 2147483647 h 890"/>
                    <a:gd name="T64" fmla="*/ 2147483647 w 698"/>
                    <a:gd name="T65" fmla="*/ 0 h 8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8"/>
                    <a:gd name="T100" fmla="*/ 0 h 890"/>
                    <a:gd name="T101" fmla="*/ 698 w 698"/>
                    <a:gd name="T102" fmla="*/ 890 h 8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8" h="890">
                      <a:moveTo>
                        <a:pt x="30" y="0"/>
                      </a:moveTo>
                      <a:lnTo>
                        <a:pt x="23" y="24"/>
                      </a:lnTo>
                      <a:lnTo>
                        <a:pt x="12" y="88"/>
                      </a:lnTo>
                      <a:lnTo>
                        <a:pt x="0" y="183"/>
                      </a:lnTo>
                      <a:lnTo>
                        <a:pt x="0" y="296"/>
                      </a:lnTo>
                      <a:lnTo>
                        <a:pt x="19" y="419"/>
                      </a:lnTo>
                      <a:lnTo>
                        <a:pt x="61" y="540"/>
                      </a:lnTo>
                      <a:lnTo>
                        <a:pt x="140" y="649"/>
                      </a:lnTo>
                      <a:lnTo>
                        <a:pt x="261" y="734"/>
                      </a:lnTo>
                      <a:lnTo>
                        <a:pt x="272" y="734"/>
                      </a:lnTo>
                      <a:lnTo>
                        <a:pt x="310" y="732"/>
                      </a:lnTo>
                      <a:lnTo>
                        <a:pt x="359" y="734"/>
                      </a:lnTo>
                      <a:lnTo>
                        <a:pt x="423" y="741"/>
                      </a:lnTo>
                      <a:lnTo>
                        <a:pt x="494" y="758"/>
                      </a:lnTo>
                      <a:lnTo>
                        <a:pt x="566" y="786"/>
                      </a:lnTo>
                      <a:lnTo>
                        <a:pt x="638" y="829"/>
                      </a:lnTo>
                      <a:lnTo>
                        <a:pt x="698" y="890"/>
                      </a:lnTo>
                      <a:lnTo>
                        <a:pt x="691" y="881"/>
                      </a:lnTo>
                      <a:lnTo>
                        <a:pt x="668" y="857"/>
                      </a:lnTo>
                      <a:lnTo>
                        <a:pt x="630" y="824"/>
                      </a:lnTo>
                      <a:lnTo>
                        <a:pt x="581" y="786"/>
                      </a:lnTo>
                      <a:lnTo>
                        <a:pt x="521" y="748"/>
                      </a:lnTo>
                      <a:lnTo>
                        <a:pt x="449" y="715"/>
                      </a:lnTo>
                      <a:lnTo>
                        <a:pt x="366" y="691"/>
                      </a:lnTo>
                      <a:lnTo>
                        <a:pt x="272" y="682"/>
                      </a:lnTo>
                      <a:lnTo>
                        <a:pt x="185" y="653"/>
                      </a:lnTo>
                      <a:lnTo>
                        <a:pt x="121" y="580"/>
                      </a:lnTo>
                      <a:lnTo>
                        <a:pt x="76" y="474"/>
                      </a:lnTo>
                      <a:lnTo>
                        <a:pt x="49" y="353"/>
                      </a:lnTo>
                      <a:lnTo>
                        <a:pt x="30" y="230"/>
                      </a:lnTo>
                      <a:lnTo>
                        <a:pt x="27" y="119"/>
                      </a:lnTo>
                      <a:lnTo>
                        <a:pt x="27" y="38"/>
                      </a:lnTo>
                      <a:lnTo>
                        <a:pt x="30" y="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6" name="Freeform 36"/>
                <p:cNvSpPr>
                  <a:spLocks/>
                </p:cNvSpPr>
                <p:nvPr/>
              </p:nvSpPr>
              <p:spPr bwMode="auto">
                <a:xfrm>
                  <a:off x="5878789" y="3009519"/>
                  <a:ext cx="396217" cy="1006393"/>
                </a:xfrm>
                <a:custGeom>
                  <a:avLst/>
                  <a:gdLst>
                    <a:gd name="T0" fmla="*/ 0 w 339"/>
                    <a:gd name="T1" fmla="*/ 2147483647 h 752"/>
                    <a:gd name="T2" fmla="*/ 2147483647 w 339"/>
                    <a:gd name="T3" fmla="*/ 2147483647 h 752"/>
                    <a:gd name="T4" fmla="*/ 2147483647 w 339"/>
                    <a:gd name="T5" fmla="*/ 2147483647 h 752"/>
                    <a:gd name="T6" fmla="*/ 2147483647 w 339"/>
                    <a:gd name="T7" fmla="*/ 2147483647 h 752"/>
                    <a:gd name="T8" fmla="*/ 2147483647 w 339"/>
                    <a:gd name="T9" fmla="*/ 2147483647 h 752"/>
                    <a:gd name="T10" fmla="*/ 2147483647 w 339"/>
                    <a:gd name="T11" fmla="*/ 2147483647 h 752"/>
                    <a:gd name="T12" fmla="*/ 2147483647 w 339"/>
                    <a:gd name="T13" fmla="*/ 2147483647 h 752"/>
                    <a:gd name="T14" fmla="*/ 2147483647 w 339"/>
                    <a:gd name="T15" fmla="*/ 2147483647 h 752"/>
                    <a:gd name="T16" fmla="*/ 2147483647 w 339"/>
                    <a:gd name="T17" fmla="*/ 0 h 752"/>
                    <a:gd name="T18" fmla="*/ 2147483647 w 339"/>
                    <a:gd name="T19" fmla="*/ 2147483647 h 752"/>
                    <a:gd name="T20" fmla="*/ 2147483647 w 339"/>
                    <a:gd name="T21" fmla="*/ 2147483647 h 752"/>
                    <a:gd name="T22" fmla="*/ 2147483647 w 339"/>
                    <a:gd name="T23" fmla="*/ 2147483647 h 752"/>
                    <a:gd name="T24" fmla="*/ 2147483647 w 339"/>
                    <a:gd name="T25" fmla="*/ 2147483647 h 752"/>
                    <a:gd name="T26" fmla="*/ 2147483647 w 339"/>
                    <a:gd name="T27" fmla="*/ 2147483647 h 752"/>
                    <a:gd name="T28" fmla="*/ 2147483647 w 339"/>
                    <a:gd name="T29" fmla="*/ 2147483647 h 752"/>
                    <a:gd name="T30" fmla="*/ 2147483647 w 339"/>
                    <a:gd name="T31" fmla="*/ 2147483647 h 752"/>
                    <a:gd name="T32" fmla="*/ 0 w 339"/>
                    <a:gd name="T33" fmla="*/ 2147483647 h 7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9"/>
                    <a:gd name="T52" fmla="*/ 0 h 752"/>
                    <a:gd name="T53" fmla="*/ 339 w 339"/>
                    <a:gd name="T54" fmla="*/ 752 h 7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9" h="752">
                      <a:moveTo>
                        <a:pt x="0" y="738"/>
                      </a:moveTo>
                      <a:lnTo>
                        <a:pt x="19" y="743"/>
                      </a:lnTo>
                      <a:lnTo>
                        <a:pt x="71" y="752"/>
                      </a:lnTo>
                      <a:lnTo>
                        <a:pt x="139" y="745"/>
                      </a:lnTo>
                      <a:lnTo>
                        <a:pt x="215" y="712"/>
                      </a:lnTo>
                      <a:lnTo>
                        <a:pt x="279" y="636"/>
                      </a:lnTo>
                      <a:lnTo>
                        <a:pt x="324" y="501"/>
                      </a:lnTo>
                      <a:lnTo>
                        <a:pt x="339" y="296"/>
                      </a:lnTo>
                      <a:lnTo>
                        <a:pt x="305" y="0"/>
                      </a:lnTo>
                      <a:lnTo>
                        <a:pt x="309" y="35"/>
                      </a:lnTo>
                      <a:lnTo>
                        <a:pt x="313" y="128"/>
                      </a:lnTo>
                      <a:lnTo>
                        <a:pt x="313" y="255"/>
                      </a:lnTo>
                      <a:lnTo>
                        <a:pt x="302" y="400"/>
                      </a:lnTo>
                      <a:lnTo>
                        <a:pt x="268" y="542"/>
                      </a:lnTo>
                      <a:lnTo>
                        <a:pt x="215" y="658"/>
                      </a:lnTo>
                      <a:lnTo>
                        <a:pt x="124" y="731"/>
                      </a:lnTo>
                      <a:lnTo>
                        <a:pt x="0" y="73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7" name="Freeform 37"/>
                <p:cNvSpPr>
                  <a:spLocks/>
                </p:cNvSpPr>
                <p:nvPr/>
              </p:nvSpPr>
              <p:spPr bwMode="auto">
                <a:xfrm>
                  <a:off x="5300168" y="2854689"/>
                  <a:ext cx="864913" cy="1427530"/>
                </a:xfrm>
                <a:custGeom>
                  <a:avLst/>
                  <a:gdLst>
                    <a:gd name="T0" fmla="*/ 0 w 739"/>
                    <a:gd name="T1" fmla="*/ 2147483647 h 1067"/>
                    <a:gd name="T2" fmla="*/ 2147483647 w 739"/>
                    <a:gd name="T3" fmla="*/ 2147483647 h 1067"/>
                    <a:gd name="T4" fmla="*/ 2147483647 w 739"/>
                    <a:gd name="T5" fmla="*/ 2147483647 h 1067"/>
                    <a:gd name="T6" fmla="*/ 2147483647 w 739"/>
                    <a:gd name="T7" fmla="*/ 2147483647 h 1067"/>
                    <a:gd name="T8" fmla="*/ 2147483647 w 739"/>
                    <a:gd name="T9" fmla="*/ 2147483647 h 1067"/>
                    <a:gd name="T10" fmla="*/ 2147483647 w 739"/>
                    <a:gd name="T11" fmla="*/ 2147483647 h 1067"/>
                    <a:gd name="T12" fmla="*/ 2147483647 w 739"/>
                    <a:gd name="T13" fmla="*/ 2147483647 h 1067"/>
                    <a:gd name="T14" fmla="*/ 2147483647 w 739"/>
                    <a:gd name="T15" fmla="*/ 2147483647 h 1067"/>
                    <a:gd name="T16" fmla="*/ 2147483647 w 739"/>
                    <a:gd name="T17" fmla="*/ 2147483647 h 1067"/>
                    <a:gd name="T18" fmla="*/ 2147483647 w 739"/>
                    <a:gd name="T19" fmla="*/ 2147483647 h 1067"/>
                    <a:gd name="T20" fmla="*/ 2147483647 w 739"/>
                    <a:gd name="T21" fmla="*/ 2147483647 h 1067"/>
                    <a:gd name="T22" fmla="*/ 2147483647 w 739"/>
                    <a:gd name="T23" fmla="*/ 2147483647 h 1067"/>
                    <a:gd name="T24" fmla="*/ 2147483647 w 739"/>
                    <a:gd name="T25" fmla="*/ 2147483647 h 1067"/>
                    <a:gd name="T26" fmla="*/ 2147483647 w 739"/>
                    <a:gd name="T27" fmla="*/ 2147483647 h 1067"/>
                    <a:gd name="T28" fmla="*/ 2147483647 w 739"/>
                    <a:gd name="T29" fmla="*/ 2147483647 h 1067"/>
                    <a:gd name="T30" fmla="*/ 2147483647 w 739"/>
                    <a:gd name="T31" fmla="*/ 2147483647 h 1067"/>
                    <a:gd name="T32" fmla="*/ 2147483647 w 739"/>
                    <a:gd name="T33" fmla="*/ 0 h 1067"/>
                    <a:gd name="T34" fmla="*/ 2147483647 w 739"/>
                    <a:gd name="T35" fmla="*/ 2147483647 h 1067"/>
                    <a:gd name="T36" fmla="*/ 2147483647 w 739"/>
                    <a:gd name="T37" fmla="*/ 2147483647 h 1067"/>
                    <a:gd name="T38" fmla="*/ 2147483647 w 739"/>
                    <a:gd name="T39" fmla="*/ 2147483647 h 1067"/>
                    <a:gd name="T40" fmla="*/ 2147483647 w 739"/>
                    <a:gd name="T41" fmla="*/ 2147483647 h 1067"/>
                    <a:gd name="T42" fmla="*/ 2147483647 w 739"/>
                    <a:gd name="T43" fmla="*/ 2147483647 h 1067"/>
                    <a:gd name="T44" fmla="*/ 2147483647 w 739"/>
                    <a:gd name="T45" fmla="*/ 2147483647 h 1067"/>
                    <a:gd name="T46" fmla="*/ 2147483647 w 739"/>
                    <a:gd name="T47" fmla="*/ 2147483647 h 1067"/>
                    <a:gd name="T48" fmla="*/ 2147483647 w 739"/>
                    <a:gd name="T49" fmla="*/ 2147483647 h 1067"/>
                    <a:gd name="T50" fmla="*/ 2147483647 w 739"/>
                    <a:gd name="T51" fmla="*/ 2147483647 h 1067"/>
                    <a:gd name="T52" fmla="*/ 2147483647 w 739"/>
                    <a:gd name="T53" fmla="*/ 2147483647 h 1067"/>
                    <a:gd name="T54" fmla="*/ 2147483647 w 739"/>
                    <a:gd name="T55" fmla="*/ 2147483647 h 1067"/>
                    <a:gd name="T56" fmla="*/ 2147483647 w 739"/>
                    <a:gd name="T57" fmla="*/ 2147483647 h 1067"/>
                    <a:gd name="T58" fmla="*/ 2147483647 w 739"/>
                    <a:gd name="T59" fmla="*/ 2147483647 h 1067"/>
                    <a:gd name="T60" fmla="*/ 2147483647 w 739"/>
                    <a:gd name="T61" fmla="*/ 2147483647 h 1067"/>
                    <a:gd name="T62" fmla="*/ 2147483647 w 739"/>
                    <a:gd name="T63" fmla="*/ 2147483647 h 1067"/>
                    <a:gd name="T64" fmla="*/ 0 w 739"/>
                    <a:gd name="T65" fmla="*/ 2147483647 h 10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9"/>
                    <a:gd name="T100" fmla="*/ 0 h 1067"/>
                    <a:gd name="T101" fmla="*/ 739 w 739"/>
                    <a:gd name="T102" fmla="*/ 1067 h 10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9" h="1067">
                      <a:moveTo>
                        <a:pt x="0" y="1067"/>
                      </a:moveTo>
                      <a:lnTo>
                        <a:pt x="7" y="1062"/>
                      </a:lnTo>
                      <a:lnTo>
                        <a:pt x="30" y="1050"/>
                      </a:lnTo>
                      <a:lnTo>
                        <a:pt x="60" y="1031"/>
                      </a:lnTo>
                      <a:lnTo>
                        <a:pt x="105" y="1003"/>
                      </a:lnTo>
                      <a:lnTo>
                        <a:pt x="154" y="968"/>
                      </a:lnTo>
                      <a:lnTo>
                        <a:pt x="215" y="925"/>
                      </a:lnTo>
                      <a:lnTo>
                        <a:pt x="275" y="871"/>
                      </a:lnTo>
                      <a:lnTo>
                        <a:pt x="343" y="809"/>
                      </a:lnTo>
                      <a:lnTo>
                        <a:pt x="407" y="740"/>
                      </a:lnTo>
                      <a:lnTo>
                        <a:pt x="471" y="662"/>
                      </a:lnTo>
                      <a:lnTo>
                        <a:pt x="535" y="575"/>
                      </a:lnTo>
                      <a:lnTo>
                        <a:pt x="592" y="478"/>
                      </a:lnTo>
                      <a:lnTo>
                        <a:pt x="641" y="371"/>
                      </a:lnTo>
                      <a:lnTo>
                        <a:pt x="686" y="258"/>
                      </a:lnTo>
                      <a:lnTo>
                        <a:pt x="720" y="132"/>
                      </a:lnTo>
                      <a:lnTo>
                        <a:pt x="739" y="0"/>
                      </a:lnTo>
                      <a:lnTo>
                        <a:pt x="739" y="9"/>
                      </a:lnTo>
                      <a:lnTo>
                        <a:pt x="739" y="35"/>
                      </a:lnTo>
                      <a:lnTo>
                        <a:pt x="735" y="76"/>
                      </a:lnTo>
                      <a:lnTo>
                        <a:pt x="728" y="130"/>
                      </a:lnTo>
                      <a:lnTo>
                        <a:pt x="716" y="194"/>
                      </a:lnTo>
                      <a:lnTo>
                        <a:pt x="701" y="267"/>
                      </a:lnTo>
                      <a:lnTo>
                        <a:pt x="679" y="348"/>
                      </a:lnTo>
                      <a:lnTo>
                        <a:pt x="648" y="433"/>
                      </a:lnTo>
                      <a:lnTo>
                        <a:pt x="607" y="523"/>
                      </a:lnTo>
                      <a:lnTo>
                        <a:pt x="558" y="613"/>
                      </a:lnTo>
                      <a:lnTo>
                        <a:pt x="498" y="700"/>
                      </a:lnTo>
                      <a:lnTo>
                        <a:pt x="426" y="788"/>
                      </a:lnTo>
                      <a:lnTo>
                        <a:pt x="343" y="868"/>
                      </a:lnTo>
                      <a:lnTo>
                        <a:pt x="245" y="944"/>
                      </a:lnTo>
                      <a:lnTo>
                        <a:pt x="132" y="1010"/>
                      </a:lnTo>
                      <a:lnTo>
                        <a:pt x="0" y="106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8" name="Freeform 38"/>
                <p:cNvSpPr>
                  <a:spLocks/>
                </p:cNvSpPr>
                <p:nvPr/>
              </p:nvSpPr>
              <p:spPr bwMode="auto">
                <a:xfrm>
                  <a:off x="6371644" y="3430656"/>
                  <a:ext cx="410713" cy="464489"/>
                </a:xfrm>
                <a:custGeom>
                  <a:avLst/>
                  <a:gdLst>
                    <a:gd name="T0" fmla="*/ 0 w 351"/>
                    <a:gd name="T1" fmla="*/ 2147483647 h 348"/>
                    <a:gd name="T2" fmla="*/ 2147483647 w 351"/>
                    <a:gd name="T3" fmla="*/ 2147483647 h 348"/>
                    <a:gd name="T4" fmla="*/ 2147483647 w 351"/>
                    <a:gd name="T5" fmla="*/ 2147483647 h 348"/>
                    <a:gd name="T6" fmla="*/ 2147483647 w 351"/>
                    <a:gd name="T7" fmla="*/ 2147483647 h 348"/>
                    <a:gd name="T8" fmla="*/ 2147483647 w 351"/>
                    <a:gd name="T9" fmla="*/ 2147483647 h 348"/>
                    <a:gd name="T10" fmla="*/ 2147483647 w 351"/>
                    <a:gd name="T11" fmla="*/ 2147483647 h 348"/>
                    <a:gd name="T12" fmla="*/ 2147483647 w 351"/>
                    <a:gd name="T13" fmla="*/ 2147483647 h 348"/>
                    <a:gd name="T14" fmla="*/ 2147483647 w 351"/>
                    <a:gd name="T15" fmla="*/ 2147483647 h 348"/>
                    <a:gd name="T16" fmla="*/ 2147483647 w 351"/>
                    <a:gd name="T17" fmla="*/ 0 h 348"/>
                    <a:gd name="T18" fmla="*/ 2147483647 w 351"/>
                    <a:gd name="T19" fmla="*/ 2147483647 h 348"/>
                    <a:gd name="T20" fmla="*/ 2147483647 w 351"/>
                    <a:gd name="T21" fmla="*/ 2147483647 h 348"/>
                    <a:gd name="T22" fmla="*/ 2147483647 w 351"/>
                    <a:gd name="T23" fmla="*/ 2147483647 h 348"/>
                    <a:gd name="T24" fmla="*/ 2147483647 w 351"/>
                    <a:gd name="T25" fmla="*/ 2147483647 h 348"/>
                    <a:gd name="T26" fmla="*/ 2147483647 w 351"/>
                    <a:gd name="T27" fmla="*/ 2147483647 h 348"/>
                    <a:gd name="T28" fmla="*/ 2147483647 w 351"/>
                    <a:gd name="T29" fmla="*/ 2147483647 h 348"/>
                    <a:gd name="T30" fmla="*/ 2147483647 w 351"/>
                    <a:gd name="T31" fmla="*/ 2147483647 h 348"/>
                    <a:gd name="T32" fmla="*/ 0 w 351"/>
                    <a:gd name="T33" fmla="*/ 2147483647 h 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1"/>
                    <a:gd name="T52" fmla="*/ 0 h 348"/>
                    <a:gd name="T53" fmla="*/ 351 w 351"/>
                    <a:gd name="T54" fmla="*/ 348 h 3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1" h="348">
                      <a:moveTo>
                        <a:pt x="0" y="348"/>
                      </a:moveTo>
                      <a:lnTo>
                        <a:pt x="12" y="344"/>
                      </a:lnTo>
                      <a:lnTo>
                        <a:pt x="42" y="325"/>
                      </a:lnTo>
                      <a:lnTo>
                        <a:pt x="91" y="296"/>
                      </a:lnTo>
                      <a:lnTo>
                        <a:pt x="144" y="258"/>
                      </a:lnTo>
                      <a:lnTo>
                        <a:pt x="204" y="209"/>
                      </a:lnTo>
                      <a:lnTo>
                        <a:pt x="261" y="150"/>
                      </a:lnTo>
                      <a:lnTo>
                        <a:pt x="313" y="79"/>
                      </a:lnTo>
                      <a:lnTo>
                        <a:pt x="351" y="0"/>
                      </a:lnTo>
                      <a:lnTo>
                        <a:pt x="347" y="15"/>
                      </a:lnTo>
                      <a:lnTo>
                        <a:pt x="336" y="53"/>
                      </a:lnTo>
                      <a:lnTo>
                        <a:pt x="317" y="105"/>
                      </a:lnTo>
                      <a:lnTo>
                        <a:pt x="283" y="166"/>
                      </a:lnTo>
                      <a:lnTo>
                        <a:pt x="238" y="230"/>
                      </a:lnTo>
                      <a:lnTo>
                        <a:pt x="178" y="284"/>
                      </a:lnTo>
                      <a:lnTo>
                        <a:pt x="98" y="327"/>
                      </a:lnTo>
                      <a:lnTo>
                        <a:pt x="0" y="34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9" name="Freeform 39"/>
                <p:cNvSpPr>
                  <a:spLocks/>
                </p:cNvSpPr>
                <p:nvPr/>
              </p:nvSpPr>
              <p:spPr bwMode="auto">
                <a:xfrm>
                  <a:off x="5158834" y="4121197"/>
                  <a:ext cx="936183" cy="597643"/>
                </a:xfrm>
                <a:custGeom>
                  <a:avLst/>
                  <a:gdLst>
                    <a:gd name="T0" fmla="*/ 2147483647 w 800"/>
                    <a:gd name="T1" fmla="*/ 2147483647 h 447"/>
                    <a:gd name="T2" fmla="*/ 2147483647 w 800"/>
                    <a:gd name="T3" fmla="*/ 2147483647 h 447"/>
                    <a:gd name="T4" fmla="*/ 0 w 800"/>
                    <a:gd name="T5" fmla="*/ 2147483647 h 447"/>
                    <a:gd name="T6" fmla="*/ 0 w 800"/>
                    <a:gd name="T7" fmla="*/ 2147483647 h 447"/>
                    <a:gd name="T8" fmla="*/ 2147483647 w 800"/>
                    <a:gd name="T9" fmla="*/ 2147483647 h 447"/>
                    <a:gd name="T10" fmla="*/ 2147483647 w 800"/>
                    <a:gd name="T11" fmla="*/ 2147483647 h 447"/>
                    <a:gd name="T12" fmla="*/ 2147483647 w 800"/>
                    <a:gd name="T13" fmla="*/ 2147483647 h 447"/>
                    <a:gd name="T14" fmla="*/ 2147483647 w 800"/>
                    <a:gd name="T15" fmla="*/ 2147483647 h 447"/>
                    <a:gd name="T16" fmla="*/ 2147483647 w 800"/>
                    <a:gd name="T17" fmla="*/ 2147483647 h 447"/>
                    <a:gd name="T18" fmla="*/ 2147483647 w 800"/>
                    <a:gd name="T19" fmla="*/ 2147483647 h 447"/>
                    <a:gd name="T20" fmla="*/ 2147483647 w 800"/>
                    <a:gd name="T21" fmla="*/ 2147483647 h 447"/>
                    <a:gd name="T22" fmla="*/ 2147483647 w 800"/>
                    <a:gd name="T23" fmla="*/ 2147483647 h 447"/>
                    <a:gd name="T24" fmla="*/ 2147483647 w 800"/>
                    <a:gd name="T25" fmla="*/ 2147483647 h 447"/>
                    <a:gd name="T26" fmla="*/ 2147483647 w 800"/>
                    <a:gd name="T27" fmla="*/ 2147483647 h 447"/>
                    <a:gd name="T28" fmla="*/ 2147483647 w 800"/>
                    <a:gd name="T29" fmla="*/ 2147483647 h 447"/>
                    <a:gd name="T30" fmla="*/ 2147483647 w 800"/>
                    <a:gd name="T31" fmla="*/ 2147483647 h 447"/>
                    <a:gd name="T32" fmla="*/ 2147483647 w 800"/>
                    <a:gd name="T33" fmla="*/ 0 h 447"/>
                    <a:gd name="T34" fmla="*/ 2147483647 w 800"/>
                    <a:gd name="T35" fmla="*/ 2147483647 h 447"/>
                    <a:gd name="T36" fmla="*/ 2147483647 w 800"/>
                    <a:gd name="T37" fmla="*/ 2147483647 h 447"/>
                    <a:gd name="T38" fmla="*/ 2147483647 w 800"/>
                    <a:gd name="T39" fmla="*/ 2147483647 h 447"/>
                    <a:gd name="T40" fmla="*/ 2147483647 w 800"/>
                    <a:gd name="T41" fmla="*/ 2147483647 h 447"/>
                    <a:gd name="T42" fmla="*/ 2147483647 w 800"/>
                    <a:gd name="T43" fmla="*/ 2147483647 h 447"/>
                    <a:gd name="T44" fmla="*/ 2147483647 w 800"/>
                    <a:gd name="T45" fmla="*/ 2147483647 h 447"/>
                    <a:gd name="T46" fmla="*/ 2147483647 w 800"/>
                    <a:gd name="T47" fmla="*/ 2147483647 h 447"/>
                    <a:gd name="T48" fmla="*/ 2147483647 w 800"/>
                    <a:gd name="T49" fmla="*/ 2147483647 h 447"/>
                    <a:gd name="T50" fmla="*/ 2147483647 w 800"/>
                    <a:gd name="T51" fmla="*/ 2147483647 h 447"/>
                    <a:gd name="T52" fmla="*/ 2147483647 w 800"/>
                    <a:gd name="T53" fmla="*/ 2147483647 h 447"/>
                    <a:gd name="T54" fmla="*/ 2147483647 w 800"/>
                    <a:gd name="T55" fmla="*/ 2147483647 h 447"/>
                    <a:gd name="T56" fmla="*/ 2147483647 w 800"/>
                    <a:gd name="T57" fmla="*/ 2147483647 h 447"/>
                    <a:gd name="T58" fmla="*/ 2147483647 w 800"/>
                    <a:gd name="T59" fmla="*/ 2147483647 h 447"/>
                    <a:gd name="T60" fmla="*/ 2147483647 w 800"/>
                    <a:gd name="T61" fmla="*/ 2147483647 h 447"/>
                    <a:gd name="T62" fmla="*/ 2147483647 w 800"/>
                    <a:gd name="T63" fmla="*/ 2147483647 h 447"/>
                    <a:gd name="T64" fmla="*/ 2147483647 w 800"/>
                    <a:gd name="T65" fmla="*/ 2147483647 h 4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0"/>
                    <a:gd name="T100" fmla="*/ 0 h 447"/>
                    <a:gd name="T101" fmla="*/ 800 w 800"/>
                    <a:gd name="T102" fmla="*/ 447 h 4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0" h="447">
                      <a:moveTo>
                        <a:pt x="4" y="447"/>
                      </a:moveTo>
                      <a:lnTo>
                        <a:pt x="4" y="445"/>
                      </a:lnTo>
                      <a:lnTo>
                        <a:pt x="0" y="436"/>
                      </a:lnTo>
                      <a:lnTo>
                        <a:pt x="0" y="421"/>
                      </a:lnTo>
                      <a:lnTo>
                        <a:pt x="4" y="403"/>
                      </a:lnTo>
                      <a:lnTo>
                        <a:pt x="11" y="379"/>
                      </a:lnTo>
                      <a:lnTo>
                        <a:pt x="23" y="353"/>
                      </a:lnTo>
                      <a:lnTo>
                        <a:pt x="41" y="322"/>
                      </a:lnTo>
                      <a:lnTo>
                        <a:pt x="72" y="289"/>
                      </a:lnTo>
                      <a:lnTo>
                        <a:pt x="109" y="256"/>
                      </a:lnTo>
                      <a:lnTo>
                        <a:pt x="158" y="218"/>
                      </a:lnTo>
                      <a:lnTo>
                        <a:pt x="222" y="182"/>
                      </a:lnTo>
                      <a:lnTo>
                        <a:pt x="302" y="145"/>
                      </a:lnTo>
                      <a:lnTo>
                        <a:pt x="400" y="107"/>
                      </a:lnTo>
                      <a:lnTo>
                        <a:pt x="513" y="69"/>
                      </a:lnTo>
                      <a:lnTo>
                        <a:pt x="645" y="33"/>
                      </a:lnTo>
                      <a:lnTo>
                        <a:pt x="800" y="0"/>
                      </a:lnTo>
                      <a:lnTo>
                        <a:pt x="792" y="3"/>
                      </a:lnTo>
                      <a:lnTo>
                        <a:pt x="766" y="7"/>
                      </a:lnTo>
                      <a:lnTo>
                        <a:pt x="732" y="19"/>
                      </a:lnTo>
                      <a:lnTo>
                        <a:pt x="683" y="31"/>
                      </a:lnTo>
                      <a:lnTo>
                        <a:pt x="626" y="48"/>
                      </a:lnTo>
                      <a:lnTo>
                        <a:pt x="562" y="69"/>
                      </a:lnTo>
                      <a:lnTo>
                        <a:pt x="490" y="93"/>
                      </a:lnTo>
                      <a:lnTo>
                        <a:pt x="419" y="121"/>
                      </a:lnTo>
                      <a:lnTo>
                        <a:pt x="347" y="152"/>
                      </a:lnTo>
                      <a:lnTo>
                        <a:pt x="275" y="185"/>
                      </a:lnTo>
                      <a:lnTo>
                        <a:pt x="211" y="223"/>
                      </a:lnTo>
                      <a:lnTo>
                        <a:pt x="147" y="263"/>
                      </a:lnTo>
                      <a:lnTo>
                        <a:pt x="94" y="303"/>
                      </a:lnTo>
                      <a:lnTo>
                        <a:pt x="53" y="350"/>
                      </a:lnTo>
                      <a:lnTo>
                        <a:pt x="23" y="398"/>
                      </a:lnTo>
                      <a:lnTo>
                        <a:pt x="4" y="44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0" name="Freeform 40"/>
                <p:cNvSpPr>
                  <a:spLocks/>
                </p:cNvSpPr>
                <p:nvPr/>
              </p:nvSpPr>
              <p:spPr bwMode="auto">
                <a:xfrm>
                  <a:off x="5017501" y="2616252"/>
                  <a:ext cx="613653" cy="1356308"/>
                </a:xfrm>
                <a:custGeom>
                  <a:avLst/>
                  <a:gdLst>
                    <a:gd name="T0" fmla="*/ 0 w 525"/>
                    <a:gd name="T1" fmla="*/ 2147483647 h 1013"/>
                    <a:gd name="T2" fmla="*/ 2147483647 w 525"/>
                    <a:gd name="T3" fmla="*/ 2147483647 h 1013"/>
                    <a:gd name="T4" fmla="*/ 2147483647 w 525"/>
                    <a:gd name="T5" fmla="*/ 2147483647 h 1013"/>
                    <a:gd name="T6" fmla="*/ 2147483647 w 525"/>
                    <a:gd name="T7" fmla="*/ 2147483647 h 1013"/>
                    <a:gd name="T8" fmla="*/ 2147483647 w 525"/>
                    <a:gd name="T9" fmla="*/ 2147483647 h 1013"/>
                    <a:gd name="T10" fmla="*/ 2147483647 w 525"/>
                    <a:gd name="T11" fmla="*/ 2147483647 h 1013"/>
                    <a:gd name="T12" fmla="*/ 2147483647 w 525"/>
                    <a:gd name="T13" fmla="*/ 2147483647 h 1013"/>
                    <a:gd name="T14" fmla="*/ 2147483647 w 525"/>
                    <a:gd name="T15" fmla="*/ 2147483647 h 1013"/>
                    <a:gd name="T16" fmla="*/ 2147483647 w 525"/>
                    <a:gd name="T17" fmla="*/ 0 h 1013"/>
                    <a:gd name="T18" fmla="*/ 2147483647 w 525"/>
                    <a:gd name="T19" fmla="*/ 2147483647 h 1013"/>
                    <a:gd name="T20" fmla="*/ 2147483647 w 525"/>
                    <a:gd name="T21" fmla="*/ 2147483647 h 1013"/>
                    <a:gd name="T22" fmla="*/ 2147483647 w 525"/>
                    <a:gd name="T23" fmla="*/ 2147483647 h 1013"/>
                    <a:gd name="T24" fmla="*/ 2147483647 w 525"/>
                    <a:gd name="T25" fmla="*/ 2147483647 h 1013"/>
                    <a:gd name="T26" fmla="*/ 2147483647 w 525"/>
                    <a:gd name="T27" fmla="*/ 2147483647 h 1013"/>
                    <a:gd name="T28" fmla="*/ 2147483647 w 525"/>
                    <a:gd name="T29" fmla="*/ 2147483647 h 1013"/>
                    <a:gd name="T30" fmla="*/ 2147483647 w 525"/>
                    <a:gd name="T31" fmla="*/ 2147483647 h 1013"/>
                    <a:gd name="T32" fmla="*/ 0 w 525"/>
                    <a:gd name="T33" fmla="*/ 2147483647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5"/>
                    <a:gd name="T52" fmla="*/ 0 h 1013"/>
                    <a:gd name="T53" fmla="*/ 525 w 525"/>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5" h="1013">
                      <a:moveTo>
                        <a:pt x="0" y="1013"/>
                      </a:moveTo>
                      <a:lnTo>
                        <a:pt x="19" y="1008"/>
                      </a:lnTo>
                      <a:lnTo>
                        <a:pt x="64" y="985"/>
                      </a:lnTo>
                      <a:lnTo>
                        <a:pt x="132" y="937"/>
                      </a:lnTo>
                      <a:lnTo>
                        <a:pt x="215" y="855"/>
                      </a:lnTo>
                      <a:lnTo>
                        <a:pt x="302" y="729"/>
                      </a:lnTo>
                      <a:lnTo>
                        <a:pt x="389" y="549"/>
                      </a:lnTo>
                      <a:lnTo>
                        <a:pt x="464" y="310"/>
                      </a:lnTo>
                      <a:lnTo>
                        <a:pt x="525" y="0"/>
                      </a:lnTo>
                      <a:lnTo>
                        <a:pt x="521" y="43"/>
                      </a:lnTo>
                      <a:lnTo>
                        <a:pt x="509" y="157"/>
                      </a:lnTo>
                      <a:lnTo>
                        <a:pt x="487" y="317"/>
                      </a:lnTo>
                      <a:lnTo>
                        <a:pt x="445" y="502"/>
                      </a:lnTo>
                      <a:lnTo>
                        <a:pt x="381" y="687"/>
                      </a:lnTo>
                      <a:lnTo>
                        <a:pt x="287" y="850"/>
                      </a:lnTo>
                      <a:lnTo>
                        <a:pt x="162" y="966"/>
                      </a:lnTo>
                      <a:lnTo>
                        <a:pt x="0" y="101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1" name="Freeform 41"/>
                <p:cNvSpPr>
                  <a:spLocks/>
                </p:cNvSpPr>
                <p:nvPr/>
              </p:nvSpPr>
              <p:spPr bwMode="auto">
                <a:xfrm>
                  <a:off x="4089773" y="4266736"/>
                  <a:ext cx="808138" cy="1633453"/>
                </a:xfrm>
                <a:custGeom>
                  <a:avLst/>
                  <a:gdLst>
                    <a:gd name="T0" fmla="*/ 2147483647 w 690"/>
                    <a:gd name="T1" fmla="*/ 2147483647 h 1221"/>
                    <a:gd name="T2" fmla="*/ 2147483647 w 690"/>
                    <a:gd name="T3" fmla="*/ 2147483647 h 1221"/>
                    <a:gd name="T4" fmla="*/ 2147483647 w 690"/>
                    <a:gd name="T5" fmla="*/ 2147483647 h 1221"/>
                    <a:gd name="T6" fmla="*/ 2147483647 w 690"/>
                    <a:gd name="T7" fmla="*/ 2147483647 h 1221"/>
                    <a:gd name="T8" fmla="*/ 2147483647 w 690"/>
                    <a:gd name="T9" fmla="*/ 2147483647 h 1221"/>
                    <a:gd name="T10" fmla="*/ 2147483647 w 690"/>
                    <a:gd name="T11" fmla="*/ 2147483647 h 1221"/>
                    <a:gd name="T12" fmla="*/ 2147483647 w 690"/>
                    <a:gd name="T13" fmla="*/ 2147483647 h 1221"/>
                    <a:gd name="T14" fmla="*/ 2147483647 w 690"/>
                    <a:gd name="T15" fmla="*/ 2147483647 h 1221"/>
                    <a:gd name="T16" fmla="*/ 2147483647 w 690"/>
                    <a:gd name="T17" fmla="*/ 2147483647 h 1221"/>
                    <a:gd name="T18" fmla="*/ 2147483647 w 690"/>
                    <a:gd name="T19" fmla="*/ 2147483647 h 1221"/>
                    <a:gd name="T20" fmla="*/ 2147483647 w 690"/>
                    <a:gd name="T21" fmla="*/ 2147483647 h 1221"/>
                    <a:gd name="T22" fmla="*/ 2147483647 w 690"/>
                    <a:gd name="T23" fmla="*/ 2147483647 h 1221"/>
                    <a:gd name="T24" fmla="*/ 2147483647 w 690"/>
                    <a:gd name="T25" fmla="*/ 2147483647 h 1221"/>
                    <a:gd name="T26" fmla="*/ 2147483647 w 690"/>
                    <a:gd name="T27" fmla="*/ 2147483647 h 1221"/>
                    <a:gd name="T28" fmla="*/ 2147483647 w 690"/>
                    <a:gd name="T29" fmla="*/ 2147483647 h 1221"/>
                    <a:gd name="T30" fmla="*/ 2147483647 w 690"/>
                    <a:gd name="T31" fmla="*/ 2147483647 h 1221"/>
                    <a:gd name="T32" fmla="*/ 2147483647 w 690"/>
                    <a:gd name="T33" fmla="*/ 2147483647 h 1221"/>
                    <a:gd name="T34" fmla="*/ 2147483647 w 690"/>
                    <a:gd name="T35" fmla="*/ 2147483647 h 1221"/>
                    <a:gd name="T36" fmla="*/ 2147483647 w 690"/>
                    <a:gd name="T37" fmla="*/ 2147483647 h 1221"/>
                    <a:gd name="T38" fmla="*/ 2147483647 w 690"/>
                    <a:gd name="T39" fmla="*/ 2147483647 h 1221"/>
                    <a:gd name="T40" fmla="*/ 2147483647 w 690"/>
                    <a:gd name="T41" fmla="*/ 2147483647 h 1221"/>
                    <a:gd name="T42" fmla="*/ 2147483647 w 690"/>
                    <a:gd name="T43" fmla="*/ 2147483647 h 1221"/>
                    <a:gd name="T44" fmla="*/ 2147483647 w 690"/>
                    <a:gd name="T45" fmla="*/ 2147483647 h 1221"/>
                    <a:gd name="T46" fmla="*/ 2147483647 w 690"/>
                    <a:gd name="T47" fmla="*/ 2147483647 h 1221"/>
                    <a:gd name="T48" fmla="*/ 2147483647 w 690"/>
                    <a:gd name="T49" fmla="*/ 2147483647 h 1221"/>
                    <a:gd name="T50" fmla="*/ 2147483647 w 690"/>
                    <a:gd name="T51" fmla="*/ 2147483647 h 1221"/>
                    <a:gd name="T52" fmla="*/ 2147483647 w 690"/>
                    <a:gd name="T53" fmla="*/ 2147483647 h 1221"/>
                    <a:gd name="T54" fmla="*/ 2147483647 w 690"/>
                    <a:gd name="T55" fmla="*/ 2147483647 h 1221"/>
                    <a:gd name="T56" fmla="*/ 2147483647 w 690"/>
                    <a:gd name="T57" fmla="*/ 2147483647 h 1221"/>
                    <a:gd name="T58" fmla="*/ 2147483647 w 690"/>
                    <a:gd name="T59" fmla="*/ 2147483647 h 1221"/>
                    <a:gd name="T60" fmla="*/ 2147483647 w 690"/>
                    <a:gd name="T61" fmla="*/ 2147483647 h 1221"/>
                    <a:gd name="T62" fmla="*/ 2147483647 w 690"/>
                    <a:gd name="T63" fmla="*/ 2147483647 h 1221"/>
                    <a:gd name="T64" fmla="*/ 2147483647 w 690"/>
                    <a:gd name="T65" fmla="*/ 2147483647 h 1221"/>
                    <a:gd name="T66" fmla="*/ 2147483647 w 690"/>
                    <a:gd name="T67" fmla="*/ 2147483647 h 1221"/>
                    <a:gd name="T68" fmla="*/ 2147483647 w 690"/>
                    <a:gd name="T69" fmla="*/ 2147483647 h 1221"/>
                    <a:gd name="T70" fmla="*/ 2147483647 w 690"/>
                    <a:gd name="T71" fmla="*/ 2147483647 h 1221"/>
                    <a:gd name="T72" fmla="*/ 2147483647 w 690"/>
                    <a:gd name="T73" fmla="*/ 2147483647 h 1221"/>
                    <a:gd name="T74" fmla="*/ 2147483647 w 690"/>
                    <a:gd name="T75" fmla="*/ 2147483647 h 1221"/>
                    <a:gd name="T76" fmla="*/ 2147483647 w 690"/>
                    <a:gd name="T77" fmla="*/ 2147483647 h 1221"/>
                    <a:gd name="T78" fmla="*/ 2147483647 w 690"/>
                    <a:gd name="T79" fmla="*/ 2147483647 h 1221"/>
                    <a:gd name="T80" fmla="*/ 2147483647 w 690"/>
                    <a:gd name="T81" fmla="*/ 2147483647 h 1221"/>
                    <a:gd name="T82" fmla="*/ 2147483647 w 690"/>
                    <a:gd name="T83" fmla="*/ 2147483647 h 1221"/>
                    <a:gd name="T84" fmla="*/ 2147483647 w 690"/>
                    <a:gd name="T85" fmla="*/ 0 h 1221"/>
                    <a:gd name="T86" fmla="*/ 2147483647 w 690"/>
                    <a:gd name="T87" fmla="*/ 2147483647 h 1221"/>
                    <a:gd name="T88" fmla="*/ 2147483647 w 690"/>
                    <a:gd name="T89" fmla="*/ 2147483647 h 1221"/>
                    <a:gd name="T90" fmla="*/ 2147483647 w 690"/>
                    <a:gd name="T91" fmla="*/ 2147483647 h 1221"/>
                    <a:gd name="T92" fmla="*/ 0 w 690"/>
                    <a:gd name="T93" fmla="*/ 2147483647 h 1221"/>
                    <a:gd name="T94" fmla="*/ 2147483647 w 690"/>
                    <a:gd name="T95" fmla="*/ 2147483647 h 1221"/>
                    <a:gd name="T96" fmla="*/ 2147483647 w 690"/>
                    <a:gd name="T97" fmla="*/ 2147483647 h 1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0"/>
                    <a:gd name="T148" fmla="*/ 0 h 1221"/>
                    <a:gd name="T149" fmla="*/ 690 w 690"/>
                    <a:gd name="T150" fmla="*/ 1221 h 1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0" h="1221">
                      <a:moveTo>
                        <a:pt x="45" y="201"/>
                      </a:moveTo>
                      <a:lnTo>
                        <a:pt x="64" y="232"/>
                      </a:lnTo>
                      <a:lnTo>
                        <a:pt x="109" y="315"/>
                      </a:lnTo>
                      <a:lnTo>
                        <a:pt x="166" y="438"/>
                      </a:lnTo>
                      <a:lnTo>
                        <a:pt x="219" y="587"/>
                      </a:lnTo>
                      <a:lnTo>
                        <a:pt x="253" y="750"/>
                      </a:lnTo>
                      <a:lnTo>
                        <a:pt x="260" y="911"/>
                      </a:lnTo>
                      <a:lnTo>
                        <a:pt x="215" y="1058"/>
                      </a:lnTo>
                      <a:lnTo>
                        <a:pt x="113" y="1178"/>
                      </a:lnTo>
                      <a:lnTo>
                        <a:pt x="136" y="1188"/>
                      </a:lnTo>
                      <a:lnTo>
                        <a:pt x="192" y="1204"/>
                      </a:lnTo>
                      <a:lnTo>
                        <a:pt x="272" y="1221"/>
                      </a:lnTo>
                      <a:lnTo>
                        <a:pt x="362" y="1221"/>
                      </a:lnTo>
                      <a:lnTo>
                        <a:pt x="453" y="1195"/>
                      </a:lnTo>
                      <a:lnTo>
                        <a:pt x="524" y="1129"/>
                      </a:lnTo>
                      <a:lnTo>
                        <a:pt x="573" y="1013"/>
                      </a:lnTo>
                      <a:lnTo>
                        <a:pt x="581" y="831"/>
                      </a:lnTo>
                      <a:lnTo>
                        <a:pt x="570" y="648"/>
                      </a:lnTo>
                      <a:lnTo>
                        <a:pt x="570" y="530"/>
                      </a:lnTo>
                      <a:lnTo>
                        <a:pt x="573" y="466"/>
                      </a:lnTo>
                      <a:lnTo>
                        <a:pt x="581" y="445"/>
                      </a:lnTo>
                      <a:lnTo>
                        <a:pt x="596" y="459"/>
                      </a:lnTo>
                      <a:lnTo>
                        <a:pt x="619" y="497"/>
                      </a:lnTo>
                      <a:lnTo>
                        <a:pt x="641" y="549"/>
                      </a:lnTo>
                      <a:lnTo>
                        <a:pt x="668" y="608"/>
                      </a:lnTo>
                      <a:lnTo>
                        <a:pt x="690" y="632"/>
                      </a:lnTo>
                      <a:lnTo>
                        <a:pt x="690" y="594"/>
                      </a:lnTo>
                      <a:lnTo>
                        <a:pt x="675" y="516"/>
                      </a:lnTo>
                      <a:lnTo>
                        <a:pt x="641" y="419"/>
                      </a:lnTo>
                      <a:lnTo>
                        <a:pt x="596" y="324"/>
                      </a:lnTo>
                      <a:lnTo>
                        <a:pt x="536" y="253"/>
                      </a:lnTo>
                      <a:lnTo>
                        <a:pt x="464" y="223"/>
                      </a:lnTo>
                      <a:lnTo>
                        <a:pt x="385" y="253"/>
                      </a:lnTo>
                      <a:lnTo>
                        <a:pt x="313" y="301"/>
                      </a:lnTo>
                      <a:lnTo>
                        <a:pt x="260" y="308"/>
                      </a:lnTo>
                      <a:lnTo>
                        <a:pt x="223" y="282"/>
                      </a:lnTo>
                      <a:lnTo>
                        <a:pt x="196" y="234"/>
                      </a:lnTo>
                      <a:lnTo>
                        <a:pt x="177" y="175"/>
                      </a:lnTo>
                      <a:lnTo>
                        <a:pt x="162" y="114"/>
                      </a:lnTo>
                      <a:lnTo>
                        <a:pt x="151" y="59"/>
                      </a:lnTo>
                      <a:lnTo>
                        <a:pt x="140" y="24"/>
                      </a:lnTo>
                      <a:lnTo>
                        <a:pt x="117" y="5"/>
                      </a:lnTo>
                      <a:lnTo>
                        <a:pt x="91" y="0"/>
                      </a:lnTo>
                      <a:lnTo>
                        <a:pt x="57" y="5"/>
                      </a:lnTo>
                      <a:lnTo>
                        <a:pt x="26" y="24"/>
                      </a:lnTo>
                      <a:lnTo>
                        <a:pt x="8" y="52"/>
                      </a:lnTo>
                      <a:lnTo>
                        <a:pt x="0" y="90"/>
                      </a:lnTo>
                      <a:lnTo>
                        <a:pt x="11" y="140"/>
                      </a:lnTo>
                      <a:lnTo>
                        <a:pt x="45" y="201"/>
                      </a:lnTo>
                      <a:close/>
                    </a:path>
                  </a:pathLst>
                </a:custGeom>
                <a:solidFill>
                  <a:srgbClr val="996633">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2" name="Freeform 42"/>
                <p:cNvSpPr>
                  <a:spLocks/>
                </p:cNvSpPr>
                <p:nvPr/>
              </p:nvSpPr>
              <p:spPr bwMode="auto">
                <a:xfrm>
                  <a:off x="3904953" y="5963670"/>
                  <a:ext cx="507351" cy="291080"/>
                </a:xfrm>
                <a:custGeom>
                  <a:avLst/>
                  <a:gdLst>
                    <a:gd name="T0" fmla="*/ 0 w 433"/>
                    <a:gd name="T1" fmla="*/ 2147483647 h 218"/>
                    <a:gd name="T2" fmla="*/ 2147483647 w 433"/>
                    <a:gd name="T3" fmla="*/ 2147483647 h 218"/>
                    <a:gd name="T4" fmla="*/ 2147483647 w 433"/>
                    <a:gd name="T5" fmla="*/ 2147483647 h 218"/>
                    <a:gd name="T6" fmla="*/ 2147483647 w 433"/>
                    <a:gd name="T7" fmla="*/ 2147483647 h 218"/>
                    <a:gd name="T8" fmla="*/ 2147483647 w 433"/>
                    <a:gd name="T9" fmla="*/ 2147483647 h 218"/>
                    <a:gd name="T10" fmla="*/ 2147483647 w 433"/>
                    <a:gd name="T11" fmla="*/ 2147483647 h 218"/>
                    <a:gd name="T12" fmla="*/ 2147483647 w 433"/>
                    <a:gd name="T13" fmla="*/ 0 h 218"/>
                    <a:gd name="T14" fmla="*/ 2147483647 w 433"/>
                    <a:gd name="T15" fmla="*/ 2147483647 h 218"/>
                    <a:gd name="T16" fmla="*/ 2147483647 w 433"/>
                    <a:gd name="T17" fmla="*/ 2147483647 h 218"/>
                    <a:gd name="T18" fmla="*/ 2147483647 w 433"/>
                    <a:gd name="T19" fmla="*/ 2147483647 h 218"/>
                    <a:gd name="T20" fmla="*/ 2147483647 w 433"/>
                    <a:gd name="T21" fmla="*/ 2147483647 h 218"/>
                    <a:gd name="T22" fmla="*/ 2147483647 w 433"/>
                    <a:gd name="T23" fmla="*/ 2147483647 h 218"/>
                    <a:gd name="T24" fmla="*/ 2147483647 w 433"/>
                    <a:gd name="T25" fmla="*/ 2147483647 h 218"/>
                    <a:gd name="T26" fmla="*/ 2147483647 w 433"/>
                    <a:gd name="T27" fmla="*/ 2147483647 h 218"/>
                    <a:gd name="T28" fmla="*/ 2147483647 w 433"/>
                    <a:gd name="T29" fmla="*/ 2147483647 h 218"/>
                    <a:gd name="T30" fmla="*/ 2147483647 w 433"/>
                    <a:gd name="T31" fmla="*/ 2147483647 h 218"/>
                    <a:gd name="T32" fmla="*/ 0 w 433"/>
                    <a:gd name="T33" fmla="*/ 2147483647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18"/>
                    <a:gd name="T53" fmla="*/ 433 w 43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18">
                      <a:moveTo>
                        <a:pt x="0" y="218"/>
                      </a:moveTo>
                      <a:lnTo>
                        <a:pt x="3" y="204"/>
                      </a:lnTo>
                      <a:lnTo>
                        <a:pt x="18" y="166"/>
                      </a:lnTo>
                      <a:lnTo>
                        <a:pt x="49" y="116"/>
                      </a:lnTo>
                      <a:lnTo>
                        <a:pt x="90" y="67"/>
                      </a:lnTo>
                      <a:lnTo>
                        <a:pt x="150" y="24"/>
                      </a:lnTo>
                      <a:lnTo>
                        <a:pt x="222" y="0"/>
                      </a:lnTo>
                      <a:lnTo>
                        <a:pt x="320" y="5"/>
                      </a:lnTo>
                      <a:lnTo>
                        <a:pt x="433" y="48"/>
                      </a:lnTo>
                      <a:lnTo>
                        <a:pt x="418" y="45"/>
                      </a:lnTo>
                      <a:lnTo>
                        <a:pt x="384" y="38"/>
                      </a:lnTo>
                      <a:lnTo>
                        <a:pt x="328" y="36"/>
                      </a:lnTo>
                      <a:lnTo>
                        <a:pt x="264" y="38"/>
                      </a:lnTo>
                      <a:lnTo>
                        <a:pt x="188" y="52"/>
                      </a:lnTo>
                      <a:lnTo>
                        <a:pt x="117" y="86"/>
                      </a:lnTo>
                      <a:lnTo>
                        <a:pt x="52" y="138"/>
                      </a:lnTo>
                      <a:lnTo>
                        <a:pt x="0" y="21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3" name="Freeform 43"/>
                <p:cNvSpPr>
                  <a:spLocks/>
                </p:cNvSpPr>
                <p:nvPr/>
              </p:nvSpPr>
              <p:spPr bwMode="auto">
                <a:xfrm>
                  <a:off x="6349901" y="2509419"/>
                  <a:ext cx="172741" cy="766407"/>
                </a:xfrm>
                <a:custGeom>
                  <a:avLst/>
                  <a:gdLst>
                    <a:gd name="T0" fmla="*/ 2147483647 w 148"/>
                    <a:gd name="T1" fmla="*/ 2147483647 h 573"/>
                    <a:gd name="T2" fmla="*/ 2147483647 w 148"/>
                    <a:gd name="T3" fmla="*/ 2147483647 h 573"/>
                    <a:gd name="T4" fmla="*/ 2147483647 w 148"/>
                    <a:gd name="T5" fmla="*/ 2147483647 h 573"/>
                    <a:gd name="T6" fmla="*/ 2147483647 w 148"/>
                    <a:gd name="T7" fmla="*/ 2147483647 h 573"/>
                    <a:gd name="T8" fmla="*/ 2147483647 w 148"/>
                    <a:gd name="T9" fmla="*/ 2147483647 h 573"/>
                    <a:gd name="T10" fmla="*/ 2147483647 w 148"/>
                    <a:gd name="T11" fmla="*/ 2147483647 h 573"/>
                    <a:gd name="T12" fmla="*/ 2147483647 w 148"/>
                    <a:gd name="T13" fmla="*/ 2147483647 h 573"/>
                    <a:gd name="T14" fmla="*/ 2147483647 w 148"/>
                    <a:gd name="T15" fmla="*/ 2147483647 h 573"/>
                    <a:gd name="T16" fmla="*/ 0 w 148"/>
                    <a:gd name="T17" fmla="*/ 0 h 573"/>
                    <a:gd name="T18" fmla="*/ 2147483647 w 148"/>
                    <a:gd name="T19" fmla="*/ 2147483647 h 573"/>
                    <a:gd name="T20" fmla="*/ 2147483647 w 148"/>
                    <a:gd name="T21" fmla="*/ 2147483647 h 573"/>
                    <a:gd name="T22" fmla="*/ 2147483647 w 148"/>
                    <a:gd name="T23" fmla="*/ 2147483647 h 573"/>
                    <a:gd name="T24" fmla="*/ 2147483647 w 148"/>
                    <a:gd name="T25" fmla="*/ 2147483647 h 573"/>
                    <a:gd name="T26" fmla="*/ 2147483647 w 148"/>
                    <a:gd name="T27" fmla="*/ 2147483647 h 573"/>
                    <a:gd name="T28" fmla="*/ 2147483647 w 148"/>
                    <a:gd name="T29" fmla="*/ 2147483647 h 573"/>
                    <a:gd name="T30" fmla="*/ 2147483647 w 148"/>
                    <a:gd name="T31" fmla="*/ 2147483647 h 573"/>
                    <a:gd name="T32" fmla="*/ 2147483647 w 148"/>
                    <a:gd name="T33" fmla="*/ 2147483647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573"/>
                    <a:gd name="T53" fmla="*/ 148 w 148"/>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573">
                      <a:moveTo>
                        <a:pt x="27" y="573"/>
                      </a:moveTo>
                      <a:lnTo>
                        <a:pt x="38" y="570"/>
                      </a:lnTo>
                      <a:lnTo>
                        <a:pt x="68" y="558"/>
                      </a:lnTo>
                      <a:lnTo>
                        <a:pt x="102" y="535"/>
                      </a:lnTo>
                      <a:lnTo>
                        <a:pt x="132" y="490"/>
                      </a:lnTo>
                      <a:lnTo>
                        <a:pt x="148" y="419"/>
                      </a:lnTo>
                      <a:lnTo>
                        <a:pt x="140" y="317"/>
                      </a:lnTo>
                      <a:lnTo>
                        <a:pt x="91" y="180"/>
                      </a:lnTo>
                      <a:lnTo>
                        <a:pt x="0" y="0"/>
                      </a:lnTo>
                      <a:lnTo>
                        <a:pt x="8" y="21"/>
                      </a:lnTo>
                      <a:lnTo>
                        <a:pt x="27" y="83"/>
                      </a:lnTo>
                      <a:lnTo>
                        <a:pt x="53" y="168"/>
                      </a:lnTo>
                      <a:lnTo>
                        <a:pt x="76" y="267"/>
                      </a:lnTo>
                      <a:lnTo>
                        <a:pt x="95" y="369"/>
                      </a:lnTo>
                      <a:lnTo>
                        <a:pt x="95" y="461"/>
                      </a:lnTo>
                      <a:lnTo>
                        <a:pt x="76" y="532"/>
                      </a:lnTo>
                      <a:lnTo>
                        <a:pt x="27" y="57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4" name="Freeform 44"/>
                <p:cNvSpPr>
                  <a:spLocks/>
                </p:cNvSpPr>
                <p:nvPr/>
              </p:nvSpPr>
              <p:spPr bwMode="auto">
                <a:xfrm>
                  <a:off x="2471082" y="2297302"/>
                  <a:ext cx="683716" cy="287983"/>
                </a:xfrm>
                <a:custGeom>
                  <a:avLst/>
                  <a:gdLst>
                    <a:gd name="T0" fmla="*/ 2147483647 w 584"/>
                    <a:gd name="T1" fmla="*/ 2147483647 h 216"/>
                    <a:gd name="T2" fmla="*/ 2147483647 w 584"/>
                    <a:gd name="T3" fmla="*/ 2147483647 h 216"/>
                    <a:gd name="T4" fmla="*/ 2147483647 w 584"/>
                    <a:gd name="T5" fmla="*/ 2147483647 h 216"/>
                    <a:gd name="T6" fmla="*/ 2147483647 w 584"/>
                    <a:gd name="T7" fmla="*/ 2147483647 h 216"/>
                    <a:gd name="T8" fmla="*/ 2147483647 w 584"/>
                    <a:gd name="T9" fmla="*/ 2147483647 h 216"/>
                    <a:gd name="T10" fmla="*/ 2147483647 w 584"/>
                    <a:gd name="T11" fmla="*/ 2147483647 h 216"/>
                    <a:gd name="T12" fmla="*/ 2147483647 w 584"/>
                    <a:gd name="T13" fmla="*/ 2147483647 h 216"/>
                    <a:gd name="T14" fmla="*/ 2147483647 w 584"/>
                    <a:gd name="T15" fmla="*/ 2147483647 h 216"/>
                    <a:gd name="T16" fmla="*/ 0 w 584"/>
                    <a:gd name="T17" fmla="*/ 0 h 216"/>
                    <a:gd name="T18" fmla="*/ 2147483647 w 584"/>
                    <a:gd name="T19" fmla="*/ 2147483647 h 216"/>
                    <a:gd name="T20" fmla="*/ 2147483647 w 584"/>
                    <a:gd name="T21" fmla="*/ 2147483647 h 216"/>
                    <a:gd name="T22" fmla="*/ 2147483647 w 584"/>
                    <a:gd name="T23" fmla="*/ 2147483647 h 216"/>
                    <a:gd name="T24" fmla="*/ 2147483647 w 584"/>
                    <a:gd name="T25" fmla="*/ 2147483647 h 216"/>
                    <a:gd name="T26" fmla="*/ 2147483647 w 584"/>
                    <a:gd name="T27" fmla="*/ 2147483647 h 216"/>
                    <a:gd name="T28" fmla="*/ 2147483647 w 584"/>
                    <a:gd name="T29" fmla="*/ 2147483647 h 216"/>
                    <a:gd name="T30" fmla="*/ 2147483647 w 584"/>
                    <a:gd name="T31" fmla="*/ 2147483647 h 216"/>
                    <a:gd name="T32" fmla="*/ 2147483647 w 584"/>
                    <a:gd name="T33" fmla="*/ 2147483647 h 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4"/>
                    <a:gd name="T52" fmla="*/ 0 h 216"/>
                    <a:gd name="T53" fmla="*/ 584 w 584"/>
                    <a:gd name="T54" fmla="*/ 216 h 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4" h="216">
                      <a:moveTo>
                        <a:pt x="584" y="204"/>
                      </a:moveTo>
                      <a:lnTo>
                        <a:pt x="562" y="206"/>
                      </a:lnTo>
                      <a:lnTo>
                        <a:pt x="505" y="213"/>
                      </a:lnTo>
                      <a:lnTo>
                        <a:pt x="422" y="216"/>
                      </a:lnTo>
                      <a:lnTo>
                        <a:pt x="324" y="211"/>
                      </a:lnTo>
                      <a:lnTo>
                        <a:pt x="222" y="192"/>
                      </a:lnTo>
                      <a:lnTo>
                        <a:pt x="128" y="154"/>
                      </a:lnTo>
                      <a:lnTo>
                        <a:pt x="49" y="93"/>
                      </a:lnTo>
                      <a:lnTo>
                        <a:pt x="0" y="0"/>
                      </a:lnTo>
                      <a:lnTo>
                        <a:pt x="7" y="10"/>
                      </a:lnTo>
                      <a:lnTo>
                        <a:pt x="30" y="34"/>
                      </a:lnTo>
                      <a:lnTo>
                        <a:pt x="71" y="64"/>
                      </a:lnTo>
                      <a:lnTo>
                        <a:pt x="132" y="102"/>
                      </a:lnTo>
                      <a:lnTo>
                        <a:pt x="211" y="140"/>
                      </a:lnTo>
                      <a:lnTo>
                        <a:pt x="313" y="173"/>
                      </a:lnTo>
                      <a:lnTo>
                        <a:pt x="437" y="197"/>
                      </a:lnTo>
                      <a:lnTo>
                        <a:pt x="584" y="204"/>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5" name="Freeform 45"/>
                <p:cNvSpPr>
                  <a:spLocks/>
                </p:cNvSpPr>
                <p:nvPr/>
              </p:nvSpPr>
              <p:spPr bwMode="auto">
                <a:xfrm>
                  <a:off x="2320085" y="2424263"/>
                  <a:ext cx="265755" cy="712217"/>
                </a:xfrm>
                <a:custGeom>
                  <a:avLst/>
                  <a:gdLst>
                    <a:gd name="T0" fmla="*/ 2147483647 w 227"/>
                    <a:gd name="T1" fmla="*/ 2147483647 h 532"/>
                    <a:gd name="T2" fmla="*/ 2147483647 w 227"/>
                    <a:gd name="T3" fmla="*/ 2147483647 h 532"/>
                    <a:gd name="T4" fmla="*/ 2147483647 w 227"/>
                    <a:gd name="T5" fmla="*/ 2147483647 h 532"/>
                    <a:gd name="T6" fmla="*/ 2147483647 w 227"/>
                    <a:gd name="T7" fmla="*/ 2147483647 h 532"/>
                    <a:gd name="T8" fmla="*/ 2147483647 w 227"/>
                    <a:gd name="T9" fmla="*/ 2147483647 h 532"/>
                    <a:gd name="T10" fmla="*/ 2147483647 w 227"/>
                    <a:gd name="T11" fmla="*/ 2147483647 h 532"/>
                    <a:gd name="T12" fmla="*/ 2147483647 w 227"/>
                    <a:gd name="T13" fmla="*/ 2147483647 h 532"/>
                    <a:gd name="T14" fmla="*/ 2147483647 w 227"/>
                    <a:gd name="T15" fmla="*/ 2147483647 h 532"/>
                    <a:gd name="T16" fmla="*/ 0 w 227"/>
                    <a:gd name="T17" fmla="*/ 0 h 532"/>
                    <a:gd name="T18" fmla="*/ 2147483647 w 227"/>
                    <a:gd name="T19" fmla="*/ 2147483647 h 532"/>
                    <a:gd name="T20" fmla="*/ 2147483647 w 227"/>
                    <a:gd name="T21" fmla="*/ 2147483647 h 532"/>
                    <a:gd name="T22" fmla="*/ 2147483647 w 227"/>
                    <a:gd name="T23" fmla="*/ 2147483647 h 532"/>
                    <a:gd name="T24" fmla="*/ 2147483647 w 227"/>
                    <a:gd name="T25" fmla="*/ 2147483647 h 532"/>
                    <a:gd name="T26" fmla="*/ 2147483647 w 227"/>
                    <a:gd name="T27" fmla="*/ 2147483647 h 532"/>
                    <a:gd name="T28" fmla="*/ 2147483647 w 227"/>
                    <a:gd name="T29" fmla="*/ 2147483647 h 532"/>
                    <a:gd name="T30" fmla="*/ 2147483647 w 227"/>
                    <a:gd name="T31" fmla="*/ 2147483647 h 532"/>
                    <a:gd name="T32" fmla="*/ 2147483647 w 227"/>
                    <a:gd name="T33" fmla="*/ 2147483647 h 5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532"/>
                    <a:gd name="T53" fmla="*/ 227 w 227"/>
                    <a:gd name="T54" fmla="*/ 532 h 5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532">
                      <a:moveTo>
                        <a:pt x="227" y="532"/>
                      </a:moveTo>
                      <a:lnTo>
                        <a:pt x="227" y="516"/>
                      </a:lnTo>
                      <a:lnTo>
                        <a:pt x="223" y="469"/>
                      </a:lnTo>
                      <a:lnTo>
                        <a:pt x="215" y="402"/>
                      </a:lnTo>
                      <a:lnTo>
                        <a:pt x="200" y="319"/>
                      </a:lnTo>
                      <a:lnTo>
                        <a:pt x="174" y="232"/>
                      </a:lnTo>
                      <a:lnTo>
                        <a:pt x="136" y="142"/>
                      </a:lnTo>
                      <a:lnTo>
                        <a:pt x="76" y="64"/>
                      </a:lnTo>
                      <a:lnTo>
                        <a:pt x="0" y="0"/>
                      </a:lnTo>
                      <a:lnTo>
                        <a:pt x="8" y="14"/>
                      </a:lnTo>
                      <a:lnTo>
                        <a:pt x="34" y="57"/>
                      </a:lnTo>
                      <a:lnTo>
                        <a:pt x="68" y="118"/>
                      </a:lnTo>
                      <a:lnTo>
                        <a:pt x="110" y="194"/>
                      </a:lnTo>
                      <a:lnTo>
                        <a:pt x="147" y="279"/>
                      </a:lnTo>
                      <a:lnTo>
                        <a:pt x="185" y="369"/>
                      </a:lnTo>
                      <a:lnTo>
                        <a:pt x="212" y="454"/>
                      </a:lnTo>
                      <a:lnTo>
                        <a:pt x="227" y="532"/>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6" name="Freeform 46"/>
                <p:cNvSpPr>
                  <a:spLocks/>
                </p:cNvSpPr>
                <p:nvPr/>
              </p:nvSpPr>
              <p:spPr bwMode="auto">
                <a:xfrm>
                  <a:off x="3753955" y="1081889"/>
                  <a:ext cx="229516" cy="294176"/>
                </a:xfrm>
                <a:custGeom>
                  <a:avLst/>
                  <a:gdLst>
                    <a:gd name="T0" fmla="*/ 2147483647 w 196"/>
                    <a:gd name="T1" fmla="*/ 2147483647 h 220"/>
                    <a:gd name="T2" fmla="*/ 0 w 196"/>
                    <a:gd name="T3" fmla="*/ 0 h 220"/>
                    <a:gd name="T4" fmla="*/ 2147483647 w 196"/>
                    <a:gd name="T5" fmla="*/ 2147483647 h 220"/>
                    <a:gd name="T6" fmla="*/ 2147483647 w 196"/>
                    <a:gd name="T7" fmla="*/ 2147483647 h 220"/>
                    <a:gd name="T8" fmla="*/ 2147483647 w 196"/>
                    <a:gd name="T9" fmla="*/ 2147483647 h 220"/>
                    <a:gd name="T10" fmla="*/ 2147483647 w 196"/>
                    <a:gd name="T11" fmla="*/ 2147483647 h 220"/>
                    <a:gd name="T12" fmla="*/ 2147483647 w 196"/>
                    <a:gd name="T13" fmla="*/ 2147483647 h 220"/>
                    <a:gd name="T14" fmla="*/ 2147483647 w 196"/>
                    <a:gd name="T15" fmla="*/ 2147483647 h 220"/>
                    <a:gd name="T16" fmla="*/ 2147483647 w 196"/>
                    <a:gd name="T17" fmla="*/ 2147483647 h 220"/>
                    <a:gd name="T18" fmla="*/ 2147483647 w 196"/>
                    <a:gd name="T19" fmla="*/ 2147483647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220"/>
                    <a:gd name="T32" fmla="*/ 196 w 196"/>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220">
                      <a:moveTo>
                        <a:pt x="185" y="220"/>
                      </a:moveTo>
                      <a:lnTo>
                        <a:pt x="0" y="0"/>
                      </a:lnTo>
                      <a:lnTo>
                        <a:pt x="12" y="9"/>
                      </a:lnTo>
                      <a:lnTo>
                        <a:pt x="38" y="33"/>
                      </a:lnTo>
                      <a:lnTo>
                        <a:pt x="80" y="66"/>
                      </a:lnTo>
                      <a:lnTo>
                        <a:pt x="121" y="106"/>
                      </a:lnTo>
                      <a:lnTo>
                        <a:pt x="159" y="144"/>
                      </a:lnTo>
                      <a:lnTo>
                        <a:pt x="185" y="180"/>
                      </a:lnTo>
                      <a:lnTo>
                        <a:pt x="196" y="208"/>
                      </a:lnTo>
                      <a:lnTo>
                        <a:pt x="185" y="22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7" name="Freeform 47"/>
                <p:cNvSpPr>
                  <a:spLocks/>
                </p:cNvSpPr>
                <p:nvPr/>
              </p:nvSpPr>
              <p:spPr bwMode="auto">
                <a:xfrm>
                  <a:off x="2840724" y="1530895"/>
                  <a:ext cx="427624" cy="633254"/>
                </a:xfrm>
                <a:custGeom>
                  <a:avLst/>
                  <a:gdLst>
                    <a:gd name="T0" fmla="*/ 2147483647 w 366"/>
                    <a:gd name="T1" fmla="*/ 2147483647 h 473"/>
                    <a:gd name="T2" fmla="*/ 2147483647 w 366"/>
                    <a:gd name="T3" fmla="*/ 2147483647 h 473"/>
                    <a:gd name="T4" fmla="*/ 2147483647 w 366"/>
                    <a:gd name="T5" fmla="*/ 2147483647 h 473"/>
                    <a:gd name="T6" fmla="*/ 2147483647 w 366"/>
                    <a:gd name="T7" fmla="*/ 2147483647 h 473"/>
                    <a:gd name="T8" fmla="*/ 2147483647 w 366"/>
                    <a:gd name="T9" fmla="*/ 2147483647 h 473"/>
                    <a:gd name="T10" fmla="*/ 2147483647 w 366"/>
                    <a:gd name="T11" fmla="*/ 2147483647 h 473"/>
                    <a:gd name="T12" fmla="*/ 2147483647 w 366"/>
                    <a:gd name="T13" fmla="*/ 2147483647 h 473"/>
                    <a:gd name="T14" fmla="*/ 0 w 366"/>
                    <a:gd name="T15" fmla="*/ 2147483647 h 473"/>
                    <a:gd name="T16" fmla="*/ 2147483647 w 366"/>
                    <a:gd name="T17" fmla="*/ 0 h 473"/>
                    <a:gd name="T18" fmla="*/ 2147483647 w 366"/>
                    <a:gd name="T19" fmla="*/ 2147483647 h 473"/>
                    <a:gd name="T20" fmla="*/ 2147483647 w 366"/>
                    <a:gd name="T21" fmla="*/ 2147483647 h 473"/>
                    <a:gd name="T22" fmla="*/ 2147483647 w 366"/>
                    <a:gd name="T23" fmla="*/ 2147483647 h 473"/>
                    <a:gd name="T24" fmla="*/ 2147483647 w 366"/>
                    <a:gd name="T25" fmla="*/ 2147483647 h 473"/>
                    <a:gd name="T26" fmla="*/ 2147483647 w 366"/>
                    <a:gd name="T27" fmla="*/ 2147483647 h 473"/>
                    <a:gd name="T28" fmla="*/ 2147483647 w 366"/>
                    <a:gd name="T29" fmla="*/ 2147483647 h 473"/>
                    <a:gd name="T30" fmla="*/ 2147483647 w 366"/>
                    <a:gd name="T31" fmla="*/ 2147483647 h 473"/>
                    <a:gd name="T32" fmla="*/ 2147483647 w 366"/>
                    <a:gd name="T33" fmla="*/ 2147483647 h 4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6"/>
                    <a:gd name="T52" fmla="*/ 0 h 473"/>
                    <a:gd name="T53" fmla="*/ 366 w 366"/>
                    <a:gd name="T54" fmla="*/ 473 h 4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6" h="473">
                      <a:moveTo>
                        <a:pt x="366" y="473"/>
                      </a:moveTo>
                      <a:lnTo>
                        <a:pt x="347" y="468"/>
                      </a:lnTo>
                      <a:lnTo>
                        <a:pt x="295" y="456"/>
                      </a:lnTo>
                      <a:lnTo>
                        <a:pt x="227" y="430"/>
                      </a:lnTo>
                      <a:lnTo>
                        <a:pt x="148" y="388"/>
                      </a:lnTo>
                      <a:lnTo>
                        <a:pt x="76" y="326"/>
                      </a:lnTo>
                      <a:lnTo>
                        <a:pt x="23" y="244"/>
                      </a:lnTo>
                      <a:lnTo>
                        <a:pt x="0" y="135"/>
                      </a:lnTo>
                      <a:lnTo>
                        <a:pt x="23" y="0"/>
                      </a:lnTo>
                      <a:lnTo>
                        <a:pt x="23" y="14"/>
                      </a:lnTo>
                      <a:lnTo>
                        <a:pt x="23" y="52"/>
                      </a:lnTo>
                      <a:lnTo>
                        <a:pt x="34" y="109"/>
                      </a:lnTo>
                      <a:lnTo>
                        <a:pt x="57" y="180"/>
                      </a:lnTo>
                      <a:lnTo>
                        <a:pt x="95" y="255"/>
                      </a:lnTo>
                      <a:lnTo>
                        <a:pt x="155" y="333"/>
                      </a:lnTo>
                      <a:lnTo>
                        <a:pt x="246" y="409"/>
                      </a:lnTo>
                      <a:lnTo>
                        <a:pt x="366" y="47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8" name="Freeform 48"/>
                <p:cNvSpPr>
                  <a:spLocks/>
                </p:cNvSpPr>
                <p:nvPr/>
              </p:nvSpPr>
              <p:spPr bwMode="auto">
                <a:xfrm>
                  <a:off x="2629327" y="2366976"/>
                  <a:ext cx="741699" cy="405654"/>
                </a:xfrm>
                <a:custGeom>
                  <a:avLst/>
                  <a:gdLst>
                    <a:gd name="T0" fmla="*/ 2147483647 w 634"/>
                    <a:gd name="T1" fmla="*/ 2147483647 h 303"/>
                    <a:gd name="T2" fmla="*/ 2147483647 w 634"/>
                    <a:gd name="T3" fmla="*/ 2147483647 h 303"/>
                    <a:gd name="T4" fmla="*/ 2147483647 w 634"/>
                    <a:gd name="T5" fmla="*/ 0 h 303"/>
                    <a:gd name="T6" fmla="*/ 2147483647 w 634"/>
                    <a:gd name="T7" fmla="*/ 0 h 303"/>
                    <a:gd name="T8" fmla="*/ 2147483647 w 634"/>
                    <a:gd name="T9" fmla="*/ 0 h 303"/>
                    <a:gd name="T10" fmla="*/ 2147483647 w 634"/>
                    <a:gd name="T11" fmla="*/ 0 h 303"/>
                    <a:gd name="T12" fmla="*/ 2147483647 w 634"/>
                    <a:gd name="T13" fmla="*/ 2147483647 h 303"/>
                    <a:gd name="T14" fmla="*/ 2147483647 w 634"/>
                    <a:gd name="T15" fmla="*/ 2147483647 h 303"/>
                    <a:gd name="T16" fmla="*/ 2147483647 w 634"/>
                    <a:gd name="T17" fmla="*/ 2147483647 h 303"/>
                    <a:gd name="T18" fmla="*/ 2147483647 w 634"/>
                    <a:gd name="T19" fmla="*/ 2147483647 h 303"/>
                    <a:gd name="T20" fmla="*/ 2147483647 w 634"/>
                    <a:gd name="T21" fmla="*/ 2147483647 h 303"/>
                    <a:gd name="T22" fmla="*/ 2147483647 w 634"/>
                    <a:gd name="T23" fmla="*/ 2147483647 h 303"/>
                    <a:gd name="T24" fmla="*/ 2147483647 w 634"/>
                    <a:gd name="T25" fmla="*/ 2147483647 h 303"/>
                    <a:gd name="T26" fmla="*/ 2147483647 w 634"/>
                    <a:gd name="T27" fmla="*/ 2147483647 h 303"/>
                    <a:gd name="T28" fmla="*/ 0 w 634"/>
                    <a:gd name="T29" fmla="*/ 2147483647 h 303"/>
                    <a:gd name="T30" fmla="*/ 2147483647 w 634"/>
                    <a:gd name="T31" fmla="*/ 2147483647 h 303"/>
                    <a:gd name="T32" fmla="*/ 2147483647 w 634"/>
                    <a:gd name="T33" fmla="*/ 2147483647 h 303"/>
                    <a:gd name="T34" fmla="*/ 2147483647 w 634"/>
                    <a:gd name="T35" fmla="*/ 2147483647 h 303"/>
                    <a:gd name="T36" fmla="*/ 2147483647 w 634"/>
                    <a:gd name="T37" fmla="*/ 2147483647 h 303"/>
                    <a:gd name="T38" fmla="*/ 2147483647 w 634"/>
                    <a:gd name="T39" fmla="*/ 2147483647 h 303"/>
                    <a:gd name="T40" fmla="*/ 2147483647 w 634"/>
                    <a:gd name="T41" fmla="*/ 2147483647 h 303"/>
                    <a:gd name="T42" fmla="*/ 2147483647 w 634"/>
                    <a:gd name="T43" fmla="*/ 2147483647 h 303"/>
                    <a:gd name="T44" fmla="*/ 2147483647 w 634"/>
                    <a:gd name="T45" fmla="*/ 2147483647 h 303"/>
                    <a:gd name="T46" fmla="*/ 2147483647 w 634"/>
                    <a:gd name="T47" fmla="*/ 2147483647 h 303"/>
                    <a:gd name="T48" fmla="*/ 2147483647 w 634"/>
                    <a:gd name="T49" fmla="*/ 2147483647 h 303"/>
                    <a:gd name="T50" fmla="*/ 2147483647 w 634"/>
                    <a:gd name="T51" fmla="*/ 2147483647 h 303"/>
                    <a:gd name="T52" fmla="*/ 2147483647 w 634"/>
                    <a:gd name="T53" fmla="*/ 2147483647 h 303"/>
                    <a:gd name="T54" fmla="*/ 2147483647 w 634"/>
                    <a:gd name="T55" fmla="*/ 2147483647 h 303"/>
                    <a:gd name="T56" fmla="*/ 2147483647 w 634"/>
                    <a:gd name="T57" fmla="*/ 2147483647 h 303"/>
                    <a:gd name="T58" fmla="*/ 2147483647 w 634"/>
                    <a:gd name="T59" fmla="*/ 2147483647 h 303"/>
                    <a:gd name="T60" fmla="*/ 2147483647 w 634"/>
                    <a:gd name="T61" fmla="*/ 2147483647 h 303"/>
                    <a:gd name="T62" fmla="*/ 2147483647 w 634"/>
                    <a:gd name="T63" fmla="*/ 2147483647 h 303"/>
                    <a:gd name="T64" fmla="*/ 2147483647 w 634"/>
                    <a:gd name="T65" fmla="*/ 2147483647 h 303"/>
                    <a:gd name="T66" fmla="*/ 2147483647 w 634"/>
                    <a:gd name="T67" fmla="*/ 2147483647 h 303"/>
                    <a:gd name="T68" fmla="*/ 2147483647 w 634"/>
                    <a:gd name="T69" fmla="*/ 2147483647 h 303"/>
                    <a:gd name="T70" fmla="*/ 2147483647 w 634"/>
                    <a:gd name="T71" fmla="*/ 2147483647 h 303"/>
                    <a:gd name="T72" fmla="*/ 2147483647 w 634"/>
                    <a:gd name="T73" fmla="*/ 2147483647 h 303"/>
                    <a:gd name="T74" fmla="*/ 2147483647 w 634"/>
                    <a:gd name="T75" fmla="*/ 2147483647 h 303"/>
                    <a:gd name="T76" fmla="*/ 2147483647 w 634"/>
                    <a:gd name="T77" fmla="*/ 2147483647 h 303"/>
                    <a:gd name="T78" fmla="*/ 2147483647 w 634"/>
                    <a:gd name="T79" fmla="*/ 2147483647 h 303"/>
                    <a:gd name="T80" fmla="*/ 2147483647 w 634"/>
                    <a:gd name="T81" fmla="*/ 2147483647 h 303"/>
                    <a:gd name="T82" fmla="*/ 2147483647 w 634"/>
                    <a:gd name="T83" fmla="*/ 2147483647 h 303"/>
                    <a:gd name="T84" fmla="*/ 2147483647 w 634"/>
                    <a:gd name="T85" fmla="*/ 2147483647 h 303"/>
                    <a:gd name="T86" fmla="*/ 2147483647 w 634"/>
                    <a:gd name="T87" fmla="*/ 2147483647 h 303"/>
                    <a:gd name="T88" fmla="*/ 2147483647 w 634"/>
                    <a:gd name="T89" fmla="*/ 2147483647 h 303"/>
                    <a:gd name="T90" fmla="*/ 2147483647 w 634"/>
                    <a:gd name="T91" fmla="*/ 2147483647 h 303"/>
                    <a:gd name="T92" fmla="*/ 2147483647 w 634"/>
                    <a:gd name="T93" fmla="*/ 2147483647 h 303"/>
                    <a:gd name="T94" fmla="*/ 2147483647 w 634"/>
                    <a:gd name="T95" fmla="*/ 2147483647 h 303"/>
                    <a:gd name="T96" fmla="*/ 2147483647 w 634"/>
                    <a:gd name="T97" fmla="*/ 214748364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4"/>
                    <a:gd name="T148" fmla="*/ 0 h 303"/>
                    <a:gd name="T149" fmla="*/ 634 w 634"/>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4" h="303">
                      <a:moveTo>
                        <a:pt x="487" y="3"/>
                      </a:moveTo>
                      <a:lnTo>
                        <a:pt x="449" y="3"/>
                      </a:lnTo>
                      <a:lnTo>
                        <a:pt x="412" y="0"/>
                      </a:lnTo>
                      <a:lnTo>
                        <a:pt x="374" y="0"/>
                      </a:lnTo>
                      <a:lnTo>
                        <a:pt x="340" y="0"/>
                      </a:lnTo>
                      <a:lnTo>
                        <a:pt x="302" y="0"/>
                      </a:lnTo>
                      <a:lnTo>
                        <a:pt x="268" y="3"/>
                      </a:lnTo>
                      <a:lnTo>
                        <a:pt x="234" y="5"/>
                      </a:lnTo>
                      <a:lnTo>
                        <a:pt x="204" y="12"/>
                      </a:lnTo>
                      <a:lnTo>
                        <a:pt x="144" y="31"/>
                      </a:lnTo>
                      <a:lnTo>
                        <a:pt x="91" y="60"/>
                      </a:lnTo>
                      <a:lnTo>
                        <a:pt x="53" y="90"/>
                      </a:lnTo>
                      <a:lnTo>
                        <a:pt x="23" y="128"/>
                      </a:lnTo>
                      <a:lnTo>
                        <a:pt x="8" y="166"/>
                      </a:lnTo>
                      <a:lnTo>
                        <a:pt x="0" y="206"/>
                      </a:lnTo>
                      <a:lnTo>
                        <a:pt x="8" y="247"/>
                      </a:lnTo>
                      <a:lnTo>
                        <a:pt x="27" y="287"/>
                      </a:lnTo>
                      <a:lnTo>
                        <a:pt x="38" y="291"/>
                      </a:lnTo>
                      <a:lnTo>
                        <a:pt x="53" y="296"/>
                      </a:lnTo>
                      <a:lnTo>
                        <a:pt x="76" y="301"/>
                      </a:lnTo>
                      <a:lnTo>
                        <a:pt x="98" y="303"/>
                      </a:lnTo>
                      <a:lnTo>
                        <a:pt x="125" y="303"/>
                      </a:lnTo>
                      <a:lnTo>
                        <a:pt x="144" y="301"/>
                      </a:lnTo>
                      <a:lnTo>
                        <a:pt x="163" y="296"/>
                      </a:lnTo>
                      <a:lnTo>
                        <a:pt x="174" y="287"/>
                      </a:lnTo>
                      <a:lnTo>
                        <a:pt x="193" y="261"/>
                      </a:lnTo>
                      <a:lnTo>
                        <a:pt x="204" y="232"/>
                      </a:lnTo>
                      <a:lnTo>
                        <a:pt x="219" y="209"/>
                      </a:lnTo>
                      <a:lnTo>
                        <a:pt x="238" y="197"/>
                      </a:lnTo>
                      <a:lnTo>
                        <a:pt x="283" y="187"/>
                      </a:lnTo>
                      <a:lnTo>
                        <a:pt x="329" y="185"/>
                      </a:lnTo>
                      <a:lnTo>
                        <a:pt x="374" y="185"/>
                      </a:lnTo>
                      <a:lnTo>
                        <a:pt x="419" y="187"/>
                      </a:lnTo>
                      <a:lnTo>
                        <a:pt x="461" y="187"/>
                      </a:lnTo>
                      <a:lnTo>
                        <a:pt x="506" y="185"/>
                      </a:lnTo>
                      <a:lnTo>
                        <a:pt x="544" y="178"/>
                      </a:lnTo>
                      <a:lnTo>
                        <a:pt x="581" y="164"/>
                      </a:lnTo>
                      <a:lnTo>
                        <a:pt x="619" y="138"/>
                      </a:lnTo>
                      <a:lnTo>
                        <a:pt x="630" y="100"/>
                      </a:lnTo>
                      <a:lnTo>
                        <a:pt x="634" y="57"/>
                      </a:lnTo>
                      <a:lnTo>
                        <a:pt x="630" y="12"/>
                      </a:lnTo>
                      <a:lnTo>
                        <a:pt x="615" y="12"/>
                      </a:lnTo>
                      <a:lnTo>
                        <a:pt x="600" y="12"/>
                      </a:lnTo>
                      <a:lnTo>
                        <a:pt x="581" y="12"/>
                      </a:lnTo>
                      <a:lnTo>
                        <a:pt x="559" y="10"/>
                      </a:lnTo>
                      <a:lnTo>
                        <a:pt x="536" y="10"/>
                      </a:lnTo>
                      <a:lnTo>
                        <a:pt x="517" y="8"/>
                      </a:lnTo>
                      <a:lnTo>
                        <a:pt x="502" y="5"/>
                      </a:lnTo>
                      <a:lnTo>
                        <a:pt x="487" y="3"/>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9" name="Freeform 49"/>
                <p:cNvSpPr>
                  <a:spLocks/>
                </p:cNvSpPr>
                <p:nvPr/>
              </p:nvSpPr>
              <p:spPr bwMode="auto">
                <a:xfrm>
                  <a:off x="2832268" y="1794106"/>
                  <a:ext cx="583454" cy="300370"/>
                </a:xfrm>
                <a:custGeom>
                  <a:avLst/>
                  <a:gdLst>
                    <a:gd name="T0" fmla="*/ 2147483647 w 498"/>
                    <a:gd name="T1" fmla="*/ 2147483647 h 225"/>
                    <a:gd name="T2" fmla="*/ 2147483647 w 498"/>
                    <a:gd name="T3" fmla="*/ 2147483647 h 225"/>
                    <a:gd name="T4" fmla="*/ 2147483647 w 498"/>
                    <a:gd name="T5" fmla="*/ 0 h 225"/>
                    <a:gd name="T6" fmla="*/ 2147483647 w 498"/>
                    <a:gd name="T7" fmla="*/ 0 h 225"/>
                    <a:gd name="T8" fmla="*/ 2147483647 w 498"/>
                    <a:gd name="T9" fmla="*/ 2147483647 h 225"/>
                    <a:gd name="T10" fmla="*/ 2147483647 w 498"/>
                    <a:gd name="T11" fmla="*/ 2147483647 h 225"/>
                    <a:gd name="T12" fmla="*/ 2147483647 w 498"/>
                    <a:gd name="T13" fmla="*/ 2147483647 h 225"/>
                    <a:gd name="T14" fmla="*/ 2147483647 w 498"/>
                    <a:gd name="T15" fmla="*/ 2147483647 h 225"/>
                    <a:gd name="T16" fmla="*/ 2147483647 w 498"/>
                    <a:gd name="T17" fmla="*/ 2147483647 h 225"/>
                    <a:gd name="T18" fmla="*/ 2147483647 w 498"/>
                    <a:gd name="T19" fmla="*/ 2147483647 h 225"/>
                    <a:gd name="T20" fmla="*/ 0 w 498"/>
                    <a:gd name="T21" fmla="*/ 2147483647 h 225"/>
                    <a:gd name="T22" fmla="*/ 2147483647 w 498"/>
                    <a:gd name="T23" fmla="*/ 2147483647 h 225"/>
                    <a:gd name="T24" fmla="*/ 2147483647 w 498"/>
                    <a:gd name="T25" fmla="*/ 2147483647 h 225"/>
                    <a:gd name="T26" fmla="*/ 2147483647 w 498"/>
                    <a:gd name="T27" fmla="*/ 2147483647 h 225"/>
                    <a:gd name="T28" fmla="*/ 2147483647 w 498"/>
                    <a:gd name="T29" fmla="*/ 2147483647 h 225"/>
                    <a:gd name="T30" fmla="*/ 2147483647 w 498"/>
                    <a:gd name="T31" fmla="*/ 2147483647 h 225"/>
                    <a:gd name="T32" fmla="*/ 2147483647 w 498"/>
                    <a:gd name="T33" fmla="*/ 2147483647 h 225"/>
                    <a:gd name="T34" fmla="*/ 2147483647 w 498"/>
                    <a:gd name="T35" fmla="*/ 2147483647 h 225"/>
                    <a:gd name="T36" fmla="*/ 2147483647 w 498"/>
                    <a:gd name="T37" fmla="*/ 2147483647 h 225"/>
                    <a:gd name="T38" fmla="*/ 2147483647 w 498"/>
                    <a:gd name="T39" fmla="*/ 2147483647 h 225"/>
                    <a:gd name="T40" fmla="*/ 2147483647 w 498"/>
                    <a:gd name="T41" fmla="*/ 2147483647 h 225"/>
                    <a:gd name="T42" fmla="*/ 2147483647 w 498"/>
                    <a:gd name="T43" fmla="*/ 2147483647 h 225"/>
                    <a:gd name="T44" fmla="*/ 2147483647 w 498"/>
                    <a:gd name="T45" fmla="*/ 2147483647 h 225"/>
                    <a:gd name="T46" fmla="*/ 2147483647 w 498"/>
                    <a:gd name="T47" fmla="*/ 2147483647 h 225"/>
                    <a:gd name="T48" fmla="*/ 2147483647 w 498"/>
                    <a:gd name="T49" fmla="*/ 2147483647 h 225"/>
                    <a:gd name="T50" fmla="*/ 2147483647 w 498"/>
                    <a:gd name="T51" fmla="*/ 2147483647 h 225"/>
                    <a:gd name="T52" fmla="*/ 2147483647 w 498"/>
                    <a:gd name="T53" fmla="*/ 2147483647 h 225"/>
                    <a:gd name="T54" fmla="*/ 2147483647 w 498"/>
                    <a:gd name="T55" fmla="*/ 2147483647 h 225"/>
                    <a:gd name="T56" fmla="*/ 2147483647 w 498"/>
                    <a:gd name="T57" fmla="*/ 2147483647 h 225"/>
                    <a:gd name="T58" fmla="*/ 2147483647 w 498"/>
                    <a:gd name="T59" fmla="*/ 2147483647 h 225"/>
                    <a:gd name="T60" fmla="*/ 2147483647 w 498"/>
                    <a:gd name="T61" fmla="*/ 2147483647 h 225"/>
                    <a:gd name="T62" fmla="*/ 2147483647 w 498"/>
                    <a:gd name="T63" fmla="*/ 2147483647 h 225"/>
                    <a:gd name="T64" fmla="*/ 2147483647 w 498"/>
                    <a:gd name="T65" fmla="*/ 2147483647 h 225"/>
                    <a:gd name="T66" fmla="*/ 2147483647 w 498"/>
                    <a:gd name="T67" fmla="*/ 2147483647 h 225"/>
                    <a:gd name="T68" fmla="*/ 2147483647 w 498"/>
                    <a:gd name="T69" fmla="*/ 2147483647 h 225"/>
                    <a:gd name="T70" fmla="*/ 2147483647 w 498"/>
                    <a:gd name="T71" fmla="*/ 2147483647 h 225"/>
                    <a:gd name="T72" fmla="*/ 2147483647 w 498"/>
                    <a:gd name="T73" fmla="*/ 2147483647 h 225"/>
                    <a:gd name="T74" fmla="*/ 2147483647 w 498"/>
                    <a:gd name="T75" fmla="*/ 2147483647 h 225"/>
                    <a:gd name="T76" fmla="*/ 2147483647 w 498"/>
                    <a:gd name="T77" fmla="*/ 2147483647 h 225"/>
                    <a:gd name="T78" fmla="*/ 2147483647 w 498"/>
                    <a:gd name="T79" fmla="*/ 2147483647 h 225"/>
                    <a:gd name="T80" fmla="*/ 2147483647 w 498"/>
                    <a:gd name="T81" fmla="*/ 2147483647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225"/>
                    <a:gd name="T125" fmla="*/ 498 w 498"/>
                    <a:gd name="T126" fmla="*/ 225 h 2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225">
                      <a:moveTo>
                        <a:pt x="324" y="17"/>
                      </a:moveTo>
                      <a:lnTo>
                        <a:pt x="283" y="7"/>
                      </a:lnTo>
                      <a:lnTo>
                        <a:pt x="238" y="0"/>
                      </a:lnTo>
                      <a:lnTo>
                        <a:pt x="192" y="0"/>
                      </a:lnTo>
                      <a:lnTo>
                        <a:pt x="147" y="5"/>
                      </a:lnTo>
                      <a:lnTo>
                        <a:pt x="106" y="14"/>
                      </a:lnTo>
                      <a:lnTo>
                        <a:pt x="68" y="31"/>
                      </a:lnTo>
                      <a:lnTo>
                        <a:pt x="38" y="52"/>
                      </a:lnTo>
                      <a:lnTo>
                        <a:pt x="15" y="81"/>
                      </a:lnTo>
                      <a:lnTo>
                        <a:pt x="4" y="116"/>
                      </a:lnTo>
                      <a:lnTo>
                        <a:pt x="0" y="156"/>
                      </a:lnTo>
                      <a:lnTo>
                        <a:pt x="4" y="189"/>
                      </a:lnTo>
                      <a:lnTo>
                        <a:pt x="30" y="213"/>
                      </a:lnTo>
                      <a:lnTo>
                        <a:pt x="45" y="223"/>
                      </a:lnTo>
                      <a:lnTo>
                        <a:pt x="64" y="225"/>
                      </a:lnTo>
                      <a:lnTo>
                        <a:pt x="83" y="225"/>
                      </a:lnTo>
                      <a:lnTo>
                        <a:pt x="109" y="223"/>
                      </a:lnTo>
                      <a:lnTo>
                        <a:pt x="132" y="216"/>
                      </a:lnTo>
                      <a:lnTo>
                        <a:pt x="158" y="208"/>
                      </a:lnTo>
                      <a:lnTo>
                        <a:pt x="185" y="201"/>
                      </a:lnTo>
                      <a:lnTo>
                        <a:pt x="211" y="194"/>
                      </a:lnTo>
                      <a:lnTo>
                        <a:pt x="245" y="185"/>
                      </a:lnTo>
                      <a:lnTo>
                        <a:pt x="279" y="182"/>
                      </a:lnTo>
                      <a:lnTo>
                        <a:pt x="317" y="185"/>
                      </a:lnTo>
                      <a:lnTo>
                        <a:pt x="354" y="187"/>
                      </a:lnTo>
                      <a:lnTo>
                        <a:pt x="392" y="192"/>
                      </a:lnTo>
                      <a:lnTo>
                        <a:pt x="426" y="194"/>
                      </a:lnTo>
                      <a:lnTo>
                        <a:pt x="453" y="192"/>
                      </a:lnTo>
                      <a:lnTo>
                        <a:pt x="475" y="185"/>
                      </a:lnTo>
                      <a:lnTo>
                        <a:pt x="498" y="156"/>
                      </a:lnTo>
                      <a:lnTo>
                        <a:pt x="487" y="119"/>
                      </a:lnTo>
                      <a:lnTo>
                        <a:pt x="460" y="81"/>
                      </a:lnTo>
                      <a:lnTo>
                        <a:pt x="441" y="40"/>
                      </a:lnTo>
                      <a:lnTo>
                        <a:pt x="434" y="33"/>
                      </a:lnTo>
                      <a:lnTo>
                        <a:pt x="422" y="29"/>
                      </a:lnTo>
                      <a:lnTo>
                        <a:pt x="407" y="26"/>
                      </a:lnTo>
                      <a:lnTo>
                        <a:pt x="388" y="24"/>
                      </a:lnTo>
                      <a:lnTo>
                        <a:pt x="373" y="24"/>
                      </a:lnTo>
                      <a:lnTo>
                        <a:pt x="354" y="22"/>
                      </a:lnTo>
                      <a:lnTo>
                        <a:pt x="339" y="19"/>
                      </a:lnTo>
                      <a:lnTo>
                        <a:pt x="324" y="17"/>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0" name="Freeform 50"/>
                <p:cNvSpPr>
                  <a:spLocks/>
                </p:cNvSpPr>
                <p:nvPr/>
              </p:nvSpPr>
              <p:spPr bwMode="auto">
                <a:xfrm>
                  <a:off x="3146342" y="1315682"/>
                  <a:ext cx="837129" cy="493907"/>
                </a:xfrm>
                <a:custGeom>
                  <a:avLst/>
                  <a:gdLst>
                    <a:gd name="T0" fmla="*/ 2147483647 w 716"/>
                    <a:gd name="T1" fmla="*/ 2147483647 h 369"/>
                    <a:gd name="T2" fmla="*/ 2147483647 w 716"/>
                    <a:gd name="T3" fmla="*/ 2147483647 h 369"/>
                    <a:gd name="T4" fmla="*/ 2147483647 w 716"/>
                    <a:gd name="T5" fmla="*/ 2147483647 h 369"/>
                    <a:gd name="T6" fmla="*/ 2147483647 w 716"/>
                    <a:gd name="T7" fmla="*/ 2147483647 h 369"/>
                    <a:gd name="T8" fmla="*/ 2147483647 w 716"/>
                    <a:gd name="T9" fmla="*/ 0 h 369"/>
                    <a:gd name="T10" fmla="*/ 2147483647 w 716"/>
                    <a:gd name="T11" fmla="*/ 0 h 369"/>
                    <a:gd name="T12" fmla="*/ 2147483647 w 716"/>
                    <a:gd name="T13" fmla="*/ 2147483647 h 369"/>
                    <a:gd name="T14" fmla="*/ 2147483647 w 716"/>
                    <a:gd name="T15" fmla="*/ 2147483647 h 369"/>
                    <a:gd name="T16" fmla="*/ 2147483647 w 716"/>
                    <a:gd name="T17" fmla="*/ 2147483647 h 369"/>
                    <a:gd name="T18" fmla="*/ 2147483647 w 716"/>
                    <a:gd name="T19" fmla="*/ 2147483647 h 369"/>
                    <a:gd name="T20" fmla="*/ 2147483647 w 716"/>
                    <a:gd name="T21" fmla="*/ 2147483647 h 369"/>
                    <a:gd name="T22" fmla="*/ 2147483647 w 716"/>
                    <a:gd name="T23" fmla="*/ 2147483647 h 369"/>
                    <a:gd name="T24" fmla="*/ 2147483647 w 716"/>
                    <a:gd name="T25" fmla="*/ 2147483647 h 369"/>
                    <a:gd name="T26" fmla="*/ 2147483647 w 716"/>
                    <a:gd name="T27" fmla="*/ 2147483647 h 369"/>
                    <a:gd name="T28" fmla="*/ 2147483647 w 716"/>
                    <a:gd name="T29" fmla="*/ 2147483647 h 369"/>
                    <a:gd name="T30" fmla="*/ 2147483647 w 716"/>
                    <a:gd name="T31" fmla="*/ 2147483647 h 369"/>
                    <a:gd name="T32" fmla="*/ 2147483647 w 716"/>
                    <a:gd name="T33" fmla="*/ 2147483647 h 369"/>
                    <a:gd name="T34" fmla="*/ 2147483647 w 716"/>
                    <a:gd name="T35" fmla="*/ 2147483647 h 369"/>
                    <a:gd name="T36" fmla="*/ 2147483647 w 716"/>
                    <a:gd name="T37" fmla="*/ 2147483647 h 369"/>
                    <a:gd name="T38" fmla="*/ 2147483647 w 716"/>
                    <a:gd name="T39" fmla="*/ 2147483647 h 369"/>
                    <a:gd name="T40" fmla="*/ 2147483647 w 716"/>
                    <a:gd name="T41" fmla="*/ 2147483647 h 369"/>
                    <a:gd name="T42" fmla="*/ 2147483647 w 716"/>
                    <a:gd name="T43" fmla="*/ 2147483647 h 369"/>
                    <a:gd name="T44" fmla="*/ 2147483647 w 716"/>
                    <a:gd name="T45" fmla="*/ 2147483647 h 369"/>
                    <a:gd name="T46" fmla="*/ 2147483647 w 716"/>
                    <a:gd name="T47" fmla="*/ 2147483647 h 369"/>
                    <a:gd name="T48" fmla="*/ 2147483647 w 716"/>
                    <a:gd name="T49" fmla="*/ 2147483647 h 369"/>
                    <a:gd name="T50" fmla="*/ 2147483647 w 716"/>
                    <a:gd name="T51" fmla="*/ 2147483647 h 369"/>
                    <a:gd name="T52" fmla="*/ 2147483647 w 716"/>
                    <a:gd name="T53" fmla="*/ 2147483647 h 369"/>
                    <a:gd name="T54" fmla="*/ 2147483647 w 716"/>
                    <a:gd name="T55" fmla="*/ 2147483647 h 369"/>
                    <a:gd name="T56" fmla="*/ 2147483647 w 716"/>
                    <a:gd name="T57" fmla="*/ 2147483647 h 369"/>
                    <a:gd name="T58" fmla="*/ 2147483647 w 716"/>
                    <a:gd name="T59" fmla="*/ 2147483647 h 369"/>
                    <a:gd name="T60" fmla="*/ 0 w 716"/>
                    <a:gd name="T61" fmla="*/ 2147483647 h 369"/>
                    <a:gd name="T62" fmla="*/ 2147483647 w 716"/>
                    <a:gd name="T63" fmla="*/ 2147483647 h 369"/>
                    <a:gd name="T64" fmla="*/ 2147483647 w 716"/>
                    <a:gd name="T65" fmla="*/ 2147483647 h 369"/>
                    <a:gd name="T66" fmla="*/ 2147483647 w 716"/>
                    <a:gd name="T67" fmla="*/ 2147483647 h 369"/>
                    <a:gd name="T68" fmla="*/ 2147483647 w 716"/>
                    <a:gd name="T69" fmla="*/ 2147483647 h 369"/>
                    <a:gd name="T70" fmla="*/ 2147483647 w 716"/>
                    <a:gd name="T71" fmla="*/ 2147483647 h 369"/>
                    <a:gd name="T72" fmla="*/ 2147483647 w 716"/>
                    <a:gd name="T73" fmla="*/ 2147483647 h 369"/>
                    <a:gd name="T74" fmla="*/ 2147483647 w 716"/>
                    <a:gd name="T75" fmla="*/ 2147483647 h 369"/>
                    <a:gd name="T76" fmla="*/ 2147483647 w 716"/>
                    <a:gd name="T77" fmla="*/ 2147483647 h 369"/>
                    <a:gd name="T78" fmla="*/ 2147483647 w 716"/>
                    <a:gd name="T79" fmla="*/ 2147483647 h 369"/>
                    <a:gd name="T80" fmla="*/ 2147483647 w 716"/>
                    <a:gd name="T81" fmla="*/ 2147483647 h 369"/>
                    <a:gd name="T82" fmla="*/ 2147483647 w 716"/>
                    <a:gd name="T83" fmla="*/ 2147483647 h 369"/>
                    <a:gd name="T84" fmla="*/ 2147483647 w 716"/>
                    <a:gd name="T85" fmla="*/ 2147483647 h 369"/>
                    <a:gd name="T86" fmla="*/ 2147483647 w 716"/>
                    <a:gd name="T87" fmla="*/ 2147483647 h 369"/>
                    <a:gd name="T88" fmla="*/ 2147483647 w 716"/>
                    <a:gd name="T89" fmla="*/ 2147483647 h 369"/>
                    <a:gd name="T90" fmla="*/ 2147483647 w 716"/>
                    <a:gd name="T91" fmla="*/ 2147483647 h 369"/>
                    <a:gd name="T92" fmla="*/ 2147483647 w 716"/>
                    <a:gd name="T93" fmla="*/ 2147483647 h 369"/>
                    <a:gd name="T94" fmla="*/ 2147483647 w 716"/>
                    <a:gd name="T95" fmla="*/ 2147483647 h 369"/>
                    <a:gd name="T96" fmla="*/ 2147483647 w 716"/>
                    <a:gd name="T97" fmla="*/ 2147483647 h 369"/>
                    <a:gd name="T98" fmla="*/ 2147483647 w 716"/>
                    <a:gd name="T99" fmla="*/ 2147483647 h 369"/>
                    <a:gd name="T100" fmla="*/ 2147483647 w 716"/>
                    <a:gd name="T101" fmla="*/ 2147483647 h 369"/>
                    <a:gd name="T102" fmla="*/ 2147483647 w 716"/>
                    <a:gd name="T103" fmla="*/ 2147483647 h 369"/>
                    <a:gd name="T104" fmla="*/ 2147483647 w 716"/>
                    <a:gd name="T105" fmla="*/ 2147483647 h 369"/>
                    <a:gd name="T106" fmla="*/ 2147483647 w 716"/>
                    <a:gd name="T107" fmla="*/ 2147483647 h 369"/>
                    <a:gd name="T108" fmla="*/ 2147483647 w 716"/>
                    <a:gd name="T109" fmla="*/ 2147483647 h 369"/>
                    <a:gd name="T110" fmla="*/ 2147483647 w 716"/>
                    <a:gd name="T111" fmla="*/ 2147483647 h 369"/>
                    <a:gd name="T112" fmla="*/ 2147483647 w 716"/>
                    <a:gd name="T113" fmla="*/ 2147483647 h 369"/>
                    <a:gd name="T114" fmla="*/ 2147483647 w 716"/>
                    <a:gd name="T115" fmla="*/ 2147483647 h 369"/>
                    <a:gd name="T116" fmla="*/ 2147483647 w 716"/>
                    <a:gd name="T117" fmla="*/ 2147483647 h 369"/>
                    <a:gd name="T118" fmla="*/ 2147483647 w 716"/>
                    <a:gd name="T119" fmla="*/ 2147483647 h 369"/>
                    <a:gd name="T120" fmla="*/ 2147483647 w 716"/>
                    <a:gd name="T121" fmla="*/ 2147483647 h 369"/>
                    <a:gd name="T122" fmla="*/ 2147483647 w 716"/>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6"/>
                    <a:gd name="T187" fmla="*/ 0 h 369"/>
                    <a:gd name="T188" fmla="*/ 716 w 716"/>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6" h="369">
                      <a:moveTo>
                        <a:pt x="641" y="7"/>
                      </a:moveTo>
                      <a:lnTo>
                        <a:pt x="611" y="7"/>
                      </a:lnTo>
                      <a:lnTo>
                        <a:pt x="581" y="5"/>
                      </a:lnTo>
                      <a:lnTo>
                        <a:pt x="550" y="2"/>
                      </a:lnTo>
                      <a:lnTo>
                        <a:pt x="520" y="0"/>
                      </a:lnTo>
                      <a:lnTo>
                        <a:pt x="494" y="0"/>
                      </a:lnTo>
                      <a:lnTo>
                        <a:pt x="467" y="2"/>
                      </a:lnTo>
                      <a:lnTo>
                        <a:pt x="445" y="7"/>
                      </a:lnTo>
                      <a:lnTo>
                        <a:pt x="426" y="16"/>
                      </a:lnTo>
                      <a:lnTo>
                        <a:pt x="411" y="26"/>
                      </a:lnTo>
                      <a:lnTo>
                        <a:pt x="396" y="38"/>
                      </a:lnTo>
                      <a:lnTo>
                        <a:pt x="384" y="52"/>
                      </a:lnTo>
                      <a:lnTo>
                        <a:pt x="377" y="69"/>
                      </a:lnTo>
                      <a:lnTo>
                        <a:pt x="366" y="83"/>
                      </a:lnTo>
                      <a:lnTo>
                        <a:pt x="351" y="97"/>
                      </a:lnTo>
                      <a:lnTo>
                        <a:pt x="335" y="111"/>
                      </a:lnTo>
                      <a:lnTo>
                        <a:pt x="313" y="121"/>
                      </a:lnTo>
                      <a:lnTo>
                        <a:pt x="294" y="123"/>
                      </a:lnTo>
                      <a:lnTo>
                        <a:pt x="271" y="123"/>
                      </a:lnTo>
                      <a:lnTo>
                        <a:pt x="249" y="125"/>
                      </a:lnTo>
                      <a:lnTo>
                        <a:pt x="226" y="125"/>
                      </a:lnTo>
                      <a:lnTo>
                        <a:pt x="203" y="128"/>
                      </a:lnTo>
                      <a:lnTo>
                        <a:pt x="181" y="130"/>
                      </a:lnTo>
                      <a:lnTo>
                        <a:pt x="166" y="132"/>
                      </a:lnTo>
                      <a:lnTo>
                        <a:pt x="151" y="140"/>
                      </a:lnTo>
                      <a:lnTo>
                        <a:pt x="128" y="161"/>
                      </a:lnTo>
                      <a:lnTo>
                        <a:pt x="109" y="180"/>
                      </a:lnTo>
                      <a:lnTo>
                        <a:pt x="90" y="196"/>
                      </a:lnTo>
                      <a:lnTo>
                        <a:pt x="68" y="211"/>
                      </a:lnTo>
                      <a:lnTo>
                        <a:pt x="15" y="246"/>
                      </a:lnTo>
                      <a:lnTo>
                        <a:pt x="0" y="286"/>
                      </a:lnTo>
                      <a:lnTo>
                        <a:pt x="11" y="322"/>
                      </a:lnTo>
                      <a:lnTo>
                        <a:pt x="34" y="345"/>
                      </a:lnTo>
                      <a:lnTo>
                        <a:pt x="56" y="360"/>
                      </a:lnTo>
                      <a:lnTo>
                        <a:pt x="83" y="369"/>
                      </a:lnTo>
                      <a:lnTo>
                        <a:pt x="117" y="369"/>
                      </a:lnTo>
                      <a:lnTo>
                        <a:pt x="151" y="364"/>
                      </a:lnTo>
                      <a:lnTo>
                        <a:pt x="185" y="355"/>
                      </a:lnTo>
                      <a:lnTo>
                        <a:pt x="222" y="343"/>
                      </a:lnTo>
                      <a:lnTo>
                        <a:pt x="252" y="329"/>
                      </a:lnTo>
                      <a:lnTo>
                        <a:pt x="279" y="315"/>
                      </a:lnTo>
                      <a:lnTo>
                        <a:pt x="305" y="305"/>
                      </a:lnTo>
                      <a:lnTo>
                        <a:pt x="339" y="305"/>
                      </a:lnTo>
                      <a:lnTo>
                        <a:pt x="373" y="310"/>
                      </a:lnTo>
                      <a:lnTo>
                        <a:pt x="411" y="319"/>
                      </a:lnTo>
                      <a:lnTo>
                        <a:pt x="445" y="329"/>
                      </a:lnTo>
                      <a:lnTo>
                        <a:pt x="483" y="334"/>
                      </a:lnTo>
                      <a:lnTo>
                        <a:pt x="517" y="334"/>
                      </a:lnTo>
                      <a:lnTo>
                        <a:pt x="543" y="324"/>
                      </a:lnTo>
                      <a:lnTo>
                        <a:pt x="581" y="293"/>
                      </a:lnTo>
                      <a:lnTo>
                        <a:pt x="592" y="248"/>
                      </a:lnTo>
                      <a:lnTo>
                        <a:pt x="596" y="203"/>
                      </a:lnTo>
                      <a:lnTo>
                        <a:pt x="607" y="161"/>
                      </a:lnTo>
                      <a:lnTo>
                        <a:pt x="618" y="154"/>
                      </a:lnTo>
                      <a:lnTo>
                        <a:pt x="649" y="144"/>
                      </a:lnTo>
                      <a:lnTo>
                        <a:pt x="675" y="137"/>
                      </a:lnTo>
                      <a:lnTo>
                        <a:pt x="686" y="128"/>
                      </a:lnTo>
                      <a:lnTo>
                        <a:pt x="709" y="104"/>
                      </a:lnTo>
                      <a:lnTo>
                        <a:pt x="716" y="76"/>
                      </a:lnTo>
                      <a:lnTo>
                        <a:pt x="709" y="50"/>
                      </a:lnTo>
                      <a:lnTo>
                        <a:pt x="686" y="26"/>
                      </a:lnTo>
                      <a:lnTo>
                        <a:pt x="641" y="7"/>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1" name="Freeform 51"/>
                <p:cNvSpPr>
                  <a:spLocks/>
                </p:cNvSpPr>
                <p:nvPr/>
              </p:nvSpPr>
              <p:spPr bwMode="auto">
                <a:xfrm>
                  <a:off x="2589464" y="927060"/>
                  <a:ext cx="781562" cy="484617"/>
                </a:xfrm>
                <a:custGeom>
                  <a:avLst/>
                  <a:gdLst>
                    <a:gd name="T0" fmla="*/ 2147483647 w 668"/>
                    <a:gd name="T1" fmla="*/ 2147483647 h 362"/>
                    <a:gd name="T2" fmla="*/ 2147483647 w 668"/>
                    <a:gd name="T3" fmla="*/ 2147483647 h 362"/>
                    <a:gd name="T4" fmla="*/ 2147483647 w 668"/>
                    <a:gd name="T5" fmla="*/ 2147483647 h 362"/>
                    <a:gd name="T6" fmla="*/ 2147483647 w 668"/>
                    <a:gd name="T7" fmla="*/ 2147483647 h 362"/>
                    <a:gd name="T8" fmla="*/ 2147483647 w 668"/>
                    <a:gd name="T9" fmla="*/ 0 h 362"/>
                    <a:gd name="T10" fmla="*/ 2147483647 w 668"/>
                    <a:gd name="T11" fmla="*/ 0 h 362"/>
                    <a:gd name="T12" fmla="*/ 2147483647 w 668"/>
                    <a:gd name="T13" fmla="*/ 2147483647 h 362"/>
                    <a:gd name="T14" fmla="*/ 2147483647 w 668"/>
                    <a:gd name="T15" fmla="*/ 2147483647 h 362"/>
                    <a:gd name="T16" fmla="*/ 2147483647 w 668"/>
                    <a:gd name="T17" fmla="*/ 2147483647 h 362"/>
                    <a:gd name="T18" fmla="*/ 2147483647 w 668"/>
                    <a:gd name="T19" fmla="*/ 2147483647 h 362"/>
                    <a:gd name="T20" fmla="*/ 2147483647 w 668"/>
                    <a:gd name="T21" fmla="*/ 2147483647 h 362"/>
                    <a:gd name="T22" fmla="*/ 2147483647 w 668"/>
                    <a:gd name="T23" fmla="*/ 2147483647 h 362"/>
                    <a:gd name="T24" fmla="*/ 2147483647 w 668"/>
                    <a:gd name="T25" fmla="*/ 2147483647 h 362"/>
                    <a:gd name="T26" fmla="*/ 2147483647 w 668"/>
                    <a:gd name="T27" fmla="*/ 2147483647 h 362"/>
                    <a:gd name="T28" fmla="*/ 2147483647 w 668"/>
                    <a:gd name="T29" fmla="*/ 2147483647 h 362"/>
                    <a:gd name="T30" fmla="*/ 2147483647 w 668"/>
                    <a:gd name="T31" fmla="*/ 2147483647 h 362"/>
                    <a:gd name="T32" fmla="*/ 2147483647 w 668"/>
                    <a:gd name="T33" fmla="*/ 2147483647 h 362"/>
                    <a:gd name="T34" fmla="*/ 2147483647 w 668"/>
                    <a:gd name="T35" fmla="*/ 2147483647 h 362"/>
                    <a:gd name="T36" fmla="*/ 2147483647 w 668"/>
                    <a:gd name="T37" fmla="*/ 2147483647 h 362"/>
                    <a:gd name="T38" fmla="*/ 2147483647 w 668"/>
                    <a:gd name="T39" fmla="*/ 2147483647 h 362"/>
                    <a:gd name="T40" fmla="*/ 2147483647 w 668"/>
                    <a:gd name="T41" fmla="*/ 2147483647 h 362"/>
                    <a:gd name="T42" fmla="*/ 2147483647 w 668"/>
                    <a:gd name="T43" fmla="*/ 2147483647 h 362"/>
                    <a:gd name="T44" fmla="*/ 2147483647 w 668"/>
                    <a:gd name="T45" fmla="*/ 2147483647 h 362"/>
                    <a:gd name="T46" fmla="*/ 0 w 668"/>
                    <a:gd name="T47" fmla="*/ 2147483647 h 362"/>
                    <a:gd name="T48" fmla="*/ 2147483647 w 668"/>
                    <a:gd name="T49" fmla="*/ 2147483647 h 362"/>
                    <a:gd name="T50" fmla="*/ 2147483647 w 668"/>
                    <a:gd name="T51" fmla="*/ 2147483647 h 362"/>
                    <a:gd name="T52" fmla="*/ 2147483647 w 668"/>
                    <a:gd name="T53" fmla="*/ 2147483647 h 362"/>
                    <a:gd name="T54" fmla="*/ 2147483647 w 668"/>
                    <a:gd name="T55" fmla="*/ 2147483647 h 362"/>
                    <a:gd name="T56" fmla="*/ 2147483647 w 668"/>
                    <a:gd name="T57" fmla="*/ 2147483647 h 362"/>
                    <a:gd name="T58" fmla="*/ 2147483647 w 668"/>
                    <a:gd name="T59" fmla="*/ 2147483647 h 362"/>
                    <a:gd name="T60" fmla="*/ 2147483647 w 668"/>
                    <a:gd name="T61" fmla="*/ 2147483647 h 362"/>
                    <a:gd name="T62" fmla="*/ 2147483647 w 668"/>
                    <a:gd name="T63" fmla="*/ 2147483647 h 362"/>
                    <a:gd name="T64" fmla="*/ 2147483647 w 668"/>
                    <a:gd name="T65" fmla="*/ 2147483647 h 362"/>
                    <a:gd name="T66" fmla="*/ 2147483647 w 668"/>
                    <a:gd name="T67" fmla="*/ 2147483647 h 362"/>
                    <a:gd name="T68" fmla="*/ 2147483647 w 668"/>
                    <a:gd name="T69" fmla="*/ 2147483647 h 362"/>
                    <a:gd name="T70" fmla="*/ 2147483647 w 668"/>
                    <a:gd name="T71" fmla="*/ 2147483647 h 362"/>
                    <a:gd name="T72" fmla="*/ 2147483647 w 668"/>
                    <a:gd name="T73" fmla="*/ 2147483647 h 362"/>
                    <a:gd name="T74" fmla="*/ 2147483647 w 668"/>
                    <a:gd name="T75" fmla="*/ 2147483647 h 362"/>
                    <a:gd name="T76" fmla="*/ 2147483647 w 668"/>
                    <a:gd name="T77" fmla="*/ 2147483647 h 362"/>
                    <a:gd name="T78" fmla="*/ 2147483647 w 668"/>
                    <a:gd name="T79" fmla="*/ 2147483647 h 362"/>
                    <a:gd name="T80" fmla="*/ 2147483647 w 668"/>
                    <a:gd name="T81" fmla="*/ 2147483647 h 362"/>
                    <a:gd name="T82" fmla="*/ 2147483647 w 668"/>
                    <a:gd name="T83" fmla="*/ 2147483647 h 362"/>
                    <a:gd name="T84" fmla="*/ 2147483647 w 668"/>
                    <a:gd name="T85" fmla="*/ 2147483647 h 362"/>
                    <a:gd name="T86" fmla="*/ 2147483647 w 668"/>
                    <a:gd name="T87" fmla="*/ 2147483647 h 362"/>
                    <a:gd name="T88" fmla="*/ 2147483647 w 668"/>
                    <a:gd name="T89" fmla="*/ 2147483647 h 362"/>
                    <a:gd name="T90" fmla="*/ 2147483647 w 668"/>
                    <a:gd name="T91" fmla="*/ 2147483647 h 362"/>
                    <a:gd name="T92" fmla="*/ 2147483647 w 668"/>
                    <a:gd name="T93" fmla="*/ 2147483647 h 362"/>
                    <a:gd name="T94" fmla="*/ 2147483647 w 668"/>
                    <a:gd name="T95" fmla="*/ 2147483647 h 362"/>
                    <a:gd name="T96" fmla="*/ 2147483647 w 668"/>
                    <a:gd name="T97" fmla="*/ 2147483647 h 362"/>
                    <a:gd name="T98" fmla="*/ 2147483647 w 668"/>
                    <a:gd name="T99" fmla="*/ 2147483647 h 362"/>
                    <a:gd name="T100" fmla="*/ 2147483647 w 668"/>
                    <a:gd name="T101" fmla="*/ 2147483647 h 362"/>
                    <a:gd name="T102" fmla="*/ 2147483647 w 668"/>
                    <a:gd name="T103" fmla="*/ 2147483647 h 362"/>
                    <a:gd name="T104" fmla="*/ 2147483647 w 668"/>
                    <a:gd name="T105" fmla="*/ 2147483647 h 362"/>
                    <a:gd name="T106" fmla="*/ 2147483647 w 668"/>
                    <a:gd name="T107" fmla="*/ 2147483647 h 362"/>
                    <a:gd name="T108" fmla="*/ 2147483647 w 668"/>
                    <a:gd name="T109" fmla="*/ 2147483647 h 362"/>
                    <a:gd name="T110" fmla="*/ 2147483647 w 668"/>
                    <a:gd name="T111" fmla="*/ 2147483647 h 362"/>
                    <a:gd name="T112" fmla="*/ 2147483647 w 668"/>
                    <a:gd name="T113" fmla="*/ 2147483647 h 3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8"/>
                    <a:gd name="T172" fmla="*/ 0 h 362"/>
                    <a:gd name="T173" fmla="*/ 668 w 668"/>
                    <a:gd name="T174" fmla="*/ 362 h 3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8" h="362">
                      <a:moveTo>
                        <a:pt x="566" y="9"/>
                      </a:moveTo>
                      <a:lnTo>
                        <a:pt x="532" y="7"/>
                      </a:lnTo>
                      <a:lnTo>
                        <a:pt x="498" y="5"/>
                      </a:lnTo>
                      <a:lnTo>
                        <a:pt x="461" y="2"/>
                      </a:lnTo>
                      <a:lnTo>
                        <a:pt x="423" y="0"/>
                      </a:lnTo>
                      <a:lnTo>
                        <a:pt x="385" y="0"/>
                      </a:lnTo>
                      <a:lnTo>
                        <a:pt x="351" y="5"/>
                      </a:lnTo>
                      <a:lnTo>
                        <a:pt x="325" y="14"/>
                      </a:lnTo>
                      <a:lnTo>
                        <a:pt x="302" y="28"/>
                      </a:lnTo>
                      <a:lnTo>
                        <a:pt x="298" y="50"/>
                      </a:lnTo>
                      <a:lnTo>
                        <a:pt x="306" y="71"/>
                      </a:lnTo>
                      <a:lnTo>
                        <a:pt x="310" y="95"/>
                      </a:lnTo>
                      <a:lnTo>
                        <a:pt x="302" y="111"/>
                      </a:lnTo>
                      <a:lnTo>
                        <a:pt x="272" y="121"/>
                      </a:lnTo>
                      <a:lnTo>
                        <a:pt x="234" y="123"/>
                      </a:lnTo>
                      <a:lnTo>
                        <a:pt x="197" y="125"/>
                      </a:lnTo>
                      <a:lnTo>
                        <a:pt x="163" y="125"/>
                      </a:lnTo>
                      <a:lnTo>
                        <a:pt x="125" y="128"/>
                      </a:lnTo>
                      <a:lnTo>
                        <a:pt x="91" y="135"/>
                      </a:lnTo>
                      <a:lnTo>
                        <a:pt x="65" y="147"/>
                      </a:lnTo>
                      <a:lnTo>
                        <a:pt x="42" y="166"/>
                      </a:lnTo>
                      <a:lnTo>
                        <a:pt x="19" y="206"/>
                      </a:lnTo>
                      <a:lnTo>
                        <a:pt x="8" y="246"/>
                      </a:lnTo>
                      <a:lnTo>
                        <a:pt x="0" y="289"/>
                      </a:lnTo>
                      <a:lnTo>
                        <a:pt x="8" y="329"/>
                      </a:lnTo>
                      <a:lnTo>
                        <a:pt x="23" y="343"/>
                      </a:lnTo>
                      <a:lnTo>
                        <a:pt x="49" y="352"/>
                      </a:lnTo>
                      <a:lnTo>
                        <a:pt x="76" y="357"/>
                      </a:lnTo>
                      <a:lnTo>
                        <a:pt x="106" y="362"/>
                      </a:lnTo>
                      <a:lnTo>
                        <a:pt x="132" y="362"/>
                      </a:lnTo>
                      <a:lnTo>
                        <a:pt x="159" y="360"/>
                      </a:lnTo>
                      <a:lnTo>
                        <a:pt x="178" y="355"/>
                      </a:lnTo>
                      <a:lnTo>
                        <a:pt x="189" y="348"/>
                      </a:lnTo>
                      <a:lnTo>
                        <a:pt x="215" y="324"/>
                      </a:lnTo>
                      <a:lnTo>
                        <a:pt x="242" y="303"/>
                      </a:lnTo>
                      <a:lnTo>
                        <a:pt x="276" y="284"/>
                      </a:lnTo>
                      <a:lnTo>
                        <a:pt x="310" y="270"/>
                      </a:lnTo>
                      <a:lnTo>
                        <a:pt x="347" y="258"/>
                      </a:lnTo>
                      <a:lnTo>
                        <a:pt x="389" y="248"/>
                      </a:lnTo>
                      <a:lnTo>
                        <a:pt x="434" y="241"/>
                      </a:lnTo>
                      <a:lnTo>
                        <a:pt x="483" y="237"/>
                      </a:lnTo>
                      <a:lnTo>
                        <a:pt x="517" y="225"/>
                      </a:lnTo>
                      <a:lnTo>
                        <a:pt x="525" y="199"/>
                      </a:lnTo>
                      <a:lnTo>
                        <a:pt x="529" y="173"/>
                      </a:lnTo>
                      <a:lnTo>
                        <a:pt x="551" y="154"/>
                      </a:lnTo>
                      <a:lnTo>
                        <a:pt x="581" y="144"/>
                      </a:lnTo>
                      <a:lnTo>
                        <a:pt x="608" y="132"/>
                      </a:lnTo>
                      <a:lnTo>
                        <a:pt x="627" y="118"/>
                      </a:lnTo>
                      <a:lnTo>
                        <a:pt x="645" y="104"/>
                      </a:lnTo>
                      <a:lnTo>
                        <a:pt x="661" y="87"/>
                      </a:lnTo>
                      <a:lnTo>
                        <a:pt x="668" y="69"/>
                      </a:lnTo>
                      <a:lnTo>
                        <a:pt x="668" y="50"/>
                      </a:lnTo>
                      <a:lnTo>
                        <a:pt x="664" y="28"/>
                      </a:lnTo>
                      <a:lnTo>
                        <a:pt x="642" y="31"/>
                      </a:lnTo>
                      <a:lnTo>
                        <a:pt x="615" y="24"/>
                      </a:lnTo>
                      <a:lnTo>
                        <a:pt x="593" y="14"/>
                      </a:lnTo>
                      <a:lnTo>
                        <a:pt x="566" y="9"/>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2" name="Freeform 52"/>
                <p:cNvSpPr>
                  <a:spLocks/>
                </p:cNvSpPr>
                <p:nvPr/>
              </p:nvSpPr>
              <p:spPr bwMode="auto">
                <a:xfrm>
                  <a:off x="4659939" y="702556"/>
                  <a:ext cx="961551" cy="424233"/>
                </a:xfrm>
                <a:custGeom>
                  <a:avLst/>
                  <a:gdLst>
                    <a:gd name="T0" fmla="*/ 2147483647 w 822"/>
                    <a:gd name="T1" fmla="*/ 2147483647 h 317"/>
                    <a:gd name="T2" fmla="*/ 2147483647 w 822"/>
                    <a:gd name="T3" fmla="*/ 2147483647 h 317"/>
                    <a:gd name="T4" fmla="*/ 2147483647 w 822"/>
                    <a:gd name="T5" fmla="*/ 2147483647 h 317"/>
                    <a:gd name="T6" fmla="*/ 2147483647 w 822"/>
                    <a:gd name="T7" fmla="*/ 2147483647 h 317"/>
                    <a:gd name="T8" fmla="*/ 2147483647 w 822"/>
                    <a:gd name="T9" fmla="*/ 2147483647 h 317"/>
                    <a:gd name="T10" fmla="*/ 2147483647 w 822"/>
                    <a:gd name="T11" fmla="*/ 2147483647 h 317"/>
                    <a:gd name="T12" fmla="*/ 2147483647 w 822"/>
                    <a:gd name="T13" fmla="*/ 2147483647 h 317"/>
                    <a:gd name="T14" fmla="*/ 2147483647 w 822"/>
                    <a:gd name="T15" fmla="*/ 2147483647 h 317"/>
                    <a:gd name="T16" fmla="*/ 2147483647 w 822"/>
                    <a:gd name="T17" fmla="*/ 2147483647 h 317"/>
                    <a:gd name="T18" fmla="*/ 2147483647 w 822"/>
                    <a:gd name="T19" fmla="*/ 0 h 317"/>
                    <a:gd name="T20" fmla="*/ 2147483647 w 822"/>
                    <a:gd name="T21" fmla="*/ 0 h 317"/>
                    <a:gd name="T22" fmla="*/ 2147483647 w 822"/>
                    <a:gd name="T23" fmla="*/ 2147483647 h 317"/>
                    <a:gd name="T24" fmla="*/ 2147483647 w 822"/>
                    <a:gd name="T25" fmla="*/ 2147483647 h 317"/>
                    <a:gd name="T26" fmla="*/ 2147483647 w 822"/>
                    <a:gd name="T27" fmla="*/ 2147483647 h 317"/>
                    <a:gd name="T28" fmla="*/ 2147483647 w 822"/>
                    <a:gd name="T29" fmla="*/ 2147483647 h 317"/>
                    <a:gd name="T30" fmla="*/ 2147483647 w 822"/>
                    <a:gd name="T31" fmla="*/ 2147483647 h 317"/>
                    <a:gd name="T32" fmla="*/ 2147483647 w 822"/>
                    <a:gd name="T33" fmla="*/ 2147483647 h 317"/>
                    <a:gd name="T34" fmla="*/ 2147483647 w 822"/>
                    <a:gd name="T35" fmla="*/ 2147483647 h 317"/>
                    <a:gd name="T36" fmla="*/ 2147483647 w 822"/>
                    <a:gd name="T37" fmla="*/ 2147483647 h 317"/>
                    <a:gd name="T38" fmla="*/ 2147483647 w 822"/>
                    <a:gd name="T39" fmla="*/ 2147483647 h 317"/>
                    <a:gd name="T40" fmla="*/ 2147483647 w 822"/>
                    <a:gd name="T41" fmla="*/ 2147483647 h 317"/>
                    <a:gd name="T42" fmla="*/ 2147483647 w 822"/>
                    <a:gd name="T43" fmla="*/ 2147483647 h 317"/>
                    <a:gd name="T44" fmla="*/ 2147483647 w 822"/>
                    <a:gd name="T45" fmla="*/ 2147483647 h 317"/>
                    <a:gd name="T46" fmla="*/ 2147483647 w 822"/>
                    <a:gd name="T47" fmla="*/ 2147483647 h 317"/>
                    <a:gd name="T48" fmla="*/ 2147483647 w 822"/>
                    <a:gd name="T49" fmla="*/ 2147483647 h 317"/>
                    <a:gd name="T50" fmla="*/ 2147483647 w 822"/>
                    <a:gd name="T51" fmla="*/ 2147483647 h 317"/>
                    <a:gd name="T52" fmla="*/ 2147483647 w 822"/>
                    <a:gd name="T53" fmla="*/ 2147483647 h 317"/>
                    <a:gd name="T54" fmla="*/ 0 w 822"/>
                    <a:gd name="T55" fmla="*/ 2147483647 h 317"/>
                    <a:gd name="T56" fmla="*/ 2147483647 w 822"/>
                    <a:gd name="T57" fmla="*/ 2147483647 h 317"/>
                    <a:gd name="T58" fmla="*/ 2147483647 w 822"/>
                    <a:gd name="T59" fmla="*/ 2147483647 h 317"/>
                    <a:gd name="T60" fmla="*/ 2147483647 w 822"/>
                    <a:gd name="T61" fmla="*/ 2147483647 h 317"/>
                    <a:gd name="T62" fmla="*/ 2147483647 w 822"/>
                    <a:gd name="T63" fmla="*/ 2147483647 h 317"/>
                    <a:gd name="T64" fmla="*/ 2147483647 w 822"/>
                    <a:gd name="T65" fmla="*/ 2147483647 h 317"/>
                    <a:gd name="T66" fmla="*/ 2147483647 w 822"/>
                    <a:gd name="T67" fmla="*/ 2147483647 h 317"/>
                    <a:gd name="T68" fmla="*/ 2147483647 w 822"/>
                    <a:gd name="T69" fmla="*/ 2147483647 h 317"/>
                    <a:gd name="T70" fmla="*/ 2147483647 w 822"/>
                    <a:gd name="T71" fmla="*/ 2147483647 h 317"/>
                    <a:gd name="T72" fmla="*/ 2147483647 w 822"/>
                    <a:gd name="T73" fmla="*/ 2147483647 h 317"/>
                    <a:gd name="T74" fmla="*/ 2147483647 w 822"/>
                    <a:gd name="T75" fmla="*/ 2147483647 h 317"/>
                    <a:gd name="T76" fmla="*/ 2147483647 w 822"/>
                    <a:gd name="T77" fmla="*/ 2147483647 h 317"/>
                    <a:gd name="T78" fmla="*/ 2147483647 w 822"/>
                    <a:gd name="T79" fmla="*/ 2147483647 h 317"/>
                    <a:gd name="T80" fmla="*/ 2147483647 w 822"/>
                    <a:gd name="T81" fmla="*/ 2147483647 h 317"/>
                    <a:gd name="T82" fmla="*/ 2147483647 w 822"/>
                    <a:gd name="T83" fmla="*/ 2147483647 h 317"/>
                    <a:gd name="T84" fmla="*/ 2147483647 w 822"/>
                    <a:gd name="T85" fmla="*/ 2147483647 h 317"/>
                    <a:gd name="T86" fmla="*/ 2147483647 w 822"/>
                    <a:gd name="T87" fmla="*/ 2147483647 h 317"/>
                    <a:gd name="T88" fmla="*/ 2147483647 w 822"/>
                    <a:gd name="T89" fmla="*/ 2147483647 h 317"/>
                    <a:gd name="T90" fmla="*/ 2147483647 w 822"/>
                    <a:gd name="T91" fmla="*/ 2147483647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2"/>
                    <a:gd name="T139" fmla="*/ 0 h 317"/>
                    <a:gd name="T140" fmla="*/ 822 w 822"/>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2" h="317">
                      <a:moveTo>
                        <a:pt x="803" y="64"/>
                      </a:moveTo>
                      <a:lnTo>
                        <a:pt x="781" y="66"/>
                      </a:lnTo>
                      <a:lnTo>
                        <a:pt x="758" y="69"/>
                      </a:lnTo>
                      <a:lnTo>
                        <a:pt x="739" y="69"/>
                      </a:lnTo>
                      <a:lnTo>
                        <a:pt x="724" y="64"/>
                      </a:lnTo>
                      <a:lnTo>
                        <a:pt x="679" y="45"/>
                      </a:lnTo>
                      <a:lnTo>
                        <a:pt x="633" y="28"/>
                      </a:lnTo>
                      <a:lnTo>
                        <a:pt x="584" y="16"/>
                      </a:lnTo>
                      <a:lnTo>
                        <a:pt x="535" y="7"/>
                      </a:lnTo>
                      <a:lnTo>
                        <a:pt x="486" y="0"/>
                      </a:lnTo>
                      <a:lnTo>
                        <a:pt x="437" y="0"/>
                      </a:lnTo>
                      <a:lnTo>
                        <a:pt x="392" y="2"/>
                      </a:lnTo>
                      <a:lnTo>
                        <a:pt x="347" y="12"/>
                      </a:lnTo>
                      <a:lnTo>
                        <a:pt x="324" y="21"/>
                      </a:lnTo>
                      <a:lnTo>
                        <a:pt x="309" y="35"/>
                      </a:lnTo>
                      <a:lnTo>
                        <a:pt x="294" y="52"/>
                      </a:lnTo>
                      <a:lnTo>
                        <a:pt x="283" y="71"/>
                      </a:lnTo>
                      <a:lnTo>
                        <a:pt x="271" y="90"/>
                      </a:lnTo>
                      <a:lnTo>
                        <a:pt x="256" y="106"/>
                      </a:lnTo>
                      <a:lnTo>
                        <a:pt x="237" y="123"/>
                      </a:lnTo>
                      <a:lnTo>
                        <a:pt x="215" y="137"/>
                      </a:lnTo>
                      <a:lnTo>
                        <a:pt x="184" y="154"/>
                      </a:lnTo>
                      <a:lnTo>
                        <a:pt x="151" y="170"/>
                      </a:lnTo>
                      <a:lnTo>
                        <a:pt x="109" y="182"/>
                      </a:lnTo>
                      <a:lnTo>
                        <a:pt x="71" y="196"/>
                      </a:lnTo>
                      <a:lnTo>
                        <a:pt x="37" y="210"/>
                      </a:lnTo>
                      <a:lnTo>
                        <a:pt x="15" y="229"/>
                      </a:lnTo>
                      <a:lnTo>
                        <a:pt x="0" y="251"/>
                      </a:lnTo>
                      <a:lnTo>
                        <a:pt x="3" y="279"/>
                      </a:lnTo>
                      <a:lnTo>
                        <a:pt x="75" y="289"/>
                      </a:lnTo>
                      <a:lnTo>
                        <a:pt x="151" y="298"/>
                      </a:lnTo>
                      <a:lnTo>
                        <a:pt x="222" y="305"/>
                      </a:lnTo>
                      <a:lnTo>
                        <a:pt x="294" y="312"/>
                      </a:lnTo>
                      <a:lnTo>
                        <a:pt x="366" y="317"/>
                      </a:lnTo>
                      <a:lnTo>
                        <a:pt x="437" y="317"/>
                      </a:lnTo>
                      <a:lnTo>
                        <a:pt x="505" y="312"/>
                      </a:lnTo>
                      <a:lnTo>
                        <a:pt x="573" y="300"/>
                      </a:lnTo>
                      <a:lnTo>
                        <a:pt x="618" y="286"/>
                      </a:lnTo>
                      <a:lnTo>
                        <a:pt x="664" y="270"/>
                      </a:lnTo>
                      <a:lnTo>
                        <a:pt x="709" y="246"/>
                      </a:lnTo>
                      <a:lnTo>
                        <a:pt x="747" y="222"/>
                      </a:lnTo>
                      <a:lnTo>
                        <a:pt x="781" y="194"/>
                      </a:lnTo>
                      <a:lnTo>
                        <a:pt x="807" y="163"/>
                      </a:lnTo>
                      <a:lnTo>
                        <a:pt x="822" y="130"/>
                      </a:lnTo>
                      <a:lnTo>
                        <a:pt x="822" y="95"/>
                      </a:lnTo>
                      <a:lnTo>
                        <a:pt x="803" y="64"/>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3" name="Freeform 53"/>
                <p:cNvSpPr>
                  <a:spLocks/>
                </p:cNvSpPr>
                <p:nvPr/>
              </p:nvSpPr>
              <p:spPr bwMode="auto">
                <a:xfrm>
                  <a:off x="1993931" y="2806692"/>
                  <a:ext cx="595533" cy="320498"/>
                </a:xfrm>
                <a:custGeom>
                  <a:avLst/>
                  <a:gdLst>
                    <a:gd name="T0" fmla="*/ 2147483647 w 509"/>
                    <a:gd name="T1" fmla="*/ 2147483647 h 239"/>
                    <a:gd name="T2" fmla="*/ 2147483647 w 509"/>
                    <a:gd name="T3" fmla="*/ 2147483647 h 239"/>
                    <a:gd name="T4" fmla="*/ 2147483647 w 509"/>
                    <a:gd name="T5" fmla="*/ 2147483647 h 239"/>
                    <a:gd name="T6" fmla="*/ 2147483647 w 509"/>
                    <a:gd name="T7" fmla="*/ 0 h 239"/>
                    <a:gd name="T8" fmla="*/ 2147483647 w 509"/>
                    <a:gd name="T9" fmla="*/ 0 h 239"/>
                    <a:gd name="T10" fmla="*/ 2147483647 w 509"/>
                    <a:gd name="T11" fmla="*/ 2147483647 h 239"/>
                    <a:gd name="T12" fmla="*/ 2147483647 w 509"/>
                    <a:gd name="T13" fmla="*/ 2147483647 h 239"/>
                    <a:gd name="T14" fmla="*/ 2147483647 w 509"/>
                    <a:gd name="T15" fmla="*/ 2147483647 h 239"/>
                    <a:gd name="T16" fmla="*/ 2147483647 w 509"/>
                    <a:gd name="T17" fmla="*/ 2147483647 h 239"/>
                    <a:gd name="T18" fmla="*/ 2147483647 w 509"/>
                    <a:gd name="T19" fmla="*/ 2147483647 h 239"/>
                    <a:gd name="T20" fmla="*/ 2147483647 w 509"/>
                    <a:gd name="T21" fmla="*/ 2147483647 h 239"/>
                    <a:gd name="T22" fmla="*/ 2147483647 w 509"/>
                    <a:gd name="T23" fmla="*/ 2147483647 h 239"/>
                    <a:gd name="T24" fmla="*/ 2147483647 w 509"/>
                    <a:gd name="T25" fmla="*/ 2147483647 h 239"/>
                    <a:gd name="T26" fmla="*/ 0 w 509"/>
                    <a:gd name="T27" fmla="*/ 2147483647 h 239"/>
                    <a:gd name="T28" fmla="*/ 2147483647 w 509"/>
                    <a:gd name="T29" fmla="*/ 2147483647 h 239"/>
                    <a:gd name="T30" fmla="*/ 2147483647 w 509"/>
                    <a:gd name="T31" fmla="*/ 2147483647 h 239"/>
                    <a:gd name="T32" fmla="*/ 2147483647 w 509"/>
                    <a:gd name="T33" fmla="*/ 2147483647 h 239"/>
                    <a:gd name="T34" fmla="*/ 2147483647 w 509"/>
                    <a:gd name="T35" fmla="*/ 2147483647 h 239"/>
                    <a:gd name="T36" fmla="*/ 2147483647 w 509"/>
                    <a:gd name="T37" fmla="*/ 2147483647 h 239"/>
                    <a:gd name="T38" fmla="*/ 2147483647 w 509"/>
                    <a:gd name="T39" fmla="*/ 2147483647 h 239"/>
                    <a:gd name="T40" fmla="*/ 2147483647 w 509"/>
                    <a:gd name="T41" fmla="*/ 2147483647 h 239"/>
                    <a:gd name="T42" fmla="*/ 2147483647 w 509"/>
                    <a:gd name="T43" fmla="*/ 2147483647 h 239"/>
                    <a:gd name="T44" fmla="*/ 2147483647 w 509"/>
                    <a:gd name="T45" fmla="*/ 2147483647 h 239"/>
                    <a:gd name="T46" fmla="*/ 2147483647 w 509"/>
                    <a:gd name="T47" fmla="*/ 2147483647 h 239"/>
                    <a:gd name="T48" fmla="*/ 2147483647 w 509"/>
                    <a:gd name="T49" fmla="*/ 2147483647 h 239"/>
                    <a:gd name="T50" fmla="*/ 2147483647 w 509"/>
                    <a:gd name="T51" fmla="*/ 2147483647 h 239"/>
                    <a:gd name="T52" fmla="*/ 2147483647 w 509"/>
                    <a:gd name="T53" fmla="*/ 2147483647 h 239"/>
                    <a:gd name="T54" fmla="*/ 2147483647 w 509"/>
                    <a:gd name="T55" fmla="*/ 2147483647 h 239"/>
                    <a:gd name="T56" fmla="*/ 2147483647 w 509"/>
                    <a:gd name="T57" fmla="*/ 2147483647 h 239"/>
                    <a:gd name="T58" fmla="*/ 2147483647 w 509"/>
                    <a:gd name="T59" fmla="*/ 2147483647 h 239"/>
                    <a:gd name="T60" fmla="*/ 2147483647 w 509"/>
                    <a:gd name="T61" fmla="*/ 2147483647 h 239"/>
                    <a:gd name="T62" fmla="*/ 2147483647 w 509"/>
                    <a:gd name="T63" fmla="*/ 2147483647 h 239"/>
                    <a:gd name="T64" fmla="*/ 2147483647 w 509"/>
                    <a:gd name="T65" fmla="*/ 2147483647 h 239"/>
                    <a:gd name="T66" fmla="*/ 2147483647 w 509"/>
                    <a:gd name="T67" fmla="*/ 2147483647 h 239"/>
                    <a:gd name="T68" fmla="*/ 2147483647 w 509"/>
                    <a:gd name="T69" fmla="*/ 2147483647 h 239"/>
                    <a:gd name="T70" fmla="*/ 2147483647 w 509"/>
                    <a:gd name="T71" fmla="*/ 2147483647 h 239"/>
                    <a:gd name="T72" fmla="*/ 2147483647 w 509"/>
                    <a:gd name="T73" fmla="*/ 2147483647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9"/>
                    <a:gd name="T112" fmla="*/ 0 h 239"/>
                    <a:gd name="T113" fmla="*/ 509 w 509"/>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9" h="239">
                      <a:moveTo>
                        <a:pt x="355" y="10"/>
                      </a:moveTo>
                      <a:lnTo>
                        <a:pt x="325" y="5"/>
                      </a:lnTo>
                      <a:lnTo>
                        <a:pt x="294" y="3"/>
                      </a:lnTo>
                      <a:lnTo>
                        <a:pt x="260" y="0"/>
                      </a:lnTo>
                      <a:lnTo>
                        <a:pt x="226" y="0"/>
                      </a:lnTo>
                      <a:lnTo>
                        <a:pt x="196" y="3"/>
                      </a:lnTo>
                      <a:lnTo>
                        <a:pt x="166" y="7"/>
                      </a:lnTo>
                      <a:lnTo>
                        <a:pt x="136" y="12"/>
                      </a:lnTo>
                      <a:lnTo>
                        <a:pt x="110" y="19"/>
                      </a:lnTo>
                      <a:lnTo>
                        <a:pt x="72" y="33"/>
                      </a:lnTo>
                      <a:lnTo>
                        <a:pt x="42" y="55"/>
                      </a:lnTo>
                      <a:lnTo>
                        <a:pt x="19" y="81"/>
                      </a:lnTo>
                      <a:lnTo>
                        <a:pt x="8" y="109"/>
                      </a:lnTo>
                      <a:lnTo>
                        <a:pt x="0" y="140"/>
                      </a:lnTo>
                      <a:lnTo>
                        <a:pt x="4" y="171"/>
                      </a:lnTo>
                      <a:lnTo>
                        <a:pt x="11" y="204"/>
                      </a:lnTo>
                      <a:lnTo>
                        <a:pt x="27" y="235"/>
                      </a:lnTo>
                      <a:lnTo>
                        <a:pt x="87" y="235"/>
                      </a:lnTo>
                      <a:lnTo>
                        <a:pt x="151" y="237"/>
                      </a:lnTo>
                      <a:lnTo>
                        <a:pt x="211" y="239"/>
                      </a:lnTo>
                      <a:lnTo>
                        <a:pt x="276" y="237"/>
                      </a:lnTo>
                      <a:lnTo>
                        <a:pt x="332" y="230"/>
                      </a:lnTo>
                      <a:lnTo>
                        <a:pt x="389" y="218"/>
                      </a:lnTo>
                      <a:lnTo>
                        <a:pt x="441" y="197"/>
                      </a:lnTo>
                      <a:lnTo>
                        <a:pt x="487" y="164"/>
                      </a:lnTo>
                      <a:lnTo>
                        <a:pt x="506" y="130"/>
                      </a:lnTo>
                      <a:lnTo>
                        <a:pt x="509" y="97"/>
                      </a:lnTo>
                      <a:lnTo>
                        <a:pt x="506" y="67"/>
                      </a:lnTo>
                      <a:lnTo>
                        <a:pt x="487" y="41"/>
                      </a:lnTo>
                      <a:lnTo>
                        <a:pt x="479" y="33"/>
                      </a:lnTo>
                      <a:lnTo>
                        <a:pt x="464" y="29"/>
                      </a:lnTo>
                      <a:lnTo>
                        <a:pt x="449" y="24"/>
                      </a:lnTo>
                      <a:lnTo>
                        <a:pt x="434" y="22"/>
                      </a:lnTo>
                      <a:lnTo>
                        <a:pt x="411" y="17"/>
                      </a:lnTo>
                      <a:lnTo>
                        <a:pt x="392" y="15"/>
                      </a:lnTo>
                      <a:lnTo>
                        <a:pt x="374" y="12"/>
                      </a:lnTo>
                      <a:lnTo>
                        <a:pt x="355" y="10"/>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4" name="Freeform 54"/>
                <p:cNvSpPr>
                  <a:spLocks/>
                </p:cNvSpPr>
                <p:nvPr/>
              </p:nvSpPr>
              <p:spPr bwMode="auto">
                <a:xfrm>
                  <a:off x="2740461" y="3830117"/>
                  <a:ext cx="630565" cy="221406"/>
                </a:xfrm>
                <a:custGeom>
                  <a:avLst/>
                  <a:gdLst>
                    <a:gd name="T0" fmla="*/ 2147483647 w 539"/>
                    <a:gd name="T1" fmla="*/ 2147483647 h 165"/>
                    <a:gd name="T2" fmla="*/ 2147483647 w 539"/>
                    <a:gd name="T3" fmla="*/ 2147483647 h 165"/>
                    <a:gd name="T4" fmla="*/ 2147483647 w 539"/>
                    <a:gd name="T5" fmla="*/ 2147483647 h 165"/>
                    <a:gd name="T6" fmla="*/ 2147483647 w 539"/>
                    <a:gd name="T7" fmla="*/ 2147483647 h 165"/>
                    <a:gd name="T8" fmla="*/ 2147483647 w 539"/>
                    <a:gd name="T9" fmla="*/ 2147483647 h 165"/>
                    <a:gd name="T10" fmla="*/ 2147483647 w 539"/>
                    <a:gd name="T11" fmla="*/ 2147483647 h 165"/>
                    <a:gd name="T12" fmla="*/ 2147483647 w 539"/>
                    <a:gd name="T13" fmla="*/ 2147483647 h 165"/>
                    <a:gd name="T14" fmla="*/ 2147483647 w 539"/>
                    <a:gd name="T15" fmla="*/ 2147483647 h 165"/>
                    <a:gd name="T16" fmla="*/ 2147483647 w 539"/>
                    <a:gd name="T17" fmla="*/ 2147483647 h 165"/>
                    <a:gd name="T18" fmla="*/ 2147483647 w 539"/>
                    <a:gd name="T19" fmla="*/ 0 h 165"/>
                    <a:gd name="T20" fmla="*/ 2147483647 w 539"/>
                    <a:gd name="T21" fmla="*/ 2147483647 h 165"/>
                    <a:gd name="T22" fmla="*/ 2147483647 w 539"/>
                    <a:gd name="T23" fmla="*/ 2147483647 h 165"/>
                    <a:gd name="T24" fmla="*/ 2147483647 w 539"/>
                    <a:gd name="T25" fmla="*/ 2147483647 h 165"/>
                    <a:gd name="T26" fmla="*/ 0 w 539"/>
                    <a:gd name="T27" fmla="*/ 2147483647 h 165"/>
                    <a:gd name="T28" fmla="*/ 2147483647 w 539"/>
                    <a:gd name="T29" fmla="*/ 2147483647 h 165"/>
                    <a:gd name="T30" fmla="*/ 2147483647 w 539"/>
                    <a:gd name="T31" fmla="*/ 2147483647 h 165"/>
                    <a:gd name="T32" fmla="*/ 2147483647 w 539"/>
                    <a:gd name="T33" fmla="*/ 2147483647 h 165"/>
                    <a:gd name="T34" fmla="*/ 2147483647 w 539"/>
                    <a:gd name="T35" fmla="*/ 2147483647 h 165"/>
                    <a:gd name="T36" fmla="*/ 2147483647 w 539"/>
                    <a:gd name="T37" fmla="*/ 2147483647 h 165"/>
                    <a:gd name="T38" fmla="*/ 2147483647 w 539"/>
                    <a:gd name="T39" fmla="*/ 2147483647 h 165"/>
                    <a:gd name="T40" fmla="*/ 2147483647 w 539"/>
                    <a:gd name="T41" fmla="*/ 2147483647 h 165"/>
                    <a:gd name="T42" fmla="*/ 2147483647 w 539"/>
                    <a:gd name="T43" fmla="*/ 2147483647 h 165"/>
                    <a:gd name="T44" fmla="*/ 2147483647 w 539"/>
                    <a:gd name="T45" fmla="*/ 2147483647 h 165"/>
                    <a:gd name="T46" fmla="*/ 2147483647 w 539"/>
                    <a:gd name="T47" fmla="*/ 2147483647 h 165"/>
                    <a:gd name="T48" fmla="*/ 2147483647 w 539"/>
                    <a:gd name="T49" fmla="*/ 2147483647 h 165"/>
                    <a:gd name="T50" fmla="*/ 2147483647 w 539"/>
                    <a:gd name="T51" fmla="*/ 2147483647 h 165"/>
                    <a:gd name="T52" fmla="*/ 2147483647 w 539"/>
                    <a:gd name="T53" fmla="*/ 2147483647 h 165"/>
                    <a:gd name="T54" fmla="*/ 2147483647 w 539"/>
                    <a:gd name="T55" fmla="*/ 2147483647 h 165"/>
                    <a:gd name="T56" fmla="*/ 2147483647 w 539"/>
                    <a:gd name="T57" fmla="*/ 2147483647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9"/>
                    <a:gd name="T88" fmla="*/ 0 h 165"/>
                    <a:gd name="T89" fmla="*/ 539 w 539"/>
                    <a:gd name="T90" fmla="*/ 165 h 1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9" h="165">
                      <a:moveTo>
                        <a:pt x="471" y="56"/>
                      </a:moveTo>
                      <a:lnTo>
                        <a:pt x="426" y="49"/>
                      </a:lnTo>
                      <a:lnTo>
                        <a:pt x="381" y="45"/>
                      </a:lnTo>
                      <a:lnTo>
                        <a:pt x="335" y="40"/>
                      </a:lnTo>
                      <a:lnTo>
                        <a:pt x="294" y="33"/>
                      </a:lnTo>
                      <a:lnTo>
                        <a:pt x="252" y="28"/>
                      </a:lnTo>
                      <a:lnTo>
                        <a:pt x="211" y="23"/>
                      </a:lnTo>
                      <a:lnTo>
                        <a:pt x="166" y="14"/>
                      </a:lnTo>
                      <a:lnTo>
                        <a:pt x="124" y="4"/>
                      </a:lnTo>
                      <a:lnTo>
                        <a:pt x="75" y="0"/>
                      </a:lnTo>
                      <a:lnTo>
                        <a:pt x="41" y="7"/>
                      </a:lnTo>
                      <a:lnTo>
                        <a:pt x="19" y="23"/>
                      </a:lnTo>
                      <a:lnTo>
                        <a:pt x="3" y="45"/>
                      </a:lnTo>
                      <a:lnTo>
                        <a:pt x="0" y="68"/>
                      </a:lnTo>
                      <a:lnTo>
                        <a:pt x="3" y="92"/>
                      </a:lnTo>
                      <a:lnTo>
                        <a:pt x="15" y="113"/>
                      </a:lnTo>
                      <a:lnTo>
                        <a:pt x="30" y="130"/>
                      </a:lnTo>
                      <a:lnTo>
                        <a:pt x="83" y="149"/>
                      </a:lnTo>
                      <a:lnTo>
                        <a:pt x="139" y="158"/>
                      </a:lnTo>
                      <a:lnTo>
                        <a:pt x="200" y="165"/>
                      </a:lnTo>
                      <a:lnTo>
                        <a:pt x="264" y="165"/>
                      </a:lnTo>
                      <a:lnTo>
                        <a:pt x="328" y="160"/>
                      </a:lnTo>
                      <a:lnTo>
                        <a:pt x="392" y="156"/>
                      </a:lnTo>
                      <a:lnTo>
                        <a:pt x="456" y="146"/>
                      </a:lnTo>
                      <a:lnTo>
                        <a:pt x="520" y="139"/>
                      </a:lnTo>
                      <a:lnTo>
                        <a:pt x="539" y="125"/>
                      </a:lnTo>
                      <a:lnTo>
                        <a:pt x="535" y="99"/>
                      </a:lnTo>
                      <a:lnTo>
                        <a:pt x="513" y="73"/>
                      </a:lnTo>
                      <a:lnTo>
                        <a:pt x="471" y="56"/>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5" name="Freeform 55"/>
                <p:cNvSpPr>
                  <a:spLocks/>
                </p:cNvSpPr>
                <p:nvPr/>
              </p:nvSpPr>
              <p:spPr bwMode="auto">
                <a:xfrm>
                  <a:off x="3517191" y="3142673"/>
                  <a:ext cx="550838" cy="260114"/>
                </a:xfrm>
                <a:custGeom>
                  <a:avLst/>
                  <a:gdLst>
                    <a:gd name="T0" fmla="*/ 2147483647 w 471"/>
                    <a:gd name="T1" fmla="*/ 0 h 194"/>
                    <a:gd name="T2" fmla="*/ 2147483647 w 471"/>
                    <a:gd name="T3" fmla="*/ 0 h 194"/>
                    <a:gd name="T4" fmla="*/ 2147483647 w 471"/>
                    <a:gd name="T5" fmla="*/ 2147483647 h 194"/>
                    <a:gd name="T6" fmla="*/ 2147483647 w 471"/>
                    <a:gd name="T7" fmla="*/ 2147483647 h 194"/>
                    <a:gd name="T8" fmla="*/ 2147483647 w 471"/>
                    <a:gd name="T9" fmla="*/ 2147483647 h 194"/>
                    <a:gd name="T10" fmla="*/ 2147483647 w 471"/>
                    <a:gd name="T11" fmla="*/ 2147483647 h 194"/>
                    <a:gd name="T12" fmla="*/ 2147483647 w 471"/>
                    <a:gd name="T13" fmla="*/ 2147483647 h 194"/>
                    <a:gd name="T14" fmla="*/ 2147483647 w 471"/>
                    <a:gd name="T15" fmla="*/ 2147483647 h 194"/>
                    <a:gd name="T16" fmla="*/ 2147483647 w 471"/>
                    <a:gd name="T17" fmla="*/ 2147483647 h 194"/>
                    <a:gd name="T18" fmla="*/ 2147483647 w 471"/>
                    <a:gd name="T19" fmla="*/ 2147483647 h 194"/>
                    <a:gd name="T20" fmla="*/ 0 w 471"/>
                    <a:gd name="T21" fmla="*/ 2147483647 h 194"/>
                    <a:gd name="T22" fmla="*/ 2147483647 w 471"/>
                    <a:gd name="T23" fmla="*/ 2147483647 h 194"/>
                    <a:gd name="T24" fmla="*/ 2147483647 w 471"/>
                    <a:gd name="T25" fmla="*/ 2147483647 h 194"/>
                    <a:gd name="T26" fmla="*/ 2147483647 w 471"/>
                    <a:gd name="T27" fmla="*/ 2147483647 h 194"/>
                    <a:gd name="T28" fmla="*/ 2147483647 w 471"/>
                    <a:gd name="T29" fmla="*/ 2147483647 h 194"/>
                    <a:gd name="T30" fmla="*/ 2147483647 w 471"/>
                    <a:gd name="T31" fmla="*/ 2147483647 h 194"/>
                    <a:gd name="T32" fmla="*/ 2147483647 w 471"/>
                    <a:gd name="T33" fmla="*/ 2147483647 h 194"/>
                    <a:gd name="T34" fmla="*/ 2147483647 w 471"/>
                    <a:gd name="T35" fmla="*/ 2147483647 h 194"/>
                    <a:gd name="T36" fmla="*/ 2147483647 w 471"/>
                    <a:gd name="T37" fmla="*/ 2147483647 h 194"/>
                    <a:gd name="T38" fmla="*/ 2147483647 w 471"/>
                    <a:gd name="T39" fmla="*/ 2147483647 h 194"/>
                    <a:gd name="T40" fmla="*/ 2147483647 w 471"/>
                    <a:gd name="T41" fmla="*/ 2147483647 h 194"/>
                    <a:gd name="T42" fmla="*/ 2147483647 w 471"/>
                    <a:gd name="T43" fmla="*/ 2147483647 h 194"/>
                    <a:gd name="T44" fmla="*/ 2147483647 w 471"/>
                    <a:gd name="T45" fmla="*/ 2147483647 h 194"/>
                    <a:gd name="T46" fmla="*/ 2147483647 w 471"/>
                    <a:gd name="T47" fmla="*/ 2147483647 h 194"/>
                    <a:gd name="T48" fmla="*/ 2147483647 w 471"/>
                    <a:gd name="T49" fmla="*/ 2147483647 h 194"/>
                    <a:gd name="T50" fmla="*/ 2147483647 w 471"/>
                    <a:gd name="T51" fmla="*/ 2147483647 h 194"/>
                    <a:gd name="T52" fmla="*/ 2147483647 w 471"/>
                    <a:gd name="T53" fmla="*/ 2147483647 h 194"/>
                    <a:gd name="T54" fmla="*/ 2147483647 w 471"/>
                    <a:gd name="T55" fmla="*/ 2147483647 h 194"/>
                    <a:gd name="T56" fmla="*/ 2147483647 w 471"/>
                    <a:gd name="T57" fmla="*/ 2147483647 h 194"/>
                    <a:gd name="T58" fmla="*/ 2147483647 w 471"/>
                    <a:gd name="T59" fmla="*/ 2147483647 h 194"/>
                    <a:gd name="T60" fmla="*/ 2147483647 w 471"/>
                    <a:gd name="T61" fmla="*/ 2147483647 h 194"/>
                    <a:gd name="T62" fmla="*/ 2147483647 w 471"/>
                    <a:gd name="T63" fmla="*/ 2147483647 h 194"/>
                    <a:gd name="T64" fmla="*/ 2147483647 w 471"/>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1"/>
                    <a:gd name="T100" fmla="*/ 0 h 194"/>
                    <a:gd name="T101" fmla="*/ 471 w 471"/>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1" h="194">
                      <a:moveTo>
                        <a:pt x="283" y="0"/>
                      </a:moveTo>
                      <a:lnTo>
                        <a:pt x="249" y="0"/>
                      </a:lnTo>
                      <a:lnTo>
                        <a:pt x="215" y="5"/>
                      </a:lnTo>
                      <a:lnTo>
                        <a:pt x="184" y="7"/>
                      </a:lnTo>
                      <a:lnTo>
                        <a:pt x="154" y="14"/>
                      </a:lnTo>
                      <a:lnTo>
                        <a:pt x="124" y="19"/>
                      </a:lnTo>
                      <a:lnTo>
                        <a:pt x="98" y="26"/>
                      </a:lnTo>
                      <a:lnTo>
                        <a:pt x="67" y="36"/>
                      </a:lnTo>
                      <a:lnTo>
                        <a:pt x="37" y="43"/>
                      </a:lnTo>
                      <a:lnTo>
                        <a:pt x="11" y="59"/>
                      </a:lnTo>
                      <a:lnTo>
                        <a:pt x="0" y="92"/>
                      </a:lnTo>
                      <a:lnTo>
                        <a:pt x="3" y="126"/>
                      </a:lnTo>
                      <a:lnTo>
                        <a:pt x="18" y="144"/>
                      </a:lnTo>
                      <a:lnTo>
                        <a:pt x="64" y="163"/>
                      </a:lnTo>
                      <a:lnTo>
                        <a:pt x="113" y="178"/>
                      </a:lnTo>
                      <a:lnTo>
                        <a:pt x="166" y="187"/>
                      </a:lnTo>
                      <a:lnTo>
                        <a:pt x="222" y="192"/>
                      </a:lnTo>
                      <a:lnTo>
                        <a:pt x="283" y="194"/>
                      </a:lnTo>
                      <a:lnTo>
                        <a:pt x="343" y="194"/>
                      </a:lnTo>
                      <a:lnTo>
                        <a:pt x="403" y="194"/>
                      </a:lnTo>
                      <a:lnTo>
                        <a:pt x="464" y="194"/>
                      </a:lnTo>
                      <a:lnTo>
                        <a:pt x="467" y="166"/>
                      </a:lnTo>
                      <a:lnTo>
                        <a:pt x="471" y="137"/>
                      </a:lnTo>
                      <a:lnTo>
                        <a:pt x="467" y="109"/>
                      </a:lnTo>
                      <a:lnTo>
                        <a:pt x="456" y="83"/>
                      </a:lnTo>
                      <a:lnTo>
                        <a:pt x="437" y="59"/>
                      </a:lnTo>
                      <a:lnTo>
                        <a:pt x="407" y="43"/>
                      </a:lnTo>
                      <a:lnTo>
                        <a:pt x="369" y="33"/>
                      </a:lnTo>
                      <a:lnTo>
                        <a:pt x="313" y="31"/>
                      </a:lnTo>
                      <a:lnTo>
                        <a:pt x="309" y="19"/>
                      </a:lnTo>
                      <a:lnTo>
                        <a:pt x="305" y="7"/>
                      </a:lnTo>
                      <a:lnTo>
                        <a:pt x="294" y="3"/>
                      </a:lnTo>
                      <a:lnTo>
                        <a:pt x="283" y="0"/>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6" name="Freeform 56"/>
                <p:cNvSpPr>
                  <a:spLocks/>
                </p:cNvSpPr>
                <p:nvPr/>
              </p:nvSpPr>
              <p:spPr bwMode="auto">
                <a:xfrm>
                  <a:off x="4089773" y="2535740"/>
                  <a:ext cx="821425" cy="360753"/>
                </a:xfrm>
                <a:custGeom>
                  <a:avLst/>
                  <a:gdLst>
                    <a:gd name="T0" fmla="*/ 2147483647 w 702"/>
                    <a:gd name="T1" fmla="*/ 2147483647 h 270"/>
                    <a:gd name="T2" fmla="*/ 2147483647 w 702"/>
                    <a:gd name="T3" fmla="*/ 2147483647 h 270"/>
                    <a:gd name="T4" fmla="*/ 2147483647 w 702"/>
                    <a:gd name="T5" fmla="*/ 2147483647 h 270"/>
                    <a:gd name="T6" fmla="*/ 2147483647 w 702"/>
                    <a:gd name="T7" fmla="*/ 2147483647 h 270"/>
                    <a:gd name="T8" fmla="*/ 2147483647 w 702"/>
                    <a:gd name="T9" fmla="*/ 2147483647 h 270"/>
                    <a:gd name="T10" fmla="*/ 2147483647 w 702"/>
                    <a:gd name="T11" fmla="*/ 2147483647 h 270"/>
                    <a:gd name="T12" fmla="*/ 2147483647 w 702"/>
                    <a:gd name="T13" fmla="*/ 2147483647 h 270"/>
                    <a:gd name="T14" fmla="*/ 2147483647 w 702"/>
                    <a:gd name="T15" fmla="*/ 2147483647 h 270"/>
                    <a:gd name="T16" fmla="*/ 2147483647 w 702"/>
                    <a:gd name="T17" fmla="*/ 2147483647 h 270"/>
                    <a:gd name="T18" fmla="*/ 2147483647 w 702"/>
                    <a:gd name="T19" fmla="*/ 2147483647 h 270"/>
                    <a:gd name="T20" fmla="*/ 2147483647 w 702"/>
                    <a:gd name="T21" fmla="*/ 2147483647 h 270"/>
                    <a:gd name="T22" fmla="*/ 2147483647 w 702"/>
                    <a:gd name="T23" fmla="*/ 2147483647 h 270"/>
                    <a:gd name="T24" fmla="*/ 2147483647 w 702"/>
                    <a:gd name="T25" fmla="*/ 2147483647 h 270"/>
                    <a:gd name="T26" fmla="*/ 2147483647 w 702"/>
                    <a:gd name="T27" fmla="*/ 2147483647 h 270"/>
                    <a:gd name="T28" fmla="*/ 2147483647 w 702"/>
                    <a:gd name="T29" fmla="*/ 2147483647 h 270"/>
                    <a:gd name="T30" fmla="*/ 2147483647 w 702"/>
                    <a:gd name="T31" fmla="*/ 2147483647 h 270"/>
                    <a:gd name="T32" fmla="*/ 2147483647 w 702"/>
                    <a:gd name="T33" fmla="*/ 2147483647 h 270"/>
                    <a:gd name="T34" fmla="*/ 2147483647 w 702"/>
                    <a:gd name="T35" fmla="*/ 2147483647 h 270"/>
                    <a:gd name="T36" fmla="*/ 2147483647 w 702"/>
                    <a:gd name="T37" fmla="*/ 2147483647 h 270"/>
                    <a:gd name="T38" fmla="*/ 2147483647 w 702"/>
                    <a:gd name="T39" fmla="*/ 2147483647 h 270"/>
                    <a:gd name="T40" fmla="*/ 2147483647 w 702"/>
                    <a:gd name="T41" fmla="*/ 2147483647 h 270"/>
                    <a:gd name="T42" fmla="*/ 2147483647 w 702"/>
                    <a:gd name="T43" fmla="*/ 2147483647 h 270"/>
                    <a:gd name="T44" fmla="*/ 2147483647 w 702"/>
                    <a:gd name="T45" fmla="*/ 2147483647 h 270"/>
                    <a:gd name="T46" fmla="*/ 2147483647 w 702"/>
                    <a:gd name="T47" fmla="*/ 2147483647 h 270"/>
                    <a:gd name="T48" fmla="*/ 2147483647 w 702"/>
                    <a:gd name="T49" fmla="*/ 2147483647 h 270"/>
                    <a:gd name="T50" fmla="*/ 2147483647 w 702"/>
                    <a:gd name="T51" fmla="*/ 2147483647 h 270"/>
                    <a:gd name="T52" fmla="*/ 2147483647 w 702"/>
                    <a:gd name="T53" fmla="*/ 2147483647 h 270"/>
                    <a:gd name="T54" fmla="*/ 2147483647 w 702"/>
                    <a:gd name="T55" fmla="*/ 2147483647 h 270"/>
                    <a:gd name="T56" fmla="*/ 2147483647 w 702"/>
                    <a:gd name="T57" fmla="*/ 2147483647 h 270"/>
                    <a:gd name="T58" fmla="*/ 2147483647 w 702"/>
                    <a:gd name="T59" fmla="*/ 2147483647 h 270"/>
                    <a:gd name="T60" fmla="*/ 2147483647 w 702"/>
                    <a:gd name="T61" fmla="*/ 2147483647 h 270"/>
                    <a:gd name="T62" fmla="*/ 2147483647 w 702"/>
                    <a:gd name="T63" fmla="*/ 2147483647 h 270"/>
                    <a:gd name="T64" fmla="*/ 2147483647 w 702"/>
                    <a:gd name="T65" fmla="*/ 2147483647 h 270"/>
                    <a:gd name="T66" fmla="*/ 0 w 702"/>
                    <a:gd name="T67" fmla="*/ 2147483647 h 270"/>
                    <a:gd name="T68" fmla="*/ 2147483647 w 702"/>
                    <a:gd name="T69" fmla="*/ 2147483647 h 270"/>
                    <a:gd name="T70" fmla="*/ 2147483647 w 702"/>
                    <a:gd name="T71" fmla="*/ 2147483647 h 270"/>
                    <a:gd name="T72" fmla="*/ 2147483647 w 702"/>
                    <a:gd name="T73" fmla="*/ 0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2"/>
                    <a:gd name="T112" fmla="*/ 0 h 270"/>
                    <a:gd name="T113" fmla="*/ 702 w 702"/>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2" h="270">
                      <a:moveTo>
                        <a:pt x="87" y="0"/>
                      </a:moveTo>
                      <a:lnTo>
                        <a:pt x="91" y="28"/>
                      </a:lnTo>
                      <a:lnTo>
                        <a:pt x="109" y="47"/>
                      </a:lnTo>
                      <a:lnTo>
                        <a:pt x="140" y="59"/>
                      </a:lnTo>
                      <a:lnTo>
                        <a:pt x="181" y="64"/>
                      </a:lnTo>
                      <a:lnTo>
                        <a:pt x="226" y="66"/>
                      </a:lnTo>
                      <a:lnTo>
                        <a:pt x="275" y="68"/>
                      </a:lnTo>
                      <a:lnTo>
                        <a:pt x="321" y="68"/>
                      </a:lnTo>
                      <a:lnTo>
                        <a:pt x="358" y="71"/>
                      </a:lnTo>
                      <a:lnTo>
                        <a:pt x="370" y="73"/>
                      </a:lnTo>
                      <a:lnTo>
                        <a:pt x="373" y="83"/>
                      </a:lnTo>
                      <a:lnTo>
                        <a:pt x="377" y="92"/>
                      </a:lnTo>
                      <a:lnTo>
                        <a:pt x="377" y="102"/>
                      </a:lnTo>
                      <a:lnTo>
                        <a:pt x="389" y="109"/>
                      </a:lnTo>
                      <a:lnTo>
                        <a:pt x="404" y="113"/>
                      </a:lnTo>
                      <a:lnTo>
                        <a:pt x="422" y="116"/>
                      </a:lnTo>
                      <a:lnTo>
                        <a:pt x="441" y="116"/>
                      </a:lnTo>
                      <a:lnTo>
                        <a:pt x="456" y="116"/>
                      </a:lnTo>
                      <a:lnTo>
                        <a:pt x="475" y="116"/>
                      </a:lnTo>
                      <a:lnTo>
                        <a:pt x="490" y="113"/>
                      </a:lnTo>
                      <a:lnTo>
                        <a:pt x="505" y="109"/>
                      </a:lnTo>
                      <a:lnTo>
                        <a:pt x="528" y="90"/>
                      </a:lnTo>
                      <a:lnTo>
                        <a:pt x="524" y="66"/>
                      </a:lnTo>
                      <a:lnTo>
                        <a:pt x="521" y="42"/>
                      </a:lnTo>
                      <a:lnTo>
                        <a:pt x="521" y="19"/>
                      </a:lnTo>
                      <a:lnTo>
                        <a:pt x="536" y="9"/>
                      </a:lnTo>
                      <a:lnTo>
                        <a:pt x="555" y="5"/>
                      </a:lnTo>
                      <a:lnTo>
                        <a:pt x="573" y="2"/>
                      </a:lnTo>
                      <a:lnTo>
                        <a:pt x="596" y="0"/>
                      </a:lnTo>
                      <a:lnTo>
                        <a:pt x="619" y="2"/>
                      </a:lnTo>
                      <a:lnTo>
                        <a:pt x="638" y="7"/>
                      </a:lnTo>
                      <a:lnTo>
                        <a:pt x="653" y="12"/>
                      </a:lnTo>
                      <a:lnTo>
                        <a:pt x="668" y="19"/>
                      </a:lnTo>
                      <a:lnTo>
                        <a:pt x="694" y="40"/>
                      </a:lnTo>
                      <a:lnTo>
                        <a:pt x="702" y="68"/>
                      </a:lnTo>
                      <a:lnTo>
                        <a:pt x="690" y="99"/>
                      </a:lnTo>
                      <a:lnTo>
                        <a:pt x="668" y="121"/>
                      </a:lnTo>
                      <a:lnTo>
                        <a:pt x="641" y="135"/>
                      </a:lnTo>
                      <a:lnTo>
                        <a:pt x="619" y="151"/>
                      </a:lnTo>
                      <a:lnTo>
                        <a:pt x="592" y="168"/>
                      </a:lnTo>
                      <a:lnTo>
                        <a:pt x="573" y="184"/>
                      </a:lnTo>
                      <a:lnTo>
                        <a:pt x="555" y="203"/>
                      </a:lnTo>
                      <a:lnTo>
                        <a:pt x="543" y="222"/>
                      </a:lnTo>
                      <a:lnTo>
                        <a:pt x="536" y="244"/>
                      </a:lnTo>
                      <a:lnTo>
                        <a:pt x="539" y="265"/>
                      </a:lnTo>
                      <a:lnTo>
                        <a:pt x="517" y="265"/>
                      </a:lnTo>
                      <a:lnTo>
                        <a:pt x="490" y="267"/>
                      </a:lnTo>
                      <a:lnTo>
                        <a:pt x="472" y="267"/>
                      </a:lnTo>
                      <a:lnTo>
                        <a:pt x="449" y="267"/>
                      </a:lnTo>
                      <a:lnTo>
                        <a:pt x="426" y="270"/>
                      </a:lnTo>
                      <a:lnTo>
                        <a:pt x="407" y="270"/>
                      </a:lnTo>
                      <a:lnTo>
                        <a:pt x="381" y="267"/>
                      </a:lnTo>
                      <a:lnTo>
                        <a:pt x="358" y="265"/>
                      </a:lnTo>
                      <a:lnTo>
                        <a:pt x="358" y="263"/>
                      </a:lnTo>
                      <a:lnTo>
                        <a:pt x="358" y="253"/>
                      </a:lnTo>
                      <a:lnTo>
                        <a:pt x="358" y="244"/>
                      </a:lnTo>
                      <a:lnTo>
                        <a:pt x="358" y="234"/>
                      </a:lnTo>
                      <a:lnTo>
                        <a:pt x="328" y="215"/>
                      </a:lnTo>
                      <a:lnTo>
                        <a:pt x="294" y="206"/>
                      </a:lnTo>
                      <a:lnTo>
                        <a:pt x="260" y="201"/>
                      </a:lnTo>
                      <a:lnTo>
                        <a:pt x="223" y="201"/>
                      </a:lnTo>
                      <a:lnTo>
                        <a:pt x="185" y="203"/>
                      </a:lnTo>
                      <a:lnTo>
                        <a:pt x="151" y="203"/>
                      </a:lnTo>
                      <a:lnTo>
                        <a:pt x="117" y="199"/>
                      </a:lnTo>
                      <a:lnTo>
                        <a:pt x="87" y="192"/>
                      </a:lnTo>
                      <a:lnTo>
                        <a:pt x="45" y="170"/>
                      </a:lnTo>
                      <a:lnTo>
                        <a:pt x="15" y="135"/>
                      </a:lnTo>
                      <a:lnTo>
                        <a:pt x="0" y="92"/>
                      </a:lnTo>
                      <a:lnTo>
                        <a:pt x="4" y="47"/>
                      </a:lnTo>
                      <a:lnTo>
                        <a:pt x="8" y="45"/>
                      </a:lnTo>
                      <a:lnTo>
                        <a:pt x="23" y="47"/>
                      </a:lnTo>
                      <a:lnTo>
                        <a:pt x="34" y="47"/>
                      </a:lnTo>
                      <a:lnTo>
                        <a:pt x="38" y="38"/>
                      </a:lnTo>
                      <a:lnTo>
                        <a:pt x="87" y="0"/>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7" name="Freeform 57"/>
                <p:cNvSpPr>
                  <a:spLocks/>
                </p:cNvSpPr>
                <p:nvPr/>
              </p:nvSpPr>
              <p:spPr bwMode="auto">
                <a:xfrm>
                  <a:off x="5034412" y="3212346"/>
                  <a:ext cx="698212" cy="312756"/>
                </a:xfrm>
                <a:custGeom>
                  <a:avLst/>
                  <a:gdLst>
                    <a:gd name="T0" fmla="*/ 2147483647 w 596"/>
                    <a:gd name="T1" fmla="*/ 2147483647 h 234"/>
                    <a:gd name="T2" fmla="*/ 2147483647 w 596"/>
                    <a:gd name="T3" fmla="*/ 2147483647 h 234"/>
                    <a:gd name="T4" fmla="*/ 2147483647 w 596"/>
                    <a:gd name="T5" fmla="*/ 2147483647 h 234"/>
                    <a:gd name="T6" fmla="*/ 2147483647 w 596"/>
                    <a:gd name="T7" fmla="*/ 2147483647 h 234"/>
                    <a:gd name="T8" fmla="*/ 2147483647 w 596"/>
                    <a:gd name="T9" fmla="*/ 2147483647 h 234"/>
                    <a:gd name="T10" fmla="*/ 2147483647 w 596"/>
                    <a:gd name="T11" fmla="*/ 2147483647 h 234"/>
                    <a:gd name="T12" fmla="*/ 2147483647 w 596"/>
                    <a:gd name="T13" fmla="*/ 2147483647 h 234"/>
                    <a:gd name="T14" fmla="*/ 2147483647 w 596"/>
                    <a:gd name="T15" fmla="*/ 2147483647 h 234"/>
                    <a:gd name="T16" fmla="*/ 2147483647 w 596"/>
                    <a:gd name="T17" fmla="*/ 2147483647 h 234"/>
                    <a:gd name="T18" fmla="*/ 2147483647 w 596"/>
                    <a:gd name="T19" fmla="*/ 2147483647 h 234"/>
                    <a:gd name="T20" fmla="*/ 2147483647 w 596"/>
                    <a:gd name="T21" fmla="*/ 2147483647 h 234"/>
                    <a:gd name="T22" fmla="*/ 2147483647 w 596"/>
                    <a:gd name="T23" fmla="*/ 2147483647 h 234"/>
                    <a:gd name="T24" fmla="*/ 2147483647 w 596"/>
                    <a:gd name="T25" fmla="*/ 2147483647 h 234"/>
                    <a:gd name="T26" fmla="*/ 2147483647 w 596"/>
                    <a:gd name="T27" fmla="*/ 0 h 234"/>
                    <a:gd name="T28" fmla="*/ 2147483647 w 596"/>
                    <a:gd name="T29" fmla="*/ 0 h 234"/>
                    <a:gd name="T30" fmla="*/ 2147483647 w 596"/>
                    <a:gd name="T31" fmla="*/ 2147483647 h 234"/>
                    <a:gd name="T32" fmla="*/ 2147483647 w 596"/>
                    <a:gd name="T33" fmla="*/ 2147483647 h 234"/>
                    <a:gd name="T34" fmla="*/ 2147483647 w 596"/>
                    <a:gd name="T35" fmla="*/ 2147483647 h 234"/>
                    <a:gd name="T36" fmla="*/ 0 w 596"/>
                    <a:gd name="T37" fmla="*/ 2147483647 h 234"/>
                    <a:gd name="T38" fmla="*/ 2147483647 w 596"/>
                    <a:gd name="T39" fmla="*/ 2147483647 h 234"/>
                    <a:gd name="T40" fmla="*/ 2147483647 w 596"/>
                    <a:gd name="T41" fmla="*/ 2147483647 h 234"/>
                    <a:gd name="T42" fmla="*/ 2147483647 w 596"/>
                    <a:gd name="T43" fmla="*/ 2147483647 h 234"/>
                    <a:gd name="T44" fmla="*/ 2147483647 w 596"/>
                    <a:gd name="T45" fmla="*/ 2147483647 h 234"/>
                    <a:gd name="T46" fmla="*/ 2147483647 w 596"/>
                    <a:gd name="T47" fmla="*/ 2147483647 h 234"/>
                    <a:gd name="T48" fmla="*/ 2147483647 w 596"/>
                    <a:gd name="T49" fmla="*/ 2147483647 h 234"/>
                    <a:gd name="T50" fmla="*/ 2147483647 w 596"/>
                    <a:gd name="T51" fmla="*/ 2147483647 h 234"/>
                    <a:gd name="T52" fmla="*/ 2147483647 w 596"/>
                    <a:gd name="T53" fmla="*/ 2147483647 h 234"/>
                    <a:gd name="T54" fmla="*/ 2147483647 w 596"/>
                    <a:gd name="T55" fmla="*/ 2147483647 h 234"/>
                    <a:gd name="T56" fmla="*/ 2147483647 w 596"/>
                    <a:gd name="T57" fmla="*/ 2147483647 h 234"/>
                    <a:gd name="T58" fmla="*/ 2147483647 w 596"/>
                    <a:gd name="T59" fmla="*/ 2147483647 h 234"/>
                    <a:gd name="T60" fmla="*/ 2147483647 w 596"/>
                    <a:gd name="T61" fmla="*/ 2147483647 h 234"/>
                    <a:gd name="T62" fmla="*/ 2147483647 w 596"/>
                    <a:gd name="T63" fmla="*/ 2147483647 h 234"/>
                    <a:gd name="T64" fmla="*/ 2147483647 w 596"/>
                    <a:gd name="T65" fmla="*/ 2147483647 h 234"/>
                    <a:gd name="T66" fmla="*/ 2147483647 w 596"/>
                    <a:gd name="T67" fmla="*/ 2147483647 h 234"/>
                    <a:gd name="T68" fmla="*/ 2147483647 w 596"/>
                    <a:gd name="T69" fmla="*/ 2147483647 h 234"/>
                    <a:gd name="T70" fmla="*/ 2147483647 w 596"/>
                    <a:gd name="T71" fmla="*/ 2147483647 h 234"/>
                    <a:gd name="T72" fmla="*/ 2147483647 w 596"/>
                    <a:gd name="T73" fmla="*/ 2147483647 h 234"/>
                    <a:gd name="T74" fmla="*/ 2147483647 w 596"/>
                    <a:gd name="T75" fmla="*/ 2147483647 h 234"/>
                    <a:gd name="T76" fmla="*/ 2147483647 w 596"/>
                    <a:gd name="T77" fmla="*/ 2147483647 h 234"/>
                    <a:gd name="T78" fmla="*/ 2147483647 w 596"/>
                    <a:gd name="T79" fmla="*/ 2147483647 h 234"/>
                    <a:gd name="T80" fmla="*/ 2147483647 w 596"/>
                    <a:gd name="T81" fmla="*/ 2147483647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6"/>
                    <a:gd name="T124" fmla="*/ 0 h 234"/>
                    <a:gd name="T125" fmla="*/ 596 w 596"/>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6" h="234">
                      <a:moveTo>
                        <a:pt x="517" y="88"/>
                      </a:moveTo>
                      <a:lnTo>
                        <a:pt x="498" y="88"/>
                      </a:lnTo>
                      <a:lnTo>
                        <a:pt x="479" y="88"/>
                      </a:lnTo>
                      <a:lnTo>
                        <a:pt x="457" y="90"/>
                      </a:lnTo>
                      <a:lnTo>
                        <a:pt x="438" y="90"/>
                      </a:lnTo>
                      <a:lnTo>
                        <a:pt x="419" y="90"/>
                      </a:lnTo>
                      <a:lnTo>
                        <a:pt x="400" y="88"/>
                      </a:lnTo>
                      <a:lnTo>
                        <a:pt x="385" y="83"/>
                      </a:lnTo>
                      <a:lnTo>
                        <a:pt x="370" y="76"/>
                      </a:lnTo>
                      <a:lnTo>
                        <a:pt x="336" y="57"/>
                      </a:lnTo>
                      <a:lnTo>
                        <a:pt x="298" y="38"/>
                      </a:lnTo>
                      <a:lnTo>
                        <a:pt x="253" y="22"/>
                      </a:lnTo>
                      <a:lnTo>
                        <a:pt x="212" y="7"/>
                      </a:lnTo>
                      <a:lnTo>
                        <a:pt x="162" y="0"/>
                      </a:lnTo>
                      <a:lnTo>
                        <a:pt x="117" y="0"/>
                      </a:lnTo>
                      <a:lnTo>
                        <a:pt x="72" y="7"/>
                      </a:lnTo>
                      <a:lnTo>
                        <a:pt x="27" y="26"/>
                      </a:lnTo>
                      <a:lnTo>
                        <a:pt x="8" y="48"/>
                      </a:lnTo>
                      <a:lnTo>
                        <a:pt x="0" y="76"/>
                      </a:lnTo>
                      <a:lnTo>
                        <a:pt x="8" y="107"/>
                      </a:lnTo>
                      <a:lnTo>
                        <a:pt x="27" y="128"/>
                      </a:lnTo>
                      <a:lnTo>
                        <a:pt x="49" y="140"/>
                      </a:lnTo>
                      <a:lnTo>
                        <a:pt x="76" y="147"/>
                      </a:lnTo>
                      <a:lnTo>
                        <a:pt x="106" y="149"/>
                      </a:lnTo>
                      <a:lnTo>
                        <a:pt x="140" y="147"/>
                      </a:lnTo>
                      <a:lnTo>
                        <a:pt x="174" y="147"/>
                      </a:lnTo>
                      <a:lnTo>
                        <a:pt x="204" y="147"/>
                      </a:lnTo>
                      <a:lnTo>
                        <a:pt x="230" y="149"/>
                      </a:lnTo>
                      <a:lnTo>
                        <a:pt x="253" y="159"/>
                      </a:lnTo>
                      <a:lnTo>
                        <a:pt x="291" y="175"/>
                      </a:lnTo>
                      <a:lnTo>
                        <a:pt x="332" y="192"/>
                      </a:lnTo>
                      <a:lnTo>
                        <a:pt x="370" y="208"/>
                      </a:lnTo>
                      <a:lnTo>
                        <a:pt x="408" y="220"/>
                      </a:lnTo>
                      <a:lnTo>
                        <a:pt x="445" y="230"/>
                      </a:lnTo>
                      <a:lnTo>
                        <a:pt x="483" y="234"/>
                      </a:lnTo>
                      <a:lnTo>
                        <a:pt x="517" y="232"/>
                      </a:lnTo>
                      <a:lnTo>
                        <a:pt x="547" y="220"/>
                      </a:lnTo>
                      <a:lnTo>
                        <a:pt x="585" y="192"/>
                      </a:lnTo>
                      <a:lnTo>
                        <a:pt x="596" y="147"/>
                      </a:lnTo>
                      <a:lnTo>
                        <a:pt x="574" y="107"/>
                      </a:lnTo>
                      <a:lnTo>
                        <a:pt x="517" y="88"/>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8" name="Freeform 58"/>
                <p:cNvSpPr>
                  <a:spLocks/>
                </p:cNvSpPr>
                <p:nvPr/>
              </p:nvSpPr>
              <p:spPr bwMode="auto">
                <a:xfrm>
                  <a:off x="5574379" y="2636380"/>
                  <a:ext cx="1601779" cy="791180"/>
                </a:xfrm>
                <a:custGeom>
                  <a:avLst/>
                  <a:gdLst>
                    <a:gd name="T0" fmla="*/ 2147483647 w 1369"/>
                    <a:gd name="T1" fmla="*/ 2147483647 h 591"/>
                    <a:gd name="T2" fmla="*/ 2147483647 w 1369"/>
                    <a:gd name="T3" fmla="*/ 2147483647 h 591"/>
                    <a:gd name="T4" fmla="*/ 2147483647 w 1369"/>
                    <a:gd name="T5" fmla="*/ 2147483647 h 591"/>
                    <a:gd name="T6" fmla="*/ 2147483647 w 1369"/>
                    <a:gd name="T7" fmla="*/ 2147483647 h 591"/>
                    <a:gd name="T8" fmla="*/ 2147483647 w 1369"/>
                    <a:gd name="T9" fmla="*/ 2147483647 h 591"/>
                    <a:gd name="T10" fmla="*/ 2147483647 w 1369"/>
                    <a:gd name="T11" fmla="*/ 2147483647 h 591"/>
                    <a:gd name="T12" fmla="*/ 2147483647 w 1369"/>
                    <a:gd name="T13" fmla="*/ 2147483647 h 591"/>
                    <a:gd name="T14" fmla="*/ 2147483647 w 1369"/>
                    <a:gd name="T15" fmla="*/ 2147483647 h 591"/>
                    <a:gd name="T16" fmla="*/ 2147483647 w 1369"/>
                    <a:gd name="T17" fmla="*/ 2147483647 h 591"/>
                    <a:gd name="T18" fmla="*/ 2147483647 w 1369"/>
                    <a:gd name="T19" fmla="*/ 2147483647 h 591"/>
                    <a:gd name="T20" fmla="*/ 2147483647 w 1369"/>
                    <a:gd name="T21" fmla="*/ 2147483647 h 591"/>
                    <a:gd name="T22" fmla="*/ 2147483647 w 1369"/>
                    <a:gd name="T23" fmla="*/ 2147483647 h 591"/>
                    <a:gd name="T24" fmla="*/ 2147483647 w 1369"/>
                    <a:gd name="T25" fmla="*/ 2147483647 h 591"/>
                    <a:gd name="T26" fmla="*/ 2147483647 w 1369"/>
                    <a:gd name="T27" fmla="*/ 2147483647 h 591"/>
                    <a:gd name="T28" fmla="*/ 2147483647 w 1369"/>
                    <a:gd name="T29" fmla="*/ 2147483647 h 591"/>
                    <a:gd name="T30" fmla="*/ 2147483647 w 1369"/>
                    <a:gd name="T31" fmla="*/ 2147483647 h 591"/>
                    <a:gd name="T32" fmla="*/ 2147483647 w 1369"/>
                    <a:gd name="T33" fmla="*/ 2147483647 h 591"/>
                    <a:gd name="T34" fmla="*/ 2147483647 w 1369"/>
                    <a:gd name="T35" fmla="*/ 2147483647 h 591"/>
                    <a:gd name="T36" fmla="*/ 2147483647 w 1369"/>
                    <a:gd name="T37" fmla="*/ 2147483647 h 591"/>
                    <a:gd name="T38" fmla="*/ 2147483647 w 1369"/>
                    <a:gd name="T39" fmla="*/ 2147483647 h 591"/>
                    <a:gd name="T40" fmla="*/ 0 w 1369"/>
                    <a:gd name="T41" fmla="*/ 2147483647 h 591"/>
                    <a:gd name="T42" fmla="*/ 2147483647 w 1369"/>
                    <a:gd name="T43" fmla="*/ 2147483647 h 591"/>
                    <a:gd name="T44" fmla="*/ 2147483647 w 1369"/>
                    <a:gd name="T45" fmla="*/ 2147483647 h 591"/>
                    <a:gd name="T46" fmla="*/ 2147483647 w 1369"/>
                    <a:gd name="T47" fmla="*/ 2147483647 h 591"/>
                    <a:gd name="T48" fmla="*/ 2147483647 w 1369"/>
                    <a:gd name="T49" fmla="*/ 2147483647 h 591"/>
                    <a:gd name="T50" fmla="*/ 2147483647 w 1369"/>
                    <a:gd name="T51" fmla="*/ 2147483647 h 591"/>
                    <a:gd name="T52" fmla="*/ 2147483647 w 1369"/>
                    <a:gd name="T53" fmla="*/ 2147483647 h 591"/>
                    <a:gd name="T54" fmla="*/ 2147483647 w 1369"/>
                    <a:gd name="T55" fmla="*/ 2147483647 h 591"/>
                    <a:gd name="T56" fmla="*/ 2147483647 w 1369"/>
                    <a:gd name="T57" fmla="*/ 2147483647 h 591"/>
                    <a:gd name="T58" fmla="*/ 2147483647 w 1369"/>
                    <a:gd name="T59" fmla="*/ 2147483647 h 591"/>
                    <a:gd name="T60" fmla="*/ 2147483647 w 1369"/>
                    <a:gd name="T61" fmla="*/ 2147483647 h 591"/>
                    <a:gd name="T62" fmla="*/ 2147483647 w 1369"/>
                    <a:gd name="T63" fmla="*/ 2147483647 h 591"/>
                    <a:gd name="T64" fmla="*/ 2147483647 w 1369"/>
                    <a:gd name="T65" fmla="*/ 2147483647 h 591"/>
                    <a:gd name="T66" fmla="*/ 2147483647 w 1369"/>
                    <a:gd name="T67" fmla="*/ 2147483647 h 591"/>
                    <a:gd name="T68" fmla="*/ 2147483647 w 1369"/>
                    <a:gd name="T69" fmla="*/ 2147483647 h 591"/>
                    <a:gd name="T70" fmla="*/ 2147483647 w 1369"/>
                    <a:gd name="T71" fmla="*/ 2147483647 h 591"/>
                    <a:gd name="T72" fmla="*/ 2147483647 w 1369"/>
                    <a:gd name="T73" fmla="*/ 2147483647 h 591"/>
                    <a:gd name="T74" fmla="*/ 2147483647 w 1369"/>
                    <a:gd name="T75" fmla="*/ 2147483647 h 591"/>
                    <a:gd name="T76" fmla="*/ 2147483647 w 1369"/>
                    <a:gd name="T77" fmla="*/ 2147483647 h 591"/>
                    <a:gd name="T78" fmla="*/ 2147483647 w 1369"/>
                    <a:gd name="T79" fmla="*/ 2147483647 h 591"/>
                    <a:gd name="T80" fmla="*/ 2147483647 w 1369"/>
                    <a:gd name="T81" fmla="*/ 2147483647 h 591"/>
                    <a:gd name="T82" fmla="*/ 2147483647 w 1369"/>
                    <a:gd name="T83" fmla="*/ 2147483647 h 591"/>
                    <a:gd name="T84" fmla="*/ 2147483647 w 1369"/>
                    <a:gd name="T85" fmla="*/ 2147483647 h 591"/>
                    <a:gd name="T86" fmla="*/ 2147483647 w 1369"/>
                    <a:gd name="T87" fmla="*/ 2147483647 h 591"/>
                    <a:gd name="T88" fmla="*/ 2147483647 w 1369"/>
                    <a:gd name="T89" fmla="*/ 2147483647 h 591"/>
                    <a:gd name="T90" fmla="*/ 2147483647 w 1369"/>
                    <a:gd name="T91" fmla="*/ 2147483647 h 5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9"/>
                    <a:gd name="T139" fmla="*/ 0 h 591"/>
                    <a:gd name="T140" fmla="*/ 1369 w 1369"/>
                    <a:gd name="T141" fmla="*/ 591 h 5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9" h="591">
                      <a:moveTo>
                        <a:pt x="1222" y="14"/>
                      </a:moveTo>
                      <a:lnTo>
                        <a:pt x="1195" y="9"/>
                      </a:lnTo>
                      <a:lnTo>
                        <a:pt x="1161" y="4"/>
                      </a:lnTo>
                      <a:lnTo>
                        <a:pt x="1131" y="2"/>
                      </a:lnTo>
                      <a:lnTo>
                        <a:pt x="1097" y="0"/>
                      </a:lnTo>
                      <a:lnTo>
                        <a:pt x="1063" y="4"/>
                      </a:lnTo>
                      <a:lnTo>
                        <a:pt x="1037" y="11"/>
                      </a:lnTo>
                      <a:lnTo>
                        <a:pt x="1018" y="26"/>
                      </a:lnTo>
                      <a:lnTo>
                        <a:pt x="1007" y="45"/>
                      </a:lnTo>
                      <a:lnTo>
                        <a:pt x="1003" y="92"/>
                      </a:lnTo>
                      <a:lnTo>
                        <a:pt x="999" y="139"/>
                      </a:lnTo>
                      <a:lnTo>
                        <a:pt x="984" y="182"/>
                      </a:lnTo>
                      <a:lnTo>
                        <a:pt x="939" y="220"/>
                      </a:lnTo>
                      <a:lnTo>
                        <a:pt x="882" y="239"/>
                      </a:lnTo>
                      <a:lnTo>
                        <a:pt x="829" y="246"/>
                      </a:lnTo>
                      <a:lnTo>
                        <a:pt x="769" y="250"/>
                      </a:lnTo>
                      <a:lnTo>
                        <a:pt x="712" y="248"/>
                      </a:lnTo>
                      <a:lnTo>
                        <a:pt x="652" y="248"/>
                      </a:lnTo>
                      <a:lnTo>
                        <a:pt x="596" y="250"/>
                      </a:lnTo>
                      <a:lnTo>
                        <a:pt x="539" y="257"/>
                      </a:lnTo>
                      <a:lnTo>
                        <a:pt x="482" y="272"/>
                      </a:lnTo>
                      <a:lnTo>
                        <a:pt x="479" y="274"/>
                      </a:lnTo>
                      <a:lnTo>
                        <a:pt x="467" y="284"/>
                      </a:lnTo>
                      <a:lnTo>
                        <a:pt x="452" y="298"/>
                      </a:lnTo>
                      <a:lnTo>
                        <a:pt x="448" y="312"/>
                      </a:lnTo>
                      <a:lnTo>
                        <a:pt x="414" y="312"/>
                      </a:lnTo>
                      <a:lnTo>
                        <a:pt x="377" y="310"/>
                      </a:lnTo>
                      <a:lnTo>
                        <a:pt x="339" y="310"/>
                      </a:lnTo>
                      <a:lnTo>
                        <a:pt x="301" y="310"/>
                      </a:lnTo>
                      <a:lnTo>
                        <a:pt x="267" y="310"/>
                      </a:lnTo>
                      <a:lnTo>
                        <a:pt x="230" y="312"/>
                      </a:lnTo>
                      <a:lnTo>
                        <a:pt x="192" y="317"/>
                      </a:lnTo>
                      <a:lnTo>
                        <a:pt x="154" y="321"/>
                      </a:lnTo>
                      <a:lnTo>
                        <a:pt x="135" y="324"/>
                      </a:lnTo>
                      <a:lnTo>
                        <a:pt x="116" y="326"/>
                      </a:lnTo>
                      <a:lnTo>
                        <a:pt x="94" y="333"/>
                      </a:lnTo>
                      <a:lnTo>
                        <a:pt x="75" y="343"/>
                      </a:lnTo>
                      <a:lnTo>
                        <a:pt x="56" y="352"/>
                      </a:lnTo>
                      <a:lnTo>
                        <a:pt x="37" y="362"/>
                      </a:lnTo>
                      <a:lnTo>
                        <a:pt x="22" y="373"/>
                      </a:lnTo>
                      <a:lnTo>
                        <a:pt x="7" y="385"/>
                      </a:lnTo>
                      <a:lnTo>
                        <a:pt x="0" y="411"/>
                      </a:lnTo>
                      <a:lnTo>
                        <a:pt x="0" y="442"/>
                      </a:lnTo>
                      <a:lnTo>
                        <a:pt x="3" y="470"/>
                      </a:lnTo>
                      <a:lnTo>
                        <a:pt x="22" y="487"/>
                      </a:lnTo>
                      <a:lnTo>
                        <a:pt x="56" y="501"/>
                      </a:lnTo>
                      <a:lnTo>
                        <a:pt x="94" y="506"/>
                      </a:lnTo>
                      <a:lnTo>
                        <a:pt x="135" y="508"/>
                      </a:lnTo>
                      <a:lnTo>
                        <a:pt x="181" y="506"/>
                      </a:lnTo>
                      <a:lnTo>
                        <a:pt x="222" y="504"/>
                      </a:lnTo>
                      <a:lnTo>
                        <a:pt x="264" y="501"/>
                      </a:lnTo>
                      <a:lnTo>
                        <a:pt x="301" y="506"/>
                      </a:lnTo>
                      <a:lnTo>
                        <a:pt x="335" y="518"/>
                      </a:lnTo>
                      <a:lnTo>
                        <a:pt x="384" y="539"/>
                      </a:lnTo>
                      <a:lnTo>
                        <a:pt x="437" y="556"/>
                      </a:lnTo>
                      <a:lnTo>
                        <a:pt x="490" y="570"/>
                      </a:lnTo>
                      <a:lnTo>
                        <a:pt x="543" y="582"/>
                      </a:lnTo>
                      <a:lnTo>
                        <a:pt x="596" y="589"/>
                      </a:lnTo>
                      <a:lnTo>
                        <a:pt x="652" y="591"/>
                      </a:lnTo>
                      <a:lnTo>
                        <a:pt x="705" y="591"/>
                      </a:lnTo>
                      <a:lnTo>
                        <a:pt x="762" y="589"/>
                      </a:lnTo>
                      <a:lnTo>
                        <a:pt x="773" y="586"/>
                      </a:lnTo>
                      <a:lnTo>
                        <a:pt x="788" y="577"/>
                      </a:lnTo>
                      <a:lnTo>
                        <a:pt x="799" y="567"/>
                      </a:lnTo>
                      <a:lnTo>
                        <a:pt x="811" y="558"/>
                      </a:lnTo>
                      <a:lnTo>
                        <a:pt x="818" y="527"/>
                      </a:lnTo>
                      <a:lnTo>
                        <a:pt x="822" y="494"/>
                      </a:lnTo>
                      <a:lnTo>
                        <a:pt x="822" y="461"/>
                      </a:lnTo>
                      <a:lnTo>
                        <a:pt x="822" y="430"/>
                      </a:lnTo>
                      <a:lnTo>
                        <a:pt x="829" y="399"/>
                      </a:lnTo>
                      <a:lnTo>
                        <a:pt x="841" y="373"/>
                      </a:lnTo>
                      <a:lnTo>
                        <a:pt x="867" y="350"/>
                      </a:lnTo>
                      <a:lnTo>
                        <a:pt x="909" y="331"/>
                      </a:lnTo>
                      <a:lnTo>
                        <a:pt x="954" y="317"/>
                      </a:lnTo>
                      <a:lnTo>
                        <a:pt x="999" y="312"/>
                      </a:lnTo>
                      <a:lnTo>
                        <a:pt x="1048" y="310"/>
                      </a:lnTo>
                      <a:lnTo>
                        <a:pt x="1097" y="312"/>
                      </a:lnTo>
                      <a:lnTo>
                        <a:pt x="1143" y="314"/>
                      </a:lnTo>
                      <a:lnTo>
                        <a:pt x="1192" y="312"/>
                      </a:lnTo>
                      <a:lnTo>
                        <a:pt x="1237" y="305"/>
                      </a:lnTo>
                      <a:lnTo>
                        <a:pt x="1282" y="291"/>
                      </a:lnTo>
                      <a:lnTo>
                        <a:pt x="1339" y="246"/>
                      </a:lnTo>
                      <a:lnTo>
                        <a:pt x="1369" y="189"/>
                      </a:lnTo>
                      <a:lnTo>
                        <a:pt x="1369" y="127"/>
                      </a:lnTo>
                      <a:lnTo>
                        <a:pt x="1350" y="66"/>
                      </a:lnTo>
                      <a:lnTo>
                        <a:pt x="1346" y="59"/>
                      </a:lnTo>
                      <a:lnTo>
                        <a:pt x="1339" y="49"/>
                      </a:lnTo>
                      <a:lnTo>
                        <a:pt x="1324" y="42"/>
                      </a:lnTo>
                      <a:lnTo>
                        <a:pt x="1305" y="35"/>
                      </a:lnTo>
                      <a:lnTo>
                        <a:pt x="1282" y="30"/>
                      </a:lnTo>
                      <a:lnTo>
                        <a:pt x="1263" y="23"/>
                      </a:lnTo>
                      <a:lnTo>
                        <a:pt x="1241" y="19"/>
                      </a:lnTo>
                      <a:lnTo>
                        <a:pt x="1222" y="14"/>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9" name="Freeform 59"/>
                <p:cNvSpPr>
                  <a:spLocks/>
                </p:cNvSpPr>
                <p:nvPr/>
              </p:nvSpPr>
              <p:spPr bwMode="auto">
                <a:xfrm>
                  <a:off x="5207153" y="2130086"/>
                  <a:ext cx="936183" cy="382429"/>
                </a:xfrm>
                <a:custGeom>
                  <a:avLst/>
                  <a:gdLst>
                    <a:gd name="T0" fmla="*/ 2147483647 w 800"/>
                    <a:gd name="T1" fmla="*/ 2147483647 h 286"/>
                    <a:gd name="T2" fmla="*/ 2147483647 w 800"/>
                    <a:gd name="T3" fmla="*/ 2147483647 h 286"/>
                    <a:gd name="T4" fmla="*/ 2147483647 w 800"/>
                    <a:gd name="T5" fmla="*/ 2147483647 h 286"/>
                    <a:gd name="T6" fmla="*/ 2147483647 w 800"/>
                    <a:gd name="T7" fmla="*/ 2147483647 h 286"/>
                    <a:gd name="T8" fmla="*/ 2147483647 w 800"/>
                    <a:gd name="T9" fmla="*/ 0 h 286"/>
                    <a:gd name="T10" fmla="*/ 2147483647 w 800"/>
                    <a:gd name="T11" fmla="*/ 2147483647 h 286"/>
                    <a:gd name="T12" fmla="*/ 2147483647 w 800"/>
                    <a:gd name="T13" fmla="*/ 2147483647 h 286"/>
                    <a:gd name="T14" fmla="*/ 2147483647 w 800"/>
                    <a:gd name="T15" fmla="*/ 2147483647 h 286"/>
                    <a:gd name="T16" fmla="*/ 2147483647 w 800"/>
                    <a:gd name="T17" fmla="*/ 2147483647 h 286"/>
                    <a:gd name="T18" fmla="*/ 2147483647 w 800"/>
                    <a:gd name="T19" fmla="*/ 2147483647 h 286"/>
                    <a:gd name="T20" fmla="*/ 2147483647 w 800"/>
                    <a:gd name="T21" fmla="*/ 2147483647 h 286"/>
                    <a:gd name="T22" fmla="*/ 2147483647 w 800"/>
                    <a:gd name="T23" fmla="*/ 2147483647 h 286"/>
                    <a:gd name="T24" fmla="*/ 2147483647 w 800"/>
                    <a:gd name="T25" fmla="*/ 2147483647 h 286"/>
                    <a:gd name="T26" fmla="*/ 2147483647 w 800"/>
                    <a:gd name="T27" fmla="*/ 2147483647 h 286"/>
                    <a:gd name="T28" fmla="*/ 2147483647 w 800"/>
                    <a:gd name="T29" fmla="*/ 2147483647 h 286"/>
                    <a:gd name="T30" fmla="*/ 2147483647 w 800"/>
                    <a:gd name="T31" fmla="*/ 2147483647 h 286"/>
                    <a:gd name="T32" fmla="*/ 2147483647 w 800"/>
                    <a:gd name="T33" fmla="*/ 2147483647 h 286"/>
                    <a:gd name="T34" fmla="*/ 2147483647 w 800"/>
                    <a:gd name="T35" fmla="*/ 2147483647 h 286"/>
                    <a:gd name="T36" fmla="*/ 2147483647 w 800"/>
                    <a:gd name="T37" fmla="*/ 2147483647 h 286"/>
                    <a:gd name="T38" fmla="*/ 2147483647 w 800"/>
                    <a:gd name="T39" fmla="*/ 2147483647 h 286"/>
                    <a:gd name="T40" fmla="*/ 2147483647 w 800"/>
                    <a:gd name="T41" fmla="*/ 2147483647 h 286"/>
                    <a:gd name="T42" fmla="*/ 2147483647 w 800"/>
                    <a:gd name="T43" fmla="*/ 2147483647 h 286"/>
                    <a:gd name="T44" fmla="*/ 2147483647 w 800"/>
                    <a:gd name="T45" fmla="*/ 2147483647 h 286"/>
                    <a:gd name="T46" fmla="*/ 2147483647 w 800"/>
                    <a:gd name="T47" fmla="*/ 2147483647 h 286"/>
                    <a:gd name="T48" fmla="*/ 2147483647 w 800"/>
                    <a:gd name="T49" fmla="*/ 2147483647 h 286"/>
                    <a:gd name="T50" fmla="*/ 2147483647 w 800"/>
                    <a:gd name="T51" fmla="*/ 2147483647 h 286"/>
                    <a:gd name="T52" fmla="*/ 2147483647 w 800"/>
                    <a:gd name="T53" fmla="*/ 2147483647 h 286"/>
                    <a:gd name="T54" fmla="*/ 2147483647 w 800"/>
                    <a:gd name="T55" fmla="*/ 2147483647 h 286"/>
                    <a:gd name="T56" fmla="*/ 2147483647 w 800"/>
                    <a:gd name="T57" fmla="*/ 2147483647 h 286"/>
                    <a:gd name="T58" fmla="*/ 2147483647 w 800"/>
                    <a:gd name="T59" fmla="*/ 2147483647 h 286"/>
                    <a:gd name="T60" fmla="*/ 2147483647 w 800"/>
                    <a:gd name="T61" fmla="*/ 2147483647 h 286"/>
                    <a:gd name="T62" fmla="*/ 0 w 800"/>
                    <a:gd name="T63" fmla="*/ 2147483647 h 286"/>
                    <a:gd name="T64" fmla="*/ 2147483647 w 800"/>
                    <a:gd name="T65" fmla="*/ 2147483647 h 286"/>
                    <a:gd name="T66" fmla="*/ 2147483647 w 800"/>
                    <a:gd name="T67" fmla="*/ 2147483647 h 286"/>
                    <a:gd name="T68" fmla="*/ 2147483647 w 800"/>
                    <a:gd name="T69" fmla="*/ 2147483647 h 286"/>
                    <a:gd name="T70" fmla="*/ 2147483647 w 800"/>
                    <a:gd name="T71" fmla="*/ 2147483647 h 286"/>
                    <a:gd name="T72" fmla="*/ 2147483647 w 800"/>
                    <a:gd name="T73" fmla="*/ 2147483647 h 286"/>
                    <a:gd name="T74" fmla="*/ 2147483647 w 800"/>
                    <a:gd name="T75" fmla="*/ 2147483647 h 286"/>
                    <a:gd name="T76" fmla="*/ 2147483647 w 800"/>
                    <a:gd name="T77" fmla="*/ 2147483647 h 286"/>
                    <a:gd name="T78" fmla="*/ 2147483647 w 800"/>
                    <a:gd name="T79" fmla="*/ 2147483647 h 286"/>
                    <a:gd name="T80" fmla="*/ 2147483647 w 800"/>
                    <a:gd name="T81" fmla="*/ 2147483647 h 286"/>
                    <a:gd name="T82" fmla="*/ 2147483647 w 800"/>
                    <a:gd name="T83" fmla="*/ 2147483647 h 286"/>
                    <a:gd name="T84" fmla="*/ 2147483647 w 800"/>
                    <a:gd name="T85" fmla="*/ 2147483647 h 286"/>
                    <a:gd name="T86" fmla="*/ 2147483647 w 800"/>
                    <a:gd name="T87" fmla="*/ 2147483647 h 286"/>
                    <a:gd name="T88" fmla="*/ 2147483647 w 800"/>
                    <a:gd name="T89" fmla="*/ 2147483647 h 286"/>
                    <a:gd name="T90" fmla="*/ 2147483647 w 800"/>
                    <a:gd name="T91" fmla="*/ 2147483647 h 286"/>
                    <a:gd name="T92" fmla="*/ 2147483647 w 800"/>
                    <a:gd name="T93" fmla="*/ 2147483647 h 286"/>
                    <a:gd name="T94" fmla="*/ 2147483647 w 800"/>
                    <a:gd name="T95" fmla="*/ 2147483647 h 286"/>
                    <a:gd name="T96" fmla="*/ 2147483647 w 800"/>
                    <a:gd name="T97" fmla="*/ 2147483647 h 286"/>
                    <a:gd name="T98" fmla="*/ 2147483647 w 800"/>
                    <a:gd name="T99" fmla="*/ 2147483647 h 286"/>
                    <a:gd name="T100" fmla="*/ 2147483647 w 800"/>
                    <a:gd name="T101" fmla="*/ 2147483647 h 286"/>
                    <a:gd name="T102" fmla="*/ 2147483647 w 800"/>
                    <a:gd name="T103" fmla="*/ 2147483647 h 286"/>
                    <a:gd name="T104" fmla="*/ 2147483647 w 800"/>
                    <a:gd name="T105" fmla="*/ 2147483647 h 286"/>
                    <a:gd name="T106" fmla="*/ 2147483647 w 800"/>
                    <a:gd name="T107" fmla="*/ 2147483647 h 286"/>
                    <a:gd name="T108" fmla="*/ 2147483647 w 800"/>
                    <a:gd name="T109" fmla="*/ 2147483647 h 286"/>
                    <a:gd name="T110" fmla="*/ 2147483647 w 800"/>
                    <a:gd name="T111" fmla="*/ 2147483647 h 286"/>
                    <a:gd name="T112" fmla="*/ 2147483647 w 800"/>
                    <a:gd name="T113" fmla="*/ 2147483647 h 286"/>
                    <a:gd name="T114" fmla="*/ 2147483647 w 800"/>
                    <a:gd name="T115" fmla="*/ 2147483647 h 286"/>
                    <a:gd name="T116" fmla="*/ 2147483647 w 800"/>
                    <a:gd name="T117" fmla="*/ 2147483647 h 286"/>
                    <a:gd name="T118" fmla="*/ 2147483647 w 800"/>
                    <a:gd name="T119" fmla="*/ 2147483647 h 286"/>
                    <a:gd name="T120" fmla="*/ 2147483647 w 800"/>
                    <a:gd name="T121" fmla="*/ 2147483647 h 286"/>
                    <a:gd name="T122" fmla="*/ 2147483647 w 800"/>
                    <a:gd name="T123" fmla="*/ 214748364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0"/>
                    <a:gd name="T187" fmla="*/ 0 h 286"/>
                    <a:gd name="T188" fmla="*/ 800 w 800"/>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0" h="286">
                      <a:moveTo>
                        <a:pt x="732" y="54"/>
                      </a:moveTo>
                      <a:lnTo>
                        <a:pt x="713" y="28"/>
                      </a:lnTo>
                      <a:lnTo>
                        <a:pt x="687" y="12"/>
                      </a:lnTo>
                      <a:lnTo>
                        <a:pt x="657" y="5"/>
                      </a:lnTo>
                      <a:lnTo>
                        <a:pt x="619" y="0"/>
                      </a:lnTo>
                      <a:lnTo>
                        <a:pt x="578" y="2"/>
                      </a:lnTo>
                      <a:lnTo>
                        <a:pt x="540" y="7"/>
                      </a:lnTo>
                      <a:lnTo>
                        <a:pt x="502" y="12"/>
                      </a:lnTo>
                      <a:lnTo>
                        <a:pt x="468" y="17"/>
                      </a:lnTo>
                      <a:lnTo>
                        <a:pt x="449" y="24"/>
                      </a:lnTo>
                      <a:lnTo>
                        <a:pt x="438" y="38"/>
                      </a:lnTo>
                      <a:lnTo>
                        <a:pt x="423" y="57"/>
                      </a:lnTo>
                      <a:lnTo>
                        <a:pt x="400" y="76"/>
                      </a:lnTo>
                      <a:lnTo>
                        <a:pt x="381" y="80"/>
                      </a:lnTo>
                      <a:lnTo>
                        <a:pt x="363" y="83"/>
                      </a:lnTo>
                      <a:lnTo>
                        <a:pt x="340" y="88"/>
                      </a:lnTo>
                      <a:lnTo>
                        <a:pt x="317" y="88"/>
                      </a:lnTo>
                      <a:lnTo>
                        <a:pt x="295" y="88"/>
                      </a:lnTo>
                      <a:lnTo>
                        <a:pt x="272" y="85"/>
                      </a:lnTo>
                      <a:lnTo>
                        <a:pt x="246" y="83"/>
                      </a:lnTo>
                      <a:lnTo>
                        <a:pt x="223" y="76"/>
                      </a:lnTo>
                      <a:lnTo>
                        <a:pt x="200" y="71"/>
                      </a:lnTo>
                      <a:lnTo>
                        <a:pt x="174" y="66"/>
                      </a:lnTo>
                      <a:lnTo>
                        <a:pt x="151" y="62"/>
                      </a:lnTo>
                      <a:lnTo>
                        <a:pt x="129" y="57"/>
                      </a:lnTo>
                      <a:lnTo>
                        <a:pt x="106" y="52"/>
                      </a:lnTo>
                      <a:lnTo>
                        <a:pt x="87" y="54"/>
                      </a:lnTo>
                      <a:lnTo>
                        <a:pt x="72" y="57"/>
                      </a:lnTo>
                      <a:lnTo>
                        <a:pt x="57" y="66"/>
                      </a:lnTo>
                      <a:lnTo>
                        <a:pt x="19" y="97"/>
                      </a:lnTo>
                      <a:lnTo>
                        <a:pt x="4" y="135"/>
                      </a:lnTo>
                      <a:lnTo>
                        <a:pt x="0" y="177"/>
                      </a:lnTo>
                      <a:lnTo>
                        <a:pt x="8" y="220"/>
                      </a:lnTo>
                      <a:lnTo>
                        <a:pt x="23" y="237"/>
                      </a:lnTo>
                      <a:lnTo>
                        <a:pt x="42" y="248"/>
                      </a:lnTo>
                      <a:lnTo>
                        <a:pt x="65" y="256"/>
                      </a:lnTo>
                      <a:lnTo>
                        <a:pt x="91" y="263"/>
                      </a:lnTo>
                      <a:lnTo>
                        <a:pt x="117" y="267"/>
                      </a:lnTo>
                      <a:lnTo>
                        <a:pt x="148" y="272"/>
                      </a:lnTo>
                      <a:lnTo>
                        <a:pt x="178" y="274"/>
                      </a:lnTo>
                      <a:lnTo>
                        <a:pt x="208" y="282"/>
                      </a:lnTo>
                      <a:lnTo>
                        <a:pt x="227" y="284"/>
                      </a:lnTo>
                      <a:lnTo>
                        <a:pt x="246" y="286"/>
                      </a:lnTo>
                      <a:lnTo>
                        <a:pt x="268" y="286"/>
                      </a:lnTo>
                      <a:lnTo>
                        <a:pt x="291" y="284"/>
                      </a:lnTo>
                      <a:lnTo>
                        <a:pt x="310" y="279"/>
                      </a:lnTo>
                      <a:lnTo>
                        <a:pt x="332" y="274"/>
                      </a:lnTo>
                      <a:lnTo>
                        <a:pt x="351" y="270"/>
                      </a:lnTo>
                      <a:lnTo>
                        <a:pt x="370" y="263"/>
                      </a:lnTo>
                      <a:lnTo>
                        <a:pt x="415" y="248"/>
                      </a:lnTo>
                      <a:lnTo>
                        <a:pt x="461" y="241"/>
                      </a:lnTo>
                      <a:lnTo>
                        <a:pt x="506" y="239"/>
                      </a:lnTo>
                      <a:lnTo>
                        <a:pt x="551" y="239"/>
                      </a:lnTo>
                      <a:lnTo>
                        <a:pt x="600" y="241"/>
                      </a:lnTo>
                      <a:lnTo>
                        <a:pt x="645" y="241"/>
                      </a:lnTo>
                      <a:lnTo>
                        <a:pt x="691" y="239"/>
                      </a:lnTo>
                      <a:lnTo>
                        <a:pt x="732" y="232"/>
                      </a:lnTo>
                      <a:lnTo>
                        <a:pt x="785" y="199"/>
                      </a:lnTo>
                      <a:lnTo>
                        <a:pt x="800" y="154"/>
                      </a:lnTo>
                      <a:lnTo>
                        <a:pt x="800" y="104"/>
                      </a:lnTo>
                      <a:lnTo>
                        <a:pt x="796" y="54"/>
                      </a:lnTo>
                      <a:lnTo>
                        <a:pt x="732" y="54"/>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0" name="Freeform 60"/>
                <p:cNvSpPr>
                  <a:spLocks/>
                </p:cNvSpPr>
                <p:nvPr/>
              </p:nvSpPr>
              <p:spPr bwMode="auto">
                <a:xfrm>
                  <a:off x="6540761" y="1818879"/>
                  <a:ext cx="680092" cy="493907"/>
                </a:xfrm>
                <a:custGeom>
                  <a:avLst/>
                  <a:gdLst>
                    <a:gd name="T0" fmla="*/ 2147483647 w 581"/>
                    <a:gd name="T1" fmla="*/ 2147483647 h 369"/>
                    <a:gd name="T2" fmla="*/ 2147483647 w 581"/>
                    <a:gd name="T3" fmla="*/ 2147483647 h 369"/>
                    <a:gd name="T4" fmla="*/ 2147483647 w 581"/>
                    <a:gd name="T5" fmla="*/ 2147483647 h 369"/>
                    <a:gd name="T6" fmla="*/ 2147483647 w 581"/>
                    <a:gd name="T7" fmla="*/ 2147483647 h 369"/>
                    <a:gd name="T8" fmla="*/ 2147483647 w 581"/>
                    <a:gd name="T9" fmla="*/ 2147483647 h 369"/>
                    <a:gd name="T10" fmla="*/ 2147483647 w 581"/>
                    <a:gd name="T11" fmla="*/ 0 h 369"/>
                    <a:gd name="T12" fmla="*/ 2147483647 w 581"/>
                    <a:gd name="T13" fmla="*/ 2147483647 h 369"/>
                    <a:gd name="T14" fmla="*/ 2147483647 w 581"/>
                    <a:gd name="T15" fmla="*/ 2147483647 h 369"/>
                    <a:gd name="T16" fmla="*/ 0 w 581"/>
                    <a:gd name="T17" fmla="*/ 2147483647 h 369"/>
                    <a:gd name="T18" fmla="*/ 0 w 581"/>
                    <a:gd name="T19" fmla="*/ 2147483647 h 369"/>
                    <a:gd name="T20" fmla="*/ 2147483647 w 581"/>
                    <a:gd name="T21" fmla="*/ 2147483647 h 369"/>
                    <a:gd name="T22" fmla="*/ 2147483647 w 581"/>
                    <a:gd name="T23" fmla="*/ 2147483647 h 369"/>
                    <a:gd name="T24" fmla="*/ 2147483647 w 581"/>
                    <a:gd name="T25" fmla="*/ 2147483647 h 369"/>
                    <a:gd name="T26" fmla="*/ 2147483647 w 581"/>
                    <a:gd name="T27" fmla="*/ 2147483647 h 369"/>
                    <a:gd name="T28" fmla="*/ 2147483647 w 581"/>
                    <a:gd name="T29" fmla="*/ 2147483647 h 369"/>
                    <a:gd name="T30" fmla="*/ 2147483647 w 581"/>
                    <a:gd name="T31" fmla="*/ 2147483647 h 369"/>
                    <a:gd name="T32" fmla="*/ 2147483647 w 581"/>
                    <a:gd name="T33" fmla="*/ 2147483647 h 369"/>
                    <a:gd name="T34" fmla="*/ 2147483647 w 581"/>
                    <a:gd name="T35" fmla="*/ 2147483647 h 369"/>
                    <a:gd name="T36" fmla="*/ 2147483647 w 581"/>
                    <a:gd name="T37" fmla="*/ 2147483647 h 369"/>
                    <a:gd name="T38" fmla="*/ 2147483647 w 581"/>
                    <a:gd name="T39" fmla="*/ 2147483647 h 369"/>
                    <a:gd name="T40" fmla="*/ 2147483647 w 581"/>
                    <a:gd name="T41" fmla="*/ 2147483647 h 369"/>
                    <a:gd name="T42" fmla="*/ 2147483647 w 581"/>
                    <a:gd name="T43" fmla="*/ 2147483647 h 369"/>
                    <a:gd name="T44" fmla="*/ 2147483647 w 581"/>
                    <a:gd name="T45" fmla="*/ 2147483647 h 369"/>
                    <a:gd name="T46" fmla="*/ 2147483647 w 581"/>
                    <a:gd name="T47" fmla="*/ 2147483647 h 369"/>
                    <a:gd name="T48" fmla="*/ 2147483647 w 581"/>
                    <a:gd name="T49" fmla="*/ 2147483647 h 369"/>
                    <a:gd name="T50" fmla="*/ 2147483647 w 581"/>
                    <a:gd name="T51" fmla="*/ 2147483647 h 369"/>
                    <a:gd name="T52" fmla="*/ 2147483647 w 581"/>
                    <a:gd name="T53" fmla="*/ 2147483647 h 369"/>
                    <a:gd name="T54" fmla="*/ 2147483647 w 581"/>
                    <a:gd name="T55" fmla="*/ 2147483647 h 369"/>
                    <a:gd name="T56" fmla="*/ 2147483647 w 581"/>
                    <a:gd name="T57" fmla="*/ 2147483647 h 369"/>
                    <a:gd name="T58" fmla="*/ 2147483647 w 581"/>
                    <a:gd name="T59" fmla="*/ 2147483647 h 369"/>
                    <a:gd name="T60" fmla="*/ 2147483647 w 581"/>
                    <a:gd name="T61" fmla="*/ 2147483647 h 369"/>
                    <a:gd name="T62" fmla="*/ 2147483647 w 581"/>
                    <a:gd name="T63" fmla="*/ 2147483647 h 369"/>
                    <a:gd name="T64" fmla="*/ 2147483647 w 581"/>
                    <a:gd name="T65" fmla="*/ 2147483647 h 369"/>
                    <a:gd name="T66" fmla="*/ 2147483647 w 581"/>
                    <a:gd name="T67" fmla="*/ 2147483647 h 369"/>
                    <a:gd name="T68" fmla="*/ 2147483647 w 581"/>
                    <a:gd name="T69" fmla="*/ 2147483647 h 369"/>
                    <a:gd name="T70" fmla="*/ 2147483647 w 581"/>
                    <a:gd name="T71" fmla="*/ 2147483647 h 369"/>
                    <a:gd name="T72" fmla="*/ 2147483647 w 581"/>
                    <a:gd name="T73" fmla="*/ 2147483647 h 369"/>
                    <a:gd name="T74" fmla="*/ 2147483647 w 581"/>
                    <a:gd name="T75" fmla="*/ 2147483647 h 369"/>
                    <a:gd name="T76" fmla="*/ 2147483647 w 581"/>
                    <a:gd name="T77" fmla="*/ 2147483647 h 369"/>
                    <a:gd name="T78" fmla="*/ 2147483647 w 581"/>
                    <a:gd name="T79" fmla="*/ 2147483647 h 369"/>
                    <a:gd name="T80" fmla="*/ 2147483647 w 581"/>
                    <a:gd name="T81" fmla="*/ 2147483647 h 369"/>
                    <a:gd name="T82" fmla="*/ 2147483647 w 581"/>
                    <a:gd name="T83" fmla="*/ 2147483647 h 369"/>
                    <a:gd name="T84" fmla="*/ 2147483647 w 581"/>
                    <a:gd name="T85" fmla="*/ 2147483647 h 369"/>
                    <a:gd name="T86" fmla="*/ 2147483647 w 581"/>
                    <a:gd name="T87" fmla="*/ 2147483647 h 369"/>
                    <a:gd name="T88" fmla="*/ 2147483647 w 581"/>
                    <a:gd name="T89" fmla="*/ 2147483647 h 369"/>
                    <a:gd name="T90" fmla="*/ 2147483647 w 581"/>
                    <a:gd name="T91" fmla="*/ 2147483647 h 3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1"/>
                    <a:gd name="T139" fmla="*/ 0 h 369"/>
                    <a:gd name="T140" fmla="*/ 581 w 581"/>
                    <a:gd name="T141" fmla="*/ 369 h 3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1" h="369">
                      <a:moveTo>
                        <a:pt x="294" y="10"/>
                      </a:moveTo>
                      <a:lnTo>
                        <a:pt x="256" y="10"/>
                      </a:lnTo>
                      <a:lnTo>
                        <a:pt x="222" y="7"/>
                      </a:lnTo>
                      <a:lnTo>
                        <a:pt x="184" y="5"/>
                      </a:lnTo>
                      <a:lnTo>
                        <a:pt x="147" y="3"/>
                      </a:lnTo>
                      <a:lnTo>
                        <a:pt x="113" y="0"/>
                      </a:lnTo>
                      <a:lnTo>
                        <a:pt x="75" y="3"/>
                      </a:lnTo>
                      <a:lnTo>
                        <a:pt x="37" y="5"/>
                      </a:lnTo>
                      <a:lnTo>
                        <a:pt x="0" y="10"/>
                      </a:lnTo>
                      <a:lnTo>
                        <a:pt x="0" y="52"/>
                      </a:lnTo>
                      <a:lnTo>
                        <a:pt x="79" y="76"/>
                      </a:lnTo>
                      <a:lnTo>
                        <a:pt x="147" y="107"/>
                      </a:lnTo>
                      <a:lnTo>
                        <a:pt x="207" y="140"/>
                      </a:lnTo>
                      <a:lnTo>
                        <a:pt x="260" y="175"/>
                      </a:lnTo>
                      <a:lnTo>
                        <a:pt x="305" y="213"/>
                      </a:lnTo>
                      <a:lnTo>
                        <a:pt x="350" y="253"/>
                      </a:lnTo>
                      <a:lnTo>
                        <a:pt x="396" y="296"/>
                      </a:lnTo>
                      <a:lnTo>
                        <a:pt x="445" y="338"/>
                      </a:lnTo>
                      <a:lnTo>
                        <a:pt x="456" y="346"/>
                      </a:lnTo>
                      <a:lnTo>
                        <a:pt x="475" y="353"/>
                      </a:lnTo>
                      <a:lnTo>
                        <a:pt x="490" y="360"/>
                      </a:lnTo>
                      <a:lnTo>
                        <a:pt x="509" y="365"/>
                      </a:lnTo>
                      <a:lnTo>
                        <a:pt x="524" y="367"/>
                      </a:lnTo>
                      <a:lnTo>
                        <a:pt x="539" y="369"/>
                      </a:lnTo>
                      <a:lnTo>
                        <a:pt x="550" y="367"/>
                      </a:lnTo>
                      <a:lnTo>
                        <a:pt x="558" y="360"/>
                      </a:lnTo>
                      <a:lnTo>
                        <a:pt x="573" y="336"/>
                      </a:lnTo>
                      <a:lnTo>
                        <a:pt x="581" y="315"/>
                      </a:lnTo>
                      <a:lnTo>
                        <a:pt x="573" y="294"/>
                      </a:lnTo>
                      <a:lnTo>
                        <a:pt x="562" y="272"/>
                      </a:lnTo>
                      <a:lnTo>
                        <a:pt x="543" y="251"/>
                      </a:lnTo>
                      <a:lnTo>
                        <a:pt x="524" y="230"/>
                      </a:lnTo>
                      <a:lnTo>
                        <a:pt x="509" y="208"/>
                      </a:lnTo>
                      <a:lnTo>
                        <a:pt x="494" y="185"/>
                      </a:lnTo>
                      <a:lnTo>
                        <a:pt x="479" y="161"/>
                      </a:lnTo>
                      <a:lnTo>
                        <a:pt x="464" y="140"/>
                      </a:lnTo>
                      <a:lnTo>
                        <a:pt x="445" y="118"/>
                      </a:lnTo>
                      <a:lnTo>
                        <a:pt x="426" y="97"/>
                      </a:lnTo>
                      <a:lnTo>
                        <a:pt x="403" y="78"/>
                      </a:lnTo>
                      <a:lnTo>
                        <a:pt x="377" y="64"/>
                      </a:lnTo>
                      <a:lnTo>
                        <a:pt x="347" y="50"/>
                      </a:lnTo>
                      <a:lnTo>
                        <a:pt x="313" y="40"/>
                      </a:lnTo>
                      <a:lnTo>
                        <a:pt x="313" y="36"/>
                      </a:lnTo>
                      <a:lnTo>
                        <a:pt x="309" y="24"/>
                      </a:lnTo>
                      <a:lnTo>
                        <a:pt x="305" y="14"/>
                      </a:lnTo>
                      <a:lnTo>
                        <a:pt x="294" y="10"/>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1" name="Freeform 61"/>
                <p:cNvSpPr>
                  <a:spLocks/>
                </p:cNvSpPr>
                <p:nvPr/>
              </p:nvSpPr>
              <p:spPr bwMode="auto">
                <a:xfrm>
                  <a:off x="2426387" y="1431804"/>
                  <a:ext cx="144957" cy="125412"/>
                </a:xfrm>
                <a:custGeom>
                  <a:avLst/>
                  <a:gdLst>
                    <a:gd name="T0" fmla="*/ 2147483647 w 124"/>
                    <a:gd name="T1" fmla="*/ 0 h 93"/>
                    <a:gd name="T2" fmla="*/ 2147483647 w 124"/>
                    <a:gd name="T3" fmla="*/ 2147483647 h 93"/>
                    <a:gd name="T4" fmla="*/ 0 w 124"/>
                    <a:gd name="T5" fmla="*/ 2147483647 h 93"/>
                    <a:gd name="T6" fmla="*/ 0 w 124"/>
                    <a:gd name="T7" fmla="*/ 2147483647 h 93"/>
                    <a:gd name="T8" fmla="*/ 2147483647 w 124"/>
                    <a:gd name="T9" fmla="*/ 2147483647 h 93"/>
                    <a:gd name="T10" fmla="*/ 2147483647 w 124"/>
                    <a:gd name="T11" fmla="*/ 2147483647 h 93"/>
                    <a:gd name="T12" fmla="*/ 2147483647 w 124"/>
                    <a:gd name="T13" fmla="*/ 2147483647 h 93"/>
                    <a:gd name="T14" fmla="*/ 2147483647 w 124"/>
                    <a:gd name="T15" fmla="*/ 2147483647 h 93"/>
                    <a:gd name="T16" fmla="*/ 2147483647 w 124"/>
                    <a:gd name="T17" fmla="*/ 2147483647 h 93"/>
                    <a:gd name="T18" fmla="*/ 2147483647 w 124"/>
                    <a:gd name="T19" fmla="*/ 2147483647 h 93"/>
                    <a:gd name="T20" fmla="*/ 2147483647 w 124"/>
                    <a:gd name="T21" fmla="*/ 2147483647 h 93"/>
                    <a:gd name="T22" fmla="*/ 2147483647 w 124"/>
                    <a:gd name="T23" fmla="*/ 2147483647 h 93"/>
                    <a:gd name="T24" fmla="*/ 2147483647 w 124"/>
                    <a:gd name="T25" fmla="*/ 2147483647 h 93"/>
                    <a:gd name="T26" fmla="*/ 2147483647 w 124"/>
                    <a:gd name="T27" fmla="*/ 2147483647 h 93"/>
                    <a:gd name="T28" fmla="*/ 2147483647 w 124"/>
                    <a:gd name="T29" fmla="*/ 2147483647 h 93"/>
                    <a:gd name="T30" fmla="*/ 2147483647 w 124"/>
                    <a:gd name="T31" fmla="*/ 2147483647 h 93"/>
                    <a:gd name="T32" fmla="*/ 2147483647 w 124"/>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93"/>
                    <a:gd name="T53" fmla="*/ 124 w 124"/>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93">
                      <a:moveTo>
                        <a:pt x="87" y="0"/>
                      </a:moveTo>
                      <a:lnTo>
                        <a:pt x="26" y="10"/>
                      </a:lnTo>
                      <a:lnTo>
                        <a:pt x="0" y="31"/>
                      </a:lnTo>
                      <a:lnTo>
                        <a:pt x="0" y="57"/>
                      </a:lnTo>
                      <a:lnTo>
                        <a:pt x="19" y="83"/>
                      </a:lnTo>
                      <a:lnTo>
                        <a:pt x="30" y="90"/>
                      </a:lnTo>
                      <a:lnTo>
                        <a:pt x="56" y="93"/>
                      </a:lnTo>
                      <a:lnTo>
                        <a:pt x="90" y="90"/>
                      </a:lnTo>
                      <a:lnTo>
                        <a:pt x="117" y="83"/>
                      </a:lnTo>
                      <a:lnTo>
                        <a:pt x="124" y="67"/>
                      </a:lnTo>
                      <a:lnTo>
                        <a:pt x="124" y="48"/>
                      </a:lnTo>
                      <a:lnTo>
                        <a:pt x="121" y="29"/>
                      </a:lnTo>
                      <a:lnTo>
                        <a:pt x="117" y="10"/>
                      </a:lnTo>
                      <a:lnTo>
                        <a:pt x="113" y="8"/>
                      </a:lnTo>
                      <a:lnTo>
                        <a:pt x="105" y="5"/>
                      </a:lnTo>
                      <a:lnTo>
                        <a:pt x="98" y="3"/>
                      </a:lnTo>
                      <a:lnTo>
                        <a:pt x="87" y="0"/>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2" name="Freeform 62"/>
                <p:cNvSpPr>
                  <a:spLocks/>
                </p:cNvSpPr>
                <p:nvPr/>
              </p:nvSpPr>
              <p:spPr bwMode="auto">
                <a:xfrm>
                  <a:off x="1945612" y="2642573"/>
                  <a:ext cx="366017" cy="148637"/>
                </a:xfrm>
                <a:custGeom>
                  <a:avLst/>
                  <a:gdLst>
                    <a:gd name="T0" fmla="*/ 2147483647 w 313"/>
                    <a:gd name="T1" fmla="*/ 2147483647 h 112"/>
                    <a:gd name="T2" fmla="*/ 2147483647 w 313"/>
                    <a:gd name="T3" fmla="*/ 2147483647 h 112"/>
                    <a:gd name="T4" fmla="*/ 2147483647 w 313"/>
                    <a:gd name="T5" fmla="*/ 2147483647 h 112"/>
                    <a:gd name="T6" fmla="*/ 2147483647 w 313"/>
                    <a:gd name="T7" fmla="*/ 2147483647 h 112"/>
                    <a:gd name="T8" fmla="*/ 2147483647 w 313"/>
                    <a:gd name="T9" fmla="*/ 2147483647 h 112"/>
                    <a:gd name="T10" fmla="*/ 0 w 313"/>
                    <a:gd name="T11" fmla="*/ 2147483647 h 112"/>
                    <a:gd name="T12" fmla="*/ 0 w 313"/>
                    <a:gd name="T13" fmla="*/ 2147483647 h 112"/>
                    <a:gd name="T14" fmla="*/ 2147483647 w 313"/>
                    <a:gd name="T15" fmla="*/ 2147483647 h 112"/>
                    <a:gd name="T16" fmla="*/ 2147483647 w 313"/>
                    <a:gd name="T17" fmla="*/ 2147483647 h 112"/>
                    <a:gd name="T18" fmla="*/ 2147483647 w 313"/>
                    <a:gd name="T19" fmla="*/ 2147483647 h 112"/>
                    <a:gd name="T20" fmla="*/ 2147483647 w 313"/>
                    <a:gd name="T21" fmla="*/ 2147483647 h 112"/>
                    <a:gd name="T22" fmla="*/ 2147483647 w 313"/>
                    <a:gd name="T23" fmla="*/ 2147483647 h 112"/>
                    <a:gd name="T24" fmla="*/ 2147483647 w 313"/>
                    <a:gd name="T25" fmla="*/ 2147483647 h 112"/>
                    <a:gd name="T26" fmla="*/ 2147483647 w 313"/>
                    <a:gd name="T27" fmla="*/ 2147483647 h 112"/>
                    <a:gd name="T28" fmla="*/ 2147483647 w 313"/>
                    <a:gd name="T29" fmla="*/ 2147483647 h 112"/>
                    <a:gd name="T30" fmla="*/ 2147483647 w 313"/>
                    <a:gd name="T31" fmla="*/ 2147483647 h 112"/>
                    <a:gd name="T32" fmla="*/ 2147483647 w 313"/>
                    <a:gd name="T33" fmla="*/ 2147483647 h 112"/>
                    <a:gd name="T34" fmla="*/ 2147483647 w 313"/>
                    <a:gd name="T35" fmla="*/ 2147483647 h 112"/>
                    <a:gd name="T36" fmla="*/ 2147483647 w 313"/>
                    <a:gd name="T37" fmla="*/ 2147483647 h 112"/>
                    <a:gd name="T38" fmla="*/ 2147483647 w 313"/>
                    <a:gd name="T39" fmla="*/ 2147483647 h 112"/>
                    <a:gd name="T40" fmla="*/ 2147483647 w 313"/>
                    <a:gd name="T41" fmla="*/ 2147483647 h 112"/>
                    <a:gd name="T42" fmla="*/ 2147483647 w 313"/>
                    <a:gd name="T43" fmla="*/ 2147483647 h 112"/>
                    <a:gd name="T44" fmla="*/ 2147483647 w 313"/>
                    <a:gd name="T45" fmla="*/ 2147483647 h 112"/>
                    <a:gd name="T46" fmla="*/ 2147483647 w 313"/>
                    <a:gd name="T47" fmla="*/ 0 h 112"/>
                    <a:gd name="T48" fmla="*/ 2147483647 w 313"/>
                    <a:gd name="T49" fmla="*/ 0 h 112"/>
                    <a:gd name="T50" fmla="*/ 2147483647 w 313"/>
                    <a:gd name="T51" fmla="*/ 0 h 112"/>
                    <a:gd name="T52" fmla="*/ 2147483647 w 313"/>
                    <a:gd name="T53" fmla="*/ 2147483647 h 112"/>
                    <a:gd name="T54" fmla="*/ 2147483647 w 313"/>
                    <a:gd name="T55" fmla="*/ 2147483647 h 112"/>
                    <a:gd name="T56" fmla="*/ 2147483647 w 313"/>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3"/>
                    <a:gd name="T88" fmla="*/ 0 h 112"/>
                    <a:gd name="T89" fmla="*/ 313 w 31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3" h="112">
                      <a:moveTo>
                        <a:pt x="101" y="10"/>
                      </a:moveTo>
                      <a:lnTo>
                        <a:pt x="71" y="17"/>
                      </a:lnTo>
                      <a:lnTo>
                        <a:pt x="45" y="26"/>
                      </a:lnTo>
                      <a:lnTo>
                        <a:pt x="26" y="38"/>
                      </a:lnTo>
                      <a:lnTo>
                        <a:pt x="11" y="50"/>
                      </a:lnTo>
                      <a:lnTo>
                        <a:pt x="0" y="64"/>
                      </a:lnTo>
                      <a:lnTo>
                        <a:pt x="0" y="76"/>
                      </a:lnTo>
                      <a:lnTo>
                        <a:pt x="3" y="85"/>
                      </a:lnTo>
                      <a:lnTo>
                        <a:pt x="19" y="93"/>
                      </a:lnTo>
                      <a:lnTo>
                        <a:pt x="45" y="102"/>
                      </a:lnTo>
                      <a:lnTo>
                        <a:pt x="79" y="109"/>
                      </a:lnTo>
                      <a:lnTo>
                        <a:pt x="117" y="112"/>
                      </a:lnTo>
                      <a:lnTo>
                        <a:pt x="154" y="112"/>
                      </a:lnTo>
                      <a:lnTo>
                        <a:pt x="192" y="109"/>
                      </a:lnTo>
                      <a:lnTo>
                        <a:pt x="230" y="104"/>
                      </a:lnTo>
                      <a:lnTo>
                        <a:pt x="264" y="100"/>
                      </a:lnTo>
                      <a:lnTo>
                        <a:pt x="298" y="93"/>
                      </a:lnTo>
                      <a:lnTo>
                        <a:pt x="309" y="83"/>
                      </a:lnTo>
                      <a:lnTo>
                        <a:pt x="313" y="64"/>
                      </a:lnTo>
                      <a:lnTo>
                        <a:pt x="309" y="41"/>
                      </a:lnTo>
                      <a:lnTo>
                        <a:pt x="298" y="22"/>
                      </a:lnTo>
                      <a:lnTo>
                        <a:pt x="283" y="12"/>
                      </a:lnTo>
                      <a:lnTo>
                        <a:pt x="267" y="5"/>
                      </a:lnTo>
                      <a:lnTo>
                        <a:pt x="245" y="0"/>
                      </a:lnTo>
                      <a:lnTo>
                        <a:pt x="218" y="0"/>
                      </a:lnTo>
                      <a:lnTo>
                        <a:pt x="192" y="0"/>
                      </a:lnTo>
                      <a:lnTo>
                        <a:pt x="162" y="3"/>
                      </a:lnTo>
                      <a:lnTo>
                        <a:pt x="132" y="5"/>
                      </a:lnTo>
                      <a:lnTo>
                        <a:pt x="101" y="10"/>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3" name="Freeform 63"/>
                <p:cNvSpPr>
                  <a:spLocks/>
                </p:cNvSpPr>
                <p:nvPr/>
              </p:nvSpPr>
              <p:spPr bwMode="auto">
                <a:xfrm>
                  <a:off x="6284670" y="1981450"/>
                  <a:ext cx="256091" cy="224503"/>
                </a:xfrm>
                <a:custGeom>
                  <a:avLst/>
                  <a:gdLst>
                    <a:gd name="T0" fmla="*/ 2147483647 w 219"/>
                    <a:gd name="T1" fmla="*/ 2147483647 h 168"/>
                    <a:gd name="T2" fmla="*/ 2147483647 w 219"/>
                    <a:gd name="T3" fmla="*/ 2147483647 h 168"/>
                    <a:gd name="T4" fmla="*/ 2147483647 w 219"/>
                    <a:gd name="T5" fmla="*/ 2147483647 h 168"/>
                    <a:gd name="T6" fmla="*/ 2147483647 w 219"/>
                    <a:gd name="T7" fmla="*/ 2147483647 h 168"/>
                    <a:gd name="T8" fmla="*/ 2147483647 w 219"/>
                    <a:gd name="T9" fmla="*/ 0 h 168"/>
                    <a:gd name="T10" fmla="*/ 2147483647 w 219"/>
                    <a:gd name="T11" fmla="*/ 0 h 168"/>
                    <a:gd name="T12" fmla="*/ 2147483647 w 219"/>
                    <a:gd name="T13" fmla="*/ 2147483647 h 168"/>
                    <a:gd name="T14" fmla="*/ 2147483647 w 219"/>
                    <a:gd name="T15" fmla="*/ 2147483647 h 168"/>
                    <a:gd name="T16" fmla="*/ 2147483647 w 219"/>
                    <a:gd name="T17" fmla="*/ 2147483647 h 168"/>
                    <a:gd name="T18" fmla="*/ 2147483647 w 219"/>
                    <a:gd name="T19" fmla="*/ 2147483647 h 168"/>
                    <a:gd name="T20" fmla="*/ 0 w 219"/>
                    <a:gd name="T21" fmla="*/ 2147483647 h 168"/>
                    <a:gd name="T22" fmla="*/ 2147483647 w 219"/>
                    <a:gd name="T23" fmla="*/ 2147483647 h 168"/>
                    <a:gd name="T24" fmla="*/ 2147483647 w 219"/>
                    <a:gd name="T25" fmla="*/ 2147483647 h 168"/>
                    <a:gd name="T26" fmla="*/ 2147483647 w 219"/>
                    <a:gd name="T27" fmla="*/ 2147483647 h 168"/>
                    <a:gd name="T28" fmla="*/ 2147483647 w 219"/>
                    <a:gd name="T29" fmla="*/ 2147483647 h 168"/>
                    <a:gd name="T30" fmla="*/ 2147483647 w 219"/>
                    <a:gd name="T31" fmla="*/ 2147483647 h 168"/>
                    <a:gd name="T32" fmla="*/ 2147483647 w 219"/>
                    <a:gd name="T33" fmla="*/ 2147483647 h 168"/>
                    <a:gd name="T34" fmla="*/ 2147483647 w 219"/>
                    <a:gd name="T35" fmla="*/ 2147483647 h 168"/>
                    <a:gd name="T36" fmla="*/ 2147483647 w 219"/>
                    <a:gd name="T37" fmla="*/ 2147483647 h 168"/>
                    <a:gd name="T38" fmla="*/ 2147483647 w 219"/>
                    <a:gd name="T39" fmla="*/ 2147483647 h 168"/>
                    <a:gd name="T40" fmla="*/ 2147483647 w 219"/>
                    <a:gd name="T41" fmla="*/ 2147483647 h 168"/>
                    <a:gd name="T42" fmla="*/ 2147483647 w 219"/>
                    <a:gd name="T43" fmla="*/ 2147483647 h 168"/>
                    <a:gd name="T44" fmla="*/ 2147483647 w 219"/>
                    <a:gd name="T45" fmla="*/ 2147483647 h 168"/>
                    <a:gd name="T46" fmla="*/ 2147483647 w 219"/>
                    <a:gd name="T47" fmla="*/ 2147483647 h 168"/>
                    <a:gd name="T48" fmla="*/ 2147483647 w 219"/>
                    <a:gd name="T49" fmla="*/ 2147483647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68"/>
                    <a:gd name="T77" fmla="*/ 219 w 219"/>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68">
                      <a:moveTo>
                        <a:pt x="170" y="14"/>
                      </a:moveTo>
                      <a:lnTo>
                        <a:pt x="155" y="9"/>
                      </a:lnTo>
                      <a:lnTo>
                        <a:pt x="139" y="5"/>
                      </a:lnTo>
                      <a:lnTo>
                        <a:pt x="121" y="2"/>
                      </a:lnTo>
                      <a:lnTo>
                        <a:pt x="98" y="0"/>
                      </a:lnTo>
                      <a:lnTo>
                        <a:pt x="79" y="0"/>
                      </a:lnTo>
                      <a:lnTo>
                        <a:pt x="60" y="2"/>
                      </a:lnTo>
                      <a:lnTo>
                        <a:pt x="49" y="7"/>
                      </a:lnTo>
                      <a:lnTo>
                        <a:pt x="41" y="14"/>
                      </a:lnTo>
                      <a:lnTo>
                        <a:pt x="11" y="35"/>
                      </a:lnTo>
                      <a:lnTo>
                        <a:pt x="0" y="66"/>
                      </a:lnTo>
                      <a:lnTo>
                        <a:pt x="4" y="102"/>
                      </a:lnTo>
                      <a:lnTo>
                        <a:pt x="22" y="135"/>
                      </a:lnTo>
                      <a:lnTo>
                        <a:pt x="34" y="144"/>
                      </a:lnTo>
                      <a:lnTo>
                        <a:pt x="45" y="151"/>
                      </a:lnTo>
                      <a:lnTo>
                        <a:pt x="64" y="158"/>
                      </a:lnTo>
                      <a:lnTo>
                        <a:pt x="83" y="165"/>
                      </a:lnTo>
                      <a:lnTo>
                        <a:pt x="102" y="168"/>
                      </a:lnTo>
                      <a:lnTo>
                        <a:pt x="121" y="168"/>
                      </a:lnTo>
                      <a:lnTo>
                        <a:pt x="139" y="165"/>
                      </a:lnTo>
                      <a:lnTo>
                        <a:pt x="155" y="156"/>
                      </a:lnTo>
                      <a:lnTo>
                        <a:pt x="196" y="125"/>
                      </a:lnTo>
                      <a:lnTo>
                        <a:pt x="219" y="85"/>
                      </a:lnTo>
                      <a:lnTo>
                        <a:pt x="211" y="45"/>
                      </a:lnTo>
                      <a:lnTo>
                        <a:pt x="170" y="14"/>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4" name="Freeform 64"/>
                <p:cNvSpPr>
                  <a:spLocks/>
                </p:cNvSpPr>
                <p:nvPr/>
              </p:nvSpPr>
              <p:spPr bwMode="auto">
                <a:xfrm>
                  <a:off x="5582835" y="1088082"/>
                  <a:ext cx="572582" cy="161023"/>
                </a:xfrm>
                <a:custGeom>
                  <a:avLst/>
                  <a:gdLst>
                    <a:gd name="T0" fmla="*/ 2147483647 w 490"/>
                    <a:gd name="T1" fmla="*/ 2147483647 h 120"/>
                    <a:gd name="T2" fmla="*/ 2147483647 w 490"/>
                    <a:gd name="T3" fmla="*/ 0 h 120"/>
                    <a:gd name="T4" fmla="*/ 0 w 490"/>
                    <a:gd name="T5" fmla="*/ 2147483647 h 120"/>
                    <a:gd name="T6" fmla="*/ 2147483647 w 490"/>
                    <a:gd name="T7" fmla="*/ 2147483647 h 120"/>
                    <a:gd name="T8" fmla="*/ 2147483647 w 490"/>
                    <a:gd name="T9" fmla="*/ 2147483647 h 120"/>
                    <a:gd name="T10" fmla="*/ 2147483647 w 490"/>
                    <a:gd name="T11" fmla="*/ 2147483647 h 120"/>
                    <a:gd name="T12" fmla="*/ 2147483647 w 490"/>
                    <a:gd name="T13" fmla="*/ 2147483647 h 120"/>
                    <a:gd name="T14" fmla="*/ 2147483647 w 490"/>
                    <a:gd name="T15" fmla="*/ 2147483647 h 120"/>
                    <a:gd name="T16" fmla="*/ 2147483647 w 490"/>
                    <a:gd name="T17" fmla="*/ 2147483647 h 120"/>
                    <a:gd name="T18" fmla="*/ 2147483647 w 490"/>
                    <a:gd name="T19" fmla="*/ 2147483647 h 120"/>
                    <a:gd name="T20" fmla="*/ 2147483647 w 490"/>
                    <a:gd name="T21" fmla="*/ 2147483647 h 120"/>
                    <a:gd name="T22" fmla="*/ 2147483647 w 490"/>
                    <a:gd name="T23" fmla="*/ 2147483647 h 120"/>
                    <a:gd name="T24" fmla="*/ 2147483647 w 490"/>
                    <a:gd name="T25" fmla="*/ 2147483647 h 120"/>
                    <a:gd name="T26" fmla="*/ 2147483647 w 490"/>
                    <a:gd name="T27" fmla="*/ 2147483647 h 120"/>
                    <a:gd name="T28" fmla="*/ 2147483647 w 490"/>
                    <a:gd name="T29" fmla="*/ 2147483647 h 120"/>
                    <a:gd name="T30" fmla="*/ 2147483647 w 490"/>
                    <a:gd name="T31" fmla="*/ 2147483647 h 120"/>
                    <a:gd name="T32" fmla="*/ 2147483647 w 490"/>
                    <a:gd name="T33" fmla="*/ 2147483647 h 120"/>
                    <a:gd name="T34" fmla="*/ 2147483647 w 490"/>
                    <a:gd name="T35" fmla="*/ 2147483647 h 120"/>
                    <a:gd name="T36" fmla="*/ 2147483647 w 490"/>
                    <a:gd name="T37" fmla="*/ 0 h 120"/>
                    <a:gd name="T38" fmla="*/ 2147483647 w 490"/>
                    <a:gd name="T39" fmla="*/ 2147483647 h 120"/>
                    <a:gd name="T40" fmla="*/ 2147483647 w 490"/>
                    <a:gd name="T41" fmla="*/ 2147483647 h 120"/>
                    <a:gd name="T42" fmla="*/ 2147483647 w 490"/>
                    <a:gd name="T43" fmla="*/ 2147483647 h 120"/>
                    <a:gd name="T44" fmla="*/ 2147483647 w 490"/>
                    <a:gd name="T45" fmla="*/ 2147483647 h 120"/>
                    <a:gd name="T46" fmla="*/ 2147483647 w 490"/>
                    <a:gd name="T47" fmla="*/ 2147483647 h 120"/>
                    <a:gd name="T48" fmla="*/ 2147483647 w 490"/>
                    <a:gd name="T49" fmla="*/ 2147483647 h 120"/>
                    <a:gd name="T50" fmla="*/ 2147483647 w 490"/>
                    <a:gd name="T51" fmla="*/ 2147483647 h 120"/>
                    <a:gd name="T52" fmla="*/ 2147483647 w 490"/>
                    <a:gd name="T53" fmla="*/ 2147483647 h 120"/>
                    <a:gd name="T54" fmla="*/ 2147483647 w 490"/>
                    <a:gd name="T55" fmla="*/ 2147483647 h 120"/>
                    <a:gd name="T56" fmla="*/ 2147483647 w 490"/>
                    <a:gd name="T57" fmla="*/ 2147483647 h 120"/>
                    <a:gd name="T58" fmla="*/ 2147483647 w 490"/>
                    <a:gd name="T59" fmla="*/ 2147483647 h 120"/>
                    <a:gd name="T60" fmla="*/ 2147483647 w 490"/>
                    <a:gd name="T61" fmla="*/ 2147483647 h 120"/>
                    <a:gd name="T62" fmla="*/ 2147483647 w 490"/>
                    <a:gd name="T63" fmla="*/ 2147483647 h 120"/>
                    <a:gd name="T64" fmla="*/ 2147483647 w 490"/>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120"/>
                    <a:gd name="T101" fmla="*/ 490 w 490"/>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120">
                      <a:moveTo>
                        <a:pt x="79" y="2"/>
                      </a:moveTo>
                      <a:lnTo>
                        <a:pt x="23" y="0"/>
                      </a:lnTo>
                      <a:lnTo>
                        <a:pt x="0" y="23"/>
                      </a:lnTo>
                      <a:lnTo>
                        <a:pt x="8" y="56"/>
                      </a:lnTo>
                      <a:lnTo>
                        <a:pt x="34" y="82"/>
                      </a:lnTo>
                      <a:lnTo>
                        <a:pt x="79" y="101"/>
                      </a:lnTo>
                      <a:lnTo>
                        <a:pt x="128" y="113"/>
                      </a:lnTo>
                      <a:lnTo>
                        <a:pt x="177" y="120"/>
                      </a:lnTo>
                      <a:lnTo>
                        <a:pt x="234" y="120"/>
                      </a:lnTo>
                      <a:lnTo>
                        <a:pt x="291" y="116"/>
                      </a:lnTo>
                      <a:lnTo>
                        <a:pt x="347" y="111"/>
                      </a:lnTo>
                      <a:lnTo>
                        <a:pt x="404" y="101"/>
                      </a:lnTo>
                      <a:lnTo>
                        <a:pt x="460" y="94"/>
                      </a:lnTo>
                      <a:lnTo>
                        <a:pt x="487" y="85"/>
                      </a:lnTo>
                      <a:lnTo>
                        <a:pt x="490" y="61"/>
                      </a:lnTo>
                      <a:lnTo>
                        <a:pt x="479" y="33"/>
                      </a:lnTo>
                      <a:lnTo>
                        <a:pt x="460" y="11"/>
                      </a:lnTo>
                      <a:lnTo>
                        <a:pt x="438" y="2"/>
                      </a:lnTo>
                      <a:lnTo>
                        <a:pt x="411" y="0"/>
                      </a:lnTo>
                      <a:lnTo>
                        <a:pt x="377" y="4"/>
                      </a:lnTo>
                      <a:lnTo>
                        <a:pt x="340" y="14"/>
                      </a:lnTo>
                      <a:lnTo>
                        <a:pt x="302" y="23"/>
                      </a:lnTo>
                      <a:lnTo>
                        <a:pt x="264" y="33"/>
                      </a:lnTo>
                      <a:lnTo>
                        <a:pt x="230" y="35"/>
                      </a:lnTo>
                      <a:lnTo>
                        <a:pt x="196" y="33"/>
                      </a:lnTo>
                      <a:lnTo>
                        <a:pt x="185" y="33"/>
                      </a:lnTo>
                      <a:lnTo>
                        <a:pt x="170" y="30"/>
                      </a:lnTo>
                      <a:lnTo>
                        <a:pt x="155" y="26"/>
                      </a:lnTo>
                      <a:lnTo>
                        <a:pt x="140" y="21"/>
                      </a:lnTo>
                      <a:lnTo>
                        <a:pt x="125" y="16"/>
                      </a:lnTo>
                      <a:lnTo>
                        <a:pt x="109" y="11"/>
                      </a:lnTo>
                      <a:lnTo>
                        <a:pt x="94" y="7"/>
                      </a:lnTo>
                      <a:lnTo>
                        <a:pt x="79" y="2"/>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5" name="Freeform 65"/>
                <p:cNvSpPr>
                  <a:spLocks/>
                </p:cNvSpPr>
                <p:nvPr/>
              </p:nvSpPr>
              <p:spPr bwMode="auto">
                <a:xfrm>
                  <a:off x="7144751" y="2401038"/>
                  <a:ext cx="230724" cy="181151"/>
                </a:xfrm>
                <a:custGeom>
                  <a:avLst/>
                  <a:gdLst>
                    <a:gd name="T0" fmla="*/ 2147483647 w 197"/>
                    <a:gd name="T1" fmla="*/ 2147483647 h 135"/>
                    <a:gd name="T2" fmla="*/ 2147483647 w 197"/>
                    <a:gd name="T3" fmla="*/ 2147483647 h 135"/>
                    <a:gd name="T4" fmla="*/ 2147483647 w 197"/>
                    <a:gd name="T5" fmla="*/ 2147483647 h 135"/>
                    <a:gd name="T6" fmla="*/ 2147483647 w 197"/>
                    <a:gd name="T7" fmla="*/ 2147483647 h 135"/>
                    <a:gd name="T8" fmla="*/ 2147483647 w 197"/>
                    <a:gd name="T9" fmla="*/ 2147483647 h 135"/>
                    <a:gd name="T10" fmla="*/ 2147483647 w 197"/>
                    <a:gd name="T11" fmla="*/ 2147483647 h 135"/>
                    <a:gd name="T12" fmla="*/ 2147483647 w 197"/>
                    <a:gd name="T13" fmla="*/ 2147483647 h 135"/>
                    <a:gd name="T14" fmla="*/ 2147483647 w 197"/>
                    <a:gd name="T15" fmla="*/ 2147483647 h 135"/>
                    <a:gd name="T16" fmla="*/ 2147483647 w 197"/>
                    <a:gd name="T17" fmla="*/ 0 h 135"/>
                    <a:gd name="T18" fmla="*/ 2147483647 w 197"/>
                    <a:gd name="T19" fmla="*/ 0 h 135"/>
                    <a:gd name="T20" fmla="*/ 2147483647 w 197"/>
                    <a:gd name="T21" fmla="*/ 2147483647 h 135"/>
                    <a:gd name="T22" fmla="*/ 2147483647 w 197"/>
                    <a:gd name="T23" fmla="*/ 2147483647 h 135"/>
                    <a:gd name="T24" fmla="*/ 2147483647 w 197"/>
                    <a:gd name="T25" fmla="*/ 2147483647 h 135"/>
                    <a:gd name="T26" fmla="*/ 2147483647 w 197"/>
                    <a:gd name="T27" fmla="*/ 2147483647 h 135"/>
                    <a:gd name="T28" fmla="*/ 0 w 197"/>
                    <a:gd name="T29" fmla="*/ 2147483647 h 135"/>
                    <a:gd name="T30" fmla="*/ 2147483647 w 197"/>
                    <a:gd name="T31" fmla="*/ 2147483647 h 135"/>
                    <a:gd name="T32" fmla="*/ 2147483647 w 197"/>
                    <a:gd name="T33" fmla="*/ 2147483647 h 135"/>
                    <a:gd name="T34" fmla="*/ 2147483647 w 197"/>
                    <a:gd name="T35" fmla="*/ 2147483647 h 135"/>
                    <a:gd name="T36" fmla="*/ 2147483647 w 197"/>
                    <a:gd name="T37" fmla="*/ 2147483647 h 135"/>
                    <a:gd name="T38" fmla="*/ 2147483647 w 197"/>
                    <a:gd name="T39" fmla="*/ 2147483647 h 135"/>
                    <a:gd name="T40" fmla="*/ 2147483647 w 197"/>
                    <a:gd name="T41" fmla="*/ 2147483647 h 135"/>
                    <a:gd name="T42" fmla="*/ 2147483647 w 197"/>
                    <a:gd name="T43" fmla="*/ 2147483647 h 135"/>
                    <a:gd name="T44" fmla="*/ 2147483647 w 197"/>
                    <a:gd name="T45" fmla="*/ 2147483647 h 135"/>
                    <a:gd name="T46" fmla="*/ 2147483647 w 197"/>
                    <a:gd name="T47" fmla="*/ 2147483647 h 135"/>
                    <a:gd name="T48" fmla="*/ 2147483647 w 197"/>
                    <a:gd name="T49" fmla="*/ 2147483647 h 135"/>
                    <a:gd name="T50" fmla="*/ 2147483647 w 197"/>
                    <a:gd name="T51" fmla="*/ 2147483647 h 135"/>
                    <a:gd name="T52" fmla="*/ 2147483647 w 197"/>
                    <a:gd name="T53" fmla="*/ 2147483647 h 135"/>
                    <a:gd name="T54" fmla="*/ 2147483647 w 197"/>
                    <a:gd name="T55" fmla="*/ 2147483647 h 135"/>
                    <a:gd name="T56" fmla="*/ 2147483647 w 19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
                    <a:gd name="T88" fmla="*/ 0 h 135"/>
                    <a:gd name="T89" fmla="*/ 197 w 19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 h="135">
                      <a:moveTo>
                        <a:pt x="189" y="60"/>
                      </a:moveTo>
                      <a:lnTo>
                        <a:pt x="197" y="43"/>
                      </a:lnTo>
                      <a:lnTo>
                        <a:pt x="197" y="29"/>
                      </a:lnTo>
                      <a:lnTo>
                        <a:pt x="189" y="17"/>
                      </a:lnTo>
                      <a:lnTo>
                        <a:pt x="170" y="8"/>
                      </a:lnTo>
                      <a:lnTo>
                        <a:pt x="151" y="8"/>
                      </a:lnTo>
                      <a:lnTo>
                        <a:pt x="129" y="5"/>
                      </a:lnTo>
                      <a:lnTo>
                        <a:pt x="106" y="3"/>
                      </a:lnTo>
                      <a:lnTo>
                        <a:pt x="87" y="0"/>
                      </a:lnTo>
                      <a:lnTo>
                        <a:pt x="65" y="0"/>
                      </a:lnTo>
                      <a:lnTo>
                        <a:pt x="49" y="3"/>
                      </a:lnTo>
                      <a:lnTo>
                        <a:pt x="34" y="8"/>
                      </a:lnTo>
                      <a:lnTo>
                        <a:pt x="27" y="17"/>
                      </a:lnTo>
                      <a:lnTo>
                        <a:pt x="8" y="43"/>
                      </a:lnTo>
                      <a:lnTo>
                        <a:pt x="0" y="69"/>
                      </a:lnTo>
                      <a:lnTo>
                        <a:pt x="8" y="95"/>
                      </a:lnTo>
                      <a:lnTo>
                        <a:pt x="27" y="119"/>
                      </a:lnTo>
                      <a:lnTo>
                        <a:pt x="34" y="126"/>
                      </a:lnTo>
                      <a:lnTo>
                        <a:pt x="46" y="131"/>
                      </a:lnTo>
                      <a:lnTo>
                        <a:pt x="61" y="133"/>
                      </a:lnTo>
                      <a:lnTo>
                        <a:pt x="80" y="133"/>
                      </a:lnTo>
                      <a:lnTo>
                        <a:pt x="99" y="135"/>
                      </a:lnTo>
                      <a:lnTo>
                        <a:pt x="117" y="133"/>
                      </a:lnTo>
                      <a:lnTo>
                        <a:pt x="140" y="131"/>
                      </a:lnTo>
                      <a:lnTo>
                        <a:pt x="159" y="128"/>
                      </a:lnTo>
                      <a:lnTo>
                        <a:pt x="174" y="116"/>
                      </a:lnTo>
                      <a:lnTo>
                        <a:pt x="178" y="98"/>
                      </a:lnTo>
                      <a:lnTo>
                        <a:pt x="182" y="76"/>
                      </a:lnTo>
                      <a:lnTo>
                        <a:pt x="189" y="60"/>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6" name="Freeform 66"/>
                <p:cNvSpPr>
                  <a:spLocks/>
                </p:cNvSpPr>
                <p:nvPr/>
              </p:nvSpPr>
              <p:spPr bwMode="auto">
                <a:xfrm>
                  <a:off x="4314457" y="3241764"/>
                  <a:ext cx="297163" cy="222955"/>
                </a:xfrm>
                <a:custGeom>
                  <a:avLst/>
                  <a:gdLst>
                    <a:gd name="T0" fmla="*/ 2147483647 w 253"/>
                    <a:gd name="T1" fmla="*/ 2147483647 h 167"/>
                    <a:gd name="T2" fmla="*/ 2147483647 w 253"/>
                    <a:gd name="T3" fmla="*/ 2147483647 h 167"/>
                    <a:gd name="T4" fmla="*/ 2147483647 w 253"/>
                    <a:gd name="T5" fmla="*/ 2147483647 h 167"/>
                    <a:gd name="T6" fmla="*/ 2147483647 w 253"/>
                    <a:gd name="T7" fmla="*/ 2147483647 h 167"/>
                    <a:gd name="T8" fmla="*/ 2147483647 w 253"/>
                    <a:gd name="T9" fmla="*/ 0 h 167"/>
                    <a:gd name="T10" fmla="*/ 2147483647 w 253"/>
                    <a:gd name="T11" fmla="*/ 0 h 167"/>
                    <a:gd name="T12" fmla="*/ 2147483647 w 253"/>
                    <a:gd name="T13" fmla="*/ 2147483647 h 167"/>
                    <a:gd name="T14" fmla="*/ 2147483647 w 253"/>
                    <a:gd name="T15" fmla="*/ 2147483647 h 167"/>
                    <a:gd name="T16" fmla="*/ 2147483647 w 253"/>
                    <a:gd name="T17" fmla="*/ 2147483647 h 167"/>
                    <a:gd name="T18" fmla="*/ 0 w 253"/>
                    <a:gd name="T19" fmla="*/ 2147483647 h 167"/>
                    <a:gd name="T20" fmla="*/ 0 w 253"/>
                    <a:gd name="T21" fmla="*/ 2147483647 h 167"/>
                    <a:gd name="T22" fmla="*/ 2147483647 w 253"/>
                    <a:gd name="T23" fmla="*/ 2147483647 h 167"/>
                    <a:gd name="T24" fmla="*/ 2147483647 w 253"/>
                    <a:gd name="T25" fmla="*/ 2147483647 h 167"/>
                    <a:gd name="T26" fmla="*/ 2147483647 w 253"/>
                    <a:gd name="T27" fmla="*/ 2147483647 h 167"/>
                    <a:gd name="T28" fmla="*/ 2147483647 w 253"/>
                    <a:gd name="T29" fmla="*/ 2147483647 h 167"/>
                    <a:gd name="T30" fmla="*/ 2147483647 w 253"/>
                    <a:gd name="T31" fmla="*/ 2147483647 h 167"/>
                    <a:gd name="T32" fmla="*/ 2147483647 w 253"/>
                    <a:gd name="T33" fmla="*/ 2147483647 h 167"/>
                    <a:gd name="T34" fmla="*/ 2147483647 w 253"/>
                    <a:gd name="T35" fmla="*/ 2147483647 h 167"/>
                    <a:gd name="T36" fmla="*/ 2147483647 w 253"/>
                    <a:gd name="T37" fmla="*/ 2147483647 h 167"/>
                    <a:gd name="T38" fmla="*/ 2147483647 w 253"/>
                    <a:gd name="T39" fmla="*/ 2147483647 h 167"/>
                    <a:gd name="T40" fmla="*/ 2147483647 w 253"/>
                    <a:gd name="T41" fmla="*/ 2147483647 h 167"/>
                    <a:gd name="T42" fmla="*/ 2147483647 w 253"/>
                    <a:gd name="T43" fmla="*/ 2147483647 h 167"/>
                    <a:gd name="T44" fmla="*/ 2147483647 w 253"/>
                    <a:gd name="T45" fmla="*/ 2147483647 h 167"/>
                    <a:gd name="T46" fmla="*/ 2147483647 w 253"/>
                    <a:gd name="T47" fmla="*/ 2147483647 h 167"/>
                    <a:gd name="T48" fmla="*/ 2147483647 w 253"/>
                    <a:gd name="T49" fmla="*/ 2147483647 h 167"/>
                    <a:gd name="T50" fmla="*/ 2147483647 w 253"/>
                    <a:gd name="T51" fmla="*/ 2147483647 h 167"/>
                    <a:gd name="T52" fmla="*/ 2147483647 w 253"/>
                    <a:gd name="T53" fmla="*/ 2147483647 h 167"/>
                    <a:gd name="T54" fmla="*/ 2147483647 w 253"/>
                    <a:gd name="T55" fmla="*/ 2147483647 h 167"/>
                    <a:gd name="T56" fmla="*/ 2147483647 w 253"/>
                    <a:gd name="T57" fmla="*/ 2147483647 h 167"/>
                    <a:gd name="T58" fmla="*/ 2147483647 w 253"/>
                    <a:gd name="T59" fmla="*/ 2147483647 h 167"/>
                    <a:gd name="T60" fmla="*/ 2147483647 w 253"/>
                    <a:gd name="T61" fmla="*/ 2147483647 h 167"/>
                    <a:gd name="T62" fmla="*/ 2147483647 w 253"/>
                    <a:gd name="T63" fmla="*/ 2147483647 h 167"/>
                    <a:gd name="T64" fmla="*/ 2147483647 w 253"/>
                    <a:gd name="T65" fmla="*/ 2147483647 h 167"/>
                    <a:gd name="T66" fmla="*/ 2147483647 w 253"/>
                    <a:gd name="T67" fmla="*/ 2147483647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167"/>
                    <a:gd name="T104" fmla="*/ 253 w 253"/>
                    <a:gd name="T105" fmla="*/ 167 h 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167">
                      <a:moveTo>
                        <a:pt x="166" y="23"/>
                      </a:moveTo>
                      <a:lnTo>
                        <a:pt x="148" y="14"/>
                      </a:lnTo>
                      <a:lnTo>
                        <a:pt x="129" y="7"/>
                      </a:lnTo>
                      <a:lnTo>
                        <a:pt x="110" y="2"/>
                      </a:lnTo>
                      <a:lnTo>
                        <a:pt x="87" y="0"/>
                      </a:lnTo>
                      <a:lnTo>
                        <a:pt x="68" y="0"/>
                      </a:lnTo>
                      <a:lnTo>
                        <a:pt x="49" y="2"/>
                      </a:lnTo>
                      <a:lnTo>
                        <a:pt x="34" y="7"/>
                      </a:lnTo>
                      <a:lnTo>
                        <a:pt x="19" y="14"/>
                      </a:lnTo>
                      <a:lnTo>
                        <a:pt x="0" y="37"/>
                      </a:lnTo>
                      <a:lnTo>
                        <a:pt x="0" y="68"/>
                      </a:lnTo>
                      <a:lnTo>
                        <a:pt x="8" y="104"/>
                      </a:lnTo>
                      <a:lnTo>
                        <a:pt x="12" y="137"/>
                      </a:lnTo>
                      <a:lnTo>
                        <a:pt x="46" y="132"/>
                      </a:lnTo>
                      <a:lnTo>
                        <a:pt x="76" y="132"/>
                      </a:lnTo>
                      <a:lnTo>
                        <a:pt x="106" y="134"/>
                      </a:lnTo>
                      <a:lnTo>
                        <a:pt x="132" y="139"/>
                      </a:lnTo>
                      <a:lnTo>
                        <a:pt x="159" y="146"/>
                      </a:lnTo>
                      <a:lnTo>
                        <a:pt x="189" y="156"/>
                      </a:lnTo>
                      <a:lnTo>
                        <a:pt x="215" y="163"/>
                      </a:lnTo>
                      <a:lnTo>
                        <a:pt x="246" y="167"/>
                      </a:lnTo>
                      <a:lnTo>
                        <a:pt x="249" y="144"/>
                      </a:lnTo>
                      <a:lnTo>
                        <a:pt x="253" y="120"/>
                      </a:lnTo>
                      <a:lnTo>
                        <a:pt x="249" y="99"/>
                      </a:lnTo>
                      <a:lnTo>
                        <a:pt x="234" y="75"/>
                      </a:lnTo>
                      <a:lnTo>
                        <a:pt x="230" y="75"/>
                      </a:lnTo>
                      <a:lnTo>
                        <a:pt x="223" y="75"/>
                      </a:lnTo>
                      <a:lnTo>
                        <a:pt x="212" y="75"/>
                      </a:lnTo>
                      <a:lnTo>
                        <a:pt x="197" y="75"/>
                      </a:lnTo>
                      <a:lnTo>
                        <a:pt x="197" y="68"/>
                      </a:lnTo>
                      <a:lnTo>
                        <a:pt x="197" y="61"/>
                      </a:lnTo>
                      <a:lnTo>
                        <a:pt x="193" y="56"/>
                      </a:lnTo>
                      <a:lnTo>
                        <a:pt x="185" y="54"/>
                      </a:lnTo>
                      <a:lnTo>
                        <a:pt x="166" y="23"/>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7" name="Freeform 67"/>
                <p:cNvSpPr>
                  <a:spLocks/>
                </p:cNvSpPr>
                <p:nvPr/>
              </p:nvSpPr>
              <p:spPr bwMode="auto">
                <a:xfrm>
                  <a:off x="4523437" y="1730626"/>
                  <a:ext cx="254883" cy="157926"/>
                </a:xfrm>
                <a:custGeom>
                  <a:avLst/>
                  <a:gdLst>
                    <a:gd name="T0" fmla="*/ 2147483647 w 218"/>
                    <a:gd name="T1" fmla="*/ 2147483647 h 118"/>
                    <a:gd name="T2" fmla="*/ 2147483647 w 218"/>
                    <a:gd name="T3" fmla="*/ 2147483647 h 118"/>
                    <a:gd name="T4" fmla="*/ 2147483647 w 218"/>
                    <a:gd name="T5" fmla="*/ 2147483647 h 118"/>
                    <a:gd name="T6" fmla="*/ 2147483647 w 218"/>
                    <a:gd name="T7" fmla="*/ 2147483647 h 118"/>
                    <a:gd name="T8" fmla="*/ 2147483647 w 218"/>
                    <a:gd name="T9" fmla="*/ 0 h 118"/>
                    <a:gd name="T10" fmla="*/ 2147483647 w 218"/>
                    <a:gd name="T11" fmla="*/ 0 h 118"/>
                    <a:gd name="T12" fmla="*/ 2147483647 w 218"/>
                    <a:gd name="T13" fmla="*/ 2147483647 h 118"/>
                    <a:gd name="T14" fmla="*/ 2147483647 w 218"/>
                    <a:gd name="T15" fmla="*/ 2147483647 h 118"/>
                    <a:gd name="T16" fmla="*/ 2147483647 w 218"/>
                    <a:gd name="T17" fmla="*/ 2147483647 h 118"/>
                    <a:gd name="T18" fmla="*/ 2147483647 w 218"/>
                    <a:gd name="T19" fmla="*/ 2147483647 h 118"/>
                    <a:gd name="T20" fmla="*/ 0 w 218"/>
                    <a:gd name="T21" fmla="*/ 2147483647 h 118"/>
                    <a:gd name="T22" fmla="*/ 2147483647 w 218"/>
                    <a:gd name="T23" fmla="*/ 2147483647 h 118"/>
                    <a:gd name="T24" fmla="*/ 2147483647 w 218"/>
                    <a:gd name="T25" fmla="*/ 2147483647 h 118"/>
                    <a:gd name="T26" fmla="*/ 2147483647 w 218"/>
                    <a:gd name="T27" fmla="*/ 2147483647 h 118"/>
                    <a:gd name="T28" fmla="*/ 2147483647 w 218"/>
                    <a:gd name="T29" fmla="*/ 2147483647 h 118"/>
                    <a:gd name="T30" fmla="*/ 2147483647 w 218"/>
                    <a:gd name="T31" fmla="*/ 2147483647 h 118"/>
                    <a:gd name="T32" fmla="*/ 2147483647 w 218"/>
                    <a:gd name="T33" fmla="*/ 2147483647 h 118"/>
                    <a:gd name="T34" fmla="*/ 2147483647 w 218"/>
                    <a:gd name="T35" fmla="*/ 2147483647 h 118"/>
                    <a:gd name="T36" fmla="*/ 2147483647 w 218"/>
                    <a:gd name="T37" fmla="*/ 2147483647 h 118"/>
                    <a:gd name="T38" fmla="*/ 2147483647 w 218"/>
                    <a:gd name="T39" fmla="*/ 2147483647 h 118"/>
                    <a:gd name="T40" fmla="*/ 2147483647 w 218"/>
                    <a:gd name="T41" fmla="*/ 2147483647 h 118"/>
                    <a:gd name="T42" fmla="*/ 2147483647 w 218"/>
                    <a:gd name="T43" fmla="*/ 2147483647 h 118"/>
                    <a:gd name="T44" fmla="*/ 2147483647 w 218"/>
                    <a:gd name="T45" fmla="*/ 2147483647 h 118"/>
                    <a:gd name="T46" fmla="*/ 2147483647 w 218"/>
                    <a:gd name="T47" fmla="*/ 2147483647 h 118"/>
                    <a:gd name="T48" fmla="*/ 2147483647 w 218"/>
                    <a:gd name="T49" fmla="*/ 2147483647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118"/>
                    <a:gd name="T77" fmla="*/ 218 w 218"/>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118">
                      <a:moveTo>
                        <a:pt x="218" y="45"/>
                      </a:moveTo>
                      <a:lnTo>
                        <a:pt x="211" y="26"/>
                      </a:lnTo>
                      <a:lnTo>
                        <a:pt x="196" y="14"/>
                      </a:lnTo>
                      <a:lnTo>
                        <a:pt x="173" y="5"/>
                      </a:lnTo>
                      <a:lnTo>
                        <a:pt x="147" y="0"/>
                      </a:lnTo>
                      <a:lnTo>
                        <a:pt x="117" y="0"/>
                      </a:lnTo>
                      <a:lnTo>
                        <a:pt x="86" y="2"/>
                      </a:lnTo>
                      <a:lnTo>
                        <a:pt x="60" y="7"/>
                      </a:lnTo>
                      <a:lnTo>
                        <a:pt x="37" y="14"/>
                      </a:lnTo>
                      <a:lnTo>
                        <a:pt x="11" y="31"/>
                      </a:lnTo>
                      <a:lnTo>
                        <a:pt x="0" y="57"/>
                      </a:lnTo>
                      <a:lnTo>
                        <a:pt x="3" y="85"/>
                      </a:lnTo>
                      <a:lnTo>
                        <a:pt x="19" y="106"/>
                      </a:lnTo>
                      <a:lnTo>
                        <a:pt x="37" y="116"/>
                      </a:lnTo>
                      <a:lnTo>
                        <a:pt x="60" y="118"/>
                      </a:lnTo>
                      <a:lnTo>
                        <a:pt x="86" y="116"/>
                      </a:lnTo>
                      <a:lnTo>
                        <a:pt x="113" y="111"/>
                      </a:lnTo>
                      <a:lnTo>
                        <a:pt x="139" y="102"/>
                      </a:lnTo>
                      <a:lnTo>
                        <a:pt x="166" y="95"/>
                      </a:lnTo>
                      <a:lnTo>
                        <a:pt x="192" y="85"/>
                      </a:lnTo>
                      <a:lnTo>
                        <a:pt x="218" y="76"/>
                      </a:lnTo>
                      <a:lnTo>
                        <a:pt x="211" y="69"/>
                      </a:lnTo>
                      <a:lnTo>
                        <a:pt x="211" y="59"/>
                      </a:lnTo>
                      <a:lnTo>
                        <a:pt x="215" y="52"/>
                      </a:lnTo>
                      <a:lnTo>
                        <a:pt x="218" y="45"/>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8" name="Freeform 68"/>
                <p:cNvSpPr>
                  <a:spLocks/>
                </p:cNvSpPr>
                <p:nvPr/>
              </p:nvSpPr>
              <p:spPr bwMode="auto">
                <a:xfrm>
                  <a:off x="4244394" y="1303296"/>
                  <a:ext cx="256091" cy="174958"/>
                </a:xfrm>
                <a:custGeom>
                  <a:avLst/>
                  <a:gdLst>
                    <a:gd name="T0" fmla="*/ 2147483647 w 219"/>
                    <a:gd name="T1" fmla="*/ 2147483647 h 131"/>
                    <a:gd name="T2" fmla="*/ 2147483647 w 219"/>
                    <a:gd name="T3" fmla="*/ 2147483647 h 131"/>
                    <a:gd name="T4" fmla="*/ 2147483647 w 219"/>
                    <a:gd name="T5" fmla="*/ 2147483647 h 131"/>
                    <a:gd name="T6" fmla="*/ 2147483647 w 219"/>
                    <a:gd name="T7" fmla="*/ 2147483647 h 131"/>
                    <a:gd name="T8" fmla="*/ 2147483647 w 219"/>
                    <a:gd name="T9" fmla="*/ 0 h 131"/>
                    <a:gd name="T10" fmla="*/ 2147483647 w 219"/>
                    <a:gd name="T11" fmla="*/ 0 h 131"/>
                    <a:gd name="T12" fmla="*/ 2147483647 w 219"/>
                    <a:gd name="T13" fmla="*/ 2147483647 h 131"/>
                    <a:gd name="T14" fmla="*/ 2147483647 w 219"/>
                    <a:gd name="T15" fmla="*/ 2147483647 h 131"/>
                    <a:gd name="T16" fmla="*/ 2147483647 w 219"/>
                    <a:gd name="T17" fmla="*/ 2147483647 h 131"/>
                    <a:gd name="T18" fmla="*/ 2147483647 w 219"/>
                    <a:gd name="T19" fmla="*/ 2147483647 h 131"/>
                    <a:gd name="T20" fmla="*/ 0 w 219"/>
                    <a:gd name="T21" fmla="*/ 2147483647 h 131"/>
                    <a:gd name="T22" fmla="*/ 2147483647 w 219"/>
                    <a:gd name="T23" fmla="*/ 2147483647 h 131"/>
                    <a:gd name="T24" fmla="*/ 2147483647 w 219"/>
                    <a:gd name="T25" fmla="*/ 2147483647 h 131"/>
                    <a:gd name="T26" fmla="*/ 2147483647 w 219"/>
                    <a:gd name="T27" fmla="*/ 2147483647 h 131"/>
                    <a:gd name="T28" fmla="*/ 2147483647 w 219"/>
                    <a:gd name="T29" fmla="*/ 2147483647 h 131"/>
                    <a:gd name="T30" fmla="*/ 2147483647 w 219"/>
                    <a:gd name="T31" fmla="*/ 2147483647 h 131"/>
                    <a:gd name="T32" fmla="*/ 2147483647 w 219"/>
                    <a:gd name="T33" fmla="*/ 2147483647 h 131"/>
                    <a:gd name="T34" fmla="*/ 2147483647 w 219"/>
                    <a:gd name="T35" fmla="*/ 2147483647 h 131"/>
                    <a:gd name="T36" fmla="*/ 2147483647 w 219"/>
                    <a:gd name="T37" fmla="*/ 2147483647 h 131"/>
                    <a:gd name="T38" fmla="*/ 2147483647 w 219"/>
                    <a:gd name="T39" fmla="*/ 2147483647 h 131"/>
                    <a:gd name="T40" fmla="*/ 2147483647 w 219"/>
                    <a:gd name="T41" fmla="*/ 2147483647 h 131"/>
                    <a:gd name="T42" fmla="*/ 2147483647 w 219"/>
                    <a:gd name="T43" fmla="*/ 2147483647 h 131"/>
                    <a:gd name="T44" fmla="*/ 2147483647 w 219"/>
                    <a:gd name="T45" fmla="*/ 2147483647 h 131"/>
                    <a:gd name="T46" fmla="*/ 2147483647 w 219"/>
                    <a:gd name="T47" fmla="*/ 2147483647 h 131"/>
                    <a:gd name="T48" fmla="*/ 2147483647 w 219"/>
                    <a:gd name="T49" fmla="*/ 2147483647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31"/>
                    <a:gd name="T77" fmla="*/ 219 w 219"/>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31">
                      <a:moveTo>
                        <a:pt x="192" y="17"/>
                      </a:moveTo>
                      <a:lnTo>
                        <a:pt x="170" y="12"/>
                      </a:lnTo>
                      <a:lnTo>
                        <a:pt x="147" y="8"/>
                      </a:lnTo>
                      <a:lnTo>
                        <a:pt x="125" y="3"/>
                      </a:lnTo>
                      <a:lnTo>
                        <a:pt x="98" y="0"/>
                      </a:lnTo>
                      <a:lnTo>
                        <a:pt x="75" y="0"/>
                      </a:lnTo>
                      <a:lnTo>
                        <a:pt x="53" y="3"/>
                      </a:lnTo>
                      <a:lnTo>
                        <a:pt x="34" y="8"/>
                      </a:lnTo>
                      <a:lnTo>
                        <a:pt x="19" y="17"/>
                      </a:lnTo>
                      <a:lnTo>
                        <a:pt x="4" y="41"/>
                      </a:lnTo>
                      <a:lnTo>
                        <a:pt x="0" y="67"/>
                      </a:lnTo>
                      <a:lnTo>
                        <a:pt x="4" y="95"/>
                      </a:lnTo>
                      <a:lnTo>
                        <a:pt x="4" y="119"/>
                      </a:lnTo>
                      <a:lnTo>
                        <a:pt x="30" y="119"/>
                      </a:lnTo>
                      <a:lnTo>
                        <a:pt x="57" y="119"/>
                      </a:lnTo>
                      <a:lnTo>
                        <a:pt x="83" y="119"/>
                      </a:lnTo>
                      <a:lnTo>
                        <a:pt x="109" y="121"/>
                      </a:lnTo>
                      <a:lnTo>
                        <a:pt x="136" y="121"/>
                      </a:lnTo>
                      <a:lnTo>
                        <a:pt x="158" y="124"/>
                      </a:lnTo>
                      <a:lnTo>
                        <a:pt x="185" y="126"/>
                      </a:lnTo>
                      <a:lnTo>
                        <a:pt x="208" y="131"/>
                      </a:lnTo>
                      <a:lnTo>
                        <a:pt x="211" y="95"/>
                      </a:lnTo>
                      <a:lnTo>
                        <a:pt x="219" y="62"/>
                      </a:lnTo>
                      <a:lnTo>
                        <a:pt x="219" y="34"/>
                      </a:lnTo>
                      <a:lnTo>
                        <a:pt x="192" y="17"/>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9" name="Freeform 69"/>
                <p:cNvSpPr>
                  <a:spLocks/>
                </p:cNvSpPr>
                <p:nvPr/>
              </p:nvSpPr>
              <p:spPr bwMode="auto">
                <a:xfrm>
                  <a:off x="3798650" y="759843"/>
                  <a:ext cx="344274" cy="134702"/>
                </a:xfrm>
                <a:custGeom>
                  <a:avLst/>
                  <a:gdLst>
                    <a:gd name="T0" fmla="*/ 2147483647 w 294"/>
                    <a:gd name="T1" fmla="*/ 2147483647 h 101"/>
                    <a:gd name="T2" fmla="*/ 2147483647 w 294"/>
                    <a:gd name="T3" fmla="*/ 2147483647 h 101"/>
                    <a:gd name="T4" fmla="*/ 2147483647 w 294"/>
                    <a:gd name="T5" fmla="*/ 2147483647 h 101"/>
                    <a:gd name="T6" fmla="*/ 2147483647 w 294"/>
                    <a:gd name="T7" fmla="*/ 2147483647 h 101"/>
                    <a:gd name="T8" fmla="*/ 2147483647 w 294"/>
                    <a:gd name="T9" fmla="*/ 2147483647 h 101"/>
                    <a:gd name="T10" fmla="*/ 2147483647 w 294"/>
                    <a:gd name="T11" fmla="*/ 2147483647 h 101"/>
                    <a:gd name="T12" fmla="*/ 2147483647 w 294"/>
                    <a:gd name="T13" fmla="*/ 0 h 101"/>
                    <a:gd name="T14" fmla="*/ 2147483647 w 294"/>
                    <a:gd name="T15" fmla="*/ 0 h 101"/>
                    <a:gd name="T16" fmla="*/ 2147483647 w 294"/>
                    <a:gd name="T17" fmla="*/ 2147483647 h 101"/>
                    <a:gd name="T18" fmla="*/ 2147483647 w 294"/>
                    <a:gd name="T19" fmla="*/ 2147483647 h 101"/>
                    <a:gd name="T20" fmla="*/ 2147483647 w 294"/>
                    <a:gd name="T21" fmla="*/ 2147483647 h 101"/>
                    <a:gd name="T22" fmla="*/ 0 w 294"/>
                    <a:gd name="T23" fmla="*/ 2147483647 h 101"/>
                    <a:gd name="T24" fmla="*/ 2147483647 w 294"/>
                    <a:gd name="T25" fmla="*/ 2147483647 h 101"/>
                    <a:gd name="T26" fmla="*/ 2147483647 w 294"/>
                    <a:gd name="T27" fmla="*/ 2147483647 h 101"/>
                    <a:gd name="T28" fmla="*/ 2147483647 w 294"/>
                    <a:gd name="T29" fmla="*/ 2147483647 h 101"/>
                    <a:gd name="T30" fmla="*/ 2147483647 w 294"/>
                    <a:gd name="T31" fmla="*/ 2147483647 h 101"/>
                    <a:gd name="T32" fmla="*/ 2147483647 w 294"/>
                    <a:gd name="T33" fmla="*/ 2147483647 h 101"/>
                    <a:gd name="T34" fmla="*/ 2147483647 w 294"/>
                    <a:gd name="T35" fmla="*/ 2147483647 h 101"/>
                    <a:gd name="T36" fmla="*/ 2147483647 w 294"/>
                    <a:gd name="T37" fmla="*/ 2147483647 h 101"/>
                    <a:gd name="T38" fmla="*/ 2147483647 w 294"/>
                    <a:gd name="T39" fmla="*/ 2147483647 h 101"/>
                    <a:gd name="T40" fmla="*/ 2147483647 w 294"/>
                    <a:gd name="T41" fmla="*/ 2147483647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4"/>
                    <a:gd name="T64" fmla="*/ 0 h 101"/>
                    <a:gd name="T65" fmla="*/ 294 w 294"/>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4" h="101">
                      <a:moveTo>
                        <a:pt x="287" y="94"/>
                      </a:moveTo>
                      <a:lnTo>
                        <a:pt x="294" y="82"/>
                      </a:lnTo>
                      <a:lnTo>
                        <a:pt x="290" y="61"/>
                      </a:lnTo>
                      <a:lnTo>
                        <a:pt x="275" y="40"/>
                      </a:lnTo>
                      <a:lnTo>
                        <a:pt x="253" y="21"/>
                      </a:lnTo>
                      <a:lnTo>
                        <a:pt x="208" y="7"/>
                      </a:lnTo>
                      <a:lnTo>
                        <a:pt x="155" y="0"/>
                      </a:lnTo>
                      <a:lnTo>
                        <a:pt x="106" y="0"/>
                      </a:lnTo>
                      <a:lnTo>
                        <a:pt x="60" y="7"/>
                      </a:lnTo>
                      <a:lnTo>
                        <a:pt x="23" y="21"/>
                      </a:lnTo>
                      <a:lnTo>
                        <a:pt x="4" y="40"/>
                      </a:lnTo>
                      <a:lnTo>
                        <a:pt x="0" y="66"/>
                      </a:lnTo>
                      <a:lnTo>
                        <a:pt x="23" y="94"/>
                      </a:lnTo>
                      <a:lnTo>
                        <a:pt x="34" y="94"/>
                      </a:lnTo>
                      <a:lnTo>
                        <a:pt x="60" y="97"/>
                      </a:lnTo>
                      <a:lnTo>
                        <a:pt x="94" y="99"/>
                      </a:lnTo>
                      <a:lnTo>
                        <a:pt x="140" y="101"/>
                      </a:lnTo>
                      <a:lnTo>
                        <a:pt x="185" y="101"/>
                      </a:lnTo>
                      <a:lnTo>
                        <a:pt x="226" y="101"/>
                      </a:lnTo>
                      <a:lnTo>
                        <a:pt x="264" y="99"/>
                      </a:lnTo>
                      <a:lnTo>
                        <a:pt x="287" y="94"/>
                      </a:lnTo>
                      <a:close/>
                    </a:path>
                  </a:pathLst>
                </a:custGeom>
                <a:solidFill>
                  <a:srgbClr val="EFE55E">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grpSp>
          <p:sp>
            <p:nvSpPr>
              <p:cNvPr id="85" name="Text Box 78"/>
              <p:cNvSpPr txBox="1">
                <a:spLocks noChangeArrowheads="1"/>
              </p:cNvSpPr>
              <p:nvPr/>
            </p:nvSpPr>
            <p:spPr bwMode="auto">
              <a:xfrm>
                <a:off x="3444875" y="854075"/>
                <a:ext cx="2305050" cy="554038"/>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Incipientes ingresos económicos generados por la producción de la Hacienda Llipig</a:t>
                </a:r>
              </a:p>
            </p:txBody>
          </p:sp>
          <p:sp>
            <p:nvSpPr>
              <p:cNvPr id="86" name="Text Box 79"/>
              <p:cNvSpPr txBox="1">
                <a:spLocks noChangeArrowheads="1"/>
              </p:cNvSpPr>
              <p:nvPr/>
            </p:nvSpPr>
            <p:spPr bwMode="auto">
              <a:xfrm>
                <a:off x="3182938" y="3743325"/>
                <a:ext cx="2808287" cy="400050"/>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altLang="es-EC" sz="1000" b="1" dirty="0">
                    <a:latin typeface="Calibri" pitchFamily="34" charset="0"/>
                  </a:rPr>
                  <a:t>Inadecuado  modelo agroproductivo  aplicado en la Hacienda Llipig</a:t>
                </a:r>
                <a:endParaRPr lang="es-ES_tradnl" altLang="es-EC" sz="1000" b="1" dirty="0">
                  <a:latin typeface="Calibri" pitchFamily="34" charset="0"/>
                </a:endParaRPr>
              </a:p>
            </p:txBody>
          </p:sp>
          <p:sp>
            <p:nvSpPr>
              <p:cNvPr id="87" name="Text Box 80"/>
              <p:cNvSpPr txBox="1">
                <a:spLocks noChangeArrowheads="1"/>
              </p:cNvSpPr>
              <p:nvPr/>
            </p:nvSpPr>
            <p:spPr bwMode="auto">
              <a:xfrm>
                <a:off x="3554413" y="5373688"/>
                <a:ext cx="2065337" cy="554037"/>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Bajo valor comercial de los rubros agrícolas  implementados dentro del Sistema agroproductivo</a:t>
                </a:r>
              </a:p>
            </p:txBody>
          </p:sp>
          <p:sp>
            <p:nvSpPr>
              <p:cNvPr id="88" name="Text Box 80"/>
              <p:cNvSpPr txBox="1">
                <a:spLocks noChangeArrowheads="1"/>
              </p:cNvSpPr>
              <p:nvPr/>
            </p:nvSpPr>
            <p:spPr bwMode="auto">
              <a:xfrm>
                <a:off x="6372225" y="5373688"/>
                <a:ext cx="1800225" cy="554037"/>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s-ES_tradnl" altLang="es-EC" sz="1000" b="1" dirty="0">
                    <a:latin typeface="Calibri" pitchFamily="34" charset="0"/>
                  </a:rPr>
                  <a:t>Limitada inclusión del componente forestal con fines productivos y protectivos</a:t>
                </a:r>
              </a:p>
            </p:txBody>
          </p:sp>
          <p:sp>
            <p:nvSpPr>
              <p:cNvPr id="89" name="Text Box 78"/>
              <p:cNvSpPr txBox="1">
                <a:spLocks noChangeArrowheads="1"/>
              </p:cNvSpPr>
              <p:nvPr/>
            </p:nvSpPr>
            <p:spPr bwMode="auto">
              <a:xfrm>
                <a:off x="1425575" y="1844675"/>
                <a:ext cx="1346200" cy="862013"/>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Inadecuado diseño de ocupación del predio que expone al mismo al deterioro del recurso suelo</a:t>
                </a:r>
              </a:p>
            </p:txBody>
          </p:sp>
          <p:sp>
            <p:nvSpPr>
              <p:cNvPr id="90" name="Text Box 78"/>
              <p:cNvSpPr txBox="1">
                <a:spLocks noChangeArrowheads="1"/>
              </p:cNvSpPr>
              <p:nvPr/>
            </p:nvSpPr>
            <p:spPr bwMode="auto">
              <a:xfrm>
                <a:off x="6372225" y="2308225"/>
                <a:ext cx="1511300" cy="400050"/>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Limitada oferta de bienes comercializables</a:t>
                </a:r>
              </a:p>
            </p:txBody>
          </p:sp>
          <p:sp>
            <p:nvSpPr>
              <p:cNvPr id="91" name="Text Box 80"/>
              <p:cNvSpPr txBox="1">
                <a:spLocks noChangeArrowheads="1"/>
              </p:cNvSpPr>
              <p:nvPr/>
            </p:nvSpPr>
            <p:spPr bwMode="auto">
              <a:xfrm>
                <a:off x="1187450" y="5384800"/>
                <a:ext cx="1738313" cy="708025"/>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Limitado conocimiento de los propietarios respecto de las herramientas para la planificación del predio rural</a:t>
                </a:r>
              </a:p>
            </p:txBody>
          </p:sp>
          <p:sp>
            <p:nvSpPr>
              <p:cNvPr id="92" name="Text Box 78"/>
              <p:cNvSpPr txBox="1">
                <a:spLocks noChangeArrowheads="1"/>
              </p:cNvSpPr>
              <p:nvPr/>
            </p:nvSpPr>
            <p:spPr bwMode="auto">
              <a:xfrm>
                <a:off x="3854450" y="1990725"/>
                <a:ext cx="1477963" cy="708025"/>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Incipiente aprovechamiento de los recursos de la Hacienda «Llipig»</a:t>
                </a:r>
              </a:p>
            </p:txBody>
          </p:sp>
        </p:grpSp>
      </p:grpSp>
      <p:sp>
        <p:nvSpPr>
          <p:cNvPr id="160" name="Text Box 77"/>
          <p:cNvSpPr txBox="1">
            <a:spLocks noChangeArrowheads="1"/>
          </p:cNvSpPr>
          <p:nvPr/>
        </p:nvSpPr>
        <p:spPr bwMode="auto">
          <a:xfrm>
            <a:off x="142875" y="752324"/>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_tradnl" altLang="es-EC" sz="1600" b="1" dirty="0">
                <a:latin typeface="Calibri" pitchFamily="34" charset="0"/>
              </a:rPr>
              <a:t>ANÁLISIS DE LA PROBLEMÁTICA </a:t>
            </a:r>
          </a:p>
        </p:txBody>
      </p:sp>
    </p:spTree>
    <p:extLst>
      <p:ext uri="{BB962C8B-B14F-4D97-AF65-F5344CB8AC3E}">
        <p14:creationId xmlns:p14="http://schemas.microsoft.com/office/powerpoint/2010/main" val="176847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CuadroTexto"/>
          <p:cNvSpPr txBox="1">
            <a:spLocks noChangeArrowheads="1"/>
          </p:cNvSpPr>
          <p:nvPr/>
        </p:nvSpPr>
        <p:spPr bwMode="auto">
          <a:xfrm>
            <a:off x="7753355" y="6"/>
            <a:ext cx="48244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EC" sz="4400" b="1" dirty="0" smtClean="0">
                <a:solidFill>
                  <a:srgbClr val="000000"/>
                </a:solidFill>
                <a:latin typeface="Calibri" panose="020F0502020204030204" pitchFamily="34" charset="0"/>
              </a:rPr>
              <a:t>INTRODUCCIÓN</a:t>
            </a:r>
            <a:endParaRPr lang="es-EC" sz="4400" b="1" dirty="0">
              <a:solidFill>
                <a:srgbClr val="000000"/>
              </a:solidFill>
              <a:latin typeface="Calibri" panose="020F0502020204030204"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414" y="5954737"/>
            <a:ext cx="3014663"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84564089"/>
              </p:ext>
            </p:extLst>
          </p:nvPr>
        </p:nvGraphicFramePr>
        <p:xfrm>
          <a:off x="1317171" y="1741905"/>
          <a:ext cx="10363200" cy="3860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4 Imagen"/>
          <p:cNvPicPr>
            <a:picLocks noChangeAspect="1"/>
          </p:cNvPicPr>
          <p:nvPr/>
        </p:nvPicPr>
        <p:blipFill>
          <a:blip r:embed="rId9" cstate="print">
            <a:duotone>
              <a:srgbClr val="CAF278">
                <a:shade val="45000"/>
                <a:satMod val="135000"/>
              </a:srgbClr>
              <a:prstClr val="white"/>
            </a:duotone>
            <a:extLst>
              <a:ext uri="{28A0092B-C50C-407E-A947-70E740481C1C}">
                <a14:useLocalDpi xmlns:a14="http://schemas.microsoft.com/office/drawing/2010/main" val="0"/>
              </a:ext>
            </a:extLst>
          </a:blip>
          <a:stretch>
            <a:fillRect/>
          </a:stretch>
        </p:blipFill>
        <p:spPr>
          <a:xfrm>
            <a:off x="2840400" y="697556"/>
            <a:ext cx="6106508" cy="5444164"/>
          </a:xfrm>
          <a:prstGeom prst="rect">
            <a:avLst/>
          </a:prstGeom>
        </p:spPr>
      </p:pic>
    </p:spTree>
    <p:extLst>
      <p:ext uri="{BB962C8B-B14F-4D97-AF65-F5344CB8AC3E}">
        <p14:creationId xmlns:p14="http://schemas.microsoft.com/office/powerpoint/2010/main" val="31840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31392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EVALUACIÓN DEL MODELO AGROPRODUCTIVO SOSTENIBLE</a:t>
            </a:r>
            <a:endParaRPr lang="es-EC" sz="3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635" y="5961150"/>
            <a:ext cx="2884734" cy="70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0" name="Text Box 77"/>
          <p:cNvSpPr txBox="1">
            <a:spLocks noChangeArrowheads="1"/>
          </p:cNvSpPr>
          <p:nvPr/>
        </p:nvSpPr>
        <p:spPr bwMode="auto">
          <a:xfrm>
            <a:off x="142875" y="752324"/>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_tradnl" altLang="es-EC" sz="1600" b="1" dirty="0">
                <a:latin typeface="Calibri" pitchFamily="34" charset="0"/>
              </a:rPr>
              <a:t>ANÁLISIS DE LA PROBLEMÁTICA </a:t>
            </a:r>
          </a:p>
        </p:txBody>
      </p:sp>
      <p:grpSp>
        <p:nvGrpSpPr>
          <p:cNvPr id="229" name="Grupo 228"/>
          <p:cNvGrpSpPr/>
          <p:nvPr/>
        </p:nvGrpSpPr>
        <p:grpSpPr>
          <a:xfrm>
            <a:off x="2848019" y="589407"/>
            <a:ext cx="6765925" cy="5705475"/>
            <a:chOff x="1190625" y="549275"/>
            <a:chExt cx="6765925" cy="5705475"/>
          </a:xfrm>
        </p:grpSpPr>
        <p:grpSp>
          <p:nvGrpSpPr>
            <p:cNvPr id="230" name="1 Grupo"/>
            <p:cNvGrpSpPr>
              <a:grpSpLocks/>
            </p:cNvGrpSpPr>
            <p:nvPr/>
          </p:nvGrpSpPr>
          <p:grpSpPr bwMode="auto">
            <a:xfrm>
              <a:off x="1190625" y="549275"/>
              <a:ext cx="6381750" cy="5705475"/>
              <a:chOff x="1190625" y="549277"/>
              <a:chExt cx="6381754" cy="5705483"/>
            </a:xfrm>
          </p:grpSpPr>
          <p:sp>
            <p:nvSpPr>
              <p:cNvPr id="249" name="Freeform 3"/>
              <p:cNvSpPr>
                <a:spLocks/>
              </p:cNvSpPr>
              <p:nvPr/>
            </p:nvSpPr>
            <p:spPr bwMode="auto">
              <a:xfrm>
                <a:off x="2068826" y="3503432"/>
                <a:ext cx="2206978" cy="918141"/>
              </a:xfrm>
              <a:custGeom>
                <a:avLst/>
                <a:gdLst>
                  <a:gd name="T0" fmla="*/ 2147483647 w 1886"/>
                  <a:gd name="T1" fmla="*/ 2147483647 h 686"/>
                  <a:gd name="T2" fmla="*/ 2147483647 w 1886"/>
                  <a:gd name="T3" fmla="*/ 2147483647 h 686"/>
                  <a:gd name="T4" fmla="*/ 2147483647 w 1886"/>
                  <a:gd name="T5" fmla="*/ 2147483647 h 686"/>
                  <a:gd name="T6" fmla="*/ 2147483647 w 1886"/>
                  <a:gd name="T7" fmla="*/ 2147483647 h 686"/>
                  <a:gd name="T8" fmla="*/ 2147483647 w 1886"/>
                  <a:gd name="T9" fmla="*/ 2147483647 h 686"/>
                  <a:gd name="T10" fmla="*/ 2147483647 w 1886"/>
                  <a:gd name="T11" fmla="*/ 2147483647 h 686"/>
                  <a:gd name="T12" fmla="*/ 2147483647 w 1886"/>
                  <a:gd name="T13" fmla="*/ 2147483647 h 686"/>
                  <a:gd name="T14" fmla="*/ 2147483647 w 1886"/>
                  <a:gd name="T15" fmla="*/ 2147483647 h 686"/>
                  <a:gd name="T16" fmla="*/ 2147483647 w 1886"/>
                  <a:gd name="T17" fmla="*/ 2147483647 h 686"/>
                  <a:gd name="T18" fmla="*/ 2147483647 w 1886"/>
                  <a:gd name="T19" fmla="*/ 2147483647 h 686"/>
                  <a:gd name="T20" fmla="*/ 2147483647 w 1886"/>
                  <a:gd name="T21" fmla="*/ 2147483647 h 686"/>
                  <a:gd name="T22" fmla="*/ 2147483647 w 1886"/>
                  <a:gd name="T23" fmla="*/ 0 h 686"/>
                  <a:gd name="T24" fmla="*/ 2147483647 w 1886"/>
                  <a:gd name="T25" fmla="*/ 2147483647 h 686"/>
                  <a:gd name="T26" fmla="*/ 2147483647 w 1886"/>
                  <a:gd name="T27" fmla="*/ 2147483647 h 686"/>
                  <a:gd name="T28" fmla="*/ 2147483647 w 1886"/>
                  <a:gd name="T29" fmla="*/ 2147483647 h 686"/>
                  <a:gd name="T30" fmla="*/ 2147483647 w 1886"/>
                  <a:gd name="T31" fmla="*/ 2147483647 h 686"/>
                  <a:gd name="T32" fmla="*/ 2147483647 w 1886"/>
                  <a:gd name="T33" fmla="*/ 2147483647 h 686"/>
                  <a:gd name="T34" fmla="*/ 2147483647 w 1886"/>
                  <a:gd name="T35" fmla="*/ 2147483647 h 686"/>
                  <a:gd name="T36" fmla="*/ 2147483647 w 1886"/>
                  <a:gd name="T37" fmla="*/ 2147483647 h 686"/>
                  <a:gd name="T38" fmla="*/ 2147483647 w 1886"/>
                  <a:gd name="T39" fmla="*/ 2147483647 h 686"/>
                  <a:gd name="T40" fmla="*/ 2147483647 w 1886"/>
                  <a:gd name="T41" fmla="*/ 2147483647 h 686"/>
                  <a:gd name="T42" fmla="*/ 2147483647 w 1886"/>
                  <a:gd name="T43" fmla="*/ 2147483647 h 686"/>
                  <a:gd name="T44" fmla="*/ 2147483647 w 1886"/>
                  <a:gd name="T45" fmla="*/ 2147483647 h 686"/>
                  <a:gd name="T46" fmla="*/ 2147483647 w 1886"/>
                  <a:gd name="T47" fmla="*/ 2147483647 h 686"/>
                  <a:gd name="T48" fmla="*/ 2147483647 w 1886"/>
                  <a:gd name="T49" fmla="*/ 2147483647 h 686"/>
                  <a:gd name="T50" fmla="*/ 2147483647 w 1886"/>
                  <a:gd name="T51" fmla="*/ 2147483647 h 686"/>
                  <a:gd name="T52" fmla="*/ 2147483647 w 1886"/>
                  <a:gd name="T53" fmla="*/ 2147483647 h 686"/>
                  <a:gd name="T54" fmla="*/ 0 w 1886"/>
                  <a:gd name="T55" fmla="*/ 2147483647 h 686"/>
                  <a:gd name="T56" fmla="*/ 2147483647 w 1886"/>
                  <a:gd name="T57" fmla="*/ 2147483647 h 686"/>
                  <a:gd name="T58" fmla="*/ 2147483647 w 1886"/>
                  <a:gd name="T59" fmla="*/ 2147483647 h 686"/>
                  <a:gd name="T60" fmla="*/ 2147483647 w 1886"/>
                  <a:gd name="T61" fmla="*/ 2147483647 h 686"/>
                  <a:gd name="T62" fmla="*/ 2147483647 w 1886"/>
                  <a:gd name="T63" fmla="*/ 2147483647 h 686"/>
                  <a:gd name="T64" fmla="*/ 2147483647 w 1886"/>
                  <a:gd name="T65" fmla="*/ 2147483647 h 686"/>
                  <a:gd name="T66" fmla="*/ 2147483647 w 1886"/>
                  <a:gd name="T67" fmla="*/ 2147483647 h 686"/>
                  <a:gd name="T68" fmla="*/ 2147483647 w 1886"/>
                  <a:gd name="T69" fmla="*/ 2147483647 h 686"/>
                  <a:gd name="T70" fmla="*/ 2147483647 w 1886"/>
                  <a:gd name="T71" fmla="*/ 2147483647 h 686"/>
                  <a:gd name="T72" fmla="*/ 2147483647 w 1886"/>
                  <a:gd name="T73" fmla="*/ 2147483647 h 686"/>
                  <a:gd name="T74" fmla="*/ 2147483647 w 1886"/>
                  <a:gd name="T75" fmla="*/ 2147483647 h 686"/>
                  <a:gd name="T76" fmla="*/ 2147483647 w 1886"/>
                  <a:gd name="T77" fmla="*/ 2147483647 h 686"/>
                  <a:gd name="T78" fmla="*/ 2147483647 w 1886"/>
                  <a:gd name="T79" fmla="*/ 2147483647 h 686"/>
                  <a:gd name="T80" fmla="*/ 2147483647 w 1886"/>
                  <a:gd name="T81" fmla="*/ 2147483647 h 686"/>
                  <a:gd name="T82" fmla="*/ 2147483647 w 1886"/>
                  <a:gd name="T83" fmla="*/ 2147483647 h 686"/>
                  <a:gd name="T84" fmla="*/ 2147483647 w 1886"/>
                  <a:gd name="T85" fmla="*/ 2147483647 h 686"/>
                  <a:gd name="T86" fmla="*/ 2147483647 w 1886"/>
                  <a:gd name="T87" fmla="*/ 2147483647 h 686"/>
                  <a:gd name="T88" fmla="*/ 2147483647 w 1886"/>
                  <a:gd name="T89" fmla="*/ 2147483647 h 686"/>
                  <a:gd name="T90" fmla="*/ 2147483647 w 1886"/>
                  <a:gd name="T91" fmla="*/ 2147483647 h 686"/>
                  <a:gd name="T92" fmla="*/ 2147483647 w 1886"/>
                  <a:gd name="T93" fmla="*/ 2147483647 h 686"/>
                  <a:gd name="T94" fmla="*/ 2147483647 w 1886"/>
                  <a:gd name="T95" fmla="*/ 2147483647 h 686"/>
                  <a:gd name="T96" fmla="*/ 2147483647 w 1886"/>
                  <a:gd name="T97" fmla="*/ 2147483647 h 686"/>
                  <a:gd name="T98" fmla="*/ 2147483647 w 1886"/>
                  <a:gd name="T99" fmla="*/ 2147483647 h 686"/>
                  <a:gd name="T100" fmla="*/ 2147483647 w 1886"/>
                  <a:gd name="T101" fmla="*/ 2147483647 h 686"/>
                  <a:gd name="T102" fmla="*/ 2147483647 w 1886"/>
                  <a:gd name="T103" fmla="*/ 2147483647 h 686"/>
                  <a:gd name="T104" fmla="*/ 2147483647 w 1886"/>
                  <a:gd name="T105" fmla="*/ 2147483647 h 686"/>
                  <a:gd name="T106" fmla="*/ 2147483647 w 1886"/>
                  <a:gd name="T107" fmla="*/ 2147483647 h 686"/>
                  <a:gd name="T108" fmla="*/ 2147483647 w 1886"/>
                  <a:gd name="T109" fmla="*/ 2147483647 h 686"/>
                  <a:gd name="T110" fmla="*/ 2147483647 w 1886"/>
                  <a:gd name="T111" fmla="*/ 2147483647 h 686"/>
                  <a:gd name="T112" fmla="*/ 2147483647 w 1886"/>
                  <a:gd name="T113" fmla="*/ 2147483647 h 686"/>
                  <a:gd name="T114" fmla="*/ 2147483647 w 1886"/>
                  <a:gd name="T115" fmla="*/ 2147483647 h 686"/>
                  <a:gd name="T116" fmla="*/ 2147483647 w 1886"/>
                  <a:gd name="T117" fmla="*/ 2147483647 h 686"/>
                  <a:gd name="T118" fmla="*/ 2147483647 w 1886"/>
                  <a:gd name="T119" fmla="*/ 2147483647 h 686"/>
                  <a:gd name="T120" fmla="*/ 2147483647 w 1886"/>
                  <a:gd name="T121" fmla="*/ 2147483647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6"/>
                  <a:gd name="T184" fmla="*/ 0 h 686"/>
                  <a:gd name="T185" fmla="*/ 1886 w 1886"/>
                  <a:gd name="T186" fmla="*/ 686 h 6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6" h="686">
                    <a:moveTo>
                      <a:pt x="1434" y="168"/>
                    </a:moveTo>
                    <a:lnTo>
                      <a:pt x="1426" y="170"/>
                    </a:lnTo>
                    <a:lnTo>
                      <a:pt x="1400" y="177"/>
                    </a:lnTo>
                    <a:lnTo>
                      <a:pt x="1366" y="182"/>
                    </a:lnTo>
                    <a:lnTo>
                      <a:pt x="1324" y="182"/>
                    </a:lnTo>
                    <a:lnTo>
                      <a:pt x="1275" y="173"/>
                    </a:lnTo>
                    <a:lnTo>
                      <a:pt x="1226" y="154"/>
                    </a:lnTo>
                    <a:lnTo>
                      <a:pt x="1177" y="118"/>
                    </a:lnTo>
                    <a:lnTo>
                      <a:pt x="1136" y="64"/>
                    </a:lnTo>
                    <a:lnTo>
                      <a:pt x="1132" y="61"/>
                    </a:lnTo>
                    <a:lnTo>
                      <a:pt x="1121" y="54"/>
                    </a:lnTo>
                    <a:lnTo>
                      <a:pt x="1102" y="45"/>
                    </a:lnTo>
                    <a:lnTo>
                      <a:pt x="1075" y="35"/>
                    </a:lnTo>
                    <a:lnTo>
                      <a:pt x="1045" y="33"/>
                    </a:lnTo>
                    <a:lnTo>
                      <a:pt x="1011" y="35"/>
                    </a:lnTo>
                    <a:lnTo>
                      <a:pt x="974" y="47"/>
                    </a:lnTo>
                    <a:lnTo>
                      <a:pt x="936" y="71"/>
                    </a:lnTo>
                    <a:lnTo>
                      <a:pt x="928" y="69"/>
                    </a:lnTo>
                    <a:lnTo>
                      <a:pt x="909" y="59"/>
                    </a:lnTo>
                    <a:lnTo>
                      <a:pt x="879" y="50"/>
                    </a:lnTo>
                    <a:lnTo>
                      <a:pt x="845" y="40"/>
                    </a:lnTo>
                    <a:lnTo>
                      <a:pt x="815" y="33"/>
                    </a:lnTo>
                    <a:lnTo>
                      <a:pt x="785" y="33"/>
                    </a:lnTo>
                    <a:lnTo>
                      <a:pt x="766" y="38"/>
                    </a:lnTo>
                    <a:lnTo>
                      <a:pt x="762" y="54"/>
                    </a:lnTo>
                    <a:lnTo>
                      <a:pt x="755" y="57"/>
                    </a:lnTo>
                    <a:lnTo>
                      <a:pt x="736" y="59"/>
                    </a:lnTo>
                    <a:lnTo>
                      <a:pt x="706" y="64"/>
                    </a:lnTo>
                    <a:lnTo>
                      <a:pt x="668" y="69"/>
                    </a:lnTo>
                    <a:lnTo>
                      <a:pt x="626" y="69"/>
                    </a:lnTo>
                    <a:lnTo>
                      <a:pt x="581" y="64"/>
                    </a:lnTo>
                    <a:lnTo>
                      <a:pt x="543" y="52"/>
                    </a:lnTo>
                    <a:lnTo>
                      <a:pt x="506" y="33"/>
                    </a:lnTo>
                    <a:lnTo>
                      <a:pt x="476" y="14"/>
                    </a:lnTo>
                    <a:lnTo>
                      <a:pt x="445" y="2"/>
                    </a:lnTo>
                    <a:lnTo>
                      <a:pt x="423" y="0"/>
                    </a:lnTo>
                    <a:lnTo>
                      <a:pt x="404" y="2"/>
                    </a:lnTo>
                    <a:lnTo>
                      <a:pt x="396" y="12"/>
                    </a:lnTo>
                    <a:lnTo>
                      <a:pt x="396" y="26"/>
                    </a:lnTo>
                    <a:lnTo>
                      <a:pt x="411" y="45"/>
                    </a:lnTo>
                    <a:lnTo>
                      <a:pt x="438" y="69"/>
                    </a:lnTo>
                    <a:lnTo>
                      <a:pt x="464" y="92"/>
                    </a:lnTo>
                    <a:lnTo>
                      <a:pt x="476" y="109"/>
                    </a:lnTo>
                    <a:lnTo>
                      <a:pt x="476" y="121"/>
                    </a:lnTo>
                    <a:lnTo>
                      <a:pt x="468" y="130"/>
                    </a:lnTo>
                    <a:lnTo>
                      <a:pt x="449" y="132"/>
                    </a:lnTo>
                    <a:lnTo>
                      <a:pt x="423" y="130"/>
                    </a:lnTo>
                    <a:lnTo>
                      <a:pt x="393" y="123"/>
                    </a:lnTo>
                    <a:lnTo>
                      <a:pt x="355" y="113"/>
                    </a:lnTo>
                    <a:lnTo>
                      <a:pt x="317" y="102"/>
                    </a:lnTo>
                    <a:lnTo>
                      <a:pt x="279" y="95"/>
                    </a:lnTo>
                    <a:lnTo>
                      <a:pt x="245" y="87"/>
                    </a:lnTo>
                    <a:lnTo>
                      <a:pt x="215" y="85"/>
                    </a:lnTo>
                    <a:lnTo>
                      <a:pt x="196" y="90"/>
                    </a:lnTo>
                    <a:lnTo>
                      <a:pt x="189" y="97"/>
                    </a:lnTo>
                    <a:lnTo>
                      <a:pt x="196" y="111"/>
                    </a:lnTo>
                    <a:lnTo>
                      <a:pt x="219" y="135"/>
                    </a:lnTo>
                    <a:lnTo>
                      <a:pt x="242" y="161"/>
                    </a:lnTo>
                    <a:lnTo>
                      <a:pt x="249" y="182"/>
                    </a:lnTo>
                    <a:lnTo>
                      <a:pt x="245" y="201"/>
                    </a:lnTo>
                    <a:lnTo>
                      <a:pt x="234" y="215"/>
                    </a:lnTo>
                    <a:lnTo>
                      <a:pt x="215" y="227"/>
                    </a:lnTo>
                    <a:lnTo>
                      <a:pt x="193" y="234"/>
                    </a:lnTo>
                    <a:lnTo>
                      <a:pt x="166" y="239"/>
                    </a:lnTo>
                    <a:lnTo>
                      <a:pt x="144" y="239"/>
                    </a:lnTo>
                    <a:lnTo>
                      <a:pt x="117" y="241"/>
                    </a:lnTo>
                    <a:lnTo>
                      <a:pt x="83" y="251"/>
                    </a:lnTo>
                    <a:lnTo>
                      <a:pt x="46" y="265"/>
                    </a:lnTo>
                    <a:lnTo>
                      <a:pt x="23" y="284"/>
                    </a:lnTo>
                    <a:lnTo>
                      <a:pt x="12" y="307"/>
                    </a:lnTo>
                    <a:lnTo>
                      <a:pt x="30" y="331"/>
                    </a:lnTo>
                    <a:lnTo>
                      <a:pt x="76" y="357"/>
                    </a:lnTo>
                    <a:lnTo>
                      <a:pt x="166" y="383"/>
                    </a:lnTo>
                    <a:lnTo>
                      <a:pt x="261" y="407"/>
                    </a:lnTo>
                    <a:lnTo>
                      <a:pt x="325" y="423"/>
                    </a:lnTo>
                    <a:lnTo>
                      <a:pt x="359" y="438"/>
                    </a:lnTo>
                    <a:lnTo>
                      <a:pt x="362" y="449"/>
                    </a:lnTo>
                    <a:lnTo>
                      <a:pt x="340" y="457"/>
                    </a:lnTo>
                    <a:lnTo>
                      <a:pt x="291" y="459"/>
                    </a:lnTo>
                    <a:lnTo>
                      <a:pt x="215" y="459"/>
                    </a:lnTo>
                    <a:lnTo>
                      <a:pt x="117" y="457"/>
                    </a:lnTo>
                    <a:lnTo>
                      <a:pt x="34" y="454"/>
                    </a:lnTo>
                    <a:lnTo>
                      <a:pt x="0" y="457"/>
                    </a:lnTo>
                    <a:lnTo>
                      <a:pt x="0" y="464"/>
                    </a:lnTo>
                    <a:lnTo>
                      <a:pt x="27" y="473"/>
                    </a:lnTo>
                    <a:lnTo>
                      <a:pt x="68" y="485"/>
                    </a:lnTo>
                    <a:lnTo>
                      <a:pt x="117" y="492"/>
                    </a:lnTo>
                    <a:lnTo>
                      <a:pt x="166" y="497"/>
                    </a:lnTo>
                    <a:lnTo>
                      <a:pt x="200" y="497"/>
                    </a:lnTo>
                    <a:lnTo>
                      <a:pt x="227" y="501"/>
                    </a:lnTo>
                    <a:lnTo>
                      <a:pt x="257" y="516"/>
                    </a:lnTo>
                    <a:lnTo>
                      <a:pt x="283" y="537"/>
                    </a:lnTo>
                    <a:lnTo>
                      <a:pt x="302" y="558"/>
                    </a:lnTo>
                    <a:lnTo>
                      <a:pt x="306" y="580"/>
                    </a:lnTo>
                    <a:lnTo>
                      <a:pt x="298" y="594"/>
                    </a:lnTo>
                    <a:lnTo>
                      <a:pt x="272" y="601"/>
                    </a:lnTo>
                    <a:lnTo>
                      <a:pt x="219" y="591"/>
                    </a:lnTo>
                    <a:lnTo>
                      <a:pt x="181" y="582"/>
                    </a:lnTo>
                    <a:lnTo>
                      <a:pt x="193" y="589"/>
                    </a:lnTo>
                    <a:lnTo>
                      <a:pt x="242" y="603"/>
                    </a:lnTo>
                    <a:lnTo>
                      <a:pt x="310" y="622"/>
                    </a:lnTo>
                    <a:lnTo>
                      <a:pt x="389" y="639"/>
                    </a:lnTo>
                    <a:lnTo>
                      <a:pt x="468" y="651"/>
                    </a:lnTo>
                    <a:lnTo>
                      <a:pt x="532" y="648"/>
                    </a:lnTo>
                    <a:lnTo>
                      <a:pt x="570" y="627"/>
                    </a:lnTo>
                    <a:lnTo>
                      <a:pt x="596" y="599"/>
                    </a:lnTo>
                    <a:lnTo>
                      <a:pt x="630" y="577"/>
                    </a:lnTo>
                    <a:lnTo>
                      <a:pt x="672" y="563"/>
                    </a:lnTo>
                    <a:lnTo>
                      <a:pt x="717" y="558"/>
                    </a:lnTo>
                    <a:lnTo>
                      <a:pt x="766" y="563"/>
                    </a:lnTo>
                    <a:lnTo>
                      <a:pt x="815" y="577"/>
                    </a:lnTo>
                    <a:lnTo>
                      <a:pt x="864" y="601"/>
                    </a:lnTo>
                    <a:lnTo>
                      <a:pt x="909" y="634"/>
                    </a:lnTo>
                    <a:lnTo>
                      <a:pt x="951" y="665"/>
                    </a:lnTo>
                    <a:lnTo>
                      <a:pt x="985" y="681"/>
                    </a:lnTo>
                    <a:lnTo>
                      <a:pt x="1007" y="686"/>
                    </a:lnTo>
                    <a:lnTo>
                      <a:pt x="1026" y="681"/>
                    </a:lnTo>
                    <a:lnTo>
                      <a:pt x="1034" y="669"/>
                    </a:lnTo>
                    <a:lnTo>
                      <a:pt x="1038" y="651"/>
                    </a:lnTo>
                    <a:lnTo>
                      <a:pt x="1034" y="629"/>
                    </a:lnTo>
                    <a:lnTo>
                      <a:pt x="1023" y="606"/>
                    </a:lnTo>
                    <a:lnTo>
                      <a:pt x="1019" y="582"/>
                    </a:lnTo>
                    <a:lnTo>
                      <a:pt x="1026" y="561"/>
                    </a:lnTo>
                    <a:lnTo>
                      <a:pt x="1049" y="544"/>
                    </a:lnTo>
                    <a:lnTo>
                      <a:pt x="1079" y="535"/>
                    </a:lnTo>
                    <a:lnTo>
                      <a:pt x="1121" y="532"/>
                    </a:lnTo>
                    <a:lnTo>
                      <a:pt x="1162" y="537"/>
                    </a:lnTo>
                    <a:lnTo>
                      <a:pt x="1207" y="554"/>
                    </a:lnTo>
                    <a:lnTo>
                      <a:pt x="1249" y="580"/>
                    </a:lnTo>
                    <a:lnTo>
                      <a:pt x="1290" y="601"/>
                    </a:lnTo>
                    <a:lnTo>
                      <a:pt x="1328" y="603"/>
                    </a:lnTo>
                    <a:lnTo>
                      <a:pt x="1366" y="594"/>
                    </a:lnTo>
                    <a:lnTo>
                      <a:pt x="1404" y="575"/>
                    </a:lnTo>
                    <a:lnTo>
                      <a:pt x="1438" y="556"/>
                    </a:lnTo>
                    <a:lnTo>
                      <a:pt x="1475" y="542"/>
                    </a:lnTo>
                    <a:lnTo>
                      <a:pt x="1509" y="542"/>
                    </a:lnTo>
                    <a:lnTo>
                      <a:pt x="1543" y="561"/>
                    </a:lnTo>
                    <a:lnTo>
                      <a:pt x="1573" y="582"/>
                    </a:lnTo>
                    <a:lnTo>
                      <a:pt x="1596" y="589"/>
                    </a:lnTo>
                    <a:lnTo>
                      <a:pt x="1607" y="587"/>
                    </a:lnTo>
                    <a:lnTo>
                      <a:pt x="1604" y="577"/>
                    </a:lnTo>
                    <a:lnTo>
                      <a:pt x="1588" y="558"/>
                    </a:lnTo>
                    <a:lnTo>
                      <a:pt x="1562" y="537"/>
                    </a:lnTo>
                    <a:lnTo>
                      <a:pt x="1521" y="511"/>
                    </a:lnTo>
                    <a:lnTo>
                      <a:pt x="1460" y="487"/>
                    </a:lnTo>
                    <a:lnTo>
                      <a:pt x="1521" y="506"/>
                    </a:lnTo>
                    <a:lnTo>
                      <a:pt x="1577" y="520"/>
                    </a:lnTo>
                    <a:lnTo>
                      <a:pt x="1634" y="530"/>
                    </a:lnTo>
                    <a:lnTo>
                      <a:pt x="1687" y="535"/>
                    </a:lnTo>
                    <a:lnTo>
                      <a:pt x="1736" y="535"/>
                    </a:lnTo>
                    <a:lnTo>
                      <a:pt x="1777" y="532"/>
                    </a:lnTo>
                    <a:lnTo>
                      <a:pt x="1815" y="528"/>
                    </a:lnTo>
                    <a:lnTo>
                      <a:pt x="1845" y="518"/>
                    </a:lnTo>
                    <a:lnTo>
                      <a:pt x="1868" y="509"/>
                    </a:lnTo>
                    <a:lnTo>
                      <a:pt x="1879" y="494"/>
                    </a:lnTo>
                    <a:lnTo>
                      <a:pt x="1886" y="480"/>
                    </a:lnTo>
                    <a:lnTo>
                      <a:pt x="1879" y="461"/>
                    </a:lnTo>
                    <a:lnTo>
                      <a:pt x="1864" y="445"/>
                    </a:lnTo>
                    <a:lnTo>
                      <a:pt x="1834" y="426"/>
                    </a:lnTo>
                    <a:lnTo>
                      <a:pt x="1792" y="404"/>
                    </a:lnTo>
                    <a:lnTo>
                      <a:pt x="1739" y="386"/>
                    </a:lnTo>
                    <a:lnTo>
                      <a:pt x="1800" y="397"/>
                    </a:lnTo>
                    <a:lnTo>
                      <a:pt x="1849" y="397"/>
                    </a:lnTo>
                    <a:lnTo>
                      <a:pt x="1875" y="386"/>
                    </a:lnTo>
                    <a:lnTo>
                      <a:pt x="1883" y="369"/>
                    </a:lnTo>
                    <a:lnTo>
                      <a:pt x="1864" y="350"/>
                    </a:lnTo>
                    <a:lnTo>
                      <a:pt x="1826" y="334"/>
                    </a:lnTo>
                    <a:lnTo>
                      <a:pt x="1754" y="324"/>
                    </a:lnTo>
                    <a:lnTo>
                      <a:pt x="1656" y="324"/>
                    </a:lnTo>
                    <a:lnTo>
                      <a:pt x="1554" y="326"/>
                    </a:lnTo>
                    <a:lnTo>
                      <a:pt x="1483" y="317"/>
                    </a:lnTo>
                    <a:lnTo>
                      <a:pt x="1441" y="300"/>
                    </a:lnTo>
                    <a:lnTo>
                      <a:pt x="1426" y="279"/>
                    </a:lnTo>
                    <a:lnTo>
                      <a:pt x="1438" y="260"/>
                    </a:lnTo>
                    <a:lnTo>
                      <a:pt x="1471" y="246"/>
                    </a:lnTo>
                    <a:lnTo>
                      <a:pt x="1536" y="239"/>
                    </a:lnTo>
                    <a:lnTo>
                      <a:pt x="1619" y="244"/>
                    </a:lnTo>
                    <a:lnTo>
                      <a:pt x="1694" y="253"/>
                    </a:lnTo>
                    <a:lnTo>
                      <a:pt x="1728" y="255"/>
                    </a:lnTo>
                    <a:lnTo>
                      <a:pt x="1728" y="253"/>
                    </a:lnTo>
                    <a:lnTo>
                      <a:pt x="1702" y="244"/>
                    </a:lnTo>
                    <a:lnTo>
                      <a:pt x="1653" y="232"/>
                    </a:lnTo>
                    <a:lnTo>
                      <a:pt x="1588" y="213"/>
                    </a:lnTo>
                    <a:lnTo>
                      <a:pt x="1513" y="192"/>
                    </a:lnTo>
                    <a:lnTo>
                      <a:pt x="1434" y="168"/>
                    </a:lnTo>
                    <a:close/>
                  </a:path>
                </a:pathLst>
              </a:custGeom>
              <a:solidFill>
                <a:srgbClr val="99FF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0" name="Freeform 4"/>
              <p:cNvSpPr>
                <a:spLocks/>
              </p:cNvSpPr>
              <p:nvPr/>
            </p:nvSpPr>
            <p:spPr bwMode="auto">
              <a:xfrm>
                <a:off x="2632952" y="3357892"/>
                <a:ext cx="1381928" cy="932076"/>
              </a:xfrm>
              <a:custGeom>
                <a:avLst/>
                <a:gdLst>
                  <a:gd name="T0" fmla="*/ 2147483647 w 1181"/>
                  <a:gd name="T1" fmla="*/ 2147483647 h 696"/>
                  <a:gd name="T2" fmla="*/ 2147483647 w 1181"/>
                  <a:gd name="T3" fmla="*/ 2147483647 h 696"/>
                  <a:gd name="T4" fmla="*/ 2147483647 w 1181"/>
                  <a:gd name="T5" fmla="*/ 2147483647 h 696"/>
                  <a:gd name="T6" fmla="*/ 2147483647 w 1181"/>
                  <a:gd name="T7" fmla="*/ 2147483647 h 696"/>
                  <a:gd name="T8" fmla="*/ 2147483647 w 1181"/>
                  <a:gd name="T9" fmla="*/ 2147483647 h 696"/>
                  <a:gd name="T10" fmla="*/ 2147483647 w 1181"/>
                  <a:gd name="T11" fmla="*/ 2147483647 h 696"/>
                  <a:gd name="T12" fmla="*/ 2147483647 w 1181"/>
                  <a:gd name="T13" fmla="*/ 2147483647 h 696"/>
                  <a:gd name="T14" fmla="*/ 2147483647 w 1181"/>
                  <a:gd name="T15" fmla="*/ 0 h 696"/>
                  <a:gd name="T16" fmla="*/ 2147483647 w 1181"/>
                  <a:gd name="T17" fmla="*/ 2147483647 h 696"/>
                  <a:gd name="T18" fmla="*/ 0 w 1181"/>
                  <a:gd name="T19" fmla="*/ 2147483647 h 696"/>
                  <a:gd name="T20" fmla="*/ 2147483647 w 1181"/>
                  <a:gd name="T21" fmla="*/ 2147483647 h 696"/>
                  <a:gd name="T22" fmla="*/ 2147483647 w 1181"/>
                  <a:gd name="T23" fmla="*/ 2147483647 h 696"/>
                  <a:gd name="T24" fmla="*/ 2147483647 w 1181"/>
                  <a:gd name="T25" fmla="*/ 2147483647 h 696"/>
                  <a:gd name="T26" fmla="*/ 2147483647 w 1181"/>
                  <a:gd name="T27" fmla="*/ 2147483647 h 696"/>
                  <a:gd name="T28" fmla="*/ 2147483647 w 1181"/>
                  <a:gd name="T29" fmla="*/ 2147483647 h 696"/>
                  <a:gd name="T30" fmla="*/ 2147483647 w 1181"/>
                  <a:gd name="T31" fmla="*/ 2147483647 h 696"/>
                  <a:gd name="T32" fmla="*/ 2147483647 w 1181"/>
                  <a:gd name="T33" fmla="*/ 2147483647 h 696"/>
                  <a:gd name="T34" fmla="*/ 2147483647 w 1181"/>
                  <a:gd name="T35" fmla="*/ 2147483647 h 696"/>
                  <a:gd name="T36" fmla="*/ 2147483647 w 1181"/>
                  <a:gd name="T37" fmla="*/ 2147483647 h 696"/>
                  <a:gd name="T38" fmla="*/ 2147483647 w 1181"/>
                  <a:gd name="T39" fmla="*/ 2147483647 h 696"/>
                  <a:gd name="T40" fmla="*/ 2147483647 w 1181"/>
                  <a:gd name="T41" fmla="*/ 2147483647 h 696"/>
                  <a:gd name="T42" fmla="*/ 2147483647 w 1181"/>
                  <a:gd name="T43" fmla="*/ 2147483647 h 696"/>
                  <a:gd name="T44" fmla="*/ 2147483647 w 1181"/>
                  <a:gd name="T45" fmla="*/ 2147483647 h 696"/>
                  <a:gd name="T46" fmla="*/ 2147483647 w 1181"/>
                  <a:gd name="T47" fmla="*/ 2147483647 h 696"/>
                  <a:gd name="T48" fmla="*/ 2147483647 w 1181"/>
                  <a:gd name="T49" fmla="*/ 2147483647 h 696"/>
                  <a:gd name="T50" fmla="*/ 2147483647 w 1181"/>
                  <a:gd name="T51" fmla="*/ 2147483647 h 696"/>
                  <a:gd name="T52" fmla="*/ 2147483647 w 1181"/>
                  <a:gd name="T53" fmla="*/ 2147483647 h 696"/>
                  <a:gd name="T54" fmla="*/ 2147483647 w 1181"/>
                  <a:gd name="T55" fmla="*/ 2147483647 h 696"/>
                  <a:gd name="T56" fmla="*/ 2147483647 w 1181"/>
                  <a:gd name="T57" fmla="*/ 2147483647 h 696"/>
                  <a:gd name="T58" fmla="*/ 2147483647 w 1181"/>
                  <a:gd name="T59" fmla="*/ 2147483647 h 696"/>
                  <a:gd name="T60" fmla="*/ 2147483647 w 1181"/>
                  <a:gd name="T61" fmla="*/ 2147483647 h 696"/>
                  <a:gd name="T62" fmla="*/ 2147483647 w 1181"/>
                  <a:gd name="T63" fmla="*/ 2147483647 h 696"/>
                  <a:gd name="T64" fmla="*/ 2147483647 w 1181"/>
                  <a:gd name="T65" fmla="*/ 2147483647 h 696"/>
                  <a:gd name="T66" fmla="*/ 2147483647 w 1181"/>
                  <a:gd name="T67" fmla="*/ 2147483647 h 696"/>
                  <a:gd name="T68" fmla="*/ 2147483647 w 1181"/>
                  <a:gd name="T69" fmla="*/ 2147483647 h 696"/>
                  <a:gd name="T70" fmla="*/ 2147483647 w 1181"/>
                  <a:gd name="T71" fmla="*/ 2147483647 h 696"/>
                  <a:gd name="T72" fmla="*/ 2147483647 w 1181"/>
                  <a:gd name="T73" fmla="*/ 2147483647 h 696"/>
                  <a:gd name="T74" fmla="*/ 2147483647 w 1181"/>
                  <a:gd name="T75" fmla="*/ 2147483647 h 696"/>
                  <a:gd name="T76" fmla="*/ 2147483647 w 1181"/>
                  <a:gd name="T77" fmla="*/ 2147483647 h 696"/>
                  <a:gd name="T78" fmla="*/ 2147483647 w 1181"/>
                  <a:gd name="T79" fmla="*/ 2147483647 h 696"/>
                  <a:gd name="T80" fmla="*/ 2147483647 w 1181"/>
                  <a:gd name="T81" fmla="*/ 2147483647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1"/>
                  <a:gd name="T124" fmla="*/ 0 h 696"/>
                  <a:gd name="T125" fmla="*/ 1181 w 1181"/>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1" h="696">
                    <a:moveTo>
                      <a:pt x="626" y="102"/>
                    </a:moveTo>
                    <a:lnTo>
                      <a:pt x="626" y="80"/>
                    </a:lnTo>
                    <a:lnTo>
                      <a:pt x="577" y="66"/>
                    </a:lnTo>
                    <a:lnTo>
                      <a:pt x="524" y="59"/>
                    </a:lnTo>
                    <a:lnTo>
                      <a:pt x="475" y="57"/>
                    </a:lnTo>
                    <a:lnTo>
                      <a:pt x="426" y="57"/>
                    </a:lnTo>
                    <a:lnTo>
                      <a:pt x="374" y="59"/>
                    </a:lnTo>
                    <a:lnTo>
                      <a:pt x="325" y="59"/>
                    </a:lnTo>
                    <a:lnTo>
                      <a:pt x="279" y="57"/>
                    </a:lnTo>
                    <a:lnTo>
                      <a:pt x="234" y="50"/>
                    </a:lnTo>
                    <a:lnTo>
                      <a:pt x="208" y="40"/>
                    </a:lnTo>
                    <a:lnTo>
                      <a:pt x="181" y="31"/>
                    </a:lnTo>
                    <a:lnTo>
                      <a:pt x="155" y="19"/>
                    </a:lnTo>
                    <a:lnTo>
                      <a:pt x="128" y="10"/>
                    </a:lnTo>
                    <a:lnTo>
                      <a:pt x="102" y="2"/>
                    </a:lnTo>
                    <a:lnTo>
                      <a:pt x="79" y="0"/>
                    </a:lnTo>
                    <a:lnTo>
                      <a:pt x="57" y="2"/>
                    </a:lnTo>
                    <a:lnTo>
                      <a:pt x="38" y="10"/>
                    </a:lnTo>
                    <a:lnTo>
                      <a:pt x="4" y="43"/>
                    </a:lnTo>
                    <a:lnTo>
                      <a:pt x="0" y="83"/>
                    </a:lnTo>
                    <a:lnTo>
                      <a:pt x="19" y="123"/>
                    </a:lnTo>
                    <a:lnTo>
                      <a:pt x="53" y="163"/>
                    </a:lnTo>
                    <a:lnTo>
                      <a:pt x="68" y="187"/>
                    </a:lnTo>
                    <a:lnTo>
                      <a:pt x="68" y="213"/>
                    </a:lnTo>
                    <a:lnTo>
                      <a:pt x="57" y="237"/>
                    </a:lnTo>
                    <a:lnTo>
                      <a:pt x="42" y="263"/>
                    </a:lnTo>
                    <a:lnTo>
                      <a:pt x="23" y="286"/>
                    </a:lnTo>
                    <a:lnTo>
                      <a:pt x="15" y="308"/>
                    </a:lnTo>
                    <a:lnTo>
                      <a:pt x="19" y="324"/>
                    </a:lnTo>
                    <a:lnTo>
                      <a:pt x="38" y="338"/>
                    </a:lnTo>
                    <a:lnTo>
                      <a:pt x="72" y="345"/>
                    </a:lnTo>
                    <a:lnTo>
                      <a:pt x="106" y="348"/>
                    </a:lnTo>
                    <a:lnTo>
                      <a:pt x="143" y="343"/>
                    </a:lnTo>
                    <a:lnTo>
                      <a:pt x="181" y="336"/>
                    </a:lnTo>
                    <a:lnTo>
                      <a:pt x="223" y="329"/>
                    </a:lnTo>
                    <a:lnTo>
                      <a:pt x="264" y="324"/>
                    </a:lnTo>
                    <a:lnTo>
                      <a:pt x="306" y="322"/>
                    </a:lnTo>
                    <a:lnTo>
                      <a:pt x="351" y="327"/>
                    </a:lnTo>
                    <a:lnTo>
                      <a:pt x="404" y="343"/>
                    </a:lnTo>
                    <a:lnTo>
                      <a:pt x="460" y="360"/>
                    </a:lnTo>
                    <a:lnTo>
                      <a:pt x="513" y="376"/>
                    </a:lnTo>
                    <a:lnTo>
                      <a:pt x="570" y="395"/>
                    </a:lnTo>
                    <a:lnTo>
                      <a:pt x="626" y="412"/>
                    </a:lnTo>
                    <a:lnTo>
                      <a:pt x="683" y="428"/>
                    </a:lnTo>
                    <a:lnTo>
                      <a:pt x="736" y="445"/>
                    </a:lnTo>
                    <a:lnTo>
                      <a:pt x="792" y="459"/>
                    </a:lnTo>
                    <a:lnTo>
                      <a:pt x="826" y="476"/>
                    </a:lnTo>
                    <a:lnTo>
                      <a:pt x="845" y="495"/>
                    </a:lnTo>
                    <a:lnTo>
                      <a:pt x="856" y="521"/>
                    </a:lnTo>
                    <a:lnTo>
                      <a:pt x="856" y="547"/>
                    </a:lnTo>
                    <a:lnTo>
                      <a:pt x="856" y="575"/>
                    </a:lnTo>
                    <a:lnTo>
                      <a:pt x="856" y="603"/>
                    </a:lnTo>
                    <a:lnTo>
                      <a:pt x="864" y="632"/>
                    </a:lnTo>
                    <a:lnTo>
                      <a:pt x="875" y="655"/>
                    </a:lnTo>
                    <a:lnTo>
                      <a:pt x="894" y="672"/>
                    </a:lnTo>
                    <a:lnTo>
                      <a:pt x="921" y="684"/>
                    </a:lnTo>
                    <a:lnTo>
                      <a:pt x="958" y="693"/>
                    </a:lnTo>
                    <a:lnTo>
                      <a:pt x="1000" y="696"/>
                    </a:lnTo>
                    <a:lnTo>
                      <a:pt x="1045" y="696"/>
                    </a:lnTo>
                    <a:lnTo>
                      <a:pt x="1087" y="689"/>
                    </a:lnTo>
                    <a:lnTo>
                      <a:pt x="1121" y="681"/>
                    </a:lnTo>
                    <a:lnTo>
                      <a:pt x="1151" y="667"/>
                    </a:lnTo>
                    <a:lnTo>
                      <a:pt x="1177" y="639"/>
                    </a:lnTo>
                    <a:lnTo>
                      <a:pt x="1181" y="599"/>
                    </a:lnTo>
                    <a:lnTo>
                      <a:pt x="1173" y="558"/>
                    </a:lnTo>
                    <a:lnTo>
                      <a:pt x="1151" y="523"/>
                    </a:lnTo>
                    <a:lnTo>
                      <a:pt x="1113" y="485"/>
                    </a:lnTo>
                    <a:lnTo>
                      <a:pt x="1075" y="450"/>
                    </a:lnTo>
                    <a:lnTo>
                      <a:pt x="1034" y="414"/>
                    </a:lnTo>
                    <a:lnTo>
                      <a:pt x="988" y="379"/>
                    </a:lnTo>
                    <a:lnTo>
                      <a:pt x="947" y="343"/>
                    </a:lnTo>
                    <a:lnTo>
                      <a:pt x="905" y="305"/>
                    </a:lnTo>
                    <a:lnTo>
                      <a:pt x="864" y="265"/>
                    </a:lnTo>
                    <a:lnTo>
                      <a:pt x="826" y="225"/>
                    </a:lnTo>
                    <a:lnTo>
                      <a:pt x="811" y="206"/>
                    </a:lnTo>
                    <a:lnTo>
                      <a:pt x="796" y="187"/>
                    </a:lnTo>
                    <a:lnTo>
                      <a:pt x="773" y="170"/>
                    </a:lnTo>
                    <a:lnTo>
                      <a:pt x="751" y="156"/>
                    </a:lnTo>
                    <a:lnTo>
                      <a:pt x="724" y="140"/>
                    </a:lnTo>
                    <a:lnTo>
                      <a:pt x="694" y="128"/>
                    </a:lnTo>
                    <a:lnTo>
                      <a:pt x="660" y="114"/>
                    </a:lnTo>
                    <a:lnTo>
                      <a:pt x="626" y="102"/>
                    </a:lnTo>
                    <a:close/>
                  </a:path>
                </a:pathLst>
              </a:custGeom>
              <a:solidFill>
                <a:srgbClr val="008000">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1" name="Freeform 5"/>
              <p:cNvSpPr>
                <a:spLocks/>
              </p:cNvSpPr>
              <p:nvPr/>
            </p:nvSpPr>
            <p:spPr bwMode="auto">
              <a:xfrm>
                <a:off x="5052534" y="1547930"/>
                <a:ext cx="2519845" cy="2118073"/>
              </a:xfrm>
              <a:custGeom>
                <a:avLst/>
                <a:gdLst>
                  <a:gd name="T0" fmla="*/ 2147483647 w 2154"/>
                  <a:gd name="T1" fmla="*/ 2147483647 h 1583"/>
                  <a:gd name="T2" fmla="*/ 2147483647 w 2154"/>
                  <a:gd name="T3" fmla="*/ 2147483647 h 1583"/>
                  <a:gd name="T4" fmla="*/ 2147483647 w 2154"/>
                  <a:gd name="T5" fmla="*/ 2147483647 h 1583"/>
                  <a:gd name="T6" fmla="*/ 2147483647 w 2154"/>
                  <a:gd name="T7" fmla="*/ 2147483647 h 1583"/>
                  <a:gd name="T8" fmla="*/ 2147483647 w 2154"/>
                  <a:gd name="T9" fmla="*/ 2147483647 h 1583"/>
                  <a:gd name="T10" fmla="*/ 2147483647 w 2154"/>
                  <a:gd name="T11" fmla="*/ 2147483647 h 1583"/>
                  <a:gd name="T12" fmla="*/ 2147483647 w 2154"/>
                  <a:gd name="T13" fmla="*/ 2147483647 h 1583"/>
                  <a:gd name="T14" fmla="*/ 2147483647 w 2154"/>
                  <a:gd name="T15" fmla="*/ 2147483647 h 1583"/>
                  <a:gd name="T16" fmla="*/ 2147483647 w 2154"/>
                  <a:gd name="T17" fmla="*/ 2147483647 h 1583"/>
                  <a:gd name="T18" fmla="*/ 2147483647 w 2154"/>
                  <a:gd name="T19" fmla="*/ 2147483647 h 1583"/>
                  <a:gd name="T20" fmla="*/ 2147483647 w 2154"/>
                  <a:gd name="T21" fmla="*/ 2147483647 h 1583"/>
                  <a:gd name="T22" fmla="*/ 2147483647 w 2154"/>
                  <a:gd name="T23" fmla="*/ 2147483647 h 1583"/>
                  <a:gd name="T24" fmla="*/ 2147483647 w 2154"/>
                  <a:gd name="T25" fmla="*/ 2147483647 h 1583"/>
                  <a:gd name="T26" fmla="*/ 2147483647 w 2154"/>
                  <a:gd name="T27" fmla="*/ 2147483647 h 1583"/>
                  <a:gd name="T28" fmla="*/ 2147483647 w 2154"/>
                  <a:gd name="T29" fmla="*/ 2147483647 h 1583"/>
                  <a:gd name="T30" fmla="*/ 2147483647 w 2154"/>
                  <a:gd name="T31" fmla="*/ 2147483647 h 1583"/>
                  <a:gd name="T32" fmla="*/ 2147483647 w 2154"/>
                  <a:gd name="T33" fmla="*/ 2147483647 h 1583"/>
                  <a:gd name="T34" fmla="*/ 2147483647 w 2154"/>
                  <a:gd name="T35" fmla="*/ 2147483647 h 1583"/>
                  <a:gd name="T36" fmla="*/ 2147483647 w 2154"/>
                  <a:gd name="T37" fmla="*/ 2147483647 h 1583"/>
                  <a:gd name="T38" fmla="*/ 2147483647 w 2154"/>
                  <a:gd name="T39" fmla="*/ 2147483647 h 1583"/>
                  <a:gd name="T40" fmla="*/ 2147483647 w 2154"/>
                  <a:gd name="T41" fmla="*/ 2147483647 h 1583"/>
                  <a:gd name="T42" fmla="*/ 2147483647 w 2154"/>
                  <a:gd name="T43" fmla="*/ 2147483647 h 1583"/>
                  <a:gd name="T44" fmla="*/ 2147483647 w 2154"/>
                  <a:gd name="T45" fmla="*/ 2147483647 h 1583"/>
                  <a:gd name="T46" fmla="*/ 2147483647 w 2154"/>
                  <a:gd name="T47" fmla="*/ 2147483647 h 1583"/>
                  <a:gd name="T48" fmla="*/ 2147483647 w 2154"/>
                  <a:gd name="T49" fmla="*/ 2147483647 h 1583"/>
                  <a:gd name="T50" fmla="*/ 2147483647 w 2154"/>
                  <a:gd name="T51" fmla="*/ 2147483647 h 1583"/>
                  <a:gd name="T52" fmla="*/ 2147483647 w 2154"/>
                  <a:gd name="T53" fmla="*/ 2147483647 h 1583"/>
                  <a:gd name="T54" fmla="*/ 2147483647 w 2154"/>
                  <a:gd name="T55" fmla="*/ 2147483647 h 1583"/>
                  <a:gd name="T56" fmla="*/ 2147483647 w 2154"/>
                  <a:gd name="T57" fmla="*/ 2147483647 h 1583"/>
                  <a:gd name="T58" fmla="*/ 2147483647 w 2154"/>
                  <a:gd name="T59" fmla="*/ 2147483647 h 1583"/>
                  <a:gd name="T60" fmla="*/ 2147483647 w 2154"/>
                  <a:gd name="T61" fmla="*/ 2147483647 h 1583"/>
                  <a:gd name="T62" fmla="*/ 2147483647 w 2154"/>
                  <a:gd name="T63" fmla="*/ 2147483647 h 1583"/>
                  <a:gd name="T64" fmla="*/ 2147483647 w 2154"/>
                  <a:gd name="T65" fmla="*/ 2147483647 h 1583"/>
                  <a:gd name="T66" fmla="*/ 2147483647 w 2154"/>
                  <a:gd name="T67" fmla="*/ 2147483647 h 1583"/>
                  <a:gd name="T68" fmla="*/ 2147483647 w 2154"/>
                  <a:gd name="T69" fmla="*/ 2147483647 h 1583"/>
                  <a:gd name="T70" fmla="*/ 2147483647 w 2154"/>
                  <a:gd name="T71" fmla="*/ 2147483647 h 1583"/>
                  <a:gd name="T72" fmla="*/ 0 w 2154"/>
                  <a:gd name="T73" fmla="*/ 2147483647 h 1583"/>
                  <a:gd name="T74" fmla="*/ 2147483647 w 2154"/>
                  <a:gd name="T75" fmla="*/ 2147483647 h 1583"/>
                  <a:gd name="T76" fmla="*/ 2147483647 w 2154"/>
                  <a:gd name="T77" fmla="*/ 2147483647 h 1583"/>
                  <a:gd name="T78" fmla="*/ 2147483647 w 2154"/>
                  <a:gd name="T79" fmla="*/ 2147483647 h 1583"/>
                  <a:gd name="T80" fmla="*/ 2147483647 w 2154"/>
                  <a:gd name="T81" fmla="*/ 2147483647 h 1583"/>
                  <a:gd name="T82" fmla="*/ 2147483647 w 2154"/>
                  <a:gd name="T83" fmla="*/ 2147483647 h 1583"/>
                  <a:gd name="T84" fmla="*/ 2147483647 w 2154"/>
                  <a:gd name="T85" fmla="*/ 2147483647 h 1583"/>
                  <a:gd name="T86" fmla="*/ 2147483647 w 2154"/>
                  <a:gd name="T87" fmla="*/ 2147483647 h 1583"/>
                  <a:gd name="T88" fmla="*/ 2147483647 w 2154"/>
                  <a:gd name="T89" fmla="*/ 2147483647 h 1583"/>
                  <a:gd name="T90" fmla="*/ 2147483647 w 2154"/>
                  <a:gd name="T91" fmla="*/ 2147483647 h 1583"/>
                  <a:gd name="T92" fmla="*/ 2147483647 w 2154"/>
                  <a:gd name="T93" fmla="*/ 2147483647 h 1583"/>
                  <a:gd name="T94" fmla="*/ 2147483647 w 2154"/>
                  <a:gd name="T95" fmla="*/ 2147483647 h 1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54"/>
                  <a:gd name="T145" fmla="*/ 0 h 1583"/>
                  <a:gd name="T146" fmla="*/ 2154 w 2154"/>
                  <a:gd name="T147" fmla="*/ 1583 h 1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54" h="1583">
                    <a:moveTo>
                      <a:pt x="932" y="38"/>
                    </a:moveTo>
                    <a:lnTo>
                      <a:pt x="936" y="47"/>
                    </a:lnTo>
                    <a:lnTo>
                      <a:pt x="943" y="73"/>
                    </a:lnTo>
                    <a:lnTo>
                      <a:pt x="966" y="104"/>
                    </a:lnTo>
                    <a:lnTo>
                      <a:pt x="1004" y="130"/>
                    </a:lnTo>
                    <a:lnTo>
                      <a:pt x="1060" y="144"/>
                    </a:lnTo>
                    <a:lnTo>
                      <a:pt x="1140" y="137"/>
                    </a:lnTo>
                    <a:lnTo>
                      <a:pt x="1245" y="99"/>
                    </a:lnTo>
                    <a:lnTo>
                      <a:pt x="1381" y="21"/>
                    </a:lnTo>
                    <a:lnTo>
                      <a:pt x="1392" y="16"/>
                    </a:lnTo>
                    <a:lnTo>
                      <a:pt x="1415" y="9"/>
                    </a:lnTo>
                    <a:lnTo>
                      <a:pt x="1449" y="2"/>
                    </a:lnTo>
                    <a:lnTo>
                      <a:pt x="1487" y="0"/>
                    </a:lnTo>
                    <a:lnTo>
                      <a:pt x="1521" y="9"/>
                    </a:lnTo>
                    <a:lnTo>
                      <a:pt x="1543" y="35"/>
                    </a:lnTo>
                    <a:lnTo>
                      <a:pt x="1555" y="80"/>
                    </a:lnTo>
                    <a:lnTo>
                      <a:pt x="1543" y="151"/>
                    </a:lnTo>
                    <a:lnTo>
                      <a:pt x="1555" y="149"/>
                    </a:lnTo>
                    <a:lnTo>
                      <a:pt x="1589" y="146"/>
                    </a:lnTo>
                    <a:lnTo>
                      <a:pt x="1630" y="144"/>
                    </a:lnTo>
                    <a:lnTo>
                      <a:pt x="1675" y="144"/>
                    </a:lnTo>
                    <a:lnTo>
                      <a:pt x="1717" y="151"/>
                    </a:lnTo>
                    <a:lnTo>
                      <a:pt x="1743" y="163"/>
                    </a:lnTo>
                    <a:lnTo>
                      <a:pt x="1751" y="187"/>
                    </a:lnTo>
                    <a:lnTo>
                      <a:pt x="1724" y="220"/>
                    </a:lnTo>
                    <a:lnTo>
                      <a:pt x="1728" y="227"/>
                    </a:lnTo>
                    <a:lnTo>
                      <a:pt x="1739" y="246"/>
                    </a:lnTo>
                    <a:lnTo>
                      <a:pt x="1758" y="274"/>
                    </a:lnTo>
                    <a:lnTo>
                      <a:pt x="1785" y="300"/>
                    </a:lnTo>
                    <a:lnTo>
                      <a:pt x="1822" y="326"/>
                    </a:lnTo>
                    <a:lnTo>
                      <a:pt x="1868" y="343"/>
                    </a:lnTo>
                    <a:lnTo>
                      <a:pt x="1924" y="345"/>
                    </a:lnTo>
                    <a:lnTo>
                      <a:pt x="1988" y="331"/>
                    </a:lnTo>
                    <a:lnTo>
                      <a:pt x="2053" y="314"/>
                    </a:lnTo>
                    <a:lnTo>
                      <a:pt x="2098" y="310"/>
                    </a:lnTo>
                    <a:lnTo>
                      <a:pt x="2124" y="317"/>
                    </a:lnTo>
                    <a:lnTo>
                      <a:pt x="2136" y="333"/>
                    </a:lnTo>
                    <a:lnTo>
                      <a:pt x="2124" y="357"/>
                    </a:lnTo>
                    <a:lnTo>
                      <a:pt x="2098" y="383"/>
                    </a:lnTo>
                    <a:lnTo>
                      <a:pt x="2049" y="414"/>
                    </a:lnTo>
                    <a:lnTo>
                      <a:pt x="1981" y="442"/>
                    </a:lnTo>
                    <a:lnTo>
                      <a:pt x="1954" y="459"/>
                    </a:lnTo>
                    <a:lnTo>
                      <a:pt x="1951" y="480"/>
                    </a:lnTo>
                    <a:lnTo>
                      <a:pt x="1962" y="501"/>
                    </a:lnTo>
                    <a:lnTo>
                      <a:pt x="1981" y="523"/>
                    </a:lnTo>
                    <a:lnTo>
                      <a:pt x="1996" y="541"/>
                    </a:lnTo>
                    <a:lnTo>
                      <a:pt x="2003" y="558"/>
                    </a:lnTo>
                    <a:lnTo>
                      <a:pt x="1996" y="570"/>
                    </a:lnTo>
                    <a:lnTo>
                      <a:pt x="1966" y="575"/>
                    </a:lnTo>
                    <a:lnTo>
                      <a:pt x="2022" y="575"/>
                    </a:lnTo>
                    <a:lnTo>
                      <a:pt x="2071" y="582"/>
                    </a:lnTo>
                    <a:lnTo>
                      <a:pt x="2113" y="589"/>
                    </a:lnTo>
                    <a:lnTo>
                      <a:pt x="2143" y="603"/>
                    </a:lnTo>
                    <a:lnTo>
                      <a:pt x="2154" y="620"/>
                    </a:lnTo>
                    <a:lnTo>
                      <a:pt x="2147" y="643"/>
                    </a:lnTo>
                    <a:lnTo>
                      <a:pt x="2113" y="669"/>
                    </a:lnTo>
                    <a:lnTo>
                      <a:pt x="2049" y="700"/>
                    </a:lnTo>
                    <a:lnTo>
                      <a:pt x="1981" y="733"/>
                    </a:lnTo>
                    <a:lnTo>
                      <a:pt x="1932" y="769"/>
                    </a:lnTo>
                    <a:lnTo>
                      <a:pt x="1902" y="804"/>
                    </a:lnTo>
                    <a:lnTo>
                      <a:pt x="1887" y="840"/>
                    </a:lnTo>
                    <a:lnTo>
                      <a:pt x="1883" y="870"/>
                    </a:lnTo>
                    <a:lnTo>
                      <a:pt x="1890" y="899"/>
                    </a:lnTo>
                    <a:lnTo>
                      <a:pt x="1905" y="920"/>
                    </a:lnTo>
                    <a:lnTo>
                      <a:pt x="1924" y="934"/>
                    </a:lnTo>
                    <a:lnTo>
                      <a:pt x="1943" y="956"/>
                    </a:lnTo>
                    <a:lnTo>
                      <a:pt x="1954" y="993"/>
                    </a:lnTo>
                    <a:lnTo>
                      <a:pt x="1954" y="1041"/>
                    </a:lnTo>
                    <a:lnTo>
                      <a:pt x="1943" y="1095"/>
                    </a:lnTo>
                    <a:lnTo>
                      <a:pt x="1905" y="1145"/>
                    </a:lnTo>
                    <a:lnTo>
                      <a:pt x="1849" y="1185"/>
                    </a:lnTo>
                    <a:lnTo>
                      <a:pt x="1758" y="1206"/>
                    </a:lnTo>
                    <a:lnTo>
                      <a:pt x="1634" y="1204"/>
                    </a:lnTo>
                    <a:lnTo>
                      <a:pt x="1509" y="1190"/>
                    </a:lnTo>
                    <a:lnTo>
                      <a:pt x="1419" y="1187"/>
                    </a:lnTo>
                    <a:lnTo>
                      <a:pt x="1366" y="1195"/>
                    </a:lnTo>
                    <a:lnTo>
                      <a:pt x="1343" y="1213"/>
                    </a:lnTo>
                    <a:lnTo>
                      <a:pt x="1351" y="1239"/>
                    </a:lnTo>
                    <a:lnTo>
                      <a:pt x="1385" y="1273"/>
                    </a:lnTo>
                    <a:lnTo>
                      <a:pt x="1449" y="1315"/>
                    </a:lnTo>
                    <a:lnTo>
                      <a:pt x="1539" y="1365"/>
                    </a:lnTo>
                    <a:lnTo>
                      <a:pt x="1615" y="1410"/>
                    </a:lnTo>
                    <a:lnTo>
                      <a:pt x="1638" y="1438"/>
                    </a:lnTo>
                    <a:lnTo>
                      <a:pt x="1626" y="1455"/>
                    </a:lnTo>
                    <a:lnTo>
                      <a:pt x="1585" y="1460"/>
                    </a:lnTo>
                    <a:lnTo>
                      <a:pt x="1528" y="1455"/>
                    </a:lnTo>
                    <a:lnTo>
                      <a:pt x="1472" y="1441"/>
                    </a:lnTo>
                    <a:lnTo>
                      <a:pt x="1419" y="1424"/>
                    </a:lnTo>
                    <a:lnTo>
                      <a:pt x="1389" y="1405"/>
                    </a:lnTo>
                    <a:lnTo>
                      <a:pt x="1358" y="1396"/>
                    </a:lnTo>
                    <a:lnTo>
                      <a:pt x="1309" y="1405"/>
                    </a:lnTo>
                    <a:lnTo>
                      <a:pt x="1249" y="1431"/>
                    </a:lnTo>
                    <a:lnTo>
                      <a:pt x="1189" y="1462"/>
                    </a:lnTo>
                    <a:lnTo>
                      <a:pt x="1143" y="1500"/>
                    </a:lnTo>
                    <a:lnTo>
                      <a:pt x="1125" y="1533"/>
                    </a:lnTo>
                    <a:lnTo>
                      <a:pt x="1140" y="1559"/>
                    </a:lnTo>
                    <a:lnTo>
                      <a:pt x="1200" y="1571"/>
                    </a:lnTo>
                    <a:lnTo>
                      <a:pt x="1234" y="1573"/>
                    </a:lnTo>
                    <a:lnTo>
                      <a:pt x="1249" y="1575"/>
                    </a:lnTo>
                    <a:lnTo>
                      <a:pt x="1245" y="1578"/>
                    </a:lnTo>
                    <a:lnTo>
                      <a:pt x="1226" y="1580"/>
                    </a:lnTo>
                    <a:lnTo>
                      <a:pt x="1196" y="1583"/>
                    </a:lnTo>
                    <a:lnTo>
                      <a:pt x="1158" y="1583"/>
                    </a:lnTo>
                    <a:lnTo>
                      <a:pt x="1113" y="1583"/>
                    </a:lnTo>
                    <a:lnTo>
                      <a:pt x="1064" y="1578"/>
                    </a:lnTo>
                    <a:lnTo>
                      <a:pt x="1011" y="1573"/>
                    </a:lnTo>
                    <a:lnTo>
                      <a:pt x="962" y="1564"/>
                    </a:lnTo>
                    <a:lnTo>
                      <a:pt x="913" y="1552"/>
                    </a:lnTo>
                    <a:lnTo>
                      <a:pt x="876" y="1538"/>
                    </a:lnTo>
                    <a:lnTo>
                      <a:pt x="842" y="1516"/>
                    </a:lnTo>
                    <a:lnTo>
                      <a:pt x="823" y="1493"/>
                    </a:lnTo>
                    <a:lnTo>
                      <a:pt x="815" y="1464"/>
                    </a:lnTo>
                    <a:lnTo>
                      <a:pt x="827" y="1431"/>
                    </a:lnTo>
                    <a:lnTo>
                      <a:pt x="857" y="1363"/>
                    </a:lnTo>
                    <a:lnTo>
                      <a:pt x="864" y="1303"/>
                    </a:lnTo>
                    <a:lnTo>
                      <a:pt x="853" y="1254"/>
                    </a:lnTo>
                    <a:lnTo>
                      <a:pt x="823" y="1218"/>
                    </a:lnTo>
                    <a:lnTo>
                      <a:pt x="774" y="1197"/>
                    </a:lnTo>
                    <a:lnTo>
                      <a:pt x="706" y="1192"/>
                    </a:lnTo>
                    <a:lnTo>
                      <a:pt x="623" y="1206"/>
                    </a:lnTo>
                    <a:lnTo>
                      <a:pt x="521" y="1242"/>
                    </a:lnTo>
                    <a:lnTo>
                      <a:pt x="427" y="1277"/>
                    </a:lnTo>
                    <a:lnTo>
                      <a:pt x="370" y="1289"/>
                    </a:lnTo>
                    <a:lnTo>
                      <a:pt x="336" y="1284"/>
                    </a:lnTo>
                    <a:lnTo>
                      <a:pt x="332" y="1268"/>
                    </a:lnTo>
                    <a:lnTo>
                      <a:pt x="344" y="1239"/>
                    </a:lnTo>
                    <a:lnTo>
                      <a:pt x="378" y="1204"/>
                    </a:lnTo>
                    <a:lnTo>
                      <a:pt x="419" y="1164"/>
                    </a:lnTo>
                    <a:lnTo>
                      <a:pt x="472" y="1126"/>
                    </a:lnTo>
                    <a:lnTo>
                      <a:pt x="521" y="1083"/>
                    </a:lnTo>
                    <a:lnTo>
                      <a:pt x="547" y="1038"/>
                    </a:lnTo>
                    <a:lnTo>
                      <a:pt x="559" y="996"/>
                    </a:lnTo>
                    <a:lnTo>
                      <a:pt x="551" y="956"/>
                    </a:lnTo>
                    <a:lnTo>
                      <a:pt x="525" y="927"/>
                    </a:lnTo>
                    <a:lnTo>
                      <a:pt x="476" y="913"/>
                    </a:lnTo>
                    <a:lnTo>
                      <a:pt x="408" y="915"/>
                    </a:lnTo>
                    <a:lnTo>
                      <a:pt x="321" y="944"/>
                    </a:lnTo>
                    <a:lnTo>
                      <a:pt x="249" y="963"/>
                    </a:lnTo>
                    <a:lnTo>
                      <a:pt x="212" y="944"/>
                    </a:lnTo>
                    <a:lnTo>
                      <a:pt x="200" y="899"/>
                    </a:lnTo>
                    <a:lnTo>
                      <a:pt x="204" y="842"/>
                    </a:lnTo>
                    <a:lnTo>
                      <a:pt x="208" y="785"/>
                    </a:lnTo>
                    <a:lnTo>
                      <a:pt x="200" y="740"/>
                    </a:lnTo>
                    <a:lnTo>
                      <a:pt x="170" y="719"/>
                    </a:lnTo>
                    <a:lnTo>
                      <a:pt x="106" y="733"/>
                    </a:lnTo>
                    <a:lnTo>
                      <a:pt x="38" y="757"/>
                    </a:lnTo>
                    <a:lnTo>
                      <a:pt x="4" y="759"/>
                    </a:lnTo>
                    <a:lnTo>
                      <a:pt x="0" y="750"/>
                    </a:lnTo>
                    <a:lnTo>
                      <a:pt x="23" y="728"/>
                    </a:lnTo>
                    <a:lnTo>
                      <a:pt x="68" y="705"/>
                    </a:lnTo>
                    <a:lnTo>
                      <a:pt x="136" y="679"/>
                    </a:lnTo>
                    <a:lnTo>
                      <a:pt x="219" y="655"/>
                    </a:lnTo>
                    <a:lnTo>
                      <a:pt x="317" y="643"/>
                    </a:lnTo>
                    <a:lnTo>
                      <a:pt x="408" y="629"/>
                    </a:lnTo>
                    <a:lnTo>
                      <a:pt x="472" y="598"/>
                    </a:lnTo>
                    <a:lnTo>
                      <a:pt x="510" y="560"/>
                    </a:lnTo>
                    <a:lnTo>
                      <a:pt x="525" y="518"/>
                    </a:lnTo>
                    <a:lnTo>
                      <a:pt x="510" y="475"/>
                    </a:lnTo>
                    <a:lnTo>
                      <a:pt x="472" y="440"/>
                    </a:lnTo>
                    <a:lnTo>
                      <a:pt x="408" y="416"/>
                    </a:lnTo>
                    <a:lnTo>
                      <a:pt x="321" y="407"/>
                    </a:lnTo>
                    <a:lnTo>
                      <a:pt x="280" y="404"/>
                    </a:lnTo>
                    <a:lnTo>
                      <a:pt x="257" y="395"/>
                    </a:lnTo>
                    <a:lnTo>
                      <a:pt x="246" y="381"/>
                    </a:lnTo>
                    <a:lnTo>
                      <a:pt x="253" y="364"/>
                    </a:lnTo>
                    <a:lnTo>
                      <a:pt x="268" y="343"/>
                    </a:lnTo>
                    <a:lnTo>
                      <a:pt x="298" y="324"/>
                    </a:lnTo>
                    <a:lnTo>
                      <a:pt x="336" y="303"/>
                    </a:lnTo>
                    <a:lnTo>
                      <a:pt x="381" y="284"/>
                    </a:lnTo>
                    <a:lnTo>
                      <a:pt x="430" y="267"/>
                    </a:lnTo>
                    <a:lnTo>
                      <a:pt x="483" y="253"/>
                    </a:lnTo>
                    <a:lnTo>
                      <a:pt x="544" y="246"/>
                    </a:lnTo>
                    <a:lnTo>
                      <a:pt x="600" y="243"/>
                    </a:lnTo>
                    <a:lnTo>
                      <a:pt x="657" y="250"/>
                    </a:lnTo>
                    <a:lnTo>
                      <a:pt x="713" y="265"/>
                    </a:lnTo>
                    <a:lnTo>
                      <a:pt x="766" y="291"/>
                    </a:lnTo>
                    <a:lnTo>
                      <a:pt x="811" y="326"/>
                    </a:lnTo>
                    <a:lnTo>
                      <a:pt x="894" y="392"/>
                    </a:lnTo>
                    <a:lnTo>
                      <a:pt x="962" y="430"/>
                    </a:lnTo>
                    <a:lnTo>
                      <a:pt x="1019" y="442"/>
                    </a:lnTo>
                    <a:lnTo>
                      <a:pt x="1057" y="433"/>
                    </a:lnTo>
                    <a:lnTo>
                      <a:pt x="1068" y="409"/>
                    </a:lnTo>
                    <a:lnTo>
                      <a:pt x="1053" y="376"/>
                    </a:lnTo>
                    <a:lnTo>
                      <a:pt x="1004" y="340"/>
                    </a:lnTo>
                    <a:lnTo>
                      <a:pt x="917" y="305"/>
                    </a:lnTo>
                    <a:lnTo>
                      <a:pt x="823" y="267"/>
                    </a:lnTo>
                    <a:lnTo>
                      <a:pt x="755" y="227"/>
                    </a:lnTo>
                    <a:lnTo>
                      <a:pt x="713" y="184"/>
                    </a:lnTo>
                    <a:lnTo>
                      <a:pt x="702" y="142"/>
                    </a:lnTo>
                    <a:lnTo>
                      <a:pt x="717" y="101"/>
                    </a:lnTo>
                    <a:lnTo>
                      <a:pt x="759" y="71"/>
                    </a:lnTo>
                    <a:lnTo>
                      <a:pt x="830" y="47"/>
                    </a:lnTo>
                    <a:lnTo>
                      <a:pt x="932" y="38"/>
                    </a:lnTo>
                    <a:close/>
                  </a:path>
                </a:pathLst>
              </a:custGeom>
              <a:solidFill>
                <a:srgbClr val="99FF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2" name="Freeform 6"/>
              <p:cNvSpPr>
                <a:spLocks/>
              </p:cNvSpPr>
              <p:nvPr/>
            </p:nvSpPr>
            <p:spPr bwMode="auto">
              <a:xfrm>
                <a:off x="4262516" y="3224738"/>
                <a:ext cx="2193690" cy="915045"/>
              </a:xfrm>
              <a:custGeom>
                <a:avLst/>
                <a:gdLst>
                  <a:gd name="T0" fmla="*/ 2147483647 w 1875"/>
                  <a:gd name="T1" fmla="*/ 2147483647 h 683"/>
                  <a:gd name="T2" fmla="*/ 2147483647 w 1875"/>
                  <a:gd name="T3" fmla="*/ 2147483647 h 683"/>
                  <a:gd name="T4" fmla="*/ 2147483647 w 1875"/>
                  <a:gd name="T5" fmla="*/ 2147483647 h 683"/>
                  <a:gd name="T6" fmla="*/ 2147483647 w 1875"/>
                  <a:gd name="T7" fmla="*/ 2147483647 h 683"/>
                  <a:gd name="T8" fmla="*/ 2147483647 w 1875"/>
                  <a:gd name="T9" fmla="*/ 2147483647 h 683"/>
                  <a:gd name="T10" fmla="*/ 2147483647 w 1875"/>
                  <a:gd name="T11" fmla="*/ 2147483647 h 683"/>
                  <a:gd name="T12" fmla="*/ 2147483647 w 1875"/>
                  <a:gd name="T13" fmla="*/ 2147483647 h 683"/>
                  <a:gd name="T14" fmla="*/ 2147483647 w 1875"/>
                  <a:gd name="T15" fmla="*/ 2147483647 h 683"/>
                  <a:gd name="T16" fmla="*/ 2147483647 w 1875"/>
                  <a:gd name="T17" fmla="*/ 2147483647 h 683"/>
                  <a:gd name="T18" fmla="*/ 2147483647 w 1875"/>
                  <a:gd name="T19" fmla="*/ 2147483647 h 683"/>
                  <a:gd name="T20" fmla="*/ 2147483647 w 1875"/>
                  <a:gd name="T21" fmla="*/ 2147483647 h 683"/>
                  <a:gd name="T22" fmla="*/ 2147483647 w 1875"/>
                  <a:gd name="T23" fmla="*/ 0 h 683"/>
                  <a:gd name="T24" fmla="*/ 2147483647 w 1875"/>
                  <a:gd name="T25" fmla="*/ 2147483647 h 683"/>
                  <a:gd name="T26" fmla="*/ 2147483647 w 1875"/>
                  <a:gd name="T27" fmla="*/ 2147483647 h 683"/>
                  <a:gd name="T28" fmla="*/ 2147483647 w 1875"/>
                  <a:gd name="T29" fmla="*/ 2147483647 h 683"/>
                  <a:gd name="T30" fmla="*/ 2147483647 w 1875"/>
                  <a:gd name="T31" fmla="*/ 2147483647 h 683"/>
                  <a:gd name="T32" fmla="*/ 2147483647 w 1875"/>
                  <a:gd name="T33" fmla="*/ 2147483647 h 683"/>
                  <a:gd name="T34" fmla="*/ 2147483647 w 1875"/>
                  <a:gd name="T35" fmla="*/ 2147483647 h 683"/>
                  <a:gd name="T36" fmla="*/ 2147483647 w 1875"/>
                  <a:gd name="T37" fmla="*/ 2147483647 h 683"/>
                  <a:gd name="T38" fmla="*/ 2147483647 w 1875"/>
                  <a:gd name="T39" fmla="*/ 2147483647 h 683"/>
                  <a:gd name="T40" fmla="*/ 2147483647 w 1875"/>
                  <a:gd name="T41" fmla="*/ 2147483647 h 683"/>
                  <a:gd name="T42" fmla="*/ 2147483647 w 1875"/>
                  <a:gd name="T43" fmla="*/ 2147483647 h 683"/>
                  <a:gd name="T44" fmla="*/ 2147483647 w 1875"/>
                  <a:gd name="T45" fmla="*/ 2147483647 h 683"/>
                  <a:gd name="T46" fmla="*/ 2147483647 w 1875"/>
                  <a:gd name="T47" fmla="*/ 2147483647 h 683"/>
                  <a:gd name="T48" fmla="*/ 2147483647 w 1875"/>
                  <a:gd name="T49" fmla="*/ 2147483647 h 683"/>
                  <a:gd name="T50" fmla="*/ 2147483647 w 1875"/>
                  <a:gd name="T51" fmla="*/ 2147483647 h 683"/>
                  <a:gd name="T52" fmla="*/ 2147483647 w 1875"/>
                  <a:gd name="T53" fmla="*/ 2147483647 h 683"/>
                  <a:gd name="T54" fmla="*/ 0 w 1875"/>
                  <a:gd name="T55" fmla="*/ 2147483647 h 683"/>
                  <a:gd name="T56" fmla="*/ 2147483647 w 1875"/>
                  <a:gd name="T57" fmla="*/ 2147483647 h 683"/>
                  <a:gd name="T58" fmla="*/ 2147483647 w 1875"/>
                  <a:gd name="T59" fmla="*/ 2147483647 h 683"/>
                  <a:gd name="T60" fmla="*/ 2147483647 w 1875"/>
                  <a:gd name="T61" fmla="*/ 2147483647 h 683"/>
                  <a:gd name="T62" fmla="*/ 2147483647 w 1875"/>
                  <a:gd name="T63" fmla="*/ 2147483647 h 683"/>
                  <a:gd name="T64" fmla="*/ 2147483647 w 1875"/>
                  <a:gd name="T65" fmla="*/ 2147483647 h 683"/>
                  <a:gd name="T66" fmla="*/ 2147483647 w 1875"/>
                  <a:gd name="T67" fmla="*/ 2147483647 h 683"/>
                  <a:gd name="T68" fmla="*/ 2147483647 w 1875"/>
                  <a:gd name="T69" fmla="*/ 2147483647 h 683"/>
                  <a:gd name="T70" fmla="*/ 2147483647 w 1875"/>
                  <a:gd name="T71" fmla="*/ 2147483647 h 683"/>
                  <a:gd name="T72" fmla="*/ 2147483647 w 1875"/>
                  <a:gd name="T73" fmla="*/ 2147483647 h 683"/>
                  <a:gd name="T74" fmla="*/ 2147483647 w 1875"/>
                  <a:gd name="T75" fmla="*/ 2147483647 h 683"/>
                  <a:gd name="T76" fmla="*/ 2147483647 w 1875"/>
                  <a:gd name="T77" fmla="*/ 2147483647 h 683"/>
                  <a:gd name="T78" fmla="*/ 2147483647 w 1875"/>
                  <a:gd name="T79" fmla="*/ 2147483647 h 683"/>
                  <a:gd name="T80" fmla="*/ 2147483647 w 1875"/>
                  <a:gd name="T81" fmla="*/ 2147483647 h 683"/>
                  <a:gd name="T82" fmla="*/ 2147483647 w 1875"/>
                  <a:gd name="T83" fmla="*/ 2147483647 h 683"/>
                  <a:gd name="T84" fmla="*/ 2147483647 w 1875"/>
                  <a:gd name="T85" fmla="*/ 2147483647 h 683"/>
                  <a:gd name="T86" fmla="*/ 2147483647 w 1875"/>
                  <a:gd name="T87" fmla="*/ 2147483647 h 683"/>
                  <a:gd name="T88" fmla="*/ 2147483647 w 1875"/>
                  <a:gd name="T89" fmla="*/ 2147483647 h 683"/>
                  <a:gd name="T90" fmla="*/ 2147483647 w 1875"/>
                  <a:gd name="T91" fmla="*/ 2147483647 h 683"/>
                  <a:gd name="T92" fmla="*/ 2147483647 w 1875"/>
                  <a:gd name="T93" fmla="*/ 2147483647 h 683"/>
                  <a:gd name="T94" fmla="*/ 2147483647 w 1875"/>
                  <a:gd name="T95" fmla="*/ 2147483647 h 683"/>
                  <a:gd name="T96" fmla="*/ 2147483647 w 1875"/>
                  <a:gd name="T97" fmla="*/ 2147483647 h 683"/>
                  <a:gd name="T98" fmla="*/ 2147483647 w 1875"/>
                  <a:gd name="T99" fmla="*/ 2147483647 h 683"/>
                  <a:gd name="T100" fmla="*/ 2147483647 w 1875"/>
                  <a:gd name="T101" fmla="*/ 2147483647 h 683"/>
                  <a:gd name="T102" fmla="*/ 2147483647 w 1875"/>
                  <a:gd name="T103" fmla="*/ 2147483647 h 683"/>
                  <a:gd name="T104" fmla="*/ 2147483647 w 1875"/>
                  <a:gd name="T105" fmla="*/ 2147483647 h 683"/>
                  <a:gd name="T106" fmla="*/ 2147483647 w 1875"/>
                  <a:gd name="T107" fmla="*/ 2147483647 h 683"/>
                  <a:gd name="T108" fmla="*/ 2147483647 w 1875"/>
                  <a:gd name="T109" fmla="*/ 2147483647 h 683"/>
                  <a:gd name="T110" fmla="*/ 2147483647 w 1875"/>
                  <a:gd name="T111" fmla="*/ 2147483647 h 683"/>
                  <a:gd name="T112" fmla="*/ 2147483647 w 1875"/>
                  <a:gd name="T113" fmla="*/ 2147483647 h 683"/>
                  <a:gd name="T114" fmla="*/ 2147483647 w 1875"/>
                  <a:gd name="T115" fmla="*/ 2147483647 h 683"/>
                  <a:gd name="T116" fmla="*/ 2147483647 w 1875"/>
                  <a:gd name="T117" fmla="*/ 2147483647 h 683"/>
                  <a:gd name="T118" fmla="*/ 2147483647 w 1875"/>
                  <a:gd name="T119" fmla="*/ 2147483647 h 683"/>
                  <a:gd name="T120" fmla="*/ 2147483647 w 1875"/>
                  <a:gd name="T121" fmla="*/ 2147483647 h 6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5"/>
                  <a:gd name="T184" fmla="*/ 0 h 683"/>
                  <a:gd name="T185" fmla="*/ 1875 w 1875"/>
                  <a:gd name="T186" fmla="*/ 683 h 6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5" h="683">
                    <a:moveTo>
                      <a:pt x="1426" y="165"/>
                    </a:moveTo>
                    <a:lnTo>
                      <a:pt x="1419" y="168"/>
                    </a:lnTo>
                    <a:lnTo>
                      <a:pt x="1392" y="175"/>
                    </a:lnTo>
                    <a:lnTo>
                      <a:pt x="1358" y="179"/>
                    </a:lnTo>
                    <a:lnTo>
                      <a:pt x="1313" y="179"/>
                    </a:lnTo>
                    <a:lnTo>
                      <a:pt x="1264" y="172"/>
                    </a:lnTo>
                    <a:lnTo>
                      <a:pt x="1211" y="153"/>
                    </a:lnTo>
                    <a:lnTo>
                      <a:pt x="1166" y="118"/>
                    </a:lnTo>
                    <a:lnTo>
                      <a:pt x="1124" y="64"/>
                    </a:lnTo>
                    <a:lnTo>
                      <a:pt x="1121" y="61"/>
                    </a:lnTo>
                    <a:lnTo>
                      <a:pt x="1109" y="52"/>
                    </a:lnTo>
                    <a:lnTo>
                      <a:pt x="1090" y="42"/>
                    </a:lnTo>
                    <a:lnTo>
                      <a:pt x="1064" y="35"/>
                    </a:lnTo>
                    <a:lnTo>
                      <a:pt x="1034" y="30"/>
                    </a:lnTo>
                    <a:lnTo>
                      <a:pt x="1000" y="33"/>
                    </a:lnTo>
                    <a:lnTo>
                      <a:pt x="962" y="47"/>
                    </a:lnTo>
                    <a:lnTo>
                      <a:pt x="924" y="71"/>
                    </a:lnTo>
                    <a:lnTo>
                      <a:pt x="917" y="68"/>
                    </a:lnTo>
                    <a:lnTo>
                      <a:pt x="898" y="59"/>
                    </a:lnTo>
                    <a:lnTo>
                      <a:pt x="868" y="49"/>
                    </a:lnTo>
                    <a:lnTo>
                      <a:pt x="834" y="40"/>
                    </a:lnTo>
                    <a:lnTo>
                      <a:pt x="800" y="33"/>
                    </a:lnTo>
                    <a:lnTo>
                      <a:pt x="773" y="33"/>
                    </a:lnTo>
                    <a:lnTo>
                      <a:pt x="755" y="38"/>
                    </a:lnTo>
                    <a:lnTo>
                      <a:pt x="747" y="54"/>
                    </a:lnTo>
                    <a:lnTo>
                      <a:pt x="739" y="56"/>
                    </a:lnTo>
                    <a:lnTo>
                      <a:pt x="721" y="59"/>
                    </a:lnTo>
                    <a:lnTo>
                      <a:pt x="690" y="64"/>
                    </a:lnTo>
                    <a:lnTo>
                      <a:pt x="653" y="66"/>
                    </a:lnTo>
                    <a:lnTo>
                      <a:pt x="611" y="66"/>
                    </a:lnTo>
                    <a:lnTo>
                      <a:pt x="570" y="61"/>
                    </a:lnTo>
                    <a:lnTo>
                      <a:pt x="528" y="52"/>
                    </a:lnTo>
                    <a:lnTo>
                      <a:pt x="494" y="33"/>
                    </a:lnTo>
                    <a:lnTo>
                      <a:pt x="460" y="14"/>
                    </a:lnTo>
                    <a:lnTo>
                      <a:pt x="434" y="2"/>
                    </a:lnTo>
                    <a:lnTo>
                      <a:pt x="408" y="0"/>
                    </a:lnTo>
                    <a:lnTo>
                      <a:pt x="392" y="2"/>
                    </a:lnTo>
                    <a:lnTo>
                      <a:pt x="381" y="12"/>
                    </a:lnTo>
                    <a:lnTo>
                      <a:pt x="381" y="26"/>
                    </a:lnTo>
                    <a:lnTo>
                      <a:pt x="396" y="45"/>
                    </a:lnTo>
                    <a:lnTo>
                      <a:pt x="423" y="68"/>
                    </a:lnTo>
                    <a:lnTo>
                      <a:pt x="449" y="92"/>
                    </a:lnTo>
                    <a:lnTo>
                      <a:pt x="464" y="109"/>
                    </a:lnTo>
                    <a:lnTo>
                      <a:pt x="468" y="120"/>
                    </a:lnTo>
                    <a:lnTo>
                      <a:pt x="457" y="127"/>
                    </a:lnTo>
                    <a:lnTo>
                      <a:pt x="441" y="130"/>
                    </a:lnTo>
                    <a:lnTo>
                      <a:pt x="415" y="130"/>
                    </a:lnTo>
                    <a:lnTo>
                      <a:pt x="381" y="123"/>
                    </a:lnTo>
                    <a:lnTo>
                      <a:pt x="343" y="113"/>
                    </a:lnTo>
                    <a:lnTo>
                      <a:pt x="306" y="101"/>
                    </a:lnTo>
                    <a:lnTo>
                      <a:pt x="268" y="94"/>
                    </a:lnTo>
                    <a:lnTo>
                      <a:pt x="234" y="87"/>
                    </a:lnTo>
                    <a:lnTo>
                      <a:pt x="204" y="85"/>
                    </a:lnTo>
                    <a:lnTo>
                      <a:pt x="185" y="87"/>
                    </a:lnTo>
                    <a:lnTo>
                      <a:pt x="177" y="97"/>
                    </a:lnTo>
                    <a:lnTo>
                      <a:pt x="181" y="111"/>
                    </a:lnTo>
                    <a:lnTo>
                      <a:pt x="204" y="135"/>
                    </a:lnTo>
                    <a:lnTo>
                      <a:pt x="226" y="161"/>
                    </a:lnTo>
                    <a:lnTo>
                      <a:pt x="238" y="182"/>
                    </a:lnTo>
                    <a:lnTo>
                      <a:pt x="234" y="201"/>
                    </a:lnTo>
                    <a:lnTo>
                      <a:pt x="223" y="215"/>
                    </a:lnTo>
                    <a:lnTo>
                      <a:pt x="204" y="224"/>
                    </a:lnTo>
                    <a:lnTo>
                      <a:pt x="181" y="232"/>
                    </a:lnTo>
                    <a:lnTo>
                      <a:pt x="159" y="236"/>
                    </a:lnTo>
                    <a:lnTo>
                      <a:pt x="140" y="236"/>
                    </a:lnTo>
                    <a:lnTo>
                      <a:pt x="113" y="239"/>
                    </a:lnTo>
                    <a:lnTo>
                      <a:pt x="76" y="248"/>
                    </a:lnTo>
                    <a:lnTo>
                      <a:pt x="42" y="265"/>
                    </a:lnTo>
                    <a:lnTo>
                      <a:pt x="15" y="284"/>
                    </a:lnTo>
                    <a:lnTo>
                      <a:pt x="8" y="307"/>
                    </a:lnTo>
                    <a:lnTo>
                      <a:pt x="19" y="331"/>
                    </a:lnTo>
                    <a:lnTo>
                      <a:pt x="64" y="357"/>
                    </a:lnTo>
                    <a:lnTo>
                      <a:pt x="151" y="381"/>
                    </a:lnTo>
                    <a:lnTo>
                      <a:pt x="245" y="404"/>
                    </a:lnTo>
                    <a:lnTo>
                      <a:pt x="309" y="423"/>
                    </a:lnTo>
                    <a:lnTo>
                      <a:pt x="343" y="437"/>
                    </a:lnTo>
                    <a:lnTo>
                      <a:pt x="351" y="447"/>
                    </a:lnTo>
                    <a:lnTo>
                      <a:pt x="328" y="454"/>
                    </a:lnTo>
                    <a:lnTo>
                      <a:pt x="283" y="456"/>
                    </a:lnTo>
                    <a:lnTo>
                      <a:pt x="211" y="456"/>
                    </a:lnTo>
                    <a:lnTo>
                      <a:pt x="117" y="452"/>
                    </a:lnTo>
                    <a:lnTo>
                      <a:pt x="38" y="452"/>
                    </a:lnTo>
                    <a:lnTo>
                      <a:pt x="0" y="454"/>
                    </a:lnTo>
                    <a:lnTo>
                      <a:pt x="0" y="463"/>
                    </a:lnTo>
                    <a:lnTo>
                      <a:pt x="23" y="473"/>
                    </a:lnTo>
                    <a:lnTo>
                      <a:pt x="60" y="482"/>
                    </a:lnTo>
                    <a:lnTo>
                      <a:pt x="110" y="492"/>
                    </a:lnTo>
                    <a:lnTo>
                      <a:pt x="155" y="497"/>
                    </a:lnTo>
                    <a:lnTo>
                      <a:pt x="185" y="497"/>
                    </a:lnTo>
                    <a:lnTo>
                      <a:pt x="211" y="501"/>
                    </a:lnTo>
                    <a:lnTo>
                      <a:pt x="242" y="515"/>
                    </a:lnTo>
                    <a:lnTo>
                      <a:pt x="268" y="534"/>
                    </a:lnTo>
                    <a:lnTo>
                      <a:pt x="287" y="558"/>
                    </a:lnTo>
                    <a:lnTo>
                      <a:pt x="294" y="579"/>
                    </a:lnTo>
                    <a:lnTo>
                      <a:pt x="287" y="594"/>
                    </a:lnTo>
                    <a:lnTo>
                      <a:pt x="257" y="601"/>
                    </a:lnTo>
                    <a:lnTo>
                      <a:pt x="208" y="591"/>
                    </a:lnTo>
                    <a:lnTo>
                      <a:pt x="174" y="582"/>
                    </a:lnTo>
                    <a:lnTo>
                      <a:pt x="185" y="589"/>
                    </a:lnTo>
                    <a:lnTo>
                      <a:pt x="234" y="603"/>
                    </a:lnTo>
                    <a:lnTo>
                      <a:pt x="302" y="622"/>
                    </a:lnTo>
                    <a:lnTo>
                      <a:pt x="381" y="639"/>
                    </a:lnTo>
                    <a:lnTo>
                      <a:pt x="457" y="648"/>
                    </a:lnTo>
                    <a:lnTo>
                      <a:pt x="521" y="646"/>
                    </a:lnTo>
                    <a:lnTo>
                      <a:pt x="558" y="627"/>
                    </a:lnTo>
                    <a:lnTo>
                      <a:pt x="585" y="598"/>
                    </a:lnTo>
                    <a:lnTo>
                      <a:pt x="615" y="577"/>
                    </a:lnTo>
                    <a:lnTo>
                      <a:pt x="657" y="563"/>
                    </a:lnTo>
                    <a:lnTo>
                      <a:pt x="702" y="558"/>
                    </a:lnTo>
                    <a:lnTo>
                      <a:pt x="751" y="563"/>
                    </a:lnTo>
                    <a:lnTo>
                      <a:pt x="804" y="575"/>
                    </a:lnTo>
                    <a:lnTo>
                      <a:pt x="853" y="598"/>
                    </a:lnTo>
                    <a:lnTo>
                      <a:pt x="902" y="631"/>
                    </a:lnTo>
                    <a:lnTo>
                      <a:pt x="943" y="662"/>
                    </a:lnTo>
                    <a:lnTo>
                      <a:pt x="973" y="679"/>
                    </a:lnTo>
                    <a:lnTo>
                      <a:pt x="1000" y="683"/>
                    </a:lnTo>
                    <a:lnTo>
                      <a:pt x="1015" y="679"/>
                    </a:lnTo>
                    <a:lnTo>
                      <a:pt x="1022" y="667"/>
                    </a:lnTo>
                    <a:lnTo>
                      <a:pt x="1022" y="648"/>
                    </a:lnTo>
                    <a:lnTo>
                      <a:pt x="1019" y="627"/>
                    </a:lnTo>
                    <a:lnTo>
                      <a:pt x="1007" y="603"/>
                    </a:lnTo>
                    <a:lnTo>
                      <a:pt x="1004" y="582"/>
                    </a:lnTo>
                    <a:lnTo>
                      <a:pt x="1015" y="560"/>
                    </a:lnTo>
                    <a:lnTo>
                      <a:pt x="1038" y="544"/>
                    </a:lnTo>
                    <a:lnTo>
                      <a:pt x="1068" y="534"/>
                    </a:lnTo>
                    <a:lnTo>
                      <a:pt x="1109" y="532"/>
                    </a:lnTo>
                    <a:lnTo>
                      <a:pt x="1151" y="537"/>
                    </a:lnTo>
                    <a:lnTo>
                      <a:pt x="1196" y="551"/>
                    </a:lnTo>
                    <a:lnTo>
                      <a:pt x="1237" y="579"/>
                    </a:lnTo>
                    <a:lnTo>
                      <a:pt x="1275" y="601"/>
                    </a:lnTo>
                    <a:lnTo>
                      <a:pt x="1313" y="603"/>
                    </a:lnTo>
                    <a:lnTo>
                      <a:pt x="1351" y="591"/>
                    </a:lnTo>
                    <a:lnTo>
                      <a:pt x="1388" y="572"/>
                    </a:lnTo>
                    <a:lnTo>
                      <a:pt x="1426" y="553"/>
                    </a:lnTo>
                    <a:lnTo>
                      <a:pt x="1460" y="542"/>
                    </a:lnTo>
                    <a:lnTo>
                      <a:pt x="1498" y="539"/>
                    </a:lnTo>
                    <a:lnTo>
                      <a:pt x="1532" y="558"/>
                    </a:lnTo>
                    <a:lnTo>
                      <a:pt x="1562" y="579"/>
                    </a:lnTo>
                    <a:lnTo>
                      <a:pt x="1585" y="589"/>
                    </a:lnTo>
                    <a:lnTo>
                      <a:pt x="1592" y="586"/>
                    </a:lnTo>
                    <a:lnTo>
                      <a:pt x="1592" y="575"/>
                    </a:lnTo>
                    <a:lnTo>
                      <a:pt x="1577" y="558"/>
                    </a:lnTo>
                    <a:lnTo>
                      <a:pt x="1547" y="537"/>
                    </a:lnTo>
                    <a:lnTo>
                      <a:pt x="1505" y="511"/>
                    </a:lnTo>
                    <a:lnTo>
                      <a:pt x="1445" y="487"/>
                    </a:lnTo>
                    <a:lnTo>
                      <a:pt x="1505" y="506"/>
                    </a:lnTo>
                    <a:lnTo>
                      <a:pt x="1566" y="520"/>
                    </a:lnTo>
                    <a:lnTo>
                      <a:pt x="1618" y="530"/>
                    </a:lnTo>
                    <a:lnTo>
                      <a:pt x="1675" y="534"/>
                    </a:lnTo>
                    <a:lnTo>
                      <a:pt x="1720" y="534"/>
                    </a:lnTo>
                    <a:lnTo>
                      <a:pt x="1766" y="532"/>
                    </a:lnTo>
                    <a:lnTo>
                      <a:pt x="1803" y="525"/>
                    </a:lnTo>
                    <a:lnTo>
                      <a:pt x="1833" y="518"/>
                    </a:lnTo>
                    <a:lnTo>
                      <a:pt x="1856" y="506"/>
                    </a:lnTo>
                    <a:lnTo>
                      <a:pt x="1871" y="492"/>
                    </a:lnTo>
                    <a:lnTo>
                      <a:pt x="1875" y="475"/>
                    </a:lnTo>
                    <a:lnTo>
                      <a:pt x="1871" y="459"/>
                    </a:lnTo>
                    <a:lnTo>
                      <a:pt x="1852" y="440"/>
                    </a:lnTo>
                    <a:lnTo>
                      <a:pt x="1822" y="421"/>
                    </a:lnTo>
                    <a:lnTo>
                      <a:pt x="1781" y="402"/>
                    </a:lnTo>
                    <a:lnTo>
                      <a:pt x="1724" y="381"/>
                    </a:lnTo>
                    <a:lnTo>
                      <a:pt x="1784" y="395"/>
                    </a:lnTo>
                    <a:lnTo>
                      <a:pt x="1833" y="395"/>
                    </a:lnTo>
                    <a:lnTo>
                      <a:pt x="1860" y="383"/>
                    </a:lnTo>
                    <a:lnTo>
                      <a:pt x="1867" y="366"/>
                    </a:lnTo>
                    <a:lnTo>
                      <a:pt x="1852" y="347"/>
                    </a:lnTo>
                    <a:lnTo>
                      <a:pt x="1811" y="333"/>
                    </a:lnTo>
                    <a:lnTo>
                      <a:pt x="1743" y="324"/>
                    </a:lnTo>
                    <a:lnTo>
                      <a:pt x="1645" y="324"/>
                    </a:lnTo>
                    <a:lnTo>
                      <a:pt x="1543" y="324"/>
                    </a:lnTo>
                    <a:lnTo>
                      <a:pt x="1471" y="314"/>
                    </a:lnTo>
                    <a:lnTo>
                      <a:pt x="1430" y="298"/>
                    </a:lnTo>
                    <a:lnTo>
                      <a:pt x="1411" y="277"/>
                    </a:lnTo>
                    <a:lnTo>
                      <a:pt x="1422" y="258"/>
                    </a:lnTo>
                    <a:lnTo>
                      <a:pt x="1460" y="243"/>
                    </a:lnTo>
                    <a:lnTo>
                      <a:pt x="1520" y="236"/>
                    </a:lnTo>
                    <a:lnTo>
                      <a:pt x="1603" y="241"/>
                    </a:lnTo>
                    <a:lnTo>
                      <a:pt x="1679" y="250"/>
                    </a:lnTo>
                    <a:lnTo>
                      <a:pt x="1717" y="253"/>
                    </a:lnTo>
                    <a:lnTo>
                      <a:pt x="1717" y="250"/>
                    </a:lnTo>
                    <a:lnTo>
                      <a:pt x="1690" y="241"/>
                    </a:lnTo>
                    <a:lnTo>
                      <a:pt x="1641" y="229"/>
                    </a:lnTo>
                    <a:lnTo>
                      <a:pt x="1577" y="213"/>
                    </a:lnTo>
                    <a:lnTo>
                      <a:pt x="1505" y="191"/>
                    </a:lnTo>
                    <a:lnTo>
                      <a:pt x="1426" y="165"/>
                    </a:lnTo>
                    <a:close/>
                  </a:path>
                </a:pathLst>
              </a:custGeom>
              <a:solidFill>
                <a:srgbClr val="99FF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3" name="Freeform 7"/>
              <p:cNvSpPr>
                <a:spLocks/>
              </p:cNvSpPr>
              <p:nvPr/>
            </p:nvSpPr>
            <p:spPr bwMode="auto">
              <a:xfrm>
                <a:off x="5803897" y="2512521"/>
                <a:ext cx="966383" cy="1066778"/>
              </a:xfrm>
              <a:custGeom>
                <a:avLst/>
                <a:gdLst>
                  <a:gd name="T0" fmla="*/ 2147483647 w 826"/>
                  <a:gd name="T1" fmla="*/ 0 h 798"/>
                  <a:gd name="T2" fmla="*/ 2147483647 w 826"/>
                  <a:gd name="T3" fmla="*/ 2147483647 h 798"/>
                  <a:gd name="T4" fmla="*/ 2147483647 w 826"/>
                  <a:gd name="T5" fmla="*/ 2147483647 h 798"/>
                  <a:gd name="T6" fmla="*/ 2147483647 w 826"/>
                  <a:gd name="T7" fmla="*/ 2147483647 h 798"/>
                  <a:gd name="T8" fmla="*/ 2147483647 w 826"/>
                  <a:gd name="T9" fmla="*/ 2147483647 h 798"/>
                  <a:gd name="T10" fmla="*/ 2147483647 w 826"/>
                  <a:gd name="T11" fmla="*/ 2147483647 h 798"/>
                  <a:gd name="T12" fmla="*/ 2147483647 w 826"/>
                  <a:gd name="T13" fmla="*/ 2147483647 h 798"/>
                  <a:gd name="T14" fmla="*/ 2147483647 w 826"/>
                  <a:gd name="T15" fmla="*/ 2147483647 h 798"/>
                  <a:gd name="T16" fmla="*/ 2147483647 w 826"/>
                  <a:gd name="T17" fmla="*/ 2147483647 h 798"/>
                  <a:gd name="T18" fmla="*/ 2147483647 w 826"/>
                  <a:gd name="T19" fmla="*/ 2147483647 h 798"/>
                  <a:gd name="T20" fmla="*/ 2147483647 w 826"/>
                  <a:gd name="T21" fmla="*/ 2147483647 h 798"/>
                  <a:gd name="T22" fmla="*/ 2147483647 w 826"/>
                  <a:gd name="T23" fmla="*/ 2147483647 h 798"/>
                  <a:gd name="T24" fmla="*/ 2147483647 w 826"/>
                  <a:gd name="T25" fmla="*/ 2147483647 h 798"/>
                  <a:gd name="T26" fmla="*/ 2147483647 w 826"/>
                  <a:gd name="T27" fmla="*/ 2147483647 h 798"/>
                  <a:gd name="T28" fmla="*/ 2147483647 w 826"/>
                  <a:gd name="T29" fmla="*/ 2147483647 h 798"/>
                  <a:gd name="T30" fmla="*/ 2147483647 w 826"/>
                  <a:gd name="T31" fmla="*/ 2147483647 h 798"/>
                  <a:gd name="T32" fmla="*/ 2147483647 w 826"/>
                  <a:gd name="T33" fmla="*/ 2147483647 h 798"/>
                  <a:gd name="T34" fmla="*/ 2147483647 w 826"/>
                  <a:gd name="T35" fmla="*/ 2147483647 h 798"/>
                  <a:gd name="T36" fmla="*/ 2147483647 w 826"/>
                  <a:gd name="T37" fmla="*/ 2147483647 h 798"/>
                  <a:gd name="T38" fmla="*/ 2147483647 w 826"/>
                  <a:gd name="T39" fmla="*/ 2147483647 h 798"/>
                  <a:gd name="T40" fmla="*/ 2147483647 w 826"/>
                  <a:gd name="T41" fmla="*/ 2147483647 h 798"/>
                  <a:gd name="T42" fmla="*/ 2147483647 w 826"/>
                  <a:gd name="T43" fmla="*/ 2147483647 h 798"/>
                  <a:gd name="T44" fmla="*/ 2147483647 w 826"/>
                  <a:gd name="T45" fmla="*/ 2147483647 h 798"/>
                  <a:gd name="T46" fmla="*/ 2147483647 w 826"/>
                  <a:gd name="T47" fmla="*/ 2147483647 h 798"/>
                  <a:gd name="T48" fmla="*/ 2147483647 w 826"/>
                  <a:gd name="T49" fmla="*/ 2147483647 h 798"/>
                  <a:gd name="T50" fmla="*/ 2147483647 w 826"/>
                  <a:gd name="T51" fmla="*/ 2147483647 h 798"/>
                  <a:gd name="T52" fmla="*/ 2147483647 w 826"/>
                  <a:gd name="T53" fmla="*/ 2147483647 h 798"/>
                  <a:gd name="T54" fmla="*/ 2147483647 w 826"/>
                  <a:gd name="T55" fmla="*/ 2147483647 h 798"/>
                  <a:gd name="T56" fmla="*/ 2147483647 w 826"/>
                  <a:gd name="T57" fmla="*/ 2147483647 h 798"/>
                  <a:gd name="T58" fmla="*/ 2147483647 w 826"/>
                  <a:gd name="T59" fmla="*/ 2147483647 h 798"/>
                  <a:gd name="T60" fmla="*/ 2147483647 w 826"/>
                  <a:gd name="T61" fmla="*/ 2147483647 h 798"/>
                  <a:gd name="T62" fmla="*/ 2147483647 w 826"/>
                  <a:gd name="T63" fmla="*/ 2147483647 h 798"/>
                  <a:gd name="T64" fmla="*/ 2147483647 w 826"/>
                  <a:gd name="T65" fmla="*/ 2147483647 h 798"/>
                  <a:gd name="T66" fmla="*/ 2147483647 w 826"/>
                  <a:gd name="T67" fmla="*/ 2147483647 h 7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6"/>
                  <a:gd name="T103" fmla="*/ 0 h 798"/>
                  <a:gd name="T104" fmla="*/ 826 w 826"/>
                  <a:gd name="T105" fmla="*/ 798 h 7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6" h="798">
                    <a:moveTo>
                      <a:pt x="713" y="7"/>
                    </a:moveTo>
                    <a:lnTo>
                      <a:pt x="671" y="0"/>
                    </a:lnTo>
                    <a:lnTo>
                      <a:pt x="641" y="5"/>
                    </a:lnTo>
                    <a:lnTo>
                      <a:pt x="615" y="19"/>
                    </a:lnTo>
                    <a:lnTo>
                      <a:pt x="596" y="41"/>
                    </a:lnTo>
                    <a:lnTo>
                      <a:pt x="577" y="64"/>
                    </a:lnTo>
                    <a:lnTo>
                      <a:pt x="562" y="90"/>
                    </a:lnTo>
                    <a:lnTo>
                      <a:pt x="547" y="116"/>
                    </a:lnTo>
                    <a:lnTo>
                      <a:pt x="532" y="138"/>
                    </a:lnTo>
                    <a:lnTo>
                      <a:pt x="516" y="147"/>
                    </a:lnTo>
                    <a:lnTo>
                      <a:pt x="498" y="156"/>
                    </a:lnTo>
                    <a:lnTo>
                      <a:pt x="479" y="166"/>
                    </a:lnTo>
                    <a:lnTo>
                      <a:pt x="464" y="168"/>
                    </a:lnTo>
                    <a:lnTo>
                      <a:pt x="381" y="173"/>
                    </a:lnTo>
                    <a:lnTo>
                      <a:pt x="301" y="182"/>
                    </a:lnTo>
                    <a:lnTo>
                      <a:pt x="222" y="204"/>
                    </a:lnTo>
                    <a:lnTo>
                      <a:pt x="151" y="230"/>
                    </a:lnTo>
                    <a:lnTo>
                      <a:pt x="94" y="263"/>
                    </a:lnTo>
                    <a:lnTo>
                      <a:pt x="56" y="303"/>
                    </a:lnTo>
                    <a:lnTo>
                      <a:pt x="41" y="350"/>
                    </a:lnTo>
                    <a:lnTo>
                      <a:pt x="56" y="405"/>
                    </a:lnTo>
                    <a:lnTo>
                      <a:pt x="68" y="440"/>
                    </a:lnTo>
                    <a:lnTo>
                      <a:pt x="75" y="481"/>
                    </a:lnTo>
                    <a:lnTo>
                      <a:pt x="71" y="521"/>
                    </a:lnTo>
                    <a:lnTo>
                      <a:pt x="56" y="549"/>
                    </a:lnTo>
                    <a:lnTo>
                      <a:pt x="22" y="604"/>
                    </a:lnTo>
                    <a:lnTo>
                      <a:pt x="0" y="668"/>
                    </a:lnTo>
                    <a:lnTo>
                      <a:pt x="7" y="722"/>
                    </a:lnTo>
                    <a:lnTo>
                      <a:pt x="56" y="755"/>
                    </a:lnTo>
                    <a:lnTo>
                      <a:pt x="94" y="765"/>
                    </a:lnTo>
                    <a:lnTo>
                      <a:pt x="135" y="769"/>
                    </a:lnTo>
                    <a:lnTo>
                      <a:pt x="173" y="772"/>
                    </a:lnTo>
                    <a:lnTo>
                      <a:pt x="215" y="769"/>
                    </a:lnTo>
                    <a:lnTo>
                      <a:pt x="256" y="769"/>
                    </a:lnTo>
                    <a:lnTo>
                      <a:pt x="301" y="767"/>
                    </a:lnTo>
                    <a:lnTo>
                      <a:pt x="343" y="765"/>
                    </a:lnTo>
                    <a:lnTo>
                      <a:pt x="384" y="765"/>
                    </a:lnTo>
                    <a:lnTo>
                      <a:pt x="381" y="774"/>
                    </a:lnTo>
                    <a:lnTo>
                      <a:pt x="388" y="783"/>
                    </a:lnTo>
                    <a:lnTo>
                      <a:pt x="396" y="793"/>
                    </a:lnTo>
                    <a:lnTo>
                      <a:pt x="400" y="795"/>
                    </a:lnTo>
                    <a:lnTo>
                      <a:pt x="456" y="798"/>
                    </a:lnTo>
                    <a:lnTo>
                      <a:pt x="494" y="786"/>
                    </a:lnTo>
                    <a:lnTo>
                      <a:pt x="513" y="762"/>
                    </a:lnTo>
                    <a:lnTo>
                      <a:pt x="524" y="731"/>
                    </a:lnTo>
                    <a:lnTo>
                      <a:pt x="520" y="694"/>
                    </a:lnTo>
                    <a:lnTo>
                      <a:pt x="516" y="656"/>
                    </a:lnTo>
                    <a:lnTo>
                      <a:pt x="509" y="620"/>
                    </a:lnTo>
                    <a:lnTo>
                      <a:pt x="501" y="589"/>
                    </a:lnTo>
                    <a:lnTo>
                      <a:pt x="498" y="559"/>
                    </a:lnTo>
                    <a:lnTo>
                      <a:pt x="486" y="526"/>
                    </a:lnTo>
                    <a:lnTo>
                      <a:pt x="486" y="497"/>
                    </a:lnTo>
                    <a:lnTo>
                      <a:pt x="501" y="478"/>
                    </a:lnTo>
                    <a:lnTo>
                      <a:pt x="535" y="457"/>
                    </a:lnTo>
                    <a:lnTo>
                      <a:pt x="573" y="438"/>
                    </a:lnTo>
                    <a:lnTo>
                      <a:pt x="615" y="421"/>
                    </a:lnTo>
                    <a:lnTo>
                      <a:pt x="656" y="407"/>
                    </a:lnTo>
                    <a:lnTo>
                      <a:pt x="694" y="391"/>
                    </a:lnTo>
                    <a:lnTo>
                      <a:pt x="731" y="372"/>
                    </a:lnTo>
                    <a:lnTo>
                      <a:pt x="758" y="350"/>
                    </a:lnTo>
                    <a:lnTo>
                      <a:pt x="777" y="322"/>
                    </a:lnTo>
                    <a:lnTo>
                      <a:pt x="811" y="246"/>
                    </a:lnTo>
                    <a:lnTo>
                      <a:pt x="826" y="168"/>
                    </a:lnTo>
                    <a:lnTo>
                      <a:pt x="818" y="93"/>
                    </a:lnTo>
                    <a:lnTo>
                      <a:pt x="777" y="17"/>
                    </a:lnTo>
                    <a:lnTo>
                      <a:pt x="769" y="17"/>
                    </a:lnTo>
                    <a:lnTo>
                      <a:pt x="758" y="15"/>
                    </a:lnTo>
                    <a:lnTo>
                      <a:pt x="735" y="12"/>
                    </a:lnTo>
                    <a:lnTo>
                      <a:pt x="713" y="7"/>
                    </a:lnTo>
                    <a:close/>
                  </a:path>
                </a:pathLst>
              </a:custGeom>
              <a:solidFill>
                <a:srgbClr val="008000">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4" name="Freeform 8"/>
              <p:cNvSpPr>
                <a:spLocks/>
              </p:cNvSpPr>
              <p:nvPr/>
            </p:nvSpPr>
            <p:spPr bwMode="auto">
              <a:xfrm>
                <a:off x="3702014" y="1397745"/>
                <a:ext cx="1778145" cy="1371793"/>
              </a:xfrm>
              <a:custGeom>
                <a:avLst/>
                <a:gdLst>
                  <a:gd name="T0" fmla="*/ 2147483647 w 1520"/>
                  <a:gd name="T1" fmla="*/ 2147483647 h 1025"/>
                  <a:gd name="T2" fmla="*/ 2147483647 w 1520"/>
                  <a:gd name="T3" fmla="*/ 2147483647 h 1025"/>
                  <a:gd name="T4" fmla="*/ 2147483647 w 1520"/>
                  <a:gd name="T5" fmla="*/ 2147483647 h 1025"/>
                  <a:gd name="T6" fmla="*/ 2147483647 w 1520"/>
                  <a:gd name="T7" fmla="*/ 2147483647 h 1025"/>
                  <a:gd name="T8" fmla="*/ 2147483647 w 1520"/>
                  <a:gd name="T9" fmla="*/ 2147483647 h 1025"/>
                  <a:gd name="T10" fmla="*/ 2147483647 w 1520"/>
                  <a:gd name="T11" fmla="*/ 2147483647 h 1025"/>
                  <a:gd name="T12" fmla="*/ 2147483647 w 1520"/>
                  <a:gd name="T13" fmla="*/ 2147483647 h 1025"/>
                  <a:gd name="T14" fmla="*/ 2147483647 w 1520"/>
                  <a:gd name="T15" fmla="*/ 2147483647 h 1025"/>
                  <a:gd name="T16" fmla="*/ 2147483647 w 1520"/>
                  <a:gd name="T17" fmla="*/ 2147483647 h 1025"/>
                  <a:gd name="T18" fmla="*/ 2147483647 w 1520"/>
                  <a:gd name="T19" fmla="*/ 2147483647 h 1025"/>
                  <a:gd name="T20" fmla="*/ 2147483647 w 1520"/>
                  <a:gd name="T21" fmla="*/ 2147483647 h 1025"/>
                  <a:gd name="T22" fmla="*/ 2147483647 w 1520"/>
                  <a:gd name="T23" fmla="*/ 2147483647 h 1025"/>
                  <a:gd name="T24" fmla="*/ 2147483647 w 1520"/>
                  <a:gd name="T25" fmla="*/ 2147483647 h 1025"/>
                  <a:gd name="T26" fmla="*/ 2147483647 w 1520"/>
                  <a:gd name="T27" fmla="*/ 2147483647 h 1025"/>
                  <a:gd name="T28" fmla="*/ 2147483647 w 1520"/>
                  <a:gd name="T29" fmla="*/ 2147483647 h 1025"/>
                  <a:gd name="T30" fmla="*/ 2147483647 w 1520"/>
                  <a:gd name="T31" fmla="*/ 2147483647 h 1025"/>
                  <a:gd name="T32" fmla="*/ 2147483647 w 1520"/>
                  <a:gd name="T33" fmla="*/ 2147483647 h 1025"/>
                  <a:gd name="T34" fmla="*/ 2147483647 w 1520"/>
                  <a:gd name="T35" fmla="*/ 2147483647 h 1025"/>
                  <a:gd name="T36" fmla="*/ 2147483647 w 1520"/>
                  <a:gd name="T37" fmla="*/ 2147483647 h 1025"/>
                  <a:gd name="T38" fmla="*/ 2147483647 w 1520"/>
                  <a:gd name="T39" fmla="*/ 2147483647 h 1025"/>
                  <a:gd name="T40" fmla="*/ 2147483647 w 1520"/>
                  <a:gd name="T41" fmla="*/ 2147483647 h 1025"/>
                  <a:gd name="T42" fmla="*/ 2147483647 w 1520"/>
                  <a:gd name="T43" fmla="*/ 2147483647 h 1025"/>
                  <a:gd name="T44" fmla="*/ 2147483647 w 1520"/>
                  <a:gd name="T45" fmla="*/ 2147483647 h 1025"/>
                  <a:gd name="T46" fmla="*/ 2147483647 w 1520"/>
                  <a:gd name="T47" fmla="*/ 2147483647 h 1025"/>
                  <a:gd name="T48" fmla="*/ 2147483647 w 1520"/>
                  <a:gd name="T49" fmla="*/ 2147483647 h 1025"/>
                  <a:gd name="T50" fmla="*/ 2147483647 w 1520"/>
                  <a:gd name="T51" fmla="*/ 2147483647 h 1025"/>
                  <a:gd name="T52" fmla="*/ 2147483647 w 1520"/>
                  <a:gd name="T53" fmla="*/ 2147483647 h 1025"/>
                  <a:gd name="T54" fmla="*/ 2147483647 w 1520"/>
                  <a:gd name="T55" fmla="*/ 0 h 1025"/>
                  <a:gd name="T56" fmla="*/ 2147483647 w 1520"/>
                  <a:gd name="T57" fmla="*/ 2147483647 h 1025"/>
                  <a:gd name="T58" fmla="*/ 2147483647 w 1520"/>
                  <a:gd name="T59" fmla="*/ 2147483647 h 1025"/>
                  <a:gd name="T60" fmla="*/ 2147483647 w 1520"/>
                  <a:gd name="T61" fmla="*/ 2147483647 h 1025"/>
                  <a:gd name="T62" fmla="*/ 2147483647 w 1520"/>
                  <a:gd name="T63" fmla="*/ 2147483647 h 1025"/>
                  <a:gd name="T64" fmla="*/ 2147483647 w 1520"/>
                  <a:gd name="T65" fmla="*/ 2147483647 h 1025"/>
                  <a:gd name="T66" fmla="*/ 2147483647 w 1520"/>
                  <a:gd name="T67" fmla="*/ 2147483647 h 1025"/>
                  <a:gd name="T68" fmla="*/ 2147483647 w 1520"/>
                  <a:gd name="T69" fmla="*/ 2147483647 h 1025"/>
                  <a:gd name="T70" fmla="*/ 2147483647 w 1520"/>
                  <a:gd name="T71" fmla="*/ 2147483647 h 1025"/>
                  <a:gd name="T72" fmla="*/ 2147483647 w 1520"/>
                  <a:gd name="T73" fmla="*/ 2147483647 h 1025"/>
                  <a:gd name="T74" fmla="*/ 2147483647 w 1520"/>
                  <a:gd name="T75" fmla="*/ 2147483647 h 1025"/>
                  <a:gd name="T76" fmla="*/ 2147483647 w 1520"/>
                  <a:gd name="T77" fmla="*/ 2147483647 h 1025"/>
                  <a:gd name="T78" fmla="*/ 2147483647 w 1520"/>
                  <a:gd name="T79" fmla="*/ 2147483647 h 1025"/>
                  <a:gd name="T80" fmla="*/ 2147483647 w 1520"/>
                  <a:gd name="T81" fmla="*/ 2147483647 h 1025"/>
                  <a:gd name="T82" fmla="*/ 2147483647 w 1520"/>
                  <a:gd name="T83" fmla="*/ 2147483647 h 1025"/>
                  <a:gd name="T84" fmla="*/ 2147483647 w 1520"/>
                  <a:gd name="T85" fmla="*/ 2147483647 h 1025"/>
                  <a:gd name="T86" fmla="*/ 2147483647 w 1520"/>
                  <a:gd name="T87" fmla="*/ 2147483647 h 1025"/>
                  <a:gd name="T88" fmla="*/ 2147483647 w 1520"/>
                  <a:gd name="T89" fmla="*/ 2147483647 h 1025"/>
                  <a:gd name="T90" fmla="*/ 2147483647 w 1520"/>
                  <a:gd name="T91" fmla="*/ 2147483647 h 1025"/>
                  <a:gd name="T92" fmla="*/ 2147483647 w 1520"/>
                  <a:gd name="T93" fmla="*/ 2147483647 h 1025"/>
                  <a:gd name="T94" fmla="*/ 2147483647 w 1520"/>
                  <a:gd name="T95" fmla="*/ 2147483647 h 1025"/>
                  <a:gd name="T96" fmla="*/ 2147483647 w 1520"/>
                  <a:gd name="T97" fmla="*/ 2147483647 h 1025"/>
                  <a:gd name="T98" fmla="*/ 2147483647 w 1520"/>
                  <a:gd name="T99" fmla="*/ 2147483647 h 1025"/>
                  <a:gd name="T100" fmla="*/ 2147483647 w 1520"/>
                  <a:gd name="T101" fmla="*/ 2147483647 h 1025"/>
                  <a:gd name="T102" fmla="*/ 2147483647 w 1520"/>
                  <a:gd name="T103" fmla="*/ 2147483647 h 1025"/>
                  <a:gd name="T104" fmla="*/ 2147483647 w 1520"/>
                  <a:gd name="T105" fmla="*/ 2147483647 h 1025"/>
                  <a:gd name="T106" fmla="*/ 2147483647 w 1520"/>
                  <a:gd name="T107" fmla="*/ 2147483647 h 1025"/>
                  <a:gd name="T108" fmla="*/ 2147483647 w 1520"/>
                  <a:gd name="T109" fmla="*/ 2147483647 h 1025"/>
                  <a:gd name="T110" fmla="*/ 2147483647 w 1520"/>
                  <a:gd name="T111" fmla="*/ 2147483647 h 1025"/>
                  <a:gd name="T112" fmla="*/ 2147483647 w 1520"/>
                  <a:gd name="T113" fmla="*/ 2147483647 h 1025"/>
                  <a:gd name="T114" fmla="*/ 2147483647 w 1520"/>
                  <a:gd name="T115" fmla="*/ 2147483647 h 1025"/>
                  <a:gd name="T116" fmla="*/ 2147483647 w 1520"/>
                  <a:gd name="T117" fmla="*/ 2147483647 h 10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0"/>
                  <a:gd name="T178" fmla="*/ 0 h 1025"/>
                  <a:gd name="T179" fmla="*/ 1520 w 1520"/>
                  <a:gd name="T180" fmla="*/ 1025 h 10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0" h="1025">
                    <a:moveTo>
                      <a:pt x="800" y="814"/>
                    </a:moveTo>
                    <a:lnTo>
                      <a:pt x="800" y="810"/>
                    </a:lnTo>
                    <a:lnTo>
                      <a:pt x="800" y="795"/>
                    </a:lnTo>
                    <a:lnTo>
                      <a:pt x="804" y="777"/>
                    </a:lnTo>
                    <a:lnTo>
                      <a:pt x="822" y="753"/>
                    </a:lnTo>
                    <a:lnTo>
                      <a:pt x="856" y="727"/>
                    </a:lnTo>
                    <a:lnTo>
                      <a:pt x="913" y="703"/>
                    </a:lnTo>
                    <a:lnTo>
                      <a:pt x="992" y="682"/>
                    </a:lnTo>
                    <a:lnTo>
                      <a:pt x="1105" y="665"/>
                    </a:lnTo>
                    <a:lnTo>
                      <a:pt x="1113" y="663"/>
                    </a:lnTo>
                    <a:lnTo>
                      <a:pt x="1132" y="658"/>
                    </a:lnTo>
                    <a:lnTo>
                      <a:pt x="1154" y="649"/>
                    </a:lnTo>
                    <a:lnTo>
                      <a:pt x="1181" y="637"/>
                    </a:lnTo>
                    <a:lnTo>
                      <a:pt x="1200" y="620"/>
                    </a:lnTo>
                    <a:lnTo>
                      <a:pt x="1207" y="601"/>
                    </a:lnTo>
                    <a:lnTo>
                      <a:pt x="1200" y="580"/>
                    </a:lnTo>
                    <a:lnTo>
                      <a:pt x="1173" y="556"/>
                    </a:lnTo>
                    <a:lnTo>
                      <a:pt x="1181" y="552"/>
                    </a:lnTo>
                    <a:lnTo>
                      <a:pt x="1203" y="542"/>
                    </a:lnTo>
                    <a:lnTo>
                      <a:pt x="1234" y="528"/>
                    </a:lnTo>
                    <a:lnTo>
                      <a:pt x="1268" y="512"/>
                    </a:lnTo>
                    <a:lnTo>
                      <a:pt x="1290" y="495"/>
                    </a:lnTo>
                    <a:lnTo>
                      <a:pt x="1305" y="481"/>
                    </a:lnTo>
                    <a:lnTo>
                      <a:pt x="1305" y="469"/>
                    </a:lnTo>
                    <a:lnTo>
                      <a:pt x="1279" y="464"/>
                    </a:lnTo>
                    <a:lnTo>
                      <a:pt x="1279" y="459"/>
                    </a:lnTo>
                    <a:lnTo>
                      <a:pt x="1283" y="448"/>
                    </a:lnTo>
                    <a:lnTo>
                      <a:pt x="1286" y="431"/>
                    </a:lnTo>
                    <a:lnTo>
                      <a:pt x="1298" y="410"/>
                    </a:lnTo>
                    <a:lnTo>
                      <a:pt x="1317" y="388"/>
                    </a:lnTo>
                    <a:lnTo>
                      <a:pt x="1339" y="367"/>
                    </a:lnTo>
                    <a:lnTo>
                      <a:pt x="1377" y="346"/>
                    </a:lnTo>
                    <a:lnTo>
                      <a:pt x="1426" y="329"/>
                    </a:lnTo>
                    <a:lnTo>
                      <a:pt x="1471" y="315"/>
                    </a:lnTo>
                    <a:lnTo>
                      <a:pt x="1501" y="299"/>
                    </a:lnTo>
                    <a:lnTo>
                      <a:pt x="1517" y="287"/>
                    </a:lnTo>
                    <a:lnTo>
                      <a:pt x="1520" y="277"/>
                    </a:lnTo>
                    <a:lnTo>
                      <a:pt x="1509" y="270"/>
                    </a:lnTo>
                    <a:lnTo>
                      <a:pt x="1483" y="268"/>
                    </a:lnTo>
                    <a:lnTo>
                      <a:pt x="1445" y="273"/>
                    </a:lnTo>
                    <a:lnTo>
                      <a:pt x="1392" y="284"/>
                    </a:lnTo>
                    <a:lnTo>
                      <a:pt x="1339" y="296"/>
                    </a:lnTo>
                    <a:lnTo>
                      <a:pt x="1305" y="303"/>
                    </a:lnTo>
                    <a:lnTo>
                      <a:pt x="1283" y="301"/>
                    </a:lnTo>
                    <a:lnTo>
                      <a:pt x="1275" y="296"/>
                    </a:lnTo>
                    <a:lnTo>
                      <a:pt x="1275" y="287"/>
                    </a:lnTo>
                    <a:lnTo>
                      <a:pt x="1290" y="273"/>
                    </a:lnTo>
                    <a:lnTo>
                      <a:pt x="1313" y="258"/>
                    </a:lnTo>
                    <a:lnTo>
                      <a:pt x="1347" y="239"/>
                    </a:lnTo>
                    <a:lnTo>
                      <a:pt x="1381" y="220"/>
                    </a:lnTo>
                    <a:lnTo>
                      <a:pt x="1415" y="199"/>
                    </a:lnTo>
                    <a:lnTo>
                      <a:pt x="1441" y="180"/>
                    </a:lnTo>
                    <a:lnTo>
                      <a:pt x="1456" y="166"/>
                    </a:lnTo>
                    <a:lnTo>
                      <a:pt x="1460" y="154"/>
                    </a:lnTo>
                    <a:lnTo>
                      <a:pt x="1445" y="147"/>
                    </a:lnTo>
                    <a:lnTo>
                      <a:pt x="1415" y="150"/>
                    </a:lnTo>
                    <a:lnTo>
                      <a:pt x="1366" y="159"/>
                    </a:lnTo>
                    <a:lnTo>
                      <a:pt x="1313" y="168"/>
                    </a:lnTo>
                    <a:lnTo>
                      <a:pt x="1271" y="171"/>
                    </a:lnTo>
                    <a:lnTo>
                      <a:pt x="1241" y="166"/>
                    </a:lnTo>
                    <a:lnTo>
                      <a:pt x="1222" y="157"/>
                    </a:lnTo>
                    <a:lnTo>
                      <a:pt x="1211" y="145"/>
                    </a:lnTo>
                    <a:lnTo>
                      <a:pt x="1207" y="133"/>
                    </a:lnTo>
                    <a:lnTo>
                      <a:pt x="1211" y="119"/>
                    </a:lnTo>
                    <a:lnTo>
                      <a:pt x="1222" y="107"/>
                    </a:lnTo>
                    <a:lnTo>
                      <a:pt x="1230" y="93"/>
                    </a:lnTo>
                    <a:lnTo>
                      <a:pt x="1226" y="71"/>
                    </a:lnTo>
                    <a:lnTo>
                      <a:pt x="1215" y="53"/>
                    </a:lnTo>
                    <a:lnTo>
                      <a:pt x="1192" y="36"/>
                    </a:lnTo>
                    <a:lnTo>
                      <a:pt x="1154" y="29"/>
                    </a:lnTo>
                    <a:lnTo>
                      <a:pt x="1105" y="34"/>
                    </a:lnTo>
                    <a:lnTo>
                      <a:pt x="1041" y="55"/>
                    </a:lnTo>
                    <a:lnTo>
                      <a:pt x="958" y="100"/>
                    </a:lnTo>
                    <a:lnTo>
                      <a:pt x="879" y="147"/>
                    </a:lnTo>
                    <a:lnTo>
                      <a:pt x="819" y="180"/>
                    </a:lnTo>
                    <a:lnTo>
                      <a:pt x="777" y="197"/>
                    </a:lnTo>
                    <a:lnTo>
                      <a:pt x="758" y="197"/>
                    </a:lnTo>
                    <a:lnTo>
                      <a:pt x="758" y="185"/>
                    </a:lnTo>
                    <a:lnTo>
                      <a:pt x="773" y="159"/>
                    </a:lnTo>
                    <a:lnTo>
                      <a:pt x="804" y="119"/>
                    </a:lnTo>
                    <a:lnTo>
                      <a:pt x="853" y="67"/>
                    </a:lnTo>
                    <a:lnTo>
                      <a:pt x="890" y="24"/>
                    </a:lnTo>
                    <a:lnTo>
                      <a:pt x="898" y="3"/>
                    </a:lnTo>
                    <a:lnTo>
                      <a:pt x="883" y="0"/>
                    </a:lnTo>
                    <a:lnTo>
                      <a:pt x="856" y="12"/>
                    </a:lnTo>
                    <a:lnTo>
                      <a:pt x="819" y="34"/>
                    </a:lnTo>
                    <a:lnTo>
                      <a:pt x="785" y="60"/>
                    </a:lnTo>
                    <a:lnTo>
                      <a:pt x="754" y="83"/>
                    </a:lnTo>
                    <a:lnTo>
                      <a:pt x="739" y="102"/>
                    </a:lnTo>
                    <a:lnTo>
                      <a:pt x="721" y="116"/>
                    </a:lnTo>
                    <a:lnTo>
                      <a:pt x="687" y="131"/>
                    </a:lnTo>
                    <a:lnTo>
                      <a:pt x="641" y="142"/>
                    </a:lnTo>
                    <a:lnTo>
                      <a:pt x="596" y="150"/>
                    </a:lnTo>
                    <a:lnTo>
                      <a:pt x="558" y="150"/>
                    </a:lnTo>
                    <a:lnTo>
                      <a:pt x="536" y="145"/>
                    </a:lnTo>
                    <a:lnTo>
                      <a:pt x="539" y="128"/>
                    </a:lnTo>
                    <a:lnTo>
                      <a:pt x="577" y="102"/>
                    </a:lnTo>
                    <a:lnTo>
                      <a:pt x="607" y="83"/>
                    </a:lnTo>
                    <a:lnTo>
                      <a:pt x="589" y="90"/>
                    </a:lnTo>
                    <a:lnTo>
                      <a:pt x="543" y="112"/>
                    </a:lnTo>
                    <a:lnTo>
                      <a:pt x="483" y="147"/>
                    </a:lnTo>
                    <a:lnTo>
                      <a:pt x="423" y="187"/>
                    </a:lnTo>
                    <a:lnTo>
                      <a:pt x="373" y="230"/>
                    </a:lnTo>
                    <a:lnTo>
                      <a:pt x="351" y="263"/>
                    </a:lnTo>
                    <a:lnTo>
                      <a:pt x="370" y="287"/>
                    </a:lnTo>
                    <a:lnTo>
                      <a:pt x="407" y="303"/>
                    </a:lnTo>
                    <a:lnTo>
                      <a:pt x="430" y="325"/>
                    </a:lnTo>
                    <a:lnTo>
                      <a:pt x="434" y="348"/>
                    </a:lnTo>
                    <a:lnTo>
                      <a:pt x="423" y="374"/>
                    </a:lnTo>
                    <a:lnTo>
                      <a:pt x="396" y="400"/>
                    </a:lnTo>
                    <a:lnTo>
                      <a:pt x="351" y="426"/>
                    </a:lnTo>
                    <a:lnTo>
                      <a:pt x="291" y="450"/>
                    </a:lnTo>
                    <a:lnTo>
                      <a:pt x="215" y="471"/>
                    </a:lnTo>
                    <a:lnTo>
                      <a:pt x="143" y="490"/>
                    </a:lnTo>
                    <a:lnTo>
                      <a:pt x="98" y="504"/>
                    </a:lnTo>
                    <a:lnTo>
                      <a:pt x="79" y="519"/>
                    </a:lnTo>
                    <a:lnTo>
                      <a:pt x="79" y="526"/>
                    </a:lnTo>
                    <a:lnTo>
                      <a:pt x="98" y="533"/>
                    </a:lnTo>
                    <a:lnTo>
                      <a:pt x="128" y="535"/>
                    </a:lnTo>
                    <a:lnTo>
                      <a:pt x="170" y="535"/>
                    </a:lnTo>
                    <a:lnTo>
                      <a:pt x="215" y="533"/>
                    </a:lnTo>
                    <a:lnTo>
                      <a:pt x="257" y="533"/>
                    </a:lnTo>
                    <a:lnTo>
                      <a:pt x="291" y="542"/>
                    </a:lnTo>
                    <a:lnTo>
                      <a:pt x="309" y="556"/>
                    </a:lnTo>
                    <a:lnTo>
                      <a:pt x="313" y="575"/>
                    </a:lnTo>
                    <a:lnTo>
                      <a:pt x="302" y="597"/>
                    </a:lnTo>
                    <a:lnTo>
                      <a:pt x="275" y="620"/>
                    </a:lnTo>
                    <a:lnTo>
                      <a:pt x="230" y="642"/>
                    </a:lnTo>
                    <a:lnTo>
                      <a:pt x="162" y="661"/>
                    </a:lnTo>
                    <a:lnTo>
                      <a:pt x="109" y="680"/>
                    </a:lnTo>
                    <a:lnTo>
                      <a:pt x="91" y="701"/>
                    </a:lnTo>
                    <a:lnTo>
                      <a:pt x="94" y="722"/>
                    </a:lnTo>
                    <a:lnTo>
                      <a:pt x="109" y="743"/>
                    </a:lnTo>
                    <a:lnTo>
                      <a:pt x="128" y="765"/>
                    </a:lnTo>
                    <a:lnTo>
                      <a:pt x="136" y="786"/>
                    </a:lnTo>
                    <a:lnTo>
                      <a:pt x="121" y="805"/>
                    </a:lnTo>
                    <a:lnTo>
                      <a:pt x="75" y="821"/>
                    </a:lnTo>
                    <a:lnTo>
                      <a:pt x="26" y="836"/>
                    </a:lnTo>
                    <a:lnTo>
                      <a:pt x="0" y="845"/>
                    </a:lnTo>
                    <a:lnTo>
                      <a:pt x="0" y="850"/>
                    </a:lnTo>
                    <a:lnTo>
                      <a:pt x="23" y="850"/>
                    </a:lnTo>
                    <a:lnTo>
                      <a:pt x="57" y="843"/>
                    </a:lnTo>
                    <a:lnTo>
                      <a:pt x="109" y="831"/>
                    </a:lnTo>
                    <a:lnTo>
                      <a:pt x="170" y="812"/>
                    </a:lnTo>
                    <a:lnTo>
                      <a:pt x="238" y="784"/>
                    </a:lnTo>
                    <a:lnTo>
                      <a:pt x="128" y="843"/>
                    </a:lnTo>
                    <a:lnTo>
                      <a:pt x="57" y="900"/>
                    </a:lnTo>
                    <a:lnTo>
                      <a:pt x="19" y="949"/>
                    </a:lnTo>
                    <a:lnTo>
                      <a:pt x="15" y="987"/>
                    </a:lnTo>
                    <a:lnTo>
                      <a:pt x="45" y="1011"/>
                    </a:lnTo>
                    <a:lnTo>
                      <a:pt x="102" y="1013"/>
                    </a:lnTo>
                    <a:lnTo>
                      <a:pt x="189" y="992"/>
                    </a:lnTo>
                    <a:lnTo>
                      <a:pt x="302" y="945"/>
                    </a:lnTo>
                    <a:lnTo>
                      <a:pt x="253" y="975"/>
                    </a:lnTo>
                    <a:lnTo>
                      <a:pt x="234" y="1001"/>
                    </a:lnTo>
                    <a:lnTo>
                      <a:pt x="241" y="1018"/>
                    </a:lnTo>
                    <a:lnTo>
                      <a:pt x="268" y="1025"/>
                    </a:lnTo>
                    <a:lnTo>
                      <a:pt x="306" y="1018"/>
                    </a:lnTo>
                    <a:lnTo>
                      <a:pt x="355" y="999"/>
                    </a:lnTo>
                    <a:lnTo>
                      <a:pt x="400" y="963"/>
                    </a:lnTo>
                    <a:lnTo>
                      <a:pt x="438" y="909"/>
                    </a:lnTo>
                    <a:lnTo>
                      <a:pt x="479" y="855"/>
                    </a:lnTo>
                    <a:lnTo>
                      <a:pt x="524" y="819"/>
                    </a:lnTo>
                    <a:lnTo>
                      <a:pt x="570" y="798"/>
                    </a:lnTo>
                    <a:lnTo>
                      <a:pt x="611" y="793"/>
                    </a:lnTo>
                    <a:lnTo>
                      <a:pt x="641" y="800"/>
                    </a:lnTo>
                    <a:lnTo>
                      <a:pt x="653" y="821"/>
                    </a:lnTo>
                    <a:lnTo>
                      <a:pt x="638" y="855"/>
                    </a:lnTo>
                    <a:lnTo>
                      <a:pt x="596" y="897"/>
                    </a:lnTo>
                    <a:lnTo>
                      <a:pt x="547" y="937"/>
                    </a:lnTo>
                    <a:lnTo>
                      <a:pt x="528" y="956"/>
                    </a:lnTo>
                    <a:lnTo>
                      <a:pt x="536" y="956"/>
                    </a:lnTo>
                    <a:lnTo>
                      <a:pt x="558" y="945"/>
                    </a:lnTo>
                    <a:lnTo>
                      <a:pt x="604" y="921"/>
                    </a:lnTo>
                    <a:lnTo>
                      <a:pt x="660" y="890"/>
                    </a:lnTo>
                    <a:lnTo>
                      <a:pt x="724" y="852"/>
                    </a:lnTo>
                    <a:lnTo>
                      <a:pt x="800" y="814"/>
                    </a:lnTo>
                    <a:close/>
                  </a:path>
                </a:pathLst>
              </a:custGeom>
              <a:solidFill>
                <a:srgbClr val="99FF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5" name="Freeform 9"/>
              <p:cNvSpPr>
                <a:spLocks/>
              </p:cNvSpPr>
              <p:nvPr/>
            </p:nvSpPr>
            <p:spPr bwMode="auto">
              <a:xfrm>
                <a:off x="4518608" y="609661"/>
                <a:ext cx="2202146" cy="915045"/>
              </a:xfrm>
              <a:custGeom>
                <a:avLst/>
                <a:gdLst>
                  <a:gd name="T0" fmla="*/ 2147483647 w 1882"/>
                  <a:gd name="T1" fmla="*/ 2147483647 h 684"/>
                  <a:gd name="T2" fmla="*/ 2147483647 w 1882"/>
                  <a:gd name="T3" fmla="*/ 2147483647 h 684"/>
                  <a:gd name="T4" fmla="*/ 2147483647 w 1882"/>
                  <a:gd name="T5" fmla="*/ 2147483647 h 684"/>
                  <a:gd name="T6" fmla="*/ 2147483647 w 1882"/>
                  <a:gd name="T7" fmla="*/ 2147483647 h 684"/>
                  <a:gd name="T8" fmla="*/ 2147483647 w 1882"/>
                  <a:gd name="T9" fmla="*/ 2147483647 h 684"/>
                  <a:gd name="T10" fmla="*/ 2147483647 w 1882"/>
                  <a:gd name="T11" fmla="*/ 2147483647 h 684"/>
                  <a:gd name="T12" fmla="*/ 2147483647 w 1882"/>
                  <a:gd name="T13" fmla="*/ 2147483647 h 684"/>
                  <a:gd name="T14" fmla="*/ 2147483647 w 1882"/>
                  <a:gd name="T15" fmla="*/ 2147483647 h 684"/>
                  <a:gd name="T16" fmla="*/ 2147483647 w 1882"/>
                  <a:gd name="T17" fmla="*/ 2147483647 h 684"/>
                  <a:gd name="T18" fmla="*/ 2147483647 w 1882"/>
                  <a:gd name="T19" fmla="*/ 2147483647 h 684"/>
                  <a:gd name="T20" fmla="*/ 2147483647 w 1882"/>
                  <a:gd name="T21" fmla="*/ 2147483647 h 684"/>
                  <a:gd name="T22" fmla="*/ 2147483647 w 1882"/>
                  <a:gd name="T23" fmla="*/ 0 h 684"/>
                  <a:gd name="T24" fmla="*/ 2147483647 w 1882"/>
                  <a:gd name="T25" fmla="*/ 2147483647 h 684"/>
                  <a:gd name="T26" fmla="*/ 2147483647 w 1882"/>
                  <a:gd name="T27" fmla="*/ 2147483647 h 684"/>
                  <a:gd name="T28" fmla="*/ 2147483647 w 1882"/>
                  <a:gd name="T29" fmla="*/ 2147483647 h 684"/>
                  <a:gd name="T30" fmla="*/ 2147483647 w 1882"/>
                  <a:gd name="T31" fmla="*/ 2147483647 h 684"/>
                  <a:gd name="T32" fmla="*/ 2147483647 w 1882"/>
                  <a:gd name="T33" fmla="*/ 2147483647 h 684"/>
                  <a:gd name="T34" fmla="*/ 2147483647 w 1882"/>
                  <a:gd name="T35" fmla="*/ 2147483647 h 684"/>
                  <a:gd name="T36" fmla="*/ 2147483647 w 1882"/>
                  <a:gd name="T37" fmla="*/ 2147483647 h 684"/>
                  <a:gd name="T38" fmla="*/ 2147483647 w 1882"/>
                  <a:gd name="T39" fmla="*/ 2147483647 h 684"/>
                  <a:gd name="T40" fmla="*/ 2147483647 w 1882"/>
                  <a:gd name="T41" fmla="*/ 2147483647 h 684"/>
                  <a:gd name="T42" fmla="*/ 2147483647 w 1882"/>
                  <a:gd name="T43" fmla="*/ 2147483647 h 684"/>
                  <a:gd name="T44" fmla="*/ 2147483647 w 1882"/>
                  <a:gd name="T45" fmla="*/ 2147483647 h 684"/>
                  <a:gd name="T46" fmla="*/ 2147483647 w 1882"/>
                  <a:gd name="T47" fmla="*/ 2147483647 h 684"/>
                  <a:gd name="T48" fmla="*/ 2147483647 w 1882"/>
                  <a:gd name="T49" fmla="*/ 2147483647 h 684"/>
                  <a:gd name="T50" fmla="*/ 2147483647 w 1882"/>
                  <a:gd name="T51" fmla="*/ 2147483647 h 684"/>
                  <a:gd name="T52" fmla="*/ 2147483647 w 1882"/>
                  <a:gd name="T53" fmla="*/ 2147483647 h 684"/>
                  <a:gd name="T54" fmla="*/ 0 w 1882"/>
                  <a:gd name="T55" fmla="*/ 2147483647 h 684"/>
                  <a:gd name="T56" fmla="*/ 2147483647 w 1882"/>
                  <a:gd name="T57" fmla="*/ 2147483647 h 684"/>
                  <a:gd name="T58" fmla="*/ 2147483647 w 1882"/>
                  <a:gd name="T59" fmla="*/ 2147483647 h 684"/>
                  <a:gd name="T60" fmla="*/ 2147483647 w 1882"/>
                  <a:gd name="T61" fmla="*/ 2147483647 h 684"/>
                  <a:gd name="T62" fmla="*/ 2147483647 w 1882"/>
                  <a:gd name="T63" fmla="*/ 2147483647 h 684"/>
                  <a:gd name="T64" fmla="*/ 2147483647 w 1882"/>
                  <a:gd name="T65" fmla="*/ 2147483647 h 684"/>
                  <a:gd name="T66" fmla="*/ 2147483647 w 1882"/>
                  <a:gd name="T67" fmla="*/ 2147483647 h 684"/>
                  <a:gd name="T68" fmla="*/ 2147483647 w 1882"/>
                  <a:gd name="T69" fmla="*/ 2147483647 h 684"/>
                  <a:gd name="T70" fmla="*/ 2147483647 w 1882"/>
                  <a:gd name="T71" fmla="*/ 2147483647 h 684"/>
                  <a:gd name="T72" fmla="*/ 2147483647 w 1882"/>
                  <a:gd name="T73" fmla="*/ 2147483647 h 684"/>
                  <a:gd name="T74" fmla="*/ 2147483647 w 1882"/>
                  <a:gd name="T75" fmla="*/ 2147483647 h 684"/>
                  <a:gd name="T76" fmla="*/ 2147483647 w 1882"/>
                  <a:gd name="T77" fmla="*/ 2147483647 h 684"/>
                  <a:gd name="T78" fmla="*/ 2147483647 w 1882"/>
                  <a:gd name="T79" fmla="*/ 2147483647 h 684"/>
                  <a:gd name="T80" fmla="*/ 2147483647 w 1882"/>
                  <a:gd name="T81" fmla="*/ 2147483647 h 684"/>
                  <a:gd name="T82" fmla="*/ 2147483647 w 1882"/>
                  <a:gd name="T83" fmla="*/ 2147483647 h 684"/>
                  <a:gd name="T84" fmla="*/ 2147483647 w 1882"/>
                  <a:gd name="T85" fmla="*/ 2147483647 h 684"/>
                  <a:gd name="T86" fmla="*/ 2147483647 w 1882"/>
                  <a:gd name="T87" fmla="*/ 2147483647 h 684"/>
                  <a:gd name="T88" fmla="*/ 2147483647 w 1882"/>
                  <a:gd name="T89" fmla="*/ 2147483647 h 684"/>
                  <a:gd name="T90" fmla="*/ 2147483647 w 1882"/>
                  <a:gd name="T91" fmla="*/ 2147483647 h 684"/>
                  <a:gd name="T92" fmla="*/ 2147483647 w 1882"/>
                  <a:gd name="T93" fmla="*/ 2147483647 h 684"/>
                  <a:gd name="T94" fmla="*/ 2147483647 w 1882"/>
                  <a:gd name="T95" fmla="*/ 2147483647 h 684"/>
                  <a:gd name="T96" fmla="*/ 2147483647 w 1882"/>
                  <a:gd name="T97" fmla="*/ 2147483647 h 684"/>
                  <a:gd name="T98" fmla="*/ 2147483647 w 1882"/>
                  <a:gd name="T99" fmla="*/ 2147483647 h 684"/>
                  <a:gd name="T100" fmla="*/ 2147483647 w 1882"/>
                  <a:gd name="T101" fmla="*/ 2147483647 h 684"/>
                  <a:gd name="T102" fmla="*/ 2147483647 w 1882"/>
                  <a:gd name="T103" fmla="*/ 2147483647 h 684"/>
                  <a:gd name="T104" fmla="*/ 2147483647 w 1882"/>
                  <a:gd name="T105" fmla="*/ 2147483647 h 684"/>
                  <a:gd name="T106" fmla="*/ 2147483647 w 1882"/>
                  <a:gd name="T107" fmla="*/ 2147483647 h 684"/>
                  <a:gd name="T108" fmla="*/ 2147483647 w 1882"/>
                  <a:gd name="T109" fmla="*/ 2147483647 h 684"/>
                  <a:gd name="T110" fmla="*/ 2147483647 w 1882"/>
                  <a:gd name="T111" fmla="*/ 2147483647 h 684"/>
                  <a:gd name="T112" fmla="*/ 2147483647 w 1882"/>
                  <a:gd name="T113" fmla="*/ 2147483647 h 684"/>
                  <a:gd name="T114" fmla="*/ 2147483647 w 1882"/>
                  <a:gd name="T115" fmla="*/ 2147483647 h 684"/>
                  <a:gd name="T116" fmla="*/ 2147483647 w 1882"/>
                  <a:gd name="T117" fmla="*/ 2147483647 h 684"/>
                  <a:gd name="T118" fmla="*/ 2147483647 w 1882"/>
                  <a:gd name="T119" fmla="*/ 2147483647 h 684"/>
                  <a:gd name="T120" fmla="*/ 2147483647 w 1882"/>
                  <a:gd name="T121" fmla="*/ 2147483647 h 6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2"/>
                  <a:gd name="T184" fmla="*/ 0 h 684"/>
                  <a:gd name="T185" fmla="*/ 1882 w 1882"/>
                  <a:gd name="T186" fmla="*/ 684 h 6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2" h="684">
                    <a:moveTo>
                      <a:pt x="1430" y="166"/>
                    </a:moveTo>
                    <a:lnTo>
                      <a:pt x="1422" y="168"/>
                    </a:lnTo>
                    <a:lnTo>
                      <a:pt x="1396" y="175"/>
                    </a:lnTo>
                    <a:lnTo>
                      <a:pt x="1362" y="180"/>
                    </a:lnTo>
                    <a:lnTo>
                      <a:pt x="1316" y="180"/>
                    </a:lnTo>
                    <a:lnTo>
                      <a:pt x="1267" y="173"/>
                    </a:lnTo>
                    <a:lnTo>
                      <a:pt x="1218" y="154"/>
                    </a:lnTo>
                    <a:lnTo>
                      <a:pt x="1169" y="119"/>
                    </a:lnTo>
                    <a:lnTo>
                      <a:pt x="1128" y="64"/>
                    </a:lnTo>
                    <a:lnTo>
                      <a:pt x="1124" y="62"/>
                    </a:lnTo>
                    <a:lnTo>
                      <a:pt x="1113" y="52"/>
                    </a:lnTo>
                    <a:lnTo>
                      <a:pt x="1094" y="43"/>
                    </a:lnTo>
                    <a:lnTo>
                      <a:pt x="1067" y="36"/>
                    </a:lnTo>
                    <a:lnTo>
                      <a:pt x="1041" y="31"/>
                    </a:lnTo>
                    <a:lnTo>
                      <a:pt x="1007" y="33"/>
                    </a:lnTo>
                    <a:lnTo>
                      <a:pt x="969" y="48"/>
                    </a:lnTo>
                    <a:lnTo>
                      <a:pt x="928" y="71"/>
                    </a:lnTo>
                    <a:lnTo>
                      <a:pt x="920" y="69"/>
                    </a:lnTo>
                    <a:lnTo>
                      <a:pt x="902" y="59"/>
                    </a:lnTo>
                    <a:lnTo>
                      <a:pt x="871" y="50"/>
                    </a:lnTo>
                    <a:lnTo>
                      <a:pt x="841" y="41"/>
                    </a:lnTo>
                    <a:lnTo>
                      <a:pt x="807" y="33"/>
                    </a:lnTo>
                    <a:lnTo>
                      <a:pt x="781" y="31"/>
                    </a:lnTo>
                    <a:lnTo>
                      <a:pt x="762" y="36"/>
                    </a:lnTo>
                    <a:lnTo>
                      <a:pt x="754" y="52"/>
                    </a:lnTo>
                    <a:lnTo>
                      <a:pt x="747" y="55"/>
                    </a:lnTo>
                    <a:lnTo>
                      <a:pt x="728" y="57"/>
                    </a:lnTo>
                    <a:lnTo>
                      <a:pt x="698" y="62"/>
                    </a:lnTo>
                    <a:lnTo>
                      <a:pt x="660" y="67"/>
                    </a:lnTo>
                    <a:lnTo>
                      <a:pt x="619" y="67"/>
                    </a:lnTo>
                    <a:lnTo>
                      <a:pt x="573" y="62"/>
                    </a:lnTo>
                    <a:lnTo>
                      <a:pt x="536" y="52"/>
                    </a:lnTo>
                    <a:lnTo>
                      <a:pt x="498" y="33"/>
                    </a:lnTo>
                    <a:lnTo>
                      <a:pt x="468" y="14"/>
                    </a:lnTo>
                    <a:lnTo>
                      <a:pt x="438" y="3"/>
                    </a:lnTo>
                    <a:lnTo>
                      <a:pt x="415" y="0"/>
                    </a:lnTo>
                    <a:lnTo>
                      <a:pt x="396" y="3"/>
                    </a:lnTo>
                    <a:lnTo>
                      <a:pt x="388" y="12"/>
                    </a:lnTo>
                    <a:lnTo>
                      <a:pt x="388" y="29"/>
                    </a:lnTo>
                    <a:lnTo>
                      <a:pt x="404" y="48"/>
                    </a:lnTo>
                    <a:lnTo>
                      <a:pt x="430" y="71"/>
                    </a:lnTo>
                    <a:lnTo>
                      <a:pt x="456" y="93"/>
                    </a:lnTo>
                    <a:lnTo>
                      <a:pt x="471" y="112"/>
                    </a:lnTo>
                    <a:lnTo>
                      <a:pt x="471" y="123"/>
                    </a:lnTo>
                    <a:lnTo>
                      <a:pt x="464" y="130"/>
                    </a:lnTo>
                    <a:lnTo>
                      <a:pt x="445" y="133"/>
                    </a:lnTo>
                    <a:lnTo>
                      <a:pt x="419" y="130"/>
                    </a:lnTo>
                    <a:lnTo>
                      <a:pt x="388" y="123"/>
                    </a:lnTo>
                    <a:lnTo>
                      <a:pt x="351" y="114"/>
                    </a:lnTo>
                    <a:lnTo>
                      <a:pt x="313" y="102"/>
                    </a:lnTo>
                    <a:lnTo>
                      <a:pt x="275" y="93"/>
                    </a:lnTo>
                    <a:lnTo>
                      <a:pt x="238" y="88"/>
                    </a:lnTo>
                    <a:lnTo>
                      <a:pt x="211" y="85"/>
                    </a:lnTo>
                    <a:lnTo>
                      <a:pt x="189" y="88"/>
                    </a:lnTo>
                    <a:lnTo>
                      <a:pt x="181" y="97"/>
                    </a:lnTo>
                    <a:lnTo>
                      <a:pt x="189" y="112"/>
                    </a:lnTo>
                    <a:lnTo>
                      <a:pt x="211" y="135"/>
                    </a:lnTo>
                    <a:lnTo>
                      <a:pt x="234" y="161"/>
                    </a:lnTo>
                    <a:lnTo>
                      <a:pt x="245" y="182"/>
                    </a:lnTo>
                    <a:lnTo>
                      <a:pt x="241" y="201"/>
                    </a:lnTo>
                    <a:lnTo>
                      <a:pt x="226" y="216"/>
                    </a:lnTo>
                    <a:lnTo>
                      <a:pt x="207" y="225"/>
                    </a:lnTo>
                    <a:lnTo>
                      <a:pt x="185" y="232"/>
                    </a:lnTo>
                    <a:lnTo>
                      <a:pt x="158" y="237"/>
                    </a:lnTo>
                    <a:lnTo>
                      <a:pt x="136" y="237"/>
                    </a:lnTo>
                    <a:lnTo>
                      <a:pt x="109" y="239"/>
                    </a:lnTo>
                    <a:lnTo>
                      <a:pt x="75" y="249"/>
                    </a:lnTo>
                    <a:lnTo>
                      <a:pt x="41" y="263"/>
                    </a:lnTo>
                    <a:lnTo>
                      <a:pt x="19" y="284"/>
                    </a:lnTo>
                    <a:lnTo>
                      <a:pt x="7" y="308"/>
                    </a:lnTo>
                    <a:lnTo>
                      <a:pt x="23" y="332"/>
                    </a:lnTo>
                    <a:lnTo>
                      <a:pt x="72" y="358"/>
                    </a:lnTo>
                    <a:lnTo>
                      <a:pt x="158" y="384"/>
                    </a:lnTo>
                    <a:lnTo>
                      <a:pt x="253" y="405"/>
                    </a:lnTo>
                    <a:lnTo>
                      <a:pt x="317" y="424"/>
                    </a:lnTo>
                    <a:lnTo>
                      <a:pt x="351" y="438"/>
                    </a:lnTo>
                    <a:lnTo>
                      <a:pt x="358" y="447"/>
                    </a:lnTo>
                    <a:lnTo>
                      <a:pt x="332" y="455"/>
                    </a:lnTo>
                    <a:lnTo>
                      <a:pt x="283" y="459"/>
                    </a:lnTo>
                    <a:lnTo>
                      <a:pt x="211" y="459"/>
                    </a:lnTo>
                    <a:lnTo>
                      <a:pt x="113" y="455"/>
                    </a:lnTo>
                    <a:lnTo>
                      <a:pt x="34" y="452"/>
                    </a:lnTo>
                    <a:lnTo>
                      <a:pt x="0" y="455"/>
                    </a:lnTo>
                    <a:lnTo>
                      <a:pt x="0" y="464"/>
                    </a:lnTo>
                    <a:lnTo>
                      <a:pt x="23" y="474"/>
                    </a:lnTo>
                    <a:lnTo>
                      <a:pt x="64" y="483"/>
                    </a:lnTo>
                    <a:lnTo>
                      <a:pt x="113" y="492"/>
                    </a:lnTo>
                    <a:lnTo>
                      <a:pt x="158" y="500"/>
                    </a:lnTo>
                    <a:lnTo>
                      <a:pt x="192" y="500"/>
                    </a:lnTo>
                    <a:lnTo>
                      <a:pt x="219" y="502"/>
                    </a:lnTo>
                    <a:lnTo>
                      <a:pt x="249" y="516"/>
                    </a:lnTo>
                    <a:lnTo>
                      <a:pt x="275" y="537"/>
                    </a:lnTo>
                    <a:lnTo>
                      <a:pt x="294" y="559"/>
                    </a:lnTo>
                    <a:lnTo>
                      <a:pt x="298" y="580"/>
                    </a:lnTo>
                    <a:lnTo>
                      <a:pt x="290" y="594"/>
                    </a:lnTo>
                    <a:lnTo>
                      <a:pt x="264" y="599"/>
                    </a:lnTo>
                    <a:lnTo>
                      <a:pt x="211" y="589"/>
                    </a:lnTo>
                    <a:lnTo>
                      <a:pt x="177" y="582"/>
                    </a:lnTo>
                    <a:lnTo>
                      <a:pt x="189" y="587"/>
                    </a:lnTo>
                    <a:lnTo>
                      <a:pt x="234" y="604"/>
                    </a:lnTo>
                    <a:lnTo>
                      <a:pt x="305" y="623"/>
                    </a:lnTo>
                    <a:lnTo>
                      <a:pt x="385" y="639"/>
                    </a:lnTo>
                    <a:lnTo>
                      <a:pt x="464" y="649"/>
                    </a:lnTo>
                    <a:lnTo>
                      <a:pt x="528" y="646"/>
                    </a:lnTo>
                    <a:lnTo>
                      <a:pt x="566" y="625"/>
                    </a:lnTo>
                    <a:lnTo>
                      <a:pt x="592" y="597"/>
                    </a:lnTo>
                    <a:lnTo>
                      <a:pt x="622" y="578"/>
                    </a:lnTo>
                    <a:lnTo>
                      <a:pt x="664" y="563"/>
                    </a:lnTo>
                    <a:lnTo>
                      <a:pt x="709" y="559"/>
                    </a:lnTo>
                    <a:lnTo>
                      <a:pt x="758" y="563"/>
                    </a:lnTo>
                    <a:lnTo>
                      <a:pt x="807" y="575"/>
                    </a:lnTo>
                    <a:lnTo>
                      <a:pt x="860" y="599"/>
                    </a:lnTo>
                    <a:lnTo>
                      <a:pt x="905" y="632"/>
                    </a:lnTo>
                    <a:lnTo>
                      <a:pt x="947" y="663"/>
                    </a:lnTo>
                    <a:lnTo>
                      <a:pt x="977" y="679"/>
                    </a:lnTo>
                    <a:lnTo>
                      <a:pt x="1003" y="684"/>
                    </a:lnTo>
                    <a:lnTo>
                      <a:pt x="1018" y="679"/>
                    </a:lnTo>
                    <a:lnTo>
                      <a:pt x="1030" y="668"/>
                    </a:lnTo>
                    <a:lnTo>
                      <a:pt x="1030" y="651"/>
                    </a:lnTo>
                    <a:lnTo>
                      <a:pt x="1026" y="630"/>
                    </a:lnTo>
                    <a:lnTo>
                      <a:pt x="1015" y="606"/>
                    </a:lnTo>
                    <a:lnTo>
                      <a:pt x="1011" y="582"/>
                    </a:lnTo>
                    <a:lnTo>
                      <a:pt x="1022" y="563"/>
                    </a:lnTo>
                    <a:lnTo>
                      <a:pt x="1045" y="547"/>
                    </a:lnTo>
                    <a:lnTo>
                      <a:pt x="1075" y="535"/>
                    </a:lnTo>
                    <a:lnTo>
                      <a:pt x="1117" y="533"/>
                    </a:lnTo>
                    <a:lnTo>
                      <a:pt x="1158" y="537"/>
                    </a:lnTo>
                    <a:lnTo>
                      <a:pt x="1203" y="552"/>
                    </a:lnTo>
                    <a:lnTo>
                      <a:pt x="1245" y="580"/>
                    </a:lnTo>
                    <a:lnTo>
                      <a:pt x="1283" y="601"/>
                    </a:lnTo>
                    <a:lnTo>
                      <a:pt x="1320" y="604"/>
                    </a:lnTo>
                    <a:lnTo>
                      <a:pt x="1358" y="592"/>
                    </a:lnTo>
                    <a:lnTo>
                      <a:pt x="1396" y="573"/>
                    </a:lnTo>
                    <a:lnTo>
                      <a:pt x="1433" y="554"/>
                    </a:lnTo>
                    <a:lnTo>
                      <a:pt x="1467" y="540"/>
                    </a:lnTo>
                    <a:lnTo>
                      <a:pt x="1505" y="540"/>
                    </a:lnTo>
                    <a:lnTo>
                      <a:pt x="1539" y="559"/>
                    </a:lnTo>
                    <a:lnTo>
                      <a:pt x="1569" y="580"/>
                    </a:lnTo>
                    <a:lnTo>
                      <a:pt x="1592" y="589"/>
                    </a:lnTo>
                    <a:lnTo>
                      <a:pt x="1599" y="587"/>
                    </a:lnTo>
                    <a:lnTo>
                      <a:pt x="1599" y="575"/>
                    </a:lnTo>
                    <a:lnTo>
                      <a:pt x="1584" y="556"/>
                    </a:lnTo>
                    <a:lnTo>
                      <a:pt x="1554" y="535"/>
                    </a:lnTo>
                    <a:lnTo>
                      <a:pt x="1513" y="509"/>
                    </a:lnTo>
                    <a:lnTo>
                      <a:pt x="1452" y="485"/>
                    </a:lnTo>
                    <a:lnTo>
                      <a:pt x="1513" y="504"/>
                    </a:lnTo>
                    <a:lnTo>
                      <a:pt x="1573" y="518"/>
                    </a:lnTo>
                    <a:lnTo>
                      <a:pt x="1630" y="528"/>
                    </a:lnTo>
                    <a:lnTo>
                      <a:pt x="1682" y="535"/>
                    </a:lnTo>
                    <a:lnTo>
                      <a:pt x="1731" y="535"/>
                    </a:lnTo>
                    <a:lnTo>
                      <a:pt x="1773" y="533"/>
                    </a:lnTo>
                    <a:lnTo>
                      <a:pt x="1811" y="528"/>
                    </a:lnTo>
                    <a:lnTo>
                      <a:pt x="1841" y="518"/>
                    </a:lnTo>
                    <a:lnTo>
                      <a:pt x="1863" y="507"/>
                    </a:lnTo>
                    <a:lnTo>
                      <a:pt x="1879" y="495"/>
                    </a:lnTo>
                    <a:lnTo>
                      <a:pt x="1882" y="478"/>
                    </a:lnTo>
                    <a:lnTo>
                      <a:pt x="1875" y="462"/>
                    </a:lnTo>
                    <a:lnTo>
                      <a:pt x="1860" y="443"/>
                    </a:lnTo>
                    <a:lnTo>
                      <a:pt x="1829" y="424"/>
                    </a:lnTo>
                    <a:lnTo>
                      <a:pt x="1784" y="403"/>
                    </a:lnTo>
                    <a:lnTo>
                      <a:pt x="1728" y="384"/>
                    </a:lnTo>
                    <a:lnTo>
                      <a:pt x="1792" y="395"/>
                    </a:lnTo>
                    <a:lnTo>
                      <a:pt x="1841" y="395"/>
                    </a:lnTo>
                    <a:lnTo>
                      <a:pt x="1867" y="384"/>
                    </a:lnTo>
                    <a:lnTo>
                      <a:pt x="1879" y="367"/>
                    </a:lnTo>
                    <a:lnTo>
                      <a:pt x="1860" y="348"/>
                    </a:lnTo>
                    <a:lnTo>
                      <a:pt x="1818" y="332"/>
                    </a:lnTo>
                    <a:lnTo>
                      <a:pt x="1750" y="322"/>
                    </a:lnTo>
                    <a:lnTo>
                      <a:pt x="1652" y="324"/>
                    </a:lnTo>
                    <a:lnTo>
                      <a:pt x="1550" y="327"/>
                    </a:lnTo>
                    <a:lnTo>
                      <a:pt x="1479" y="315"/>
                    </a:lnTo>
                    <a:lnTo>
                      <a:pt x="1433" y="298"/>
                    </a:lnTo>
                    <a:lnTo>
                      <a:pt x="1418" y="279"/>
                    </a:lnTo>
                    <a:lnTo>
                      <a:pt x="1430" y="261"/>
                    </a:lnTo>
                    <a:lnTo>
                      <a:pt x="1464" y="244"/>
                    </a:lnTo>
                    <a:lnTo>
                      <a:pt x="1528" y="237"/>
                    </a:lnTo>
                    <a:lnTo>
                      <a:pt x="1611" y="242"/>
                    </a:lnTo>
                    <a:lnTo>
                      <a:pt x="1686" y="251"/>
                    </a:lnTo>
                    <a:lnTo>
                      <a:pt x="1720" y="253"/>
                    </a:lnTo>
                    <a:lnTo>
                      <a:pt x="1720" y="251"/>
                    </a:lnTo>
                    <a:lnTo>
                      <a:pt x="1697" y="242"/>
                    </a:lnTo>
                    <a:lnTo>
                      <a:pt x="1648" y="230"/>
                    </a:lnTo>
                    <a:lnTo>
                      <a:pt x="1584" y="211"/>
                    </a:lnTo>
                    <a:lnTo>
                      <a:pt x="1509" y="190"/>
                    </a:lnTo>
                    <a:lnTo>
                      <a:pt x="1430" y="166"/>
                    </a:lnTo>
                    <a:close/>
                  </a:path>
                </a:pathLst>
              </a:custGeom>
              <a:solidFill>
                <a:srgbClr val="99FF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6" name="Freeform 10"/>
              <p:cNvSpPr>
                <a:spLocks/>
              </p:cNvSpPr>
              <p:nvPr/>
            </p:nvSpPr>
            <p:spPr bwMode="auto">
              <a:xfrm>
                <a:off x="5065822" y="1442646"/>
                <a:ext cx="918064" cy="1142645"/>
              </a:xfrm>
              <a:custGeom>
                <a:avLst/>
                <a:gdLst>
                  <a:gd name="T0" fmla="*/ 2147483647 w 784"/>
                  <a:gd name="T1" fmla="*/ 2147483647 h 854"/>
                  <a:gd name="T2" fmla="*/ 2147483647 w 784"/>
                  <a:gd name="T3" fmla="*/ 2147483647 h 854"/>
                  <a:gd name="T4" fmla="*/ 2147483647 w 784"/>
                  <a:gd name="T5" fmla="*/ 2147483647 h 854"/>
                  <a:gd name="T6" fmla="*/ 2147483647 w 784"/>
                  <a:gd name="T7" fmla="*/ 2147483647 h 854"/>
                  <a:gd name="T8" fmla="*/ 2147483647 w 784"/>
                  <a:gd name="T9" fmla="*/ 2147483647 h 854"/>
                  <a:gd name="T10" fmla="*/ 2147483647 w 784"/>
                  <a:gd name="T11" fmla="*/ 2147483647 h 854"/>
                  <a:gd name="T12" fmla="*/ 2147483647 w 784"/>
                  <a:gd name="T13" fmla="*/ 2147483647 h 854"/>
                  <a:gd name="T14" fmla="*/ 2147483647 w 784"/>
                  <a:gd name="T15" fmla="*/ 2147483647 h 854"/>
                  <a:gd name="T16" fmla="*/ 2147483647 w 784"/>
                  <a:gd name="T17" fmla="*/ 2147483647 h 854"/>
                  <a:gd name="T18" fmla="*/ 2147483647 w 784"/>
                  <a:gd name="T19" fmla="*/ 2147483647 h 854"/>
                  <a:gd name="T20" fmla="*/ 2147483647 w 784"/>
                  <a:gd name="T21" fmla="*/ 2147483647 h 854"/>
                  <a:gd name="T22" fmla="*/ 0 w 784"/>
                  <a:gd name="T23" fmla="*/ 2147483647 h 854"/>
                  <a:gd name="T24" fmla="*/ 2147483647 w 784"/>
                  <a:gd name="T25" fmla="*/ 2147483647 h 854"/>
                  <a:gd name="T26" fmla="*/ 2147483647 w 784"/>
                  <a:gd name="T27" fmla="*/ 2147483647 h 854"/>
                  <a:gd name="T28" fmla="*/ 2147483647 w 784"/>
                  <a:gd name="T29" fmla="*/ 2147483647 h 854"/>
                  <a:gd name="T30" fmla="*/ 2147483647 w 784"/>
                  <a:gd name="T31" fmla="*/ 2147483647 h 854"/>
                  <a:gd name="T32" fmla="*/ 2147483647 w 784"/>
                  <a:gd name="T33" fmla="*/ 2147483647 h 854"/>
                  <a:gd name="T34" fmla="*/ 2147483647 w 784"/>
                  <a:gd name="T35" fmla="*/ 2147483647 h 854"/>
                  <a:gd name="T36" fmla="*/ 2147483647 w 784"/>
                  <a:gd name="T37" fmla="*/ 2147483647 h 854"/>
                  <a:gd name="T38" fmla="*/ 2147483647 w 784"/>
                  <a:gd name="T39" fmla="*/ 2147483647 h 854"/>
                  <a:gd name="T40" fmla="*/ 2147483647 w 784"/>
                  <a:gd name="T41" fmla="*/ 2147483647 h 854"/>
                  <a:gd name="T42" fmla="*/ 2147483647 w 784"/>
                  <a:gd name="T43" fmla="*/ 2147483647 h 854"/>
                  <a:gd name="T44" fmla="*/ 2147483647 w 784"/>
                  <a:gd name="T45" fmla="*/ 2147483647 h 854"/>
                  <a:gd name="T46" fmla="*/ 2147483647 w 784"/>
                  <a:gd name="T47" fmla="*/ 2147483647 h 854"/>
                  <a:gd name="T48" fmla="*/ 2147483647 w 784"/>
                  <a:gd name="T49" fmla="*/ 2147483647 h 854"/>
                  <a:gd name="T50" fmla="*/ 2147483647 w 784"/>
                  <a:gd name="T51" fmla="*/ 2147483647 h 854"/>
                  <a:gd name="T52" fmla="*/ 2147483647 w 784"/>
                  <a:gd name="T53" fmla="*/ 2147483647 h 854"/>
                  <a:gd name="T54" fmla="*/ 2147483647 w 784"/>
                  <a:gd name="T55" fmla="*/ 2147483647 h 854"/>
                  <a:gd name="T56" fmla="*/ 2147483647 w 784"/>
                  <a:gd name="T57" fmla="*/ 2147483647 h 854"/>
                  <a:gd name="T58" fmla="*/ 2147483647 w 784"/>
                  <a:gd name="T59" fmla="*/ 2147483647 h 854"/>
                  <a:gd name="T60" fmla="*/ 2147483647 w 784"/>
                  <a:gd name="T61" fmla="*/ 2147483647 h 854"/>
                  <a:gd name="T62" fmla="*/ 2147483647 w 784"/>
                  <a:gd name="T63" fmla="*/ 2147483647 h 854"/>
                  <a:gd name="T64" fmla="*/ 2147483647 w 784"/>
                  <a:gd name="T65" fmla="*/ 2147483647 h 854"/>
                  <a:gd name="T66" fmla="*/ 2147483647 w 784"/>
                  <a:gd name="T67" fmla="*/ 2147483647 h 854"/>
                  <a:gd name="T68" fmla="*/ 2147483647 w 784"/>
                  <a:gd name="T69" fmla="*/ 2147483647 h 854"/>
                  <a:gd name="T70" fmla="*/ 2147483647 w 784"/>
                  <a:gd name="T71" fmla="*/ 2147483647 h 854"/>
                  <a:gd name="T72" fmla="*/ 2147483647 w 784"/>
                  <a:gd name="T73" fmla="*/ 0 h 854"/>
                  <a:gd name="T74" fmla="*/ 2147483647 w 784"/>
                  <a:gd name="T75" fmla="*/ 0 h 854"/>
                  <a:gd name="T76" fmla="*/ 2147483647 w 784"/>
                  <a:gd name="T77" fmla="*/ 2147483647 h 854"/>
                  <a:gd name="T78" fmla="*/ 2147483647 w 784"/>
                  <a:gd name="T79" fmla="*/ 2147483647 h 8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4"/>
                  <a:gd name="T121" fmla="*/ 0 h 854"/>
                  <a:gd name="T122" fmla="*/ 784 w 784"/>
                  <a:gd name="T123" fmla="*/ 854 h 8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4" h="854">
                    <a:moveTo>
                      <a:pt x="392" y="241"/>
                    </a:moveTo>
                    <a:lnTo>
                      <a:pt x="366" y="239"/>
                    </a:lnTo>
                    <a:lnTo>
                      <a:pt x="335" y="236"/>
                    </a:lnTo>
                    <a:lnTo>
                      <a:pt x="309" y="236"/>
                    </a:lnTo>
                    <a:lnTo>
                      <a:pt x="294" y="241"/>
                    </a:lnTo>
                    <a:lnTo>
                      <a:pt x="268" y="286"/>
                    </a:lnTo>
                    <a:lnTo>
                      <a:pt x="264" y="340"/>
                    </a:lnTo>
                    <a:lnTo>
                      <a:pt x="256" y="395"/>
                    </a:lnTo>
                    <a:lnTo>
                      <a:pt x="211" y="435"/>
                    </a:lnTo>
                    <a:lnTo>
                      <a:pt x="185" y="442"/>
                    </a:lnTo>
                    <a:lnTo>
                      <a:pt x="162" y="451"/>
                    </a:lnTo>
                    <a:lnTo>
                      <a:pt x="147" y="461"/>
                    </a:lnTo>
                    <a:lnTo>
                      <a:pt x="135" y="470"/>
                    </a:lnTo>
                    <a:lnTo>
                      <a:pt x="124" y="482"/>
                    </a:lnTo>
                    <a:lnTo>
                      <a:pt x="117" y="494"/>
                    </a:lnTo>
                    <a:lnTo>
                      <a:pt x="109" y="511"/>
                    </a:lnTo>
                    <a:lnTo>
                      <a:pt x="98" y="530"/>
                    </a:lnTo>
                    <a:lnTo>
                      <a:pt x="86" y="544"/>
                    </a:lnTo>
                    <a:lnTo>
                      <a:pt x="71" y="563"/>
                    </a:lnTo>
                    <a:lnTo>
                      <a:pt x="56" y="579"/>
                    </a:lnTo>
                    <a:lnTo>
                      <a:pt x="37" y="596"/>
                    </a:lnTo>
                    <a:lnTo>
                      <a:pt x="19" y="612"/>
                    </a:lnTo>
                    <a:lnTo>
                      <a:pt x="7" y="624"/>
                    </a:lnTo>
                    <a:lnTo>
                      <a:pt x="0" y="634"/>
                    </a:lnTo>
                    <a:lnTo>
                      <a:pt x="0" y="641"/>
                    </a:lnTo>
                    <a:lnTo>
                      <a:pt x="52" y="655"/>
                    </a:lnTo>
                    <a:lnTo>
                      <a:pt x="86" y="674"/>
                    </a:lnTo>
                    <a:lnTo>
                      <a:pt x="105" y="698"/>
                    </a:lnTo>
                    <a:lnTo>
                      <a:pt x="113" y="724"/>
                    </a:lnTo>
                    <a:lnTo>
                      <a:pt x="117" y="752"/>
                    </a:lnTo>
                    <a:lnTo>
                      <a:pt x="128" y="783"/>
                    </a:lnTo>
                    <a:lnTo>
                      <a:pt x="143" y="814"/>
                    </a:lnTo>
                    <a:lnTo>
                      <a:pt x="177" y="844"/>
                    </a:lnTo>
                    <a:lnTo>
                      <a:pt x="203" y="851"/>
                    </a:lnTo>
                    <a:lnTo>
                      <a:pt x="241" y="854"/>
                    </a:lnTo>
                    <a:lnTo>
                      <a:pt x="286" y="849"/>
                    </a:lnTo>
                    <a:lnTo>
                      <a:pt x="335" y="840"/>
                    </a:lnTo>
                    <a:lnTo>
                      <a:pt x="381" y="828"/>
                    </a:lnTo>
                    <a:lnTo>
                      <a:pt x="426" y="811"/>
                    </a:lnTo>
                    <a:lnTo>
                      <a:pt x="464" y="795"/>
                    </a:lnTo>
                    <a:lnTo>
                      <a:pt x="490" y="776"/>
                    </a:lnTo>
                    <a:lnTo>
                      <a:pt x="528" y="705"/>
                    </a:lnTo>
                    <a:lnTo>
                      <a:pt x="543" y="643"/>
                    </a:lnTo>
                    <a:lnTo>
                      <a:pt x="554" y="577"/>
                    </a:lnTo>
                    <a:lnTo>
                      <a:pt x="588" y="496"/>
                    </a:lnTo>
                    <a:lnTo>
                      <a:pt x="599" y="480"/>
                    </a:lnTo>
                    <a:lnTo>
                      <a:pt x="618" y="463"/>
                    </a:lnTo>
                    <a:lnTo>
                      <a:pt x="645" y="449"/>
                    </a:lnTo>
                    <a:lnTo>
                      <a:pt x="675" y="433"/>
                    </a:lnTo>
                    <a:lnTo>
                      <a:pt x="705" y="418"/>
                    </a:lnTo>
                    <a:lnTo>
                      <a:pt x="732" y="402"/>
                    </a:lnTo>
                    <a:lnTo>
                      <a:pt x="754" y="385"/>
                    </a:lnTo>
                    <a:lnTo>
                      <a:pt x="769" y="364"/>
                    </a:lnTo>
                    <a:lnTo>
                      <a:pt x="781" y="340"/>
                    </a:lnTo>
                    <a:lnTo>
                      <a:pt x="784" y="319"/>
                    </a:lnTo>
                    <a:lnTo>
                      <a:pt x="781" y="298"/>
                    </a:lnTo>
                    <a:lnTo>
                      <a:pt x="769" y="279"/>
                    </a:lnTo>
                    <a:lnTo>
                      <a:pt x="747" y="267"/>
                    </a:lnTo>
                    <a:lnTo>
                      <a:pt x="724" y="255"/>
                    </a:lnTo>
                    <a:lnTo>
                      <a:pt x="694" y="248"/>
                    </a:lnTo>
                    <a:lnTo>
                      <a:pt x="667" y="239"/>
                    </a:lnTo>
                    <a:lnTo>
                      <a:pt x="641" y="229"/>
                    </a:lnTo>
                    <a:lnTo>
                      <a:pt x="618" y="220"/>
                    </a:lnTo>
                    <a:lnTo>
                      <a:pt x="599" y="205"/>
                    </a:lnTo>
                    <a:lnTo>
                      <a:pt x="588" y="189"/>
                    </a:lnTo>
                    <a:lnTo>
                      <a:pt x="577" y="151"/>
                    </a:lnTo>
                    <a:lnTo>
                      <a:pt x="569" y="111"/>
                    </a:lnTo>
                    <a:lnTo>
                      <a:pt x="558" y="73"/>
                    </a:lnTo>
                    <a:lnTo>
                      <a:pt x="539" y="33"/>
                    </a:lnTo>
                    <a:lnTo>
                      <a:pt x="535" y="23"/>
                    </a:lnTo>
                    <a:lnTo>
                      <a:pt x="524" y="14"/>
                    </a:lnTo>
                    <a:lnTo>
                      <a:pt x="509" y="7"/>
                    </a:lnTo>
                    <a:lnTo>
                      <a:pt x="490" y="2"/>
                    </a:lnTo>
                    <a:lnTo>
                      <a:pt x="467" y="0"/>
                    </a:lnTo>
                    <a:lnTo>
                      <a:pt x="449" y="0"/>
                    </a:lnTo>
                    <a:lnTo>
                      <a:pt x="434" y="0"/>
                    </a:lnTo>
                    <a:lnTo>
                      <a:pt x="426" y="2"/>
                    </a:lnTo>
                    <a:lnTo>
                      <a:pt x="392" y="59"/>
                    </a:lnTo>
                    <a:lnTo>
                      <a:pt x="384" y="118"/>
                    </a:lnTo>
                    <a:lnTo>
                      <a:pt x="388" y="179"/>
                    </a:lnTo>
                    <a:lnTo>
                      <a:pt x="392" y="241"/>
                    </a:lnTo>
                    <a:close/>
                  </a:path>
                </a:pathLst>
              </a:custGeom>
              <a:solidFill>
                <a:srgbClr val="008000">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7" name="Freeform 11"/>
              <p:cNvSpPr>
                <a:spLocks/>
              </p:cNvSpPr>
              <p:nvPr/>
            </p:nvSpPr>
            <p:spPr bwMode="auto">
              <a:xfrm>
                <a:off x="1190625" y="1696567"/>
                <a:ext cx="2983709" cy="1848669"/>
              </a:xfrm>
              <a:custGeom>
                <a:avLst/>
                <a:gdLst>
                  <a:gd name="T0" fmla="*/ 2147483647 w 2550"/>
                  <a:gd name="T1" fmla="*/ 2147483647 h 1382"/>
                  <a:gd name="T2" fmla="*/ 2147483647 w 2550"/>
                  <a:gd name="T3" fmla="*/ 2147483647 h 1382"/>
                  <a:gd name="T4" fmla="*/ 2147483647 w 2550"/>
                  <a:gd name="T5" fmla="*/ 2147483647 h 1382"/>
                  <a:gd name="T6" fmla="*/ 2147483647 w 2550"/>
                  <a:gd name="T7" fmla="*/ 2147483647 h 1382"/>
                  <a:gd name="T8" fmla="*/ 2147483647 w 2550"/>
                  <a:gd name="T9" fmla="*/ 2147483647 h 1382"/>
                  <a:gd name="T10" fmla="*/ 2147483647 w 2550"/>
                  <a:gd name="T11" fmla="*/ 2147483647 h 1382"/>
                  <a:gd name="T12" fmla="*/ 2147483647 w 2550"/>
                  <a:gd name="T13" fmla="*/ 2147483647 h 1382"/>
                  <a:gd name="T14" fmla="*/ 2147483647 w 2550"/>
                  <a:gd name="T15" fmla="*/ 2147483647 h 1382"/>
                  <a:gd name="T16" fmla="*/ 2147483647 w 2550"/>
                  <a:gd name="T17" fmla="*/ 2147483647 h 1382"/>
                  <a:gd name="T18" fmla="*/ 2147483647 w 2550"/>
                  <a:gd name="T19" fmla="*/ 2147483647 h 1382"/>
                  <a:gd name="T20" fmla="*/ 2147483647 w 2550"/>
                  <a:gd name="T21" fmla="*/ 2147483647 h 1382"/>
                  <a:gd name="T22" fmla="*/ 2147483647 w 2550"/>
                  <a:gd name="T23" fmla="*/ 2147483647 h 1382"/>
                  <a:gd name="T24" fmla="*/ 2147483647 w 2550"/>
                  <a:gd name="T25" fmla="*/ 2147483647 h 1382"/>
                  <a:gd name="T26" fmla="*/ 2147483647 w 2550"/>
                  <a:gd name="T27" fmla="*/ 2147483647 h 1382"/>
                  <a:gd name="T28" fmla="*/ 2147483647 w 2550"/>
                  <a:gd name="T29" fmla="*/ 2147483647 h 1382"/>
                  <a:gd name="T30" fmla="*/ 2147483647 w 2550"/>
                  <a:gd name="T31" fmla="*/ 2147483647 h 1382"/>
                  <a:gd name="T32" fmla="*/ 2147483647 w 2550"/>
                  <a:gd name="T33" fmla="*/ 2147483647 h 1382"/>
                  <a:gd name="T34" fmla="*/ 2147483647 w 2550"/>
                  <a:gd name="T35" fmla="*/ 2147483647 h 1382"/>
                  <a:gd name="T36" fmla="*/ 2147483647 w 2550"/>
                  <a:gd name="T37" fmla="*/ 2147483647 h 1382"/>
                  <a:gd name="T38" fmla="*/ 2147483647 w 2550"/>
                  <a:gd name="T39" fmla="*/ 2147483647 h 1382"/>
                  <a:gd name="T40" fmla="*/ 0 w 2550"/>
                  <a:gd name="T41" fmla="*/ 2147483647 h 1382"/>
                  <a:gd name="T42" fmla="*/ 2147483647 w 2550"/>
                  <a:gd name="T43" fmla="*/ 2147483647 h 1382"/>
                  <a:gd name="T44" fmla="*/ 2147483647 w 2550"/>
                  <a:gd name="T45" fmla="*/ 2147483647 h 1382"/>
                  <a:gd name="T46" fmla="*/ 2147483647 w 2550"/>
                  <a:gd name="T47" fmla="*/ 2147483647 h 1382"/>
                  <a:gd name="T48" fmla="*/ 2147483647 w 2550"/>
                  <a:gd name="T49" fmla="*/ 2147483647 h 1382"/>
                  <a:gd name="T50" fmla="*/ 2147483647 w 2550"/>
                  <a:gd name="T51" fmla="*/ 2147483647 h 1382"/>
                  <a:gd name="T52" fmla="*/ 2147483647 w 2550"/>
                  <a:gd name="T53" fmla="*/ 2147483647 h 1382"/>
                  <a:gd name="T54" fmla="*/ 2147483647 w 2550"/>
                  <a:gd name="T55" fmla="*/ 2147483647 h 1382"/>
                  <a:gd name="T56" fmla="*/ 2147483647 w 2550"/>
                  <a:gd name="T57" fmla="*/ 2147483647 h 1382"/>
                  <a:gd name="T58" fmla="*/ 2147483647 w 2550"/>
                  <a:gd name="T59" fmla="*/ 2147483647 h 1382"/>
                  <a:gd name="T60" fmla="*/ 2147483647 w 2550"/>
                  <a:gd name="T61" fmla="*/ 2147483647 h 1382"/>
                  <a:gd name="T62" fmla="*/ 2147483647 w 2550"/>
                  <a:gd name="T63" fmla="*/ 2147483647 h 1382"/>
                  <a:gd name="T64" fmla="*/ 2147483647 w 2550"/>
                  <a:gd name="T65" fmla="*/ 2147483647 h 1382"/>
                  <a:gd name="T66" fmla="*/ 2147483647 w 2550"/>
                  <a:gd name="T67" fmla="*/ 2147483647 h 1382"/>
                  <a:gd name="T68" fmla="*/ 2147483647 w 2550"/>
                  <a:gd name="T69" fmla="*/ 2147483647 h 1382"/>
                  <a:gd name="T70" fmla="*/ 2147483647 w 2550"/>
                  <a:gd name="T71" fmla="*/ 2147483647 h 1382"/>
                  <a:gd name="T72" fmla="*/ 2147483647 w 2550"/>
                  <a:gd name="T73" fmla="*/ 2147483647 h 1382"/>
                  <a:gd name="T74" fmla="*/ 2147483647 w 2550"/>
                  <a:gd name="T75" fmla="*/ 2147483647 h 1382"/>
                  <a:gd name="T76" fmla="*/ 2147483647 w 2550"/>
                  <a:gd name="T77" fmla="*/ 2147483647 h 1382"/>
                  <a:gd name="T78" fmla="*/ 2147483647 w 2550"/>
                  <a:gd name="T79" fmla="*/ 2147483647 h 1382"/>
                  <a:gd name="T80" fmla="*/ 2147483647 w 2550"/>
                  <a:gd name="T81" fmla="*/ 2147483647 h 1382"/>
                  <a:gd name="T82" fmla="*/ 2147483647 w 2550"/>
                  <a:gd name="T83" fmla="*/ 2147483647 h 1382"/>
                  <a:gd name="T84" fmla="*/ 2147483647 w 2550"/>
                  <a:gd name="T85" fmla="*/ 2147483647 h 1382"/>
                  <a:gd name="T86" fmla="*/ 2147483647 w 2550"/>
                  <a:gd name="T87" fmla="*/ 2147483647 h 1382"/>
                  <a:gd name="T88" fmla="*/ 2147483647 w 2550"/>
                  <a:gd name="T89" fmla="*/ 2147483647 h 1382"/>
                  <a:gd name="T90" fmla="*/ 2147483647 w 2550"/>
                  <a:gd name="T91" fmla="*/ 2147483647 h 1382"/>
                  <a:gd name="T92" fmla="*/ 2147483647 w 2550"/>
                  <a:gd name="T93" fmla="*/ 2147483647 h 1382"/>
                  <a:gd name="T94" fmla="*/ 2147483647 w 2550"/>
                  <a:gd name="T95" fmla="*/ 2147483647 h 1382"/>
                  <a:gd name="T96" fmla="*/ 2147483647 w 2550"/>
                  <a:gd name="T97" fmla="*/ 2147483647 h 1382"/>
                  <a:gd name="T98" fmla="*/ 2147483647 w 2550"/>
                  <a:gd name="T99" fmla="*/ 2147483647 h 1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50"/>
                  <a:gd name="T151" fmla="*/ 0 h 1382"/>
                  <a:gd name="T152" fmla="*/ 2550 w 2550"/>
                  <a:gd name="T153" fmla="*/ 1382 h 1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50" h="1382">
                    <a:moveTo>
                      <a:pt x="2459" y="187"/>
                    </a:moveTo>
                    <a:lnTo>
                      <a:pt x="2444" y="194"/>
                    </a:lnTo>
                    <a:lnTo>
                      <a:pt x="2403" y="210"/>
                    </a:lnTo>
                    <a:lnTo>
                      <a:pt x="2342" y="229"/>
                    </a:lnTo>
                    <a:lnTo>
                      <a:pt x="2278" y="241"/>
                    </a:lnTo>
                    <a:lnTo>
                      <a:pt x="2214" y="236"/>
                    </a:lnTo>
                    <a:lnTo>
                      <a:pt x="2165" y="208"/>
                    </a:lnTo>
                    <a:lnTo>
                      <a:pt x="2131" y="147"/>
                    </a:lnTo>
                    <a:lnTo>
                      <a:pt x="2131" y="47"/>
                    </a:lnTo>
                    <a:lnTo>
                      <a:pt x="2127" y="42"/>
                    </a:lnTo>
                    <a:lnTo>
                      <a:pt x="2120" y="28"/>
                    </a:lnTo>
                    <a:lnTo>
                      <a:pt x="2101" y="14"/>
                    </a:lnTo>
                    <a:lnTo>
                      <a:pt x="2074" y="2"/>
                    </a:lnTo>
                    <a:lnTo>
                      <a:pt x="2037" y="0"/>
                    </a:lnTo>
                    <a:lnTo>
                      <a:pt x="1984" y="12"/>
                    </a:lnTo>
                    <a:lnTo>
                      <a:pt x="1916" y="45"/>
                    </a:lnTo>
                    <a:lnTo>
                      <a:pt x="1833" y="104"/>
                    </a:lnTo>
                    <a:lnTo>
                      <a:pt x="1825" y="99"/>
                    </a:lnTo>
                    <a:lnTo>
                      <a:pt x="1803" y="87"/>
                    </a:lnTo>
                    <a:lnTo>
                      <a:pt x="1773" y="73"/>
                    </a:lnTo>
                    <a:lnTo>
                      <a:pt x="1735" y="61"/>
                    </a:lnTo>
                    <a:lnTo>
                      <a:pt x="1693" y="54"/>
                    </a:lnTo>
                    <a:lnTo>
                      <a:pt x="1652" y="57"/>
                    </a:lnTo>
                    <a:lnTo>
                      <a:pt x="1618" y="73"/>
                    </a:lnTo>
                    <a:lnTo>
                      <a:pt x="1591" y="106"/>
                    </a:lnTo>
                    <a:lnTo>
                      <a:pt x="1580" y="111"/>
                    </a:lnTo>
                    <a:lnTo>
                      <a:pt x="1542" y="123"/>
                    </a:lnTo>
                    <a:lnTo>
                      <a:pt x="1493" y="139"/>
                    </a:lnTo>
                    <a:lnTo>
                      <a:pt x="1437" y="154"/>
                    </a:lnTo>
                    <a:lnTo>
                      <a:pt x="1373" y="163"/>
                    </a:lnTo>
                    <a:lnTo>
                      <a:pt x="1316" y="163"/>
                    </a:lnTo>
                    <a:lnTo>
                      <a:pt x="1267" y="151"/>
                    </a:lnTo>
                    <a:lnTo>
                      <a:pt x="1237" y="121"/>
                    </a:lnTo>
                    <a:lnTo>
                      <a:pt x="1210" y="90"/>
                    </a:lnTo>
                    <a:lnTo>
                      <a:pt x="1180" y="73"/>
                    </a:lnTo>
                    <a:lnTo>
                      <a:pt x="1150" y="71"/>
                    </a:lnTo>
                    <a:lnTo>
                      <a:pt x="1120" y="80"/>
                    </a:lnTo>
                    <a:lnTo>
                      <a:pt x="1097" y="99"/>
                    </a:lnTo>
                    <a:lnTo>
                      <a:pt x="1082" y="130"/>
                    </a:lnTo>
                    <a:lnTo>
                      <a:pt x="1078" y="165"/>
                    </a:lnTo>
                    <a:lnTo>
                      <a:pt x="1090" y="208"/>
                    </a:lnTo>
                    <a:lnTo>
                      <a:pt x="1105" y="248"/>
                    </a:lnTo>
                    <a:lnTo>
                      <a:pt x="1105" y="281"/>
                    </a:lnTo>
                    <a:lnTo>
                      <a:pt x="1094" y="307"/>
                    </a:lnTo>
                    <a:lnTo>
                      <a:pt x="1071" y="324"/>
                    </a:lnTo>
                    <a:lnTo>
                      <a:pt x="1041" y="333"/>
                    </a:lnTo>
                    <a:lnTo>
                      <a:pt x="1007" y="336"/>
                    </a:lnTo>
                    <a:lnTo>
                      <a:pt x="965" y="329"/>
                    </a:lnTo>
                    <a:lnTo>
                      <a:pt x="924" y="317"/>
                    </a:lnTo>
                    <a:lnTo>
                      <a:pt x="879" y="303"/>
                    </a:lnTo>
                    <a:lnTo>
                      <a:pt x="833" y="293"/>
                    </a:lnTo>
                    <a:lnTo>
                      <a:pt x="788" y="289"/>
                    </a:lnTo>
                    <a:lnTo>
                      <a:pt x="746" y="291"/>
                    </a:lnTo>
                    <a:lnTo>
                      <a:pt x="713" y="300"/>
                    </a:lnTo>
                    <a:lnTo>
                      <a:pt x="690" y="319"/>
                    </a:lnTo>
                    <a:lnTo>
                      <a:pt x="682" y="350"/>
                    </a:lnTo>
                    <a:lnTo>
                      <a:pt x="690" y="393"/>
                    </a:lnTo>
                    <a:lnTo>
                      <a:pt x="697" y="440"/>
                    </a:lnTo>
                    <a:lnTo>
                      <a:pt x="686" y="483"/>
                    </a:lnTo>
                    <a:lnTo>
                      <a:pt x="664" y="520"/>
                    </a:lnTo>
                    <a:lnTo>
                      <a:pt x="626" y="551"/>
                    </a:lnTo>
                    <a:lnTo>
                      <a:pt x="584" y="580"/>
                    </a:lnTo>
                    <a:lnTo>
                      <a:pt x="543" y="598"/>
                    </a:lnTo>
                    <a:lnTo>
                      <a:pt x="501" y="613"/>
                    </a:lnTo>
                    <a:lnTo>
                      <a:pt x="467" y="617"/>
                    </a:lnTo>
                    <a:lnTo>
                      <a:pt x="426" y="627"/>
                    </a:lnTo>
                    <a:lnTo>
                      <a:pt x="362" y="653"/>
                    </a:lnTo>
                    <a:lnTo>
                      <a:pt x="294" y="691"/>
                    </a:lnTo>
                    <a:lnTo>
                      <a:pt x="233" y="736"/>
                    </a:lnTo>
                    <a:lnTo>
                      <a:pt x="192" y="783"/>
                    </a:lnTo>
                    <a:lnTo>
                      <a:pt x="188" y="830"/>
                    </a:lnTo>
                    <a:lnTo>
                      <a:pt x="230" y="873"/>
                    </a:lnTo>
                    <a:lnTo>
                      <a:pt x="332" y="904"/>
                    </a:lnTo>
                    <a:lnTo>
                      <a:pt x="448" y="930"/>
                    </a:lnTo>
                    <a:lnTo>
                      <a:pt x="520" y="953"/>
                    </a:lnTo>
                    <a:lnTo>
                      <a:pt x="554" y="975"/>
                    </a:lnTo>
                    <a:lnTo>
                      <a:pt x="550" y="994"/>
                    </a:lnTo>
                    <a:lnTo>
                      <a:pt x="509" y="1013"/>
                    </a:lnTo>
                    <a:lnTo>
                      <a:pt x="433" y="1029"/>
                    </a:lnTo>
                    <a:lnTo>
                      <a:pt x="324" y="1043"/>
                    </a:lnTo>
                    <a:lnTo>
                      <a:pt x="184" y="1057"/>
                    </a:lnTo>
                    <a:lnTo>
                      <a:pt x="67" y="1072"/>
                    </a:lnTo>
                    <a:lnTo>
                      <a:pt x="7" y="1088"/>
                    </a:lnTo>
                    <a:lnTo>
                      <a:pt x="0" y="1105"/>
                    </a:lnTo>
                    <a:lnTo>
                      <a:pt x="26" y="1119"/>
                    </a:lnTo>
                    <a:lnTo>
                      <a:pt x="75" y="1131"/>
                    </a:lnTo>
                    <a:lnTo>
                      <a:pt x="139" y="1138"/>
                    </a:lnTo>
                    <a:lnTo>
                      <a:pt x="200" y="1138"/>
                    </a:lnTo>
                    <a:lnTo>
                      <a:pt x="252" y="1131"/>
                    </a:lnTo>
                    <a:lnTo>
                      <a:pt x="290" y="1133"/>
                    </a:lnTo>
                    <a:lnTo>
                      <a:pt x="316" y="1155"/>
                    </a:lnTo>
                    <a:lnTo>
                      <a:pt x="332" y="1192"/>
                    </a:lnTo>
                    <a:lnTo>
                      <a:pt x="332" y="1235"/>
                    </a:lnTo>
                    <a:lnTo>
                      <a:pt x="320" y="1278"/>
                    </a:lnTo>
                    <a:lnTo>
                      <a:pt x="290" y="1308"/>
                    </a:lnTo>
                    <a:lnTo>
                      <a:pt x="245" y="1325"/>
                    </a:lnTo>
                    <a:lnTo>
                      <a:pt x="177" y="1318"/>
                    </a:lnTo>
                    <a:lnTo>
                      <a:pt x="147" y="1311"/>
                    </a:lnTo>
                    <a:lnTo>
                      <a:pt x="132" y="1308"/>
                    </a:lnTo>
                    <a:lnTo>
                      <a:pt x="132" y="1311"/>
                    </a:lnTo>
                    <a:lnTo>
                      <a:pt x="143" y="1318"/>
                    </a:lnTo>
                    <a:lnTo>
                      <a:pt x="166" y="1327"/>
                    </a:lnTo>
                    <a:lnTo>
                      <a:pt x="196" y="1339"/>
                    </a:lnTo>
                    <a:lnTo>
                      <a:pt x="233" y="1351"/>
                    </a:lnTo>
                    <a:lnTo>
                      <a:pt x="275" y="1360"/>
                    </a:lnTo>
                    <a:lnTo>
                      <a:pt x="324" y="1372"/>
                    </a:lnTo>
                    <a:lnTo>
                      <a:pt x="377" y="1379"/>
                    </a:lnTo>
                    <a:lnTo>
                      <a:pt x="426" y="1382"/>
                    </a:lnTo>
                    <a:lnTo>
                      <a:pt x="479" y="1382"/>
                    </a:lnTo>
                    <a:lnTo>
                      <a:pt x="531" y="1375"/>
                    </a:lnTo>
                    <a:lnTo>
                      <a:pt x="577" y="1360"/>
                    </a:lnTo>
                    <a:lnTo>
                      <a:pt x="618" y="1341"/>
                    </a:lnTo>
                    <a:lnTo>
                      <a:pt x="656" y="1311"/>
                    </a:lnTo>
                    <a:lnTo>
                      <a:pt x="724" y="1249"/>
                    </a:lnTo>
                    <a:lnTo>
                      <a:pt x="799" y="1199"/>
                    </a:lnTo>
                    <a:lnTo>
                      <a:pt x="875" y="1164"/>
                    </a:lnTo>
                    <a:lnTo>
                      <a:pt x="946" y="1145"/>
                    </a:lnTo>
                    <a:lnTo>
                      <a:pt x="1014" y="1143"/>
                    </a:lnTo>
                    <a:lnTo>
                      <a:pt x="1075" y="1157"/>
                    </a:lnTo>
                    <a:lnTo>
                      <a:pt x="1120" y="1192"/>
                    </a:lnTo>
                    <a:lnTo>
                      <a:pt x="1154" y="1249"/>
                    </a:lnTo>
                    <a:lnTo>
                      <a:pt x="1180" y="1304"/>
                    </a:lnTo>
                    <a:lnTo>
                      <a:pt x="1210" y="1330"/>
                    </a:lnTo>
                    <a:lnTo>
                      <a:pt x="1241" y="1337"/>
                    </a:lnTo>
                    <a:lnTo>
                      <a:pt x="1271" y="1322"/>
                    </a:lnTo>
                    <a:lnTo>
                      <a:pt x="1297" y="1296"/>
                    </a:lnTo>
                    <a:lnTo>
                      <a:pt x="1320" y="1259"/>
                    </a:lnTo>
                    <a:lnTo>
                      <a:pt x="1339" y="1216"/>
                    </a:lnTo>
                    <a:lnTo>
                      <a:pt x="1350" y="1171"/>
                    </a:lnTo>
                    <a:lnTo>
                      <a:pt x="1369" y="1126"/>
                    </a:lnTo>
                    <a:lnTo>
                      <a:pt x="1407" y="1081"/>
                    </a:lnTo>
                    <a:lnTo>
                      <a:pt x="1459" y="1043"/>
                    </a:lnTo>
                    <a:lnTo>
                      <a:pt x="1520" y="1015"/>
                    </a:lnTo>
                    <a:lnTo>
                      <a:pt x="1580" y="1001"/>
                    </a:lnTo>
                    <a:lnTo>
                      <a:pt x="1637" y="1001"/>
                    </a:lnTo>
                    <a:lnTo>
                      <a:pt x="1686" y="1024"/>
                    </a:lnTo>
                    <a:lnTo>
                      <a:pt x="1716" y="1069"/>
                    </a:lnTo>
                    <a:lnTo>
                      <a:pt x="1750" y="1105"/>
                    </a:lnTo>
                    <a:lnTo>
                      <a:pt x="1807" y="1102"/>
                    </a:lnTo>
                    <a:lnTo>
                      <a:pt x="1874" y="1069"/>
                    </a:lnTo>
                    <a:lnTo>
                      <a:pt x="1950" y="1024"/>
                    </a:lnTo>
                    <a:lnTo>
                      <a:pt x="2025" y="977"/>
                    </a:lnTo>
                    <a:lnTo>
                      <a:pt x="2093" y="942"/>
                    </a:lnTo>
                    <a:lnTo>
                      <a:pt x="2146" y="934"/>
                    </a:lnTo>
                    <a:lnTo>
                      <a:pt x="2176" y="963"/>
                    </a:lnTo>
                    <a:lnTo>
                      <a:pt x="2199" y="1001"/>
                    </a:lnTo>
                    <a:lnTo>
                      <a:pt x="2218" y="1015"/>
                    </a:lnTo>
                    <a:lnTo>
                      <a:pt x="2237" y="1008"/>
                    </a:lnTo>
                    <a:lnTo>
                      <a:pt x="2244" y="984"/>
                    </a:lnTo>
                    <a:lnTo>
                      <a:pt x="2244" y="951"/>
                    </a:lnTo>
                    <a:lnTo>
                      <a:pt x="2225" y="911"/>
                    </a:lnTo>
                    <a:lnTo>
                      <a:pt x="2191" y="871"/>
                    </a:lnTo>
                    <a:lnTo>
                      <a:pt x="2131" y="833"/>
                    </a:lnTo>
                    <a:lnTo>
                      <a:pt x="2082" y="795"/>
                    </a:lnTo>
                    <a:lnTo>
                      <a:pt x="2071" y="755"/>
                    </a:lnTo>
                    <a:lnTo>
                      <a:pt x="2089" y="712"/>
                    </a:lnTo>
                    <a:lnTo>
                      <a:pt x="2138" y="677"/>
                    </a:lnTo>
                    <a:lnTo>
                      <a:pt x="2203" y="648"/>
                    </a:lnTo>
                    <a:lnTo>
                      <a:pt x="2282" y="629"/>
                    </a:lnTo>
                    <a:lnTo>
                      <a:pt x="2365" y="629"/>
                    </a:lnTo>
                    <a:lnTo>
                      <a:pt x="2444" y="646"/>
                    </a:lnTo>
                    <a:lnTo>
                      <a:pt x="2478" y="655"/>
                    </a:lnTo>
                    <a:lnTo>
                      <a:pt x="2504" y="658"/>
                    </a:lnTo>
                    <a:lnTo>
                      <a:pt x="2519" y="653"/>
                    </a:lnTo>
                    <a:lnTo>
                      <a:pt x="2527" y="643"/>
                    </a:lnTo>
                    <a:lnTo>
                      <a:pt x="2523" y="627"/>
                    </a:lnTo>
                    <a:lnTo>
                      <a:pt x="2516" y="608"/>
                    </a:lnTo>
                    <a:lnTo>
                      <a:pt x="2497" y="589"/>
                    </a:lnTo>
                    <a:lnTo>
                      <a:pt x="2470" y="568"/>
                    </a:lnTo>
                    <a:lnTo>
                      <a:pt x="2433" y="546"/>
                    </a:lnTo>
                    <a:lnTo>
                      <a:pt x="2391" y="527"/>
                    </a:lnTo>
                    <a:lnTo>
                      <a:pt x="2342" y="511"/>
                    </a:lnTo>
                    <a:lnTo>
                      <a:pt x="2282" y="499"/>
                    </a:lnTo>
                    <a:lnTo>
                      <a:pt x="2218" y="492"/>
                    </a:lnTo>
                    <a:lnTo>
                      <a:pt x="2142" y="490"/>
                    </a:lnTo>
                    <a:lnTo>
                      <a:pt x="2063" y="497"/>
                    </a:lnTo>
                    <a:lnTo>
                      <a:pt x="1976" y="513"/>
                    </a:lnTo>
                    <a:lnTo>
                      <a:pt x="1893" y="530"/>
                    </a:lnTo>
                    <a:lnTo>
                      <a:pt x="1829" y="542"/>
                    </a:lnTo>
                    <a:lnTo>
                      <a:pt x="1780" y="544"/>
                    </a:lnTo>
                    <a:lnTo>
                      <a:pt x="1746" y="542"/>
                    </a:lnTo>
                    <a:lnTo>
                      <a:pt x="1727" y="537"/>
                    </a:lnTo>
                    <a:lnTo>
                      <a:pt x="1720" y="525"/>
                    </a:lnTo>
                    <a:lnTo>
                      <a:pt x="1724" y="513"/>
                    </a:lnTo>
                    <a:lnTo>
                      <a:pt x="1739" y="497"/>
                    </a:lnTo>
                    <a:lnTo>
                      <a:pt x="1761" y="480"/>
                    </a:lnTo>
                    <a:lnTo>
                      <a:pt x="1795" y="464"/>
                    </a:lnTo>
                    <a:lnTo>
                      <a:pt x="1837" y="447"/>
                    </a:lnTo>
                    <a:lnTo>
                      <a:pt x="1882" y="430"/>
                    </a:lnTo>
                    <a:lnTo>
                      <a:pt x="1935" y="419"/>
                    </a:lnTo>
                    <a:lnTo>
                      <a:pt x="1995" y="409"/>
                    </a:lnTo>
                    <a:lnTo>
                      <a:pt x="2055" y="402"/>
                    </a:lnTo>
                    <a:lnTo>
                      <a:pt x="2120" y="402"/>
                    </a:lnTo>
                    <a:lnTo>
                      <a:pt x="2240" y="400"/>
                    </a:lnTo>
                    <a:lnTo>
                      <a:pt x="2350" y="386"/>
                    </a:lnTo>
                    <a:lnTo>
                      <a:pt x="2437" y="364"/>
                    </a:lnTo>
                    <a:lnTo>
                      <a:pt x="2504" y="333"/>
                    </a:lnTo>
                    <a:lnTo>
                      <a:pt x="2542" y="298"/>
                    </a:lnTo>
                    <a:lnTo>
                      <a:pt x="2550" y="262"/>
                    </a:lnTo>
                    <a:lnTo>
                      <a:pt x="2523" y="225"/>
                    </a:lnTo>
                    <a:lnTo>
                      <a:pt x="2459" y="187"/>
                    </a:lnTo>
                    <a:close/>
                  </a:path>
                </a:pathLst>
              </a:custGeom>
              <a:solidFill>
                <a:srgbClr val="99FF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8" name="Freeform 12"/>
              <p:cNvSpPr>
                <a:spLocks/>
              </p:cNvSpPr>
              <p:nvPr/>
            </p:nvSpPr>
            <p:spPr bwMode="auto">
              <a:xfrm>
                <a:off x="2060370" y="549277"/>
                <a:ext cx="2965589" cy="1590103"/>
              </a:xfrm>
              <a:custGeom>
                <a:avLst/>
                <a:gdLst>
                  <a:gd name="T0" fmla="*/ 2147483647 w 2535"/>
                  <a:gd name="T1" fmla="*/ 2147483647 h 1188"/>
                  <a:gd name="T2" fmla="*/ 2147483647 w 2535"/>
                  <a:gd name="T3" fmla="*/ 2147483647 h 1188"/>
                  <a:gd name="T4" fmla="*/ 2147483647 w 2535"/>
                  <a:gd name="T5" fmla="*/ 2147483647 h 1188"/>
                  <a:gd name="T6" fmla="*/ 2147483647 w 2535"/>
                  <a:gd name="T7" fmla="*/ 2147483647 h 1188"/>
                  <a:gd name="T8" fmla="*/ 2147483647 w 2535"/>
                  <a:gd name="T9" fmla="*/ 2147483647 h 1188"/>
                  <a:gd name="T10" fmla="*/ 2147483647 w 2535"/>
                  <a:gd name="T11" fmla="*/ 2147483647 h 1188"/>
                  <a:gd name="T12" fmla="*/ 2147483647 w 2535"/>
                  <a:gd name="T13" fmla="*/ 2147483647 h 1188"/>
                  <a:gd name="T14" fmla="*/ 2147483647 w 2535"/>
                  <a:gd name="T15" fmla="*/ 2147483647 h 1188"/>
                  <a:gd name="T16" fmla="*/ 2147483647 w 2535"/>
                  <a:gd name="T17" fmla="*/ 2147483647 h 1188"/>
                  <a:gd name="T18" fmla="*/ 2147483647 w 2535"/>
                  <a:gd name="T19" fmla="*/ 2147483647 h 1188"/>
                  <a:gd name="T20" fmla="*/ 2147483647 w 2535"/>
                  <a:gd name="T21" fmla="*/ 2147483647 h 1188"/>
                  <a:gd name="T22" fmla="*/ 2147483647 w 2535"/>
                  <a:gd name="T23" fmla="*/ 2147483647 h 1188"/>
                  <a:gd name="T24" fmla="*/ 2147483647 w 2535"/>
                  <a:gd name="T25" fmla="*/ 2147483647 h 1188"/>
                  <a:gd name="T26" fmla="*/ 2147483647 w 2535"/>
                  <a:gd name="T27" fmla="*/ 2147483647 h 1188"/>
                  <a:gd name="T28" fmla="*/ 2147483647 w 2535"/>
                  <a:gd name="T29" fmla="*/ 2147483647 h 1188"/>
                  <a:gd name="T30" fmla="*/ 2147483647 w 2535"/>
                  <a:gd name="T31" fmla="*/ 2147483647 h 1188"/>
                  <a:gd name="T32" fmla="*/ 2147483647 w 2535"/>
                  <a:gd name="T33" fmla="*/ 2147483647 h 1188"/>
                  <a:gd name="T34" fmla="*/ 2147483647 w 2535"/>
                  <a:gd name="T35" fmla="*/ 2147483647 h 1188"/>
                  <a:gd name="T36" fmla="*/ 2147483647 w 2535"/>
                  <a:gd name="T37" fmla="*/ 2147483647 h 1188"/>
                  <a:gd name="T38" fmla="*/ 2147483647 w 2535"/>
                  <a:gd name="T39" fmla="*/ 2147483647 h 1188"/>
                  <a:gd name="T40" fmla="*/ 0 w 2535"/>
                  <a:gd name="T41" fmla="*/ 2147483647 h 1188"/>
                  <a:gd name="T42" fmla="*/ 2147483647 w 2535"/>
                  <a:gd name="T43" fmla="*/ 2147483647 h 1188"/>
                  <a:gd name="T44" fmla="*/ 2147483647 w 2535"/>
                  <a:gd name="T45" fmla="*/ 2147483647 h 1188"/>
                  <a:gd name="T46" fmla="*/ 2147483647 w 2535"/>
                  <a:gd name="T47" fmla="*/ 2147483647 h 1188"/>
                  <a:gd name="T48" fmla="*/ 2147483647 w 2535"/>
                  <a:gd name="T49" fmla="*/ 2147483647 h 1188"/>
                  <a:gd name="T50" fmla="*/ 2147483647 w 2535"/>
                  <a:gd name="T51" fmla="*/ 2147483647 h 1188"/>
                  <a:gd name="T52" fmla="*/ 2147483647 w 2535"/>
                  <a:gd name="T53" fmla="*/ 2147483647 h 1188"/>
                  <a:gd name="T54" fmla="*/ 2147483647 w 2535"/>
                  <a:gd name="T55" fmla="*/ 2147483647 h 1188"/>
                  <a:gd name="T56" fmla="*/ 2147483647 w 2535"/>
                  <a:gd name="T57" fmla="*/ 2147483647 h 1188"/>
                  <a:gd name="T58" fmla="*/ 2147483647 w 2535"/>
                  <a:gd name="T59" fmla="*/ 2147483647 h 1188"/>
                  <a:gd name="T60" fmla="*/ 2147483647 w 2535"/>
                  <a:gd name="T61" fmla="*/ 2147483647 h 1188"/>
                  <a:gd name="T62" fmla="*/ 2147483647 w 2535"/>
                  <a:gd name="T63" fmla="*/ 2147483647 h 1188"/>
                  <a:gd name="T64" fmla="*/ 2147483647 w 2535"/>
                  <a:gd name="T65" fmla="*/ 2147483647 h 1188"/>
                  <a:gd name="T66" fmla="*/ 2147483647 w 2535"/>
                  <a:gd name="T67" fmla="*/ 2147483647 h 1188"/>
                  <a:gd name="T68" fmla="*/ 2147483647 w 2535"/>
                  <a:gd name="T69" fmla="*/ 2147483647 h 1188"/>
                  <a:gd name="T70" fmla="*/ 2147483647 w 2535"/>
                  <a:gd name="T71" fmla="*/ 2147483647 h 1188"/>
                  <a:gd name="T72" fmla="*/ 2147483647 w 2535"/>
                  <a:gd name="T73" fmla="*/ 2147483647 h 1188"/>
                  <a:gd name="T74" fmla="*/ 2147483647 w 2535"/>
                  <a:gd name="T75" fmla="*/ 2147483647 h 1188"/>
                  <a:gd name="T76" fmla="*/ 2147483647 w 2535"/>
                  <a:gd name="T77" fmla="*/ 2147483647 h 1188"/>
                  <a:gd name="T78" fmla="*/ 2147483647 w 2535"/>
                  <a:gd name="T79" fmla="*/ 2147483647 h 1188"/>
                  <a:gd name="T80" fmla="*/ 2147483647 w 2535"/>
                  <a:gd name="T81" fmla="*/ 2147483647 h 1188"/>
                  <a:gd name="T82" fmla="*/ 2147483647 w 2535"/>
                  <a:gd name="T83" fmla="*/ 2147483647 h 1188"/>
                  <a:gd name="T84" fmla="*/ 2147483647 w 2535"/>
                  <a:gd name="T85" fmla="*/ 2147483647 h 1188"/>
                  <a:gd name="T86" fmla="*/ 2147483647 w 2535"/>
                  <a:gd name="T87" fmla="*/ 2147483647 h 1188"/>
                  <a:gd name="T88" fmla="*/ 2147483647 w 2535"/>
                  <a:gd name="T89" fmla="*/ 2147483647 h 1188"/>
                  <a:gd name="T90" fmla="*/ 2147483647 w 2535"/>
                  <a:gd name="T91" fmla="*/ 2147483647 h 1188"/>
                  <a:gd name="T92" fmla="*/ 2147483647 w 2535"/>
                  <a:gd name="T93" fmla="*/ 2147483647 h 1188"/>
                  <a:gd name="T94" fmla="*/ 2147483647 w 2535"/>
                  <a:gd name="T95" fmla="*/ 2147483647 h 1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35"/>
                  <a:gd name="T145" fmla="*/ 0 h 1188"/>
                  <a:gd name="T146" fmla="*/ 2535 w 2535"/>
                  <a:gd name="T147" fmla="*/ 1188 h 1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35" h="1188">
                    <a:moveTo>
                      <a:pt x="1909" y="114"/>
                    </a:moveTo>
                    <a:lnTo>
                      <a:pt x="1897" y="121"/>
                    </a:lnTo>
                    <a:lnTo>
                      <a:pt x="1867" y="138"/>
                    </a:lnTo>
                    <a:lnTo>
                      <a:pt x="1818" y="154"/>
                    </a:lnTo>
                    <a:lnTo>
                      <a:pt x="1758" y="168"/>
                    </a:lnTo>
                    <a:lnTo>
                      <a:pt x="1694" y="168"/>
                    </a:lnTo>
                    <a:lnTo>
                      <a:pt x="1622" y="152"/>
                    </a:lnTo>
                    <a:lnTo>
                      <a:pt x="1554" y="107"/>
                    </a:lnTo>
                    <a:lnTo>
                      <a:pt x="1494" y="31"/>
                    </a:lnTo>
                    <a:lnTo>
                      <a:pt x="1486" y="26"/>
                    </a:lnTo>
                    <a:lnTo>
                      <a:pt x="1471" y="17"/>
                    </a:lnTo>
                    <a:lnTo>
                      <a:pt x="1445" y="7"/>
                    </a:lnTo>
                    <a:lnTo>
                      <a:pt x="1411" y="0"/>
                    </a:lnTo>
                    <a:lnTo>
                      <a:pt x="1373" y="0"/>
                    </a:lnTo>
                    <a:lnTo>
                      <a:pt x="1328" y="15"/>
                    </a:lnTo>
                    <a:lnTo>
                      <a:pt x="1279" y="45"/>
                    </a:lnTo>
                    <a:lnTo>
                      <a:pt x="1230" y="97"/>
                    </a:lnTo>
                    <a:lnTo>
                      <a:pt x="1218" y="95"/>
                    </a:lnTo>
                    <a:lnTo>
                      <a:pt x="1192" y="88"/>
                    </a:lnTo>
                    <a:lnTo>
                      <a:pt x="1150" y="78"/>
                    </a:lnTo>
                    <a:lnTo>
                      <a:pt x="1105" y="71"/>
                    </a:lnTo>
                    <a:lnTo>
                      <a:pt x="1060" y="69"/>
                    </a:lnTo>
                    <a:lnTo>
                      <a:pt x="1022" y="74"/>
                    </a:lnTo>
                    <a:lnTo>
                      <a:pt x="996" y="90"/>
                    </a:lnTo>
                    <a:lnTo>
                      <a:pt x="988" y="119"/>
                    </a:lnTo>
                    <a:lnTo>
                      <a:pt x="977" y="123"/>
                    </a:lnTo>
                    <a:lnTo>
                      <a:pt x="950" y="135"/>
                    </a:lnTo>
                    <a:lnTo>
                      <a:pt x="909" y="149"/>
                    </a:lnTo>
                    <a:lnTo>
                      <a:pt x="860" y="166"/>
                    </a:lnTo>
                    <a:lnTo>
                      <a:pt x="803" y="178"/>
                    </a:lnTo>
                    <a:lnTo>
                      <a:pt x="747" y="183"/>
                    </a:lnTo>
                    <a:lnTo>
                      <a:pt x="690" y="175"/>
                    </a:lnTo>
                    <a:lnTo>
                      <a:pt x="641" y="157"/>
                    </a:lnTo>
                    <a:lnTo>
                      <a:pt x="596" y="133"/>
                    </a:lnTo>
                    <a:lnTo>
                      <a:pt x="558" y="123"/>
                    </a:lnTo>
                    <a:lnTo>
                      <a:pt x="524" y="123"/>
                    </a:lnTo>
                    <a:lnTo>
                      <a:pt x="501" y="135"/>
                    </a:lnTo>
                    <a:lnTo>
                      <a:pt x="490" y="152"/>
                    </a:lnTo>
                    <a:lnTo>
                      <a:pt x="494" y="175"/>
                    </a:lnTo>
                    <a:lnTo>
                      <a:pt x="513" y="204"/>
                    </a:lnTo>
                    <a:lnTo>
                      <a:pt x="550" y="235"/>
                    </a:lnTo>
                    <a:lnTo>
                      <a:pt x="588" y="265"/>
                    </a:lnTo>
                    <a:lnTo>
                      <a:pt x="611" y="289"/>
                    </a:lnTo>
                    <a:lnTo>
                      <a:pt x="615" y="310"/>
                    </a:lnTo>
                    <a:lnTo>
                      <a:pt x="603" y="324"/>
                    </a:lnTo>
                    <a:lnTo>
                      <a:pt x="577" y="334"/>
                    </a:lnTo>
                    <a:lnTo>
                      <a:pt x="543" y="339"/>
                    </a:lnTo>
                    <a:lnTo>
                      <a:pt x="501" y="336"/>
                    </a:lnTo>
                    <a:lnTo>
                      <a:pt x="452" y="332"/>
                    </a:lnTo>
                    <a:lnTo>
                      <a:pt x="400" y="324"/>
                    </a:lnTo>
                    <a:lnTo>
                      <a:pt x="347" y="320"/>
                    </a:lnTo>
                    <a:lnTo>
                      <a:pt x="298" y="317"/>
                    </a:lnTo>
                    <a:lnTo>
                      <a:pt x="256" y="322"/>
                    </a:lnTo>
                    <a:lnTo>
                      <a:pt x="230" y="334"/>
                    </a:lnTo>
                    <a:lnTo>
                      <a:pt x="222" y="351"/>
                    </a:lnTo>
                    <a:lnTo>
                      <a:pt x="230" y="374"/>
                    </a:lnTo>
                    <a:lnTo>
                      <a:pt x="264" y="407"/>
                    </a:lnTo>
                    <a:lnTo>
                      <a:pt x="298" y="443"/>
                    </a:lnTo>
                    <a:lnTo>
                      <a:pt x="313" y="476"/>
                    </a:lnTo>
                    <a:lnTo>
                      <a:pt x="309" y="507"/>
                    </a:lnTo>
                    <a:lnTo>
                      <a:pt x="294" y="533"/>
                    </a:lnTo>
                    <a:lnTo>
                      <a:pt x="268" y="556"/>
                    </a:lnTo>
                    <a:lnTo>
                      <a:pt x="237" y="575"/>
                    </a:lnTo>
                    <a:lnTo>
                      <a:pt x="207" y="587"/>
                    </a:lnTo>
                    <a:lnTo>
                      <a:pt x="177" y="594"/>
                    </a:lnTo>
                    <a:lnTo>
                      <a:pt x="139" y="606"/>
                    </a:lnTo>
                    <a:lnTo>
                      <a:pt x="90" y="632"/>
                    </a:lnTo>
                    <a:lnTo>
                      <a:pt x="45" y="665"/>
                    </a:lnTo>
                    <a:lnTo>
                      <a:pt x="11" y="705"/>
                    </a:lnTo>
                    <a:lnTo>
                      <a:pt x="0" y="746"/>
                    </a:lnTo>
                    <a:lnTo>
                      <a:pt x="22" y="784"/>
                    </a:lnTo>
                    <a:lnTo>
                      <a:pt x="90" y="812"/>
                    </a:lnTo>
                    <a:lnTo>
                      <a:pt x="211" y="828"/>
                    </a:lnTo>
                    <a:lnTo>
                      <a:pt x="343" y="840"/>
                    </a:lnTo>
                    <a:lnTo>
                      <a:pt x="430" y="852"/>
                    </a:lnTo>
                    <a:lnTo>
                      <a:pt x="475" y="866"/>
                    </a:lnTo>
                    <a:lnTo>
                      <a:pt x="483" y="883"/>
                    </a:lnTo>
                    <a:lnTo>
                      <a:pt x="452" y="899"/>
                    </a:lnTo>
                    <a:lnTo>
                      <a:pt x="388" y="918"/>
                    </a:lnTo>
                    <a:lnTo>
                      <a:pt x="290" y="937"/>
                    </a:lnTo>
                    <a:lnTo>
                      <a:pt x="158" y="959"/>
                    </a:lnTo>
                    <a:lnTo>
                      <a:pt x="49" y="980"/>
                    </a:lnTo>
                    <a:lnTo>
                      <a:pt x="0" y="996"/>
                    </a:lnTo>
                    <a:lnTo>
                      <a:pt x="0" y="1008"/>
                    </a:lnTo>
                    <a:lnTo>
                      <a:pt x="34" y="1018"/>
                    </a:lnTo>
                    <a:lnTo>
                      <a:pt x="90" y="1022"/>
                    </a:lnTo>
                    <a:lnTo>
                      <a:pt x="158" y="1025"/>
                    </a:lnTo>
                    <a:lnTo>
                      <a:pt x="222" y="1020"/>
                    </a:lnTo>
                    <a:lnTo>
                      <a:pt x="268" y="1011"/>
                    </a:lnTo>
                    <a:lnTo>
                      <a:pt x="305" y="1008"/>
                    </a:lnTo>
                    <a:lnTo>
                      <a:pt x="343" y="1022"/>
                    </a:lnTo>
                    <a:lnTo>
                      <a:pt x="381" y="1051"/>
                    </a:lnTo>
                    <a:lnTo>
                      <a:pt x="407" y="1082"/>
                    </a:lnTo>
                    <a:lnTo>
                      <a:pt x="418" y="1115"/>
                    </a:lnTo>
                    <a:lnTo>
                      <a:pt x="411" y="1141"/>
                    </a:lnTo>
                    <a:lnTo>
                      <a:pt x="373" y="1157"/>
                    </a:lnTo>
                    <a:lnTo>
                      <a:pt x="302" y="1157"/>
                    </a:lnTo>
                    <a:lnTo>
                      <a:pt x="268" y="1153"/>
                    </a:lnTo>
                    <a:lnTo>
                      <a:pt x="252" y="1153"/>
                    </a:lnTo>
                    <a:lnTo>
                      <a:pt x="252" y="1155"/>
                    </a:lnTo>
                    <a:lnTo>
                      <a:pt x="268" y="1160"/>
                    </a:lnTo>
                    <a:lnTo>
                      <a:pt x="298" y="1164"/>
                    </a:lnTo>
                    <a:lnTo>
                      <a:pt x="332" y="1172"/>
                    </a:lnTo>
                    <a:lnTo>
                      <a:pt x="377" y="1176"/>
                    </a:lnTo>
                    <a:lnTo>
                      <a:pt x="430" y="1183"/>
                    </a:lnTo>
                    <a:lnTo>
                      <a:pt x="483" y="1186"/>
                    </a:lnTo>
                    <a:lnTo>
                      <a:pt x="539" y="1188"/>
                    </a:lnTo>
                    <a:lnTo>
                      <a:pt x="596" y="1188"/>
                    </a:lnTo>
                    <a:lnTo>
                      <a:pt x="645" y="1183"/>
                    </a:lnTo>
                    <a:lnTo>
                      <a:pt x="694" y="1174"/>
                    </a:lnTo>
                    <a:lnTo>
                      <a:pt x="732" y="1162"/>
                    </a:lnTo>
                    <a:lnTo>
                      <a:pt x="762" y="1143"/>
                    </a:lnTo>
                    <a:lnTo>
                      <a:pt x="781" y="1117"/>
                    </a:lnTo>
                    <a:lnTo>
                      <a:pt x="815" y="1063"/>
                    </a:lnTo>
                    <a:lnTo>
                      <a:pt x="856" y="1020"/>
                    </a:lnTo>
                    <a:lnTo>
                      <a:pt x="913" y="987"/>
                    </a:lnTo>
                    <a:lnTo>
                      <a:pt x="973" y="966"/>
                    </a:lnTo>
                    <a:lnTo>
                      <a:pt x="1037" y="959"/>
                    </a:lnTo>
                    <a:lnTo>
                      <a:pt x="1105" y="966"/>
                    </a:lnTo>
                    <a:lnTo>
                      <a:pt x="1177" y="989"/>
                    </a:lnTo>
                    <a:lnTo>
                      <a:pt x="1241" y="1030"/>
                    </a:lnTo>
                    <a:lnTo>
                      <a:pt x="1297" y="1067"/>
                    </a:lnTo>
                    <a:lnTo>
                      <a:pt x="1343" y="1086"/>
                    </a:lnTo>
                    <a:lnTo>
                      <a:pt x="1377" y="1089"/>
                    </a:lnTo>
                    <a:lnTo>
                      <a:pt x="1399" y="1077"/>
                    </a:lnTo>
                    <a:lnTo>
                      <a:pt x="1407" y="1053"/>
                    </a:lnTo>
                    <a:lnTo>
                      <a:pt x="1411" y="1025"/>
                    </a:lnTo>
                    <a:lnTo>
                      <a:pt x="1403" y="989"/>
                    </a:lnTo>
                    <a:lnTo>
                      <a:pt x="1384" y="954"/>
                    </a:lnTo>
                    <a:lnTo>
                      <a:pt x="1377" y="918"/>
                    </a:lnTo>
                    <a:lnTo>
                      <a:pt x="1388" y="883"/>
                    </a:lnTo>
                    <a:lnTo>
                      <a:pt x="1418" y="850"/>
                    </a:lnTo>
                    <a:lnTo>
                      <a:pt x="1460" y="824"/>
                    </a:lnTo>
                    <a:lnTo>
                      <a:pt x="1512" y="807"/>
                    </a:lnTo>
                    <a:lnTo>
                      <a:pt x="1573" y="805"/>
                    </a:lnTo>
                    <a:lnTo>
                      <a:pt x="1629" y="817"/>
                    </a:lnTo>
                    <a:lnTo>
                      <a:pt x="1690" y="850"/>
                    </a:lnTo>
                    <a:lnTo>
                      <a:pt x="1746" y="873"/>
                    </a:lnTo>
                    <a:lnTo>
                      <a:pt x="1795" y="866"/>
                    </a:lnTo>
                    <a:lnTo>
                      <a:pt x="1844" y="838"/>
                    </a:lnTo>
                    <a:lnTo>
                      <a:pt x="1893" y="795"/>
                    </a:lnTo>
                    <a:lnTo>
                      <a:pt x="1939" y="755"/>
                    </a:lnTo>
                    <a:lnTo>
                      <a:pt x="1984" y="722"/>
                    </a:lnTo>
                    <a:lnTo>
                      <a:pt x="2029" y="713"/>
                    </a:lnTo>
                    <a:lnTo>
                      <a:pt x="2075" y="731"/>
                    </a:lnTo>
                    <a:lnTo>
                      <a:pt x="2120" y="760"/>
                    </a:lnTo>
                    <a:lnTo>
                      <a:pt x="2146" y="769"/>
                    </a:lnTo>
                    <a:lnTo>
                      <a:pt x="2161" y="762"/>
                    </a:lnTo>
                    <a:lnTo>
                      <a:pt x="2157" y="743"/>
                    </a:lnTo>
                    <a:lnTo>
                      <a:pt x="2135" y="717"/>
                    </a:lnTo>
                    <a:lnTo>
                      <a:pt x="2097" y="689"/>
                    </a:lnTo>
                    <a:lnTo>
                      <a:pt x="2037" y="658"/>
                    </a:lnTo>
                    <a:lnTo>
                      <a:pt x="1958" y="634"/>
                    </a:lnTo>
                    <a:lnTo>
                      <a:pt x="2041" y="649"/>
                    </a:lnTo>
                    <a:lnTo>
                      <a:pt x="2120" y="656"/>
                    </a:lnTo>
                    <a:lnTo>
                      <a:pt x="2195" y="656"/>
                    </a:lnTo>
                    <a:lnTo>
                      <a:pt x="2267" y="651"/>
                    </a:lnTo>
                    <a:lnTo>
                      <a:pt x="2335" y="639"/>
                    </a:lnTo>
                    <a:lnTo>
                      <a:pt x="2391" y="623"/>
                    </a:lnTo>
                    <a:lnTo>
                      <a:pt x="2440" y="601"/>
                    </a:lnTo>
                    <a:lnTo>
                      <a:pt x="2482" y="580"/>
                    </a:lnTo>
                    <a:lnTo>
                      <a:pt x="2512" y="554"/>
                    </a:lnTo>
                    <a:lnTo>
                      <a:pt x="2531" y="528"/>
                    </a:lnTo>
                    <a:lnTo>
                      <a:pt x="2535" y="502"/>
                    </a:lnTo>
                    <a:lnTo>
                      <a:pt x="2523" y="474"/>
                    </a:lnTo>
                    <a:lnTo>
                      <a:pt x="2501" y="448"/>
                    </a:lnTo>
                    <a:lnTo>
                      <a:pt x="2459" y="424"/>
                    </a:lnTo>
                    <a:lnTo>
                      <a:pt x="2399" y="403"/>
                    </a:lnTo>
                    <a:lnTo>
                      <a:pt x="2320" y="386"/>
                    </a:lnTo>
                    <a:lnTo>
                      <a:pt x="2406" y="391"/>
                    </a:lnTo>
                    <a:lnTo>
                      <a:pt x="2467" y="377"/>
                    </a:lnTo>
                    <a:lnTo>
                      <a:pt x="2505" y="351"/>
                    </a:lnTo>
                    <a:lnTo>
                      <a:pt x="2516" y="320"/>
                    </a:lnTo>
                    <a:lnTo>
                      <a:pt x="2493" y="294"/>
                    </a:lnTo>
                    <a:lnTo>
                      <a:pt x="2437" y="277"/>
                    </a:lnTo>
                    <a:lnTo>
                      <a:pt x="2342" y="282"/>
                    </a:lnTo>
                    <a:lnTo>
                      <a:pt x="2207" y="310"/>
                    </a:lnTo>
                    <a:lnTo>
                      <a:pt x="2075" y="341"/>
                    </a:lnTo>
                    <a:lnTo>
                      <a:pt x="1980" y="346"/>
                    </a:lnTo>
                    <a:lnTo>
                      <a:pt x="1920" y="332"/>
                    </a:lnTo>
                    <a:lnTo>
                      <a:pt x="1901" y="303"/>
                    </a:lnTo>
                    <a:lnTo>
                      <a:pt x="1912" y="268"/>
                    </a:lnTo>
                    <a:lnTo>
                      <a:pt x="1958" y="232"/>
                    </a:lnTo>
                    <a:lnTo>
                      <a:pt x="2037" y="204"/>
                    </a:lnTo>
                    <a:lnTo>
                      <a:pt x="2146" y="190"/>
                    </a:lnTo>
                    <a:lnTo>
                      <a:pt x="2248" y="183"/>
                    </a:lnTo>
                    <a:lnTo>
                      <a:pt x="2297" y="175"/>
                    </a:lnTo>
                    <a:lnTo>
                      <a:pt x="2297" y="171"/>
                    </a:lnTo>
                    <a:lnTo>
                      <a:pt x="2263" y="164"/>
                    </a:lnTo>
                    <a:lnTo>
                      <a:pt x="2199" y="154"/>
                    </a:lnTo>
                    <a:lnTo>
                      <a:pt x="2112" y="145"/>
                    </a:lnTo>
                    <a:lnTo>
                      <a:pt x="2014" y="130"/>
                    </a:lnTo>
                    <a:lnTo>
                      <a:pt x="1909" y="114"/>
                    </a:lnTo>
                    <a:close/>
                  </a:path>
                </a:pathLst>
              </a:custGeom>
              <a:solidFill>
                <a:srgbClr val="99FF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9" name="Freeform 13"/>
              <p:cNvSpPr>
                <a:spLocks/>
              </p:cNvSpPr>
              <p:nvPr/>
            </p:nvSpPr>
            <p:spPr bwMode="auto">
              <a:xfrm>
                <a:off x="3268349" y="1207304"/>
                <a:ext cx="1078725" cy="854661"/>
              </a:xfrm>
              <a:custGeom>
                <a:avLst/>
                <a:gdLst>
                  <a:gd name="T0" fmla="*/ 2147483647 w 921"/>
                  <a:gd name="T1" fmla="*/ 2147483647 h 639"/>
                  <a:gd name="T2" fmla="*/ 2147483647 w 921"/>
                  <a:gd name="T3" fmla="*/ 2147483647 h 639"/>
                  <a:gd name="T4" fmla="*/ 2147483647 w 921"/>
                  <a:gd name="T5" fmla="*/ 2147483647 h 639"/>
                  <a:gd name="T6" fmla="*/ 2147483647 w 921"/>
                  <a:gd name="T7" fmla="*/ 2147483647 h 639"/>
                  <a:gd name="T8" fmla="*/ 2147483647 w 921"/>
                  <a:gd name="T9" fmla="*/ 2147483647 h 639"/>
                  <a:gd name="T10" fmla="*/ 2147483647 w 921"/>
                  <a:gd name="T11" fmla="*/ 2147483647 h 639"/>
                  <a:gd name="T12" fmla="*/ 2147483647 w 921"/>
                  <a:gd name="T13" fmla="*/ 2147483647 h 639"/>
                  <a:gd name="T14" fmla="*/ 2147483647 w 921"/>
                  <a:gd name="T15" fmla="*/ 2147483647 h 639"/>
                  <a:gd name="T16" fmla="*/ 2147483647 w 921"/>
                  <a:gd name="T17" fmla="*/ 2147483647 h 639"/>
                  <a:gd name="T18" fmla="*/ 2147483647 w 921"/>
                  <a:gd name="T19" fmla="*/ 2147483647 h 639"/>
                  <a:gd name="T20" fmla="*/ 2147483647 w 921"/>
                  <a:gd name="T21" fmla="*/ 2147483647 h 639"/>
                  <a:gd name="T22" fmla="*/ 2147483647 w 921"/>
                  <a:gd name="T23" fmla="*/ 2147483647 h 639"/>
                  <a:gd name="T24" fmla="*/ 2147483647 w 921"/>
                  <a:gd name="T25" fmla="*/ 2147483647 h 639"/>
                  <a:gd name="T26" fmla="*/ 2147483647 w 921"/>
                  <a:gd name="T27" fmla="*/ 2147483647 h 639"/>
                  <a:gd name="T28" fmla="*/ 2147483647 w 921"/>
                  <a:gd name="T29" fmla="*/ 2147483647 h 639"/>
                  <a:gd name="T30" fmla="*/ 2147483647 w 921"/>
                  <a:gd name="T31" fmla="*/ 2147483647 h 639"/>
                  <a:gd name="T32" fmla="*/ 2147483647 w 921"/>
                  <a:gd name="T33" fmla="*/ 2147483647 h 639"/>
                  <a:gd name="T34" fmla="*/ 2147483647 w 921"/>
                  <a:gd name="T35" fmla="*/ 2147483647 h 639"/>
                  <a:gd name="T36" fmla="*/ 2147483647 w 921"/>
                  <a:gd name="T37" fmla="*/ 2147483647 h 639"/>
                  <a:gd name="T38" fmla="*/ 2147483647 w 921"/>
                  <a:gd name="T39" fmla="*/ 2147483647 h 639"/>
                  <a:gd name="T40" fmla="*/ 2147483647 w 921"/>
                  <a:gd name="T41" fmla="*/ 2147483647 h 639"/>
                  <a:gd name="T42" fmla="*/ 2147483647 w 921"/>
                  <a:gd name="T43" fmla="*/ 2147483647 h 639"/>
                  <a:gd name="T44" fmla="*/ 2147483647 w 921"/>
                  <a:gd name="T45" fmla="*/ 2147483647 h 639"/>
                  <a:gd name="T46" fmla="*/ 2147483647 w 921"/>
                  <a:gd name="T47" fmla="*/ 2147483647 h 639"/>
                  <a:gd name="T48" fmla="*/ 2147483647 w 921"/>
                  <a:gd name="T49" fmla="*/ 2147483647 h 639"/>
                  <a:gd name="T50" fmla="*/ 2147483647 w 921"/>
                  <a:gd name="T51" fmla="*/ 2147483647 h 639"/>
                  <a:gd name="T52" fmla="*/ 2147483647 w 921"/>
                  <a:gd name="T53" fmla="*/ 2147483647 h 639"/>
                  <a:gd name="T54" fmla="*/ 2147483647 w 921"/>
                  <a:gd name="T55" fmla="*/ 2147483647 h 639"/>
                  <a:gd name="T56" fmla="*/ 2147483647 w 921"/>
                  <a:gd name="T57" fmla="*/ 2147483647 h 639"/>
                  <a:gd name="T58" fmla="*/ 2147483647 w 921"/>
                  <a:gd name="T59" fmla="*/ 2147483647 h 639"/>
                  <a:gd name="T60" fmla="*/ 2147483647 w 921"/>
                  <a:gd name="T61" fmla="*/ 2147483647 h 639"/>
                  <a:gd name="T62" fmla="*/ 2147483647 w 921"/>
                  <a:gd name="T63" fmla="*/ 2147483647 h 639"/>
                  <a:gd name="T64" fmla="*/ 2147483647 w 921"/>
                  <a:gd name="T65" fmla="*/ 2147483647 h 639"/>
                  <a:gd name="T66" fmla="*/ 2147483647 w 921"/>
                  <a:gd name="T67" fmla="*/ 2147483647 h 639"/>
                  <a:gd name="T68" fmla="*/ 2147483647 w 921"/>
                  <a:gd name="T69" fmla="*/ 2147483647 h 639"/>
                  <a:gd name="T70" fmla="*/ 2147483647 w 921"/>
                  <a:gd name="T71" fmla="*/ 2147483647 h 639"/>
                  <a:gd name="T72" fmla="*/ 2147483647 w 921"/>
                  <a:gd name="T73" fmla="*/ 2147483647 h 639"/>
                  <a:gd name="T74" fmla="*/ 2147483647 w 921"/>
                  <a:gd name="T75" fmla="*/ 2147483647 h 6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1"/>
                  <a:gd name="T115" fmla="*/ 0 h 639"/>
                  <a:gd name="T116" fmla="*/ 921 w 921"/>
                  <a:gd name="T117" fmla="*/ 639 h 6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1" h="639">
                    <a:moveTo>
                      <a:pt x="725" y="232"/>
                    </a:moveTo>
                    <a:lnTo>
                      <a:pt x="721" y="254"/>
                    </a:lnTo>
                    <a:lnTo>
                      <a:pt x="728" y="270"/>
                    </a:lnTo>
                    <a:lnTo>
                      <a:pt x="740" y="287"/>
                    </a:lnTo>
                    <a:lnTo>
                      <a:pt x="755" y="303"/>
                    </a:lnTo>
                    <a:lnTo>
                      <a:pt x="774" y="318"/>
                    </a:lnTo>
                    <a:lnTo>
                      <a:pt x="800" y="329"/>
                    </a:lnTo>
                    <a:lnTo>
                      <a:pt x="823" y="339"/>
                    </a:lnTo>
                    <a:lnTo>
                      <a:pt x="849" y="346"/>
                    </a:lnTo>
                    <a:lnTo>
                      <a:pt x="872" y="355"/>
                    </a:lnTo>
                    <a:lnTo>
                      <a:pt x="891" y="367"/>
                    </a:lnTo>
                    <a:lnTo>
                      <a:pt x="906" y="379"/>
                    </a:lnTo>
                    <a:lnTo>
                      <a:pt x="913" y="396"/>
                    </a:lnTo>
                    <a:lnTo>
                      <a:pt x="921" y="438"/>
                    </a:lnTo>
                    <a:lnTo>
                      <a:pt x="921" y="481"/>
                    </a:lnTo>
                    <a:lnTo>
                      <a:pt x="917" y="526"/>
                    </a:lnTo>
                    <a:lnTo>
                      <a:pt x="913" y="568"/>
                    </a:lnTo>
                    <a:lnTo>
                      <a:pt x="891" y="571"/>
                    </a:lnTo>
                    <a:lnTo>
                      <a:pt x="872" y="575"/>
                    </a:lnTo>
                    <a:lnTo>
                      <a:pt x="857" y="583"/>
                    </a:lnTo>
                    <a:lnTo>
                      <a:pt x="838" y="592"/>
                    </a:lnTo>
                    <a:lnTo>
                      <a:pt x="823" y="604"/>
                    </a:lnTo>
                    <a:lnTo>
                      <a:pt x="808" y="613"/>
                    </a:lnTo>
                    <a:lnTo>
                      <a:pt x="793" y="623"/>
                    </a:lnTo>
                    <a:lnTo>
                      <a:pt x="774" y="632"/>
                    </a:lnTo>
                    <a:lnTo>
                      <a:pt x="755" y="635"/>
                    </a:lnTo>
                    <a:lnTo>
                      <a:pt x="732" y="637"/>
                    </a:lnTo>
                    <a:lnTo>
                      <a:pt x="710" y="639"/>
                    </a:lnTo>
                    <a:lnTo>
                      <a:pt x="691" y="639"/>
                    </a:lnTo>
                    <a:lnTo>
                      <a:pt x="672" y="639"/>
                    </a:lnTo>
                    <a:lnTo>
                      <a:pt x="657" y="637"/>
                    </a:lnTo>
                    <a:lnTo>
                      <a:pt x="645" y="635"/>
                    </a:lnTo>
                    <a:lnTo>
                      <a:pt x="642" y="632"/>
                    </a:lnTo>
                    <a:lnTo>
                      <a:pt x="623" y="592"/>
                    </a:lnTo>
                    <a:lnTo>
                      <a:pt x="619" y="547"/>
                    </a:lnTo>
                    <a:lnTo>
                      <a:pt x="619" y="502"/>
                    </a:lnTo>
                    <a:lnTo>
                      <a:pt x="619" y="460"/>
                    </a:lnTo>
                    <a:lnTo>
                      <a:pt x="615" y="419"/>
                    </a:lnTo>
                    <a:lnTo>
                      <a:pt x="600" y="384"/>
                    </a:lnTo>
                    <a:lnTo>
                      <a:pt x="566" y="353"/>
                    </a:lnTo>
                    <a:lnTo>
                      <a:pt x="513" y="334"/>
                    </a:lnTo>
                    <a:lnTo>
                      <a:pt x="457" y="322"/>
                    </a:lnTo>
                    <a:lnTo>
                      <a:pt x="396" y="318"/>
                    </a:lnTo>
                    <a:lnTo>
                      <a:pt x="336" y="318"/>
                    </a:lnTo>
                    <a:lnTo>
                      <a:pt x="276" y="318"/>
                    </a:lnTo>
                    <a:lnTo>
                      <a:pt x="219" y="320"/>
                    </a:lnTo>
                    <a:lnTo>
                      <a:pt x="163" y="320"/>
                    </a:lnTo>
                    <a:lnTo>
                      <a:pt x="114" y="315"/>
                    </a:lnTo>
                    <a:lnTo>
                      <a:pt x="68" y="303"/>
                    </a:lnTo>
                    <a:lnTo>
                      <a:pt x="15" y="263"/>
                    </a:lnTo>
                    <a:lnTo>
                      <a:pt x="0" y="204"/>
                    </a:lnTo>
                    <a:lnTo>
                      <a:pt x="19" y="142"/>
                    </a:lnTo>
                    <a:lnTo>
                      <a:pt x="68" y="97"/>
                    </a:lnTo>
                    <a:lnTo>
                      <a:pt x="102" y="83"/>
                    </a:lnTo>
                    <a:lnTo>
                      <a:pt x="144" y="79"/>
                    </a:lnTo>
                    <a:lnTo>
                      <a:pt x="185" y="79"/>
                    </a:lnTo>
                    <a:lnTo>
                      <a:pt x="230" y="83"/>
                    </a:lnTo>
                    <a:lnTo>
                      <a:pt x="276" y="88"/>
                    </a:lnTo>
                    <a:lnTo>
                      <a:pt x="317" y="90"/>
                    </a:lnTo>
                    <a:lnTo>
                      <a:pt x="351" y="88"/>
                    </a:lnTo>
                    <a:lnTo>
                      <a:pt x="381" y="76"/>
                    </a:lnTo>
                    <a:lnTo>
                      <a:pt x="408" y="60"/>
                    </a:lnTo>
                    <a:lnTo>
                      <a:pt x="430" y="43"/>
                    </a:lnTo>
                    <a:lnTo>
                      <a:pt x="457" y="29"/>
                    </a:lnTo>
                    <a:lnTo>
                      <a:pt x="487" y="15"/>
                    </a:lnTo>
                    <a:lnTo>
                      <a:pt x="513" y="5"/>
                    </a:lnTo>
                    <a:lnTo>
                      <a:pt x="540" y="0"/>
                    </a:lnTo>
                    <a:lnTo>
                      <a:pt x="566" y="5"/>
                    </a:lnTo>
                    <a:lnTo>
                      <a:pt x="593" y="15"/>
                    </a:lnTo>
                    <a:lnTo>
                      <a:pt x="623" y="45"/>
                    </a:lnTo>
                    <a:lnTo>
                      <a:pt x="630" y="88"/>
                    </a:lnTo>
                    <a:lnTo>
                      <a:pt x="630" y="135"/>
                    </a:lnTo>
                    <a:lnTo>
                      <a:pt x="642" y="178"/>
                    </a:lnTo>
                    <a:lnTo>
                      <a:pt x="653" y="192"/>
                    </a:lnTo>
                    <a:lnTo>
                      <a:pt x="672" y="209"/>
                    </a:lnTo>
                    <a:lnTo>
                      <a:pt x="694" y="225"/>
                    </a:lnTo>
                    <a:lnTo>
                      <a:pt x="725" y="232"/>
                    </a:lnTo>
                    <a:close/>
                  </a:path>
                </a:pathLst>
              </a:custGeom>
              <a:solidFill>
                <a:srgbClr val="008000">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0" name="Freeform 14"/>
              <p:cNvSpPr>
                <a:spLocks/>
              </p:cNvSpPr>
              <p:nvPr/>
            </p:nvSpPr>
            <p:spPr bwMode="auto">
              <a:xfrm>
                <a:off x="3035209" y="2724638"/>
                <a:ext cx="2198522" cy="918141"/>
              </a:xfrm>
              <a:custGeom>
                <a:avLst/>
                <a:gdLst>
                  <a:gd name="T0" fmla="*/ 2147483647 w 1879"/>
                  <a:gd name="T1" fmla="*/ 2147483647 h 686"/>
                  <a:gd name="T2" fmla="*/ 2147483647 w 1879"/>
                  <a:gd name="T3" fmla="*/ 2147483647 h 686"/>
                  <a:gd name="T4" fmla="*/ 2147483647 w 1879"/>
                  <a:gd name="T5" fmla="*/ 2147483647 h 686"/>
                  <a:gd name="T6" fmla="*/ 2147483647 w 1879"/>
                  <a:gd name="T7" fmla="*/ 2147483647 h 686"/>
                  <a:gd name="T8" fmla="*/ 2147483647 w 1879"/>
                  <a:gd name="T9" fmla="*/ 2147483647 h 686"/>
                  <a:gd name="T10" fmla="*/ 2147483647 w 1879"/>
                  <a:gd name="T11" fmla="*/ 2147483647 h 686"/>
                  <a:gd name="T12" fmla="*/ 2147483647 w 1879"/>
                  <a:gd name="T13" fmla="*/ 2147483647 h 686"/>
                  <a:gd name="T14" fmla="*/ 2147483647 w 1879"/>
                  <a:gd name="T15" fmla="*/ 2147483647 h 686"/>
                  <a:gd name="T16" fmla="*/ 2147483647 w 1879"/>
                  <a:gd name="T17" fmla="*/ 2147483647 h 686"/>
                  <a:gd name="T18" fmla="*/ 2147483647 w 1879"/>
                  <a:gd name="T19" fmla="*/ 2147483647 h 686"/>
                  <a:gd name="T20" fmla="*/ 2147483647 w 1879"/>
                  <a:gd name="T21" fmla="*/ 2147483647 h 686"/>
                  <a:gd name="T22" fmla="*/ 2147483647 w 1879"/>
                  <a:gd name="T23" fmla="*/ 0 h 686"/>
                  <a:gd name="T24" fmla="*/ 2147483647 w 1879"/>
                  <a:gd name="T25" fmla="*/ 2147483647 h 686"/>
                  <a:gd name="T26" fmla="*/ 2147483647 w 1879"/>
                  <a:gd name="T27" fmla="*/ 2147483647 h 686"/>
                  <a:gd name="T28" fmla="*/ 2147483647 w 1879"/>
                  <a:gd name="T29" fmla="*/ 2147483647 h 686"/>
                  <a:gd name="T30" fmla="*/ 2147483647 w 1879"/>
                  <a:gd name="T31" fmla="*/ 2147483647 h 686"/>
                  <a:gd name="T32" fmla="*/ 2147483647 w 1879"/>
                  <a:gd name="T33" fmla="*/ 2147483647 h 686"/>
                  <a:gd name="T34" fmla="*/ 2147483647 w 1879"/>
                  <a:gd name="T35" fmla="*/ 2147483647 h 686"/>
                  <a:gd name="T36" fmla="*/ 2147483647 w 1879"/>
                  <a:gd name="T37" fmla="*/ 2147483647 h 686"/>
                  <a:gd name="T38" fmla="*/ 2147483647 w 1879"/>
                  <a:gd name="T39" fmla="*/ 2147483647 h 686"/>
                  <a:gd name="T40" fmla="*/ 2147483647 w 1879"/>
                  <a:gd name="T41" fmla="*/ 2147483647 h 686"/>
                  <a:gd name="T42" fmla="*/ 2147483647 w 1879"/>
                  <a:gd name="T43" fmla="*/ 2147483647 h 686"/>
                  <a:gd name="T44" fmla="*/ 2147483647 w 1879"/>
                  <a:gd name="T45" fmla="*/ 2147483647 h 686"/>
                  <a:gd name="T46" fmla="*/ 2147483647 w 1879"/>
                  <a:gd name="T47" fmla="*/ 2147483647 h 686"/>
                  <a:gd name="T48" fmla="*/ 2147483647 w 1879"/>
                  <a:gd name="T49" fmla="*/ 2147483647 h 686"/>
                  <a:gd name="T50" fmla="*/ 2147483647 w 1879"/>
                  <a:gd name="T51" fmla="*/ 2147483647 h 686"/>
                  <a:gd name="T52" fmla="*/ 2147483647 w 1879"/>
                  <a:gd name="T53" fmla="*/ 2147483647 h 686"/>
                  <a:gd name="T54" fmla="*/ 0 w 1879"/>
                  <a:gd name="T55" fmla="*/ 2147483647 h 686"/>
                  <a:gd name="T56" fmla="*/ 2147483647 w 1879"/>
                  <a:gd name="T57" fmla="*/ 2147483647 h 686"/>
                  <a:gd name="T58" fmla="*/ 2147483647 w 1879"/>
                  <a:gd name="T59" fmla="*/ 2147483647 h 686"/>
                  <a:gd name="T60" fmla="*/ 2147483647 w 1879"/>
                  <a:gd name="T61" fmla="*/ 2147483647 h 686"/>
                  <a:gd name="T62" fmla="*/ 2147483647 w 1879"/>
                  <a:gd name="T63" fmla="*/ 2147483647 h 686"/>
                  <a:gd name="T64" fmla="*/ 2147483647 w 1879"/>
                  <a:gd name="T65" fmla="*/ 2147483647 h 686"/>
                  <a:gd name="T66" fmla="*/ 2147483647 w 1879"/>
                  <a:gd name="T67" fmla="*/ 2147483647 h 686"/>
                  <a:gd name="T68" fmla="*/ 2147483647 w 1879"/>
                  <a:gd name="T69" fmla="*/ 2147483647 h 686"/>
                  <a:gd name="T70" fmla="*/ 2147483647 w 1879"/>
                  <a:gd name="T71" fmla="*/ 2147483647 h 686"/>
                  <a:gd name="T72" fmla="*/ 2147483647 w 1879"/>
                  <a:gd name="T73" fmla="*/ 2147483647 h 686"/>
                  <a:gd name="T74" fmla="*/ 2147483647 w 1879"/>
                  <a:gd name="T75" fmla="*/ 2147483647 h 686"/>
                  <a:gd name="T76" fmla="*/ 2147483647 w 1879"/>
                  <a:gd name="T77" fmla="*/ 2147483647 h 686"/>
                  <a:gd name="T78" fmla="*/ 2147483647 w 1879"/>
                  <a:gd name="T79" fmla="*/ 2147483647 h 686"/>
                  <a:gd name="T80" fmla="*/ 2147483647 w 1879"/>
                  <a:gd name="T81" fmla="*/ 2147483647 h 686"/>
                  <a:gd name="T82" fmla="*/ 2147483647 w 1879"/>
                  <a:gd name="T83" fmla="*/ 2147483647 h 686"/>
                  <a:gd name="T84" fmla="*/ 2147483647 w 1879"/>
                  <a:gd name="T85" fmla="*/ 2147483647 h 686"/>
                  <a:gd name="T86" fmla="*/ 2147483647 w 1879"/>
                  <a:gd name="T87" fmla="*/ 2147483647 h 686"/>
                  <a:gd name="T88" fmla="*/ 2147483647 w 1879"/>
                  <a:gd name="T89" fmla="*/ 2147483647 h 686"/>
                  <a:gd name="T90" fmla="*/ 2147483647 w 1879"/>
                  <a:gd name="T91" fmla="*/ 2147483647 h 686"/>
                  <a:gd name="T92" fmla="*/ 2147483647 w 1879"/>
                  <a:gd name="T93" fmla="*/ 2147483647 h 686"/>
                  <a:gd name="T94" fmla="*/ 2147483647 w 1879"/>
                  <a:gd name="T95" fmla="*/ 2147483647 h 686"/>
                  <a:gd name="T96" fmla="*/ 2147483647 w 1879"/>
                  <a:gd name="T97" fmla="*/ 2147483647 h 686"/>
                  <a:gd name="T98" fmla="*/ 2147483647 w 1879"/>
                  <a:gd name="T99" fmla="*/ 2147483647 h 686"/>
                  <a:gd name="T100" fmla="*/ 2147483647 w 1879"/>
                  <a:gd name="T101" fmla="*/ 2147483647 h 686"/>
                  <a:gd name="T102" fmla="*/ 2147483647 w 1879"/>
                  <a:gd name="T103" fmla="*/ 2147483647 h 686"/>
                  <a:gd name="T104" fmla="*/ 2147483647 w 1879"/>
                  <a:gd name="T105" fmla="*/ 2147483647 h 686"/>
                  <a:gd name="T106" fmla="*/ 2147483647 w 1879"/>
                  <a:gd name="T107" fmla="*/ 2147483647 h 686"/>
                  <a:gd name="T108" fmla="*/ 2147483647 w 1879"/>
                  <a:gd name="T109" fmla="*/ 2147483647 h 686"/>
                  <a:gd name="T110" fmla="*/ 2147483647 w 1879"/>
                  <a:gd name="T111" fmla="*/ 2147483647 h 686"/>
                  <a:gd name="T112" fmla="*/ 2147483647 w 1879"/>
                  <a:gd name="T113" fmla="*/ 2147483647 h 686"/>
                  <a:gd name="T114" fmla="*/ 2147483647 w 1879"/>
                  <a:gd name="T115" fmla="*/ 2147483647 h 686"/>
                  <a:gd name="T116" fmla="*/ 2147483647 w 1879"/>
                  <a:gd name="T117" fmla="*/ 2147483647 h 686"/>
                  <a:gd name="T118" fmla="*/ 2147483647 w 1879"/>
                  <a:gd name="T119" fmla="*/ 2147483647 h 686"/>
                  <a:gd name="T120" fmla="*/ 2147483647 w 1879"/>
                  <a:gd name="T121" fmla="*/ 2147483647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9"/>
                  <a:gd name="T184" fmla="*/ 0 h 686"/>
                  <a:gd name="T185" fmla="*/ 1879 w 1879"/>
                  <a:gd name="T186" fmla="*/ 686 h 6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9" h="686">
                    <a:moveTo>
                      <a:pt x="1426" y="168"/>
                    </a:moveTo>
                    <a:lnTo>
                      <a:pt x="1419" y="170"/>
                    </a:lnTo>
                    <a:lnTo>
                      <a:pt x="1392" y="175"/>
                    </a:lnTo>
                    <a:lnTo>
                      <a:pt x="1358" y="180"/>
                    </a:lnTo>
                    <a:lnTo>
                      <a:pt x="1313" y="180"/>
                    </a:lnTo>
                    <a:lnTo>
                      <a:pt x="1268" y="173"/>
                    </a:lnTo>
                    <a:lnTo>
                      <a:pt x="1219" y="154"/>
                    </a:lnTo>
                    <a:lnTo>
                      <a:pt x="1174" y="121"/>
                    </a:lnTo>
                    <a:lnTo>
                      <a:pt x="1132" y="66"/>
                    </a:lnTo>
                    <a:lnTo>
                      <a:pt x="1128" y="64"/>
                    </a:lnTo>
                    <a:lnTo>
                      <a:pt x="1117" y="54"/>
                    </a:lnTo>
                    <a:lnTo>
                      <a:pt x="1098" y="45"/>
                    </a:lnTo>
                    <a:lnTo>
                      <a:pt x="1076" y="38"/>
                    </a:lnTo>
                    <a:lnTo>
                      <a:pt x="1045" y="33"/>
                    </a:lnTo>
                    <a:lnTo>
                      <a:pt x="1011" y="35"/>
                    </a:lnTo>
                    <a:lnTo>
                      <a:pt x="977" y="50"/>
                    </a:lnTo>
                    <a:lnTo>
                      <a:pt x="940" y="73"/>
                    </a:lnTo>
                    <a:lnTo>
                      <a:pt x="932" y="71"/>
                    </a:lnTo>
                    <a:lnTo>
                      <a:pt x="913" y="61"/>
                    </a:lnTo>
                    <a:lnTo>
                      <a:pt x="883" y="52"/>
                    </a:lnTo>
                    <a:lnTo>
                      <a:pt x="849" y="42"/>
                    </a:lnTo>
                    <a:lnTo>
                      <a:pt x="815" y="35"/>
                    </a:lnTo>
                    <a:lnTo>
                      <a:pt x="789" y="33"/>
                    </a:lnTo>
                    <a:lnTo>
                      <a:pt x="770" y="38"/>
                    </a:lnTo>
                    <a:lnTo>
                      <a:pt x="762" y="54"/>
                    </a:lnTo>
                    <a:lnTo>
                      <a:pt x="755" y="57"/>
                    </a:lnTo>
                    <a:lnTo>
                      <a:pt x="736" y="59"/>
                    </a:lnTo>
                    <a:lnTo>
                      <a:pt x="706" y="64"/>
                    </a:lnTo>
                    <a:lnTo>
                      <a:pt x="668" y="66"/>
                    </a:lnTo>
                    <a:lnTo>
                      <a:pt x="627" y="68"/>
                    </a:lnTo>
                    <a:lnTo>
                      <a:pt x="581" y="64"/>
                    </a:lnTo>
                    <a:lnTo>
                      <a:pt x="544" y="54"/>
                    </a:lnTo>
                    <a:lnTo>
                      <a:pt x="506" y="35"/>
                    </a:lnTo>
                    <a:lnTo>
                      <a:pt x="476" y="16"/>
                    </a:lnTo>
                    <a:lnTo>
                      <a:pt x="446" y="5"/>
                    </a:lnTo>
                    <a:lnTo>
                      <a:pt x="423" y="0"/>
                    </a:lnTo>
                    <a:lnTo>
                      <a:pt x="404" y="2"/>
                    </a:lnTo>
                    <a:lnTo>
                      <a:pt x="393" y="12"/>
                    </a:lnTo>
                    <a:lnTo>
                      <a:pt x="397" y="28"/>
                    </a:lnTo>
                    <a:lnTo>
                      <a:pt x="408" y="47"/>
                    </a:lnTo>
                    <a:lnTo>
                      <a:pt x="434" y="71"/>
                    </a:lnTo>
                    <a:lnTo>
                      <a:pt x="461" y="94"/>
                    </a:lnTo>
                    <a:lnTo>
                      <a:pt x="476" y="111"/>
                    </a:lnTo>
                    <a:lnTo>
                      <a:pt x="479" y="123"/>
                    </a:lnTo>
                    <a:lnTo>
                      <a:pt x="472" y="130"/>
                    </a:lnTo>
                    <a:lnTo>
                      <a:pt x="453" y="132"/>
                    </a:lnTo>
                    <a:lnTo>
                      <a:pt x="427" y="130"/>
                    </a:lnTo>
                    <a:lnTo>
                      <a:pt x="397" y="123"/>
                    </a:lnTo>
                    <a:lnTo>
                      <a:pt x="359" y="113"/>
                    </a:lnTo>
                    <a:lnTo>
                      <a:pt x="321" y="102"/>
                    </a:lnTo>
                    <a:lnTo>
                      <a:pt x="280" y="94"/>
                    </a:lnTo>
                    <a:lnTo>
                      <a:pt x="246" y="87"/>
                    </a:lnTo>
                    <a:lnTo>
                      <a:pt x="215" y="85"/>
                    </a:lnTo>
                    <a:lnTo>
                      <a:pt x="197" y="90"/>
                    </a:lnTo>
                    <a:lnTo>
                      <a:pt x="185" y="99"/>
                    </a:lnTo>
                    <a:lnTo>
                      <a:pt x="193" y="113"/>
                    </a:lnTo>
                    <a:lnTo>
                      <a:pt x="215" y="137"/>
                    </a:lnTo>
                    <a:lnTo>
                      <a:pt x="242" y="163"/>
                    </a:lnTo>
                    <a:lnTo>
                      <a:pt x="249" y="184"/>
                    </a:lnTo>
                    <a:lnTo>
                      <a:pt x="246" y="203"/>
                    </a:lnTo>
                    <a:lnTo>
                      <a:pt x="234" y="218"/>
                    </a:lnTo>
                    <a:lnTo>
                      <a:pt x="215" y="227"/>
                    </a:lnTo>
                    <a:lnTo>
                      <a:pt x="193" y="234"/>
                    </a:lnTo>
                    <a:lnTo>
                      <a:pt x="166" y="239"/>
                    </a:lnTo>
                    <a:lnTo>
                      <a:pt x="144" y="239"/>
                    </a:lnTo>
                    <a:lnTo>
                      <a:pt x="117" y="241"/>
                    </a:lnTo>
                    <a:lnTo>
                      <a:pt x="80" y="251"/>
                    </a:lnTo>
                    <a:lnTo>
                      <a:pt x="46" y="265"/>
                    </a:lnTo>
                    <a:lnTo>
                      <a:pt x="19" y="286"/>
                    </a:lnTo>
                    <a:lnTo>
                      <a:pt x="12" y="307"/>
                    </a:lnTo>
                    <a:lnTo>
                      <a:pt x="27" y="333"/>
                    </a:lnTo>
                    <a:lnTo>
                      <a:pt x="72" y="359"/>
                    </a:lnTo>
                    <a:lnTo>
                      <a:pt x="163" y="383"/>
                    </a:lnTo>
                    <a:lnTo>
                      <a:pt x="257" y="407"/>
                    </a:lnTo>
                    <a:lnTo>
                      <a:pt x="321" y="423"/>
                    </a:lnTo>
                    <a:lnTo>
                      <a:pt x="355" y="438"/>
                    </a:lnTo>
                    <a:lnTo>
                      <a:pt x="363" y="449"/>
                    </a:lnTo>
                    <a:lnTo>
                      <a:pt x="340" y="456"/>
                    </a:lnTo>
                    <a:lnTo>
                      <a:pt x="291" y="459"/>
                    </a:lnTo>
                    <a:lnTo>
                      <a:pt x="219" y="459"/>
                    </a:lnTo>
                    <a:lnTo>
                      <a:pt x="121" y="454"/>
                    </a:lnTo>
                    <a:lnTo>
                      <a:pt x="38" y="452"/>
                    </a:lnTo>
                    <a:lnTo>
                      <a:pt x="4" y="456"/>
                    </a:lnTo>
                    <a:lnTo>
                      <a:pt x="0" y="464"/>
                    </a:lnTo>
                    <a:lnTo>
                      <a:pt x="27" y="473"/>
                    </a:lnTo>
                    <a:lnTo>
                      <a:pt x="68" y="485"/>
                    </a:lnTo>
                    <a:lnTo>
                      <a:pt x="117" y="492"/>
                    </a:lnTo>
                    <a:lnTo>
                      <a:pt x="163" y="499"/>
                    </a:lnTo>
                    <a:lnTo>
                      <a:pt x="197" y="499"/>
                    </a:lnTo>
                    <a:lnTo>
                      <a:pt x="223" y="504"/>
                    </a:lnTo>
                    <a:lnTo>
                      <a:pt x="253" y="518"/>
                    </a:lnTo>
                    <a:lnTo>
                      <a:pt x="280" y="537"/>
                    </a:lnTo>
                    <a:lnTo>
                      <a:pt x="298" y="561"/>
                    </a:lnTo>
                    <a:lnTo>
                      <a:pt x="306" y="582"/>
                    </a:lnTo>
                    <a:lnTo>
                      <a:pt x="298" y="596"/>
                    </a:lnTo>
                    <a:lnTo>
                      <a:pt x="268" y="601"/>
                    </a:lnTo>
                    <a:lnTo>
                      <a:pt x="219" y="591"/>
                    </a:lnTo>
                    <a:lnTo>
                      <a:pt x="181" y="582"/>
                    </a:lnTo>
                    <a:lnTo>
                      <a:pt x="193" y="589"/>
                    </a:lnTo>
                    <a:lnTo>
                      <a:pt x="238" y="603"/>
                    </a:lnTo>
                    <a:lnTo>
                      <a:pt x="310" y="622"/>
                    </a:lnTo>
                    <a:lnTo>
                      <a:pt x="389" y="639"/>
                    </a:lnTo>
                    <a:lnTo>
                      <a:pt x="468" y="651"/>
                    </a:lnTo>
                    <a:lnTo>
                      <a:pt x="532" y="648"/>
                    </a:lnTo>
                    <a:lnTo>
                      <a:pt x="570" y="627"/>
                    </a:lnTo>
                    <a:lnTo>
                      <a:pt x="596" y="598"/>
                    </a:lnTo>
                    <a:lnTo>
                      <a:pt x="627" y="577"/>
                    </a:lnTo>
                    <a:lnTo>
                      <a:pt x="668" y="565"/>
                    </a:lnTo>
                    <a:lnTo>
                      <a:pt x="713" y="561"/>
                    </a:lnTo>
                    <a:lnTo>
                      <a:pt x="762" y="565"/>
                    </a:lnTo>
                    <a:lnTo>
                      <a:pt x="815" y="577"/>
                    </a:lnTo>
                    <a:lnTo>
                      <a:pt x="864" y="601"/>
                    </a:lnTo>
                    <a:lnTo>
                      <a:pt x="913" y="634"/>
                    </a:lnTo>
                    <a:lnTo>
                      <a:pt x="955" y="665"/>
                    </a:lnTo>
                    <a:lnTo>
                      <a:pt x="985" y="681"/>
                    </a:lnTo>
                    <a:lnTo>
                      <a:pt x="1011" y="686"/>
                    </a:lnTo>
                    <a:lnTo>
                      <a:pt x="1026" y="681"/>
                    </a:lnTo>
                    <a:lnTo>
                      <a:pt x="1034" y="669"/>
                    </a:lnTo>
                    <a:lnTo>
                      <a:pt x="1034" y="651"/>
                    </a:lnTo>
                    <a:lnTo>
                      <a:pt x="1030" y="629"/>
                    </a:lnTo>
                    <a:lnTo>
                      <a:pt x="1019" y="606"/>
                    </a:lnTo>
                    <a:lnTo>
                      <a:pt x="1015" y="582"/>
                    </a:lnTo>
                    <a:lnTo>
                      <a:pt x="1026" y="563"/>
                    </a:lnTo>
                    <a:lnTo>
                      <a:pt x="1049" y="546"/>
                    </a:lnTo>
                    <a:lnTo>
                      <a:pt x="1079" y="535"/>
                    </a:lnTo>
                    <a:lnTo>
                      <a:pt x="1117" y="532"/>
                    </a:lnTo>
                    <a:lnTo>
                      <a:pt x="1155" y="537"/>
                    </a:lnTo>
                    <a:lnTo>
                      <a:pt x="1196" y="553"/>
                    </a:lnTo>
                    <a:lnTo>
                      <a:pt x="1238" y="580"/>
                    </a:lnTo>
                    <a:lnTo>
                      <a:pt x="1279" y="601"/>
                    </a:lnTo>
                    <a:lnTo>
                      <a:pt x="1317" y="603"/>
                    </a:lnTo>
                    <a:lnTo>
                      <a:pt x="1355" y="594"/>
                    </a:lnTo>
                    <a:lnTo>
                      <a:pt x="1392" y="575"/>
                    </a:lnTo>
                    <a:lnTo>
                      <a:pt x="1430" y="556"/>
                    </a:lnTo>
                    <a:lnTo>
                      <a:pt x="1464" y="542"/>
                    </a:lnTo>
                    <a:lnTo>
                      <a:pt x="1502" y="542"/>
                    </a:lnTo>
                    <a:lnTo>
                      <a:pt x="1536" y="558"/>
                    </a:lnTo>
                    <a:lnTo>
                      <a:pt x="1566" y="582"/>
                    </a:lnTo>
                    <a:lnTo>
                      <a:pt x="1585" y="589"/>
                    </a:lnTo>
                    <a:lnTo>
                      <a:pt x="1596" y="587"/>
                    </a:lnTo>
                    <a:lnTo>
                      <a:pt x="1592" y="575"/>
                    </a:lnTo>
                    <a:lnTo>
                      <a:pt x="1577" y="558"/>
                    </a:lnTo>
                    <a:lnTo>
                      <a:pt x="1551" y="535"/>
                    </a:lnTo>
                    <a:lnTo>
                      <a:pt x="1506" y="511"/>
                    </a:lnTo>
                    <a:lnTo>
                      <a:pt x="1449" y="487"/>
                    </a:lnTo>
                    <a:lnTo>
                      <a:pt x="1509" y="506"/>
                    </a:lnTo>
                    <a:lnTo>
                      <a:pt x="1570" y="520"/>
                    </a:lnTo>
                    <a:lnTo>
                      <a:pt x="1623" y="530"/>
                    </a:lnTo>
                    <a:lnTo>
                      <a:pt x="1679" y="535"/>
                    </a:lnTo>
                    <a:lnTo>
                      <a:pt x="1724" y="537"/>
                    </a:lnTo>
                    <a:lnTo>
                      <a:pt x="1770" y="535"/>
                    </a:lnTo>
                    <a:lnTo>
                      <a:pt x="1807" y="527"/>
                    </a:lnTo>
                    <a:lnTo>
                      <a:pt x="1838" y="520"/>
                    </a:lnTo>
                    <a:lnTo>
                      <a:pt x="1860" y="509"/>
                    </a:lnTo>
                    <a:lnTo>
                      <a:pt x="1875" y="494"/>
                    </a:lnTo>
                    <a:lnTo>
                      <a:pt x="1879" y="478"/>
                    </a:lnTo>
                    <a:lnTo>
                      <a:pt x="1875" y="461"/>
                    </a:lnTo>
                    <a:lnTo>
                      <a:pt x="1856" y="442"/>
                    </a:lnTo>
                    <a:lnTo>
                      <a:pt x="1826" y="423"/>
                    </a:lnTo>
                    <a:lnTo>
                      <a:pt x="1785" y="404"/>
                    </a:lnTo>
                    <a:lnTo>
                      <a:pt x="1728" y="383"/>
                    </a:lnTo>
                    <a:lnTo>
                      <a:pt x="1788" y="395"/>
                    </a:lnTo>
                    <a:lnTo>
                      <a:pt x="1834" y="395"/>
                    </a:lnTo>
                    <a:lnTo>
                      <a:pt x="1864" y="383"/>
                    </a:lnTo>
                    <a:lnTo>
                      <a:pt x="1871" y="367"/>
                    </a:lnTo>
                    <a:lnTo>
                      <a:pt x="1856" y="348"/>
                    </a:lnTo>
                    <a:lnTo>
                      <a:pt x="1815" y="331"/>
                    </a:lnTo>
                    <a:lnTo>
                      <a:pt x="1743" y="322"/>
                    </a:lnTo>
                    <a:lnTo>
                      <a:pt x="1645" y="324"/>
                    </a:lnTo>
                    <a:lnTo>
                      <a:pt x="1543" y="326"/>
                    </a:lnTo>
                    <a:lnTo>
                      <a:pt x="1472" y="317"/>
                    </a:lnTo>
                    <a:lnTo>
                      <a:pt x="1430" y="300"/>
                    </a:lnTo>
                    <a:lnTo>
                      <a:pt x="1411" y="279"/>
                    </a:lnTo>
                    <a:lnTo>
                      <a:pt x="1423" y="260"/>
                    </a:lnTo>
                    <a:lnTo>
                      <a:pt x="1460" y="246"/>
                    </a:lnTo>
                    <a:lnTo>
                      <a:pt x="1521" y="239"/>
                    </a:lnTo>
                    <a:lnTo>
                      <a:pt x="1607" y="244"/>
                    </a:lnTo>
                    <a:lnTo>
                      <a:pt x="1683" y="253"/>
                    </a:lnTo>
                    <a:lnTo>
                      <a:pt x="1717" y="255"/>
                    </a:lnTo>
                    <a:lnTo>
                      <a:pt x="1717" y="253"/>
                    </a:lnTo>
                    <a:lnTo>
                      <a:pt x="1694" y="244"/>
                    </a:lnTo>
                    <a:lnTo>
                      <a:pt x="1645" y="232"/>
                    </a:lnTo>
                    <a:lnTo>
                      <a:pt x="1581" y="213"/>
                    </a:lnTo>
                    <a:lnTo>
                      <a:pt x="1506" y="191"/>
                    </a:lnTo>
                    <a:lnTo>
                      <a:pt x="1426" y="168"/>
                    </a:lnTo>
                    <a:close/>
                  </a:path>
                </a:pathLst>
              </a:custGeom>
              <a:solidFill>
                <a:srgbClr val="99FF33">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1" name="Freeform 15"/>
              <p:cNvSpPr>
                <a:spLocks/>
              </p:cNvSpPr>
              <p:nvPr/>
            </p:nvSpPr>
            <p:spPr bwMode="auto">
              <a:xfrm>
                <a:off x="4372442" y="2461427"/>
                <a:ext cx="1099261" cy="1839380"/>
              </a:xfrm>
              <a:custGeom>
                <a:avLst/>
                <a:gdLst>
                  <a:gd name="T0" fmla="*/ 2147483647 w 940"/>
                  <a:gd name="T1" fmla="*/ 2147483647 h 1375"/>
                  <a:gd name="T2" fmla="*/ 2147483647 w 940"/>
                  <a:gd name="T3" fmla="*/ 2147483647 h 1375"/>
                  <a:gd name="T4" fmla="*/ 2147483647 w 940"/>
                  <a:gd name="T5" fmla="*/ 2147483647 h 1375"/>
                  <a:gd name="T6" fmla="*/ 2147483647 w 940"/>
                  <a:gd name="T7" fmla="*/ 2147483647 h 1375"/>
                  <a:gd name="T8" fmla="*/ 2147483647 w 940"/>
                  <a:gd name="T9" fmla="*/ 2147483647 h 1375"/>
                  <a:gd name="T10" fmla="*/ 0 w 940"/>
                  <a:gd name="T11" fmla="*/ 2147483647 h 1375"/>
                  <a:gd name="T12" fmla="*/ 2147483647 w 940"/>
                  <a:gd name="T13" fmla="*/ 2147483647 h 1375"/>
                  <a:gd name="T14" fmla="*/ 2147483647 w 940"/>
                  <a:gd name="T15" fmla="*/ 2147483647 h 1375"/>
                  <a:gd name="T16" fmla="*/ 2147483647 w 940"/>
                  <a:gd name="T17" fmla="*/ 2147483647 h 1375"/>
                  <a:gd name="T18" fmla="*/ 2147483647 w 940"/>
                  <a:gd name="T19" fmla="*/ 2147483647 h 1375"/>
                  <a:gd name="T20" fmla="*/ 2147483647 w 940"/>
                  <a:gd name="T21" fmla="*/ 2147483647 h 1375"/>
                  <a:gd name="T22" fmla="*/ 2147483647 w 940"/>
                  <a:gd name="T23" fmla="*/ 2147483647 h 1375"/>
                  <a:gd name="T24" fmla="*/ 2147483647 w 940"/>
                  <a:gd name="T25" fmla="*/ 2147483647 h 1375"/>
                  <a:gd name="T26" fmla="*/ 2147483647 w 940"/>
                  <a:gd name="T27" fmla="*/ 2147483647 h 1375"/>
                  <a:gd name="T28" fmla="*/ 2147483647 w 940"/>
                  <a:gd name="T29" fmla="*/ 2147483647 h 1375"/>
                  <a:gd name="T30" fmla="*/ 2147483647 w 940"/>
                  <a:gd name="T31" fmla="*/ 2147483647 h 1375"/>
                  <a:gd name="T32" fmla="*/ 2147483647 w 940"/>
                  <a:gd name="T33" fmla="*/ 2147483647 h 1375"/>
                  <a:gd name="T34" fmla="*/ 2147483647 w 940"/>
                  <a:gd name="T35" fmla="*/ 2147483647 h 1375"/>
                  <a:gd name="T36" fmla="*/ 2147483647 w 940"/>
                  <a:gd name="T37" fmla="*/ 2147483647 h 1375"/>
                  <a:gd name="T38" fmla="*/ 2147483647 w 940"/>
                  <a:gd name="T39" fmla="*/ 2147483647 h 1375"/>
                  <a:gd name="T40" fmla="*/ 2147483647 w 940"/>
                  <a:gd name="T41" fmla="*/ 2147483647 h 1375"/>
                  <a:gd name="T42" fmla="*/ 2147483647 w 940"/>
                  <a:gd name="T43" fmla="*/ 2147483647 h 1375"/>
                  <a:gd name="T44" fmla="*/ 2147483647 w 940"/>
                  <a:gd name="T45" fmla="*/ 2147483647 h 1375"/>
                  <a:gd name="T46" fmla="*/ 2147483647 w 940"/>
                  <a:gd name="T47" fmla="*/ 2147483647 h 1375"/>
                  <a:gd name="T48" fmla="*/ 2147483647 w 940"/>
                  <a:gd name="T49" fmla="*/ 2147483647 h 1375"/>
                  <a:gd name="T50" fmla="*/ 2147483647 w 940"/>
                  <a:gd name="T51" fmla="*/ 2147483647 h 1375"/>
                  <a:gd name="T52" fmla="*/ 2147483647 w 940"/>
                  <a:gd name="T53" fmla="*/ 2147483647 h 1375"/>
                  <a:gd name="T54" fmla="*/ 2147483647 w 940"/>
                  <a:gd name="T55" fmla="*/ 2147483647 h 1375"/>
                  <a:gd name="T56" fmla="*/ 2147483647 w 940"/>
                  <a:gd name="T57" fmla="*/ 2147483647 h 1375"/>
                  <a:gd name="T58" fmla="*/ 2147483647 w 940"/>
                  <a:gd name="T59" fmla="*/ 2147483647 h 1375"/>
                  <a:gd name="T60" fmla="*/ 2147483647 w 940"/>
                  <a:gd name="T61" fmla="*/ 2147483647 h 1375"/>
                  <a:gd name="T62" fmla="*/ 2147483647 w 940"/>
                  <a:gd name="T63" fmla="*/ 2147483647 h 1375"/>
                  <a:gd name="T64" fmla="*/ 2147483647 w 940"/>
                  <a:gd name="T65" fmla="*/ 2147483647 h 1375"/>
                  <a:gd name="T66" fmla="*/ 2147483647 w 940"/>
                  <a:gd name="T67" fmla="*/ 2147483647 h 1375"/>
                  <a:gd name="T68" fmla="*/ 2147483647 w 940"/>
                  <a:gd name="T69" fmla="*/ 2147483647 h 1375"/>
                  <a:gd name="T70" fmla="*/ 2147483647 w 940"/>
                  <a:gd name="T71" fmla="*/ 2147483647 h 1375"/>
                  <a:gd name="T72" fmla="*/ 2147483647 w 940"/>
                  <a:gd name="T73" fmla="*/ 2147483647 h 1375"/>
                  <a:gd name="T74" fmla="*/ 2147483647 w 940"/>
                  <a:gd name="T75" fmla="*/ 2147483647 h 1375"/>
                  <a:gd name="T76" fmla="*/ 2147483647 w 940"/>
                  <a:gd name="T77" fmla="*/ 2147483647 h 1375"/>
                  <a:gd name="T78" fmla="*/ 2147483647 w 940"/>
                  <a:gd name="T79" fmla="*/ 0 h 1375"/>
                  <a:gd name="T80" fmla="*/ 2147483647 w 940"/>
                  <a:gd name="T81" fmla="*/ 2147483647 h 1375"/>
                  <a:gd name="T82" fmla="*/ 2147483647 w 940"/>
                  <a:gd name="T83" fmla="*/ 2147483647 h 1375"/>
                  <a:gd name="T84" fmla="*/ 2147483647 w 940"/>
                  <a:gd name="T85" fmla="*/ 2147483647 h 1375"/>
                  <a:gd name="T86" fmla="*/ 2147483647 w 940"/>
                  <a:gd name="T87" fmla="*/ 2147483647 h 1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0"/>
                  <a:gd name="T133" fmla="*/ 0 h 1375"/>
                  <a:gd name="T134" fmla="*/ 940 w 940"/>
                  <a:gd name="T135" fmla="*/ 1375 h 13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0" h="1375">
                    <a:moveTo>
                      <a:pt x="363" y="268"/>
                    </a:moveTo>
                    <a:lnTo>
                      <a:pt x="344" y="263"/>
                    </a:lnTo>
                    <a:lnTo>
                      <a:pt x="317" y="261"/>
                    </a:lnTo>
                    <a:lnTo>
                      <a:pt x="295" y="256"/>
                    </a:lnTo>
                    <a:lnTo>
                      <a:pt x="272" y="254"/>
                    </a:lnTo>
                    <a:lnTo>
                      <a:pt x="249" y="254"/>
                    </a:lnTo>
                    <a:lnTo>
                      <a:pt x="231" y="258"/>
                    </a:lnTo>
                    <a:lnTo>
                      <a:pt x="219" y="265"/>
                    </a:lnTo>
                    <a:lnTo>
                      <a:pt x="215" y="277"/>
                    </a:lnTo>
                    <a:lnTo>
                      <a:pt x="200" y="353"/>
                    </a:lnTo>
                    <a:lnTo>
                      <a:pt x="197" y="426"/>
                    </a:lnTo>
                    <a:lnTo>
                      <a:pt x="197" y="500"/>
                    </a:lnTo>
                    <a:lnTo>
                      <a:pt x="197" y="575"/>
                    </a:lnTo>
                    <a:lnTo>
                      <a:pt x="125" y="616"/>
                    </a:lnTo>
                    <a:lnTo>
                      <a:pt x="68" y="663"/>
                    </a:lnTo>
                    <a:lnTo>
                      <a:pt x="27" y="715"/>
                    </a:lnTo>
                    <a:lnTo>
                      <a:pt x="4" y="772"/>
                    </a:lnTo>
                    <a:lnTo>
                      <a:pt x="0" y="826"/>
                    </a:lnTo>
                    <a:lnTo>
                      <a:pt x="12" y="881"/>
                    </a:lnTo>
                    <a:lnTo>
                      <a:pt x="46" y="928"/>
                    </a:lnTo>
                    <a:lnTo>
                      <a:pt x="99" y="966"/>
                    </a:lnTo>
                    <a:lnTo>
                      <a:pt x="136" y="985"/>
                    </a:lnTo>
                    <a:lnTo>
                      <a:pt x="174" y="1006"/>
                    </a:lnTo>
                    <a:lnTo>
                      <a:pt x="215" y="1025"/>
                    </a:lnTo>
                    <a:lnTo>
                      <a:pt x="253" y="1046"/>
                    </a:lnTo>
                    <a:lnTo>
                      <a:pt x="291" y="1068"/>
                    </a:lnTo>
                    <a:lnTo>
                      <a:pt x="329" y="1091"/>
                    </a:lnTo>
                    <a:lnTo>
                      <a:pt x="363" y="1115"/>
                    </a:lnTo>
                    <a:lnTo>
                      <a:pt x="397" y="1141"/>
                    </a:lnTo>
                    <a:lnTo>
                      <a:pt x="404" y="1143"/>
                    </a:lnTo>
                    <a:lnTo>
                      <a:pt x="415" y="1146"/>
                    </a:lnTo>
                    <a:lnTo>
                      <a:pt x="430" y="1146"/>
                    </a:lnTo>
                    <a:lnTo>
                      <a:pt x="449" y="1141"/>
                    </a:lnTo>
                    <a:lnTo>
                      <a:pt x="464" y="1136"/>
                    </a:lnTo>
                    <a:lnTo>
                      <a:pt x="483" y="1129"/>
                    </a:lnTo>
                    <a:lnTo>
                      <a:pt x="498" y="1120"/>
                    </a:lnTo>
                    <a:lnTo>
                      <a:pt x="510" y="1110"/>
                    </a:lnTo>
                    <a:lnTo>
                      <a:pt x="532" y="1103"/>
                    </a:lnTo>
                    <a:lnTo>
                      <a:pt x="559" y="1101"/>
                    </a:lnTo>
                    <a:lnTo>
                      <a:pt x="581" y="1103"/>
                    </a:lnTo>
                    <a:lnTo>
                      <a:pt x="593" y="1110"/>
                    </a:lnTo>
                    <a:lnTo>
                      <a:pt x="612" y="1136"/>
                    </a:lnTo>
                    <a:lnTo>
                      <a:pt x="619" y="1167"/>
                    </a:lnTo>
                    <a:lnTo>
                      <a:pt x="612" y="1198"/>
                    </a:lnTo>
                    <a:lnTo>
                      <a:pt x="593" y="1224"/>
                    </a:lnTo>
                    <a:lnTo>
                      <a:pt x="574" y="1236"/>
                    </a:lnTo>
                    <a:lnTo>
                      <a:pt x="555" y="1252"/>
                    </a:lnTo>
                    <a:lnTo>
                      <a:pt x="536" y="1269"/>
                    </a:lnTo>
                    <a:lnTo>
                      <a:pt x="521" y="1285"/>
                    </a:lnTo>
                    <a:lnTo>
                      <a:pt x="510" y="1304"/>
                    </a:lnTo>
                    <a:lnTo>
                      <a:pt x="502" y="1323"/>
                    </a:lnTo>
                    <a:lnTo>
                      <a:pt x="502" y="1340"/>
                    </a:lnTo>
                    <a:lnTo>
                      <a:pt x="510" y="1356"/>
                    </a:lnTo>
                    <a:lnTo>
                      <a:pt x="517" y="1363"/>
                    </a:lnTo>
                    <a:lnTo>
                      <a:pt x="532" y="1368"/>
                    </a:lnTo>
                    <a:lnTo>
                      <a:pt x="547" y="1373"/>
                    </a:lnTo>
                    <a:lnTo>
                      <a:pt x="563" y="1373"/>
                    </a:lnTo>
                    <a:lnTo>
                      <a:pt x="581" y="1375"/>
                    </a:lnTo>
                    <a:lnTo>
                      <a:pt x="596" y="1373"/>
                    </a:lnTo>
                    <a:lnTo>
                      <a:pt x="612" y="1370"/>
                    </a:lnTo>
                    <a:lnTo>
                      <a:pt x="627" y="1368"/>
                    </a:lnTo>
                    <a:lnTo>
                      <a:pt x="630" y="1359"/>
                    </a:lnTo>
                    <a:lnTo>
                      <a:pt x="642" y="1351"/>
                    </a:lnTo>
                    <a:lnTo>
                      <a:pt x="645" y="1344"/>
                    </a:lnTo>
                    <a:lnTo>
                      <a:pt x="642" y="1337"/>
                    </a:lnTo>
                    <a:lnTo>
                      <a:pt x="668" y="1333"/>
                    </a:lnTo>
                    <a:lnTo>
                      <a:pt x="695" y="1328"/>
                    </a:lnTo>
                    <a:lnTo>
                      <a:pt x="721" y="1328"/>
                    </a:lnTo>
                    <a:lnTo>
                      <a:pt x="747" y="1328"/>
                    </a:lnTo>
                    <a:lnTo>
                      <a:pt x="774" y="1325"/>
                    </a:lnTo>
                    <a:lnTo>
                      <a:pt x="793" y="1321"/>
                    </a:lnTo>
                    <a:lnTo>
                      <a:pt x="811" y="1311"/>
                    </a:lnTo>
                    <a:lnTo>
                      <a:pt x="819" y="1295"/>
                    </a:lnTo>
                    <a:lnTo>
                      <a:pt x="823" y="1233"/>
                    </a:lnTo>
                    <a:lnTo>
                      <a:pt x="819" y="1174"/>
                    </a:lnTo>
                    <a:lnTo>
                      <a:pt x="815" y="1117"/>
                    </a:lnTo>
                    <a:lnTo>
                      <a:pt x="838" y="1070"/>
                    </a:lnTo>
                    <a:lnTo>
                      <a:pt x="853" y="1051"/>
                    </a:lnTo>
                    <a:lnTo>
                      <a:pt x="876" y="1030"/>
                    </a:lnTo>
                    <a:lnTo>
                      <a:pt x="894" y="1008"/>
                    </a:lnTo>
                    <a:lnTo>
                      <a:pt x="917" y="989"/>
                    </a:lnTo>
                    <a:lnTo>
                      <a:pt x="932" y="971"/>
                    </a:lnTo>
                    <a:lnTo>
                      <a:pt x="940" y="954"/>
                    </a:lnTo>
                    <a:lnTo>
                      <a:pt x="936" y="937"/>
                    </a:lnTo>
                    <a:lnTo>
                      <a:pt x="921" y="926"/>
                    </a:lnTo>
                    <a:lnTo>
                      <a:pt x="891" y="916"/>
                    </a:lnTo>
                    <a:lnTo>
                      <a:pt x="857" y="911"/>
                    </a:lnTo>
                    <a:lnTo>
                      <a:pt x="815" y="909"/>
                    </a:lnTo>
                    <a:lnTo>
                      <a:pt x="774" y="904"/>
                    </a:lnTo>
                    <a:lnTo>
                      <a:pt x="732" y="900"/>
                    </a:lnTo>
                    <a:lnTo>
                      <a:pt x="698" y="890"/>
                    </a:lnTo>
                    <a:lnTo>
                      <a:pt x="664" y="876"/>
                    </a:lnTo>
                    <a:lnTo>
                      <a:pt x="642" y="852"/>
                    </a:lnTo>
                    <a:lnTo>
                      <a:pt x="634" y="821"/>
                    </a:lnTo>
                    <a:lnTo>
                      <a:pt x="634" y="791"/>
                    </a:lnTo>
                    <a:lnTo>
                      <a:pt x="638" y="762"/>
                    </a:lnTo>
                    <a:lnTo>
                      <a:pt x="657" y="732"/>
                    </a:lnTo>
                    <a:lnTo>
                      <a:pt x="672" y="717"/>
                    </a:lnTo>
                    <a:lnTo>
                      <a:pt x="691" y="703"/>
                    </a:lnTo>
                    <a:lnTo>
                      <a:pt x="710" y="691"/>
                    </a:lnTo>
                    <a:lnTo>
                      <a:pt x="728" y="680"/>
                    </a:lnTo>
                    <a:lnTo>
                      <a:pt x="747" y="668"/>
                    </a:lnTo>
                    <a:lnTo>
                      <a:pt x="766" y="656"/>
                    </a:lnTo>
                    <a:lnTo>
                      <a:pt x="778" y="642"/>
                    </a:lnTo>
                    <a:lnTo>
                      <a:pt x="789" y="627"/>
                    </a:lnTo>
                    <a:lnTo>
                      <a:pt x="811" y="573"/>
                    </a:lnTo>
                    <a:lnTo>
                      <a:pt x="819" y="521"/>
                    </a:lnTo>
                    <a:lnTo>
                      <a:pt x="819" y="467"/>
                    </a:lnTo>
                    <a:lnTo>
                      <a:pt x="808" y="412"/>
                    </a:lnTo>
                    <a:lnTo>
                      <a:pt x="789" y="355"/>
                    </a:lnTo>
                    <a:lnTo>
                      <a:pt x="774" y="301"/>
                    </a:lnTo>
                    <a:lnTo>
                      <a:pt x="755" y="244"/>
                    </a:lnTo>
                    <a:lnTo>
                      <a:pt x="740" y="185"/>
                    </a:lnTo>
                    <a:lnTo>
                      <a:pt x="728" y="152"/>
                    </a:lnTo>
                    <a:lnTo>
                      <a:pt x="710" y="114"/>
                    </a:lnTo>
                    <a:lnTo>
                      <a:pt x="679" y="79"/>
                    </a:lnTo>
                    <a:lnTo>
                      <a:pt x="645" y="45"/>
                    </a:lnTo>
                    <a:lnTo>
                      <a:pt x="604" y="19"/>
                    </a:lnTo>
                    <a:lnTo>
                      <a:pt x="559" y="3"/>
                    </a:lnTo>
                    <a:lnTo>
                      <a:pt x="502" y="0"/>
                    </a:lnTo>
                    <a:lnTo>
                      <a:pt x="446" y="15"/>
                    </a:lnTo>
                    <a:lnTo>
                      <a:pt x="415" y="38"/>
                    </a:lnTo>
                    <a:lnTo>
                      <a:pt x="408" y="79"/>
                    </a:lnTo>
                    <a:lnTo>
                      <a:pt x="408" y="121"/>
                    </a:lnTo>
                    <a:lnTo>
                      <a:pt x="397" y="164"/>
                    </a:lnTo>
                    <a:lnTo>
                      <a:pt x="378" y="187"/>
                    </a:lnTo>
                    <a:lnTo>
                      <a:pt x="351" y="213"/>
                    </a:lnTo>
                    <a:lnTo>
                      <a:pt x="329" y="239"/>
                    </a:lnTo>
                    <a:lnTo>
                      <a:pt x="329" y="268"/>
                    </a:lnTo>
                    <a:lnTo>
                      <a:pt x="332" y="268"/>
                    </a:lnTo>
                    <a:lnTo>
                      <a:pt x="340" y="268"/>
                    </a:lnTo>
                    <a:lnTo>
                      <a:pt x="351" y="268"/>
                    </a:lnTo>
                    <a:lnTo>
                      <a:pt x="363" y="268"/>
                    </a:lnTo>
                    <a:close/>
                  </a:path>
                </a:pathLst>
              </a:custGeom>
              <a:solidFill>
                <a:srgbClr val="008000">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2" name="Freeform 16"/>
              <p:cNvSpPr>
                <a:spLocks/>
              </p:cNvSpPr>
              <p:nvPr/>
            </p:nvSpPr>
            <p:spPr bwMode="auto">
              <a:xfrm>
                <a:off x="3000178" y="2405688"/>
                <a:ext cx="1372264" cy="1487916"/>
              </a:xfrm>
              <a:custGeom>
                <a:avLst/>
                <a:gdLst>
                  <a:gd name="T0" fmla="*/ 2147483647 w 1173"/>
                  <a:gd name="T1" fmla="*/ 2147483647 h 1112"/>
                  <a:gd name="T2" fmla="*/ 2147483647 w 1173"/>
                  <a:gd name="T3" fmla="*/ 2147483647 h 1112"/>
                  <a:gd name="T4" fmla="*/ 2147483647 w 1173"/>
                  <a:gd name="T5" fmla="*/ 2147483647 h 1112"/>
                  <a:gd name="T6" fmla="*/ 2147483647 w 1173"/>
                  <a:gd name="T7" fmla="*/ 2147483647 h 1112"/>
                  <a:gd name="T8" fmla="*/ 2147483647 w 1173"/>
                  <a:gd name="T9" fmla="*/ 2147483647 h 1112"/>
                  <a:gd name="T10" fmla="*/ 2147483647 w 1173"/>
                  <a:gd name="T11" fmla="*/ 2147483647 h 1112"/>
                  <a:gd name="T12" fmla="*/ 2147483647 w 1173"/>
                  <a:gd name="T13" fmla="*/ 2147483647 h 1112"/>
                  <a:gd name="T14" fmla="*/ 2147483647 w 1173"/>
                  <a:gd name="T15" fmla="*/ 2147483647 h 1112"/>
                  <a:gd name="T16" fmla="*/ 2147483647 w 1173"/>
                  <a:gd name="T17" fmla="*/ 2147483647 h 1112"/>
                  <a:gd name="T18" fmla="*/ 2147483647 w 1173"/>
                  <a:gd name="T19" fmla="*/ 2147483647 h 1112"/>
                  <a:gd name="T20" fmla="*/ 2147483647 w 1173"/>
                  <a:gd name="T21" fmla="*/ 2147483647 h 1112"/>
                  <a:gd name="T22" fmla="*/ 2147483647 w 1173"/>
                  <a:gd name="T23" fmla="*/ 2147483647 h 1112"/>
                  <a:gd name="T24" fmla="*/ 2147483647 w 1173"/>
                  <a:gd name="T25" fmla="*/ 2147483647 h 1112"/>
                  <a:gd name="T26" fmla="*/ 2147483647 w 1173"/>
                  <a:gd name="T27" fmla="*/ 2147483647 h 1112"/>
                  <a:gd name="T28" fmla="*/ 2147483647 w 1173"/>
                  <a:gd name="T29" fmla="*/ 2147483647 h 1112"/>
                  <a:gd name="T30" fmla="*/ 2147483647 w 1173"/>
                  <a:gd name="T31" fmla="*/ 2147483647 h 1112"/>
                  <a:gd name="T32" fmla="*/ 0 w 1173"/>
                  <a:gd name="T33" fmla="*/ 2147483647 h 1112"/>
                  <a:gd name="T34" fmla="*/ 2147483647 w 1173"/>
                  <a:gd name="T35" fmla="*/ 2147483647 h 1112"/>
                  <a:gd name="T36" fmla="*/ 2147483647 w 1173"/>
                  <a:gd name="T37" fmla="*/ 2147483647 h 1112"/>
                  <a:gd name="T38" fmla="*/ 2147483647 w 1173"/>
                  <a:gd name="T39" fmla="*/ 2147483647 h 1112"/>
                  <a:gd name="T40" fmla="*/ 2147483647 w 1173"/>
                  <a:gd name="T41" fmla="*/ 2147483647 h 1112"/>
                  <a:gd name="T42" fmla="*/ 2147483647 w 1173"/>
                  <a:gd name="T43" fmla="*/ 2147483647 h 1112"/>
                  <a:gd name="T44" fmla="*/ 2147483647 w 1173"/>
                  <a:gd name="T45" fmla="*/ 2147483647 h 1112"/>
                  <a:gd name="T46" fmla="*/ 2147483647 w 1173"/>
                  <a:gd name="T47" fmla="*/ 2147483647 h 1112"/>
                  <a:gd name="T48" fmla="*/ 2147483647 w 1173"/>
                  <a:gd name="T49" fmla="*/ 2147483647 h 1112"/>
                  <a:gd name="T50" fmla="*/ 2147483647 w 1173"/>
                  <a:gd name="T51" fmla="*/ 2147483647 h 1112"/>
                  <a:gd name="T52" fmla="*/ 2147483647 w 1173"/>
                  <a:gd name="T53" fmla="*/ 2147483647 h 1112"/>
                  <a:gd name="T54" fmla="*/ 2147483647 w 1173"/>
                  <a:gd name="T55" fmla="*/ 2147483647 h 1112"/>
                  <a:gd name="T56" fmla="*/ 2147483647 w 1173"/>
                  <a:gd name="T57" fmla="*/ 2147483647 h 1112"/>
                  <a:gd name="T58" fmla="*/ 2147483647 w 1173"/>
                  <a:gd name="T59" fmla="*/ 2147483647 h 1112"/>
                  <a:gd name="T60" fmla="*/ 2147483647 w 1173"/>
                  <a:gd name="T61" fmla="*/ 2147483647 h 1112"/>
                  <a:gd name="T62" fmla="*/ 2147483647 w 1173"/>
                  <a:gd name="T63" fmla="*/ 2147483647 h 1112"/>
                  <a:gd name="T64" fmla="*/ 2147483647 w 1173"/>
                  <a:gd name="T65" fmla="*/ 2147483647 h 1112"/>
                  <a:gd name="T66" fmla="*/ 2147483647 w 1173"/>
                  <a:gd name="T67" fmla="*/ 2147483647 h 1112"/>
                  <a:gd name="T68" fmla="*/ 2147483647 w 1173"/>
                  <a:gd name="T69" fmla="*/ 2147483647 h 1112"/>
                  <a:gd name="T70" fmla="*/ 2147483647 w 1173"/>
                  <a:gd name="T71" fmla="*/ 2147483647 h 1112"/>
                  <a:gd name="T72" fmla="*/ 2147483647 w 1173"/>
                  <a:gd name="T73" fmla="*/ 2147483647 h 1112"/>
                  <a:gd name="T74" fmla="*/ 2147483647 w 1173"/>
                  <a:gd name="T75" fmla="*/ 2147483647 h 1112"/>
                  <a:gd name="T76" fmla="*/ 2147483647 w 1173"/>
                  <a:gd name="T77" fmla="*/ 2147483647 h 1112"/>
                  <a:gd name="T78" fmla="*/ 2147483647 w 1173"/>
                  <a:gd name="T79" fmla="*/ 2147483647 h 1112"/>
                  <a:gd name="T80" fmla="*/ 2147483647 w 1173"/>
                  <a:gd name="T81" fmla="*/ 2147483647 h 1112"/>
                  <a:gd name="T82" fmla="*/ 2147483647 w 1173"/>
                  <a:gd name="T83" fmla="*/ 2147483647 h 1112"/>
                  <a:gd name="T84" fmla="*/ 2147483647 w 1173"/>
                  <a:gd name="T85" fmla="*/ 2147483647 h 1112"/>
                  <a:gd name="T86" fmla="*/ 2147483647 w 1173"/>
                  <a:gd name="T87" fmla="*/ 2147483647 h 1112"/>
                  <a:gd name="T88" fmla="*/ 2147483647 w 1173"/>
                  <a:gd name="T89" fmla="*/ 2147483647 h 1112"/>
                  <a:gd name="T90" fmla="*/ 2147483647 w 1173"/>
                  <a:gd name="T91" fmla="*/ 2147483647 h 1112"/>
                  <a:gd name="T92" fmla="*/ 2147483647 w 1173"/>
                  <a:gd name="T93" fmla="*/ 2147483647 h 1112"/>
                  <a:gd name="T94" fmla="*/ 2147483647 w 1173"/>
                  <a:gd name="T95" fmla="*/ 2147483647 h 1112"/>
                  <a:gd name="T96" fmla="*/ 2147483647 w 1173"/>
                  <a:gd name="T97" fmla="*/ 2147483647 h 1112"/>
                  <a:gd name="T98" fmla="*/ 2147483647 w 1173"/>
                  <a:gd name="T99" fmla="*/ 2147483647 h 1112"/>
                  <a:gd name="T100" fmla="*/ 2147483647 w 1173"/>
                  <a:gd name="T101" fmla="*/ 2147483647 h 1112"/>
                  <a:gd name="T102" fmla="*/ 2147483647 w 1173"/>
                  <a:gd name="T103" fmla="*/ 2147483647 h 1112"/>
                  <a:gd name="T104" fmla="*/ 2147483647 w 1173"/>
                  <a:gd name="T105" fmla="*/ 2147483647 h 1112"/>
                  <a:gd name="T106" fmla="*/ 2147483647 w 1173"/>
                  <a:gd name="T107" fmla="*/ 2147483647 h 1112"/>
                  <a:gd name="T108" fmla="*/ 2147483647 w 1173"/>
                  <a:gd name="T109" fmla="*/ 2147483647 h 1112"/>
                  <a:gd name="T110" fmla="*/ 2147483647 w 1173"/>
                  <a:gd name="T111" fmla="*/ 2147483647 h 1112"/>
                  <a:gd name="T112" fmla="*/ 2147483647 w 1173"/>
                  <a:gd name="T113" fmla="*/ 2147483647 h 1112"/>
                  <a:gd name="T114" fmla="*/ 2147483647 w 1173"/>
                  <a:gd name="T115" fmla="*/ 0 h 1112"/>
                  <a:gd name="T116" fmla="*/ 2147483647 w 1173"/>
                  <a:gd name="T117" fmla="*/ 2147483647 h 1112"/>
                  <a:gd name="T118" fmla="*/ 2147483647 w 1173"/>
                  <a:gd name="T119" fmla="*/ 2147483647 h 1112"/>
                  <a:gd name="T120" fmla="*/ 2147483647 w 1173"/>
                  <a:gd name="T121" fmla="*/ 2147483647 h 1112"/>
                  <a:gd name="T122" fmla="*/ 2147483647 w 1173"/>
                  <a:gd name="T123" fmla="*/ 2147483647 h 1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3"/>
                  <a:gd name="T187" fmla="*/ 0 h 1112"/>
                  <a:gd name="T188" fmla="*/ 1173 w 1173"/>
                  <a:gd name="T189" fmla="*/ 1112 h 1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3" h="1112">
                    <a:moveTo>
                      <a:pt x="725" y="135"/>
                    </a:moveTo>
                    <a:lnTo>
                      <a:pt x="709" y="139"/>
                    </a:lnTo>
                    <a:lnTo>
                      <a:pt x="687" y="144"/>
                    </a:lnTo>
                    <a:lnTo>
                      <a:pt x="668" y="147"/>
                    </a:lnTo>
                    <a:lnTo>
                      <a:pt x="645" y="144"/>
                    </a:lnTo>
                    <a:lnTo>
                      <a:pt x="623" y="144"/>
                    </a:lnTo>
                    <a:lnTo>
                      <a:pt x="604" y="142"/>
                    </a:lnTo>
                    <a:lnTo>
                      <a:pt x="581" y="137"/>
                    </a:lnTo>
                    <a:lnTo>
                      <a:pt x="562" y="135"/>
                    </a:lnTo>
                    <a:lnTo>
                      <a:pt x="517" y="123"/>
                    </a:lnTo>
                    <a:lnTo>
                      <a:pt x="476" y="106"/>
                    </a:lnTo>
                    <a:lnTo>
                      <a:pt x="430" y="90"/>
                    </a:lnTo>
                    <a:lnTo>
                      <a:pt x="389" y="73"/>
                    </a:lnTo>
                    <a:lnTo>
                      <a:pt x="347" y="61"/>
                    </a:lnTo>
                    <a:lnTo>
                      <a:pt x="302" y="54"/>
                    </a:lnTo>
                    <a:lnTo>
                      <a:pt x="261" y="54"/>
                    </a:lnTo>
                    <a:lnTo>
                      <a:pt x="215" y="64"/>
                    </a:lnTo>
                    <a:lnTo>
                      <a:pt x="189" y="78"/>
                    </a:lnTo>
                    <a:lnTo>
                      <a:pt x="174" y="99"/>
                    </a:lnTo>
                    <a:lnTo>
                      <a:pt x="174" y="123"/>
                    </a:lnTo>
                    <a:lnTo>
                      <a:pt x="178" y="147"/>
                    </a:lnTo>
                    <a:lnTo>
                      <a:pt x="181" y="173"/>
                    </a:lnTo>
                    <a:lnTo>
                      <a:pt x="181" y="194"/>
                    </a:lnTo>
                    <a:lnTo>
                      <a:pt x="174" y="213"/>
                    </a:lnTo>
                    <a:lnTo>
                      <a:pt x="151" y="227"/>
                    </a:lnTo>
                    <a:lnTo>
                      <a:pt x="136" y="236"/>
                    </a:lnTo>
                    <a:lnTo>
                      <a:pt x="117" y="246"/>
                    </a:lnTo>
                    <a:lnTo>
                      <a:pt x="98" y="253"/>
                    </a:lnTo>
                    <a:lnTo>
                      <a:pt x="76" y="260"/>
                    </a:lnTo>
                    <a:lnTo>
                      <a:pt x="57" y="267"/>
                    </a:lnTo>
                    <a:lnTo>
                      <a:pt x="34" y="274"/>
                    </a:lnTo>
                    <a:lnTo>
                      <a:pt x="15" y="286"/>
                    </a:lnTo>
                    <a:lnTo>
                      <a:pt x="0" y="300"/>
                    </a:lnTo>
                    <a:lnTo>
                      <a:pt x="0" y="319"/>
                    </a:lnTo>
                    <a:lnTo>
                      <a:pt x="0" y="343"/>
                    </a:lnTo>
                    <a:lnTo>
                      <a:pt x="4" y="362"/>
                    </a:lnTo>
                    <a:lnTo>
                      <a:pt x="19" y="371"/>
                    </a:lnTo>
                    <a:lnTo>
                      <a:pt x="61" y="376"/>
                    </a:lnTo>
                    <a:lnTo>
                      <a:pt x="106" y="381"/>
                    </a:lnTo>
                    <a:lnTo>
                      <a:pt x="147" y="386"/>
                    </a:lnTo>
                    <a:lnTo>
                      <a:pt x="189" y="395"/>
                    </a:lnTo>
                    <a:lnTo>
                      <a:pt x="230" y="404"/>
                    </a:lnTo>
                    <a:lnTo>
                      <a:pt x="264" y="416"/>
                    </a:lnTo>
                    <a:lnTo>
                      <a:pt x="291" y="433"/>
                    </a:lnTo>
                    <a:lnTo>
                      <a:pt x="313" y="454"/>
                    </a:lnTo>
                    <a:lnTo>
                      <a:pt x="336" y="485"/>
                    </a:lnTo>
                    <a:lnTo>
                      <a:pt x="359" y="518"/>
                    </a:lnTo>
                    <a:lnTo>
                      <a:pt x="377" y="551"/>
                    </a:lnTo>
                    <a:lnTo>
                      <a:pt x="396" y="582"/>
                    </a:lnTo>
                    <a:lnTo>
                      <a:pt x="419" y="610"/>
                    </a:lnTo>
                    <a:lnTo>
                      <a:pt x="445" y="639"/>
                    </a:lnTo>
                    <a:lnTo>
                      <a:pt x="483" y="660"/>
                    </a:lnTo>
                    <a:lnTo>
                      <a:pt x="525" y="679"/>
                    </a:lnTo>
                    <a:lnTo>
                      <a:pt x="562" y="688"/>
                    </a:lnTo>
                    <a:lnTo>
                      <a:pt x="600" y="695"/>
                    </a:lnTo>
                    <a:lnTo>
                      <a:pt x="634" y="703"/>
                    </a:lnTo>
                    <a:lnTo>
                      <a:pt x="668" y="710"/>
                    </a:lnTo>
                    <a:lnTo>
                      <a:pt x="702" y="719"/>
                    </a:lnTo>
                    <a:lnTo>
                      <a:pt x="728" y="731"/>
                    </a:lnTo>
                    <a:lnTo>
                      <a:pt x="755" y="750"/>
                    </a:lnTo>
                    <a:lnTo>
                      <a:pt x="774" y="774"/>
                    </a:lnTo>
                    <a:lnTo>
                      <a:pt x="781" y="800"/>
                    </a:lnTo>
                    <a:lnTo>
                      <a:pt x="777" y="821"/>
                    </a:lnTo>
                    <a:lnTo>
                      <a:pt x="770" y="842"/>
                    </a:lnTo>
                    <a:lnTo>
                      <a:pt x="755" y="861"/>
                    </a:lnTo>
                    <a:lnTo>
                      <a:pt x="740" y="880"/>
                    </a:lnTo>
                    <a:lnTo>
                      <a:pt x="721" y="899"/>
                    </a:lnTo>
                    <a:lnTo>
                      <a:pt x="706" y="918"/>
                    </a:lnTo>
                    <a:lnTo>
                      <a:pt x="691" y="937"/>
                    </a:lnTo>
                    <a:lnTo>
                      <a:pt x="675" y="958"/>
                    </a:lnTo>
                    <a:lnTo>
                      <a:pt x="668" y="977"/>
                    </a:lnTo>
                    <a:lnTo>
                      <a:pt x="664" y="998"/>
                    </a:lnTo>
                    <a:lnTo>
                      <a:pt x="668" y="1017"/>
                    </a:lnTo>
                    <a:lnTo>
                      <a:pt x="679" y="1034"/>
                    </a:lnTo>
                    <a:lnTo>
                      <a:pt x="698" y="1048"/>
                    </a:lnTo>
                    <a:lnTo>
                      <a:pt x="721" y="1057"/>
                    </a:lnTo>
                    <a:lnTo>
                      <a:pt x="755" y="1060"/>
                    </a:lnTo>
                    <a:lnTo>
                      <a:pt x="800" y="1067"/>
                    </a:lnTo>
                    <a:lnTo>
                      <a:pt x="841" y="1076"/>
                    </a:lnTo>
                    <a:lnTo>
                      <a:pt x="887" y="1088"/>
                    </a:lnTo>
                    <a:lnTo>
                      <a:pt x="928" y="1098"/>
                    </a:lnTo>
                    <a:lnTo>
                      <a:pt x="970" y="1107"/>
                    </a:lnTo>
                    <a:lnTo>
                      <a:pt x="1011" y="1112"/>
                    </a:lnTo>
                    <a:lnTo>
                      <a:pt x="1056" y="1110"/>
                    </a:lnTo>
                    <a:lnTo>
                      <a:pt x="1098" y="1100"/>
                    </a:lnTo>
                    <a:lnTo>
                      <a:pt x="1113" y="1095"/>
                    </a:lnTo>
                    <a:lnTo>
                      <a:pt x="1124" y="1081"/>
                    </a:lnTo>
                    <a:lnTo>
                      <a:pt x="1136" y="1067"/>
                    </a:lnTo>
                    <a:lnTo>
                      <a:pt x="1143" y="1050"/>
                    </a:lnTo>
                    <a:lnTo>
                      <a:pt x="1166" y="989"/>
                    </a:lnTo>
                    <a:lnTo>
                      <a:pt x="1173" y="927"/>
                    </a:lnTo>
                    <a:lnTo>
                      <a:pt x="1166" y="866"/>
                    </a:lnTo>
                    <a:lnTo>
                      <a:pt x="1143" y="804"/>
                    </a:lnTo>
                    <a:lnTo>
                      <a:pt x="1128" y="766"/>
                    </a:lnTo>
                    <a:lnTo>
                      <a:pt x="1102" y="733"/>
                    </a:lnTo>
                    <a:lnTo>
                      <a:pt x="1072" y="700"/>
                    </a:lnTo>
                    <a:lnTo>
                      <a:pt x="1053" y="669"/>
                    </a:lnTo>
                    <a:lnTo>
                      <a:pt x="1034" y="636"/>
                    </a:lnTo>
                    <a:lnTo>
                      <a:pt x="1026" y="601"/>
                    </a:lnTo>
                    <a:lnTo>
                      <a:pt x="1034" y="565"/>
                    </a:lnTo>
                    <a:lnTo>
                      <a:pt x="1053" y="527"/>
                    </a:lnTo>
                    <a:lnTo>
                      <a:pt x="1075" y="490"/>
                    </a:lnTo>
                    <a:lnTo>
                      <a:pt x="1098" y="454"/>
                    </a:lnTo>
                    <a:lnTo>
                      <a:pt x="1121" y="419"/>
                    </a:lnTo>
                    <a:lnTo>
                      <a:pt x="1136" y="383"/>
                    </a:lnTo>
                    <a:lnTo>
                      <a:pt x="1139" y="312"/>
                    </a:lnTo>
                    <a:lnTo>
                      <a:pt x="1139" y="239"/>
                    </a:lnTo>
                    <a:lnTo>
                      <a:pt x="1132" y="170"/>
                    </a:lnTo>
                    <a:lnTo>
                      <a:pt x="1098" y="106"/>
                    </a:lnTo>
                    <a:lnTo>
                      <a:pt x="1079" y="80"/>
                    </a:lnTo>
                    <a:lnTo>
                      <a:pt x="1053" y="57"/>
                    </a:lnTo>
                    <a:lnTo>
                      <a:pt x="1026" y="35"/>
                    </a:lnTo>
                    <a:lnTo>
                      <a:pt x="992" y="19"/>
                    </a:lnTo>
                    <a:lnTo>
                      <a:pt x="951" y="7"/>
                    </a:lnTo>
                    <a:lnTo>
                      <a:pt x="906" y="2"/>
                    </a:lnTo>
                    <a:lnTo>
                      <a:pt x="857" y="0"/>
                    </a:lnTo>
                    <a:lnTo>
                      <a:pt x="804" y="5"/>
                    </a:lnTo>
                    <a:lnTo>
                      <a:pt x="789" y="7"/>
                    </a:lnTo>
                    <a:lnTo>
                      <a:pt x="785" y="16"/>
                    </a:lnTo>
                    <a:lnTo>
                      <a:pt x="781" y="26"/>
                    </a:lnTo>
                    <a:lnTo>
                      <a:pt x="774" y="33"/>
                    </a:lnTo>
                    <a:lnTo>
                      <a:pt x="766" y="64"/>
                    </a:lnTo>
                    <a:lnTo>
                      <a:pt x="762" y="92"/>
                    </a:lnTo>
                    <a:lnTo>
                      <a:pt x="751" y="116"/>
                    </a:lnTo>
                    <a:lnTo>
                      <a:pt x="725" y="135"/>
                    </a:lnTo>
                    <a:close/>
                  </a:path>
                </a:pathLst>
              </a:custGeom>
              <a:solidFill>
                <a:srgbClr val="008000">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3" name="Freeform 17"/>
              <p:cNvSpPr>
                <a:spLocks/>
              </p:cNvSpPr>
              <p:nvPr/>
            </p:nvSpPr>
            <p:spPr bwMode="auto">
              <a:xfrm>
                <a:off x="2667984" y="2397946"/>
                <a:ext cx="3593738" cy="3787140"/>
              </a:xfrm>
              <a:custGeom>
                <a:avLst/>
                <a:gdLst>
                  <a:gd name="T0" fmla="*/ 2147483647 w 3071"/>
                  <a:gd name="T1" fmla="*/ 2147483647 h 2830"/>
                  <a:gd name="T2" fmla="*/ 2147483647 w 3071"/>
                  <a:gd name="T3" fmla="*/ 2147483647 h 2830"/>
                  <a:gd name="T4" fmla="*/ 2147483647 w 3071"/>
                  <a:gd name="T5" fmla="*/ 2147483647 h 2830"/>
                  <a:gd name="T6" fmla="*/ 0 w 3071"/>
                  <a:gd name="T7" fmla="*/ 2147483647 h 2830"/>
                  <a:gd name="T8" fmla="*/ 2147483647 w 3071"/>
                  <a:gd name="T9" fmla="*/ 2147483647 h 2830"/>
                  <a:gd name="T10" fmla="*/ 2147483647 w 3071"/>
                  <a:gd name="T11" fmla="*/ 2147483647 h 2830"/>
                  <a:gd name="T12" fmla="*/ 2147483647 w 3071"/>
                  <a:gd name="T13" fmla="*/ 2147483647 h 2830"/>
                  <a:gd name="T14" fmla="*/ 2147483647 w 3071"/>
                  <a:gd name="T15" fmla="*/ 2147483647 h 2830"/>
                  <a:gd name="T16" fmla="*/ 2147483647 w 3071"/>
                  <a:gd name="T17" fmla="*/ 2147483647 h 2830"/>
                  <a:gd name="T18" fmla="*/ 2147483647 w 3071"/>
                  <a:gd name="T19" fmla="*/ 2147483647 h 2830"/>
                  <a:gd name="T20" fmla="*/ 2147483647 w 3071"/>
                  <a:gd name="T21" fmla="*/ 2147483647 h 2830"/>
                  <a:gd name="T22" fmla="*/ 2147483647 w 3071"/>
                  <a:gd name="T23" fmla="*/ 2147483647 h 2830"/>
                  <a:gd name="T24" fmla="*/ 2147483647 w 3071"/>
                  <a:gd name="T25" fmla="*/ 2147483647 h 2830"/>
                  <a:gd name="T26" fmla="*/ 2147483647 w 3071"/>
                  <a:gd name="T27" fmla="*/ 0 h 2830"/>
                  <a:gd name="T28" fmla="*/ 2147483647 w 3071"/>
                  <a:gd name="T29" fmla="*/ 2147483647 h 2830"/>
                  <a:gd name="T30" fmla="*/ 2147483647 w 3071"/>
                  <a:gd name="T31" fmla="*/ 2147483647 h 2830"/>
                  <a:gd name="T32" fmla="*/ 2147483647 w 3071"/>
                  <a:gd name="T33" fmla="*/ 2147483647 h 2830"/>
                  <a:gd name="T34" fmla="*/ 2147483647 w 3071"/>
                  <a:gd name="T35" fmla="*/ 2147483647 h 2830"/>
                  <a:gd name="T36" fmla="*/ 2147483647 w 3071"/>
                  <a:gd name="T37" fmla="*/ 2147483647 h 2830"/>
                  <a:gd name="T38" fmla="*/ 2147483647 w 3071"/>
                  <a:gd name="T39" fmla="*/ 2147483647 h 2830"/>
                  <a:gd name="T40" fmla="*/ 2147483647 w 3071"/>
                  <a:gd name="T41" fmla="*/ 2147483647 h 2830"/>
                  <a:gd name="T42" fmla="*/ 2147483647 w 3071"/>
                  <a:gd name="T43" fmla="*/ 2147483647 h 2830"/>
                  <a:gd name="T44" fmla="*/ 2147483647 w 3071"/>
                  <a:gd name="T45" fmla="*/ 2147483647 h 2830"/>
                  <a:gd name="T46" fmla="*/ 2147483647 w 3071"/>
                  <a:gd name="T47" fmla="*/ 2147483647 h 2830"/>
                  <a:gd name="T48" fmla="*/ 2147483647 w 3071"/>
                  <a:gd name="T49" fmla="*/ 2147483647 h 2830"/>
                  <a:gd name="T50" fmla="*/ 2147483647 w 3071"/>
                  <a:gd name="T51" fmla="*/ 2147483647 h 2830"/>
                  <a:gd name="T52" fmla="*/ 2147483647 w 3071"/>
                  <a:gd name="T53" fmla="*/ 2147483647 h 2830"/>
                  <a:gd name="T54" fmla="*/ 2147483647 w 3071"/>
                  <a:gd name="T55" fmla="*/ 2147483647 h 2830"/>
                  <a:gd name="T56" fmla="*/ 2147483647 w 3071"/>
                  <a:gd name="T57" fmla="*/ 2147483647 h 2830"/>
                  <a:gd name="T58" fmla="*/ 2147483647 w 3071"/>
                  <a:gd name="T59" fmla="*/ 2147483647 h 2830"/>
                  <a:gd name="T60" fmla="*/ 2147483647 w 3071"/>
                  <a:gd name="T61" fmla="*/ 2147483647 h 2830"/>
                  <a:gd name="T62" fmla="*/ 2147483647 w 3071"/>
                  <a:gd name="T63" fmla="*/ 2147483647 h 2830"/>
                  <a:gd name="T64" fmla="*/ 2147483647 w 3071"/>
                  <a:gd name="T65" fmla="*/ 2147483647 h 2830"/>
                  <a:gd name="T66" fmla="*/ 2147483647 w 3071"/>
                  <a:gd name="T67" fmla="*/ 2147483647 h 2830"/>
                  <a:gd name="T68" fmla="*/ 2147483647 w 3071"/>
                  <a:gd name="T69" fmla="*/ 2147483647 h 2830"/>
                  <a:gd name="T70" fmla="*/ 2147483647 w 3071"/>
                  <a:gd name="T71" fmla="*/ 2147483647 h 2830"/>
                  <a:gd name="T72" fmla="*/ 2147483647 w 3071"/>
                  <a:gd name="T73" fmla="*/ 2147483647 h 2830"/>
                  <a:gd name="T74" fmla="*/ 2147483647 w 3071"/>
                  <a:gd name="T75" fmla="*/ 2147483647 h 2830"/>
                  <a:gd name="T76" fmla="*/ 2147483647 w 3071"/>
                  <a:gd name="T77" fmla="*/ 2147483647 h 2830"/>
                  <a:gd name="T78" fmla="*/ 2147483647 w 3071"/>
                  <a:gd name="T79" fmla="*/ 2147483647 h 2830"/>
                  <a:gd name="T80" fmla="*/ 2147483647 w 3071"/>
                  <a:gd name="T81" fmla="*/ 2147483647 h 2830"/>
                  <a:gd name="T82" fmla="*/ 2147483647 w 3071"/>
                  <a:gd name="T83" fmla="*/ 2147483647 h 2830"/>
                  <a:gd name="T84" fmla="*/ 2147483647 w 3071"/>
                  <a:gd name="T85" fmla="*/ 2147483647 h 2830"/>
                  <a:gd name="T86" fmla="*/ 2147483647 w 3071"/>
                  <a:gd name="T87" fmla="*/ 2147483647 h 2830"/>
                  <a:gd name="T88" fmla="*/ 2147483647 w 3071"/>
                  <a:gd name="T89" fmla="*/ 2147483647 h 2830"/>
                  <a:gd name="T90" fmla="*/ 2147483647 w 3071"/>
                  <a:gd name="T91" fmla="*/ 2147483647 h 2830"/>
                  <a:gd name="T92" fmla="*/ 2147483647 w 3071"/>
                  <a:gd name="T93" fmla="*/ 2147483647 h 2830"/>
                  <a:gd name="T94" fmla="*/ 2147483647 w 3071"/>
                  <a:gd name="T95" fmla="*/ 2147483647 h 2830"/>
                  <a:gd name="T96" fmla="*/ 2147483647 w 3071"/>
                  <a:gd name="T97" fmla="*/ 2147483647 h 2830"/>
                  <a:gd name="T98" fmla="*/ 2147483647 w 3071"/>
                  <a:gd name="T99" fmla="*/ 2147483647 h 2830"/>
                  <a:gd name="T100" fmla="*/ 2147483647 w 3071"/>
                  <a:gd name="T101" fmla="*/ 2147483647 h 2830"/>
                  <a:gd name="T102" fmla="*/ 2147483647 w 3071"/>
                  <a:gd name="T103" fmla="*/ 2147483647 h 2830"/>
                  <a:gd name="T104" fmla="*/ 2147483647 w 3071"/>
                  <a:gd name="T105" fmla="*/ 2147483647 h 2830"/>
                  <a:gd name="T106" fmla="*/ 2147483647 w 3071"/>
                  <a:gd name="T107" fmla="*/ 2147483647 h 2830"/>
                  <a:gd name="T108" fmla="*/ 2147483647 w 3071"/>
                  <a:gd name="T109" fmla="*/ 2147483647 h 2830"/>
                  <a:gd name="T110" fmla="*/ 2147483647 w 3071"/>
                  <a:gd name="T111" fmla="*/ 2147483647 h 2830"/>
                  <a:gd name="T112" fmla="*/ 2147483647 w 3071"/>
                  <a:gd name="T113" fmla="*/ 2147483647 h 28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71"/>
                  <a:gd name="T172" fmla="*/ 0 h 2830"/>
                  <a:gd name="T173" fmla="*/ 3071 w 3071"/>
                  <a:gd name="T174" fmla="*/ 2830 h 28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71" h="2830">
                    <a:moveTo>
                      <a:pt x="238" y="1529"/>
                    </a:moveTo>
                    <a:lnTo>
                      <a:pt x="246" y="1529"/>
                    </a:lnTo>
                    <a:lnTo>
                      <a:pt x="268" y="1531"/>
                    </a:lnTo>
                    <a:lnTo>
                      <a:pt x="298" y="1533"/>
                    </a:lnTo>
                    <a:lnTo>
                      <a:pt x="336" y="1536"/>
                    </a:lnTo>
                    <a:lnTo>
                      <a:pt x="381" y="1536"/>
                    </a:lnTo>
                    <a:lnTo>
                      <a:pt x="423" y="1538"/>
                    </a:lnTo>
                    <a:lnTo>
                      <a:pt x="464" y="1536"/>
                    </a:lnTo>
                    <a:lnTo>
                      <a:pt x="502" y="1533"/>
                    </a:lnTo>
                    <a:lnTo>
                      <a:pt x="528" y="1529"/>
                    </a:lnTo>
                    <a:lnTo>
                      <a:pt x="540" y="1519"/>
                    </a:lnTo>
                    <a:lnTo>
                      <a:pt x="540" y="1507"/>
                    </a:lnTo>
                    <a:lnTo>
                      <a:pt x="521" y="1493"/>
                    </a:lnTo>
                    <a:lnTo>
                      <a:pt x="479" y="1472"/>
                    </a:lnTo>
                    <a:lnTo>
                      <a:pt x="415" y="1448"/>
                    </a:lnTo>
                    <a:lnTo>
                      <a:pt x="321" y="1417"/>
                    </a:lnTo>
                    <a:lnTo>
                      <a:pt x="196" y="1382"/>
                    </a:lnTo>
                    <a:lnTo>
                      <a:pt x="83" y="1351"/>
                    </a:lnTo>
                    <a:lnTo>
                      <a:pt x="19" y="1335"/>
                    </a:lnTo>
                    <a:lnTo>
                      <a:pt x="0" y="1330"/>
                    </a:lnTo>
                    <a:lnTo>
                      <a:pt x="19" y="1337"/>
                    </a:lnTo>
                    <a:lnTo>
                      <a:pt x="68" y="1349"/>
                    </a:lnTo>
                    <a:lnTo>
                      <a:pt x="140" y="1370"/>
                    </a:lnTo>
                    <a:lnTo>
                      <a:pt x="227" y="1391"/>
                    </a:lnTo>
                    <a:lnTo>
                      <a:pt x="328" y="1415"/>
                    </a:lnTo>
                    <a:lnTo>
                      <a:pt x="427" y="1436"/>
                    </a:lnTo>
                    <a:lnTo>
                      <a:pt x="525" y="1455"/>
                    </a:lnTo>
                    <a:lnTo>
                      <a:pt x="611" y="1469"/>
                    </a:lnTo>
                    <a:lnTo>
                      <a:pt x="679" y="1474"/>
                    </a:lnTo>
                    <a:lnTo>
                      <a:pt x="721" y="1469"/>
                    </a:lnTo>
                    <a:lnTo>
                      <a:pt x="732" y="1453"/>
                    </a:lnTo>
                    <a:lnTo>
                      <a:pt x="702" y="1420"/>
                    </a:lnTo>
                    <a:lnTo>
                      <a:pt x="627" y="1370"/>
                    </a:lnTo>
                    <a:lnTo>
                      <a:pt x="544" y="1323"/>
                    </a:lnTo>
                    <a:lnTo>
                      <a:pt x="502" y="1297"/>
                    </a:lnTo>
                    <a:lnTo>
                      <a:pt x="487" y="1290"/>
                    </a:lnTo>
                    <a:lnTo>
                      <a:pt x="502" y="1297"/>
                    </a:lnTo>
                    <a:lnTo>
                      <a:pt x="540" y="1313"/>
                    </a:lnTo>
                    <a:lnTo>
                      <a:pt x="596" y="1339"/>
                    </a:lnTo>
                    <a:lnTo>
                      <a:pt x="664" y="1368"/>
                    </a:lnTo>
                    <a:lnTo>
                      <a:pt x="740" y="1398"/>
                    </a:lnTo>
                    <a:lnTo>
                      <a:pt x="819" y="1427"/>
                    </a:lnTo>
                    <a:lnTo>
                      <a:pt x="894" y="1448"/>
                    </a:lnTo>
                    <a:lnTo>
                      <a:pt x="966" y="1462"/>
                    </a:lnTo>
                    <a:lnTo>
                      <a:pt x="1023" y="1462"/>
                    </a:lnTo>
                    <a:lnTo>
                      <a:pt x="1068" y="1446"/>
                    </a:lnTo>
                    <a:lnTo>
                      <a:pt x="1091" y="1408"/>
                    </a:lnTo>
                    <a:lnTo>
                      <a:pt x="1083" y="1349"/>
                    </a:lnTo>
                    <a:lnTo>
                      <a:pt x="1049" y="1264"/>
                    </a:lnTo>
                    <a:lnTo>
                      <a:pt x="962" y="1096"/>
                    </a:lnTo>
                    <a:lnTo>
                      <a:pt x="906" y="987"/>
                    </a:lnTo>
                    <a:lnTo>
                      <a:pt x="883" y="930"/>
                    </a:lnTo>
                    <a:lnTo>
                      <a:pt x="883" y="916"/>
                    </a:lnTo>
                    <a:lnTo>
                      <a:pt x="909" y="937"/>
                    </a:lnTo>
                    <a:lnTo>
                      <a:pt x="958" y="982"/>
                    </a:lnTo>
                    <a:lnTo>
                      <a:pt x="1023" y="1044"/>
                    </a:lnTo>
                    <a:lnTo>
                      <a:pt x="1106" y="1115"/>
                    </a:lnTo>
                    <a:lnTo>
                      <a:pt x="1189" y="1167"/>
                    </a:lnTo>
                    <a:lnTo>
                      <a:pt x="1253" y="1186"/>
                    </a:lnTo>
                    <a:lnTo>
                      <a:pt x="1302" y="1169"/>
                    </a:lnTo>
                    <a:lnTo>
                      <a:pt x="1328" y="1124"/>
                    </a:lnTo>
                    <a:lnTo>
                      <a:pt x="1332" y="1053"/>
                    </a:lnTo>
                    <a:lnTo>
                      <a:pt x="1317" y="954"/>
                    </a:lnTo>
                    <a:lnTo>
                      <a:pt x="1279" y="833"/>
                    </a:lnTo>
                    <a:lnTo>
                      <a:pt x="1215" y="693"/>
                    </a:lnTo>
                    <a:lnTo>
                      <a:pt x="1094" y="443"/>
                    </a:lnTo>
                    <a:lnTo>
                      <a:pt x="1004" y="239"/>
                    </a:lnTo>
                    <a:lnTo>
                      <a:pt x="947" y="90"/>
                    </a:lnTo>
                    <a:lnTo>
                      <a:pt x="928" y="7"/>
                    </a:lnTo>
                    <a:lnTo>
                      <a:pt x="955" y="0"/>
                    </a:lnTo>
                    <a:lnTo>
                      <a:pt x="1023" y="83"/>
                    </a:lnTo>
                    <a:lnTo>
                      <a:pt x="1140" y="260"/>
                    </a:lnTo>
                    <a:lnTo>
                      <a:pt x="1309" y="547"/>
                    </a:lnTo>
                    <a:lnTo>
                      <a:pt x="1336" y="599"/>
                    </a:lnTo>
                    <a:lnTo>
                      <a:pt x="1362" y="648"/>
                    </a:lnTo>
                    <a:lnTo>
                      <a:pt x="1381" y="696"/>
                    </a:lnTo>
                    <a:lnTo>
                      <a:pt x="1396" y="738"/>
                    </a:lnTo>
                    <a:lnTo>
                      <a:pt x="1411" y="776"/>
                    </a:lnTo>
                    <a:lnTo>
                      <a:pt x="1419" y="805"/>
                    </a:lnTo>
                    <a:lnTo>
                      <a:pt x="1426" y="824"/>
                    </a:lnTo>
                    <a:lnTo>
                      <a:pt x="1426" y="831"/>
                    </a:lnTo>
                    <a:lnTo>
                      <a:pt x="1426" y="871"/>
                    </a:lnTo>
                    <a:lnTo>
                      <a:pt x="1434" y="975"/>
                    </a:lnTo>
                    <a:lnTo>
                      <a:pt x="1445" y="1112"/>
                    </a:lnTo>
                    <a:lnTo>
                      <a:pt x="1464" y="1254"/>
                    </a:lnTo>
                    <a:lnTo>
                      <a:pt x="1498" y="1377"/>
                    </a:lnTo>
                    <a:lnTo>
                      <a:pt x="1543" y="1446"/>
                    </a:lnTo>
                    <a:lnTo>
                      <a:pt x="1604" y="1439"/>
                    </a:lnTo>
                    <a:lnTo>
                      <a:pt x="1683" y="1323"/>
                    </a:lnTo>
                    <a:lnTo>
                      <a:pt x="1694" y="1294"/>
                    </a:lnTo>
                    <a:lnTo>
                      <a:pt x="1717" y="1216"/>
                    </a:lnTo>
                    <a:lnTo>
                      <a:pt x="1751" y="1091"/>
                    </a:lnTo>
                    <a:lnTo>
                      <a:pt x="1785" y="930"/>
                    </a:lnTo>
                    <a:lnTo>
                      <a:pt x="1811" y="736"/>
                    </a:lnTo>
                    <a:lnTo>
                      <a:pt x="1830" y="518"/>
                    </a:lnTo>
                    <a:lnTo>
                      <a:pt x="1826" y="282"/>
                    </a:lnTo>
                    <a:lnTo>
                      <a:pt x="1800" y="33"/>
                    </a:lnTo>
                    <a:lnTo>
                      <a:pt x="1800" y="55"/>
                    </a:lnTo>
                    <a:lnTo>
                      <a:pt x="1807" y="111"/>
                    </a:lnTo>
                    <a:lnTo>
                      <a:pt x="1822" y="180"/>
                    </a:lnTo>
                    <a:lnTo>
                      <a:pt x="1845" y="249"/>
                    </a:lnTo>
                    <a:lnTo>
                      <a:pt x="1875" y="298"/>
                    </a:lnTo>
                    <a:lnTo>
                      <a:pt x="1920" y="310"/>
                    </a:lnTo>
                    <a:lnTo>
                      <a:pt x="1977" y="267"/>
                    </a:lnTo>
                    <a:lnTo>
                      <a:pt x="2049" y="154"/>
                    </a:lnTo>
                    <a:lnTo>
                      <a:pt x="2101" y="64"/>
                    </a:lnTo>
                    <a:lnTo>
                      <a:pt x="2109" y="81"/>
                    </a:lnTo>
                    <a:lnTo>
                      <a:pt x="2086" y="185"/>
                    </a:lnTo>
                    <a:lnTo>
                      <a:pt x="2049" y="350"/>
                    </a:lnTo>
                    <a:lnTo>
                      <a:pt x="2007" y="556"/>
                    </a:lnTo>
                    <a:lnTo>
                      <a:pt x="1977" y="779"/>
                    </a:lnTo>
                    <a:lnTo>
                      <a:pt x="1973" y="992"/>
                    </a:lnTo>
                    <a:lnTo>
                      <a:pt x="2007" y="1176"/>
                    </a:lnTo>
                    <a:lnTo>
                      <a:pt x="1992" y="1212"/>
                    </a:lnTo>
                    <a:lnTo>
                      <a:pt x="1962" y="1301"/>
                    </a:lnTo>
                    <a:lnTo>
                      <a:pt x="1920" y="1420"/>
                    </a:lnTo>
                    <a:lnTo>
                      <a:pt x="1894" y="1545"/>
                    </a:lnTo>
                    <a:lnTo>
                      <a:pt x="1886" y="1649"/>
                    </a:lnTo>
                    <a:lnTo>
                      <a:pt x="1913" y="1713"/>
                    </a:lnTo>
                    <a:lnTo>
                      <a:pt x="1992" y="1706"/>
                    </a:lnTo>
                    <a:lnTo>
                      <a:pt x="2132" y="1607"/>
                    </a:lnTo>
                    <a:lnTo>
                      <a:pt x="2271" y="1481"/>
                    </a:lnTo>
                    <a:lnTo>
                      <a:pt x="2347" y="1406"/>
                    </a:lnTo>
                    <a:lnTo>
                      <a:pt x="2369" y="1368"/>
                    </a:lnTo>
                    <a:lnTo>
                      <a:pt x="2354" y="1363"/>
                    </a:lnTo>
                    <a:lnTo>
                      <a:pt x="2320" y="1375"/>
                    </a:lnTo>
                    <a:lnTo>
                      <a:pt x="2275" y="1396"/>
                    </a:lnTo>
                    <a:lnTo>
                      <a:pt x="2237" y="1417"/>
                    </a:lnTo>
                    <a:lnTo>
                      <a:pt x="2222" y="1427"/>
                    </a:lnTo>
                    <a:lnTo>
                      <a:pt x="2641" y="1207"/>
                    </a:lnTo>
                    <a:lnTo>
                      <a:pt x="2656" y="1209"/>
                    </a:lnTo>
                    <a:lnTo>
                      <a:pt x="2690" y="1216"/>
                    </a:lnTo>
                    <a:lnTo>
                      <a:pt x="2743" y="1221"/>
                    </a:lnTo>
                    <a:lnTo>
                      <a:pt x="2803" y="1216"/>
                    </a:lnTo>
                    <a:lnTo>
                      <a:pt x="2864" y="1200"/>
                    </a:lnTo>
                    <a:lnTo>
                      <a:pt x="2920" y="1164"/>
                    </a:lnTo>
                    <a:lnTo>
                      <a:pt x="2965" y="1105"/>
                    </a:lnTo>
                    <a:lnTo>
                      <a:pt x="2988" y="1015"/>
                    </a:lnTo>
                    <a:lnTo>
                      <a:pt x="2996" y="970"/>
                    </a:lnTo>
                    <a:lnTo>
                      <a:pt x="3011" y="944"/>
                    </a:lnTo>
                    <a:lnTo>
                      <a:pt x="3022" y="932"/>
                    </a:lnTo>
                    <a:lnTo>
                      <a:pt x="3041" y="932"/>
                    </a:lnTo>
                    <a:lnTo>
                      <a:pt x="3052" y="944"/>
                    </a:lnTo>
                    <a:lnTo>
                      <a:pt x="3063" y="968"/>
                    </a:lnTo>
                    <a:lnTo>
                      <a:pt x="3071" y="996"/>
                    </a:lnTo>
                    <a:lnTo>
                      <a:pt x="3071" y="1032"/>
                    </a:lnTo>
                    <a:lnTo>
                      <a:pt x="3063" y="1072"/>
                    </a:lnTo>
                    <a:lnTo>
                      <a:pt x="3045" y="1115"/>
                    </a:lnTo>
                    <a:lnTo>
                      <a:pt x="3014" y="1157"/>
                    </a:lnTo>
                    <a:lnTo>
                      <a:pt x="2969" y="1197"/>
                    </a:lnTo>
                    <a:lnTo>
                      <a:pt x="2909" y="1235"/>
                    </a:lnTo>
                    <a:lnTo>
                      <a:pt x="2833" y="1268"/>
                    </a:lnTo>
                    <a:lnTo>
                      <a:pt x="2735" y="1294"/>
                    </a:lnTo>
                    <a:lnTo>
                      <a:pt x="2618" y="1311"/>
                    </a:lnTo>
                    <a:lnTo>
                      <a:pt x="2611" y="1313"/>
                    </a:lnTo>
                    <a:lnTo>
                      <a:pt x="2584" y="1323"/>
                    </a:lnTo>
                    <a:lnTo>
                      <a:pt x="2547" y="1337"/>
                    </a:lnTo>
                    <a:lnTo>
                      <a:pt x="2498" y="1358"/>
                    </a:lnTo>
                    <a:lnTo>
                      <a:pt x="2441" y="1387"/>
                    </a:lnTo>
                    <a:lnTo>
                      <a:pt x="2377" y="1422"/>
                    </a:lnTo>
                    <a:lnTo>
                      <a:pt x="2313" y="1465"/>
                    </a:lnTo>
                    <a:lnTo>
                      <a:pt x="2249" y="1517"/>
                    </a:lnTo>
                    <a:lnTo>
                      <a:pt x="2184" y="1578"/>
                    </a:lnTo>
                    <a:lnTo>
                      <a:pt x="2128" y="1647"/>
                    </a:lnTo>
                    <a:lnTo>
                      <a:pt x="2083" y="1727"/>
                    </a:lnTo>
                    <a:lnTo>
                      <a:pt x="2045" y="1817"/>
                    </a:lnTo>
                    <a:lnTo>
                      <a:pt x="2022" y="1917"/>
                    </a:lnTo>
                    <a:lnTo>
                      <a:pt x="2015" y="2028"/>
                    </a:lnTo>
                    <a:lnTo>
                      <a:pt x="2026" y="2151"/>
                    </a:lnTo>
                    <a:lnTo>
                      <a:pt x="2060" y="2286"/>
                    </a:lnTo>
                    <a:lnTo>
                      <a:pt x="2064" y="2298"/>
                    </a:lnTo>
                    <a:lnTo>
                      <a:pt x="2083" y="2326"/>
                    </a:lnTo>
                    <a:lnTo>
                      <a:pt x="2109" y="2369"/>
                    </a:lnTo>
                    <a:lnTo>
                      <a:pt x="2143" y="2418"/>
                    </a:lnTo>
                    <a:lnTo>
                      <a:pt x="2188" y="2468"/>
                    </a:lnTo>
                    <a:lnTo>
                      <a:pt x="2245" y="2515"/>
                    </a:lnTo>
                    <a:lnTo>
                      <a:pt x="2305" y="2551"/>
                    </a:lnTo>
                    <a:lnTo>
                      <a:pt x="2373" y="2572"/>
                    </a:lnTo>
                    <a:lnTo>
                      <a:pt x="2445" y="2586"/>
                    </a:lnTo>
                    <a:lnTo>
                      <a:pt x="2520" y="2600"/>
                    </a:lnTo>
                    <a:lnTo>
                      <a:pt x="2596" y="2619"/>
                    </a:lnTo>
                    <a:lnTo>
                      <a:pt x="2664" y="2638"/>
                    </a:lnTo>
                    <a:lnTo>
                      <a:pt x="2724" y="2664"/>
                    </a:lnTo>
                    <a:lnTo>
                      <a:pt x="2773" y="2690"/>
                    </a:lnTo>
                    <a:lnTo>
                      <a:pt x="2803" y="2723"/>
                    </a:lnTo>
                    <a:lnTo>
                      <a:pt x="2818" y="2761"/>
                    </a:lnTo>
                    <a:lnTo>
                      <a:pt x="2811" y="2783"/>
                    </a:lnTo>
                    <a:lnTo>
                      <a:pt x="2788" y="2776"/>
                    </a:lnTo>
                    <a:lnTo>
                      <a:pt x="2747" y="2750"/>
                    </a:lnTo>
                    <a:lnTo>
                      <a:pt x="2686" y="2714"/>
                    </a:lnTo>
                    <a:lnTo>
                      <a:pt x="2603" y="2676"/>
                    </a:lnTo>
                    <a:lnTo>
                      <a:pt x="2501" y="2643"/>
                    </a:lnTo>
                    <a:lnTo>
                      <a:pt x="2381" y="2629"/>
                    </a:lnTo>
                    <a:lnTo>
                      <a:pt x="2237" y="2638"/>
                    </a:lnTo>
                    <a:lnTo>
                      <a:pt x="2166" y="2650"/>
                    </a:lnTo>
                    <a:lnTo>
                      <a:pt x="2098" y="2664"/>
                    </a:lnTo>
                    <a:lnTo>
                      <a:pt x="2037" y="2679"/>
                    </a:lnTo>
                    <a:lnTo>
                      <a:pt x="1985" y="2690"/>
                    </a:lnTo>
                    <a:lnTo>
                      <a:pt x="1936" y="2705"/>
                    </a:lnTo>
                    <a:lnTo>
                      <a:pt x="1890" y="2716"/>
                    </a:lnTo>
                    <a:lnTo>
                      <a:pt x="1849" y="2728"/>
                    </a:lnTo>
                    <a:lnTo>
                      <a:pt x="1811" y="2735"/>
                    </a:lnTo>
                    <a:lnTo>
                      <a:pt x="1773" y="2742"/>
                    </a:lnTo>
                    <a:lnTo>
                      <a:pt x="1736" y="2747"/>
                    </a:lnTo>
                    <a:lnTo>
                      <a:pt x="1698" y="2747"/>
                    </a:lnTo>
                    <a:lnTo>
                      <a:pt x="1660" y="2745"/>
                    </a:lnTo>
                    <a:lnTo>
                      <a:pt x="1619" y="2738"/>
                    </a:lnTo>
                    <a:lnTo>
                      <a:pt x="1573" y="2728"/>
                    </a:lnTo>
                    <a:lnTo>
                      <a:pt x="1528" y="2712"/>
                    </a:lnTo>
                    <a:lnTo>
                      <a:pt x="1475" y="2690"/>
                    </a:lnTo>
                    <a:lnTo>
                      <a:pt x="1373" y="2657"/>
                    </a:lnTo>
                    <a:lnTo>
                      <a:pt x="1290" y="2648"/>
                    </a:lnTo>
                    <a:lnTo>
                      <a:pt x="1226" y="2657"/>
                    </a:lnTo>
                    <a:lnTo>
                      <a:pt x="1181" y="2681"/>
                    </a:lnTo>
                    <a:lnTo>
                      <a:pt x="1143" y="2716"/>
                    </a:lnTo>
                    <a:lnTo>
                      <a:pt x="1117" y="2757"/>
                    </a:lnTo>
                    <a:lnTo>
                      <a:pt x="1098" y="2794"/>
                    </a:lnTo>
                    <a:lnTo>
                      <a:pt x="1087" y="2830"/>
                    </a:lnTo>
                    <a:lnTo>
                      <a:pt x="1079" y="2828"/>
                    </a:lnTo>
                    <a:lnTo>
                      <a:pt x="1068" y="2816"/>
                    </a:lnTo>
                    <a:lnTo>
                      <a:pt x="1053" y="2802"/>
                    </a:lnTo>
                    <a:lnTo>
                      <a:pt x="1038" y="2780"/>
                    </a:lnTo>
                    <a:lnTo>
                      <a:pt x="1030" y="2754"/>
                    </a:lnTo>
                    <a:lnTo>
                      <a:pt x="1038" y="2723"/>
                    </a:lnTo>
                    <a:lnTo>
                      <a:pt x="1060" y="2688"/>
                    </a:lnTo>
                    <a:lnTo>
                      <a:pt x="1109" y="2650"/>
                    </a:lnTo>
                    <a:lnTo>
                      <a:pt x="1151" y="2622"/>
                    </a:lnTo>
                    <a:lnTo>
                      <a:pt x="1158" y="2615"/>
                    </a:lnTo>
                    <a:lnTo>
                      <a:pt x="1136" y="2622"/>
                    </a:lnTo>
                    <a:lnTo>
                      <a:pt x="1091" y="2638"/>
                    </a:lnTo>
                    <a:lnTo>
                      <a:pt x="1030" y="2660"/>
                    </a:lnTo>
                    <a:lnTo>
                      <a:pt x="962" y="2681"/>
                    </a:lnTo>
                    <a:lnTo>
                      <a:pt x="887" y="2697"/>
                    </a:lnTo>
                    <a:lnTo>
                      <a:pt x="819" y="2705"/>
                    </a:lnTo>
                    <a:lnTo>
                      <a:pt x="755" y="2707"/>
                    </a:lnTo>
                    <a:lnTo>
                      <a:pt x="691" y="2712"/>
                    </a:lnTo>
                    <a:lnTo>
                      <a:pt x="630" y="2719"/>
                    </a:lnTo>
                    <a:lnTo>
                      <a:pt x="577" y="2726"/>
                    </a:lnTo>
                    <a:lnTo>
                      <a:pt x="528" y="2733"/>
                    </a:lnTo>
                    <a:lnTo>
                      <a:pt x="494" y="2740"/>
                    </a:lnTo>
                    <a:lnTo>
                      <a:pt x="468" y="2745"/>
                    </a:lnTo>
                    <a:lnTo>
                      <a:pt x="461" y="2747"/>
                    </a:lnTo>
                    <a:lnTo>
                      <a:pt x="468" y="2742"/>
                    </a:lnTo>
                    <a:lnTo>
                      <a:pt x="494" y="2731"/>
                    </a:lnTo>
                    <a:lnTo>
                      <a:pt x="536" y="2712"/>
                    </a:lnTo>
                    <a:lnTo>
                      <a:pt x="589" y="2693"/>
                    </a:lnTo>
                    <a:lnTo>
                      <a:pt x="645" y="2674"/>
                    </a:lnTo>
                    <a:lnTo>
                      <a:pt x="710" y="2657"/>
                    </a:lnTo>
                    <a:lnTo>
                      <a:pt x="777" y="2645"/>
                    </a:lnTo>
                    <a:lnTo>
                      <a:pt x="842" y="2643"/>
                    </a:lnTo>
                    <a:lnTo>
                      <a:pt x="909" y="2643"/>
                    </a:lnTo>
                    <a:lnTo>
                      <a:pt x="985" y="2636"/>
                    </a:lnTo>
                    <a:lnTo>
                      <a:pt x="1060" y="2619"/>
                    </a:lnTo>
                    <a:lnTo>
                      <a:pt x="1136" y="2591"/>
                    </a:lnTo>
                    <a:lnTo>
                      <a:pt x="1204" y="2553"/>
                    </a:lnTo>
                    <a:lnTo>
                      <a:pt x="1256" y="2499"/>
                    </a:lnTo>
                    <a:lnTo>
                      <a:pt x="1298" y="2430"/>
                    </a:lnTo>
                    <a:lnTo>
                      <a:pt x="1313" y="2345"/>
                    </a:lnTo>
                    <a:lnTo>
                      <a:pt x="1309" y="2156"/>
                    </a:lnTo>
                    <a:lnTo>
                      <a:pt x="1283" y="1983"/>
                    </a:lnTo>
                    <a:lnTo>
                      <a:pt x="1256" y="1857"/>
                    </a:lnTo>
                    <a:lnTo>
                      <a:pt x="1241" y="1810"/>
                    </a:lnTo>
                    <a:lnTo>
                      <a:pt x="1234" y="1810"/>
                    </a:lnTo>
                    <a:lnTo>
                      <a:pt x="1211" y="1805"/>
                    </a:lnTo>
                    <a:lnTo>
                      <a:pt x="1185" y="1798"/>
                    </a:lnTo>
                    <a:lnTo>
                      <a:pt x="1151" y="1784"/>
                    </a:lnTo>
                    <a:lnTo>
                      <a:pt x="1121" y="1763"/>
                    </a:lnTo>
                    <a:lnTo>
                      <a:pt x="1098" y="1732"/>
                    </a:lnTo>
                    <a:lnTo>
                      <a:pt x="1087" y="1690"/>
                    </a:lnTo>
                    <a:lnTo>
                      <a:pt x="1091" y="1633"/>
                    </a:lnTo>
                    <a:lnTo>
                      <a:pt x="1087" y="1581"/>
                    </a:lnTo>
                    <a:lnTo>
                      <a:pt x="1053" y="1545"/>
                    </a:lnTo>
                    <a:lnTo>
                      <a:pt x="992" y="1529"/>
                    </a:lnTo>
                    <a:lnTo>
                      <a:pt x="917" y="1524"/>
                    </a:lnTo>
                    <a:lnTo>
                      <a:pt x="826" y="1526"/>
                    </a:lnTo>
                    <a:lnTo>
                      <a:pt x="736" y="1536"/>
                    </a:lnTo>
                    <a:lnTo>
                      <a:pt x="645" y="1550"/>
                    </a:lnTo>
                    <a:lnTo>
                      <a:pt x="570" y="1559"/>
                    </a:lnTo>
                    <a:lnTo>
                      <a:pt x="502" y="1566"/>
                    </a:lnTo>
                    <a:lnTo>
                      <a:pt x="445" y="1569"/>
                    </a:lnTo>
                    <a:lnTo>
                      <a:pt x="393" y="1569"/>
                    </a:lnTo>
                    <a:lnTo>
                      <a:pt x="347" y="1566"/>
                    </a:lnTo>
                    <a:lnTo>
                      <a:pt x="310" y="1562"/>
                    </a:lnTo>
                    <a:lnTo>
                      <a:pt x="279" y="1552"/>
                    </a:lnTo>
                    <a:lnTo>
                      <a:pt x="257" y="1543"/>
                    </a:lnTo>
                    <a:lnTo>
                      <a:pt x="238" y="1529"/>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4" name="Freeform 18"/>
              <p:cNvSpPr>
                <a:spLocks/>
              </p:cNvSpPr>
              <p:nvPr/>
            </p:nvSpPr>
            <p:spPr bwMode="auto">
              <a:xfrm>
                <a:off x="2867300" y="4878322"/>
                <a:ext cx="1267170" cy="1246381"/>
              </a:xfrm>
              <a:custGeom>
                <a:avLst/>
                <a:gdLst>
                  <a:gd name="T0" fmla="*/ 0 w 1083"/>
                  <a:gd name="T1" fmla="*/ 2147483647 h 932"/>
                  <a:gd name="T2" fmla="*/ 2147483647 w 1083"/>
                  <a:gd name="T3" fmla="*/ 2147483647 h 932"/>
                  <a:gd name="T4" fmla="*/ 2147483647 w 1083"/>
                  <a:gd name="T5" fmla="*/ 2147483647 h 932"/>
                  <a:gd name="T6" fmla="*/ 2147483647 w 1083"/>
                  <a:gd name="T7" fmla="*/ 2147483647 h 932"/>
                  <a:gd name="T8" fmla="*/ 2147483647 w 1083"/>
                  <a:gd name="T9" fmla="*/ 2147483647 h 932"/>
                  <a:gd name="T10" fmla="*/ 2147483647 w 1083"/>
                  <a:gd name="T11" fmla="*/ 2147483647 h 932"/>
                  <a:gd name="T12" fmla="*/ 2147483647 w 1083"/>
                  <a:gd name="T13" fmla="*/ 2147483647 h 932"/>
                  <a:gd name="T14" fmla="*/ 2147483647 w 1083"/>
                  <a:gd name="T15" fmla="*/ 2147483647 h 932"/>
                  <a:gd name="T16" fmla="*/ 2147483647 w 1083"/>
                  <a:gd name="T17" fmla="*/ 2147483647 h 932"/>
                  <a:gd name="T18" fmla="*/ 2147483647 w 1083"/>
                  <a:gd name="T19" fmla="*/ 2147483647 h 932"/>
                  <a:gd name="T20" fmla="*/ 2147483647 w 1083"/>
                  <a:gd name="T21" fmla="*/ 2147483647 h 932"/>
                  <a:gd name="T22" fmla="*/ 2147483647 w 1083"/>
                  <a:gd name="T23" fmla="*/ 2147483647 h 932"/>
                  <a:gd name="T24" fmla="*/ 2147483647 w 1083"/>
                  <a:gd name="T25" fmla="*/ 2147483647 h 932"/>
                  <a:gd name="T26" fmla="*/ 2147483647 w 1083"/>
                  <a:gd name="T27" fmla="*/ 2147483647 h 932"/>
                  <a:gd name="T28" fmla="*/ 2147483647 w 1083"/>
                  <a:gd name="T29" fmla="*/ 2147483647 h 932"/>
                  <a:gd name="T30" fmla="*/ 2147483647 w 1083"/>
                  <a:gd name="T31" fmla="*/ 2147483647 h 932"/>
                  <a:gd name="T32" fmla="*/ 2147483647 w 1083"/>
                  <a:gd name="T33" fmla="*/ 2147483647 h 932"/>
                  <a:gd name="T34" fmla="*/ 2147483647 w 1083"/>
                  <a:gd name="T35" fmla="*/ 2147483647 h 932"/>
                  <a:gd name="T36" fmla="*/ 2147483647 w 1083"/>
                  <a:gd name="T37" fmla="*/ 2147483647 h 932"/>
                  <a:gd name="T38" fmla="*/ 2147483647 w 1083"/>
                  <a:gd name="T39" fmla="*/ 2147483647 h 932"/>
                  <a:gd name="T40" fmla="*/ 2147483647 w 1083"/>
                  <a:gd name="T41" fmla="*/ 2147483647 h 932"/>
                  <a:gd name="T42" fmla="*/ 2147483647 w 1083"/>
                  <a:gd name="T43" fmla="*/ 2147483647 h 932"/>
                  <a:gd name="T44" fmla="*/ 2147483647 w 1083"/>
                  <a:gd name="T45" fmla="*/ 2147483647 h 932"/>
                  <a:gd name="T46" fmla="*/ 2147483647 w 1083"/>
                  <a:gd name="T47" fmla="*/ 2147483647 h 932"/>
                  <a:gd name="T48" fmla="*/ 2147483647 w 1083"/>
                  <a:gd name="T49" fmla="*/ 0 h 932"/>
                  <a:gd name="T50" fmla="*/ 2147483647 w 1083"/>
                  <a:gd name="T51" fmla="*/ 2147483647 h 932"/>
                  <a:gd name="T52" fmla="*/ 2147483647 w 1083"/>
                  <a:gd name="T53" fmla="*/ 2147483647 h 932"/>
                  <a:gd name="T54" fmla="*/ 2147483647 w 1083"/>
                  <a:gd name="T55" fmla="*/ 2147483647 h 932"/>
                  <a:gd name="T56" fmla="*/ 2147483647 w 1083"/>
                  <a:gd name="T57" fmla="*/ 2147483647 h 932"/>
                  <a:gd name="T58" fmla="*/ 2147483647 w 1083"/>
                  <a:gd name="T59" fmla="*/ 2147483647 h 932"/>
                  <a:gd name="T60" fmla="*/ 2147483647 w 1083"/>
                  <a:gd name="T61" fmla="*/ 2147483647 h 932"/>
                  <a:gd name="T62" fmla="*/ 2147483647 w 1083"/>
                  <a:gd name="T63" fmla="*/ 2147483647 h 932"/>
                  <a:gd name="T64" fmla="*/ 2147483647 w 1083"/>
                  <a:gd name="T65" fmla="*/ 2147483647 h 932"/>
                  <a:gd name="T66" fmla="*/ 2147483647 w 1083"/>
                  <a:gd name="T67" fmla="*/ 2147483647 h 932"/>
                  <a:gd name="T68" fmla="*/ 2147483647 w 1083"/>
                  <a:gd name="T69" fmla="*/ 2147483647 h 932"/>
                  <a:gd name="T70" fmla="*/ 2147483647 w 1083"/>
                  <a:gd name="T71" fmla="*/ 2147483647 h 932"/>
                  <a:gd name="T72" fmla="*/ 2147483647 w 1083"/>
                  <a:gd name="T73" fmla="*/ 2147483647 h 932"/>
                  <a:gd name="T74" fmla="*/ 2147483647 w 1083"/>
                  <a:gd name="T75" fmla="*/ 2147483647 h 932"/>
                  <a:gd name="T76" fmla="*/ 2147483647 w 1083"/>
                  <a:gd name="T77" fmla="*/ 2147483647 h 932"/>
                  <a:gd name="T78" fmla="*/ 2147483647 w 1083"/>
                  <a:gd name="T79" fmla="*/ 2147483647 h 932"/>
                  <a:gd name="T80" fmla="*/ 2147483647 w 1083"/>
                  <a:gd name="T81" fmla="*/ 2147483647 h 932"/>
                  <a:gd name="T82" fmla="*/ 2147483647 w 1083"/>
                  <a:gd name="T83" fmla="*/ 2147483647 h 932"/>
                  <a:gd name="T84" fmla="*/ 2147483647 w 1083"/>
                  <a:gd name="T85" fmla="*/ 2147483647 h 932"/>
                  <a:gd name="T86" fmla="*/ 2147483647 w 1083"/>
                  <a:gd name="T87" fmla="*/ 2147483647 h 932"/>
                  <a:gd name="T88" fmla="*/ 2147483647 w 1083"/>
                  <a:gd name="T89" fmla="*/ 2147483647 h 932"/>
                  <a:gd name="T90" fmla="*/ 2147483647 w 1083"/>
                  <a:gd name="T91" fmla="*/ 2147483647 h 932"/>
                  <a:gd name="T92" fmla="*/ 2147483647 w 1083"/>
                  <a:gd name="T93" fmla="*/ 2147483647 h 932"/>
                  <a:gd name="T94" fmla="*/ 2147483647 w 1083"/>
                  <a:gd name="T95" fmla="*/ 2147483647 h 932"/>
                  <a:gd name="T96" fmla="*/ 0 w 1083"/>
                  <a:gd name="T97" fmla="*/ 2147483647 h 9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3"/>
                  <a:gd name="T148" fmla="*/ 0 h 932"/>
                  <a:gd name="T149" fmla="*/ 1083 w 1083"/>
                  <a:gd name="T150" fmla="*/ 932 h 9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3" h="932">
                    <a:moveTo>
                      <a:pt x="0" y="897"/>
                    </a:moveTo>
                    <a:lnTo>
                      <a:pt x="11" y="899"/>
                    </a:lnTo>
                    <a:lnTo>
                      <a:pt x="42" y="901"/>
                    </a:lnTo>
                    <a:lnTo>
                      <a:pt x="87" y="906"/>
                    </a:lnTo>
                    <a:lnTo>
                      <a:pt x="143" y="906"/>
                    </a:lnTo>
                    <a:lnTo>
                      <a:pt x="200" y="901"/>
                    </a:lnTo>
                    <a:lnTo>
                      <a:pt x="253" y="889"/>
                    </a:lnTo>
                    <a:lnTo>
                      <a:pt x="298" y="868"/>
                    </a:lnTo>
                    <a:lnTo>
                      <a:pt x="332" y="835"/>
                    </a:lnTo>
                    <a:lnTo>
                      <a:pt x="340" y="830"/>
                    </a:lnTo>
                    <a:lnTo>
                      <a:pt x="362" y="821"/>
                    </a:lnTo>
                    <a:lnTo>
                      <a:pt x="396" y="809"/>
                    </a:lnTo>
                    <a:lnTo>
                      <a:pt x="438" y="795"/>
                    </a:lnTo>
                    <a:lnTo>
                      <a:pt x="490" y="785"/>
                    </a:lnTo>
                    <a:lnTo>
                      <a:pt x="547" y="778"/>
                    </a:lnTo>
                    <a:lnTo>
                      <a:pt x="607" y="778"/>
                    </a:lnTo>
                    <a:lnTo>
                      <a:pt x="672" y="790"/>
                    </a:lnTo>
                    <a:lnTo>
                      <a:pt x="687" y="788"/>
                    </a:lnTo>
                    <a:lnTo>
                      <a:pt x="728" y="778"/>
                    </a:lnTo>
                    <a:lnTo>
                      <a:pt x="785" y="747"/>
                    </a:lnTo>
                    <a:lnTo>
                      <a:pt x="853" y="691"/>
                    </a:lnTo>
                    <a:lnTo>
                      <a:pt x="921" y="596"/>
                    </a:lnTo>
                    <a:lnTo>
                      <a:pt x="985" y="456"/>
                    </a:lnTo>
                    <a:lnTo>
                      <a:pt x="1030" y="260"/>
                    </a:lnTo>
                    <a:lnTo>
                      <a:pt x="1056" y="0"/>
                    </a:lnTo>
                    <a:lnTo>
                      <a:pt x="1064" y="38"/>
                    </a:lnTo>
                    <a:lnTo>
                      <a:pt x="1075" y="135"/>
                    </a:lnTo>
                    <a:lnTo>
                      <a:pt x="1083" y="269"/>
                    </a:lnTo>
                    <a:lnTo>
                      <a:pt x="1075" y="426"/>
                    </a:lnTo>
                    <a:lnTo>
                      <a:pt x="1037" y="579"/>
                    </a:lnTo>
                    <a:lnTo>
                      <a:pt x="962" y="712"/>
                    </a:lnTo>
                    <a:lnTo>
                      <a:pt x="834" y="799"/>
                    </a:lnTo>
                    <a:lnTo>
                      <a:pt x="649" y="826"/>
                    </a:lnTo>
                    <a:lnTo>
                      <a:pt x="641" y="823"/>
                    </a:lnTo>
                    <a:lnTo>
                      <a:pt x="622" y="821"/>
                    </a:lnTo>
                    <a:lnTo>
                      <a:pt x="592" y="821"/>
                    </a:lnTo>
                    <a:lnTo>
                      <a:pt x="558" y="821"/>
                    </a:lnTo>
                    <a:lnTo>
                      <a:pt x="517" y="826"/>
                    </a:lnTo>
                    <a:lnTo>
                      <a:pt x="472" y="837"/>
                    </a:lnTo>
                    <a:lnTo>
                      <a:pt x="426" y="859"/>
                    </a:lnTo>
                    <a:lnTo>
                      <a:pt x="381" y="892"/>
                    </a:lnTo>
                    <a:lnTo>
                      <a:pt x="374" y="897"/>
                    </a:lnTo>
                    <a:lnTo>
                      <a:pt x="351" y="904"/>
                    </a:lnTo>
                    <a:lnTo>
                      <a:pt x="313" y="915"/>
                    </a:lnTo>
                    <a:lnTo>
                      <a:pt x="264" y="925"/>
                    </a:lnTo>
                    <a:lnTo>
                      <a:pt x="208" y="932"/>
                    </a:lnTo>
                    <a:lnTo>
                      <a:pt x="143" y="930"/>
                    </a:lnTo>
                    <a:lnTo>
                      <a:pt x="72" y="920"/>
                    </a:lnTo>
                    <a:lnTo>
                      <a:pt x="0" y="89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5" name="Freeform 19"/>
              <p:cNvSpPr>
                <a:spLocks/>
              </p:cNvSpPr>
              <p:nvPr/>
            </p:nvSpPr>
            <p:spPr bwMode="auto">
              <a:xfrm>
                <a:off x="2117145" y="4099527"/>
                <a:ext cx="2052357" cy="761763"/>
              </a:xfrm>
              <a:custGeom>
                <a:avLst/>
                <a:gdLst>
                  <a:gd name="T0" fmla="*/ 2147483647 w 1754"/>
                  <a:gd name="T1" fmla="*/ 2147483647 h 570"/>
                  <a:gd name="T2" fmla="*/ 2147483647 w 1754"/>
                  <a:gd name="T3" fmla="*/ 2147483647 h 570"/>
                  <a:gd name="T4" fmla="*/ 2147483647 w 1754"/>
                  <a:gd name="T5" fmla="*/ 2147483647 h 570"/>
                  <a:gd name="T6" fmla="*/ 2147483647 w 1754"/>
                  <a:gd name="T7" fmla="*/ 2147483647 h 570"/>
                  <a:gd name="T8" fmla="*/ 2147483647 w 1754"/>
                  <a:gd name="T9" fmla="*/ 2147483647 h 570"/>
                  <a:gd name="T10" fmla="*/ 2147483647 w 1754"/>
                  <a:gd name="T11" fmla="*/ 2147483647 h 570"/>
                  <a:gd name="T12" fmla="*/ 2147483647 w 1754"/>
                  <a:gd name="T13" fmla="*/ 2147483647 h 570"/>
                  <a:gd name="T14" fmla="*/ 2147483647 w 1754"/>
                  <a:gd name="T15" fmla="*/ 2147483647 h 570"/>
                  <a:gd name="T16" fmla="*/ 2147483647 w 1754"/>
                  <a:gd name="T17" fmla="*/ 2147483647 h 570"/>
                  <a:gd name="T18" fmla="*/ 2147483647 w 1754"/>
                  <a:gd name="T19" fmla="*/ 2147483647 h 570"/>
                  <a:gd name="T20" fmla="*/ 2147483647 w 1754"/>
                  <a:gd name="T21" fmla="*/ 2147483647 h 570"/>
                  <a:gd name="T22" fmla="*/ 2147483647 w 1754"/>
                  <a:gd name="T23" fmla="*/ 2147483647 h 570"/>
                  <a:gd name="T24" fmla="*/ 2147483647 w 1754"/>
                  <a:gd name="T25" fmla="*/ 2147483647 h 570"/>
                  <a:gd name="T26" fmla="*/ 2147483647 w 1754"/>
                  <a:gd name="T27" fmla="*/ 2147483647 h 570"/>
                  <a:gd name="T28" fmla="*/ 2147483647 w 1754"/>
                  <a:gd name="T29" fmla="*/ 2147483647 h 570"/>
                  <a:gd name="T30" fmla="*/ 2147483647 w 1754"/>
                  <a:gd name="T31" fmla="*/ 2147483647 h 570"/>
                  <a:gd name="T32" fmla="*/ 2147483647 w 1754"/>
                  <a:gd name="T33" fmla="*/ 2147483647 h 570"/>
                  <a:gd name="T34" fmla="*/ 2147483647 w 1754"/>
                  <a:gd name="T35" fmla="*/ 2147483647 h 570"/>
                  <a:gd name="T36" fmla="*/ 2147483647 w 1754"/>
                  <a:gd name="T37" fmla="*/ 0 h 570"/>
                  <a:gd name="T38" fmla="*/ 2147483647 w 1754"/>
                  <a:gd name="T39" fmla="*/ 2147483647 h 570"/>
                  <a:gd name="T40" fmla="*/ 0 w 1754"/>
                  <a:gd name="T41" fmla="*/ 2147483647 h 570"/>
                  <a:gd name="T42" fmla="*/ 2147483647 w 1754"/>
                  <a:gd name="T43" fmla="*/ 0 h 570"/>
                  <a:gd name="T44" fmla="*/ 2147483647 w 1754"/>
                  <a:gd name="T45" fmla="*/ 2147483647 h 570"/>
                  <a:gd name="T46" fmla="*/ 2147483647 w 1754"/>
                  <a:gd name="T47" fmla="*/ 2147483647 h 570"/>
                  <a:gd name="T48" fmla="*/ 2147483647 w 1754"/>
                  <a:gd name="T49" fmla="*/ 2147483647 h 570"/>
                  <a:gd name="T50" fmla="*/ 2147483647 w 1754"/>
                  <a:gd name="T51" fmla="*/ 2147483647 h 570"/>
                  <a:gd name="T52" fmla="*/ 2147483647 w 1754"/>
                  <a:gd name="T53" fmla="*/ 2147483647 h 570"/>
                  <a:gd name="T54" fmla="*/ 2147483647 w 1754"/>
                  <a:gd name="T55" fmla="*/ 2147483647 h 570"/>
                  <a:gd name="T56" fmla="*/ 2147483647 w 1754"/>
                  <a:gd name="T57" fmla="*/ 2147483647 h 570"/>
                  <a:gd name="T58" fmla="*/ 2147483647 w 1754"/>
                  <a:gd name="T59" fmla="*/ 2147483647 h 570"/>
                  <a:gd name="T60" fmla="*/ 2147483647 w 1754"/>
                  <a:gd name="T61" fmla="*/ 2147483647 h 570"/>
                  <a:gd name="T62" fmla="*/ 2147483647 w 1754"/>
                  <a:gd name="T63" fmla="*/ 2147483647 h 570"/>
                  <a:gd name="T64" fmla="*/ 2147483647 w 1754"/>
                  <a:gd name="T65" fmla="*/ 2147483647 h 570"/>
                  <a:gd name="T66" fmla="*/ 2147483647 w 1754"/>
                  <a:gd name="T67" fmla="*/ 2147483647 h 570"/>
                  <a:gd name="T68" fmla="*/ 2147483647 w 1754"/>
                  <a:gd name="T69" fmla="*/ 2147483647 h 570"/>
                  <a:gd name="T70" fmla="*/ 2147483647 w 1754"/>
                  <a:gd name="T71" fmla="*/ 2147483647 h 570"/>
                  <a:gd name="T72" fmla="*/ 2147483647 w 1754"/>
                  <a:gd name="T73" fmla="*/ 2147483647 h 570"/>
                  <a:gd name="T74" fmla="*/ 2147483647 w 1754"/>
                  <a:gd name="T75" fmla="*/ 2147483647 h 570"/>
                  <a:gd name="T76" fmla="*/ 2147483647 w 1754"/>
                  <a:gd name="T77" fmla="*/ 2147483647 h 570"/>
                  <a:gd name="T78" fmla="*/ 2147483647 w 1754"/>
                  <a:gd name="T79" fmla="*/ 2147483647 h 5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4"/>
                  <a:gd name="T121" fmla="*/ 0 h 570"/>
                  <a:gd name="T122" fmla="*/ 1754 w 1754"/>
                  <a:gd name="T123" fmla="*/ 570 h 5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4" h="570">
                    <a:moveTo>
                      <a:pt x="1607" y="570"/>
                    </a:moveTo>
                    <a:lnTo>
                      <a:pt x="1599" y="568"/>
                    </a:lnTo>
                    <a:lnTo>
                      <a:pt x="1584" y="558"/>
                    </a:lnTo>
                    <a:lnTo>
                      <a:pt x="1558" y="542"/>
                    </a:lnTo>
                    <a:lnTo>
                      <a:pt x="1535" y="520"/>
                    </a:lnTo>
                    <a:lnTo>
                      <a:pt x="1512" y="494"/>
                    </a:lnTo>
                    <a:lnTo>
                      <a:pt x="1497" y="463"/>
                    </a:lnTo>
                    <a:lnTo>
                      <a:pt x="1494" y="428"/>
                    </a:lnTo>
                    <a:lnTo>
                      <a:pt x="1509" y="390"/>
                    </a:lnTo>
                    <a:lnTo>
                      <a:pt x="1512" y="385"/>
                    </a:lnTo>
                    <a:lnTo>
                      <a:pt x="1512" y="374"/>
                    </a:lnTo>
                    <a:lnTo>
                      <a:pt x="1509" y="355"/>
                    </a:lnTo>
                    <a:lnTo>
                      <a:pt x="1490" y="338"/>
                    </a:lnTo>
                    <a:lnTo>
                      <a:pt x="1452" y="321"/>
                    </a:lnTo>
                    <a:lnTo>
                      <a:pt x="1388" y="314"/>
                    </a:lnTo>
                    <a:lnTo>
                      <a:pt x="1290" y="314"/>
                    </a:lnTo>
                    <a:lnTo>
                      <a:pt x="1154" y="326"/>
                    </a:lnTo>
                    <a:lnTo>
                      <a:pt x="1147" y="326"/>
                    </a:lnTo>
                    <a:lnTo>
                      <a:pt x="1128" y="329"/>
                    </a:lnTo>
                    <a:lnTo>
                      <a:pt x="1094" y="333"/>
                    </a:lnTo>
                    <a:lnTo>
                      <a:pt x="1052" y="336"/>
                    </a:lnTo>
                    <a:lnTo>
                      <a:pt x="999" y="338"/>
                    </a:lnTo>
                    <a:lnTo>
                      <a:pt x="943" y="340"/>
                    </a:lnTo>
                    <a:lnTo>
                      <a:pt x="879" y="340"/>
                    </a:lnTo>
                    <a:lnTo>
                      <a:pt x="807" y="340"/>
                    </a:lnTo>
                    <a:lnTo>
                      <a:pt x="735" y="336"/>
                    </a:lnTo>
                    <a:lnTo>
                      <a:pt x="664" y="326"/>
                    </a:lnTo>
                    <a:lnTo>
                      <a:pt x="592" y="314"/>
                    </a:lnTo>
                    <a:lnTo>
                      <a:pt x="524" y="300"/>
                    </a:lnTo>
                    <a:lnTo>
                      <a:pt x="456" y="279"/>
                    </a:lnTo>
                    <a:lnTo>
                      <a:pt x="392" y="251"/>
                    </a:lnTo>
                    <a:lnTo>
                      <a:pt x="339" y="217"/>
                    </a:lnTo>
                    <a:lnTo>
                      <a:pt x="290" y="177"/>
                    </a:lnTo>
                    <a:lnTo>
                      <a:pt x="215" y="101"/>
                    </a:lnTo>
                    <a:lnTo>
                      <a:pt x="162" y="52"/>
                    </a:lnTo>
                    <a:lnTo>
                      <a:pt x="120" y="21"/>
                    </a:lnTo>
                    <a:lnTo>
                      <a:pt x="94" y="4"/>
                    </a:lnTo>
                    <a:lnTo>
                      <a:pt x="71" y="0"/>
                    </a:lnTo>
                    <a:lnTo>
                      <a:pt x="56" y="2"/>
                    </a:lnTo>
                    <a:lnTo>
                      <a:pt x="37" y="7"/>
                    </a:lnTo>
                    <a:lnTo>
                      <a:pt x="15" y="9"/>
                    </a:lnTo>
                    <a:lnTo>
                      <a:pt x="0" y="7"/>
                    </a:lnTo>
                    <a:lnTo>
                      <a:pt x="4" y="2"/>
                    </a:lnTo>
                    <a:lnTo>
                      <a:pt x="22" y="0"/>
                    </a:lnTo>
                    <a:lnTo>
                      <a:pt x="60" y="4"/>
                    </a:lnTo>
                    <a:lnTo>
                      <a:pt x="113" y="21"/>
                    </a:lnTo>
                    <a:lnTo>
                      <a:pt x="181" y="52"/>
                    </a:lnTo>
                    <a:lnTo>
                      <a:pt x="260" y="104"/>
                    </a:lnTo>
                    <a:lnTo>
                      <a:pt x="351" y="177"/>
                    </a:lnTo>
                    <a:lnTo>
                      <a:pt x="358" y="184"/>
                    </a:lnTo>
                    <a:lnTo>
                      <a:pt x="377" y="201"/>
                    </a:lnTo>
                    <a:lnTo>
                      <a:pt x="411" y="224"/>
                    </a:lnTo>
                    <a:lnTo>
                      <a:pt x="460" y="251"/>
                    </a:lnTo>
                    <a:lnTo>
                      <a:pt x="524" y="277"/>
                    </a:lnTo>
                    <a:lnTo>
                      <a:pt x="603" y="295"/>
                    </a:lnTo>
                    <a:lnTo>
                      <a:pt x="698" y="305"/>
                    </a:lnTo>
                    <a:lnTo>
                      <a:pt x="811" y="303"/>
                    </a:lnTo>
                    <a:lnTo>
                      <a:pt x="879" y="300"/>
                    </a:lnTo>
                    <a:lnTo>
                      <a:pt x="928" y="300"/>
                    </a:lnTo>
                    <a:lnTo>
                      <a:pt x="965" y="305"/>
                    </a:lnTo>
                    <a:lnTo>
                      <a:pt x="999" y="307"/>
                    </a:lnTo>
                    <a:lnTo>
                      <a:pt x="1033" y="312"/>
                    </a:lnTo>
                    <a:lnTo>
                      <a:pt x="1071" y="310"/>
                    </a:lnTo>
                    <a:lnTo>
                      <a:pt x="1124" y="305"/>
                    </a:lnTo>
                    <a:lnTo>
                      <a:pt x="1196" y="293"/>
                    </a:lnTo>
                    <a:lnTo>
                      <a:pt x="1279" y="281"/>
                    </a:lnTo>
                    <a:lnTo>
                      <a:pt x="1358" y="279"/>
                    </a:lnTo>
                    <a:lnTo>
                      <a:pt x="1433" y="288"/>
                    </a:lnTo>
                    <a:lnTo>
                      <a:pt x="1494" y="305"/>
                    </a:lnTo>
                    <a:lnTo>
                      <a:pt x="1539" y="333"/>
                    </a:lnTo>
                    <a:lnTo>
                      <a:pt x="1569" y="369"/>
                    </a:lnTo>
                    <a:lnTo>
                      <a:pt x="1577" y="411"/>
                    </a:lnTo>
                    <a:lnTo>
                      <a:pt x="1554" y="463"/>
                    </a:lnTo>
                    <a:lnTo>
                      <a:pt x="1543" y="504"/>
                    </a:lnTo>
                    <a:lnTo>
                      <a:pt x="1577" y="523"/>
                    </a:lnTo>
                    <a:lnTo>
                      <a:pt x="1633" y="527"/>
                    </a:lnTo>
                    <a:lnTo>
                      <a:pt x="1694" y="523"/>
                    </a:lnTo>
                    <a:lnTo>
                      <a:pt x="1739" y="518"/>
                    </a:lnTo>
                    <a:lnTo>
                      <a:pt x="1754" y="520"/>
                    </a:lnTo>
                    <a:lnTo>
                      <a:pt x="1716" y="534"/>
                    </a:lnTo>
                    <a:lnTo>
                      <a:pt x="1607" y="57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6" name="Freeform 20"/>
              <p:cNvSpPr>
                <a:spLocks/>
              </p:cNvSpPr>
              <p:nvPr/>
            </p:nvSpPr>
            <p:spPr bwMode="auto">
              <a:xfrm>
                <a:off x="2523026" y="3749612"/>
                <a:ext cx="583454" cy="599192"/>
              </a:xfrm>
              <a:custGeom>
                <a:avLst/>
                <a:gdLst>
                  <a:gd name="T0" fmla="*/ 2147483647 w 498"/>
                  <a:gd name="T1" fmla="*/ 2147483647 h 448"/>
                  <a:gd name="T2" fmla="*/ 2147483647 w 498"/>
                  <a:gd name="T3" fmla="*/ 2147483647 h 448"/>
                  <a:gd name="T4" fmla="*/ 2147483647 w 498"/>
                  <a:gd name="T5" fmla="*/ 2147483647 h 448"/>
                  <a:gd name="T6" fmla="*/ 2147483647 w 498"/>
                  <a:gd name="T7" fmla="*/ 2147483647 h 448"/>
                  <a:gd name="T8" fmla="*/ 2147483647 w 498"/>
                  <a:gd name="T9" fmla="*/ 2147483647 h 448"/>
                  <a:gd name="T10" fmla="*/ 2147483647 w 498"/>
                  <a:gd name="T11" fmla="*/ 2147483647 h 448"/>
                  <a:gd name="T12" fmla="*/ 2147483647 w 498"/>
                  <a:gd name="T13" fmla="*/ 2147483647 h 448"/>
                  <a:gd name="T14" fmla="*/ 2147483647 w 498"/>
                  <a:gd name="T15" fmla="*/ 2147483647 h 448"/>
                  <a:gd name="T16" fmla="*/ 2147483647 w 498"/>
                  <a:gd name="T17" fmla="*/ 2147483647 h 448"/>
                  <a:gd name="T18" fmla="*/ 0 w 498"/>
                  <a:gd name="T19" fmla="*/ 2147483647 h 448"/>
                  <a:gd name="T20" fmla="*/ 0 w 498"/>
                  <a:gd name="T21" fmla="*/ 0 h 448"/>
                  <a:gd name="T22" fmla="*/ 2147483647 w 498"/>
                  <a:gd name="T23" fmla="*/ 2147483647 h 448"/>
                  <a:gd name="T24" fmla="*/ 2147483647 w 498"/>
                  <a:gd name="T25" fmla="*/ 2147483647 h 448"/>
                  <a:gd name="T26" fmla="*/ 2147483647 w 498"/>
                  <a:gd name="T27" fmla="*/ 2147483647 h 448"/>
                  <a:gd name="T28" fmla="*/ 2147483647 w 498"/>
                  <a:gd name="T29" fmla="*/ 2147483647 h 448"/>
                  <a:gd name="T30" fmla="*/ 2147483647 w 498"/>
                  <a:gd name="T31" fmla="*/ 2147483647 h 448"/>
                  <a:gd name="T32" fmla="*/ 2147483647 w 498"/>
                  <a:gd name="T33" fmla="*/ 2147483647 h 4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8"/>
                  <a:gd name="T52" fmla="*/ 0 h 448"/>
                  <a:gd name="T53" fmla="*/ 498 w 498"/>
                  <a:gd name="T54" fmla="*/ 448 h 4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8" h="448">
                    <a:moveTo>
                      <a:pt x="498" y="448"/>
                    </a:moveTo>
                    <a:lnTo>
                      <a:pt x="483" y="448"/>
                    </a:lnTo>
                    <a:lnTo>
                      <a:pt x="437" y="441"/>
                    </a:lnTo>
                    <a:lnTo>
                      <a:pt x="370" y="426"/>
                    </a:lnTo>
                    <a:lnTo>
                      <a:pt x="294" y="400"/>
                    </a:lnTo>
                    <a:lnTo>
                      <a:pt x="211" y="358"/>
                    </a:lnTo>
                    <a:lnTo>
                      <a:pt x="132" y="294"/>
                    </a:lnTo>
                    <a:lnTo>
                      <a:pt x="68" y="209"/>
                    </a:lnTo>
                    <a:lnTo>
                      <a:pt x="22" y="95"/>
                    </a:lnTo>
                    <a:lnTo>
                      <a:pt x="0" y="10"/>
                    </a:lnTo>
                    <a:lnTo>
                      <a:pt x="0" y="0"/>
                    </a:lnTo>
                    <a:lnTo>
                      <a:pt x="15" y="48"/>
                    </a:lnTo>
                    <a:lnTo>
                      <a:pt x="56" y="131"/>
                    </a:lnTo>
                    <a:lnTo>
                      <a:pt x="124" y="230"/>
                    </a:lnTo>
                    <a:lnTo>
                      <a:pt x="215" y="329"/>
                    </a:lnTo>
                    <a:lnTo>
                      <a:pt x="339" y="407"/>
                    </a:lnTo>
                    <a:lnTo>
                      <a:pt x="498" y="44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7" name="Freeform 21"/>
              <p:cNvSpPr>
                <a:spLocks/>
              </p:cNvSpPr>
              <p:nvPr/>
            </p:nvSpPr>
            <p:spPr bwMode="auto">
              <a:xfrm>
                <a:off x="1949236" y="3845606"/>
                <a:ext cx="552046" cy="126961"/>
              </a:xfrm>
              <a:custGeom>
                <a:avLst/>
                <a:gdLst>
                  <a:gd name="T0" fmla="*/ 2147483647 w 472"/>
                  <a:gd name="T1" fmla="*/ 2147483647 h 95"/>
                  <a:gd name="T2" fmla="*/ 2147483647 w 472"/>
                  <a:gd name="T3" fmla="*/ 2147483647 h 95"/>
                  <a:gd name="T4" fmla="*/ 2147483647 w 472"/>
                  <a:gd name="T5" fmla="*/ 2147483647 h 95"/>
                  <a:gd name="T6" fmla="*/ 2147483647 w 472"/>
                  <a:gd name="T7" fmla="*/ 2147483647 h 95"/>
                  <a:gd name="T8" fmla="*/ 2147483647 w 472"/>
                  <a:gd name="T9" fmla="*/ 2147483647 h 95"/>
                  <a:gd name="T10" fmla="*/ 2147483647 w 472"/>
                  <a:gd name="T11" fmla="*/ 2147483647 h 95"/>
                  <a:gd name="T12" fmla="*/ 2147483647 w 472"/>
                  <a:gd name="T13" fmla="*/ 2147483647 h 95"/>
                  <a:gd name="T14" fmla="*/ 2147483647 w 472"/>
                  <a:gd name="T15" fmla="*/ 2147483647 h 95"/>
                  <a:gd name="T16" fmla="*/ 2147483647 w 472"/>
                  <a:gd name="T17" fmla="*/ 2147483647 h 95"/>
                  <a:gd name="T18" fmla="*/ 2147483647 w 472"/>
                  <a:gd name="T19" fmla="*/ 2147483647 h 95"/>
                  <a:gd name="T20" fmla="*/ 0 w 472"/>
                  <a:gd name="T21" fmla="*/ 2147483647 h 95"/>
                  <a:gd name="T22" fmla="*/ 0 w 472"/>
                  <a:gd name="T23" fmla="*/ 2147483647 h 95"/>
                  <a:gd name="T24" fmla="*/ 2147483647 w 472"/>
                  <a:gd name="T25" fmla="*/ 2147483647 h 95"/>
                  <a:gd name="T26" fmla="*/ 2147483647 w 472"/>
                  <a:gd name="T27" fmla="*/ 2147483647 h 95"/>
                  <a:gd name="T28" fmla="*/ 2147483647 w 472"/>
                  <a:gd name="T29" fmla="*/ 0 h 95"/>
                  <a:gd name="T30" fmla="*/ 2147483647 w 472"/>
                  <a:gd name="T31" fmla="*/ 0 h 95"/>
                  <a:gd name="T32" fmla="*/ 2147483647 w 472"/>
                  <a:gd name="T33" fmla="*/ 2147483647 h 95"/>
                  <a:gd name="T34" fmla="*/ 2147483647 w 472"/>
                  <a:gd name="T35" fmla="*/ 2147483647 h 95"/>
                  <a:gd name="T36" fmla="*/ 2147483647 w 472"/>
                  <a:gd name="T37" fmla="*/ 2147483647 h 95"/>
                  <a:gd name="T38" fmla="*/ 2147483647 w 472"/>
                  <a:gd name="T39" fmla="*/ 2147483647 h 95"/>
                  <a:gd name="T40" fmla="*/ 2147483647 w 472"/>
                  <a:gd name="T41" fmla="*/ 2147483647 h 95"/>
                  <a:gd name="T42" fmla="*/ 2147483647 w 472"/>
                  <a:gd name="T43" fmla="*/ 2147483647 h 95"/>
                  <a:gd name="T44" fmla="*/ 2147483647 w 472"/>
                  <a:gd name="T45" fmla="*/ 2147483647 h 95"/>
                  <a:gd name="T46" fmla="*/ 2147483647 w 472"/>
                  <a:gd name="T47" fmla="*/ 2147483647 h 95"/>
                  <a:gd name="T48" fmla="*/ 2147483647 w 472"/>
                  <a:gd name="T49" fmla="*/ 2147483647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2"/>
                  <a:gd name="T76" fmla="*/ 0 h 95"/>
                  <a:gd name="T77" fmla="*/ 472 w 472"/>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2" h="95">
                    <a:moveTo>
                      <a:pt x="472" y="95"/>
                    </a:moveTo>
                    <a:lnTo>
                      <a:pt x="464" y="90"/>
                    </a:lnTo>
                    <a:lnTo>
                      <a:pt x="438" y="81"/>
                    </a:lnTo>
                    <a:lnTo>
                      <a:pt x="400" y="67"/>
                    </a:lnTo>
                    <a:lnTo>
                      <a:pt x="351" y="50"/>
                    </a:lnTo>
                    <a:lnTo>
                      <a:pt x="287" y="36"/>
                    </a:lnTo>
                    <a:lnTo>
                      <a:pt x="219" y="22"/>
                    </a:lnTo>
                    <a:lnTo>
                      <a:pt x="140" y="12"/>
                    </a:lnTo>
                    <a:lnTo>
                      <a:pt x="53" y="8"/>
                    </a:lnTo>
                    <a:lnTo>
                      <a:pt x="19" y="8"/>
                    </a:lnTo>
                    <a:lnTo>
                      <a:pt x="0" y="8"/>
                    </a:lnTo>
                    <a:lnTo>
                      <a:pt x="0" y="5"/>
                    </a:lnTo>
                    <a:lnTo>
                      <a:pt x="16" y="3"/>
                    </a:lnTo>
                    <a:lnTo>
                      <a:pt x="42" y="3"/>
                    </a:lnTo>
                    <a:lnTo>
                      <a:pt x="76" y="0"/>
                    </a:lnTo>
                    <a:lnTo>
                      <a:pt x="117" y="0"/>
                    </a:lnTo>
                    <a:lnTo>
                      <a:pt x="166" y="3"/>
                    </a:lnTo>
                    <a:lnTo>
                      <a:pt x="215" y="5"/>
                    </a:lnTo>
                    <a:lnTo>
                      <a:pt x="268" y="10"/>
                    </a:lnTo>
                    <a:lnTo>
                      <a:pt x="317" y="17"/>
                    </a:lnTo>
                    <a:lnTo>
                      <a:pt x="363" y="26"/>
                    </a:lnTo>
                    <a:lnTo>
                      <a:pt x="404" y="38"/>
                    </a:lnTo>
                    <a:lnTo>
                      <a:pt x="438" y="52"/>
                    </a:lnTo>
                    <a:lnTo>
                      <a:pt x="461" y="71"/>
                    </a:lnTo>
                    <a:lnTo>
                      <a:pt x="472" y="95"/>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8" name="Freeform 22"/>
              <p:cNvSpPr>
                <a:spLocks/>
              </p:cNvSpPr>
              <p:nvPr/>
            </p:nvSpPr>
            <p:spPr bwMode="auto">
              <a:xfrm>
                <a:off x="2355117" y="2952238"/>
                <a:ext cx="1664595" cy="1427532"/>
              </a:xfrm>
              <a:custGeom>
                <a:avLst/>
                <a:gdLst>
                  <a:gd name="T0" fmla="*/ 2147483647 w 1423"/>
                  <a:gd name="T1" fmla="*/ 2147483647 h 1067"/>
                  <a:gd name="T2" fmla="*/ 2147483647 w 1423"/>
                  <a:gd name="T3" fmla="*/ 2147483647 h 1067"/>
                  <a:gd name="T4" fmla="*/ 2147483647 w 1423"/>
                  <a:gd name="T5" fmla="*/ 2147483647 h 1067"/>
                  <a:gd name="T6" fmla="*/ 2147483647 w 1423"/>
                  <a:gd name="T7" fmla="*/ 2147483647 h 1067"/>
                  <a:gd name="T8" fmla="*/ 2147483647 w 1423"/>
                  <a:gd name="T9" fmla="*/ 2147483647 h 1067"/>
                  <a:gd name="T10" fmla="*/ 2147483647 w 1423"/>
                  <a:gd name="T11" fmla="*/ 2147483647 h 1067"/>
                  <a:gd name="T12" fmla="*/ 2147483647 w 1423"/>
                  <a:gd name="T13" fmla="*/ 2147483647 h 1067"/>
                  <a:gd name="T14" fmla="*/ 2147483647 w 1423"/>
                  <a:gd name="T15" fmla="*/ 2147483647 h 1067"/>
                  <a:gd name="T16" fmla="*/ 2147483647 w 1423"/>
                  <a:gd name="T17" fmla="*/ 2147483647 h 1067"/>
                  <a:gd name="T18" fmla="*/ 2147483647 w 1423"/>
                  <a:gd name="T19" fmla="*/ 2147483647 h 1067"/>
                  <a:gd name="T20" fmla="*/ 2147483647 w 1423"/>
                  <a:gd name="T21" fmla="*/ 2147483647 h 1067"/>
                  <a:gd name="T22" fmla="*/ 2147483647 w 1423"/>
                  <a:gd name="T23" fmla="*/ 2147483647 h 1067"/>
                  <a:gd name="T24" fmla="*/ 2147483647 w 1423"/>
                  <a:gd name="T25" fmla="*/ 2147483647 h 1067"/>
                  <a:gd name="T26" fmla="*/ 2147483647 w 1423"/>
                  <a:gd name="T27" fmla="*/ 2147483647 h 1067"/>
                  <a:gd name="T28" fmla="*/ 2147483647 w 1423"/>
                  <a:gd name="T29" fmla="*/ 2147483647 h 1067"/>
                  <a:gd name="T30" fmla="*/ 2147483647 w 1423"/>
                  <a:gd name="T31" fmla="*/ 2147483647 h 1067"/>
                  <a:gd name="T32" fmla="*/ 2147483647 w 1423"/>
                  <a:gd name="T33" fmla="*/ 2147483647 h 1067"/>
                  <a:gd name="T34" fmla="*/ 2147483647 w 1423"/>
                  <a:gd name="T35" fmla="*/ 2147483647 h 1067"/>
                  <a:gd name="T36" fmla="*/ 2147483647 w 1423"/>
                  <a:gd name="T37" fmla="*/ 2147483647 h 1067"/>
                  <a:gd name="T38" fmla="*/ 2147483647 w 1423"/>
                  <a:gd name="T39" fmla="*/ 2147483647 h 1067"/>
                  <a:gd name="T40" fmla="*/ 2147483647 w 1423"/>
                  <a:gd name="T41" fmla="*/ 2147483647 h 1067"/>
                  <a:gd name="T42" fmla="*/ 2147483647 w 1423"/>
                  <a:gd name="T43" fmla="*/ 2147483647 h 1067"/>
                  <a:gd name="T44" fmla="*/ 2147483647 w 1423"/>
                  <a:gd name="T45" fmla="*/ 2147483647 h 1067"/>
                  <a:gd name="T46" fmla="*/ 2147483647 w 1423"/>
                  <a:gd name="T47" fmla="*/ 2147483647 h 1067"/>
                  <a:gd name="T48" fmla="*/ 0 w 1423"/>
                  <a:gd name="T49" fmla="*/ 0 h 1067"/>
                  <a:gd name="T50" fmla="*/ 0 w 1423"/>
                  <a:gd name="T51" fmla="*/ 2147483647 h 1067"/>
                  <a:gd name="T52" fmla="*/ 0 w 1423"/>
                  <a:gd name="T53" fmla="*/ 2147483647 h 1067"/>
                  <a:gd name="T54" fmla="*/ 0 w 1423"/>
                  <a:gd name="T55" fmla="*/ 2147483647 h 1067"/>
                  <a:gd name="T56" fmla="*/ 2147483647 w 1423"/>
                  <a:gd name="T57" fmla="*/ 2147483647 h 1067"/>
                  <a:gd name="T58" fmla="*/ 2147483647 w 1423"/>
                  <a:gd name="T59" fmla="*/ 2147483647 h 1067"/>
                  <a:gd name="T60" fmla="*/ 2147483647 w 1423"/>
                  <a:gd name="T61" fmla="*/ 2147483647 h 1067"/>
                  <a:gd name="T62" fmla="*/ 2147483647 w 1423"/>
                  <a:gd name="T63" fmla="*/ 2147483647 h 1067"/>
                  <a:gd name="T64" fmla="*/ 2147483647 w 1423"/>
                  <a:gd name="T65" fmla="*/ 2147483647 h 1067"/>
                  <a:gd name="T66" fmla="*/ 2147483647 w 1423"/>
                  <a:gd name="T67" fmla="*/ 2147483647 h 1067"/>
                  <a:gd name="T68" fmla="*/ 2147483647 w 1423"/>
                  <a:gd name="T69" fmla="*/ 2147483647 h 1067"/>
                  <a:gd name="T70" fmla="*/ 2147483647 w 1423"/>
                  <a:gd name="T71" fmla="*/ 2147483647 h 1067"/>
                  <a:gd name="T72" fmla="*/ 2147483647 w 1423"/>
                  <a:gd name="T73" fmla="*/ 2147483647 h 1067"/>
                  <a:gd name="T74" fmla="*/ 2147483647 w 1423"/>
                  <a:gd name="T75" fmla="*/ 2147483647 h 1067"/>
                  <a:gd name="T76" fmla="*/ 2147483647 w 1423"/>
                  <a:gd name="T77" fmla="*/ 2147483647 h 1067"/>
                  <a:gd name="T78" fmla="*/ 2147483647 w 1423"/>
                  <a:gd name="T79" fmla="*/ 2147483647 h 1067"/>
                  <a:gd name="T80" fmla="*/ 2147483647 w 1423"/>
                  <a:gd name="T81" fmla="*/ 2147483647 h 1067"/>
                  <a:gd name="T82" fmla="*/ 2147483647 w 1423"/>
                  <a:gd name="T83" fmla="*/ 2147483647 h 1067"/>
                  <a:gd name="T84" fmla="*/ 2147483647 w 1423"/>
                  <a:gd name="T85" fmla="*/ 2147483647 h 1067"/>
                  <a:gd name="T86" fmla="*/ 2147483647 w 1423"/>
                  <a:gd name="T87" fmla="*/ 2147483647 h 1067"/>
                  <a:gd name="T88" fmla="*/ 2147483647 w 1423"/>
                  <a:gd name="T89" fmla="*/ 2147483647 h 1067"/>
                  <a:gd name="T90" fmla="*/ 2147483647 w 1423"/>
                  <a:gd name="T91" fmla="*/ 2147483647 h 1067"/>
                  <a:gd name="T92" fmla="*/ 2147483647 w 1423"/>
                  <a:gd name="T93" fmla="*/ 2147483647 h 1067"/>
                  <a:gd name="T94" fmla="*/ 2147483647 w 1423"/>
                  <a:gd name="T95" fmla="*/ 2147483647 h 1067"/>
                  <a:gd name="T96" fmla="*/ 2147483647 w 1423"/>
                  <a:gd name="T97" fmla="*/ 2147483647 h 1067"/>
                  <a:gd name="T98" fmla="*/ 2147483647 w 1423"/>
                  <a:gd name="T99" fmla="*/ 2147483647 h 1067"/>
                  <a:gd name="T100" fmla="*/ 2147483647 w 1423"/>
                  <a:gd name="T101" fmla="*/ 2147483647 h 1067"/>
                  <a:gd name="T102" fmla="*/ 2147483647 w 1423"/>
                  <a:gd name="T103" fmla="*/ 2147483647 h 1067"/>
                  <a:gd name="T104" fmla="*/ 2147483647 w 1423"/>
                  <a:gd name="T105" fmla="*/ 2147483647 h 1067"/>
                  <a:gd name="T106" fmla="*/ 2147483647 w 1423"/>
                  <a:gd name="T107" fmla="*/ 2147483647 h 1067"/>
                  <a:gd name="T108" fmla="*/ 2147483647 w 1423"/>
                  <a:gd name="T109" fmla="*/ 2147483647 h 1067"/>
                  <a:gd name="T110" fmla="*/ 2147483647 w 1423"/>
                  <a:gd name="T111" fmla="*/ 2147483647 h 1067"/>
                  <a:gd name="T112" fmla="*/ 2147483647 w 1423"/>
                  <a:gd name="T113" fmla="*/ 2147483647 h 10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3"/>
                  <a:gd name="T172" fmla="*/ 0 h 1067"/>
                  <a:gd name="T173" fmla="*/ 1423 w 1423"/>
                  <a:gd name="T174" fmla="*/ 1067 h 10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3" h="1067">
                    <a:moveTo>
                      <a:pt x="1128" y="1067"/>
                    </a:moveTo>
                    <a:lnTo>
                      <a:pt x="1151" y="1065"/>
                    </a:lnTo>
                    <a:lnTo>
                      <a:pt x="1200" y="1053"/>
                    </a:lnTo>
                    <a:lnTo>
                      <a:pt x="1264" y="1034"/>
                    </a:lnTo>
                    <a:lnTo>
                      <a:pt x="1321" y="1001"/>
                    </a:lnTo>
                    <a:lnTo>
                      <a:pt x="1351" y="954"/>
                    </a:lnTo>
                    <a:lnTo>
                      <a:pt x="1343" y="887"/>
                    </a:lnTo>
                    <a:lnTo>
                      <a:pt x="1268" y="805"/>
                    </a:lnTo>
                    <a:lnTo>
                      <a:pt x="1117" y="698"/>
                    </a:lnTo>
                    <a:lnTo>
                      <a:pt x="1019" y="646"/>
                    </a:lnTo>
                    <a:lnTo>
                      <a:pt x="921" y="604"/>
                    </a:lnTo>
                    <a:lnTo>
                      <a:pt x="823" y="570"/>
                    </a:lnTo>
                    <a:lnTo>
                      <a:pt x="729" y="544"/>
                    </a:lnTo>
                    <a:lnTo>
                      <a:pt x="634" y="521"/>
                    </a:lnTo>
                    <a:lnTo>
                      <a:pt x="547" y="502"/>
                    </a:lnTo>
                    <a:lnTo>
                      <a:pt x="464" y="483"/>
                    </a:lnTo>
                    <a:lnTo>
                      <a:pt x="385" y="464"/>
                    </a:lnTo>
                    <a:lnTo>
                      <a:pt x="310" y="440"/>
                    </a:lnTo>
                    <a:lnTo>
                      <a:pt x="242" y="410"/>
                    </a:lnTo>
                    <a:lnTo>
                      <a:pt x="182" y="374"/>
                    </a:lnTo>
                    <a:lnTo>
                      <a:pt x="129" y="327"/>
                    </a:lnTo>
                    <a:lnTo>
                      <a:pt x="83" y="268"/>
                    </a:lnTo>
                    <a:lnTo>
                      <a:pt x="46" y="194"/>
                    </a:lnTo>
                    <a:lnTo>
                      <a:pt x="19" y="107"/>
                    </a:lnTo>
                    <a:lnTo>
                      <a:pt x="0" y="0"/>
                    </a:lnTo>
                    <a:lnTo>
                      <a:pt x="0" y="5"/>
                    </a:lnTo>
                    <a:lnTo>
                      <a:pt x="0" y="19"/>
                    </a:lnTo>
                    <a:lnTo>
                      <a:pt x="0" y="40"/>
                    </a:lnTo>
                    <a:lnTo>
                      <a:pt x="4" y="66"/>
                    </a:lnTo>
                    <a:lnTo>
                      <a:pt x="8" y="100"/>
                    </a:lnTo>
                    <a:lnTo>
                      <a:pt x="19" y="137"/>
                    </a:lnTo>
                    <a:lnTo>
                      <a:pt x="38" y="178"/>
                    </a:lnTo>
                    <a:lnTo>
                      <a:pt x="65" y="220"/>
                    </a:lnTo>
                    <a:lnTo>
                      <a:pt x="99" y="263"/>
                    </a:lnTo>
                    <a:lnTo>
                      <a:pt x="144" y="305"/>
                    </a:lnTo>
                    <a:lnTo>
                      <a:pt x="204" y="348"/>
                    </a:lnTo>
                    <a:lnTo>
                      <a:pt x="272" y="386"/>
                    </a:lnTo>
                    <a:lnTo>
                      <a:pt x="359" y="421"/>
                    </a:lnTo>
                    <a:lnTo>
                      <a:pt x="457" y="452"/>
                    </a:lnTo>
                    <a:lnTo>
                      <a:pt x="574" y="476"/>
                    </a:lnTo>
                    <a:lnTo>
                      <a:pt x="710" y="492"/>
                    </a:lnTo>
                    <a:lnTo>
                      <a:pt x="725" y="497"/>
                    </a:lnTo>
                    <a:lnTo>
                      <a:pt x="762" y="511"/>
                    </a:lnTo>
                    <a:lnTo>
                      <a:pt x="823" y="533"/>
                    </a:lnTo>
                    <a:lnTo>
                      <a:pt x="895" y="561"/>
                    </a:lnTo>
                    <a:lnTo>
                      <a:pt x="978" y="596"/>
                    </a:lnTo>
                    <a:lnTo>
                      <a:pt x="1068" y="637"/>
                    </a:lnTo>
                    <a:lnTo>
                      <a:pt x="1155" y="679"/>
                    </a:lnTo>
                    <a:lnTo>
                      <a:pt x="1238" y="724"/>
                    </a:lnTo>
                    <a:lnTo>
                      <a:pt x="1313" y="772"/>
                    </a:lnTo>
                    <a:lnTo>
                      <a:pt x="1370" y="821"/>
                    </a:lnTo>
                    <a:lnTo>
                      <a:pt x="1408" y="869"/>
                    </a:lnTo>
                    <a:lnTo>
                      <a:pt x="1423" y="916"/>
                    </a:lnTo>
                    <a:lnTo>
                      <a:pt x="1408" y="961"/>
                    </a:lnTo>
                    <a:lnTo>
                      <a:pt x="1355" y="1001"/>
                    </a:lnTo>
                    <a:lnTo>
                      <a:pt x="1264" y="1037"/>
                    </a:lnTo>
                    <a:lnTo>
                      <a:pt x="1128" y="106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9" name="Freeform 23"/>
              <p:cNvSpPr>
                <a:spLocks/>
              </p:cNvSpPr>
              <p:nvPr/>
            </p:nvSpPr>
            <p:spPr bwMode="auto">
              <a:xfrm>
                <a:off x="2782742" y="3156613"/>
                <a:ext cx="244012" cy="359205"/>
              </a:xfrm>
              <a:custGeom>
                <a:avLst/>
                <a:gdLst>
                  <a:gd name="T0" fmla="*/ 2147483647 w 208"/>
                  <a:gd name="T1" fmla="*/ 2147483647 h 269"/>
                  <a:gd name="T2" fmla="*/ 2147483647 w 208"/>
                  <a:gd name="T3" fmla="*/ 2147483647 h 269"/>
                  <a:gd name="T4" fmla="*/ 2147483647 w 208"/>
                  <a:gd name="T5" fmla="*/ 2147483647 h 269"/>
                  <a:gd name="T6" fmla="*/ 2147483647 w 208"/>
                  <a:gd name="T7" fmla="*/ 2147483647 h 269"/>
                  <a:gd name="T8" fmla="*/ 2147483647 w 208"/>
                  <a:gd name="T9" fmla="*/ 2147483647 h 269"/>
                  <a:gd name="T10" fmla="*/ 2147483647 w 208"/>
                  <a:gd name="T11" fmla="*/ 2147483647 h 269"/>
                  <a:gd name="T12" fmla="*/ 2147483647 w 208"/>
                  <a:gd name="T13" fmla="*/ 2147483647 h 269"/>
                  <a:gd name="T14" fmla="*/ 2147483647 w 208"/>
                  <a:gd name="T15" fmla="*/ 2147483647 h 269"/>
                  <a:gd name="T16" fmla="*/ 0 w 208"/>
                  <a:gd name="T17" fmla="*/ 0 h 269"/>
                  <a:gd name="T18" fmla="*/ 2147483647 w 208"/>
                  <a:gd name="T19" fmla="*/ 2147483647 h 269"/>
                  <a:gd name="T20" fmla="*/ 2147483647 w 208"/>
                  <a:gd name="T21" fmla="*/ 2147483647 h 269"/>
                  <a:gd name="T22" fmla="*/ 2147483647 w 208"/>
                  <a:gd name="T23" fmla="*/ 2147483647 h 269"/>
                  <a:gd name="T24" fmla="*/ 2147483647 w 208"/>
                  <a:gd name="T25" fmla="*/ 2147483647 h 269"/>
                  <a:gd name="T26" fmla="*/ 2147483647 w 208"/>
                  <a:gd name="T27" fmla="*/ 2147483647 h 269"/>
                  <a:gd name="T28" fmla="*/ 2147483647 w 208"/>
                  <a:gd name="T29" fmla="*/ 2147483647 h 269"/>
                  <a:gd name="T30" fmla="*/ 2147483647 w 208"/>
                  <a:gd name="T31" fmla="*/ 2147483647 h 269"/>
                  <a:gd name="T32" fmla="*/ 2147483647 w 208"/>
                  <a:gd name="T33" fmla="*/ 2147483647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69"/>
                  <a:gd name="T53" fmla="*/ 208 w 208"/>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69">
                    <a:moveTo>
                      <a:pt x="208" y="269"/>
                    </a:moveTo>
                    <a:lnTo>
                      <a:pt x="200" y="267"/>
                    </a:lnTo>
                    <a:lnTo>
                      <a:pt x="178" y="255"/>
                    </a:lnTo>
                    <a:lnTo>
                      <a:pt x="148" y="239"/>
                    </a:lnTo>
                    <a:lnTo>
                      <a:pt x="114" y="213"/>
                    </a:lnTo>
                    <a:lnTo>
                      <a:pt x="76" y="175"/>
                    </a:lnTo>
                    <a:lnTo>
                      <a:pt x="46" y="130"/>
                    </a:lnTo>
                    <a:lnTo>
                      <a:pt x="15" y="71"/>
                    </a:lnTo>
                    <a:lnTo>
                      <a:pt x="0" y="0"/>
                    </a:lnTo>
                    <a:lnTo>
                      <a:pt x="8" y="9"/>
                    </a:lnTo>
                    <a:lnTo>
                      <a:pt x="23" y="37"/>
                    </a:lnTo>
                    <a:lnTo>
                      <a:pt x="49" y="78"/>
                    </a:lnTo>
                    <a:lnTo>
                      <a:pt x="83" y="125"/>
                    </a:lnTo>
                    <a:lnTo>
                      <a:pt x="117" y="172"/>
                    </a:lnTo>
                    <a:lnTo>
                      <a:pt x="151" y="217"/>
                    </a:lnTo>
                    <a:lnTo>
                      <a:pt x="181" y="250"/>
                    </a:lnTo>
                    <a:lnTo>
                      <a:pt x="208" y="269"/>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0" name="Freeform 24"/>
              <p:cNvSpPr>
                <a:spLocks/>
              </p:cNvSpPr>
              <p:nvPr/>
            </p:nvSpPr>
            <p:spPr bwMode="auto">
              <a:xfrm>
                <a:off x="2775494" y="3678390"/>
                <a:ext cx="732035" cy="654931"/>
              </a:xfrm>
              <a:custGeom>
                <a:avLst/>
                <a:gdLst>
                  <a:gd name="T0" fmla="*/ 2147483647 w 626"/>
                  <a:gd name="T1" fmla="*/ 2147483647 h 490"/>
                  <a:gd name="T2" fmla="*/ 2147483647 w 626"/>
                  <a:gd name="T3" fmla="*/ 2147483647 h 490"/>
                  <a:gd name="T4" fmla="*/ 2147483647 w 626"/>
                  <a:gd name="T5" fmla="*/ 2147483647 h 490"/>
                  <a:gd name="T6" fmla="*/ 2147483647 w 626"/>
                  <a:gd name="T7" fmla="*/ 2147483647 h 490"/>
                  <a:gd name="T8" fmla="*/ 2147483647 w 626"/>
                  <a:gd name="T9" fmla="*/ 2147483647 h 490"/>
                  <a:gd name="T10" fmla="*/ 2147483647 w 626"/>
                  <a:gd name="T11" fmla="*/ 2147483647 h 490"/>
                  <a:gd name="T12" fmla="*/ 2147483647 w 626"/>
                  <a:gd name="T13" fmla="*/ 2147483647 h 490"/>
                  <a:gd name="T14" fmla="*/ 2147483647 w 626"/>
                  <a:gd name="T15" fmla="*/ 2147483647 h 490"/>
                  <a:gd name="T16" fmla="*/ 2147483647 w 626"/>
                  <a:gd name="T17" fmla="*/ 2147483647 h 490"/>
                  <a:gd name="T18" fmla="*/ 2147483647 w 626"/>
                  <a:gd name="T19" fmla="*/ 2147483647 h 490"/>
                  <a:gd name="T20" fmla="*/ 2147483647 w 626"/>
                  <a:gd name="T21" fmla="*/ 2147483647 h 490"/>
                  <a:gd name="T22" fmla="*/ 2147483647 w 626"/>
                  <a:gd name="T23" fmla="*/ 2147483647 h 490"/>
                  <a:gd name="T24" fmla="*/ 2147483647 w 626"/>
                  <a:gd name="T25" fmla="*/ 2147483647 h 490"/>
                  <a:gd name="T26" fmla="*/ 2147483647 w 626"/>
                  <a:gd name="T27" fmla="*/ 2147483647 h 490"/>
                  <a:gd name="T28" fmla="*/ 2147483647 w 626"/>
                  <a:gd name="T29" fmla="*/ 2147483647 h 490"/>
                  <a:gd name="T30" fmla="*/ 2147483647 w 626"/>
                  <a:gd name="T31" fmla="*/ 2147483647 h 490"/>
                  <a:gd name="T32" fmla="*/ 2147483647 w 626"/>
                  <a:gd name="T33" fmla="*/ 2147483647 h 490"/>
                  <a:gd name="T34" fmla="*/ 0 w 626"/>
                  <a:gd name="T35" fmla="*/ 2147483647 h 490"/>
                  <a:gd name="T36" fmla="*/ 2147483647 w 626"/>
                  <a:gd name="T37" fmla="*/ 2147483647 h 490"/>
                  <a:gd name="T38" fmla="*/ 2147483647 w 626"/>
                  <a:gd name="T39" fmla="*/ 0 h 490"/>
                  <a:gd name="T40" fmla="*/ 2147483647 w 626"/>
                  <a:gd name="T41" fmla="*/ 2147483647 h 490"/>
                  <a:gd name="T42" fmla="*/ 2147483647 w 626"/>
                  <a:gd name="T43" fmla="*/ 2147483647 h 490"/>
                  <a:gd name="T44" fmla="*/ 2147483647 w 626"/>
                  <a:gd name="T45" fmla="*/ 2147483647 h 490"/>
                  <a:gd name="T46" fmla="*/ 2147483647 w 626"/>
                  <a:gd name="T47" fmla="*/ 2147483647 h 490"/>
                  <a:gd name="T48" fmla="*/ 2147483647 w 626"/>
                  <a:gd name="T49" fmla="*/ 2147483647 h 490"/>
                  <a:gd name="T50" fmla="*/ 2147483647 w 626"/>
                  <a:gd name="T51" fmla="*/ 2147483647 h 490"/>
                  <a:gd name="T52" fmla="*/ 2147483647 w 626"/>
                  <a:gd name="T53" fmla="*/ 2147483647 h 490"/>
                  <a:gd name="T54" fmla="*/ 2147483647 w 626"/>
                  <a:gd name="T55" fmla="*/ 2147483647 h 490"/>
                  <a:gd name="T56" fmla="*/ 2147483647 w 626"/>
                  <a:gd name="T57" fmla="*/ 2147483647 h 490"/>
                  <a:gd name="T58" fmla="*/ 2147483647 w 626"/>
                  <a:gd name="T59" fmla="*/ 2147483647 h 490"/>
                  <a:gd name="T60" fmla="*/ 2147483647 w 626"/>
                  <a:gd name="T61" fmla="*/ 2147483647 h 490"/>
                  <a:gd name="T62" fmla="*/ 2147483647 w 626"/>
                  <a:gd name="T63" fmla="*/ 2147483647 h 490"/>
                  <a:gd name="T64" fmla="*/ 2147483647 w 626"/>
                  <a:gd name="T65" fmla="*/ 2147483647 h 4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6"/>
                  <a:gd name="T100" fmla="*/ 0 h 490"/>
                  <a:gd name="T101" fmla="*/ 626 w 626"/>
                  <a:gd name="T102" fmla="*/ 490 h 4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6" h="490">
                    <a:moveTo>
                      <a:pt x="626" y="490"/>
                    </a:moveTo>
                    <a:lnTo>
                      <a:pt x="611" y="487"/>
                    </a:lnTo>
                    <a:lnTo>
                      <a:pt x="577" y="478"/>
                    </a:lnTo>
                    <a:lnTo>
                      <a:pt x="524" y="464"/>
                    </a:lnTo>
                    <a:lnTo>
                      <a:pt x="464" y="438"/>
                    </a:lnTo>
                    <a:lnTo>
                      <a:pt x="400" y="402"/>
                    </a:lnTo>
                    <a:lnTo>
                      <a:pt x="343" y="355"/>
                    </a:lnTo>
                    <a:lnTo>
                      <a:pt x="298" y="291"/>
                    </a:lnTo>
                    <a:lnTo>
                      <a:pt x="275" y="213"/>
                    </a:lnTo>
                    <a:lnTo>
                      <a:pt x="260" y="137"/>
                    </a:lnTo>
                    <a:lnTo>
                      <a:pt x="234" y="83"/>
                    </a:lnTo>
                    <a:lnTo>
                      <a:pt x="204" y="45"/>
                    </a:lnTo>
                    <a:lnTo>
                      <a:pt x="166" y="24"/>
                    </a:lnTo>
                    <a:lnTo>
                      <a:pt x="124" y="14"/>
                    </a:lnTo>
                    <a:lnTo>
                      <a:pt x="87" y="12"/>
                    </a:lnTo>
                    <a:lnTo>
                      <a:pt x="49" y="14"/>
                    </a:lnTo>
                    <a:lnTo>
                      <a:pt x="15" y="14"/>
                    </a:lnTo>
                    <a:lnTo>
                      <a:pt x="0" y="9"/>
                    </a:lnTo>
                    <a:lnTo>
                      <a:pt x="15" y="5"/>
                    </a:lnTo>
                    <a:lnTo>
                      <a:pt x="56" y="0"/>
                    </a:lnTo>
                    <a:lnTo>
                      <a:pt x="109" y="5"/>
                    </a:lnTo>
                    <a:lnTo>
                      <a:pt x="173" y="26"/>
                    </a:lnTo>
                    <a:lnTo>
                      <a:pt x="241" y="66"/>
                    </a:lnTo>
                    <a:lnTo>
                      <a:pt x="302" y="137"/>
                    </a:lnTo>
                    <a:lnTo>
                      <a:pt x="347" y="239"/>
                    </a:lnTo>
                    <a:lnTo>
                      <a:pt x="381" y="334"/>
                    </a:lnTo>
                    <a:lnTo>
                      <a:pt x="411" y="381"/>
                    </a:lnTo>
                    <a:lnTo>
                      <a:pt x="441" y="400"/>
                    </a:lnTo>
                    <a:lnTo>
                      <a:pt x="468" y="398"/>
                    </a:lnTo>
                    <a:lnTo>
                      <a:pt x="498" y="393"/>
                    </a:lnTo>
                    <a:lnTo>
                      <a:pt x="532" y="398"/>
                    </a:lnTo>
                    <a:lnTo>
                      <a:pt x="573" y="426"/>
                    </a:lnTo>
                    <a:lnTo>
                      <a:pt x="626" y="49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1" name="Freeform 25"/>
              <p:cNvSpPr>
                <a:spLocks/>
              </p:cNvSpPr>
              <p:nvPr/>
            </p:nvSpPr>
            <p:spPr bwMode="auto">
              <a:xfrm>
                <a:off x="3343244" y="1246012"/>
                <a:ext cx="884241" cy="2700234"/>
              </a:xfrm>
              <a:custGeom>
                <a:avLst/>
                <a:gdLst>
                  <a:gd name="T0" fmla="*/ 2147483647 w 755"/>
                  <a:gd name="T1" fmla="*/ 2147483647 h 2018"/>
                  <a:gd name="T2" fmla="*/ 2147483647 w 755"/>
                  <a:gd name="T3" fmla="*/ 2147483647 h 2018"/>
                  <a:gd name="T4" fmla="*/ 2147483647 w 755"/>
                  <a:gd name="T5" fmla="*/ 2147483647 h 2018"/>
                  <a:gd name="T6" fmla="*/ 2147483647 w 755"/>
                  <a:gd name="T7" fmla="*/ 2147483647 h 2018"/>
                  <a:gd name="T8" fmla="*/ 2147483647 w 755"/>
                  <a:gd name="T9" fmla="*/ 2147483647 h 2018"/>
                  <a:gd name="T10" fmla="*/ 2147483647 w 755"/>
                  <a:gd name="T11" fmla="*/ 2147483647 h 2018"/>
                  <a:gd name="T12" fmla="*/ 2147483647 w 755"/>
                  <a:gd name="T13" fmla="*/ 2147483647 h 2018"/>
                  <a:gd name="T14" fmla="*/ 0 w 755"/>
                  <a:gd name="T15" fmla="*/ 2147483647 h 2018"/>
                  <a:gd name="T16" fmla="*/ 2147483647 w 755"/>
                  <a:gd name="T17" fmla="*/ 2147483647 h 2018"/>
                  <a:gd name="T18" fmla="*/ 2147483647 w 755"/>
                  <a:gd name="T19" fmla="*/ 2147483647 h 2018"/>
                  <a:gd name="T20" fmla="*/ 2147483647 w 755"/>
                  <a:gd name="T21" fmla="*/ 2147483647 h 2018"/>
                  <a:gd name="T22" fmla="*/ 2147483647 w 755"/>
                  <a:gd name="T23" fmla="*/ 2147483647 h 2018"/>
                  <a:gd name="T24" fmla="*/ 2147483647 w 755"/>
                  <a:gd name="T25" fmla="*/ 2147483647 h 2018"/>
                  <a:gd name="T26" fmla="*/ 2147483647 w 755"/>
                  <a:gd name="T27" fmla="*/ 2147483647 h 2018"/>
                  <a:gd name="T28" fmla="*/ 2147483647 w 755"/>
                  <a:gd name="T29" fmla="*/ 2147483647 h 2018"/>
                  <a:gd name="T30" fmla="*/ 2147483647 w 755"/>
                  <a:gd name="T31" fmla="*/ 2147483647 h 2018"/>
                  <a:gd name="T32" fmla="*/ 2147483647 w 755"/>
                  <a:gd name="T33" fmla="*/ 2147483647 h 2018"/>
                  <a:gd name="T34" fmla="*/ 2147483647 w 755"/>
                  <a:gd name="T35" fmla="*/ 2147483647 h 2018"/>
                  <a:gd name="T36" fmla="*/ 2147483647 w 755"/>
                  <a:gd name="T37" fmla="*/ 2147483647 h 2018"/>
                  <a:gd name="T38" fmla="*/ 2147483647 w 755"/>
                  <a:gd name="T39" fmla="*/ 2147483647 h 2018"/>
                  <a:gd name="T40" fmla="*/ 2147483647 w 755"/>
                  <a:gd name="T41" fmla="*/ 0 h 2018"/>
                  <a:gd name="T42" fmla="*/ 2147483647 w 755"/>
                  <a:gd name="T43" fmla="*/ 2147483647 h 2018"/>
                  <a:gd name="T44" fmla="*/ 2147483647 w 755"/>
                  <a:gd name="T45" fmla="*/ 2147483647 h 2018"/>
                  <a:gd name="T46" fmla="*/ 2147483647 w 755"/>
                  <a:gd name="T47" fmla="*/ 2147483647 h 2018"/>
                  <a:gd name="T48" fmla="*/ 2147483647 w 755"/>
                  <a:gd name="T49" fmla="*/ 2147483647 h 2018"/>
                  <a:gd name="T50" fmla="*/ 2147483647 w 755"/>
                  <a:gd name="T51" fmla="*/ 2147483647 h 2018"/>
                  <a:gd name="T52" fmla="*/ 2147483647 w 755"/>
                  <a:gd name="T53" fmla="*/ 2147483647 h 2018"/>
                  <a:gd name="T54" fmla="*/ 2147483647 w 755"/>
                  <a:gd name="T55" fmla="*/ 2147483647 h 2018"/>
                  <a:gd name="T56" fmla="*/ 2147483647 w 755"/>
                  <a:gd name="T57" fmla="*/ 2147483647 h 2018"/>
                  <a:gd name="T58" fmla="*/ 2147483647 w 755"/>
                  <a:gd name="T59" fmla="*/ 2147483647 h 2018"/>
                  <a:gd name="T60" fmla="*/ 2147483647 w 755"/>
                  <a:gd name="T61" fmla="*/ 2147483647 h 2018"/>
                  <a:gd name="T62" fmla="*/ 2147483647 w 755"/>
                  <a:gd name="T63" fmla="*/ 2147483647 h 20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5"/>
                  <a:gd name="T97" fmla="*/ 0 h 2018"/>
                  <a:gd name="T98" fmla="*/ 755 w 755"/>
                  <a:gd name="T99" fmla="*/ 2018 h 20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5" h="2018">
                    <a:moveTo>
                      <a:pt x="468" y="1945"/>
                    </a:moveTo>
                    <a:lnTo>
                      <a:pt x="491" y="1954"/>
                    </a:lnTo>
                    <a:lnTo>
                      <a:pt x="544" y="1968"/>
                    </a:lnTo>
                    <a:lnTo>
                      <a:pt x="608" y="1973"/>
                    </a:lnTo>
                    <a:lnTo>
                      <a:pt x="664" y="1952"/>
                    </a:lnTo>
                    <a:lnTo>
                      <a:pt x="698" y="1890"/>
                    </a:lnTo>
                    <a:lnTo>
                      <a:pt x="687" y="1770"/>
                    </a:lnTo>
                    <a:lnTo>
                      <a:pt x="612" y="1578"/>
                    </a:lnTo>
                    <a:lnTo>
                      <a:pt x="457" y="1296"/>
                    </a:lnTo>
                    <a:lnTo>
                      <a:pt x="434" y="1304"/>
                    </a:lnTo>
                    <a:lnTo>
                      <a:pt x="370" y="1311"/>
                    </a:lnTo>
                    <a:lnTo>
                      <a:pt x="283" y="1304"/>
                    </a:lnTo>
                    <a:lnTo>
                      <a:pt x="189" y="1263"/>
                    </a:lnTo>
                    <a:lnTo>
                      <a:pt x="102" y="1176"/>
                    </a:lnTo>
                    <a:lnTo>
                      <a:pt x="34" y="1020"/>
                    </a:lnTo>
                    <a:lnTo>
                      <a:pt x="0" y="778"/>
                    </a:lnTo>
                    <a:lnTo>
                      <a:pt x="19" y="438"/>
                    </a:lnTo>
                    <a:lnTo>
                      <a:pt x="16" y="480"/>
                    </a:lnTo>
                    <a:lnTo>
                      <a:pt x="16" y="587"/>
                    </a:lnTo>
                    <a:lnTo>
                      <a:pt x="19" y="738"/>
                    </a:lnTo>
                    <a:lnTo>
                      <a:pt x="42" y="904"/>
                    </a:lnTo>
                    <a:lnTo>
                      <a:pt x="83" y="1062"/>
                    </a:lnTo>
                    <a:lnTo>
                      <a:pt x="163" y="1188"/>
                    </a:lnTo>
                    <a:lnTo>
                      <a:pt x="280" y="1254"/>
                    </a:lnTo>
                    <a:lnTo>
                      <a:pt x="446" y="1235"/>
                    </a:lnTo>
                    <a:lnTo>
                      <a:pt x="434" y="1211"/>
                    </a:lnTo>
                    <a:lnTo>
                      <a:pt x="408" y="1147"/>
                    </a:lnTo>
                    <a:lnTo>
                      <a:pt x="378" y="1053"/>
                    </a:lnTo>
                    <a:lnTo>
                      <a:pt x="344" y="937"/>
                    </a:lnTo>
                    <a:lnTo>
                      <a:pt x="321" y="809"/>
                    </a:lnTo>
                    <a:lnTo>
                      <a:pt x="314" y="679"/>
                    </a:lnTo>
                    <a:lnTo>
                      <a:pt x="336" y="558"/>
                    </a:lnTo>
                    <a:lnTo>
                      <a:pt x="389" y="457"/>
                    </a:lnTo>
                    <a:lnTo>
                      <a:pt x="442" y="371"/>
                    </a:lnTo>
                    <a:lnTo>
                      <a:pt x="457" y="296"/>
                    </a:lnTo>
                    <a:lnTo>
                      <a:pt x="442" y="232"/>
                    </a:lnTo>
                    <a:lnTo>
                      <a:pt x="404" y="175"/>
                    </a:lnTo>
                    <a:lnTo>
                      <a:pt x="359" y="125"/>
                    </a:lnTo>
                    <a:lnTo>
                      <a:pt x="306" y="83"/>
                    </a:lnTo>
                    <a:lnTo>
                      <a:pt x="261" y="47"/>
                    </a:lnTo>
                    <a:lnTo>
                      <a:pt x="227" y="14"/>
                    </a:lnTo>
                    <a:lnTo>
                      <a:pt x="227" y="0"/>
                    </a:lnTo>
                    <a:lnTo>
                      <a:pt x="265" y="12"/>
                    </a:lnTo>
                    <a:lnTo>
                      <a:pt x="325" y="50"/>
                    </a:lnTo>
                    <a:lnTo>
                      <a:pt x="393" y="104"/>
                    </a:lnTo>
                    <a:lnTo>
                      <a:pt x="461" y="175"/>
                    </a:lnTo>
                    <a:lnTo>
                      <a:pt x="506" y="255"/>
                    </a:lnTo>
                    <a:lnTo>
                      <a:pt x="517" y="341"/>
                    </a:lnTo>
                    <a:lnTo>
                      <a:pt x="480" y="426"/>
                    </a:lnTo>
                    <a:lnTo>
                      <a:pt x="464" y="431"/>
                    </a:lnTo>
                    <a:lnTo>
                      <a:pt x="427" y="449"/>
                    </a:lnTo>
                    <a:lnTo>
                      <a:pt x="385" y="490"/>
                    </a:lnTo>
                    <a:lnTo>
                      <a:pt x="348" y="561"/>
                    </a:lnTo>
                    <a:lnTo>
                      <a:pt x="332" y="669"/>
                    </a:lnTo>
                    <a:lnTo>
                      <a:pt x="348" y="826"/>
                    </a:lnTo>
                    <a:lnTo>
                      <a:pt x="415" y="1034"/>
                    </a:lnTo>
                    <a:lnTo>
                      <a:pt x="544" y="1306"/>
                    </a:lnTo>
                    <a:lnTo>
                      <a:pt x="668" y="1573"/>
                    </a:lnTo>
                    <a:lnTo>
                      <a:pt x="736" y="1770"/>
                    </a:lnTo>
                    <a:lnTo>
                      <a:pt x="755" y="1905"/>
                    </a:lnTo>
                    <a:lnTo>
                      <a:pt x="732" y="1983"/>
                    </a:lnTo>
                    <a:lnTo>
                      <a:pt x="683" y="2018"/>
                    </a:lnTo>
                    <a:lnTo>
                      <a:pt x="615" y="2018"/>
                    </a:lnTo>
                    <a:lnTo>
                      <a:pt x="540" y="1990"/>
                    </a:lnTo>
                    <a:lnTo>
                      <a:pt x="468" y="1945"/>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2" name="Freeform 26"/>
              <p:cNvSpPr>
                <a:spLocks/>
              </p:cNvSpPr>
              <p:nvPr/>
            </p:nvSpPr>
            <p:spPr bwMode="auto">
              <a:xfrm>
                <a:off x="4147758" y="2291114"/>
                <a:ext cx="349106" cy="921238"/>
              </a:xfrm>
              <a:custGeom>
                <a:avLst/>
                <a:gdLst>
                  <a:gd name="T0" fmla="*/ 0 w 298"/>
                  <a:gd name="T1" fmla="*/ 2147483647 h 688"/>
                  <a:gd name="T2" fmla="*/ 2147483647 w 298"/>
                  <a:gd name="T3" fmla="*/ 2147483647 h 688"/>
                  <a:gd name="T4" fmla="*/ 2147483647 w 298"/>
                  <a:gd name="T5" fmla="*/ 2147483647 h 688"/>
                  <a:gd name="T6" fmla="*/ 2147483647 w 298"/>
                  <a:gd name="T7" fmla="*/ 2147483647 h 688"/>
                  <a:gd name="T8" fmla="*/ 2147483647 w 298"/>
                  <a:gd name="T9" fmla="*/ 2147483647 h 688"/>
                  <a:gd name="T10" fmla="*/ 2147483647 w 298"/>
                  <a:gd name="T11" fmla="*/ 2147483647 h 688"/>
                  <a:gd name="T12" fmla="*/ 2147483647 w 298"/>
                  <a:gd name="T13" fmla="*/ 2147483647 h 688"/>
                  <a:gd name="T14" fmla="*/ 2147483647 w 298"/>
                  <a:gd name="T15" fmla="*/ 2147483647 h 688"/>
                  <a:gd name="T16" fmla="*/ 2147483647 w 298"/>
                  <a:gd name="T17" fmla="*/ 0 h 688"/>
                  <a:gd name="T18" fmla="*/ 2147483647 w 298"/>
                  <a:gd name="T19" fmla="*/ 2147483647 h 688"/>
                  <a:gd name="T20" fmla="*/ 2147483647 w 298"/>
                  <a:gd name="T21" fmla="*/ 2147483647 h 688"/>
                  <a:gd name="T22" fmla="*/ 2147483647 w 298"/>
                  <a:gd name="T23" fmla="*/ 2147483647 h 688"/>
                  <a:gd name="T24" fmla="*/ 2147483647 w 298"/>
                  <a:gd name="T25" fmla="*/ 2147483647 h 688"/>
                  <a:gd name="T26" fmla="*/ 2147483647 w 298"/>
                  <a:gd name="T27" fmla="*/ 2147483647 h 688"/>
                  <a:gd name="T28" fmla="*/ 2147483647 w 298"/>
                  <a:gd name="T29" fmla="*/ 2147483647 h 688"/>
                  <a:gd name="T30" fmla="*/ 2147483647 w 298"/>
                  <a:gd name="T31" fmla="*/ 2147483647 h 688"/>
                  <a:gd name="T32" fmla="*/ 0 w 298"/>
                  <a:gd name="T33" fmla="*/ 2147483647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688"/>
                  <a:gd name="T53" fmla="*/ 298 w 298"/>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688">
                    <a:moveTo>
                      <a:pt x="0" y="553"/>
                    </a:moveTo>
                    <a:lnTo>
                      <a:pt x="15" y="575"/>
                    </a:lnTo>
                    <a:lnTo>
                      <a:pt x="57" y="622"/>
                    </a:lnTo>
                    <a:lnTo>
                      <a:pt x="113" y="669"/>
                    </a:lnTo>
                    <a:lnTo>
                      <a:pt x="177" y="688"/>
                    </a:lnTo>
                    <a:lnTo>
                      <a:pt x="234" y="657"/>
                    </a:lnTo>
                    <a:lnTo>
                      <a:pt x="275" y="551"/>
                    </a:lnTo>
                    <a:lnTo>
                      <a:pt x="298" y="340"/>
                    </a:lnTo>
                    <a:lnTo>
                      <a:pt x="283" y="0"/>
                    </a:lnTo>
                    <a:lnTo>
                      <a:pt x="287" y="38"/>
                    </a:lnTo>
                    <a:lnTo>
                      <a:pt x="294" y="135"/>
                    </a:lnTo>
                    <a:lnTo>
                      <a:pt x="294" y="267"/>
                    </a:lnTo>
                    <a:lnTo>
                      <a:pt x="287" y="407"/>
                    </a:lnTo>
                    <a:lnTo>
                      <a:pt x="260" y="530"/>
                    </a:lnTo>
                    <a:lnTo>
                      <a:pt x="208" y="612"/>
                    </a:lnTo>
                    <a:lnTo>
                      <a:pt x="125" y="629"/>
                    </a:lnTo>
                    <a:lnTo>
                      <a:pt x="0" y="55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3" name="Freeform 27"/>
              <p:cNvSpPr>
                <a:spLocks/>
              </p:cNvSpPr>
              <p:nvPr/>
            </p:nvSpPr>
            <p:spPr bwMode="auto">
              <a:xfrm>
                <a:off x="4350699" y="3539043"/>
                <a:ext cx="367226" cy="706024"/>
              </a:xfrm>
              <a:custGeom>
                <a:avLst/>
                <a:gdLst>
                  <a:gd name="T0" fmla="*/ 0 w 313"/>
                  <a:gd name="T1" fmla="*/ 0 h 528"/>
                  <a:gd name="T2" fmla="*/ 0 w 313"/>
                  <a:gd name="T3" fmla="*/ 2147483647 h 528"/>
                  <a:gd name="T4" fmla="*/ 2147483647 w 313"/>
                  <a:gd name="T5" fmla="*/ 2147483647 h 528"/>
                  <a:gd name="T6" fmla="*/ 2147483647 w 313"/>
                  <a:gd name="T7" fmla="*/ 2147483647 h 528"/>
                  <a:gd name="T8" fmla="*/ 2147483647 w 313"/>
                  <a:gd name="T9" fmla="*/ 2147483647 h 528"/>
                  <a:gd name="T10" fmla="*/ 2147483647 w 313"/>
                  <a:gd name="T11" fmla="*/ 2147483647 h 528"/>
                  <a:gd name="T12" fmla="*/ 2147483647 w 313"/>
                  <a:gd name="T13" fmla="*/ 2147483647 h 528"/>
                  <a:gd name="T14" fmla="*/ 2147483647 w 313"/>
                  <a:gd name="T15" fmla="*/ 2147483647 h 528"/>
                  <a:gd name="T16" fmla="*/ 2147483647 w 313"/>
                  <a:gd name="T17" fmla="*/ 2147483647 h 528"/>
                  <a:gd name="T18" fmla="*/ 2147483647 w 313"/>
                  <a:gd name="T19" fmla="*/ 2147483647 h 528"/>
                  <a:gd name="T20" fmla="*/ 2147483647 w 313"/>
                  <a:gd name="T21" fmla="*/ 2147483647 h 528"/>
                  <a:gd name="T22" fmla="*/ 2147483647 w 313"/>
                  <a:gd name="T23" fmla="*/ 2147483647 h 528"/>
                  <a:gd name="T24" fmla="*/ 2147483647 w 313"/>
                  <a:gd name="T25" fmla="*/ 2147483647 h 528"/>
                  <a:gd name="T26" fmla="*/ 2147483647 w 313"/>
                  <a:gd name="T27" fmla="*/ 2147483647 h 528"/>
                  <a:gd name="T28" fmla="*/ 2147483647 w 313"/>
                  <a:gd name="T29" fmla="*/ 2147483647 h 528"/>
                  <a:gd name="T30" fmla="*/ 2147483647 w 313"/>
                  <a:gd name="T31" fmla="*/ 2147483647 h 528"/>
                  <a:gd name="T32" fmla="*/ 0 w 313"/>
                  <a:gd name="T33" fmla="*/ 0 h 5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3"/>
                  <a:gd name="T52" fmla="*/ 0 h 528"/>
                  <a:gd name="T53" fmla="*/ 313 w 313"/>
                  <a:gd name="T54" fmla="*/ 528 h 5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3" h="528">
                    <a:moveTo>
                      <a:pt x="0" y="0"/>
                    </a:moveTo>
                    <a:lnTo>
                      <a:pt x="0" y="50"/>
                    </a:lnTo>
                    <a:lnTo>
                      <a:pt x="7" y="168"/>
                    </a:lnTo>
                    <a:lnTo>
                      <a:pt x="22" y="317"/>
                    </a:lnTo>
                    <a:lnTo>
                      <a:pt x="49" y="449"/>
                    </a:lnTo>
                    <a:lnTo>
                      <a:pt x="90" y="528"/>
                    </a:lnTo>
                    <a:lnTo>
                      <a:pt x="143" y="509"/>
                    </a:lnTo>
                    <a:lnTo>
                      <a:pt x="218" y="348"/>
                    </a:lnTo>
                    <a:lnTo>
                      <a:pt x="313" y="7"/>
                    </a:lnTo>
                    <a:lnTo>
                      <a:pt x="305" y="50"/>
                    </a:lnTo>
                    <a:lnTo>
                      <a:pt x="279" y="151"/>
                    </a:lnTo>
                    <a:lnTo>
                      <a:pt x="241" y="279"/>
                    </a:lnTo>
                    <a:lnTo>
                      <a:pt x="196" y="393"/>
                    </a:lnTo>
                    <a:lnTo>
                      <a:pt x="147" y="459"/>
                    </a:lnTo>
                    <a:lnTo>
                      <a:pt x="94" y="440"/>
                    </a:lnTo>
                    <a:lnTo>
                      <a:pt x="45" y="298"/>
                    </a:lnTo>
                    <a:lnTo>
                      <a:pt x="0" y="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4" name="Freeform 28"/>
              <p:cNvSpPr>
                <a:spLocks/>
              </p:cNvSpPr>
              <p:nvPr/>
            </p:nvSpPr>
            <p:spPr bwMode="auto">
              <a:xfrm>
                <a:off x="3976225" y="1487546"/>
                <a:ext cx="268171" cy="791181"/>
              </a:xfrm>
              <a:custGeom>
                <a:avLst/>
                <a:gdLst>
                  <a:gd name="T0" fmla="*/ 0 w 230"/>
                  <a:gd name="T1" fmla="*/ 2147483647 h 591"/>
                  <a:gd name="T2" fmla="*/ 2147483647 w 230"/>
                  <a:gd name="T3" fmla="*/ 2147483647 h 591"/>
                  <a:gd name="T4" fmla="*/ 2147483647 w 230"/>
                  <a:gd name="T5" fmla="*/ 2147483647 h 591"/>
                  <a:gd name="T6" fmla="*/ 2147483647 w 230"/>
                  <a:gd name="T7" fmla="*/ 2147483647 h 591"/>
                  <a:gd name="T8" fmla="*/ 2147483647 w 230"/>
                  <a:gd name="T9" fmla="*/ 2147483647 h 591"/>
                  <a:gd name="T10" fmla="*/ 2147483647 w 230"/>
                  <a:gd name="T11" fmla="*/ 2147483647 h 591"/>
                  <a:gd name="T12" fmla="*/ 2147483647 w 230"/>
                  <a:gd name="T13" fmla="*/ 2147483647 h 591"/>
                  <a:gd name="T14" fmla="*/ 2147483647 w 230"/>
                  <a:gd name="T15" fmla="*/ 2147483647 h 591"/>
                  <a:gd name="T16" fmla="*/ 2147483647 w 230"/>
                  <a:gd name="T17" fmla="*/ 0 h 591"/>
                  <a:gd name="T18" fmla="*/ 2147483647 w 230"/>
                  <a:gd name="T19" fmla="*/ 2147483647 h 591"/>
                  <a:gd name="T20" fmla="*/ 2147483647 w 230"/>
                  <a:gd name="T21" fmla="*/ 2147483647 h 591"/>
                  <a:gd name="T22" fmla="*/ 2147483647 w 230"/>
                  <a:gd name="T23" fmla="*/ 2147483647 h 591"/>
                  <a:gd name="T24" fmla="*/ 2147483647 w 230"/>
                  <a:gd name="T25" fmla="*/ 2147483647 h 591"/>
                  <a:gd name="T26" fmla="*/ 2147483647 w 230"/>
                  <a:gd name="T27" fmla="*/ 2147483647 h 591"/>
                  <a:gd name="T28" fmla="*/ 2147483647 w 230"/>
                  <a:gd name="T29" fmla="*/ 2147483647 h 591"/>
                  <a:gd name="T30" fmla="*/ 2147483647 w 230"/>
                  <a:gd name="T31" fmla="*/ 2147483647 h 591"/>
                  <a:gd name="T32" fmla="*/ 0 w 230"/>
                  <a:gd name="T33" fmla="*/ 2147483647 h 5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591"/>
                  <a:gd name="T53" fmla="*/ 230 w 230"/>
                  <a:gd name="T54" fmla="*/ 591 h 5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591">
                    <a:moveTo>
                      <a:pt x="0" y="591"/>
                    </a:moveTo>
                    <a:lnTo>
                      <a:pt x="11" y="591"/>
                    </a:lnTo>
                    <a:lnTo>
                      <a:pt x="45" y="584"/>
                    </a:lnTo>
                    <a:lnTo>
                      <a:pt x="87" y="563"/>
                    </a:lnTo>
                    <a:lnTo>
                      <a:pt x="136" y="520"/>
                    </a:lnTo>
                    <a:lnTo>
                      <a:pt x="181" y="452"/>
                    </a:lnTo>
                    <a:lnTo>
                      <a:pt x="215" y="345"/>
                    </a:lnTo>
                    <a:lnTo>
                      <a:pt x="230" y="198"/>
                    </a:lnTo>
                    <a:lnTo>
                      <a:pt x="219" y="0"/>
                    </a:lnTo>
                    <a:lnTo>
                      <a:pt x="219" y="23"/>
                    </a:lnTo>
                    <a:lnTo>
                      <a:pt x="215" y="83"/>
                    </a:lnTo>
                    <a:lnTo>
                      <a:pt x="207" y="170"/>
                    </a:lnTo>
                    <a:lnTo>
                      <a:pt x="189" y="272"/>
                    </a:lnTo>
                    <a:lnTo>
                      <a:pt x="162" y="376"/>
                    </a:lnTo>
                    <a:lnTo>
                      <a:pt x="124" y="473"/>
                    </a:lnTo>
                    <a:lnTo>
                      <a:pt x="72" y="549"/>
                    </a:lnTo>
                    <a:lnTo>
                      <a:pt x="0" y="591"/>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5" name="Freeform 29"/>
              <p:cNvSpPr>
                <a:spLocks/>
              </p:cNvSpPr>
              <p:nvPr/>
            </p:nvSpPr>
            <p:spPr bwMode="auto">
              <a:xfrm>
                <a:off x="3422971" y="1518512"/>
                <a:ext cx="212604" cy="760215"/>
              </a:xfrm>
              <a:custGeom>
                <a:avLst/>
                <a:gdLst>
                  <a:gd name="T0" fmla="*/ 0 w 181"/>
                  <a:gd name="T1" fmla="*/ 2147483647 h 568"/>
                  <a:gd name="T2" fmla="*/ 2147483647 w 181"/>
                  <a:gd name="T3" fmla="*/ 2147483647 h 568"/>
                  <a:gd name="T4" fmla="*/ 2147483647 w 181"/>
                  <a:gd name="T5" fmla="*/ 2147483647 h 568"/>
                  <a:gd name="T6" fmla="*/ 2147483647 w 181"/>
                  <a:gd name="T7" fmla="*/ 2147483647 h 568"/>
                  <a:gd name="T8" fmla="*/ 2147483647 w 181"/>
                  <a:gd name="T9" fmla="*/ 2147483647 h 568"/>
                  <a:gd name="T10" fmla="*/ 2147483647 w 181"/>
                  <a:gd name="T11" fmla="*/ 2147483647 h 568"/>
                  <a:gd name="T12" fmla="*/ 2147483647 w 181"/>
                  <a:gd name="T13" fmla="*/ 2147483647 h 568"/>
                  <a:gd name="T14" fmla="*/ 2147483647 w 181"/>
                  <a:gd name="T15" fmla="*/ 2147483647 h 568"/>
                  <a:gd name="T16" fmla="*/ 2147483647 w 181"/>
                  <a:gd name="T17" fmla="*/ 0 h 568"/>
                  <a:gd name="T18" fmla="*/ 2147483647 w 181"/>
                  <a:gd name="T19" fmla="*/ 2147483647 h 568"/>
                  <a:gd name="T20" fmla="*/ 2147483647 w 181"/>
                  <a:gd name="T21" fmla="*/ 2147483647 h 568"/>
                  <a:gd name="T22" fmla="*/ 2147483647 w 181"/>
                  <a:gd name="T23" fmla="*/ 2147483647 h 568"/>
                  <a:gd name="T24" fmla="*/ 2147483647 w 181"/>
                  <a:gd name="T25" fmla="*/ 2147483647 h 568"/>
                  <a:gd name="T26" fmla="*/ 2147483647 w 181"/>
                  <a:gd name="T27" fmla="*/ 2147483647 h 568"/>
                  <a:gd name="T28" fmla="*/ 2147483647 w 181"/>
                  <a:gd name="T29" fmla="*/ 2147483647 h 568"/>
                  <a:gd name="T30" fmla="*/ 2147483647 w 181"/>
                  <a:gd name="T31" fmla="*/ 2147483647 h 568"/>
                  <a:gd name="T32" fmla="*/ 0 w 181"/>
                  <a:gd name="T33" fmla="*/ 2147483647 h 5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568"/>
                  <a:gd name="T53" fmla="*/ 181 w 181"/>
                  <a:gd name="T54" fmla="*/ 568 h 5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568">
                    <a:moveTo>
                      <a:pt x="0" y="568"/>
                    </a:moveTo>
                    <a:lnTo>
                      <a:pt x="12" y="566"/>
                    </a:lnTo>
                    <a:lnTo>
                      <a:pt x="42" y="552"/>
                    </a:lnTo>
                    <a:lnTo>
                      <a:pt x="76" y="523"/>
                    </a:lnTo>
                    <a:lnTo>
                      <a:pt x="114" y="476"/>
                    </a:lnTo>
                    <a:lnTo>
                      <a:pt x="132" y="405"/>
                    </a:lnTo>
                    <a:lnTo>
                      <a:pt x="132" y="306"/>
                    </a:lnTo>
                    <a:lnTo>
                      <a:pt x="102" y="173"/>
                    </a:lnTo>
                    <a:lnTo>
                      <a:pt x="31" y="0"/>
                    </a:lnTo>
                    <a:lnTo>
                      <a:pt x="46" y="26"/>
                    </a:lnTo>
                    <a:lnTo>
                      <a:pt x="80" y="95"/>
                    </a:lnTo>
                    <a:lnTo>
                      <a:pt x="125" y="192"/>
                    </a:lnTo>
                    <a:lnTo>
                      <a:pt x="163" y="303"/>
                    </a:lnTo>
                    <a:lnTo>
                      <a:pt x="181" y="410"/>
                    </a:lnTo>
                    <a:lnTo>
                      <a:pt x="170" y="500"/>
                    </a:lnTo>
                    <a:lnTo>
                      <a:pt x="114" y="559"/>
                    </a:lnTo>
                    <a:lnTo>
                      <a:pt x="0" y="56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6" name="Freeform 30"/>
              <p:cNvSpPr>
                <a:spLocks/>
              </p:cNvSpPr>
              <p:nvPr/>
            </p:nvSpPr>
            <p:spPr bwMode="auto">
              <a:xfrm>
                <a:off x="4897913" y="1578896"/>
                <a:ext cx="834714" cy="2437023"/>
              </a:xfrm>
              <a:custGeom>
                <a:avLst/>
                <a:gdLst>
                  <a:gd name="T0" fmla="*/ 2147483647 w 713"/>
                  <a:gd name="T1" fmla="*/ 2147483647 h 1822"/>
                  <a:gd name="T2" fmla="*/ 2147483647 w 713"/>
                  <a:gd name="T3" fmla="*/ 2147483647 h 1822"/>
                  <a:gd name="T4" fmla="*/ 2147483647 w 713"/>
                  <a:gd name="T5" fmla="*/ 2147483647 h 1822"/>
                  <a:gd name="T6" fmla="*/ 2147483647 w 713"/>
                  <a:gd name="T7" fmla="*/ 2147483647 h 1822"/>
                  <a:gd name="T8" fmla="*/ 2147483647 w 713"/>
                  <a:gd name="T9" fmla="*/ 2147483647 h 1822"/>
                  <a:gd name="T10" fmla="*/ 2147483647 w 713"/>
                  <a:gd name="T11" fmla="*/ 2147483647 h 1822"/>
                  <a:gd name="T12" fmla="*/ 2147483647 w 713"/>
                  <a:gd name="T13" fmla="*/ 2147483647 h 1822"/>
                  <a:gd name="T14" fmla="*/ 2147483647 w 713"/>
                  <a:gd name="T15" fmla="*/ 2147483647 h 1822"/>
                  <a:gd name="T16" fmla="*/ 2147483647 w 713"/>
                  <a:gd name="T17" fmla="*/ 2147483647 h 1822"/>
                  <a:gd name="T18" fmla="*/ 2147483647 w 713"/>
                  <a:gd name="T19" fmla="*/ 2147483647 h 1822"/>
                  <a:gd name="T20" fmla="*/ 2147483647 w 713"/>
                  <a:gd name="T21" fmla="*/ 2147483647 h 1822"/>
                  <a:gd name="T22" fmla="*/ 2147483647 w 713"/>
                  <a:gd name="T23" fmla="*/ 2147483647 h 1822"/>
                  <a:gd name="T24" fmla="*/ 2147483647 w 713"/>
                  <a:gd name="T25" fmla="*/ 2147483647 h 1822"/>
                  <a:gd name="T26" fmla="*/ 2147483647 w 713"/>
                  <a:gd name="T27" fmla="*/ 2147483647 h 1822"/>
                  <a:gd name="T28" fmla="*/ 2147483647 w 713"/>
                  <a:gd name="T29" fmla="*/ 2147483647 h 1822"/>
                  <a:gd name="T30" fmla="*/ 2147483647 w 713"/>
                  <a:gd name="T31" fmla="*/ 2147483647 h 1822"/>
                  <a:gd name="T32" fmla="*/ 2147483647 w 713"/>
                  <a:gd name="T33" fmla="*/ 0 h 1822"/>
                  <a:gd name="T34" fmla="*/ 2147483647 w 713"/>
                  <a:gd name="T35" fmla="*/ 2147483647 h 1822"/>
                  <a:gd name="T36" fmla="*/ 2147483647 w 713"/>
                  <a:gd name="T37" fmla="*/ 2147483647 h 1822"/>
                  <a:gd name="T38" fmla="*/ 2147483647 w 713"/>
                  <a:gd name="T39" fmla="*/ 2147483647 h 1822"/>
                  <a:gd name="T40" fmla="*/ 2147483647 w 713"/>
                  <a:gd name="T41" fmla="*/ 2147483647 h 1822"/>
                  <a:gd name="T42" fmla="*/ 2147483647 w 713"/>
                  <a:gd name="T43" fmla="*/ 2147483647 h 1822"/>
                  <a:gd name="T44" fmla="*/ 2147483647 w 713"/>
                  <a:gd name="T45" fmla="*/ 2147483647 h 1822"/>
                  <a:gd name="T46" fmla="*/ 2147483647 w 713"/>
                  <a:gd name="T47" fmla="*/ 2147483647 h 1822"/>
                  <a:gd name="T48" fmla="*/ 2147483647 w 713"/>
                  <a:gd name="T49" fmla="*/ 2147483647 h 1822"/>
                  <a:gd name="T50" fmla="*/ 2147483647 w 713"/>
                  <a:gd name="T51" fmla="*/ 2147483647 h 1822"/>
                  <a:gd name="T52" fmla="*/ 2147483647 w 713"/>
                  <a:gd name="T53" fmla="*/ 2147483647 h 1822"/>
                  <a:gd name="T54" fmla="*/ 2147483647 w 713"/>
                  <a:gd name="T55" fmla="*/ 2147483647 h 1822"/>
                  <a:gd name="T56" fmla="*/ 2147483647 w 713"/>
                  <a:gd name="T57" fmla="*/ 2147483647 h 1822"/>
                  <a:gd name="T58" fmla="*/ 2147483647 w 713"/>
                  <a:gd name="T59" fmla="*/ 2147483647 h 1822"/>
                  <a:gd name="T60" fmla="*/ 0 w 713"/>
                  <a:gd name="T61" fmla="*/ 2147483647 h 1822"/>
                  <a:gd name="T62" fmla="*/ 2147483647 w 713"/>
                  <a:gd name="T63" fmla="*/ 2147483647 h 1822"/>
                  <a:gd name="T64" fmla="*/ 2147483647 w 713"/>
                  <a:gd name="T65" fmla="*/ 2147483647 h 18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3"/>
                  <a:gd name="T100" fmla="*/ 0 h 1822"/>
                  <a:gd name="T101" fmla="*/ 713 w 713"/>
                  <a:gd name="T102" fmla="*/ 1822 h 18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3" h="1822">
                    <a:moveTo>
                      <a:pt x="34" y="1822"/>
                    </a:moveTo>
                    <a:lnTo>
                      <a:pt x="34" y="1810"/>
                    </a:lnTo>
                    <a:lnTo>
                      <a:pt x="31" y="1780"/>
                    </a:lnTo>
                    <a:lnTo>
                      <a:pt x="31" y="1730"/>
                    </a:lnTo>
                    <a:lnTo>
                      <a:pt x="31" y="1661"/>
                    </a:lnTo>
                    <a:lnTo>
                      <a:pt x="34" y="1576"/>
                    </a:lnTo>
                    <a:lnTo>
                      <a:pt x="42" y="1477"/>
                    </a:lnTo>
                    <a:lnTo>
                      <a:pt x="57" y="1363"/>
                    </a:lnTo>
                    <a:lnTo>
                      <a:pt x="80" y="1238"/>
                    </a:lnTo>
                    <a:lnTo>
                      <a:pt x="110" y="1103"/>
                    </a:lnTo>
                    <a:lnTo>
                      <a:pt x="155" y="961"/>
                    </a:lnTo>
                    <a:lnTo>
                      <a:pt x="208" y="810"/>
                    </a:lnTo>
                    <a:lnTo>
                      <a:pt x="276" y="653"/>
                    </a:lnTo>
                    <a:lnTo>
                      <a:pt x="359" y="492"/>
                    </a:lnTo>
                    <a:lnTo>
                      <a:pt x="461" y="329"/>
                    </a:lnTo>
                    <a:lnTo>
                      <a:pt x="578" y="164"/>
                    </a:lnTo>
                    <a:lnTo>
                      <a:pt x="713" y="0"/>
                    </a:lnTo>
                    <a:lnTo>
                      <a:pt x="702" y="10"/>
                    </a:lnTo>
                    <a:lnTo>
                      <a:pt x="676" y="33"/>
                    </a:lnTo>
                    <a:lnTo>
                      <a:pt x="630" y="76"/>
                    </a:lnTo>
                    <a:lnTo>
                      <a:pt x="574" y="130"/>
                    </a:lnTo>
                    <a:lnTo>
                      <a:pt x="510" y="204"/>
                    </a:lnTo>
                    <a:lnTo>
                      <a:pt x="438" y="289"/>
                    </a:lnTo>
                    <a:lnTo>
                      <a:pt x="362" y="388"/>
                    </a:lnTo>
                    <a:lnTo>
                      <a:pt x="291" y="502"/>
                    </a:lnTo>
                    <a:lnTo>
                      <a:pt x="215" y="627"/>
                    </a:lnTo>
                    <a:lnTo>
                      <a:pt x="151" y="767"/>
                    </a:lnTo>
                    <a:lnTo>
                      <a:pt x="91" y="916"/>
                    </a:lnTo>
                    <a:lnTo>
                      <a:pt x="46" y="1077"/>
                    </a:lnTo>
                    <a:lnTo>
                      <a:pt x="12" y="1250"/>
                    </a:lnTo>
                    <a:lnTo>
                      <a:pt x="0" y="1432"/>
                    </a:lnTo>
                    <a:lnTo>
                      <a:pt x="4" y="1621"/>
                    </a:lnTo>
                    <a:lnTo>
                      <a:pt x="34" y="1822"/>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7" name="Freeform 31"/>
              <p:cNvSpPr>
                <a:spLocks/>
              </p:cNvSpPr>
              <p:nvPr/>
            </p:nvSpPr>
            <p:spPr bwMode="auto">
              <a:xfrm>
                <a:off x="4757788" y="1287816"/>
                <a:ext cx="140126" cy="1487916"/>
              </a:xfrm>
              <a:custGeom>
                <a:avLst/>
                <a:gdLst>
                  <a:gd name="T0" fmla="*/ 2147483647 w 120"/>
                  <a:gd name="T1" fmla="*/ 2147483647 h 1112"/>
                  <a:gd name="T2" fmla="*/ 2147483647 w 120"/>
                  <a:gd name="T3" fmla="*/ 2147483647 h 1112"/>
                  <a:gd name="T4" fmla="*/ 2147483647 w 120"/>
                  <a:gd name="T5" fmla="*/ 2147483647 h 1112"/>
                  <a:gd name="T6" fmla="*/ 2147483647 w 120"/>
                  <a:gd name="T7" fmla="*/ 2147483647 h 1112"/>
                  <a:gd name="T8" fmla="*/ 2147483647 w 120"/>
                  <a:gd name="T9" fmla="*/ 2147483647 h 1112"/>
                  <a:gd name="T10" fmla="*/ 0 w 120"/>
                  <a:gd name="T11" fmla="*/ 2147483647 h 1112"/>
                  <a:gd name="T12" fmla="*/ 0 w 120"/>
                  <a:gd name="T13" fmla="*/ 2147483647 h 1112"/>
                  <a:gd name="T14" fmla="*/ 2147483647 w 120"/>
                  <a:gd name="T15" fmla="*/ 2147483647 h 1112"/>
                  <a:gd name="T16" fmla="*/ 2147483647 w 120"/>
                  <a:gd name="T17" fmla="*/ 0 h 1112"/>
                  <a:gd name="T18" fmla="*/ 2147483647 w 120"/>
                  <a:gd name="T19" fmla="*/ 2147483647 h 1112"/>
                  <a:gd name="T20" fmla="*/ 2147483647 w 120"/>
                  <a:gd name="T21" fmla="*/ 2147483647 h 1112"/>
                  <a:gd name="T22" fmla="*/ 2147483647 w 120"/>
                  <a:gd name="T23" fmla="*/ 2147483647 h 1112"/>
                  <a:gd name="T24" fmla="*/ 2147483647 w 120"/>
                  <a:gd name="T25" fmla="*/ 2147483647 h 1112"/>
                  <a:gd name="T26" fmla="*/ 2147483647 w 120"/>
                  <a:gd name="T27" fmla="*/ 2147483647 h 1112"/>
                  <a:gd name="T28" fmla="*/ 2147483647 w 120"/>
                  <a:gd name="T29" fmla="*/ 2147483647 h 1112"/>
                  <a:gd name="T30" fmla="*/ 2147483647 w 120"/>
                  <a:gd name="T31" fmla="*/ 2147483647 h 1112"/>
                  <a:gd name="T32" fmla="*/ 2147483647 w 120"/>
                  <a:gd name="T33" fmla="*/ 2147483647 h 1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112"/>
                  <a:gd name="T53" fmla="*/ 120 w 120"/>
                  <a:gd name="T54" fmla="*/ 1112 h 1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112">
                    <a:moveTo>
                      <a:pt x="120" y="1112"/>
                    </a:moveTo>
                    <a:lnTo>
                      <a:pt x="109" y="1088"/>
                    </a:lnTo>
                    <a:lnTo>
                      <a:pt x="83" y="1024"/>
                    </a:lnTo>
                    <a:lnTo>
                      <a:pt x="52" y="920"/>
                    </a:lnTo>
                    <a:lnTo>
                      <a:pt x="22" y="785"/>
                    </a:lnTo>
                    <a:lnTo>
                      <a:pt x="0" y="620"/>
                    </a:lnTo>
                    <a:lnTo>
                      <a:pt x="0" y="430"/>
                    </a:lnTo>
                    <a:lnTo>
                      <a:pt x="30" y="222"/>
                    </a:lnTo>
                    <a:lnTo>
                      <a:pt x="94" y="0"/>
                    </a:lnTo>
                    <a:lnTo>
                      <a:pt x="90" y="28"/>
                    </a:lnTo>
                    <a:lnTo>
                      <a:pt x="75" y="104"/>
                    </a:lnTo>
                    <a:lnTo>
                      <a:pt x="60" y="222"/>
                    </a:lnTo>
                    <a:lnTo>
                      <a:pt x="49" y="371"/>
                    </a:lnTo>
                    <a:lnTo>
                      <a:pt x="41" y="544"/>
                    </a:lnTo>
                    <a:lnTo>
                      <a:pt x="49" y="731"/>
                    </a:lnTo>
                    <a:lnTo>
                      <a:pt x="75" y="922"/>
                    </a:lnTo>
                    <a:lnTo>
                      <a:pt x="120" y="1112"/>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8" name="Freeform 32"/>
              <p:cNvSpPr>
                <a:spLocks/>
              </p:cNvSpPr>
              <p:nvPr/>
            </p:nvSpPr>
            <p:spPr bwMode="auto">
              <a:xfrm>
                <a:off x="4911201" y="1018412"/>
                <a:ext cx="198109" cy="1014136"/>
              </a:xfrm>
              <a:custGeom>
                <a:avLst/>
                <a:gdLst>
                  <a:gd name="T0" fmla="*/ 0 w 169"/>
                  <a:gd name="T1" fmla="*/ 2147483647 h 757"/>
                  <a:gd name="T2" fmla="*/ 2147483647 w 169"/>
                  <a:gd name="T3" fmla="*/ 2147483647 h 757"/>
                  <a:gd name="T4" fmla="*/ 2147483647 w 169"/>
                  <a:gd name="T5" fmla="*/ 2147483647 h 757"/>
                  <a:gd name="T6" fmla="*/ 2147483647 w 169"/>
                  <a:gd name="T7" fmla="*/ 2147483647 h 757"/>
                  <a:gd name="T8" fmla="*/ 2147483647 w 169"/>
                  <a:gd name="T9" fmla="*/ 2147483647 h 757"/>
                  <a:gd name="T10" fmla="*/ 2147483647 w 169"/>
                  <a:gd name="T11" fmla="*/ 2147483647 h 757"/>
                  <a:gd name="T12" fmla="*/ 2147483647 w 169"/>
                  <a:gd name="T13" fmla="*/ 2147483647 h 757"/>
                  <a:gd name="T14" fmla="*/ 2147483647 w 169"/>
                  <a:gd name="T15" fmla="*/ 2147483647 h 757"/>
                  <a:gd name="T16" fmla="*/ 2147483647 w 169"/>
                  <a:gd name="T17" fmla="*/ 0 h 757"/>
                  <a:gd name="T18" fmla="*/ 2147483647 w 169"/>
                  <a:gd name="T19" fmla="*/ 2147483647 h 757"/>
                  <a:gd name="T20" fmla="*/ 2147483647 w 169"/>
                  <a:gd name="T21" fmla="*/ 2147483647 h 757"/>
                  <a:gd name="T22" fmla="*/ 2147483647 w 169"/>
                  <a:gd name="T23" fmla="*/ 2147483647 h 757"/>
                  <a:gd name="T24" fmla="*/ 2147483647 w 169"/>
                  <a:gd name="T25" fmla="*/ 2147483647 h 757"/>
                  <a:gd name="T26" fmla="*/ 2147483647 w 169"/>
                  <a:gd name="T27" fmla="*/ 2147483647 h 757"/>
                  <a:gd name="T28" fmla="*/ 2147483647 w 169"/>
                  <a:gd name="T29" fmla="*/ 2147483647 h 757"/>
                  <a:gd name="T30" fmla="*/ 2147483647 w 169"/>
                  <a:gd name="T31" fmla="*/ 2147483647 h 757"/>
                  <a:gd name="T32" fmla="*/ 0 w 169"/>
                  <a:gd name="T33" fmla="*/ 2147483647 h 7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757"/>
                  <a:gd name="T53" fmla="*/ 169 w 169"/>
                  <a:gd name="T54" fmla="*/ 757 h 7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757">
                    <a:moveTo>
                      <a:pt x="0" y="695"/>
                    </a:moveTo>
                    <a:lnTo>
                      <a:pt x="7" y="705"/>
                    </a:lnTo>
                    <a:lnTo>
                      <a:pt x="30" y="721"/>
                    </a:lnTo>
                    <a:lnTo>
                      <a:pt x="56" y="728"/>
                    </a:lnTo>
                    <a:lnTo>
                      <a:pt x="86" y="707"/>
                    </a:lnTo>
                    <a:lnTo>
                      <a:pt x="113" y="641"/>
                    </a:lnTo>
                    <a:lnTo>
                      <a:pt x="132" y="513"/>
                    </a:lnTo>
                    <a:lnTo>
                      <a:pt x="135" y="305"/>
                    </a:lnTo>
                    <a:lnTo>
                      <a:pt x="117" y="0"/>
                    </a:lnTo>
                    <a:lnTo>
                      <a:pt x="124" y="42"/>
                    </a:lnTo>
                    <a:lnTo>
                      <a:pt x="139" y="153"/>
                    </a:lnTo>
                    <a:lnTo>
                      <a:pt x="158" y="302"/>
                    </a:lnTo>
                    <a:lnTo>
                      <a:pt x="169" y="466"/>
                    </a:lnTo>
                    <a:lnTo>
                      <a:pt x="169" y="612"/>
                    </a:lnTo>
                    <a:lnTo>
                      <a:pt x="143" y="719"/>
                    </a:lnTo>
                    <a:lnTo>
                      <a:pt x="90" y="757"/>
                    </a:lnTo>
                    <a:lnTo>
                      <a:pt x="0" y="695"/>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9" name="Freeform 33"/>
              <p:cNvSpPr>
                <a:spLocks/>
              </p:cNvSpPr>
              <p:nvPr/>
            </p:nvSpPr>
            <p:spPr bwMode="auto">
              <a:xfrm>
                <a:off x="5118973" y="2576001"/>
                <a:ext cx="767067" cy="740087"/>
              </a:xfrm>
              <a:custGeom>
                <a:avLst/>
                <a:gdLst>
                  <a:gd name="T0" fmla="*/ 0 w 656"/>
                  <a:gd name="T1" fmla="*/ 2147483647 h 553"/>
                  <a:gd name="T2" fmla="*/ 2147483647 w 656"/>
                  <a:gd name="T3" fmla="*/ 2147483647 h 553"/>
                  <a:gd name="T4" fmla="*/ 2147483647 w 656"/>
                  <a:gd name="T5" fmla="*/ 2147483647 h 553"/>
                  <a:gd name="T6" fmla="*/ 2147483647 w 656"/>
                  <a:gd name="T7" fmla="*/ 2147483647 h 553"/>
                  <a:gd name="T8" fmla="*/ 2147483647 w 656"/>
                  <a:gd name="T9" fmla="*/ 2147483647 h 553"/>
                  <a:gd name="T10" fmla="*/ 2147483647 w 656"/>
                  <a:gd name="T11" fmla="*/ 2147483647 h 553"/>
                  <a:gd name="T12" fmla="*/ 2147483647 w 656"/>
                  <a:gd name="T13" fmla="*/ 2147483647 h 553"/>
                  <a:gd name="T14" fmla="*/ 2147483647 w 656"/>
                  <a:gd name="T15" fmla="*/ 2147483647 h 553"/>
                  <a:gd name="T16" fmla="*/ 2147483647 w 656"/>
                  <a:gd name="T17" fmla="*/ 2147483647 h 553"/>
                  <a:gd name="T18" fmla="*/ 2147483647 w 656"/>
                  <a:gd name="T19" fmla="*/ 2147483647 h 553"/>
                  <a:gd name="T20" fmla="*/ 2147483647 w 656"/>
                  <a:gd name="T21" fmla="*/ 2147483647 h 553"/>
                  <a:gd name="T22" fmla="*/ 2147483647 w 656"/>
                  <a:gd name="T23" fmla="*/ 2147483647 h 553"/>
                  <a:gd name="T24" fmla="*/ 2147483647 w 656"/>
                  <a:gd name="T25" fmla="*/ 2147483647 h 553"/>
                  <a:gd name="T26" fmla="*/ 2147483647 w 656"/>
                  <a:gd name="T27" fmla="*/ 2147483647 h 553"/>
                  <a:gd name="T28" fmla="*/ 2147483647 w 656"/>
                  <a:gd name="T29" fmla="*/ 2147483647 h 553"/>
                  <a:gd name="T30" fmla="*/ 2147483647 w 656"/>
                  <a:gd name="T31" fmla="*/ 2147483647 h 553"/>
                  <a:gd name="T32" fmla="*/ 2147483647 w 656"/>
                  <a:gd name="T33" fmla="*/ 0 h 553"/>
                  <a:gd name="T34" fmla="*/ 2147483647 w 656"/>
                  <a:gd name="T35" fmla="*/ 2147483647 h 553"/>
                  <a:gd name="T36" fmla="*/ 2147483647 w 656"/>
                  <a:gd name="T37" fmla="*/ 2147483647 h 553"/>
                  <a:gd name="T38" fmla="*/ 2147483647 w 656"/>
                  <a:gd name="T39" fmla="*/ 2147483647 h 553"/>
                  <a:gd name="T40" fmla="*/ 2147483647 w 656"/>
                  <a:gd name="T41" fmla="*/ 2147483647 h 553"/>
                  <a:gd name="T42" fmla="*/ 2147483647 w 656"/>
                  <a:gd name="T43" fmla="*/ 2147483647 h 553"/>
                  <a:gd name="T44" fmla="*/ 2147483647 w 656"/>
                  <a:gd name="T45" fmla="*/ 2147483647 h 553"/>
                  <a:gd name="T46" fmla="*/ 2147483647 w 656"/>
                  <a:gd name="T47" fmla="*/ 2147483647 h 553"/>
                  <a:gd name="T48" fmla="*/ 2147483647 w 656"/>
                  <a:gd name="T49" fmla="*/ 2147483647 h 553"/>
                  <a:gd name="T50" fmla="*/ 2147483647 w 656"/>
                  <a:gd name="T51" fmla="*/ 2147483647 h 553"/>
                  <a:gd name="T52" fmla="*/ 2147483647 w 656"/>
                  <a:gd name="T53" fmla="*/ 2147483647 h 553"/>
                  <a:gd name="T54" fmla="*/ 2147483647 w 656"/>
                  <a:gd name="T55" fmla="*/ 2147483647 h 553"/>
                  <a:gd name="T56" fmla="*/ 2147483647 w 656"/>
                  <a:gd name="T57" fmla="*/ 2147483647 h 553"/>
                  <a:gd name="T58" fmla="*/ 2147483647 w 656"/>
                  <a:gd name="T59" fmla="*/ 2147483647 h 553"/>
                  <a:gd name="T60" fmla="*/ 2147483647 w 656"/>
                  <a:gd name="T61" fmla="*/ 2147483647 h 553"/>
                  <a:gd name="T62" fmla="*/ 2147483647 w 656"/>
                  <a:gd name="T63" fmla="*/ 2147483647 h 553"/>
                  <a:gd name="T64" fmla="*/ 0 w 656"/>
                  <a:gd name="T65" fmla="*/ 2147483647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553"/>
                  <a:gd name="T101" fmla="*/ 656 w 656"/>
                  <a:gd name="T102" fmla="*/ 553 h 5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553">
                    <a:moveTo>
                      <a:pt x="0" y="463"/>
                    </a:moveTo>
                    <a:lnTo>
                      <a:pt x="4" y="466"/>
                    </a:lnTo>
                    <a:lnTo>
                      <a:pt x="11" y="470"/>
                    </a:lnTo>
                    <a:lnTo>
                      <a:pt x="26" y="475"/>
                    </a:lnTo>
                    <a:lnTo>
                      <a:pt x="45" y="482"/>
                    </a:lnTo>
                    <a:lnTo>
                      <a:pt x="68" y="485"/>
                    </a:lnTo>
                    <a:lnTo>
                      <a:pt x="98" y="487"/>
                    </a:lnTo>
                    <a:lnTo>
                      <a:pt x="136" y="482"/>
                    </a:lnTo>
                    <a:lnTo>
                      <a:pt x="173" y="473"/>
                    </a:lnTo>
                    <a:lnTo>
                      <a:pt x="219" y="456"/>
                    </a:lnTo>
                    <a:lnTo>
                      <a:pt x="268" y="430"/>
                    </a:lnTo>
                    <a:lnTo>
                      <a:pt x="321" y="392"/>
                    </a:lnTo>
                    <a:lnTo>
                      <a:pt x="381" y="343"/>
                    </a:lnTo>
                    <a:lnTo>
                      <a:pt x="441" y="281"/>
                    </a:lnTo>
                    <a:lnTo>
                      <a:pt x="509" y="205"/>
                    </a:lnTo>
                    <a:lnTo>
                      <a:pt x="581" y="111"/>
                    </a:lnTo>
                    <a:lnTo>
                      <a:pt x="656" y="0"/>
                    </a:lnTo>
                    <a:lnTo>
                      <a:pt x="653" y="9"/>
                    </a:lnTo>
                    <a:lnTo>
                      <a:pt x="637" y="35"/>
                    </a:lnTo>
                    <a:lnTo>
                      <a:pt x="615" y="73"/>
                    </a:lnTo>
                    <a:lnTo>
                      <a:pt x="585" y="123"/>
                    </a:lnTo>
                    <a:lnTo>
                      <a:pt x="547" y="179"/>
                    </a:lnTo>
                    <a:lnTo>
                      <a:pt x="505" y="241"/>
                    </a:lnTo>
                    <a:lnTo>
                      <a:pt x="460" y="302"/>
                    </a:lnTo>
                    <a:lnTo>
                      <a:pt x="411" y="366"/>
                    </a:lnTo>
                    <a:lnTo>
                      <a:pt x="358" y="423"/>
                    </a:lnTo>
                    <a:lnTo>
                      <a:pt x="306" y="473"/>
                    </a:lnTo>
                    <a:lnTo>
                      <a:pt x="249" y="513"/>
                    </a:lnTo>
                    <a:lnTo>
                      <a:pt x="196" y="541"/>
                    </a:lnTo>
                    <a:lnTo>
                      <a:pt x="143" y="553"/>
                    </a:lnTo>
                    <a:lnTo>
                      <a:pt x="90" y="546"/>
                    </a:lnTo>
                    <a:lnTo>
                      <a:pt x="45" y="518"/>
                    </a:lnTo>
                    <a:lnTo>
                      <a:pt x="0" y="46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0" name="Freeform 34"/>
              <p:cNvSpPr>
                <a:spLocks/>
              </p:cNvSpPr>
              <p:nvPr/>
            </p:nvSpPr>
            <p:spPr bwMode="auto">
              <a:xfrm>
                <a:off x="4937776" y="4082496"/>
                <a:ext cx="260924" cy="571322"/>
              </a:xfrm>
              <a:custGeom>
                <a:avLst/>
                <a:gdLst>
                  <a:gd name="T0" fmla="*/ 2147483647 w 223"/>
                  <a:gd name="T1" fmla="*/ 0 h 426"/>
                  <a:gd name="T2" fmla="*/ 2147483647 w 223"/>
                  <a:gd name="T3" fmla="*/ 2147483647 h 426"/>
                  <a:gd name="T4" fmla="*/ 2147483647 w 223"/>
                  <a:gd name="T5" fmla="*/ 2147483647 h 426"/>
                  <a:gd name="T6" fmla="*/ 2147483647 w 223"/>
                  <a:gd name="T7" fmla="*/ 2147483647 h 426"/>
                  <a:gd name="T8" fmla="*/ 0 w 223"/>
                  <a:gd name="T9" fmla="*/ 2147483647 h 426"/>
                  <a:gd name="T10" fmla="*/ 2147483647 w 223"/>
                  <a:gd name="T11" fmla="*/ 2147483647 h 426"/>
                  <a:gd name="T12" fmla="*/ 2147483647 w 223"/>
                  <a:gd name="T13" fmla="*/ 2147483647 h 426"/>
                  <a:gd name="T14" fmla="*/ 2147483647 w 223"/>
                  <a:gd name="T15" fmla="*/ 2147483647 h 426"/>
                  <a:gd name="T16" fmla="*/ 2147483647 w 223"/>
                  <a:gd name="T17" fmla="*/ 2147483647 h 426"/>
                  <a:gd name="T18" fmla="*/ 2147483647 w 223"/>
                  <a:gd name="T19" fmla="*/ 2147483647 h 426"/>
                  <a:gd name="T20" fmla="*/ 2147483647 w 223"/>
                  <a:gd name="T21" fmla="*/ 2147483647 h 426"/>
                  <a:gd name="T22" fmla="*/ 2147483647 w 223"/>
                  <a:gd name="T23" fmla="*/ 2147483647 h 426"/>
                  <a:gd name="T24" fmla="*/ 2147483647 w 223"/>
                  <a:gd name="T25" fmla="*/ 2147483647 h 426"/>
                  <a:gd name="T26" fmla="*/ 2147483647 w 223"/>
                  <a:gd name="T27" fmla="*/ 2147483647 h 426"/>
                  <a:gd name="T28" fmla="*/ 2147483647 w 223"/>
                  <a:gd name="T29" fmla="*/ 2147483647 h 426"/>
                  <a:gd name="T30" fmla="*/ 2147483647 w 223"/>
                  <a:gd name="T31" fmla="*/ 2147483647 h 426"/>
                  <a:gd name="T32" fmla="*/ 2147483647 w 223"/>
                  <a:gd name="T33" fmla="*/ 0 h 4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3"/>
                  <a:gd name="T52" fmla="*/ 0 h 426"/>
                  <a:gd name="T53" fmla="*/ 223 w 223"/>
                  <a:gd name="T54" fmla="*/ 426 h 4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3" h="426">
                    <a:moveTo>
                      <a:pt x="49" y="0"/>
                    </a:moveTo>
                    <a:lnTo>
                      <a:pt x="42" y="35"/>
                    </a:lnTo>
                    <a:lnTo>
                      <a:pt x="27" y="121"/>
                    </a:lnTo>
                    <a:lnTo>
                      <a:pt x="8" y="229"/>
                    </a:lnTo>
                    <a:lnTo>
                      <a:pt x="0" y="333"/>
                    </a:lnTo>
                    <a:lnTo>
                      <a:pt x="8" y="409"/>
                    </a:lnTo>
                    <a:lnTo>
                      <a:pt x="42" y="426"/>
                    </a:lnTo>
                    <a:lnTo>
                      <a:pt x="110" y="360"/>
                    </a:lnTo>
                    <a:lnTo>
                      <a:pt x="223" y="180"/>
                    </a:lnTo>
                    <a:lnTo>
                      <a:pt x="212" y="196"/>
                    </a:lnTo>
                    <a:lnTo>
                      <a:pt x="181" y="234"/>
                    </a:lnTo>
                    <a:lnTo>
                      <a:pt x="140" y="279"/>
                    </a:lnTo>
                    <a:lnTo>
                      <a:pt x="95" y="312"/>
                    </a:lnTo>
                    <a:lnTo>
                      <a:pt x="57" y="317"/>
                    </a:lnTo>
                    <a:lnTo>
                      <a:pt x="30" y="277"/>
                    </a:lnTo>
                    <a:lnTo>
                      <a:pt x="27" y="177"/>
                    </a:lnTo>
                    <a:lnTo>
                      <a:pt x="49" y="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1" name="Freeform 35"/>
              <p:cNvSpPr>
                <a:spLocks/>
              </p:cNvSpPr>
              <p:nvPr/>
            </p:nvSpPr>
            <p:spPr bwMode="auto">
              <a:xfrm>
                <a:off x="5132261" y="4873677"/>
                <a:ext cx="816594" cy="1190642"/>
              </a:xfrm>
              <a:custGeom>
                <a:avLst/>
                <a:gdLst>
                  <a:gd name="T0" fmla="*/ 2147483647 w 698"/>
                  <a:gd name="T1" fmla="*/ 0 h 890"/>
                  <a:gd name="T2" fmla="*/ 2147483647 w 698"/>
                  <a:gd name="T3" fmla="*/ 2147483647 h 890"/>
                  <a:gd name="T4" fmla="*/ 2147483647 w 698"/>
                  <a:gd name="T5" fmla="*/ 2147483647 h 890"/>
                  <a:gd name="T6" fmla="*/ 0 w 698"/>
                  <a:gd name="T7" fmla="*/ 2147483647 h 890"/>
                  <a:gd name="T8" fmla="*/ 0 w 698"/>
                  <a:gd name="T9" fmla="*/ 2147483647 h 890"/>
                  <a:gd name="T10" fmla="*/ 2147483647 w 698"/>
                  <a:gd name="T11" fmla="*/ 2147483647 h 890"/>
                  <a:gd name="T12" fmla="*/ 2147483647 w 698"/>
                  <a:gd name="T13" fmla="*/ 2147483647 h 890"/>
                  <a:gd name="T14" fmla="*/ 2147483647 w 698"/>
                  <a:gd name="T15" fmla="*/ 2147483647 h 890"/>
                  <a:gd name="T16" fmla="*/ 2147483647 w 698"/>
                  <a:gd name="T17" fmla="*/ 2147483647 h 890"/>
                  <a:gd name="T18" fmla="*/ 2147483647 w 698"/>
                  <a:gd name="T19" fmla="*/ 2147483647 h 890"/>
                  <a:gd name="T20" fmla="*/ 2147483647 w 698"/>
                  <a:gd name="T21" fmla="*/ 2147483647 h 890"/>
                  <a:gd name="T22" fmla="*/ 2147483647 w 698"/>
                  <a:gd name="T23" fmla="*/ 2147483647 h 890"/>
                  <a:gd name="T24" fmla="*/ 2147483647 w 698"/>
                  <a:gd name="T25" fmla="*/ 2147483647 h 890"/>
                  <a:gd name="T26" fmla="*/ 2147483647 w 698"/>
                  <a:gd name="T27" fmla="*/ 2147483647 h 890"/>
                  <a:gd name="T28" fmla="*/ 2147483647 w 698"/>
                  <a:gd name="T29" fmla="*/ 2147483647 h 890"/>
                  <a:gd name="T30" fmla="*/ 2147483647 w 698"/>
                  <a:gd name="T31" fmla="*/ 2147483647 h 890"/>
                  <a:gd name="T32" fmla="*/ 2147483647 w 698"/>
                  <a:gd name="T33" fmla="*/ 2147483647 h 890"/>
                  <a:gd name="T34" fmla="*/ 2147483647 w 698"/>
                  <a:gd name="T35" fmla="*/ 2147483647 h 890"/>
                  <a:gd name="T36" fmla="*/ 2147483647 w 698"/>
                  <a:gd name="T37" fmla="*/ 2147483647 h 890"/>
                  <a:gd name="T38" fmla="*/ 2147483647 w 698"/>
                  <a:gd name="T39" fmla="*/ 2147483647 h 890"/>
                  <a:gd name="T40" fmla="*/ 2147483647 w 698"/>
                  <a:gd name="T41" fmla="*/ 2147483647 h 890"/>
                  <a:gd name="T42" fmla="*/ 2147483647 w 698"/>
                  <a:gd name="T43" fmla="*/ 2147483647 h 890"/>
                  <a:gd name="T44" fmla="*/ 2147483647 w 698"/>
                  <a:gd name="T45" fmla="*/ 2147483647 h 890"/>
                  <a:gd name="T46" fmla="*/ 2147483647 w 698"/>
                  <a:gd name="T47" fmla="*/ 2147483647 h 890"/>
                  <a:gd name="T48" fmla="*/ 2147483647 w 698"/>
                  <a:gd name="T49" fmla="*/ 2147483647 h 890"/>
                  <a:gd name="T50" fmla="*/ 2147483647 w 698"/>
                  <a:gd name="T51" fmla="*/ 2147483647 h 890"/>
                  <a:gd name="T52" fmla="*/ 2147483647 w 698"/>
                  <a:gd name="T53" fmla="*/ 2147483647 h 890"/>
                  <a:gd name="T54" fmla="*/ 2147483647 w 698"/>
                  <a:gd name="T55" fmla="*/ 2147483647 h 890"/>
                  <a:gd name="T56" fmla="*/ 2147483647 w 698"/>
                  <a:gd name="T57" fmla="*/ 2147483647 h 890"/>
                  <a:gd name="T58" fmla="*/ 2147483647 w 698"/>
                  <a:gd name="T59" fmla="*/ 2147483647 h 890"/>
                  <a:gd name="T60" fmla="*/ 2147483647 w 698"/>
                  <a:gd name="T61" fmla="*/ 2147483647 h 890"/>
                  <a:gd name="T62" fmla="*/ 2147483647 w 698"/>
                  <a:gd name="T63" fmla="*/ 2147483647 h 890"/>
                  <a:gd name="T64" fmla="*/ 2147483647 w 698"/>
                  <a:gd name="T65" fmla="*/ 0 h 8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8"/>
                  <a:gd name="T100" fmla="*/ 0 h 890"/>
                  <a:gd name="T101" fmla="*/ 698 w 698"/>
                  <a:gd name="T102" fmla="*/ 890 h 8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8" h="890">
                    <a:moveTo>
                      <a:pt x="30" y="0"/>
                    </a:moveTo>
                    <a:lnTo>
                      <a:pt x="23" y="24"/>
                    </a:lnTo>
                    <a:lnTo>
                      <a:pt x="12" y="88"/>
                    </a:lnTo>
                    <a:lnTo>
                      <a:pt x="0" y="183"/>
                    </a:lnTo>
                    <a:lnTo>
                      <a:pt x="0" y="296"/>
                    </a:lnTo>
                    <a:lnTo>
                      <a:pt x="19" y="419"/>
                    </a:lnTo>
                    <a:lnTo>
                      <a:pt x="61" y="540"/>
                    </a:lnTo>
                    <a:lnTo>
                      <a:pt x="140" y="649"/>
                    </a:lnTo>
                    <a:lnTo>
                      <a:pt x="261" y="734"/>
                    </a:lnTo>
                    <a:lnTo>
                      <a:pt x="272" y="734"/>
                    </a:lnTo>
                    <a:lnTo>
                      <a:pt x="310" y="732"/>
                    </a:lnTo>
                    <a:lnTo>
                      <a:pt x="359" y="734"/>
                    </a:lnTo>
                    <a:lnTo>
                      <a:pt x="423" y="741"/>
                    </a:lnTo>
                    <a:lnTo>
                      <a:pt x="494" y="758"/>
                    </a:lnTo>
                    <a:lnTo>
                      <a:pt x="566" y="786"/>
                    </a:lnTo>
                    <a:lnTo>
                      <a:pt x="638" y="829"/>
                    </a:lnTo>
                    <a:lnTo>
                      <a:pt x="698" y="890"/>
                    </a:lnTo>
                    <a:lnTo>
                      <a:pt x="691" y="881"/>
                    </a:lnTo>
                    <a:lnTo>
                      <a:pt x="668" y="857"/>
                    </a:lnTo>
                    <a:lnTo>
                      <a:pt x="630" y="824"/>
                    </a:lnTo>
                    <a:lnTo>
                      <a:pt x="581" y="786"/>
                    </a:lnTo>
                    <a:lnTo>
                      <a:pt x="521" y="748"/>
                    </a:lnTo>
                    <a:lnTo>
                      <a:pt x="449" y="715"/>
                    </a:lnTo>
                    <a:lnTo>
                      <a:pt x="366" y="691"/>
                    </a:lnTo>
                    <a:lnTo>
                      <a:pt x="272" y="682"/>
                    </a:lnTo>
                    <a:lnTo>
                      <a:pt x="185" y="653"/>
                    </a:lnTo>
                    <a:lnTo>
                      <a:pt x="121" y="580"/>
                    </a:lnTo>
                    <a:lnTo>
                      <a:pt x="76" y="474"/>
                    </a:lnTo>
                    <a:lnTo>
                      <a:pt x="49" y="353"/>
                    </a:lnTo>
                    <a:lnTo>
                      <a:pt x="30" y="230"/>
                    </a:lnTo>
                    <a:lnTo>
                      <a:pt x="27" y="119"/>
                    </a:lnTo>
                    <a:lnTo>
                      <a:pt x="27" y="38"/>
                    </a:lnTo>
                    <a:lnTo>
                      <a:pt x="30" y="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2" name="Freeform 36"/>
              <p:cNvSpPr>
                <a:spLocks/>
              </p:cNvSpPr>
              <p:nvPr/>
            </p:nvSpPr>
            <p:spPr bwMode="auto">
              <a:xfrm>
                <a:off x="5878792" y="3009525"/>
                <a:ext cx="396217" cy="1006395"/>
              </a:xfrm>
              <a:custGeom>
                <a:avLst/>
                <a:gdLst>
                  <a:gd name="T0" fmla="*/ 0 w 339"/>
                  <a:gd name="T1" fmla="*/ 2147483647 h 752"/>
                  <a:gd name="T2" fmla="*/ 2147483647 w 339"/>
                  <a:gd name="T3" fmla="*/ 2147483647 h 752"/>
                  <a:gd name="T4" fmla="*/ 2147483647 w 339"/>
                  <a:gd name="T5" fmla="*/ 2147483647 h 752"/>
                  <a:gd name="T6" fmla="*/ 2147483647 w 339"/>
                  <a:gd name="T7" fmla="*/ 2147483647 h 752"/>
                  <a:gd name="T8" fmla="*/ 2147483647 w 339"/>
                  <a:gd name="T9" fmla="*/ 2147483647 h 752"/>
                  <a:gd name="T10" fmla="*/ 2147483647 w 339"/>
                  <a:gd name="T11" fmla="*/ 2147483647 h 752"/>
                  <a:gd name="T12" fmla="*/ 2147483647 w 339"/>
                  <a:gd name="T13" fmla="*/ 2147483647 h 752"/>
                  <a:gd name="T14" fmla="*/ 2147483647 w 339"/>
                  <a:gd name="T15" fmla="*/ 2147483647 h 752"/>
                  <a:gd name="T16" fmla="*/ 2147483647 w 339"/>
                  <a:gd name="T17" fmla="*/ 0 h 752"/>
                  <a:gd name="T18" fmla="*/ 2147483647 w 339"/>
                  <a:gd name="T19" fmla="*/ 2147483647 h 752"/>
                  <a:gd name="T20" fmla="*/ 2147483647 w 339"/>
                  <a:gd name="T21" fmla="*/ 2147483647 h 752"/>
                  <a:gd name="T22" fmla="*/ 2147483647 w 339"/>
                  <a:gd name="T23" fmla="*/ 2147483647 h 752"/>
                  <a:gd name="T24" fmla="*/ 2147483647 w 339"/>
                  <a:gd name="T25" fmla="*/ 2147483647 h 752"/>
                  <a:gd name="T26" fmla="*/ 2147483647 w 339"/>
                  <a:gd name="T27" fmla="*/ 2147483647 h 752"/>
                  <a:gd name="T28" fmla="*/ 2147483647 w 339"/>
                  <a:gd name="T29" fmla="*/ 2147483647 h 752"/>
                  <a:gd name="T30" fmla="*/ 2147483647 w 339"/>
                  <a:gd name="T31" fmla="*/ 2147483647 h 752"/>
                  <a:gd name="T32" fmla="*/ 0 w 339"/>
                  <a:gd name="T33" fmla="*/ 2147483647 h 7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9"/>
                  <a:gd name="T52" fmla="*/ 0 h 752"/>
                  <a:gd name="T53" fmla="*/ 339 w 339"/>
                  <a:gd name="T54" fmla="*/ 752 h 7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9" h="752">
                    <a:moveTo>
                      <a:pt x="0" y="738"/>
                    </a:moveTo>
                    <a:lnTo>
                      <a:pt x="19" y="743"/>
                    </a:lnTo>
                    <a:lnTo>
                      <a:pt x="71" y="752"/>
                    </a:lnTo>
                    <a:lnTo>
                      <a:pt x="139" y="745"/>
                    </a:lnTo>
                    <a:lnTo>
                      <a:pt x="215" y="712"/>
                    </a:lnTo>
                    <a:lnTo>
                      <a:pt x="279" y="636"/>
                    </a:lnTo>
                    <a:lnTo>
                      <a:pt x="324" y="501"/>
                    </a:lnTo>
                    <a:lnTo>
                      <a:pt x="339" y="296"/>
                    </a:lnTo>
                    <a:lnTo>
                      <a:pt x="305" y="0"/>
                    </a:lnTo>
                    <a:lnTo>
                      <a:pt x="309" y="35"/>
                    </a:lnTo>
                    <a:lnTo>
                      <a:pt x="313" y="128"/>
                    </a:lnTo>
                    <a:lnTo>
                      <a:pt x="313" y="255"/>
                    </a:lnTo>
                    <a:lnTo>
                      <a:pt x="302" y="400"/>
                    </a:lnTo>
                    <a:lnTo>
                      <a:pt x="268" y="542"/>
                    </a:lnTo>
                    <a:lnTo>
                      <a:pt x="215" y="658"/>
                    </a:lnTo>
                    <a:lnTo>
                      <a:pt x="124" y="731"/>
                    </a:lnTo>
                    <a:lnTo>
                      <a:pt x="0" y="73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3" name="Freeform 37"/>
              <p:cNvSpPr>
                <a:spLocks/>
              </p:cNvSpPr>
              <p:nvPr/>
            </p:nvSpPr>
            <p:spPr bwMode="auto">
              <a:xfrm>
                <a:off x="5300170" y="2854695"/>
                <a:ext cx="864913" cy="1427532"/>
              </a:xfrm>
              <a:custGeom>
                <a:avLst/>
                <a:gdLst>
                  <a:gd name="T0" fmla="*/ 0 w 739"/>
                  <a:gd name="T1" fmla="*/ 2147483647 h 1067"/>
                  <a:gd name="T2" fmla="*/ 2147483647 w 739"/>
                  <a:gd name="T3" fmla="*/ 2147483647 h 1067"/>
                  <a:gd name="T4" fmla="*/ 2147483647 w 739"/>
                  <a:gd name="T5" fmla="*/ 2147483647 h 1067"/>
                  <a:gd name="T6" fmla="*/ 2147483647 w 739"/>
                  <a:gd name="T7" fmla="*/ 2147483647 h 1067"/>
                  <a:gd name="T8" fmla="*/ 2147483647 w 739"/>
                  <a:gd name="T9" fmla="*/ 2147483647 h 1067"/>
                  <a:gd name="T10" fmla="*/ 2147483647 w 739"/>
                  <a:gd name="T11" fmla="*/ 2147483647 h 1067"/>
                  <a:gd name="T12" fmla="*/ 2147483647 w 739"/>
                  <a:gd name="T13" fmla="*/ 2147483647 h 1067"/>
                  <a:gd name="T14" fmla="*/ 2147483647 w 739"/>
                  <a:gd name="T15" fmla="*/ 2147483647 h 1067"/>
                  <a:gd name="T16" fmla="*/ 2147483647 w 739"/>
                  <a:gd name="T17" fmla="*/ 2147483647 h 1067"/>
                  <a:gd name="T18" fmla="*/ 2147483647 w 739"/>
                  <a:gd name="T19" fmla="*/ 2147483647 h 1067"/>
                  <a:gd name="T20" fmla="*/ 2147483647 w 739"/>
                  <a:gd name="T21" fmla="*/ 2147483647 h 1067"/>
                  <a:gd name="T22" fmla="*/ 2147483647 w 739"/>
                  <a:gd name="T23" fmla="*/ 2147483647 h 1067"/>
                  <a:gd name="T24" fmla="*/ 2147483647 w 739"/>
                  <a:gd name="T25" fmla="*/ 2147483647 h 1067"/>
                  <a:gd name="T26" fmla="*/ 2147483647 w 739"/>
                  <a:gd name="T27" fmla="*/ 2147483647 h 1067"/>
                  <a:gd name="T28" fmla="*/ 2147483647 w 739"/>
                  <a:gd name="T29" fmla="*/ 2147483647 h 1067"/>
                  <a:gd name="T30" fmla="*/ 2147483647 w 739"/>
                  <a:gd name="T31" fmla="*/ 2147483647 h 1067"/>
                  <a:gd name="T32" fmla="*/ 2147483647 w 739"/>
                  <a:gd name="T33" fmla="*/ 0 h 1067"/>
                  <a:gd name="T34" fmla="*/ 2147483647 w 739"/>
                  <a:gd name="T35" fmla="*/ 2147483647 h 1067"/>
                  <a:gd name="T36" fmla="*/ 2147483647 w 739"/>
                  <a:gd name="T37" fmla="*/ 2147483647 h 1067"/>
                  <a:gd name="T38" fmla="*/ 2147483647 w 739"/>
                  <a:gd name="T39" fmla="*/ 2147483647 h 1067"/>
                  <a:gd name="T40" fmla="*/ 2147483647 w 739"/>
                  <a:gd name="T41" fmla="*/ 2147483647 h 1067"/>
                  <a:gd name="T42" fmla="*/ 2147483647 w 739"/>
                  <a:gd name="T43" fmla="*/ 2147483647 h 1067"/>
                  <a:gd name="T44" fmla="*/ 2147483647 w 739"/>
                  <a:gd name="T45" fmla="*/ 2147483647 h 1067"/>
                  <a:gd name="T46" fmla="*/ 2147483647 w 739"/>
                  <a:gd name="T47" fmla="*/ 2147483647 h 1067"/>
                  <a:gd name="T48" fmla="*/ 2147483647 w 739"/>
                  <a:gd name="T49" fmla="*/ 2147483647 h 1067"/>
                  <a:gd name="T50" fmla="*/ 2147483647 w 739"/>
                  <a:gd name="T51" fmla="*/ 2147483647 h 1067"/>
                  <a:gd name="T52" fmla="*/ 2147483647 w 739"/>
                  <a:gd name="T53" fmla="*/ 2147483647 h 1067"/>
                  <a:gd name="T54" fmla="*/ 2147483647 w 739"/>
                  <a:gd name="T55" fmla="*/ 2147483647 h 1067"/>
                  <a:gd name="T56" fmla="*/ 2147483647 w 739"/>
                  <a:gd name="T57" fmla="*/ 2147483647 h 1067"/>
                  <a:gd name="T58" fmla="*/ 2147483647 w 739"/>
                  <a:gd name="T59" fmla="*/ 2147483647 h 1067"/>
                  <a:gd name="T60" fmla="*/ 2147483647 w 739"/>
                  <a:gd name="T61" fmla="*/ 2147483647 h 1067"/>
                  <a:gd name="T62" fmla="*/ 2147483647 w 739"/>
                  <a:gd name="T63" fmla="*/ 2147483647 h 1067"/>
                  <a:gd name="T64" fmla="*/ 0 w 739"/>
                  <a:gd name="T65" fmla="*/ 2147483647 h 10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9"/>
                  <a:gd name="T100" fmla="*/ 0 h 1067"/>
                  <a:gd name="T101" fmla="*/ 739 w 739"/>
                  <a:gd name="T102" fmla="*/ 1067 h 10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9" h="1067">
                    <a:moveTo>
                      <a:pt x="0" y="1067"/>
                    </a:moveTo>
                    <a:lnTo>
                      <a:pt x="7" y="1062"/>
                    </a:lnTo>
                    <a:lnTo>
                      <a:pt x="30" y="1050"/>
                    </a:lnTo>
                    <a:lnTo>
                      <a:pt x="60" y="1031"/>
                    </a:lnTo>
                    <a:lnTo>
                      <a:pt x="105" y="1003"/>
                    </a:lnTo>
                    <a:lnTo>
                      <a:pt x="154" y="968"/>
                    </a:lnTo>
                    <a:lnTo>
                      <a:pt x="215" y="925"/>
                    </a:lnTo>
                    <a:lnTo>
                      <a:pt x="275" y="871"/>
                    </a:lnTo>
                    <a:lnTo>
                      <a:pt x="343" y="809"/>
                    </a:lnTo>
                    <a:lnTo>
                      <a:pt x="407" y="740"/>
                    </a:lnTo>
                    <a:lnTo>
                      <a:pt x="471" y="662"/>
                    </a:lnTo>
                    <a:lnTo>
                      <a:pt x="535" y="575"/>
                    </a:lnTo>
                    <a:lnTo>
                      <a:pt x="592" y="478"/>
                    </a:lnTo>
                    <a:lnTo>
                      <a:pt x="641" y="371"/>
                    </a:lnTo>
                    <a:lnTo>
                      <a:pt x="686" y="258"/>
                    </a:lnTo>
                    <a:lnTo>
                      <a:pt x="720" y="132"/>
                    </a:lnTo>
                    <a:lnTo>
                      <a:pt x="739" y="0"/>
                    </a:lnTo>
                    <a:lnTo>
                      <a:pt x="739" y="9"/>
                    </a:lnTo>
                    <a:lnTo>
                      <a:pt x="739" y="35"/>
                    </a:lnTo>
                    <a:lnTo>
                      <a:pt x="735" y="76"/>
                    </a:lnTo>
                    <a:lnTo>
                      <a:pt x="728" y="130"/>
                    </a:lnTo>
                    <a:lnTo>
                      <a:pt x="716" y="194"/>
                    </a:lnTo>
                    <a:lnTo>
                      <a:pt x="701" y="267"/>
                    </a:lnTo>
                    <a:lnTo>
                      <a:pt x="679" y="348"/>
                    </a:lnTo>
                    <a:lnTo>
                      <a:pt x="648" y="433"/>
                    </a:lnTo>
                    <a:lnTo>
                      <a:pt x="607" y="523"/>
                    </a:lnTo>
                    <a:lnTo>
                      <a:pt x="558" y="613"/>
                    </a:lnTo>
                    <a:lnTo>
                      <a:pt x="498" y="700"/>
                    </a:lnTo>
                    <a:lnTo>
                      <a:pt x="426" y="788"/>
                    </a:lnTo>
                    <a:lnTo>
                      <a:pt x="343" y="868"/>
                    </a:lnTo>
                    <a:lnTo>
                      <a:pt x="245" y="944"/>
                    </a:lnTo>
                    <a:lnTo>
                      <a:pt x="132" y="1010"/>
                    </a:lnTo>
                    <a:lnTo>
                      <a:pt x="0" y="106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4" name="Freeform 38"/>
              <p:cNvSpPr>
                <a:spLocks/>
              </p:cNvSpPr>
              <p:nvPr/>
            </p:nvSpPr>
            <p:spPr bwMode="auto">
              <a:xfrm>
                <a:off x="6371648" y="3430662"/>
                <a:ext cx="410713" cy="464490"/>
              </a:xfrm>
              <a:custGeom>
                <a:avLst/>
                <a:gdLst>
                  <a:gd name="T0" fmla="*/ 0 w 351"/>
                  <a:gd name="T1" fmla="*/ 2147483647 h 348"/>
                  <a:gd name="T2" fmla="*/ 2147483647 w 351"/>
                  <a:gd name="T3" fmla="*/ 2147483647 h 348"/>
                  <a:gd name="T4" fmla="*/ 2147483647 w 351"/>
                  <a:gd name="T5" fmla="*/ 2147483647 h 348"/>
                  <a:gd name="T6" fmla="*/ 2147483647 w 351"/>
                  <a:gd name="T7" fmla="*/ 2147483647 h 348"/>
                  <a:gd name="T8" fmla="*/ 2147483647 w 351"/>
                  <a:gd name="T9" fmla="*/ 2147483647 h 348"/>
                  <a:gd name="T10" fmla="*/ 2147483647 w 351"/>
                  <a:gd name="T11" fmla="*/ 2147483647 h 348"/>
                  <a:gd name="T12" fmla="*/ 2147483647 w 351"/>
                  <a:gd name="T13" fmla="*/ 2147483647 h 348"/>
                  <a:gd name="T14" fmla="*/ 2147483647 w 351"/>
                  <a:gd name="T15" fmla="*/ 2147483647 h 348"/>
                  <a:gd name="T16" fmla="*/ 2147483647 w 351"/>
                  <a:gd name="T17" fmla="*/ 0 h 348"/>
                  <a:gd name="T18" fmla="*/ 2147483647 w 351"/>
                  <a:gd name="T19" fmla="*/ 2147483647 h 348"/>
                  <a:gd name="T20" fmla="*/ 2147483647 w 351"/>
                  <a:gd name="T21" fmla="*/ 2147483647 h 348"/>
                  <a:gd name="T22" fmla="*/ 2147483647 w 351"/>
                  <a:gd name="T23" fmla="*/ 2147483647 h 348"/>
                  <a:gd name="T24" fmla="*/ 2147483647 w 351"/>
                  <a:gd name="T25" fmla="*/ 2147483647 h 348"/>
                  <a:gd name="T26" fmla="*/ 2147483647 w 351"/>
                  <a:gd name="T27" fmla="*/ 2147483647 h 348"/>
                  <a:gd name="T28" fmla="*/ 2147483647 w 351"/>
                  <a:gd name="T29" fmla="*/ 2147483647 h 348"/>
                  <a:gd name="T30" fmla="*/ 2147483647 w 351"/>
                  <a:gd name="T31" fmla="*/ 2147483647 h 348"/>
                  <a:gd name="T32" fmla="*/ 0 w 351"/>
                  <a:gd name="T33" fmla="*/ 2147483647 h 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1"/>
                  <a:gd name="T52" fmla="*/ 0 h 348"/>
                  <a:gd name="T53" fmla="*/ 351 w 351"/>
                  <a:gd name="T54" fmla="*/ 348 h 3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1" h="348">
                    <a:moveTo>
                      <a:pt x="0" y="348"/>
                    </a:moveTo>
                    <a:lnTo>
                      <a:pt x="12" y="344"/>
                    </a:lnTo>
                    <a:lnTo>
                      <a:pt x="42" y="325"/>
                    </a:lnTo>
                    <a:lnTo>
                      <a:pt x="91" y="296"/>
                    </a:lnTo>
                    <a:lnTo>
                      <a:pt x="144" y="258"/>
                    </a:lnTo>
                    <a:lnTo>
                      <a:pt x="204" y="209"/>
                    </a:lnTo>
                    <a:lnTo>
                      <a:pt x="261" y="150"/>
                    </a:lnTo>
                    <a:lnTo>
                      <a:pt x="313" y="79"/>
                    </a:lnTo>
                    <a:lnTo>
                      <a:pt x="351" y="0"/>
                    </a:lnTo>
                    <a:lnTo>
                      <a:pt x="347" y="15"/>
                    </a:lnTo>
                    <a:lnTo>
                      <a:pt x="336" y="53"/>
                    </a:lnTo>
                    <a:lnTo>
                      <a:pt x="317" y="105"/>
                    </a:lnTo>
                    <a:lnTo>
                      <a:pt x="283" y="166"/>
                    </a:lnTo>
                    <a:lnTo>
                      <a:pt x="238" y="230"/>
                    </a:lnTo>
                    <a:lnTo>
                      <a:pt x="178" y="284"/>
                    </a:lnTo>
                    <a:lnTo>
                      <a:pt x="98" y="327"/>
                    </a:lnTo>
                    <a:lnTo>
                      <a:pt x="0" y="34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5" name="Freeform 39"/>
              <p:cNvSpPr>
                <a:spLocks/>
              </p:cNvSpPr>
              <p:nvPr/>
            </p:nvSpPr>
            <p:spPr bwMode="auto">
              <a:xfrm>
                <a:off x="5158837" y="4121204"/>
                <a:ext cx="936184" cy="597644"/>
              </a:xfrm>
              <a:custGeom>
                <a:avLst/>
                <a:gdLst>
                  <a:gd name="T0" fmla="*/ 2147483647 w 800"/>
                  <a:gd name="T1" fmla="*/ 2147483647 h 447"/>
                  <a:gd name="T2" fmla="*/ 2147483647 w 800"/>
                  <a:gd name="T3" fmla="*/ 2147483647 h 447"/>
                  <a:gd name="T4" fmla="*/ 0 w 800"/>
                  <a:gd name="T5" fmla="*/ 2147483647 h 447"/>
                  <a:gd name="T6" fmla="*/ 0 w 800"/>
                  <a:gd name="T7" fmla="*/ 2147483647 h 447"/>
                  <a:gd name="T8" fmla="*/ 2147483647 w 800"/>
                  <a:gd name="T9" fmla="*/ 2147483647 h 447"/>
                  <a:gd name="T10" fmla="*/ 2147483647 w 800"/>
                  <a:gd name="T11" fmla="*/ 2147483647 h 447"/>
                  <a:gd name="T12" fmla="*/ 2147483647 w 800"/>
                  <a:gd name="T13" fmla="*/ 2147483647 h 447"/>
                  <a:gd name="T14" fmla="*/ 2147483647 w 800"/>
                  <a:gd name="T15" fmla="*/ 2147483647 h 447"/>
                  <a:gd name="T16" fmla="*/ 2147483647 w 800"/>
                  <a:gd name="T17" fmla="*/ 2147483647 h 447"/>
                  <a:gd name="T18" fmla="*/ 2147483647 w 800"/>
                  <a:gd name="T19" fmla="*/ 2147483647 h 447"/>
                  <a:gd name="T20" fmla="*/ 2147483647 w 800"/>
                  <a:gd name="T21" fmla="*/ 2147483647 h 447"/>
                  <a:gd name="T22" fmla="*/ 2147483647 w 800"/>
                  <a:gd name="T23" fmla="*/ 2147483647 h 447"/>
                  <a:gd name="T24" fmla="*/ 2147483647 w 800"/>
                  <a:gd name="T25" fmla="*/ 2147483647 h 447"/>
                  <a:gd name="T26" fmla="*/ 2147483647 w 800"/>
                  <a:gd name="T27" fmla="*/ 2147483647 h 447"/>
                  <a:gd name="T28" fmla="*/ 2147483647 w 800"/>
                  <a:gd name="T29" fmla="*/ 2147483647 h 447"/>
                  <a:gd name="T30" fmla="*/ 2147483647 w 800"/>
                  <a:gd name="T31" fmla="*/ 2147483647 h 447"/>
                  <a:gd name="T32" fmla="*/ 2147483647 w 800"/>
                  <a:gd name="T33" fmla="*/ 0 h 447"/>
                  <a:gd name="T34" fmla="*/ 2147483647 w 800"/>
                  <a:gd name="T35" fmla="*/ 2147483647 h 447"/>
                  <a:gd name="T36" fmla="*/ 2147483647 w 800"/>
                  <a:gd name="T37" fmla="*/ 2147483647 h 447"/>
                  <a:gd name="T38" fmla="*/ 2147483647 w 800"/>
                  <a:gd name="T39" fmla="*/ 2147483647 h 447"/>
                  <a:gd name="T40" fmla="*/ 2147483647 w 800"/>
                  <a:gd name="T41" fmla="*/ 2147483647 h 447"/>
                  <a:gd name="T42" fmla="*/ 2147483647 w 800"/>
                  <a:gd name="T43" fmla="*/ 2147483647 h 447"/>
                  <a:gd name="T44" fmla="*/ 2147483647 w 800"/>
                  <a:gd name="T45" fmla="*/ 2147483647 h 447"/>
                  <a:gd name="T46" fmla="*/ 2147483647 w 800"/>
                  <a:gd name="T47" fmla="*/ 2147483647 h 447"/>
                  <a:gd name="T48" fmla="*/ 2147483647 w 800"/>
                  <a:gd name="T49" fmla="*/ 2147483647 h 447"/>
                  <a:gd name="T50" fmla="*/ 2147483647 w 800"/>
                  <a:gd name="T51" fmla="*/ 2147483647 h 447"/>
                  <a:gd name="T52" fmla="*/ 2147483647 w 800"/>
                  <a:gd name="T53" fmla="*/ 2147483647 h 447"/>
                  <a:gd name="T54" fmla="*/ 2147483647 w 800"/>
                  <a:gd name="T55" fmla="*/ 2147483647 h 447"/>
                  <a:gd name="T56" fmla="*/ 2147483647 w 800"/>
                  <a:gd name="T57" fmla="*/ 2147483647 h 447"/>
                  <a:gd name="T58" fmla="*/ 2147483647 w 800"/>
                  <a:gd name="T59" fmla="*/ 2147483647 h 447"/>
                  <a:gd name="T60" fmla="*/ 2147483647 w 800"/>
                  <a:gd name="T61" fmla="*/ 2147483647 h 447"/>
                  <a:gd name="T62" fmla="*/ 2147483647 w 800"/>
                  <a:gd name="T63" fmla="*/ 2147483647 h 447"/>
                  <a:gd name="T64" fmla="*/ 2147483647 w 800"/>
                  <a:gd name="T65" fmla="*/ 2147483647 h 4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0"/>
                  <a:gd name="T100" fmla="*/ 0 h 447"/>
                  <a:gd name="T101" fmla="*/ 800 w 800"/>
                  <a:gd name="T102" fmla="*/ 447 h 4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0" h="447">
                    <a:moveTo>
                      <a:pt x="4" y="447"/>
                    </a:moveTo>
                    <a:lnTo>
                      <a:pt x="4" y="445"/>
                    </a:lnTo>
                    <a:lnTo>
                      <a:pt x="0" y="436"/>
                    </a:lnTo>
                    <a:lnTo>
                      <a:pt x="0" y="421"/>
                    </a:lnTo>
                    <a:lnTo>
                      <a:pt x="4" y="403"/>
                    </a:lnTo>
                    <a:lnTo>
                      <a:pt x="11" y="379"/>
                    </a:lnTo>
                    <a:lnTo>
                      <a:pt x="23" y="353"/>
                    </a:lnTo>
                    <a:lnTo>
                      <a:pt x="41" y="322"/>
                    </a:lnTo>
                    <a:lnTo>
                      <a:pt x="72" y="289"/>
                    </a:lnTo>
                    <a:lnTo>
                      <a:pt x="109" y="256"/>
                    </a:lnTo>
                    <a:lnTo>
                      <a:pt x="158" y="218"/>
                    </a:lnTo>
                    <a:lnTo>
                      <a:pt x="222" y="182"/>
                    </a:lnTo>
                    <a:lnTo>
                      <a:pt x="302" y="145"/>
                    </a:lnTo>
                    <a:lnTo>
                      <a:pt x="400" y="107"/>
                    </a:lnTo>
                    <a:lnTo>
                      <a:pt x="513" y="69"/>
                    </a:lnTo>
                    <a:lnTo>
                      <a:pt x="645" y="33"/>
                    </a:lnTo>
                    <a:lnTo>
                      <a:pt x="800" y="0"/>
                    </a:lnTo>
                    <a:lnTo>
                      <a:pt x="792" y="3"/>
                    </a:lnTo>
                    <a:lnTo>
                      <a:pt x="766" y="7"/>
                    </a:lnTo>
                    <a:lnTo>
                      <a:pt x="732" y="19"/>
                    </a:lnTo>
                    <a:lnTo>
                      <a:pt x="683" y="31"/>
                    </a:lnTo>
                    <a:lnTo>
                      <a:pt x="626" y="48"/>
                    </a:lnTo>
                    <a:lnTo>
                      <a:pt x="562" y="69"/>
                    </a:lnTo>
                    <a:lnTo>
                      <a:pt x="490" y="93"/>
                    </a:lnTo>
                    <a:lnTo>
                      <a:pt x="419" y="121"/>
                    </a:lnTo>
                    <a:lnTo>
                      <a:pt x="347" y="152"/>
                    </a:lnTo>
                    <a:lnTo>
                      <a:pt x="275" y="185"/>
                    </a:lnTo>
                    <a:lnTo>
                      <a:pt x="211" y="223"/>
                    </a:lnTo>
                    <a:lnTo>
                      <a:pt x="147" y="263"/>
                    </a:lnTo>
                    <a:lnTo>
                      <a:pt x="94" y="303"/>
                    </a:lnTo>
                    <a:lnTo>
                      <a:pt x="53" y="350"/>
                    </a:lnTo>
                    <a:lnTo>
                      <a:pt x="23" y="398"/>
                    </a:lnTo>
                    <a:lnTo>
                      <a:pt x="4" y="447"/>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6" name="Freeform 40"/>
              <p:cNvSpPr>
                <a:spLocks/>
              </p:cNvSpPr>
              <p:nvPr/>
            </p:nvSpPr>
            <p:spPr bwMode="auto">
              <a:xfrm>
                <a:off x="5017503" y="2616257"/>
                <a:ext cx="613653" cy="1356310"/>
              </a:xfrm>
              <a:custGeom>
                <a:avLst/>
                <a:gdLst>
                  <a:gd name="T0" fmla="*/ 0 w 525"/>
                  <a:gd name="T1" fmla="*/ 2147483647 h 1013"/>
                  <a:gd name="T2" fmla="*/ 2147483647 w 525"/>
                  <a:gd name="T3" fmla="*/ 2147483647 h 1013"/>
                  <a:gd name="T4" fmla="*/ 2147483647 w 525"/>
                  <a:gd name="T5" fmla="*/ 2147483647 h 1013"/>
                  <a:gd name="T6" fmla="*/ 2147483647 w 525"/>
                  <a:gd name="T7" fmla="*/ 2147483647 h 1013"/>
                  <a:gd name="T8" fmla="*/ 2147483647 w 525"/>
                  <a:gd name="T9" fmla="*/ 2147483647 h 1013"/>
                  <a:gd name="T10" fmla="*/ 2147483647 w 525"/>
                  <a:gd name="T11" fmla="*/ 2147483647 h 1013"/>
                  <a:gd name="T12" fmla="*/ 2147483647 w 525"/>
                  <a:gd name="T13" fmla="*/ 2147483647 h 1013"/>
                  <a:gd name="T14" fmla="*/ 2147483647 w 525"/>
                  <a:gd name="T15" fmla="*/ 2147483647 h 1013"/>
                  <a:gd name="T16" fmla="*/ 2147483647 w 525"/>
                  <a:gd name="T17" fmla="*/ 0 h 1013"/>
                  <a:gd name="T18" fmla="*/ 2147483647 w 525"/>
                  <a:gd name="T19" fmla="*/ 2147483647 h 1013"/>
                  <a:gd name="T20" fmla="*/ 2147483647 w 525"/>
                  <a:gd name="T21" fmla="*/ 2147483647 h 1013"/>
                  <a:gd name="T22" fmla="*/ 2147483647 w 525"/>
                  <a:gd name="T23" fmla="*/ 2147483647 h 1013"/>
                  <a:gd name="T24" fmla="*/ 2147483647 w 525"/>
                  <a:gd name="T25" fmla="*/ 2147483647 h 1013"/>
                  <a:gd name="T26" fmla="*/ 2147483647 w 525"/>
                  <a:gd name="T27" fmla="*/ 2147483647 h 1013"/>
                  <a:gd name="T28" fmla="*/ 2147483647 w 525"/>
                  <a:gd name="T29" fmla="*/ 2147483647 h 1013"/>
                  <a:gd name="T30" fmla="*/ 2147483647 w 525"/>
                  <a:gd name="T31" fmla="*/ 2147483647 h 1013"/>
                  <a:gd name="T32" fmla="*/ 0 w 525"/>
                  <a:gd name="T33" fmla="*/ 2147483647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5"/>
                  <a:gd name="T52" fmla="*/ 0 h 1013"/>
                  <a:gd name="T53" fmla="*/ 525 w 525"/>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5" h="1013">
                    <a:moveTo>
                      <a:pt x="0" y="1013"/>
                    </a:moveTo>
                    <a:lnTo>
                      <a:pt x="19" y="1008"/>
                    </a:lnTo>
                    <a:lnTo>
                      <a:pt x="64" y="985"/>
                    </a:lnTo>
                    <a:lnTo>
                      <a:pt x="132" y="937"/>
                    </a:lnTo>
                    <a:lnTo>
                      <a:pt x="215" y="855"/>
                    </a:lnTo>
                    <a:lnTo>
                      <a:pt x="302" y="729"/>
                    </a:lnTo>
                    <a:lnTo>
                      <a:pt x="389" y="549"/>
                    </a:lnTo>
                    <a:lnTo>
                      <a:pt x="464" y="310"/>
                    </a:lnTo>
                    <a:lnTo>
                      <a:pt x="525" y="0"/>
                    </a:lnTo>
                    <a:lnTo>
                      <a:pt x="521" y="43"/>
                    </a:lnTo>
                    <a:lnTo>
                      <a:pt x="509" y="157"/>
                    </a:lnTo>
                    <a:lnTo>
                      <a:pt x="487" y="317"/>
                    </a:lnTo>
                    <a:lnTo>
                      <a:pt x="445" y="502"/>
                    </a:lnTo>
                    <a:lnTo>
                      <a:pt x="381" y="687"/>
                    </a:lnTo>
                    <a:lnTo>
                      <a:pt x="287" y="850"/>
                    </a:lnTo>
                    <a:lnTo>
                      <a:pt x="162" y="966"/>
                    </a:lnTo>
                    <a:lnTo>
                      <a:pt x="0" y="101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7" name="Freeform 41"/>
              <p:cNvSpPr>
                <a:spLocks/>
              </p:cNvSpPr>
              <p:nvPr/>
            </p:nvSpPr>
            <p:spPr bwMode="auto">
              <a:xfrm>
                <a:off x="4089775" y="4266744"/>
                <a:ext cx="808138" cy="1633456"/>
              </a:xfrm>
              <a:custGeom>
                <a:avLst/>
                <a:gdLst>
                  <a:gd name="T0" fmla="*/ 2147483647 w 690"/>
                  <a:gd name="T1" fmla="*/ 2147483647 h 1221"/>
                  <a:gd name="T2" fmla="*/ 2147483647 w 690"/>
                  <a:gd name="T3" fmla="*/ 2147483647 h 1221"/>
                  <a:gd name="T4" fmla="*/ 2147483647 w 690"/>
                  <a:gd name="T5" fmla="*/ 2147483647 h 1221"/>
                  <a:gd name="T6" fmla="*/ 2147483647 w 690"/>
                  <a:gd name="T7" fmla="*/ 2147483647 h 1221"/>
                  <a:gd name="T8" fmla="*/ 2147483647 w 690"/>
                  <a:gd name="T9" fmla="*/ 2147483647 h 1221"/>
                  <a:gd name="T10" fmla="*/ 2147483647 w 690"/>
                  <a:gd name="T11" fmla="*/ 2147483647 h 1221"/>
                  <a:gd name="T12" fmla="*/ 2147483647 w 690"/>
                  <a:gd name="T13" fmla="*/ 2147483647 h 1221"/>
                  <a:gd name="T14" fmla="*/ 2147483647 w 690"/>
                  <a:gd name="T15" fmla="*/ 2147483647 h 1221"/>
                  <a:gd name="T16" fmla="*/ 2147483647 w 690"/>
                  <a:gd name="T17" fmla="*/ 2147483647 h 1221"/>
                  <a:gd name="T18" fmla="*/ 2147483647 w 690"/>
                  <a:gd name="T19" fmla="*/ 2147483647 h 1221"/>
                  <a:gd name="T20" fmla="*/ 2147483647 w 690"/>
                  <a:gd name="T21" fmla="*/ 2147483647 h 1221"/>
                  <a:gd name="T22" fmla="*/ 2147483647 w 690"/>
                  <a:gd name="T23" fmla="*/ 2147483647 h 1221"/>
                  <a:gd name="T24" fmla="*/ 2147483647 w 690"/>
                  <a:gd name="T25" fmla="*/ 2147483647 h 1221"/>
                  <a:gd name="T26" fmla="*/ 2147483647 w 690"/>
                  <a:gd name="T27" fmla="*/ 2147483647 h 1221"/>
                  <a:gd name="T28" fmla="*/ 2147483647 w 690"/>
                  <a:gd name="T29" fmla="*/ 2147483647 h 1221"/>
                  <a:gd name="T30" fmla="*/ 2147483647 w 690"/>
                  <a:gd name="T31" fmla="*/ 2147483647 h 1221"/>
                  <a:gd name="T32" fmla="*/ 2147483647 w 690"/>
                  <a:gd name="T33" fmla="*/ 2147483647 h 1221"/>
                  <a:gd name="T34" fmla="*/ 2147483647 w 690"/>
                  <a:gd name="T35" fmla="*/ 2147483647 h 1221"/>
                  <a:gd name="T36" fmla="*/ 2147483647 w 690"/>
                  <a:gd name="T37" fmla="*/ 2147483647 h 1221"/>
                  <a:gd name="T38" fmla="*/ 2147483647 w 690"/>
                  <a:gd name="T39" fmla="*/ 2147483647 h 1221"/>
                  <a:gd name="T40" fmla="*/ 2147483647 w 690"/>
                  <a:gd name="T41" fmla="*/ 2147483647 h 1221"/>
                  <a:gd name="T42" fmla="*/ 2147483647 w 690"/>
                  <a:gd name="T43" fmla="*/ 2147483647 h 1221"/>
                  <a:gd name="T44" fmla="*/ 2147483647 w 690"/>
                  <a:gd name="T45" fmla="*/ 2147483647 h 1221"/>
                  <a:gd name="T46" fmla="*/ 2147483647 w 690"/>
                  <a:gd name="T47" fmla="*/ 2147483647 h 1221"/>
                  <a:gd name="T48" fmla="*/ 2147483647 w 690"/>
                  <a:gd name="T49" fmla="*/ 2147483647 h 1221"/>
                  <a:gd name="T50" fmla="*/ 2147483647 w 690"/>
                  <a:gd name="T51" fmla="*/ 2147483647 h 1221"/>
                  <a:gd name="T52" fmla="*/ 2147483647 w 690"/>
                  <a:gd name="T53" fmla="*/ 2147483647 h 1221"/>
                  <a:gd name="T54" fmla="*/ 2147483647 w 690"/>
                  <a:gd name="T55" fmla="*/ 2147483647 h 1221"/>
                  <a:gd name="T56" fmla="*/ 2147483647 w 690"/>
                  <a:gd name="T57" fmla="*/ 2147483647 h 1221"/>
                  <a:gd name="T58" fmla="*/ 2147483647 w 690"/>
                  <a:gd name="T59" fmla="*/ 2147483647 h 1221"/>
                  <a:gd name="T60" fmla="*/ 2147483647 w 690"/>
                  <a:gd name="T61" fmla="*/ 2147483647 h 1221"/>
                  <a:gd name="T62" fmla="*/ 2147483647 w 690"/>
                  <a:gd name="T63" fmla="*/ 2147483647 h 1221"/>
                  <a:gd name="T64" fmla="*/ 2147483647 w 690"/>
                  <a:gd name="T65" fmla="*/ 2147483647 h 1221"/>
                  <a:gd name="T66" fmla="*/ 2147483647 w 690"/>
                  <a:gd name="T67" fmla="*/ 2147483647 h 1221"/>
                  <a:gd name="T68" fmla="*/ 2147483647 w 690"/>
                  <a:gd name="T69" fmla="*/ 2147483647 h 1221"/>
                  <a:gd name="T70" fmla="*/ 2147483647 w 690"/>
                  <a:gd name="T71" fmla="*/ 2147483647 h 1221"/>
                  <a:gd name="T72" fmla="*/ 2147483647 w 690"/>
                  <a:gd name="T73" fmla="*/ 2147483647 h 1221"/>
                  <a:gd name="T74" fmla="*/ 2147483647 w 690"/>
                  <a:gd name="T75" fmla="*/ 2147483647 h 1221"/>
                  <a:gd name="T76" fmla="*/ 2147483647 w 690"/>
                  <a:gd name="T77" fmla="*/ 2147483647 h 1221"/>
                  <a:gd name="T78" fmla="*/ 2147483647 w 690"/>
                  <a:gd name="T79" fmla="*/ 2147483647 h 1221"/>
                  <a:gd name="T80" fmla="*/ 2147483647 w 690"/>
                  <a:gd name="T81" fmla="*/ 2147483647 h 1221"/>
                  <a:gd name="T82" fmla="*/ 2147483647 w 690"/>
                  <a:gd name="T83" fmla="*/ 2147483647 h 1221"/>
                  <a:gd name="T84" fmla="*/ 2147483647 w 690"/>
                  <a:gd name="T85" fmla="*/ 0 h 1221"/>
                  <a:gd name="T86" fmla="*/ 2147483647 w 690"/>
                  <a:gd name="T87" fmla="*/ 2147483647 h 1221"/>
                  <a:gd name="T88" fmla="*/ 2147483647 w 690"/>
                  <a:gd name="T89" fmla="*/ 2147483647 h 1221"/>
                  <a:gd name="T90" fmla="*/ 2147483647 w 690"/>
                  <a:gd name="T91" fmla="*/ 2147483647 h 1221"/>
                  <a:gd name="T92" fmla="*/ 0 w 690"/>
                  <a:gd name="T93" fmla="*/ 2147483647 h 1221"/>
                  <a:gd name="T94" fmla="*/ 2147483647 w 690"/>
                  <a:gd name="T95" fmla="*/ 2147483647 h 1221"/>
                  <a:gd name="T96" fmla="*/ 2147483647 w 690"/>
                  <a:gd name="T97" fmla="*/ 2147483647 h 1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0"/>
                  <a:gd name="T148" fmla="*/ 0 h 1221"/>
                  <a:gd name="T149" fmla="*/ 690 w 690"/>
                  <a:gd name="T150" fmla="*/ 1221 h 1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0" h="1221">
                    <a:moveTo>
                      <a:pt x="45" y="201"/>
                    </a:moveTo>
                    <a:lnTo>
                      <a:pt x="64" y="232"/>
                    </a:lnTo>
                    <a:lnTo>
                      <a:pt x="109" y="315"/>
                    </a:lnTo>
                    <a:lnTo>
                      <a:pt x="166" y="438"/>
                    </a:lnTo>
                    <a:lnTo>
                      <a:pt x="219" y="587"/>
                    </a:lnTo>
                    <a:lnTo>
                      <a:pt x="253" y="750"/>
                    </a:lnTo>
                    <a:lnTo>
                      <a:pt x="260" y="911"/>
                    </a:lnTo>
                    <a:lnTo>
                      <a:pt x="215" y="1058"/>
                    </a:lnTo>
                    <a:lnTo>
                      <a:pt x="113" y="1178"/>
                    </a:lnTo>
                    <a:lnTo>
                      <a:pt x="136" y="1188"/>
                    </a:lnTo>
                    <a:lnTo>
                      <a:pt x="192" y="1204"/>
                    </a:lnTo>
                    <a:lnTo>
                      <a:pt x="272" y="1221"/>
                    </a:lnTo>
                    <a:lnTo>
                      <a:pt x="362" y="1221"/>
                    </a:lnTo>
                    <a:lnTo>
                      <a:pt x="453" y="1195"/>
                    </a:lnTo>
                    <a:lnTo>
                      <a:pt x="524" y="1129"/>
                    </a:lnTo>
                    <a:lnTo>
                      <a:pt x="573" y="1013"/>
                    </a:lnTo>
                    <a:lnTo>
                      <a:pt x="581" y="831"/>
                    </a:lnTo>
                    <a:lnTo>
                      <a:pt x="570" y="648"/>
                    </a:lnTo>
                    <a:lnTo>
                      <a:pt x="570" y="530"/>
                    </a:lnTo>
                    <a:lnTo>
                      <a:pt x="573" y="466"/>
                    </a:lnTo>
                    <a:lnTo>
                      <a:pt x="581" y="445"/>
                    </a:lnTo>
                    <a:lnTo>
                      <a:pt x="596" y="459"/>
                    </a:lnTo>
                    <a:lnTo>
                      <a:pt x="619" y="497"/>
                    </a:lnTo>
                    <a:lnTo>
                      <a:pt x="641" y="549"/>
                    </a:lnTo>
                    <a:lnTo>
                      <a:pt x="668" y="608"/>
                    </a:lnTo>
                    <a:lnTo>
                      <a:pt x="690" y="632"/>
                    </a:lnTo>
                    <a:lnTo>
                      <a:pt x="690" y="594"/>
                    </a:lnTo>
                    <a:lnTo>
                      <a:pt x="675" y="516"/>
                    </a:lnTo>
                    <a:lnTo>
                      <a:pt x="641" y="419"/>
                    </a:lnTo>
                    <a:lnTo>
                      <a:pt x="596" y="324"/>
                    </a:lnTo>
                    <a:lnTo>
                      <a:pt x="536" y="253"/>
                    </a:lnTo>
                    <a:lnTo>
                      <a:pt x="464" y="223"/>
                    </a:lnTo>
                    <a:lnTo>
                      <a:pt x="385" y="253"/>
                    </a:lnTo>
                    <a:lnTo>
                      <a:pt x="313" y="301"/>
                    </a:lnTo>
                    <a:lnTo>
                      <a:pt x="260" y="308"/>
                    </a:lnTo>
                    <a:lnTo>
                      <a:pt x="223" y="282"/>
                    </a:lnTo>
                    <a:lnTo>
                      <a:pt x="196" y="234"/>
                    </a:lnTo>
                    <a:lnTo>
                      <a:pt x="177" y="175"/>
                    </a:lnTo>
                    <a:lnTo>
                      <a:pt x="162" y="114"/>
                    </a:lnTo>
                    <a:lnTo>
                      <a:pt x="151" y="59"/>
                    </a:lnTo>
                    <a:lnTo>
                      <a:pt x="140" y="24"/>
                    </a:lnTo>
                    <a:lnTo>
                      <a:pt x="117" y="5"/>
                    </a:lnTo>
                    <a:lnTo>
                      <a:pt x="91" y="0"/>
                    </a:lnTo>
                    <a:lnTo>
                      <a:pt x="57" y="5"/>
                    </a:lnTo>
                    <a:lnTo>
                      <a:pt x="26" y="24"/>
                    </a:lnTo>
                    <a:lnTo>
                      <a:pt x="8" y="52"/>
                    </a:lnTo>
                    <a:lnTo>
                      <a:pt x="0" y="90"/>
                    </a:lnTo>
                    <a:lnTo>
                      <a:pt x="11" y="140"/>
                    </a:lnTo>
                    <a:lnTo>
                      <a:pt x="45" y="20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8" name="Freeform 42"/>
              <p:cNvSpPr>
                <a:spLocks/>
              </p:cNvSpPr>
              <p:nvPr/>
            </p:nvSpPr>
            <p:spPr bwMode="auto">
              <a:xfrm>
                <a:off x="3904954" y="5963680"/>
                <a:ext cx="507351" cy="291080"/>
              </a:xfrm>
              <a:custGeom>
                <a:avLst/>
                <a:gdLst>
                  <a:gd name="T0" fmla="*/ 0 w 433"/>
                  <a:gd name="T1" fmla="*/ 2147483647 h 218"/>
                  <a:gd name="T2" fmla="*/ 2147483647 w 433"/>
                  <a:gd name="T3" fmla="*/ 2147483647 h 218"/>
                  <a:gd name="T4" fmla="*/ 2147483647 w 433"/>
                  <a:gd name="T5" fmla="*/ 2147483647 h 218"/>
                  <a:gd name="T6" fmla="*/ 2147483647 w 433"/>
                  <a:gd name="T7" fmla="*/ 2147483647 h 218"/>
                  <a:gd name="T8" fmla="*/ 2147483647 w 433"/>
                  <a:gd name="T9" fmla="*/ 2147483647 h 218"/>
                  <a:gd name="T10" fmla="*/ 2147483647 w 433"/>
                  <a:gd name="T11" fmla="*/ 2147483647 h 218"/>
                  <a:gd name="T12" fmla="*/ 2147483647 w 433"/>
                  <a:gd name="T13" fmla="*/ 0 h 218"/>
                  <a:gd name="T14" fmla="*/ 2147483647 w 433"/>
                  <a:gd name="T15" fmla="*/ 2147483647 h 218"/>
                  <a:gd name="T16" fmla="*/ 2147483647 w 433"/>
                  <a:gd name="T17" fmla="*/ 2147483647 h 218"/>
                  <a:gd name="T18" fmla="*/ 2147483647 w 433"/>
                  <a:gd name="T19" fmla="*/ 2147483647 h 218"/>
                  <a:gd name="T20" fmla="*/ 2147483647 w 433"/>
                  <a:gd name="T21" fmla="*/ 2147483647 h 218"/>
                  <a:gd name="T22" fmla="*/ 2147483647 w 433"/>
                  <a:gd name="T23" fmla="*/ 2147483647 h 218"/>
                  <a:gd name="T24" fmla="*/ 2147483647 w 433"/>
                  <a:gd name="T25" fmla="*/ 2147483647 h 218"/>
                  <a:gd name="T26" fmla="*/ 2147483647 w 433"/>
                  <a:gd name="T27" fmla="*/ 2147483647 h 218"/>
                  <a:gd name="T28" fmla="*/ 2147483647 w 433"/>
                  <a:gd name="T29" fmla="*/ 2147483647 h 218"/>
                  <a:gd name="T30" fmla="*/ 2147483647 w 433"/>
                  <a:gd name="T31" fmla="*/ 2147483647 h 218"/>
                  <a:gd name="T32" fmla="*/ 0 w 433"/>
                  <a:gd name="T33" fmla="*/ 2147483647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18"/>
                  <a:gd name="T53" fmla="*/ 433 w 43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18">
                    <a:moveTo>
                      <a:pt x="0" y="218"/>
                    </a:moveTo>
                    <a:lnTo>
                      <a:pt x="3" y="204"/>
                    </a:lnTo>
                    <a:lnTo>
                      <a:pt x="18" y="166"/>
                    </a:lnTo>
                    <a:lnTo>
                      <a:pt x="49" y="116"/>
                    </a:lnTo>
                    <a:lnTo>
                      <a:pt x="90" y="67"/>
                    </a:lnTo>
                    <a:lnTo>
                      <a:pt x="150" y="24"/>
                    </a:lnTo>
                    <a:lnTo>
                      <a:pt x="222" y="0"/>
                    </a:lnTo>
                    <a:lnTo>
                      <a:pt x="320" y="5"/>
                    </a:lnTo>
                    <a:lnTo>
                      <a:pt x="433" y="48"/>
                    </a:lnTo>
                    <a:lnTo>
                      <a:pt x="418" y="45"/>
                    </a:lnTo>
                    <a:lnTo>
                      <a:pt x="384" y="38"/>
                    </a:lnTo>
                    <a:lnTo>
                      <a:pt x="328" y="36"/>
                    </a:lnTo>
                    <a:lnTo>
                      <a:pt x="264" y="38"/>
                    </a:lnTo>
                    <a:lnTo>
                      <a:pt x="188" y="52"/>
                    </a:lnTo>
                    <a:lnTo>
                      <a:pt x="117" y="86"/>
                    </a:lnTo>
                    <a:lnTo>
                      <a:pt x="52" y="138"/>
                    </a:lnTo>
                    <a:lnTo>
                      <a:pt x="0" y="218"/>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9" name="Freeform 43"/>
              <p:cNvSpPr>
                <a:spLocks/>
              </p:cNvSpPr>
              <p:nvPr/>
            </p:nvSpPr>
            <p:spPr bwMode="auto">
              <a:xfrm>
                <a:off x="6349904" y="2509424"/>
                <a:ext cx="172741" cy="766408"/>
              </a:xfrm>
              <a:custGeom>
                <a:avLst/>
                <a:gdLst>
                  <a:gd name="T0" fmla="*/ 2147483647 w 148"/>
                  <a:gd name="T1" fmla="*/ 2147483647 h 573"/>
                  <a:gd name="T2" fmla="*/ 2147483647 w 148"/>
                  <a:gd name="T3" fmla="*/ 2147483647 h 573"/>
                  <a:gd name="T4" fmla="*/ 2147483647 w 148"/>
                  <a:gd name="T5" fmla="*/ 2147483647 h 573"/>
                  <a:gd name="T6" fmla="*/ 2147483647 w 148"/>
                  <a:gd name="T7" fmla="*/ 2147483647 h 573"/>
                  <a:gd name="T8" fmla="*/ 2147483647 w 148"/>
                  <a:gd name="T9" fmla="*/ 2147483647 h 573"/>
                  <a:gd name="T10" fmla="*/ 2147483647 w 148"/>
                  <a:gd name="T11" fmla="*/ 2147483647 h 573"/>
                  <a:gd name="T12" fmla="*/ 2147483647 w 148"/>
                  <a:gd name="T13" fmla="*/ 2147483647 h 573"/>
                  <a:gd name="T14" fmla="*/ 2147483647 w 148"/>
                  <a:gd name="T15" fmla="*/ 2147483647 h 573"/>
                  <a:gd name="T16" fmla="*/ 0 w 148"/>
                  <a:gd name="T17" fmla="*/ 0 h 573"/>
                  <a:gd name="T18" fmla="*/ 2147483647 w 148"/>
                  <a:gd name="T19" fmla="*/ 2147483647 h 573"/>
                  <a:gd name="T20" fmla="*/ 2147483647 w 148"/>
                  <a:gd name="T21" fmla="*/ 2147483647 h 573"/>
                  <a:gd name="T22" fmla="*/ 2147483647 w 148"/>
                  <a:gd name="T23" fmla="*/ 2147483647 h 573"/>
                  <a:gd name="T24" fmla="*/ 2147483647 w 148"/>
                  <a:gd name="T25" fmla="*/ 2147483647 h 573"/>
                  <a:gd name="T26" fmla="*/ 2147483647 w 148"/>
                  <a:gd name="T27" fmla="*/ 2147483647 h 573"/>
                  <a:gd name="T28" fmla="*/ 2147483647 w 148"/>
                  <a:gd name="T29" fmla="*/ 2147483647 h 573"/>
                  <a:gd name="T30" fmla="*/ 2147483647 w 148"/>
                  <a:gd name="T31" fmla="*/ 2147483647 h 573"/>
                  <a:gd name="T32" fmla="*/ 2147483647 w 148"/>
                  <a:gd name="T33" fmla="*/ 2147483647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573"/>
                  <a:gd name="T53" fmla="*/ 148 w 148"/>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573">
                    <a:moveTo>
                      <a:pt x="27" y="573"/>
                    </a:moveTo>
                    <a:lnTo>
                      <a:pt x="38" y="570"/>
                    </a:lnTo>
                    <a:lnTo>
                      <a:pt x="68" y="558"/>
                    </a:lnTo>
                    <a:lnTo>
                      <a:pt x="102" y="535"/>
                    </a:lnTo>
                    <a:lnTo>
                      <a:pt x="132" y="490"/>
                    </a:lnTo>
                    <a:lnTo>
                      <a:pt x="148" y="419"/>
                    </a:lnTo>
                    <a:lnTo>
                      <a:pt x="140" y="317"/>
                    </a:lnTo>
                    <a:lnTo>
                      <a:pt x="91" y="180"/>
                    </a:lnTo>
                    <a:lnTo>
                      <a:pt x="0" y="0"/>
                    </a:lnTo>
                    <a:lnTo>
                      <a:pt x="8" y="21"/>
                    </a:lnTo>
                    <a:lnTo>
                      <a:pt x="27" y="83"/>
                    </a:lnTo>
                    <a:lnTo>
                      <a:pt x="53" y="168"/>
                    </a:lnTo>
                    <a:lnTo>
                      <a:pt x="76" y="267"/>
                    </a:lnTo>
                    <a:lnTo>
                      <a:pt x="95" y="369"/>
                    </a:lnTo>
                    <a:lnTo>
                      <a:pt x="95" y="461"/>
                    </a:lnTo>
                    <a:lnTo>
                      <a:pt x="76" y="532"/>
                    </a:lnTo>
                    <a:lnTo>
                      <a:pt x="27" y="57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0" name="Freeform 44"/>
              <p:cNvSpPr>
                <a:spLocks/>
              </p:cNvSpPr>
              <p:nvPr/>
            </p:nvSpPr>
            <p:spPr bwMode="auto">
              <a:xfrm>
                <a:off x="2471083" y="2297307"/>
                <a:ext cx="683716" cy="287984"/>
              </a:xfrm>
              <a:custGeom>
                <a:avLst/>
                <a:gdLst>
                  <a:gd name="T0" fmla="*/ 2147483647 w 584"/>
                  <a:gd name="T1" fmla="*/ 2147483647 h 216"/>
                  <a:gd name="T2" fmla="*/ 2147483647 w 584"/>
                  <a:gd name="T3" fmla="*/ 2147483647 h 216"/>
                  <a:gd name="T4" fmla="*/ 2147483647 w 584"/>
                  <a:gd name="T5" fmla="*/ 2147483647 h 216"/>
                  <a:gd name="T6" fmla="*/ 2147483647 w 584"/>
                  <a:gd name="T7" fmla="*/ 2147483647 h 216"/>
                  <a:gd name="T8" fmla="*/ 2147483647 w 584"/>
                  <a:gd name="T9" fmla="*/ 2147483647 h 216"/>
                  <a:gd name="T10" fmla="*/ 2147483647 w 584"/>
                  <a:gd name="T11" fmla="*/ 2147483647 h 216"/>
                  <a:gd name="T12" fmla="*/ 2147483647 w 584"/>
                  <a:gd name="T13" fmla="*/ 2147483647 h 216"/>
                  <a:gd name="T14" fmla="*/ 2147483647 w 584"/>
                  <a:gd name="T15" fmla="*/ 2147483647 h 216"/>
                  <a:gd name="T16" fmla="*/ 0 w 584"/>
                  <a:gd name="T17" fmla="*/ 0 h 216"/>
                  <a:gd name="T18" fmla="*/ 2147483647 w 584"/>
                  <a:gd name="T19" fmla="*/ 2147483647 h 216"/>
                  <a:gd name="T20" fmla="*/ 2147483647 w 584"/>
                  <a:gd name="T21" fmla="*/ 2147483647 h 216"/>
                  <a:gd name="T22" fmla="*/ 2147483647 w 584"/>
                  <a:gd name="T23" fmla="*/ 2147483647 h 216"/>
                  <a:gd name="T24" fmla="*/ 2147483647 w 584"/>
                  <a:gd name="T25" fmla="*/ 2147483647 h 216"/>
                  <a:gd name="T26" fmla="*/ 2147483647 w 584"/>
                  <a:gd name="T27" fmla="*/ 2147483647 h 216"/>
                  <a:gd name="T28" fmla="*/ 2147483647 w 584"/>
                  <a:gd name="T29" fmla="*/ 2147483647 h 216"/>
                  <a:gd name="T30" fmla="*/ 2147483647 w 584"/>
                  <a:gd name="T31" fmla="*/ 2147483647 h 216"/>
                  <a:gd name="T32" fmla="*/ 2147483647 w 584"/>
                  <a:gd name="T33" fmla="*/ 2147483647 h 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4"/>
                  <a:gd name="T52" fmla="*/ 0 h 216"/>
                  <a:gd name="T53" fmla="*/ 584 w 584"/>
                  <a:gd name="T54" fmla="*/ 216 h 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4" h="216">
                    <a:moveTo>
                      <a:pt x="584" y="204"/>
                    </a:moveTo>
                    <a:lnTo>
                      <a:pt x="562" y="206"/>
                    </a:lnTo>
                    <a:lnTo>
                      <a:pt x="505" y="213"/>
                    </a:lnTo>
                    <a:lnTo>
                      <a:pt x="422" y="216"/>
                    </a:lnTo>
                    <a:lnTo>
                      <a:pt x="324" y="211"/>
                    </a:lnTo>
                    <a:lnTo>
                      <a:pt x="222" y="192"/>
                    </a:lnTo>
                    <a:lnTo>
                      <a:pt x="128" y="154"/>
                    </a:lnTo>
                    <a:lnTo>
                      <a:pt x="49" y="93"/>
                    </a:lnTo>
                    <a:lnTo>
                      <a:pt x="0" y="0"/>
                    </a:lnTo>
                    <a:lnTo>
                      <a:pt x="7" y="10"/>
                    </a:lnTo>
                    <a:lnTo>
                      <a:pt x="30" y="34"/>
                    </a:lnTo>
                    <a:lnTo>
                      <a:pt x="71" y="64"/>
                    </a:lnTo>
                    <a:lnTo>
                      <a:pt x="132" y="102"/>
                    </a:lnTo>
                    <a:lnTo>
                      <a:pt x="211" y="140"/>
                    </a:lnTo>
                    <a:lnTo>
                      <a:pt x="313" y="173"/>
                    </a:lnTo>
                    <a:lnTo>
                      <a:pt x="437" y="197"/>
                    </a:lnTo>
                    <a:lnTo>
                      <a:pt x="584" y="204"/>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1" name="Freeform 45"/>
              <p:cNvSpPr>
                <a:spLocks/>
              </p:cNvSpPr>
              <p:nvPr/>
            </p:nvSpPr>
            <p:spPr bwMode="auto">
              <a:xfrm>
                <a:off x="2320086" y="2424267"/>
                <a:ext cx="265755" cy="712218"/>
              </a:xfrm>
              <a:custGeom>
                <a:avLst/>
                <a:gdLst>
                  <a:gd name="T0" fmla="*/ 2147483647 w 227"/>
                  <a:gd name="T1" fmla="*/ 2147483647 h 532"/>
                  <a:gd name="T2" fmla="*/ 2147483647 w 227"/>
                  <a:gd name="T3" fmla="*/ 2147483647 h 532"/>
                  <a:gd name="T4" fmla="*/ 2147483647 w 227"/>
                  <a:gd name="T5" fmla="*/ 2147483647 h 532"/>
                  <a:gd name="T6" fmla="*/ 2147483647 w 227"/>
                  <a:gd name="T7" fmla="*/ 2147483647 h 532"/>
                  <a:gd name="T8" fmla="*/ 2147483647 w 227"/>
                  <a:gd name="T9" fmla="*/ 2147483647 h 532"/>
                  <a:gd name="T10" fmla="*/ 2147483647 w 227"/>
                  <a:gd name="T11" fmla="*/ 2147483647 h 532"/>
                  <a:gd name="T12" fmla="*/ 2147483647 w 227"/>
                  <a:gd name="T13" fmla="*/ 2147483647 h 532"/>
                  <a:gd name="T14" fmla="*/ 2147483647 w 227"/>
                  <a:gd name="T15" fmla="*/ 2147483647 h 532"/>
                  <a:gd name="T16" fmla="*/ 0 w 227"/>
                  <a:gd name="T17" fmla="*/ 0 h 532"/>
                  <a:gd name="T18" fmla="*/ 2147483647 w 227"/>
                  <a:gd name="T19" fmla="*/ 2147483647 h 532"/>
                  <a:gd name="T20" fmla="*/ 2147483647 w 227"/>
                  <a:gd name="T21" fmla="*/ 2147483647 h 532"/>
                  <a:gd name="T22" fmla="*/ 2147483647 w 227"/>
                  <a:gd name="T23" fmla="*/ 2147483647 h 532"/>
                  <a:gd name="T24" fmla="*/ 2147483647 w 227"/>
                  <a:gd name="T25" fmla="*/ 2147483647 h 532"/>
                  <a:gd name="T26" fmla="*/ 2147483647 w 227"/>
                  <a:gd name="T27" fmla="*/ 2147483647 h 532"/>
                  <a:gd name="T28" fmla="*/ 2147483647 w 227"/>
                  <a:gd name="T29" fmla="*/ 2147483647 h 532"/>
                  <a:gd name="T30" fmla="*/ 2147483647 w 227"/>
                  <a:gd name="T31" fmla="*/ 2147483647 h 532"/>
                  <a:gd name="T32" fmla="*/ 2147483647 w 227"/>
                  <a:gd name="T33" fmla="*/ 2147483647 h 5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532"/>
                  <a:gd name="T53" fmla="*/ 227 w 227"/>
                  <a:gd name="T54" fmla="*/ 532 h 5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532">
                    <a:moveTo>
                      <a:pt x="227" y="532"/>
                    </a:moveTo>
                    <a:lnTo>
                      <a:pt x="227" y="516"/>
                    </a:lnTo>
                    <a:lnTo>
                      <a:pt x="223" y="469"/>
                    </a:lnTo>
                    <a:lnTo>
                      <a:pt x="215" y="402"/>
                    </a:lnTo>
                    <a:lnTo>
                      <a:pt x="200" y="319"/>
                    </a:lnTo>
                    <a:lnTo>
                      <a:pt x="174" y="232"/>
                    </a:lnTo>
                    <a:lnTo>
                      <a:pt x="136" y="142"/>
                    </a:lnTo>
                    <a:lnTo>
                      <a:pt x="76" y="64"/>
                    </a:lnTo>
                    <a:lnTo>
                      <a:pt x="0" y="0"/>
                    </a:lnTo>
                    <a:lnTo>
                      <a:pt x="8" y="14"/>
                    </a:lnTo>
                    <a:lnTo>
                      <a:pt x="34" y="57"/>
                    </a:lnTo>
                    <a:lnTo>
                      <a:pt x="68" y="118"/>
                    </a:lnTo>
                    <a:lnTo>
                      <a:pt x="110" y="194"/>
                    </a:lnTo>
                    <a:lnTo>
                      <a:pt x="147" y="279"/>
                    </a:lnTo>
                    <a:lnTo>
                      <a:pt x="185" y="369"/>
                    </a:lnTo>
                    <a:lnTo>
                      <a:pt x="212" y="454"/>
                    </a:lnTo>
                    <a:lnTo>
                      <a:pt x="227" y="532"/>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2" name="Freeform 46"/>
              <p:cNvSpPr>
                <a:spLocks/>
              </p:cNvSpPr>
              <p:nvPr/>
            </p:nvSpPr>
            <p:spPr bwMode="auto">
              <a:xfrm>
                <a:off x="3753957" y="1081892"/>
                <a:ext cx="229516" cy="294177"/>
              </a:xfrm>
              <a:custGeom>
                <a:avLst/>
                <a:gdLst>
                  <a:gd name="T0" fmla="*/ 2147483647 w 196"/>
                  <a:gd name="T1" fmla="*/ 2147483647 h 220"/>
                  <a:gd name="T2" fmla="*/ 0 w 196"/>
                  <a:gd name="T3" fmla="*/ 0 h 220"/>
                  <a:gd name="T4" fmla="*/ 2147483647 w 196"/>
                  <a:gd name="T5" fmla="*/ 2147483647 h 220"/>
                  <a:gd name="T6" fmla="*/ 2147483647 w 196"/>
                  <a:gd name="T7" fmla="*/ 2147483647 h 220"/>
                  <a:gd name="T8" fmla="*/ 2147483647 w 196"/>
                  <a:gd name="T9" fmla="*/ 2147483647 h 220"/>
                  <a:gd name="T10" fmla="*/ 2147483647 w 196"/>
                  <a:gd name="T11" fmla="*/ 2147483647 h 220"/>
                  <a:gd name="T12" fmla="*/ 2147483647 w 196"/>
                  <a:gd name="T13" fmla="*/ 2147483647 h 220"/>
                  <a:gd name="T14" fmla="*/ 2147483647 w 196"/>
                  <a:gd name="T15" fmla="*/ 2147483647 h 220"/>
                  <a:gd name="T16" fmla="*/ 2147483647 w 196"/>
                  <a:gd name="T17" fmla="*/ 2147483647 h 220"/>
                  <a:gd name="T18" fmla="*/ 2147483647 w 196"/>
                  <a:gd name="T19" fmla="*/ 2147483647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220"/>
                  <a:gd name="T32" fmla="*/ 196 w 196"/>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220">
                    <a:moveTo>
                      <a:pt x="185" y="220"/>
                    </a:moveTo>
                    <a:lnTo>
                      <a:pt x="0" y="0"/>
                    </a:lnTo>
                    <a:lnTo>
                      <a:pt x="12" y="9"/>
                    </a:lnTo>
                    <a:lnTo>
                      <a:pt x="38" y="33"/>
                    </a:lnTo>
                    <a:lnTo>
                      <a:pt x="80" y="66"/>
                    </a:lnTo>
                    <a:lnTo>
                      <a:pt x="121" y="106"/>
                    </a:lnTo>
                    <a:lnTo>
                      <a:pt x="159" y="144"/>
                    </a:lnTo>
                    <a:lnTo>
                      <a:pt x="185" y="180"/>
                    </a:lnTo>
                    <a:lnTo>
                      <a:pt x="196" y="208"/>
                    </a:lnTo>
                    <a:lnTo>
                      <a:pt x="185" y="220"/>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3" name="Freeform 47"/>
              <p:cNvSpPr>
                <a:spLocks/>
              </p:cNvSpPr>
              <p:nvPr/>
            </p:nvSpPr>
            <p:spPr bwMode="auto">
              <a:xfrm>
                <a:off x="2840725" y="1530899"/>
                <a:ext cx="427625" cy="633254"/>
              </a:xfrm>
              <a:custGeom>
                <a:avLst/>
                <a:gdLst>
                  <a:gd name="T0" fmla="*/ 2147483647 w 366"/>
                  <a:gd name="T1" fmla="*/ 2147483647 h 473"/>
                  <a:gd name="T2" fmla="*/ 2147483647 w 366"/>
                  <a:gd name="T3" fmla="*/ 2147483647 h 473"/>
                  <a:gd name="T4" fmla="*/ 2147483647 w 366"/>
                  <a:gd name="T5" fmla="*/ 2147483647 h 473"/>
                  <a:gd name="T6" fmla="*/ 2147483647 w 366"/>
                  <a:gd name="T7" fmla="*/ 2147483647 h 473"/>
                  <a:gd name="T8" fmla="*/ 2147483647 w 366"/>
                  <a:gd name="T9" fmla="*/ 2147483647 h 473"/>
                  <a:gd name="T10" fmla="*/ 2147483647 w 366"/>
                  <a:gd name="T11" fmla="*/ 2147483647 h 473"/>
                  <a:gd name="T12" fmla="*/ 2147483647 w 366"/>
                  <a:gd name="T13" fmla="*/ 2147483647 h 473"/>
                  <a:gd name="T14" fmla="*/ 0 w 366"/>
                  <a:gd name="T15" fmla="*/ 2147483647 h 473"/>
                  <a:gd name="T16" fmla="*/ 2147483647 w 366"/>
                  <a:gd name="T17" fmla="*/ 0 h 473"/>
                  <a:gd name="T18" fmla="*/ 2147483647 w 366"/>
                  <a:gd name="T19" fmla="*/ 2147483647 h 473"/>
                  <a:gd name="T20" fmla="*/ 2147483647 w 366"/>
                  <a:gd name="T21" fmla="*/ 2147483647 h 473"/>
                  <a:gd name="T22" fmla="*/ 2147483647 w 366"/>
                  <a:gd name="T23" fmla="*/ 2147483647 h 473"/>
                  <a:gd name="T24" fmla="*/ 2147483647 w 366"/>
                  <a:gd name="T25" fmla="*/ 2147483647 h 473"/>
                  <a:gd name="T26" fmla="*/ 2147483647 w 366"/>
                  <a:gd name="T27" fmla="*/ 2147483647 h 473"/>
                  <a:gd name="T28" fmla="*/ 2147483647 w 366"/>
                  <a:gd name="T29" fmla="*/ 2147483647 h 473"/>
                  <a:gd name="T30" fmla="*/ 2147483647 w 366"/>
                  <a:gd name="T31" fmla="*/ 2147483647 h 473"/>
                  <a:gd name="T32" fmla="*/ 2147483647 w 366"/>
                  <a:gd name="T33" fmla="*/ 2147483647 h 4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6"/>
                  <a:gd name="T52" fmla="*/ 0 h 473"/>
                  <a:gd name="T53" fmla="*/ 366 w 366"/>
                  <a:gd name="T54" fmla="*/ 473 h 4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6" h="473">
                    <a:moveTo>
                      <a:pt x="366" y="473"/>
                    </a:moveTo>
                    <a:lnTo>
                      <a:pt x="347" y="468"/>
                    </a:lnTo>
                    <a:lnTo>
                      <a:pt x="295" y="456"/>
                    </a:lnTo>
                    <a:lnTo>
                      <a:pt x="227" y="430"/>
                    </a:lnTo>
                    <a:lnTo>
                      <a:pt x="148" y="388"/>
                    </a:lnTo>
                    <a:lnTo>
                      <a:pt x="76" y="326"/>
                    </a:lnTo>
                    <a:lnTo>
                      <a:pt x="23" y="244"/>
                    </a:lnTo>
                    <a:lnTo>
                      <a:pt x="0" y="135"/>
                    </a:lnTo>
                    <a:lnTo>
                      <a:pt x="23" y="0"/>
                    </a:lnTo>
                    <a:lnTo>
                      <a:pt x="23" y="14"/>
                    </a:lnTo>
                    <a:lnTo>
                      <a:pt x="23" y="52"/>
                    </a:lnTo>
                    <a:lnTo>
                      <a:pt x="34" y="109"/>
                    </a:lnTo>
                    <a:lnTo>
                      <a:pt x="57" y="180"/>
                    </a:lnTo>
                    <a:lnTo>
                      <a:pt x="95" y="255"/>
                    </a:lnTo>
                    <a:lnTo>
                      <a:pt x="155" y="333"/>
                    </a:lnTo>
                    <a:lnTo>
                      <a:pt x="246" y="409"/>
                    </a:lnTo>
                    <a:lnTo>
                      <a:pt x="366" y="473"/>
                    </a:lnTo>
                    <a:close/>
                  </a:path>
                </a:pathLst>
              </a:custGeom>
              <a:solidFill>
                <a:srgbClr val="00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4" name="Freeform 48"/>
              <p:cNvSpPr>
                <a:spLocks/>
              </p:cNvSpPr>
              <p:nvPr/>
            </p:nvSpPr>
            <p:spPr bwMode="auto">
              <a:xfrm>
                <a:off x="2629328" y="2366980"/>
                <a:ext cx="741699" cy="405654"/>
              </a:xfrm>
              <a:custGeom>
                <a:avLst/>
                <a:gdLst>
                  <a:gd name="T0" fmla="*/ 2147483647 w 634"/>
                  <a:gd name="T1" fmla="*/ 2147483647 h 303"/>
                  <a:gd name="T2" fmla="*/ 2147483647 w 634"/>
                  <a:gd name="T3" fmla="*/ 2147483647 h 303"/>
                  <a:gd name="T4" fmla="*/ 2147483647 w 634"/>
                  <a:gd name="T5" fmla="*/ 0 h 303"/>
                  <a:gd name="T6" fmla="*/ 2147483647 w 634"/>
                  <a:gd name="T7" fmla="*/ 0 h 303"/>
                  <a:gd name="T8" fmla="*/ 2147483647 w 634"/>
                  <a:gd name="T9" fmla="*/ 0 h 303"/>
                  <a:gd name="T10" fmla="*/ 2147483647 w 634"/>
                  <a:gd name="T11" fmla="*/ 0 h 303"/>
                  <a:gd name="T12" fmla="*/ 2147483647 w 634"/>
                  <a:gd name="T13" fmla="*/ 2147483647 h 303"/>
                  <a:gd name="T14" fmla="*/ 2147483647 w 634"/>
                  <a:gd name="T15" fmla="*/ 2147483647 h 303"/>
                  <a:gd name="T16" fmla="*/ 2147483647 w 634"/>
                  <a:gd name="T17" fmla="*/ 2147483647 h 303"/>
                  <a:gd name="T18" fmla="*/ 2147483647 w 634"/>
                  <a:gd name="T19" fmla="*/ 2147483647 h 303"/>
                  <a:gd name="T20" fmla="*/ 2147483647 w 634"/>
                  <a:gd name="T21" fmla="*/ 2147483647 h 303"/>
                  <a:gd name="T22" fmla="*/ 2147483647 w 634"/>
                  <a:gd name="T23" fmla="*/ 2147483647 h 303"/>
                  <a:gd name="T24" fmla="*/ 2147483647 w 634"/>
                  <a:gd name="T25" fmla="*/ 2147483647 h 303"/>
                  <a:gd name="T26" fmla="*/ 2147483647 w 634"/>
                  <a:gd name="T27" fmla="*/ 2147483647 h 303"/>
                  <a:gd name="T28" fmla="*/ 0 w 634"/>
                  <a:gd name="T29" fmla="*/ 2147483647 h 303"/>
                  <a:gd name="T30" fmla="*/ 2147483647 w 634"/>
                  <a:gd name="T31" fmla="*/ 2147483647 h 303"/>
                  <a:gd name="T32" fmla="*/ 2147483647 w 634"/>
                  <a:gd name="T33" fmla="*/ 2147483647 h 303"/>
                  <a:gd name="T34" fmla="*/ 2147483647 w 634"/>
                  <a:gd name="T35" fmla="*/ 2147483647 h 303"/>
                  <a:gd name="T36" fmla="*/ 2147483647 w 634"/>
                  <a:gd name="T37" fmla="*/ 2147483647 h 303"/>
                  <a:gd name="T38" fmla="*/ 2147483647 w 634"/>
                  <a:gd name="T39" fmla="*/ 2147483647 h 303"/>
                  <a:gd name="T40" fmla="*/ 2147483647 w 634"/>
                  <a:gd name="T41" fmla="*/ 2147483647 h 303"/>
                  <a:gd name="T42" fmla="*/ 2147483647 w 634"/>
                  <a:gd name="T43" fmla="*/ 2147483647 h 303"/>
                  <a:gd name="T44" fmla="*/ 2147483647 w 634"/>
                  <a:gd name="T45" fmla="*/ 2147483647 h 303"/>
                  <a:gd name="T46" fmla="*/ 2147483647 w 634"/>
                  <a:gd name="T47" fmla="*/ 2147483647 h 303"/>
                  <a:gd name="T48" fmla="*/ 2147483647 w 634"/>
                  <a:gd name="T49" fmla="*/ 2147483647 h 303"/>
                  <a:gd name="T50" fmla="*/ 2147483647 w 634"/>
                  <a:gd name="T51" fmla="*/ 2147483647 h 303"/>
                  <a:gd name="T52" fmla="*/ 2147483647 w 634"/>
                  <a:gd name="T53" fmla="*/ 2147483647 h 303"/>
                  <a:gd name="T54" fmla="*/ 2147483647 w 634"/>
                  <a:gd name="T55" fmla="*/ 2147483647 h 303"/>
                  <a:gd name="T56" fmla="*/ 2147483647 w 634"/>
                  <a:gd name="T57" fmla="*/ 2147483647 h 303"/>
                  <a:gd name="T58" fmla="*/ 2147483647 w 634"/>
                  <a:gd name="T59" fmla="*/ 2147483647 h 303"/>
                  <a:gd name="T60" fmla="*/ 2147483647 w 634"/>
                  <a:gd name="T61" fmla="*/ 2147483647 h 303"/>
                  <a:gd name="T62" fmla="*/ 2147483647 w 634"/>
                  <a:gd name="T63" fmla="*/ 2147483647 h 303"/>
                  <a:gd name="T64" fmla="*/ 2147483647 w 634"/>
                  <a:gd name="T65" fmla="*/ 2147483647 h 303"/>
                  <a:gd name="T66" fmla="*/ 2147483647 w 634"/>
                  <a:gd name="T67" fmla="*/ 2147483647 h 303"/>
                  <a:gd name="T68" fmla="*/ 2147483647 w 634"/>
                  <a:gd name="T69" fmla="*/ 2147483647 h 303"/>
                  <a:gd name="T70" fmla="*/ 2147483647 w 634"/>
                  <a:gd name="T71" fmla="*/ 2147483647 h 303"/>
                  <a:gd name="T72" fmla="*/ 2147483647 w 634"/>
                  <a:gd name="T73" fmla="*/ 2147483647 h 303"/>
                  <a:gd name="T74" fmla="*/ 2147483647 w 634"/>
                  <a:gd name="T75" fmla="*/ 2147483647 h 303"/>
                  <a:gd name="T76" fmla="*/ 2147483647 w 634"/>
                  <a:gd name="T77" fmla="*/ 2147483647 h 303"/>
                  <a:gd name="T78" fmla="*/ 2147483647 w 634"/>
                  <a:gd name="T79" fmla="*/ 2147483647 h 303"/>
                  <a:gd name="T80" fmla="*/ 2147483647 w 634"/>
                  <a:gd name="T81" fmla="*/ 2147483647 h 303"/>
                  <a:gd name="T82" fmla="*/ 2147483647 w 634"/>
                  <a:gd name="T83" fmla="*/ 2147483647 h 303"/>
                  <a:gd name="T84" fmla="*/ 2147483647 w 634"/>
                  <a:gd name="T85" fmla="*/ 2147483647 h 303"/>
                  <a:gd name="T86" fmla="*/ 2147483647 w 634"/>
                  <a:gd name="T87" fmla="*/ 2147483647 h 303"/>
                  <a:gd name="T88" fmla="*/ 2147483647 w 634"/>
                  <a:gd name="T89" fmla="*/ 2147483647 h 303"/>
                  <a:gd name="T90" fmla="*/ 2147483647 w 634"/>
                  <a:gd name="T91" fmla="*/ 2147483647 h 303"/>
                  <a:gd name="T92" fmla="*/ 2147483647 w 634"/>
                  <a:gd name="T93" fmla="*/ 2147483647 h 303"/>
                  <a:gd name="T94" fmla="*/ 2147483647 w 634"/>
                  <a:gd name="T95" fmla="*/ 2147483647 h 303"/>
                  <a:gd name="T96" fmla="*/ 2147483647 w 634"/>
                  <a:gd name="T97" fmla="*/ 214748364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4"/>
                  <a:gd name="T148" fmla="*/ 0 h 303"/>
                  <a:gd name="T149" fmla="*/ 634 w 634"/>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4" h="303">
                    <a:moveTo>
                      <a:pt x="487" y="3"/>
                    </a:moveTo>
                    <a:lnTo>
                      <a:pt x="449" y="3"/>
                    </a:lnTo>
                    <a:lnTo>
                      <a:pt x="412" y="0"/>
                    </a:lnTo>
                    <a:lnTo>
                      <a:pt x="374" y="0"/>
                    </a:lnTo>
                    <a:lnTo>
                      <a:pt x="340" y="0"/>
                    </a:lnTo>
                    <a:lnTo>
                      <a:pt x="302" y="0"/>
                    </a:lnTo>
                    <a:lnTo>
                      <a:pt x="268" y="3"/>
                    </a:lnTo>
                    <a:lnTo>
                      <a:pt x="234" y="5"/>
                    </a:lnTo>
                    <a:lnTo>
                      <a:pt x="204" y="12"/>
                    </a:lnTo>
                    <a:lnTo>
                      <a:pt x="144" y="31"/>
                    </a:lnTo>
                    <a:lnTo>
                      <a:pt x="91" y="60"/>
                    </a:lnTo>
                    <a:lnTo>
                      <a:pt x="53" y="90"/>
                    </a:lnTo>
                    <a:lnTo>
                      <a:pt x="23" y="128"/>
                    </a:lnTo>
                    <a:lnTo>
                      <a:pt x="8" y="166"/>
                    </a:lnTo>
                    <a:lnTo>
                      <a:pt x="0" y="206"/>
                    </a:lnTo>
                    <a:lnTo>
                      <a:pt x="8" y="247"/>
                    </a:lnTo>
                    <a:lnTo>
                      <a:pt x="27" y="287"/>
                    </a:lnTo>
                    <a:lnTo>
                      <a:pt x="38" y="291"/>
                    </a:lnTo>
                    <a:lnTo>
                      <a:pt x="53" y="296"/>
                    </a:lnTo>
                    <a:lnTo>
                      <a:pt x="76" y="301"/>
                    </a:lnTo>
                    <a:lnTo>
                      <a:pt x="98" y="303"/>
                    </a:lnTo>
                    <a:lnTo>
                      <a:pt x="125" y="303"/>
                    </a:lnTo>
                    <a:lnTo>
                      <a:pt x="144" y="301"/>
                    </a:lnTo>
                    <a:lnTo>
                      <a:pt x="163" y="296"/>
                    </a:lnTo>
                    <a:lnTo>
                      <a:pt x="174" y="287"/>
                    </a:lnTo>
                    <a:lnTo>
                      <a:pt x="193" y="261"/>
                    </a:lnTo>
                    <a:lnTo>
                      <a:pt x="204" y="232"/>
                    </a:lnTo>
                    <a:lnTo>
                      <a:pt x="219" y="209"/>
                    </a:lnTo>
                    <a:lnTo>
                      <a:pt x="238" y="197"/>
                    </a:lnTo>
                    <a:lnTo>
                      <a:pt x="283" y="187"/>
                    </a:lnTo>
                    <a:lnTo>
                      <a:pt x="329" y="185"/>
                    </a:lnTo>
                    <a:lnTo>
                      <a:pt x="374" y="185"/>
                    </a:lnTo>
                    <a:lnTo>
                      <a:pt x="419" y="187"/>
                    </a:lnTo>
                    <a:lnTo>
                      <a:pt x="461" y="187"/>
                    </a:lnTo>
                    <a:lnTo>
                      <a:pt x="506" y="185"/>
                    </a:lnTo>
                    <a:lnTo>
                      <a:pt x="544" y="178"/>
                    </a:lnTo>
                    <a:lnTo>
                      <a:pt x="581" y="164"/>
                    </a:lnTo>
                    <a:lnTo>
                      <a:pt x="619" y="138"/>
                    </a:lnTo>
                    <a:lnTo>
                      <a:pt x="630" y="100"/>
                    </a:lnTo>
                    <a:lnTo>
                      <a:pt x="634" y="57"/>
                    </a:lnTo>
                    <a:lnTo>
                      <a:pt x="630" y="12"/>
                    </a:lnTo>
                    <a:lnTo>
                      <a:pt x="615" y="12"/>
                    </a:lnTo>
                    <a:lnTo>
                      <a:pt x="600" y="12"/>
                    </a:lnTo>
                    <a:lnTo>
                      <a:pt x="581" y="12"/>
                    </a:lnTo>
                    <a:lnTo>
                      <a:pt x="559" y="10"/>
                    </a:lnTo>
                    <a:lnTo>
                      <a:pt x="536" y="10"/>
                    </a:lnTo>
                    <a:lnTo>
                      <a:pt x="517" y="8"/>
                    </a:lnTo>
                    <a:lnTo>
                      <a:pt x="502" y="5"/>
                    </a:lnTo>
                    <a:lnTo>
                      <a:pt x="487" y="3"/>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5" name="Freeform 49"/>
              <p:cNvSpPr>
                <a:spLocks/>
              </p:cNvSpPr>
              <p:nvPr/>
            </p:nvSpPr>
            <p:spPr bwMode="auto">
              <a:xfrm>
                <a:off x="2832269" y="1794110"/>
                <a:ext cx="583454" cy="300370"/>
              </a:xfrm>
              <a:custGeom>
                <a:avLst/>
                <a:gdLst>
                  <a:gd name="T0" fmla="*/ 2147483647 w 498"/>
                  <a:gd name="T1" fmla="*/ 2147483647 h 225"/>
                  <a:gd name="T2" fmla="*/ 2147483647 w 498"/>
                  <a:gd name="T3" fmla="*/ 2147483647 h 225"/>
                  <a:gd name="T4" fmla="*/ 2147483647 w 498"/>
                  <a:gd name="T5" fmla="*/ 0 h 225"/>
                  <a:gd name="T6" fmla="*/ 2147483647 w 498"/>
                  <a:gd name="T7" fmla="*/ 0 h 225"/>
                  <a:gd name="T8" fmla="*/ 2147483647 w 498"/>
                  <a:gd name="T9" fmla="*/ 2147483647 h 225"/>
                  <a:gd name="T10" fmla="*/ 2147483647 w 498"/>
                  <a:gd name="T11" fmla="*/ 2147483647 h 225"/>
                  <a:gd name="T12" fmla="*/ 2147483647 w 498"/>
                  <a:gd name="T13" fmla="*/ 2147483647 h 225"/>
                  <a:gd name="T14" fmla="*/ 2147483647 w 498"/>
                  <a:gd name="T15" fmla="*/ 2147483647 h 225"/>
                  <a:gd name="T16" fmla="*/ 2147483647 w 498"/>
                  <a:gd name="T17" fmla="*/ 2147483647 h 225"/>
                  <a:gd name="T18" fmla="*/ 2147483647 w 498"/>
                  <a:gd name="T19" fmla="*/ 2147483647 h 225"/>
                  <a:gd name="T20" fmla="*/ 0 w 498"/>
                  <a:gd name="T21" fmla="*/ 2147483647 h 225"/>
                  <a:gd name="T22" fmla="*/ 2147483647 w 498"/>
                  <a:gd name="T23" fmla="*/ 2147483647 h 225"/>
                  <a:gd name="T24" fmla="*/ 2147483647 w 498"/>
                  <a:gd name="T25" fmla="*/ 2147483647 h 225"/>
                  <a:gd name="T26" fmla="*/ 2147483647 w 498"/>
                  <a:gd name="T27" fmla="*/ 2147483647 h 225"/>
                  <a:gd name="T28" fmla="*/ 2147483647 w 498"/>
                  <a:gd name="T29" fmla="*/ 2147483647 h 225"/>
                  <a:gd name="T30" fmla="*/ 2147483647 w 498"/>
                  <a:gd name="T31" fmla="*/ 2147483647 h 225"/>
                  <a:gd name="T32" fmla="*/ 2147483647 w 498"/>
                  <a:gd name="T33" fmla="*/ 2147483647 h 225"/>
                  <a:gd name="T34" fmla="*/ 2147483647 w 498"/>
                  <a:gd name="T35" fmla="*/ 2147483647 h 225"/>
                  <a:gd name="T36" fmla="*/ 2147483647 w 498"/>
                  <a:gd name="T37" fmla="*/ 2147483647 h 225"/>
                  <a:gd name="T38" fmla="*/ 2147483647 w 498"/>
                  <a:gd name="T39" fmla="*/ 2147483647 h 225"/>
                  <a:gd name="T40" fmla="*/ 2147483647 w 498"/>
                  <a:gd name="T41" fmla="*/ 2147483647 h 225"/>
                  <a:gd name="T42" fmla="*/ 2147483647 w 498"/>
                  <a:gd name="T43" fmla="*/ 2147483647 h 225"/>
                  <a:gd name="T44" fmla="*/ 2147483647 w 498"/>
                  <a:gd name="T45" fmla="*/ 2147483647 h 225"/>
                  <a:gd name="T46" fmla="*/ 2147483647 w 498"/>
                  <a:gd name="T47" fmla="*/ 2147483647 h 225"/>
                  <a:gd name="T48" fmla="*/ 2147483647 w 498"/>
                  <a:gd name="T49" fmla="*/ 2147483647 h 225"/>
                  <a:gd name="T50" fmla="*/ 2147483647 w 498"/>
                  <a:gd name="T51" fmla="*/ 2147483647 h 225"/>
                  <a:gd name="T52" fmla="*/ 2147483647 w 498"/>
                  <a:gd name="T53" fmla="*/ 2147483647 h 225"/>
                  <a:gd name="T54" fmla="*/ 2147483647 w 498"/>
                  <a:gd name="T55" fmla="*/ 2147483647 h 225"/>
                  <a:gd name="T56" fmla="*/ 2147483647 w 498"/>
                  <a:gd name="T57" fmla="*/ 2147483647 h 225"/>
                  <a:gd name="T58" fmla="*/ 2147483647 w 498"/>
                  <a:gd name="T59" fmla="*/ 2147483647 h 225"/>
                  <a:gd name="T60" fmla="*/ 2147483647 w 498"/>
                  <a:gd name="T61" fmla="*/ 2147483647 h 225"/>
                  <a:gd name="T62" fmla="*/ 2147483647 w 498"/>
                  <a:gd name="T63" fmla="*/ 2147483647 h 225"/>
                  <a:gd name="T64" fmla="*/ 2147483647 w 498"/>
                  <a:gd name="T65" fmla="*/ 2147483647 h 225"/>
                  <a:gd name="T66" fmla="*/ 2147483647 w 498"/>
                  <a:gd name="T67" fmla="*/ 2147483647 h 225"/>
                  <a:gd name="T68" fmla="*/ 2147483647 w 498"/>
                  <a:gd name="T69" fmla="*/ 2147483647 h 225"/>
                  <a:gd name="T70" fmla="*/ 2147483647 w 498"/>
                  <a:gd name="T71" fmla="*/ 2147483647 h 225"/>
                  <a:gd name="T72" fmla="*/ 2147483647 w 498"/>
                  <a:gd name="T73" fmla="*/ 2147483647 h 225"/>
                  <a:gd name="T74" fmla="*/ 2147483647 w 498"/>
                  <a:gd name="T75" fmla="*/ 2147483647 h 225"/>
                  <a:gd name="T76" fmla="*/ 2147483647 w 498"/>
                  <a:gd name="T77" fmla="*/ 2147483647 h 225"/>
                  <a:gd name="T78" fmla="*/ 2147483647 w 498"/>
                  <a:gd name="T79" fmla="*/ 2147483647 h 225"/>
                  <a:gd name="T80" fmla="*/ 2147483647 w 498"/>
                  <a:gd name="T81" fmla="*/ 2147483647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225"/>
                  <a:gd name="T125" fmla="*/ 498 w 498"/>
                  <a:gd name="T126" fmla="*/ 225 h 2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225">
                    <a:moveTo>
                      <a:pt x="324" y="17"/>
                    </a:moveTo>
                    <a:lnTo>
                      <a:pt x="283" y="7"/>
                    </a:lnTo>
                    <a:lnTo>
                      <a:pt x="238" y="0"/>
                    </a:lnTo>
                    <a:lnTo>
                      <a:pt x="192" y="0"/>
                    </a:lnTo>
                    <a:lnTo>
                      <a:pt x="147" y="5"/>
                    </a:lnTo>
                    <a:lnTo>
                      <a:pt x="106" y="14"/>
                    </a:lnTo>
                    <a:lnTo>
                      <a:pt x="68" y="31"/>
                    </a:lnTo>
                    <a:lnTo>
                      <a:pt x="38" y="52"/>
                    </a:lnTo>
                    <a:lnTo>
                      <a:pt x="15" y="81"/>
                    </a:lnTo>
                    <a:lnTo>
                      <a:pt x="4" y="116"/>
                    </a:lnTo>
                    <a:lnTo>
                      <a:pt x="0" y="156"/>
                    </a:lnTo>
                    <a:lnTo>
                      <a:pt x="4" y="189"/>
                    </a:lnTo>
                    <a:lnTo>
                      <a:pt x="30" y="213"/>
                    </a:lnTo>
                    <a:lnTo>
                      <a:pt x="45" y="223"/>
                    </a:lnTo>
                    <a:lnTo>
                      <a:pt x="64" y="225"/>
                    </a:lnTo>
                    <a:lnTo>
                      <a:pt x="83" y="225"/>
                    </a:lnTo>
                    <a:lnTo>
                      <a:pt x="109" y="223"/>
                    </a:lnTo>
                    <a:lnTo>
                      <a:pt x="132" y="216"/>
                    </a:lnTo>
                    <a:lnTo>
                      <a:pt x="158" y="208"/>
                    </a:lnTo>
                    <a:lnTo>
                      <a:pt x="185" y="201"/>
                    </a:lnTo>
                    <a:lnTo>
                      <a:pt x="211" y="194"/>
                    </a:lnTo>
                    <a:lnTo>
                      <a:pt x="245" y="185"/>
                    </a:lnTo>
                    <a:lnTo>
                      <a:pt x="279" y="182"/>
                    </a:lnTo>
                    <a:lnTo>
                      <a:pt x="317" y="185"/>
                    </a:lnTo>
                    <a:lnTo>
                      <a:pt x="354" y="187"/>
                    </a:lnTo>
                    <a:lnTo>
                      <a:pt x="392" y="192"/>
                    </a:lnTo>
                    <a:lnTo>
                      <a:pt x="426" y="194"/>
                    </a:lnTo>
                    <a:lnTo>
                      <a:pt x="453" y="192"/>
                    </a:lnTo>
                    <a:lnTo>
                      <a:pt x="475" y="185"/>
                    </a:lnTo>
                    <a:lnTo>
                      <a:pt x="498" y="156"/>
                    </a:lnTo>
                    <a:lnTo>
                      <a:pt x="487" y="119"/>
                    </a:lnTo>
                    <a:lnTo>
                      <a:pt x="460" y="81"/>
                    </a:lnTo>
                    <a:lnTo>
                      <a:pt x="441" y="40"/>
                    </a:lnTo>
                    <a:lnTo>
                      <a:pt x="434" y="33"/>
                    </a:lnTo>
                    <a:lnTo>
                      <a:pt x="422" y="29"/>
                    </a:lnTo>
                    <a:lnTo>
                      <a:pt x="407" y="26"/>
                    </a:lnTo>
                    <a:lnTo>
                      <a:pt x="388" y="24"/>
                    </a:lnTo>
                    <a:lnTo>
                      <a:pt x="373" y="24"/>
                    </a:lnTo>
                    <a:lnTo>
                      <a:pt x="354" y="22"/>
                    </a:lnTo>
                    <a:lnTo>
                      <a:pt x="339" y="19"/>
                    </a:lnTo>
                    <a:lnTo>
                      <a:pt x="324" y="17"/>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6" name="Freeform 50"/>
              <p:cNvSpPr>
                <a:spLocks/>
              </p:cNvSpPr>
              <p:nvPr/>
            </p:nvSpPr>
            <p:spPr bwMode="auto">
              <a:xfrm>
                <a:off x="3146343" y="1315685"/>
                <a:ext cx="837130" cy="493907"/>
              </a:xfrm>
              <a:custGeom>
                <a:avLst/>
                <a:gdLst>
                  <a:gd name="T0" fmla="*/ 2147483647 w 716"/>
                  <a:gd name="T1" fmla="*/ 2147483647 h 369"/>
                  <a:gd name="T2" fmla="*/ 2147483647 w 716"/>
                  <a:gd name="T3" fmla="*/ 2147483647 h 369"/>
                  <a:gd name="T4" fmla="*/ 2147483647 w 716"/>
                  <a:gd name="T5" fmla="*/ 2147483647 h 369"/>
                  <a:gd name="T6" fmla="*/ 2147483647 w 716"/>
                  <a:gd name="T7" fmla="*/ 2147483647 h 369"/>
                  <a:gd name="T8" fmla="*/ 2147483647 w 716"/>
                  <a:gd name="T9" fmla="*/ 0 h 369"/>
                  <a:gd name="T10" fmla="*/ 2147483647 w 716"/>
                  <a:gd name="T11" fmla="*/ 0 h 369"/>
                  <a:gd name="T12" fmla="*/ 2147483647 w 716"/>
                  <a:gd name="T13" fmla="*/ 2147483647 h 369"/>
                  <a:gd name="T14" fmla="*/ 2147483647 w 716"/>
                  <a:gd name="T15" fmla="*/ 2147483647 h 369"/>
                  <a:gd name="T16" fmla="*/ 2147483647 w 716"/>
                  <a:gd name="T17" fmla="*/ 2147483647 h 369"/>
                  <a:gd name="T18" fmla="*/ 2147483647 w 716"/>
                  <a:gd name="T19" fmla="*/ 2147483647 h 369"/>
                  <a:gd name="T20" fmla="*/ 2147483647 w 716"/>
                  <a:gd name="T21" fmla="*/ 2147483647 h 369"/>
                  <a:gd name="T22" fmla="*/ 2147483647 w 716"/>
                  <a:gd name="T23" fmla="*/ 2147483647 h 369"/>
                  <a:gd name="T24" fmla="*/ 2147483647 w 716"/>
                  <a:gd name="T25" fmla="*/ 2147483647 h 369"/>
                  <a:gd name="T26" fmla="*/ 2147483647 w 716"/>
                  <a:gd name="T27" fmla="*/ 2147483647 h 369"/>
                  <a:gd name="T28" fmla="*/ 2147483647 w 716"/>
                  <a:gd name="T29" fmla="*/ 2147483647 h 369"/>
                  <a:gd name="T30" fmla="*/ 2147483647 w 716"/>
                  <a:gd name="T31" fmla="*/ 2147483647 h 369"/>
                  <a:gd name="T32" fmla="*/ 2147483647 w 716"/>
                  <a:gd name="T33" fmla="*/ 2147483647 h 369"/>
                  <a:gd name="T34" fmla="*/ 2147483647 w 716"/>
                  <a:gd name="T35" fmla="*/ 2147483647 h 369"/>
                  <a:gd name="T36" fmla="*/ 2147483647 w 716"/>
                  <a:gd name="T37" fmla="*/ 2147483647 h 369"/>
                  <a:gd name="T38" fmla="*/ 2147483647 w 716"/>
                  <a:gd name="T39" fmla="*/ 2147483647 h 369"/>
                  <a:gd name="T40" fmla="*/ 2147483647 w 716"/>
                  <a:gd name="T41" fmla="*/ 2147483647 h 369"/>
                  <a:gd name="T42" fmla="*/ 2147483647 w 716"/>
                  <a:gd name="T43" fmla="*/ 2147483647 h 369"/>
                  <a:gd name="T44" fmla="*/ 2147483647 w 716"/>
                  <a:gd name="T45" fmla="*/ 2147483647 h 369"/>
                  <a:gd name="T46" fmla="*/ 2147483647 w 716"/>
                  <a:gd name="T47" fmla="*/ 2147483647 h 369"/>
                  <a:gd name="T48" fmla="*/ 2147483647 w 716"/>
                  <a:gd name="T49" fmla="*/ 2147483647 h 369"/>
                  <a:gd name="T50" fmla="*/ 2147483647 w 716"/>
                  <a:gd name="T51" fmla="*/ 2147483647 h 369"/>
                  <a:gd name="T52" fmla="*/ 2147483647 w 716"/>
                  <a:gd name="T53" fmla="*/ 2147483647 h 369"/>
                  <a:gd name="T54" fmla="*/ 2147483647 w 716"/>
                  <a:gd name="T55" fmla="*/ 2147483647 h 369"/>
                  <a:gd name="T56" fmla="*/ 2147483647 w 716"/>
                  <a:gd name="T57" fmla="*/ 2147483647 h 369"/>
                  <a:gd name="T58" fmla="*/ 2147483647 w 716"/>
                  <a:gd name="T59" fmla="*/ 2147483647 h 369"/>
                  <a:gd name="T60" fmla="*/ 0 w 716"/>
                  <a:gd name="T61" fmla="*/ 2147483647 h 369"/>
                  <a:gd name="T62" fmla="*/ 2147483647 w 716"/>
                  <a:gd name="T63" fmla="*/ 2147483647 h 369"/>
                  <a:gd name="T64" fmla="*/ 2147483647 w 716"/>
                  <a:gd name="T65" fmla="*/ 2147483647 h 369"/>
                  <a:gd name="T66" fmla="*/ 2147483647 w 716"/>
                  <a:gd name="T67" fmla="*/ 2147483647 h 369"/>
                  <a:gd name="T68" fmla="*/ 2147483647 w 716"/>
                  <a:gd name="T69" fmla="*/ 2147483647 h 369"/>
                  <a:gd name="T70" fmla="*/ 2147483647 w 716"/>
                  <a:gd name="T71" fmla="*/ 2147483647 h 369"/>
                  <a:gd name="T72" fmla="*/ 2147483647 w 716"/>
                  <a:gd name="T73" fmla="*/ 2147483647 h 369"/>
                  <a:gd name="T74" fmla="*/ 2147483647 w 716"/>
                  <a:gd name="T75" fmla="*/ 2147483647 h 369"/>
                  <a:gd name="T76" fmla="*/ 2147483647 w 716"/>
                  <a:gd name="T77" fmla="*/ 2147483647 h 369"/>
                  <a:gd name="T78" fmla="*/ 2147483647 w 716"/>
                  <a:gd name="T79" fmla="*/ 2147483647 h 369"/>
                  <a:gd name="T80" fmla="*/ 2147483647 w 716"/>
                  <a:gd name="T81" fmla="*/ 2147483647 h 369"/>
                  <a:gd name="T82" fmla="*/ 2147483647 w 716"/>
                  <a:gd name="T83" fmla="*/ 2147483647 h 369"/>
                  <a:gd name="T84" fmla="*/ 2147483647 w 716"/>
                  <a:gd name="T85" fmla="*/ 2147483647 h 369"/>
                  <a:gd name="T86" fmla="*/ 2147483647 w 716"/>
                  <a:gd name="T87" fmla="*/ 2147483647 h 369"/>
                  <a:gd name="T88" fmla="*/ 2147483647 w 716"/>
                  <a:gd name="T89" fmla="*/ 2147483647 h 369"/>
                  <a:gd name="T90" fmla="*/ 2147483647 w 716"/>
                  <a:gd name="T91" fmla="*/ 2147483647 h 369"/>
                  <a:gd name="T92" fmla="*/ 2147483647 w 716"/>
                  <a:gd name="T93" fmla="*/ 2147483647 h 369"/>
                  <a:gd name="T94" fmla="*/ 2147483647 w 716"/>
                  <a:gd name="T95" fmla="*/ 2147483647 h 369"/>
                  <a:gd name="T96" fmla="*/ 2147483647 w 716"/>
                  <a:gd name="T97" fmla="*/ 2147483647 h 369"/>
                  <a:gd name="T98" fmla="*/ 2147483647 w 716"/>
                  <a:gd name="T99" fmla="*/ 2147483647 h 369"/>
                  <a:gd name="T100" fmla="*/ 2147483647 w 716"/>
                  <a:gd name="T101" fmla="*/ 2147483647 h 369"/>
                  <a:gd name="T102" fmla="*/ 2147483647 w 716"/>
                  <a:gd name="T103" fmla="*/ 2147483647 h 369"/>
                  <a:gd name="T104" fmla="*/ 2147483647 w 716"/>
                  <a:gd name="T105" fmla="*/ 2147483647 h 369"/>
                  <a:gd name="T106" fmla="*/ 2147483647 w 716"/>
                  <a:gd name="T107" fmla="*/ 2147483647 h 369"/>
                  <a:gd name="T108" fmla="*/ 2147483647 w 716"/>
                  <a:gd name="T109" fmla="*/ 2147483647 h 369"/>
                  <a:gd name="T110" fmla="*/ 2147483647 w 716"/>
                  <a:gd name="T111" fmla="*/ 2147483647 h 369"/>
                  <a:gd name="T112" fmla="*/ 2147483647 w 716"/>
                  <a:gd name="T113" fmla="*/ 2147483647 h 369"/>
                  <a:gd name="T114" fmla="*/ 2147483647 w 716"/>
                  <a:gd name="T115" fmla="*/ 2147483647 h 369"/>
                  <a:gd name="T116" fmla="*/ 2147483647 w 716"/>
                  <a:gd name="T117" fmla="*/ 2147483647 h 369"/>
                  <a:gd name="T118" fmla="*/ 2147483647 w 716"/>
                  <a:gd name="T119" fmla="*/ 2147483647 h 369"/>
                  <a:gd name="T120" fmla="*/ 2147483647 w 716"/>
                  <a:gd name="T121" fmla="*/ 2147483647 h 369"/>
                  <a:gd name="T122" fmla="*/ 2147483647 w 716"/>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6"/>
                  <a:gd name="T187" fmla="*/ 0 h 369"/>
                  <a:gd name="T188" fmla="*/ 716 w 716"/>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6" h="369">
                    <a:moveTo>
                      <a:pt x="641" y="7"/>
                    </a:moveTo>
                    <a:lnTo>
                      <a:pt x="611" y="7"/>
                    </a:lnTo>
                    <a:lnTo>
                      <a:pt x="581" y="5"/>
                    </a:lnTo>
                    <a:lnTo>
                      <a:pt x="550" y="2"/>
                    </a:lnTo>
                    <a:lnTo>
                      <a:pt x="520" y="0"/>
                    </a:lnTo>
                    <a:lnTo>
                      <a:pt x="494" y="0"/>
                    </a:lnTo>
                    <a:lnTo>
                      <a:pt x="467" y="2"/>
                    </a:lnTo>
                    <a:lnTo>
                      <a:pt x="445" y="7"/>
                    </a:lnTo>
                    <a:lnTo>
                      <a:pt x="426" y="16"/>
                    </a:lnTo>
                    <a:lnTo>
                      <a:pt x="411" y="26"/>
                    </a:lnTo>
                    <a:lnTo>
                      <a:pt x="396" y="38"/>
                    </a:lnTo>
                    <a:lnTo>
                      <a:pt x="384" y="52"/>
                    </a:lnTo>
                    <a:lnTo>
                      <a:pt x="377" y="69"/>
                    </a:lnTo>
                    <a:lnTo>
                      <a:pt x="366" y="83"/>
                    </a:lnTo>
                    <a:lnTo>
                      <a:pt x="351" y="97"/>
                    </a:lnTo>
                    <a:lnTo>
                      <a:pt x="335" y="111"/>
                    </a:lnTo>
                    <a:lnTo>
                      <a:pt x="313" y="121"/>
                    </a:lnTo>
                    <a:lnTo>
                      <a:pt x="294" y="123"/>
                    </a:lnTo>
                    <a:lnTo>
                      <a:pt x="271" y="123"/>
                    </a:lnTo>
                    <a:lnTo>
                      <a:pt x="249" y="125"/>
                    </a:lnTo>
                    <a:lnTo>
                      <a:pt x="226" y="125"/>
                    </a:lnTo>
                    <a:lnTo>
                      <a:pt x="203" y="128"/>
                    </a:lnTo>
                    <a:lnTo>
                      <a:pt x="181" y="130"/>
                    </a:lnTo>
                    <a:lnTo>
                      <a:pt x="166" y="132"/>
                    </a:lnTo>
                    <a:lnTo>
                      <a:pt x="151" y="140"/>
                    </a:lnTo>
                    <a:lnTo>
                      <a:pt x="128" y="161"/>
                    </a:lnTo>
                    <a:lnTo>
                      <a:pt x="109" y="180"/>
                    </a:lnTo>
                    <a:lnTo>
                      <a:pt x="90" y="196"/>
                    </a:lnTo>
                    <a:lnTo>
                      <a:pt x="68" y="211"/>
                    </a:lnTo>
                    <a:lnTo>
                      <a:pt x="15" y="246"/>
                    </a:lnTo>
                    <a:lnTo>
                      <a:pt x="0" y="286"/>
                    </a:lnTo>
                    <a:lnTo>
                      <a:pt x="11" y="322"/>
                    </a:lnTo>
                    <a:lnTo>
                      <a:pt x="34" y="345"/>
                    </a:lnTo>
                    <a:lnTo>
                      <a:pt x="56" y="360"/>
                    </a:lnTo>
                    <a:lnTo>
                      <a:pt x="83" y="369"/>
                    </a:lnTo>
                    <a:lnTo>
                      <a:pt x="117" y="369"/>
                    </a:lnTo>
                    <a:lnTo>
                      <a:pt x="151" y="364"/>
                    </a:lnTo>
                    <a:lnTo>
                      <a:pt x="185" y="355"/>
                    </a:lnTo>
                    <a:lnTo>
                      <a:pt x="222" y="343"/>
                    </a:lnTo>
                    <a:lnTo>
                      <a:pt x="252" y="329"/>
                    </a:lnTo>
                    <a:lnTo>
                      <a:pt x="279" y="315"/>
                    </a:lnTo>
                    <a:lnTo>
                      <a:pt x="305" y="305"/>
                    </a:lnTo>
                    <a:lnTo>
                      <a:pt x="339" y="305"/>
                    </a:lnTo>
                    <a:lnTo>
                      <a:pt x="373" y="310"/>
                    </a:lnTo>
                    <a:lnTo>
                      <a:pt x="411" y="319"/>
                    </a:lnTo>
                    <a:lnTo>
                      <a:pt x="445" y="329"/>
                    </a:lnTo>
                    <a:lnTo>
                      <a:pt x="483" y="334"/>
                    </a:lnTo>
                    <a:lnTo>
                      <a:pt x="517" y="334"/>
                    </a:lnTo>
                    <a:lnTo>
                      <a:pt x="543" y="324"/>
                    </a:lnTo>
                    <a:lnTo>
                      <a:pt x="581" y="293"/>
                    </a:lnTo>
                    <a:lnTo>
                      <a:pt x="592" y="248"/>
                    </a:lnTo>
                    <a:lnTo>
                      <a:pt x="596" y="203"/>
                    </a:lnTo>
                    <a:lnTo>
                      <a:pt x="607" y="161"/>
                    </a:lnTo>
                    <a:lnTo>
                      <a:pt x="618" y="154"/>
                    </a:lnTo>
                    <a:lnTo>
                      <a:pt x="649" y="144"/>
                    </a:lnTo>
                    <a:lnTo>
                      <a:pt x="675" y="137"/>
                    </a:lnTo>
                    <a:lnTo>
                      <a:pt x="686" y="128"/>
                    </a:lnTo>
                    <a:lnTo>
                      <a:pt x="709" y="104"/>
                    </a:lnTo>
                    <a:lnTo>
                      <a:pt x="716" y="76"/>
                    </a:lnTo>
                    <a:lnTo>
                      <a:pt x="709" y="50"/>
                    </a:lnTo>
                    <a:lnTo>
                      <a:pt x="686" y="26"/>
                    </a:lnTo>
                    <a:lnTo>
                      <a:pt x="641" y="7"/>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7" name="Freeform 51"/>
              <p:cNvSpPr>
                <a:spLocks/>
              </p:cNvSpPr>
              <p:nvPr/>
            </p:nvSpPr>
            <p:spPr bwMode="auto">
              <a:xfrm>
                <a:off x="2589465" y="927062"/>
                <a:ext cx="781563" cy="484618"/>
              </a:xfrm>
              <a:custGeom>
                <a:avLst/>
                <a:gdLst>
                  <a:gd name="T0" fmla="*/ 2147483647 w 668"/>
                  <a:gd name="T1" fmla="*/ 2147483647 h 362"/>
                  <a:gd name="T2" fmla="*/ 2147483647 w 668"/>
                  <a:gd name="T3" fmla="*/ 2147483647 h 362"/>
                  <a:gd name="T4" fmla="*/ 2147483647 w 668"/>
                  <a:gd name="T5" fmla="*/ 2147483647 h 362"/>
                  <a:gd name="T6" fmla="*/ 2147483647 w 668"/>
                  <a:gd name="T7" fmla="*/ 2147483647 h 362"/>
                  <a:gd name="T8" fmla="*/ 2147483647 w 668"/>
                  <a:gd name="T9" fmla="*/ 0 h 362"/>
                  <a:gd name="T10" fmla="*/ 2147483647 w 668"/>
                  <a:gd name="T11" fmla="*/ 0 h 362"/>
                  <a:gd name="T12" fmla="*/ 2147483647 w 668"/>
                  <a:gd name="T13" fmla="*/ 2147483647 h 362"/>
                  <a:gd name="T14" fmla="*/ 2147483647 w 668"/>
                  <a:gd name="T15" fmla="*/ 2147483647 h 362"/>
                  <a:gd name="T16" fmla="*/ 2147483647 w 668"/>
                  <a:gd name="T17" fmla="*/ 2147483647 h 362"/>
                  <a:gd name="T18" fmla="*/ 2147483647 w 668"/>
                  <a:gd name="T19" fmla="*/ 2147483647 h 362"/>
                  <a:gd name="T20" fmla="*/ 2147483647 w 668"/>
                  <a:gd name="T21" fmla="*/ 2147483647 h 362"/>
                  <a:gd name="T22" fmla="*/ 2147483647 w 668"/>
                  <a:gd name="T23" fmla="*/ 2147483647 h 362"/>
                  <a:gd name="T24" fmla="*/ 2147483647 w 668"/>
                  <a:gd name="T25" fmla="*/ 2147483647 h 362"/>
                  <a:gd name="T26" fmla="*/ 2147483647 w 668"/>
                  <a:gd name="T27" fmla="*/ 2147483647 h 362"/>
                  <a:gd name="T28" fmla="*/ 2147483647 w 668"/>
                  <a:gd name="T29" fmla="*/ 2147483647 h 362"/>
                  <a:gd name="T30" fmla="*/ 2147483647 w 668"/>
                  <a:gd name="T31" fmla="*/ 2147483647 h 362"/>
                  <a:gd name="T32" fmla="*/ 2147483647 w 668"/>
                  <a:gd name="T33" fmla="*/ 2147483647 h 362"/>
                  <a:gd name="T34" fmla="*/ 2147483647 w 668"/>
                  <a:gd name="T35" fmla="*/ 2147483647 h 362"/>
                  <a:gd name="T36" fmla="*/ 2147483647 w 668"/>
                  <a:gd name="T37" fmla="*/ 2147483647 h 362"/>
                  <a:gd name="T38" fmla="*/ 2147483647 w 668"/>
                  <a:gd name="T39" fmla="*/ 2147483647 h 362"/>
                  <a:gd name="T40" fmla="*/ 2147483647 w 668"/>
                  <a:gd name="T41" fmla="*/ 2147483647 h 362"/>
                  <a:gd name="T42" fmla="*/ 2147483647 w 668"/>
                  <a:gd name="T43" fmla="*/ 2147483647 h 362"/>
                  <a:gd name="T44" fmla="*/ 2147483647 w 668"/>
                  <a:gd name="T45" fmla="*/ 2147483647 h 362"/>
                  <a:gd name="T46" fmla="*/ 0 w 668"/>
                  <a:gd name="T47" fmla="*/ 2147483647 h 362"/>
                  <a:gd name="T48" fmla="*/ 2147483647 w 668"/>
                  <a:gd name="T49" fmla="*/ 2147483647 h 362"/>
                  <a:gd name="T50" fmla="*/ 2147483647 w 668"/>
                  <a:gd name="T51" fmla="*/ 2147483647 h 362"/>
                  <a:gd name="T52" fmla="*/ 2147483647 w 668"/>
                  <a:gd name="T53" fmla="*/ 2147483647 h 362"/>
                  <a:gd name="T54" fmla="*/ 2147483647 w 668"/>
                  <a:gd name="T55" fmla="*/ 2147483647 h 362"/>
                  <a:gd name="T56" fmla="*/ 2147483647 w 668"/>
                  <a:gd name="T57" fmla="*/ 2147483647 h 362"/>
                  <a:gd name="T58" fmla="*/ 2147483647 w 668"/>
                  <a:gd name="T59" fmla="*/ 2147483647 h 362"/>
                  <a:gd name="T60" fmla="*/ 2147483647 w 668"/>
                  <a:gd name="T61" fmla="*/ 2147483647 h 362"/>
                  <a:gd name="T62" fmla="*/ 2147483647 w 668"/>
                  <a:gd name="T63" fmla="*/ 2147483647 h 362"/>
                  <a:gd name="T64" fmla="*/ 2147483647 w 668"/>
                  <a:gd name="T65" fmla="*/ 2147483647 h 362"/>
                  <a:gd name="T66" fmla="*/ 2147483647 w 668"/>
                  <a:gd name="T67" fmla="*/ 2147483647 h 362"/>
                  <a:gd name="T68" fmla="*/ 2147483647 w 668"/>
                  <a:gd name="T69" fmla="*/ 2147483647 h 362"/>
                  <a:gd name="T70" fmla="*/ 2147483647 w 668"/>
                  <a:gd name="T71" fmla="*/ 2147483647 h 362"/>
                  <a:gd name="T72" fmla="*/ 2147483647 w 668"/>
                  <a:gd name="T73" fmla="*/ 2147483647 h 362"/>
                  <a:gd name="T74" fmla="*/ 2147483647 w 668"/>
                  <a:gd name="T75" fmla="*/ 2147483647 h 362"/>
                  <a:gd name="T76" fmla="*/ 2147483647 w 668"/>
                  <a:gd name="T77" fmla="*/ 2147483647 h 362"/>
                  <a:gd name="T78" fmla="*/ 2147483647 w 668"/>
                  <a:gd name="T79" fmla="*/ 2147483647 h 362"/>
                  <a:gd name="T80" fmla="*/ 2147483647 w 668"/>
                  <a:gd name="T81" fmla="*/ 2147483647 h 362"/>
                  <a:gd name="T82" fmla="*/ 2147483647 w 668"/>
                  <a:gd name="T83" fmla="*/ 2147483647 h 362"/>
                  <a:gd name="T84" fmla="*/ 2147483647 w 668"/>
                  <a:gd name="T85" fmla="*/ 2147483647 h 362"/>
                  <a:gd name="T86" fmla="*/ 2147483647 w 668"/>
                  <a:gd name="T87" fmla="*/ 2147483647 h 362"/>
                  <a:gd name="T88" fmla="*/ 2147483647 w 668"/>
                  <a:gd name="T89" fmla="*/ 2147483647 h 362"/>
                  <a:gd name="T90" fmla="*/ 2147483647 w 668"/>
                  <a:gd name="T91" fmla="*/ 2147483647 h 362"/>
                  <a:gd name="T92" fmla="*/ 2147483647 w 668"/>
                  <a:gd name="T93" fmla="*/ 2147483647 h 362"/>
                  <a:gd name="T94" fmla="*/ 2147483647 w 668"/>
                  <a:gd name="T95" fmla="*/ 2147483647 h 362"/>
                  <a:gd name="T96" fmla="*/ 2147483647 w 668"/>
                  <a:gd name="T97" fmla="*/ 2147483647 h 362"/>
                  <a:gd name="T98" fmla="*/ 2147483647 w 668"/>
                  <a:gd name="T99" fmla="*/ 2147483647 h 362"/>
                  <a:gd name="T100" fmla="*/ 2147483647 w 668"/>
                  <a:gd name="T101" fmla="*/ 2147483647 h 362"/>
                  <a:gd name="T102" fmla="*/ 2147483647 w 668"/>
                  <a:gd name="T103" fmla="*/ 2147483647 h 362"/>
                  <a:gd name="T104" fmla="*/ 2147483647 w 668"/>
                  <a:gd name="T105" fmla="*/ 2147483647 h 362"/>
                  <a:gd name="T106" fmla="*/ 2147483647 w 668"/>
                  <a:gd name="T107" fmla="*/ 2147483647 h 362"/>
                  <a:gd name="T108" fmla="*/ 2147483647 w 668"/>
                  <a:gd name="T109" fmla="*/ 2147483647 h 362"/>
                  <a:gd name="T110" fmla="*/ 2147483647 w 668"/>
                  <a:gd name="T111" fmla="*/ 2147483647 h 362"/>
                  <a:gd name="T112" fmla="*/ 2147483647 w 668"/>
                  <a:gd name="T113" fmla="*/ 2147483647 h 3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8"/>
                  <a:gd name="T172" fmla="*/ 0 h 362"/>
                  <a:gd name="T173" fmla="*/ 668 w 668"/>
                  <a:gd name="T174" fmla="*/ 362 h 3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8" h="362">
                    <a:moveTo>
                      <a:pt x="566" y="9"/>
                    </a:moveTo>
                    <a:lnTo>
                      <a:pt x="532" y="7"/>
                    </a:lnTo>
                    <a:lnTo>
                      <a:pt x="498" y="5"/>
                    </a:lnTo>
                    <a:lnTo>
                      <a:pt x="461" y="2"/>
                    </a:lnTo>
                    <a:lnTo>
                      <a:pt x="423" y="0"/>
                    </a:lnTo>
                    <a:lnTo>
                      <a:pt x="385" y="0"/>
                    </a:lnTo>
                    <a:lnTo>
                      <a:pt x="351" y="5"/>
                    </a:lnTo>
                    <a:lnTo>
                      <a:pt x="325" y="14"/>
                    </a:lnTo>
                    <a:lnTo>
                      <a:pt x="302" y="28"/>
                    </a:lnTo>
                    <a:lnTo>
                      <a:pt x="298" y="50"/>
                    </a:lnTo>
                    <a:lnTo>
                      <a:pt x="306" y="71"/>
                    </a:lnTo>
                    <a:lnTo>
                      <a:pt x="310" y="95"/>
                    </a:lnTo>
                    <a:lnTo>
                      <a:pt x="302" y="111"/>
                    </a:lnTo>
                    <a:lnTo>
                      <a:pt x="272" y="121"/>
                    </a:lnTo>
                    <a:lnTo>
                      <a:pt x="234" y="123"/>
                    </a:lnTo>
                    <a:lnTo>
                      <a:pt x="197" y="125"/>
                    </a:lnTo>
                    <a:lnTo>
                      <a:pt x="163" y="125"/>
                    </a:lnTo>
                    <a:lnTo>
                      <a:pt x="125" y="128"/>
                    </a:lnTo>
                    <a:lnTo>
                      <a:pt x="91" y="135"/>
                    </a:lnTo>
                    <a:lnTo>
                      <a:pt x="65" y="147"/>
                    </a:lnTo>
                    <a:lnTo>
                      <a:pt x="42" y="166"/>
                    </a:lnTo>
                    <a:lnTo>
                      <a:pt x="19" y="206"/>
                    </a:lnTo>
                    <a:lnTo>
                      <a:pt x="8" y="246"/>
                    </a:lnTo>
                    <a:lnTo>
                      <a:pt x="0" y="289"/>
                    </a:lnTo>
                    <a:lnTo>
                      <a:pt x="8" y="329"/>
                    </a:lnTo>
                    <a:lnTo>
                      <a:pt x="23" y="343"/>
                    </a:lnTo>
                    <a:lnTo>
                      <a:pt x="49" y="352"/>
                    </a:lnTo>
                    <a:lnTo>
                      <a:pt x="76" y="357"/>
                    </a:lnTo>
                    <a:lnTo>
                      <a:pt x="106" y="362"/>
                    </a:lnTo>
                    <a:lnTo>
                      <a:pt x="132" y="362"/>
                    </a:lnTo>
                    <a:lnTo>
                      <a:pt x="159" y="360"/>
                    </a:lnTo>
                    <a:lnTo>
                      <a:pt x="178" y="355"/>
                    </a:lnTo>
                    <a:lnTo>
                      <a:pt x="189" y="348"/>
                    </a:lnTo>
                    <a:lnTo>
                      <a:pt x="215" y="324"/>
                    </a:lnTo>
                    <a:lnTo>
                      <a:pt x="242" y="303"/>
                    </a:lnTo>
                    <a:lnTo>
                      <a:pt x="276" y="284"/>
                    </a:lnTo>
                    <a:lnTo>
                      <a:pt x="310" y="270"/>
                    </a:lnTo>
                    <a:lnTo>
                      <a:pt x="347" y="258"/>
                    </a:lnTo>
                    <a:lnTo>
                      <a:pt x="389" y="248"/>
                    </a:lnTo>
                    <a:lnTo>
                      <a:pt x="434" y="241"/>
                    </a:lnTo>
                    <a:lnTo>
                      <a:pt x="483" y="237"/>
                    </a:lnTo>
                    <a:lnTo>
                      <a:pt x="517" y="225"/>
                    </a:lnTo>
                    <a:lnTo>
                      <a:pt x="525" y="199"/>
                    </a:lnTo>
                    <a:lnTo>
                      <a:pt x="529" y="173"/>
                    </a:lnTo>
                    <a:lnTo>
                      <a:pt x="551" y="154"/>
                    </a:lnTo>
                    <a:lnTo>
                      <a:pt x="581" y="144"/>
                    </a:lnTo>
                    <a:lnTo>
                      <a:pt x="608" y="132"/>
                    </a:lnTo>
                    <a:lnTo>
                      <a:pt x="627" y="118"/>
                    </a:lnTo>
                    <a:lnTo>
                      <a:pt x="645" y="104"/>
                    </a:lnTo>
                    <a:lnTo>
                      <a:pt x="661" y="87"/>
                    </a:lnTo>
                    <a:lnTo>
                      <a:pt x="668" y="69"/>
                    </a:lnTo>
                    <a:lnTo>
                      <a:pt x="668" y="50"/>
                    </a:lnTo>
                    <a:lnTo>
                      <a:pt x="664" y="28"/>
                    </a:lnTo>
                    <a:lnTo>
                      <a:pt x="642" y="31"/>
                    </a:lnTo>
                    <a:lnTo>
                      <a:pt x="615" y="24"/>
                    </a:lnTo>
                    <a:lnTo>
                      <a:pt x="593" y="14"/>
                    </a:lnTo>
                    <a:lnTo>
                      <a:pt x="566" y="9"/>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8" name="Freeform 52"/>
              <p:cNvSpPr>
                <a:spLocks/>
              </p:cNvSpPr>
              <p:nvPr/>
            </p:nvSpPr>
            <p:spPr bwMode="auto">
              <a:xfrm>
                <a:off x="4659941" y="702559"/>
                <a:ext cx="961551" cy="424234"/>
              </a:xfrm>
              <a:custGeom>
                <a:avLst/>
                <a:gdLst>
                  <a:gd name="T0" fmla="*/ 2147483647 w 822"/>
                  <a:gd name="T1" fmla="*/ 2147483647 h 317"/>
                  <a:gd name="T2" fmla="*/ 2147483647 w 822"/>
                  <a:gd name="T3" fmla="*/ 2147483647 h 317"/>
                  <a:gd name="T4" fmla="*/ 2147483647 w 822"/>
                  <a:gd name="T5" fmla="*/ 2147483647 h 317"/>
                  <a:gd name="T6" fmla="*/ 2147483647 w 822"/>
                  <a:gd name="T7" fmla="*/ 2147483647 h 317"/>
                  <a:gd name="T8" fmla="*/ 2147483647 w 822"/>
                  <a:gd name="T9" fmla="*/ 2147483647 h 317"/>
                  <a:gd name="T10" fmla="*/ 2147483647 w 822"/>
                  <a:gd name="T11" fmla="*/ 2147483647 h 317"/>
                  <a:gd name="T12" fmla="*/ 2147483647 w 822"/>
                  <a:gd name="T13" fmla="*/ 2147483647 h 317"/>
                  <a:gd name="T14" fmla="*/ 2147483647 w 822"/>
                  <a:gd name="T15" fmla="*/ 2147483647 h 317"/>
                  <a:gd name="T16" fmla="*/ 2147483647 w 822"/>
                  <a:gd name="T17" fmla="*/ 2147483647 h 317"/>
                  <a:gd name="T18" fmla="*/ 2147483647 w 822"/>
                  <a:gd name="T19" fmla="*/ 0 h 317"/>
                  <a:gd name="T20" fmla="*/ 2147483647 w 822"/>
                  <a:gd name="T21" fmla="*/ 0 h 317"/>
                  <a:gd name="T22" fmla="*/ 2147483647 w 822"/>
                  <a:gd name="T23" fmla="*/ 2147483647 h 317"/>
                  <a:gd name="T24" fmla="*/ 2147483647 w 822"/>
                  <a:gd name="T25" fmla="*/ 2147483647 h 317"/>
                  <a:gd name="T26" fmla="*/ 2147483647 w 822"/>
                  <a:gd name="T27" fmla="*/ 2147483647 h 317"/>
                  <a:gd name="T28" fmla="*/ 2147483647 w 822"/>
                  <a:gd name="T29" fmla="*/ 2147483647 h 317"/>
                  <a:gd name="T30" fmla="*/ 2147483647 w 822"/>
                  <a:gd name="T31" fmla="*/ 2147483647 h 317"/>
                  <a:gd name="T32" fmla="*/ 2147483647 w 822"/>
                  <a:gd name="T33" fmla="*/ 2147483647 h 317"/>
                  <a:gd name="T34" fmla="*/ 2147483647 w 822"/>
                  <a:gd name="T35" fmla="*/ 2147483647 h 317"/>
                  <a:gd name="T36" fmla="*/ 2147483647 w 822"/>
                  <a:gd name="T37" fmla="*/ 2147483647 h 317"/>
                  <a:gd name="T38" fmla="*/ 2147483647 w 822"/>
                  <a:gd name="T39" fmla="*/ 2147483647 h 317"/>
                  <a:gd name="T40" fmla="*/ 2147483647 w 822"/>
                  <a:gd name="T41" fmla="*/ 2147483647 h 317"/>
                  <a:gd name="T42" fmla="*/ 2147483647 w 822"/>
                  <a:gd name="T43" fmla="*/ 2147483647 h 317"/>
                  <a:gd name="T44" fmla="*/ 2147483647 w 822"/>
                  <a:gd name="T45" fmla="*/ 2147483647 h 317"/>
                  <a:gd name="T46" fmla="*/ 2147483647 w 822"/>
                  <a:gd name="T47" fmla="*/ 2147483647 h 317"/>
                  <a:gd name="T48" fmla="*/ 2147483647 w 822"/>
                  <a:gd name="T49" fmla="*/ 2147483647 h 317"/>
                  <a:gd name="T50" fmla="*/ 2147483647 w 822"/>
                  <a:gd name="T51" fmla="*/ 2147483647 h 317"/>
                  <a:gd name="T52" fmla="*/ 2147483647 w 822"/>
                  <a:gd name="T53" fmla="*/ 2147483647 h 317"/>
                  <a:gd name="T54" fmla="*/ 0 w 822"/>
                  <a:gd name="T55" fmla="*/ 2147483647 h 317"/>
                  <a:gd name="T56" fmla="*/ 2147483647 w 822"/>
                  <a:gd name="T57" fmla="*/ 2147483647 h 317"/>
                  <a:gd name="T58" fmla="*/ 2147483647 w 822"/>
                  <a:gd name="T59" fmla="*/ 2147483647 h 317"/>
                  <a:gd name="T60" fmla="*/ 2147483647 w 822"/>
                  <a:gd name="T61" fmla="*/ 2147483647 h 317"/>
                  <a:gd name="T62" fmla="*/ 2147483647 w 822"/>
                  <a:gd name="T63" fmla="*/ 2147483647 h 317"/>
                  <a:gd name="T64" fmla="*/ 2147483647 w 822"/>
                  <a:gd name="T65" fmla="*/ 2147483647 h 317"/>
                  <a:gd name="T66" fmla="*/ 2147483647 w 822"/>
                  <a:gd name="T67" fmla="*/ 2147483647 h 317"/>
                  <a:gd name="T68" fmla="*/ 2147483647 w 822"/>
                  <a:gd name="T69" fmla="*/ 2147483647 h 317"/>
                  <a:gd name="T70" fmla="*/ 2147483647 w 822"/>
                  <a:gd name="T71" fmla="*/ 2147483647 h 317"/>
                  <a:gd name="T72" fmla="*/ 2147483647 w 822"/>
                  <a:gd name="T73" fmla="*/ 2147483647 h 317"/>
                  <a:gd name="T74" fmla="*/ 2147483647 w 822"/>
                  <a:gd name="T75" fmla="*/ 2147483647 h 317"/>
                  <a:gd name="T76" fmla="*/ 2147483647 w 822"/>
                  <a:gd name="T77" fmla="*/ 2147483647 h 317"/>
                  <a:gd name="T78" fmla="*/ 2147483647 w 822"/>
                  <a:gd name="T79" fmla="*/ 2147483647 h 317"/>
                  <a:gd name="T80" fmla="*/ 2147483647 w 822"/>
                  <a:gd name="T81" fmla="*/ 2147483647 h 317"/>
                  <a:gd name="T82" fmla="*/ 2147483647 w 822"/>
                  <a:gd name="T83" fmla="*/ 2147483647 h 317"/>
                  <a:gd name="T84" fmla="*/ 2147483647 w 822"/>
                  <a:gd name="T85" fmla="*/ 2147483647 h 317"/>
                  <a:gd name="T86" fmla="*/ 2147483647 w 822"/>
                  <a:gd name="T87" fmla="*/ 2147483647 h 317"/>
                  <a:gd name="T88" fmla="*/ 2147483647 w 822"/>
                  <a:gd name="T89" fmla="*/ 2147483647 h 317"/>
                  <a:gd name="T90" fmla="*/ 2147483647 w 822"/>
                  <a:gd name="T91" fmla="*/ 2147483647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2"/>
                  <a:gd name="T139" fmla="*/ 0 h 317"/>
                  <a:gd name="T140" fmla="*/ 822 w 822"/>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2" h="317">
                    <a:moveTo>
                      <a:pt x="803" y="64"/>
                    </a:moveTo>
                    <a:lnTo>
                      <a:pt x="781" y="66"/>
                    </a:lnTo>
                    <a:lnTo>
                      <a:pt x="758" y="69"/>
                    </a:lnTo>
                    <a:lnTo>
                      <a:pt x="739" y="69"/>
                    </a:lnTo>
                    <a:lnTo>
                      <a:pt x="724" y="64"/>
                    </a:lnTo>
                    <a:lnTo>
                      <a:pt x="679" y="45"/>
                    </a:lnTo>
                    <a:lnTo>
                      <a:pt x="633" y="28"/>
                    </a:lnTo>
                    <a:lnTo>
                      <a:pt x="584" y="16"/>
                    </a:lnTo>
                    <a:lnTo>
                      <a:pt x="535" y="7"/>
                    </a:lnTo>
                    <a:lnTo>
                      <a:pt x="486" y="0"/>
                    </a:lnTo>
                    <a:lnTo>
                      <a:pt x="437" y="0"/>
                    </a:lnTo>
                    <a:lnTo>
                      <a:pt x="392" y="2"/>
                    </a:lnTo>
                    <a:lnTo>
                      <a:pt x="347" y="12"/>
                    </a:lnTo>
                    <a:lnTo>
                      <a:pt x="324" y="21"/>
                    </a:lnTo>
                    <a:lnTo>
                      <a:pt x="309" y="35"/>
                    </a:lnTo>
                    <a:lnTo>
                      <a:pt x="294" y="52"/>
                    </a:lnTo>
                    <a:lnTo>
                      <a:pt x="283" y="71"/>
                    </a:lnTo>
                    <a:lnTo>
                      <a:pt x="271" y="90"/>
                    </a:lnTo>
                    <a:lnTo>
                      <a:pt x="256" y="106"/>
                    </a:lnTo>
                    <a:lnTo>
                      <a:pt x="237" y="123"/>
                    </a:lnTo>
                    <a:lnTo>
                      <a:pt x="215" y="137"/>
                    </a:lnTo>
                    <a:lnTo>
                      <a:pt x="184" y="154"/>
                    </a:lnTo>
                    <a:lnTo>
                      <a:pt x="151" y="170"/>
                    </a:lnTo>
                    <a:lnTo>
                      <a:pt x="109" y="182"/>
                    </a:lnTo>
                    <a:lnTo>
                      <a:pt x="71" y="196"/>
                    </a:lnTo>
                    <a:lnTo>
                      <a:pt x="37" y="210"/>
                    </a:lnTo>
                    <a:lnTo>
                      <a:pt x="15" y="229"/>
                    </a:lnTo>
                    <a:lnTo>
                      <a:pt x="0" y="251"/>
                    </a:lnTo>
                    <a:lnTo>
                      <a:pt x="3" y="279"/>
                    </a:lnTo>
                    <a:lnTo>
                      <a:pt x="75" y="289"/>
                    </a:lnTo>
                    <a:lnTo>
                      <a:pt x="151" y="298"/>
                    </a:lnTo>
                    <a:lnTo>
                      <a:pt x="222" y="305"/>
                    </a:lnTo>
                    <a:lnTo>
                      <a:pt x="294" y="312"/>
                    </a:lnTo>
                    <a:lnTo>
                      <a:pt x="366" y="317"/>
                    </a:lnTo>
                    <a:lnTo>
                      <a:pt x="437" y="317"/>
                    </a:lnTo>
                    <a:lnTo>
                      <a:pt x="505" y="312"/>
                    </a:lnTo>
                    <a:lnTo>
                      <a:pt x="573" y="300"/>
                    </a:lnTo>
                    <a:lnTo>
                      <a:pt x="618" y="286"/>
                    </a:lnTo>
                    <a:lnTo>
                      <a:pt x="664" y="270"/>
                    </a:lnTo>
                    <a:lnTo>
                      <a:pt x="709" y="246"/>
                    </a:lnTo>
                    <a:lnTo>
                      <a:pt x="747" y="222"/>
                    </a:lnTo>
                    <a:lnTo>
                      <a:pt x="781" y="194"/>
                    </a:lnTo>
                    <a:lnTo>
                      <a:pt x="807" y="163"/>
                    </a:lnTo>
                    <a:lnTo>
                      <a:pt x="822" y="130"/>
                    </a:lnTo>
                    <a:lnTo>
                      <a:pt x="822" y="95"/>
                    </a:lnTo>
                    <a:lnTo>
                      <a:pt x="803" y="64"/>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9" name="Freeform 53"/>
              <p:cNvSpPr>
                <a:spLocks/>
              </p:cNvSpPr>
              <p:nvPr/>
            </p:nvSpPr>
            <p:spPr bwMode="auto">
              <a:xfrm>
                <a:off x="1993931" y="2806697"/>
                <a:ext cx="595534" cy="320498"/>
              </a:xfrm>
              <a:custGeom>
                <a:avLst/>
                <a:gdLst>
                  <a:gd name="T0" fmla="*/ 2147483647 w 509"/>
                  <a:gd name="T1" fmla="*/ 2147483647 h 239"/>
                  <a:gd name="T2" fmla="*/ 2147483647 w 509"/>
                  <a:gd name="T3" fmla="*/ 2147483647 h 239"/>
                  <a:gd name="T4" fmla="*/ 2147483647 w 509"/>
                  <a:gd name="T5" fmla="*/ 2147483647 h 239"/>
                  <a:gd name="T6" fmla="*/ 2147483647 w 509"/>
                  <a:gd name="T7" fmla="*/ 0 h 239"/>
                  <a:gd name="T8" fmla="*/ 2147483647 w 509"/>
                  <a:gd name="T9" fmla="*/ 0 h 239"/>
                  <a:gd name="T10" fmla="*/ 2147483647 w 509"/>
                  <a:gd name="T11" fmla="*/ 2147483647 h 239"/>
                  <a:gd name="T12" fmla="*/ 2147483647 w 509"/>
                  <a:gd name="T13" fmla="*/ 2147483647 h 239"/>
                  <a:gd name="T14" fmla="*/ 2147483647 w 509"/>
                  <a:gd name="T15" fmla="*/ 2147483647 h 239"/>
                  <a:gd name="T16" fmla="*/ 2147483647 w 509"/>
                  <a:gd name="T17" fmla="*/ 2147483647 h 239"/>
                  <a:gd name="T18" fmla="*/ 2147483647 w 509"/>
                  <a:gd name="T19" fmla="*/ 2147483647 h 239"/>
                  <a:gd name="T20" fmla="*/ 2147483647 w 509"/>
                  <a:gd name="T21" fmla="*/ 2147483647 h 239"/>
                  <a:gd name="T22" fmla="*/ 2147483647 w 509"/>
                  <a:gd name="T23" fmla="*/ 2147483647 h 239"/>
                  <a:gd name="T24" fmla="*/ 2147483647 w 509"/>
                  <a:gd name="T25" fmla="*/ 2147483647 h 239"/>
                  <a:gd name="T26" fmla="*/ 0 w 509"/>
                  <a:gd name="T27" fmla="*/ 2147483647 h 239"/>
                  <a:gd name="T28" fmla="*/ 2147483647 w 509"/>
                  <a:gd name="T29" fmla="*/ 2147483647 h 239"/>
                  <a:gd name="T30" fmla="*/ 2147483647 w 509"/>
                  <a:gd name="T31" fmla="*/ 2147483647 h 239"/>
                  <a:gd name="T32" fmla="*/ 2147483647 w 509"/>
                  <a:gd name="T33" fmla="*/ 2147483647 h 239"/>
                  <a:gd name="T34" fmla="*/ 2147483647 w 509"/>
                  <a:gd name="T35" fmla="*/ 2147483647 h 239"/>
                  <a:gd name="T36" fmla="*/ 2147483647 w 509"/>
                  <a:gd name="T37" fmla="*/ 2147483647 h 239"/>
                  <a:gd name="T38" fmla="*/ 2147483647 w 509"/>
                  <a:gd name="T39" fmla="*/ 2147483647 h 239"/>
                  <a:gd name="T40" fmla="*/ 2147483647 w 509"/>
                  <a:gd name="T41" fmla="*/ 2147483647 h 239"/>
                  <a:gd name="T42" fmla="*/ 2147483647 w 509"/>
                  <a:gd name="T43" fmla="*/ 2147483647 h 239"/>
                  <a:gd name="T44" fmla="*/ 2147483647 w 509"/>
                  <a:gd name="T45" fmla="*/ 2147483647 h 239"/>
                  <a:gd name="T46" fmla="*/ 2147483647 w 509"/>
                  <a:gd name="T47" fmla="*/ 2147483647 h 239"/>
                  <a:gd name="T48" fmla="*/ 2147483647 w 509"/>
                  <a:gd name="T49" fmla="*/ 2147483647 h 239"/>
                  <a:gd name="T50" fmla="*/ 2147483647 w 509"/>
                  <a:gd name="T51" fmla="*/ 2147483647 h 239"/>
                  <a:gd name="T52" fmla="*/ 2147483647 w 509"/>
                  <a:gd name="T53" fmla="*/ 2147483647 h 239"/>
                  <a:gd name="T54" fmla="*/ 2147483647 w 509"/>
                  <a:gd name="T55" fmla="*/ 2147483647 h 239"/>
                  <a:gd name="T56" fmla="*/ 2147483647 w 509"/>
                  <a:gd name="T57" fmla="*/ 2147483647 h 239"/>
                  <a:gd name="T58" fmla="*/ 2147483647 w 509"/>
                  <a:gd name="T59" fmla="*/ 2147483647 h 239"/>
                  <a:gd name="T60" fmla="*/ 2147483647 w 509"/>
                  <a:gd name="T61" fmla="*/ 2147483647 h 239"/>
                  <a:gd name="T62" fmla="*/ 2147483647 w 509"/>
                  <a:gd name="T63" fmla="*/ 2147483647 h 239"/>
                  <a:gd name="T64" fmla="*/ 2147483647 w 509"/>
                  <a:gd name="T65" fmla="*/ 2147483647 h 239"/>
                  <a:gd name="T66" fmla="*/ 2147483647 w 509"/>
                  <a:gd name="T67" fmla="*/ 2147483647 h 239"/>
                  <a:gd name="T68" fmla="*/ 2147483647 w 509"/>
                  <a:gd name="T69" fmla="*/ 2147483647 h 239"/>
                  <a:gd name="T70" fmla="*/ 2147483647 w 509"/>
                  <a:gd name="T71" fmla="*/ 2147483647 h 239"/>
                  <a:gd name="T72" fmla="*/ 2147483647 w 509"/>
                  <a:gd name="T73" fmla="*/ 2147483647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9"/>
                  <a:gd name="T112" fmla="*/ 0 h 239"/>
                  <a:gd name="T113" fmla="*/ 509 w 509"/>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9" h="239">
                    <a:moveTo>
                      <a:pt x="355" y="10"/>
                    </a:moveTo>
                    <a:lnTo>
                      <a:pt x="325" y="5"/>
                    </a:lnTo>
                    <a:lnTo>
                      <a:pt x="294" y="3"/>
                    </a:lnTo>
                    <a:lnTo>
                      <a:pt x="260" y="0"/>
                    </a:lnTo>
                    <a:lnTo>
                      <a:pt x="226" y="0"/>
                    </a:lnTo>
                    <a:lnTo>
                      <a:pt x="196" y="3"/>
                    </a:lnTo>
                    <a:lnTo>
                      <a:pt x="166" y="7"/>
                    </a:lnTo>
                    <a:lnTo>
                      <a:pt x="136" y="12"/>
                    </a:lnTo>
                    <a:lnTo>
                      <a:pt x="110" y="19"/>
                    </a:lnTo>
                    <a:lnTo>
                      <a:pt x="72" y="33"/>
                    </a:lnTo>
                    <a:lnTo>
                      <a:pt x="42" y="55"/>
                    </a:lnTo>
                    <a:lnTo>
                      <a:pt x="19" y="81"/>
                    </a:lnTo>
                    <a:lnTo>
                      <a:pt x="8" y="109"/>
                    </a:lnTo>
                    <a:lnTo>
                      <a:pt x="0" y="140"/>
                    </a:lnTo>
                    <a:lnTo>
                      <a:pt x="4" y="171"/>
                    </a:lnTo>
                    <a:lnTo>
                      <a:pt x="11" y="204"/>
                    </a:lnTo>
                    <a:lnTo>
                      <a:pt x="27" y="235"/>
                    </a:lnTo>
                    <a:lnTo>
                      <a:pt x="87" y="235"/>
                    </a:lnTo>
                    <a:lnTo>
                      <a:pt x="151" y="237"/>
                    </a:lnTo>
                    <a:lnTo>
                      <a:pt x="211" y="239"/>
                    </a:lnTo>
                    <a:lnTo>
                      <a:pt x="276" y="237"/>
                    </a:lnTo>
                    <a:lnTo>
                      <a:pt x="332" y="230"/>
                    </a:lnTo>
                    <a:lnTo>
                      <a:pt x="389" y="218"/>
                    </a:lnTo>
                    <a:lnTo>
                      <a:pt x="441" y="197"/>
                    </a:lnTo>
                    <a:lnTo>
                      <a:pt x="487" y="164"/>
                    </a:lnTo>
                    <a:lnTo>
                      <a:pt x="506" y="130"/>
                    </a:lnTo>
                    <a:lnTo>
                      <a:pt x="509" y="97"/>
                    </a:lnTo>
                    <a:lnTo>
                      <a:pt x="506" y="67"/>
                    </a:lnTo>
                    <a:lnTo>
                      <a:pt x="487" y="41"/>
                    </a:lnTo>
                    <a:lnTo>
                      <a:pt x="479" y="33"/>
                    </a:lnTo>
                    <a:lnTo>
                      <a:pt x="464" y="29"/>
                    </a:lnTo>
                    <a:lnTo>
                      <a:pt x="449" y="24"/>
                    </a:lnTo>
                    <a:lnTo>
                      <a:pt x="434" y="22"/>
                    </a:lnTo>
                    <a:lnTo>
                      <a:pt x="411" y="17"/>
                    </a:lnTo>
                    <a:lnTo>
                      <a:pt x="392" y="15"/>
                    </a:lnTo>
                    <a:lnTo>
                      <a:pt x="374" y="12"/>
                    </a:lnTo>
                    <a:lnTo>
                      <a:pt x="355" y="10"/>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0" name="Freeform 54"/>
              <p:cNvSpPr>
                <a:spLocks/>
              </p:cNvSpPr>
              <p:nvPr/>
            </p:nvSpPr>
            <p:spPr bwMode="auto">
              <a:xfrm>
                <a:off x="2740462" y="3830123"/>
                <a:ext cx="630565" cy="221407"/>
              </a:xfrm>
              <a:custGeom>
                <a:avLst/>
                <a:gdLst>
                  <a:gd name="T0" fmla="*/ 2147483647 w 539"/>
                  <a:gd name="T1" fmla="*/ 2147483647 h 165"/>
                  <a:gd name="T2" fmla="*/ 2147483647 w 539"/>
                  <a:gd name="T3" fmla="*/ 2147483647 h 165"/>
                  <a:gd name="T4" fmla="*/ 2147483647 w 539"/>
                  <a:gd name="T5" fmla="*/ 2147483647 h 165"/>
                  <a:gd name="T6" fmla="*/ 2147483647 w 539"/>
                  <a:gd name="T7" fmla="*/ 2147483647 h 165"/>
                  <a:gd name="T8" fmla="*/ 2147483647 w 539"/>
                  <a:gd name="T9" fmla="*/ 2147483647 h 165"/>
                  <a:gd name="T10" fmla="*/ 2147483647 w 539"/>
                  <a:gd name="T11" fmla="*/ 2147483647 h 165"/>
                  <a:gd name="T12" fmla="*/ 2147483647 w 539"/>
                  <a:gd name="T13" fmla="*/ 2147483647 h 165"/>
                  <a:gd name="T14" fmla="*/ 2147483647 w 539"/>
                  <a:gd name="T15" fmla="*/ 2147483647 h 165"/>
                  <a:gd name="T16" fmla="*/ 2147483647 w 539"/>
                  <a:gd name="T17" fmla="*/ 2147483647 h 165"/>
                  <a:gd name="T18" fmla="*/ 2147483647 w 539"/>
                  <a:gd name="T19" fmla="*/ 0 h 165"/>
                  <a:gd name="T20" fmla="*/ 2147483647 w 539"/>
                  <a:gd name="T21" fmla="*/ 2147483647 h 165"/>
                  <a:gd name="T22" fmla="*/ 2147483647 w 539"/>
                  <a:gd name="T23" fmla="*/ 2147483647 h 165"/>
                  <a:gd name="T24" fmla="*/ 2147483647 w 539"/>
                  <a:gd name="T25" fmla="*/ 2147483647 h 165"/>
                  <a:gd name="T26" fmla="*/ 0 w 539"/>
                  <a:gd name="T27" fmla="*/ 2147483647 h 165"/>
                  <a:gd name="T28" fmla="*/ 2147483647 w 539"/>
                  <a:gd name="T29" fmla="*/ 2147483647 h 165"/>
                  <a:gd name="T30" fmla="*/ 2147483647 w 539"/>
                  <a:gd name="T31" fmla="*/ 2147483647 h 165"/>
                  <a:gd name="T32" fmla="*/ 2147483647 w 539"/>
                  <a:gd name="T33" fmla="*/ 2147483647 h 165"/>
                  <a:gd name="T34" fmla="*/ 2147483647 w 539"/>
                  <a:gd name="T35" fmla="*/ 2147483647 h 165"/>
                  <a:gd name="T36" fmla="*/ 2147483647 w 539"/>
                  <a:gd name="T37" fmla="*/ 2147483647 h 165"/>
                  <a:gd name="T38" fmla="*/ 2147483647 w 539"/>
                  <a:gd name="T39" fmla="*/ 2147483647 h 165"/>
                  <a:gd name="T40" fmla="*/ 2147483647 w 539"/>
                  <a:gd name="T41" fmla="*/ 2147483647 h 165"/>
                  <a:gd name="T42" fmla="*/ 2147483647 w 539"/>
                  <a:gd name="T43" fmla="*/ 2147483647 h 165"/>
                  <a:gd name="T44" fmla="*/ 2147483647 w 539"/>
                  <a:gd name="T45" fmla="*/ 2147483647 h 165"/>
                  <a:gd name="T46" fmla="*/ 2147483647 w 539"/>
                  <a:gd name="T47" fmla="*/ 2147483647 h 165"/>
                  <a:gd name="T48" fmla="*/ 2147483647 w 539"/>
                  <a:gd name="T49" fmla="*/ 2147483647 h 165"/>
                  <a:gd name="T50" fmla="*/ 2147483647 w 539"/>
                  <a:gd name="T51" fmla="*/ 2147483647 h 165"/>
                  <a:gd name="T52" fmla="*/ 2147483647 w 539"/>
                  <a:gd name="T53" fmla="*/ 2147483647 h 165"/>
                  <a:gd name="T54" fmla="*/ 2147483647 w 539"/>
                  <a:gd name="T55" fmla="*/ 2147483647 h 165"/>
                  <a:gd name="T56" fmla="*/ 2147483647 w 539"/>
                  <a:gd name="T57" fmla="*/ 2147483647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9"/>
                  <a:gd name="T88" fmla="*/ 0 h 165"/>
                  <a:gd name="T89" fmla="*/ 539 w 539"/>
                  <a:gd name="T90" fmla="*/ 165 h 1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9" h="165">
                    <a:moveTo>
                      <a:pt x="471" y="56"/>
                    </a:moveTo>
                    <a:lnTo>
                      <a:pt x="426" y="49"/>
                    </a:lnTo>
                    <a:lnTo>
                      <a:pt x="381" y="45"/>
                    </a:lnTo>
                    <a:lnTo>
                      <a:pt x="335" y="40"/>
                    </a:lnTo>
                    <a:lnTo>
                      <a:pt x="294" y="33"/>
                    </a:lnTo>
                    <a:lnTo>
                      <a:pt x="252" y="28"/>
                    </a:lnTo>
                    <a:lnTo>
                      <a:pt x="211" y="23"/>
                    </a:lnTo>
                    <a:lnTo>
                      <a:pt x="166" y="14"/>
                    </a:lnTo>
                    <a:lnTo>
                      <a:pt x="124" y="4"/>
                    </a:lnTo>
                    <a:lnTo>
                      <a:pt x="75" y="0"/>
                    </a:lnTo>
                    <a:lnTo>
                      <a:pt x="41" y="7"/>
                    </a:lnTo>
                    <a:lnTo>
                      <a:pt x="19" y="23"/>
                    </a:lnTo>
                    <a:lnTo>
                      <a:pt x="3" y="45"/>
                    </a:lnTo>
                    <a:lnTo>
                      <a:pt x="0" y="68"/>
                    </a:lnTo>
                    <a:lnTo>
                      <a:pt x="3" y="92"/>
                    </a:lnTo>
                    <a:lnTo>
                      <a:pt x="15" y="113"/>
                    </a:lnTo>
                    <a:lnTo>
                      <a:pt x="30" y="130"/>
                    </a:lnTo>
                    <a:lnTo>
                      <a:pt x="83" y="149"/>
                    </a:lnTo>
                    <a:lnTo>
                      <a:pt x="139" y="158"/>
                    </a:lnTo>
                    <a:lnTo>
                      <a:pt x="200" y="165"/>
                    </a:lnTo>
                    <a:lnTo>
                      <a:pt x="264" y="165"/>
                    </a:lnTo>
                    <a:lnTo>
                      <a:pt x="328" y="160"/>
                    </a:lnTo>
                    <a:lnTo>
                      <a:pt x="392" y="156"/>
                    </a:lnTo>
                    <a:lnTo>
                      <a:pt x="456" y="146"/>
                    </a:lnTo>
                    <a:lnTo>
                      <a:pt x="520" y="139"/>
                    </a:lnTo>
                    <a:lnTo>
                      <a:pt x="539" y="125"/>
                    </a:lnTo>
                    <a:lnTo>
                      <a:pt x="535" y="99"/>
                    </a:lnTo>
                    <a:lnTo>
                      <a:pt x="513" y="73"/>
                    </a:lnTo>
                    <a:lnTo>
                      <a:pt x="471" y="56"/>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1" name="Freeform 55"/>
              <p:cNvSpPr>
                <a:spLocks/>
              </p:cNvSpPr>
              <p:nvPr/>
            </p:nvSpPr>
            <p:spPr bwMode="auto">
              <a:xfrm>
                <a:off x="3517193" y="3142678"/>
                <a:ext cx="550839" cy="260114"/>
              </a:xfrm>
              <a:custGeom>
                <a:avLst/>
                <a:gdLst>
                  <a:gd name="T0" fmla="*/ 2147483647 w 471"/>
                  <a:gd name="T1" fmla="*/ 0 h 194"/>
                  <a:gd name="T2" fmla="*/ 2147483647 w 471"/>
                  <a:gd name="T3" fmla="*/ 0 h 194"/>
                  <a:gd name="T4" fmla="*/ 2147483647 w 471"/>
                  <a:gd name="T5" fmla="*/ 2147483647 h 194"/>
                  <a:gd name="T6" fmla="*/ 2147483647 w 471"/>
                  <a:gd name="T7" fmla="*/ 2147483647 h 194"/>
                  <a:gd name="T8" fmla="*/ 2147483647 w 471"/>
                  <a:gd name="T9" fmla="*/ 2147483647 h 194"/>
                  <a:gd name="T10" fmla="*/ 2147483647 w 471"/>
                  <a:gd name="T11" fmla="*/ 2147483647 h 194"/>
                  <a:gd name="T12" fmla="*/ 2147483647 w 471"/>
                  <a:gd name="T13" fmla="*/ 2147483647 h 194"/>
                  <a:gd name="T14" fmla="*/ 2147483647 w 471"/>
                  <a:gd name="T15" fmla="*/ 2147483647 h 194"/>
                  <a:gd name="T16" fmla="*/ 2147483647 w 471"/>
                  <a:gd name="T17" fmla="*/ 2147483647 h 194"/>
                  <a:gd name="T18" fmla="*/ 2147483647 w 471"/>
                  <a:gd name="T19" fmla="*/ 2147483647 h 194"/>
                  <a:gd name="T20" fmla="*/ 0 w 471"/>
                  <a:gd name="T21" fmla="*/ 2147483647 h 194"/>
                  <a:gd name="T22" fmla="*/ 2147483647 w 471"/>
                  <a:gd name="T23" fmla="*/ 2147483647 h 194"/>
                  <a:gd name="T24" fmla="*/ 2147483647 w 471"/>
                  <a:gd name="T25" fmla="*/ 2147483647 h 194"/>
                  <a:gd name="T26" fmla="*/ 2147483647 w 471"/>
                  <a:gd name="T27" fmla="*/ 2147483647 h 194"/>
                  <a:gd name="T28" fmla="*/ 2147483647 w 471"/>
                  <a:gd name="T29" fmla="*/ 2147483647 h 194"/>
                  <a:gd name="T30" fmla="*/ 2147483647 w 471"/>
                  <a:gd name="T31" fmla="*/ 2147483647 h 194"/>
                  <a:gd name="T32" fmla="*/ 2147483647 w 471"/>
                  <a:gd name="T33" fmla="*/ 2147483647 h 194"/>
                  <a:gd name="T34" fmla="*/ 2147483647 w 471"/>
                  <a:gd name="T35" fmla="*/ 2147483647 h 194"/>
                  <a:gd name="T36" fmla="*/ 2147483647 w 471"/>
                  <a:gd name="T37" fmla="*/ 2147483647 h 194"/>
                  <a:gd name="T38" fmla="*/ 2147483647 w 471"/>
                  <a:gd name="T39" fmla="*/ 2147483647 h 194"/>
                  <a:gd name="T40" fmla="*/ 2147483647 w 471"/>
                  <a:gd name="T41" fmla="*/ 2147483647 h 194"/>
                  <a:gd name="T42" fmla="*/ 2147483647 w 471"/>
                  <a:gd name="T43" fmla="*/ 2147483647 h 194"/>
                  <a:gd name="T44" fmla="*/ 2147483647 w 471"/>
                  <a:gd name="T45" fmla="*/ 2147483647 h 194"/>
                  <a:gd name="T46" fmla="*/ 2147483647 w 471"/>
                  <a:gd name="T47" fmla="*/ 2147483647 h 194"/>
                  <a:gd name="T48" fmla="*/ 2147483647 w 471"/>
                  <a:gd name="T49" fmla="*/ 2147483647 h 194"/>
                  <a:gd name="T50" fmla="*/ 2147483647 w 471"/>
                  <a:gd name="T51" fmla="*/ 2147483647 h 194"/>
                  <a:gd name="T52" fmla="*/ 2147483647 w 471"/>
                  <a:gd name="T53" fmla="*/ 2147483647 h 194"/>
                  <a:gd name="T54" fmla="*/ 2147483647 w 471"/>
                  <a:gd name="T55" fmla="*/ 2147483647 h 194"/>
                  <a:gd name="T56" fmla="*/ 2147483647 w 471"/>
                  <a:gd name="T57" fmla="*/ 2147483647 h 194"/>
                  <a:gd name="T58" fmla="*/ 2147483647 w 471"/>
                  <a:gd name="T59" fmla="*/ 2147483647 h 194"/>
                  <a:gd name="T60" fmla="*/ 2147483647 w 471"/>
                  <a:gd name="T61" fmla="*/ 2147483647 h 194"/>
                  <a:gd name="T62" fmla="*/ 2147483647 w 471"/>
                  <a:gd name="T63" fmla="*/ 2147483647 h 194"/>
                  <a:gd name="T64" fmla="*/ 2147483647 w 471"/>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1"/>
                  <a:gd name="T100" fmla="*/ 0 h 194"/>
                  <a:gd name="T101" fmla="*/ 471 w 471"/>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1" h="194">
                    <a:moveTo>
                      <a:pt x="283" y="0"/>
                    </a:moveTo>
                    <a:lnTo>
                      <a:pt x="249" y="0"/>
                    </a:lnTo>
                    <a:lnTo>
                      <a:pt x="215" y="5"/>
                    </a:lnTo>
                    <a:lnTo>
                      <a:pt x="184" y="7"/>
                    </a:lnTo>
                    <a:lnTo>
                      <a:pt x="154" y="14"/>
                    </a:lnTo>
                    <a:lnTo>
                      <a:pt x="124" y="19"/>
                    </a:lnTo>
                    <a:lnTo>
                      <a:pt x="98" y="26"/>
                    </a:lnTo>
                    <a:lnTo>
                      <a:pt x="67" y="36"/>
                    </a:lnTo>
                    <a:lnTo>
                      <a:pt x="37" y="43"/>
                    </a:lnTo>
                    <a:lnTo>
                      <a:pt x="11" y="59"/>
                    </a:lnTo>
                    <a:lnTo>
                      <a:pt x="0" y="92"/>
                    </a:lnTo>
                    <a:lnTo>
                      <a:pt x="3" y="126"/>
                    </a:lnTo>
                    <a:lnTo>
                      <a:pt x="18" y="144"/>
                    </a:lnTo>
                    <a:lnTo>
                      <a:pt x="64" y="163"/>
                    </a:lnTo>
                    <a:lnTo>
                      <a:pt x="113" y="178"/>
                    </a:lnTo>
                    <a:lnTo>
                      <a:pt x="166" y="187"/>
                    </a:lnTo>
                    <a:lnTo>
                      <a:pt x="222" y="192"/>
                    </a:lnTo>
                    <a:lnTo>
                      <a:pt x="283" y="194"/>
                    </a:lnTo>
                    <a:lnTo>
                      <a:pt x="343" y="194"/>
                    </a:lnTo>
                    <a:lnTo>
                      <a:pt x="403" y="194"/>
                    </a:lnTo>
                    <a:lnTo>
                      <a:pt x="464" y="194"/>
                    </a:lnTo>
                    <a:lnTo>
                      <a:pt x="467" y="166"/>
                    </a:lnTo>
                    <a:lnTo>
                      <a:pt x="471" y="137"/>
                    </a:lnTo>
                    <a:lnTo>
                      <a:pt x="467" y="109"/>
                    </a:lnTo>
                    <a:lnTo>
                      <a:pt x="456" y="83"/>
                    </a:lnTo>
                    <a:lnTo>
                      <a:pt x="437" y="59"/>
                    </a:lnTo>
                    <a:lnTo>
                      <a:pt x="407" y="43"/>
                    </a:lnTo>
                    <a:lnTo>
                      <a:pt x="369" y="33"/>
                    </a:lnTo>
                    <a:lnTo>
                      <a:pt x="313" y="31"/>
                    </a:lnTo>
                    <a:lnTo>
                      <a:pt x="309" y="19"/>
                    </a:lnTo>
                    <a:lnTo>
                      <a:pt x="305" y="7"/>
                    </a:lnTo>
                    <a:lnTo>
                      <a:pt x="294" y="3"/>
                    </a:lnTo>
                    <a:lnTo>
                      <a:pt x="283" y="0"/>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2" name="Freeform 56"/>
              <p:cNvSpPr>
                <a:spLocks/>
              </p:cNvSpPr>
              <p:nvPr/>
            </p:nvSpPr>
            <p:spPr bwMode="auto">
              <a:xfrm>
                <a:off x="4089775" y="2535745"/>
                <a:ext cx="821426" cy="360754"/>
              </a:xfrm>
              <a:custGeom>
                <a:avLst/>
                <a:gdLst>
                  <a:gd name="T0" fmla="*/ 2147483647 w 702"/>
                  <a:gd name="T1" fmla="*/ 2147483647 h 270"/>
                  <a:gd name="T2" fmla="*/ 2147483647 w 702"/>
                  <a:gd name="T3" fmla="*/ 2147483647 h 270"/>
                  <a:gd name="T4" fmla="*/ 2147483647 w 702"/>
                  <a:gd name="T5" fmla="*/ 2147483647 h 270"/>
                  <a:gd name="T6" fmla="*/ 2147483647 w 702"/>
                  <a:gd name="T7" fmla="*/ 2147483647 h 270"/>
                  <a:gd name="T8" fmla="*/ 2147483647 w 702"/>
                  <a:gd name="T9" fmla="*/ 2147483647 h 270"/>
                  <a:gd name="T10" fmla="*/ 2147483647 w 702"/>
                  <a:gd name="T11" fmla="*/ 2147483647 h 270"/>
                  <a:gd name="T12" fmla="*/ 2147483647 w 702"/>
                  <a:gd name="T13" fmla="*/ 2147483647 h 270"/>
                  <a:gd name="T14" fmla="*/ 2147483647 w 702"/>
                  <a:gd name="T15" fmla="*/ 2147483647 h 270"/>
                  <a:gd name="T16" fmla="*/ 2147483647 w 702"/>
                  <a:gd name="T17" fmla="*/ 2147483647 h 270"/>
                  <a:gd name="T18" fmla="*/ 2147483647 w 702"/>
                  <a:gd name="T19" fmla="*/ 2147483647 h 270"/>
                  <a:gd name="T20" fmla="*/ 2147483647 w 702"/>
                  <a:gd name="T21" fmla="*/ 2147483647 h 270"/>
                  <a:gd name="T22" fmla="*/ 2147483647 w 702"/>
                  <a:gd name="T23" fmla="*/ 2147483647 h 270"/>
                  <a:gd name="T24" fmla="*/ 2147483647 w 702"/>
                  <a:gd name="T25" fmla="*/ 2147483647 h 270"/>
                  <a:gd name="T26" fmla="*/ 2147483647 w 702"/>
                  <a:gd name="T27" fmla="*/ 2147483647 h 270"/>
                  <a:gd name="T28" fmla="*/ 2147483647 w 702"/>
                  <a:gd name="T29" fmla="*/ 2147483647 h 270"/>
                  <a:gd name="T30" fmla="*/ 2147483647 w 702"/>
                  <a:gd name="T31" fmla="*/ 2147483647 h 270"/>
                  <a:gd name="T32" fmla="*/ 2147483647 w 702"/>
                  <a:gd name="T33" fmla="*/ 2147483647 h 270"/>
                  <a:gd name="T34" fmla="*/ 2147483647 w 702"/>
                  <a:gd name="T35" fmla="*/ 2147483647 h 270"/>
                  <a:gd name="T36" fmla="*/ 2147483647 w 702"/>
                  <a:gd name="T37" fmla="*/ 2147483647 h 270"/>
                  <a:gd name="T38" fmla="*/ 2147483647 w 702"/>
                  <a:gd name="T39" fmla="*/ 2147483647 h 270"/>
                  <a:gd name="T40" fmla="*/ 2147483647 w 702"/>
                  <a:gd name="T41" fmla="*/ 2147483647 h 270"/>
                  <a:gd name="T42" fmla="*/ 2147483647 w 702"/>
                  <a:gd name="T43" fmla="*/ 2147483647 h 270"/>
                  <a:gd name="T44" fmla="*/ 2147483647 w 702"/>
                  <a:gd name="T45" fmla="*/ 2147483647 h 270"/>
                  <a:gd name="T46" fmla="*/ 2147483647 w 702"/>
                  <a:gd name="T47" fmla="*/ 2147483647 h 270"/>
                  <a:gd name="T48" fmla="*/ 2147483647 w 702"/>
                  <a:gd name="T49" fmla="*/ 2147483647 h 270"/>
                  <a:gd name="T50" fmla="*/ 2147483647 w 702"/>
                  <a:gd name="T51" fmla="*/ 2147483647 h 270"/>
                  <a:gd name="T52" fmla="*/ 2147483647 w 702"/>
                  <a:gd name="T53" fmla="*/ 2147483647 h 270"/>
                  <a:gd name="T54" fmla="*/ 2147483647 w 702"/>
                  <a:gd name="T55" fmla="*/ 2147483647 h 270"/>
                  <a:gd name="T56" fmla="*/ 2147483647 w 702"/>
                  <a:gd name="T57" fmla="*/ 2147483647 h 270"/>
                  <a:gd name="T58" fmla="*/ 2147483647 w 702"/>
                  <a:gd name="T59" fmla="*/ 2147483647 h 270"/>
                  <a:gd name="T60" fmla="*/ 2147483647 w 702"/>
                  <a:gd name="T61" fmla="*/ 2147483647 h 270"/>
                  <a:gd name="T62" fmla="*/ 2147483647 w 702"/>
                  <a:gd name="T63" fmla="*/ 2147483647 h 270"/>
                  <a:gd name="T64" fmla="*/ 2147483647 w 702"/>
                  <a:gd name="T65" fmla="*/ 2147483647 h 270"/>
                  <a:gd name="T66" fmla="*/ 0 w 702"/>
                  <a:gd name="T67" fmla="*/ 2147483647 h 270"/>
                  <a:gd name="T68" fmla="*/ 2147483647 w 702"/>
                  <a:gd name="T69" fmla="*/ 2147483647 h 270"/>
                  <a:gd name="T70" fmla="*/ 2147483647 w 702"/>
                  <a:gd name="T71" fmla="*/ 2147483647 h 270"/>
                  <a:gd name="T72" fmla="*/ 2147483647 w 702"/>
                  <a:gd name="T73" fmla="*/ 0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2"/>
                  <a:gd name="T112" fmla="*/ 0 h 270"/>
                  <a:gd name="T113" fmla="*/ 702 w 702"/>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2" h="270">
                    <a:moveTo>
                      <a:pt x="87" y="0"/>
                    </a:moveTo>
                    <a:lnTo>
                      <a:pt x="91" y="28"/>
                    </a:lnTo>
                    <a:lnTo>
                      <a:pt x="109" y="47"/>
                    </a:lnTo>
                    <a:lnTo>
                      <a:pt x="140" y="59"/>
                    </a:lnTo>
                    <a:lnTo>
                      <a:pt x="181" y="64"/>
                    </a:lnTo>
                    <a:lnTo>
                      <a:pt x="226" y="66"/>
                    </a:lnTo>
                    <a:lnTo>
                      <a:pt x="275" y="68"/>
                    </a:lnTo>
                    <a:lnTo>
                      <a:pt x="321" y="68"/>
                    </a:lnTo>
                    <a:lnTo>
                      <a:pt x="358" y="71"/>
                    </a:lnTo>
                    <a:lnTo>
                      <a:pt x="370" y="73"/>
                    </a:lnTo>
                    <a:lnTo>
                      <a:pt x="373" y="83"/>
                    </a:lnTo>
                    <a:lnTo>
                      <a:pt x="377" y="92"/>
                    </a:lnTo>
                    <a:lnTo>
                      <a:pt x="377" y="102"/>
                    </a:lnTo>
                    <a:lnTo>
                      <a:pt x="389" y="109"/>
                    </a:lnTo>
                    <a:lnTo>
                      <a:pt x="404" y="113"/>
                    </a:lnTo>
                    <a:lnTo>
                      <a:pt x="422" y="116"/>
                    </a:lnTo>
                    <a:lnTo>
                      <a:pt x="441" y="116"/>
                    </a:lnTo>
                    <a:lnTo>
                      <a:pt x="456" y="116"/>
                    </a:lnTo>
                    <a:lnTo>
                      <a:pt x="475" y="116"/>
                    </a:lnTo>
                    <a:lnTo>
                      <a:pt x="490" y="113"/>
                    </a:lnTo>
                    <a:lnTo>
                      <a:pt x="505" y="109"/>
                    </a:lnTo>
                    <a:lnTo>
                      <a:pt x="528" y="90"/>
                    </a:lnTo>
                    <a:lnTo>
                      <a:pt x="524" y="66"/>
                    </a:lnTo>
                    <a:lnTo>
                      <a:pt x="521" y="42"/>
                    </a:lnTo>
                    <a:lnTo>
                      <a:pt x="521" y="19"/>
                    </a:lnTo>
                    <a:lnTo>
                      <a:pt x="536" y="9"/>
                    </a:lnTo>
                    <a:lnTo>
                      <a:pt x="555" y="5"/>
                    </a:lnTo>
                    <a:lnTo>
                      <a:pt x="573" y="2"/>
                    </a:lnTo>
                    <a:lnTo>
                      <a:pt x="596" y="0"/>
                    </a:lnTo>
                    <a:lnTo>
                      <a:pt x="619" y="2"/>
                    </a:lnTo>
                    <a:lnTo>
                      <a:pt x="638" y="7"/>
                    </a:lnTo>
                    <a:lnTo>
                      <a:pt x="653" y="12"/>
                    </a:lnTo>
                    <a:lnTo>
                      <a:pt x="668" y="19"/>
                    </a:lnTo>
                    <a:lnTo>
                      <a:pt x="694" y="40"/>
                    </a:lnTo>
                    <a:lnTo>
                      <a:pt x="702" y="68"/>
                    </a:lnTo>
                    <a:lnTo>
                      <a:pt x="690" y="99"/>
                    </a:lnTo>
                    <a:lnTo>
                      <a:pt x="668" y="121"/>
                    </a:lnTo>
                    <a:lnTo>
                      <a:pt x="641" y="135"/>
                    </a:lnTo>
                    <a:lnTo>
                      <a:pt x="619" y="151"/>
                    </a:lnTo>
                    <a:lnTo>
                      <a:pt x="592" y="168"/>
                    </a:lnTo>
                    <a:lnTo>
                      <a:pt x="573" y="184"/>
                    </a:lnTo>
                    <a:lnTo>
                      <a:pt x="555" y="203"/>
                    </a:lnTo>
                    <a:lnTo>
                      <a:pt x="543" y="222"/>
                    </a:lnTo>
                    <a:lnTo>
                      <a:pt x="536" y="244"/>
                    </a:lnTo>
                    <a:lnTo>
                      <a:pt x="539" y="265"/>
                    </a:lnTo>
                    <a:lnTo>
                      <a:pt x="517" y="265"/>
                    </a:lnTo>
                    <a:lnTo>
                      <a:pt x="490" y="267"/>
                    </a:lnTo>
                    <a:lnTo>
                      <a:pt x="472" y="267"/>
                    </a:lnTo>
                    <a:lnTo>
                      <a:pt x="449" y="267"/>
                    </a:lnTo>
                    <a:lnTo>
                      <a:pt x="426" y="270"/>
                    </a:lnTo>
                    <a:lnTo>
                      <a:pt x="407" y="270"/>
                    </a:lnTo>
                    <a:lnTo>
                      <a:pt x="381" y="267"/>
                    </a:lnTo>
                    <a:lnTo>
                      <a:pt x="358" y="265"/>
                    </a:lnTo>
                    <a:lnTo>
                      <a:pt x="358" y="263"/>
                    </a:lnTo>
                    <a:lnTo>
                      <a:pt x="358" y="253"/>
                    </a:lnTo>
                    <a:lnTo>
                      <a:pt x="358" y="244"/>
                    </a:lnTo>
                    <a:lnTo>
                      <a:pt x="358" y="234"/>
                    </a:lnTo>
                    <a:lnTo>
                      <a:pt x="328" y="215"/>
                    </a:lnTo>
                    <a:lnTo>
                      <a:pt x="294" y="206"/>
                    </a:lnTo>
                    <a:lnTo>
                      <a:pt x="260" y="201"/>
                    </a:lnTo>
                    <a:lnTo>
                      <a:pt x="223" y="201"/>
                    </a:lnTo>
                    <a:lnTo>
                      <a:pt x="185" y="203"/>
                    </a:lnTo>
                    <a:lnTo>
                      <a:pt x="151" y="203"/>
                    </a:lnTo>
                    <a:lnTo>
                      <a:pt x="117" y="199"/>
                    </a:lnTo>
                    <a:lnTo>
                      <a:pt x="87" y="192"/>
                    </a:lnTo>
                    <a:lnTo>
                      <a:pt x="45" y="170"/>
                    </a:lnTo>
                    <a:lnTo>
                      <a:pt x="15" y="135"/>
                    </a:lnTo>
                    <a:lnTo>
                      <a:pt x="0" y="92"/>
                    </a:lnTo>
                    <a:lnTo>
                      <a:pt x="4" y="47"/>
                    </a:lnTo>
                    <a:lnTo>
                      <a:pt x="8" y="45"/>
                    </a:lnTo>
                    <a:lnTo>
                      <a:pt x="23" y="47"/>
                    </a:lnTo>
                    <a:lnTo>
                      <a:pt x="34" y="47"/>
                    </a:lnTo>
                    <a:lnTo>
                      <a:pt x="38" y="38"/>
                    </a:lnTo>
                    <a:lnTo>
                      <a:pt x="87" y="0"/>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3" name="Freeform 57"/>
              <p:cNvSpPr>
                <a:spLocks/>
              </p:cNvSpPr>
              <p:nvPr/>
            </p:nvSpPr>
            <p:spPr bwMode="auto">
              <a:xfrm>
                <a:off x="5034415" y="3212352"/>
                <a:ext cx="698212" cy="312756"/>
              </a:xfrm>
              <a:custGeom>
                <a:avLst/>
                <a:gdLst>
                  <a:gd name="T0" fmla="*/ 2147483647 w 596"/>
                  <a:gd name="T1" fmla="*/ 2147483647 h 234"/>
                  <a:gd name="T2" fmla="*/ 2147483647 w 596"/>
                  <a:gd name="T3" fmla="*/ 2147483647 h 234"/>
                  <a:gd name="T4" fmla="*/ 2147483647 w 596"/>
                  <a:gd name="T5" fmla="*/ 2147483647 h 234"/>
                  <a:gd name="T6" fmla="*/ 2147483647 w 596"/>
                  <a:gd name="T7" fmla="*/ 2147483647 h 234"/>
                  <a:gd name="T8" fmla="*/ 2147483647 w 596"/>
                  <a:gd name="T9" fmla="*/ 2147483647 h 234"/>
                  <a:gd name="T10" fmla="*/ 2147483647 w 596"/>
                  <a:gd name="T11" fmla="*/ 2147483647 h 234"/>
                  <a:gd name="T12" fmla="*/ 2147483647 w 596"/>
                  <a:gd name="T13" fmla="*/ 2147483647 h 234"/>
                  <a:gd name="T14" fmla="*/ 2147483647 w 596"/>
                  <a:gd name="T15" fmla="*/ 2147483647 h 234"/>
                  <a:gd name="T16" fmla="*/ 2147483647 w 596"/>
                  <a:gd name="T17" fmla="*/ 2147483647 h 234"/>
                  <a:gd name="T18" fmla="*/ 2147483647 w 596"/>
                  <a:gd name="T19" fmla="*/ 2147483647 h 234"/>
                  <a:gd name="T20" fmla="*/ 2147483647 w 596"/>
                  <a:gd name="T21" fmla="*/ 2147483647 h 234"/>
                  <a:gd name="T22" fmla="*/ 2147483647 w 596"/>
                  <a:gd name="T23" fmla="*/ 2147483647 h 234"/>
                  <a:gd name="T24" fmla="*/ 2147483647 w 596"/>
                  <a:gd name="T25" fmla="*/ 2147483647 h 234"/>
                  <a:gd name="T26" fmla="*/ 2147483647 w 596"/>
                  <a:gd name="T27" fmla="*/ 0 h 234"/>
                  <a:gd name="T28" fmla="*/ 2147483647 w 596"/>
                  <a:gd name="T29" fmla="*/ 0 h 234"/>
                  <a:gd name="T30" fmla="*/ 2147483647 w 596"/>
                  <a:gd name="T31" fmla="*/ 2147483647 h 234"/>
                  <a:gd name="T32" fmla="*/ 2147483647 w 596"/>
                  <a:gd name="T33" fmla="*/ 2147483647 h 234"/>
                  <a:gd name="T34" fmla="*/ 2147483647 w 596"/>
                  <a:gd name="T35" fmla="*/ 2147483647 h 234"/>
                  <a:gd name="T36" fmla="*/ 0 w 596"/>
                  <a:gd name="T37" fmla="*/ 2147483647 h 234"/>
                  <a:gd name="T38" fmla="*/ 2147483647 w 596"/>
                  <a:gd name="T39" fmla="*/ 2147483647 h 234"/>
                  <a:gd name="T40" fmla="*/ 2147483647 w 596"/>
                  <a:gd name="T41" fmla="*/ 2147483647 h 234"/>
                  <a:gd name="T42" fmla="*/ 2147483647 w 596"/>
                  <a:gd name="T43" fmla="*/ 2147483647 h 234"/>
                  <a:gd name="T44" fmla="*/ 2147483647 w 596"/>
                  <a:gd name="T45" fmla="*/ 2147483647 h 234"/>
                  <a:gd name="T46" fmla="*/ 2147483647 w 596"/>
                  <a:gd name="T47" fmla="*/ 2147483647 h 234"/>
                  <a:gd name="T48" fmla="*/ 2147483647 w 596"/>
                  <a:gd name="T49" fmla="*/ 2147483647 h 234"/>
                  <a:gd name="T50" fmla="*/ 2147483647 w 596"/>
                  <a:gd name="T51" fmla="*/ 2147483647 h 234"/>
                  <a:gd name="T52" fmla="*/ 2147483647 w 596"/>
                  <a:gd name="T53" fmla="*/ 2147483647 h 234"/>
                  <a:gd name="T54" fmla="*/ 2147483647 w 596"/>
                  <a:gd name="T55" fmla="*/ 2147483647 h 234"/>
                  <a:gd name="T56" fmla="*/ 2147483647 w 596"/>
                  <a:gd name="T57" fmla="*/ 2147483647 h 234"/>
                  <a:gd name="T58" fmla="*/ 2147483647 w 596"/>
                  <a:gd name="T59" fmla="*/ 2147483647 h 234"/>
                  <a:gd name="T60" fmla="*/ 2147483647 w 596"/>
                  <a:gd name="T61" fmla="*/ 2147483647 h 234"/>
                  <a:gd name="T62" fmla="*/ 2147483647 w 596"/>
                  <a:gd name="T63" fmla="*/ 2147483647 h 234"/>
                  <a:gd name="T64" fmla="*/ 2147483647 w 596"/>
                  <a:gd name="T65" fmla="*/ 2147483647 h 234"/>
                  <a:gd name="T66" fmla="*/ 2147483647 w 596"/>
                  <a:gd name="T67" fmla="*/ 2147483647 h 234"/>
                  <a:gd name="T68" fmla="*/ 2147483647 w 596"/>
                  <a:gd name="T69" fmla="*/ 2147483647 h 234"/>
                  <a:gd name="T70" fmla="*/ 2147483647 w 596"/>
                  <a:gd name="T71" fmla="*/ 2147483647 h 234"/>
                  <a:gd name="T72" fmla="*/ 2147483647 w 596"/>
                  <a:gd name="T73" fmla="*/ 2147483647 h 234"/>
                  <a:gd name="T74" fmla="*/ 2147483647 w 596"/>
                  <a:gd name="T75" fmla="*/ 2147483647 h 234"/>
                  <a:gd name="T76" fmla="*/ 2147483647 w 596"/>
                  <a:gd name="T77" fmla="*/ 2147483647 h 234"/>
                  <a:gd name="T78" fmla="*/ 2147483647 w 596"/>
                  <a:gd name="T79" fmla="*/ 2147483647 h 234"/>
                  <a:gd name="T80" fmla="*/ 2147483647 w 596"/>
                  <a:gd name="T81" fmla="*/ 2147483647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6"/>
                  <a:gd name="T124" fmla="*/ 0 h 234"/>
                  <a:gd name="T125" fmla="*/ 596 w 596"/>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6" h="234">
                    <a:moveTo>
                      <a:pt x="517" y="88"/>
                    </a:moveTo>
                    <a:lnTo>
                      <a:pt x="498" y="88"/>
                    </a:lnTo>
                    <a:lnTo>
                      <a:pt x="479" y="88"/>
                    </a:lnTo>
                    <a:lnTo>
                      <a:pt x="457" y="90"/>
                    </a:lnTo>
                    <a:lnTo>
                      <a:pt x="438" y="90"/>
                    </a:lnTo>
                    <a:lnTo>
                      <a:pt x="419" y="90"/>
                    </a:lnTo>
                    <a:lnTo>
                      <a:pt x="400" y="88"/>
                    </a:lnTo>
                    <a:lnTo>
                      <a:pt x="385" y="83"/>
                    </a:lnTo>
                    <a:lnTo>
                      <a:pt x="370" y="76"/>
                    </a:lnTo>
                    <a:lnTo>
                      <a:pt x="336" y="57"/>
                    </a:lnTo>
                    <a:lnTo>
                      <a:pt x="298" y="38"/>
                    </a:lnTo>
                    <a:lnTo>
                      <a:pt x="253" y="22"/>
                    </a:lnTo>
                    <a:lnTo>
                      <a:pt x="212" y="7"/>
                    </a:lnTo>
                    <a:lnTo>
                      <a:pt x="162" y="0"/>
                    </a:lnTo>
                    <a:lnTo>
                      <a:pt x="117" y="0"/>
                    </a:lnTo>
                    <a:lnTo>
                      <a:pt x="72" y="7"/>
                    </a:lnTo>
                    <a:lnTo>
                      <a:pt x="27" y="26"/>
                    </a:lnTo>
                    <a:lnTo>
                      <a:pt x="8" y="48"/>
                    </a:lnTo>
                    <a:lnTo>
                      <a:pt x="0" y="76"/>
                    </a:lnTo>
                    <a:lnTo>
                      <a:pt x="8" y="107"/>
                    </a:lnTo>
                    <a:lnTo>
                      <a:pt x="27" y="128"/>
                    </a:lnTo>
                    <a:lnTo>
                      <a:pt x="49" y="140"/>
                    </a:lnTo>
                    <a:lnTo>
                      <a:pt x="76" y="147"/>
                    </a:lnTo>
                    <a:lnTo>
                      <a:pt x="106" y="149"/>
                    </a:lnTo>
                    <a:lnTo>
                      <a:pt x="140" y="147"/>
                    </a:lnTo>
                    <a:lnTo>
                      <a:pt x="174" y="147"/>
                    </a:lnTo>
                    <a:lnTo>
                      <a:pt x="204" y="147"/>
                    </a:lnTo>
                    <a:lnTo>
                      <a:pt x="230" y="149"/>
                    </a:lnTo>
                    <a:lnTo>
                      <a:pt x="253" y="159"/>
                    </a:lnTo>
                    <a:lnTo>
                      <a:pt x="291" y="175"/>
                    </a:lnTo>
                    <a:lnTo>
                      <a:pt x="332" y="192"/>
                    </a:lnTo>
                    <a:lnTo>
                      <a:pt x="370" y="208"/>
                    </a:lnTo>
                    <a:lnTo>
                      <a:pt x="408" y="220"/>
                    </a:lnTo>
                    <a:lnTo>
                      <a:pt x="445" y="230"/>
                    </a:lnTo>
                    <a:lnTo>
                      <a:pt x="483" y="234"/>
                    </a:lnTo>
                    <a:lnTo>
                      <a:pt x="517" y="232"/>
                    </a:lnTo>
                    <a:lnTo>
                      <a:pt x="547" y="220"/>
                    </a:lnTo>
                    <a:lnTo>
                      <a:pt x="585" y="192"/>
                    </a:lnTo>
                    <a:lnTo>
                      <a:pt x="596" y="147"/>
                    </a:lnTo>
                    <a:lnTo>
                      <a:pt x="574" y="107"/>
                    </a:lnTo>
                    <a:lnTo>
                      <a:pt x="517" y="88"/>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4" name="Freeform 58"/>
              <p:cNvSpPr>
                <a:spLocks/>
              </p:cNvSpPr>
              <p:nvPr/>
            </p:nvSpPr>
            <p:spPr bwMode="auto">
              <a:xfrm>
                <a:off x="5574381" y="2636384"/>
                <a:ext cx="1601780" cy="791181"/>
              </a:xfrm>
              <a:custGeom>
                <a:avLst/>
                <a:gdLst>
                  <a:gd name="T0" fmla="*/ 2147483647 w 1369"/>
                  <a:gd name="T1" fmla="*/ 2147483647 h 591"/>
                  <a:gd name="T2" fmla="*/ 2147483647 w 1369"/>
                  <a:gd name="T3" fmla="*/ 2147483647 h 591"/>
                  <a:gd name="T4" fmla="*/ 2147483647 w 1369"/>
                  <a:gd name="T5" fmla="*/ 2147483647 h 591"/>
                  <a:gd name="T6" fmla="*/ 2147483647 w 1369"/>
                  <a:gd name="T7" fmla="*/ 2147483647 h 591"/>
                  <a:gd name="T8" fmla="*/ 2147483647 w 1369"/>
                  <a:gd name="T9" fmla="*/ 2147483647 h 591"/>
                  <a:gd name="T10" fmla="*/ 2147483647 w 1369"/>
                  <a:gd name="T11" fmla="*/ 2147483647 h 591"/>
                  <a:gd name="T12" fmla="*/ 2147483647 w 1369"/>
                  <a:gd name="T13" fmla="*/ 2147483647 h 591"/>
                  <a:gd name="T14" fmla="*/ 2147483647 w 1369"/>
                  <a:gd name="T15" fmla="*/ 2147483647 h 591"/>
                  <a:gd name="T16" fmla="*/ 2147483647 w 1369"/>
                  <a:gd name="T17" fmla="*/ 2147483647 h 591"/>
                  <a:gd name="T18" fmla="*/ 2147483647 w 1369"/>
                  <a:gd name="T19" fmla="*/ 2147483647 h 591"/>
                  <a:gd name="T20" fmla="*/ 2147483647 w 1369"/>
                  <a:gd name="T21" fmla="*/ 2147483647 h 591"/>
                  <a:gd name="T22" fmla="*/ 2147483647 w 1369"/>
                  <a:gd name="T23" fmla="*/ 2147483647 h 591"/>
                  <a:gd name="T24" fmla="*/ 2147483647 w 1369"/>
                  <a:gd name="T25" fmla="*/ 2147483647 h 591"/>
                  <a:gd name="T26" fmla="*/ 2147483647 w 1369"/>
                  <a:gd name="T27" fmla="*/ 2147483647 h 591"/>
                  <a:gd name="T28" fmla="*/ 2147483647 w 1369"/>
                  <a:gd name="T29" fmla="*/ 2147483647 h 591"/>
                  <a:gd name="T30" fmla="*/ 2147483647 w 1369"/>
                  <a:gd name="T31" fmla="*/ 2147483647 h 591"/>
                  <a:gd name="T32" fmla="*/ 2147483647 w 1369"/>
                  <a:gd name="T33" fmla="*/ 2147483647 h 591"/>
                  <a:gd name="T34" fmla="*/ 2147483647 w 1369"/>
                  <a:gd name="T35" fmla="*/ 2147483647 h 591"/>
                  <a:gd name="T36" fmla="*/ 2147483647 w 1369"/>
                  <a:gd name="T37" fmla="*/ 2147483647 h 591"/>
                  <a:gd name="T38" fmla="*/ 2147483647 w 1369"/>
                  <a:gd name="T39" fmla="*/ 2147483647 h 591"/>
                  <a:gd name="T40" fmla="*/ 0 w 1369"/>
                  <a:gd name="T41" fmla="*/ 2147483647 h 591"/>
                  <a:gd name="T42" fmla="*/ 2147483647 w 1369"/>
                  <a:gd name="T43" fmla="*/ 2147483647 h 591"/>
                  <a:gd name="T44" fmla="*/ 2147483647 w 1369"/>
                  <a:gd name="T45" fmla="*/ 2147483647 h 591"/>
                  <a:gd name="T46" fmla="*/ 2147483647 w 1369"/>
                  <a:gd name="T47" fmla="*/ 2147483647 h 591"/>
                  <a:gd name="T48" fmla="*/ 2147483647 w 1369"/>
                  <a:gd name="T49" fmla="*/ 2147483647 h 591"/>
                  <a:gd name="T50" fmla="*/ 2147483647 w 1369"/>
                  <a:gd name="T51" fmla="*/ 2147483647 h 591"/>
                  <a:gd name="T52" fmla="*/ 2147483647 w 1369"/>
                  <a:gd name="T53" fmla="*/ 2147483647 h 591"/>
                  <a:gd name="T54" fmla="*/ 2147483647 w 1369"/>
                  <a:gd name="T55" fmla="*/ 2147483647 h 591"/>
                  <a:gd name="T56" fmla="*/ 2147483647 w 1369"/>
                  <a:gd name="T57" fmla="*/ 2147483647 h 591"/>
                  <a:gd name="T58" fmla="*/ 2147483647 w 1369"/>
                  <a:gd name="T59" fmla="*/ 2147483647 h 591"/>
                  <a:gd name="T60" fmla="*/ 2147483647 w 1369"/>
                  <a:gd name="T61" fmla="*/ 2147483647 h 591"/>
                  <a:gd name="T62" fmla="*/ 2147483647 w 1369"/>
                  <a:gd name="T63" fmla="*/ 2147483647 h 591"/>
                  <a:gd name="T64" fmla="*/ 2147483647 w 1369"/>
                  <a:gd name="T65" fmla="*/ 2147483647 h 591"/>
                  <a:gd name="T66" fmla="*/ 2147483647 w 1369"/>
                  <a:gd name="T67" fmla="*/ 2147483647 h 591"/>
                  <a:gd name="T68" fmla="*/ 2147483647 w 1369"/>
                  <a:gd name="T69" fmla="*/ 2147483647 h 591"/>
                  <a:gd name="T70" fmla="*/ 2147483647 w 1369"/>
                  <a:gd name="T71" fmla="*/ 2147483647 h 591"/>
                  <a:gd name="T72" fmla="*/ 2147483647 w 1369"/>
                  <a:gd name="T73" fmla="*/ 2147483647 h 591"/>
                  <a:gd name="T74" fmla="*/ 2147483647 w 1369"/>
                  <a:gd name="T75" fmla="*/ 2147483647 h 591"/>
                  <a:gd name="T76" fmla="*/ 2147483647 w 1369"/>
                  <a:gd name="T77" fmla="*/ 2147483647 h 591"/>
                  <a:gd name="T78" fmla="*/ 2147483647 w 1369"/>
                  <a:gd name="T79" fmla="*/ 2147483647 h 591"/>
                  <a:gd name="T80" fmla="*/ 2147483647 w 1369"/>
                  <a:gd name="T81" fmla="*/ 2147483647 h 591"/>
                  <a:gd name="T82" fmla="*/ 2147483647 w 1369"/>
                  <a:gd name="T83" fmla="*/ 2147483647 h 591"/>
                  <a:gd name="T84" fmla="*/ 2147483647 w 1369"/>
                  <a:gd name="T85" fmla="*/ 2147483647 h 591"/>
                  <a:gd name="T86" fmla="*/ 2147483647 w 1369"/>
                  <a:gd name="T87" fmla="*/ 2147483647 h 591"/>
                  <a:gd name="T88" fmla="*/ 2147483647 w 1369"/>
                  <a:gd name="T89" fmla="*/ 2147483647 h 591"/>
                  <a:gd name="T90" fmla="*/ 2147483647 w 1369"/>
                  <a:gd name="T91" fmla="*/ 2147483647 h 5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9"/>
                  <a:gd name="T139" fmla="*/ 0 h 591"/>
                  <a:gd name="T140" fmla="*/ 1369 w 1369"/>
                  <a:gd name="T141" fmla="*/ 591 h 5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9" h="591">
                    <a:moveTo>
                      <a:pt x="1222" y="14"/>
                    </a:moveTo>
                    <a:lnTo>
                      <a:pt x="1195" y="9"/>
                    </a:lnTo>
                    <a:lnTo>
                      <a:pt x="1161" y="4"/>
                    </a:lnTo>
                    <a:lnTo>
                      <a:pt x="1131" y="2"/>
                    </a:lnTo>
                    <a:lnTo>
                      <a:pt x="1097" y="0"/>
                    </a:lnTo>
                    <a:lnTo>
                      <a:pt x="1063" y="4"/>
                    </a:lnTo>
                    <a:lnTo>
                      <a:pt x="1037" y="11"/>
                    </a:lnTo>
                    <a:lnTo>
                      <a:pt x="1018" y="26"/>
                    </a:lnTo>
                    <a:lnTo>
                      <a:pt x="1007" y="45"/>
                    </a:lnTo>
                    <a:lnTo>
                      <a:pt x="1003" y="92"/>
                    </a:lnTo>
                    <a:lnTo>
                      <a:pt x="999" y="139"/>
                    </a:lnTo>
                    <a:lnTo>
                      <a:pt x="984" y="182"/>
                    </a:lnTo>
                    <a:lnTo>
                      <a:pt x="939" y="220"/>
                    </a:lnTo>
                    <a:lnTo>
                      <a:pt x="882" y="239"/>
                    </a:lnTo>
                    <a:lnTo>
                      <a:pt x="829" y="246"/>
                    </a:lnTo>
                    <a:lnTo>
                      <a:pt x="769" y="250"/>
                    </a:lnTo>
                    <a:lnTo>
                      <a:pt x="712" y="248"/>
                    </a:lnTo>
                    <a:lnTo>
                      <a:pt x="652" y="248"/>
                    </a:lnTo>
                    <a:lnTo>
                      <a:pt x="596" y="250"/>
                    </a:lnTo>
                    <a:lnTo>
                      <a:pt x="539" y="257"/>
                    </a:lnTo>
                    <a:lnTo>
                      <a:pt x="482" y="272"/>
                    </a:lnTo>
                    <a:lnTo>
                      <a:pt x="479" y="274"/>
                    </a:lnTo>
                    <a:lnTo>
                      <a:pt x="467" y="284"/>
                    </a:lnTo>
                    <a:lnTo>
                      <a:pt x="452" y="298"/>
                    </a:lnTo>
                    <a:lnTo>
                      <a:pt x="448" y="312"/>
                    </a:lnTo>
                    <a:lnTo>
                      <a:pt x="414" y="312"/>
                    </a:lnTo>
                    <a:lnTo>
                      <a:pt x="377" y="310"/>
                    </a:lnTo>
                    <a:lnTo>
                      <a:pt x="339" y="310"/>
                    </a:lnTo>
                    <a:lnTo>
                      <a:pt x="301" y="310"/>
                    </a:lnTo>
                    <a:lnTo>
                      <a:pt x="267" y="310"/>
                    </a:lnTo>
                    <a:lnTo>
                      <a:pt x="230" y="312"/>
                    </a:lnTo>
                    <a:lnTo>
                      <a:pt x="192" y="317"/>
                    </a:lnTo>
                    <a:lnTo>
                      <a:pt x="154" y="321"/>
                    </a:lnTo>
                    <a:lnTo>
                      <a:pt x="135" y="324"/>
                    </a:lnTo>
                    <a:lnTo>
                      <a:pt x="116" y="326"/>
                    </a:lnTo>
                    <a:lnTo>
                      <a:pt x="94" y="333"/>
                    </a:lnTo>
                    <a:lnTo>
                      <a:pt x="75" y="343"/>
                    </a:lnTo>
                    <a:lnTo>
                      <a:pt x="56" y="352"/>
                    </a:lnTo>
                    <a:lnTo>
                      <a:pt x="37" y="362"/>
                    </a:lnTo>
                    <a:lnTo>
                      <a:pt x="22" y="373"/>
                    </a:lnTo>
                    <a:lnTo>
                      <a:pt x="7" y="385"/>
                    </a:lnTo>
                    <a:lnTo>
                      <a:pt x="0" y="411"/>
                    </a:lnTo>
                    <a:lnTo>
                      <a:pt x="0" y="442"/>
                    </a:lnTo>
                    <a:lnTo>
                      <a:pt x="3" y="470"/>
                    </a:lnTo>
                    <a:lnTo>
                      <a:pt x="22" y="487"/>
                    </a:lnTo>
                    <a:lnTo>
                      <a:pt x="56" y="501"/>
                    </a:lnTo>
                    <a:lnTo>
                      <a:pt x="94" y="506"/>
                    </a:lnTo>
                    <a:lnTo>
                      <a:pt x="135" y="508"/>
                    </a:lnTo>
                    <a:lnTo>
                      <a:pt x="181" y="506"/>
                    </a:lnTo>
                    <a:lnTo>
                      <a:pt x="222" y="504"/>
                    </a:lnTo>
                    <a:lnTo>
                      <a:pt x="264" y="501"/>
                    </a:lnTo>
                    <a:lnTo>
                      <a:pt x="301" y="506"/>
                    </a:lnTo>
                    <a:lnTo>
                      <a:pt x="335" y="518"/>
                    </a:lnTo>
                    <a:lnTo>
                      <a:pt x="384" y="539"/>
                    </a:lnTo>
                    <a:lnTo>
                      <a:pt x="437" y="556"/>
                    </a:lnTo>
                    <a:lnTo>
                      <a:pt x="490" y="570"/>
                    </a:lnTo>
                    <a:lnTo>
                      <a:pt x="543" y="582"/>
                    </a:lnTo>
                    <a:lnTo>
                      <a:pt x="596" y="589"/>
                    </a:lnTo>
                    <a:lnTo>
                      <a:pt x="652" y="591"/>
                    </a:lnTo>
                    <a:lnTo>
                      <a:pt x="705" y="591"/>
                    </a:lnTo>
                    <a:lnTo>
                      <a:pt x="762" y="589"/>
                    </a:lnTo>
                    <a:lnTo>
                      <a:pt x="773" y="586"/>
                    </a:lnTo>
                    <a:lnTo>
                      <a:pt x="788" y="577"/>
                    </a:lnTo>
                    <a:lnTo>
                      <a:pt x="799" y="567"/>
                    </a:lnTo>
                    <a:lnTo>
                      <a:pt x="811" y="558"/>
                    </a:lnTo>
                    <a:lnTo>
                      <a:pt x="818" y="527"/>
                    </a:lnTo>
                    <a:lnTo>
                      <a:pt x="822" y="494"/>
                    </a:lnTo>
                    <a:lnTo>
                      <a:pt x="822" y="461"/>
                    </a:lnTo>
                    <a:lnTo>
                      <a:pt x="822" y="430"/>
                    </a:lnTo>
                    <a:lnTo>
                      <a:pt x="829" y="399"/>
                    </a:lnTo>
                    <a:lnTo>
                      <a:pt x="841" y="373"/>
                    </a:lnTo>
                    <a:lnTo>
                      <a:pt x="867" y="350"/>
                    </a:lnTo>
                    <a:lnTo>
                      <a:pt x="909" y="331"/>
                    </a:lnTo>
                    <a:lnTo>
                      <a:pt x="954" y="317"/>
                    </a:lnTo>
                    <a:lnTo>
                      <a:pt x="999" y="312"/>
                    </a:lnTo>
                    <a:lnTo>
                      <a:pt x="1048" y="310"/>
                    </a:lnTo>
                    <a:lnTo>
                      <a:pt x="1097" y="312"/>
                    </a:lnTo>
                    <a:lnTo>
                      <a:pt x="1143" y="314"/>
                    </a:lnTo>
                    <a:lnTo>
                      <a:pt x="1192" y="312"/>
                    </a:lnTo>
                    <a:lnTo>
                      <a:pt x="1237" y="305"/>
                    </a:lnTo>
                    <a:lnTo>
                      <a:pt x="1282" y="291"/>
                    </a:lnTo>
                    <a:lnTo>
                      <a:pt x="1339" y="246"/>
                    </a:lnTo>
                    <a:lnTo>
                      <a:pt x="1369" y="189"/>
                    </a:lnTo>
                    <a:lnTo>
                      <a:pt x="1369" y="127"/>
                    </a:lnTo>
                    <a:lnTo>
                      <a:pt x="1350" y="66"/>
                    </a:lnTo>
                    <a:lnTo>
                      <a:pt x="1346" y="59"/>
                    </a:lnTo>
                    <a:lnTo>
                      <a:pt x="1339" y="49"/>
                    </a:lnTo>
                    <a:lnTo>
                      <a:pt x="1324" y="42"/>
                    </a:lnTo>
                    <a:lnTo>
                      <a:pt x="1305" y="35"/>
                    </a:lnTo>
                    <a:lnTo>
                      <a:pt x="1282" y="30"/>
                    </a:lnTo>
                    <a:lnTo>
                      <a:pt x="1263" y="23"/>
                    </a:lnTo>
                    <a:lnTo>
                      <a:pt x="1241" y="19"/>
                    </a:lnTo>
                    <a:lnTo>
                      <a:pt x="1222" y="14"/>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5" name="Freeform 59"/>
              <p:cNvSpPr>
                <a:spLocks/>
              </p:cNvSpPr>
              <p:nvPr/>
            </p:nvSpPr>
            <p:spPr bwMode="auto">
              <a:xfrm>
                <a:off x="5207156" y="2130091"/>
                <a:ext cx="936184" cy="382430"/>
              </a:xfrm>
              <a:custGeom>
                <a:avLst/>
                <a:gdLst>
                  <a:gd name="T0" fmla="*/ 2147483647 w 800"/>
                  <a:gd name="T1" fmla="*/ 2147483647 h 286"/>
                  <a:gd name="T2" fmla="*/ 2147483647 w 800"/>
                  <a:gd name="T3" fmla="*/ 2147483647 h 286"/>
                  <a:gd name="T4" fmla="*/ 2147483647 w 800"/>
                  <a:gd name="T5" fmla="*/ 2147483647 h 286"/>
                  <a:gd name="T6" fmla="*/ 2147483647 w 800"/>
                  <a:gd name="T7" fmla="*/ 2147483647 h 286"/>
                  <a:gd name="T8" fmla="*/ 2147483647 w 800"/>
                  <a:gd name="T9" fmla="*/ 0 h 286"/>
                  <a:gd name="T10" fmla="*/ 2147483647 w 800"/>
                  <a:gd name="T11" fmla="*/ 2147483647 h 286"/>
                  <a:gd name="T12" fmla="*/ 2147483647 w 800"/>
                  <a:gd name="T13" fmla="*/ 2147483647 h 286"/>
                  <a:gd name="T14" fmla="*/ 2147483647 w 800"/>
                  <a:gd name="T15" fmla="*/ 2147483647 h 286"/>
                  <a:gd name="T16" fmla="*/ 2147483647 w 800"/>
                  <a:gd name="T17" fmla="*/ 2147483647 h 286"/>
                  <a:gd name="T18" fmla="*/ 2147483647 w 800"/>
                  <a:gd name="T19" fmla="*/ 2147483647 h 286"/>
                  <a:gd name="T20" fmla="*/ 2147483647 w 800"/>
                  <a:gd name="T21" fmla="*/ 2147483647 h 286"/>
                  <a:gd name="T22" fmla="*/ 2147483647 w 800"/>
                  <a:gd name="T23" fmla="*/ 2147483647 h 286"/>
                  <a:gd name="T24" fmla="*/ 2147483647 w 800"/>
                  <a:gd name="T25" fmla="*/ 2147483647 h 286"/>
                  <a:gd name="T26" fmla="*/ 2147483647 w 800"/>
                  <a:gd name="T27" fmla="*/ 2147483647 h 286"/>
                  <a:gd name="T28" fmla="*/ 2147483647 w 800"/>
                  <a:gd name="T29" fmla="*/ 2147483647 h 286"/>
                  <a:gd name="T30" fmla="*/ 2147483647 w 800"/>
                  <a:gd name="T31" fmla="*/ 2147483647 h 286"/>
                  <a:gd name="T32" fmla="*/ 2147483647 w 800"/>
                  <a:gd name="T33" fmla="*/ 2147483647 h 286"/>
                  <a:gd name="T34" fmla="*/ 2147483647 w 800"/>
                  <a:gd name="T35" fmla="*/ 2147483647 h 286"/>
                  <a:gd name="T36" fmla="*/ 2147483647 w 800"/>
                  <a:gd name="T37" fmla="*/ 2147483647 h 286"/>
                  <a:gd name="T38" fmla="*/ 2147483647 w 800"/>
                  <a:gd name="T39" fmla="*/ 2147483647 h 286"/>
                  <a:gd name="T40" fmla="*/ 2147483647 w 800"/>
                  <a:gd name="T41" fmla="*/ 2147483647 h 286"/>
                  <a:gd name="T42" fmla="*/ 2147483647 w 800"/>
                  <a:gd name="T43" fmla="*/ 2147483647 h 286"/>
                  <a:gd name="T44" fmla="*/ 2147483647 w 800"/>
                  <a:gd name="T45" fmla="*/ 2147483647 h 286"/>
                  <a:gd name="T46" fmla="*/ 2147483647 w 800"/>
                  <a:gd name="T47" fmla="*/ 2147483647 h 286"/>
                  <a:gd name="T48" fmla="*/ 2147483647 w 800"/>
                  <a:gd name="T49" fmla="*/ 2147483647 h 286"/>
                  <a:gd name="T50" fmla="*/ 2147483647 w 800"/>
                  <a:gd name="T51" fmla="*/ 2147483647 h 286"/>
                  <a:gd name="T52" fmla="*/ 2147483647 w 800"/>
                  <a:gd name="T53" fmla="*/ 2147483647 h 286"/>
                  <a:gd name="T54" fmla="*/ 2147483647 w 800"/>
                  <a:gd name="T55" fmla="*/ 2147483647 h 286"/>
                  <a:gd name="T56" fmla="*/ 2147483647 w 800"/>
                  <a:gd name="T57" fmla="*/ 2147483647 h 286"/>
                  <a:gd name="T58" fmla="*/ 2147483647 w 800"/>
                  <a:gd name="T59" fmla="*/ 2147483647 h 286"/>
                  <a:gd name="T60" fmla="*/ 2147483647 w 800"/>
                  <a:gd name="T61" fmla="*/ 2147483647 h 286"/>
                  <a:gd name="T62" fmla="*/ 0 w 800"/>
                  <a:gd name="T63" fmla="*/ 2147483647 h 286"/>
                  <a:gd name="T64" fmla="*/ 2147483647 w 800"/>
                  <a:gd name="T65" fmla="*/ 2147483647 h 286"/>
                  <a:gd name="T66" fmla="*/ 2147483647 w 800"/>
                  <a:gd name="T67" fmla="*/ 2147483647 h 286"/>
                  <a:gd name="T68" fmla="*/ 2147483647 w 800"/>
                  <a:gd name="T69" fmla="*/ 2147483647 h 286"/>
                  <a:gd name="T70" fmla="*/ 2147483647 w 800"/>
                  <a:gd name="T71" fmla="*/ 2147483647 h 286"/>
                  <a:gd name="T72" fmla="*/ 2147483647 w 800"/>
                  <a:gd name="T73" fmla="*/ 2147483647 h 286"/>
                  <a:gd name="T74" fmla="*/ 2147483647 w 800"/>
                  <a:gd name="T75" fmla="*/ 2147483647 h 286"/>
                  <a:gd name="T76" fmla="*/ 2147483647 w 800"/>
                  <a:gd name="T77" fmla="*/ 2147483647 h 286"/>
                  <a:gd name="T78" fmla="*/ 2147483647 w 800"/>
                  <a:gd name="T79" fmla="*/ 2147483647 h 286"/>
                  <a:gd name="T80" fmla="*/ 2147483647 w 800"/>
                  <a:gd name="T81" fmla="*/ 2147483647 h 286"/>
                  <a:gd name="T82" fmla="*/ 2147483647 w 800"/>
                  <a:gd name="T83" fmla="*/ 2147483647 h 286"/>
                  <a:gd name="T84" fmla="*/ 2147483647 w 800"/>
                  <a:gd name="T85" fmla="*/ 2147483647 h 286"/>
                  <a:gd name="T86" fmla="*/ 2147483647 w 800"/>
                  <a:gd name="T87" fmla="*/ 2147483647 h 286"/>
                  <a:gd name="T88" fmla="*/ 2147483647 w 800"/>
                  <a:gd name="T89" fmla="*/ 2147483647 h 286"/>
                  <a:gd name="T90" fmla="*/ 2147483647 w 800"/>
                  <a:gd name="T91" fmla="*/ 2147483647 h 286"/>
                  <a:gd name="T92" fmla="*/ 2147483647 w 800"/>
                  <a:gd name="T93" fmla="*/ 2147483647 h 286"/>
                  <a:gd name="T94" fmla="*/ 2147483647 w 800"/>
                  <a:gd name="T95" fmla="*/ 2147483647 h 286"/>
                  <a:gd name="T96" fmla="*/ 2147483647 w 800"/>
                  <a:gd name="T97" fmla="*/ 2147483647 h 286"/>
                  <a:gd name="T98" fmla="*/ 2147483647 w 800"/>
                  <a:gd name="T99" fmla="*/ 2147483647 h 286"/>
                  <a:gd name="T100" fmla="*/ 2147483647 w 800"/>
                  <a:gd name="T101" fmla="*/ 2147483647 h 286"/>
                  <a:gd name="T102" fmla="*/ 2147483647 w 800"/>
                  <a:gd name="T103" fmla="*/ 2147483647 h 286"/>
                  <a:gd name="T104" fmla="*/ 2147483647 w 800"/>
                  <a:gd name="T105" fmla="*/ 2147483647 h 286"/>
                  <a:gd name="T106" fmla="*/ 2147483647 w 800"/>
                  <a:gd name="T107" fmla="*/ 2147483647 h 286"/>
                  <a:gd name="T108" fmla="*/ 2147483647 w 800"/>
                  <a:gd name="T109" fmla="*/ 2147483647 h 286"/>
                  <a:gd name="T110" fmla="*/ 2147483647 w 800"/>
                  <a:gd name="T111" fmla="*/ 2147483647 h 286"/>
                  <a:gd name="T112" fmla="*/ 2147483647 w 800"/>
                  <a:gd name="T113" fmla="*/ 2147483647 h 286"/>
                  <a:gd name="T114" fmla="*/ 2147483647 w 800"/>
                  <a:gd name="T115" fmla="*/ 2147483647 h 286"/>
                  <a:gd name="T116" fmla="*/ 2147483647 w 800"/>
                  <a:gd name="T117" fmla="*/ 2147483647 h 286"/>
                  <a:gd name="T118" fmla="*/ 2147483647 w 800"/>
                  <a:gd name="T119" fmla="*/ 2147483647 h 286"/>
                  <a:gd name="T120" fmla="*/ 2147483647 w 800"/>
                  <a:gd name="T121" fmla="*/ 2147483647 h 286"/>
                  <a:gd name="T122" fmla="*/ 2147483647 w 800"/>
                  <a:gd name="T123" fmla="*/ 214748364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0"/>
                  <a:gd name="T187" fmla="*/ 0 h 286"/>
                  <a:gd name="T188" fmla="*/ 800 w 800"/>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0" h="286">
                    <a:moveTo>
                      <a:pt x="732" y="54"/>
                    </a:moveTo>
                    <a:lnTo>
                      <a:pt x="713" y="28"/>
                    </a:lnTo>
                    <a:lnTo>
                      <a:pt x="687" y="12"/>
                    </a:lnTo>
                    <a:lnTo>
                      <a:pt x="657" y="5"/>
                    </a:lnTo>
                    <a:lnTo>
                      <a:pt x="619" y="0"/>
                    </a:lnTo>
                    <a:lnTo>
                      <a:pt x="578" y="2"/>
                    </a:lnTo>
                    <a:lnTo>
                      <a:pt x="540" y="7"/>
                    </a:lnTo>
                    <a:lnTo>
                      <a:pt x="502" y="12"/>
                    </a:lnTo>
                    <a:lnTo>
                      <a:pt x="468" y="17"/>
                    </a:lnTo>
                    <a:lnTo>
                      <a:pt x="449" y="24"/>
                    </a:lnTo>
                    <a:lnTo>
                      <a:pt x="438" y="38"/>
                    </a:lnTo>
                    <a:lnTo>
                      <a:pt x="423" y="57"/>
                    </a:lnTo>
                    <a:lnTo>
                      <a:pt x="400" y="76"/>
                    </a:lnTo>
                    <a:lnTo>
                      <a:pt x="381" y="80"/>
                    </a:lnTo>
                    <a:lnTo>
                      <a:pt x="363" y="83"/>
                    </a:lnTo>
                    <a:lnTo>
                      <a:pt x="340" y="88"/>
                    </a:lnTo>
                    <a:lnTo>
                      <a:pt x="317" y="88"/>
                    </a:lnTo>
                    <a:lnTo>
                      <a:pt x="295" y="88"/>
                    </a:lnTo>
                    <a:lnTo>
                      <a:pt x="272" y="85"/>
                    </a:lnTo>
                    <a:lnTo>
                      <a:pt x="246" y="83"/>
                    </a:lnTo>
                    <a:lnTo>
                      <a:pt x="223" y="76"/>
                    </a:lnTo>
                    <a:lnTo>
                      <a:pt x="200" y="71"/>
                    </a:lnTo>
                    <a:lnTo>
                      <a:pt x="174" y="66"/>
                    </a:lnTo>
                    <a:lnTo>
                      <a:pt x="151" y="62"/>
                    </a:lnTo>
                    <a:lnTo>
                      <a:pt x="129" y="57"/>
                    </a:lnTo>
                    <a:lnTo>
                      <a:pt x="106" y="52"/>
                    </a:lnTo>
                    <a:lnTo>
                      <a:pt x="87" y="54"/>
                    </a:lnTo>
                    <a:lnTo>
                      <a:pt x="72" y="57"/>
                    </a:lnTo>
                    <a:lnTo>
                      <a:pt x="57" y="66"/>
                    </a:lnTo>
                    <a:lnTo>
                      <a:pt x="19" y="97"/>
                    </a:lnTo>
                    <a:lnTo>
                      <a:pt x="4" y="135"/>
                    </a:lnTo>
                    <a:lnTo>
                      <a:pt x="0" y="177"/>
                    </a:lnTo>
                    <a:lnTo>
                      <a:pt x="8" y="220"/>
                    </a:lnTo>
                    <a:lnTo>
                      <a:pt x="23" y="237"/>
                    </a:lnTo>
                    <a:lnTo>
                      <a:pt x="42" y="248"/>
                    </a:lnTo>
                    <a:lnTo>
                      <a:pt x="65" y="256"/>
                    </a:lnTo>
                    <a:lnTo>
                      <a:pt x="91" y="263"/>
                    </a:lnTo>
                    <a:lnTo>
                      <a:pt x="117" y="267"/>
                    </a:lnTo>
                    <a:lnTo>
                      <a:pt x="148" y="272"/>
                    </a:lnTo>
                    <a:lnTo>
                      <a:pt x="178" y="274"/>
                    </a:lnTo>
                    <a:lnTo>
                      <a:pt x="208" y="282"/>
                    </a:lnTo>
                    <a:lnTo>
                      <a:pt x="227" y="284"/>
                    </a:lnTo>
                    <a:lnTo>
                      <a:pt x="246" y="286"/>
                    </a:lnTo>
                    <a:lnTo>
                      <a:pt x="268" y="286"/>
                    </a:lnTo>
                    <a:lnTo>
                      <a:pt x="291" y="284"/>
                    </a:lnTo>
                    <a:lnTo>
                      <a:pt x="310" y="279"/>
                    </a:lnTo>
                    <a:lnTo>
                      <a:pt x="332" y="274"/>
                    </a:lnTo>
                    <a:lnTo>
                      <a:pt x="351" y="270"/>
                    </a:lnTo>
                    <a:lnTo>
                      <a:pt x="370" y="263"/>
                    </a:lnTo>
                    <a:lnTo>
                      <a:pt x="415" y="248"/>
                    </a:lnTo>
                    <a:lnTo>
                      <a:pt x="461" y="241"/>
                    </a:lnTo>
                    <a:lnTo>
                      <a:pt x="506" y="239"/>
                    </a:lnTo>
                    <a:lnTo>
                      <a:pt x="551" y="239"/>
                    </a:lnTo>
                    <a:lnTo>
                      <a:pt x="600" y="241"/>
                    </a:lnTo>
                    <a:lnTo>
                      <a:pt x="645" y="241"/>
                    </a:lnTo>
                    <a:lnTo>
                      <a:pt x="691" y="239"/>
                    </a:lnTo>
                    <a:lnTo>
                      <a:pt x="732" y="232"/>
                    </a:lnTo>
                    <a:lnTo>
                      <a:pt x="785" y="199"/>
                    </a:lnTo>
                    <a:lnTo>
                      <a:pt x="800" y="154"/>
                    </a:lnTo>
                    <a:lnTo>
                      <a:pt x="800" y="104"/>
                    </a:lnTo>
                    <a:lnTo>
                      <a:pt x="796" y="54"/>
                    </a:lnTo>
                    <a:lnTo>
                      <a:pt x="732" y="54"/>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6" name="Freeform 60"/>
              <p:cNvSpPr>
                <a:spLocks/>
              </p:cNvSpPr>
              <p:nvPr/>
            </p:nvSpPr>
            <p:spPr bwMode="auto">
              <a:xfrm>
                <a:off x="6540765" y="1818882"/>
                <a:ext cx="680092" cy="493907"/>
              </a:xfrm>
              <a:custGeom>
                <a:avLst/>
                <a:gdLst>
                  <a:gd name="T0" fmla="*/ 2147483647 w 581"/>
                  <a:gd name="T1" fmla="*/ 2147483647 h 369"/>
                  <a:gd name="T2" fmla="*/ 2147483647 w 581"/>
                  <a:gd name="T3" fmla="*/ 2147483647 h 369"/>
                  <a:gd name="T4" fmla="*/ 2147483647 w 581"/>
                  <a:gd name="T5" fmla="*/ 2147483647 h 369"/>
                  <a:gd name="T6" fmla="*/ 2147483647 w 581"/>
                  <a:gd name="T7" fmla="*/ 2147483647 h 369"/>
                  <a:gd name="T8" fmla="*/ 2147483647 w 581"/>
                  <a:gd name="T9" fmla="*/ 2147483647 h 369"/>
                  <a:gd name="T10" fmla="*/ 2147483647 w 581"/>
                  <a:gd name="T11" fmla="*/ 0 h 369"/>
                  <a:gd name="T12" fmla="*/ 2147483647 w 581"/>
                  <a:gd name="T13" fmla="*/ 2147483647 h 369"/>
                  <a:gd name="T14" fmla="*/ 2147483647 w 581"/>
                  <a:gd name="T15" fmla="*/ 2147483647 h 369"/>
                  <a:gd name="T16" fmla="*/ 0 w 581"/>
                  <a:gd name="T17" fmla="*/ 2147483647 h 369"/>
                  <a:gd name="T18" fmla="*/ 0 w 581"/>
                  <a:gd name="T19" fmla="*/ 2147483647 h 369"/>
                  <a:gd name="T20" fmla="*/ 2147483647 w 581"/>
                  <a:gd name="T21" fmla="*/ 2147483647 h 369"/>
                  <a:gd name="T22" fmla="*/ 2147483647 w 581"/>
                  <a:gd name="T23" fmla="*/ 2147483647 h 369"/>
                  <a:gd name="T24" fmla="*/ 2147483647 w 581"/>
                  <a:gd name="T25" fmla="*/ 2147483647 h 369"/>
                  <a:gd name="T26" fmla="*/ 2147483647 w 581"/>
                  <a:gd name="T27" fmla="*/ 2147483647 h 369"/>
                  <a:gd name="T28" fmla="*/ 2147483647 w 581"/>
                  <a:gd name="T29" fmla="*/ 2147483647 h 369"/>
                  <a:gd name="T30" fmla="*/ 2147483647 w 581"/>
                  <a:gd name="T31" fmla="*/ 2147483647 h 369"/>
                  <a:gd name="T32" fmla="*/ 2147483647 w 581"/>
                  <a:gd name="T33" fmla="*/ 2147483647 h 369"/>
                  <a:gd name="T34" fmla="*/ 2147483647 w 581"/>
                  <a:gd name="T35" fmla="*/ 2147483647 h 369"/>
                  <a:gd name="T36" fmla="*/ 2147483647 w 581"/>
                  <a:gd name="T37" fmla="*/ 2147483647 h 369"/>
                  <a:gd name="T38" fmla="*/ 2147483647 w 581"/>
                  <a:gd name="T39" fmla="*/ 2147483647 h 369"/>
                  <a:gd name="T40" fmla="*/ 2147483647 w 581"/>
                  <a:gd name="T41" fmla="*/ 2147483647 h 369"/>
                  <a:gd name="T42" fmla="*/ 2147483647 w 581"/>
                  <a:gd name="T43" fmla="*/ 2147483647 h 369"/>
                  <a:gd name="T44" fmla="*/ 2147483647 w 581"/>
                  <a:gd name="T45" fmla="*/ 2147483647 h 369"/>
                  <a:gd name="T46" fmla="*/ 2147483647 w 581"/>
                  <a:gd name="T47" fmla="*/ 2147483647 h 369"/>
                  <a:gd name="T48" fmla="*/ 2147483647 w 581"/>
                  <a:gd name="T49" fmla="*/ 2147483647 h 369"/>
                  <a:gd name="T50" fmla="*/ 2147483647 w 581"/>
                  <a:gd name="T51" fmla="*/ 2147483647 h 369"/>
                  <a:gd name="T52" fmla="*/ 2147483647 w 581"/>
                  <a:gd name="T53" fmla="*/ 2147483647 h 369"/>
                  <a:gd name="T54" fmla="*/ 2147483647 w 581"/>
                  <a:gd name="T55" fmla="*/ 2147483647 h 369"/>
                  <a:gd name="T56" fmla="*/ 2147483647 w 581"/>
                  <a:gd name="T57" fmla="*/ 2147483647 h 369"/>
                  <a:gd name="T58" fmla="*/ 2147483647 w 581"/>
                  <a:gd name="T59" fmla="*/ 2147483647 h 369"/>
                  <a:gd name="T60" fmla="*/ 2147483647 w 581"/>
                  <a:gd name="T61" fmla="*/ 2147483647 h 369"/>
                  <a:gd name="T62" fmla="*/ 2147483647 w 581"/>
                  <a:gd name="T63" fmla="*/ 2147483647 h 369"/>
                  <a:gd name="T64" fmla="*/ 2147483647 w 581"/>
                  <a:gd name="T65" fmla="*/ 2147483647 h 369"/>
                  <a:gd name="T66" fmla="*/ 2147483647 w 581"/>
                  <a:gd name="T67" fmla="*/ 2147483647 h 369"/>
                  <a:gd name="T68" fmla="*/ 2147483647 w 581"/>
                  <a:gd name="T69" fmla="*/ 2147483647 h 369"/>
                  <a:gd name="T70" fmla="*/ 2147483647 w 581"/>
                  <a:gd name="T71" fmla="*/ 2147483647 h 369"/>
                  <a:gd name="T72" fmla="*/ 2147483647 w 581"/>
                  <a:gd name="T73" fmla="*/ 2147483647 h 369"/>
                  <a:gd name="T74" fmla="*/ 2147483647 w 581"/>
                  <a:gd name="T75" fmla="*/ 2147483647 h 369"/>
                  <a:gd name="T76" fmla="*/ 2147483647 w 581"/>
                  <a:gd name="T77" fmla="*/ 2147483647 h 369"/>
                  <a:gd name="T78" fmla="*/ 2147483647 w 581"/>
                  <a:gd name="T79" fmla="*/ 2147483647 h 369"/>
                  <a:gd name="T80" fmla="*/ 2147483647 w 581"/>
                  <a:gd name="T81" fmla="*/ 2147483647 h 369"/>
                  <a:gd name="T82" fmla="*/ 2147483647 w 581"/>
                  <a:gd name="T83" fmla="*/ 2147483647 h 369"/>
                  <a:gd name="T84" fmla="*/ 2147483647 w 581"/>
                  <a:gd name="T85" fmla="*/ 2147483647 h 369"/>
                  <a:gd name="T86" fmla="*/ 2147483647 w 581"/>
                  <a:gd name="T87" fmla="*/ 2147483647 h 369"/>
                  <a:gd name="T88" fmla="*/ 2147483647 w 581"/>
                  <a:gd name="T89" fmla="*/ 2147483647 h 369"/>
                  <a:gd name="T90" fmla="*/ 2147483647 w 581"/>
                  <a:gd name="T91" fmla="*/ 2147483647 h 3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1"/>
                  <a:gd name="T139" fmla="*/ 0 h 369"/>
                  <a:gd name="T140" fmla="*/ 581 w 581"/>
                  <a:gd name="T141" fmla="*/ 369 h 3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1" h="369">
                    <a:moveTo>
                      <a:pt x="294" y="10"/>
                    </a:moveTo>
                    <a:lnTo>
                      <a:pt x="256" y="10"/>
                    </a:lnTo>
                    <a:lnTo>
                      <a:pt x="222" y="7"/>
                    </a:lnTo>
                    <a:lnTo>
                      <a:pt x="184" y="5"/>
                    </a:lnTo>
                    <a:lnTo>
                      <a:pt x="147" y="3"/>
                    </a:lnTo>
                    <a:lnTo>
                      <a:pt x="113" y="0"/>
                    </a:lnTo>
                    <a:lnTo>
                      <a:pt x="75" y="3"/>
                    </a:lnTo>
                    <a:lnTo>
                      <a:pt x="37" y="5"/>
                    </a:lnTo>
                    <a:lnTo>
                      <a:pt x="0" y="10"/>
                    </a:lnTo>
                    <a:lnTo>
                      <a:pt x="0" y="52"/>
                    </a:lnTo>
                    <a:lnTo>
                      <a:pt x="79" y="76"/>
                    </a:lnTo>
                    <a:lnTo>
                      <a:pt x="147" y="107"/>
                    </a:lnTo>
                    <a:lnTo>
                      <a:pt x="207" y="140"/>
                    </a:lnTo>
                    <a:lnTo>
                      <a:pt x="260" y="175"/>
                    </a:lnTo>
                    <a:lnTo>
                      <a:pt x="305" y="213"/>
                    </a:lnTo>
                    <a:lnTo>
                      <a:pt x="350" y="253"/>
                    </a:lnTo>
                    <a:lnTo>
                      <a:pt x="396" y="296"/>
                    </a:lnTo>
                    <a:lnTo>
                      <a:pt x="445" y="338"/>
                    </a:lnTo>
                    <a:lnTo>
                      <a:pt x="456" y="346"/>
                    </a:lnTo>
                    <a:lnTo>
                      <a:pt x="475" y="353"/>
                    </a:lnTo>
                    <a:lnTo>
                      <a:pt x="490" y="360"/>
                    </a:lnTo>
                    <a:lnTo>
                      <a:pt x="509" y="365"/>
                    </a:lnTo>
                    <a:lnTo>
                      <a:pt x="524" y="367"/>
                    </a:lnTo>
                    <a:lnTo>
                      <a:pt x="539" y="369"/>
                    </a:lnTo>
                    <a:lnTo>
                      <a:pt x="550" y="367"/>
                    </a:lnTo>
                    <a:lnTo>
                      <a:pt x="558" y="360"/>
                    </a:lnTo>
                    <a:lnTo>
                      <a:pt x="573" y="336"/>
                    </a:lnTo>
                    <a:lnTo>
                      <a:pt x="581" y="315"/>
                    </a:lnTo>
                    <a:lnTo>
                      <a:pt x="573" y="294"/>
                    </a:lnTo>
                    <a:lnTo>
                      <a:pt x="562" y="272"/>
                    </a:lnTo>
                    <a:lnTo>
                      <a:pt x="543" y="251"/>
                    </a:lnTo>
                    <a:lnTo>
                      <a:pt x="524" y="230"/>
                    </a:lnTo>
                    <a:lnTo>
                      <a:pt x="509" y="208"/>
                    </a:lnTo>
                    <a:lnTo>
                      <a:pt x="494" y="185"/>
                    </a:lnTo>
                    <a:lnTo>
                      <a:pt x="479" y="161"/>
                    </a:lnTo>
                    <a:lnTo>
                      <a:pt x="464" y="140"/>
                    </a:lnTo>
                    <a:lnTo>
                      <a:pt x="445" y="118"/>
                    </a:lnTo>
                    <a:lnTo>
                      <a:pt x="426" y="97"/>
                    </a:lnTo>
                    <a:lnTo>
                      <a:pt x="403" y="78"/>
                    </a:lnTo>
                    <a:lnTo>
                      <a:pt x="377" y="64"/>
                    </a:lnTo>
                    <a:lnTo>
                      <a:pt x="347" y="50"/>
                    </a:lnTo>
                    <a:lnTo>
                      <a:pt x="313" y="40"/>
                    </a:lnTo>
                    <a:lnTo>
                      <a:pt x="313" y="36"/>
                    </a:lnTo>
                    <a:lnTo>
                      <a:pt x="309" y="24"/>
                    </a:lnTo>
                    <a:lnTo>
                      <a:pt x="305" y="14"/>
                    </a:lnTo>
                    <a:lnTo>
                      <a:pt x="294" y="10"/>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7" name="Freeform 61"/>
              <p:cNvSpPr>
                <a:spLocks/>
              </p:cNvSpPr>
              <p:nvPr/>
            </p:nvSpPr>
            <p:spPr bwMode="auto">
              <a:xfrm>
                <a:off x="2426388" y="1431808"/>
                <a:ext cx="144958" cy="125412"/>
              </a:xfrm>
              <a:custGeom>
                <a:avLst/>
                <a:gdLst>
                  <a:gd name="T0" fmla="*/ 2147483647 w 124"/>
                  <a:gd name="T1" fmla="*/ 0 h 93"/>
                  <a:gd name="T2" fmla="*/ 2147483647 w 124"/>
                  <a:gd name="T3" fmla="*/ 2147483647 h 93"/>
                  <a:gd name="T4" fmla="*/ 0 w 124"/>
                  <a:gd name="T5" fmla="*/ 2147483647 h 93"/>
                  <a:gd name="T6" fmla="*/ 0 w 124"/>
                  <a:gd name="T7" fmla="*/ 2147483647 h 93"/>
                  <a:gd name="T8" fmla="*/ 2147483647 w 124"/>
                  <a:gd name="T9" fmla="*/ 2147483647 h 93"/>
                  <a:gd name="T10" fmla="*/ 2147483647 w 124"/>
                  <a:gd name="T11" fmla="*/ 2147483647 h 93"/>
                  <a:gd name="T12" fmla="*/ 2147483647 w 124"/>
                  <a:gd name="T13" fmla="*/ 2147483647 h 93"/>
                  <a:gd name="T14" fmla="*/ 2147483647 w 124"/>
                  <a:gd name="T15" fmla="*/ 2147483647 h 93"/>
                  <a:gd name="T16" fmla="*/ 2147483647 w 124"/>
                  <a:gd name="T17" fmla="*/ 2147483647 h 93"/>
                  <a:gd name="T18" fmla="*/ 2147483647 w 124"/>
                  <a:gd name="T19" fmla="*/ 2147483647 h 93"/>
                  <a:gd name="T20" fmla="*/ 2147483647 w 124"/>
                  <a:gd name="T21" fmla="*/ 2147483647 h 93"/>
                  <a:gd name="T22" fmla="*/ 2147483647 w 124"/>
                  <a:gd name="T23" fmla="*/ 2147483647 h 93"/>
                  <a:gd name="T24" fmla="*/ 2147483647 w 124"/>
                  <a:gd name="T25" fmla="*/ 2147483647 h 93"/>
                  <a:gd name="T26" fmla="*/ 2147483647 w 124"/>
                  <a:gd name="T27" fmla="*/ 2147483647 h 93"/>
                  <a:gd name="T28" fmla="*/ 2147483647 w 124"/>
                  <a:gd name="T29" fmla="*/ 2147483647 h 93"/>
                  <a:gd name="T30" fmla="*/ 2147483647 w 124"/>
                  <a:gd name="T31" fmla="*/ 2147483647 h 93"/>
                  <a:gd name="T32" fmla="*/ 2147483647 w 124"/>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93"/>
                  <a:gd name="T53" fmla="*/ 124 w 124"/>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93">
                    <a:moveTo>
                      <a:pt x="87" y="0"/>
                    </a:moveTo>
                    <a:lnTo>
                      <a:pt x="26" y="10"/>
                    </a:lnTo>
                    <a:lnTo>
                      <a:pt x="0" y="31"/>
                    </a:lnTo>
                    <a:lnTo>
                      <a:pt x="0" y="57"/>
                    </a:lnTo>
                    <a:lnTo>
                      <a:pt x="19" y="83"/>
                    </a:lnTo>
                    <a:lnTo>
                      <a:pt x="30" y="90"/>
                    </a:lnTo>
                    <a:lnTo>
                      <a:pt x="56" y="93"/>
                    </a:lnTo>
                    <a:lnTo>
                      <a:pt x="90" y="90"/>
                    </a:lnTo>
                    <a:lnTo>
                      <a:pt x="117" y="83"/>
                    </a:lnTo>
                    <a:lnTo>
                      <a:pt x="124" y="67"/>
                    </a:lnTo>
                    <a:lnTo>
                      <a:pt x="124" y="48"/>
                    </a:lnTo>
                    <a:lnTo>
                      <a:pt x="121" y="29"/>
                    </a:lnTo>
                    <a:lnTo>
                      <a:pt x="117" y="10"/>
                    </a:lnTo>
                    <a:lnTo>
                      <a:pt x="113" y="8"/>
                    </a:lnTo>
                    <a:lnTo>
                      <a:pt x="105" y="5"/>
                    </a:lnTo>
                    <a:lnTo>
                      <a:pt x="98" y="3"/>
                    </a:lnTo>
                    <a:lnTo>
                      <a:pt x="87" y="0"/>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8" name="Freeform 62"/>
              <p:cNvSpPr>
                <a:spLocks/>
              </p:cNvSpPr>
              <p:nvPr/>
            </p:nvSpPr>
            <p:spPr bwMode="auto">
              <a:xfrm>
                <a:off x="1945612" y="2642578"/>
                <a:ext cx="366018" cy="148637"/>
              </a:xfrm>
              <a:custGeom>
                <a:avLst/>
                <a:gdLst>
                  <a:gd name="T0" fmla="*/ 2147483647 w 313"/>
                  <a:gd name="T1" fmla="*/ 2147483647 h 112"/>
                  <a:gd name="T2" fmla="*/ 2147483647 w 313"/>
                  <a:gd name="T3" fmla="*/ 2147483647 h 112"/>
                  <a:gd name="T4" fmla="*/ 2147483647 w 313"/>
                  <a:gd name="T5" fmla="*/ 2147483647 h 112"/>
                  <a:gd name="T6" fmla="*/ 2147483647 w 313"/>
                  <a:gd name="T7" fmla="*/ 2147483647 h 112"/>
                  <a:gd name="T8" fmla="*/ 2147483647 w 313"/>
                  <a:gd name="T9" fmla="*/ 2147483647 h 112"/>
                  <a:gd name="T10" fmla="*/ 0 w 313"/>
                  <a:gd name="T11" fmla="*/ 2147483647 h 112"/>
                  <a:gd name="T12" fmla="*/ 0 w 313"/>
                  <a:gd name="T13" fmla="*/ 2147483647 h 112"/>
                  <a:gd name="T14" fmla="*/ 2147483647 w 313"/>
                  <a:gd name="T15" fmla="*/ 2147483647 h 112"/>
                  <a:gd name="T16" fmla="*/ 2147483647 w 313"/>
                  <a:gd name="T17" fmla="*/ 2147483647 h 112"/>
                  <a:gd name="T18" fmla="*/ 2147483647 w 313"/>
                  <a:gd name="T19" fmla="*/ 2147483647 h 112"/>
                  <a:gd name="T20" fmla="*/ 2147483647 w 313"/>
                  <a:gd name="T21" fmla="*/ 2147483647 h 112"/>
                  <a:gd name="T22" fmla="*/ 2147483647 w 313"/>
                  <a:gd name="T23" fmla="*/ 2147483647 h 112"/>
                  <a:gd name="T24" fmla="*/ 2147483647 w 313"/>
                  <a:gd name="T25" fmla="*/ 2147483647 h 112"/>
                  <a:gd name="T26" fmla="*/ 2147483647 w 313"/>
                  <a:gd name="T27" fmla="*/ 2147483647 h 112"/>
                  <a:gd name="T28" fmla="*/ 2147483647 w 313"/>
                  <a:gd name="T29" fmla="*/ 2147483647 h 112"/>
                  <a:gd name="T30" fmla="*/ 2147483647 w 313"/>
                  <a:gd name="T31" fmla="*/ 2147483647 h 112"/>
                  <a:gd name="T32" fmla="*/ 2147483647 w 313"/>
                  <a:gd name="T33" fmla="*/ 2147483647 h 112"/>
                  <a:gd name="T34" fmla="*/ 2147483647 w 313"/>
                  <a:gd name="T35" fmla="*/ 2147483647 h 112"/>
                  <a:gd name="T36" fmla="*/ 2147483647 w 313"/>
                  <a:gd name="T37" fmla="*/ 2147483647 h 112"/>
                  <a:gd name="T38" fmla="*/ 2147483647 w 313"/>
                  <a:gd name="T39" fmla="*/ 2147483647 h 112"/>
                  <a:gd name="T40" fmla="*/ 2147483647 w 313"/>
                  <a:gd name="T41" fmla="*/ 2147483647 h 112"/>
                  <a:gd name="T42" fmla="*/ 2147483647 w 313"/>
                  <a:gd name="T43" fmla="*/ 2147483647 h 112"/>
                  <a:gd name="T44" fmla="*/ 2147483647 w 313"/>
                  <a:gd name="T45" fmla="*/ 2147483647 h 112"/>
                  <a:gd name="T46" fmla="*/ 2147483647 w 313"/>
                  <a:gd name="T47" fmla="*/ 0 h 112"/>
                  <a:gd name="T48" fmla="*/ 2147483647 w 313"/>
                  <a:gd name="T49" fmla="*/ 0 h 112"/>
                  <a:gd name="T50" fmla="*/ 2147483647 w 313"/>
                  <a:gd name="T51" fmla="*/ 0 h 112"/>
                  <a:gd name="T52" fmla="*/ 2147483647 w 313"/>
                  <a:gd name="T53" fmla="*/ 2147483647 h 112"/>
                  <a:gd name="T54" fmla="*/ 2147483647 w 313"/>
                  <a:gd name="T55" fmla="*/ 2147483647 h 112"/>
                  <a:gd name="T56" fmla="*/ 2147483647 w 313"/>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3"/>
                  <a:gd name="T88" fmla="*/ 0 h 112"/>
                  <a:gd name="T89" fmla="*/ 313 w 31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3" h="112">
                    <a:moveTo>
                      <a:pt x="101" y="10"/>
                    </a:moveTo>
                    <a:lnTo>
                      <a:pt x="71" y="17"/>
                    </a:lnTo>
                    <a:lnTo>
                      <a:pt x="45" y="26"/>
                    </a:lnTo>
                    <a:lnTo>
                      <a:pt x="26" y="38"/>
                    </a:lnTo>
                    <a:lnTo>
                      <a:pt x="11" y="50"/>
                    </a:lnTo>
                    <a:lnTo>
                      <a:pt x="0" y="64"/>
                    </a:lnTo>
                    <a:lnTo>
                      <a:pt x="0" y="76"/>
                    </a:lnTo>
                    <a:lnTo>
                      <a:pt x="3" y="85"/>
                    </a:lnTo>
                    <a:lnTo>
                      <a:pt x="19" y="93"/>
                    </a:lnTo>
                    <a:lnTo>
                      <a:pt x="45" y="102"/>
                    </a:lnTo>
                    <a:lnTo>
                      <a:pt x="79" y="109"/>
                    </a:lnTo>
                    <a:lnTo>
                      <a:pt x="117" y="112"/>
                    </a:lnTo>
                    <a:lnTo>
                      <a:pt x="154" y="112"/>
                    </a:lnTo>
                    <a:lnTo>
                      <a:pt x="192" y="109"/>
                    </a:lnTo>
                    <a:lnTo>
                      <a:pt x="230" y="104"/>
                    </a:lnTo>
                    <a:lnTo>
                      <a:pt x="264" y="100"/>
                    </a:lnTo>
                    <a:lnTo>
                      <a:pt x="298" y="93"/>
                    </a:lnTo>
                    <a:lnTo>
                      <a:pt x="309" y="83"/>
                    </a:lnTo>
                    <a:lnTo>
                      <a:pt x="313" y="64"/>
                    </a:lnTo>
                    <a:lnTo>
                      <a:pt x="309" y="41"/>
                    </a:lnTo>
                    <a:lnTo>
                      <a:pt x="298" y="22"/>
                    </a:lnTo>
                    <a:lnTo>
                      <a:pt x="283" y="12"/>
                    </a:lnTo>
                    <a:lnTo>
                      <a:pt x="267" y="5"/>
                    </a:lnTo>
                    <a:lnTo>
                      <a:pt x="245" y="0"/>
                    </a:lnTo>
                    <a:lnTo>
                      <a:pt x="218" y="0"/>
                    </a:lnTo>
                    <a:lnTo>
                      <a:pt x="192" y="0"/>
                    </a:lnTo>
                    <a:lnTo>
                      <a:pt x="162" y="3"/>
                    </a:lnTo>
                    <a:lnTo>
                      <a:pt x="132" y="5"/>
                    </a:lnTo>
                    <a:lnTo>
                      <a:pt x="101" y="10"/>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9" name="Freeform 63"/>
              <p:cNvSpPr>
                <a:spLocks/>
              </p:cNvSpPr>
              <p:nvPr/>
            </p:nvSpPr>
            <p:spPr bwMode="auto">
              <a:xfrm>
                <a:off x="6284673" y="1981454"/>
                <a:ext cx="256092" cy="224503"/>
              </a:xfrm>
              <a:custGeom>
                <a:avLst/>
                <a:gdLst>
                  <a:gd name="T0" fmla="*/ 2147483647 w 219"/>
                  <a:gd name="T1" fmla="*/ 2147483647 h 168"/>
                  <a:gd name="T2" fmla="*/ 2147483647 w 219"/>
                  <a:gd name="T3" fmla="*/ 2147483647 h 168"/>
                  <a:gd name="T4" fmla="*/ 2147483647 w 219"/>
                  <a:gd name="T5" fmla="*/ 2147483647 h 168"/>
                  <a:gd name="T6" fmla="*/ 2147483647 w 219"/>
                  <a:gd name="T7" fmla="*/ 2147483647 h 168"/>
                  <a:gd name="T8" fmla="*/ 2147483647 w 219"/>
                  <a:gd name="T9" fmla="*/ 0 h 168"/>
                  <a:gd name="T10" fmla="*/ 2147483647 w 219"/>
                  <a:gd name="T11" fmla="*/ 0 h 168"/>
                  <a:gd name="T12" fmla="*/ 2147483647 w 219"/>
                  <a:gd name="T13" fmla="*/ 2147483647 h 168"/>
                  <a:gd name="T14" fmla="*/ 2147483647 w 219"/>
                  <a:gd name="T15" fmla="*/ 2147483647 h 168"/>
                  <a:gd name="T16" fmla="*/ 2147483647 w 219"/>
                  <a:gd name="T17" fmla="*/ 2147483647 h 168"/>
                  <a:gd name="T18" fmla="*/ 2147483647 w 219"/>
                  <a:gd name="T19" fmla="*/ 2147483647 h 168"/>
                  <a:gd name="T20" fmla="*/ 0 w 219"/>
                  <a:gd name="T21" fmla="*/ 2147483647 h 168"/>
                  <a:gd name="T22" fmla="*/ 2147483647 w 219"/>
                  <a:gd name="T23" fmla="*/ 2147483647 h 168"/>
                  <a:gd name="T24" fmla="*/ 2147483647 w 219"/>
                  <a:gd name="T25" fmla="*/ 2147483647 h 168"/>
                  <a:gd name="T26" fmla="*/ 2147483647 w 219"/>
                  <a:gd name="T27" fmla="*/ 2147483647 h 168"/>
                  <a:gd name="T28" fmla="*/ 2147483647 w 219"/>
                  <a:gd name="T29" fmla="*/ 2147483647 h 168"/>
                  <a:gd name="T30" fmla="*/ 2147483647 w 219"/>
                  <a:gd name="T31" fmla="*/ 2147483647 h 168"/>
                  <a:gd name="T32" fmla="*/ 2147483647 w 219"/>
                  <a:gd name="T33" fmla="*/ 2147483647 h 168"/>
                  <a:gd name="T34" fmla="*/ 2147483647 w 219"/>
                  <a:gd name="T35" fmla="*/ 2147483647 h 168"/>
                  <a:gd name="T36" fmla="*/ 2147483647 w 219"/>
                  <a:gd name="T37" fmla="*/ 2147483647 h 168"/>
                  <a:gd name="T38" fmla="*/ 2147483647 w 219"/>
                  <a:gd name="T39" fmla="*/ 2147483647 h 168"/>
                  <a:gd name="T40" fmla="*/ 2147483647 w 219"/>
                  <a:gd name="T41" fmla="*/ 2147483647 h 168"/>
                  <a:gd name="T42" fmla="*/ 2147483647 w 219"/>
                  <a:gd name="T43" fmla="*/ 2147483647 h 168"/>
                  <a:gd name="T44" fmla="*/ 2147483647 w 219"/>
                  <a:gd name="T45" fmla="*/ 2147483647 h 168"/>
                  <a:gd name="T46" fmla="*/ 2147483647 w 219"/>
                  <a:gd name="T47" fmla="*/ 2147483647 h 168"/>
                  <a:gd name="T48" fmla="*/ 2147483647 w 219"/>
                  <a:gd name="T49" fmla="*/ 2147483647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68"/>
                  <a:gd name="T77" fmla="*/ 219 w 219"/>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68">
                    <a:moveTo>
                      <a:pt x="170" y="14"/>
                    </a:moveTo>
                    <a:lnTo>
                      <a:pt x="155" y="9"/>
                    </a:lnTo>
                    <a:lnTo>
                      <a:pt x="139" y="5"/>
                    </a:lnTo>
                    <a:lnTo>
                      <a:pt x="121" y="2"/>
                    </a:lnTo>
                    <a:lnTo>
                      <a:pt x="98" y="0"/>
                    </a:lnTo>
                    <a:lnTo>
                      <a:pt x="79" y="0"/>
                    </a:lnTo>
                    <a:lnTo>
                      <a:pt x="60" y="2"/>
                    </a:lnTo>
                    <a:lnTo>
                      <a:pt x="49" y="7"/>
                    </a:lnTo>
                    <a:lnTo>
                      <a:pt x="41" y="14"/>
                    </a:lnTo>
                    <a:lnTo>
                      <a:pt x="11" y="35"/>
                    </a:lnTo>
                    <a:lnTo>
                      <a:pt x="0" y="66"/>
                    </a:lnTo>
                    <a:lnTo>
                      <a:pt x="4" y="102"/>
                    </a:lnTo>
                    <a:lnTo>
                      <a:pt x="22" y="135"/>
                    </a:lnTo>
                    <a:lnTo>
                      <a:pt x="34" y="144"/>
                    </a:lnTo>
                    <a:lnTo>
                      <a:pt x="45" y="151"/>
                    </a:lnTo>
                    <a:lnTo>
                      <a:pt x="64" y="158"/>
                    </a:lnTo>
                    <a:lnTo>
                      <a:pt x="83" y="165"/>
                    </a:lnTo>
                    <a:lnTo>
                      <a:pt x="102" y="168"/>
                    </a:lnTo>
                    <a:lnTo>
                      <a:pt x="121" y="168"/>
                    </a:lnTo>
                    <a:lnTo>
                      <a:pt x="139" y="165"/>
                    </a:lnTo>
                    <a:lnTo>
                      <a:pt x="155" y="156"/>
                    </a:lnTo>
                    <a:lnTo>
                      <a:pt x="196" y="125"/>
                    </a:lnTo>
                    <a:lnTo>
                      <a:pt x="219" y="85"/>
                    </a:lnTo>
                    <a:lnTo>
                      <a:pt x="211" y="45"/>
                    </a:lnTo>
                    <a:lnTo>
                      <a:pt x="170" y="14"/>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10" name="Freeform 64"/>
              <p:cNvSpPr>
                <a:spLocks/>
              </p:cNvSpPr>
              <p:nvPr/>
            </p:nvSpPr>
            <p:spPr bwMode="auto">
              <a:xfrm>
                <a:off x="5582837" y="1088085"/>
                <a:ext cx="572582" cy="161023"/>
              </a:xfrm>
              <a:custGeom>
                <a:avLst/>
                <a:gdLst>
                  <a:gd name="T0" fmla="*/ 2147483647 w 490"/>
                  <a:gd name="T1" fmla="*/ 2147483647 h 120"/>
                  <a:gd name="T2" fmla="*/ 2147483647 w 490"/>
                  <a:gd name="T3" fmla="*/ 0 h 120"/>
                  <a:gd name="T4" fmla="*/ 0 w 490"/>
                  <a:gd name="T5" fmla="*/ 2147483647 h 120"/>
                  <a:gd name="T6" fmla="*/ 2147483647 w 490"/>
                  <a:gd name="T7" fmla="*/ 2147483647 h 120"/>
                  <a:gd name="T8" fmla="*/ 2147483647 w 490"/>
                  <a:gd name="T9" fmla="*/ 2147483647 h 120"/>
                  <a:gd name="T10" fmla="*/ 2147483647 w 490"/>
                  <a:gd name="T11" fmla="*/ 2147483647 h 120"/>
                  <a:gd name="T12" fmla="*/ 2147483647 w 490"/>
                  <a:gd name="T13" fmla="*/ 2147483647 h 120"/>
                  <a:gd name="T14" fmla="*/ 2147483647 w 490"/>
                  <a:gd name="T15" fmla="*/ 2147483647 h 120"/>
                  <a:gd name="T16" fmla="*/ 2147483647 w 490"/>
                  <a:gd name="T17" fmla="*/ 2147483647 h 120"/>
                  <a:gd name="T18" fmla="*/ 2147483647 w 490"/>
                  <a:gd name="T19" fmla="*/ 2147483647 h 120"/>
                  <a:gd name="T20" fmla="*/ 2147483647 w 490"/>
                  <a:gd name="T21" fmla="*/ 2147483647 h 120"/>
                  <a:gd name="T22" fmla="*/ 2147483647 w 490"/>
                  <a:gd name="T23" fmla="*/ 2147483647 h 120"/>
                  <a:gd name="T24" fmla="*/ 2147483647 w 490"/>
                  <a:gd name="T25" fmla="*/ 2147483647 h 120"/>
                  <a:gd name="T26" fmla="*/ 2147483647 w 490"/>
                  <a:gd name="T27" fmla="*/ 2147483647 h 120"/>
                  <a:gd name="T28" fmla="*/ 2147483647 w 490"/>
                  <a:gd name="T29" fmla="*/ 2147483647 h 120"/>
                  <a:gd name="T30" fmla="*/ 2147483647 w 490"/>
                  <a:gd name="T31" fmla="*/ 2147483647 h 120"/>
                  <a:gd name="T32" fmla="*/ 2147483647 w 490"/>
                  <a:gd name="T33" fmla="*/ 2147483647 h 120"/>
                  <a:gd name="T34" fmla="*/ 2147483647 w 490"/>
                  <a:gd name="T35" fmla="*/ 2147483647 h 120"/>
                  <a:gd name="T36" fmla="*/ 2147483647 w 490"/>
                  <a:gd name="T37" fmla="*/ 0 h 120"/>
                  <a:gd name="T38" fmla="*/ 2147483647 w 490"/>
                  <a:gd name="T39" fmla="*/ 2147483647 h 120"/>
                  <a:gd name="T40" fmla="*/ 2147483647 w 490"/>
                  <a:gd name="T41" fmla="*/ 2147483647 h 120"/>
                  <a:gd name="T42" fmla="*/ 2147483647 w 490"/>
                  <a:gd name="T43" fmla="*/ 2147483647 h 120"/>
                  <a:gd name="T44" fmla="*/ 2147483647 w 490"/>
                  <a:gd name="T45" fmla="*/ 2147483647 h 120"/>
                  <a:gd name="T46" fmla="*/ 2147483647 w 490"/>
                  <a:gd name="T47" fmla="*/ 2147483647 h 120"/>
                  <a:gd name="T48" fmla="*/ 2147483647 w 490"/>
                  <a:gd name="T49" fmla="*/ 2147483647 h 120"/>
                  <a:gd name="T50" fmla="*/ 2147483647 w 490"/>
                  <a:gd name="T51" fmla="*/ 2147483647 h 120"/>
                  <a:gd name="T52" fmla="*/ 2147483647 w 490"/>
                  <a:gd name="T53" fmla="*/ 2147483647 h 120"/>
                  <a:gd name="T54" fmla="*/ 2147483647 w 490"/>
                  <a:gd name="T55" fmla="*/ 2147483647 h 120"/>
                  <a:gd name="T56" fmla="*/ 2147483647 w 490"/>
                  <a:gd name="T57" fmla="*/ 2147483647 h 120"/>
                  <a:gd name="T58" fmla="*/ 2147483647 w 490"/>
                  <a:gd name="T59" fmla="*/ 2147483647 h 120"/>
                  <a:gd name="T60" fmla="*/ 2147483647 w 490"/>
                  <a:gd name="T61" fmla="*/ 2147483647 h 120"/>
                  <a:gd name="T62" fmla="*/ 2147483647 w 490"/>
                  <a:gd name="T63" fmla="*/ 2147483647 h 120"/>
                  <a:gd name="T64" fmla="*/ 2147483647 w 490"/>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120"/>
                  <a:gd name="T101" fmla="*/ 490 w 490"/>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120">
                    <a:moveTo>
                      <a:pt x="79" y="2"/>
                    </a:moveTo>
                    <a:lnTo>
                      <a:pt x="23" y="0"/>
                    </a:lnTo>
                    <a:lnTo>
                      <a:pt x="0" y="23"/>
                    </a:lnTo>
                    <a:lnTo>
                      <a:pt x="8" y="56"/>
                    </a:lnTo>
                    <a:lnTo>
                      <a:pt x="34" y="82"/>
                    </a:lnTo>
                    <a:lnTo>
                      <a:pt x="79" y="101"/>
                    </a:lnTo>
                    <a:lnTo>
                      <a:pt x="128" y="113"/>
                    </a:lnTo>
                    <a:lnTo>
                      <a:pt x="177" y="120"/>
                    </a:lnTo>
                    <a:lnTo>
                      <a:pt x="234" y="120"/>
                    </a:lnTo>
                    <a:lnTo>
                      <a:pt x="291" y="116"/>
                    </a:lnTo>
                    <a:lnTo>
                      <a:pt x="347" y="111"/>
                    </a:lnTo>
                    <a:lnTo>
                      <a:pt x="404" y="101"/>
                    </a:lnTo>
                    <a:lnTo>
                      <a:pt x="460" y="94"/>
                    </a:lnTo>
                    <a:lnTo>
                      <a:pt x="487" y="85"/>
                    </a:lnTo>
                    <a:lnTo>
                      <a:pt x="490" y="61"/>
                    </a:lnTo>
                    <a:lnTo>
                      <a:pt x="479" y="33"/>
                    </a:lnTo>
                    <a:lnTo>
                      <a:pt x="460" y="11"/>
                    </a:lnTo>
                    <a:lnTo>
                      <a:pt x="438" y="2"/>
                    </a:lnTo>
                    <a:lnTo>
                      <a:pt x="411" y="0"/>
                    </a:lnTo>
                    <a:lnTo>
                      <a:pt x="377" y="4"/>
                    </a:lnTo>
                    <a:lnTo>
                      <a:pt x="340" y="14"/>
                    </a:lnTo>
                    <a:lnTo>
                      <a:pt x="302" y="23"/>
                    </a:lnTo>
                    <a:lnTo>
                      <a:pt x="264" y="33"/>
                    </a:lnTo>
                    <a:lnTo>
                      <a:pt x="230" y="35"/>
                    </a:lnTo>
                    <a:lnTo>
                      <a:pt x="196" y="33"/>
                    </a:lnTo>
                    <a:lnTo>
                      <a:pt x="185" y="33"/>
                    </a:lnTo>
                    <a:lnTo>
                      <a:pt x="170" y="30"/>
                    </a:lnTo>
                    <a:lnTo>
                      <a:pt x="155" y="26"/>
                    </a:lnTo>
                    <a:lnTo>
                      <a:pt x="140" y="21"/>
                    </a:lnTo>
                    <a:lnTo>
                      <a:pt x="125" y="16"/>
                    </a:lnTo>
                    <a:lnTo>
                      <a:pt x="109" y="11"/>
                    </a:lnTo>
                    <a:lnTo>
                      <a:pt x="94" y="7"/>
                    </a:lnTo>
                    <a:lnTo>
                      <a:pt x="79" y="2"/>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11" name="Freeform 65"/>
              <p:cNvSpPr>
                <a:spLocks/>
              </p:cNvSpPr>
              <p:nvPr/>
            </p:nvSpPr>
            <p:spPr bwMode="auto">
              <a:xfrm>
                <a:off x="7144754" y="2401043"/>
                <a:ext cx="230724" cy="181151"/>
              </a:xfrm>
              <a:custGeom>
                <a:avLst/>
                <a:gdLst>
                  <a:gd name="T0" fmla="*/ 2147483647 w 197"/>
                  <a:gd name="T1" fmla="*/ 2147483647 h 135"/>
                  <a:gd name="T2" fmla="*/ 2147483647 w 197"/>
                  <a:gd name="T3" fmla="*/ 2147483647 h 135"/>
                  <a:gd name="T4" fmla="*/ 2147483647 w 197"/>
                  <a:gd name="T5" fmla="*/ 2147483647 h 135"/>
                  <a:gd name="T6" fmla="*/ 2147483647 w 197"/>
                  <a:gd name="T7" fmla="*/ 2147483647 h 135"/>
                  <a:gd name="T8" fmla="*/ 2147483647 w 197"/>
                  <a:gd name="T9" fmla="*/ 2147483647 h 135"/>
                  <a:gd name="T10" fmla="*/ 2147483647 w 197"/>
                  <a:gd name="T11" fmla="*/ 2147483647 h 135"/>
                  <a:gd name="T12" fmla="*/ 2147483647 w 197"/>
                  <a:gd name="T13" fmla="*/ 2147483647 h 135"/>
                  <a:gd name="T14" fmla="*/ 2147483647 w 197"/>
                  <a:gd name="T15" fmla="*/ 2147483647 h 135"/>
                  <a:gd name="T16" fmla="*/ 2147483647 w 197"/>
                  <a:gd name="T17" fmla="*/ 0 h 135"/>
                  <a:gd name="T18" fmla="*/ 2147483647 w 197"/>
                  <a:gd name="T19" fmla="*/ 0 h 135"/>
                  <a:gd name="T20" fmla="*/ 2147483647 w 197"/>
                  <a:gd name="T21" fmla="*/ 2147483647 h 135"/>
                  <a:gd name="T22" fmla="*/ 2147483647 w 197"/>
                  <a:gd name="T23" fmla="*/ 2147483647 h 135"/>
                  <a:gd name="T24" fmla="*/ 2147483647 w 197"/>
                  <a:gd name="T25" fmla="*/ 2147483647 h 135"/>
                  <a:gd name="T26" fmla="*/ 2147483647 w 197"/>
                  <a:gd name="T27" fmla="*/ 2147483647 h 135"/>
                  <a:gd name="T28" fmla="*/ 0 w 197"/>
                  <a:gd name="T29" fmla="*/ 2147483647 h 135"/>
                  <a:gd name="T30" fmla="*/ 2147483647 w 197"/>
                  <a:gd name="T31" fmla="*/ 2147483647 h 135"/>
                  <a:gd name="T32" fmla="*/ 2147483647 w 197"/>
                  <a:gd name="T33" fmla="*/ 2147483647 h 135"/>
                  <a:gd name="T34" fmla="*/ 2147483647 w 197"/>
                  <a:gd name="T35" fmla="*/ 2147483647 h 135"/>
                  <a:gd name="T36" fmla="*/ 2147483647 w 197"/>
                  <a:gd name="T37" fmla="*/ 2147483647 h 135"/>
                  <a:gd name="T38" fmla="*/ 2147483647 w 197"/>
                  <a:gd name="T39" fmla="*/ 2147483647 h 135"/>
                  <a:gd name="T40" fmla="*/ 2147483647 w 197"/>
                  <a:gd name="T41" fmla="*/ 2147483647 h 135"/>
                  <a:gd name="T42" fmla="*/ 2147483647 w 197"/>
                  <a:gd name="T43" fmla="*/ 2147483647 h 135"/>
                  <a:gd name="T44" fmla="*/ 2147483647 w 197"/>
                  <a:gd name="T45" fmla="*/ 2147483647 h 135"/>
                  <a:gd name="T46" fmla="*/ 2147483647 w 197"/>
                  <a:gd name="T47" fmla="*/ 2147483647 h 135"/>
                  <a:gd name="T48" fmla="*/ 2147483647 w 197"/>
                  <a:gd name="T49" fmla="*/ 2147483647 h 135"/>
                  <a:gd name="T50" fmla="*/ 2147483647 w 197"/>
                  <a:gd name="T51" fmla="*/ 2147483647 h 135"/>
                  <a:gd name="T52" fmla="*/ 2147483647 w 197"/>
                  <a:gd name="T53" fmla="*/ 2147483647 h 135"/>
                  <a:gd name="T54" fmla="*/ 2147483647 w 197"/>
                  <a:gd name="T55" fmla="*/ 2147483647 h 135"/>
                  <a:gd name="T56" fmla="*/ 2147483647 w 19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
                  <a:gd name="T88" fmla="*/ 0 h 135"/>
                  <a:gd name="T89" fmla="*/ 197 w 19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 h="135">
                    <a:moveTo>
                      <a:pt x="189" y="60"/>
                    </a:moveTo>
                    <a:lnTo>
                      <a:pt x="197" y="43"/>
                    </a:lnTo>
                    <a:lnTo>
                      <a:pt x="197" y="29"/>
                    </a:lnTo>
                    <a:lnTo>
                      <a:pt x="189" y="17"/>
                    </a:lnTo>
                    <a:lnTo>
                      <a:pt x="170" y="8"/>
                    </a:lnTo>
                    <a:lnTo>
                      <a:pt x="151" y="8"/>
                    </a:lnTo>
                    <a:lnTo>
                      <a:pt x="129" y="5"/>
                    </a:lnTo>
                    <a:lnTo>
                      <a:pt x="106" y="3"/>
                    </a:lnTo>
                    <a:lnTo>
                      <a:pt x="87" y="0"/>
                    </a:lnTo>
                    <a:lnTo>
                      <a:pt x="65" y="0"/>
                    </a:lnTo>
                    <a:lnTo>
                      <a:pt x="49" y="3"/>
                    </a:lnTo>
                    <a:lnTo>
                      <a:pt x="34" y="8"/>
                    </a:lnTo>
                    <a:lnTo>
                      <a:pt x="27" y="17"/>
                    </a:lnTo>
                    <a:lnTo>
                      <a:pt x="8" y="43"/>
                    </a:lnTo>
                    <a:lnTo>
                      <a:pt x="0" y="69"/>
                    </a:lnTo>
                    <a:lnTo>
                      <a:pt x="8" y="95"/>
                    </a:lnTo>
                    <a:lnTo>
                      <a:pt x="27" y="119"/>
                    </a:lnTo>
                    <a:lnTo>
                      <a:pt x="34" y="126"/>
                    </a:lnTo>
                    <a:lnTo>
                      <a:pt x="46" y="131"/>
                    </a:lnTo>
                    <a:lnTo>
                      <a:pt x="61" y="133"/>
                    </a:lnTo>
                    <a:lnTo>
                      <a:pt x="80" y="133"/>
                    </a:lnTo>
                    <a:lnTo>
                      <a:pt x="99" y="135"/>
                    </a:lnTo>
                    <a:lnTo>
                      <a:pt x="117" y="133"/>
                    </a:lnTo>
                    <a:lnTo>
                      <a:pt x="140" y="131"/>
                    </a:lnTo>
                    <a:lnTo>
                      <a:pt x="159" y="128"/>
                    </a:lnTo>
                    <a:lnTo>
                      <a:pt x="174" y="116"/>
                    </a:lnTo>
                    <a:lnTo>
                      <a:pt x="178" y="98"/>
                    </a:lnTo>
                    <a:lnTo>
                      <a:pt x="182" y="76"/>
                    </a:lnTo>
                    <a:lnTo>
                      <a:pt x="189" y="60"/>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12" name="Freeform 66"/>
              <p:cNvSpPr>
                <a:spLocks/>
              </p:cNvSpPr>
              <p:nvPr/>
            </p:nvSpPr>
            <p:spPr bwMode="auto">
              <a:xfrm>
                <a:off x="4314459" y="3241770"/>
                <a:ext cx="297163" cy="222955"/>
              </a:xfrm>
              <a:custGeom>
                <a:avLst/>
                <a:gdLst>
                  <a:gd name="T0" fmla="*/ 2147483647 w 253"/>
                  <a:gd name="T1" fmla="*/ 2147483647 h 167"/>
                  <a:gd name="T2" fmla="*/ 2147483647 w 253"/>
                  <a:gd name="T3" fmla="*/ 2147483647 h 167"/>
                  <a:gd name="T4" fmla="*/ 2147483647 w 253"/>
                  <a:gd name="T5" fmla="*/ 2147483647 h 167"/>
                  <a:gd name="T6" fmla="*/ 2147483647 w 253"/>
                  <a:gd name="T7" fmla="*/ 2147483647 h 167"/>
                  <a:gd name="T8" fmla="*/ 2147483647 w 253"/>
                  <a:gd name="T9" fmla="*/ 0 h 167"/>
                  <a:gd name="T10" fmla="*/ 2147483647 w 253"/>
                  <a:gd name="T11" fmla="*/ 0 h 167"/>
                  <a:gd name="T12" fmla="*/ 2147483647 w 253"/>
                  <a:gd name="T13" fmla="*/ 2147483647 h 167"/>
                  <a:gd name="T14" fmla="*/ 2147483647 w 253"/>
                  <a:gd name="T15" fmla="*/ 2147483647 h 167"/>
                  <a:gd name="T16" fmla="*/ 2147483647 w 253"/>
                  <a:gd name="T17" fmla="*/ 2147483647 h 167"/>
                  <a:gd name="T18" fmla="*/ 0 w 253"/>
                  <a:gd name="T19" fmla="*/ 2147483647 h 167"/>
                  <a:gd name="T20" fmla="*/ 0 w 253"/>
                  <a:gd name="T21" fmla="*/ 2147483647 h 167"/>
                  <a:gd name="T22" fmla="*/ 2147483647 w 253"/>
                  <a:gd name="T23" fmla="*/ 2147483647 h 167"/>
                  <a:gd name="T24" fmla="*/ 2147483647 w 253"/>
                  <a:gd name="T25" fmla="*/ 2147483647 h 167"/>
                  <a:gd name="T26" fmla="*/ 2147483647 w 253"/>
                  <a:gd name="T27" fmla="*/ 2147483647 h 167"/>
                  <a:gd name="T28" fmla="*/ 2147483647 w 253"/>
                  <a:gd name="T29" fmla="*/ 2147483647 h 167"/>
                  <a:gd name="T30" fmla="*/ 2147483647 w 253"/>
                  <a:gd name="T31" fmla="*/ 2147483647 h 167"/>
                  <a:gd name="T32" fmla="*/ 2147483647 w 253"/>
                  <a:gd name="T33" fmla="*/ 2147483647 h 167"/>
                  <a:gd name="T34" fmla="*/ 2147483647 w 253"/>
                  <a:gd name="T35" fmla="*/ 2147483647 h 167"/>
                  <a:gd name="T36" fmla="*/ 2147483647 w 253"/>
                  <a:gd name="T37" fmla="*/ 2147483647 h 167"/>
                  <a:gd name="T38" fmla="*/ 2147483647 w 253"/>
                  <a:gd name="T39" fmla="*/ 2147483647 h 167"/>
                  <a:gd name="T40" fmla="*/ 2147483647 w 253"/>
                  <a:gd name="T41" fmla="*/ 2147483647 h 167"/>
                  <a:gd name="T42" fmla="*/ 2147483647 w 253"/>
                  <a:gd name="T43" fmla="*/ 2147483647 h 167"/>
                  <a:gd name="T44" fmla="*/ 2147483647 w 253"/>
                  <a:gd name="T45" fmla="*/ 2147483647 h 167"/>
                  <a:gd name="T46" fmla="*/ 2147483647 w 253"/>
                  <a:gd name="T47" fmla="*/ 2147483647 h 167"/>
                  <a:gd name="T48" fmla="*/ 2147483647 w 253"/>
                  <a:gd name="T49" fmla="*/ 2147483647 h 167"/>
                  <a:gd name="T50" fmla="*/ 2147483647 w 253"/>
                  <a:gd name="T51" fmla="*/ 2147483647 h 167"/>
                  <a:gd name="T52" fmla="*/ 2147483647 w 253"/>
                  <a:gd name="T53" fmla="*/ 2147483647 h 167"/>
                  <a:gd name="T54" fmla="*/ 2147483647 w 253"/>
                  <a:gd name="T55" fmla="*/ 2147483647 h 167"/>
                  <a:gd name="T56" fmla="*/ 2147483647 w 253"/>
                  <a:gd name="T57" fmla="*/ 2147483647 h 167"/>
                  <a:gd name="T58" fmla="*/ 2147483647 w 253"/>
                  <a:gd name="T59" fmla="*/ 2147483647 h 167"/>
                  <a:gd name="T60" fmla="*/ 2147483647 w 253"/>
                  <a:gd name="T61" fmla="*/ 2147483647 h 167"/>
                  <a:gd name="T62" fmla="*/ 2147483647 w 253"/>
                  <a:gd name="T63" fmla="*/ 2147483647 h 167"/>
                  <a:gd name="T64" fmla="*/ 2147483647 w 253"/>
                  <a:gd name="T65" fmla="*/ 2147483647 h 167"/>
                  <a:gd name="T66" fmla="*/ 2147483647 w 253"/>
                  <a:gd name="T67" fmla="*/ 2147483647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167"/>
                  <a:gd name="T104" fmla="*/ 253 w 253"/>
                  <a:gd name="T105" fmla="*/ 167 h 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167">
                    <a:moveTo>
                      <a:pt x="166" y="23"/>
                    </a:moveTo>
                    <a:lnTo>
                      <a:pt x="148" y="14"/>
                    </a:lnTo>
                    <a:lnTo>
                      <a:pt x="129" y="7"/>
                    </a:lnTo>
                    <a:lnTo>
                      <a:pt x="110" y="2"/>
                    </a:lnTo>
                    <a:lnTo>
                      <a:pt x="87" y="0"/>
                    </a:lnTo>
                    <a:lnTo>
                      <a:pt x="68" y="0"/>
                    </a:lnTo>
                    <a:lnTo>
                      <a:pt x="49" y="2"/>
                    </a:lnTo>
                    <a:lnTo>
                      <a:pt x="34" y="7"/>
                    </a:lnTo>
                    <a:lnTo>
                      <a:pt x="19" y="14"/>
                    </a:lnTo>
                    <a:lnTo>
                      <a:pt x="0" y="37"/>
                    </a:lnTo>
                    <a:lnTo>
                      <a:pt x="0" y="68"/>
                    </a:lnTo>
                    <a:lnTo>
                      <a:pt x="8" y="104"/>
                    </a:lnTo>
                    <a:lnTo>
                      <a:pt x="12" y="137"/>
                    </a:lnTo>
                    <a:lnTo>
                      <a:pt x="46" y="132"/>
                    </a:lnTo>
                    <a:lnTo>
                      <a:pt x="76" y="132"/>
                    </a:lnTo>
                    <a:lnTo>
                      <a:pt x="106" y="134"/>
                    </a:lnTo>
                    <a:lnTo>
                      <a:pt x="132" y="139"/>
                    </a:lnTo>
                    <a:lnTo>
                      <a:pt x="159" y="146"/>
                    </a:lnTo>
                    <a:lnTo>
                      <a:pt x="189" y="156"/>
                    </a:lnTo>
                    <a:lnTo>
                      <a:pt x="215" y="163"/>
                    </a:lnTo>
                    <a:lnTo>
                      <a:pt x="246" y="167"/>
                    </a:lnTo>
                    <a:lnTo>
                      <a:pt x="249" y="144"/>
                    </a:lnTo>
                    <a:lnTo>
                      <a:pt x="253" y="120"/>
                    </a:lnTo>
                    <a:lnTo>
                      <a:pt x="249" y="99"/>
                    </a:lnTo>
                    <a:lnTo>
                      <a:pt x="234" y="75"/>
                    </a:lnTo>
                    <a:lnTo>
                      <a:pt x="230" y="75"/>
                    </a:lnTo>
                    <a:lnTo>
                      <a:pt x="223" y="75"/>
                    </a:lnTo>
                    <a:lnTo>
                      <a:pt x="212" y="75"/>
                    </a:lnTo>
                    <a:lnTo>
                      <a:pt x="197" y="75"/>
                    </a:lnTo>
                    <a:lnTo>
                      <a:pt x="197" y="68"/>
                    </a:lnTo>
                    <a:lnTo>
                      <a:pt x="197" y="61"/>
                    </a:lnTo>
                    <a:lnTo>
                      <a:pt x="193" y="56"/>
                    </a:lnTo>
                    <a:lnTo>
                      <a:pt x="185" y="54"/>
                    </a:lnTo>
                    <a:lnTo>
                      <a:pt x="166" y="23"/>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13" name="Freeform 67"/>
              <p:cNvSpPr>
                <a:spLocks/>
              </p:cNvSpPr>
              <p:nvPr/>
            </p:nvSpPr>
            <p:spPr bwMode="auto">
              <a:xfrm>
                <a:off x="4523440" y="1730629"/>
                <a:ext cx="254884" cy="157927"/>
              </a:xfrm>
              <a:custGeom>
                <a:avLst/>
                <a:gdLst>
                  <a:gd name="T0" fmla="*/ 2147483647 w 218"/>
                  <a:gd name="T1" fmla="*/ 2147483647 h 118"/>
                  <a:gd name="T2" fmla="*/ 2147483647 w 218"/>
                  <a:gd name="T3" fmla="*/ 2147483647 h 118"/>
                  <a:gd name="T4" fmla="*/ 2147483647 w 218"/>
                  <a:gd name="T5" fmla="*/ 2147483647 h 118"/>
                  <a:gd name="T6" fmla="*/ 2147483647 w 218"/>
                  <a:gd name="T7" fmla="*/ 2147483647 h 118"/>
                  <a:gd name="T8" fmla="*/ 2147483647 w 218"/>
                  <a:gd name="T9" fmla="*/ 0 h 118"/>
                  <a:gd name="T10" fmla="*/ 2147483647 w 218"/>
                  <a:gd name="T11" fmla="*/ 0 h 118"/>
                  <a:gd name="T12" fmla="*/ 2147483647 w 218"/>
                  <a:gd name="T13" fmla="*/ 2147483647 h 118"/>
                  <a:gd name="T14" fmla="*/ 2147483647 w 218"/>
                  <a:gd name="T15" fmla="*/ 2147483647 h 118"/>
                  <a:gd name="T16" fmla="*/ 2147483647 w 218"/>
                  <a:gd name="T17" fmla="*/ 2147483647 h 118"/>
                  <a:gd name="T18" fmla="*/ 2147483647 w 218"/>
                  <a:gd name="T19" fmla="*/ 2147483647 h 118"/>
                  <a:gd name="T20" fmla="*/ 0 w 218"/>
                  <a:gd name="T21" fmla="*/ 2147483647 h 118"/>
                  <a:gd name="T22" fmla="*/ 2147483647 w 218"/>
                  <a:gd name="T23" fmla="*/ 2147483647 h 118"/>
                  <a:gd name="T24" fmla="*/ 2147483647 w 218"/>
                  <a:gd name="T25" fmla="*/ 2147483647 h 118"/>
                  <a:gd name="T26" fmla="*/ 2147483647 w 218"/>
                  <a:gd name="T27" fmla="*/ 2147483647 h 118"/>
                  <a:gd name="T28" fmla="*/ 2147483647 w 218"/>
                  <a:gd name="T29" fmla="*/ 2147483647 h 118"/>
                  <a:gd name="T30" fmla="*/ 2147483647 w 218"/>
                  <a:gd name="T31" fmla="*/ 2147483647 h 118"/>
                  <a:gd name="T32" fmla="*/ 2147483647 w 218"/>
                  <a:gd name="T33" fmla="*/ 2147483647 h 118"/>
                  <a:gd name="T34" fmla="*/ 2147483647 w 218"/>
                  <a:gd name="T35" fmla="*/ 2147483647 h 118"/>
                  <a:gd name="T36" fmla="*/ 2147483647 w 218"/>
                  <a:gd name="T37" fmla="*/ 2147483647 h 118"/>
                  <a:gd name="T38" fmla="*/ 2147483647 w 218"/>
                  <a:gd name="T39" fmla="*/ 2147483647 h 118"/>
                  <a:gd name="T40" fmla="*/ 2147483647 w 218"/>
                  <a:gd name="T41" fmla="*/ 2147483647 h 118"/>
                  <a:gd name="T42" fmla="*/ 2147483647 w 218"/>
                  <a:gd name="T43" fmla="*/ 2147483647 h 118"/>
                  <a:gd name="T44" fmla="*/ 2147483647 w 218"/>
                  <a:gd name="T45" fmla="*/ 2147483647 h 118"/>
                  <a:gd name="T46" fmla="*/ 2147483647 w 218"/>
                  <a:gd name="T47" fmla="*/ 2147483647 h 118"/>
                  <a:gd name="T48" fmla="*/ 2147483647 w 218"/>
                  <a:gd name="T49" fmla="*/ 2147483647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118"/>
                  <a:gd name="T77" fmla="*/ 218 w 218"/>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118">
                    <a:moveTo>
                      <a:pt x="218" y="45"/>
                    </a:moveTo>
                    <a:lnTo>
                      <a:pt x="211" y="26"/>
                    </a:lnTo>
                    <a:lnTo>
                      <a:pt x="196" y="14"/>
                    </a:lnTo>
                    <a:lnTo>
                      <a:pt x="173" y="5"/>
                    </a:lnTo>
                    <a:lnTo>
                      <a:pt x="147" y="0"/>
                    </a:lnTo>
                    <a:lnTo>
                      <a:pt x="117" y="0"/>
                    </a:lnTo>
                    <a:lnTo>
                      <a:pt x="86" y="2"/>
                    </a:lnTo>
                    <a:lnTo>
                      <a:pt x="60" y="7"/>
                    </a:lnTo>
                    <a:lnTo>
                      <a:pt x="37" y="14"/>
                    </a:lnTo>
                    <a:lnTo>
                      <a:pt x="11" y="31"/>
                    </a:lnTo>
                    <a:lnTo>
                      <a:pt x="0" y="57"/>
                    </a:lnTo>
                    <a:lnTo>
                      <a:pt x="3" y="85"/>
                    </a:lnTo>
                    <a:lnTo>
                      <a:pt x="19" y="106"/>
                    </a:lnTo>
                    <a:lnTo>
                      <a:pt x="37" y="116"/>
                    </a:lnTo>
                    <a:lnTo>
                      <a:pt x="60" y="118"/>
                    </a:lnTo>
                    <a:lnTo>
                      <a:pt x="86" y="116"/>
                    </a:lnTo>
                    <a:lnTo>
                      <a:pt x="113" y="111"/>
                    </a:lnTo>
                    <a:lnTo>
                      <a:pt x="139" y="102"/>
                    </a:lnTo>
                    <a:lnTo>
                      <a:pt x="166" y="95"/>
                    </a:lnTo>
                    <a:lnTo>
                      <a:pt x="192" y="85"/>
                    </a:lnTo>
                    <a:lnTo>
                      <a:pt x="218" y="76"/>
                    </a:lnTo>
                    <a:lnTo>
                      <a:pt x="211" y="69"/>
                    </a:lnTo>
                    <a:lnTo>
                      <a:pt x="211" y="59"/>
                    </a:lnTo>
                    <a:lnTo>
                      <a:pt x="215" y="52"/>
                    </a:lnTo>
                    <a:lnTo>
                      <a:pt x="218" y="45"/>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14" name="Freeform 68"/>
              <p:cNvSpPr>
                <a:spLocks/>
              </p:cNvSpPr>
              <p:nvPr/>
            </p:nvSpPr>
            <p:spPr bwMode="auto">
              <a:xfrm>
                <a:off x="4244396" y="1303299"/>
                <a:ext cx="256092" cy="174958"/>
              </a:xfrm>
              <a:custGeom>
                <a:avLst/>
                <a:gdLst>
                  <a:gd name="T0" fmla="*/ 2147483647 w 219"/>
                  <a:gd name="T1" fmla="*/ 2147483647 h 131"/>
                  <a:gd name="T2" fmla="*/ 2147483647 w 219"/>
                  <a:gd name="T3" fmla="*/ 2147483647 h 131"/>
                  <a:gd name="T4" fmla="*/ 2147483647 w 219"/>
                  <a:gd name="T5" fmla="*/ 2147483647 h 131"/>
                  <a:gd name="T6" fmla="*/ 2147483647 w 219"/>
                  <a:gd name="T7" fmla="*/ 2147483647 h 131"/>
                  <a:gd name="T8" fmla="*/ 2147483647 w 219"/>
                  <a:gd name="T9" fmla="*/ 0 h 131"/>
                  <a:gd name="T10" fmla="*/ 2147483647 w 219"/>
                  <a:gd name="T11" fmla="*/ 0 h 131"/>
                  <a:gd name="T12" fmla="*/ 2147483647 w 219"/>
                  <a:gd name="T13" fmla="*/ 2147483647 h 131"/>
                  <a:gd name="T14" fmla="*/ 2147483647 w 219"/>
                  <a:gd name="T15" fmla="*/ 2147483647 h 131"/>
                  <a:gd name="T16" fmla="*/ 2147483647 w 219"/>
                  <a:gd name="T17" fmla="*/ 2147483647 h 131"/>
                  <a:gd name="T18" fmla="*/ 2147483647 w 219"/>
                  <a:gd name="T19" fmla="*/ 2147483647 h 131"/>
                  <a:gd name="T20" fmla="*/ 0 w 219"/>
                  <a:gd name="T21" fmla="*/ 2147483647 h 131"/>
                  <a:gd name="T22" fmla="*/ 2147483647 w 219"/>
                  <a:gd name="T23" fmla="*/ 2147483647 h 131"/>
                  <a:gd name="T24" fmla="*/ 2147483647 w 219"/>
                  <a:gd name="T25" fmla="*/ 2147483647 h 131"/>
                  <a:gd name="T26" fmla="*/ 2147483647 w 219"/>
                  <a:gd name="T27" fmla="*/ 2147483647 h 131"/>
                  <a:gd name="T28" fmla="*/ 2147483647 w 219"/>
                  <a:gd name="T29" fmla="*/ 2147483647 h 131"/>
                  <a:gd name="T30" fmla="*/ 2147483647 w 219"/>
                  <a:gd name="T31" fmla="*/ 2147483647 h 131"/>
                  <a:gd name="T32" fmla="*/ 2147483647 w 219"/>
                  <a:gd name="T33" fmla="*/ 2147483647 h 131"/>
                  <a:gd name="T34" fmla="*/ 2147483647 w 219"/>
                  <a:gd name="T35" fmla="*/ 2147483647 h 131"/>
                  <a:gd name="T36" fmla="*/ 2147483647 w 219"/>
                  <a:gd name="T37" fmla="*/ 2147483647 h 131"/>
                  <a:gd name="T38" fmla="*/ 2147483647 w 219"/>
                  <a:gd name="T39" fmla="*/ 2147483647 h 131"/>
                  <a:gd name="T40" fmla="*/ 2147483647 w 219"/>
                  <a:gd name="T41" fmla="*/ 2147483647 h 131"/>
                  <a:gd name="T42" fmla="*/ 2147483647 w 219"/>
                  <a:gd name="T43" fmla="*/ 2147483647 h 131"/>
                  <a:gd name="T44" fmla="*/ 2147483647 w 219"/>
                  <a:gd name="T45" fmla="*/ 2147483647 h 131"/>
                  <a:gd name="T46" fmla="*/ 2147483647 w 219"/>
                  <a:gd name="T47" fmla="*/ 2147483647 h 131"/>
                  <a:gd name="T48" fmla="*/ 2147483647 w 219"/>
                  <a:gd name="T49" fmla="*/ 2147483647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31"/>
                  <a:gd name="T77" fmla="*/ 219 w 219"/>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31">
                    <a:moveTo>
                      <a:pt x="192" y="17"/>
                    </a:moveTo>
                    <a:lnTo>
                      <a:pt x="170" y="12"/>
                    </a:lnTo>
                    <a:lnTo>
                      <a:pt x="147" y="8"/>
                    </a:lnTo>
                    <a:lnTo>
                      <a:pt x="125" y="3"/>
                    </a:lnTo>
                    <a:lnTo>
                      <a:pt x="98" y="0"/>
                    </a:lnTo>
                    <a:lnTo>
                      <a:pt x="75" y="0"/>
                    </a:lnTo>
                    <a:lnTo>
                      <a:pt x="53" y="3"/>
                    </a:lnTo>
                    <a:lnTo>
                      <a:pt x="34" y="8"/>
                    </a:lnTo>
                    <a:lnTo>
                      <a:pt x="19" y="17"/>
                    </a:lnTo>
                    <a:lnTo>
                      <a:pt x="4" y="41"/>
                    </a:lnTo>
                    <a:lnTo>
                      <a:pt x="0" y="67"/>
                    </a:lnTo>
                    <a:lnTo>
                      <a:pt x="4" y="95"/>
                    </a:lnTo>
                    <a:lnTo>
                      <a:pt x="4" y="119"/>
                    </a:lnTo>
                    <a:lnTo>
                      <a:pt x="30" y="119"/>
                    </a:lnTo>
                    <a:lnTo>
                      <a:pt x="57" y="119"/>
                    </a:lnTo>
                    <a:lnTo>
                      <a:pt x="83" y="119"/>
                    </a:lnTo>
                    <a:lnTo>
                      <a:pt x="109" y="121"/>
                    </a:lnTo>
                    <a:lnTo>
                      <a:pt x="136" y="121"/>
                    </a:lnTo>
                    <a:lnTo>
                      <a:pt x="158" y="124"/>
                    </a:lnTo>
                    <a:lnTo>
                      <a:pt x="185" y="126"/>
                    </a:lnTo>
                    <a:lnTo>
                      <a:pt x="208" y="131"/>
                    </a:lnTo>
                    <a:lnTo>
                      <a:pt x="211" y="95"/>
                    </a:lnTo>
                    <a:lnTo>
                      <a:pt x="219" y="62"/>
                    </a:lnTo>
                    <a:lnTo>
                      <a:pt x="219" y="34"/>
                    </a:lnTo>
                    <a:lnTo>
                      <a:pt x="192" y="17"/>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15" name="Freeform 69"/>
              <p:cNvSpPr>
                <a:spLocks/>
              </p:cNvSpPr>
              <p:nvPr/>
            </p:nvSpPr>
            <p:spPr bwMode="auto">
              <a:xfrm>
                <a:off x="3798652" y="759846"/>
                <a:ext cx="344274" cy="134702"/>
              </a:xfrm>
              <a:custGeom>
                <a:avLst/>
                <a:gdLst>
                  <a:gd name="T0" fmla="*/ 2147483647 w 294"/>
                  <a:gd name="T1" fmla="*/ 2147483647 h 101"/>
                  <a:gd name="T2" fmla="*/ 2147483647 w 294"/>
                  <a:gd name="T3" fmla="*/ 2147483647 h 101"/>
                  <a:gd name="T4" fmla="*/ 2147483647 w 294"/>
                  <a:gd name="T5" fmla="*/ 2147483647 h 101"/>
                  <a:gd name="T6" fmla="*/ 2147483647 w 294"/>
                  <a:gd name="T7" fmla="*/ 2147483647 h 101"/>
                  <a:gd name="T8" fmla="*/ 2147483647 w 294"/>
                  <a:gd name="T9" fmla="*/ 2147483647 h 101"/>
                  <a:gd name="T10" fmla="*/ 2147483647 w 294"/>
                  <a:gd name="T11" fmla="*/ 2147483647 h 101"/>
                  <a:gd name="T12" fmla="*/ 2147483647 w 294"/>
                  <a:gd name="T13" fmla="*/ 0 h 101"/>
                  <a:gd name="T14" fmla="*/ 2147483647 w 294"/>
                  <a:gd name="T15" fmla="*/ 0 h 101"/>
                  <a:gd name="T16" fmla="*/ 2147483647 w 294"/>
                  <a:gd name="T17" fmla="*/ 2147483647 h 101"/>
                  <a:gd name="T18" fmla="*/ 2147483647 w 294"/>
                  <a:gd name="T19" fmla="*/ 2147483647 h 101"/>
                  <a:gd name="T20" fmla="*/ 2147483647 w 294"/>
                  <a:gd name="T21" fmla="*/ 2147483647 h 101"/>
                  <a:gd name="T22" fmla="*/ 0 w 294"/>
                  <a:gd name="T23" fmla="*/ 2147483647 h 101"/>
                  <a:gd name="T24" fmla="*/ 2147483647 w 294"/>
                  <a:gd name="T25" fmla="*/ 2147483647 h 101"/>
                  <a:gd name="T26" fmla="*/ 2147483647 w 294"/>
                  <a:gd name="T27" fmla="*/ 2147483647 h 101"/>
                  <a:gd name="T28" fmla="*/ 2147483647 w 294"/>
                  <a:gd name="T29" fmla="*/ 2147483647 h 101"/>
                  <a:gd name="T30" fmla="*/ 2147483647 w 294"/>
                  <a:gd name="T31" fmla="*/ 2147483647 h 101"/>
                  <a:gd name="T32" fmla="*/ 2147483647 w 294"/>
                  <a:gd name="T33" fmla="*/ 2147483647 h 101"/>
                  <a:gd name="T34" fmla="*/ 2147483647 w 294"/>
                  <a:gd name="T35" fmla="*/ 2147483647 h 101"/>
                  <a:gd name="T36" fmla="*/ 2147483647 w 294"/>
                  <a:gd name="T37" fmla="*/ 2147483647 h 101"/>
                  <a:gd name="T38" fmla="*/ 2147483647 w 294"/>
                  <a:gd name="T39" fmla="*/ 2147483647 h 101"/>
                  <a:gd name="T40" fmla="*/ 2147483647 w 294"/>
                  <a:gd name="T41" fmla="*/ 2147483647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4"/>
                  <a:gd name="T64" fmla="*/ 0 h 101"/>
                  <a:gd name="T65" fmla="*/ 294 w 294"/>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4" h="101">
                    <a:moveTo>
                      <a:pt x="287" y="94"/>
                    </a:moveTo>
                    <a:lnTo>
                      <a:pt x="294" y="82"/>
                    </a:lnTo>
                    <a:lnTo>
                      <a:pt x="290" y="61"/>
                    </a:lnTo>
                    <a:lnTo>
                      <a:pt x="275" y="40"/>
                    </a:lnTo>
                    <a:lnTo>
                      <a:pt x="253" y="21"/>
                    </a:lnTo>
                    <a:lnTo>
                      <a:pt x="208" y="7"/>
                    </a:lnTo>
                    <a:lnTo>
                      <a:pt x="155" y="0"/>
                    </a:lnTo>
                    <a:lnTo>
                      <a:pt x="106" y="0"/>
                    </a:lnTo>
                    <a:lnTo>
                      <a:pt x="60" y="7"/>
                    </a:lnTo>
                    <a:lnTo>
                      <a:pt x="23" y="21"/>
                    </a:lnTo>
                    <a:lnTo>
                      <a:pt x="4" y="40"/>
                    </a:lnTo>
                    <a:lnTo>
                      <a:pt x="0" y="66"/>
                    </a:lnTo>
                    <a:lnTo>
                      <a:pt x="23" y="94"/>
                    </a:lnTo>
                    <a:lnTo>
                      <a:pt x="34" y="94"/>
                    </a:lnTo>
                    <a:lnTo>
                      <a:pt x="60" y="97"/>
                    </a:lnTo>
                    <a:lnTo>
                      <a:pt x="94" y="99"/>
                    </a:lnTo>
                    <a:lnTo>
                      <a:pt x="140" y="101"/>
                    </a:lnTo>
                    <a:lnTo>
                      <a:pt x="185" y="101"/>
                    </a:lnTo>
                    <a:lnTo>
                      <a:pt x="226" y="101"/>
                    </a:lnTo>
                    <a:lnTo>
                      <a:pt x="264" y="99"/>
                    </a:lnTo>
                    <a:lnTo>
                      <a:pt x="287" y="94"/>
                    </a:lnTo>
                    <a:close/>
                  </a:path>
                </a:pathLst>
              </a:custGeom>
              <a:solidFill>
                <a:srgbClr val="33CC33">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grpSp>
        <p:grpSp>
          <p:nvGrpSpPr>
            <p:cNvPr id="231" name="Grupo 230"/>
            <p:cNvGrpSpPr/>
            <p:nvPr/>
          </p:nvGrpSpPr>
          <p:grpSpPr>
            <a:xfrm>
              <a:off x="1304925" y="549275"/>
              <a:ext cx="6651625" cy="5181600"/>
              <a:chOff x="1304925" y="549275"/>
              <a:chExt cx="6651625" cy="5181600"/>
            </a:xfrm>
          </p:grpSpPr>
          <p:sp>
            <p:nvSpPr>
              <p:cNvPr id="232" name="Text Box 78"/>
              <p:cNvSpPr txBox="1">
                <a:spLocks noChangeArrowheads="1"/>
              </p:cNvSpPr>
              <p:nvPr/>
            </p:nvSpPr>
            <p:spPr bwMode="auto">
              <a:xfrm>
                <a:off x="3444875" y="549275"/>
                <a:ext cx="2305050" cy="554038"/>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Mejorados ingresos económicos generados por la producción de la Hacienda Llipig</a:t>
                </a:r>
              </a:p>
            </p:txBody>
          </p:sp>
          <p:sp>
            <p:nvSpPr>
              <p:cNvPr id="233" name="Text Box 79"/>
              <p:cNvSpPr txBox="1">
                <a:spLocks noChangeArrowheads="1"/>
              </p:cNvSpPr>
              <p:nvPr/>
            </p:nvSpPr>
            <p:spPr bwMode="auto">
              <a:xfrm>
                <a:off x="3182938" y="3436938"/>
                <a:ext cx="2808287" cy="400050"/>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altLang="es-EC" sz="1000" b="1" dirty="0">
                    <a:latin typeface="Calibri" pitchFamily="34" charset="0"/>
                  </a:rPr>
                  <a:t>Adecuado  modelo agroproductivo  aplicado en la Hacienda Llipig</a:t>
                </a:r>
                <a:endParaRPr lang="es-ES_tradnl" altLang="es-EC" sz="1000" b="1" dirty="0">
                  <a:latin typeface="Calibri" pitchFamily="34" charset="0"/>
                </a:endParaRPr>
              </a:p>
            </p:txBody>
          </p:sp>
          <p:sp>
            <p:nvSpPr>
              <p:cNvPr id="234" name="Text Box 80"/>
              <p:cNvSpPr txBox="1">
                <a:spLocks noChangeArrowheads="1"/>
              </p:cNvSpPr>
              <p:nvPr/>
            </p:nvSpPr>
            <p:spPr bwMode="auto">
              <a:xfrm>
                <a:off x="3743325" y="4895850"/>
                <a:ext cx="1668463" cy="708025"/>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C" altLang="es-EC" sz="1000" b="1" dirty="0">
                    <a:latin typeface="Calibri" pitchFamily="34" charset="0"/>
                  </a:rPr>
                  <a:t>Implementación  de un sistema agroproductivo de secano con rubros de alto valor comercial</a:t>
                </a:r>
              </a:p>
            </p:txBody>
          </p:sp>
          <p:sp>
            <p:nvSpPr>
              <p:cNvPr id="235" name="Text Box 80"/>
              <p:cNvSpPr txBox="1">
                <a:spLocks noChangeArrowheads="1"/>
              </p:cNvSpPr>
              <p:nvPr/>
            </p:nvSpPr>
            <p:spPr bwMode="auto">
              <a:xfrm>
                <a:off x="6156325" y="4895850"/>
                <a:ext cx="1800225" cy="708025"/>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s-ES_tradnl" altLang="es-EC" sz="1000" b="1" dirty="0">
                    <a:latin typeface="Calibri" pitchFamily="34" charset="0"/>
                  </a:rPr>
                  <a:t>Diversificación de la oferta productiva a través de forestación con fines productivos y protectivos</a:t>
                </a:r>
              </a:p>
            </p:txBody>
          </p:sp>
          <p:cxnSp>
            <p:nvCxnSpPr>
              <p:cNvPr id="236" name="198 Conector angular"/>
              <p:cNvCxnSpPr>
                <a:stCxn id="233" idx="2"/>
                <a:endCxn id="234" idx="0"/>
              </p:cNvCxnSpPr>
              <p:nvPr/>
            </p:nvCxnSpPr>
            <p:spPr>
              <a:xfrm rot="5400000">
                <a:off x="4053682" y="4361656"/>
                <a:ext cx="1058862" cy="9525"/>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237" name="199 Conector angular"/>
              <p:cNvCxnSpPr>
                <a:stCxn id="233" idx="2"/>
                <a:endCxn id="235" idx="0"/>
              </p:cNvCxnSpPr>
              <p:nvPr/>
            </p:nvCxnSpPr>
            <p:spPr>
              <a:xfrm rot="16200000" flipH="1">
                <a:off x="5291932" y="3131344"/>
                <a:ext cx="1058862" cy="247015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sp>
            <p:nvSpPr>
              <p:cNvPr id="238" name="Text Box 78"/>
              <p:cNvSpPr txBox="1">
                <a:spLocks noChangeArrowheads="1"/>
              </p:cNvSpPr>
              <p:nvPr/>
            </p:nvSpPr>
            <p:spPr bwMode="auto">
              <a:xfrm>
                <a:off x="1354138" y="1511300"/>
                <a:ext cx="1346200" cy="862013"/>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Adecuado diseño de ocupación del predio que permite la conservación del recurso suelo</a:t>
                </a:r>
              </a:p>
            </p:txBody>
          </p:sp>
          <p:sp>
            <p:nvSpPr>
              <p:cNvPr id="239" name="Text Box 78"/>
              <p:cNvSpPr txBox="1">
                <a:spLocks noChangeArrowheads="1"/>
              </p:cNvSpPr>
              <p:nvPr/>
            </p:nvSpPr>
            <p:spPr bwMode="auto">
              <a:xfrm>
                <a:off x="6227763" y="2003425"/>
                <a:ext cx="1511300" cy="400050"/>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Incrementada oferta de bienes comercializables</a:t>
                </a:r>
              </a:p>
            </p:txBody>
          </p:sp>
          <p:cxnSp>
            <p:nvCxnSpPr>
              <p:cNvPr id="240" name="204 Conector angular"/>
              <p:cNvCxnSpPr>
                <a:stCxn id="233" idx="0"/>
                <a:endCxn id="238" idx="2"/>
              </p:cNvCxnSpPr>
              <p:nvPr/>
            </p:nvCxnSpPr>
            <p:spPr>
              <a:xfrm rot="16200000" flipV="1">
                <a:off x="2775744" y="1624807"/>
                <a:ext cx="1063625" cy="2560637"/>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241" name="206 Conector angular"/>
              <p:cNvCxnSpPr>
                <a:stCxn id="233" idx="0"/>
                <a:endCxn id="239" idx="2"/>
              </p:cNvCxnSpPr>
              <p:nvPr/>
            </p:nvCxnSpPr>
            <p:spPr>
              <a:xfrm rot="5400000" flipH="1" flipV="1">
                <a:off x="5268912" y="1722438"/>
                <a:ext cx="1033463" cy="2395538"/>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242" name="207 Conector angular"/>
              <p:cNvCxnSpPr>
                <a:stCxn id="238" idx="0"/>
                <a:endCxn id="232" idx="2"/>
              </p:cNvCxnSpPr>
              <p:nvPr/>
            </p:nvCxnSpPr>
            <p:spPr>
              <a:xfrm rot="5400000" flipH="1" flipV="1">
                <a:off x="3108325" y="22226"/>
                <a:ext cx="407987" cy="2570162"/>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243" name="208 Conector angular"/>
              <p:cNvCxnSpPr>
                <a:stCxn id="239" idx="0"/>
                <a:endCxn id="232" idx="2"/>
              </p:cNvCxnSpPr>
              <p:nvPr/>
            </p:nvCxnSpPr>
            <p:spPr>
              <a:xfrm rot="16200000" flipV="1">
                <a:off x="5340351" y="360362"/>
                <a:ext cx="900112" cy="2386013"/>
              </a:xfrm>
              <a:prstGeom prst="bentConnector3">
                <a:avLst>
                  <a:gd name="adj1" fmla="val 77706"/>
                </a:avLst>
              </a:prstGeom>
              <a:ln w="25400"/>
            </p:spPr>
            <p:style>
              <a:lnRef idx="1">
                <a:schemeClr val="accent1"/>
              </a:lnRef>
              <a:fillRef idx="0">
                <a:schemeClr val="accent1"/>
              </a:fillRef>
              <a:effectRef idx="0">
                <a:schemeClr val="accent1"/>
              </a:effectRef>
              <a:fontRef idx="minor">
                <a:schemeClr val="tx1"/>
              </a:fontRef>
            </p:style>
          </p:cxnSp>
          <p:sp>
            <p:nvSpPr>
              <p:cNvPr id="244" name="Text Box 80"/>
              <p:cNvSpPr txBox="1">
                <a:spLocks noChangeArrowheads="1"/>
              </p:cNvSpPr>
              <p:nvPr/>
            </p:nvSpPr>
            <p:spPr bwMode="auto">
              <a:xfrm>
                <a:off x="1304925" y="4868863"/>
                <a:ext cx="1395413" cy="862012"/>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Capacidades locales fortalecidas respecto de las herramientas para la planificación del predio</a:t>
                </a:r>
              </a:p>
            </p:txBody>
          </p:sp>
          <p:cxnSp>
            <p:nvCxnSpPr>
              <p:cNvPr id="245" name="213 Conector angular"/>
              <p:cNvCxnSpPr>
                <a:stCxn id="244" idx="0"/>
                <a:endCxn id="233" idx="2"/>
              </p:cNvCxnSpPr>
              <p:nvPr/>
            </p:nvCxnSpPr>
            <p:spPr>
              <a:xfrm rot="5400000" flipH="1" flipV="1">
                <a:off x="2778919" y="3059907"/>
                <a:ext cx="1031875" cy="2586037"/>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sp>
            <p:nvSpPr>
              <p:cNvPr id="246" name="Text Box 78"/>
              <p:cNvSpPr txBox="1">
                <a:spLocks noChangeArrowheads="1"/>
              </p:cNvSpPr>
              <p:nvPr/>
            </p:nvSpPr>
            <p:spPr bwMode="auto">
              <a:xfrm>
                <a:off x="3854450" y="1684338"/>
                <a:ext cx="1477963" cy="708025"/>
              </a:xfrm>
              <a:prstGeom prst="rect">
                <a:avLst/>
              </a:prstGeom>
              <a:solidFill>
                <a:schemeClr val="bg1"/>
              </a:solidFill>
              <a:ln w="9525">
                <a:solidFill>
                  <a:srgbClr val="0000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altLang="es-EC" sz="1000" b="1" dirty="0">
                    <a:latin typeface="Calibri" pitchFamily="34" charset="0"/>
                  </a:rPr>
                  <a:t>Adecuado aprovechamiento de los recursos de la Hacienda «Llipig»</a:t>
                </a:r>
              </a:p>
            </p:txBody>
          </p:sp>
          <p:cxnSp>
            <p:nvCxnSpPr>
              <p:cNvPr id="247" name="223 Conector angular"/>
              <p:cNvCxnSpPr>
                <a:stCxn id="246" idx="0"/>
                <a:endCxn id="232" idx="2"/>
              </p:cNvCxnSpPr>
              <p:nvPr/>
            </p:nvCxnSpPr>
            <p:spPr>
              <a:xfrm rot="5400000" flipH="1" flipV="1">
                <a:off x="4305300" y="1392238"/>
                <a:ext cx="581025" cy="3175"/>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248" name="224 Conector angular"/>
              <p:cNvCxnSpPr>
                <a:stCxn id="233" idx="0"/>
                <a:endCxn id="246" idx="2"/>
              </p:cNvCxnSpPr>
              <p:nvPr/>
            </p:nvCxnSpPr>
            <p:spPr>
              <a:xfrm rot="5400000" flipH="1" flipV="1">
                <a:off x="4068762" y="2911476"/>
                <a:ext cx="1044575" cy="635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grpSp>
      </p:grpSp>
      <p:sp>
        <p:nvSpPr>
          <p:cNvPr id="316" name="81 CuadroTexto"/>
          <p:cNvSpPr txBox="1">
            <a:spLocks noChangeArrowheads="1"/>
          </p:cNvSpPr>
          <p:nvPr/>
        </p:nvSpPr>
        <p:spPr bwMode="auto">
          <a:xfrm>
            <a:off x="2915898" y="3486575"/>
            <a:ext cx="195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C" sz="1400" b="1" dirty="0">
                <a:latin typeface="Calibri" pitchFamily="34" charset="0"/>
              </a:rPr>
              <a:t>PROPOSITO</a:t>
            </a:r>
          </a:p>
        </p:txBody>
      </p:sp>
    </p:spTree>
    <p:extLst>
      <p:ext uri="{BB962C8B-B14F-4D97-AF65-F5344CB8AC3E}">
        <p14:creationId xmlns:p14="http://schemas.microsoft.com/office/powerpoint/2010/main" val="186938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MATRIZ DE MARCO LÓGICO </a:t>
            </a:r>
            <a:endParaRPr lang="es-EC" sz="3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3650813210"/>
              </p:ext>
            </p:extLst>
          </p:nvPr>
        </p:nvGraphicFramePr>
        <p:xfrm>
          <a:off x="714285" y="880726"/>
          <a:ext cx="10897143" cy="4852417"/>
        </p:xfrm>
        <a:graphic>
          <a:graphicData uri="http://schemas.openxmlformats.org/drawingml/2006/table">
            <a:tbl>
              <a:tblPr firstRow="1" firstCol="1" bandRow="1">
                <a:tableStyleId>{5C22544A-7EE6-4342-B048-85BDC9FD1C3A}</a:tableStyleId>
              </a:tblPr>
              <a:tblGrid>
                <a:gridCol w="3736510"/>
                <a:gridCol w="2356405"/>
                <a:gridCol w="2135632"/>
                <a:gridCol w="2668596"/>
              </a:tblGrid>
              <a:tr h="565734">
                <a:tc>
                  <a:txBody>
                    <a:bodyPr/>
                    <a:lstStyle/>
                    <a:p>
                      <a:pPr algn="ctr">
                        <a:lnSpc>
                          <a:spcPct val="115000"/>
                        </a:lnSpc>
                        <a:spcAft>
                          <a:spcPts val="0"/>
                        </a:spcAft>
                      </a:pPr>
                      <a:r>
                        <a:rPr lang="es-ES" sz="1600" b="1" dirty="0">
                          <a:solidFill>
                            <a:schemeClr val="tx1"/>
                          </a:solidFill>
                          <a:effectLst/>
                        </a:rPr>
                        <a:t>Resumen narrativo de objetivos</a:t>
                      </a:r>
                      <a:endParaRPr lang="es-EC" sz="1600" b="1" dirty="0">
                        <a:solidFill>
                          <a:schemeClr val="tx1"/>
                        </a:solidFill>
                        <a:effectLst/>
                        <a:latin typeface="Calibri"/>
                        <a:ea typeface="Calibri"/>
                        <a:cs typeface="Times New Roman"/>
                      </a:endParaRPr>
                    </a:p>
                  </a:txBody>
                  <a:tcPr marL="15869" marR="15869" marT="0" marB="0"/>
                </a:tc>
                <a:tc>
                  <a:txBody>
                    <a:bodyPr/>
                    <a:lstStyle/>
                    <a:p>
                      <a:pPr algn="ctr">
                        <a:lnSpc>
                          <a:spcPct val="115000"/>
                        </a:lnSpc>
                        <a:spcAft>
                          <a:spcPts val="0"/>
                        </a:spcAft>
                      </a:pPr>
                      <a:r>
                        <a:rPr lang="es-ES" sz="1600" b="1" dirty="0">
                          <a:solidFill>
                            <a:schemeClr val="tx1"/>
                          </a:solidFill>
                          <a:effectLst/>
                        </a:rPr>
                        <a:t>Indicadores verificables objetivamente</a:t>
                      </a:r>
                      <a:endParaRPr lang="es-EC" sz="1600" b="1" dirty="0">
                        <a:solidFill>
                          <a:schemeClr val="tx1"/>
                        </a:solidFill>
                        <a:effectLst/>
                        <a:latin typeface="Calibri"/>
                        <a:ea typeface="Calibri"/>
                        <a:cs typeface="Times New Roman"/>
                      </a:endParaRPr>
                    </a:p>
                  </a:txBody>
                  <a:tcPr marL="15869" marR="15869" marT="0" marB="0"/>
                </a:tc>
                <a:tc>
                  <a:txBody>
                    <a:bodyPr/>
                    <a:lstStyle/>
                    <a:p>
                      <a:pPr algn="ctr">
                        <a:lnSpc>
                          <a:spcPct val="115000"/>
                        </a:lnSpc>
                        <a:spcAft>
                          <a:spcPts val="0"/>
                        </a:spcAft>
                      </a:pPr>
                      <a:r>
                        <a:rPr lang="es-ES" sz="1600" b="1" dirty="0">
                          <a:solidFill>
                            <a:schemeClr val="tx1"/>
                          </a:solidFill>
                          <a:effectLst/>
                        </a:rPr>
                        <a:t>Medios de verificación</a:t>
                      </a:r>
                      <a:endParaRPr lang="es-EC" sz="1600" b="1" dirty="0">
                        <a:solidFill>
                          <a:schemeClr val="tx1"/>
                        </a:solidFill>
                        <a:effectLst/>
                        <a:latin typeface="Calibri"/>
                        <a:ea typeface="Calibri"/>
                        <a:cs typeface="Times New Roman"/>
                      </a:endParaRPr>
                    </a:p>
                  </a:txBody>
                  <a:tcPr marL="15869" marR="15869" marT="0" marB="0"/>
                </a:tc>
                <a:tc>
                  <a:txBody>
                    <a:bodyPr/>
                    <a:lstStyle/>
                    <a:p>
                      <a:pPr algn="ctr">
                        <a:lnSpc>
                          <a:spcPct val="115000"/>
                        </a:lnSpc>
                        <a:spcAft>
                          <a:spcPts val="0"/>
                        </a:spcAft>
                      </a:pPr>
                      <a:r>
                        <a:rPr lang="es-ES" sz="1600" b="1" dirty="0">
                          <a:solidFill>
                            <a:schemeClr val="tx1"/>
                          </a:solidFill>
                          <a:effectLst/>
                        </a:rPr>
                        <a:t>Supuestos</a:t>
                      </a:r>
                      <a:endParaRPr lang="es-EC" sz="1600" b="1" dirty="0">
                        <a:solidFill>
                          <a:schemeClr val="tx1"/>
                        </a:solidFill>
                        <a:effectLst/>
                        <a:latin typeface="Calibri"/>
                        <a:ea typeface="Calibri"/>
                        <a:cs typeface="Times New Roman"/>
                      </a:endParaRPr>
                    </a:p>
                  </a:txBody>
                  <a:tcPr marL="15869" marR="15869" marT="0" marB="0"/>
                </a:tc>
              </a:tr>
              <a:tr h="1920854">
                <a:tc>
                  <a:txBody>
                    <a:bodyPr/>
                    <a:lstStyle/>
                    <a:p>
                      <a:pPr algn="just">
                        <a:lnSpc>
                          <a:spcPct val="115000"/>
                        </a:lnSpc>
                        <a:spcAft>
                          <a:spcPts val="0"/>
                        </a:spcAft>
                      </a:pPr>
                      <a:r>
                        <a:rPr lang="es-ES" sz="1600" b="1" dirty="0">
                          <a:solidFill>
                            <a:schemeClr val="tx1"/>
                          </a:solidFill>
                          <a:effectLst/>
                        </a:rPr>
                        <a:t>FIN: </a:t>
                      </a:r>
                      <a:r>
                        <a:rPr lang="es-ES" sz="1600" b="0" dirty="0">
                          <a:solidFill>
                            <a:schemeClr val="tx1"/>
                          </a:solidFill>
                          <a:effectLst/>
                        </a:rPr>
                        <a:t>Contribuir a mejorar los ingresos económicos de los miembros de la Corporación de productores agropecuarios y comercialización de Palmira, sobre la base de una producción sostenible.</a:t>
                      </a:r>
                      <a:endParaRPr lang="es-EC" sz="16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600" b="0" dirty="0">
                          <a:solidFill>
                            <a:schemeClr val="tx1"/>
                          </a:solidFill>
                          <a:effectLst/>
                        </a:rPr>
                        <a:t>A finales de 2018 los ingresos de los miembros de la organización se habrán incrementado en 18%</a:t>
                      </a:r>
                      <a:endParaRPr lang="es-EC" sz="16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600" b="0" dirty="0">
                          <a:solidFill>
                            <a:schemeClr val="tx1"/>
                          </a:solidFill>
                          <a:effectLst/>
                        </a:rPr>
                        <a:t>Resultados de la encuesta</a:t>
                      </a:r>
                      <a:r>
                        <a:rPr lang="es-ES" sz="1600" b="0" strike="sngStrike" dirty="0">
                          <a:solidFill>
                            <a:schemeClr val="tx1"/>
                          </a:solidFill>
                          <a:effectLst/>
                        </a:rPr>
                        <a:t> </a:t>
                      </a:r>
                      <a:r>
                        <a:rPr lang="es-ES" sz="1600" b="0" dirty="0">
                          <a:solidFill>
                            <a:schemeClr val="tx1"/>
                          </a:solidFill>
                          <a:effectLst/>
                        </a:rPr>
                        <a:t>dirigidas a los miembros de la Corporación</a:t>
                      </a:r>
                      <a:endParaRPr lang="es-EC" sz="16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600" b="0" dirty="0">
                          <a:solidFill>
                            <a:schemeClr val="tx1"/>
                          </a:solidFill>
                          <a:effectLst/>
                        </a:rPr>
                        <a:t>El MAGAP y MIES establecen incentivos económicos para la producción asociativa.</a:t>
                      </a:r>
                      <a:endParaRPr lang="es-EC" sz="1600" b="0" dirty="0">
                        <a:solidFill>
                          <a:schemeClr val="tx1"/>
                        </a:solidFill>
                        <a:effectLst/>
                        <a:latin typeface="Calibri"/>
                        <a:ea typeface="Calibri"/>
                        <a:cs typeface="Times New Roman"/>
                      </a:endParaRPr>
                    </a:p>
                  </a:txBody>
                  <a:tcPr marL="15869" marR="15869" marT="0" marB="0"/>
                </a:tc>
              </a:tr>
              <a:tr h="2365829">
                <a:tc>
                  <a:txBody>
                    <a:bodyPr/>
                    <a:lstStyle/>
                    <a:p>
                      <a:pPr algn="just">
                        <a:lnSpc>
                          <a:spcPct val="115000"/>
                        </a:lnSpc>
                        <a:spcAft>
                          <a:spcPts val="0"/>
                        </a:spcAft>
                      </a:pPr>
                      <a:r>
                        <a:rPr lang="es-ES" sz="1600" b="1" dirty="0">
                          <a:solidFill>
                            <a:schemeClr val="tx1"/>
                          </a:solidFill>
                          <a:effectLst/>
                        </a:rPr>
                        <a:t>PROPÓSITO: </a:t>
                      </a:r>
                      <a:r>
                        <a:rPr lang="es-ES" sz="1600" b="0" dirty="0">
                          <a:solidFill>
                            <a:schemeClr val="tx1"/>
                          </a:solidFill>
                          <a:effectLst/>
                        </a:rPr>
                        <a:t>Implementar un  Modelo Agroproductivo Sostenible en la Hacienda “Llipig”,  de propiedad de la Corporación de productores agropecuarios y comercialización de Palmira</a:t>
                      </a:r>
                      <a:endParaRPr lang="es-EC" sz="16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600" b="0" dirty="0">
                          <a:solidFill>
                            <a:schemeClr val="tx1"/>
                          </a:solidFill>
                          <a:effectLst/>
                        </a:rPr>
                        <a:t>A finales de 2018 se contará con un modelo agroproductivo plenamente implementado para la Hacienda "Llipig" </a:t>
                      </a:r>
                      <a:endParaRPr lang="es-EC" sz="16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600" b="0" dirty="0">
                          <a:solidFill>
                            <a:schemeClr val="tx1"/>
                          </a:solidFill>
                          <a:effectLst/>
                        </a:rPr>
                        <a:t>Memoria técnica del proyecto/ mapas de uso y ocupación del predio elaborados anualmente</a:t>
                      </a:r>
                      <a:endParaRPr lang="es-EC" sz="16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600" b="0" dirty="0" smtClean="0">
                          <a:solidFill>
                            <a:schemeClr val="tx1"/>
                          </a:solidFill>
                          <a:effectLst/>
                        </a:rPr>
                        <a:t>El </a:t>
                      </a:r>
                      <a:r>
                        <a:rPr lang="es-ES" sz="1600" b="0" dirty="0">
                          <a:solidFill>
                            <a:schemeClr val="tx1"/>
                          </a:solidFill>
                          <a:effectLst/>
                        </a:rPr>
                        <a:t>MAGAP, toma el modelo agroproductivo de Llipig como una muestra para estimular procesos de réplica en otras regiones de similares características socio-demográficas y ambientales</a:t>
                      </a:r>
                      <a:endParaRPr lang="es-EC" sz="1600" b="0" dirty="0">
                        <a:solidFill>
                          <a:schemeClr val="tx1"/>
                        </a:solidFill>
                        <a:effectLst/>
                        <a:latin typeface="Calibri"/>
                        <a:ea typeface="Calibri"/>
                        <a:cs typeface="Times New Roman"/>
                      </a:endParaRPr>
                    </a:p>
                  </a:txBody>
                  <a:tcPr marL="15869" marR="15869" marT="0" marB="0"/>
                </a:tc>
              </a:tr>
            </a:tbl>
          </a:graphicData>
        </a:graphic>
      </p:graphicFrame>
    </p:spTree>
    <p:extLst>
      <p:ext uri="{BB962C8B-B14F-4D97-AF65-F5344CB8AC3E}">
        <p14:creationId xmlns:p14="http://schemas.microsoft.com/office/powerpoint/2010/main" val="55224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MATRIZ DE MARCO LÓGICO </a:t>
            </a:r>
            <a:endParaRPr lang="es-EC" sz="3800" b="1" dirty="0">
              <a:solidFill>
                <a:srgbClr val="000000"/>
              </a:solidFill>
              <a:latin typeface="Calibri" panose="020F050202020403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87554019"/>
              </p:ext>
            </p:extLst>
          </p:nvPr>
        </p:nvGraphicFramePr>
        <p:xfrm>
          <a:off x="553269" y="844928"/>
          <a:ext cx="11042288" cy="4845910"/>
        </p:xfrm>
        <a:graphic>
          <a:graphicData uri="http://schemas.openxmlformats.org/drawingml/2006/table">
            <a:tbl>
              <a:tblPr firstRow="1" firstCol="1" bandRow="1">
                <a:tableStyleId>{5C22544A-7EE6-4342-B048-85BDC9FD1C3A}</a:tableStyleId>
              </a:tblPr>
              <a:tblGrid>
                <a:gridCol w="2870743"/>
                <a:gridCol w="2206171"/>
                <a:gridCol w="84818"/>
                <a:gridCol w="2193925"/>
                <a:gridCol w="220663"/>
                <a:gridCol w="3465968"/>
              </a:tblGrid>
              <a:tr h="194665">
                <a:tc>
                  <a:txBody>
                    <a:bodyPr/>
                    <a:lstStyle/>
                    <a:p>
                      <a:pPr algn="ctr">
                        <a:lnSpc>
                          <a:spcPct val="115000"/>
                        </a:lnSpc>
                        <a:spcAft>
                          <a:spcPts val="0"/>
                        </a:spcAft>
                      </a:pPr>
                      <a:r>
                        <a:rPr lang="es-ES" sz="1600" b="1" dirty="0">
                          <a:solidFill>
                            <a:schemeClr val="tx1"/>
                          </a:solidFill>
                          <a:effectLst/>
                        </a:rPr>
                        <a:t>Resumen narrativo de </a:t>
                      </a:r>
                      <a:r>
                        <a:rPr lang="es-ES" sz="1600" b="1" dirty="0" smtClean="0">
                          <a:solidFill>
                            <a:schemeClr val="tx1"/>
                          </a:solidFill>
                          <a:effectLst/>
                        </a:rPr>
                        <a:t>objetivos</a:t>
                      </a:r>
                      <a:endParaRPr lang="es-EC" sz="1600" b="1" dirty="0">
                        <a:solidFill>
                          <a:schemeClr val="tx1"/>
                        </a:solidFill>
                        <a:effectLst/>
                        <a:latin typeface="Calibri"/>
                        <a:ea typeface="Calibri"/>
                        <a:cs typeface="Times New Roman"/>
                      </a:endParaRPr>
                    </a:p>
                  </a:txBody>
                  <a:tcPr marL="15869" marR="15869" marT="0" marB="0"/>
                </a:tc>
                <a:tc gridSpan="2">
                  <a:txBody>
                    <a:bodyPr/>
                    <a:lstStyle/>
                    <a:p>
                      <a:pPr algn="ctr">
                        <a:lnSpc>
                          <a:spcPct val="115000"/>
                        </a:lnSpc>
                        <a:spcAft>
                          <a:spcPts val="0"/>
                        </a:spcAft>
                      </a:pPr>
                      <a:r>
                        <a:rPr lang="es-ES" sz="1600" b="1" dirty="0">
                          <a:solidFill>
                            <a:schemeClr val="tx1"/>
                          </a:solidFill>
                          <a:effectLst/>
                        </a:rPr>
                        <a:t>Indicadores verificables objetivamente</a:t>
                      </a:r>
                      <a:endParaRPr lang="es-EC" sz="1600" b="1" dirty="0">
                        <a:solidFill>
                          <a:schemeClr val="tx1"/>
                        </a:solidFill>
                        <a:effectLst/>
                        <a:latin typeface="Calibri"/>
                        <a:ea typeface="Calibri"/>
                        <a:cs typeface="Times New Roman"/>
                      </a:endParaRPr>
                    </a:p>
                  </a:txBody>
                  <a:tcPr marL="15869" marR="15869" marT="0" marB="0"/>
                </a:tc>
                <a:tc hMerge="1">
                  <a:txBody>
                    <a:bodyPr/>
                    <a:lstStyle/>
                    <a:p>
                      <a:pPr algn="ctr">
                        <a:lnSpc>
                          <a:spcPct val="115000"/>
                        </a:lnSpc>
                        <a:spcAft>
                          <a:spcPts val="0"/>
                        </a:spcAft>
                      </a:pPr>
                      <a:endParaRPr lang="es-EC" sz="1600" b="1" dirty="0">
                        <a:solidFill>
                          <a:schemeClr val="tx1"/>
                        </a:solidFill>
                        <a:effectLst/>
                        <a:latin typeface="Calibri"/>
                        <a:ea typeface="Calibri"/>
                        <a:cs typeface="Times New Roman"/>
                      </a:endParaRPr>
                    </a:p>
                  </a:txBody>
                  <a:tcPr marL="15869" marR="15869" marT="0" marB="0"/>
                </a:tc>
                <a:tc gridSpan="2">
                  <a:txBody>
                    <a:bodyPr/>
                    <a:lstStyle/>
                    <a:p>
                      <a:pPr algn="ctr">
                        <a:lnSpc>
                          <a:spcPct val="115000"/>
                        </a:lnSpc>
                        <a:spcAft>
                          <a:spcPts val="0"/>
                        </a:spcAft>
                      </a:pPr>
                      <a:endParaRPr lang="es-ES" sz="1600" b="1" dirty="0" smtClean="0">
                        <a:solidFill>
                          <a:schemeClr val="tx1"/>
                        </a:solidFill>
                        <a:effectLst/>
                      </a:endParaRPr>
                    </a:p>
                    <a:p>
                      <a:pPr algn="ctr">
                        <a:lnSpc>
                          <a:spcPct val="115000"/>
                        </a:lnSpc>
                        <a:spcAft>
                          <a:spcPts val="0"/>
                        </a:spcAft>
                      </a:pPr>
                      <a:r>
                        <a:rPr lang="es-ES" sz="1600" b="1" dirty="0" smtClean="0">
                          <a:solidFill>
                            <a:schemeClr val="tx1"/>
                          </a:solidFill>
                          <a:effectLst/>
                        </a:rPr>
                        <a:t>Medios </a:t>
                      </a:r>
                      <a:r>
                        <a:rPr lang="es-ES" sz="1600" b="1" dirty="0">
                          <a:solidFill>
                            <a:schemeClr val="tx1"/>
                          </a:solidFill>
                          <a:effectLst/>
                        </a:rPr>
                        <a:t>de verificación</a:t>
                      </a:r>
                      <a:endParaRPr lang="es-EC" sz="1600" b="1" dirty="0">
                        <a:solidFill>
                          <a:schemeClr val="tx1"/>
                        </a:solidFill>
                        <a:effectLst/>
                        <a:latin typeface="Calibri"/>
                        <a:ea typeface="Calibri"/>
                        <a:cs typeface="Times New Roman"/>
                      </a:endParaRPr>
                    </a:p>
                  </a:txBody>
                  <a:tcPr marL="15869" marR="15869" marT="0" marB="0"/>
                </a:tc>
                <a:tc hMerge="1">
                  <a:txBody>
                    <a:bodyPr/>
                    <a:lstStyle/>
                    <a:p>
                      <a:pPr algn="ctr">
                        <a:lnSpc>
                          <a:spcPct val="115000"/>
                        </a:lnSpc>
                        <a:spcAft>
                          <a:spcPts val="0"/>
                        </a:spcAft>
                      </a:pPr>
                      <a:endParaRPr lang="es-EC" sz="1600" b="1" dirty="0">
                        <a:solidFill>
                          <a:schemeClr val="tx1"/>
                        </a:solidFill>
                        <a:effectLst/>
                        <a:latin typeface="Calibri"/>
                        <a:ea typeface="Calibri"/>
                        <a:cs typeface="Times New Roman"/>
                      </a:endParaRPr>
                    </a:p>
                  </a:txBody>
                  <a:tcPr marL="15869" marR="15869" marT="0" marB="0"/>
                </a:tc>
                <a:tc>
                  <a:txBody>
                    <a:bodyPr/>
                    <a:lstStyle/>
                    <a:p>
                      <a:pPr algn="ctr">
                        <a:lnSpc>
                          <a:spcPct val="115000"/>
                        </a:lnSpc>
                        <a:spcAft>
                          <a:spcPts val="0"/>
                        </a:spcAft>
                      </a:pPr>
                      <a:endParaRPr lang="es-ES" sz="1600" b="1" dirty="0" smtClean="0">
                        <a:solidFill>
                          <a:schemeClr val="tx1"/>
                        </a:solidFill>
                        <a:effectLst/>
                      </a:endParaRPr>
                    </a:p>
                    <a:p>
                      <a:pPr algn="ctr">
                        <a:lnSpc>
                          <a:spcPct val="115000"/>
                        </a:lnSpc>
                        <a:spcAft>
                          <a:spcPts val="0"/>
                        </a:spcAft>
                      </a:pPr>
                      <a:r>
                        <a:rPr lang="es-ES" sz="1600" b="1" dirty="0" smtClean="0">
                          <a:solidFill>
                            <a:schemeClr val="tx1"/>
                          </a:solidFill>
                          <a:effectLst/>
                        </a:rPr>
                        <a:t>Supuestos</a:t>
                      </a:r>
                      <a:endParaRPr lang="es-EC" sz="1600" b="1" dirty="0">
                        <a:solidFill>
                          <a:schemeClr val="tx1"/>
                        </a:solidFill>
                        <a:effectLst/>
                        <a:latin typeface="Calibri"/>
                        <a:ea typeface="Calibri"/>
                        <a:cs typeface="Times New Roman"/>
                      </a:endParaRPr>
                    </a:p>
                  </a:txBody>
                  <a:tcPr marL="15869" marR="15869" marT="0" marB="0"/>
                </a:tc>
              </a:tr>
              <a:tr h="437996">
                <a:tc>
                  <a:txBody>
                    <a:bodyPr/>
                    <a:lstStyle/>
                    <a:p>
                      <a:pPr algn="just">
                        <a:lnSpc>
                          <a:spcPct val="115000"/>
                        </a:lnSpc>
                        <a:spcAft>
                          <a:spcPts val="0"/>
                        </a:spcAft>
                      </a:pPr>
                      <a:r>
                        <a:rPr lang="es-ES" sz="1400" b="0" dirty="0" smtClean="0">
                          <a:solidFill>
                            <a:schemeClr val="tx1"/>
                          </a:solidFill>
                          <a:effectLst/>
                        </a:rPr>
                        <a:t>1. Generación </a:t>
                      </a:r>
                      <a:r>
                        <a:rPr lang="es-ES" sz="1400" b="0" dirty="0">
                          <a:solidFill>
                            <a:schemeClr val="tx1"/>
                          </a:solidFill>
                          <a:effectLst/>
                        </a:rPr>
                        <a:t>de capacidad local en torno al manejo de herramientas técnicas para la planificación del </a:t>
                      </a:r>
                      <a:r>
                        <a:rPr lang="es-ES" sz="1400" b="0" dirty="0" smtClean="0">
                          <a:solidFill>
                            <a:schemeClr val="tx1"/>
                          </a:solidFill>
                          <a:effectLst/>
                        </a:rPr>
                        <a:t>predio</a:t>
                      </a:r>
                    </a:p>
                    <a:p>
                      <a:pPr marL="0" marR="0" indent="0" algn="just" defTabSz="914356" rtl="0" eaLnBrk="1" fontAlgn="auto" latinLnBrk="0" hangingPunct="1">
                        <a:lnSpc>
                          <a:spcPct val="115000"/>
                        </a:lnSpc>
                        <a:spcBef>
                          <a:spcPts val="0"/>
                        </a:spcBef>
                        <a:spcAft>
                          <a:spcPts val="0"/>
                        </a:spcAft>
                        <a:buClrTx/>
                        <a:buSzTx/>
                        <a:buFontTx/>
                        <a:buNone/>
                        <a:tabLst/>
                        <a:defRPr/>
                      </a:pPr>
                      <a:r>
                        <a:rPr lang="es-EC" sz="1400" b="1" dirty="0" smtClean="0">
                          <a:solidFill>
                            <a:schemeClr val="tx1"/>
                          </a:solidFill>
                          <a:effectLst/>
                          <a:latin typeface="Calibri"/>
                          <a:ea typeface="Calibri"/>
                          <a:cs typeface="Times New Roman"/>
                        </a:rPr>
                        <a:t>COSTO C1 </a:t>
                      </a:r>
                      <a:r>
                        <a:rPr lang="es-EC" sz="1400" b="1" dirty="0" smtClean="0">
                          <a:solidFill>
                            <a:schemeClr val="tx1"/>
                          </a:solidFill>
                        </a:rPr>
                        <a:t>$ 2.481,78 </a:t>
                      </a:r>
                      <a:r>
                        <a:rPr lang="es-EC" sz="1400" b="1" baseline="0" dirty="0" smtClean="0">
                          <a:solidFill>
                            <a:schemeClr val="tx1"/>
                          </a:solidFill>
                        </a:rPr>
                        <a:t> (0,12%)</a:t>
                      </a:r>
                      <a:endParaRPr lang="es-EC" sz="14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400" b="0" dirty="0">
                          <a:solidFill>
                            <a:schemeClr val="tx1"/>
                          </a:solidFill>
                          <a:effectLst/>
                        </a:rPr>
                        <a:t>32 personas </a:t>
                      </a:r>
                      <a:r>
                        <a:rPr lang="es-ES" sz="1400" b="0" dirty="0" smtClean="0">
                          <a:solidFill>
                            <a:schemeClr val="tx1"/>
                          </a:solidFill>
                          <a:effectLst/>
                        </a:rPr>
                        <a:t>capacitadas</a:t>
                      </a:r>
                      <a:endParaRPr lang="es-EC" sz="1400" b="0" dirty="0">
                        <a:solidFill>
                          <a:schemeClr val="tx1"/>
                        </a:solidFill>
                        <a:effectLst/>
                        <a:latin typeface="Calibri"/>
                        <a:ea typeface="Calibri"/>
                        <a:cs typeface="Times New Roman"/>
                      </a:endParaRPr>
                    </a:p>
                  </a:txBody>
                  <a:tcPr marL="15869" marR="15869" marT="0" marB="0"/>
                </a:tc>
                <a:tc gridSpan="2">
                  <a:txBody>
                    <a:bodyPr/>
                    <a:lstStyle/>
                    <a:p>
                      <a:pPr algn="just">
                        <a:lnSpc>
                          <a:spcPct val="115000"/>
                        </a:lnSpc>
                        <a:spcAft>
                          <a:spcPts val="0"/>
                        </a:spcAft>
                      </a:pPr>
                      <a:r>
                        <a:rPr lang="es-ES" sz="1400" b="0" dirty="0">
                          <a:solidFill>
                            <a:schemeClr val="tx1"/>
                          </a:solidFill>
                          <a:effectLst/>
                        </a:rPr>
                        <a:t>Registro de participantes/</a:t>
                      </a:r>
                      <a:endParaRPr lang="es-EC" sz="1400" b="0" dirty="0">
                        <a:solidFill>
                          <a:schemeClr val="tx1"/>
                        </a:solidFill>
                        <a:effectLst/>
                      </a:endParaRPr>
                    </a:p>
                    <a:p>
                      <a:pPr algn="just">
                        <a:lnSpc>
                          <a:spcPct val="115000"/>
                        </a:lnSpc>
                        <a:spcAft>
                          <a:spcPts val="0"/>
                        </a:spcAft>
                      </a:pPr>
                      <a:r>
                        <a:rPr lang="es-ES" sz="1400" b="0" dirty="0">
                          <a:solidFill>
                            <a:schemeClr val="tx1"/>
                          </a:solidFill>
                          <a:effectLst/>
                        </a:rPr>
                        <a:t>Fotografías del evento/</a:t>
                      </a:r>
                      <a:endParaRPr lang="es-EC" sz="1400" b="0" dirty="0">
                        <a:solidFill>
                          <a:schemeClr val="tx1"/>
                        </a:solidFill>
                        <a:effectLst/>
                      </a:endParaRPr>
                    </a:p>
                    <a:p>
                      <a:pPr algn="just">
                        <a:lnSpc>
                          <a:spcPct val="115000"/>
                        </a:lnSpc>
                        <a:spcAft>
                          <a:spcPts val="0"/>
                        </a:spcAft>
                      </a:pPr>
                      <a:r>
                        <a:rPr lang="es-ES" sz="1400" b="0" dirty="0">
                          <a:solidFill>
                            <a:schemeClr val="tx1"/>
                          </a:solidFill>
                          <a:effectLst/>
                        </a:rPr>
                        <a:t>Modelo de certificado</a:t>
                      </a:r>
                      <a:endParaRPr lang="es-EC" sz="1400" b="0" dirty="0">
                        <a:solidFill>
                          <a:schemeClr val="tx1"/>
                        </a:solidFill>
                        <a:effectLst/>
                        <a:latin typeface="Calibri"/>
                        <a:ea typeface="Calibri"/>
                        <a:cs typeface="Times New Roman"/>
                      </a:endParaRPr>
                    </a:p>
                  </a:txBody>
                  <a:tcPr marL="15869" marR="15869" marT="0" marB="0"/>
                </a:tc>
                <a:tc hMerge="1">
                  <a:txBody>
                    <a:bodyPr/>
                    <a:lstStyle/>
                    <a:p>
                      <a:endParaRPr lang="en-US"/>
                    </a:p>
                  </a:txBody>
                  <a:tcPr/>
                </a:tc>
                <a:tc gridSpan="2">
                  <a:txBody>
                    <a:bodyPr/>
                    <a:lstStyle/>
                    <a:p>
                      <a:pPr algn="just">
                        <a:lnSpc>
                          <a:spcPct val="115000"/>
                        </a:lnSpc>
                        <a:spcAft>
                          <a:spcPts val="0"/>
                        </a:spcAft>
                      </a:pPr>
                      <a:r>
                        <a:rPr lang="es-ES" sz="1400" b="0" dirty="0">
                          <a:solidFill>
                            <a:schemeClr val="tx1"/>
                          </a:solidFill>
                          <a:effectLst/>
                        </a:rPr>
                        <a:t>Las instituciones de educación superior dentro del área de influencia del proyecto brindan el aval para el desarrollo del proceso de capacitación.</a:t>
                      </a:r>
                      <a:endParaRPr lang="es-EC" sz="1400" b="0" dirty="0">
                        <a:solidFill>
                          <a:schemeClr val="tx1"/>
                        </a:solidFill>
                        <a:effectLst/>
                        <a:latin typeface="Calibri"/>
                        <a:ea typeface="Calibri"/>
                        <a:cs typeface="Times New Roman"/>
                      </a:endParaRPr>
                    </a:p>
                  </a:txBody>
                  <a:tcPr marL="15869" marR="15869" marT="0" marB="0"/>
                </a:tc>
                <a:tc hMerge="1">
                  <a:txBody>
                    <a:bodyPr/>
                    <a:lstStyle/>
                    <a:p>
                      <a:endParaRPr lang="en-US"/>
                    </a:p>
                  </a:txBody>
                  <a:tcPr/>
                </a:tc>
              </a:tr>
              <a:tr h="437996">
                <a:tc>
                  <a:txBody>
                    <a:bodyPr/>
                    <a:lstStyle/>
                    <a:p>
                      <a:pPr algn="just">
                        <a:lnSpc>
                          <a:spcPct val="115000"/>
                        </a:lnSpc>
                        <a:spcAft>
                          <a:spcPts val="0"/>
                        </a:spcAft>
                      </a:pPr>
                      <a:r>
                        <a:rPr lang="es-ES" sz="1400" b="0" dirty="0">
                          <a:solidFill>
                            <a:schemeClr val="tx1"/>
                          </a:solidFill>
                          <a:effectLst/>
                        </a:rPr>
                        <a:t>2. Implementación de un sistema agroproductivo de secano con rubros de alto valor </a:t>
                      </a:r>
                      <a:r>
                        <a:rPr lang="es-ES" sz="1400" b="0" dirty="0" smtClean="0">
                          <a:solidFill>
                            <a:schemeClr val="tx1"/>
                          </a:solidFill>
                          <a:effectLst/>
                        </a:rPr>
                        <a:t>comercial</a:t>
                      </a:r>
                    </a:p>
                    <a:p>
                      <a:pPr marL="0" marR="0" lvl="0" indent="0" algn="just" defTabSz="914356" rtl="0" eaLnBrk="1" fontAlgn="auto" latinLnBrk="0" hangingPunct="1">
                        <a:lnSpc>
                          <a:spcPct val="115000"/>
                        </a:lnSpc>
                        <a:spcBef>
                          <a:spcPts val="0"/>
                        </a:spcBef>
                        <a:spcAft>
                          <a:spcPts val="0"/>
                        </a:spcAft>
                        <a:buClrTx/>
                        <a:buSzTx/>
                        <a:buFontTx/>
                        <a:buNone/>
                        <a:tabLst/>
                        <a:defRPr/>
                      </a:pPr>
                      <a:r>
                        <a:rPr lang="es-ES" sz="1400" b="1" dirty="0" smtClean="0">
                          <a:solidFill>
                            <a:schemeClr val="tx1"/>
                          </a:solidFill>
                          <a:effectLst/>
                          <a:latin typeface="Calibri"/>
                          <a:ea typeface="Calibri"/>
                          <a:cs typeface="Times New Roman"/>
                        </a:rPr>
                        <a:t>COSTO</a:t>
                      </a:r>
                      <a:r>
                        <a:rPr lang="es-ES" sz="1400" b="0" dirty="0" smtClean="0">
                          <a:solidFill>
                            <a:schemeClr val="tx1"/>
                          </a:solidFill>
                          <a:effectLst/>
                          <a:latin typeface="Calibri"/>
                          <a:ea typeface="Calibri"/>
                          <a:cs typeface="Times New Roman"/>
                        </a:rPr>
                        <a:t> </a:t>
                      </a:r>
                      <a:r>
                        <a:rPr lang="es-ES" sz="1400" b="1" dirty="0" smtClean="0">
                          <a:solidFill>
                            <a:schemeClr val="tx1"/>
                          </a:solidFill>
                          <a:effectLst/>
                          <a:latin typeface="Calibri"/>
                          <a:ea typeface="Calibri"/>
                          <a:cs typeface="Times New Roman"/>
                        </a:rPr>
                        <a:t>C2 </a:t>
                      </a:r>
                      <a:r>
                        <a:rPr kumimoji="0" lang="es-ES" sz="1400" b="1" i="0" u="none" strike="noStrike" kern="1200" cap="none" spc="0" normalizeH="0" baseline="0" noProof="0" dirty="0" smtClean="0">
                          <a:ln>
                            <a:noFill/>
                          </a:ln>
                          <a:solidFill>
                            <a:prstClr val="black"/>
                          </a:solidFill>
                          <a:effectLst/>
                          <a:uLnTx/>
                          <a:uFillTx/>
                          <a:latin typeface="+mn-lt"/>
                          <a:ea typeface="Calibri"/>
                          <a:cs typeface="Times New Roman"/>
                        </a:rPr>
                        <a:t>$ 892.328,53 (44,37%)</a:t>
                      </a:r>
                      <a:endParaRPr lang="es-EC" sz="14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400" b="0" dirty="0" smtClean="0">
                          <a:solidFill>
                            <a:schemeClr val="tx1"/>
                          </a:solidFill>
                          <a:effectLst/>
                        </a:rPr>
                        <a:t>72 ha </a:t>
                      </a:r>
                      <a:r>
                        <a:rPr lang="es-ES" sz="1400" b="0" dirty="0">
                          <a:solidFill>
                            <a:schemeClr val="tx1"/>
                          </a:solidFill>
                          <a:effectLst/>
                        </a:rPr>
                        <a:t>es incorporada a la producción agrícola de secano con rubros como el chocho y la quinua</a:t>
                      </a:r>
                      <a:endParaRPr lang="es-EC" sz="1400" b="0" dirty="0">
                        <a:solidFill>
                          <a:schemeClr val="tx1"/>
                        </a:solidFill>
                        <a:effectLst/>
                        <a:latin typeface="Calibri"/>
                        <a:ea typeface="Calibri"/>
                        <a:cs typeface="Times New Roman"/>
                      </a:endParaRPr>
                    </a:p>
                  </a:txBody>
                  <a:tcPr marL="15869" marR="15869" marT="0" marB="0"/>
                </a:tc>
                <a:tc gridSpan="2">
                  <a:txBody>
                    <a:bodyPr/>
                    <a:lstStyle/>
                    <a:p>
                      <a:pPr algn="just">
                        <a:lnSpc>
                          <a:spcPct val="115000"/>
                        </a:lnSpc>
                        <a:spcAft>
                          <a:spcPts val="0"/>
                        </a:spcAft>
                      </a:pPr>
                      <a:r>
                        <a:rPr lang="es-ES" sz="1400" b="0" dirty="0">
                          <a:solidFill>
                            <a:schemeClr val="tx1"/>
                          </a:solidFill>
                          <a:effectLst/>
                        </a:rPr>
                        <a:t>Registros de producción/ Mapas de uso y ocupación del predio/ Facturas de venta de productos</a:t>
                      </a:r>
                      <a:endParaRPr lang="es-EC" sz="1400" b="0" dirty="0">
                        <a:solidFill>
                          <a:schemeClr val="tx1"/>
                        </a:solidFill>
                        <a:effectLst/>
                        <a:latin typeface="Calibri"/>
                        <a:ea typeface="Calibri"/>
                        <a:cs typeface="Times New Roman"/>
                      </a:endParaRPr>
                    </a:p>
                  </a:txBody>
                  <a:tcPr marL="15869" marR="15869" marT="0" marB="0"/>
                </a:tc>
                <a:tc hMerge="1">
                  <a:txBody>
                    <a:bodyPr/>
                    <a:lstStyle/>
                    <a:p>
                      <a:endParaRPr lang="en-US"/>
                    </a:p>
                  </a:txBody>
                  <a:tcPr/>
                </a:tc>
                <a:tc gridSpan="2">
                  <a:txBody>
                    <a:bodyPr/>
                    <a:lstStyle/>
                    <a:p>
                      <a:pPr algn="just">
                        <a:lnSpc>
                          <a:spcPct val="115000"/>
                        </a:lnSpc>
                        <a:spcAft>
                          <a:spcPts val="0"/>
                        </a:spcAft>
                      </a:pPr>
                      <a:r>
                        <a:rPr lang="es-ES" sz="1400" b="0" dirty="0">
                          <a:solidFill>
                            <a:schemeClr val="tx1"/>
                          </a:solidFill>
                          <a:effectLst/>
                        </a:rPr>
                        <a:t>El MAGAP a través de la UNA, las ONGs y la empresa privada suscriben acuerdos para la comercialización directa de productos con estabilidad en los precios pagados al productor</a:t>
                      </a:r>
                      <a:endParaRPr lang="es-EC" sz="1400" b="0" dirty="0">
                        <a:solidFill>
                          <a:schemeClr val="tx1"/>
                        </a:solidFill>
                        <a:effectLst/>
                        <a:latin typeface="Calibri"/>
                        <a:ea typeface="Calibri"/>
                        <a:cs typeface="Times New Roman"/>
                      </a:endParaRPr>
                    </a:p>
                  </a:txBody>
                  <a:tcPr marL="15869" marR="15869" marT="0" marB="0"/>
                </a:tc>
                <a:tc hMerge="1">
                  <a:txBody>
                    <a:bodyPr/>
                    <a:lstStyle/>
                    <a:p>
                      <a:endParaRPr lang="en-US"/>
                    </a:p>
                  </a:txBody>
                  <a:tcPr/>
                </a:tc>
              </a:tr>
              <a:tr h="486663">
                <a:tc>
                  <a:txBody>
                    <a:bodyPr/>
                    <a:lstStyle/>
                    <a:p>
                      <a:pPr algn="just">
                        <a:lnSpc>
                          <a:spcPct val="115000"/>
                        </a:lnSpc>
                        <a:spcAft>
                          <a:spcPts val="0"/>
                        </a:spcAft>
                      </a:pPr>
                      <a:r>
                        <a:rPr lang="es-ES" sz="1400" b="0" dirty="0">
                          <a:solidFill>
                            <a:schemeClr val="tx1"/>
                          </a:solidFill>
                          <a:effectLst/>
                        </a:rPr>
                        <a:t>3. Forestación con fines productivos y </a:t>
                      </a:r>
                      <a:r>
                        <a:rPr lang="es-ES" sz="1400" b="0" dirty="0" smtClean="0">
                          <a:solidFill>
                            <a:schemeClr val="tx1"/>
                          </a:solidFill>
                          <a:effectLst/>
                        </a:rPr>
                        <a:t>protectivos</a:t>
                      </a:r>
                    </a:p>
                    <a:p>
                      <a:pPr algn="just">
                        <a:lnSpc>
                          <a:spcPct val="115000"/>
                        </a:lnSpc>
                        <a:spcAft>
                          <a:spcPts val="0"/>
                        </a:spcAft>
                      </a:pPr>
                      <a:endParaRPr lang="es-ES" sz="1400" b="0" dirty="0" smtClean="0">
                        <a:solidFill>
                          <a:schemeClr val="tx1"/>
                        </a:solidFill>
                        <a:effectLst/>
                        <a:latin typeface="Calibri"/>
                        <a:ea typeface="Calibri"/>
                        <a:cs typeface="Times New Roman"/>
                      </a:endParaRPr>
                    </a:p>
                    <a:p>
                      <a:pPr algn="just">
                        <a:lnSpc>
                          <a:spcPct val="115000"/>
                        </a:lnSpc>
                        <a:spcAft>
                          <a:spcPts val="0"/>
                        </a:spcAft>
                      </a:pPr>
                      <a:r>
                        <a:rPr lang="es-EC" sz="1400" b="1" dirty="0" smtClean="0">
                          <a:solidFill>
                            <a:schemeClr val="tx1"/>
                          </a:solidFill>
                          <a:effectLst/>
                          <a:latin typeface="Calibri"/>
                          <a:ea typeface="Calibri"/>
                          <a:cs typeface="Times New Roman"/>
                        </a:rPr>
                        <a:t>COSTO</a:t>
                      </a:r>
                      <a:r>
                        <a:rPr lang="es-EC" sz="1400" b="1" baseline="0" dirty="0" smtClean="0">
                          <a:solidFill>
                            <a:schemeClr val="tx1"/>
                          </a:solidFill>
                          <a:effectLst/>
                          <a:latin typeface="Calibri"/>
                          <a:ea typeface="Calibri"/>
                          <a:cs typeface="Times New Roman"/>
                        </a:rPr>
                        <a:t> C3 </a:t>
                      </a:r>
                      <a:r>
                        <a:rPr lang="es-EC" sz="1400" b="1" dirty="0" smtClean="0">
                          <a:solidFill>
                            <a:schemeClr val="tx1"/>
                          </a:solidFill>
                          <a:effectLst/>
                          <a:latin typeface="Calibri"/>
                          <a:ea typeface="Calibri"/>
                          <a:cs typeface="Times New Roman"/>
                        </a:rPr>
                        <a:t>$ 1´116.389,63 (55,51%)</a:t>
                      </a:r>
                    </a:p>
                    <a:p>
                      <a:pPr algn="just">
                        <a:lnSpc>
                          <a:spcPct val="115000"/>
                        </a:lnSpc>
                        <a:spcAft>
                          <a:spcPts val="0"/>
                        </a:spcAft>
                      </a:pPr>
                      <a:endParaRPr lang="es-EC" sz="1400" b="0" dirty="0">
                        <a:solidFill>
                          <a:schemeClr val="tx1"/>
                        </a:solidFill>
                        <a:effectLst/>
                        <a:latin typeface="Calibri"/>
                        <a:ea typeface="Calibri"/>
                        <a:cs typeface="Times New Roman"/>
                      </a:endParaRPr>
                    </a:p>
                  </a:txBody>
                  <a:tcPr marL="15869" marR="15869" marT="0" marB="0"/>
                </a:tc>
                <a:tc>
                  <a:txBody>
                    <a:bodyPr/>
                    <a:lstStyle/>
                    <a:p>
                      <a:pPr algn="just">
                        <a:lnSpc>
                          <a:spcPct val="115000"/>
                        </a:lnSpc>
                        <a:spcAft>
                          <a:spcPts val="0"/>
                        </a:spcAft>
                      </a:pPr>
                      <a:r>
                        <a:rPr lang="es-ES" sz="1400" b="0" dirty="0" smtClean="0">
                          <a:solidFill>
                            <a:schemeClr val="tx1"/>
                          </a:solidFill>
                          <a:effectLst/>
                        </a:rPr>
                        <a:t>67 ha </a:t>
                      </a:r>
                      <a:r>
                        <a:rPr lang="es-ES" sz="1400" b="0" dirty="0">
                          <a:solidFill>
                            <a:schemeClr val="tx1"/>
                          </a:solidFill>
                          <a:effectLst/>
                        </a:rPr>
                        <a:t>es reforestada con fines </a:t>
                      </a:r>
                      <a:r>
                        <a:rPr lang="es-ES" sz="1400" b="0" dirty="0" smtClean="0">
                          <a:solidFill>
                            <a:schemeClr val="tx1"/>
                          </a:solidFill>
                          <a:effectLst/>
                        </a:rPr>
                        <a:t>productivos. </a:t>
                      </a:r>
                    </a:p>
                    <a:p>
                      <a:pPr algn="just">
                        <a:lnSpc>
                          <a:spcPct val="115000"/>
                        </a:lnSpc>
                        <a:spcAft>
                          <a:spcPts val="0"/>
                        </a:spcAft>
                      </a:pPr>
                      <a:r>
                        <a:rPr lang="es-ES" sz="1400" b="0" dirty="0" smtClean="0">
                          <a:solidFill>
                            <a:schemeClr val="tx1"/>
                          </a:solidFill>
                          <a:effectLst/>
                        </a:rPr>
                        <a:t>72 ha es </a:t>
                      </a:r>
                      <a:r>
                        <a:rPr lang="es-ES" sz="1400" b="0" dirty="0">
                          <a:solidFill>
                            <a:schemeClr val="tx1"/>
                          </a:solidFill>
                          <a:effectLst/>
                        </a:rPr>
                        <a:t>protegida con la implementación de sistemas agrosilvícolas</a:t>
                      </a:r>
                      <a:endParaRPr lang="es-EC" sz="1400" b="0" dirty="0">
                        <a:solidFill>
                          <a:schemeClr val="tx1"/>
                        </a:solidFill>
                        <a:effectLst/>
                        <a:latin typeface="Calibri"/>
                        <a:ea typeface="Calibri"/>
                        <a:cs typeface="Times New Roman"/>
                      </a:endParaRPr>
                    </a:p>
                  </a:txBody>
                  <a:tcPr marL="15869" marR="15869" marT="0" marB="0"/>
                </a:tc>
                <a:tc gridSpan="2">
                  <a:txBody>
                    <a:bodyPr/>
                    <a:lstStyle/>
                    <a:p>
                      <a:pPr algn="just">
                        <a:lnSpc>
                          <a:spcPct val="115000"/>
                        </a:lnSpc>
                        <a:spcAft>
                          <a:spcPts val="0"/>
                        </a:spcAft>
                      </a:pPr>
                      <a:r>
                        <a:rPr lang="es-ES" sz="1400" b="0" dirty="0">
                          <a:solidFill>
                            <a:schemeClr val="tx1"/>
                          </a:solidFill>
                          <a:effectLst/>
                        </a:rPr>
                        <a:t>Plan de manejo de la plantación forestal/ Mapas de uso y ocupación del predio/ Fotografías</a:t>
                      </a:r>
                      <a:endParaRPr lang="es-EC" sz="1400" b="0" dirty="0">
                        <a:solidFill>
                          <a:schemeClr val="tx1"/>
                        </a:solidFill>
                        <a:effectLst/>
                        <a:latin typeface="Calibri"/>
                        <a:ea typeface="Calibri"/>
                        <a:cs typeface="Times New Roman"/>
                      </a:endParaRPr>
                    </a:p>
                  </a:txBody>
                  <a:tcPr marL="15869" marR="15869" marT="0" marB="0"/>
                </a:tc>
                <a:tc hMerge="1">
                  <a:txBody>
                    <a:bodyPr/>
                    <a:lstStyle/>
                    <a:p>
                      <a:endParaRPr lang="en-US"/>
                    </a:p>
                  </a:txBody>
                  <a:tcPr/>
                </a:tc>
                <a:tc gridSpan="2">
                  <a:txBody>
                    <a:bodyPr/>
                    <a:lstStyle/>
                    <a:p>
                      <a:pPr algn="just">
                        <a:lnSpc>
                          <a:spcPct val="115000"/>
                        </a:lnSpc>
                        <a:spcAft>
                          <a:spcPts val="0"/>
                        </a:spcAft>
                      </a:pPr>
                      <a:r>
                        <a:rPr lang="es-ES" sz="1400" b="0" dirty="0">
                          <a:solidFill>
                            <a:schemeClr val="tx1"/>
                          </a:solidFill>
                          <a:effectLst/>
                        </a:rPr>
                        <a:t>El MAE, facilita procesos de capacitación para generar capacidad local respecto del manejo de plantaciones con comerciales y protectivos</a:t>
                      </a:r>
                      <a:endParaRPr lang="es-EC" sz="1400" b="0" dirty="0">
                        <a:solidFill>
                          <a:schemeClr val="tx1"/>
                        </a:solidFill>
                        <a:effectLst/>
                        <a:latin typeface="Calibri"/>
                        <a:ea typeface="Calibri"/>
                        <a:cs typeface="Times New Roman"/>
                      </a:endParaRPr>
                    </a:p>
                  </a:txBody>
                  <a:tcPr marL="15869" marR="15869" marT="0" marB="0"/>
                </a:tc>
                <a:tc hMerge="1">
                  <a:txBody>
                    <a:bodyPr/>
                    <a:lstStyle/>
                    <a:p>
                      <a:endParaRPr lang="en-US"/>
                    </a:p>
                  </a:txBody>
                  <a:tcPr/>
                </a:tc>
              </a:tr>
              <a:tr h="324202">
                <a:tc>
                  <a:txBody>
                    <a:bodyPr/>
                    <a:lstStyle/>
                    <a:p>
                      <a:pPr marL="0" marR="0" indent="0" algn="just" defTabSz="914356" rtl="0" eaLnBrk="1" fontAlgn="auto" latinLnBrk="0" hangingPunct="1">
                        <a:lnSpc>
                          <a:spcPct val="115000"/>
                        </a:lnSpc>
                        <a:spcBef>
                          <a:spcPts val="0"/>
                        </a:spcBef>
                        <a:spcAft>
                          <a:spcPts val="0"/>
                        </a:spcAft>
                        <a:buClrTx/>
                        <a:buSzTx/>
                        <a:buFontTx/>
                        <a:buNone/>
                        <a:tabLst/>
                        <a:defRPr/>
                      </a:pPr>
                      <a:r>
                        <a:rPr lang="es-EC" sz="1400" b="1" dirty="0" smtClean="0">
                          <a:solidFill>
                            <a:schemeClr val="tx1"/>
                          </a:solidFill>
                          <a:effectLst/>
                          <a:latin typeface="Calibri"/>
                          <a:ea typeface="Calibri"/>
                          <a:cs typeface="Times New Roman"/>
                        </a:rPr>
                        <a:t>COSTO</a:t>
                      </a:r>
                      <a:r>
                        <a:rPr lang="es-EC" sz="1400" b="1" baseline="0" dirty="0" smtClean="0">
                          <a:solidFill>
                            <a:schemeClr val="tx1"/>
                          </a:solidFill>
                          <a:effectLst/>
                          <a:latin typeface="Calibri"/>
                          <a:ea typeface="Calibri"/>
                          <a:cs typeface="Times New Roman"/>
                        </a:rPr>
                        <a:t> </a:t>
                      </a:r>
                      <a:r>
                        <a:rPr lang="es-EC" sz="1400" b="1" baseline="0" dirty="0" smtClean="0">
                          <a:solidFill>
                            <a:schemeClr val="tx1"/>
                          </a:solidFill>
                          <a:effectLst/>
                          <a:latin typeface="Calibri"/>
                          <a:ea typeface="Calibri"/>
                          <a:cs typeface="Times New Roman"/>
                        </a:rPr>
                        <a:t>TOTAL </a:t>
                      </a:r>
                      <a:r>
                        <a:rPr lang="es-EC" sz="1400" b="1" dirty="0" smtClean="0">
                          <a:solidFill>
                            <a:schemeClr val="tx1"/>
                          </a:solidFill>
                        </a:rPr>
                        <a:t>$ 2.011.199,94 (100%)</a:t>
                      </a:r>
                      <a:endParaRPr lang="es-EC" sz="1400" b="1" dirty="0" smtClean="0">
                        <a:solidFill>
                          <a:schemeClr val="tx1"/>
                        </a:solidFill>
                        <a:effectLst/>
                        <a:latin typeface="Calibri"/>
                        <a:ea typeface="Calibri"/>
                        <a:cs typeface="Times New Roman"/>
                      </a:endParaRPr>
                    </a:p>
                  </a:txBody>
                  <a:tcPr marL="15869" marR="15869" marT="0" marB="0"/>
                </a:tc>
                <a:tc>
                  <a:txBody>
                    <a:bodyPr/>
                    <a:lstStyle/>
                    <a:p>
                      <a:endParaRPr lang="es-EC" sz="1400" b="1" dirty="0">
                        <a:solidFill>
                          <a:schemeClr val="tx1"/>
                        </a:solidFill>
                      </a:endParaRPr>
                    </a:p>
                  </a:txBody>
                  <a:tcPr marL="15869" marR="15869" marT="0" marB="0"/>
                </a:tc>
                <a:tc gridSpan="2">
                  <a:txBody>
                    <a:bodyPr/>
                    <a:lstStyle/>
                    <a:p>
                      <a:endParaRPr lang="es-EC" sz="2000" b="0" dirty="0">
                        <a:solidFill>
                          <a:schemeClr val="tx1"/>
                        </a:solidFill>
                      </a:endParaRPr>
                    </a:p>
                  </a:txBody>
                  <a:tcPr marL="15869" marR="15869" marT="0" marB="0"/>
                </a:tc>
                <a:tc hMerge="1">
                  <a:txBody>
                    <a:bodyPr/>
                    <a:lstStyle/>
                    <a:p>
                      <a:endParaRPr lang="en-US"/>
                    </a:p>
                  </a:txBody>
                  <a:tcPr/>
                </a:tc>
                <a:tc gridSpan="2">
                  <a:txBody>
                    <a:bodyPr/>
                    <a:lstStyle/>
                    <a:p>
                      <a:endParaRPr lang="es-EC" sz="2000" b="0" dirty="0">
                        <a:solidFill>
                          <a:schemeClr val="tx1"/>
                        </a:solidFill>
                      </a:endParaRPr>
                    </a:p>
                  </a:txBody>
                  <a:tcPr marL="15869" marR="15869" marT="0" marB="0"/>
                </a:tc>
                <a:tc hMerge="1">
                  <a:txBody>
                    <a:bodyPr/>
                    <a:lstStyle/>
                    <a:p>
                      <a:endParaRPr lang="en-US"/>
                    </a:p>
                  </a:txBody>
                  <a:tcPr/>
                </a:tc>
              </a:tr>
            </a:tbl>
          </a:graphicData>
        </a:graphic>
      </p:graphicFrame>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713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21920" y="32512"/>
            <a:ext cx="1207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2800" b="1" dirty="0" smtClean="0"/>
              <a:t>DEFINICIÓN DE ESCENARIOS PARA EL COMPONENTE PRODUCTIVO</a:t>
            </a:r>
            <a:endParaRPr lang="es-EC" sz="2800" b="1" dirty="0"/>
          </a:p>
        </p:txBody>
      </p:sp>
      <p:graphicFrame>
        <p:nvGraphicFramePr>
          <p:cNvPr id="6" name="5 Tabla"/>
          <p:cNvGraphicFramePr>
            <a:graphicFrameLocks noGrp="1"/>
          </p:cNvGraphicFramePr>
          <p:nvPr>
            <p:extLst>
              <p:ext uri="{D42A27DB-BD31-4B8C-83A1-F6EECF244321}">
                <p14:modId xmlns:p14="http://schemas.microsoft.com/office/powerpoint/2010/main" val="3437880207"/>
              </p:ext>
            </p:extLst>
          </p:nvPr>
        </p:nvGraphicFramePr>
        <p:xfrm>
          <a:off x="682172" y="735112"/>
          <a:ext cx="10827657" cy="5382516"/>
        </p:xfrm>
        <a:graphic>
          <a:graphicData uri="http://schemas.openxmlformats.org/drawingml/2006/table">
            <a:tbl>
              <a:tblPr firstRow="1" firstCol="1" bandRow="1">
                <a:tableStyleId>{5940675A-B579-460E-94D1-54222C63F5DA}</a:tableStyleId>
              </a:tblPr>
              <a:tblGrid>
                <a:gridCol w="2409380"/>
                <a:gridCol w="2614750"/>
                <a:gridCol w="2624908"/>
                <a:gridCol w="3178619"/>
              </a:tblGrid>
              <a:tr h="530675">
                <a:tc>
                  <a:txBody>
                    <a:bodyPr/>
                    <a:lstStyle/>
                    <a:p>
                      <a:pPr algn="ctr">
                        <a:lnSpc>
                          <a:spcPct val="115000"/>
                        </a:lnSpc>
                        <a:spcAft>
                          <a:spcPts val="1000"/>
                        </a:spcAft>
                      </a:pPr>
                      <a:r>
                        <a:rPr lang="es-ES" sz="1600" b="1" dirty="0">
                          <a:effectLst/>
                        </a:rPr>
                        <a:t>Componente</a:t>
                      </a:r>
                      <a:endParaRPr lang="es-EC" sz="1600" b="1" dirty="0">
                        <a:effectLst/>
                        <a:latin typeface="Calibri"/>
                        <a:ea typeface="Calibri"/>
                        <a:cs typeface="Times New Roman"/>
                      </a:endParaRPr>
                    </a:p>
                  </a:txBody>
                  <a:tcPr marL="35474" marR="35474" marT="0" marB="0"/>
                </a:tc>
                <a:tc>
                  <a:txBody>
                    <a:bodyPr/>
                    <a:lstStyle/>
                    <a:p>
                      <a:pPr algn="ctr">
                        <a:lnSpc>
                          <a:spcPct val="115000"/>
                        </a:lnSpc>
                        <a:spcAft>
                          <a:spcPts val="1000"/>
                        </a:spcAft>
                      </a:pPr>
                      <a:r>
                        <a:rPr lang="es-ES" sz="1600" b="1" dirty="0">
                          <a:effectLst/>
                        </a:rPr>
                        <a:t>Escenario 1:</a:t>
                      </a:r>
                      <a:endParaRPr lang="es-EC" sz="1600" b="1" dirty="0">
                        <a:effectLst/>
                      </a:endParaRPr>
                    </a:p>
                    <a:p>
                      <a:pPr algn="ctr">
                        <a:lnSpc>
                          <a:spcPct val="115000"/>
                        </a:lnSpc>
                        <a:spcAft>
                          <a:spcPts val="1000"/>
                        </a:spcAft>
                      </a:pPr>
                      <a:r>
                        <a:rPr lang="es-ES" sz="1600" b="1" dirty="0">
                          <a:effectLst/>
                        </a:rPr>
                        <a:t>Condiciones optimistas</a:t>
                      </a:r>
                      <a:endParaRPr lang="es-EC" sz="1600" b="1" dirty="0">
                        <a:effectLst/>
                        <a:latin typeface="Calibri"/>
                        <a:ea typeface="Calibri"/>
                        <a:cs typeface="Times New Roman"/>
                      </a:endParaRPr>
                    </a:p>
                  </a:txBody>
                  <a:tcPr marL="35474" marR="35474" marT="0" marB="0"/>
                </a:tc>
                <a:tc>
                  <a:txBody>
                    <a:bodyPr/>
                    <a:lstStyle/>
                    <a:p>
                      <a:pPr algn="ctr">
                        <a:lnSpc>
                          <a:spcPct val="115000"/>
                        </a:lnSpc>
                        <a:spcAft>
                          <a:spcPts val="1000"/>
                        </a:spcAft>
                      </a:pPr>
                      <a:r>
                        <a:rPr lang="es-ES" sz="1600" b="1" dirty="0">
                          <a:effectLst/>
                        </a:rPr>
                        <a:t>Escenario 2:</a:t>
                      </a:r>
                      <a:endParaRPr lang="es-EC" sz="1600" b="1" dirty="0">
                        <a:effectLst/>
                      </a:endParaRPr>
                    </a:p>
                    <a:p>
                      <a:pPr algn="ctr">
                        <a:lnSpc>
                          <a:spcPct val="115000"/>
                        </a:lnSpc>
                        <a:spcAft>
                          <a:spcPts val="1000"/>
                        </a:spcAft>
                      </a:pPr>
                      <a:r>
                        <a:rPr lang="es-ES" sz="1600" b="1" dirty="0">
                          <a:effectLst/>
                        </a:rPr>
                        <a:t>Condiciones mesuradas</a:t>
                      </a:r>
                      <a:endParaRPr lang="es-EC" sz="1600" b="1" dirty="0">
                        <a:effectLst/>
                        <a:latin typeface="Calibri"/>
                        <a:ea typeface="Calibri"/>
                        <a:cs typeface="Times New Roman"/>
                      </a:endParaRPr>
                    </a:p>
                  </a:txBody>
                  <a:tcPr marL="35474" marR="35474" marT="0" marB="0"/>
                </a:tc>
                <a:tc>
                  <a:txBody>
                    <a:bodyPr/>
                    <a:lstStyle/>
                    <a:p>
                      <a:pPr algn="ctr">
                        <a:lnSpc>
                          <a:spcPct val="115000"/>
                        </a:lnSpc>
                        <a:spcAft>
                          <a:spcPts val="1000"/>
                        </a:spcAft>
                      </a:pPr>
                      <a:r>
                        <a:rPr lang="es-ES" sz="1600" b="1" dirty="0">
                          <a:effectLst/>
                        </a:rPr>
                        <a:t>Escenario 3:</a:t>
                      </a:r>
                      <a:endParaRPr lang="es-EC" sz="1600" b="1" dirty="0">
                        <a:effectLst/>
                      </a:endParaRPr>
                    </a:p>
                    <a:p>
                      <a:pPr algn="ctr">
                        <a:lnSpc>
                          <a:spcPct val="115000"/>
                        </a:lnSpc>
                        <a:spcAft>
                          <a:spcPts val="1000"/>
                        </a:spcAft>
                      </a:pPr>
                      <a:r>
                        <a:rPr lang="es-ES" sz="1600" b="1" dirty="0">
                          <a:effectLst/>
                        </a:rPr>
                        <a:t>Condiciones pesimistas</a:t>
                      </a:r>
                      <a:endParaRPr lang="es-EC" sz="1600" b="1" dirty="0">
                        <a:effectLst/>
                        <a:latin typeface="Calibri"/>
                        <a:ea typeface="Calibri"/>
                        <a:cs typeface="Times New Roman"/>
                      </a:endParaRPr>
                    </a:p>
                  </a:txBody>
                  <a:tcPr marL="35474" marR="35474" marT="0" marB="0"/>
                </a:tc>
              </a:tr>
              <a:tr h="1290348">
                <a:tc>
                  <a:txBody>
                    <a:bodyPr/>
                    <a:lstStyle/>
                    <a:p>
                      <a:pPr algn="just">
                        <a:lnSpc>
                          <a:spcPct val="115000"/>
                        </a:lnSpc>
                        <a:spcAft>
                          <a:spcPts val="1000"/>
                        </a:spcAft>
                      </a:pPr>
                      <a:r>
                        <a:rPr lang="es-ES" sz="1600" dirty="0" smtClean="0">
                          <a:effectLst/>
                        </a:rPr>
                        <a:t>Cultivo </a:t>
                      </a:r>
                      <a:r>
                        <a:rPr lang="es-ES" sz="1600" dirty="0">
                          <a:effectLst/>
                        </a:rPr>
                        <a:t>de quinua</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Alcanza </a:t>
                      </a:r>
                      <a:r>
                        <a:rPr lang="es-ES" sz="1600" dirty="0">
                          <a:effectLst/>
                        </a:rPr>
                        <a:t>su mejor rendimiento estimado en 60 </a:t>
                      </a:r>
                      <a:r>
                        <a:rPr lang="es-ES" sz="1600" dirty="0" err="1" smtClean="0">
                          <a:effectLst/>
                        </a:rPr>
                        <a:t>qq</a:t>
                      </a:r>
                      <a:r>
                        <a:rPr lang="es-ES" sz="1600" dirty="0" smtClean="0">
                          <a:effectLst/>
                        </a:rPr>
                        <a:t>/ha</a:t>
                      </a:r>
                      <a:r>
                        <a:rPr lang="es-ES" sz="1600" dirty="0">
                          <a:effectLst/>
                        </a:rPr>
                        <a:t>, con precios excepcionales de hasta 110 USD por </a:t>
                      </a:r>
                      <a:r>
                        <a:rPr lang="es-ES" sz="1600" dirty="0" err="1" smtClean="0">
                          <a:effectLst/>
                        </a:rPr>
                        <a:t>qq</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Alcanza </a:t>
                      </a:r>
                      <a:r>
                        <a:rPr lang="es-ES" sz="1600" dirty="0">
                          <a:effectLst/>
                        </a:rPr>
                        <a:t>su mejor rendimiento estimado en 60 </a:t>
                      </a:r>
                      <a:r>
                        <a:rPr lang="es-ES" sz="1600" dirty="0" err="1" smtClean="0">
                          <a:effectLst/>
                        </a:rPr>
                        <a:t>qq</a:t>
                      </a:r>
                      <a:r>
                        <a:rPr lang="es-ES" sz="1600" dirty="0" smtClean="0">
                          <a:effectLst/>
                        </a:rPr>
                        <a:t>/ha</a:t>
                      </a:r>
                      <a:r>
                        <a:rPr lang="es-ES" sz="1600" dirty="0">
                          <a:effectLst/>
                        </a:rPr>
                        <a:t>, con precios promedio de hasta 100 USD por </a:t>
                      </a:r>
                      <a:r>
                        <a:rPr lang="es-ES" sz="1600" dirty="0" err="1" smtClean="0">
                          <a:effectLst/>
                        </a:rPr>
                        <a:t>qq</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Ve </a:t>
                      </a:r>
                      <a:r>
                        <a:rPr lang="es-ES" sz="1600" dirty="0">
                          <a:effectLst/>
                        </a:rPr>
                        <a:t>mermado su </a:t>
                      </a:r>
                      <a:r>
                        <a:rPr lang="es-ES" sz="1600" dirty="0" smtClean="0">
                          <a:effectLst/>
                        </a:rPr>
                        <a:t>rendimiento, estimado en </a:t>
                      </a:r>
                      <a:r>
                        <a:rPr lang="es-ES" sz="1600" dirty="0">
                          <a:effectLst/>
                        </a:rPr>
                        <a:t>55 </a:t>
                      </a:r>
                      <a:r>
                        <a:rPr lang="es-ES" sz="1600" dirty="0" err="1" smtClean="0">
                          <a:effectLst/>
                        </a:rPr>
                        <a:t>qq</a:t>
                      </a:r>
                      <a:r>
                        <a:rPr lang="es-ES" sz="1600" dirty="0" smtClean="0">
                          <a:effectLst/>
                        </a:rPr>
                        <a:t>/ha</a:t>
                      </a:r>
                      <a:r>
                        <a:rPr lang="es-ES" sz="1600" dirty="0">
                          <a:effectLst/>
                        </a:rPr>
                        <a:t>, con precios rebajados de hasta 90 USD por quintal, como consecuencia de una sobre oferta del producto.</a:t>
                      </a:r>
                      <a:endParaRPr lang="es-EC" sz="1600" dirty="0">
                        <a:effectLst/>
                        <a:latin typeface="Calibri"/>
                        <a:ea typeface="Calibri"/>
                        <a:cs typeface="Times New Roman"/>
                      </a:endParaRPr>
                    </a:p>
                  </a:txBody>
                  <a:tcPr marL="35474" marR="35474" marT="0" marB="0"/>
                </a:tc>
              </a:tr>
              <a:tr h="1343025">
                <a:tc>
                  <a:txBody>
                    <a:bodyPr/>
                    <a:lstStyle/>
                    <a:p>
                      <a:pPr algn="just">
                        <a:lnSpc>
                          <a:spcPct val="115000"/>
                        </a:lnSpc>
                        <a:spcAft>
                          <a:spcPts val="1000"/>
                        </a:spcAft>
                      </a:pPr>
                      <a:r>
                        <a:rPr lang="es-ES" sz="1600" dirty="0" smtClean="0">
                          <a:effectLst/>
                        </a:rPr>
                        <a:t>Cultivo </a:t>
                      </a:r>
                      <a:r>
                        <a:rPr lang="es-ES" sz="1600" dirty="0">
                          <a:effectLst/>
                        </a:rPr>
                        <a:t>de chocho</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Alcanza </a:t>
                      </a:r>
                      <a:r>
                        <a:rPr lang="es-ES" sz="1600" dirty="0">
                          <a:effectLst/>
                        </a:rPr>
                        <a:t>su mejor rendimiento estimado en 30 </a:t>
                      </a:r>
                      <a:r>
                        <a:rPr lang="es-ES" sz="1600" dirty="0" err="1" smtClean="0">
                          <a:effectLst/>
                        </a:rPr>
                        <a:t>qq</a:t>
                      </a:r>
                      <a:r>
                        <a:rPr lang="es-ES" sz="1600" dirty="0" smtClean="0">
                          <a:effectLst/>
                        </a:rPr>
                        <a:t>/ha, </a:t>
                      </a:r>
                      <a:r>
                        <a:rPr lang="es-ES" sz="1600" dirty="0">
                          <a:effectLst/>
                        </a:rPr>
                        <a:t>con precios excepcionales de hasta 220 USD por </a:t>
                      </a:r>
                      <a:r>
                        <a:rPr lang="es-ES" sz="1600" dirty="0" err="1" smtClean="0">
                          <a:effectLst/>
                        </a:rPr>
                        <a:t>qq</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Alcanza </a:t>
                      </a:r>
                      <a:r>
                        <a:rPr lang="es-ES" sz="1600" dirty="0">
                          <a:effectLst/>
                        </a:rPr>
                        <a:t>su mejor rendimiento estimado en 30 </a:t>
                      </a:r>
                      <a:r>
                        <a:rPr lang="es-ES" sz="1600" dirty="0" err="1" smtClean="0">
                          <a:effectLst/>
                        </a:rPr>
                        <a:t>qq</a:t>
                      </a:r>
                      <a:r>
                        <a:rPr lang="es-ES" sz="1600" dirty="0" smtClean="0">
                          <a:effectLst/>
                        </a:rPr>
                        <a:t>/ha</a:t>
                      </a:r>
                      <a:r>
                        <a:rPr lang="es-ES" sz="1600" dirty="0">
                          <a:effectLst/>
                        </a:rPr>
                        <a:t>, con precios promedio de hasta 210 USD por quintal.</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Ve </a:t>
                      </a:r>
                      <a:r>
                        <a:rPr lang="es-ES" sz="1600" dirty="0">
                          <a:effectLst/>
                        </a:rPr>
                        <a:t>mermado su rendimiento, </a:t>
                      </a:r>
                      <a:r>
                        <a:rPr lang="es-ES" sz="1600" dirty="0" smtClean="0">
                          <a:effectLst/>
                        </a:rPr>
                        <a:t>estimado en 25 </a:t>
                      </a:r>
                      <a:r>
                        <a:rPr lang="es-ES" sz="1600" dirty="0" err="1" smtClean="0">
                          <a:effectLst/>
                        </a:rPr>
                        <a:t>qq</a:t>
                      </a:r>
                      <a:r>
                        <a:rPr lang="es-ES" sz="1600" dirty="0" smtClean="0">
                          <a:effectLst/>
                        </a:rPr>
                        <a:t>/ha, </a:t>
                      </a:r>
                      <a:r>
                        <a:rPr lang="es-ES" sz="1600" dirty="0">
                          <a:effectLst/>
                        </a:rPr>
                        <a:t>con precios rebajados de hasta 200 USD por quintal como consecuencia de una sobre oferta del producto.</a:t>
                      </a:r>
                      <a:endParaRPr lang="es-EC" sz="1600" dirty="0">
                        <a:effectLst/>
                        <a:latin typeface="Calibri"/>
                        <a:ea typeface="Calibri"/>
                        <a:cs typeface="Times New Roman"/>
                      </a:endParaRPr>
                    </a:p>
                  </a:txBody>
                  <a:tcPr marL="35474" marR="35474" marT="0" marB="0"/>
                </a:tc>
              </a:tr>
              <a:tr h="1311378">
                <a:tc>
                  <a:txBody>
                    <a:bodyPr/>
                    <a:lstStyle/>
                    <a:p>
                      <a:pPr algn="just">
                        <a:lnSpc>
                          <a:spcPct val="115000"/>
                        </a:lnSpc>
                        <a:spcAft>
                          <a:spcPts val="1000"/>
                        </a:spcAft>
                      </a:pPr>
                      <a:r>
                        <a:rPr lang="es-ES" sz="1600" dirty="0" smtClean="0">
                          <a:effectLst/>
                        </a:rPr>
                        <a:t>Forestación </a:t>
                      </a:r>
                      <a:r>
                        <a:rPr lang="es-ES" sz="1600" dirty="0">
                          <a:effectLst/>
                        </a:rPr>
                        <a:t>con especies exóticas de fines comerciales</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Tiene </a:t>
                      </a:r>
                      <a:r>
                        <a:rPr lang="es-ES" sz="1600" dirty="0">
                          <a:effectLst/>
                        </a:rPr>
                        <a:t>un rendimiento de 2.456 metros cúbicos, el equivalente a 3,93 metros cúbicos por árbol. Estimando un precio de 32,55 USD por metro cúbico.</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Tiene </a:t>
                      </a:r>
                      <a:r>
                        <a:rPr lang="es-ES" sz="1600" dirty="0">
                          <a:effectLst/>
                        </a:rPr>
                        <a:t>un rendimiento de 2.456 metros cúbicos, el equivalente a 3,93 metros cúbicos por árbol. Estimando un precio de 30,52 USD por metro cúbico.</a:t>
                      </a:r>
                      <a:endParaRPr lang="es-EC" sz="1600" dirty="0">
                        <a:effectLst/>
                        <a:latin typeface="Calibri"/>
                        <a:ea typeface="Calibri"/>
                        <a:cs typeface="Times New Roman"/>
                      </a:endParaRPr>
                    </a:p>
                  </a:txBody>
                  <a:tcPr marL="35474" marR="35474" marT="0" marB="0"/>
                </a:tc>
                <a:tc>
                  <a:txBody>
                    <a:bodyPr/>
                    <a:lstStyle/>
                    <a:p>
                      <a:pPr algn="just">
                        <a:lnSpc>
                          <a:spcPct val="115000"/>
                        </a:lnSpc>
                        <a:spcAft>
                          <a:spcPts val="1000"/>
                        </a:spcAft>
                      </a:pPr>
                      <a:r>
                        <a:rPr lang="es-ES" sz="1600" dirty="0" smtClean="0">
                          <a:effectLst/>
                        </a:rPr>
                        <a:t>Tiene </a:t>
                      </a:r>
                      <a:r>
                        <a:rPr lang="es-ES" sz="1600" dirty="0">
                          <a:effectLst/>
                        </a:rPr>
                        <a:t>un rendimiento de 1.963 metros cúbicos, el equivalente a 3,14 metros cúbicos por árbol. Estimando un precio de 28,48 USD por metro cúbico.</a:t>
                      </a:r>
                      <a:endParaRPr lang="es-EC" sz="1600" dirty="0">
                        <a:effectLst/>
                        <a:latin typeface="Calibri"/>
                        <a:ea typeface="Calibri"/>
                        <a:cs typeface="Times New Roman"/>
                      </a:endParaRPr>
                    </a:p>
                  </a:txBody>
                  <a:tcPr marL="35474" marR="35474" marT="0" marB="0"/>
                </a:tc>
              </a:tr>
            </a:tbl>
          </a:graphicData>
        </a:graphic>
      </p:graphicFrame>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711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251520" y="489576"/>
            <a:ext cx="8064896" cy="369332"/>
          </a:xfrm>
          <a:prstGeom prst="rect">
            <a:avLst/>
          </a:prstGeom>
        </p:spPr>
        <p:txBody>
          <a:bodyPr wrap="square">
            <a:spAutoFit/>
          </a:bodyPr>
          <a:lstStyle/>
          <a:p>
            <a:r>
              <a:rPr lang="es-ES" b="1" dirty="0"/>
              <a:t>Evaluación de la viabilidad social de las alternativas consensuadas</a:t>
            </a:r>
            <a:endParaRPr lang="es-EC" b="1" dirty="0"/>
          </a:p>
        </p:txBody>
      </p:sp>
      <p:graphicFrame>
        <p:nvGraphicFramePr>
          <p:cNvPr id="11" name="10 Tabla"/>
          <p:cNvGraphicFramePr>
            <a:graphicFrameLocks noGrp="1"/>
          </p:cNvGraphicFramePr>
          <p:nvPr>
            <p:extLst>
              <p:ext uri="{D42A27DB-BD31-4B8C-83A1-F6EECF244321}">
                <p14:modId xmlns:p14="http://schemas.microsoft.com/office/powerpoint/2010/main" val="1818230636"/>
              </p:ext>
            </p:extLst>
          </p:nvPr>
        </p:nvGraphicFramePr>
        <p:xfrm>
          <a:off x="1557338" y="1228598"/>
          <a:ext cx="9676449" cy="4187451"/>
        </p:xfrm>
        <a:graphic>
          <a:graphicData uri="http://schemas.openxmlformats.org/drawingml/2006/table">
            <a:tbl>
              <a:tblPr firstRow="1" firstCol="1" bandRow="1">
                <a:tableStyleId>{5940675A-B579-460E-94D1-54222C63F5DA}</a:tableStyleId>
              </a:tblPr>
              <a:tblGrid>
                <a:gridCol w="1856851"/>
                <a:gridCol w="1760514"/>
                <a:gridCol w="1899116"/>
                <a:gridCol w="2260852"/>
                <a:gridCol w="1899116"/>
              </a:tblGrid>
              <a:tr h="183344">
                <a:tc rowSpan="2">
                  <a:txBody>
                    <a:bodyPr/>
                    <a:lstStyle/>
                    <a:p>
                      <a:pPr algn="ctr">
                        <a:lnSpc>
                          <a:spcPct val="115000"/>
                        </a:lnSpc>
                        <a:spcAft>
                          <a:spcPts val="0"/>
                        </a:spcAft>
                      </a:pPr>
                      <a:endParaRPr lang="es-ES" sz="1400" b="1" dirty="0" smtClean="0">
                        <a:effectLst/>
                      </a:endParaRPr>
                    </a:p>
                    <a:p>
                      <a:pPr algn="ctr">
                        <a:lnSpc>
                          <a:spcPct val="115000"/>
                        </a:lnSpc>
                        <a:spcAft>
                          <a:spcPts val="0"/>
                        </a:spcAft>
                      </a:pPr>
                      <a:endParaRPr lang="es-ES" sz="1400" b="1" dirty="0" smtClean="0">
                        <a:effectLst/>
                      </a:endParaRPr>
                    </a:p>
                    <a:p>
                      <a:pPr algn="ctr">
                        <a:lnSpc>
                          <a:spcPct val="115000"/>
                        </a:lnSpc>
                        <a:spcAft>
                          <a:spcPts val="0"/>
                        </a:spcAft>
                      </a:pPr>
                      <a:r>
                        <a:rPr lang="es-ES" sz="1400" b="1" dirty="0" smtClean="0">
                          <a:effectLst/>
                        </a:rPr>
                        <a:t>Componentes</a:t>
                      </a:r>
                      <a:endParaRPr lang="es-EC" sz="1400" b="1" dirty="0">
                        <a:effectLst/>
                        <a:latin typeface="Calibri"/>
                        <a:ea typeface="Calibri"/>
                        <a:cs typeface="Times New Roman"/>
                      </a:endParaRPr>
                    </a:p>
                  </a:txBody>
                  <a:tcPr marL="57501" marR="57501" marT="0" marB="0"/>
                </a:tc>
                <a:tc gridSpan="4">
                  <a:txBody>
                    <a:bodyPr/>
                    <a:lstStyle/>
                    <a:p>
                      <a:pPr algn="ctr">
                        <a:lnSpc>
                          <a:spcPct val="115000"/>
                        </a:lnSpc>
                        <a:spcAft>
                          <a:spcPts val="0"/>
                        </a:spcAft>
                      </a:pPr>
                      <a:r>
                        <a:rPr lang="es-ES" sz="1400" b="1" dirty="0">
                          <a:effectLst/>
                        </a:rPr>
                        <a:t>Indicadores de Viabilidad Social</a:t>
                      </a:r>
                      <a:endParaRPr lang="es-EC" sz="1400" b="1" dirty="0">
                        <a:effectLst/>
                        <a:latin typeface="Calibri"/>
                        <a:ea typeface="Calibri"/>
                        <a:cs typeface="Times New Roman"/>
                      </a:endParaRPr>
                    </a:p>
                  </a:txBody>
                  <a:tcPr marL="57501" marR="57501" marT="0" marB="0"/>
                </a:tc>
                <a:tc hMerge="1">
                  <a:txBody>
                    <a:bodyPr/>
                    <a:lstStyle/>
                    <a:p>
                      <a:endParaRPr lang="es-EC"/>
                    </a:p>
                  </a:txBody>
                  <a:tcPr/>
                </a:tc>
                <a:tc hMerge="1">
                  <a:txBody>
                    <a:bodyPr/>
                    <a:lstStyle/>
                    <a:p>
                      <a:endParaRPr lang="es-EC"/>
                    </a:p>
                  </a:txBody>
                  <a:tcPr/>
                </a:tc>
                <a:tc hMerge="1">
                  <a:txBody>
                    <a:bodyPr/>
                    <a:lstStyle/>
                    <a:p>
                      <a:endParaRPr lang="es-EC"/>
                    </a:p>
                  </a:txBody>
                  <a:tcPr/>
                </a:tc>
              </a:tr>
              <a:tr h="966273">
                <a:tc vMerge="1">
                  <a:txBody>
                    <a:bodyPr/>
                    <a:lstStyle/>
                    <a:p>
                      <a:endParaRPr lang="es-EC"/>
                    </a:p>
                  </a:txBody>
                  <a:tcPr/>
                </a:tc>
                <a:tc>
                  <a:txBody>
                    <a:bodyPr/>
                    <a:lstStyle/>
                    <a:p>
                      <a:pPr algn="ctr">
                        <a:lnSpc>
                          <a:spcPct val="115000"/>
                        </a:lnSpc>
                        <a:spcAft>
                          <a:spcPts val="0"/>
                        </a:spcAft>
                      </a:pPr>
                      <a:r>
                        <a:rPr lang="es-ES" sz="1400" b="1" dirty="0">
                          <a:effectLst/>
                        </a:rPr>
                        <a:t>Capacidad de generación de ocupación (UTH) por mes</a:t>
                      </a:r>
                      <a:endParaRPr lang="es-EC" sz="1400" b="1" dirty="0">
                        <a:effectLst/>
                        <a:latin typeface="Calibri"/>
                        <a:ea typeface="Calibri"/>
                        <a:cs typeface="Times New Roman"/>
                      </a:endParaRPr>
                    </a:p>
                  </a:txBody>
                  <a:tcPr marL="57501" marR="57501" marT="0" marB="0"/>
                </a:tc>
                <a:tc>
                  <a:txBody>
                    <a:bodyPr/>
                    <a:lstStyle/>
                    <a:p>
                      <a:pPr algn="ctr">
                        <a:lnSpc>
                          <a:spcPct val="115000"/>
                        </a:lnSpc>
                        <a:spcAft>
                          <a:spcPts val="0"/>
                        </a:spcAft>
                      </a:pPr>
                      <a:r>
                        <a:rPr lang="es-ES" sz="1400" b="1" dirty="0">
                          <a:effectLst/>
                        </a:rPr>
                        <a:t>Posibilidad de asociatividad con organizaciones similares</a:t>
                      </a:r>
                      <a:endParaRPr lang="es-EC" sz="1400" b="1" dirty="0">
                        <a:effectLst/>
                        <a:latin typeface="Calibri"/>
                        <a:ea typeface="Calibri"/>
                        <a:cs typeface="Times New Roman"/>
                      </a:endParaRPr>
                    </a:p>
                  </a:txBody>
                  <a:tcPr marL="57501" marR="57501" marT="0" marB="0"/>
                </a:tc>
                <a:tc>
                  <a:txBody>
                    <a:bodyPr/>
                    <a:lstStyle/>
                    <a:p>
                      <a:pPr algn="ctr">
                        <a:lnSpc>
                          <a:spcPct val="115000"/>
                        </a:lnSpc>
                        <a:spcAft>
                          <a:spcPts val="0"/>
                        </a:spcAft>
                      </a:pPr>
                      <a:r>
                        <a:rPr lang="es-ES" sz="1400" b="1" dirty="0">
                          <a:effectLst/>
                        </a:rPr>
                        <a:t>Posibilidad de inclusión de género y generacional en el desarrollo de las acciones</a:t>
                      </a:r>
                      <a:endParaRPr lang="es-EC" sz="1400" b="1" dirty="0">
                        <a:effectLst/>
                        <a:latin typeface="Calibri"/>
                        <a:ea typeface="Calibri"/>
                        <a:cs typeface="Times New Roman"/>
                      </a:endParaRPr>
                    </a:p>
                  </a:txBody>
                  <a:tcPr marL="57501" marR="57501" marT="0" marB="0"/>
                </a:tc>
                <a:tc>
                  <a:txBody>
                    <a:bodyPr/>
                    <a:lstStyle/>
                    <a:p>
                      <a:pPr algn="ctr">
                        <a:lnSpc>
                          <a:spcPct val="115000"/>
                        </a:lnSpc>
                        <a:spcAft>
                          <a:spcPts val="0"/>
                        </a:spcAft>
                      </a:pPr>
                      <a:r>
                        <a:rPr lang="es-ES" sz="1400" b="1" dirty="0">
                          <a:effectLst/>
                        </a:rPr>
                        <a:t>Uso del conocimiento local</a:t>
                      </a:r>
                      <a:endParaRPr lang="es-EC" sz="1400" b="1" dirty="0">
                        <a:effectLst/>
                        <a:latin typeface="Calibri"/>
                        <a:ea typeface="Calibri"/>
                        <a:cs typeface="Times New Roman"/>
                      </a:endParaRPr>
                    </a:p>
                  </a:txBody>
                  <a:tcPr marL="57501" marR="57501" marT="0" marB="0"/>
                </a:tc>
              </a:tr>
              <a:tr h="752355">
                <a:tc>
                  <a:txBody>
                    <a:bodyPr/>
                    <a:lstStyle/>
                    <a:p>
                      <a:pPr algn="just">
                        <a:lnSpc>
                          <a:spcPct val="115000"/>
                        </a:lnSpc>
                        <a:spcAft>
                          <a:spcPts val="0"/>
                        </a:spcAft>
                      </a:pPr>
                      <a:r>
                        <a:rPr lang="es-ES" sz="1400" dirty="0" smtClean="0">
                          <a:effectLst/>
                        </a:rPr>
                        <a:t>Rubro chocho </a:t>
                      </a:r>
                      <a:r>
                        <a:rPr lang="es-ES" sz="1400" dirty="0">
                          <a:effectLst/>
                        </a:rPr>
                        <a:t>en escenarios: optimista, mesurado y </a:t>
                      </a:r>
                      <a:r>
                        <a:rPr lang="es-ES" sz="1400" dirty="0" smtClean="0">
                          <a:effectLst/>
                        </a:rPr>
                        <a:t>pesimista</a:t>
                      </a:r>
                      <a:endParaRPr lang="es-EC" sz="1400" dirty="0">
                        <a:effectLst/>
                        <a:latin typeface="Calibri"/>
                        <a:ea typeface="Calibri"/>
                        <a:cs typeface="Times New Roman"/>
                      </a:endParaRPr>
                    </a:p>
                  </a:txBody>
                  <a:tcPr marL="57501" marR="57501" marT="0" marB="0"/>
                </a:tc>
                <a:tc>
                  <a:txBody>
                    <a:bodyPr/>
                    <a:lstStyle/>
                    <a:p>
                      <a:pPr algn="ctr">
                        <a:lnSpc>
                          <a:spcPct val="115000"/>
                        </a:lnSpc>
                        <a:spcAft>
                          <a:spcPts val="0"/>
                        </a:spcAft>
                      </a:pPr>
                      <a:r>
                        <a:rPr lang="es-ES" sz="1400" dirty="0">
                          <a:effectLst/>
                        </a:rPr>
                        <a:t>130</a:t>
                      </a:r>
                      <a:endParaRPr lang="es-EC" sz="1400" dirty="0">
                        <a:effectLst/>
                        <a:latin typeface="Calibri"/>
                        <a:ea typeface="Calibri"/>
                        <a:cs typeface="Times New Roman"/>
                      </a:endParaRPr>
                    </a:p>
                  </a:txBody>
                  <a:tcPr marL="57501" marR="57501" marT="0" marB="0"/>
                </a:tc>
                <a:tc>
                  <a:txBody>
                    <a:bodyPr/>
                    <a:lstStyle/>
                    <a:p>
                      <a:pPr algn="just">
                        <a:lnSpc>
                          <a:spcPct val="115000"/>
                        </a:lnSpc>
                        <a:spcAft>
                          <a:spcPts val="0"/>
                        </a:spcAft>
                      </a:pPr>
                      <a:r>
                        <a:rPr lang="es-ES" sz="1400" dirty="0" smtClean="0">
                          <a:effectLst/>
                        </a:rPr>
                        <a:t>Acuerdo </a:t>
                      </a:r>
                      <a:r>
                        <a:rPr lang="es-ES" sz="1400" dirty="0">
                          <a:effectLst/>
                        </a:rPr>
                        <a:t>para la comercialización de semilla con el MAGAP</a:t>
                      </a:r>
                      <a:endParaRPr lang="es-EC" sz="1400" dirty="0">
                        <a:effectLst/>
                        <a:latin typeface="Calibri"/>
                        <a:ea typeface="Calibri"/>
                        <a:cs typeface="Times New Roman"/>
                      </a:endParaRPr>
                    </a:p>
                  </a:txBody>
                  <a:tcPr marL="57501" marR="57501" marT="0" marB="0"/>
                </a:tc>
                <a:tc rowSpan="3">
                  <a:txBody>
                    <a:bodyPr/>
                    <a:lstStyle/>
                    <a:p>
                      <a:pPr algn="just">
                        <a:lnSpc>
                          <a:spcPct val="115000"/>
                        </a:lnSpc>
                        <a:spcAft>
                          <a:spcPts val="0"/>
                        </a:spcAft>
                      </a:pPr>
                      <a:endParaRPr lang="es-ES" sz="1400" dirty="0" smtClean="0">
                        <a:effectLst/>
                      </a:endParaRPr>
                    </a:p>
                    <a:p>
                      <a:pPr algn="just">
                        <a:lnSpc>
                          <a:spcPct val="115000"/>
                        </a:lnSpc>
                        <a:spcAft>
                          <a:spcPts val="0"/>
                        </a:spcAft>
                      </a:pPr>
                      <a:endParaRPr lang="es-ES" sz="1400" dirty="0" smtClean="0">
                        <a:effectLst/>
                      </a:endParaRPr>
                    </a:p>
                    <a:p>
                      <a:pPr algn="just">
                        <a:lnSpc>
                          <a:spcPct val="115000"/>
                        </a:lnSpc>
                        <a:spcAft>
                          <a:spcPts val="0"/>
                        </a:spcAft>
                      </a:pPr>
                      <a:endParaRPr lang="es-ES" sz="1400" dirty="0" smtClean="0">
                        <a:effectLst/>
                      </a:endParaRPr>
                    </a:p>
                    <a:p>
                      <a:pPr algn="just">
                        <a:lnSpc>
                          <a:spcPct val="115000"/>
                        </a:lnSpc>
                        <a:spcAft>
                          <a:spcPts val="0"/>
                        </a:spcAft>
                      </a:pPr>
                      <a:endParaRPr lang="es-ES" sz="1400" dirty="0" smtClean="0">
                        <a:effectLst/>
                      </a:endParaRPr>
                    </a:p>
                    <a:p>
                      <a:pPr algn="just">
                        <a:lnSpc>
                          <a:spcPct val="115000"/>
                        </a:lnSpc>
                        <a:spcAft>
                          <a:spcPts val="0"/>
                        </a:spcAft>
                      </a:pPr>
                      <a:endParaRPr lang="es-ES" sz="1400" dirty="0" smtClean="0">
                        <a:effectLst/>
                      </a:endParaRPr>
                    </a:p>
                    <a:p>
                      <a:pPr algn="just">
                        <a:lnSpc>
                          <a:spcPct val="115000"/>
                        </a:lnSpc>
                        <a:spcAft>
                          <a:spcPts val="0"/>
                        </a:spcAft>
                      </a:pPr>
                      <a:endParaRPr lang="es-ES" sz="1400" dirty="0" smtClean="0">
                        <a:effectLst/>
                      </a:endParaRPr>
                    </a:p>
                    <a:p>
                      <a:pPr algn="just">
                        <a:lnSpc>
                          <a:spcPct val="115000"/>
                        </a:lnSpc>
                        <a:spcAft>
                          <a:spcPts val="0"/>
                        </a:spcAft>
                      </a:pPr>
                      <a:r>
                        <a:rPr lang="es-ES" sz="1400" dirty="0" smtClean="0">
                          <a:effectLst/>
                        </a:rPr>
                        <a:t>Se </a:t>
                      </a:r>
                      <a:r>
                        <a:rPr lang="es-ES" sz="1400" dirty="0">
                          <a:effectLst/>
                        </a:rPr>
                        <a:t>posibilita únicamente la inclusión de </a:t>
                      </a:r>
                      <a:r>
                        <a:rPr lang="es-ES" sz="1400" dirty="0" smtClean="0">
                          <a:effectLst/>
                        </a:rPr>
                        <a:t>género</a:t>
                      </a:r>
                      <a:endParaRPr lang="es-EC" sz="1400" dirty="0">
                        <a:effectLst/>
                        <a:latin typeface="Calibri"/>
                        <a:ea typeface="Calibri"/>
                        <a:cs typeface="Times New Roman"/>
                      </a:endParaRPr>
                    </a:p>
                  </a:txBody>
                  <a:tcPr marL="57501" marR="57501" marT="0" marB="0"/>
                </a:tc>
                <a:tc rowSpan="2">
                  <a:txBody>
                    <a:bodyPr/>
                    <a:lstStyle/>
                    <a:p>
                      <a:pPr algn="just">
                        <a:lnSpc>
                          <a:spcPct val="115000"/>
                        </a:lnSpc>
                        <a:spcAft>
                          <a:spcPts val="0"/>
                        </a:spcAft>
                      </a:pPr>
                      <a:endParaRPr lang="es-ES" sz="1400" dirty="0" smtClean="0">
                        <a:effectLst/>
                      </a:endParaRPr>
                    </a:p>
                    <a:p>
                      <a:pPr algn="just">
                        <a:lnSpc>
                          <a:spcPct val="115000"/>
                        </a:lnSpc>
                        <a:spcAft>
                          <a:spcPts val="0"/>
                        </a:spcAft>
                      </a:pPr>
                      <a:r>
                        <a:rPr lang="es-ES" sz="1400" dirty="0" smtClean="0">
                          <a:effectLst/>
                        </a:rPr>
                        <a:t>Se </a:t>
                      </a:r>
                      <a:r>
                        <a:rPr lang="es-ES" sz="1400" dirty="0">
                          <a:effectLst/>
                        </a:rPr>
                        <a:t>usa el conocimiento local respecto del  clima de la zona y de las formas de preparación de </a:t>
                      </a:r>
                      <a:r>
                        <a:rPr lang="es-ES" sz="1400" dirty="0" smtClean="0">
                          <a:effectLst/>
                        </a:rPr>
                        <a:t>suelo</a:t>
                      </a:r>
                      <a:endParaRPr lang="es-EC" sz="1400" dirty="0">
                        <a:effectLst/>
                        <a:latin typeface="Calibri"/>
                        <a:ea typeface="Calibri"/>
                        <a:cs typeface="Times New Roman"/>
                      </a:endParaRPr>
                    </a:p>
                  </a:txBody>
                  <a:tcPr marL="57501" marR="57501" marT="0" marB="0"/>
                </a:tc>
              </a:tr>
              <a:tr h="800074">
                <a:tc>
                  <a:txBody>
                    <a:bodyPr/>
                    <a:lstStyle/>
                    <a:p>
                      <a:pPr algn="just">
                        <a:lnSpc>
                          <a:spcPct val="115000"/>
                        </a:lnSpc>
                        <a:spcAft>
                          <a:spcPts val="0"/>
                        </a:spcAft>
                      </a:pPr>
                      <a:r>
                        <a:rPr lang="es-ES" sz="1400" dirty="0" smtClean="0">
                          <a:effectLst/>
                        </a:rPr>
                        <a:t>Rubro</a:t>
                      </a:r>
                      <a:r>
                        <a:rPr lang="es-ES" sz="1400" baseline="0" dirty="0" smtClean="0">
                          <a:effectLst/>
                        </a:rPr>
                        <a:t> </a:t>
                      </a:r>
                      <a:r>
                        <a:rPr lang="es-ES" sz="1400" dirty="0" smtClean="0">
                          <a:effectLst/>
                        </a:rPr>
                        <a:t>quinua </a:t>
                      </a:r>
                      <a:r>
                        <a:rPr lang="es-ES" sz="1400" dirty="0">
                          <a:effectLst/>
                        </a:rPr>
                        <a:t>en escenarios: optimista,  mesurado y </a:t>
                      </a:r>
                      <a:r>
                        <a:rPr lang="es-ES" sz="1400" dirty="0" smtClean="0">
                          <a:effectLst/>
                        </a:rPr>
                        <a:t>pesimista</a:t>
                      </a:r>
                      <a:endParaRPr lang="es-EC" sz="1400" dirty="0">
                        <a:effectLst/>
                        <a:latin typeface="Calibri"/>
                        <a:ea typeface="Calibri"/>
                        <a:cs typeface="Times New Roman"/>
                      </a:endParaRPr>
                    </a:p>
                  </a:txBody>
                  <a:tcPr marL="57501" marR="57501" marT="0" marB="0"/>
                </a:tc>
                <a:tc>
                  <a:txBody>
                    <a:bodyPr/>
                    <a:lstStyle/>
                    <a:p>
                      <a:pPr algn="ctr">
                        <a:lnSpc>
                          <a:spcPct val="115000"/>
                        </a:lnSpc>
                        <a:spcAft>
                          <a:spcPts val="0"/>
                        </a:spcAft>
                      </a:pPr>
                      <a:r>
                        <a:rPr lang="es-ES" sz="1400" dirty="0">
                          <a:effectLst/>
                        </a:rPr>
                        <a:t>203</a:t>
                      </a:r>
                      <a:endParaRPr lang="es-EC" sz="1400" dirty="0">
                        <a:effectLst/>
                        <a:latin typeface="Calibri"/>
                        <a:ea typeface="Calibri"/>
                        <a:cs typeface="Times New Roman"/>
                      </a:endParaRPr>
                    </a:p>
                  </a:txBody>
                  <a:tcPr marL="57501" marR="57501" marT="0" marB="0"/>
                </a:tc>
                <a:tc>
                  <a:txBody>
                    <a:bodyPr/>
                    <a:lstStyle/>
                    <a:p>
                      <a:pPr algn="just">
                        <a:lnSpc>
                          <a:spcPct val="115000"/>
                        </a:lnSpc>
                        <a:spcAft>
                          <a:spcPts val="0"/>
                        </a:spcAft>
                      </a:pPr>
                      <a:r>
                        <a:rPr lang="es-ES" sz="1400" dirty="0" smtClean="0">
                          <a:effectLst/>
                        </a:rPr>
                        <a:t>Acuerdo </a:t>
                      </a:r>
                      <a:r>
                        <a:rPr lang="es-ES" sz="1400" dirty="0">
                          <a:effectLst/>
                        </a:rPr>
                        <a:t>de comercialización de la producción con MCCH</a:t>
                      </a:r>
                      <a:endParaRPr lang="es-EC" sz="1400" dirty="0">
                        <a:effectLst/>
                        <a:latin typeface="Calibri"/>
                        <a:ea typeface="Calibri"/>
                        <a:cs typeface="Times New Roman"/>
                      </a:endParaRPr>
                    </a:p>
                  </a:txBody>
                  <a:tcPr marL="57501" marR="57501" marT="0" marB="0"/>
                </a:tc>
                <a:tc vMerge="1">
                  <a:txBody>
                    <a:bodyPr/>
                    <a:lstStyle/>
                    <a:p>
                      <a:pPr algn="just">
                        <a:lnSpc>
                          <a:spcPct val="115000"/>
                        </a:lnSpc>
                        <a:spcAft>
                          <a:spcPts val="0"/>
                        </a:spcAft>
                      </a:pPr>
                      <a:endParaRPr lang="es-EC" sz="1200" dirty="0">
                        <a:effectLst/>
                        <a:latin typeface="Calibri"/>
                        <a:ea typeface="Calibri"/>
                        <a:cs typeface="Times New Roman"/>
                      </a:endParaRPr>
                    </a:p>
                  </a:txBody>
                  <a:tcPr marL="57501" marR="57501" marT="0" marB="0"/>
                </a:tc>
                <a:tc vMerge="1">
                  <a:txBody>
                    <a:bodyPr/>
                    <a:lstStyle/>
                    <a:p>
                      <a:pPr algn="just">
                        <a:lnSpc>
                          <a:spcPct val="115000"/>
                        </a:lnSpc>
                        <a:spcAft>
                          <a:spcPts val="0"/>
                        </a:spcAft>
                      </a:pPr>
                      <a:endParaRPr lang="es-EC" sz="1200" dirty="0">
                        <a:effectLst/>
                        <a:latin typeface="Calibri"/>
                        <a:ea typeface="Calibri"/>
                        <a:cs typeface="Times New Roman"/>
                      </a:endParaRPr>
                    </a:p>
                  </a:txBody>
                  <a:tcPr marL="57501" marR="57501" marT="0" marB="0"/>
                </a:tc>
              </a:tr>
              <a:tr h="926471">
                <a:tc>
                  <a:txBody>
                    <a:bodyPr/>
                    <a:lstStyle/>
                    <a:p>
                      <a:pPr algn="just">
                        <a:lnSpc>
                          <a:spcPct val="115000"/>
                        </a:lnSpc>
                        <a:spcAft>
                          <a:spcPts val="0"/>
                        </a:spcAft>
                      </a:pPr>
                      <a:r>
                        <a:rPr lang="es-ES" sz="1400" dirty="0" smtClean="0">
                          <a:effectLst/>
                        </a:rPr>
                        <a:t>Pino </a:t>
                      </a:r>
                      <a:r>
                        <a:rPr lang="es-ES" sz="1400" dirty="0">
                          <a:effectLst/>
                        </a:rPr>
                        <a:t>escenarios: optimista,  mesurado y </a:t>
                      </a:r>
                      <a:r>
                        <a:rPr lang="es-ES" sz="1400" dirty="0" smtClean="0">
                          <a:effectLst/>
                        </a:rPr>
                        <a:t>pesimista</a:t>
                      </a:r>
                      <a:endParaRPr lang="es-EC" sz="1400" dirty="0">
                        <a:effectLst/>
                        <a:latin typeface="Calibri"/>
                        <a:ea typeface="Calibri"/>
                        <a:cs typeface="Times New Roman"/>
                      </a:endParaRPr>
                    </a:p>
                  </a:txBody>
                  <a:tcPr marL="57501" marR="57501" marT="0" marB="0"/>
                </a:tc>
                <a:tc>
                  <a:txBody>
                    <a:bodyPr/>
                    <a:lstStyle/>
                    <a:p>
                      <a:pPr algn="ctr">
                        <a:lnSpc>
                          <a:spcPct val="115000"/>
                        </a:lnSpc>
                        <a:spcAft>
                          <a:spcPts val="0"/>
                        </a:spcAft>
                      </a:pPr>
                      <a:r>
                        <a:rPr lang="es-ES" sz="1400" dirty="0">
                          <a:effectLst/>
                        </a:rPr>
                        <a:t>56</a:t>
                      </a:r>
                      <a:endParaRPr lang="es-EC" sz="1400" dirty="0">
                        <a:effectLst/>
                        <a:latin typeface="Calibri"/>
                        <a:ea typeface="Calibri"/>
                        <a:cs typeface="Times New Roman"/>
                      </a:endParaRPr>
                    </a:p>
                  </a:txBody>
                  <a:tcPr marL="57501" marR="57501" marT="0" marB="0"/>
                </a:tc>
                <a:tc>
                  <a:txBody>
                    <a:bodyPr/>
                    <a:lstStyle/>
                    <a:p>
                      <a:pPr algn="just">
                        <a:lnSpc>
                          <a:spcPct val="115000"/>
                        </a:lnSpc>
                        <a:spcAft>
                          <a:spcPts val="0"/>
                        </a:spcAft>
                      </a:pPr>
                      <a:r>
                        <a:rPr lang="es-ES" sz="1400" dirty="0">
                          <a:effectLst/>
                        </a:rPr>
                        <a:t>No se cuenta con acuerdos con otras organizaciones</a:t>
                      </a:r>
                      <a:endParaRPr lang="es-EC" sz="1400" dirty="0">
                        <a:effectLst/>
                        <a:latin typeface="Calibri"/>
                        <a:ea typeface="Calibri"/>
                        <a:cs typeface="Times New Roman"/>
                      </a:endParaRPr>
                    </a:p>
                  </a:txBody>
                  <a:tcPr marL="57501" marR="57501" marT="0" marB="0"/>
                </a:tc>
                <a:tc vMerge="1">
                  <a:txBody>
                    <a:bodyPr/>
                    <a:lstStyle/>
                    <a:p>
                      <a:endParaRPr lang="en-US"/>
                    </a:p>
                  </a:txBody>
                  <a:tcPr/>
                </a:tc>
                <a:tc>
                  <a:txBody>
                    <a:bodyPr/>
                    <a:lstStyle/>
                    <a:p>
                      <a:pPr algn="just">
                        <a:lnSpc>
                          <a:spcPct val="115000"/>
                        </a:lnSpc>
                        <a:spcAft>
                          <a:spcPts val="0"/>
                        </a:spcAft>
                      </a:pPr>
                      <a:r>
                        <a:rPr lang="es-ES" sz="1400" dirty="0">
                          <a:effectLst/>
                        </a:rPr>
                        <a:t>Se usa el conocimiento local respecto del conocimiento del clima de la zona</a:t>
                      </a:r>
                      <a:endParaRPr lang="es-EC" sz="1400" dirty="0">
                        <a:effectLst/>
                        <a:latin typeface="Calibri"/>
                        <a:ea typeface="Calibri"/>
                        <a:cs typeface="Times New Roman"/>
                      </a:endParaRPr>
                    </a:p>
                  </a:txBody>
                  <a:tcPr marL="57501" marR="57501" marT="0" marB="0"/>
                </a:tc>
              </a:tr>
            </a:tbl>
          </a:graphicData>
        </a:graphic>
      </p:graphicFrame>
    </p:spTree>
    <p:extLst>
      <p:ext uri="{BB962C8B-B14F-4D97-AF65-F5344CB8AC3E}">
        <p14:creationId xmlns:p14="http://schemas.microsoft.com/office/powerpoint/2010/main" val="126708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251520" y="489576"/>
            <a:ext cx="8064896" cy="369332"/>
          </a:xfrm>
          <a:prstGeom prst="rect">
            <a:avLst/>
          </a:prstGeom>
        </p:spPr>
        <p:txBody>
          <a:bodyPr wrap="square">
            <a:spAutoFit/>
          </a:bodyPr>
          <a:lstStyle/>
          <a:p>
            <a:r>
              <a:rPr lang="es-ES" b="1" dirty="0">
                <a:solidFill>
                  <a:srgbClr val="000000"/>
                </a:solidFill>
              </a:rPr>
              <a:t>Evaluación de la viabilidad </a:t>
            </a:r>
            <a:r>
              <a:rPr lang="es-ES" b="1" dirty="0" smtClean="0">
                <a:solidFill>
                  <a:srgbClr val="000000"/>
                </a:solidFill>
              </a:rPr>
              <a:t>técnica </a:t>
            </a:r>
            <a:r>
              <a:rPr lang="es-ES" b="1" dirty="0">
                <a:solidFill>
                  <a:srgbClr val="000000"/>
                </a:solidFill>
              </a:rPr>
              <a:t>de las alternativas consensuadas</a:t>
            </a:r>
            <a:endParaRPr lang="es-EC" b="1" dirty="0">
              <a:solidFill>
                <a:srgbClr val="00000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719483064"/>
              </p:ext>
            </p:extLst>
          </p:nvPr>
        </p:nvGraphicFramePr>
        <p:xfrm>
          <a:off x="1428749" y="976536"/>
          <a:ext cx="9772650" cy="4668169"/>
        </p:xfrm>
        <a:graphic>
          <a:graphicData uri="http://schemas.openxmlformats.org/drawingml/2006/table">
            <a:tbl>
              <a:tblPr firstRow="1" firstCol="1" bandRow="1">
                <a:tableStyleId>{5940675A-B579-460E-94D1-54222C63F5DA}</a:tableStyleId>
              </a:tblPr>
              <a:tblGrid>
                <a:gridCol w="2888696"/>
                <a:gridCol w="2901066"/>
                <a:gridCol w="1991444"/>
                <a:gridCol w="1991444"/>
              </a:tblGrid>
              <a:tr h="166548">
                <a:tc rowSpan="2">
                  <a:txBody>
                    <a:bodyPr/>
                    <a:lstStyle/>
                    <a:p>
                      <a:pPr algn="ctr">
                        <a:lnSpc>
                          <a:spcPct val="115000"/>
                        </a:lnSpc>
                        <a:spcAft>
                          <a:spcPts val="0"/>
                        </a:spcAft>
                      </a:pPr>
                      <a:endParaRPr lang="es-ES" sz="1200" b="1" dirty="0" smtClean="0">
                        <a:effectLst/>
                      </a:endParaRPr>
                    </a:p>
                    <a:p>
                      <a:pPr algn="ctr">
                        <a:lnSpc>
                          <a:spcPct val="115000"/>
                        </a:lnSpc>
                        <a:spcAft>
                          <a:spcPts val="0"/>
                        </a:spcAft>
                      </a:pPr>
                      <a:endParaRPr lang="es-ES" sz="1200" b="1" dirty="0" smtClean="0">
                        <a:effectLst/>
                      </a:endParaRPr>
                    </a:p>
                    <a:p>
                      <a:pPr algn="ctr">
                        <a:lnSpc>
                          <a:spcPct val="115000"/>
                        </a:lnSpc>
                        <a:spcAft>
                          <a:spcPts val="0"/>
                        </a:spcAft>
                      </a:pPr>
                      <a:r>
                        <a:rPr lang="es-ES" sz="1200" b="1" dirty="0" smtClean="0">
                          <a:effectLst/>
                        </a:rPr>
                        <a:t>Componentes</a:t>
                      </a:r>
                      <a:endParaRPr lang="es-EC" sz="1100" b="1" dirty="0">
                        <a:effectLst/>
                        <a:latin typeface="Calibri"/>
                        <a:ea typeface="Calibri"/>
                        <a:cs typeface="Times New Roman"/>
                      </a:endParaRPr>
                    </a:p>
                  </a:txBody>
                  <a:tcPr marL="44723" marR="44723" marT="0" marB="0"/>
                </a:tc>
                <a:tc gridSpan="3">
                  <a:txBody>
                    <a:bodyPr/>
                    <a:lstStyle/>
                    <a:p>
                      <a:pPr algn="ctr">
                        <a:lnSpc>
                          <a:spcPct val="115000"/>
                        </a:lnSpc>
                        <a:spcAft>
                          <a:spcPts val="0"/>
                        </a:spcAft>
                      </a:pPr>
                      <a:r>
                        <a:rPr lang="es-ES" sz="1200" b="1" dirty="0">
                          <a:effectLst/>
                        </a:rPr>
                        <a:t>Indicadores de Viabilidad Técnica</a:t>
                      </a:r>
                      <a:endParaRPr lang="es-EC" sz="1100" b="1" dirty="0">
                        <a:effectLst/>
                        <a:latin typeface="Calibri"/>
                        <a:ea typeface="Calibri"/>
                        <a:cs typeface="Times New Roman"/>
                      </a:endParaRPr>
                    </a:p>
                  </a:txBody>
                  <a:tcPr marL="44723" marR="44723" marT="0" marB="0"/>
                </a:tc>
                <a:tc hMerge="1">
                  <a:txBody>
                    <a:bodyPr/>
                    <a:lstStyle/>
                    <a:p>
                      <a:endParaRPr lang="es-EC"/>
                    </a:p>
                  </a:txBody>
                  <a:tcPr/>
                </a:tc>
                <a:tc hMerge="1">
                  <a:txBody>
                    <a:bodyPr/>
                    <a:lstStyle/>
                    <a:p>
                      <a:endParaRPr lang="es-EC"/>
                    </a:p>
                  </a:txBody>
                  <a:tcPr/>
                </a:tc>
              </a:tr>
              <a:tr h="666194">
                <a:tc vMerge="1">
                  <a:txBody>
                    <a:bodyPr/>
                    <a:lstStyle/>
                    <a:p>
                      <a:endParaRPr lang="es-EC"/>
                    </a:p>
                  </a:txBody>
                  <a:tcPr/>
                </a:tc>
                <a:tc>
                  <a:txBody>
                    <a:bodyPr/>
                    <a:lstStyle/>
                    <a:p>
                      <a:pPr algn="ctr">
                        <a:lnSpc>
                          <a:spcPct val="115000"/>
                        </a:lnSpc>
                        <a:spcAft>
                          <a:spcPts val="0"/>
                        </a:spcAft>
                      </a:pPr>
                      <a:r>
                        <a:rPr lang="es-ES" sz="1200" b="1" dirty="0">
                          <a:effectLst/>
                        </a:rPr>
                        <a:t>Aptitud del medio para desarrollar el proyecto</a:t>
                      </a:r>
                      <a:endParaRPr lang="es-EC" sz="1100" b="1" dirty="0">
                        <a:effectLst/>
                        <a:latin typeface="Calibri"/>
                        <a:ea typeface="Calibri"/>
                        <a:cs typeface="Times New Roman"/>
                      </a:endParaRPr>
                    </a:p>
                  </a:txBody>
                  <a:tcPr marL="44723" marR="44723" marT="0" marB="0"/>
                </a:tc>
                <a:tc>
                  <a:txBody>
                    <a:bodyPr/>
                    <a:lstStyle/>
                    <a:p>
                      <a:pPr algn="ctr">
                        <a:lnSpc>
                          <a:spcPct val="115000"/>
                        </a:lnSpc>
                        <a:spcAft>
                          <a:spcPts val="0"/>
                        </a:spcAft>
                      </a:pPr>
                      <a:r>
                        <a:rPr lang="es-ES" sz="1200" b="1" dirty="0">
                          <a:effectLst/>
                        </a:rPr>
                        <a:t>Facilidad de acceso a las tecnologías para producir el bien o servicio</a:t>
                      </a:r>
                      <a:endParaRPr lang="es-EC" sz="1100" b="1" dirty="0">
                        <a:effectLst/>
                        <a:latin typeface="Calibri"/>
                        <a:ea typeface="Calibri"/>
                        <a:cs typeface="Times New Roman"/>
                      </a:endParaRPr>
                    </a:p>
                  </a:txBody>
                  <a:tcPr marL="44723" marR="44723" marT="0" marB="0"/>
                </a:tc>
                <a:tc>
                  <a:txBody>
                    <a:bodyPr/>
                    <a:lstStyle/>
                    <a:p>
                      <a:pPr algn="ctr">
                        <a:lnSpc>
                          <a:spcPct val="115000"/>
                        </a:lnSpc>
                        <a:spcAft>
                          <a:spcPts val="0"/>
                        </a:spcAft>
                      </a:pPr>
                      <a:r>
                        <a:rPr lang="es-ES" sz="1200" b="1" dirty="0">
                          <a:effectLst/>
                        </a:rPr>
                        <a:t>Costo de las tecnologías para producir el bien o el servicio</a:t>
                      </a:r>
                      <a:endParaRPr lang="es-EC" sz="1100" b="1" dirty="0">
                        <a:effectLst/>
                        <a:latin typeface="Calibri"/>
                        <a:ea typeface="Calibri"/>
                        <a:cs typeface="Times New Roman"/>
                      </a:endParaRPr>
                    </a:p>
                  </a:txBody>
                  <a:tcPr marL="44723" marR="44723" marT="0" marB="0"/>
                </a:tc>
              </a:tr>
              <a:tr h="1002172">
                <a:tc>
                  <a:txBody>
                    <a:bodyPr/>
                    <a:lstStyle/>
                    <a:p>
                      <a:pPr algn="just">
                        <a:lnSpc>
                          <a:spcPct val="115000"/>
                        </a:lnSpc>
                        <a:spcAft>
                          <a:spcPts val="0"/>
                        </a:spcAft>
                      </a:pPr>
                      <a:r>
                        <a:rPr lang="es-ES" sz="1200" dirty="0" smtClean="0">
                          <a:effectLst/>
                        </a:rPr>
                        <a:t>Rubro </a:t>
                      </a:r>
                      <a:r>
                        <a:rPr lang="es-ES" sz="1200" dirty="0">
                          <a:effectLst/>
                        </a:rPr>
                        <a:t>chocho en escenarios: optimista, mesurado y </a:t>
                      </a:r>
                      <a:r>
                        <a:rPr lang="es-ES" sz="1200" dirty="0" smtClean="0">
                          <a:effectLst/>
                        </a:rPr>
                        <a:t>pesimista</a:t>
                      </a:r>
                      <a:endParaRPr lang="es-EC" sz="1100" dirty="0">
                        <a:effectLst/>
                        <a:latin typeface="Calibri"/>
                        <a:ea typeface="Calibri"/>
                        <a:cs typeface="Times New Roman"/>
                      </a:endParaRPr>
                    </a:p>
                  </a:txBody>
                  <a:tcPr marL="44723" marR="44723" marT="0" marB="0"/>
                </a:tc>
                <a:tc rowSpan="3">
                  <a:txBody>
                    <a:bodyPr/>
                    <a:lstStyle/>
                    <a:p>
                      <a:pPr algn="just">
                        <a:lnSpc>
                          <a:spcPct val="115000"/>
                        </a:lnSpc>
                        <a:spcAft>
                          <a:spcPts val="0"/>
                        </a:spcAft>
                      </a:pPr>
                      <a:endParaRPr lang="es-ES" sz="1200" dirty="0" smtClean="0">
                        <a:effectLst/>
                      </a:endParaRPr>
                    </a:p>
                    <a:p>
                      <a:pPr algn="just">
                        <a:lnSpc>
                          <a:spcPct val="115000"/>
                        </a:lnSpc>
                        <a:spcAft>
                          <a:spcPts val="0"/>
                        </a:spcAft>
                      </a:pPr>
                      <a:endParaRPr lang="es-ES" sz="1200" dirty="0" smtClean="0">
                        <a:effectLst/>
                      </a:endParaRPr>
                    </a:p>
                    <a:p>
                      <a:pPr algn="just">
                        <a:lnSpc>
                          <a:spcPct val="115000"/>
                        </a:lnSpc>
                        <a:spcAft>
                          <a:spcPts val="0"/>
                        </a:spcAft>
                      </a:pPr>
                      <a:endParaRPr lang="es-ES" sz="1200" dirty="0" smtClean="0">
                        <a:effectLst/>
                      </a:endParaRPr>
                    </a:p>
                    <a:p>
                      <a:pPr algn="just">
                        <a:lnSpc>
                          <a:spcPct val="115000"/>
                        </a:lnSpc>
                        <a:spcAft>
                          <a:spcPts val="0"/>
                        </a:spcAft>
                      </a:pPr>
                      <a:endParaRPr lang="es-ES" sz="1200" dirty="0" smtClean="0">
                        <a:effectLst/>
                      </a:endParaRPr>
                    </a:p>
                    <a:p>
                      <a:pPr algn="just">
                        <a:lnSpc>
                          <a:spcPct val="115000"/>
                        </a:lnSpc>
                        <a:spcAft>
                          <a:spcPts val="0"/>
                        </a:spcAft>
                      </a:pPr>
                      <a:endParaRPr lang="es-ES" sz="1200" dirty="0" smtClean="0">
                        <a:effectLst/>
                      </a:endParaRPr>
                    </a:p>
                    <a:p>
                      <a:pPr algn="just">
                        <a:lnSpc>
                          <a:spcPct val="115000"/>
                        </a:lnSpc>
                        <a:spcAft>
                          <a:spcPts val="0"/>
                        </a:spcAft>
                      </a:pPr>
                      <a:endParaRPr lang="es-ES" sz="1200" dirty="0" smtClean="0">
                        <a:effectLst/>
                      </a:endParaRPr>
                    </a:p>
                    <a:p>
                      <a:pPr algn="just">
                        <a:lnSpc>
                          <a:spcPct val="115000"/>
                        </a:lnSpc>
                        <a:spcAft>
                          <a:spcPts val="0"/>
                        </a:spcAft>
                      </a:pPr>
                      <a:r>
                        <a:rPr lang="es-ES" sz="1200" dirty="0" smtClean="0">
                          <a:effectLst/>
                        </a:rPr>
                        <a:t>Condiciones </a:t>
                      </a:r>
                      <a:r>
                        <a:rPr lang="es-ES" sz="1200" dirty="0">
                          <a:effectLst/>
                        </a:rPr>
                        <a:t>edafoclimáticas óptimas para el desarrollo </a:t>
                      </a:r>
                      <a:r>
                        <a:rPr lang="es-ES" sz="1200" dirty="0" smtClean="0">
                          <a:effectLst/>
                        </a:rPr>
                        <a:t>de los rubros chocho, quinua</a:t>
                      </a:r>
                      <a:r>
                        <a:rPr lang="es-ES" sz="1200" baseline="0" dirty="0" smtClean="0">
                          <a:effectLst/>
                        </a:rPr>
                        <a:t> y pino</a:t>
                      </a:r>
                      <a:r>
                        <a:rPr lang="es-ES" sz="1200" dirty="0" smtClean="0">
                          <a:effectLst/>
                        </a:rPr>
                        <a:t>. </a:t>
                      </a:r>
                      <a:r>
                        <a:rPr lang="es-ES" sz="1200" dirty="0">
                          <a:effectLst/>
                        </a:rPr>
                        <a:t>Con un régimen de precipitaciones que varía entre los 500 a 750 mm y temperaturas promedio que se ubican en el rango de 8 a 10°C</a:t>
                      </a:r>
                      <a:endParaRPr lang="es-EC" sz="1100" dirty="0">
                        <a:effectLst/>
                        <a:latin typeface="Calibri"/>
                        <a:ea typeface="Calibri"/>
                        <a:cs typeface="Times New Roman"/>
                      </a:endParaRPr>
                    </a:p>
                  </a:txBody>
                  <a:tcPr marL="44723" marR="44723" marT="0" marB="0"/>
                </a:tc>
                <a:tc rowSpan="2">
                  <a:txBody>
                    <a:bodyPr/>
                    <a:lstStyle/>
                    <a:p>
                      <a:pPr algn="just">
                        <a:lnSpc>
                          <a:spcPct val="115000"/>
                        </a:lnSpc>
                        <a:spcAft>
                          <a:spcPts val="0"/>
                        </a:spcAft>
                      </a:pPr>
                      <a:r>
                        <a:rPr lang="es-ES" sz="1200" dirty="0">
                          <a:effectLst/>
                        </a:rPr>
                        <a:t>Requiere del uso de motocultores y trilladoras de fácil provisión a nivel local para garantizar una producción </a:t>
                      </a:r>
                      <a:r>
                        <a:rPr lang="es-ES" sz="1200" dirty="0" smtClean="0">
                          <a:effectLst/>
                        </a:rPr>
                        <a:t>eficiente</a:t>
                      </a:r>
                      <a:endParaRPr lang="es-EC" sz="1100" dirty="0">
                        <a:effectLst/>
                        <a:latin typeface="Calibri"/>
                        <a:ea typeface="Calibri"/>
                        <a:cs typeface="Times New Roman"/>
                      </a:endParaRPr>
                    </a:p>
                  </a:txBody>
                  <a:tcPr marL="44723" marR="44723" marT="0" marB="0"/>
                </a:tc>
                <a:tc rowSpan="2">
                  <a:txBody>
                    <a:bodyPr/>
                    <a:lstStyle/>
                    <a:p>
                      <a:pPr algn="just">
                        <a:lnSpc>
                          <a:spcPct val="115000"/>
                        </a:lnSpc>
                        <a:spcAft>
                          <a:spcPts val="0"/>
                        </a:spcAft>
                      </a:pPr>
                      <a:r>
                        <a:rPr lang="es-ES" sz="1200" dirty="0">
                          <a:effectLst/>
                        </a:rPr>
                        <a:t>Tecnologías de bajo costo que alcanzan a suponer alrededor del 2,17% del total de las inversiones </a:t>
                      </a:r>
                      <a:r>
                        <a:rPr lang="es-ES" sz="1200" dirty="0" smtClean="0">
                          <a:effectLst/>
                        </a:rPr>
                        <a:t>para el rubro chocho y de 1,37%</a:t>
                      </a:r>
                      <a:r>
                        <a:rPr lang="es-ES" sz="1200" baseline="0" dirty="0" smtClean="0">
                          <a:effectLst/>
                        </a:rPr>
                        <a:t> para el rubro quinua, en</a:t>
                      </a:r>
                      <a:r>
                        <a:rPr lang="es-ES" sz="1200" dirty="0" smtClean="0">
                          <a:effectLst/>
                        </a:rPr>
                        <a:t> </a:t>
                      </a:r>
                      <a:r>
                        <a:rPr lang="es-ES" sz="1200" dirty="0">
                          <a:effectLst/>
                        </a:rPr>
                        <a:t>un horizonte de planificación de 5 años</a:t>
                      </a:r>
                      <a:endParaRPr lang="es-EC" sz="1100" dirty="0">
                        <a:effectLst/>
                        <a:latin typeface="Calibri"/>
                        <a:ea typeface="Calibri"/>
                        <a:cs typeface="Times New Roman"/>
                      </a:endParaRPr>
                    </a:p>
                  </a:txBody>
                  <a:tcPr marL="44723" marR="44723" marT="0" marB="0"/>
                </a:tc>
              </a:tr>
              <a:tr h="555610">
                <a:tc>
                  <a:txBody>
                    <a:bodyPr/>
                    <a:lstStyle/>
                    <a:p>
                      <a:pPr algn="just">
                        <a:lnSpc>
                          <a:spcPct val="115000"/>
                        </a:lnSpc>
                        <a:spcAft>
                          <a:spcPts val="0"/>
                        </a:spcAft>
                      </a:pPr>
                      <a:r>
                        <a:rPr lang="es-ES" sz="1200" dirty="0" smtClean="0">
                          <a:effectLst/>
                        </a:rPr>
                        <a:t>Rubro </a:t>
                      </a:r>
                      <a:r>
                        <a:rPr lang="es-ES" sz="1200" dirty="0">
                          <a:effectLst/>
                        </a:rPr>
                        <a:t>quinua en escenarios: optimista,  mesurado y </a:t>
                      </a:r>
                      <a:r>
                        <a:rPr lang="es-ES" sz="1200" dirty="0" smtClean="0">
                          <a:effectLst/>
                        </a:rPr>
                        <a:t>pesimista</a:t>
                      </a:r>
                      <a:endParaRPr lang="es-EC" sz="1100" dirty="0">
                        <a:effectLst/>
                        <a:latin typeface="Calibri"/>
                        <a:ea typeface="Calibri"/>
                        <a:cs typeface="Times New Roman"/>
                      </a:endParaRPr>
                    </a:p>
                  </a:txBody>
                  <a:tcPr marL="44723" marR="44723" marT="0" marB="0"/>
                </a:tc>
                <a:tc vMerge="1">
                  <a:txBody>
                    <a:bodyPr/>
                    <a:lstStyle/>
                    <a:p>
                      <a:pPr algn="just">
                        <a:lnSpc>
                          <a:spcPct val="115000"/>
                        </a:lnSpc>
                        <a:spcAft>
                          <a:spcPts val="0"/>
                        </a:spcAft>
                      </a:pPr>
                      <a:endParaRPr lang="es-EC" sz="1000" dirty="0">
                        <a:effectLst/>
                        <a:latin typeface="Calibri"/>
                        <a:ea typeface="Calibri"/>
                        <a:cs typeface="Times New Roman"/>
                      </a:endParaRPr>
                    </a:p>
                  </a:txBody>
                  <a:tcPr marL="44723" marR="44723" marT="0" marB="0"/>
                </a:tc>
                <a:tc vMerge="1">
                  <a:txBody>
                    <a:bodyPr/>
                    <a:lstStyle/>
                    <a:p>
                      <a:pPr algn="just">
                        <a:lnSpc>
                          <a:spcPct val="115000"/>
                        </a:lnSpc>
                        <a:spcAft>
                          <a:spcPts val="0"/>
                        </a:spcAft>
                      </a:pPr>
                      <a:endParaRPr lang="es-EC" sz="1000" dirty="0">
                        <a:effectLst/>
                        <a:latin typeface="Calibri"/>
                        <a:ea typeface="Calibri"/>
                        <a:cs typeface="Times New Roman"/>
                      </a:endParaRPr>
                    </a:p>
                  </a:txBody>
                  <a:tcPr marL="44723" marR="44723" marT="0" marB="0"/>
                </a:tc>
                <a:tc vMerge="1">
                  <a:txBody>
                    <a:bodyPr/>
                    <a:lstStyle/>
                    <a:p>
                      <a:pPr algn="just">
                        <a:lnSpc>
                          <a:spcPct val="115000"/>
                        </a:lnSpc>
                        <a:spcAft>
                          <a:spcPts val="0"/>
                        </a:spcAft>
                      </a:pPr>
                      <a:endParaRPr lang="es-EC" sz="1000" dirty="0">
                        <a:effectLst/>
                        <a:latin typeface="Calibri"/>
                        <a:ea typeface="Calibri"/>
                        <a:cs typeface="Times New Roman"/>
                      </a:endParaRPr>
                    </a:p>
                  </a:txBody>
                  <a:tcPr marL="44723" marR="44723" marT="0" marB="0"/>
                </a:tc>
              </a:tr>
              <a:tr h="2109167">
                <a:tc>
                  <a:txBody>
                    <a:bodyPr/>
                    <a:lstStyle/>
                    <a:p>
                      <a:pPr algn="just">
                        <a:lnSpc>
                          <a:spcPct val="115000"/>
                        </a:lnSpc>
                        <a:spcAft>
                          <a:spcPts val="0"/>
                        </a:spcAft>
                      </a:pPr>
                      <a:r>
                        <a:rPr lang="es-ES" sz="1200" dirty="0" smtClean="0">
                          <a:effectLst/>
                        </a:rPr>
                        <a:t>Pino </a:t>
                      </a:r>
                      <a:r>
                        <a:rPr lang="es-ES" sz="1200" dirty="0">
                          <a:effectLst/>
                        </a:rPr>
                        <a:t>escenarios: optimista,  mesurado y </a:t>
                      </a:r>
                      <a:r>
                        <a:rPr lang="es-ES" sz="1200" dirty="0" smtClean="0">
                          <a:effectLst/>
                        </a:rPr>
                        <a:t>pesimista</a:t>
                      </a:r>
                      <a:endParaRPr lang="es-EC" sz="1100" dirty="0">
                        <a:effectLst/>
                        <a:latin typeface="Calibri"/>
                        <a:ea typeface="Calibri"/>
                        <a:cs typeface="Times New Roman"/>
                      </a:endParaRPr>
                    </a:p>
                  </a:txBody>
                  <a:tcPr marL="44723" marR="44723" marT="0" marB="0"/>
                </a:tc>
                <a:tc vMerge="1">
                  <a:txBody>
                    <a:bodyPr/>
                    <a:lstStyle/>
                    <a:p>
                      <a:endParaRPr lang="en-US"/>
                    </a:p>
                  </a:txBody>
                  <a:tcPr/>
                </a:tc>
                <a:tc>
                  <a:txBody>
                    <a:bodyPr/>
                    <a:lstStyle/>
                    <a:p>
                      <a:pPr algn="just">
                        <a:lnSpc>
                          <a:spcPct val="115000"/>
                        </a:lnSpc>
                        <a:spcAft>
                          <a:spcPts val="0"/>
                        </a:spcAft>
                      </a:pPr>
                      <a:r>
                        <a:rPr lang="es-ES" sz="1200" dirty="0">
                          <a:effectLst/>
                        </a:rPr>
                        <a:t>Requiere del uso de motosierras y herramienta menor forestal de fácil provisión a nivel local</a:t>
                      </a:r>
                      <a:endParaRPr lang="es-EC" sz="1100" dirty="0">
                        <a:effectLst/>
                        <a:latin typeface="Calibri"/>
                        <a:ea typeface="Calibri"/>
                        <a:cs typeface="Times New Roman"/>
                      </a:endParaRPr>
                    </a:p>
                  </a:txBody>
                  <a:tcPr marL="44723" marR="44723" marT="0" marB="0"/>
                </a:tc>
                <a:tc>
                  <a:txBody>
                    <a:bodyPr/>
                    <a:lstStyle/>
                    <a:p>
                      <a:pPr algn="just">
                        <a:lnSpc>
                          <a:spcPct val="115000"/>
                        </a:lnSpc>
                        <a:spcAft>
                          <a:spcPts val="0"/>
                        </a:spcAft>
                      </a:pPr>
                      <a:r>
                        <a:rPr lang="es-ES" sz="1200" dirty="0">
                          <a:effectLst/>
                        </a:rPr>
                        <a:t>Tecnologías de bajo costo que alcanzan a suponer alrededor del 1,07% del total de las inversiones para un horizonte de planificación de 5 años</a:t>
                      </a:r>
                      <a:endParaRPr lang="es-EC" sz="1100" dirty="0">
                        <a:effectLst/>
                        <a:latin typeface="Calibri"/>
                        <a:ea typeface="Calibri"/>
                        <a:cs typeface="Times New Roman"/>
                      </a:endParaRPr>
                    </a:p>
                  </a:txBody>
                  <a:tcPr marL="44723" marR="44723" marT="0" marB="0"/>
                </a:tc>
              </a:tr>
            </a:tbl>
          </a:graphicData>
        </a:graphic>
      </p:graphicFrame>
    </p:spTree>
    <p:extLst>
      <p:ext uri="{BB962C8B-B14F-4D97-AF65-F5344CB8AC3E}">
        <p14:creationId xmlns:p14="http://schemas.microsoft.com/office/powerpoint/2010/main" val="3280191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251520" y="489576"/>
            <a:ext cx="8064896" cy="369332"/>
          </a:xfrm>
          <a:prstGeom prst="rect">
            <a:avLst/>
          </a:prstGeom>
        </p:spPr>
        <p:txBody>
          <a:bodyPr wrap="square">
            <a:spAutoFit/>
          </a:bodyPr>
          <a:lstStyle/>
          <a:p>
            <a:r>
              <a:rPr lang="es-ES" b="1" dirty="0">
                <a:solidFill>
                  <a:srgbClr val="000000"/>
                </a:solidFill>
              </a:rPr>
              <a:t>Evaluación de la viabilidad </a:t>
            </a:r>
            <a:r>
              <a:rPr lang="es-ES" b="1" dirty="0" smtClean="0">
                <a:solidFill>
                  <a:srgbClr val="000000"/>
                </a:solidFill>
              </a:rPr>
              <a:t>ambiental </a:t>
            </a:r>
            <a:r>
              <a:rPr lang="es-ES" b="1" dirty="0">
                <a:solidFill>
                  <a:srgbClr val="000000"/>
                </a:solidFill>
              </a:rPr>
              <a:t>de las alternativas consensuadas</a:t>
            </a:r>
            <a:endParaRPr lang="es-EC" b="1" dirty="0">
              <a:solidFill>
                <a:srgbClr val="00000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931276115"/>
              </p:ext>
            </p:extLst>
          </p:nvPr>
        </p:nvGraphicFramePr>
        <p:xfrm>
          <a:off x="728663" y="862232"/>
          <a:ext cx="10972799" cy="4985737"/>
        </p:xfrm>
        <a:graphic>
          <a:graphicData uri="http://schemas.openxmlformats.org/drawingml/2006/table">
            <a:tbl>
              <a:tblPr firstRow="1" firstCol="1" bandRow="1">
                <a:tableStyleId>{5940675A-B579-460E-94D1-54222C63F5DA}</a:tableStyleId>
              </a:tblPr>
              <a:tblGrid>
                <a:gridCol w="2739287"/>
                <a:gridCol w="3767152"/>
                <a:gridCol w="2233180"/>
                <a:gridCol w="2233180"/>
              </a:tblGrid>
              <a:tr h="166548">
                <a:tc rowSpan="2">
                  <a:txBody>
                    <a:bodyPr/>
                    <a:lstStyle/>
                    <a:p>
                      <a:pPr algn="ctr">
                        <a:lnSpc>
                          <a:spcPct val="115000"/>
                        </a:lnSpc>
                        <a:spcAft>
                          <a:spcPts val="0"/>
                        </a:spcAft>
                      </a:pPr>
                      <a:endParaRPr lang="es-ES" sz="1400" b="1" dirty="0" smtClean="0">
                        <a:effectLst/>
                      </a:endParaRPr>
                    </a:p>
                    <a:p>
                      <a:pPr algn="ctr">
                        <a:lnSpc>
                          <a:spcPct val="115000"/>
                        </a:lnSpc>
                        <a:spcAft>
                          <a:spcPts val="0"/>
                        </a:spcAft>
                      </a:pPr>
                      <a:endParaRPr lang="es-ES" sz="1400" b="1" dirty="0" smtClean="0">
                        <a:effectLst/>
                      </a:endParaRPr>
                    </a:p>
                    <a:p>
                      <a:pPr algn="ctr">
                        <a:lnSpc>
                          <a:spcPct val="115000"/>
                        </a:lnSpc>
                        <a:spcAft>
                          <a:spcPts val="0"/>
                        </a:spcAft>
                      </a:pPr>
                      <a:r>
                        <a:rPr lang="es-ES" sz="1400" b="1" dirty="0" smtClean="0">
                          <a:effectLst/>
                        </a:rPr>
                        <a:t>Componentes</a:t>
                      </a:r>
                      <a:endParaRPr lang="es-EC" sz="1200" b="1" dirty="0">
                        <a:effectLst/>
                        <a:latin typeface="Calibri"/>
                        <a:ea typeface="Calibri"/>
                        <a:cs typeface="Times New Roman"/>
                      </a:endParaRPr>
                    </a:p>
                  </a:txBody>
                  <a:tcPr marL="44723" marR="44723" marT="0" marB="0"/>
                </a:tc>
                <a:tc gridSpan="3">
                  <a:txBody>
                    <a:bodyPr/>
                    <a:lstStyle/>
                    <a:p>
                      <a:pPr algn="ctr">
                        <a:lnSpc>
                          <a:spcPct val="115000"/>
                        </a:lnSpc>
                        <a:spcAft>
                          <a:spcPts val="0"/>
                        </a:spcAft>
                      </a:pPr>
                      <a:r>
                        <a:rPr lang="es-ES" sz="1400" b="1" dirty="0">
                          <a:effectLst/>
                        </a:rPr>
                        <a:t>Indicadores de Viabilidad Técnica</a:t>
                      </a:r>
                      <a:endParaRPr lang="es-EC" sz="1200" b="1" dirty="0">
                        <a:effectLst/>
                        <a:latin typeface="Calibri"/>
                        <a:ea typeface="Calibri"/>
                        <a:cs typeface="Times New Roman"/>
                      </a:endParaRPr>
                    </a:p>
                  </a:txBody>
                  <a:tcPr marL="44723" marR="44723" marT="0" marB="0"/>
                </a:tc>
                <a:tc hMerge="1">
                  <a:txBody>
                    <a:bodyPr/>
                    <a:lstStyle/>
                    <a:p>
                      <a:endParaRPr lang="es-EC"/>
                    </a:p>
                  </a:txBody>
                  <a:tcPr/>
                </a:tc>
                <a:tc hMerge="1">
                  <a:txBody>
                    <a:bodyPr/>
                    <a:lstStyle/>
                    <a:p>
                      <a:endParaRPr lang="es-EC"/>
                    </a:p>
                  </a:txBody>
                  <a:tcPr/>
                </a:tc>
              </a:tr>
              <a:tr h="666194">
                <a:tc vMerge="1">
                  <a:txBody>
                    <a:bodyPr/>
                    <a:lstStyle/>
                    <a:p>
                      <a:endParaRPr lang="es-EC"/>
                    </a:p>
                  </a:txBody>
                  <a:tcPr/>
                </a:tc>
                <a:tc>
                  <a:txBody>
                    <a:bodyPr/>
                    <a:lstStyle/>
                    <a:p>
                      <a:pPr algn="ctr">
                        <a:lnSpc>
                          <a:spcPct val="115000"/>
                        </a:lnSpc>
                        <a:spcAft>
                          <a:spcPts val="0"/>
                        </a:spcAft>
                      </a:pPr>
                      <a:r>
                        <a:rPr lang="es-ES" sz="1400" b="1" dirty="0">
                          <a:effectLst/>
                        </a:rPr>
                        <a:t>Aptitud del medio para desarrollar el proyecto</a:t>
                      </a:r>
                      <a:endParaRPr lang="es-EC" sz="1200" b="1" dirty="0">
                        <a:effectLst/>
                        <a:latin typeface="Calibri"/>
                        <a:ea typeface="Calibri"/>
                        <a:cs typeface="Times New Roman"/>
                      </a:endParaRPr>
                    </a:p>
                  </a:txBody>
                  <a:tcPr marL="44723" marR="44723" marT="0" marB="0"/>
                </a:tc>
                <a:tc>
                  <a:txBody>
                    <a:bodyPr/>
                    <a:lstStyle/>
                    <a:p>
                      <a:pPr algn="ctr">
                        <a:lnSpc>
                          <a:spcPct val="115000"/>
                        </a:lnSpc>
                        <a:spcAft>
                          <a:spcPts val="0"/>
                        </a:spcAft>
                      </a:pPr>
                      <a:r>
                        <a:rPr lang="es-ES" sz="1400" b="1" dirty="0">
                          <a:effectLst/>
                        </a:rPr>
                        <a:t>Facilidad de acceso a las tecnologías para producir el bien o servicio</a:t>
                      </a:r>
                      <a:endParaRPr lang="es-EC" sz="1200" b="1" dirty="0">
                        <a:effectLst/>
                        <a:latin typeface="Calibri"/>
                        <a:ea typeface="Calibri"/>
                        <a:cs typeface="Times New Roman"/>
                      </a:endParaRPr>
                    </a:p>
                  </a:txBody>
                  <a:tcPr marL="44723" marR="44723" marT="0" marB="0"/>
                </a:tc>
                <a:tc>
                  <a:txBody>
                    <a:bodyPr/>
                    <a:lstStyle/>
                    <a:p>
                      <a:pPr algn="ctr">
                        <a:lnSpc>
                          <a:spcPct val="115000"/>
                        </a:lnSpc>
                        <a:spcAft>
                          <a:spcPts val="0"/>
                        </a:spcAft>
                      </a:pPr>
                      <a:r>
                        <a:rPr lang="es-ES" sz="1400" b="1" dirty="0">
                          <a:effectLst/>
                        </a:rPr>
                        <a:t>Costo de las tecnologías para producir el bien o el servicio</a:t>
                      </a:r>
                      <a:endParaRPr lang="es-EC" sz="1200" b="1" dirty="0">
                        <a:effectLst/>
                        <a:latin typeface="Calibri"/>
                        <a:ea typeface="Calibri"/>
                        <a:cs typeface="Times New Roman"/>
                      </a:endParaRPr>
                    </a:p>
                  </a:txBody>
                  <a:tcPr marL="44723" marR="44723" marT="0" marB="0"/>
                </a:tc>
              </a:tr>
              <a:tr h="2286733">
                <a:tc>
                  <a:txBody>
                    <a:bodyPr/>
                    <a:lstStyle/>
                    <a:p>
                      <a:pPr algn="just">
                        <a:lnSpc>
                          <a:spcPct val="115000"/>
                        </a:lnSpc>
                        <a:spcAft>
                          <a:spcPts val="0"/>
                        </a:spcAft>
                      </a:pPr>
                      <a:r>
                        <a:rPr lang="es-ES" sz="1400" dirty="0" smtClean="0">
                          <a:effectLst/>
                        </a:rPr>
                        <a:t>Rubro </a:t>
                      </a:r>
                      <a:r>
                        <a:rPr lang="es-ES" sz="1400" dirty="0">
                          <a:effectLst/>
                        </a:rPr>
                        <a:t>chocho </a:t>
                      </a:r>
                      <a:r>
                        <a:rPr lang="es-ES" sz="1400" dirty="0" smtClean="0">
                          <a:effectLst/>
                        </a:rPr>
                        <a:t>y quinua en </a:t>
                      </a:r>
                      <a:r>
                        <a:rPr lang="es-ES" sz="1400" dirty="0">
                          <a:effectLst/>
                        </a:rPr>
                        <a:t>escenarios: optimista, mesurado y </a:t>
                      </a:r>
                      <a:r>
                        <a:rPr lang="es-ES" sz="1400" dirty="0" smtClean="0">
                          <a:effectLst/>
                        </a:rPr>
                        <a:t>pesimista</a:t>
                      </a:r>
                    </a:p>
                    <a:p>
                      <a:pPr algn="just">
                        <a:lnSpc>
                          <a:spcPct val="115000"/>
                        </a:lnSpc>
                        <a:spcAft>
                          <a:spcPts val="0"/>
                        </a:spcAft>
                      </a:pPr>
                      <a:endParaRPr lang="es-EC" sz="1200" dirty="0">
                        <a:effectLst/>
                        <a:latin typeface="Calibri"/>
                        <a:ea typeface="Calibri"/>
                        <a:cs typeface="Times New Roman"/>
                      </a:endParaRPr>
                    </a:p>
                  </a:txBody>
                  <a:tcPr marL="44723" marR="44723" marT="0" marB="0"/>
                </a:tc>
                <a:tc>
                  <a:txBody>
                    <a:bodyPr/>
                    <a:lstStyle/>
                    <a:p>
                      <a:pPr algn="just">
                        <a:lnSpc>
                          <a:spcPct val="115000"/>
                        </a:lnSpc>
                        <a:spcAft>
                          <a:spcPts val="0"/>
                        </a:spcAft>
                      </a:pPr>
                      <a:r>
                        <a:rPr lang="es-ES" sz="1400" dirty="0">
                          <a:effectLst/>
                        </a:rPr>
                        <a:t>Condiciones edafoclimáticas óptimas para el desarrollo del </a:t>
                      </a:r>
                      <a:r>
                        <a:rPr lang="es-ES" sz="1400" dirty="0" smtClean="0">
                          <a:effectLst/>
                        </a:rPr>
                        <a:t>cultivo,</a:t>
                      </a:r>
                      <a:r>
                        <a:rPr lang="es-ES" sz="1400" baseline="0" dirty="0" smtClean="0">
                          <a:effectLst/>
                        </a:rPr>
                        <a:t> c</a:t>
                      </a:r>
                      <a:r>
                        <a:rPr lang="es-ES" sz="1400" dirty="0" smtClean="0">
                          <a:effectLst/>
                        </a:rPr>
                        <a:t>on </a:t>
                      </a:r>
                      <a:r>
                        <a:rPr lang="es-ES" sz="1400" dirty="0">
                          <a:effectLst/>
                        </a:rPr>
                        <a:t>un régimen de precipitaciones que varía entre los 500 a 750 mm y temperaturas promedio que se ubican en el rango de 8 a 10°C</a:t>
                      </a:r>
                      <a:endParaRPr lang="es-EC" sz="1200" dirty="0">
                        <a:effectLst/>
                        <a:latin typeface="Calibri"/>
                        <a:ea typeface="Calibri"/>
                        <a:cs typeface="Times New Roman"/>
                      </a:endParaRPr>
                    </a:p>
                  </a:txBody>
                  <a:tcPr marL="44723" marR="44723" marT="0" marB="0"/>
                </a:tc>
                <a:tc>
                  <a:txBody>
                    <a:bodyPr/>
                    <a:lstStyle/>
                    <a:p>
                      <a:pPr algn="just">
                        <a:lnSpc>
                          <a:spcPct val="115000"/>
                        </a:lnSpc>
                        <a:spcAft>
                          <a:spcPts val="0"/>
                        </a:spcAft>
                      </a:pPr>
                      <a:r>
                        <a:rPr lang="es-ES" sz="1400" dirty="0">
                          <a:effectLst/>
                        </a:rPr>
                        <a:t>Requiere del uso de motocultores y trilladoras de fácil provisión a nivel local para garantizar una producción </a:t>
                      </a:r>
                      <a:r>
                        <a:rPr lang="es-ES" sz="1400" dirty="0" smtClean="0">
                          <a:effectLst/>
                        </a:rPr>
                        <a:t>eficiente</a:t>
                      </a:r>
                    </a:p>
                  </a:txBody>
                  <a:tcPr marL="44723" marR="44723" marT="0" marB="0"/>
                </a:tc>
                <a:tc>
                  <a:txBody>
                    <a:bodyPr/>
                    <a:lstStyle/>
                    <a:p>
                      <a:pPr algn="just">
                        <a:lnSpc>
                          <a:spcPct val="115000"/>
                        </a:lnSpc>
                        <a:spcAft>
                          <a:spcPts val="0"/>
                        </a:spcAft>
                      </a:pPr>
                      <a:r>
                        <a:rPr lang="es-ES" sz="1400" dirty="0">
                          <a:effectLst/>
                        </a:rPr>
                        <a:t>Tecnologías de bajo costo que alcanzan a suponer alrededor del 2,17% del total de las </a:t>
                      </a:r>
                      <a:r>
                        <a:rPr lang="es-ES" sz="1400" dirty="0" smtClean="0">
                          <a:effectLst/>
                        </a:rPr>
                        <a:t>inversiones para el cultivo </a:t>
                      </a:r>
                      <a:r>
                        <a:rPr lang="es-ES" sz="1400" dirty="0" err="1" smtClean="0">
                          <a:effectLst/>
                        </a:rPr>
                        <a:t>chochoo</a:t>
                      </a:r>
                      <a:r>
                        <a:rPr lang="es-ES" sz="1400" dirty="0" smtClean="0">
                          <a:effectLst/>
                        </a:rPr>
                        <a:t> y de 1,37% para el cultivo de quinua,</a:t>
                      </a:r>
                      <a:r>
                        <a:rPr lang="es-ES" sz="1400" baseline="0" dirty="0" smtClean="0">
                          <a:effectLst/>
                        </a:rPr>
                        <a:t> en </a:t>
                      </a:r>
                      <a:r>
                        <a:rPr lang="es-ES" sz="1400" dirty="0" smtClean="0">
                          <a:effectLst/>
                        </a:rPr>
                        <a:t>un </a:t>
                      </a:r>
                      <a:r>
                        <a:rPr lang="es-ES" sz="1400" dirty="0">
                          <a:effectLst/>
                        </a:rPr>
                        <a:t>horizonte de planificación de 5 años</a:t>
                      </a:r>
                      <a:endParaRPr lang="es-EC" sz="1200" dirty="0">
                        <a:effectLst/>
                        <a:latin typeface="Calibri"/>
                        <a:ea typeface="Calibri"/>
                        <a:cs typeface="Times New Roman"/>
                      </a:endParaRPr>
                    </a:p>
                  </a:txBody>
                  <a:tcPr marL="44723" marR="44723" marT="0" marB="0"/>
                </a:tc>
              </a:tr>
              <a:tr h="1332388">
                <a:tc>
                  <a:txBody>
                    <a:bodyPr/>
                    <a:lstStyle/>
                    <a:p>
                      <a:pPr algn="just">
                        <a:lnSpc>
                          <a:spcPct val="115000"/>
                        </a:lnSpc>
                        <a:spcAft>
                          <a:spcPts val="0"/>
                        </a:spcAft>
                      </a:pPr>
                      <a:r>
                        <a:rPr lang="es-ES" sz="1400" dirty="0" smtClean="0">
                          <a:effectLst/>
                        </a:rPr>
                        <a:t>Pino </a:t>
                      </a:r>
                      <a:r>
                        <a:rPr lang="es-ES" sz="1400" dirty="0">
                          <a:effectLst/>
                        </a:rPr>
                        <a:t>escenarios: optimista,  mesurado y </a:t>
                      </a:r>
                      <a:r>
                        <a:rPr lang="es-ES" sz="1400" dirty="0" smtClean="0">
                          <a:effectLst/>
                        </a:rPr>
                        <a:t>pesimista</a:t>
                      </a:r>
                      <a:endParaRPr lang="es-EC" sz="1200" dirty="0">
                        <a:effectLst/>
                        <a:latin typeface="Calibri"/>
                        <a:ea typeface="Calibri"/>
                        <a:cs typeface="Times New Roman"/>
                      </a:endParaRPr>
                    </a:p>
                  </a:txBody>
                  <a:tcPr marL="44723" marR="44723" marT="0" marB="0"/>
                </a:tc>
                <a:tc>
                  <a:txBody>
                    <a:bodyPr/>
                    <a:lstStyle/>
                    <a:p>
                      <a:pPr algn="just">
                        <a:lnSpc>
                          <a:spcPct val="115000"/>
                        </a:lnSpc>
                        <a:spcAft>
                          <a:spcPts val="0"/>
                        </a:spcAft>
                      </a:pPr>
                      <a:r>
                        <a:rPr lang="es-ES" sz="1400" dirty="0">
                          <a:effectLst/>
                        </a:rPr>
                        <a:t>Condiciones edafoclimáticas óptimas para el desarrollo de la plantación de pino. Con un régimen de precipitaciones que varía entre los 500 a 750 mm y temperaturas promedio que se ubican en el rango de 8 a 10°C</a:t>
                      </a:r>
                      <a:endParaRPr lang="es-EC" sz="1200" dirty="0">
                        <a:effectLst/>
                        <a:latin typeface="Calibri"/>
                        <a:ea typeface="Calibri"/>
                        <a:cs typeface="Times New Roman"/>
                      </a:endParaRPr>
                    </a:p>
                  </a:txBody>
                  <a:tcPr marL="44723" marR="44723" marT="0" marB="0"/>
                </a:tc>
                <a:tc>
                  <a:txBody>
                    <a:bodyPr/>
                    <a:lstStyle/>
                    <a:p>
                      <a:pPr algn="just">
                        <a:lnSpc>
                          <a:spcPct val="115000"/>
                        </a:lnSpc>
                        <a:spcAft>
                          <a:spcPts val="0"/>
                        </a:spcAft>
                      </a:pPr>
                      <a:r>
                        <a:rPr lang="es-ES" sz="1400" dirty="0">
                          <a:effectLst/>
                        </a:rPr>
                        <a:t>Requiere del uso de motosierras y herramienta menor forestal de fácil provisión a nivel local</a:t>
                      </a:r>
                      <a:endParaRPr lang="es-EC" sz="1200" dirty="0">
                        <a:effectLst/>
                        <a:latin typeface="Calibri"/>
                        <a:ea typeface="Calibri"/>
                        <a:cs typeface="Times New Roman"/>
                      </a:endParaRPr>
                    </a:p>
                  </a:txBody>
                  <a:tcPr marL="44723" marR="44723" marT="0" marB="0"/>
                </a:tc>
                <a:tc>
                  <a:txBody>
                    <a:bodyPr/>
                    <a:lstStyle/>
                    <a:p>
                      <a:pPr algn="just">
                        <a:lnSpc>
                          <a:spcPct val="115000"/>
                        </a:lnSpc>
                        <a:spcAft>
                          <a:spcPts val="0"/>
                        </a:spcAft>
                      </a:pPr>
                      <a:r>
                        <a:rPr lang="es-ES" sz="1400" dirty="0">
                          <a:effectLst/>
                        </a:rPr>
                        <a:t>Tecnologías de bajo costo que alcanzan a suponer alrededor del 1,07% del total de las inversiones para un horizonte de planificación de 5 años</a:t>
                      </a:r>
                      <a:endParaRPr lang="es-EC" sz="1200" dirty="0">
                        <a:effectLst/>
                        <a:latin typeface="Calibri"/>
                        <a:ea typeface="Calibri"/>
                        <a:cs typeface="Times New Roman"/>
                      </a:endParaRPr>
                    </a:p>
                  </a:txBody>
                  <a:tcPr marL="44723" marR="44723" marT="0" marB="0"/>
                </a:tc>
              </a:tr>
            </a:tbl>
          </a:graphicData>
        </a:graphic>
      </p:graphicFrame>
    </p:spTree>
    <p:extLst>
      <p:ext uri="{BB962C8B-B14F-4D97-AF65-F5344CB8AC3E}">
        <p14:creationId xmlns:p14="http://schemas.microsoft.com/office/powerpoint/2010/main" val="4135374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sp>
        <p:nvSpPr>
          <p:cNvPr id="8" name="7 Rectángulo"/>
          <p:cNvSpPr/>
          <p:nvPr/>
        </p:nvSpPr>
        <p:spPr>
          <a:xfrm>
            <a:off x="251520" y="489576"/>
            <a:ext cx="8064896" cy="369332"/>
          </a:xfrm>
          <a:prstGeom prst="rect">
            <a:avLst/>
          </a:prstGeom>
        </p:spPr>
        <p:txBody>
          <a:bodyPr wrap="square">
            <a:spAutoFit/>
          </a:bodyPr>
          <a:lstStyle/>
          <a:p>
            <a:r>
              <a:rPr lang="es-ES" b="1" dirty="0">
                <a:solidFill>
                  <a:srgbClr val="000000"/>
                </a:solidFill>
              </a:rPr>
              <a:t>Evaluación de la viabilidad </a:t>
            </a:r>
            <a:r>
              <a:rPr lang="es-ES" b="1" dirty="0" smtClean="0">
                <a:solidFill>
                  <a:srgbClr val="000000"/>
                </a:solidFill>
              </a:rPr>
              <a:t>financiera </a:t>
            </a:r>
            <a:r>
              <a:rPr lang="es-ES" b="1" dirty="0">
                <a:solidFill>
                  <a:srgbClr val="000000"/>
                </a:solidFill>
              </a:rPr>
              <a:t>de las alternativas consensuadas</a:t>
            </a:r>
            <a:endParaRPr lang="es-EC" b="1" dirty="0">
              <a:solidFill>
                <a:srgbClr val="000000"/>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811866180"/>
              </p:ext>
            </p:extLst>
          </p:nvPr>
        </p:nvGraphicFramePr>
        <p:xfrm>
          <a:off x="902810" y="857894"/>
          <a:ext cx="10477820" cy="5024747"/>
        </p:xfrm>
        <a:graphic>
          <a:graphicData uri="http://schemas.openxmlformats.org/drawingml/2006/table">
            <a:tbl>
              <a:tblPr firstRow="1" firstCol="1" bandRow="1">
                <a:tableStyleId>{5940675A-B579-460E-94D1-54222C63F5DA}</a:tableStyleId>
              </a:tblPr>
              <a:tblGrid>
                <a:gridCol w="3219774"/>
                <a:gridCol w="1971671"/>
                <a:gridCol w="1485900"/>
                <a:gridCol w="1128712"/>
                <a:gridCol w="1300163"/>
                <a:gridCol w="1371600"/>
              </a:tblGrid>
              <a:tr h="62240">
                <a:tc rowSpan="2">
                  <a:txBody>
                    <a:bodyPr/>
                    <a:lstStyle/>
                    <a:p>
                      <a:pPr algn="ctr">
                        <a:lnSpc>
                          <a:spcPct val="115000"/>
                        </a:lnSpc>
                        <a:spcAft>
                          <a:spcPts val="0"/>
                        </a:spcAft>
                      </a:pPr>
                      <a:endParaRPr lang="es-ES" sz="1400" b="1" dirty="0" smtClean="0">
                        <a:effectLst/>
                      </a:endParaRPr>
                    </a:p>
                    <a:p>
                      <a:pPr algn="ctr">
                        <a:lnSpc>
                          <a:spcPct val="115000"/>
                        </a:lnSpc>
                        <a:spcAft>
                          <a:spcPts val="0"/>
                        </a:spcAft>
                      </a:pPr>
                      <a:r>
                        <a:rPr lang="es-ES" sz="1400" b="1" dirty="0" smtClean="0">
                          <a:effectLst/>
                        </a:rPr>
                        <a:t>Componentes</a:t>
                      </a:r>
                      <a:endParaRPr lang="es-EC" sz="1200" b="1" dirty="0">
                        <a:effectLst/>
                        <a:latin typeface="Calibri"/>
                        <a:ea typeface="Calibri"/>
                        <a:cs typeface="Times New Roman"/>
                      </a:endParaRPr>
                    </a:p>
                  </a:txBody>
                  <a:tcPr marL="20296" marR="20296" marT="0" marB="0"/>
                </a:tc>
                <a:tc gridSpan="5">
                  <a:txBody>
                    <a:bodyPr/>
                    <a:lstStyle/>
                    <a:p>
                      <a:pPr algn="ctr">
                        <a:lnSpc>
                          <a:spcPct val="115000"/>
                        </a:lnSpc>
                        <a:spcAft>
                          <a:spcPts val="0"/>
                        </a:spcAft>
                      </a:pPr>
                      <a:r>
                        <a:rPr lang="es-ES" sz="1400" b="1" dirty="0">
                          <a:effectLst/>
                        </a:rPr>
                        <a:t>Indicadores de Viabilidad Financiera</a:t>
                      </a:r>
                      <a:endParaRPr lang="es-EC" sz="1200" b="1" dirty="0">
                        <a:effectLst/>
                        <a:latin typeface="Calibri"/>
                        <a:ea typeface="Calibri"/>
                        <a:cs typeface="Times New Roman"/>
                      </a:endParaRPr>
                    </a:p>
                  </a:txBody>
                  <a:tcPr marL="20296" marR="2029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132">
                <a:tc vMerge="1">
                  <a:txBody>
                    <a:bodyPr/>
                    <a:lstStyle/>
                    <a:p>
                      <a:endParaRPr lang="es-EC"/>
                    </a:p>
                  </a:txBody>
                  <a:tcPr/>
                </a:tc>
                <a:tc>
                  <a:txBody>
                    <a:bodyPr/>
                    <a:lstStyle/>
                    <a:p>
                      <a:pPr algn="ctr">
                        <a:lnSpc>
                          <a:spcPct val="115000"/>
                        </a:lnSpc>
                        <a:spcAft>
                          <a:spcPts val="0"/>
                        </a:spcAft>
                      </a:pPr>
                      <a:r>
                        <a:rPr lang="es-ES" sz="1200" b="1" dirty="0">
                          <a:effectLst/>
                        </a:rPr>
                        <a:t>Monto de las inversiones (USD)</a:t>
                      </a:r>
                      <a:endParaRPr lang="es-EC" sz="1200" b="1"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200" b="1" dirty="0">
                          <a:effectLst/>
                        </a:rPr>
                        <a:t>Índice de endeudamiento </a:t>
                      </a:r>
                      <a:endParaRPr lang="es-ES" sz="1200" b="1" dirty="0" smtClean="0">
                        <a:effectLst/>
                      </a:endParaRPr>
                    </a:p>
                    <a:p>
                      <a:pPr algn="ctr">
                        <a:lnSpc>
                          <a:spcPct val="115000"/>
                        </a:lnSpc>
                        <a:spcAft>
                          <a:spcPts val="0"/>
                        </a:spcAft>
                      </a:pPr>
                      <a:r>
                        <a:rPr lang="es-ES" sz="1200" b="1" dirty="0" smtClean="0">
                          <a:effectLst/>
                        </a:rPr>
                        <a:t>%</a:t>
                      </a:r>
                      <a:endParaRPr lang="es-EC" sz="1200" b="1"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200" b="1" dirty="0">
                          <a:effectLst/>
                        </a:rPr>
                        <a:t>Tasa interna de retorno </a:t>
                      </a:r>
                      <a:endParaRPr lang="es-ES" sz="1200" b="1" dirty="0" smtClean="0">
                        <a:effectLst/>
                      </a:endParaRPr>
                    </a:p>
                    <a:p>
                      <a:pPr algn="ctr">
                        <a:lnSpc>
                          <a:spcPct val="115000"/>
                        </a:lnSpc>
                        <a:spcAft>
                          <a:spcPts val="0"/>
                        </a:spcAft>
                      </a:pPr>
                      <a:r>
                        <a:rPr lang="es-ES" sz="1200" b="1" dirty="0" smtClean="0">
                          <a:effectLst/>
                        </a:rPr>
                        <a:t>%</a:t>
                      </a:r>
                      <a:endParaRPr lang="es-EC" sz="1200" b="1"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200" b="1" dirty="0">
                          <a:effectLst/>
                        </a:rPr>
                        <a:t>Relación beneficio/costo </a:t>
                      </a:r>
                      <a:endParaRPr lang="es-EC" sz="1200" b="1"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200" b="1" dirty="0">
                          <a:effectLst/>
                        </a:rPr>
                        <a:t>Valor actual neto (USD)</a:t>
                      </a:r>
                      <a:endParaRPr lang="es-EC" sz="1200" b="1" dirty="0">
                        <a:effectLst/>
                        <a:latin typeface="Calibri"/>
                        <a:ea typeface="Calibri"/>
                        <a:cs typeface="Times New Roman"/>
                      </a:endParaRPr>
                    </a:p>
                  </a:txBody>
                  <a:tcPr marL="20296" marR="20296" marT="0" marB="0"/>
                </a:tc>
              </a:tr>
              <a:tr h="398763">
                <a:tc>
                  <a:txBody>
                    <a:bodyPr/>
                    <a:lstStyle/>
                    <a:p>
                      <a:pPr algn="just">
                        <a:lnSpc>
                          <a:spcPct val="115000"/>
                        </a:lnSpc>
                        <a:spcAft>
                          <a:spcPts val="0"/>
                        </a:spcAft>
                      </a:pPr>
                      <a:r>
                        <a:rPr lang="es-ES" sz="1400" dirty="0" smtClean="0">
                          <a:effectLst/>
                        </a:rPr>
                        <a:t>Rubro </a:t>
                      </a:r>
                      <a:r>
                        <a:rPr lang="es-ES" sz="1400" dirty="0">
                          <a:effectLst/>
                        </a:rPr>
                        <a:t>chocho en escenario </a:t>
                      </a:r>
                      <a:r>
                        <a:rPr lang="es-ES" sz="1400" dirty="0" smtClean="0">
                          <a:effectLst/>
                        </a:rPr>
                        <a:t>optimista</a:t>
                      </a:r>
                    </a:p>
                    <a:p>
                      <a:pPr algn="just">
                        <a:lnSpc>
                          <a:spcPct val="115000"/>
                        </a:lnSpc>
                        <a:spcAft>
                          <a:spcPts val="0"/>
                        </a:spcAft>
                      </a:pP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345.133,41</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0,43%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14,59%</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1,44</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144.536,54</a:t>
                      </a:r>
                      <a:endParaRPr lang="es-EC" sz="1200" dirty="0">
                        <a:effectLst/>
                        <a:latin typeface="Calibri"/>
                        <a:ea typeface="Calibri"/>
                        <a:cs typeface="Times New Roman"/>
                      </a:endParaRPr>
                    </a:p>
                  </a:txBody>
                  <a:tcPr marL="20296" marR="20296" marT="0" marB="0"/>
                </a:tc>
              </a:tr>
              <a:tr h="560164">
                <a:tc>
                  <a:txBody>
                    <a:bodyPr/>
                    <a:lstStyle/>
                    <a:p>
                      <a:pPr algn="just">
                        <a:lnSpc>
                          <a:spcPct val="115000"/>
                        </a:lnSpc>
                        <a:spcAft>
                          <a:spcPts val="0"/>
                        </a:spcAft>
                      </a:pPr>
                      <a:r>
                        <a:rPr lang="es-ES" sz="1400" dirty="0" smtClean="0">
                          <a:effectLst/>
                        </a:rPr>
                        <a:t>Rubro </a:t>
                      </a:r>
                      <a:r>
                        <a:rPr lang="es-ES" sz="1400" dirty="0">
                          <a:effectLst/>
                        </a:rPr>
                        <a:t>chocho en escenario </a:t>
                      </a:r>
                      <a:r>
                        <a:rPr lang="es-ES" sz="1400" dirty="0" smtClean="0">
                          <a:effectLst/>
                        </a:rPr>
                        <a:t>mesurado</a:t>
                      </a:r>
                    </a:p>
                    <a:p>
                      <a:pPr algn="just">
                        <a:lnSpc>
                          <a:spcPct val="115000"/>
                        </a:lnSpc>
                        <a:spcAft>
                          <a:spcPts val="0"/>
                        </a:spcAft>
                      </a:pP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345.133,41</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0,43%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11,57%</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1,35</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112.959,93</a:t>
                      </a:r>
                      <a:endParaRPr lang="es-EC" sz="1200" dirty="0">
                        <a:effectLst/>
                        <a:latin typeface="Calibri"/>
                        <a:ea typeface="Calibri"/>
                        <a:cs typeface="Times New Roman"/>
                      </a:endParaRPr>
                    </a:p>
                  </a:txBody>
                  <a:tcPr marL="20296" marR="20296" marT="0" marB="0"/>
                </a:tc>
              </a:tr>
              <a:tr h="560164">
                <a:tc>
                  <a:txBody>
                    <a:bodyPr/>
                    <a:lstStyle/>
                    <a:p>
                      <a:pPr algn="just">
                        <a:lnSpc>
                          <a:spcPct val="115000"/>
                        </a:lnSpc>
                        <a:spcAft>
                          <a:spcPts val="0"/>
                        </a:spcAft>
                      </a:pPr>
                      <a:r>
                        <a:rPr lang="es-ES" sz="1400" dirty="0" smtClean="0">
                          <a:effectLst/>
                        </a:rPr>
                        <a:t>Rubro </a:t>
                      </a:r>
                      <a:r>
                        <a:rPr lang="es-ES" sz="1400" dirty="0">
                          <a:effectLst/>
                        </a:rPr>
                        <a:t>chocho en escenario </a:t>
                      </a:r>
                      <a:r>
                        <a:rPr lang="es-ES" sz="1400" dirty="0" smtClean="0">
                          <a:effectLst/>
                        </a:rPr>
                        <a:t>pesimista</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345.133,41</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0,43%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-2,13%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0,94</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- 19.179,94</a:t>
                      </a:r>
                      <a:endParaRPr lang="es-EC" sz="1200" dirty="0">
                        <a:effectLst/>
                        <a:latin typeface="Calibri"/>
                        <a:ea typeface="Calibri"/>
                        <a:cs typeface="Times New Roman"/>
                      </a:endParaRPr>
                    </a:p>
                  </a:txBody>
                  <a:tcPr marL="20296" marR="20296" marT="0" marB="0"/>
                </a:tc>
              </a:tr>
              <a:tr h="560164">
                <a:tc>
                  <a:txBody>
                    <a:bodyPr/>
                    <a:lstStyle/>
                    <a:p>
                      <a:pPr algn="just">
                        <a:lnSpc>
                          <a:spcPct val="115000"/>
                        </a:lnSpc>
                        <a:spcAft>
                          <a:spcPts val="0"/>
                        </a:spcAft>
                      </a:pPr>
                      <a:r>
                        <a:rPr lang="es-ES" sz="1400" dirty="0" smtClean="0">
                          <a:effectLst/>
                        </a:rPr>
                        <a:t>Rubro </a:t>
                      </a:r>
                      <a:r>
                        <a:rPr lang="es-ES" sz="1400" dirty="0">
                          <a:effectLst/>
                        </a:rPr>
                        <a:t>quinua en escenario </a:t>
                      </a:r>
                      <a:r>
                        <a:rPr lang="es-ES" sz="1400" dirty="0" smtClean="0">
                          <a:effectLst/>
                        </a:rPr>
                        <a:t>optimista</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547.195,12</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0,33%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10,83%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1,32</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149.250,59</a:t>
                      </a:r>
                      <a:endParaRPr lang="es-EC" sz="1200" dirty="0">
                        <a:effectLst/>
                        <a:latin typeface="Calibri"/>
                        <a:ea typeface="Calibri"/>
                        <a:cs typeface="Times New Roman"/>
                      </a:endParaRPr>
                    </a:p>
                  </a:txBody>
                  <a:tcPr marL="20296" marR="20296" marT="0" marB="0"/>
                </a:tc>
              </a:tr>
              <a:tr h="560164">
                <a:tc>
                  <a:txBody>
                    <a:bodyPr/>
                    <a:lstStyle/>
                    <a:p>
                      <a:pPr algn="just">
                        <a:lnSpc>
                          <a:spcPct val="115000"/>
                        </a:lnSpc>
                        <a:spcAft>
                          <a:spcPts val="0"/>
                        </a:spcAft>
                      </a:pPr>
                      <a:r>
                        <a:rPr lang="es-ES" sz="1400" dirty="0" smtClean="0">
                          <a:effectLst/>
                        </a:rPr>
                        <a:t>Rubro </a:t>
                      </a:r>
                      <a:r>
                        <a:rPr lang="es-ES" sz="1400" dirty="0">
                          <a:effectLst/>
                        </a:rPr>
                        <a:t>quinua en escenario </a:t>
                      </a:r>
                      <a:r>
                        <a:rPr lang="es-ES" sz="1400" dirty="0" smtClean="0">
                          <a:effectLst/>
                        </a:rPr>
                        <a:t>mesurado</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547.195,12</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0,33%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4,56%</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1,13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60.836,08</a:t>
                      </a:r>
                      <a:endParaRPr lang="es-EC" sz="1200" dirty="0">
                        <a:effectLst/>
                        <a:latin typeface="Calibri"/>
                        <a:ea typeface="Calibri"/>
                        <a:cs typeface="Times New Roman"/>
                      </a:endParaRPr>
                    </a:p>
                  </a:txBody>
                  <a:tcPr marL="20296" marR="20296" marT="0" marB="0"/>
                </a:tc>
              </a:tr>
              <a:tr h="560164">
                <a:tc>
                  <a:txBody>
                    <a:bodyPr/>
                    <a:lstStyle/>
                    <a:p>
                      <a:pPr algn="just">
                        <a:lnSpc>
                          <a:spcPct val="115000"/>
                        </a:lnSpc>
                        <a:spcAft>
                          <a:spcPts val="0"/>
                        </a:spcAft>
                      </a:pPr>
                      <a:r>
                        <a:rPr lang="es-ES" sz="1400" dirty="0" smtClean="0">
                          <a:effectLst/>
                        </a:rPr>
                        <a:t>Rubro </a:t>
                      </a:r>
                      <a:r>
                        <a:rPr lang="es-ES" sz="1400" dirty="0">
                          <a:effectLst/>
                        </a:rPr>
                        <a:t>quinua en escenario </a:t>
                      </a:r>
                      <a:r>
                        <a:rPr lang="es-ES" sz="1400" dirty="0" smtClean="0">
                          <a:effectLst/>
                        </a:rPr>
                        <a:t>pesimista</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547.195,12</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0,33%</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-7,06%</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0,81</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- 87.327,48</a:t>
                      </a:r>
                      <a:endParaRPr lang="es-EC" sz="1200" dirty="0">
                        <a:effectLst/>
                        <a:latin typeface="Calibri"/>
                        <a:ea typeface="Calibri"/>
                        <a:cs typeface="Times New Roman"/>
                      </a:endParaRPr>
                    </a:p>
                  </a:txBody>
                  <a:tcPr marL="20296" marR="20296" marT="0" marB="0"/>
                </a:tc>
              </a:tr>
              <a:tr h="311202">
                <a:tc>
                  <a:txBody>
                    <a:bodyPr/>
                    <a:lstStyle/>
                    <a:p>
                      <a:pPr algn="just">
                        <a:lnSpc>
                          <a:spcPct val="115000"/>
                        </a:lnSpc>
                        <a:spcAft>
                          <a:spcPts val="0"/>
                        </a:spcAft>
                      </a:pPr>
                      <a:r>
                        <a:rPr lang="es-ES" sz="1400" dirty="0" smtClean="0">
                          <a:effectLst/>
                        </a:rPr>
                        <a:t>Pino </a:t>
                      </a:r>
                      <a:r>
                        <a:rPr lang="es-ES" sz="1400" dirty="0">
                          <a:effectLst/>
                        </a:rPr>
                        <a:t>escenario </a:t>
                      </a:r>
                      <a:r>
                        <a:rPr lang="es-ES" sz="1400" dirty="0" smtClean="0">
                          <a:effectLst/>
                        </a:rPr>
                        <a:t>optimista</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1.095.022,04</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0,39%</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1,41%</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1,39</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264.890,380</a:t>
                      </a:r>
                      <a:endParaRPr lang="es-EC" sz="1200" dirty="0">
                        <a:effectLst/>
                        <a:latin typeface="Calibri"/>
                        <a:ea typeface="Calibri"/>
                        <a:cs typeface="Times New Roman"/>
                      </a:endParaRPr>
                    </a:p>
                  </a:txBody>
                  <a:tcPr marL="20296" marR="20296" marT="0" marB="0"/>
                </a:tc>
              </a:tr>
              <a:tr h="311202">
                <a:tc>
                  <a:txBody>
                    <a:bodyPr/>
                    <a:lstStyle/>
                    <a:p>
                      <a:pPr algn="just">
                        <a:lnSpc>
                          <a:spcPct val="115000"/>
                        </a:lnSpc>
                        <a:spcAft>
                          <a:spcPts val="0"/>
                        </a:spcAft>
                      </a:pPr>
                      <a:r>
                        <a:rPr lang="es-ES" sz="1400" dirty="0" smtClean="0">
                          <a:effectLst/>
                        </a:rPr>
                        <a:t>Pino </a:t>
                      </a:r>
                      <a:r>
                        <a:rPr lang="es-ES" sz="1400" dirty="0">
                          <a:effectLst/>
                        </a:rPr>
                        <a:t>escenario </a:t>
                      </a:r>
                      <a:r>
                        <a:rPr lang="es-ES" sz="1400" dirty="0" smtClean="0">
                          <a:effectLst/>
                        </a:rPr>
                        <a:t>mesurado</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1.095.022,04</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0,39%</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1,04%</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1,28</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188.846,34</a:t>
                      </a:r>
                      <a:endParaRPr lang="es-EC" sz="1200" dirty="0">
                        <a:effectLst/>
                        <a:latin typeface="Calibri"/>
                        <a:ea typeface="Calibri"/>
                        <a:cs typeface="Times New Roman"/>
                      </a:endParaRPr>
                    </a:p>
                  </a:txBody>
                  <a:tcPr marL="20296" marR="20296" marT="0" marB="0"/>
                </a:tc>
              </a:tr>
              <a:tr h="311202">
                <a:tc>
                  <a:txBody>
                    <a:bodyPr/>
                    <a:lstStyle/>
                    <a:p>
                      <a:pPr algn="just">
                        <a:lnSpc>
                          <a:spcPct val="115000"/>
                        </a:lnSpc>
                        <a:spcAft>
                          <a:spcPts val="0"/>
                        </a:spcAft>
                      </a:pPr>
                      <a:r>
                        <a:rPr lang="es-ES" sz="1400" dirty="0" smtClean="0">
                          <a:effectLst/>
                        </a:rPr>
                        <a:t>Pino </a:t>
                      </a:r>
                      <a:r>
                        <a:rPr lang="es-ES" sz="1400" dirty="0">
                          <a:effectLst/>
                        </a:rPr>
                        <a:t>escenario </a:t>
                      </a:r>
                      <a:r>
                        <a:rPr lang="es-ES" sz="1400" dirty="0" smtClean="0">
                          <a:effectLst/>
                        </a:rPr>
                        <a:t>pesimista</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1.095.022,04</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0,39%</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-0,65%</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0,85</a:t>
                      </a:r>
                      <a:endParaRPr lang="es-EC" sz="1200" dirty="0">
                        <a:effectLst/>
                        <a:latin typeface="Calibri"/>
                        <a:ea typeface="Calibri"/>
                        <a:cs typeface="Times New Roman"/>
                      </a:endParaRPr>
                    </a:p>
                  </a:txBody>
                  <a:tcPr marL="20296" marR="20296" marT="0" marB="0"/>
                </a:tc>
                <a:tc>
                  <a:txBody>
                    <a:bodyPr/>
                    <a:lstStyle/>
                    <a:p>
                      <a:pPr algn="ctr">
                        <a:lnSpc>
                          <a:spcPct val="115000"/>
                        </a:lnSpc>
                        <a:spcAft>
                          <a:spcPts val="0"/>
                        </a:spcAft>
                      </a:pPr>
                      <a:r>
                        <a:rPr lang="es-ES" sz="1400" dirty="0">
                          <a:effectLst/>
                        </a:rPr>
                        <a:t>- 102.031,01</a:t>
                      </a:r>
                      <a:endParaRPr lang="es-EC" sz="1200" dirty="0">
                        <a:effectLst/>
                        <a:latin typeface="Calibri"/>
                        <a:ea typeface="Calibri"/>
                        <a:cs typeface="Times New Roman"/>
                      </a:endParaRPr>
                    </a:p>
                  </a:txBody>
                  <a:tcPr marL="20296" marR="20296" marT="0" marB="0"/>
                </a:tc>
              </a:tr>
            </a:tbl>
          </a:graphicData>
        </a:graphic>
      </p:graphicFrame>
    </p:spTree>
    <p:extLst>
      <p:ext uri="{BB962C8B-B14F-4D97-AF65-F5344CB8AC3E}">
        <p14:creationId xmlns:p14="http://schemas.microsoft.com/office/powerpoint/2010/main" val="584925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251520" y="489576"/>
            <a:ext cx="8064896" cy="369332"/>
          </a:xfrm>
          <a:prstGeom prst="rect">
            <a:avLst/>
          </a:prstGeom>
        </p:spPr>
        <p:txBody>
          <a:bodyPr wrap="square">
            <a:spAutoFit/>
          </a:bodyPr>
          <a:lstStyle/>
          <a:p>
            <a:r>
              <a:rPr lang="es-ES" b="1" dirty="0">
                <a:solidFill>
                  <a:srgbClr val="000000"/>
                </a:solidFill>
              </a:rPr>
              <a:t>Evaluación de la viabilidad </a:t>
            </a:r>
            <a:r>
              <a:rPr lang="es-ES" b="1" dirty="0" smtClean="0">
                <a:solidFill>
                  <a:srgbClr val="000000"/>
                </a:solidFill>
              </a:rPr>
              <a:t>económica </a:t>
            </a:r>
            <a:r>
              <a:rPr lang="es-ES" b="1" dirty="0">
                <a:solidFill>
                  <a:srgbClr val="000000"/>
                </a:solidFill>
              </a:rPr>
              <a:t>de las alternativas consensuadas</a:t>
            </a:r>
            <a:endParaRPr lang="es-EC" b="1" dirty="0">
              <a:solidFill>
                <a:srgbClr val="000000"/>
              </a:solidFill>
            </a:endParaRPr>
          </a:p>
        </p:txBody>
      </p:sp>
      <p:sp>
        <p:nvSpPr>
          <p:cNvPr id="7" name="6 Rectángulo"/>
          <p:cNvSpPr/>
          <p:nvPr/>
        </p:nvSpPr>
        <p:spPr>
          <a:xfrm>
            <a:off x="333908" y="1115452"/>
            <a:ext cx="5966284" cy="369332"/>
          </a:xfrm>
          <a:prstGeom prst="rect">
            <a:avLst/>
          </a:prstGeom>
        </p:spPr>
        <p:txBody>
          <a:bodyPr wrap="square">
            <a:spAutoFit/>
          </a:bodyPr>
          <a:lstStyle/>
          <a:p>
            <a:r>
              <a:rPr lang="es-ES" b="1" dirty="0"/>
              <a:t>Criterios empleados para la valoración económica</a:t>
            </a:r>
            <a:endParaRPr lang="es-EC" dirty="0"/>
          </a:p>
        </p:txBody>
      </p:sp>
      <p:sp>
        <p:nvSpPr>
          <p:cNvPr id="9" name="8 Rectángulo"/>
          <p:cNvSpPr/>
          <p:nvPr/>
        </p:nvSpPr>
        <p:spPr>
          <a:xfrm>
            <a:off x="539551" y="1666017"/>
            <a:ext cx="10491306" cy="584775"/>
          </a:xfrm>
          <a:prstGeom prst="rect">
            <a:avLst/>
          </a:prstGeom>
        </p:spPr>
        <p:txBody>
          <a:bodyPr wrap="square">
            <a:spAutoFit/>
          </a:bodyPr>
          <a:lstStyle/>
          <a:p>
            <a:pPr algn="just"/>
            <a:r>
              <a:rPr lang="es-EC" sz="1600" dirty="0"/>
              <a:t>Gastos mensuales y del </a:t>
            </a:r>
            <a:r>
              <a:rPr lang="es-EC" sz="1600" dirty="0" smtClean="0"/>
              <a:t>período </a:t>
            </a:r>
            <a:r>
              <a:rPr lang="es-EC" sz="1600" dirty="0"/>
              <a:t>que supone el proceso migratorio para un miembro de una familia desde su lugar de residencia hacia los centros urbanos en dólares</a:t>
            </a:r>
          </a:p>
        </p:txBody>
      </p:sp>
      <p:graphicFrame>
        <p:nvGraphicFramePr>
          <p:cNvPr id="10" name="9 Tabla"/>
          <p:cNvGraphicFramePr>
            <a:graphicFrameLocks noGrp="1"/>
          </p:cNvGraphicFramePr>
          <p:nvPr>
            <p:extLst>
              <p:ext uri="{D42A27DB-BD31-4B8C-83A1-F6EECF244321}">
                <p14:modId xmlns:p14="http://schemas.microsoft.com/office/powerpoint/2010/main" val="2900007469"/>
              </p:ext>
            </p:extLst>
          </p:nvPr>
        </p:nvGraphicFramePr>
        <p:xfrm>
          <a:off x="2844785" y="2501072"/>
          <a:ext cx="5684854" cy="3212974"/>
        </p:xfrm>
        <a:graphic>
          <a:graphicData uri="http://schemas.openxmlformats.org/drawingml/2006/table">
            <a:tbl>
              <a:tblPr firstRow="1" firstCol="1" bandRow="1">
                <a:tableStyleId>{5940675A-B579-460E-94D1-54222C63F5DA}</a:tableStyleId>
              </a:tblPr>
              <a:tblGrid>
                <a:gridCol w="3141678"/>
                <a:gridCol w="2543176"/>
              </a:tblGrid>
              <a:tr h="542166">
                <a:tc>
                  <a:txBody>
                    <a:bodyPr/>
                    <a:lstStyle/>
                    <a:p>
                      <a:pPr algn="ctr">
                        <a:lnSpc>
                          <a:spcPct val="150000"/>
                        </a:lnSpc>
                        <a:spcAft>
                          <a:spcPts val="0"/>
                        </a:spcAft>
                      </a:pPr>
                      <a:endParaRPr lang="es-ES" sz="600" b="1" dirty="0" smtClean="0">
                        <a:effectLst/>
                      </a:endParaRPr>
                    </a:p>
                    <a:p>
                      <a:pPr algn="ctr">
                        <a:lnSpc>
                          <a:spcPct val="150000"/>
                        </a:lnSpc>
                        <a:spcAft>
                          <a:spcPts val="0"/>
                        </a:spcAft>
                      </a:pPr>
                      <a:r>
                        <a:rPr lang="es-ES" sz="1600" b="1" dirty="0" smtClean="0">
                          <a:effectLst/>
                        </a:rPr>
                        <a:t>Rubros</a:t>
                      </a:r>
                      <a:endParaRPr lang="es-EC" sz="14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b="1" dirty="0" smtClean="0">
                          <a:effectLst/>
                        </a:rPr>
                        <a:t>Costo/persona </a:t>
                      </a:r>
                      <a:r>
                        <a:rPr lang="es-ES" sz="1600" b="1" dirty="0">
                          <a:effectLst/>
                        </a:rPr>
                        <a:t>que migra $</a:t>
                      </a:r>
                      <a:endParaRPr lang="es-EC" sz="1400" b="1" dirty="0">
                        <a:effectLst/>
                        <a:latin typeface="Calibri"/>
                        <a:ea typeface="Calibri"/>
                        <a:cs typeface="Times New Roman"/>
                      </a:endParaRPr>
                    </a:p>
                  </a:txBody>
                  <a:tcPr marL="68580" marR="68580" marT="0" marB="0"/>
                </a:tc>
              </a:tr>
              <a:tr h="190500">
                <a:tc>
                  <a:txBody>
                    <a:bodyPr/>
                    <a:lstStyle/>
                    <a:p>
                      <a:pPr algn="l">
                        <a:lnSpc>
                          <a:spcPct val="150000"/>
                        </a:lnSpc>
                        <a:spcAft>
                          <a:spcPts val="0"/>
                        </a:spcAft>
                      </a:pPr>
                      <a:r>
                        <a:rPr lang="es-ES" sz="1600" dirty="0">
                          <a:effectLst/>
                        </a:rPr>
                        <a:t>Habitación</a:t>
                      </a:r>
                      <a:endParaRPr lang="es-EC"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100,00</a:t>
                      </a:r>
                      <a:endParaRPr lang="es-EC" sz="1400" dirty="0">
                        <a:effectLst/>
                        <a:latin typeface="Calibri"/>
                        <a:ea typeface="Calibri"/>
                        <a:cs typeface="Times New Roman"/>
                      </a:endParaRPr>
                    </a:p>
                  </a:txBody>
                  <a:tcPr marL="68580" marR="68580" marT="0" marB="0"/>
                </a:tc>
              </a:tr>
              <a:tr h="190500">
                <a:tc>
                  <a:txBody>
                    <a:bodyPr/>
                    <a:lstStyle/>
                    <a:p>
                      <a:pPr algn="l">
                        <a:lnSpc>
                          <a:spcPct val="150000"/>
                        </a:lnSpc>
                        <a:spcAft>
                          <a:spcPts val="0"/>
                        </a:spcAft>
                      </a:pPr>
                      <a:r>
                        <a:rPr lang="es-ES" sz="1600" dirty="0">
                          <a:effectLst/>
                        </a:rPr>
                        <a:t>Alimentación</a:t>
                      </a:r>
                      <a:endParaRPr lang="es-EC"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180,00</a:t>
                      </a:r>
                      <a:endParaRPr lang="es-EC" sz="1400" dirty="0">
                        <a:effectLst/>
                        <a:latin typeface="Calibri"/>
                        <a:ea typeface="Calibri"/>
                        <a:cs typeface="Times New Roman"/>
                      </a:endParaRPr>
                    </a:p>
                  </a:txBody>
                  <a:tcPr marL="68580" marR="68580" marT="0" marB="0"/>
                </a:tc>
              </a:tr>
              <a:tr h="190500">
                <a:tc>
                  <a:txBody>
                    <a:bodyPr/>
                    <a:lstStyle/>
                    <a:p>
                      <a:pPr algn="l">
                        <a:lnSpc>
                          <a:spcPct val="150000"/>
                        </a:lnSpc>
                        <a:spcAft>
                          <a:spcPts val="0"/>
                        </a:spcAft>
                      </a:pPr>
                      <a:r>
                        <a:rPr lang="es-ES" sz="1600" dirty="0">
                          <a:effectLst/>
                        </a:rPr>
                        <a:t>Transporte</a:t>
                      </a:r>
                      <a:endParaRPr lang="es-EC"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15,00</a:t>
                      </a:r>
                      <a:endParaRPr lang="es-EC" sz="1400" dirty="0">
                        <a:effectLst/>
                        <a:latin typeface="Calibri"/>
                        <a:ea typeface="Calibri"/>
                        <a:cs typeface="Times New Roman"/>
                      </a:endParaRPr>
                    </a:p>
                  </a:txBody>
                  <a:tcPr marL="68580" marR="68580" marT="0" marB="0"/>
                </a:tc>
              </a:tr>
              <a:tr h="190500">
                <a:tc>
                  <a:txBody>
                    <a:bodyPr/>
                    <a:lstStyle/>
                    <a:p>
                      <a:pPr algn="l">
                        <a:lnSpc>
                          <a:spcPct val="150000"/>
                        </a:lnSpc>
                        <a:spcAft>
                          <a:spcPts val="0"/>
                        </a:spcAft>
                      </a:pPr>
                      <a:r>
                        <a:rPr lang="es-ES" sz="1600" dirty="0">
                          <a:effectLst/>
                        </a:rPr>
                        <a:t>Total mensual</a:t>
                      </a:r>
                      <a:endParaRPr lang="es-EC"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295,00</a:t>
                      </a:r>
                      <a:endParaRPr lang="es-EC" sz="1400" dirty="0">
                        <a:effectLst/>
                        <a:latin typeface="Calibri"/>
                        <a:ea typeface="Calibri"/>
                        <a:cs typeface="Times New Roman"/>
                      </a:endParaRPr>
                    </a:p>
                  </a:txBody>
                  <a:tcPr marL="68580" marR="68580" marT="0" marB="0"/>
                </a:tc>
              </a:tr>
              <a:tr h="190500">
                <a:tc>
                  <a:txBody>
                    <a:bodyPr/>
                    <a:lstStyle/>
                    <a:p>
                      <a:pPr algn="l">
                        <a:lnSpc>
                          <a:spcPct val="150000"/>
                        </a:lnSpc>
                        <a:spcAft>
                          <a:spcPts val="0"/>
                        </a:spcAft>
                      </a:pPr>
                      <a:r>
                        <a:rPr lang="es-ES" sz="1600" dirty="0">
                          <a:effectLst/>
                        </a:rPr>
                        <a:t>Tiempo de permanencia fuera por año (meses)</a:t>
                      </a:r>
                      <a:endParaRPr lang="es-EC"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6</a:t>
                      </a:r>
                      <a:endParaRPr lang="es-EC" sz="1400" dirty="0">
                        <a:effectLst/>
                        <a:latin typeface="Calibri"/>
                        <a:ea typeface="Calibri"/>
                        <a:cs typeface="Times New Roman"/>
                      </a:endParaRPr>
                    </a:p>
                  </a:txBody>
                  <a:tcPr marL="68580" marR="68580" marT="0" marB="0"/>
                </a:tc>
              </a:tr>
              <a:tr h="190500">
                <a:tc>
                  <a:txBody>
                    <a:bodyPr/>
                    <a:lstStyle/>
                    <a:p>
                      <a:pPr algn="l">
                        <a:lnSpc>
                          <a:spcPct val="150000"/>
                        </a:lnSpc>
                        <a:spcAft>
                          <a:spcPts val="0"/>
                        </a:spcAft>
                      </a:pPr>
                      <a:r>
                        <a:rPr lang="es-ES" sz="1600" dirty="0">
                          <a:effectLst/>
                        </a:rPr>
                        <a:t>Total por año/ persona que migra</a:t>
                      </a:r>
                      <a:endParaRPr lang="es-EC"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1.770,00</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84925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sp>
        <p:nvSpPr>
          <p:cNvPr id="8" name="7 Rectángulo"/>
          <p:cNvSpPr/>
          <p:nvPr/>
        </p:nvSpPr>
        <p:spPr>
          <a:xfrm>
            <a:off x="251520" y="489576"/>
            <a:ext cx="8064896" cy="369332"/>
          </a:xfrm>
          <a:prstGeom prst="rect">
            <a:avLst/>
          </a:prstGeom>
        </p:spPr>
        <p:txBody>
          <a:bodyPr wrap="square">
            <a:spAutoFit/>
          </a:bodyPr>
          <a:lstStyle/>
          <a:p>
            <a:r>
              <a:rPr lang="es-ES" b="1" dirty="0">
                <a:solidFill>
                  <a:srgbClr val="000000"/>
                </a:solidFill>
              </a:rPr>
              <a:t>Evaluación de la viabilidad </a:t>
            </a:r>
            <a:r>
              <a:rPr lang="es-ES" b="1" dirty="0" smtClean="0">
                <a:solidFill>
                  <a:srgbClr val="000000"/>
                </a:solidFill>
              </a:rPr>
              <a:t>económica </a:t>
            </a:r>
            <a:r>
              <a:rPr lang="es-ES" b="1" dirty="0">
                <a:solidFill>
                  <a:srgbClr val="000000"/>
                </a:solidFill>
              </a:rPr>
              <a:t>de las alternativas consensuadas</a:t>
            </a:r>
            <a:endParaRPr lang="es-EC" b="1" dirty="0">
              <a:solidFill>
                <a:srgbClr val="000000"/>
              </a:solidFill>
            </a:endParaRPr>
          </a:p>
        </p:txBody>
      </p:sp>
      <p:sp>
        <p:nvSpPr>
          <p:cNvPr id="7" name="6 Rectángulo"/>
          <p:cNvSpPr/>
          <p:nvPr/>
        </p:nvSpPr>
        <p:spPr>
          <a:xfrm>
            <a:off x="333906" y="883228"/>
            <a:ext cx="9506779" cy="369332"/>
          </a:xfrm>
          <a:prstGeom prst="rect">
            <a:avLst/>
          </a:prstGeom>
        </p:spPr>
        <p:txBody>
          <a:bodyPr wrap="square">
            <a:spAutoFit/>
          </a:bodyPr>
          <a:lstStyle/>
          <a:p>
            <a:r>
              <a:rPr lang="es-EC" b="1" dirty="0"/>
              <a:t>Estimación del costo mensual de las tareas del hogar para una familia tipo en dólares</a:t>
            </a:r>
            <a:endParaRPr lang="es-EC" dirty="0"/>
          </a:p>
        </p:txBody>
      </p:sp>
      <p:graphicFrame>
        <p:nvGraphicFramePr>
          <p:cNvPr id="11" name="10 Tabla"/>
          <p:cNvGraphicFramePr>
            <a:graphicFrameLocks noGrp="1"/>
          </p:cNvGraphicFramePr>
          <p:nvPr>
            <p:extLst>
              <p:ext uri="{D42A27DB-BD31-4B8C-83A1-F6EECF244321}">
                <p14:modId xmlns:p14="http://schemas.microsoft.com/office/powerpoint/2010/main" val="310482229"/>
              </p:ext>
            </p:extLst>
          </p:nvPr>
        </p:nvGraphicFramePr>
        <p:xfrm>
          <a:off x="2135530" y="1291717"/>
          <a:ext cx="7776864" cy="4617691"/>
        </p:xfrm>
        <a:graphic>
          <a:graphicData uri="http://schemas.openxmlformats.org/drawingml/2006/table">
            <a:tbl>
              <a:tblPr firstRow="1" firstCol="1" bandRow="1">
                <a:tableStyleId>{5940675A-B579-460E-94D1-54222C63F5DA}</a:tableStyleId>
              </a:tblPr>
              <a:tblGrid>
                <a:gridCol w="2304256"/>
                <a:gridCol w="1679437"/>
                <a:gridCol w="1188028"/>
                <a:gridCol w="1217375"/>
                <a:gridCol w="1387768"/>
              </a:tblGrid>
              <a:tr h="504056">
                <a:tc>
                  <a:txBody>
                    <a:bodyPr/>
                    <a:lstStyle/>
                    <a:p>
                      <a:pPr algn="ctr">
                        <a:lnSpc>
                          <a:spcPct val="115000"/>
                        </a:lnSpc>
                        <a:spcAft>
                          <a:spcPts val="0"/>
                        </a:spcAft>
                      </a:pPr>
                      <a:r>
                        <a:rPr lang="es-ES" sz="1600" b="1" dirty="0">
                          <a:effectLst/>
                        </a:rPr>
                        <a:t>Rubros</a:t>
                      </a:r>
                      <a:endParaRPr lang="es-EC" sz="1400" b="1"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b="1" dirty="0">
                          <a:effectLst/>
                        </a:rPr>
                        <a:t>Horas de dedicación/ día</a:t>
                      </a:r>
                      <a:endParaRPr lang="es-EC" sz="1400" b="1"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b="1" dirty="0">
                          <a:effectLst/>
                        </a:rPr>
                        <a:t>Costo por hora $</a:t>
                      </a:r>
                      <a:endParaRPr lang="es-EC" sz="1400" b="1"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b="1" dirty="0">
                          <a:effectLst/>
                        </a:rPr>
                        <a:t>Costo por día $</a:t>
                      </a:r>
                      <a:endParaRPr lang="es-EC" sz="1400" b="1"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b="1" dirty="0">
                          <a:effectLst/>
                        </a:rPr>
                        <a:t>Costo por mes $</a:t>
                      </a:r>
                      <a:endParaRPr lang="es-EC" sz="1400" b="1" dirty="0">
                        <a:effectLst/>
                        <a:latin typeface="Calibri"/>
                        <a:ea typeface="Calibri"/>
                        <a:cs typeface="Times New Roman"/>
                      </a:endParaRPr>
                    </a:p>
                  </a:txBody>
                  <a:tcPr marL="67084" marR="67084" marT="0" marB="0"/>
                </a:tc>
              </a:tr>
              <a:tr h="205726">
                <a:tc>
                  <a:txBody>
                    <a:bodyPr/>
                    <a:lstStyle/>
                    <a:p>
                      <a:pPr algn="just">
                        <a:lnSpc>
                          <a:spcPct val="115000"/>
                        </a:lnSpc>
                        <a:spcAft>
                          <a:spcPts val="0"/>
                        </a:spcAft>
                      </a:pPr>
                      <a:r>
                        <a:rPr lang="es-ES" sz="1600" dirty="0">
                          <a:effectLst/>
                        </a:rPr>
                        <a:t>Preparación de alimentos</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3,13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9,38</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281,40</a:t>
                      </a:r>
                      <a:endParaRPr lang="es-EC" sz="1400" dirty="0">
                        <a:effectLst/>
                        <a:latin typeface="Calibri"/>
                        <a:ea typeface="Calibri"/>
                        <a:cs typeface="Times New Roman"/>
                      </a:endParaRPr>
                    </a:p>
                  </a:txBody>
                  <a:tcPr marL="67084" marR="67084" marT="0" marB="0"/>
                </a:tc>
              </a:tr>
              <a:tr h="205726">
                <a:tc>
                  <a:txBody>
                    <a:bodyPr/>
                    <a:lstStyle/>
                    <a:p>
                      <a:pPr algn="just">
                        <a:lnSpc>
                          <a:spcPct val="115000"/>
                        </a:lnSpc>
                        <a:spcAft>
                          <a:spcPts val="0"/>
                        </a:spcAft>
                      </a:pPr>
                      <a:r>
                        <a:rPr lang="es-ES" sz="1600" dirty="0">
                          <a:effectLst/>
                        </a:rPr>
                        <a:t>Limpieza del hogar</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2</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1000"/>
                        </a:spcAft>
                      </a:pPr>
                      <a:r>
                        <a:rPr lang="es-ES" sz="1600" dirty="0">
                          <a:effectLst/>
                        </a:rPr>
                        <a:t>3,13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6,25</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187,60</a:t>
                      </a:r>
                      <a:endParaRPr lang="es-EC" sz="1400" dirty="0">
                        <a:effectLst/>
                        <a:latin typeface="Calibri"/>
                        <a:ea typeface="Calibri"/>
                        <a:cs typeface="Times New Roman"/>
                      </a:endParaRPr>
                    </a:p>
                  </a:txBody>
                  <a:tcPr marL="67084" marR="67084" marT="0" marB="0"/>
                </a:tc>
              </a:tr>
              <a:tr h="205726">
                <a:tc>
                  <a:txBody>
                    <a:bodyPr/>
                    <a:lstStyle/>
                    <a:p>
                      <a:pPr algn="just">
                        <a:lnSpc>
                          <a:spcPct val="115000"/>
                        </a:lnSpc>
                        <a:spcAft>
                          <a:spcPts val="0"/>
                        </a:spcAft>
                      </a:pPr>
                      <a:r>
                        <a:rPr lang="es-ES" sz="1600" dirty="0">
                          <a:effectLst/>
                        </a:rPr>
                        <a:t>Lavado de ropa</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2</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1000"/>
                        </a:spcAft>
                      </a:pPr>
                      <a:r>
                        <a:rPr lang="es-ES" sz="1600" dirty="0">
                          <a:effectLst/>
                        </a:rPr>
                        <a:t>3,13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6,25</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187,60</a:t>
                      </a:r>
                      <a:endParaRPr lang="es-EC" sz="1400" dirty="0">
                        <a:effectLst/>
                        <a:latin typeface="Calibri"/>
                        <a:ea typeface="Calibri"/>
                        <a:cs typeface="Times New Roman"/>
                      </a:endParaRPr>
                    </a:p>
                  </a:txBody>
                  <a:tcPr marL="67084" marR="67084" marT="0" marB="0"/>
                </a:tc>
              </a:tr>
              <a:tr h="205726">
                <a:tc>
                  <a:txBody>
                    <a:bodyPr/>
                    <a:lstStyle/>
                    <a:p>
                      <a:pPr algn="just">
                        <a:lnSpc>
                          <a:spcPct val="115000"/>
                        </a:lnSpc>
                        <a:spcAft>
                          <a:spcPts val="0"/>
                        </a:spcAft>
                      </a:pPr>
                      <a:r>
                        <a:rPr lang="es-ES" sz="1600" dirty="0">
                          <a:effectLst/>
                        </a:rPr>
                        <a:t>Cuidado de menores de edad</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1000"/>
                        </a:spcAft>
                      </a:pPr>
                      <a:r>
                        <a:rPr lang="es-ES" sz="1600" dirty="0">
                          <a:effectLst/>
                        </a:rPr>
                        <a:t>3,13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9,38</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281,40</a:t>
                      </a:r>
                      <a:endParaRPr lang="es-EC" sz="1400" dirty="0">
                        <a:effectLst/>
                        <a:latin typeface="Calibri"/>
                        <a:ea typeface="Calibri"/>
                        <a:cs typeface="Times New Roman"/>
                      </a:endParaRPr>
                    </a:p>
                  </a:txBody>
                  <a:tcPr marL="67084" marR="67084" marT="0" marB="0"/>
                </a:tc>
              </a:tr>
              <a:tr h="205726">
                <a:tc>
                  <a:txBody>
                    <a:bodyPr/>
                    <a:lstStyle/>
                    <a:p>
                      <a:pPr algn="just">
                        <a:lnSpc>
                          <a:spcPct val="115000"/>
                        </a:lnSpc>
                        <a:spcAft>
                          <a:spcPts val="0"/>
                        </a:spcAft>
                      </a:pPr>
                      <a:r>
                        <a:rPr lang="es-ES" sz="1600" dirty="0">
                          <a:effectLst/>
                        </a:rPr>
                        <a:t>Cuidado de adultos mayores</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1000"/>
                        </a:spcAft>
                      </a:pPr>
                      <a:r>
                        <a:rPr lang="es-ES" sz="1600" dirty="0">
                          <a:effectLst/>
                        </a:rPr>
                        <a:t>3,13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9,38</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281,40</a:t>
                      </a:r>
                      <a:endParaRPr lang="es-EC" sz="1400" dirty="0">
                        <a:effectLst/>
                        <a:latin typeface="Calibri"/>
                        <a:ea typeface="Calibri"/>
                        <a:cs typeface="Times New Roman"/>
                      </a:endParaRPr>
                    </a:p>
                  </a:txBody>
                  <a:tcPr marL="67084" marR="67084" marT="0" marB="0"/>
                </a:tc>
              </a:tr>
              <a:tr h="617177">
                <a:tc>
                  <a:txBody>
                    <a:bodyPr/>
                    <a:lstStyle/>
                    <a:p>
                      <a:pPr algn="just">
                        <a:lnSpc>
                          <a:spcPct val="115000"/>
                        </a:lnSpc>
                        <a:spcAft>
                          <a:spcPts val="0"/>
                        </a:spcAft>
                      </a:pPr>
                      <a:r>
                        <a:rPr lang="es-ES" sz="1600" dirty="0">
                          <a:effectLst/>
                        </a:rPr>
                        <a:t>Tareas  de atención a animales (macotas y otros animales que se crían para el autosustento)</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1000"/>
                        </a:spcAft>
                      </a:pPr>
                      <a:r>
                        <a:rPr lang="es-ES" sz="1600" dirty="0">
                          <a:effectLst/>
                        </a:rPr>
                        <a:t>3,13</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9,38</a:t>
                      </a:r>
                      <a:endParaRPr lang="es-EC" sz="1400"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dirty="0">
                          <a:effectLst/>
                        </a:rPr>
                        <a:t>281,40</a:t>
                      </a:r>
                      <a:endParaRPr lang="es-EC" sz="1400" dirty="0">
                        <a:effectLst/>
                        <a:latin typeface="Calibri"/>
                        <a:ea typeface="Calibri"/>
                        <a:cs typeface="Times New Roman"/>
                      </a:endParaRPr>
                    </a:p>
                  </a:txBody>
                  <a:tcPr marL="67084" marR="67084" marT="0" marB="0"/>
                </a:tc>
              </a:tr>
              <a:tr h="411451">
                <a:tc>
                  <a:txBody>
                    <a:bodyPr/>
                    <a:lstStyle/>
                    <a:p>
                      <a:pPr algn="ctr">
                        <a:lnSpc>
                          <a:spcPct val="115000"/>
                        </a:lnSpc>
                        <a:spcAft>
                          <a:spcPts val="0"/>
                        </a:spcAft>
                      </a:pPr>
                      <a:r>
                        <a:rPr lang="es-ES" sz="1600" b="1" dirty="0">
                          <a:effectLst/>
                        </a:rPr>
                        <a:t>Total</a:t>
                      </a:r>
                      <a:endParaRPr lang="es-EC" sz="1400" b="1" dirty="0">
                        <a:effectLst/>
                        <a:latin typeface="Calibri"/>
                        <a:ea typeface="Calibri"/>
                        <a:cs typeface="Times New Roman"/>
                      </a:endParaRPr>
                    </a:p>
                  </a:txBody>
                  <a:tcPr marL="67084" marR="67084" marT="0" marB="0"/>
                </a:tc>
                <a:tc>
                  <a:txBody>
                    <a:bodyPr/>
                    <a:lstStyle/>
                    <a:p>
                      <a:pPr marL="285115" algn="ctr">
                        <a:lnSpc>
                          <a:spcPct val="115000"/>
                        </a:lnSpc>
                        <a:spcAft>
                          <a:spcPts val="0"/>
                        </a:spcAft>
                      </a:pPr>
                      <a:r>
                        <a:rPr lang="es-ES" sz="1600" b="1" dirty="0">
                          <a:effectLst/>
                        </a:rPr>
                        <a:t>16</a:t>
                      </a:r>
                      <a:endParaRPr lang="es-EC" sz="1400" b="1"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b="1" dirty="0">
                          <a:effectLst/>
                        </a:rPr>
                        <a:t> </a:t>
                      </a:r>
                      <a:endParaRPr lang="es-EC" sz="1400" b="1"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b="1" dirty="0">
                          <a:effectLst/>
                        </a:rPr>
                        <a:t>50,03</a:t>
                      </a:r>
                      <a:endParaRPr lang="es-EC" sz="1400" b="1" dirty="0">
                        <a:effectLst/>
                        <a:latin typeface="Calibri"/>
                        <a:ea typeface="Calibri"/>
                        <a:cs typeface="Times New Roman"/>
                      </a:endParaRPr>
                    </a:p>
                  </a:txBody>
                  <a:tcPr marL="67084" marR="67084" marT="0" marB="0"/>
                </a:tc>
                <a:tc>
                  <a:txBody>
                    <a:bodyPr/>
                    <a:lstStyle/>
                    <a:p>
                      <a:pPr algn="ctr">
                        <a:lnSpc>
                          <a:spcPct val="115000"/>
                        </a:lnSpc>
                        <a:spcAft>
                          <a:spcPts val="0"/>
                        </a:spcAft>
                      </a:pPr>
                      <a:r>
                        <a:rPr lang="es-ES" sz="1600" b="1" dirty="0">
                          <a:effectLst/>
                        </a:rPr>
                        <a:t>1.500,78</a:t>
                      </a:r>
                      <a:endParaRPr lang="es-EC" sz="1400" b="1" dirty="0">
                        <a:effectLst/>
                        <a:latin typeface="Calibri"/>
                        <a:ea typeface="Calibri"/>
                        <a:cs typeface="Times New Roman"/>
                      </a:endParaRPr>
                    </a:p>
                  </a:txBody>
                  <a:tcPr marL="67084" marR="67084" marT="0" marB="0"/>
                </a:tc>
              </a:tr>
            </a:tbl>
          </a:graphicData>
        </a:graphic>
      </p:graphicFrame>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233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1 CuadroTexto"/>
          <p:cNvSpPr txBox="1">
            <a:spLocks noChangeArrowheads="1"/>
          </p:cNvSpPr>
          <p:nvPr/>
        </p:nvSpPr>
        <p:spPr bwMode="auto">
          <a:xfrm>
            <a:off x="7130137" y="-76200"/>
            <a:ext cx="50806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a:latin typeface="Calibri" panose="020F0502020204030204" pitchFamily="34" charset="0"/>
              </a:rPr>
              <a:t>OBJETIVO GENERAL</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555" y="5954737"/>
            <a:ext cx="3057525"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990600" y="2328814"/>
            <a:ext cx="11039479" cy="2182226"/>
            <a:chOff x="0" y="1866537"/>
            <a:chExt cx="10287000" cy="1787175"/>
          </a:xfrm>
        </p:grpSpPr>
        <p:sp>
          <p:nvSpPr>
            <p:cNvPr id="10" name="Rounded Rectangle 9"/>
            <p:cNvSpPr/>
            <p:nvPr/>
          </p:nvSpPr>
          <p:spPr>
            <a:xfrm>
              <a:off x="0" y="1866537"/>
              <a:ext cx="10287000" cy="1787175"/>
            </a:xfrm>
            <a:prstGeom prst="roundRect">
              <a:avLst/>
            </a:prstGeom>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87243" y="1953780"/>
              <a:ext cx="10112514" cy="16126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just" defTabSz="1422330">
                <a:lnSpc>
                  <a:spcPct val="90000"/>
                </a:lnSpc>
                <a:spcBef>
                  <a:spcPct val="0"/>
                </a:spcBef>
                <a:spcAft>
                  <a:spcPct val="35000"/>
                </a:spcAft>
              </a:pPr>
              <a:r>
                <a:rPr lang="es-EC" sz="3200" dirty="0">
                  <a:ea typeface="Calibri" panose="020F0502020204030204" pitchFamily="34" charset="0"/>
                  <a:cs typeface="Times New Roman" panose="02020603050405020304" pitchFamily="18" charset="0"/>
                </a:rPr>
                <a:t>Diseñar  el  Modelo Agroproductivo Sostenible en la Hacienda “</a:t>
              </a:r>
              <a:r>
                <a:rPr lang="es-EC" sz="3200" dirty="0" err="1">
                  <a:ea typeface="Calibri" panose="020F0502020204030204" pitchFamily="34" charset="0"/>
                  <a:cs typeface="Times New Roman" panose="02020603050405020304" pitchFamily="18" charset="0"/>
                </a:rPr>
                <a:t>Llipig</a:t>
              </a:r>
              <a:r>
                <a:rPr lang="es-EC" sz="3200" dirty="0">
                  <a:ea typeface="Calibri" panose="020F0502020204030204" pitchFamily="34" charset="0"/>
                  <a:cs typeface="Times New Roman" panose="02020603050405020304" pitchFamily="18" charset="0"/>
                </a:rPr>
                <a:t>”, que permita el uso eficiente de los recursos </a:t>
              </a:r>
              <a:r>
                <a:rPr lang="es-EC" sz="3200" dirty="0" err="1">
                  <a:ea typeface="Calibri" panose="020F0502020204030204" pitchFamily="34" charset="0"/>
                  <a:cs typeface="Times New Roman" panose="02020603050405020304" pitchFamily="18" charset="0"/>
                </a:rPr>
                <a:t>agroproductivos</a:t>
              </a:r>
              <a:r>
                <a:rPr lang="es-EC" sz="3200" dirty="0">
                  <a:ea typeface="Calibri" panose="020F0502020204030204" pitchFamily="34" charset="0"/>
                  <a:cs typeface="Times New Roman" panose="02020603050405020304" pitchFamily="18" charset="0"/>
                </a:rPr>
                <a:t>, el incremento de la productividad, producción e ingresos para el mejoramiento de la calidad de vida de los socios.</a:t>
              </a:r>
            </a:p>
          </p:txBody>
        </p:sp>
      </p:grpSp>
    </p:spTree>
    <p:extLst>
      <p:ext uri="{BB962C8B-B14F-4D97-AF65-F5344CB8AC3E}">
        <p14:creationId xmlns:p14="http://schemas.microsoft.com/office/powerpoint/2010/main" val="32155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sp>
        <p:nvSpPr>
          <p:cNvPr id="8" name="7 Rectángulo"/>
          <p:cNvSpPr/>
          <p:nvPr/>
        </p:nvSpPr>
        <p:spPr>
          <a:xfrm>
            <a:off x="251520" y="489576"/>
            <a:ext cx="8064896" cy="369332"/>
          </a:xfrm>
          <a:prstGeom prst="rect">
            <a:avLst/>
          </a:prstGeom>
        </p:spPr>
        <p:txBody>
          <a:bodyPr wrap="square">
            <a:spAutoFit/>
          </a:bodyPr>
          <a:lstStyle/>
          <a:p>
            <a:r>
              <a:rPr lang="es-ES" b="1" dirty="0">
                <a:solidFill>
                  <a:srgbClr val="000000"/>
                </a:solidFill>
              </a:rPr>
              <a:t>Evaluación de la viabilidad </a:t>
            </a:r>
            <a:r>
              <a:rPr lang="es-ES" b="1" dirty="0" smtClean="0">
                <a:solidFill>
                  <a:srgbClr val="000000"/>
                </a:solidFill>
              </a:rPr>
              <a:t>económica </a:t>
            </a:r>
            <a:r>
              <a:rPr lang="es-ES" b="1" dirty="0">
                <a:solidFill>
                  <a:srgbClr val="000000"/>
                </a:solidFill>
              </a:rPr>
              <a:t>de las alternativas consensuadas</a:t>
            </a:r>
            <a:endParaRPr lang="es-EC" b="1" dirty="0">
              <a:solidFill>
                <a:srgbClr val="000000"/>
              </a:solidFill>
            </a:endParaRPr>
          </a:p>
        </p:txBody>
      </p:sp>
      <p:sp>
        <p:nvSpPr>
          <p:cNvPr id="7" name="6 Rectángulo"/>
          <p:cNvSpPr/>
          <p:nvPr/>
        </p:nvSpPr>
        <p:spPr>
          <a:xfrm>
            <a:off x="333906" y="984826"/>
            <a:ext cx="9506779" cy="646331"/>
          </a:xfrm>
          <a:prstGeom prst="rect">
            <a:avLst/>
          </a:prstGeom>
        </p:spPr>
        <p:txBody>
          <a:bodyPr wrap="square">
            <a:spAutoFit/>
          </a:bodyPr>
          <a:lstStyle/>
          <a:p>
            <a:pPr algn="just"/>
            <a:r>
              <a:rPr lang="es-EC" b="1" dirty="0"/>
              <a:t>Estimación del capital total generado por los beneficios sociales de la implementación de las iniciativas productivas planteadas por el proyecto en dólares</a:t>
            </a:r>
            <a:endParaRPr lang="es-EC"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8 Tabla"/>
          <p:cNvGraphicFramePr>
            <a:graphicFrameLocks noGrp="1"/>
          </p:cNvGraphicFramePr>
          <p:nvPr>
            <p:extLst>
              <p:ext uri="{D42A27DB-BD31-4B8C-83A1-F6EECF244321}">
                <p14:modId xmlns:p14="http://schemas.microsoft.com/office/powerpoint/2010/main" val="773520492"/>
              </p:ext>
            </p:extLst>
          </p:nvPr>
        </p:nvGraphicFramePr>
        <p:xfrm>
          <a:off x="2289292" y="2063665"/>
          <a:ext cx="7704856" cy="2523744"/>
        </p:xfrm>
        <a:graphic>
          <a:graphicData uri="http://schemas.openxmlformats.org/drawingml/2006/table">
            <a:tbl>
              <a:tblPr firstRow="1" firstCol="1" bandRow="1">
                <a:tableStyleId>{5940675A-B579-460E-94D1-54222C63F5DA}</a:tableStyleId>
              </a:tblPr>
              <a:tblGrid>
                <a:gridCol w="1368152"/>
                <a:gridCol w="1224136"/>
                <a:gridCol w="1296144"/>
                <a:gridCol w="1296144"/>
                <a:gridCol w="1224136"/>
                <a:gridCol w="1296144"/>
              </a:tblGrid>
              <a:tr h="190500">
                <a:tc>
                  <a:txBody>
                    <a:bodyPr/>
                    <a:lstStyle/>
                    <a:p>
                      <a:pPr algn="ctr">
                        <a:lnSpc>
                          <a:spcPct val="115000"/>
                        </a:lnSpc>
                        <a:spcAft>
                          <a:spcPts val="0"/>
                        </a:spcAft>
                      </a:pPr>
                      <a:r>
                        <a:rPr lang="es-ES" sz="1600" b="1" dirty="0" smtClean="0">
                          <a:effectLst/>
                        </a:rPr>
                        <a:t>Premisas</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Año 1</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Año 2</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Año 3</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Año 4</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Año 5</a:t>
                      </a:r>
                      <a:endParaRPr lang="es-EC" sz="1600" b="1" dirty="0">
                        <a:effectLst/>
                        <a:latin typeface="Calibri"/>
                        <a:ea typeface="Calibri"/>
                        <a:cs typeface="Times New Roman"/>
                      </a:endParaRPr>
                    </a:p>
                  </a:txBody>
                  <a:tcPr marL="68580" marR="68580" marT="0" marB="0"/>
                </a:tc>
              </a:tr>
              <a:tr h="381000">
                <a:tc>
                  <a:txBody>
                    <a:bodyPr/>
                    <a:lstStyle/>
                    <a:p>
                      <a:pPr algn="just">
                        <a:lnSpc>
                          <a:spcPct val="115000"/>
                        </a:lnSpc>
                        <a:spcAft>
                          <a:spcPts val="0"/>
                        </a:spcAft>
                      </a:pPr>
                      <a:r>
                        <a:rPr lang="es-ES" sz="1600" dirty="0">
                          <a:effectLst/>
                        </a:rPr>
                        <a:t>Reducción de gastos por migración</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56.640,00</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59.472,00</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62.445,60</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65.567,88</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68.846,27</a:t>
                      </a:r>
                      <a:endParaRPr lang="es-EC" sz="1600" dirty="0">
                        <a:effectLst/>
                        <a:latin typeface="Calibri"/>
                        <a:ea typeface="Calibri"/>
                        <a:cs typeface="Times New Roman"/>
                      </a:endParaRPr>
                    </a:p>
                  </a:txBody>
                  <a:tcPr marL="68580" marR="68580" marT="0" marB="0"/>
                </a:tc>
              </a:tr>
              <a:tr h="381000">
                <a:tc>
                  <a:txBody>
                    <a:bodyPr/>
                    <a:lstStyle/>
                    <a:p>
                      <a:pPr algn="just">
                        <a:lnSpc>
                          <a:spcPct val="115000"/>
                        </a:lnSpc>
                        <a:spcAft>
                          <a:spcPts val="0"/>
                        </a:spcAft>
                      </a:pPr>
                      <a:r>
                        <a:rPr lang="es-ES" sz="1600" dirty="0">
                          <a:effectLst/>
                        </a:rPr>
                        <a:t>Mejor distribución de las tareas del hogar</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288.149,76</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302.557,25</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317.685,11</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33.569,37</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r>
                        <a:rPr lang="es-ES" sz="1600" dirty="0">
                          <a:effectLst/>
                        </a:rPr>
                        <a:t>350.247,83</a:t>
                      </a:r>
                      <a:endParaRPr lang="es-EC" sz="1600" dirty="0">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S" sz="1600" b="1" dirty="0" smtClean="0">
                          <a:effectLst/>
                        </a:rPr>
                        <a:t>Total</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 </a:t>
                      </a:r>
                      <a:r>
                        <a:rPr lang="es-ES" sz="1600" b="1" dirty="0" smtClean="0">
                          <a:effectLst/>
                        </a:rPr>
                        <a:t>344.789,76</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  362.029,25</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  380.130,71</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 </a:t>
                      </a:r>
                      <a:r>
                        <a:rPr lang="es-ES" sz="1600" b="1" dirty="0" smtClean="0">
                          <a:effectLst/>
                        </a:rPr>
                        <a:t>399.137,25</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effectLst/>
                        </a:rPr>
                        <a:t>  419.094,11</a:t>
                      </a:r>
                      <a:endParaRPr lang="es-EC" sz="16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68386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3800" b="1" dirty="0" smtClean="0">
                <a:solidFill>
                  <a:srgbClr val="000000"/>
                </a:solidFill>
                <a:latin typeface="Calibri" panose="020F0502020204030204" pitchFamily="34" charset="0"/>
              </a:rPr>
              <a:t>VALIDACIÓN DEL MODELO AGROPRODUCTIVO SOSTENIBLE</a:t>
            </a:r>
            <a:endParaRPr lang="es-EC" sz="3800" b="1" dirty="0">
              <a:solidFill>
                <a:srgbClr val="000000"/>
              </a:solidFill>
              <a:latin typeface="Calibri" panose="020F0502020204030204" pitchFamily="34" charset="0"/>
            </a:endParaRPr>
          </a:p>
        </p:txBody>
      </p:sp>
      <p:sp>
        <p:nvSpPr>
          <p:cNvPr id="8" name="7 Rectángulo"/>
          <p:cNvSpPr/>
          <p:nvPr/>
        </p:nvSpPr>
        <p:spPr>
          <a:xfrm>
            <a:off x="251520" y="489576"/>
            <a:ext cx="8064896" cy="369332"/>
          </a:xfrm>
          <a:prstGeom prst="rect">
            <a:avLst/>
          </a:prstGeom>
        </p:spPr>
        <p:txBody>
          <a:bodyPr wrap="square">
            <a:spAutoFit/>
          </a:bodyPr>
          <a:lstStyle/>
          <a:p>
            <a:r>
              <a:rPr lang="es-ES" b="1" dirty="0">
                <a:solidFill>
                  <a:srgbClr val="000000"/>
                </a:solidFill>
              </a:rPr>
              <a:t>Evaluación de la viabilidad </a:t>
            </a:r>
            <a:r>
              <a:rPr lang="es-ES" b="1" dirty="0" smtClean="0">
                <a:solidFill>
                  <a:srgbClr val="000000"/>
                </a:solidFill>
              </a:rPr>
              <a:t>económica </a:t>
            </a:r>
            <a:r>
              <a:rPr lang="es-ES" b="1" dirty="0">
                <a:solidFill>
                  <a:srgbClr val="000000"/>
                </a:solidFill>
              </a:rPr>
              <a:t>de las alternativas consensuadas</a:t>
            </a:r>
            <a:endParaRPr lang="es-EC" b="1" dirty="0">
              <a:solidFill>
                <a:srgbClr val="000000"/>
              </a:solidFill>
            </a:endParaRPr>
          </a:p>
        </p:txBody>
      </p:sp>
      <p:sp>
        <p:nvSpPr>
          <p:cNvPr id="7" name="6 Rectángulo"/>
          <p:cNvSpPr/>
          <p:nvPr/>
        </p:nvSpPr>
        <p:spPr>
          <a:xfrm>
            <a:off x="251520" y="982018"/>
            <a:ext cx="9506779" cy="369332"/>
          </a:xfrm>
          <a:prstGeom prst="rect">
            <a:avLst/>
          </a:prstGeom>
        </p:spPr>
        <p:txBody>
          <a:bodyPr wrap="square">
            <a:spAutoFit/>
          </a:bodyPr>
          <a:lstStyle/>
          <a:p>
            <a:r>
              <a:rPr lang="es-ES" b="1" dirty="0"/>
              <a:t>Indicadores comparativos de viabilidad económica</a:t>
            </a:r>
            <a:endParaRPr lang="es-EC"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9 Tabla"/>
          <p:cNvGraphicFramePr>
            <a:graphicFrameLocks noGrp="1"/>
          </p:cNvGraphicFramePr>
          <p:nvPr>
            <p:extLst>
              <p:ext uri="{D42A27DB-BD31-4B8C-83A1-F6EECF244321}">
                <p14:modId xmlns:p14="http://schemas.microsoft.com/office/powerpoint/2010/main" val="342233755"/>
              </p:ext>
            </p:extLst>
          </p:nvPr>
        </p:nvGraphicFramePr>
        <p:xfrm>
          <a:off x="1828795" y="1548234"/>
          <a:ext cx="7881554" cy="3913664"/>
        </p:xfrm>
        <a:graphic>
          <a:graphicData uri="http://schemas.openxmlformats.org/drawingml/2006/table">
            <a:tbl>
              <a:tblPr firstRow="1" firstCol="1" bandRow="1">
                <a:tableStyleId>{5940675A-B579-460E-94D1-54222C63F5DA}</a:tableStyleId>
              </a:tblPr>
              <a:tblGrid>
                <a:gridCol w="2943230"/>
                <a:gridCol w="1471613"/>
                <a:gridCol w="1428750"/>
                <a:gridCol w="2037961"/>
              </a:tblGrid>
              <a:tr h="168571">
                <a:tc rowSpan="2">
                  <a:txBody>
                    <a:bodyPr/>
                    <a:lstStyle/>
                    <a:p>
                      <a:pPr algn="ctr">
                        <a:lnSpc>
                          <a:spcPct val="115000"/>
                        </a:lnSpc>
                        <a:spcAft>
                          <a:spcPts val="0"/>
                        </a:spcAft>
                      </a:pPr>
                      <a:r>
                        <a:rPr lang="es-ES" sz="1400" b="1" dirty="0">
                          <a:effectLst/>
                        </a:rPr>
                        <a:t>Componentes</a:t>
                      </a:r>
                      <a:endParaRPr lang="es-EC" sz="1400" b="1" dirty="0">
                        <a:effectLst/>
                        <a:latin typeface="Calibri"/>
                        <a:ea typeface="Calibri"/>
                        <a:cs typeface="Times New Roman"/>
                      </a:endParaRPr>
                    </a:p>
                  </a:txBody>
                  <a:tcPr marL="36896" marR="36896" marT="0" marB="0"/>
                </a:tc>
                <a:tc gridSpan="3">
                  <a:txBody>
                    <a:bodyPr/>
                    <a:lstStyle/>
                    <a:p>
                      <a:pPr algn="ctr">
                        <a:lnSpc>
                          <a:spcPct val="115000"/>
                        </a:lnSpc>
                        <a:spcAft>
                          <a:spcPts val="0"/>
                        </a:spcAft>
                      </a:pPr>
                      <a:r>
                        <a:rPr lang="es-ES" sz="1400" b="1" dirty="0">
                          <a:effectLst/>
                        </a:rPr>
                        <a:t>Indicadores de Viabilidad Económica</a:t>
                      </a:r>
                      <a:endParaRPr lang="es-EC" sz="1400" b="1" dirty="0">
                        <a:effectLst/>
                        <a:latin typeface="Calibri"/>
                        <a:ea typeface="Calibri"/>
                        <a:cs typeface="Times New Roman"/>
                      </a:endParaRPr>
                    </a:p>
                  </a:txBody>
                  <a:tcPr marL="36896" marR="36896" marT="0" marB="0"/>
                </a:tc>
                <a:tc hMerge="1">
                  <a:txBody>
                    <a:bodyPr/>
                    <a:lstStyle/>
                    <a:p>
                      <a:endParaRPr lang="es-EC"/>
                    </a:p>
                  </a:txBody>
                  <a:tcPr/>
                </a:tc>
                <a:tc hMerge="1">
                  <a:txBody>
                    <a:bodyPr/>
                    <a:lstStyle/>
                    <a:p>
                      <a:endParaRPr lang="es-EC"/>
                    </a:p>
                  </a:txBody>
                  <a:tcPr/>
                </a:tc>
              </a:tr>
              <a:tr h="360384">
                <a:tc vMerge="1">
                  <a:txBody>
                    <a:bodyPr/>
                    <a:lstStyle/>
                    <a:p>
                      <a:endParaRPr lang="es-EC"/>
                    </a:p>
                  </a:txBody>
                  <a:tcPr/>
                </a:tc>
                <a:tc>
                  <a:txBody>
                    <a:bodyPr/>
                    <a:lstStyle/>
                    <a:p>
                      <a:pPr algn="ctr">
                        <a:lnSpc>
                          <a:spcPct val="115000"/>
                        </a:lnSpc>
                        <a:spcAft>
                          <a:spcPts val="0"/>
                        </a:spcAft>
                      </a:pPr>
                      <a:r>
                        <a:rPr lang="es-ES" sz="1400" b="1" dirty="0">
                          <a:effectLst/>
                        </a:rPr>
                        <a:t>Tasa Interna de Retorno %</a:t>
                      </a:r>
                      <a:endParaRPr lang="es-EC" sz="1400" b="1"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b="1" dirty="0">
                          <a:effectLst/>
                        </a:rPr>
                        <a:t>Relación Beneficio/Costo </a:t>
                      </a:r>
                      <a:endParaRPr lang="es-EC" sz="1400" b="1"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b="1" dirty="0">
                          <a:effectLst/>
                        </a:rPr>
                        <a:t>Valor Actual Neto $</a:t>
                      </a:r>
                      <a:endParaRPr lang="es-EC" sz="1400" b="1" dirty="0">
                        <a:effectLst/>
                        <a:latin typeface="Calibri"/>
                        <a:ea typeface="Calibri"/>
                        <a:cs typeface="Times New Roman"/>
                      </a:endParaRPr>
                    </a:p>
                  </a:txBody>
                  <a:tcPr marL="36896" marR="36896" marT="0" marB="0"/>
                </a:tc>
              </a:tr>
              <a:tr h="361785">
                <a:tc>
                  <a:txBody>
                    <a:bodyPr/>
                    <a:lstStyle/>
                    <a:p>
                      <a:pPr algn="just">
                        <a:lnSpc>
                          <a:spcPct val="115000"/>
                        </a:lnSpc>
                        <a:spcAft>
                          <a:spcPts val="0"/>
                        </a:spcAft>
                      </a:pPr>
                      <a:r>
                        <a:rPr lang="es-ES" sz="1400" dirty="0" smtClean="0">
                          <a:effectLst/>
                        </a:rPr>
                        <a:t>Rubro chocho</a:t>
                      </a:r>
                      <a:r>
                        <a:rPr lang="es-ES" sz="1400" baseline="0" dirty="0" smtClean="0">
                          <a:effectLst/>
                        </a:rPr>
                        <a:t> </a:t>
                      </a:r>
                      <a:r>
                        <a:rPr lang="es-ES" sz="1400" dirty="0" smtClean="0">
                          <a:effectLst/>
                        </a:rPr>
                        <a:t>escenario optimista</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49,08%</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2,69</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548.848,80</a:t>
                      </a:r>
                      <a:endParaRPr lang="es-EC" sz="1400" dirty="0">
                        <a:effectLst/>
                        <a:latin typeface="Calibri"/>
                        <a:ea typeface="Calibri"/>
                        <a:cs typeface="Times New Roman"/>
                      </a:endParaRPr>
                    </a:p>
                  </a:txBody>
                  <a:tcPr marL="36896" marR="36896" marT="0" marB="0"/>
                </a:tc>
              </a:tr>
              <a:tr h="411308">
                <a:tc>
                  <a:txBody>
                    <a:bodyPr/>
                    <a:lstStyle/>
                    <a:p>
                      <a:pPr algn="just">
                        <a:lnSpc>
                          <a:spcPct val="115000"/>
                        </a:lnSpc>
                        <a:spcAft>
                          <a:spcPts val="0"/>
                        </a:spcAft>
                      </a:pPr>
                      <a:r>
                        <a:rPr lang="es-ES" sz="1400" dirty="0" smtClean="0">
                          <a:effectLst/>
                        </a:rPr>
                        <a:t>Rubro chocho</a:t>
                      </a:r>
                      <a:r>
                        <a:rPr lang="es-ES" sz="1400" baseline="0" dirty="0" smtClean="0">
                          <a:effectLst/>
                        </a:rPr>
                        <a:t> </a:t>
                      </a:r>
                      <a:r>
                        <a:rPr lang="es-ES" sz="1400" dirty="0" smtClean="0">
                          <a:effectLst/>
                        </a:rPr>
                        <a:t>escenario mesurado</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46,56%</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2,59</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517.272,20</a:t>
                      </a:r>
                      <a:endParaRPr lang="es-EC" sz="1400" dirty="0">
                        <a:effectLst/>
                        <a:latin typeface="Calibri"/>
                        <a:ea typeface="Calibri"/>
                        <a:cs typeface="Times New Roman"/>
                      </a:endParaRPr>
                    </a:p>
                  </a:txBody>
                  <a:tcPr marL="36896" marR="36896" marT="0" marB="0"/>
                </a:tc>
              </a:tr>
              <a:tr h="381929">
                <a:tc>
                  <a:txBody>
                    <a:bodyPr/>
                    <a:lstStyle/>
                    <a:p>
                      <a:pPr algn="just">
                        <a:lnSpc>
                          <a:spcPct val="115000"/>
                        </a:lnSpc>
                        <a:spcAft>
                          <a:spcPts val="0"/>
                        </a:spcAft>
                      </a:pPr>
                      <a:r>
                        <a:rPr lang="es-ES" sz="1400" dirty="0" smtClean="0">
                          <a:effectLst/>
                        </a:rPr>
                        <a:t>Rubro chocho escenario pesimista</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35,86%</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2,19</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385.132,33</a:t>
                      </a:r>
                      <a:endParaRPr lang="es-EC" sz="1400" dirty="0">
                        <a:effectLst/>
                        <a:latin typeface="Calibri"/>
                        <a:ea typeface="Calibri"/>
                        <a:cs typeface="Times New Roman"/>
                      </a:endParaRPr>
                    </a:p>
                  </a:txBody>
                  <a:tcPr marL="36896" marR="36896" marT="0" marB="0"/>
                </a:tc>
              </a:tr>
              <a:tr h="381929">
                <a:tc>
                  <a:txBody>
                    <a:bodyPr/>
                    <a:lstStyle/>
                    <a:p>
                      <a:pPr algn="just">
                        <a:lnSpc>
                          <a:spcPct val="115000"/>
                        </a:lnSpc>
                        <a:spcAft>
                          <a:spcPts val="0"/>
                        </a:spcAft>
                      </a:pPr>
                      <a:r>
                        <a:rPr lang="es-ES" sz="1400" dirty="0" smtClean="0">
                          <a:effectLst/>
                        </a:rPr>
                        <a:t>Rubro </a:t>
                      </a:r>
                      <a:r>
                        <a:rPr lang="es-ES" sz="1400" dirty="0" smtClean="0">
                          <a:effectLst/>
                        </a:rPr>
                        <a:t>quinua escenario </a:t>
                      </a:r>
                      <a:r>
                        <a:rPr lang="es-ES" sz="1400" dirty="0" smtClean="0">
                          <a:effectLst/>
                        </a:rPr>
                        <a:t>optimista</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36,22%</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2,19</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553.562,85</a:t>
                      </a:r>
                      <a:endParaRPr lang="es-EC" sz="1400" dirty="0">
                        <a:effectLst/>
                        <a:latin typeface="Calibri"/>
                        <a:ea typeface="Calibri"/>
                        <a:cs typeface="Times New Roman"/>
                      </a:endParaRPr>
                    </a:p>
                  </a:txBody>
                  <a:tcPr marL="36896" marR="36896" marT="0" marB="0"/>
                </a:tc>
              </a:tr>
              <a:tr h="352549">
                <a:tc>
                  <a:txBody>
                    <a:bodyPr/>
                    <a:lstStyle/>
                    <a:p>
                      <a:pPr algn="just">
                        <a:lnSpc>
                          <a:spcPct val="115000"/>
                        </a:lnSpc>
                        <a:spcAft>
                          <a:spcPts val="0"/>
                        </a:spcAft>
                      </a:pPr>
                      <a:r>
                        <a:rPr lang="es-ES" sz="1400" dirty="0" smtClean="0">
                          <a:effectLst/>
                        </a:rPr>
                        <a:t>Rubro </a:t>
                      </a:r>
                      <a:r>
                        <a:rPr lang="es-ES" sz="1400" dirty="0" smtClean="0">
                          <a:effectLst/>
                        </a:rPr>
                        <a:t>quinua escenario </a:t>
                      </a:r>
                      <a:r>
                        <a:rPr lang="es-ES" sz="1400" dirty="0" smtClean="0">
                          <a:effectLst/>
                        </a:rPr>
                        <a:t>mesurado</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30,97%</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2,00</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465.148,35</a:t>
                      </a:r>
                      <a:endParaRPr lang="es-EC" sz="1400" dirty="0">
                        <a:effectLst/>
                        <a:latin typeface="Calibri"/>
                        <a:ea typeface="Calibri"/>
                        <a:cs typeface="Times New Roman"/>
                      </a:endParaRPr>
                    </a:p>
                  </a:txBody>
                  <a:tcPr marL="36896" marR="36896" marT="0" marB="0"/>
                </a:tc>
              </a:tr>
              <a:tr h="352549">
                <a:tc>
                  <a:txBody>
                    <a:bodyPr/>
                    <a:lstStyle/>
                    <a:p>
                      <a:pPr algn="just">
                        <a:lnSpc>
                          <a:spcPct val="115000"/>
                        </a:lnSpc>
                        <a:spcAft>
                          <a:spcPts val="0"/>
                        </a:spcAft>
                      </a:pPr>
                      <a:r>
                        <a:rPr lang="es-ES" sz="1400" dirty="0" smtClean="0">
                          <a:effectLst/>
                        </a:rPr>
                        <a:t>Rubro </a:t>
                      </a:r>
                      <a:r>
                        <a:rPr lang="es-ES" sz="1400" dirty="0" smtClean="0">
                          <a:effectLst/>
                        </a:rPr>
                        <a:t>quinua escenario </a:t>
                      </a:r>
                      <a:r>
                        <a:rPr lang="es-ES" sz="1400" dirty="0" smtClean="0">
                          <a:effectLst/>
                        </a:rPr>
                        <a:t>pesimista</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21,90%</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1,69</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316.984,79</a:t>
                      </a:r>
                      <a:endParaRPr lang="es-EC" sz="1400" dirty="0">
                        <a:effectLst/>
                        <a:latin typeface="Calibri"/>
                        <a:ea typeface="Calibri"/>
                        <a:cs typeface="Times New Roman"/>
                      </a:endParaRPr>
                    </a:p>
                  </a:txBody>
                  <a:tcPr marL="36896" marR="36896" marT="0" marB="0"/>
                </a:tc>
              </a:tr>
              <a:tr h="367240">
                <a:tc>
                  <a:txBody>
                    <a:bodyPr/>
                    <a:lstStyle/>
                    <a:p>
                      <a:pPr algn="just">
                        <a:lnSpc>
                          <a:spcPct val="115000"/>
                        </a:lnSpc>
                        <a:spcAft>
                          <a:spcPts val="0"/>
                        </a:spcAft>
                      </a:pPr>
                      <a:r>
                        <a:rPr lang="es-ES" sz="1400" dirty="0" smtClean="0">
                          <a:effectLst/>
                        </a:rPr>
                        <a:t>Pino </a:t>
                      </a:r>
                      <a:r>
                        <a:rPr lang="es-ES" sz="1400" dirty="0">
                          <a:effectLst/>
                        </a:rPr>
                        <a:t>escenario </a:t>
                      </a:r>
                      <a:r>
                        <a:rPr lang="es-ES" sz="1400" dirty="0" smtClean="0">
                          <a:effectLst/>
                        </a:rPr>
                        <a:t>optimista</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9,45%</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3,35</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1.578.258,60</a:t>
                      </a:r>
                      <a:endParaRPr lang="es-EC" sz="1400" dirty="0">
                        <a:effectLst/>
                        <a:latin typeface="Calibri"/>
                        <a:ea typeface="Calibri"/>
                        <a:cs typeface="Times New Roman"/>
                      </a:endParaRPr>
                    </a:p>
                  </a:txBody>
                  <a:tcPr marL="36896" marR="36896" marT="0" marB="0"/>
                </a:tc>
              </a:tr>
              <a:tr h="367239">
                <a:tc>
                  <a:txBody>
                    <a:bodyPr/>
                    <a:lstStyle/>
                    <a:p>
                      <a:pPr algn="just">
                        <a:lnSpc>
                          <a:spcPct val="115000"/>
                        </a:lnSpc>
                        <a:spcAft>
                          <a:spcPts val="0"/>
                        </a:spcAft>
                      </a:pPr>
                      <a:r>
                        <a:rPr lang="es-ES" sz="1400" dirty="0" smtClean="0">
                          <a:effectLst/>
                        </a:rPr>
                        <a:t>Pino </a:t>
                      </a:r>
                      <a:r>
                        <a:rPr lang="es-ES" sz="1400" dirty="0">
                          <a:effectLst/>
                        </a:rPr>
                        <a:t>escenario </a:t>
                      </a:r>
                      <a:r>
                        <a:rPr lang="es-ES" sz="1400" dirty="0" smtClean="0">
                          <a:effectLst/>
                        </a:rPr>
                        <a:t>mesurado</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9,23%</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3,22</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1.489.969,93</a:t>
                      </a:r>
                      <a:endParaRPr lang="es-EC" sz="1400" dirty="0">
                        <a:effectLst/>
                        <a:latin typeface="Calibri"/>
                        <a:ea typeface="Calibri"/>
                        <a:cs typeface="Times New Roman"/>
                      </a:endParaRPr>
                    </a:p>
                  </a:txBody>
                  <a:tcPr marL="36896" marR="36896" marT="0" marB="0"/>
                </a:tc>
              </a:tr>
              <a:tr h="232666">
                <a:tc>
                  <a:txBody>
                    <a:bodyPr/>
                    <a:lstStyle/>
                    <a:p>
                      <a:pPr algn="just">
                        <a:lnSpc>
                          <a:spcPct val="115000"/>
                        </a:lnSpc>
                        <a:spcAft>
                          <a:spcPts val="0"/>
                        </a:spcAft>
                      </a:pPr>
                      <a:r>
                        <a:rPr lang="es-ES" sz="1400" dirty="0" smtClean="0">
                          <a:effectLst/>
                        </a:rPr>
                        <a:t>Pino </a:t>
                      </a:r>
                      <a:r>
                        <a:rPr lang="es-ES" sz="1400" dirty="0">
                          <a:effectLst/>
                        </a:rPr>
                        <a:t>escenario </a:t>
                      </a:r>
                      <a:r>
                        <a:rPr lang="es-ES" sz="1400" dirty="0" smtClean="0">
                          <a:effectLst/>
                        </a:rPr>
                        <a:t>pesimista</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9,00%</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3,08</a:t>
                      </a:r>
                      <a:endParaRPr lang="es-EC" sz="1400" dirty="0">
                        <a:effectLst/>
                        <a:latin typeface="Calibri"/>
                        <a:ea typeface="Calibri"/>
                        <a:cs typeface="Times New Roman"/>
                      </a:endParaRPr>
                    </a:p>
                  </a:txBody>
                  <a:tcPr marL="36896" marR="36896" marT="0" marB="0"/>
                </a:tc>
                <a:tc>
                  <a:txBody>
                    <a:bodyPr/>
                    <a:lstStyle/>
                    <a:p>
                      <a:pPr algn="ctr">
                        <a:lnSpc>
                          <a:spcPct val="115000"/>
                        </a:lnSpc>
                        <a:spcAft>
                          <a:spcPts val="0"/>
                        </a:spcAft>
                      </a:pPr>
                      <a:r>
                        <a:rPr lang="es-ES" sz="1400" dirty="0">
                          <a:effectLst/>
                        </a:rPr>
                        <a:t>1.401.042,34</a:t>
                      </a:r>
                      <a:endParaRPr lang="es-EC" sz="1400" dirty="0">
                        <a:effectLst/>
                        <a:latin typeface="Calibri"/>
                        <a:ea typeface="Calibri"/>
                        <a:cs typeface="Times New Roman"/>
                      </a:endParaRPr>
                    </a:p>
                  </a:txBody>
                  <a:tcPr marL="36896" marR="36896" marT="0" marB="0"/>
                </a:tc>
              </a:tr>
            </a:tbl>
          </a:graphicData>
        </a:graphic>
      </p:graphicFrame>
    </p:spTree>
    <p:extLst>
      <p:ext uri="{BB962C8B-B14F-4D97-AF65-F5344CB8AC3E}">
        <p14:creationId xmlns:p14="http://schemas.microsoft.com/office/powerpoint/2010/main" val="3043838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2800" b="1" dirty="0" smtClean="0">
                <a:solidFill>
                  <a:srgbClr val="000000"/>
                </a:solidFill>
                <a:latin typeface="Calibri" panose="020F0502020204030204" pitchFamily="34" charset="0"/>
              </a:rPr>
              <a:t>RESULTADOS DE LA EVALUACIÓN SOCIAL, TÉCNICA, AMBIENTAL, FINANCIERA Y ECONÓMICA </a:t>
            </a:r>
            <a:endParaRPr lang="es-EC" sz="2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037264" y="4365104"/>
            <a:ext cx="8208912" cy="400110"/>
          </a:xfrm>
          <a:prstGeom prst="rect">
            <a:avLst/>
          </a:prstGeom>
        </p:spPr>
        <p:txBody>
          <a:bodyPr wrap="square">
            <a:spAutoFit/>
          </a:bodyPr>
          <a:lstStyle/>
          <a:p>
            <a:pPr algn="ctr"/>
            <a:r>
              <a:rPr lang="es-EC" sz="2000" b="1" dirty="0"/>
              <a:t>Análisis comparativo de los índices de viabilidad de los componentes</a:t>
            </a:r>
            <a:endParaRPr lang="es-EC" sz="2000" dirty="0"/>
          </a:p>
        </p:txBody>
      </p:sp>
      <p:graphicFrame>
        <p:nvGraphicFramePr>
          <p:cNvPr id="9" name="8 Tabla"/>
          <p:cNvGraphicFramePr>
            <a:graphicFrameLocks noGrp="1"/>
          </p:cNvGraphicFramePr>
          <p:nvPr>
            <p:extLst>
              <p:ext uri="{D42A27DB-BD31-4B8C-83A1-F6EECF244321}">
                <p14:modId xmlns:p14="http://schemas.microsoft.com/office/powerpoint/2010/main" val="1717664840"/>
              </p:ext>
            </p:extLst>
          </p:nvPr>
        </p:nvGraphicFramePr>
        <p:xfrm>
          <a:off x="1785745" y="3973126"/>
          <a:ext cx="8820471" cy="370840"/>
        </p:xfrm>
        <a:graphic>
          <a:graphicData uri="http://schemas.openxmlformats.org/drawingml/2006/table">
            <a:tbl>
              <a:tblPr firstRow="1" bandRow="1">
                <a:tableStyleId>{5940675A-B579-460E-94D1-54222C63F5DA}</a:tableStyleId>
              </a:tblPr>
              <a:tblGrid>
                <a:gridCol w="2940157"/>
                <a:gridCol w="2940157"/>
                <a:gridCol w="2940157"/>
              </a:tblGrid>
              <a:tr h="370840">
                <a:tc>
                  <a:txBody>
                    <a:bodyPr/>
                    <a:lstStyle/>
                    <a:p>
                      <a:pPr algn="ctr"/>
                      <a:r>
                        <a:rPr lang="es-EC" sz="1800" b="1" kern="1200" dirty="0" smtClean="0">
                          <a:solidFill>
                            <a:schemeClr val="tx1"/>
                          </a:solidFill>
                          <a:effectLst/>
                          <a:latin typeface="+mn-lt"/>
                          <a:ea typeface="+mn-ea"/>
                          <a:cs typeface="+mn-cs"/>
                        </a:rPr>
                        <a:t>Escenario optimista</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tx1"/>
                          </a:solidFill>
                          <a:effectLst/>
                          <a:latin typeface="+mn-lt"/>
                          <a:ea typeface="+mn-ea"/>
                          <a:cs typeface="+mn-cs"/>
                        </a:rPr>
                        <a:t>Escenario mesurado</a:t>
                      </a:r>
                      <a:endParaRPr lang="es-EC"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tx1"/>
                          </a:solidFill>
                          <a:effectLst/>
                          <a:latin typeface="+mn-lt"/>
                          <a:ea typeface="+mn-ea"/>
                          <a:cs typeface="+mn-cs"/>
                        </a:rPr>
                        <a:t>Escenario pesimista</a:t>
                      </a:r>
                      <a:endParaRPr lang="es-EC" dirty="0"/>
                    </a:p>
                  </a:txBody>
                  <a:tcPr/>
                </a:tc>
              </a:tr>
            </a:tbl>
          </a:graphicData>
        </a:graphic>
      </p:graphicFrame>
      <p:pic>
        <p:nvPicPr>
          <p:cNvPr id="10"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663" y="1557968"/>
            <a:ext cx="2896889"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áfic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568" y="1557968"/>
            <a:ext cx="2879231"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áfico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7904" y="1555772"/>
            <a:ext cx="2808312" cy="234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228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631"/>
          <a:stretch/>
        </p:blipFill>
        <p:spPr bwMode="auto">
          <a:xfrm>
            <a:off x="7405856" y="1177809"/>
            <a:ext cx="28536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CuadroTexto"/>
          <p:cNvSpPr txBox="1">
            <a:spLocks noChangeArrowheads="1"/>
          </p:cNvSpPr>
          <p:nvPr/>
        </p:nvSpPr>
        <p:spPr bwMode="auto">
          <a:xfrm>
            <a:off x="106680" y="-15234"/>
            <a:ext cx="120700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2800" b="1" dirty="0" smtClean="0">
                <a:solidFill>
                  <a:srgbClr val="000000"/>
                </a:solidFill>
                <a:latin typeface="Calibri" panose="020F0502020204030204" pitchFamily="34" charset="0"/>
              </a:rPr>
              <a:t>RESULTADOS DE LA EVALUACIÓN SOCIAL, TÉCNICA, AMBIENTAL, FINANCIERA Y ECONÓMICA </a:t>
            </a:r>
            <a:endParaRPr lang="es-EC" sz="2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13 Tabla"/>
          <p:cNvGraphicFramePr>
            <a:graphicFrameLocks noGrp="1"/>
          </p:cNvGraphicFramePr>
          <p:nvPr>
            <p:extLst>
              <p:ext uri="{D42A27DB-BD31-4B8C-83A1-F6EECF244321}">
                <p14:modId xmlns:p14="http://schemas.microsoft.com/office/powerpoint/2010/main" val="1496947266"/>
              </p:ext>
            </p:extLst>
          </p:nvPr>
        </p:nvGraphicFramePr>
        <p:xfrm>
          <a:off x="1439417" y="3842104"/>
          <a:ext cx="8820471" cy="370840"/>
        </p:xfrm>
        <a:graphic>
          <a:graphicData uri="http://schemas.openxmlformats.org/drawingml/2006/table">
            <a:tbl>
              <a:tblPr firstRow="1" bandRow="1">
                <a:tableStyleId>{5940675A-B579-460E-94D1-54222C63F5DA}</a:tableStyleId>
              </a:tblPr>
              <a:tblGrid>
                <a:gridCol w="2940157"/>
                <a:gridCol w="2940157"/>
                <a:gridCol w="2940157"/>
              </a:tblGrid>
              <a:tr h="370840">
                <a:tc>
                  <a:txBody>
                    <a:bodyPr/>
                    <a:lstStyle/>
                    <a:p>
                      <a:pPr algn="ctr"/>
                      <a:r>
                        <a:rPr lang="es-EC" sz="1800" b="1" kern="1200" dirty="0" smtClean="0">
                          <a:solidFill>
                            <a:schemeClr val="tx1"/>
                          </a:solidFill>
                          <a:effectLst/>
                          <a:latin typeface="+mn-lt"/>
                          <a:ea typeface="+mn-ea"/>
                          <a:cs typeface="+mn-cs"/>
                        </a:rPr>
                        <a:t>Rubro chocho</a:t>
                      </a:r>
                      <a:endParaRPr lang="es-EC" dirty="0"/>
                    </a:p>
                  </a:txBody>
                  <a:tcPr/>
                </a:tc>
                <a:tc>
                  <a:txBody>
                    <a:bodyPr/>
                    <a:lstStyle/>
                    <a:p>
                      <a:pPr algn="ctr"/>
                      <a:r>
                        <a:rPr lang="es-EC" sz="1800" b="1" kern="1200" dirty="0" smtClean="0">
                          <a:solidFill>
                            <a:schemeClr val="tx1"/>
                          </a:solidFill>
                          <a:effectLst/>
                          <a:latin typeface="+mn-lt"/>
                          <a:ea typeface="+mn-ea"/>
                          <a:cs typeface="+mn-cs"/>
                        </a:rPr>
                        <a:t>Rubro quinua</a:t>
                      </a:r>
                      <a:endParaRPr lang="es-EC" dirty="0"/>
                    </a:p>
                  </a:txBody>
                  <a:tcPr/>
                </a:tc>
                <a:tc>
                  <a:txBody>
                    <a:bodyPr/>
                    <a:lstStyle/>
                    <a:p>
                      <a:pPr algn="ctr"/>
                      <a:r>
                        <a:rPr lang="es-EC" sz="1800" b="1" kern="1200" dirty="0" smtClean="0">
                          <a:solidFill>
                            <a:schemeClr val="tx1"/>
                          </a:solidFill>
                          <a:effectLst/>
                          <a:latin typeface="+mn-lt"/>
                          <a:ea typeface="+mn-ea"/>
                          <a:cs typeface="+mn-cs"/>
                        </a:rPr>
                        <a:t>Rubro forestal</a:t>
                      </a:r>
                      <a:endParaRPr lang="es-EC" dirty="0"/>
                    </a:p>
                  </a:txBody>
                  <a:tcPr/>
                </a:tc>
              </a:tr>
            </a:tbl>
          </a:graphicData>
        </a:graphic>
      </p:graphicFrame>
      <p:sp>
        <p:nvSpPr>
          <p:cNvPr id="15" name="14 Rectángulo"/>
          <p:cNvSpPr/>
          <p:nvPr/>
        </p:nvSpPr>
        <p:spPr>
          <a:xfrm>
            <a:off x="1762944" y="4274152"/>
            <a:ext cx="7992888" cy="707886"/>
          </a:xfrm>
          <a:prstGeom prst="rect">
            <a:avLst/>
          </a:prstGeom>
        </p:spPr>
        <p:txBody>
          <a:bodyPr wrap="square">
            <a:spAutoFit/>
          </a:bodyPr>
          <a:lstStyle/>
          <a:p>
            <a:pPr algn="ctr"/>
            <a:r>
              <a:rPr lang="es-EC" sz="2000" b="1" dirty="0"/>
              <a:t>Análisis comparativo de los índices de cada criterio de viabilidad para el componente 2</a:t>
            </a:r>
            <a:endParaRPr lang="es-EC" sz="2000" dirty="0"/>
          </a:p>
        </p:txBody>
      </p:sp>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1" t="4623" r="33959" b="8828"/>
          <a:stretch/>
        </p:blipFill>
        <p:spPr bwMode="auto">
          <a:xfrm>
            <a:off x="4395156" y="1177809"/>
            <a:ext cx="295232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01" t="22311" b="20418"/>
          <a:stretch/>
        </p:blipFill>
        <p:spPr bwMode="auto">
          <a:xfrm>
            <a:off x="10620523" y="4351151"/>
            <a:ext cx="1131273" cy="1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02" t="4695" r="32341" b="11975"/>
          <a:stretch/>
        </p:blipFill>
        <p:spPr bwMode="auto">
          <a:xfrm>
            <a:off x="1383812" y="1177808"/>
            <a:ext cx="2971420" cy="25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98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6680" y="-15234"/>
            <a:ext cx="1207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2800" b="1" dirty="0" smtClean="0">
                <a:solidFill>
                  <a:srgbClr val="000000"/>
                </a:solidFill>
                <a:latin typeface="Calibri" panose="020F0502020204030204" pitchFamily="34" charset="0"/>
              </a:rPr>
              <a:t>Flujo de implementación </a:t>
            </a:r>
            <a:endParaRPr lang="es-EC" sz="2800" b="1" dirty="0">
              <a:solidFill>
                <a:srgbClr val="000000"/>
              </a:solidFill>
              <a:latin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9 Tabla"/>
          <p:cNvGraphicFramePr>
            <a:graphicFrameLocks noGrp="1"/>
          </p:cNvGraphicFramePr>
          <p:nvPr>
            <p:extLst>
              <p:ext uri="{D42A27DB-BD31-4B8C-83A1-F6EECF244321}">
                <p14:modId xmlns:p14="http://schemas.microsoft.com/office/powerpoint/2010/main" val="1330428994"/>
              </p:ext>
            </p:extLst>
          </p:nvPr>
        </p:nvGraphicFramePr>
        <p:xfrm>
          <a:off x="1782376" y="725840"/>
          <a:ext cx="8280921" cy="4910116"/>
        </p:xfrm>
        <a:graphic>
          <a:graphicData uri="http://schemas.openxmlformats.org/drawingml/2006/table">
            <a:tbl>
              <a:tblPr firstRow="1" firstCol="1" bandRow="1">
                <a:tableStyleId>{5940675A-B579-460E-94D1-54222C63F5DA}</a:tableStyleId>
              </a:tblPr>
              <a:tblGrid>
                <a:gridCol w="570993"/>
                <a:gridCol w="2412143"/>
                <a:gridCol w="1747946"/>
                <a:gridCol w="542459"/>
                <a:gridCol w="770404"/>
                <a:gridCol w="770404"/>
                <a:gridCol w="770404"/>
                <a:gridCol w="696168"/>
              </a:tblGrid>
              <a:tr h="251442">
                <a:tc>
                  <a:txBody>
                    <a:bodyPr/>
                    <a:lstStyle/>
                    <a:p>
                      <a:pPr algn="ctr">
                        <a:lnSpc>
                          <a:spcPct val="115000"/>
                        </a:lnSpc>
                        <a:spcAft>
                          <a:spcPts val="0"/>
                        </a:spcAft>
                      </a:pPr>
                      <a:r>
                        <a:rPr lang="es-ES" sz="1200" b="1" dirty="0">
                          <a:effectLst/>
                        </a:rPr>
                        <a:t>N°</a:t>
                      </a:r>
                      <a:endParaRPr lang="es-EC" sz="1200" b="1"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b="1" dirty="0">
                          <a:effectLst/>
                        </a:rPr>
                        <a:t>Iniciativa</a:t>
                      </a:r>
                      <a:endParaRPr lang="es-EC" sz="1200" b="1"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b="1" dirty="0">
                          <a:effectLst/>
                        </a:rPr>
                        <a:t>Indicador</a:t>
                      </a:r>
                      <a:endParaRPr lang="es-EC" sz="1200" b="1"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b="1" dirty="0">
                          <a:effectLst/>
                        </a:rPr>
                        <a:t>Año 1</a:t>
                      </a:r>
                      <a:endParaRPr lang="es-EC" sz="1200" b="1"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b="1" dirty="0">
                          <a:effectLst/>
                        </a:rPr>
                        <a:t>Año 2</a:t>
                      </a:r>
                      <a:endParaRPr lang="es-EC" sz="1200" b="1"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b="1" dirty="0">
                          <a:effectLst/>
                        </a:rPr>
                        <a:t>Año 3</a:t>
                      </a:r>
                      <a:endParaRPr lang="es-EC" sz="1200" b="1"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b="1" dirty="0">
                          <a:effectLst/>
                        </a:rPr>
                        <a:t>Año 4</a:t>
                      </a:r>
                      <a:endParaRPr lang="es-EC" sz="1200" b="1"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b="1" dirty="0">
                          <a:effectLst/>
                        </a:rPr>
                        <a:t>Año 5</a:t>
                      </a:r>
                      <a:endParaRPr lang="es-EC" sz="1200" b="1" dirty="0">
                        <a:effectLst/>
                        <a:latin typeface="Calibri"/>
                        <a:ea typeface="Calibri"/>
                        <a:cs typeface="Times New Roman"/>
                      </a:endParaRPr>
                    </a:p>
                  </a:txBody>
                  <a:tcPr marL="40996" marR="40996" marT="0" marB="0"/>
                </a:tc>
              </a:tr>
              <a:tr h="1005770">
                <a:tc>
                  <a:txBody>
                    <a:bodyPr/>
                    <a:lstStyle/>
                    <a:p>
                      <a:pPr algn="ctr">
                        <a:lnSpc>
                          <a:spcPct val="115000"/>
                        </a:lnSpc>
                        <a:spcAft>
                          <a:spcPts val="0"/>
                        </a:spcAft>
                      </a:pPr>
                      <a:r>
                        <a:rPr lang="es-ES" sz="1200" dirty="0">
                          <a:effectLst/>
                        </a:rPr>
                        <a:t>1</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Generación de capacidad local en torno al manejo de herramientas técnicas para la planificación del predio</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N° de personas capacitadas</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32</a:t>
                      </a:r>
                      <a:endParaRPr lang="es-EC" sz="1200" dirty="0">
                        <a:effectLst/>
                        <a:latin typeface="Calibri"/>
                        <a:ea typeface="Calibri"/>
                        <a:cs typeface="Times New Roman"/>
                      </a:endParaRPr>
                    </a:p>
                  </a:txBody>
                  <a:tcPr marL="40996" marR="40996" marT="0" marB="0"/>
                </a:tc>
                <a:tc>
                  <a:txBody>
                    <a:bodyPr/>
                    <a:lstStyle/>
                    <a:p>
                      <a:endParaRPr lang="es-EC" sz="1200" dirty="0">
                        <a:effectLst/>
                        <a:latin typeface="Calibri"/>
                      </a:endParaRPr>
                    </a:p>
                  </a:txBody>
                  <a:tcPr marL="40996" marR="40996" marT="0" marB="0"/>
                </a:tc>
                <a:tc>
                  <a:txBody>
                    <a:bodyPr/>
                    <a:lstStyle/>
                    <a:p>
                      <a:endParaRPr lang="es-EC" sz="1200" dirty="0">
                        <a:effectLst/>
                        <a:latin typeface="Calibri"/>
                      </a:endParaRPr>
                    </a:p>
                  </a:txBody>
                  <a:tcPr marL="40996" marR="40996" marT="0" marB="0"/>
                </a:tc>
                <a:tc>
                  <a:txBody>
                    <a:bodyPr/>
                    <a:lstStyle/>
                    <a:p>
                      <a:endParaRPr lang="es-EC" sz="1200" dirty="0">
                        <a:effectLst/>
                        <a:latin typeface="Calibri"/>
                      </a:endParaRPr>
                    </a:p>
                  </a:txBody>
                  <a:tcPr marL="40996" marR="40996" marT="0" marB="0"/>
                </a:tc>
                <a:tc>
                  <a:txBody>
                    <a:bodyPr/>
                    <a:lstStyle/>
                    <a:p>
                      <a:endParaRPr lang="es-EC" sz="1200" dirty="0">
                        <a:effectLst/>
                        <a:latin typeface="Calibri"/>
                      </a:endParaRPr>
                    </a:p>
                  </a:txBody>
                  <a:tcPr marL="40996" marR="40996" marT="0" marB="0"/>
                </a:tc>
              </a:tr>
              <a:tr h="880048">
                <a:tc>
                  <a:txBody>
                    <a:bodyPr/>
                    <a:lstStyle/>
                    <a:p>
                      <a:pPr algn="ctr">
                        <a:lnSpc>
                          <a:spcPct val="115000"/>
                        </a:lnSpc>
                        <a:spcAft>
                          <a:spcPts val="0"/>
                        </a:spcAft>
                      </a:pPr>
                      <a:r>
                        <a:rPr lang="es-ES" sz="1200" dirty="0">
                          <a:effectLst/>
                        </a:rPr>
                        <a:t>2</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Implementación de un sistema agroproductivo de secano con rubros de alto valor comercial (chocho)</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Superficie implementada en hectáreas</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30</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30</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30</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30</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30</a:t>
                      </a:r>
                      <a:endParaRPr lang="es-EC" sz="1200" dirty="0">
                        <a:effectLst/>
                        <a:latin typeface="Calibri"/>
                        <a:ea typeface="Calibri"/>
                        <a:cs typeface="Times New Roman"/>
                      </a:endParaRPr>
                    </a:p>
                  </a:txBody>
                  <a:tcPr marL="40996" marR="40996" marT="0" marB="0"/>
                </a:tc>
              </a:tr>
              <a:tr h="880048">
                <a:tc>
                  <a:txBody>
                    <a:bodyPr/>
                    <a:lstStyle/>
                    <a:p>
                      <a:pPr algn="ctr">
                        <a:lnSpc>
                          <a:spcPct val="115000"/>
                        </a:lnSpc>
                        <a:spcAft>
                          <a:spcPts val="0"/>
                        </a:spcAft>
                      </a:pPr>
                      <a:r>
                        <a:rPr lang="es-ES" sz="1200" dirty="0">
                          <a:effectLst/>
                        </a:rPr>
                        <a:t>3</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Implementación de un sistema agroproductivo de secano con rubros de alto valor comercial (quinua)</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Superficie implementada en hectáreas</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42</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42</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42</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42</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42</a:t>
                      </a:r>
                      <a:endParaRPr lang="es-EC" sz="1200" dirty="0">
                        <a:effectLst/>
                        <a:latin typeface="Calibri"/>
                        <a:ea typeface="Calibri"/>
                        <a:cs typeface="Times New Roman"/>
                      </a:endParaRPr>
                    </a:p>
                  </a:txBody>
                  <a:tcPr marL="40996" marR="40996" marT="0" marB="0"/>
                </a:tc>
              </a:tr>
              <a:tr h="377164">
                <a:tc rowSpan="2">
                  <a:txBody>
                    <a:bodyPr/>
                    <a:lstStyle/>
                    <a:p>
                      <a:pPr algn="ctr">
                        <a:lnSpc>
                          <a:spcPct val="115000"/>
                        </a:lnSpc>
                        <a:spcAft>
                          <a:spcPts val="0"/>
                        </a:spcAft>
                      </a:pPr>
                      <a:r>
                        <a:rPr lang="es-ES" sz="1200" dirty="0">
                          <a:effectLst/>
                        </a:rPr>
                        <a:t>4</a:t>
                      </a:r>
                      <a:endParaRPr lang="es-EC" sz="1200" dirty="0">
                        <a:effectLst/>
                        <a:latin typeface="Calibri"/>
                        <a:ea typeface="Calibri"/>
                        <a:cs typeface="Times New Roman"/>
                      </a:endParaRPr>
                    </a:p>
                  </a:txBody>
                  <a:tcPr marL="40996" marR="40996" marT="0" marB="0"/>
                </a:tc>
                <a:tc rowSpan="2">
                  <a:txBody>
                    <a:bodyPr/>
                    <a:lstStyle/>
                    <a:p>
                      <a:pPr algn="just">
                        <a:lnSpc>
                          <a:spcPct val="115000"/>
                        </a:lnSpc>
                        <a:spcAft>
                          <a:spcPts val="0"/>
                        </a:spcAft>
                      </a:pPr>
                      <a:r>
                        <a:rPr lang="es-ES" sz="1200" dirty="0">
                          <a:effectLst/>
                        </a:rPr>
                        <a:t>Componente forestal: con fines productivos</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Superficie implementada en hectáreas</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67</a:t>
                      </a:r>
                      <a:endParaRPr lang="es-EC" sz="1200" dirty="0">
                        <a:effectLst/>
                        <a:latin typeface="Calibri"/>
                        <a:ea typeface="Calibri"/>
                        <a:cs typeface="Times New Roman"/>
                      </a:endParaRPr>
                    </a:p>
                  </a:txBody>
                  <a:tcPr marL="40996" marR="40996" marT="0" marB="0"/>
                </a:tc>
                <a:tc>
                  <a:txBody>
                    <a:bodyPr/>
                    <a:lstStyle/>
                    <a:p>
                      <a:endParaRPr lang="es-EC" sz="1200" dirty="0">
                        <a:effectLst/>
                        <a:latin typeface="Calibri"/>
                      </a:endParaRPr>
                    </a:p>
                  </a:txBody>
                  <a:tcPr marL="40996" marR="40996" marT="0" marB="0"/>
                </a:tc>
                <a:tc>
                  <a:txBody>
                    <a:bodyPr/>
                    <a:lstStyle/>
                    <a:p>
                      <a:endParaRPr lang="es-EC" sz="1200" dirty="0">
                        <a:effectLst/>
                        <a:latin typeface="Calibri"/>
                      </a:endParaRPr>
                    </a:p>
                  </a:txBody>
                  <a:tcPr marL="40996" marR="40996" marT="0" marB="0"/>
                </a:tc>
                <a:tc>
                  <a:txBody>
                    <a:bodyPr/>
                    <a:lstStyle/>
                    <a:p>
                      <a:endParaRPr lang="es-EC" sz="1200" dirty="0">
                        <a:effectLst/>
                        <a:latin typeface="Calibri"/>
                      </a:endParaRPr>
                    </a:p>
                  </a:txBody>
                  <a:tcPr marL="40996" marR="40996" marT="0" marB="0"/>
                </a:tc>
                <a:tc>
                  <a:txBody>
                    <a:bodyPr/>
                    <a:lstStyle/>
                    <a:p>
                      <a:endParaRPr lang="es-EC" sz="1200" dirty="0">
                        <a:effectLst/>
                        <a:latin typeface="Calibri"/>
                      </a:endParaRPr>
                    </a:p>
                  </a:txBody>
                  <a:tcPr marL="40996" marR="40996" marT="0" marB="0"/>
                </a:tc>
              </a:tr>
              <a:tr h="377164">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200" dirty="0">
                          <a:effectLst/>
                        </a:rPr>
                        <a:t>Superficie manejada en hectáreas</a:t>
                      </a:r>
                      <a:endParaRPr lang="es-EC" sz="1200" dirty="0">
                        <a:effectLst/>
                        <a:latin typeface="Calibri"/>
                        <a:ea typeface="Calibri"/>
                        <a:cs typeface="Times New Roman"/>
                      </a:endParaRPr>
                    </a:p>
                  </a:txBody>
                  <a:tcPr marL="40996" marR="40996" marT="0" marB="0"/>
                </a:tc>
                <a:tc>
                  <a:txBody>
                    <a:bodyPr/>
                    <a:lstStyle/>
                    <a:p>
                      <a:endParaRPr lang="es-EC" sz="1200" dirty="0">
                        <a:effectLst/>
                        <a:latin typeface="Calibri"/>
                      </a:endParaRPr>
                    </a:p>
                  </a:txBody>
                  <a:tcPr marL="40996" marR="40996" marT="0" marB="0"/>
                </a:tc>
                <a:tc>
                  <a:txBody>
                    <a:bodyPr/>
                    <a:lstStyle/>
                    <a:p>
                      <a:pPr algn="ctr">
                        <a:lnSpc>
                          <a:spcPct val="115000"/>
                        </a:lnSpc>
                        <a:spcAft>
                          <a:spcPts val="0"/>
                        </a:spcAft>
                      </a:pPr>
                      <a:r>
                        <a:rPr lang="es-ES" sz="1200" dirty="0">
                          <a:effectLst/>
                        </a:rPr>
                        <a:t>67</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67</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67</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67</a:t>
                      </a:r>
                      <a:endParaRPr lang="es-EC" sz="1200" dirty="0">
                        <a:effectLst/>
                        <a:latin typeface="Calibri"/>
                        <a:ea typeface="Calibri"/>
                        <a:cs typeface="Times New Roman"/>
                      </a:endParaRPr>
                    </a:p>
                  </a:txBody>
                  <a:tcPr marL="40996" marR="40996" marT="0" marB="0"/>
                </a:tc>
              </a:tr>
              <a:tr h="754327">
                <a:tc>
                  <a:txBody>
                    <a:bodyPr/>
                    <a:lstStyle/>
                    <a:p>
                      <a:pPr algn="ctr">
                        <a:lnSpc>
                          <a:spcPct val="115000"/>
                        </a:lnSpc>
                        <a:spcAft>
                          <a:spcPts val="0"/>
                        </a:spcAft>
                      </a:pPr>
                      <a:r>
                        <a:rPr lang="es-ES" sz="1200" dirty="0">
                          <a:effectLst/>
                        </a:rPr>
                        <a:t>5</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Componente forestal: con fines protectivos</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Kilómetros de perímetros de linderos de lotes productivos forestados</a:t>
                      </a:r>
                      <a:endParaRPr lang="es-EC" sz="1200" dirty="0">
                        <a:effectLst/>
                        <a:latin typeface="Calibri"/>
                        <a:ea typeface="Calibri"/>
                        <a:cs typeface="Times New Roman"/>
                      </a:endParaRPr>
                    </a:p>
                  </a:txBody>
                  <a:tcPr marL="40996" marR="40996" marT="0" marB="0"/>
                </a:tc>
                <a:tc>
                  <a:txBody>
                    <a:bodyPr/>
                    <a:lstStyle/>
                    <a:p>
                      <a:pPr algn="ctr">
                        <a:lnSpc>
                          <a:spcPct val="115000"/>
                        </a:lnSpc>
                        <a:spcAft>
                          <a:spcPts val="0"/>
                        </a:spcAft>
                      </a:pPr>
                      <a:r>
                        <a:rPr lang="es-ES" sz="1200" dirty="0">
                          <a:effectLst/>
                        </a:rPr>
                        <a:t>3,75</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 </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 </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 </a:t>
                      </a:r>
                      <a:endParaRPr lang="es-EC" sz="1200" dirty="0">
                        <a:effectLst/>
                        <a:latin typeface="Calibri"/>
                        <a:ea typeface="Calibri"/>
                        <a:cs typeface="Times New Roman"/>
                      </a:endParaRPr>
                    </a:p>
                  </a:txBody>
                  <a:tcPr marL="40996" marR="40996" marT="0" marB="0"/>
                </a:tc>
                <a:tc>
                  <a:txBody>
                    <a:bodyPr/>
                    <a:lstStyle/>
                    <a:p>
                      <a:pPr algn="just">
                        <a:lnSpc>
                          <a:spcPct val="115000"/>
                        </a:lnSpc>
                        <a:spcAft>
                          <a:spcPts val="0"/>
                        </a:spcAft>
                      </a:pPr>
                      <a:r>
                        <a:rPr lang="es-ES" sz="1200" dirty="0">
                          <a:effectLst/>
                        </a:rPr>
                        <a:t> </a:t>
                      </a:r>
                      <a:endParaRPr lang="es-EC" sz="1200" dirty="0">
                        <a:effectLst/>
                        <a:latin typeface="Calibri"/>
                        <a:ea typeface="Calibri"/>
                        <a:cs typeface="Times New Roman"/>
                      </a:endParaRPr>
                    </a:p>
                  </a:txBody>
                  <a:tcPr marL="40996" marR="40996" marT="0" marB="0"/>
                </a:tc>
              </a:tr>
            </a:tbl>
          </a:graphicData>
        </a:graphic>
      </p:graphicFrame>
      <p:sp>
        <p:nvSpPr>
          <p:cNvPr id="11"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solidFill>
                  <a:srgbClr val="000000"/>
                </a:solidFill>
                <a:latin typeface="Calibri" panose="020F0502020204030204" pitchFamily="34" charset="0"/>
              </a:rPr>
              <a:t>PROPUESTA</a:t>
            </a:r>
            <a:endParaRPr lang="es-EC" sz="4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29788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161182320"/>
              </p:ext>
            </p:extLst>
          </p:nvPr>
        </p:nvGraphicFramePr>
        <p:xfrm>
          <a:off x="491071" y="692045"/>
          <a:ext cx="10958941" cy="5190595"/>
        </p:xfrm>
        <a:graphic>
          <a:graphicData uri="http://schemas.openxmlformats.org/drawingml/2006/table">
            <a:tbl>
              <a:tblPr firstRow="1" firstCol="1" bandRow="1">
                <a:tableStyleId>{5940675A-B579-460E-94D1-54222C63F5DA}</a:tableStyleId>
              </a:tblPr>
              <a:tblGrid>
                <a:gridCol w="461016"/>
                <a:gridCol w="1843037"/>
                <a:gridCol w="431818"/>
                <a:gridCol w="431818"/>
                <a:gridCol w="431818"/>
                <a:gridCol w="431818"/>
                <a:gridCol w="432976"/>
                <a:gridCol w="432976"/>
                <a:gridCol w="432976"/>
                <a:gridCol w="432976"/>
                <a:gridCol w="432976"/>
                <a:gridCol w="432976"/>
                <a:gridCol w="432976"/>
                <a:gridCol w="432976"/>
                <a:gridCol w="432976"/>
                <a:gridCol w="432976"/>
                <a:gridCol w="432976"/>
                <a:gridCol w="432976"/>
                <a:gridCol w="432976"/>
                <a:gridCol w="432976"/>
                <a:gridCol w="432976"/>
                <a:gridCol w="432976"/>
              </a:tblGrid>
              <a:tr h="181210">
                <a:tc rowSpan="2">
                  <a:txBody>
                    <a:bodyPr/>
                    <a:lstStyle/>
                    <a:p>
                      <a:pPr algn="ctr">
                        <a:lnSpc>
                          <a:spcPct val="115000"/>
                        </a:lnSpc>
                        <a:spcAft>
                          <a:spcPts val="0"/>
                        </a:spcAft>
                      </a:pPr>
                      <a:r>
                        <a:rPr lang="es-ES" sz="1000" b="1" dirty="0">
                          <a:effectLst/>
                        </a:rPr>
                        <a:t>N°</a:t>
                      </a:r>
                      <a:endParaRPr lang="es-EC" sz="1000" b="1" dirty="0">
                        <a:effectLst/>
                        <a:latin typeface="Calibri"/>
                        <a:ea typeface="Calibri"/>
                        <a:cs typeface="Times New Roman"/>
                      </a:endParaRPr>
                    </a:p>
                  </a:txBody>
                  <a:tcPr marL="37686" marR="37686" marT="0" marB="0"/>
                </a:tc>
                <a:tc rowSpan="2">
                  <a:txBody>
                    <a:bodyPr/>
                    <a:lstStyle/>
                    <a:p>
                      <a:pPr algn="ctr">
                        <a:lnSpc>
                          <a:spcPct val="115000"/>
                        </a:lnSpc>
                        <a:spcAft>
                          <a:spcPts val="0"/>
                        </a:spcAft>
                      </a:pPr>
                      <a:r>
                        <a:rPr lang="es-ES" sz="1000" b="1" dirty="0">
                          <a:effectLst/>
                        </a:rPr>
                        <a:t>Iniciativa</a:t>
                      </a:r>
                      <a:endParaRPr lang="es-EC" sz="1000" b="1" dirty="0">
                        <a:effectLst/>
                        <a:latin typeface="Calibri"/>
                        <a:ea typeface="Calibri"/>
                        <a:cs typeface="Times New Roman"/>
                      </a:endParaRPr>
                    </a:p>
                  </a:txBody>
                  <a:tcPr marL="37686" marR="37686" marT="0" marB="0"/>
                </a:tc>
                <a:tc gridSpan="4">
                  <a:txBody>
                    <a:bodyPr/>
                    <a:lstStyle/>
                    <a:p>
                      <a:pPr algn="ctr">
                        <a:lnSpc>
                          <a:spcPct val="115000"/>
                        </a:lnSpc>
                        <a:spcAft>
                          <a:spcPts val="0"/>
                        </a:spcAft>
                      </a:pPr>
                      <a:r>
                        <a:rPr lang="es-ES" sz="1000" b="1" dirty="0">
                          <a:effectLst/>
                        </a:rPr>
                        <a:t>Año 1</a:t>
                      </a:r>
                      <a:endParaRPr lang="es-EC" sz="1000" b="1" dirty="0">
                        <a:effectLst/>
                        <a:latin typeface="Calibri"/>
                        <a:ea typeface="Calibri"/>
                        <a:cs typeface="Times New Roman"/>
                      </a:endParaRPr>
                    </a:p>
                  </a:txBody>
                  <a:tcPr marL="37686" marR="37686"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S" sz="1000" b="1" dirty="0">
                          <a:effectLst/>
                        </a:rPr>
                        <a:t>Año 2</a:t>
                      </a:r>
                      <a:endParaRPr lang="es-EC" sz="1000" b="1" dirty="0">
                        <a:effectLst/>
                        <a:latin typeface="Calibri"/>
                        <a:ea typeface="Calibri"/>
                        <a:cs typeface="Times New Roman"/>
                      </a:endParaRPr>
                    </a:p>
                  </a:txBody>
                  <a:tcPr marL="37686" marR="37686"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S" sz="1000" b="1" dirty="0">
                          <a:effectLst/>
                        </a:rPr>
                        <a:t>Año 3</a:t>
                      </a:r>
                      <a:endParaRPr lang="es-EC" sz="1000" b="1" dirty="0">
                        <a:effectLst/>
                        <a:latin typeface="Calibri"/>
                        <a:ea typeface="Calibri"/>
                        <a:cs typeface="Times New Roman"/>
                      </a:endParaRPr>
                    </a:p>
                  </a:txBody>
                  <a:tcPr marL="37686" marR="37686"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S" sz="1000" b="1" dirty="0">
                          <a:effectLst/>
                        </a:rPr>
                        <a:t>Año 4</a:t>
                      </a:r>
                      <a:endParaRPr lang="es-EC" sz="1000" b="1" dirty="0">
                        <a:effectLst/>
                        <a:latin typeface="Calibri"/>
                        <a:ea typeface="Calibri"/>
                        <a:cs typeface="Times New Roman"/>
                      </a:endParaRPr>
                    </a:p>
                  </a:txBody>
                  <a:tcPr marL="37686" marR="37686"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S" sz="1000" b="1" dirty="0">
                          <a:effectLst/>
                        </a:rPr>
                        <a:t>Año 5</a:t>
                      </a:r>
                      <a:endParaRPr lang="es-EC" sz="1000" b="1" dirty="0">
                        <a:effectLst/>
                        <a:latin typeface="Calibri"/>
                        <a:ea typeface="Calibri"/>
                        <a:cs typeface="Times New Roman"/>
                      </a:endParaRPr>
                    </a:p>
                  </a:txBody>
                  <a:tcPr marL="37686" marR="37686" marT="0" marB="0"/>
                </a:tc>
                <a:tc hMerge="1">
                  <a:txBody>
                    <a:bodyPr/>
                    <a:lstStyle/>
                    <a:p>
                      <a:endParaRPr lang="es-EC"/>
                    </a:p>
                  </a:txBody>
                  <a:tcPr/>
                </a:tc>
                <a:tc hMerge="1">
                  <a:txBody>
                    <a:bodyPr/>
                    <a:lstStyle/>
                    <a:p>
                      <a:endParaRPr lang="es-EC"/>
                    </a:p>
                  </a:txBody>
                  <a:tcPr/>
                </a:tc>
                <a:tc hMerge="1">
                  <a:txBody>
                    <a:bodyPr/>
                    <a:lstStyle/>
                    <a:p>
                      <a:endParaRPr lang="es-EC"/>
                    </a:p>
                  </a:txBody>
                  <a:tcPr/>
                </a:tc>
              </a:tr>
              <a:tr h="816741">
                <a:tc vMerge="1">
                  <a:txBody>
                    <a:bodyPr/>
                    <a:lstStyle/>
                    <a:p>
                      <a:endParaRPr lang="es-EC"/>
                    </a:p>
                  </a:txBody>
                  <a:tcPr/>
                </a:tc>
                <a:tc vMerge="1">
                  <a:txBody>
                    <a:bodyPr/>
                    <a:lstStyle/>
                    <a:p>
                      <a:endParaRPr lang="es-EC"/>
                    </a:p>
                  </a:txBody>
                  <a:tcPr/>
                </a:tc>
                <a:tc>
                  <a:txBody>
                    <a:bodyPr/>
                    <a:lstStyle/>
                    <a:p>
                      <a:pPr marL="71755" marR="71755" algn="ctr">
                        <a:lnSpc>
                          <a:spcPct val="100000"/>
                        </a:lnSpc>
                        <a:spcAft>
                          <a:spcPts val="0"/>
                        </a:spcAft>
                      </a:pPr>
                      <a:r>
                        <a:rPr lang="es-ES" sz="1000" b="1" dirty="0">
                          <a:effectLst/>
                        </a:rPr>
                        <a:t>Recursos propios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smtClean="0">
                          <a:effectLst/>
                        </a:rPr>
                        <a:t>Subvenciones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Crédito</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Total</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Recursos propios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smtClean="0">
                          <a:effectLst/>
                        </a:rPr>
                        <a:t>Subvenciones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Crédito</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Total</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Recursos propios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smtClean="0">
                          <a:effectLst/>
                        </a:rPr>
                        <a:t>Subvenciones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Crédito</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Total</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Recursos propios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smtClean="0">
                          <a:effectLst/>
                        </a:rPr>
                        <a:t>Subvenciones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Crédito</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Total</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Recursos propios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smtClean="0">
                          <a:effectLst/>
                        </a:rPr>
                        <a:t>Subvenciones</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Crédito</a:t>
                      </a:r>
                      <a:endParaRPr lang="es-EC" sz="1000" b="1" dirty="0">
                        <a:effectLst/>
                        <a:latin typeface="Calibri"/>
                        <a:ea typeface="Calibri"/>
                        <a:cs typeface="Times New Roman"/>
                      </a:endParaRPr>
                    </a:p>
                  </a:txBody>
                  <a:tcPr marL="37686" marR="37686" marT="0" marB="0" vert="vert270"/>
                </a:tc>
                <a:tc>
                  <a:txBody>
                    <a:bodyPr/>
                    <a:lstStyle/>
                    <a:p>
                      <a:pPr marL="71755" marR="71755" algn="ctr">
                        <a:lnSpc>
                          <a:spcPct val="100000"/>
                        </a:lnSpc>
                        <a:spcAft>
                          <a:spcPts val="0"/>
                        </a:spcAft>
                      </a:pPr>
                      <a:r>
                        <a:rPr lang="es-ES" sz="1000" b="1" dirty="0">
                          <a:effectLst/>
                        </a:rPr>
                        <a:t>Total</a:t>
                      </a:r>
                      <a:endParaRPr lang="es-EC" sz="1000" b="1" dirty="0">
                        <a:effectLst/>
                        <a:latin typeface="Calibri"/>
                        <a:ea typeface="Calibri"/>
                        <a:cs typeface="Times New Roman"/>
                      </a:endParaRPr>
                    </a:p>
                  </a:txBody>
                  <a:tcPr marL="37686" marR="37686" marT="0" marB="0" vert="vert270"/>
                </a:tc>
              </a:tr>
              <a:tr h="1009965">
                <a:tc>
                  <a:txBody>
                    <a:bodyPr/>
                    <a:lstStyle/>
                    <a:p>
                      <a:pPr algn="just">
                        <a:lnSpc>
                          <a:spcPct val="115000"/>
                        </a:lnSpc>
                        <a:spcAft>
                          <a:spcPts val="0"/>
                        </a:spcAft>
                      </a:pPr>
                      <a:r>
                        <a:rPr lang="es-ES" sz="1000" dirty="0">
                          <a:effectLst/>
                        </a:rPr>
                        <a:t>1</a:t>
                      </a:r>
                      <a:endParaRPr lang="es-EC" sz="1000" dirty="0">
                        <a:effectLst/>
                        <a:latin typeface="Calibri"/>
                        <a:ea typeface="Calibri"/>
                        <a:cs typeface="Times New Roman"/>
                      </a:endParaRPr>
                    </a:p>
                  </a:txBody>
                  <a:tcPr marL="37686" marR="37686" marT="0" marB="0"/>
                </a:tc>
                <a:tc>
                  <a:txBody>
                    <a:bodyPr/>
                    <a:lstStyle/>
                    <a:p>
                      <a:pPr algn="just">
                        <a:lnSpc>
                          <a:spcPct val="115000"/>
                        </a:lnSpc>
                        <a:spcAft>
                          <a:spcPts val="0"/>
                        </a:spcAft>
                      </a:pPr>
                      <a:r>
                        <a:rPr lang="es-ES" sz="1000" dirty="0">
                          <a:effectLst/>
                        </a:rPr>
                        <a:t>Generación de capacidad local en torno al manejo de herramientas técnicas para la planificación del predio</a:t>
                      </a:r>
                      <a:endParaRPr lang="es-EC" sz="1000" dirty="0">
                        <a:effectLst/>
                        <a:latin typeface="Calibri"/>
                        <a:ea typeface="Calibri"/>
                        <a:cs typeface="Times New Roman"/>
                      </a:endParaRPr>
                    </a:p>
                  </a:txBody>
                  <a:tcPr marL="37686" marR="37686" marT="0" marB="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2.481,78</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2.481,78</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endParaRPr lang="es-EC" sz="1000" dirty="0">
                        <a:effectLst/>
                        <a:latin typeface="Calibri"/>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endParaRPr lang="es-EC" sz="1000" dirty="0">
                        <a:effectLst/>
                        <a:latin typeface="Calibri"/>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endParaRPr lang="es-EC" sz="1000" dirty="0">
                        <a:effectLst/>
                        <a:latin typeface="Calibri"/>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endParaRPr lang="es-EC" sz="1000" dirty="0">
                        <a:effectLst/>
                        <a:latin typeface="Calibri"/>
                      </a:endParaRPr>
                    </a:p>
                  </a:txBody>
                  <a:tcPr marL="37686" marR="37686" marT="0" marB="0" vert="vert270"/>
                </a:tc>
              </a:tr>
              <a:tr h="841637">
                <a:tc>
                  <a:txBody>
                    <a:bodyPr/>
                    <a:lstStyle/>
                    <a:p>
                      <a:pPr algn="just">
                        <a:lnSpc>
                          <a:spcPct val="115000"/>
                        </a:lnSpc>
                        <a:spcAft>
                          <a:spcPts val="0"/>
                        </a:spcAft>
                      </a:pPr>
                      <a:r>
                        <a:rPr lang="es-ES" sz="1000" dirty="0">
                          <a:effectLst/>
                        </a:rPr>
                        <a:t>2</a:t>
                      </a:r>
                      <a:endParaRPr lang="es-EC" sz="1000" dirty="0">
                        <a:effectLst/>
                        <a:latin typeface="Calibri"/>
                        <a:ea typeface="Calibri"/>
                        <a:cs typeface="Times New Roman"/>
                      </a:endParaRPr>
                    </a:p>
                  </a:txBody>
                  <a:tcPr marL="37686" marR="37686" marT="0" marB="0"/>
                </a:tc>
                <a:tc>
                  <a:txBody>
                    <a:bodyPr/>
                    <a:lstStyle/>
                    <a:p>
                      <a:pPr algn="just">
                        <a:lnSpc>
                          <a:spcPct val="115000"/>
                        </a:lnSpc>
                        <a:spcAft>
                          <a:spcPts val="0"/>
                        </a:spcAft>
                      </a:pPr>
                      <a:r>
                        <a:rPr lang="es-ES" sz="1000" dirty="0">
                          <a:effectLst/>
                        </a:rPr>
                        <a:t>Implementación de un sistema agroproductivo de secano con rubros de alto valor comercial (rubro chocho)</a:t>
                      </a:r>
                      <a:endParaRPr lang="es-EC" sz="1000" dirty="0">
                        <a:effectLst/>
                        <a:latin typeface="Calibri"/>
                        <a:ea typeface="Calibri"/>
                        <a:cs typeface="Times New Roman"/>
                      </a:endParaRPr>
                    </a:p>
                  </a:txBody>
                  <a:tcPr marL="37686" marR="37686" marT="0" marB="0"/>
                </a:tc>
                <a:tc>
                  <a:txBody>
                    <a:bodyPr/>
                    <a:lstStyle/>
                    <a:p>
                      <a:pPr marL="71755" marR="71755" algn="just">
                        <a:lnSpc>
                          <a:spcPct val="115000"/>
                        </a:lnSpc>
                        <a:spcAft>
                          <a:spcPts val="0"/>
                        </a:spcAft>
                      </a:pPr>
                      <a:r>
                        <a:rPr lang="es-ES" sz="1000" dirty="0">
                          <a:effectLst/>
                        </a:rPr>
                        <a:t> 6.474,82</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51.485,90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7.475,00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65.435,72</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62.369,51</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62.369,51</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67.139,34</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67.139,34</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72.300,98</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72.300,98</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77.887,87</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77.887,87</a:t>
                      </a:r>
                      <a:endParaRPr lang="es-EC" sz="1000" dirty="0">
                        <a:effectLst/>
                        <a:latin typeface="Calibri"/>
                        <a:ea typeface="Calibri"/>
                        <a:cs typeface="Times New Roman"/>
                      </a:endParaRPr>
                    </a:p>
                  </a:txBody>
                  <a:tcPr marL="37686" marR="37686" marT="0" marB="0" vert="vert270"/>
                </a:tc>
              </a:tr>
              <a:tr h="841637">
                <a:tc>
                  <a:txBody>
                    <a:bodyPr/>
                    <a:lstStyle/>
                    <a:p>
                      <a:pPr algn="just">
                        <a:lnSpc>
                          <a:spcPct val="115000"/>
                        </a:lnSpc>
                        <a:spcAft>
                          <a:spcPts val="0"/>
                        </a:spcAft>
                      </a:pPr>
                      <a:r>
                        <a:rPr lang="es-ES" sz="1000" dirty="0">
                          <a:effectLst/>
                        </a:rPr>
                        <a:t>3</a:t>
                      </a:r>
                      <a:endParaRPr lang="es-EC" sz="1000" dirty="0">
                        <a:effectLst/>
                        <a:latin typeface="Calibri"/>
                        <a:ea typeface="Calibri"/>
                        <a:cs typeface="Times New Roman"/>
                      </a:endParaRPr>
                    </a:p>
                  </a:txBody>
                  <a:tcPr marL="37686" marR="37686" marT="0" marB="0"/>
                </a:tc>
                <a:tc>
                  <a:txBody>
                    <a:bodyPr/>
                    <a:lstStyle/>
                    <a:p>
                      <a:pPr algn="just">
                        <a:lnSpc>
                          <a:spcPct val="115000"/>
                        </a:lnSpc>
                        <a:spcAft>
                          <a:spcPts val="0"/>
                        </a:spcAft>
                      </a:pPr>
                      <a:r>
                        <a:rPr lang="es-ES" sz="1000" dirty="0">
                          <a:effectLst/>
                        </a:rPr>
                        <a:t>Implementación de un sistema agroproductivo de secano con rubros de alto valor comercial (rubro quinua)</a:t>
                      </a:r>
                      <a:endParaRPr lang="es-EC" sz="1000" dirty="0">
                        <a:effectLst/>
                        <a:latin typeface="Calibri"/>
                        <a:ea typeface="Calibri"/>
                        <a:cs typeface="Times New Roman"/>
                      </a:endParaRPr>
                    </a:p>
                  </a:txBody>
                  <a:tcPr marL="37686" marR="37686" marT="0" marB="0"/>
                </a:tc>
                <a:tc>
                  <a:txBody>
                    <a:bodyPr/>
                    <a:lstStyle/>
                    <a:p>
                      <a:pPr marL="71755" marR="71755" algn="just">
                        <a:lnSpc>
                          <a:spcPct val="115000"/>
                        </a:lnSpc>
                        <a:spcAft>
                          <a:spcPts val="0"/>
                        </a:spcAft>
                      </a:pPr>
                      <a:r>
                        <a:rPr lang="es-ES" sz="1000" dirty="0">
                          <a:effectLst/>
                        </a:rPr>
                        <a:t>  9.064,75</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83.063,23</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7.475,00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99.602,98</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99.400,71</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99.400,71</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107.282,00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107.282,00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115.824,39</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115.824,39</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125.085,04</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125.085,04</a:t>
                      </a:r>
                      <a:endParaRPr lang="es-EC" sz="1000" dirty="0">
                        <a:effectLst/>
                        <a:latin typeface="Calibri"/>
                        <a:ea typeface="Calibri"/>
                        <a:cs typeface="Times New Roman"/>
                      </a:endParaRPr>
                    </a:p>
                  </a:txBody>
                  <a:tcPr marL="37686" marR="37686" marT="0" marB="0" vert="vert270"/>
                </a:tc>
              </a:tr>
              <a:tr h="459809">
                <a:tc>
                  <a:txBody>
                    <a:bodyPr/>
                    <a:lstStyle/>
                    <a:p>
                      <a:pPr algn="just">
                        <a:lnSpc>
                          <a:spcPct val="115000"/>
                        </a:lnSpc>
                        <a:spcAft>
                          <a:spcPts val="0"/>
                        </a:spcAft>
                      </a:pPr>
                      <a:r>
                        <a:rPr lang="es-ES" sz="1000" dirty="0">
                          <a:effectLst/>
                        </a:rPr>
                        <a:t>4</a:t>
                      </a:r>
                      <a:endParaRPr lang="es-EC" sz="1000" dirty="0">
                        <a:effectLst/>
                        <a:latin typeface="Calibri"/>
                        <a:ea typeface="Calibri"/>
                        <a:cs typeface="Times New Roman"/>
                      </a:endParaRPr>
                    </a:p>
                  </a:txBody>
                  <a:tcPr marL="37686" marR="37686" marT="0" marB="0"/>
                </a:tc>
                <a:tc>
                  <a:txBody>
                    <a:bodyPr/>
                    <a:lstStyle/>
                    <a:p>
                      <a:pPr algn="just">
                        <a:lnSpc>
                          <a:spcPct val="115000"/>
                        </a:lnSpc>
                        <a:spcAft>
                          <a:spcPts val="0"/>
                        </a:spcAft>
                      </a:pPr>
                      <a:r>
                        <a:rPr lang="es-ES" sz="1000" dirty="0">
                          <a:effectLst/>
                        </a:rPr>
                        <a:t>Componente forestal: con fines productivos</a:t>
                      </a:r>
                      <a:endParaRPr lang="es-EC" sz="1000" dirty="0">
                        <a:effectLst/>
                        <a:latin typeface="Calibri"/>
                        <a:ea typeface="Calibri"/>
                        <a:cs typeface="Times New Roman"/>
                      </a:endParaRPr>
                    </a:p>
                  </a:txBody>
                  <a:tcPr marL="37686" marR="37686" marT="0" marB="0"/>
                </a:tc>
                <a:tc>
                  <a:txBody>
                    <a:bodyPr/>
                    <a:lstStyle/>
                    <a:p>
                      <a:pPr marL="71755" marR="71755" algn="just">
                        <a:lnSpc>
                          <a:spcPct val="115000"/>
                        </a:lnSpc>
                        <a:spcAft>
                          <a:spcPts val="0"/>
                        </a:spcAft>
                      </a:pPr>
                      <a:r>
                        <a:rPr lang="es-ES" sz="1000" dirty="0">
                          <a:effectLst/>
                        </a:rPr>
                        <a:t>  14.460,43</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57.669,61</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11.675,00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83.805,05</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25.368,65</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25.368,65</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27.205,84</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27.205,84</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29.191,85</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29.191,85</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31.339,25</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31.339,25</a:t>
                      </a:r>
                      <a:endParaRPr lang="es-EC" sz="1000" dirty="0">
                        <a:effectLst/>
                        <a:latin typeface="Calibri"/>
                        <a:ea typeface="Calibri"/>
                        <a:cs typeface="Times New Roman"/>
                      </a:endParaRPr>
                    </a:p>
                  </a:txBody>
                  <a:tcPr marL="37686" marR="37686" marT="0" marB="0" vert="vert270"/>
                </a:tc>
              </a:tr>
              <a:tr h="518457">
                <a:tc>
                  <a:txBody>
                    <a:bodyPr/>
                    <a:lstStyle/>
                    <a:p>
                      <a:pPr algn="just">
                        <a:lnSpc>
                          <a:spcPct val="115000"/>
                        </a:lnSpc>
                        <a:spcAft>
                          <a:spcPts val="0"/>
                        </a:spcAft>
                      </a:pPr>
                      <a:r>
                        <a:rPr lang="es-ES" sz="1000" dirty="0">
                          <a:effectLst/>
                        </a:rPr>
                        <a:t>5</a:t>
                      </a:r>
                      <a:endParaRPr lang="es-EC" sz="1000" dirty="0">
                        <a:effectLst/>
                        <a:latin typeface="Calibri"/>
                        <a:ea typeface="Calibri"/>
                        <a:cs typeface="Times New Roman"/>
                      </a:endParaRPr>
                    </a:p>
                  </a:txBody>
                  <a:tcPr marL="37686" marR="37686" marT="0" marB="0"/>
                </a:tc>
                <a:tc>
                  <a:txBody>
                    <a:bodyPr/>
                    <a:lstStyle/>
                    <a:p>
                      <a:pPr algn="just">
                        <a:lnSpc>
                          <a:spcPct val="115000"/>
                        </a:lnSpc>
                        <a:spcAft>
                          <a:spcPts val="0"/>
                        </a:spcAft>
                      </a:pPr>
                      <a:r>
                        <a:rPr lang="es-ES" sz="1000" dirty="0">
                          <a:effectLst/>
                        </a:rPr>
                        <a:t>Componente forestal: con fines protectivos</a:t>
                      </a:r>
                      <a:endParaRPr lang="es-EC" sz="1000" dirty="0">
                        <a:effectLst/>
                        <a:latin typeface="Calibri"/>
                        <a:ea typeface="Calibri"/>
                        <a:cs typeface="Times New Roman"/>
                      </a:endParaRPr>
                    </a:p>
                  </a:txBody>
                  <a:tcPr marL="37686" marR="37686" marT="0" marB="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21.367,59</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21.367,59</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strike="sngStrike" dirty="0">
                          <a:effectLst/>
                          <a:highlight>
                            <a:srgbClr val="FFFF00"/>
                          </a:highligh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a:t>
                      </a:r>
                      <a:endParaRPr lang="es-EC" sz="1000" dirty="0">
                        <a:effectLst/>
                        <a:latin typeface="Calibri"/>
                        <a:ea typeface="Calibri"/>
                        <a:cs typeface="Times New Roman"/>
                      </a:endParaRPr>
                    </a:p>
                  </a:txBody>
                  <a:tcPr marL="37686" marR="37686" marT="0" marB="0" vert="vert270"/>
                </a:tc>
              </a:tr>
              <a:tr h="521139">
                <a:tc gridSpan="2">
                  <a:txBody>
                    <a:bodyPr/>
                    <a:lstStyle/>
                    <a:p>
                      <a:pPr algn="ctr">
                        <a:lnSpc>
                          <a:spcPct val="115000"/>
                        </a:lnSpc>
                        <a:spcAft>
                          <a:spcPts val="0"/>
                        </a:spcAft>
                      </a:pPr>
                      <a:r>
                        <a:rPr lang="es-ES" sz="1000" dirty="0">
                          <a:effectLst/>
                        </a:rPr>
                        <a:t>Total</a:t>
                      </a:r>
                      <a:endParaRPr lang="es-EC" sz="1000" dirty="0">
                        <a:effectLst/>
                        <a:latin typeface="Calibri"/>
                        <a:ea typeface="Calibri"/>
                        <a:cs typeface="Times New Roman"/>
                      </a:endParaRPr>
                    </a:p>
                  </a:txBody>
                  <a:tcPr marL="37686" marR="37686" marT="0" marB="0"/>
                </a:tc>
                <a:tc hMerge="1">
                  <a:txBody>
                    <a:bodyPr/>
                    <a:lstStyle/>
                    <a:p>
                      <a:endParaRPr lang="es-EC"/>
                    </a:p>
                  </a:txBody>
                  <a:tcPr/>
                </a:tc>
                <a:tc>
                  <a:txBody>
                    <a:bodyPr/>
                    <a:lstStyle/>
                    <a:p>
                      <a:pPr marL="71755" marR="71755" algn="just">
                        <a:lnSpc>
                          <a:spcPct val="115000"/>
                        </a:lnSpc>
                        <a:spcAft>
                          <a:spcPts val="0"/>
                        </a:spcAft>
                      </a:pPr>
                      <a:r>
                        <a:rPr lang="es-ES" sz="1000" dirty="0">
                          <a:effectLst/>
                        </a:rPr>
                        <a:t>  30.000,00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216.068,11</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26.625,00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272.693,11</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187.138,87</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187.138,87</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201.627,18</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201.627,18</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217.317,22</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217.317,22</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234.312,17</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0,00</a:t>
                      </a:r>
                      <a:endParaRPr lang="es-EC" sz="1000" dirty="0">
                        <a:effectLst/>
                        <a:latin typeface="Calibri"/>
                        <a:ea typeface="Calibri"/>
                        <a:cs typeface="Times New Roman"/>
                      </a:endParaRPr>
                    </a:p>
                  </a:txBody>
                  <a:tcPr marL="37686" marR="37686" marT="0" marB="0" vert="vert270"/>
                </a:tc>
                <a:tc>
                  <a:txBody>
                    <a:bodyPr/>
                    <a:lstStyle/>
                    <a:p>
                      <a:pPr marL="71755" marR="71755" algn="just">
                        <a:lnSpc>
                          <a:spcPct val="115000"/>
                        </a:lnSpc>
                        <a:spcAft>
                          <a:spcPts val="0"/>
                        </a:spcAft>
                      </a:pPr>
                      <a:r>
                        <a:rPr lang="es-ES" sz="1000" dirty="0">
                          <a:effectLst/>
                        </a:rPr>
                        <a:t>  234.312,17</a:t>
                      </a:r>
                      <a:endParaRPr lang="es-EC" sz="1000" dirty="0">
                        <a:effectLst/>
                        <a:latin typeface="Calibri"/>
                        <a:ea typeface="Calibri"/>
                        <a:cs typeface="Times New Roman"/>
                      </a:endParaRPr>
                    </a:p>
                  </a:txBody>
                  <a:tcPr marL="37686" marR="37686" marT="0" marB="0" vert="vert270"/>
                </a:tc>
              </a:tr>
            </a:tbl>
          </a:graphicData>
        </a:graphic>
      </p:graphicFrame>
      <p:sp>
        <p:nvSpPr>
          <p:cNvPr id="6" name="1 CuadroTexto"/>
          <p:cNvSpPr txBox="1">
            <a:spLocks noChangeArrowheads="1"/>
          </p:cNvSpPr>
          <p:nvPr/>
        </p:nvSpPr>
        <p:spPr bwMode="auto">
          <a:xfrm>
            <a:off x="106680" y="-15234"/>
            <a:ext cx="1207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2800" b="1" dirty="0" smtClean="0">
                <a:solidFill>
                  <a:srgbClr val="000000"/>
                </a:solidFill>
                <a:latin typeface="Calibri" panose="020F0502020204030204" pitchFamily="34" charset="0"/>
              </a:rPr>
              <a:t>Estructuración  del plan de financiamiento</a:t>
            </a:r>
            <a:endParaRPr lang="es-EC" sz="2800" b="1" dirty="0">
              <a:solidFill>
                <a:srgbClr val="000000"/>
              </a:solidFill>
              <a:latin typeface="Calibri" panose="020F0502020204030204" pitchFamily="34" charset="0"/>
            </a:endParaRPr>
          </a:p>
        </p:txBody>
      </p:sp>
      <p:sp>
        <p:nvSpPr>
          <p:cNvPr id="7" name="1 CuadroTexto"/>
          <p:cNvSpPr txBox="1">
            <a:spLocks noChangeArrowheads="1"/>
          </p:cNvSpPr>
          <p:nvPr/>
        </p:nvSpPr>
        <p:spPr bwMode="auto">
          <a:xfrm>
            <a:off x="8915515" y="-76194"/>
            <a:ext cx="32612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smtClean="0">
                <a:solidFill>
                  <a:srgbClr val="000000"/>
                </a:solidFill>
                <a:latin typeface="Calibri" panose="020F0502020204030204" pitchFamily="34" charset="0"/>
              </a:rPr>
              <a:t>PROPUESTA</a:t>
            </a:r>
            <a:endParaRPr lang="es-EC" sz="4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70229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a:spLocks noGrp="1" noChangeArrowheads="1"/>
          </p:cNvSpPr>
          <p:nvPr>
            <p:ph type="title"/>
          </p:nvPr>
        </p:nvSpPr>
        <p:spPr bwMode="auto">
          <a:xfrm>
            <a:off x="965200" y="-30318"/>
            <a:ext cx="10972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0" i="0" dirty="0">
                <a:effectLst/>
                <a:latin typeface="Calibri" panose="020F0502020204030204" pitchFamily="34" charset="0"/>
              </a:rPr>
              <a:t>CONCLUSIONES</a:t>
            </a:r>
          </a:p>
        </p:txBody>
      </p:sp>
      <p:sp>
        <p:nvSpPr>
          <p:cNvPr id="2" name="Rectangle 1"/>
          <p:cNvSpPr/>
          <p:nvPr/>
        </p:nvSpPr>
        <p:spPr>
          <a:xfrm>
            <a:off x="302260" y="929802"/>
            <a:ext cx="11607800" cy="6247864"/>
          </a:xfrm>
          <a:prstGeom prst="rect">
            <a:avLst/>
          </a:prstGeom>
        </p:spPr>
        <p:txBody>
          <a:bodyPr wrap="square">
            <a:spAutoFit/>
          </a:bodyPr>
          <a:lstStyle/>
          <a:p>
            <a:pPr algn="just"/>
            <a:r>
              <a:rPr lang="es-ES" sz="1600" dirty="0"/>
              <a:t>5.1.1. La población de socios, está constituida por personas con edades que van entre los </a:t>
            </a:r>
            <a:r>
              <a:rPr lang="es-ES" sz="1600" dirty="0" smtClean="0"/>
              <a:t>20 y </a:t>
            </a:r>
            <a:r>
              <a:rPr lang="es-ES" sz="1600" dirty="0"/>
              <a:t>los </a:t>
            </a:r>
            <a:r>
              <a:rPr lang="es-ES" sz="1600" dirty="0" smtClean="0"/>
              <a:t>64 años; </a:t>
            </a:r>
            <a:r>
              <a:rPr lang="es-ES" sz="1600" dirty="0"/>
              <a:t>el 19% corresponde al segmento en edades comprendidas entre los 35 a 39 </a:t>
            </a:r>
            <a:r>
              <a:rPr lang="es-ES" sz="1600" dirty="0" smtClean="0"/>
              <a:t>años.</a:t>
            </a:r>
          </a:p>
          <a:p>
            <a:pPr algn="just"/>
            <a:endParaRPr lang="es-ES" sz="1600" dirty="0"/>
          </a:p>
          <a:p>
            <a:pPr algn="just"/>
            <a:r>
              <a:rPr lang="es-ES" sz="1600" dirty="0" smtClean="0"/>
              <a:t>5.1.2</a:t>
            </a:r>
            <a:r>
              <a:rPr lang="es-ES" sz="1600" dirty="0"/>
              <a:t>. La ocupación por los socios del predio de la Hacienda </a:t>
            </a:r>
            <a:r>
              <a:rPr lang="es-ES" sz="1600" dirty="0" err="1"/>
              <a:t>Llipig</a:t>
            </a:r>
            <a:r>
              <a:rPr lang="es-ES" sz="1600" dirty="0"/>
              <a:t> es aún incipiente, con una extensa zona que actualmente se encuentra en barbecho, un 30,3% de la </a:t>
            </a:r>
            <a:r>
              <a:rPr lang="es-ES" sz="1600" dirty="0" smtClean="0"/>
              <a:t>superficie; </a:t>
            </a:r>
            <a:r>
              <a:rPr lang="es-ES" sz="1600" dirty="0"/>
              <a:t>y, con una zona ocupada por rubros agrícolas que se consideran de bajo valor comercial, como es el caso del cultivo de cebada en un 14,1%.</a:t>
            </a:r>
            <a:endParaRPr lang="es-EC" sz="1600" dirty="0"/>
          </a:p>
          <a:p>
            <a:pPr algn="just"/>
            <a:r>
              <a:rPr lang="es-ES" sz="1600" dirty="0"/>
              <a:t> </a:t>
            </a:r>
            <a:endParaRPr lang="es-EC" sz="1600" dirty="0"/>
          </a:p>
          <a:p>
            <a:pPr algn="just"/>
            <a:r>
              <a:rPr lang="es-ES" sz="1600" dirty="0"/>
              <a:t>5.1.3. </a:t>
            </a:r>
            <a:r>
              <a:rPr lang="es-ES" sz="1600" dirty="0" smtClean="0"/>
              <a:t>Actualmente </a:t>
            </a:r>
            <a:r>
              <a:rPr lang="es-ES" sz="1600" dirty="0"/>
              <a:t>existe un inadecuado sistema de producción, debido a que no se han implementado medidas para reducir la incidencia de los factores erosivos como el viento y el </a:t>
            </a:r>
            <a:r>
              <a:rPr lang="es-ES" sz="1600" dirty="0" smtClean="0"/>
              <a:t>agua.</a:t>
            </a:r>
            <a:endParaRPr lang="es-EC" sz="1600" dirty="0"/>
          </a:p>
          <a:p>
            <a:pPr algn="just"/>
            <a:r>
              <a:rPr lang="es-ES" sz="1600" dirty="0"/>
              <a:t> </a:t>
            </a:r>
            <a:endParaRPr lang="es-EC" sz="1600" dirty="0"/>
          </a:p>
          <a:p>
            <a:pPr algn="just"/>
            <a:r>
              <a:rPr lang="es-ES" sz="1600" dirty="0"/>
              <a:t>5.1.4. La metodología </a:t>
            </a:r>
            <a:r>
              <a:rPr lang="es-ES" sz="1600" dirty="0" smtClean="0"/>
              <a:t>empleada, </a:t>
            </a:r>
            <a:r>
              <a:rPr lang="es-ES" sz="1600" dirty="0"/>
              <a:t>resultó ser una herramienta que permite la participación permanente de los actores, fundamentalmente de las/os socias/os de la organización, de manera que los mismos adquieren un conocimiento pleno del estado de la situación actual y compromiso para la implementación de las alternativas viables</a:t>
            </a:r>
            <a:r>
              <a:rPr lang="es-ES" sz="1600" dirty="0" smtClean="0"/>
              <a:t>.</a:t>
            </a:r>
          </a:p>
          <a:p>
            <a:pPr algn="just"/>
            <a:endParaRPr lang="es-ES" sz="1600" dirty="0"/>
          </a:p>
          <a:p>
            <a:pPr algn="just"/>
            <a:r>
              <a:rPr lang="es-ES" sz="1600" dirty="0"/>
              <a:t>5.1.5. Al establecer umbrales respecto de los índices de viabilidad desde el punto de vista social, se destaca que las iniciativas planteadas tienen un índice que va de medio a alto, de ésta manera permiten la generación de ingresos económicos, ya que obtuvieron una valoración alta, mientras que las iniciativas que están ligadas a la generación de capacidades locales y a la protección ambiental, obtuvieron una calificación media.</a:t>
            </a:r>
          </a:p>
          <a:p>
            <a:pPr algn="just"/>
            <a:endParaRPr lang="es-EC" sz="1600" dirty="0" smtClean="0"/>
          </a:p>
          <a:p>
            <a:pPr algn="just"/>
            <a:r>
              <a:rPr lang="es-ES" sz="1600" dirty="0"/>
              <a:t>5.1.6. La implementación de los rubros: chocho y quinua, viable desde los  puntos de vista: social, técnico y ambiental, resultando ser sensible a las variaciones del mercado.</a:t>
            </a:r>
          </a:p>
          <a:p>
            <a:pPr algn="just"/>
            <a:endParaRPr lang="es-EC" sz="1600" dirty="0"/>
          </a:p>
          <a:p>
            <a:pPr marL="0" lvl="1" defTabSz="800080">
              <a:lnSpc>
                <a:spcPct val="90000"/>
              </a:lnSpc>
              <a:spcBef>
                <a:spcPct val="0"/>
              </a:spcBef>
              <a:spcAft>
                <a:spcPct val="15000"/>
              </a:spcAft>
            </a:pPr>
            <a:endParaRPr lang="es-EC" sz="1600" dirty="0"/>
          </a:p>
          <a:p>
            <a:pPr marL="171446" lvl="1" indent="-171446" defTabSz="800080">
              <a:lnSpc>
                <a:spcPct val="90000"/>
              </a:lnSpc>
              <a:spcBef>
                <a:spcPct val="0"/>
              </a:spcBef>
              <a:spcAft>
                <a:spcPct val="15000"/>
              </a:spcAft>
              <a:buFontTx/>
              <a:buChar char="••"/>
            </a:pPr>
            <a:endParaRPr lang="es-EC" sz="1600" dirty="0"/>
          </a:p>
          <a:p>
            <a:pPr marL="0" lvl="1" defTabSz="800080">
              <a:lnSpc>
                <a:spcPct val="90000"/>
              </a:lnSpc>
              <a:spcBef>
                <a:spcPct val="0"/>
              </a:spcBef>
              <a:spcAft>
                <a:spcPct val="15000"/>
              </a:spcAft>
            </a:pPr>
            <a:r>
              <a:rPr lang="es-EC" sz="1600" dirty="0" smtClean="0"/>
              <a:t> </a:t>
            </a:r>
            <a:endParaRPr lang="es-ES" sz="16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089" y="5988527"/>
            <a:ext cx="3074779" cy="6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111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a:spLocks noGrp="1" noChangeArrowheads="1"/>
          </p:cNvSpPr>
          <p:nvPr>
            <p:ph type="title"/>
          </p:nvPr>
        </p:nvSpPr>
        <p:spPr bwMode="auto">
          <a:xfrm>
            <a:off x="965200" y="-30318"/>
            <a:ext cx="10972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0" i="0" dirty="0">
                <a:effectLst/>
                <a:latin typeface="Calibri" panose="020F0502020204030204" pitchFamily="34" charset="0"/>
              </a:rPr>
              <a:t>CONCLUSIONES</a:t>
            </a:r>
          </a:p>
        </p:txBody>
      </p:sp>
      <p:sp>
        <p:nvSpPr>
          <p:cNvPr id="2" name="Rectangle 1"/>
          <p:cNvSpPr/>
          <p:nvPr/>
        </p:nvSpPr>
        <p:spPr>
          <a:xfrm>
            <a:off x="347980" y="545904"/>
            <a:ext cx="11607800" cy="6863417"/>
          </a:xfrm>
          <a:prstGeom prst="rect">
            <a:avLst/>
          </a:prstGeom>
        </p:spPr>
        <p:txBody>
          <a:bodyPr wrap="square">
            <a:spAutoFit/>
          </a:bodyPr>
          <a:lstStyle/>
          <a:p>
            <a:pPr algn="just"/>
            <a:r>
              <a:rPr lang="es-ES" sz="1600" dirty="0"/>
              <a:t>5.1.7. La implementación de plantaciones forestales con fines comerciales, es viable desde los puntos de vista: técnico y ambiental, aunque su viabilidad social se considera ligeramente inferior, como producto de que la población beneficiaria ve a la inversión a largo plazo, con ciertas reservas respecto del beneficio más inmediato que significa el manejo de cultivos anuales. </a:t>
            </a:r>
            <a:endParaRPr lang="es-EC" sz="2800" dirty="0"/>
          </a:p>
          <a:p>
            <a:pPr algn="just"/>
            <a:endParaRPr lang="es-EC" sz="1600" dirty="0" smtClean="0">
              <a:solidFill>
                <a:srgbClr val="000000"/>
              </a:solidFill>
            </a:endParaRPr>
          </a:p>
          <a:p>
            <a:pPr algn="just"/>
            <a:r>
              <a:rPr lang="es-EC" sz="1600" dirty="0" smtClean="0">
                <a:solidFill>
                  <a:srgbClr val="000000"/>
                </a:solidFill>
              </a:rPr>
              <a:t>5.1.8. El diseño de un modelo agroproductivo sostenible, ha logrado prever el incremento viable de la productividad pasando en el rubro quinua de 30qq/ha a 60 </a:t>
            </a:r>
            <a:r>
              <a:rPr lang="es-EC" sz="1600" dirty="0" err="1" smtClean="0">
                <a:solidFill>
                  <a:srgbClr val="000000"/>
                </a:solidFill>
              </a:rPr>
              <a:t>qq</a:t>
            </a:r>
            <a:r>
              <a:rPr lang="es-EC" sz="1600" dirty="0" smtClean="0">
                <a:solidFill>
                  <a:srgbClr val="000000"/>
                </a:solidFill>
              </a:rPr>
              <a:t>/ha, en el rubro chocho de 20qq/ha a 30qq/ha; y, el incremento de la producción al llegar a una ocupación de al menos el 75% del predio.</a:t>
            </a:r>
          </a:p>
          <a:p>
            <a:pPr algn="just"/>
            <a:endParaRPr lang="es-EC" sz="1600" dirty="0" smtClean="0">
              <a:solidFill>
                <a:srgbClr val="000000"/>
              </a:solidFill>
            </a:endParaRPr>
          </a:p>
          <a:p>
            <a:pPr algn="just"/>
            <a:r>
              <a:rPr lang="es-EC" sz="1600" dirty="0" smtClean="0">
                <a:solidFill>
                  <a:srgbClr val="000000"/>
                </a:solidFill>
              </a:rPr>
              <a:t>5.1.9. En la evaluación financiera resultan ser sensibles a la variación de precios, por lo que en un escenario pesimista se reduciría notablemente la viabilidad financiera, con una relación B/C para los rubros chocho, quinua y forestal con fines productivos de 0,94; 0,81 y 0,85, respectivamente; lo que debería orientar a los tomadores de decisiones a suscribir acuerdos de comercialización en el marco de al menos un escenario mesurado.</a:t>
            </a:r>
          </a:p>
          <a:p>
            <a:pPr algn="just"/>
            <a:r>
              <a:rPr lang="es-EC" sz="1600" dirty="0" smtClean="0">
                <a:solidFill>
                  <a:srgbClr val="000000"/>
                </a:solidFill>
              </a:rPr>
              <a:t> </a:t>
            </a:r>
          </a:p>
          <a:p>
            <a:pPr algn="just"/>
            <a:r>
              <a:rPr lang="es-EC" sz="1600" dirty="0" smtClean="0">
                <a:solidFill>
                  <a:srgbClr val="000000"/>
                </a:solidFill>
              </a:rPr>
              <a:t>5.1.10. El componente que supone la más alta inversión es la plantación de pino que corresponde al 55% respecto del total de las inversiones.</a:t>
            </a:r>
          </a:p>
          <a:p>
            <a:pPr algn="just"/>
            <a:r>
              <a:rPr lang="es-EC" sz="1600" dirty="0" smtClean="0">
                <a:solidFill>
                  <a:srgbClr val="000000"/>
                </a:solidFill>
              </a:rPr>
              <a:t> </a:t>
            </a:r>
          </a:p>
          <a:p>
            <a:pPr algn="just"/>
            <a:r>
              <a:rPr lang="es-EC" sz="1600" dirty="0" smtClean="0">
                <a:solidFill>
                  <a:srgbClr val="000000"/>
                </a:solidFill>
              </a:rPr>
              <a:t>5.1.11. El porcentaje de variación de precios para la definición de escenarios se consideró en alrededor del 5% como una tasa equivalente a la inflación anual reportada.</a:t>
            </a:r>
          </a:p>
          <a:p>
            <a:pPr algn="just"/>
            <a:r>
              <a:rPr lang="es-EC" sz="1600" dirty="0" smtClean="0">
                <a:solidFill>
                  <a:srgbClr val="000000"/>
                </a:solidFill>
              </a:rPr>
              <a:t> </a:t>
            </a:r>
          </a:p>
          <a:p>
            <a:pPr algn="just"/>
            <a:r>
              <a:rPr lang="es-EC" sz="1600" dirty="0" smtClean="0">
                <a:solidFill>
                  <a:srgbClr val="000000"/>
                </a:solidFill>
              </a:rPr>
              <a:t>5.1.12. En la evaluación económica al  sumar los beneficios sociales, incrementan el indicador de la relación B/C para los rubros: chocho, quinua y forestal con fines productivos, esto inclusive en un escenario pesimista, en el que se tienen: 2,19; 1,69 y 3,08, respectivamente para los rubros referidos. </a:t>
            </a:r>
          </a:p>
          <a:p>
            <a:pPr marL="0" lvl="1" defTabSz="800080">
              <a:lnSpc>
                <a:spcPct val="90000"/>
              </a:lnSpc>
              <a:spcBef>
                <a:spcPct val="0"/>
              </a:spcBef>
              <a:spcAft>
                <a:spcPct val="15000"/>
              </a:spcAft>
            </a:pPr>
            <a:endParaRPr lang="es-EC" sz="2400" dirty="0">
              <a:solidFill>
                <a:srgbClr val="000000"/>
              </a:solidFill>
            </a:endParaRPr>
          </a:p>
          <a:p>
            <a:pPr marL="171446" lvl="1" indent="-171446" defTabSz="800080">
              <a:lnSpc>
                <a:spcPct val="90000"/>
              </a:lnSpc>
              <a:spcBef>
                <a:spcPct val="0"/>
              </a:spcBef>
              <a:spcAft>
                <a:spcPct val="15000"/>
              </a:spcAft>
              <a:buFontTx/>
              <a:buChar char="••"/>
            </a:pPr>
            <a:endParaRPr lang="es-EC" sz="2400" dirty="0">
              <a:solidFill>
                <a:srgbClr val="000000"/>
              </a:solidFill>
            </a:endParaRPr>
          </a:p>
          <a:p>
            <a:pPr marL="0" lvl="1" defTabSz="800080">
              <a:lnSpc>
                <a:spcPct val="90000"/>
              </a:lnSpc>
              <a:spcBef>
                <a:spcPct val="0"/>
              </a:spcBef>
              <a:spcAft>
                <a:spcPct val="15000"/>
              </a:spcAft>
            </a:pPr>
            <a:r>
              <a:rPr lang="es-EC" sz="2400" dirty="0" smtClean="0">
                <a:solidFill>
                  <a:srgbClr val="000000"/>
                </a:solidFill>
              </a:rPr>
              <a:t> </a:t>
            </a:r>
            <a:endParaRPr lang="es-ES" dirty="0">
              <a:solidFill>
                <a:srgbClr val="00000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089" y="5988527"/>
            <a:ext cx="3074779" cy="6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686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Grp="1" noChangeArrowheads="1"/>
          </p:cNvSpPr>
          <p:nvPr>
            <p:ph type="title"/>
          </p:nvPr>
        </p:nvSpPr>
        <p:spPr bwMode="auto">
          <a:xfrm>
            <a:off x="6822758" y="-45719"/>
            <a:ext cx="5083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0" i="0" dirty="0">
                <a:effectLst/>
                <a:latin typeface="Calibri" panose="020F0502020204030204" pitchFamily="34" charset="0"/>
              </a:rPr>
              <a:t>RECOMENDACIONES</a:t>
            </a:r>
          </a:p>
        </p:txBody>
      </p:sp>
      <p:sp>
        <p:nvSpPr>
          <p:cNvPr id="2" name="Rectangle 1"/>
          <p:cNvSpPr/>
          <p:nvPr/>
        </p:nvSpPr>
        <p:spPr>
          <a:xfrm>
            <a:off x="457201" y="740438"/>
            <a:ext cx="11572876" cy="5509200"/>
          </a:xfrm>
          <a:prstGeom prst="rect">
            <a:avLst/>
          </a:prstGeom>
        </p:spPr>
        <p:txBody>
          <a:bodyPr wrap="square">
            <a:spAutoFit/>
          </a:bodyPr>
          <a:lstStyle/>
          <a:p>
            <a:pPr algn="just"/>
            <a:r>
              <a:rPr lang="es-ES" sz="1600" dirty="0" smtClean="0"/>
              <a:t>5.2.1</a:t>
            </a:r>
            <a:r>
              <a:rPr lang="es-ES" sz="1600" dirty="0"/>
              <a:t>. </a:t>
            </a:r>
            <a:r>
              <a:rPr lang="es-ES" sz="1600" dirty="0" smtClean="0"/>
              <a:t>Respecto del </a:t>
            </a:r>
            <a:r>
              <a:rPr lang="es-ES" sz="1600" dirty="0"/>
              <a:t>componente de generación de capacidades locales para la planificación predial, demanda del establecimiento de alianzas con instituciones de Educación </a:t>
            </a:r>
            <a:r>
              <a:rPr lang="es-ES" sz="1600" dirty="0" smtClean="0"/>
              <a:t>Superior.</a:t>
            </a:r>
            <a:endParaRPr lang="es-EC" sz="1600" dirty="0"/>
          </a:p>
          <a:p>
            <a:r>
              <a:rPr lang="es-ES" sz="1600" dirty="0"/>
              <a:t> </a:t>
            </a:r>
            <a:endParaRPr lang="es-EC" sz="1600" dirty="0"/>
          </a:p>
          <a:p>
            <a:r>
              <a:rPr lang="es-ES" sz="1600" dirty="0"/>
              <a:t>5.2.2. Debido a la sensibilidad de los componentes productivos a las variaciones del mercado, se recomienda establecer alianzas estratégicas para la comercialización de quinua y chocho a un precio que suponga manejarse dentro de un escenario de mesurado a optimista.</a:t>
            </a:r>
            <a:endParaRPr lang="es-EC" sz="1600" dirty="0"/>
          </a:p>
          <a:p>
            <a:r>
              <a:rPr lang="es-ES" sz="1600" dirty="0"/>
              <a:t> </a:t>
            </a:r>
            <a:endParaRPr lang="es-EC" sz="1600" dirty="0"/>
          </a:p>
          <a:p>
            <a:r>
              <a:rPr lang="es-ES" sz="1600" dirty="0"/>
              <a:t>5.2.3. </a:t>
            </a:r>
            <a:r>
              <a:rPr lang="es-ES" sz="1600" dirty="0"/>
              <a:t>A</a:t>
            </a:r>
            <a:r>
              <a:rPr lang="es-ES" sz="1600" dirty="0" smtClean="0"/>
              <a:t>nalizar </a:t>
            </a:r>
            <a:r>
              <a:rPr lang="es-ES" sz="1600" dirty="0"/>
              <a:t>la posibilidad de postular el modelo </a:t>
            </a:r>
            <a:r>
              <a:rPr lang="es-ES" sz="1600" dirty="0" err="1"/>
              <a:t>agroproductivo</a:t>
            </a:r>
            <a:r>
              <a:rPr lang="es-ES" sz="1600" dirty="0"/>
              <a:t> sostenible de la Hacienda </a:t>
            </a:r>
            <a:r>
              <a:rPr lang="es-ES" sz="1600" dirty="0" err="1"/>
              <a:t>Llipig</a:t>
            </a:r>
            <a:r>
              <a:rPr lang="es-ES" sz="1600" dirty="0"/>
              <a:t> al  Proyecto del Buen Vivir, ejecutado por el Ministerio de Agricultura Ganadería, Acuacultura y Pesca, política que promueve el apoyo a la producción asociativa; esto con el fin de fortalecer el financiamiento de la implementación de los rubros agrícolas</a:t>
            </a:r>
            <a:r>
              <a:rPr lang="es-ES" sz="1600" dirty="0" smtClean="0"/>
              <a:t>.</a:t>
            </a:r>
          </a:p>
          <a:p>
            <a:endParaRPr lang="es-ES" sz="1600" dirty="0"/>
          </a:p>
          <a:p>
            <a:pPr algn="just"/>
            <a:r>
              <a:rPr lang="es-ES" sz="1600" dirty="0">
                <a:solidFill>
                  <a:srgbClr val="000000"/>
                </a:solidFill>
              </a:rPr>
              <a:t>5.2.4. </a:t>
            </a:r>
            <a:r>
              <a:rPr lang="es-ES" sz="1600" dirty="0" smtClean="0">
                <a:solidFill>
                  <a:srgbClr val="000000"/>
                </a:solidFill>
              </a:rPr>
              <a:t>Analizar </a:t>
            </a:r>
            <a:r>
              <a:rPr lang="es-ES" sz="1600" dirty="0">
                <a:solidFill>
                  <a:srgbClr val="000000"/>
                </a:solidFill>
              </a:rPr>
              <a:t>la posibilidad de postular el componente de forestación con fines productivos al Programa de incentivos para la reforestación con fines comerciales, política promovida por instituciones tales como: el MAGAP, MAE, MCPEC y la </a:t>
            </a:r>
            <a:r>
              <a:rPr lang="es-ES" sz="1600" dirty="0" smtClean="0">
                <a:solidFill>
                  <a:srgbClr val="000000"/>
                </a:solidFill>
              </a:rPr>
              <a:t>CFN.</a:t>
            </a:r>
            <a:endParaRPr lang="es-EC" sz="1600" dirty="0">
              <a:solidFill>
                <a:srgbClr val="000000"/>
              </a:solidFill>
            </a:endParaRPr>
          </a:p>
          <a:p>
            <a:r>
              <a:rPr lang="es-ES" sz="1600" dirty="0">
                <a:solidFill>
                  <a:srgbClr val="000000"/>
                </a:solidFill>
              </a:rPr>
              <a:t> </a:t>
            </a:r>
            <a:endParaRPr lang="es-EC" sz="1600" dirty="0">
              <a:solidFill>
                <a:srgbClr val="000000"/>
              </a:solidFill>
            </a:endParaRPr>
          </a:p>
          <a:p>
            <a:r>
              <a:rPr lang="es-ES" sz="1600" dirty="0">
                <a:solidFill>
                  <a:srgbClr val="000000"/>
                </a:solidFill>
              </a:rPr>
              <a:t>5.2.5. Los sistemas </a:t>
            </a:r>
            <a:r>
              <a:rPr lang="es-ES" sz="1600" dirty="0" err="1">
                <a:solidFill>
                  <a:srgbClr val="000000"/>
                </a:solidFill>
              </a:rPr>
              <a:t>agrosilvícolas</a:t>
            </a:r>
            <a:r>
              <a:rPr lang="es-ES" sz="1600" dirty="0">
                <a:solidFill>
                  <a:srgbClr val="000000"/>
                </a:solidFill>
              </a:rPr>
              <a:t> demandan el establecimiento de vínculos con los gobiernos locales, que actualmente se encuentran ejecutando el Plan Nacional de Restauración Forestal, los que podrán proveer de los recursos necesarios para la implementación de la iniciativa.</a:t>
            </a:r>
            <a:endParaRPr lang="es-EC" sz="1600" dirty="0">
              <a:solidFill>
                <a:srgbClr val="000000"/>
              </a:solidFill>
            </a:endParaRPr>
          </a:p>
          <a:p>
            <a:r>
              <a:rPr lang="es-ES" sz="1600" dirty="0">
                <a:solidFill>
                  <a:srgbClr val="000000"/>
                </a:solidFill>
              </a:rPr>
              <a:t> </a:t>
            </a:r>
            <a:endParaRPr lang="es-EC" sz="1600" dirty="0">
              <a:solidFill>
                <a:srgbClr val="000000"/>
              </a:solidFill>
            </a:endParaRPr>
          </a:p>
          <a:p>
            <a:r>
              <a:rPr lang="es-EC" sz="1600" dirty="0">
                <a:solidFill>
                  <a:srgbClr val="000000"/>
                </a:solidFill>
              </a:rPr>
              <a:t>5.2.6. </a:t>
            </a:r>
            <a:r>
              <a:rPr lang="es-EC" sz="1600" dirty="0" smtClean="0">
                <a:solidFill>
                  <a:srgbClr val="000000"/>
                </a:solidFill>
              </a:rPr>
              <a:t>Suscribir </a:t>
            </a:r>
            <a:r>
              <a:rPr lang="es-EC" sz="1600" dirty="0">
                <a:solidFill>
                  <a:srgbClr val="000000"/>
                </a:solidFill>
              </a:rPr>
              <a:t>acuerdos de comercialización en el marco de al menos un escenario mesurado, capaz de garantizar el retorno de las inversiones.</a:t>
            </a:r>
          </a:p>
          <a:p>
            <a:endParaRPr lang="es-EC" sz="1600" dirty="0"/>
          </a:p>
          <a:p>
            <a:r>
              <a:rPr lang="es-ES" sz="1600" dirty="0"/>
              <a:t> </a:t>
            </a:r>
            <a:endParaRPr lang="es-EC" sz="16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089" y="6019007"/>
            <a:ext cx="3074779" cy="6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703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1 CuadroTexto"/>
          <p:cNvSpPr txBox="1">
            <a:spLocks noChangeArrowheads="1"/>
          </p:cNvSpPr>
          <p:nvPr/>
        </p:nvSpPr>
        <p:spPr bwMode="auto">
          <a:xfrm>
            <a:off x="5214980" y="3224354"/>
            <a:ext cx="25722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GRACIAS   </a:t>
            </a:r>
            <a:endParaRPr lang="es-EC" sz="4400" dirty="0">
              <a:latin typeface="Calibri" panose="020F0502020204030204"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666" y="1156960"/>
            <a:ext cx="2698935" cy="132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643" y="1147734"/>
            <a:ext cx="1395023" cy="134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5939457"/>
            <a:ext cx="3086100" cy="74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60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6182362" y="1"/>
            <a:ext cx="53721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000" b="1" dirty="0">
                <a:latin typeface="Calibri" panose="020F0502020204030204" pitchFamily="34" charset="0"/>
              </a:rPr>
              <a:t>OBJETIVOS ESPECÍFICOS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260" y="5891237"/>
            <a:ext cx="3000375"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73021" y="1323139"/>
            <a:ext cx="11569385" cy="910383"/>
            <a:chOff x="0" y="78453"/>
            <a:chExt cx="8128000" cy="1263599"/>
          </a:xfrm>
          <a:noFill/>
        </p:grpSpPr>
        <p:sp>
          <p:nvSpPr>
            <p:cNvPr id="7" name="Rounded Rectangle 6"/>
            <p:cNvSpPr/>
            <p:nvPr/>
          </p:nvSpPr>
          <p:spPr>
            <a:xfrm>
              <a:off x="0" y="78453"/>
              <a:ext cx="8128000" cy="1263599"/>
            </a:xfrm>
            <a:prstGeom prst="roundRect">
              <a:avLst/>
            </a:prstGeom>
            <a:grp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61684" y="140137"/>
              <a:ext cx="8004632" cy="114023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342883" indent="-342883" defTabSz="1066747">
                <a:lnSpc>
                  <a:spcPct val="90000"/>
                </a:lnSpc>
                <a:spcBef>
                  <a:spcPct val="0"/>
                </a:spcBef>
                <a:spcAft>
                  <a:spcPct val="35000"/>
                </a:spcAft>
                <a:buFont typeface="Arial" panose="020B0604020202020204" pitchFamily="34" charset="0"/>
                <a:buChar char="•"/>
              </a:pPr>
              <a:r>
                <a:rPr lang="es-EC" sz="2800" dirty="0"/>
                <a:t>Efectuar el diagnóstico territorial participativo mediante la evaluación de los modelos </a:t>
              </a:r>
              <a:r>
                <a:rPr lang="es-EC" sz="2800" dirty="0" err="1"/>
                <a:t>agroproductivos</a:t>
              </a:r>
              <a:r>
                <a:rPr lang="es-EC" sz="2800" dirty="0"/>
                <a:t> de ocupación actual de la Hacienda “</a:t>
              </a:r>
              <a:r>
                <a:rPr lang="es-EC" sz="2800" dirty="0" err="1"/>
                <a:t>Llipig</a:t>
              </a:r>
              <a:r>
                <a:rPr lang="es-EC" sz="2800" dirty="0"/>
                <a:t>”. </a:t>
              </a:r>
            </a:p>
          </p:txBody>
        </p:sp>
      </p:grpSp>
      <p:grpSp>
        <p:nvGrpSpPr>
          <p:cNvPr id="9" name="Group 8"/>
          <p:cNvGrpSpPr/>
          <p:nvPr/>
        </p:nvGrpSpPr>
        <p:grpSpPr>
          <a:xfrm>
            <a:off x="406080" y="2696696"/>
            <a:ext cx="11552555" cy="1015347"/>
            <a:chOff x="0" y="92583"/>
            <a:chExt cx="8128000" cy="1696500"/>
          </a:xfrm>
        </p:grpSpPr>
        <p:sp>
          <p:nvSpPr>
            <p:cNvPr id="10" name="Rounded Rectangle 9"/>
            <p:cNvSpPr/>
            <p:nvPr/>
          </p:nvSpPr>
          <p:spPr>
            <a:xfrm>
              <a:off x="0" y="92583"/>
              <a:ext cx="8128000" cy="1696500"/>
            </a:xfrm>
            <a:prstGeom prst="roundRect">
              <a:avLst/>
            </a:prstGeom>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82816" y="175399"/>
              <a:ext cx="7962368" cy="153086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1" tIns="95251" rIns="95251" bIns="95251" numCol="1" spcCol="1270" anchor="ctr" anchorCtr="0">
              <a:noAutofit/>
            </a:bodyPr>
            <a:lstStyle/>
            <a:p>
              <a:pPr marL="342883" indent="-342883" defTabSz="1111195">
                <a:lnSpc>
                  <a:spcPct val="90000"/>
                </a:lnSpc>
                <a:spcBef>
                  <a:spcPct val="0"/>
                </a:spcBef>
                <a:spcAft>
                  <a:spcPct val="35000"/>
                </a:spcAft>
                <a:buFont typeface="Arial" panose="020B0604020202020204" pitchFamily="34" charset="0"/>
                <a:buChar char="•"/>
              </a:pPr>
              <a:r>
                <a:rPr lang="es-EC" sz="2800" dirty="0"/>
                <a:t>Evaluar el modelo agroproductivo</a:t>
              </a:r>
              <a:r>
                <a:rPr lang="es-EC" sz="2800" dirty="0" smtClean="0"/>
                <a:t> </a:t>
              </a:r>
              <a:r>
                <a:rPr lang="es-EC" sz="2800" dirty="0"/>
                <a:t>sostenible de ocupación futura de la Hacienda “</a:t>
              </a:r>
              <a:r>
                <a:rPr lang="es-EC" sz="2800" dirty="0" err="1"/>
                <a:t>Llipig</a:t>
              </a:r>
              <a:r>
                <a:rPr lang="es-EC" sz="2800" dirty="0"/>
                <a:t>”.</a:t>
              </a:r>
            </a:p>
          </p:txBody>
        </p:sp>
      </p:grpSp>
      <p:grpSp>
        <p:nvGrpSpPr>
          <p:cNvPr id="12" name="Group 11"/>
          <p:cNvGrpSpPr/>
          <p:nvPr/>
        </p:nvGrpSpPr>
        <p:grpSpPr>
          <a:xfrm>
            <a:off x="373021" y="4275785"/>
            <a:ext cx="11569385" cy="879249"/>
            <a:chOff x="0" y="6633"/>
            <a:chExt cx="8128000" cy="2646540"/>
          </a:xfrm>
        </p:grpSpPr>
        <p:sp>
          <p:nvSpPr>
            <p:cNvPr id="13" name="Rounded Rectangle 12"/>
            <p:cNvSpPr/>
            <p:nvPr/>
          </p:nvSpPr>
          <p:spPr>
            <a:xfrm>
              <a:off x="0" y="6633"/>
              <a:ext cx="8128000" cy="2646540"/>
            </a:xfrm>
            <a:prstGeom prst="roundRect">
              <a:avLst/>
            </a:prstGeom>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61684" y="131331"/>
              <a:ext cx="8004632" cy="238815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1" tIns="148591" rIns="148591" bIns="148591" numCol="1" spcCol="1270" anchor="ctr" anchorCtr="0">
              <a:noAutofit/>
            </a:bodyPr>
            <a:lstStyle/>
            <a:p>
              <a:pPr marL="342883" indent="-342883" defTabSz="1733463">
                <a:lnSpc>
                  <a:spcPct val="90000"/>
                </a:lnSpc>
                <a:spcBef>
                  <a:spcPct val="0"/>
                </a:spcBef>
                <a:spcAft>
                  <a:spcPct val="35000"/>
                </a:spcAft>
                <a:buFont typeface="Arial" panose="020B0604020202020204" pitchFamily="34" charset="0"/>
                <a:buChar char="•"/>
              </a:pPr>
              <a:r>
                <a:rPr lang="es-EC" sz="2800" dirty="0"/>
                <a:t>Validar de manera participativa el modelo agroproductivo s</a:t>
              </a:r>
              <a:r>
                <a:rPr lang="es-EC" sz="2800" dirty="0" smtClean="0"/>
                <a:t>ostenible </a:t>
              </a:r>
              <a:r>
                <a:rPr lang="es-EC" sz="2800" dirty="0"/>
                <a:t>de ocupación futura de la Hacienda “</a:t>
              </a:r>
              <a:r>
                <a:rPr lang="es-EC" sz="2800" dirty="0" err="1"/>
                <a:t>Llipig</a:t>
              </a:r>
              <a:r>
                <a:rPr lang="es-EC" sz="2800" dirty="0"/>
                <a:t>”.</a:t>
              </a:r>
            </a:p>
          </p:txBody>
        </p:sp>
      </p:grpSp>
    </p:spTree>
    <p:extLst>
      <p:ext uri="{BB962C8B-B14F-4D97-AF65-F5344CB8AC3E}">
        <p14:creationId xmlns:p14="http://schemas.microsoft.com/office/powerpoint/2010/main" val="341954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8046891" y="-70248"/>
            <a:ext cx="54101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a:latin typeface="Calibri" panose="020F0502020204030204" pitchFamily="34" charset="0"/>
              </a:rPr>
              <a:t>METODOLOGÍA</a:t>
            </a:r>
            <a:r>
              <a:rPr lang="es-EC" sz="2200" b="1" dirty="0"/>
              <a:t> </a:t>
            </a:r>
          </a:p>
        </p:txBody>
      </p:sp>
      <p:sp>
        <p:nvSpPr>
          <p:cNvPr id="2" name="CuadroTexto 1"/>
          <p:cNvSpPr txBox="1"/>
          <p:nvPr/>
        </p:nvSpPr>
        <p:spPr>
          <a:xfrm>
            <a:off x="373518" y="114417"/>
            <a:ext cx="5732464" cy="400110"/>
          </a:xfrm>
          <a:prstGeom prst="rect">
            <a:avLst/>
          </a:prstGeom>
          <a:noFill/>
        </p:spPr>
        <p:txBody>
          <a:bodyPr wrap="square" rtlCol="0">
            <a:spAutoFit/>
          </a:bodyPr>
          <a:lstStyle/>
          <a:p>
            <a:r>
              <a:rPr lang="es-EC" sz="2000" b="1" dirty="0" smtClean="0"/>
              <a:t>Diagnóstico Territorial  Participativo </a:t>
            </a:r>
            <a:endParaRPr lang="es-EC" sz="2000" b="1"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6" y="5939497"/>
            <a:ext cx="3028951"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16 Diagrama"/>
          <p:cNvGraphicFramePr/>
          <p:nvPr>
            <p:extLst>
              <p:ext uri="{D42A27DB-BD31-4B8C-83A1-F6EECF244321}">
                <p14:modId xmlns:p14="http://schemas.microsoft.com/office/powerpoint/2010/main" val="3440665606"/>
              </p:ext>
            </p:extLst>
          </p:nvPr>
        </p:nvGraphicFramePr>
        <p:xfrm>
          <a:off x="3358851" y="514527"/>
          <a:ext cx="8671226" cy="590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323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8087455" y="-76194"/>
            <a:ext cx="4272185"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a:latin typeface="Calibri" panose="020F0502020204030204" pitchFamily="34" charset="0"/>
              </a:rPr>
              <a:t>METODOLOGÍA</a:t>
            </a:r>
            <a:r>
              <a:rPr lang="es-EC" sz="2200" b="1" dirty="0"/>
              <a:t> </a:t>
            </a:r>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6" y="5939497"/>
            <a:ext cx="3028951"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ext uri="{D42A27DB-BD31-4B8C-83A1-F6EECF244321}">
                <p14:modId xmlns:p14="http://schemas.microsoft.com/office/powerpoint/2010/main" val="2977245697"/>
              </p:ext>
            </p:extLst>
          </p:nvPr>
        </p:nvGraphicFramePr>
        <p:xfrm>
          <a:off x="3081992" y="915986"/>
          <a:ext cx="7666743" cy="4789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1"/>
          <p:cNvSpPr txBox="1"/>
          <p:nvPr/>
        </p:nvSpPr>
        <p:spPr>
          <a:xfrm>
            <a:off x="493983" y="0"/>
            <a:ext cx="7138354" cy="769441"/>
          </a:xfrm>
          <a:prstGeom prst="rect">
            <a:avLst/>
          </a:prstGeom>
          <a:noFill/>
        </p:spPr>
        <p:txBody>
          <a:bodyPr wrap="square" rtlCol="0">
            <a:spAutoFit/>
          </a:bodyPr>
          <a:lstStyle/>
          <a:p>
            <a:r>
              <a:rPr lang="es-EC" sz="2200" b="1" dirty="0" smtClean="0"/>
              <a:t>Evaluación y Validación </a:t>
            </a:r>
            <a:r>
              <a:rPr lang="es-EC" sz="2200" b="1" dirty="0"/>
              <a:t>participativa del modelo agroproductivo sostenible de ocupación futura </a:t>
            </a:r>
          </a:p>
        </p:txBody>
      </p:sp>
    </p:spTree>
    <p:extLst>
      <p:ext uri="{BB962C8B-B14F-4D97-AF65-F5344CB8AC3E}">
        <p14:creationId xmlns:p14="http://schemas.microsoft.com/office/powerpoint/2010/main" val="186421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7977222" y="-76194"/>
            <a:ext cx="54101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a:latin typeface="Calibri" panose="020F0502020204030204" pitchFamily="34" charset="0"/>
              </a:rPr>
              <a:t>METODOLOGÍA</a:t>
            </a:r>
            <a:r>
              <a:rPr lang="es-EC" sz="2200" b="1" dirty="0"/>
              <a:t> </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6" y="5954737"/>
            <a:ext cx="3028951"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1"/>
          <p:cNvSpPr txBox="1"/>
          <p:nvPr/>
        </p:nvSpPr>
        <p:spPr>
          <a:xfrm>
            <a:off x="315457" y="96553"/>
            <a:ext cx="5342392" cy="461665"/>
          </a:xfrm>
          <a:prstGeom prst="rect">
            <a:avLst/>
          </a:prstGeom>
          <a:noFill/>
        </p:spPr>
        <p:txBody>
          <a:bodyPr wrap="square" rtlCol="0">
            <a:spAutoFit/>
          </a:bodyPr>
          <a:lstStyle/>
          <a:p>
            <a:r>
              <a:rPr lang="es-EC" sz="2400" b="1" dirty="0" smtClean="0"/>
              <a:t>Método </a:t>
            </a:r>
            <a:r>
              <a:rPr lang="es-EC" sz="2400" b="1" dirty="0" err="1" smtClean="0"/>
              <a:t>Multicriterio</a:t>
            </a:r>
            <a:endParaRPr lang="es-EC" sz="2400" b="1" dirty="0"/>
          </a:p>
        </p:txBody>
      </p:sp>
      <p:graphicFrame>
        <p:nvGraphicFramePr>
          <p:cNvPr id="26" name="25 Diagrama"/>
          <p:cNvGraphicFramePr/>
          <p:nvPr>
            <p:extLst>
              <p:ext uri="{D42A27DB-BD31-4B8C-83A1-F6EECF244321}">
                <p14:modId xmlns:p14="http://schemas.microsoft.com/office/powerpoint/2010/main" val="2707238322"/>
              </p:ext>
            </p:extLst>
          </p:nvPr>
        </p:nvGraphicFramePr>
        <p:xfrm>
          <a:off x="2425120" y="1112168"/>
          <a:ext cx="7920880"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6836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CuadroTexto"/>
          <p:cNvSpPr txBox="1">
            <a:spLocks noChangeArrowheads="1"/>
          </p:cNvSpPr>
          <p:nvPr/>
        </p:nvSpPr>
        <p:spPr bwMode="auto">
          <a:xfrm>
            <a:off x="8276881" y="-75247"/>
            <a:ext cx="54101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a:latin typeface="Calibri" panose="020F0502020204030204" pitchFamily="34" charset="0"/>
              </a:rPr>
              <a:t>METODOLOGÍA</a:t>
            </a:r>
            <a:r>
              <a:rPr lang="es-EC" sz="2200" b="1" dirty="0"/>
              <a:t> </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091" y="5914155"/>
            <a:ext cx="29718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1"/>
          <p:cNvSpPr txBox="1"/>
          <p:nvPr/>
        </p:nvSpPr>
        <p:spPr>
          <a:xfrm>
            <a:off x="315456" y="35593"/>
            <a:ext cx="6725424" cy="769441"/>
          </a:xfrm>
          <a:prstGeom prst="rect">
            <a:avLst/>
          </a:prstGeom>
          <a:noFill/>
        </p:spPr>
        <p:txBody>
          <a:bodyPr wrap="square" rtlCol="0">
            <a:spAutoFit/>
          </a:bodyPr>
          <a:lstStyle/>
          <a:p>
            <a:r>
              <a:rPr lang="es-EC" sz="2200" b="1" dirty="0" smtClean="0"/>
              <a:t>Aplicación del Método </a:t>
            </a:r>
            <a:r>
              <a:rPr lang="es-EC" sz="2200" b="1" dirty="0" err="1" smtClean="0"/>
              <a:t>Multicriterio</a:t>
            </a:r>
            <a:r>
              <a:rPr lang="es-EC" sz="2200" b="1" dirty="0" smtClean="0"/>
              <a:t> con los miembros de la organización</a:t>
            </a:r>
            <a:endParaRPr lang="es-EC" sz="2200" b="1" dirty="0"/>
          </a:p>
        </p:txBody>
      </p:sp>
      <p:graphicFrame>
        <p:nvGraphicFramePr>
          <p:cNvPr id="11" name="10 Tabla"/>
          <p:cNvGraphicFramePr>
            <a:graphicFrameLocks noGrp="1"/>
          </p:cNvGraphicFramePr>
          <p:nvPr>
            <p:extLst>
              <p:ext uri="{D42A27DB-BD31-4B8C-83A1-F6EECF244321}">
                <p14:modId xmlns:p14="http://schemas.microsoft.com/office/powerpoint/2010/main" val="963702472"/>
              </p:ext>
            </p:extLst>
          </p:nvPr>
        </p:nvGraphicFramePr>
        <p:xfrm>
          <a:off x="1104960" y="955576"/>
          <a:ext cx="10401240" cy="4729637"/>
        </p:xfrm>
        <a:graphic>
          <a:graphicData uri="http://schemas.openxmlformats.org/drawingml/2006/table">
            <a:tbl>
              <a:tblPr firstRow="1" firstCol="1" bandRow="1">
                <a:tableStyleId>{5C22544A-7EE6-4342-B048-85BDC9FD1C3A}</a:tableStyleId>
              </a:tblPr>
              <a:tblGrid>
                <a:gridCol w="2019659"/>
                <a:gridCol w="8381581"/>
              </a:tblGrid>
              <a:tr h="121360">
                <a:tc>
                  <a:txBody>
                    <a:bodyPr/>
                    <a:lstStyle/>
                    <a:p>
                      <a:pPr algn="ctr">
                        <a:lnSpc>
                          <a:spcPct val="115000"/>
                        </a:lnSpc>
                        <a:spcAft>
                          <a:spcPts val="0"/>
                        </a:spcAft>
                      </a:pPr>
                      <a:r>
                        <a:rPr lang="es-ES" sz="1400" b="1" dirty="0">
                          <a:solidFill>
                            <a:schemeClr val="tx1"/>
                          </a:solidFill>
                          <a:effectLst/>
                          <a:latin typeface="+mn-lt"/>
                        </a:rPr>
                        <a:t>Viabilidad</a:t>
                      </a:r>
                      <a:endParaRPr lang="es-EC" sz="1200" b="1" dirty="0">
                        <a:solidFill>
                          <a:schemeClr val="tx1"/>
                        </a:solidFill>
                        <a:effectLst/>
                        <a:latin typeface="+mn-lt"/>
                        <a:ea typeface="Calibri"/>
                        <a:cs typeface="Times New Roman"/>
                      </a:endParaRPr>
                    </a:p>
                  </a:txBody>
                  <a:tcPr marL="38135" marR="38135" marT="0" marB="0"/>
                </a:tc>
                <a:tc>
                  <a:txBody>
                    <a:bodyPr/>
                    <a:lstStyle/>
                    <a:p>
                      <a:pPr algn="ctr">
                        <a:lnSpc>
                          <a:spcPct val="115000"/>
                        </a:lnSpc>
                        <a:spcAft>
                          <a:spcPts val="0"/>
                        </a:spcAft>
                      </a:pPr>
                      <a:r>
                        <a:rPr lang="es-ES" sz="1400" b="1" dirty="0">
                          <a:solidFill>
                            <a:schemeClr val="tx1"/>
                          </a:solidFill>
                          <a:effectLst/>
                          <a:latin typeface="+mn-lt"/>
                        </a:rPr>
                        <a:t>Criterios</a:t>
                      </a:r>
                      <a:endParaRPr lang="es-EC" sz="1200" b="1" dirty="0">
                        <a:solidFill>
                          <a:schemeClr val="tx1"/>
                        </a:solidFill>
                        <a:effectLst/>
                        <a:latin typeface="+mn-lt"/>
                        <a:ea typeface="Calibri"/>
                        <a:cs typeface="Times New Roman"/>
                      </a:endParaRPr>
                    </a:p>
                  </a:txBody>
                  <a:tcPr marL="38135" marR="38135" marT="0" marB="0"/>
                </a:tc>
              </a:tr>
              <a:tr h="374425">
                <a:tc rowSpan="3">
                  <a:txBody>
                    <a:bodyPr/>
                    <a:lstStyle/>
                    <a:p>
                      <a:pPr algn="just">
                        <a:lnSpc>
                          <a:spcPct val="115000"/>
                        </a:lnSpc>
                        <a:spcAft>
                          <a:spcPts val="0"/>
                        </a:spcAft>
                      </a:pPr>
                      <a:r>
                        <a:rPr lang="es-ES" sz="1400" b="1" dirty="0">
                          <a:solidFill>
                            <a:schemeClr val="tx1"/>
                          </a:solidFill>
                          <a:effectLst/>
                          <a:latin typeface="+mn-lt"/>
                        </a:rPr>
                        <a:t>Social</a:t>
                      </a:r>
                      <a:endParaRPr lang="es-EC" sz="1200" b="1" dirty="0">
                        <a:solidFill>
                          <a:schemeClr val="tx1"/>
                        </a:solidFill>
                        <a:effectLst/>
                        <a:latin typeface="+mn-lt"/>
                        <a:ea typeface="Calibri"/>
                        <a:cs typeface="Times New Roman"/>
                      </a:endParaRPr>
                    </a:p>
                  </a:txBody>
                  <a:tcPr marL="38135" marR="38135" marT="0" marB="0"/>
                </a:tc>
                <a:tc>
                  <a:txBody>
                    <a:bodyPr/>
                    <a:lstStyle/>
                    <a:p>
                      <a:pPr algn="just">
                        <a:lnSpc>
                          <a:spcPct val="115000"/>
                        </a:lnSpc>
                        <a:spcAft>
                          <a:spcPts val="0"/>
                        </a:spcAft>
                      </a:pPr>
                      <a:r>
                        <a:rPr lang="es-ES" sz="1400" b="0" i="0" dirty="0" smtClean="0">
                          <a:solidFill>
                            <a:schemeClr val="tx1"/>
                          </a:solidFill>
                          <a:effectLst/>
                          <a:latin typeface="+mn-lt"/>
                        </a:rPr>
                        <a:t>Recurso </a:t>
                      </a:r>
                      <a:r>
                        <a:rPr lang="es-ES" sz="1400" b="0" i="0" dirty="0">
                          <a:solidFill>
                            <a:schemeClr val="tx1"/>
                          </a:solidFill>
                          <a:effectLst/>
                          <a:latin typeface="+mn-lt"/>
                        </a:rPr>
                        <a:t>humano suficiente para la ejecución de los trabajos</a:t>
                      </a:r>
                      <a:endParaRPr lang="es-EC" sz="1200" b="0" i="0" dirty="0">
                        <a:solidFill>
                          <a:schemeClr val="tx1"/>
                        </a:solidFill>
                        <a:effectLst/>
                        <a:latin typeface="+mn-lt"/>
                        <a:ea typeface="Calibri"/>
                        <a:cs typeface="Times New Roman"/>
                      </a:endParaRPr>
                    </a:p>
                  </a:txBody>
                  <a:tcPr marL="38135" marR="38135" marT="0" marB="0"/>
                </a:tc>
              </a:tr>
              <a:tr h="374425">
                <a:tc vMerge="1">
                  <a:txBody>
                    <a:bodyPr/>
                    <a:lstStyle/>
                    <a:p>
                      <a:endParaRPr lang="es-EC"/>
                    </a:p>
                  </a:txBody>
                  <a:tcPr/>
                </a:tc>
                <a:tc>
                  <a:txBody>
                    <a:bodyPr/>
                    <a:lstStyle/>
                    <a:p>
                      <a:pPr algn="just">
                        <a:lnSpc>
                          <a:spcPct val="115000"/>
                        </a:lnSpc>
                        <a:spcAft>
                          <a:spcPts val="0"/>
                        </a:spcAft>
                      </a:pPr>
                      <a:r>
                        <a:rPr lang="es-ES" sz="1400" b="0" dirty="0" smtClean="0">
                          <a:solidFill>
                            <a:schemeClr val="tx1"/>
                          </a:solidFill>
                          <a:effectLst/>
                          <a:latin typeface="+mn-lt"/>
                        </a:rPr>
                        <a:t>Alianzas </a:t>
                      </a:r>
                      <a:r>
                        <a:rPr lang="es-ES" sz="1400" b="0" dirty="0">
                          <a:solidFill>
                            <a:schemeClr val="tx1"/>
                          </a:solidFill>
                          <a:effectLst/>
                          <a:latin typeface="+mn-lt"/>
                        </a:rPr>
                        <a:t>que apuntalen la fase de instalación y operación de las propuestas</a:t>
                      </a:r>
                      <a:endParaRPr lang="es-EC" sz="1200" b="0" dirty="0">
                        <a:solidFill>
                          <a:schemeClr val="tx1"/>
                        </a:solidFill>
                        <a:effectLst/>
                        <a:latin typeface="+mn-lt"/>
                        <a:ea typeface="Calibri"/>
                        <a:cs typeface="Times New Roman"/>
                      </a:endParaRPr>
                    </a:p>
                  </a:txBody>
                  <a:tcPr marL="38135" marR="38135" marT="0" marB="0"/>
                </a:tc>
              </a:tr>
              <a:tr h="374425">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posibilita la inclusión de género y generacional en el desarrollo de las acciones</a:t>
                      </a:r>
                      <a:endParaRPr lang="es-EC" sz="1200" b="0" dirty="0">
                        <a:solidFill>
                          <a:schemeClr val="tx1"/>
                        </a:solidFill>
                        <a:effectLst/>
                        <a:latin typeface="+mn-lt"/>
                        <a:ea typeface="Calibri"/>
                        <a:cs typeface="Times New Roman"/>
                      </a:endParaRPr>
                    </a:p>
                  </a:txBody>
                  <a:tcPr marL="38135" marR="38135" marT="0" marB="0"/>
                </a:tc>
              </a:tr>
              <a:tr h="121360">
                <a:tc rowSpan="4">
                  <a:txBody>
                    <a:bodyPr/>
                    <a:lstStyle/>
                    <a:p>
                      <a:pPr algn="just">
                        <a:lnSpc>
                          <a:spcPct val="115000"/>
                        </a:lnSpc>
                        <a:spcAft>
                          <a:spcPts val="0"/>
                        </a:spcAft>
                      </a:pPr>
                      <a:r>
                        <a:rPr lang="es-ES" sz="1400" b="1" dirty="0">
                          <a:solidFill>
                            <a:schemeClr val="tx1"/>
                          </a:solidFill>
                          <a:effectLst/>
                          <a:latin typeface="+mn-lt"/>
                        </a:rPr>
                        <a:t>Técnica</a:t>
                      </a:r>
                      <a:endParaRPr lang="es-EC" sz="1200" b="1" dirty="0">
                        <a:solidFill>
                          <a:schemeClr val="tx1"/>
                        </a:solidFill>
                        <a:effectLst/>
                        <a:latin typeface="+mn-lt"/>
                        <a:ea typeface="Calibri"/>
                        <a:cs typeface="Times New Roman"/>
                      </a:endParaRPr>
                    </a:p>
                  </a:txBody>
                  <a:tcPr marL="38135" marR="38135" marT="0" marB="0"/>
                </a:tc>
                <a:tc>
                  <a:txBody>
                    <a:bodyPr/>
                    <a:lstStyle/>
                    <a:p>
                      <a:pPr algn="just">
                        <a:lnSpc>
                          <a:spcPct val="115000"/>
                        </a:lnSpc>
                        <a:spcAft>
                          <a:spcPts val="0"/>
                        </a:spcAft>
                      </a:pPr>
                      <a:r>
                        <a:rPr lang="es-ES" sz="1400" b="0" dirty="0">
                          <a:solidFill>
                            <a:schemeClr val="tx1"/>
                          </a:solidFill>
                          <a:effectLst/>
                          <a:latin typeface="+mn-lt"/>
                        </a:rPr>
                        <a:t>Se usa el conocimiento local</a:t>
                      </a:r>
                      <a:endParaRPr lang="es-EC" sz="1200" b="0" dirty="0">
                        <a:solidFill>
                          <a:schemeClr val="tx1"/>
                        </a:solidFill>
                        <a:effectLst/>
                        <a:latin typeface="+mn-lt"/>
                        <a:ea typeface="Calibri"/>
                        <a:cs typeface="Times New Roman"/>
                      </a:endParaRPr>
                    </a:p>
                  </a:txBody>
                  <a:tcPr marL="38135" marR="38135" marT="0" marB="0"/>
                </a:tc>
              </a:tr>
              <a:tr h="247113">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han instalado con éxito las iniciativas en zonas aledañas</a:t>
                      </a:r>
                      <a:endParaRPr lang="es-EC" sz="1200" b="0" dirty="0">
                        <a:solidFill>
                          <a:schemeClr val="tx1"/>
                        </a:solidFill>
                        <a:effectLst/>
                        <a:latin typeface="+mn-lt"/>
                        <a:ea typeface="Calibri"/>
                        <a:cs typeface="Times New Roman"/>
                      </a:endParaRPr>
                    </a:p>
                  </a:txBody>
                  <a:tcPr marL="38135" marR="38135" marT="0" marB="0"/>
                </a:tc>
              </a:tr>
              <a:tr h="374425">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cuenta con asistencia técnica para ejecutar las iniciativas</a:t>
                      </a:r>
                      <a:endParaRPr lang="es-EC" sz="1200" b="0" dirty="0">
                        <a:solidFill>
                          <a:schemeClr val="tx1"/>
                        </a:solidFill>
                        <a:effectLst/>
                        <a:latin typeface="+mn-lt"/>
                        <a:ea typeface="Calibri"/>
                        <a:cs typeface="Times New Roman"/>
                      </a:endParaRPr>
                    </a:p>
                  </a:txBody>
                  <a:tcPr marL="38135" marR="38135" marT="0" marB="0"/>
                </a:tc>
              </a:tr>
              <a:tr h="374425">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tiene la capacidad de financiar la adopción de las tecnologías propuestas</a:t>
                      </a:r>
                      <a:endParaRPr lang="es-EC" sz="1200" b="0" dirty="0">
                        <a:solidFill>
                          <a:schemeClr val="tx1"/>
                        </a:solidFill>
                        <a:effectLst/>
                        <a:latin typeface="+mn-lt"/>
                        <a:ea typeface="Calibri"/>
                        <a:cs typeface="Times New Roman"/>
                      </a:endParaRPr>
                    </a:p>
                  </a:txBody>
                  <a:tcPr marL="38135" marR="38135" marT="0" marB="0"/>
                </a:tc>
              </a:tr>
              <a:tr h="374425">
                <a:tc rowSpan="2">
                  <a:txBody>
                    <a:bodyPr/>
                    <a:lstStyle/>
                    <a:p>
                      <a:pPr algn="just">
                        <a:lnSpc>
                          <a:spcPct val="115000"/>
                        </a:lnSpc>
                        <a:spcAft>
                          <a:spcPts val="0"/>
                        </a:spcAft>
                      </a:pPr>
                      <a:r>
                        <a:rPr lang="es-ES" sz="1400" b="1" dirty="0">
                          <a:solidFill>
                            <a:schemeClr val="tx1"/>
                          </a:solidFill>
                          <a:effectLst/>
                          <a:latin typeface="+mn-lt"/>
                        </a:rPr>
                        <a:t>Ambiental</a:t>
                      </a:r>
                      <a:endParaRPr lang="es-EC" sz="1200" b="1" dirty="0">
                        <a:solidFill>
                          <a:schemeClr val="tx1"/>
                        </a:solidFill>
                        <a:effectLst/>
                        <a:latin typeface="+mn-lt"/>
                        <a:ea typeface="Calibri"/>
                        <a:cs typeface="Times New Roman"/>
                      </a:endParaRPr>
                    </a:p>
                  </a:txBody>
                  <a:tcPr marL="38135" marR="38135" marT="0" marB="0"/>
                </a:tc>
                <a:tc>
                  <a:txBody>
                    <a:bodyPr/>
                    <a:lstStyle/>
                    <a:p>
                      <a:pPr algn="just">
                        <a:lnSpc>
                          <a:spcPct val="115000"/>
                        </a:lnSpc>
                        <a:spcAft>
                          <a:spcPts val="0"/>
                        </a:spcAft>
                      </a:pPr>
                      <a:r>
                        <a:rPr lang="es-ES" sz="1400" b="0" dirty="0">
                          <a:solidFill>
                            <a:schemeClr val="tx1"/>
                          </a:solidFill>
                          <a:effectLst/>
                          <a:latin typeface="+mn-lt"/>
                        </a:rPr>
                        <a:t>La implementación de la iniciativa contribuye a la conservación del medio</a:t>
                      </a:r>
                      <a:endParaRPr lang="es-EC" sz="1200" b="0" dirty="0">
                        <a:solidFill>
                          <a:schemeClr val="tx1"/>
                        </a:solidFill>
                        <a:effectLst/>
                        <a:latin typeface="+mn-lt"/>
                        <a:ea typeface="Calibri"/>
                        <a:cs typeface="Times New Roman"/>
                      </a:endParaRPr>
                    </a:p>
                  </a:txBody>
                  <a:tcPr marL="38135" marR="38135" marT="0" marB="0"/>
                </a:tc>
              </a:tr>
              <a:tr h="374858">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ha accedido a facilitadores que apoyen los procesos de sensibilización </a:t>
                      </a:r>
                      <a:r>
                        <a:rPr lang="es-ES" sz="1400" b="0" dirty="0" smtClean="0">
                          <a:solidFill>
                            <a:schemeClr val="tx1"/>
                          </a:solidFill>
                          <a:effectLst/>
                          <a:latin typeface="+mn-lt"/>
                        </a:rPr>
                        <a:t>cuidado </a:t>
                      </a:r>
                      <a:r>
                        <a:rPr lang="es-ES" sz="1400" b="0" dirty="0">
                          <a:solidFill>
                            <a:schemeClr val="tx1"/>
                          </a:solidFill>
                          <a:effectLst/>
                          <a:latin typeface="+mn-lt"/>
                        </a:rPr>
                        <a:t>del ambiente</a:t>
                      </a:r>
                      <a:endParaRPr lang="es-EC" sz="1200" b="0" dirty="0">
                        <a:solidFill>
                          <a:schemeClr val="tx1"/>
                        </a:solidFill>
                        <a:effectLst/>
                        <a:latin typeface="+mn-lt"/>
                        <a:ea typeface="Calibri"/>
                        <a:cs typeface="Times New Roman"/>
                      </a:endParaRPr>
                    </a:p>
                  </a:txBody>
                  <a:tcPr marL="38135" marR="38135" marT="0" marB="0"/>
                </a:tc>
              </a:tr>
              <a:tr h="247113">
                <a:tc rowSpan="4">
                  <a:txBody>
                    <a:bodyPr/>
                    <a:lstStyle/>
                    <a:p>
                      <a:pPr algn="just">
                        <a:lnSpc>
                          <a:spcPct val="115000"/>
                        </a:lnSpc>
                        <a:spcAft>
                          <a:spcPts val="0"/>
                        </a:spcAft>
                      </a:pPr>
                      <a:r>
                        <a:rPr lang="es-ES" sz="1400" b="1" dirty="0">
                          <a:solidFill>
                            <a:schemeClr val="tx1"/>
                          </a:solidFill>
                          <a:effectLst/>
                          <a:latin typeface="+mn-lt"/>
                        </a:rPr>
                        <a:t>Económica</a:t>
                      </a:r>
                      <a:endParaRPr lang="es-EC" sz="1200" b="1" dirty="0">
                        <a:solidFill>
                          <a:schemeClr val="tx1"/>
                        </a:solidFill>
                        <a:effectLst/>
                        <a:latin typeface="+mn-lt"/>
                        <a:ea typeface="Calibri"/>
                        <a:cs typeface="Times New Roman"/>
                      </a:endParaRPr>
                    </a:p>
                  </a:txBody>
                  <a:tcPr marL="38135" marR="38135" marT="0" marB="0"/>
                </a:tc>
                <a:tc>
                  <a:txBody>
                    <a:bodyPr/>
                    <a:lstStyle/>
                    <a:p>
                      <a:pPr algn="just">
                        <a:lnSpc>
                          <a:spcPct val="115000"/>
                        </a:lnSpc>
                        <a:spcAft>
                          <a:spcPts val="0"/>
                        </a:spcAft>
                      </a:pPr>
                      <a:r>
                        <a:rPr lang="es-ES" sz="1400" b="0" dirty="0">
                          <a:solidFill>
                            <a:schemeClr val="tx1"/>
                          </a:solidFill>
                          <a:effectLst/>
                          <a:latin typeface="+mn-lt"/>
                        </a:rPr>
                        <a:t>Se cuenta con la capacidad de financiar todas las inversiones</a:t>
                      </a:r>
                      <a:endParaRPr lang="es-EC" sz="1200" b="0" dirty="0">
                        <a:solidFill>
                          <a:schemeClr val="tx1"/>
                        </a:solidFill>
                        <a:effectLst/>
                        <a:latin typeface="+mn-lt"/>
                        <a:ea typeface="Calibri"/>
                        <a:cs typeface="Times New Roman"/>
                      </a:endParaRPr>
                    </a:p>
                  </a:txBody>
                  <a:tcPr marL="38135" marR="38135" marT="0" marB="0"/>
                </a:tc>
              </a:tr>
              <a:tr h="374425">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tiene la facilidad de acceder a crédito para financiar las inversiones</a:t>
                      </a:r>
                      <a:endParaRPr lang="es-EC" sz="1200" b="0" dirty="0">
                        <a:solidFill>
                          <a:schemeClr val="tx1"/>
                        </a:solidFill>
                        <a:effectLst/>
                        <a:latin typeface="+mn-lt"/>
                        <a:ea typeface="Calibri"/>
                        <a:cs typeface="Times New Roman"/>
                      </a:endParaRPr>
                    </a:p>
                  </a:txBody>
                  <a:tcPr marL="38135" marR="38135" marT="0" marB="0"/>
                </a:tc>
              </a:tr>
              <a:tr h="374425">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considera que existe estabilidad en los costos de </a:t>
                      </a:r>
                      <a:r>
                        <a:rPr lang="es-ES" sz="1400" b="0" dirty="0" smtClean="0">
                          <a:solidFill>
                            <a:schemeClr val="tx1"/>
                          </a:solidFill>
                          <a:effectLst/>
                          <a:latin typeface="+mn-lt"/>
                        </a:rPr>
                        <a:t>producción</a:t>
                      </a:r>
                      <a:endParaRPr lang="es-EC" sz="1200" b="0" dirty="0">
                        <a:solidFill>
                          <a:schemeClr val="tx1"/>
                        </a:solidFill>
                        <a:effectLst/>
                        <a:latin typeface="+mn-lt"/>
                        <a:ea typeface="Calibri"/>
                        <a:cs typeface="Times New Roman"/>
                      </a:endParaRPr>
                    </a:p>
                  </a:txBody>
                  <a:tcPr marL="38135" marR="38135" marT="0" marB="0"/>
                </a:tc>
              </a:tr>
              <a:tr h="374425">
                <a:tc vMerge="1">
                  <a:txBody>
                    <a:bodyPr/>
                    <a:lstStyle/>
                    <a:p>
                      <a:endParaRPr lang="es-EC"/>
                    </a:p>
                  </a:txBody>
                  <a:tcPr/>
                </a:tc>
                <a:tc>
                  <a:txBody>
                    <a:bodyPr/>
                    <a:lstStyle/>
                    <a:p>
                      <a:pPr algn="just">
                        <a:lnSpc>
                          <a:spcPct val="115000"/>
                        </a:lnSpc>
                        <a:spcAft>
                          <a:spcPts val="0"/>
                        </a:spcAft>
                      </a:pPr>
                      <a:r>
                        <a:rPr lang="es-ES" sz="1400" b="0" dirty="0">
                          <a:solidFill>
                            <a:schemeClr val="tx1"/>
                          </a:solidFill>
                          <a:effectLst/>
                          <a:latin typeface="+mn-lt"/>
                        </a:rPr>
                        <a:t>Se considera que existe estabilidad en los precios de venta</a:t>
                      </a:r>
                      <a:endParaRPr lang="es-EC" sz="1200" b="0" dirty="0">
                        <a:solidFill>
                          <a:schemeClr val="tx1"/>
                        </a:solidFill>
                        <a:effectLst/>
                        <a:latin typeface="+mn-lt"/>
                        <a:ea typeface="Calibri"/>
                        <a:cs typeface="Times New Roman"/>
                      </a:endParaRPr>
                    </a:p>
                  </a:txBody>
                  <a:tcPr marL="38135" marR="38135" marT="0" marB="0"/>
                </a:tc>
              </a:tr>
            </a:tbl>
          </a:graphicData>
        </a:graphic>
      </p:graphicFrame>
    </p:spTree>
    <p:extLst>
      <p:ext uri="{BB962C8B-B14F-4D97-AF65-F5344CB8AC3E}">
        <p14:creationId xmlns:p14="http://schemas.microsoft.com/office/powerpoint/2010/main" val="2601567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CuadroTexto"/>
          <p:cNvSpPr txBox="1">
            <a:spLocks noChangeArrowheads="1"/>
          </p:cNvSpPr>
          <p:nvPr/>
        </p:nvSpPr>
        <p:spPr bwMode="auto">
          <a:xfrm>
            <a:off x="8353081" y="-14287"/>
            <a:ext cx="4250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1" dirty="0">
                <a:solidFill>
                  <a:srgbClr val="000000"/>
                </a:solidFill>
                <a:latin typeface="Calibri" panose="020F0502020204030204" pitchFamily="34" charset="0"/>
              </a:rPr>
              <a:t>METODOLOGÍA</a:t>
            </a:r>
            <a:r>
              <a:rPr lang="es-EC" sz="2200" b="1" dirty="0">
                <a:solidFill>
                  <a:srgbClr val="000000"/>
                </a:solidFill>
              </a:rPr>
              <a:t> </a:t>
            </a:r>
          </a:p>
        </p:txBody>
      </p:sp>
      <p:sp>
        <p:nvSpPr>
          <p:cNvPr id="10" name="CuadroTexto 1"/>
          <p:cNvSpPr txBox="1"/>
          <p:nvPr/>
        </p:nvSpPr>
        <p:spPr>
          <a:xfrm>
            <a:off x="147816" y="-25367"/>
            <a:ext cx="7458505" cy="769441"/>
          </a:xfrm>
          <a:prstGeom prst="rect">
            <a:avLst/>
          </a:prstGeom>
          <a:noFill/>
        </p:spPr>
        <p:txBody>
          <a:bodyPr wrap="square" rtlCol="0">
            <a:spAutoFit/>
          </a:bodyPr>
          <a:lstStyle/>
          <a:p>
            <a:r>
              <a:rPr lang="es-EC" sz="2200" b="1" dirty="0" smtClean="0">
                <a:solidFill>
                  <a:srgbClr val="000000"/>
                </a:solidFill>
              </a:rPr>
              <a:t>Aplicación del Método </a:t>
            </a:r>
            <a:r>
              <a:rPr lang="es-EC" sz="2200" b="1" dirty="0" err="1" smtClean="0">
                <a:solidFill>
                  <a:srgbClr val="000000"/>
                </a:solidFill>
              </a:rPr>
              <a:t>Multicriterio</a:t>
            </a:r>
            <a:r>
              <a:rPr lang="es-EC" sz="2200" b="1" dirty="0" smtClean="0">
                <a:solidFill>
                  <a:srgbClr val="000000"/>
                </a:solidFill>
              </a:rPr>
              <a:t> </a:t>
            </a:r>
            <a:r>
              <a:rPr lang="es-EC" sz="2200" b="1" dirty="0"/>
              <a:t>con </a:t>
            </a:r>
            <a:r>
              <a:rPr lang="es-EC" sz="2200" b="1" dirty="0" smtClean="0"/>
              <a:t>miembros </a:t>
            </a:r>
            <a:r>
              <a:rPr lang="es-EC" sz="2200" b="1" dirty="0"/>
              <a:t>de </a:t>
            </a:r>
            <a:r>
              <a:rPr lang="es-EC" sz="2200" b="1" dirty="0" smtClean="0"/>
              <a:t>organización y actores territoriales </a:t>
            </a:r>
            <a:endParaRPr lang="es-EC" sz="2200" b="1" dirty="0">
              <a:solidFill>
                <a:srgbClr val="00000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764177501"/>
              </p:ext>
            </p:extLst>
          </p:nvPr>
        </p:nvGraphicFramePr>
        <p:xfrm>
          <a:off x="1377852" y="737969"/>
          <a:ext cx="9837836" cy="5440680"/>
        </p:xfrm>
        <a:graphic>
          <a:graphicData uri="http://schemas.openxmlformats.org/drawingml/2006/table">
            <a:tbl>
              <a:tblPr firstRow="1" firstCol="1" bandRow="1">
                <a:tableStyleId>{5C22544A-7EE6-4342-B048-85BDC9FD1C3A}</a:tableStyleId>
              </a:tblPr>
              <a:tblGrid>
                <a:gridCol w="1639057"/>
                <a:gridCol w="8198779"/>
              </a:tblGrid>
              <a:tr h="290615">
                <a:tc>
                  <a:txBody>
                    <a:bodyPr/>
                    <a:lstStyle/>
                    <a:p>
                      <a:pPr algn="ctr">
                        <a:lnSpc>
                          <a:spcPct val="150000"/>
                        </a:lnSpc>
                        <a:spcAft>
                          <a:spcPts val="0"/>
                        </a:spcAft>
                      </a:pPr>
                      <a:r>
                        <a:rPr lang="es-ES" sz="1400" dirty="0">
                          <a:solidFill>
                            <a:schemeClr val="tx1"/>
                          </a:solidFill>
                          <a:effectLst/>
                          <a:latin typeface="+mn-lt"/>
                        </a:rPr>
                        <a:t>Viabilidad</a:t>
                      </a:r>
                      <a:endParaRPr lang="es-EC" sz="1400" dirty="0">
                        <a:solidFill>
                          <a:schemeClr val="tx1"/>
                        </a:solidFill>
                        <a:effectLst/>
                        <a:latin typeface="+mn-lt"/>
                        <a:ea typeface="Calibri"/>
                        <a:cs typeface="Times New Roman"/>
                      </a:endParaRPr>
                    </a:p>
                  </a:txBody>
                  <a:tcPr marL="36546" marR="36546" marT="0" marB="0"/>
                </a:tc>
                <a:tc>
                  <a:txBody>
                    <a:bodyPr/>
                    <a:lstStyle/>
                    <a:p>
                      <a:pPr algn="ctr">
                        <a:lnSpc>
                          <a:spcPct val="150000"/>
                        </a:lnSpc>
                        <a:spcAft>
                          <a:spcPts val="0"/>
                        </a:spcAft>
                      </a:pPr>
                      <a:r>
                        <a:rPr lang="es-ES" sz="1400" dirty="0">
                          <a:solidFill>
                            <a:schemeClr val="tx1"/>
                          </a:solidFill>
                          <a:effectLst/>
                          <a:latin typeface="+mn-lt"/>
                        </a:rPr>
                        <a:t>Criterio</a:t>
                      </a:r>
                      <a:endParaRPr lang="es-EC" sz="1400" dirty="0">
                        <a:solidFill>
                          <a:schemeClr val="tx1"/>
                        </a:solidFill>
                        <a:effectLst/>
                        <a:latin typeface="+mn-lt"/>
                        <a:ea typeface="Calibri"/>
                        <a:cs typeface="Times New Roman"/>
                      </a:endParaRPr>
                    </a:p>
                  </a:txBody>
                  <a:tcPr marL="36546" marR="36546" marT="0" marB="0"/>
                </a:tc>
              </a:tr>
              <a:tr h="290615">
                <a:tc rowSpan="4">
                  <a:txBody>
                    <a:bodyPr/>
                    <a:lstStyle/>
                    <a:p>
                      <a:pPr>
                        <a:lnSpc>
                          <a:spcPct val="150000"/>
                        </a:lnSpc>
                        <a:spcAft>
                          <a:spcPts val="0"/>
                        </a:spcAft>
                      </a:pPr>
                      <a:r>
                        <a:rPr lang="es-ES" sz="1400" dirty="0">
                          <a:solidFill>
                            <a:schemeClr val="tx1"/>
                          </a:solidFill>
                          <a:effectLst/>
                          <a:latin typeface="+mn-lt"/>
                        </a:rPr>
                        <a:t>Social</a:t>
                      </a:r>
                      <a:endParaRPr lang="es-EC" sz="1400" dirty="0">
                        <a:solidFill>
                          <a:schemeClr val="tx1"/>
                        </a:solidFill>
                        <a:effectLst/>
                        <a:latin typeface="+mn-lt"/>
                        <a:ea typeface="Calibri"/>
                        <a:cs typeface="Times New Roman"/>
                      </a:endParaRPr>
                    </a:p>
                  </a:txBody>
                  <a:tcPr marL="36546" marR="36546" marT="0" marB="0"/>
                </a:tc>
                <a:tc>
                  <a:txBody>
                    <a:bodyPr/>
                    <a:lstStyle/>
                    <a:p>
                      <a:pPr>
                        <a:lnSpc>
                          <a:spcPct val="150000"/>
                        </a:lnSpc>
                        <a:spcAft>
                          <a:spcPts val="0"/>
                        </a:spcAft>
                      </a:pPr>
                      <a:r>
                        <a:rPr lang="es-ES" sz="1400" dirty="0">
                          <a:solidFill>
                            <a:schemeClr val="tx1"/>
                          </a:solidFill>
                          <a:effectLst/>
                          <a:latin typeface="+mn-lt"/>
                        </a:rPr>
                        <a:t>Capacidad de generación de ocupación (UTH) por mes</a:t>
                      </a:r>
                      <a:endParaRPr lang="es-EC" sz="1400" dirty="0">
                        <a:solidFill>
                          <a:schemeClr val="tx1"/>
                        </a:solidFill>
                        <a:effectLst/>
                        <a:latin typeface="+mn-lt"/>
                        <a:ea typeface="Calibri"/>
                        <a:cs typeface="Times New Roman"/>
                      </a:endParaRPr>
                    </a:p>
                  </a:txBody>
                  <a:tcPr marL="36546" marR="36546" marT="0" marB="0"/>
                </a:tc>
              </a:tr>
              <a:tr h="290615">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Posibilidad de asociatividad con organizaciones similares</a:t>
                      </a:r>
                      <a:endParaRPr lang="es-EC" sz="1400" dirty="0">
                        <a:solidFill>
                          <a:schemeClr val="tx1"/>
                        </a:solidFill>
                        <a:effectLst/>
                        <a:latin typeface="+mn-lt"/>
                        <a:ea typeface="Calibri"/>
                        <a:cs typeface="Times New Roman"/>
                      </a:endParaRPr>
                    </a:p>
                  </a:txBody>
                  <a:tcPr marL="36546" marR="36546" marT="0" marB="0"/>
                </a:tc>
              </a:tr>
              <a:tr h="296158">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Posibilidad de inclusión de género y generacional en el desarrollo de las acciones</a:t>
                      </a:r>
                      <a:endParaRPr lang="es-EC" sz="1400" dirty="0">
                        <a:solidFill>
                          <a:schemeClr val="tx1"/>
                        </a:solidFill>
                        <a:effectLst/>
                        <a:latin typeface="+mn-lt"/>
                        <a:ea typeface="Calibri"/>
                        <a:cs typeface="Times New Roman"/>
                      </a:endParaRPr>
                    </a:p>
                  </a:txBody>
                  <a:tcPr marL="36546" marR="36546" marT="0" marB="0"/>
                </a:tc>
              </a:tr>
              <a:tr h="215488">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Uso del conocimiento local</a:t>
                      </a:r>
                      <a:endParaRPr lang="es-EC" sz="1400" dirty="0">
                        <a:solidFill>
                          <a:schemeClr val="tx1"/>
                        </a:solidFill>
                        <a:effectLst/>
                        <a:latin typeface="+mn-lt"/>
                        <a:ea typeface="Calibri"/>
                        <a:cs typeface="Times New Roman"/>
                      </a:endParaRPr>
                    </a:p>
                  </a:txBody>
                  <a:tcPr marL="36546" marR="36546" marT="0" marB="0"/>
                </a:tc>
              </a:tr>
              <a:tr h="290615">
                <a:tc rowSpan="3">
                  <a:txBody>
                    <a:bodyPr/>
                    <a:lstStyle/>
                    <a:p>
                      <a:pPr>
                        <a:lnSpc>
                          <a:spcPct val="150000"/>
                        </a:lnSpc>
                        <a:spcAft>
                          <a:spcPts val="0"/>
                        </a:spcAft>
                      </a:pPr>
                      <a:r>
                        <a:rPr lang="es-ES" sz="1400" dirty="0">
                          <a:solidFill>
                            <a:schemeClr val="tx1"/>
                          </a:solidFill>
                          <a:effectLst/>
                          <a:latin typeface="+mn-lt"/>
                        </a:rPr>
                        <a:t>Técnica</a:t>
                      </a:r>
                      <a:endParaRPr lang="es-EC" sz="1400" dirty="0">
                        <a:solidFill>
                          <a:schemeClr val="tx1"/>
                        </a:solidFill>
                        <a:effectLst/>
                        <a:latin typeface="+mn-lt"/>
                        <a:ea typeface="Calibri"/>
                        <a:cs typeface="Times New Roman"/>
                      </a:endParaRPr>
                    </a:p>
                  </a:txBody>
                  <a:tcPr marL="36546" marR="36546" marT="0" marB="0"/>
                </a:tc>
                <a:tc>
                  <a:txBody>
                    <a:bodyPr/>
                    <a:lstStyle/>
                    <a:p>
                      <a:pPr>
                        <a:lnSpc>
                          <a:spcPct val="150000"/>
                        </a:lnSpc>
                        <a:spcAft>
                          <a:spcPts val="0"/>
                        </a:spcAft>
                      </a:pPr>
                      <a:r>
                        <a:rPr lang="es-ES" sz="1400" dirty="0">
                          <a:solidFill>
                            <a:schemeClr val="tx1"/>
                          </a:solidFill>
                          <a:effectLst/>
                          <a:latin typeface="+mn-lt"/>
                        </a:rPr>
                        <a:t>Aptitud del medio para desarrollar el proyecto</a:t>
                      </a:r>
                      <a:endParaRPr lang="es-EC" sz="1400" dirty="0">
                        <a:solidFill>
                          <a:schemeClr val="tx1"/>
                        </a:solidFill>
                        <a:effectLst/>
                        <a:latin typeface="+mn-lt"/>
                        <a:ea typeface="Calibri"/>
                        <a:cs typeface="Times New Roman"/>
                      </a:endParaRPr>
                    </a:p>
                  </a:txBody>
                  <a:tcPr marL="36546" marR="36546" marT="0" marB="0"/>
                </a:tc>
              </a:tr>
              <a:tr h="195539">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Facilidad de acceso a las tecnologías para producir el bien o servicio</a:t>
                      </a:r>
                      <a:endParaRPr lang="es-EC" sz="1400" dirty="0">
                        <a:solidFill>
                          <a:schemeClr val="tx1"/>
                        </a:solidFill>
                        <a:effectLst/>
                        <a:latin typeface="+mn-lt"/>
                        <a:ea typeface="Calibri"/>
                        <a:cs typeface="Times New Roman"/>
                      </a:endParaRPr>
                    </a:p>
                  </a:txBody>
                  <a:tcPr marL="36546" marR="36546" marT="0" marB="0"/>
                </a:tc>
              </a:tr>
              <a:tr h="290615">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Costo de las tecnologías para producir el bien o el servicio</a:t>
                      </a:r>
                      <a:endParaRPr lang="es-EC" sz="1400" dirty="0">
                        <a:solidFill>
                          <a:schemeClr val="tx1"/>
                        </a:solidFill>
                        <a:effectLst/>
                        <a:latin typeface="+mn-lt"/>
                        <a:ea typeface="Calibri"/>
                        <a:cs typeface="Times New Roman"/>
                      </a:endParaRPr>
                    </a:p>
                  </a:txBody>
                  <a:tcPr marL="36546" marR="36546" marT="0" marB="0"/>
                </a:tc>
              </a:tr>
              <a:tr h="290615">
                <a:tc rowSpan="3">
                  <a:txBody>
                    <a:bodyPr/>
                    <a:lstStyle/>
                    <a:p>
                      <a:pPr>
                        <a:lnSpc>
                          <a:spcPct val="150000"/>
                        </a:lnSpc>
                        <a:spcAft>
                          <a:spcPts val="0"/>
                        </a:spcAft>
                      </a:pPr>
                      <a:r>
                        <a:rPr lang="es-ES" sz="1400" dirty="0">
                          <a:solidFill>
                            <a:schemeClr val="tx1"/>
                          </a:solidFill>
                          <a:effectLst/>
                          <a:latin typeface="+mn-lt"/>
                        </a:rPr>
                        <a:t>Ambiental</a:t>
                      </a:r>
                      <a:endParaRPr lang="es-EC" sz="1400" dirty="0">
                        <a:solidFill>
                          <a:schemeClr val="tx1"/>
                        </a:solidFill>
                        <a:effectLst/>
                        <a:latin typeface="+mn-lt"/>
                        <a:ea typeface="Calibri"/>
                        <a:cs typeface="Times New Roman"/>
                      </a:endParaRPr>
                    </a:p>
                  </a:txBody>
                  <a:tcPr marL="36546" marR="36546" marT="0" marB="0"/>
                </a:tc>
                <a:tc>
                  <a:txBody>
                    <a:bodyPr/>
                    <a:lstStyle/>
                    <a:p>
                      <a:pPr>
                        <a:lnSpc>
                          <a:spcPct val="150000"/>
                        </a:lnSpc>
                        <a:spcAft>
                          <a:spcPts val="0"/>
                        </a:spcAft>
                      </a:pPr>
                      <a:r>
                        <a:rPr lang="es-ES" sz="1400" dirty="0">
                          <a:solidFill>
                            <a:schemeClr val="tx1"/>
                          </a:solidFill>
                          <a:effectLst/>
                          <a:latin typeface="+mn-lt"/>
                        </a:rPr>
                        <a:t>Posibilidad de generar impactos negativos sobre el ecosistema</a:t>
                      </a:r>
                      <a:endParaRPr lang="es-EC" sz="1400" dirty="0">
                        <a:solidFill>
                          <a:schemeClr val="tx1"/>
                        </a:solidFill>
                        <a:effectLst/>
                        <a:latin typeface="+mn-lt"/>
                        <a:ea typeface="Calibri"/>
                        <a:cs typeface="Times New Roman"/>
                      </a:endParaRPr>
                    </a:p>
                  </a:txBody>
                  <a:tcPr marL="36546" marR="36546" marT="0" marB="0"/>
                </a:tc>
              </a:tr>
              <a:tr h="296158">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Contar con el diseño de medidas de mitigación de impactos sobre el ecosistema</a:t>
                      </a:r>
                      <a:endParaRPr lang="es-EC" sz="1400" dirty="0">
                        <a:solidFill>
                          <a:schemeClr val="tx1"/>
                        </a:solidFill>
                        <a:effectLst/>
                        <a:latin typeface="+mn-lt"/>
                        <a:ea typeface="Calibri"/>
                        <a:cs typeface="Times New Roman"/>
                      </a:endParaRPr>
                    </a:p>
                  </a:txBody>
                  <a:tcPr marL="36546" marR="36546" marT="0" marB="0"/>
                </a:tc>
              </a:tr>
              <a:tr h="319306">
                <a:tc vMerge="1">
                  <a:txBody>
                    <a:bodyPr/>
                    <a:lstStyle/>
                    <a:p>
                      <a:endParaRPr lang="es-EC"/>
                    </a:p>
                  </a:txBody>
                  <a:tcPr/>
                </a:tc>
                <a:tc>
                  <a:txBody>
                    <a:bodyPr/>
                    <a:lstStyle/>
                    <a:p>
                      <a:pPr>
                        <a:lnSpc>
                          <a:spcPct val="150000"/>
                        </a:lnSpc>
                        <a:spcAft>
                          <a:spcPts val="0"/>
                        </a:spcAft>
                      </a:pPr>
                      <a:r>
                        <a:rPr lang="es-ES" sz="1400" dirty="0" smtClean="0">
                          <a:solidFill>
                            <a:schemeClr val="tx1"/>
                          </a:solidFill>
                          <a:effectLst/>
                          <a:latin typeface="+mn-lt"/>
                        </a:rPr>
                        <a:t>Acciones </a:t>
                      </a:r>
                      <a:r>
                        <a:rPr lang="es-ES" sz="1400" dirty="0">
                          <a:solidFill>
                            <a:schemeClr val="tx1"/>
                          </a:solidFill>
                          <a:effectLst/>
                          <a:latin typeface="+mn-lt"/>
                        </a:rPr>
                        <a:t>que promuevan </a:t>
                      </a:r>
                      <a:r>
                        <a:rPr lang="es-ES" sz="1400" dirty="0" smtClean="0">
                          <a:solidFill>
                            <a:schemeClr val="tx1"/>
                          </a:solidFill>
                          <a:effectLst/>
                          <a:latin typeface="+mn-lt"/>
                        </a:rPr>
                        <a:t>concienciación </a:t>
                      </a:r>
                      <a:r>
                        <a:rPr lang="es-ES" sz="1400" dirty="0">
                          <a:solidFill>
                            <a:schemeClr val="tx1"/>
                          </a:solidFill>
                          <a:effectLst/>
                          <a:latin typeface="+mn-lt"/>
                        </a:rPr>
                        <a:t>de la población </a:t>
                      </a:r>
                      <a:r>
                        <a:rPr lang="es-ES" sz="1400" dirty="0" smtClean="0">
                          <a:solidFill>
                            <a:schemeClr val="tx1"/>
                          </a:solidFill>
                          <a:effectLst/>
                          <a:latin typeface="+mn-lt"/>
                        </a:rPr>
                        <a:t>frente posibles </a:t>
                      </a:r>
                      <a:r>
                        <a:rPr lang="es-ES" sz="1400" dirty="0">
                          <a:solidFill>
                            <a:schemeClr val="tx1"/>
                          </a:solidFill>
                          <a:effectLst/>
                          <a:latin typeface="+mn-lt"/>
                        </a:rPr>
                        <a:t>impactos al ecosistema</a:t>
                      </a:r>
                      <a:endParaRPr lang="es-EC" sz="1400" dirty="0">
                        <a:solidFill>
                          <a:schemeClr val="tx1"/>
                        </a:solidFill>
                        <a:effectLst/>
                        <a:latin typeface="+mn-lt"/>
                        <a:ea typeface="Calibri"/>
                        <a:cs typeface="Times New Roman"/>
                      </a:endParaRPr>
                    </a:p>
                  </a:txBody>
                  <a:tcPr marL="36546" marR="36546" marT="0" marB="0"/>
                </a:tc>
              </a:tr>
              <a:tr h="290615">
                <a:tc rowSpan="3">
                  <a:txBody>
                    <a:bodyPr/>
                    <a:lstStyle/>
                    <a:p>
                      <a:pPr>
                        <a:lnSpc>
                          <a:spcPct val="150000"/>
                        </a:lnSpc>
                        <a:spcAft>
                          <a:spcPts val="0"/>
                        </a:spcAft>
                      </a:pPr>
                      <a:r>
                        <a:rPr lang="es-ES" sz="1400" dirty="0">
                          <a:solidFill>
                            <a:schemeClr val="tx1"/>
                          </a:solidFill>
                          <a:effectLst/>
                          <a:latin typeface="+mn-lt"/>
                        </a:rPr>
                        <a:t>Financiera</a:t>
                      </a:r>
                      <a:endParaRPr lang="es-EC" sz="1400" dirty="0">
                        <a:solidFill>
                          <a:schemeClr val="tx1"/>
                        </a:solidFill>
                        <a:effectLst/>
                        <a:latin typeface="+mn-lt"/>
                        <a:ea typeface="Calibri"/>
                        <a:cs typeface="Times New Roman"/>
                      </a:endParaRPr>
                    </a:p>
                  </a:txBody>
                  <a:tcPr marL="36546" marR="36546" marT="0" marB="0"/>
                </a:tc>
                <a:tc>
                  <a:txBody>
                    <a:bodyPr/>
                    <a:lstStyle/>
                    <a:p>
                      <a:pPr>
                        <a:lnSpc>
                          <a:spcPct val="150000"/>
                        </a:lnSpc>
                        <a:spcAft>
                          <a:spcPts val="0"/>
                        </a:spcAft>
                      </a:pPr>
                      <a:r>
                        <a:rPr lang="es-ES" sz="1400" dirty="0">
                          <a:solidFill>
                            <a:schemeClr val="tx1"/>
                          </a:solidFill>
                          <a:effectLst/>
                          <a:latin typeface="+mn-lt"/>
                        </a:rPr>
                        <a:t>Tamaño de las inversiones</a:t>
                      </a:r>
                      <a:endParaRPr lang="es-EC" sz="1400" dirty="0">
                        <a:solidFill>
                          <a:schemeClr val="tx1"/>
                        </a:solidFill>
                        <a:effectLst/>
                        <a:latin typeface="+mn-lt"/>
                        <a:ea typeface="Calibri"/>
                        <a:cs typeface="Times New Roman"/>
                      </a:endParaRPr>
                    </a:p>
                  </a:txBody>
                  <a:tcPr marL="36546" marR="36546" marT="0" marB="0"/>
                </a:tc>
              </a:tr>
              <a:tr h="290615">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Capacidad de endeudamiento</a:t>
                      </a:r>
                      <a:endParaRPr lang="es-EC" sz="1400" dirty="0">
                        <a:solidFill>
                          <a:schemeClr val="tx1"/>
                        </a:solidFill>
                        <a:effectLst/>
                        <a:latin typeface="+mn-lt"/>
                        <a:ea typeface="Calibri"/>
                        <a:cs typeface="Times New Roman"/>
                      </a:endParaRPr>
                    </a:p>
                  </a:txBody>
                  <a:tcPr marL="36546" marR="36546" marT="0" marB="0"/>
                </a:tc>
              </a:tr>
              <a:tr h="290615">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Tasa Interna de Retorno</a:t>
                      </a:r>
                      <a:endParaRPr lang="es-EC" sz="1400" dirty="0">
                        <a:solidFill>
                          <a:schemeClr val="tx1"/>
                        </a:solidFill>
                        <a:effectLst/>
                        <a:latin typeface="+mn-lt"/>
                        <a:ea typeface="Calibri"/>
                        <a:cs typeface="Times New Roman"/>
                      </a:endParaRPr>
                    </a:p>
                  </a:txBody>
                  <a:tcPr marL="36546" marR="36546" marT="0" marB="0"/>
                </a:tc>
              </a:tr>
              <a:tr h="236534">
                <a:tc rowSpan="3">
                  <a:txBody>
                    <a:bodyPr/>
                    <a:lstStyle/>
                    <a:p>
                      <a:pPr>
                        <a:lnSpc>
                          <a:spcPct val="150000"/>
                        </a:lnSpc>
                        <a:spcAft>
                          <a:spcPts val="0"/>
                        </a:spcAft>
                      </a:pPr>
                      <a:r>
                        <a:rPr lang="es-ES" sz="1400" dirty="0">
                          <a:solidFill>
                            <a:schemeClr val="tx1"/>
                          </a:solidFill>
                          <a:effectLst/>
                          <a:latin typeface="+mn-lt"/>
                        </a:rPr>
                        <a:t>Económica</a:t>
                      </a:r>
                      <a:endParaRPr lang="es-EC" sz="1400" dirty="0">
                        <a:solidFill>
                          <a:schemeClr val="tx1"/>
                        </a:solidFill>
                        <a:effectLst/>
                        <a:latin typeface="+mn-lt"/>
                        <a:ea typeface="Calibri"/>
                        <a:cs typeface="Times New Roman"/>
                      </a:endParaRPr>
                    </a:p>
                  </a:txBody>
                  <a:tcPr marL="36546" marR="36546" marT="0" marB="0"/>
                </a:tc>
                <a:tc>
                  <a:txBody>
                    <a:bodyPr/>
                    <a:lstStyle/>
                    <a:p>
                      <a:pPr>
                        <a:lnSpc>
                          <a:spcPct val="150000"/>
                        </a:lnSpc>
                        <a:spcAft>
                          <a:spcPts val="0"/>
                        </a:spcAft>
                      </a:pPr>
                      <a:r>
                        <a:rPr lang="es-ES" sz="1400" dirty="0">
                          <a:solidFill>
                            <a:schemeClr val="tx1"/>
                          </a:solidFill>
                          <a:effectLst/>
                          <a:latin typeface="+mn-lt"/>
                        </a:rPr>
                        <a:t>Relación Beneficio/Costo</a:t>
                      </a:r>
                      <a:endParaRPr lang="es-EC" sz="1400" dirty="0">
                        <a:solidFill>
                          <a:schemeClr val="tx1"/>
                        </a:solidFill>
                        <a:effectLst/>
                        <a:latin typeface="+mn-lt"/>
                        <a:ea typeface="Calibri"/>
                        <a:cs typeface="Times New Roman"/>
                      </a:endParaRPr>
                    </a:p>
                  </a:txBody>
                  <a:tcPr marL="36546" marR="36546" marT="0" marB="0"/>
                </a:tc>
              </a:tr>
              <a:tr h="290615">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Valor Actual Neto</a:t>
                      </a:r>
                      <a:endParaRPr lang="es-EC" sz="1400" dirty="0">
                        <a:solidFill>
                          <a:schemeClr val="tx1"/>
                        </a:solidFill>
                        <a:effectLst/>
                        <a:latin typeface="+mn-lt"/>
                        <a:ea typeface="Calibri"/>
                        <a:cs typeface="Times New Roman"/>
                      </a:endParaRPr>
                    </a:p>
                  </a:txBody>
                  <a:tcPr marL="36546" marR="36546" marT="0" marB="0"/>
                </a:tc>
              </a:tr>
              <a:tr h="290615">
                <a:tc vMerge="1">
                  <a:txBody>
                    <a:bodyPr/>
                    <a:lstStyle/>
                    <a:p>
                      <a:endParaRPr lang="es-EC"/>
                    </a:p>
                  </a:txBody>
                  <a:tcPr/>
                </a:tc>
                <a:tc>
                  <a:txBody>
                    <a:bodyPr/>
                    <a:lstStyle/>
                    <a:p>
                      <a:pPr>
                        <a:lnSpc>
                          <a:spcPct val="150000"/>
                        </a:lnSpc>
                        <a:spcAft>
                          <a:spcPts val="0"/>
                        </a:spcAft>
                      </a:pPr>
                      <a:r>
                        <a:rPr lang="es-ES" sz="1400" dirty="0">
                          <a:solidFill>
                            <a:schemeClr val="tx1"/>
                          </a:solidFill>
                          <a:effectLst/>
                          <a:latin typeface="+mn-lt"/>
                        </a:rPr>
                        <a:t>Tasa Interna de Retorno</a:t>
                      </a:r>
                      <a:endParaRPr lang="es-EC" sz="1400" dirty="0">
                        <a:solidFill>
                          <a:schemeClr val="tx1"/>
                        </a:solidFill>
                        <a:effectLst/>
                        <a:latin typeface="+mn-lt"/>
                        <a:ea typeface="Calibri"/>
                        <a:cs typeface="Times New Roman"/>
                      </a:endParaRPr>
                    </a:p>
                  </a:txBody>
                  <a:tcPr marL="36546" marR="36546" marT="0" marB="0"/>
                </a:tc>
              </a:tr>
            </a:tbl>
          </a:graphicData>
        </a:graphic>
      </p:graphicFrame>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640" y="5882641"/>
            <a:ext cx="2956560" cy="72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862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25029</TotalTime>
  <Words>3627</Words>
  <Application>Microsoft Office PowerPoint</Application>
  <PresentationFormat>Panorámica</PresentationFormat>
  <Paragraphs>808</Paragraphs>
  <Slides>39</Slides>
  <Notes>39</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50" baseType="lpstr">
      <vt:lpstr>Arial</vt:lpstr>
      <vt:lpstr>Arial Black</vt:lpstr>
      <vt:lpstr>Calibri</vt:lpstr>
      <vt:lpstr>Calibri Light</vt:lpstr>
      <vt:lpstr>Corbel</vt:lpstr>
      <vt:lpstr>Raavi</vt:lpstr>
      <vt:lpstr>Symbol</vt:lpstr>
      <vt:lpstr>Times New Roman</vt:lpstr>
      <vt:lpstr>Tema de Office</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 Proaño</dc:creator>
  <cp:lastModifiedBy>Lore</cp:lastModifiedBy>
  <cp:revision>528</cp:revision>
  <dcterms:created xsi:type="dcterms:W3CDTF">2013-09-11T13:29:23Z</dcterms:created>
  <dcterms:modified xsi:type="dcterms:W3CDTF">2015-12-09T04:47:57Z</dcterms:modified>
</cp:coreProperties>
</file>