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2" r:id="rId1"/>
  </p:sldMasterIdLst>
  <p:notesMasterIdLst>
    <p:notesMasterId r:id="rId44"/>
  </p:notesMasterIdLst>
  <p:sldIdLst>
    <p:sldId id="258" r:id="rId2"/>
    <p:sldId id="349" r:id="rId3"/>
    <p:sldId id="350" r:id="rId4"/>
    <p:sldId id="351" r:id="rId5"/>
    <p:sldId id="352" r:id="rId6"/>
    <p:sldId id="353" r:id="rId7"/>
    <p:sldId id="317" r:id="rId8"/>
    <p:sldId id="320" r:id="rId9"/>
    <p:sldId id="322" r:id="rId10"/>
    <p:sldId id="323" r:id="rId11"/>
    <p:sldId id="324" r:id="rId12"/>
    <p:sldId id="325" r:id="rId13"/>
    <p:sldId id="326" r:id="rId14"/>
    <p:sldId id="362" r:id="rId15"/>
    <p:sldId id="363" r:id="rId16"/>
    <p:sldId id="328" r:id="rId17"/>
    <p:sldId id="330" r:id="rId18"/>
    <p:sldId id="331" r:id="rId19"/>
    <p:sldId id="332" r:id="rId20"/>
    <p:sldId id="333" r:id="rId21"/>
    <p:sldId id="334" r:id="rId22"/>
    <p:sldId id="335" r:id="rId23"/>
    <p:sldId id="336" r:id="rId24"/>
    <p:sldId id="337" r:id="rId25"/>
    <p:sldId id="338" r:id="rId26"/>
    <p:sldId id="339" r:id="rId27"/>
    <p:sldId id="340" r:id="rId28"/>
    <p:sldId id="342" r:id="rId29"/>
    <p:sldId id="343" r:id="rId30"/>
    <p:sldId id="327" r:id="rId31"/>
    <p:sldId id="355" r:id="rId32"/>
    <p:sldId id="344" r:id="rId33"/>
    <p:sldId id="364" r:id="rId34"/>
    <p:sldId id="356" r:id="rId35"/>
    <p:sldId id="357" r:id="rId36"/>
    <p:sldId id="360" r:id="rId37"/>
    <p:sldId id="361" r:id="rId38"/>
    <p:sldId id="318" r:id="rId39"/>
    <p:sldId id="358" r:id="rId40"/>
    <p:sldId id="346" r:id="rId41"/>
    <p:sldId id="348" r:id="rId42"/>
    <p:sldId id="359" r:id="rId4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CCFF"/>
    <a:srgbClr val="FFFF66"/>
    <a:srgbClr val="FBFB9F"/>
    <a:srgbClr val="3366FF"/>
    <a:srgbClr val="5F5F5F"/>
    <a:srgbClr val="003366"/>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1" autoAdjust="0"/>
    <p:restoredTop sz="92359" autoAdjust="0"/>
  </p:normalViewPr>
  <p:slideViewPr>
    <p:cSldViewPr>
      <p:cViewPr>
        <p:scale>
          <a:sx n="66" d="100"/>
          <a:sy n="66" d="100"/>
        </p:scale>
        <p:origin x="-1512" y="-144"/>
      </p:cViewPr>
      <p:guideLst>
        <p:guide orient="horz" pos="2160"/>
        <p:guide pos="2880"/>
      </p:guideLst>
    </p:cSldViewPr>
  </p:slideViewPr>
  <p:outlineViewPr>
    <p:cViewPr>
      <p:scale>
        <a:sx n="33" d="100"/>
        <a:sy n="33" d="100"/>
      </p:scale>
      <p:origin x="0" y="2730"/>
    </p:cViewPr>
  </p:outlineViewPr>
  <p:notesTextViewPr>
    <p:cViewPr>
      <p:scale>
        <a:sx n="100" d="100"/>
        <a:sy n="100" d="100"/>
      </p:scale>
      <p:origin x="0" y="0"/>
    </p:cViewPr>
  </p:notesTextViewPr>
  <p:notesViewPr>
    <p:cSldViewPr>
      <p:cViewPr varScale="1">
        <p:scale>
          <a:sx n="59" d="100"/>
          <a:sy n="59" d="100"/>
        </p:scale>
        <p:origin x="-25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4135B3D-2513-4B8A-8BC7-02AD9AC4C0AC}" type="datetimeFigureOut">
              <a:rPr lang="es-ES"/>
              <a:pPr>
                <a:defRPr/>
              </a:pPr>
              <a:t>28/05/2015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7503A6D-7657-4556-B310-B4CABBF82CBC}" type="slidenum">
              <a:rPr lang="es-ES"/>
              <a:pPr>
                <a:defRPr/>
              </a:pPr>
              <a:t>‹Nº›</a:t>
            </a:fld>
            <a:endParaRPr lang="es-ES"/>
          </a:p>
        </p:txBody>
      </p:sp>
    </p:spTree>
    <p:extLst>
      <p:ext uri="{BB962C8B-B14F-4D97-AF65-F5344CB8AC3E}">
        <p14:creationId xmlns:p14="http://schemas.microsoft.com/office/powerpoint/2010/main" val="3558365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F6D2259-277C-491D-812A-E55BEDD9E0C6}" type="slidenum">
              <a:rPr lang="es-EC" smtClean="0"/>
              <a:t>5</a:t>
            </a:fld>
            <a:endParaRPr lang="es-EC"/>
          </a:p>
        </p:txBody>
      </p:sp>
    </p:spTree>
    <p:extLst>
      <p:ext uri="{BB962C8B-B14F-4D97-AF65-F5344CB8AC3E}">
        <p14:creationId xmlns:p14="http://schemas.microsoft.com/office/powerpoint/2010/main" val="398015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pPr>
              <a:defRPr/>
            </a:pPr>
            <a:endParaRPr lang="es-ES"/>
          </a:p>
        </p:txBody>
      </p:sp>
      <p:sp>
        <p:nvSpPr>
          <p:cNvPr id="19" name="Footer Placeholder 18"/>
          <p:cNvSpPr>
            <a:spLocks noGrp="1"/>
          </p:cNvSpPr>
          <p:nvPr>
            <p:ph type="ftr" sz="quarter" idx="11"/>
          </p:nvPr>
        </p:nvSpPr>
        <p:spPr/>
        <p:txBody>
          <a:bodyPr/>
          <a:lstStyle/>
          <a:p>
            <a:pPr>
              <a:defRPr/>
            </a:pPr>
            <a:endParaRPr lang="es-ES"/>
          </a:p>
        </p:txBody>
      </p:sp>
      <p:sp>
        <p:nvSpPr>
          <p:cNvPr id="27" name="Slide Number Placeholder 26"/>
          <p:cNvSpPr>
            <a:spLocks noGrp="1"/>
          </p:cNvSpPr>
          <p:nvPr>
            <p:ph type="sldNum" sz="quarter" idx="12"/>
          </p:nvPr>
        </p:nvSpPr>
        <p:spPr/>
        <p:txBody>
          <a:bodyPr/>
          <a:lstStyle/>
          <a:p>
            <a:pPr>
              <a:defRPr/>
            </a:pPr>
            <a:fld id="{E346D221-E931-4D5B-BD93-07425A1831E5}"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B88BB650-D85E-4EB2-9793-4D6402DA4241}"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629061E9-47C6-4F02-9E99-87C0683F85B3}"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2C1984A-E879-42C6-8C93-5359E2E91373}" type="slidenum">
              <a:rPr lang="es-ES" smtClean="0"/>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FDBB98D-B41B-400E-8E21-51B7930C749B}" type="slidenum">
              <a:rPr lang="es-ES" smtClean="0"/>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26B3CF54-5970-4D1A-9A0B-D3726B30C989}"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ECF29436-4859-49A7-824C-0B361073757C}"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5565861B-77BD-403A-967C-CE6D5E9E71B1}"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3D0433E8-34D7-4DB3-B8B1-386424FD40F9}"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5A973192-B26E-4C73-92AA-06E0735439DC}" type="slidenum">
              <a:rPr lang="es-ES" smtClean="0"/>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118EFBAB-F5AB-4504-8F81-6AF1402F7BEB}" type="slidenum">
              <a:rPr lang="es-ES" smtClean="0"/>
              <a:pPr>
                <a:defRPr/>
              </a:pPr>
              <a:t>‹Nº›</a:t>
            </a:fld>
            <a:endParaRPr lang="es-E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F00FBE9-CC72-4081-92E1-72DEBB4FCE06}" type="slidenum">
              <a:rPr lang="es-ES" smtClean="0"/>
              <a:pPr>
                <a:defRPr/>
              </a:pPr>
              <a:t>‹Nº›</a:t>
            </a:fld>
            <a:endParaRPr lang="es-E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s.wikipedia.org/wiki/Log%C3%ADstica" TargetMode="External"/><Relationship Id="rId2" Type="http://schemas.openxmlformats.org/officeDocument/2006/relationships/hyperlink" Target="http://es.wikipedia.org/wiki/Control_de_gesti%C3%B3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4"/>
          <p:cNvSpPr>
            <a:spLocks noGrp="1" noChangeArrowheads="1"/>
          </p:cNvSpPr>
          <p:nvPr>
            <p:ph sz="half" idx="1"/>
          </p:nvPr>
        </p:nvSpPr>
        <p:spPr>
          <a:xfrm>
            <a:off x="251520" y="1844675"/>
            <a:ext cx="8496944" cy="5013325"/>
          </a:xfrm>
        </p:spPr>
        <p:txBody>
          <a:bodyPr>
            <a:noAutofit/>
          </a:bodyPr>
          <a:lstStyle/>
          <a:p>
            <a:pPr marL="274320" indent="-274320" algn="ctr" eaLnBrk="1" fontAlgn="auto" hangingPunct="1">
              <a:spcAft>
                <a:spcPts val="0"/>
              </a:spcAft>
              <a:buClr>
                <a:schemeClr val="accent3"/>
              </a:buClr>
              <a:buFont typeface="Wingdings" pitchFamily="2" charset="2"/>
              <a:buNone/>
              <a:defRPr/>
            </a:pPr>
            <a:endParaRPr lang="es-ES_tradnl" sz="2400" b="1" dirty="0" smtClean="0">
              <a:solidFill>
                <a:schemeClr val="bg1"/>
              </a:solidFill>
              <a:effectLst>
                <a:outerShdw blurRad="38100" dist="38100" dir="2700000" algn="tl">
                  <a:srgbClr val="000000">
                    <a:alpha val="43137"/>
                  </a:srgbClr>
                </a:outerShdw>
              </a:effectLst>
              <a:latin typeface="Times New Roman" pitchFamily="18" charset="0"/>
            </a:endParaRPr>
          </a:p>
          <a:p>
            <a:pPr marL="274320" indent="-274320" algn="ctr" eaLnBrk="1" fontAlgn="auto" hangingPunct="1">
              <a:spcAft>
                <a:spcPts val="0"/>
              </a:spcAft>
              <a:buClr>
                <a:schemeClr val="accent3"/>
              </a:buClr>
              <a:buFont typeface="Wingdings" pitchFamily="2" charset="2"/>
              <a:buNone/>
              <a:defRPr/>
            </a:pPr>
            <a:r>
              <a:rPr lang="es-ES_tradnl" sz="2400" b="1" dirty="0" smtClean="0">
                <a:solidFill>
                  <a:schemeClr val="bg1"/>
                </a:solidFill>
                <a:effectLst>
                  <a:outerShdw blurRad="38100" dist="38100" dir="2700000" algn="tl">
                    <a:srgbClr val="000000">
                      <a:alpha val="43137"/>
                    </a:srgbClr>
                  </a:outerShdw>
                </a:effectLst>
                <a:latin typeface="Times New Roman" pitchFamily="18" charset="0"/>
              </a:rPr>
              <a:t>MAESTRIA EN GESTIÓN DE CALIDAD Y PRODUCTIVIDAD</a:t>
            </a:r>
          </a:p>
          <a:p>
            <a:pPr marL="274320" indent="-274320" algn="ctr" eaLnBrk="1" fontAlgn="auto" hangingPunct="1">
              <a:spcAft>
                <a:spcPts val="0"/>
              </a:spcAft>
              <a:buClr>
                <a:schemeClr val="accent3"/>
              </a:buClr>
              <a:buFont typeface="Wingdings" pitchFamily="2" charset="2"/>
              <a:buNone/>
              <a:defRPr/>
            </a:pPr>
            <a:endParaRPr lang="es-ES_tradnl" sz="2400" b="1" dirty="0" smtClean="0">
              <a:solidFill>
                <a:schemeClr val="accent5">
                  <a:lumMod val="50000"/>
                </a:schemeClr>
              </a:solidFill>
              <a:effectLst>
                <a:outerShdw blurRad="38100" dist="38100" dir="2700000" algn="tl">
                  <a:srgbClr val="000000">
                    <a:alpha val="43137"/>
                  </a:srgbClr>
                </a:outerShdw>
              </a:effectLst>
              <a:latin typeface="Times New Roman" pitchFamily="18" charset="0"/>
            </a:endParaRPr>
          </a:p>
          <a:p>
            <a:pPr marL="274320" indent="-274320" algn="ctr">
              <a:buClr>
                <a:schemeClr val="accent3"/>
              </a:buClr>
              <a:buNone/>
              <a:defRPr/>
            </a:pPr>
            <a:r>
              <a:rPr lang="es-EC" sz="2800" b="1" i="1" dirty="0" smtClean="0">
                <a:solidFill>
                  <a:schemeClr val="bg1"/>
                </a:solidFill>
              </a:rPr>
              <a:t>“</a:t>
            </a:r>
            <a:r>
              <a:rPr lang="es-EC" sz="2400" b="1" dirty="0">
                <a:solidFill>
                  <a:schemeClr val="bg1"/>
                </a:solidFill>
                <a:latin typeface="Times New Roman" pitchFamily="18" charset="0"/>
                <a:cs typeface="Times New Roman" pitchFamily="18" charset="0"/>
              </a:rPr>
              <a:t>MEJORAMIENTO DE LA GESTIÓN DE COMPRAS E INVENTARIO DE MATERIA PRIMA EN LA EMPRESA CEPEDA CÍA. LTDA</a:t>
            </a:r>
            <a:r>
              <a:rPr lang="es-EC" sz="2400" b="1" dirty="0" smtClean="0">
                <a:solidFill>
                  <a:schemeClr val="bg1"/>
                </a:solidFill>
                <a:latin typeface="Times New Roman" pitchFamily="18" charset="0"/>
                <a:cs typeface="Times New Roman" pitchFamily="18" charset="0"/>
              </a:rPr>
              <a:t>.”</a:t>
            </a:r>
          </a:p>
          <a:p>
            <a:pPr marL="274320" indent="-274320" eaLnBrk="1" fontAlgn="auto" hangingPunct="1">
              <a:spcAft>
                <a:spcPts val="0"/>
              </a:spcAft>
              <a:buClr>
                <a:schemeClr val="accent3"/>
              </a:buClr>
              <a:buFont typeface="Wingdings" pitchFamily="2" charset="2"/>
              <a:buNone/>
              <a:defRPr/>
            </a:pPr>
            <a:endParaRPr lang="es-EC" sz="1800" b="1" dirty="0" smtClean="0">
              <a:solidFill>
                <a:schemeClr val="bg1"/>
              </a:solidFill>
              <a:latin typeface="Times New Roman" pitchFamily="18" charset="0"/>
            </a:endParaRPr>
          </a:p>
          <a:p>
            <a:pPr marL="274320" indent="-274320" eaLnBrk="1" fontAlgn="auto" hangingPunct="1">
              <a:spcAft>
                <a:spcPts val="0"/>
              </a:spcAft>
              <a:buClr>
                <a:schemeClr val="accent3"/>
              </a:buClr>
              <a:buFont typeface="Wingdings" pitchFamily="2" charset="2"/>
              <a:buNone/>
              <a:defRPr/>
            </a:pPr>
            <a:r>
              <a:rPr lang="es-EC" sz="1800" b="1" dirty="0" smtClean="0">
                <a:solidFill>
                  <a:schemeClr val="bg1"/>
                </a:solidFill>
                <a:latin typeface="Times New Roman" pitchFamily="18" charset="0"/>
              </a:rPr>
              <a:t>TUTOR: ING. CARLOS NARANJO</a:t>
            </a:r>
          </a:p>
          <a:p>
            <a:pPr marL="274320" indent="-274320" eaLnBrk="1" fontAlgn="auto" hangingPunct="1">
              <a:spcAft>
                <a:spcPts val="0"/>
              </a:spcAft>
              <a:buClr>
                <a:schemeClr val="accent3"/>
              </a:buClr>
              <a:buFont typeface="Wingdings" pitchFamily="2" charset="2"/>
              <a:buNone/>
              <a:defRPr/>
            </a:pPr>
            <a:r>
              <a:rPr lang="es-EC" sz="1800" b="1" dirty="0" smtClean="0">
                <a:solidFill>
                  <a:schemeClr val="bg1"/>
                </a:solidFill>
                <a:latin typeface="Times New Roman" pitchFamily="18" charset="0"/>
              </a:rPr>
              <a:t>OPONENTE: ING VICTOR PACHACAMA</a:t>
            </a:r>
            <a:endParaRPr lang="es-ES_tradnl" sz="1600" b="1" dirty="0" smtClean="0">
              <a:solidFill>
                <a:schemeClr val="bg1"/>
              </a:solidFill>
              <a:latin typeface="Times New Roman" pitchFamily="18" charset="0"/>
            </a:endParaRPr>
          </a:p>
          <a:p>
            <a:pPr marL="274320" indent="-274320" eaLnBrk="1" fontAlgn="auto" hangingPunct="1">
              <a:spcAft>
                <a:spcPts val="0"/>
              </a:spcAft>
              <a:buClr>
                <a:schemeClr val="accent3"/>
              </a:buClr>
              <a:buFont typeface="Wingdings" pitchFamily="2" charset="2"/>
              <a:buNone/>
              <a:defRPr/>
            </a:pPr>
            <a:r>
              <a:rPr lang="es-EC" sz="1800" b="1" dirty="0" smtClean="0">
                <a:solidFill>
                  <a:schemeClr val="bg1"/>
                </a:solidFill>
                <a:latin typeface="Times New Roman" pitchFamily="18" charset="0"/>
              </a:rPr>
              <a:t>AUTOR: GRACE VILLACÍS</a:t>
            </a:r>
          </a:p>
          <a:p>
            <a:pPr marL="274320" indent="-274320" eaLnBrk="1" fontAlgn="auto" hangingPunct="1">
              <a:spcAft>
                <a:spcPts val="0"/>
              </a:spcAft>
              <a:buClr>
                <a:schemeClr val="accent3"/>
              </a:buClr>
              <a:buFont typeface="Wingdings" pitchFamily="2" charset="2"/>
              <a:buNone/>
              <a:defRPr/>
            </a:pPr>
            <a:r>
              <a:rPr lang="es-ES_tradnl" sz="1800" b="1" dirty="0" smtClean="0">
                <a:latin typeface="Times New Roman" pitchFamily="18" charset="0"/>
              </a:rPr>
              <a:t>			</a:t>
            </a:r>
          </a:p>
          <a:p>
            <a:pPr marL="274320" indent="-274320" algn="ctr" eaLnBrk="1" fontAlgn="auto" hangingPunct="1">
              <a:spcAft>
                <a:spcPts val="0"/>
              </a:spcAft>
              <a:buClr>
                <a:schemeClr val="accent3"/>
              </a:buClr>
              <a:buFont typeface="Wingdings" pitchFamily="2" charset="2"/>
              <a:buNone/>
              <a:defRPr/>
            </a:pPr>
            <a:r>
              <a:rPr lang="es-ES_tradnl" sz="1800" b="1" dirty="0" smtClean="0">
                <a:solidFill>
                  <a:schemeClr val="bg1"/>
                </a:solidFill>
                <a:latin typeface="Times New Roman" pitchFamily="18" charset="0"/>
              </a:rPr>
              <a:t>MAYO 2015</a:t>
            </a:r>
          </a:p>
          <a:p>
            <a:pPr marL="274320" indent="-274320" eaLnBrk="1" fontAlgn="auto" hangingPunct="1">
              <a:spcAft>
                <a:spcPts val="0"/>
              </a:spcAft>
              <a:buClr>
                <a:schemeClr val="accent3"/>
              </a:buClr>
              <a:buFont typeface="Wingdings" pitchFamily="2" charset="2"/>
              <a:buNone/>
              <a:defRPr/>
            </a:pPr>
            <a:r>
              <a:rPr lang="es-ES_tradnl" sz="1800" b="1" dirty="0" smtClean="0">
                <a:latin typeface="Times New Roman" pitchFamily="18" charset="0"/>
              </a:rPr>
              <a:t>			</a:t>
            </a:r>
            <a:endParaRPr lang="es-ES" sz="1800" b="1" dirty="0" smtClean="0">
              <a:latin typeface="Times New Roman" pitchFamily="18" charset="0"/>
            </a:endParaRPr>
          </a:p>
          <a:p>
            <a:pPr marL="274320" indent="-274320" eaLnBrk="1" fontAlgn="auto" hangingPunct="1">
              <a:spcAft>
                <a:spcPts val="0"/>
              </a:spcAft>
              <a:buClr>
                <a:schemeClr val="accent3"/>
              </a:buClr>
              <a:buFont typeface="Wingdings" pitchFamily="2" charset="2"/>
              <a:buNone/>
              <a:defRPr/>
            </a:pPr>
            <a:r>
              <a:rPr lang="es-EC" sz="1600" b="1" dirty="0" smtClean="0">
                <a:solidFill>
                  <a:srgbClr val="003366"/>
                </a:solidFill>
                <a:latin typeface="Times New Roman" pitchFamily="18" charset="0"/>
              </a:rPr>
              <a:t>|</a:t>
            </a:r>
            <a:endParaRPr lang="es-ES" sz="1600" b="1" dirty="0" smtClean="0">
              <a:solidFill>
                <a:srgbClr val="003366"/>
              </a:solidFill>
              <a:latin typeface="Times New Roman" pitchFamily="18" charset="0"/>
            </a:endParaRPr>
          </a:p>
        </p:txBody>
      </p:sp>
      <p:sp>
        <p:nvSpPr>
          <p:cNvPr id="5123" name="Text Box 11"/>
          <p:cNvSpPr txBox="1">
            <a:spLocks noChangeArrowheads="1"/>
          </p:cNvSpPr>
          <p:nvPr/>
        </p:nvSpPr>
        <p:spPr bwMode="auto">
          <a:xfrm>
            <a:off x="5292725" y="2708275"/>
            <a:ext cx="3167063" cy="366713"/>
          </a:xfrm>
          <a:prstGeom prst="rect">
            <a:avLst/>
          </a:prstGeom>
          <a:noFill/>
          <a:ln w="9525">
            <a:noFill/>
            <a:miter lim="800000"/>
            <a:headEnd/>
            <a:tailEnd/>
          </a:ln>
        </p:spPr>
        <p:txBody>
          <a:bodyPr>
            <a:spAutoFit/>
          </a:bodyPr>
          <a:lstStyle/>
          <a:p>
            <a:pPr>
              <a:spcBef>
                <a:spcPct val="50000"/>
              </a:spcBef>
            </a:pPr>
            <a:endParaRPr lang="es-EC"/>
          </a:p>
        </p:txBody>
      </p:sp>
      <p:pic>
        <p:nvPicPr>
          <p:cNvPr id="5124" name="Picture 6"/>
          <p:cNvPicPr>
            <a:picLocks noChangeAspect="1" noChangeArrowheads="1"/>
          </p:cNvPicPr>
          <p:nvPr/>
        </p:nvPicPr>
        <p:blipFill>
          <a:blip r:embed="rId2" cstate="print"/>
          <a:srcRect/>
          <a:stretch>
            <a:fillRect/>
          </a:stretch>
        </p:blipFill>
        <p:spPr bwMode="auto">
          <a:xfrm>
            <a:off x="2267744" y="692696"/>
            <a:ext cx="4296766" cy="1110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48680"/>
            <a:ext cx="8229600" cy="494928"/>
          </a:xfrm>
        </p:spPr>
        <p:txBody>
          <a:bodyPr>
            <a:normAutofit/>
          </a:bodyPr>
          <a:lstStyle/>
          <a:p>
            <a:pPr algn="ctr">
              <a:defRPr/>
            </a:pPr>
            <a:r>
              <a:rPr lang="es-EC" sz="2800" b="1" dirty="0" smtClean="0">
                <a:solidFill>
                  <a:schemeClr val="bg1"/>
                </a:solidFill>
                <a:latin typeface="Times New Roman" pitchFamily="18" charset="0"/>
                <a:cs typeface="Times New Roman" pitchFamily="18" charset="0"/>
              </a:rPr>
              <a:t>RUTA DE LA CALIDAD</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76449143"/>
              </p:ext>
            </p:extLst>
          </p:nvPr>
        </p:nvGraphicFramePr>
        <p:xfrm>
          <a:off x="2483767" y="2361973"/>
          <a:ext cx="4896545" cy="4397353"/>
        </p:xfrm>
        <a:graphic>
          <a:graphicData uri="http://schemas.openxmlformats.org/drawingml/2006/table">
            <a:tbl>
              <a:tblPr firstRow="1" firstCol="1" bandRow="1">
                <a:tableStyleId>{5C22544A-7EE6-4342-B048-85BDC9FD1C3A}</a:tableStyleId>
              </a:tblPr>
              <a:tblGrid>
                <a:gridCol w="261595"/>
                <a:gridCol w="1102000"/>
                <a:gridCol w="3532950"/>
              </a:tblGrid>
              <a:tr h="214219">
                <a:tc gridSpan="3">
                  <a:txBody>
                    <a:bodyPr/>
                    <a:lstStyle/>
                    <a:p>
                      <a:pPr algn="ctr">
                        <a:lnSpc>
                          <a:spcPct val="115000"/>
                        </a:lnSpc>
                        <a:spcAft>
                          <a:spcPts val="0"/>
                        </a:spcAft>
                      </a:pPr>
                      <a:r>
                        <a:rPr lang="es-EC" sz="1600" dirty="0" smtClean="0">
                          <a:effectLst/>
                          <a:latin typeface="Times New Roman" pitchFamily="18" charset="0"/>
                          <a:cs typeface="Times New Roman" pitchFamily="18" charset="0"/>
                        </a:rPr>
                        <a:t>PASOS</a:t>
                      </a:r>
                      <a:endParaRPr lang="es-EC" sz="1600" dirty="0">
                        <a:effectLst/>
                        <a:latin typeface="Times New Roman" pitchFamily="18" charset="0"/>
                        <a:ea typeface="Calibri"/>
                        <a:cs typeface="Times New Roman" pitchFamily="18" charset="0"/>
                      </a:endParaRPr>
                    </a:p>
                  </a:txBody>
                  <a:tcPr marL="44450" marR="44450" marT="0" marB="0" anchor="b"/>
                </a:tc>
                <a:tc hMerge="1">
                  <a:txBody>
                    <a:bodyPr/>
                    <a:lstStyle/>
                    <a:p>
                      <a:endParaRPr lang="es-EC"/>
                    </a:p>
                  </a:txBody>
                  <a:tcPr/>
                </a:tc>
                <a:tc hMerge="1">
                  <a:txBody>
                    <a:bodyPr/>
                    <a:lstStyle/>
                    <a:p>
                      <a:endParaRPr lang="es-EC"/>
                    </a:p>
                  </a:txBody>
                  <a:tcPr/>
                </a:tc>
              </a:tr>
              <a:tr h="291644">
                <a:tc rowSpan="4">
                  <a:txBody>
                    <a:bodyPr/>
                    <a:lstStyle/>
                    <a:p>
                      <a:pPr algn="ctr">
                        <a:lnSpc>
                          <a:spcPct val="115000"/>
                        </a:lnSpc>
                        <a:spcAft>
                          <a:spcPts val="0"/>
                        </a:spcAft>
                      </a:pPr>
                      <a:r>
                        <a:rPr lang="es-EC" sz="1600">
                          <a:effectLst/>
                          <a:latin typeface="Times New Roman" pitchFamily="18" charset="0"/>
                          <a:cs typeface="Times New Roman" pitchFamily="18" charset="0"/>
                        </a:rPr>
                        <a:t>PLANEAR</a:t>
                      </a:r>
                      <a:endParaRPr lang="es-EC" sz="1600">
                        <a:effectLst/>
                        <a:latin typeface="Times New Roman" pitchFamily="18" charset="0"/>
                        <a:ea typeface="Calibri"/>
                        <a:cs typeface="Times New Roman" pitchFamily="18" charset="0"/>
                      </a:endParaRPr>
                    </a:p>
                  </a:txBody>
                  <a:tcPr marL="44450" marR="44450" marT="0" marB="0" vert="vert270" anchor="ctr"/>
                </a:tc>
                <a:tc>
                  <a:txBody>
                    <a:bodyPr/>
                    <a:lstStyle/>
                    <a:p>
                      <a:pPr algn="ctr">
                        <a:lnSpc>
                          <a:spcPct val="115000"/>
                        </a:lnSpc>
                        <a:spcAft>
                          <a:spcPts val="0"/>
                        </a:spcAft>
                      </a:pPr>
                      <a:r>
                        <a:rPr lang="es-EC" sz="1600">
                          <a:effectLst/>
                          <a:latin typeface="Times New Roman" pitchFamily="18" charset="0"/>
                          <a:cs typeface="Times New Roman" pitchFamily="18" charset="0"/>
                        </a:rPr>
                        <a:t>1.</a:t>
                      </a:r>
                      <a:endParaRPr lang="es-EC" sz="1600">
                        <a:effectLst/>
                        <a:latin typeface="Times New Roman" pitchFamily="18" charset="0"/>
                        <a:ea typeface="Calibri"/>
                        <a:cs typeface="Times New Roman" pitchFamily="18" charset="0"/>
                      </a:endParaRPr>
                    </a:p>
                  </a:txBody>
                  <a:tcPr marL="44450" marR="44450" marT="0" marB="0" anchor="ctr"/>
                </a:tc>
                <a:tc>
                  <a:txBody>
                    <a:bodyPr/>
                    <a:lstStyle/>
                    <a:p>
                      <a:pPr>
                        <a:lnSpc>
                          <a:spcPct val="115000"/>
                        </a:lnSpc>
                        <a:spcAft>
                          <a:spcPts val="0"/>
                        </a:spcAft>
                      </a:pPr>
                      <a:r>
                        <a:rPr lang="es-EC" sz="1600">
                          <a:effectLst/>
                          <a:latin typeface="Times New Roman" pitchFamily="18" charset="0"/>
                          <a:cs typeface="Times New Roman" pitchFamily="18" charset="0"/>
                        </a:rPr>
                        <a:t>Definir el proyecto</a:t>
                      </a:r>
                      <a:endParaRPr lang="es-EC" sz="1600">
                        <a:effectLst/>
                        <a:latin typeface="Times New Roman" pitchFamily="18" charset="0"/>
                        <a:ea typeface="Calibri"/>
                        <a:cs typeface="Times New Roman" pitchFamily="18" charset="0"/>
                      </a:endParaRPr>
                    </a:p>
                  </a:txBody>
                  <a:tcPr marL="44450" marR="44450" marT="0" marB="0" anchor="ctr"/>
                </a:tc>
              </a:tr>
              <a:tr h="367296">
                <a:tc vMerge="1">
                  <a:txBody>
                    <a:bodyPr/>
                    <a:lstStyle/>
                    <a:p>
                      <a:endParaRPr lang="es-EC"/>
                    </a:p>
                  </a:txBody>
                  <a:tcPr/>
                </a:tc>
                <a:tc>
                  <a:txBody>
                    <a:bodyPr/>
                    <a:lstStyle/>
                    <a:p>
                      <a:pPr algn="ctr">
                        <a:lnSpc>
                          <a:spcPct val="115000"/>
                        </a:lnSpc>
                        <a:spcAft>
                          <a:spcPts val="0"/>
                        </a:spcAft>
                      </a:pPr>
                      <a:r>
                        <a:rPr lang="es-EC" sz="1600">
                          <a:effectLst/>
                          <a:latin typeface="Times New Roman" pitchFamily="18" charset="0"/>
                          <a:cs typeface="Times New Roman" pitchFamily="18" charset="0"/>
                        </a:rPr>
                        <a:t>2.</a:t>
                      </a:r>
                      <a:endParaRPr lang="es-EC" sz="1600">
                        <a:effectLst/>
                        <a:latin typeface="Times New Roman" pitchFamily="18" charset="0"/>
                        <a:ea typeface="Calibri"/>
                        <a:cs typeface="Times New Roman" pitchFamily="18" charset="0"/>
                      </a:endParaRPr>
                    </a:p>
                  </a:txBody>
                  <a:tcPr marL="44450" marR="44450" marT="0" marB="0" anchor="ctr"/>
                </a:tc>
                <a:tc>
                  <a:txBody>
                    <a:bodyPr/>
                    <a:lstStyle/>
                    <a:p>
                      <a:pPr>
                        <a:lnSpc>
                          <a:spcPct val="115000"/>
                        </a:lnSpc>
                        <a:spcAft>
                          <a:spcPts val="0"/>
                        </a:spcAft>
                      </a:pPr>
                      <a:r>
                        <a:rPr lang="es-EC" sz="1600">
                          <a:effectLst/>
                          <a:latin typeface="Times New Roman" pitchFamily="18" charset="0"/>
                          <a:cs typeface="Times New Roman" pitchFamily="18" charset="0"/>
                        </a:rPr>
                        <a:t>Describir la situación actual</a:t>
                      </a:r>
                      <a:endParaRPr lang="es-EC" sz="1600">
                        <a:effectLst/>
                        <a:latin typeface="Times New Roman" pitchFamily="18" charset="0"/>
                        <a:ea typeface="Calibri"/>
                        <a:cs typeface="Times New Roman" pitchFamily="18" charset="0"/>
                      </a:endParaRPr>
                    </a:p>
                  </a:txBody>
                  <a:tcPr marL="44450" marR="44450" marT="0" marB="0" anchor="ctr"/>
                </a:tc>
              </a:tr>
              <a:tr h="556491">
                <a:tc vMerge="1">
                  <a:txBody>
                    <a:bodyPr/>
                    <a:lstStyle/>
                    <a:p>
                      <a:endParaRPr lang="es-EC"/>
                    </a:p>
                  </a:txBody>
                  <a:tcPr/>
                </a:tc>
                <a:tc>
                  <a:txBody>
                    <a:bodyPr/>
                    <a:lstStyle/>
                    <a:p>
                      <a:pPr algn="ctr">
                        <a:lnSpc>
                          <a:spcPct val="115000"/>
                        </a:lnSpc>
                        <a:spcAft>
                          <a:spcPts val="0"/>
                        </a:spcAft>
                      </a:pPr>
                      <a:r>
                        <a:rPr lang="es-EC" sz="1600">
                          <a:effectLst/>
                          <a:latin typeface="Times New Roman" pitchFamily="18" charset="0"/>
                          <a:cs typeface="Times New Roman" pitchFamily="18" charset="0"/>
                        </a:rPr>
                        <a:t>3.</a:t>
                      </a:r>
                      <a:endParaRPr lang="es-EC" sz="1600">
                        <a:effectLst/>
                        <a:latin typeface="Times New Roman" pitchFamily="18" charset="0"/>
                        <a:ea typeface="Calibri"/>
                        <a:cs typeface="Times New Roman" pitchFamily="18" charset="0"/>
                      </a:endParaRPr>
                    </a:p>
                  </a:txBody>
                  <a:tcPr marL="44450" marR="44450" marT="0" marB="0" anchor="ctr"/>
                </a:tc>
                <a:tc>
                  <a:txBody>
                    <a:bodyPr/>
                    <a:lstStyle/>
                    <a:p>
                      <a:pPr>
                        <a:lnSpc>
                          <a:spcPct val="115000"/>
                        </a:lnSpc>
                        <a:spcAft>
                          <a:spcPts val="0"/>
                        </a:spcAft>
                      </a:pPr>
                      <a:r>
                        <a:rPr lang="es-EC" sz="1600" dirty="0">
                          <a:effectLst/>
                          <a:latin typeface="Times New Roman" pitchFamily="18" charset="0"/>
                          <a:cs typeface="Times New Roman" pitchFamily="18" charset="0"/>
                        </a:rPr>
                        <a:t>Analizar hechos y datos para aislar las causas raíces</a:t>
                      </a:r>
                      <a:endParaRPr lang="es-EC" sz="1600" dirty="0">
                        <a:effectLst/>
                        <a:latin typeface="Times New Roman" pitchFamily="18" charset="0"/>
                        <a:ea typeface="Calibri"/>
                        <a:cs typeface="Times New Roman" pitchFamily="18" charset="0"/>
                      </a:endParaRPr>
                    </a:p>
                  </a:txBody>
                  <a:tcPr marL="44450" marR="44450" marT="0" marB="0" anchor="ctr"/>
                </a:tc>
              </a:tr>
              <a:tr h="428438">
                <a:tc vMerge="1">
                  <a:txBody>
                    <a:bodyPr/>
                    <a:lstStyle/>
                    <a:p>
                      <a:endParaRPr lang="es-EC"/>
                    </a:p>
                  </a:txBody>
                  <a:tcPr/>
                </a:tc>
                <a:tc>
                  <a:txBody>
                    <a:bodyPr/>
                    <a:lstStyle/>
                    <a:p>
                      <a:pPr algn="ctr">
                        <a:lnSpc>
                          <a:spcPct val="115000"/>
                        </a:lnSpc>
                        <a:spcAft>
                          <a:spcPts val="0"/>
                        </a:spcAft>
                      </a:pPr>
                      <a:r>
                        <a:rPr lang="es-EC" sz="1600">
                          <a:effectLst/>
                          <a:latin typeface="Times New Roman" pitchFamily="18" charset="0"/>
                          <a:cs typeface="Times New Roman" pitchFamily="18" charset="0"/>
                        </a:rPr>
                        <a:t>4.</a:t>
                      </a:r>
                      <a:endParaRPr lang="es-EC" sz="1600">
                        <a:effectLst/>
                        <a:latin typeface="Times New Roman" pitchFamily="18" charset="0"/>
                        <a:ea typeface="Calibri"/>
                        <a:cs typeface="Times New Roman" pitchFamily="18" charset="0"/>
                      </a:endParaRPr>
                    </a:p>
                  </a:txBody>
                  <a:tcPr marL="44450" marR="44450" marT="0" marB="0" anchor="ctr"/>
                </a:tc>
                <a:tc>
                  <a:txBody>
                    <a:bodyPr/>
                    <a:lstStyle/>
                    <a:p>
                      <a:pPr>
                        <a:lnSpc>
                          <a:spcPct val="115000"/>
                        </a:lnSpc>
                        <a:spcAft>
                          <a:spcPts val="0"/>
                        </a:spcAft>
                      </a:pPr>
                      <a:r>
                        <a:rPr lang="es-EC" sz="1600">
                          <a:effectLst/>
                          <a:latin typeface="Times New Roman" pitchFamily="18" charset="0"/>
                          <a:cs typeface="Times New Roman" pitchFamily="18" charset="0"/>
                        </a:rPr>
                        <a:t>Establecer acciones para eliminar las causas raíces</a:t>
                      </a:r>
                      <a:endParaRPr lang="es-EC" sz="1600">
                        <a:effectLst/>
                        <a:latin typeface="Times New Roman" pitchFamily="18" charset="0"/>
                        <a:ea typeface="Calibri"/>
                        <a:cs typeface="Times New Roman" pitchFamily="18" charset="0"/>
                      </a:endParaRPr>
                    </a:p>
                  </a:txBody>
                  <a:tcPr marL="44450" marR="44450" marT="0" marB="0" anchor="ctr"/>
                </a:tc>
              </a:tr>
              <a:tr h="651673">
                <a:tc>
                  <a:txBody>
                    <a:bodyPr/>
                    <a:lstStyle/>
                    <a:p>
                      <a:pPr algn="ctr">
                        <a:lnSpc>
                          <a:spcPct val="115000"/>
                        </a:lnSpc>
                        <a:spcAft>
                          <a:spcPts val="0"/>
                        </a:spcAft>
                      </a:pPr>
                      <a:r>
                        <a:rPr lang="es-EC" sz="1600">
                          <a:effectLst/>
                          <a:latin typeface="Times New Roman" pitchFamily="18" charset="0"/>
                          <a:cs typeface="Times New Roman" pitchFamily="18" charset="0"/>
                        </a:rPr>
                        <a:t>HACER</a:t>
                      </a:r>
                      <a:endParaRPr lang="es-EC" sz="1600">
                        <a:effectLst/>
                        <a:latin typeface="Times New Roman" pitchFamily="18" charset="0"/>
                        <a:ea typeface="Calibri"/>
                        <a:cs typeface="Times New Roman" pitchFamily="18" charset="0"/>
                      </a:endParaRPr>
                    </a:p>
                  </a:txBody>
                  <a:tcPr marL="44450" marR="44450" marT="0" marB="0" vert="vert270" anchor="ctr"/>
                </a:tc>
                <a:tc>
                  <a:txBody>
                    <a:bodyPr/>
                    <a:lstStyle/>
                    <a:p>
                      <a:pPr algn="ctr">
                        <a:lnSpc>
                          <a:spcPct val="115000"/>
                        </a:lnSpc>
                        <a:spcAft>
                          <a:spcPts val="0"/>
                        </a:spcAft>
                      </a:pPr>
                      <a:r>
                        <a:rPr lang="es-EC" sz="1600">
                          <a:effectLst/>
                          <a:latin typeface="Times New Roman" pitchFamily="18" charset="0"/>
                          <a:cs typeface="Times New Roman" pitchFamily="18" charset="0"/>
                        </a:rPr>
                        <a:t>5.</a:t>
                      </a:r>
                      <a:endParaRPr lang="es-EC" sz="1600">
                        <a:effectLst/>
                        <a:latin typeface="Times New Roman" pitchFamily="18" charset="0"/>
                        <a:ea typeface="Calibri"/>
                        <a:cs typeface="Times New Roman" pitchFamily="18" charset="0"/>
                      </a:endParaRPr>
                    </a:p>
                  </a:txBody>
                  <a:tcPr marL="44450" marR="44450" marT="0" marB="0" anchor="ctr"/>
                </a:tc>
                <a:tc>
                  <a:txBody>
                    <a:bodyPr/>
                    <a:lstStyle/>
                    <a:p>
                      <a:pPr>
                        <a:lnSpc>
                          <a:spcPct val="115000"/>
                        </a:lnSpc>
                        <a:spcAft>
                          <a:spcPts val="0"/>
                        </a:spcAft>
                      </a:pPr>
                      <a:r>
                        <a:rPr lang="es-EC" sz="1600">
                          <a:effectLst/>
                          <a:latin typeface="Times New Roman" pitchFamily="18" charset="0"/>
                          <a:cs typeface="Times New Roman" pitchFamily="18" charset="0"/>
                        </a:rPr>
                        <a:t>Ejecutar  las acciones establecidas</a:t>
                      </a:r>
                      <a:endParaRPr lang="es-EC" sz="1600">
                        <a:effectLst/>
                        <a:latin typeface="Times New Roman" pitchFamily="18" charset="0"/>
                        <a:ea typeface="Calibri"/>
                        <a:cs typeface="Times New Roman" pitchFamily="18" charset="0"/>
                      </a:endParaRPr>
                    </a:p>
                  </a:txBody>
                  <a:tcPr marL="44450" marR="44450" marT="0" marB="0" anchor="ctr"/>
                </a:tc>
              </a:tr>
              <a:tr h="880148">
                <a:tc>
                  <a:txBody>
                    <a:bodyPr/>
                    <a:lstStyle/>
                    <a:p>
                      <a:pPr algn="ctr">
                        <a:lnSpc>
                          <a:spcPct val="115000"/>
                        </a:lnSpc>
                        <a:spcAft>
                          <a:spcPts val="0"/>
                        </a:spcAft>
                      </a:pPr>
                      <a:r>
                        <a:rPr lang="es-EC" sz="1600">
                          <a:effectLst/>
                          <a:latin typeface="Times New Roman" pitchFamily="18" charset="0"/>
                          <a:cs typeface="Times New Roman" pitchFamily="18" charset="0"/>
                        </a:rPr>
                        <a:t>VERFICAR</a:t>
                      </a:r>
                      <a:endParaRPr lang="es-EC" sz="1600">
                        <a:effectLst/>
                        <a:latin typeface="Times New Roman" pitchFamily="18" charset="0"/>
                        <a:ea typeface="Calibri"/>
                        <a:cs typeface="Times New Roman" pitchFamily="18" charset="0"/>
                      </a:endParaRPr>
                    </a:p>
                  </a:txBody>
                  <a:tcPr marL="44450" marR="44450" marT="0" marB="0" vert="vert270" anchor="ctr"/>
                </a:tc>
                <a:tc>
                  <a:txBody>
                    <a:bodyPr/>
                    <a:lstStyle/>
                    <a:p>
                      <a:pPr algn="ctr">
                        <a:lnSpc>
                          <a:spcPct val="115000"/>
                        </a:lnSpc>
                        <a:spcAft>
                          <a:spcPts val="0"/>
                        </a:spcAft>
                      </a:pPr>
                      <a:r>
                        <a:rPr lang="es-EC" sz="1600">
                          <a:effectLst/>
                          <a:latin typeface="Times New Roman" pitchFamily="18" charset="0"/>
                          <a:cs typeface="Times New Roman" pitchFamily="18" charset="0"/>
                        </a:rPr>
                        <a:t>6.</a:t>
                      </a:r>
                      <a:endParaRPr lang="es-EC" sz="1600">
                        <a:effectLst/>
                        <a:latin typeface="Times New Roman" pitchFamily="18" charset="0"/>
                        <a:ea typeface="Calibri"/>
                        <a:cs typeface="Times New Roman" pitchFamily="18" charset="0"/>
                      </a:endParaRPr>
                    </a:p>
                  </a:txBody>
                  <a:tcPr marL="44450" marR="44450" marT="0" marB="0" anchor="ctr"/>
                </a:tc>
                <a:tc>
                  <a:txBody>
                    <a:bodyPr/>
                    <a:lstStyle/>
                    <a:p>
                      <a:pPr>
                        <a:lnSpc>
                          <a:spcPct val="115000"/>
                        </a:lnSpc>
                        <a:spcAft>
                          <a:spcPts val="0"/>
                        </a:spcAft>
                      </a:pPr>
                      <a:r>
                        <a:rPr lang="es-EC" sz="1600">
                          <a:effectLst/>
                          <a:latin typeface="Times New Roman" pitchFamily="18" charset="0"/>
                          <a:cs typeface="Times New Roman" pitchFamily="18" charset="0"/>
                        </a:rPr>
                        <a:t>Verificar los resultados</a:t>
                      </a:r>
                      <a:endParaRPr lang="es-EC" sz="1600">
                        <a:effectLst/>
                        <a:latin typeface="Times New Roman" pitchFamily="18" charset="0"/>
                        <a:ea typeface="Calibri"/>
                        <a:cs typeface="Times New Roman" pitchFamily="18" charset="0"/>
                      </a:endParaRPr>
                    </a:p>
                  </a:txBody>
                  <a:tcPr marL="44450" marR="44450" marT="0" marB="0" anchor="ctr"/>
                </a:tc>
              </a:tr>
              <a:tr h="430610">
                <a:tc rowSpan="2">
                  <a:txBody>
                    <a:bodyPr/>
                    <a:lstStyle/>
                    <a:p>
                      <a:pPr algn="ctr">
                        <a:lnSpc>
                          <a:spcPct val="115000"/>
                        </a:lnSpc>
                        <a:spcAft>
                          <a:spcPts val="0"/>
                        </a:spcAft>
                      </a:pPr>
                      <a:r>
                        <a:rPr lang="es-EC" sz="1600">
                          <a:effectLst/>
                          <a:latin typeface="Times New Roman" pitchFamily="18" charset="0"/>
                          <a:cs typeface="Times New Roman" pitchFamily="18" charset="0"/>
                        </a:rPr>
                        <a:t>ACTUAR</a:t>
                      </a:r>
                      <a:endParaRPr lang="es-EC" sz="1600">
                        <a:effectLst/>
                        <a:latin typeface="Times New Roman" pitchFamily="18" charset="0"/>
                        <a:ea typeface="Calibri"/>
                        <a:cs typeface="Times New Roman" pitchFamily="18" charset="0"/>
                      </a:endParaRPr>
                    </a:p>
                  </a:txBody>
                  <a:tcPr marL="44450" marR="44450" marT="0" marB="0" vert="vert270" anchor="ctr"/>
                </a:tc>
                <a:tc>
                  <a:txBody>
                    <a:bodyPr/>
                    <a:lstStyle/>
                    <a:p>
                      <a:pPr algn="ctr">
                        <a:lnSpc>
                          <a:spcPct val="115000"/>
                        </a:lnSpc>
                        <a:spcAft>
                          <a:spcPts val="0"/>
                        </a:spcAft>
                      </a:pPr>
                      <a:r>
                        <a:rPr lang="es-EC" sz="1600">
                          <a:effectLst/>
                          <a:latin typeface="Times New Roman" pitchFamily="18" charset="0"/>
                          <a:cs typeface="Times New Roman" pitchFamily="18" charset="0"/>
                        </a:rPr>
                        <a:t>7.</a:t>
                      </a:r>
                      <a:endParaRPr lang="es-EC" sz="1600">
                        <a:effectLst/>
                        <a:latin typeface="Times New Roman" pitchFamily="18" charset="0"/>
                        <a:ea typeface="Calibri"/>
                        <a:cs typeface="Times New Roman" pitchFamily="18" charset="0"/>
                      </a:endParaRPr>
                    </a:p>
                  </a:txBody>
                  <a:tcPr marL="44450" marR="44450" marT="0" marB="0" anchor="ctr"/>
                </a:tc>
                <a:tc>
                  <a:txBody>
                    <a:bodyPr/>
                    <a:lstStyle/>
                    <a:p>
                      <a:pPr>
                        <a:lnSpc>
                          <a:spcPct val="115000"/>
                        </a:lnSpc>
                        <a:spcAft>
                          <a:spcPts val="0"/>
                        </a:spcAft>
                      </a:pPr>
                      <a:r>
                        <a:rPr lang="es-EC" sz="1600">
                          <a:effectLst/>
                          <a:latin typeface="Times New Roman" pitchFamily="18" charset="0"/>
                          <a:cs typeface="Times New Roman" pitchFamily="18" charset="0"/>
                        </a:rPr>
                        <a:t>Estandarizar</a:t>
                      </a:r>
                      <a:endParaRPr lang="es-EC" sz="1600">
                        <a:effectLst/>
                        <a:latin typeface="Times New Roman" pitchFamily="18" charset="0"/>
                        <a:ea typeface="Calibri"/>
                        <a:cs typeface="Times New Roman" pitchFamily="18" charset="0"/>
                      </a:endParaRPr>
                    </a:p>
                  </a:txBody>
                  <a:tcPr marL="44450" marR="44450" marT="0" marB="0" anchor="ctr"/>
                </a:tc>
              </a:tr>
              <a:tr h="373902">
                <a:tc vMerge="1">
                  <a:txBody>
                    <a:bodyPr/>
                    <a:lstStyle/>
                    <a:p>
                      <a:endParaRPr lang="es-EC"/>
                    </a:p>
                  </a:txBody>
                  <a:tcPr/>
                </a:tc>
                <a:tc>
                  <a:txBody>
                    <a:bodyPr/>
                    <a:lstStyle/>
                    <a:p>
                      <a:pPr algn="ctr">
                        <a:lnSpc>
                          <a:spcPct val="115000"/>
                        </a:lnSpc>
                        <a:spcAft>
                          <a:spcPts val="0"/>
                        </a:spcAft>
                      </a:pPr>
                      <a:r>
                        <a:rPr lang="es-EC" sz="1600">
                          <a:effectLst/>
                          <a:latin typeface="Times New Roman" pitchFamily="18" charset="0"/>
                          <a:cs typeface="Times New Roman" pitchFamily="18" charset="0"/>
                        </a:rPr>
                        <a:t>8.</a:t>
                      </a:r>
                      <a:endParaRPr lang="es-EC" sz="1600">
                        <a:effectLst/>
                        <a:latin typeface="Times New Roman" pitchFamily="18" charset="0"/>
                        <a:ea typeface="Calibri"/>
                        <a:cs typeface="Times New Roman" pitchFamily="18" charset="0"/>
                      </a:endParaRPr>
                    </a:p>
                  </a:txBody>
                  <a:tcPr marL="44450" marR="44450" marT="0" marB="0" anchor="ctr"/>
                </a:tc>
                <a:tc>
                  <a:txBody>
                    <a:bodyPr/>
                    <a:lstStyle/>
                    <a:p>
                      <a:pPr>
                        <a:lnSpc>
                          <a:spcPct val="115000"/>
                        </a:lnSpc>
                        <a:spcAft>
                          <a:spcPts val="0"/>
                        </a:spcAft>
                      </a:pPr>
                      <a:r>
                        <a:rPr lang="es-EC" sz="1600" dirty="0">
                          <a:effectLst/>
                          <a:latin typeface="Times New Roman" pitchFamily="18" charset="0"/>
                          <a:cs typeface="Times New Roman" pitchFamily="18" charset="0"/>
                        </a:rPr>
                        <a:t>Documentar y definir nuevos proyectos</a:t>
                      </a:r>
                      <a:endParaRPr lang="es-EC" sz="1600" dirty="0">
                        <a:effectLst/>
                        <a:latin typeface="Times New Roman" pitchFamily="18" charset="0"/>
                        <a:ea typeface="Calibri"/>
                        <a:cs typeface="Times New Roman" pitchFamily="18" charset="0"/>
                      </a:endParaRPr>
                    </a:p>
                  </a:txBody>
                  <a:tcPr marL="44450" marR="44450" marT="0" marB="0" anchor="ctr"/>
                </a:tc>
              </a:tr>
            </a:tbl>
          </a:graphicData>
        </a:graphic>
      </p:graphicFrame>
      <p:sp>
        <p:nvSpPr>
          <p:cNvPr id="3" name="2 Rectángulo"/>
          <p:cNvSpPr/>
          <p:nvPr/>
        </p:nvSpPr>
        <p:spPr>
          <a:xfrm>
            <a:off x="251520" y="1124744"/>
            <a:ext cx="8640960" cy="1200329"/>
          </a:xfrm>
          <a:prstGeom prst="rect">
            <a:avLst/>
          </a:prstGeom>
        </p:spPr>
        <p:txBody>
          <a:bodyPr wrap="square">
            <a:spAutoFit/>
          </a:bodyPr>
          <a:lstStyle/>
          <a:p>
            <a:pPr algn="just"/>
            <a:r>
              <a:rPr lang="es-EC" dirty="0">
                <a:solidFill>
                  <a:schemeClr val="bg1"/>
                </a:solidFill>
                <a:latin typeface="Times New Roman" pitchFamily="18" charset="0"/>
                <a:cs typeface="Times New Roman" pitchFamily="18" charset="0"/>
              </a:rPr>
              <a:t>C</a:t>
            </a:r>
            <a:r>
              <a:rPr lang="es-EC" dirty="0" smtClean="0">
                <a:solidFill>
                  <a:schemeClr val="bg1"/>
                </a:solidFill>
                <a:latin typeface="Times New Roman" pitchFamily="18" charset="0"/>
                <a:cs typeface="Times New Roman" pitchFamily="18" charset="0"/>
              </a:rPr>
              <a:t>amino </a:t>
            </a:r>
            <a:r>
              <a:rPr lang="es-EC" dirty="0">
                <a:solidFill>
                  <a:schemeClr val="bg1"/>
                </a:solidFill>
                <a:latin typeface="Times New Roman" pitchFamily="18" charset="0"/>
                <a:cs typeface="Times New Roman" pitchFamily="18" charset="0"/>
              </a:rPr>
              <a:t>a seguir para que un proyecto llegue a un buen final en términos de éxito y de </a:t>
            </a:r>
            <a:r>
              <a:rPr lang="es-EC" dirty="0" smtClean="0">
                <a:solidFill>
                  <a:schemeClr val="bg1"/>
                </a:solidFill>
                <a:latin typeface="Times New Roman" pitchFamily="18" charset="0"/>
                <a:cs typeface="Times New Roman" pitchFamily="18" charset="0"/>
              </a:rPr>
              <a:t>solución.</a:t>
            </a:r>
          </a:p>
          <a:p>
            <a:pPr algn="just"/>
            <a:r>
              <a:rPr lang="es-EC" dirty="0">
                <a:solidFill>
                  <a:schemeClr val="bg1"/>
                </a:solidFill>
                <a:latin typeface="Times New Roman" pitchFamily="18" charset="0"/>
                <a:cs typeface="Times New Roman" pitchFamily="18" charset="0"/>
              </a:rPr>
              <a:t>Al aplicarse sistemáticamente  esta metodología, será el motor que mueva el proceso de mejora continua, a través de la secuencia de ocho </a:t>
            </a:r>
            <a:r>
              <a:rPr lang="es-EC" dirty="0" smtClean="0">
                <a:solidFill>
                  <a:schemeClr val="bg1"/>
                </a:solidFill>
                <a:latin typeface="Times New Roman" pitchFamily="18" charset="0"/>
                <a:cs typeface="Times New Roman" pitchFamily="18" charset="0"/>
              </a:rPr>
              <a:t>actividades.</a:t>
            </a:r>
            <a:endParaRPr lang="es-EC"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638944"/>
          </a:xfrm>
        </p:spPr>
        <p:txBody>
          <a:bodyPr/>
          <a:lstStyle/>
          <a:p>
            <a:pPr algn="ctr">
              <a:lnSpc>
                <a:spcPct val="115000"/>
              </a:lnSpc>
              <a:spcAft>
                <a:spcPts val="0"/>
              </a:spcAft>
            </a:pPr>
            <a:r>
              <a:rPr lang="es-EC" sz="2800" b="1" dirty="0" smtClean="0">
                <a:solidFill>
                  <a:schemeClr val="bg1"/>
                </a:solidFill>
                <a:latin typeface="Times New Roman" pitchFamily="18" charset="0"/>
                <a:cs typeface="Times New Roman" pitchFamily="18" charset="0"/>
              </a:rPr>
              <a:t>CAUSAS RAÍCES</a:t>
            </a:r>
            <a:endParaRPr lang="es-EC" sz="2800" b="1" dirty="0">
              <a:solidFill>
                <a:schemeClr val="bg1"/>
              </a:solidFill>
              <a:latin typeface="Times New Roman" pitchFamily="18" charset="0"/>
              <a:ea typeface="Calibri"/>
              <a:cs typeface="Times New Roman" pitchFamily="18" charset="0"/>
            </a:endParaRPr>
          </a:p>
        </p:txBody>
      </p:sp>
      <p:sp>
        <p:nvSpPr>
          <p:cNvPr id="18435" name="2 Marcador de contenido"/>
          <p:cNvSpPr>
            <a:spLocks noGrp="1"/>
          </p:cNvSpPr>
          <p:nvPr>
            <p:ph idx="1"/>
          </p:nvPr>
        </p:nvSpPr>
        <p:spPr>
          <a:xfrm>
            <a:off x="457200" y="1700213"/>
            <a:ext cx="8507413" cy="4624387"/>
          </a:xfrm>
        </p:spPr>
        <p:txBody>
          <a:bodyPr/>
          <a:lstStyle/>
          <a:p>
            <a:pPr latinLnBrk="1">
              <a:buFont typeface="Wingdings 2" pitchFamily="18" charset="2"/>
              <a:buNone/>
            </a:pPr>
            <a:endParaRPr lang="es-EC" b="1" smtClean="0"/>
          </a:p>
          <a:p>
            <a:pPr latinLnBrk="1"/>
            <a:endParaRPr lang="es-EC" smtClean="0"/>
          </a:p>
          <a:p>
            <a:pPr latinLnBrk="1"/>
            <a:endParaRPr lang="es-EC" smtClean="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65525925"/>
              </p:ext>
            </p:extLst>
          </p:nvPr>
        </p:nvGraphicFramePr>
        <p:xfrm>
          <a:off x="523875" y="1700808"/>
          <a:ext cx="8096250" cy="4752528"/>
        </p:xfrm>
        <a:graphic>
          <a:graphicData uri="http://schemas.openxmlformats.org/presentationml/2006/ole">
            <mc:AlternateContent xmlns:mc="http://schemas.openxmlformats.org/markup-compatibility/2006">
              <mc:Choice xmlns:v="urn:schemas-microsoft-com:vml" Requires="v">
                <p:oleObj spid="_x0000_s2094" name="Visio" r:id="rId3" imgW="9017645" imgH="3313435" progId="Visio.Drawing.11">
                  <p:embed/>
                </p:oleObj>
              </mc:Choice>
              <mc:Fallback>
                <p:oleObj name="Visio" r:id="rId3" imgW="9017645" imgH="331343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700808"/>
                        <a:ext cx="8096250" cy="4752528"/>
                      </a:xfrm>
                      <a:prstGeom prst="rect">
                        <a:avLst/>
                      </a:prstGeom>
                      <a:noFill/>
                    </p:spPr>
                  </p:pic>
                </p:oleObj>
              </mc:Fallback>
            </mc:AlternateContent>
          </a:graphicData>
        </a:graphic>
      </p:graphicFrame>
      <p:sp>
        <p:nvSpPr>
          <p:cNvPr id="5" name="4 Rectángulo"/>
          <p:cNvSpPr/>
          <p:nvPr/>
        </p:nvSpPr>
        <p:spPr>
          <a:xfrm>
            <a:off x="179512" y="1108775"/>
            <a:ext cx="8712968" cy="400110"/>
          </a:xfrm>
          <a:prstGeom prst="rect">
            <a:avLst/>
          </a:prstGeom>
        </p:spPr>
        <p:txBody>
          <a:bodyPr wrap="square">
            <a:spAutoFit/>
          </a:bodyPr>
          <a:lstStyle/>
          <a:p>
            <a:r>
              <a:rPr lang="es-EC" sz="2000" dirty="0">
                <a:solidFill>
                  <a:schemeClr val="bg1"/>
                </a:solidFill>
                <a:latin typeface="Times New Roman" pitchFamily="18" charset="0"/>
                <a:cs typeface="Times New Roman" pitchFamily="18" charset="0"/>
              </a:rPr>
              <a:t>A</a:t>
            </a:r>
            <a:r>
              <a:rPr lang="es-EC" sz="2000" dirty="0" smtClean="0">
                <a:solidFill>
                  <a:schemeClr val="bg1"/>
                </a:solidFill>
                <a:latin typeface="Times New Roman" pitchFamily="18" charset="0"/>
                <a:cs typeface="Times New Roman" pitchFamily="18" charset="0"/>
              </a:rPr>
              <a:t>nálisis </a:t>
            </a:r>
            <a:r>
              <a:rPr lang="es-EC" sz="2000" dirty="0">
                <a:solidFill>
                  <a:schemeClr val="bg1"/>
                </a:solidFill>
                <a:latin typeface="Times New Roman" pitchFamily="18" charset="0"/>
                <a:cs typeface="Times New Roman" pitchFamily="18" charset="0"/>
              </a:rPr>
              <a:t>de posibles causas a través de un Diagrama de </a:t>
            </a:r>
            <a:r>
              <a:rPr lang="es-EC" sz="2000" dirty="0" smtClean="0">
                <a:solidFill>
                  <a:schemeClr val="bg1"/>
                </a:solidFill>
                <a:latin typeface="Times New Roman" pitchFamily="18" charset="0"/>
                <a:cs typeface="Times New Roman" pitchFamily="18" charset="0"/>
              </a:rPr>
              <a:t>Ishikawa </a:t>
            </a:r>
            <a:r>
              <a:rPr lang="es-EC" sz="2000" dirty="0">
                <a:solidFill>
                  <a:schemeClr val="bg1"/>
                </a:solidFill>
                <a:latin typeface="Times New Roman" pitchFamily="18" charset="0"/>
                <a:cs typeface="Times New Roman" pitchFamily="18" charset="0"/>
              </a:rPr>
              <a:t>(Causa – Efecto) </a:t>
            </a:r>
            <a:r>
              <a:rPr lang="es-EC" sz="2000" dirty="0" smtClean="0">
                <a:solidFill>
                  <a:schemeClr val="bg1"/>
                </a:solidFill>
                <a:latin typeface="Times New Roman" pitchFamily="18" charset="0"/>
                <a:cs typeface="Times New Roman" pitchFamily="18" charset="0"/>
              </a:rPr>
              <a:t>.</a:t>
            </a:r>
            <a:endParaRPr lang="es-EC"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solidFill>
                  <a:schemeClr val="bg1"/>
                </a:solidFill>
                <a:latin typeface="Times New Roman" pitchFamily="18" charset="0"/>
                <a:cs typeface="Times New Roman" pitchFamily="18" charset="0"/>
              </a:rPr>
              <a:t>IMPLEMENTACIÓN DE LA MEJORA</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Times New Roman" pitchFamily="18" charset="0"/>
              <a:ea typeface="+mn-ea"/>
              <a:cs typeface="Times New Roman" pitchFamily="18" charset="0"/>
            </a:endParaRPr>
          </a:p>
        </p:txBody>
      </p:sp>
      <p:sp>
        <p:nvSpPr>
          <p:cNvPr id="3" name="2 Marcador de contenido"/>
          <p:cNvSpPr>
            <a:spLocks noGrp="1"/>
          </p:cNvSpPr>
          <p:nvPr>
            <p:ph idx="1"/>
          </p:nvPr>
        </p:nvSpPr>
        <p:spPr/>
        <p:txBody>
          <a:bodyPr>
            <a:normAutofit lnSpcReduction="10000"/>
          </a:bodyPr>
          <a:lstStyle/>
          <a:p>
            <a:pPr lvl="0">
              <a:lnSpc>
                <a:spcPct val="150000"/>
              </a:lnSpc>
              <a:buClrTx/>
            </a:pPr>
            <a:r>
              <a:rPr lang="es-EC" dirty="0">
                <a:solidFill>
                  <a:schemeClr val="bg1"/>
                </a:solidFill>
              </a:rPr>
              <a:t>Actualización  de procedimientos, políticas, registros que permitan un adecuado sistema de gestión.</a:t>
            </a:r>
          </a:p>
          <a:p>
            <a:pPr lvl="0">
              <a:lnSpc>
                <a:spcPct val="150000"/>
              </a:lnSpc>
              <a:buClrTx/>
            </a:pPr>
            <a:r>
              <a:rPr lang="es-EC" dirty="0">
                <a:solidFill>
                  <a:schemeClr val="bg1"/>
                </a:solidFill>
              </a:rPr>
              <a:t>Establecer indicadores de gestión.</a:t>
            </a:r>
          </a:p>
          <a:p>
            <a:pPr lvl="0">
              <a:lnSpc>
                <a:spcPct val="150000"/>
              </a:lnSpc>
              <a:buClrTx/>
            </a:pPr>
            <a:r>
              <a:rPr lang="es-EC" dirty="0" smtClean="0">
                <a:solidFill>
                  <a:schemeClr val="bg1"/>
                </a:solidFill>
              </a:rPr>
              <a:t>Clasificación </a:t>
            </a:r>
            <a:r>
              <a:rPr lang="es-EC" dirty="0">
                <a:solidFill>
                  <a:schemeClr val="bg1"/>
                </a:solidFill>
              </a:rPr>
              <a:t>ABC de la materia prima, </a:t>
            </a:r>
            <a:r>
              <a:rPr lang="es-EC" dirty="0" smtClean="0">
                <a:solidFill>
                  <a:schemeClr val="bg1"/>
                </a:solidFill>
              </a:rPr>
              <a:t>determinando </a:t>
            </a:r>
            <a:r>
              <a:rPr lang="es-EC" dirty="0">
                <a:solidFill>
                  <a:schemeClr val="bg1"/>
                </a:solidFill>
              </a:rPr>
              <a:t>productos prioritarios.</a:t>
            </a:r>
          </a:p>
          <a:p>
            <a:pPr>
              <a:lnSpc>
                <a:spcPct val="150000"/>
              </a:lnSpc>
              <a:buClrTx/>
            </a:pPr>
            <a:r>
              <a:rPr lang="es-EC" dirty="0" smtClean="0">
                <a:solidFill>
                  <a:schemeClr val="bg1"/>
                </a:solidFill>
              </a:rPr>
              <a:t>Plantear </a:t>
            </a:r>
            <a:r>
              <a:rPr lang="es-EC" dirty="0">
                <a:solidFill>
                  <a:schemeClr val="bg1"/>
                </a:solidFill>
              </a:rPr>
              <a:t>una herramienta para gestionar las compras y controlar inventario.</a:t>
            </a:r>
          </a:p>
          <a:p>
            <a:pPr lvl="0"/>
            <a:endParaRPr lang="es-EC"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229600" cy="566936"/>
          </a:xfrm>
        </p:spPr>
        <p:txBody>
          <a:bodyPr>
            <a:normAutofit/>
          </a:bodyPr>
          <a:lstStyle/>
          <a:p>
            <a:pPr lvl="2" algn="ctr"/>
            <a:r>
              <a:rPr lang="es-EC" sz="2800" b="1" dirty="0">
                <a:latin typeface="Times New Roman" pitchFamily="18" charset="0"/>
                <a:cs typeface="Times New Roman" pitchFamily="18" charset="0"/>
              </a:rPr>
              <a:t>IMPLEMENTACIÓN PROCEDIMENTAL</a:t>
            </a:r>
          </a:p>
        </p:txBody>
      </p:sp>
      <p:sp>
        <p:nvSpPr>
          <p:cNvPr id="4" name="3 Rectángulo"/>
          <p:cNvSpPr/>
          <p:nvPr/>
        </p:nvSpPr>
        <p:spPr>
          <a:xfrm>
            <a:off x="755576" y="1052736"/>
            <a:ext cx="7344816" cy="646331"/>
          </a:xfrm>
          <a:prstGeom prst="rect">
            <a:avLst/>
          </a:prstGeom>
        </p:spPr>
        <p:txBody>
          <a:bodyPr wrap="square">
            <a:spAutoFit/>
          </a:bodyPr>
          <a:lstStyle/>
          <a:p>
            <a:pPr algn="just"/>
            <a:r>
              <a:rPr lang="es-EC" dirty="0">
                <a:solidFill>
                  <a:schemeClr val="bg1"/>
                </a:solidFill>
              </a:rPr>
              <a:t>Cepeda Cía. Ltda. cuenta con un sistema de Gestión de Calidad y una certificación en ISO 9001:2008 </a:t>
            </a:r>
          </a:p>
        </p:txBody>
      </p:sp>
      <p:graphicFrame>
        <p:nvGraphicFramePr>
          <p:cNvPr id="5" name="4 Tabla"/>
          <p:cNvGraphicFramePr>
            <a:graphicFrameLocks noGrp="1"/>
          </p:cNvGraphicFramePr>
          <p:nvPr>
            <p:extLst>
              <p:ext uri="{D42A27DB-BD31-4B8C-83A1-F6EECF244321}">
                <p14:modId xmlns:p14="http://schemas.microsoft.com/office/powerpoint/2010/main" val="1763985047"/>
              </p:ext>
            </p:extLst>
          </p:nvPr>
        </p:nvGraphicFramePr>
        <p:xfrm>
          <a:off x="755576" y="1729042"/>
          <a:ext cx="7848871" cy="4950891"/>
        </p:xfrm>
        <a:graphic>
          <a:graphicData uri="http://schemas.openxmlformats.org/drawingml/2006/table">
            <a:tbl>
              <a:tblPr firstRow="1" firstCol="1" bandRow="1">
                <a:tableStyleId>{5C22544A-7EE6-4342-B048-85BDC9FD1C3A}</a:tableStyleId>
              </a:tblPr>
              <a:tblGrid>
                <a:gridCol w="2577819"/>
                <a:gridCol w="1297002"/>
                <a:gridCol w="1396231"/>
                <a:gridCol w="2577819"/>
              </a:tblGrid>
              <a:tr h="188064">
                <a:tc>
                  <a:txBody>
                    <a:bodyPr/>
                    <a:lstStyle/>
                    <a:p>
                      <a:pPr algn="ctr">
                        <a:lnSpc>
                          <a:spcPct val="115000"/>
                        </a:lnSpc>
                        <a:spcAft>
                          <a:spcPts val="0"/>
                        </a:spcAft>
                      </a:pPr>
                      <a:r>
                        <a:rPr lang="es-EC" sz="900" dirty="0">
                          <a:effectLst/>
                          <a:latin typeface="Times New Roman" pitchFamily="18" charset="0"/>
                          <a:cs typeface="Times New Roman" pitchFamily="18" charset="0"/>
                        </a:rPr>
                        <a:t>CÓDIGO</a:t>
                      </a:r>
                      <a:endParaRPr lang="es-EC" sz="900" dirty="0">
                        <a:effectLst/>
                        <a:latin typeface="Times New Roman" pitchFamily="18" charset="0"/>
                        <a:ea typeface="Calibri"/>
                        <a:cs typeface="Times New Roman" pitchFamily="18" charset="0"/>
                      </a:endParaRPr>
                    </a:p>
                  </a:txBody>
                  <a:tcPr marL="22035" marR="22035" marT="0" marB="0" anchor="ctr"/>
                </a:tc>
                <a:tc>
                  <a:txBody>
                    <a:bodyPr/>
                    <a:lstStyle/>
                    <a:p>
                      <a:pPr algn="ctr">
                        <a:lnSpc>
                          <a:spcPct val="115000"/>
                        </a:lnSpc>
                        <a:spcAft>
                          <a:spcPts val="0"/>
                        </a:spcAft>
                      </a:pPr>
                      <a:r>
                        <a:rPr lang="es-EC" sz="900">
                          <a:effectLst/>
                          <a:latin typeface="Times New Roman" pitchFamily="18" charset="0"/>
                          <a:cs typeface="Times New Roman" pitchFamily="18" charset="0"/>
                        </a:rPr>
                        <a:t>DESCRIPCIÓN</a:t>
                      </a:r>
                      <a:endParaRPr lang="es-EC" sz="900">
                        <a:effectLst/>
                        <a:latin typeface="Times New Roman" pitchFamily="18" charset="0"/>
                        <a:ea typeface="Calibri"/>
                        <a:cs typeface="Times New Roman" pitchFamily="18" charset="0"/>
                      </a:endParaRPr>
                    </a:p>
                  </a:txBody>
                  <a:tcPr marL="22035" marR="22035" marT="0" marB="0" anchor="ctr"/>
                </a:tc>
                <a:tc>
                  <a:txBody>
                    <a:bodyPr/>
                    <a:lstStyle/>
                    <a:p>
                      <a:pPr algn="ctr">
                        <a:lnSpc>
                          <a:spcPct val="115000"/>
                        </a:lnSpc>
                        <a:spcAft>
                          <a:spcPts val="0"/>
                        </a:spcAft>
                      </a:pPr>
                      <a:r>
                        <a:rPr lang="es-EC" sz="900">
                          <a:effectLst/>
                          <a:latin typeface="Times New Roman" pitchFamily="18" charset="0"/>
                          <a:cs typeface="Times New Roman" pitchFamily="18" charset="0"/>
                        </a:rPr>
                        <a:t>DOCUMENTO</a:t>
                      </a:r>
                      <a:endParaRPr lang="es-EC" sz="900">
                        <a:effectLst/>
                        <a:latin typeface="Times New Roman" pitchFamily="18" charset="0"/>
                        <a:ea typeface="Calibri"/>
                        <a:cs typeface="Times New Roman" pitchFamily="18" charset="0"/>
                      </a:endParaRPr>
                    </a:p>
                  </a:txBody>
                  <a:tcPr marL="22035" marR="22035" marT="0" marB="0" anchor="ctr"/>
                </a:tc>
                <a:tc>
                  <a:txBody>
                    <a:bodyPr/>
                    <a:lstStyle/>
                    <a:p>
                      <a:pPr algn="ctr">
                        <a:lnSpc>
                          <a:spcPct val="115000"/>
                        </a:lnSpc>
                        <a:spcAft>
                          <a:spcPts val="0"/>
                        </a:spcAft>
                      </a:pPr>
                      <a:r>
                        <a:rPr lang="es-EC" sz="900">
                          <a:effectLst/>
                          <a:latin typeface="Times New Roman" pitchFamily="18" charset="0"/>
                          <a:cs typeface="Times New Roman" pitchFamily="18" charset="0"/>
                        </a:rPr>
                        <a:t>REGISTROS APLICABLES</a:t>
                      </a:r>
                      <a:endParaRPr lang="es-EC" sz="900">
                        <a:effectLst/>
                        <a:latin typeface="Times New Roman" pitchFamily="18" charset="0"/>
                        <a:ea typeface="Calibri"/>
                        <a:cs typeface="Times New Roman" pitchFamily="18" charset="0"/>
                      </a:endParaRPr>
                    </a:p>
                  </a:txBody>
                  <a:tcPr marL="22035" marR="22035" marT="0" marB="0" anchor="ctr"/>
                </a:tc>
              </a:tr>
              <a:tr h="188064">
                <a:tc rowSpan="5">
                  <a:txBody>
                    <a:bodyPr/>
                    <a:lstStyle/>
                    <a:p>
                      <a:pPr algn="ctr">
                        <a:lnSpc>
                          <a:spcPct val="115000"/>
                        </a:lnSpc>
                        <a:spcAft>
                          <a:spcPts val="0"/>
                        </a:spcAft>
                      </a:pPr>
                      <a:r>
                        <a:rPr lang="es-EC" sz="900">
                          <a:effectLst/>
                          <a:latin typeface="Times New Roman" pitchFamily="18" charset="0"/>
                          <a:cs typeface="Times New Roman" pitchFamily="18" charset="0"/>
                        </a:rPr>
                        <a:t>CEP-PR-GI-01</a:t>
                      </a:r>
                      <a:endParaRPr lang="es-EC" sz="900">
                        <a:effectLst/>
                        <a:latin typeface="Times New Roman" pitchFamily="18" charset="0"/>
                        <a:ea typeface="Calibri"/>
                        <a:cs typeface="Times New Roman" pitchFamily="18" charset="0"/>
                      </a:endParaRPr>
                    </a:p>
                  </a:txBody>
                  <a:tcPr marL="22035" marR="22035" marT="0" marB="0" anchor="ctr"/>
                </a:tc>
                <a:tc rowSpan="5">
                  <a:txBody>
                    <a:bodyPr/>
                    <a:lstStyle/>
                    <a:p>
                      <a:pPr algn="ctr">
                        <a:lnSpc>
                          <a:spcPct val="115000"/>
                        </a:lnSpc>
                        <a:spcAft>
                          <a:spcPts val="0"/>
                        </a:spcAft>
                      </a:pPr>
                      <a:r>
                        <a:rPr lang="es-EC" sz="900">
                          <a:effectLst/>
                          <a:latin typeface="Times New Roman" pitchFamily="18" charset="0"/>
                          <a:cs typeface="Times New Roman" pitchFamily="18" charset="0"/>
                        </a:rPr>
                        <a:t> REQUISICION Y RECEPCION DE BIENES NACIONALES</a:t>
                      </a:r>
                      <a:endParaRPr lang="es-EC" sz="900">
                        <a:effectLst/>
                        <a:latin typeface="Times New Roman" pitchFamily="18" charset="0"/>
                        <a:ea typeface="Calibri"/>
                        <a:cs typeface="Times New Roman" pitchFamily="18" charset="0"/>
                      </a:endParaRPr>
                    </a:p>
                  </a:txBody>
                  <a:tcPr marL="22035" marR="22035" marT="0" marB="0" anchor="ctr"/>
                </a:tc>
                <a:tc rowSpan="5">
                  <a:txBody>
                    <a:bodyPr/>
                    <a:lstStyle/>
                    <a:p>
                      <a:pPr algn="ctr">
                        <a:lnSpc>
                          <a:spcPct val="115000"/>
                        </a:lnSpc>
                        <a:spcAft>
                          <a:spcPts val="0"/>
                        </a:spcAft>
                      </a:pPr>
                      <a:r>
                        <a:rPr lang="es-EC" sz="900">
                          <a:effectLst/>
                          <a:latin typeface="Times New Roman" pitchFamily="18" charset="0"/>
                          <a:cs typeface="Times New Roman" pitchFamily="18" charset="0"/>
                        </a:rPr>
                        <a:t>PROCEDIMIENTO</a:t>
                      </a:r>
                      <a:endParaRPr lang="es-EC" sz="900">
                        <a:effectLst/>
                        <a:latin typeface="Times New Roman" pitchFamily="18" charset="0"/>
                        <a:ea typeface="Calibri"/>
                        <a:cs typeface="Times New Roman" pitchFamily="18" charset="0"/>
                      </a:endParaRPr>
                    </a:p>
                  </a:txBody>
                  <a:tcPr marL="22035" marR="22035" marT="0" marB="0" anchor="ctr"/>
                </a:tc>
                <a:tc>
                  <a:txBody>
                    <a:bodyPr/>
                    <a:lstStyle/>
                    <a:p>
                      <a:pPr algn="ctr">
                        <a:lnSpc>
                          <a:spcPct val="115000"/>
                        </a:lnSpc>
                        <a:spcAft>
                          <a:spcPts val="0"/>
                        </a:spcAft>
                      </a:pPr>
                      <a:r>
                        <a:rPr lang="es-EC" sz="900">
                          <a:effectLst/>
                          <a:latin typeface="Times New Roman" pitchFamily="18" charset="0"/>
                          <a:cs typeface="Times New Roman" pitchFamily="18" charset="0"/>
                        </a:rPr>
                        <a:t>CEP-REG-GI-01 ORDEN DE EGRESO</a:t>
                      </a:r>
                      <a:endParaRPr lang="es-EC" sz="900">
                        <a:effectLst/>
                        <a:latin typeface="Times New Roman" pitchFamily="18" charset="0"/>
                        <a:ea typeface="Calibri"/>
                        <a:cs typeface="Times New Roman" pitchFamily="18" charset="0"/>
                      </a:endParaRPr>
                    </a:p>
                  </a:txBody>
                  <a:tcPr marL="22035" marR="22035" marT="0" marB="0" anchor="b"/>
                </a:tc>
              </a:tr>
              <a:tr h="18806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latin typeface="Times New Roman" pitchFamily="18" charset="0"/>
                          <a:cs typeface="Times New Roman" pitchFamily="18" charset="0"/>
                        </a:rPr>
                        <a:t>CEP-REG-GI-02 REQUISICIÓN DE BODEGA</a:t>
                      </a:r>
                      <a:endParaRPr lang="es-EC" sz="900">
                        <a:effectLst/>
                        <a:latin typeface="Times New Roman" pitchFamily="18" charset="0"/>
                        <a:ea typeface="Calibri"/>
                        <a:cs typeface="Times New Roman" pitchFamily="18" charset="0"/>
                      </a:endParaRPr>
                    </a:p>
                  </a:txBody>
                  <a:tcPr marL="22035" marR="22035" marT="0" marB="0" anchor="b"/>
                </a:tc>
              </a:tr>
              <a:tr h="18806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latin typeface="Times New Roman" pitchFamily="18" charset="0"/>
                          <a:cs typeface="Times New Roman" pitchFamily="18" charset="0"/>
                        </a:rPr>
                        <a:t>CEP-REG-AD-01 NOTA DE PEDIDO</a:t>
                      </a:r>
                      <a:endParaRPr lang="es-EC" sz="900">
                        <a:effectLst/>
                        <a:latin typeface="Times New Roman" pitchFamily="18" charset="0"/>
                        <a:ea typeface="Calibri"/>
                        <a:cs typeface="Times New Roman" pitchFamily="18" charset="0"/>
                      </a:endParaRPr>
                    </a:p>
                  </a:txBody>
                  <a:tcPr marL="22035" marR="22035" marT="0" marB="0" anchor="b"/>
                </a:tc>
              </a:tr>
              <a:tr h="18806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latin typeface="Times New Roman" pitchFamily="18" charset="0"/>
                          <a:cs typeface="Times New Roman" pitchFamily="18" charset="0"/>
                        </a:rPr>
                        <a:t>CEP-REG-AD-02 DEVOLUCIONES</a:t>
                      </a:r>
                      <a:endParaRPr lang="es-EC" sz="900">
                        <a:effectLst/>
                        <a:latin typeface="Times New Roman" pitchFamily="18" charset="0"/>
                        <a:ea typeface="Calibri"/>
                        <a:cs typeface="Times New Roman" pitchFamily="18" charset="0"/>
                      </a:endParaRPr>
                    </a:p>
                  </a:txBody>
                  <a:tcPr marL="22035" marR="22035" marT="0" marB="0" anchor="b"/>
                </a:tc>
              </a:tr>
              <a:tr h="28209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latin typeface="Times New Roman" pitchFamily="18" charset="0"/>
                          <a:cs typeface="Times New Roman" pitchFamily="18" charset="0"/>
                        </a:rPr>
                        <a:t>CEP-REG-GI-04 REGISTRO MATERIA PRIMA RECIBIDA VS COMPRA</a:t>
                      </a:r>
                      <a:endParaRPr lang="es-EC" sz="900">
                        <a:effectLst/>
                        <a:latin typeface="Times New Roman" pitchFamily="18" charset="0"/>
                        <a:ea typeface="Calibri"/>
                        <a:cs typeface="Times New Roman" pitchFamily="18" charset="0"/>
                      </a:endParaRPr>
                    </a:p>
                  </a:txBody>
                  <a:tcPr marL="22035" marR="22035" marT="0" marB="0" anchor="b"/>
                </a:tc>
              </a:tr>
              <a:tr h="188064">
                <a:tc rowSpan="5">
                  <a:txBody>
                    <a:bodyPr/>
                    <a:lstStyle/>
                    <a:p>
                      <a:pPr algn="ctr">
                        <a:lnSpc>
                          <a:spcPct val="115000"/>
                        </a:lnSpc>
                        <a:spcAft>
                          <a:spcPts val="0"/>
                        </a:spcAft>
                      </a:pPr>
                      <a:r>
                        <a:rPr lang="es-EC" sz="900">
                          <a:effectLst/>
                          <a:latin typeface="Times New Roman" pitchFamily="18" charset="0"/>
                          <a:cs typeface="Times New Roman" pitchFamily="18" charset="0"/>
                        </a:rPr>
                        <a:t>CEP-PR-GI-02 </a:t>
                      </a:r>
                      <a:endParaRPr lang="es-EC" sz="900">
                        <a:effectLst/>
                        <a:latin typeface="Times New Roman" pitchFamily="18" charset="0"/>
                        <a:ea typeface="Calibri"/>
                        <a:cs typeface="Times New Roman" pitchFamily="18" charset="0"/>
                      </a:endParaRPr>
                    </a:p>
                  </a:txBody>
                  <a:tcPr marL="22035" marR="22035" marT="0" marB="0" anchor="ctr"/>
                </a:tc>
                <a:tc rowSpan="5">
                  <a:txBody>
                    <a:bodyPr/>
                    <a:lstStyle/>
                    <a:p>
                      <a:pPr algn="ctr">
                        <a:lnSpc>
                          <a:spcPct val="115000"/>
                        </a:lnSpc>
                        <a:spcAft>
                          <a:spcPts val="0"/>
                        </a:spcAft>
                      </a:pPr>
                      <a:r>
                        <a:rPr lang="es-EC" sz="900">
                          <a:effectLst/>
                          <a:latin typeface="Times New Roman" pitchFamily="18" charset="0"/>
                          <a:cs typeface="Times New Roman" pitchFamily="18" charset="0"/>
                        </a:rPr>
                        <a:t>REQUISICION Y RECEPCION DE BIENES IMPORTADOS</a:t>
                      </a:r>
                      <a:endParaRPr lang="es-EC" sz="900">
                        <a:effectLst/>
                        <a:latin typeface="Times New Roman" pitchFamily="18" charset="0"/>
                        <a:ea typeface="Calibri"/>
                        <a:cs typeface="Times New Roman" pitchFamily="18" charset="0"/>
                      </a:endParaRPr>
                    </a:p>
                  </a:txBody>
                  <a:tcPr marL="22035" marR="22035" marT="0" marB="0" anchor="ctr"/>
                </a:tc>
                <a:tc rowSpan="5">
                  <a:txBody>
                    <a:bodyPr/>
                    <a:lstStyle/>
                    <a:p>
                      <a:pPr algn="ctr">
                        <a:lnSpc>
                          <a:spcPct val="115000"/>
                        </a:lnSpc>
                        <a:spcAft>
                          <a:spcPts val="0"/>
                        </a:spcAft>
                      </a:pPr>
                      <a:r>
                        <a:rPr lang="es-EC" sz="900">
                          <a:effectLst/>
                          <a:latin typeface="Times New Roman" pitchFamily="18" charset="0"/>
                          <a:cs typeface="Times New Roman" pitchFamily="18" charset="0"/>
                        </a:rPr>
                        <a:t>PROCEDIMIENTO</a:t>
                      </a:r>
                      <a:endParaRPr lang="es-EC" sz="900">
                        <a:effectLst/>
                        <a:latin typeface="Times New Roman" pitchFamily="18" charset="0"/>
                        <a:ea typeface="Calibri"/>
                        <a:cs typeface="Times New Roman" pitchFamily="18" charset="0"/>
                      </a:endParaRPr>
                    </a:p>
                  </a:txBody>
                  <a:tcPr marL="22035" marR="22035" marT="0" marB="0" anchor="ctr"/>
                </a:tc>
                <a:tc>
                  <a:txBody>
                    <a:bodyPr/>
                    <a:lstStyle/>
                    <a:p>
                      <a:pPr algn="ctr">
                        <a:lnSpc>
                          <a:spcPct val="115000"/>
                        </a:lnSpc>
                        <a:spcAft>
                          <a:spcPts val="0"/>
                        </a:spcAft>
                      </a:pPr>
                      <a:r>
                        <a:rPr lang="es-EC" sz="900">
                          <a:effectLst/>
                          <a:latin typeface="Times New Roman" pitchFamily="18" charset="0"/>
                          <a:cs typeface="Times New Roman" pitchFamily="18" charset="0"/>
                        </a:rPr>
                        <a:t>CEP-REG-GI-01 ORDEN DE EGRESO</a:t>
                      </a:r>
                      <a:endParaRPr lang="es-EC" sz="900">
                        <a:effectLst/>
                        <a:latin typeface="Times New Roman" pitchFamily="18" charset="0"/>
                        <a:ea typeface="Calibri"/>
                        <a:cs typeface="Times New Roman" pitchFamily="18" charset="0"/>
                      </a:endParaRPr>
                    </a:p>
                  </a:txBody>
                  <a:tcPr marL="22035" marR="22035" marT="0" marB="0" anchor="b"/>
                </a:tc>
              </a:tr>
              <a:tr h="20441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latin typeface="Times New Roman" pitchFamily="18" charset="0"/>
                          <a:cs typeface="Times New Roman" pitchFamily="18" charset="0"/>
                        </a:rPr>
                        <a:t>CEP-REG-GI-02 REQUISICIÓN DE BODEGA</a:t>
                      </a:r>
                      <a:endParaRPr lang="es-EC" sz="900">
                        <a:effectLst/>
                        <a:latin typeface="Times New Roman" pitchFamily="18" charset="0"/>
                        <a:ea typeface="Calibri"/>
                        <a:cs typeface="Times New Roman" pitchFamily="18" charset="0"/>
                      </a:endParaRPr>
                    </a:p>
                  </a:txBody>
                  <a:tcPr marL="22035" marR="22035" marT="0" marB="0" anchor="b"/>
                </a:tc>
              </a:tr>
              <a:tr h="18806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latin typeface="Times New Roman" pitchFamily="18" charset="0"/>
                          <a:cs typeface="Times New Roman" pitchFamily="18" charset="0"/>
                        </a:rPr>
                        <a:t>CEP-REG-AD-01 NOTA DE PEDIDO</a:t>
                      </a:r>
                      <a:endParaRPr lang="es-EC" sz="900">
                        <a:effectLst/>
                        <a:latin typeface="Times New Roman" pitchFamily="18" charset="0"/>
                        <a:ea typeface="Calibri"/>
                        <a:cs typeface="Times New Roman" pitchFamily="18" charset="0"/>
                      </a:endParaRPr>
                    </a:p>
                  </a:txBody>
                  <a:tcPr marL="22035" marR="22035" marT="0" marB="0" anchor="b"/>
                </a:tc>
              </a:tr>
              <a:tr h="18806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latin typeface="Times New Roman" pitchFamily="18" charset="0"/>
                          <a:cs typeface="Times New Roman" pitchFamily="18" charset="0"/>
                        </a:rPr>
                        <a:t>CEP-REG-AD-02 DEVOLUCIONES</a:t>
                      </a:r>
                      <a:endParaRPr lang="es-EC" sz="900">
                        <a:effectLst/>
                        <a:latin typeface="Times New Roman" pitchFamily="18" charset="0"/>
                        <a:ea typeface="Calibri"/>
                        <a:cs typeface="Times New Roman" pitchFamily="18" charset="0"/>
                      </a:endParaRPr>
                    </a:p>
                  </a:txBody>
                  <a:tcPr marL="22035" marR="22035" marT="0" marB="0" anchor="b"/>
                </a:tc>
              </a:tr>
              <a:tr h="28209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latin typeface="Times New Roman" pitchFamily="18" charset="0"/>
                          <a:cs typeface="Times New Roman" pitchFamily="18" charset="0"/>
                        </a:rPr>
                        <a:t>CEP-REG-GI-04 REGISTRO MATERIA PRIMA RECIBIDA VS COMPRA</a:t>
                      </a:r>
                      <a:endParaRPr lang="es-EC" sz="900">
                        <a:effectLst/>
                        <a:latin typeface="Times New Roman" pitchFamily="18" charset="0"/>
                        <a:ea typeface="Calibri"/>
                        <a:cs typeface="Times New Roman" pitchFamily="18" charset="0"/>
                      </a:endParaRPr>
                    </a:p>
                  </a:txBody>
                  <a:tcPr marL="22035" marR="22035" marT="0" marB="0" anchor="b"/>
                </a:tc>
              </a:tr>
              <a:tr h="564192">
                <a:tc>
                  <a:txBody>
                    <a:bodyPr/>
                    <a:lstStyle/>
                    <a:p>
                      <a:pPr algn="ctr">
                        <a:lnSpc>
                          <a:spcPct val="115000"/>
                        </a:lnSpc>
                        <a:spcAft>
                          <a:spcPts val="0"/>
                        </a:spcAft>
                      </a:pPr>
                      <a:r>
                        <a:rPr lang="es-EC" sz="900">
                          <a:effectLst/>
                          <a:latin typeface="Times New Roman" pitchFamily="18" charset="0"/>
                          <a:cs typeface="Times New Roman" pitchFamily="18" charset="0"/>
                        </a:rPr>
                        <a:t>CEP-DR-AD-01</a:t>
                      </a:r>
                      <a:endParaRPr lang="es-EC" sz="900">
                        <a:effectLst/>
                        <a:latin typeface="Times New Roman" pitchFamily="18" charset="0"/>
                        <a:ea typeface="Calibri"/>
                        <a:cs typeface="Times New Roman" pitchFamily="18" charset="0"/>
                      </a:endParaRPr>
                    </a:p>
                  </a:txBody>
                  <a:tcPr marL="22035" marR="22035" marT="0" marB="0" anchor="ctr"/>
                </a:tc>
                <a:tc>
                  <a:txBody>
                    <a:bodyPr/>
                    <a:lstStyle/>
                    <a:p>
                      <a:pPr algn="ctr">
                        <a:lnSpc>
                          <a:spcPct val="115000"/>
                        </a:lnSpc>
                        <a:spcAft>
                          <a:spcPts val="0"/>
                        </a:spcAft>
                      </a:pPr>
                      <a:r>
                        <a:rPr lang="es-EC" sz="900" dirty="0">
                          <a:effectLst/>
                          <a:latin typeface="Times New Roman" pitchFamily="18" charset="0"/>
                          <a:cs typeface="Times New Roman" pitchFamily="18" charset="0"/>
                        </a:rPr>
                        <a:t> DIRECTRICES PARA EL CONTROL DE INVENTARIOS</a:t>
                      </a:r>
                      <a:endParaRPr lang="es-EC" sz="900" dirty="0">
                        <a:effectLst/>
                        <a:latin typeface="Times New Roman" pitchFamily="18" charset="0"/>
                        <a:ea typeface="Calibri"/>
                        <a:cs typeface="Times New Roman" pitchFamily="18" charset="0"/>
                      </a:endParaRPr>
                    </a:p>
                  </a:txBody>
                  <a:tcPr marL="22035" marR="22035" marT="0" marB="0" anchor="b"/>
                </a:tc>
                <a:tc>
                  <a:txBody>
                    <a:bodyPr/>
                    <a:lstStyle/>
                    <a:p>
                      <a:pPr algn="ctr">
                        <a:lnSpc>
                          <a:spcPct val="115000"/>
                        </a:lnSpc>
                        <a:spcAft>
                          <a:spcPts val="0"/>
                        </a:spcAft>
                      </a:pPr>
                      <a:r>
                        <a:rPr lang="es-EC" sz="900" dirty="0">
                          <a:effectLst/>
                          <a:latin typeface="Times New Roman" pitchFamily="18" charset="0"/>
                          <a:cs typeface="Times New Roman" pitchFamily="18" charset="0"/>
                        </a:rPr>
                        <a:t>DIRECTRICES</a:t>
                      </a:r>
                      <a:endParaRPr lang="es-EC" sz="900" dirty="0">
                        <a:effectLst/>
                        <a:latin typeface="Times New Roman" pitchFamily="18" charset="0"/>
                        <a:ea typeface="Calibri"/>
                        <a:cs typeface="Times New Roman" pitchFamily="18" charset="0"/>
                      </a:endParaRPr>
                    </a:p>
                  </a:txBody>
                  <a:tcPr marL="22035" marR="22035" marT="0" marB="0" anchor="b"/>
                </a:tc>
                <a:tc>
                  <a:txBody>
                    <a:bodyPr/>
                    <a:lstStyle/>
                    <a:p>
                      <a:pPr algn="ctr">
                        <a:lnSpc>
                          <a:spcPct val="115000"/>
                        </a:lnSpc>
                        <a:spcAft>
                          <a:spcPts val="0"/>
                        </a:spcAft>
                      </a:pPr>
                      <a:r>
                        <a:rPr lang="es-EC" sz="900">
                          <a:effectLst/>
                          <a:latin typeface="Times New Roman" pitchFamily="18" charset="0"/>
                          <a:cs typeface="Times New Roman" pitchFamily="18" charset="0"/>
                        </a:rPr>
                        <a:t> </a:t>
                      </a:r>
                      <a:endParaRPr lang="es-EC" sz="900">
                        <a:effectLst/>
                        <a:latin typeface="Times New Roman" pitchFamily="18" charset="0"/>
                        <a:ea typeface="Calibri"/>
                        <a:cs typeface="Times New Roman" pitchFamily="18" charset="0"/>
                      </a:endParaRPr>
                    </a:p>
                  </a:txBody>
                  <a:tcPr marL="22035" marR="22035" marT="0" marB="0" anchor="b"/>
                </a:tc>
              </a:tr>
              <a:tr h="204417">
                <a:tc rowSpan="4">
                  <a:txBody>
                    <a:bodyPr/>
                    <a:lstStyle/>
                    <a:p>
                      <a:pPr algn="ctr">
                        <a:lnSpc>
                          <a:spcPct val="115000"/>
                        </a:lnSpc>
                        <a:spcAft>
                          <a:spcPts val="0"/>
                        </a:spcAft>
                      </a:pPr>
                      <a:r>
                        <a:rPr lang="es-EC" sz="900">
                          <a:effectLst/>
                          <a:latin typeface="Times New Roman" pitchFamily="18" charset="0"/>
                          <a:cs typeface="Times New Roman" pitchFamily="18" charset="0"/>
                        </a:rPr>
                        <a:t>CEP-PR-AD-01</a:t>
                      </a:r>
                      <a:endParaRPr lang="es-EC" sz="900">
                        <a:effectLst/>
                        <a:latin typeface="Times New Roman" pitchFamily="18" charset="0"/>
                        <a:ea typeface="Calibri"/>
                        <a:cs typeface="Times New Roman" pitchFamily="18" charset="0"/>
                      </a:endParaRPr>
                    </a:p>
                  </a:txBody>
                  <a:tcPr marL="22035" marR="22035" marT="0" marB="0" anchor="ctr"/>
                </a:tc>
                <a:tc rowSpan="4">
                  <a:txBody>
                    <a:bodyPr/>
                    <a:lstStyle/>
                    <a:p>
                      <a:pPr algn="ctr">
                        <a:lnSpc>
                          <a:spcPct val="115000"/>
                        </a:lnSpc>
                        <a:spcAft>
                          <a:spcPts val="0"/>
                        </a:spcAft>
                      </a:pPr>
                      <a:r>
                        <a:rPr lang="es-EC" sz="900" dirty="0">
                          <a:effectLst/>
                          <a:latin typeface="Times New Roman" pitchFamily="18" charset="0"/>
                          <a:cs typeface="Times New Roman" pitchFamily="18" charset="0"/>
                        </a:rPr>
                        <a:t> ADQUISICIONES DE MATERIA PRIMA</a:t>
                      </a:r>
                      <a:endParaRPr lang="es-EC" sz="900" dirty="0">
                        <a:effectLst/>
                        <a:latin typeface="Times New Roman" pitchFamily="18" charset="0"/>
                        <a:ea typeface="Calibri"/>
                        <a:cs typeface="Times New Roman" pitchFamily="18" charset="0"/>
                      </a:endParaRPr>
                    </a:p>
                  </a:txBody>
                  <a:tcPr marL="22035" marR="22035" marT="0" marB="0" anchor="ctr"/>
                </a:tc>
                <a:tc rowSpan="4">
                  <a:txBody>
                    <a:bodyPr/>
                    <a:lstStyle/>
                    <a:p>
                      <a:pPr algn="ctr">
                        <a:lnSpc>
                          <a:spcPct val="115000"/>
                        </a:lnSpc>
                        <a:spcAft>
                          <a:spcPts val="0"/>
                        </a:spcAft>
                      </a:pPr>
                      <a:r>
                        <a:rPr lang="es-EC" sz="900">
                          <a:effectLst/>
                          <a:latin typeface="Times New Roman" pitchFamily="18" charset="0"/>
                          <a:cs typeface="Times New Roman" pitchFamily="18" charset="0"/>
                        </a:rPr>
                        <a:t>PROCEDIMIENTO</a:t>
                      </a:r>
                      <a:endParaRPr lang="es-EC" sz="900">
                        <a:effectLst/>
                        <a:latin typeface="Times New Roman" pitchFamily="18" charset="0"/>
                        <a:ea typeface="Calibri"/>
                        <a:cs typeface="Times New Roman" pitchFamily="18" charset="0"/>
                      </a:endParaRPr>
                    </a:p>
                  </a:txBody>
                  <a:tcPr marL="22035" marR="22035" marT="0" marB="0" anchor="ctr"/>
                </a:tc>
                <a:tc>
                  <a:txBody>
                    <a:bodyPr/>
                    <a:lstStyle/>
                    <a:p>
                      <a:pPr algn="ctr">
                        <a:lnSpc>
                          <a:spcPct val="115000"/>
                        </a:lnSpc>
                        <a:spcAft>
                          <a:spcPts val="0"/>
                        </a:spcAft>
                      </a:pPr>
                      <a:r>
                        <a:rPr lang="es-EC" sz="900">
                          <a:effectLst/>
                          <a:latin typeface="Times New Roman" pitchFamily="18" charset="0"/>
                          <a:cs typeface="Times New Roman" pitchFamily="18" charset="0"/>
                        </a:rPr>
                        <a:t>CEP-REG-GI-02 REQUISICIÓN DE BODEGA</a:t>
                      </a:r>
                      <a:endParaRPr lang="es-EC" sz="900">
                        <a:effectLst/>
                        <a:latin typeface="Times New Roman" pitchFamily="18" charset="0"/>
                        <a:ea typeface="Calibri"/>
                        <a:cs typeface="Times New Roman" pitchFamily="18" charset="0"/>
                      </a:endParaRPr>
                    </a:p>
                  </a:txBody>
                  <a:tcPr marL="22035" marR="22035" marT="0" marB="0" anchor="b"/>
                </a:tc>
              </a:tr>
              <a:tr h="18806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latin typeface="Times New Roman" pitchFamily="18" charset="0"/>
                          <a:cs typeface="Times New Roman" pitchFamily="18" charset="0"/>
                        </a:rPr>
                        <a:t>CEP-REG-AD-01 NOTA DE PEDIDO</a:t>
                      </a:r>
                      <a:endParaRPr lang="es-EC" sz="900">
                        <a:effectLst/>
                        <a:latin typeface="Times New Roman" pitchFamily="18" charset="0"/>
                        <a:ea typeface="Calibri"/>
                        <a:cs typeface="Times New Roman" pitchFamily="18" charset="0"/>
                      </a:endParaRPr>
                    </a:p>
                  </a:txBody>
                  <a:tcPr marL="22035" marR="22035" marT="0" marB="0" anchor="b"/>
                </a:tc>
              </a:tr>
              <a:tr h="18806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latin typeface="Times New Roman" pitchFamily="18" charset="0"/>
                          <a:cs typeface="Times New Roman" pitchFamily="18" charset="0"/>
                        </a:rPr>
                        <a:t>CEP-REG-AD-02 DEVOLUCIONES</a:t>
                      </a:r>
                      <a:endParaRPr lang="es-EC" sz="900">
                        <a:effectLst/>
                        <a:latin typeface="Times New Roman" pitchFamily="18" charset="0"/>
                        <a:ea typeface="Calibri"/>
                        <a:cs typeface="Times New Roman" pitchFamily="18" charset="0"/>
                      </a:endParaRPr>
                    </a:p>
                  </a:txBody>
                  <a:tcPr marL="22035" marR="22035" marT="0" marB="0" anchor="b"/>
                </a:tc>
              </a:tr>
              <a:tr h="28209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latin typeface="Times New Roman" pitchFamily="18" charset="0"/>
                          <a:cs typeface="Times New Roman" pitchFamily="18" charset="0"/>
                        </a:rPr>
                        <a:t>CEP-REG-GI-04 REGISTRO MATERIA PRIMA RECIBIDA VS COMPRA</a:t>
                      </a:r>
                      <a:endParaRPr lang="es-EC" sz="900">
                        <a:effectLst/>
                        <a:latin typeface="Times New Roman" pitchFamily="18" charset="0"/>
                        <a:ea typeface="Calibri"/>
                        <a:cs typeface="Times New Roman" pitchFamily="18" charset="0"/>
                      </a:endParaRPr>
                    </a:p>
                  </a:txBody>
                  <a:tcPr marL="22035" marR="22035" marT="0" marB="0" anchor="b"/>
                </a:tc>
              </a:tr>
              <a:tr h="204417">
                <a:tc rowSpan="3">
                  <a:txBody>
                    <a:bodyPr/>
                    <a:lstStyle/>
                    <a:p>
                      <a:pPr algn="ctr">
                        <a:lnSpc>
                          <a:spcPct val="115000"/>
                        </a:lnSpc>
                        <a:spcAft>
                          <a:spcPts val="0"/>
                        </a:spcAft>
                      </a:pPr>
                      <a:r>
                        <a:rPr lang="es-EC" sz="900">
                          <a:effectLst/>
                          <a:latin typeface="Times New Roman" pitchFamily="18" charset="0"/>
                          <a:cs typeface="Times New Roman" pitchFamily="18" charset="0"/>
                        </a:rPr>
                        <a:t>CEP-PR-AD-02</a:t>
                      </a:r>
                      <a:endParaRPr lang="es-EC" sz="900">
                        <a:effectLst/>
                        <a:latin typeface="Times New Roman" pitchFamily="18" charset="0"/>
                        <a:ea typeface="Calibri"/>
                        <a:cs typeface="Times New Roman" pitchFamily="18" charset="0"/>
                      </a:endParaRPr>
                    </a:p>
                  </a:txBody>
                  <a:tcPr marL="22035" marR="22035" marT="0" marB="0" anchor="ctr"/>
                </a:tc>
                <a:tc rowSpan="3">
                  <a:txBody>
                    <a:bodyPr/>
                    <a:lstStyle/>
                    <a:p>
                      <a:pPr algn="ctr">
                        <a:lnSpc>
                          <a:spcPct val="115000"/>
                        </a:lnSpc>
                        <a:spcAft>
                          <a:spcPts val="0"/>
                        </a:spcAft>
                      </a:pPr>
                      <a:r>
                        <a:rPr lang="es-EC" sz="900">
                          <a:effectLst/>
                          <a:latin typeface="Times New Roman" pitchFamily="18" charset="0"/>
                          <a:cs typeface="Times New Roman" pitchFamily="18" charset="0"/>
                        </a:rPr>
                        <a:t> SELECCION Y EVALUACION DE PROVEEDORES</a:t>
                      </a:r>
                      <a:endParaRPr lang="es-EC" sz="900">
                        <a:effectLst/>
                        <a:latin typeface="Times New Roman" pitchFamily="18" charset="0"/>
                        <a:ea typeface="Calibri"/>
                        <a:cs typeface="Times New Roman" pitchFamily="18" charset="0"/>
                      </a:endParaRPr>
                    </a:p>
                  </a:txBody>
                  <a:tcPr marL="22035" marR="22035" marT="0" marB="0" anchor="ctr"/>
                </a:tc>
                <a:tc rowSpan="3">
                  <a:txBody>
                    <a:bodyPr/>
                    <a:lstStyle/>
                    <a:p>
                      <a:pPr algn="ctr">
                        <a:lnSpc>
                          <a:spcPct val="115000"/>
                        </a:lnSpc>
                        <a:spcAft>
                          <a:spcPts val="0"/>
                        </a:spcAft>
                      </a:pPr>
                      <a:r>
                        <a:rPr lang="es-EC" sz="900">
                          <a:effectLst/>
                          <a:latin typeface="Times New Roman" pitchFamily="18" charset="0"/>
                          <a:cs typeface="Times New Roman" pitchFamily="18" charset="0"/>
                        </a:rPr>
                        <a:t>PROCEDIMIENTO</a:t>
                      </a:r>
                      <a:endParaRPr lang="es-EC" sz="900">
                        <a:effectLst/>
                        <a:latin typeface="Times New Roman" pitchFamily="18" charset="0"/>
                        <a:ea typeface="Calibri"/>
                        <a:cs typeface="Times New Roman" pitchFamily="18" charset="0"/>
                      </a:endParaRPr>
                    </a:p>
                  </a:txBody>
                  <a:tcPr marL="22035" marR="22035" marT="0" marB="0" anchor="ctr"/>
                </a:tc>
                <a:tc>
                  <a:txBody>
                    <a:bodyPr/>
                    <a:lstStyle/>
                    <a:p>
                      <a:pPr algn="ctr">
                        <a:lnSpc>
                          <a:spcPct val="115000"/>
                        </a:lnSpc>
                        <a:spcAft>
                          <a:spcPts val="0"/>
                        </a:spcAft>
                      </a:pPr>
                      <a:r>
                        <a:rPr lang="es-EC" sz="900">
                          <a:effectLst/>
                          <a:latin typeface="Times New Roman" pitchFamily="18" charset="0"/>
                          <a:cs typeface="Times New Roman" pitchFamily="18" charset="0"/>
                        </a:rPr>
                        <a:t>CEP-REG-AD-03 LISTADO DE PROVEEDORES</a:t>
                      </a:r>
                      <a:endParaRPr lang="es-EC" sz="900">
                        <a:effectLst/>
                        <a:latin typeface="Times New Roman" pitchFamily="18" charset="0"/>
                        <a:ea typeface="Calibri"/>
                        <a:cs typeface="Times New Roman" pitchFamily="18" charset="0"/>
                      </a:endParaRPr>
                    </a:p>
                  </a:txBody>
                  <a:tcPr marL="22035" marR="22035" marT="0" marB="0" anchor="b"/>
                </a:tc>
              </a:tr>
              <a:tr h="28209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latin typeface="Times New Roman" pitchFamily="18" charset="0"/>
                          <a:cs typeface="Times New Roman" pitchFamily="18" charset="0"/>
                        </a:rPr>
                        <a:t>CEP-REG-AD-04 EVALUACIÓN DE PROVEEDORES</a:t>
                      </a:r>
                      <a:endParaRPr lang="es-EC" sz="900">
                        <a:effectLst/>
                        <a:latin typeface="Times New Roman" pitchFamily="18" charset="0"/>
                        <a:ea typeface="Calibri"/>
                        <a:cs typeface="Times New Roman" pitchFamily="18" charset="0"/>
                      </a:endParaRPr>
                    </a:p>
                  </a:txBody>
                  <a:tcPr marL="22035" marR="22035" marT="0" marB="0" anchor="b"/>
                </a:tc>
              </a:tr>
              <a:tr h="282095">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effectLst/>
                          <a:latin typeface="Times New Roman" pitchFamily="18" charset="0"/>
                          <a:cs typeface="Times New Roman" pitchFamily="18" charset="0"/>
                        </a:rPr>
                        <a:t>CEP-REG-AD-06 CUESTIONARIO PARA SELECCIÓN DE PROVEEDOR</a:t>
                      </a:r>
                      <a:endParaRPr lang="es-EC" sz="900">
                        <a:effectLst/>
                        <a:latin typeface="Times New Roman" pitchFamily="18" charset="0"/>
                        <a:ea typeface="Calibri"/>
                        <a:cs typeface="Times New Roman" pitchFamily="18" charset="0"/>
                      </a:endParaRPr>
                    </a:p>
                  </a:txBody>
                  <a:tcPr marL="22035" marR="22035" marT="0" marB="0" anchor="b"/>
                </a:tc>
              </a:tr>
              <a:tr h="282095">
                <a:tc>
                  <a:txBody>
                    <a:bodyPr/>
                    <a:lstStyle/>
                    <a:p>
                      <a:pPr algn="ctr">
                        <a:lnSpc>
                          <a:spcPct val="115000"/>
                        </a:lnSpc>
                        <a:spcAft>
                          <a:spcPts val="0"/>
                        </a:spcAft>
                      </a:pPr>
                      <a:r>
                        <a:rPr lang="es-EC" sz="900">
                          <a:effectLst/>
                          <a:latin typeface="Times New Roman" pitchFamily="18" charset="0"/>
                          <a:cs typeface="Times New Roman" pitchFamily="18" charset="0"/>
                        </a:rPr>
                        <a:t> </a:t>
                      </a:r>
                      <a:endParaRPr lang="es-EC" sz="900">
                        <a:effectLst/>
                        <a:latin typeface="Times New Roman" pitchFamily="18" charset="0"/>
                        <a:ea typeface="Calibri"/>
                        <a:cs typeface="Times New Roman" pitchFamily="18" charset="0"/>
                      </a:endParaRPr>
                    </a:p>
                  </a:txBody>
                  <a:tcPr marL="22035" marR="22035" marT="0" marB="0" anchor="b"/>
                </a:tc>
                <a:tc>
                  <a:txBody>
                    <a:bodyPr/>
                    <a:lstStyle/>
                    <a:p>
                      <a:pPr algn="ctr">
                        <a:lnSpc>
                          <a:spcPct val="115000"/>
                        </a:lnSpc>
                        <a:spcAft>
                          <a:spcPts val="0"/>
                        </a:spcAft>
                      </a:pPr>
                      <a:r>
                        <a:rPr lang="es-EC" sz="900" dirty="0">
                          <a:effectLst/>
                          <a:latin typeface="Times New Roman" pitchFamily="18" charset="0"/>
                          <a:cs typeface="Times New Roman" pitchFamily="18" charset="0"/>
                        </a:rPr>
                        <a:t>MANUAL DE MANEJO DE BODEGAS</a:t>
                      </a:r>
                      <a:endParaRPr lang="es-EC" sz="900" dirty="0">
                        <a:effectLst/>
                        <a:latin typeface="Times New Roman" pitchFamily="18" charset="0"/>
                        <a:ea typeface="Calibri"/>
                        <a:cs typeface="Times New Roman" pitchFamily="18" charset="0"/>
                      </a:endParaRPr>
                    </a:p>
                  </a:txBody>
                  <a:tcPr marL="22035" marR="22035" marT="0" marB="0" anchor="b"/>
                </a:tc>
                <a:tc>
                  <a:txBody>
                    <a:bodyPr/>
                    <a:lstStyle/>
                    <a:p>
                      <a:pPr algn="ctr">
                        <a:lnSpc>
                          <a:spcPct val="115000"/>
                        </a:lnSpc>
                        <a:spcAft>
                          <a:spcPts val="0"/>
                        </a:spcAft>
                      </a:pPr>
                      <a:r>
                        <a:rPr lang="es-EC" sz="900">
                          <a:effectLst/>
                          <a:latin typeface="Times New Roman" pitchFamily="18" charset="0"/>
                          <a:cs typeface="Times New Roman" pitchFamily="18" charset="0"/>
                        </a:rPr>
                        <a:t>MANUAL</a:t>
                      </a:r>
                      <a:endParaRPr lang="es-EC" sz="900">
                        <a:effectLst/>
                        <a:latin typeface="Times New Roman" pitchFamily="18" charset="0"/>
                        <a:ea typeface="Calibri"/>
                        <a:cs typeface="Times New Roman" pitchFamily="18" charset="0"/>
                      </a:endParaRPr>
                    </a:p>
                  </a:txBody>
                  <a:tcPr marL="22035" marR="22035" marT="0" marB="0" anchor="b"/>
                </a:tc>
                <a:tc>
                  <a:txBody>
                    <a:bodyPr/>
                    <a:lstStyle/>
                    <a:p>
                      <a:pPr algn="ctr">
                        <a:lnSpc>
                          <a:spcPct val="115000"/>
                        </a:lnSpc>
                        <a:spcAft>
                          <a:spcPts val="0"/>
                        </a:spcAft>
                      </a:pPr>
                      <a:r>
                        <a:rPr lang="es-EC" sz="900" dirty="0">
                          <a:effectLst/>
                          <a:latin typeface="Times New Roman" pitchFamily="18" charset="0"/>
                          <a:cs typeface="Times New Roman" pitchFamily="18" charset="0"/>
                        </a:rPr>
                        <a:t> </a:t>
                      </a:r>
                      <a:endParaRPr lang="es-EC" sz="900" dirty="0">
                        <a:effectLst/>
                        <a:latin typeface="Times New Roman" pitchFamily="18" charset="0"/>
                        <a:ea typeface="Calibri"/>
                        <a:cs typeface="Times New Roman" pitchFamily="18" charset="0"/>
                      </a:endParaRPr>
                    </a:p>
                  </a:txBody>
                  <a:tcPr marL="22035" marR="22035" marT="0" marB="0" anchor="b"/>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9798" y="260648"/>
            <a:ext cx="8229600" cy="578328"/>
          </a:xfrm>
        </p:spPr>
        <p:txBody>
          <a:bodyPr>
            <a:normAutofit/>
          </a:bodyPr>
          <a:lstStyle/>
          <a:p>
            <a:pPr algn="ctr"/>
            <a:r>
              <a:rPr lang="es-EC" sz="3200" b="1" dirty="0">
                <a:solidFill>
                  <a:schemeClr val="bg1"/>
                </a:solidFill>
                <a:latin typeface="Times New Roman" pitchFamily="18" charset="0"/>
                <a:cs typeface="Times New Roman" pitchFamily="18" charset="0"/>
              </a:rPr>
              <a:t>IMPLEMENTACIÓN PROCEDIMENTAL</a:t>
            </a:r>
            <a:endParaRPr lang="es-EC" sz="3200"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573821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952" y="2878269"/>
            <a:ext cx="5402131" cy="246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4" y="5309280"/>
            <a:ext cx="6667128" cy="1463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378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29600" cy="578328"/>
          </a:xfrm>
        </p:spPr>
        <p:txBody>
          <a:bodyPr>
            <a:normAutofit fontScale="90000"/>
          </a:bodyPr>
          <a:lstStyle/>
          <a:p>
            <a:r>
              <a:rPr lang="es-EC" sz="3200" b="1" dirty="0" smtClean="0">
                <a:solidFill>
                  <a:schemeClr val="bg1"/>
                </a:solidFill>
                <a:latin typeface="Times New Roman" pitchFamily="18" charset="0"/>
                <a:cs typeface="Times New Roman" pitchFamily="18" charset="0"/>
              </a:rPr>
              <a:t>MATRIZ DE ACEPTACIÓN DE MATERIALES</a:t>
            </a:r>
            <a:endParaRPr lang="es-EC" sz="32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7920880" cy="5760640"/>
          </a:xfrm>
          <a:prstGeom prst="rect">
            <a:avLst/>
          </a:prstGeom>
          <a:noFill/>
          <a:ln>
            <a:noFill/>
          </a:ln>
        </p:spPr>
      </p:pic>
    </p:spTree>
    <p:extLst>
      <p:ext uri="{BB962C8B-B14F-4D97-AF65-F5344CB8AC3E}">
        <p14:creationId xmlns:p14="http://schemas.microsoft.com/office/powerpoint/2010/main" val="2565892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566936"/>
          </a:xfrm>
        </p:spPr>
        <p:txBody>
          <a:bodyPr/>
          <a:lstStyle/>
          <a:p>
            <a:pPr algn="ctr">
              <a:defRPr/>
            </a:pPr>
            <a:r>
              <a:rPr lang="es-EC" sz="2800" b="1" dirty="0" smtClean="0">
                <a:solidFill>
                  <a:schemeClr val="bg1"/>
                </a:solidFill>
                <a:latin typeface="Times New Roman" pitchFamily="18" charset="0"/>
                <a:cs typeface="Times New Roman" pitchFamily="18" charset="0"/>
              </a:rPr>
              <a:t>MANUAL DE MANEJO DE BODEGAS</a:t>
            </a:r>
            <a:endParaRPr lang="es-EC" sz="2800" b="1" dirty="0" smtClean="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Arial" charset="0"/>
              <a:ea typeface="+mn-ea"/>
              <a:cs typeface="+mn-cs"/>
            </a:endParaRPr>
          </a:p>
        </p:txBody>
      </p:sp>
      <p:sp>
        <p:nvSpPr>
          <p:cNvPr id="4" name="3 Rectángulo"/>
          <p:cNvSpPr/>
          <p:nvPr/>
        </p:nvSpPr>
        <p:spPr>
          <a:xfrm>
            <a:off x="323528" y="1116771"/>
            <a:ext cx="8568952" cy="1754326"/>
          </a:xfrm>
          <a:prstGeom prst="rect">
            <a:avLst/>
          </a:prstGeom>
        </p:spPr>
        <p:txBody>
          <a:bodyPr wrap="square">
            <a:spAutoFit/>
          </a:bodyPr>
          <a:lstStyle/>
          <a:p>
            <a:pPr algn="just">
              <a:lnSpc>
                <a:spcPct val="150000"/>
              </a:lnSpc>
            </a:pPr>
            <a:r>
              <a:rPr lang="es-EC" dirty="0">
                <a:solidFill>
                  <a:schemeClr val="bg1"/>
                </a:solidFill>
              </a:rPr>
              <a:t>Se </a:t>
            </a:r>
            <a:r>
              <a:rPr lang="es-EC" dirty="0" smtClean="0">
                <a:solidFill>
                  <a:schemeClr val="bg1"/>
                </a:solidFill>
              </a:rPr>
              <a:t>implementa </a:t>
            </a:r>
            <a:r>
              <a:rPr lang="es-EC" dirty="0">
                <a:solidFill>
                  <a:schemeClr val="bg1"/>
                </a:solidFill>
              </a:rPr>
              <a:t>el Manual de manejo de bodegas en el que se contemplan ciertas normas y políticas que guiarán la gestión </a:t>
            </a:r>
            <a:r>
              <a:rPr lang="es-EC" dirty="0" smtClean="0">
                <a:solidFill>
                  <a:schemeClr val="bg1"/>
                </a:solidFill>
              </a:rPr>
              <a:t>del </a:t>
            </a:r>
            <a:r>
              <a:rPr lang="es-EC" dirty="0">
                <a:solidFill>
                  <a:schemeClr val="bg1"/>
                </a:solidFill>
              </a:rPr>
              <a:t>inventario en la recepción, manejo, almacenamiento y ciertas restricciones que debe tomar en cuenta el personal para evitar accidentes de trabajo y pérdidas del </a:t>
            </a:r>
            <a:r>
              <a:rPr lang="es-EC" dirty="0" smtClean="0">
                <a:solidFill>
                  <a:schemeClr val="bg1"/>
                </a:solidFill>
              </a:rPr>
              <a:t>material.</a:t>
            </a:r>
            <a:endParaRPr lang="es-EC" dirty="0">
              <a:solidFill>
                <a:schemeClr val="bg1"/>
              </a:solidFill>
            </a:endParaRPr>
          </a:p>
        </p:txBody>
      </p:sp>
      <p:sp>
        <p:nvSpPr>
          <p:cNvPr id="6" name="5 Rectángulo"/>
          <p:cNvSpPr/>
          <p:nvPr/>
        </p:nvSpPr>
        <p:spPr>
          <a:xfrm>
            <a:off x="2051720" y="3140968"/>
            <a:ext cx="4572000" cy="3000821"/>
          </a:xfrm>
          <a:prstGeom prst="rect">
            <a:avLst/>
          </a:prstGeom>
        </p:spPr>
        <p:txBody>
          <a:bodyPr>
            <a:spAutoFit/>
          </a:bodyPr>
          <a:lstStyle/>
          <a:p>
            <a:pPr marL="285750" lvl="0" indent="-285750">
              <a:lnSpc>
                <a:spcPct val="150000"/>
              </a:lnSpc>
              <a:buFont typeface="Arial" pitchFamily="34" charset="0"/>
              <a:buChar char="•"/>
            </a:pPr>
            <a:r>
              <a:rPr lang="es-EC" dirty="0">
                <a:solidFill>
                  <a:schemeClr val="bg1"/>
                </a:solidFill>
              </a:rPr>
              <a:t>Organización</a:t>
            </a:r>
          </a:p>
          <a:p>
            <a:pPr marL="285750" lvl="0" indent="-285750">
              <a:lnSpc>
                <a:spcPct val="150000"/>
              </a:lnSpc>
              <a:buFont typeface="Arial" pitchFamily="34" charset="0"/>
              <a:buChar char="•"/>
            </a:pPr>
            <a:r>
              <a:rPr lang="es-EC" dirty="0">
                <a:solidFill>
                  <a:schemeClr val="bg1"/>
                </a:solidFill>
              </a:rPr>
              <a:t>Recepción	</a:t>
            </a:r>
          </a:p>
          <a:p>
            <a:pPr marL="285750" lvl="0" indent="-285750">
              <a:lnSpc>
                <a:spcPct val="150000"/>
              </a:lnSpc>
              <a:buFont typeface="Arial" pitchFamily="34" charset="0"/>
              <a:buChar char="•"/>
            </a:pPr>
            <a:r>
              <a:rPr lang="es-EC" dirty="0">
                <a:solidFill>
                  <a:schemeClr val="bg1"/>
                </a:solidFill>
              </a:rPr>
              <a:t>Almacenamiento	</a:t>
            </a:r>
          </a:p>
          <a:p>
            <a:pPr marL="285750" lvl="0" indent="-285750">
              <a:lnSpc>
                <a:spcPct val="150000"/>
              </a:lnSpc>
              <a:buFont typeface="Arial" pitchFamily="34" charset="0"/>
              <a:buChar char="•"/>
            </a:pPr>
            <a:r>
              <a:rPr lang="es-EC" dirty="0">
                <a:solidFill>
                  <a:schemeClr val="bg1"/>
                </a:solidFill>
              </a:rPr>
              <a:t>Despacho 	</a:t>
            </a:r>
          </a:p>
          <a:p>
            <a:pPr marL="285750" lvl="0" indent="-285750">
              <a:lnSpc>
                <a:spcPct val="150000"/>
              </a:lnSpc>
              <a:buFont typeface="Arial" pitchFamily="34" charset="0"/>
              <a:buChar char="•"/>
            </a:pPr>
            <a:r>
              <a:rPr lang="es-EC" dirty="0">
                <a:solidFill>
                  <a:schemeClr val="bg1"/>
                </a:solidFill>
              </a:rPr>
              <a:t>Toma de inventarios	</a:t>
            </a:r>
          </a:p>
          <a:p>
            <a:pPr marL="285750" lvl="0" indent="-285750">
              <a:lnSpc>
                <a:spcPct val="150000"/>
              </a:lnSpc>
              <a:buFont typeface="Arial" pitchFamily="34" charset="0"/>
              <a:buChar char="•"/>
            </a:pPr>
            <a:r>
              <a:rPr lang="es-EC" dirty="0">
                <a:solidFill>
                  <a:schemeClr val="bg1"/>
                </a:solidFill>
              </a:rPr>
              <a:t>Seguridad	</a:t>
            </a:r>
          </a:p>
          <a:p>
            <a:pPr marL="285750" indent="-285750">
              <a:lnSpc>
                <a:spcPct val="150000"/>
              </a:lnSpc>
              <a:buFont typeface="Arial" pitchFamily="34" charset="0"/>
              <a:buChar char="•"/>
            </a:pPr>
            <a:r>
              <a:rPr lang="es-EC" dirty="0">
                <a:solidFill>
                  <a:schemeClr val="bg1"/>
                </a:solidFill>
              </a:rPr>
              <a:t>Restricciones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a:solidFill>
                  <a:schemeClr val="bg1"/>
                </a:solidFill>
                <a:latin typeface="Times New Roman" pitchFamily="18" charset="0"/>
                <a:cs typeface="Times New Roman" pitchFamily="18" charset="0"/>
              </a:rPr>
              <a:t>MANUAL DE MANEJO DE BODEGAS</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sp>
        <p:nvSpPr>
          <p:cNvPr id="3" name="2 Marcador de contenido"/>
          <p:cNvSpPr>
            <a:spLocks noGrp="1"/>
          </p:cNvSpPr>
          <p:nvPr>
            <p:ph idx="1"/>
          </p:nvPr>
        </p:nvSpPr>
        <p:spPr/>
        <p:txBody>
          <a:bodyPr>
            <a:normAutofit/>
          </a:bodyPr>
          <a:lstStyle/>
          <a:p>
            <a:pPr marL="0" lvl="0" indent="0">
              <a:buNone/>
            </a:pPr>
            <a:r>
              <a:rPr lang="es-ES" b="1" dirty="0" smtClean="0">
                <a:solidFill>
                  <a:schemeClr val="bg1"/>
                </a:solidFill>
                <a:latin typeface="Times New Roman" pitchFamily="18" charset="0"/>
                <a:cs typeface="Times New Roman" pitchFamily="18" charset="0"/>
              </a:rPr>
              <a:t>Organización</a:t>
            </a:r>
            <a:r>
              <a:rPr lang="es-ES" b="1" dirty="0">
                <a:solidFill>
                  <a:schemeClr val="bg1"/>
                </a:solidFill>
                <a:latin typeface="Times New Roman" pitchFamily="18" charset="0"/>
                <a:cs typeface="Times New Roman" pitchFamily="18" charset="0"/>
              </a:rPr>
              <a:t>: </a:t>
            </a:r>
            <a:endParaRPr lang="es-ES" b="1" dirty="0" smtClean="0">
              <a:solidFill>
                <a:schemeClr val="bg1"/>
              </a:solidFill>
              <a:latin typeface="Times New Roman" pitchFamily="18" charset="0"/>
              <a:cs typeface="Times New Roman" pitchFamily="18" charset="0"/>
            </a:endParaRPr>
          </a:p>
          <a:p>
            <a:pPr lvl="1">
              <a:buClrTx/>
            </a:pPr>
            <a:r>
              <a:rPr lang="es-EC" sz="1600" cap="all" dirty="0" smtClean="0">
                <a:solidFill>
                  <a:schemeClr val="bg1"/>
                </a:solidFill>
                <a:latin typeface="Times New Roman" pitchFamily="18" charset="0"/>
                <a:cs typeface="Times New Roman" pitchFamily="18" charset="0"/>
              </a:rPr>
              <a:t>Bodega </a:t>
            </a:r>
            <a:r>
              <a:rPr lang="es-EC" sz="1600" cap="all" dirty="0">
                <a:solidFill>
                  <a:schemeClr val="bg1"/>
                </a:solidFill>
                <a:latin typeface="Times New Roman" pitchFamily="18" charset="0"/>
                <a:cs typeface="Times New Roman" pitchFamily="18" charset="0"/>
              </a:rPr>
              <a:t>I (Principal) </a:t>
            </a:r>
            <a:r>
              <a:rPr lang="es-ES" sz="1600" dirty="0">
                <a:solidFill>
                  <a:schemeClr val="bg1"/>
                </a:solidFill>
                <a:latin typeface="Times New Roman" pitchFamily="18" charset="0"/>
                <a:cs typeface="Times New Roman" pitchFamily="18" charset="0"/>
              </a:rPr>
              <a:t>Coordinador de Bodega</a:t>
            </a:r>
          </a:p>
          <a:p>
            <a:pPr lvl="1">
              <a:buClrTx/>
            </a:pPr>
            <a:r>
              <a:rPr lang="es-EC" sz="1600" cap="all" dirty="0" smtClean="0">
                <a:solidFill>
                  <a:schemeClr val="bg1"/>
                </a:solidFill>
                <a:latin typeface="Times New Roman" pitchFamily="18" charset="0"/>
                <a:cs typeface="Times New Roman" pitchFamily="18" charset="0"/>
              </a:rPr>
              <a:t>Bodega </a:t>
            </a:r>
            <a:r>
              <a:rPr lang="es-EC" sz="1600" cap="all" dirty="0">
                <a:solidFill>
                  <a:schemeClr val="bg1"/>
                </a:solidFill>
                <a:latin typeface="Times New Roman" pitchFamily="18" charset="0"/>
                <a:cs typeface="Times New Roman" pitchFamily="18" charset="0"/>
              </a:rPr>
              <a:t>II (Chasis) </a:t>
            </a:r>
            <a:r>
              <a:rPr lang="es-ES" sz="1600" dirty="0">
                <a:solidFill>
                  <a:schemeClr val="bg1"/>
                </a:solidFill>
                <a:latin typeface="Times New Roman" pitchFamily="18" charset="0"/>
                <a:cs typeface="Times New Roman" pitchFamily="18" charset="0"/>
              </a:rPr>
              <a:t>Coordinador de Bodega </a:t>
            </a:r>
            <a:endParaRPr lang="es-ES" sz="1600" dirty="0" smtClean="0">
              <a:solidFill>
                <a:schemeClr val="bg1"/>
              </a:solidFill>
              <a:latin typeface="Times New Roman" pitchFamily="18" charset="0"/>
              <a:cs typeface="Times New Roman" pitchFamily="18" charset="0"/>
            </a:endParaRPr>
          </a:p>
          <a:p>
            <a:pPr lvl="1">
              <a:buClrTx/>
            </a:pPr>
            <a:r>
              <a:rPr lang="es-EC" sz="1600" cap="all" dirty="0" smtClean="0">
                <a:solidFill>
                  <a:schemeClr val="bg1"/>
                </a:solidFill>
                <a:latin typeface="Times New Roman" pitchFamily="18" charset="0"/>
                <a:cs typeface="Times New Roman" pitchFamily="18" charset="0"/>
              </a:rPr>
              <a:t>Bodegas </a:t>
            </a:r>
            <a:r>
              <a:rPr lang="es-EC" sz="1600" cap="all" dirty="0">
                <a:solidFill>
                  <a:schemeClr val="bg1"/>
                </a:solidFill>
                <a:latin typeface="Times New Roman" pitchFamily="18" charset="0"/>
                <a:cs typeface="Times New Roman" pitchFamily="18" charset="0"/>
              </a:rPr>
              <a:t>Externas: 	</a:t>
            </a:r>
          </a:p>
          <a:p>
            <a:pPr lvl="6">
              <a:buClrTx/>
            </a:pPr>
            <a:r>
              <a:rPr lang="es-EC" i="1" dirty="0">
                <a:solidFill>
                  <a:schemeClr val="bg1"/>
                </a:solidFill>
                <a:latin typeface="Times New Roman" pitchFamily="18" charset="0"/>
                <a:cs typeface="Times New Roman" pitchFamily="18" charset="0"/>
              </a:rPr>
              <a:t>planchas (encargado sección partes y piezas)</a:t>
            </a:r>
            <a:endParaRPr lang="es-EC" dirty="0">
              <a:solidFill>
                <a:schemeClr val="bg1"/>
              </a:solidFill>
              <a:latin typeface="Times New Roman" pitchFamily="18" charset="0"/>
              <a:cs typeface="Times New Roman" pitchFamily="18" charset="0"/>
            </a:endParaRPr>
          </a:p>
          <a:p>
            <a:pPr lvl="6">
              <a:buClrTx/>
            </a:pPr>
            <a:r>
              <a:rPr lang="es-EC" i="1" dirty="0">
                <a:solidFill>
                  <a:schemeClr val="bg1"/>
                </a:solidFill>
                <a:latin typeface="Times New Roman" pitchFamily="18" charset="0"/>
                <a:cs typeface="Times New Roman" pitchFamily="18" charset="0"/>
              </a:rPr>
              <a:t>tubería 1 (encargado sección cerchas)</a:t>
            </a:r>
            <a:endParaRPr lang="es-EC" dirty="0">
              <a:solidFill>
                <a:schemeClr val="bg1"/>
              </a:solidFill>
              <a:latin typeface="Times New Roman" pitchFamily="18" charset="0"/>
              <a:cs typeface="Times New Roman" pitchFamily="18" charset="0"/>
            </a:endParaRPr>
          </a:p>
          <a:p>
            <a:pPr lvl="6">
              <a:buClrTx/>
            </a:pPr>
            <a:r>
              <a:rPr lang="es-EC" i="1" dirty="0">
                <a:solidFill>
                  <a:schemeClr val="bg1"/>
                </a:solidFill>
                <a:latin typeface="Times New Roman" pitchFamily="18" charset="0"/>
                <a:cs typeface="Times New Roman" pitchFamily="18" charset="0"/>
              </a:rPr>
              <a:t>tubería 2 (encargado sección cerchas)</a:t>
            </a:r>
            <a:endParaRPr lang="es-EC" dirty="0">
              <a:solidFill>
                <a:schemeClr val="bg1"/>
              </a:solidFill>
              <a:latin typeface="Times New Roman" pitchFamily="18" charset="0"/>
              <a:cs typeface="Times New Roman" pitchFamily="18" charset="0"/>
            </a:endParaRPr>
          </a:p>
          <a:p>
            <a:pPr lvl="6">
              <a:buClrTx/>
            </a:pPr>
            <a:r>
              <a:rPr lang="es-EC" i="1" dirty="0">
                <a:solidFill>
                  <a:schemeClr val="bg1"/>
                </a:solidFill>
                <a:latin typeface="Times New Roman" pitchFamily="18" charset="0"/>
                <a:cs typeface="Times New Roman" pitchFamily="18" charset="0"/>
              </a:rPr>
              <a:t>tubería 3 y varios: (encargado sección asientos)</a:t>
            </a:r>
            <a:endParaRPr lang="es-EC" dirty="0">
              <a:solidFill>
                <a:schemeClr val="bg1"/>
              </a:solidFill>
              <a:latin typeface="Times New Roman" pitchFamily="18" charset="0"/>
              <a:cs typeface="Times New Roman" pitchFamily="18" charset="0"/>
            </a:endParaRPr>
          </a:p>
          <a:p>
            <a:pPr lvl="6">
              <a:buClrTx/>
            </a:pPr>
            <a:r>
              <a:rPr lang="es-EC" i="1" dirty="0" err="1">
                <a:solidFill>
                  <a:schemeClr val="bg1"/>
                </a:solidFill>
                <a:latin typeface="Times New Roman" pitchFamily="18" charset="0"/>
                <a:cs typeface="Times New Roman" pitchFamily="18" charset="0"/>
              </a:rPr>
              <a:t>perfileria</a:t>
            </a:r>
            <a:r>
              <a:rPr lang="es-EC" i="1" dirty="0">
                <a:solidFill>
                  <a:schemeClr val="bg1"/>
                </a:solidFill>
                <a:latin typeface="Times New Roman" pitchFamily="18" charset="0"/>
                <a:cs typeface="Times New Roman" pitchFamily="18" charset="0"/>
              </a:rPr>
              <a:t> 1 (encargado sección ventanas)</a:t>
            </a:r>
            <a:endParaRPr lang="es-EC" dirty="0">
              <a:solidFill>
                <a:schemeClr val="bg1"/>
              </a:solidFill>
              <a:latin typeface="Times New Roman" pitchFamily="18" charset="0"/>
              <a:cs typeface="Times New Roman" pitchFamily="18" charset="0"/>
            </a:endParaRPr>
          </a:p>
          <a:p>
            <a:pPr lvl="6">
              <a:buClrTx/>
            </a:pPr>
            <a:r>
              <a:rPr lang="es-EC" i="1" dirty="0" err="1">
                <a:solidFill>
                  <a:schemeClr val="bg1"/>
                </a:solidFill>
                <a:latin typeface="Times New Roman" pitchFamily="18" charset="0"/>
                <a:cs typeface="Times New Roman" pitchFamily="18" charset="0"/>
              </a:rPr>
              <a:t>perfileria</a:t>
            </a:r>
            <a:r>
              <a:rPr lang="es-EC" i="1" dirty="0">
                <a:solidFill>
                  <a:schemeClr val="bg1"/>
                </a:solidFill>
                <a:latin typeface="Times New Roman" pitchFamily="18" charset="0"/>
                <a:cs typeface="Times New Roman" pitchFamily="18" charset="0"/>
              </a:rPr>
              <a:t> 2 (encargado sección  forrado interior)</a:t>
            </a:r>
            <a:endParaRPr lang="es-EC" dirty="0">
              <a:solidFill>
                <a:schemeClr val="bg1"/>
              </a:solidFill>
              <a:latin typeface="Times New Roman" pitchFamily="18" charset="0"/>
              <a:cs typeface="Times New Roman" pitchFamily="18" charset="0"/>
            </a:endParaRPr>
          </a:p>
          <a:p>
            <a:pPr lvl="6">
              <a:buClrTx/>
            </a:pPr>
            <a:r>
              <a:rPr lang="es-EC" i="1" dirty="0">
                <a:solidFill>
                  <a:schemeClr val="bg1"/>
                </a:solidFill>
                <a:latin typeface="Times New Roman" pitchFamily="18" charset="0"/>
                <a:cs typeface="Times New Roman" pitchFamily="18" charset="0"/>
              </a:rPr>
              <a:t>perfileria3  (encargado sección accesorios)</a:t>
            </a:r>
            <a:endParaRPr lang="es-EC" dirty="0">
              <a:solidFill>
                <a:schemeClr val="bg1"/>
              </a:solidFill>
              <a:latin typeface="Times New Roman" pitchFamily="18" charset="0"/>
              <a:cs typeface="Times New Roman" pitchFamily="18" charset="0"/>
            </a:endParaRPr>
          </a:p>
          <a:p>
            <a:pPr lvl="1">
              <a:buClrTx/>
            </a:pPr>
            <a:r>
              <a:rPr lang="es-EC" sz="1600" cap="all" dirty="0">
                <a:solidFill>
                  <a:schemeClr val="bg1"/>
                </a:solidFill>
                <a:latin typeface="Times New Roman" pitchFamily="18" charset="0"/>
                <a:cs typeface="Times New Roman" pitchFamily="18" charset="0"/>
              </a:rPr>
              <a:t>Bodega Técnica: maquinaria, herramientas, accesorios, repuestos e insumos (</a:t>
            </a:r>
            <a:r>
              <a:rPr lang="es-EC" sz="1600" i="1" cap="all" dirty="0">
                <a:solidFill>
                  <a:schemeClr val="bg1"/>
                </a:solidFill>
                <a:latin typeface="Times New Roman" pitchFamily="18" charset="0"/>
                <a:cs typeface="Times New Roman" pitchFamily="18" charset="0"/>
              </a:rPr>
              <a:t>encargado Técnico </a:t>
            </a:r>
            <a:r>
              <a:rPr lang="es-EC" sz="1600" i="1" cap="all" dirty="0" err="1">
                <a:solidFill>
                  <a:schemeClr val="bg1"/>
                </a:solidFill>
                <a:latin typeface="Times New Roman" pitchFamily="18" charset="0"/>
                <a:cs typeface="Times New Roman" pitchFamily="18" charset="0"/>
              </a:rPr>
              <a:t>Mtto</a:t>
            </a:r>
            <a:r>
              <a:rPr lang="es-EC" sz="1600" cap="all" dirty="0">
                <a:solidFill>
                  <a:schemeClr val="bg1"/>
                </a:solidFill>
                <a:latin typeface="Times New Roman" pitchFamily="18" charset="0"/>
                <a:cs typeface="Times New Roman" pitchFamily="18" charset="0"/>
              </a:rPr>
              <a:t>).</a:t>
            </a:r>
          </a:p>
          <a:p>
            <a:pPr lvl="1">
              <a:buClrTx/>
            </a:pPr>
            <a:r>
              <a:rPr lang="es-EC" sz="1600" cap="all" dirty="0">
                <a:solidFill>
                  <a:schemeClr val="bg1"/>
                </a:solidFill>
                <a:latin typeface="Times New Roman" pitchFamily="18" charset="0"/>
                <a:cs typeface="Times New Roman" pitchFamily="18" charset="0"/>
              </a:rPr>
              <a:t>Bodega Parque Industrial: Material Importado </a:t>
            </a:r>
            <a:r>
              <a:rPr lang="es-EC" sz="1600" cap="all" dirty="0" smtClean="0">
                <a:solidFill>
                  <a:schemeClr val="bg1"/>
                </a:solidFill>
                <a:latin typeface="Times New Roman" pitchFamily="18" charset="0"/>
                <a:cs typeface="Times New Roman" pitchFamily="18" charset="0"/>
              </a:rPr>
              <a:t>(</a:t>
            </a:r>
            <a:r>
              <a:rPr lang="es-ES" sz="1600" dirty="0" smtClean="0">
                <a:solidFill>
                  <a:schemeClr val="bg1"/>
                </a:solidFill>
                <a:latin typeface="Times New Roman" pitchFamily="18" charset="0"/>
                <a:cs typeface="Times New Roman" pitchFamily="18" charset="0"/>
              </a:rPr>
              <a:t>Asistente </a:t>
            </a:r>
            <a:r>
              <a:rPr lang="es-ES" sz="1600" dirty="0">
                <a:solidFill>
                  <a:schemeClr val="bg1"/>
                </a:solidFill>
                <a:latin typeface="Times New Roman" pitchFamily="18" charset="0"/>
                <a:cs typeface="Times New Roman" pitchFamily="18" charset="0"/>
              </a:rPr>
              <a:t>de </a:t>
            </a:r>
            <a:r>
              <a:rPr lang="es-ES" sz="1600" dirty="0" smtClean="0">
                <a:solidFill>
                  <a:schemeClr val="bg1"/>
                </a:solidFill>
                <a:latin typeface="Times New Roman" pitchFamily="18" charset="0"/>
                <a:cs typeface="Times New Roman" pitchFamily="18" charset="0"/>
              </a:rPr>
              <a:t>Bodega)</a:t>
            </a:r>
            <a:endParaRPr lang="es-ES" sz="1600" dirty="0">
              <a:solidFill>
                <a:schemeClr val="bg1"/>
              </a:solidFill>
              <a:latin typeface="Times New Roman" pitchFamily="18" charset="0"/>
              <a:cs typeface="Times New Roman" pitchFamily="18" charset="0"/>
            </a:endParaRPr>
          </a:p>
          <a:p>
            <a:pPr lvl="1"/>
            <a:endParaRPr lang="es-EC" sz="2100" cap="all" dirty="0">
              <a:latin typeface="Times New Roman" pitchFamily="18" charset="0"/>
              <a:cs typeface="Times New Roman" pitchFamily="18" charset="0"/>
            </a:endParaRPr>
          </a:p>
          <a:p>
            <a:pPr marL="285750" lvl="0" indent="-285750">
              <a:lnSpc>
                <a:spcPct val="150000"/>
              </a:lnSpc>
              <a:buFont typeface="Arial" pitchFamily="34" charset="0"/>
              <a:buChar char="•"/>
            </a:pPr>
            <a:endParaRPr lang="es-EC" sz="2300" dirty="0">
              <a:solidFill>
                <a:schemeClr val="bg1"/>
              </a:solidFill>
              <a:latin typeface="Times New Roman" pitchFamily="18" charset="0"/>
              <a:cs typeface="Times New Roman" pitchFamily="18" charset="0"/>
            </a:endParaRPr>
          </a:p>
          <a:p>
            <a:pPr marL="285750" indent="-285750">
              <a:lnSpc>
                <a:spcPct val="150000"/>
              </a:lnSpc>
              <a:buFont typeface="Arial" pitchFamily="34" charset="0"/>
              <a:buChar char="•"/>
            </a:pPr>
            <a:endParaRPr lang="es-EC" sz="23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702254"/>
            <a:ext cx="27146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a:solidFill>
                  <a:schemeClr val="bg1"/>
                </a:solidFill>
                <a:latin typeface="Times New Roman" pitchFamily="18" charset="0"/>
                <a:cs typeface="Times New Roman" pitchFamily="18" charset="0"/>
              </a:rPr>
              <a:t>MANUAL DE MANEJO DE BODEGAS</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sp>
        <p:nvSpPr>
          <p:cNvPr id="23556" name="4 Marcador de contenido"/>
          <p:cNvSpPr>
            <a:spLocks noGrp="1"/>
          </p:cNvSpPr>
          <p:nvPr>
            <p:ph idx="1"/>
          </p:nvPr>
        </p:nvSpPr>
        <p:spPr>
          <a:xfrm>
            <a:off x="457200" y="1556792"/>
            <a:ext cx="8229600" cy="5040560"/>
          </a:xfrm>
        </p:spPr>
        <p:txBody>
          <a:bodyPr>
            <a:normAutofit fontScale="25000" lnSpcReduction="20000"/>
          </a:bodyPr>
          <a:lstStyle/>
          <a:p>
            <a:pPr marL="0" lvl="0" indent="0">
              <a:lnSpc>
                <a:spcPct val="150000"/>
              </a:lnSpc>
              <a:buNone/>
            </a:pPr>
            <a:r>
              <a:rPr lang="es-EC" sz="8000" b="1" dirty="0" smtClean="0">
                <a:solidFill>
                  <a:schemeClr val="bg1"/>
                </a:solidFill>
                <a:latin typeface="Times New Roman" pitchFamily="18" charset="0"/>
                <a:cs typeface="Times New Roman" pitchFamily="18" charset="0"/>
              </a:rPr>
              <a:t>Recepción:</a:t>
            </a:r>
          </a:p>
          <a:p>
            <a:pPr marL="1051560" lvl="1" indent="-685800">
              <a:lnSpc>
                <a:spcPct val="150000"/>
              </a:lnSpc>
              <a:buClrTx/>
            </a:pPr>
            <a:r>
              <a:rPr lang="es-ES" sz="5600" dirty="0">
                <a:solidFill>
                  <a:schemeClr val="bg1"/>
                </a:solidFill>
                <a:latin typeface="Times New Roman" pitchFamily="18" charset="0"/>
                <a:cs typeface="Times New Roman" pitchFamily="18" charset="0"/>
              </a:rPr>
              <a:t>Guardianía deberá comunicar a Bodega la llegada del transporte o proveedor</a:t>
            </a:r>
            <a:endParaRPr lang="es-EC" sz="5600" cap="all" dirty="0" smtClean="0">
              <a:solidFill>
                <a:schemeClr val="bg1"/>
              </a:solidFill>
              <a:latin typeface="Times New Roman" pitchFamily="18" charset="0"/>
              <a:cs typeface="Times New Roman" pitchFamily="18" charset="0"/>
            </a:endParaRPr>
          </a:p>
          <a:p>
            <a:pPr marL="1051560" lvl="1" indent="-685800">
              <a:lnSpc>
                <a:spcPct val="150000"/>
              </a:lnSpc>
              <a:buClrTx/>
            </a:pPr>
            <a:r>
              <a:rPr lang="es-EC" sz="5600" dirty="0" smtClean="0">
                <a:solidFill>
                  <a:schemeClr val="bg1"/>
                </a:solidFill>
                <a:latin typeface="Times New Roman" pitchFamily="18" charset="0"/>
                <a:cs typeface="Times New Roman" pitchFamily="18" charset="0"/>
              </a:rPr>
              <a:t>Todos los bienes solicitados deben ingresar a la compañía a través de bodegas.</a:t>
            </a:r>
          </a:p>
          <a:p>
            <a:pPr marL="1051560" lvl="1" indent="-685800">
              <a:lnSpc>
                <a:spcPct val="150000"/>
              </a:lnSpc>
              <a:buClrTx/>
            </a:pPr>
            <a:r>
              <a:rPr lang="es-EC" sz="5600" dirty="0" smtClean="0">
                <a:solidFill>
                  <a:schemeClr val="bg1"/>
                </a:solidFill>
                <a:latin typeface="Times New Roman" pitchFamily="18" charset="0"/>
                <a:cs typeface="Times New Roman" pitchFamily="18" charset="0"/>
              </a:rPr>
              <a:t>No se  debe dar conformidad a ninguna factura sin antes abrir los bultos recibidos y verificar que el contenido esté en óptimas condiciones. </a:t>
            </a:r>
          </a:p>
          <a:p>
            <a:pPr marL="1051560" lvl="1" indent="-685800">
              <a:lnSpc>
                <a:spcPct val="150000"/>
              </a:lnSpc>
              <a:buClrTx/>
            </a:pPr>
            <a:r>
              <a:rPr lang="es-EC" sz="5600" dirty="0" smtClean="0">
                <a:solidFill>
                  <a:schemeClr val="bg1"/>
                </a:solidFill>
                <a:latin typeface="Times New Roman" pitchFamily="18" charset="0"/>
                <a:cs typeface="Times New Roman" pitchFamily="18" charset="0"/>
              </a:rPr>
              <a:t>El coordinador de bodega debe informar al departamento concerniente la llegada de un bien específico, para que se realice la respectiva acta entrega-recepción. No podrá entregarse ningún equipo sin estar previamente registrado</a:t>
            </a:r>
            <a:r>
              <a:rPr lang="es-EC" sz="4300" cap="all" dirty="0" smtClean="0">
                <a:solidFill>
                  <a:schemeClr val="bg1"/>
                </a:solidFill>
                <a:latin typeface="Times New Roman" pitchFamily="18" charset="0"/>
                <a:cs typeface="Times New Roman" pitchFamily="18" charset="0"/>
              </a:rPr>
              <a:t>. </a:t>
            </a:r>
            <a:endParaRPr lang="es-EC" sz="4300" cap="all" dirty="0">
              <a:solidFill>
                <a:schemeClr val="bg1"/>
              </a:solidFill>
              <a:latin typeface="Times New Roman" pitchFamily="18" charset="0"/>
              <a:cs typeface="Times New Roman" pitchFamily="18" charset="0"/>
            </a:endParaRPr>
          </a:p>
          <a:p>
            <a:pPr marL="285750" indent="-285750">
              <a:lnSpc>
                <a:spcPct val="150000"/>
              </a:lnSpc>
              <a:buFont typeface="Arial" pitchFamily="34" charset="0"/>
              <a:buChar char="•"/>
            </a:pPr>
            <a:endParaRPr lang="es-EC" cap="all" dirty="0"/>
          </a:p>
          <a:p>
            <a:pPr marL="285750" lvl="0" indent="-285750">
              <a:lnSpc>
                <a:spcPct val="150000"/>
              </a:lnSpc>
              <a:buFont typeface="Arial" pitchFamily="34" charset="0"/>
              <a:buChar char="•"/>
            </a:pPr>
            <a:endParaRPr lang="es-EC" dirty="0" smtClean="0">
              <a:solidFill>
                <a:schemeClr val="bg1"/>
              </a:solidFill>
            </a:endParaRPr>
          </a:p>
          <a:p>
            <a:pPr marL="285750" lvl="0" indent="-285750">
              <a:lnSpc>
                <a:spcPct val="150000"/>
              </a:lnSpc>
              <a:buFont typeface="Arial" pitchFamily="34" charset="0"/>
              <a:buChar char="•"/>
            </a:pPr>
            <a:endParaRPr lang="es-EC" dirty="0" smtClean="0">
              <a:solidFill>
                <a:schemeClr val="bg1"/>
              </a:solidFill>
            </a:endParaRPr>
          </a:p>
          <a:p>
            <a:pPr marL="285750" lvl="0" indent="-285750">
              <a:lnSpc>
                <a:spcPct val="150000"/>
              </a:lnSpc>
              <a:buFont typeface="Arial" pitchFamily="34" charset="0"/>
              <a:buChar char="•"/>
            </a:pPr>
            <a:endParaRPr lang="es-EC" dirty="0">
              <a:solidFill>
                <a:schemeClr val="bg1"/>
              </a:solidFill>
            </a:endParaRPr>
          </a:p>
          <a:p>
            <a:pPr marL="0" indent="0">
              <a:lnSpc>
                <a:spcPct val="150000"/>
              </a:lnSpc>
              <a:buNone/>
            </a:pPr>
            <a:r>
              <a:rPr lang="es-EC" sz="8000" b="1" dirty="0" smtClean="0">
                <a:solidFill>
                  <a:schemeClr val="bg1"/>
                </a:solidFill>
                <a:latin typeface="Times New Roman" pitchFamily="18" charset="0"/>
                <a:cs typeface="Times New Roman" pitchFamily="18" charset="0"/>
              </a:rPr>
              <a:t>Almacenamiento:</a:t>
            </a:r>
          </a:p>
          <a:p>
            <a:pPr lvl="1">
              <a:lnSpc>
                <a:spcPct val="150000"/>
              </a:lnSpc>
              <a:buClrTx/>
            </a:pPr>
            <a:r>
              <a:rPr lang="es-EC" sz="5400" dirty="0" smtClean="0">
                <a:solidFill>
                  <a:schemeClr val="bg1"/>
                </a:solidFill>
                <a:latin typeface="Times New Roman" pitchFamily="18" charset="0"/>
                <a:cs typeface="Times New Roman" pitchFamily="18" charset="0"/>
              </a:rPr>
              <a:t>Se deben almacenar los materiales </a:t>
            </a:r>
            <a:r>
              <a:rPr lang="es-EC" sz="5400" dirty="0">
                <a:solidFill>
                  <a:schemeClr val="bg1"/>
                </a:solidFill>
                <a:latin typeface="Times New Roman" pitchFamily="18" charset="0"/>
                <a:cs typeface="Times New Roman" pitchFamily="18" charset="0"/>
              </a:rPr>
              <a:t>con vigencia o duración limitada, y aquellos que se alteran por la acción de la luz, calor y </a:t>
            </a:r>
            <a:r>
              <a:rPr lang="es-EC" sz="5400" dirty="0" smtClean="0">
                <a:solidFill>
                  <a:schemeClr val="bg1"/>
                </a:solidFill>
                <a:latin typeface="Times New Roman" pitchFamily="18" charset="0"/>
                <a:cs typeface="Times New Roman" pitchFamily="18" charset="0"/>
              </a:rPr>
              <a:t>humedad; </a:t>
            </a:r>
            <a:r>
              <a:rPr lang="es-EC" sz="5400" dirty="0">
                <a:solidFill>
                  <a:schemeClr val="bg1"/>
                </a:solidFill>
                <a:latin typeface="Times New Roman" pitchFamily="18" charset="0"/>
                <a:cs typeface="Times New Roman" pitchFamily="18" charset="0"/>
              </a:rPr>
              <a:t>procurando ubicar a la mano los de mayor tiempo de almacenaje, para que se cumpla con el principio general de almacenamiento: “El primero en entrar, ha de ser el primero en salir”.</a:t>
            </a:r>
          </a:p>
          <a:p>
            <a:pPr marL="0" indent="0">
              <a:lnSpc>
                <a:spcPct val="150000"/>
              </a:lnSpc>
              <a:buNone/>
            </a:pPr>
            <a:endParaRPr lang="es-EC" sz="5600" dirty="0">
              <a:solidFill>
                <a:schemeClr val="bg1"/>
              </a:solidFill>
              <a:latin typeface="Times New Roman" pitchFamily="18" charset="0"/>
              <a:cs typeface="Times New Roman" pitchFamily="18" charset="0"/>
            </a:endParaRPr>
          </a:p>
          <a:p>
            <a:pPr marL="273050" lvl="2" indent="-273050">
              <a:buClr>
                <a:srgbClr val="0BD0D9"/>
              </a:buClr>
              <a:buSzPct val="95000"/>
              <a:buFont typeface="Wingdings 2" pitchFamily="18" charset="2"/>
              <a:buNone/>
            </a:pPr>
            <a:endParaRPr lang="es-EC" sz="2400" b="1" dirty="0" smtClean="0"/>
          </a:p>
          <a:p>
            <a:pPr marL="273050" lvl="2" indent="-273050">
              <a:buClr>
                <a:srgbClr val="0BD0D9"/>
              </a:buClr>
              <a:buSzPct val="95000"/>
              <a:buFont typeface="Wingdings 2" pitchFamily="18" charset="2"/>
              <a:buNone/>
            </a:pPr>
            <a:r>
              <a:rPr lang="es-EC" sz="2400" b="1" dirty="0" smtClean="0"/>
              <a:t>                  </a:t>
            </a:r>
          </a:p>
          <a:p>
            <a:endParaRPr lang="es-EC"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211833"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077072"/>
            <a:ext cx="1314078" cy="11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43000" y="836712"/>
            <a:ext cx="7437512" cy="638944"/>
          </a:xfrm>
        </p:spPr>
        <p:txBody>
          <a:bodyPr/>
          <a:lstStyle/>
          <a:p>
            <a:pPr algn="ctr">
              <a:defRPr/>
            </a:pPr>
            <a:r>
              <a:rPr lang="es-EC" sz="2800" b="1" dirty="0">
                <a:solidFill>
                  <a:schemeClr val="bg1"/>
                </a:solidFill>
                <a:latin typeface="Times New Roman" pitchFamily="18" charset="0"/>
                <a:cs typeface="Times New Roman" pitchFamily="18" charset="0"/>
              </a:rPr>
              <a:t>MANUAL DE MANEJO DE BODEGAS</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sp>
        <p:nvSpPr>
          <p:cNvPr id="24580" name="4 Marcador de contenido"/>
          <p:cNvSpPr>
            <a:spLocks noGrp="1"/>
          </p:cNvSpPr>
          <p:nvPr>
            <p:ph idx="1"/>
          </p:nvPr>
        </p:nvSpPr>
        <p:spPr/>
        <p:txBody>
          <a:bodyPr/>
          <a:lstStyle/>
          <a:p>
            <a:endParaRPr lang="es-EC" dirty="0" smtClean="0"/>
          </a:p>
          <a:p>
            <a:pPr marL="273050" lvl="2" indent="-273050">
              <a:buClr>
                <a:srgbClr val="0BD0D9"/>
              </a:buClr>
              <a:buSzPct val="95000"/>
              <a:buFont typeface="Wingdings 2" pitchFamily="18" charset="2"/>
              <a:buNone/>
            </a:pPr>
            <a:endParaRPr lang="es-EC" sz="2400" b="1" dirty="0" smtClean="0"/>
          </a:p>
          <a:p>
            <a:pPr marL="273050" lvl="2" indent="-273050">
              <a:buClr>
                <a:srgbClr val="0BD0D9"/>
              </a:buClr>
              <a:buSzPct val="95000"/>
              <a:buFont typeface="Wingdings 2" pitchFamily="18" charset="2"/>
              <a:buNone/>
            </a:pPr>
            <a:r>
              <a:rPr lang="es-EC" sz="2400" b="1" dirty="0" smtClean="0"/>
              <a:t>                  </a:t>
            </a:r>
          </a:p>
        </p:txBody>
      </p:sp>
      <p:sp>
        <p:nvSpPr>
          <p:cNvPr id="3" name="2 Rectángulo"/>
          <p:cNvSpPr/>
          <p:nvPr/>
        </p:nvSpPr>
        <p:spPr>
          <a:xfrm>
            <a:off x="539552" y="2572156"/>
            <a:ext cx="8280920" cy="4601260"/>
          </a:xfrm>
          <a:prstGeom prst="rect">
            <a:avLst/>
          </a:prstGeom>
        </p:spPr>
        <p:txBody>
          <a:bodyPr wrap="square">
            <a:spAutoFit/>
          </a:bodyPr>
          <a:lstStyle/>
          <a:p>
            <a:pPr algn="just"/>
            <a:r>
              <a:rPr lang="es-EC" sz="2000" b="1" dirty="0" smtClean="0">
                <a:solidFill>
                  <a:schemeClr val="bg1"/>
                </a:solidFill>
                <a:latin typeface="Times New Roman" pitchFamily="18" charset="0"/>
                <a:cs typeface="Times New Roman" pitchFamily="18" charset="0"/>
              </a:rPr>
              <a:t>Despacho </a:t>
            </a:r>
            <a:r>
              <a:rPr lang="es-EC" b="1" dirty="0">
                <a:solidFill>
                  <a:schemeClr val="bg1"/>
                </a:solidFill>
                <a:latin typeface="Times New Roman" pitchFamily="18" charset="0"/>
                <a:cs typeface="Times New Roman" pitchFamily="18" charset="0"/>
              </a:rPr>
              <a:t>	</a:t>
            </a:r>
            <a:endParaRPr lang="es-EC" b="1" dirty="0" smtClean="0">
              <a:solidFill>
                <a:schemeClr val="bg1"/>
              </a:solidFill>
              <a:latin typeface="Times New Roman" pitchFamily="18" charset="0"/>
              <a:cs typeface="Times New Roman" pitchFamily="18" charset="0"/>
            </a:endParaRPr>
          </a:p>
          <a:p>
            <a:pPr marL="742950" lvl="1" indent="-285750" algn="just">
              <a:lnSpc>
                <a:spcPct val="150000"/>
              </a:lnSpc>
              <a:buFont typeface="Arial" pitchFamily="34" charset="0"/>
              <a:buChar char="•"/>
            </a:pPr>
            <a:r>
              <a:rPr lang="es-EC" sz="1400" dirty="0" smtClean="0">
                <a:solidFill>
                  <a:schemeClr val="bg1"/>
                </a:solidFill>
                <a:latin typeface="Times New Roman" pitchFamily="18" charset="0"/>
                <a:cs typeface="Times New Roman" pitchFamily="18" charset="0"/>
              </a:rPr>
              <a:t>El despacho de materiales se realizará con la entrega por parte del personal operativo de la orden de egreso.</a:t>
            </a:r>
          </a:p>
          <a:p>
            <a:pPr marL="742950" lvl="1" indent="-285750" algn="just">
              <a:lnSpc>
                <a:spcPct val="150000"/>
              </a:lnSpc>
              <a:buFont typeface="Arial" pitchFamily="34" charset="0"/>
              <a:buChar char="•"/>
            </a:pPr>
            <a:r>
              <a:rPr lang="es-EC" sz="1400" dirty="0" smtClean="0">
                <a:solidFill>
                  <a:schemeClr val="bg1"/>
                </a:solidFill>
                <a:latin typeface="Times New Roman" pitchFamily="18" charset="0"/>
                <a:cs typeface="Times New Roman" pitchFamily="18" charset="0"/>
              </a:rPr>
              <a:t>La generación y despacho de kits, para poder ser despachados, deberá incluir autorización de la coordinación de producción. </a:t>
            </a:r>
          </a:p>
          <a:p>
            <a:pPr marL="742950" lvl="1" indent="-285750" algn="just">
              <a:lnSpc>
                <a:spcPct val="150000"/>
              </a:lnSpc>
              <a:buFont typeface="Arial" pitchFamily="34" charset="0"/>
              <a:buChar char="•"/>
            </a:pPr>
            <a:r>
              <a:rPr lang="es-EC" sz="1400" dirty="0" smtClean="0">
                <a:solidFill>
                  <a:schemeClr val="bg1"/>
                </a:solidFill>
                <a:latin typeface="Times New Roman" pitchFamily="18" charset="0"/>
                <a:cs typeface="Times New Roman" pitchFamily="18" charset="0"/>
              </a:rPr>
              <a:t>El </a:t>
            </a:r>
            <a:r>
              <a:rPr lang="es-EC" sz="1400" dirty="0">
                <a:solidFill>
                  <a:schemeClr val="bg1"/>
                </a:solidFill>
                <a:latin typeface="Times New Roman" pitchFamily="18" charset="0"/>
                <a:cs typeface="Times New Roman" pitchFamily="18" charset="0"/>
              </a:rPr>
              <a:t>personal de bodega de manera diaria de realizar los egresos de los materiales entregados y emitir un informe semanal de stock a la Coordinación de Compras.</a:t>
            </a:r>
          </a:p>
          <a:p>
            <a:pPr marL="0" indent="0" algn="just">
              <a:lnSpc>
                <a:spcPct val="150000"/>
              </a:lnSpc>
              <a:buNone/>
            </a:pPr>
            <a:endParaRPr lang="es-EC" b="1" dirty="0">
              <a:solidFill>
                <a:schemeClr val="bg1"/>
              </a:solidFill>
              <a:latin typeface="Times New Roman" pitchFamily="18" charset="0"/>
              <a:cs typeface="Times New Roman" pitchFamily="18" charset="0"/>
            </a:endParaRPr>
          </a:p>
          <a:p>
            <a:pPr marL="0" indent="0" algn="just">
              <a:lnSpc>
                <a:spcPct val="150000"/>
              </a:lnSpc>
              <a:buNone/>
            </a:pPr>
            <a:r>
              <a:rPr lang="es-EC" sz="2000" b="1" dirty="0">
                <a:solidFill>
                  <a:schemeClr val="bg1"/>
                </a:solidFill>
                <a:latin typeface="Times New Roman" pitchFamily="18" charset="0"/>
                <a:cs typeface="Times New Roman" pitchFamily="18" charset="0"/>
              </a:rPr>
              <a:t>Toma de </a:t>
            </a:r>
            <a:r>
              <a:rPr lang="es-EC" sz="2000" b="1" dirty="0" smtClean="0">
                <a:solidFill>
                  <a:schemeClr val="bg1"/>
                </a:solidFill>
                <a:latin typeface="Times New Roman" pitchFamily="18" charset="0"/>
                <a:cs typeface="Times New Roman" pitchFamily="18" charset="0"/>
              </a:rPr>
              <a:t>inventarios</a:t>
            </a:r>
          </a:p>
          <a:p>
            <a:pPr marL="742950" lvl="1" indent="-285750" algn="just">
              <a:lnSpc>
                <a:spcPct val="150000"/>
              </a:lnSpc>
              <a:buFont typeface="Arial" pitchFamily="34" charset="0"/>
              <a:buChar char="•"/>
            </a:pPr>
            <a:r>
              <a:rPr lang="es-EC" sz="1400" dirty="0" smtClean="0">
                <a:solidFill>
                  <a:schemeClr val="bg1"/>
                </a:solidFill>
                <a:latin typeface="Times New Roman" pitchFamily="18" charset="0"/>
                <a:cs typeface="Times New Roman" pitchFamily="18" charset="0"/>
              </a:rPr>
              <a:t>Los inventarios físicos deben ser realizados por personal de bodega una vez al año en el mes de diciembre; y deben realizar inventarios por muestreo de manera parcial cada cuatrimestre y presentar informes. </a:t>
            </a:r>
          </a:p>
          <a:p>
            <a:pPr marL="0" indent="0" algn="just">
              <a:lnSpc>
                <a:spcPct val="150000"/>
              </a:lnSpc>
              <a:buNone/>
            </a:pPr>
            <a:r>
              <a:rPr lang="es-EC" b="1" dirty="0">
                <a:solidFill>
                  <a:schemeClr val="bg1"/>
                </a:solidFill>
                <a:latin typeface="Times New Roman" pitchFamily="18" charset="0"/>
                <a:cs typeface="Times New Roman" pitchFamily="18" charset="0"/>
              </a:rPr>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2902"/>
            <a:ext cx="17526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0"/>
            <a:ext cx="5709320" cy="866360"/>
          </a:xfrm>
        </p:spPr>
        <p:txBody>
          <a:bodyPr>
            <a:noAutofit/>
          </a:bodyPr>
          <a:lstStyle/>
          <a:p>
            <a:pPr algn="ctr"/>
            <a:r>
              <a:rPr lang="es-EC" sz="4000" b="1" dirty="0" smtClean="0">
                <a:solidFill>
                  <a:schemeClr val="bg1"/>
                </a:solidFill>
                <a:effectLst>
                  <a:outerShdw blurRad="38100" dist="25400" dir="5400000" algn="tl" rotWithShape="0">
                    <a:srgbClr val="000000">
                      <a:alpha val="43000"/>
                    </a:srgbClr>
                  </a:outerShdw>
                </a:effectLst>
                <a:latin typeface="Times New Roman" pitchFamily="18" charset="0"/>
                <a:cs typeface="Times New Roman" pitchFamily="18" charset="0"/>
              </a:rPr>
              <a:t>Cepeda </a:t>
            </a:r>
            <a:r>
              <a:rPr lang="es-EC" sz="4000" b="1" dirty="0">
                <a:solidFill>
                  <a:schemeClr val="bg1"/>
                </a:solidFill>
                <a:effectLst>
                  <a:outerShdw blurRad="38100" dist="25400" dir="5400000" algn="tl" rotWithShape="0">
                    <a:srgbClr val="000000">
                      <a:alpha val="43000"/>
                    </a:srgbClr>
                  </a:outerShdw>
                </a:effectLst>
                <a:latin typeface="Times New Roman" pitchFamily="18" charset="0"/>
                <a:cs typeface="Times New Roman" pitchFamily="18" charset="0"/>
              </a:rPr>
              <a:t>Cía. Ltda.</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257675"/>
            <a:ext cx="4829175" cy="240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16409"/>
            <a:ext cx="25622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078209"/>
            <a:ext cx="4896544" cy="2718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149080"/>
            <a:ext cx="3600400" cy="254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229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84520" y="332656"/>
            <a:ext cx="6456639" cy="1143000"/>
          </a:xfrm>
        </p:spPr>
        <p:txBody>
          <a:bodyPr/>
          <a:lstStyle/>
          <a:p>
            <a:pPr algn="ctr">
              <a:defRPr/>
            </a:pPr>
            <a:r>
              <a:rPr lang="es-EC" sz="2800" b="1" dirty="0">
                <a:solidFill>
                  <a:schemeClr val="bg1"/>
                </a:solidFill>
                <a:latin typeface="Times New Roman" pitchFamily="18" charset="0"/>
                <a:cs typeface="Times New Roman" pitchFamily="18" charset="0"/>
              </a:rPr>
              <a:t>MANUAL DE MANEJO DE BODEGAS</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sp>
        <p:nvSpPr>
          <p:cNvPr id="3" name="2 Marcador de contenido"/>
          <p:cNvSpPr>
            <a:spLocks noGrp="1"/>
          </p:cNvSpPr>
          <p:nvPr>
            <p:ph idx="1"/>
          </p:nvPr>
        </p:nvSpPr>
        <p:spPr/>
        <p:txBody>
          <a:bodyPr>
            <a:normAutofit lnSpcReduction="10000"/>
          </a:bodyPr>
          <a:lstStyle/>
          <a:p>
            <a:pPr marL="0" indent="0" algn="just">
              <a:lnSpc>
                <a:spcPct val="150000"/>
              </a:lnSpc>
              <a:buNone/>
            </a:pPr>
            <a:r>
              <a:rPr lang="es-EC" sz="2000" b="1" dirty="0">
                <a:solidFill>
                  <a:schemeClr val="bg1"/>
                </a:solidFill>
                <a:latin typeface="Times New Roman" pitchFamily="18" charset="0"/>
                <a:cs typeface="Times New Roman" pitchFamily="18" charset="0"/>
              </a:rPr>
              <a:t>Seguridad	</a:t>
            </a:r>
            <a:endParaRPr lang="es-EC" sz="2000" b="1" dirty="0" smtClean="0">
              <a:solidFill>
                <a:schemeClr val="bg1"/>
              </a:solidFill>
              <a:latin typeface="Times New Roman" pitchFamily="18" charset="0"/>
              <a:cs typeface="Times New Roman" pitchFamily="18" charset="0"/>
            </a:endParaRPr>
          </a:p>
          <a:p>
            <a:pPr lvl="1" algn="just">
              <a:lnSpc>
                <a:spcPct val="160000"/>
              </a:lnSpc>
              <a:buClrTx/>
            </a:pPr>
            <a:r>
              <a:rPr lang="es-EC" sz="1400" dirty="0" smtClean="0">
                <a:solidFill>
                  <a:schemeClr val="bg1"/>
                </a:solidFill>
                <a:latin typeface="Times New Roman" pitchFamily="18" charset="0"/>
                <a:cs typeface="Times New Roman" pitchFamily="18" charset="0"/>
              </a:rPr>
              <a:t>Los productos químicos y combustibles deben almacenarse en un lugar debidamente protegido y ventilado. </a:t>
            </a:r>
          </a:p>
          <a:p>
            <a:pPr lvl="1" algn="just">
              <a:lnSpc>
                <a:spcPct val="160000"/>
              </a:lnSpc>
              <a:buClrTx/>
            </a:pPr>
            <a:r>
              <a:rPr lang="es-ES" sz="1400" dirty="0" smtClean="0">
                <a:solidFill>
                  <a:schemeClr val="bg1"/>
                </a:solidFill>
                <a:latin typeface="Times New Roman" pitchFamily="18" charset="0"/>
                <a:cs typeface="Times New Roman" pitchFamily="18" charset="0"/>
              </a:rPr>
              <a:t>El personal autorizado de bodega deberá utilizar los uniformes e instrumentos de trabajo y de seguridad entregados pertinentes</a:t>
            </a:r>
            <a:endParaRPr lang="es-EC" sz="1400" b="1" dirty="0" smtClean="0">
              <a:solidFill>
                <a:schemeClr val="bg1"/>
              </a:solidFill>
              <a:latin typeface="Times New Roman" pitchFamily="18" charset="0"/>
              <a:cs typeface="Times New Roman" pitchFamily="18" charset="0"/>
            </a:endParaRPr>
          </a:p>
          <a:p>
            <a:pPr marL="0" indent="0" algn="just">
              <a:lnSpc>
                <a:spcPct val="150000"/>
              </a:lnSpc>
              <a:buNone/>
            </a:pPr>
            <a:r>
              <a:rPr lang="es-EC" sz="2000" b="1" dirty="0" smtClean="0">
                <a:solidFill>
                  <a:schemeClr val="bg1"/>
                </a:solidFill>
                <a:latin typeface="Times New Roman" pitchFamily="18" charset="0"/>
                <a:cs typeface="Times New Roman" pitchFamily="18" charset="0"/>
              </a:rPr>
              <a:t>Restricciones</a:t>
            </a:r>
            <a:endParaRPr lang="es-EC" sz="2000" b="1" dirty="0">
              <a:solidFill>
                <a:schemeClr val="bg1"/>
              </a:solidFill>
              <a:latin typeface="Times New Roman" pitchFamily="18" charset="0"/>
              <a:cs typeface="Times New Roman" pitchFamily="18" charset="0"/>
            </a:endParaRPr>
          </a:p>
          <a:p>
            <a:pPr lvl="1" algn="just">
              <a:lnSpc>
                <a:spcPct val="150000"/>
              </a:lnSpc>
              <a:buClrTx/>
            </a:pPr>
            <a:r>
              <a:rPr lang="es-EC" sz="1400" dirty="0" smtClean="0">
                <a:solidFill>
                  <a:schemeClr val="bg1"/>
                </a:solidFill>
                <a:latin typeface="Times New Roman" pitchFamily="18" charset="0"/>
                <a:cs typeface="Times New Roman" pitchFamily="18" charset="0"/>
              </a:rPr>
              <a:t>Queda estrictamente prohibida la entrada a toda persona ajena al personal autorizado de bodega, incluyendo a familiares del personal. Se cuenta con áreas para despacho a producción tanto como a ventas externas, por lo que ninguna persona podrá acceder a bodegas sin autorización  previa.</a:t>
            </a:r>
          </a:p>
          <a:p>
            <a:pPr lvl="1" algn="just">
              <a:lnSpc>
                <a:spcPct val="150000"/>
              </a:lnSpc>
              <a:buClrTx/>
            </a:pPr>
            <a:r>
              <a:rPr lang="es-EC" sz="1400" dirty="0" smtClean="0">
                <a:solidFill>
                  <a:schemeClr val="bg1"/>
                </a:solidFill>
                <a:latin typeface="Times New Roman" pitchFamily="18" charset="0"/>
                <a:cs typeface="Times New Roman" pitchFamily="18" charset="0"/>
              </a:rPr>
              <a:t> </a:t>
            </a:r>
          </a:p>
          <a:p>
            <a:pPr lvl="1" algn="just">
              <a:lnSpc>
                <a:spcPct val="150000"/>
              </a:lnSpc>
              <a:buClrTx/>
            </a:pPr>
            <a:r>
              <a:rPr lang="es-EC" sz="1400" dirty="0" smtClean="0">
                <a:solidFill>
                  <a:schemeClr val="bg1"/>
                </a:solidFill>
                <a:latin typeface="Times New Roman" pitchFamily="18" charset="0"/>
                <a:cs typeface="Times New Roman" pitchFamily="18" charset="0"/>
              </a:rPr>
              <a:t>No se permitirá la entrada con cigarros, estupefacientes, bebidas alcohólicas o cualquier otro tipo de objetos que perjudique la seguridad e higiene del almacén.</a:t>
            </a:r>
          </a:p>
          <a:p>
            <a:pPr marL="0" indent="0">
              <a:buNone/>
            </a:pPr>
            <a:endParaRPr lang="es-EC"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6" y="5882"/>
            <a:ext cx="235267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8445624" cy="494928"/>
          </a:xfrm>
        </p:spPr>
        <p:txBody>
          <a:bodyPr>
            <a:normAutofit/>
          </a:bodyPr>
          <a:lstStyle/>
          <a:p>
            <a:pPr algn="ctr">
              <a:defRPr/>
            </a:pPr>
            <a:r>
              <a:rPr lang="es-EC" sz="2800" b="1" dirty="0">
                <a:solidFill>
                  <a:schemeClr val="bg1"/>
                </a:solidFill>
                <a:latin typeface="Times New Roman" pitchFamily="18" charset="0"/>
                <a:cs typeface="Times New Roman" pitchFamily="18" charset="0"/>
              </a:rPr>
              <a:t>SELECCIÓN Y EVALUACION DE PROVEEDORES</a:t>
            </a:r>
            <a:endParaRPr lang="es-EC" sz="2800" b="1" dirty="0" smtClean="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Times New Roman" pitchFamily="18" charset="0"/>
              <a:ea typeface="+mn-ea"/>
              <a:cs typeface="Times New Roman" pitchFamily="18" charset="0"/>
            </a:endParaRPr>
          </a:p>
        </p:txBody>
      </p:sp>
      <p:sp>
        <p:nvSpPr>
          <p:cNvPr id="4" name="3 Rectángulo"/>
          <p:cNvSpPr/>
          <p:nvPr/>
        </p:nvSpPr>
        <p:spPr>
          <a:xfrm>
            <a:off x="312394" y="1196752"/>
            <a:ext cx="8473685" cy="1338828"/>
          </a:xfrm>
          <a:prstGeom prst="rect">
            <a:avLst/>
          </a:prstGeom>
        </p:spPr>
        <p:txBody>
          <a:bodyPr wrap="square">
            <a:spAutoFit/>
          </a:bodyPr>
          <a:lstStyle/>
          <a:p>
            <a:pPr algn="just">
              <a:lnSpc>
                <a:spcPct val="150000"/>
              </a:lnSpc>
            </a:pPr>
            <a:r>
              <a:rPr lang="es-EC" dirty="0">
                <a:solidFill>
                  <a:schemeClr val="bg1"/>
                </a:solidFill>
                <a:latin typeface="Times New Roman" pitchFamily="18" charset="0"/>
                <a:cs typeface="Times New Roman" pitchFamily="18" charset="0"/>
              </a:rPr>
              <a:t>S</a:t>
            </a:r>
            <a:r>
              <a:rPr lang="es-EC" dirty="0" smtClean="0">
                <a:solidFill>
                  <a:schemeClr val="bg1"/>
                </a:solidFill>
                <a:latin typeface="Times New Roman" pitchFamily="18" charset="0"/>
                <a:cs typeface="Times New Roman" pitchFamily="18" charset="0"/>
              </a:rPr>
              <a:t>e </a:t>
            </a:r>
            <a:r>
              <a:rPr lang="es-EC" dirty="0">
                <a:solidFill>
                  <a:schemeClr val="bg1"/>
                </a:solidFill>
                <a:latin typeface="Times New Roman" pitchFamily="18" charset="0"/>
                <a:cs typeface="Times New Roman" pitchFamily="18" charset="0"/>
              </a:rPr>
              <a:t>formaliza la evaluación semestral para los proveedores y se determinan los parámetros para la selección y evaluación, determinando cumplimiento, calidad y criticidad de proveedores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890665"/>
            <a:ext cx="196215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162127"/>
            <a:ext cx="25812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445624" cy="566936"/>
          </a:xfrm>
        </p:spPr>
        <p:txBody>
          <a:bodyPr/>
          <a:lstStyle/>
          <a:p>
            <a:pPr algn="ctr">
              <a:defRPr/>
            </a:pPr>
            <a:r>
              <a:rPr lang="es-EC" sz="2800" b="1" dirty="0">
                <a:solidFill>
                  <a:schemeClr val="bg1"/>
                </a:solidFill>
                <a:latin typeface="Times New Roman" pitchFamily="18" charset="0"/>
                <a:cs typeface="Times New Roman" pitchFamily="18" charset="0"/>
              </a:rPr>
              <a:t>SELECCIÓN Y EVALUACION DE PROVEEDORES</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91907"/>
            <a:ext cx="7056784" cy="5566093"/>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373616" cy="494928"/>
          </a:xfrm>
        </p:spPr>
        <p:txBody>
          <a:bodyPr/>
          <a:lstStyle/>
          <a:p>
            <a:pPr algn="ctr">
              <a:defRPr/>
            </a:pPr>
            <a:r>
              <a:rPr lang="es-EC" sz="2800" b="1" dirty="0">
                <a:solidFill>
                  <a:schemeClr val="bg1"/>
                </a:solidFill>
                <a:latin typeface="Times New Roman" pitchFamily="18" charset="0"/>
                <a:cs typeface="Times New Roman" pitchFamily="18" charset="0"/>
              </a:rPr>
              <a:t>SELECCIÓN Y EVALUACION DE PROVEEDORES</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50831"/>
          <a:stretch/>
        </p:blipFill>
        <p:spPr bwMode="auto">
          <a:xfrm>
            <a:off x="1187624" y="1124744"/>
            <a:ext cx="6264696" cy="543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517632" cy="782960"/>
          </a:xfrm>
        </p:spPr>
        <p:txBody>
          <a:bodyPr/>
          <a:lstStyle/>
          <a:p>
            <a:pPr algn="ctr">
              <a:defRPr/>
            </a:pPr>
            <a:r>
              <a:rPr lang="es-EC" sz="2800" b="1" dirty="0">
                <a:solidFill>
                  <a:schemeClr val="bg1"/>
                </a:solidFill>
                <a:latin typeface="Times New Roman" pitchFamily="18" charset="0"/>
                <a:cs typeface="Times New Roman" pitchFamily="18" charset="0"/>
              </a:rPr>
              <a:t>SELECCIÓN Y EVALUACION DE PROVEEDORES</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383"/>
          <a:stretch/>
        </p:blipFill>
        <p:spPr bwMode="auto">
          <a:xfrm>
            <a:off x="1346334" y="1556792"/>
            <a:ext cx="6033977" cy="485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1461" y="332656"/>
            <a:ext cx="8373616" cy="566936"/>
          </a:xfrm>
        </p:spPr>
        <p:txBody>
          <a:bodyPr/>
          <a:lstStyle/>
          <a:p>
            <a:pPr algn="ctr">
              <a:defRPr/>
            </a:pPr>
            <a:r>
              <a:rPr lang="es-EC" sz="2800" b="1" dirty="0">
                <a:solidFill>
                  <a:schemeClr val="bg1"/>
                </a:solidFill>
                <a:latin typeface="Times New Roman" pitchFamily="18" charset="0"/>
                <a:cs typeface="Times New Roman" pitchFamily="18" charset="0"/>
              </a:rPr>
              <a:t>SELECCIÓN Y EVALUACION DE PROVEEDORES</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pic>
        <p:nvPicPr>
          <p:cNvPr id="7" name="6 Imagen"/>
          <p:cNvPicPr/>
          <p:nvPr/>
        </p:nvPicPr>
        <p:blipFill>
          <a:blip r:embed="rId2"/>
          <a:stretch>
            <a:fillRect/>
          </a:stretch>
        </p:blipFill>
        <p:spPr>
          <a:xfrm>
            <a:off x="539552" y="1196752"/>
            <a:ext cx="8208912" cy="554461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a:solidFill>
                  <a:schemeClr val="bg1"/>
                </a:solidFill>
                <a:latin typeface="Times New Roman" pitchFamily="18" charset="0"/>
                <a:cs typeface="Times New Roman" pitchFamily="18" charset="0"/>
              </a:rPr>
              <a:t>SELECCIÓN Y EVALUACION DE PROVEEDORES</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sp>
        <p:nvSpPr>
          <p:cNvPr id="6" name="5 Rectángulo"/>
          <p:cNvSpPr/>
          <p:nvPr/>
        </p:nvSpPr>
        <p:spPr>
          <a:xfrm>
            <a:off x="179512" y="1700808"/>
            <a:ext cx="8364062" cy="1338828"/>
          </a:xfrm>
          <a:prstGeom prst="rect">
            <a:avLst/>
          </a:prstGeom>
        </p:spPr>
        <p:txBody>
          <a:bodyPr wrap="square">
            <a:spAutoFit/>
          </a:bodyPr>
          <a:lstStyle/>
          <a:p>
            <a:pPr algn="just">
              <a:lnSpc>
                <a:spcPct val="150000"/>
              </a:lnSpc>
            </a:pPr>
            <a:r>
              <a:rPr lang="es-EC" dirty="0" smtClean="0">
                <a:solidFill>
                  <a:schemeClr val="bg1"/>
                </a:solidFill>
                <a:latin typeface="Times New Roman" pitchFamily="18" charset="0"/>
                <a:cs typeface="Times New Roman" pitchFamily="18" charset="0"/>
              </a:rPr>
              <a:t>Se evalúan </a:t>
            </a:r>
            <a:r>
              <a:rPr lang="es-EC" dirty="0">
                <a:solidFill>
                  <a:schemeClr val="bg1"/>
                </a:solidFill>
                <a:latin typeface="Times New Roman" pitchFamily="18" charset="0"/>
                <a:cs typeface="Times New Roman" pitchFamily="18" charset="0"/>
              </a:rPr>
              <a:t>a los proveedores </a:t>
            </a:r>
            <a:r>
              <a:rPr lang="es-EC" dirty="0" smtClean="0">
                <a:solidFill>
                  <a:schemeClr val="bg1"/>
                </a:solidFill>
                <a:latin typeface="Times New Roman" pitchFamily="18" charset="0"/>
                <a:cs typeface="Times New Roman" pitchFamily="18" charset="0"/>
              </a:rPr>
              <a:t>considerados por la empresa como críticos </a:t>
            </a:r>
            <a:r>
              <a:rPr lang="es-EC" dirty="0">
                <a:solidFill>
                  <a:schemeClr val="bg1"/>
                </a:solidFill>
                <a:latin typeface="Times New Roman" pitchFamily="18" charset="0"/>
                <a:cs typeface="Times New Roman" pitchFamily="18" charset="0"/>
              </a:rPr>
              <a:t>obteniendo a un proveedor en la escala de condicionado con una calificación de 70 % y un proveedor en escala de observación con una calificación de 78%</a:t>
            </a:r>
          </a:p>
        </p:txBody>
      </p:sp>
      <p:pic>
        <p:nvPicPr>
          <p:cNvPr id="4" name="3 Imagen"/>
          <p:cNvPicPr/>
          <p:nvPr/>
        </p:nvPicPr>
        <p:blipFill rotWithShape="1">
          <a:blip r:embed="rId2">
            <a:extLst>
              <a:ext uri="{28A0092B-C50C-407E-A947-70E740481C1C}">
                <a14:useLocalDpi xmlns:a14="http://schemas.microsoft.com/office/drawing/2010/main" val="0"/>
              </a:ext>
            </a:extLst>
          </a:blip>
          <a:srcRect b="2672"/>
          <a:stretch/>
        </p:blipFill>
        <p:spPr bwMode="auto">
          <a:xfrm>
            <a:off x="2573337" y="3039636"/>
            <a:ext cx="3870871" cy="3677711"/>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638944"/>
          </a:xfrm>
        </p:spPr>
        <p:txBody>
          <a:bodyPr>
            <a:normAutofit/>
          </a:bodyPr>
          <a:lstStyle/>
          <a:p>
            <a:pPr lvl="2" algn="ctr"/>
            <a:r>
              <a:rPr lang="es-EC" sz="3200" b="1" dirty="0">
                <a:latin typeface="Times New Roman" pitchFamily="18" charset="0"/>
                <a:cs typeface="Times New Roman" pitchFamily="18" charset="0"/>
              </a:rPr>
              <a:t>CLASIFICACIÓN DE LOS MATERIALES</a:t>
            </a:r>
          </a:p>
        </p:txBody>
      </p:sp>
      <p:sp>
        <p:nvSpPr>
          <p:cNvPr id="4" name="3 Rectángulo"/>
          <p:cNvSpPr/>
          <p:nvPr/>
        </p:nvSpPr>
        <p:spPr>
          <a:xfrm>
            <a:off x="467544" y="1284729"/>
            <a:ext cx="7776864" cy="400110"/>
          </a:xfrm>
          <a:prstGeom prst="rect">
            <a:avLst/>
          </a:prstGeom>
        </p:spPr>
        <p:txBody>
          <a:bodyPr wrap="square">
            <a:spAutoFit/>
          </a:bodyPr>
          <a:lstStyle/>
          <a:p>
            <a:pPr algn="just"/>
            <a:r>
              <a:rPr lang="es-EC" sz="2000" dirty="0">
                <a:solidFill>
                  <a:schemeClr val="bg1"/>
                </a:solidFill>
                <a:latin typeface="Times New Roman" pitchFamily="18" charset="0"/>
                <a:cs typeface="Times New Roman" pitchFamily="18" charset="0"/>
              </a:rPr>
              <a:t>No todos los materiales deben ser administrados de la misma manera</a:t>
            </a:r>
          </a:p>
        </p:txBody>
      </p:sp>
      <p:sp>
        <p:nvSpPr>
          <p:cNvPr id="5" name="4 Rectángulo"/>
          <p:cNvSpPr/>
          <p:nvPr/>
        </p:nvSpPr>
        <p:spPr>
          <a:xfrm>
            <a:off x="467544" y="1844824"/>
            <a:ext cx="7760231" cy="3785652"/>
          </a:xfrm>
          <a:prstGeom prst="rect">
            <a:avLst/>
          </a:prstGeom>
        </p:spPr>
        <p:txBody>
          <a:bodyPr wrap="square">
            <a:spAutoFit/>
          </a:bodyPr>
          <a:lstStyle/>
          <a:p>
            <a:pPr algn="just">
              <a:lnSpc>
                <a:spcPct val="150000"/>
              </a:lnSpc>
            </a:pPr>
            <a:r>
              <a:rPr lang="es-EC" sz="2000" dirty="0">
                <a:solidFill>
                  <a:schemeClr val="bg1"/>
                </a:solidFill>
                <a:latin typeface="Times New Roman" pitchFamily="18" charset="0"/>
                <a:cs typeface="Times New Roman" pitchFamily="18" charset="0"/>
              </a:rPr>
              <a:t>Se aplica la clasificación ABC con base en un periodo anual por cada material y su precio unitario actual; se procede a verificar que materiales por su valor económico representan a los tipos especificados como A, B o C; lo que se obtiene así</a:t>
            </a:r>
            <a:r>
              <a:rPr lang="es-EC" sz="2000" dirty="0" smtClean="0">
                <a:solidFill>
                  <a:schemeClr val="bg1"/>
                </a:solidFill>
                <a:latin typeface="Times New Roman" pitchFamily="18" charset="0"/>
                <a:cs typeface="Times New Roman" pitchFamily="18" charset="0"/>
              </a:rPr>
              <a:t>:</a:t>
            </a:r>
          </a:p>
          <a:p>
            <a:pPr algn="just">
              <a:lnSpc>
                <a:spcPct val="150000"/>
              </a:lnSpc>
            </a:pPr>
            <a:endParaRPr lang="es-EC" sz="2000" dirty="0">
              <a:solidFill>
                <a:schemeClr val="bg1"/>
              </a:solidFill>
              <a:latin typeface="Times New Roman" pitchFamily="18" charset="0"/>
              <a:cs typeface="Times New Roman" pitchFamily="18" charset="0"/>
            </a:endParaRPr>
          </a:p>
          <a:p>
            <a:pPr marL="342900" lvl="0" indent="-342900" algn="just">
              <a:lnSpc>
                <a:spcPct val="150000"/>
              </a:lnSpc>
              <a:buFont typeface="Arial" pitchFamily="34" charset="0"/>
              <a:buChar char="•"/>
            </a:pPr>
            <a:r>
              <a:rPr lang="es-EC" sz="2000" dirty="0">
                <a:solidFill>
                  <a:schemeClr val="bg1"/>
                </a:solidFill>
                <a:latin typeface="Times New Roman" pitchFamily="18" charset="0"/>
                <a:cs typeface="Times New Roman" pitchFamily="18" charset="0"/>
              </a:rPr>
              <a:t>Tipo A: materiales que representan el 80% del costo del inventario.</a:t>
            </a:r>
          </a:p>
          <a:p>
            <a:pPr marL="342900" lvl="0" indent="-342900" algn="just">
              <a:lnSpc>
                <a:spcPct val="150000"/>
              </a:lnSpc>
              <a:buFont typeface="Arial" pitchFamily="34" charset="0"/>
              <a:buChar char="•"/>
            </a:pPr>
            <a:r>
              <a:rPr lang="es-EC" sz="2000" dirty="0">
                <a:solidFill>
                  <a:schemeClr val="bg1"/>
                </a:solidFill>
                <a:latin typeface="Times New Roman" pitchFamily="18" charset="0"/>
                <a:cs typeface="Times New Roman" pitchFamily="18" charset="0"/>
              </a:rPr>
              <a:t>Tipo B: materiales que representan el 15% del costo del inventario.</a:t>
            </a:r>
          </a:p>
          <a:p>
            <a:pPr marL="342900" lvl="0" indent="-342900" algn="just">
              <a:lnSpc>
                <a:spcPct val="150000"/>
              </a:lnSpc>
              <a:buFont typeface="Arial" pitchFamily="34" charset="0"/>
              <a:buChar char="•"/>
            </a:pPr>
            <a:r>
              <a:rPr lang="es-EC" sz="2000" dirty="0">
                <a:solidFill>
                  <a:schemeClr val="bg1"/>
                </a:solidFill>
                <a:latin typeface="Times New Roman" pitchFamily="18" charset="0"/>
                <a:cs typeface="Times New Roman" pitchFamily="18" charset="0"/>
              </a:rPr>
              <a:t>Tipo C: materiales que representan el 5% del costo del inventario.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638944"/>
          </a:xfrm>
        </p:spPr>
        <p:txBody>
          <a:bodyPr/>
          <a:lstStyle/>
          <a:p>
            <a:pPr algn="ctr">
              <a:defRPr/>
            </a:pPr>
            <a:r>
              <a:rPr lang="es-EC" sz="2800" b="1" dirty="0">
                <a:solidFill>
                  <a:schemeClr val="bg1"/>
                </a:solidFill>
                <a:latin typeface="Times New Roman" pitchFamily="18" charset="0"/>
                <a:cs typeface="Times New Roman" pitchFamily="18" charset="0"/>
              </a:rPr>
              <a:t>CLASIFICACIÓN DE LOS MATERIALES</a:t>
            </a:r>
            <a:endParaRPr lang="es-EC" sz="2800" b="1" dirty="0" smtClean="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Arial" charset="0"/>
              <a:ea typeface="+mn-ea"/>
              <a:cs typeface="+mn-cs"/>
            </a:endParaRPr>
          </a:p>
        </p:txBody>
      </p:sp>
      <p:graphicFrame>
        <p:nvGraphicFramePr>
          <p:cNvPr id="4" name="3 Tabla"/>
          <p:cNvGraphicFramePr>
            <a:graphicFrameLocks noGrp="1"/>
          </p:cNvGraphicFramePr>
          <p:nvPr>
            <p:extLst>
              <p:ext uri="{D42A27DB-BD31-4B8C-83A1-F6EECF244321}">
                <p14:modId xmlns:p14="http://schemas.microsoft.com/office/powerpoint/2010/main" val="2555062536"/>
              </p:ext>
            </p:extLst>
          </p:nvPr>
        </p:nvGraphicFramePr>
        <p:xfrm>
          <a:off x="1115616" y="3212976"/>
          <a:ext cx="4752528" cy="1944215"/>
        </p:xfrm>
        <a:graphic>
          <a:graphicData uri="http://schemas.openxmlformats.org/drawingml/2006/table">
            <a:tbl>
              <a:tblPr firstRow="1" firstCol="1" bandRow="1">
                <a:tableStyleId>{5C22544A-7EE6-4342-B048-85BDC9FD1C3A}</a:tableStyleId>
              </a:tblPr>
              <a:tblGrid>
                <a:gridCol w="999384"/>
                <a:gridCol w="872824"/>
                <a:gridCol w="872824"/>
                <a:gridCol w="1263413"/>
                <a:gridCol w="744083"/>
              </a:tblGrid>
              <a:tr h="833235">
                <a:tc>
                  <a:txBody>
                    <a:bodyPr/>
                    <a:lstStyle/>
                    <a:p>
                      <a:pPr algn="ctr">
                        <a:lnSpc>
                          <a:spcPct val="115000"/>
                        </a:lnSpc>
                        <a:spcAft>
                          <a:spcPts val="0"/>
                        </a:spcAft>
                      </a:pPr>
                      <a:r>
                        <a:rPr lang="es-EC" sz="1200" dirty="0">
                          <a:solidFill>
                            <a:schemeClr val="bg1"/>
                          </a:solidFill>
                          <a:effectLst/>
                          <a:latin typeface="Times New Roman" pitchFamily="18" charset="0"/>
                          <a:cs typeface="Times New Roman" pitchFamily="18" charset="0"/>
                        </a:rPr>
                        <a:t>Tipo Clasificación</a:t>
                      </a:r>
                      <a:endParaRPr lang="es-EC" sz="12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15000"/>
                        </a:lnSpc>
                        <a:spcAft>
                          <a:spcPts val="0"/>
                        </a:spcAft>
                      </a:pPr>
                      <a:r>
                        <a:rPr lang="es-EC" sz="1200" dirty="0" err="1">
                          <a:solidFill>
                            <a:schemeClr val="bg1"/>
                          </a:solidFill>
                          <a:effectLst/>
                          <a:latin typeface="Times New Roman" pitchFamily="18" charset="0"/>
                          <a:cs typeface="Times New Roman" pitchFamily="18" charset="0"/>
                        </a:rPr>
                        <a:t>Cant</a:t>
                      </a:r>
                      <a:r>
                        <a:rPr lang="es-EC" sz="1200" dirty="0">
                          <a:solidFill>
                            <a:schemeClr val="bg1"/>
                          </a:solidFill>
                          <a:effectLst/>
                          <a:latin typeface="Times New Roman" pitchFamily="18" charset="0"/>
                          <a:cs typeface="Times New Roman" pitchFamily="18" charset="0"/>
                        </a:rPr>
                        <a:t>.</a:t>
                      </a:r>
                      <a:endParaRPr lang="es-EC" sz="12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15000"/>
                        </a:lnSpc>
                        <a:spcAft>
                          <a:spcPts val="0"/>
                        </a:spcAft>
                      </a:pPr>
                      <a:r>
                        <a:rPr lang="es-EC" sz="1200" dirty="0">
                          <a:solidFill>
                            <a:schemeClr val="bg1"/>
                          </a:solidFill>
                          <a:effectLst/>
                          <a:latin typeface="Times New Roman" pitchFamily="18" charset="0"/>
                          <a:cs typeface="Times New Roman" pitchFamily="18" charset="0"/>
                        </a:rPr>
                        <a:t>% </a:t>
                      </a:r>
                      <a:r>
                        <a:rPr lang="es-EC" sz="1200" dirty="0" err="1">
                          <a:solidFill>
                            <a:schemeClr val="bg1"/>
                          </a:solidFill>
                          <a:effectLst/>
                          <a:latin typeface="Times New Roman" pitchFamily="18" charset="0"/>
                          <a:cs typeface="Times New Roman" pitchFamily="18" charset="0"/>
                        </a:rPr>
                        <a:t>Part</a:t>
                      </a:r>
                      <a:endParaRPr lang="es-EC" sz="12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15000"/>
                        </a:lnSpc>
                        <a:spcAft>
                          <a:spcPts val="0"/>
                        </a:spcAft>
                      </a:pPr>
                      <a:r>
                        <a:rPr lang="es-EC" sz="1200" dirty="0">
                          <a:solidFill>
                            <a:schemeClr val="bg1"/>
                          </a:solidFill>
                          <a:effectLst/>
                          <a:latin typeface="Times New Roman" pitchFamily="18" charset="0"/>
                          <a:cs typeface="Times New Roman" pitchFamily="18" charset="0"/>
                        </a:rPr>
                        <a:t>$</a:t>
                      </a:r>
                      <a:endParaRPr lang="es-EC" sz="1200" dirty="0">
                        <a:solidFill>
                          <a:schemeClr val="bg1"/>
                        </a:solidFill>
                        <a:effectLst/>
                        <a:latin typeface="Times New Roman" pitchFamily="18" charset="0"/>
                        <a:ea typeface="Calibri"/>
                        <a:cs typeface="Times New Roman" pitchFamily="18" charset="0"/>
                      </a:endParaRPr>
                    </a:p>
                  </a:txBody>
                  <a:tcPr marL="44450" marR="44450" marT="0" marB="0" anchor="ctr"/>
                </a:tc>
                <a:tc>
                  <a:txBody>
                    <a:bodyPr/>
                    <a:lstStyle/>
                    <a:p>
                      <a:pPr algn="ctr">
                        <a:lnSpc>
                          <a:spcPct val="115000"/>
                        </a:lnSpc>
                        <a:spcAft>
                          <a:spcPts val="0"/>
                        </a:spcAft>
                      </a:pPr>
                      <a:r>
                        <a:rPr lang="es-EC" sz="1200" dirty="0">
                          <a:solidFill>
                            <a:schemeClr val="bg1"/>
                          </a:solidFill>
                          <a:effectLst/>
                          <a:latin typeface="Times New Roman" pitchFamily="18" charset="0"/>
                          <a:cs typeface="Times New Roman" pitchFamily="18" charset="0"/>
                        </a:rPr>
                        <a:t>% Valor</a:t>
                      </a:r>
                      <a:endParaRPr lang="es-EC" sz="1200" dirty="0">
                        <a:solidFill>
                          <a:schemeClr val="bg1"/>
                        </a:solidFill>
                        <a:effectLst/>
                        <a:latin typeface="Times New Roman" pitchFamily="18" charset="0"/>
                        <a:ea typeface="Calibri"/>
                        <a:cs typeface="Times New Roman" pitchFamily="18" charset="0"/>
                      </a:endParaRPr>
                    </a:p>
                  </a:txBody>
                  <a:tcPr marL="44450" marR="44450" marT="0" marB="0" anchor="ctr"/>
                </a:tc>
              </a:tr>
              <a:tr h="277745">
                <a:tc>
                  <a:txBody>
                    <a:bodyPr/>
                    <a:lstStyle/>
                    <a:p>
                      <a:pPr algn="ctr">
                        <a:lnSpc>
                          <a:spcPct val="115000"/>
                        </a:lnSpc>
                        <a:spcAft>
                          <a:spcPts val="0"/>
                        </a:spcAft>
                      </a:pPr>
                      <a:r>
                        <a:rPr lang="es-EC" sz="1000">
                          <a:solidFill>
                            <a:schemeClr val="bg1"/>
                          </a:solidFill>
                          <a:effectLst/>
                          <a:latin typeface="Times New Roman" pitchFamily="18" charset="0"/>
                          <a:cs typeface="Times New Roman" pitchFamily="18" charset="0"/>
                        </a:rPr>
                        <a:t>A</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000">
                          <a:solidFill>
                            <a:schemeClr val="bg1"/>
                          </a:solidFill>
                          <a:effectLst/>
                          <a:latin typeface="Times New Roman" pitchFamily="18" charset="0"/>
                          <a:cs typeface="Times New Roman" pitchFamily="18" charset="0"/>
                        </a:rPr>
                        <a:t>162</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000">
                          <a:solidFill>
                            <a:schemeClr val="bg1"/>
                          </a:solidFill>
                          <a:effectLst/>
                          <a:latin typeface="Times New Roman" pitchFamily="18" charset="0"/>
                          <a:cs typeface="Times New Roman" pitchFamily="18" charset="0"/>
                        </a:rPr>
                        <a:t>14,40%</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nSpc>
                          <a:spcPct val="115000"/>
                        </a:lnSpc>
                        <a:spcAft>
                          <a:spcPts val="0"/>
                        </a:spcAft>
                      </a:pPr>
                      <a:r>
                        <a:rPr lang="es-EC" sz="1000">
                          <a:solidFill>
                            <a:schemeClr val="bg1"/>
                          </a:solidFill>
                          <a:effectLst/>
                          <a:latin typeface="Times New Roman" pitchFamily="18" charset="0"/>
                          <a:cs typeface="Times New Roman" pitchFamily="18" charset="0"/>
                        </a:rPr>
                        <a:t>   16.073.811,16 </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000">
                          <a:solidFill>
                            <a:schemeClr val="bg1"/>
                          </a:solidFill>
                          <a:effectLst/>
                          <a:latin typeface="Times New Roman" pitchFamily="18" charset="0"/>
                          <a:cs typeface="Times New Roman" pitchFamily="18" charset="0"/>
                        </a:rPr>
                        <a:t>79,92%</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r>
              <a:tr h="277745">
                <a:tc>
                  <a:txBody>
                    <a:bodyPr/>
                    <a:lstStyle/>
                    <a:p>
                      <a:pPr algn="ctr">
                        <a:lnSpc>
                          <a:spcPct val="115000"/>
                        </a:lnSpc>
                        <a:spcAft>
                          <a:spcPts val="0"/>
                        </a:spcAft>
                      </a:pPr>
                      <a:r>
                        <a:rPr lang="es-EC" sz="1000">
                          <a:solidFill>
                            <a:schemeClr val="bg1"/>
                          </a:solidFill>
                          <a:effectLst/>
                          <a:latin typeface="Times New Roman" pitchFamily="18" charset="0"/>
                          <a:cs typeface="Times New Roman" pitchFamily="18" charset="0"/>
                        </a:rPr>
                        <a:t>B</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000">
                          <a:solidFill>
                            <a:schemeClr val="bg1"/>
                          </a:solidFill>
                          <a:effectLst/>
                          <a:latin typeface="Times New Roman" pitchFamily="18" charset="0"/>
                          <a:cs typeface="Times New Roman" pitchFamily="18" charset="0"/>
                        </a:rPr>
                        <a:t>255</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000">
                          <a:solidFill>
                            <a:schemeClr val="bg1"/>
                          </a:solidFill>
                          <a:effectLst/>
                          <a:latin typeface="Times New Roman" pitchFamily="18" charset="0"/>
                          <a:cs typeface="Times New Roman" pitchFamily="18" charset="0"/>
                        </a:rPr>
                        <a:t>22,67%</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nSpc>
                          <a:spcPct val="115000"/>
                        </a:lnSpc>
                        <a:spcAft>
                          <a:spcPts val="0"/>
                        </a:spcAft>
                      </a:pPr>
                      <a:r>
                        <a:rPr lang="es-EC" sz="1000">
                          <a:solidFill>
                            <a:schemeClr val="bg1"/>
                          </a:solidFill>
                          <a:effectLst/>
                          <a:latin typeface="Times New Roman" pitchFamily="18" charset="0"/>
                          <a:cs typeface="Times New Roman" pitchFamily="18" charset="0"/>
                        </a:rPr>
                        <a:t>     3.224.922,52 </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000">
                          <a:solidFill>
                            <a:schemeClr val="bg1"/>
                          </a:solidFill>
                          <a:effectLst/>
                          <a:latin typeface="Times New Roman" pitchFamily="18" charset="0"/>
                          <a:cs typeface="Times New Roman" pitchFamily="18" charset="0"/>
                        </a:rPr>
                        <a:t>16,03%</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r>
              <a:tr h="277745">
                <a:tc>
                  <a:txBody>
                    <a:bodyPr/>
                    <a:lstStyle/>
                    <a:p>
                      <a:pPr algn="ctr">
                        <a:lnSpc>
                          <a:spcPct val="115000"/>
                        </a:lnSpc>
                        <a:spcAft>
                          <a:spcPts val="0"/>
                        </a:spcAft>
                      </a:pPr>
                      <a:r>
                        <a:rPr lang="es-EC" sz="1000">
                          <a:solidFill>
                            <a:schemeClr val="bg1"/>
                          </a:solidFill>
                          <a:effectLst/>
                          <a:latin typeface="Times New Roman" pitchFamily="18" charset="0"/>
                          <a:cs typeface="Times New Roman" pitchFamily="18" charset="0"/>
                        </a:rPr>
                        <a:t>C</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000">
                          <a:solidFill>
                            <a:schemeClr val="bg1"/>
                          </a:solidFill>
                          <a:effectLst/>
                          <a:latin typeface="Times New Roman" pitchFamily="18" charset="0"/>
                          <a:cs typeface="Times New Roman" pitchFamily="18" charset="0"/>
                        </a:rPr>
                        <a:t>708</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000">
                          <a:solidFill>
                            <a:schemeClr val="bg1"/>
                          </a:solidFill>
                          <a:effectLst/>
                          <a:latin typeface="Times New Roman" pitchFamily="18" charset="0"/>
                          <a:cs typeface="Times New Roman" pitchFamily="18" charset="0"/>
                        </a:rPr>
                        <a:t>62,93%</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nSpc>
                          <a:spcPct val="115000"/>
                        </a:lnSpc>
                        <a:spcAft>
                          <a:spcPts val="0"/>
                        </a:spcAft>
                      </a:pPr>
                      <a:r>
                        <a:rPr lang="es-EC" sz="1000">
                          <a:solidFill>
                            <a:schemeClr val="bg1"/>
                          </a:solidFill>
                          <a:effectLst/>
                          <a:latin typeface="Times New Roman" pitchFamily="18" charset="0"/>
                          <a:cs typeface="Times New Roman" pitchFamily="18" charset="0"/>
                        </a:rPr>
                        <a:t>       813.861,15 </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000">
                          <a:solidFill>
                            <a:schemeClr val="bg1"/>
                          </a:solidFill>
                          <a:effectLst/>
                          <a:latin typeface="Times New Roman" pitchFamily="18" charset="0"/>
                          <a:cs typeface="Times New Roman" pitchFamily="18" charset="0"/>
                        </a:rPr>
                        <a:t>4,05%</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r>
              <a:tr h="277745">
                <a:tc>
                  <a:txBody>
                    <a:bodyPr/>
                    <a:lstStyle/>
                    <a:p>
                      <a:pPr algn="ctr"/>
                      <a:r>
                        <a:rPr lang="es-EC" sz="1000" dirty="0" smtClean="0">
                          <a:solidFill>
                            <a:schemeClr val="bg1"/>
                          </a:solidFill>
                          <a:effectLst/>
                          <a:latin typeface="Times New Roman" pitchFamily="18" charset="0"/>
                          <a:cs typeface="Times New Roman" pitchFamily="18" charset="0"/>
                        </a:rPr>
                        <a:t>TOTAL</a:t>
                      </a:r>
                      <a:endParaRPr lang="es-EC" sz="1000" dirty="0">
                        <a:solidFill>
                          <a:schemeClr val="bg1"/>
                        </a:solidFill>
                        <a:effectLst/>
                        <a:latin typeface="Times New Roman" pitchFamily="18" charset="0"/>
                        <a:cs typeface="Times New Roman" pitchFamily="18" charset="0"/>
                      </a:endParaRPr>
                    </a:p>
                  </a:txBody>
                  <a:tcPr marL="44450" marR="44450" marT="0" marB="0" anchor="b"/>
                </a:tc>
                <a:tc>
                  <a:txBody>
                    <a:bodyPr/>
                    <a:lstStyle/>
                    <a:p>
                      <a:pPr algn="r">
                        <a:lnSpc>
                          <a:spcPct val="115000"/>
                        </a:lnSpc>
                        <a:spcAft>
                          <a:spcPts val="0"/>
                        </a:spcAft>
                      </a:pPr>
                      <a:r>
                        <a:rPr lang="es-EC" sz="1000">
                          <a:solidFill>
                            <a:schemeClr val="bg1"/>
                          </a:solidFill>
                          <a:effectLst/>
                          <a:latin typeface="Times New Roman" pitchFamily="18" charset="0"/>
                          <a:cs typeface="Times New Roman" pitchFamily="18" charset="0"/>
                        </a:rPr>
                        <a:t>1125</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000">
                          <a:solidFill>
                            <a:schemeClr val="bg1"/>
                          </a:solidFill>
                          <a:effectLst/>
                          <a:latin typeface="Times New Roman" pitchFamily="18" charset="0"/>
                          <a:cs typeface="Times New Roman" pitchFamily="18" charset="0"/>
                        </a:rPr>
                        <a:t>100%</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nSpc>
                          <a:spcPct val="115000"/>
                        </a:lnSpc>
                        <a:spcAft>
                          <a:spcPts val="0"/>
                        </a:spcAft>
                      </a:pPr>
                      <a:r>
                        <a:rPr lang="es-EC" sz="1000">
                          <a:solidFill>
                            <a:schemeClr val="bg1"/>
                          </a:solidFill>
                          <a:effectLst/>
                          <a:latin typeface="Times New Roman" pitchFamily="18" charset="0"/>
                          <a:cs typeface="Times New Roman" pitchFamily="18" charset="0"/>
                        </a:rPr>
                        <a:t>   20.112.594,84 </a:t>
                      </a:r>
                      <a:endParaRPr lang="es-EC" sz="1100">
                        <a:solidFill>
                          <a:schemeClr val="bg1"/>
                        </a:solidFill>
                        <a:effectLst/>
                        <a:latin typeface="Times New Roman" pitchFamily="18" charset="0"/>
                        <a:ea typeface="Calibri"/>
                        <a:cs typeface="Times New Roman" pitchFamily="18" charset="0"/>
                      </a:endParaRPr>
                    </a:p>
                  </a:txBody>
                  <a:tcPr marL="44450" marR="44450" marT="0" marB="0" anchor="b"/>
                </a:tc>
                <a:tc>
                  <a:txBody>
                    <a:bodyPr/>
                    <a:lstStyle/>
                    <a:p>
                      <a:pPr algn="r">
                        <a:lnSpc>
                          <a:spcPct val="115000"/>
                        </a:lnSpc>
                        <a:spcAft>
                          <a:spcPts val="0"/>
                        </a:spcAft>
                      </a:pPr>
                      <a:r>
                        <a:rPr lang="es-EC" sz="1000" dirty="0">
                          <a:solidFill>
                            <a:schemeClr val="bg1"/>
                          </a:solidFill>
                          <a:effectLst/>
                          <a:latin typeface="Times New Roman" pitchFamily="18" charset="0"/>
                          <a:cs typeface="Times New Roman" pitchFamily="18" charset="0"/>
                        </a:rPr>
                        <a:t>100%</a:t>
                      </a:r>
                      <a:endParaRPr lang="es-EC" sz="1100" dirty="0">
                        <a:solidFill>
                          <a:schemeClr val="bg1"/>
                        </a:solidFill>
                        <a:effectLst/>
                        <a:latin typeface="Times New Roman" pitchFamily="18" charset="0"/>
                        <a:ea typeface="Calibri"/>
                        <a:cs typeface="Times New Roman" pitchFamily="18" charset="0"/>
                      </a:endParaRPr>
                    </a:p>
                  </a:txBody>
                  <a:tcPr marL="44450" marR="44450" marT="0" marB="0" anchor="b"/>
                </a:tc>
              </a:tr>
            </a:tbl>
          </a:graphicData>
        </a:graphic>
      </p:graphicFrame>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26" y="1700808"/>
            <a:ext cx="84105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descr="C:\Users\Grace\Desktop\CLASIFICACIÓN ABC_files\tabla+4__ABC.png"/>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428999"/>
            <a:ext cx="3051810" cy="2924175"/>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620688"/>
            <a:ext cx="8856984" cy="494928"/>
          </a:xfrm>
        </p:spPr>
        <p:txBody>
          <a:bodyPr>
            <a:noAutofit/>
          </a:bodyPr>
          <a:lstStyle/>
          <a:p>
            <a:pPr lvl="2" algn="ctr"/>
            <a:r>
              <a:rPr lang="es-EC" sz="2400" b="1" dirty="0">
                <a:latin typeface="Times New Roman" pitchFamily="18" charset="0"/>
                <a:cs typeface="Times New Roman" pitchFamily="18" charset="0"/>
              </a:rPr>
              <a:t>ESTRUCTURA E IDENTIFICACIÓN DE AMORTIGUADORES</a:t>
            </a:r>
          </a:p>
        </p:txBody>
      </p:sp>
      <p:sp>
        <p:nvSpPr>
          <p:cNvPr id="4" name="3 Rectángulo"/>
          <p:cNvSpPr/>
          <p:nvPr/>
        </p:nvSpPr>
        <p:spPr>
          <a:xfrm>
            <a:off x="467544" y="1166843"/>
            <a:ext cx="8064896" cy="3323987"/>
          </a:xfrm>
          <a:prstGeom prst="rect">
            <a:avLst/>
          </a:prstGeom>
        </p:spPr>
        <p:txBody>
          <a:bodyPr wrap="square">
            <a:spAutoFit/>
          </a:bodyPr>
          <a:lstStyle/>
          <a:p>
            <a:pPr algn="just">
              <a:lnSpc>
                <a:spcPct val="150000"/>
              </a:lnSpc>
            </a:pPr>
            <a:r>
              <a:rPr lang="es-EC" sz="2000" dirty="0">
                <a:solidFill>
                  <a:schemeClr val="bg1"/>
                </a:solidFill>
                <a:latin typeface="Times New Roman" pitchFamily="18" charset="0"/>
                <a:cs typeface="Times New Roman" pitchFamily="18" charset="0"/>
              </a:rPr>
              <a:t>Dada la importancia de evitar que una restricción esté hambrienta por falta de inventario, muchas veces se establece antes de ella un amortiguador de tiempo</a:t>
            </a:r>
            <a:r>
              <a:rPr lang="es-EC" sz="2000" dirty="0" smtClean="0">
                <a:solidFill>
                  <a:schemeClr val="bg1"/>
                </a:solidFill>
                <a:latin typeface="Times New Roman" pitchFamily="18" charset="0"/>
                <a:cs typeface="Times New Roman" pitchFamily="18" charset="0"/>
              </a:rPr>
              <a:t>. </a:t>
            </a:r>
            <a:r>
              <a:rPr lang="es-EC" sz="2000" dirty="0">
                <a:solidFill>
                  <a:schemeClr val="bg1"/>
                </a:solidFill>
                <a:latin typeface="Times New Roman" pitchFamily="18" charset="0"/>
                <a:cs typeface="Times New Roman" pitchFamily="18" charset="0"/>
              </a:rPr>
              <a:t>(</a:t>
            </a:r>
            <a:r>
              <a:rPr lang="es-EC" sz="2000" dirty="0" err="1">
                <a:solidFill>
                  <a:schemeClr val="bg1"/>
                </a:solidFill>
                <a:latin typeface="Times New Roman" pitchFamily="18" charset="0"/>
                <a:cs typeface="Times New Roman" pitchFamily="18" charset="0"/>
              </a:rPr>
              <a:t>Chapman</a:t>
            </a:r>
            <a:r>
              <a:rPr lang="es-EC" sz="2000" dirty="0">
                <a:solidFill>
                  <a:schemeClr val="bg1"/>
                </a:solidFill>
                <a:latin typeface="Times New Roman" pitchFamily="18" charset="0"/>
                <a:cs typeface="Times New Roman" pitchFamily="18" charset="0"/>
              </a:rPr>
              <a:t>, 2004</a:t>
            </a:r>
            <a:r>
              <a:rPr lang="es-EC" sz="2000" dirty="0" smtClean="0">
                <a:solidFill>
                  <a:schemeClr val="bg1"/>
                </a:solidFill>
                <a:latin typeface="Times New Roman" pitchFamily="18" charset="0"/>
                <a:cs typeface="Times New Roman" pitchFamily="18" charset="0"/>
              </a:rPr>
              <a:t>).</a:t>
            </a:r>
          </a:p>
          <a:p>
            <a:pPr algn="just">
              <a:lnSpc>
                <a:spcPct val="150000"/>
              </a:lnSpc>
            </a:pPr>
            <a:endParaRPr lang="es-EC" sz="2000" dirty="0">
              <a:solidFill>
                <a:schemeClr val="bg1"/>
              </a:solidFill>
              <a:latin typeface="Times New Roman" pitchFamily="18" charset="0"/>
              <a:cs typeface="Times New Roman" pitchFamily="18" charset="0"/>
            </a:endParaRPr>
          </a:p>
          <a:p>
            <a:pPr algn="just">
              <a:lnSpc>
                <a:spcPct val="150000"/>
              </a:lnSpc>
            </a:pPr>
            <a:r>
              <a:rPr lang="es-EC" sz="2000" dirty="0">
                <a:solidFill>
                  <a:schemeClr val="bg1"/>
                </a:solidFill>
                <a:latin typeface="Times New Roman" pitchFamily="18" charset="0"/>
                <a:cs typeface="Times New Roman" pitchFamily="18" charset="0"/>
              </a:rPr>
              <a:t>Un amortiguador es un Stock Objetivo de inventario para atender la demanda,  calculado para cada material según la cantidad de consumo promedio,  su variabilidad y  el tiempo de reposición o lead time.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452" y="25121"/>
            <a:ext cx="8229600" cy="938368"/>
          </a:xfrm>
        </p:spPr>
        <p:txBody>
          <a:bodyPr>
            <a:normAutofit/>
          </a:bodyPr>
          <a:lstStyle/>
          <a:p>
            <a:pPr algn="ctr"/>
            <a:r>
              <a:rPr lang="es-EC" sz="3600" b="1" dirty="0" smtClean="0">
                <a:solidFill>
                  <a:schemeClr val="bg1"/>
                </a:solidFill>
                <a:effectLst>
                  <a:outerShdw blurRad="38100" dist="25400" dir="5400000" algn="tl" rotWithShape="0">
                    <a:srgbClr val="000000">
                      <a:alpha val="43000"/>
                    </a:srgbClr>
                  </a:outerShdw>
                </a:effectLst>
                <a:latin typeface="Times New Roman" pitchFamily="18" charset="0"/>
                <a:cs typeface="Times New Roman" pitchFamily="18" charset="0"/>
              </a:rPr>
              <a:t>PERSONAL INVOLUCRADO</a:t>
            </a:r>
            <a:endParaRPr lang="es-EC" sz="3600" dirty="0">
              <a:solidFill>
                <a:schemeClr val="bg1"/>
              </a:solidFill>
              <a:latin typeface="Times New Roman" pitchFamily="18" charset="0"/>
              <a:cs typeface="Times New Roman" pitchFamily="18" charset="0"/>
            </a:endParaRPr>
          </a:p>
        </p:txBody>
      </p:sp>
      <p:pic>
        <p:nvPicPr>
          <p:cNvPr id="8" name="7 Imagen"/>
          <p:cNvPicPr/>
          <p:nvPr/>
        </p:nvPicPr>
        <p:blipFill>
          <a:blip r:embed="rId2" cstate="print"/>
          <a:srcRect/>
          <a:stretch>
            <a:fillRect/>
          </a:stretch>
        </p:blipFill>
        <p:spPr bwMode="auto">
          <a:xfrm>
            <a:off x="2555776" y="1268760"/>
            <a:ext cx="5076279" cy="5215462"/>
          </a:xfrm>
          <a:prstGeom prst="rect">
            <a:avLst/>
          </a:prstGeom>
          <a:noFill/>
          <a:ln w="9525">
            <a:noFill/>
            <a:miter lim="800000"/>
            <a:headEnd/>
            <a:tailEnd/>
          </a:ln>
        </p:spPr>
      </p:pic>
    </p:spTree>
    <p:extLst>
      <p:ext uri="{BB962C8B-B14F-4D97-AF65-F5344CB8AC3E}">
        <p14:creationId xmlns:p14="http://schemas.microsoft.com/office/powerpoint/2010/main" val="2634292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2791" y="1052736"/>
            <a:ext cx="8229600" cy="1143000"/>
          </a:xfrm>
        </p:spPr>
        <p:txBody>
          <a:bodyPr>
            <a:normAutofit fontScale="90000"/>
          </a:bodyPr>
          <a:lstStyle/>
          <a:p>
            <a:pPr algn="just">
              <a:lnSpc>
                <a:spcPct val="150000"/>
              </a:lnSpc>
              <a:defRPr/>
            </a:pPr>
            <a:r>
              <a:rPr lang="es-EC" sz="2000" dirty="0">
                <a:solidFill>
                  <a:schemeClr val="bg1"/>
                </a:solidFill>
                <a:latin typeface="Times New Roman" pitchFamily="18" charset="0"/>
                <a:cs typeface="Times New Roman" pitchFamily="18" charset="0"/>
              </a:rPr>
              <a:t>A través del uso de amortiguadores se desarrolla una planificación eficaz para la colocación de pedidos en base al consumo promedio de cada material que lo requiera, se analiza el nivel de inventario por zonas y colores</a:t>
            </a:r>
            <a:endParaRPr lang="es-EC" sz="2000" b="1" dirty="0" smtClean="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Times New Roman" pitchFamily="18" charset="0"/>
              <a:ea typeface="+mn-ea"/>
              <a:cs typeface="Times New Roman" pitchFamily="18" charset="0"/>
            </a:endParaRPr>
          </a:p>
        </p:txBody>
      </p:sp>
      <p:sp>
        <p:nvSpPr>
          <p:cNvPr id="4" name="3 Rectángulo"/>
          <p:cNvSpPr/>
          <p:nvPr/>
        </p:nvSpPr>
        <p:spPr>
          <a:xfrm>
            <a:off x="151182" y="277197"/>
            <a:ext cx="8992818" cy="461665"/>
          </a:xfrm>
          <a:prstGeom prst="rect">
            <a:avLst/>
          </a:prstGeom>
        </p:spPr>
        <p:txBody>
          <a:bodyPr wrap="square">
            <a:spAutoFit/>
          </a:bodyPr>
          <a:lstStyle/>
          <a:p>
            <a:pPr algn="ctr"/>
            <a:r>
              <a:rPr lang="es-EC" sz="2400" b="1" dirty="0">
                <a:solidFill>
                  <a:schemeClr val="bg1"/>
                </a:solidFill>
                <a:latin typeface="Times New Roman" pitchFamily="18" charset="0"/>
                <a:cs typeface="Times New Roman" pitchFamily="18" charset="0"/>
              </a:rPr>
              <a:t>ESTRUCTURA E IDENTIFICACIÓN DE AMORTIGUADORES</a:t>
            </a:r>
            <a:endParaRPr lang="es-EC" sz="2400" dirty="0">
              <a:solidFill>
                <a:schemeClr val="bg1"/>
              </a:solidFill>
            </a:endParaRP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92896"/>
            <a:ext cx="3487420" cy="1403350"/>
          </a:xfrm>
          <a:prstGeom prst="rect">
            <a:avLst/>
          </a:prstGeom>
          <a:noFill/>
          <a:ln>
            <a:noFill/>
          </a:ln>
        </p:spPr>
      </p:pic>
      <p:sp>
        <p:nvSpPr>
          <p:cNvPr id="5" name="4 Rectángulo"/>
          <p:cNvSpPr/>
          <p:nvPr/>
        </p:nvSpPr>
        <p:spPr>
          <a:xfrm>
            <a:off x="4572000" y="2492896"/>
            <a:ext cx="4572000" cy="2585323"/>
          </a:xfrm>
          <a:prstGeom prst="rect">
            <a:avLst/>
          </a:prstGeom>
        </p:spPr>
        <p:txBody>
          <a:bodyPr>
            <a:spAutoFit/>
          </a:bodyPr>
          <a:lstStyle/>
          <a:p>
            <a:pPr>
              <a:lnSpc>
                <a:spcPct val="150000"/>
              </a:lnSpc>
            </a:pPr>
            <a:r>
              <a:rPr lang="es-EC" dirty="0">
                <a:solidFill>
                  <a:schemeClr val="bg1"/>
                </a:solidFill>
                <a:latin typeface="Times New Roman" pitchFamily="18" charset="0"/>
                <a:cs typeface="Times New Roman" pitchFamily="18" charset="0"/>
              </a:rPr>
              <a:t>Significado de los colores:</a:t>
            </a:r>
          </a:p>
          <a:p>
            <a:pPr marL="285750" lvl="0" indent="-285750">
              <a:lnSpc>
                <a:spcPct val="150000"/>
              </a:lnSpc>
              <a:buFont typeface="Arial" pitchFamily="34" charset="0"/>
              <a:buChar char="•"/>
            </a:pPr>
            <a:r>
              <a:rPr lang="es-EC" dirty="0">
                <a:solidFill>
                  <a:schemeClr val="bg1"/>
                </a:solidFill>
                <a:latin typeface="Times New Roman" pitchFamily="18" charset="0"/>
                <a:cs typeface="Times New Roman" pitchFamily="18" charset="0"/>
              </a:rPr>
              <a:t>Azul: Sobre Stock</a:t>
            </a:r>
          </a:p>
          <a:p>
            <a:pPr marL="285750" lvl="0" indent="-285750">
              <a:lnSpc>
                <a:spcPct val="150000"/>
              </a:lnSpc>
              <a:buFont typeface="Arial" pitchFamily="34" charset="0"/>
              <a:buChar char="•"/>
            </a:pPr>
            <a:r>
              <a:rPr lang="es-EC" dirty="0">
                <a:solidFill>
                  <a:schemeClr val="bg1"/>
                </a:solidFill>
                <a:latin typeface="Times New Roman" pitchFamily="18" charset="0"/>
                <a:cs typeface="Times New Roman" pitchFamily="18" charset="0"/>
              </a:rPr>
              <a:t>Verde: Bajo riesgo de ventas perdidas</a:t>
            </a:r>
          </a:p>
          <a:p>
            <a:pPr marL="285750" lvl="0" indent="-285750">
              <a:lnSpc>
                <a:spcPct val="150000"/>
              </a:lnSpc>
              <a:buFont typeface="Arial" pitchFamily="34" charset="0"/>
              <a:buChar char="•"/>
            </a:pPr>
            <a:r>
              <a:rPr lang="es-EC" dirty="0">
                <a:solidFill>
                  <a:schemeClr val="bg1"/>
                </a:solidFill>
                <a:latin typeface="Times New Roman" pitchFamily="18" charset="0"/>
                <a:cs typeface="Times New Roman" pitchFamily="18" charset="0"/>
              </a:rPr>
              <a:t>Amarillo: Estabilidad</a:t>
            </a:r>
          </a:p>
          <a:p>
            <a:pPr marL="285750" lvl="0" indent="-285750">
              <a:lnSpc>
                <a:spcPct val="150000"/>
              </a:lnSpc>
              <a:buFont typeface="Arial" pitchFamily="34" charset="0"/>
              <a:buChar char="•"/>
            </a:pPr>
            <a:r>
              <a:rPr lang="es-EC" dirty="0">
                <a:solidFill>
                  <a:schemeClr val="bg1"/>
                </a:solidFill>
                <a:latin typeface="Times New Roman" pitchFamily="18" charset="0"/>
                <a:cs typeface="Times New Roman" pitchFamily="18" charset="0"/>
              </a:rPr>
              <a:t>Rojo: Alto riesgo de ventas perdidas</a:t>
            </a:r>
          </a:p>
          <a:p>
            <a:pPr marL="285750" lvl="0" indent="-285750">
              <a:lnSpc>
                <a:spcPct val="150000"/>
              </a:lnSpc>
              <a:buFont typeface="Arial" pitchFamily="34" charset="0"/>
              <a:buChar char="•"/>
            </a:pPr>
            <a:r>
              <a:rPr lang="es-EC" dirty="0">
                <a:solidFill>
                  <a:schemeClr val="bg1"/>
                </a:solidFill>
                <a:latin typeface="Times New Roman" pitchFamily="18" charset="0"/>
                <a:cs typeface="Times New Roman" pitchFamily="18" charset="0"/>
              </a:rPr>
              <a:t>Negro: Stock cero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76672"/>
            <a:ext cx="8784976" cy="722344"/>
          </a:xfrm>
        </p:spPr>
        <p:txBody>
          <a:bodyPr>
            <a:normAutofit fontScale="90000"/>
          </a:bodyPr>
          <a:lstStyle/>
          <a:p>
            <a:pPr algn="ctr"/>
            <a:r>
              <a:rPr lang="es-EC" sz="2400" b="1" dirty="0">
                <a:solidFill>
                  <a:schemeClr val="bg1"/>
                </a:solidFill>
                <a:latin typeface="Times New Roman" pitchFamily="18" charset="0"/>
                <a:cs typeface="Times New Roman" pitchFamily="18" charset="0"/>
              </a:rPr>
              <a:t>ESTRUCTURA E IDENTIFICACIÓN DE AMORTIGUADORES</a:t>
            </a:r>
            <a:r>
              <a:rPr lang="es-EC" sz="2400" dirty="0">
                <a:solidFill>
                  <a:schemeClr val="bg1"/>
                </a:solidFill>
                <a:latin typeface="Times New Roman" pitchFamily="18" charset="0"/>
                <a:cs typeface="Times New Roman" pitchFamily="18" charset="0"/>
              </a:rPr>
              <a:t/>
            </a:r>
            <a:br>
              <a:rPr lang="es-EC" sz="2400" dirty="0">
                <a:solidFill>
                  <a:schemeClr val="bg1"/>
                </a:solidFill>
                <a:latin typeface="Times New Roman" pitchFamily="18" charset="0"/>
                <a:cs typeface="Times New Roman" pitchFamily="18" charset="0"/>
              </a:rPr>
            </a:br>
            <a:endParaRPr lang="es-EC" sz="24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3 Rectángulo"/>
              <p:cNvSpPr/>
              <p:nvPr/>
            </p:nvSpPr>
            <p:spPr>
              <a:xfrm>
                <a:off x="467544" y="1484784"/>
                <a:ext cx="799288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solidFill>
                            <a:schemeClr val="bg1"/>
                          </a:solidFill>
                          <a:latin typeface="Cambria Math"/>
                        </a:rPr>
                        <m:t>𝐴𝑚𝑜𝑟𝑡𝑖𝑔𝑢𝑎𝑑𝑜𝑟</m:t>
                      </m:r>
                      <m:r>
                        <a:rPr lang="es-EC" i="1" smtClean="0">
                          <a:solidFill>
                            <a:schemeClr val="bg1"/>
                          </a:solidFill>
                          <a:latin typeface="Cambria Math"/>
                        </a:rPr>
                        <m:t>=</m:t>
                      </m:r>
                      <m:r>
                        <a:rPr lang="es-EC" i="1" smtClean="0">
                          <a:solidFill>
                            <a:schemeClr val="bg1"/>
                          </a:solidFill>
                          <a:latin typeface="Cambria Math"/>
                        </a:rPr>
                        <m:t>𝑐𝑜𝑛𝑠𝑢𝑚𝑜</m:t>
                      </m:r>
                      <m:r>
                        <a:rPr lang="es-EC" i="1" smtClean="0">
                          <a:solidFill>
                            <a:schemeClr val="bg1"/>
                          </a:solidFill>
                          <a:latin typeface="Cambria Math"/>
                        </a:rPr>
                        <m:t> </m:t>
                      </m:r>
                      <m:r>
                        <a:rPr lang="es-EC" i="1" smtClean="0">
                          <a:solidFill>
                            <a:schemeClr val="bg1"/>
                          </a:solidFill>
                          <a:latin typeface="Cambria Math"/>
                        </a:rPr>
                        <m:t>𝑝𝑟𝑜𝑚𝑒𝑑𝑖𝑜</m:t>
                      </m:r>
                      <m:r>
                        <a:rPr lang="es-EC" i="1" smtClean="0">
                          <a:solidFill>
                            <a:schemeClr val="bg1"/>
                          </a:solidFill>
                          <a:latin typeface="Cambria Math"/>
                        </a:rPr>
                        <m:t> </m:t>
                      </m:r>
                      <m:r>
                        <a:rPr lang="es-EC" i="1" smtClean="0">
                          <a:solidFill>
                            <a:schemeClr val="bg1"/>
                          </a:solidFill>
                          <a:latin typeface="Cambria Math"/>
                        </a:rPr>
                        <m:t>𝑑𝑖𝑎𝑟𝑖𝑜</m:t>
                      </m:r>
                      <m:r>
                        <a:rPr lang="es-EC" i="1" smtClean="0">
                          <a:solidFill>
                            <a:schemeClr val="bg1"/>
                          </a:solidFill>
                          <a:latin typeface="Cambria Math"/>
                        </a:rPr>
                        <m:t>∗</m:t>
                      </m:r>
                      <m:r>
                        <a:rPr lang="es-EC" i="1" smtClean="0">
                          <a:solidFill>
                            <a:schemeClr val="bg1"/>
                          </a:solidFill>
                          <a:latin typeface="Cambria Math"/>
                        </a:rPr>
                        <m:t>𝑙𝑒𝑎𝑑</m:t>
                      </m:r>
                      <m:r>
                        <a:rPr lang="es-EC" i="1" smtClean="0">
                          <a:solidFill>
                            <a:schemeClr val="bg1"/>
                          </a:solidFill>
                          <a:latin typeface="Cambria Math"/>
                        </a:rPr>
                        <m:t> </m:t>
                      </m:r>
                      <m:r>
                        <a:rPr lang="es-EC" i="1" smtClean="0">
                          <a:solidFill>
                            <a:schemeClr val="bg1"/>
                          </a:solidFill>
                          <a:latin typeface="Cambria Math"/>
                        </a:rPr>
                        <m:t>𝑡𝑖𝑚𝑒</m:t>
                      </m:r>
                      <m:r>
                        <a:rPr lang="es-EC" i="1" smtClean="0">
                          <a:solidFill>
                            <a:schemeClr val="bg1"/>
                          </a:solidFill>
                          <a:latin typeface="Cambria Math"/>
                        </a:rPr>
                        <m:t>∗</m:t>
                      </m:r>
                      <m:r>
                        <a:rPr lang="es-EC" i="1" smtClean="0">
                          <a:solidFill>
                            <a:schemeClr val="bg1"/>
                          </a:solidFill>
                          <a:latin typeface="Cambria Math"/>
                        </a:rPr>
                        <m:t>𝑣𝑎𝑟𝑖𝑎𝑏𝑖𝑙𝑖𝑑𝑎𝑑</m:t>
                      </m:r>
                    </m:oMath>
                  </m:oMathPara>
                </a14:m>
                <a:endParaRPr lang="es-EC" dirty="0">
                  <a:solidFill>
                    <a:schemeClr val="bg1"/>
                  </a:solidFill>
                </a:endParaRPr>
              </a:p>
            </p:txBody>
          </p:sp>
        </mc:Choice>
        <mc:Fallback xmlns="">
          <p:sp>
            <p:nvSpPr>
              <p:cNvPr id="4" name="3 Rectángulo"/>
              <p:cNvSpPr>
                <a:spLocks noRot="1" noChangeAspect="1" noMove="1" noResize="1" noEditPoints="1" noAdjustHandles="1" noChangeArrowheads="1" noChangeShapeType="1" noTextEdit="1"/>
              </p:cNvSpPr>
              <p:nvPr/>
            </p:nvSpPr>
            <p:spPr>
              <a:xfrm>
                <a:off x="467544" y="1484784"/>
                <a:ext cx="7992888" cy="369332"/>
              </a:xfrm>
              <a:prstGeom prst="rect">
                <a:avLst/>
              </a:prstGeom>
              <a:blipFill rotWithShape="1">
                <a:blip r:embed="rId2"/>
                <a:stretch>
                  <a:fillRect b="-15000"/>
                </a:stretch>
              </a:blipFill>
            </p:spPr>
            <p:txBody>
              <a:bodyPr/>
              <a:lstStyle/>
              <a:p>
                <a:r>
                  <a:rPr lang="es-EC">
                    <a:noFill/>
                  </a:rPr>
                  <a:t> </a:t>
                </a:r>
              </a:p>
            </p:txBody>
          </p:sp>
        </mc:Fallback>
      </mc:AlternateContent>
      <p:sp>
        <p:nvSpPr>
          <p:cNvPr id="5" name="4 Rectángulo"/>
          <p:cNvSpPr/>
          <p:nvPr/>
        </p:nvSpPr>
        <p:spPr>
          <a:xfrm>
            <a:off x="302737" y="2276872"/>
            <a:ext cx="8352928" cy="3416320"/>
          </a:xfrm>
          <a:prstGeom prst="rect">
            <a:avLst/>
          </a:prstGeom>
        </p:spPr>
        <p:txBody>
          <a:bodyPr wrap="square">
            <a:spAutoFit/>
          </a:bodyPr>
          <a:lstStyle/>
          <a:p>
            <a:pPr marL="285750" lvl="0" indent="-285750" algn="just">
              <a:lnSpc>
                <a:spcPct val="150000"/>
              </a:lnSpc>
              <a:buFont typeface="Arial" pitchFamily="34" charset="0"/>
              <a:buChar char="•"/>
            </a:pPr>
            <a:r>
              <a:rPr lang="es-EC" dirty="0">
                <a:solidFill>
                  <a:schemeClr val="bg1"/>
                </a:solidFill>
                <a:latin typeface="Times New Roman" pitchFamily="18" charset="0"/>
                <a:cs typeface="Times New Roman" pitchFamily="18" charset="0"/>
              </a:rPr>
              <a:t>Consumo promedio: </a:t>
            </a:r>
            <a:r>
              <a:rPr lang="es-EC" dirty="0" smtClean="0">
                <a:solidFill>
                  <a:schemeClr val="bg1"/>
                </a:solidFill>
                <a:latin typeface="Times New Roman" pitchFamily="18" charset="0"/>
                <a:cs typeface="Times New Roman" pitchFamily="18" charset="0"/>
              </a:rPr>
              <a:t>promedio </a:t>
            </a:r>
            <a:r>
              <a:rPr lang="es-EC" dirty="0">
                <a:solidFill>
                  <a:schemeClr val="bg1"/>
                </a:solidFill>
                <a:latin typeface="Times New Roman" pitchFamily="18" charset="0"/>
                <a:cs typeface="Times New Roman" pitchFamily="18" charset="0"/>
              </a:rPr>
              <a:t>aritmético del consumo registrado durante un tiempo determinado en este caso diario.</a:t>
            </a:r>
          </a:p>
          <a:p>
            <a:pPr marL="285750" lvl="0" indent="-285750" algn="just">
              <a:lnSpc>
                <a:spcPct val="150000"/>
              </a:lnSpc>
              <a:buFont typeface="Arial" pitchFamily="34" charset="0"/>
              <a:buChar char="•"/>
            </a:pPr>
            <a:r>
              <a:rPr lang="es-EC" dirty="0">
                <a:solidFill>
                  <a:schemeClr val="bg1"/>
                </a:solidFill>
                <a:latin typeface="Times New Roman" pitchFamily="18" charset="0"/>
                <a:cs typeface="Times New Roman" pitchFamily="18" charset="0"/>
              </a:rPr>
              <a:t>Lead time: es el </a:t>
            </a:r>
            <a:r>
              <a:rPr lang="es-EC" dirty="0" smtClean="0">
                <a:solidFill>
                  <a:schemeClr val="bg1"/>
                </a:solidFill>
                <a:latin typeface="Times New Roman" pitchFamily="18" charset="0"/>
                <a:cs typeface="Times New Roman" pitchFamily="18" charset="0"/>
              </a:rPr>
              <a:t>tiempo de reposición.</a:t>
            </a:r>
            <a:endParaRPr lang="es-EC" dirty="0">
              <a:solidFill>
                <a:schemeClr val="bg1"/>
              </a:solidFill>
              <a:latin typeface="Times New Roman" pitchFamily="18" charset="0"/>
              <a:cs typeface="Times New Roman" pitchFamily="18" charset="0"/>
            </a:endParaRPr>
          </a:p>
          <a:p>
            <a:pPr marL="285750" lvl="0" indent="-285750" algn="just">
              <a:lnSpc>
                <a:spcPct val="150000"/>
              </a:lnSpc>
              <a:buFont typeface="Arial" pitchFamily="34" charset="0"/>
              <a:buChar char="•"/>
            </a:pPr>
            <a:r>
              <a:rPr lang="es-EC" dirty="0" smtClean="0">
                <a:solidFill>
                  <a:schemeClr val="bg1"/>
                </a:solidFill>
                <a:latin typeface="Times New Roman" pitchFamily="18" charset="0"/>
                <a:cs typeface="Times New Roman" pitchFamily="18" charset="0"/>
              </a:rPr>
              <a:t>Variabilidad: En </a:t>
            </a:r>
            <a:r>
              <a:rPr lang="es-EC" dirty="0">
                <a:solidFill>
                  <a:schemeClr val="bg1"/>
                </a:solidFill>
                <a:latin typeface="Times New Roman" pitchFamily="18" charset="0"/>
                <a:cs typeface="Times New Roman" pitchFamily="18" charset="0"/>
              </a:rPr>
              <a:t>estadística, cuando se desea hacer referencia a la relación entre el tamaño de la media y la variabilidad de la variable, se utiliza el coeficiente de </a:t>
            </a:r>
            <a:r>
              <a:rPr lang="es-EC" dirty="0" smtClean="0">
                <a:solidFill>
                  <a:schemeClr val="bg1"/>
                </a:solidFill>
                <a:latin typeface="Times New Roman" pitchFamily="18" charset="0"/>
                <a:cs typeface="Times New Roman" pitchFamily="18" charset="0"/>
              </a:rPr>
              <a:t>desviación. La </a:t>
            </a:r>
            <a:r>
              <a:rPr lang="es-EC" dirty="0">
                <a:solidFill>
                  <a:schemeClr val="bg1"/>
                </a:solidFill>
                <a:latin typeface="Times New Roman" pitchFamily="18" charset="0"/>
                <a:cs typeface="Times New Roman" pitchFamily="18" charset="0"/>
              </a:rPr>
              <a:t>variabilidad estará dada por la desviación estándar y el coeficiente de desviación calculado para cada material en un determinado lapso de tiempo, el valor se otorga de acuerdo a la siguiente tabla:</a:t>
            </a:r>
          </a:p>
        </p:txBody>
      </p:sp>
    </p:spTree>
    <p:extLst>
      <p:ext uri="{BB962C8B-B14F-4D97-AF65-F5344CB8AC3E}">
        <p14:creationId xmlns:p14="http://schemas.microsoft.com/office/powerpoint/2010/main" val="1591561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528" y="476672"/>
            <a:ext cx="9468544" cy="638944"/>
          </a:xfrm>
        </p:spPr>
        <p:txBody>
          <a:bodyPr>
            <a:normAutofit/>
          </a:bodyPr>
          <a:lstStyle/>
          <a:p>
            <a:pPr algn="ctr"/>
            <a:r>
              <a:rPr lang="es-EC" sz="2400" b="1" dirty="0">
                <a:solidFill>
                  <a:schemeClr val="bg1"/>
                </a:solidFill>
                <a:latin typeface="Times New Roman" pitchFamily="18" charset="0"/>
                <a:cs typeface="Times New Roman" pitchFamily="18" charset="0"/>
              </a:rPr>
              <a:t>ESTRUCTURA E IDENTIFICACIÓN DE AMORTIGUADORES</a:t>
            </a:r>
            <a:endParaRPr lang="es-EC" sz="2400" dirty="0">
              <a:solidFill>
                <a:schemeClr val="bg1"/>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40968"/>
            <a:ext cx="878497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84" y="4886176"/>
            <a:ext cx="8959416" cy="152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56" y="1375710"/>
            <a:ext cx="7992888"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578328"/>
          </a:xfrm>
        </p:spPr>
        <p:txBody>
          <a:bodyPr>
            <a:normAutofit/>
          </a:bodyPr>
          <a:lstStyle/>
          <a:p>
            <a:pPr algn="ctr"/>
            <a:r>
              <a:rPr lang="es-EC" sz="2800" b="1" dirty="0">
                <a:solidFill>
                  <a:schemeClr val="bg1"/>
                </a:solidFill>
                <a:latin typeface="Times New Roman" pitchFamily="18" charset="0"/>
                <a:cs typeface="Times New Roman" pitchFamily="18" charset="0"/>
              </a:rPr>
              <a:t>INDICADORES</a:t>
            </a:r>
            <a:endParaRPr lang="es-EC" sz="2800" dirty="0"/>
          </a:p>
        </p:txBody>
      </p:sp>
      <p:sp>
        <p:nvSpPr>
          <p:cNvPr id="4" name="3 Rectángulo"/>
          <p:cNvSpPr/>
          <p:nvPr/>
        </p:nvSpPr>
        <p:spPr>
          <a:xfrm>
            <a:off x="251520" y="1134293"/>
            <a:ext cx="7992888" cy="369332"/>
          </a:xfrm>
          <a:prstGeom prst="rect">
            <a:avLst/>
          </a:prstGeom>
        </p:spPr>
        <p:txBody>
          <a:bodyPr wrap="square">
            <a:spAutoFit/>
          </a:bodyPr>
          <a:lstStyle/>
          <a:p>
            <a:r>
              <a:rPr lang="es-EC" dirty="0">
                <a:solidFill>
                  <a:schemeClr val="bg1"/>
                </a:solidFill>
                <a:latin typeface="Times New Roman" pitchFamily="18" charset="0"/>
                <a:cs typeface="Times New Roman" pitchFamily="18" charset="0"/>
              </a:rPr>
              <a:t>Todo se puede medir y por tanto todo se puede controlar</a:t>
            </a:r>
          </a:p>
        </p:txBody>
      </p:sp>
      <p:sp>
        <p:nvSpPr>
          <p:cNvPr id="5" name="4 Rectángulo"/>
          <p:cNvSpPr/>
          <p:nvPr/>
        </p:nvSpPr>
        <p:spPr>
          <a:xfrm>
            <a:off x="533624" y="1505136"/>
            <a:ext cx="6318448" cy="1200329"/>
          </a:xfrm>
          <a:prstGeom prst="rect">
            <a:avLst/>
          </a:prstGeom>
        </p:spPr>
        <p:txBody>
          <a:bodyPr wrap="square">
            <a:spAutoFit/>
          </a:bodyPr>
          <a:lstStyle/>
          <a:p>
            <a:r>
              <a:rPr lang="es-EC" dirty="0">
                <a:solidFill>
                  <a:schemeClr val="bg1"/>
                </a:solidFill>
                <a:latin typeface="Times New Roman" pitchFamily="18" charset="0"/>
                <a:cs typeface="Times New Roman" pitchFamily="18" charset="0"/>
              </a:rPr>
              <a:t>Tipos de indicadores:</a:t>
            </a:r>
          </a:p>
          <a:p>
            <a:pPr marL="285750" lvl="0" indent="-285750">
              <a:buFont typeface="Arial" pitchFamily="34" charset="0"/>
              <a:buChar char="•"/>
            </a:pPr>
            <a:r>
              <a:rPr lang="es-EC" dirty="0">
                <a:solidFill>
                  <a:schemeClr val="bg1"/>
                </a:solidFill>
                <a:latin typeface="Times New Roman" pitchFamily="18" charset="0"/>
                <a:cs typeface="Times New Roman" pitchFamily="18" charset="0"/>
              </a:rPr>
              <a:t>Indicadores de </a:t>
            </a:r>
            <a:r>
              <a:rPr lang="es-EC" dirty="0" smtClean="0">
                <a:solidFill>
                  <a:schemeClr val="bg1"/>
                </a:solidFill>
                <a:latin typeface="Times New Roman" pitchFamily="18" charset="0"/>
                <a:cs typeface="Times New Roman" pitchFamily="18" charset="0"/>
              </a:rPr>
              <a:t>eficiencia</a:t>
            </a:r>
          </a:p>
          <a:p>
            <a:pPr marL="285750" lvl="0" indent="-285750">
              <a:buFont typeface="Arial" pitchFamily="34" charset="0"/>
              <a:buChar char="•"/>
            </a:pPr>
            <a:r>
              <a:rPr lang="es-EC" dirty="0" smtClean="0">
                <a:solidFill>
                  <a:schemeClr val="bg1"/>
                </a:solidFill>
                <a:latin typeface="Times New Roman" pitchFamily="18" charset="0"/>
                <a:cs typeface="Times New Roman" pitchFamily="18" charset="0"/>
              </a:rPr>
              <a:t>Indicadores </a:t>
            </a:r>
            <a:r>
              <a:rPr lang="es-EC" dirty="0">
                <a:solidFill>
                  <a:schemeClr val="bg1"/>
                </a:solidFill>
                <a:latin typeface="Times New Roman" pitchFamily="18" charset="0"/>
                <a:cs typeface="Times New Roman" pitchFamily="18" charset="0"/>
              </a:rPr>
              <a:t>de </a:t>
            </a:r>
            <a:r>
              <a:rPr lang="es-EC" dirty="0" smtClean="0">
                <a:solidFill>
                  <a:schemeClr val="bg1"/>
                </a:solidFill>
                <a:latin typeface="Times New Roman" pitchFamily="18" charset="0"/>
                <a:cs typeface="Times New Roman" pitchFamily="18" charset="0"/>
              </a:rPr>
              <a:t>eficacia</a:t>
            </a:r>
          </a:p>
          <a:p>
            <a:pPr marL="285750" lvl="0" indent="-285750">
              <a:buFont typeface="Arial" pitchFamily="34" charset="0"/>
              <a:buChar char="•"/>
            </a:pPr>
            <a:r>
              <a:rPr lang="es-EC" dirty="0" smtClean="0">
                <a:solidFill>
                  <a:schemeClr val="bg1"/>
                </a:solidFill>
                <a:latin typeface="Times New Roman" pitchFamily="18" charset="0"/>
                <a:cs typeface="Times New Roman" pitchFamily="18" charset="0"/>
              </a:rPr>
              <a:t>Indicadores </a:t>
            </a:r>
            <a:r>
              <a:rPr lang="es-EC" dirty="0">
                <a:solidFill>
                  <a:schemeClr val="bg1"/>
                </a:solidFill>
                <a:latin typeface="Times New Roman" pitchFamily="18" charset="0"/>
                <a:cs typeface="Times New Roman" pitchFamily="18" charset="0"/>
              </a:rPr>
              <a:t>de </a:t>
            </a:r>
            <a:r>
              <a:rPr lang="es-EC" dirty="0" smtClean="0">
                <a:solidFill>
                  <a:schemeClr val="bg1"/>
                </a:solidFill>
                <a:latin typeface="Times New Roman" pitchFamily="18" charset="0"/>
                <a:cs typeface="Times New Roman" pitchFamily="18" charset="0"/>
              </a:rPr>
              <a:t>efectividad</a:t>
            </a:r>
            <a:endParaRPr lang="es-EC" dirty="0">
              <a:solidFill>
                <a:schemeClr val="bg1"/>
              </a:solidFill>
              <a:latin typeface="Times New Roman" pitchFamily="18" charset="0"/>
              <a:cs typeface="Times New Roman" pitchFamily="18" charset="0"/>
            </a:endParaRPr>
          </a:p>
        </p:txBody>
      </p:sp>
      <p:sp>
        <p:nvSpPr>
          <p:cNvPr id="6" name="5 Rectángulo"/>
          <p:cNvSpPr/>
          <p:nvPr/>
        </p:nvSpPr>
        <p:spPr>
          <a:xfrm>
            <a:off x="251520" y="2924944"/>
            <a:ext cx="8784976" cy="3416320"/>
          </a:xfrm>
          <a:prstGeom prst="rect">
            <a:avLst/>
          </a:prstGeom>
        </p:spPr>
        <p:txBody>
          <a:bodyPr wrap="square">
            <a:spAutoFit/>
          </a:bodyPr>
          <a:lstStyle/>
          <a:p>
            <a:r>
              <a:rPr lang="es-EC" dirty="0">
                <a:solidFill>
                  <a:schemeClr val="bg1"/>
                </a:solidFill>
                <a:latin typeface="Times New Roman" pitchFamily="18" charset="0"/>
                <a:cs typeface="Times New Roman" pitchFamily="18" charset="0"/>
              </a:rPr>
              <a:t>El nivel de referencia puede surgir de varios enfoques</a:t>
            </a:r>
            <a:r>
              <a:rPr lang="es-EC" dirty="0" smtClean="0">
                <a:solidFill>
                  <a:schemeClr val="bg1"/>
                </a:solidFill>
                <a:latin typeface="Times New Roman" pitchFamily="18" charset="0"/>
                <a:cs typeface="Times New Roman" pitchFamily="18" charset="0"/>
              </a:rPr>
              <a:t>:</a:t>
            </a:r>
          </a:p>
          <a:p>
            <a:endParaRPr lang="es-EC" dirty="0">
              <a:solidFill>
                <a:schemeClr val="bg1"/>
              </a:solidFill>
              <a:latin typeface="Times New Roman" pitchFamily="18" charset="0"/>
              <a:cs typeface="Times New Roman" pitchFamily="18" charset="0"/>
            </a:endParaRPr>
          </a:p>
          <a:p>
            <a:pPr lvl="0"/>
            <a:r>
              <a:rPr lang="es-EC" b="1" dirty="0">
                <a:solidFill>
                  <a:schemeClr val="bg1"/>
                </a:solidFill>
                <a:latin typeface="Times New Roman" pitchFamily="18" charset="0"/>
                <a:cs typeface="Times New Roman" pitchFamily="18" charset="0"/>
              </a:rPr>
              <a:t>Enfoque histórico:</a:t>
            </a:r>
            <a:r>
              <a:rPr lang="es-EC" dirty="0">
                <a:solidFill>
                  <a:schemeClr val="bg1"/>
                </a:solidFill>
                <a:latin typeface="Times New Roman" pitchFamily="18" charset="0"/>
                <a:cs typeface="Times New Roman" pitchFamily="18" charset="0"/>
              </a:rPr>
              <a:t> Utiliza comportamientos históricos </a:t>
            </a:r>
            <a:endParaRPr lang="es-EC" dirty="0" smtClean="0">
              <a:solidFill>
                <a:schemeClr val="bg1"/>
              </a:solidFill>
              <a:latin typeface="Times New Roman" pitchFamily="18" charset="0"/>
              <a:cs typeface="Times New Roman" pitchFamily="18" charset="0"/>
            </a:endParaRPr>
          </a:p>
          <a:p>
            <a:pPr lvl="0" algn="just"/>
            <a:r>
              <a:rPr lang="es-EC" b="1" dirty="0" smtClean="0">
                <a:solidFill>
                  <a:schemeClr val="bg1"/>
                </a:solidFill>
                <a:latin typeface="Times New Roman" pitchFamily="18" charset="0"/>
                <a:cs typeface="Times New Roman" pitchFamily="18" charset="0"/>
              </a:rPr>
              <a:t>Enfoque </a:t>
            </a:r>
            <a:r>
              <a:rPr lang="es-EC" b="1" dirty="0">
                <a:solidFill>
                  <a:schemeClr val="bg1"/>
                </a:solidFill>
                <a:latin typeface="Times New Roman" pitchFamily="18" charset="0"/>
                <a:cs typeface="Times New Roman" pitchFamily="18" charset="0"/>
              </a:rPr>
              <a:t>estándar: </a:t>
            </a:r>
            <a:r>
              <a:rPr lang="es-EC" dirty="0">
                <a:solidFill>
                  <a:schemeClr val="bg1"/>
                </a:solidFill>
                <a:latin typeface="Times New Roman" pitchFamily="18" charset="0"/>
                <a:cs typeface="Times New Roman" pitchFamily="18" charset="0"/>
              </a:rPr>
              <a:t>Son niveles de referencia definidos desde los estudios de ingeniería de tiempos y movimientos, o por normas nacionales o internacionales, legales o </a:t>
            </a:r>
            <a:r>
              <a:rPr lang="es-EC" dirty="0" smtClean="0">
                <a:solidFill>
                  <a:schemeClr val="bg1"/>
                </a:solidFill>
                <a:latin typeface="Times New Roman" pitchFamily="18" charset="0"/>
                <a:cs typeface="Times New Roman" pitchFamily="18" charset="0"/>
              </a:rPr>
              <a:t>reglamentarias</a:t>
            </a:r>
          </a:p>
          <a:p>
            <a:pPr lvl="0">
              <a:lnSpc>
                <a:spcPct val="150000"/>
              </a:lnSpc>
            </a:pPr>
            <a:r>
              <a:rPr lang="es-EC" b="1" dirty="0" smtClean="0">
                <a:solidFill>
                  <a:schemeClr val="bg1"/>
                </a:solidFill>
                <a:latin typeface="Times New Roman" pitchFamily="18" charset="0"/>
                <a:cs typeface="Times New Roman" pitchFamily="18" charset="0"/>
              </a:rPr>
              <a:t>Enfoque </a:t>
            </a:r>
            <a:r>
              <a:rPr lang="es-EC" b="1" dirty="0">
                <a:solidFill>
                  <a:schemeClr val="bg1"/>
                </a:solidFill>
                <a:latin typeface="Times New Roman" pitchFamily="18" charset="0"/>
                <a:cs typeface="Times New Roman" pitchFamily="18" charset="0"/>
              </a:rPr>
              <a:t>teórico: </a:t>
            </a:r>
            <a:r>
              <a:rPr lang="es-EC" dirty="0">
                <a:solidFill>
                  <a:schemeClr val="bg1"/>
                </a:solidFill>
                <a:latin typeface="Times New Roman" pitchFamily="18" charset="0"/>
                <a:cs typeface="Times New Roman" pitchFamily="18" charset="0"/>
              </a:rPr>
              <a:t>Son niveles de referencia definidos por el cliente del proceso, quien establece requisitos para el cumplimiento y comparación.</a:t>
            </a:r>
          </a:p>
          <a:p>
            <a:pPr lvl="0"/>
            <a:r>
              <a:rPr lang="es-EC" b="1" dirty="0">
                <a:solidFill>
                  <a:schemeClr val="bg1"/>
                </a:solidFill>
                <a:latin typeface="Times New Roman" pitchFamily="18" charset="0"/>
                <a:cs typeface="Times New Roman" pitchFamily="18" charset="0"/>
              </a:rPr>
              <a:t>Enfoque en la competencia</a:t>
            </a:r>
            <a:r>
              <a:rPr lang="es-EC" dirty="0">
                <a:solidFill>
                  <a:schemeClr val="bg1"/>
                </a:solidFill>
                <a:latin typeface="Times New Roman" pitchFamily="18" charset="0"/>
                <a:cs typeface="Times New Roman" pitchFamily="18" charset="0"/>
              </a:rPr>
              <a:t>: Son niveles de referencia que se establecen como un objetivo de comparación con la </a:t>
            </a:r>
            <a:r>
              <a:rPr lang="es-EC" dirty="0" smtClean="0">
                <a:solidFill>
                  <a:schemeClr val="bg1"/>
                </a:solidFill>
                <a:latin typeface="Times New Roman" pitchFamily="18" charset="0"/>
                <a:cs typeface="Times New Roman" pitchFamily="18" charset="0"/>
              </a:rPr>
              <a:t>competencia.</a:t>
            </a:r>
          </a:p>
          <a:p>
            <a:r>
              <a:rPr lang="es-EC" b="1" dirty="0" smtClean="0">
                <a:solidFill>
                  <a:schemeClr val="bg1"/>
                </a:solidFill>
                <a:latin typeface="Times New Roman" pitchFamily="18" charset="0"/>
                <a:cs typeface="Times New Roman" pitchFamily="18" charset="0"/>
              </a:rPr>
              <a:t>Enfoque </a:t>
            </a:r>
            <a:r>
              <a:rPr lang="es-EC" b="1" dirty="0">
                <a:solidFill>
                  <a:schemeClr val="bg1"/>
                </a:solidFill>
                <a:latin typeface="Times New Roman" pitchFamily="18" charset="0"/>
                <a:cs typeface="Times New Roman" pitchFamily="18" charset="0"/>
              </a:rPr>
              <a:t>basado en el consenso: </a:t>
            </a:r>
            <a:r>
              <a:rPr lang="es-EC" dirty="0">
                <a:solidFill>
                  <a:schemeClr val="bg1"/>
                </a:solidFill>
                <a:latin typeface="Times New Roman" pitchFamily="18" charset="0"/>
                <a:cs typeface="Times New Roman" pitchFamily="18" charset="0"/>
              </a:rPr>
              <a:t>Son niveles de referencia establecidos por medio del consenso de equipos de trabajo interdisciplinarios dentro de la organización</a:t>
            </a:r>
          </a:p>
        </p:txBody>
      </p:sp>
    </p:spTree>
    <p:extLst>
      <p:ext uri="{BB962C8B-B14F-4D97-AF65-F5344CB8AC3E}">
        <p14:creationId xmlns:p14="http://schemas.microsoft.com/office/powerpoint/2010/main" val="2627764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506320"/>
          </a:xfrm>
        </p:spPr>
        <p:txBody>
          <a:bodyPr>
            <a:normAutofit fontScale="90000"/>
          </a:bodyPr>
          <a:lstStyle/>
          <a:p>
            <a:pPr algn="ctr"/>
            <a:r>
              <a:rPr lang="es-EC" sz="3200" b="1" dirty="0">
                <a:solidFill>
                  <a:schemeClr val="bg1"/>
                </a:solidFill>
                <a:latin typeface="Times New Roman" pitchFamily="18" charset="0"/>
                <a:cs typeface="Times New Roman" pitchFamily="18" charset="0"/>
              </a:rPr>
              <a:t>INDICADORES</a:t>
            </a:r>
          </a:p>
        </p:txBody>
      </p:sp>
      <p:sp>
        <p:nvSpPr>
          <p:cNvPr id="3" name="2 Marcador de contenido"/>
          <p:cNvSpPr>
            <a:spLocks noGrp="1"/>
          </p:cNvSpPr>
          <p:nvPr>
            <p:ph idx="1"/>
          </p:nvPr>
        </p:nvSpPr>
        <p:spPr>
          <a:xfrm>
            <a:off x="457200" y="1340768"/>
            <a:ext cx="8229600" cy="4983832"/>
          </a:xfrm>
        </p:spPr>
        <p:txBody>
          <a:bodyPr/>
          <a:lstStyle/>
          <a:p>
            <a:pPr marL="0" indent="0">
              <a:buNone/>
            </a:pPr>
            <a:r>
              <a:rPr lang="es-EC" dirty="0">
                <a:solidFill>
                  <a:schemeClr val="bg1"/>
                </a:solidFill>
              </a:rPr>
              <a:t>Para un proceso de mejora es importante y necesario medir, controlar y </a:t>
            </a:r>
            <a:r>
              <a:rPr lang="es-EC" dirty="0" smtClean="0">
                <a:solidFill>
                  <a:schemeClr val="bg1"/>
                </a:solidFill>
              </a:rPr>
              <a:t>monitorear:</a:t>
            </a:r>
            <a:endParaRPr lang="es-EC" dirty="0">
              <a:solidFill>
                <a:schemeClr val="bg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325773773"/>
              </p:ext>
            </p:extLst>
          </p:nvPr>
        </p:nvGraphicFramePr>
        <p:xfrm>
          <a:off x="1115616" y="2564904"/>
          <a:ext cx="6549530" cy="2880319"/>
        </p:xfrm>
        <a:graphic>
          <a:graphicData uri="http://schemas.openxmlformats.org/drawingml/2006/table">
            <a:tbl>
              <a:tblPr firstRow="1" firstCol="1" bandRow="1">
                <a:tableStyleId>{5C22544A-7EE6-4342-B048-85BDC9FD1C3A}</a:tableStyleId>
              </a:tblPr>
              <a:tblGrid>
                <a:gridCol w="3274765"/>
                <a:gridCol w="3274765"/>
              </a:tblGrid>
              <a:tr h="448240">
                <a:tc>
                  <a:txBody>
                    <a:bodyPr/>
                    <a:lstStyle/>
                    <a:p>
                      <a:pPr algn="ctr">
                        <a:lnSpc>
                          <a:spcPct val="115000"/>
                        </a:lnSpc>
                        <a:spcAft>
                          <a:spcPts val="0"/>
                        </a:spcAft>
                      </a:pPr>
                      <a:r>
                        <a:rPr lang="es-EC" sz="1000" dirty="0">
                          <a:effectLst/>
                        </a:rPr>
                        <a:t>INDICADOR</a:t>
                      </a:r>
                      <a:endParaRPr lang="es-EC"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Índice de Cobertura</a:t>
                      </a:r>
                      <a:endParaRPr lang="es-EC" sz="1100" dirty="0">
                        <a:effectLst/>
                        <a:latin typeface="Calibri"/>
                        <a:ea typeface="Calibri"/>
                        <a:cs typeface="Times New Roman"/>
                      </a:endParaRPr>
                    </a:p>
                  </a:txBody>
                  <a:tcPr marL="44450" marR="44450" marT="0" marB="0" anchor="ctr"/>
                </a:tc>
              </a:tr>
              <a:tr h="487349">
                <a:tc>
                  <a:txBody>
                    <a:bodyPr/>
                    <a:lstStyle/>
                    <a:p>
                      <a:pPr algn="ctr">
                        <a:lnSpc>
                          <a:spcPct val="115000"/>
                        </a:lnSpc>
                        <a:spcAft>
                          <a:spcPts val="0"/>
                        </a:spcAft>
                      </a:pPr>
                      <a:r>
                        <a:rPr lang="es-EC" sz="1000">
                          <a:effectLst/>
                        </a:rPr>
                        <a:t>DESCRIPCIÓN</a:t>
                      </a:r>
                      <a:endParaRPr lang="es-EC" sz="1100">
                        <a:effectLst/>
                        <a:latin typeface="Calibri"/>
                        <a:ea typeface="Calibri"/>
                        <a:cs typeface="Times New Roman"/>
                      </a:endParaRPr>
                    </a:p>
                  </a:txBody>
                  <a:tcPr marL="44450" marR="44450" marT="0" marB="0" anchor="ctr"/>
                </a:tc>
                <a:tc>
                  <a:txBody>
                    <a:bodyPr/>
                    <a:lstStyle/>
                    <a:p>
                      <a:pPr>
                        <a:lnSpc>
                          <a:spcPct val="135000"/>
                        </a:lnSpc>
                        <a:spcAft>
                          <a:spcPts val="1000"/>
                        </a:spcAft>
                      </a:pPr>
                      <a:r>
                        <a:rPr lang="es-EC" sz="1000">
                          <a:effectLst/>
                        </a:rPr>
                        <a:t>Indica el número de días de consumo que las existencias pueden cubrir.</a:t>
                      </a:r>
                      <a:endParaRPr lang="es-EC" sz="1100">
                        <a:effectLst/>
                        <a:latin typeface="Calibri"/>
                        <a:ea typeface="Calibri"/>
                        <a:cs typeface="Times New Roman"/>
                      </a:endParaRPr>
                    </a:p>
                  </a:txBody>
                  <a:tcPr marL="44450" marR="44450" marT="0" marB="0" anchor="ctr"/>
                </a:tc>
              </a:tr>
              <a:tr h="235401">
                <a:tc rowSpan="2">
                  <a:txBody>
                    <a:bodyPr/>
                    <a:lstStyle/>
                    <a:p>
                      <a:pPr algn="ctr">
                        <a:lnSpc>
                          <a:spcPct val="115000"/>
                        </a:lnSpc>
                        <a:spcAft>
                          <a:spcPts val="0"/>
                        </a:spcAft>
                      </a:pPr>
                      <a:r>
                        <a:rPr lang="es-EC" sz="1000">
                          <a:effectLst/>
                        </a:rPr>
                        <a:t>FÓRMULA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Inventario Final mensual </a:t>
                      </a:r>
                      <a:endParaRPr lang="es-EC" sz="1100">
                        <a:effectLst/>
                        <a:latin typeface="Calibri"/>
                        <a:ea typeface="Calibri"/>
                        <a:cs typeface="Times New Roman"/>
                      </a:endParaRPr>
                    </a:p>
                  </a:txBody>
                  <a:tcPr marL="44450" marR="44450" marT="0" marB="0" anchor="ctr"/>
                </a:tc>
              </a:tr>
              <a:tr h="235401">
                <a:tc vMerge="1">
                  <a:txBody>
                    <a:bodyPr/>
                    <a:lstStyle/>
                    <a:p>
                      <a:endParaRPr lang="es-EC"/>
                    </a:p>
                  </a:txBody>
                  <a:tcPr/>
                </a:tc>
                <a:tc>
                  <a:txBody>
                    <a:bodyPr/>
                    <a:lstStyle/>
                    <a:p>
                      <a:pPr algn="ctr">
                        <a:lnSpc>
                          <a:spcPct val="115000"/>
                        </a:lnSpc>
                        <a:spcAft>
                          <a:spcPts val="0"/>
                        </a:spcAft>
                      </a:pPr>
                      <a:r>
                        <a:rPr lang="es-EC" sz="1000">
                          <a:effectLst/>
                        </a:rPr>
                        <a:t>Consumo promedio</a:t>
                      </a:r>
                      <a:endParaRPr lang="es-EC" sz="1100">
                        <a:effectLst/>
                        <a:latin typeface="Calibri"/>
                        <a:ea typeface="Calibri"/>
                        <a:cs typeface="Times New Roman"/>
                      </a:endParaRPr>
                    </a:p>
                  </a:txBody>
                  <a:tcPr marL="44450" marR="44450" marT="0" marB="0" anchor="ctr"/>
                </a:tc>
              </a:tr>
              <a:tr h="1025688">
                <a:tc>
                  <a:txBody>
                    <a:bodyPr/>
                    <a:lstStyle/>
                    <a:p>
                      <a:pPr algn="ctr">
                        <a:lnSpc>
                          <a:spcPct val="115000"/>
                        </a:lnSpc>
                        <a:spcAft>
                          <a:spcPts val="0"/>
                        </a:spcAft>
                      </a:pPr>
                      <a:r>
                        <a:rPr lang="es-EC" sz="1000">
                          <a:effectLst/>
                        </a:rPr>
                        <a:t>IMPACTO (COMENTARIO)</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1000"/>
                        </a:spcAft>
                      </a:pPr>
                      <a:r>
                        <a:rPr lang="es-EC" sz="1000" dirty="0">
                          <a:effectLst/>
                        </a:rPr>
                        <a:t>La cobertura de stock es uno de los parámetros utilizados para el </a:t>
                      </a:r>
                      <a:r>
                        <a:rPr lang="es-EC" sz="1000" u="none" strike="noStrike" dirty="0">
                          <a:solidFill>
                            <a:schemeClr val="bg1"/>
                          </a:solidFill>
                          <a:effectLst/>
                          <a:hlinkClick r:id="rId2" tooltip="Control de gestión"/>
                        </a:rPr>
                        <a:t>control de gestión</a:t>
                      </a:r>
                      <a:r>
                        <a:rPr lang="es-EC" sz="1000" u="none" dirty="0">
                          <a:solidFill>
                            <a:schemeClr val="bg1"/>
                          </a:solidFill>
                          <a:effectLst/>
                        </a:rPr>
                        <a:t> o la función </a:t>
                      </a:r>
                      <a:r>
                        <a:rPr lang="es-EC" sz="1000" u="none" strike="noStrike" dirty="0">
                          <a:solidFill>
                            <a:schemeClr val="bg1"/>
                          </a:solidFill>
                          <a:effectLst/>
                          <a:hlinkClick r:id="rId3" tooltip="Logística"/>
                        </a:rPr>
                        <a:t>logística</a:t>
                      </a:r>
                      <a:r>
                        <a:rPr lang="es-EC" sz="1000" u="none" dirty="0">
                          <a:solidFill>
                            <a:schemeClr val="bg1"/>
                          </a:solidFill>
                          <a:effectLst/>
                        </a:rPr>
                        <a:t>. Esta noción constituye un buen indicador sobre la </a:t>
                      </a:r>
                      <a:r>
                        <a:rPr lang="es-EC" sz="1000" dirty="0">
                          <a:effectLst/>
                        </a:rPr>
                        <a:t>calidad de la gestión de los abastecimientos, de la gestión del stock y de las prácticas de compra de una empresa.</a:t>
                      </a:r>
                      <a:endParaRPr lang="es-EC" sz="1100" dirty="0">
                        <a:effectLst/>
                        <a:latin typeface="Calibri"/>
                        <a:ea typeface="Calibri"/>
                        <a:cs typeface="Times New Roman"/>
                      </a:endParaRPr>
                    </a:p>
                  </a:txBody>
                  <a:tcPr marL="44450" marR="44450" marT="0" marB="0" anchor="ctr"/>
                </a:tc>
              </a:tr>
              <a:tr h="224120">
                <a:tc>
                  <a:txBody>
                    <a:bodyPr/>
                    <a:lstStyle/>
                    <a:p>
                      <a:pPr algn="ctr">
                        <a:lnSpc>
                          <a:spcPct val="115000"/>
                        </a:lnSpc>
                        <a:spcAft>
                          <a:spcPts val="0"/>
                        </a:spcAft>
                      </a:pPr>
                      <a:r>
                        <a:rPr lang="es-EC" sz="1000">
                          <a:effectLst/>
                        </a:rPr>
                        <a:t>META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1</a:t>
                      </a:r>
                      <a:endParaRPr lang="es-EC" sz="1100">
                        <a:effectLst/>
                        <a:latin typeface="Calibri"/>
                        <a:ea typeface="Calibri"/>
                        <a:cs typeface="Times New Roman"/>
                      </a:endParaRPr>
                    </a:p>
                  </a:txBody>
                  <a:tcPr marL="44450" marR="44450" marT="0" marB="0" anchor="ctr"/>
                </a:tc>
              </a:tr>
              <a:tr h="224120">
                <a:tc>
                  <a:txBody>
                    <a:bodyPr/>
                    <a:lstStyle/>
                    <a:p>
                      <a:pPr algn="ctr">
                        <a:lnSpc>
                          <a:spcPct val="115000"/>
                        </a:lnSpc>
                        <a:spcAft>
                          <a:spcPts val="0"/>
                        </a:spcAft>
                      </a:pPr>
                      <a:r>
                        <a:rPr lang="es-EC" sz="1000">
                          <a:effectLst/>
                        </a:rPr>
                        <a:t>FRECUENCIA</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Mensual</a:t>
                      </a:r>
                      <a:endParaRPr lang="es-EC"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72365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636680"/>
          </a:xfrm>
        </p:spPr>
        <p:txBody>
          <a:bodyPr>
            <a:normAutofit/>
          </a:bodyPr>
          <a:lstStyle/>
          <a:p>
            <a:pPr algn="ctr"/>
            <a:r>
              <a:rPr lang="es-EC" sz="3100" b="1" dirty="0" smtClean="0">
                <a:solidFill>
                  <a:schemeClr val="bg1"/>
                </a:solidFill>
                <a:latin typeface="Times New Roman" pitchFamily="18" charset="0"/>
                <a:cs typeface="Times New Roman" pitchFamily="18" charset="0"/>
              </a:rPr>
              <a:t>ÍNDICE DE COBERTURA</a:t>
            </a:r>
            <a:endParaRPr lang="es-EC"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2852936"/>
            <a:ext cx="755253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3542387786"/>
              </p:ext>
            </p:extLst>
          </p:nvPr>
        </p:nvGraphicFramePr>
        <p:xfrm>
          <a:off x="2771800" y="1628800"/>
          <a:ext cx="3556000" cy="701040"/>
        </p:xfrm>
        <a:graphic>
          <a:graphicData uri="http://schemas.openxmlformats.org/drawingml/2006/table">
            <a:tbl>
              <a:tblPr firstRow="1" firstCol="1" bandRow="1">
                <a:tableStyleId>{5C22544A-7EE6-4342-B048-85BDC9FD1C3A}</a:tableStyleId>
              </a:tblPr>
              <a:tblGrid>
                <a:gridCol w="927100"/>
                <a:gridCol w="939800"/>
                <a:gridCol w="787400"/>
                <a:gridCol w="901700"/>
              </a:tblGrid>
              <a:tr h="161925">
                <a:tc>
                  <a:txBody>
                    <a:bodyPr/>
                    <a:lstStyle/>
                    <a:p>
                      <a:pPr algn="ctr">
                        <a:lnSpc>
                          <a:spcPct val="115000"/>
                        </a:lnSpc>
                        <a:spcAft>
                          <a:spcPts val="0"/>
                        </a:spcAft>
                      </a:pPr>
                      <a:r>
                        <a:rPr lang="es-EC" sz="1000">
                          <a:effectLst/>
                        </a:rPr>
                        <a:t>MES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Febrero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Marzo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Abril</a:t>
                      </a:r>
                      <a:endParaRPr lang="es-EC" sz="1100">
                        <a:effectLst/>
                        <a:latin typeface="Calibri"/>
                        <a:ea typeface="Calibri"/>
                        <a:cs typeface="Times New Roman"/>
                      </a:endParaRPr>
                    </a:p>
                  </a:txBody>
                  <a:tcPr marL="44450" marR="44450" marT="0" marB="0" anchor="ctr"/>
                </a:tc>
              </a:tr>
              <a:tr h="161925">
                <a:tc>
                  <a:txBody>
                    <a:bodyPr/>
                    <a:lstStyle/>
                    <a:p>
                      <a:pPr algn="ctr">
                        <a:lnSpc>
                          <a:spcPct val="115000"/>
                        </a:lnSpc>
                        <a:spcAft>
                          <a:spcPts val="0"/>
                        </a:spcAft>
                      </a:pPr>
                      <a:r>
                        <a:rPr lang="es-EC" sz="1000">
                          <a:effectLst/>
                        </a:rPr>
                        <a:t>Reducción INV </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 $     40.768,27 </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 $ 58.120,04 </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000">
                          <a:effectLst/>
                        </a:rPr>
                        <a:t> $    10.056,64 </a:t>
                      </a:r>
                      <a:endParaRPr lang="es-EC" sz="1100">
                        <a:effectLst/>
                        <a:latin typeface="Calibri"/>
                        <a:ea typeface="Calibri"/>
                        <a:cs typeface="Times New Roman"/>
                      </a:endParaRPr>
                    </a:p>
                  </a:txBody>
                  <a:tcPr marL="44450" marR="44450" marT="0" marB="0" anchor="b"/>
                </a:tc>
              </a:tr>
              <a:tr h="161925">
                <a:tc>
                  <a:txBody>
                    <a:bodyPr/>
                    <a:lstStyle/>
                    <a:p>
                      <a:pPr algn="ctr">
                        <a:lnSpc>
                          <a:spcPct val="115000"/>
                        </a:lnSpc>
                        <a:spcAft>
                          <a:spcPts val="0"/>
                        </a:spcAft>
                      </a:pPr>
                      <a:r>
                        <a:rPr lang="es-EC" sz="1000">
                          <a:effectLst/>
                        </a:rPr>
                        <a:t> % </a:t>
                      </a:r>
                      <a:endParaRPr lang="es-EC"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3,44%</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a:effectLst/>
                        </a:rPr>
                        <a:t>5,08%</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0,93%</a:t>
                      </a:r>
                      <a:endParaRPr lang="es-EC"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769851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200" b="1" dirty="0">
                <a:solidFill>
                  <a:schemeClr val="bg1"/>
                </a:solidFill>
                <a:latin typeface="Times New Roman" pitchFamily="18" charset="0"/>
                <a:cs typeface="Times New Roman" pitchFamily="18" charset="0"/>
              </a:rPr>
              <a:t>ÍNDICE DE </a:t>
            </a:r>
            <a:r>
              <a:rPr lang="es-EC" sz="3200" b="1" dirty="0" smtClean="0">
                <a:solidFill>
                  <a:schemeClr val="bg1"/>
                </a:solidFill>
                <a:latin typeface="Times New Roman" pitchFamily="18" charset="0"/>
                <a:cs typeface="Times New Roman" pitchFamily="18" charset="0"/>
              </a:rPr>
              <a:t>CUMPLIMIENTO DE PROVEEDORES</a:t>
            </a:r>
            <a:endParaRPr lang="es-EC" sz="3200" dirty="0"/>
          </a:p>
        </p:txBody>
      </p:sp>
      <p:graphicFrame>
        <p:nvGraphicFramePr>
          <p:cNvPr id="4" name="3 Tabla"/>
          <p:cNvGraphicFramePr>
            <a:graphicFrameLocks noGrp="1"/>
          </p:cNvGraphicFramePr>
          <p:nvPr>
            <p:extLst>
              <p:ext uri="{D42A27DB-BD31-4B8C-83A1-F6EECF244321}">
                <p14:modId xmlns:p14="http://schemas.microsoft.com/office/powerpoint/2010/main" val="3812288597"/>
              </p:ext>
            </p:extLst>
          </p:nvPr>
        </p:nvGraphicFramePr>
        <p:xfrm>
          <a:off x="1835696" y="2276872"/>
          <a:ext cx="5666105" cy="2673604"/>
        </p:xfrm>
        <a:graphic>
          <a:graphicData uri="http://schemas.openxmlformats.org/drawingml/2006/table">
            <a:tbl>
              <a:tblPr firstRow="1" firstCol="1" bandRow="1">
                <a:tableStyleId>{5C22544A-7EE6-4342-B048-85BDC9FD1C3A}</a:tableStyleId>
              </a:tblPr>
              <a:tblGrid>
                <a:gridCol w="1175385"/>
                <a:gridCol w="2245360"/>
                <a:gridCol w="2245360"/>
              </a:tblGrid>
              <a:tr h="368300">
                <a:tc>
                  <a:txBody>
                    <a:bodyPr/>
                    <a:lstStyle/>
                    <a:p>
                      <a:pPr algn="ctr">
                        <a:lnSpc>
                          <a:spcPct val="115000"/>
                        </a:lnSpc>
                        <a:spcAft>
                          <a:spcPts val="0"/>
                        </a:spcAft>
                      </a:pPr>
                      <a:r>
                        <a:rPr lang="es-EC" sz="1100">
                          <a:effectLst/>
                        </a:rPr>
                        <a:t>INDICADOR</a:t>
                      </a:r>
                      <a:endParaRPr lang="es-EC"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EC" sz="1200">
                          <a:effectLst/>
                        </a:rPr>
                        <a:t>Nivel de cumplimiento de Proveedores</a:t>
                      </a:r>
                      <a:endParaRPr lang="es-EC" sz="1100">
                        <a:effectLst/>
                        <a:latin typeface="Calibri"/>
                        <a:ea typeface="Calibri"/>
                        <a:cs typeface="Times New Roman"/>
                      </a:endParaRPr>
                    </a:p>
                  </a:txBody>
                  <a:tcPr marL="44450" marR="44450" marT="0" marB="0" anchor="ctr"/>
                </a:tc>
                <a:tc hMerge="1">
                  <a:txBody>
                    <a:bodyPr/>
                    <a:lstStyle/>
                    <a:p>
                      <a:endParaRPr lang="es-EC"/>
                    </a:p>
                  </a:txBody>
                  <a:tcPr/>
                </a:tc>
              </a:tr>
              <a:tr h="506095">
                <a:tc>
                  <a:txBody>
                    <a:bodyPr/>
                    <a:lstStyle/>
                    <a:p>
                      <a:pPr algn="ctr">
                        <a:lnSpc>
                          <a:spcPct val="115000"/>
                        </a:lnSpc>
                        <a:spcAft>
                          <a:spcPts val="0"/>
                        </a:spcAft>
                      </a:pPr>
                      <a:r>
                        <a:rPr lang="es-EC" sz="1100">
                          <a:effectLst/>
                        </a:rPr>
                        <a:t>DESCRIPCIÓN</a:t>
                      </a:r>
                      <a:endParaRPr lang="es-EC" sz="1100">
                        <a:effectLst/>
                        <a:latin typeface="Calibri"/>
                        <a:ea typeface="Calibri"/>
                        <a:cs typeface="Times New Roman"/>
                      </a:endParaRPr>
                    </a:p>
                  </a:txBody>
                  <a:tcPr marL="44450" marR="44450" marT="0" marB="0" anchor="ctr"/>
                </a:tc>
                <a:tc gridSpan="2">
                  <a:txBody>
                    <a:bodyPr/>
                    <a:lstStyle/>
                    <a:p>
                      <a:pPr algn="just">
                        <a:lnSpc>
                          <a:spcPct val="115000"/>
                        </a:lnSpc>
                        <a:spcAft>
                          <a:spcPts val="0"/>
                        </a:spcAft>
                      </a:pPr>
                      <a:r>
                        <a:rPr lang="es-EC" sz="1100">
                          <a:effectLst/>
                        </a:rPr>
                        <a:t>Consiste en calcular el nivel de efectividad en las entregas de mercancía de los proveedores en la bodega de producto terminado (cumplimiento de tiempo de entrega, especificaciones, cantidad, etc.)</a:t>
                      </a:r>
                      <a:endParaRPr lang="es-EC" sz="1100">
                        <a:effectLst/>
                        <a:latin typeface="Calibri"/>
                        <a:ea typeface="Calibri"/>
                        <a:cs typeface="Times New Roman"/>
                      </a:endParaRPr>
                    </a:p>
                  </a:txBody>
                  <a:tcPr marL="44450" marR="44450" marT="0" marB="0" anchor="ctr"/>
                </a:tc>
                <a:tc hMerge="1">
                  <a:txBody>
                    <a:bodyPr/>
                    <a:lstStyle/>
                    <a:p>
                      <a:endParaRPr lang="es-EC"/>
                    </a:p>
                  </a:txBody>
                  <a:tcPr/>
                </a:tc>
              </a:tr>
              <a:tr h="193040">
                <a:tc rowSpan="2">
                  <a:txBody>
                    <a:bodyPr/>
                    <a:lstStyle/>
                    <a:p>
                      <a:pPr algn="ctr">
                        <a:lnSpc>
                          <a:spcPct val="115000"/>
                        </a:lnSpc>
                        <a:spcAft>
                          <a:spcPts val="0"/>
                        </a:spcAft>
                      </a:pPr>
                      <a:r>
                        <a:rPr lang="es-EC" sz="1100">
                          <a:effectLst/>
                        </a:rPr>
                        <a:t>FÓRMULA</a:t>
                      </a:r>
                      <a:endParaRPr lang="es-EC"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EC" sz="1100">
                          <a:effectLst/>
                        </a:rPr>
                        <a:t>Pedidos Recibidos sin novedades x 100</a:t>
                      </a:r>
                      <a:endParaRPr lang="es-EC" sz="1100">
                        <a:effectLst/>
                        <a:latin typeface="Calibri"/>
                        <a:ea typeface="Calibri"/>
                        <a:cs typeface="Times New Roman"/>
                      </a:endParaRPr>
                    </a:p>
                  </a:txBody>
                  <a:tcPr marL="44450" marR="44450" marT="0" marB="0" anchor="ctr"/>
                </a:tc>
                <a:tc hMerge="1">
                  <a:txBody>
                    <a:bodyPr/>
                    <a:lstStyle/>
                    <a:p>
                      <a:endParaRPr lang="es-EC"/>
                    </a:p>
                  </a:txBody>
                  <a:tcPr/>
                </a:tc>
              </a:tr>
              <a:tr h="193040">
                <a:tc vMerge="1">
                  <a:txBody>
                    <a:bodyPr/>
                    <a:lstStyle/>
                    <a:p>
                      <a:endParaRPr lang="es-EC"/>
                    </a:p>
                  </a:txBody>
                  <a:tcPr/>
                </a:tc>
                <a:tc gridSpan="2">
                  <a:txBody>
                    <a:bodyPr/>
                    <a:lstStyle/>
                    <a:p>
                      <a:pPr algn="ctr">
                        <a:lnSpc>
                          <a:spcPct val="115000"/>
                        </a:lnSpc>
                        <a:spcAft>
                          <a:spcPts val="0"/>
                        </a:spcAft>
                      </a:pPr>
                      <a:r>
                        <a:rPr lang="es-EC" sz="1100" dirty="0">
                          <a:effectLst/>
                        </a:rPr>
                        <a:t>Total Pedidos Recibidos</a:t>
                      </a:r>
                      <a:endParaRPr lang="es-EC" sz="1100" dirty="0">
                        <a:effectLst/>
                        <a:latin typeface="Calibri"/>
                        <a:ea typeface="Calibri"/>
                        <a:cs typeface="Times New Roman"/>
                      </a:endParaRPr>
                    </a:p>
                  </a:txBody>
                  <a:tcPr marL="44450" marR="44450" marT="0" marB="0" anchor="ctr"/>
                </a:tc>
                <a:tc hMerge="1">
                  <a:txBody>
                    <a:bodyPr/>
                    <a:lstStyle/>
                    <a:p>
                      <a:endParaRPr lang="es-EC"/>
                    </a:p>
                  </a:txBody>
                  <a:tcPr/>
                </a:tc>
              </a:tr>
              <a:tr h="0">
                <a:tc>
                  <a:txBody>
                    <a:bodyPr/>
                    <a:lstStyle/>
                    <a:p>
                      <a:pPr algn="ctr">
                        <a:lnSpc>
                          <a:spcPct val="115000"/>
                        </a:lnSpc>
                        <a:spcAft>
                          <a:spcPts val="0"/>
                        </a:spcAft>
                      </a:pPr>
                      <a:r>
                        <a:rPr lang="es-EC" sz="1100">
                          <a:effectLst/>
                        </a:rPr>
                        <a:t>IMPACTO (COMENTARIO)</a:t>
                      </a:r>
                      <a:endParaRPr lang="es-EC" sz="1100">
                        <a:effectLst/>
                        <a:latin typeface="Calibri"/>
                        <a:ea typeface="Calibri"/>
                        <a:cs typeface="Times New Roman"/>
                      </a:endParaRPr>
                    </a:p>
                  </a:txBody>
                  <a:tcPr marL="44450" marR="44450" marT="0" marB="0" anchor="ctr"/>
                </a:tc>
                <a:tc gridSpan="2">
                  <a:txBody>
                    <a:bodyPr/>
                    <a:lstStyle/>
                    <a:p>
                      <a:pPr algn="just">
                        <a:lnSpc>
                          <a:spcPct val="115000"/>
                        </a:lnSpc>
                        <a:spcAft>
                          <a:spcPts val="0"/>
                        </a:spcAft>
                      </a:pPr>
                      <a:r>
                        <a:rPr lang="es-EC" sz="1100">
                          <a:effectLst/>
                        </a:rPr>
                        <a:t>Identifica el nivel de efectividad de los proveedores de la empresa y que están afectando el nivel de recepción oportuna de mercancía en la bodega de almacenamiento, así como su disponibilidad para despachar a los clientes.</a:t>
                      </a:r>
                      <a:endParaRPr lang="es-EC" sz="1100">
                        <a:effectLst/>
                        <a:latin typeface="Calibri"/>
                        <a:ea typeface="Calibri"/>
                        <a:cs typeface="Times New Roman"/>
                      </a:endParaRPr>
                    </a:p>
                  </a:txBody>
                  <a:tcPr marL="44450" marR="44450" marT="0" marB="0" anchor="ctr"/>
                </a:tc>
                <a:tc hMerge="1">
                  <a:txBody>
                    <a:bodyPr/>
                    <a:lstStyle/>
                    <a:p>
                      <a:endParaRPr lang="es-EC"/>
                    </a:p>
                  </a:txBody>
                  <a:tcPr/>
                </a:tc>
              </a:tr>
              <a:tr h="184150">
                <a:tc>
                  <a:txBody>
                    <a:bodyPr/>
                    <a:lstStyle/>
                    <a:p>
                      <a:pPr algn="ctr">
                        <a:lnSpc>
                          <a:spcPct val="115000"/>
                        </a:lnSpc>
                        <a:spcAft>
                          <a:spcPts val="0"/>
                        </a:spcAft>
                      </a:pPr>
                      <a:r>
                        <a:rPr lang="es-EC" sz="1100">
                          <a:effectLst/>
                        </a:rPr>
                        <a:t>META</a:t>
                      </a:r>
                      <a:endParaRPr lang="es-EC"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EC" sz="1100" dirty="0" smtClean="0">
                          <a:effectLst/>
                        </a:rPr>
                        <a:t>95%</a:t>
                      </a:r>
                      <a:endParaRPr lang="es-EC" sz="1100" dirty="0">
                        <a:effectLst/>
                        <a:latin typeface="Calibri"/>
                        <a:ea typeface="Calibri"/>
                        <a:cs typeface="Times New Roman"/>
                      </a:endParaRPr>
                    </a:p>
                  </a:txBody>
                  <a:tcPr marL="44450" marR="44450" marT="0" marB="0" anchor="ctr"/>
                </a:tc>
                <a:tc hMerge="1">
                  <a:txBody>
                    <a:bodyPr/>
                    <a:lstStyle/>
                    <a:p>
                      <a:endParaRPr lang="es-EC"/>
                    </a:p>
                  </a:txBody>
                  <a:tcPr/>
                </a:tc>
              </a:tr>
              <a:tr h="184150">
                <a:tc>
                  <a:txBody>
                    <a:bodyPr/>
                    <a:lstStyle/>
                    <a:p>
                      <a:pPr algn="ctr">
                        <a:lnSpc>
                          <a:spcPct val="115000"/>
                        </a:lnSpc>
                        <a:spcAft>
                          <a:spcPts val="0"/>
                        </a:spcAft>
                      </a:pPr>
                      <a:r>
                        <a:rPr lang="es-EC" sz="1100">
                          <a:effectLst/>
                        </a:rPr>
                        <a:t>FRECUENCIA</a:t>
                      </a:r>
                      <a:endParaRPr lang="es-EC"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EC" sz="1100">
                          <a:effectLst/>
                        </a:rPr>
                        <a:t>Quincenal</a:t>
                      </a:r>
                      <a:endParaRPr lang="es-EC" sz="1100">
                        <a:effectLst/>
                        <a:latin typeface="Calibri"/>
                        <a:ea typeface="Calibri"/>
                        <a:cs typeface="Times New Roman"/>
                      </a:endParaRPr>
                    </a:p>
                  </a:txBody>
                  <a:tcPr marL="44450" marR="44450" marT="0" marB="0" anchor="ctr"/>
                </a:tc>
                <a:tc hMerge="1">
                  <a:txBody>
                    <a:bodyPr/>
                    <a:lstStyle/>
                    <a:p>
                      <a:endParaRPr lang="es-EC"/>
                    </a:p>
                  </a:txBody>
                  <a:tcPr/>
                </a:tc>
              </a:tr>
              <a:tr h="184150">
                <a:tc>
                  <a:txBody>
                    <a:bodyPr/>
                    <a:lstStyle/>
                    <a:p>
                      <a:endParaRPr lang="es-EC" sz="1000">
                        <a:effectLst/>
                        <a:latin typeface="Calibri"/>
                        <a:cs typeface="Times New Roman"/>
                      </a:endParaRPr>
                    </a:p>
                  </a:txBody>
                  <a:tcPr marL="44450" marR="44450" marT="0" marB="0" anchor="b"/>
                </a:tc>
                <a:tc>
                  <a:txBody>
                    <a:bodyPr/>
                    <a:lstStyle/>
                    <a:p>
                      <a:endParaRPr lang="es-EC" sz="1000">
                        <a:effectLst/>
                        <a:latin typeface="Calibri"/>
                        <a:cs typeface="Times New Roman"/>
                      </a:endParaRPr>
                    </a:p>
                  </a:txBody>
                  <a:tcPr marL="44450" marR="44450" marT="0" marB="0" anchor="b"/>
                </a:tc>
                <a:tc>
                  <a:txBody>
                    <a:bodyPr/>
                    <a:lstStyle/>
                    <a:p>
                      <a:endParaRPr lang="es-EC" sz="1000" dirty="0">
                        <a:effectLst/>
                        <a:latin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369985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normAutofit/>
          </a:bodyPr>
          <a:lstStyle/>
          <a:p>
            <a:pPr algn="ctr"/>
            <a:r>
              <a:rPr lang="es-EC" sz="3200" b="1" dirty="0">
                <a:solidFill>
                  <a:schemeClr val="bg1"/>
                </a:solidFill>
                <a:latin typeface="Times New Roman" pitchFamily="18" charset="0"/>
                <a:cs typeface="Times New Roman" pitchFamily="18" charset="0"/>
              </a:rPr>
              <a:t>ÍNDICE DE </a:t>
            </a:r>
            <a:r>
              <a:rPr lang="es-EC" sz="3200" b="1" dirty="0" smtClean="0">
                <a:solidFill>
                  <a:schemeClr val="bg1"/>
                </a:solidFill>
                <a:latin typeface="Times New Roman" pitchFamily="18" charset="0"/>
                <a:cs typeface="Times New Roman" pitchFamily="18" charset="0"/>
              </a:rPr>
              <a:t>CUMPLIMIENTO </a:t>
            </a:r>
            <a:r>
              <a:rPr lang="es-EC" sz="3200" b="1" dirty="0">
                <a:solidFill>
                  <a:schemeClr val="bg1"/>
                </a:solidFill>
                <a:latin typeface="Times New Roman" pitchFamily="18" charset="0"/>
                <a:cs typeface="Times New Roman" pitchFamily="18" charset="0"/>
              </a:rPr>
              <a:t>DE PROVEEDORES</a:t>
            </a:r>
            <a:endParaRPr lang="es-EC" sz="32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75025"/>
            <a:ext cx="4591819" cy="321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2077553172"/>
              </p:ext>
            </p:extLst>
          </p:nvPr>
        </p:nvGraphicFramePr>
        <p:xfrm>
          <a:off x="2370326" y="5013176"/>
          <a:ext cx="5666105" cy="1542288"/>
        </p:xfrm>
        <a:graphic>
          <a:graphicData uri="http://schemas.openxmlformats.org/drawingml/2006/table">
            <a:tbl>
              <a:tblPr firstRow="1" firstCol="1" bandRow="1">
                <a:tableStyleId>{5C22544A-7EE6-4342-B048-85BDC9FD1C3A}</a:tableStyleId>
              </a:tblPr>
              <a:tblGrid>
                <a:gridCol w="790575"/>
                <a:gridCol w="1475740"/>
                <a:gridCol w="1375410"/>
                <a:gridCol w="790575"/>
                <a:gridCol w="772160"/>
                <a:gridCol w="461645"/>
              </a:tblGrid>
              <a:tr h="381000">
                <a:tc>
                  <a:txBody>
                    <a:bodyPr/>
                    <a:lstStyle/>
                    <a:p>
                      <a:pPr algn="ctr">
                        <a:lnSpc>
                          <a:spcPct val="115000"/>
                        </a:lnSpc>
                        <a:spcAft>
                          <a:spcPts val="0"/>
                        </a:spcAft>
                      </a:pPr>
                      <a:r>
                        <a:rPr lang="es-EC" sz="1100">
                          <a:effectLst/>
                        </a:rPr>
                        <a:t>Año</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Total pedidos recibidos</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Cumplimiento Proveedores</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Mes</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Porcentaje</a:t>
                      </a:r>
                      <a:endParaRPr lang="es-EC"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100">
                          <a:effectLst/>
                        </a:rPr>
                        <a:t>Meta</a:t>
                      </a:r>
                      <a:endParaRPr lang="es-EC" sz="1100">
                        <a:effectLst/>
                        <a:latin typeface="Calibri"/>
                        <a:ea typeface="Calibri"/>
                        <a:cs typeface="Times New Roman"/>
                      </a:endParaRPr>
                    </a:p>
                  </a:txBody>
                  <a:tcPr marL="44450" marR="44450" marT="0" marB="0" anchor="ctr"/>
                </a:tc>
              </a:tr>
              <a:tr h="190500">
                <a:tc>
                  <a:txBody>
                    <a:bodyPr/>
                    <a:lstStyle/>
                    <a:p>
                      <a:pPr>
                        <a:lnSpc>
                          <a:spcPct val="115000"/>
                        </a:lnSpc>
                        <a:spcAft>
                          <a:spcPts val="0"/>
                        </a:spcAft>
                      </a:pPr>
                      <a:r>
                        <a:rPr lang="es-EC" sz="1100">
                          <a:effectLst/>
                        </a:rPr>
                        <a:t>2014</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53</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45</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a:effectLst/>
                        </a:rPr>
                        <a:t>Noviembre</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85%</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95%</a:t>
                      </a:r>
                      <a:endParaRPr lang="es-EC"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100">
                          <a:effectLst/>
                        </a:rPr>
                        <a:t>2014</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65</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58</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a:effectLst/>
                        </a:rPr>
                        <a:t>Diciembre</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89%</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95%</a:t>
                      </a:r>
                      <a:endParaRPr lang="es-EC"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100">
                          <a:effectLst/>
                        </a:rPr>
                        <a:t>2015</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56</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45</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a:effectLst/>
                        </a:rPr>
                        <a:t>Enero</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80%</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95%</a:t>
                      </a:r>
                      <a:endParaRPr lang="es-EC"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100">
                          <a:effectLst/>
                        </a:rPr>
                        <a:t>2015</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60</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48</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a:effectLst/>
                        </a:rPr>
                        <a:t>Febrero</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80%</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95%</a:t>
                      </a:r>
                      <a:endParaRPr lang="es-EC"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100">
                          <a:effectLst/>
                        </a:rPr>
                        <a:t>2015</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65</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54</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a:effectLst/>
                        </a:rPr>
                        <a:t>Marzo</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83%</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95%</a:t>
                      </a:r>
                      <a:endParaRPr lang="es-EC" sz="1100">
                        <a:effectLst/>
                        <a:latin typeface="Calibri"/>
                        <a:ea typeface="Calibri"/>
                        <a:cs typeface="Times New Roman"/>
                      </a:endParaRPr>
                    </a:p>
                  </a:txBody>
                  <a:tcPr marL="44450" marR="44450" marT="0" marB="0" anchor="b"/>
                </a:tc>
              </a:tr>
              <a:tr h="190500">
                <a:tc>
                  <a:txBody>
                    <a:bodyPr/>
                    <a:lstStyle/>
                    <a:p>
                      <a:pPr>
                        <a:lnSpc>
                          <a:spcPct val="115000"/>
                        </a:lnSpc>
                        <a:spcAft>
                          <a:spcPts val="0"/>
                        </a:spcAft>
                      </a:pPr>
                      <a:r>
                        <a:rPr lang="es-EC" sz="1100">
                          <a:effectLst/>
                        </a:rPr>
                        <a:t>2015</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57</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48</a:t>
                      </a:r>
                      <a:endParaRPr lang="es-EC"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100">
                          <a:effectLst/>
                        </a:rPr>
                        <a:t>Abril</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a:effectLst/>
                        </a:rPr>
                        <a:t>84%</a:t>
                      </a:r>
                      <a:endParaRPr lang="es-EC"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100" dirty="0">
                          <a:effectLst/>
                        </a:rPr>
                        <a:t>95%</a:t>
                      </a:r>
                      <a:endParaRPr lang="es-EC"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109080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229600" cy="638944"/>
          </a:xfrm>
        </p:spPr>
        <p:txBody>
          <a:bodyPr>
            <a:normAutofit/>
          </a:bodyPr>
          <a:lstStyle/>
          <a:p>
            <a:pPr algn="ctr">
              <a:defRPr/>
            </a:pPr>
            <a:r>
              <a:rPr lang="es-EC" sz="3200" b="1" dirty="0" smtClean="0">
                <a:solidFill>
                  <a:schemeClr val="bg1"/>
                </a:solidFill>
                <a:latin typeface="Times New Roman" pitchFamily="18" charset="0"/>
                <a:cs typeface="Times New Roman" pitchFamily="18" charset="0"/>
              </a:rPr>
              <a:t>CONCLUSIONES</a:t>
            </a:r>
            <a:endParaRPr lang="es-EC" sz="32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sp>
        <p:nvSpPr>
          <p:cNvPr id="5" name="4 Marcador de contenido"/>
          <p:cNvSpPr>
            <a:spLocks noGrp="1"/>
          </p:cNvSpPr>
          <p:nvPr>
            <p:ph idx="1"/>
          </p:nvPr>
        </p:nvSpPr>
        <p:spPr>
          <a:xfrm>
            <a:off x="251520" y="3068960"/>
            <a:ext cx="187220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s-EC" sz="1100" b="1" dirty="0" smtClean="0">
                <a:solidFill>
                  <a:schemeClr val="bg1"/>
                </a:solidFill>
                <a:latin typeface="Times New Roman" pitchFamily="18" charset="0"/>
                <a:cs typeface="Times New Roman" pitchFamily="18" charset="0"/>
              </a:rPr>
              <a:t>CONCLUSIONES</a:t>
            </a:r>
            <a:endParaRPr lang="es-EC" sz="1100" b="1" dirty="0">
              <a:solidFill>
                <a:schemeClr val="bg1"/>
              </a:solidFill>
              <a:latin typeface="Times New Roman" pitchFamily="18" charset="0"/>
              <a:cs typeface="Times New Roman" pitchFamily="18" charset="0"/>
            </a:endParaRPr>
          </a:p>
        </p:txBody>
      </p:sp>
      <p:sp>
        <p:nvSpPr>
          <p:cNvPr id="3" name="2 Rectángulo"/>
          <p:cNvSpPr/>
          <p:nvPr/>
        </p:nvSpPr>
        <p:spPr>
          <a:xfrm>
            <a:off x="2555776" y="1700808"/>
            <a:ext cx="6408712" cy="4247317"/>
          </a:xfrm>
          <a:prstGeom prst="rect">
            <a:avLst/>
          </a:prstGeom>
        </p:spPr>
        <p:txBody>
          <a:bodyPr wrap="square">
            <a:spAutoFit/>
          </a:bodyPr>
          <a:lstStyle/>
          <a:p>
            <a:pPr marL="285750" lvl="0" indent="-285750" algn="just">
              <a:buFont typeface="Arial" pitchFamily="34" charset="0"/>
              <a:buChar char="•"/>
            </a:pPr>
            <a:r>
              <a:rPr lang="es-EC" dirty="0">
                <a:solidFill>
                  <a:schemeClr val="bg1"/>
                </a:solidFill>
                <a:latin typeface="Times New Roman" pitchFamily="18" charset="0"/>
                <a:cs typeface="Times New Roman" pitchFamily="18" charset="0"/>
              </a:rPr>
              <a:t>Se realizó la clasificación ABC de materiales en base a su valor </a:t>
            </a:r>
            <a:r>
              <a:rPr lang="es-EC" dirty="0" smtClean="0">
                <a:solidFill>
                  <a:schemeClr val="bg1"/>
                </a:solidFill>
                <a:latin typeface="Times New Roman" pitchFamily="18" charset="0"/>
                <a:cs typeface="Times New Roman" pitchFamily="18" charset="0"/>
              </a:rPr>
              <a:t>económico,</a:t>
            </a:r>
          </a:p>
          <a:p>
            <a:pPr marL="285750" lvl="0" indent="-285750" algn="just">
              <a:buFont typeface="Arial" pitchFamily="34" charset="0"/>
              <a:buChar char="•"/>
            </a:pPr>
            <a:endParaRPr lang="es-EC" dirty="0">
              <a:solidFill>
                <a:schemeClr val="bg1"/>
              </a:solidFill>
              <a:latin typeface="Times New Roman" pitchFamily="18" charset="0"/>
              <a:cs typeface="Times New Roman" pitchFamily="18" charset="0"/>
            </a:endParaRPr>
          </a:p>
          <a:p>
            <a:pPr marL="285750" lvl="0" indent="-285750" algn="just">
              <a:buFont typeface="Arial" pitchFamily="34" charset="0"/>
              <a:buChar char="•"/>
            </a:pPr>
            <a:r>
              <a:rPr lang="es-EC" dirty="0" smtClean="0">
                <a:solidFill>
                  <a:schemeClr val="bg1"/>
                </a:solidFill>
                <a:latin typeface="Times New Roman" pitchFamily="18" charset="0"/>
                <a:cs typeface="Times New Roman" pitchFamily="18" charset="0"/>
              </a:rPr>
              <a:t>Con </a:t>
            </a:r>
            <a:r>
              <a:rPr lang="es-EC" dirty="0">
                <a:solidFill>
                  <a:schemeClr val="bg1"/>
                </a:solidFill>
                <a:latin typeface="Times New Roman" pitchFamily="18" charset="0"/>
                <a:cs typeface="Times New Roman" pitchFamily="18" charset="0"/>
              </a:rPr>
              <a:t>la mejora y actualización realizada a los procedimientos de compras y bodega se estandarizaron estos procesos, llevando un control ordenado y fácil de operar; permitiendo de igual manera determinar oportunidades de mejora</a:t>
            </a:r>
            <a:r>
              <a:rPr lang="es-EC" dirty="0" smtClean="0">
                <a:solidFill>
                  <a:schemeClr val="bg1"/>
                </a:solidFill>
                <a:latin typeface="Times New Roman" pitchFamily="18" charset="0"/>
                <a:cs typeface="Times New Roman" pitchFamily="18" charset="0"/>
              </a:rPr>
              <a:t>.</a:t>
            </a:r>
          </a:p>
          <a:p>
            <a:pPr marL="285750" lvl="0" indent="-285750" algn="just">
              <a:buFont typeface="Arial" pitchFamily="34" charset="0"/>
              <a:buChar char="•"/>
            </a:pPr>
            <a:endParaRPr lang="es-EC" dirty="0" smtClean="0">
              <a:solidFill>
                <a:schemeClr val="bg1"/>
              </a:solidFill>
            </a:endParaRPr>
          </a:p>
          <a:p>
            <a:pPr marL="285750" indent="-285750" algn="just">
              <a:buFont typeface="Arial" pitchFamily="34" charset="0"/>
              <a:buChar char="•"/>
            </a:pPr>
            <a:r>
              <a:rPr lang="es-EC" dirty="0">
                <a:solidFill>
                  <a:schemeClr val="bg1"/>
                </a:solidFill>
                <a:latin typeface="Times New Roman" pitchFamily="18" charset="0"/>
                <a:cs typeface="Times New Roman" pitchFamily="18" charset="0"/>
              </a:rPr>
              <a:t>Se establecieron  indicadores para la medición y control de las áreas de bodega y compras generando información oportuna para la toma de decisiones y aplicación de acciones de mejora en cuanto a cumplimiento de proveedores y cobertura del inventario</a:t>
            </a:r>
            <a:r>
              <a:rPr lang="es-EC" dirty="0" smtClean="0">
                <a:solidFill>
                  <a:schemeClr val="bg1"/>
                </a:solidFill>
                <a:latin typeface="Times New Roman" pitchFamily="18" charset="0"/>
                <a:cs typeface="Times New Roman" pitchFamily="18" charset="0"/>
              </a:rPr>
              <a:t>.</a:t>
            </a:r>
          </a:p>
          <a:p>
            <a:pPr algn="just"/>
            <a:endParaRPr lang="es-EC" dirty="0" smtClean="0">
              <a:solidFill>
                <a:schemeClr val="bg1"/>
              </a:solidFill>
              <a:latin typeface="Times New Roman" pitchFamily="18" charset="0"/>
              <a:cs typeface="Times New Roman" pitchFamily="18" charset="0"/>
            </a:endParaRPr>
          </a:p>
          <a:p>
            <a:pPr marL="285750" lvl="0" indent="-285750" algn="just">
              <a:buFont typeface="Arial" pitchFamily="34" charset="0"/>
              <a:buChar char="•"/>
            </a:pPr>
            <a:endParaRPr lang="es-EC"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200" b="1" dirty="0">
                <a:solidFill>
                  <a:schemeClr val="bg1"/>
                </a:solidFill>
                <a:latin typeface="Times New Roman" pitchFamily="18" charset="0"/>
                <a:cs typeface="Times New Roman" pitchFamily="18" charset="0"/>
              </a:rPr>
              <a:t>CONCLUSIONES</a:t>
            </a:r>
            <a:endParaRPr lang="es-EC" sz="3200" dirty="0"/>
          </a:p>
        </p:txBody>
      </p:sp>
      <p:sp>
        <p:nvSpPr>
          <p:cNvPr id="3" name="2 Marcador de contenido"/>
          <p:cNvSpPr>
            <a:spLocks noGrp="1"/>
          </p:cNvSpPr>
          <p:nvPr>
            <p:ph idx="1"/>
          </p:nvPr>
        </p:nvSpPr>
        <p:spPr>
          <a:xfrm>
            <a:off x="2555776" y="2204864"/>
            <a:ext cx="6131024" cy="4013800"/>
          </a:xfrm>
        </p:spPr>
        <p:txBody>
          <a:bodyPr>
            <a:normAutofit/>
          </a:bodyPr>
          <a:lstStyle/>
          <a:p>
            <a:pPr algn="just">
              <a:buClrTx/>
            </a:pPr>
            <a:r>
              <a:rPr lang="es-EC" sz="1800" dirty="0">
                <a:solidFill>
                  <a:schemeClr val="bg1"/>
                </a:solidFill>
                <a:latin typeface="Times New Roman" pitchFamily="18" charset="0"/>
                <a:cs typeface="Times New Roman" pitchFamily="18" charset="0"/>
              </a:rPr>
              <a:t>Para los materiales tipo A que se abastecen con amortiguador se reducen los valores del inventario; al finalizar el mes de abril podemos evidenciar una reducción en el valor del inventario de aproximadamente en un 9% en relación al valor final del inventario del mes de enero. </a:t>
            </a:r>
          </a:p>
          <a:p>
            <a:pPr marL="0" indent="0" algn="just">
              <a:buNone/>
            </a:pPr>
            <a:endParaRPr lang="es-EC" sz="1800" dirty="0">
              <a:solidFill>
                <a:schemeClr val="bg1"/>
              </a:solidFill>
              <a:latin typeface="Times New Roman" pitchFamily="18" charset="0"/>
              <a:cs typeface="Times New Roman" pitchFamily="18" charset="0"/>
            </a:endParaRPr>
          </a:p>
          <a:p>
            <a:pPr marL="0" indent="0" algn="just">
              <a:buNone/>
            </a:pPr>
            <a:endParaRPr lang="es-EC" sz="1800" dirty="0" smtClean="0">
              <a:solidFill>
                <a:schemeClr val="bg1"/>
              </a:solidFill>
              <a:latin typeface="Times New Roman" pitchFamily="18" charset="0"/>
              <a:cs typeface="Times New Roman" pitchFamily="18" charset="0"/>
            </a:endParaRPr>
          </a:p>
          <a:p>
            <a:pPr algn="just">
              <a:buClrTx/>
            </a:pPr>
            <a:r>
              <a:rPr lang="es-EC" sz="1800" dirty="0" smtClean="0">
                <a:solidFill>
                  <a:schemeClr val="bg1"/>
                </a:solidFill>
                <a:latin typeface="Times New Roman" pitchFamily="18" charset="0"/>
                <a:cs typeface="Times New Roman" pitchFamily="18" charset="0"/>
              </a:rPr>
              <a:t>En </a:t>
            </a:r>
            <a:r>
              <a:rPr lang="es-EC" sz="1800" dirty="0">
                <a:solidFill>
                  <a:schemeClr val="bg1"/>
                </a:solidFill>
                <a:latin typeface="Times New Roman" pitchFamily="18" charset="0"/>
                <a:cs typeface="Times New Roman" pitchFamily="18" charset="0"/>
              </a:rPr>
              <a:t>la empresa se cuenta con un número limitado de personal para la generación de las actividades que se desarrollan en la bodega y en el área de compras; la información de entradas y salidas de materiales no se digitalizan de manera automática y se dispone de esta información en registros físicos</a:t>
            </a:r>
          </a:p>
        </p:txBody>
      </p:sp>
      <p:sp>
        <p:nvSpPr>
          <p:cNvPr id="4" name="4 Marcador de contenido"/>
          <p:cNvSpPr txBox="1">
            <a:spLocks/>
          </p:cNvSpPr>
          <p:nvPr/>
        </p:nvSpPr>
        <p:spPr>
          <a:xfrm>
            <a:off x="251520" y="3068960"/>
            <a:ext cx="1872208"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lt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lt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lt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lt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lt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lt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lt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lt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lt1"/>
                </a:solidFill>
                <a:latin typeface="+mn-lt"/>
                <a:ea typeface="+mn-ea"/>
                <a:cs typeface="+mn-cs"/>
              </a:defRPr>
            </a:lvl9pPr>
          </a:lstStyle>
          <a:p>
            <a:pPr marL="0" indent="0" algn="ctr">
              <a:buFont typeface="Wingdings 2"/>
              <a:buNone/>
            </a:pPr>
            <a:r>
              <a:rPr lang="es-EC" sz="1100" b="1" smtClean="0">
                <a:solidFill>
                  <a:schemeClr val="bg1"/>
                </a:solidFill>
                <a:latin typeface="Times New Roman" pitchFamily="18" charset="0"/>
                <a:cs typeface="Times New Roman" pitchFamily="18" charset="0"/>
              </a:rPr>
              <a:t>CONCLUSIONES</a:t>
            </a:r>
            <a:endParaRPr lang="es-EC" sz="11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80387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857248"/>
          </a:xfrm>
        </p:spPr>
        <p:txBody>
          <a:bodyPr>
            <a:normAutofit/>
          </a:bodyPr>
          <a:lstStyle/>
          <a:p>
            <a:pPr algn="ctr"/>
            <a:r>
              <a:rPr lang="es-EC" sz="4000" b="1" dirty="0">
                <a:solidFill>
                  <a:schemeClr val="bg1"/>
                </a:solidFill>
                <a:latin typeface="Times New Roman" pitchFamily="18" charset="0"/>
                <a:cs typeface="Times New Roman" pitchFamily="18" charset="0"/>
              </a:rPr>
              <a:t>E</a:t>
            </a:r>
            <a:r>
              <a:rPr lang="es-EC" sz="4000" b="1" dirty="0" smtClean="0">
                <a:solidFill>
                  <a:schemeClr val="bg1"/>
                </a:solidFill>
                <a:latin typeface="Times New Roman" pitchFamily="18" charset="0"/>
                <a:cs typeface="Times New Roman" pitchFamily="18" charset="0"/>
              </a:rPr>
              <a:t>l Problema</a:t>
            </a:r>
            <a:endParaRPr lang="es-EC" sz="4000" b="1" dirty="0">
              <a:solidFill>
                <a:schemeClr val="bg1"/>
              </a:solidFill>
              <a:latin typeface="Times New Roman" pitchFamily="18" charset="0"/>
              <a:cs typeface="Times New Roman" pitchFamily="18" charset="0"/>
            </a:endParaRPr>
          </a:p>
        </p:txBody>
      </p:sp>
      <p:pic>
        <p:nvPicPr>
          <p:cNvPr id="1026" name="Picture 2" descr="http://4.bp.blogspot.com/-71SZ8RQGFso/UDKLOK3LiQI/AAAAAAAAASw/VCJ3XOS5xKY/s1600/Compras.jpg"/>
          <p:cNvPicPr>
            <a:picLocks noChangeAspect="1" noChangeArrowheads="1"/>
          </p:cNvPicPr>
          <p:nvPr/>
        </p:nvPicPr>
        <p:blipFill>
          <a:blip r:embed="rId2"/>
          <a:srcRect/>
          <a:stretch>
            <a:fillRect/>
          </a:stretch>
        </p:blipFill>
        <p:spPr bwMode="auto">
          <a:xfrm>
            <a:off x="0" y="1500174"/>
            <a:ext cx="1714512" cy="1256436"/>
          </a:xfrm>
          <a:prstGeom prst="rect">
            <a:avLst/>
          </a:prstGeom>
          <a:noFill/>
        </p:spPr>
      </p:pic>
      <p:pic>
        <p:nvPicPr>
          <p:cNvPr id="1028" name="Picture 4" descr="http://t3.gstatic.com/images?q=tbn:ANd9GcQCZTyRUZxMg6XR8Y_ddqroyzPXLhYTx7_xZ4te6XXHKB6Xrx2KnFunvQ"/>
          <p:cNvPicPr>
            <a:picLocks noChangeAspect="1" noChangeArrowheads="1"/>
          </p:cNvPicPr>
          <p:nvPr/>
        </p:nvPicPr>
        <p:blipFill>
          <a:blip r:embed="rId3"/>
          <a:srcRect/>
          <a:stretch>
            <a:fillRect/>
          </a:stretch>
        </p:blipFill>
        <p:spPr bwMode="auto">
          <a:xfrm>
            <a:off x="857224" y="3643314"/>
            <a:ext cx="2357454" cy="1714512"/>
          </a:xfrm>
          <a:prstGeom prst="rect">
            <a:avLst/>
          </a:prstGeom>
          <a:noFill/>
        </p:spPr>
      </p:pic>
      <p:pic>
        <p:nvPicPr>
          <p:cNvPr id="1030" name="Picture 6" descr="http://blog.organizai.com.br/wp-content/uploads/2011/11/social-commmerce.jpg"/>
          <p:cNvPicPr>
            <a:picLocks noChangeAspect="1" noChangeArrowheads="1"/>
          </p:cNvPicPr>
          <p:nvPr/>
        </p:nvPicPr>
        <p:blipFill>
          <a:blip r:embed="rId4"/>
          <a:srcRect/>
          <a:stretch>
            <a:fillRect/>
          </a:stretch>
        </p:blipFill>
        <p:spPr bwMode="auto">
          <a:xfrm>
            <a:off x="4071934" y="4857760"/>
            <a:ext cx="1285884" cy="1144437"/>
          </a:xfrm>
          <a:prstGeom prst="rect">
            <a:avLst/>
          </a:prstGeom>
          <a:noFill/>
        </p:spPr>
      </p:pic>
      <p:sp>
        <p:nvSpPr>
          <p:cNvPr id="1034" name="AutoShape 10" descr="data:image/jpeg;base64,/9j/4AAQSkZJRgABAQAAAQABAAD/2wCEAAkGBhQSEBUUEhMVFRQVFBUXFBgVFxUVFhUVFBUVFBQUFhYXHCYeGBkkGRQUHy8gIycpLC0sFR8xNTAqNSYrLCkBCQoKDgwOGg8PGiwkHyQsLDQtLywpLCksLCwsLCksKSwpLSkpKSwsLikpLCksLCwsKSksKSwpLC0sKSwpKSkpLP/AABEIAMgA/AMBIgACEQEDEQH/xAAcAAEAAgMBAQEAAAAAAAAAAAAABgcBBAUIAwL/xABOEAABAwIDBQQECQgHBwUBAAABAAIDBBEFEiEGBxMxQSJRYXEygZGhCBQjQlJicoKSFjNUk6KxwdIVQ1OzwtHTJDVEVWODwxglZLLhF//EABoBAQADAQEBAAAAAAAAAAAAAAADBAUCAQb/xAArEQACAQMDAgUEAwEAAAAAAAAAAQIDERIEITETQQUUMlFhIiNicYHw8UL/2gAMAwEAAhEDEQA/ALxREQBERAEREAREQBERAEREAREQBERAEWliuMQ00ZknlZEwc3PcGi/cL8z4DVRiHfFhTnZRWNB+syVo/EWWQE0RfKnqWyND2ODmuALXNILXA6ggjQhKmobGxz3uDWtBc4k2DWtFySe4AIBUVTY2lz3Na1ou5ziGtA7yToFXG02/iipyWUwdVyXsOH2Yr93EI7X3QfNRHFcRn2lxD4vTl0eHwOu9/LMLkcRw6vdYhjTy1J6q1Nl93lFQAfF4G5+sj+3Kfvn0fJtggK7O2u0NbpS0Ip2n57mW0PXPOQPY1fv+htqv0qP2wf6auayygKY/JXaeT0q+Nn/ca3+7iWfyH2k/5nH+tk/0lcyIClp9mtpqdhkbWtmLbHhteHucBcmwkjAPlcE3Xf2A3xR1bhT1jRT1YOWxBayRw0sM2rH/AFD6ieSskqCbxt1kOIsMjLRVbR2JBoH25MltzH1uY8eSAnYKyqp3R7ezPkfhtfcVUGYMc/0ntZ6Ubj1c0ah3zm+VzayAIiIAiIgCIiAIiIAiIgCIiAIiIAiIgCwSvzJKGglxAAFySbAAcySeQUSh3s4Y+cQNq2F5dlByvEZdewAkLcnPre3igKwwbC3bSYrUS1EjxSU5sxjTbsuc4Rsb9EkNLnO5+61h4puYw2SB7I6ZschYQyQOkzNfbsuN3a62vfmq/ZUv2bxmQvY51DVEkFovZuYuFu98ZcQR1ab9QultXvflrnto8FbI6SXQy5crgOojB9AW5vda3TvQG78H/G5DDU0Un/CvBab3sHucHMHgHsJH2itXe3tfJVztwigOd8jw2oLeV+fCv0AtmefC3evy+gGzWFyymTiV9XZgIN2tcMxuAeYYHFxceZIHJfXdxhcWFURrqwE1VUCWNOsnDPaAF9QXXzOJ72r1K4N/Ec+BUlPTUgZ22vdLKW3c+UZcxsdBzFr30AHRfnYfbmZ1YG1U2aORrgM+VrWuAzNItYC9iPWo7tRtfLXObnDWsYSWNb0vzJcdSdB4eC4StRprGz5InLc9DS49TtaXOniAAue23T2Fc3DtvqOeThsls4mzc7SwOP1SdPUqKFllcqgvc9zPSoKwXKA7sNqnzB1PK4udG3Mxx1JZcAtJ6kXHqPguZvT2xeH/ABSFxaAAZnA2JzC4jv0FrE+YHeq0/o5Lemoy1E1CJL8T3gUUDi184c4cxGC8jzy6D2r4UW8qhlOXjZCeXEa5g9p096pTC8KkqJRFC3M917C4GgFySToNF8ammdG9zHgte0lrgeYI0IVfqvk3l4TR9OTy/vYmW+jCHU89Ni9JbMx7GyluoJH5p5I5gi8Z8MqtnZ7GmVdLFUR+jKwOA6i/Np8Qbj1KjMDxr5N9HUOJpahpY4HXhOd6MrO7K6ziPBSDcNjL4pKrDZjZ8L3PjB8HZJgPDNkd94qaMskYur0stNPF8dmXIiIuioEREAREQBERAEREAREQBERAEREBWHwg8TfFhbWMJAmnax9urAx7y0+BLW+xRvardjSQ7PCeFny7I4ZnSXzOk4mQSNOtslnkgDllHirX2x2UixGkfTy6Xs5jhzjkbfK8e21uoJCqtm5jFHRtpZMRb8TadGNdM4Zb3A4RAHjYusEBN93j2YlgtP8AG2Mn7LmPD2hwJie6NpN/nZWt18VJcI2apqQEU0EcV+eRoaT5nmV+dmNnI6Gljpob5IwdXek4uJc5xt1JJX72lxgUlJPUO5RRPfbvIHZHrNh60BTu0dsY2lZTE3paO/E7rRWfNf7T8sfkFp7TY66rqXyn0b2jb0bGD2RbvPM+JXX3J4C91DXVbtZKkSRsPU5WuLyPOR/7CiQViguWRzZlT7dVhtPK+Uyta+VuXI14BAab3cGnmb6X6etQFZZIWm7SQRyIJBHkQp5RyVjhOx6GqsFgkblfDG4eLG+7TRQjHt0zHXdSPyH6Ely37r+Y9d1X8e0VU30amceUsn+a3KfbetYdKmQ/aIeP2gVAqc1wzvJPksDYXYN9HI6aZzS8tLWtZcgAkEkkgXOg6d6rHbJjhiFTnvfjPOv0Sbs9WXKpvgO9l4cG1bAWn+sjFiPEs6jy96nFZs/SVmWWSKOW7QWv72nUdocx5qvXhJ8mj4fq46abk1dWK63P4U4zyTkdhkZjB6F7iCbeQGvmFEtrK0S11RI30XSut4hvZv68t/WrX2+xVtBQcOBrYzJeOMMAaGgi73ADuHvIVJAKtP6Uom9oXKvUlqXsnsv4BUkxPNh+0GH1J0FVFT8Tpq9gppb/ALLl2Ni92ssz2S1LckIIcGO9OS2oBHzW+ep961vhGtsaAjQh0wBHS3BIUlKLXJn+LaiFRqEN7F2hZWAsqUxAiIgCIiAIiIAiIgCIiAIolj+86ioqxlLUPcx7mhxdl+TYHEhud17i9uYBA6kKVseCAQbgi4I5EHkgP0ixdZQEZ3hbXjDaF1RkzuzBkbeQL3g5cx+iLEm3cq62Q3v1oq6eHE42COrawwvazI4CVxET7AkFhIt0I5+dobY7LR4hSPppTYOsWuAuWPbq14HXy7iVBditx4pKptRU1HxgxW4DcrmtaW+g45nH0ejRoDqgLUCrTf8A4pw8J4YOs08bD4tbmkd72N9qssBUv8JF3ydC3oZJr+psQ/xFAWLu7wn4vhVJGBY8FjnfakHEd73FV9t9sW+nldNE0mB5Ljb+rcdSCOjb8j6vO4KZgDGgcg0AeoBcfaLa6noy1s5dd4Nmtbm7PIk+C7hJxexzJXKGRXH+SGHVzOLCAA6/ahOTXqHMIsD4WC5lRudj+ZUvH2mNd+4hWFVj3I8GVeinVfukqGNJjljkI+bZzHHwF7i/rUFcLGx0I5qSMlLg8aaCtLdFixdHLA434ZD2eDX3zDyzC/3lVqsbc9RnPPL83K1g8XE5j7AB7VxV9J7Hk3t7mCSzRRPiY54jc/OGgk2eG2dYakDL71wt2Ox73VHHnic1kY+TD2kZpDyNnD5o18yO5SXbLeW2kkMMLBJKPTLiQxlxcDTUut7E2L3ktrJODKwRykEssSWvsLkC+oNtVnPHM34y1MNJio/T797E4AVK/CR/4D7U3/hV1gqlPhI86D7U3/hUpjF1hZWAsoAiIgCIiAIiIAiIgCIuLtlJVNopjQgGpDbxhwBvYjNYHQuy5rA6XsgIxvb3etxClMkY/wBqga4xkDWRo1MJ8/m9x8yoNue3r8IsoKwnJcMp5Hc4yTYRP+rfQHpy5WtLd1e9UVw+LVZDKxt7aZRMBzsOjxrdvhcdQInv13eshH9IU7cueQCoaPRzP5Sjuu7Q+JB70B+Z94NThm0NQyqlkkpnSWc1xJDIn2fE+NvIFoIFgNRfqrzo69ksbZI3NfG9oc1zTdpaeRBXkPafaQ1ogfL+fjiEUr/7VrD8lIfr5XFp+wD10l2w28KSgoq6ke6x4Ln0t/myPs0hvgQ8SD7J70Bfezu2dJXGQUszZDEbPADgRe9nDMBdpsdRpou2vLm5TGzTYvE0mzKhroT45tY/22AeteogUBlVF8IvDS6jp5x/Uzlp8pW6H8UbR95W6uDtzs8K7D56f5z2XYe6RnbjP4mj2oDb2axQVNHBMP62GN+ne5ouPUbj1KE73cHJbFUNFw28b/AON2H23HrC0dwG0nEo5KSQ/KUzzlaefCeb/svzDwuFZ9bRMljdHIMzHghw7wV1GWLueNXKF2f2kmo5M8LtD6TDq147iO/xGqsOj3vwFvysMrXdcuV49RJB9yjOM7sKqOQ8FvGjv2SHNDgO5zXEa+IXL/Iau/RpP2f33Vl4S3I1dErxre5mYW00Ra46Z5COz4ho5nzKrhzrm55nn5raxPCpad/DmYWPsDY25G9jcG3QrtbBbORVlQ5kznANZnAbYZrOAIJ6cxy710lGCujzds5WB4FLVyiOJtz85x9FjfpOP8OqvPAsFZSwMhj5N5k83OPpOPiT/AL7YXhEVOwMhYGN7hzJ7yeZPiVuEKtOo5EijY84bSNcKyoz+lxpL/iP8LL6bKNca6nyelxmezML+66tja/dvHWScVj+FKQA45czX20BIuNelwv1sfu6jon8Vz+LLYgG2VrQeeUXOviVT6byPpn4lR8vb/q1rExaqS34O+NYph1Ez0rgnw48rWC/kIyfWrqmlDWlziAGgkk6AAakk9BZUlsK7+ldpZ64AmCAHhkjT0eDCPMtzv8AUrB82XgFlYCygCIiAIiIAiIgCIiALmbSx1DqSUUjmtqCw8JzrZQ716cr89L2XTRAePtq2VkNYXVjHRVNw4uAEZcQdJQWdkkkek3mR33Vo7E72oa2nNDixF5G8PjOsGSA6DiH5jwfnctAdDqbQ2w2Lp8RgMU7debHttnjd3tJ945FeZ9utgJsLnEcrg9j7mOVoIa4A2II+a4dW68+qA49Tgb2y1DGjOKYv4hGtmNkEWfyu5uvipXV4EyswNlbGLT0REFSPpxX+Rk82h7W+IHgozQ4q+kllFPI1+eOSAuDbtfHJYOs14vqAOYutug/pCCKaGKKdsc7Q2ZvBcQ8C9ubdDqdRqlxY3KqDh4dh9ZF6cc88byPmvjkbPCD42e8qZYNtvJWbUxPjlfwHPMbGhzshjELrjLy1cC7lzVburaiGmkpnsc2KSRkhD2EEPjBDXNJGhs4g94X62Px74jXQ1JZxOE4uyZsua7XNtmsbel3dEB7HCEKr8G+EHQS2EzZqc97m8Rn4ma/sqd4RtXSVQBp6mKS/Rr25vWw9oexAVPvG2cmwrEG4tQsvHmvUMF8oc7R+YDlG+/Po7XuVm7H7b02IwiSB4zW7cZI4kbuoc3u7nDQruyxB7S1wBaQQQRcEHQgg8xZVXtFuEhc8zYfO+llvma25MYPPsuHbjHkTbuQFrpZUozHNpMPGWWnFYxo9PLxTYc+3EQ/8QJX2Z8IV0elRhssZ8Hkeej4x+9ATzbDYZtc+N/E4bmAtJy5szSbgcxaxv7V+9mNgoaJ/Ea575C0tu4gAA2vZo8hzuoZD8I6iPpU9S3vsInf4xdbY+ENhv0an9Uz/UXWTtY8sWeirH/1C4b9Gp/VM/nWD8IbDbejU/q2f6i5PSzloY3jsFJC6aokbHG3mXdT0a0DVzvAaqpqrfZWVjjHhNA9x17bwZCO45W9hv3nFZw3c/W18rZ8aqnEDlEx13Ac8tx2Ix4MB8wgOfiGP4htHM6no2mCga60jzcZh04rh6RtqIm9+vera2N2Phw6mbBCCdc0jz6UjzoXOt5WA6ALpYVhEVNE2KCNscbR2WtFgO8+JPUnUrcQBERAEREAREQBERAEREARFp4visdNC+aZwZHG0ucT3DoO8k2AHUkIDV2l2mgoad09Q/KxugA1c9x5MYOrj/8Ap0C84bTbU1mP1bYo2ERgkxQg9lg5GSR3U2OrjoOQ8fzj+OVWP4iGMBDLkQxk9iGPq95HW1iT5AdArl2S2RhoIBHELuNuJIRZ0ju89ze4dPO5UFasqa+SalSc38HC2N3UU9JlkmAnnFjd35tjvqMPO30jr5KdXRFlznKbuzSjBRVkfGrpGSscyRoexws5rhcEdxBXCl3dYe5wcaSLRuWwzBtu/KCAT481I0XinJcMOMX2IBiu5Whl1i4kB+o7O38L7n3qG4juOq2G8E0UtuVyYneHO496vBZU0dTOPcilQg+xQdBtli+DPEchkyX/ADdQDJG4dcj76fccrV2Q36UdVZlR/ssp+mbxOPhJ837wHmpBV0bJWFkjGvYebXgOafUVW21G5OKTM+jfwnf2b7ujPg13pM9dx5K1T1UXtLYrT0zXpLyjkDgCCCCLgjUEd4PVZcwHmL+a8w7Lbd12BzmCZjnRA9uCQkWH04Xa5b94u0r0TsxtRBX07Z6d+Zp0cDo5jurHjoQrhV4NqXBIHCzoInA880bDf2hah2Nof0Kl/UQ/yrsIgON+RtD+hUv6iH+VZGx1D+hUv6iH+VdhEB8oKZrAGsaGtHINAAHqC+qIgCIiAIiIAiIgCIiAIiIAiIgMErzlve3gOxCpFHSkugjky9nXjzXtcW5tBNmjqbnutY2+zbn4lRcGJ1p6kOa0jmyLlI/zN8o8z3KCbltjtDXSt7204PsfL/hH3vBcVJqEcmdwhm7Ex3d7FDD6btgGoksZXd3dG09w95v4KWIFlY05OTuzVjFRVkaeKYtFTRmWeRsbAQC53eeQAGpPgF+8PxGOeNskL2yRu9FzTcHofX4KH75KDiYW5w5wyxyerWM/3gXL3E4iXUk8R5Ryhw8pWm49rCfWpVSTpZrkjdR9TE7G1m9GChqm0743vNmmRzS0cMO1Gh9I21tpzCmUUgc0OabggEEdQRcH2Kkt+tA1lZDI1tjLEc5+k6N2UesNLQrV2KlzYdSEfo8XuaAf3LqpTiqcZI8hNubiztoiKsWAsLKIDibV7JQ18BjmFiL8OQDtxu7x3jvb196pjAMZqMAxMtfcsBDZmN9GaI6h7b9QNQe+4716CVb77cAElG2pAGeBwBPUxyHLb1OLT6yrmmqtSxfBU1FJNZIuTDq9k0TJYnB0cjQ5jhyLXC4K2VVnwe8cdNhz4HG5ppbN8I5RnA/FxFaa0jPCIiAIiIAiIgCIiAIiIAiIgCIiAIUWhjuIcClmm/soZJPwMc7+CA82bwa9+KY66OM3AlFNF3BrHFrneWbO5XtQ0bYYmRMFmRsaxo8GgAfuVFbmKHjYmZHa8KJ77n6b7MB8+24+pX3dZ2snuol/Sx2uZRfJ04C/HxsLPc4ruXcWzgbyaZ0mFVLWNLnZGmwFyQ17HHTwAJ9Sh+4yIxw1L3jIxz4g1zuyCWh+axPO1x7V2dtcaxPjCCgh7Lmg8YNDjc+kA53YZbx1XBpdzNRUfKV1a4vPMNvKR4F7yB7BZX6bj0sW+SnNS6l0jO+WmbVGndBLA8x8Rr28aIOGcsLTZzhcdk+SmmxFbFHR09Px4HzMiAc2OWN5uLkgZTrbwUdj3FUYHamqCfAxt92QroYNuopKSdk0bpnPYbtzuaRe1gey0H3rypOn08b8fB7CE88rEzdUAL4urgtWZxWqVi1K8k9jVhRT5OkK26+8U11yGXXQpmL2lUlJnlSnGKN1Rbeh/uiq+wz+9YpSFFd6J/8AaKr7LP71i0afrRRqelnB+DT6Nd9qn/dMruVJfBpHZrvtU/7pldq2zICIiAIiIAiIgCIiAIiIAiIgCIiAKJb16jJg1Ye+HL+NzWf4lLVCd9H+46vyi/v4kBV24WHtVb/qxN9pe4/uCtOoqCqz3DC8VX9uH9z1ZM8JWDr3LN2NnRJYK5pvlKMeV9RSlbENCspU5tmk5wSM063mr5xwWX1WhTi0tylOSb2Mr8ubdfpYUhwaz6W6+RoFvLKjdKL5O1UkjUjogFsNZZfpF1GCjwcuTfJlV5vsxbh4eIhznlaPux9t3vye1WEqL31Yzxq5kDNRAyxtr8pJZzh52DAremjlURWrytAsT4PGDmPDpJiLceY5fsRDID+Iv9itZcTYvBfimH01OfSjhaH/AGyMz/2i5dtaxmBERAEREAREQBERAEREAREQBERAFXG+7aKnZhk9M6ZgnlEeSO93nLLG8kgeiLNOpsp7ilXwoJJOfDje/wA8jS7+C88bttlY8UfU1VaXSnOBbMRd7wXOcSNTa4sL2XM5qCuzqMXJ2R0Nwkwy1bL9q8TreHbF/bb2q2iwLzxg9S/BsXLZCcrH8OT68L7EP9mV3mFfdfjUEEYkmmjjYdWuc4AO0uMv0tO5Z2pheV1vcv0J2jZ9jcDVlVjtDvvhZdtJGZj0e+7I/MN9Jw9ihb8axfFjlj4rmXILYhwoR4OcLA/eJXMNNJq72OpV1wty2Not5VFRktfJxJB/VxWe4Hucb5W+s3UKqt/brnh0Yt0zykn2Nb/FNnNxxNnVstv+nCbn70hGnqHrVgUOwNBE2zaOE+L2CR3tkuV39iG3Jx92fwVRVb7K6Q2iZDH4NY6Q/tE/uXwO2WN1WkZn7vkYcvva3T2q9aTDoohaKOOMfUY1n/1C2V514L0wHRk+ZFBfEMfP6b+Nw/in9G4//wDN/WH+ZX4ieZ/FHvl/yZQZq8fZ+nafVc7+BWPy/wAah/OGX/u04/iwK/Vhz7DU6de71p5hPmKPOg1xJlNYVv1lAIqYGPNjldESw5raZmm4IvbkQtHdBs67EcVNRN2mQu48pPJ0rnExt/Fd3kxaO9baOmqakNpmR2juHytaAZXfaHpMFtD1uelloYLtfVQU/wAXonmAOdnmkbo+Rx0AL+bWtAsAO8nrpoUaV/THd9inVm+G9ketgUuvJx2mxP8A5hU/r5f812sF3vYnRkcWT4zF1Eupt4SAZgfO48FalpqsFeUWV1Vg3ZM9MIuBsZtnBiVOJoDa2kjHWzxu+i63TqD1C76gJAiIgCIiAIiIAiIgCIiAIiIDRx2mMlLPG30nwyMb5uY5o95VI7i6wNbVU7gWyte15B7gOG4eYcB7Vfi8+7VRnB9oxUWtT1JLzblllNph5tf27eSiqxyg0SUpYyTOrvf2J+MRfGoheWFtngc3xA3v5tuT5E9wVS4Dh7q6ojgkqGxiwax0znFrQOTG+PcLgL1A1wIBBBBFwRqCDyI8LKrttNzfFe6ahLWOdq6F3ZYT3xu+b9k6eIVShWssJFqtSu8onZ2f3QUVPrKDUP75bBg8oxp7SVNo4Q0BrQAByDQAB5AaBUBHjWMYWcjuM1g5NlbxYrfVcbi32SF16HfxUD87TxP+w58Z9+YJUo1Jb3uewqwjtaxdiKpRv9b+hu/XD+RP/wC+s/Q3frR/IofLVPYl68PctpYVOV+/qQj5ClY098jy/wBgaG/vXCn3u4nKbRua090UTSf2sxXUdJUZy9TBHoBfKpq2Ri8j2sA6vcGj2uK87zYni8/pS1Vj0zujHsuAtZmxdS83kc0eLnlx911ah4ZUl/hE9WuyLixze3Q09w2Qzv8Aow6j1vNm+y6rHafeTV4ieDE0xRO/q4yS54/6j+o8NAs0WwUY1leX+DeyPbz/AHLsT8Gjhc9rGtAHIDVx6AnmdVp0fCsFlPYrT1MpbEAxDCzEWxGxldYuA5Mvyb4m2p9S6FNThjQB6z3la9HmkkdNJ6Tiffz9XRbq2NBp0l1Lc8foytTVu8UERFqWvsUk7HS3e7SnDMTjeXEU8pDJh0yONg77rrHyv3r1M06Lx7icN4yerdf816P3QY86qwmBzzd8YdC4878I5Wk+JZkXy2so9Kq0uGbFCecLk0REVMmCIiAIiIAiIgCIiAIiIAofvQ2LGI0LmNA48d5ID9cDVl+5w7PnY9ERAQLdBtYZYTRzEianuGB2hdGDYtsdbsOlu63crHWUWTqYqM9jToScobmCOi5lbsxSzfnaaF/iY239oF0RQxbXDJmkc5+7zDRzpIR53H+JfP8AIHC/0aD8R/mWUU2Urcsixj7GW7P4XS3fwqSO3znlh9mcn3KmdonUrK9pwp73AnUWOQOJ1bGTq5lu8ad56EV/RxbkndlSu9rWJosoi+0M8KHbd1V3RQj7TvWcrf4+1EVTWP7dvdo9RpsZYADkFlEWjFJKyMhu4REXR4Ycy4I7wQrM+Dhi5/2qlPQtmb5n5N49zERYniq9L/ZoaN8ou5ERYpeCIiAI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36" name="AutoShape 12" descr="data:image/jpeg;base64,/9j/4AAQSkZJRgABAQAAAQABAAD/2wCEAAkGBhQSEBUUEhMVFRQVFBUXFBgVFxUVFhUVFBUVFBQUFhYXHCYeGBkkGRQUHy8gIycpLC0sFR8xNTAqNSYrLCkBCQoKDgwOGg8PGiwkHyQsLDQtLywpLCksLCwsLCksKSwpLSkpKSwsLikpLCksLCwsKSksKSwpLC0sKSwpKSkpLP/AABEIAMgA/AMBIgACEQEDEQH/xAAcAAEAAgMBAQEAAAAAAAAAAAAABgcBBAUIAwL/xABOEAABAwIDBQQECQgHBwUBAAABAAIDBBEFEiEGBxMxQSJRYXEygZGhCBQjQlJicoKSFjNUk6KxwdIVQ1OzwtHTJDVEVWODwxglZLLhF//EABoBAQADAQEBAAAAAAAAAAAAAAADBAUCAQb/xAArEQACAQMDAgUEAwEAAAAAAAAAAQIDERIEITETQQUUMlFhIiNicYHw8UL/2gAMAwEAAhEDEQA/ALxREQBERAEREAREQBERAEREAREQBERAEWliuMQ00ZknlZEwc3PcGi/cL8z4DVRiHfFhTnZRWNB+syVo/EWWQE0RfKnqWyND2ODmuALXNILXA6ggjQhKmobGxz3uDWtBc4k2DWtFySe4AIBUVTY2lz3Na1ou5ziGtA7yToFXG02/iipyWUwdVyXsOH2Yr93EI7X3QfNRHFcRn2lxD4vTl0eHwOu9/LMLkcRw6vdYhjTy1J6q1Nl93lFQAfF4G5+sj+3Kfvn0fJtggK7O2u0NbpS0Ip2n57mW0PXPOQPY1fv+htqv0qP2wf6auayygKY/JXaeT0q+Nn/ca3+7iWfyH2k/5nH+tk/0lcyIClp9mtpqdhkbWtmLbHhteHucBcmwkjAPlcE3Xf2A3xR1bhT1jRT1YOWxBayRw0sM2rH/AFD6ieSskqCbxt1kOIsMjLRVbR2JBoH25MltzH1uY8eSAnYKyqp3R7ezPkfhtfcVUGYMc/0ntZ6Ubj1c0ah3zm+VzayAIiIAiIgCIiAIiIAiIgCIiAIiIAiIgCwSvzJKGglxAAFySbAAcySeQUSh3s4Y+cQNq2F5dlByvEZdewAkLcnPre3igKwwbC3bSYrUS1EjxSU5sxjTbsuc4Rsb9EkNLnO5+61h4puYw2SB7I6ZschYQyQOkzNfbsuN3a62vfmq/ZUv2bxmQvY51DVEkFovZuYuFu98ZcQR1ab9QultXvflrnto8FbI6SXQy5crgOojB9AW5vda3TvQG78H/G5DDU0Un/CvBab3sHucHMHgHsJH2itXe3tfJVztwigOd8jw2oLeV+fCv0AtmefC3evy+gGzWFyymTiV9XZgIN2tcMxuAeYYHFxceZIHJfXdxhcWFURrqwE1VUCWNOsnDPaAF9QXXzOJ72r1K4N/Ec+BUlPTUgZ22vdLKW3c+UZcxsdBzFr30AHRfnYfbmZ1YG1U2aORrgM+VrWuAzNItYC9iPWo7tRtfLXObnDWsYSWNb0vzJcdSdB4eC4StRprGz5InLc9DS49TtaXOniAAue23T2Fc3DtvqOeThsls4mzc7SwOP1SdPUqKFllcqgvc9zPSoKwXKA7sNqnzB1PK4udG3Mxx1JZcAtJ6kXHqPguZvT2xeH/ABSFxaAAZnA2JzC4jv0FrE+YHeq0/o5Lemoy1E1CJL8T3gUUDi184c4cxGC8jzy6D2r4UW8qhlOXjZCeXEa5g9p096pTC8KkqJRFC3M917C4GgFySToNF8ammdG9zHgte0lrgeYI0IVfqvk3l4TR9OTy/vYmW+jCHU89Ni9JbMx7GyluoJH5p5I5gi8Z8MqtnZ7GmVdLFUR+jKwOA6i/Np8Qbj1KjMDxr5N9HUOJpahpY4HXhOd6MrO7K6ziPBSDcNjL4pKrDZjZ8L3PjB8HZJgPDNkd94qaMskYur0stNPF8dmXIiIuioEREAREQBERAEREAREQBERAEREBWHwg8TfFhbWMJAmnax9urAx7y0+BLW+xRvardjSQ7PCeFny7I4ZnSXzOk4mQSNOtslnkgDllHirX2x2UixGkfTy6Xs5jhzjkbfK8e21uoJCqtm5jFHRtpZMRb8TadGNdM4Zb3A4RAHjYusEBN93j2YlgtP8AG2Mn7LmPD2hwJie6NpN/nZWt18VJcI2apqQEU0EcV+eRoaT5nmV+dmNnI6Gljpob5IwdXek4uJc5xt1JJX72lxgUlJPUO5RRPfbvIHZHrNh60BTu0dsY2lZTE3paO/E7rRWfNf7T8sfkFp7TY66rqXyn0b2jb0bGD2RbvPM+JXX3J4C91DXVbtZKkSRsPU5WuLyPOR/7CiQViguWRzZlT7dVhtPK+Uyta+VuXI14BAab3cGnmb6X6etQFZZIWm7SQRyIJBHkQp5RyVjhOx6GqsFgkblfDG4eLG+7TRQjHt0zHXdSPyH6Ely37r+Y9d1X8e0VU30amceUsn+a3KfbetYdKmQ/aIeP2gVAqc1wzvJPksDYXYN9HI6aZzS8tLWtZcgAkEkkgXOg6d6rHbJjhiFTnvfjPOv0Sbs9WXKpvgO9l4cG1bAWn+sjFiPEs6jy96nFZs/SVmWWSKOW7QWv72nUdocx5qvXhJ8mj4fq46abk1dWK63P4U4zyTkdhkZjB6F7iCbeQGvmFEtrK0S11RI30XSut4hvZv68t/WrX2+xVtBQcOBrYzJeOMMAaGgi73ADuHvIVJAKtP6Uom9oXKvUlqXsnsv4BUkxPNh+0GH1J0FVFT8Tpq9gppb/ALLl2Ni92ssz2S1LckIIcGO9OS2oBHzW+ep961vhGtsaAjQh0wBHS3BIUlKLXJn+LaiFRqEN7F2hZWAsqUxAiIgCIiAIiIAiIgCIiAIolj+86ioqxlLUPcx7mhxdl+TYHEhud17i9uYBA6kKVseCAQbgi4I5EHkgP0ixdZQEZ3hbXjDaF1RkzuzBkbeQL3g5cx+iLEm3cq62Q3v1oq6eHE42COrawwvazI4CVxET7AkFhIt0I5+dobY7LR4hSPppTYOsWuAuWPbq14HXy7iVBditx4pKptRU1HxgxW4DcrmtaW+g45nH0ejRoDqgLUCrTf8A4pw8J4YOs08bD4tbmkd72N9qssBUv8JF3ydC3oZJr+psQ/xFAWLu7wn4vhVJGBY8FjnfakHEd73FV9t9sW+nldNE0mB5Ljb+rcdSCOjb8j6vO4KZgDGgcg0AeoBcfaLa6noy1s5dd4Nmtbm7PIk+C7hJxexzJXKGRXH+SGHVzOLCAA6/ahOTXqHMIsD4WC5lRudj+ZUvH2mNd+4hWFVj3I8GVeinVfukqGNJjljkI+bZzHHwF7i/rUFcLGx0I5qSMlLg8aaCtLdFixdHLA434ZD2eDX3zDyzC/3lVqsbc9RnPPL83K1g8XE5j7AB7VxV9J7Hk3t7mCSzRRPiY54jc/OGgk2eG2dYakDL71wt2Ox73VHHnic1kY+TD2kZpDyNnD5o18yO5SXbLeW2kkMMLBJKPTLiQxlxcDTUut7E2L3ktrJODKwRykEssSWvsLkC+oNtVnPHM34y1MNJio/T797E4AVK/CR/4D7U3/hV1gqlPhI86D7U3/hUpjF1hZWAsoAiIgCIiAIiIAiIgCIuLtlJVNopjQgGpDbxhwBvYjNYHQuy5rA6XsgIxvb3etxClMkY/wBqga4xkDWRo1MJ8/m9x8yoNue3r8IsoKwnJcMp5Hc4yTYRP+rfQHpy5WtLd1e9UVw+LVZDKxt7aZRMBzsOjxrdvhcdQInv13eshH9IU7cueQCoaPRzP5Sjuu7Q+JB70B+Z94NThm0NQyqlkkpnSWc1xJDIn2fE+NvIFoIFgNRfqrzo69ksbZI3NfG9oc1zTdpaeRBXkPafaQ1ogfL+fjiEUr/7VrD8lIfr5XFp+wD10l2w28KSgoq6ke6x4Ln0t/myPs0hvgQ8SD7J70Bfezu2dJXGQUszZDEbPADgRe9nDMBdpsdRpou2vLm5TGzTYvE0mzKhroT45tY/22AeteogUBlVF8IvDS6jp5x/Uzlp8pW6H8UbR95W6uDtzs8K7D56f5z2XYe6RnbjP4mj2oDb2axQVNHBMP62GN+ne5ouPUbj1KE73cHJbFUNFw28b/AON2H23HrC0dwG0nEo5KSQ/KUzzlaefCeb/svzDwuFZ9bRMljdHIMzHghw7wV1GWLueNXKF2f2kmo5M8LtD6TDq147iO/xGqsOj3vwFvysMrXdcuV49RJB9yjOM7sKqOQ8FvGjv2SHNDgO5zXEa+IXL/Iau/RpP2f33Vl4S3I1dErxre5mYW00Ra46Z5COz4ho5nzKrhzrm55nn5raxPCpad/DmYWPsDY25G9jcG3QrtbBbORVlQ5kznANZnAbYZrOAIJ6cxy710lGCujzds5WB4FLVyiOJtz85x9FjfpOP8OqvPAsFZSwMhj5N5k83OPpOPiT/AL7YXhEVOwMhYGN7hzJ7yeZPiVuEKtOo5EijY84bSNcKyoz+lxpL/iP8LL6bKNca6nyelxmezML+66tja/dvHWScVj+FKQA45czX20BIuNelwv1sfu6jon8Vz+LLYgG2VrQeeUXOviVT6byPpn4lR8vb/q1rExaqS34O+NYph1Ez0rgnw48rWC/kIyfWrqmlDWlziAGgkk6AAakk9BZUlsK7+ldpZ64AmCAHhkjT0eDCPMtzv8AUrB82XgFlYCygCIiAIiIAiIgCIiALmbSx1DqSUUjmtqCw8JzrZQ716cr89L2XTRAePtq2VkNYXVjHRVNw4uAEZcQdJQWdkkkek3mR33Vo7E72oa2nNDixF5G8PjOsGSA6DiH5jwfnctAdDqbQ2w2Lp8RgMU7debHttnjd3tJ945FeZ9utgJsLnEcrg9j7mOVoIa4A2II+a4dW68+qA49Tgb2y1DGjOKYv4hGtmNkEWfyu5uvipXV4EyswNlbGLT0REFSPpxX+Rk82h7W+IHgozQ4q+kllFPI1+eOSAuDbtfHJYOs14vqAOYutug/pCCKaGKKdsc7Q2ZvBcQ8C9ubdDqdRqlxY3KqDh4dh9ZF6cc88byPmvjkbPCD42e8qZYNtvJWbUxPjlfwHPMbGhzshjELrjLy1cC7lzVburaiGmkpnsc2KSRkhD2EEPjBDXNJGhs4g94X62Px74jXQ1JZxOE4uyZsua7XNtmsbel3dEB7HCEKr8G+EHQS2EzZqc97m8Rn4ma/sqd4RtXSVQBp6mKS/Rr25vWw9oexAVPvG2cmwrEG4tQsvHmvUMF8oc7R+YDlG+/Po7XuVm7H7b02IwiSB4zW7cZI4kbuoc3u7nDQruyxB7S1wBaQQQRcEHQgg8xZVXtFuEhc8zYfO+llvma25MYPPsuHbjHkTbuQFrpZUozHNpMPGWWnFYxo9PLxTYc+3EQ/8QJX2Z8IV0elRhssZ8Hkeej4x+9ATzbDYZtc+N/E4bmAtJy5szSbgcxaxv7V+9mNgoaJ/Ea575C0tu4gAA2vZo8hzuoZD8I6iPpU9S3vsInf4xdbY+ENhv0an9Uz/UXWTtY8sWeirH/1C4b9Gp/VM/nWD8IbDbejU/q2f6i5PSzloY3jsFJC6aokbHG3mXdT0a0DVzvAaqpqrfZWVjjHhNA9x17bwZCO45W9hv3nFZw3c/W18rZ8aqnEDlEx13Ac8tx2Ix4MB8wgOfiGP4htHM6no2mCga60jzcZh04rh6RtqIm9+vera2N2Phw6mbBCCdc0jz6UjzoXOt5WA6ALpYVhEVNE2KCNscbR2WtFgO8+JPUnUrcQBERAEREAREQBERAEREARFp4visdNC+aZwZHG0ucT3DoO8k2AHUkIDV2l2mgoad09Q/KxugA1c9x5MYOrj/8Ap0C84bTbU1mP1bYo2ERgkxQg9lg5GSR3U2OrjoOQ8fzj+OVWP4iGMBDLkQxk9iGPq95HW1iT5AdArl2S2RhoIBHELuNuJIRZ0ju89ze4dPO5UFasqa+SalSc38HC2N3UU9JlkmAnnFjd35tjvqMPO30jr5KdXRFlznKbuzSjBRVkfGrpGSscyRoexws5rhcEdxBXCl3dYe5wcaSLRuWwzBtu/KCAT481I0XinJcMOMX2IBiu5Whl1i4kB+o7O38L7n3qG4juOq2G8E0UtuVyYneHO496vBZU0dTOPcilQg+xQdBtli+DPEchkyX/ADdQDJG4dcj76fccrV2Q36UdVZlR/ssp+mbxOPhJ837wHmpBV0bJWFkjGvYebXgOafUVW21G5OKTM+jfwnf2b7ujPg13pM9dx5K1T1UXtLYrT0zXpLyjkDgCCCCLgjUEd4PVZcwHmL+a8w7Lbd12BzmCZjnRA9uCQkWH04Xa5b94u0r0TsxtRBX07Z6d+Zp0cDo5jurHjoQrhV4NqXBIHCzoInA880bDf2hah2Nof0Kl/UQ/yrsIgON+RtD+hUv6iH+VZGx1D+hUv6iH+VdhEB8oKZrAGsaGtHINAAHqC+qIgCIiAIiIAiIgCIiAIiIAiIgMErzlve3gOxCpFHSkugjky9nXjzXtcW5tBNmjqbnutY2+zbn4lRcGJ1p6kOa0jmyLlI/zN8o8z3KCbltjtDXSt7204PsfL/hH3vBcVJqEcmdwhm7Ex3d7FDD6btgGoksZXd3dG09w95v4KWIFlY05OTuzVjFRVkaeKYtFTRmWeRsbAQC53eeQAGpPgF+8PxGOeNskL2yRu9FzTcHofX4KH75KDiYW5w5wyxyerWM/3gXL3E4iXUk8R5Ryhw8pWm49rCfWpVSTpZrkjdR9TE7G1m9GChqm0743vNmmRzS0cMO1Gh9I21tpzCmUUgc0OabggEEdQRcH2Kkt+tA1lZDI1tjLEc5+k6N2UesNLQrV2KlzYdSEfo8XuaAf3LqpTiqcZI8hNubiztoiKsWAsLKIDibV7JQ18BjmFiL8OQDtxu7x3jvb196pjAMZqMAxMtfcsBDZmN9GaI6h7b9QNQe+4716CVb77cAElG2pAGeBwBPUxyHLb1OLT6yrmmqtSxfBU1FJNZIuTDq9k0TJYnB0cjQ5jhyLXC4K2VVnwe8cdNhz4HG5ppbN8I5RnA/FxFaa0jPCIiAIiIAiIgCIiAIiIAiIgCIiAIUWhjuIcClmm/soZJPwMc7+CA82bwa9+KY66OM3AlFNF3BrHFrneWbO5XtQ0bYYmRMFmRsaxo8GgAfuVFbmKHjYmZHa8KJ77n6b7MB8+24+pX3dZ2snuol/Sx2uZRfJ04C/HxsLPc4ruXcWzgbyaZ0mFVLWNLnZGmwFyQ17HHTwAJ9Sh+4yIxw1L3jIxz4g1zuyCWh+axPO1x7V2dtcaxPjCCgh7Lmg8YNDjc+kA53YZbx1XBpdzNRUfKV1a4vPMNvKR4F7yB7BZX6bj0sW+SnNS6l0jO+WmbVGndBLA8x8Rr28aIOGcsLTZzhcdk+SmmxFbFHR09Px4HzMiAc2OWN5uLkgZTrbwUdj3FUYHamqCfAxt92QroYNuopKSdk0bpnPYbtzuaRe1gey0H3rypOn08b8fB7CE88rEzdUAL4urgtWZxWqVi1K8k9jVhRT5OkK26+8U11yGXXQpmL2lUlJnlSnGKN1Rbeh/uiq+wz+9YpSFFd6J/8AaKr7LP71i0afrRRqelnB+DT6Nd9qn/dMruVJfBpHZrvtU/7pldq2zICIiAIiIAiIgCIiAIiIAiIgCIiAKJb16jJg1Ye+HL+NzWf4lLVCd9H+46vyi/v4kBV24WHtVb/qxN9pe4/uCtOoqCqz3DC8VX9uH9z1ZM8JWDr3LN2NnRJYK5pvlKMeV9RSlbENCspU5tmk5wSM063mr5xwWX1WhTi0tylOSb2Mr8ubdfpYUhwaz6W6+RoFvLKjdKL5O1UkjUjogFsNZZfpF1GCjwcuTfJlV5vsxbh4eIhznlaPux9t3vye1WEqL31Yzxq5kDNRAyxtr8pJZzh52DAremjlURWrytAsT4PGDmPDpJiLceY5fsRDID+Iv9itZcTYvBfimH01OfSjhaH/AGyMz/2i5dtaxmBERAEREAREQBERAEREAREQBERAFXG+7aKnZhk9M6ZgnlEeSO93nLLG8kgeiLNOpsp7ilXwoJJOfDje/wA8jS7+C88bttlY8UfU1VaXSnOBbMRd7wXOcSNTa4sL2XM5qCuzqMXJ2R0Nwkwy1bL9q8TreHbF/bb2q2iwLzxg9S/BsXLZCcrH8OT68L7EP9mV3mFfdfjUEEYkmmjjYdWuc4AO0uMv0tO5Z2pheV1vcv0J2jZ9jcDVlVjtDvvhZdtJGZj0e+7I/MN9Jw9ihb8axfFjlj4rmXILYhwoR4OcLA/eJXMNNJq72OpV1wty2Not5VFRktfJxJB/VxWe4Hucb5W+s3UKqt/brnh0Yt0zykn2Nb/FNnNxxNnVstv+nCbn70hGnqHrVgUOwNBE2zaOE+L2CR3tkuV39iG3Jx92fwVRVb7K6Q2iZDH4NY6Q/tE/uXwO2WN1WkZn7vkYcvva3T2q9aTDoohaKOOMfUY1n/1C2V514L0wHRk+ZFBfEMfP6b+Nw/in9G4//wDN/WH+ZX4ieZ/FHvl/yZQZq8fZ+nafVc7+BWPy/wAah/OGX/u04/iwK/Vhz7DU6de71p5hPmKPOg1xJlNYVv1lAIqYGPNjldESw5raZmm4IvbkQtHdBs67EcVNRN2mQu48pPJ0rnExt/Fd3kxaO9baOmqakNpmR2juHytaAZXfaHpMFtD1uelloYLtfVQU/wAXonmAOdnmkbo+Rx0AL+bWtAsAO8nrpoUaV/THd9inVm+G9ketgUuvJx2mxP8A5hU/r5f812sF3vYnRkcWT4zF1Eupt4SAZgfO48FalpqsFeUWV1Vg3ZM9MIuBsZtnBiVOJoDa2kjHWzxu+i63TqD1C76gJAiIgCIiAIiIAiIgCIiAIiIDRx2mMlLPG30nwyMb5uY5o95VI7i6wNbVU7gWyte15B7gOG4eYcB7Vfi8+7VRnB9oxUWtT1JLzblllNph5tf27eSiqxyg0SUpYyTOrvf2J+MRfGoheWFtngc3xA3v5tuT5E9wVS4Dh7q6ojgkqGxiwax0znFrQOTG+PcLgL1A1wIBBBBFwRqCDyI8LKrttNzfFe6ahLWOdq6F3ZYT3xu+b9k6eIVShWssJFqtSu8onZ2f3QUVPrKDUP75bBg8oxp7SVNo4Q0BrQAByDQAB5AaBUBHjWMYWcjuM1g5NlbxYrfVcbi32SF16HfxUD87TxP+w58Z9+YJUo1Jb3uewqwjtaxdiKpRv9b+hu/XD+RP/wC+s/Q3frR/IofLVPYl68PctpYVOV+/qQj5ClY098jy/wBgaG/vXCn3u4nKbRua090UTSf2sxXUdJUZy9TBHoBfKpq2Ri8j2sA6vcGj2uK87zYni8/pS1Vj0zujHsuAtZmxdS83kc0eLnlx911ah4ZUl/hE9WuyLixze3Q09w2Qzv8Aow6j1vNm+y6rHafeTV4ieDE0xRO/q4yS54/6j+o8NAs0WwUY1leX+DeyPbz/AHLsT8Gjhc9rGtAHIDVx6AnmdVp0fCsFlPYrT1MpbEAxDCzEWxGxldYuA5Mvyb4m2p9S6FNThjQB6z3la9HmkkdNJ6Tiffz9XRbq2NBp0l1Lc8foytTVu8UERFqWvsUk7HS3e7SnDMTjeXEU8pDJh0yONg77rrHyv3r1M06Lx7icN4yerdf816P3QY86qwmBzzd8YdC4878I5Wk+JZkXy2so9Kq0uGbFCecLk0REVMmCIiAIiIAiIgCIiAIiIAofvQ2LGI0LmNA48d5ID9cDVl+5w7PnY9ERAQLdBtYZYTRzEianuGB2hdGDYtsdbsOlu63crHWUWTqYqM9jToScobmCOi5lbsxSzfnaaF/iY239oF0RQxbXDJmkc5+7zDRzpIR53H+JfP8AIHC/0aD8R/mWUU2Urcsixj7GW7P4XS3fwqSO3znlh9mcn3KmdonUrK9pwp73AnUWOQOJ1bGTq5lu8ad56EV/RxbkndlSu9rWJosoi+0M8KHbd1V3RQj7TvWcrf4+1EVTWP7dvdo9RpsZYADkFlEWjFJKyMhu4REXR4Ycy4I7wQrM+Dhi5/2qlPQtmb5n5N49zERYniq9L/ZoaN8ou5ERYpeCIiAI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5" name="14 CuadroTexto"/>
          <p:cNvSpPr txBox="1"/>
          <p:nvPr/>
        </p:nvSpPr>
        <p:spPr>
          <a:xfrm>
            <a:off x="214282" y="2928934"/>
            <a:ext cx="2079031" cy="369332"/>
          </a:xfrm>
          <a:prstGeom prst="rect">
            <a:avLst/>
          </a:prstGeom>
          <a:noFill/>
        </p:spPr>
        <p:txBody>
          <a:bodyPr wrap="none" rtlCol="0">
            <a:spAutoFit/>
          </a:bodyPr>
          <a:lstStyle/>
          <a:p>
            <a:r>
              <a:rPr lang="es-EC" dirty="0" smtClean="0"/>
              <a:t>Desabastecimiento</a:t>
            </a:r>
            <a:endParaRPr lang="es-EC" dirty="0"/>
          </a:p>
        </p:txBody>
      </p:sp>
      <p:sp>
        <p:nvSpPr>
          <p:cNvPr id="16" name="15 CuadroTexto"/>
          <p:cNvSpPr txBox="1"/>
          <p:nvPr/>
        </p:nvSpPr>
        <p:spPr>
          <a:xfrm>
            <a:off x="1428729" y="5572140"/>
            <a:ext cx="1500198" cy="369332"/>
          </a:xfrm>
          <a:prstGeom prst="rect">
            <a:avLst/>
          </a:prstGeom>
          <a:noFill/>
        </p:spPr>
        <p:txBody>
          <a:bodyPr wrap="square" rtlCol="0">
            <a:spAutoFit/>
          </a:bodyPr>
          <a:lstStyle/>
          <a:p>
            <a:r>
              <a:rPr lang="es-EC" dirty="0" smtClean="0"/>
              <a:t>Excesos</a:t>
            </a:r>
            <a:endParaRPr lang="es-EC" dirty="0"/>
          </a:p>
        </p:txBody>
      </p:sp>
      <p:sp>
        <p:nvSpPr>
          <p:cNvPr id="17" name="16 CuadroTexto"/>
          <p:cNvSpPr txBox="1"/>
          <p:nvPr/>
        </p:nvSpPr>
        <p:spPr>
          <a:xfrm>
            <a:off x="3943185" y="6047263"/>
            <a:ext cx="1471941" cy="646331"/>
          </a:xfrm>
          <a:prstGeom prst="rect">
            <a:avLst/>
          </a:prstGeom>
          <a:noFill/>
        </p:spPr>
        <p:txBody>
          <a:bodyPr wrap="none" rtlCol="0">
            <a:spAutoFit/>
          </a:bodyPr>
          <a:lstStyle/>
          <a:p>
            <a:r>
              <a:rPr lang="es-EC" dirty="0" smtClean="0"/>
              <a:t>Compras sin </a:t>
            </a:r>
          </a:p>
          <a:p>
            <a:r>
              <a:rPr lang="es-EC" dirty="0" smtClean="0"/>
              <a:t>planificación</a:t>
            </a:r>
            <a:endParaRPr lang="es-EC" dirty="0"/>
          </a:p>
        </p:txBody>
      </p:sp>
      <p:sp>
        <p:nvSpPr>
          <p:cNvPr id="1040" name="AutoShape 16" descr="data:image/jpeg;base64,/9j/4AAQSkZJRgABAQAAAQABAAD/2wCEAAkGBhISEBUUEhEVFBQVFBUUFBQUFhQWEhcXFBQVFRcVFxQYHSYeGBkjGRQVHy8gIycpLCwsFR4xNTAqNSYrLCkBCQoKDgwOGg8PGiwkHyQsLCwvLDYsLDItLCwpLy4sLCwvLCw0MC8pKiwsLTAsLCwtLCwsLCwpLCwvLCwsLCwsLP/AABEIAMIBAwMBIgACEQEDEQH/xAAbAAACAgMBAAAAAAAAAAAAAAAABgQFAQIDB//EAEcQAAEDAQUEBgUKBAUDBQAAAAEAAhEDBAUSITEGQVFhEyIycYGRFFKhsdEHIzNCU3KSorLBQ2Lh8BUWJFTxc4LDNESDwtL/xAAbAQABBQEBAAAAAAAAAAAAAAAAAQIDBAUGB//EADERAAEDAgQEBAcBAAMBAAAAAAEAAgMEERIhMUEFE1FxYYHB0SIykaGx4fAUBlLxNP/aAAwDAQACEQMRAD8A9uQhCEIQhCEIQhCEIQhCEIQhCEIQhCEIQhCEIQhCEIQhCEIQhCEIQhCEIQhCEIQhCEIQhCEIQhCEIQhCEIQhCEIWwWqrb2vxtCAZJImBmeGnemPe1gxONgnNaXGzQrKpUA1Vay+murNpt6xJM4cw2AdSqes6pVaX13ihRGZkgOI4ucdB/cLtspRY0OcCQarukDCScLIim0A6HAA4ji4qoJpZXDALN6nU9ht3P0VgxNYwlxueg69/ZM0LjWtbGdoxv0K7pS2nsuOriaZinGRykFy04WB7rE2UULA91iUVbVV6YgPMdIQM3aY+9MFG9qTn4GvBcSQBzEz7iqroQXY92OfzKuuGyD0oPPF7vxA/FcVRVEtNMWa4n2z6J1Y/NgaO/wBlfXtbX03NDSACCcxOYUA3xV9YfhCmX+3sHmR5gfBU+cab+CqcVqqiKqexryBtmegV6njY6MEgKWb2q+v+VvCVqb0q/aHyaolWrhzdAEbxyVRbb6OjMucCT3BZ7J6qU5Pd9T7q5HSiT5WhMJvGp9o72LX/ABCp9o7zVNd18AsPSOALRmTAkbj3qJar/c+adBjnFwic58APeUF9SXYcbvqfdSiicXFuEZb7JidbXxPSO/EUx3c8uo0ydSxpPeWiV5vYbBaGteaj36FjGlxIJcAJ9sL05jYAA3CPJdHwEOxSFzidB+Ss/iMbY7NaQey2hBUCtfDW06j/AFGl2HKTkSAM9TGio7RtFVawPlr5nEwRocgGx1p5ldTGOaAWZgmyxZJWxGz8t0wG9aU9oa4Z+rMTE9yXv8Zx43dLGFxGuQDXGcpGrcs/aqOnfh6EDDTJAgONRkAkYeyfnA6MsMTulZs1nOCcR5HDQeRwDajjiHcQXDcFkcXEkYbZ259LeauVkDqexbnqOqf7urF9JjjEuaDlzC1t14NpDPMnRo1/oFEu2uGNY0mCQ3qky4Ega+Oq52uzY3k65x5ZQoamukZSh0Ob9O2WqSKIYrP0UC0XxWdocI4N+JUU2ir9o/8AE5Wn+Hqsr3nZmOwmoCf5QXAd5GS5F4rpXfE4knxP4WiJoGWbkL5Dx913o3pWb9cnk7P+quruvYVMiMLuG493wVZZ6LHiWOa4cjK7NsUGdIz8lfpKivpXjGSRuD+9EyZsTsrWKnXteXRNyEuOg/cpdde1V+hqY8QGDMSDvAG7mry/XYaZeAZiMQE4Z3kcNUt2WjQ6L5ys5tQPJxtJLnB0ZGNRlouhqXyumNNe+MZNtb6O/wC2/RUWNiDOfJ8OA63NvMaW26plu22mQyo4F5EjjlmQrWEoXaWUnio+QQCKdN0CocWr3Ccl1vHa2rSc35pmB2QJJmeB8Fr0MNRIyz2YSMgL3yGWu58VBGY5ZWxRPxFwuMreNvYJqhaKvui+hXbOHCeGoMcCrBSvYWHC5KRYlu4Nj3CEIQmpEKmvq0Mp1GOILnO6rWtbie4iSAJMCMz4clcqtttkDq7HYZeGOaDmSATnG5swJO+AE1wunMIBzVZZrMa1Q1arXNDDFGm4mBhHWqPYDhLi4kCZgMBESVyq2J1UswSHvLnSDGWoJM5wcA8eaY2WIRDs5ERuzWzLIBUxCOwGAAaZyfc3yTCxPMl/ZRqtpe+zOc0dfAZafWb2m+YIVZabZTa0EuEEHh/eiY4SrtFcjoik2WkgkDLDnMD4Jkn+jmRiK1ibOOWQO/l08VBJJyo3yAEkDIDc9PNdqV9USzEH9QEA5HFmeGqj0b2pCphY0nI9YwGgQD38Ny53dcojPLvU+yXI0VMRzAg4RvgyJ5AqxUUFOCXMtiHy3GhNs/EjPwOSyIKmtmwY2gDf+Om3ipN5B3ozC/tDCXRpMZwPFK5tpzg5cOCdL2ZNF3cD5EFKVRtFzsRwzxyHnBzHeuN41hZVYnNvdo9f0uy4e4COxF1A6B9U/udBHBTbPd7GZgS4jNx11PkF39Mp+u3SPq8IWpt1P7Rv5Vz80rpBYZDotB0j3CwFgoNpuFrnyDhbnLR+x3KbZ7I1jYa0DPxOupWTeNKT84z8q1N50o+lZ5t+KY9z3ixJSOdK4BpvZd208T6TeNRnsdjPsarq/KlQFgY4taZBjWciM92U+SqLnrsq2lmF7XYQ5xgg6NwjT7yZ7dZekYWgwdQeBGhXV8IpnOoXhtwSexyssupfglaHDb8pdtNjDx1spZhJPGInmqipTa0BtSq0DLSo50wdzSAPxOcBzTXS2fbq9xcf74qDUsAp1akskOBwnKRkA0idwz8VYjFXSMOE4Q457+emXks+r5MhDi3ERp0Hule12ukxrjTbVLM4Bd83mcxjjEGdxIhW11Wp767aNppGi5zZpFpBa6AThyAjqgka6HRSaV0PLCwM6pe5zciO00NPLCTJVpYLiLXU3PdiNIQzf9XD5QT5rdp6enkpw6YEkjcm46aWFu4SVM8ruW+IkdRkRbc3tcHpmp9nu6mzMNz4nVLN4X86zVaoLcTS8d7cQGcbxyTgqi/Nn21xMw/juMbj8VncQpHOhApxYg3t12+qR0rgx9syQbd9kt167rSJ6XE31WmB4t+KhPuc8Fva9majDmw/eGY8woVSxv8AXf8Aid8Vw7xLHJ8TiD4jNc26os7FIw4hvf3VhSpBmZOGN8x7V2ff1R3zbCXNIguOueUN3+Kj3bcWIAwXHxJ8003XcAaQ5wGWYHMaEr1WcsqqIYrYnMy8CRqu/wD9UTomyvzJANvEhXLRkuFem1rXOawFwBIgCSQFJWCFXAGVxosK68wv+5AGmra64ZiOgbjeTrAz/oFxo4SyjStVSqGAdLT6hx1GuybicCcOEEiOYzCt9r2fOgV6bsIbDHhpcwyZOY7LtJB4KXZr+s9Siym6garmANaMPAQHAnMZcFvYnuY12va2XZbctbyqJlTUE2B1AAwX+EYcjnsft1Ue1bQim1vQswgPptbOplwEAd0p5SzdWzeOo2tVphgaZp0huI0c6d4/uEzLOq3MJAZtqsgvp3xtdA0i9yb667+O/mhCEKmo0LZq1WwKELKFSbUX0aFnc6mRjBaBOergD7CuOyW0XpFAOqEB8uBA4AwCQpuS7lc3a9lX/wBDedyd7X8OiYULAKyoVYWMI4LMIQhCwQufozPUb5BdVguSEDdKCVz9GZ6jfILHojPUb+EKlv621nFrbK+C0npSGl4Et6oypuBdMGJEDjIWbir2rHhrHG0sBLix7C14DZaOoAWnrZkg5aZ5R3be1lZ5L+XjxDtndXPodP7Nv4QsehU/s2fhHwXdYJT8I6KviPVc6dmY0y1jQeIAB9i6pX2v2x9DaxzaZqMJIqPaC4UoAILgNxzzncoFj2vfXaH06rXNO9gHkZzB5FVZKuOL9K1DSSTs5jSLd07rBCVqd8VvX9jfgo9XbnBVZSEVHOqMYdwaHODSSRvE6e5QDiUTjhsU8cPmcbNzTisrErK01QQhCW9oNtKVktDKNWWh7MYqAYgOsWwQMxprmlAupIonyuwsFymRaGkDuHkFTWHaZlSoWD1Za50Nxdw1VrStjTInMa/8qIvZiwnVEkL2ZOC7BsLKwCsqRRoQsFLNC313AHpfyt+Ce1uJQySiOwI1TMWgrVlIDQAdwAS4bbX+1/Kz4Li+87QP4v5W/BPERO6iNW0bFNa1SXX2gtDQT0kxnBa2PcnRNfGWap8NQ2W9tkIQhRqwhVV5WpwqYQcsAPjJCtVSXr9P/wDGP1FCFR7Vf+lf3s/W1Ley9Os5xcD820EagdbI6a5DfzTRfdmNWi6m3UwROmRB/ZLdno1LNZapeyCHzB0I6gyI8Vm8TmfggbAQXYz2+LCBf7qjHQOqOJx4gbW18c043HetR1dlMulpa8nQnKIz8U0Fef7GXl01qacOECm7KZOYG9P72AggiQciDmCtRzHMOF2q05onQyGN2oS5/me0DtWN0BuIlrnOyxEZDACTkDETBOWSvKlvY1gc4wCAQCCHZiYw6ytHXTQH8Cl+BnwSpXpPa9zmu6hENpYeqwzJc07hH1dN/FYXE+ImhaAM3O0vpl/6nTPic34BY+ef5Vpa9pXEgMaACQCXZuid0aKivOtMgkuPeSR3nd3lYGOZOnONVAtxnu4bvJcfLVS1LwZnX8BoqsFf/lDiRc7KkqWroABSc9mHQUnQRvzqGRPg7vXr1z29tehTqtmHsDs9Qd4MbwZC8Nvu8GtkN6zuA0HeV6d8k73m7KeP16uGdcJqOIPmTHJdbwguzvoq7OI1NbMTMRbbL+J8ynBLN43i6o9wB6gJbA0OEwZ8QUzrwpm1tSzW21MIx0vSq5wkwWzVdJaf29yu8QLuWACq/EXODBY7r0lgS9emwrC41rJUNlrakt+hd9+np5cdCun+YHO7DcI4nM+Wi5PvLe5xceH95BYcMU8jsMLST4D8qGirX05xRm348+qqnWu2v+YqNY14yc6keq5p0di+qDw5eCsbvuZtLM9Z/HcO4Kut1pc95cHOaCAIDju3qBUDvXf+Irs+HcBfGBLI34+4sOy7ZvH6XlNaXWNswGnXdOlnvKrSPUeRyObfJNlyXuK7CYhzcnDdnoRyXilShOpPmnn5JMINqAOYNGfEVFpVdE+OMyOAWfUV1LUC0fzdbWXoi8k+V4/6yj/0f/IV62vI/led/raP/R/8hWVHqrXBv/qHY/hbWyp85T8P2TBtBfD7O6macdZ2FwIyIy8ksVQXPaQCQ2MRA0HPgmy87lFpALnFmAy12UeIOoWDkOJtuMv0VLx1jzTWj+a3qFb3BbHOqVA509VkDQAkumAr5Ld2XeWz0QJxRiqPyblMQ3xKv7PSLWgF2IjeVvPILslzsDXNYA7VdClSxv6gTWUl2V+KGnQkA9xOicw2aSoqjN7R39FMc9Q61XcBJ9y3DATh0nLLL3LnZ39aP5X/AKHJ5fZpI2F1UNiR3sq+1UyWPdI6oGUcTC9DSBUdNGr91v6k/pkpzI8fQKajN8/AflyEIQoloIUC8Lr6Q4muwuAjPNpGv7qetmoQlp7CwxVbh4OGbT4qFVqitNOjS6ecnFw+ZHeTqnF7ARBEjgdFilRa0ANaGgaACB5KHktvdPEjhoUv7ObItszsZd14IwtyY2d2eZTGhCnJJNykc4uN3G5WClC9WPpPOWUmCRlHIpwWrmAiCAe9ZXEuHNrmBpNiNCoZGYxrZeZW29H/AMvl/VUVqZaK2TQ93JogeMZea9idddI/w2eQWzbBTH1G+Sz4OAtjNy77KsaUu+Zy8kuf5PHPcHV8x9kzMn7zhoOQ816hc12mkNA0QGhgiABppkrFrANAB3LZb0ULYhZqsRxNjFmoXme2fyXOfVfaLIQXPJfUouIEuOZcx2kk5wd5Oe5emITpImyDC5E0LZW4XLwO0XvarL1bTZXMj6zmuYI+/BafArDdrqRHYd4YSPeve3MBEESOB0VZatlLFUM1LJQceJpMnzhdFDxSBjQ3lW7HL6KoaFuy8WftLS9V/kPiolbaZmgYZ3SQPdK9rGwd3f7Gz+NNp94VjZLls9L6KhSp/cpsb7gpHcXYPkaUCiC8NsNy3jazFGzva0/XcDTYOZe/Mj7oK9a2G2OF30XNL8dWoQ6q8ZNkZBrQdwk57ySeSZFlZVTWyT5HRWo4Ws0XC2UnObDXQffySHtNsv6U8dLipVGiGv1ZEzBG8SdxBXoa1fTDhBAI4FUwbK3FK+Fwew2KUrjuIU56OajiAHPdlTEcB/ymChdQmahxu59kdzVODQNFlIkklfK4veblACEIQo1gpIs5DTSj6xk8zjLfcAndVj9l7ITJs9OSSdN5MlKLWsf7Ij1VeaN77Yf7MH0S1Zq/zoE/W+K5WOrL9fqv/Q5NH+VLJ/t6fkgbKWP/AG9PyUpc0gjqLfn3VMUstxpkb6nw8EoF3zNX7rf1L0JVg2Vsg0s9PyVmmvcHEkbn0A9FZpoXRD4rfxJ9UIQhRq2hbNWqi3pbDSouc2JERPMgfuo5JBGwvdoBf6JzWlzg0bqZKykivtLVFEV2iHGRhObe2R+wTLcd7+kMc7DGF5YecAGfb7FXjrI5JOWL3tfyUz6Z7G4zpe3mFZIQuFttbaVNz3mGtElXQCTYKsSGi5XZErzW9tta9UkUz0TNwb2yObvhCiXbtPaKUjGXtMy15J13g6grVHCpi25Iv0WEePU4kw2Nuv6XqT67Rq4DvICwy1MJgPaTwBBK89s19td38Dr4cVdXVaQS4tdmKbzlqDhVaelMDHPdsL/RdRFFHNFzYn4h1H9kmyVlKLb0rD+I7xg+9SaO0NQdoB3sPmPguPj/AORUrjZwcPL2UjqGQaWKZUKFYb0ZVyGTt7Tr4cVNW9DMyZofGbhU3NLTZwQtTUA1IWyi0HZnC+e8jPnkJ5KVNXfpRxCOlbxCOty9qJPL2oQjpRxCOlHELWpUIBJLQAJJJgADeSka0X7bLTammxOqejdIym6pgp9HId13NLhiLYkTnmN0pwbdWYKd017EADc6du52T30o4hZFQcQoV7Vnsovc0wQMiNdQq3ZW21KnS43l2FzQJ3DDOSqOqGicQ2zIuqt87JhQhCspULEqLbLxDMoxO4D9zuSnftS1vfjacVOBNIOLdNSDo6eagFTDzOW51j9vrooZpDG24F041bbTb2qjG97gPeuLb3oGYrUzALj125Aak55DmkewXlQJwubgfva4Q726rNve0Grh0NBwP/dUpN/cq/yRa91Xp6ozSsYLZkDxzTzSvWi7s1qbu57T7ipIK8us1jaRmpdJ1SlnSqOZyB6vi05FV107+GNvZr/qF6OtEvXBtSajhSrAB57Lh2XRujcUwoWXNC+F2F4QhCEKJCUtsXuFWnDiASwEbs3GU2qg2vszBS6Z5gUyycsus7DPKMc+CpVtK+qYImbuH0upoZxATIRewP4SjWtQ9HbSDTImTuHXLvHIqfs1tFUpuNMUQQ5zqhIcerkBw4wPFQLTamZhg6QjXD2Qeb9AeWZ5KpsbTQdi+efi+kaXgsIziGngTOau1TOHUTCBbm2ABNydhcgZCwzz1WJT8SnnmH+iTDGTci2XuvT7r2kpV3YAcLx9U6HXsu0dot9pLufXstSlTgOdEYiQMnA5kDkkOledGQ9rwHNc04T1XglwDRhOeZynReoJlNI5tnXuRnfqt+uposIwG7XA/wBdeL31s5Usr2MrObNQOLMDicmwDMgesFWuu4H67vNNfyyUnYrM8A4QKjcW4OJYQJ4wD5FJFnvJ4163fr5qlX8Z4i2YmOUgdMui89rqUwylsRyXc3OPtH+YTJdl9dFVLy2QWPZHDEIB5wYVCy3g/VXVtcFY8/GeISjDLISPLdQ0/EaykuI3WB1GVjbqnez1w9ocN66pbuK1kPw7juV3WrncuOlhwOsF61w6rFdTtnaLX26EZFTbJXw1aeeZe0DxMH2FOgXnV1U3PtNOJJxtJ7mmSfYvQ3vABJ0Ak+C7T/jrcED79fRQcTaGvb2WyjtJk4vyl2XKAFws1+UajwxrpcdBhcNBOpHJdqIzyJHI4jv1zyldEyRkguwghZSzUbIyLhzAcT4TkoVa4qD+2xznfaF1TpR3PBlvcIU+pVw9p4Hfl+6jWu8202tcXSHdktbiB5yDokdKxgJcbWTmvc35TZVNo2TxkNfarQ+hMuovM4o0aakYsPEGZ4qdedQULP8AMtDcOFrWwQ0CYgDIBcL1tbqlnpvpuc0OcDoWuiHa58lGs9JxsPWdiPSvzOZ+ldvPBZ1VX5SRt1DMV1K58soAOn2v7+KLLbn1rJWLzmHloiQIAYf3K32Ro4elne9sRMdjes3bSiy1Rl9IZy5MUjZ5kGp95v6VSglLqqEndnum8kNaSdQrtCELolElBt7NkuJEkmeMzELuL0nssc7uaVMbdvQvcRmHuLoI0kzE+KlNqhcs2CQOLXusb9E4Rm11QW2wmuIdZp4F0NI7jqFVVNnKrKdQF2EPNJtPEQ8iHFzgYj1Wp3lR7fZ+kplu/VveMx7VdZzqeN3KeTcabX7IihjbOyYjNpvf+1SO247W3smm7xcFzqWe1t1oz91wKa7Ha5aJHflv3hdy4nRsd6px8XmLQciex9F0RrXg/E0JEo1aoqsLqb2EPaQS0wCDOvgvWVTWa7GvPWEiQT/2kEDzAVyt2jmkmjxSCxWbX1LZy2wtZCEIVtZqFytljZVpup1BiY8FrhyK6rYJQSDcISDX2MtNnysz+kp7mPLcQnXWBrOhCra1z3k7IWYA8eqPaXwvUVhZ8tBHK8yOvc5nRVHUcbivP9mvk3e2u20WyoHuZnTpNgsBkGXZbi1pgcM5XoKwsq3HG2NuFuissbgYGDQaeai3jdlKvTNOswPY7UH2EHUEcQkG9PkjzJs1eBuZVHsxt3d4XpCE2WCOX5goZqaOb5wvHavyeW5h+iDxxY9keTiD7Fhmx9tH/tn/AJfivY0Kg7hUR3KzH8Fgduft7Lze49j7SHEvZgiIxFue4jIkjimGlsm49uoAODRJ8ymaFlRjgtLixOBPn7LconOooBBEchfvnmoV33TTojqNzOrjm4+KlVWyCInIrdC1WxNY3AwWCVzi43cblUdisD21mnoGNaJ6wDcQyPNR7dRtT3u+Z6oJDYeACJyyxZSEyIUENIyOMxklw8UF19ko/wCHWkhoNnkNECXtMDT1uSyLDagA0WfJohoxtgAZesm1CkdTROvdoz18bJA4jRKYsVqaA0UJA0Be2B+ZZZZLUGwKG8mMbYzMz2uKa0I/zRXJwjMW8unZLid1SpSslqE/MRJkjG2CdNMXILpYbttTq7XOHQ02kPfDgS8tyayAchvJ5JnQlbTxNIcGi4Fh4BGI9UIQhTJq1ewEQVDq3d6p8D8VOQoZIWSfME4OI0VUbE8bvIrX0ap6rvMfFW6FVNBHsSn80qqs90kDUZkniesZI8yVKp3eBqZ9gUtCkZRQs0CR0jnarVrANFhbrRXALKNCEIQhC2C1WHFCEPqwsYlgqrr3p0ZLQMQGk7uXNV56mKnbilNglAJ0VoakLoHKuu61ipLpz0j1f+VOUscjZGh7DcFIuqhWu9WMnOXAThHhv8Vre1sLKeXacYHLiUtSsLinFjTO5UYz3PT9pVav2hfua0d8lYbtC8atafMKss1jqOJwwWZ5kxhcI6vMZ+EFc6tmqB/XDQ0dmDOJ2ueWQHDeVi/6OI4ediOHrYWTcXgmyyXkypAmHEThOv8AVS0mA5zOes700Xba+kpgnXQ943rc4VxQ1RMcg+IZ9x7pykl61xlcq1GcwSDxUGteL6eTgCZ1G8b+45LZmmZCwvkNggC+isy7NbB6pqV8ue7C1oDjpJyAAz71Y0aJGbjiPs8AkgnjnZjjNwgiylKBe180rPTL6joAIEDUl2g8YUqvVwsc7gCUu1LCKoPSAPxdoOAIPgVBU1XJcGgXv+ErC0OGLTdQqu11ap9GG0xu+s7zOXsUWtfFqAn0h3kz/wDK4W7Zno5dReWRngMlnhvCVqt+PfUbSDc3ENEHMk6QFPBOye+DbUdF09LDTzi8IFhrcZj6p72b2prVOkDz0mEsDTAGuLFJaOQ80y2a9WuycMJ56HxSts/TZTp4YIIJD5GeLereqWkLn3cTkMrnscMIywnw+9ys2qijMhwtsEwIUC6bQXMgmS0xPLd71ItbiGmNTl5rdjqGyQiYaWusssIdhVRdW0PSWl9IkQetSPJuTh/9vE8FfJXtlhdk6m0hzSHN01H9x4pistfG0Hz5HeoKStM7nNc3CR9/wrFSxmTmaf35WtueQwkSDI017QXNtZ0ara8foz3t/UFHL4AjU5BJUOIlsDt6qAC7V36U8UdKeKg17cWzLdOBXK7a5rUhUktLsQ1nIOI00nLVVhUXdhBN0mV7KfStRM+zmNx9hUxQHMgggaZRyPwyPgp6v0xJvdDrbIQhCtpiFyrOcCIE89y6ocyQhC4BpOp8Aqi33TVLyWYXBxmCSHCdd0EK0e8t7Qy4jRFO0tO8aH3KpV0cVUwMk2zSgkaKPdl3mmwhzusTOWgyiBKlEuHA+wrl6W3cZ7l3pUycyIHDf4qaGFkLBGzQJDmqzaEu6JhDCetmB9WQdeW7xVG3EdYHtKdK9APaWu0IgpVvC7qlE9kvZuc0SR95v7rluN0Mhk5zBcEZ+FvRJ3Uqx26A1gbwaI3mdfGVztdsBDmxrlJ3EGZHPJV9gvCmarBjE42iDke0OK51rxp4iMYJxHIZnU8FSPEao03K8tM7W/tkYm9V0cXDSD7Cr+43uFAuc0t6xMH1YbmOWqrbuuupVIJaWM4uEOPc3d3lNDKQDQ0DICAOS0OCUMjX8+QWysPNCjVbRuaMR9niVX2+76j4cC0uiC3QHMkYTxzjNWNZrm9lst9UajuXGneDC4AyCSBBBXR1NNHUxmOQZJwNtFAu+6ajXY3ENcAYbrBIiSdFZ0rQdHiDxHZK1tFvY1xE5jcAVvRLnHs4W89T4JtLSx0rMEeiCbrNVvSUngHtBwafCJ80u2G9ARByc3JzTqCMj7U2NaAIGQCpb02WZVqCoHFjvrQJDvDcY3qrxCmkks+LUbdU0+Cgtx1jDcm73/DiptjuShTOJlCm104sQY3FPHFEgrZji0YYiMoiF09JPq+1UaciG5JNzqrLWuaLA6rFe7qbzLmgk79D5hQbVdga0ltRwgEwYdPLippruPD3lSLNYyTLvbr/AESPp46k2azM7qVsj49T5KLsu1xpOc76zzHc0BvvBUm2W2HRhJj3qZXqhjS47gT/AESy60V9Zbnnpx8VrNpJGQNiiOm6o1FSMZcRqrB14j1D7FAsd+dHasLurTfhaJ3OOh8SY8lFrWut/L5f1S9tC572iQMjoAZM5D2woouG1Zma4uFgc+yoTcQDGG17r0u8T82e9v6gqK9L2dSpl4aCQIEzAz4f3orehZKhoU2PfLw1vSOicRDRP5glPaSr8w8cMvJyo8XkdE4FptfL7/tb9CwSkBw3/Kubyfr3D3LXZl4FkYSYzf8ArcuN7S10Ez1WnSNy43e2LBTcXZYnZR/M/eoKJpkrHM+vhmsyR2Al3QH0V8y1sLsIcC6MUA5xIE+ZVgkjZ1hfb6kOw/6cZxP8QJ3XSCHkvLRpkmU8xmZiPU/ZCEIT1OhCEIQha9E31R5BbIQhYawDQAdwW0rCEIRKJQhCFxfY6biCWNJBkEtBII3grNKx029ljW9zQPcuqE3COiSwQsysITkqzK1LQdQsoQhYDRMxmtpWEIQiUShCELDmg659609Hb6o8guiE0sadQluVhrANAB3LMoQlAA0SLWpSDhDgCOBzGWa4/wCHUvs2+QUhCdchNLQdQoxuyj9kz8IWoumhM9DTkGQcI1GYKloS4j1SctnQIXD0ClM9GyZmcImZmfNd0KJzGu+YAqQEjRcatjpuMuY1x0kgErL7KwtDSxpaNGkDCI0yXVCVrGtOIDNNIB1XKhZGMnAxrZ1wgCfJdUITkAAZBCEIQlQhCEIQhCEIQhCEIQhCEIQhCEIQhCEIQhCEIQhCEIQhCEIQUIQhCEIQhCEIQhCEIQhCEIQhCEIQhCEIQhCEIQh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42" name="AutoShape 18" descr="data:image/jpeg;base64,/9j/4AAQSkZJRgABAQAAAQABAAD/2wCEAAkGBhISEBUUEhEVFBQVFBUUFBQUFhQWEhcXFBQVFRcVFxQYHSYeGBkjGRQVHy8gIycpLCwsFR4xNTAqNSYrLCkBCQoKDgwOGg8PGiwkHyQsLCwvLDYsLDItLCwpLy4sLCwvLCw0MC8pKiwsLTAsLCwtLCwsLCwpLCwvLCwsLCwsLP/AABEIAMIBAwMBIgACEQEDEQH/xAAbAAACAgMBAAAAAAAAAAAAAAAABgQFAQIDB//EAEcQAAEDAQUEBgUKBAUDBQAAAAEAAhEDBAUSITEGQVFhEyIycYGRFFKhsdEHIzNCU3KSorLBQ2Lh8BUWJFTxc4LDNESDwtL/xAAbAQABBQEBAAAAAAAAAAAAAAAAAQIDBAUGB//EADERAAEDAgQEBAcBAAMBAAAAAAEAAgMEERIhMUEFE1FxYYHB0SIykaGx4fAUBlLxNP/aAAwDAQACEQMRAD8A9uQhCEIQhCEIQhCEIQhCEIQhCEIQhCEIQhCEIQhCEIQhCEIQhCEIQhCEIQhCEIQhCEIQhCEIQhCEIQhCEIQhCEIWwWqrb2vxtCAZJImBmeGnemPe1gxONgnNaXGzQrKpUA1Vay+murNpt6xJM4cw2AdSqes6pVaX13ihRGZkgOI4ucdB/cLtspRY0OcCQarukDCScLIim0A6HAA4ji4qoJpZXDALN6nU9ht3P0VgxNYwlxueg69/ZM0LjWtbGdoxv0K7pS2nsuOriaZinGRykFy04WB7rE2UULA91iUVbVV6YgPMdIQM3aY+9MFG9qTn4GvBcSQBzEz7iqroQXY92OfzKuuGyD0oPPF7vxA/FcVRVEtNMWa4n2z6J1Y/NgaO/wBlfXtbX03NDSACCcxOYUA3xV9YfhCmX+3sHmR5gfBU+cab+CqcVqqiKqexryBtmegV6njY6MEgKWb2q+v+VvCVqb0q/aHyaolWrhzdAEbxyVRbb6OjMucCT3BZ7J6qU5Pd9T7q5HSiT5WhMJvGp9o72LX/ABCp9o7zVNd18AsPSOALRmTAkbj3qJar/c+adBjnFwic58APeUF9SXYcbvqfdSiicXFuEZb7JidbXxPSO/EUx3c8uo0ydSxpPeWiV5vYbBaGteaj36FjGlxIJcAJ9sL05jYAA3CPJdHwEOxSFzidB+Ss/iMbY7NaQey2hBUCtfDW06j/AFGl2HKTkSAM9TGio7RtFVawPlr5nEwRocgGx1p5ldTGOaAWZgmyxZJWxGz8t0wG9aU9oa4Z+rMTE9yXv8Zx43dLGFxGuQDXGcpGrcs/aqOnfh6EDDTJAgONRkAkYeyfnA6MsMTulZs1nOCcR5HDQeRwDajjiHcQXDcFkcXEkYbZ259LeauVkDqexbnqOqf7urF9JjjEuaDlzC1t14NpDPMnRo1/oFEu2uGNY0mCQ3qky4Ega+Oq52uzY3k65x5ZQoamukZSh0Ob9O2WqSKIYrP0UC0XxWdocI4N+JUU2ir9o/8AE5Wn+Hqsr3nZmOwmoCf5QXAd5GS5F4rpXfE4knxP4WiJoGWbkL5Dx913o3pWb9cnk7P+quruvYVMiMLuG493wVZZ6LHiWOa4cjK7NsUGdIz8lfpKivpXjGSRuD+9EyZsTsrWKnXteXRNyEuOg/cpdde1V+hqY8QGDMSDvAG7mry/XYaZeAZiMQE4Z3kcNUt2WjQ6L5ys5tQPJxtJLnB0ZGNRlouhqXyumNNe+MZNtb6O/wC2/RUWNiDOfJ8OA63NvMaW26plu22mQyo4F5EjjlmQrWEoXaWUnio+QQCKdN0CocWr3Ccl1vHa2rSc35pmB2QJJmeB8Fr0MNRIyz2YSMgL3yGWu58VBGY5ZWxRPxFwuMreNvYJqhaKvui+hXbOHCeGoMcCrBSvYWHC5KRYlu4Nj3CEIQmpEKmvq0Mp1GOILnO6rWtbie4iSAJMCMz4clcqtttkDq7HYZeGOaDmSATnG5swJO+AE1wunMIBzVZZrMa1Q1arXNDDFGm4mBhHWqPYDhLi4kCZgMBESVyq2J1UswSHvLnSDGWoJM5wcA8eaY2WIRDs5ERuzWzLIBUxCOwGAAaZyfc3yTCxPMl/ZRqtpe+zOc0dfAZafWb2m+YIVZabZTa0EuEEHh/eiY4SrtFcjoik2WkgkDLDnMD4Jkn+jmRiK1ibOOWQO/l08VBJJyo3yAEkDIDc9PNdqV9USzEH9QEA5HFmeGqj0b2pCphY0nI9YwGgQD38Ny53dcojPLvU+yXI0VMRzAg4RvgyJ5AqxUUFOCXMtiHy3GhNs/EjPwOSyIKmtmwY2gDf+Om3ipN5B3ozC/tDCXRpMZwPFK5tpzg5cOCdL2ZNF3cD5EFKVRtFzsRwzxyHnBzHeuN41hZVYnNvdo9f0uy4e4COxF1A6B9U/udBHBTbPd7GZgS4jNx11PkF39Mp+u3SPq8IWpt1P7Rv5Vz80rpBYZDotB0j3CwFgoNpuFrnyDhbnLR+x3KbZ7I1jYa0DPxOupWTeNKT84z8q1N50o+lZ5t+KY9z3ixJSOdK4BpvZd208T6TeNRnsdjPsarq/KlQFgY4taZBjWciM92U+SqLnrsq2lmF7XYQ5xgg6NwjT7yZ7dZekYWgwdQeBGhXV8IpnOoXhtwSexyssupfglaHDb8pdtNjDx1spZhJPGInmqipTa0BtSq0DLSo50wdzSAPxOcBzTXS2fbq9xcf74qDUsAp1akskOBwnKRkA0idwz8VYjFXSMOE4Q457+emXks+r5MhDi3ERp0Hule12ukxrjTbVLM4Bd83mcxjjEGdxIhW11Wp767aNppGi5zZpFpBa6AThyAjqgka6HRSaV0PLCwM6pe5zciO00NPLCTJVpYLiLXU3PdiNIQzf9XD5QT5rdp6enkpw6YEkjcm46aWFu4SVM8ruW+IkdRkRbc3tcHpmp9nu6mzMNz4nVLN4X86zVaoLcTS8d7cQGcbxyTgqi/Nn21xMw/juMbj8VncQpHOhApxYg3t12+qR0rgx9syQbd9kt167rSJ6XE31WmB4t+KhPuc8Fva9majDmw/eGY8woVSxv8AXf8Aid8Vw7xLHJ8TiD4jNc26os7FIw4hvf3VhSpBmZOGN8x7V2ff1R3zbCXNIguOueUN3+Kj3bcWIAwXHxJ8003XcAaQ5wGWYHMaEr1WcsqqIYrYnMy8CRqu/wD9UTomyvzJANvEhXLRkuFem1rXOawFwBIgCSQFJWCFXAGVxosK68wv+5AGmra64ZiOgbjeTrAz/oFxo4SyjStVSqGAdLT6hx1GuybicCcOEEiOYzCt9r2fOgV6bsIbDHhpcwyZOY7LtJB4KXZr+s9Siym6garmANaMPAQHAnMZcFvYnuY12va2XZbctbyqJlTUE2B1AAwX+EYcjnsft1Ue1bQim1vQswgPptbOplwEAd0p5SzdWzeOo2tVphgaZp0huI0c6d4/uEzLOq3MJAZtqsgvp3xtdA0i9yb667+O/mhCEKmo0LZq1WwKELKFSbUX0aFnc6mRjBaBOergD7CuOyW0XpFAOqEB8uBA4AwCQpuS7lc3a9lX/wBDedyd7X8OiYULAKyoVYWMI4LMIQhCwQufozPUb5BdVguSEDdKCVz9GZ6jfILHojPUb+EKlv621nFrbK+C0npSGl4Et6oypuBdMGJEDjIWbir2rHhrHG0sBLix7C14DZaOoAWnrZkg5aZ5R3be1lZ5L+XjxDtndXPodP7Nv4QsehU/s2fhHwXdYJT8I6KviPVc6dmY0y1jQeIAB9i6pX2v2x9DaxzaZqMJIqPaC4UoAILgNxzzncoFj2vfXaH06rXNO9gHkZzB5FVZKuOL9K1DSSTs5jSLd07rBCVqd8VvX9jfgo9XbnBVZSEVHOqMYdwaHODSSRvE6e5QDiUTjhsU8cPmcbNzTisrErK01QQhCW9oNtKVktDKNWWh7MYqAYgOsWwQMxprmlAupIonyuwsFymRaGkDuHkFTWHaZlSoWD1Za50Nxdw1VrStjTInMa/8qIvZiwnVEkL2ZOC7BsLKwCsqRRoQsFLNC313AHpfyt+Ce1uJQySiOwI1TMWgrVlIDQAdwAS4bbX+1/Kz4Li+87QP4v5W/BPERO6iNW0bFNa1SXX2gtDQT0kxnBa2PcnRNfGWap8NQ2W9tkIQhRqwhVV5WpwqYQcsAPjJCtVSXr9P/wDGP1FCFR7Vf+lf3s/W1Ley9Os5xcD820EagdbI6a5DfzTRfdmNWi6m3UwROmRB/ZLdno1LNZapeyCHzB0I6gyI8Vm8TmfggbAQXYz2+LCBf7qjHQOqOJx4gbW18c043HetR1dlMulpa8nQnKIz8U0Fef7GXl01qacOECm7KZOYG9P72AggiQciDmCtRzHMOF2q05onQyGN2oS5/me0DtWN0BuIlrnOyxEZDACTkDETBOWSvKlvY1gc4wCAQCCHZiYw6ytHXTQH8Cl+BnwSpXpPa9zmu6hENpYeqwzJc07hH1dN/FYXE+ImhaAM3O0vpl/6nTPic34BY+ef5Vpa9pXEgMaACQCXZuid0aKivOtMgkuPeSR3nd3lYGOZOnONVAtxnu4bvJcfLVS1LwZnX8BoqsFf/lDiRc7KkqWroABSc9mHQUnQRvzqGRPg7vXr1z29tehTqtmHsDs9Qd4MbwZC8Nvu8GtkN6zuA0HeV6d8k73m7KeP16uGdcJqOIPmTHJdbwguzvoq7OI1NbMTMRbbL+J8ynBLN43i6o9wB6gJbA0OEwZ8QUzrwpm1tSzW21MIx0vSq5wkwWzVdJaf29yu8QLuWACq/EXODBY7r0lgS9emwrC41rJUNlrakt+hd9+np5cdCun+YHO7DcI4nM+Wi5PvLe5xceH95BYcMU8jsMLST4D8qGirX05xRm348+qqnWu2v+YqNY14yc6keq5p0di+qDw5eCsbvuZtLM9Z/HcO4Kut1pc95cHOaCAIDju3qBUDvXf+Irs+HcBfGBLI34+4sOy7ZvH6XlNaXWNswGnXdOlnvKrSPUeRyObfJNlyXuK7CYhzcnDdnoRyXilShOpPmnn5JMINqAOYNGfEVFpVdE+OMyOAWfUV1LUC0fzdbWXoi8k+V4/6yj/0f/IV62vI/led/raP/R/8hWVHqrXBv/qHY/hbWyp85T8P2TBtBfD7O6macdZ2FwIyIy8ksVQXPaQCQ2MRA0HPgmy87lFpALnFmAy12UeIOoWDkOJtuMv0VLx1jzTWj+a3qFb3BbHOqVA509VkDQAkumAr5Ld2XeWz0QJxRiqPyblMQ3xKv7PSLWgF2IjeVvPILslzsDXNYA7VdClSxv6gTWUl2V+KGnQkA9xOicw2aSoqjN7R39FMc9Q61XcBJ9y3DATh0nLLL3LnZ39aP5X/AKHJ5fZpI2F1UNiR3sq+1UyWPdI6oGUcTC9DSBUdNGr91v6k/pkpzI8fQKajN8/AflyEIQoloIUC8Lr6Q4muwuAjPNpGv7qetmoQlp7CwxVbh4OGbT4qFVqitNOjS6ecnFw+ZHeTqnF7ARBEjgdFilRa0ANaGgaACB5KHktvdPEjhoUv7ObItszsZd14IwtyY2d2eZTGhCnJJNykc4uN3G5WClC9WPpPOWUmCRlHIpwWrmAiCAe9ZXEuHNrmBpNiNCoZGYxrZeZW29H/AMvl/VUVqZaK2TQ93JogeMZea9idddI/w2eQWzbBTH1G+Sz4OAtjNy77KsaUu+Zy8kuf5PHPcHV8x9kzMn7zhoOQ816hc12mkNA0QGhgiABppkrFrANAB3LZb0ULYhZqsRxNjFmoXme2fyXOfVfaLIQXPJfUouIEuOZcx2kk5wd5Oe5emITpImyDC5E0LZW4XLwO0XvarL1bTZXMj6zmuYI+/BafArDdrqRHYd4YSPeve3MBEESOB0VZatlLFUM1LJQceJpMnzhdFDxSBjQ3lW7HL6KoaFuy8WftLS9V/kPiolbaZmgYZ3SQPdK9rGwd3f7Gz+NNp94VjZLls9L6KhSp/cpsb7gpHcXYPkaUCiC8NsNy3jazFGzva0/XcDTYOZe/Mj7oK9a2G2OF30XNL8dWoQ6q8ZNkZBrQdwk57ySeSZFlZVTWyT5HRWo4Ws0XC2UnObDXQffySHtNsv6U8dLipVGiGv1ZEzBG8SdxBXoa1fTDhBAI4FUwbK3FK+Fwew2KUrjuIU56OajiAHPdlTEcB/ymChdQmahxu59kdzVODQNFlIkklfK4veblACEIQo1gpIs5DTSj6xk8zjLfcAndVj9l7ITJs9OSSdN5MlKLWsf7Ij1VeaN77Yf7MH0S1Zq/zoE/W+K5WOrL9fqv/Q5NH+VLJ/t6fkgbKWP/AG9PyUpc0gjqLfn3VMUstxpkb6nw8EoF3zNX7rf1L0JVg2Vsg0s9PyVmmvcHEkbn0A9FZpoXRD4rfxJ9UIQhRq2hbNWqi3pbDSouc2JERPMgfuo5JBGwvdoBf6JzWlzg0bqZKykivtLVFEV2iHGRhObe2R+wTLcd7+kMc7DGF5YecAGfb7FXjrI5JOWL3tfyUz6Z7G4zpe3mFZIQuFttbaVNz3mGtElXQCTYKsSGi5XZErzW9tta9UkUz0TNwb2yObvhCiXbtPaKUjGXtMy15J13g6grVHCpi25Iv0WEePU4kw2Nuv6XqT67Rq4DvICwy1MJgPaTwBBK89s19td38Dr4cVdXVaQS4tdmKbzlqDhVaelMDHPdsL/RdRFFHNFzYn4h1H9kmyVlKLb0rD+I7xg+9SaO0NQdoB3sPmPguPj/AORUrjZwcPL2UjqGQaWKZUKFYb0ZVyGTt7Tr4cVNW9DMyZofGbhU3NLTZwQtTUA1IWyi0HZnC+e8jPnkJ5KVNXfpRxCOlbxCOty9qJPL2oQjpRxCOlHELWpUIBJLQAJJJgADeSka0X7bLTammxOqejdIym6pgp9HId13NLhiLYkTnmN0pwbdWYKd017EADc6du52T30o4hZFQcQoV7Vnsovc0wQMiNdQq3ZW21KnS43l2FzQJ3DDOSqOqGicQ2zIuqt87JhQhCspULEqLbLxDMoxO4D9zuSnftS1vfjacVOBNIOLdNSDo6eagFTDzOW51j9vrooZpDG24F041bbTb2qjG97gPeuLb3oGYrUzALj125Aak55DmkewXlQJwubgfva4Q726rNve0Grh0NBwP/dUpN/cq/yRa91Xp6ozSsYLZkDxzTzSvWi7s1qbu57T7ipIK8us1jaRmpdJ1SlnSqOZyB6vi05FV107+GNvZr/qF6OtEvXBtSajhSrAB57Lh2XRujcUwoWXNC+F2F4QhCEKJCUtsXuFWnDiASwEbs3GU2qg2vszBS6Z5gUyycsus7DPKMc+CpVtK+qYImbuH0upoZxATIRewP4SjWtQ9HbSDTImTuHXLvHIqfs1tFUpuNMUQQ5zqhIcerkBw4wPFQLTamZhg6QjXD2Qeb9AeWZ5KpsbTQdi+efi+kaXgsIziGngTOau1TOHUTCBbm2ABNydhcgZCwzz1WJT8SnnmH+iTDGTci2XuvT7r2kpV3YAcLx9U6HXsu0dot9pLufXstSlTgOdEYiQMnA5kDkkOledGQ9rwHNc04T1XglwDRhOeZynReoJlNI5tnXuRnfqt+uposIwG7XA/wBdeL31s5Usr2MrObNQOLMDicmwDMgesFWuu4H67vNNfyyUnYrM8A4QKjcW4OJYQJ4wD5FJFnvJ4163fr5qlX8Z4i2YmOUgdMui89rqUwylsRyXc3OPtH+YTJdl9dFVLy2QWPZHDEIB5wYVCy3g/VXVtcFY8/GeISjDLISPLdQ0/EaykuI3WB1GVjbqnez1w9ocN66pbuK1kPw7juV3WrncuOlhwOsF61w6rFdTtnaLX26EZFTbJXw1aeeZe0DxMH2FOgXnV1U3PtNOJJxtJ7mmSfYvQ3vABJ0Ak+C7T/jrcED79fRQcTaGvb2WyjtJk4vyl2XKAFws1+UajwxrpcdBhcNBOpHJdqIzyJHI4jv1zyldEyRkguwghZSzUbIyLhzAcT4TkoVa4qD+2xznfaF1TpR3PBlvcIU+pVw9p4Hfl+6jWu8202tcXSHdktbiB5yDokdKxgJcbWTmvc35TZVNo2TxkNfarQ+hMuovM4o0aakYsPEGZ4qdedQULP8AMtDcOFrWwQ0CYgDIBcL1tbqlnpvpuc0OcDoWuiHa58lGs9JxsPWdiPSvzOZ+ldvPBZ1VX5SRt1DMV1K58soAOn2v7+KLLbn1rJWLzmHloiQIAYf3K32Ro4elne9sRMdjes3bSiy1Rl9IZy5MUjZ5kGp95v6VSglLqqEndnum8kNaSdQrtCELolElBt7NkuJEkmeMzELuL0nssc7uaVMbdvQvcRmHuLoI0kzE+KlNqhcs2CQOLXusb9E4Rm11QW2wmuIdZp4F0NI7jqFVVNnKrKdQF2EPNJtPEQ8iHFzgYj1Wp3lR7fZ+kplu/VveMx7VdZzqeN3KeTcabX7IihjbOyYjNpvf+1SO247W3smm7xcFzqWe1t1oz91wKa7Ha5aJHflv3hdy4nRsd6px8XmLQciex9F0RrXg/E0JEo1aoqsLqb2EPaQS0wCDOvgvWVTWa7GvPWEiQT/2kEDzAVyt2jmkmjxSCxWbX1LZy2wtZCEIVtZqFytljZVpup1BiY8FrhyK6rYJQSDcISDX2MtNnysz+kp7mPLcQnXWBrOhCra1z3k7IWYA8eqPaXwvUVhZ8tBHK8yOvc5nRVHUcbivP9mvk3e2u20WyoHuZnTpNgsBkGXZbi1pgcM5XoKwsq3HG2NuFuissbgYGDQaeai3jdlKvTNOswPY7UH2EHUEcQkG9PkjzJs1eBuZVHsxt3d4XpCE2WCOX5goZqaOb5wvHavyeW5h+iDxxY9keTiD7Fhmx9tH/tn/AJfivY0Kg7hUR3KzH8Fgduft7Lze49j7SHEvZgiIxFue4jIkjimGlsm49uoAODRJ8ymaFlRjgtLixOBPn7LconOooBBEchfvnmoV33TTojqNzOrjm4+KlVWyCInIrdC1WxNY3AwWCVzi43cblUdisD21mnoGNaJ6wDcQyPNR7dRtT3u+Z6oJDYeACJyyxZSEyIUENIyOMxklw8UF19ko/wCHWkhoNnkNECXtMDT1uSyLDagA0WfJohoxtgAZesm1CkdTROvdoz18bJA4jRKYsVqaA0UJA0Be2B+ZZZZLUGwKG8mMbYzMz2uKa0I/zRXJwjMW8unZLid1SpSslqE/MRJkjG2CdNMXILpYbttTq7XOHQ02kPfDgS8tyayAchvJ5JnQlbTxNIcGi4Fh4BGI9UIQhTJq1ewEQVDq3d6p8D8VOQoZIWSfME4OI0VUbE8bvIrX0ap6rvMfFW6FVNBHsSn80qqs90kDUZkniesZI8yVKp3eBqZ9gUtCkZRQs0CR0jnarVrANFhbrRXALKNCEIQhC2C1WHFCEPqwsYlgqrr3p0ZLQMQGk7uXNV56mKnbilNglAJ0VoakLoHKuu61ipLpz0j1f+VOUscjZGh7DcFIuqhWu9WMnOXAThHhv8Vre1sLKeXacYHLiUtSsLinFjTO5UYz3PT9pVav2hfua0d8lYbtC8atafMKss1jqOJwwWZ5kxhcI6vMZ+EFc6tmqB/XDQ0dmDOJ2ueWQHDeVi/6OI4ediOHrYWTcXgmyyXkypAmHEThOv8AVS0mA5zOes700Xba+kpgnXQ943rc4VxQ1RMcg+IZ9x7pykl61xlcq1GcwSDxUGteL6eTgCZ1G8b+45LZmmZCwvkNggC+isy7NbB6pqV8ue7C1oDjpJyAAz71Y0aJGbjiPs8AkgnjnZjjNwgiylKBe180rPTL6joAIEDUl2g8YUqvVwsc7gCUu1LCKoPSAPxdoOAIPgVBU1XJcGgXv+ErC0OGLTdQqu11ap9GG0xu+s7zOXsUWtfFqAn0h3kz/wDK4W7Zno5dReWRngMlnhvCVqt+PfUbSDc3ENEHMk6QFPBOye+DbUdF09LDTzi8IFhrcZj6p72b2prVOkDz0mEsDTAGuLFJaOQ80y2a9WuycMJ56HxSts/TZTp4YIIJD5GeLereqWkLn3cTkMrnscMIywnw+9ys2qijMhwtsEwIUC6bQXMgmS0xPLd71ItbiGmNTl5rdjqGyQiYaWusssIdhVRdW0PSWl9IkQetSPJuTh/9vE8FfJXtlhdk6m0hzSHN01H9x4pistfG0Hz5HeoKStM7nNc3CR9/wrFSxmTmaf35WtueQwkSDI017QXNtZ0ara8foz3t/UFHL4AjU5BJUOIlsDt6qAC7V36U8UdKeKg17cWzLdOBXK7a5rUhUktLsQ1nIOI00nLVVhUXdhBN0mV7KfStRM+zmNx9hUxQHMgggaZRyPwyPgp6v0xJvdDrbIQhCtpiFyrOcCIE89y6ocyQhC4BpOp8Aqi33TVLyWYXBxmCSHCdd0EK0e8t7Qy4jRFO0tO8aH3KpV0cVUwMk2zSgkaKPdl3mmwhzusTOWgyiBKlEuHA+wrl6W3cZ7l3pUycyIHDf4qaGFkLBGzQJDmqzaEu6JhDCetmB9WQdeW7xVG3EdYHtKdK9APaWu0IgpVvC7qlE9kvZuc0SR95v7rluN0Mhk5zBcEZ+FvRJ3Uqx26A1gbwaI3mdfGVztdsBDmxrlJ3EGZHPJV9gvCmarBjE42iDke0OK51rxp4iMYJxHIZnU8FSPEao03K8tM7W/tkYm9V0cXDSD7Cr+43uFAuc0t6xMH1YbmOWqrbuuupVIJaWM4uEOPc3d3lNDKQDQ0DICAOS0OCUMjX8+QWysPNCjVbRuaMR9niVX2+76j4cC0uiC3QHMkYTxzjNWNZrm9lst9UajuXGneDC4AyCSBBBXR1NNHUxmOQZJwNtFAu+6ajXY3ENcAYbrBIiSdFZ0rQdHiDxHZK1tFvY1xE5jcAVvRLnHs4W89T4JtLSx0rMEeiCbrNVvSUngHtBwafCJ80u2G9ARByc3JzTqCMj7U2NaAIGQCpb02WZVqCoHFjvrQJDvDcY3qrxCmkks+LUbdU0+Cgtx1jDcm73/DiptjuShTOJlCm104sQY3FPHFEgrZji0YYiMoiF09JPq+1UaciG5JNzqrLWuaLA6rFe7qbzLmgk79D5hQbVdga0ltRwgEwYdPLippruPD3lSLNYyTLvbr/AESPp46k2azM7qVsj49T5KLsu1xpOc76zzHc0BvvBUm2W2HRhJj3qZXqhjS47gT/AESy60V9Zbnnpx8VrNpJGQNiiOm6o1FSMZcRqrB14j1D7FAsd+dHasLurTfhaJ3OOh8SY8lFrWut/L5f1S9tC572iQMjoAZM5D2woouG1Zma4uFgc+yoTcQDGG17r0u8T82e9v6gqK9L2dSpl4aCQIEzAz4f3orehZKhoU2PfLw1vSOicRDRP5glPaSr8w8cMvJyo8XkdE4FptfL7/tb9CwSkBw3/Kubyfr3D3LXZl4FkYSYzf8ArcuN7S10Ez1WnSNy43e2LBTcXZYnZR/M/eoKJpkrHM+vhmsyR2Al3QH0V8y1sLsIcC6MUA5xIE+ZVgkjZ1hfb6kOw/6cZxP8QJ3XSCHkvLRpkmU8xmZiPU/ZCEIT1OhCEIQha9E31R5BbIQhYawDQAdwW0rCEIRKJQhCFxfY6biCWNJBkEtBII3grNKx029ljW9zQPcuqE3COiSwQsysITkqzK1LQdQsoQhYDRMxmtpWEIQiUShCELDmg659609Hb6o8guiE0sadQluVhrANAB3LMoQlAA0SLWpSDhDgCOBzGWa4/wCHUvs2+QUhCdchNLQdQoxuyj9kz8IWoumhM9DTkGQcI1GYKloS4j1SctnQIXD0ClM9GyZmcImZmfNd0KJzGu+YAqQEjRcatjpuMuY1x0kgErL7KwtDSxpaNGkDCI0yXVCVrGtOIDNNIB1XKhZGMnAxrZ1wgCfJdUITkAAZBCEIQlQhCEIQhCEIQhCEIQhCEIQhCEIQhCEIQhCEIQhCEIQhCEIQUIQhCEIQhCEIQhCEIQhCEIQhCEIQhCEIQhCEIQhC/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44" name="Picture 20" descr="http://static.freepik.com/foto-gratis/analisis-de-datos--un-material-de-vectores_15-8485.jpg"/>
          <p:cNvPicPr>
            <a:picLocks noChangeAspect="1" noChangeArrowheads="1"/>
          </p:cNvPicPr>
          <p:nvPr/>
        </p:nvPicPr>
        <p:blipFill>
          <a:blip r:embed="rId5"/>
          <a:srcRect/>
          <a:stretch>
            <a:fillRect/>
          </a:stretch>
        </p:blipFill>
        <p:spPr bwMode="auto">
          <a:xfrm>
            <a:off x="6072198" y="3643314"/>
            <a:ext cx="2143140" cy="1714512"/>
          </a:xfrm>
          <a:prstGeom prst="rect">
            <a:avLst/>
          </a:prstGeom>
          <a:noFill/>
        </p:spPr>
      </p:pic>
      <p:sp>
        <p:nvSpPr>
          <p:cNvPr id="21" name="20 CuadroTexto"/>
          <p:cNvSpPr txBox="1"/>
          <p:nvPr/>
        </p:nvSpPr>
        <p:spPr>
          <a:xfrm>
            <a:off x="6286512" y="5429264"/>
            <a:ext cx="1928826" cy="1200329"/>
          </a:xfrm>
          <a:prstGeom prst="rect">
            <a:avLst/>
          </a:prstGeom>
          <a:noFill/>
        </p:spPr>
        <p:txBody>
          <a:bodyPr wrap="square" rtlCol="0">
            <a:spAutoFit/>
          </a:bodyPr>
          <a:lstStyle/>
          <a:p>
            <a:pPr algn="just"/>
            <a:r>
              <a:rPr lang="es-EC" dirty="0" smtClean="0"/>
              <a:t>Falta información e indicadores para la toma de decisiones</a:t>
            </a:r>
            <a:endParaRPr lang="es-EC" dirty="0"/>
          </a:p>
        </p:txBody>
      </p:sp>
      <p:sp>
        <p:nvSpPr>
          <p:cNvPr id="1046" name="AutoShape 22" descr="data:image/jpeg;base64,/9j/4AAQSkZJRgABAQAAAQABAAD/2wCEAAkGBhQQEA8QEBAQDxAPDw0QFRAPDxAPDw8QFBAVFBUQEhIXHCYeFxklGRQVHy8gIycpLC0sFSAxNTAqNSYrLCkBCQoKDgwOGQ8PGiwlHyUsLCwqLy8sLCwsNC8sLCwsKSksLCwsLCwsLCwsLCwsLCwqLC0pLCksLCwsLCwsLCwsLP/AABEIAPsAyQMBIgACEQEDEQH/xAAcAAABBQEBAQAAAAAAAAAAAAAAAQIDBQcEBgj/xABHEAABAwICBgYGBggEBwEAAAABAAIDBBEFIQYSMUFRYQcTInGBkTJCUnKhsRQjYnPB0SQzNEOCkrLwFnSTokRTY7PC0uEV/8QAGgEBAAMBAQEAAAAAAAAAAAAAAAIEBQMGAf/EACsRAAICAgECBgIBBQEAAAAAAAABAgMEETESIQUTMkFRgSJxkWGhwdHwQv/aAAwDAQACEQMRAD8A3FCEIAQhCAEIQgBCEIAQhCAEIQgBCEIAQhCAEIQgBCEIAQhCAEIQgBCEIAQhCAEIQgBCEIAQhISgFSXXHieLxUzNeaRsbd19rjwa0Zk9y8VifSlmW00OXtzHb3Mb+JVinGtu9CK12TVT62aDdF1j1Tp1WPP6/UHCNjGjzsT8Vxu0mqj/AMVP/qOCvx8JtfLX9yi/FqlwmbbdF1ikeldWNlVN4v1vmu+n6Qqxm2Vsnvxs+bbL4/Crlw0fV4rU+UzXULPKHpTOyenB+1C/P+V35r0+F6Y0tQQGTBrz6kv1br8BfI+BVO3Duq9Uf8lyrLpt9Mi8QkBSqqWgQhCAEIQgBCEIAQhCAEIQgBCEIAQhc9dXMgjfLK8MZG0uc47AEHBM94AuTYAEkk2AHErwOlHSpFDeOktUSZgyfuWHkfXPdkvFaY6eS1zjG0uipQco72Mg9qUjb3bAvK3Wtj4P/qz+DJvzW/xr/kssR0gmqHmSV5e473Z2HADYByC5DWv9r5fkoELUT0tIy2k3tkwrX+0fh+Se3EHjePJcyFLqfyR6V8Ha3Ezvb5E/iumOvad9u8fiqlCmrZIg6osvLoKpopi05G3xHku6GvByd2Tx3H8l1VqfJydTXB6fBNM6ilIAf1sY/dykuFvsna35clpOjul8NYLMOpKBcxPIDuZafWHMLFyUrJS0hzSWuaQQ5ps4HiDuVTIwa7ltdmW8fOsqen3R9CBKvB6Gaf8AWltPVkCTIMl2Nk+y/g7nsK92CvOXUypl0yPR03Ruj1RFQhC4nYEIQgBCEIAQhCAEIQgEJWMdJelpqZjTRH9HgeQSDlLKMieYbsHiVounuPfQ6KV7TaST6qPiHuB7Xg0OPgFgq08Cnb8x/RmZ1zS6F9iFIlSLYMgEIQgBC6abDJZf1cMsnuRPcPMBPmwWdgu+nnaOLoZB+Ch1L5JdL+DjQi27eN29CkRBCEICaCqLctreHDuXe14IuMwVVKSGbVPLgukJtcnOcE+CwJWndHumnW2pKh15QPq3uOcrQPQcd7gPMDkst17i43pYpyxzXsJa5rg4OG0EG4I8lHJojfDT59iePdKie19n0bdKqLQ/SIVtMyXISN7EjRueBt7jt8eSvV5WUXFuLPUxkppSQIQhRJAhCEAIQhACEIQGSdMWI609PTg5RxOlI+091h8Gf7lnq+iMc0agrW6s8QeQMnjsyM914zHdsWXaS9Fk9Pd9MTUxC/ZsBOwe6Mn+GfJbOJk1qKg+zMfLx7HJzXdHhyUiVzCCQQQQSCCCCDwISLSM4jnnDGlzjYD48gurQfDH4niEMBu2AEyyhuX1LMy1x+0bN/iXncRnL36ozDTYAbze1/NbV0SaLvw6mqayrjMT5Ws1WOykbCwE9obWlzjsOfZCzMm+T3GJpY1EV3kaRJOyFl3FsbG5XJDGgcFXf4vpL2+kNHMh4b/MRZeIxCsfUvMkpvn2WeqwcAPxXBLFwU6vDItfnLuTln6eorsaZUYZTVjbvigqGEZO1WP8njMeBXjsf6Iongvo3mF//LkJfEeQPpN+PcvP4Zjz6GUSMuYyR1kV+zI3fYbncCtfpalsjGSMN2va17Txa4XBVS6u3El2fY7w8vJj3Xc+csVwiWlkMU8ZjeM8/RcPaa4ZOHMLjX0VpBo7FWxGKZt9pa8ZPjd7TDu/FYVpJo5LQzmGXMZljwLNkZf0hwOy43K9jZStXS+zM7JxXU9rgqkIQrhTJYZbZbj81OSuNTNkyU1IhKJ6/o1xz6PWtjJtHUgRkbus/du87t/iW0gr5nZOWFrm5OaQ4EbnA3B8wF9H4ZViaGKUbJY45By1mg2+KxfEYJTU17m14fNuLg/Y6kIQsw0wQhCAEIQgBCEIASWSoQFBpFoVTVoJlj1ZbZTR2bIPe3OHI3WW490X1kDtWBoqmvOq17LNLSdnWNJ7I53IW4pLKxXk2V9k+xXsxoWd2jwWgXRTDQBs8+rUVm3XIvFAeEQO/wC2c+FlfabPIo322a8N+7XH42V+qzSQRmkqBKbR9W65G0HcRzvayjXN+bGT+UTnFdDivgzJtSon1CpzXFpsciFHJiHNet64owfKZLXzXuta6Pnk4bSE+w8D3RK8N+Cw2prC42bmV7rRbpPNOyKCeEGKNrWNfF2XtaBbNpNneYWVnxlbFdKNDFag+5rSo9MNGm11M+I2EjbviefUkAyvyOw9/JWWG4nHURtlheHsdsI3HeCNx5LqKw03CW/dGi0prT4Z8xyxFrnNcC1zXOa5pyLXA2IPO4TV67pSwwQ4g9wFm1EbJsvaJLHfFt/4l5Fekrn1wUvk83ZDok4/AIBQkK6HPkHPW+dHc+vhlGTujczwZI5g+DV8+uct+6NGWwuj5tlPnM8/iszPe4L9mngLU3+j1CEIWQa4IQhACEIQAhCEAIQhACEJEAq8N0n4rqxMgac3nrHe6Mm38bn+Fe3usb0yq3VdURHm6WVsUY45hjfjn4q/g1qVnU+I9/8ARVyZ6j0r3KuiwGaaklq9QGCJ+rnfXIHpSN+y02B8eBVVJQs+13a2S3/C8IZBTR0zQDHHEI8/Xy7RPeSSe9Y5pTgho6mSHPqz24yd8Z2DvGY8OavY2V5snGX1+ivdT5aTX2U0VO0bAApDG3eU0qrxSoI2GxuFfk9IrJNmhdGeIuirfo+seqqI3ktJy12N1g4c7Aha2sV0Qk1cRw9/tFzf54Xj8VtKwvEIpW9vg0cV7rMo6aWfX0Z4xTDyez8ys5WgdMtQDVUzN8cDnH+N+X9BWfrRxE/Jjsyctp2y0CR2w9yVNecj3Kyysjl196+kdDKbq8PoWHaKaC/eWBx+a+c8OozUTwwN9KaWOMb7azgL+G1fUUEQY1rW5NaGtA4ACwCyM6W9I18GOtskQi6LrNNIEIQgBCEIASIQgBCEIAQhJdAcGPzmOmnc3aI3eF8r+F7rOdD6ESYpGXbIIpZQDveLMA8NYnwWozxB7XMcLtcC0g7wRYhZhVQvoqoPbcvp3/6kRGzxbl3rUw/zqsrXLKOR+M4zfBqdlnvSm5j/AKOwWMzS9xttbGRax7yAfAro0m6R2MbqUhEkjmgmTItiuL2A3uz7gs3fXOe9z3vLnONy5xu5xPEr7hYslJWS7DIvTXTEa+LJUOIMJPJenLxbMAqvqKF0notJ8LBa9kdrsUoS0+5d6PG1Rhjv+vTDzsFt0jw0EkgAAkk7AANqwqWq+itppCNYwPheW3tcsINr7tikx7pNqq1jowGU8LwWlsdy97TtDpDu7gFn5uPK2yOvg7U5EaoPZV6WY19MrJ5x6DnarPu2jVb8BfxVShCuRiopJGZKTk22CiqXWafJSqx0d0TlxKobDH2YmWdNNa4jadgHF53DxUbZqEW2Tqg5SSR6ToZ0ZMtQ6ukH1VPrRxX9eZws4jk1p83cltIC48KwuOlhjghbqRxNDWt+ZJ3knMneSuu687bY7JbPQ1VquOhUJLpVzOgIQhACEIQAhISkQCkoukJSXQDrpEl0iAUuA2lZ1pdj0U1SyOMXs17TIDk63aAA4Cxz5qy07x0sHUtOqNQOfba4G9m92S8RTYZKBHWS2bFK2VsTT6bhleU8G7hx2rZwcdQ6bJPu+EZuVa5bhHhcnn9J5epdrAEh/D2lyaMYe6qc+SVxZEyw1W5F7uBduFuHFWmkRBY7Y7LZ3pMCfqUZ42kPjc//ABaUo7t/oVFJ9HYsG1MLLtiaHlu3V7Vu8n81T4npM9mTYwCTYA/Nd7KcU9Pn2XPvI7vdn8rLyM05keXHjl3JbZJJJMikuTpfM+U3ldceyNnmpVzscpWuXOJxm9j0JLq80Y0Tmr5LRDVjaRrzOB1Gch7TuQSU1FbZGMHJ6RDo5o5LXTCGIWGRfIRdkTL+keJ4Det1wDAoqKBsELbNbmSc3yPPpPed5P8AeSZo/gEVFCIYRltc8+nI72nH+7KzusLJyHa9exu42Oqlt8jkJqFVLQ5LdNui6AddF026LoBxKRBSXQASi6QpLoBboJTSi6AW6S6aSi6AzLpFP6S/7uP5Kv0lxgf/AJuHs9b6G7ftcD1dh4sPmrDpDH6S77qP5FNgeH6O1Fw0uhMzQS0Et+va/bu9Nbzl0V1T1/zRmdPVKxHh8UlABubXgZs9oLiwqs7Ia4+uQbD1XDb52XJPMXkk79w2JkIs5vvD5qw57ltFTqR6rS5xMX8vlcLyETV7TSKO8T/dv8V4qUkWtkvuQtS2Qj3WjparTCcBqKkgQQSS82t7A73mzR5rh0ezq6UOzBqaYEHYR1rciF9LCwyAAA2ACwHcFRvyXVrSLFOMrd7ZnWjvRIGkPrXh5yPUREhnc+Tae4W7ytEp6ZkTGxxsbGxosGsAa0DkAl1kt1l2Wzse5M1K6oVrUUPulCZdGsuR1JLoumXRdAPulBTAUt0A66LpoKVAOSXQUiALppKCUl0AEpNZJdNJQDi5NLk3WTS5AZ50gC9Sfuo//JVeDvc/CsWp2Nc94dE9rGguc4OIBsBt/V/FXOl7RLUPc0ghrWM8W3v81Q4DjBoarrCCY3t1JANobe4cOYOfmvQutyxo65STMhTXnSXszwc0RYSHNcwjc4FpHeCli9JvvN+a0bpF08Y9rqWn1JL5PnIa8C49CMkbeLt2wLNI5u20W9ZvzUaptrclo4WQUZai9nucWjuxw4tPyK8LKNnitBqhcLwz5OrlOQvHISA5ocLh2V2nIjkVcyF7nOJofRroDcsraptgCHwxO3naJnjhwHjwWp6yyXR/pPqXzQQyCKQSyxR31NRwDnAEjVIG/gtV1l53JjNS3M2caUHDUSXWS6yh1kocqxZJtZF1FrJQ5AShyXWUeslBQEgKW6jBS3QEgKW6ZdF0BKmkoJTUApKYSglMJQCkppcmkphegHFypcfxYxjq2Gz3DM+y38yrVz8l4WtrdYvkJzc4nuG4eSv4NCtnt8IpZlrhHS5ZX11Tqg+KoZaSSSKedrLxwNLnOJs0Zjsg73ZjYvR4dgL6x2s68dODm71pM9kf/sr3SinbHhtVHG0MY2AgNGQAuPjzWlkZkYyVcOSpRjNxc5GLSv1iSd5vlsSU0V5I/fZ/UE/VTocnNPBzT8Qp9PcqdR76SnLh5rx+klDqSB/tj/cP7C0ADsjuXmdLqa8Ydva8eRyKt2fnFkYvuUOjX7ZSf5mD/uBb/wBYsB0b/bKT/MQf1hbk2ZefzfUjXwvSzs10uuuUSJ7XqgXjpDk4FQBycHICcOTrqEFOCAmBS3UYKeEA+6VNRdASppKCU0lABUbnJSonFABconOSlyieUA171Sf4fgDtYtc7O+q55LB3N/Aq2e5c0rlONkob6XojKEZcoR9RbZkBlbK1uSpNKKy9JUt4xOC75157SMnqJvu3L7X61+yNnof6M4ISBPKQBekPObNKgk1mMPEX81TaUj6l/cD5ELhw3SUMiax4N2i1wL3G5V+N451o1GggHeeXJdnJJMkk97OTR39rpfv4v6gtnjlWR6NYeTKyY3AY4ObzcNh7lplJWXGa87mSTnpexs4cWoNv3Ldr1M1y44pAV1MKplwmapWlRNUrQgHtUjVG1SNQDk4JAlQDwlSBKgHlMKeUwoBjlG5SlMcEBA5QvXQWqJzEByPC53rse1c8jEBwyLgrY9ZpaRcEEEHYQVaSsXJNFdAeNrNH2H1bd2SrZdHfZcR35r3MlLdQmjXaN9keGcZUVy5R4GTApBsAd3ZIotG5ZHjWY5rBa5ItfkFoUdEF0MhXd5tjjpnBYValtFNRYZqgC1rBW1NDZdTIlMyNUi6LEF1xOUTGLoYxASsKnaVA1qmagJWqRoUbVI1APATgEgTggFRZLZKgHWTSnkJtkAwhMIUhCaQgInNTHMUxCY9Ac7mKF8S6imOCA4HwqB8CsXNUbokBVup036OrMwpvUoCu6hOEK7jAk6lAcrY1K1inEScIkBG1qmYEojUjWIAapGhIGqQNQCtCkCaAnhAOCcEgCeAgFCVIEqAkKaQnJCgGFNITykKAjKaQpCmlARFqYWKYpqAhMaTq1MkQEJjSdUp01ARdUk6lTIQEPVo6tTIQEQjTg1SBKgGAJ4CVKEAWSgJQnBAACcEgTggFAQlCV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48" name="AutoShape 24" descr="data:image/jpeg;base64,/9j/4AAQSkZJRgABAQAAAQABAAD/2wCEAAkGBhQQEA8QEBAQDxAPDw0QFRAPDxAPDw8QFBAVFBUQEhIXHCYeFxklGRQVHy8gIycpLC0sFSAxNTAqNSYrLCkBCQoKDgwOGQ8PGiwlHyUsLCwqLy8sLCwsNC8sLCwsKSksLCwsLCwsLCwsLCwsLCwqLC0pLCksLCwsLCwsLCwsLP/AABEIAPsAyQMBIgACEQEDEQH/xAAcAAABBQEBAQAAAAAAAAAAAAAAAQIDBQcEBgj/xABHEAABAwICBgYGBggEBwEAAAABAAIDBBEFIQYSMUFRYQcTInGBkTJCUnKhsRQjYnPB0SQzNEOCkrLwFnSTokRTY7PC0uEV/8QAGgEBAAMBAQEAAAAAAAAAAAAAAAIEBQMGAf/EACsRAAICAgECBgIBBQEAAAAAAAABAgMEETESIQUTMkFRgSJxkWGhwdHwQv/aAAwDAQACEQMRAD8A3FCEIAQhCAEIQgBCEIAQhCAEIQgBCEIAQhCAEIQgBCEIAQhCAEIQgBCEIAQhCAEIQgBCEIAQhISgFSXXHieLxUzNeaRsbd19rjwa0Zk9y8VifSlmW00OXtzHb3Mb+JVinGtu9CK12TVT62aDdF1j1Tp1WPP6/UHCNjGjzsT8Vxu0mqj/AMVP/qOCvx8JtfLX9yi/FqlwmbbdF1ikeldWNlVN4v1vmu+n6Qqxm2Vsnvxs+bbL4/Crlw0fV4rU+UzXULPKHpTOyenB+1C/P+V35r0+F6Y0tQQGTBrz6kv1br8BfI+BVO3Duq9Uf8lyrLpt9Mi8QkBSqqWgQhCAEIQgBCEIAQhCAEIQgBCEIAQhc9dXMgjfLK8MZG0uc47AEHBM94AuTYAEkk2AHErwOlHSpFDeOktUSZgyfuWHkfXPdkvFaY6eS1zjG0uipQco72Mg9qUjb3bAvK3Wtj4P/qz+DJvzW/xr/kssR0gmqHmSV5e473Z2HADYByC5DWv9r5fkoELUT0tIy2k3tkwrX+0fh+Se3EHjePJcyFLqfyR6V8Ha3Ezvb5E/iumOvad9u8fiqlCmrZIg6osvLoKpopi05G3xHku6GvByd2Tx3H8l1VqfJydTXB6fBNM6ilIAf1sY/dykuFvsna35clpOjul8NYLMOpKBcxPIDuZafWHMLFyUrJS0hzSWuaQQ5ps4HiDuVTIwa7ltdmW8fOsqen3R9CBKvB6Gaf8AWltPVkCTIMl2Nk+y/g7nsK92CvOXUypl0yPR03Ruj1RFQhC4nYEIQgBCEIAQhCAEIQgEJWMdJelpqZjTRH9HgeQSDlLKMieYbsHiVounuPfQ6KV7TaST6qPiHuB7Xg0OPgFgq08Cnb8x/RmZ1zS6F9iFIlSLYMgEIQgBC6abDJZf1cMsnuRPcPMBPmwWdgu+nnaOLoZB+Ch1L5JdL+DjQi27eN29CkRBCEICaCqLctreHDuXe14IuMwVVKSGbVPLgukJtcnOcE+CwJWndHumnW2pKh15QPq3uOcrQPQcd7gPMDkst17i43pYpyxzXsJa5rg4OG0EG4I8lHJojfDT59iePdKie19n0bdKqLQ/SIVtMyXISN7EjRueBt7jt8eSvV5WUXFuLPUxkppSQIQhRJAhCEAIQhACEIQGSdMWI609PTg5RxOlI+091h8Gf7lnq+iMc0agrW6s8QeQMnjsyM914zHdsWXaS9Fk9Pd9MTUxC/ZsBOwe6Mn+GfJbOJk1qKg+zMfLx7HJzXdHhyUiVzCCQQQQSCCCCDwISLSM4jnnDGlzjYD48gurQfDH4niEMBu2AEyyhuX1LMy1x+0bN/iXncRnL36ozDTYAbze1/NbV0SaLvw6mqayrjMT5Ws1WOykbCwE9obWlzjsOfZCzMm+T3GJpY1EV3kaRJOyFl3FsbG5XJDGgcFXf4vpL2+kNHMh4b/MRZeIxCsfUvMkpvn2WeqwcAPxXBLFwU6vDItfnLuTln6eorsaZUYZTVjbvigqGEZO1WP8njMeBXjsf6Iongvo3mF//LkJfEeQPpN+PcvP4Zjz6GUSMuYyR1kV+zI3fYbncCtfpalsjGSMN2va17Txa4XBVS6u3El2fY7w8vJj3Xc+csVwiWlkMU8ZjeM8/RcPaa4ZOHMLjX0VpBo7FWxGKZt9pa8ZPjd7TDu/FYVpJo5LQzmGXMZljwLNkZf0hwOy43K9jZStXS+zM7JxXU9rgqkIQrhTJYZbZbj81OSuNTNkyU1IhKJ6/o1xz6PWtjJtHUgRkbus/du87t/iW0gr5nZOWFrm5OaQ4EbnA3B8wF9H4ZViaGKUbJY45By1mg2+KxfEYJTU17m14fNuLg/Y6kIQsw0wQhCAEIQgBCEIASWSoQFBpFoVTVoJlj1ZbZTR2bIPe3OHI3WW490X1kDtWBoqmvOq17LNLSdnWNJ7I53IW4pLKxXk2V9k+xXsxoWd2jwWgXRTDQBs8+rUVm3XIvFAeEQO/wC2c+FlfabPIo322a8N+7XH42V+qzSQRmkqBKbR9W65G0HcRzvayjXN+bGT+UTnFdDivgzJtSon1CpzXFpsciFHJiHNet64owfKZLXzXuta6Pnk4bSE+w8D3RK8N+Cw2prC42bmV7rRbpPNOyKCeEGKNrWNfF2XtaBbNpNneYWVnxlbFdKNDFag+5rSo9MNGm11M+I2EjbviefUkAyvyOw9/JWWG4nHURtlheHsdsI3HeCNx5LqKw03CW/dGi0prT4Z8xyxFrnNcC1zXOa5pyLXA2IPO4TV67pSwwQ4g9wFm1EbJsvaJLHfFt/4l5Fekrn1wUvk83ZDok4/AIBQkK6HPkHPW+dHc+vhlGTujczwZI5g+DV8+uct+6NGWwuj5tlPnM8/iszPe4L9mngLU3+j1CEIWQa4IQhACEIQAhCEAIQhACEJEAq8N0n4rqxMgac3nrHe6Mm38bn+Fe3usb0yq3VdURHm6WVsUY45hjfjn4q/g1qVnU+I9/8ARVyZ6j0r3KuiwGaaklq9QGCJ+rnfXIHpSN+y02B8eBVVJQs+13a2S3/C8IZBTR0zQDHHEI8/Xy7RPeSSe9Y5pTgho6mSHPqz24yd8Z2DvGY8OavY2V5snGX1+ivdT5aTX2U0VO0bAApDG3eU0qrxSoI2GxuFfk9IrJNmhdGeIuirfo+seqqI3ktJy12N1g4c7Aha2sV0Qk1cRw9/tFzf54Xj8VtKwvEIpW9vg0cV7rMo6aWfX0Z4xTDyez8ys5WgdMtQDVUzN8cDnH+N+X9BWfrRxE/Jjsyctp2y0CR2w9yVNecj3Kyysjl196+kdDKbq8PoWHaKaC/eWBx+a+c8OozUTwwN9KaWOMb7azgL+G1fUUEQY1rW5NaGtA4ACwCyM6W9I18GOtskQi6LrNNIEIQgBCEIASIQgBCEIAQhJdAcGPzmOmnc3aI3eF8r+F7rOdD6ESYpGXbIIpZQDveLMA8NYnwWozxB7XMcLtcC0g7wRYhZhVQvoqoPbcvp3/6kRGzxbl3rUw/zqsrXLKOR+M4zfBqdlnvSm5j/AKOwWMzS9xttbGRax7yAfAro0m6R2MbqUhEkjmgmTItiuL2A3uz7gs3fXOe9z3vLnONy5xu5xPEr7hYslJWS7DIvTXTEa+LJUOIMJPJenLxbMAqvqKF0notJ8LBa9kdrsUoS0+5d6PG1Rhjv+vTDzsFt0jw0EkgAAkk7AANqwqWq+itppCNYwPheW3tcsINr7tikx7pNqq1jowGU8LwWlsdy97TtDpDu7gFn5uPK2yOvg7U5EaoPZV6WY19MrJ5x6DnarPu2jVb8BfxVShCuRiopJGZKTk22CiqXWafJSqx0d0TlxKobDH2YmWdNNa4jadgHF53DxUbZqEW2Tqg5SSR6ToZ0ZMtQ6ukH1VPrRxX9eZws4jk1p83cltIC48KwuOlhjghbqRxNDWt+ZJ3knMneSuu687bY7JbPQ1VquOhUJLpVzOgIQhACEIQAhISkQCkoukJSXQDrpEl0iAUuA2lZ1pdj0U1SyOMXs17TIDk63aAA4Cxz5qy07x0sHUtOqNQOfba4G9m92S8RTYZKBHWS2bFK2VsTT6bhleU8G7hx2rZwcdQ6bJPu+EZuVa5bhHhcnn9J5epdrAEh/D2lyaMYe6qc+SVxZEyw1W5F7uBduFuHFWmkRBY7Y7LZ3pMCfqUZ42kPjc//ABaUo7t/oVFJ9HYsG1MLLtiaHlu3V7Vu8n81T4npM9mTYwCTYA/Nd7KcU9Pn2XPvI7vdn8rLyM05keXHjl3JbZJJJMikuTpfM+U3ldceyNnmpVzscpWuXOJxm9j0JLq80Y0Tmr5LRDVjaRrzOB1Gch7TuQSU1FbZGMHJ6RDo5o5LXTCGIWGRfIRdkTL+keJ4Det1wDAoqKBsELbNbmSc3yPPpPed5P8AeSZo/gEVFCIYRltc8+nI72nH+7KzusLJyHa9exu42Oqlt8jkJqFVLQ5LdNui6AddF026LoBxKRBSXQASi6QpLoBboJTSi6AW6S6aSi6AzLpFP6S/7uP5Kv0lxgf/AJuHs9b6G7ftcD1dh4sPmrDpDH6S77qP5FNgeH6O1Fw0uhMzQS0Et+va/bu9Nbzl0V1T1/zRmdPVKxHh8UlABubXgZs9oLiwqs7Ia4+uQbD1XDb52XJPMXkk79w2JkIs5vvD5qw57ltFTqR6rS5xMX8vlcLyETV7TSKO8T/dv8V4qUkWtkvuQtS2Qj3WjparTCcBqKkgQQSS82t7A73mzR5rh0ezq6UOzBqaYEHYR1rciF9LCwyAAA2ACwHcFRvyXVrSLFOMrd7ZnWjvRIGkPrXh5yPUREhnc+Tae4W7ytEp6ZkTGxxsbGxosGsAa0DkAl1kt1l2Wzse5M1K6oVrUUPulCZdGsuR1JLoumXRdAPulBTAUt0A66LpoKVAOSXQUiALppKCUl0AEpNZJdNJQDi5NLk3WTS5AZ50gC9Sfuo//JVeDvc/CsWp2Nc94dE9rGguc4OIBsBt/V/FXOl7RLUPc0ghrWM8W3v81Q4DjBoarrCCY3t1JANobe4cOYOfmvQutyxo65STMhTXnSXszwc0RYSHNcwjc4FpHeCli9JvvN+a0bpF08Y9rqWn1JL5PnIa8C49CMkbeLt2wLNI5u20W9ZvzUaptrclo4WQUZai9nucWjuxw4tPyK8LKNnitBqhcLwz5OrlOQvHISA5ocLh2V2nIjkVcyF7nOJofRroDcsraptgCHwxO3naJnjhwHjwWp6yyXR/pPqXzQQyCKQSyxR31NRwDnAEjVIG/gtV1l53JjNS3M2caUHDUSXWS6yh1kocqxZJtZF1FrJQ5AShyXWUeslBQEgKW6jBS3QEgKW6ZdF0BKmkoJTUApKYSglMJQCkppcmkphegHFypcfxYxjq2Gz3DM+y38yrVz8l4WtrdYvkJzc4nuG4eSv4NCtnt8IpZlrhHS5ZX11Tqg+KoZaSSSKedrLxwNLnOJs0Zjsg73ZjYvR4dgL6x2s68dODm71pM9kf/sr3SinbHhtVHG0MY2AgNGQAuPjzWlkZkYyVcOSpRjNxc5GLSv1iSd5vlsSU0V5I/fZ/UE/VTocnNPBzT8Qp9PcqdR76SnLh5rx+klDqSB/tj/cP7C0ADsjuXmdLqa8Ydva8eRyKt2fnFkYvuUOjX7ZSf5mD/uBb/wBYsB0b/bKT/MQf1hbk2ZefzfUjXwvSzs10uuuUSJ7XqgXjpDk4FQBycHICcOTrqEFOCAmBS3UYKeEA+6VNRdASppKCU0lABUbnJSonFABconOSlyieUA171Sf4fgDtYtc7O+q55LB3N/Aq2e5c0rlONkob6XojKEZcoR9RbZkBlbK1uSpNKKy9JUt4xOC75157SMnqJvu3L7X61+yNnof6M4ISBPKQBekPObNKgk1mMPEX81TaUj6l/cD5ELhw3SUMiax4N2i1wL3G5V+N451o1GggHeeXJdnJJMkk97OTR39rpfv4v6gtnjlWR6NYeTKyY3AY4ObzcNh7lplJWXGa87mSTnpexs4cWoNv3Ldr1M1y44pAV1MKplwmapWlRNUrQgHtUjVG1SNQDk4JAlQDwlSBKgHlMKeUwoBjlG5SlMcEBA5QvXQWqJzEByPC53rse1c8jEBwyLgrY9ZpaRcEEEHYQVaSsXJNFdAeNrNH2H1bd2SrZdHfZcR35r3MlLdQmjXaN9keGcZUVy5R4GTApBsAd3ZIotG5ZHjWY5rBa5ItfkFoUdEF0MhXd5tjjpnBYValtFNRYZqgC1rBW1NDZdTIlMyNUi6LEF1xOUTGLoYxASsKnaVA1qmagJWqRoUbVI1APATgEgTggFRZLZKgHWTSnkJtkAwhMIUhCaQgInNTHMUxCY9Ac7mKF8S6imOCA4HwqB8CsXNUbokBVup036OrMwpvUoCu6hOEK7jAk6lAcrY1K1inEScIkBG1qmYEojUjWIAapGhIGqQNQCtCkCaAnhAOCcEgCeAgFCVIEqAkKaQnJCgGFNITykKAjKaQpCmlARFqYWKYpqAhMaTq1MkQEJjSdUp01ARdUk6lTIQEPVo6tTIQEQjTg1SBKgGAJ4CVKEAWSgJQnBAACcEgTggFAQlCV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50" name="Picture 26" descr="http://www.pensamientoconsciente.com/wp-content/uploads/2010/12/question_1.jpg"/>
          <p:cNvPicPr>
            <a:picLocks noChangeAspect="1" noChangeArrowheads="1"/>
          </p:cNvPicPr>
          <p:nvPr/>
        </p:nvPicPr>
        <p:blipFill>
          <a:blip r:embed="rId6"/>
          <a:srcRect/>
          <a:stretch>
            <a:fillRect/>
          </a:stretch>
        </p:blipFill>
        <p:spPr bwMode="auto">
          <a:xfrm>
            <a:off x="7429520" y="1357298"/>
            <a:ext cx="1714479" cy="1214446"/>
          </a:xfrm>
          <a:prstGeom prst="rect">
            <a:avLst/>
          </a:prstGeom>
          <a:noFill/>
        </p:spPr>
      </p:pic>
      <p:sp>
        <p:nvSpPr>
          <p:cNvPr id="25" name="24 CuadroTexto"/>
          <p:cNvSpPr txBox="1"/>
          <p:nvPr/>
        </p:nvSpPr>
        <p:spPr>
          <a:xfrm>
            <a:off x="6715108" y="2643182"/>
            <a:ext cx="2428892" cy="923330"/>
          </a:xfrm>
          <a:prstGeom prst="rect">
            <a:avLst/>
          </a:prstGeom>
          <a:noFill/>
        </p:spPr>
        <p:txBody>
          <a:bodyPr wrap="square" rtlCol="0">
            <a:spAutoFit/>
          </a:bodyPr>
          <a:lstStyle/>
          <a:p>
            <a:r>
              <a:rPr lang="es-EC" dirty="0" smtClean="0"/>
              <a:t>Proceso en base a experiencia, personal no coordinado </a:t>
            </a:r>
            <a:endParaRPr lang="es-EC" dirty="0"/>
          </a:p>
        </p:txBody>
      </p:sp>
      <p:sp>
        <p:nvSpPr>
          <p:cNvPr id="1052" name="AutoShape 28" descr="data:image/jpeg;base64,/9j/4AAQSkZJRgABAQAAAQABAAD/2wCEAAkGBhQSERQUEhQWFRUWFxgXGBgVGBgcFxgVGBoXFxQXGBQYHCYeFxwkHBUVHy8gJCcpLCwsFx4xNTAqNSYrLCkBCQoKDgwOGg8PGCwkHyQpKSksLCwpKSwsKSwsKSwpKSksLCksKSksLCwsKSkpLCwsLCksLCwsLCksLCksLCwpLP/AABEIANIA8AMBIgACEQEDEQH/xAAcAAAABwEBAAAAAAAAAAAAAAAAAgMEBQYHAQj/xABIEAACAQIDBAYHBQQIBAcAAAABAgADEQQFIQYSMUEiUWFxgZEHEzJScqGxIzNiwdEUQuHwY3SCkqKy0vEkNENTFhclVHODwv/EABoBAAIDAQEAAAAAAAAAAAAAAAIDAAEEBQb/xAAtEQACAgEEAQMCBgIDAAAAAAAAAQIRAwQSITFBEzJRYZEFIkJxgdEzoUOx8P/aAAwDAQACEQMRAD8A006QymBoUGco63YTF/dv8LfQzCtsB9uPgH1abtiG6DfCfpMN2xH26/APqZq0z/MSuCBVo4p1I3tDoZukrChJos+yuO3Kp7V/OaNluYg85kWWYndcS5ZNmNjMOaFOzQ/zmi06lxDLI/AV94SSHCZhDVAUxzhsWynTh1cohuwwEtNroW0mqY1z/ZHD40FhanW99RqfjH7/ANZmWd7O18I+7WXQ+y41Ru48j2HWayDbhHL1UqIadZQ6nQ3Fx4iOU1L3F4c+TB1yvj+jDt6HVjLvtH6NmW9TCHfXiaZPSHwsfa7jr3ykaqSGBBBsQbgg8wQeEGUaO9p9TDMriw+/DKB/P6QjcYAYFGncKlfH+er9I7wlcKlS5AuOfHgYyDScyrZLE4j2aZVfeqdFfC4ufASRTvgVqJQ9NqcqMvw2UVH1CkDrPV+cm8u2XdyFVS7HkouflNRpbI4PD2OIqmo3uU9F/X5iOG2oFMbuFpJSXrAG8fy+s2Syzf0OEpYo/wCNOT+Xwv7K7lXotcDfxDrQTtILeV7Dz8JY8vfBYK/qFaq5Fi7Hjb5eQkJicY9Q3dmY9pvErRTZUt8+JPj4XCJ19o61dwt91CR0V0FvqZJd0r2Vp9ossN4ib5IoKK4QnUhlMJiH0iFLEayi6HoMe4HGldDqp5GM1EVojUQ06EzimuSAyDajetTrHpcFY8D2N1HtliYzLGlhyLagranVOnAOeXYeztiUdrVaL9eP7Fsr1dD3H6TGNsB9qvwfmZrNfFA37ple2K/ap8H5ma9P7jmONIrloAIe0Wp4Ymbm0hag30JUxJjLMaUI5j5zmX5JUqG1NHc9SqT9Ja8t9G2Le16YpjrqED5C5+UzzlfSNUYxh72kTmz2PDqCp/ntEtNI6SBynYJcO4apigG5rTHHsO9e/lLFUzOjS0FNmI97T6/pMrxuzNmywuoc/wDvqAAngIvTwLn923fI+rtM9ugqp4X/AISOr5jUf2nJ7OA8hL2xRnub+hY6iU09uoo7L6xq+Z0SwRN4knjyle3Y5yyneqOy/wBJTrwiKL8slcyxpSk26xXTl4cJj+a4i+Iq/F48pqu0B+yMo+yOQ08XmVVa3s0xv7nvHogA9mtzCxq+DThmsVzIjL8FUrNu0kZz1KL+Z5eMt2B9HL2DYqqlFeoEFu6/AfOWXMswfD/ZUaa0VHDdUajrGlpXK9d3N3YsesmFtihj1uWa/LwvuyUoNgsL9xS9Y4Ht1NfK/wCQEaY/aCtV4vZepdB/GMYUyWxG23cuX9RCoISOCIm0oakEAioWJ3h0OsFjUhPG1CiFlNiCLEctf4R7lW1Qay1bKdLNyJ7er6SIzbFjRPE/l9ZGExUuzpYdPDJi5NExR0kaX1ErWXZ29Lo33k908R8J5d3CTKY9agBU36xzHeJZjnp5Y3yWTCvpHlDiJF5bU0klhz0hIYprsq+2eyBw961EE0jqw47h/wBP0lLetN4NQBSCN5eBHZ4yqVsLgMOxK4QFr36WoHcGJA8BHOMHz0N034jkUNslddP+ykZJjqx6C03qDluqSR5co7xno4xeKcMUWkoFr1WF/wC6tyPGW5tq6h0pqlNeoD+R8oyr5jUqe05Pjp5S4uMeUDlzZMjukv8AZG4L0U4Wl/zGJLH3aYA+ZufkJN4XKcvofd4YOfeqdL/Nf6RkiRzTp3keVsRtk+5P/ollztrWpoqDqUCJtiXb2mPnpG1GnEcbW/dFu0/lAcmwVjiukOcmrb+LUD2QrG3yBPnLNjsuWqtm48m5iVXZFb4pz7tO3mR+kuto2C4MmdtT4KTj8vakbMO4jgY1Al7xGGV1KsLiVPN8qNHpcU97q7D1QJQrlDseZS4fYwEe5SOmewStYzNr6JoOvn4SR2Uf71j+Ea+JgPofRI7SV92i7dQvKj6NMSXzSs3C9JvrTlm2nN8NU+E/lKr6KNcyrdlFv81OHj9rKlxBmv18OtRd2oLj+db8pT872beldku6fNe/9ZcrQytCtPhmGE3B2jMrRMy6ZxsuHu9GytzXke7qMp2IosjFWFiONxKao6GLJGa4EoUrAROyjRFCZESxOIFNCx/kxVhKvn2aAta4AHzP5y4x3MLoKtcsxY84WrjBItqrORukqvzMVp4WXLGrtm7Dllt2xQ7/AGi8VoVmBuCQYlSoRyiWim0jTGLl2WvZ7PgbLU6J4A8j+hlvoakd4mXoJP5BtE9NlVuklwNeI7jz7jF2Z9TonW6H2NLxBsJUs+XWW3EjSVjPaeohnB0xD0ouohUSHVJZtoUpx3REbosUatui5kBaFsRit0WHE8P1jAmN6dYs1zziz8JCttEtsRrUrN8I+plylT2Gp/Z1G63PyEtYj4HL1HvZ2FemGBBFwdCDzEMDBGCCg7TbFFQamGFxxNPmO1esdkhNns4SlvI913jfe5DS1iOXfNYKyp7U7FLXvVogLV4kcFf9G7efPri8kNy4OjpM8N23N18/BE7QNfDVNbjdJ04dkrPokP8A6hiD/RH/ADJGWNx9SiKlByy3BUow4E87fxj70WKq4mq1ySaepPxDh5QIOoOzZqMFJ07RsQM6RGlKteOUN5S5OM1QZTGeaZNTxC2YWbkw4j9R2R8KcOFjYxkCpU7Rn1fZauKm6E3hyYHS3eeEksFsMeNV7dif6j+kuFp2GsaHy1eRqiLw2zdBBpTB7W6R+cyz0lbEJh6oxFFbU6hsw5JU46dQYX06wZs8itpcu9fhatMKGLL0QeG8NV15aiHXhAYszjNSfJgSUbRenTjg0f57OUApzDOTTpnssUE4qSCKsUEG5DhIps1JBhHOA+9T4h9RENyOMuT7RPiH1Eokk6ZstbDkjSRWOyHf1d1QSNxef1WNg1vhkZWxLMekxM1flPFwxzj5onP2bCUvaY1D2fw/WI1do6dMfY0V72/h+shCIV5djfTv3Nsftiy5LtYdwsJE4rG7504cpzF4yw3Bp1/pGiPAo344UkPqDcIri6llJjOlXtEs1zJQhuQPGRLkkol82HX/AIUHrYn5ywyubEVwcJSKkEEXv4mWMGPj0cPP/kYIJydEJCQ05aCGhFFe2p2Oo41OmN2oB0KgGo7D7y9nlaU3ZLYzFYfE1QyWAAAe43G1vdTxPlpNStBaU4prkfj1E4RcUM8Ll+6Okbn5R4q2nYJail0Kcm+wQQQXhAggkfmmf0MML16qU/iYAnuXifASi7RemjDorLhQ9SpY7rlbUwevpat5S0my6NJvInOtqsPhQfXVApAvu8WPUAOuYPjPSTj6ob/iHUNoQtl014EC48LSuNjGNyxJJ1JN7n9Y1YvkJQZa62Zo71GT2d9io57hYkad1vKKq95WcFiNbjxk3ga2m6eX0OomfV4f1o9F+F6r/il/A9hliuDwFSr93Td/hUkeY4SfwGwGKf2lWmPxtr5Lc+c5yhJ9I7E9Tix+6SX8kBHWVreqnxD6y109iMPS+/xI+FLD9T8o9wH7BTdRTpF2uLM1zY9fSP5Q1hfkw5fxXFTUE3/H9jCpETFWEQcxlnMUQ14R2hROlZA1Er+Y49VqNc63tYa/SNDmrEdFD3sbfIXMVxFMb7m3Fj9fnChRFvL8I7uPRKlbG9SpVbi+6PwCx8zcxMZeOLXJ621+sfqgh0pG+nHlzv3dfzgb5M0LBih4LTsTtGKQWjV0Xgjch2N+s0NTpM0yvYmvV1YerXrbj4Jx+k0LKct9TTCF2e3NuPcOzzmnEpeTyn4pHT792KXPlIdAQ6rDQTQkcYEEEEIgIIIwzbPaGGXer1Upj8R1PcvFvCQg/hKlYKCWIAGpJNgO8nhMr2i9OdNbrg6Rdvfq9FO8IOkfG0zDPdscVjWJr1mYckBsg7kGkZHG2GoNm27Rel/BYa6oxxDjlS9m/bUOnleZztB6X8ZiBakRh1P/AG/bt21Dr5WmeG8c06JK3HLQxqxpB7EgzYp2feZmZieLEkk9pMPiqdjcc/rD4PIqtU2poWI5KCT5C8teE9GeMqhb0WXteyD/ABkH5RlcEbSKYlXWx0hRNMp+hxzb1lalT8Sx8gAPnHf/AJYYQIQ1d2qa2KqoAPI2JNx5Qd0V5Jf0MzwdM30l32AxQTFdOkKoZGG6wBsyjeUi4NuBH9qQmWbK4qo700osSrFS3BQVNrlzYAd5l52T2YGGql61QNU3Tu7mqL7xLEdI8OGnHUwpSjtaZVu+CYxO29W1qapTHKwv/D5SHxOd1qnt1GPZew8hpCZtSAqtu+ybOvwuAw+sY31nMZtjGNWkOVqR9lB+1Q/iEi6RkplP3qfEJQTHpaJMIcwpXWIs30JDjFnGkKqEmw1kvhtmatRdegCOLcfL/aEk30C5xhzJmfu1yYthMG9Q7tNSzdSgk/z3zRMu9HdBPvC1Q9p3R5Lr5mWPCZelJd2miovUot/vKjp3+o1ZvxzHFVijf78L+yh5T6PKjWNdgg91bFvPgJcss2fo0B9mgB946sf7RkkBOzTHHGPSODqNdn1Hvlx8Lo5adggjDECCM8yzalh0L1qi01HNyB4DrPYJnm0PpuopdcJTNVvfe6p4D2m+UtJvotJs04tbjKptB6TMFhbg1BVf3KVmN+1vZHneYfn23WLxhPrazbpPsJ0UH9kcfG8gCx5xqx/IxY/k0PP/AEz4qtcUAuHXrHSqW+Miw8B4ygYzHPVYvUdnY8WYkk+J1idJLm3XF8HlNSq4SmjMx4KoJPkNY5RSDpIbVF4TtBDcHlNGyT0Q1nUHFMtBeo9Kpb4AbDxPhLnlezeCwdvVUvWVB/1Ktma/WBbdXwEGWSKJd9GXZJ6OMXiSCqFaZ/6lTopbrF9W8AZfsm9GuEwwvXc12NuiOjT8h0m8x3SJ2i9K3SZKZJIJUm3MG2gNh8/CQD7VOpBV3Y6akk3trbuv1A98VKc30i4w3dmrrmApKEoKtJB+6gCj5RlXzRmO6CS1uC3Ld9hwEY08xpGilepU6LKGIvuIL8i3tGxuNCvCVnM/SnQpgpQQuPwDcTvudT32i1FsJRSLbUSoT0yEBHYzctLA7o58zw4QtNUuDZtObE3uRo3IczpYCVrZrbkY2p6kU9yodV3nG6bD3jbylqrUEK2q1C34aY3UB04va5Og5eMppp0whf1zOLBhurYdJuiL35C5J0PARhmRphLksSpDXU7tgpBYBdb3APtXv1CI4vNlUBKagAa7qDmeJJ4k9pkTWqs/tcOofrBsNY2x5nONWrV3lsFACgdg0EYQBpwtFmhRpUHU2ktkzj1qfEJD70e5VX3aqX94SMGS4J2jhi5CqLnlJrC7KEm9Q2HUOPnILZ/PkbFUlUMd4kbxFgND16/KaIIGKMXyTW5MmKSiuLVjXB5XTp+yoB6+fnHVp2CaUqOU227YIIISpVCgkkADiTwA7TykKDzhMpW0PpZweGuqMa7jlS9m/bUOnleZhtF6VsZibqr+opn92lcG3bU9o+FhCUWwlFs2faDbfC4P76qN/wD7a9Jz/ZHDxtMw2h9NleoSuFQUV95rNU7wPZXyMzapVJ1JuTz6zEw0asa8jVBDrMc0q13L1qj1GPNyT9eHhGhH8/nFkwjMwCgkngBqT3AamXPJPRPiaoDViMOnH7T2z3Uhr52jeI9hXRRUUmT2R7F4nFdKnTO5zqNZaY76jaeV5pOUbKYTDk2pB2U29ZiLNc6G9PDrpzGreclMRiy/tXa3DftYd1MdEDziZZkui0pPogMl9F2GQK+Iret4ELRNkP8A9nFvC0tNHMKGHXcoIlIcDui1z2txJ7zIyhVIYovSLEkDogKbXNySAoIF/A8bxvVwgZiGO8dTZNANdL1CN5uHBFvpESySkMhijfJI4nMweLX6gNSe4DUyNxlfEHSjRHxVXCjwRbsfG0b17UVJcrTBPAaE94N2J7/IRjhPX1Qww6VLD2WNrAX13r6KOq5gXRo9FVd8ERi9l2FV6lVcITVINqj1BZhxIK7vHnOJkrI7lqOHqMSu4lN6hVTwa6nVuuxMm61HDUQP2ir6+qik7iEG1yDYvbXU/IxlitunCdCmmGQjoqrWJHW7gbzfCto9SmxDirqPJQdq6tT9pqU2DKtNyqodAvD9zgCeyKYHZlntcm5NiBbQWJJ7QLa9xiG0OLFWuaiXuQL35sBa41vyHGL4LaQoSRTO8RZt2o6hrkX3gNbEaEAjjHS3UtpcUl7gtLDHDYlLNvC+jDmLlT9L+UuuIzeq4sTbrtz8ZA7DZI2Ox9MVFBQHecW6IRdd23ymt7Q+jZGTewvQYD2Cei3cT7J+XdM2W3+4UckISqSKNltS9x4x4wkWlNqVTdcFWBsQdCD3SVIiEa5LyhO0LaKNCsbA8vKWVQRmABMbZTiS+Jp9W9IjNc9p33Q1+wa38onk2Zt65CiHRlILG3PqjdvFi3yXDIG3cTRPVUX/ADCbEsxKlW3WDDiCCO8G4+k1nE52tPD/ALS1zTChzujebdPO3Zz8Zl0r7Rs/HoPfCf0olrxpmOa0qCF61RaajmxA8us9gmVbReml2uuEp7g9+pYt4IOiPG8zjNM1q13L1ajVG62N/Lq7hNyg2efUH5NZ2h9NdJLrhKZqt773VPBfab5TM8+2xxWMP29VmW+iDRB3INPE3kKDeGC3GkbGAxRSE+cIymWvIvRzi8SAwp+qT36vRHgPabwEtibKZfgWUYgviqpt0QLUxfrFxcaHQty4S3KMewlbfBnmS7PV8UdyjSZz2DQfEx0XxMvmTeiBVG9jawX+jpWJ7jUIsPAHvkli9vWK+rwVDojQbq2QdVlXs11tG2WLinq79Vy/RsaaWO6fxMOgveTeJlmfgdHC/wBTLNgFw2EXdwtFU0tv8XPe56Ub4vMidWa2vmewc4hTRixDndtySxJ/tnQeAPfFgBTBIAS/Fibse9yb+A0iHJvsasaj0hlWVlYPukA2U753T+Ft3VgL6ajmI4NH3jfsFwv+o+Y7ohUxy1d6nSRqzHQhRprx3m4L4mJ08LVJKVKtOkEsGIO85BFwRbTsJJtcGUFtrsXxeKWml2YIoNwOAuOYUc4hg0xDrvJu0aTX+0qHpMPw0xrbQWkPjM5Wkx/ZqO+wNjXrnePDig9lTfs8ZCYzaRiWao2/UbQsGIG7yUkcRx4HWwuYW19skeeIr7lhpVcLQdmrt6+qPfuTfkVprxHebflH55tgaqFGBSnayohsx4aEL0UXrHGV6nnYNw1h1W0HdI7Ma94UVzVBTiu27C1s6I0pKEHXxbvudAe4SPdyxuSSesm5hd286BNNCbObkmchyY1XAtxjLBYXeImp7A7P3IYjQTPmyUqQ2KSW5ls2C2VTCIWA6b2uezkJb7RCiLCLXio9HLySc5WQW0uydLFrr0aoHRcDXubrEyfaCvVwVT1VSi5fiCLBGHWrcx4aTdDM+9KGZD1L02VSF3SCRdgzEcDy0hOjTpskt23wZhUzmu/DcpjsF28zp8ozrYZn+8d37ybeUWDQxeBvfg7iww8jH9nC8B8pIZS1qqH8QiNWxnMHUs47CPLSFe4VOKiWNqv5yybJ7REq2Hc3AB3Qeam+8tvH5xptdss2DbeW7UmOje7f91vyPPvlQp5gaVUMp1BB/WZIQcJG/UZseqwproabVZH+zVyo1pt0qZ/CeXeDp4SMweBqVXCUkZ2PBVBJPgJpVWtQxopiqpKg7wsbENzW/UeB7hJfC5olJdzD0lor+EWJ+I8Se+86Szqvqeflp53SKrk/omqNZsXUWgvuizVCO4dFfEnulgw+LyzAfcIr1QQN9rO9+vePRThytIQ5VVqVKgNRm3jxBZnK8RcDQWva7G3ZFsPl1HDsxqOQbABbLUY8CSLDcXUDr4cIE8rfbDhpueeR5jdpsbiT0B6lLkF30t1e1b5RTDZaXoqlY+ssbl3JUXBJFv8AqN5c+MLT2lprqlIi377kF/M6L3C0FPPBUb7NXqO3FVBJv136u2Z1kT6NSwSiuqHFfE4bDLeoRbq9hCeymureJPdK/mXpNUdGkl1HC5CKO5FH6SnZ49Q4mqKujhypBN90X0AtpYR6tBAoUrxseGp4gcrniedo9pR75M8E8je1rj5LRke2H7U3q/s6LgE7zv0bcwNLk/h1vJHGYuggu5fEMeBf7OiOWias1vxWEyzFEK53Da1uHI987isyd+Jt2AW/jGLGnygfUatN/Y0DM9vQnQpvZAfYpqFHguoHiBKpi9qnbQcNfaN2NzfU98r14Lw1jQHqfBI4jNWYanTqGg8ozbFGJMdIQQtqB9Ripq3nPXngYbC4KpUO7TRnY8kBJ8gJa8q9EuYV7E0fVDrrMF/w6t8pfCAc/kqaGOqFPeM1XLPQYiC+KxXhTUKP773+ksmB2byzC+zSFRhze7n/ABdH5RM8iXkkci8KzONm9mmqlN1Sbk3sL2tNkyPJ/VUwtrRg+1IUbtKmqjlfh5CRuJ2hrPxew6l0mRtXY2fqZFtqkXWpXRB0mA7zC4bGLUvuG4BtfleZ69ZmOpv3y6bNU7UB2kn52/KWpW6M2TCoRuyVMxf0qY+9wP3qnyQH+E2PFVN1GbqBPkJ5829rlsQq69Fd7xY6/QQ1zJB6WPbIenUuBDGpEKAsusVkaOwpOg5qTtP2h3wi/wA/z/CHQ6y+inyelsRhlqIUdQysLEEaETFNv9iHwb+sp3ag3BuaH3W/I8++bYWnMRQWojI6hlYWYEaEHiCIMXfZw8WaWLrr4PPWRY+zbhIAbgTewPgDLWpB1LXPO91W/I2Bub9415ayH282O/YqwNFt6k5O6L3ZCLXU9Y1Fj59rbK8xLAGq4VRoxFi1tb9E8+BvcWtzlPjo7eOXqRTLHXzXcQgsAAL7qgAf3RIQUaj9MgKpPt1SFU91/a7gDDVdpcPRJFNQx4b7Hfc8xbTdTyuOuVvFZ47uzdNr82J3rdp4yenuDWRY+kWA4jDoemxqtzvdUHco+0fu6MY5ltE40WoKaA3CIoUafgXie1j58ZAM9VtQpAOmgP1Os4uU1D+752jIwhHtiJzyzfEWzmZY31tQva17X7SOcS/antbfa1rcTw6o+TZ6oeqTGX+jTGVvZpGx/ebojza0askOkzNkwZY/mmq/0VEwtprGXeg9zY166oOYQFj/AHjYSew3o8yrD61PtmHvMSL/AApYect5YozWvDv9jC6VBmNlUsepQSfIayzZV6Mswr6rh2RfeqkIPJul8ps2HznDUBu4agqD8KqvnYXMb19qKrcLKOwfmYqWpXgtQm/H3KhlvoJNgcViQo6qS3/xvYfKWHBbBZThtSnrmHOoxf8Awiy/KFrYt39ok95jYxTzyYawPyyxrtDSojdw9FVXsAUeSxpiNp6rcCFHZ+vGQ94AIpyb7YyOCC8DitiGbUsT3mJ3nLwXg0PqjjTgENaAyy6BL/ltHdpIOpR9NZRMJS3nUdZA+c0MC0OBi1b6RH5/W3aD9ot5zBtoqm/iah5A7v8AdAH1Bm07WYkCmAesk9wEwGtmO+zN7xJ8zeGlb4H6NKMbZ0iEvCHEicNcRlM2OSFQ0Vo8Y0NYRbD1ReRplKSJr/xrmH/uqv8Ae/hLTsDtPiq1XECtXd1XDVXAY6Bhu2Og46yhPpLZ6Nj9piv6pV//ADGySo4lISzbFl0pb2p6R7dbSOFMcbDyiuNb2B1KPmTEFacuXZ7DSpLEhRaS24DyEUCiI3hleA7NsXH4F1WHURFXiimAzQmjVNnMhTD4dagQVKjKGLcSARey9QHzjfGbS1Totl7hr5mT+QLbDUR/Rp/lEito8gverTHxKPqJtabitp4N5VPNL1eXfZXsRjXf2mY95iN4QmFESbVEUEG9OLCSyJC6mcAhA04HlkoM06IRjApl2XQoxhd+EYzhksJIUL84N+JzlucoKiX2epb2IS/LXyl3LTKMyxrUwpUkNvXBB4W/3lo2b2xFa1OrpU5HgH/Q9kuM0nRn1OjySisseUMvSPjt2lUIOopEeL6D6iYXh6DX7JqPpExhffQH2nAtzCrx07wJTUwZta00QybV+43DpnKK+hEmnaC0lGyw/wA8oQZaYXqoY9PP4GK0TH+Cwd2HfFqeCtJPKMNeog6zaLllHR09LkhqosSpFiDY9YI4jzlq9HA+0xn9Tq/VZTgSSSSSSSSTrcnUmXH0cHpYz+p1fqs1y6PPERim6Xgv0iV4Kr3Y9/5Qk5r7PXYeIIU3p0NEp0NBHJjhXiqPGYaO8uXeq01951HmQIDiM9SkzeMAlqaDqVR8hHN4nTGgh5ri6PBS5bZVNptnSL1aQ04so+bDs65VrzVJTdqNndy9WkOjxZR+72js+kqcL5Rt02f9Eitl4cPGgiqxR0aFC86pidopTkLoVaFnLzshYa86FhQZ0vLIdM4BCPWEZVc3pqT0rm9iF187cJAlFvob5293UdQv5n+EZ79o3xlY1KjNqo0AHMAD8+M4tOJkuTt4LjjSaOsFuTYXJuT29c4TAVnAkoavoju9E2Aim7C7sidAuNiVo/yQfb0/iEalI8yfStT+IQ7Ezi0mVRpcPRz7WN/qdT6rBBOrLo8UV1effDQQTmvs9di9iAZwcYIJQwBkhs3/AM3h/wD5af8AmEEEsXP2P9mb0kPBBGo8YdE6wuNZyCMgCZTjls720sx4d8InKCCIZ6FdBxDpOwQSwAzoggkLOmJVOEEEIJFUxVUtWqKxJAAsCbjieRisEEVkOppejqwxggizaBuMA4TkEhYLQLwggkIdtrFsu+9T41+oggloXk6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54" name="Picture 30" descr="https://encrypted-tbn0.gstatic.com/images?q=tbn:ANd9GcS_MQVkEuScxBIGMTey5iu2tNiOZpqvYK3JTKZUsPxOs4ph6zNfSg"/>
          <p:cNvPicPr>
            <a:picLocks noChangeAspect="1" noChangeArrowheads="1"/>
          </p:cNvPicPr>
          <p:nvPr/>
        </p:nvPicPr>
        <p:blipFill>
          <a:blip r:embed="rId7"/>
          <a:srcRect/>
          <a:stretch>
            <a:fillRect/>
          </a:stretch>
        </p:blipFill>
        <p:spPr bwMode="auto">
          <a:xfrm>
            <a:off x="7929554" y="142852"/>
            <a:ext cx="1214446" cy="1062641"/>
          </a:xfrm>
          <a:prstGeom prst="rect">
            <a:avLst/>
          </a:prstGeom>
          <a:noFill/>
        </p:spPr>
      </p:pic>
      <p:sp>
        <p:nvSpPr>
          <p:cNvPr id="1056" name="AutoShape 32" descr="data:image/jpeg;base64,/9j/4AAQSkZJRgABAQAAAQABAAD/2wCEAAkGBhISEBUUEhQVFRQSFhQVFRQYFhUXFhcVFRQVFBcXFRQXGyYeFxojGhUWHy8gIycpLCwsFR4xNTAqNSYrLCkBCQoKDgwOGg8PGiwlHyUqLC8uLyopLCwqLCwsLCwsLCwpLCwsKSwpLywsLCwsLCwpLSwsLCwpLCwsLCwsLCwsLP/AABEIAJgBTAMBIgACEQEDEQH/xAAcAAEAAgMBAQEAAAAAAAAAAAAABgcDBAUCAQj/xABFEAACAQIEAwUFBAcECgMAAAABAgADEQQSITEFBkETIlFhcQeBkaGxFCMy0UJSYnKSwfAVM4KiFhckNFNjk7LS4UNEg//EABoBAQADAQEBAAAAAAAAAAAAAAABAwQCBQb/xAAxEQACAgEDAgMFCAMBAAAAAAAAAQIDEQQSMSFRBRNBFXGBofAUMlJhkbHB0SMz4SL/2gAMAwEAAhEDEQA/ALxiIgCIiAIiIAiIgCIiAJ5drC89THiFupgFUc385V6tc0aTtRpKzUzUUgM1RTbVhqi9Btf5SO8G5sxuErjtXqPSLWPaMxuOpQvr8JvcU5Vy8QdmY2er2iqSMrKxBdbb3BufS3jeT/geBoohK0qasdCwRQT7wJkcnvaybdi8tMkfCsb2iAzdkd5VrjJa+0kU1mIREQBERAEREAREQBERAEREAREQBERAEREAREQBERAEREAREQBERAEREAREQBERAEREATBi8WqLdiAPOZ5HONYsB7MLgDa1+oGxkpZeAcPjtZazqV0sbg+DdNfMEzGuPcHszYEqSDexIGlwux9x6bCa9E3LKf0Tb3HUf15TjcYomniUqgse7mYEnUKVUgDp3be8Sx6aEpJ/TNVc3jYSrtVo2KadT56ga/Gav+sw0q7Uq9Iot+5UBzBl6Ei2+h0Hh1mlxjG2RWGqsDr+yVzX+QkKxHD3xNUOhF3sWvqAgOgy+7T0vL41KWZS4SPPus2yjFcsvbhnGqddAyMGB2INxOhKP4b9pwda9M5kJGZCbXHj6+Yk/wAJzibC6mYPNg3/AGejLR2xWUsruiYxOFQ5mQ7zfpcYpt1neTK4tco3omNMQp2MyQQIiIAiIgCIiAIiIAiIgCIiAIiIAiIgCIiAIiIAnkuPGanFMZ2aXG8huL4qzP8A7wVN9rC30/OAT4NPsg1Di+KT9WoPI2P5Teo842/vEZfdcfGASuJyMLzLRfZh8bH4GdGni1OxgGaJ8DT7AERMb1wNzAMkinM6kOD0NwZv4vnPB0myvXpA+Gdb/AbTO70sQosQQdQQQQR5GSnh5BXdLEZcRUvexCWa2lxfS/vnvHgOUIscudSNblXABtpvcCTlOWKXgJmpcuUgdhLXa+x0pNPJBeFctVHoqj3IVSvxvf6/KZ+UOTnokioQxvuAdhtv7/jLEpYVVFgJ77IDpOPMlhrPJxJKT3Pkh3M/BVADLuJE143h0bK1QeZ1IHqw0E2+e6dfE4w0UqWSnSpuaTFlRyz1AcxXXZRv8pwzVFLu1KPZWFrKAaZt+qRp7p597w84PZ0NrUdjfT0JlgWVwCpDA9QQROiERRdyqjxJAHxMrCrWdGVqC9kWYKLErmLaC63A+ImwjrUcfbTUNToKv93/AIFHdt639ZxG3pkstWehYhx4SuqUz0BOtxrtaSg4xVS7EAAXJJ29TKaqmnQP+zVHV+iL94nvVth+6RMNStiMSTVrq+IoqzL2QewQobE9ktg/vvNEb00eZOl7i2sDzfhKzFaVam5U2IVgT8OvrOsldTsZTNbE4JkH3YJGiqFy1FPgpXVfcZhp8fx9M9lQL98MVVyKjqq5b2LW110BvEb03jBzKnHDLnr8QppbMwFzYXIFz4C+5mSniVbYylcPTw1Zj9pNR636X2gnMP3RoqD0AmccabDNbC1qrBfxU2+8pgDwZu8vxtHnxyPIeC6InB5V40cRRR23ZVY+8AzvTQUCIiAIiIAiIgCIiAIiIAiIgCIiAcfmD8IkJwOHD1yD+s31kz4/UBAHnIbwysFrknQZj9TAJS/KqkXXQ+Wk063A6y7NceBF5JcDj0qKMrAjxBB+k2rQCv6+AP6dH3r/AEJhRcv4Krp5Nt89JYb0FO4mniOD023AgEWo8VxSdVqD4H8pu0ucSv8AeIy+drj4zl888K+z4SrVokqyrcFTY/iF9vK8gPLvOOJNWpTd84AuuZV2G9yLE9IBO+Pe1HsQwWhVYgdx8t6Z8ywN1tva3wvIPXxeKx6ZqtcsDc5KdTKFB2DKFtf4Hzm3gefKNVwlTDnOSRemVI/zFT0Pwnc+wYepqDY/tDX4/wDuQCvsRy0aeoNv3lI/zLcfMRgOYMXh2yUqr6H8I74/h1Hwk3x/LFRh3KrgWI0YHf8Ae1+BmjwTl0YWsS/4WCAXBvcXzE+p8IIwbGD534rlH3SH9plIP8IYW+EkfJntEbEO1GuoSql7gXsQDY2B1BGmnnJBguGUWp3FtpXOKoLS44Aml6YJt1OUj6AfCCS5Ua4vPrTBgDdBNgyQVJznTBx1XM5Rfs9K7C9x97VANwDsT4TUxD1GpG5zU89HI4IIPfW92B3+G+2kmvNPKIrP2qlkqAWFRCQ1t7How12IIkPxWCxFFGRqSOGZG7RB2bHI2YZqf4STtdcvpM1sXhmiuaWDl8UuK+UDRKtHvG+Ykt9NflN+hWfupXVaiu1gcpsBc2vuL+nrpsMrcFxGJOdrUzdWVUANmW2UszC9Qi3kPLrPOFovhaoNamwXNdmpAsh83w7XKnY3QnbaVqppdTQ9Qpe81KBWnQpaa1mK2UDO3eYXLHoNB79544aHVjkqWIevalde/wDem1r69DqL+nUZqFfPTpJSQs9NmbOwIpqSxI86hsb2Fh4npM55TrDv2WpclmSovdLMSxKslmpm5O2nkYri2slc5pM+pULVc7gofs5LWAzaVCDa99dLTm0qrGpRqKAjPTr63zbFBmJNvDx986T8QcOPuKmYUexys4IvmJzGqNStjvlv5dZ9p8sYhwrhgCgZVXIDSCsO8mQ6kHqb5j4yYweXgiU1jqYcbWZ6TJXQGotIsHykAMB+iTqNfr13PzFhRlogb0i9kAAXu6F+pJ1/Iz7rQpVKdWnUTNTdVyk1KOYjTKT36XhY3Gv4p6LNXcdghHcFM1WHTr2dM7npmbTTQHecuL3YRO9bepMvZ3/u9P8AcT/tEmkjnKPCzRpKvgAB6AWkjm1cGRiIiSQIiIAiIgCIiAIiIAiIgCIiAU7zZi37e2drZVNsxtqW6XnClm8U4GEqBzr6+h/OV9jj99U/eMy6mTilh+p6vhdMbbJRms9P5O7ytzF9nUKQbXO3mb7Sb4Pm+g/6QB8DofnKtpma2MrVCxVScoAuAbMb36+6UrUSS6npXeFUv7uV9fmWfzL7QKGFUb1HOyKVvte7EnujzMjH+kOPxNqiV6NJdwlNRVHpUdrE+gCyIBKNtVsR6hv4t/nMNBiGJo5wfEG3xOg/nIeqcuDDLw1w9ckq5i5nrNh6lCuKeZ0YB0a4v0zI3eX5yuOG41aOJZ3vly6EAkXyDe3nceU7mFoqr3xVNnB2ubKPd+F/QmdrGrgnXSndmFgEUo3hY23HkbiWRvxyY7NK16YIHiq4UOuRbswOc3uoUkm2thfS5sTpLl4A6/Zc9WmbhblBZm08ANz1tKi5iwoRhdSNCTqLkG9r2sL6Ha07vHOZa2Gw+HpUn1YHO2huFyixvc9TsQdN5qhLcsmOUdrwbPE+LrUxjPh6jItOkoQAsmZ2N7FDYkd4Dbw8p3eF8SetQr9ob9lXyKbAHKEpnW2+rHWVdU4vVuSLXquKhbKNCGJFh5E3t6SwOSWJwFYlmcnENdm62FPUeXlOiDu8uczocXSw1TOudqiggg5mS4RTsUU5STa5PdFwM19fHYanU5mFJTlVaYBy20PYtUtr6j4yCNmfiGVHZGSpUZXCkhSC7ABQLk3uffN/htDFrxUVVRq1QFKhYXVWsADmZrBdFsQT+UqldGMtrfpk7UG1n8y7sJjRTqdlmzW8rHYHUehGo0nYBkMp0qn2hargAVAo0YEggfha2gtbpcGxN9ZMqZ0E7hNTjuTOWsdD5VqADWQrmLmuiLrRQVn8ioQernf3X902PaZhmfBOFLAizaG17HY+IsTp6SosLUr0mtY6dNPodPnKb7XHpHk16eiM1uZMMNz3VotaqlMHw1XfwbUHf5Gd1ObMPVH3ilPMi4/iW/ztOFwLmSgmlemQx2Y6fBWsvwJmxiadGq18uQfolbBreZtZpm8+UY53dez+kWumLlhx+KJRwqjhT3lKn0IP0nnjfNtGkClJe1fbKpFh+8x0HzPlIn/YJ3Sop/eBU28yJH8XiwhtSsxB1K6rbW4F7ZvdI+2TksKJMdJDOc5Ox/peVqffU0U75c2Ugb7m4OnptJdwznXDkAMCn7w0/iW4kW4Fx7DaDEIc3S+gHmEe2voTNrF0KNRjlUoOjLYMfNhsf61k+fOMd2fgzl0xcsOPxRM2TDYgXUqb9QQfpNjh/A6Sai0r5OBuDenUUn3o3ym9y/zBUFc0zUz5d7d4A3t+Pr85bVq98triV2abanJSLKVANp6mPDvdQZkm0xiImviMcifiIEA2InJbmagP01+M2sLxSnU/CwPoQYBuREQBERAEREAREQBERAOJzDsPWVLjj99U/eMtfj9UGwHjKlx5++f94zJqvur3nueC/wC6Xu/lGSmZq4n+8bW2ia/GZ6RmtiqZNQ2NiFX33zdfdML4PobEeMZcqL/rfK46zYo0rf3T3A0ynUegPSamIZsoDAaG9wN9RfbTp5TboAMwttmHeGoPk3UG3jOF1MsuT6ajuN8o1FhqTbQ+6Y8Ecq1TrofjYsACfCZChyLrYByWN7aBjuegmLD1W74RQcxJudgMzHUe/wAoRRLk5fMNIHLcAXQH45us52F4E7Asqk9dLEeZI3GnkZ1uIICw7RjbTMwFyB3hoNtLbCwmGli8tGplJtlCg2yks1xa1zbS53mpWTjFbTz501zk9xy6NKolO6JnB3sDcaWFjYj4jrJ3yaXOAqZ1KntjoVy6ZaetuvrOTwmqq4RgSBap1IHRfGSTgdVWwTFSCO0IuDfXuTbCWTyra1Hgg/8AZ9d8bUADWNSoUygMxNzbuj+drC8sPCcQpcPw6jFOO1/EUXvOSf2R8Lmw85zMDwHGdq70iKYqXHaXF8hYMcttmIG/T1mPmXgWHwdKpUqNUdaz08uHD61HW9s1Q3Y27zE36+k8rVyqvsVbl8I9W37+EWV7oRb/AHOpwbnI4utlVMiIQwubsTqNbaKNdtfWWjhD3BKZ5N4yKtY00w9GhTFmAW7VGNyO/Ube19rdZc2EHcE9LTVqutRSwu3Jnm8vOckZ9olYjCsFBJayjbS5319JVGJaoaFRaii6p3W1BsOmu9rS9uI8PFVbGRbHcnmzKp0YEeYvpoehnF1Epy3LBpo1Ea47WinP7UrUWygnLYdxxcHTwad1KrdmHSmULBj92xC902Pc1Xz2kmx3s+cL3Wa36rd9fg97e4yNYrhTJ3AWSohNiLhTfXSZroOGG18UbqrYWcP9TzxLHs2FD9oWVqmQ08uQmyg98htRrsLTm0FFsQD+LISNbWCg7fLSb2Lou1JVdbEve9tzZQbeJP8AOSLgnLbFCAv4wbki51Fr38ZzXBz6RJnZGtdSCLxirTIW+ZbC6OuYH3Gd6liSKYdEdL5vwN3Lrv3WuNugtJDjuQKmXRiQP0XHaD3Fu8PcZHq/Dnp9wMUqISdL5TcdLzq6Dgk2iK7YWcM9Y7ilQ4Q1BVuucIVClHPdJILXNh42mbkcgYtgdCQtl8hv9RNDEozUcrLlJcEm1hcLYnwJ9PGSvk7gBz57andjufy9JOnWZdDnUNRrafqWnhfwCZZjoJZQJ7Yz0zxzQ4vxVaKEt7h1J8AJAcThauKq9o5amp0VTvYdQL/Wb/M+NzVWvtTAAH7TdfhNPBVdhfW17a7f10nmanXTrk4Vxy8c9jbVpFKKnN4XbudfBcvoAO+b+6YMZwurQq9qhGW2ttMxuLA+HXXzm1hah8Zv1K3d11B0MyVeIS5b+vrsRPTrOEbvBeMLWQW36jqCNwfOdWV5ga3YYwqD3agzD6H+vKT+lUut57cJqcVJepkacXhmSJB+ZvaEuFr9llLd0Nca2uSNfhOentYpdbj1V/5LLdsn1wVucU8NlkRK7X2r4bq5H+Cp/wCEz0/alhDvXUeq1B9VkbWdbk/UnsSF0/aRgz/9qiPU2+s2qXPGEbbGYb/qIPq0YJJVEjr82UBTqVBiKLrSUuwRg5y3A0Ck9SB7xOnhuJBlvIBVXNeJY4gjM1sq6ZjbW/ScBt5aPEuDBKofe9xI5hOEivUIIHX6yi6rzFjJv0OqWmm5SWcrBGaB0mLEWLm+ui6ddCdpNMZyKV1W4+f1kTx+AZKzIVzELTNuveZwLeekxTonFH0EPEdPasJ49/1g08V+De4v/QtM4pIW7pKMDa4uPP4fKYMWpC7m17WPQj9rrM9JszAHTW4B7rD+Te6UItk0+p8ShcXYk2JAGwBuRf1J98YNbLVsLkXt4aM30nqooyrmOgdjbe+p2HUzxhWYl8pyi5LbXAzMd9h1udfKQuCmXJo8cvYX3yLfpr3zt0mphuI/dimKNM6hszAnW2+W9ifMzZ4ooFrG4IBvv1bUk7nzmnWrFu8bDMRfKABYC23nNcIqUep59jak8Hv7e+1TK6dUyIth4oVAyn5esnfBeHLRwJCsWDPnBItfNk6egldUxmJA2OgllcLDDAKGBBXKuvUDLrLoRamscephvacOvOSTYE/dJ+4v0Eq72l8QNTHCmDdaNIZfDM7EuR52Cj/DJ/wjhL4gd5iVGgW+lhtptNni3s4o1VGZdV2I0I9COnlMml8PdVrtk88/Mz2Xbo7UVn7OMO5xRYA5QD8yLD5Ez9AYP8AkX5a5MTD6KLDfxJPiSd5LlWwnrGc+xaIgHlqYM4vEuWkqdJ3IgEKXkkdoCdbbX2F7A2G17ASU4Dhy01sBNssJ9BkJJcEtt8nlqYPScPinLKVNbTvRJIIKeSruM1yFNwOgNrXt42ks4bwxaSgATeiQoqPCJcm+RPNTYz1PjDSSQVbzDpinJOgytbxstvrlH+MSc8K4XSakvdBUgMPeL3kJ5+4TVFRXphjd+8BqcpAubbnWmnwk45Wrf7LTDaMqhSOotpY+drSmNUYzlP1f8FkrZShGD4Wfmz3U4Au6EqfiJpY7DugsRe5sCD/I2kika5xxjrR+6/Hca/qgbt7rg26zNfoq5RbisM7hdLKy+hF6tUNi0AvenmDbb3XS40PWWHQNqXuld8sYNswVgbhsxJ3NwB+Z98sSvpS9000VKqtQi8nFk3OTk0UbzniC+PrH9XKn8IufmZH3BnW4pdq9VrjvuzaG+h1Hymg9Oe9XX/jR8xddm6XvNF5iIBm49CYWoSuVZfXcaVSjNd6JnUv4j3zwyqeszSrN0Ljf5UpWoYo9ahwdAf8A6YlXb5UpevBqP3KynOAYb7qiB/8ALjAx9KFEkf5nl4cKpWpLM0ujNkXlZNbmHcSN8r/3xkk5g3EjvKo+9M5OielbiVnzdwmsuIerTBKuiKQpCuuQuQVzAq4OfVWte28s4TBiMErjUSGsolPBSPHK1M4YBWXtA5LLkNN7ZQAWpnS99LrcG282jg7s2YCqpqWIFr0xsb2/avvb3yfcc5Jp1VItv7j7iNRIjU4LXw1UOUFbKQQSezrWHTtRpUHk4ufETPKruaYXuPDwcV8EEVWFy1Sq1IL5K5W5bpsNPMzBSCr2qsQO8y+ZOdxYAattsJ2KQrVAKaU8lqjvncAkFmYjIm1wG/E1xfYHeSDg3IovmYXY3ux1Y3NyST4mZ46fcuxr+3yj+ZBMRwqpWAKqQFAXXcgX1t032mtiOWqyLfLcH5S4X5SAHdJHpNGtwWsngw8x+U0KnasIr+1Rm8y6FccD5cJYNVsiD9YgfWTfGuhodwgqLC4II0PiJyuY6LFb5DcECwBJ666DaZOHoRgtRbvH/uE7gmn1Kbpxcejydrk7j1LOaQPeFyRY9Dbfbcydq1xKh5X4fUGLZ7aEt18WBlt4cd0S4yGWIiAJjauo3M+1j3TKP5r4tWGNrAVagAfQB2AGg2AOk0aeh3ycU8GXU6laeKk1nqXd9pXxj7SvjPz3/a1f/jVf+o/5x/a9f/jVf+o/5zb7Ml+JGD2tD8LLM9onMFWh2TUXsc5uNwwy7MOomTlb2hU61kqdyp4E6H90/wAt/WVVXxlR/wAbs1v1mJ+pmKaVoIuvbLnuZX4lNW748dmfo+lXDC4MySmOWufqtAhat3Ta+7j/AMh85bXDeICqgYdQDsRv5HUTyL9POl4ke1p9TC+OY/obsREoNInH5g5gXDJc6k6KB1P8hOxIB7RqZ7jeBI+I/wDUlcmfUzlXVKUeUczGc5O9VSVACkEjckeF/SSLBY0li9DvowUlRvtbMvibAAjfT3SsKlXWbvBuPvhmZktdlK67AnY28RJnp05qyPK6e9Hl6XxGSbhb1T9exOsTzPizXC0aaNTsNCWV83W+hy20/RPujG1irZsUyAIAciXIvuFZz+JtjYAdN7aV/R4xVWr2oc573LX38b+McT4q1eqajbnp4adIsolNbU8d/r+S/wBqQUXJLr6J/v8A8JDhOZStRnCjvEm1/gPhJaOZ1qYZn2yqxI8MovKtpVdPefoJ1HqFMDXYf8KqfihAnUoRgsIr0Wqtttam8+pyeHUw1JGYXLDMffr/ADjEcPFrr8PymvgeM0MiqKijKqixuuwA6zp0qwbYg+hB+k+ggouKUXnofO2ymrJOyLWW+Vg4j05gelO7iMIG1G/1nOq0CNxEoZLIXNcnMelNd6U6b05rukzSrPRruySPlVLnCp4CvUP+Jwg+kuvApamJTnIyZsUP+XRpr73ZnP0l04dbKJ40/vM+jh0ijFjsCKgsZpcP4EtJrideJydiIiAJgr4NXGomeIBzqPBaam4Am+qAT1EAT4VvPsQDlY7gaPckCRPi2HCU2UbAj/uk/qbGQXmD8L+o+ogG9yfhlIvbWS0CRjk0dySiAIiIB4rDumUrzRwCucXVYJdWa4N11Fh0vLsImrV4ajG5EvovlS90TPqNPG+O2WfgUP8A6P4j9T5j84/0fr/qfMfnL1/sen4CfP7Gp+Amv2lb2Xz/ALMXsqnu/wBV/RQeK4dUpgF1tfTcfymOhh2dsqi5MtDnflc1ezFOwAYlj5WtoOpmblvkxUAuPzPrL/aOK8v73yM3svNrSf8A5+bOByxyUSQzC58eg9PzlmcOwIpqBM2HwqoLATNPKsslZLdJntV1QqjtgsIRESssEi3PeDz4d/EC/wANZKZocZoZqRHkYOLI74uPdFB1Kv8AOee0njiNM03ZDoVZx8CLfK01O3mtPofJeWzd7SO0ml20dvOsjy2dSlU0H7x+gljcE4CtbDlHUMrLlIOxFrWlb8Hpl3pj/mEn0VVJ/l8ZeHLWGy0hM9j6nseGV43S+BVPFPZBYnsnYeRAb56SN4v2e4ukbrZrdQbH52n6RamD0kI9ovG/stJRSQGpULAEi4UKLsxA3tceWuvgeE2es0U4tfFUNKgqi3U94fAkfWfG5le9mUMP2gVPyOkzcRr1ayMHqk5gQR+Ea+S6fKR9sBUTZj8dPhLo3TXDZlnpap8xX6Y/Y7icXU7qR6EH62m5hafasFQFmbQAan5Tj8t4M4isaT7lSysoHQi4I0vvJLX9n2JXWnZvC91P0P1ly1c/XBnfh1Xple5/2SD2Y0M1Sq/jUCj0RFH8zLgQaSBezzl5sPTAbU3ZibW1Y3+lh7pP5hPUEREAREQBERAEREAREQD4w0kX4xwN3JA2NvreIgHU4HwzsktOrEQBERAEREAREQDG9EHee1W0RAPsREAREQBPNRLi0+RAIVzJyKlckldfEaH4yNH2YL4N/EYiSpNFMqK5PLQ/1ZL+q38Rn0ezNf1W/iafIk7mR9mq/CSPgfJIp27oAH9b9ZNcPRCrYRE5LYxUVhIyzicycvpiaZVhcHzIO1tCNR7p8iDorDiXssqqT2VZgP1XQP8A5gVPxvOWPZtiie9US3kj/wDnPsSckYJdyb7O1w75zcsdCx8N7AdB8TpvLHTArYC0RIJMtOgF2EyRE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58" name="AutoShape 34" descr="data:image/jpeg;base64,/9j/4AAQSkZJRgABAQAAAQABAAD/2wCEAAkGBhISEBUUEhQVFRQSFhQVFRQYFhUXFhcVFRQVFBcXFRQXGyYeFxojGhUWHy8gIycpLCwsFR4xNTAqNSYrLCkBCQoKDgwOGg8PGiwlHyUqLC8uLyopLCwqLCwsLCwsLCwpLCwsKSwpLywsLCwsLCwpLSwsLCwpLCwsLCwsLCwsLP/AABEIAJgBTAMBIgACEQEDEQH/xAAcAAEAAgMBAQEAAAAAAAAAAAAABgcDBAUCAQj/xABFEAACAQIEAwUFBAcECgMAAAABAgADEQQSITEFBkETIlFhcQeBkaGxFCMy0UJSYnKSwfAVM4KiFhckNFNjk7LS4UNEg//EABoBAQADAQEBAAAAAAAAAAAAAAABAwQCBQb/xAAxEQACAgEDAgMFCAMBAAAAAAAAAQIDEQQSMSFRBRNBFXGBofAUMlJhkbHB0SMz4SL/2gAMAwEAAhEDEQA/ALxiIgCIiAIiIAiIgCIiAJ5drC89THiFupgFUc385V6tc0aTtRpKzUzUUgM1RTbVhqi9Btf5SO8G5sxuErjtXqPSLWPaMxuOpQvr8JvcU5Vy8QdmY2er2iqSMrKxBdbb3BufS3jeT/geBoohK0qasdCwRQT7wJkcnvaybdi8tMkfCsb2iAzdkd5VrjJa+0kU1mIREQBERAEREAREQBERAEREAREQBERAEREAREQBERAEREAREQBERAEREAREQBERAEREATBi8WqLdiAPOZ5HONYsB7MLgDa1+oGxkpZeAcPjtZazqV0sbg+DdNfMEzGuPcHszYEqSDexIGlwux9x6bCa9E3LKf0Tb3HUf15TjcYomniUqgse7mYEnUKVUgDp3be8Sx6aEpJ/TNVc3jYSrtVo2KadT56ga/Gav+sw0q7Uq9Iot+5UBzBl6Ei2+h0Hh1mlxjG2RWGqsDr+yVzX+QkKxHD3xNUOhF3sWvqAgOgy+7T0vL41KWZS4SPPus2yjFcsvbhnGqddAyMGB2INxOhKP4b9pwda9M5kJGZCbXHj6+Yk/wAJzibC6mYPNg3/AGejLR2xWUsruiYxOFQ5mQ7zfpcYpt1neTK4tco3omNMQp2MyQQIiIAiIgCIiAIiIAiIgCIiAIiIAiIgCIiAIiIAnkuPGanFMZ2aXG8huL4qzP8A7wVN9rC30/OAT4NPsg1Di+KT9WoPI2P5Teo842/vEZfdcfGASuJyMLzLRfZh8bH4GdGni1OxgGaJ8DT7AERMb1wNzAMkinM6kOD0NwZv4vnPB0myvXpA+Gdb/AbTO70sQosQQdQQQQR5GSnh5BXdLEZcRUvexCWa2lxfS/vnvHgOUIscudSNblXABtpvcCTlOWKXgJmpcuUgdhLXa+x0pNPJBeFctVHoqj3IVSvxvf6/KZ+UOTnokioQxvuAdhtv7/jLEpYVVFgJ77IDpOPMlhrPJxJKT3Pkh3M/BVADLuJE143h0bK1QeZ1IHqw0E2+e6dfE4w0UqWSnSpuaTFlRyz1AcxXXZRv8pwzVFLu1KPZWFrKAaZt+qRp7p597w84PZ0NrUdjfT0JlgWVwCpDA9QQROiERRdyqjxJAHxMrCrWdGVqC9kWYKLErmLaC63A+ImwjrUcfbTUNToKv93/AIFHdt639ZxG3pkstWehYhx4SuqUz0BOtxrtaSg4xVS7EAAXJJ29TKaqmnQP+zVHV+iL94nvVth+6RMNStiMSTVrq+IoqzL2QewQobE9ktg/vvNEb00eZOl7i2sDzfhKzFaVam5U2IVgT8OvrOsldTsZTNbE4JkH3YJGiqFy1FPgpXVfcZhp8fx9M9lQL98MVVyKjqq5b2LW110BvEb03jBzKnHDLnr8QppbMwFzYXIFz4C+5mSniVbYylcPTw1Zj9pNR636X2gnMP3RoqD0AmccabDNbC1qrBfxU2+8pgDwZu8vxtHnxyPIeC6InB5V40cRRR23ZVY+8AzvTQUCIiAIiIAiIgCIiAIiIAiIgCIiAcfmD8IkJwOHD1yD+s31kz4/UBAHnIbwysFrknQZj9TAJS/KqkXXQ+Wk063A6y7NceBF5JcDj0qKMrAjxBB+k2rQCv6+AP6dH3r/AEJhRcv4Krp5Nt89JYb0FO4mniOD023AgEWo8VxSdVqD4H8pu0ucSv8AeIy+drj4zl888K+z4SrVokqyrcFTY/iF9vK8gPLvOOJNWpTd84AuuZV2G9yLE9IBO+Pe1HsQwWhVYgdx8t6Z8ywN1tva3wvIPXxeKx6ZqtcsDc5KdTKFB2DKFtf4Hzm3gefKNVwlTDnOSRemVI/zFT0Pwnc+wYepqDY/tDX4/wDuQCvsRy0aeoNv3lI/zLcfMRgOYMXh2yUqr6H8I74/h1Hwk3x/LFRh3KrgWI0YHf8Ae1+BmjwTl0YWsS/4WCAXBvcXzE+p8IIwbGD534rlH3SH9plIP8IYW+EkfJntEbEO1GuoSql7gXsQDY2B1BGmnnJBguGUWp3FtpXOKoLS44Aml6YJt1OUj6AfCCS5Ua4vPrTBgDdBNgyQVJznTBx1XM5Rfs9K7C9x97VANwDsT4TUxD1GpG5zU89HI4IIPfW92B3+G+2kmvNPKIrP2qlkqAWFRCQ1t7How12IIkPxWCxFFGRqSOGZG7RB2bHI2YZqf4STtdcvpM1sXhmiuaWDl8UuK+UDRKtHvG+Ykt9NflN+hWfupXVaiu1gcpsBc2vuL+nrpsMrcFxGJOdrUzdWVUANmW2UszC9Qi3kPLrPOFovhaoNamwXNdmpAsh83w7XKnY3QnbaVqppdTQ9Qpe81KBWnQpaa1mK2UDO3eYXLHoNB79544aHVjkqWIevalde/wDem1r69DqL+nUZqFfPTpJSQs9NmbOwIpqSxI86hsb2Fh4npM55TrDv2WpclmSovdLMSxKslmpm5O2nkYri2slc5pM+pULVc7gofs5LWAzaVCDa99dLTm0qrGpRqKAjPTr63zbFBmJNvDx986T8QcOPuKmYUexys4IvmJzGqNStjvlv5dZ9p8sYhwrhgCgZVXIDSCsO8mQ6kHqb5j4yYweXgiU1jqYcbWZ6TJXQGotIsHykAMB+iTqNfr13PzFhRlogb0i9kAAXu6F+pJ1/Iz7rQpVKdWnUTNTdVyk1KOYjTKT36XhY3Gv4p6LNXcdghHcFM1WHTr2dM7npmbTTQHecuL3YRO9bepMvZ3/u9P8AcT/tEmkjnKPCzRpKvgAB6AWkjm1cGRiIiSQIiIAiIgCIiAIiIAiIgCIiAU7zZi37e2drZVNsxtqW6XnClm8U4GEqBzr6+h/OV9jj99U/eMy6mTilh+p6vhdMbbJRms9P5O7ytzF9nUKQbXO3mb7Sb4Pm+g/6QB8DofnKtpma2MrVCxVScoAuAbMb36+6UrUSS6npXeFUv7uV9fmWfzL7QKGFUb1HOyKVvte7EnujzMjH+kOPxNqiV6NJdwlNRVHpUdrE+gCyIBKNtVsR6hv4t/nMNBiGJo5wfEG3xOg/nIeqcuDDLw1w9ckq5i5nrNh6lCuKeZ0YB0a4v0zI3eX5yuOG41aOJZ3vly6EAkXyDe3nceU7mFoqr3xVNnB2ubKPd+F/QmdrGrgnXSndmFgEUo3hY23HkbiWRvxyY7NK16YIHiq4UOuRbswOc3uoUkm2thfS5sTpLl4A6/Zc9WmbhblBZm08ANz1tKi5iwoRhdSNCTqLkG9r2sL6Ha07vHOZa2Gw+HpUn1YHO2huFyixvc9TsQdN5qhLcsmOUdrwbPE+LrUxjPh6jItOkoQAsmZ2N7FDYkd4Dbw8p3eF8SetQr9ob9lXyKbAHKEpnW2+rHWVdU4vVuSLXquKhbKNCGJFh5E3t6SwOSWJwFYlmcnENdm62FPUeXlOiDu8uczocXSw1TOudqiggg5mS4RTsUU5STa5PdFwM19fHYanU5mFJTlVaYBy20PYtUtr6j4yCNmfiGVHZGSpUZXCkhSC7ABQLk3uffN/htDFrxUVVRq1QFKhYXVWsADmZrBdFsQT+UqldGMtrfpk7UG1n8y7sJjRTqdlmzW8rHYHUehGo0nYBkMp0qn2hargAVAo0YEggfha2gtbpcGxN9ZMqZ0E7hNTjuTOWsdD5VqADWQrmLmuiLrRQVn8ioQernf3X902PaZhmfBOFLAizaG17HY+IsTp6SosLUr0mtY6dNPodPnKb7XHpHk16eiM1uZMMNz3VotaqlMHw1XfwbUHf5Gd1ObMPVH3ilPMi4/iW/ztOFwLmSgmlemQx2Y6fBWsvwJmxiadGq18uQfolbBreZtZpm8+UY53dez+kWumLlhx+KJRwqjhT3lKn0IP0nnjfNtGkClJe1fbKpFh+8x0HzPlIn/YJ3Sop/eBU28yJH8XiwhtSsxB1K6rbW4F7ZvdI+2TksKJMdJDOc5Ox/peVqffU0U75c2Ugb7m4OnptJdwznXDkAMCn7w0/iW4kW4Fx7DaDEIc3S+gHmEe2voTNrF0KNRjlUoOjLYMfNhsf61k+fOMd2fgzl0xcsOPxRM2TDYgXUqb9QQfpNjh/A6Sai0r5OBuDenUUn3o3ym9y/zBUFc0zUz5d7d4A3t+Pr85bVq98triV2abanJSLKVANp6mPDvdQZkm0xiImviMcifiIEA2InJbmagP01+M2sLxSnU/CwPoQYBuREQBERAEREAREQBERAOJzDsPWVLjj99U/eMtfj9UGwHjKlx5++f94zJqvur3nueC/wC6Xu/lGSmZq4n+8bW2ia/GZ6RmtiqZNQ2NiFX33zdfdML4PobEeMZcqL/rfK46zYo0rf3T3A0ynUegPSamIZsoDAaG9wN9RfbTp5TboAMwttmHeGoPk3UG3jOF1MsuT6ajuN8o1FhqTbQ+6Y8Ecq1TrofjYsACfCZChyLrYByWN7aBjuegmLD1W74RQcxJudgMzHUe/wAoRRLk5fMNIHLcAXQH45us52F4E7Asqk9dLEeZI3GnkZ1uIICw7RjbTMwFyB3hoNtLbCwmGli8tGplJtlCg2yks1xa1zbS53mpWTjFbTz501zk9xy6NKolO6JnB3sDcaWFjYj4jrJ3yaXOAqZ1KntjoVy6ZaetuvrOTwmqq4RgSBap1IHRfGSTgdVWwTFSCO0IuDfXuTbCWTyra1Hgg/8AZ9d8bUADWNSoUygMxNzbuj+drC8sPCcQpcPw6jFOO1/EUXvOSf2R8Lmw85zMDwHGdq70iKYqXHaXF8hYMcttmIG/T1mPmXgWHwdKpUqNUdaz08uHD61HW9s1Q3Y27zE36+k8rVyqvsVbl8I9W37+EWV7oRb/AHOpwbnI4utlVMiIQwubsTqNbaKNdtfWWjhD3BKZ5N4yKtY00w9GhTFmAW7VGNyO/Ube19rdZc2EHcE9LTVqutRSwu3Jnm8vOckZ9olYjCsFBJayjbS5319JVGJaoaFRaii6p3W1BsOmu9rS9uI8PFVbGRbHcnmzKp0YEeYvpoehnF1Epy3LBpo1Ea47WinP7UrUWygnLYdxxcHTwad1KrdmHSmULBj92xC902Pc1Xz2kmx3s+cL3Wa36rd9fg97e4yNYrhTJ3AWSohNiLhTfXSZroOGG18UbqrYWcP9TzxLHs2FD9oWVqmQ08uQmyg98htRrsLTm0FFsQD+LISNbWCg7fLSb2Lou1JVdbEve9tzZQbeJP8AOSLgnLbFCAv4wbki51Fr38ZzXBz6RJnZGtdSCLxirTIW+ZbC6OuYH3Gd6liSKYdEdL5vwN3Lrv3WuNugtJDjuQKmXRiQP0XHaD3Fu8PcZHq/Dnp9wMUqISdL5TcdLzq6Dgk2iK7YWcM9Y7ilQ4Q1BVuucIVClHPdJILXNh42mbkcgYtgdCQtl8hv9RNDEozUcrLlJcEm1hcLYnwJ9PGSvk7gBz57andjufy9JOnWZdDnUNRrafqWnhfwCZZjoJZQJ7Yz0zxzQ4vxVaKEt7h1J8AJAcThauKq9o5amp0VTvYdQL/Wb/M+NzVWvtTAAH7TdfhNPBVdhfW17a7f10nmanXTrk4Vxy8c9jbVpFKKnN4XbudfBcvoAO+b+6YMZwurQq9qhGW2ttMxuLA+HXXzm1hah8Zv1K3d11B0MyVeIS5b+vrsRPTrOEbvBeMLWQW36jqCNwfOdWV5ga3YYwqD3agzD6H+vKT+lUut57cJqcVJepkacXhmSJB+ZvaEuFr9llLd0Nca2uSNfhOentYpdbj1V/5LLdsn1wVucU8NlkRK7X2r4bq5H+Cp/wCEz0/alhDvXUeq1B9VkbWdbk/UnsSF0/aRgz/9qiPU2+s2qXPGEbbGYb/qIPq0YJJVEjr82UBTqVBiKLrSUuwRg5y3A0Ck9SB7xOnhuJBlvIBVXNeJY4gjM1sq6ZjbW/ScBt5aPEuDBKofe9xI5hOEivUIIHX6yi6rzFjJv0OqWmm5SWcrBGaB0mLEWLm+ui6ddCdpNMZyKV1W4+f1kTx+AZKzIVzELTNuveZwLeekxTonFH0EPEdPasJ49/1g08V+De4v/QtM4pIW7pKMDa4uPP4fKYMWpC7m17WPQj9rrM9JszAHTW4B7rD+Te6UItk0+p8ShcXYk2JAGwBuRf1J98YNbLVsLkXt4aM30nqooyrmOgdjbe+p2HUzxhWYl8pyi5LbXAzMd9h1udfKQuCmXJo8cvYX3yLfpr3zt0mphuI/dimKNM6hszAnW2+W9ifMzZ4ooFrG4IBvv1bUk7nzmnWrFu8bDMRfKABYC23nNcIqUep59jak8Hv7e+1TK6dUyIth4oVAyn5esnfBeHLRwJCsWDPnBItfNk6egldUxmJA2OgllcLDDAKGBBXKuvUDLrLoRamscephvacOvOSTYE/dJ+4v0Eq72l8QNTHCmDdaNIZfDM7EuR52Cj/DJ/wjhL4gd5iVGgW+lhtptNni3s4o1VGZdV2I0I9COnlMml8PdVrtk88/Mz2Xbo7UVn7OMO5xRYA5QD8yLD5Ez9AYP8AkX5a5MTD6KLDfxJPiSd5LlWwnrGc+xaIgHlqYM4vEuWkqdJ3IgEKXkkdoCdbbX2F7A2G17ASU4Dhy01sBNssJ9BkJJcEtt8nlqYPScPinLKVNbTvRJIIKeSruM1yFNwOgNrXt42ks4bwxaSgATeiQoqPCJcm+RPNTYz1PjDSSQVbzDpinJOgytbxstvrlH+MSc8K4XSakvdBUgMPeL3kJ5+4TVFRXphjd+8BqcpAubbnWmnwk45Wrf7LTDaMqhSOotpY+drSmNUYzlP1f8FkrZShGD4Wfmz3U4Au6EqfiJpY7DugsRe5sCD/I2kika5xxjrR+6/Hca/qgbt7rg26zNfoq5RbisM7hdLKy+hF6tUNi0AvenmDbb3XS40PWWHQNqXuld8sYNswVgbhsxJ3NwB+Z98sSvpS9000VKqtQi8nFk3OTk0UbzniC+PrH9XKn8IufmZH3BnW4pdq9VrjvuzaG+h1Hymg9Oe9XX/jR8xddm6XvNF5iIBm49CYWoSuVZfXcaVSjNd6JnUv4j3zwyqeszSrN0Ljf5UpWoYo9ahwdAf8A6YlXb5UpevBqP3KynOAYb7qiB/8ALjAx9KFEkf5nl4cKpWpLM0ujNkXlZNbmHcSN8r/3xkk5g3EjvKo+9M5OielbiVnzdwmsuIerTBKuiKQpCuuQuQVzAq4OfVWte28s4TBiMErjUSGsolPBSPHK1M4YBWXtA5LLkNN7ZQAWpnS99LrcG282jg7s2YCqpqWIFr0xsb2/avvb3yfcc5Jp1VItv7j7iNRIjU4LXw1UOUFbKQQSezrWHTtRpUHk4ufETPKruaYXuPDwcV8EEVWFy1Sq1IL5K5W5bpsNPMzBSCr2qsQO8y+ZOdxYAattsJ2KQrVAKaU8lqjvncAkFmYjIm1wG/E1xfYHeSDg3IovmYXY3ux1Y3NyST4mZ46fcuxr+3yj+ZBMRwqpWAKqQFAXXcgX1t032mtiOWqyLfLcH5S4X5SAHdJHpNGtwWsngw8x+U0KnasIr+1Rm8y6FccD5cJYNVsiD9YgfWTfGuhodwgqLC4II0PiJyuY6LFb5DcECwBJ666DaZOHoRgtRbvH/uE7gmn1Kbpxcejydrk7j1LOaQPeFyRY9Dbfbcydq1xKh5X4fUGLZ7aEt18WBlt4cd0S4yGWIiAJjauo3M+1j3TKP5r4tWGNrAVagAfQB2AGg2AOk0aeh3ycU8GXU6laeKk1nqXd9pXxj7SvjPz3/a1f/jVf+o/5x/a9f/jVf+o/5zb7Ml+JGD2tD8LLM9onMFWh2TUXsc5uNwwy7MOomTlb2hU61kqdyp4E6H90/wAt/WVVXxlR/wAbs1v1mJ+pmKaVoIuvbLnuZX4lNW748dmfo+lXDC4MySmOWufqtAhat3Ta+7j/AMh85bXDeICqgYdQDsRv5HUTyL9POl4ke1p9TC+OY/obsREoNInH5g5gXDJc6k6KB1P8hOxIB7RqZ7jeBI+I/wDUlcmfUzlXVKUeUczGc5O9VSVACkEjckeF/SSLBY0li9DvowUlRvtbMvibAAjfT3SsKlXWbvBuPvhmZktdlK67AnY28RJnp05qyPK6e9Hl6XxGSbhb1T9exOsTzPizXC0aaNTsNCWV83W+hy20/RPujG1irZsUyAIAciXIvuFZz+JtjYAdN7aV/R4xVWr2oc573LX38b+McT4q1eqajbnp4adIsolNbU8d/r+S/wBqQUXJLr6J/v8A8JDhOZStRnCjvEm1/gPhJaOZ1qYZn2yqxI8MovKtpVdPefoJ1HqFMDXYf8KqfihAnUoRgsIr0Wqtttam8+pyeHUw1JGYXLDMffr/ADjEcPFrr8PymvgeM0MiqKijKqixuuwA6zp0qwbYg+hB+k+ggouKUXnofO2ymrJOyLWW+Vg4j05gelO7iMIG1G/1nOq0CNxEoZLIXNcnMelNd6U6b05rukzSrPRruySPlVLnCp4CvUP+Jwg+kuvApamJTnIyZsUP+XRpr73ZnP0l04dbKJ40/vM+jh0ijFjsCKgsZpcP4EtJrideJydiIiAJgr4NXGomeIBzqPBaam4Am+qAT1EAT4VvPsQDlY7gaPckCRPi2HCU2UbAj/uk/qbGQXmD8L+o+ogG9yfhlIvbWS0CRjk0dySiAIiIB4rDumUrzRwCucXVYJdWa4N11Fh0vLsImrV4ajG5EvovlS90TPqNPG+O2WfgUP8A6P4j9T5j84/0fr/qfMfnL1/sen4CfP7Gp+Amv2lb2Xz/ALMXsqnu/wBV/RQeK4dUpgF1tfTcfymOhh2dsqi5MtDnflc1ezFOwAYlj5WtoOpmblvkxUAuPzPrL/aOK8v73yM3svNrSf8A5+bOByxyUSQzC58eg9PzlmcOwIpqBM2HwqoLATNPKsslZLdJntV1QqjtgsIRESssEi3PeDz4d/EC/wANZKZocZoZqRHkYOLI74uPdFB1Kv8AOee0njiNM03ZDoVZx8CLfK01O3mtPofJeWzd7SO0ml20dvOsjy2dSlU0H7x+gljcE4CtbDlHUMrLlIOxFrWlb8Hpl3pj/mEn0VVJ/l8ZeHLWGy0hM9j6nseGV43S+BVPFPZBYnsnYeRAb56SN4v2e4ukbrZrdQbH52n6RamD0kI9ovG/stJRSQGpULAEi4UKLsxA3tceWuvgeE2es0U4tfFUNKgqi3U94fAkfWfG5le9mUMP2gVPyOkzcRr1ayMHqk5gQR+Ea+S6fKR9sBUTZj8dPhLo3TXDZlnpap8xX6Y/Y7icXU7qR6EH62m5hafasFQFmbQAan5Tj8t4M4isaT7lSysoHQi4I0vvJLX9n2JXWnZvC91P0P1ly1c/XBnfh1Xple5/2SD2Y0M1Sq/jUCj0RFH8zLgQaSBezzl5sPTAbU3ZibW1Y3+lh7pP5hPUEREAREQBERAEREAREQD4w0kX4xwN3JA2NvreIgHU4HwzsktOrEQBERAEREAREQDG9EHee1W0RAPsREAREQBPNRLi0+RAIVzJyKlckldfEaH4yNH2YL4N/EYiSpNFMqK5PLQ/1ZL+q38Rn0ezNf1W/iafIk7mR9mq/CSPgfJIp27oAH9b9ZNcPRCrYRE5LYxUVhIyzicycvpiaZVhcHzIO1tCNR7p8iDorDiXssqqT2VZgP1XQP8A5gVPxvOWPZtiie9US3kj/wDnPsSckYJdyb7O1w75zcsdCx8N7AdB8TpvLHTArYC0RIJMtOgF2EyRE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61" name="Picture 37"/>
          <p:cNvPicPr>
            <a:picLocks noChangeAspect="1" noChangeArrowheads="1"/>
          </p:cNvPicPr>
          <p:nvPr/>
        </p:nvPicPr>
        <p:blipFill>
          <a:blip r:embed="rId8"/>
          <a:srcRect/>
          <a:stretch>
            <a:fillRect/>
          </a:stretch>
        </p:blipFill>
        <p:spPr bwMode="auto">
          <a:xfrm>
            <a:off x="3943185" y="1627472"/>
            <a:ext cx="1715651" cy="1001840"/>
          </a:xfrm>
          <a:prstGeom prst="rect">
            <a:avLst/>
          </a:prstGeom>
          <a:noFill/>
          <a:ln w="9525">
            <a:noFill/>
            <a:miter lim="800000"/>
            <a:headEnd/>
            <a:tailEnd/>
          </a:ln>
          <a:effectLst/>
        </p:spPr>
      </p:pic>
    </p:spTree>
    <p:extLst>
      <p:ext uri="{BB962C8B-B14F-4D97-AF65-F5344CB8AC3E}">
        <p14:creationId xmlns:p14="http://schemas.microsoft.com/office/powerpoint/2010/main" val="2023919805"/>
      </p:ext>
    </p:extLst>
  </p:cSld>
  <p:clrMapOvr>
    <a:masterClrMapping/>
  </p:clrMapOvr>
  <p:transition advTm="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1000"/>
                                        <p:tgtEl>
                                          <p:spTgt spid="1030"/>
                                        </p:tgtEl>
                                      </p:cBhvr>
                                    </p:animEffect>
                                    <p:anim calcmode="lin" valueType="num">
                                      <p:cBhvr>
                                        <p:cTn id="32" dur="1000" fill="hold"/>
                                        <p:tgtEl>
                                          <p:spTgt spid="1030"/>
                                        </p:tgtEl>
                                        <p:attrNameLst>
                                          <p:attrName>ppt_x</p:attrName>
                                        </p:attrNameLst>
                                      </p:cBhvr>
                                      <p:tavLst>
                                        <p:tav tm="0">
                                          <p:val>
                                            <p:strVal val="#ppt_x"/>
                                          </p:val>
                                        </p:tav>
                                        <p:tav tm="100000">
                                          <p:val>
                                            <p:strVal val="#ppt_x"/>
                                          </p:val>
                                        </p:tav>
                                      </p:tavLst>
                                    </p:anim>
                                    <p:anim calcmode="lin" valueType="num">
                                      <p:cBhvr>
                                        <p:cTn id="33" dur="1000" fill="hold"/>
                                        <p:tgtEl>
                                          <p:spTgt spid="10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044"/>
                                        </p:tgtEl>
                                        <p:attrNameLst>
                                          <p:attrName>style.visibility</p:attrName>
                                        </p:attrNameLst>
                                      </p:cBhvr>
                                      <p:to>
                                        <p:strVal val="visible"/>
                                      </p:to>
                                    </p:set>
                                    <p:animEffect transition="in" filter="fade">
                                      <p:cBhvr>
                                        <p:cTn id="43" dur="1000"/>
                                        <p:tgtEl>
                                          <p:spTgt spid="1044"/>
                                        </p:tgtEl>
                                      </p:cBhvr>
                                    </p:animEffect>
                                    <p:anim calcmode="lin" valueType="num">
                                      <p:cBhvr>
                                        <p:cTn id="44" dur="1000" fill="hold"/>
                                        <p:tgtEl>
                                          <p:spTgt spid="1044"/>
                                        </p:tgtEl>
                                        <p:attrNameLst>
                                          <p:attrName>ppt_x</p:attrName>
                                        </p:attrNameLst>
                                      </p:cBhvr>
                                      <p:tavLst>
                                        <p:tav tm="0">
                                          <p:val>
                                            <p:strVal val="#ppt_x"/>
                                          </p:val>
                                        </p:tav>
                                        <p:tav tm="100000">
                                          <p:val>
                                            <p:strVal val="#ppt_x"/>
                                          </p:val>
                                        </p:tav>
                                      </p:tavLst>
                                    </p:anim>
                                    <p:anim calcmode="lin" valueType="num">
                                      <p:cBhvr>
                                        <p:cTn id="45" dur="1000" fill="hold"/>
                                        <p:tgtEl>
                                          <p:spTgt spid="1044"/>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050"/>
                                        </p:tgtEl>
                                        <p:attrNameLst>
                                          <p:attrName>style.visibility</p:attrName>
                                        </p:attrNameLst>
                                      </p:cBhvr>
                                      <p:to>
                                        <p:strVal val="visible"/>
                                      </p:to>
                                    </p:set>
                                    <p:animEffect transition="in" filter="fade">
                                      <p:cBhvr>
                                        <p:cTn id="55" dur="1000"/>
                                        <p:tgtEl>
                                          <p:spTgt spid="1050"/>
                                        </p:tgtEl>
                                      </p:cBhvr>
                                    </p:animEffect>
                                    <p:anim calcmode="lin" valueType="num">
                                      <p:cBhvr>
                                        <p:cTn id="56" dur="1000" fill="hold"/>
                                        <p:tgtEl>
                                          <p:spTgt spid="1050"/>
                                        </p:tgtEl>
                                        <p:attrNameLst>
                                          <p:attrName>ppt_x</p:attrName>
                                        </p:attrNameLst>
                                      </p:cBhvr>
                                      <p:tavLst>
                                        <p:tav tm="0">
                                          <p:val>
                                            <p:strVal val="#ppt_x"/>
                                          </p:val>
                                        </p:tav>
                                        <p:tav tm="100000">
                                          <p:val>
                                            <p:strVal val="#ppt_x"/>
                                          </p:val>
                                        </p:tav>
                                      </p:tavLst>
                                    </p:anim>
                                    <p:anim calcmode="lin" valueType="num">
                                      <p:cBhvr>
                                        <p:cTn id="57" dur="1000" fill="hold"/>
                                        <p:tgtEl>
                                          <p:spTgt spid="10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1061"/>
                                        </p:tgtEl>
                                        <p:attrNameLst>
                                          <p:attrName>style.visibility</p:attrName>
                                        </p:attrNameLst>
                                      </p:cBhvr>
                                      <p:to>
                                        <p:strVal val="visible"/>
                                      </p:to>
                                    </p:set>
                                    <p:animEffect transition="in" filter="fade">
                                      <p:cBhvr>
                                        <p:cTn id="67" dur="1000"/>
                                        <p:tgtEl>
                                          <p:spTgt spid="1061"/>
                                        </p:tgtEl>
                                      </p:cBhvr>
                                    </p:animEffect>
                                    <p:anim calcmode="lin" valueType="num">
                                      <p:cBhvr>
                                        <p:cTn id="68" dur="1000" fill="hold"/>
                                        <p:tgtEl>
                                          <p:spTgt spid="1061"/>
                                        </p:tgtEl>
                                        <p:attrNameLst>
                                          <p:attrName>ppt_x</p:attrName>
                                        </p:attrNameLst>
                                      </p:cBhvr>
                                      <p:tavLst>
                                        <p:tav tm="0">
                                          <p:val>
                                            <p:strVal val="#ppt_x"/>
                                          </p:val>
                                        </p:tav>
                                        <p:tav tm="100000">
                                          <p:val>
                                            <p:strVal val="#ppt_x"/>
                                          </p:val>
                                        </p:tav>
                                      </p:tavLst>
                                    </p:anim>
                                    <p:anim calcmode="lin" valueType="num">
                                      <p:cBhvr>
                                        <p:cTn id="69" dur="1000" fill="hold"/>
                                        <p:tgtEl>
                                          <p:spTgt spid="10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solidFill>
                  <a:schemeClr val="bg1"/>
                </a:solidFill>
                <a:latin typeface="Times New Roman" pitchFamily="18" charset="0"/>
                <a:cs typeface="Times New Roman" pitchFamily="18" charset="0"/>
              </a:rPr>
              <a:t>RECOMENDACIONES</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sp>
        <p:nvSpPr>
          <p:cNvPr id="8" name="7 Flecha derecha"/>
          <p:cNvSpPr/>
          <p:nvPr/>
        </p:nvSpPr>
        <p:spPr>
          <a:xfrm>
            <a:off x="230514" y="2852936"/>
            <a:ext cx="2520280"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bg1"/>
                </a:solidFill>
                <a:latin typeface="Times New Roman" pitchFamily="18" charset="0"/>
                <a:cs typeface="Times New Roman" pitchFamily="18" charset="0"/>
              </a:rPr>
              <a:t>RECOMENDACIONES</a:t>
            </a:r>
            <a:endParaRPr lang="es-EC" sz="1400" b="1" dirty="0">
              <a:solidFill>
                <a:schemeClr val="bg1"/>
              </a:solidFill>
              <a:latin typeface="Times New Roman" pitchFamily="18" charset="0"/>
              <a:cs typeface="Times New Roman" pitchFamily="18" charset="0"/>
            </a:endParaRPr>
          </a:p>
        </p:txBody>
      </p:sp>
      <p:sp>
        <p:nvSpPr>
          <p:cNvPr id="5" name="4 Rectángulo"/>
          <p:cNvSpPr/>
          <p:nvPr/>
        </p:nvSpPr>
        <p:spPr>
          <a:xfrm>
            <a:off x="2881717" y="2276872"/>
            <a:ext cx="5832648" cy="2862322"/>
          </a:xfrm>
          <a:prstGeom prst="rect">
            <a:avLst/>
          </a:prstGeom>
        </p:spPr>
        <p:txBody>
          <a:bodyPr wrap="square">
            <a:spAutoFit/>
          </a:bodyPr>
          <a:lstStyle/>
          <a:p>
            <a:pPr marL="285750" lvl="0" indent="-285750" algn="just">
              <a:buFont typeface="Arial" pitchFamily="34" charset="0"/>
              <a:buChar char="•"/>
            </a:pPr>
            <a:r>
              <a:rPr lang="es-EC" sz="2000" dirty="0">
                <a:solidFill>
                  <a:schemeClr val="bg1"/>
                </a:solidFill>
                <a:latin typeface="Times New Roman" pitchFamily="18" charset="0"/>
                <a:cs typeface="Times New Roman" pitchFamily="18" charset="0"/>
              </a:rPr>
              <a:t>Actualizar y modernizar el software informático de manejo de </a:t>
            </a:r>
            <a:r>
              <a:rPr lang="es-EC" sz="2000" dirty="0" smtClean="0">
                <a:solidFill>
                  <a:schemeClr val="bg1"/>
                </a:solidFill>
                <a:latin typeface="Times New Roman" pitchFamily="18" charset="0"/>
                <a:cs typeface="Times New Roman" pitchFamily="18" charset="0"/>
              </a:rPr>
              <a:t>inventario.</a:t>
            </a:r>
          </a:p>
          <a:p>
            <a:pPr lvl="0" algn="just"/>
            <a:endParaRPr lang="es-EC" sz="2000" dirty="0" smtClean="0">
              <a:solidFill>
                <a:schemeClr val="bg1"/>
              </a:solidFill>
              <a:latin typeface="Times New Roman" pitchFamily="18" charset="0"/>
              <a:cs typeface="Times New Roman" pitchFamily="18" charset="0"/>
            </a:endParaRPr>
          </a:p>
          <a:p>
            <a:pPr marL="285750" lvl="0" indent="-285750" algn="just">
              <a:buFont typeface="Arial" pitchFamily="34" charset="0"/>
              <a:buChar char="•"/>
            </a:pPr>
            <a:r>
              <a:rPr lang="es-EC" sz="2000" dirty="0" smtClean="0">
                <a:solidFill>
                  <a:schemeClr val="bg1"/>
                </a:solidFill>
                <a:latin typeface="Times New Roman" pitchFamily="18" charset="0"/>
                <a:cs typeface="Times New Roman" pitchFamily="18" charset="0"/>
              </a:rPr>
              <a:t>Analizar </a:t>
            </a:r>
            <a:r>
              <a:rPr lang="es-EC" sz="2000" dirty="0">
                <a:solidFill>
                  <a:schemeClr val="bg1"/>
                </a:solidFill>
                <a:latin typeface="Times New Roman" pitchFamily="18" charset="0"/>
                <a:cs typeface="Times New Roman" pitchFamily="18" charset="0"/>
              </a:rPr>
              <a:t>el índice de coeficiente de variación utilizado en el cálculo de amortiguadores que se aplicó para iniciar, ya que este debe ser ajustado de acuerdo al comportamiento de los inventarios al aplicar este sistema y a la experiencia que se vaya adquiriendo.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a:solidFill>
                  <a:schemeClr val="bg1"/>
                </a:solidFill>
                <a:latin typeface="Times New Roman" pitchFamily="18" charset="0"/>
                <a:cs typeface="Times New Roman" pitchFamily="18" charset="0"/>
              </a:rPr>
              <a:t>RECOMENDACIONES</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sp>
        <p:nvSpPr>
          <p:cNvPr id="4" name="3 Rectángulo"/>
          <p:cNvSpPr/>
          <p:nvPr/>
        </p:nvSpPr>
        <p:spPr>
          <a:xfrm>
            <a:off x="2915816" y="1916832"/>
            <a:ext cx="5832648" cy="4401205"/>
          </a:xfrm>
          <a:prstGeom prst="rect">
            <a:avLst/>
          </a:prstGeom>
        </p:spPr>
        <p:txBody>
          <a:bodyPr wrap="square">
            <a:spAutoFit/>
          </a:bodyPr>
          <a:lstStyle/>
          <a:p>
            <a:pPr marL="285750" lvl="0" indent="-285750" algn="just">
              <a:buFont typeface="Arial" pitchFamily="34" charset="0"/>
              <a:buChar char="•"/>
            </a:pPr>
            <a:r>
              <a:rPr lang="es-EC" sz="2000" dirty="0">
                <a:solidFill>
                  <a:schemeClr val="bg1"/>
                </a:solidFill>
                <a:latin typeface="Times New Roman" pitchFamily="18" charset="0"/>
                <a:cs typeface="Times New Roman" pitchFamily="18" charset="0"/>
              </a:rPr>
              <a:t>Implementar para la entrada y salida de materiales la identificación mediante códigos de barra automáticos para mejorar la eficiencia y control de la gestión de inventarios</a:t>
            </a:r>
            <a:r>
              <a:rPr lang="es-EC" sz="2000" dirty="0" smtClean="0">
                <a:solidFill>
                  <a:schemeClr val="bg1"/>
                </a:solidFill>
                <a:latin typeface="Times New Roman" pitchFamily="18" charset="0"/>
                <a:cs typeface="Times New Roman" pitchFamily="18" charset="0"/>
              </a:rPr>
              <a:t>.</a:t>
            </a:r>
          </a:p>
          <a:p>
            <a:pPr lvl="0" algn="just"/>
            <a:endParaRPr lang="es-EC" sz="2000" dirty="0">
              <a:solidFill>
                <a:schemeClr val="bg1"/>
              </a:solidFill>
              <a:latin typeface="Times New Roman" pitchFamily="18" charset="0"/>
              <a:cs typeface="Times New Roman" pitchFamily="18" charset="0"/>
            </a:endParaRPr>
          </a:p>
          <a:p>
            <a:pPr marL="285750" lvl="0" indent="-285750" algn="just">
              <a:buFont typeface="Arial" pitchFamily="34" charset="0"/>
              <a:buChar char="•"/>
            </a:pPr>
            <a:r>
              <a:rPr lang="es-EC" sz="2000" dirty="0">
                <a:solidFill>
                  <a:schemeClr val="bg1"/>
                </a:solidFill>
                <a:latin typeface="Times New Roman" pitchFamily="18" charset="0"/>
                <a:cs typeface="Times New Roman" pitchFamily="18" charset="0"/>
              </a:rPr>
              <a:t>Desarrollar con el área de producción una lista de materiales formal, para realizar kits de entrega de los mismos y reducir los tiempos empleados en egresos de materiales</a:t>
            </a:r>
            <a:r>
              <a:rPr lang="es-EC" sz="2000" dirty="0" smtClean="0">
                <a:solidFill>
                  <a:schemeClr val="bg1"/>
                </a:solidFill>
                <a:latin typeface="Times New Roman" pitchFamily="18" charset="0"/>
                <a:cs typeface="Times New Roman" pitchFamily="18" charset="0"/>
              </a:rPr>
              <a:t>.</a:t>
            </a:r>
          </a:p>
          <a:p>
            <a:pPr lvl="0" algn="just"/>
            <a:endParaRPr lang="es-EC" sz="2000" dirty="0">
              <a:solidFill>
                <a:schemeClr val="bg1"/>
              </a:solidFill>
              <a:latin typeface="Times New Roman" pitchFamily="18" charset="0"/>
              <a:cs typeface="Times New Roman" pitchFamily="18" charset="0"/>
            </a:endParaRPr>
          </a:p>
          <a:p>
            <a:pPr marL="285750" lvl="0" indent="-285750" algn="just">
              <a:buFont typeface="Arial" pitchFamily="34" charset="0"/>
              <a:buChar char="•"/>
            </a:pPr>
            <a:r>
              <a:rPr lang="es-EC" sz="2000" dirty="0">
                <a:solidFill>
                  <a:schemeClr val="bg1"/>
                </a:solidFill>
                <a:latin typeface="Times New Roman" pitchFamily="18" charset="0"/>
                <a:cs typeface="Times New Roman" pitchFamily="18" charset="0"/>
              </a:rPr>
              <a:t>Planificar y diseñar estrategias para  establecer convenios o contratos a largo plazo con proveedores frecuentes o aumentando el portafolio de proveedores.</a:t>
            </a:r>
          </a:p>
        </p:txBody>
      </p:sp>
      <p:sp>
        <p:nvSpPr>
          <p:cNvPr id="7" name="6 Flecha derecha"/>
          <p:cNvSpPr/>
          <p:nvPr/>
        </p:nvSpPr>
        <p:spPr>
          <a:xfrm>
            <a:off x="230514" y="2852936"/>
            <a:ext cx="2520280"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dirty="0" smtClean="0">
                <a:solidFill>
                  <a:schemeClr val="bg1"/>
                </a:solidFill>
                <a:latin typeface="Times New Roman" pitchFamily="18" charset="0"/>
                <a:cs typeface="Times New Roman" pitchFamily="18" charset="0"/>
              </a:rPr>
              <a:t>RECOMENDACIONES</a:t>
            </a:r>
            <a:endParaRPr lang="es-EC" sz="1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1772816"/>
            <a:ext cx="8229600" cy="1143000"/>
          </a:xfrm>
        </p:spPr>
        <p:txBody>
          <a:bodyPr>
            <a:noAutofit/>
          </a:bodyPr>
          <a:lstStyle/>
          <a:p>
            <a:pPr algn="ctr"/>
            <a:r>
              <a:rPr lang="es-EC" sz="9600" b="1" dirty="0" smtClean="0">
                <a:solidFill>
                  <a:schemeClr val="bg1"/>
                </a:solidFill>
              </a:rPr>
              <a:t>GRACIAS</a:t>
            </a:r>
            <a:endParaRPr lang="es-EC" sz="9600" b="1" dirty="0">
              <a:solidFill>
                <a:schemeClr val="bg1"/>
              </a:solidFill>
            </a:endParaRPr>
          </a:p>
        </p:txBody>
      </p:sp>
      <p:pic>
        <p:nvPicPr>
          <p:cNvPr id="5" name="Picture 6"/>
          <p:cNvPicPr>
            <a:picLocks noChangeAspect="1" noChangeArrowheads="1"/>
          </p:cNvPicPr>
          <p:nvPr/>
        </p:nvPicPr>
        <p:blipFill rotWithShape="1">
          <a:blip r:embed="rId2" cstate="print"/>
          <a:srcRect r="73019"/>
          <a:stretch/>
        </p:blipFill>
        <p:spPr bwMode="auto">
          <a:xfrm>
            <a:off x="3851920" y="3356992"/>
            <a:ext cx="1944216" cy="1862345"/>
          </a:xfrm>
          <a:prstGeom prst="rect">
            <a:avLst/>
          </a:prstGeom>
          <a:noFill/>
          <a:ln w="9525">
            <a:noFill/>
            <a:miter lim="800000"/>
            <a:headEnd/>
            <a:tailEnd/>
          </a:ln>
        </p:spPr>
      </p:pic>
    </p:spTree>
    <p:extLst>
      <p:ext uri="{BB962C8B-B14F-4D97-AF65-F5344CB8AC3E}">
        <p14:creationId xmlns:p14="http://schemas.microsoft.com/office/powerpoint/2010/main" val="885258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794352"/>
          </a:xfrm>
        </p:spPr>
        <p:txBody>
          <a:bodyPr>
            <a:normAutofit/>
          </a:bodyPr>
          <a:lstStyle/>
          <a:p>
            <a:pPr algn="ctr"/>
            <a:r>
              <a:rPr lang="es-EC" sz="4000" b="1" dirty="0" smtClean="0">
                <a:solidFill>
                  <a:schemeClr val="bg1"/>
                </a:solidFill>
                <a:latin typeface="Times New Roman" pitchFamily="18" charset="0"/>
                <a:cs typeface="Times New Roman" pitchFamily="18" charset="0"/>
              </a:rPr>
              <a:t>DIAGNÓSTICO</a:t>
            </a:r>
            <a:endParaRPr lang="es-EC" sz="4000" b="1" dirty="0">
              <a:solidFill>
                <a:schemeClr val="bg1"/>
              </a:solidFill>
              <a:latin typeface="Times New Roman" pitchFamily="18" charset="0"/>
              <a:cs typeface="Times New Roman" pitchFamily="18" charset="0"/>
            </a:endParaRPr>
          </a:p>
        </p:txBody>
      </p:sp>
      <p:sp>
        <p:nvSpPr>
          <p:cNvPr id="4" name="3 Flecha derecha"/>
          <p:cNvSpPr/>
          <p:nvPr/>
        </p:nvSpPr>
        <p:spPr>
          <a:xfrm>
            <a:off x="395536" y="2492896"/>
            <a:ext cx="2952328" cy="2088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CONCLUSIONES</a:t>
            </a:r>
            <a:endParaRPr lang="es-EC" dirty="0"/>
          </a:p>
        </p:txBody>
      </p:sp>
      <p:sp>
        <p:nvSpPr>
          <p:cNvPr id="5" name="4 Rectángulo"/>
          <p:cNvSpPr/>
          <p:nvPr/>
        </p:nvSpPr>
        <p:spPr>
          <a:xfrm>
            <a:off x="3995936" y="1484784"/>
            <a:ext cx="4248472" cy="648072"/>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Inventario no se consume</a:t>
            </a:r>
            <a:endParaRPr lang="es-EC" dirty="0"/>
          </a:p>
        </p:txBody>
      </p:sp>
      <p:sp>
        <p:nvSpPr>
          <p:cNvPr id="6" name="5 Rectángulo"/>
          <p:cNvSpPr/>
          <p:nvPr/>
        </p:nvSpPr>
        <p:spPr>
          <a:xfrm>
            <a:off x="4026202" y="2478295"/>
            <a:ext cx="4248472" cy="6480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No control de procesos, procedimientos no se ajustan a la realidad, reactividad</a:t>
            </a:r>
            <a:endParaRPr lang="es-EC" dirty="0"/>
          </a:p>
        </p:txBody>
      </p:sp>
      <p:sp>
        <p:nvSpPr>
          <p:cNvPr id="7" name="6 Rectángulo"/>
          <p:cNvSpPr/>
          <p:nvPr/>
        </p:nvSpPr>
        <p:spPr>
          <a:xfrm>
            <a:off x="4017462" y="3471753"/>
            <a:ext cx="4248472" cy="648072"/>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Evaluación y selección de proveedores no es frecuente</a:t>
            </a:r>
            <a:endParaRPr lang="es-EC" dirty="0"/>
          </a:p>
        </p:txBody>
      </p:sp>
      <p:sp>
        <p:nvSpPr>
          <p:cNvPr id="8" name="7 Rectángulo"/>
          <p:cNvSpPr/>
          <p:nvPr/>
        </p:nvSpPr>
        <p:spPr>
          <a:xfrm>
            <a:off x="3995936" y="4437112"/>
            <a:ext cx="4248472" cy="64807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Producción estándar, se conoce que materiales se utilizan</a:t>
            </a:r>
            <a:endParaRPr lang="es-EC" dirty="0"/>
          </a:p>
        </p:txBody>
      </p:sp>
      <p:sp>
        <p:nvSpPr>
          <p:cNvPr id="9" name="8 Rectángulo"/>
          <p:cNvSpPr/>
          <p:nvPr/>
        </p:nvSpPr>
        <p:spPr>
          <a:xfrm>
            <a:off x="4017462" y="5384338"/>
            <a:ext cx="4248472"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Personal con experiencia</a:t>
            </a:r>
            <a:endParaRPr lang="es-EC" dirty="0"/>
          </a:p>
        </p:txBody>
      </p:sp>
    </p:spTree>
    <p:extLst>
      <p:ext uri="{BB962C8B-B14F-4D97-AF65-F5344CB8AC3E}">
        <p14:creationId xmlns:p14="http://schemas.microsoft.com/office/powerpoint/2010/main" val="189551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794352"/>
          </a:xfrm>
        </p:spPr>
        <p:txBody>
          <a:bodyPr>
            <a:normAutofit/>
          </a:bodyPr>
          <a:lstStyle/>
          <a:p>
            <a:pPr algn="ctr"/>
            <a:r>
              <a:rPr lang="es-EC" sz="4000" b="1" dirty="0">
                <a:solidFill>
                  <a:schemeClr val="bg1"/>
                </a:solidFill>
                <a:latin typeface="Times New Roman" pitchFamily="18" charset="0"/>
                <a:cs typeface="Times New Roman" pitchFamily="18" charset="0"/>
              </a:rPr>
              <a:t>DIAGNÓSTICO</a:t>
            </a:r>
            <a:endParaRPr lang="es-EC" sz="4000" dirty="0"/>
          </a:p>
        </p:txBody>
      </p:sp>
      <p:sp>
        <p:nvSpPr>
          <p:cNvPr id="4" name="3 Rectángulo redondeado"/>
          <p:cNvSpPr/>
          <p:nvPr/>
        </p:nvSpPr>
        <p:spPr>
          <a:xfrm>
            <a:off x="2195736" y="1412776"/>
            <a:ext cx="439248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RECOMENDACIONES</a:t>
            </a:r>
            <a:endParaRPr lang="es-EC" dirty="0"/>
          </a:p>
        </p:txBody>
      </p:sp>
      <p:sp>
        <p:nvSpPr>
          <p:cNvPr id="5" name="4 Elipse"/>
          <p:cNvSpPr/>
          <p:nvPr/>
        </p:nvSpPr>
        <p:spPr>
          <a:xfrm>
            <a:off x="803323" y="2569007"/>
            <a:ext cx="2520280" cy="1368152"/>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Revisar y reformular procedimientos</a:t>
            </a:r>
            <a:endParaRPr lang="es-EC" dirty="0"/>
          </a:p>
        </p:txBody>
      </p:sp>
      <p:sp>
        <p:nvSpPr>
          <p:cNvPr id="6" name="5 Elipse"/>
          <p:cNvSpPr/>
          <p:nvPr/>
        </p:nvSpPr>
        <p:spPr>
          <a:xfrm>
            <a:off x="1871700" y="4869160"/>
            <a:ext cx="2520280" cy="1368152"/>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Establecer políticas de control</a:t>
            </a:r>
            <a:endParaRPr lang="es-EC" dirty="0"/>
          </a:p>
        </p:txBody>
      </p:sp>
      <p:sp>
        <p:nvSpPr>
          <p:cNvPr id="7" name="6 Elipse"/>
          <p:cNvSpPr/>
          <p:nvPr/>
        </p:nvSpPr>
        <p:spPr>
          <a:xfrm>
            <a:off x="5292080" y="3535021"/>
            <a:ext cx="3240360" cy="1656184"/>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Establecer modelo técnico de colocación de pedidos, planificación</a:t>
            </a:r>
            <a:endParaRPr lang="es-EC" dirty="0"/>
          </a:p>
        </p:txBody>
      </p:sp>
    </p:spTree>
    <p:extLst>
      <p:ext uri="{BB962C8B-B14F-4D97-AF65-F5344CB8AC3E}">
        <p14:creationId xmlns:p14="http://schemas.microsoft.com/office/powerpoint/2010/main" val="1623904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solidFill>
                  <a:schemeClr val="bg1"/>
                </a:solidFill>
                <a:latin typeface="Times New Roman" pitchFamily="18" charset="0"/>
                <a:cs typeface="Times New Roman" pitchFamily="18" charset="0"/>
              </a:rPr>
              <a:t>OBJETIVO GENERAL</a:t>
            </a:r>
            <a:endParaRPr lang="es-EC" sz="2800" b="1" dirty="0" smtClean="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Times New Roman" pitchFamily="18" charset="0"/>
              <a:ea typeface="+mn-ea"/>
              <a:cs typeface="Times New Roman" pitchFamily="18" charset="0"/>
            </a:endParaRPr>
          </a:p>
        </p:txBody>
      </p:sp>
      <p:sp>
        <p:nvSpPr>
          <p:cNvPr id="13315" name="2 Marcador de contenido"/>
          <p:cNvSpPr>
            <a:spLocks noGrp="1"/>
          </p:cNvSpPr>
          <p:nvPr>
            <p:ph idx="1"/>
          </p:nvPr>
        </p:nvSpPr>
        <p:spPr/>
        <p:txBody>
          <a:bodyPr/>
          <a:lstStyle/>
          <a:p>
            <a:pPr marL="0" indent="0" algn="just">
              <a:lnSpc>
                <a:spcPct val="150000"/>
              </a:lnSpc>
              <a:buNone/>
            </a:pPr>
            <a:r>
              <a:rPr lang="es-EC" dirty="0">
                <a:solidFill>
                  <a:schemeClr val="bg1"/>
                </a:solidFill>
              </a:rPr>
              <a:t>Implementar mejoras administrativas y por procesos en la gestión de compras e inventarios de materia prima en la empresa Cepeda Cía. Ltda. mediante la utilización de herramientas que determinen los lineamientos y contribuyan al control y a la toma de decisiones.</a:t>
            </a:r>
          </a:p>
          <a:p>
            <a:pPr marL="0" indent="0">
              <a:buNone/>
            </a:pPr>
            <a:endParaRPr lang="es-EC"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solidFill>
                  <a:schemeClr val="bg1"/>
                </a:solidFill>
                <a:latin typeface="Times New Roman" pitchFamily="18" charset="0"/>
                <a:cs typeface="Times New Roman" pitchFamily="18" charset="0"/>
              </a:rPr>
              <a:t>OBJETIVOS ESPECÍFICOS</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sp>
        <p:nvSpPr>
          <p:cNvPr id="14339" name="2 Marcador de contenido"/>
          <p:cNvSpPr>
            <a:spLocks noGrp="1"/>
          </p:cNvSpPr>
          <p:nvPr>
            <p:ph idx="1"/>
          </p:nvPr>
        </p:nvSpPr>
        <p:spPr>
          <a:xfrm>
            <a:off x="611188" y="1989138"/>
            <a:ext cx="8064500" cy="4389437"/>
          </a:xfrm>
        </p:spPr>
        <p:txBody>
          <a:bodyPr>
            <a:normAutofit lnSpcReduction="10000"/>
          </a:bodyPr>
          <a:lstStyle/>
          <a:p>
            <a:pPr lvl="0" algn="just">
              <a:lnSpc>
                <a:spcPct val="150000"/>
              </a:lnSpc>
              <a:buClrTx/>
            </a:pPr>
            <a:r>
              <a:rPr lang="es-EC" sz="2400" dirty="0">
                <a:solidFill>
                  <a:schemeClr val="bg1"/>
                </a:solidFill>
                <a:latin typeface="Times New Roman" pitchFamily="18" charset="0"/>
                <a:cs typeface="Times New Roman" pitchFamily="18" charset="0"/>
              </a:rPr>
              <a:t>Establecer el inventario objetivo para los materiales más importantes determinados en base a técnica de clasificación, y mantener un stock suficiente para satisfacer la demanda.</a:t>
            </a:r>
          </a:p>
          <a:p>
            <a:pPr lvl="0" algn="just">
              <a:lnSpc>
                <a:spcPct val="150000"/>
              </a:lnSpc>
              <a:buClrTx/>
            </a:pPr>
            <a:r>
              <a:rPr lang="es-EC" sz="2400" dirty="0">
                <a:solidFill>
                  <a:schemeClr val="bg1"/>
                </a:solidFill>
                <a:latin typeface="Times New Roman" pitchFamily="18" charset="0"/>
                <a:cs typeface="Times New Roman" pitchFamily="18" charset="0"/>
              </a:rPr>
              <a:t>Establecer e implementar la documentación necesaria para la adecuada contribución al sistema de gestión de calidad y mejora de los procesos involucrados.</a:t>
            </a:r>
          </a:p>
          <a:p>
            <a:pPr lvl="0" algn="just">
              <a:lnSpc>
                <a:spcPct val="150000"/>
              </a:lnSpc>
              <a:buClrTx/>
            </a:pPr>
            <a:r>
              <a:rPr lang="es-EC" sz="2400" dirty="0">
                <a:solidFill>
                  <a:schemeClr val="bg1"/>
                </a:solidFill>
                <a:latin typeface="Times New Roman" pitchFamily="18" charset="0"/>
                <a:cs typeface="Times New Roman" pitchFamily="18" charset="0"/>
              </a:rPr>
              <a:t>Establecer indicadores de gestión para las área de adquisiciones y </a:t>
            </a:r>
            <a:r>
              <a:rPr lang="es-EC" sz="2400" dirty="0" smtClean="0">
                <a:solidFill>
                  <a:schemeClr val="bg1"/>
                </a:solidFill>
                <a:latin typeface="Times New Roman" pitchFamily="18" charset="0"/>
                <a:cs typeface="Times New Roman" pitchFamily="18" charset="0"/>
              </a:rPr>
              <a:t>bodega.</a:t>
            </a:r>
            <a:endParaRPr lang="es-EC" sz="2400" dirty="0">
              <a:solidFill>
                <a:schemeClr val="bg1"/>
              </a:solidFill>
              <a:latin typeface="Times New Roman" pitchFamily="18" charset="0"/>
              <a:cs typeface="Times New Roman" pitchFamily="18" charset="0"/>
            </a:endParaRPr>
          </a:p>
          <a:p>
            <a:pPr marL="0" indent="0" algn="just" latinLnBrk="1">
              <a:buNone/>
            </a:pPr>
            <a:endParaRPr lang="es-EC"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lstStyle/>
          <a:p>
            <a:pPr algn="ctr">
              <a:defRPr/>
            </a:pPr>
            <a:r>
              <a:rPr lang="es-EC" sz="2800" b="1" dirty="0" smtClean="0">
                <a:solidFill>
                  <a:schemeClr val="bg1"/>
                </a:solidFill>
                <a:latin typeface="Times New Roman" pitchFamily="18" charset="0"/>
                <a:cs typeface="Times New Roman" pitchFamily="18" charset="0"/>
              </a:rPr>
              <a:t>MEJORA</a:t>
            </a:r>
            <a:endParaRPr lang="es-EC" sz="2800" b="1" dirty="0" smtClean="0">
              <a:ln w="24500" cmpd="dbl">
                <a:solidFill>
                  <a:schemeClr val="accent2">
                    <a:shade val="85000"/>
                    <a:satMod val="155000"/>
                  </a:schemeClr>
                </a:solidFill>
                <a:prstDash val="solid"/>
                <a:miter lim="800000"/>
              </a:ln>
              <a:solidFill>
                <a:schemeClr val="accent1">
                  <a:lumMod val="75000"/>
                </a:schemeClr>
              </a:solidFill>
              <a:effectLst>
                <a:outerShdw blurRad="38100" dist="38100" dir="7020000" algn="tl">
                  <a:srgbClr val="000000">
                    <a:alpha val="35000"/>
                  </a:srgbClr>
                </a:outerShdw>
              </a:effectLst>
              <a:latin typeface="Arial" charset="0"/>
              <a:ea typeface="+mn-ea"/>
              <a:cs typeface="+mn-cs"/>
            </a:endParaRPr>
          </a:p>
        </p:txBody>
      </p:sp>
      <p:sp>
        <p:nvSpPr>
          <p:cNvPr id="16387" name="2 Marcador de contenido"/>
          <p:cNvSpPr>
            <a:spLocks noGrp="1"/>
          </p:cNvSpPr>
          <p:nvPr>
            <p:ph idx="1"/>
          </p:nvPr>
        </p:nvSpPr>
        <p:spPr>
          <a:xfrm>
            <a:off x="0" y="1935163"/>
            <a:ext cx="9036496" cy="3798093"/>
          </a:xfrm>
        </p:spPr>
        <p:txBody>
          <a:bodyPr/>
          <a:lstStyle/>
          <a:p>
            <a:pPr marL="0" indent="0" algn="just" latinLnBrk="1">
              <a:lnSpc>
                <a:spcPct val="150000"/>
              </a:lnSpc>
              <a:buNone/>
            </a:pPr>
            <a:r>
              <a:rPr lang="es-EC" dirty="0">
                <a:solidFill>
                  <a:schemeClr val="bg1"/>
                </a:solidFill>
                <a:latin typeface="Times New Roman" pitchFamily="18" charset="0"/>
                <a:cs typeface="Times New Roman" pitchFamily="18" charset="0"/>
              </a:rPr>
              <a:t>M</a:t>
            </a:r>
            <a:r>
              <a:rPr lang="es-EC" dirty="0" smtClean="0">
                <a:solidFill>
                  <a:schemeClr val="bg1"/>
                </a:solidFill>
                <a:latin typeface="Times New Roman" pitchFamily="18" charset="0"/>
                <a:cs typeface="Times New Roman" pitchFamily="18" charset="0"/>
              </a:rPr>
              <a:t>ejorar </a:t>
            </a:r>
            <a:r>
              <a:rPr lang="es-EC" dirty="0">
                <a:solidFill>
                  <a:schemeClr val="bg1"/>
                </a:solidFill>
                <a:latin typeface="Times New Roman" pitchFamily="18" charset="0"/>
                <a:cs typeface="Times New Roman" pitchFamily="18" charset="0"/>
              </a:rPr>
              <a:t>un proceso, significa cambiarlo o cambiar la forma de </a:t>
            </a:r>
            <a:endParaRPr lang="es-EC" dirty="0" smtClean="0">
              <a:solidFill>
                <a:schemeClr val="bg1"/>
              </a:solidFill>
              <a:latin typeface="Times New Roman" pitchFamily="18" charset="0"/>
              <a:cs typeface="Times New Roman" pitchFamily="18" charset="0"/>
            </a:endParaRPr>
          </a:p>
          <a:p>
            <a:pPr marL="0" indent="0" algn="just" latinLnBrk="1">
              <a:lnSpc>
                <a:spcPct val="150000"/>
              </a:lnSpc>
              <a:buNone/>
            </a:pPr>
            <a:r>
              <a:rPr lang="es-EC" dirty="0" smtClean="0">
                <a:solidFill>
                  <a:schemeClr val="bg1"/>
                </a:solidFill>
                <a:latin typeface="Times New Roman" pitchFamily="18" charset="0"/>
                <a:cs typeface="Times New Roman" pitchFamily="18" charset="0"/>
              </a:rPr>
              <a:t>hacer </a:t>
            </a:r>
            <a:r>
              <a:rPr lang="es-EC" dirty="0">
                <a:solidFill>
                  <a:schemeClr val="bg1"/>
                </a:solidFill>
                <a:latin typeface="Times New Roman" pitchFamily="18" charset="0"/>
                <a:cs typeface="Times New Roman" pitchFamily="18" charset="0"/>
              </a:rPr>
              <a:t>las cosas para que dicho proceso sea más efectivo, eficiente y </a:t>
            </a:r>
            <a:r>
              <a:rPr lang="es-EC" dirty="0" smtClean="0">
                <a:solidFill>
                  <a:schemeClr val="bg1"/>
                </a:solidFill>
                <a:latin typeface="Times New Roman" pitchFamily="18" charset="0"/>
                <a:cs typeface="Times New Roman" pitchFamily="18" charset="0"/>
              </a:rPr>
              <a:t>adaptable</a:t>
            </a:r>
            <a:r>
              <a:rPr lang="es-EC" dirty="0">
                <a:solidFill>
                  <a:schemeClr val="bg1"/>
                </a:solidFill>
                <a:latin typeface="Times New Roman" pitchFamily="18" charset="0"/>
                <a:cs typeface="Times New Roman" pitchFamily="18" charset="0"/>
              </a:rPr>
              <a:t>, qué cambiar y cómo cambiar </a:t>
            </a:r>
            <a:r>
              <a:rPr lang="es-EC" dirty="0" smtClean="0">
                <a:solidFill>
                  <a:schemeClr val="bg1"/>
                </a:solidFill>
                <a:latin typeface="Times New Roman" pitchFamily="18" charset="0"/>
                <a:cs typeface="Times New Roman" pitchFamily="18" charset="0"/>
              </a:rPr>
              <a:t>depende </a:t>
            </a:r>
            <a:r>
              <a:rPr lang="es-EC" dirty="0">
                <a:solidFill>
                  <a:schemeClr val="bg1"/>
                </a:solidFill>
                <a:latin typeface="Times New Roman" pitchFamily="18" charset="0"/>
                <a:cs typeface="Times New Roman" pitchFamily="18" charset="0"/>
              </a:rPr>
              <a:t>del enfoque </a:t>
            </a:r>
            <a:endParaRPr lang="es-EC" dirty="0" smtClean="0">
              <a:solidFill>
                <a:schemeClr val="bg1"/>
              </a:solidFill>
              <a:latin typeface="Times New Roman" pitchFamily="18" charset="0"/>
              <a:cs typeface="Times New Roman" pitchFamily="18" charset="0"/>
            </a:endParaRPr>
          </a:p>
          <a:p>
            <a:pPr marL="0" indent="0" algn="just" latinLnBrk="1">
              <a:lnSpc>
                <a:spcPct val="150000"/>
              </a:lnSpc>
              <a:buNone/>
            </a:pPr>
            <a:r>
              <a:rPr lang="es-EC" dirty="0" smtClean="0">
                <a:solidFill>
                  <a:schemeClr val="bg1"/>
                </a:solidFill>
                <a:latin typeface="Times New Roman" pitchFamily="18" charset="0"/>
                <a:cs typeface="Times New Roman" pitchFamily="18" charset="0"/>
              </a:rPr>
              <a:t>específico </a:t>
            </a:r>
            <a:r>
              <a:rPr lang="es-EC" dirty="0">
                <a:solidFill>
                  <a:schemeClr val="bg1"/>
                </a:solidFill>
                <a:latin typeface="Times New Roman" pitchFamily="18" charset="0"/>
                <a:cs typeface="Times New Roman" pitchFamily="18" charset="0"/>
              </a:rPr>
              <a:t>del empresario y del </a:t>
            </a:r>
            <a:r>
              <a:rPr lang="es-EC" dirty="0" smtClean="0">
                <a:solidFill>
                  <a:schemeClr val="bg1"/>
                </a:solidFill>
                <a:latin typeface="Times New Roman" pitchFamily="18" charset="0"/>
                <a:cs typeface="Times New Roman" pitchFamily="18" charset="0"/>
              </a:rPr>
              <a:t>proceso. </a:t>
            </a:r>
            <a:r>
              <a:rPr lang="es-EC" dirty="0">
                <a:solidFill>
                  <a:schemeClr val="bg1"/>
                </a:solidFill>
                <a:latin typeface="Times New Roman" pitchFamily="18" charset="0"/>
                <a:cs typeface="Times New Roman" pitchFamily="18" charset="0"/>
              </a:rPr>
              <a:t>(Harrington J, 1993</a:t>
            </a:r>
            <a:r>
              <a:rPr lang="es-EC" dirty="0" smtClean="0">
                <a:solidFill>
                  <a:schemeClr val="bg1"/>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4750</TotalTime>
  <Words>2067</Words>
  <Application>Microsoft Office PowerPoint</Application>
  <PresentationFormat>Presentación en pantalla (4:3)</PresentationFormat>
  <Paragraphs>363</Paragraphs>
  <Slides>42</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4" baseType="lpstr">
      <vt:lpstr>Flujo</vt:lpstr>
      <vt:lpstr>Visio</vt:lpstr>
      <vt:lpstr>Presentación de PowerPoint</vt:lpstr>
      <vt:lpstr>Cepeda Cía. Ltda.</vt:lpstr>
      <vt:lpstr>PERSONAL INVOLUCRADO</vt:lpstr>
      <vt:lpstr>El Problema</vt:lpstr>
      <vt:lpstr>DIAGNÓSTICO</vt:lpstr>
      <vt:lpstr>DIAGNÓSTICO</vt:lpstr>
      <vt:lpstr>OBJETIVO GENERAL</vt:lpstr>
      <vt:lpstr>OBJETIVOS ESPECÍFICOS</vt:lpstr>
      <vt:lpstr>MEJORA</vt:lpstr>
      <vt:lpstr>RUTA DE LA CALIDAD</vt:lpstr>
      <vt:lpstr>CAUSAS RAÍCES</vt:lpstr>
      <vt:lpstr>IMPLEMENTACIÓN DE LA MEJORA</vt:lpstr>
      <vt:lpstr>IMPLEMENTACIÓN PROCEDIMENTAL</vt:lpstr>
      <vt:lpstr>IMPLEMENTACIÓN PROCEDIMENTAL</vt:lpstr>
      <vt:lpstr>MATRIZ DE ACEPTACIÓN DE MATERIALES</vt:lpstr>
      <vt:lpstr>MANUAL DE MANEJO DE BODEGAS</vt:lpstr>
      <vt:lpstr>MANUAL DE MANEJO DE BODEGAS</vt:lpstr>
      <vt:lpstr>MANUAL DE MANEJO DE BODEGAS</vt:lpstr>
      <vt:lpstr>MANUAL DE MANEJO DE BODEGAS</vt:lpstr>
      <vt:lpstr>MANUAL DE MANEJO DE BODEGAS</vt:lpstr>
      <vt:lpstr>SELECCIÓN Y EVALUACION DE PROVEEDORES</vt:lpstr>
      <vt:lpstr>SELECCIÓN Y EVALUACION DE PROVEEDORES</vt:lpstr>
      <vt:lpstr>SELECCIÓN Y EVALUACION DE PROVEEDORES</vt:lpstr>
      <vt:lpstr>SELECCIÓN Y EVALUACION DE PROVEEDORES</vt:lpstr>
      <vt:lpstr>SELECCIÓN Y EVALUACION DE PROVEEDORES</vt:lpstr>
      <vt:lpstr>SELECCIÓN Y EVALUACION DE PROVEEDORES</vt:lpstr>
      <vt:lpstr>CLASIFICACIÓN DE LOS MATERIALES</vt:lpstr>
      <vt:lpstr>CLASIFICACIÓN DE LOS MATERIALES</vt:lpstr>
      <vt:lpstr>ESTRUCTURA E IDENTIFICACIÓN DE AMORTIGUADORES</vt:lpstr>
      <vt:lpstr>A través del uso de amortiguadores se desarrolla una planificación eficaz para la colocación de pedidos en base al consumo promedio de cada material que lo requiera, se analiza el nivel de inventario por zonas y colores</vt:lpstr>
      <vt:lpstr>ESTRUCTURA E IDENTIFICACIÓN DE AMORTIGUADORES </vt:lpstr>
      <vt:lpstr>ESTRUCTURA E IDENTIFICACIÓN DE AMORTIGUADORES</vt:lpstr>
      <vt:lpstr>INDICADORES</vt:lpstr>
      <vt:lpstr>INDICADORES</vt:lpstr>
      <vt:lpstr>ÍNDICE DE COBERTURA</vt:lpstr>
      <vt:lpstr>ÍNDICE DE CUMPLIMIENTO DE PROVEEDORES</vt:lpstr>
      <vt:lpstr>ÍNDICE DE CUMPLIMIENTO DE PROVEEDORES</vt:lpstr>
      <vt:lpstr>CONCLUSIONES</vt:lpstr>
      <vt:lpstr>CONCLUSIONES</vt:lpstr>
      <vt:lpstr>RECOMENDACIONES</vt:lpstr>
      <vt:lpstr>RECOMENDACIONES</vt:lpstr>
      <vt:lpstr>GRACIAS</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ORLANDO ZALDUMBIDE</dc:creator>
  <cp:lastModifiedBy>Grace</cp:lastModifiedBy>
  <cp:revision>327</cp:revision>
  <dcterms:created xsi:type="dcterms:W3CDTF">2006-08-03T18:14:40Z</dcterms:created>
  <dcterms:modified xsi:type="dcterms:W3CDTF">2015-05-29T02:29:53Z</dcterms:modified>
</cp:coreProperties>
</file>