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12"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70" r:id="rId15"/>
    <p:sldId id="271" r:id="rId16"/>
    <p:sldId id="283" r:id="rId17"/>
    <p:sldId id="272" r:id="rId18"/>
    <p:sldId id="273" r:id="rId19"/>
    <p:sldId id="274" r:id="rId20"/>
    <p:sldId id="275" r:id="rId21"/>
    <p:sldId id="276" r:id="rId22"/>
    <p:sldId id="277" r:id="rId23"/>
    <p:sldId id="278" r:id="rId24"/>
    <p:sldId id="281" r:id="rId25"/>
    <p:sldId id="280" r:id="rId26"/>
    <p:sldId id="282"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56" d="100"/>
          <a:sy n="56" d="100"/>
        </p:scale>
        <p:origin x="1350"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995EAC8-67D1-47BE-A7F4-C79B7E95FACD}" type="datetimeFigureOut">
              <a:rPr lang="es-ES" smtClean="0"/>
              <a:t>23/10/2015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C0841-553F-4721-AC21-4384143B7238}" type="slidenum">
              <a:rPr lang="es-ES" smtClean="0"/>
              <a:t>‹Nº›</a:t>
            </a:fld>
            <a:endParaRPr lang="es-E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95EAC8-67D1-47BE-A7F4-C79B7E95FACD}" type="datetimeFigureOut">
              <a:rPr lang="es-ES" smtClean="0"/>
              <a:t>23/10/2015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C0841-553F-4721-AC21-4384143B723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95EAC8-67D1-47BE-A7F4-C79B7E95FACD}" type="datetimeFigureOut">
              <a:rPr lang="es-ES" smtClean="0"/>
              <a:t>23/10/2015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C0841-553F-4721-AC21-4384143B723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995EAC8-67D1-47BE-A7F4-C79B7E95FACD}" type="datetimeFigureOut">
              <a:rPr lang="es-ES" smtClean="0"/>
              <a:t>23/10/2015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C0841-553F-4721-AC21-4384143B723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995EAC8-67D1-47BE-A7F4-C79B7E95FACD}" type="datetimeFigureOut">
              <a:rPr lang="es-ES" smtClean="0"/>
              <a:t>23/10/2015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91C0841-553F-4721-AC21-4384143B7238}" type="slidenum">
              <a:rPr lang="es-ES" smtClean="0"/>
              <a:t>‹Nº›</a:t>
            </a:fld>
            <a:endParaRPr lang="es-E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2995EAC8-67D1-47BE-A7F4-C79B7E95FACD}" type="datetimeFigureOut">
              <a:rPr lang="es-ES" smtClean="0"/>
              <a:t>23/10/2015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1C0841-553F-4721-AC21-4384143B723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2995EAC8-67D1-47BE-A7F4-C79B7E95FACD}" type="datetimeFigureOut">
              <a:rPr lang="es-ES" smtClean="0"/>
              <a:t>23/10/2015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91C0841-553F-4721-AC21-4384143B7238}" type="slidenum">
              <a:rPr lang="es-ES" smtClean="0"/>
              <a:t>‹Nº›</a:t>
            </a:fld>
            <a:endParaRPr lang="es-E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995EAC8-67D1-47BE-A7F4-C79B7E95FACD}" type="datetimeFigureOut">
              <a:rPr lang="es-ES" smtClean="0"/>
              <a:t>23/10/2015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91C0841-553F-4721-AC21-4384143B723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5EAC8-67D1-47BE-A7F4-C79B7E95FACD}" type="datetimeFigureOut">
              <a:rPr lang="es-ES" smtClean="0"/>
              <a:t>23/10/2015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91C0841-553F-4721-AC21-4384143B723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995EAC8-67D1-47BE-A7F4-C79B7E95FACD}" type="datetimeFigureOut">
              <a:rPr lang="es-ES" smtClean="0"/>
              <a:t>23/10/2015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1C0841-553F-4721-AC21-4384143B7238}" type="slidenum">
              <a:rPr lang="es-ES" smtClean="0"/>
              <a:t>‹Nº›</a:t>
            </a:fld>
            <a:endParaRPr lang="es-E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995EAC8-67D1-47BE-A7F4-C79B7E95FACD}" type="datetimeFigureOut">
              <a:rPr lang="es-ES" smtClean="0"/>
              <a:t>23/10/2015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91C0841-553F-4721-AC21-4384143B7238}"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995EAC8-67D1-47BE-A7F4-C79B7E95FACD}" type="datetimeFigureOut">
              <a:rPr lang="es-ES" smtClean="0"/>
              <a:t>23/10/2015</a:t>
            </a:fld>
            <a:endParaRPr lang="es-E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s-E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91C0841-553F-4721-AC21-4384143B7238}" type="slidenum">
              <a:rPr lang="es-ES" smtClean="0"/>
              <a:t>‹Nº›</a:t>
            </a:fld>
            <a:endParaRPr lang="es-E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513" r:id="rId1"/>
    <p:sldLayoutId id="2147484514" r:id="rId2"/>
    <p:sldLayoutId id="2147484515" r:id="rId3"/>
    <p:sldLayoutId id="2147484516" r:id="rId4"/>
    <p:sldLayoutId id="2147484517" r:id="rId5"/>
    <p:sldLayoutId id="2147484518" r:id="rId6"/>
    <p:sldLayoutId id="2147484519" r:id="rId7"/>
    <p:sldLayoutId id="2147484520" r:id="rId8"/>
    <p:sldLayoutId id="2147484521" r:id="rId9"/>
    <p:sldLayoutId id="2147484522" r:id="rId10"/>
    <p:sldLayoutId id="214748452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Hoja_de_c_lculo_de_Microsoft_Excel1.xls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Hoja_de_c_lculo_de_Microsoft_Excel2.xlsx"/></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Wingdings 2"/>
              <a:buNone/>
              <a:defRPr/>
            </a:pPr>
            <a:r>
              <a:rPr lang="es-ES" b="1" dirty="0" smtClean="0"/>
              <a:t>UNIVERSIDAD POLITECNICA DEL EJÉRCITO</a:t>
            </a:r>
            <a:endParaRPr lang="es-EC" dirty="0" smtClean="0"/>
          </a:p>
          <a:p>
            <a:pPr algn="ctr">
              <a:buFont typeface="Wingdings 2"/>
              <a:buNone/>
              <a:defRPr/>
            </a:pPr>
            <a:r>
              <a:rPr lang="es-ES" b="1" dirty="0" smtClean="0"/>
              <a:t> </a:t>
            </a:r>
            <a:endParaRPr lang="es-EC" dirty="0" smtClean="0"/>
          </a:p>
          <a:p>
            <a:pPr algn="ctr">
              <a:buFont typeface="Wingdings 2"/>
              <a:buNone/>
              <a:defRPr/>
            </a:pPr>
            <a:endParaRPr lang="es-ES" b="1" dirty="0" smtClean="0"/>
          </a:p>
          <a:p>
            <a:pPr algn="ctr">
              <a:buFont typeface="Wingdings 2"/>
              <a:buNone/>
              <a:defRPr/>
            </a:pPr>
            <a:r>
              <a:rPr lang="es-ES" b="1" dirty="0" smtClean="0"/>
              <a:t>MAESTRIA EN FINANZAS EMPRESARIALES</a:t>
            </a:r>
            <a:endParaRPr lang="es-EC" dirty="0" smtClean="0"/>
          </a:p>
          <a:p>
            <a:pPr algn="ctr">
              <a:buFont typeface="Wingdings 2"/>
              <a:buNone/>
              <a:defRPr/>
            </a:pPr>
            <a:r>
              <a:rPr lang="es-ES" b="1" dirty="0" smtClean="0"/>
              <a:t>VI PROMOCIÓN</a:t>
            </a:r>
            <a:endParaRPr lang="es-EC" dirty="0" smtClean="0"/>
          </a:p>
          <a:p>
            <a:pPr algn="ctr">
              <a:buFont typeface="Wingdings 2"/>
              <a:buNone/>
              <a:defRPr/>
            </a:pPr>
            <a:r>
              <a:rPr lang="es-ES" b="1" dirty="0" smtClean="0"/>
              <a:t> </a:t>
            </a:r>
            <a:endParaRPr lang="es-EC" dirty="0" smtClean="0"/>
          </a:p>
          <a:p>
            <a:pPr algn="ctr">
              <a:buFont typeface="Wingdings 2"/>
              <a:buNone/>
              <a:defRPr/>
            </a:pPr>
            <a:endParaRPr lang="es-ES" b="1" dirty="0" smtClean="0"/>
          </a:p>
          <a:p>
            <a:pPr algn="ctr">
              <a:buFont typeface="Wingdings 2"/>
              <a:buNone/>
              <a:defRPr/>
            </a:pPr>
            <a:r>
              <a:rPr lang="es-ES" b="1" dirty="0" smtClean="0"/>
              <a:t>SEGUNDO PROYECTO </a:t>
            </a:r>
          </a:p>
          <a:p>
            <a:pPr algn="ctr">
              <a:buFont typeface="Wingdings 2"/>
              <a:buNone/>
              <a:defRPr/>
            </a:pPr>
            <a:endParaRPr lang="es-ES" b="1" dirty="0" smtClean="0"/>
          </a:p>
          <a:p>
            <a:pPr algn="ctr">
              <a:buFont typeface="Wingdings 2"/>
              <a:buNone/>
              <a:defRPr/>
            </a:pPr>
            <a:endParaRPr lang="es-ES" b="1" dirty="0" smtClean="0"/>
          </a:p>
          <a:p>
            <a:pPr algn="ctr">
              <a:buFont typeface="Wingdings 2"/>
              <a:buNone/>
              <a:defRPr/>
            </a:pPr>
            <a:r>
              <a:rPr lang="es-ES" b="1" dirty="0" smtClean="0"/>
              <a:t>CAROLA TORRES</a:t>
            </a:r>
            <a:endParaRPr lang="es-EC" dirty="0" smtClean="0"/>
          </a:p>
          <a:p>
            <a:pPr>
              <a:buFont typeface="Wingdings 2"/>
              <a:buNone/>
              <a:defRPr/>
            </a:pPr>
            <a:endParaRPr lang="es-EC" dirty="0"/>
          </a:p>
        </p:txBody>
      </p:sp>
    </p:spTree>
    <p:extLst>
      <p:ext uri="{BB962C8B-B14F-4D97-AF65-F5344CB8AC3E}">
        <p14:creationId xmlns:p14="http://schemas.microsoft.com/office/powerpoint/2010/main" val="1267741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sz="3600" b="1" dirty="0" smtClean="0"/>
              <a:t>Modelo de gestión financiera</a:t>
            </a:r>
          </a:p>
          <a:p>
            <a:pPr marL="0" lvl="3" indent="0" algn="ctr">
              <a:buNone/>
            </a:pPr>
            <a:r>
              <a:rPr lang="es-ES" sz="2800" b="1" dirty="0"/>
              <a:t>Análisis</a:t>
            </a:r>
            <a:r>
              <a:rPr lang="es-ES" b="1" dirty="0"/>
              <a:t> </a:t>
            </a:r>
            <a:r>
              <a:rPr lang="es-ES" sz="2800" b="1" dirty="0" smtClean="0"/>
              <a:t>Financiero</a:t>
            </a:r>
          </a:p>
          <a:p>
            <a:pPr marL="0" lvl="3" indent="0">
              <a:buNone/>
            </a:pPr>
            <a:r>
              <a:rPr lang="es-ES" sz="2400" dirty="0" smtClean="0"/>
              <a:t>Es de vital importancia           Información relevante </a:t>
            </a:r>
          </a:p>
          <a:p>
            <a:pPr marL="0" lvl="3" indent="0">
              <a:buNone/>
            </a:pPr>
            <a:r>
              <a:rPr lang="es-ES" sz="2400" dirty="0"/>
              <a:t> </a:t>
            </a:r>
            <a:r>
              <a:rPr lang="es-ES" sz="2400" dirty="0" smtClean="0"/>
              <a:t>                                          </a:t>
            </a:r>
          </a:p>
          <a:p>
            <a:pPr marL="0" lvl="3" indent="0">
              <a:buNone/>
            </a:pPr>
            <a:r>
              <a:rPr lang="es-ES" sz="2400" dirty="0"/>
              <a:t> </a:t>
            </a:r>
            <a:r>
              <a:rPr lang="es-ES" sz="2400" dirty="0" smtClean="0"/>
              <a:t>                                                 situación de la empresa</a:t>
            </a:r>
            <a:endParaRPr lang="es-ES" sz="2400" dirty="0"/>
          </a:p>
          <a:p>
            <a:pPr marL="0" indent="0" algn="ctr">
              <a:buNone/>
            </a:pPr>
            <a:endParaRPr lang="es-ES" sz="3600" b="1" dirty="0" smtClean="0"/>
          </a:p>
          <a:p>
            <a:pPr marL="0" indent="0" algn="ctr">
              <a:buNone/>
            </a:pPr>
            <a:endParaRPr lang="es-ES" sz="3600" b="1" dirty="0" smtClean="0"/>
          </a:p>
        </p:txBody>
      </p:sp>
      <p:sp>
        <p:nvSpPr>
          <p:cNvPr id="2" name="1 Flecha derecha"/>
          <p:cNvSpPr/>
          <p:nvPr/>
        </p:nvSpPr>
        <p:spPr>
          <a:xfrm>
            <a:off x="3495648" y="1925214"/>
            <a:ext cx="648072" cy="2613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Flecha abajo"/>
          <p:cNvSpPr/>
          <p:nvPr/>
        </p:nvSpPr>
        <p:spPr>
          <a:xfrm>
            <a:off x="5580112" y="2137796"/>
            <a:ext cx="288032" cy="5810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Proceso alternativo"/>
          <p:cNvSpPr/>
          <p:nvPr/>
        </p:nvSpPr>
        <p:spPr>
          <a:xfrm>
            <a:off x="1444592" y="3338656"/>
            <a:ext cx="2416036" cy="5760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Razones financieras</a:t>
            </a:r>
            <a:endParaRPr lang="es-ES" dirty="0"/>
          </a:p>
        </p:txBody>
      </p:sp>
      <p:sp>
        <p:nvSpPr>
          <p:cNvPr id="19" name="18 Proceso alternativo"/>
          <p:cNvSpPr/>
          <p:nvPr/>
        </p:nvSpPr>
        <p:spPr>
          <a:xfrm>
            <a:off x="5804327" y="3270416"/>
            <a:ext cx="2416036" cy="50405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Análisis Horizontal y Vertical</a:t>
            </a:r>
            <a:endParaRPr lang="es-ES" dirty="0"/>
          </a:p>
        </p:txBody>
      </p:sp>
      <p:sp>
        <p:nvSpPr>
          <p:cNvPr id="20" name="19 Flecha abajo"/>
          <p:cNvSpPr/>
          <p:nvPr/>
        </p:nvSpPr>
        <p:spPr>
          <a:xfrm>
            <a:off x="2390576" y="3990496"/>
            <a:ext cx="34392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Proceso alternativo"/>
          <p:cNvSpPr/>
          <p:nvPr/>
        </p:nvSpPr>
        <p:spPr>
          <a:xfrm>
            <a:off x="1216201" y="4385789"/>
            <a:ext cx="2644427" cy="1555721"/>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-Información sintética </a:t>
            </a:r>
            <a:r>
              <a:rPr lang="es-ES" dirty="0"/>
              <a:t>relevante </a:t>
            </a:r>
            <a:r>
              <a:rPr lang="es-ES" dirty="0" smtClean="0"/>
              <a:t>significativa </a:t>
            </a:r>
            <a:endParaRPr lang="es-ES" dirty="0"/>
          </a:p>
          <a:p>
            <a:pPr algn="ctr"/>
            <a:r>
              <a:rPr lang="es-ES" dirty="0" smtClean="0"/>
              <a:t>-Detecta </a:t>
            </a:r>
            <a:r>
              <a:rPr lang="es-ES" dirty="0"/>
              <a:t>problemas</a:t>
            </a:r>
          </a:p>
        </p:txBody>
      </p:sp>
      <p:sp>
        <p:nvSpPr>
          <p:cNvPr id="23" name="22 Flecha abajo"/>
          <p:cNvSpPr/>
          <p:nvPr/>
        </p:nvSpPr>
        <p:spPr>
          <a:xfrm>
            <a:off x="6908624" y="3826765"/>
            <a:ext cx="343922" cy="4356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23 Proceso alternativo"/>
          <p:cNvSpPr/>
          <p:nvPr/>
        </p:nvSpPr>
        <p:spPr>
          <a:xfrm>
            <a:off x="5342904" y="4303900"/>
            <a:ext cx="3240360" cy="178939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 </a:t>
            </a:r>
            <a:r>
              <a:rPr lang="es-ES" dirty="0" smtClean="0"/>
              <a:t>A. Horizontal: Variación  </a:t>
            </a:r>
            <a:r>
              <a:rPr lang="es-ES" dirty="0"/>
              <a:t>cada </a:t>
            </a:r>
            <a:r>
              <a:rPr lang="es-ES" dirty="0" smtClean="0"/>
              <a:t>partida, </a:t>
            </a:r>
            <a:r>
              <a:rPr lang="es-ES" dirty="0"/>
              <a:t>crecimiento </a:t>
            </a:r>
            <a:r>
              <a:rPr lang="es-ES" dirty="0" smtClean="0"/>
              <a:t> </a:t>
            </a:r>
            <a:r>
              <a:rPr lang="es-ES" dirty="0"/>
              <a:t>decrecimiento de una </a:t>
            </a:r>
            <a:r>
              <a:rPr lang="es-ES" dirty="0" smtClean="0"/>
              <a:t>cuenta.</a:t>
            </a:r>
          </a:p>
          <a:p>
            <a:r>
              <a:rPr lang="es-ES" dirty="0" smtClean="0"/>
              <a:t>A. Vertical: determina  % </a:t>
            </a:r>
            <a:r>
              <a:rPr lang="es-ES" dirty="0"/>
              <a:t>representa cada </a:t>
            </a:r>
            <a:r>
              <a:rPr lang="es-ES" dirty="0" smtClean="0"/>
              <a:t>cuenta  de un grupo</a:t>
            </a:r>
            <a:endParaRPr lang="es-ES" dirty="0"/>
          </a:p>
        </p:txBody>
      </p:sp>
      <p:cxnSp>
        <p:nvCxnSpPr>
          <p:cNvPr id="37" name="36 Conector recto"/>
          <p:cNvCxnSpPr/>
          <p:nvPr/>
        </p:nvCxnSpPr>
        <p:spPr>
          <a:xfrm flipH="1">
            <a:off x="3347864" y="2924944"/>
            <a:ext cx="100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p:nvPr/>
        </p:nvCxnSpPr>
        <p:spPr>
          <a:xfrm>
            <a:off x="3328356" y="2924944"/>
            <a:ext cx="0"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p:cNvCxnSpPr/>
          <p:nvPr/>
        </p:nvCxnSpPr>
        <p:spPr>
          <a:xfrm>
            <a:off x="7308304" y="2924944"/>
            <a:ext cx="4320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43 Conector recto de flecha"/>
          <p:cNvCxnSpPr/>
          <p:nvPr/>
        </p:nvCxnSpPr>
        <p:spPr>
          <a:xfrm>
            <a:off x="7740352" y="2924944"/>
            <a:ext cx="0" cy="3240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338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08509" y="404664"/>
            <a:ext cx="7554277" cy="523220"/>
          </a:xfrm>
          <a:prstGeom prst="rect">
            <a:avLst/>
          </a:prstGeom>
        </p:spPr>
        <p:txBody>
          <a:bodyPr wrap="square">
            <a:spAutoFit/>
          </a:bodyPr>
          <a:lstStyle/>
          <a:p>
            <a:pPr marL="0" lvl="3" indent="0" algn="ctr">
              <a:buNone/>
            </a:pPr>
            <a:r>
              <a:rPr lang="es-ES" sz="2800" b="1" dirty="0" smtClean="0"/>
              <a:t>Análisis</a:t>
            </a:r>
            <a:r>
              <a:rPr lang="es-ES" b="1" dirty="0"/>
              <a:t> </a:t>
            </a:r>
            <a:r>
              <a:rPr lang="es-ES" sz="2800" b="1" dirty="0" smtClean="0"/>
              <a:t>Horizontal y Vertical</a:t>
            </a:r>
            <a:endParaRPr lang="es-ES" sz="2800" b="1" dirty="0"/>
          </a:p>
        </p:txBody>
      </p:sp>
      <p:graphicFrame>
        <p:nvGraphicFramePr>
          <p:cNvPr id="5" name="4 Objeto"/>
          <p:cNvGraphicFramePr>
            <a:graphicFrameLocks noChangeAspect="1"/>
          </p:cNvGraphicFramePr>
          <p:nvPr>
            <p:extLst>
              <p:ext uri="{D42A27DB-BD31-4B8C-83A1-F6EECF244321}">
                <p14:modId xmlns:p14="http://schemas.microsoft.com/office/powerpoint/2010/main" val="1290543139"/>
              </p:ext>
            </p:extLst>
          </p:nvPr>
        </p:nvGraphicFramePr>
        <p:xfrm>
          <a:off x="1014413" y="927884"/>
          <a:ext cx="7115175" cy="5093404"/>
        </p:xfrm>
        <a:graphic>
          <a:graphicData uri="http://schemas.openxmlformats.org/presentationml/2006/ole">
            <mc:AlternateContent xmlns:mc="http://schemas.openxmlformats.org/markup-compatibility/2006">
              <mc:Choice xmlns:v="urn:schemas-microsoft-com:vml" Requires="v">
                <p:oleObj spid="_x0000_s5133" name="Hoja de cálculo" r:id="rId4" imgW="7115066" imgH="6600749" progId="Excel.Sheet.12">
                  <p:embed/>
                </p:oleObj>
              </mc:Choice>
              <mc:Fallback>
                <p:oleObj name="Hoja de cálculo" r:id="rId4" imgW="7115066" imgH="6600749" progId="Excel.Sheet.12">
                  <p:embed/>
                  <p:pic>
                    <p:nvPicPr>
                      <p:cNvPr id="0" name=""/>
                      <p:cNvPicPr/>
                      <p:nvPr/>
                    </p:nvPicPr>
                    <p:blipFill>
                      <a:blip r:embed="rId5"/>
                      <a:stretch>
                        <a:fillRect/>
                      </a:stretch>
                    </p:blipFill>
                    <p:spPr>
                      <a:xfrm>
                        <a:off x="1014413" y="927884"/>
                        <a:ext cx="7115175" cy="5093404"/>
                      </a:xfrm>
                      <a:prstGeom prst="rect">
                        <a:avLst/>
                      </a:prstGeom>
                    </p:spPr>
                  </p:pic>
                </p:oleObj>
              </mc:Fallback>
            </mc:AlternateContent>
          </a:graphicData>
        </a:graphic>
      </p:graphicFrame>
    </p:spTree>
    <p:extLst>
      <p:ext uri="{BB962C8B-B14F-4D97-AF65-F5344CB8AC3E}">
        <p14:creationId xmlns:p14="http://schemas.microsoft.com/office/powerpoint/2010/main" val="2814607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08509" y="283251"/>
            <a:ext cx="7554277" cy="766047"/>
          </a:xfrm>
          <a:prstGeom prst="rect">
            <a:avLst/>
          </a:prstGeom>
        </p:spPr>
        <p:txBody>
          <a:bodyPr wrap="square">
            <a:spAutoFit/>
          </a:bodyPr>
          <a:lstStyle/>
          <a:p>
            <a:pPr marL="0" lvl="3" indent="0" algn="ctr">
              <a:buNone/>
            </a:pPr>
            <a:r>
              <a:rPr lang="es-ES" sz="2800" b="1" dirty="0" smtClean="0"/>
              <a:t>Análisis</a:t>
            </a:r>
            <a:r>
              <a:rPr lang="es-ES" b="1" dirty="0"/>
              <a:t> </a:t>
            </a:r>
            <a:r>
              <a:rPr lang="es-ES" sz="2800" b="1" dirty="0" smtClean="0"/>
              <a:t>Horizontal y Vertical</a:t>
            </a:r>
            <a:endParaRPr lang="es-ES" sz="2800" b="1" dirty="0"/>
          </a:p>
        </p:txBody>
      </p:sp>
      <p:graphicFrame>
        <p:nvGraphicFramePr>
          <p:cNvPr id="2" name="1 Objeto"/>
          <p:cNvGraphicFramePr>
            <a:graphicFrameLocks noChangeAspect="1"/>
          </p:cNvGraphicFramePr>
          <p:nvPr>
            <p:extLst>
              <p:ext uri="{D42A27DB-BD31-4B8C-83A1-F6EECF244321}">
                <p14:modId xmlns:p14="http://schemas.microsoft.com/office/powerpoint/2010/main" val="2859227613"/>
              </p:ext>
            </p:extLst>
          </p:nvPr>
        </p:nvGraphicFramePr>
        <p:xfrm>
          <a:off x="1258888" y="620713"/>
          <a:ext cx="6842125" cy="5545137"/>
        </p:xfrm>
        <a:graphic>
          <a:graphicData uri="http://schemas.openxmlformats.org/presentationml/2006/ole">
            <mc:AlternateContent xmlns:mc="http://schemas.openxmlformats.org/markup-compatibility/2006">
              <mc:Choice xmlns:v="urn:schemas-microsoft-com:vml" Requires="v">
                <p:oleObj spid="_x0000_s6157" name="Hoja de cálculo" r:id="rId4" imgW="7562731" imgH="7200900" progId="Excel.Sheet.12">
                  <p:embed/>
                </p:oleObj>
              </mc:Choice>
              <mc:Fallback>
                <p:oleObj name="Hoja de cálculo" r:id="rId4" imgW="7562731" imgH="7200900" progId="Excel.Sheet.12">
                  <p:embed/>
                  <p:pic>
                    <p:nvPicPr>
                      <p:cNvPr id="0" name="2 Obje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620713"/>
                        <a:ext cx="6842125" cy="554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99760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83568" y="260648"/>
            <a:ext cx="6781800" cy="936104"/>
          </a:xfrm>
        </p:spPr>
        <p:txBody>
          <a:bodyPr/>
          <a:lstStyle/>
          <a:p>
            <a:pPr lvl="2" algn="ctr" rtl="0">
              <a:lnSpc>
                <a:spcPct val="90000"/>
              </a:lnSpc>
              <a:spcBef>
                <a:spcPct val="0"/>
              </a:spcBef>
            </a:pPr>
            <a:r>
              <a:rPr lang="es-ES" b="1" dirty="0" smtClean="0">
                <a:latin typeface="+mn-lt"/>
              </a:rPr>
              <a:t>Análisis de Indicadores </a:t>
            </a:r>
            <a:r>
              <a:rPr lang="es-ES" b="1" dirty="0">
                <a:latin typeface="+mn-lt"/>
              </a:rPr>
              <a:t>Financieros</a:t>
            </a:r>
            <a:r>
              <a:rPr lang="es-EC" b="1" dirty="0"/>
              <a:t/>
            </a:r>
            <a:br>
              <a:rPr lang="es-EC" b="1" dirty="0"/>
            </a:br>
            <a:endParaRPr lang="es-EC" dirty="0"/>
          </a:p>
        </p:txBody>
      </p:sp>
      <p:pic>
        <p:nvPicPr>
          <p:cNvPr id="6" name="Marcador de contenido 5"/>
          <p:cNvPicPr>
            <a:picLocks noGrp="1" noChangeAspect="1"/>
          </p:cNvPicPr>
          <p:nvPr>
            <p:ph idx="1"/>
          </p:nvPr>
        </p:nvPicPr>
        <p:blipFill>
          <a:blip r:embed="rId2"/>
          <a:stretch>
            <a:fillRect/>
          </a:stretch>
        </p:blipFill>
        <p:spPr>
          <a:xfrm>
            <a:off x="1403648" y="980728"/>
            <a:ext cx="6048672" cy="5330536"/>
          </a:xfrm>
          <a:prstGeom prst="rect">
            <a:avLst/>
          </a:prstGeom>
        </p:spPr>
      </p:pic>
    </p:spTree>
    <p:extLst>
      <p:ext uri="{BB962C8B-B14F-4D97-AF65-F5344CB8AC3E}">
        <p14:creationId xmlns:p14="http://schemas.microsoft.com/office/powerpoint/2010/main" val="10201811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259632" y="404664"/>
            <a:ext cx="6781800" cy="808112"/>
          </a:xfrm>
        </p:spPr>
        <p:txBody>
          <a:bodyPr/>
          <a:lstStyle/>
          <a:p>
            <a:pPr lvl="2" algn="ctr" rtl="0">
              <a:lnSpc>
                <a:spcPct val="90000"/>
              </a:lnSpc>
              <a:spcBef>
                <a:spcPct val="0"/>
              </a:spcBef>
            </a:pPr>
            <a:r>
              <a:rPr lang="es-ES" b="1" dirty="0" smtClean="0">
                <a:latin typeface="+mn-lt"/>
              </a:rPr>
              <a:t>Análisis de Indicadores </a:t>
            </a:r>
            <a:r>
              <a:rPr lang="es-ES" b="1" dirty="0">
                <a:latin typeface="+mn-lt"/>
              </a:rPr>
              <a:t>Financieros</a:t>
            </a:r>
            <a:r>
              <a:rPr lang="es-EC" b="1" dirty="0"/>
              <a:t/>
            </a:r>
            <a:br>
              <a:rPr lang="es-EC" b="1" dirty="0"/>
            </a:br>
            <a:endParaRPr lang="es-EC" dirty="0"/>
          </a:p>
        </p:txBody>
      </p:sp>
      <p:pic>
        <p:nvPicPr>
          <p:cNvPr id="3" name="Marcador de contenido 2"/>
          <p:cNvPicPr>
            <a:picLocks noGrp="1" noChangeAspect="1"/>
          </p:cNvPicPr>
          <p:nvPr>
            <p:ph idx="1"/>
          </p:nvPr>
        </p:nvPicPr>
        <p:blipFill>
          <a:blip r:embed="rId2"/>
          <a:stretch>
            <a:fillRect/>
          </a:stretch>
        </p:blipFill>
        <p:spPr>
          <a:xfrm>
            <a:off x="1403648" y="1124744"/>
            <a:ext cx="6552728" cy="5033963"/>
          </a:xfrm>
          <a:prstGeom prst="rect">
            <a:avLst/>
          </a:prstGeom>
        </p:spPr>
      </p:pic>
    </p:spTree>
    <p:extLst>
      <p:ext uri="{BB962C8B-B14F-4D97-AF65-F5344CB8AC3E}">
        <p14:creationId xmlns:p14="http://schemas.microsoft.com/office/powerpoint/2010/main" val="1803970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476672"/>
            <a:ext cx="6781800" cy="1080120"/>
          </a:xfrm>
        </p:spPr>
        <p:txBody>
          <a:bodyPr/>
          <a:lstStyle/>
          <a:p>
            <a:pPr lvl="2" algn="ctr" rtl="0">
              <a:lnSpc>
                <a:spcPct val="90000"/>
              </a:lnSpc>
              <a:spcBef>
                <a:spcPct val="0"/>
              </a:spcBef>
            </a:pPr>
            <a:r>
              <a:rPr lang="es-ES" b="1" dirty="0"/>
              <a:t>Análisis Punto de Equilibrio</a:t>
            </a:r>
            <a:r>
              <a:rPr lang="es-EC" b="1" dirty="0"/>
              <a:t/>
            </a:r>
            <a:br>
              <a:rPr lang="es-EC" b="1" dirty="0"/>
            </a:br>
            <a:endParaRPr lang="es-EC" dirty="0"/>
          </a:p>
        </p:txBody>
      </p:sp>
      <p:pic>
        <p:nvPicPr>
          <p:cNvPr id="4" name="Marcador de contenido 3"/>
          <p:cNvPicPr>
            <a:picLocks noGrp="1" noChangeAspect="1"/>
          </p:cNvPicPr>
          <p:nvPr>
            <p:ph idx="1"/>
          </p:nvPr>
        </p:nvPicPr>
        <p:blipFill>
          <a:blip r:embed="rId2"/>
          <a:stretch>
            <a:fillRect/>
          </a:stretch>
        </p:blipFill>
        <p:spPr>
          <a:xfrm>
            <a:off x="1979712" y="1700808"/>
            <a:ext cx="5400600" cy="3672408"/>
          </a:xfrm>
          <a:prstGeom prst="rect">
            <a:avLst/>
          </a:prstGeom>
        </p:spPr>
      </p:pic>
    </p:spTree>
    <p:extLst>
      <p:ext uri="{BB962C8B-B14F-4D97-AF65-F5344CB8AC3E}">
        <p14:creationId xmlns:p14="http://schemas.microsoft.com/office/powerpoint/2010/main" val="3212804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404664"/>
            <a:ext cx="6781800" cy="547464"/>
          </a:xfrm>
        </p:spPr>
        <p:txBody>
          <a:bodyPr/>
          <a:lstStyle/>
          <a:p>
            <a:pPr lvl="2" algn="ctr"/>
            <a:r>
              <a:rPr lang="es-ES" b="1" dirty="0" smtClean="0">
                <a:latin typeface="+mn-lt"/>
              </a:rPr>
              <a:t>Flujo de Efectivo</a:t>
            </a:r>
            <a:endParaRPr lang="es-EC" b="1" dirty="0">
              <a:latin typeface="+mn-lt"/>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124744"/>
            <a:ext cx="6696743"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30120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404664"/>
            <a:ext cx="6781800" cy="691480"/>
          </a:xfrm>
        </p:spPr>
        <p:txBody>
          <a:bodyPr/>
          <a:lstStyle/>
          <a:p>
            <a:pPr lvl="2" algn="ctr"/>
            <a:r>
              <a:rPr lang="es-ES" b="1" dirty="0">
                <a:latin typeface="+mn-lt"/>
              </a:rPr>
              <a:t>Calculo del Ciclo de Caja</a:t>
            </a:r>
            <a:endParaRPr lang="es-EC" b="1" dirty="0">
              <a:latin typeface="+mn-lt"/>
            </a:endParaRPr>
          </a:p>
        </p:txBody>
      </p:sp>
      <p:pic>
        <p:nvPicPr>
          <p:cNvPr id="5" name="Imagen 4"/>
          <p:cNvPicPr>
            <a:picLocks noChangeAspect="1"/>
          </p:cNvPicPr>
          <p:nvPr/>
        </p:nvPicPr>
        <p:blipFill>
          <a:blip r:embed="rId2"/>
          <a:stretch>
            <a:fillRect/>
          </a:stretch>
        </p:blipFill>
        <p:spPr>
          <a:xfrm>
            <a:off x="1160604" y="1124744"/>
            <a:ext cx="6939787" cy="4826064"/>
          </a:xfrm>
          <a:prstGeom prst="rect">
            <a:avLst/>
          </a:prstGeom>
        </p:spPr>
      </p:pic>
    </p:spTree>
    <p:extLst>
      <p:ext uri="{BB962C8B-B14F-4D97-AF65-F5344CB8AC3E}">
        <p14:creationId xmlns:p14="http://schemas.microsoft.com/office/powerpoint/2010/main" val="234274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548680"/>
            <a:ext cx="6781800" cy="870992"/>
          </a:xfrm>
        </p:spPr>
        <p:txBody>
          <a:bodyPr>
            <a:normAutofit/>
          </a:bodyPr>
          <a:lstStyle/>
          <a:p>
            <a:pPr algn="ctr"/>
            <a:r>
              <a:rPr lang="es-ES" sz="2800" b="1" dirty="0">
                <a:latin typeface="+mn-lt"/>
                <a:cs typeface="Arial" panose="020B0604020202020204" pitchFamily="34" charset="0"/>
              </a:rPr>
              <a:t>Alternativas de inversión líquida</a:t>
            </a:r>
            <a:endParaRPr lang="es-EC" sz="2800" b="1" dirty="0">
              <a:latin typeface="+mn-lt"/>
              <a:cs typeface="Arial" panose="020B0604020202020204" pitchFamily="34" charset="0"/>
            </a:endParaRPr>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59619"/>
            <a:ext cx="5688632" cy="3034456"/>
          </a:xfrm>
          <a:prstGeom prst="rect">
            <a:avLst/>
          </a:prstGeom>
          <a:noFill/>
          <a:ln>
            <a:noFill/>
          </a:ln>
        </p:spPr>
      </p:pic>
    </p:spTree>
    <p:extLst>
      <p:ext uri="{BB962C8B-B14F-4D97-AF65-F5344CB8AC3E}">
        <p14:creationId xmlns:p14="http://schemas.microsoft.com/office/powerpoint/2010/main" val="844397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476673"/>
            <a:ext cx="6781800" cy="648072"/>
          </a:xfrm>
        </p:spPr>
        <p:txBody>
          <a:bodyPr>
            <a:normAutofit/>
          </a:bodyPr>
          <a:lstStyle/>
          <a:p>
            <a:pPr algn="ctr"/>
            <a:r>
              <a:rPr lang="es-ES" sz="2800" dirty="0">
                <a:latin typeface="+mn-lt"/>
                <a:cs typeface="Arial" panose="020B0604020202020204" pitchFamily="34" charset="0"/>
              </a:rPr>
              <a:t>Alternativas de inversión Bancos</a:t>
            </a:r>
            <a:endParaRPr lang="es-EC" sz="2800" b="1" dirty="0">
              <a:latin typeface="+mn-lt"/>
              <a:cs typeface="Arial" panose="020B0604020202020204" pitchFamily="34" charset="0"/>
            </a:endParaRP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268760"/>
            <a:ext cx="5256584" cy="4634463"/>
          </a:xfrm>
          <a:prstGeom prst="rect">
            <a:avLst/>
          </a:prstGeom>
          <a:noFill/>
          <a:ln>
            <a:noFill/>
          </a:ln>
        </p:spPr>
      </p:pic>
    </p:spTree>
    <p:extLst>
      <p:ext uri="{BB962C8B-B14F-4D97-AF65-F5344CB8AC3E}">
        <p14:creationId xmlns:p14="http://schemas.microsoft.com/office/powerpoint/2010/main" val="1321767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2"/>
              <a:buNone/>
              <a:defRPr/>
            </a:pPr>
            <a:endParaRPr lang="es-EC" dirty="0" smtClean="0"/>
          </a:p>
          <a:p>
            <a:pPr algn="ctr">
              <a:buFont typeface="Wingdings 2"/>
              <a:buNone/>
              <a:defRPr/>
            </a:pPr>
            <a:r>
              <a:rPr lang="es-EC" sz="4000" dirty="0" smtClean="0"/>
              <a:t>PROYECTO</a:t>
            </a:r>
          </a:p>
          <a:p>
            <a:pPr algn="ctr">
              <a:buFont typeface="Wingdings 2"/>
              <a:buNone/>
              <a:defRPr/>
            </a:pPr>
            <a:r>
              <a:rPr lang="es-EC" sz="4000" dirty="0" smtClean="0"/>
              <a:t>MODELO DE GESTIÓN FINANCIERA PARA LA EMPRESA </a:t>
            </a:r>
            <a:r>
              <a:rPr lang="es-EC" sz="4000" dirty="0"/>
              <a:t>SERVITRANSPORTE </a:t>
            </a:r>
            <a:r>
              <a:rPr lang="es-EC" sz="4000" dirty="0" smtClean="0"/>
              <a:t>S.A. </a:t>
            </a:r>
            <a:endParaRPr lang="es-EC" sz="4000" dirty="0"/>
          </a:p>
        </p:txBody>
      </p:sp>
    </p:spTree>
    <p:extLst>
      <p:ext uri="{BB962C8B-B14F-4D97-AF65-F5344CB8AC3E}">
        <p14:creationId xmlns:p14="http://schemas.microsoft.com/office/powerpoint/2010/main" val="86016097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692696"/>
            <a:ext cx="6781800" cy="644236"/>
          </a:xfrm>
        </p:spPr>
        <p:txBody>
          <a:bodyPr>
            <a:normAutofit/>
          </a:bodyPr>
          <a:lstStyle/>
          <a:p>
            <a:pPr algn="ctr"/>
            <a:r>
              <a:rPr lang="es-ES" sz="2800" b="1" dirty="0">
                <a:latin typeface="+mn-lt"/>
                <a:cs typeface="Arial" panose="020B0604020202020204" pitchFamily="34" charset="0"/>
              </a:rPr>
              <a:t>Alternativas de inversión cooperativas</a:t>
            </a:r>
            <a:endParaRPr lang="es-EC" sz="2800" b="1" dirty="0">
              <a:latin typeface="+mn-lt"/>
              <a:cs typeface="Arial" panose="020B0604020202020204" pitchFamily="34" charset="0"/>
            </a:endParaRP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268760"/>
            <a:ext cx="5544616" cy="4536504"/>
          </a:xfrm>
          <a:prstGeom prst="rect">
            <a:avLst/>
          </a:prstGeom>
          <a:noFill/>
          <a:ln>
            <a:noFill/>
          </a:ln>
        </p:spPr>
      </p:pic>
    </p:spTree>
    <p:extLst>
      <p:ext uri="{BB962C8B-B14F-4D97-AF65-F5344CB8AC3E}">
        <p14:creationId xmlns:p14="http://schemas.microsoft.com/office/powerpoint/2010/main" val="455870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188640"/>
            <a:ext cx="7886700" cy="685654"/>
          </a:xfrm>
        </p:spPr>
        <p:txBody>
          <a:bodyPr>
            <a:normAutofit/>
          </a:bodyPr>
          <a:lstStyle/>
          <a:p>
            <a:pPr algn="ctr"/>
            <a:r>
              <a:rPr lang="es-ES" sz="2800" dirty="0">
                <a:latin typeface="+mn-lt"/>
                <a:cs typeface="Arial" panose="020B0604020202020204" pitchFamily="34" charset="0"/>
              </a:rPr>
              <a:t>Alternativas de inversión Bolsa de valores</a:t>
            </a:r>
            <a:endParaRPr lang="es-EC" sz="2800" b="1" dirty="0">
              <a:latin typeface="+mn-lt"/>
              <a:cs typeface="Arial" panose="020B0604020202020204" pitchFamily="34" charset="0"/>
            </a:endParaRPr>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2123728" y="836712"/>
            <a:ext cx="5400599" cy="5328592"/>
          </a:xfrm>
          <a:prstGeom prst="rect">
            <a:avLst/>
          </a:prstGeom>
          <a:noFill/>
          <a:ln>
            <a:noFill/>
          </a:ln>
        </p:spPr>
      </p:pic>
    </p:spTree>
    <p:extLst>
      <p:ext uri="{BB962C8B-B14F-4D97-AF65-F5344CB8AC3E}">
        <p14:creationId xmlns:p14="http://schemas.microsoft.com/office/powerpoint/2010/main" val="1959275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332656"/>
            <a:ext cx="6781800" cy="870992"/>
          </a:xfrm>
        </p:spPr>
        <p:txBody>
          <a:bodyPr>
            <a:normAutofit/>
          </a:bodyPr>
          <a:lstStyle/>
          <a:p>
            <a:pPr algn="ctr"/>
            <a:r>
              <a:rPr lang="es-ES" sz="2800" dirty="0">
                <a:latin typeface="+mn-lt"/>
                <a:cs typeface="Arial" panose="020B0604020202020204" pitchFamily="34" charset="0"/>
              </a:rPr>
              <a:t>Estrategias</a:t>
            </a:r>
            <a:endParaRPr lang="es-EC" sz="2800" b="1" dirty="0">
              <a:latin typeface="+mn-lt"/>
              <a:cs typeface="Arial" panose="020B0604020202020204" pitchFamily="34" charset="0"/>
            </a:endParaRPr>
          </a:p>
        </p:txBody>
      </p:sp>
      <p:pic>
        <p:nvPicPr>
          <p:cNvPr id="6" name="Imagen 5"/>
          <p:cNvPicPr>
            <a:picLocks noChangeAspect="1"/>
          </p:cNvPicPr>
          <p:nvPr/>
        </p:nvPicPr>
        <p:blipFill>
          <a:blip r:embed="rId2"/>
          <a:stretch>
            <a:fillRect/>
          </a:stretch>
        </p:blipFill>
        <p:spPr>
          <a:xfrm>
            <a:off x="1907705" y="1268760"/>
            <a:ext cx="5688632" cy="4968552"/>
          </a:xfrm>
          <a:prstGeom prst="rect">
            <a:avLst/>
          </a:prstGeom>
        </p:spPr>
      </p:pic>
    </p:spTree>
    <p:extLst>
      <p:ext uri="{BB962C8B-B14F-4D97-AF65-F5344CB8AC3E}">
        <p14:creationId xmlns:p14="http://schemas.microsoft.com/office/powerpoint/2010/main" val="1300931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1099" y="620688"/>
            <a:ext cx="6781800" cy="664096"/>
          </a:xfrm>
        </p:spPr>
        <p:txBody>
          <a:bodyPr>
            <a:normAutofit/>
          </a:bodyPr>
          <a:lstStyle/>
          <a:p>
            <a:pPr algn="ctr"/>
            <a:r>
              <a:rPr lang="es-ES" sz="2800" dirty="0">
                <a:latin typeface="+mn-lt"/>
                <a:cs typeface="Arial" panose="020B0604020202020204" pitchFamily="34" charset="0"/>
              </a:rPr>
              <a:t>Flujo de efectivo proyectado</a:t>
            </a:r>
            <a:endParaRPr lang="es-EC" sz="2800" b="1" dirty="0">
              <a:latin typeface="+mn-lt"/>
              <a:cs typeface="Arial" panose="020B0604020202020204" pitchFamily="34" charset="0"/>
            </a:endParaRPr>
          </a:p>
        </p:txBody>
      </p:sp>
      <p:pic>
        <p:nvPicPr>
          <p:cNvPr id="4" name="Imagen 3"/>
          <p:cNvPicPr>
            <a:picLocks noChangeAspect="1"/>
          </p:cNvPicPr>
          <p:nvPr/>
        </p:nvPicPr>
        <p:blipFill>
          <a:blip r:embed="rId2"/>
          <a:stretch>
            <a:fillRect/>
          </a:stretch>
        </p:blipFill>
        <p:spPr>
          <a:xfrm>
            <a:off x="2123728" y="1340768"/>
            <a:ext cx="4824536" cy="4722948"/>
          </a:xfrm>
          <a:prstGeom prst="rect">
            <a:avLst/>
          </a:prstGeom>
        </p:spPr>
      </p:pic>
    </p:spTree>
    <p:extLst>
      <p:ext uri="{BB962C8B-B14F-4D97-AF65-F5344CB8AC3E}">
        <p14:creationId xmlns:p14="http://schemas.microsoft.com/office/powerpoint/2010/main" val="1996309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60648"/>
            <a:ext cx="6781800" cy="943000"/>
          </a:xfrm>
        </p:spPr>
        <p:txBody>
          <a:bodyPr>
            <a:normAutofit/>
          </a:bodyPr>
          <a:lstStyle/>
          <a:p>
            <a:pPr algn="ctr"/>
            <a:r>
              <a:rPr lang="es-ES" sz="4000" cap="all" dirty="0">
                <a:latin typeface="+mn-lt"/>
              </a:rPr>
              <a:t>Conclusiones</a:t>
            </a:r>
            <a:endParaRPr lang="es-ES" sz="4000" dirty="0">
              <a:latin typeface="+mn-lt"/>
            </a:endParaRPr>
          </a:p>
        </p:txBody>
      </p:sp>
      <p:sp>
        <p:nvSpPr>
          <p:cNvPr id="4" name="3 Marcador de contenido"/>
          <p:cNvSpPr>
            <a:spLocks noGrp="1"/>
          </p:cNvSpPr>
          <p:nvPr>
            <p:ph sz="half" idx="2"/>
          </p:nvPr>
        </p:nvSpPr>
        <p:spPr>
          <a:xfrm>
            <a:off x="758952" y="1329264"/>
            <a:ext cx="3657600" cy="4692024"/>
          </a:xfrm>
        </p:spPr>
        <p:txBody>
          <a:bodyPr>
            <a:noAutofit/>
          </a:bodyPr>
          <a:lstStyle/>
          <a:p>
            <a:pPr lvl="0"/>
            <a:r>
              <a:rPr lang="es-ES" sz="1500" dirty="0"/>
              <a:t>En base al cumplimiento del contenido del plan de proyecto, se desarrolló la aplicación de herramientas financieras para determinar un modelo de gestión financiera para la empresa Servitransporte con el fin de proporcionar un producto profesional que sirva para la toma de decisiones al Gerente General.</a:t>
            </a:r>
            <a:endParaRPr lang="es-EC" sz="1500" dirty="0"/>
          </a:p>
          <a:p>
            <a:pPr lvl="0"/>
            <a:r>
              <a:rPr lang="es-ES" sz="1500" dirty="0"/>
              <a:t>Se realizó el análisis financiero de los balances y estados financieros de los últimos tres años, además se analizó los principales indicadores financieros, con ello se determinó que Servitransporte presenta niveles de liquidez favorables que permiten cubrir las obligaciones con terceros, además </a:t>
            </a:r>
            <a:r>
              <a:rPr lang="es-ES" sz="1500" dirty="0" smtClean="0"/>
              <a:t>la </a:t>
            </a:r>
            <a:r>
              <a:rPr lang="es-ES" sz="1500" dirty="0"/>
              <a:t>compañía mantiene un índice de rotación de Activos Fijos bajo, eso quiere decir que sus activos Fijos productivos no están siendo utilizados o dicho de otra forma su nivel de operatividad no es adecuado. </a:t>
            </a:r>
          </a:p>
        </p:txBody>
      </p:sp>
      <p:sp>
        <p:nvSpPr>
          <p:cNvPr id="6" name="5 Marcador de contenido"/>
          <p:cNvSpPr>
            <a:spLocks noGrp="1"/>
          </p:cNvSpPr>
          <p:nvPr>
            <p:ph sz="quarter" idx="4"/>
          </p:nvPr>
        </p:nvSpPr>
        <p:spPr>
          <a:xfrm>
            <a:off x="4645152" y="1329264"/>
            <a:ext cx="3657600" cy="4764032"/>
          </a:xfrm>
        </p:spPr>
        <p:txBody>
          <a:bodyPr>
            <a:normAutofit fontScale="62500" lnSpcReduction="20000"/>
          </a:bodyPr>
          <a:lstStyle/>
          <a:p>
            <a:pPr lvl="0"/>
            <a:r>
              <a:rPr lang="es-ES" dirty="0"/>
              <a:t>La función de tesorería consiste en planear y controlar eficientemente los flujos de entrada y salida de efectivo partiendo de esta  afirmación se elaboró flujos de efectivo de los tres últimos años para determinar el comportamiento del efectivo de la empresa, el mismo que dio como resultado excedente de liquidez en los tres años, estos permitirían realizar inversiones que generen ingresos adicionales. Se calculó también el ciclo de caja con lo que se identificó que manejo de este no es óptimo puesto que el período medio de pago debe ser mayor al periodo medio de cobro.</a:t>
            </a:r>
            <a:endParaRPr lang="es-EC" dirty="0"/>
          </a:p>
          <a:p>
            <a:pPr lvl="0"/>
            <a:r>
              <a:rPr lang="es-ES" dirty="0"/>
              <a:t>Al tener exceso de liquidez se analizó alternativas de inversión del sector financiero tomando en cuenta la calificación de riesgo obtenida por cada institución y también la alternativa que proporciona la bolsa de valores.</a:t>
            </a:r>
            <a:endParaRPr lang="es-EC" dirty="0"/>
          </a:p>
          <a:p>
            <a:r>
              <a:rPr lang="es-ES" dirty="0"/>
              <a:t>La empresa en los tres flujos de efectivo elaborados presenta un excedente de liquidez por  ello no se ha analizado las alternativas de financiamiento</a:t>
            </a:r>
            <a:endParaRPr lang="es-EC" dirty="0"/>
          </a:p>
          <a:p>
            <a:endParaRPr lang="es-ES" dirty="0"/>
          </a:p>
        </p:txBody>
      </p:sp>
    </p:spTree>
    <p:extLst>
      <p:ext uri="{BB962C8B-B14F-4D97-AF65-F5344CB8AC3E}">
        <p14:creationId xmlns:p14="http://schemas.microsoft.com/office/powerpoint/2010/main" val="3224784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476672"/>
            <a:ext cx="6781800" cy="726976"/>
          </a:xfrm>
        </p:spPr>
        <p:txBody>
          <a:bodyPr>
            <a:normAutofit fontScale="90000"/>
          </a:bodyPr>
          <a:lstStyle/>
          <a:p>
            <a:pPr lvl="1" algn="ctr" rtl="0">
              <a:lnSpc>
                <a:spcPct val="90000"/>
              </a:lnSpc>
              <a:spcBef>
                <a:spcPct val="0"/>
              </a:spcBef>
            </a:pPr>
            <a:r>
              <a:rPr lang="es-ES" sz="2400" b="1" cap="all" dirty="0">
                <a:latin typeface="+mn-lt"/>
              </a:rPr>
              <a:t>Recomendaciones</a:t>
            </a:r>
            <a:r>
              <a:rPr lang="es-EC" sz="2400" b="1" cap="all" dirty="0">
                <a:latin typeface="+mn-lt"/>
              </a:rPr>
              <a:t/>
            </a:r>
            <a:br>
              <a:rPr lang="es-EC" sz="2400" b="1" cap="all" dirty="0">
                <a:latin typeface="+mn-lt"/>
              </a:rPr>
            </a:br>
            <a:endParaRPr lang="es-EC" sz="2400" dirty="0">
              <a:latin typeface="+mn-lt"/>
            </a:endParaRPr>
          </a:p>
        </p:txBody>
      </p:sp>
      <p:sp>
        <p:nvSpPr>
          <p:cNvPr id="4" name="Marcador de contenido 3"/>
          <p:cNvSpPr>
            <a:spLocks noGrp="1"/>
          </p:cNvSpPr>
          <p:nvPr>
            <p:ph sz="half" idx="2"/>
          </p:nvPr>
        </p:nvSpPr>
        <p:spPr>
          <a:xfrm>
            <a:off x="629842" y="1556792"/>
            <a:ext cx="3868340" cy="4536504"/>
          </a:xfrm>
        </p:spPr>
        <p:txBody>
          <a:bodyPr>
            <a:normAutofit fontScale="62500" lnSpcReduction="20000"/>
          </a:bodyPr>
          <a:lstStyle/>
          <a:p>
            <a:pPr lvl="0"/>
            <a:r>
              <a:rPr lang="es-ES" sz="2700" dirty="0"/>
              <a:t>Realizar el análisis financiero anual con el fin de determinar el estado en el que se encuentra la compañía, y la gerencia pueda tomar decisiones para mejorar financieramente su empresa</a:t>
            </a:r>
            <a:r>
              <a:rPr lang="es-ES" sz="2700" dirty="0" smtClean="0"/>
              <a:t>.</a:t>
            </a:r>
          </a:p>
          <a:p>
            <a:pPr lvl="0"/>
            <a:endParaRPr lang="es-EC" sz="2700" dirty="0"/>
          </a:p>
          <a:p>
            <a:pPr lvl="0"/>
            <a:r>
              <a:rPr lang="es-ES" sz="2700" dirty="0"/>
              <a:t>Realizar una campaña de mercadeo a nivel nacional tanto en prensa como en radio ya que no se escucha publicidad de esta empresa, recalcando la calidad, seguridad y puntualidad del servicio con ello captar y recuperar clientes con lo que se tendría mayores ingresos para la empresa. Utilizar sus activos fijos productivos en su capacidad total para disminuir los costos de fletes con ello contribuir a  la utilidad del ejercicio.    </a:t>
            </a:r>
            <a:endParaRPr lang="es-EC" sz="2700" dirty="0"/>
          </a:p>
          <a:p>
            <a:endParaRPr lang="es-EC" dirty="0"/>
          </a:p>
        </p:txBody>
      </p:sp>
      <p:sp>
        <p:nvSpPr>
          <p:cNvPr id="6" name="Marcador de contenido 5"/>
          <p:cNvSpPr>
            <a:spLocks noGrp="1"/>
          </p:cNvSpPr>
          <p:nvPr>
            <p:ph sz="quarter" idx="4"/>
          </p:nvPr>
        </p:nvSpPr>
        <p:spPr>
          <a:xfrm>
            <a:off x="4629150" y="1484783"/>
            <a:ext cx="3887391" cy="4704881"/>
          </a:xfrm>
        </p:spPr>
        <p:txBody>
          <a:bodyPr>
            <a:normAutofit fontScale="70000" lnSpcReduction="20000"/>
          </a:bodyPr>
          <a:lstStyle/>
          <a:p>
            <a:pPr lvl="0"/>
            <a:r>
              <a:rPr lang="es-ES" dirty="0"/>
              <a:t>Establecer políticas y procedimientos para un adecuado control y recuperación eficiente de su cartera, ya que la con ello se la empresa logrará obtener el efectivo liquido en los tiempos establecidos con lo que se aumentaría su periodo medio de </a:t>
            </a:r>
            <a:r>
              <a:rPr lang="es-ES" dirty="0" smtClean="0"/>
              <a:t>cobro además establecer </a:t>
            </a:r>
            <a:r>
              <a:rPr lang="es-ES" dirty="0"/>
              <a:t>políticas y procedimiento para la selección y mantención de proveedores tanto de transporte como de suministros y mantenimiento de los vehículos que se ajusten a las necesidades de la empresa con ello logar bajar el periodo medio de pago</a:t>
            </a:r>
            <a:r>
              <a:rPr lang="es-ES" dirty="0" smtClean="0"/>
              <a:t>.</a:t>
            </a:r>
          </a:p>
          <a:p>
            <a:pPr lvl="0"/>
            <a:endParaRPr lang="es-EC" dirty="0"/>
          </a:p>
          <a:p>
            <a:pPr lvl="0"/>
            <a:r>
              <a:rPr lang="es-ES" dirty="0"/>
              <a:t>Utilizar las opciones de inversión que se encuentran tanto en el mercado financiero como en la Bolsa de Valores para obtener mejores ingresos financieros.</a:t>
            </a:r>
            <a:endParaRPr lang="es-EC" dirty="0"/>
          </a:p>
        </p:txBody>
      </p:sp>
    </p:spTree>
    <p:extLst>
      <p:ext uri="{BB962C8B-B14F-4D97-AF65-F5344CB8AC3E}">
        <p14:creationId xmlns:p14="http://schemas.microsoft.com/office/powerpoint/2010/main" val="3135068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1988840"/>
            <a:ext cx="6781800" cy="1600200"/>
          </a:xfrm>
        </p:spPr>
        <p:txBody>
          <a:bodyPr/>
          <a:lstStyle/>
          <a:p>
            <a:pPr algn="ctr"/>
            <a:r>
              <a:rPr lang="es-ES" dirty="0" smtClean="0"/>
              <a:t>GRACIAS</a:t>
            </a:r>
            <a:endParaRPr lang="es-ES" dirty="0"/>
          </a:p>
        </p:txBody>
      </p:sp>
    </p:spTree>
    <p:extLst>
      <p:ext uri="{BB962C8B-B14F-4D97-AF65-F5344CB8AC3E}">
        <p14:creationId xmlns:p14="http://schemas.microsoft.com/office/powerpoint/2010/main" val="1468908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defRPr/>
            </a:pPr>
            <a:r>
              <a:rPr lang="es-EC" sz="3600" b="1" dirty="0"/>
              <a:t>Objetivo General del Proyecto</a:t>
            </a:r>
            <a:endParaRPr lang="es-ES" sz="3600" dirty="0"/>
          </a:p>
          <a:p>
            <a:pPr algn="ctr">
              <a:buFont typeface="Wingdings 2"/>
              <a:buNone/>
              <a:defRPr/>
            </a:pPr>
            <a:endParaRPr lang="es-EC" dirty="0" smtClean="0"/>
          </a:p>
          <a:p>
            <a:pPr algn="ctr">
              <a:buFont typeface="Wingdings 2"/>
              <a:buNone/>
              <a:defRPr/>
            </a:pPr>
            <a:r>
              <a:rPr lang="es-EC" dirty="0" smtClean="0"/>
              <a:t>Establecer </a:t>
            </a:r>
            <a:r>
              <a:rPr lang="es-EC" dirty="0"/>
              <a:t>un </a:t>
            </a:r>
            <a:r>
              <a:rPr lang="es-EC" dirty="0" smtClean="0"/>
              <a:t>modelo </a:t>
            </a:r>
            <a:r>
              <a:rPr lang="es-EC" dirty="0"/>
              <a:t>de </a:t>
            </a:r>
            <a:r>
              <a:rPr lang="es-EC" dirty="0" smtClean="0"/>
              <a:t>gestión </a:t>
            </a:r>
            <a:r>
              <a:rPr lang="es-EC" dirty="0"/>
              <a:t>f</a:t>
            </a:r>
            <a:r>
              <a:rPr lang="es-EC" dirty="0" smtClean="0"/>
              <a:t>inanciera </a:t>
            </a:r>
            <a:r>
              <a:rPr lang="es-EC" dirty="0"/>
              <a:t>para la empresa SERVITRANSPORTE </a:t>
            </a:r>
            <a:r>
              <a:rPr lang="es-EC" dirty="0" smtClean="0"/>
              <a:t>S.A. </a:t>
            </a:r>
            <a:r>
              <a:rPr lang="es-EC" dirty="0"/>
              <a:t>utilizando herramientas financieras que permitan una adecuada toma de decisiones.</a:t>
            </a:r>
            <a:endParaRPr lang="es-EC" dirty="0" smtClean="0"/>
          </a:p>
        </p:txBody>
      </p:sp>
    </p:spTree>
    <p:extLst>
      <p:ext uri="{BB962C8B-B14F-4D97-AF65-F5344CB8AC3E}">
        <p14:creationId xmlns:p14="http://schemas.microsoft.com/office/powerpoint/2010/main" val="3130725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C" sz="5800" b="1" dirty="0"/>
              <a:t>Objetivos Específicos</a:t>
            </a:r>
            <a:endParaRPr lang="es-ES" sz="5800" dirty="0"/>
          </a:p>
          <a:p>
            <a:pPr marL="0" indent="0">
              <a:buNone/>
            </a:pPr>
            <a:r>
              <a:rPr lang="es-EC" sz="3600" b="1" dirty="0"/>
              <a:t> </a:t>
            </a:r>
            <a:endParaRPr lang="es-ES" sz="3600" dirty="0"/>
          </a:p>
          <a:p>
            <a:pPr lvl="0"/>
            <a:r>
              <a:rPr lang="es-ES" sz="3600" dirty="0"/>
              <a:t>Analizar la situación financiera actual de la empresa </a:t>
            </a:r>
            <a:r>
              <a:rPr lang="es-ES" sz="3600" dirty="0" smtClean="0"/>
              <a:t>Servitransporte </a:t>
            </a:r>
            <a:r>
              <a:rPr lang="es-ES" sz="3600" dirty="0"/>
              <a:t>S.A. </a:t>
            </a:r>
          </a:p>
          <a:p>
            <a:pPr marL="0" indent="0">
              <a:buNone/>
            </a:pPr>
            <a:endParaRPr lang="es-ES" sz="3600" dirty="0"/>
          </a:p>
          <a:p>
            <a:pPr lvl="0"/>
            <a:r>
              <a:rPr lang="es-ES" sz="3600" dirty="0"/>
              <a:t>Calcular la liquidez mínima a disponer, así como también realizar un análisis y control.</a:t>
            </a:r>
          </a:p>
          <a:p>
            <a:pPr marL="0" indent="0">
              <a:buNone/>
            </a:pPr>
            <a:r>
              <a:rPr lang="es-ES" sz="3600" dirty="0"/>
              <a:t> </a:t>
            </a:r>
          </a:p>
          <a:p>
            <a:pPr lvl="0"/>
            <a:r>
              <a:rPr lang="es-ES" sz="3600" dirty="0"/>
              <a:t>Elaborar el Flujo de caja de la organización para controlar y administrar la </a:t>
            </a:r>
            <a:r>
              <a:rPr lang="es-ES" sz="3600" dirty="0" smtClean="0"/>
              <a:t>liquidez</a:t>
            </a:r>
          </a:p>
          <a:p>
            <a:pPr marL="0" lvl="0" indent="0">
              <a:buNone/>
            </a:pPr>
            <a:r>
              <a:rPr lang="es-ES" sz="3600" dirty="0"/>
              <a:t> </a:t>
            </a:r>
          </a:p>
          <a:p>
            <a:pPr lvl="0"/>
            <a:r>
              <a:rPr lang="es-ES" sz="3600" dirty="0"/>
              <a:t>Analizar los instrumentos de inversión existentes en el mercado ecuatoriano</a:t>
            </a:r>
          </a:p>
          <a:p>
            <a:pPr marL="0" indent="0">
              <a:buNone/>
            </a:pPr>
            <a:r>
              <a:rPr lang="es-ES" sz="3600" dirty="0"/>
              <a:t> </a:t>
            </a:r>
          </a:p>
          <a:p>
            <a:pPr lvl="0"/>
            <a:r>
              <a:rPr lang="es-ES" sz="3600" dirty="0"/>
              <a:t>Analizar características de fuentes de financiamiento a las que puede acceder la empresa.</a:t>
            </a:r>
          </a:p>
        </p:txBody>
      </p:sp>
    </p:spTree>
    <p:extLst>
      <p:ext uri="{BB962C8B-B14F-4D97-AF65-F5344CB8AC3E}">
        <p14:creationId xmlns:p14="http://schemas.microsoft.com/office/powerpoint/2010/main" val="3229775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sz="3600" b="1" dirty="0" smtClean="0"/>
              <a:t>SERVITRANSPORTE S.A.</a:t>
            </a:r>
          </a:p>
          <a:p>
            <a:pPr>
              <a:defRPr/>
            </a:pPr>
            <a:endParaRPr lang="es-ES" sz="2800" dirty="0" smtClean="0"/>
          </a:p>
          <a:p>
            <a:pPr>
              <a:defRPr/>
            </a:pPr>
            <a:r>
              <a:rPr lang="es-ES" sz="2800" dirty="0" smtClean="0"/>
              <a:t>Se </a:t>
            </a:r>
            <a:r>
              <a:rPr lang="es-ES" sz="2800" dirty="0"/>
              <a:t>constituyó mediante escritura pública el 11 de Enero de 1990</a:t>
            </a:r>
          </a:p>
          <a:p>
            <a:pPr>
              <a:defRPr/>
            </a:pPr>
            <a:r>
              <a:rPr lang="es-ES" sz="2800" dirty="0" smtClean="0"/>
              <a:t>Cuenta  </a:t>
            </a:r>
            <a:r>
              <a:rPr lang="es-ES" sz="2800" dirty="0"/>
              <a:t>con sucursales en Tulcán, Guayaquil y </a:t>
            </a:r>
            <a:r>
              <a:rPr lang="es-ES" sz="2800" dirty="0" err="1" smtClean="0"/>
              <a:t>Huaquillas</a:t>
            </a:r>
            <a:r>
              <a:rPr lang="es-ES" sz="2800" dirty="0" smtClean="0"/>
              <a:t> y su matriz en Quito.</a:t>
            </a:r>
          </a:p>
          <a:p>
            <a:pPr>
              <a:defRPr/>
            </a:pPr>
            <a:r>
              <a:rPr lang="es-ES" sz="2800" dirty="0"/>
              <a:t>Posee una moderna flota de tracto camiones </a:t>
            </a:r>
            <a:r>
              <a:rPr lang="es-ES" sz="2800" dirty="0" smtClean="0"/>
              <a:t>con     </a:t>
            </a:r>
            <a:r>
              <a:rPr lang="es-ES" sz="2800" dirty="0"/>
              <a:t>capacidad de desplazamiento de 1500 TM diarias</a:t>
            </a:r>
          </a:p>
          <a:p>
            <a:pPr>
              <a:defRPr/>
            </a:pPr>
            <a:r>
              <a:rPr lang="es-ES" sz="2800" dirty="0"/>
              <a:t>Tiene vehículos vinculados para cubrir la demanda de sus clientes</a:t>
            </a:r>
            <a:endParaRPr lang="es-EC" sz="2400" dirty="0"/>
          </a:p>
          <a:p>
            <a:pPr>
              <a:defRPr/>
            </a:pPr>
            <a:endParaRPr lang="es-ES" sz="2800" dirty="0"/>
          </a:p>
        </p:txBody>
      </p:sp>
    </p:spTree>
    <p:extLst>
      <p:ext uri="{BB962C8B-B14F-4D97-AF65-F5344CB8AC3E}">
        <p14:creationId xmlns:p14="http://schemas.microsoft.com/office/powerpoint/2010/main" val="3483744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sz="3600" b="1" dirty="0" smtClean="0"/>
              <a:t>SERVITRANSPORTE S.A.</a:t>
            </a:r>
          </a:p>
          <a:p>
            <a:pPr marL="0" indent="0" algn="ctr">
              <a:buNone/>
            </a:pPr>
            <a:r>
              <a:rPr lang="es-ES" sz="2800" b="1" dirty="0" smtClean="0"/>
              <a:t>Servicios que ofrece</a:t>
            </a:r>
            <a:endParaRPr lang="es-ES" sz="2800" dirty="0"/>
          </a:p>
          <a:p>
            <a:pPr>
              <a:defRPr/>
            </a:pPr>
            <a:r>
              <a:rPr lang="es-ES" sz="2400" dirty="0"/>
              <a:t>Transporte de mercancías en </a:t>
            </a:r>
            <a:r>
              <a:rPr lang="es-ES" sz="2400" dirty="0" smtClean="0"/>
              <a:t>general tanto nacional como internacional</a:t>
            </a:r>
            <a:endParaRPr lang="es-EC" sz="2400" dirty="0"/>
          </a:p>
          <a:p>
            <a:r>
              <a:rPr lang="es-ES" sz="2400" dirty="0" smtClean="0"/>
              <a:t>Almacenamiento temporal de mercancía</a:t>
            </a:r>
          </a:p>
          <a:p>
            <a:r>
              <a:rPr lang="es-ES" sz="2400" dirty="0" smtClean="0"/>
              <a:t>Servicio de montacargas y contenedores</a:t>
            </a:r>
          </a:p>
          <a:p>
            <a:r>
              <a:rPr lang="es-ES" sz="2400" dirty="0" smtClean="0"/>
              <a:t>Coordinación de trámites de aduna y paso de frontera</a:t>
            </a:r>
            <a:endParaRPr lang="es-EC" sz="2400" dirty="0" smtClean="0"/>
          </a:p>
          <a:p>
            <a:pPr marL="0" indent="0">
              <a:buNone/>
              <a:defRPr/>
            </a:pPr>
            <a:endParaRPr lang="es-EC" sz="2400" dirty="0" smtClean="0"/>
          </a:p>
          <a:p>
            <a:pPr marL="0" indent="0">
              <a:buNone/>
              <a:defRPr/>
            </a:pPr>
            <a:r>
              <a:rPr lang="es-EC" sz="2400" dirty="0" smtClean="0"/>
              <a:t>Servitransporte </a:t>
            </a:r>
            <a:r>
              <a:rPr lang="es-ES" sz="2400" dirty="0"/>
              <a:t>transporte de carga por </a:t>
            </a:r>
            <a:r>
              <a:rPr lang="es-ES" sz="2400" dirty="0" smtClean="0"/>
              <a:t>carretera      esfuerzos </a:t>
            </a:r>
            <a:r>
              <a:rPr lang="es-ES" sz="2400" dirty="0"/>
              <a:t>operaciones </a:t>
            </a:r>
            <a:r>
              <a:rPr lang="es-ES" sz="2400" dirty="0" smtClean="0"/>
              <a:t>     modernizar </a:t>
            </a:r>
            <a:r>
              <a:rPr lang="es-ES" sz="2400" dirty="0"/>
              <a:t>su flota vehicular</a:t>
            </a:r>
            <a:endParaRPr lang="es-EC" sz="2400" dirty="0" smtClean="0"/>
          </a:p>
        </p:txBody>
      </p:sp>
      <p:sp>
        <p:nvSpPr>
          <p:cNvPr id="5" name="4 Flecha derecha"/>
          <p:cNvSpPr/>
          <p:nvPr/>
        </p:nvSpPr>
        <p:spPr>
          <a:xfrm>
            <a:off x="6587177" y="4437112"/>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derecha"/>
          <p:cNvSpPr/>
          <p:nvPr/>
        </p:nvSpPr>
        <p:spPr>
          <a:xfrm>
            <a:off x="2090906" y="4849174"/>
            <a:ext cx="39604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6603465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sz="3600" b="1" dirty="0" smtClean="0"/>
              <a:t>SERVITRANSPORTE S.A.</a:t>
            </a:r>
          </a:p>
          <a:p>
            <a:pPr marL="0" indent="0">
              <a:buNone/>
            </a:pPr>
            <a:endParaRPr lang="es-ES" sz="3600" dirty="0" smtClean="0"/>
          </a:p>
          <a:p>
            <a:pPr marL="0" indent="0">
              <a:buNone/>
            </a:pPr>
            <a:r>
              <a:rPr lang="es-ES" sz="3600" dirty="0" smtClean="0"/>
              <a:t>El </a:t>
            </a:r>
            <a:r>
              <a:rPr lang="es-ES" sz="3600" dirty="0"/>
              <a:t>área </a:t>
            </a:r>
            <a:r>
              <a:rPr lang="es-ES" sz="3600" dirty="0" smtClean="0"/>
              <a:t>financiera </a:t>
            </a:r>
          </a:p>
          <a:p>
            <a:pPr marL="0" indent="0">
              <a:buNone/>
              <a:defRPr/>
            </a:pPr>
            <a:endParaRPr lang="es-ES" sz="4000" dirty="0" smtClean="0"/>
          </a:p>
          <a:p>
            <a:pPr marL="0" indent="0">
              <a:buNone/>
              <a:defRPr/>
            </a:pPr>
            <a:r>
              <a:rPr lang="es-ES" sz="4000" dirty="0" smtClean="0"/>
              <a:t>no </a:t>
            </a:r>
            <a:r>
              <a:rPr lang="es-ES" sz="4000" dirty="0"/>
              <a:t>cuenta con el interés        Directivos</a:t>
            </a:r>
          </a:p>
          <a:p>
            <a:pPr marL="0" indent="0">
              <a:buNone/>
              <a:defRPr/>
            </a:pPr>
            <a:r>
              <a:rPr lang="es-ES" sz="4000" dirty="0"/>
              <a:t>                              </a:t>
            </a:r>
            <a:r>
              <a:rPr lang="es-ES" sz="4000" dirty="0" smtClean="0"/>
              <a:t>                         </a:t>
            </a:r>
            <a:r>
              <a:rPr lang="es-ES" sz="3600" dirty="0" smtClean="0"/>
              <a:t>Estados Financieros</a:t>
            </a:r>
          </a:p>
          <a:p>
            <a:pPr marL="0" indent="0">
              <a:buNone/>
              <a:defRPr/>
            </a:pPr>
            <a:r>
              <a:rPr lang="es-ES" sz="3600" dirty="0" smtClean="0"/>
              <a:t>                                                              Contables</a:t>
            </a:r>
          </a:p>
          <a:p>
            <a:pPr marL="0" indent="0">
              <a:buNone/>
              <a:defRPr/>
            </a:pPr>
            <a:r>
              <a:rPr lang="es-ES" sz="3600" dirty="0" smtClean="0"/>
              <a:t>Existe </a:t>
            </a:r>
            <a:r>
              <a:rPr lang="es-ES" sz="3600" dirty="0"/>
              <a:t>tesorería </a:t>
            </a:r>
          </a:p>
          <a:p>
            <a:pPr>
              <a:defRPr/>
            </a:pPr>
            <a:endParaRPr lang="es-ES" sz="3600" dirty="0"/>
          </a:p>
          <a:p>
            <a:pPr marL="0" indent="0">
              <a:buNone/>
              <a:defRPr/>
            </a:pPr>
            <a:r>
              <a:rPr lang="es-ES" sz="3600" dirty="0"/>
              <a:t>Pagos a proveedores</a:t>
            </a:r>
          </a:p>
          <a:p>
            <a:pPr marL="0" indent="0">
              <a:buNone/>
              <a:defRPr/>
            </a:pPr>
            <a:r>
              <a:rPr lang="es-ES" sz="3600" dirty="0"/>
              <a:t>Saldo bancos                  </a:t>
            </a:r>
            <a:r>
              <a:rPr lang="es-ES" sz="3600" dirty="0" smtClean="0"/>
              <a:t>   </a:t>
            </a:r>
            <a:r>
              <a:rPr lang="es-ES" sz="3600" dirty="0" err="1" smtClean="0"/>
              <a:t>Actv.Cotanbles</a:t>
            </a:r>
            <a:endParaRPr lang="es-ES" sz="3600" dirty="0"/>
          </a:p>
          <a:p>
            <a:pPr marL="0" indent="0">
              <a:buNone/>
              <a:defRPr/>
            </a:pPr>
            <a:r>
              <a:rPr lang="es-ES" sz="3600" dirty="0"/>
              <a:t>Ingreso de depósitos</a:t>
            </a:r>
          </a:p>
          <a:p>
            <a:pPr marL="0" indent="0">
              <a:buNone/>
            </a:pPr>
            <a:endParaRPr lang="es-ES" sz="3600" b="1" dirty="0" smtClean="0"/>
          </a:p>
        </p:txBody>
      </p:sp>
      <p:pic>
        <p:nvPicPr>
          <p:cNvPr id="7" name="Picture 6" descr="C:\Program Files\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1123819"/>
            <a:ext cx="1224011"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Flecha derecha"/>
          <p:cNvSpPr/>
          <p:nvPr/>
        </p:nvSpPr>
        <p:spPr>
          <a:xfrm>
            <a:off x="3995936" y="1459607"/>
            <a:ext cx="115212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lecha derecha"/>
          <p:cNvSpPr/>
          <p:nvPr/>
        </p:nvSpPr>
        <p:spPr>
          <a:xfrm>
            <a:off x="4139952" y="2254811"/>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Flecha doblada"/>
          <p:cNvSpPr/>
          <p:nvPr/>
        </p:nvSpPr>
        <p:spPr>
          <a:xfrm flipV="1">
            <a:off x="4779278" y="2541376"/>
            <a:ext cx="792163" cy="722634"/>
          </a:xfrm>
          <a:prstGeom prst="bentArrow">
            <a:avLst>
              <a:gd name="adj1" fmla="val 25000"/>
              <a:gd name="adj2" fmla="val 24038"/>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C">
              <a:solidFill>
                <a:schemeClr val="tx1"/>
              </a:solidFill>
            </a:endParaRPr>
          </a:p>
        </p:txBody>
      </p:sp>
      <p:sp>
        <p:nvSpPr>
          <p:cNvPr id="13" name="12 Flecha abajo"/>
          <p:cNvSpPr/>
          <p:nvPr/>
        </p:nvSpPr>
        <p:spPr>
          <a:xfrm>
            <a:off x="1370724" y="3752850"/>
            <a:ext cx="252412" cy="468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C"/>
          </a:p>
        </p:txBody>
      </p:sp>
      <p:sp>
        <p:nvSpPr>
          <p:cNvPr id="14" name="13 Cerrar llave"/>
          <p:cNvSpPr/>
          <p:nvPr/>
        </p:nvSpPr>
        <p:spPr>
          <a:xfrm>
            <a:off x="3131840" y="4208340"/>
            <a:ext cx="648072" cy="116487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C"/>
          </a:p>
        </p:txBody>
      </p:sp>
    </p:spTree>
    <p:extLst>
      <p:ext uri="{BB962C8B-B14F-4D97-AF65-F5344CB8AC3E}">
        <p14:creationId xmlns:p14="http://schemas.microsoft.com/office/powerpoint/2010/main" val="1621958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txBox="1">
            <a:spLocks/>
          </p:cNvSpPr>
          <p:nvPr/>
        </p:nvSpPr>
        <p:spPr>
          <a:xfrm>
            <a:off x="540544" y="620688"/>
            <a:ext cx="8062912" cy="5256584"/>
          </a:xfrm>
          <a:prstGeom prst="rect">
            <a:avLst/>
          </a:prstGeom>
          <a:ln>
            <a:miter lim="800000"/>
            <a:headEnd/>
            <a:tailEnd/>
          </a:ln>
        </p:spPr>
        <p:txBody>
          <a:bodyPr>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sz="3600" b="1" dirty="0" smtClean="0"/>
              <a:t>SERVITRANSPORTE S.A.</a:t>
            </a:r>
          </a:p>
          <a:p>
            <a:pPr marL="0" indent="0">
              <a:buNone/>
              <a:defRPr/>
            </a:pPr>
            <a:r>
              <a:rPr lang="es-ES" sz="3600" dirty="0"/>
              <a:t>No existe </a:t>
            </a:r>
          </a:p>
          <a:p>
            <a:pPr>
              <a:defRPr/>
            </a:pPr>
            <a:r>
              <a:rPr lang="es-ES" sz="3600" dirty="0"/>
              <a:t>Análisis financiero</a:t>
            </a:r>
          </a:p>
          <a:p>
            <a:pPr>
              <a:defRPr/>
            </a:pPr>
            <a:r>
              <a:rPr lang="es-ES" sz="3600" dirty="0"/>
              <a:t>Flujos de caja</a:t>
            </a:r>
          </a:p>
          <a:p>
            <a:pPr>
              <a:defRPr/>
            </a:pPr>
            <a:r>
              <a:rPr lang="es-ES" sz="3600" dirty="0"/>
              <a:t>Periodos medios de cobro</a:t>
            </a:r>
          </a:p>
          <a:p>
            <a:pPr>
              <a:defRPr/>
            </a:pPr>
            <a:r>
              <a:rPr lang="es-ES" sz="3600" dirty="0"/>
              <a:t>Análisis de cartera</a:t>
            </a:r>
          </a:p>
          <a:p>
            <a:pPr>
              <a:defRPr/>
            </a:pPr>
            <a:r>
              <a:rPr lang="es-ES" sz="3600" dirty="0"/>
              <a:t>Políticas de inversión </a:t>
            </a:r>
          </a:p>
          <a:p>
            <a:pPr>
              <a:defRPr/>
            </a:pPr>
            <a:r>
              <a:rPr lang="es-ES" sz="3600" dirty="0"/>
              <a:t>Es decir ningún reporte que tenga relación con finanzas</a:t>
            </a:r>
            <a:endParaRPr lang="es-EC" sz="3600" dirty="0"/>
          </a:p>
          <a:p>
            <a:pPr marL="0" indent="0" algn="ctr">
              <a:buNone/>
            </a:pPr>
            <a:endParaRPr lang="es-ES" sz="3600" b="1" dirty="0" smtClean="0"/>
          </a:p>
        </p:txBody>
      </p:sp>
    </p:spTree>
    <p:extLst>
      <p:ext uri="{BB962C8B-B14F-4D97-AF65-F5344CB8AC3E}">
        <p14:creationId xmlns:p14="http://schemas.microsoft.com/office/powerpoint/2010/main" val="1938077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Program Files\Microsoft Office\MEDIA\CAGCAT10\j0195812.wmf"/>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3685489" y="2708920"/>
            <a:ext cx="1773022" cy="1824228"/>
          </a:xfrm>
          <a:prstGeom prst="rect">
            <a:avLst/>
          </a:prstGeom>
          <a:noFill/>
          <a:extLst>
            <a:ext uri="{909E8E84-426E-40DD-AFC4-6F175D3DCCD1}">
              <a14:hiddenFill xmlns:a14="http://schemas.microsoft.com/office/drawing/2010/main">
                <a:solidFill>
                  <a:srgbClr val="FFFFFF"/>
                </a:solidFill>
              </a14:hiddenFill>
            </a:ext>
          </a:extLst>
        </p:spPr>
      </p:pic>
      <p:sp>
        <p:nvSpPr>
          <p:cNvPr id="4" name="2 Subtítulo"/>
          <p:cNvSpPr txBox="1">
            <a:spLocks/>
          </p:cNvSpPr>
          <p:nvPr/>
        </p:nvSpPr>
        <p:spPr>
          <a:xfrm>
            <a:off x="540544" y="620688"/>
            <a:ext cx="8062912" cy="5256584"/>
          </a:xfrm>
          <a:prstGeom prst="rect">
            <a:avLst/>
          </a:prstGeom>
          <a:ln>
            <a:miter lim="800000"/>
            <a:headEnd/>
            <a:tailEnd/>
          </a:ln>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ES" sz="3600" b="1" dirty="0" smtClean="0"/>
              <a:t>SERVITRANSPORTE S.A.</a:t>
            </a:r>
          </a:p>
          <a:p>
            <a:pPr marL="0" indent="0">
              <a:buNone/>
            </a:pPr>
            <a:r>
              <a:rPr lang="es-ES" sz="2400" dirty="0"/>
              <a:t>Gestión financiera </a:t>
            </a:r>
            <a:r>
              <a:rPr lang="es-ES" sz="2400" dirty="0" smtClean="0"/>
              <a:t>                    </a:t>
            </a:r>
            <a:r>
              <a:rPr lang="es-ES" sz="2400" dirty="0"/>
              <a:t>actividades de registro </a:t>
            </a:r>
            <a:r>
              <a:rPr lang="es-ES" sz="2400" dirty="0" smtClean="0"/>
              <a:t>contable</a:t>
            </a:r>
          </a:p>
          <a:p>
            <a:pPr marL="0" indent="0">
              <a:buNone/>
            </a:pPr>
            <a:r>
              <a:rPr lang="es-ES" sz="2400" dirty="0"/>
              <a:t> </a:t>
            </a:r>
            <a:r>
              <a:rPr lang="es-ES" sz="2400" dirty="0" smtClean="0"/>
              <a:t>                                                  </a:t>
            </a:r>
          </a:p>
          <a:p>
            <a:pPr marL="0" indent="0">
              <a:buNone/>
            </a:pPr>
            <a:r>
              <a:rPr lang="es-ES" sz="2400" dirty="0" smtClean="0"/>
              <a:t>Ausencia control financiero                actividades operativas</a:t>
            </a:r>
          </a:p>
          <a:p>
            <a:pPr marL="0" indent="0">
              <a:buNone/>
            </a:pPr>
            <a:endParaRPr lang="es-ES" sz="2400" dirty="0"/>
          </a:p>
          <a:p>
            <a:pPr marL="0" indent="0">
              <a:buNone/>
            </a:pPr>
            <a:r>
              <a:rPr lang="es-ES" sz="2400" dirty="0" smtClean="0"/>
              <a:t>Directivos se conforman</a:t>
            </a:r>
            <a:endParaRPr lang="es-ES" sz="2400" dirty="0"/>
          </a:p>
          <a:p>
            <a:pPr marL="0" indent="0" algn="ctr">
              <a:buNone/>
            </a:pPr>
            <a:r>
              <a:rPr lang="es-ES" sz="2400" dirty="0" smtClean="0"/>
              <a:t>                                                        MODELO DE</a:t>
            </a:r>
          </a:p>
          <a:p>
            <a:pPr marL="0" indent="0" algn="ctr">
              <a:buNone/>
            </a:pPr>
            <a:r>
              <a:rPr lang="es-ES" sz="2400" dirty="0" smtClean="0"/>
              <a:t>Estados financieros                            GESTION FINANCIERA</a:t>
            </a:r>
            <a:r>
              <a:rPr lang="es-ES" sz="3600" dirty="0" smtClean="0"/>
              <a:t> </a:t>
            </a:r>
            <a:endParaRPr lang="es-ES" sz="3300" dirty="0" smtClean="0"/>
          </a:p>
          <a:p>
            <a:pPr marL="0" indent="0">
              <a:buNone/>
            </a:pPr>
            <a:endParaRPr lang="es-ES" sz="2400" dirty="0" smtClean="0"/>
          </a:p>
          <a:p>
            <a:pPr marL="0" indent="0" algn="ctr">
              <a:buNone/>
            </a:pPr>
            <a:endParaRPr lang="es-ES" sz="3300" dirty="0"/>
          </a:p>
        </p:txBody>
      </p:sp>
      <p:sp>
        <p:nvSpPr>
          <p:cNvPr id="2" name="1 Flecha derecha"/>
          <p:cNvSpPr/>
          <p:nvPr/>
        </p:nvSpPr>
        <p:spPr>
          <a:xfrm>
            <a:off x="3131840" y="1412776"/>
            <a:ext cx="93610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Flecha abajo"/>
          <p:cNvSpPr/>
          <p:nvPr/>
        </p:nvSpPr>
        <p:spPr>
          <a:xfrm>
            <a:off x="6732240" y="1710688"/>
            <a:ext cx="2880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Flecha abajo"/>
          <p:cNvSpPr/>
          <p:nvPr/>
        </p:nvSpPr>
        <p:spPr>
          <a:xfrm>
            <a:off x="1547664" y="1628800"/>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abajo"/>
          <p:cNvSpPr/>
          <p:nvPr/>
        </p:nvSpPr>
        <p:spPr>
          <a:xfrm>
            <a:off x="2123728" y="2492896"/>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Flecha abajo"/>
          <p:cNvSpPr/>
          <p:nvPr/>
        </p:nvSpPr>
        <p:spPr>
          <a:xfrm>
            <a:off x="2123728" y="3465004"/>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lecha derecha"/>
          <p:cNvSpPr/>
          <p:nvPr/>
        </p:nvSpPr>
        <p:spPr>
          <a:xfrm>
            <a:off x="3131840" y="3728241"/>
            <a:ext cx="72008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64763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1221</TotalTime>
  <Words>842</Words>
  <Application>Microsoft Office PowerPoint</Application>
  <PresentationFormat>Presentación en pantalla (4:3)</PresentationFormat>
  <Paragraphs>108</Paragraphs>
  <Slides>26</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26</vt:i4>
      </vt:variant>
    </vt:vector>
  </HeadingPairs>
  <TitlesOfParts>
    <vt:vector size="32" baseType="lpstr">
      <vt:lpstr>Arial</vt:lpstr>
      <vt:lpstr>Impact</vt:lpstr>
      <vt:lpstr>Times New Roman</vt:lpstr>
      <vt:lpstr>Wingdings 2</vt:lpstr>
      <vt:lpstr>NewsPrint</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Análisis de Indicadores Financieros </vt:lpstr>
      <vt:lpstr>Análisis de Indicadores Financieros </vt:lpstr>
      <vt:lpstr>Análisis Punto de Equilibrio </vt:lpstr>
      <vt:lpstr>Flujo de Efectivo</vt:lpstr>
      <vt:lpstr>Calculo del Ciclo de Caja</vt:lpstr>
      <vt:lpstr>Alternativas de inversión líquida</vt:lpstr>
      <vt:lpstr>Alternativas de inversión Bancos</vt:lpstr>
      <vt:lpstr>Alternativas de inversión cooperativas</vt:lpstr>
      <vt:lpstr>Alternativas de inversión Bolsa de valores</vt:lpstr>
      <vt:lpstr>Estrategias</vt:lpstr>
      <vt:lpstr>Flujo de efectivo proyectado</vt:lpstr>
      <vt:lpstr>Conclusiones</vt:lpstr>
      <vt:lpstr>Recomendaciones </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FAMILIAR</dc:creator>
  <cp:lastModifiedBy>DORIS</cp:lastModifiedBy>
  <cp:revision>39</cp:revision>
  <dcterms:created xsi:type="dcterms:W3CDTF">2015-05-26T23:11:09Z</dcterms:created>
  <dcterms:modified xsi:type="dcterms:W3CDTF">2015-10-23T17:56:11Z</dcterms:modified>
</cp:coreProperties>
</file>