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85" r:id="rId8"/>
    <p:sldId id="263" r:id="rId9"/>
    <p:sldId id="264" r:id="rId10"/>
    <p:sldId id="299" r:id="rId11"/>
    <p:sldId id="265" r:id="rId12"/>
    <p:sldId id="267" r:id="rId13"/>
    <p:sldId id="268" r:id="rId14"/>
    <p:sldId id="300" r:id="rId15"/>
    <p:sldId id="301" r:id="rId16"/>
    <p:sldId id="302" r:id="rId17"/>
    <p:sldId id="269" r:id="rId18"/>
    <p:sldId id="270" r:id="rId19"/>
    <p:sldId id="303" r:id="rId20"/>
    <p:sldId id="271" r:id="rId21"/>
    <p:sldId id="272" r:id="rId22"/>
    <p:sldId id="273" r:id="rId23"/>
    <p:sldId id="274" r:id="rId24"/>
    <p:sldId id="290" r:id="rId25"/>
    <p:sldId id="288" r:id="rId26"/>
    <p:sldId id="289" r:id="rId27"/>
    <p:sldId id="280" r:id="rId28"/>
    <p:sldId id="281" r:id="rId29"/>
    <p:sldId id="294" r:id="rId30"/>
    <p:sldId id="282" r:id="rId31"/>
    <p:sldId id="295" r:id="rId32"/>
    <p:sldId id="296" r:id="rId33"/>
    <p:sldId id="297" r:id="rId34"/>
    <p:sldId id="283" r:id="rId35"/>
    <p:sldId id="284" r:id="rId36"/>
    <p:sldId id="293" r:id="rId37"/>
    <p:sldId id="277" r:id="rId38"/>
    <p:sldId id="298" r:id="rId39"/>
    <p:sldId id="278" r:id="rId40"/>
    <p:sldId id="304" r:id="rId41"/>
    <p:sldId id="279" r:id="rId4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FE102886-8B29-4A45-8D43-60F263CCA345}" type="datetimeFigureOut">
              <a:rPr lang="es-EC" smtClean="0"/>
              <a:t>20/05/2015</a:t>
            </a:fld>
            <a:endParaRPr lang="es-EC"/>
          </a:p>
        </p:txBody>
      </p:sp>
      <p:sp>
        <p:nvSpPr>
          <p:cNvPr id="17" name="16 Marcador de pie de página"/>
          <p:cNvSpPr>
            <a:spLocks noGrp="1"/>
          </p:cNvSpPr>
          <p:nvPr>
            <p:ph type="ftr" sz="quarter" idx="11"/>
          </p:nvPr>
        </p:nvSpPr>
        <p:spPr>
          <a:xfrm>
            <a:off x="5410200" y="4205288"/>
            <a:ext cx="1295400" cy="457200"/>
          </a:xfrm>
        </p:spPr>
        <p:txBody>
          <a:bodyPr/>
          <a:lstStyle/>
          <a:p>
            <a:endParaRPr lang="es-EC"/>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E2D6C02-0EFC-44B5-93BD-BF1AB8DF5DCD}"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E102886-8B29-4A45-8D43-60F263CCA345}" type="datetimeFigureOut">
              <a:rPr lang="es-EC" smtClean="0"/>
              <a:t>20/05/2015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E2D6C02-0EFC-44B5-93BD-BF1AB8DF5DCD}"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E102886-8B29-4A45-8D43-60F263CCA345}" type="datetimeFigureOut">
              <a:rPr lang="es-EC" smtClean="0"/>
              <a:t>20/05/2015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E2D6C02-0EFC-44B5-93BD-BF1AB8DF5DCD}"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E102886-8B29-4A45-8D43-60F263CCA345}" type="datetimeFigureOut">
              <a:rPr lang="es-EC" smtClean="0"/>
              <a:t>20/05/2015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E2D6C02-0EFC-44B5-93BD-BF1AB8DF5DCD}"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E102886-8B29-4A45-8D43-60F263CCA345}" type="datetimeFigureOut">
              <a:rPr lang="es-EC" smtClean="0"/>
              <a:t>20/05/2015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E2D6C02-0EFC-44B5-93BD-BF1AB8DF5DCD}"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E102886-8B29-4A45-8D43-60F263CCA345}" type="datetimeFigureOut">
              <a:rPr lang="es-EC" smtClean="0"/>
              <a:t>20/05/2015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E2D6C02-0EFC-44B5-93BD-BF1AB8DF5DCD}"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FE102886-8B29-4A45-8D43-60F263CCA345}" type="datetimeFigureOut">
              <a:rPr lang="es-EC" smtClean="0"/>
              <a:t>20/05/2015</a:t>
            </a:fld>
            <a:endParaRPr lang="es-EC"/>
          </a:p>
        </p:txBody>
      </p:sp>
      <p:sp>
        <p:nvSpPr>
          <p:cNvPr id="27" name="26 Marcador de número de diapositiva"/>
          <p:cNvSpPr>
            <a:spLocks noGrp="1"/>
          </p:cNvSpPr>
          <p:nvPr>
            <p:ph type="sldNum" sz="quarter" idx="11"/>
          </p:nvPr>
        </p:nvSpPr>
        <p:spPr/>
        <p:txBody>
          <a:bodyPr rtlCol="0"/>
          <a:lstStyle/>
          <a:p>
            <a:fld id="{DE2D6C02-0EFC-44B5-93BD-BF1AB8DF5DCD}" type="slidenum">
              <a:rPr lang="es-EC" smtClean="0"/>
              <a:t>‹Nº›</a:t>
            </a:fld>
            <a:endParaRPr lang="es-EC"/>
          </a:p>
        </p:txBody>
      </p:sp>
      <p:sp>
        <p:nvSpPr>
          <p:cNvPr id="28" name="27 Marcador de pie de página"/>
          <p:cNvSpPr>
            <a:spLocks noGrp="1"/>
          </p:cNvSpPr>
          <p:nvPr>
            <p:ph type="ftr" sz="quarter" idx="12"/>
          </p:nvPr>
        </p:nvSpPr>
        <p:spPr/>
        <p:txBody>
          <a:bodyPr rtlCol="0"/>
          <a:lstStyle/>
          <a:p>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FE102886-8B29-4A45-8D43-60F263CCA345}" type="datetimeFigureOut">
              <a:rPr lang="es-EC" smtClean="0"/>
              <a:t>20/05/2015</a:t>
            </a:fld>
            <a:endParaRPr lang="es-EC"/>
          </a:p>
        </p:txBody>
      </p:sp>
      <p:sp>
        <p:nvSpPr>
          <p:cNvPr id="4" name="3 Marcador de pie de página"/>
          <p:cNvSpPr>
            <a:spLocks noGrp="1"/>
          </p:cNvSpPr>
          <p:nvPr>
            <p:ph type="ftr" sz="quarter" idx="11"/>
          </p:nvPr>
        </p:nvSpPr>
        <p:spPr>
          <a:xfrm>
            <a:off x="5257800" y="612648"/>
            <a:ext cx="1325880" cy="457200"/>
          </a:xfrm>
        </p:spPr>
        <p:txBody>
          <a:bodyPr/>
          <a:lstStyle/>
          <a:p>
            <a:endParaRPr lang="es-EC"/>
          </a:p>
        </p:txBody>
      </p:sp>
      <p:sp>
        <p:nvSpPr>
          <p:cNvPr id="5" name="4 Marcador de número de diapositiva"/>
          <p:cNvSpPr>
            <a:spLocks noGrp="1"/>
          </p:cNvSpPr>
          <p:nvPr>
            <p:ph type="sldNum" sz="quarter" idx="12"/>
          </p:nvPr>
        </p:nvSpPr>
        <p:spPr>
          <a:xfrm>
            <a:off x="8174736" y="2272"/>
            <a:ext cx="762000" cy="365760"/>
          </a:xfrm>
        </p:spPr>
        <p:txBody>
          <a:bodyPr/>
          <a:lstStyle/>
          <a:p>
            <a:fld id="{DE2D6C02-0EFC-44B5-93BD-BF1AB8DF5DCD}"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102886-8B29-4A45-8D43-60F263CCA345}" type="datetimeFigureOut">
              <a:rPr lang="es-EC" smtClean="0"/>
              <a:t>20/05/2015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DE2D6C02-0EFC-44B5-93BD-BF1AB8DF5DCD}"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E102886-8B29-4A45-8D43-60F263CCA345}" type="datetimeFigureOut">
              <a:rPr lang="es-EC" smtClean="0"/>
              <a:t>20/05/2015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E2D6C02-0EFC-44B5-93BD-BF1AB8DF5DCD}"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E102886-8B29-4A45-8D43-60F263CCA345}" type="datetimeFigureOut">
              <a:rPr lang="es-EC" smtClean="0"/>
              <a:t>20/05/2015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E2D6C02-0EFC-44B5-93BD-BF1AB8DF5DCD}"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E102886-8B29-4A45-8D43-60F263CCA345}" type="datetimeFigureOut">
              <a:rPr lang="es-EC" smtClean="0"/>
              <a:t>20/05/2015</a:t>
            </a:fld>
            <a:endParaRPr lang="es-EC"/>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C"/>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E2D6C02-0EFC-44B5-93BD-BF1AB8DF5DCD}"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6.emf"/></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ODEGA\Downloads\sello_esp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980899" cy="1944216"/>
          </a:xfrm>
          <a:prstGeom prst="rect">
            <a:avLst/>
          </a:prstGeom>
          <a:noFill/>
          <a:extLst>
            <a:ext uri="{909E8E84-426E-40DD-AFC4-6F175D3DCCD1}">
              <a14:hiddenFill xmlns:a14="http://schemas.microsoft.com/office/drawing/2010/main">
                <a:solidFill>
                  <a:srgbClr val="FFFFFF"/>
                </a:solidFill>
              </a14:hiddenFill>
            </a:ext>
          </a:extLst>
        </p:spPr>
      </p:pic>
      <p:sp>
        <p:nvSpPr>
          <p:cNvPr id="8" name="7 Título"/>
          <p:cNvSpPr>
            <a:spLocks noGrp="1"/>
          </p:cNvSpPr>
          <p:nvPr>
            <p:ph type="title"/>
          </p:nvPr>
        </p:nvSpPr>
        <p:spPr>
          <a:xfrm>
            <a:off x="722313" y="1988840"/>
            <a:ext cx="7772400" cy="4608512"/>
          </a:xfrm>
        </p:spPr>
        <p:txBody>
          <a:bodyPr/>
          <a:lstStyle/>
          <a:p>
            <a:pPr algn="ctr"/>
            <a:r>
              <a:rPr lang="es-EC" sz="1800" b="0" dirty="0" smtClean="0">
                <a:solidFill>
                  <a:schemeClr val="tx1"/>
                </a:solidFill>
              </a:rPr>
              <a:t/>
            </a:r>
            <a:br>
              <a:rPr lang="es-EC" sz="1800" b="0" dirty="0" smtClean="0">
                <a:solidFill>
                  <a:schemeClr val="tx1"/>
                </a:solidFill>
              </a:rPr>
            </a:br>
            <a:r>
              <a:rPr lang="es-EC" sz="1800" b="0" dirty="0" smtClean="0">
                <a:solidFill>
                  <a:schemeClr val="tx1"/>
                </a:solidFill>
              </a:rPr>
              <a:t/>
            </a:r>
            <a:br>
              <a:rPr lang="es-EC" sz="1800" b="0" dirty="0" smtClean="0">
                <a:solidFill>
                  <a:schemeClr val="tx1"/>
                </a:solidFill>
              </a:rPr>
            </a:br>
            <a:r>
              <a:rPr lang="es-EC" sz="1800" b="0" dirty="0">
                <a:solidFill>
                  <a:schemeClr val="tx1"/>
                </a:solidFill>
              </a:rPr>
              <a:t/>
            </a:r>
            <a:br>
              <a:rPr lang="es-EC" sz="1800" b="0" dirty="0">
                <a:solidFill>
                  <a:schemeClr val="tx1"/>
                </a:solidFill>
              </a:rPr>
            </a:br>
            <a:r>
              <a:rPr lang="es-EC" sz="1800" b="0" dirty="0" smtClean="0">
                <a:solidFill>
                  <a:schemeClr val="tx1"/>
                </a:solidFill>
              </a:rPr>
              <a:t>MAESTRIA </a:t>
            </a:r>
            <a:r>
              <a:rPr lang="es-EC" sz="1800" b="0" dirty="0">
                <a:solidFill>
                  <a:schemeClr val="tx1"/>
                </a:solidFill>
              </a:rPr>
              <a:t>INTERNACIONAL EN ADMINISTRACIÓN DE EMPRESAS; PROGRAMA INTEGRAL DE </a:t>
            </a:r>
            <a:r>
              <a:rPr lang="es-EC" sz="1800" b="0" dirty="0" smtClean="0">
                <a:solidFill>
                  <a:schemeClr val="tx1"/>
                </a:solidFill>
              </a:rPr>
              <a:t>HABILIDADES MULTIPLES. </a:t>
            </a:r>
            <a:br>
              <a:rPr lang="es-EC" sz="1800" b="0" dirty="0" smtClean="0">
                <a:solidFill>
                  <a:schemeClr val="tx1"/>
                </a:solidFill>
              </a:rPr>
            </a:br>
            <a:r>
              <a:rPr lang="es-EC" sz="1800" b="0" dirty="0" smtClean="0">
                <a:solidFill>
                  <a:schemeClr val="tx1"/>
                </a:solidFill>
              </a:rPr>
              <a:t>MBA</a:t>
            </a:r>
            <a:br>
              <a:rPr lang="es-EC" sz="1800" b="0" dirty="0" smtClean="0">
                <a:solidFill>
                  <a:schemeClr val="tx1"/>
                </a:solidFill>
              </a:rPr>
            </a:br>
            <a:r>
              <a:rPr lang="es-EC" sz="1800" b="0" dirty="0" smtClean="0">
                <a:solidFill>
                  <a:schemeClr val="tx1"/>
                </a:solidFill>
              </a:rPr>
              <a:t>PROMOCION XXV</a:t>
            </a:r>
            <a:br>
              <a:rPr lang="es-EC" sz="1800" b="0" dirty="0" smtClean="0">
                <a:solidFill>
                  <a:schemeClr val="tx1"/>
                </a:solidFill>
              </a:rPr>
            </a:br>
            <a:r>
              <a:rPr lang="es-EC" sz="1800" b="0" dirty="0" smtClean="0">
                <a:solidFill>
                  <a:schemeClr val="tx1"/>
                </a:solidFill>
              </a:rPr>
              <a:t/>
            </a:r>
            <a:br>
              <a:rPr lang="es-EC" sz="1800" b="0" dirty="0" smtClean="0">
                <a:solidFill>
                  <a:schemeClr val="tx1"/>
                </a:solidFill>
              </a:rPr>
            </a:br>
            <a:r>
              <a:rPr lang="es-EC" sz="1600" b="0" dirty="0" smtClean="0">
                <a:solidFill>
                  <a:schemeClr val="tx1"/>
                </a:solidFill>
              </a:rPr>
              <a:t>TEMA: ANALISIS E INTERPRETACIÓN DE LOS ESTADOS FINANCIEROS DE “ EL MEGA SUPERMERCADO” DE LA CIUDAD DE SALCEDO, DEL PERIODO 2011 HASTA EL 2014, PARA MEJORAR LOS PROCESOS DE LA GESTIÓN FINANCIERA”.</a:t>
            </a:r>
            <a:br>
              <a:rPr lang="es-EC" sz="1600" b="0" dirty="0" smtClean="0">
                <a:solidFill>
                  <a:schemeClr val="tx1"/>
                </a:solidFill>
              </a:rPr>
            </a:br>
            <a:r>
              <a:rPr lang="es-EC" sz="1600" b="0" dirty="0" smtClean="0">
                <a:solidFill>
                  <a:schemeClr val="tx1"/>
                </a:solidFill>
              </a:rPr>
              <a:t/>
            </a:r>
            <a:br>
              <a:rPr lang="es-EC" sz="1600" b="0" dirty="0" smtClean="0">
                <a:solidFill>
                  <a:schemeClr val="tx1"/>
                </a:solidFill>
              </a:rPr>
            </a:br>
            <a:r>
              <a:rPr lang="es-EC" sz="1600" b="0" dirty="0" smtClean="0">
                <a:solidFill>
                  <a:schemeClr val="tx1"/>
                </a:solidFill>
              </a:rPr>
              <a:t>INTEGRANTES:</a:t>
            </a:r>
            <a:br>
              <a:rPr lang="es-EC" sz="1600" b="0" dirty="0" smtClean="0">
                <a:solidFill>
                  <a:schemeClr val="tx1"/>
                </a:solidFill>
              </a:rPr>
            </a:br>
            <a:r>
              <a:rPr lang="es-EC" sz="1600" b="0" dirty="0" smtClean="0">
                <a:solidFill>
                  <a:schemeClr val="tx1"/>
                </a:solidFill>
              </a:rPr>
              <a:t>ING. JHON ALEXANDER CHICAIZA ALVAREZ</a:t>
            </a:r>
            <a:br>
              <a:rPr lang="es-EC" sz="1600" b="0" dirty="0" smtClean="0">
                <a:solidFill>
                  <a:schemeClr val="tx1"/>
                </a:solidFill>
              </a:rPr>
            </a:br>
            <a:r>
              <a:rPr lang="es-EC" sz="1600" b="0" dirty="0" smtClean="0">
                <a:solidFill>
                  <a:schemeClr val="tx1"/>
                </a:solidFill>
              </a:rPr>
              <a:t>ING. FREDDY MOREANO SINCHIGUANO</a:t>
            </a:r>
            <a:br>
              <a:rPr lang="es-EC" sz="1600" b="0" dirty="0" smtClean="0">
                <a:solidFill>
                  <a:schemeClr val="tx1"/>
                </a:solidFill>
              </a:rPr>
            </a:br>
            <a:r>
              <a:rPr lang="es-EC" sz="1600" b="0" dirty="0">
                <a:solidFill>
                  <a:schemeClr val="tx1"/>
                </a:solidFill>
              </a:rPr>
              <a:t/>
            </a:r>
            <a:br>
              <a:rPr lang="es-EC" sz="1600" b="0" dirty="0">
                <a:solidFill>
                  <a:schemeClr val="tx1"/>
                </a:solidFill>
              </a:rPr>
            </a:br>
            <a:r>
              <a:rPr lang="es-EC" sz="1600" b="0" dirty="0" smtClean="0">
                <a:solidFill>
                  <a:schemeClr val="tx1"/>
                </a:solidFill>
              </a:rPr>
              <a:t>ABRIL 2015</a:t>
            </a:r>
            <a:r>
              <a:rPr lang="es-EC" sz="1800" b="0" dirty="0" smtClean="0">
                <a:solidFill>
                  <a:schemeClr val="tx1"/>
                </a:solidFill>
              </a:rPr>
              <a:t/>
            </a:r>
            <a:br>
              <a:rPr lang="es-EC" sz="1800" b="0" dirty="0" smtClean="0">
                <a:solidFill>
                  <a:schemeClr val="tx1"/>
                </a:solidFill>
              </a:rPr>
            </a:br>
            <a:r>
              <a:rPr lang="es-EC" sz="1500" dirty="0">
                <a:solidFill>
                  <a:schemeClr val="tx1"/>
                </a:solidFill>
              </a:rPr>
              <a:t/>
            </a:r>
            <a:br>
              <a:rPr lang="es-EC" sz="1500" dirty="0">
                <a:solidFill>
                  <a:schemeClr val="tx1"/>
                </a:solidFill>
              </a:rPr>
            </a:br>
            <a:endParaRPr lang="es-EC" sz="1500" dirty="0"/>
          </a:p>
        </p:txBody>
      </p:sp>
      <p:sp>
        <p:nvSpPr>
          <p:cNvPr id="9" name="8 Marcador de texto"/>
          <p:cNvSpPr>
            <a:spLocks noGrp="1"/>
          </p:cNvSpPr>
          <p:nvPr>
            <p:ph type="body" idx="1"/>
          </p:nvPr>
        </p:nvSpPr>
        <p:spPr>
          <a:xfrm>
            <a:off x="2987823" y="260649"/>
            <a:ext cx="5506889" cy="4146252"/>
          </a:xfrm>
        </p:spPr>
        <p:txBody>
          <a:bodyPr/>
          <a:lstStyle/>
          <a:p>
            <a:pPr algn="ctr"/>
            <a:r>
              <a:rPr lang="es-EC" sz="3000" b="1" dirty="0" smtClean="0">
                <a:solidFill>
                  <a:schemeClr val="tx1"/>
                </a:solidFill>
              </a:rPr>
              <a:t>ESCUELA POLITÉCNICA DEL EJERCITO</a:t>
            </a:r>
          </a:p>
          <a:p>
            <a:endParaRPr lang="es-EC" dirty="0" smtClean="0">
              <a:solidFill>
                <a:schemeClr val="tx1"/>
              </a:solidFill>
            </a:endParaRPr>
          </a:p>
          <a:p>
            <a:pPr algn="ctr"/>
            <a:r>
              <a:rPr lang="es-EC" sz="1800" b="1" dirty="0" smtClean="0">
                <a:solidFill>
                  <a:schemeClr val="tx1"/>
                </a:solidFill>
              </a:rPr>
              <a:t>DEPARTAMENTO DE CIENCIAS ECONÓMICAS, ADMINISTRATIVAS Y DE COMERCIO</a:t>
            </a:r>
          </a:p>
        </p:txBody>
      </p:sp>
    </p:spTree>
    <p:extLst>
      <p:ext uri="{BB962C8B-B14F-4D97-AF65-F5344CB8AC3E}">
        <p14:creationId xmlns:p14="http://schemas.microsoft.com/office/powerpoint/2010/main" val="206208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1066800"/>
          </a:xfrm>
        </p:spPr>
        <p:txBody>
          <a:bodyPr/>
          <a:lstStyle/>
          <a:p>
            <a:pPr algn="ctr"/>
            <a:r>
              <a:rPr lang="es-EC" dirty="0" smtClean="0"/>
              <a:t>Análisis vertical </a:t>
            </a:r>
            <a:endParaRPr lang="es-EC" dirty="0"/>
          </a:p>
        </p:txBody>
      </p:sp>
      <p:sp>
        <p:nvSpPr>
          <p:cNvPr id="3" name="2 Marcador de contenido"/>
          <p:cNvSpPr>
            <a:spLocks noGrp="1"/>
          </p:cNvSpPr>
          <p:nvPr>
            <p:ph idx="1"/>
          </p:nvPr>
        </p:nvSpPr>
        <p:spPr>
          <a:xfrm>
            <a:off x="457200" y="1700808"/>
            <a:ext cx="8229600" cy="4873728"/>
          </a:xfrm>
        </p:spPr>
        <p:txBody>
          <a:bodyPr>
            <a:normAutofit fontScale="85000" lnSpcReduction="10000"/>
          </a:bodyPr>
          <a:lstStyle/>
          <a:p>
            <a:pPr marL="109728" indent="0" algn="just">
              <a:buNone/>
            </a:pPr>
            <a:r>
              <a:rPr lang="es-EC" dirty="0"/>
              <a:t> </a:t>
            </a:r>
            <a:r>
              <a:rPr lang="es-EC" dirty="0" smtClean="0"/>
              <a:t>   </a:t>
            </a:r>
            <a:r>
              <a:rPr lang="es-EC" dirty="0"/>
              <a:t>El Análisis Vertical se lo conoce también como análisis estático, constituyendo una técnica que permite medir las relaciones que existe entre las diversas cifras de un solo Estado Financiero de acuerdo al grado de liquidez o del tipo de recursos que se traten.</a:t>
            </a:r>
          </a:p>
          <a:p>
            <a:pPr marL="109728" indent="0" algn="just">
              <a:buNone/>
            </a:pPr>
            <a:endParaRPr lang="es-EC" dirty="0"/>
          </a:p>
          <a:p>
            <a:pPr marL="109728" indent="0" algn="just">
              <a:buNone/>
            </a:pPr>
            <a:r>
              <a:rPr lang="es-EC" dirty="0" smtClean="0"/>
              <a:t>  </a:t>
            </a:r>
            <a:r>
              <a:rPr lang="es-EC" dirty="0"/>
              <a:t>Se determina el porcentaje de los diversos rubros del activo en relación con el activo total con el objeto de establecer el volumen de las inversiones que ha realizado la empresa lo mismo se puede efectuar con las cuentas del pasivo en relación al pasivo total y con las cuentas de patrimonio, con el objeto de conocer el grado de dependencia económica que existe entre los dueños de la empresa y sus acreedores.</a:t>
            </a:r>
          </a:p>
        </p:txBody>
      </p:sp>
    </p:spTree>
    <p:extLst>
      <p:ext uri="{BB962C8B-B14F-4D97-AF65-F5344CB8AC3E}">
        <p14:creationId xmlns:p14="http://schemas.microsoft.com/office/powerpoint/2010/main" val="784154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720080"/>
          </a:xfrm>
        </p:spPr>
        <p:txBody>
          <a:bodyPr>
            <a:normAutofit/>
          </a:bodyPr>
          <a:lstStyle/>
          <a:p>
            <a:pPr algn="ctr"/>
            <a:r>
              <a:rPr lang="es-EC" sz="1800" b="1" dirty="0" smtClean="0">
                <a:solidFill>
                  <a:schemeClr val="accent2"/>
                </a:solidFill>
                <a:effectLst>
                  <a:outerShdw blurRad="38100" dist="38100" dir="2700000" algn="tl">
                    <a:srgbClr val="000000">
                      <a:alpha val="43137"/>
                    </a:srgbClr>
                  </a:outerShdw>
                </a:effectLst>
              </a:rPr>
              <a:t>El Mega Supermercado</a:t>
            </a:r>
            <a:br>
              <a:rPr lang="es-EC" sz="1800" b="1" dirty="0" smtClean="0">
                <a:solidFill>
                  <a:schemeClr val="accent2"/>
                </a:solidFill>
                <a:effectLst>
                  <a:outerShdw blurRad="38100" dist="38100" dir="2700000" algn="tl">
                    <a:srgbClr val="000000">
                      <a:alpha val="43137"/>
                    </a:srgbClr>
                  </a:outerShdw>
                </a:effectLst>
              </a:rPr>
            </a:br>
            <a:r>
              <a:rPr lang="es-EC" sz="1800" b="1" dirty="0" smtClean="0">
                <a:solidFill>
                  <a:schemeClr val="accent2"/>
                </a:solidFill>
                <a:effectLst>
                  <a:outerShdw blurRad="38100" dist="38100" dir="2700000" algn="tl">
                    <a:srgbClr val="000000">
                      <a:alpha val="43137"/>
                    </a:srgbClr>
                  </a:outerShdw>
                </a:effectLst>
              </a:rPr>
              <a:t>Análisis </a:t>
            </a:r>
            <a:r>
              <a:rPr lang="es-EC" sz="1800" b="1" dirty="0">
                <a:solidFill>
                  <a:schemeClr val="accent2"/>
                </a:solidFill>
                <a:effectLst>
                  <a:outerShdw blurRad="38100" dist="38100" dir="2700000" algn="tl">
                    <a:srgbClr val="000000">
                      <a:alpha val="43137"/>
                    </a:srgbClr>
                  </a:outerShdw>
                </a:effectLst>
              </a:rPr>
              <a:t>Vertical Balance General – Activos </a:t>
            </a:r>
            <a:r>
              <a:rPr lang="es-EC" sz="1800" b="1" dirty="0" smtClean="0">
                <a:solidFill>
                  <a:schemeClr val="accent2"/>
                </a:solidFill>
                <a:effectLst>
                  <a:outerShdw blurRad="38100" dist="38100" dir="2700000" algn="tl">
                    <a:srgbClr val="000000">
                      <a:alpha val="43137"/>
                    </a:srgbClr>
                  </a:outerShdw>
                </a:effectLst>
              </a:rPr>
              <a:t> al 31 de Diciembre (2013-2014</a:t>
            </a:r>
            <a:r>
              <a:rPr lang="es-EC" sz="1800" b="1" dirty="0"/>
              <a:t>)</a:t>
            </a:r>
            <a:endParaRPr lang="es-EC" sz="18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4536504"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293096"/>
            <a:ext cx="366590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772816"/>
            <a:ext cx="368994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941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936104"/>
          </a:xfrm>
        </p:spPr>
        <p:txBody>
          <a:bodyPr>
            <a:normAutofit/>
          </a:bodyPr>
          <a:lstStyle/>
          <a:p>
            <a:pPr algn="ctr"/>
            <a:r>
              <a:rPr lang="es-EC" sz="1800" b="1" dirty="0">
                <a:solidFill>
                  <a:schemeClr val="accent2"/>
                </a:solidFill>
                <a:effectLst>
                  <a:outerShdw blurRad="38100" dist="38100" dir="2700000" algn="tl">
                    <a:srgbClr val="000000">
                      <a:alpha val="43137"/>
                    </a:srgbClr>
                  </a:outerShdw>
                </a:effectLst>
              </a:rPr>
              <a:t>El Mega Supermercado</a:t>
            </a:r>
            <a:br>
              <a:rPr lang="es-EC" sz="1800" b="1" dirty="0">
                <a:solidFill>
                  <a:schemeClr val="accent2"/>
                </a:solidFill>
                <a:effectLst>
                  <a:outerShdw blurRad="38100" dist="38100" dir="2700000" algn="tl">
                    <a:srgbClr val="000000">
                      <a:alpha val="43137"/>
                    </a:srgbClr>
                  </a:outerShdw>
                </a:effectLst>
              </a:rPr>
            </a:br>
            <a:r>
              <a:rPr lang="es-EC" sz="1800" b="1" dirty="0">
                <a:solidFill>
                  <a:schemeClr val="accent2"/>
                </a:solidFill>
                <a:effectLst>
                  <a:outerShdw blurRad="38100" dist="38100" dir="2700000" algn="tl">
                    <a:srgbClr val="000000">
                      <a:alpha val="43137"/>
                    </a:srgbClr>
                  </a:outerShdw>
                </a:effectLst>
              </a:rPr>
              <a:t>Análisis Vertical Balance General – </a:t>
            </a:r>
            <a:r>
              <a:rPr lang="es-EC" sz="1800" b="1" dirty="0" smtClean="0">
                <a:solidFill>
                  <a:schemeClr val="accent2"/>
                </a:solidFill>
                <a:effectLst>
                  <a:outerShdw blurRad="38100" dist="38100" dir="2700000" algn="tl">
                    <a:srgbClr val="000000">
                      <a:alpha val="43137"/>
                    </a:srgbClr>
                  </a:outerShdw>
                </a:effectLst>
              </a:rPr>
              <a:t>Pasivos  </a:t>
            </a:r>
            <a:r>
              <a:rPr lang="es-EC" sz="1800" b="1" dirty="0">
                <a:solidFill>
                  <a:schemeClr val="accent2"/>
                </a:solidFill>
                <a:effectLst>
                  <a:outerShdw blurRad="38100" dist="38100" dir="2700000" algn="tl">
                    <a:srgbClr val="000000">
                      <a:alpha val="43137"/>
                    </a:srgbClr>
                  </a:outerShdw>
                </a:effectLst>
              </a:rPr>
              <a:t>al 31 de Diciembre (2013-2014</a:t>
            </a:r>
            <a:endParaRPr lang="es-EC" sz="1800" dirty="0">
              <a:solidFill>
                <a:schemeClr val="accent2"/>
              </a:solidFill>
              <a:effectLst>
                <a:outerShdw blurRad="38100" dist="38100" dir="2700000" algn="tl">
                  <a:srgbClr val="000000">
                    <a:alpha val="43137"/>
                  </a:srgbClr>
                </a:outerShdw>
              </a:effectLst>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4608512"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916832"/>
            <a:ext cx="3906180"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221088"/>
            <a:ext cx="390618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232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648072"/>
          </a:xfrm>
        </p:spPr>
        <p:txBody>
          <a:bodyPr>
            <a:normAutofit fontScale="90000"/>
          </a:bodyPr>
          <a:lstStyle/>
          <a:p>
            <a:pPr algn="ctr"/>
            <a:r>
              <a:rPr lang="es-EC" sz="1800" b="1" dirty="0" smtClean="0">
                <a:solidFill>
                  <a:schemeClr val="accent2"/>
                </a:solidFill>
                <a:effectLst>
                  <a:outerShdw blurRad="38100" dist="38100" dir="2700000" algn="tl">
                    <a:srgbClr val="000000">
                      <a:alpha val="43137"/>
                    </a:srgbClr>
                  </a:outerShdw>
                </a:effectLst>
              </a:rPr>
              <a:t>El Mega Supermercado</a:t>
            </a:r>
            <a:br>
              <a:rPr lang="es-EC" sz="1800" b="1" dirty="0" smtClean="0">
                <a:solidFill>
                  <a:schemeClr val="accent2"/>
                </a:solidFill>
                <a:effectLst>
                  <a:outerShdw blurRad="38100" dist="38100" dir="2700000" algn="tl">
                    <a:srgbClr val="000000">
                      <a:alpha val="43137"/>
                    </a:srgbClr>
                  </a:outerShdw>
                </a:effectLst>
              </a:rPr>
            </a:br>
            <a:r>
              <a:rPr lang="es-EC" sz="1800" b="1" dirty="0" smtClean="0">
                <a:solidFill>
                  <a:schemeClr val="accent2"/>
                </a:solidFill>
                <a:effectLst>
                  <a:outerShdw blurRad="38100" dist="38100" dir="2700000" algn="tl">
                    <a:srgbClr val="000000">
                      <a:alpha val="43137"/>
                    </a:srgbClr>
                  </a:outerShdw>
                </a:effectLst>
              </a:rPr>
              <a:t>Análisis </a:t>
            </a:r>
            <a:r>
              <a:rPr lang="es-EC" sz="1800" b="1" dirty="0">
                <a:solidFill>
                  <a:schemeClr val="accent2"/>
                </a:solidFill>
                <a:effectLst>
                  <a:outerShdw blurRad="38100" dist="38100" dir="2700000" algn="tl">
                    <a:srgbClr val="000000">
                      <a:alpha val="43137"/>
                    </a:srgbClr>
                  </a:outerShdw>
                </a:effectLst>
              </a:rPr>
              <a:t>Vertical </a:t>
            </a:r>
            <a:r>
              <a:rPr lang="es-EC" sz="1800" b="1" dirty="0" smtClean="0">
                <a:solidFill>
                  <a:schemeClr val="accent2"/>
                </a:solidFill>
                <a:effectLst>
                  <a:outerShdw blurRad="38100" dist="38100" dir="2700000" algn="tl">
                    <a:srgbClr val="000000">
                      <a:alpha val="43137"/>
                    </a:srgbClr>
                  </a:outerShdw>
                </a:effectLst>
              </a:rPr>
              <a:t>De los </a:t>
            </a:r>
            <a:r>
              <a:rPr lang="es-EC" sz="1800" b="1" dirty="0">
                <a:solidFill>
                  <a:schemeClr val="accent2"/>
                </a:solidFill>
                <a:effectLst>
                  <a:outerShdw blurRad="38100" dist="38100" dir="2700000" algn="tl">
                    <a:srgbClr val="000000">
                      <a:alpha val="43137"/>
                    </a:srgbClr>
                  </a:outerShdw>
                </a:effectLst>
              </a:rPr>
              <a:t>Estado De Resultados   Año 2013 Y 2014</a:t>
            </a:r>
            <a:r>
              <a:rPr lang="es-EC" sz="1800" dirty="0">
                <a:solidFill>
                  <a:schemeClr val="accent2"/>
                </a:solidFill>
                <a:effectLst>
                  <a:outerShdw blurRad="38100" dist="38100" dir="2700000" algn="tl">
                    <a:srgbClr val="000000">
                      <a:alpha val="43137"/>
                    </a:srgbClr>
                  </a:outerShdw>
                </a:effectLst>
              </a:rPr>
              <a:t/>
            </a:r>
            <a:br>
              <a:rPr lang="es-EC" sz="1800" dirty="0">
                <a:solidFill>
                  <a:schemeClr val="accent2"/>
                </a:solidFill>
                <a:effectLst>
                  <a:outerShdw blurRad="38100" dist="38100" dir="2700000" algn="tl">
                    <a:srgbClr val="000000">
                      <a:alpha val="43137"/>
                    </a:srgbClr>
                  </a:outerShdw>
                </a:effectLst>
              </a:rPr>
            </a:br>
            <a:endParaRPr lang="es-EC" sz="1800" dirty="0">
              <a:solidFill>
                <a:schemeClr val="accent2"/>
              </a:solidFill>
              <a:effectLst>
                <a:outerShdw blurRad="38100" dist="38100" dir="2700000" algn="tl">
                  <a:srgbClr val="000000">
                    <a:alpha val="43137"/>
                  </a:srgbClr>
                </a:outerShdw>
              </a:effectLst>
            </a:endParaRPr>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7272808" cy="516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946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066800"/>
          </a:xfrm>
        </p:spPr>
        <p:txBody>
          <a:bodyPr>
            <a:normAutofit fontScale="90000"/>
          </a:bodyPr>
          <a:lstStyle/>
          <a:p>
            <a:pPr algn="ctr"/>
            <a:r>
              <a:rPr lang="es-EC" b="1" dirty="0"/>
              <a:t>Análisis Horizontal Del Balance General </a:t>
            </a:r>
            <a:endParaRPr lang="es-EC" dirty="0"/>
          </a:p>
        </p:txBody>
      </p:sp>
      <p:sp>
        <p:nvSpPr>
          <p:cNvPr id="4" name="3 Rectángulo"/>
          <p:cNvSpPr/>
          <p:nvPr/>
        </p:nvSpPr>
        <p:spPr>
          <a:xfrm>
            <a:off x="755576" y="1916832"/>
            <a:ext cx="7632848" cy="4524315"/>
          </a:xfrm>
          <a:prstGeom prst="rect">
            <a:avLst/>
          </a:prstGeom>
        </p:spPr>
        <p:txBody>
          <a:bodyPr wrap="square">
            <a:spAutoFit/>
          </a:bodyPr>
          <a:lstStyle/>
          <a:p>
            <a:pPr algn="just"/>
            <a:r>
              <a:rPr lang="es-EC" sz="2400" dirty="0"/>
              <a:t> Estudia las relaciones entre los elementos financieros para dos juegos de estados, es decir, para los estados de fechas o períodos sucesivos. Por consiguiente, representa una comparación dinámica en el tiempo.</a:t>
            </a:r>
          </a:p>
          <a:p>
            <a:pPr algn="just"/>
            <a:r>
              <a:rPr lang="es-EC" sz="2400" dirty="0"/>
              <a:t> </a:t>
            </a:r>
          </a:p>
          <a:p>
            <a:pPr algn="just"/>
            <a:r>
              <a:rPr lang="es-EC" sz="2400" dirty="0"/>
              <a:t>     El análisis horizontal mediante el cálculo de porcentajes o de razones, se emplea para comparar las cifras de dos estados. Debido a que tanto las cantidades comparadas como el porcentaje o la razón se presentan en la misma fila o renglón. Este análisis es principalmente útil para revelar tendencias de los Estados Financieros y sus relaciones.</a:t>
            </a:r>
          </a:p>
        </p:txBody>
      </p:sp>
    </p:spTree>
    <p:extLst>
      <p:ext uri="{BB962C8B-B14F-4D97-AF65-F5344CB8AC3E}">
        <p14:creationId xmlns:p14="http://schemas.microsoft.com/office/powerpoint/2010/main" val="3581646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476672"/>
            <a:ext cx="8229600" cy="1368152"/>
          </a:xfrm>
        </p:spPr>
        <p:txBody>
          <a:bodyPr>
            <a:normAutofit/>
          </a:bodyPr>
          <a:lstStyle/>
          <a:p>
            <a:pPr algn="ctr"/>
            <a:r>
              <a:rPr lang="es-EC" b="1" dirty="0"/>
              <a:t>Análisis Horizontal Del Balance General A</a:t>
            </a:r>
            <a:r>
              <a:rPr lang="es-EC" b="1" dirty="0" smtClean="0"/>
              <a:t>ctivos </a:t>
            </a:r>
            <a:endParaRPr lang="es-EC"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69414"/>
            <a:ext cx="7344815" cy="4495889"/>
          </a:xfrm>
          <a:prstGeom prst="rect">
            <a:avLst/>
          </a:prstGeom>
          <a:noFill/>
          <a:ln>
            <a:noFill/>
          </a:ln>
        </p:spPr>
      </p:pic>
    </p:spTree>
    <p:extLst>
      <p:ext uri="{BB962C8B-B14F-4D97-AF65-F5344CB8AC3E}">
        <p14:creationId xmlns:p14="http://schemas.microsoft.com/office/powerpoint/2010/main" val="150943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476672"/>
            <a:ext cx="8229600" cy="1080120"/>
          </a:xfrm>
        </p:spPr>
        <p:txBody>
          <a:bodyPr>
            <a:normAutofit fontScale="90000"/>
          </a:bodyPr>
          <a:lstStyle/>
          <a:p>
            <a:pPr algn="ctr"/>
            <a:r>
              <a:rPr lang="es-EC" b="1" dirty="0"/>
              <a:t>Análisis Horizontal Del Balance General </a:t>
            </a:r>
            <a:r>
              <a:rPr lang="es-EC" b="1" dirty="0" smtClean="0"/>
              <a:t>Pasivos </a:t>
            </a:r>
            <a:endParaRPr lang="es-EC"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7416824" cy="4608511"/>
          </a:xfrm>
          <a:prstGeom prst="rect">
            <a:avLst/>
          </a:prstGeom>
          <a:noFill/>
          <a:ln>
            <a:noFill/>
          </a:ln>
        </p:spPr>
      </p:pic>
    </p:spTree>
    <p:extLst>
      <p:ext uri="{BB962C8B-B14F-4D97-AF65-F5344CB8AC3E}">
        <p14:creationId xmlns:p14="http://schemas.microsoft.com/office/powerpoint/2010/main" val="1748472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557808"/>
          </a:xfrm>
        </p:spPr>
        <p:txBody>
          <a:bodyPr>
            <a:normAutofit fontScale="90000"/>
          </a:bodyPr>
          <a:lstStyle/>
          <a:p>
            <a:pPr algn="ctr"/>
            <a:r>
              <a:rPr lang="es-EC" sz="2000" b="1" dirty="0" smtClean="0">
                <a:solidFill>
                  <a:schemeClr val="accent2"/>
                </a:solidFill>
                <a:effectLst>
                  <a:outerShdw blurRad="38100" dist="38100" dir="2700000" algn="tl">
                    <a:srgbClr val="000000">
                      <a:alpha val="43137"/>
                    </a:srgbClr>
                  </a:outerShdw>
                </a:effectLst>
                <a:latin typeface="+mn-lt"/>
              </a:rPr>
              <a:t>Evolución Financiera  </a:t>
            </a:r>
            <a:r>
              <a:rPr lang="es-EC" sz="2000" b="1" dirty="0">
                <a:solidFill>
                  <a:schemeClr val="accent2"/>
                </a:solidFill>
                <a:effectLst>
                  <a:outerShdw blurRad="38100" dist="38100" dir="2700000" algn="tl">
                    <a:srgbClr val="000000">
                      <a:alpha val="43137"/>
                    </a:srgbClr>
                  </a:outerShdw>
                </a:effectLst>
                <a:latin typeface="+mn-lt"/>
              </a:rPr>
              <a:t>Balance General Años 2013 </a:t>
            </a:r>
            <a:r>
              <a:rPr lang="es-EC" sz="2000" b="1" dirty="0" smtClean="0">
                <a:solidFill>
                  <a:schemeClr val="accent2"/>
                </a:solidFill>
                <a:effectLst>
                  <a:outerShdw blurRad="38100" dist="38100" dir="2700000" algn="tl">
                    <a:srgbClr val="000000">
                      <a:alpha val="43137"/>
                    </a:srgbClr>
                  </a:outerShdw>
                </a:effectLst>
                <a:latin typeface="+mn-lt"/>
              </a:rPr>
              <a:t>y </a:t>
            </a:r>
            <a:r>
              <a:rPr lang="es-EC" sz="2000" b="1" dirty="0">
                <a:solidFill>
                  <a:schemeClr val="accent2"/>
                </a:solidFill>
                <a:effectLst>
                  <a:outerShdw blurRad="38100" dist="38100" dir="2700000" algn="tl">
                    <a:srgbClr val="000000">
                      <a:alpha val="43137"/>
                    </a:srgbClr>
                  </a:outerShdw>
                </a:effectLst>
                <a:latin typeface="+mn-lt"/>
              </a:rPr>
              <a:t>2014</a:t>
            </a:r>
            <a:r>
              <a:rPr lang="es-EC" sz="1800" dirty="0">
                <a:solidFill>
                  <a:schemeClr val="accent2"/>
                </a:solidFill>
                <a:effectLst>
                  <a:outerShdw blurRad="38100" dist="38100" dir="2700000" algn="tl">
                    <a:srgbClr val="000000">
                      <a:alpha val="43137"/>
                    </a:srgbClr>
                  </a:outerShdw>
                </a:effectLst>
              </a:rPr>
              <a:t/>
            </a:r>
            <a:br>
              <a:rPr lang="es-EC" sz="1800" dirty="0">
                <a:solidFill>
                  <a:schemeClr val="accent2"/>
                </a:solidFill>
                <a:effectLst>
                  <a:outerShdw blurRad="38100" dist="38100" dir="2700000" algn="tl">
                    <a:srgbClr val="000000">
                      <a:alpha val="43137"/>
                    </a:srgbClr>
                  </a:outerShdw>
                </a:effectLst>
              </a:rPr>
            </a:br>
            <a:endParaRPr lang="es-EC" sz="1800" dirty="0">
              <a:solidFill>
                <a:schemeClr val="accent2"/>
              </a:solidFill>
              <a:effectLst>
                <a:outerShdw blurRad="38100" dist="38100" dir="2700000" algn="tl">
                  <a:srgbClr val="000000">
                    <a:alpha val="43137"/>
                  </a:srgbClr>
                </a:outerShdw>
              </a:effectLst>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16832"/>
            <a:ext cx="7560840" cy="414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contenido"/>
          <p:cNvSpPr>
            <a:spLocks noGrp="1"/>
          </p:cNvSpPr>
          <p:nvPr>
            <p:ph idx="1"/>
          </p:nvPr>
        </p:nvSpPr>
        <p:spPr>
          <a:xfrm>
            <a:off x="12492880" y="2249424"/>
            <a:ext cx="288032" cy="4325112"/>
          </a:xfrm>
        </p:spPr>
        <p:txBody>
          <a:bodyPr/>
          <a:lstStyle/>
          <a:p>
            <a:endParaRPr lang="es-EC" dirty="0"/>
          </a:p>
        </p:txBody>
      </p:sp>
    </p:spTree>
    <p:extLst>
      <p:ext uri="{BB962C8B-B14F-4D97-AF65-F5344CB8AC3E}">
        <p14:creationId xmlns:p14="http://schemas.microsoft.com/office/powerpoint/2010/main" val="332661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792088"/>
          </a:xfrm>
        </p:spPr>
        <p:txBody>
          <a:bodyPr>
            <a:normAutofit fontScale="90000"/>
          </a:bodyPr>
          <a:lstStyle/>
          <a:p>
            <a:pPr algn="ctr"/>
            <a:r>
              <a:rPr lang="es-EC" sz="2000" b="1" dirty="0" smtClean="0">
                <a:solidFill>
                  <a:schemeClr val="accent2"/>
                </a:solidFill>
                <a:effectLst>
                  <a:outerShdw blurRad="38100" dist="38100" dir="2700000" algn="tl">
                    <a:srgbClr val="000000">
                      <a:alpha val="43137"/>
                    </a:srgbClr>
                  </a:outerShdw>
                </a:effectLst>
              </a:rPr>
              <a:t/>
            </a:r>
            <a:br>
              <a:rPr lang="es-EC" sz="2000" b="1" dirty="0" smtClean="0">
                <a:solidFill>
                  <a:schemeClr val="accent2"/>
                </a:solidFill>
                <a:effectLst>
                  <a:outerShdw blurRad="38100" dist="38100" dir="2700000" algn="tl">
                    <a:srgbClr val="000000">
                      <a:alpha val="43137"/>
                    </a:srgbClr>
                  </a:outerShdw>
                </a:effectLst>
              </a:rPr>
            </a:br>
            <a:r>
              <a:rPr lang="es-EC" sz="2000" b="1" dirty="0" smtClean="0">
                <a:solidFill>
                  <a:schemeClr val="accent2"/>
                </a:solidFill>
                <a:effectLst>
                  <a:outerShdw blurRad="38100" dist="38100" dir="2700000" algn="tl">
                    <a:srgbClr val="000000">
                      <a:alpha val="43137"/>
                    </a:srgbClr>
                  </a:outerShdw>
                </a:effectLst>
              </a:rPr>
              <a:t>El Mega Supermercado</a:t>
            </a:r>
            <a:br>
              <a:rPr lang="es-EC" sz="2000" b="1" dirty="0" smtClean="0">
                <a:solidFill>
                  <a:schemeClr val="accent2"/>
                </a:solidFill>
                <a:effectLst>
                  <a:outerShdw blurRad="38100" dist="38100" dir="2700000" algn="tl">
                    <a:srgbClr val="000000">
                      <a:alpha val="43137"/>
                    </a:srgbClr>
                  </a:outerShdw>
                </a:effectLst>
              </a:rPr>
            </a:br>
            <a:r>
              <a:rPr lang="es-EC" sz="2000" b="1" dirty="0" smtClean="0">
                <a:solidFill>
                  <a:schemeClr val="accent2"/>
                </a:solidFill>
                <a:effectLst>
                  <a:outerShdw blurRad="38100" dist="38100" dir="2700000" algn="tl">
                    <a:srgbClr val="000000">
                      <a:alpha val="43137"/>
                    </a:srgbClr>
                  </a:outerShdw>
                </a:effectLst>
              </a:rPr>
              <a:t>Análisis </a:t>
            </a:r>
            <a:r>
              <a:rPr lang="es-EC" sz="2000" b="1" dirty="0">
                <a:solidFill>
                  <a:schemeClr val="accent2"/>
                </a:solidFill>
                <a:effectLst>
                  <a:outerShdw blurRad="38100" dist="38100" dir="2700000" algn="tl">
                    <a:srgbClr val="000000">
                      <a:alpha val="43137"/>
                    </a:srgbClr>
                  </a:outerShdw>
                </a:effectLst>
              </a:rPr>
              <a:t>Horizontal  </a:t>
            </a:r>
            <a:r>
              <a:rPr lang="es-EC" sz="2000" b="1" dirty="0" smtClean="0">
                <a:solidFill>
                  <a:schemeClr val="accent2"/>
                </a:solidFill>
                <a:effectLst>
                  <a:outerShdw blurRad="38100" dist="38100" dir="2700000" algn="tl">
                    <a:srgbClr val="000000">
                      <a:alpha val="43137"/>
                    </a:srgbClr>
                  </a:outerShdw>
                </a:effectLst>
              </a:rPr>
              <a:t>de los Estado </a:t>
            </a:r>
            <a:r>
              <a:rPr lang="es-EC" sz="2000" b="1" dirty="0">
                <a:solidFill>
                  <a:schemeClr val="accent2"/>
                </a:solidFill>
                <a:effectLst>
                  <a:outerShdw blurRad="38100" dist="38100" dir="2700000" algn="tl">
                    <a:srgbClr val="000000">
                      <a:alpha val="43137"/>
                    </a:srgbClr>
                  </a:outerShdw>
                </a:effectLst>
              </a:rPr>
              <a:t>de Resultados  Año 2013 Y 2014</a:t>
            </a:r>
            <a:r>
              <a:rPr lang="es-EC" dirty="0">
                <a:solidFill>
                  <a:schemeClr val="accent2"/>
                </a:solidFill>
                <a:effectLst>
                  <a:outerShdw blurRad="38100" dist="38100" dir="2700000" algn="tl">
                    <a:srgbClr val="000000">
                      <a:alpha val="43137"/>
                    </a:srgbClr>
                  </a:outerShdw>
                </a:effectLst>
              </a:rPr>
              <a:t/>
            </a:r>
            <a:br>
              <a:rPr lang="es-EC" dirty="0">
                <a:solidFill>
                  <a:schemeClr val="accent2"/>
                </a:solidFill>
                <a:effectLst>
                  <a:outerShdw blurRad="38100" dist="38100" dir="2700000" algn="tl">
                    <a:srgbClr val="000000">
                      <a:alpha val="43137"/>
                    </a:srgbClr>
                  </a:outerShdw>
                </a:effectLst>
              </a:rPr>
            </a:br>
            <a:endParaRPr lang="es-EC" dirty="0">
              <a:solidFill>
                <a:schemeClr val="accent2"/>
              </a:solidFill>
              <a:effectLst>
                <a:outerShdw blurRad="38100" dist="38100" dir="2700000" algn="tl">
                  <a:srgbClr val="000000">
                    <a:alpha val="43137"/>
                  </a:srgbClr>
                </a:outerShdw>
              </a:effectLst>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208912" cy="516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21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5616" y="764704"/>
            <a:ext cx="7488832" cy="954107"/>
          </a:xfrm>
          <a:prstGeom prst="rect">
            <a:avLst/>
          </a:prstGeom>
        </p:spPr>
        <p:txBody>
          <a:bodyPr wrap="square">
            <a:spAutoFit/>
          </a:bodyPr>
          <a:lstStyle/>
          <a:p>
            <a:pPr algn="ctr"/>
            <a:r>
              <a:rPr lang="es-EC" sz="2800" b="1" dirty="0" smtClean="0"/>
              <a:t>CÁLCULO DE LAS RAZONES FINANCIERAS</a:t>
            </a:r>
            <a:endParaRPr lang="es-EC" sz="2800" b="1" dirty="0"/>
          </a:p>
        </p:txBody>
      </p:sp>
      <p:sp>
        <p:nvSpPr>
          <p:cNvPr id="5" name="4 Rectángulo"/>
          <p:cNvSpPr/>
          <p:nvPr/>
        </p:nvSpPr>
        <p:spPr>
          <a:xfrm>
            <a:off x="1115616" y="2794844"/>
            <a:ext cx="7200800" cy="1200329"/>
          </a:xfrm>
          <a:prstGeom prst="rect">
            <a:avLst/>
          </a:prstGeom>
        </p:spPr>
        <p:txBody>
          <a:bodyPr wrap="square">
            <a:spAutoFit/>
          </a:bodyPr>
          <a:lstStyle/>
          <a:p>
            <a:pPr algn="just"/>
            <a:r>
              <a:rPr lang="es-EC" dirty="0" smtClean="0"/>
              <a:t> </a:t>
            </a:r>
            <a:r>
              <a:rPr lang="es-EC" sz="2400" dirty="0" smtClean="0"/>
              <a:t>Herramienta usada para evaluar la evolución y desempeño financiero, relacionando o dividiendo una cifra entre la otra.</a:t>
            </a:r>
            <a:endParaRPr lang="es-EC" sz="2400" dirty="0"/>
          </a:p>
        </p:txBody>
      </p:sp>
    </p:spTree>
    <p:extLst>
      <p:ext uri="{BB962C8B-B14F-4D97-AF65-F5344CB8AC3E}">
        <p14:creationId xmlns:p14="http://schemas.microsoft.com/office/powerpoint/2010/main" val="409645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692696"/>
            <a:ext cx="8229600" cy="6165304"/>
          </a:xfrm>
        </p:spPr>
        <p:txBody>
          <a:bodyPr>
            <a:normAutofit fontScale="90000"/>
          </a:bodyPr>
          <a:lstStyle/>
          <a:p>
            <a:r>
              <a:rPr lang="es-EC" sz="1800" b="1" dirty="0" smtClean="0">
                <a:solidFill>
                  <a:schemeClr val="accent2"/>
                </a:solidFill>
                <a:effectLst>
                  <a:outerShdw blurRad="38100" dist="38100" dir="2700000" algn="tl">
                    <a:srgbClr val="000000">
                      <a:alpha val="43137"/>
                    </a:srgbClr>
                  </a:outerShdw>
                </a:effectLst>
              </a:rPr>
              <a:t/>
            </a:r>
            <a:br>
              <a:rPr lang="es-EC" sz="1800" b="1" dirty="0" smtClean="0">
                <a:solidFill>
                  <a:schemeClr val="accent2"/>
                </a:solidFill>
                <a:effectLst>
                  <a:outerShdw blurRad="38100" dist="38100" dir="2700000" algn="tl">
                    <a:srgbClr val="000000">
                      <a:alpha val="43137"/>
                    </a:srgbClr>
                  </a:outerShdw>
                </a:effectLst>
              </a:rPr>
            </a:br>
            <a:r>
              <a:rPr lang="es-EC" sz="1800" b="1" dirty="0">
                <a:solidFill>
                  <a:schemeClr val="accent2"/>
                </a:solidFill>
                <a:effectLst>
                  <a:outerShdw blurRad="38100" dist="38100" dir="2700000" algn="tl">
                    <a:srgbClr val="000000">
                      <a:alpha val="43137"/>
                    </a:srgbClr>
                  </a:outerShdw>
                </a:effectLst>
              </a:rPr>
              <a:t/>
            </a:r>
            <a:br>
              <a:rPr lang="es-EC" sz="1800" b="1" dirty="0">
                <a:solidFill>
                  <a:schemeClr val="accent2"/>
                </a:solidFill>
                <a:effectLst>
                  <a:outerShdw blurRad="38100" dist="38100" dir="2700000" algn="tl">
                    <a:srgbClr val="000000">
                      <a:alpha val="43137"/>
                    </a:srgbClr>
                  </a:outerShdw>
                </a:effectLst>
              </a:rPr>
            </a:br>
            <a:r>
              <a:rPr lang="es-EC" sz="1800" b="1" dirty="0" smtClean="0">
                <a:solidFill>
                  <a:schemeClr val="accent2"/>
                </a:solidFill>
                <a:effectLst>
                  <a:outerShdw blurRad="38100" dist="38100" dir="2700000" algn="tl">
                    <a:srgbClr val="000000">
                      <a:alpha val="43137"/>
                    </a:srgbClr>
                  </a:outerShdw>
                </a:effectLst>
              </a:rPr>
              <a:t/>
            </a:r>
            <a:br>
              <a:rPr lang="es-EC" sz="1800" b="1" dirty="0" smtClean="0">
                <a:solidFill>
                  <a:schemeClr val="accent2"/>
                </a:solidFill>
                <a:effectLst>
                  <a:outerShdw blurRad="38100" dist="38100" dir="2700000" algn="tl">
                    <a:srgbClr val="000000">
                      <a:alpha val="43137"/>
                    </a:srgbClr>
                  </a:outerShdw>
                </a:effectLst>
              </a:rPr>
            </a:br>
            <a:r>
              <a:rPr lang="es-EC" sz="1800" b="1" dirty="0" smtClean="0">
                <a:solidFill>
                  <a:schemeClr val="accent2"/>
                </a:solidFill>
                <a:effectLst>
                  <a:outerShdw blurRad="38100" dist="38100" dir="2700000" algn="tl">
                    <a:srgbClr val="000000">
                      <a:alpha val="43137"/>
                    </a:srgbClr>
                  </a:outerShdw>
                </a:effectLst>
              </a:rPr>
              <a:t>“ANALISIS </a:t>
            </a:r>
            <a:r>
              <a:rPr lang="es-EC" sz="1800" b="1" dirty="0">
                <a:solidFill>
                  <a:schemeClr val="accent2"/>
                </a:solidFill>
                <a:effectLst>
                  <a:outerShdw blurRad="38100" dist="38100" dir="2700000" algn="tl">
                    <a:srgbClr val="000000">
                      <a:alpha val="43137"/>
                    </a:srgbClr>
                  </a:outerShdw>
                </a:effectLst>
              </a:rPr>
              <a:t>E INTERPRETACIÓN DE LOS ESTADOS FINANCIEROS DE “ EL MEGA SUPERMERCADO” DE LA CIUDAD DE SALCEDO, DEL PERIODO 2011 HASTA EL 2014, PARA MEJORAR LOS PROCESOS DE LA GESTIÓN FINANCIERA</a:t>
            </a:r>
            <a:r>
              <a:rPr lang="es-EC" sz="1800" b="1" dirty="0" smtClean="0">
                <a:solidFill>
                  <a:schemeClr val="accent2"/>
                </a:solidFill>
                <a:effectLst>
                  <a:outerShdw blurRad="38100" dist="38100" dir="2700000" algn="tl">
                    <a:srgbClr val="000000">
                      <a:alpha val="43137"/>
                    </a:srgbClr>
                  </a:outerShdw>
                </a:effectLst>
              </a:rPr>
              <a:t>”.</a:t>
            </a:r>
            <a:r>
              <a:rPr lang="es-EC" sz="1800" b="1" dirty="0" smtClean="0">
                <a:solidFill>
                  <a:schemeClr val="tx1"/>
                </a:solidFill>
              </a:rPr>
              <a:t/>
            </a:r>
            <a:br>
              <a:rPr lang="es-EC" sz="1800" b="1" dirty="0" smtClean="0">
                <a:solidFill>
                  <a:schemeClr val="tx1"/>
                </a:solidFill>
              </a:rPr>
            </a:br>
            <a:r>
              <a:rPr lang="es-EC" sz="1800" b="1" dirty="0">
                <a:solidFill>
                  <a:schemeClr val="tx1"/>
                </a:solidFill>
              </a:rPr>
              <a:t/>
            </a:r>
            <a:br>
              <a:rPr lang="es-EC" sz="1800" b="1" dirty="0">
                <a:solidFill>
                  <a:schemeClr val="tx1"/>
                </a:solidFill>
              </a:rPr>
            </a:br>
            <a:r>
              <a:rPr lang="es-EC" sz="1800" b="1" dirty="0">
                <a:solidFill>
                  <a:schemeClr val="tx1"/>
                </a:solidFill>
              </a:rPr>
              <a:t/>
            </a:r>
            <a:br>
              <a:rPr lang="es-EC" sz="1800" b="1" dirty="0">
                <a:solidFill>
                  <a:schemeClr val="tx1"/>
                </a:solidFill>
              </a:rPr>
            </a:br>
            <a:r>
              <a:rPr lang="es-EC" sz="1900" b="1" dirty="0" smtClean="0">
                <a:solidFill>
                  <a:schemeClr val="tx1"/>
                </a:solidFill>
              </a:rPr>
              <a:t>“</a:t>
            </a:r>
            <a:r>
              <a:rPr lang="es-EC" sz="1900" dirty="0" smtClean="0">
                <a:solidFill>
                  <a:schemeClr val="tx1"/>
                </a:solidFill>
              </a:rPr>
              <a:t>El </a:t>
            </a:r>
            <a:r>
              <a:rPr lang="es-EC" sz="1900" dirty="0">
                <a:solidFill>
                  <a:schemeClr val="tx1"/>
                </a:solidFill>
              </a:rPr>
              <a:t>Mega Supermercado</a:t>
            </a:r>
            <a:r>
              <a:rPr lang="es-EC" sz="1900" dirty="0" smtClean="0">
                <a:solidFill>
                  <a:schemeClr val="tx1"/>
                </a:solidFill>
              </a:rPr>
              <a:t>” fue creada el 2011 en la ciudad de Salcedo </a:t>
            </a:r>
            <a:r>
              <a:rPr lang="es-EC" sz="1900" dirty="0">
                <a:solidFill>
                  <a:schemeClr val="tx1"/>
                </a:solidFill>
              </a:rPr>
              <a:t>empresa que se forma gracias a la visión emprendedora de una persona que cree en el desarrollo económico y comercial de su </a:t>
            </a:r>
            <a:r>
              <a:rPr lang="es-EC" sz="1900" dirty="0" smtClean="0">
                <a:solidFill>
                  <a:schemeClr val="tx1"/>
                </a:solidFill>
              </a:rPr>
              <a:t>ciudad y de su gente; quién </a:t>
            </a:r>
            <a:r>
              <a:rPr lang="es-EC" sz="1900" dirty="0">
                <a:solidFill>
                  <a:schemeClr val="tx1"/>
                </a:solidFill>
              </a:rPr>
              <a:t>sin escatimar esfuerzos decide implementar toda una infraestructura y adquisición de una gran variedad de productos de primera </a:t>
            </a:r>
            <a:r>
              <a:rPr lang="es-EC" sz="1900" dirty="0" smtClean="0">
                <a:solidFill>
                  <a:schemeClr val="tx1"/>
                </a:solidFill>
              </a:rPr>
              <a:t>necesidad”.</a:t>
            </a:r>
            <a:br>
              <a:rPr lang="es-EC" sz="1900" dirty="0" smtClean="0">
                <a:solidFill>
                  <a:schemeClr val="tx1"/>
                </a:solidFill>
              </a:rPr>
            </a:br>
            <a:r>
              <a:rPr lang="es-EC" sz="1900" dirty="0" smtClean="0">
                <a:solidFill>
                  <a:schemeClr val="tx1"/>
                </a:solidFill>
              </a:rPr>
              <a:t/>
            </a:r>
            <a:br>
              <a:rPr lang="es-EC" sz="1900" dirty="0" smtClean="0">
                <a:solidFill>
                  <a:schemeClr val="tx1"/>
                </a:solidFill>
              </a:rPr>
            </a:br>
            <a:r>
              <a:rPr lang="es-EC" sz="1900" b="1" dirty="0" smtClean="0">
                <a:solidFill>
                  <a:schemeClr val="tx1"/>
                </a:solidFill>
              </a:rPr>
              <a:t>Ubicación:</a:t>
            </a:r>
            <a:r>
              <a:rPr lang="es-EC" sz="1900" dirty="0" smtClean="0">
                <a:solidFill>
                  <a:schemeClr val="tx1"/>
                </a:solidFill>
              </a:rPr>
              <a:t/>
            </a:r>
            <a:br>
              <a:rPr lang="es-EC" sz="1900" dirty="0" smtClean="0">
                <a:solidFill>
                  <a:schemeClr val="tx1"/>
                </a:solidFill>
              </a:rPr>
            </a:br>
            <a:r>
              <a:rPr lang="es-EC" sz="1900" dirty="0" smtClean="0">
                <a:solidFill>
                  <a:schemeClr val="tx1"/>
                </a:solidFill>
              </a:rPr>
              <a:t/>
            </a:r>
            <a:br>
              <a:rPr lang="es-EC" sz="1900" dirty="0" smtClean="0">
                <a:solidFill>
                  <a:schemeClr val="tx1"/>
                </a:solidFill>
              </a:rPr>
            </a:br>
            <a:r>
              <a:rPr lang="es-ES" sz="1900" b="1" dirty="0"/>
              <a:t>País:</a:t>
            </a:r>
            <a:r>
              <a:rPr lang="es-ES" sz="1900" dirty="0"/>
              <a:t> Ecuador</a:t>
            </a:r>
            <a:r>
              <a:rPr lang="es-EC" sz="1900" dirty="0"/>
              <a:t/>
            </a:r>
            <a:br>
              <a:rPr lang="es-EC" sz="1900" dirty="0"/>
            </a:br>
            <a:r>
              <a:rPr lang="es-ES" sz="1900" b="1" dirty="0"/>
              <a:t>Región:</a:t>
            </a:r>
            <a:r>
              <a:rPr lang="es-ES" sz="1900" dirty="0"/>
              <a:t> Sierra</a:t>
            </a:r>
            <a:r>
              <a:rPr lang="es-EC" sz="1900" dirty="0"/>
              <a:t/>
            </a:r>
            <a:br>
              <a:rPr lang="es-EC" sz="1900" dirty="0"/>
            </a:br>
            <a:r>
              <a:rPr lang="es-ES" sz="1900" b="1" dirty="0"/>
              <a:t>Provincia</a:t>
            </a:r>
            <a:r>
              <a:rPr lang="es-ES" sz="1900" dirty="0"/>
              <a:t>: Cotopaxi</a:t>
            </a:r>
            <a:r>
              <a:rPr lang="es-EC" sz="1900" dirty="0"/>
              <a:t/>
            </a:r>
            <a:br>
              <a:rPr lang="es-EC" sz="1900" dirty="0"/>
            </a:br>
            <a:r>
              <a:rPr lang="es-ES" sz="1900" b="1" dirty="0"/>
              <a:t>Cantón:</a:t>
            </a:r>
            <a:r>
              <a:rPr lang="es-ES" sz="1900" dirty="0"/>
              <a:t> </a:t>
            </a:r>
            <a:r>
              <a:rPr lang="es-ES" sz="1900" dirty="0" smtClean="0"/>
              <a:t>Salcedo</a:t>
            </a:r>
            <a:r>
              <a:rPr lang="es-EC" sz="1900" dirty="0"/>
              <a:t/>
            </a:r>
            <a:br>
              <a:rPr lang="es-EC" sz="1900" dirty="0"/>
            </a:br>
            <a:r>
              <a:rPr lang="es-ES" sz="1900" b="1" dirty="0"/>
              <a:t>Parroquia:</a:t>
            </a:r>
            <a:r>
              <a:rPr lang="es-ES" sz="1900" dirty="0"/>
              <a:t> </a:t>
            </a:r>
            <a:r>
              <a:rPr lang="es-EC" sz="1900" dirty="0" smtClean="0"/>
              <a:t>San Miguel</a:t>
            </a:r>
            <a:r>
              <a:rPr lang="es-EC" sz="1900" dirty="0">
                <a:solidFill>
                  <a:schemeClr val="tx1"/>
                </a:solidFill>
              </a:rPr>
              <a:t/>
            </a:r>
            <a:br>
              <a:rPr lang="es-EC" sz="1900" dirty="0">
                <a:solidFill>
                  <a:schemeClr val="tx1"/>
                </a:solidFill>
              </a:rPr>
            </a:br>
            <a:endParaRPr lang="es-EC" sz="1900" dirty="0">
              <a:solidFill>
                <a:schemeClr val="tx1"/>
              </a:solidFill>
            </a:endParaRPr>
          </a:p>
        </p:txBody>
      </p:sp>
      <p:pic>
        <p:nvPicPr>
          <p:cNvPr id="8" name="7 Marcador de contenido"/>
          <p:cNvPicPr>
            <a:picLocks noGrp="1"/>
          </p:cNvPicPr>
          <p:nvPr>
            <p:ph idx="1"/>
          </p:nvPr>
        </p:nvPicPr>
        <p:blipFill>
          <a:blip r:embed="rId2">
            <a:extLst>
              <a:ext uri="{BEBA8EAE-BF5A-486C-A8C5-ECC9F3942E4B}">
                <a14:imgProps xmlns:a14="http://schemas.microsoft.com/office/drawing/2010/main">
                  <a14:imgLayer r:embed="rId3">
                    <a14:imgEffect>
                      <a14:colorTemperature colorTemp="5250"/>
                    </a14:imgEffect>
                    <a14:imgEffect>
                      <a14:saturation sat="45000"/>
                    </a14:imgEffect>
                  </a14:imgLayer>
                </a14:imgProps>
              </a:ext>
            </a:extLst>
          </a:blip>
          <a:stretch>
            <a:fillRect/>
          </a:stretch>
        </p:blipFill>
        <p:spPr bwMode="auto">
          <a:xfrm>
            <a:off x="251520" y="548681"/>
            <a:ext cx="2457276" cy="936104"/>
          </a:xfrm>
          <a:prstGeom prst="rect">
            <a:avLst/>
          </a:prstGeom>
          <a:noFill/>
          <a:ln w="9525">
            <a:noFill/>
            <a:miter lim="800000"/>
            <a:headEnd/>
            <a:tailEnd/>
          </a:ln>
        </p:spPr>
      </p:pic>
    </p:spTree>
    <p:extLst>
      <p:ext uri="{BB962C8B-B14F-4D97-AF65-F5344CB8AC3E}">
        <p14:creationId xmlns:p14="http://schemas.microsoft.com/office/powerpoint/2010/main" val="285161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1224136"/>
          </a:xfrm>
        </p:spPr>
        <p:txBody>
          <a:bodyPr>
            <a:normAutofit/>
          </a:bodyPr>
          <a:lstStyle/>
          <a:p>
            <a:r>
              <a:rPr lang="es-EC" sz="1800" dirty="0" smtClean="0">
                <a:solidFill>
                  <a:schemeClr val="accent2"/>
                </a:solidFill>
                <a:effectLst>
                  <a:outerShdw blurRad="38100" dist="38100" dir="2700000" algn="tl">
                    <a:srgbClr val="000000">
                      <a:alpha val="43137"/>
                    </a:srgbClr>
                  </a:outerShdw>
                </a:effectLst>
              </a:rPr>
              <a:t>Cálculo de las </a:t>
            </a:r>
            <a:r>
              <a:rPr lang="es-EC" sz="1800" dirty="0">
                <a:solidFill>
                  <a:schemeClr val="accent2"/>
                </a:solidFill>
                <a:effectLst>
                  <a:outerShdw blurRad="38100" dist="38100" dir="2700000" algn="tl">
                    <a:srgbClr val="000000">
                      <a:alpha val="43137"/>
                    </a:srgbClr>
                  </a:outerShdw>
                </a:effectLst>
              </a:rPr>
              <a:t>R</a:t>
            </a:r>
            <a:r>
              <a:rPr lang="es-EC" sz="1800" dirty="0" smtClean="0">
                <a:solidFill>
                  <a:schemeClr val="accent2"/>
                </a:solidFill>
                <a:effectLst>
                  <a:outerShdw blurRad="38100" dist="38100" dir="2700000" algn="tl">
                    <a:srgbClr val="000000">
                      <a:alpha val="43137"/>
                    </a:srgbClr>
                  </a:outerShdw>
                </a:effectLst>
              </a:rPr>
              <a:t>azones Financieras</a:t>
            </a:r>
            <a:r>
              <a:rPr lang="es-EC" sz="1800" dirty="0" smtClean="0"/>
              <a:t/>
            </a:r>
            <a:br>
              <a:rPr lang="es-EC" sz="1800" dirty="0" smtClean="0"/>
            </a:br>
            <a:r>
              <a:rPr lang="es-EC" sz="1800" dirty="0"/>
              <a:t/>
            </a:r>
            <a:br>
              <a:rPr lang="es-EC" sz="1800" dirty="0"/>
            </a:br>
            <a:r>
              <a:rPr lang="es-EC" sz="1800" dirty="0" smtClean="0">
                <a:solidFill>
                  <a:schemeClr val="accent2"/>
                </a:solidFill>
                <a:effectLst>
                  <a:outerShdw blurRad="38100" dist="38100" dir="2700000" algn="tl">
                    <a:srgbClr val="000000">
                      <a:alpha val="43137"/>
                    </a:srgbClr>
                  </a:outerShdw>
                </a:effectLst>
              </a:rPr>
              <a:t>Razones de Liquidez</a:t>
            </a:r>
            <a:br>
              <a:rPr lang="es-EC" sz="1800" dirty="0" smtClean="0">
                <a:solidFill>
                  <a:schemeClr val="accent2"/>
                </a:solidFill>
                <a:effectLst>
                  <a:outerShdw blurRad="38100" dist="38100" dir="2700000" algn="tl">
                    <a:srgbClr val="000000">
                      <a:alpha val="43137"/>
                    </a:srgbClr>
                  </a:outerShdw>
                </a:effectLst>
              </a:rPr>
            </a:br>
            <a:endParaRPr lang="es-EC" sz="1800" dirty="0">
              <a:solidFill>
                <a:schemeClr val="accent2"/>
              </a:solidFill>
              <a:effectLst>
                <a:outerShdw blurRad="38100" dist="38100" dir="2700000" algn="tl">
                  <a:srgbClr val="000000">
                    <a:alpha val="43137"/>
                  </a:srgbClr>
                </a:outerShdw>
              </a:effectLst>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6435427" cy="3500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356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1800" dirty="0" smtClean="0">
                <a:solidFill>
                  <a:schemeClr val="accent2"/>
                </a:solidFill>
                <a:effectLst>
                  <a:outerShdw blurRad="38100" dist="38100" dir="2700000" algn="tl">
                    <a:srgbClr val="000000">
                      <a:alpha val="43137"/>
                    </a:srgbClr>
                  </a:outerShdw>
                </a:effectLst>
              </a:rPr>
              <a:t>Razones de Actividad</a:t>
            </a:r>
            <a:endParaRPr lang="es-EC" sz="1800" dirty="0">
              <a:solidFill>
                <a:schemeClr val="accent2"/>
              </a:solidFill>
              <a:effectLst>
                <a:outerShdw blurRad="38100" dist="38100" dir="2700000" algn="tl">
                  <a:srgbClr val="000000">
                    <a:alpha val="43137"/>
                  </a:srgbClr>
                </a:outerShdw>
              </a:effectLst>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4450" y="2492897"/>
            <a:ext cx="7727989"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385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1800" dirty="0" smtClean="0">
                <a:solidFill>
                  <a:schemeClr val="accent2"/>
                </a:solidFill>
                <a:effectLst>
                  <a:outerShdw blurRad="38100" dist="38100" dir="2700000" algn="tl">
                    <a:srgbClr val="000000">
                      <a:alpha val="43137"/>
                    </a:srgbClr>
                  </a:outerShdw>
                </a:effectLst>
                <a:latin typeface="+mn-lt"/>
              </a:rPr>
              <a:t>Razones de endeudamiento</a:t>
            </a:r>
            <a:endParaRPr lang="es-EC" sz="1800" dirty="0">
              <a:solidFill>
                <a:schemeClr val="accent2"/>
              </a:solidFill>
              <a:effectLst>
                <a:outerShdw blurRad="38100" dist="38100" dir="2700000" algn="tl">
                  <a:srgbClr val="000000">
                    <a:alpha val="43137"/>
                  </a:srgbClr>
                </a:outerShdw>
              </a:effectLst>
              <a:latin typeface="+mn-lt"/>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420888"/>
            <a:ext cx="7907463" cy="294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744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1800" dirty="0" smtClean="0">
                <a:solidFill>
                  <a:schemeClr val="accent2"/>
                </a:solidFill>
                <a:effectLst>
                  <a:outerShdw blurRad="38100" dist="38100" dir="2700000" algn="tl">
                    <a:srgbClr val="000000">
                      <a:alpha val="43137"/>
                    </a:srgbClr>
                  </a:outerShdw>
                </a:effectLst>
              </a:rPr>
              <a:t>Razones de Rentabilidad</a:t>
            </a:r>
            <a:r>
              <a:rPr lang="es-EC" sz="1800" dirty="0" smtClean="0"/>
              <a:t/>
            </a:r>
            <a:br>
              <a:rPr lang="es-EC" sz="1800" dirty="0" smtClean="0"/>
            </a:br>
            <a:endParaRPr lang="es-EC" sz="1800"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564904"/>
            <a:ext cx="784887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675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1800" b="1" dirty="0">
                <a:solidFill>
                  <a:schemeClr val="accent2"/>
                </a:solidFill>
                <a:effectLst>
                  <a:outerShdw blurRad="38100" dist="38100" dir="2700000" algn="tl">
                    <a:srgbClr val="000000">
                      <a:alpha val="43137"/>
                    </a:srgbClr>
                  </a:outerShdw>
                </a:effectLst>
              </a:rPr>
              <a:t>ANÁLISIS  DE TENDENCIAS DE LOS ESTADOS FINANCIEROS DE EL MEGA SUPERMERCADO</a:t>
            </a:r>
            <a:r>
              <a:rPr lang="es-EC" sz="1800" dirty="0">
                <a:solidFill>
                  <a:schemeClr val="accent2"/>
                </a:solidFill>
                <a:effectLst>
                  <a:outerShdw blurRad="38100" dist="38100" dir="2700000" algn="tl">
                    <a:srgbClr val="000000">
                      <a:alpha val="43137"/>
                    </a:srgbClr>
                  </a:outerShdw>
                </a:effectLst>
              </a:rPr>
              <a:t/>
            </a:r>
            <a:br>
              <a:rPr lang="es-EC" sz="1800" dirty="0">
                <a:solidFill>
                  <a:schemeClr val="accent2"/>
                </a:solidFill>
                <a:effectLst>
                  <a:outerShdw blurRad="38100" dist="38100" dir="2700000" algn="tl">
                    <a:srgbClr val="000000">
                      <a:alpha val="43137"/>
                    </a:srgbClr>
                  </a:outerShdw>
                </a:effectLst>
              </a:rPr>
            </a:br>
            <a:endParaRPr lang="es-EC" sz="1800" dirty="0">
              <a:solidFill>
                <a:schemeClr val="accent2"/>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a:bodyPr>
          <a:lstStyle/>
          <a:p>
            <a:pPr marL="109728" indent="0">
              <a:buNone/>
            </a:pPr>
            <a:endParaRPr lang="es-EC" dirty="0" smtClean="0"/>
          </a:p>
          <a:p>
            <a:pPr marL="109728" indent="0">
              <a:buNone/>
            </a:pPr>
            <a:endParaRPr lang="es-EC" dirty="0"/>
          </a:p>
          <a:p>
            <a:pPr algn="just"/>
            <a:r>
              <a:rPr lang="es-ES" sz="2000" dirty="0" smtClean="0"/>
              <a:t>Es un método </a:t>
            </a:r>
            <a:r>
              <a:rPr lang="es-ES" sz="2000" dirty="0"/>
              <a:t>de análisis que consiste en observar </a:t>
            </a:r>
            <a:r>
              <a:rPr lang="es-ES" sz="2000" dirty="0" smtClean="0"/>
              <a:t>el comportamiento </a:t>
            </a:r>
            <a:r>
              <a:rPr lang="es-ES" sz="2000" dirty="0"/>
              <a:t>a través del tiempo de los diferentes rubros del Balance General y los Estados de Resultados, para detectar algunos cambios significativos que puedan tener su origen en errores, fallas administrativos.</a:t>
            </a:r>
            <a:endParaRPr lang="es-EC" sz="2000" dirty="0"/>
          </a:p>
          <a:p>
            <a:pPr marL="109728" indent="0" algn="just">
              <a:buNone/>
            </a:pPr>
            <a:endParaRPr lang="es-EC" sz="2000" dirty="0"/>
          </a:p>
          <a:p>
            <a:endParaRPr lang="es-EC" dirty="0"/>
          </a:p>
        </p:txBody>
      </p:sp>
    </p:spTree>
    <p:extLst>
      <p:ext uri="{BB962C8B-B14F-4D97-AF65-F5344CB8AC3E}">
        <p14:creationId xmlns:p14="http://schemas.microsoft.com/office/powerpoint/2010/main" val="2252657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720080"/>
          </a:xfrm>
        </p:spPr>
        <p:txBody>
          <a:bodyPr>
            <a:normAutofit/>
          </a:bodyPr>
          <a:lstStyle/>
          <a:p>
            <a:r>
              <a:rPr lang="es-EC" sz="1800" dirty="0" smtClean="0">
                <a:solidFill>
                  <a:schemeClr val="accent2"/>
                </a:solidFill>
                <a:effectLst>
                  <a:outerShdw blurRad="38100" dist="38100" dir="2700000" algn="tl">
                    <a:srgbClr val="000000">
                      <a:alpha val="43137"/>
                    </a:srgbClr>
                  </a:outerShdw>
                </a:effectLst>
                <a:latin typeface="+mn-lt"/>
              </a:rPr>
              <a:t>Análisis  de Tendencia  </a:t>
            </a:r>
            <a:br>
              <a:rPr lang="es-EC" sz="1800" dirty="0" smtClean="0">
                <a:solidFill>
                  <a:schemeClr val="accent2"/>
                </a:solidFill>
                <a:effectLst>
                  <a:outerShdw blurRad="38100" dist="38100" dir="2700000" algn="tl">
                    <a:srgbClr val="000000">
                      <a:alpha val="43137"/>
                    </a:srgbClr>
                  </a:outerShdw>
                </a:effectLst>
                <a:latin typeface="+mn-lt"/>
              </a:rPr>
            </a:br>
            <a:r>
              <a:rPr lang="es-EC" sz="1800" dirty="0" smtClean="0">
                <a:solidFill>
                  <a:schemeClr val="accent2"/>
                </a:solidFill>
                <a:effectLst>
                  <a:outerShdw blurRad="38100" dist="38100" dir="2700000" algn="tl">
                    <a:srgbClr val="000000">
                      <a:alpha val="43137"/>
                    </a:srgbClr>
                  </a:outerShdw>
                </a:effectLst>
                <a:latin typeface="+mn-lt"/>
              </a:rPr>
              <a:t>Balance General 2011-2014</a:t>
            </a:r>
            <a:endParaRPr lang="es-EC" sz="1800" dirty="0">
              <a:solidFill>
                <a:schemeClr val="accent2"/>
              </a:solidFill>
              <a:effectLst>
                <a:outerShdw blurRad="38100" dist="38100" dir="2700000" algn="tl">
                  <a:srgbClr val="000000">
                    <a:alpha val="43137"/>
                  </a:srgbClr>
                </a:outerShdw>
              </a:effectLst>
              <a:latin typeface="+mn-lt"/>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3986780953"/>
              </p:ext>
            </p:extLst>
          </p:nvPr>
        </p:nvGraphicFramePr>
        <p:xfrm>
          <a:off x="683568" y="1397000"/>
          <a:ext cx="7848872" cy="5200352"/>
        </p:xfrm>
        <a:graphic>
          <a:graphicData uri="http://schemas.openxmlformats.org/presentationml/2006/ole">
            <mc:AlternateContent xmlns:mc="http://schemas.openxmlformats.org/markup-compatibility/2006">
              <mc:Choice xmlns:v="urn:schemas-microsoft-com:vml" Requires="v">
                <p:oleObj spid="_x0000_s2060" name="Worksheet" r:id="rId3" imgW="12239806" imgH="8086864" progId="Excel.Sheet.8">
                  <p:embed/>
                </p:oleObj>
              </mc:Choice>
              <mc:Fallback>
                <p:oleObj name="Worksheet" r:id="rId3" imgW="12239806" imgH="8086864" progId="Excel.Sheet.8">
                  <p:embed/>
                  <p:pic>
                    <p:nvPicPr>
                      <p:cNvPr id="0" name=""/>
                      <p:cNvPicPr/>
                      <p:nvPr/>
                    </p:nvPicPr>
                    <p:blipFill>
                      <a:blip r:embed="rId4"/>
                      <a:stretch>
                        <a:fillRect/>
                      </a:stretch>
                    </p:blipFill>
                    <p:spPr>
                      <a:xfrm>
                        <a:off x="683568" y="1397000"/>
                        <a:ext cx="7848872" cy="5200352"/>
                      </a:xfrm>
                      <a:prstGeom prst="rect">
                        <a:avLst/>
                      </a:prstGeom>
                    </p:spPr>
                  </p:pic>
                </p:oleObj>
              </mc:Fallback>
            </mc:AlternateContent>
          </a:graphicData>
        </a:graphic>
      </p:graphicFrame>
    </p:spTree>
    <p:extLst>
      <p:ext uri="{BB962C8B-B14F-4D97-AF65-F5344CB8AC3E}">
        <p14:creationId xmlns:p14="http://schemas.microsoft.com/office/powerpoint/2010/main" val="3360839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792088"/>
          </a:xfrm>
        </p:spPr>
        <p:txBody>
          <a:bodyPr>
            <a:normAutofit fontScale="90000"/>
          </a:bodyPr>
          <a:lstStyle/>
          <a:p>
            <a:r>
              <a:rPr lang="es-EC" sz="1800" dirty="0" smtClean="0">
                <a:solidFill>
                  <a:schemeClr val="accent2"/>
                </a:solidFill>
                <a:effectLst>
                  <a:outerShdw blurRad="38100" dist="38100" dir="2700000" algn="tl">
                    <a:srgbClr val="000000">
                      <a:alpha val="43137"/>
                    </a:srgbClr>
                  </a:outerShdw>
                </a:effectLst>
              </a:rPr>
              <a:t>Análisis de Tendencias</a:t>
            </a:r>
            <a:br>
              <a:rPr lang="es-EC" sz="1800" dirty="0" smtClean="0">
                <a:solidFill>
                  <a:schemeClr val="accent2"/>
                </a:solidFill>
                <a:effectLst>
                  <a:outerShdw blurRad="38100" dist="38100" dir="2700000" algn="tl">
                    <a:srgbClr val="000000">
                      <a:alpha val="43137"/>
                    </a:srgbClr>
                  </a:outerShdw>
                </a:effectLst>
              </a:rPr>
            </a:br>
            <a:r>
              <a:rPr lang="es-EC" sz="1800" dirty="0" smtClean="0">
                <a:solidFill>
                  <a:schemeClr val="accent2"/>
                </a:solidFill>
                <a:effectLst>
                  <a:outerShdw blurRad="38100" dist="38100" dir="2700000" algn="tl">
                    <a:srgbClr val="000000">
                      <a:alpha val="43137"/>
                    </a:srgbClr>
                  </a:outerShdw>
                </a:effectLst>
              </a:rPr>
              <a:t>Estados de Resultado 2011-2014</a:t>
            </a:r>
            <a:br>
              <a:rPr lang="es-EC" sz="1800" dirty="0" smtClean="0">
                <a:solidFill>
                  <a:schemeClr val="accent2"/>
                </a:solidFill>
                <a:effectLst>
                  <a:outerShdw blurRad="38100" dist="38100" dir="2700000" algn="tl">
                    <a:srgbClr val="000000">
                      <a:alpha val="43137"/>
                    </a:srgbClr>
                  </a:outerShdw>
                </a:effectLst>
              </a:rPr>
            </a:br>
            <a:endParaRPr lang="es-EC" sz="1800" dirty="0">
              <a:solidFill>
                <a:schemeClr val="accent2"/>
              </a:solidFill>
              <a:effectLst>
                <a:outerShdw blurRad="38100" dist="38100" dir="2700000" algn="tl">
                  <a:srgbClr val="000000">
                    <a:alpha val="43137"/>
                  </a:srgbClr>
                </a:outerShdw>
              </a:effectLst>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2867686136"/>
              </p:ext>
            </p:extLst>
          </p:nvPr>
        </p:nvGraphicFramePr>
        <p:xfrm>
          <a:off x="755650" y="1484784"/>
          <a:ext cx="7776790" cy="4752528"/>
        </p:xfrm>
        <a:graphic>
          <a:graphicData uri="http://schemas.openxmlformats.org/presentationml/2006/ole">
            <mc:AlternateContent xmlns:mc="http://schemas.openxmlformats.org/markup-compatibility/2006">
              <mc:Choice xmlns:v="urn:schemas-microsoft-com:vml" Requires="v">
                <p:oleObj spid="_x0000_s1035" name="Worksheet" r:id="rId3" imgW="10658485" imgH="6410167" progId="Excel.Sheet.8">
                  <p:embed/>
                </p:oleObj>
              </mc:Choice>
              <mc:Fallback>
                <p:oleObj name="Worksheet" r:id="rId3" imgW="10658485" imgH="6410167" progId="Excel.Sheet.8">
                  <p:embed/>
                  <p:pic>
                    <p:nvPicPr>
                      <p:cNvPr id="0" name=""/>
                      <p:cNvPicPr/>
                      <p:nvPr/>
                    </p:nvPicPr>
                    <p:blipFill>
                      <a:blip r:embed="rId4"/>
                      <a:stretch>
                        <a:fillRect/>
                      </a:stretch>
                    </p:blipFill>
                    <p:spPr>
                      <a:xfrm>
                        <a:off x="755650" y="1484784"/>
                        <a:ext cx="7776790" cy="4752528"/>
                      </a:xfrm>
                      <a:prstGeom prst="rect">
                        <a:avLst/>
                      </a:prstGeom>
                    </p:spPr>
                  </p:pic>
                </p:oleObj>
              </mc:Fallback>
            </mc:AlternateContent>
          </a:graphicData>
        </a:graphic>
      </p:graphicFrame>
    </p:spTree>
    <p:extLst>
      <p:ext uri="{BB962C8B-B14F-4D97-AF65-F5344CB8AC3E}">
        <p14:creationId xmlns:p14="http://schemas.microsoft.com/office/powerpoint/2010/main" val="2012468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8229600" cy="1373088"/>
          </a:xfrm>
        </p:spPr>
        <p:txBody>
          <a:bodyPr>
            <a:normAutofit/>
          </a:bodyPr>
          <a:lstStyle/>
          <a:p>
            <a:pPr algn="ctr"/>
            <a:r>
              <a:rPr lang="es-EC" sz="1800" b="1" dirty="0" smtClean="0">
                <a:solidFill>
                  <a:schemeClr val="accent2"/>
                </a:solidFill>
                <a:effectLst>
                  <a:outerShdw blurRad="38100" dist="38100" dir="2700000" algn="tl">
                    <a:srgbClr val="000000">
                      <a:alpha val="43137"/>
                    </a:srgbClr>
                  </a:outerShdw>
                </a:effectLst>
                <a:latin typeface="+mn-lt"/>
              </a:rPr>
              <a:t>DISEÑO </a:t>
            </a:r>
            <a:r>
              <a:rPr lang="es-EC" sz="1800" b="1" dirty="0">
                <a:solidFill>
                  <a:schemeClr val="accent2"/>
                </a:solidFill>
                <a:effectLst>
                  <a:outerShdw blurRad="38100" dist="38100" dir="2700000" algn="tl">
                    <a:srgbClr val="000000">
                      <a:alpha val="43137"/>
                    </a:srgbClr>
                  </a:outerShdw>
                </a:effectLst>
                <a:latin typeface="+mn-lt"/>
              </a:rPr>
              <a:t>DE UN PLAN FINANCIERO</a:t>
            </a:r>
            <a:r>
              <a:rPr lang="es-EC" sz="1800" dirty="0">
                <a:solidFill>
                  <a:schemeClr val="accent2"/>
                </a:solidFill>
                <a:effectLst>
                  <a:outerShdw blurRad="38100" dist="38100" dir="2700000" algn="tl">
                    <a:srgbClr val="000000">
                      <a:alpha val="43137"/>
                    </a:srgbClr>
                  </a:outerShdw>
                </a:effectLst>
                <a:latin typeface="+mn-lt"/>
              </a:rPr>
              <a:t/>
            </a:r>
            <a:br>
              <a:rPr lang="es-EC" sz="1800" dirty="0">
                <a:solidFill>
                  <a:schemeClr val="accent2"/>
                </a:solidFill>
                <a:effectLst>
                  <a:outerShdw blurRad="38100" dist="38100" dir="2700000" algn="tl">
                    <a:srgbClr val="000000">
                      <a:alpha val="43137"/>
                    </a:srgbClr>
                  </a:outerShdw>
                </a:effectLst>
                <a:latin typeface="+mn-lt"/>
              </a:rPr>
            </a:br>
            <a:r>
              <a:rPr lang="es-EC" sz="1800" b="1" dirty="0">
                <a:solidFill>
                  <a:schemeClr val="accent2"/>
                </a:solidFill>
                <a:effectLst>
                  <a:outerShdw blurRad="38100" dist="38100" dir="2700000" algn="tl">
                    <a:srgbClr val="000000">
                      <a:alpha val="43137"/>
                    </a:srgbClr>
                  </a:outerShdw>
                </a:effectLst>
                <a:latin typeface="+mn-lt"/>
              </a:rPr>
              <a:t> </a:t>
            </a:r>
            <a:r>
              <a:rPr lang="es-EC" sz="1800" dirty="0">
                <a:solidFill>
                  <a:schemeClr val="accent2"/>
                </a:solidFill>
                <a:effectLst>
                  <a:outerShdw blurRad="38100" dist="38100" dir="2700000" algn="tl">
                    <a:srgbClr val="000000">
                      <a:alpha val="43137"/>
                    </a:srgbClr>
                  </a:outerShdw>
                </a:effectLst>
                <a:latin typeface="+mn-lt"/>
              </a:rPr>
              <a:t/>
            </a:r>
            <a:br>
              <a:rPr lang="es-EC" sz="1800" dirty="0">
                <a:solidFill>
                  <a:schemeClr val="accent2"/>
                </a:solidFill>
                <a:effectLst>
                  <a:outerShdw blurRad="38100" dist="38100" dir="2700000" algn="tl">
                    <a:srgbClr val="000000">
                      <a:alpha val="43137"/>
                    </a:srgbClr>
                  </a:outerShdw>
                </a:effectLst>
                <a:latin typeface="+mn-lt"/>
              </a:rPr>
            </a:br>
            <a:r>
              <a:rPr lang="es-EC" sz="1800" b="1" dirty="0" smtClean="0">
                <a:solidFill>
                  <a:schemeClr val="accent2"/>
                </a:solidFill>
                <a:effectLst>
                  <a:outerShdw blurRad="38100" dist="38100" dir="2700000" algn="tl">
                    <a:srgbClr val="000000">
                      <a:alpha val="43137"/>
                    </a:srgbClr>
                  </a:outerShdw>
                </a:effectLst>
                <a:latin typeface="+mn-lt"/>
              </a:rPr>
              <a:t>PLANIFICACIÓN </a:t>
            </a:r>
            <a:r>
              <a:rPr lang="es-EC" sz="1800" b="1" dirty="0">
                <a:solidFill>
                  <a:schemeClr val="accent2"/>
                </a:solidFill>
                <a:effectLst>
                  <a:outerShdw blurRad="38100" dist="38100" dir="2700000" algn="tl">
                    <a:srgbClr val="000000">
                      <a:alpha val="43137"/>
                    </a:srgbClr>
                  </a:outerShdw>
                </a:effectLst>
                <a:latin typeface="+mn-lt"/>
              </a:rPr>
              <a:t>FINANCIERA</a:t>
            </a:r>
            <a:endParaRPr lang="es-EC" sz="1800" dirty="0">
              <a:solidFill>
                <a:schemeClr val="accent2"/>
              </a:solidFill>
              <a:effectLst>
                <a:outerShdw blurRad="38100" dist="38100" dir="2700000" algn="tl">
                  <a:srgbClr val="000000">
                    <a:alpha val="43137"/>
                  </a:srgbClr>
                </a:outerShdw>
              </a:effectLst>
              <a:latin typeface="+mn-lt"/>
            </a:endParaRPr>
          </a:p>
        </p:txBody>
      </p:sp>
      <p:sp>
        <p:nvSpPr>
          <p:cNvPr id="3" name="2 Marcador de contenido"/>
          <p:cNvSpPr>
            <a:spLocks noGrp="1"/>
          </p:cNvSpPr>
          <p:nvPr>
            <p:ph idx="1"/>
          </p:nvPr>
        </p:nvSpPr>
        <p:spPr/>
        <p:txBody>
          <a:bodyPr>
            <a:normAutofit fontScale="77500" lnSpcReduction="20000"/>
          </a:bodyPr>
          <a:lstStyle/>
          <a:p>
            <a:pPr algn="just"/>
            <a:r>
              <a:rPr lang="es-EC" dirty="0" smtClean="0"/>
              <a:t>Importante </a:t>
            </a:r>
            <a:r>
              <a:rPr lang="es-EC" dirty="0"/>
              <a:t>herramienta </a:t>
            </a:r>
            <a:r>
              <a:rPr lang="es-EC" dirty="0" smtClean="0"/>
              <a:t>para obtener  </a:t>
            </a:r>
            <a:r>
              <a:rPr lang="es-EC" dirty="0"/>
              <a:t>un direccionamiento y control de los recursos que intervienen en el funcionamiento de la empresa como lo  son el monetario, materiales y también del talento </a:t>
            </a:r>
            <a:r>
              <a:rPr lang="es-EC" dirty="0" smtClean="0"/>
              <a:t>humano</a:t>
            </a:r>
          </a:p>
          <a:p>
            <a:pPr algn="just"/>
            <a:endParaRPr lang="es-EC" dirty="0"/>
          </a:p>
          <a:p>
            <a:pPr algn="just"/>
            <a:r>
              <a:rPr lang="es-EC" dirty="0" smtClean="0"/>
              <a:t> </a:t>
            </a:r>
            <a:r>
              <a:rPr lang="es-EC" dirty="0"/>
              <a:t>El calce perfecto entre la información que arroja los resultados de  los análisis de los estados financieros y la formulación de las estrategias para las diferentes áreas constituye en una ventaja </a:t>
            </a:r>
            <a:r>
              <a:rPr lang="es-EC" dirty="0" smtClean="0"/>
              <a:t>competitiva.</a:t>
            </a:r>
            <a:endParaRPr lang="es-EC" dirty="0"/>
          </a:p>
          <a:p>
            <a:pPr marL="109728" indent="0" algn="just">
              <a:buNone/>
            </a:pPr>
            <a:r>
              <a:rPr lang="es-EC" dirty="0"/>
              <a:t> </a:t>
            </a:r>
          </a:p>
          <a:p>
            <a:pPr algn="just"/>
            <a:r>
              <a:rPr lang="es-EC" dirty="0"/>
              <a:t>    </a:t>
            </a:r>
            <a:r>
              <a:rPr lang="es-EC" dirty="0" smtClean="0"/>
              <a:t>Se </a:t>
            </a:r>
            <a:r>
              <a:rPr lang="es-EC" dirty="0"/>
              <a:t>tendrá mayor productividad por la distribución eficaz y efectiva de  los recursos, una claridad en la formulación de los objetivos </a:t>
            </a:r>
            <a:r>
              <a:rPr lang="es-EC" dirty="0" smtClean="0"/>
              <a:t>y actividades </a:t>
            </a:r>
            <a:r>
              <a:rPr lang="es-EC" dirty="0"/>
              <a:t>a desarrollar por la formulación de estrategias.</a:t>
            </a:r>
            <a:r>
              <a:rPr lang="es-EC" b="1" dirty="0"/>
              <a:t> </a:t>
            </a:r>
            <a:endParaRPr lang="es-EC" dirty="0"/>
          </a:p>
          <a:p>
            <a:pPr algn="just"/>
            <a:endParaRPr lang="es-EC" dirty="0"/>
          </a:p>
        </p:txBody>
      </p:sp>
    </p:spTree>
    <p:extLst>
      <p:ext uri="{BB962C8B-B14F-4D97-AF65-F5344CB8AC3E}">
        <p14:creationId xmlns:p14="http://schemas.microsoft.com/office/powerpoint/2010/main" val="2397593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576064"/>
          </a:xfrm>
        </p:spPr>
        <p:txBody>
          <a:bodyPr>
            <a:normAutofit fontScale="90000"/>
          </a:bodyPr>
          <a:lstStyle/>
          <a:p>
            <a:r>
              <a:rPr lang="es-EC" sz="2000" b="1" dirty="0" smtClean="0">
                <a:latin typeface="+mn-lt"/>
              </a:rPr>
              <a:t/>
            </a:r>
            <a:br>
              <a:rPr lang="es-EC" sz="2000" b="1" dirty="0" smtClean="0">
                <a:latin typeface="+mn-lt"/>
              </a:rPr>
            </a:br>
            <a:r>
              <a:rPr lang="es-EC" sz="2000" b="1" dirty="0" smtClean="0">
                <a:solidFill>
                  <a:schemeClr val="accent2"/>
                </a:solidFill>
                <a:effectLst>
                  <a:outerShdw blurRad="38100" dist="38100" dir="2700000" algn="tl">
                    <a:srgbClr val="000000">
                      <a:alpha val="43137"/>
                    </a:srgbClr>
                  </a:outerShdw>
                </a:effectLst>
                <a:latin typeface="+mn-lt"/>
              </a:rPr>
              <a:t>FORMULACIÓN </a:t>
            </a:r>
            <a:r>
              <a:rPr lang="es-EC" sz="2000" b="1" dirty="0">
                <a:solidFill>
                  <a:schemeClr val="accent2"/>
                </a:solidFill>
                <a:effectLst>
                  <a:outerShdw blurRad="38100" dist="38100" dir="2700000" algn="tl">
                    <a:srgbClr val="000000">
                      <a:alpha val="43137"/>
                    </a:srgbClr>
                  </a:outerShdw>
                </a:effectLst>
                <a:latin typeface="+mn-lt"/>
              </a:rPr>
              <a:t>DE LA ESTRATEGIA FINANCIERA</a:t>
            </a:r>
            <a:r>
              <a:rPr lang="es-EC" dirty="0"/>
              <a:t/>
            </a:r>
            <a:br>
              <a:rPr lang="es-EC" dirty="0"/>
            </a:br>
            <a:endParaRPr lang="es-EC" dirty="0"/>
          </a:p>
        </p:txBody>
      </p:sp>
      <p:sp>
        <p:nvSpPr>
          <p:cNvPr id="3" name="2 Marcador de contenido"/>
          <p:cNvSpPr>
            <a:spLocks noGrp="1"/>
          </p:cNvSpPr>
          <p:nvPr>
            <p:ph idx="1"/>
          </p:nvPr>
        </p:nvSpPr>
        <p:spPr>
          <a:xfrm>
            <a:off x="457200" y="1196752"/>
            <a:ext cx="8229600" cy="5377784"/>
          </a:xfrm>
        </p:spPr>
        <p:txBody>
          <a:bodyPr>
            <a:normAutofit fontScale="55000" lnSpcReduction="20000"/>
          </a:bodyPr>
          <a:lstStyle/>
          <a:p>
            <a:pPr marL="109728" indent="0" algn="just">
              <a:buNone/>
            </a:pPr>
            <a:r>
              <a:rPr lang="es-EC" b="1" dirty="0" smtClean="0">
                <a:solidFill>
                  <a:schemeClr val="accent2"/>
                </a:solidFill>
                <a:effectLst>
                  <a:outerShdw blurRad="38100" dist="38100" dir="2700000" algn="tl">
                    <a:srgbClr val="000000">
                      <a:alpha val="43137"/>
                    </a:srgbClr>
                  </a:outerShdw>
                </a:effectLst>
              </a:rPr>
              <a:t> </a:t>
            </a:r>
            <a:r>
              <a:rPr lang="es-EC" b="1" dirty="0">
                <a:solidFill>
                  <a:schemeClr val="accent2"/>
                </a:solidFill>
                <a:effectLst>
                  <a:outerShdw blurRad="38100" dist="38100" dir="2700000" algn="tl">
                    <a:srgbClr val="000000">
                      <a:alpha val="43137"/>
                    </a:srgbClr>
                  </a:outerShdw>
                </a:effectLst>
              </a:rPr>
              <a:t>Misión </a:t>
            </a:r>
            <a:r>
              <a:rPr lang="es-EC" b="1" dirty="0" smtClean="0">
                <a:solidFill>
                  <a:schemeClr val="accent2"/>
                </a:solidFill>
                <a:effectLst>
                  <a:outerShdw blurRad="38100" dist="38100" dir="2700000" algn="tl">
                    <a:srgbClr val="000000">
                      <a:alpha val="43137"/>
                    </a:srgbClr>
                  </a:outerShdw>
                </a:effectLst>
              </a:rPr>
              <a:t>Financiera</a:t>
            </a:r>
            <a:endParaRPr lang="es-EC" dirty="0">
              <a:solidFill>
                <a:schemeClr val="accent2"/>
              </a:solidFill>
              <a:effectLst>
                <a:outerShdw blurRad="38100" dist="38100" dir="2700000" algn="tl">
                  <a:srgbClr val="000000">
                    <a:alpha val="43137"/>
                  </a:srgbClr>
                </a:outerShdw>
              </a:effectLst>
            </a:endParaRPr>
          </a:p>
          <a:p>
            <a:pPr marL="109728" indent="0" algn="just">
              <a:buNone/>
            </a:pPr>
            <a:r>
              <a:rPr lang="es-EC" b="1" dirty="0"/>
              <a:t> </a:t>
            </a:r>
            <a:endParaRPr lang="es-EC" dirty="0"/>
          </a:p>
          <a:p>
            <a:pPr marL="109728" indent="0" algn="just">
              <a:buNone/>
            </a:pPr>
            <a:r>
              <a:rPr lang="es-EC" dirty="0"/>
              <a:t>En una misión financiera se contemplan aquellos propósitos financieros de una organización </a:t>
            </a:r>
            <a:endParaRPr lang="es-EC" dirty="0" smtClean="0"/>
          </a:p>
          <a:p>
            <a:pPr marL="109728" indent="0" algn="just">
              <a:buNone/>
            </a:pPr>
            <a:endParaRPr lang="es-EC" dirty="0"/>
          </a:p>
          <a:p>
            <a:pPr marL="109728" indent="0" algn="just">
              <a:buNone/>
            </a:pPr>
            <a:r>
              <a:rPr lang="es-EC" dirty="0" smtClean="0"/>
              <a:t>El </a:t>
            </a:r>
            <a:r>
              <a:rPr lang="es-EC" dirty="0"/>
              <a:t>Mega Supermercado es una empresa comercializadora de productos de primera necesidad con una estructura financiera sólida y sostenible en el tiempo, debido al manejo adecuado eficaz y eficiente, lo que garantiza el rendimiento y la rentabilidad de la empresa</a:t>
            </a:r>
            <a:r>
              <a:rPr lang="es-EC" dirty="0" smtClean="0"/>
              <a:t>.</a:t>
            </a:r>
          </a:p>
          <a:p>
            <a:pPr marL="109728" indent="0" algn="just">
              <a:buNone/>
            </a:pPr>
            <a:r>
              <a:rPr lang="es-EC" b="1" dirty="0"/>
              <a:t> </a:t>
            </a:r>
            <a:endParaRPr lang="es-EC" dirty="0"/>
          </a:p>
          <a:p>
            <a:pPr marL="109728" indent="0" algn="just">
              <a:buNone/>
            </a:pPr>
            <a:r>
              <a:rPr lang="es-EC" b="1" dirty="0" smtClean="0">
                <a:solidFill>
                  <a:schemeClr val="accent2"/>
                </a:solidFill>
                <a:effectLst>
                  <a:outerShdw blurRad="38100" dist="38100" dir="2700000" algn="tl">
                    <a:srgbClr val="000000">
                      <a:alpha val="43137"/>
                    </a:srgbClr>
                  </a:outerShdw>
                </a:effectLst>
              </a:rPr>
              <a:t>Visión Financiera</a:t>
            </a:r>
          </a:p>
          <a:p>
            <a:pPr marL="109728" indent="0" algn="just">
              <a:buNone/>
            </a:pPr>
            <a:endParaRPr lang="es-EC" dirty="0">
              <a:solidFill>
                <a:schemeClr val="accent2"/>
              </a:solidFill>
              <a:effectLst>
                <a:outerShdw blurRad="38100" dist="38100" dir="2700000" algn="tl">
                  <a:srgbClr val="000000">
                    <a:alpha val="43137"/>
                  </a:srgbClr>
                </a:outerShdw>
              </a:effectLst>
            </a:endParaRPr>
          </a:p>
          <a:p>
            <a:pPr marL="109728" indent="0" algn="just">
              <a:buNone/>
            </a:pPr>
            <a:r>
              <a:rPr lang="es-EC" dirty="0" smtClean="0"/>
              <a:t>La </a:t>
            </a:r>
            <a:r>
              <a:rPr lang="es-EC" dirty="0"/>
              <a:t>visión financiera nos permitirá enrumbarnos en las acciones y actividades correctas para la sostenibilidad del modelo de negocio.</a:t>
            </a:r>
          </a:p>
          <a:p>
            <a:pPr marL="109728" indent="0" algn="just">
              <a:buNone/>
            </a:pPr>
            <a:endParaRPr lang="es-EC" dirty="0"/>
          </a:p>
          <a:p>
            <a:pPr marL="109728" indent="0" algn="just">
              <a:buNone/>
            </a:pPr>
            <a:r>
              <a:rPr lang="es-EC" dirty="0" smtClean="0"/>
              <a:t>Ser  </a:t>
            </a:r>
            <a:r>
              <a:rPr lang="es-EC" dirty="0"/>
              <a:t>una empresa comercializadora de  productos de primera necesidad modelo en su gestión financiera para el año 2020 con altos índices de rentabilidad, administrando con eficiencia y eficacia todos sus recursos económicos e ingresos por ventas superiores al promedio del mercado local</a:t>
            </a:r>
            <a:r>
              <a:rPr lang="es-EC" dirty="0" smtClean="0"/>
              <a:t>.</a:t>
            </a:r>
          </a:p>
          <a:p>
            <a:pPr marL="109728" indent="0" algn="just">
              <a:buNone/>
            </a:pPr>
            <a:r>
              <a:rPr lang="es-EC" dirty="0"/>
              <a:t> </a:t>
            </a:r>
          </a:p>
          <a:p>
            <a:pPr marL="109728" indent="0" algn="just">
              <a:buNone/>
            </a:pPr>
            <a:r>
              <a:rPr lang="es-EC" b="1" dirty="0" smtClean="0">
                <a:solidFill>
                  <a:schemeClr val="accent2"/>
                </a:solidFill>
                <a:effectLst>
                  <a:outerShdw blurRad="38100" dist="38100" dir="2700000" algn="tl">
                    <a:srgbClr val="000000">
                      <a:alpha val="43137"/>
                    </a:srgbClr>
                  </a:outerShdw>
                </a:effectLst>
              </a:rPr>
              <a:t>OBJETIVOS FINANCIEROS</a:t>
            </a:r>
            <a:endParaRPr lang="es-EC" dirty="0">
              <a:solidFill>
                <a:schemeClr val="accent2"/>
              </a:solidFill>
              <a:effectLst>
                <a:outerShdw blurRad="38100" dist="38100" dir="2700000" algn="tl">
                  <a:srgbClr val="000000">
                    <a:alpha val="43137"/>
                  </a:srgbClr>
                </a:outerShdw>
              </a:effectLst>
            </a:endParaRPr>
          </a:p>
          <a:p>
            <a:pPr marL="109728" indent="0" algn="just">
              <a:buNone/>
            </a:pPr>
            <a:r>
              <a:rPr lang="es-EC" b="1" dirty="0">
                <a:solidFill>
                  <a:schemeClr val="accent2"/>
                </a:solidFill>
                <a:effectLst>
                  <a:outerShdw blurRad="38100" dist="38100" dir="2700000" algn="tl">
                    <a:srgbClr val="000000">
                      <a:alpha val="43137"/>
                    </a:srgbClr>
                  </a:outerShdw>
                </a:effectLst>
              </a:rPr>
              <a:t> </a:t>
            </a:r>
            <a:endParaRPr lang="es-EC" dirty="0">
              <a:solidFill>
                <a:schemeClr val="accent2"/>
              </a:solidFill>
              <a:effectLst>
                <a:outerShdw blurRad="38100" dist="38100" dir="2700000" algn="tl">
                  <a:srgbClr val="000000">
                    <a:alpha val="43137"/>
                  </a:srgbClr>
                </a:outerShdw>
              </a:effectLst>
            </a:endParaRPr>
          </a:p>
          <a:p>
            <a:pPr marL="109728" indent="0" algn="just">
              <a:buNone/>
            </a:pPr>
            <a:r>
              <a:rPr lang="es-EC" b="1" dirty="0" smtClean="0">
                <a:solidFill>
                  <a:schemeClr val="accent2"/>
                </a:solidFill>
                <a:effectLst>
                  <a:outerShdw blurRad="38100" dist="38100" dir="2700000" algn="tl">
                    <a:srgbClr val="000000">
                      <a:alpha val="43137"/>
                    </a:srgbClr>
                  </a:outerShdw>
                </a:effectLst>
              </a:rPr>
              <a:t> </a:t>
            </a:r>
            <a:r>
              <a:rPr lang="es-EC" b="1" dirty="0">
                <a:solidFill>
                  <a:schemeClr val="accent2"/>
                </a:solidFill>
                <a:effectLst>
                  <a:outerShdw blurRad="38100" dist="38100" dir="2700000" algn="tl">
                    <a:srgbClr val="000000">
                      <a:alpha val="43137"/>
                    </a:srgbClr>
                  </a:outerShdw>
                </a:effectLst>
              </a:rPr>
              <a:t>Objetivo Financiero </a:t>
            </a:r>
            <a:r>
              <a:rPr lang="es-EC" b="1" dirty="0" smtClean="0">
                <a:solidFill>
                  <a:schemeClr val="accent2"/>
                </a:solidFill>
                <a:effectLst>
                  <a:outerShdw blurRad="38100" dist="38100" dir="2700000" algn="tl">
                    <a:srgbClr val="000000">
                      <a:alpha val="43137"/>
                    </a:srgbClr>
                  </a:outerShdw>
                </a:effectLst>
              </a:rPr>
              <a:t>General</a:t>
            </a:r>
          </a:p>
          <a:p>
            <a:pPr marL="109728" indent="0" algn="just">
              <a:buNone/>
            </a:pPr>
            <a:endParaRPr lang="es-EC" dirty="0"/>
          </a:p>
          <a:p>
            <a:pPr marL="109728" indent="0" algn="just">
              <a:buNone/>
            </a:pPr>
            <a:r>
              <a:rPr lang="es-EC" dirty="0"/>
              <a:t>Diseñar un Plan Financiero a corto y largo plazo para el Mega Supermercado e identificar los objetivos y estrategias financieras a fin de obtener mayores niveles de rentabilidad</a:t>
            </a:r>
          </a:p>
          <a:p>
            <a:pPr marL="109728" indent="0" algn="just">
              <a:buNone/>
            </a:pPr>
            <a:endParaRPr lang="es-EC" dirty="0"/>
          </a:p>
          <a:p>
            <a:pPr algn="just"/>
            <a:endParaRPr lang="es-EC" dirty="0"/>
          </a:p>
        </p:txBody>
      </p:sp>
    </p:spTree>
    <p:extLst>
      <p:ext uri="{BB962C8B-B14F-4D97-AF65-F5344CB8AC3E}">
        <p14:creationId xmlns:p14="http://schemas.microsoft.com/office/powerpoint/2010/main" val="4153310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2348880"/>
            <a:ext cx="2627784" cy="720080"/>
          </a:xfrm>
        </p:spPr>
        <p:txBody>
          <a:bodyPr>
            <a:normAutofit fontScale="90000"/>
          </a:bodyPr>
          <a:lstStyle/>
          <a:p>
            <a:pPr algn="ctr"/>
            <a:r>
              <a:rPr lang="es-EC" sz="1800" b="1" dirty="0">
                <a:solidFill>
                  <a:schemeClr val="accent2"/>
                </a:solidFill>
                <a:effectLst>
                  <a:outerShdw blurRad="38100" dist="38100" dir="2700000" algn="tl">
                    <a:srgbClr val="000000">
                      <a:alpha val="43137"/>
                    </a:srgbClr>
                  </a:outerShdw>
                </a:effectLst>
                <a:latin typeface="+mn-lt"/>
              </a:rPr>
              <a:t>Objetivos  </a:t>
            </a:r>
            <a:r>
              <a:rPr lang="es-EC" sz="1800" b="1" dirty="0" smtClean="0">
                <a:solidFill>
                  <a:schemeClr val="accent2"/>
                </a:solidFill>
                <a:effectLst>
                  <a:outerShdw blurRad="38100" dist="38100" dir="2700000" algn="tl">
                    <a:srgbClr val="000000">
                      <a:alpha val="43137"/>
                    </a:srgbClr>
                  </a:outerShdw>
                </a:effectLst>
                <a:latin typeface="+mn-lt"/>
              </a:rPr>
              <a:t>Financieros Específicos </a:t>
            </a:r>
            <a:endParaRPr lang="es-EC" sz="1800" dirty="0">
              <a:solidFill>
                <a:schemeClr val="accent2"/>
              </a:solidFill>
              <a:effectLst>
                <a:outerShdw blurRad="38100" dist="38100" dir="2700000" algn="tl">
                  <a:srgbClr val="000000">
                    <a:alpha val="43137"/>
                  </a:srgbClr>
                </a:outerShdw>
              </a:effectLst>
              <a:latin typeface="+mn-lt"/>
            </a:endParaRPr>
          </a:p>
        </p:txBody>
      </p:sp>
      <p:graphicFrame>
        <p:nvGraphicFramePr>
          <p:cNvPr id="9" name="8 Tabla"/>
          <p:cNvGraphicFramePr>
            <a:graphicFrameLocks noGrp="1"/>
          </p:cNvGraphicFramePr>
          <p:nvPr>
            <p:extLst>
              <p:ext uri="{D42A27DB-BD31-4B8C-83A1-F6EECF244321}">
                <p14:modId xmlns:p14="http://schemas.microsoft.com/office/powerpoint/2010/main" val="3261192819"/>
              </p:ext>
            </p:extLst>
          </p:nvPr>
        </p:nvGraphicFramePr>
        <p:xfrm>
          <a:off x="2915816" y="620688"/>
          <a:ext cx="5976663" cy="6012180"/>
        </p:xfrm>
        <a:graphic>
          <a:graphicData uri="http://schemas.openxmlformats.org/drawingml/2006/table">
            <a:tbl>
              <a:tblPr firstRow="1" firstCol="1" bandRow="1"/>
              <a:tblGrid>
                <a:gridCol w="1470375"/>
                <a:gridCol w="2253144"/>
                <a:gridCol w="2253144"/>
              </a:tblGrid>
              <a:tr h="213521">
                <a:tc>
                  <a:txBody>
                    <a:bodyPr/>
                    <a:lstStyle/>
                    <a:p>
                      <a:pPr>
                        <a:lnSpc>
                          <a:spcPct val="150000"/>
                        </a:lnSpc>
                        <a:spcAft>
                          <a:spcPts val="0"/>
                        </a:spcAft>
                      </a:pPr>
                      <a:r>
                        <a:rPr lang="es-EC" sz="1100" b="1" dirty="0">
                          <a:effectLst/>
                          <a:latin typeface="Times New Roman"/>
                          <a:ea typeface="Calibri"/>
                          <a:cs typeface="Times New Roman"/>
                        </a:rPr>
                        <a:t>Aspectos Críticos</a:t>
                      </a:r>
                      <a:endParaRPr lang="es-EC" sz="1050" dirty="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b="1">
                          <a:effectLst/>
                          <a:latin typeface="Times New Roman"/>
                          <a:ea typeface="Calibri"/>
                          <a:cs typeface="Times New Roman"/>
                        </a:rPr>
                        <a:t>Indicador Actual</a:t>
                      </a:r>
                      <a:endParaRPr lang="es-EC" sz="105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b="1" dirty="0">
                          <a:effectLst/>
                          <a:latin typeface="Times New Roman"/>
                          <a:ea typeface="Calibri"/>
                          <a:cs typeface="Times New Roman"/>
                        </a:rPr>
                        <a:t>Objetivos Financieros</a:t>
                      </a:r>
                      <a:endParaRPr lang="es-EC" sz="1050" dirty="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535">
                <a:tc>
                  <a:txBody>
                    <a:bodyPr/>
                    <a:lstStyle/>
                    <a:p>
                      <a:pPr>
                        <a:lnSpc>
                          <a:spcPct val="150000"/>
                        </a:lnSpc>
                        <a:spcAft>
                          <a:spcPts val="0"/>
                        </a:spcAft>
                      </a:pPr>
                      <a:r>
                        <a:rPr lang="es-EC" sz="1200">
                          <a:effectLst/>
                          <a:latin typeface="Times New Roman"/>
                          <a:ea typeface="Calibri"/>
                          <a:cs typeface="Times New Roman"/>
                        </a:rPr>
                        <a:t>Costos y Gastos</a:t>
                      </a:r>
                      <a:endParaRPr lang="es-EC" sz="110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Times New Roman"/>
                          <a:ea typeface="Calibri"/>
                          <a:cs typeface="Times New Roman"/>
                        </a:rPr>
                        <a:t>Costo de Ventas</a:t>
                      </a:r>
                      <a:endParaRPr lang="es-EC" sz="1100" dirty="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Times New Roman"/>
                          <a:ea typeface="Calibri"/>
                          <a:cs typeface="Times New Roman"/>
                        </a:rPr>
                        <a:t>Reducir el costo de ventas al 11 %  para tener un mayor margen de utilidad</a:t>
                      </a:r>
                      <a:endParaRPr lang="es-EC" sz="110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5323">
                <a:tc>
                  <a:txBody>
                    <a:bodyPr/>
                    <a:lstStyle/>
                    <a:p>
                      <a:pPr>
                        <a:lnSpc>
                          <a:spcPct val="150000"/>
                        </a:lnSpc>
                        <a:spcAft>
                          <a:spcPts val="0"/>
                        </a:spcAft>
                      </a:pPr>
                      <a:r>
                        <a:rPr lang="es-EC" sz="1200" dirty="0">
                          <a:effectLst/>
                          <a:latin typeface="Times New Roman"/>
                          <a:ea typeface="Calibri"/>
                          <a:cs typeface="Times New Roman"/>
                        </a:rPr>
                        <a:t>Razón de Liquidez</a:t>
                      </a:r>
                      <a:endParaRPr lang="es-EC" sz="1100" dirty="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Times New Roman"/>
                          <a:ea typeface="Calibri"/>
                          <a:cs typeface="Times New Roman"/>
                        </a:rPr>
                        <a:t>Razón  circulante y Prueba Acida</a:t>
                      </a:r>
                      <a:endParaRPr lang="es-EC" sz="1100" dirty="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Times New Roman"/>
                          <a:ea typeface="Calibri"/>
                          <a:cs typeface="Times New Roman"/>
                        </a:rPr>
                        <a:t>Incrementar el indicador de  liquidez para cubrir necesidades de pagos en el corto plazo</a:t>
                      </a:r>
                      <a:endParaRPr lang="es-EC" sz="1100">
                        <a:effectLst/>
                        <a:latin typeface="Calibri"/>
                        <a:ea typeface="Calibri"/>
                        <a:cs typeface="Times New Roman"/>
                      </a:endParaRPr>
                    </a:p>
                    <a:p>
                      <a:pPr>
                        <a:lnSpc>
                          <a:spcPct val="150000"/>
                        </a:lnSpc>
                        <a:spcAft>
                          <a:spcPts val="0"/>
                        </a:spcAft>
                      </a:pPr>
                      <a:r>
                        <a:rPr lang="es-EC" sz="1200">
                          <a:effectLst/>
                          <a:latin typeface="Times New Roman"/>
                          <a:ea typeface="Calibri"/>
                          <a:cs typeface="Times New Roman"/>
                        </a:rPr>
                        <a:t> </a:t>
                      </a:r>
                      <a:endParaRPr lang="es-EC" sz="110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6111">
                <a:tc>
                  <a:txBody>
                    <a:bodyPr/>
                    <a:lstStyle/>
                    <a:p>
                      <a:pPr>
                        <a:lnSpc>
                          <a:spcPct val="150000"/>
                        </a:lnSpc>
                        <a:spcAft>
                          <a:spcPts val="0"/>
                        </a:spcAft>
                      </a:pPr>
                      <a:r>
                        <a:rPr lang="es-EC" sz="1200">
                          <a:effectLst/>
                          <a:latin typeface="Times New Roman"/>
                          <a:ea typeface="Calibri"/>
                          <a:cs typeface="Times New Roman"/>
                        </a:rPr>
                        <a:t>Razón de Apalancamiento</a:t>
                      </a:r>
                      <a:endParaRPr lang="es-EC" sz="110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Times New Roman"/>
                          <a:ea typeface="Calibri"/>
                          <a:cs typeface="Times New Roman"/>
                        </a:rPr>
                        <a:t>Razón Deuda sobre Activo Total  </a:t>
                      </a:r>
                      <a:endParaRPr lang="es-EC" sz="1100" dirty="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Times New Roman"/>
                          <a:ea typeface="Calibri"/>
                          <a:cs typeface="Times New Roman"/>
                        </a:rPr>
                        <a:t>Reducir el nivel de endeudamiento a largo plazo  a partir del año 2017   por medio de la pre cancelación mantenida con el Banco del Pichincha</a:t>
                      </a:r>
                      <a:endParaRPr lang="es-EC" sz="110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5323">
                <a:tc>
                  <a:txBody>
                    <a:bodyPr/>
                    <a:lstStyle/>
                    <a:p>
                      <a:pPr>
                        <a:lnSpc>
                          <a:spcPct val="150000"/>
                        </a:lnSpc>
                        <a:spcAft>
                          <a:spcPts val="0"/>
                        </a:spcAft>
                      </a:pPr>
                      <a:r>
                        <a:rPr lang="es-EC" sz="1200">
                          <a:effectLst/>
                          <a:latin typeface="Times New Roman"/>
                          <a:ea typeface="Calibri"/>
                          <a:cs typeface="Times New Roman"/>
                        </a:rPr>
                        <a:t>Comercialización</a:t>
                      </a:r>
                      <a:endParaRPr lang="es-EC" sz="110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Times New Roman"/>
                          <a:ea typeface="Calibri"/>
                          <a:cs typeface="Times New Roman"/>
                        </a:rPr>
                        <a:t>Ventas   </a:t>
                      </a:r>
                      <a:endParaRPr lang="es-EC" sz="110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Times New Roman"/>
                          <a:ea typeface="Calibri"/>
                          <a:cs typeface="Times New Roman"/>
                        </a:rPr>
                        <a:t>Incrementar el nivel de ventas para a partir del  año 2015 en un porcentaje del 12 %, </a:t>
                      </a:r>
                      <a:endParaRPr lang="es-EC" sz="1100">
                        <a:effectLst/>
                        <a:latin typeface="Calibri"/>
                        <a:ea typeface="Calibri"/>
                        <a:cs typeface="Times New Roman"/>
                      </a:endParaRPr>
                    </a:p>
                    <a:p>
                      <a:pPr>
                        <a:lnSpc>
                          <a:spcPct val="150000"/>
                        </a:lnSpc>
                        <a:spcAft>
                          <a:spcPts val="0"/>
                        </a:spcAft>
                      </a:pPr>
                      <a:r>
                        <a:rPr lang="es-EC" sz="1200">
                          <a:effectLst/>
                          <a:latin typeface="Times New Roman"/>
                          <a:ea typeface="Calibri"/>
                          <a:cs typeface="Times New Roman"/>
                        </a:rPr>
                        <a:t> </a:t>
                      </a:r>
                      <a:endParaRPr lang="es-EC" sz="110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6111">
                <a:tc>
                  <a:txBody>
                    <a:bodyPr/>
                    <a:lstStyle/>
                    <a:p>
                      <a:pPr>
                        <a:lnSpc>
                          <a:spcPct val="150000"/>
                        </a:lnSpc>
                        <a:spcAft>
                          <a:spcPts val="0"/>
                        </a:spcAft>
                      </a:pPr>
                      <a:r>
                        <a:rPr lang="es-EC" sz="1200">
                          <a:effectLst/>
                          <a:latin typeface="Times New Roman"/>
                          <a:ea typeface="Calibri"/>
                          <a:cs typeface="Times New Roman"/>
                        </a:rPr>
                        <a:t>Capacidad Operativa</a:t>
                      </a:r>
                      <a:endParaRPr lang="es-EC" sz="110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a:effectLst/>
                          <a:latin typeface="Times New Roman"/>
                          <a:ea typeface="Calibri"/>
                          <a:cs typeface="Times New Roman"/>
                        </a:rPr>
                        <a:t>Capacidad Instalada</a:t>
                      </a:r>
                      <a:endParaRPr lang="es-EC" sz="110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effectLst/>
                          <a:latin typeface="Times New Roman"/>
                          <a:ea typeface="Calibri"/>
                          <a:cs typeface="Times New Roman"/>
                        </a:rPr>
                        <a:t>Invertir en ampliación de bodegas,  remodelación del local comercial, y compra de maquinaria para el año 2019. </a:t>
                      </a:r>
                      <a:endParaRPr lang="es-EC" sz="1100" dirty="0">
                        <a:effectLst/>
                        <a:latin typeface="Calibri"/>
                        <a:ea typeface="Calibri"/>
                        <a:cs typeface="Times New Roman"/>
                      </a:endParaRPr>
                    </a:p>
                    <a:p>
                      <a:pPr>
                        <a:lnSpc>
                          <a:spcPct val="150000"/>
                        </a:lnSpc>
                        <a:spcAft>
                          <a:spcPts val="0"/>
                        </a:spcAft>
                      </a:pPr>
                      <a:r>
                        <a:rPr lang="es-EC" sz="1200" dirty="0">
                          <a:effectLst/>
                          <a:latin typeface="Times New Roman"/>
                          <a:ea typeface="Calibri"/>
                          <a:cs typeface="Times New Roman"/>
                        </a:rPr>
                        <a:t> </a:t>
                      </a:r>
                      <a:endParaRPr lang="es-EC" sz="1100" dirty="0">
                        <a:effectLst/>
                        <a:latin typeface="Calibri"/>
                        <a:ea typeface="Calibri"/>
                        <a:cs typeface="Times New Roman"/>
                      </a:endParaRPr>
                    </a:p>
                  </a:txBody>
                  <a:tcPr marL="40040" marR="40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69884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Rectángulo redondeado"/>
          <p:cNvSpPr/>
          <p:nvPr/>
        </p:nvSpPr>
        <p:spPr>
          <a:xfrm>
            <a:off x="827584" y="4293096"/>
            <a:ext cx="7560840" cy="504056"/>
          </a:xfrm>
          <a:prstGeom prst="roundRec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p>
          <a:p>
            <a:pPr algn="ctr"/>
            <a:endParaRPr lang="es-EC" dirty="0"/>
          </a:p>
        </p:txBody>
      </p:sp>
      <p:sp>
        <p:nvSpPr>
          <p:cNvPr id="29" name="28 Rectángulo redondeado"/>
          <p:cNvSpPr/>
          <p:nvPr/>
        </p:nvSpPr>
        <p:spPr>
          <a:xfrm>
            <a:off x="827584" y="4941168"/>
            <a:ext cx="7560840" cy="1008112"/>
          </a:xfrm>
          <a:prstGeom prst="roundRect">
            <a:avLst/>
          </a:prstGeom>
          <a:solidFill>
            <a:schemeClr val="accent1">
              <a:lumMod val="20000"/>
              <a:lumOff val="80000"/>
            </a:schemeClr>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p>
          <a:p>
            <a:pPr algn="ctr"/>
            <a:endParaRPr lang="es-EC" dirty="0"/>
          </a:p>
        </p:txBody>
      </p:sp>
      <p:sp>
        <p:nvSpPr>
          <p:cNvPr id="27" name="26 Rectángulo redondeado"/>
          <p:cNvSpPr/>
          <p:nvPr/>
        </p:nvSpPr>
        <p:spPr>
          <a:xfrm>
            <a:off x="827584" y="3212976"/>
            <a:ext cx="7560840" cy="864096"/>
          </a:xfrm>
          <a:prstGeom prst="roundRect">
            <a:avLst/>
          </a:prstGeom>
          <a:solidFill>
            <a:schemeClr val="accent6">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p>
          <a:p>
            <a:pPr algn="ctr"/>
            <a:endParaRPr lang="es-EC" dirty="0"/>
          </a:p>
        </p:txBody>
      </p:sp>
      <p:sp>
        <p:nvSpPr>
          <p:cNvPr id="26" name="25 Rectángulo redondeado"/>
          <p:cNvSpPr/>
          <p:nvPr/>
        </p:nvSpPr>
        <p:spPr>
          <a:xfrm>
            <a:off x="899592" y="1988840"/>
            <a:ext cx="7560840" cy="1008112"/>
          </a:xfrm>
          <a:prstGeom prst="round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solidFill>
                <a:schemeClr val="accent2">
                  <a:lumMod val="60000"/>
                  <a:lumOff val="40000"/>
                </a:schemeClr>
              </a:solidFill>
            </a:endParaRPr>
          </a:p>
          <a:p>
            <a:pPr algn="ctr"/>
            <a:endParaRPr lang="es-EC" dirty="0">
              <a:solidFill>
                <a:schemeClr val="accent2">
                  <a:lumMod val="60000"/>
                  <a:lumOff val="40000"/>
                </a:schemeClr>
              </a:solidFill>
            </a:endParaRPr>
          </a:p>
        </p:txBody>
      </p:sp>
      <p:sp>
        <p:nvSpPr>
          <p:cNvPr id="5" name="4 Rectángulo redondeado"/>
          <p:cNvSpPr/>
          <p:nvPr/>
        </p:nvSpPr>
        <p:spPr>
          <a:xfrm>
            <a:off x="2987824" y="692696"/>
            <a:ext cx="5832648" cy="576064"/>
          </a:xfrm>
          <a:prstGeom prst="roundRect">
            <a:avLst/>
          </a:prstGeom>
          <a:solidFill>
            <a:schemeClr val="accent3">
              <a:lumMod val="40000"/>
              <a:lumOff val="6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C" dirty="0"/>
          </a:p>
        </p:txBody>
      </p:sp>
      <p:sp>
        <p:nvSpPr>
          <p:cNvPr id="2" name="1 Título"/>
          <p:cNvSpPr>
            <a:spLocks noGrp="1"/>
          </p:cNvSpPr>
          <p:nvPr>
            <p:ph type="title"/>
          </p:nvPr>
        </p:nvSpPr>
        <p:spPr>
          <a:xfrm>
            <a:off x="457200" y="836712"/>
            <a:ext cx="8229600" cy="792088"/>
          </a:xfrm>
        </p:spPr>
        <p:txBody>
          <a:bodyPr>
            <a:normAutofit fontScale="90000"/>
          </a:bodyPr>
          <a:lstStyle/>
          <a:p>
            <a:pPr algn="r"/>
            <a:r>
              <a:rPr lang="es-EC" dirty="0" smtClean="0">
                <a:solidFill>
                  <a:schemeClr val="accent2"/>
                </a:solidFill>
                <a:effectLst>
                  <a:outerShdw blurRad="38100" dist="38100" dir="2700000" algn="tl">
                    <a:srgbClr val="000000">
                      <a:alpha val="43137"/>
                    </a:srgbClr>
                  </a:outerShdw>
                </a:effectLst>
              </a:rPr>
              <a:t>OBJETIVOS </a:t>
            </a:r>
            <a:r>
              <a:rPr lang="es-EC" dirty="0">
                <a:solidFill>
                  <a:schemeClr val="accent2"/>
                </a:solidFill>
                <a:effectLst>
                  <a:outerShdw blurRad="38100" dist="38100" dir="2700000" algn="tl">
                    <a:srgbClr val="000000">
                      <a:alpha val="43137"/>
                    </a:srgbClr>
                  </a:outerShdw>
                </a:effectLst>
              </a:rPr>
              <a:t>DE LA EMPRESA </a:t>
            </a:r>
            <a:r>
              <a:rPr lang="es-EC" dirty="0"/>
              <a:t/>
            </a:r>
            <a:br>
              <a:rPr lang="es-EC" dirty="0"/>
            </a:br>
            <a:endParaRPr lang="es-EC" dirty="0"/>
          </a:p>
        </p:txBody>
      </p:sp>
      <p:sp>
        <p:nvSpPr>
          <p:cNvPr id="3" name="2 Marcador de contenido"/>
          <p:cNvSpPr>
            <a:spLocks noGrp="1"/>
          </p:cNvSpPr>
          <p:nvPr>
            <p:ph idx="1"/>
          </p:nvPr>
        </p:nvSpPr>
        <p:spPr>
          <a:xfrm>
            <a:off x="914400" y="1700808"/>
            <a:ext cx="8229600" cy="4873728"/>
          </a:xfrm>
        </p:spPr>
        <p:txBody>
          <a:bodyPr>
            <a:normAutofit fontScale="85000" lnSpcReduction="20000"/>
          </a:bodyPr>
          <a:lstStyle/>
          <a:p>
            <a:pPr>
              <a:buFont typeface="Arial" charset="0"/>
              <a:buChar char="•"/>
            </a:pPr>
            <a:endParaRPr lang="es-EC" dirty="0" smtClean="0"/>
          </a:p>
          <a:p>
            <a:pPr>
              <a:buFont typeface="Arial" charset="0"/>
              <a:buChar char="•"/>
            </a:pPr>
            <a:r>
              <a:rPr lang="es-EC" dirty="0" smtClean="0"/>
              <a:t>Proporcionar </a:t>
            </a:r>
            <a:r>
              <a:rPr lang="es-EC" dirty="0"/>
              <a:t>y comercializar productos de primera necesidad </a:t>
            </a:r>
            <a:r>
              <a:rPr lang="es-EC" dirty="0" smtClean="0"/>
              <a:t>de calidad, variedad y a precios</a:t>
            </a:r>
            <a:endParaRPr lang="es-EC" dirty="0"/>
          </a:p>
          <a:p>
            <a:pPr marL="109728" indent="0">
              <a:buNone/>
            </a:pPr>
            <a:r>
              <a:rPr lang="es-EC" dirty="0" smtClean="0"/>
              <a:t>    competitivos.</a:t>
            </a:r>
          </a:p>
          <a:p>
            <a:pPr marL="109728" indent="0">
              <a:buNone/>
            </a:pPr>
            <a:endParaRPr lang="es-EC" dirty="0"/>
          </a:p>
          <a:p>
            <a:r>
              <a:rPr lang="es-EC" dirty="0" smtClean="0"/>
              <a:t>Incrementar </a:t>
            </a:r>
            <a:r>
              <a:rPr lang="es-EC" dirty="0"/>
              <a:t>su gama de productos en las </a:t>
            </a:r>
            <a:endParaRPr lang="es-EC" dirty="0" smtClean="0"/>
          </a:p>
          <a:p>
            <a:pPr marL="109728" indent="0">
              <a:buNone/>
            </a:pPr>
            <a:r>
              <a:rPr lang="es-EC" dirty="0" smtClean="0"/>
              <a:t>    diferentes </a:t>
            </a:r>
            <a:r>
              <a:rPr lang="es-EC" dirty="0"/>
              <a:t>líneas. </a:t>
            </a:r>
            <a:endParaRPr lang="es-EC" dirty="0" smtClean="0"/>
          </a:p>
          <a:p>
            <a:pPr marL="109728" indent="0">
              <a:buNone/>
            </a:pPr>
            <a:endParaRPr lang="es-EC" dirty="0"/>
          </a:p>
          <a:p>
            <a:r>
              <a:rPr lang="es-EC" dirty="0" smtClean="0"/>
              <a:t> </a:t>
            </a:r>
            <a:r>
              <a:rPr lang="es-EC" dirty="0"/>
              <a:t>Distribuir a comerciantes minoristas </a:t>
            </a:r>
            <a:endParaRPr lang="es-EC" dirty="0" smtClean="0"/>
          </a:p>
          <a:p>
            <a:pPr marL="109728" indent="0">
              <a:buNone/>
            </a:pPr>
            <a:endParaRPr lang="es-EC" dirty="0"/>
          </a:p>
          <a:p>
            <a:r>
              <a:rPr lang="es-EC" dirty="0" smtClean="0"/>
              <a:t> Establecer </a:t>
            </a:r>
            <a:r>
              <a:rPr lang="es-EC" dirty="0"/>
              <a:t>convenios institucionales para </a:t>
            </a:r>
            <a:endParaRPr lang="es-EC" dirty="0" smtClean="0"/>
          </a:p>
          <a:p>
            <a:pPr marL="109728" indent="0">
              <a:buNone/>
            </a:pPr>
            <a:r>
              <a:rPr lang="es-EC" dirty="0" smtClean="0"/>
              <a:t>    dotación </a:t>
            </a:r>
            <a:r>
              <a:rPr lang="es-EC" dirty="0"/>
              <a:t>de productos. </a:t>
            </a:r>
          </a:p>
          <a:p>
            <a:pPr marL="109728" indent="0">
              <a:buNone/>
            </a:pPr>
            <a:endParaRPr lang="es-EC" dirty="0" smtClean="0"/>
          </a:p>
          <a:p>
            <a:pPr marL="109728" indent="0">
              <a:buNone/>
            </a:pPr>
            <a:r>
              <a:rPr lang="es-EC" dirty="0" smtClean="0"/>
              <a:t> </a:t>
            </a:r>
            <a:endParaRPr lang="es-EC" dirty="0"/>
          </a:p>
        </p:txBody>
      </p:sp>
      <p:cxnSp>
        <p:nvCxnSpPr>
          <p:cNvPr id="7" name="6 Conector recto"/>
          <p:cNvCxnSpPr/>
          <p:nvPr/>
        </p:nvCxnSpPr>
        <p:spPr>
          <a:xfrm>
            <a:off x="5796136" y="1268760"/>
            <a:ext cx="0" cy="3600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H="1">
            <a:off x="395536" y="1628800"/>
            <a:ext cx="5400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395536" y="1628800"/>
            <a:ext cx="0" cy="38884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395536" y="5517232"/>
            <a:ext cx="43204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933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504056"/>
          </a:xfrm>
        </p:spPr>
        <p:txBody>
          <a:bodyPr>
            <a:normAutofit/>
          </a:bodyPr>
          <a:lstStyle/>
          <a:p>
            <a:r>
              <a:rPr lang="es-EC" sz="2300" dirty="0" smtClean="0">
                <a:solidFill>
                  <a:schemeClr val="accent2"/>
                </a:solidFill>
                <a:effectLst>
                  <a:outerShdw blurRad="38100" dist="38100" dir="2700000" algn="tl">
                    <a:srgbClr val="000000">
                      <a:alpha val="43137"/>
                    </a:srgbClr>
                  </a:outerShdw>
                </a:effectLst>
              </a:rPr>
              <a:t>Estrategias Financieras</a:t>
            </a:r>
            <a:endParaRPr lang="es-EC" sz="2300" dirty="0">
              <a:solidFill>
                <a:schemeClr val="accent2"/>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268760"/>
            <a:ext cx="8229600" cy="5305776"/>
          </a:xfrm>
        </p:spPr>
        <p:txBody>
          <a:bodyPr>
            <a:normAutofit/>
          </a:bodyPr>
          <a:lstStyle/>
          <a:p>
            <a:pPr marL="109728" indent="0" algn="just">
              <a:buNone/>
            </a:pPr>
            <a:r>
              <a:rPr lang="es-ES" sz="1800" dirty="0"/>
              <a:t>Las estrategias financieras son entonces las que nos permiten concretar y ejecutar los proyectos estratégicos. Son el cómo lograr y hacer realidad cada objetivo financiero y cada proyecto </a:t>
            </a:r>
            <a:r>
              <a:rPr lang="es-ES" sz="1800" dirty="0" smtClean="0"/>
              <a:t>estratégico</a:t>
            </a:r>
          </a:p>
          <a:p>
            <a:pPr marL="109728" indent="0">
              <a:buNone/>
            </a:pPr>
            <a:endParaRPr lang="es-EC" sz="1800" b="1" dirty="0" smtClean="0"/>
          </a:p>
          <a:p>
            <a:pPr marL="109728" indent="0" algn="just">
              <a:buNone/>
            </a:pPr>
            <a:r>
              <a:rPr lang="es-EC" sz="1900" b="1" dirty="0" smtClean="0">
                <a:solidFill>
                  <a:schemeClr val="accent2"/>
                </a:solidFill>
              </a:rPr>
              <a:t>Planteamiento </a:t>
            </a:r>
            <a:r>
              <a:rPr lang="es-EC" sz="1900" b="1" dirty="0">
                <a:solidFill>
                  <a:schemeClr val="accent2"/>
                </a:solidFill>
              </a:rPr>
              <a:t>de Estrategias Financieras</a:t>
            </a:r>
            <a:endParaRPr lang="es-EC" sz="1900" dirty="0">
              <a:solidFill>
                <a:schemeClr val="accent2"/>
              </a:solidFill>
            </a:endParaRPr>
          </a:p>
          <a:p>
            <a:pPr marL="109728" indent="0" algn="just">
              <a:buNone/>
            </a:pPr>
            <a:endParaRPr lang="es-EC" sz="1900" dirty="0"/>
          </a:p>
          <a:p>
            <a:pPr algn="just"/>
            <a:r>
              <a:rPr lang="es-EC" sz="1900" dirty="0"/>
              <a:t>Negociación directa con los proveedores de las diferentes líneas de productos, evitando intermediarios y considerando compras de contado cuando existan promociones o atractivo costo del producto.</a:t>
            </a:r>
          </a:p>
          <a:p>
            <a:pPr algn="just"/>
            <a:r>
              <a:rPr lang="es-EC" sz="1900" dirty="0"/>
              <a:t>Reinversión  de las utilidades del negocio para financiamiento propio de  la empresa.</a:t>
            </a:r>
          </a:p>
          <a:p>
            <a:pPr algn="just"/>
            <a:r>
              <a:rPr lang="es-EC" sz="1900" dirty="0"/>
              <a:t>Pre cancelar la deuda establecida con el banco del pichincha con fondos propios.</a:t>
            </a:r>
          </a:p>
          <a:p>
            <a:pPr algn="just"/>
            <a:r>
              <a:rPr lang="es-EC" sz="1900" dirty="0"/>
              <a:t>Implementar una campaña de promoción masiva utilizando medios de comunicación locales, redes sociales, entre otras.</a:t>
            </a:r>
          </a:p>
          <a:p>
            <a:pPr algn="just"/>
            <a:r>
              <a:rPr lang="es-EC" sz="1900" dirty="0"/>
              <a:t>Buscar un espacio físico cercano a las </a:t>
            </a:r>
            <a:r>
              <a:rPr lang="es-EC" sz="1900" dirty="0" smtClean="0"/>
              <a:t>instalaciones. </a:t>
            </a:r>
            <a:endParaRPr lang="es-EC" sz="1900" dirty="0"/>
          </a:p>
        </p:txBody>
      </p:sp>
    </p:spTree>
    <p:extLst>
      <p:ext uri="{BB962C8B-B14F-4D97-AF65-F5344CB8AC3E}">
        <p14:creationId xmlns:p14="http://schemas.microsoft.com/office/powerpoint/2010/main" val="3101628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12776"/>
            <a:ext cx="8229600" cy="5161760"/>
          </a:xfrm>
        </p:spPr>
        <p:txBody>
          <a:bodyPr>
            <a:normAutofit/>
          </a:bodyPr>
          <a:lstStyle/>
          <a:p>
            <a:pPr marL="109728" indent="0" algn="just">
              <a:buNone/>
            </a:pPr>
            <a:r>
              <a:rPr lang="es-EC" b="1" dirty="0" smtClean="0">
                <a:solidFill>
                  <a:schemeClr val="accent2"/>
                </a:solidFill>
                <a:effectLst>
                  <a:outerShdw blurRad="38100" dist="38100" dir="2700000" algn="tl">
                    <a:srgbClr val="000000">
                      <a:alpha val="43137"/>
                    </a:srgbClr>
                  </a:outerShdw>
                </a:effectLst>
              </a:rPr>
              <a:t>Priorización de las Estrategias Financieras</a:t>
            </a:r>
            <a:endParaRPr lang="es-EC" dirty="0" smtClean="0">
              <a:solidFill>
                <a:schemeClr val="accent2"/>
              </a:solidFill>
              <a:effectLst>
                <a:outerShdw blurRad="38100" dist="38100" dir="2700000" algn="tl">
                  <a:srgbClr val="000000">
                    <a:alpha val="43137"/>
                  </a:srgbClr>
                </a:outerShdw>
              </a:effectLst>
            </a:endParaRPr>
          </a:p>
          <a:p>
            <a:pPr marL="109728" indent="0" algn="just">
              <a:buNone/>
            </a:pPr>
            <a:endParaRPr lang="es-EC" dirty="0" smtClean="0"/>
          </a:p>
          <a:p>
            <a:pPr marL="109728" indent="0" algn="just">
              <a:buNone/>
            </a:pPr>
            <a:r>
              <a:rPr lang="es-EC" dirty="0" smtClean="0"/>
              <a:t>Consiste en dar una ponderación de las estrategias a fin de determinar cuáles son las más representativas para aplicarlas como prioridad  de acuerdo a factores de rentabilidad. Liquidez y sostenibilidad en el tiempo.</a:t>
            </a:r>
          </a:p>
          <a:p>
            <a:pPr marL="109728" indent="0">
              <a:buNone/>
            </a:pPr>
            <a:endParaRPr lang="es-EC" dirty="0"/>
          </a:p>
          <a:p>
            <a:endParaRPr lang="es-EC" dirty="0"/>
          </a:p>
        </p:txBody>
      </p:sp>
    </p:spTree>
    <p:extLst>
      <p:ext uri="{BB962C8B-B14F-4D97-AF65-F5344CB8AC3E}">
        <p14:creationId xmlns:p14="http://schemas.microsoft.com/office/powerpoint/2010/main" val="15646035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864096"/>
          </a:xfrm>
        </p:spPr>
        <p:txBody>
          <a:bodyPr>
            <a:normAutofit fontScale="90000"/>
          </a:bodyPr>
          <a:lstStyle/>
          <a:p>
            <a:r>
              <a:rPr lang="es-EC" sz="2000" b="1" dirty="0">
                <a:solidFill>
                  <a:schemeClr val="accent2"/>
                </a:solidFill>
                <a:effectLst>
                  <a:outerShdw blurRad="38100" dist="38100" dir="2700000" algn="tl">
                    <a:srgbClr val="000000">
                      <a:alpha val="43137"/>
                    </a:srgbClr>
                  </a:outerShdw>
                </a:effectLst>
              </a:rPr>
              <a:t>Priorización de Estrategias Financieras</a:t>
            </a:r>
            <a:r>
              <a:rPr lang="es-EC" dirty="0"/>
              <a:t/>
            </a:r>
            <a:br>
              <a:rPr lang="es-EC" dirty="0"/>
            </a:b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970282839"/>
              </p:ext>
            </p:extLst>
          </p:nvPr>
        </p:nvGraphicFramePr>
        <p:xfrm>
          <a:off x="971600" y="908720"/>
          <a:ext cx="7632848" cy="5184575"/>
        </p:xfrm>
        <a:graphic>
          <a:graphicData uri="http://schemas.openxmlformats.org/drawingml/2006/table">
            <a:tbl>
              <a:tblPr firstRow="1" firstCol="1" bandRow="1"/>
              <a:tblGrid>
                <a:gridCol w="2471913"/>
                <a:gridCol w="1360205"/>
                <a:gridCol w="1360205"/>
                <a:gridCol w="864952"/>
                <a:gridCol w="815252"/>
                <a:gridCol w="760321"/>
              </a:tblGrid>
              <a:tr h="389083">
                <a:tc rowSpan="2">
                  <a:txBody>
                    <a:bodyPr/>
                    <a:lstStyle/>
                    <a:p>
                      <a:pPr>
                        <a:lnSpc>
                          <a:spcPct val="150000"/>
                        </a:lnSpc>
                        <a:spcAft>
                          <a:spcPts val="0"/>
                        </a:spcAft>
                      </a:pPr>
                      <a:r>
                        <a:rPr lang="es-EC" sz="1050" dirty="0">
                          <a:effectLst/>
                          <a:latin typeface="Times New Roman"/>
                          <a:ea typeface="Calibri"/>
                          <a:cs typeface="Times New Roman"/>
                        </a:rPr>
                        <a:t>ESTRATEGIAS FINANCIERAS</a:t>
                      </a:r>
                      <a:endParaRPr lang="es-EC" sz="1100" dirty="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50000"/>
                        </a:lnSpc>
                        <a:spcAft>
                          <a:spcPts val="0"/>
                        </a:spcAft>
                      </a:pPr>
                      <a:r>
                        <a:rPr lang="es-EC" sz="1050" dirty="0">
                          <a:effectLst/>
                          <a:latin typeface="Times New Roman"/>
                          <a:ea typeface="Calibri"/>
                          <a:cs typeface="Times New Roman"/>
                        </a:rPr>
                        <a:t>NIVEL DE IMPORTANCIA</a:t>
                      </a:r>
                      <a:endParaRPr lang="es-EC" sz="1100" dirty="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50000"/>
                        </a:lnSpc>
                        <a:spcAft>
                          <a:spcPts val="0"/>
                        </a:spcAft>
                      </a:pPr>
                      <a:r>
                        <a:rPr lang="es-EC" sz="1050">
                          <a:effectLst/>
                          <a:latin typeface="Times New Roman"/>
                          <a:ea typeface="Calibri"/>
                          <a:cs typeface="Times New Roman"/>
                        </a:rPr>
                        <a:t>TOTAL</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160">
                <a:tc vMerge="1">
                  <a:txBody>
                    <a:bodyPr/>
                    <a:lstStyle/>
                    <a:p>
                      <a:endParaRPr lang="es-EC"/>
                    </a:p>
                  </a:txBody>
                  <a:tcPr/>
                </a:tc>
                <a:tc>
                  <a:txBody>
                    <a:bodyPr/>
                    <a:lstStyle/>
                    <a:p>
                      <a:pPr>
                        <a:lnSpc>
                          <a:spcPct val="150000"/>
                        </a:lnSpc>
                        <a:spcAft>
                          <a:spcPts val="0"/>
                        </a:spcAft>
                      </a:pPr>
                      <a:r>
                        <a:rPr lang="es-EC" sz="1000" dirty="0">
                          <a:effectLst/>
                          <a:latin typeface="Times New Roman"/>
                          <a:ea typeface="Calibri"/>
                          <a:cs typeface="Times New Roman"/>
                        </a:rPr>
                        <a:t>LIQUIDEZ</a:t>
                      </a:r>
                      <a:endParaRPr lang="es-EC" sz="1100" dirty="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00" dirty="0">
                          <a:effectLst/>
                          <a:latin typeface="Times New Roman"/>
                          <a:ea typeface="Calibri"/>
                          <a:cs typeface="Times New Roman"/>
                        </a:rPr>
                        <a:t>RENTABILIDAD</a:t>
                      </a:r>
                      <a:endParaRPr lang="es-EC" sz="1100" dirty="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00">
                          <a:effectLst/>
                          <a:latin typeface="Times New Roman"/>
                          <a:ea typeface="Calibri"/>
                          <a:cs typeface="Times New Roman"/>
                        </a:rPr>
                        <a:t>SOLIDEZ</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00">
                          <a:effectLst/>
                          <a:latin typeface="Times New Roman"/>
                          <a:ea typeface="Calibri"/>
                          <a:cs typeface="Times New Roman"/>
                        </a:rPr>
                        <a:t>VENTAS</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effectLst/>
                          <a:latin typeface="Times New Roman"/>
                          <a:ea typeface="Calibri"/>
                          <a:cs typeface="Times New Roman"/>
                        </a:rPr>
                        <a:t> </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961">
                <a:tc>
                  <a:txBody>
                    <a:bodyPr/>
                    <a:lstStyle/>
                    <a:p>
                      <a:pPr>
                        <a:lnSpc>
                          <a:spcPct val="150000"/>
                        </a:lnSpc>
                        <a:spcAft>
                          <a:spcPts val="0"/>
                        </a:spcAft>
                      </a:pPr>
                      <a:r>
                        <a:rPr lang="es-EC" sz="1050">
                          <a:effectLst/>
                          <a:latin typeface="Times New Roman"/>
                          <a:ea typeface="Calibri"/>
                          <a:cs typeface="Times New Roman"/>
                        </a:rPr>
                        <a:t>Negociación directa con los proveedores de las diferentes líneas de productos, evitando intermediarios y considerando compras de contado cuando existan promociones o atractivo costo del producto</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10</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dirty="0">
                          <a:effectLst/>
                          <a:latin typeface="Times New Roman"/>
                          <a:ea typeface="Calibri"/>
                          <a:cs typeface="Times New Roman"/>
                        </a:rPr>
                        <a:t>10</a:t>
                      </a:r>
                      <a:endParaRPr lang="es-EC" sz="1100" dirty="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10</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9</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39</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625">
                <a:tc>
                  <a:txBody>
                    <a:bodyPr/>
                    <a:lstStyle/>
                    <a:p>
                      <a:pPr>
                        <a:lnSpc>
                          <a:spcPct val="150000"/>
                        </a:lnSpc>
                        <a:spcAft>
                          <a:spcPts val="0"/>
                        </a:spcAft>
                      </a:pPr>
                      <a:r>
                        <a:rPr lang="es-EC" sz="1050">
                          <a:effectLst/>
                          <a:latin typeface="Times New Roman"/>
                          <a:ea typeface="Calibri"/>
                          <a:cs typeface="Times New Roman"/>
                        </a:rPr>
                        <a:t>Utilización de las utilidades del negocio para financiamiento propio de  la empresa</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10</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dirty="0">
                          <a:effectLst/>
                          <a:latin typeface="Times New Roman"/>
                          <a:ea typeface="Calibri"/>
                          <a:cs typeface="Times New Roman"/>
                        </a:rPr>
                        <a:t>9</a:t>
                      </a:r>
                      <a:endParaRPr lang="es-EC" sz="1100" dirty="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9</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7</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35</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625">
                <a:tc>
                  <a:txBody>
                    <a:bodyPr/>
                    <a:lstStyle/>
                    <a:p>
                      <a:pPr>
                        <a:lnSpc>
                          <a:spcPct val="150000"/>
                        </a:lnSpc>
                        <a:spcAft>
                          <a:spcPts val="0"/>
                        </a:spcAft>
                      </a:pPr>
                      <a:r>
                        <a:rPr lang="es-EC" sz="1050">
                          <a:effectLst/>
                          <a:latin typeface="Times New Roman"/>
                          <a:ea typeface="Calibri"/>
                          <a:cs typeface="Times New Roman"/>
                        </a:rPr>
                        <a:t>Pre cancelar la deuda establecida con el banco del pichincha con fondos propios</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7</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dirty="0">
                          <a:effectLst/>
                          <a:latin typeface="Times New Roman"/>
                          <a:ea typeface="Calibri"/>
                          <a:cs typeface="Times New Roman"/>
                        </a:rPr>
                        <a:t>8</a:t>
                      </a:r>
                      <a:endParaRPr lang="es-EC" sz="1100" dirty="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dirty="0">
                          <a:effectLst/>
                          <a:latin typeface="Times New Roman"/>
                          <a:ea typeface="Calibri"/>
                          <a:cs typeface="Times New Roman"/>
                        </a:rPr>
                        <a:t>9</a:t>
                      </a:r>
                      <a:endParaRPr lang="es-EC" sz="1100" dirty="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6</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30</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6641">
                <a:tc>
                  <a:txBody>
                    <a:bodyPr/>
                    <a:lstStyle/>
                    <a:p>
                      <a:pPr>
                        <a:lnSpc>
                          <a:spcPct val="150000"/>
                        </a:lnSpc>
                        <a:spcAft>
                          <a:spcPts val="0"/>
                        </a:spcAft>
                      </a:pPr>
                      <a:r>
                        <a:rPr lang="es-EC" sz="1050">
                          <a:effectLst/>
                          <a:latin typeface="Times New Roman"/>
                          <a:ea typeface="Calibri"/>
                          <a:cs typeface="Times New Roman"/>
                        </a:rPr>
                        <a:t>Implementar una campaña de promoción masiva utilizando medios de comunicación locales, redes sociales, entre otras</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8</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8</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dirty="0">
                          <a:effectLst/>
                          <a:latin typeface="Times New Roman"/>
                          <a:ea typeface="Calibri"/>
                          <a:cs typeface="Times New Roman"/>
                        </a:rPr>
                        <a:t>7</a:t>
                      </a:r>
                      <a:endParaRPr lang="es-EC" sz="1100" dirty="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dirty="0">
                          <a:effectLst/>
                          <a:latin typeface="Times New Roman"/>
                          <a:ea typeface="Calibri"/>
                          <a:cs typeface="Times New Roman"/>
                        </a:rPr>
                        <a:t>10</a:t>
                      </a:r>
                      <a:endParaRPr lang="es-EC" sz="1100" dirty="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33</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320">
                <a:tc>
                  <a:txBody>
                    <a:bodyPr/>
                    <a:lstStyle/>
                    <a:p>
                      <a:pPr>
                        <a:lnSpc>
                          <a:spcPct val="150000"/>
                        </a:lnSpc>
                        <a:spcAft>
                          <a:spcPts val="0"/>
                        </a:spcAft>
                      </a:pPr>
                      <a:r>
                        <a:rPr lang="es-EC" sz="1050">
                          <a:effectLst/>
                          <a:latin typeface="Times New Roman"/>
                          <a:ea typeface="Calibri"/>
                          <a:cs typeface="Times New Roman"/>
                        </a:rPr>
                        <a:t>Buscar un espacio físico cercano a las instalaciones</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4</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6</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8</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dirty="0">
                          <a:effectLst/>
                          <a:latin typeface="Times New Roman"/>
                          <a:ea typeface="Calibri"/>
                          <a:cs typeface="Times New Roman"/>
                        </a:rPr>
                        <a:t>8</a:t>
                      </a:r>
                      <a:endParaRPr lang="es-EC" sz="1100" dirty="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dirty="0">
                          <a:effectLst/>
                          <a:latin typeface="Times New Roman"/>
                          <a:ea typeface="Calibri"/>
                          <a:cs typeface="Times New Roman"/>
                        </a:rPr>
                        <a:t>26</a:t>
                      </a:r>
                      <a:endParaRPr lang="es-EC" sz="1100" dirty="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160">
                <a:tc>
                  <a:txBody>
                    <a:bodyPr/>
                    <a:lstStyle/>
                    <a:p>
                      <a:pPr>
                        <a:lnSpc>
                          <a:spcPct val="150000"/>
                        </a:lnSpc>
                        <a:spcAft>
                          <a:spcPts val="0"/>
                        </a:spcAft>
                      </a:pPr>
                      <a:r>
                        <a:rPr lang="es-EC" sz="1050" b="1">
                          <a:effectLst/>
                          <a:latin typeface="Times New Roman"/>
                          <a:ea typeface="Calibri"/>
                          <a:cs typeface="Times New Roman"/>
                        </a:rPr>
                        <a:t>TOTAL</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b="1">
                          <a:effectLst/>
                          <a:latin typeface="Times New Roman"/>
                          <a:ea typeface="Calibri"/>
                          <a:cs typeface="Times New Roman"/>
                        </a:rPr>
                        <a:t> </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b="1">
                          <a:effectLst/>
                          <a:latin typeface="Times New Roman"/>
                          <a:ea typeface="Calibri"/>
                          <a:cs typeface="Times New Roman"/>
                        </a:rPr>
                        <a:t> </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b="1">
                          <a:effectLst/>
                          <a:latin typeface="Times New Roman"/>
                          <a:ea typeface="Calibri"/>
                          <a:cs typeface="Times New Roman"/>
                        </a:rPr>
                        <a:t> </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b="1">
                          <a:effectLst/>
                          <a:latin typeface="Times New Roman"/>
                          <a:ea typeface="Calibri"/>
                          <a:cs typeface="Times New Roman"/>
                        </a:rPr>
                        <a:t> </a:t>
                      </a:r>
                      <a:endParaRPr lang="es-EC" sz="110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50" b="1" dirty="0">
                          <a:effectLst/>
                          <a:latin typeface="Times New Roman"/>
                          <a:ea typeface="Calibri"/>
                          <a:cs typeface="Times New Roman"/>
                        </a:rPr>
                        <a:t>163</a:t>
                      </a:r>
                      <a:endParaRPr lang="es-EC" sz="1100" dirty="0">
                        <a:effectLst/>
                        <a:latin typeface="Calibri"/>
                        <a:ea typeface="Calibri"/>
                        <a:cs typeface="Times New Roman"/>
                      </a:endParaRPr>
                    </a:p>
                  </a:txBody>
                  <a:tcPr marL="54054" marR="54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9620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648072"/>
          </a:xfrm>
        </p:spPr>
        <p:txBody>
          <a:bodyPr>
            <a:normAutofit/>
          </a:bodyPr>
          <a:lstStyle/>
          <a:p>
            <a:r>
              <a:rPr lang="es-EC" sz="1800" b="1" dirty="0">
                <a:solidFill>
                  <a:schemeClr val="accent2"/>
                </a:solidFill>
                <a:effectLst>
                  <a:outerShdw blurRad="38100" dist="38100" dir="2700000" algn="tl">
                    <a:srgbClr val="000000">
                      <a:alpha val="43137"/>
                    </a:srgbClr>
                  </a:outerShdw>
                </a:effectLst>
              </a:rPr>
              <a:t>Presupuesto de Estrategias Priorizadas</a:t>
            </a:r>
            <a:endParaRPr lang="es-EC" sz="1800" dirty="0">
              <a:solidFill>
                <a:schemeClr val="accent2"/>
              </a:solidFill>
              <a:effectLst>
                <a:outerShdw blurRad="38100" dist="38100" dir="2700000" algn="tl">
                  <a:srgbClr val="000000">
                    <a:alpha val="43137"/>
                  </a:srgbClr>
                </a:outerShdw>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1726960210"/>
              </p:ext>
            </p:extLst>
          </p:nvPr>
        </p:nvGraphicFramePr>
        <p:xfrm>
          <a:off x="1115616" y="1268760"/>
          <a:ext cx="7128792" cy="4752527"/>
        </p:xfrm>
        <a:graphic>
          <a:graphicData uri="http://schemas.openxmlformats.org/drawingml/2006/table">
            <a:tbl>
              <a:tblPr firstRow="1" firstCol="1" bandRow="1"/>
              <a:tblGrid>
                <a:gridCol w="3008182"/>
                <a:gridCol w="1452669"/>
                <a:gridCol w="1215272"/>
                <a:gridCol w="1452669"/>
              </a:tblGrid>
              <a:tr h="608555">
                <a:tc>
                  <a:txBody>
                    <a:bodyPr/>
                    <a:lstStyle/>
                    <a:p>
                      <a:pPr algn="ctr">
                        <a:lnSpc>
                          <a:spcPct val="150000"/>
                        </a:lnSpc>
                        <a:spcAft>
                          <a:spcPts val="0"/>
                        </a:spcAft>
                      </a:pPr>
                      <a:r>
                        <a:rPr lang="es-EC" sz="1050" dirty="0">
                          <a:effectLst/>
                          <a:latin typeface="Times New Roman"/>
                          <a:ea typeface="Calibri"/>
                          <a:cs typeface="Times New Roman"/>
                        </a:rPr>
                        <a:t>ESTRATEGIAS FINANCIERAS</a:t>
                      </a:r>
                      <a:endParaRPr lang="es-EC"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RESPONSABLES</a:t>
                      </a:r>
                      <a:endParaRPr lang="es-EC"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AÑO DE EJECUCIÓN</a:t>
                      </a:r>
                      <a:endParaRPr lang="es-EC"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a:ea typeface="Calibri"/>
                          <a:cs typeface="Times New Roman"/>
                        </a:rPr>
                        <a:t>PRESUPUESTOS</a:t>
                      </a:r>
                      <a:endParaRPr lang="es-EC"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3836">
                <a:tc>
                  <a:txBody>
                    <a:bodyPr/>
                    <a:lstStyle/>
                    <a:p>
                      <a:pPr>
                        <a:lnSpc>
                          <a:spcPct val="150000"/>
                        </a:lnSpc>
                        <a:spcAft>
                          <a:spcPts val="0"/>
                        </a:spcAft>
                      </a:pPr>
                      <a:r>
                        <a:rPr lang="es-EC" sz="1100" dirty="0">
                          <a:effectLst/>
                          <a:latin typeface="Times New Roman"/>
                          <a:ea typeface="Calibri"/>
                          <a:cs typeface="Times New Roman"/>
                        </a:rPr>
                        <a:t>Negociación directa con los proveedores de las diferentes líneas de productos, evitando intermediarios y considerando compras de contado cuando existan promociones o atractivo costo del producto</a:t>
                      </a:r>
                      <a:endParaRPr lang="es-EC"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dirty="0">
                          <a:effectLst/>
                          <a:latin typeface="Times New Roman"/>
                          <a:ea typeface="Calibri"/>
                          <a:cs typeface="Times New Roman"/>
                        </a:rPr>
                        <a:t>Gerencia</a:t>
                      </a:r>
                      <a:endParaRPr lang="es-EC" sz="1400" dirty="0">
                        <a:effectLst/>
                        <a:latin typeface="Calibri"/>
                        <a:ea typeface="Calibri"/>
                        <a:cs typeface="Times New Roman"/>
                      </a:endParaRPr>
                    </a:p>
                    <a:p>
                      <a:pPr>
                        <a:lnSpc>
                          <a:spcPct val="150000"/>
                        </a:lnSpc>
                        <a:spcAft>
                          <a:spcPts val="0"/>
                        </a:spcAft>
                      </a:pPr>
                      <a:r>
                        <a:rPr lang="es-EC" sz="1100" dirty="0">
                          <a:effectLst/>
                          <a:latin typeface="Times New Roman"/>
                          <a:ea typeface="Calibri"/>
                          <a:cs typeface="Times New Roman"/>
                        </a:rPr>
                        <a:t>Promoción y Comercialización</a:t>
                      </a:r>
                      <a:endParaRPr lang="es-EC"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effectLst/>
                          <a:latin typeface="Times New Roman"/>
                          <a:ea typeface="Calibri"/>
                          <a:cs typeface="Times New Roman"/>
                        </a:rPr>
                        <a:t>2015</a:t>
                      </a:r>
                      <a:endParaRPr lang="es-EC"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effectLst/>
                          <a:latin typeface="Times New Roman"/>
                          <a:ea typeface="Calibri"/>
                          <a:cs typeface="Times New Roman"/>
                        </a:rPr>
                        <a:t>$500,00</a:t>
                      </a:r>
                      <a:endParaRPr lang="es-EC"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534">
                <a:tc>
                  <a:txBody>
                    <a:bodyPr/>
                    <a:lstStyle/>
                    <a:p>
                      <a:pPr>
                        <a:lnSpc>
                          <a:spcPct val="150000"/>
                        </a:lnSpc>
                        <a:spcAft>
                          <a:spcPts val="0"/>
                        </a:spcAft>
                      </a:pPr>
                      <a:r>
                        <a:rPr lang="es-EC" sz="1100">
                          <a:effectLst/>
                          <a:latin typeface="Times New Roman"/>
                          <a:ea typeface="Calibri"/>
                          <a:cs typeface="Times New Roman"/>
                        </a:rPr>
                        <a:t>Reinversión de las utilidades del negocio para financiamiento propio de  la empresa</a:t>
                      </a:r>
                      <a:endParaRPr lang="es-EC"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dirty="0">
                          <a:effectLst/>
                          <a:latin typeface="Times New Roman"/>
                          <a:ea typeface="Calibri"/>
                          <a:cs typeface="Times New Roman"/>
                        </a:rPr>
                        <a:t>Gerencia</a:t>
                      </a:r>
                      <a:endParaRPr lang="es-EC" sz="1400" dirty="0">
                        <a:effectLst/>
                        <a:latin typeface="Calibri"/>
                        <a:ea typeface="Calibri"/>
                        <a:cs typeface="Times New Roman"/>
                      </a:endParaRPr>
                    </a:p>
                    <a:p>
                      <a:pPr>
                        <a:lnSpc>
                          <a:spcPct val="150000"/>
                        </a:lnSpc>
                        <a:spcAft>
                          <a:spcPts val="0"/>
                        </a:spcAft>
                      </a:pPr>
                      <a:r>
                        <a:rPr lang="es-EC" sz="1100" dirty="0">
                          <a:effectLst/>
                          <a:latin typeface="Times New Roman"/>
                          <a:ea typeface="Calibri"/>
                          <a:cs typeface="Times New Roman"/>
                        </a:rPr>
                        <a:t>Contador</a:t>
                      </a:r>
                      <a:endParaRPr lang="es-EC"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dirty="0">
                          <a:effectLst/>
                          <a:latin typeface="Times New Roman"/>
                          <a:ea typeface="Calibri"/>
                          <a:cs typeface="Times New Roman"/>
                        </a:rPr>
                        <a:t>2015</a:t>
                      </a:r>
                      <a:endParaRPr lang="es-EC"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effectLst/>
                          <a:latin typeface="Times New Roman"/>
                          <a:ea typeface="Calibri"/>
                          <a:cs typeface="Times New Roman"/>
                        </a:rPr>
                        <a:t>$200,00</a:t>
                      </a:r>
                      <a:endParaRPr lang="es-EC"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534">
                <a:tc>
                  <a:txBody>
                    <a:bodyPr/>
                    <a:lstStyle/>
                    <a:p>
                      <a:pPr>
                        <a:lnSpc>
                          <a:spcPct val="150000"/>
                        </a:lnSpc>
                        <a:spcAft>
                          <a:spcPts val="0"/>
                        </a:spcAft>
                      </a:pPr>
                      <a:r>
                        <a:rPr lang="es-EC" sz="1100">
                          <a:effectLst/>
                          <a:latin typeface="Times New Roman"/>
                          <a:ea typeface="Calibri"/>
                          <a:cs typeface="Times New Roman"/>
                        </a:rPr>
                        <a:t>Pre cancelar la deuda establecida con el banco del pichincha con fondos propios</a:t>
                      </a:r>
                      <a:endParaRPr lang="es-EC"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effectLst/>
                          <a:latin typeface="Times New Roman"/>
                          <a:ea typeface="Calibri"/>
                          <a:cs typeface="Times New Roman"/>
                        </a:rPr>
                        <a:t>Gerencia </a:t>
                      </a:r>
                      <a:endParaRPr lang="es-EC" sz="1400">
                        <a:effectLst/>
                        <a:latin typeface="Calibri"/>
                        <a:ea typeface="Calibri"/>
                        <a:cs typeface="Times New Roman"/>
                      </a:endParaRPr>
                    </a:p>
                    <a:p>
                      <a:pPr>
                        <a:lnSpc>
                          <a:spcPct val="150000"/>
                        </a:lnSpc>
                        <a:spcAft>
                          <a:spcPts val="0"/>
                        </a:spcAft>
                      </a:pPr>
                      <a:r>
                        <a:rPr lang="es-EC" sz="1100">
                          <a:effectLst/>
                          <a:latin typeface="Times New Roman"/>
                          <a:ea typeface="Calibri"/>
                          <a:cs typeface="Times New Roman"/>
                        </a:rPr>
                        <a:t>Contador</a:t>
                      </a:r>
                      <a:endParaRPr lang="es-EC"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dirty="0">
                          <a:effectLst/>
                          <a:latin typeface="Times New Roman"/>
                          <a:ea typeface="Calibri"/>
                          <a:cs typeface="Times New Roman"/>
                        </a:rPr>
                        <a:t>2017</a:t>
                      </a:r>
                      <a:endParaRPr lang="es-EC"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effectLst/>
                          <a:latin typeface="Times New Roman"/>
                          <a:ea typeface="Calibri"/>
                          <a:cs typeface="Times New Roman"/>
                        </a:rPr>
                        <a:t>$250,00</a:t>
                      </a:r>
                      <a:endParaRPr lang="es-EC"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301">
                <a:tc>
                  <a:txBody>
                    <a:bodyPr/>
                    <a:lstStyle/>
                    <a:p>
                      <a:pPr>
                        <a:lnSpc>
                          <a:spcPct val="150000"/>
                        </a:lnSpc>
                        <a:spcAft>
                          <a:spcPts val="0"/>
                        </a:spcAft>
                      </a:pPr>
                      <a:r>
                        <a:rPr lang="es-EC" sz="1100">
                          <a:effectLst/>
                          <a:latin typeface="Times New Roman"/>
                          <a:ea typeface="Calibri"/>
                          <a:cs typeface="Times New Roman"/>
                        </a:rPr>
                        <a:t>Implementar una campaña de promoción masiva utilizando medios de comunicación locales, redes sociales, entre otras</a:t>
                      </a:r>
                      <a:endParaRPr lang="es-EC"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a:effectLst/>
                          <a:latin typeface="Times New Roman"/>
                          <a:ea typeface="Calibri"/>
                          <a:cs typeface="Times New Roman"/>
                        </a:rPr>
                        <a:t>Gerencia </a:t>
                      </a:r>
                      <a:endParaRPr lang="es-EC" sz="1400">
                        <a:effectLst/>
                        <a:latin typeface="Calibri"/>
                        <a:ea typeface="Calibri"/>
                        <a:cs typeface="Times New Roman"/>
                      </a:endParaRPr>
                    </a:p>
                    <a:p>
                      <a:pPr>
                        <a:lnSpc>
                          <a:spcPct val="150000"/>
                        </a:lnSpc>
                        <a:spcAft>
                          <a:spcPts val="0"/>
                        </a:spcAft>
                      </a:pPr>
                      <a:r>
                        <a:rPr lang="es-EC" sz="1100">
                          <a:effectLst/>
                          <a:latin typeface="Times New Roman"/>
                          <a:ea typeface="Calibri"/>
                          <a:cs typeface="Times New Roman"/>
                        </a:rPr>
                        <a:t>Promoción y Comercialización</a:t>
                      </a:r>
                      <a:endParaRPr lang="es-EC"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dirty="0">
                          <a:effectLst/>
                          <a:latin typeface="Times New Roman"/>
                          <a:ea typeface="Calibri"/>
                          <a:cs typeface="Times New Roman"/>
                        </a:rPr>
                        <a:t>2015</a:t>
                      </a:r>
                      <a:endParaRPr lang="es-EC"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dirty="0">
                          <a:effectLst/>
                          <a:latin typeface="Times New Roman"/>
                          <a:ea typeface="Calibri"/>
                          <a:cs typeface="Times New Roman"/>
                        </a:rPr>
                        <a:t>$1800,00</a:t>
                      </a:r>
                      <a:endParaRPr lang="es-EC"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767">
                <a:tc>
                  <a:txBody>
                    <a:bodyPr/>
                    <a:lstStyle/>
                    <a:p>
                      <a:pPr>
                        <a:lnSpc>
                          <a:spcPct val="150000"/>
                        </a:lnSpc>
                        <a:spcAft>
                          <a:spcPts val="0"/>
                        </a:spcAft>
                      </a:pPr>
                      <a:r>
                        <a:rPr lang="es-EC" sz="1100" b="1">
                          <a:effectLst/>
                          <a:latin typeface="Times New Roman"/>
                          <a:ea typeface="Calibri"/>
                          <a:cs typeface="Times New Roman"/>
                        </a:rPr>
                        <a:t>TOTAL</a:t>
                      </a:r>
                      <a:endParaRPr lang="es-EC"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b="1">
                          <a:effectLst/>
                          <a:latin typeface="Times New Roman"/>
                          <a:ea typeface="Calibri"/>
                          <a:cs typeface="Times New Roman"/>
                        </a:rPr>
                        <a:t> </a:t>
                      </a:r>
                      <a:endParaRPr lang="es-EC"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b="1">
                          <a:effectLst/>
                          <a:latin typeface="Times New Roman"/>
                          <a:ea typeface="Calibri"/>
                          <a:cs typeface="Times New Roman"/>
                        </a:rPr>
                        <a:t> </a:t>
                      </a:r>
                      <a:endParaRPr lang="es-EC"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dirty="0">
                          <a:effectLst/>
                          <a:latin typeface="Times New Roman"/>
                          <a:ea typeface="Calibri"/>
                          <a:cs typeface="Times New Roman"/>
                        </a:rPr>
                        <a:t>$2250,00</a:t>
                      </a:r>
                      <a:endParaRPr lang="es-EC"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02630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720080"/>
          </a:xfrm>
        </p:spPr>
        <p:txBody>
          <a:bodyPr>
            <a:normAutofit/>
          </a:bodyPr>
          <a:lstStyle/>
          <a:p>
            <a:pPr algn="ctr"/>
            <a:r>
              <a:rPr lang="es-EC" sz="1800" dirty="0" smtClean="0">
                <a:solidFill>
                  <a:schemeClr val="accent2"/>
                </a:solidFill>
                <a:effectLst>
                  <a:outerShdw blurRad="38100" dist="38100" dir="2700000" algn="tl">
                    <a:srgbClr val="000000">
                      <a:alpha val="43137"/>
                    </a:srgbClr>
                  </a:outerShdw>
                </a:effectLst>
                <a:latin typeface="+mn-lt"/>
              </a:rPr>
              <a:t>Balances del Estado de Resultados Proyectado</a:t>
            </a:r>
            <a:endParaRPr lang="es-EC" sz="1800" dirty="0">
              <a:solidFill>
                <a:schemeClr val="accent2"/>
              </a:solidFill>
              <a:effectLst>
                <a:outerShdw blurRad="38100" dist="38100" dir="2700000" algn="tl">
                  <a:srgbClr val="000000">
                    <a:alpha val="43137"/>
                  </a:srgbClr>
                </a:outerShdw>
              </a:effectLst>
              <a:latin typeface="+mn-lt"/>
            </a:endParaRP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208912" cy="4610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124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504056"/>
          </a:xfrm>
        </p:spPr>
        <p:txBody>
          <a:bodyPr>
            <a:normAutofit/>
          </a:bodyPr>
          <a:lstStyle/>
          <a:p>
            <a:pPr algn="ctr"/>
            <a:r>
              <a:rPr lang="es-EC" sz="1800" dirty="0" smtClean="0">
                <a:solidFill>
                  <a:schemeClr val="accent2"/>
                </a:solidFill>
                <a:effectLst>
                  <a:outerShdw blurRad="38100" dist="38100" dir="2700000" algn="tl">
                    <a:srgbClr val="000000">
                      <a:alpha val="43137"/>
                    </a:srgbClr>
                  </a:outerShdw>
                </a:effectLst>
                <a:latin typeface="+mn-lt"/>
              </a:rPr>
              <a:t>Balance General Proyectado</a:t>
            </a:r>
            <a:endParaRPr lang="es-EC" sz="1800" dirty="0">
              <a:solidFill>
                <a:schemeClr val="accent2"/>
              </a:solidFill>
              <a:effectLst>
                <a:outerShdw blurRad="38100" dist="38100" dir="2700000" algn="tl">
                  <a:srgbClr val="000000">
                    <a:alpha val="43137"/>
                  </a:srgbClr>
                </a:outerShdw>
              </a:effectLst>
              <a:latin typeface="+mn-lt"/>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1873257590"/>
              </p:ext>
            </p:extLst>
          </p:nvPr>
        </p:nvGraphicFramePr>
        <p:xfrm>
          <a:off x="611188" y="908050"/>
          <a:ext cx="7561212" cy="5689302"/>
        </p:xfrm>
        <a:graphic>
          <a:graphicData uri="http://schemas.openxmlformats.org/presentationml/2006/ole">
            <mc:AlternateContent xmlns:mc="http://schemas.openxmlformats.org/markup-compatibility/2006">
              <mc:Choice xmlns:v="urn:schemas-microsoft-com:vml" Requires="v">
                <p:oleObj spid="_x0000_s3083" name="Worksheet" r:id="rId3" imgW="8734345" imgH="7820127" progId="Excel.Sheet.8">
                  <p:embed/>
                </p:oleObj>
              </mc:Choice>
              <mc:Fallback>
                <p:oleObj name="Worksheet" r:id="rId3" imgW="8734345" imgH="7820127" progId="Excel.Sheet.8">
                  <p:embed/>
                  <p:pic>
                    <p:nvPicPr>
                      <p:cNvPr id="0" name=""/>
                      <p:cNvPicPr/>
                      <p:nvPr/>
                    </p:nvPicPr>
                    <p:blipFill>
                      <a:blip r:embed="rId4"/>
                      <a:stretch>
                        <a:fillRect/>
                      </a:stretch>
                    </p:blipFill>
                    <p:spPr>
                      <a:xfrm>
                        <a:off x="611188" y="908050"/>
                        <a:ext cx="7561212" cy="5689302"/>
                      </a:xfrm>
                      <a:prstGeom prst="rect">
                        <a:avLst/>
                      </a:prstGeom>
                    </p:spPr>
                  </p:pic>
                </p:oleObj>
              </mc:Fallback>
            </mc:AlternateContent>
          </a:graphicData>
        </a:graphic>
      </p:graphicFrame>
    </p:spTree>
    <p:extLst>
      <p:ext uri="{BB962C8B-B14F-4D97-AF65-F5344CB8AC3E}">
        <p14:creationId xmlns:p14="http://schemas.microsoft.com/office/powerpoint/2010/main" val="2774806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720080"/>
          </a:xfrm>
        </p:spPr>
        <p:txBody>
          <a:bodyPr>
            <a:normAutofit/>
          </a:bodyPr>
          <a:lstStyle/>
          <a:p>
            <a:r>
              <a:rPr lang="es-EC" sz="1800" dirty="0" smtClean="0">
                <a:solidFill>
                  <a:schemeClr val="accent2"/>
                </a:solidFill>
                <a:effectLst>
                  <a:outerShdw blurRad="38100" dist="38100" dir="2700000" algn="tl">
                    <a:srgbClr val="000000">
                      <a:alpha val="43137"/>
                    </a:srgbClr>
                  </a:outerShdw>
                </a:effectLst>
              </a:rPr>
              <a:t>Comparación de Razones Financieras</a:t>
            </a:r>
            <a:endParaRPr lang="es-EC" sz="1800" dirty="0">
              <a:solidFill>
                <a:schemeClr val="accent2"/>
              </a:solidFill>
              <a:effectLst>
                <a:outerShdw blurRad="38100" dist="38100" dir="2700000" algn="tl">
                  <a:srgbClr val="000000">
                    <a:alpha val="43137"/>
                  </a:srgbClr>
                </a:outerShdw>
              </a:effectLst>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928" y="1784987"/>
            <a:ext cx="3978519" cy="387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784987"/>
            <a:ext cx="4179782" cy="387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187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576064"/>
          </a:xfrm>
        </p:spPr>
        <p:txBody>
          <a:bodyPr>
            <a:normAutofit fontScale="90000"/>
          </a:bodyPr>
          <a:lstStyle/>
          <a:p>
            <a:pPr algn="ctr"/>
            <a:r>
              <a:rPr lang="es-EC" sz="1800" b="1" dirty="0" smtClean="0"/>
              <a:t/>
            </a:r>
            <a:br>
              <a:rPr lang="es-EC" sz="1800" b="1" dirty="0" smtClean="0"/>
            </a:br>
            <a:r>
              <a:rPr lang="es-EC" sz="2200" b="1" dirty="0" smtClean="0"/>
              <a:t>MÉTODO DUPONT ( Comparación  Años 2014 y 2020)</a:t>
            </a:r>
            <a:br>
              <a:rPr lang="es-EC" sz="2200" b="1" dirty="0" smtClean="0"/>
            </a:br>
            <a:r>
              <a:rPr lang="es-EC" sz="2200" b="1" dirty="0" smtClean="0"/>
              <a:t>	Año 2014</a:t>
            </a:r>
            <a:br>
              <a:rPr lang="es-EC" sz="2200" b="1" dirty="0" smtClean="0"/>
            </a:br>
            <a:endParaRPr lang="es-EC" sz="1800"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7272808" cy="5044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8645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792088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a:spLocks noGrp="1"/>
          </p:cNvSpPr>
          <p:nvPr>
            <p:ph type="title"/>
          </p:nvPr>
        </p:nvSpPr>
        <p:spPr>
          <a:xfrm>
            <a:off x="457200" y="476672"/>
            <a:ext cx="8229600" cy="1066800"/>
          </a:xfrm>
        </p:spPr>
        <p:txBody>
          <a:bodyPr>
            <a:normAutofit fontScale="90000"/>
          </a:bodyPr>
          <a:lstStyle/>
          <a:p>
            <a:pPr algn="ctr"/>
            <a:r>
              <a:rPr lang="es-EC" sz="1800" b="1" dirty="0" smtClean="0"/>
              <a:t/>
            </a:r>
            <a:br>
              <a:rPr lang="es-EC" sz="1800" b="1" dirty="0" smtClean="0"/>
            </a:br>
            <a:r>
              <a:rPr lang="es-EC" sz="2200" b="1" dirty="0" smtClean="0"/>
              <a:t>MÉTODO DUPONT ( Comparación  Años 2014 y 2020)</a:t>
            </a:r>
            <a:br>
              <a:rPr lang="es-EC" sz="2200" b="1" dirty="0" smtClean="0"/>
            </a:br>
            <a:r>
              <a:rPr lang="es-EC" sz="2200" b="1" dirty="0" smtClean="0"/>
              <a:t>	Año 2014</a:t>
            </a:r>
            <a:br>
              <a:rPr lang="es-EC" sz="2200" b="1" dirty="0" smtClean="0"/>
            </a:br>
            <a:endParaRPr lang="es-EC" sz="1800" dirty="0"/>
          </a:p>
        </p:txBody>
      </p:sp>
    </p:spTree>
    <p:extLst>
      <p:ext uri="{BB962C8B-B14F-4D97-AF65-F5344CB8AC3E}">
        <p14:creationId xmlns:p14="http://schemas.microsoft.com/office/powerpoint/2010/main" val="40874846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576064"/>
          </a:xfrm>
        </p:spPr>
        <p:txBody>
          <a:bodyPr>
            <a:normAutofit/>
          </a:bodyPr>
          <a:lstStyle/>
          <a:p>
            <a:r>
              <a:rPr lang="es-EC" sz="1800" dirty="0" smtClean="0">
                <a:solidFill>
                  <a:schemeClr val="accent2"/>
                </a:solidFill>
                <a:effectLst>
                  <a:outerShdw blurRad="38100" dist="38100" dir="2700000" algn="tl">
                    <a:srgbClr val="000000">
                      <a:alpha val="43137"/>
                    </a:srgbClr>
                  </a:outerShdw>
                </a:effectLst>
              </a:rPr>
              <a:t>CONCLUSIONES:</a:t>
            </a:r>
            <a:endParaRPr lang="es-EC" sz="1800" dirty="0">
              <a:solidFill>
                <a:schemeClr val="accent2"/>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772547" y="1124744"/>
            <a:ext cx="7920880" cy="4729712"/>
          </a:xfrm>
        </p:spPr>
        <p:txBody>
          <a:bodyPr>
            <a:noAutofit/>
          </a:bodyPr>
          <a:lstStyle/>
          <a:p>
            <a:pPr algn="just">
              <a:buFontTx/>
              <a:buChar char="-"/>
            </a:pPr>
            <a:r>
              <a:rPr lang="es-EC" sz="1400" dirty="0" smtClean="0"/>
              <a:t>Los Activos no </a:t>
            </a:r>
            <a:r>
              <a:rPr lang="es-EC" sz="1400" dirty="0"/>
              <a:t>corrientes tienen </a:t>
            </a:r>
            <a:r>
              <a:rPr lang="es-EC" sz="1600" dirty="0"/>
              <a:t>mayor representatividad del total de los activos con un 56 % y los pasivos no corrientes un 54 </a:t>
            </a:r>
            <a:r>
              <a:rPr lang="es-EC" sz="1600" dirty="0" smtClean="0"/>
              <a:t>%. </a:t>
            </a:r>
            <a:r>
              <a:rPr lang="es-EC" sz="1600" dirty="0"/>
              <a:t>Situación que cambia para el 2014. En el análisis Horizontal   se determinó que nuestros activos se incrementaron en un 14,05% del año 2014 frente al 2013 y los pasivos y patrimonio, se incrementó en un 29,04% de los años antes mencionados.</a:t>
            </a:r>
          </a:p>
          <a:p>
            <a:pPr marL="109728" indent="0">
              <a:buNone/>
            </a:pPr>
            <a:endParaRPr lang="es-EC" sz="1600" dirty="0" smtClean="0"/>
          </a:p>
          <a:p>
            <a:pPr marL="109728" indent="0">
              <a:buNone/>
            </a:pPr>
            <a:endParaRPr lang="es-EC" sz="1600" dirty="0"/>
          </a:p>
          <a:p>
            <a:pPr algn="just">
              <a:buFontTx/>
              <a:buChar char="-"/>
            </a:pPr>
            <a:r>
              <a:rPr lang="es-EC" sz="1600" dirty="0" smtClean="0"/>
              <a:t>Por </a:t>
            </a:r>
            <a:r>
              <a:rPr lang="es-EC" sz="1600" dirty="0"/>
              <a:t>medio de las razones financieras se puede determinar que los indicadores de un año se caracterizan por poseer cifras no muy alentadoras en términos de rendimiento pero con un aceptable nivel de solvencia.</a:t>
            </a:r>
            <a:endParaRPr lang="es-ES" sz="1600" dirty="0"/>
          </a:p>
          <a:p>
            <a:pPr marL="109728" lvl="0" indent="0" algn="just">
              <a:buNone/>
            </a:pPr>
            <a:r>
              <a:rPr lang="es-EC" sz="1600" dirty="0" smtClean="0"/>
              <a:t>.</a:t>
            </a:r>
          </a:p>
          <a:p>
            <a:pPr lvl="0" algn="just">
              <a:buFontTx/>
              <a:buChar char="-"/>
            </a:pPr>
            <a:endParaRPr lang="es-EC" sz="1600" dirty="0" smtClean="0"/>
          </a:p>
          <a:p>
            <a:pPr lvl="0" algn="just">
              <a:buFontTx/>
              <a:buChar char="-"/>
            </a:pPr>
            <a:r>
              <a:rPr lang="es-EC" sz="1600" dirty="0"/>
              <a:t>La empresa en general posee altos niveles de endeudamiento lo que repercute en el resto de las actividades financieras y de hecho influye en el normal desenvolvimiento de las operaciones  requeridas para el normal funcionamiento del negocio</a:t>
            </a:r>
            <a:r>
              <a:rPr lang="es-EC" sz="1600" dirty="0" smtClean="0"/>
              <a:t>.</a:t>
            </a:r>
            <a:endParaRPr lang="es-EC" sz="1600" dirty="0" smtClean="0"/>
          </a:p>
        </p:txBody>
      </p:sp>
    </p:spTree>
    <p:extLst>
      <p:ext uri="{BB962C8B-B14F-4D97-AF65-F5344CB8AC3E}">
        <p14:creationId xmlns:p14="http://schemas.microsoft.com/office/powerpoint/2010/main" val="171721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8229600" cy="432048"/>
          </a:xfrm>
        </p:spPr>
        <p:txBody>
          <a:bodyPr>
            <a:normAutofit fontScale="90000"/>
          </a:bodyPr>
          <a:lstStyle/>
          <a:p>
            <a:r>
              <a:rPr lang="es-EC" dirty="0" smtClean="0">
                <a:solidFill>
                  <a:schemeClr val="accent2"/>
                </a:solidFill>
                <a:effectLst>
                  <a:outerShdw blurRad="38100" dist="38100" dir="2700000" algn="tl">
                    <a:srgbClr val="000000">
                      <a:alpha val="43137"/>
                    </a:srgbClr>
                  </a:outerShdw>
                </a:effectLst>
              </a:rPr>
              <a:t>FILOSOFÍA INSTITUCIONAL</a:t>
            </a:r>
            <a:endParaRPr lang="es-EC" dirty="0">
              <a:solidFill>
                <a:schemeClr val="accent2"/>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412776"/>
            <a:ext cx="8229600" cy="5256584"/>
          </a:xfrm>
        </p:spPr>
        <p:txBody>
          <a:bodyPr>
            <a:normAutofit fontScale="55000" lnSpcReduction="20000"/>
          </a:bodyPr>
          <a:lstStyle/>
          <a:p>
            <a:pPr marL="109728" indent="0">
              <a:buNone/>
            </a:pPr>
            <a:r>
              <a:rPr lang="es-EC" b="1" dirty="0" smtClean="0">
                <a:solidFill>
                  <a:schemeClr val="accent2"/>
                </a:solidFill>
                <a:effectLst>
                  <a:outerShdw blurRad="38100" dist="38100" dir="2700000" algn="tl">
                    <a:srgbClr val="000000">
                      <a:alpha val="43137"/>
                    </a:srgbClr>
                  </a:outerShdw>
                </a:effectLst>
              </a:rPr>
              <a:t>Misión</a:t>
            </a:r>
            <a:r>
              <a:rPr lang="es-EC" dirty="0" smtClean="0">
                <a:solidFill>
                  <a:schemeClr val="accent2"/>
                </a:solidFill>
                <a:effectLst>
                  <a:outerShdw blurRad="38100" dist="38100" dir="2700000" algn="tl">
                    <a:srgbClr val="000000">
                      <a:alpha val="43137"/>
                    </a:srgbClr>
                  </a:outerShdw>
                </a:effectLst>
              </a:rPr>
              <a:t> </a:t>
            </a:r>
            <a:endParaRPr lang="es-EC" dirty="0">
              <a:solidFill>
                <a:schemeClr val="accent2"/>
              </a:solidFill>
              <a:effectLst>
                <a:outerShdw blurRad="38100" dist="38100" dir="2700000" algn="tl">
                  <a:srgbClr val="000000">
                    <a:alpha val="43137"/>
                  </a:srgbClr>
                </a:outerShdw>
              </a:effectLst>
            </a:endParaRPr>
          </a:p>
          <a:p>
            <a:pPr algn="just"/>
            <a:r>
              <a:rPr lang="es-EC" dirty="0"/>
              <a:t>Somos un supermercado de mayor trayectoria en el sector, proporcionando productos y servicios para satisfacer las necesidades de nuestros clientes, en un ambiente de confianza y familiaridad mediante un excelente servicio, precios accesibles, apoyados en tecnología actualizada, con un talento humano competente. </a:t>
            </a:r>
          </a:p>
          <a:p>
            <a:pPr marL="109728" indent="0" algn="just">
              <a:buNone/>
            </a:pPr>
            <a:endParaRPr lang="es-EC" dirty="0" smtClean="0"/>
          </a:p>
          <a:p>
            <a:pPr marL="109728" indent="0" algn="just">
              <a:buNone/>
            </a:pPr>
            <a:r>
              <a:rPr lang="es-EC" b="1" dirty="0" smtClean="0">
                <a:solidFill>
                  <a:schemeClr val="accent2"/>
                </a:solidFill>
                <a:effectLst>
                  <a:outerShdw blurRad="38100" dist="38100" dir="2700000" algn="tl">
                    <a:srgbClr val="000000">
                      <a:alpha val="43137"/>
                    </a:srgbClr>
                  </a:outerShdw>
                </a:effectLst>
              </a:rPr>
              <a:t>Visión </a:t>
            </a:r>
            <a:endParaRPr lang="es-EC" b="1" dirty="0">
              <a:solidFill>
                <a:schemeClr val="accent2"/>
              </a:solidFill>
              <a:effectLst>
                <a:outerShdw blurRad="38100" dist="38100" dir="2700000" algn="tl">
                  <a:srgbClr val="000000">
                    <a:alpha val="43137"/>
                  </a:srgbClr>
                </a:outerShdw>
              </a:effectLst>
            </a:endParaRPr>
          </a:p>
          <a:p>
            <a:pPr algn="just"/>
            <a:r>
              <a:rPr lang="es-EC" dirty="0"/>
              <a:t>Ser un Supermercado modelo en la distribución y comercialización de productos de primera necesidad, con un sistema logístico de alta tecnología, reconocidos a nivel provincial y aceptado en sus zonas de influencia. </a:t>
            </a:r>
          </a:p>
          <a:p>
            <a:pPr marL="109728" indent="0" algn="just">
              <a:buNone/>
            </a:pPr>
            <a:endParaRPr lang="es-EC" dirty="0" smtClean="0">
              <a:solidFill>
                <a:schemeClr val="accent2"/>
              </a:solidFill>
              <a:effectLst>
                <a:outerShdw blurRad="38100" dist="38100" dir="2700000" algn="tl">
                  <a:srgbClr val="000000">
                    <a:alpha val="43137"/>
                  </a:srgbClr>
                </a:outerShdw>
              </a:effectLst>
            </a:endParaRPr>
          </a:p>
          <a:p>
            <a:pPr marL="109728" indent="0" algn="just">
              <a:buNone/>
            </a:pPr>
            <a:r>
              <a:rPr lang="es-EC" b="1" dirty="0" smtClean="0">
                <a:solidFill>
                  <a:schemeClr val="accent2"/>
                </a:solidFill>
                <a:effectLst>
                  <a:outerShdw blurRad="38100" dist="38100" dir="2700000" algn="tl">
                    <a:srgbClr val="000000">
                      <a:alpha val="43137"/>
                    </a:srgbClr>
                  </a:outerShdw>
                </a:effectLst>
              </a:rPr>
              <a:t>Políticas </a:t>
            </a:r>
            <a:endParaRPr lang="es-EC" b="1" dirty="0">
              <a:solidFill>
                <a:schemeClr val="accent2"/>
              </a:solidFill>
              <a:effectLst>
                <a:outerShdw blurRad="38100" dist="38100" dir="2700000" algn="tl">
                  <a:srgbClr val="000000">
                    <a:alpha val="43137"/>
                  </a:srgbClr>
                </a:outerShdw>
              </a:effectLst>
            </a:endParaRPr>
          </a:p>
          <a:p>
            <a:pPr algn="just"/>
            <a:r>
              <a:rPr lang="es-EC" dirty="0"/>
              <a:t>Las políticas en una organización representan un recurso muy útil para poder representar de una manera muy explícita, aquellos principios básicos para toma de </a:t>
            </a:r>
            <a:r>
              <a:rPr lang="es-EC" dirty="0" smtClean="0"/>
              <a:t>decisiones.</a:t>
            </a:r>
          </a:p>
          <a:p>
            <a:pPr marL="109728" indent="0" algn="just">
              <a:buNone/>
            </a:pPr>
            <a:endParaRPr lang="es-EC" dirty="0"/>
          </a:p>
          <a:p>
            <a:pPr marL="109728" indent="0" algn="just">
              <a:buNone/>
            </a:pPr>
            <a:r>
              <a:rPr lang="es-EC" dirty="0" smtClean="0"/>
              <a:t>La </a:t>
            </a:r>
            <a:r>
              <a:rPr lang="es-EC" dirty="0"/>
              <a:t>empresa ve representada sus principios en las siguientes políticas: </a:t>
            </a:r>
            <a:endParaRPr lang="es-EC" dirty="0" smtClean="0"/>
          </a:p>
          <a:p>
            <a:pPr marL="109728" indent="0" algn="just">
              <a:buNone/>
            </a:pPr>
            <a:endParaRPr lang="es-EC" dirty="0"/>
          </a:p>
          <a:p>
            <a:pPr algn="just">
              <a:buFont typeface="Wingdings" panose="05000000000000000000" pitchFamily="2" charset="2"/>
              <a:buChar char="Ø"/>
            </a:pPr>
            <a:r>
              <a:rPr lang="es-EC" dirty="0" smtClean="0"/>
              <a:t>Garantizar </a:t>
            </a:r>
            <a:r>
              <a:rPr lang="es-EC" dirty="0"/>
              <a:t>el cumplimiento procesos organizacionales, comerciales, y de servicio al cliente. </a:t>
            </a:r>
            <a:endParaRPr lang="es-EC" dirty="0" smtClean="0"/>
          </a:p>
          <a:p>
            <a:pPr algn="just">
              <a:buFont typeface="Wingdings" panose="05000000000000000000" pitchFamily="2" charset="2"/>
              <a:buChar char="Ø"/>
            </a:pPr>
            <a:r>
              <a:rPr lang="es-EC" dirty="0" smtClean="0"/>
              <a:t> </a:t>
            </a:r>
            <a:r>
              <a:rPr lang="es-EC" dirty="0"/>
              <a:t>Promover el desarrollo del talento humano que ingrese a la organización </a:t>
            </a:r>
            <a:r>
              <a:rPr lang="es-EC" dirty="0" smtClean="0"/>
              <a:t>.</a:t>
            </a:r>
          </a:p>
          <a:p>
            <a:pPr algn="just">
              <a:buFont typeface="Wingdings" panose="05000000000000000000" pitchFamily="2" charset="2"/>
              <a:buChar char="Ø"/>
            </a:pPr>
            <a:r>
              <a:rPr lang="es-EC" dirty="0" smtClean="0"/>
              <a:t>Asegurar </a:t>
            </a:r>
            <a:r>
              <a:rPr lang="es-EC" dirty="0"/>
              <a:t>la permanencia de la organización en el mercado. </a:t>
            </a:r>
            <a:endParaRPr lang="es-EC" dirty="0" smtClean="0"/>
          </a:p>
          <a:p>
            <a:pPr algn="just">
              <a:buFont typeface="Wingdings" panose="05000000000000000000" pitchFamily="2" charset="2"/>
              <a:buChar char="Ø"/>
            </a:pPr>
            <a:r>
              <a:rPr lang="es-EC" dirty="0" smtClean="0"/>
              <a:t> </a:t>
            </a:r>
            <a:r>
              <a:rPr lang="es-EC" dirty="0"/>
              <a:t>Establecer relaciones de buen entendimiento con proveedores. </a:t>
            </a:r>
          </a:p>
          <a:p>
            <a:pPr algn="just"/>
            <a:endParaRPr lang="es-EC" dirty="0"/>
          </a:p>
        </p:txBody>
      </p:sp>
    </p:spTree>
    <p:extLst>
      <p:ext uri="{BB962C8B-B14F-4D97-AF65-F5344CB8AC3E}">
        <p14:creationId xmlns:p14="http://schemas.microsoft.com/office/powerpoint/2010/main" val="216938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C" sz="2400" dirty="0" smtClean="0"/>
              <a:t>Se desarrollo un </a:t>
            </a:r>
            <a:r>
              <a:rPr lang="es-EC" sz="2400" dirty="0"/>
              <a:t>plan  financiero  donde se determinen los objetivos y estrategias requeridas para </a:t>
            </a:r>
            <a:r>
              <a:rPr lang="es-EC" sz="2400" dirty="0" smtClean="0"/>
              <a:t>mejorar su situación inicial</a:t>
            </a:r>
          </a:p>
          <a:p>
            <a:pPr marL="109728" indent="0" algn="just">
              <a:buNone/>
            </a:pPr>
            <a:endParaRPr lang="es-EC" sz="2400" dirty="0" smtClean="0"/>
          </a:p>
          <a:p>
            <a:pPr algn="just"/>
            <a:r>
              <a:rPr lang="es-EC" sz="2400" dirty="0"/>
              <a:t>Con la elaboración de los estados financieros pro forma se podrán evidenciar los efectos de las estrategias aplicadas que darán como resultado el mejoramiento continuo en </a:t>
            </a:r>
            <a:r>
              <a:rPr lang="es-EC" sz="2400" dirty="0" smtClean="0"/>
              <a:t>sus indicadores</a:t>
            </a:r>
            <a:endParaRPr lang="es-ES" sz="2400" dirty="0"/>
          </a:p>
        </p:txBody>
      </p:sp>
      <p:sp>
        <p:nvSpPr>
          <p:cNvPr id="5" name="1 Título"/>
          <p:cNvSpPr>
            <a:spLocks noGrp="1"/>
          </p:cNvSpPr>
          <p:nvPr>
            <p:ph type="title"/>
          </p:nvPr>
        </p:nvSpPr>
        <p:spPr>
          <a:xfrm>
            <a:off x="467544" y="908720"/>
            <a:ext cx="8229600" cy="576064"/>
          </a:xfrm>
        </p:spPr>
        <p:txBody>
          <a:bodyPr>
            <a:normAutofit/>
          </a:bodyPr>
          <a:lstStyle/>
          <a:p>
            <a:r>
              <a:rPr lang="es-EC" sz="1800" dirty="0" smtClean="0">
                <a:solidFill>
                  <a:schemeClr val="accent2"/>
                </a:solidFill>
                <a:effectLst>
                  <a:outerShdw blurRad="38100" dist="38100" dir="2700000" algn="tl">
                    <a:srgbClr val="000000">
                      <a:alpha val="43137"/>
                    </a:srgbClr>
                  </a:outerShdw>
                </a:effectLst>
              </a:rPr>
              <a:t>CONCLUSIONES:</a:t>
            </a:r>
            <a:endParaRPr lang="es-EC" sz="1800"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1076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864096"/>
          </a:xfrm>
        </p:spPr>
        <p:txBody>
          <a:bodyPr>
            <a:normAutofit/>
          </a:bodyPr>
          <a:lstStyle/>
          <a:p>
            <a:r>
              <a:rPr lang="es-EC" sz="1800" b="1" dirty="0" smtClean="0">
                <a:solidFill>
                  <a:schemeClr val="accent2"/>
                </a:solidFill>
                <a:effectLst>
                  <a:outerShdw blurRad="38100" dist="38100" dir="2700000" algn="tl">
                    <a:srgbClr val="000000">
                      <a:alpha val="43137"/>
                    </a:srgbClr>
                  </a:outerShdw>
                </a:effectLst>
              </a:rPr>
              <a:t>RECOMENDACIONES:</a:t>
            </a:r>
            <a:r>
              <a:rPr lang="es-EC" sz="1800" dirty="0">
                <a:solidFill>
                  <a:schemeClr val="accent2"/>
                </a:solidFill>
                <a:effectLst>
                  <a:outerShdw blurRad="38100" dist="38100" dir="2700000" algn="tl">
                    <a:srgbClr val="000000">
                      <a:alpha val="43137"/>
                    </a:srgbClr>
                  </a:outerShdw>
                </a:effectLst>
              </a:rPr>
              <a:t/>
            </a:r>
            <a:br>
              <a:rPr lang="es-EC" sz="1800" dirty="0">
                <a:solidFill>
                  <a:schemeClr val="accent2"/>
                </a:solidFill>
                <a:effectLst>
                  <a:outerShdw blurRad="38100" dist="38100" dir="2700000" algn="tl">
                    <a:srgbClr val="000000">
                      <a:alpha val="43137"/>
                    </a:srgbClr>
                  </a:outerShdw>
                </a:effectLst>
              </a:rPr>
            </a:br>
            <a:endParaRPr lang="es-EC" sz="1800" dirty="0">
              <a:solidFill>
                <a:schemeClr val="accent2"/>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980728"/>
            <a:ext cx="8229600" cy="5593808"/>
          </a:xfrm>
        </p:spPr>
        <p:txBody>
          <a:bodyPr>
            <a:normAutofit fontScale="47500" lnSpcReduction="20000"/>
          </a:bodyPr>
          <a:lstStyle/>
          <a:p>
            <a:endParaRPr lang="es-EC" dirty="0"/>
          </a:p>
          <a:p>
            <a:pPr lvl="0" algn="just">
              <a:buFontTx/>
              <a:buChar char="-"/>
            </a:pPr>
            <a:r>
              <a:rPr lang="es-EC" sz="4300" dirty="0" smtClean="0">
                <a:cs typeface="Times New Roman" panose="02020603050405020304" pitchFamily="18" charset="0"/>
              </a:rPr>
              <a:t>Se </a:t>
            </a:r>
            <a:r>
              <a:rPr lang="es-EC" sz="4300" dirty="0">
                <a:cs typeface="Times New Roman" panose="02020603050405020304" pitchFamily="18" charset="0"/>
              </a:rPr>
              <a:t>recomienda que la empresa aplique en el modelo de negocios, el plan financiero propuesto en el </a:t>
            </a:r>
            <a:r>
              <a:rPr lang="es-EC" sz="4300" dirty="0" smtClean="0">
                <a:cs typeface="Times New Roman" panose="02020603050405020304" pitchFamily="18" charset="0"/>
              </a:rPr>
              <a:t>presente </a:t>
            </a:r>
            <a:r>
              <a:rPr lang="es-EC" sz="4300" dirty="0">
                <a:cs typeface="Times New Roman" panose="02020603050405020304" pitchFamily="18" charset="0"/>
              </a:rPr>
              <a:t>trabajo, mismo que </a:t>
            </a:r>
            <a:r>
              <a:rPr lang="es-EC" sz="4300" dirty="0" smtClean="0">
                <a:cs typeface="Times New Roman" panose="02020603050405020304" pitchFamily="18" charset="0"/>
              </a:rPr>
              <a:t>guiará </a:t>
            </a:r>
            <a:r>
              <a:rPr lang="es-EC" sz="4300" dirty="0">
                <a:cs typeface="Times New Roman" panose="02020603050405020304" pitchFamily="18" charset="0"/>
              </a:rPr>
              <a:t>de una mejor manera al uso y control de los recursos.</a:t>
            </a:r>
          </a:p>
          <a:p>
            <a:pPr marL="109728" indent="0" algn="just">
              <a:buNone/>
            </a:pPr>
            <a:endParaRPr lang="es-EC" sz="4300" dirty="0" smtClean="0">
              <a:cs typeface="Times New Roman" panose="02020603050405020304" pitchFamily="18" charset="0"/>
            </a:endParaRPr>
          </a:p>
          <a:p>
            <a:pPr algn="just">
              <a:buFontTx/>
              <a:buChar char="-"/>
            </a:pPr>
            <a:r>
              <a:rPr lang="es-EC" sz="4300" dirty="0">
                <a:cs typeface="Times New Roman" panose="02020603050405020304" pitchFamily="18" charset="0"/>
              </a:rPr>
              <a:t>A</a:t>
            </a:r>
            <a:r>
              <a:rPr lang="es-EC" sz="4300" dirty="0" smtClean="0">
                <a:cs typeface="Times New Roman" panose="02020603050405020304" pitchFamily="18" charset="0"/>
              </a:rPr>
              <a:t>l </a:t>
            </a:r>
            <a:r>
              <a:rPr lang="es-EC" sz="4300" dirty="0">
                <a:cs typeface="Times New Roman" panose="02020603050405020304" pitchFamily="18" charset="0"/>
              </a:rPr>
              <a:t>tratarse de una empresa unipersonal </a:t>
            </a:r>
            <a:r>
              <a:rPr lang="es-EC" sz="4300" dirty="0" smtClean="0">
                <a:cs typeface="Times New Roman" panose="02020603050405020304" pitchFamily="18" charset="0"/>
              </a:rPr>
              <a:t>se </a:t>
            </a:r>
            <a:r>
              <a:rPr lang="es-EC" sz="4300" dirty="0">
                <a:cs typeface="Times New Roman" panose="02020603050405020304" pitchFamily="18" charset="0"/>
              </a:rPr>
              <a:t>tenga un mayor control y registro de los egresos </a:t>
            </a:r>
            <a:r>
              <a:rPr lang="es-EC" sz="4300" dirty="0" smtClean="0">
                <a:cs typeface="Times New Roman" panose="02020603050405020304" pitchFamily="18" charset="0"/>
              </a:rPr>
              <a:t>y gastos </a:t>
            </a:r>
            <a:r>
              <a:rPr lang="es-EC" sz="4300" dirty="0">
                <a:cs typeface="Times New Roman" panose="02020603050405020304" pitchFamily="18" charset="0"/>
              </a:rPr>
              <a:t>ocasionados por el mismo, ya que de esta forma se </a:t>
            </a:r>
            <a:r>
              <a:rPr lang="es-EC" sz="4300" dirty="0" smtClean="0">
                <a:cs typeface="Times New Roman" panose="02020603050405020304" pitchFamily="18" charset="0"/>
              </a:rPr>
              <a:t>maximiza </a:t>
            </a:r>
            <a:r>
              <a:rPr lang="es-EC" sz="4300" dirty="0">
                <a:cs typeface="Times New Roman" panose="02020603050405020304" pitchFamily="18" charset="0"/>
              </a:rPr>
              <a:t>los esfuerzos </a:t>
            </a:r>
            <a:r>
              <a:rPr lang="es-EC" sz="4300" dirty="0" smtClean="0">
                <a:cs typeface="Times New Roman" panose="02020603050405020304" pitchFamily="18" charset="0"/>
              </a:rPr>
              <a:t>por </a:t>
            </a:r>
            <a:r>
              <a:rPr lang="es-EC" sz="4300" dirty="0">
                <a:cs typeface="Times New Roman" panose="02020603050405020304" pitchFamily="18" charset="0"/>
              </a:rPr>
              <a:t>cumplir los objetivos propuestos y se </a:t>
            </a:r>
            <a:r>
              <a:rPr lang="es-EC" sz="4300" dirty="0" smtClean="0">
                <a:cs typeface="Times New Roman" panose="02020603050405020304" pitchFamily="18" charset="0"/>
              </a:rPr>
              <a:t>minimiza </a:t>
            </a:r>
            <a:r>
              <a:rPr lang="es-EC" sz="4300" dirty="0">
                <a:cs typeface="Times New Roman" panose="02020603050405020304" pitchFamily="18" charset="0"/>
              </a:rPr>
              <a:t>los gastos innecesarios.</a:t>
            </a:r>
          </a:p>
          <a:p>
            <a:pPr marL="109728" indent="0" algn="just">
              <a:buNone/>
            </a:pPr>
            <a:endParaRPr lang="es-EC" sz="4300" dirty="0" smtClean="0">
              <a:cs typeface="Times New Roman" panose="02020603050405020304" pitchFamily="18" charset="0"/>
            </a:endParaRPr>
          </a:p>
          <a:p>
            <a:pPr algn="just">
              <a:buFontTx/>
              <a:buChar char="-"/>
            </a:pPr>
            <a:r>
              <a:rPr lang="es-EC" sz="4300" dirty="0" smtClean="0">
                <a:cs typeface="Times New Roman" panose="02020603050405020304" pitchFamily="18" charset="0"/>
              </a:rPr>
              <a:t>Para </a:t>
            </a:r>
            <a:r>
              <a:rPr lang="es-EC" sz="4300" dirty="0">
                <a:cs typeface="Times New Roman" panose="02020603050405020304" pitchFamily="18" charset="0"/>
              </a:rPr>
              <a:t>la implementación de ventas a crédito se recomienda a la empresa reforzar sus políticas en </a:t>
            </a:r>
            <a:r>
              <a:rPr lang="es-EC" sz="4300" dirty="0" smtClean="0">
                <a:cs typeface="Times New Roman" panose="02020603050405020304" pitchFamily="18" charset="0"/>
              </a:rPr>
              <a:t>condiciones </a:t>
            </a:r>
            <a:r>
              <a:rPr lang="es-EC" sz="4300" dirty="0">
                <a:cs typeface="Times New Roman" panose="02020603050405020304" pitchFamily="18" charset="0"/>
              </a:rPr>
              <a:t>y tiempos así como la de revisión del record  crediticio de un cliente en un buró especializado.</a:t>
            </a:r>
          </a:p>
          <a:p>
            <a:pPr marL="109728" indent="0" algn="just">
              <a:buNone/>
            </a:pPr>
            <a:endParaRPr lang="es-EC" sz="4300" dirty="0" smtClean="0">
              <a:cs typeface="Times New Roman" panose="02020603050405020304" pitchFamily="18" charset="0"/>
            </a:endParaRPr>
          </a:p>
          <a:p>
            <a:pPr algn="just">
              <a:buFontTx/>
              <a:buChar char="-"/>
            </a:pPr>
            <a:r>
              <a:rPr lang="es-EC" sz="4300" dirty="0" smtClean="0">
                <a:cs typeface="Times New Roman" panose="02020603050405020304" pitchFamily="18" charset="0"/>
              </a:rPr>
              <a:t>Realizar </a:t>
            </a:r>
            <a:r>
              <a:rPr lang="es-EC" sz="4300" dirty="0">
                <a:cs typeface="Times New Roman" panose="02020603050405020304" pitchFamily="18" charset="0"/>
              </a:rPr>
              <a:t>un diagnóstico financiero en donde se evalué constantemente  los avances o retardos en la </a:t>
            </a:r>
            <a:r>
              <a:rPr lang="es-EC" sz="4300" dirty="0" smtClean="0">
                <a:cs typeface="Times New Roman" panose="02020603050405020304" pitchFamily="18" charset="0"/>
              </a:rPr>
              <a:t>implementación </a:t>
            </a:r>
            <a:r>
              <a:rPr lang="es-EC" sz="4300" dirty="0">
                <a:cs typeface="Times New Roman" panose="02020603050405020304" pitchFamily="18" charset="0"/>
              </a:rPr>
              <a:t>de estrategias  para un correcto control de las mismas.</a:t>
            </a:r>
          </a:p>
          <a:p>
            <a:pPr marL="109728" indent="0" algn="just">
              <a:buNone/>
            </a:pPr>
            <a:endParaRPr lang="es-EC" sz="4300" dirty="0">
              <a:cs typeface="Times New Roman" panose="02020603050405020304" pitchFamily="18" charset="0"/>
            </a:endParaRPr>
          </a:p>
        </p:txBody>
      </p:sp>
    </p:spTree>
    <p:extLst>
      <p:ext uri="{BB962C8B-B14F-4D97-AF65-F5344CB8AC3E}">
        <p14:creationId xmlns:p14="http://schemas.microsoft.com/office/powerpoint/2010/main" val="1863778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720080"/>
          </a:xfrm>
        </p:spPr>
        <p:txBody>
          <a:bodyPr>
            <a:normAutofit fontScale="90000"/>
          </a:bodyPr>
          <a:lstStyle/>
          <a:p>
            <a:r>
              <a:rPr lang="es-EC" sz="2300" b="1" dirty="0" smtClean="0">
                <a:solidFill>
                  <a:schemeClr val="accent2"/>
                </a:solidFill>
                <a:effectLst>
                  <a:outerShdw blurRad="38100" dist="38100" dir="2700000" algn="tl">
                    <a:srgbClr val="000000">
                      <a:alpha val="43137"/>
                    </a:srgbClr>
                  </a:outerShdw>
                </a:effectLst>
              </a:rPr>
              <a:t>ORGANIZACIÓN ESTRUCTURAL</a:t>
            </a:r>
            <a:r>
              <a:rPr lang="es-EC" b="1" dirty="0" smtClean="0"/>
              <a:t/>
            </a:r>
            <a:br>
              <a:rPr lang="es-EC" b="1" dirty="0" smtClean="0"/>
            </a:br>
            <a:endParaRPr lang="es-EC" dirty="0"/>
          </a:p>
        </p:txBody>
      </p:sp>
      <p:sp>
        <p:nvSpPr>
          <p:cNvPr id="3" name="2 Marcador de contenido"/>
          <p:cNvSpPr>
            <a:spLocks noGrp="1"/>
          </p:cNvSpPr>
          <p:nvPr>
            <p:ph idx="1"/>
          </p:nvPr>
        </p:nvSpPr>
        <p:spPr/>
        <p:txBody>
          <a:bodyPr>
            <a:normAutofit/>
          </a:bodyPr>
          <a:lstStyle/>
          <a:p>
            <a:pPr marL="109728" indent="0" fontAlgn="base">
              <a:buNone/>
            </a:pPr>
            <a:r>
              <a:rPr lang="es-EC" dirty="0"/>
              <a:t>    </a:t>
            </a:r>
          </a:p>
          <a:p>
            <a:pPr fontAlgn="base"/>
            <a:r>
              <a:rPr lang="es-EC" dirty="0"/>
              <a:t>    </a:t>
            </a:r>
          </a:p>
        </p:txBody>
      </p:sp>
      <p:pic>
        <p:nvPicPr>
          <p:cNvPr id="4" name="3 Imagen" descr="Descripción: C:\Users\USUARIO\Desktop\MEGA.jpg"/>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7776864" cy="4719677"/>
          </a:xfrm>
          <a:prstGeom prst="rect">
            <a:avLst/>
          </a:prstGeom>
          <a:noFill/>
          <a:ln>
            <a:noFill/>
          </a:ln>
        </p:spPr>
      </p:pic>
    </p:spTree>
    <p:extLst>
      <p:ext uri="{BB962C8B-B14F-4D97-AF65-F5344CB8AC3E}">
        <p14:creationId xmlns:p14="http://schemas.microsoft.com/office/powerpoint/2010/main" val="3401866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557808"/>
          </a:xfrm>
        </p:spPr>
        <p:txBody>
          <a:bodyPr>
            <a:normAutofit fontScale="90000"/>
          </a:bodyPr>
          <a:lstStyle/>
          <a:p>
            <a:r>
              <a:rPr lang="es-ES" sz="2300" b="1" dirty="0" smtClean="0">
                <a:solidFill>
                  <a:schemeClr val="accent2"/>
                </a:solidFill>
                <a:effectLst>
                  <a:outerShdw blurRad="38100" dist="38100" dir="2700000" algn="tl">
                    <a:srgbClr val="000000">
                      <a:alpha val="43137"/>
                    </a:srgbClr>
                  </a:outerShdw>
                </a:effectLst>
              </a:rPr>
              <a:t>ORGANIGRAMA FUNCIONAL</a:t>
            </a:r>
            <a:r>
              <a:rPr lang="es-EC" dirty="0"/>
              <a:t/>
            </a:r>
            <a:br>
              <a:rPr lang="es-EC" dirty="0"/>
            </a:br>
            <a:endParaRPr lang="es-EC" dirty="0"/>
          </a:p>
        </p:txBody>
      </p:sp>
      <p:pic>
        <p:nvPicPr>
          <p:cNvPr id="4" name="3 Marcador de contenido" descr="C:\Users\USUARIO\Desktop\ORGANIGRAMA MEGAf.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7128792" cy="4176464"/>
          </a:xfrm>
          <a:prstGeom prst="rect">
            <a:avLst/>
          </a:prstGeom>
          <a:noFill/>
          <a:ln>
            <a:noFill/>
          </a:ln>
        </p:spPr>
      </p:pic>
    </p:spTree>
    <p:extLst>
      <p:ext uri="{BB962C8B-B14F-4D97-AF65-F5344CB8AC3E}">
        <p14:creationId xmlns:p14="http://schemas.microsoft.com/office/powerpoint/2010/main" val="1260100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648072"/>
          </a:xfrm>
        </p:spPr>
        <p:txBody>
          <a:bodyPr>
            <a:normAutofit/>
          </a:bodyPr>
          <a:lstStyle/>
          <a:p>
            <a:r>
              <a:rPr lang="es-EC" sz="2000" dirty="0" smtClean="0">
                <a:solidFill>
                  <a:schemeClr val="accent2"/>
                </a:solidFill>
                <a:effectLst>
                  <a:outerShdw blurRad="38100" dist="38100" dir="2700000" algn="tl">
                    <a:srgbClr val="000000">
                      <a:alpha val="43137"/>
                    </a:srgbClr>
                  </a:outerShdw>
                </a:effectLst>
              </a:rPr>
              <a:t>Análisis e interpretación de los Estados Financieros 2011-2014</a:t>
            </a:r>
            <a:endParaRPr lang="es-EC" sz="2000" dirty="0">
              <a:solidFill>
                <a:schemeClr val="accent2"/>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556792"/>
            <a:ext cx="8229600" cy="5017744"/>
          </a:xfrm>
        </p:spPr>
        <p:txBody>
          <a:bodyPr>
            <a:normAutofit fontScale="92500" lnSpcReduction="10000"/>
          </a:bodyPr>
          <a:lstStyle/>
          <a:p>
            <a:r>
              <a:rPr lang="es-EC" sz="1900" b="1" dirty="0">
                <a:solidFill>
                  <a:schemeClr val="accent2"/>
                </a:solidFill>
                <a:effectLst>
                  <a:outerShdw blurRad="38100" dist="38100" dir="2700000" algn="tl">
                    <a:srgbClr val="000000">
                      <a:alpha val="43137"/>
                    </a:srgbClr>
                  </a:outerShdw>
                </a:effectLst>
              </a:rPr>
              <a:t>Objetivo </a:t>
            </a:r>
            <a:r>
              <a:rPr lang="es-EC" sz="1900" b="1" dirty="0" smtClean="0">
                <a:solidFill>
                  <a:schemeClr val="accent2"/>
                </a:solidFill>
                <a:effectLst>
                  <a:outerShdw blurRad="38100" dist="38100" dir="2700000" algn="tl">
                    <a:srgbClr val="000000">
                      <a:alpha val="43137"/>
                    </a:srgbClr>
                  </a:outerShdw>
                </a:effectLst>
              </a:rPr>
              <a:t>General:</a:t>
            </a:r>
          </a:p>
          <a:p>
            <a:pPr marL="109728" indent="0">
              <a:buNone/>
            </a:pPr>
            <a:r>
              <a:rPr lang="es-EC" sz="1900" dirty="0"/>
              <a:t>	</a:t>
            </a:r>
          </a:p>
          <a:p>
            <a:pPr marL="109728" indent="0" algn="just">
              <a:buNone/>
            </a:pPr>
            <a:r>
              <a:rPr lang="es-EC" sz="1900" dirty="0" smtClean="0"/>
              <a:t>  </a:t>
            </a:r>
            <a:r>
              <a:rPr lang="es-EC" sz="1900" dirty="0"/>
              <a:t>Realizar el Análisis e interpretación de los Estados Financieros de “</a:t>
            </a:r>
            <a:r>
              <a:rPr lang="es-EC" sz="1900" b="1" dirty="0"/>
              <a:t>EL MEGA SUPERMERCADO”</a:t>
            </a:r>
            <a:r>
              <a:rPr lang="es-EC" sz="1900" dirty="0"/>
              <a:t> de la ciudad de Salcedo, del periodo 2011 -  2014, a fin de  proponer una Planificación Financiera para mejorar la Gestión</a:t>
            </a:r>
          </a:p>
          <a:p>
            <a:pPr marL="109728" indent="0" algn="just">
              <a:buNone/>
            </a:pPr>
            <a:endParaRPr lang="es-EC" sz="1900" dirty="0"/>
          </a:p>
          <a:p>
            <a:pPr marL="109728" indent="0" algn="just">
              <a:buNone/>
            </a:pPr>
            <a:r>
              <a:rPr lang="es-EC" sz="1900" b="1" dirty="0" smtClean="0">
                <a:solidFill>
                  <a:schemeClr val="accent2"/>
                </a:solidFill>
                <a:effectLst>
                  <a:outerShdw blurRad="38100" dist="38100" dir="2700000" algn="tl">
                    <a:srgbClr val="000000">
                      <a:alpha val="43137"/>
                    </a:srgbClr>
                  </a:outerShdw>
                </a:effectLst>
              </a:rPr>
              <a:t>Objetivos Específicos:</a:t>
            </a:r>
          </a:p>
          <a:p>
            <a:pPr marL="109728" indent="0" algn="just">
              <a:buNone/>
            </a:pPr>
            <a:endParaRPr lang="es-EC" sz="1900" dirty="0"/>
          </a:p>
          <a:p>
            <a:pPr lvl="1" algn="just"/>
            <a:r>
              <a:rPr lang="es-MX" sz="1900" dirty="0">
                <a:solidFill>
                  <a:schemeClr val="tx1"/>
                </a:solidFill>
              </a:rPr>
              <a:t>Realizar el análisis financiero, horizontal y vertical, de los años 2011 hasta el 2014. </a:t>
            </a:r>
            <a:endParaRPr lang="es-EC" sz="1900" dirty="0">
              <a:solidFill>
                <a:schemeClr val="tx1"/>
              </a:solidFill>
            </a:endParaRPr>
          </a:p>
          <a:p>
            <a:pPr lvl="1" algn="just"/>
            <a:r>
              <a:rPr lang="es-EC" sz="1900" dirty="0">
                <a:solidFill>
                  <a:schemeClr val="tx1"/>
                </a:solidFill>
              </a:rPr>
              <a:t>Conocer los principales indicadores financieros y su incidencia en la empresa.</a:t>
            </a:r>
          </a:p>
          <a:p>
            <a:pPr lvl="1" algn="just"/>
            <a:r>
              <a:rPr lang="es-EC" sz="1900" dirty="0">
                <a:solidFill>
                  <a:schemeClr val="tx1"/>
                </a:solidFill>
              </a:rPr>
              <a:t>Conocer en qué situación financiera esta la empresa. </a:t>
            </a:r>
          </a:p>
          <a:p>
            <a:pPr lvl="1" algn="just"/>
            <a:r>
              <a:rPr lang="es-EC" sz="1900" dirty="0">
                <a:solidFill>
                  <a:schemeClr val="tx1"/>
                </a:solidFill>
              </a:rPr>
              <a:t>Proponer un Plan Financiero en el que se incluyan objetivos y estrategias financieras.</a:t>
            </a:r>
          </a:p>
          <a:p>
            <a:pPr lvl="1" algn="just"/>
            <a:r>
              <a:rPr lang="es-EC" sz="1900" dirty="0">
                <a:solidFill>
                  <a:schemeClr val="tx1"/>
                </a:solidFill>
              </a:rPr>
              <a:t>Desarrollar los estados financiero Pro-forma, para cinco años con la implementación de las estrategias financieras.</a:t>
            </a:r>
          </a:p>
        </p:txBody>
      </p:sp>
    </p:spTree>
    <p:extLst>
      <p:ext uri="{BB962C8B-B14F-4D97-AF65-F5344CB8AC3E}">
        <p14:creationId xmlns:p14="http://schemas.microsoft.com/office/powerpoint/2010/main" val="4064602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360040"/>
          </a:xfrm>
        </p:spPr>
        <p:txBody>
          <a:bodyPr>
            <a:noAutofit/>
          </a:bodyPr>
          <a:lstStyle/>
          <a:p>
            <a:pPr algn="ctr"/>
            <a:r>
              <a:rPr lang="es-EC" sz="1800" b="1" dirty="0" smtClean="0">
                <a:solidFill>
                  <a:schemeClr val="accent2"/>
                </a:solidFill>
                <a:effectLst>
                  <a:outerShdw blurRad="38100" dist="38100" dir="2700000" algn="tl">
                    <a:srgbClr val="000000">
                      <a:alpha val="43137"/>
                    </a:srgbClr>
                  </a:outerShdw>
                </a:effectLst>
              </a:rPr>
              <a:t>BALANCE GENERAL 2011-2014</a:t>
            </a:r>
            <a:endParaRPr lang="es-EC" sz="1800" b="1" dirty="0">
              <a:solidFill>
                <a:schemeClr val="accent2"/>
              </a:solidFill>
              <a:effectLst>
                <a:outerShdw blurRad="38100" dist="38100" dir="2700000" algn="tl">
                  <a:srgbClr val="000000">
                    <a:alpha val="43137"/>
                  </a:srgbClr>
                </a:outerShdw>
              </a:effectLst>
            </a:endParaRP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7848872" cy="5449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2025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720080"/>
          </a:xfrm>
        </p:spPr>
        <p:txBody>
          <a:bodyPr>
            <a:noAutofit/>
          </a:bodyPr>
          <a:lstStyle/>
          <a:p>
            <a:pPr algn="ctr"/>
            <a:r>
              <a:rPr lang="es-EC" sz="1600" b="1" dirty="0" smtClean="0"/>
              <a:t/>
            </a:r>
            <a:br>
              <a:rPr lang="es-EC" sz="1600" b="1" dirty="0" smtClean="0"/>
            </a:br>
            <a:r>
              <a:rPr lang="es-EC" sz="1600" b="1" dirty="0" smtClean="0">
                <a:solidFill>
                  <a:schemeClr val="accent2"/>
                </a:solidFill>
                <a:effectLst>
                  <a:outerShdw blurRad="38100" dist="38100" dir="2700000" algn="tl">
                    <a:srgbClr val="000000">
                      <a:alpha val="43137"/>
                    </a:srgbClr>
                  </a:outerShdw>
                </a:effectLst>
              </a:rPr>
              <a:t>ESTADOS DE RESULTADOS AL 31 DE DICIEMBRE 2011-2014</a:t>
            </a:r>
            <a:r>
              <a:rPr lang="es-EC" sz="1600" b="1" dirty="0" smtClean="0"/>
              <a:t/>
            </a:r>
            <a:br>
              <a:rPr lang="es-EC" sz="1600" b="1" dirty="0" smtClean="0"/>
            </a:br>
            <a:r>
              <a:rPr lang="es-EC" sz="1600" b="1" dirty="0" smtClean="0"/>
              <a:t/>
            </a:r>
            <a:br>
              <a:rPr lang="es-EC" sz="1600" b="1" dirty="0" smtClean="0"/>
            </a:br>
            <a:endParaRPr lang="es-EC" sz="1600"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340768"/>
            <a:ext cx="8276748" cy="4960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60280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761</TotalTime>
  <Words>1451</Words>
  <Application>Microsoft Office PowerPoint</Application>
  <PresentationFormat>Presentación en pantalla (4:3)</PresentationFormat>
  <Paragraphs>239</Paragraphs>
  <Slides>41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3" baseType="lpstr">
      <vt:lpstr>Urbano</vt:lpstr>
      <vt:lpstr>Worksheet</vt:lpstr>
      <vt:lpstr>   MAESTRIA INTERNACIONAL EN ADMINISTRACIÓN DE EMPRESAS; PROGRAMA INTEGRAL DE HABILIDADES MULTIPLES.  MBA PROMOCION XXV  TEMA: ANALISIS E INTERPRETACIÓN DE LOS ESTADOS FINANCIEROS DE “ EL MEGA SUPERMERCADO” DE LA CIUDAD DE SALCEDO, DEL PERIODO 2011 HASTA EL 2014, PARA MEJORAR LOS PROCESOS DE LA GESTIÓN FINANCIERA”.  INTEGRANTES: ING. JHON ALEXANDER CHICAIZA ALVAREZ ING. FREDDY MOREANO SINCHIGUANO  ABRIL 2015  </vt:lpstr>
      <vt:lpstr>   “ANALISIS E INTERPRETACIÓN DE LOS ESTADOS FINANCIEROS DE “ EL MEGA SUPERMERCADO” DE LA CIUDAD DE SALCEDO, DEL PERIODO 2011 HASTA EL 2014, PARA MEJORAR LOS PROCESOS DE LA GESTIÓN FINANCIERA”.   “El Mega Supermercado” fue creada el 2011 en la ciudad de Salcedo empresa que se forma gracias a la visión emprendedora de una persona que cree en el desarrollo económico y comercial de su ciudad y de su gente; quién sin escatimar esfuerzos decide implementar toda una infraestructura y adquisición de una gran variedad de productos de primera necesidad”.  Ubicación:  País: Ecuador Región: Sierra Provincia: Cotopaxi Cantón: Salcedo Parroquia: San Miguel </vt:lpstr>
      <vt:lpstr>OBJETIVOS DE LA EMPRESA  </vt:lpstr>
      <vt:lpstr>FILOSOFÍA INSTITUCIONAL</vt:lpstr>
      <vt:lpstr>ORGANIZACIÓN ESTRUCTURAL </vt:lpstr>
      <vt:lpstr>ORGANIGRAMA FUNCIONAL </vt:lpstr>
      <vt:lpstr>Análisis e interpretación de los Estados Financieros 2011-2014</vt:lpstr>
      <vt:lpstr>BALANCE GENERAL 2011-2014</vt:lpstr>
      <vt:lpstr> ESTADOS DE RESULTADOS AL 31 DE DICIEMBRE 2011-2014  </vt:lpstr>
      <vt:lpstr>Análisis vertical </vt:lpstr>
      <vt:lpstr>El Mega Supermercado Análisis Vertical Balance General – Activos  al 31 de Diciembre (2013-2014)</vt:lpstr>
      <vt:lpstr>El Mega Supermercado Análisis Vertical Balance General – Pasivos  al 31 de Diciembre (2013-2014</vt:lpstr>
      <vt:lpstr>El Mega Supermercado Análisis Vertical De los Estado De Resultados   Año 2013 Y 2014 </vt:lpstr>
      <vt:lpstr>Análisis Horizontal Del Balance General </vt:lpstr>
      <vt:lpstr>Análisis Horizontal Del Balance General Activos </vt:lpstr>
      <vt:lpstr>Análisis Horizontal Del Balance General Pasivos </vt:lpstr>
      <vt:lpstr>Evolución Financiera  Balance General Años 2013 y 2014 </vt:lpstr>
      <vt:lpstr> El Mega Supermercado Análisis Horizontal  de los Estado de Resultados  Año 2013 Y 2014 </vt:lpstr>
      <vt:lpstr>Presentación de PowerPoint</vt:lpstr>
      <vt:lpstr>Cálculo de las Razones Financieras  Razones de Liquidez </vt:lpstr>
      <vt:lpstr>Razones de Actividad</vt:lpstr>
      <vt:lpstr>Razones de endeudamiento</vt:lpstr>
      <vt:lpstr>Razones de Rentabilidad </vt:lpstr>
      <vt:lpstr>ANÁLISIS  DE TENDENCIAS DE LOS ESTADOS FINANCIEROS DE EL MEGA SUPERMERCADO </vt:lpstr>
      <vt:lpstr>Análisis  de Tendencia   Balance General 2011-2014</vt:lpstr>
      <vt:lpstr>Análisis de Tendencias Estados de Resultado 2011-2014 </vt:lpstr>
      <vt:lpstr>DISEÑO DE UN PLAN FINANCIERO   PLANIFICACIÓN FINANCIERA</vt:lpstr>
      <vt:lpstr> FORMULACIÓN DE LA ESTRATEGIA FINANCIERA </vt:lpstr>
      <vt:lpstr>Objetivos  Financieros Específicos </vt:lpstr>
      <vt:lpstr>Estrategias Financieras</vt:lpstr>
      <vt:lpstr>Presentación de PowerPoint</vt:lpstr>
      <vt:lpstr>Priorización de Estrategias Financieras </vt:lpstr>
      <vt:lpstr>Presupuesto de Estrategias Priorizadas</vt:lpstr>
      <vt:lpstr>Balances del Estado de Resultados Proyectado</vt:lpstr>
      <vt:lpstr>Balance General Proyectado</vt:lpstr>
      <vt:lpstr>Comparación de Razones Financieras</vt:lpstr>
      <vt:lpstr> MÉTODO DUPONT ( Comparación  Años 2014 y 2020)  Año 2014 </vt:lpstr>
      <vt:lpstr> MÉTODO DUPONT ( Comparación  Años 2014 y 2020)  Año 2014 </vt:lpstr>
      <vt:lpstr>CONCLUSIONES:</vt:lpstr>
      <vt:lpstr>CONCLUSIONES:</vt:lpstr>
      <vt:lpstr>RECOMENDACIONES: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BODEGA</dc:creator>
  <cp:lastModifiedBy>USUARIO</cp:lastModifiedBy>
  <cp:revision>55</cp:revision>
  <dcterms:created xsi:type="dcterms:W3CDTF">2015-05-19T18:21:01Z</dcterms:created>
  <dcterms:modified xsi:type="dcterms:W3CDTF">2015-05-20T17:38:22Z</dcterms:modified>
</cp:coreProperties>
</file>