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72" r:id="rId11"/>
    <p:sldId id="273" r:id="rId12"/>
    <p:sldId id="274" r:id="rId13"/>
    <p:sldId id="275" r:id="rId14"/>
    <p:sldId id="276" r:id="rId15"/>
    <p:sldId id="279" r:id="rId16"/>
    <p:sldId id="277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9" r:id="rId26"/>
    <p:sldId id="290" r:id="rId27"/>
    <p:sldId id="291" r:id="rId28"/>
    <p:sldId id="292" r:id="rId29"/>
    <p:sldId id="294" r:id="rId30"/>
    <p:sldId id="295" r:id="rId31"/>
    <p:sldId id="297" r:id="rId32"/>
    <p:sldId id="298" r:id="rId33"/>
    <p:sldId id="299" r:id="rId34"/>
    <p:sldId id="301" r:id="rId35"/>
    <p:sldId id="302" r:id="rId36"/>
    <p:sldId id="303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2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THAIZA\Desktop\Tesis%20LJ\Graficos%20diapositiva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THAIZA\Desktop\Tesis%20LJ\Graficos%20diapositiva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THAIZA\Desktop\Tesis%20LJ\Graficos%20diapositiva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THAIZA\Desktop\Tesis%20LJ\Graficos%20diapositiva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THAIZA\Desktop\Tesis%20LJ\Graficos%20diapositiva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THAIZA\Desktop\Tesis%20LJ\Graficos%20diapositiva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THAIZA\Desktop\Tesis%20LJ\Graficos%20diapositivas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THAIZA\Desktop\Tesis%20LJ\Graficos%20diapositivas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THAIZA\Desktop\Tesis%20LJ\Graficos%20diapositivas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THAIZA\Desktop\Tesis%20LJ\Graficos%20diapositiva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THAIZA\Desktop\Tesis%20LJ\Graficos%20diapositivas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THAIZA\Desktop\Tesis%20LJ\Graficos%20diapositivas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rencia\Documents\CAPCENTER\TESIS\T%20LIliana%20J&#225;come,\ESTUDIO%20FINANCIERO1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rencia\Documents\CAPCENTER\TESIS\T%20LIliana%20J&#225;come,\ESTUDIO%20FINANCIERO1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rencia\Documents\CAPCENTER\TESIS\T%20LIliana%20J&#225;come,\ESTUDIO%20FINANCIERO1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rencia\Documents\CAPCENTER\TESIS\T%20LIliana%20J&#225;come,\ESTUDIO%20FINANCIERO1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rencia\Documents\CAPCENTER\TESIS\T%20LIliana%20J&#225;come,\ESTUDIO%20FINANCIERO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THAIZA\Desktop\Tesis%20LJ\Graficos%20diapositiva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THAIZA\Desktop\Tesis%20LJ\Graficos%20diapositiva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THAIZA\Desktop\Tesis%20LJ\Graficos%20diapositiva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THAIZA\Desktop\Tesis%20LJ\Graficos%20diapositiva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THAIZA\Desktop\Tesis%20LJ\Graficos%20diapositiva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THAIZA\Desktop\Tesis%20LJ\Graficos%20diapositiva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THAIZA\Desktop\Tesis%20LJ\Graficos%20diapositiv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811016954802751E-2"/>
          <c:y val="8.3663917010373706E-2"/>
          <c:w val="0.63976744651203099"/>
          <c:h val="0.81679915010623672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3.5370188101487315E-2"/>
                  <c:y val="-6.4121828521434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1254374453193354E-3"/>
                  <c:y val="8.0936497521143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1971784776902885E-2"/>
                  <c:y val="-7.4090842811315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Hoja1!$E$21:$E$26</c:f>
              <c:strCache>
                <c:ptCount val="6"/>
                <c:pt idx="0">
                  <c:v>Incendio y Líneas Aliadas</c:v>
                </c:pt>
                <c:pt idx="1">
                  <c:v>Transporte</c:v>
                </c:pt>
                <c:pt idx="2">
                  <c:v>Vehículos</c:v>
                </c:pt>
                <c:pt idx="3">
                  <c:v>Cumplimiento de Contrato</c:v>
                </c:pt>
                <c:pt idx="4">
                  <c:v>Multiriesgo</c:v>
                </c:pt>
                <c:pt idx="5">
                  <c:v>OTROS</c:v>
                </c:pt>
              </c:strCache>
            </c:strRef>
          </c:cat>
          <c:val>
            <c:numRef>
              <c:f>Hoja1!$F$21:$F$26</c:f>
              <c:numCache>
                <c:formatCode>0.00%</c:formatCode>
                <c:ptCount val="6"/>
                <c:pt idx="0">
                  <c:v>4.9168942131263528E-2</c:v>
                </c:pt>
                <c:pt idx="1">
                  <c:v>5.1009148085351667E-2</c:v>
                </c:pt>
                <c:pt idx="2">
                  <c:v>0.47018110262414992</c:v>
                </c:pt>
                <c:pt idx="3">
                  <c:v>7.0990177745318753E-2</c:v>
                </c:pt>
                <c:pt idx="4">
                  <c:v>0.18555324859726496</c:v>
                </c:pt>
                <c:pt idx="5">
                  <c:v>0.17309738081665105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430904011681017"/>
          <c:y val="0.26339374244886055"/>
          <c:w val="0.28553007927353702"/>
          <c:h val="0.3753289172186809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s-EC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A.Horizontal!$R$2</c:f>
              <c:strCache>
                <c:ptCount val="1"/>
                <c:pt idx="0">
                  <c:v>CAPITAL</c:v>
                </c:pt>
              </c:strCache>
            </c:strRef>
          </c:tx>
          <c:cat>
            <c:numRef>
              <c:f>A.Horizontal!$S$1:$V$1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A.Horizontal!$S$2:$V$2</c:f>
              <c:numCache>
                <c:formatCode>0.00%</c:formatCode>
                <c:ptCount val="4"/>
                <c:pt idx="0">
                  <c:v>0.63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A.Horizontal!$R$3</c:f>
              <c:strCache>
                <c:ptCount val="1"/>
                <c:pt idx="0">
                  <c:v>RESERVAS</c:v>
                </c:pt>
              </c:strCache>
            </c:strRef>
          </c:tx>
          <c:cat>
            <c:numRef>
              <c:f>A.Horizontal!$S$1:$V$1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A.Horizontal!$S$3:$V$3</c:f>
              <c:numCache>
                <c:formatCode>0.00%</c:formatCode>
                <c:ptCount val="4"/>
                <c:pt idx="0">
                  <c:v>0.09</c:v>
                </c:pt>
                <c:pt idx="1">
                  <c:v>0.14000000000000001</c:v>
                </c:pt>
                <c:pt idx="2">
                  <c:v>0.28000000000000003</c:v>
                </c:pt>
                <c:pt idx="3">
                  <c:v>0.5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A.Horizontal!$R$4</c:f>
              <c:strCache>
                <c:ptCount val="1"/>
                <c:pt idx="0">
                  <c:v>RESULTADOS (ACUMULADOS)</c:v>
                </c:pt>
              </c:strCache>
            </c:strRef>
          </c:tx>
          <c:cat>
            <c:numRef>
              <c:f>A.Horizontal!$S$1:$V$1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A.Horizontal!$S$4:$V$4</c:f>
              <c:numCache>
                <c:formatCode>0.00%</c:formatCode>
                <c:ptCount val="4"/>
                <c:pt idx="0">
                  <c:v>-0.56999999999999995</c:v>
                </c:pt>
                <c:pt idx="1">
                  <c:v>0</c:v>
                </c:pt>
                <c:pt idx="2">
                  <c:v>0</c:v>
                </c:pt>
                <c:pt idx="3">
                  <c:v>-1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A.Horizontal!$R$5</c:f>
              <c:strCache>
                <c:ptCount val="1"/>
                <c:pt idx="0">
                  <c:v>RESULTADOS</c:v>
                </c:pt>
              </c:strCache>
            </c:strRef>
          </c:tx>
          <c:dLbls>
            <c:dLbl>
              <c:idx val="3"/>
              <c:layout>
                <c:manualLayout>
                  <c:x val="2.3708721422523286E-2"/>
                  <c:y val="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A.Horizontal!$S$1:$V$1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A.Horizontal!$S$5:$V$5</c:f>
              <c:numCache>
                <c:formatCode>0.00%</c:formatCode>
                <c:ptCount val="4"/>
                <c:pt idx="0">
                  <c:v>1.82</c:v>
                </c:pt>
                <c:pt idx="1">
                  <c:v>-0.66</c:v>
                </c:pt>
                <c:pt idx="2">
                  <c:v>3.99</c:v>
                </c:pt>
                <c:pt idx="3">
                  <c:v>0.2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813184"/>
        <c:axId val="92814720"/>
      </c:lineChart>
      <c:catAx>
        <c:axId val="92813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s-EC"/>
          </a:p>
        </c:txPr>
        <c:crossAx val="92814720"/>
        <c:crosses val="autoZero"/>
        <c:auto val="1"/>
        <c:lblAlgn val="ctr"/>
        <c:lblOffset val="100"/>
        <c:noMultiLvlLbl val="0"/>
      </c:catAx>
      <c:valAx>
        <c:axId val="928147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0%" sourceLinked="1"/>
        <c:majorTickMark val="out"/>
        <c:minorTickMark val="none"/>
        <c:tickLblPos val="nextTo"/>
        <c:crossAx val="92813184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A.Horizontal!$AA$1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A.Horizontal!$Z$2:$Z$8</c:f>
              <c:strCache>
                <c:ptCount val="7"/>
                <c:pt idx="0">
                  <c:v>PRIMA PAGADA</c:v>
                </c:pt>
                <c:pt idx="1">
                  <c:v>COMISIONES RECIBIDAS</c:v>
                </c:pt>
                <c:pt idx="2">
                  <c:v>REC. Y SALV. DE SINIESTROS</c:v>
                </c:pt>
                <c:pt idx="3">
                  <c:v>INTERESES DE INVERSIONES</c:v>
                </c:pt>
                <c:pt idx="4">
                  <c:v>OTRAS RENTAS</c:v>
                </c:pt>
                <c:pt idx="5">
                  <c:v>OTROS INGRESOS</c:v>
                </c:pt>
                <c:pt idx="6">
                  <c:v>LIBERACIÓN DE RESERVAS</c:v>
                </c:pt>
              </c:strCache>
            </c:strRef>
          </c:cat>
          <c:val>
            <c:numRef>
              <c:f>A.Horizontal!$AA$2:$AA$8</c:f>
              <c:numCache>
                <c:formatCode>0.00%</c:formatCode>
                <c:ptCount val="7"/>
                <c:pt idx="0">
                  <c:v>0.33</c:v>
                </c:pt>
                <c:pt idx="1">
                  <c:v>0.32</c:v>
                </c:pt>
                <c:pt idx="2">
                  <c:v>-0.16</c:v>
                </c:pt>
                <c:pt idx="3">
                  <c:v>0.04</c:v>
                </c:pt>
                <c:pt idx="4">
                  <c:v>1.08</c:v>
                </c:pt>
                <c:pt idx="5">
                  <c:v>-0.66</c:v>
                </c:pt>
                <c:pt idx="6">
                  <c:v>0.2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A.Horizontal!$AB$1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A.Horizontal!$Z$2:$Z$8</c:f>
              <c:strCache>
                <c:ptCount val="7"/>
                <c:pt idx="0">
                  <c:v>PRIMA PAGADA</c:v>
                </c:pt>
                <c:pt idx="1">
                  <c:v>COMISIONES RECIBIDAS</c:v>
                </c:pt>
                <c:pt idx="2">
                  <c:v>REC. Y SALV. DE SINIESTROS</c:v>
                </c:pt>
                <c:pt idx="3">
                  <c:v>INTERESES DE INVERSIONES</c:v>
                </c:pt>
                <c:pt idx="4">
                  <c:v>OTRAS RENTAS</c:v>
                </c:pt>
                <c:pt idx="5">
                  <c:v>OTROS INGRESOS</c:v>
                </c:pt>
                <c:pt idx="6">
                  <c:v>LIBERACIÓN DE RESERVAS</c:v>
                </c:pt>
              </c:strCache>
            </c:strRef>
          </c:cat>
          <c:val>
            <c:numRef>
              <c:f>A.Horizontal!$AB$2:$AB$8</c:f>
              <c:numCache>
                <c:formatCode>0.00%</c:formatCode>
                <c:ptCount val="7"/>
                <c:pt idx="0" formatCode="General">
                  <c:v>0</c:v>
                </c:pt>
                <c:pt idx="1">
                  <c:v>0</c:v>
                </c:pt>
                <c:pt idx="2">
                  <c:v>0.34</c:v>
                </c:pt>
                <c:pt idx="3">
                  <c:v>0.77</c:v>
                </c:pt>
                <c:pt idx="4">
                  <c:v>-0.67</c:v>
                </c:pt>
                <c:pt idx="5">
                  <c:v>3.26</c:v>
                </c:pt>
                <c:pt idx="6">
                  <c:v>2.37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A.Horizontal!$AC$1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A.Horizontal!$Z$2:$Z$8</c:f>
              <c:strCache>
                <c:ptCount val="7"/>
                <c:pt idx="0">
                  <c:v>PRIMA PAGADA</c:v>
                </c:pt>
                <c:pt idx="1">
                  <c:v>COMISIONES RECIBIDAS</c:v>
                </c:pt>
                <c:pt idx="2">
                  <c:v>REC. Y SALV. DE SINIESTROS</c:v>
                </c:pt>
                <c:pt idx="3">
                  <c:v>INTERESES DE INVERSIONES</c:v>
                </c:pt>
                <c:pt idx="4">
                  <c:v>OTRAS RENTAS</c:v>
                </c:pt>
                <c:pt idx="5">
                  <c:v>OTROS INGRESOS</c:v>
                </c:pt>
                <c:pt idx="6">
                  <c:v>LIBERACIÓN DE RESERVAS</c:v>
                </c:pt>
              </c:strCache>
            </c:strRef>
          </c:cat>
          <c:val>
            <c:numRef>
              <c:f>A.Horizontal!$AC$2:$AC$8</c:f>
              <c:numCache>
                <c:formatCode>0.00%</c:formatCode>
                <c:ptCount val="7"/>
                <c:pt idx="0">
                  <c:v>0.13</c:v>
                </c:pt>
                <c:pt idx="1">
                  <c:v>0.45</c:v>
                </c:pt>
                <c:pt idx="2">
                  <c:v>0.78</c:v>
                </c:pt>
                <c:pt idx="3">
                  <c:v>0.16</c:v>
                </c:pt>
                <c:pt idx="4">
                  <c:v>-0.42</c:v>
                </c:pt>
                <c:pt idx="5">
                  <c:v>-0.54</c:v>
                </c:pt>
                <c:pt idx="6">
                  <c:v>-0.73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A.Horizontal!$AD$1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A.Horizontal!$Z$2:$Z$8</c:f>
              <c:strCache>
                <c:ptCount val="7"/>
                <c:pt idx="0">
                  <c:v>PRIMA PAGADA</c:v>
                </c:pt>
                <c:pt idx="1">
                  <c:v>COMISIONES RECIBIDAS</c:v>
                </c:pt>
                <c:pt idx="2">
                  <c:v>REC. Y SALV. DE SINIESTROS</c:v>
                </c:pt>
                <c:pt idx="3">
                  <c:v>INTERESES DE INVERSIONES</c:v>
                </c:pt>
                <c:pt idx="4">
                  <c:v>OTRAS RENTAS</c:v>
                </c:pt>
                <c:pt idx="5">
                  <c:v>OTROS INGRESOS</c:v>
                </c:pt>
                <c:pt idx="6">
                  <c:v>LIBERACIÓN DE RESERVAS</c:v>
                </c:pt>
              </c:strCache>
            </c:strRef>
          </c:cat>
          <c:val>
            <c:numRef>
              <c:f>A.Horizontal!$AD$2:$AD$8</c:f>
              <c:numCache>
                <c:formatCode>0.00%</c:formatCode>
                <c:ptCount val="7"/>
                <c:pt idx="0">
                  <c:v>0.42</c:v>
                </c:pt>
                <c:pt idx="1">
                  <c:v>0.21</c:v>
                </c:pt>
                <c:pt idx="2">
                  <c:v>0.03</c:v>
                </c:pt>
                <c:pt idx="3">
                  <c:v>0.14000000000000001</c:v>
                </c:pt>
                <c:pt idx="4">
                  <c:v>-0.03</c:v>
                </c:pt>
                <c:pt idx="5">
                  <c:v>0.91</c:v>
                </c:pt>
                <c:pt idx="6">
                  <c:v>0.71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858624"/>
        <c:axId val="93392896"/>
      </c:lineChart>
      <c:catAx>
        <c:axId val="92858624"/>
        <c:scaling>
          <c:orientation val="minMax"/>
        </c:scaling>
        <c:delete val="0"/>
        <c:axPos val="b"/>
        <c:majorTickMark val="out"/>
        <c:minorTickMark val="none"/>
        <c:tickLblPos val="nextTo"/>
        <c:crossAx val="93392896"/>
        <c:crosses val="autoZero"/>
        <c:auto val="1"/>
        <c:lblAlgn val="ctr"/>
        <c:lblOffset val="100"/>
        <c:noMultiLvlLbl val="0"/>
      </c:catAx>
      <c:valAx>
        <c:axId val="9339289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0%" sourceLinked="1"/>
        <c:majorTickMark val="out"/>
        <c:minorTickMark val="none"/>
        <c:tickLblPos val="nextTo"/>
        <c:crossAx val="928586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708881436391148E-2"/>
          <c:y val="4.2328042328042326E-2"/>
          <c:w val="0.6094088154306706"/>
          <c:h val="0.90664479440069989"/>
        </c:manualLayout>
      </c:layout>
      <c:lineChart>
        <c:grouping val="standard"/>
        <c:varyColors val="0"/>
        <c:ser>
          <c:idx val="0"/>
          <c:order val="0"/>
          <c:tx>
            <c:strRef>
              <c:f>A.Horizontal!$AH$2</c:f>
              <c:strCache>
                <c:ptCount val="1"/>
                <c:pt idx="0">
                  <c:v>GASTOS DE ADMINISTRACIÓN</c:v>
                </c:pt>
              </c:strCache>
            </c:strRef>
          </c:tx>
          <c:dLbls>
            <c:dLbl>
              <c:idx val="2"/>
              <c:layout>
                <c:manualLayout>
                  <c:x val="-4.9110922946655318E-2"/>
                  <c:y val="-2.9100529100529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6">
                  <a:lumMod val="40000"/>
                  <a:lumOff val="6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A.Horizontal!$AI$1:$AM$1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A.Horizontal!$AI$2:$AL$2</c:f>
              <c:numCache>
                <c:formatCode>0.00%</c:formatCode>
                <c:ptCount val="4"/>
                <c:pt idx="0">
                  <c:v>7.0000000000000007E-2</c:v>
                </c:pt>
                <c:pt idx="1">
                  <c:v>0.08</c:v>
                </c:pt>
                <c:pt idx="2">
                  <c:v>0.13</c:v>
                </c:pt>
                <c:pt idx="3">
                  <c:v>0.25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A.Horizontal!$AH$3</c:f>
              <c:strCache>
                <c:ptCount val="1"/>
                <c:pt idx="0">
                  <c:v>COMISIONES PAGADAS</c:v>
                </c:pt>
              </c:strCache>
            </c:strRef>
          </c:tx>
          <c:dLbls>
            <c:spPr>
              <a:solidFill>
                <a:schemeClr val="accent2">
                  <a:lumMod val="40000"/>
                  <a:lumOff val="6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A.Horizontal!$AI$1:$AM$1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A.Horizontal!$AI$3:$AL$3</c:f>
              <c:numCache>
                <c:formatCode>0.00%</c:formatCode>
                <c:ptCount val="4"/>
                <c:pt idx="0">
                  <c:v>0</c:v>
                </c:pt>
                <c:pt idx="1">
                  <c:v>0.12</c:v>
                </c:pt>
                <c:pt idx="2">
                  <c:v>0.11</c:v>
                </c:pt>
                <c:pt idx="3">
                  <c:v>0.4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423488"/>
        <c:axId val="93425024"/>
      </c:lineChart>
      <c:catAx>
        <c:axId val="9342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3425024"/>
        <c:crosses val="autoZero"/>
        <c:auto val="1"/>
        <c:lblAlgn val="ctr"/>
        <c:lblOffset val="100"/>
        <c:noMultiLvlLbl val="0"/>
      </c:catAx>
      <c:valAx>
        <c:axId val="934250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0%" sourceLinked="1"/>
        <c:majorTickMark val="out"/>
        <c:minorTickMark val="none"/>
        <c:tickLblPos val="nextTo"/>
        <c:crossAx val="934234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791861961369984E-2"/>
          <c:y val="3.7037037037037035E-2"/>
          <c:w val="0.66109382813177142"/>
          <c:h val="0.94179894179894175"/>
        </c:manualLayout>
      </c:layout>
      <c:lineChart>
        <c:grouping val="standard"/>
        <c:varyColors val="0"/>
        <c:ser>
          <c:idx val="0"/>
          <c:order val="0"/>
          <c:tx>
            <c:strRef>
              <c:f>A.Horizontal!$AH$4</c:f>
              <c:strCache>
                <c:ptCount val="1"/>
                <c:pt idx="0">
                  <c:v>PRIMAS POR REASEGUROS NO PROPORCIONALES</c:v>
                </c:pt>
              </c:strCache>
            </c:strRef>
          </c:tx>
          <c:dLbls>
            <c:dLbl>
              <c:idx val="0"/>
              <c:layout>
                <c:manualLayout>
                  <c:x val="-7.1126164267569861E-2"/>
                  <c:y val="2.6455026455026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3888888888888884E-2"/>
                  <c:y val="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6">
                  <a:lumMod val="40000"/>
                  <a:lumOff val="6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A.Horizontal!$AI$1:$AL$1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A.Horizontal!$AI$4:$AL$4</c:f>
              <c:numCache>
                <c:formatCode>0.00%</c:formatCode>
                <c:ptCount val="4"/>
                <c:pt idx="0">
                  <c:v>0.59</c:v>
                </c:pt>
                <c:pt idx="1">
                  <c:v>-0.31</c:v>
                </c:pt>
                <c:pt idx="2">
                  <c:v>0.03</c:v>
                </c:pt>
                <c:pt idx="3">
                  <c:v>0.47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A.Horizontal!$AH$5</c:f>
              <c:strCache>
                <c:ptCount val="1"/>
                <c:pt idx="0">
                  <c:v>PRIMAS DE REASEGUROS CEDIDOS</c:v>
                </c:pt>
              </c:strCache>
            </c:strRef>
          </c:tx>
          <c:dLbls>
            <c:dLbl>
              <c:idx val="1"/>
              <c:layout>
                <c:manualLayout>
                  <c:x val="-3.3881469727376372E-2"/>
                  <c:y val="3.439153439153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1076826658310388E-2"/>
                  <c:y val="-2.7116402116402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>
                  <a:lumMod val="60000"/>
                  <a:lumOff val="4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A.Horizontal!$AI$1:$AL$1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A.Horizontal!$AI$5:$AL$5</c:f>
              <c:numCache>
                <c:formatCode>0.00%</c:formatCode>
                <c:ptCount val="4"/>
                <c:pt idx="0">
                  <c:v>0.73</c:v>
                </c:pt>
                <c:pt idx="1">
                  <c:v>-0.13</c:v>
                </c:pt>
                <c:pt idx="2">
                  <c:v>0.31</c:v>
                </c:pt>
                <c:pt idx="3">
                  <c:v>0.47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476352"/>
        <c:axId val="93477888"/>
      </c:lineChart>
      <c:catAx>
        <c:axId val="93476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3477888"/>
        <c:crosses val="autoZero"/>
        <c:auto val="1"/>
        <c:lblAlgn val="ctr"/>
        <c:lblOffset val="100"/>
        <c:noMultiLvlLbl val="0"/>
      </c:catAx>
      <c:valAx>
        <c:axId val="9347788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0%" sourceLinked="1"/>
        <c:majorTickMark val="out"/>
        <c:minorTickMark val="none"/>
        <c:tickLblPos val="nextTo"/>
        <c:crossAx val="93476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230313293818798"/>
          <c:y val="0.33873515810523686"/>
          <c:w val="0.2058425063505504"/>
          <c:h val="0.3622122234720660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565782367805205E-2"/>
          <c:y val="2.9100529100529099E-2"/>
          <c:w val="0.68405741830958688"/>
          <c:h val="0.94179894179894175"/>
        </c:manualLayout>
      </c:layout>
      <c:lineChart>
        <c:grouping val="standard"/>
        <c:varyColors val="0"/>
        <c:ser>
          <c:idx val="0"/>
          <c:order val="0"/>
          <c:tx>
            <c:strRef>
              <c:f>A.Horizontal!$AH$6</c:f>
              <c:strCache>
                <c:ptCount val="1"/>
                <c:pt idx="0">
                  <c:v>LIQUIDACIONES Y RESCATES</c:v>
                </c:pt>
              </c:strCache>
            </c:strRef>
          </c:tx>
          <c:dLbls>
            <c:dLbl>
              <c:idx val="2"/>
              <c:layout>
                <c:manualLayout>
                  <c:x val="-2.7095681625740897E-2"/>
                  <c:y val="4.4973544973545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6">
                  <a:lumMod val="20000"/>
                  <a:lumOff val="8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A.Horizontal!$AI$1:$AL$1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A.Horizontal!$AI$6:$AL$6</c:f>
              <c:numCache>
                <c:formatCode>0.00%</c:formatCode>
                <c:ptCount val="4"/>
                <c:pt idx="0">
                  <c:v>0.31</c:v>
                </c:pt>
                <c:pt idx="1">
                  <c:v>0.19</c:v>
                </c:pt>
                <c:pt idx="2">
                  <c:v>-0.17</c:v>
                </c:pt>
                <c:pt idx="3">
                  <c:v>0.34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A.Horizontal!$AH$7</c:f>
              <c:strCache>
                <c:ptCount val="1"/>
                <c:pt idx="0">
                  <c:v>SINIESTROS PAGADOS</c:v>
                </c:pt>
              </c:strCache>
            </c:strRef>
          </c:tx>
          <c:dLbls>
            <c:dLbl>
              <c:idx val="0"/>
              <c:layout>
                <c:manualLayout>
                  <c:x val="-5.4191363251481814E-2"/>
                  <c:y val="6.0846560846560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643522438611343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>
                  <a:lumMod val="60000"/>
                  <a:lumOff val="4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A.Horizontal!$AI$1:$AL$1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A.Horizontal!$AI$7:$AL$7</c:f>
              <c:numCache>
                <c:formatCode>0.00%</c:formatCode>
                <c:ptCount val="4"/>
                <c:pt idx="0">
                  <c:v>-0.1</c:v>
                </c:pt>
                <c:pt idx="1">
                  <c:v>0.15</c:v>
                </c:pt>
                <c:pt idx="2">
                  <c:v>0.67</c:v>
                </c:pt>
                <c:pt idx="3">
                  <c:v>0.1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A.Horizontal!$AH$8</c:f>
              <c:strCache>
                <c:ptCount val="1"/>
                <c:pt idx="0">
                  <c:v>OTROS EGRESOS</c:v>
                </c:pt>
              </c:strCache>
            </c:strRef>
          </c:tx>
          <c:dLbls>
            <c:dLbl>
              <c:idx val="2"/>
              <c:layout>
                <c:manualLayout>
                  <c:x val="-1.6934801016088061E-2"/>
                  <c:y val="4.4973544973544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176121930567313E-2"/>
                  <c:y val="-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3">
                  <a:lumMod val="40000"/>
                  <a:lumOff val="6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A.Horizontal!$AI$1:$AL$1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A.Horizontal!$AI$8:$AL$8</c:f>
              <c:numCache>
                <c:formatCode>0.00%</c:formatCode>
                <c:ptCount val="4"/>
                <c:pt idx="0">
                  <c:v>0.03</c:v>
                </c:pt>
                <c:pt idx="1">
                  <c:v>0.9</c:v>
                </c:pt>
                <c:pt idx="2">
                  <c:v>0.4</c:v>
                </c:pt>
                <c:pt idx="3">
                  <c:v>0.64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A.Horizontal!$AH$9</c:f>
              <c:strCache>
                <c:ptCount val="1"/>
                <c:pt idx="0">
                  <c:v>CONSTITUCIÓN DE RESERVAS</c:v>
                </c:pt>
              </c:strCache>
            </c:strRef>
          </c:tx>
          <c:dLbls>
            <c:dLbl>
              <c:idx val="0"/>
              <c:layout>
                <c:manualLayout>
                  <c:x val="-7.2819644369178677E-2"/>
                  <c:y val="-2.6455026455026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3869602032176121E-3"/>
                  <c:y val="5.2910052910052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4">
                  <a:lumMod val="40000"/>
                  <a:lumOff val="6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A.Horizontal!$AI$1:$AL$1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A.Horizontal!$AI$9:$AL$9</c:f>
              <c:numCache>
                <c:formatCode>0.00%</c:formatCode>
                <c:ptCount val="4"/>
                <c:pt idx="0">
                  <c:v>-0.04</c:v>
                </c:pt>
                <c:pt idx="1">
                  <c:v>2.75</c:v>
                </c:pt>
                <c:pt idx="2">
                  <c:v>-0.7</c:v>
                </c:pt>
                <c:pt idx="3">
                  <c:v>0.55000000000000004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531520"/>
        <c:axId val="93545600"/>
      </c:lineChart>
      <c:catAx>
        <c:axId val="93531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3545600"/>
        <c:crosses val="autoZero"/>
        <c:auto val="1"/>
        <c:lblAlgn val="ctr"/>
        <c:lblOffset val="100"/>
        <c:noMultiLvlLbl val="0"/>
      </c:catAx>
      <c:valAx>
        <c:axId val="9354560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0%" sourceLinked="1"/>
        <c:majorTickMark val="out"/>
        <c:minorTickMark val="none"/>
        <c:tickLblPos val="nextTo"/>
        <c:crossAx val="93531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171888230313292"/>
          <c:y val="0.27788859725867598"/>
          <c:w val="0.19812023708721421"/>
          <c:h val="0.4495138107736532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1"/>
          <c:order val="0"/>
          <c:dLbls>
            <c:txPr>
              <a:bodyPr/>
              <a:lstStyle/>
              <a:p>
                <a:pPr>
                  <a:defRPr sz="11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Indicadores!$B$3:$F$3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Indicadores!$B$10:$F$10</c:f>
              <c:numCache>
                <c:formatCode>0%</c:formatCode>
                <c:ptCount val="5"/>
                <c:pt idx="0">
                  <c:v>0.15543945475090526</c:v>
                </c:pt>
                <c:pt idx="1">
                  <c:v>6.6503255386355153E-2</c:v>
                </c:pt>
                <c:pt idx="2">
                  <c:v>0.22860614269357543</c:v>
                </c:pt>
                <c:pt idx="3">
                  <c:v>0.32083357441863031</c:v>
                </c:pt>
                <c:pt idx="4">
                  <c:v>0.22861757275053379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575040"/>
        <c:axId val="93576576"/>
      </c:lineChart>
      <c:catAx>
        <c:axId val="93575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3576576"/>
        <c:crosses val="autoZero"/>
        <c:auto val="1"/>
        <c:lblAlgn val="ctr"/>
        <c:lblOffset val="100"/>
        <c:noMultiLvlLbl val="0"/>
      </c:catAx>
      <c:valAx>
        <c:axId val="935765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93575040"/>
        <c:crosses val="autoZero"/>
        <c:crossBetween val="between"/>
      </c:valAx>
      <c:spPr>
        <a:noFill/>
      </c:spPr>
    </c:plotArea>
    <c:plotVisOnly val="1"/>
    <c:dispBlanksAs val="zero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Indicadores!$I$15</c:f>
              <c:strCache>
                <c:ptCount val="1"/>
                <c:pt idx="0">
                  <c:v>EXCEDENTE</c:v>
                </c:pt>
              </c:strCache>
            </c:strRef>
          </c:tx>
          <c:cat>
            <c:numRef>
              <c:f>Indicadores!$J$13:$N$13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Indicadores!$J$14:$N$14</c:f>
              <c:numCache>
                <c:formatCode>#,##0.00</c:formatCode>
                <c:ptCount val="5"/>
                <c:pt idx="0">
                  <c:v>3339125.39</c:v>
                </c:pt>
                <c:pt idx="1">
                  <c:v>4122893.39</c:v>
                </c:pt>
                <c:pt idx="2">
                  <c:v>4255255.04</c:v>
                </c:pt>
                <c:pt idx="3">
                  <c:v>5491319.5899999999</c:v>
                </c:pt>
                <c:pt idx="4">
                  <c:v>7324451.8300000001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Indicadores!$I$14</c:f>
              <c:strCache>
                <c:ptCount val="1"/>
                <c:pt idx="0">
                  <c:v>PATRIMONIO </c:v>
                </c:pt>
              </c:strCache>
            </c:strRef>
          </c:tx>
          <c:cat>
            <c:numRef>
              <c:f>Indicadores!$J$13:$N$13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Indicadores!$J$15:$N$15</c:f>
              <c:numCache>
                <c:formatCode>#,##0.00</c:formatCode>
                <c:ptCount val="5"/>
                <c:pt idx="0">
                  <c:v>1363210.11</c:v>
                </c:pt>
                <c:pt idx="1">
                  <c:v>1533934.99</c:v>
                </c:pt>
                <c:pt idx="2">
                  <c:v>1024497.46</c:v>
                </c:pt>
                <c:pt idx="3">
                  <c:v>1993746.97</c:v>
                </c:pt>
                <c:pt idx="4">
                  <c:v>1793048.5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634560"/>
        <c:axId val="93636096"/>
      </c:lineChart>
      <c:catAx>
        <c:axId val="93634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EC"/>
          </a:p>
        </c:txPr>
        <c:crossAx val="93636096"/>
        <c:crosses val="autoZero"/>
        <c:auto val="1"/>
        <c:lblAlgn val="ctr"/>
        <c:lblOffset val="100"/>
        <c:noMultiLvlLbl val="0"/>
      </c:catAx>
      <c:valAx>
        <c:axId val="9363609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.00" sourceLinked="1"/>
        <c:majorTickMark val="out"/>
        <c:minorTickMark val="none"/>
        <c:tickLblPos val="nextTo"/>
        <c:crossAx val="93634560"/>
        <c:crosses val="autoZero"/>
        <c:crossBetween val="between"/>
      </c:valAx>
      <c:spPr>
        <a:noFill/>
      </c:spPr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Indicadores!$P$5</c:f>
              <c:strCache>
                <c:ptCount val="1"/>
                <c:pt idx="0">
                  <c:v>Liquidez</c:v>
                </c:pt>
              </c:strCache>
            </c:strRef>
          </c:tx>
          <c:dLbls>
            <c:dLbl>
              <c:idx val="0"/>
              <c:layout>
                <c:manualLayout>
                  <c:x val="-4.4444444444444432E-2"/>
                  <c:y val="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666666666666644E-2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5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3333333333333333E-2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3888888888888888E-2"/>
                  <c:y val="-6.4814814814814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Indicadores!$Q$3:$U$4</c:f>
              <c:strCach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strCache>
            </c:strRef>
          </c:cat>
          <c:val>
            <c:numRef>
              <c:f>Indicadores!$Q$5:$U$5</c:f>
              <c:numCache>
                <c:formatCode>General</c:formatCode>
                <c:ptCount val="5"/>
                <c:pt idx="0">
                  <c:v>1.1299999999999999</c:v>
                </c:pt>
                <c:pt idx="1">
                  <c:v>1.17</c:v>
                </c:pt>
                <c:pt idx="2">
                  <c:v>1.1100000000000001</c:v>
                </c:pt>
                <c:pt idx="3">
                  <c:v>1.08</c:v>
                </c:pt>
                <c:pt idx="4">
                  <c:v>1.17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Indicadores!$P$6</c:f>
              <c:strCache>
                <c:ptCount val="1"/>
                <c:pt idx="0">
                  <c:v>Liquidez Inmediata</c:v>
                </c:pt>
              </c:strCache>
            </c:strRef>
          </c:tx>
          <c:dLbls>
            <c:dLbl>
              <c:idx val="0"/>
              <c:layout>
                <c:manualLayout>
                  <c:x val="-2.2980768534804101E-3"/>
                  <c:y val="-5.997950306745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086537974362873E-2"/>
                  <c:y val="-5.997950306745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384614827843281E-2"/>
                  <c:y val="-8.247181671775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384614827843281E-2"/>
                  <c:y val="-7.1225659892603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2173075948725656E-2"/>
                  <c:y val="-4.8733346242307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Indicadores!$Q$3:$U$4</c:f>
              <c:strCach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strCache>
            </c:strRef>
          </c:cat>
          <c:val>
            <c:numRef>
              <c:f>Indicadores!$Q$6:$U$6</c:f>
              <c:numCache>
                <c:formatCode>General</c:formatCode>
                <c:ptCount val="5"/>
                <c:pt idx="0">
                  <c:v>0.53</c:v>
                </c:pt>
                <c:pt idx="1">
                  <c:v>0.43</c:v>
                </c:pt>
                <c:pt idx="2">
                  <c:v>0.36</c:v>
                </c:pt>
                <c:pt idx="3">
                  <c:v>0.31</c:v>
                </c:pt>
                <c:pt idx="4">
                  <c:v>0.31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Indicadores!$P$7</c:f>
              <c:strCache>
                <c:ptCount val="1"/>
                <c:pt idx="0">
                  <c:v>Seguridad</c:v>
                </c:pt>
              </c:strCache>
            </c:strRef>
          </c:tx>
          <c:dLbls>
            <c:dLbl>
              <c:idx val="0"/>
              <c:layout>
                <c:manualLayout>
                  <c:x val="-3.888888888888889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666666666666644E-2"/>
                  <c:y val="-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666666666666664E-2"/>
                  <c:y val="-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5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9444444444444445E-2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Indicadores!$Q$3:$U$4</c:f>
              <c:strCach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strCache>
            </c:strRef>
          </c:cat>
          <c:val>
            <c:numRef>
              <c:f>Indicadores!$Q$7:$U$7</c:f>
              <c:numCache>
                <c:formatCode>General</c:formatCode>
                <c:ptCount val="5"/>
                <c:pt idx="0">
                  <c:v>1.2</c:v>
                </c:pt>
                <c:pt idx="1">
                  <c:v>1.21</c:v>
                </c:pt>
                <c:pt idx="2">
                  <c:v>1.1499999999999999</c:v>
                </c:pt>
                <c:pt idx="3">
                  <c:v>1.1499999999999999</c:v>
                </c:pt>
                <c:pt idx="4">
                  <c:v>1.1399999999999999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685952"/>
        <c:axId val="104687488"/>
      </c:lineChart>
      <c:catAx>
        <c:axId val="104685952"/>
        <c:scaling>
          <c:orientation val="minMax"/>
        </c:scaling>
        <c:delete val="0"/>
        <c:axPos val="b"/>
        <c:majorTickMark val="out"/>
        <c:minorTickMark val="none"/>
        <c:tickLblPos val="nextTo"/>
        <c:crossAx val="104687488"/>
        <c:crosses val="autoZero"/>
        <c:auto val="1"/>
        <c:lblAlgn val="ctr"/>
        <c:lblOffset val="100"/>
        <c:noMultiLvlLbl val="0"/>
      </c:catAx>
      <c:valAx>
        <c:axId val="10468748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046859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Indicadores!$X$5</c:f>
              <c:strCache>
                <c:ptCount val="1"/>
                <c:pt idx="0">
                  <c:v>Tasas de gastos de administración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Indicadores!$Y$3:$AC$4</c:f>
              <c:strCach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strCache>
            </c:strRef>
          </c:cat>
          <c:val>
            <c:numRef>
              <c:f>Indicadores!$Y$5:$AC$5</c:f>
              <c:numCache>
                <c:formatCode>0.00%</c:formatCode>
                <c:ptCount val="5"/>
                <c:pt idx="0">
                  <c:v>0.25190000000000001</c:v>
                </c:pt>
                <c:pt idx="1">
                  <c:v>0.19800000000000001</c:v>
                </c:pt>
                <c:pt idx="2">
                  <c:v>0.2324</c:v>
                </c:pt>
                <c:pt idx="3">
                  <c:v>0.2019</c:v>
                </c:pt>
                <c:pt idx="4">
                  <c:v>0.17499999999999999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Indicadores!$X$6</c:f>
              <c:strCache>
                <c:ptCount val="1"/>
                <c:pt idx="0">
                  <c:v>Tasa de Gastos de producción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Indicadores!$Y$3:$AC$4</c:f>
              <c:strCach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strCache>
            </c:strRef>
          </c:cat>
          <c:val>
            <c:numRef>
              <c:f>Indicadores!$Y$6:$AC$6</c:f>
              <c:numCache>
                <c:formatCode>0.00%</c:formatCode>
                <c:ptCount val="5"/>
                <c:pt idx="0">
                  <c:v>0.1103</c:v>
                </c:pt>
                <c:pt idx="1">
                  <c:v>8.2199999999999995E-2</c:v>
                </c:pt>
                <c:pt idx="2">
                  <c:v>9.9599999999999994E-2</c:v>
                </c:pt>
                <c:pt idx="3">
                  <c:v>8.6699999999999999E-2</c:v>
                </c:pt>
                <c:pt idx="4">
                  <c:v>8.4099999999999994E-2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Indicadores!$X$7</c:f>
              <c:strCache>
                <c:ptCount val="1"/>
                <c:pt idx="0">
                  <c:v>Tasa de Gastos de Operación</c:v>
                </c:pt>
              </c:strCache>
            </c:strRef>
          </c:tx>
          <c:dLbls>
            <c:dLbl>
              <c:idx val="1"/>
              <c:layout>
                <c:manualLayout>
                  <c:x val="-0.05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Indicadores!$Y$3:$AC$4</c:f>
              <c:strCach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strCache>
            </c:strRef>
          </c:cat>
          <c:val>
            <c:numRef>
              <c:f>Indicadores!$Y$7:$AC$7</c:f>
              <c:numCache>
                <c:formatCode>0.00%</c:formatCode>
                <c:ptCount val="5"/>
                <c:pt idx="0">
                  <c:v>0.36209999999999998</c:v>
                </c:pt>
                <c:pt idx="1">
                  <c:v>0.2802</c:v>
                </c:pt>
                <c:pt idx="2">
                  <c:v>0.33210000000000001</c:v>
                </c:pt>
                <c:pt idx="3">
                  <c:v>0.28870000000000001</c:v>
                </c:pt>
                <c:pt idx="4">
                  <c:v>0.2591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747776"/>
        <c:axId val="104749312"/>
      </c:lineChart>
      <c:catAx>
        <c:axId val="104747776"/>
        <c:scaling>
          <c:orientation val="minMax"/>
        </c:scaling>
        <c:delete val="0"/>
        <c:axPos val="b"/>
        <c:majorTickMark val="out"/>
        <c:minorTickMark val="none"/>
        <c:tickLblPos val="nextTo"/>
        <c:crossAx val="104749312"/>
        <c:crosses val="autoZero"/>
        <c:auto val="1"/>
        <c:lblAlgn val="ctr"/>
        <c:lblOffset val="100"/>
        <c:noMultiLvlLbl val="0"/>
      </c:catAx>
      <c:valAx>
        <c:axId val="1047493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0%" sourceLinked="1"/>
        <c:majorTickMark val="out"/>
        <c:minorTickMark val="none"/>
        <c:tickLblPos val="nextTo"/>
        <c:crossAx val="1047477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Indicadores!$AF$5</c:f>
              <c:strCache>
                <c:ptCount val="1"/>
                <c:pt idx="0">
                  <c:v>Cesión Reaseguro</c:v>
                </c:pt>
              </c:strCache>
            </c:strRef>
          </c:tx>
          <c:dLbls>
            <c:dLbl>
              <c:idx val="0"/>
              <c:layout>
                <c:manualLayout>
                  <c:x val="-6.6666666666666666E-2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1111111111111109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8333333333333334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6666666666666666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Indicadores!$AG$3:$AK$4</c:f>
              <c:strCach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strCache>
            </c:strRef>
          </c:cat>
          <c:val>
            <c:numRef>
              <c:f>Indicadores!$AG$5:$AK$5</c:f>
              <c:numCache>
                <c:formatCode>0.00%</c:formatCode>
                <c:ptCount val="5"/>
                <c:pt idx="0">
                  <c:v>0.59309999999999996</c:v>
                </c:pt>
                <c:pt idx="1">
                  <c:v>0.76339999999999997</c:v>
                </c:pt>
                <c:pt idx="2">
                  <c:v>0.7157</c:v>
                </c:pt>
                <c:pt idx="3">
                  <c:v>0.7379</c:v>
                </c:pt>
                <c:pt idx="4">
                  <c:v>0.75329999999999997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Indicadores!$AF$6</c:f>
              <c:strCache>
                <c:ptCount val="1"/>
                <c:pt idx="0">
                  <c:v>Rentabilidad del Reaseguro</c:v>
                </c:pt>
              </c:strCache>
            </c:strRef>
          </c:tx>
          <c:dLbls>
            <c:dLbl>
              <c:idx val="0"/>
              <c:layout>
                <c:manualLayout>
                  <c:x val="-8.3333333333333343E-2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5555555555555552E-2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8333333333333334E-2"/>
                  <c:y val="4.1666666666666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5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Indicadores!$AG$3:$AK$4</c:f>
              <c:strCach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strCache>
            </c:strRef>
          </c:cat>
          <c:val>
            <c:numRef>
              <c:f>Indicadores!$AG$6:$AK$6</c:f>
              <c:numCache>
                <c:formatCode>0.00%</c:formatCode>
                <c:ptCount val="5"/>
                <c:pt idx="0">
                  <c:v>0.32379999999999998</c:v>
                </c:pt>
                <c:pt idx="1">
                  <c:v>0.2475</c:v>
                </c:pt>
                <c:pt idx="2">
                  <c:v>0.28499999999999998</c:v>
                </c:pt>
                <c:pt idx="3">
                  <c:v>0.31519999999999998</c:v>
                </c:pt>
                <c:pt idx="4">
                  <c:v>0.2601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Indicadores!$AF$7</c:f>
              <c:strCache>
                <c:ptCount val="1"/>
                <c:pt idx="0">
                  <c:v>Rentabilidad de operaciones</c:v>
                </c:pt>
              </c:strCache>
            </c:strRef>
          </c:tx>
          <c:dLbls>
            <c:dLbl>
              <c:idx val="0"/>
              <c:layout>
                <c:manualLayout>
                  <c:x val="-5.833333333333333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1111111111111109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1111111111111109E-2"/>
                  <c:y val="-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5555555555555552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Indicadores!$AG$3:$AK$4</c:f>
              <c:strCach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strCache>
            </c:strRef>
          </c:cat>
          <c:val>
            <c:numRef>
              <c:f>Indicadores!$AG$7:$AK$7</c:f>
              <c:numCache>
                <c:formatCode>0.00%</c:formatCode>
                <c:ptCount val="5"/>
                <c:pt idx="0">
                  <c:v>6.4999999999999997E-3</c:v>
                </c:pt>
                <c:pt idx="1">
                  <c:v>1.37E-2</c:v>
                </c:pt>
                <c:pt idx="2">
                  <c:v>5.0000000000000001E-3</c:v>
                </c:pt>
                <c:pt idx="3">
                  <c:v>1.95E-2</c:v>
                </c:pt>
                <c:pt idx="4">
                  <c:v>1.6199999999999999E-2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Indicadores!$AF$8</c:f>
              <c:strCache>
                <c:ptCount val="1"/>
                <c:pt idx="0">
                  <c:v>Tasa de Siniestralidad Neta Retenida Devengada</c:v>
                </c:pt>
              </c:strCache>
            </c:strRef>
          </c:tx>
          <c:dLbls>
            <c:dLbl>
              <c:idx val="0"/>
              <c:layout>
                <c:manualLayout>
                  <c:x val="-6.1111111111111109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666666666666664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6666666666666666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5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2222222222222223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Indicadores!$AG$3:$AK$4</c:f>
              <c:strCach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strCache>
            </c:strRef>
          </c:cat>
          <c:val>
            <c:numRef>
              <c:f>Indicadores!$AG$8:$AK$8</c:f>
              <c:numCache>
                <c:formatCode>0.00%</c:formatCode>
                <c:ptCount val="5"/>
                <c:pt idx="0">
                  <c:v>0.4128</c:v>
                </c:pt>
                <c:pt idx="1">
                  <c:v>0.4173</c:v>
                </c:pt>
                <c:pt idx="2">
                  <c:v>0.33100000000000002</c:v>
                </c:pt>
                <c:pt idx="3">
                  <c:v>0.435</c:v>
                </c:pt>
                <c:pt idx="4">
                  <c:v>0.39889999999999998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834944"/>
        <c:axId val="104836480"/>
      </c:lineChart>
      <c:catAx>
        <c:axId val="104834944"/>
        <c:scaling>
          <c:orientation val="minMax"/>
        </c:scaling>
        <c:delete val="0"/>
        <c:axPos val="b"/>
        <c:majorTickMark val="out"/>
        <c:minorTickMark val="none"/>
        <c:tickLblPos val="nextTo"/>
        <c:crossAx val="104836480"/>
        <c:crosses val="autoZero"/>
        <c:auto val="1"/>
        <c:lblAlgn val="ctr"/>
        <c:lblOffset val="100"/>
        <c:noMultiLvlLbl val="0"/>
      </c:catAx>
      <c:valAx>
        <c:axId val="10483648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0%" sourceLinked="1"/>
        <c:majorTickMark val="out"/>
        <c:minorTickMark val="none"/>
        <c:tickLblPos val="nextTo"/>
        <c:crossAx val="1048349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A.Vertical!$A$3</c:f>
              <c:strCache>
                <c:ptCount val="1"/>
                <c:pt idx="0">
                  <c:v>CAJA Y BANCOS</c:v>
                </c:pt>
              </c:strCache>
            </c:strRef>
          </c:tx>
          <c:cat>
            <c:numRef>
              <c:f>A.Vertical!$B$1:$F$1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A.Vertical!$B$3:$F$3</c:f>
              <c:numCache>
                <c:formatCode>0%</c:formatCode>
                <c:ptCount val="5"/>
                <c:pt idx="0">
                  <c:v>0.03</c:v>
                </c:pt>
                <c:pt idx="1">
                  <c:v>0.06</c:v>
                </c:pt>
                <c:pt idx="2">
                  <c:v>0.06</c:v>
                </c:pt>
                <c:pt idx="3">
                  <c:v>0.02</c:v>
                </c:pt>
                <c:pt idx="4">
                  <c:v>0.06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A.Vertical!$A$4</c:f>
              <c:strCache>
                <c:ptCount val="1"/>
                <c:pt idx="0">
                  <c:v>ACTIVOS FIJOS</c:v>
                </c:pt>
              </c:strCache>
            </c:strRef>
          </c:tx>
          <c:cat>
            <c:numRef>
              <c:f>A.Vertical!$B$1:$F$1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A.Vertical!$B$4:$F$4</c:f>
              <c:numCache>
                <c:formatCode>0%</c:formatCode>
                <c:ptCount val="5"/>
                <c:pt idx="0">
                  <c:v>0.1</c:v>
                </c:pt>
                <c:pt idx="1">
                  <c:v>0.08</c:v>
                </c:pt>
                <c:pt idx="2">
                  <c:v>0.06</c:v>
                </c:pt>
                <c:pt idx="3">
                  <c:v>0.08</c:v>
                </c:pt>
                <c:pt idx="4">
                  <c:v>0.06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A.Vertical!$A$5</c:f>
              <c:strCache>
                <c:ptCount val="1"/>
                <c:pt idx="0">
                  <c:v>DEUDORES POR PRIMAS</c:v>
                </c:pt>
              </c:strCache>
            </c:strRef>
          </c:tx>
          <c:dLbls>
            <c:dLbl>
              <c:idx val="1"/>
              <c:layout>
                <c:manualLayout>
                  <c:x val="-0.10555555555555553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8888888888888841E-2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555555555555555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3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05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A.Vertical!$B$1:$F$1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A.Vertical!$B$5:$F$5</c:f>
              <c:numCache>
                <c:formatCode>0%</c:formatCode>
                <c:ptCount val="5"/>
                <c:pt idx="0">
                  <c:v>0.23</c:v>
                </c:pt>
                <c:pt idx="1">
                  <c:v>0.42</c:v>
                </c:pt>
                <c:pt idx="2">
                  <c:v>0.36</c:v>
                </c:pt>
                <c:pt idx="3">
                  <c:v>0.33</c:v>
                </c:pt>
                <c:pt idx="4">
                  <c:v>0.28000000000000003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A.Vertical!$A$6</c:f>
              <c:strCache>
                <c:ptCount val="1"/>
                <c:pt idx="0">
                  <c:v>DEUDORES POR REASEGUROS Y COASEGUROS</c:v>
                </c:pt>
              </c:strCache>
            </c:strRef>
          </c:tx>
          <c:dLbls>
            <c:dLbl>
              <c:idx val="1"/>
              <c:layout>
                <c:manualLayout>
                  <c:x val="-3.9662695405834593E-2"/>
                  <c:y val="-4.00903775148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0582679925946445E-3"/>
                  <c:y val="4.7932230241725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666666666666666E-2"/>
                  <c:y val="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4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A.Vertical!$B$1:$F$1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A.Vertical!$B$6:$F$6</c:f>
              <c:numCache>
                <c:formatCode>0%</c:formatCode>
                <c:ptCount val="5"/>
                <c:pt idx="0">
                  <c:v>0.18</c:v>
                </c:pt>
                <c:pt idx="1">
                  <c:v>0.1</c:v>
                </c:pt>
                <c:pt idx="2">
                  <c:v>0.23</c:v>
                </c:pt>
                <c:pt idx="3">
                  <c:v>0.28999999999999998</c:v>
                </c:pt>
                <c:pt idx="4">
                  <c:v>0.37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A.Vertical!$A$7</c:f>
              <c:strCache>
                <c:ptCount val="1"/>
                <c:pt idx="0">
                  <c:v>OTROS ACTIVOS</c:v>
                </c:pt>
              </c:strCache>
            </c:strRef>
          </c:tx>
          <c:cat>
            <c:numRef>
              <c:f>A.Vertical!$B$1:$F$1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A.Vertical!$B$7:$F$7</c:f>
              <c:numCache>
                <c:formatCode>0%</c:formatCode>
                <c:ptCount val="5"/>
                <c:pt idx="0">
                  <c:v>0.12</c:v>
                </c:pt>
                <c:pt idx="1">
                  <c:v>0.09</c:v>
                </c:pt>
                <c:pt idx="2">
                  <c:v>0.08</c:v>
                </c:pt>
                <c:pt idx="3">
                  <c:v>0.08</c:v>
                </c:pt>
                <c:pt idx="4">
                  <c:v>0.06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364096"/>
        <c:axId val="85369984"/>
      </c:lineChart>
      <c:catAx>
        <c:axId val="8536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5369984"/>
        <c:crosses val="autoZero"/>
        <c:auto val="1"/>
        <c:lblAlgn val="ctr"/>
        <c:lblOffset val="100"/>
        <c:noMultiLvlLbl val="0"/>
      </c:catAx>
      <c:valAx>
        <c:axId val="853699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853640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Indicadores!$AN$5</c:f>
              <c:strCache>
                <c:ptCount val="1"/>
                <c:pt idx="0">
                  <c:v>Rotación del activo total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Indicadores!$AO$3:$AS$4</c:f>
              <c:strCach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strCache>
            </c:strRef>
          </c:cat>
          <c:val>
            <c:numRef>
              <c:f>Indicadores!$AO$5:$AS$5</c:f>
              <c:numCache>
                <c:formatCode>General</c:formatCode>
                <c:ptCount val="5"/>
                <c:pt idx="0">
                  <c:v>1.47</c:v>
                </c:pt>
                <c:pt idx="1">
                  <c:v>1.48</c:v>
                </c:pt>
                <c:pt idx="2">
                  <c:v>1.1100000000000001</c:v>
                </c:pt>
                <c:pt idx="3">
                  <c:v>1.28</c:v>
                </c:pt>
                <c:pt idx="4">
                  <c:v>1.21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Indicadores!$AN$6</c:f>
              <c:strCache>
                <c:ptCount val="1"/>
                <c:pt idx="0">
                  <c:v>Razón de deuda total</c:v>
                </c:pt>
              </c:strCache>
            </c:strRef>
          </c:tx>
          <c:cat>
            <c:strRef>
              <c:f>Indicadores!$AO$3:$AS$4</c:f>
              <c:strCach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strCache>
            </c:strRef>
          </c:cat>
          <c:val>
            <c:numRef>
              <c:f>Indicadores!$AO$6:$AS$6</c:f>
              <c:numCache>
                <c:formatCode>General</c:formatCode>
                <c:ptCount val="5"/>
                <c:pt idx="0">
                  <c:v>0.72</c:v>
                </c:pt>
                <c:pt idx="1">
                  <c:v>0.74</c:v>
                </c:pt>
                <c:pt idx="2">
                  <c:v>0.78</c:v>
                </c:pt>
                <c:pt idx="3">
                  <c:v>0.74</c:v>
                </c:pt>
                <c:pt idx="4">
                  <c:v>0.78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Indicadores!$AN$7</c:f>
              <c:strCache>
                <c:ptCount val="1"/>
                <c:pt idx="0">
                  <c:v>Razón de apalancamiento</c:v>
                </c:pt>
              </c:strCache>
            </c:strRef>
          </c:tx>
          <c:cat>
            <c:strRef>
              <c:f>Indicadores!$AO$3:$AS$4</c:f>
              <c:strCach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strCache>
            </c:strRef>
          </c:cat>
          <c:val>
            <c:numRef>
              <c:f>Indicadores!$AO$7:$AS$7</c:f>
              <c:numCache>
                <c:formatCode>General</c:formatCode>
                <c:ptCount val="5"/>
                <c:pt idx="0">
                  <c:v>0.28000000000000003</c:v>
                </c:pt>
                <c:pt idx="1">
                  <c:v>0.26</c:v>
                </c:pt>
                <c:pt idx="2">
                  <c:v>0.22</c:v>
                </c:pt>
                <c:pt idx="3">
                  <c:v>0.26</c:v>
                </c:pt>
                <c:pt idx="4">
                  <c:v>0.22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Indicadores!$AN$8</c:f>
              <c:strCache>
                <c:ptCount val="1"/>
                <c:pt idx="0">
                  <c:v>Rentabilidad sobre los activos</c:v>
                </c:pt>
              </c:strCache>
            </c:strRef>
          </c:tx>
          <c:cat>
            <c:strRef>
              <c:f>Indicadores!$AO$3:$AS$4</c:f>
              <c:strCach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strCache>
            </c:strRef>
          </c:cat>
          <c:val>
            <c:numRef>
              <c:f>Indicadores!$AO$8:$AS$8</c:f>
              <c:numCache>
                <c:formatCode>General</c:formatCode>
                <c:ptCount val="5"/>
                <c:pt idx="0">
                  <c:v>0.01</c:v>
                </c:pt>
                <c:pt idx="1">
                  <c:v>0.02</c:v>
                </c:pt>
                <c:pt idx="2">
                  <c:v>0.01</c:v>
                </c:pt>
                <c:pt idx="3">
                  <c:v>0.03</c:v>
                </c:pt>
                <c:pt idx="4">
                  <c:v>0.02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Indicadores!$AN$9</c:f>
              <c:strCache>
                <c:ptCount val="1"/>
                <c:pt idx="0">
                  <c:v>Rentabilidad del Patrimonio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Indicadores!$AO$3:$AS$4</c:f>
              <c:strCach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strCache>
            </c:strRef>
          </c:cat>
          <c:val>
            <c:numRef>
              <c:f>Indicadores!$AO$9:$AS$9</c:f>
              <c:numCache>
                <c:formatCode>General</c:formatCode>
                <c:ptCount val="5"/>
                <c:pt idx="0">
                  <c:v>0.03</c:v>
                </c:pt>
                <c:pt idx="1">
                  <c:v>0.08</c:v>
                </c:pt>
                <c:pt idx="2">
                  <c:v>0.03</c:v>
                </c:pt>
                <c:pt idx="3">
                  <c:v>0.1</c:v>
                </c:pt>
                <c:pt idx="4">
                  <c:v>0.09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443328"/>
        <c:axId val="105444864"/>
      </c:lineChart>
      <c:catAx>
        <c:axId val="105443328"/>
        <c:scaling>
          <c:orientation val="minMax"/>
        </c:scaling>
        <c:delete val="0"/>
        <c:axPos val="b"/>
        <c:majorTickMark val="out"/>
        <c:minorTickMark val="none"/>
        <c:tickLblPos val="nextTo"/>
        <c:crossAx val="105444864"/>
        <c:crosses val="autoZero"/>
        <c:auto val="1"/>
        <c:lblAlgn val="ctr"/>
        <c:lblOffset val="100"/>
        <c:noMultiLvlLbl val="0"/>
      </c:catAx>
      <c:valAx>
        <c:axId val="10544486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054433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Indices!$A$37</c:f>
              <c:strCache>
                <c:ptCount val="1"/>
                <c:pt idx="0">
                  <c:v>Solvencia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Indices!$B$8:$F$8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Indices!$B$37:$F$37</c:f>
              <c:numCache>
                <c:formatCode>#,##0.00</c:formatCode>
                <c:ptCount val="5"/>
                <c:pt idx="0">
                  <c:v>0.3891831304481152</c:v>
                </c:pt>
                <c:pt idx="1">
                  <c:v>0.35674286278641537</c:v>
                </c:pt>
                <c:pt idx="2">
                  <c:v>0.28109734011865295</c:v>
                </c:pt>
                <c:pt idx="3">
                  <c:v>0.34784026252327482</c:v>
                </c:pt>
                <c:pt idx="4">
                  <c:v>0.28174134200969486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105489536"/>
        <c:axId val="105496576"/>
        <c:axId val="0"/>
      </c:bar3DChart>
      <c:catAx>
        <c:axId val="105489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496576"/>
        <c:crosses val="autoZero"/>
        <c:auto val="1"/>
        <c:lblAlgn val="ctr"/>
        <c:lblOffset val="100"/>
        <c:noMultiLvlLbl val="0"/>
      </c:catAx>
      <c:valAx>
        <c:axId val="1054965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.00" sourceLinked="1"/>
        <c:majorTickMark val="out"/>
        <c:minorTickMark val="none"/>
        <c:tickLblPos val="nextTo"/>
        <c:crossAx val="105489536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Indices!$A$38</c:f>
              <c:strCache>
                <c:ptCount val="1"/>
                <c:pt idx="0">
                  <c:v>Endeudamiento a corto plazo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Indices!$B$8:$F$8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Indices!$B$38:$F$38</c:f>
              <c:numCache>
                <c:formatCode>#,##0.00</c:formatCode>
                <c:ptCount val="5"/>
                <c:pt idx="0">
                  <c:v>1.5576128933570834</c:v>
                </c:pt>
                <c:pt idx="1">
                  <c:v>2.0988369772035265</c:v>
                </c:pt>
                <c:pt idx="2">
                  <c:v>1.9867990121691976</c:v>
                </c:pt>
                <c:pt idx="3">
                  <c:v>1.3282252763583917</c:v>
                </c:pt>
                <c:pt idx="4">
                  <c:v>2.13132375805385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105190144"/>
        <c:axId val="105191680"/>
        <c:axId val="0"/>
      </c:bar3DChart>
      <c:catAx>
        <c:axId val="10519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191680"/>
        <c:crosses val="autoZero"/>
        <c:auto val="1"/>
        <c:lblAlgn val="ctr"/>
        <c:lblOffset val="100"/>
        <c:noMultiLvlLbl val="0"/>
      </c:catAx>
      <c:valAx>
        <c:axId val="10519168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.00" sourceLinked="1"/>
        <c:majorTickMark val="out"/>
        <c:minorTickMark val="none"/>
        <c:tickLblPos val="nextTo"/>
        <c:crossAx val="105190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Indices!$A$43</c:f>
              <c:strCache>
                <c:ptCount val="1"/>
                <c:pt idx="0">
                  <c:v>ROA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Indices!$B$8:$F$8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Indices!$B$43:$F$43</c:f>
              <c:numCache>
                <c:formatCode>#,##0.00</c:formatCode>
                <c:ptCount val="5"/>
                <c:pt idx="0">
                  <c:v>1.7230784104554982E-2</c:v>
                </c:pt>
                <c:pt idx="1">
                  <c:v>3.1249698918623125E-2</c:v>
                </c:pt>
                <c:pt idx="2">
                  <c:v>9.4323419148256774E-3</c:v>
                </c:pt>
                <c:pt idx="3">
                  <c:v>3.9216094166508203E-2</c:v>
                </c:pt>
                <c:pt idx="4">
                  <c:v>3.2930661463143378E-2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105219584"/>
        <c:axId val="105226624"/>
        <c:axId val="0"/>
      </c:bar3DChart>
      <c:catAx>
        <c:axId val="105219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226624"/>
        <c:crosses val="autoZero"/>
        <c:auto val="1"/>
        <c:lblAlgn val="ctr"/>
        <c:lblOffset val="100"/>
        <c:noMultiLvlLbl val="0"/>
      </c:catAx>
      <c:valAx>
        <c:axId val="10522662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05219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400"/>
          </a:pPr>
          <a:endParaRPr lang="es-EC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Indices!$A$42</c:f>
              <c:strCache>
                <c:ptCount val="1"/>
                <c:pt idx="0">
                  <c:v>ROE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Indices!$B$8:$F$8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Indices!$B$42:$F$42</c:f>
              <c:numCache>
                <c:formatCode>#,##0.00</c:formatCode>
                <c:ptCount val="5"/>
                <c:pt idx="0">
                  <c:v>6.1505015838893062E-2</c:v>
                </c:pt>
                <c:pt idx="1">
                  <c:v>0.11884696344282625</c:v>
                </c:pt>
                <c:pt idx="2">
                  <c:v>4.2987771186565583E-2</c:v>
                </c:pt>
                <c:pt idx="3">
                  <c:v>0.15195777013590281</c:v>
                </c:pt>
                <c:pt idx="4">
                  <c:v>0.14981326459211625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105250176"/>
        <c:axId val="105261312"/>
        <c:axId val="0"/>
      </c:bar3DChart>
      <c:catAx>
        <c:axId val="105250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261312"/>
        <c:crosses val="autoZero"/>
        <c:auto val="1"/>
        <c:lblAlgn val="ctr"/>
        <c:lblOffset val="100"/>
        <c:noMultiLvlLbl val="0"/>
      </c:catAx>
      <c:valAx>
        <c:axId val="10526131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052501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rendline>
            <c:trendlineType val="linear"/>
            <c:dispRSqr val="0"/>
            <c:dispEq val="1"/>
            <c:trendlineLbl>
              <c:layout>
                <c:manualLayout>
                  <c:x val="-8.4139326334208217E-2"/>
                  <c:y val="2.7176735651406405E-2"/>
                </c:manualLayout>
              </c:layout>
              <c:numFmt formatCode="General" sourceLinked="0"/>
            </c:trendlineLbl>
          </c:trendline>
          <c:cat>
            <c:numRef>
              <c:f>PyG!$B$9:$F$9</c:f>
              <c:numCache>
                <c:formatCode>@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PyG!$B$42:$F$42</c:f>
              <c:numCache>
                <c:formatCode>#,##0.00</c:formatCode>
                <c:ptCount val="5"/>
                <c:pt idx="0">
                  <c:v>205372.96</c:v>
                </c:pt>
                <c:pt idx="1">
                  <c:v>489993.36</c:v>
                </c:pt>
                <c:pt idx="2">
                  <c:v>182923.93</c:v>
                </c:pt>
                <c:pt idx="3">
                  <c:v>834448.68</c:v>
                </c:pt>
                <c:pt idx="4">
                  <c:v>1097300.04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270272"/>
        <c:axId val="105304832"/>
      </c:lineChart>
      <c:catAx>
        <c:axId val="105270272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crossAx val="105304832"/>
        <c:crosses val="autoZero"/>
        <c:auto val="1"/>
        <c:lblAlgn val="ctr"/>
        <c:lblOffset val="100"/>
        <c:noMultiLvlLbl val="0"/>
      </c:catAx>
      <c:valAx>
        <c:axId val="10530483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05270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452319200997419E-2"/>
          <c:y val="2.9100529100529099E-2"/>
          <c:w val="0.6608567409175462"/>
          <c:h val="0.89341728117318664"/>
        </c:manualLayout>
      </c:layout>
      <c:lineChart>
        <c:grouping val="standard"/>
        <c:varyColors val="0"/>
        <c:ser>
          <c:idx val="0"/>
          <c:order val="0"/>
          <c:tx>
            <c:strRef>
              <c:f>A.Vertical!$I$2</c:f>
              <c:strCache>
                <c:ptCount val="1"/>
                <c:pt idx="0">
                  <c:v>RESERVAS TÉCNICAS </c:v>
                </c:pt>
              </c:strCache>
            </c:strRef>
          </c:tx>
          <c:dLbls>
            <c:dLbl>
              <c:idx val="0"/>
              <c:layout>
                <c:manualLayout>
                  <c:x val="-5.2777777777777764E-2"/>
                  <c:y val="-6.9444444444444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2777777777777778E-2"/>
                  <c:y val="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111111111111059E-2"/>
                  <c:y val="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5"/>
                  <c:y val="-5.5555555555555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6">
                  <a:lumMod val="20000"/>
                  <a:lumOff val="8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A.Vertical!$J$1:$N$1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A.Vertical!$J$2:$N$2</c:f>
              <c:numCache>
                <c:formatCode>0%</c:formatCode>
                <c:ptCount val="5"/>
                <c:pt idx="0">
                  <c:v>0.28000000000000003</c:v>
                </c:pt>
                <c:pt idx="1">
                  <c:v>0.19</c:v>
                </c:pt>
                <c:pt idx="2">
                  <c:v>0.34</c:v>
                </c:pt>
                <c:pt idx="3">
                  <c:v>0.4</c:v>
                </c:pt>
                <c:pt idx="4">
                  <c:v>0.31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A.Vertical!$I$3</c:f>
              <c:strCache>
                <c:ptCount val="1"/>
                <c:pt idx="0">
                  <c:v>REASEGUROS Y COASEGUROS CEDIDOS</c:v>
                </c:pt>
              </c:strCache>
            </c:strRef>
          </c:tx>
          <c:dLbls>
            <c:dLbl>
              <c:idx val="0"/>
              <c:layout>
                <c:manualLayout>
                  <c:x val="-6.6666666666666652E-2"/>
                  <c:y val="9.2592592592592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7222222222222221E-2"/>
                  <c:y val="-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4999999999999956E-2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A.Vertical!$J$1:$N$1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A.Vertical!$J$3:$N$3</c:f>
              <c:numCache>
                <c:formatCode>0%</c:formatCode>
                <c:ptCount val="5"/>
                <c:pt idx="0">
                  <c:v>0.18</c:v>
                </c:pt>
                <c:pt idx="1">
                  <c:v>0.36</c:v>
                </c:pt>
                <c:pt idx="2">
                  <c:v>0.25</c:v>
                </c:pt>
                <c:pt idx="3">
                  <c:v>0.11</c:v>
                </c:pt>
                <c:pt idx="4">
                  <c:v>0.27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A.Vertical!$I$4</c:f>
              <c:strCache>
                <c:ptCount val="1"/>
                <c:pt idx="0">
                  <c:v>OBLIGACIONES CON  IFIS</c:v>
                </c:pt>
              </c:strCache>
            </c:strRef>
          </c:tx>
          <c:cat>
            <c:numRef>
              <c:f>A.Vertical!$J$1:$N$1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A.Vertical!$J$4:$N$4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A.Vertical!$I$5</c:f>
              <c:strCache>
                <c:ptCount val="1"/>
                <c:pt idx="0">
                  <c:v>OTROS PASIVOS</c:v>
                </c:pt>
              </c:strCache>
            </c:strRef>
          </c:tx>
          <c:cat>
            <c:numRef>
              <c:f>A.Vertical!$J$1:$N$1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A.Vertical!$J$5:$N$5</c:f>
              <c:numCache>
                <c:formatCode>0%</c:formatCode>
                <c:ptCount val="5"/>
                <c:pt idx="0">
                  <c:v>0.25</c:v>
                </c:pt>
                <c:pt idx="1">
                  <c:v>0.19</c:v>
                </c:pt>
                <c:pt idx="2">
                  <c:v>0.18</c:v>
                </c:pt>
                <c:pt idx="3">
                  <c:v>0.23</c:v>
                </c:pt>
                <c:pt idx="4">
                  <c:v>0.2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668032"/>
        <c:axId val="86669568"/>
      </c:lineChart>
      <c:catAx>
        <c:axId val="8666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6669568"/>
        <c:crosses val="autoZero"/>
        <c:auto val="1"/>
        <c:lblAlgn val="ctr"/>
        <c:lblOffset val="100"/>
        <c:noMultiLvlLbl val="0"/>
      </c:catAx>
      <c:valAx>
        <c:axId val="8666956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866680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A.Vertical!$Q$2</c:f>
              <c:strCache>
                <c:ptCount val="1"/>
                <c:pt idx="0">
                  <c:v>CAPITAL</c:v>
                </c:pt>
              </c:strCache>
            </c:strRef>
          </c:tx>
          <c:dLbls>
            <c:dLbl>
              <c:idx val="2"/>
              <c:layout>
                <c:manualLayout>
                  <c:x val="-1.8628281117696804E-2"/>
                  <c:y val="-5.0264550264550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A.Vertical!$R$1:$V$1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A.Vertical!$R$2:$V$2</c:f>
              <c:numCache>
                <c:formatCode>0%</c:formatCode>
                <c:ptCount val="5"/>
                <c:pt idx="0">
                  <c:v>0.06</c:v>
                </c:pt>
                <c:pt idx="1">
                  <c:v>0.08</c:v>
                </c:pt>
                <c:pt idx="2">
                  <c:v>0.06</c:v>
                </c:pt>
                <c:pt idx="3">
                  <c:v>0.06</c:v>
                </c:pt>
                <c:pt idx="4">
                  <c:v>0.04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A.Vertical!$Q$3</c:f>
              <c:strCache>
                <c:ptCount val="1"/>
                <c:pt idx="0">
                  <c:v>RESERVAS</c:v>
                </c:pt>
              </c:strCache>
            </c:strRef>
          </c:tx>
          <c:dLbls>
            <c:txPr>
              <a:bodyPr/>
              <a:lstStyle/>
              <a:p>
                <a:pPr>
                  <a:defRPr sz="11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A.Vertical!$R$1:$V$1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A.Vertical!$R$3:$V$3</c:f>
              <c:numCache>
                <c:formatCode>0%</c:formatCode>
                <c:ptCount val="5"/>
                <c:pt idx="0">
                  <c:v>0.19</c:v>
                </c:pt>
                <c:pt idx="1">
                  <c:v>0.16</c:v>
                </c:pt>
                <c:pt idx="2">
                  <c:v>0.14000000000000001</c:v>
                </c:pt>
                <c:pt idx="3">
                  <c:v>0.17</c:v>
                </c:pt>
                <c:pt idx="4">
                  <c:v>0.16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A.Vertical!$Q$4</c:f>
              <c:strCache>
                <c:ptCount val="1"/>
                <c:pt idx="0">
                  <c:v>RESULTADOS</c:v>
                </c:pt>
              </c:strCache>
            </c:strRef>
          </c:tx>
          <c:dLbls>
            <c:txPr>
              <a:bodyPr/>
              <a:lstStyle/>
              <a:p>
                <a:pPr>
                  <a:defRPr sz="11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A.Vertical!$R$1:$V$1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A.Vertical!$R$4:$V$4</c:f>
              <c:numCache>
                <c:formatCode>0%</c:formatCode>
                <c:ptCount val="5"/>
                <c:pt idx="0">
                  <c:v>0.01</c:v>
                </c:pt>
                <c:pt idx="1">
                  <c:v>0.02</c:v>
                </c:pt>
                <c:pt idx="2">
                  <c:v>0.01</c:v>
                </c:pt>
                <c:pt idx="3">
                  <c:v>0.03</c:v>
                </c:pt>
                <c:pt idx="4">
                  <c:v>0.02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168512"/>
        <c:axId val="87170048"/>
      </c:lineChart>
      <c:catAx>
        <c:axId val="87168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7170048"/>
        <c:crosses val="autoZero"/>
        <c:auto val="1"/>
        <c:lblAlgn val="ctr"/>
        <c:lblOffset val="100"/>
        <c:noMultiLvlLbl val="0"/>
      </c:catAx>
      <c:valAx>
        <c:axId val="8717004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87168512"/>
        <c:crosses val="autoZero"/>
        <c:crossBetween val="between"/>
      </c:valAx>
      <c:spPr>
        <a:noFill/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A.Vertical!$Y$2</c:f>
              <c:strCache>
                <c:ptCount val="1"/>
                <c:pt idx="0">
                  <c:v>PRIMA PAGADA</c:v>
                </c:pt>
              </c:strCache>
            </c:strRef>
          </c:tx>
          <c:marker>
            <c:spPr>
              <a:solidFill>
                <a:schemeClr val="accent1">
                  <a:lumMod val="20000"/>
                  <a:lumOff val="80000"/>
                </a:schemeClr>
              </a:solidFill>
            </c:spPr>
          </c:marker>
          <c:dLbls>
            <c:dLbl>
              <c:idx val="3"/>
              <c:layout>
                <c:manualLayout>
                  <c:x val="-2.5402201524132154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05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A.Vertical!$Z$1:$AD$1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A.Vertical!$Z$2:$AD$2</c:f>
              <c:numCache>
                <c:formatCode>0%</c:formatCode>
                <c:ptCount val="5"/>
                <c:pt idx="0">
                  <c:v>0.6</c:v>
                </c:pt>
                <c:pt idx="1">
                  <c:v>0.65</c:v>
                </c:pt>
                <c:pt idx="2">
                  <c:v>0.46</c:v>
                </c:pt>
                <c:pt idx="3">
                  <c:v>0.57999999999999996</c:v>
                </c:pt>
                <c:pt idx="4">
                  <c:v>0.61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A.Vertical!$Y$3</c:f>
              <c:strCache>
                <c:ptCount val="1"/>
                <c:pt idx="0">
                  <c:v>COMISIONES RECIBIDAS</c:v>
                </c:pt>
              </c:strCache>
            </c:strRef>
          </c:tx>
          <c:dLbls>
            <c:dLbl>
              <c:idx val="0"/>
              <c:layout>
                <c:manualLayout>
                  <c:x val="-3.3333333333333333E-2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333333333333333E-2"/>
                  <c:y val="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444444444444446E-2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4444444444444446E-2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6666666666666666E-2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1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A.Vertical!$Z$1:$AD$1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A.Vertical!$Z$3:$AD$3</c:f>
              <c:numCache>
                <c:formatCode>0%</c:formatCode>
                <c:ptCount val="5"/>
                <c:pt idx="0">
                  <c:v>0.08</c:v>
                </c:pt>
                <c:pt idx="1">
                  <c:v>0.09</c:v>
                </c:pt>
                <c:pt idx="2">
                  <c:v>0.06</c:v>
                </c:pt>
                <c:pt idx="3">
                  <c:v>0.1</c:v>
                </c:pt>
                <c:pt idx="4">
                  <c:v>0.09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A.Vertical!$Y$4</c:f>
              <c:strCache>
                <c:ptCount val="1"/>
                <c:pt idx="0">
                  <c:v>REC. Y SALV. DE SINIESTROS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layout>
                <c:manualLayout>
                  <c:x val="-7.7241360917946226E-3"/>
                  <c:y val="-1.785714285714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1505797169087989E-2"/>
                  <c:y val="-4.5634920634920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118836965870374E-2"/>
                  <c:y val="-5.2248677248677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9350077006673912E-3"/>
                  <c:y val="-1.1243386243386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0000"/>
              </a:solidFill>
            </c:spPr>
            <c:txPr>
              <a:bodyPr/>
              <a:lstStyle/>
              <a:p>
                <a:pPr>
                  <a:defRPr sz="11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A.Vertical!$Z$1:$AD$1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A.Vertical!$Z$4:$AD$4</c:f>
              <c:numCache>
                <c:formatCode>0%</c:formatCode>
                <c:ptCount val="5"/>
                <c:pt idx="0">
                  <c:v>0.15</c:v>
                </c:pt>
                <c:pt idx="1">
                  <c:v>0.11</c:v>
                </c:pt>
                <c:pt idx="2">
                  <c:v>0.1</c:v>
                </c:pt>
                <c:pt idx="3">
                  <c:v>0.2</c:v>
                </c:pt>
                <c:pt idx="4">
                  <c:v>0.15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A.Vertical!$Y$5</c:f>
              <c:strCache>
                <c:ptCount val="1"/>
                <c:pt idx="0">
                  <c:v>LIBERACION DE RESERVAS</c:v>
                </c:pt>
              </c:strCache>
            </c:strRef>
          </c:tx>
          <c:dLbls>
            <c:dLbl>
              <c:idx val="0"/>
              <c:layout>
                <c:manualLayout>
                  <c:x val="-3.9643969143992493E-2"/>
                  <c:y val="-2.1825396825396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5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444444444444445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2144519191663274E-3"/>
                  <c:y val="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4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1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A.Vertical!$Z$1:$AD$1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A.Vertical!$Z$5:$AD$5</c:f>
              <c:numCache>
                <c:formatCode>0%</c:formatCode>
                <c:ptCount val="5"/>
                <c:pt idx="0">
                  <c:v>0.15</c:v>
                </c:pt>
                <c:pt idx="1">
                  <c:v>0.15</c:v>
                </c:pt>
                <c:pt idx="2">
                  <c:v>0.36</c:v>
                </c:pt>
                <c:pt idx="3">
                  <c:v>0.11</c:v>
                </c:pt>
                <c:pt idx="4">
                  <c:v>0.14000000000000001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760256"/>
        <c:axId val="87778432"/>
      </c:lineChart>
      <c:catAx>
        <c:axId val="87760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7778432"/>
        <c:crosses val="autoZero"/>
        <c:auto val="1"/>
        <c:lblAlgn val="ctr"/>
        <c:lblOffset val="100"/>
        <c:noMultiLvlLbl val="0"/>
      </c:catAx>
      <c:valAx>
        <c:axId val="877784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87760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A.Vertical!$Y$6</c:f>
              <c:strCache>
                <c:ptCount val="1"/>
                <c:pt idx="0">
                  <c:v>INTERESES DE INVERSIONES</c:v>
                </c:pt>
              </c:strCache>
            </c:strRef>
          </c:tx>
          <c:dLbls>
            <c:dLbl>
              <c:idx val="0"/>
              <c:layout>
                <c:manualLayout>
                  <c:x val="-4.2337002540220138E-2"/>
                  <c:y val="-3.439153439153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256562235393732E-2"/>
                  <c:y val="-4.7619047619047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8950042337002604E-2"/>
                  <c:y val="-4.7619047619047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A.Vertical!$Z$1:$AD$1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A.Vertical!$Z$6:$AD$6</c:f>
              <c:numCache>
                <c:formatCode>0.0%</c:formatCode>
                <c:ptCount val="5"/>
                <c:pt idx="0">
                  <c:v>2E-3</c:v>
                </c:pt>
                <c:pt idx="1">
                  <c:v>2E-3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3.0000000000000001E-3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A.Vertical!$Y$8</c:f>
              <c:strCache>
                <c:ptCount val="1"/>
                <c:pt idx="0">
                  <c:v>OTROS INGRESOS</c:v>
                </c:pt>
              </c:strCache>
            </c:strRef>
          </c:tx>
          <c:dLbls>
            <c:spPr>
              <a:solidFill>
                <a:schemeClr val="accent2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1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A.Vertical!$Z$1:$AD$1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A.Vertical!$Z$7:$AD$7</c:f>
              <c:numCache>
                <c:formatCode>0.0%</c:formatCode>
                <c:ptCount val="5"/>
                <c:pt idx="0">
                  <c:v>3.0000000000000001E-3</c:v>
                </c:pt>
                <c:pt idx="1">
                  <c:v>5.0000000000000001E-3</c:v>
                </c:pt>
                <c:pt idx="2">
                  <c:v>1E-3</c:v>
                </c:pt>
                <c:pt idx="3">
                  <c:v>1E-3</c:v>
                </c:pt>
                <c:pt idx="4">
                  <c:v>1E-3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A.Vertical!$Y$8</c:f>
              <c:strCache>
                <c:ptCount val="1"/>
                <c:pt idx="0">
                  <c:v>OTROS INGRESOS</c:v>
                </c:pt>
              </c:strCache>
            </c:strRef>
          </c:tx>
          <c:dLbls>
            <c:dLbl>
              <c:idx val="3"/>
              <c:layout>
                <c:manualLayout>
                  <c:x val="-2.8789161727349764E-2"/>
                  <c:y val="5.2910052910052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3">
                  <a:lumMod val="60000"/>
                  <a:lumOff val="4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A.Vertical!$Z$1:$AD$1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A.Vertical!$Z$8:$AD$8</c:f>
              <c:numCache>
                <c:formatCode>0.0%</c:formatCode>
                <c:ptCount val="5"/>
                <c:pt idx="0">
                  <c:v>4.0000000000000001E-3</c:v>
                </c:pt>
                <c:pt idx="1">
                  <c:v>1E-3</c:v>
                </c:pt>
                <c:pt idx="2">
                  <c:v>3.0000000000000001E-3</c:v>
                </c:pt>
                <c:pt idx="3">
                  <c:v>2E-3</c:v>
                </c:pt>
                <c:pt idx="4">
                  <c:v>2E-3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843200"/>
        <c:axId val="87844736"/>
      </c:lineChart>
      <c:catAx>
        <c:axId val="8784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7844736"/>
        <c:crosses val="autoZero"/>
        <c:auto val="1"/>
        <c:lblAlgn val="ctr"/>
        <c:lblOffset val="100"/>
        <c:noMultiLvlLbl val="0"/>
      </c:catAx>
      <c:valAx>
        <c:axId val="878447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%" sourceLinked="1"/>
        <c:majorTickMark val="out"/>
        <c:minorTickMark val="none"/>
        <c:tickLblPos val="nextTo"/>
        <c:crossAx val="878432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A.Vertical!$AG$2</c:f>
              <c:strCache>
                <c:ptCount val="1"/>
                <c:pt idx="0">
                  <c:v>GASTOS DE ADMINISTRACION</c:v>
                </c:pt>
              </c:strCache>
            </c:strRef>
          </c:tx>
          <c:cat>
            <c:numRef>
              <c:f>A.Vertical!$AH$1:$AL$1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A.Vertical!$AH$2:$AL$2</c:f>
              <c:numCache>
                <c:formatCode>0%</c:formatCode>
                <c:ptCount val="5"/>
                <c:pt idx="0">
                  <c:v>0.11</c:v>
                </c:pt>
                <c:pt idx="1">
                  <c:v>0.1</c:v>
                </c:pt>
                <c:pt idx="2">
                  <c:v>7.0000000000000007E-2</c:v>
                </c:pt>
                <c:pt idx="3">
                  <c:v>0.09</c:v>
                </c:pt>
                <c:pt idx="4">
                  <c:v>0.09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A.Vertical!$AG$3</c:f>
              <c:strCache>
                <c:ptCount val="1"/>
                <c:pt idx="0">
                  <c:v>PRIMAS DE REASEGUROS CEDIDOS</c:v>
                </c:pt>
              </c:strCache>
            </c:strRef>
          </c:tx>
          <c:dLbls>
            <c:spPr>
              <a:solidFill>
                <a:schemeClr val="accent2">
                  <a:lumMod val="40000"/>
                  <a:lumOff val="6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A.Vertical!$AH$1:$AL$1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A.Vertical!$AH$3:$AL$3</c:f>
              <c:numCache>
                <c:formatCode>0%</c:formatCode>
                <c:ptCount val="5"/>
                <c:pt idx="0">
                  <c:v>0.26</c:v>
                </c:pt>
                <c:pt idx="1">
                  <c:v>0.36</c:v>
                </c:pt>
                <c:pt idx="2">
                  <c:v>0.23</c:v>
                </c:pt>
                <c:pt idx="3">
                  <c:v>0.33</c:v>
                </c:pt>
                <c:pt idx="4">
                  <c:v>0.36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A.Vertical!$AG$4</c:f>
              <c:strCache>
                <c:ptCount val="1"/>
                <c:pt idx="0">
                  <c:v>LIQUIDACIONES Y RESCATES</c:v>
                </c:pt>
              </c:strCache>
            </c:strRef>
          </c:tx>
          <c:cat>
            <c:numRef>
              <c:f>A.Vertical!$AH$1:$AL$1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A.Vertical!$AH$4:$AL$4</c:f>
              <c:numCache>
                <c:formatCode>0%</c:formatCode>
                <c:ptCount val="5"/>
                <c:pt idx="0">
                  <c:v>0.16</c:v>
                </c:pt>
                <c:pt idx="1">
                  <c:v>0.17</c:v>
                </c:pt>
                <c:pt idx="2">
                  <c:v>0.15</c:v>
                </c:pt>
                <c:pt idx="3">
                  <c:v>0.13</c:v>
                </c:pt>
                <c:pt idx="4">
                  <c:v>0.13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A.Vertical!$AG$5</c:f>
              <c:strCache>
                <c:ptCount val="1"/>
                <c:pt idx="0">
                  <c:v>SINIESTROS PAGADOS</c:v>
                </c:pt>
              </c:strCache>
            </c:strRef>
          </c:tx>
          <c:dLbls>
            <c:dLbl>
              <c:idx val="1"/>
              <c:layout>
                <c:manualLayout>
                  <c:x val="-3.7256562235393732E-2"/>
                  <c:y val="2.3809523809523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4">
                  <a:lumMod val="40000"/>
                  <a:lumOff val="6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A.Vertical!$AH$1:$AL$1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A.Vertical!$AH$5:$AL$5</c:f>
              <c:numCache>
                <c:formatCode>0%</c:formatCode>
                <c:ptCount val="5"/>
                <c:pt idx="0">
                  <c:v>0.22</c:v>
                </c:pt>
                <c:pt idx="1">
                  <c:v>0.16</c:v>
                </c:pt>
                <c:pt idx="2">
                  <c:v>0.13</c:v>
                </c:pt>
                <c:pt idx="3">
                  <c:v>0.24</c:v>
                </c:pt>
                <c:pt idx="4">
                  <c:v>0.2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A.Vertical!$AG$6</c:f>
              <c:strCache>
                <c:ptCount val="1"/>
                <c:pt idx="0">
                  <c:v>CONSTITUCION DE RESERVAS</c:v>
                </c:pt>
              </c:strCache>
            </c:strRef>
          </c:tx>
          <c:dLbls>
            <c:dLbl>
              <c:idx val="3"/>
              <c:layout>
                <c:manualLayout>
                  <c:x val="-1.0160880609652836E-2"/>
                  <c:y val="-5.0264550264550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3708721422523286E-2"/>
                  <c:y val="-3.439153439153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3">
                  <a:lumMod val="60000"/>
                  <a:lumOff val="4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A.Vertical!$AH$1:$AL$1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A.Vertical!$AH$6:$AL$6</c:f>
              <c:numCache>
                <c:formatCode>0%</c:formatCode>
                <c:ptCount val="5"/>
                <c:pt idx="0">
                  <c:v>0.18</c:v>
                </c:pt>
                <c:pt idx="1">
                  <c:v>0.14000000000000001</c:v>
                </c:pt>
                <c:pt idx="2">
                  <c:v>0.37</c:v>
                </c:pt>
                <c:pt idx="3">
                  <c:v>0.12</c:v>
                </c:pt>
                <c:pt idx="4">
                  <c:v>0.14000000000000001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A.Vertical!$AG$9</c:f>
              <c:strCache>
                <c:ptCount val="1"/>
                <c:pt idx="0">
                  <c:v>COMISIONES PAGADAS</c:v>
                </c:pt>
              </c:strCache>
            </c:strRef>
          </c:tx>
          <c:cat>
            <c:numRef>
              <c:f>A.Vertical!$AH$1:$AL$1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A.Vertical!$AH$9:$AL$9</c:f>
              <c:numCache>
                <c:formatCode>0%</c:formatCode>
                <c:ptCount val="5"/>
                <c:pt idx="0">
                  <c:v>0.05</c:v>
                </c:pt>
                <c:pt idx="1">
                  <c:v>0.04</c:v>
                </c:pt>
                <c:pt idx="2">
                  <c:v>0.03</c:v>
                </c:pt>
                <c:pt idx="3">
                  <c:v>0.04</c:v>
                </c:pt>
                <c:pt idx="4">
                  <c:v>0.04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870848"/>
        <c:axId val="92222592"/>
      </c:lineChart>
      <c:catAx>
        <c:axId val="87870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2222592"/>
        <c:crosses val="autoZero"/>
        <c:auto val="1"/>
        <c:lblAlgn val="ctr"/>
        <c:lblOffset val="100"/>
        <c:noMultiLvlLbl val="0"/>
      </c:catAx>
      <c:valAx>
        <c:axId val="922225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87870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A.Horizontal!$B$2</c:f>
              <c:strCache>
                <c:ptCount val="1"/>
                <c:pt idx="0">
                  <c:v>INVERSIONES</c:v>
                </c:pt>
              </c:strCache>
            </c:strRef>
          </c:tx>
          <c:cat>
            <c:numRef>
              <c:f>A.Horizontal!$C$1:$F$1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A.Horizontal!$C$2:$F$2</c:f>
              <c:numCache>
                <c:formatCode>0.00%</c:formatCode>
                <c:ptCount val="4"/>
                <c:pt idx="0">
                  <c:v>7.0000000000000007E-2</c:v>
                </c:pt>
                <c:pt idx="1">
                  <c:v>0.08</c:v>
                </c:pt>
                <c:pt idx="2">
                  <c:v>0</c:v>
                </c:pt>
                <c:pt idx="3">
                  <c:v>0.46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A.Horizontal!$B$3</c:f>
              <c:strCache>
                <c:ptCount val="1"/>
                <c:pt idx="0">
                  <c:v>INVERSIONES FINANCIERAS</c:v>
                </c:pt>
              </c:strCache>
            </c:strRef>
          </c:tx>
          <c:cat>
            <c:numRef>
              <c:f>A.Horizontal!$C$1:$F$1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A.Horizontal!$C$3:$F$3</c:f>
              <c:numCache>
                <c:formatCode>0.00%</c:formatCode>
                <c:ptCount val="4"/>
                <c:pt idx="0">
                  <c:v>-0.03</c:v>
                </c:pt>
                <c:pt idx="1">
                  <c:v>7.0000000000000007E-2</c:v>
                </c:pt>
                <c:pt idx="2">
                  <c:v>0.06</c:v>
                </c:pt>
                <c:pt idx="3">
                  <c:v>0.21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A.Horizontal!$B$4</c:f>
              <c:strCache>
                <c:ptCount val="1"/>
                <c:pt idx="0">
                  <c:v>CAJA Y BANCOS</c:v>
                </c:pt>
              </c:strCache>
            </c:strRef>
          </c:tx>
          <c:dLbls>
            <c:dLbl>
              <c:idx val="2"/>
              <c:layout>
                <c:manualLayout>
                  <c:x val="-6.3888888888888884E-2"/>
                  <c:y val="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A.Horizontal!$C$1:$F$1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A.Horizontal!$C$4:$F$4</c:f>
              <c:numCache>
                <c:formatCode>0.00%</c:formatCode>
                <c:ptCount val="4"/>
                <c:pt idx="0">
                  <c:v>1.29</c:v>
                </c:pt>
                <c:pt idx="1">
                  <c:v>0.21</c:v>
                </c:pt>
                <c:pt idx="2">
                  <c:v>-0.72</c:v>
                </c:pt>
                <c:pt idx="3">
                  <c:v>5.31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249472"/>
        <c:axId val="92259456"/>
      </c:lineChart>
      <c:catAx>
        <c:axId val="9224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2259456"/>
        <c:crosses val="autoZero"/>
        <c:auto val="1"/>
        <c:lblAlgn val="ctr"/>
        <c:lblOffset val="100"/>
        <c:noMultiLvlLbl val="0"/>
      </c:catAx>
      <c:valAx>
        <c:axId val="922594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0%" sourceLinked="1"/>
        <c:majorTickMark val="out"/>
        <c:minorTickMark val="none"/>
        <c:tickLblPos val="nextTo"/>
        <c:crossAx val="922494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259262469414021E-2"/>
          <c:y val="2.3809523809523808E-2"/>
          <c:w val="0.70014547927487047"/>
          <c:h val="0.9285714285714286"/>
        </c:manualLayout>
      </c:layout>
      <c:lineChart>
        <c:grouping val="standard"/>
        <c:varyColors val="0"/>
        <c:ser>
          <c:idx val="0"/>
          <c:order val="0"/>
          <c:tx>
            <c:strRef>
              <c:f>A.Horizontal!$J$2:$J$3</c:f>
              <c:strCache>
                <c:ptCount val="1"/>
                <c:pt idx="0">
                  <c:v>RESERVAS TÉCNICAS  REASEGUROS Y COASEGUROS CEDIDOS</c:v>
                </c:pt>
              </c:strCache>
            </c:strRef>
          </c:tx>
          <c:dLbls>
            <c:dLbl>
              <c:idx val="0"/>
              <c:layout>
                <c:manualLayout>
                  <c:x val="-0.1472222222222222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166666666666666E-2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6">
                  <a:lumMod val="20000"/>
                  <a:lumOff val="8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A.Horizontal!$K$1:$N$1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A.Horizontal!$K$2:$N$2</c:f>
              <c:numCache>
                <c:formatCode>0.00%</c:formatCode>
                <c:ptCount val="4"/>
                <c:pt idx="0">
                  <c:v>-0.14000000000000001</c:v>
                </c:pt>
                <c:pt idx="1">
                  <c:v>1.3</c:v>
                </c:pt>
                <c:pt idx="2">
                  <c:v>0.27</c:v>
                </c:pt>
                <c:pt idx="3">
                  <c:v>0.22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A.Horizontal!$J$3</c:f>
              <c:strCache>
                <c:ptCount val="1"/>
                <c:pt idx="0">
                  <c:v>REASEGUROS Y COASEGUROS CEDIDOS</c:v>
                </c:pt>
              </c:strCache>
            </c:strRef>
          </c:tx>
          <c:dLbls>
            <c:dLbl>
              <c:idx val="1"/>
              <c:layout>
                <c:manualLayout>
                  <c:x val="-3.3333333333333333E-2"/>
                  <c:y val="0.10185185185185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>
                  <a:lumMod val="40000"/>
                  <a:lumOff val="6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A.Horizontal!$K$1:$N$1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A.Horizontal!$K$3:$N$3</c:f>
              <c:numCache>
                <c:formatCode>0.00%</c:formatCode>
                <c:ptCount val="4"/>
                <c:pt idx="0">
                  <c:v>1.57</c:v>
                </c:pt>
                <c:pt idx="1">
                  <c:v>-0.13</c:v>
                </c:pt>
                <c:pt idx="2">
                  <c:v>-0.51</c:v>
                </c:pt>
                <c:pt idx="3">
                  <c:v>2.66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A.Horizontal!$J$4</c:f>
              <c:strCache>
                <c:ptCount val="1"/>
                <c:pt idx="0">
                  <c:v>OTRAS PRIMAS POR PAGAR </c:v>
                </c:pt>
              </c:strCache>
            </c:strRef>
          </c:tx>
          <c:dLbls>
            <c:dLbl>
              <c:idx val="0"/>
              <c:layout>
                <c:manualLayout>
                  <c:x val="-5.8333333333333307E-2"/>
                  <c:y val="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444444444444448E-2"/>
                  <c:y val="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888888888888889E-2"/>
                  <c:y val="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3">
                  <a:lumMod val="40000"/>
                  <a:lumOff val="6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A.Horizontal!$K$1:$N$1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A.Horizontal!$K$4:$N$4</c:f>
              <c:numCache>
                <c:formatCode>0.00%</c:formatCode>
                <c:ptCount val="4"/>
                <c:pt idx="0">
                  <c:v>-0.54</c:v>
                </c:pt>
                <c:pt idx="1">
                  <c:v>1.04</c:v>
                </c:pt>
                <c:pt idx="2">
                  <c:v>-0.6</c:v>
                </c:pt>
                <c:pt idx="3">
                  <c:v>0.49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A.Horizontal!$J$5</c:f>
              <c:strCache>
                <c:ptCount val="1"/>
                <c:pt idx="0">
                  <c:v>OTROS PASIVOS</c:v>
                </c:pt>
              </c:strCache>
            </c:strRef>
          </c:tx>
          <c:cat>
            <c:numRef>
              <c:f>A.Horizontal!$K$1:$N$1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A.Horizontal!$K$5:$N$5</c:f>
              <c:numCache>
                <c:formatCode>0.00%</c:formatCode>
                <c:ptCount val="4"/>
                <c:pt idx="0">
                  <c:v>0.03</c:v>
                </c:pt>
                <c:pt idx="1">
                  <c:v>0.15</c:v>
                </c:pt>
                <c:pt idx="2">
                  <c:v>0.4</c:v>
                </c:pt>
                <c:pt idx="3">
                  <c:v>0.39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672576"/>
        <c:axId val="93674112"/>
      </c:lineChart>
      <c:catAx>
        <c:axId val="9367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3674112"/>
        <c:crosses val="autoZero"/>
        <c:auto val="1"/>
        <c:lblAlgn val="ctr"/>
        <c:lblOffset val="100"/>
        <c:noMultiLvlLbl val="0"/>
      </c:catAx>
      <c:valAx>
        <c:axId val="936741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0%" sourceLinked="1"/>
        <c:majorTickMark val="out"/>
        <c:minorTickMark val="none"/>
        <c:tickLblPos val="nextTo"/>
        <c:crossAx val="93672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429803916339413"/>
          <c:y val="0.33256561679790025"/>
          <c:w val="0.22570196083660582"/>
          <c:h val="0.6674343832020996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6CFE75-8D7F-41F4-8DB2-F0278A781E4E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6A9FB0A-214D-4969-B81F-25B763966AC3}">
      <dgm:prSet phldrT="[Texto]"/>
      <dgm:spPr/>
      <dgm:t>
        <a:bodyPr/>
        <a:lstStyle/>
        <a:p>
          <a:r>
            <a:rPr lang="es-EC" dirty="0" smtClean="0"/>
            <a:t>Antecedentes en la cultura griega y romana </a:t>
          </a:r>
          <a:endParaRPr lang="es-ES" dirty="0"/>
        </a:p>
      </dgm:t>
    </dgm:pt>
    <dgm:pt modelId="{4590E6C2-C32C-4340-A67D-DBC0D69D55A1}" type="parTrans" cxnId="{30848622-C50E-499E-BE24-3A51F6D3F8B7}">
      <dgm:prSet/>
      <dgm:spPr/>
      <dgm:t>
        <a:bodyPr/>
        <a:lstStyle/>
        <a:p>
          <a:endParaRPr lang="es-ES"/>
        </a:p>
      </dgm:t>
    </dgm:pt>
    <dgm:pt modelId="{416D7084-7602-4A49-9D31-D70B8CD6975F}" type="sibTrans" cxnId="{30848622-C50E-499E-BE24-3A51F6D3F8B7}">
      <dgm:prSet/>
      <dgm:spPr/>
      <dgm:t>
        <a:bodyPr/>
        <a:lstStyle/>
        <a:p>
          <a:endParaRPr lang="es-ES"/>
        </a:p>
      </dgm:t>
    </dgm:pt>
    <dgm:pt modelId="{81D2B46A-375D-4B5B-9214-5625C9A7CFD2}">
      <dgm:prSet phldrT="[Texto]"/>
      <dgm:spPr/>
      <dgm:t>
        <a:bodyPr/>
        <a:lstStyle/>
        <a:p>
          <a:r>
            <a:rPr lang="es-EC" dirty="0" smtClean="0"/>
            <a:t>1347 nace el primer contrato de seguros</a:t>
          </a:r>
          <a:endParaRPr lang="es-ES" dirty="0"/>
        </a:p>
      </dgm:t>
    </dgm:pt>
    <dgm:pt modelId="{21CC39CC-0898-4268-B34F-0F5A25833AD4}" type="parTrans" cxnId="{E241838A-86B4-4A24-9166-F4A99C5B3381}">
      <dgm:prSet/>
      <dgm:spPr/>
      <dgm:t>
        <a:bodyPr/>
        <a:lstStyle/>
        <a:p>
          <a:endParaRPr lang="es-ES"/>
        </a:p>
      </dgm:t>
    </dgm:pt>
    <dgm:pt modelId="{1F308BDB-5A4E-4F26-A6F1-68D5AB614854}" type="sibTrans" cxnId="{E241838A-86B4-4A24-9166-F4A99C5B3381}">
      <dgm:prSet/>
      <dgm:spPr/>
      <dgm:t>
        <a:bodyPr/>
        <a:lstStyle/>
        <a:p>
          <a:endParaRPr lang="es-ES"/>
        </a:p>
      </dgm:t>
    </dgm:pt>
    <dgm:pt modelId="{7460B958-E68E-4D09-9DD3-7B147F144743}">
      <dgm:prSet phldrT="[Texto]"/>
      <dgm:spPr/>
      <dgm:t>
        <a:bodyPr/>
        <a:lstStyle/>
        <a:p>
          <a:r>
            <a:rPr lang="es-EC" dirty="0" smtClean="0"/>
            <a:t>38 años después en Pisa nace la póliza</a:t>
          </a:r>
          <a:endParaRPr lang="es-ES" dirty="0"/>
        </a:p>
      </dgm:t>
    </dgm:pt>
    <dgm:pt modelId="{9E167FF2-F8D0-40F0-9508-CF255E4F957D}" type="parTrans" cxnId="{E4E1F3AB-A25F-45A9-9ECF-0901EC48D7E3}">
      <dgm:prSet/>
      <dgm:spPr/>
      <dgm:t>
        <a:bodyPr/>
        <a:lstStyle/>
        <a:p>
          <a:endParaRPr lang="es-ES"/>
        </a:p>
      </dgm:t>
    </dgm:pt>
    <dgm:pt modelId="{33AA2887-33A6-4C94-A583-00F34EEB094D}" type="sibTrans" cxnId="{E4E1F3AB-A25F-45A9-9ECF-0901EC48D7E3}">
      <dgm:prSet/>
      <dgm:spPr/>
      <dgm:t>
        <a:bodyPr/>
        <a:lstStyle/>
        <a:p>
          <a:endParaRPr lang="es-ES"/>
        </a:p>
      </dgm:t>
    </dgm:pt>
    <dgm:pt modelId="{4AB6A5F0-22E2-4F46-A1EE-A98B244F7C20}" type="pres">
      <dgm:prSet presAssocID="{B96CFE75-8D7F-41F4-8DB2-F0278A781E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4AA376A-33E7-4A77-A08A-58761C5FB9E0}" type="pres">
      <dgm:prSet presAssocID="{16A9FB0A-214D-4969-B81F-25B763966AC3}" presName="composite" presStyleCnt="0"/>
      <dgm:spPr/>
    </dgm:pt>
    <dgm:pt modelId="{DC1A0F7E-0FC2-4563-A0B7-5CEDB3DAEEE7}" type="pres">
      <dgm:prSet presAssocID="{16A9FB0A-214D-4969-B81F-25B763966AC3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536A3A-8FE5-4CD1-975F-6597A8EF04E0}" type="pres">
      <dgm:prSet presAssocID="{16A9FB0A-214D-4969-B81F-25B763966AC3}" presName="rect2" presStyleLbl="fgImgPlace1" presStyleIdx="0" presStyleCnt="3"/>
      <dgm:spPr/>
    </dgm:pt>
    <dgm:pt modelId="{69DE783B-0BFA-4A3F-A6C4-762E1CAE51F3}" type="pres">
      <dgm:prSet presAssocID="{416D7084-7602-4A49-9D31-D70B8CD6975F}" presName="sibTrans" presStyleCnt="0"/>
      <dgm:spPr/>
    </dgm:pt>
    <dgm:pt modelId="{73E2E101-CEC5-4C7B-B7A4-F7AF453B5BDA}" type="pres">
      <dgm:prSet presAssocID="{81D2B46A-375D-4B5B-9214-5625C9A7CFD2}" presName="composite" presStyleCnt="0"/>
      <dgm:spPr/>
    </dgm:pt>
    <dgm:pt modelId="{D21450B6-6916-48FB-A717-74244112347D}" type="pres">
      <dgm:prSet presAssocID="{81D2B46A-375D-4B5B-9214-5625C9A7CFD2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88A319-E382-499D-97FD-89FC7012DF37}" type="pres">
      <dgm:prSet presAssocID="{81D2B46A-375D-4B5B-9214-5625C9A7CFD2}" presName="rect2" presStyleLbl="fgImgPlace1" presStyleIdx="1" presStyleCnt="3"/>
      <dgm:spPr/>
    </dgm:pt>
    <dgm:pt modelId="{D9E7705C-8A87-4537-9CA0-C308BD1A9884}" type="pres">
      <dgm:prSet presAssocID="{1F308BDB-5A4E-4F26-A6F1-68D5AB614854}" presName="sibTrans" presStyleCnt="0"/>
      <dgm:spPr/>
    </dgm:pt>
    <dgm:pt modelId="{B0A90387-7917-438F-BE96-7BF51B35D378}" type="pres">
      <dgm:prSet presAssocID="{7460B958-E68E-4D09-9DD3-7B147F144743}" presName="composite" presStyleCnt="0"/>
      <dgm:spPr/>
    </dgm:pt>
    <dgm:pt modelId="{4941DB2E-DBB3-43DC-B03E-544A51E4D957}" type="pres">
      <dgm:prSet presAssocID="{7460B958-E68E-4D09-9DD3-7B147F144743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281AEA-E3DE-4CCF-96DD-4BA060A3E32C}" type="pres">
      <dgm:prSet presAssocID="{7460B958-E68E-4D09-9DD3-7B147F144743}" presName="rect2" presStyleLbl="fgImgPlace1" presStyleIdx="2" presStyleCnt="3"/>
      <dgm:spPr/>
    </dgm:pt>
  </dgm:ptLst>
  <dgm:cxnLst>
    <dgm:cxn modelId="{798DAFD1-1DD7-45A3-8EA7-6BA256808583}" type="presOf" srcId="{7460B958-E68E-4D09-9DD3-7B147F144743}" destId="{4941DB2E-DBB3-43DC-B03E-544A51E4D957}" srcOrd="0" destOrd="0" presId="urn:microsoft.com/office/officeart/2008/layout/PictureStrips"/>
    <dgm:cxn modelId="{E241838A-86B4-4A24-9166-F4A99C5B3381}" srcId="{B96CFE75-8D7F-41F4-8DB2-F0278A781E4E}" destId="{81D2B46A-375D-4B5B-9214-5625C9A7CFD2}" srcOrd="1" destOrd="0" parTransId="{21CC39CC-0898-4268-B34F-0F5A25833AD4}" sibTransId="{1F308BDB-5A4E-4F26-A6F1-68D5AB614854}"/>
    <dgm:cxn modelId="{E4E1F3AB-A25F-45A9-9ECF-0901EC48D7E3}" srcId="{B96CFE75-8D7F-41F4-8DB2-F0278A781E4E}" destId="{7460B958-E68E-4D09-9DD3-7B147F144743}" srcOrd="2" destOrd="0" parTransId="{9E167FF2-F8D0-40F0-9508-CF255E4F957D}" sibTransId="{33AA2887-33A6-4C94-A583-00F34EEB094D}"/>
    <dgm:cxn modelId="{4A9237E6-55A2-4F2F-9492-B784D6885987}" type="presOf" srcId="{B96CFE75-8D7F-41F4-8DB2-F0278A781E4E}" destId="{4AB6A5F0-22E2-4F46-A1EE-A98B244F7C20}" srcOrd="0" destOrd="0" presId="urn:microsoft.com/office/officeart/2008/layout/PictureStrips"/>
    <dgm:cxn modelId="{D9A03B39-CDF4-41D3-A599-B91A004E3DA8}" type="presOf" srcId="{81D2B46A-375D-4B5B-9214-5625C9A7CFD2}" destId="{D21450B6-6916-48FB-A717-74244112347D}" srcOrd="0" destOrd="0" presId="urn:microsoft.com/office/officeart/2008/layout/PictureStrips"/>
    <dgm:cxn modelId="{EBD25D66-0741-4BEC-98F4-BD47302C5757}" type="presOf" srcId="{16A9FB0A-214D-4969-B81F-25B763966AC3}" destId="{DC1A0F7E-0FC2-4563-A0B7-5CEDB3DAEEE7}" srcOrd="0" destOrd="0" presId="urn:microsoft.com/office/officeart/2008/layout/PictureStrips"/>
    <dgm:cxn modelId="{30848622-C50E-499E-BE24-3A51F6D3F8B7}" srcId="{B96CFE75-8D7F-41F4-8DB2-F0278A781E4E}" destId="{16A9FB0A-214D-4969-B81F-25B763966AC3}" srcOrd="0" destOrd="0" parTransId="{4590E6C2-C32C-4340-A67D-DBC0D69D55A1}" sibTransId="{416D7084-7602-4A49-9D31-D70B8CD6975F}"/>
    <dgm:cxn modelId="{3B9FEECC-767C-44BE-9915-E7EF84BE0D41}" type="presParOf" srcId="{4AB6A5F0-22E2-4F46-A1EE-A98B244F7C20}" destId="{54AA376A-33E7-4A77-A08A-58761C5FB9E0}" srcOrd="0" destOrd="0" presId="urn:microsoft.com/office/officeart/2008/layout/PictureStrips"/>
    <dgm:cxn modelId="{5F5669F7-5387-4CEE-8D76-A895C1741947}" type="presParOf" srcId="{54AA376A-33E7-4A77-A08A-58761C5FB9E0}" destId="{DC1A0F7E-0FC2-4563-A0B7-5CEDB3DAEEE7}" srcOrd="0" destOrd="0" presId="urn:microsoft.com/office/officeart/2008/layout/PictureStrips"/>
    <dgm:cxn modelId="{9C3BE610-91DC-4AD8-8471-839003E287C6}" type="presParOf" srcId="{54AA376A-33E7-4A77-A08A-58761C5FB9E0}" destId="{CB536A3A-8FE5-4CD1-975F-6597A8EF04E0}" srcOrd="1" destOrd="0" presId="urn:microsoft.com/office/officeart/2008/layout/PictureStrips"/>
    <dgm:cxn modelId="{AC67B356-7F5F-4E14-BAF8-835A1183F4FD}" type="presParOf" srcId="{4AB6A5F0-22E2-4F46-A1EE-A98B244F7C20}" destId="{69DE783B-0BFA-4A3F-A6C4-762E1CAE51F3}" srcOrd="1" destOrd="0" presId="urn:microsoft.com/office/officeart/2008/layout/PictureStrips"/>
    <dgm:cxn modelId="{6F88B992-89EC-45B2-8C0D-9BD239101048}" type="presParOf" srcId="{4AB6A5F0-22E2-4F46-A1EE-A98B244F7C20}" destId="{73E2E101-CEC5-4C7B-B7A4-F7AF453B5BDA}" srcOrd="2" destOrd="0" presId="urn:microsoft.com/office/officeart/2008/layout/PictureStrips"/>
    <dgm:cxn modelId="{0E797AF2-4B30-4AD7-AFCE-7F0E6ACE1975}" type="presParOf" srcId="{73E2E101-CEC5-4C7B-B7A4-F7AF453B5BDA}" destId="{D21450B6-6916-48FB-A717-74244112347D}" srcOrd="0" destOrd="0" presId="urn:microsoft.com/office/officeart/2008/layout/PictureStrips"/>
    <dgm:cxn modelId="{6185BC10-A7CD-4AA8-81CE-5623144C1884}" type="presParOf" srcId="{73E2E101-CEC5-4C7B-B7A4-F7AF453B5BDA}" destId="{4A88A319-E382-499D-97FD-89FC7012DF37}" srcOrd="1" destOrd="0" presId="urn:microsoft.com/office/officeart/2008/layout/PictureStrips"/>
    <dgm:cxn modelId="{EFCF18CA-4558-4885-81B0-86F4BE834D99}" type="presParOf" srcId="{4AB6A5F0-22E2-4F46-A1EE-A98B244F7C20}" destId="{D9E7705C-8A87-4537-9CA0-C308BD1A9884}" srcOrd="3" destOrd="0" presId="urn:microsoft.com/office/officeart/2008/layout/PictureStrips"/>
    <dgm:cxn modelId="{B7295146-9E3D-4223-A7E3-9D060935DE23}" type="presParOf" srcId="{4AB6A5F0-22E2-4F46-A1EE-A98B244F7C20}" destId="{B0A90387-7917-438F-BE96-7BF51B35D378}" srcOrd="4" destOrd="0" presId="urn:microsoft.com/office/officeart/2008/layout/PictureStrips"/>
    <dgm:cxn modelId="{DA476A03-5027-4AD7-B8AC-C0F5F17D6015}" type="presParOf" srcId="{B0A90387-7917-438F-BE96-7BF51B35D378}" destId="{4941DB2E-DBB3-43DC-B03E-544A51E4D957}" srcOrd="0" destOrd="0" presId="urn:microsoft.com/office/officeart/2008/layout/PictureStrips"/>
    <dgm:cxn modelId="{452331A9-4A3C-4C3A-913F-8E18D4EE6E02}" type="presParOf" srcId="{B0A90387-7917-438F-BE96-7BF51B35D378}" destId="{14281AEA-E3DE-4CCF-96DD-4BA060A3E32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3F33C6-B7BB-4E8C-BD68-F2308FD5B7ED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BD6A9D1-5EDD-4DC5-8BAA-C8AA924B44CB}">
      <dgm:prSet phldrT="[Texto]" custT="1"/>
      <dgm:spPr/>
      <dgm:t>
        <a:bodyPr/>
        <a:lstStyle/>
        <a:p>
          <a:r>
            <a:rPr lang="es-EC" sz="2000" dirty="0" smtClean="0"/>
            <a:t>Canalizador de inversiones</a:t>
          </a:r>
          <a:endParaRPr lang="es-ES" sz="2000" dirty="0"/>
        </a:p>
      </dgm:t>
    </dgm:pt>
    <dgm:pt modelId="{57144766-2C15-4D1C-9A70-238307231379}" type="parTrans" cxnId="{80F66A66-B9F0-4839-A213-8CD77015C16B}">
      <dgm:prSet/>
      <dgm:spPr/>
      <dgm:t>
        <a:bodyPr/>
        <a:lstStyle/>
        <a:p>
          <a:endParaRPr lang="es-ES"/>
        </a:p>
      </dgm:t>
    </dgm:pt>
    <dgm:pt modelId="{CDBE62AF-7D54-4C39-AF4F-7A0FEA4360FA}" type="sibTrans" cxnId="{80F66A66-B9F0-4839-A213-8CD77015C16B}">
      <dgm:prSet/>
      <dgm:spPr/>
      <dgm:t>
        <a:bodyPr/>
        <a:lstStyle/>
        <a:p>
          <a:endParaRPr lang="es-ES"/>
        </a:p>
      </dgm:t>
    </dgm:pt>
    <dgm:pt modelId="{34DD1B71-A6B9-4912-BE72-90D13614E457}">
      <dgm:prSet phldrT="[Texto]" custT="1"/>
      <dgm:spPr/>
      <dgm:t>
        <a:bodyPr/>
        <a:lstStyle/>
        <a:p>
          <a:r>
            <a:rPr lang="es-EC" sz="2000" dirty="0" smtClean="0"/>
            <a:t>Agencias colocadoras de seguros</a:t>
          </a:r>
          <a:endParaRPr lang="es-ES" sz="2000" dirty="0"/>
        </a:p>
      </dgm:t>
    </dgm:pt>
    <dgm:pt modelId="{F38574B9-406B-4CDE-887A-3B44612462D1}" type="parTrans" cxnId="{E806F542-7A22-4FF2-B2E1-FA9A2E5B79A3}">
      <dgm:prSet/>
      <dgm:spPr/>
      <dgm:t>
        <a:bodyPr/>
        <a:lstStyle/>
        <a:p>
          <a:endParaRPr lang="es-ES"/>
        </a:p>
      </dgm:t>
    </dgm:pt>
    <dgm:pt modelId="{A7BE949A-A06F-49D4-A2E1-4B93DD983E42}" type="sibTrans" cxnId="{E806F542-7A22-4FF2-B2E1-FA9A2E5B79A3}">
      <dgm:prSet/>
      <dgm:spPr/>
      <dgm:t>
        <a:bodyPr/>
        <a:lstStyle/>
        <a:p>
          <a:endParaRPr lang="es-ES"/>
        </a:p>
      </dgm:t>
    </dgm:pt>
    <dgm:pt modelId="{DAE31BF2-95DF-41BB-8F4C-B86EE9A58CA5}">
      <dgm:prSet phldrT="[Texto]" custT="1"/>
      <dgm:spPr/>
      <dgm:t>
        <a:bodyPr/>
        <a:lstStyle/>
        <a:p>
          <a:r>
            <a:rPr lang="es-EC" sz="2000" dirty="0" smtClean="0"/>
            <a:t>Ajustadoras de siniestros</a:t>
          </a:r>
          <a:endParaRPr lang="es-ES" sz="2000" dirty="0"/>
        </a:p>
      </dgm:t>
    </dgm:pt>
    <dgm:pt modelId="{707B51C2-85CD-4A08-B567-F5CD986AD7ED}" type="parTrans" cxnId="{13A0A0A8-D9FE-4F8B-A2F7-96145FE8F18F}">
      <dgm:prSet/>
      <dgm:spPr/>
      <dgm:t>
        <a:bodyPr/>
        <a:lstStyle/>
        <a:p>
          <a:endParaRPr lang="es-ES"/>
        </a:p>
      </dgm:t>
    </dgm:pt>
    <dgm:pt modelId="{66C52FDE-556A-4A2E-82ED-8F487BA339C9}" type="sibTrans" cxnId="{13A0A0A8-D9FE-4F8B-A2F7-96145FE8F18F}">
      <dgm:prSet/>
      <dgm:spPr/>
      <dgm:t>
        <a:bodyPr/>
        <a:lstStyle/>
        <a:p>
          <a:endParaRPr lang="es-ES"/>
        </a:p>
      </dgm:t>
    </dgm:pt>
    <dgm:pt modelId="{3BA237AD-FF42-4414-8810-19875DE1EEEF}">
      <dgm:prSet phldrT="[Texto]" custT="1"/>
      <dgm:spPr/>
      <dgm:t>
        <a:bodyPr/>
        <a:lstStyle/>
        <a:p>
          <a:r>
            <a:rPr lang="es-EC" sz="2000" dirty="0" smtClean="0"/>
            <a:t>Sector automotriz</a:t>
          </a:r>
          <a:endParaRPr lang="es-ES" sz="2000" dirty="0"/>
        </a:p>
      </dgm:t>
    </dgm:pt>
    <dgm:pt modelId="{A00C6F18-E205-4BA1-92F4-E7C0B69CB46A}" type="parTrans" cxnId="{AF821737-8B9C-48D4-875E-92A1C2FC066B}">
      <dgm:prSet/>
      <dgm:spPr/>
      <dgm:t>
        <a:bodyPr/>
        <a:lstStyle/>
        <a:p>
          <a:endParaRPr lang="es-ES"/>
        </a:p>
      </dgm:t>
    </dgm:pt>
    <dgm:pt modelId="{530B8086-1F1D-4DEB-887B-04CB684B05D5}" type="sibTrans" cxnId="{AF821737-8B9C-48D4-875E-92A1C2FC066B}">
      <dgm:prSet/>
      <dgm:spPr/>
      <dgm:t>
        <a:bodyPr/>
        <a:lstStyle/>
        <a:p>
          <a:endParaRPr lang="es-ES"/>
        </a:p>
      </dgm:t>
    </dgm:pt>
    <dgm:pt modelId="{7FC201CE-C063-40C9-AFE8-AB965D451C30}">
      <dgm:prSet phldrT="[Texto]" custT="1"/>
      <dgm:spPr/>
      <dgm:t>
        <a:bodyPr/>
        <a:lstStyle/>
        <a:p>
          <a:r>
            <a:rPr lang="es-EC" sz="2000" dirty="0" smtClean="0"/>
            <a:t>Servicios varios</a:t>
          </a:r>
          <a:endParaRPr lang="es-ES" sz="2000" dirty="0"/>
        </a:p>
      </dgm:t>
    </dgm:pt>
    <dgm:pt modelId="{2DB6F42D-5745-4CD6-8C71-D0DE68AE7721}" type="parTrans" cxnId="{BD720C74-882B-4EA6-BC27-EBC1DF6D3CB9}">
      <dgm:prSet/>
      <dgm:spPr/>
      <dgm:t>
        <a:bodyPr/>
        <a:lstStyle/>
        <a:p>
          <a:endParaRPr lang="es-ES"/>
        </a:p>
      </dgm:t>
    </dgm:pt>
    <dgm:pt modelId="{BBF85017-C2DB-4B61-973C-1C85A6B14999}" type="sibTrans" cxnId="{BD720C74-882B-4EA6-BC27-EBC1DF6D3CB9}">
      <dgm:prSet/>
      <dgm:spPr/>
      <dgm:t>
        <a:bodyPr/>
        <a:lstStyle/>
        <a:p>
          <a:endParaRPr lang="es-ES"/>
        </a:p>
      </dgm:t>
    </dgm:pt>
    <dgm:pt modelId="{145EBB86-CFB9-4E57-B2D2-292B64E3F421}" type="pres">
      <dgm:prSet presAssocID="{B63F33C6-B7BB-4E8C-BD68-F2308FD5B7E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CD28FAB-7120-4C8F-BD64-A84293AE7189}" type="pres">
      <dgm:prSet presAssocID="{EBD6A9D1-5EDD-4DC5-8BAA-C8AA924B44CB}" presName="node" presStyleLbl="node1" presStyleIdx="0" presStyleCnt="5" custScaleX="1049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0F3C28-2423-4791-9D5E-B67BED4739A1}" type="pres">
      <dgm:prSet presAssocID="{EBD6A9D1-5EDD-4DC5-8BAA-C8AA924B44CB}" presName="spNode" presStyleCnt="0"/>
      <dgm:spPr/>
    </dgm:pt>
    <dgm:pt modelId="{B4FB4EAD-0411-4A25-B796-261D2F79FE8E}" type="pres">
      <dgm:prSet presAssocID="{CDBE62AF-7D54-4C39-AF4F-7A0FEA4360FA}" presName="sibTrans" presStyleLbl="sibTrans1D1" presStyleIdx="0" presStyleCnt="5"/>
      <dgm:spPr/>
      <dgm:t>
        <a:bodyPr/>
        <a:lstStyle/>
        <a:p>
          <a:endParaRPr lang="es-ES"/>
        </a:p>
      </dgm:t>
    </dgm:pt>
    <dgm:pt modelId="{ADA16B97-305E-48A0-BFFF-B4570EAA7FF4}" type="pres">
      <dgm:prSet presAssocID="{34DD1B71-A6B9-4912-BE72-90D13614E45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3214FC-756C-48A9-B963-A3BDAAC13743}" type="pres">
      <dgm:prSet presAssocID="{34DD1B71-A6B9-4912-BE72-90D13614E457}" presName="spNode" presStyleCnt="0"/>
      <dgm:spPr/>
    </dgm:pt>
    <dgm:pt modelId="{4E4EC51F-0267-4B87-9391-93D0D9DE79EF}" type="pres">
      <dgm:prSet presAssocID="{A7BE949A-A06F-49D4-A2E1-4B93DD983E42}" presName="sibTrans" presStyleLbl="sibTrans1D1" presStyleIdx="1" presStyleCnt="5"/>
      <dgm:spPr/>
      <dgm:t>
        <a:bodyPr/>
        <a:lstStyle/>
        <a:p>
          <a:endParaRPr lang="es-ES"/>
        </a:p>
      </dgm:t>
    </dgm:pt>
    <dgm:pt modelId="{708D21F8-CCD3-46E5-BB0A-8E5EB4D71571}" type="pres">
      <dgm:prSet presAssocID="{DAE31BF2-95DF-41BB-8F4C-B86EE9A58CA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20A979-77B9-4D36-9763-E506369D786B}" type="pres">
      <dgm:prSet presAssocID="{DAE31BF2-95DF-41BB-8F4C-B86EE9A58CA5}" presName="spNode" presStyleCnt="0"/>
      <dgm:spPr/>
    </dgm:pt>
    <dgm:pt modelId="{1A9BC7F4-5106-467A-9915-95B263F9DE23}" type="pres">
      <dgm:prSet presAssocID="{66C52FDE-556A-4A2E-82ED-8F487BA339C9}" presName="sibTrans" presStyleLbl="sibTrans1D1" presStyleIdx="2" presStyleCnt="5"/>
      <dgm:spPr/>
      <dgm:t>
        <a:bodyPr/>
        <a:lstStyle/>
        <a:p>
          <a:endParaRPr lang="es-ES"/>
        </a:p>
      </dgm:t>
    </dgm:pt>
    <dgm:pt modelId="{EF538272-9AD1-4FDF-B068-4B8D3F56520D}" type="pres">
      <dgm:prSet presAssocID="{3BA237AD-FF42-4414-8810-19875DE1EEE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F643B1-25AF-43BD-9668-EEF7814F4569}" type="pres">
      <dgm:prSet presAssocID="{3BA237AD-FF42-4414-8810-19875DE1EEEF}" presName="spNode" presStyleCnt="0"/>
      <dgm:spPr/>
    </dgm:pt>
    <dgm:pt modelId="{17BF4015-E588-4F02-BBE9-A8DFDE2210A7}" type="pres">
      <dgm:prSet presAssocID="{530B8086-1F1D-4DEB-887B-04CB684B05D5}" presName="sibTrans" presStyleLbl="sibTrans1D1" presStyleIdx="3" presStyleCnt="5"/>
      <dgm:spPr/>
      <dgm:t>
        <a:bodyPr/>
        <a:lstStyle/>
        <a:p>
          <a:endParaRPr lang="es-ES"/>
        </a:p>
      </dgm:t>
    </dgm:pt>
    <dgm:pt modelId="{C899DF38-4859-4BB3-B790-2B6E82558DB1}" type="pres">
      <dgm:prSet presAssocID="{7FC201CE-C063-40C9-AFE8-AB965D451C3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A8C21D-12DD-4833-9F46-7F0D21448EBF}" type="pres">
      <dgm:prSet presAssocID="{7FC201CE-C063-40C9-AFE8-AB965D451C30}" presName="spNode" presStyleCnt="0"/>
      <dgm:spPr/>
    </dgm:pt>
    <dgm:pt modelId="{8366A9B6-3DA1-428D-B265-94301E66818D}" type="pres">
      <dgm:prSet presAssocID="{BBF85017-C2DB-4B61-973C-1C85A6B14999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129530D6-3601-47A4-805B-903FB780692B}" type="presOf" srcId="{BBF85017-C2DB-4B61-973C-1C85A6B14999}" destId="{8366A9B6-3DA1-428D-B265-94301E66818D}" srcOrd="0" destOrd="0" presId="urn:microsoft.com/office/officeart/2005/8/layout/cycle5"/>
    <dgm:cxn modelId="{D169D73C-1852-4315-B55E-6FC13C47C9BE}" type="presOf" srcId="{B63F33C6-B7BB-4E8C-BD68-F2308FD5B7ED}" destId="{145EBB86-CFB9-4E57-B2D2-292B64E3F421}" srcOrd="0" destOrd="0" presId="urn:microsoft.com/office/officeart/2005/8/layout/cycle5"/>
    <dgm:cxn modelId="{6E34F364-38D9-4CBD-BA48-519F91067FE5}" type="presOf" srcId="{34DD1B71-A6B9-4912-BE72-90D13614E457}" destId="{ADA16B97-305E-48A0-BFFF-B4570EAA7FF4}" srcOrd="0" destOrd="0" presId="urn:microsoft.com/office/officeart/2005/8/layout/cycle5"/>
    <dgm:cxn modelId="{4C6B057C-7758-45B3-90D8-DA5B7B85FE42}" type="presOf" srcId="{A7BE949A-A06F-49D4-A2E1-4B93DD983E42}" destId="{4E4EC51F-0267-4B87-9391-93D0D9DE79EF}" srcOrd="0" destOrd="0" presId="urn:microsoft.com/office/officeart/2005/8/layout/cycle5"/>
    <dgm:cxn modelId="{125AFF0D-C6CD-4AE3-AE72-7833B633535A}" type="presOf" srcId="{530B8086-1F1D-4DEB-887B-04CB684B05D5}" destId="{17BF4015-E588-4F02-BBE9-A8DFDE2210A7}" srcOrd="0" destOrd="0" presId="urn:microsoft.com/office/officeart/2005/8/layout/cycle5"/>
    <dgm:cxn modelId="{80F66A66-B9F0-4839-A213-8CD77015C16B}" srcId="{B63F33C6-B7BB-4E8C-BD68-F2308FD5B7ED}" destId="{EBD6A9D1-5EDD-4DC5-8BAA-C8AA924B44CB}" srcOrd="0" destOrd="0" parTransId="{57144766-2C15-4D1C-9A70-238307231379}" sibTransId="{CDBE62AF-7D54-4C39-AF4F-7A0FEA4360FA}"/>
    <dgm:cxn modelId="{E806F542-7A22-4FF2-B2E1-FA9A2E5B79A3}" srcId="{B63F33C6-B7BB-4E8C-BD68-F2308FD5B7ED}" destId="{34DD1B71-A6B9-4912-BE72-90D13614E457}" srcOrd="1" destOrd="0" parTransId="{F38574B9-406B-4CDE-887A-3B44612462D1}" sibTransId="{A7BE949A-A06F-49D4-A2E1-4B93DD983E42}"/>
    <dgm:cxn modelId="{A3A68AFB-9D55-4DD2-9931-FBF5BF46DCB8}" type="presOf" srcId="{DAE31BF2-95DF-41BB-8F4C-B86EE9A58CA5}" destId="{708D21F8-CCD3-46E5-BB0A-8E5EB4D71571}" srcOrd="0" destOrd="0" presId="urn:microsoft.com/office/officeart/2005/8/layout/cycle5"/>
    <dgm:cxn modelId="{2B7226CC-3CC4-4031-A88D-1BE7E61D7299}" type="presOf" srcId="{66C52FDE-556A-4A2E-82ED-8F487BA339C9}" destId="{1A9BC7F4-5106-467A-9915-95B263F9DE23}" srcOrd="0" destOrd="0" presId="urn:microsoft.com/office/officeart/2005/8/layout/cycle5"/>
    <dgm:cxn modelId="{BD720C74-882B-4EA6-BC27-EBC1DF6D3CB9}" srcId="{B63F33C6-B7BB-4E8C-BD68-F2308FD5B7ED}" destId="{7FC201CE-C063-40C9-AFE8-AB965D451C30}" srcOrd="4" destOrd="0" parTransId="{2DB6F42D-5745-4CD6-8C71-D0DE68AE7721}" sibTransId="{BBF85017-C2DB-4B61-973C-1C85A6B14999}"/>
    <dgm:cxn modelId="{7A60548F-278A-4EB1-B429-19F261AB02A0}" type="presOf" srcId="{3BA237AD-FF42-4414-8810-19875DE1EEEF}" destId="{EF538272-9AD1-4FDF-B068-4B8D3F56520D}" srcOrd="0" destOrd="0" presId="urn:microsoft.com/office/officeart/2005/8/layout/cycle5"/>
    <dgm:cxn modelId="{177B2FCC-A137-48F0-9F84-4BD5E5C192AB}" type="presOf" srcId="{7FC201CE-C063-40C9-AFE8-AB965D451C30}" destId="{C899DF38-4859-4BB3-B790-2B6E82558DB1}" srcOrd="0" destOrd="0" presId="urn:microsoft.com/office/officeart/2005/8/layout/cycle5"/>
    <dgm:cxn modelId="{AF821737-8B9C-48D4-875E-92A1C2FC066B}" srcId="{B63F33C6-B7BB-4E8C-BD68-F2308FD5B7ED}" destId="{3BA237AD-FF42-4414-8810-19875DE1EEEF}" srcOrd="3" destOrd="0" parTransId="{A00C6F18-E205-4BA1-92F4-E7C0B69CB46A}" sibTransId="{530B8086-1F1D-4DEB-887B-04CB684B05D5}"/>
    <dgm:cxn modelId="{3A15A3B5-4CAA-490C-91EF-A236380FA085}" type="presOf" srcId="{CDBE62AF-7D54-4C39-AF4F-7A0FEA4360FA}" destId="{B4FB4EAD-0411-4A25-B796-261D2F79FE8E}" srcOrd="0" destOrd="0" presId="urn:microsoft.com/office/officeart/2005/8/layout/cycle5"/>
    <dgm:cxn modelId="{13A0A0A8-D9FE-4F8B-A2F7-96145FE8F18F}" srcId="{B63F33C6-B7BB-4E8C-BD68-F2308FD5B7ED}" destId="{DAE31BF2-95DF-41BB-8F4C-B86EE9A58CA5}" srcOrd="2" destOrd="0" parTransId="{707B51C2-85CD-4A08-B567-F5CD986AD7ED}" sibTransId="{66C52FDE-556A-4A2E-82ED-8F487BA339C9}"/>
    <dgm:cxn modelId="{7C2C396D-7DD9-4CFC-9BF9-2917FB928BF0}" type="presOf" srcId="{EBD6A9D1-5EDD-4DC5-8BAA-C8AA924B44CB}" destId="{2CD28FAB-7120-4C8F-BD64-A84293AE7189}" srcOrd="0" destOrd="0" presId="urn:microsoft.com/office/officeart/2005/8/layout/cycle5"/>
    <dgm:cxn modelId="{203943C0-32E9-4192-BC6F-4C8177CE08E1}" type="presParOf" srcId="{145EBB86-CFB9-4E57-B2D2-292B64E3F421}" destId="{2CD28FAB-7120-4C8F-BD64-A84293AE7189}" srcOrd="0" destOrd="0" presId="urn:microsoft.com/office/officeart/2005/8/layout/cycle5"/>
    <dgm:cxn modelId="{EE142010-D2A2-4906-83D8-CCFBA897B02E}" type="presParOf" srcId="{145EBB86-CFB9-4E57-B2D2-292B64E3F421}" destId="{1E0F3C28-2423-4791-9D5E-B67BED4739A1}" srcOrd="1" destOrd="0" presId="urn:microsoft.com/office/officeart/2005/8/layout/cycle5"/>
    <dgm:cxn modelId="{3FA3A31E-691C-40A7-9ACC-734C99F80936}" type="presParOf" srcId="{145EBB86-CFB9-4E57-B2D2-292B64E3F421}" destId="{B4FB4EAD-0411-4A25-B796-261D2F79FE8E}" srcOrd="2" destOrd="0" presId="urn:microsoft.com/office/officeart/2005/8/layout/cycle5"/>
    <dgm:cxn modelId="{30852553-1005-4963-8A1C-8C0681FEE2E9}" type="presParOf" srcId="{145EBB86-CFB9-4E57-B2D2-292B64E3F421}" destId="{ADA16B97-305E-48A0-BFFF-B4570EAA7FF4}" srcOrd="3" destOrd="0" presId="urn:microsoft.com/office/officeart/2005/8/layout/cycle5"/>
    <dgm:cxn modelId="{F8D3B586-9FBE-4537-9512-5B9E086C0DE6}" type="presParOf" srcId="{145EBB86-CFB9-4E57-B2D2-292B64E3F421}" destId="{F03214FC-756C-48A9-B963-A3BDAAC13743}" srcOrd="4" destOrd="0" presId="urn:microsoft.com/office/officeart/2005/8/layout/cycle5"/>
    <dgm:cxn modelId="{4F6156F7-1F0D-4F5F-B040-8330A300E7A3}" type="presParOf" srcId="{145EBB86-CFB9-4E57-B2D2-292B64E3F421}" destId="{4E4EC51F-0267-4B87-9391-93D0D9DE79EF}" srcOrd="5" destOrd="0" presId="urn:microsoft.com/office/officeart/2005/8/layout/cycle5"/>
    <dgm:cxn modelId="{651F3AC7-B33B-48E7-AEF3-55E94321D416}" type="presParOf" srcId="{145EBB86-CFB9-4E57-B2D2-292B64E3F421}" destId="{708D21F8-CCD3-46E5-BB0A-8E5EB4D71571}" srcOrd="6" destOrd="0" presId="urn:microsoft.com/office/officeart/2005/8/layout/cycle5"/>
    <dgm:cxn modelId="{FA0B2B23-9217-4323-BB6B-B932D50D4561}" type="presParOf" srcId="{145EBB86-CFB9-4E57-B2D2-292B64E3F421}" destId="{8720A979-77B9-4D36-9763-E506369D786B}" srcOrd="7" destOrd="0" presId="urn:microsoft.com/office/officeart/2005/8/layout/cycle5"/>
    <dgm:cxn modelId="{C4ED255D-9F7E-4562-94ED-AF23070437C2}" type="presParOf" srcId="{145EBB86-CFB9-4E57-B2D2-292B64E3F421}" destId="{1A9BC7F4-5106-467A-9915-95B263F9DE23}" srcOrd="8" destOrd="0" presId="urn:microsoft.com/office/officeart/2005/8/layout/cycle5"/>
    <dgm:cxn modelId="{FE3F101B-1DCF-43BC-9F8B-98AA9C015B99}" type="presParOf" srcId="{145EBB86-CFB9-4E57-B2D2-292B64E3F421}" destId="{EF538272-9AD1-4FDF-B068-4B8D3F56520D}" srcOrd="9" destOrd="0" presId="urn:microsoft.com/office/officeart/2005/8/layout/cycle5"/>
    <dgm:cxn modelId="{B99B71E2-5F2D-49BD-B672-C8C3C59348F3}" type="presParOf" srcId="{145EBB86-CFB9-4E57-B2D2-292B64E3F421}" destId="{23F643B1-25AF-43BD-9668-EEF7814F4569}" srcOrd="10" destOrd="0" presId="urn:microsoft.com/office/officeart/2005/8/layout/cycle5"/>
    <dgm:cxn modelId="{43350B3B-76A0-4B63-9506-81B0EA84C5A4}" type="presParOf" srcId="{145EBB86-CFB9-4E57-B2D2-292B64E3F421}" destId="{17BF4015-E588-4F02-BBE9-A8DFDE2210A7}" srcOrd="11" destOrd="0" presId="urn:microsoft.com/office/officeart/2005/8/layout/cycle5"/>
    <dgm:cxn modelId="{D5D509DC-8B30-4BF5-A5DE-A3457C3361A2}" type="presParOf" srcId="{145EBB86-CFB9-4E57-B2D2-292B64E3F421}" destId="{C899DF38-4859-4BB3-B790-2B6E82558DB1}" srcOrd="12" destOrd="0" presId="urn:microsoft.com/office/officeart/2005/8/layout/cycle5"/>
    <dgm:cxn modelId="{D2302E8F-D94A-49DC-B56E-A6486789F518}" type="presParOf" srcId="{145EBB86-CFB9-4E57-B2D2-292B64E3F421}" destId="{C8A8C21D-12DD-4833-9F46-7F0D21448EBF}" srcOrd="13" destOrd="0" presId="urn:microsoft.com/office/officeart/2005/8/layout/cycle5"/>
    <dgm:cxn modelId="{5130EEFF-C4E9-4FF4-9B91-C49B515168C2}" type="presParOf" srcId="{145EBB86-CFB9-4E57-B2D2-292B64E3F421}" destId="{8366A9B6-3DA1-428D-B265-94301E66818D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3F33C6-B7BB-4E8C-BD68-F2308FD5B7ED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BD6A9D1-5EDD-4DC5-8BAA-C8AA924B44CB}">
      <dgm:prSet phldrT="[Texto]" custT="1"/>
      <dgm:spPr/>
      <dgm:t>
        <a:bodyPr/>
        <a:lstStyle/>
        <a:p>
          <a:r>
            <a:rPr lang="es-EC" sz="2000" dirty="0" smtClean="0"/>
            <a:t>Situación estructural de EEFF</a:t>
          </a:r>
          <a:endParaRPr lang="es-ES" sz="2000" dirty="0"/>
        </a:p>
      </dgm:t>
    </dgm:pt>
    <dgm:pt modelId="{57144766-2C15-4D1C-9A70-238307231379}" type="parTrans" cxnId="{80F66A66-B9F0-4839-A213-8CD77015C16B}">
      <dgm:prSet/>
      <dgm:spPr/>
      <dgm:t>
        <a:bodyPr/>
        <a:lstStyle/>
        <a:p>
          <a:endParaRPr lang="es-ES"/>
        </a:p>
      </dgm:t>
    </dgm:pt>
    <dgm:pt modelId="{CDBE62AF-7D54-4C39-AF4F-7A0FEA4360FA}" type="sibTrans" cxnId="{80F66A66-B9F0-4839-A213-8CD77015C16B}">
      <dgm:prSet/>
      <dgm:spPr/>
      <dgm:t>
        <a:bodyPr/>
        <a:lstStyle/>
        <a:p>
          <a:endParaRPr lang="es-ES"/>
        </a:p>
      </dgm:t>
    </dgm:pt>
    <dgm:pt modelId="{34DD1B71-A6B9-4912-BE72-90D13614E457}">
      <dgm:prSet phldrT="[Texto]" custT="1"/>
      <dgm:spPr/>
      <dgm:t>
        <a:bodyPr/>
        <a:lstStyle/>
        <a:p>
          <a:r>
            <a:rPr lang="es-EC" sz="2000" dirty="0" smtClean="0"/>
            <a:t>Relevancia de cuentas </a:t>
          </a:r>
          <a:endParaRPr lang="es-ES" sz="2000" dirty="0"/>
        </a:p>
      </dgm:t>
    </dgm:pt>
    <dgm:pt modelId="{F38574B9-406B-4CDE-887A-3B44612462D1}" type="parTrans" cxnId="{E806F542-7A22-4FF2-B2E1-FA9A2E5B79A3}">
      <dgm:prSet/>
      <dgm:spPr/>
      <dgm:t>
        <a:bodyPr/>
        <a:lstStyle/>
        <a:p>
          <a:endParaRPr lang="es-ES"/>
        </a:p>
      </dgm:t>
    </dgm:pt>
    <dgm:pt modelId="{A7BE949A-A06F-49D4-A2E1-4B93DD983E42}" type="sibTrans" cxnId="{E806F542-7A22-4FF2-B2E1-FA9A2E5B79A3}">
      <dgm:prSet/>
      <dgm:spPr/>
      <dgm:t>
        <a:bodyPr/>
        <a:lstStyle/>
        <a:p>
          <a:endParaRPr lang="es-ES"/>
        </a:p>
      </dgm:t>
    </dgm:pt>
    <dgm:pt modelId="{DAE31BF2-95DF-41BB-8F4C-B86EE9A58CA5}">
      <dgm:prSet phldrT="[Texto]" custT="1"/>
      <dgm:spPr/>
      <dgm:t>
        <a:bodyPr/>
        <a:lstStyle/>
        <a:p>
          <a:r>
            <a:rPr lang="es-EC" sz="2000" dirty="0" smtClean="0"/>
            <a:t>Evalúa los cambios estructurales</a:t>
          </a:r>
          <a:endParaRPr lang="es-ES" sz="2000" dirty="0"/>
        </a:p>
      </dgm:t>
    </dgm:pt>
    <dgm:pt modelId="{707B51C2-85CD-4A08-B567-F5CD986AD7ED}" type="parTrans" cxnId="{13A0A0A8-D9FE-4F8B-A2F7-96145FE8F18F}">
      <dgm:prSet/>
      <dgm:spPr/>
      <dgm:t>
        <a:bodyPr/>
        <a:lstStyle/>
        <a:p>
          <a:endParaRPr lang="es-ES"/>
        </a:p>
      </dgm:t>
    </dgm:pt>
    <dgm:pt modelId="{66C52FDE-556A-4A2E-82ED-8F487BA339C9}" type="sibTrans" cxnId="{13A0A0A8-D9FE-4F8B-A2F7-96145FE8F18F}">
      <dgm:prSet/>
      <dgm:spPr/>
      <dgm:t>
        <a:bodyPr/>
        <a:lstStyle/>
        <a:p>
          <a:endParaRPr lang="es-ES"/>
        </a:p>
      </dgm:t>
    </dgm:pt>
    <dgm:pt modelId="{3BA237AD-FF42-4414-8810-19875DE1EEEF}">
      <dgm:prSet phldrT="[Texto]" custT="1"/>
      <dgm:spPr/>
      <dgm:t>
        <a:bodyPr/>
        <a:lstStyle/>
        <a:p>
          <a:r>
            <a:rPr lang="es-EC" sz="2000" dirty="0" smtClean="0"/>
            <a:t>Evalúa las decisiones gerenciales</a:t>
          </a:r>
          <a:endParaRPr lang="es-ES" sz="2000" dirty="0"/>
        </a:p>
      </dgm:t>
    </dgm:pt>
    <dgm:pt modelId="{A00C6F18-E205-4BA1-92F4-E7C0B69CB46A}" type="parTrans" cxnId="{AF821737-8B9C-48D4-875E-92A1C2FC066B}">
      <dgm:prSet/>
      <dgm:spPr/>
      <dgm:t>
        <a:bodyPr/>
        <a:lstStyle/>
        <a:p>
          <a:endParaRPr lang="es-ES"/>
        </a:p>
      </dgm:t>
    </dgm:pt>
    <dgm:pt modelId="{530B8086-1F1D-4DEB-887B-04CB684B05D5}" type="sibTrans" cxnId="{AF821737-8B9C-48D4-875E-92A1C2FC066B}">
      <dgm:prSet/>
      <dgm:spPr/>
      <dgm:t>
        <a:bodyPr/>
        <a:lstStyle/>
        <a:p>
          <a:endParaRPr lang="es-ES"/>
        </a:p>
      </dgm:t>
    </dgm:pt>
    <dgm:pt modelId="{7FC201CE-C063-40C9-AFE8-AB965D451C30}">
      <dgm:prSet phldrT="[Texto]" custT="1"/>
      <dgm:spPr/>
      <dgm:t>
        <a:bodyPr/>
        <a:lstStyle/>
        <a:p>
          <a:r>
            <a:rPr lang="es-EC" sz="2000" dirty="0" smtClean="0"/>
            <a:t>Nuevas políticas de racionalización</a:t>
          </a:r>
          <a:endParaRPr lang="es-ES" sz="2000" dirty="0"/>
        </a:p>
      </dgm:t>
    </dgm:pt>
    <dgm:pt modelId="{2DB6F42D-5745-4CD6-8C71-D0DE68AE7721}" type="parTrans" cxnId="{BD720C74-882B-4EA6-BC27-EBC1DF6D3CB9}">
      <dgm:prSet/>
      <dgm:spPr/>
      <dgm:t>
        <a:bodyPr/>
        <a:lstStyle/>
        <a:p>
          <a:endParaRPr lang="es-ES"/>
        </a:p>
      </dgm:t>
    </dgm:pt>
    <dgm:pt modelId="{BBF85017-C2DB-4B61-973C-1C85A6B14999}" type="sibTrans" cxnId="{BD720C74-882B-4EA6-BC27-EBC1DF6D3CB9}">
      <dgm:prSet/>
      <dgm:spPr/>
      <dgm:t>
        <a:bodyPr/>
        <a:lstStyle/>
        <a:p>
          <a:endParaRPr lang="es-ES"/>
        </a:p>
      </dgm:t>
    </dgm:pt>
    <dgm:pt modelId="{145EBB86-CFB9-4E57-B2D2-292B64E3F421}" type="pres">
      <dgm:prSet presAssocID="{B63F33C6-B7BB-4E8C-BD68-F2308FD5B7E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CD28FAB-7120-4C8F-BD64-A84293AE7189}" type="pres">
      <dgm:prSet presAssocID="{EBD6A9D1-5EDD-4DC5-8BAA-C8AA924B44CB}" presName="node" presStyleLbl="node1" presStyleIdx="0" presStyleCnt="5" custScaleX="1049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0F3C28-2423-4791-9D5E-B67BED4739A1}" type="pres">
      <dgm:prSet presAssocID="{EBD6A9D1-5EDD-4DC5-8BAA-C8AA924B44CB}" presName="spNode" presStyleCnt="0"/>
      <dgm:spPr/>
    </dgm:pt>
    <dgm:pt modelId="{B4FB4EAD-0411-4A25-B796-261D2F79FE8E}" type="pres">
      <dgm:prSet presAssocID="{CDBE62AF-7D54-4C39-AF4F-7A0FEA4360FA}" presName="sibTrans" presStyleLbl="sibTrans1D1" presStyleIdx="0" presStyleCnt="5"/>
      <dgm:spPr/>
      <dgm:t>
        <a:bodyPr/>
        <a:lstStyle/>
        <a:p>
          <a:endParaRPr lang="es-ES"/>
        </a:p>
      </dgm:t>
    </dgm:pt>
    <dgm:pt modelId="{ADA16B97-305E-48A0-BFFF-B4570EAA7FF4}" type="pres">
      <dgm:prSet presAssocID="{34DD1B71-A6B9-4912-BE72-90D13614E45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3214FC-756C-48A9-B963-A3BDAAC13743}" type="pres">
      <dgm:prSet presAssocID="{34DD1B71-A6B9-4912-BE72-90D13614E457}" presName="spNode" presStyleCnt="0"/>
      <dgm:spPr/>
    </dgm:pt>
    <dgm:pt modelId="{4E4EC51F-0267-4B87-9391-93D0D9DE79EF}" type="pres">
      <dgm:prSet presAssocID="{A7BE949A-A06F-49D4-A2E1-4B93DD983E42}" presName="sibTrans" presStyleLbl="sibTrans1D1" presStyleIdx="1" presStyleCnt="5"/>
      <dgm:spPr/>
      <dgm:t>
        <a:bodyPr/>
        <a:lstStyle/>
        <a:p>
          <a:endParaRPr lang="es-ES"/>
        </a:p>
      </dgm:t>
    </dgm:pt>
    <dgm:pt modelId="{708D21F8-CCD3-46E5-BB0A-8E5EB4D71571}" type="pres">
      <dgm:prSet presAssocID="{DAE31BF2-95DF-41BB-8F4C-B86EE9A58CA5}" presName="node" presStyleLbl="node1" presStyleIdx="2" presStyleCnt="5" custScaleX="1076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20A979-77B9-4D36-9763-E506369D786B}" type="pres">
      <dgm:prSet presAssocID="{DAE31BF2-95DF-41BB-8F4C-B86EE9A58CA5}" presName="spNode" presStyleCnt="0"/>
      <dgm:spPr/>
    </dgm:pt>
    <dgm:pt modelId="{1A9BC7F4-5106-467A-9915-95B263F9DE23}" type="pres">
      <dgm:prSet presAssocID="{66C52FDE-556A-4A2E-82ED-8F487BA339C9}" presName="sibTrans" presStyleLbl="sibTrans1D1" presStyleIdx="2" presStyleCnt="5"/>
      <dgm:spPr/>
      <dgm:t>
        <a:bodyPr/>
        <a:lstStyle/>
        <a:p>
          <a:endParaRPr lang="es-ES"/>
        </a:p>
      </dgm:t>
    </dgm:pt>
    <dgm:pt modelId="{EF538272-9AD1-4FDF-B068-4B8D3F56520D}" type="pres">
      <dgm:prSet presAssocID="{3BA237AD-FF42-4414-8810-19875DE1EEE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F643B1-25AF-43BD-9668-EEF7814F4569}" type="pres">
      <dgm:prSet presAssocID="{3BA237AD-FF42-4414-8810-19875DE1EEEF}" presName="spNode" presStyleCnt="0"/>
      <dgm:spPr/>
    </dgm:pt>
    <dgm:pt modelId="{17BF4015-E588-4F02-BBE9-A8DFDE2210A7}" type="pres">
      <dgm:prSet presAssocID="{530B8086-1F1D-4DEB-887B-04CB684B05D5}" presName="sibTrans" presStyleLbl="sibTrans1D1" presStyleIdx="3" presStyleCnt="5"/>
      <dgm:spPr/>
      <dgm:t>
        <a:bodyPr/>
        <a:lstStyle/>
        <a:p>
          <a:endParaRPr lang="es-ES"/>
        </a:p>
      </dgm:t>
    </dgm:pt>
    <dgm:pt modelId="{C899DF38-4859-4BB3-B790-2B6E82558DB1}" type="pres">
      <dgm:prSet presAssocID="{7FC201CE-C063-40C9-AFE8-AB965D451C30}" presName="node" presStyleLbl="node1" presStyleIdx="4" presStyleCnt="5" custScaleX="114046" custScaleY="1084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A8C21D-12DD-4833-9F46-7F0D21448EBF}" type="pres">
      <dgm:prSet presAssocID="{7FC201CE-C063-40C9-AFE8-AB965D451C30}" presName="spNode" presStyleCnt="0"/>
      <dgm:spPr/>
    </dgm:pt>
    <dgm:pt modelId="{8366A9B6-3DA1-428D-B265-94301E66818D}" type="pres">
      <dgm:prSet presAssocID="{BBF85017-C2DB-4B61-973C-1C85A6B14999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9D84799A-2ADC-4885-9863-363987803864}" type="presOf" srcId="{BBF85017-C2DB-4B61-973C-1C85A6B14999}" destId="{8366A9B6-3DA1-428D-B265-94301E66818D}" srcOrd="0" destOrd="0" presId="urn:microsoft.com/office/officeart/2005/8/layout/cycle5"/>
    <dgm:cxn modelId="{DD0D4533-6326-45C8-BC96-8DB12264C66C}" type="presOf" srcId="{530B8086-1F1D-4DEB-887B-04CB684B05D5}" destId="{17BF4015-E588-4F02-BBE9-A8DFDE2210A7}" srcOrd="0" destOrd="0" presId="urn:microsoft.com/office/officeart/2005/8/layout/cycle5"/>
    <dgm:cxn modelId="{63E7904A-3C41-4BD1-A5F3-F658B8A4E40D}" type="presOf" srcId="{A7BE949A-A06F-49D4-A2E1-4B93DD983E42}" destId="{4E4EC51F-0267-4B87-9391-93D0D9DE79EF}" srcOrd="0" destOrd="0" presId="urn:microsoft.com/office/officeart/2005/8/layout/cycle5"/>
    <dgm:cxn modelId="{99802ED0-4FCE-4510-9C3B-F07C3535980E}" type="presOf" srcId="{EBD6A9D1-5EDD-4DC5-8BAA-C8AA924B44CB}" destId="{2CD28FAB-7120-4C8F-BD64-A84293AE7189}" srcOrd="0" destOrd="0" presId="urn:microsoft.com/office/officeart/2005/8/layout/cycle5"/>
    <dgm:cxn modelId="{2B97EF8C-0669-42CD-9606-7788D32E4109}" type="presOf" srcId="{B63F33C6-B7BB-4E8C-BD68-F2308FD5B7ED}" destId="{145EBB86-CFB9-4E57-B2D2-292B64E3F421}" srcOrd="0" destOrd="0" presId="urn:microsoft.com/office/officeart/2005/8/layout/cycle5"/>
    <dgm:cxn modelId="{5B97180A-2609-4615-810F-4F23E08C0A86}" type="presOf" srcId="{66C52FDE-556A-4A2E-82ED-8F487BA339C9}" destId="{1A9BC7F4-5106-467A-9915-95B263F9DE23}" srcOrd="0" destOrd="0" presId="urn:microsoft.com/office/officeart/2005/8/layout/cycle5"/>
    <dgm:cxn modelId="{E8AC0546-A260-4B1F-880E-9BE6599F807F}" type="presOf" srcId="{DAE31BF2-95DF-41BB-8F4C-B86EE9A58CA5}" destId="{708D21F8-CCD3-46E5-BB0A-8E5EB4D71571}" srcOrd="0" destOrd="0" presId="urn:microsoft.com/office/officeart/2005/8/layout/cycle5"/>
    <dgm:cxn modelId="{C34E0BD2-BCF4-444A-9802-3066CD214DA7}" type="presOf" srcId="{34DD1B71-A6B9-4912-BE72-90D13614E457}" destId="{ADA16B97-305E-48A0-BFFF-B4570EAA7FF4}" srcOrd="0" destOrd="0" presId="urn:microsoft.com/office/officeart/2005/8/layout/cycle5"/>
    <dgm:cxn modelId="{8F3E1665-AB52-4CBE-8DC9-A54C20DCCA37}" type="presOf" srcId="{3BA237AD-FF42-4414-8810-19875DE1EEEF}" destId="{EF538272-9AD1-4FDF-B068-4B8D3F56520D}" srcOrd="0" destOrd="0" presId="urn:microsoft.com/office/officeart/2005/8/layout/cycle5"/>
    <dgm:cxn modelId="{80F66A66-B9F0-4839-A213-8CD77015C16B}" srcId="{B63F33C6-B7BB-4E8C-BD68-F2308FD5B7ED}" destId="{EBD6A9D1-5EDD-4DC5-8BAA-C8AA924B44CB}" srcOrd="0" destOrd="0" parTransId="{57144766-2C15-4D1C-9A70-238307231379}" sibTransId="{CDBE62AF-7D54-4C39-AF4F-7A0FEA4360FA}"/>
    <dgm:cxn modelId="{E806F542-7A22-4FF2-B2E1-FA9A2E5B79A3}" srcId="{B63F33C6-B7BB-4E8C-BD68-F2308FD5B7ED}" destId="{34DD1B71-A6B9-4912-BE72-90D13614E457}" srcOrd="1" destOrd="0" parTransId="{F38574B9-406B-4CDE-887A-3B44612462D1}" sibTransId="{A7BE949A-A06F-49D4-A2E1-4B93DD983E42}"/>
    <dgm:cxn modelId="{B21B30BC-3C33-4E70-B906-EDE16E7FFABB}" type="presOf" srcId="{7FC201CE-C063-40C9-AFE8-AB965D451C30}" destId="{C899DF38-4859-4BB3-B790-2B6E82558DB1}" srcOrd="0" destOrd="0" presId="urn:microsoft.com/office/officeart/2005/8/layout/cycle5"/>
    <dgm:cxn modelId="{BD720C74-882B-4EA6-BC27-EBC1DF6D3CB9}" srcId="{B63F33C6-B7BB-4E8C-BD68-F2308FD5B7ED}" destId="{7FC201CE-C063-40C9-AFE8-AB965D451C30}" srcOrd="4" destOrd="0" parTransId="{2DB6F42D-5745-4CD6-8C71-D0DE68AE7721}" sibTransId="{BBF85017-C2DB-4B61-973C-1C85A6B14999}"/>
    <dgm:cxn modelId="{0F8D9105-0419-4EE9-B55D-0D009A635CE7}" type="presOf" srcId="{CDBE62AF-7D54-4C39-AF4F-7A0FEA4360FA}" destId="{B4FB4EAD-0411-4A25-B796-261D2F79FE8E}" srcOrd="0" destOrd="0" presId="urn:microsoft.com/office/officeart/2005/8/layout/cycle5"/>
    <dgm:cxn modelId="{AF821737-8B9C-48D4-875E-92A1C2FC066B}" srcId="{B63F33C6-B7BB-4E8C-BD68-F2308FD5B7ED}" destId="{3BA237AD-FF42-4414-8810-19875DE1EEEF}" srcOrd="3" destOrd="0" parTransId="{A00C6F18-E205-4BA1-92F4-E7C0B69CB46A}" sibTransId="{530B8086-1F1D-4DEB-887B-04CB684B05D5}"/>
    <dgm:cxn modelId="{13A0A0A8-D9FE-4F8B-A2F7-96145FE8F18F}" srcId="{B63F33C6-B7BB-4E8C-BD68-F2308FD5B7ED}" destId="{DAE31BF2-95DF-41BB-8F4C-B86EE9A58CA5}" srcOrd="2" destOrd="0" parTransId="{707B51C2-85CD-4A08-B567-F5CD986AD7ED}" sibTransId="{66C52FDE-556A-4A2E-82ED-8F487BA339C9}"/>
    <dgm:cxn modelId="{131D9623-1B56-460D-8420-4F4FE1A6D99D}" type="presParOf" srcId="{145EBB86-CFB9-4E57-B2D2-292B64E3F421}" destId="{2CD28FAB-7120-4C8F-BD64-A84293AE7189}" srcOrd="0" destOrd="0" presId="urn:microsoft.com/office/officeart/2005/8/layout/cycle5"/>
    <dgm:cxn modelId="{D72E7EA6-EBBC-4FA5-B5D1-094486CC20DD}" type="presParOf" srcId="{145EBB86-CFB9-4E57-B2D2-292B64E3F421}" destId="{1E0F3C28-2423-4791-9D5E-B67BED4739A1}" srcOrd="1" destOrd="0" presId="urn:microsoft.com/office/officeart/2005/8/layout/cycle5"/>
    <dgm:cxn modelId="{50CEC03E-6F7C-40EF-856B-E50FA4FFDC1A}" type="presParOf" srcId="{145EBB86-CFB9-4E57-B2D2-292B64E3F421}" destId="{B4FB4EAD-0411-4A25-B796-261D2F79FE8E}" srcOrd="2" destOrd="0" presId="urn:microsoft.com/office/officeart/2005/8/layout/cycle5"/>
    <dgm:cxn modelId="{EEF2F78B-EDEB-4079-8FCF-8290B0E9EDCA}" type="presParOf" srcId="{145EBB86-CFB9-4E57-B2D2-292B64E3F421}" destId="{ADA16B97-305E-48A0-BFFF-B4570EAA7FF4}" srcOrd="3" destOrd="0" presId="urn:microsoft.com/office/officeart/2005/8/layout/cycle5"/>
    <dgm:cxn modelId="{D7A359DD-3B71-4429-BAC1-C334CF2BB5F8}" type="presParOf" srcId="{145EBB86-CFB9-4E57-B2D2-292B64E3F421}" destId="{F03214FC-756C-48A9-B963-A3BDAAC13743}" srcOrd="4" destOrd="0" presId="urn:microsoft.com/office/officeart/2005/8/layout/cycle5"/>
    <dgm:cxn modelId="{791BA7FA-F405-45C8-A1EE-132870F41745}" type="presParOf" srcId="{145EBB86-CFB9-4E57-B2D2-292B64E3F421}" destId="{4E4EC51F-0267-4B87-9391-93D0D9DE79EF}" srcOrd="5" destOrd="0" presId="urn:microsoft.com/office/officeart/2005/8/layout/cycle5"/>
    <dgm:cxn modelId="{37BF48FC-039F-4C0B-9056-C95C33160634}" type="presParOf" srcId="{145EBB86-CFB9-4E57-B2D2-292B64E3F421}" destId="{708D21F8-CCD3-46E5-BB0A-8E5EB4D71571}" srcOrd="6" destOrd="0" presId="urn:microsoft.com/office/officeart/2005/8/layout/cycle5"/>
    <dgm:cxn modelId="{4012CBB8-D2BA-4E45-ABF2-8088FC69A4A8}" type="presParOf" srcId="{145EBB86-CFB9-4E57-B2D2-292B64E3F421}" destId="{8720A979-77B9-4D36-9763-E506369D786B}" srcOrd="7" destOrd="0" presId="urn:microsoft.com/office/officeart/2005/8/layout/cycle5"/>
    <dgm:cxn modelId="{5C3A1091-9125-42CB-829F-99A69DDD7062}" type="presParOf" srcId="{145EBB86-CFB9-4E57-B2D2-292B64E3F421}" destId="{1A9BC7F4-5106-467A-9915-95B263F9DE23}" srcOrd="8" destOrd="0" presId="urn:microsoft.com/office/officeart/2005/8/layout/cycle5"/>
    <dgm:cxn modelId="{5BB26397-D159-45C4-B9AD-B0DE5CEC79BE}" type="presParOf" srcId="{145EBB86-CFB9-4E57-B2D2-292B64E3F421}" destId="{EF538272-9AD1-4FDF-B068-4B8D3F56520D}" srcOrd="9" destOrd="0" presId="urn:microsoft.com/office/officeart/2005/8/layout/cycle5"/>
    <dgm:cxn modelId="{21C9B66C-FE33-4227-9236-55E339BB5F38}" type="presParOf" srcId="{145EBB86-CFB9-4E57-B2D2-292B64E3F421}" destId="{23F643B1-25AF-43BD-9668-EEF7814F4569}" srcOrd="10" destOrd="0" presId="urn:microsoft.com/office/officeart/2005/8/layout/cycle5"/>
    <dgm:cxn modelId="{D4BF0A97-FE7E-442D-AABC-283AA3D5390A}" type="presParOf" srcId="{145EBB86-CFB9-4E57-B2D2-292B64E3F421}" destId="{17BF4015-E588-4F02-BBE9-A8DFDE2210A7}" srcOrd="11" destOrd="0" presId="urn:microsoft.com/office/officeart/2005/8/layout/cycle5"/>
    <dgm:cxn modelId="{51E3D7E2-A5C8-4C13-9D5E-A13677E9965F}" type="presParOf" srcId="{145EBB86-CFB9-4E57-B2D2-292B64E3F421}" destId="{C899DF38-4859-4BB3-B790-2B6E82558DB1}" srcOrd="12" destOrd="0" presId="urn:microsoft.com/office/officeart/2005/8/layout/cycle5"/>
    <dgm:cxn modelId="{6D8724B8-D762-4048-BC7D-E99CE9A9D1B3}" type="presParOf" srcId="{145EBB86-CFB9-4E57-B2D2-292B64E3F421}" destId="{C8A8C21D-12DD-4833-9F46-7F0D21448EBF}" srcOrd="13" destOrd="0" presId="urn:microsoft.com/office/officeart/2005/8/layout/cycle5"/>
    <dgm:cxn modelId="{E5E5830E-0B3A-4488-9034-13A2FF894FFE}" type="presParOf" srcId="{145EBB86-CFB9-4E57-B2D2-292B64E3F421}" destId="{8366A9B6-3DA1-428D-B265-94301E66818D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AC0F5F-38BB-47A0-BB21-686F9A93F797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0FE5274-3817-41EA-AAC6-84E5062DB7D8}">
      <dgm:prSet phldrT="[Texto]" phldr="1"/>
      <dgm:spPr/>
      <dgm:t>
        <a:bodyPr/>
        <a:lstStyle/>
        <a:p>
          <a:endParaRPr lang="es-EC" dirty="0"/>
        </a:p>
      </dgm:t>
    </dgm:pt>
    <dgm:pt modelId="{D3875DA0-5F45-4AAD-B4E3-4DE325660577}" type="parTrans" cxnId="{ECB5ECA3-BEBD-4B91-9856-EA851912863D}">
      <dgm:prSet/>
      <dgm:spPr/>
      <dgm:t>
        <a:bodyPr/>
        <a:lstStyle/>
        <a:p>
          <a:endParaRPr lang="es-EC"/>
        </a:p>
      </dgm:t>
    </dgm:pt>
    <dgm:pt modelId="{65B81142-583E-4EBB-983F-A4AD93DF1492}" type="sibTrans" cxnId="{ECB5ECA3-BEBD-4B91-9856-EA851912863D}">
      <dgm:prSet/>
      <dgm:spPr/>
      <dgm:t>
        <a:bodyPr/>
        <a:lstStyle/>
        <a:p>
          <a:endParaRPr lang="es-EC"/>
        </a:p>
      </dgm:t>
    </dgm:pt>
    <dgm:pt modelId="{4158C3E5-E3B7-4B91-BC41-B3374B520969}">
      <dgm:prSet phldrT="[Texto]" phldr="1"/>
      <dgm:spPr/>
      <dgm:t>
        <a:bodyPr/>
        <a:lstStyle/>
        <a:p>
          <a:endParaRPr lang="es-EC"/>
        </a:p>
      </dgm:t>
    </dgm:pt>
    <dgm:pt modelId="{209816F9-D7D5-4DFC-A357-FF601FD48251}" type="parTrans" cxnId="{E30F1F6D-42E6-48DF-82BD-79E407474206}">
      <dgm:prSet/>
      <dgm:spPr/>
      <dgm:t>
        <a:bodyPr/>
        <a:lstStyle/>
        <a:p>
          <a:endParaRPr lang="es-EC"/>
        </a:p>
      </dgm:t>
    </dgm:pt>
    <dgm:pt modelId="{77ECBD7E-BC3E-4E16-B998-9153BEEB1D6C}" type="sibTrans" cxnId="{E30F1F6D-42E6-48DF-82BD-79E407474206}">
      <dgm:prSet/>
      <dgm:spPr/>
      <dgm:t>
        <a:bodyPr/>
        <a:lstStyle/>
        <a:p>
          <a:endParaRPr lang="es-EC"/>
        </a:p>
      </dgm:t>
    </dgm:pt>
    <dgm:pt modelId="{3CFD7D80-3EE0-4C5A-9EAA-84044232A5DE}">
      <dgm:prSet phldrT="[Texto]"/>
      <dgm:spPr/>
      <dgm:t>
        <a:bodyPr/>
        <a:lstStyle/>
        <a:p>
          <a:r>
            <a:rPr lang="es-EC" dirty="0" smtClean="0"/>
            <a:t>Indica cual fuel el crecimiento o decrecimiento </a:t>
          </a:r>
          <a:endParaRPr lang="es-EC" dirty="0"/>
        </a:p>
      </dgm:t>
    </dgm:pt>
    <dgm:pt modelId="{916C568B-D592-498C-B55F-65240FBD246E}" type="parTrans" cxnId="{B1D9584A-EA56-4AA0-A17B-281B2B2E7651}">
      <dgm:prSet/>
      <dgm:spPr/>
      <dgm:t>
        <a:bodyPr/>
        <a:lstStyle/>
        <a:p>
          <a:endParaRPr lang="es-EC"/>
        </a:p>
      </dgm:t>
    </dgm:pt>
    <dgm:pt modelId="{66C81E4B-32D3-4811-98DB-6033029AB1B0}" type="sibTrans" cxnId="{B1D9584A-EA56-4AA0-A17B-281B2B2E7651}">
      <dgm:prSet/>
      <dgm:spPr/>
      <dgm:t>
        <a:bodyPr/>
        <a:lstStyle/>
        <a:p>
          <a:endParaRPr lang="es-EC"/>
        </a:p>
      </dgm:t>
    </dgm:pt>
    <dgm:pt modelId="{50102A97-ABD0-451A-BA4B-8A4F8D21F4E9}">
      <dgm:prSet phldrT="[Texto]" phldr="1"/>
      <dgm:spPr/>
      <dgm:t>
        <a:bodyPr/>
        <a:lstStyle/>
        <a:p>
          <a:endParaRPr lang="es-EC"/>
        </a:p>
      </dgm:t>
    </dgm:pt>
    <dgm:pt modelId="{437DE92F-77DE-4379-BFDD-6A42C9057830}" type="parTrans" cxnId="{B8731A89-8D87-4D0A-AB9A-77CF5F109568}">
      <dgm:prSet/>
      <dgm:spPr/>
      <dgm:t>
        <a:bodyPr/>
        <a:lstStyle/>
        <a:p>
          <a:endParaRPr lang="es-EC"/>
        </a:p>
      </dgm:t>
    </dgm:pt>
    <dgm:pt modelId="{BE82036F-1037-4458-899A-1FE47E3BA1F3}" type="sibTrans" cxnId="{B8731A89-8D87-4D0A-AB9A-77CF5F109568}">
      <dgm:prSet/>
      <dgm:spPr/>
      <dgm:t>
        <a:bodyPr/>
        <a:lstStyle/>
        <a:p>
          <a:endParaRPr lang="es-EC"/>
        </a:p>
      </dgm:t>
    </dgm:pt>
    <dgm:pt modelId="{CF92F849-E3F9-4229-B298-E2E509A069F2}">
      <dgm:prSet phldrT="[Texto]"/>
      <dgm:spPr/>
      <dgm:t>
        <a:bodyPr/>
        <a:lstStyle/>
        <a:p>
          <a:r>
            <a:rPr lang="es-EC" dirty="0" smtClean="0"/>
            <a:t>Permite realizar proyecciones y fijar nuevas metas</a:t>
          </a:r>
          <a:endParaRPr lang="es-EC" dirty="0"/>
        </a:p>
      </dgm:t>
    </dgm:pt>
    <dgm:pt modelId="{5FD29373-040E-4CB8-BF8A-FD138A5E2C6B}" type="parTrans" cxnId="{2F7C25FC-B7A7-4A06-AE12-FA879ABD5FB1}">
      <dgm:prSet/>
      <dgm:spPr/>
      <dgm:t>
        <a:bodyPr/>
        <a:lstStyle/>
        <a:p>
          <a:endParaRPr lang="es-EC"/>
        </a:p>
      </dgm:t>
    </dgm:pt>
    <dgm:pt modelId="{55561607-BB5F-42A7-8A84-2131961550F4}" type="sibTrans" cxnId="{2F7C25FC-B7A7-4A06-AE12-FA879ABD5FB1}">
      <dgm:prSet/>
      <dgm:spPr/>
      <dgm:t>
        <a:bodyPr/>
        <a:lstStyle/>
        <a:p>
          <a:endParaRPr lang="es-EC"/>
        </a:p>
      </dgm:t>
    </dgm:pt>
    <dgm:pt modelId="{8A228C57-9B43-497D-84E3-1DA0DD3525D9}">
      <dgm:prSet phldrT="[Texto]"/>
      <dgm:spPr/>
      <dgm:t>
        <a:bodyPr/>
        <a:lstStyle/>
        <a:p>
          <a:r>
            <a:rPr lang="es-EC" dirty="0" smtClean="0"/>
            <a:t>Determinar la </a:t>
          </a:r>
          <a:r>
            <a:rPr lang="es-EC" b="0" dirty="0" smtClean="0"/>
            <a:t>variación absoluta o relativa</a:t>
          </a:r>
          <a:endParaRPr lang="es-EC" b="0" dirty="0"/>
        </a:p>
      </dgm:t>
    </dgm:pt>
    <dgm:pt modelId="{134662C1-8460-4DA6-8E64-D003B38A581F}" type="sibTrans" cxnId="{3DFDD7CB-323F-4CC9-B087-393E337C1692}">
      <dgm:prSet/>
      <dgm:spPr/>
      <dgm:t>
        <a:bodyPr/>
        <a:lstStyle/>
        <a:p>
          <a:endParaRPr lang="es-EC"/>
        </a:p>
      </dgm:t>
    </dgm:pt>
    <dgm:pt modelId="{45216908-FC9D-45E9-9338-3C767D451F14}" type="parTrans" cxnId="{3DFDD7CB-323F-4CC9-B087-393E337C1692}">
      <dgm:prSet/>
      <dgm:spPr/>
      <dgm:t>
        <a:bodyPr/>
        <a:lstStyle/>
        <a:p>
          <a:endParaRPr lang="es-EC"/>
        </a:p>
      </dgm:t>
    </dgm:pt>
    <dgm:pt modelId="{6B7C3F2B-B667-4358-84EF-9A1B2663C81B}" type="pres">
      <dgm:prSet presAssocID="{74AC0F5F-38BB-47A0-BB21-686F9A93F797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C"/>
        </a:p>
      </dgm:t>
    </dgm:pt>
    <dgm:pt modelId="{1656FF74-5E14-4542-A492-C8B9273CAEBA}" type="pres">
      <dgm:prSet presAssocID="{40FE5274-3817-41EA-AAC6-84E5062DB7D8}" presName="parenttextcomposite" presStyleCnt="0"/>
      <dgm:spPr/>
    </dgm:pt>
    <dgm:pt modelId="{6483667E-00E0-4C76-B2A9-8D3EB571F3B2}" type="pres">
      <dgm:prSet presAssocID="{40FE5274-3817-41EA-AAC6-84E5062DB7D8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A70D27-E063-4137-87A9-23BA1C6F8D52}" type="pres">
      <dgm:prSet presAssocID="{40FE5274-3817-41EA-AAC6-84E5062DB7D8}" presName="composite" presStyleCnt="0"/>
      <dgm:spPr/>
    </dgm:pt>
    <dgm:pt modelId="{20787D95-400F-464B-8ECB-D30F8D624C40}" type="pres">
      <dgm:prSet presAssocID="{40FE5274-3817-41EA-AAC6-84E5062DB7D8}" presName="chevron1" presStyleLbl="alignNode1" presStyleIdx="0" presStyleCnt="21"/>
      <dgm:spPr/>
    </dgm:pt>
    <dgm:pt modelId="{13817638-10DE-49BE-A220-3510C780C4EC}" type="pres">
      <dgm:prSet presAssocID="{40FE5274-3817-41EA-AAC6-84E5062DB7D8}" presName="chevron2" presStyleLbl="alignNode1" presStyleIdx="1" presStyleCnt="21"/>
      <dgm:spPr/>
    </dgm:pt>
    <dgm:pt modelId="{908C85C9-B8BA-4A39-AD8F-379564EE89C1}" type="pres">
      <dgm:prSet presAssocID="{40FE5274-3817-41EA-AAC6-84E5062DB7D8}" presName="chevron3" presStyleLbl="alignNode1" presStyleIdx="2" presStyleCnt="21"/>
      <dgm:spPr/>
    </dgm:pt>
    <dgm:pt modelId="{2553D736-1026-4162-A55D-0A322DA8D30A}" type="pres">
      <dgm:prSet presAssocID="{40FE5274-3817-41EA-AAC6-84E5062DB7D8}" presName="chevron4" presStyleLbl="alignNode1" presStyleIdx="3" presStyleCnt="21"/>
      <dgm:spPr/>
    </dgm:pt>
    <dgm:pt modelId="{966AF21C-D826-4863-8CC9-E74D6C2194BE}" type="pres">
      <dgm:prSet presAssocID="{40FE5274-3817-41EA-AAC6-84E5062DB7D8}" presName="chevron5" presStyleLbl="alignNode1" presStyleIdx="4" presStyleCnt="21"/>
      <dgm:spPr/>
    </dgm:pt>
    <dgm:pt modelId="{8F3A01FA-33E6-4131-91A1-2E436EE3700A}" type="pres">
      <dgm:prSet presAssocID="{40FE5274-3817-41EA-AAC6-84E5062DB7D8}" presName="chevron6" presStyleLbl="alignNode1" presStyleIdx="5" presStyleCnt="21"/>
      <dgm:spPr/>
    </dgm:pt>
    <dgm:pt modelId="{80DC61C6-5B6D-44DB-A4B2-7919B575D59E}" type="pres">
      <dgm:prSet presAssocID="{40FE5274-3817-41EA-AAC6-84E5062DB7D8}" presName="chevron7" presStyleLbl="alignNode1" presStyleIdx="6" presStyleCnt="21"/>
      <dgm:spPr/>
    </dgm:pt>
    <dgm:pt modelId="{A8DDE9A1-9744-415C-8DA3-6CC4E7F3DDB4}" type="pres">
      <dgm:prSet presAssocID="{40FE5274-3817-41EA-AAC6-84E5062DB7D8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E2EB75-CA8F-4985-8BA0-A595351C1701}" type="pres">
      <dgm:prSet presAssocID="{65B81142-583E-4EBB-983F-A4AD93DF1492}" presName="sibTrans" presStyleCnt="0"/>
      <dgm:spPr/>
    </dgm:pt>
    <dgm:pt modelId="{61C6D780-A86C-4458-B654-72EF8FF5B273}" type="pres">
      <dgm:prSet presAssocID="{4158C3E5-E3B7-4B91-BC41-B3374B520969}" presName="parenttextcomposite" presStyleCnt="0"/>
      <dgm:spPr/>
    </dgm:pt>
    <dgm:pt modelId="{93D9F309-5D0E-45A3-A112-22E57188C0B2}" type="pres">
      <dgm:prSet presAssocID="{4158C3E5-E3B7-4B91-BC41-B3374B520969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85F335-C54C-4C2A-802A-636EC4ECA0A4}" type="pres">
      <dgm:prSet presAssocID="{4158C3E5-E3B7-4B91-BC41-B3374B520969}" presName="composite" presStyleCnt="0"/>
      <dgm:spPr/>
    </dgm:pt>
    <dgm:pt modelId="{BEFBDD37-4188-4A00-8D77-358021891621}" type="pres">
      <dgm:prSet presAssocID="{4158C3E5-E3B7-4B91-BC41-B3374B520969}" presName="chevron1" presStyleLbl="alignNode1" presStyleIdx="7" presStyleCnt="21"/>
      <dgm:spPr/>
    </dgm:pt>
    <dgm:pt modelId="{D17F10C7-7245-4686-97F2-0FE21EFC90AC}" type="pres">
      <dgm:prSet presAssocID="{4158C3E5-E3B7-4B91-BC41-B3374B520969}" presName="chevron2" presStyleLbl="alignNode1" presStyleIdx="8" presStyleCnt="21"/>
      <dgm:spPr/>
    </dgm:pt>
    <dgm:pt modelId="{B90901ED-EC94-4C7B-965B-4927AB21AF82}" type="pres">
      <dgm:prSet presAssocID="{4158C3E5-E3B7-4B91-BC41-B3374B520969}" presName="chevron3" presStyleLbl="alignNode1" presStyleIdx="9" presStyleCnt="21"/>
      <dgm:spPr/>
    </dgm:pt>
    <dgm:pt modelId="{AC015505-688E-45BC-812B-94FFA739500D}" type="pres">
      <dgm:prSet presAssocID="{4158C3E5-E3B7-4B91-BC41-B3374B520969}" presName="chevron4" presStyleLbl="alignNode1" presStyleIdx="10" presStyleCnt="21"/>
      <dgm:spPr/>
    </dgm:pt>
    <dgm:pt modelId="{B7318E53-407C-4355-8449-D08F9D53238D}" type="pres">
      <dgm:prSet presAssocID="{4158C3E5-E3B7-4B91-BC41-B3374B520969}" presName="chevron5" presStyleLbl="alignNode1" presStyleIdx="11" presStyleCnt="21"/>
      <dgm:spPr/>
    </dgm:pt>
    <dgm:pt modelId="{DFE0E6BE-1AAC-4BE2-87A6-73A7E7354A10}" type="pres">
      <dgm:prSet presAssocID="{4158C3E5-E3B7-4B91-BC41-B3374B520969}" presName="chevron6" presStyleLbl="alignNode1" presStyleIdx="12" presStyleCnt="21"/>
      <dgm:spPr/>
    </dgm:pt>
    <dgm:pt modelId="{88134714-DC36-48FE-A16F-B1EDBD62987F}" type="pres">
      <dgm:prSet presAssocID="{4158C3E5-E3B7-4B91-BC41-B3374B520969}" presName="chevron7" presStyleLbl="alignNode1" presStyleIdx="13" presStyleCnt="21"/>
      <dgm:spPr/>
    </dgm:pt>
    <dgm:pt modelId="{BD435BFC-FD4A-4A69-9E53-0539D6741154}" type="pres">
      <dgm:prSet presAssocID="{4158C3E5-E3B7-4B91-BC41-B3374B520969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716569-7F09-42C3-AF1B-DD6720F9D0DF}" type="pres">
      <dgm:prSet presAssocID="{77ECBD7E-BC3E-4E16-B998-9153BEEB1D6C}" presName="sibTrans" presStyleCnt="0"/>
      <dgm:spPr/>
    </dgm:pt>
    <dgm:pt modelId="{D635DCB9-C023-4CE8-8C41-678D58C82130}" type="pres">
      <dgm:prSet presAssocID="{50102A97-ABD0-451A-BA4B-8A4F8D21F4E9}" presName="parenttextcomposite" presStyleCnt="0"/>
      <dgm:spPr/>
    </dgm:pt>
    <dgm:pt modelId="{CF9CE93B-E239-4E24-97C3-94EF0740B092}" type="pres">
      <dgm:prSet presAssocID="{50102A97-ABD0-451A-BA4B-8A4F8D21F4E9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3E7106-4A3A-47FE-BE46-5BB6C62BB33E}" type="pres">
      <dgm:prSet presAssocID="{50102A97-ABD0-451A-BA4B-8A4F8D21F4E9}" presName="composite" presStyleCnt="0"/>
      <dgm:spPr/>
    </dgm:pt>
    <dgm:pt modelId="{32AD716E-4DC1-492D-AF1A-1492B83AD203}" type="pres">
      <dgm:prSet presAssocID="{50102A97-ABD0-451A-BA4B-8A4F8D21F4E9}" presName="chevron1" presStyleLbl="alignNode1" presStyleIdx="14" presStyleCnt="21"/>
      <dgm:spPr/>
    </dgm:pt>
    <dgm:pt modelId="{98A75D3D-82C4-48F3-8C42-7059646265BD}" type="pres">
      <dgm:prSet presAssocID="{50102A97-ABD0-451A-BA4B-8A4F8D21F4E9}" presName="chevron2" presStyleLbl="alignNode1" presStyleIdx="15" presStyleCnt="21"/>
      <dgm:spPr/>
    </dgm:pt>
    <dgm:pt modelId="{94AA686B-C851-45E1-AD68-E2E96787B5E5}" type="pres">
      <dgm:prSet presAssocID="{50102A97-ABD0-451A-BA4B-8A4F8D21F4E9}" presName="chevron3" presStyleLbl="alignNode1" presStyleIdx="16" presStyleCnt="21"/>
      <dgm:spPr/>
    </dgm:pt>
    <dgm:pt modelId="{94225535-EB14-4DBF-9028-AD40A4F1BED1}" type="pres">
      <dgm:prSet presAssocID="{50102A97-ABD0-451A-BA4B-8A4F8D21F4E9}" presName="chevron4" presStyleLbl="alignNode1" presStyleIdx="17" presStyleCnt="21"/>
      <dgm:spPr/>
    </dgm:pt>
    <dgm:pt modelId="{6C85350C-F6C3-4BC5-B819-D98E18655880}" type="pres">
      <dgm:prSet presAssocID="{50102A97-ABD0-451A-BA4B-8A4F8D21F4E9}" presName="chevron5" presStyleLbl="alignNode1" presStyleIdx="18" presStyleCnt="21"/>
      <dgm:spPr/>
    </dgm:pt>
    <dgm:pt modelId="{A188F60E-A9A5-4544-B03D-9A3F973C5FFE}" type="pres">
      <dgm:prSet presAssocID="{50102A97-ABD0-451A-BA4B-8A4F8D21F4E9}" presName="chevron6" presStyleLbl="alignNode1" presStyleIdx="19" presStyleCnt="21"/>
      <dgm:spPr/>
    </dgm:pt>
    <dgm:pt modelId="{D36B6D15-0FD0-4B01-B84B-00D82D0BF4F3}" type="pres">
      <dgm:prSet presAssocID="{50102A97-ABD0-451A-BA4B-8A4F8D21F4E9}" presName="chevron7" presStyleLbl="alignNode1" presStyleIdx="20" presStyleCnt="21"/>
      <dgm:spPr/>
    </dgm:pt>
    <dgm:pt modelId="{D44FFD8B-87A7-4654-99D1-42F2DAFCE0C7}" type="pres">
      <dgm:prSet presAssocID="{50102A97-ABD0-451A-BA4B-8A4F8D21F4E9}" presName="childtext" presStyleLbl="solidFgAcc1" presStyleIdx="2" presStyleCnt="3" custLinFactNeighborX="-744" custLinFactNeighborY="710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9F97D20-1B3D-4A10-915E-4D802297CFA8}" type="presOf" srcId="{CF92F849-E3F9-4229-B298-E2E509A069F2}" destId="{D44FFD8B-87A7-4654-99D1-42F2DAFCE0C7}" srcOrd="0" destOrd="0" presId="urn:microsoft.com/office/officeart/2008/layout/VerticalAccentList"/>
    <dgm:cxn modelId="{B1D9584A-EA56-4AA0-A17B-281B2B2E7651}" srcId="{4158C3E5-E3B7-4B91-BC41-B3374B520969}" destId="{3CFD7D80-3EE0-4C5A-9EAA-84044232A5DE}" srcOrd="0" destOrd="0" parTransId="{916C568B-D592-498C-B55F-65240FBD246E}" sibTransId="{66C81E4B-32D3-4811-98DB-6033029AB1B0}"/>
    <dgm:cxn modelId="{30CD3637-E024-41DD-B7C1-2996FDB49652}" type="presOf" srcId="{50102A97-ABD0-451A-BA4B-8A4F8D21F4E9}" destId="{CF9CE93B-E239-4E24-97C3-94EF0740B092}" srcOrd="0" destOrd="0" presId="urn:microsoft.com/office/officeart/2008/layout/VerticalAccentList"/>
    <dgm:cxn modelId="{9E6A489C-1F3B-424E-956C-89A5B6252DDA}" type="presOf" srcId="{3CFD7D80-3EE0-4C5A-9EAA-84044232A5DE}" destId="{BD435BFC-FD4A-4A69-9E53-0539D6741154}" srcOrd="0" destOrd="0" presId="urn:microsoft.com/office/officeart/2008/layout/VerticalAccentList"/>
    <dgm:cxn modelId="{E30F1F6D-42E6-48DF-82BD-79E407474206}" srcId="{74AC0F5F-38BB-47A0-BB21-686F9A93F797}" destId="{4158C3E5-E3B7-4B91-BC41-B3374B520969}" srcOrd="1" destOrd="0" parTransId="{209816F9-D7D5-4DFC-A357-FF601FD48251}" sibTransId="{77ECBD7E-BC3E-4E16-B998-9153BEEB1D6C}"/>
    <dgm:cxn modelId="{2F7C25FC-B7A7-4A06-AE12-FA879ABD5FB1}" srcId="{50102A97-ABD0-451A-BA4B-8A4F8D21F4E9}" destId="{CF92F849-E3F9-4229-B298-E2E509A069F2}" srcOrd="0" destOrd="0" parTransId="{5FD29373-040E-4CB8-BF8A-FD138A5E2C6B}" sibTransId="{55561607-BB5F-42A7-8A84-2131961550F4}"/>
    <dgm:cxn modelId="{3DFDD7CB-323F-4CC9-B087-393E337C1692}" srcId="{40FE5274-3817-41EA-AAC6-84E5062DB7D8}" destId="{8A228C57-9B43-497D-84E3-1DA0DD3525D9}" srcOrd="0" destOrd="0" parTransId="{45216908-FC9D-45E9-9338-3C767D451F14}" sibTransId="{134662C1-8460-4DA6-8E64-D003B38A581F}"/>
    <dgm:cxn modelId="{EBDDB5BD-D994-4BA9-855C-5A0A26CCC380}" type="presOf" srcId="{4158C3E5-E3B7-4B91-BC41-B3374B520969}" destId="{93D9F309-5D0E-45A3-A112-22E57188C0B2}" srcOrd="0" destOrd="0" presId="urn:microsoft.com/office/officeart/2008/layout/VerticalAccentList"/>
    <dgm:cxn modelId="{CDF39FFF-6A76-4E6A-9901-C8748199B054}" type="presOf" srcId="{8A228C57-9B43-497D-84E3-1DA0DD3525D9}" destId="{A8DDE9A1-9744-415C-8DA3-6CC4E7F3DDB4}" srcOrd="0" destOrd="0" presId="urn:microsoft.com/office/officeart/2008/layout/VerticalAccentList"/>
    <dgm:cxn modelId="{6B4B4AE5-0E0E-4A9F-A7D1-7914D18BEEE8}" type="presOf" srcId="{40FE5274-3817-41EA-AAC6-84E5062DB7D8}" destId="{6483667E-00E0-4C76-B2A9-8D3EB571F3B2}" srcOrd="0" destOrd="0" presId="urn:microsoft.com/office/officeart/2008/layout/VerticalAccentList"/>
    <dgm:cxn modelId="{ECB5ECA3-BEBD-4B91-9856-EA851912863D}" srcId="{74AC0F5F-38BB-47A0-BB21-686F9A93F797}" destId="{40FE5274-3817-41EA-AAC6-84E5062DB7D8}" srcOrd="0" destOrd="0" parTransId="{D3875DA0-5F45-4AAD-B4E3-4DE325660577}" sibTransId="{65B81142-583E-4EBB-983F-A4AD93DF1492}"/>
    <dgm:cxn modelId="{45E8115E-F8F8-4BCF-B3B1-A1413AB5E4A1}" type="presOf" srcId="{74AC0F5F-38BB-47A0-BB21-686F9A93F797}" destId="{6B7C3F2B-B667-4358-84EF-9A1B2663C81B}" srcOrd="0" destOrd="0" presId="urn:microsoft.com/office/officeart/2008/layout/VerticalAccentList"/>
    <dgm:cxn modelId="{B8731A89-8D87-4D0A-AB9A-77CF5F109568}" srcId="{74AC0F5F-38BB-47A0-BB21-686F9A93F797}" destId="{50102A97-ABD0-451A-BA4B-8A4F8D21F4E9}" srcOrd="2" destOrd="0" parTransId="{437DE92F-77DE-4379-BFDD-6A42C9057830}" sibTransId="{BE82036F-1037-4458-899A-1FE47E3BA1F3}"/>
    <dgm:cxn modelId="{4280EFEC-2F02-454C-A060-A77769DEE6B5}" type="presParOf" srcId="{6B7C3F2B-B667-4358-84EF-9A1B2663C81B}" destId="{1656FF74-5E14-4542-A492-C8B9273CAEBA}" srcOrd="0" destOrd="0" presId="urn:microsoft.com/office/officeart/2008/layout/VerticalAccentList"/>
    <dgm:cxn modelId="{FB6569EC-36F5-4F6F-98AC-0DB31959170F}" type="presParOf" srcId="{1656FF74-5E14-4542-A492-C8B9273CAEBA}" destId="{6483667E-00E0-4C76-B2A9-8D3EB571F3B2}" srcOrd="0" destOrd="0" presId="urn:microsoft.com/office/officeart/2008/layout/VerticalAccentList"/>
    <dgm:cxn modelId="{77E4D524-2C91-4A14-9E3F-E5A7788C8F3A}" type="presParOf" srcId="{6B7C3F2B-B667-4358-84EF-9A1B2663C81B}" destId="{18A70D27-E063-4137-87A9-23BA1C6F8D52}" srcOrd="1" destOrd="0" presId="urn:microsoft.com/office/officeart/2008/layout/VerticalAccentList"/>
    <dgm:cxn modelId="{0772C0D0-D631-4A05-A2C7-2DDCF1FA818A}" type="presParOf" srcId="{18A70D27-E063-4137-87A9-23BA1C6F8D52}" destId="{20787D95-400F-464B-8ECB-D30F8D624C40}" srcOrd="0" destOrd="0" presId="urn:microsoft.com/office/officeart/2008/layout/VerticalAccentList"/>
    <dgm:cxn modelId="{1686EBC1-BF35-4342-A17F-54240F926360}" type="presParOf" srcId="{18A70D27-E063-4137-87A9-23BA1C6F8D52}" destId="{13817638-10DE-49BE-A220-3510C780C4EC}" srcOrd="1" destOrd="0" presId="urn:microsoft.com/office/officeart/2008/layout/VerticalAccentList"/>
    <dgm:cxn modelId="{B88434BE-1B81-493C-A4B8-2CA83B0ECF72}" type="presParOf" srcId="{18A70D27-E063-4137-87A9-23BA1C6F8D52}" destId="{908C85C9-B8BA-4A39-AD8F-379564EE89C1}" srcOrd="2" destOrd="0" presId="urn:microsoft.com/office/officeart/2008/layout/VerticalAccentList"/>
    <dgm:cxn modelId="{CB48ABB4-ADB4-4372-AB22-3F3CE0BE95FF}" type="presParOf" srcId="{18A70D27-E063-4137-87A9-23BA1C6F8D52}" destId="{2553D736-1026-4162-A55D-0A322DA8D30A}" srcOrd="3" destOrd="0" presId="urn:microsoft.com/office/officeart/2008/layout/VerticalAccentList"/>
    <dgm:cxn modelId="{69FDDC25-AD1F-4DCC-8CBD-0D369AD57872}" type="presParOf" srcId="{18A70D27-E063-4137-87A9-23BA1C6F8D52}" destId="{966AF21C-D826-4863-8CC9-E74D6C2194BE}" srcOrd="4" destOrd="0" presId="urn:microsoft.com/office/officeart/2008/layout/VerticalAccentList"/>
    <dgm:cxn modelId="{53B27DB6-5B86-4779-B801-8FD1DBDFD67E}" type="presParOf" srcId="{18A70D27-E063-4137-87A9-23BA1C6F8D52}" destId="{8F3A01FA-33E6-4131-91A1-2E436EE3700A}" srcOrd="5" destOrd="0" presId="urn:microsoft.com/office/officeart/2008/layout/VerticalAccentList"/>
    <dgm:cxn modelId="{678D72A4-F60D-4C73-A6BE-C675A5B03E0F}" type="presParOf" srcId="{18A70D27-E063-4137-87A9-23BA1C6F8D52}" destId="{80DC61C6-5B6D-44DB-A4B2-7919B575D59E}" srcOrd="6" destOrd="0" presId="urn:microsoft.com/office/officeart/2008/layout/VerticalAccentList"/>
    <dgm:cxn modelId="{A9AF8266-F8A8-4D9C-BC0A-6A02947B9829}" type="presParOf" srcId="{18A70D27-E063-4137-87A9-23BA1C6F8D52}" destId="{A8DDE9A1-9744-415C-8DA3-6CC4E7F3DDB4}" srcOrd="7" destOrd="0" presId="urn:microsoft.com/office/officeart/2008/layout/VerticalAccentList"/>
    <dgm:cxn modelId="{622D4D5B-FAAC-40D1-813B-A36DDDA5CF4F}" type="presParOf" srcId="{6B7C3F2B-B667-4358-84EF-9A1B2663C81B}" destId="{70E2EB75-CA8F-4985-8BA0-A595351C1701}" srcOrd="2" destOrd="0" presId="urn:microsoft.com/office/officeart/2008/layout/VerticalAccentList"/>
    <dgm:cxn modelId="{3B74796C-AD3F-431C-98EA-2E5656F2B01A}" type="presParOf" srcId="{6B7C3F2B-B667-4358-84EF-9A1B2663C81B}" destId="{61C6D780-A86C-4458-B654-72EF8FF5B273}" srcOrd="3" destOrd="0" presId="urn:microsoft.com/office/officeart/2008/layout/VerticalAccentList"/>
    <dgm:cxn modelId="{605D70ED-9431-4BEC-A5A1-5DA9075E17F2}" type="presParOf" srcId="{61C6D780-A86C-4458-B654-72EF8FF5B273}" destId="{93D9F309-5D0E-45A3-A112-22E57188C0B2}" srcOrd="0" destOrd="0" presId="urn:microsoft.com/office/officeart/2008/layout/VerticalAccentList"/>
    <dgm:cxn modelId="{634D8070-682C-4AD0-99AD-EC8958965BA8}" type="presParOf" srcId="{6B7C3F2B-B667-4358-84EF-9A1B2663C81B}" destId="{4F85F335-C54C-4C2A-802A-636EC4ECA0A4}" srcOrd="4" destOrd="0" presId="urn:microsoft.com/office/officeart/2008/layout/VerticalAccentList"/>
    <dgm:cxn modelId="{0E0D13F6-2ECD-4676-B54D-706BA1639EB4}" type="presParOf" srcId="{4F85F335-C54C-4C2A-802A-636EC4ECA0A4}" destId="{BEFBDD37-4188-4A00-8D77-358021891621}" srcOrd="0" destOrd="0" presId="urn:microsoft.com/office/officeart/2008/layout/VerticalAccentList"/>
    <dgm:cxn modelId="{8D5E2F72-0AF6-4E8A-812C-832300E71222}" type="presParOf" srcId="{4F85F335-C54C-4C2A-802A-636EC4ECA0A4}" destId="{D17F10C7-7245-4686-97F2-0FE21EFC90AC}" srcOrd="1" destOrd="0" presId="urn:microsoft.com/office/officeart/2008/layout/VerticalAccentList"/>
    <dgm:cxn modelId="{6FD25C60-34AE-46A8-A68A-8BF89D3E5E16}" type="presParOf" srcId="{4F85F335-C54C-4C2A-802A-636EC4ECA0A4}" destId="{B90901ED-EC94-4C7B-965B-4927AB21AF82}" srcOrd="2" destOrd="0" presId="urn:microsoft.com/office/officeart/2008/layout/VerticalAccentList"/>
    <dgm:cxn modelId="{AB9F2A40-F841-4FDD-B9AB-AC0F388278C4}" type="presParOf" srcId="{4F85F335-C54C-4C2A-802A-636EC4ECA0A4}" destId="{AC015505-688E-45BC-812B-94FFA739500D}" srcOrd="3" destOrd="0" presId="urn:microsoft.com/office/officeart/2008/layout/VerticalAccentList"/>
    <dgm:cxn modelId="{F3C0851A-861C-4276-8518-06CC18402AC4}" type="presParOf" srcId="{4F85F335-C54C-4C2A-802A-636EC4ECA0A4}" destId="{B7318E53-407C-4355-8449-D08F9D53238D}" srcOrd="4" destOrd="0" presId="urn:microsoft.com/office/officeart/2008/layout/VerticalAccentList"/>
    <dgm:cxn modelId="{9529546F-7DA6-4C62-9AC7-CAD95B56099F}" type="presParOf" srcId="{4F85F335-C54C-4C2A-802A-636EC4ECA0A4}" destId="{DFE0E6BE-1AAC-4BE2-87A6-73A7E7354A10}" srcOrd="5" destOrd="0" presId="urn:microsoft.com/office/officeart/2008/layout/VerticalAccentList"/>
    <dgm:cxn modelId="{19C261A5-68C6-4A22-924D-EF454CE9D0AB}" type="presParOf" srcId="{4F85F335-C54C-4C2A-802A-636EC4ECA0A4}" destId="{88134714-DC36-48FE-A16F-B1EDBD62987F}" srcOrd="6" destOrd="0" presId="urn:microsoft.com/office/officeart/2008/layout/VerticalAccentList"/>
    <dgm:cxn modelId="{02636900-6A60-4BC9-ADCD-B740BBD410B9}" type="presParOf" srcId="{4F85F335-C54C-4C2A-802A-636EC4ECA0A4}" destId="{BD435BFC-FD4A-4A69-9E53-0539D6741154}" srcOrd="7" destOrd="0" presId="urn:microsoft.com/office/officeart/2008/layout/VerticalAccentList"/>
    <dgm:cxn modelId="{07F313F7-895B-4612-966C-80C55F359E2C}" type="presParOf" srcId="{6B7C3F2B-B667-4358-84EF-9A1B2663C81B}" destId="{B1716569-7F09-42C3-AF1B-DD6720F9D0DF}" srcOrd="5" destOrd="0" presId="urn:microsoft.com/office/officeart/2008/layout/VerticalAccentList"/>
    <dgm:cxn modelId="{9376CFD9-0297-416B-A25F-E07F7301241E}" type="presParOf" srcId="{6B7C3F2B-B667-4358-84EF-9A1B2663C81B}" destId="{D635DCB9-C023-4CE8-8C41-678D58C82130}" srcOrd="6" destOrd="0" presId="urn:microsoft.com/office/officeart/2008/layout/VerticalAccentList"/>
    <dgm:cxn modelId="{D8D68FE0-70BA-4FC5-92EC-EB244D67F4F5}" type="presParOf" srcId="{D635DCB9-C023-4CE8-8C41-678D58C82130}" destId="{CF9CE93B-E239-4E24-97C3-94EF0740B092}" srcOrd="0" destOrd="0" presId="urn:microsoft.com/office/officeart/2008/layout/VerticalAccentList"/>
    <dgm:cxn modelId="{E024CF47-FD33-4D76-9538-B8FCD95DE43C}" type="presParOf" srcId="{6B7C3F2B-B667-4358-84EF-9A1B2663C81B}" destId="{443E7106-4A3A-47FE-BE46-5BB6C62BB33E}" srcOrd="7" destOrd="0" presId="urn:microsoft.com/office/officeart/2008/layout/VerticalAccentList"/>
    <dgm:cxn modelId="{857DE70F-D267-4B53-8676-6D74C43A58F6}" type="presParOf" srcId="{443E7106-4A3A-47FE-BE46-5BB6C62BB33E}" destId="{32AD716E-4DC1-492D-AF1A-1492B83AD203}" srcOrd="0" destOrd="0" presId="urn:microsoft.com/office/officeart/2008/layout/VerticalAccentList"/>
    <dgm:cxn modelId="{94A2D9AE-A75E-4F41-B1AC-2B7B975F8D65}" type="presParOf" srcId="{443E7106-4A3A-47FE-BE46-5BB6C62BB33E}" destId="{98A75D3D-82C4-48F3-8C42-7059646265BD}" srcOrd="1" destOrd="0" presId="urn:microsoft.com/office/officeart/2008/layout/VerticalAccentList"/>
    <dgm:cxn modelId="{0F4F272A-A2E5-4CB8-95E6-592E88E2C50D}" type="presParOf" srcId="{443E7106-4A3A-47FE-BE46-5BB6C62BB33E}" destId="{94AA686B-C851-45E1-AD68-E2E96787B5E5}" srcOrd="2" destOrd="0" presId="urn:microsoft.com/office/officeart/2008/layout/VerticalAccentList"/>
    <dgm:cxn modelId="{68D00551-87D0-44DD-8A3D-90DDC7CAEB0C}" type="presParOf" srcId="{443E7106-4A3A-47FE-BE46-5BB6C62BB33E}" destId="{94225535-EB14-4DBF-9028-AD40A4F1BED1}" srcOrd="3" destOrd="0" presId="urn:microsoft.com/office/officeart/2008/layout/VerticalAccentList"/>
    <dgm:cxn modelId="{95E71E83-8AE1-4079-892B-AFC4146CE152}" type="presParOf" srcId="{443E7106-4A3A-47FE-BE46-5BB6C62BB33E}" destId="{6C85350C-F6C3-4BC5-B819-D98E18655880}" srcOrd="4" destOrd="0" presId="urn:microsoft.com/office/officeart/2008/layout/VerticalAccentList"/>
    <dgm:cxn modelId="{72078148-C181-4E5E-9380-7398FC75F89F}" type="presParOf" srcId="{443E7106-4A3A-47FE-BE46-5BB6C62BB33E}" destId="{A188F60E-A9A5-4544-B03D-9A3F973C5FFE}" srcOrd="5" destOrd="0" presId="urn:microsoft.com/office/officeart/2008/layout/VerticalAccentList"/>
    <dgm:cxn modelId="{1772D8C8-7843-494F-B84B-D8A5E2014FDF}" type="presParOf" srcId="{443E7106-4A3A-47FE-BE46-5BB6C62BB33E}" destId="{D36B6D15-0FD0-4B01-B84B-00D82D0BF4F3}" srcOrd="6" destOrd="0" presId="urn:microsoft.com/office/officeart/2008/layout/VerticalAccentList"/>
    <dgm:cxn modelId="{7128A779-5B31-4976-820C-F7FB2F0E2197}" type="presParOf" srcId="{443E7106-4A3A-47FE-BE46-5BB6C62BB33E}" destId="{D44FFD8B-87A7-4654-99D1-42F2DAFCE0C7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39E8D6-CEAD-4E31-9C97-B9EA7AB3F463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9B701ABB-5648-4FE9-8F94-2C850DA7F111}">
      <dgm:prSet phldrT="[Texto]"/>
      <dgm:spPr/>
      <dgm:t>
        <a:bodyPr/>
        <a:lstStyle/>
        <a:p>
          <a:pPr algn="just"/>
          <a:r>
            <a:rPr lang="es-EC" dirty="0" smtClean="0"/>
            <a:t>proceso mediante el cual se obtiene una medición homogénea </a:t>
          </a:r>
          <a:endParaRPr lang="es-EC" dirty="0"/>
        </a:p>
      </dgm:t>
    </dgm:pt>
    <dgm:pt modelId="{DCA2CF92-709E-4C18-9FAE-C1A91D759F65}" type="parTrans" cxnId="{A6F7FE46-89BD-4424-BBEE-ED64E19C614B}">
      <dgm:prSet/>
      <dgm:spPr/>
      <dgm:t>
        <a:bodyPr/>
        <a:lstStyle/>
        <a:p>
          <a:endParaRPr lang="es-EC"/>
        </a:p>
      </dgm:t>
    </dgm:pt>
    <dgm:pt modelId="{CB012A6F-6080-4368-A19F-F476ECB06903}" type="sibTrans" cxnId="{A6F7FE46-89BD-4424-BBEE-ED64E19C614B}">
      <dgm:prSet/>
      <dgm:spPr/>
      <dgm:t>
        <a:bodyPr/>
        <a:lstStyle/>
        <a:p>
          <a:endParaRPr lang="es-EC"/>
        </a:p>
      </dgm:t>
    </dgm:pt>
    <dgm:pt modelId="{5339DABB-5D0D-45B9-90FB-5DBBA6E4C787}">
      <dgm:prSet phldrT="[Texto]"/>
      <dgm:spPr/>
      <dgm:t>
        <a:bodyPr/>
        <a:lstStyle/>
        <a:p>
          <a:r>
            <a:rPr lang="es-EC" dirty="0" smtClean="0"/>
            <a:t>Comparación entre empresas y su evolución para adoptar estrategias</a:t>
          </a:r>
          <a:endParaRPr lang="es-EC" dirty="0"/>
        </a:p>
      </dgm:t>
    </dgm:pt>
    <dgm:pt modelId="{C429C197-EF36-4174-ADFE-CF457281DD0B}" type="parTrans" cxnId="{30C441A6-D38E-45D2-B63F-5609ACA67B99}">
      <dgm:prSet/>
      <dgm:spPr/>
      <dgm:t>
        <a:bodyPr/>
        <a:lstStyle/>
        <a:p>
          <a:endParaRPr lang="es-EC"/>
        </a:p>
      </dgm:t>
    </dgm:pt>
    <dgm:pt modelId="{0B6657F9-AEB7-4414-BAB0-4BC0B5621E9A}" type="sibTrans" cxnId="{30C441A6-D38E-45D2-B63F-5609ACA67B99}">
      <dgm:prSet/>
      <dgm:spPr/>
      <dgm:t>
        <a:bodyPr/>
        <a:lstStyle/>
        <a:p>
          <a:endParaRPr lang="es-EC"/>
        </a:p>
      </dgm:t>
    </dgm:pt>
    <dgm:pt modelId="{E5E2F582-BEBD-4099-94FD-61CC8F9EAF35}">
      <dgm:prSet phldrT="[Texto]"/>
      <dgm:spPr/>
      <dgm:t>
        <a:bodyPr/>
        <a:lstStyle/>
        <a:p>
          <a:pPr algn="just"/>
          <a:r>
            <a:rPr lang="es-EC" dirty="0" smtClean="0"/>
            <a:t>Permite medir el impacto de posibles políticas </a:t>
          </a:r>
          <a:endParaRPr lang="es-EC" dirty="0"/>
        </a:p>
      </dgm:t>
    </dgm:pt>
    <dgm:pt modelId="{F0CB0A36-0742-4BD5-92BB-125F7054CEE9}" type="parTrans" cxnId="{E7BA015C-A94A-4027-BB3E-DC95BA9D9D47}">
      <dgm:prSet/>
      <dgm:spPr/>
      <dgm:t>
        <a:bodyPr/>
        <a:lstStyle/>
        <a:p>
          <a:endParaRPr lang="es-EC"/>
        </a:p>
      </dgm:t>
    </dgm:pt>
    <dgm:pt modelId="{738AFD5B-896D-47C3-92E6-034C1D838119}" type="sibTrans" cxnId="{E7BA015C-A94A-4027-BB3E-DC95BA9D9D47}">
      <dgm:prSet/>
      <dgm:spPr/>
      <dgm:t>
        <a:bodyPr/>
        <a:lstStyle/>
        <a:p>
          <a:endParaRPr lang="es-EC"/>
        </a:p>
      </dgm:t>
    </dgm:pt>
    <dgm:pt modelId="{043BB738-074D-4130-BB0E-5E53BC87B545}">
      <dgm:prSet/>
      <dgm:spPr/>
      <dgm:t>
        <a:bodyPr/>
        <a:lstStyle/>
        <a:p>
          <a:endParaRPr lang="es-EC" dirty="0"/>
        </a:p>
      </dgm:t>
    </dgm:pt>
    <dgm:pt modelId="{A6A5B6E8-6D96-4EDB-96C1-093D586DE137}" type="parTrans" cxnId="{175BC843-DD9C-4D00-8A3F-2B1AD4E60126}">
      <dgm:prSet/>
      <dgm:spPr/>
      <dgm:t>
        <a:bodyPr/>
        <a:lstStyle/>
        <a:p>
          <a:endParaRPr lang="es-EC"/>
        </a:p>
      </dgm:t>
    </dgm:pt>
    <dgm:pt modelId="{120C209E-EF01-4547-BC07-D415F01EF49F}" type="sibTrans" cxnId="{175BC843-DD9C-4D00-8A3F-2B1AD4E60126}">
      <dgm:prSet/>
      <dgm:spPr/>
      <dgm:t>
        <a:bodyPr/>
        <a:lstStyle/>
        <a:p>
          <a:endParaRPr lang="es-EC"/>
        </a:p>
      </dgm:t>
    </dgm:pt>
    <dgm:pt modelId="{8002B12E-67B6-40A3-A2CE-31A62F422448}" type="pres">
      <dgm:prSet presAssocID="{7639E8D6-CEAD-4E31-9C97-B9EA7AB3F4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25784BB-52FB-4260-82BD-E6C1997551D1}" type="pres">
      <dgm:prSet presAssocID="{9B701ABB-5648-4FE9-8F94-2C850DA7F111}" presName="parentLin" presStyleCnt="0"/>
      <dgm:spPr/>
    </dgm:pt>
    <dgm:pt modelId="{20B88BDD-4B0E-410F-AC41-2F2F63890CC2}" type="pres">
      <dgm:prSet presAssocID="{9B701ABB-5648-4FE9-8F94-2C850DA7F111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07E1A0D8-4FF8-4D8F-BB43-AD53466BEC94}" type="pres">
      <dgm:prSet presAssocID="{9B701ABB-5648-4FE9-8F94-2C850DA7F111}" presName="parentText" presStyleLbl="node1" presStyleIdx="0" presStyleCnt="3" custLinFactNeighborX="6835" custLinFactNeighborY="614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8C4984-2F53-4B94-A1AB-5DFD7841B5B2}" type="pres">
      <dgm:prSet presAssocID="{9B701ABB-5648-4FE9-8F94-2C850DA7F111}" presName="negativeSpace" presStyleCnt="0"/>
      <dgm:spPr/>
    </dgm:pt>
    <dgm:pt modelId="{D154E1F5-2991-4A57-9209-9DCAA050C8AA}" type="pres">
      <dgm:prSet presAssocID="{9B701ABB-5648-4FE9-8F94-2C850DA7F111}" presName="childText" presStyleLbl="conFgAcc1" presStyleIdx="0" presStyleCnt="3">
        <dgm:presLayoutVars>
          <dgm:bulletEnabled val="1"/>
        </dgm:presLayoutVars>
      </dgm:prSet>
      <dgm:spPr/>
    </dgm:pt>
    <dgm:pt modelId="{80752425-8629-4ED9-A575-4780A7DE59BA}" type="pres">
      <dgm:prSet presAssocID="{CB012A6F-6080-4368-A19F-F476ECB06903}" presName="spaceBetweenRectangles" presStyleCnt="0"/>
      <dgm:spPr/>
    </dgm:pt>
    <dgm:pt modelId="{712D87BB-6BD0-48DE-8C76-48DA7CE97776}" type="pres">
      <dgm:prSet presAssocID="{5339DABB-5D0D-45B9-90FB-5DBBA6E4C787}" presName="parentLin" presStyleCnt="0"/>
      <dgm:spPr/>
    </dgm:pt>
    <dgm:pt modelId="{D63CA9A7-CA13-404E-83C4-E854FC494506}" type="pres">
      <dgm:prSet presAssocID="{5339DABB-5D0D-45B9-90FB-5DBBA6E4C787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868B6E5A-B724-4CB3-87A0-852CE6C015E3}" type="pres">
      <dgm:prSet presAssocID="{5339DABB-5D0D-45B9-90FB-5DBBA6E4C78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8DC0BA-043D-435B-BF65-E3E2C2F620B1}" type="pres">
      <dgm:prSet presAssocID="{5339DABB-5D0D-45B9-90FB-5DBBA6E4C787}" presName="negativeSpace" presStyleCnt="0"/>
      <dgm:spPr/>
    </dgm:pt>
    <dgm:pt modelId="{850335C4-396D-48C3-BA44-FD707D3E4AEB}" type="pres">
      <dgm:prSet presAssocID="{5339DABB-5D0D-45B9-90FB-5DBBA6E4C787}" presName="childText" presStyleLbl="conFgAcc1" presStyleIdx="1" presStyleCnt="3">
        <dgm:presLayoutVars>
          <dgm:bulletEnabled val="1"/>
        </dgm:presLayoutVars>
      </dgm:prSet>
      <dgm:spPr/>
    </dgm:pt>
    <dgm:pt modelId="{F141637E-2AD1-44E8-94A0-8652203A3193}" type="pres">
      <dgm:prSet presAssocID="{0B6657F9-AEB7-4414-BAB0-4BC0B5621E9A}" presName="spaceBetweenRectangles" presStyleCnt="0"/>
      <dgm:spPr/>
    </dgm:pt>
    <dgm:pt modelId="{3E9D749C-A830-4D31-8A65-D7E575E69B56}" type="pres">
      <dgm:prSet presAssocID="{E5E2F582-BEBD-4099-94FD-61CC8F9EAF35}" presName="parentLin" presStyleCnt="0"/>
      <dgm:spPr/>
    </dgm:pt>
    <dgm:pt modelId="{1E09725A-44BA-434A-ACCF-E29EB48DB767}" type="pres">
      <dgm:prSet presAssocID="{E5E2F582-BEBD-4099-94FD-61CC8F9EAF35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49E66D22-1DE5-4B6F-A960-51BD8829FD05}" type="pres">
      <dgm:prSet presAssocID="{E5E2F582-BEBD-4099-94FD-61CC8F9EAF3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D4820F-DA8D-4151-AA99-01BCEB7D084F}" type="pres">
      <dgm:prSet presAssocID="{E5E2F582-BEBD-4099-94FD-61CC8F9EAF35}" presName="negativeSpace" presStyleCnt="0"/>
      <dgm:spPr/>
    </dgm:pt>
    <dgm:pt modelId="{D047B1F9-F25B-4870-BFC7-916496E6C4CC}" type="pres">
      <dgm:prSet presAssocID="{E5E2F582-BEBD-4099-94FD-61CC8F9EAF3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0C441A6-D38E-45D2-B63F-5609ACA67B99}" srcId="{7639E8D6-CEAD-4E31-9C97-B9EA7AB3F463}" destId="{5339DABB-5D0D-45B9-90FB-5DBBA6E4C787}" srcOrd="1" destOrd="0" parTransId="{C429C197-EF36-4174-ADFE-CF457281DD0B}" sibTransId="{0B6657F9-AEB7-4414-BAB0-4BC0B5621E9A}"/>
    <dgm:cxn modelId="{12257618-1C03-4FA4-9CB0-9C2BFB1CCF57}" type="presOf" srcId="{E5E2F582-BEBD-4099-94FD-61CC8F9EAF35}" destId="{1E09725A-44BA-434A-ACCF-E29EB48DB767}" srcOrd="0" destOrd="0" presId="urn:microsoft.com/office/officeart/2005/8/layout/list1"/>
    <dgm:cxn modelId="{18FF4CED-9B8E-4725-8AD7-1E508CDF7133}" type="presOf" srcId="{7639E8D6-CEAD-4E31-9C97-B9EA7AB3F463}" destId="{8002B12E-67B6-40A3-A2CE-31A62F422448}" srcOrd="0" destOrd="0" presId="urn:microsoft.com/office/officeart/2005/8/layout/list1"/>
    <dgm:cxn modelId="{78DB6FBD-1AC0-4E8E-803A-79BDA6412AB8}" type="presOf" srcId="{5339DABB-5D0D-45B9-90FB-5DBBA6E4C787}" destId="{868B6E5A-B724-4CB3-87A0-852CE6C015E3}" srcOrd="1" destOrd="0" presId="urn:microsoft.com/office/officeart/2005/8/layout/list1"/>
    <dgm:cxn modelId="{90837FD0-C37B-47A6-B393-BDD301ECC323}" type="presOf" srcId="{043BB738-074D-4130-BB0E-5E53BC87B545}" destId="{D047B1F9-F25B-4870-BFC7-916496E6C4CC}" srcOrd="0" destOrd="0" presId="urn:microsoft.com/office/officeart/2005/8/layout/list1"/>
    <dgm:cxn modelId="{E7BA015C-A94A-4027-BB3E-DC95BA9D9D47}" srcId="{7639E8D6-CEAD-4E31-9C97-B9EA7AB3F463}" destId="{E5E2F582-BEBD-4099-94FD-61CC8F9EAF35}" srcOrd="2" destOrd="0" parTransId="{F0CB0A36-0742-4BD5-92BB-125F7054CEE9}" sibTransId="{738AFD5B-896D-47C3-92E6-034C1D838119}"/>
    <dgm:cxn modelId="{175BC843-DD9C-4D00-8A3F-2B1AD4E60126}" srcId="{E5E2F582-BEBD-4099-94FD-61CC8F9EAF35}" destId="{043BB738-074D-4130-BB0E-5E53BC87B545}" srcOrd="0" destOrd="0" parTransId="{A6A5B6E8-6D96-4EDB-96C1-093D586DE137}" sibTransId="{120C209E-EF01-4547-BC07-D415F01EF49F}"/>
    <dgm:cxn modelId="{1CE52DEB-7EBB-4249-A0F3-BEBEC16894BD}" type="presOf" srcId="{9B701ABB-5648-4FE9-8F94-2C850DA7F111}" destId="{20B88BDD-4B0E-410F-AC41-2F2F63890CC2}" srcOrd="0" destOrd="0" presId="urn:microsoft.com/office/officeart/2005/8/layout/list1"/>
    <dgm:cxn modelId="{D6396A8B-6AF0-4826-A7AB-E02FA303F221}" type="presOf" srcId="{E5E2F582-BEBD-4099-94FD-61CC8F9EAF35}" destId="{49E66D22-1DE5-4B6F-A960-51BD8829FD05}" srcOrd="1" destOrd="0" presId="urn:microsoft.com/office/officeart/2005/8/layout/list1"/>
    <dgm:cxn modelId="{141F4A2E-458D-4090-95D2-F1CCA2149B6C}" type="presOf" srcId="{9B701ABB-5648-4FE9-8F94-2C850DA7F111}" destId="{07E1A0D8-4FF8-4D8F-BB43-AD53466BEC94}" srcOrd="1" destOrd="0" presId="urn:microsoft.com/office/officeart/2005/8/layout/list1"/>
    <dgm:cxn modelId="{00A67E0D-11D4-4686-A789-FB37400BC9A0}" type="presOf" srcId="{5339DABB-5D0D-45B9-90FB-5DBBA6E4C787}" destId="{D63CA9A7-CA13-404E-83C4-E854FC494506}" srcOrd="0" destOrd="0" presId="urn:microsoft.com/office/officeart/2005/8/layout/list1"/>
    <dgm:cxn modelId="{A6F7FE46-89BD-4424-BBEE-ED64E19C614B}" srcId="{7639E8D6-CEAD-4E31-9C97-B9EA7AB3F463}" destId="{9B701ABB-5648-4FE9-8F94-2C850DA7F111}" srcOrd="0" destOrd="0" parTransId="{DCA2CF92-709E-4C18-9FAE-C1A91D759F65}" sibTransId="{CB012A6F-6080-4368-A19F-F476ECB06903}"/>
    <dgm:cxn modelId="{8A68EB01-EA40-4861-BB80-69A9810AEAB5}" type="presParOf" srcId="{8002B12E-67B6-40A3-A2CE-31A62F422448}" destId="{325784BB-52FB-4260-82BD-E6C1997551D1}" srcOrd="0" destOrd="0" presId="urn:microsoft.com/office/officeart/2005/8/layout/list1"/>
    <dgm:cxn modelId="{03C11C84-DAF0-45CD-AE52-83F7E9F61778}" type="presParOf" srcId="{325784BB-52FB-4260-82BD-E6C1997551D1}" destId="{20B88BDD-4B0E-410F-AC41-2F2F63890CC2}" srcOrd="0" destOrd="0" presId="urn:microsoft.com/office/officeart/2005/8/layout/list1"/>
    <dgm:cxn modelId="{E0473160-06A4-469B-9767-8E989E239F95}" type="presParOf" srcId="{325784BB-52FB-4260-82BD-E6C1997551D1}" destId="{07E1A0D8-4FF8-4D8F-BB43-AD53466BEC94}" srcOrd="1" destOrd="0" presId="urn:microsoft.com/office/officeart/2005/8/layout/list1"/>
    <dgm:cxn modelId="{22CA2AC6-3523-4DE4-B0C4-887CBA54034E}" type="presParOf" srcId="{8002B12E-67B6-40A3-A2CE-31A62F422448}" destId="{418C4984-2F53-4B94-A1AB-5DFD7841B5B2}" srcOrd="1" destOrd="0" presId="urn:microsoft.com/office/officeart/2005/8/layout/list1"/>
    <dgm:cxn modelId="{B83504B4-C5EF-4CAF-9DBC-92E3DF9259EC}" type="presParOf" srcId="{8002B12E-67B6-40A3-A2CE-31A62F422448}" destId="{D154E1F5-2991-4A57-9209-9DCAA050C8AA}" srcOrd="2" destOrd="0" presId="urn:microsoft.com/office/officeart/2005/8/layout/list1"/>
    <dgm:cxn modelId="{F578BFC6-5FCC-4E49-8413-2F69A6E27572}" type="presParOf" srcId="{8002B12E-67B6-40A3-A2CE-31A62F422448}" destId="{80752425-8629-4ED9-A575-4780A7DE59BA}" srcOrd="3" destOrd="0" presId="urn:microsoft.com/office/officeart/2005/8/layout/list1"/>
    <dgm:cxn modelId="{3B16D851-0DFD-4420-95AC-CFFA93ED2AD1}" type="presParOf" srcId="{8002B12E-67B6-40A3-A2CE-31A62F422448}" destId="{712D87BB-6BD0-48DE-8C76-48DA7CE97776}" srcOrd="4" destOrd="0" presId="urn:microsoft.com/office/officeart/2005/8/layout/list1"/>
    <dgm:cxn modelId="{E71F59B1-D6AE-49C5-A15B-3173EC58A736}" type="presParOf" srcId="{712D87BB-6BD0-48DE-8C76-48DA7CE97776}" destId="{D63CA9A7-CA13-404E-83C4-E854FC494506}" srcOrd="0" destOrd="0" presId="urn:microsoft.com/office/officeart/2005/8/layout/list1"/>
    <dgm:cxn modelId="{A813584C-6FD9-4614-AC80-433AEAD520B4}" type="presParOf" srcId="{712D87BB-6BD0-48DE-8C76-48DA7CE97776}" destId="{868B6E5A-B724-4CB3-87A0-852CE6C015E3}" srcOrd="1" destOrd="0" presId="urn:microsoft.com/office/officeart/2005/8/layout/list1"/>
    <dgm:cxn modelId="{C8296100-2C79-4269-8BAB-9C9998DF9862}" type="presParOf" srcId="{8002B12E-67B6-40A3-A2CE-31A62F422448}" destId="{308DC0BA-043D-435B-BF65-E3E2C2F620B1}" srcOrd="5" destOrd="0" presId="urn:microsoft.com/office/officeart/2005/8/layout/list1"/>
    <dgm:cxn modelId="{2586B82A-45C6-41F9-8225-182324493A4C}" type="presParOf" srcId="{8002B12E-67B6-40A3-A2CE-31A62F422448}" destId="{850335C4-396D-48C3-BA44-FD707D3E4AEB}" srcOrd="6" destOrd="0" presId="urn:microsoft.com/office/officeart/2005/8/layout/list1"/>
    <dgm:cxn modelId="{8761D945-19E1-4F25-8569-0B6E1492ED93}" type="presParOf" srcId="{8002B12E-67B6-40A3-A2CE-31A62F422448}" destId="{F141637E-2AD1-44E8-94A0-8652203A3193}" srcOrd="7" destOrd="0" presId="urn:microsoft.com/office/officeart/2005/8/layout/list1"/>
    <dgm:cxn modelId="{6434BDEF-7775-467E-B3BD-5BDCB7C94833}" type="presParOf" srcId="{8002B12E-67B6-40A3-A2CE-31A62F422448}" destId="{3E9D749C-A830-4D31-8A65-D7E575E69B56}" srcOrd="8" destOrd="0" presId="urn:microsoft.com/office/officeart/2005/8/layout/list1"/>
    <dgm:cxn modelId="{5BA72726-7015-4224-A7C6-0D79D798CB8F}" type="presParOf" srcId="{3E9D749C-A830-4D31-8A65-D7E575E69B56}" destId="{1E09725A-44BA-434A-ACCF-E29EB48DB767}" srcOrd="0" destOrd="0" presId="urn:microsoft.com/office/officeart/2005/8/layout/list1"/>
    <dgm:cxn modelId="{97F7E170-79C2-4C62-81E4-C0D49852F160}" type="presParOf" srcId="{3E9D749C-A830-4D31-8A65-D7E575E69B56}" destId="{49E66D22-1DE5-4B6F-A960-51BD8829FD05}" srcOrd="1" destOrd="0" presId="urn:microsoft.com/office/officeart/2005/8/layout/list1"/>
    <dgm:cxn modelId="{FA13AC32-1670-4B96-BF3F-FE8FF7CCBBE2}" type="presParOf" srcId="{8002B12E-67B6-40A3-A2CE-31A62F422448}" destId="{41D4820F-DA8D-4151-AA99-01BCEB7D084F}" srcOrd="9" destOrd="0" presId="urn:microsoft.com/office/officeart/2005/8/layout/list1"/>
    <dgm:cxn modelId="{AAFB4806-C5A9-4762-8CEB-FF8B19B1DEE4}" type="presParOf" srcId="{8002B12E-67B6-40A3-A2CE-31A62F422448}" destId="{D047B1F9-F25B-4870-BFC7-916496E6C4C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3FC412-141A-46C6-AB78-D87E53FF6090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F441F006-5E3C-4151-BAC3-642050C79E2E}">
      <dgm:prSet phldrT="[Texto]"/>
      <dgm:spPr/>
      <dgm:t>
        <a:bodyPr/>
        <a:lstStyle/>
        <a:p>
          <a:r>
            <a:rPr lang="es-EC" dirty="0" smtClean="0"/>
            <a:t>Métodos de Patrimonio</a:t>
          </a:r>
          <a:endParaRPr lang="es-EC" dirty="0"/>
        </a:p>
      </dgm:t>
    </dgm:pt>
    <dgm:pt modelId="{91B1AC21-02CD-45E4-9921-E4A660F1B115}" type="parTrans" cxnId="{5FF28AA0-91E5-45F7-9285-6875A15AD9BA}">
      <dgm:prSet/>
      <dgm:spPr/>
      <dgm:t>
        <a:bodyPr/>
        <a:lstStyle/>
        <a:p>
          <a:endParaRPr lang="es-EC"/>
        </a:p>
      </dgm:t>
    </dgm:pt>
    <dgm:pt modelId="{4ED42143-2872-4ADA-A9B8-39A92212C342}" type="sibTrans" cxnId="{5FF28AA0-91E5-45F7-9285-6875A15AD9BA}">
      <dgm:prSet/>
      <dgm:spPr/>
      <dgm:t>
        <a:bodyPr/>
        <a:lstStyle/>
        <a:p>
          <a:endParaRPr lang="es-EC"/>
        </a:p>
      </dgm:t>
    </dgm:pt>
    <dgm:pt modelId="{C2967B86-BCD0-4503-9071-A12FD150B225}">
      <dgm:prSet phldrT="[Texto]"/>
      <dgm:spPr/>
      <dgm:t>
        <a:bodyPr/>
        <a:lstStyle/>
        <a:p>
          <a:r>
            <a:rPr lang="es-EC" b="0" dirty="0" smtClean="0"/>
            <a:t>Métodos en las cuentas de resultados </a:t>
          </a:r>
          <a:endParaRPr lang="es-EC" b="0" dirty="0"/>
        </a:p>
      </dgm:t>
    </dgm:pt>
    <dgm:pt modelId="{318E4787-C9C0-44DC-A3C9-30CC8DC8B03D}" type="parTrans" cxnId="{2E4C8374-2A95-43CE-857C-ADC97BC698B0}">
      <dgm:prSet/>
      <dgm:spPr/>
      <dgm:t>
        <a:bodyPr/>
        <a:lstStyle/>
        <a:p>
          <a:endParaRPr lang="es-EC"/>
        </a:p>
      </dgm:t>
    </dgm:pt>
    <dgm:pt modelId="{E0CE6362-9ED3-407B-A798-C96B3914B6FF}" type="sibTrans" cxnId="{2E4C8374-2A95-43CE-857C-ADC97BC698B0}">
      <dgm:prSet/>
      <dgm:spPr/>
      <dgm:t>
        <a:bodyPr/>
        <a:lstStyle/>
        <a:p>
          <a:endParaRPr lang="es-EC"/>
        </a:p>
      </dgm:t>
    </dgm:pt>
    <dgm:pt modelId="{E8A04069-C828-4B7A-966C-046D73231F2E}">
      <dgm:prSet phldrT="[Texto]"/>
      <dgm:spPr/>
      <dgm:t>
        <a:bodyPr/>
        <a:lstStyle/>
        <a:p>
          <a:r>
            <a:rPr lang="es-EC" b="0" dirty="0" smtClean="0"/>
            <a:t>Métodos basados en el descuento de flujos de fondos</a:t>
          </a:r>
          <a:endParaRPr lang="es-EC" b="0" dirty="0"/>
        </a:p>
      </dgm:t>
    </dgm:pt>
    <dgm:pt modelId="{D5707AF9-E49D-4398-A229-B3E7069B6326}" type="parTrans" cxnId="{A870C56E-BF0D-4C12-9C76-2C0D55E03998}">
      <dgm:prSet/>
      <dgm:spPr/>
      <dgm:t>
        <a:bodyPr/>
        <a:lstStyle/>
        <a:p>
          <a:endParaRPr lang="es-EC"/>
        </a:p>
      </dgm:t>
    </dgm:pt>
    <dgm:pt modelId="{85D0303F-288E-456B-A986-1DE2A941A979}" type="sibTrans" cxnId="{A870C56E-BF0D-4C12-9C76-2C0D55E03998}">
      <dgm:prSet/>
      <dgm:spPr/>
      <dgm:t>
        <a:bodyPr/>
        <a:lstStyle/>
        <a:p>
          <a:endParaRPr lang="es-EC"/>
        </a:p>
      </dgm:t>
    </dgm:pt>
    <dgm:pt modelId="{64CB04AE-9CC0-40CA-B621-615843A3F8C2}" type="pres">
      <dgm:prSet presAssocID="{2E3FC412-141A-46C6-AB78-D87E53FF609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8CCA9DB-E6EC-43FA-B953-7CFCF9D3065A}" type="pres">
      <dgm:prSet presAssocID="{F441F006-5E3C-4151-BAC3-642050C79E2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BA17A8-CAF5-4DED-9EFC-4E1F3084C8E7}" type="pres">
      <dgm:prSet presAssocID="{4ED42143-2872-4ADA-A9B8-39A92212C342}" presName="sibTrans" presStyleCnt="0"/>
      <dgm:spPr/>
    </dgm:pt>
    <dgm:pt modelId="{96D2D355-C3B7-4BB1-802B-E5027BC877C4}" type="pres">
      <dgm:prSet presAssocID="{C2967B86-BCD0-4503-9071-A12FD150B22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1B4831-C58B-47DD-9AA7-605DC870A123}" type="pres">
      <dgm:prSet presAssocID="{E0CE6362-9ED3-407B-A798-C96B3914B6FF}" presName="sibTrans" presStyleCnt="0"/>
      <dgm:spPr/>
    </dgm:pt>
    <dgm:pt modelId="{4B9E37C4-AD15-4E5D-8EF8-A36CC6FB99B1}" type="pres">
      <dgm:prSet presAssocID="{E8A04069-C828-4B7A-966C-046D73231F2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BC2F081-BACC-439E-B60D-96F5CC4A129C}" type="presOf" srcId="{E8A04069-C828-4B7A-966C-046D73231F2E}" destId="{4B9E37C4-AD15-4E5D-8EF8-A36CC6FB99B1}" srcOrd="0" destOrd="0" presId="urn:microsoft.com/office/officeart/2005/8/layout/default"/>
    <dgm:cxn modelId="{A870C56E-BF0D-4C12-9C76-2C0D55E03998}" srcId="{2E3FC412-141A-46C6-AB78-D87E53FF6090}" destId="{E8A04069-C828-4B7A-966C-046D73231F2E}" srcOrd="2" destOrd="0" parTransId="{D5707AF9-E49D-4398-A229-B3E7069B6326}" sibTransId="{85D0303F-288E-456B-A986-1DE2A941A979}"/>
    <dgm:cxn modelId="{15B43B58-D41D-408E-AD5D-2F80F473095B}" type="presOf" srcId="{C2967B86-BCD0-4503-9071-A12FD150B225}" destId="{96D2D355-C3B7-4BB1-802B-E5027BC877C4}" srcOrd="0" destOrd="0" presId="urn:microsoft.com/office/officeart/2005/8/layout/default"/>
    <dgm:cxn modelId="{2E4C8374-2A95-43CE-857C-ADC97BC698B0}" srcId="{2E3FC412-141A-46C6-AB78-D87E53FF6090}" destId="{C2967B86-BCD0-4503-9071-A12FD150B225}" srcOrd="1" destOrd="0" parTransId="{318E4787-C9C0-44DC-A3C9-30CC8DC8B03D}" sibTransId="{E0CE6362-9ED3-407B-A798-C96B3914B6FF}"/>
    <dgm:cxn modelId="{946C4547-AA62-4E71-8C86-CC53998A742B}" type="presOf" srcId="{F441F006-5E3C-4151-BAC3-642050C79E2E}" destId="{D8CCA9DB-E6EC-43FA-B953-7CFCF9D3065A}" srcOrd="0" destOrd="0" presId="urn:microsoft.com/office/officeart/2005/8/layout/default"/>
    <dgm:cxn modelId="{EB7CFAAC-F6F3-48A7-AE46-0A52DC36B9FB}" type="presOf" srcId="{2E3FC412-141A-46C6-AB78-D87E53FF6090}" destId="{64CB04AE-9CC0-40CA-B621-615843A3F8C2}" srcOrd="0" destOrd="0" presId="urn:microsoft.com/office/officeart/2005/8/layout/default"/>
    <dgm:cxn modelId="{5FF28AA0-91E5-45F7-9285-6875A15AD9BA}" srcId="{2E3FC412-141A-46C6-AB78-D87E53FF6090}" destId="{F441F006-5E3C-4151-BAC3-642050C79E2E}" srcOrd="0" destOrd="0" parTransId="{91B1AC21-02CD-45E4-9921-E4A660F1B115}" sibTransId="{4ED42143-2872-4ADA-A9B8-39A92212C342}"/>
    <dgm:cxn modelId="{E1812DE7-449A-42DB-8F65-303D865620CE}" type="presParOf" srcId="{64CB04AE-9CC0-40CA-B621-615843A3F8C2}" destId="{D8CCA9DB-E6EC-43FA-B953-7CFCF9D3065A}" srcOrd="0" destOrd="0" presId="urn:microsoft.com/office/officeart/2005/8/layout/default"/>
    <dgm:cxn modelId="{79AF431D-C3EA-46D3-A3D1-7A7AD29A82FC}" type="presParOf" srcId="{64CB04AE-9CC0-40CA-B621-615843A3F8C2}" destId="{F9BA17A8-CAF5-4DED-9EFC-4E1F3084C8E7}" srcOrd="1" destOrd="0" presId="urn:microsoft.com/office/officeart/2005/8/layout/default"/>
    <dgm:cxn modelId="{0096BEE2-732C-4C66-A2BD-40219D9A1D75}" type="presParOf" srcId="{64CB04AE-9CC0-40CA-B621-615843A3F8C2}" destId="{96D2D355-C3B7-4BB1-802B-E5027BC877C4}" srcOrd="2" destOrd="0" presId="urn:microsoft.com/office/officeart/2005/8/layout/default"/>
    <dgm:cxn modelId="{1E114FBF-074A-465F-88FD-3191274333A6}" type="presParOf" srcId="{64CB04AE-9CC0-40CA-B621-615843A3F8C2}" destId="{221B4831-C58B-47DD-9AA7-605DC870A123}" srcOrd="3" destOrd="0" presId="urn:microsoft.com/office/officeart/2005/8/layout/default"/>
    <dgm:cxn modelId="{04419585-1C33-4A80-902F-E2849FAABBD2}" type="presParOf" srcId="{64CB04AE-9CC0-40CA-B621-615843A3F8C2}" destId="{4B9E37C4-AD15-4E5D-8EF8-A36CC6FB99B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3F33C6-B7BB-4E8C-BD68-F2308FD5B7ED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BD6A9D1-5EDD-4DC5-8BAA-C8AA924B44CB}">
      <dgm:prSet phldrT="[Texto]" custT="1"/>
      <dgm:spPr/>
      <dgm:t>
        <a:bodyPr/>
        <a:lstStyle/>
        <a:p>
          <a:r>
            <a:rPr lang="es-EC" sz="2000" dirty="0" smtClean="0"/>
            <a:t>Beneficios para los accionistas</a:t>
          </a:r>
          <a:endParaRPr lang="es-ES" sz="2000" dirty="0"/>
        </a:p>
      </dgm:t>
    </dgm:pt>
    <dgm:pt modelId="{57144766-2C15-4D1C-9A70-238307231379}" type="parTrans" cxnId="{80F66A66-B9F0-4839-A213-8CD77015C16B}">
      <dgm:prSet/>
      <dgm:spPr/>
      <dgm:t>
        <a:bodyPr/>
        <a:lstStyle/>
        <a:p>
          <a:endParaRPr lang="es-ES"/>
        </a:p>
      </dgm:t>
    </dgm:pt>
    <dgm:pt modelId="{CDBE62AF-7D54-4C39-AF4F-7A0FEA4360FA}" type="sibTrans" cxnId="{80F66A66-B9F0-4839-A213-8CD77015C16B}">
      <dgm:prSet/>
      <dgm:spPr/>
      <dgm:t>
        <a:bodyPr/>
        <a:lstStyle/>
        <a:p>
          <a:endParaRPr lang="es-ES"/>
        </a:p>
      </dgm:t>
    </dgm:pt>
    <dgm:pt modelId="{34DD1B71-A6B9-4912-BE72-90D13614E457}">
      <dgm:prSet phldrT="[Texto]" custT="1"/>
      <dgm:spPr/>
      <dgm:t>
        <a:bodyPr/>
        <a:lstStyle/>
        <a:p>
          <a:r>
            <a:rPr lang="es-EC" sz="2000" dirty="0" smtClean="0"/>
            <a:t>Evaluación de este beneficio a futuro</a:t>
          </a:r>
          <a:endParaRPr lang="es-ES" sz="2000" dirty="0"/>
        </a:p>
      </dgm:t>
    </dgm:pt>
    <dgm:pt modelId="{F38574B9-406B-4CDE-887A-3B44612462D1}" type="parTrans" cxnId="{E806F542-7A22-4FF2-B2E1-FA9A2E5B79A3}">
      <dgm:prSet/>
      <dgm:spPr/>
      <dgm:t>
        <a:bodyPr/>
        <a:lstStyle/>
        <a:p>
          <a:endParaRPr lang="es-ES"/>
        </a:p>
      </dgm:t>
    </dgm:pt>
    <dgm:pt modelId="{A7BE949A-A06F-49D4-A2E1-4B93DD983E42}" type="sibTrans" cxnId="{E806F542-7A22-4FF2-B2E1-FA9A2E5B79A3}">
      <dgm:prSet/>
      <dgm:spPr/>
      <dgm:t>
        <a:bodyPr/>
        <a:lstStyle/>
        <a:p>
          <a:endParaRPr lang="es-ES"/>
        </a:p>
      </dgm:t>
    </dgm:pt>
    <dgm:pt modelId="{DAE31BF2-95DF-41BB-8F4C-B86EE9A58CA5}">
      <dgm:prSet phldrT="[Texto]" custT="1"/>
      <dgm:spPr/>
      <dgm:t>
        <a:bodyPr/>
        <a:lstStyle/>
        <a:p>
          <a:r>
            <a:rPr lang="es-EC" sz="2000" dirty="0" smtClean="0"/>
            <a:t>Valor residual al final del tiempo </a:t>
          </a:r>
          <a:endParaRPr lang="es-ES" sz="2000" dirty="0"/>
        </a:p>
      </dgm:t>
    </dgm:pt>
    <dgm:pt modelId="{707B51C2-85CD-4A08-B567-F5CD986AD7ED}" type="parTrans" cxnId="{13A0A0A8-D9FE-4F8B-A2F7-96145FE8F18F}">
      <dgm:prSet/>
      <dgm:spPr/>
      <dgm:t>
        <a:bodyPr/>
        <a:lstStyle/>
        <a:p>
          <a:endParaRPr lang="es-ES"/>
        </a:p>
      </dgm:t>
    </dgm:pt>
    <dgm:pt modelId="{66C52FDE-556A-4A2E-82ED-8F487BA339C9}" type="sibTrans" cxnId="{13A0A0A8-D9FE-4F8B-A2F7-96145FE8F18F}">
      <dgm:prSet/>
      <dgm:spPr/>
      <dgm:t>
        <a:bodyPr/>
        <a:lstStyle/>
        <a:p>
          <a:endParaRPr lang="es-ES"/>
        </a:p>
      </dgm:t>
    </dgm:pt>
    <dgm:pt modelId="{3BA237AD-FF42-4414-8810-19875DE1EEEF}">
      <dgm:prSet phldrT="[Texto]" custT="1"/>
      <dgm:spPr/>
      <dgm:t>
        <a:bodyPr/>
        <a:lstStyle/>
        <a:p>
          <a:r>
            <a:rPr lang="es-EC" sz="2000" dirty="0" smtClean="0"/>
            <a:t>Tasa de oportunidad </a:t>
          </a:r>
          <a:endParaRPr lang="es-ES" sz="2000" dirty="0"/>
        </a:p>
      </dgm:t>
    </dgm:pt>
    <dgm:pt modelId="{A00C6F18-E205-4BA1-92F4-E7C0B69CB46A}" type="parTrans" cxnId="{AF821737-8B9C-48D4-875E-92A1C2FC066B}">
      <dgm:prSet/>
      <dgm:spPr/>
      <dgm:t>
        <a:bodyPr/>
        <a:lstStyle/>
        <a:p>
          <a:endParaRPr lang="es-ES"/>
        </a:p>
      </dgm:t>
    </dgm:pt>
    <dgm:pt modelId="{530B8086-1F1D-4DEB-887B-04CB684B05D5}" type="sibTrans" cxnId="{AF821737-8B9C-48D4-875E-92A1C2FC066B}">
      <dgm:prSet/>
      <dgm:spPr/>
      <dgm:t>
        <a:bodyPr/>
        <a:lstStyle/>
        <a:p>
          <a:endParaRPr lang="es-ES"/>
        </a:p>
      </dgm:t>
    </dgm:pt>
    <dgm:pt modelId="{145EBB86-CFB9-4E57-B2D2-292B64E3F421}" type="pres">
      <dgm:prSet presAssocID="{B63F33C6-B7BB-4E8C-BD68-F2308FD5B7E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CD28FAB-7120-4C8F-BD64-A84293AE7189}" type="pres">
      <dgm:prSet presAssocID="{EBD6A9D1-5EDD-4DC5-8BAA-C8AA924B44CB}" presName="node" presStyleLbl="node1" presStyleIdx="0" presStyleCnt="4" custScaleX="1049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0F3C28-2423-4791-9D5E-B67BED4739A1}" type="pres">
      <dgm:prSet presAssocID="{EBD6A9D1-5EDD-4DC5-8BAA-C8AA924B44CB}" presName="spNode" presStyleCnt="0"/>
      <dgm:spPr/>
      <dgm:t>
        <a:bodyPr/>
        <a:lstStyle/>
        <a:p>
          <a:endParaRPr lang="es-EC"/>
        </a:p>
      </dgm:t>
    </dgm:pt>
    <dgm:pt modelId="{B4FB4EAD-0411-4A25-B796-261D2F79FE8E}" type="pres">
      <dgm:prSet presAssocID="{CDBE62AF-7D54-4C39-AF4F-7A0FEA4360FA}" presName="sibTrans" presStyleLbl="sibTrans1D1" presStyleIdx="0" presStyleCnt="4"/>
      <dgm:spPr/>
      <dgm:t>
        <a:bodyPr/>
        <a:lstStyle/>
        <a:p>
          <a:endParaRPr lang="es-ES"/>
        </a:p>
      </dgm:t>
    </dgm:pt>
    <dgm:pt modelId="{ADA16B97-305E-48A0-BFFF-B4570EAA7FF4}" type="pres">
      <dgm:prSet presAssocID="{34DD1B71-A6B9-4912-BE72-90D13614E45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3214FC-756C-48A9-B963-A3BDAAC13743}" type="pres">
      <dgm:prSet presAssocID="{34DD1B71-A6B9-4912-BE72-90D13614E457}" presName="spNode" presStyleCnt="0"/>
      <dgm:spPr/>
      <dgm:t>
        <a:bodyPr/>
        <a:lstStyle/>
        <a:p>
          <a:endParaRPr lang="es-EC"/>
        </a:p>
      </dgm:t>
    </dgm:pt>
    <dgm:pt modelId="{4E4EC51F-0267-4B87-9391-93D0D9DE79EF}" type="pres">
      <dgm:prSet presAssocID="{A7BE949A-A06F-49D4-A2E1-4B93DD983E42}" presName="sibTrans" presStyleLbl="sibTrans1D1" presStyleIdx="1" presStyleCnt="4"/>
      <dgm:spPr/>
      <dgm:t>
        <a:bodyPr/>
        <a:lstStyle/>
        <a:p>
          <a:endParaRPr lang="es-ES"/>
        </a:p>
      </dgm:t>
    </dgm:pt>
    <dgm:pt modelId="{708D21F8-CCD3-46E5-BB0A-8E5EB4D71571}" type="pres">
      <dgm:prSet presAssocID="{DAE31BF2-95DF-41BB-8F4C-B86EE9A58CA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20A979-77B9-4D36-9763-E506369D786B}" type="pres">
      <dgm:prSet presAssocID="{DAE31BF2-95DF-41BB-8F4C-B86EE9A58CA5}" presName="spNode" presStyleCnt="0"/>
      <dgm:spPr/>
      <dgm:t>
        <a:bodyPr/>
        <a:lstStyle/>
        <a:p>
          <a:endParaRPr lang="es-EC"/>
        </a:p>
      </dgm:t>
    </dgm:pt>
    <dgm:pt modelId="{1A9BC7F4-5106-467A-9915-95B263F9DE23}" type="pres">
      <dgm:prSet presAssocID="{66C52FDE-556A-4A2E-82ED-8F487BA339C9}" presName="sibTrans" presStyleLbl="sibTrans1D1" presStyleIdx="2" presStyleCnt="4"/>
      <dgm:spPr/>
      <dgm:t>
        <a:bodyPr/>
        <a:lstStyle/>
        <a:p>
          <a:endParaRPr lang="es-ES"/>
        </a:p>
      </dgm:t>
    </dgm:pt>
    <dgm:pt modelId="{EF538272-9AD1-4FDF-B068-4B8D3F56520D}" type="pres">
      <dgm:prSet presAssocID="{3BA237AD-FF42-4414-8810-19875DE1EEE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F643B1-25AF-43BD-9668-EEF7814F4569}" type="pres">
      <dgm:prSet presAssocID="{3BA237AD-FF42-4414-8810-19875DE1EEEF}" presName="spNode" presStyleCnt="0"/>
      <dgm:spPr/>
      <dgm:t>
        <a:bodyPr/>
        <a:lstStyle/>
        <a:p>
          <a:endParaRPr lang="es-EC"/>
        </a:p>
      </dgm:t>
    </dgm:pt>
    <dgm:pt modelId="{17BF4015-E588-4F02-BBE9-A8DFDE2210A7}" type="pres">
      <dgm:prSet presAssocID="{530B8086-1F1D-4DEB-887B-04CB684B05D5}" presName="sibTrans" presStyleLbl="sibTrans1D1" presStyleIdx="3" presStyleCnt="4"/>
      <dgm:spPr/>
      <dgm:t>
        <a:bodyPr/>
        <a:lstStyle/>
        <a:p>
          <a:endParaRPr lang="es-ES"/>
        </a:p>
      </dgm:t>
    </dgm:pt>
  </dgm:ptLst>
  <dgm:cxnLst>
    <dgm:cxn modelId="{658C8732-8F30-4AD9-973D-6F311E8B5739}" type="presOf" srcId="{66C52FDE-556A-4A2E-82ED-8F487BA339C9}" destId="{1A9BC7F4-5106-467A-9915-95B263F9DE23}" srcOrd="0" destOrd="0" presId="urn:microsoft.com/office/officeart/2005/8/layout/cycle5"/>
    <dgm:cxn modelId="{0DB6C1F4-B277-4C90-B689-551D2518C0E4}" type="presOf" srcId="{CDBE62AF-7D54-4C39-AF4F-7A0FEA4360FA}" destId="{B4FB4EAD-0411-4A25-B796-261D2F79FE8E}" srcOrd="0" destOrd="0" presId="urn:microsoft.com/office/officeart/2005/8/layout/cycle5"/>
    <dgm:cxn modelId="{53B5A8CE-B8A1-4F76-9C1D-51F74BE2C8D1}" type="presOf" srcId="{34DD1B71-A6B9-4912-BE72-90D13614E457}" destId="{ADA16B97-305E-48A0-BFFF-B4570EAA7FF4}" srcOrd="0" destOrd="0" presId="urn:microsoft.com/office/officeart/2005/8/layout/cycle5"/>
    <dgm:cxn modelId="{80F66A66-B9F0-4839-A213-8CD77015C16B}" srcId="{B63F33C6-B7BB-4E8C-BD68-F2308FD5B7ED}" destId="{EBD6A9D1-5EDD-4DC5-8BAA-C8AA924B44CB}" srcOrd="0" destOrd="0" parTransId="{57144766-2C15-4D1C-9A70-238307231379}" sibTransId="{CDBE62AF-7D54-4C39-AF4F-7A0FEA4360FA}"/>
    <dgm:cxn modelId="{E806F542-7A22-4FF2-B2E1-FA9A2E5B79A3}" srcId="{B63F33C6-B7BB-4E8C-BD68-F2308FD5B7ED}" destId="{34DD1B71-A6B9-4912-BE72-90D13614E457}" srcOrd="1" destOrd="0" parTransId="{F38574B9-406B-4CDE-887A-3B44612462D1}" sibTransId="{A7BE949A-A06F-49D4-A2E1-4B93DD983E42}"/>
    <dgm:cxn modelId="{713EFF1D-FA5C-4073-AA3E-ADC42F3A9DC3}" type="presOf" srcId="{530B8086-1F1D-4DEB-887B-04CB684B05D5}" destId="{17BF4015-E588-4F02-BBE9-A8DFDE2210A7}" srcOrd="0" destOrd="0" presId="urn:microsoft.com/office/officeart/2005/8/layout/cycle5"/>
    <dgm:cxn modelId="{53FB0176-0BDD-409D-82AD-1588FFA3BD00}" type="presOf" srcId="{DAE31BF2-95DF-41BB-8F4C-B86EE9A58CA5}" destId="{708D21F8-CCD3-46E5-BB0A-8E5EB4D71571}" srcOrd="0" destOrd="0" presId="urn:microsoft.com/office/officeart/2005/8/layout/cycle5"/>
    <dgm:cxn modelId="{AF821737-8B9C-48D4-875E-92A1C2FC066B}" srcId="{B63F33C6-B7BB-4E8C-BD68-F2308FD5B7ED}" destId="{3BA237AD-FF42-4414-8810-19875DE1EEEF}" srcOrd="3" destOrd="0" parTransId="{A00C6F18-E205-4BA1-92F4-E7C0B69CB46A}" sibTransId="{530B8086-1F1D-4DEB-887B-04CB684B05D5}"/>
    <dgm:cxn modelId="{D3A0A982-E98F-481F-A61C-E7C39D5449BA}" type="presOf" srcId="{B63F33C6-B7BB-4E8C-BD68-F2308FD5B7ED}" destId="{145EBB86-CFB9-4E57-B2D2-292B64E3F421}" srcOrd="0" destOrd="0" presId="urn:microsoft.com/office/officeart/2005/8/layout/cycle5"/>
    <dgm:cxn modelId="{13A0A0A8-D9FE-4F8B-A2F7-96145FE8F18F}" srcId="{B63F33C6-B7BB-4E8C-BD68-F2308FD5B7ED}" destId="{DAE31BF2-95DF-41BB-8F4C-B86EE9A58CA5}" srcOrd="2" destOrd="0" parTransId="{707B51C2-85CD-4A08-B567-F5CD986AD7ED}" sibTransId="{66C52FDE-556A-4A2E-82ED-8F487BA339C9}"/>
    <dgm:cxn modelId="{064722FE-D4B4-46CD-B1CB-CA1A2CE4FF89}" type="presOf" srcId="{3BA237AD-FF42-4414-8810-19875DE1EEEF}" destId="{EF538272-9AD1-4FDF-B068-4B8D3F56520D}" srcOrd="0" destOrd="0" presId="urn:microsoft.com/office/officeart/2005/8/layout/cycle5"/>
    <dgm:cxn modelId="{29282492-CC76-4B89-BA01-4227076C6BD2}" type="presOf" srcId="{EBD6A9D1-5EDD-4DC5-8BAA-C8AA924B44CB}" destId="{2CD28FAB-7120-4C8F-BD64-A84293AE7189}" srcOrd="0" destOrd="0" presId="urn:microsoft.com/office/officeart/2005/8/layout/cycle5"/>
    <dgm:cxn modelId="{09AB48D5-19EE-4379-88E2-76F42A520009}" type="presOf" srcId="{A7BE949A-A06F-49D4-A2E1-4B93DD983E42}" destId="{4E4EC51F-0267-4B87-9391-93D0D9DE79EF}" srcOrd="0" destOrd="0" presId="urn:microsoft.com/office/officeart/2005/8/layout/cycle5"/>
    <dgm:cxn modelId="{D7088893-0B8D-40D3-A58C-D3F6EF58D308}" type="presParOf" srcId="{145EBB86-CFB9-4E57-B2D2-292B64E3F421}" destId="{2CD28FAB-7120-4C8F-BD64-A84293AE7189}" srcOrd="0" destOrd="0" presId="urn:microsoft.com/office/officeart/2005/8/layout/cycle5"/>
    <dgm:cxn modelId="{54595C4F-7D17-49F5-B340-6AB9DA90DA3F}" type="presParOf" srcId="{145EBB86-CFB9-4E57-B2D2-292B64E3F421}" destId="{1E0F3C28-2423-4791-9D5E-B67BED4739A1}" srcOrd="1" destOrd="0" presId="urn:microsoft.com/office/officeart/2005/8/layout/cycle5"/>
    <dgm:cxn modelId="{A1065AFC-43F0-413C-8816-9A19621677F1}" type="presParOf" srcId="{145EBB86-CFB9-4E57-B2D2-292B64E3F421}" destId="{B4FB4EAD-0411-4A25-B796-261D2F79FE8E}" srcOrd="2" destOrd="0" presId="urn:microsoft.com/office/officeart/2005/8/layout/cycle5"/>
    <dgm:cxn modelId="{6DD13BE5-3F57-4754-8E1E-2956A207DF9E}" type="presParOf" srcId="{145EBB86-CFB9-4E57-B2D2-292B64E3F421}" destId="{ADA16B97-305E-48A0-BFFF-B4570EAA7FF4}" srcOrd="3" destOrd="0" presId="urn:microsoft.com/office/officeart/2005/8/layout/cycle5"/>
    <dgm:cxn modelId="{E9EBECD1-BCE4-49F6-8F2C-0BB79910669A}" type="presParOf" srcId="{145EBB86-CFB9-4E57-B2D2-292B64E3F421}" destId="{F03214FC-756C-48A9-B963-A3BDAAC13743}" srcOrd="4" destOrd="0" presId="urn:microsoft.com/office/officeart/2005/8/layout/cycle5"/>
    <dgm:cxn modelId="{A1938EA7-9F51-4C46-94D0-6D4032C9224D}" type="presParOf" srcId="{145EBB86-CFB9-4E57-B2D2-292B64E3F421}" destId="{4E4EC51F-0267-4B87-9391-93D0D9DE79EF}" srcOrd="5" destOrd="0" presId="urn:microsoft.com/office/officeart/2005/8/layout/cycle5"/>
    <dgm:cxn modelId="{E402EBFF-C473-42EE-A3FA-B4EA27A0262D}" type="presParOf" srcId="{145EBB86-CFB9-4E57-B2D2-292B64E3F421}" destId="{708D21F8-CCD3-46E5-BB0A-8E5EB4D71571}" srcOrd="6" destOrd="0" presId="urn:microsoft.com/office/officeart/2005/8/layout/cycle5"/>
    <dgm:cxn modelId="{F57968A5-2C68-45A4-8A73-BB69B3E67E56}" type="presParOf" srcId="{145EBB86-CFB9-4E57-B2D2-292B64E3F421}" destId="{8720A979-77B9-4D36-9763-E506369D786B}" srcOrd="7" destOrd="0" presId="urn:microsoft.com/office/officeart/2005/8/layout/cycle5"/>
    <dgm:cxn modelId="{36FB9B41-AF68-4A92-828D-C0E5B9C5E3FB}" type="presParOf" srcId="{145EBB86-CFB9-4E57-B2D2-292B64E3F421}" destId="{1A9BC7F4-5106-467A-9915-95B263F9DE23}" srcOrd="8" destOrd="0" presId="urn:microsoft.com/office/officeart/2005/8/layout/cycle5"/>
    <dgm:cxn modelId="{E9EDBEA1-6162-4917-98BF-07E9BB37022F}" type="presParOf" srcId="{145EBB86-CFB9-4E57-B2D2-292B64E3F421}" destId="{EF538272-9AD1-4FDF-B068-4B8D3F56520D}" srcOrd="9" destOrd="0" presId="urn:microsoft.com/office/officeart/2005/8/layout/cycle5"/>
    <dgm:cxn modelId="{0A93CC19-6A69-477A-AEB8-FE1443B50D9C}" type="presParOf" srcId="{145EBB86-CFB9-4E57-B2D2-292B64E3F421}" destId="{23F643B1-25AF-43BD-9668-EEF7814F4569}" srcOrd="10" destOrd="0" presId="urn:microsoft.com/office/officeart/2005/8/layout/cycle5"/>
    <dgm:cxn modelId="{D544E710-A234-4668-AAF3-64CA0D880C34}" type="presParOf" srcId="{145EBB86-CFB9-4E57-B2D2-292B64E3F421}" destId="{17BF4015-E588-4F02-BBE9-A8DFDE2210A7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A0F7E-0FC2-4563-A0B7-5CEDB3DAEEE7}">
      <dsp:nvSpPr>
        <dsp:cNvPr id="0" name=""/>
        <dsp:cNvSpPr/>
      </dsp:nvSpPr>
      <dsp:spPr>
        <a:xfrm>
          <a:off x="1842906" y="302854"/>
          <a:ext cx="3979342" cy="12435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294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Antecedentes en la cultura griega y romana </a:t>
          </a:r>
          <a:endParaRPr lang="es-ES" sz="2600" kern="1200" dirty="0"/>
        </a:p>
      </dsp:txBody>
      <dsp:txXfrm>
        <a:off x="1842906" y="302854"/>
        <a:ext cx="3979342" cy="1243544"/>
      </dsp:txXfrm>
    </dsp:sp>
    <dsp:sp modelId="{CB536A3A-8FE5-4CD1-975F-6597A8EF04E0}">
      <dsp:nvSpPr>
        <dsp:cNvPr id="0" name=""/>
        <dsp:cNvSpPr/>
      </dsp:nvSpPr>
      <dsp:spPr>
        <a:xfrm>
          <a:off x="1677100" y="123231"/>
          <a:ext cx="870481" cy="130572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450B6-6916-48FB-A717-74244112347D}">
      <dsp:nvSpPr>
        <dsp:cNvPr id="0" name=""/>
        <dsp:cNvSpPr/>
      </dsp:nvSpPr>
      <dsp:spPr>
        <a:xfrm>
          <a:off x="1842906" y="1868339"/>
          <a:ext cx="3979342" cy="12435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294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1347 nace el primer contrato de seguros</a:t>
          </a:r>
          <a:endParaRPr lang="es-ES" sz="2600" kern="1200" dirty="0"/>
        </a:p>
      </dsp:txBody>
      <dsp:txXfrm>
        <a:off x="1842906" y="1868339"/>
        <a:ext cx="3979342" cy="1243544"/>
      </dsp:txXfrm>
    </dsp:sp>
    <dsp:sp modelId="{4A88A319-E382-499D-97FD-89FC7012DF37}">
      <dsp:nvSpPr>
        <dsp:cNvPr id="0" name=""/>
        <dsp:cNvSpPr/>
      </dsp:nvSpPr>
      <dsp:spPr>
        <a:xfrm>
          <a:off x="1677100" y="1688716"/>
          <a:ext cx="870481" cy="130572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41DB2E-DBB3-43DC-B03E-544A51E4D957}">
      <dsp:nvSpPr>
        <dsp:cNvPr id="0" name=""/>
        <dsp:cNvSpPr/>
      </dsp:nvSpPr>
      <dsp:spPr>
        <a:xfrm>
          <a:off x="1842906" y="3433823"/>
          <a:ext cx="3979342" cy="12435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294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38 años después en Pisa nace la póliza</a:t>
          </a:r>
          <a:endParaRPr lang="es-ES" sz="2600" kern="1200" dirty="0"/>
        </a:p>
      </dsp:txBody>
      <dsp:txXfrm>
        <a:off x="1842906" y="3433823"/>
        <a:ext cx="3979342" cy="1243544"/>
      </dsp:txXfrm>
    </dsp:sp>
    <dsp:sp modelId="{14281AEA-E3DE-4CCF-96DD-4BA060A3E32C}">
      <dsp:nvSpPr>
        <dsp:cNvPr id="0" name=""/>
        <dsp:cNvSpPr/>
      </dsp:nvSpPr>
      <dsp:spPr>
        <a:xfrm>
          <a:off x="1677100" y="3254200"/>
          <a:ext cx="870481" cy="130572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28FAB-7120-4C8F-BD64-A84293AE7189}">
      <dsp:nvSpPr>
        <dsp:cNvPr id="0" name=""/>
        <dsp:cNvSpPr/>
      </dsp:nvSpPr>
      <dsp:spPr>
        <a:xfrm>
          <a:off x="2922292" y="3289"/>
          <a:ext cx="1654764" cy="1024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Canalizador de inversiones</a:t>
          </a:r>
          <a:endParaRPr lang="es-ES" sz="2000" kern="1200" dirty="0"/>
        </a:p>
      </dsp:txBody>
      <dsp:txXfrm>
        <a:off x="2972312" y="53309"/>
        <a:ext cx="1554724" cy="924620"/>
      </dsp:txXfrm>
    </dsp:sp>
    <dsp:sp modelId="{B4FB4EAD-0411-4A25-B796-261D2F79FE8E}">
      <dsp:nvSpPr>
        <dsp:cNvPr id="0" name=""/>
        <dsp:cNvSpPr/>
      </dsp:nvSpPr>
      <dsp:spPr>
        <a:xfrm>
          <a:off x="1703413" y="515619"/>
          <a:ext cx="4092522" cy="4092522"/>
        </a:xfrm>
        <a:custGeom>
          <a:avLst/>
          <a:gdLst/>
          <a:ahLst/>
          <a:cxnLst/>
          <a:rect l="0" t="0" r="0" b="0"/>
          <a:pathLst>
            <a:path>
              <a:moveTo>
                <a:pt x="3075358" y="277605"/>
              </a:moveTo>
              <a:arcTo wR="2046261" hR="2046261" stAng="18011585" swAng="11669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A16B97-305E-48A0-BFFF-B4570EAA7FF4}">
      <dsp:nvSpPr>
        <dsp:cNvPr id="0" name=""/>
        <dsp:cNvSpPr/>
      </dsp:nvSpPr>
      <dsp:spPr>
        <a:xfrm>
          <a:off x="4907584" y="1417221"/>
          <a:ext cx="1576401" cy="1024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Agencias colocadoras de seguros</a:t>
          </a:r>
          <a:endParaRPr lang="es-ES" sz="2000" kern="1200" dirty="0"/>
        </a:p>
      </dsp:txBody>
      <dsp:txXfrm>
        <a:off x="4957604" y="1467241"/>
        <a:ext cx="1476361" cy="924620"/>
      </dsp:txXfrm>
    </dsp:sp>
    <dsp:sp modelId="{4E4EC51F-0267-4B87-9391-93D0D9DE79EF}">
      <dsp:nvSpPr>
        <dsp:cNvPr id="0" name=""/>
        <dsp:cNvSpPr/>
      </dsp:nvSpPr>
      <dsp:spPr>
        <a:xfrm>
          <a:off x="1703413" y="515619"/>
          <a:ext cx="4092522" cy="4092522"/>
        </a:xfrm>
        <a:custGeom>
          <a:avLst/>
          <a:gdLst/>
          <a:ahLst/>
          <a:cxnLst/>
          <a:rect l="0" t="0" r="0" b="0"/>
          <a:pathLst>
            <a:path>
              <a:moveTo>
                <a:pt x="4087608" y="2187988"/>
              </a:moveTo>
              <a:arcTo wR="2046261" hR="2046261" stAng="21838294" swAng="135941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D21F8-CCD3-46E5-BB0A-8E5EB4D71571}">
      <dsp:nvSpPr>
        <dsp:cNvPr id="0" name=""/>
        <dsp:cNvSpPr/>
      </dsp:nvSpPr>
      <dsp:spPr>
        <a:xfrm>
          <a:off x="4164236" y="3705010"/>
          <a:ext cx="1576401" cy="1024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Ajustadoras de siniestros</a:t>
          </a:r>
          <a:endParaRPr lang="es-ES" sz="2000" kern="1200" dirty="0"/>
        </a:p>
      </dsp:txBody>
      <dsp:txXfrm>
        <a:off x="4214256" y="3755030"/>
        <a:ext cx="1476361" cy="924620"/>
      </dsp:txXfrm>
    </dsp:sp>
    <dsp:sp modelId="{1A9BC7F4-5106-467A-9915-95B263F9DE23}">
      <dsp:nvSpPr>
        <dsp:cNvPr id="0" name=""/>
        <dsp:cNvSpPr/>
      </dsp:nvSpPr>
      <dsp:spPr>
        <a:xfrm>
          <a:off x="1703413" y="515619"/>
          <a:ext cx="4092522" cy="4092522"/>
        </a:xfrm>
        <a:custGeom>
          <a:avLst/>
          <a:gdLst/>
          <a:ahLst/>
          <a:cxnLst/>
          <a:rect l="0" t="0" r="0" b="0"/>
          <a:pathLst>
            <a:path>
              <a:moveTo>
                <a:pt x="2297254" y="4077071"/>
              </a:moveTo>
              <a:arcTo wR="2046261" hR="2046261" stAng="4977264" swAng="84547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38272-9AD1-4FDF-B068-4B8D3F56520D}">
      <dsp:nvSpPr>
        <dsp:cNvPr id="0" name=""/>
        <dsp:cNvSpPr/>
      </dsp:nvSpPr>
      <dsp:spPr>
        <a:xfrm>
          <a:off x="1758711" y="3705010"/>
          <a:ext cx="1576401" cy="1024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Sector automotriz</a:t>
          </a:r>
          <a:endParaRPr lang="es-ES" sz="2000" kern="1200" dirty="0"/>
        </a:p>
      </dsp:txBody>
      <dsp:txXfrm>
        <a:off x="1808731" y="3755030"/>
        <a:ext cx="1476361" cy="924620"/>
      </dsp:txXfrm>
    </dsp:sp>
    <dsp:sp modelId="{17BF4015-E588-4F02-BBE9-A8DFDE2210A7}">
      <dsp:nvSpPr>
        <dsp:cNvPr id="0" name=""/>
        <dsp:cNvSpPr/>
      </dsp:nvSpPr>
      <dsp:spPr>
        <a:xfrm>
          <a:off x="1703413" y="515619"/>
          <a:ext cx="4092522" cy="4092522"/>
        </a:xfrm>
        <a:custGeom>
          <a:avLst/>
          <a:gdLst/>
          <a:ahLst/>
          <a:cxnLst/>
          <a:rect l="0" t="0" r="0" b="0"/>
          <a:pathLst>
            <a:path>
              <a:moveTo>
                <a:pt x="217044" y="2963403"/>
              </a:moveTo>
              <a:arcTo wR="2046261" hR="2046261" stAng="9202289" swAng="135941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99DF38-4859-4BB3-B790-2B6E82558DB1}">
      <dsp:nvSpPr>
        <dsp:cNvPr id="0" name=""/>
        <dsp:cNvSpPr/>
      </dsp:nvSpPr>
      <dsp:spPr>
        <a:xfrm>
          <a:off x="1015364" y="1417221"/>
          <a:ext cx="1576401" cy="1024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Servicios varios</a:t>
          </a:r>
          <a:endParaRPr lang="es-ES" sz="2000" kern="1200" dirty="0"/>
        </a:p>
      </dsp:txBody>
      <dsp:txXfrm>
        <a:off x="1065384" y="1467241"/>
        <a:ext cx="1476361" cy="924620"/>
      </dsp:txXfrm>
    </dsp:sp>
    <dsp:sp modelId="{8366A9B6-3DA1-428D-B265-94301E66818D}">
      <dsp:nvSpPr>
        <dsp:cNvPr id="0" name=""/>
        <dsp:cNvSpPr/>
      </dsp:nvSpPr>
      <dsp:spPr>
        <a:xfrm>
          <a:off x="1703413" y="515619"/>
          <a:ext cx="4092522" cy="4092522"/>
        </a:xfrm>
        <a:custGeom>
          <a:avLst/>
          <a:gdLst/>
          <a:ahLst/>
          <a:cxnLst/>
          <a:rect l="0" t="0" r="0" b="0"/>
          <a:pathLst>
            <a:path>
              <a:moveTo>
                <a:pt x="486962" y="721206"/>
              </a:moveTo>
              <a:arcTo wR="2046261" hR="2046261" stAng="13221426" swAng="11669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28FAB-7120-4C8F-BD64-A84293AE7189}">
      <dsp:nvSpPr>
        <dsp:cNvPr id="0" name=""/>
        <dsp:cNvSpPr/>
      </dsp:nvSpPr>
      <dsp:spPr>
        <a:xfrm>
          <a:off x="2977648" y="3289"/>
          <a:ext cx="1654764" cy="1024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Situación estructural de EEFF</a:t>
          </a:r>
          <a:endParaRPr lang="es-ES" sz="2000" kern="1200" dirty="0"/>
        </a:p>
      </dsp:txBody>
      <dsp:txXfrm>
        <a:off x="3027668" y="53309"/>
        <a:ext cx="1554724" cy="924620"/>
      </dsp:txXfrm>
    </dsp:sp>
    <dsp:sp modelId="{B4FB4EAD-0411-4A25-B796-261D2F79FE8E}">
      <dsp:nvSpPr>
        <dsp:cNvPr id="0" name=""/>
        <dsp:cNvSpPr/>
      </dsp:nvSpPr>
      <dsp:spPr>
        <a:xfrm>
          <a:off x="1758768" y="515619"/>
          <a:ext cx="4092522" cy="4092522"/>
        </a:xfrm>
        <a:custGeom>
          <a:avLst/>
          <a:gdLst/>
          <a:ahLst/>
          <a:cxnLst/>
          <a:rect l="0" t="0" r="0" b="0"/>
          <a:pathLst>
            <a:path>
              <a:moveTo>
                <a:pt x="3075358" y="277605"/>
              </a:moveTo>
              <a:arcTo wR="2046261" hR="2046261" stAng="18011585" swAng="11669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A16B97-305E-48A0-BFFF-B4570EAA7FF4}">
      <dsp:nvSpPr>
        <dsp:cNvPr id="0" name=""/>
        <dsp:cNvSpPr/>
      </dsp:nvSpPr>
      <dsp:spPr>
        <a:xfrm>
          <a:off x="4962939" y="1417221"/>
          <a:ext cx="1576401" cy="1024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Relevancia de cuentas </a:t>
          </a:r>
          <a:endParaRPr lang="es-ES" sz="2000" kern="1200" dirty="0"/>
        </a:p>
      </dsp:txBody>
      <dsp:txXfrm>
        <a:off x="5012959" y="1467241"/>
        <a:ext cx="1476361" cy="924620"/>
      </dsp:txXfrm>
    </dsp:sp>
    <dsp:sp modelId="{4E4EC51F-0267-4B87-9391-93D0D9DE79EF}">
      <dsp:nvSpPr>
        <dsp:cNvPr id="0" name=""/>
        <dsp:cNvSpPr/>
      </dsp:nvSpPr>
      <dsp:spPr>
        <a:xfrm>
          <a:off x="1758768" y="515619"/>
          <a:ext cx="4092522" cy="4092522"/>
        </a:xfrm>
        <a:custGeom>
          <a:avLst/>
          <a:gdLst/>
          <a:ahLst/>
          <a:cxnLst/>
          <a:rect l="0" t="0" r="0" b="0"/>
          <a:pathLst>
            <a:path>
              <a:moveTo>
                <a:pt x="4087608" y="2187988"/>
              </a:moveTo>
              <a:arcTo wR="2046261" hR="2046261" stAng="21838294" swAng="135941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D21F8-CCD3-46E5-BB0A-8E5EB4D71571}">
      <dsp:nvSpPr>
        <dsp:cNvPr id="0" name=""/>
        <dsp:cNvSpPr/>
      </dsp:nvSpPr>
      <dsp:spPr>
        <a:xfrm>
          <a:off x="4159034" y="3705010"/>
          <a:ext cx="1697516" cy="1024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Evalúa los cambios estructurales</a:t>
          </a:r>
          <a:endParaRPr lang="es-ES" sz="2000" kern="1200" dirty="0"/>
        </a:p>
      </dsp:txBody>
      <dsp:txXfrm>
        <a:off x="4209054" y="3755030"/>
        <a:ext cx="1597476" cy="924620"/>
      </dsp:txXfrm>
    </dsp:sp>
    <dsp:sp modelId="{1A9BC7F4-5106-467A-9915-95B263F9DE23}">
      <dsp:nvSpPr>
        <dsp:cNvPr id="0" name=""/>
        <dsp:cNvSpPr/>
      </dsp:nvSpPr>
      <dsp:spPr>
        <a:xfrm>
          <a:off x="1758768" y="515619"/>
          <a:ext cx="4092522" cy="4092522"/>
        </a:xfrm>
        <a:custGeom>
          <a:avLst/>
          <a:gdLst/>
          <a:ahLst/>
          <a:cxnLst/>
          <a:rect l="0" t="0" r="0" b="0"/>
          <a:pathLst>
            <a:path>
              <a:moveTo>
                <a:pt x="2247996" y="4082554"/>
              </a:moveTo>
              <a:arcTo wR="2046261" hR="2046261" stAng="5060530" swAng="78252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38272-9AD1-4FDF-B068-4B8D3F56520D}">
      <dsp:nvSpPr>
        <dsp:cNvPr id="0" name=""/>
        <dsp:cNvSpPr/>
      </dsp:nvSpPr>
      <dsp:spPr>
        <a:xfrm>
          <a:off x="1814067" y="3705010"/>
          <a:ext cx="1576401" cy="1024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Evalúa las decisiones gerenciales</a:t>
          </a:r>
          <a:endParaRPr lang="es-ES" sz="2000" kern="1200" dirty="0"/>
        </a:p>
      </dsp:txBody>
      <dsp:txXfrm>
        <a:off x="1864087" y="3755030"/>
        <a:ext cx="1476361" cy="924620"/>
      </dsp:txXfrm>
    </dsp:sp>
    <dsp:sp modelId="{17BF4015-E588-4F02-BBE9-A8DFDE2210A7}">
      <dsp:nvSpPr>
        <dsp:cNvPr id="0" name=""/>
        <dsp:cNvSpPr/>
      </dsp:nvSpPr>
      <dsp:spPr>
        <a:xfrm>
          <a:off x="1758768" y="515619"/>
          <a:ext cx="4092522" cy="4092522"/>
        </a:xfrm>
        <a:custGeom>
          <a:avLst/>
          <a:gdLst/>
          <a:ahLst/>
          <a:cxnLst/>
          <a:rect l="0" t="0" r="0" b="0"/>
          <a:pathLst>
            <a:path>
              <a:moveTo>
                <a:pt x="220753" y="2970765"/>
              </a:moveTo>
              <a:arcTo wR="2046261" hR="2046261" stAng="9188441" swAng="131415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99DF38-4859-4BB3-B790-2B6E82558DB1}">
      <dsp:nvSpPr>
        <dsp:cNvPr id="0" name=""/>
        <dsp:cNvSpPr/>
      </dsp:nvSpPr>
      <dsp:spPr>
        <a:xfrm>
          <a:off x="960008" y="1373847"/>
          <a:ext cx="1797822" cy="11114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Nuevas políticas de racionalización</a:t>
          </a:r>
          <a:endParaRPr lang="es-ES" sz="2000" kern="1200" dirty="0"/>
        </a:p>
      </dsp:txBody>
      <dsp:txXfrm>
        <a:off x="1014262" y="1428101"/>
        <a:ext cx="1689314" cy="1002900"/>
      </dsp:txXfrm>
    </dsp:sp>
    <dsp:sp modelId="{8366A9B6-3DA1-428D-B265-94301E66818D}">
      <dsp:nvSpPr>
        <dsp:cNvPr id="0" name=""/>
        <dsp:cNvSpPr/>
      </dsp:nvSpPr>
      <dsp:spPr>
        <a:xfrm>
          <a:off x="1758768" y="515619"/>
          <a:ext cx="4092522" cy="4092522"/>
        </a:xfrm>
        <a:custGeom>
          <a:avLst/>
          <a:gdLst/>
          <a:ahLst/>
          <a:cxnLst/>
          <a:rect l="0" t="0" r="0" b="0"/>
          <a:pathLst>
            <a:path>
              <a:moveTo>
                <a:pt x="514902" y="689012"/>
              </a:moveTo>
              <a:arcTo wR="2046261" hR="2046261" stAng="13293041" swAng="11124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3667E-00E0-4C76-B2A9-8D3EB571F3B2}">
      <dsp:nvSpPr>
        <dsp:cNvPr id="0" name=""/>
        <dsp:cNvSpPr/>
      </dsp:nvSpPr>
      <dsp:spPr>
        <a:xfrm>
          <a:off x="730838" y="357"/>
          <a:ext cx="5602541" cy="509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 dirty="0"/>
        </a:p>
      </dsp:txBody>
      <dsp:txXfrm>
        <a:off x="730838" y="357"/>
        <a:ext cx="5602541" cy="509321"/>
      </dsp:txXfrm>
    </dsp:sp>
    <dsp:sp modelId="{20787D95-400F-464B-8ECB-D30F8D624C40}">
      <dsp:nvSpPr>
        <dsp:cNvPr id="0" name=""/>
        <dsp:cNvSpPr/>
      </dsp:nvSpPr>
      <dsp:spPr>
        <a:xfrm>
          <a:off x="730838" y="509679"/>
          <a:ext cx="1310994" cy="10375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17638-10DE-49BE-A220-3510C780C4EC}">
      <dsp:nvSpPr>
        <dsp:cNvPr id="0" name=""/>
        <dsp:cNvSpPr/>
      </dsp:nvSpPr>
      <dsp:spPr>
        <a:xfrm>
          <a:off x="1518307" y="509679"/>
          <a:ext cx="1310994" cy="10375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C85C9-B8BA-4A39-AD8F-379564EE89C1}">
      <dsp:nvSpPr>
        <dsp:cNvPr id="0" name=""/>
        <dsp:cNvSpPr/>
      </dsp:nvSpPr>
      <dsp:spPr>
        <a:xfrm>
          <a:off x="2306397" y="509679"/>
          <a:ext cx="1310994" cy="10375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53D736-1026-4162-A55D-0A322DA8D30A}">
      <dsp:nvSpPr>
        <dsp:cNvPr id="0" name=""/>
        <dsp:cNvSpPr/>
      </dsp:nvSpPr>
      <dsp:spPr>
        <a:xfrm>
          <a:off x="3093866" y="509679"/>
          <a:ext cx="1310994" cy="10375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6AF21C-D826-4863-8CC9-E74D6C2194BE}">
      <dsp:nvSpPr>
        <dsp:cNvPr id="0" name=""/>
        <dsp:cNvSpPr/>
      </dsp:nvSpPr>
      <dsp:spPr>
        <a:xfrm>
          <a:off x="3881957" y="509679"/>
          <a:ext cx="1310994" cy="10375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A01FA-33E6-4131-91A1-2E436EE3700A}">
      <dsp:nvSpPr>
        <dsp:cNvPr id="0" name=""/>
        <dsp:cNvSpPr/>
      </dsp:nvSpPr>
      <dsp:spPr>
        <a:xfrm>
          <a:off x="4669425" y="509679"/>
          <a:ext cx="1310994" cy="10375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DC61C6-5B6D-44DB-A4B2-7919B575D59E}">
      <dsp:nvSpPr>
        <dsp:cNvPr id="0" name=""/>
        <dsp:cNvSpPr/>
      </dsp:nvSpPr>
      <dsp:spPr>
        <a:xfrm>
          <a:off x="5457516" y="509679"/>
          <a:ext cx="1310994" cy="10375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DE9A1-9744-415C-8DA3-6CC4E7F3DDB4}">
      <dsp:nvSpPr>
        <dsp:cNvPr id="0" name=""/>
        <dsp:cNvSpPr/>
      </dsp:nvSpPr>
      <dsp:spPr>
        <a:xfrm>
          <a:off x="730838" y="613430"/>
          <a:ext cx="5675374" cy="8300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Determinar la </a:t>
          </a:r>
          <a:r>
            <a:rPr lang="es-EC" sz="2600" b="0" kern="1200" dirty="0" smtClean="0"/>
            <a:t>variación absoluta o relativa</a:t>
          </a:r>
          <a:endParaRPr lang="es-EC" sz="2600" b="0" kern="1200" dirty="0"/>
        </a:p>
      </dsp:txBody>
      <dsp:txXfrm>
        <a:off x="730838" y="613430"/>
        <a:ext cx="5675374" cy="830006"/>
      </dsp:txXfrm>
    </dsp:sp>
    <dsp:sp modelId="{93D9F309-5D0E-45A3-A112-22E57188C0B2}">
      <dsp:nvSpPr>
        <dsp:cNvPr id="0" name=""/>
        <dsp:cNvSpPr/>
      </dsp:nvSpPr>
      <dsp:spPr>
        <a:xfrm>
          <a:off x="730838" y="1626885"/>
          <a:ext cx="5602541" cy="509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/>
        </a:p>
      </dsp:txBody>
      <dsp:txXfrm>
        <a:off x="730838" y="1626885"/>
        <a:ext cx="5602541" cy="509321"/>
      </dsp:txXfrm>
    </dsp:sp>
    <dsp:sp modelId="{BEFBDD37-4188-4A00-8D77-358021891621}">
      <dsp:nvSpPr>
        <dsp:cNvPr id="0" name=""/>
        <dsp:cNvSpPr/>
      </dsp:nvSpPr>
      <dsp:spPr>
        <a:xfrm>
          <a:off x="730838" y="2136207"/>
          <a:ext cx="1310994" cy="10375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F10C7-7245-4686-97F2-0FE21EFC90AC}">
      <dsp:nvSpPr>
        <dsp:cNvPr id="0" name=""/>
        <dsp:cNvSpPr/>
      </dsp:nvSpPr>
      <dsp:spPr>
        <a:xfrm>
          <a:off x="1518307" y="2136207"/>
          <a:ext cx="1310994" cy="10375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901ED-EC94-4C7B-965B-4927AB21AF82}">
      <dsp:nvSpPr>
        <dsp:cNvPr id="0" name=""/>
        <dsp:cNvSpPr/>
      </dsp:nvSpPr>
      <dsp:spPr>
        <a:xfrm>
          <a:off x="2306397" y="2136207"/>
          <a:ext cx="1310994" cy="10375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15505-688E-45BC-812B-94FFA739500D}">
      <dsp:nvSpPr>
        <dsp:cNvPr id="0" name=""/>
        <dsp:cNvSpPr/>
      </dsp:nvSpPr>
      <dsp:spPr>
        <a:xfrm>
          <a:off x="3093866" y="2136207"/>
          <a:ext cx="1310994" cy="10375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18E53-407C-4355-8449-D08F9D53238D}">
      <dsp:nvSpPr>
        <dsp:cNvPr id="0" name=""/>
        <dsp:cNvSpPr/>
      </dsp:nvSpPr>
      <dsp:spPr>
        <a:xfrm>
          <a:off x="3881957" y="2136207"/>
          <a:ext cx="1310994" cy="10375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0E6BE-1AAC-4BE2-87A6-73A7E7354A10}">
      <dsp:nvSpPr>
        <dsp:cNvPr id="0" name=""/>
        <dsp:cNvSpPr/>
      </dsp:nvSpPr>
      <dsp:spPr>
        <a:xfrm>
          <a:off x="4669425" y="2136207"/>
          <a:ext cx="1310994" cy="10375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134714-DC36-48FE-A16F-B1EDBD62987F}">
      <dsp:nvSpPr>
        <dsp:cNvPr id="0" name=""/>
        <dsp:cNvSpPr/>
      </dsp:nvSpPr>
      <dsp:spPr>
        <a:xfrm>
          <a:off x="5457516" y="2136207"/>
          <a:ext cx="1310994" cy="10375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35BFC-FD4A-4A69-9E53-0539D6741154}">
      <dsp:nvSpPr>
        <dsp:cNvPr id="0" name=""/>
        <dsp:cNvSpPr/>
      </dsp:nvSpPr>
      <dsp:spPr>
        <a:xfrm>
          <a:off x="730838" y="2239957"/>
          <a:ext cx="5675374" cy="8300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Indica cual fuel el crecimiento o decrecimiento </a:t>
          </a:r>
          <a:endParaRPr lang="es-EC" sz="2600" kern="1200" dirty="0"/>
        </a:p>
      </dsp:txBody>
      <dsp:txXfrm>
        <a:off x="730838" y="2239957"/>
        <a:ext cx="5675374" cy="830006"/>
      </dsp:txXfrm>
    </dsp:sp>
    <dsp:sp modelId="{CF9CE93B-E239-4E24-97C3-94EF0740B092}">
      <dsp:nvSpPr>
        <dsp:cNvPr id="0" name=""/>
        <dsp:cNvSpPr/>
      </dsp:nvSpPr>
      <dsp:spPr>
        <a:xfrm>
          <a:off x="730838" y="3253412"/>
          <a:ext cx="5602541" cy="509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/>
        </a:p>
      </dsp:txBody>
      <dsp:txXfrm>
        <a:off x="730838" y="3253412"/>
        <a:ext cx="5602541" cy="509321"/>
      </dsp:txXfrm>
    </dsp:sp>
    <dsp:sp modelId="{32AD716E-4DC1-492D-AF1A-1492B83AD203}">
      <dsp:nvSpPr>
        <dsp:cNvPr id="0" name=""/>
        <dsp:cNvSpPr/>
      </dsp:nvSpPr>
      <dsp:spPr>
        <a:xfrm>
          <a:off x="730838" y="3762734"/>
          <a:ext cx="1310994" cy="10375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75D3D-82C4-48F3-8C42-7059646265BD}">
      <dsp:nvSpPr>
        <dsp:cNvPr id="0" name=""/>
        <dsp:cNvSpPr/>
      </dsp:nvSpPr>
      <dsp:spPr>
        <a:xfrm>
          <a:off x="1518307" y="3762734"/>
          <a:ext cx="1310994" cy="10375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A686B-C851-45E1-AD68-E2E96787B5E5}">
      <dsp:nvSpPr>
        <dsp:cNvPr id="0" name=""/>
        <dsp:cNvSpPr/>
      </dsp:nvSpPr>
      <dsp:spPr>
        <a:xfrm>
          <a:off x="2306397" y="3762734"/>
          <a:ext cx="1310994" cy="10375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25535-EB14-4DBF-9028-AD40A4F1BED1}">
      <dsp:nvSpPr>
        <dsp:cNvPr id="0" name=""/>
        <dsp:cNvSpPr/>
      </dsp:nvSpPr>
      <dsp:spPr>
        <a:xfrm>
          <a:off x="3093866" y="3762734"/>
          <a:ext cx="1310994" cy="10375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85350C-F6C3-4BC5-B819-D98E18655880}">
      <dsp:nvSpPr>
        <dsp:cNvPr id="0" name=""/>
        <dsp:cNvSpPr/>
      </dsp:nvSpPr>
      <dsp:spPr>
        <a:xfrm>
          <a:off x="3881957" y="3762734"/>
          <a:ext cx="1310994" cy="10375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88F60E-A9A5-4544-B03D-9A3F973C5FFE}">
      <dsp:nvSpPr>
        <dsp:cNvPr id="0" name=""/>
        <dsp:cNvSpPr/>
      </dsp:nvSpPr>
      <dsp:spPr>
        <a:xfrm>
          <a:off x="4669425" y="3762734"/>
          <a:ext cx="1310994" cy="10375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6B6D15-0FD0-4B01-B84B-00D82D0BF4F3}">
      <dsp:nvSpPr>
        <dsp:cNvPr id="0" name=""/>
        <dsp:cNvSpPr/>
      </dsp:nvSpPr>
      <dsp:spPr>
        <a:xfrm>
          <a:off x="5457516" y="3762734"/>
          <a:ext cx="1310994" cy="103750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FFD8B-87A7-4654-99D1-42F2DAFCE0C7}">
      <dsp:nvSpPr>
        <dsp:cNvPr id="0" name=""/>
        <dsp:cNvSpPr/>
      </dsp:nvSpPr>
      <dsp:spPr>
        <a:xfrm>
          <a:off x="688613" y="3925415"/>
          <a:ext cx="5675374" cy="8300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Permite realizar proyecciones y fijar nuevas metas</a:t>
          </a:r>
          <a:endParaRPr lang="es-EC" sz="2600" kern="1200" dirty="0"/>
        </a:p>
      </dsp:txBody>
      <dsp:txXfrm>
        <a:off x="688613" y="3925415"/>
        <a:ext cx="5675374" cy="8300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4E1F5-2991-4A57-9209-9DCAA050C8AA}">
      <dsp:nvSpPr>
        <dsp:cNvPr id="0" name=""/>
        <dsp:cNvSpPr/>
      </dsp:nvSpPr>
      <dsp:spPr>
        <a:xfrm>
          <a:off x="0" y="1034639"/>
          <a:ext cx="7499349" cy="680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E1A0D8-4FF8-4D8F-BB43-AD53466BEC94}">
      <dsp:nvSpPr>
        <dsp:cNvPr id="0" name=""/>
        <dsp:cNvSpPr/>
      </dsp:nvSpPr>
      <dsp:spPr>
        <a:xfrm>
          <a:off x="400596" y="685058"/>
          <a:ext cx="5249545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proceso mediante el cual se obtiene una medición homogénea </a:t>
          </a:r>
          <a:endParaRPr lang="es-EC" sz="2700" kern="1200" dirty="0"/>
        </a:p>
      </dsp:txBody>
      <dsp:txXfrm>
        <a:off x="439504" y="723966"/>
        <a:ext cx="5171729" cy="719224"/>
      </dsp:txXfrm>
    </dsp:sp>
    <dsp:sp modelId="{850335C4-396D-48C3-BA44-FD707D3E4AEB}">
      <dsp:nvSpPr>
        <dsp:cNvPr id="0" name=""/>
        <dsp:cNvSpPr/>
      </dsp:nvSpPr>
      <dsp:spPr>
        <a:xfrm>
          <a:off x="0" y="2259359"/>
          <a:ext cx="7499349" cy="680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B6E5A-B724-4CB3-87A0-852CE6C015E3}">
      <dsp:nvSpPr>
        <dsp:cNvPr id="0" name=""/>
        <dsp:cNvSpPr/>
      </dsp:nvSpPr>
      <dsp:spPr>
        <a:xfrm>
          <a:off x="374967" y="1860839"/>
          <a:ext cx="5249545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Comparación entre empresas y su evolución para adoptar estrategias</a:t>
          </a:r>
          <a:endParaRPr lang="es-EC" sz="2700" kern="1200" dirty="0"/>
        </a:p>
      </dsp:txBody>
      <dsp:txXfrm>
        <a:off x="413875" y="1899747"/>
        <a:ext cx="5171729" cy="719224"/>
      </dsp:txXfrm>
    </dsp:sp>
    <dsp:sp modelId="{D047B1F9-F25B-4870-BFC7-916496E6C4CC}">
      <dsp:nvSpPr>
        <dsp:cNvPr id="0" name=""/>
        <dsp:cNvSpPr/>
      </dsp:nvSpPr>
      <dsp:spPr>
        <a:xfrm>
          <a:off x="0" y="3484080"/>
          <a:ext cx="7499349" cy="680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2033" tIns="562356" rIns="582033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700" kern="1200" dirty="0"/>
        </a:p>
      </dsp:txBody>
      <dsp:txXfrm>
        <a:off x="0" y="3484080"/>
        <a:ext cx="7499349" cy="680400"/>
      </dsp:txXfrm>
    </dsp:sp>
    <dsp:sp modelId="{49E66D22-1DE5-4B6F-A960-51BD8829FD05}">
      <dsp:nvSpPr>
        <dsp:cNvPr id="0" name=""/>
        <dsp:cNvSpPr/>
      </dsp:nvSpPr>
      <dsp:spPr>
        <a:xfrm>
          <a:off x="374967" y="3085559"/>
          <a:ext cx="5249545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Permite medir el impacto de posibles políticas </a:t>
          </a:r>
          <a:endParaRPr lang="es-EC" sz="2700" kern="1200" dirty="0"/>
        </a:p>
      </dsp:txBody>
      <dsp:txXfrm>
        <a:off x="413875" y="3124467"/>
        <a:ext cx="5171729" cy="7192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C5365D-3D58-477A-B237-6458F7FC8C4C}" type="datetimeFigureOut">
              <a:rPr lang="es-ES" smtClean="0"/>
              <a:t>02/06/2015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48DD0C-A281-49F8-8907-2221D0C32C32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C5365D-3D58-477A-B237-6458F7FC8C4C}" type="datetimeFigureOut">
              <a:rPr lang="es-ES" smtClean="0"/>
              <a:t>02/06/2015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48DD0C-A281-49F8-8907-2221D0C32C3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C5365D-3D58-477A-B237-6458F7FC8C4C}" type="datetimeFigureOut">
              <a:rPr lang="es-ES" smtClean="0"/>
              <a:t>02/06/2015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48DD0C-A281-49F8-8907-2221D0C32C3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C5365D-3D58-477A-B237-6458F7FC8C4C}" type="datetimeFigureOut">
              <a:rPr lang="es-ES" smtClean="0"/>
              <a:t>02/06/2015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48DD0C-A281-49F8-8907-2221D0C32C3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C5365D-3D58-477A-B237-6458F7FC8C4C}" type="datetimeFigureOut">
              <a:rPr lang="es-ES" smtClean="0"/>
              <a:t>02/06/2015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48DD0C-A281-49F8-8907-2221D0C32C32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C5365D-3D58-477A-B237-6458F7FC8C4C}" type="datetimeFigureOut">
              <a:rPr lang="es-ES" smtClean="0"/>
              <a:t>02/06/2015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48DD0C-A281-49F8-8907-2221D0C32C3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C5365D-3D58-477A-B237-6458F7FC8C4C}" type="datetimeFigureOut">
              <a:rPr lang="es-ES" smtClean="0"/>
              <a:t>02/06/2015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48DD0C-A281-49F8-8907-2221D0C32C3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C5365D-3D58-477A-B237-6458F7FC8C4C}" type="datetimeFigureOut">
              <a:rPr lang="es-ES" smtClean="0"/>
              <a:t>02/06/2015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48DD0C-A281-49F8-8907-2221D0C32C3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C5365D-3D58-477A-B237-6458F7FC8C4C}" type="datetimeFigureOut">
              <a:rPr lang="es-ES" smtClean="0"/>
              <a:t>02/06/2015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48DD0C-A281-49F8-8907-2221D0C32C32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C5365D-3D58-477A-B237-6458F7FC8C4C}" type="datetimeFigureOut">
              <a:rPr lang="es-ES" smtClean="0"/>
              <a:t>02/06/2015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48DD0C-A281-49F8-8907-2221D0C32C3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C5365D-3D58-477A-B237-6458F7FC8C4C}" type="datetimeFigureOut">
              <a:rPr lang="es-ES" smtClean="0"/>
              <a:t>02/06/2015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48DD0C-A281-49F8-8907-2221D0C32C32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0C5365D-3D58-477A-B237-6458F7FC8C4C}" type="datetimeFigureOut">
              <a:rPr lang="es-ES" smtClean="0"/>
              <a:t>02/06/2015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E48DD0C-A281-49F8-8907-2221D0C32C32}" type="slidenum">
              <a:rPr lang="es-ES" smtClean="0"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25477" y="2204864"/>
            <a:ext cx="6984776" cy="2624312"/>
          </a:xfrm>
        </p:spPr>
        <p:txBody>
          <a:bodyPr>
            <a:noAutofit/>
          </a:bodyPr>
          <a:lstStyle/>
          <a:p>
            <a:pPr algn="ctr"/>
            <a:r>
              <a:rPr lang="es-EC" sz="3200" b="1" dirty="0">
                <a:effectLst/>
              </a:rPr>
              <a:t>DIAGNÓSTICO Y VALORACIÓN PARA LA EMPRESA ALIANZA COMPAÑÍA DE SEGUROS Y REASEGUROS S.A. DE LA CIUDAD DE QUITO.</a:t>
            </a:r>
            <a:endParaRPr lang="es-ES" sz="3200" dirty="0">
              <a:effectLst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331640" y="736554"/>
            <a:ext cx="727280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UNIVESIDAD DE LAS FUERZAS ARMADAS</a:t>
            </a:r>
            <a:endParaRPr lang="es-E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638192" y="5373216"/>
            <a:ext cx="33329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Liliana Jácome</a:t>
            </a:r>
            <a:endParaRPr lang="es-E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251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>
                <a:effectLst/>
              </a:rPr>
              <a:t>Análisis Vertical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931430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451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>
                <a:effectLst/>
              </a:rPr>
              <a:t>Análisis </a:t>
            </a:r>
            <a:r>
              <a:rPr lang="es-EC" dirty="0" smtClean="0">
                <a:effectLst/>
              </a:rPr>
              <a:t>Vertical 	BG - Activo</a:t>
            </a:r>
            <a:endParaRPr lang="es-ES" dirty="0"/>
          </a:p>
        </p:txBody>
      </p:sp>
      <p:graphicFrame>
        <p:nvGraphicFramePr>
          <p:cNvPr id="6" name="3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858113"/>
              </p:ext>
            </p:extLst>
          </p:nvPr>
        </p:nvGraphicFramePr>
        <p:xfrm>
          <a:off x="1115616" y="1412776"/>
          <a:ext cx="7746826" cy="4933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244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>
                <a:effectLst/>
              </a:rPr>
              <a:t>Análisis Vertical </a:t>
            </a:r>
            <a:r>
              <a:rPr lang="es-EC" dirty="0" smtClean="0">
                <a:effectLst/>
              </a:rPr>
              <a:t>BG - Pasivo</a:t>
            </a:r>
            <a:endParaRPr lang="es-ES" dirty="0"/>
          </a:p>
        </p:txBody>
      </p:sp>
      <p:graphicFrame>
        <p:nvGraphicFramePr>
          <p:cNvPr id="5" name="5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737960"/>
              </p:ext>
            </p:extLst>
          </p:nvPr>
        </p:nvGraphicFramePr>
        <p:xfrm>
          <a:off x="1547664" y="1484784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078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>
                <a:effectLst/>
              </a:rPr>
              <a:t>Análisis </a:t>
            </a:r>
            <a:r>
              <a:rPr lang="es-EC" dirty="0" smtClean="0">
                <a:effectLst/>
              </a:rPr>
              <a:t>Vertical BG </a:t>
            </a:r>
            <a:r>
              <a:rPr lang="es-EC" dirty="0">
                <a:effectLst/>
              </a:rPr>
              <a:t>- </a:t>
            </a:r>
            <a:r>
              <a:rPr lang="es-EC" dirty="0" smtClean="0">
                <a:effectLst/>
              </a:rPr>
              <a:t>Patrimonio</a:t>
            </a:r>
            <a:endParaRPr lang="es-ES" dirty="0"/>
          </a:p>
        </p:txBody>
      </p:sp>
      <p:graphicFrame>
        <p:nvGraphicFramePr>
          <p:cNvPr id="5" name="6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951575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668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effectLst/>
              </a:rPr>
              <a:t>Análisis Vertical </a:t>
            </a:r>
            <a:r>
              <a:rPr lang="es-EC" dirty="0" smtClean="0">
                <a:effectLst/>
              </a:rPr>
              <a:t>ER </a:t>
            </a:r>
            <a:r>
              <a:rPr lang="es-EC" dirty="0">
                <a:effectLst/>
              </a:rPr>
              <a:t>- </a:t>
            </a:r>
            <a:r>
              <a:rPr lang="es-EC" dirty="0" smtClean="0">
                <a:effectLst/>
              </a:rPr>
              <a:t>Ingresos</a:t>
            </a:r>
            <a:endParaRPr lang="es-ES" dirty="0"/>
          </a:p>
        </p:txBody>
      </p:sp>
      <p:graphicFrame>
        <p:nvGraphicFramePr>
          <p:cNvPr id="5" name="8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400172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072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>
                <a:effectLst/>
              </a:rPr>
              <a:t>Análisis Vertical ER - Ingresos</a:t>
            </a:r>
            <a:endParaRPr lang="es-ES" dirty="0"/>
          </a:p>
        </p:txBody>
      </p:sp>
      <p:graphicFrame>
        <p:nvGraphicFramePr>
          <p:cNvPr id="6" name="10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742599"/>
              </p:ext>
            </p:extLst>
          </p:nvPr>
        </p:nvGraphicFramePr>
        <p:xfrm>
          <a:off x="1403648" y="1484784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631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effectLst/>
              </a:rPr>
              <a:t>Análisis Vertical ER - </a:t>
            </a:r>
            <a:r>
              <a:rPr lang="es-EC" dirty="0" smtClean="0">
                <a:effectLst/>
              </a:rPr>
              <a:t>Egresos</a:t>
            </a:r>
            <a:endParaRPr lang="es-ES" dirty="0"/>
          </a:p>
        </p:txBody>
      </p:sp>
      <p:graphicFrame>
        <p:nvGraphicFramePr>
          <p:cNvPr id="5" name="11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768363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23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Análisis Horizontal</a:t>
            </a:r>
            <a:endParaRPr lang="es-EC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488308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522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Horizontal BG - Activo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652814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92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/>
              <a:t>Análisis Horizontal BG - </a:t>
            </a:r>
            <a:r>
              <a:rPr lang="es-EC" dirty="0" smtClean="0"/>
              <a:t>Pasivo</a:t>
            </a:r>
            <a:endParaRPr lang="es-EC" dirty="0"/>
          </a:p>
        </p:txBody>
      </p:sp>
      <p:graphicFrame>
        <p:nvGraphicFramePr>
          <p:cNvPr id="5" name="1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398436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10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OBJETIVO GENERAL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sz="4000" dirty="0"/>
              <a:t>Realizar el diagnóstico y valoración para la empresa Alianza Compañía de Seguros y Reaseguros S.A. de la ciudad de Quito.</a:t>
            </a:r>
            <a:endParaRPr lang="es-ES" sz="4000" dirty="0"/>
          </a:p>
          <a:p>
            <a:pPr marL="82296" indent="0" algn="just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099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Análisis Horizontal BG - Patrimonio</a:t>
            </a:r>
            <a:endParaRPr lang="es-EC" dirty="0"/>
          </a:p>
        </p:txBody>
      </p:sp>
      <p:graphicFrame>
        <p:nvGraphicFramePr>
          <p:cNvPr id="6" name="8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335496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527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/>
              <a:t>Análisis Horizontal </a:t>
            </a:r>
            <a:r>
              <a:rPr lang="es-EC" dirty="0" smtClean="0"/>
              <a:t>ER </a:t>
            </a:r>
            <a:r>
              <a:rPr lang="es-EC" dirty="0"/>
              <a:t>- </a:t>
            </a:r>
            <a:r>
              <a:rPr lang="es-EC" dirty="0" smtClean="0"/>
              <a:t>Ingresos</a:t>
            </a:r>
            <a:endParaRPr lang="es-EC" dirty="0"/>
          </a:p>
        </p:txBody>
      </p:sp>
      <p:graphicFrame>
        <p:nvGraphicFramePr>
          <p:cNvPr id="5" name="6 Gráfico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503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Análisis Horizontal ER - </a:t>
            </a:r>
            <a:r>
              <a:rPr lang="es-EC" dirty="0" smtClean="0"/>
              <a:t>Egresos</a:t>
            </a:r>
            <a:endParaRPr lang="es-EC" dirty="0"/>
          </a:p>
        </p:txBody>
      </p:sp>
      <p:graphicFrame>
        <p:nvGraphicFramePr>
          <p:cNvPr id="5" name="10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49203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602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Análisis Horizontal ER - Egresos</a:t>
            </a:r>
          </a:p>
        </p:txBody>
      </p:sp>
      <p:graphicFrame>
        <p:nvGraphicFramePr>
          <p:cNvPr id="5" name="13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487601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233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Análisis Horizontal ER - Egresos</a:t>
            </a:r>
          </a:p>
        </p:txBody>
      </p:sp>
      <p:graphicFrame>
        <p:nvGraphicFramePr>
          <p:cNvPr id="7" name="17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8527108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053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/>
            <a:r>
              <a:rPr lang="es-EC" sz="4400" b="1" dirty="0"/>
              <a:t>Punto de </a:t>
            </a:r>
            <a:r>
              <a:rPr lang="es-EC" sz="4400" b="1" dirty="0" smtClean="0"/>
              <a:t>Equilibrio</a:t>
            </a:r>
            <a:endParaRPr lang="es-EC" sz="4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82296" indent="0" algn="ctr">
                  <a:buNone/>
                </a:pPr>
                <a:r>
                  <a:rPr lang="es-ES" dirty="0" smtClean="0"/>
                  <a:t>P.E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s-EC" i="1">
                            <a:latin typeface="Cambria Math"/>
                          </a:rPr>
                        </m:ctrlPr>
                      </m:fPr>
                      <m:num>
                        <m:r>
                          <a:rPr lang="es-ES" i="1">
                            <a:latin typeface="Cambria Math"/>
                          </a:rPr>
                          <m:t>𝐶𝑜𝑠𝑡𝑜𝑠</m:t>
                        </m:r>
                        <m:r>
                          <a:rPr lang="es-ES" i="1">
                            <a:latin typeface="Cambria Math"/>
                          </a:rPr>
                          <m:t> </m:t>
                        </m:r>
                        <m:r>
                          <a:rPr lang="es-ES" i="1">
                            <a:latin typeface="Cambria Math"/>
                          </a:rPr>
                          <m:t>𝑓𝑖𝑗𝑜𝑠</m:t>
                        </m:r>
                        <m:r>
                          <a:rPr lang="es-ES" i="1">
                            <a:latin typeface="Cambria Math"/>
                          </a:rPr>
                          <m:t> </m:t>
                        </m:r>
                        <m:r>
                          <a:rPr lang="es-ES" i="1">
                            <a:latin typeface="Cambria Math"/>
                          </a:rPr>
                          <m:t>𝑥</m:t>
                        </m:r>
                        <m:r>
                          <a:rPr lang="es-ES" i="1">
                            <a:latin typeface="Cambria Math"/>
                          </a:rPr>
                          <m:t> </m:t>
                        </m:r>
                        <m:r>
                          <a:rPr lang="es-ES" i="1">
                            <a:latin typeface="Cambria Math"/>
                          </a:rPr>
                          <m:t>𝑉𝑒𝑛𝑡𝑎𝑠</m:t>
                        </m:r>
                      </m:num>
                      <m:den>
                        <m:r>
                          <a:rPr lang="es-ES" i="1">
                            <a:latin typeface="Cambria Math"/>
                          </a:rPr>
                          <m:t>𝑉𝑒𝑛𝑡𝑎𝑠</m:t>
                        </m:r>
                        <m:r>
                          <a:rPr lang="es-ES" i="1">
                            <a:latin typeface="Cambria Math"/>
                          </a:rPr>
                          <m:t>−</m:t>
                        </m:r>
                        <m:r>
                          <a:rPr lang="es-ES" i="1">
                            <a:latin typeface="Cambria Math"/>
                          </a:rPr>
                          <m:t>𝐶𝑜𝑠𝑡𝑜𝑠</m:t>
                        </m:r>
                        <m:r>
                          <a:rPr lang="es-ES" i="1">
                            <a:latin typeface="Cambria Math"/>
                          </a:rPr>
                          <m:t> </m:t>
                        </m:r>
                        <m:r>
                          <a:rPr lang="es-ES" i="1">
                            <a:latin typeface="Cambria Math"/>
                          </a:rPr>
                          <m:t>𝑣𝑎𝑟𝑖𝑎𝑏𝑙𝑒𝑠</m:t>
                        </m:r>
                      </m:den>
                    </m:f>
                  </m:oMath>
                </a14:m>
                <a:endParaRPr lang="es-EC" dirty="0"/>
              </a:p>
              <a:p>
                <a:pPr marL="82296" indent="0">
                  <a:buNone/>
                </a:pPr>
                <a:endParaRPr lang="es-EC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2741613"/>
            <a:ext cx="6264696" cy="247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02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7499350" cy="149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53143"/>
              </p:ext>
            </p:extLst>
          </p:nvPr>
        </p:nvGraphicFramePr>
        <p:xfrm>
          <a:off x="1835696" y="2780928"/>
          <a:ext cx="612068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988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7062748" cy="188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4788327"/>
              </p:ext>
            </p:extLst>
          </p:nvPr>
        </p:nvGraphicFramePr>
        <p:xfrm>
          <a:off x="1475656" y="2492896"/>
          <a:ext cx="691276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81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844824"/>
            <a:ext cx="7498080" cy="2664296"/>
          </a:xfrm>
        </p:spPr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es-EC" sz="4400" b="1" dirty="0"/>
              <a:t>Indicadores requeridos por la Superintendencia de Bancos </a:t>
            </a:r>
            <a:r>
              <a:rPr lang="es-EC" sz="4000" b="1" dirty="0"/>
              <a:t/>
            </a:r>
            <a:br>
              <a:rPr lang="es-EC" sz="4000" b="1" dirty="0"/>
            </a:br>
            <a:endParaRPr lang="es-EC" sz="4400" dirty="0"/>
          </a:p>
        </p:txBody>
      </p:sp>
    </p:spTree>
    <p:extLst>
      <p:ext uri="{BB962C8B-B14F-4D97-AF65-F5344CB8AC3E}">
        <p14:creationId xmlns:p14="http://schemas.microsoft.com/office/powerpoint/2010/main" val="317828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9"/>
            <a:ext cx="6552728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1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5640177"/>
              </p:ext>
            </p:extLst>
          </p:nvPr>
        </p:nvGraphicFramePr>
        <p:xfrm>
          <a:off x="2286000" y="2057400"/>
          <a:ext cx="5526360" cy="338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096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OBJETIVOS ESPECIFICOS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just">
              <a:buNone/>
            </a:pPr>
            <a:endParaRPr lang="es-EC" dirty="0" smtClean="0"/>
          </a:p>
          <a:p>
            <a:pPr algn="just"/>
            <a:r>
              <a:rPr lang="es-EC" dirty="0" smtClean="0"/>
              <a:t>Realizar </a:t>
            </a:r>
            <a:r>
              <a:rPr lang="es-EC" dirty="0"/>
              <a:t>un estudio de la estructura </a:t>
            </a:r>
            <a:r>
              <a:rPr lang="es-EC" dirty="0" smtClean="0"/>
              <a:t>financiera</a:t>
            </a:r>
          </a:p>
          <a:p>
            <a:pPr algn="just"/>
            <a:r>
              <a:rPr lang="es-EC" dirty="0"/>
              <a:t>Analizar a través </a:t>
            </a:r>
            <a:r>
              <a:rPr lang="es-EC" dirty="0" smtClean="0"/>
              <a:t>de </a:t>
            </a:r>
            <a:r>
              <a:rPr lang="es-EC" dirty="0"/>
              <a:t>indicadores </a:t>
            </a:r>
            <a:endParaRPr lang="es-EC" dirty="0" smtClean="0"/>
          </a:p>
          <a:p>
            <a:pPr algn="just"/>
            <a:r>
              <a:rPr lang="es-EC" dirty="0"/>
              <a:t>Realizar la valoración de la empresa Seguros Alianza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06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7499350" cy="127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1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9435396"/>
              </p:ext>
            </p:extLst>
          </p:nvPr>
        </p:nvGraphicFramePr>
        <p:xfrm>
          <a:off x="1259632" y="2057400"/>
          <a:ext cx="7056784" cy="410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563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7062748" cy="16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1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142186"/>
              </p:ext>
            </p:extLst>
          </p:nvPr>
        </p:nvGraphicFramePr>
        <p:xfrm>
          <a:off x="1115616" y="2057400"/>
          <a:ext cx="7272808" cy="396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19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7560840" cy="200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1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952602"/>
              </p:ext>
            </p:extLst>
          </p:nvPr>
        </p:nvGraphicFramePr>
        <p:xfrm>
          <a:off x="1259632" y="2564904"/>
          <a:ext cx="741682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72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645917"/>
              </p:ext>
            </p:extLst>
          </p:nvPr>
        </p:nvGraphicFramePr>
        <p:xfrm>
          <a:off x="1043608" y="0"/>
          <a:ext cx="4752528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835202"/>
              </p:ext>
            </p:extLst>
          </p:nvPr>
        </p:nvGraphicFramePr>
        <p:xfrm>
          <a:off x="4716016" y="3068960"/>
          <a:ext cx="4218434" cy="3179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020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269050"/>
              </p:ext>
            </p:extLst>
          </p:nvPr>
        </p:nvGraphicFramePr>
        <p:xfrm>
          <a:off x="1187624" y="116632"/>
          <a:ext cx="432048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661332539"/>
              </p:ext>
            </p:extLst>
          </p:nvPr>
        </p:nvGraphicFramePr>
        <p:xfrm>
          <a:off x="4283968" y="2852936"/>
          <a:ext cx="4464496" cy="3382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927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sz="3100" b="1" dirty="0" smtClean="0">
                <a:effectLst/>
              </a:rPr>
              <a:t/>
            </a:r>
            <a:br>
              <a:rPr lang="es-EC" sz="3100" b="1" dirty="0" smtClean="0">
                <a:effectLst/>
              </a:rPr>
            </a:br>
            <a:r>
              <a:rPr lang="es-EC" sz="3100" b="1" dirty="0" smtClean="0">
                <a:effectLst/>
              </a:rPr>
              <a:t>VALORACIÓN </a:t>
            </a:r>
            <a:r>
              <a:rPr lang="es-EC" sz="3100" b="1" dirty="0">
                <a:effectLst/>
              </a:rPr>
              <a:t>DE LA EMPRESA SEGUROS ALIANZA</a:t>
            </a:r>
            <a:r>
              <a:rPr lang="es-EC" b="1" dirty="0">
                <a:effectLst/>
              </a:rPr>
              <a:t/>
            </a:r>
            <a:br>
              <a:rPr lang="es-EC" b="1" dirty="0">
                <a:effectLst/>
              </a:rPr>
            </a:br>
            <a:endParaRPr lang="es-EC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3654044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404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Métodos de Valoración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534566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306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/>
            <a:r>
              <a:rPr lang="es-EC" sz="3200" b="1" dirty="0"/>
              <a:t>Metodología de la valoración</a:t>
            </a:r>
            <a:endParaRPr lang="es-EC" sz="36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143471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745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Fórmulas de Cálculo</a:t>
            </a:r>
            <a:endParaRPr lang="es-EC" dirty="0"/>
          </a:p>
        </p:txBody>
      </p:sp>
      <p:pic>
        <p:nvPicPr>
          <p:cNvPr id="4" name="3 Marcador de contenido" descr="http://www.monografias.com/trabajos29/valoracion-empresas/Image1198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6192688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http://www.monografias.com/trabajos29/valoracion-empresas/Image1197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17032"/>
            <a:ext cx="4536504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244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>
                <a:effectLst/>
              </a:rPr>
              <a:t>Proyección </a:t>
            </a:r>
            <a:r>
              <a:rPr lang="es-EC" b="1" dirty="0" smtClean="0">
                <a:effectLst/>
              </a:rPr>
              <a:t>lineal de </a:t>
            </a:r>
            <a:r>
              <a:rPr lang="es-EC" b="1" dirty="0">
                <a:effectLst/>
              </a:rPr>
              <a:t>beneficios </a:t>
            </a:r>
            <a:r>
              <a:rPr lang="es-EC" dirty="0">
                <a:effectLst/>
              </a:rPr>
              <a:t/>
            </a:r>
            <a:br>
              <a:rPr lang="es-EC" dirty="0">
                <a:effectLst/>
              </a:rPr>
            </a:b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768386"/>
              </p:ext>
            </p:extLst>
          </p:nvPr>
        </p:nvGraphicFramePr>
        <p:xfrm>
          <a:off x="1435100" y="1447800"/>
          <a:ext cx="4721076" cy="2845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084" y="4725145"/>
            <a:ext cx="5399374" cy="98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87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RESEÑA HISTÓRICA DE LOS SEGUROS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99430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920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510602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17410"/>
            <a:ext cx="4896544" cy="256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54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C" sz="3200" dirty="0" smtClean="0">
                <a:effectLst/>
              </a:rPr>
              <a:t/>
            </a:r>
            <a:br>
              <a:rPr lang="es-EC" sz="3200" dirty="0" smtClean="0">
                <a:effectLst/>
              </a:rPr>
            </a:br>
            <a:r>
              <a:rPr lang="es-EC" sz="3200" b="1" dirty="0" smtClean="0">
                <a:effectLst/>
              </a:rPr>
              <a:t>Regresión </a:t>
            </a:r>
            <a:r>
              <a:rPr lang="es-EC" sz="3200" b="1" dirty="0">
                <a:effectLst/>
              </a:rPr>
              <a:t>lineal en base a los beneficios de los últimos 10 años</a:t>
            </a:r>
            <a:r>
              <a:rPr lang="es-EC" sz="3200" dirty="0">
                <a:effectLst/>
              </a:rPr>
              <a:t/>
            </a:r>
            <a:br>
              <a:rPr lang="es-EC" sz="3200" dirty="0">
                <a:effectLst/>
              </a:rPr>
            </a:br>
            <a:endParaRPr lang="es-EC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Como se puede observar, la ecuación de regresión será: </a:t>
            </a:r>
          </a:p>
          <a:p>
            <a:pPr marL="82296" indent="0">
              <a:buNone/>
            </a:pPr>
            <a:r>
              <a:rPr lang="es-EC" dirty="0" smtClean="0"/>
              <a:t>			Y </a:t>
            </a:r>
            <a:r>
              <a:rPr lang="es-EC" dirty="0"/>
              <a:t>= 82695X - 90256</a:t>
            </a:r>
          </a:p>
          <a:p>
            <a:pPr marL="82296" indent="0">
              <a:buNone/>
            </a:pPr>
            <a:endParaRPr lang="es-EC" dirty="0"/>
          </a:p>
          <a:p>
            <a:r>
              <a:rPr lang="es-EC" dirty="0"/>
              <a:t>Donde Y es la utilidad proyectada y X es el año codificado, siendo 2005 el año 1.</a:t>
            </a:r>
          </a:p>
          <a:p>
            <a:pPr marL="82296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2155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Utilidad Proyectada – Regresión Lineal</a:t>
            </a:r>
            <a:endParaRPr lang="es-EC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5970308" cy="283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75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Resultados Obtenidos</a:t>
            </a:r>
            <a:endParaRPr lang="es-EC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32" y="2348880"/>
            <a:ext cx="7075450" cy="304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15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Valor en Libros de Alianza Cía. De Seguros y Reaseguros</a:t>
            </a:r>
            <a:endParaRPr lang="es-EC" dirty="0"/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621" y="2863607"/>
            <a:ext cx="5970308" cy="196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4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s-EC" sz="4000" b="1" dirty="0"/>
              <a:t>Conclusiones</a:t>
            </a:r>
            <a:r>
              <a:rPr lang="es-EC" sz="2000" b="1" dirty="0"/>
              <a:t/>
            </a:r>
            <a:br>
              <a:rPr lang="es-EC" sz="2000" b="1" dirty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C" dirty="0"/>
              <a:t>El análisis ha realizado el diagnóstico </a:t>
            </a:r>
            <a:r>
              <a:rPr lang="es-EC" dirty="0" smtClean="0"/>
              <a:t>financiero.</a:t>
            </a:r>
          </a:p>
          <a:p>
            <a:pPr algn="just"/>
            <a:r>
              <a:rPr lang="es-EC" dirty="0"/>
              <a:t>Se ha podido observar que tanto el </a:t>
            </a:r>
            <a:r>
              <a:rPr lang="es-EC" dirty="0" smtClean="0"/>
              <a:t>análisis financiero sus potenciales mejoras.</a:t>
            </a:r>
          </a:p>
          <a:p>
            <a:pPr algn="just"/>
            <a:r>
              <a:rPr lang="es-EC" dirty="0"/>
              <a:t>El análisis de los indicadores de la empresa, sumados a la evaluación general muestran una empresa en general </a:t>
            </a:r>
            <a:r>
              <a:rPr lang="es-EC" dirty="0" smtClean="0"/>
              <a:t>sólida.</a:t>
            </a:r>
          </a:p>
          <a:p>
            <a:pPr algn="just"/>
            <a:r>
              <a:rPr lang="es-EC" dirty="0"/>
              <a:t>El valor que se ha calculado para la empresa por tanto se estima en 44 millones de dólares</a:t>
            </a:r>
          </a:p>
        </p:txBody>
      </p:sp>
    </p:spTree>
    <p:extLst>
      <p:ext uri="{BB962C8B-B14F-4D97-AF65-F5344CB8AC3E}">
        <p14:creationId xmlns:p14="http://schemas.microsoft.com/office/powerpoint/2010/main" val="240948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EC" dirty="0"/>
              <a:t>Se recomienda realizar evaluaciones </a:t>
            </a:r>
            <a:r>
              <a:rPr lang="es-EC" dirty="0" smtClean="0"/>
              <a:t>periódicas</a:t>
            </a:r>
          </a:p>
          <a:p>
            <a:pPr algn="just"/>
            <a:r>
              <a:rPr lang="es-EC" dirty="0"/>
              <a:t>R</a:t>
            </a:r>
            <a:r>
              <a:rPr lang="es-EC" dirty="0" smtClean="0"/>
              <a:t>ealizar </a:t>
            </a:r>
            <a:r>
              <a:rPr lang="es-EC" dirty="0"/>
              <a:t>una planificación financiera o el desarrollo de un modelo que le permita establecer estrategias de mejoramiento a la </a:t>
            </a:r>
            <a:r>
              <a:rPr lang="es-EC" dirty="0" smtClean="0"/>
              <a:t>empresa.</a:t>
            </a:r>
          </a:p>
          <a:p>
            <a:pPr algn="just"/>
            <a:r>
              <a:rPr lang="es-EC" dirty="0"/>
              <a:t>Es importante que en estudios posteriores se consideren indicadores financieros específicos para el tipo de </a:t>
            </a:r>
            <a:r>
              <a:rPr lang="es-EC" dirty="0" smtClean="0"/>
              <a:t>empresa.</a:t>
            </a:r>
          </a:p>
          <a:p>
            <a:pPr algn="just"/>
            <a:r>
              <a:rPr lang="es-EC" dirty="0" smtClean="0"/>
              <a:t>Enfocar sus estrategias financieras para mejorar sus beneficios.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6747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Los Seguros en el Ecuador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13251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824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>
                <a:effectLst/>
              </a:rPr>
              <a:t>Alianza Cía. De Seguros y Reaseguros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dirty="0" smtClean="0"/>
              <a:t>Cumple </a:t>
            </a:r>
            <a:r>
              <a:rPr lang="es-EC" dirty="0"/>
              <a:t>32 años en el mercado </a:t>
            </a:r>
            <a:r>
              <a:rPr lang="es-EC" dirty="0" smtClean="0"/>
              <a:t>ecuatoriano.</a:t>
            </a:r>
          </a:p>
          <a:p>
            <a:pPr marL="82296" indent="0" algn="just">
              <a:buNone/>
            </a:pPr>
            <a:endParaRPr lang="es-EC" dirty="0" smtClean="0"/>
          </a:p>
          <a:p>
            <a:pPr algn="just"/>
            <a:r>
              <a:rPr lang="es-EC" dirty="0" smtClean="0"/>
              <a:t>Capital 1’250.000,00 </a:t>
            </a:r>
          </a:p>
          <a:p>
            <a:pPr marL="82296" indent="0" algn="just">
              <a:buNone/>
            </a:pPr>
            <a:endParaRPr lang="es-EC" dirty="0" smtClean="0"/>
          </a:p>
          <a:p>
            <a:pPr algn="just"/>
            <a:r>
              <a:rPr lang="es-EC" dirty="0" smtClean="0"/>
              <a:t>Patrimonio: 5’491.319,59</a:t>
            </a:r>
          </a:p>
          <a:p>
            <a:pPr algn="just"/>
            <a:endParaRPr lang="es-EC" dirty="0" smtClean="0"/>
          </a:p>
          <a:p>
            <a:pPr marL="82296" indent="0" algn="just">
              <a:buNone/>
            </a:pPr>
            <a:endParaRPr lang="es-EC" dirty="0" smtClean="0"/>
          </a:p>
          <a:p>
            <a:pPr lvl="1" algn="just"/>
            <a:endParaRPr lang="es-EC" dirty="0" smtClean="0"/>
          </a:p>
          <a:p>
            <a:pPr marL="82296" indent="0" algn="just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772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dirty="0" smtClean="0"/>
              <a:t>Ramos de Mayor Captación</a:t>
            </a:r>
            <a:endParaRPr lang="es-ES" dirty="0"/>
          </a:p>
        </p:txBody>
      </p:sp>
      <p:graphicFrame>
        <p:nvGraphicFramePr>
          <p:cNvPr id="5" name="5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366059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228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>
                <a:effectLst/>
              </a:rPr>
              <a:t/>
            </a:r>
            <a:br>
              <a:rPr lang="es-ES" b="1" dirty="0">
                <a:effectLst/>
              </a:rPr>
            </a:br>
            <a:r>
              <a:rPr lang="es-EC" dirty="0">
                <a:effectLst/>
              </a:rPr>
              <a:t> </a:t>
            </a:r>
            <a:r>
              <a:rPr lang="es-EC" dirty="0" smtClean="0">
                <a:effectLst/>
              </a:rPr>
              <a:t>Organismos de Control</a:t>
            </a:r>
            <a:r>
              <a:rPr lang="es-ES" dirty="0">
                <a:effectLst/>
              </a:rPr>
              <a:t/>
            </a:r>
            <a:br>
              <a:rPr lang="es-ES" dirty="0">
                <a:effectLst/>
              </a:rPr>
            </a:br>
            <a:endParaRPr lang="es-ES" dirty="0"/>
          </a:p>
        </p:txBody>
      </p:sp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2185" t="25141" r="45410" b="14644"/>
          <a:stretch/>
        </p:blipFill>
        <p:spPr bwMode="auto">
          <a:xfrm>
            <a:off x="1763689" y="1447800"/>
            <a:ext cx="6336704" cy="4933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020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988840"/>
            <a:ext cx="7498080" cy="2664296"/>
          </a:xfrm>
        </p:spPr>
        <p:txBody>
          <a:bodyPr>
            <a:noAutofit/>
          </a:bodyPr>
          <a:lstStyle/>
          <a:p>
            <a:pPr algn="ctr"/>
            <a:r>
              <a:rPr lang="es-EC" sz="2800" b="1" dirty="0">
                <a:effectLst/>
              </a:rPr>
              <a:t>DIAGNOSTICO FINANCIERO DE LA EMPRESA DE SEGUROS ALIANZA</a:t>
            </a:r>
            <a:endParaRPr lang="es-ES" sz="28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1738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1667</TotalTime>
  <Words>684</Words>
  <Application>Microsoft Office PowerPoint</Application>
  <PresentationFormat>Presentación en pantalla (4:3)</PresentationFormat>
  <Paragraphs>186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47" baseType="lpstr">
      <vt:lpstr>Solsticio</vt:lpstr>
      <vt:lpstr>DIAGNÓSTICO Y VALORACIÓN PARA LA EMPRESA ALIANZA COMPAÑÍA DE SEGUROS Y REASEGUROS S.A. DE LA CIUDAD DE QUITO.</vt:lpstr>
      <vt:lpstr>OBJETIVO GENERAL </vt:lpstr>
      <vt:lpstr>OBJETIVOS ESPECIFICOS</vt:lpstr>
      <vt:lpstr>RESEÑA HISTÓRICA DE LOS SEGUROS</vt:lpstr>
      <vt:lpstr>Los Seguros en el Ecuador</vt:lpstr>
      <vt:lpstr>Alianza Cía. De Seguros y Reaseguros</vt:lpstr>
      <vt:lpstr>Ramos de Mayor Captación</vt:lpstr>
      <vt:lpstr>  Organismos de Control </vt:lpstr>
      <vt:lpstr>DIAGNOSTICO FINANCIERO DE LA EMPRESA DE SEGUROS ALIANZA</vt:lpstr>
      <vt:lpstr>Análisis Vertical</vt:lpstr>
      <vt:lpstr>Análisis Vertical  BG - Activo</vt:lpstr>
      <vt:lpstr>Análisis Vertical BG - Pasivo</vt:lpstr>
      <vt:lpstr>Análisis Vertical BG - Patrimonio</vt:lpstr>
      <vt:lpstr>Análisis Vertical ER - Ingresos</vt:lpstr>
      <vt:lpstr>Análisis Vertical ER - Ingresos</vt:lpstr>
      <vt:lpstr>Análisis Vertical ER - Egresos</vt:lpstr>
      <vt:lpstr>Análisis Horizontal</vt:lpstr>
      <vt:lpstr>Análisis Horizontal BG - Activo</vt:lpstr>
      <vt:lpstr>Análisis Horizontal BG - Pasivo</vt:lpstr>
      <vt:lpstr>Análisis Horizontal BG - Patrimonio</vt:lpstr>
      <vt:lpstr>Análisis Horizontal ER - Ingresos</vt:lpstr>
      <vt:lpstr>Análisis Horizontal ER - Egresos</vt:lpstr>
      <vt:lpstr>Análisis Horizontal ER - Egresos</vt:lpstr>
      <vt:lpstr>Análisis Horizontal ER - Egresos</vt:lpstr>
      <vt:lpstr>Punto de Equilibrio</vt:lpstr>
      <vt:lpstr>Presentación de PowerPoint</vt:lpstr>
      <vt:lpstr>Presentación de PowerPoint</vt:lpstr>
      <vt:lpstr>Indicadores requeridos por la Superintendencia de Bancos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VALORACIÓN DE LA EMPRESA SEGUROS ALIANZA </vt:lpstr>
      <vt:lpstr>Métodos de Valoración</vt:lpstr>
      <vt:lpstr>Metodología de la valoración</vt:lpstr>
      <vt:lpstr>Fórmulas de Cálculo</vt:lpstr>
      <vt:lpstr>Proyección lineal de beneficios  </vt:lpstr>
      <vt:lpstr>Presentación de PowerPoint</vt:lpstr>
      <vt:lpstr> Regresión lineal en base a los beneficios de los últimos 10 años </vt:lpstr>
      <vt:lpstr>Utilidad Proyectada – Regresión Lineal</vt:lpstr>
      <vt:lpstr>Resultados Obtenidos</vt:lpstr>
      <vt:lpstr>Valor en Libros de Alianza Cía. De Seguros y Reaseguros</vt:lpstr>
      <vt:lpstr>Conclusiones </vt:lpstr>
      <vt:lpstr>Recomendaciones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Elaborar un modelo de estrategia financiera para Alianza Compañía de Seguros y Reaseguros S.A. de la ciudad de Quito</dc:title>
  <dc:creator>Liliana Jacome</dc:creator>
  <cp:lastModifiedBy>DATHAIZA</cp:lastModifiedBy>
  <cp:revision>68</cp:revision>
  <dcterms:created xsi:type="dcterms:W3CDTF">2015-05-11T20:38:15Z</dcterms:created>
  <dcterms:modified xsi:type="dcterms:W3CDTF">2015-06-02T15:28:38Z</dcterms:modified>
</cp:coreProperties>
</file>