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57" r:id="rId4"/>
    <p:sldId id="265" r:id="rId5"/>
    <p:sldId id="260" r:id="rId6"/>
    <p:sldId id="266" r:id="rId7"/>
    <p:sldId id="258" r:id="rId8"/>
    <p:sldId id="259" r:id="rId9"/>
    <p:sldId id="261" r:id="rId10"/>
    <p:sldId id="269" r:id="rId11"/>
    <p:sldId id="275" r:id="rId12"/>
    <p:sldId id="328" r:id="rId13"/>
    <p:sldId id="263" r:id="rId14"/>
    <p:sldId id="262" r:id="rId15"/>
    <p:sldId id="267" r:id="rId16"/>
    <p:sldId id="268" r:id="rId17"/>
    <p:sldId id="279" r:id="rId18"/>
    <p:sldId id="280" r:id="rId19"/>
    <p:sldId id="272" r:id="rId20"/>
    <p:sldId id="329" r:id="rId21"/>
    <p:sldId id="330" r:id="rId22"/>
    <p:sldId id="271" r:id="rId23"/>
    <p:sldId id="273" r:id="rId24"/>
    <p:sldId id="331" r:id="rId25"/>
    <p:sldId id="274" r:id="rId26"/>
    <p:sldId id="334" r:id="rId27"/>
    <p:sldId id="335" r:id="rId28"/>
    <p:sldId id="317" r:id="rId29"/>
    <p:sldId id="316" r:id="rId30"/>
    <p:sldId id="281" r:id="rId31"/>
    <p:sldId id="284" r:id="rId32"/>
    <p:sldId id="285" r:id="rId33"/>
    <p:sldId id="283" r:id="rId34"/>
    <p:sldId id="282" r:id="rId35"/>
    <p:sldId id="287" r:id="rId36"/>
    <p:sldId id="286" r:id="rId37"/>
    <p:sldId id="288" r:id="rId38"/>
    <p:sldId id="289" r:id="rId39"/>
    <p:sldId id="291" r:id="rId40"/>
    <p:sldId id="292" r:id="rId41"/>
    <p:sldId id="293" r:id="rId42"/>
    <p:sldId id="295" r:id="rId43"/>
    <p:sldId id="296" r:id="rId44"/>
    <p:sldId id="294" r:id="rId45"/>
    <p:sldId id="297" r:id="rId46"/>
    <p:sldId id="298" r:id="rId47"/>
    <p:sldId id="299" r:id="rId48"/>
    <p:sldId id="301" r:id="rId49"/>
    <p:sldId id="300"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20" r:id="rId64"/>
    <p:sldId id="315" r:id="rId65"/>
    <p:sldId id="318" r:id="rId66"/>
    <p:sldId id="319" r:id="rId67"/>
    <p:sldId id="332" r:id="rId68"/>
    <p:sldId id="321" r:id="rId69"/>
    <p:sldId id="322" r:id="rId70"/>
    <p:sldId id="278" r:id="rId71"/>
    <p:sldId id="276" r:id="rId72"/>
    <p:sldId id="323" r:id="rId73"/>
    <p:sldId id="324" r:id="rId74"/>
    <p:sldId id="326" r:id="rId75"/>
    <p:sldId id="325" r:id="rId76"/>
    <p:sldId id="327" r:id="rId7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62" autoAdjust="0"/>
    <p:restoredTop sz="94737" autoAdjust="0"/>
  </p:normalViewPr>
  <p:slideViewPr>
    <p:cSldViewPr>
      <p:cViewPr>
        <p:scale>
          <a:sx n="70" d="100"/>
          <a:sy n="70" d="100"/>
        </p:scale>
        <p:origin x="-1512" y="-180"/>
      </p:cViewPr>
      <p:guideLst>
        <p:guide orient="horz" pos="2160"/>
        <p:guide pos="2880"/>
      </p:guideLst>
    </p:cSldViewPr>
  </p:slideViewPr>
  <p:outlineViewPr>
    <p:cViewPr>
      <p:scale>
        <a:sx n="33" d="100"/>
        <a:sy n="33" d="100"/>
      </p:scale>
      <p:origin x="48" y="7608"/>
    </p:cViewPr>
  </p:outlineViewPr>
  <p:notesTextViewPr>
    <p:cViewPr>
      <p:scale>
        <a:sx n="1" d="1"/>
        <a:sy n="1" d="1"/>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59D76-A4E8-45A3-8EE6-656D434376FE}"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s-EC"/>
        </a:p>
      </dgm:t>
    </dgm:pt>
    <dgm:pt modelId="{491880F6-E1F4-43D4-9B15-92EDCA6A6589}">
      <dgm:prSet phldrT="[Texto]" custT="1"/>
      <dgm:spPr/>
      <dgm:t>
        <a:bodyPr/>
        <a:lstStyle/>
        <a:p>
          <a:pPr algn="just"/>
          <a:r>
            <a:rPr lang="es-ES" sz="2000" dirty="0" smtClean="0">
              <a:solidFill>
                <a:schemeClr val="tx1">
                  <a:lumMod val="95000"/>
                  <a:lumOff val="5000"/>
                </a:schemeClr>
              </a:solidFill>
            </a:rPr>
            <a:t>El GAD de Montalvo no posee un sistema catastral adecuado y en consecuencia no cumple con el articulo 496 del Código Orgánico de Organización Territorial, Autonomía y Descentralización(COOTAD), que en su parte pertinente dice: “</a:t>
          </a:r>
          <a:r>
            <a:rPr lang="es-EC" sz="2000" dirty="0" smtClean="0">
              <a:solidFill>
                <a:schemeClr val="tx1">
                  <a:lumMod val="95000"/>
                  <a:lumOff val="5000"/>
                </a:schemeClr>
              </a:solidFill>
            </a:rPr>
            <a:t>Las municipalidades y distritos metropolitanos realizará, en forma obligatoria, actualizaciones generales de catastros y de la valoración de la propiedad urbana y rural. “</a:t>
          </a:r>
          <a:endParaRPr lang="es-EC" sz="2000" dirty="0">
            <a:solidFill>
              <a:schemeClr val="tx1">
                <a:lumMod val="95000"/>
                <a:lumOff val="5000"/>
              </a:schemeClr>
            </a:solidFill>
          </a:endParaRPr>
        </a:p>
      </dgm:t>
    </dgm:pt>
    <dgm:pt modelId="{D2D1F90C-89B4-41A5-933B-EB65A76EF7A6}" type="parTrans" cxnId="{19242EBB-593E-4BF3-81F7-7946231C9680}">
      <dgm:prSet/>
      <dgm:spPr/>
      <dgm:t>
        <a:bodyPr/>
        <a:lstStyle/>
        <a:p>
          <a:endParaRPr lang="es-EC"/>
        </a:p>
      </dgm:t>
    </dgm:pt>
    <dgm:pt modelId="{14D73EAF-A207-4777-B7E4-468FD92D3666}" type="sibTrans" cxnId="{19242EBB-593E-4BF3-81F7-7946231C9680}">
      <dgm:prSet/>
      <dgm:spPr/>
      <dgm:t>
        <a:bodyPr/>
        <a:lstStyle/>
        <a:p>
          <a:endParaRPr lang="es-EC" dirty="0"/>
        </a:p>
      </dgm:t>
    </dgm:pt>
    <dgm:pt modelId="{998AF464-3645-4BA5-8422-B96993D22BC3}">
      <dgm:prSet phldrT="[Texto]"/>
      <dgm:spPr/>
      <dgm:t>
        <a:bodyPr/>
        <a:lstStyle/>
        <a:p>
          <a:pPr algn="just"/>
          <a:r>
            <a:rPr lang="es-EC" dirty="0" smtClean="0">
              <a:solidFill>
                <a:schemeClr val="tx1">
                  <a:lumMod val="95000"/>
                  <a:lumOff val="5000"/>
                </a:schemeClr>
              </a:solidFill>
            </a:rPr>
            <a:t>La norma ISO 19152 se propone potencializar un catastro mas organizado en el cual todos los usuarios puedan entender este sistema, ayudando así con un intercambio de información de los usuarios, unidad espacial, derechos, restricciones y responsabilidades que se adapte a las necesidades del GAD.</a:t>
          </a:r>
          <a:endParaRPr lang="es-EC" dirty="0">
            <a:solidFill>
              <a:schemeClr val="tx1">
                <a:lumMod val="95000"/>
                <a:lumOff val="5000"/>
              </a:schemeClr>
            </a:solidFill>
          </a:endParaRPr>
        </a:p>
      </dgm:t>
    </dgm:pt>
    <dgm:pt modelId="{CE5B4872-C34A-4334-A78D-BD833C042DEF}" type="parTrans" cxnId="{8663218A-DC22-4296-8C13-45379FA0E775}">
      <dgm:prSet/>
      <dgm:spPr/>
      <dgm:t>
        <a:bodyPr/>
        <a:lstStyle/>
        <a:p>
          <a:endParaRPr lang="es-EC"/>
        </a:p>
      </dgm:t>
    </dgm:pt>
    <dgm:pt modelId="{C639F4BB-41F4-4410-8CB0-DA1D6417DDCA}" type="sibTrans" cxnId="{8663218A-DC22-4296-8C13-45379FA0E775}">
      <dgm:prSet/>
      <dgm:spPr/>
      <dgm:t>
        <a:bodyPr/>
        <a:lstStyle/>
        <a:p>
          <a:endParaRPr lang="es-EC"/>
        </a:p>
      </dgm:t>
    </dgm:pt>
    <dgm:pt modelId="{920306B1-A7EF-4CB8-B040-C29B511F0908}" type="pres">
      <dgm:prSet presAssocID="{52259D76-A4E8-45A3-8EE6-656D434376FE}" presName="linearFlow" presStyleCnt="0">
        <dgm:presLayoutVars>
          <dgm:resizeHandles val="exact"/>
        </dgm:presLayoutVars>
      </dgm:prSet>
      <dgm:spPr/>
      <dgm:t>
        <a:bodyPr/>
        <a:lstStyle/>
        <a:p>
          <a:endParaRPr lang="es-EC"/>
        </a:p>
      </dgm:t>
    </dgm:pt>
    <dgm:pt modelId="{9551E93A-2904-44C6-99AA-42B4DF8E9243}" type="pres">
      <dgm:prSet presAssocID="{491880F6-E1F4-43D4-9B15-92EDCA6A6589}" presName="node" presStyleLbl="node1" presStyleIdx="0" presStyleCnt="2" custScaleX="132618" custLinFactNeighborY="11757">
        <dgm:presLayoutVars>
          <dgm:bulletEnabled val="1"/>
        </dgm:presLayoutVars>
      </dgm:prSet>
      <dgm:spPr/>
      <dgm:t>
        <a:bodyPr/>
        <a:lstStyle/>
        <a:p>
          <a:endParaRPr lang="es-EC"/>
        </a:p>
      </dgm:t>
    </dgm:pt>
    <dgm:pt modelId="{207F1861-AB04-4733-8B43-B0EAA467CF04}" type="pres">
      <dgm:prSet presAssocID="{14D73EAF-A207-4777-B7E4-468FD92D3666}" presName="sibTrans" presStyleLbl="sibTrans2D1" presStyleIdx="0" presStyleCnt="1" custLinFactNeighborX="-146" custLinFactNeighborY="7666"/>
      <dgm:spPr/>
      <dgm:t>
        <a:bodyPr/>
        <a:lstStyle/>
        <a:p>
          <a:endParaRPr lang="es-EC"/>
        </a:p>
      </dgm:t>
    </dgm:pt>
    <dgm:pt modelId="{E39D3806-5C54-43F0-9FCF-A578F3ABD894}" type="pres">
      <dgm:prSet presAssocID="{14D73EAF-A207-4777-B7E4-468FD92D3666}" presName="connectorText" presStyleLbl="sibTrans2D1" presStyleIdx="0" presStyleCnt="1"/>
      <dgm:spPr/>
      <dgm:t>
        <a:bodyPr/>
        <a:lstStyle/>
        <a:p>
          <a:endParaRPr lang="es-EC"/>
        </a:p>
      </dgm:t>
    </dgm:pt>
    <dgm:pt modelId="{EEBF065F-A4DD-43F8-8603-F26A889F7A04}" type="pres">
      <dgm:prSet presAssocID="{998AF464-3645-4BA5-8422-B96993D22BC3}" presName="node" presStyleLbl="node1" presStyleIdx="1" presStyleCnt="2" custScaleX="132618">
        <dgm:presLayoutVars>
          <dgm:bulletEnabled val="1"/>
        </dgm:presLayoutVars>
      </dgm:prSet>
      <dgm:spPr/>
      <dgm:t>
        <a:bodyPr/>
        <a:lstStyle/>
        <a:p>
          <a:endParaRPr lang="es-EC"/>
        </a:p>
      </dgm:t>
    </dgm:pt>
  </dgm:ptLst>
  <dgm:cxnLst>
    <dgm:cxn modelId="{672C52A3-BAA1-4EF8-9B1D-2F01D7DB1B95}" type="presOf" srcId="{14D73EAF-A207-4777-B7E4-468FD92D3666}" destId="{E39D3806-5C54-43F0-9FCF-A578F3ABD894}" srcOrd="1" destOrd="0" presId="urn:microsoft.com/office/officeart/2005/8/layout/process2"/>
    <dgm:cxn modelId="{6D23D15F-030C-4E92-A97E-F1F25A8C7351}" type="presOf" srcId="{491880F6-E1F4-43D4-9B15-92EDCA6A6589}" destId="{9551E93A-2904-44C6-99AA-42B4DF8E9243}" srcOrd="0" destOrd="0" presId="urn:microsoft.com/office/officeart/2005/8/layout/process2"/>
    <dgm:cxn modelId="{4F411D1F-2098-4B0C-B597-75BF33FE351E}" type="presOf" srcId="{52259D76-A4E8-45A3-8EE6-656D434376FE}" destId="{920306B1-A7EF-4CB8-B040-C29B511F0908}" srcOrd="0" destOrd="0" presId="urn:microsoft.com/office/officeart/2005/8/layout/process2"/>
    <dgm:cxn modelId="{3D659357-DFB8-44FE-93E5-E82F16A8F6BF}" type="presOf" srcId="{14D73EAF-A207-4777-B7E4-468FD92D3666}" destId="{207F1861-AB04-4733-8B43-B0EAA467CF04}" srcOrd="0" destOrd="0" presId="urn:microsoft.com/office/officeart/2005/8/layout/process2"/>
    <dgm:cxn modelId="{19242EBB-593E-4BF3-81F7-7946231C9680}" srcId="{52259D76-A4E8-45A3-8EE6-656D434376FE}" destId="{491880F6-E1F4-43D4-9B15-92EDCA6A6589}" srcOrd="0" destOrd="0" parTransId="{D2D1F90C-89B4-41A5-933B-EB65A76EF7A6}" sibTransId="{14D73EAF-A207-4777-B7E4-468FD92D3666}"/>
    <dgm:cxn modelId="{8663218A-DC22-4296-8C13-45379FA0E775}" srcId="{52259D76-A4E8-45A3-8EE6-656D434376FE}" destId="{998AF464-3645-4BA5-8422-B96993D22BC3}" srcOrd="1" destOrd="0" parTransId="{CE5B4872-C34A-4334-A78D-BD833C042DEF}" sibTransId="{C639F4BB-41F4-4410-8CB0-DA1D6417DDCA}"/>
    <dgm:cxn modelId="{0E83611E-8548-44DE-8229-F3126182A250}" type="presOf" srcId="{998AF464-3645-4BA5-8422-B96993D22BC3}" destId="{EEBF065F-A4DD-43F8-8603-F26A889F7A04}" srcOrd="0" destOrd="0" presId="urn:microsoft.com/office/officeart/2005/8/layout/process2"/>
    <dgm:cxn modelId="{5DF461B3-24BD-40A4-B8BE-DB7C8379B555}" type="presParOf" srcId="{920306B1-A7EF-4CB8-B040-C29B511F0908}" destId="{9551E93A-2904-44C6-99AA-42B4DF8E9243}" srcOrd="0" destOrd="0" presId="urn:microsoft.com/office/officeart/2005/8/layout/process2"/>
    <dgm:cxn modelId="{82A05A7D-3F66-4F38-AE7A-F92B53B1A640}" type="presParOf" srcId="{920306B1-A7EF-4CB8-B040-C29B511F0908}" destId="{207F1861-AB04-4733-8B43-B0EAA467CF04}" srcOrd="1" destOrd="0" presId="urn:microsoft.com/office/officeart/2005/8/layout/process2"/>
    <dgm:cxn modelId="{18CC1EAF-2B51-415E-A2F1-05A58B411BFB}" type="presParOf" srcId="{207F1861-AB04-4733-8B43-B0EAA467CF04}" destId="{E39D3806-5C54-43F0-9FCF-A578F3ABD894}" srcOrd="0" destOrd="0" presId="urn:microsoft.com/office/officeart/2005/8/layout/process2"/>
    <dgm:cxn modelId="{E9D93293-0BE4-43A3-8523-E3D9843A5422}" type="presParOf" srcId="{920306B1-A7EF-4CB8-B040-C29B511F0908}" destId="{EEBF065F-A4DD-43F8-8603-F26A889F7A04}"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D92B7-FAD9-47F8-A82A-51F977CEFDD8}" type="doc">
      <dgm:prSet loTypeId="urn:microsoft.com/office/officeart/2008/layout/HalfCircleOrganizationChart" loCatId="hierarchy" qsTypeId="urn:microsoft.com/office/officeart/2005/8/quickstyle/simple5" qsCatId="simple" csTypeId="urn:microsoft.com/office/officeart/2005/8/colors/accent0_1" csCatId="mainScheme" phldr="1"/>
      <dgm:spPr/>
      <dgm:t>
        <a:bodyPr/>
        <a:lstStyle/>
        <a:p>
          <a:endParaRPr lang="es-EC"/>
        </a:p>
      </dgm:t>
    </dgm:pt>
    <dgm:pt modelId="{820D6D99-AB4F-433D-9E1B-B474173AA54B}">
      <dgm:prSet phldrT="[Texto]" custT="1"/>
      <dgm:spPr/>
      <dgm:t>
        <a:bodyPr/>
        <a:lstStyle/>
        <a:p>
          <a:r>
            <a:rPr lang="es-EC" sz="1100" dirty="0"/>
            <a:t>ISO 19152 </a:t>
          </a:r>
        </a:p>
        <a:p>
          <a:r>
            <a:rPr lang="es-EC" sz="1100" dirty="0"/>
            <a:t>Land Admnistration Domain Model</a:t>
          </a:r>
        </a:p>
        <a:p>
          <a:r>
            <a:rPr lang="es-EC" sz="1100" dirty="0"/>
            <a:t>LADM </a:t>
          </a:r>
        </a:p>
      </dgm:t>
    </dgm:pt>
    <dgm:pt modelId="{29DCBB68-1EFA-40EE-A7A9-6D5E363D8598}" type="parTrans" cxnId="{BEFAD804-5DF5-42DF-B028-08DB2E5DAF86}">
      <dgm:prSet/>
      <dgm:spPr/>
      <dgm:t>
        <a:bodyPr/>
        <a:lstStyle/>
        <a:p>
          <a:endParaRPr lang="es-EC" sz="1600"/>
        </a:p>
      </dgm:t>
    </dgm:pt>
    <dgm:pt modelId="{09ED60F9-CEDD-4F5A-85F5-CD5859E7B61C}" type="sibTrans" cxnId="{BEFAD804-5DF5-42DF-B028-08DB2E5DAF86}">
      <dgm:prSet/>
      <dgm:spPr/>
      <dgm:t>
        <a:bodyPr/>
        <a:lstStyle/>
        <a:p>
          <a:endParaRPr lang="es-EC" sz="1600"/>
        </a:p>
      </dgm:t>
    </dgm:pt>
    <dgm:pt modelId="{5171CE29-2CC6-49DE-938C-7DD3005CF1A6}">
      <dgm:prSet phldrT="[Texto]" custT="1"/>
      <dgm:spPr/>
      <dgm:t>
        <a:bodyPr/>
        <a:lstStyle/>
        <a:p>
          <a:r>
            <a:rPr lang="es-EC" sz="1600" dirty="0"/>
            <a:t>Parte: sujeto que  interviniente.</a:t>
          </a:r>
        </a:p>
      </dgm:t>
    </dgm:pt>
    <dgm:pt modelId="{3C59BE22-F210-45F9-A207-D64575592B38}" type="parTrans" cxnId="{733A1D40-463A-4710-802D-B4838CE5AE38}">
      <dgm:prSet/>
      <dgm:spPr/>
      <dgm:t>
        <a:bodyPr/>
        <a:lstStyle/>
        <a:p>
          <a:endParaRPr lang="es-EC" sz="1600"/>
        </a:p>
      </dgm:t>
    </dgm:pt>
    <dgm:pt modelId="{AFCEB4FB-61D7-4190-825A-15122FC79FB0}" type="sibTrans" cxnId="{733A1D40-463A-4710-802D-B4838CE5AE38}">
      <dgm:prSet/>
      <dgm:spPr/>
      <dgm:t>
        <a:bodyPr/>
        <a:lstStyle/>
        <a:p>
          <a:endParaRPr lang="es-EC" sz="1600"/>
        </a:p>
      </dgm:t>
    </dgm:pt>
    <dgm:pt modelId="{827E7A66-9E93-4651-9F7B-11953096D371}">
      <dgm:prSet phldrT="[Texto]" custT="1"/>
      <dgm:spPr/>
      <dgm:t>
        <a:bodyPr/>
        <a:lstStyle/>
        <a:p>
          <a:r>
            <a:rPr lang="es-EC" sz="1600" dirty="0"/>
            <a:t>DRR: derecho / restricción / responsabilidad</a:t>
          </a:r>
        </a:p>
      </dgm:t>
    </dgm:pt>
    <dgm:pt modelId="{C3BB1F67-AAC9-45D7-95F3-9A9513E2A911}" type="parTrans" cxnId="{84491EC1-C06B-4831-9634-E24A3513C428}">
      <dgm:prSet/>
      <dgm:spPr/>
      <dgm:t>
        <a:bodyPr/>
        <a:lstStyle/>
        <a:p>
          <a:endParaRPr lang="es-EC" sz="1600"/>
        </a:p>
      </dgm:t>
    </dgm:pt>
    <dgm:pt modelId="{FF599F1A-4E31-4F88-887B-900A2089C2D0}" type="sibTrans" cxnId="{84491EC1-C06B-4831-9634-E24A3513C428}">
      <dgm:prSet/>
      <dgm:spPr/>
      <dgm:t>
        <a:bodyPr/>
        <a:lstStyle/>
        <a:p>
          <a:endParaRPr lang="es-EC" sz="1600"/>
        </a:p>
      </dgm:t>
    </dgm:pt>
    <dgm:pt modelId="{2C0CB687-92F3-4970-B6C9-25E108952DCB}">
      <dgm:prSet phldrT="[Texto]" custT="1"/>
      <dgm:spPr/>
      <dgm:t>
        <a:bodyPr/>
        <a:lstStyle/>
        <a:p>
          <a:r>
            <a:rPr lang="es-EC" sz="1400" dirty="0"/>
            <a:t>Unit.- desarrollo de  </a:t>
          </a:r>
          <a:r>
            <a:rPr lang="es-EC" sz="1400" dirty="0" smtClean="0"/>
            <a:t>información </a:t>
          </a:r>
          <a:r>
            <a:rPr lang="es-EC" sz="1400" dirty="0"/>
            <a:t>administrativa con las mismas  DRR</a:t>
          </a:r>
        </a:p>
      </dgm:t>
    </dgm:pt>
    <dgm:pt modelId="{0518683D-4878-466A-B83D-794FC826D97D}" type="parTrans" cxnId="{35CD2D79-86E3-41DF-85FA-4A5CA6B7F94F}">
      <dgm:prSet/>
      <dgm:spPr/>
      <dgm:t>
        <a:bodyPr/>
        <a:lstStyle/>
        <a:p>
          <a:endParaRPr lang="es-EC" sz="1600"/>
        </a:p>
      </dgm:t>
    </dgm:pt>
    <dgm:pt modelId="{03F462A5-418E-4787-9EC7-FD54B64EAC51}" type="sibTrans" cxnId="{35CD2D79-86E3-41DF-85FA-4A5CA6B7F94F}">
      <dgm:prSet/>
      <dgm:spPr/>
      <dgm:t>
        <a:bodyPr/>
        <a:lstStyle/>
        <a:p>
          <a:endParaRPr lang="es-EC" sz="1600"/>
        </a:p>
      </dgm:t>
    </dgm:pt>
    <dgm:pt modelId="{5DEECF5C-2B63-4591-B329-4B14761DD774}">
      <dgm:prSet phldrT="[Texto]" custT="1"/>
      <dgm:spPr/>
      <dgm:t>
        <a:bodyPr/>
        <a:lstStyle/>
        <a:p>
          <a:r>
            <a:rPr lang="es-EC" sz="1600" dirty="0"/>
            <a:t>Unidad espacial: aspectos espaciales de un objeto territorial.</a:t>
          </a:r>
        </a:p>
      </dgm:t>
    </dgm:pt>
    <dgm:pt modelId="{86D99905-9D6F-4768-BFF7-C3FC959E59A8}" type="parTrans" cxnId="{EA847AC5-00C8-4DC7-B4C4-B30DAF870B9C}">
      <dgm:prSet/>
      <dgm:spPr/>
      <dgm:t>
        <a:bodyPr/>
        <a:lstStyle/>
        <a:p>
          <a:endParaRPr lang="es-EC" sz="4400"/>
        </a:p>
      </dgm:t>
    </dgm:pt>
    <dgm:pt modelId="{5CD12857-F471-4B85-B2C2-28AC558B3DDF}" type="sibTrans" cxnId="{EA847AC5-00C8-4DC7-B4C4-B30DAF870B9C}">
      <dgm:prSet/>
      <dgm:spPr/>
      <dgm:t>
        <a:bodyPr/>
        <a:lstStyle/>
        <a:p>
          <a:endParaRPr lang="es-EC" sz="4400"/>
        </a:p>
      </dgm:t>
    </dgm:pt>
    <dgm:pt modelId="{95F65411-A695-4320-AEE0-2D6D6BFD24A3}" type="pres">
      <dgm:prSet presAssocID="{B8BD92B7-FAD9-47F8-A82A-51F977CEFDD8}" presName="Name0" presStyleCnt="0">
        <dgm:presLayoutVars>
          <dgm:orgChart val="1"/>
          <dgm:chPref val="1"/>
          <dgm:dir/>
          <dgm:animOne val="branch"/>
          <dgm:animLvl val="lvl"/>
          <dgm:resizeHandles/>
        </dgm:presLayoutVars>
      </dgm:prSet>
      <dgm:spPr/>
      <dgm:t>
        <a:bodyPr/>
        <a:lstStyle/>
        <a:p>
          <a:endParaRPr lang="es-EC"/>
        </a:p>
      </dgm:t>
    </dgm:pt>
    <dgm:pt modelId="{BBBC6F21-968E-4598-82A8-541DA557E57C}" type="pres">
      <dgm:prSet presAssocID="{820D6D99-AB4F-433D-9E1B-B474173AA54B}" presName="hierRoot1" presStyleCnt="0">
        <dgm:presLayoutVars>
          <dgm:hierBranch val="init"/>
        </dgm:presLayoutVars>
      </dgm:prSet>
      <dgm:spPr/>
      <dgm:t>
        <a:bodyPr/>
        <a:lstStyle/>
        <a:p>
          <a:endParaRPr lang="es-EC"/>
        </a:p>
      </dgm:t>
    </dgm:pt>
    <dgm:pt modelId="{644460A9-712C-4A3C-AD7E-8294829908F0}" type="pres">
      <dgm:prSet presAssocID="{820D6D99-AB4F-433D-9E1B-B474173AA54B}" presName="rootComposite1" presStyleCnt="0"/>
      <dgm:spPr/>
      <dgm:t>
        <a:bodyPr/>
        <a:lstStyle/>
        <a:p>
          <a:endParaRPr lang="es-EC"/>
        </a:p>
      </dgm:t>
    </dgm:pt>
    <dgm:pt modelId="{E985B3A0-4E9E-4067-BB41-E0582DBE8687}" type="pres">
      <dgm:prSet presAssocID="{820D6D99-AB4F-433D-9E1B-B474173AA54B}" presName="rootText1" presStyleLbl="alignAcc1" presStyleIdx="0" presStyleCnt="0">
        <dgm:presLayoutVars>
          <dgm:chPref val="3"/>
        </dgm:presLayoutVars>
      </dgm:prSet>
      <dgm:spPr/>
      <dgm:t>
        <a:bodyPr/>
        <a:lstStyle/>
        <a:p>
          <a:endParaRPr lang="es-EC"/>
        </a:p>
      </dgm:t>
    </dgm:pt>
    <dgm:pt modelId="{7956A57C-5142-4104-BCE6-A5F77FC5DB91}" type="pres">
      <dgm:prSet presAssocID="{820D6D99-AB4F-433D-9E1B-B474173AA54B}" presName="topArc1" presStyleLbl="parChTrans1D1" presStyleIdx="0" presStyleCnt="10"/>
      <dgm:spPr/>
      <dgm:t>
        <a:bodyPr/>
        <a:lstStyle/>
        <a:p>
          <a:endParaRPr lang="es-EC"/>
        </a:p>
      </dgm:t>
    </dgm:pt>
    <dgm:pt modelId="{ED560CEB-ED95-446A-9557-556B810B36AF}" type="pres">
      <dgm:prSet presAssocID="{820D6D99-AB4F-433D-9E1B-B474173AA54B}" presName="bottomArc1" presStyleLbl="parChTrans1D1" presStyleIdx="1" presStyleCnt="10"/>
      <dgm:spPr/>
      <dgm:t>
        <a:bodyPr/>
        <a:lstStyle/>
        <a:p>
          <a:endParaRPr lang="es-EC"/>
        </a:p>
      </dgm:t>
    </dgm:pt>
    <dgm:pt modelId="{4EC26D4E-9DDF-4DA1-AB6A-E2C7DAD572A6}" type="pres">
      <dgm:prSet presAssocID="{820D6D99-AB4F-433D-9E1B-B474173AA54B}" presName="topConnNode1" presStyleLbl="node1" presStyleIdx="0" presStyleCnt="0"/>
      <dgm:spPr/>
      <dgm:t>
        <a:bodyPr/>
        <a:lstStyle/>
        <a:p>
          <a:endParaRPr lang="es-EC"/>
        </a:p>
      </dgm:t>
    </dgm:pt>
    <dgm:pt modelId="{9997F02A-81FE-422B-A572-ED067686B2CE}" type="pres">
      <dgm:prSet presAssocID="{820D6D99-AB4F-433D-9E1B-B474173AA54B}" presName="hierChild2" presStyleCnt="0"/>
      <dgm:spPr/>
      <dgm:t>
        <a:bodyPr/>
        <a:lstStyle/>
        <a:p>
          <a:endParaRPr lang="es-EC"/>
        </a:p>
      </dgm:t>
    </dgm:pt>
    <dgm:pt modelId="{BE424250-BDAE-48D9-B30C-B8DF8A5188E9}" type="pres">
      <dgm:prSet presAssocID="{3C59BE22-F210-45F9-A207-D64575592B38}" presName="Name28" presStyleLbl="parChTrans1D2" presStyleIdx="0" presStyleCnt="3"/>
      <dgm:spPr/>
      <dgm:t>
        <a:bodyPr/>
        <a:lstStyle/>
        <a:p>
          <a:endParaRPr lang="es-EC"/>
        </a:p>
      </dgm:t>
    </dgm:pt>
    <dgm:pt modelId="{3391375B-7A16-4E8D-BFEE-BDE5DA95731A}" type="pres">
      <dgm:prSet presAssocID="{5171CE29-2CC6-49DE-938C-7DD3005CF1A6}" presName="hierRoot2" presStyleCnt="0">
        <dgm:presLayoutVars>
          <dgm:hierBranch val="init"/>
        </dgm:presLayoutVars>
      </dgm:prSet>
      <dgm:spPr/>
      <dgm:t>
        <a:bodyPr/>
        <a:lstStyle/>
        <a:p>
          <a:endParaRPr lang="es-EC"/>
        </a:p>
      </dgm:t>
    </dgm:pt>
    <dgm:pt modelId="{0D37D65F-FBE2-40BB-90E1-3E6F8B3E5E6C}" type="pres">
      <dgm:prSet presAssocID="{5171CE29-2CC6-49DE-938C-7DD3005CF1A6}" presName="rootComposite2" presStyleCnt="0"/>
      <dgm:spPr/>
      <dgm:t>
        <a:bodyPr/>
        <a:lstStyle/>
        <a:p>
          <a:endParaRPr lang="es-EC"/>
        </a:p>
      </dgm:t>
    </dgm:pt>
    <dgm:pt modelId="{D22EA2AF-DA59-43E4-B0F0-D716E9FA15DC}" type="pres">
      <dgm:prSet presAssocID="{5171CE29-2CC6-49DE-938C-7DD3005CF1A6}" presName="rootText2" presStyleLbl="alignAcc1" presStyleIdx="0" presStyleCnt="0">
        <dgm:presLayoutVars>
          <dgm:chPref val="3"/>
        </dgm:presLayoutVars>
      </dgm:prSet>
      <dgm:spPr/>
      <dgm:t>
        <a:bodyPr/>
        <a:lstStyle/>
        <a:p>
          <a:endParaRPr lang="es-EC"/>
        </a:p>
      </dgm:t>
    </dgm:pt>
    <dgm:pt modelId="{FE694670-1809-4665-849B-AFF97E332D29}" type="pres">
      <dgm:prSet presAssocID="{5171CE29-2CC6-49DE-938C-7DD3005CF1A6}" presName="topArc2" presStyleLbl="parChTrans1D1" presStyleIdx="2" presStyleCnt="10"/>
      <dgm:spPr/>
      <dgm:t>
        <a:bodyPr/>
        <a:lstStyle/>
        <a:p>
          <a:endParaRPr lang="es-EC"/>
        </a:p>
      </dgm:t>
    </dgm:pt>
    <dgm:pt modelId="{C79A35CC-B975-4848-BB09-75D87520186D}" type="pres">
      <dgm:prSet presAssocID="{5171CE29-2CC6-49DE-938C-7DD3005CF1A6}" presName="bottomArc2" presStyleLbl="parChTrans1D1" presStyleIdx="3" presStyleCnt="10"/>
      <dgm:spPr/>
      <dgm:t>
        <a:bodyPr/>
        <a:lstStyle/>
        <a:p>
          <a:endParaRPr lang="es-EC"/>
        </a:p>
      </dgm:t>
    </dgm:pt>
    <dgm:pt modelId="{B78256AC-41E8-4117-824C-62AB6DA12FAE}" type="pres">
      <dgm:prSet presAssocID="{5171CE29-2CC6-49DE-938C-7DD3005CF1A6}" presName="topConnNode2" presStyleLbl="node2" presStyleIdx="0" presStyleCnt="0"/>
      <dgm:spPr/>
      <dgm:t>
        <a:bodyPr/>
        <a:lstStyle/>
        <a:p>
          <a:endParaRPr lang="es-EC"/>
        </a:p>
      </dgm:t>
    </dgm:pt>
    <dgm:pt modelId="{D46CD81A-73D0-4665-A0D1-78B7195AAB65}" type="pres">
      <dgm:prSet presAssocID="{5171CE29-2CC6-49DE-938C-7DD3005CF1A6}" presName="hierChild4" presStyleCnt="0"/>
      <dgm:spPr/>
      <dgm:t>
        <a:bodyPr/>
        <a:lstStyle/>
        <a:p>
          <a:endParaRPr lang="es-EC"/>
        </a:p>
      </dgm:t>
    </dgm:pt>
    <dgm:pt modelId="{242632BE-B3CE-4F46-8F3D-60142DDF3111}" type="pres">
      <dgm:prSet presAssocID="{5171CE29-2CC6-49DE-938C-7DD3005CF1A6}" presName="hierChild5" presStyleCnt="0"/>
      <dgm:spPr/>
      <dgm:t>
        <a:bodyPr/>
        <a:lstStyle/>
        <a:p>
          <a:endParaRPr lang="es-EC"/>
        </a:p>
      </dgm:t>
    </dgm:pt>
    <dgm:pt modelId="{0FB86F71-4461-49CC-9A3A-E0026329A140}" type="pres">
      <dgm:prSet presAssocID="{C3BB1F67-AAC9-45D7-95F3-9A9513E2A911}" presName="Name28" presStyleLbl="parChTrans1D2" presStyleIdx="1" presStyleCnt="3"/>
      <dgm:spPr/>
      <dgm:t>
        <a:bodyPr/>
        <a:lstStyle/>
        <a:p>
          <a:endParaRPr lang="es-EC"/>
        </a:p>
      </dgm:t>
    </dgm:pt>
    <dgm:pt modelId="{4D7DDFD2-A9A0-44DB-B1A9-CA6CE3ECB782}" type="pres">
      <dgm:prSet presAssocID="{827E7A66-9E93-4651-9F7B-11953096D371}" presName="hierRoot2" presStyleCnt="0">
        <dgm:presLayoutVars>
          <dgm:hierBranch val="init"/>
        </dgm:presLayoutVars>
      </dgm:prSet>
      <dgm:spPr/>
      <dgm:t>
        <a:bodyPr/>
        <a:lstStyle/>
        <a:p>
          <a:endParaRPr lang="es-EC"/>
        </a:p>
      </dgm:t>
    </dgm:pt>
    <dgm:pt modelId="{4933460E-B91C-4181-84ED-9ECD1B8A50BC}" type="pres">
      <dgm:prSet presAssocID="{827E7A66-9E93-4651-9F7B-11953096D371}" presName="rootComposite2" presStyleCnt="0"/>
      <dgm:spPr/>
      <dgm:t>
        <a:bodyPr/>
        <a:lstStyle/>
        <a:p>
          <a:endParaRPr lang="es-EC"/>
        </a:p>
      </dgm:t>
    </dgm:pt>
    <dgm:pt modelId="{9B4370FA-EF71-4FBE-92E5-46AA388BD310}" type="pres">
      <dgm:prSet presAssocID="{827E7A66-9E93-4651-9F7B-11953096D371}" presName="rootText2" presStyleLbl="alignAcc1" presStyleIdx="0" presStyleCnt="0">
        <dgm:presLayoutVars>
          <dgm:chPref val="3"/>
        </dgm:presLayoutVars>
      </dgm:prSet>
      <dgm:spPr/>
      <dgm:t>
        <a:bodyPr/>
        <a:lstStyle/>
        <a:p>
          <a:endParaRPr lang="es-EC"/>
        </a:p>
      </dgm:t>
    </dgm:pt>
    <dgm:pt modelId="{7715EC85-42CE-40B1-9CDA-F8700E564D54}" type="pres">
      <dgm:prSet presAssocID="{827E7A66-9E93-4651-9F7B-11953096D371}" presName="topArc2" presStyleLbl="parChTrans1D1" presStyleIdx="4" presStyleCnt="10"/>
      <dgm:spPr/>
      <dgm:t>
        <a:bodyPr/>
        <a:lstStyle/>
        <a:p>
          <a:endParaRPr lang="es-EC"/>
        </a:p>
      </dgm:t>
    </dgm:pt>
    <dgm:pt modelId="{3C4E2F30-0696-41C2-9A75-35C8F3D4E3FE}" type="pres">
      <dgm:prSet presAssocID="{827E7A66-9E93-4651-9F7B-11953096D371}" presName="bottomArc2" presStyleLbl="parChTrans1D1" presStyleIdx="5" presStyleCnt="10"/>
      <dgm:spPr/>
      <dgm:t>
        <a:bodyPr/>
        <a:lstStyle/>
        <a:p>
          <a:endParaRPr lang="es-EC"/>
        </a:p>
      </dgm:t>
    </dgm:pt>
    <dgm:pt modelId="{DF2CD961-330D-4DEA-B30A-523D20A24E81}" type="pres">
      <dgm:prSet presAssocID="{827E7A66-9E93-4651-9F7B-11953096D371}" presName="topConnNode2" presStyleLbl="node2" presStyleIdx="0" presStyleCnt="0"/>
      <dgm:spPr/>
      <dgm:t>
        <a:bodyPr/>
        <a:lstStyle/>
        <a:p>
          <a:endParaRPr lang="es-EC"/>
        </a:p>
      </dgm:t>
    </dgm:pt>
    <dgm:pt modelId="{B9BFDF35-83F8-477A-8320-94B5B21ACC8E}" type="pres">
      <dgm:prSet presAssocID="{827E7A66-9E93-4651-9F7B-11953096D371}" presName="hierChild4" presStyleCnt="0"/>
      <dgm:spPr/>
      <dgm:t>
        <a:bodyPr/>
        <a:lstStyle/>
        <a:p>
          <a:endParaRPr lang="es-EC"/>
        </a:p>
      </dgm:t>
    </dgm:pt>
    <dgm:pt modelId="{A33D2A7F-50D8-4333-82D3-D2EC0EB82495}" type="pres">
      <dgm:prSet presAssocID="{827E7A66-9E93-4651-9F7B-11953096D371}" presName="hierChild5" presStyleCnt="0"/>
      <dgm:spPr/>
      <dgm:t>
        <a:bodyPr/>
        <a:lstStyle/>
        <a:p>
          <a:endParaRPr lang="es-EC"/>
        </a:p>
      </dgm:t>
    </dgm:pt>
    <dgm:pt modelId="{335ED1DB-89F4-4B7B-A176-8D7833474BB8}" type="pres">
      <dgm:prSet presAssocID="{0518683D-4878-466A-B83D-794FC826D97D}" presName="Name28" presStyleLbl="parChTrans1D2" presStyleIdx="2" presStyleCnt="3"/>
      <dgm:spPr/>
      <dgm:t>
        <a:bodyPr/>
        <a:lstStyle/>
        <a:p>
          <a:endParaRPr lang="es-EC"/>
        </a:p>
      </dgm:t>
    </dgm:pt>
    <dgm:pt modelId="{CA9646F6-7DD9-4053-8FA0-1EEC6C1715A6}" type="pres">
      <dgm:prSet presAssocID="{2C0CB687-92F3-4970-B6C9-25E108952DCB}" presName="hierRoot2" presStyleCnt="0">
        <dgm:presLayoutVars>
          <dgm:hierBranch val="init"/>
        </dgm:presLayoutVars>
      </dgm:prSet>
      <dgm:spPr/>
      <dgm:t>
        <a:bodyPr/>
        <a:lstStyle/>
        <a:p>
          <a:endParaRPr lang="es-EC"/>
        </a:p>
      </dgm:t>
    </dgm:pt>
    <dgm:pt modelId="{C5AACEFF-F650-4AE7-A2C4-0830269D9DF0}" type="pres">
      <dgm:prSet presAssocID="{2C0CB687-92F3-4970-B6C9-25E108952DCB}" presName="rootComposite2" presStyleCnt="0"/>
      <dgm:spPr/>
      <dgm:t>
        <a:bodyPr/>
        <a:lstStyle/>
        <a:p>
          <a:endParaRPr lang="es-EC"/>
        </a:p>
      </dgm:t>
    </dgm:pt>
    <dgm:pt modelId="{1C7BADE9-6B75-4069-B905-462EE3D195E2}" type="pres">
      <dgm:prSet presAssocID="{2C0CB687-92F3-4970-B6C9-25E108952DCB}" presName="rootText2" presStyleLbl="alignAcc1" presStyleIdx="0" presStyleCnt="0" custScaleX="130659" custScaleY="108068">
        <dgm:presLayoutVars>
          <dgm:chPref val="3"/>
        </dgm:presLayoutVars>
      </dgm:prSet>
      <dgm:spPr/>
      <dgm:t>
        <a:bodyPr/>
        <a:lstStyle/>
        <a:p>
          <a:endParaRPr lang="es-EC"/>
        </a:p>
      </dgm:t>
    </dgm:pt>
    <dgm:pt modelId="{DD8A2974-9F72-4596-9873-1F71F8C8B327}" type="pres">
      <dgm:prSet presAssocID="{2C0CB687-92F3-4970-B6C9-25E108952DCB}" presName="topArc2" presStyleLbl="parChTrans1D1" presStyleIdx="6" presStyleCnt="10"/>
      <dgm:spPr/>
      <dgm:t>
        <a:bodyPr/>
        <a:lstStyle/>
        <a:p>
          <a:endParaRPr lang="es-EC"/>
        </a:p>
      </dgm:t>
    </dgm:pt>
    <dgm:pt modelId="{5D41F7D6-5F70-4882-916C-0CA99F066B05}" type="pres">
      <dgm:prSet presAssocID="{2C0CB687-92F3-4970-B6C9-25E108952DCB}" presName="bottomArc2" presStyleLbl="parChTrans1D1" presStyleIdx="7" presStyleCnt="10"/>
      <dgm:spPr/>
      <dgm:t>
        <a:bodyPr/>
        <a:lstStyle/>
        <a:p>
          <a:endParaRPr lang="es-EC"/>
        </a:p>
      </dgm:t>
    </dgm:pt>
    <dgm:pt modelId="{1E4AABE0-12DF-4516-8AD4-0B5FDFAC4BCC}" type="pres">
      <dgm:prSet presAssocID="{2C0CB687-92F3-4970-B6C9-25E108952DCB}" presName="topConnNode2" presStyleLbl="node2" presStyleIdx="0" presStyleCnt="0"/>
      <dgm:spPr/>
      <dgm:t>
        <a:bodyPr/>
        <a:lstStyle/>
        <a:p>
          <a:endParaRPr lang="es-EC"/>
        </a:p>
      </dgm:t>
    </dgm:pt>
    <dgm:pt modelId="{B49213E1-B66F-4ABB-BC45-F004F158B1BE}" type="pres">
      <dgm:prSet presAssocID="{2C0CB687-92F3-4970-B6C9-25E108952DCB}" presName="hierChild4" presStyleCnt="0"/>
      <dgm:spPr/>
      <dgm:t>
        <a:bodyPr/>
        <a:lstStyle/>
        <a:p>
          <a:endParaRPr lang="es-EC"/>
        </a:p>
      </dgm:t>
    </dgm:pt>
    <dgm:pt modelId="{B009F44F-0FDA-4667-BBBE-8276EA48EC6D}" type="pres">
      <dgm:prSet presAssocID="{86D99905-9D6F-4768-BFF7-C3FC959E59A8}" presName="Name28" presStyleLbl="parChTrans1D3" presStyleIdx="0" presStyleCnt="1"/>
      <dgm:spPr/>
      <dgm:t>
        <a:bodyPr/>
        <a:lstStyle/>
        <a:p>
          <a:endParaRPr lang="es-EC"/>
        </a:p>
      </dgm:t>
    </dgm:pt>
    <dgm:pt modelId="{1EEE0C8A-BA3F-4774-9B8C-4EC59B471E37}" type="pres">
      <dgm:prSet presAssocID="{5DEECF5C-2B63-4591-B329-4B14761DD774}" presName="hierRoot2" presStyleCnt="0">
        <dgm:presLayoutVars>
          <dgm:hierBranch val="init"/>
        </dgm:presLayoutVars>
      </dgm:prSet>
      <dgm:spPr/>
      <dgm:t>
        <a:bodyPr/>
        <a:lstStyle/>
        <a:p>
          <a:endParaRPr lang="es-EC"/>
        </a:p>
      </dgm:t>
    </dgm:pt>
    <dgm:pt modelId="{3FB2E5E0-DF12-41C4-AC94-1880310C0447}" type="pres">
      <dgm:prSet presAssocID="{5DEECF5C-2B63-4591-B329-4B14761DD774}" presName="rootComposite2" presStyleCnt="0"/>
      <dgm:spPr/>
      <dgm:t>
        <a:bodyPr/>
        <a:lstStyle/>
        <a:p>
          <a:endParaRPr lang="es-EC"/>
        </a:p>
      </dgm:t>
    </dgm:pt>
    <dgm:pt modelId="{9953685B-DF65-4F56-918A-1E1FE93CD996}" type="pres">
      <dgm:prSet presAssocID="{5DEECF5C-2B63-4591-B329-4B14761DD774}" presName="rootText2" presStyleLbl="alignAcc1" presStyleIdx="0" presStyleCnt="0" custScaleX="118988" custScaleY="146199" custLinFactNeighborX="-3227" custLinFactNeighborY="60976">
        <dgm:presLayoutVars>
          <dgm:chPref val="3"/>
        </dgm:presLayoutVars>
      </dgm:prSet>
      <dgm:spPr/>
      <dgm:t>
        <a:bodyPr/>
        <a:lstStyle/>
        <a:p>
          <a:endParaRPr lang="es-EC"/>
        </a:p>
      </dgm:t>
    </dgm:pt>
    <dgm:pt modelId="{E62BCFE4-AAF1-44BF-93AB-02F7F8CA1315}" type="pres">
      <dgm:prSet presAssocID="{5DEECF5C-2B63-4591-B329-4B14761DD774}" presName="topArc2" presStyleLbl="parChTrans1D1" presStyleIdx="8" presStyleCnt="10"/>
      <dgm:spPr/>
      <dgm:t>
        <a:bodyPr/>
        <a:lstStyle/>
        <a:p>
          <a:endParaRPr lang="es-EC"/>
        </a:p>
      </dgm:t>
    </dgm:pt>
    <dgm:pt modelId="{DADB8E72-1A53-4DC4-9CAF-073864BACF58}" type="pres">
      <dgm:prSet presAssocID="{5DEECF5C-2B63-4591-B329-4B14761DD774}" presName="bottomArc2" presStyleLbl="parChTrans1D1" presStyleIdx="9" presStyleCnt="10"/>
      <dgm:spPr/>
      <dgm:t>
        <a:bodyPr/>
        <a:lstStyle/>
        <a:p>
          <a:endParaRPr lang="es-EC"/>
        </a:p>
      </dgm:t>
    </dgm:pt>
    <dgm:pt modelId="{8862FBD6-378E-484D-B397-22051A17B20E}" type="pres">
      <dgm:prSet presAssocID="{5DEECF5C-2B63-4591-B329-4B14761DD774}" presName="topConnNode2" presStyleLbl="node3" presStyleIdx="0" presStyleCnt="0"/>
      <dgm:spPr/>
      <dgm:t>
        <a:bodyPr/>
        <a:lstStyle/>
        <a:p>
          <a:endParaRPr lang="es-EC"/>
        </a:p>
      </dgm:t>
    </dgm:pt>
    <dgm:pt modelId="{B52C127B-69A1-46F6-B6A4-64ED972D3AD3}" type="pres">
      <dgm:prSet presAssocID="{5DEECF5C-2B63-4591-B329-4B14761DD774}" presName="hierChild4" presStyleCnt="0"/>
      <dgm:spPr/>
      <dgm:t>
        <a:bodyPr/>
        <a:lstStyle/>
        <a:p>
          <a:endParaRPr lang="es-EC"/>
        </a:p>
      </dgm:t>
    </dgm:pt>
    <dgm:pt modelId="{293AAC6E-07E2-4615-A697-E1F5232A72BC}" type="pres">
      <dgm:prSet presAssocID="{5DEECF5C-2B63-4591-B329-4B14761DD774}" presName="hierChild5" presStyleCnt="0"/>
      <dgm:spPr/>
      <dgm:t>
        <a:bodyPr/>
        <a:lstStyle/>
        <a:p>
          <a:endParaRPr lang="es-EC"/>
        </a:p>
      </dgm:t>
    </dgm:pt>
    <dgm:pt modelId="{E5DE7A9B-6AC7-4AF9-AEE0-F92BDCF743E7}" type="pres">
      <dgm:prSet presAssocID="{2C0CB687-92F3-4970-B6C9-25E108952DCB}" presName="hierChild5" presStyleCnt="0"/>
      <dgm:spPr/>
      <dgm:t>
        <a:bodyPr/>
        <a:lstStyle/>
        <a:p>
          <a:endParaRPr lang="es-EC"/>
        </a:p>
      </dgm:t>
    </dgm:pt>
    <dgm:pt modelId="{FD1ED0C2-3652-456F-BE60-81E233AD58A4}" type="pres">
      <dgm:prSet presAssocID="{820D6D99-AB4F-433D-9E1B-B474173AA54B}" presName="hierChild3" presStyleCnt="0"/>
      <dgm:spPr/>
      <dgm:t>
        <a:bodyPr/>
        <a:lstStyle/>
        <a:p>
          <a:endParaRPr lang="es-EC"/>
        </a:p>
      </dgm:t>
    </dgm:pt>
  </dgm:ptLst>
  <dgm:cxnLst>
    <dgm:cxn modelId="{3C69FBFB-60AD-49DF-BC1F-A285CE93B710}" type="presOf" srcId="{0518683D-4878-466A-B83D-794FC826D97D}" destId="{335ED1DB-89F4-4B7B-A176-8D7833474BB8}" srcOrd="0" destOrd="0" presId="urn:microsoft.com/office/officeart/2008/layout/HalfCircleOrganizationChart"/>
    <dgm:cxn modelId="{C96E90D3-13A3-4C97-918F-4358CCC1A720}" type="presOf" srcId="{820D6D99-AB4F-433D-9E1B-B474173AA54B}" destId="{E985B3A0-4E9E-4067-BB41-E0582DBE8687}" srcOrd="0" destOrd="0" presId="urn:microsoft.com/office/officeart/2008/layout/HalfCircleOrganizationChart"/>
    <dgm:cxn modelId="{8EB64F6E-39F8-4B4D-BE39-6F1F6E420E32}" type="presOf" srcId="{827E7A66-9E93-4651-9F7B-11953096D371}" destId="{9B4370FA-EF71-4FBE-92E5-46AA388BD310}" srcOrd="0" destOrd="0" presId="urn:microsoft.com/office/officeart/2008/layout/HalfCircleOrganizationChart"/>
    <dgm:cxn modelId="{12F763A0-F82A-43D2-B827-862A7AA7232E}" type="presOf" srcId="{3C59BE22-F210-45F9-A207-D64575592B38}" destId="{BE424250-BDAE-48D9-B30C-B8DF8A5188E9}" srcOrd="0" destOrd="0" presId="urn:microsoft.com/office/officeart/2008/layout/HalfCircleOrganizationChart"/>
    <dgm:cxn modelId="{EA847AC5-00C8-4DC7-B4C4-B30DAF870B9C}" srcId="{2C0CB687-92F3-4970-B6C9-25E108952DCB}" destId="{5DEECF5C-2B63-4591-B329-4B14761DD774}" srcOrd="0" destOrd="0" parTransId="{86D99905-9D6F-4768-BFF7-C3FC959E59A8}" sibTransId="{5CD12857-F471-4B85-B2C2-28AC558B3DDF}"/>
    <dgm:cxn modelId="{D5F8A2CD-026E-4078-A783-51D2B575F687}" type="presOf" srcId="{5DEECF5C-2B63-4591-B329-4B14761DD774}" destId="{9953685B-DF65-4F56-918A-1E1FE93CD996}" srcOrd="0" destOrd="0" presId="urn:microsoft.com/office/officeart/2008/layout/HalfCircleOrganizationChart"/>
    <dgm:cxn modelId="{3ECBB83D-72A1-443A-ABFA-EE1FD491DA2F}" type="presOf" srcId="{5171CE29-2CC6-49DE-938C-7DD3005CF1A6}" destId="{D22EA2AF-DA59-43E4-B0F0-D716E9FA15DC}" srcOrd="0" destOrd="0" presId="urn:microsoft.com/office/officeart/2008/layout/HalfCircleOrganizationChart"/>
    <dgm:cxn modelId="{657A1BB8-75F4-4FC4-B4A8-1664BF2EAEEF}" type="presOf" srcId="{827E7A66-9E93-4651-9F7B-11953096D371}" destId="{DF2CD961-330D-4DEA-B30A-523D20A24E81}" srcOrd="1" destOrd="0" presId="urn:microsoft.com/office/officeart/2008/layout/HalfCircleOrganizationChart"/>
    <dgm:cxn modelId="{1E808D5D-975E-49A3-A591-B3813959234A}" type="presOf" srcId="{820D6D99-AB4F-433D-9E1B-B474173AA54B}" destId="{4EC26D4E-9DDF-4DA1-AB6A-E2C7DAD572A6}" srcOrd="1" destOrd="0" presId="urn:microsoft.com/office/officeart/2008/layout/HalfCircleOrganizationChart"/>
    <dgm:cxn modelId="{BEFAD804-5DF5-42DF-B028-08DB2E5DAF86}" srcId="{B8BD92B7-FAD9-47F8-A82A-51F977CEFDD8}" destId="{820D6D99-AB4F-433D-9E1B-B474173AA54B}" srcOrd="0" destOrd="0" parTransId="{29DCBB68-1EFA-40EE-A7A9-6D5E363D8598}" sibTransId="{09ED60F9-CEDD-4F5A-85F5-CD5859E7B61C}"/>
    <dgm:cxn modelId="{F5B0BBCC-805A-407A-AC23-6DAA998C6233}" type="presOf" srcId="{5171CE29-2CC6-49DE-938C-7DD3005CF1A6}" destId="{B78256AC-41E8-4117-824C-62AB6DA12FAE}" srcOrd="1" destOrd="0" presId="urn:microsoft.com/office/officeart/2008/layout/HalfCircleOrganizationChart"/>
    <dgm:cxn modelId="{17CEE0FF-24AA-42D4-8A42-4CB685C3F85B}" type="presOf" srcId="{2C0CB687-92F3-4970-B6C9-25E108952DCB}" destId="{1E4AABE0-12DF-4516-8AD4-0B5FDFAC4BCC}" srcOrd="1" destOrd="0" presId="urn:microsoft.com/office/officeart/2008/layout/HalfCircleOrganizationChart"/>
    <dgm:cxn modelId="{596CEAC7-66C8-4D30-9292-B32129FBB37A}" type="presOf" srcId="{2C0CB687-92F3-4970-B6C9-25E108952DCB}" destId="{1C7BADE9-6B75-4069-B905-462EE3D195E2}" srcOrd="0" destOrd="0" presId="urn:microsoft.com/office/officeart/2008/layout/HalfCircleOrganizationChart"/>
    <dgm:cxn modelId="{84491EC1-C06B-4831-9634-E24A3513C428}" srcId="{820D6D99-AB4F-433D-9E1B-B474173AA54B}" destId="{827E7A66-9E93-4651-9F7B-11953096D371}" srcOrd="1" destOrd="0" parTransId="{C3BB1F67-AAC9-45D7-95F3-9A9513E2A911}" sibTransId="{FF599F1A-4E31-4F88-887B-900A2089C2D0}"/>
    <dgm:cxn modelId="{AB7ED9A9-6086-44BF-8546-CE242B58785A}" type="presOf" srcId="{C3BB1F67-AAC9-45D7-95F3-9A9513E2A911}" destId="{0FB86F71-4461-49CC-9A3A-E0026329A140}" srcOrd="0" destOrd="0" presId="urn:microsoft.com/office/officeart/2008/layout/HalfCircleOrganizationChart"/>
    <dgm:cxn modelId="{733A1D40-463A-4710-802D-B4838CE5AE38}" srcId="{820D6D99-AB4F-433D-9E1B-B474173AA54B}" destId="{5171CE29-2CC6-49DE-938C-7DD3005CF1A6}" srcOrd="0" destOrd="0" parTransId="{3C59BE22-F210-45F9-A207-D64575592B38}" sibTransId="{AFCEB4FB-61D7-4190-825A-15122FC79FB0}"/>
    <dgm:cxn modelId="{03289E04-B805-4209-85DF-C8888EE2A0EB}" type="presOf" srcId="{5DEECF5C-2B63-4591-B329-4B14761DD774}" destId="{8862FBD6-378E-484D-B397-22051A17B20E}" srcOrd="1" destOrd="0" presId="urn:microsoft.com/office/officeart/2008/layout/HalfCircleOrganizationChart"/>
    <dgm:cxn modelId="{35CD2D79-86E3-41DF-85FA-4A5CA6B7F94F}" srcId="{820D6D99-AB4F-433D-9E1B-B474173AA54B}" destId="{2C0CB687-92F3-4970-B6C9-25E108952DCB}" srcOrd="2" destOrd="0" parTransId="{0518683D-4878-466A-B83D-794FC826D97D}" sibTransId="{03F462A5-418E-4787-9EC7-FD54B64EAC51}"/>
    <dgm:cxn modelId="{371DA469-CD5F-462B-A099-B3A9D6E8035D}" type="presOf" srcId="{86D99905-9D6F-4768-BFF7-C3FC959E59A8}" destId="{B009F44F-0FDA-4667-BBBE-8276EA48EC6D}" srcOrd="0" destOrd="0" presId="urn:microsoft.com/office/officeart/2008/layout/HalfCircleOrganizationChart"/>
    <dgm:cxn modelId="{9BFC6219-BCFC-4D48-AA36-1F6B003D22C1}" type="presOf" srcId="{B8BD92B7-FAD9-47F8-A82A-51F977CEFDD8}" destId="{95F65411-A695-4320-AEE0-2D6D6BFD24A3}" srcOrd="0" destOrd="0" presId="urn:microsoft.com/office/officeart/2008/layout/HalfCircleOrganizationChart"/>
    <dgm:cxn modelId="{D5285348-024A-43B6-8727-7EB8AE575978}" type="presParOf" srcId="{95F65411-A695-4320-AEE0-2D6D6BFD24A3}" destId="{BBBC6F21-968E-4598-82A8-541DA557E57C}" srcOrd="0" destOrd="0" presId="urn:microsoft.com/office/officeart/2008/layout/HalfCircleOrganizationChart"/>
    <dgm:cxn modelId="{C3BD94E4-56D3-4B7F-9DDB-C9A49C228677}" type="presParOf" srcId="{BBBC6F21-968E-4598-82A8-541DA557E57C}" destId="{644460A9-712C-4A3C-AD7E-8294829908F0}" srcOrd="0" destOrd="0" presId="urn:microsoft.com/office/officeart/2008/layout/HalfCircleOrganizationChart"/>
    <dgm:cxn modelId="{CE03DC4D-244A-4747-A154-92ABA7B9230D}" type="presParOf" srcId="{644460A9-712C-4A3C-AD7E-8294829908F0}" destId="{E985B3A0-4E9E-4067-BB41-E0582DBE8687}" srcOrd="0" destOrd="0" presId="urn:microsoft.com/office/officeart/2008/layout/HalfCircleOrganizationChart"/>
    <dgm:cxn modelId="{D74B771D-6FF4-4B90-9CA1-A0CA062136CF}" type="presParOf" srcId="{644460A9-712C-4A3C-AD7E-8294829908F0}" destId="{7956A57C-5142-4104-BCE6-A5F77FC5DB91}" srcOrd="1" destOrd="0" presId="urn:microsoft.com/office/officeart/2008/layout/HalfCircleOrganizationChart"/>
    <dgm:cxn modelId="{2083E214-6934-4CE1-9F9E-F648F7887E74}" type="presParOf" srcId="{644460A9-712C-4A3C-AD7E-8294829908F0}" destId="{ED560CEB-ED95-446A-9557-556B810B36AF}" srcOrd="2" destOrd="0" presId="urn:microsoft.com/office/officeart/2008/layout/HalfCircleOrganizationChart"/>
    <dgm:cxn modelId="{E04CC9F9-2487-421D-84C6-872D6A4A4E1B}" type="presParOf" srcId="{644460A9-712C-4A3C-AD7E-8294829908F0}" destId="{4EC26D4E-9DDF-4DA1-AB6A-E2C7DAD572A6}" srcOrd="3" destOrd="0" presId="urn:microsoft.com/office/officeart/2008/layout/HalfCircleOrganizationChart"/>
    <dgm:cxn modelId="{21892A10-2DCD-4665-886E-C5BBC7081D27}" type="presParOf" srcId="{BBBC6F21-968E-4598-82A8-541DA557E57C}" destId="{9997F02A-81FE-422B-A572-ED067686B2CE}" srcOrd="1" destOrd="0" presId="urn:microsoft.com/office/officeart/2008/layout/HalfCircleOrganizationChart"/>
    <dgm:cxn modelId="{5A4B3A36-5389-4A20-8B25-4913F6248357}" type="presParOf" srcId="{9997F02A-81FE-422B-A572-ED067686B2CE}" destId="{BE424250-BDAE-48D9-B30C-B8DF8A5188E9}" srcOrd="0" destOrd="0" presId="urn:microsoft.com/office/officeart/2008/layout/HalfCircleOrganizationChart"/>
    <dgm:cxn modelId="{9D00BB11-209E-409D-8FDB-05E14BB9C806}" type="presParOf" srcId="{9997F02A-81FE-422B-A572-ED067686B2CE}" destId="{3391375B-7A16-4E8D-BFEE-BDE5DA95731A}" srcOrd="1" destOrd="0" presId="urn:microsoft.com/office/officeart/2008/layout/HalfCircleOrganizationChart"/>
    <dgm:cxn modelId="{B04297B3-1AE8-4E1C-95A0-424D1E0E0788}" type="presParOf" srcId="{3391375B-7A16-4E8D-BFEE-BDE5DA95731A}" destId="{0D37D65F-FBE2-40BB-90E1-3E6F8B3E5E6C}" srcOrd="0" destOrd="0" presId="urn:microsoft.com/office/officeart/2008/layout/HalfCircleOrganizationChart"/>
    <dgm:cxn modelId="{B289867C-7E49-4CA2-B8D8-14E15E74785B}" type="presParOf" srcId="{0D37D65F-FBE2-40BB-90E1-3E6F8B3E5E6C}" destId="{D22EA2AF-DA59-43E4-B0F0-D716E9FA15DC}" srcOrd="0" destOrd="0" presId="urn:microsoft.com/office/officeart/2008/layout/HalfCircleOrganizationChart"/>
    <dgm:cxn modelId="{1BE0D0DC-A121-439D-B3B3-59D37B99FC19}" type="presParOf" srcId="{0D37D65F-FBE2-40BB-90E1-3E6F8B3E5E6C}" destId="{FE694670-1809-4665-849B-AFF97E332D29}" srcOrd="1" destOrd="0" presId="urn:microsoft.com/office/officeart/2008/layout/HalfCircleOrganizationChart"/>
    <dgm:cxn modelId="{54A74437-7367-4145-B006-FF2D3A5875D0}" type="presParOf" srcId="{0D37D65F-FBE2-40BB-90E1-3E6F8B3E5E6C}" destId="{C79A35CC-B975-4848-BB09-75D87520186D}" srcOrd="2" destOrd="0" presId="urn:microsoft.com/office/officeart/2008/layout/HalfCircleOrganizationChart"/>
    <dgm:cxn modelId="{D0D2ED95-C22E-48B9-82D5-B430C6CC0E0D}" type="presParOf" srcId="{0D37D65F-FBE2-40BB-90E1-3E6F8B3E5E6C}" destId="{B78256AC-41E8-4117-824C-62AB6DA12FAE}" srcOrd="3" destOrd="0" presId="urn:microsoft.com/office/officeart/2008/layout/HalfCircleOrganizationChart"/>
    <dgm:cxn modelId="{751F219B-8CBC-435F-9586-E60B0F380F63}" type="presParOf" srcId="{3391375B-7A16-4E8D-BFEE-BDE5DA95731A}" destId="{D46CD81A-73D0-4665-A0D1-78B7195AAB65}" srcOrd="1" destOrd="0" presId="urn:microsoft.com/office/officeart/2008/layout/HalfCircleOrganizationChart"/>
    <dgm:cxn modelId="{9D0629E9-41A5-4D8B-9B45-76FEE431E072}" type="presParOf" srcId="{3391375B-7A16-4E8D-BFEE-BDE5DA95731A}" destId="{242632BE-B3CE-4F46-8F3D-60142DDF3111}" srcOrd="2" destOrd="0" presId="urn:microsoft.com/office/officeart/2008/layout/HalfCircleOrganizationChart"/>
    <dgm:cxn modelId="{BD3126DE-A01C-4CB9-9BE8-87A185AB1F9D}" type="presParOf" srcId="{9997F02A-81FE-422B-A572-ED067686B2CE}" destId="{0FB86F71-4461-49CC-9A3A-E0026329A140}" srcOrd="2" destOrd="0" presId="urn:microsoft.com/office/officeart/2008/layout/HalfCircleOrganizationChart"/>
    <dgm:cxn modelId="{79234E84-FA85-4787-9B09-08D4A6C35D0E}" type="presParOf" srcId="{9997F02A-81FE-422B-A572-ED067686B2CE}" destId="{4D7DDFD2-A9A0-44DB-B1A9-CA6CE3ECB782}" srcOrd="3" destOrd="0" presId="urn:microsoft.com/office/officeart/2008/layout/HalfCircleOrganizationChart"/>
    <dgm:cxn modelId="{710AB06D-570D-46F0-B893-5E6BBB2AA767}" type="presParOf" srcId="{4D7DDFD2-A9A0-44DB-B1A9-CA6CE3ECB782}" destId="{4933460E-B91C-4181-84ED-9ECD1B8A50BC}" srcOrd="0" destOrd="0" presId="urn:microsoft.com/office/officeart/2008/layout/HalfCircleOrganizationChart"/>
    <dgm:cxn modelId="{F254FDD6-51A9-41DB-91A1-609B3A48C55C}" type="presParOf" srcId="{4933460E-B91C-4181-84ED-9ECD1B8A50BC}" destId="{9B4370FA-EF71-4FBE-92E5-46AA388BD310}" srcOrd="0" destOrd="0" presId="urn:microsoft.com/office/officeart/2008/layout/HalfCircleOrganizationChart"/>
    <dgm:cxn modelId="{867AD71C-F965-4D23-909B-FA7517C83429}" type="presParOf" srcId="{4933460E-B91C-4181-84ED-9ECD1B8A50BC}" destId="{7715EC85-42CE-40B1-9CDA-F8700E564D54}" srcOrd="1" destOrd="0" presId="urn:microsoft.com/office/officeart/2008/layout/HalfCircleOrganizationChart"/>
    <dgm:cxn modelId="{4159C15D-0806-4142-A6E6-23CD21E71737}" type="presParOf" srcId="{4933460E-B91C-4181-84ED-9ECD1B8A50BC}" destId="{3C4E2F30-0696-41C2-9A75-35C8F3D4E3FE}" srcOrd="2" destOrd="0" presId="urn:microsoft.com/office/officeart/2008/layout/HalfCircleOrganizationChart"/>
    <dgm:cxn modelId="{F3B6C82B-ED6C-4AE6-A503-B3D24C285502}" type="presParOf" srcId="{4933460E-B91C-4181-84ED-9ECD1B8A50BC}" destId="{DF2CD961-330D-4DEA-B30A-523D20A24E81}" srcOrd="3" destOrd="0" presId="urn:microsoft.com/office/officeart/2008/layout/HalfCircleOrganizationChart"/>
    <dgm:cxn modelId="{51DB7625-B958-4FC8-A7F3-4A6343E6F8E3}" type="presParOf" srcId="{4D7DDFD2-A9A0-44DB-B1A9-CA6CE3ECB782}" destId="{B9BFDF35-83F8-477A-8320-94B5B21ACC8E}" srcOrd="1" destOrd="0" presId="urn:microsoft.com/office/officeart/2008/layout/HalfCircleOrganizationChart"/>
    <dgm:cxn modelId="{719864EF-79EA-4948-99CF-DBAE7C73D6B0}" type="presParOf" srcId="{4D7DDFD2-A9A0-44DB-B1A9-CA6CE3ECB782}" destId="{A33D2A7F-50D8-4333-82D3-D2EC0EB82495}" srcOrd="2" destOrd="0" presId="urn:microsoft.com/office/officeart/2008/layout/HalfCircleOrganizationChart"/>
    <dgm:cxn modelId="{EA4ED1B5-0637-4C66-83F0-6A227441B7D7}" type="presParOf" srcId="{9997F02A-81FE-422B-A572-ED067686B2CE}" destId="{335ED1DB-89F4-4B7B-A176-8D7833474BB8}" srcOrd="4" destOrd="0" presId="urn:microsoft.com/office/officeart/2008/layout/HalfCircleOrganizationChart"/>
    <dgm:cxn modelId="{92DC9C17-FC55-41AB-B6FA-6ABC7A5DA2C5}" type="presParOf" srcId="{9997F02A-81FE-422B-A572-ED067686B2CE}" destId="{CA9646F6-7DD9-4053-8FA0-1EEC6C1715A6}" srcOrd="5" destOrd="0" presId="urn:microsoft.com/office/officeart/2008/layout/HalfCircleOrganizationChart"/>
    <dgm:cxn modelId="{37892E82-A929-4D3F-BFCB-6F5C66A1F3BE}" type="presParOf" srcId="{CA9646F6-7DD9-4053-8FA0-1EEC6C1715A6}" destId="{C5AACEFF-F650-4AE7-A2C4-0830269D9DF0}" srcOrd="0" destOrd="0" presId="urn:microsoft.com/office/officeart/2008/layout/HalfCircleOrganizationChart"/>
    <dgm:cxn modelId="{18B81162-0FEA-44D6-BF1D-6DF36C364DAC}" type="presParOf" srcId="{C5AACEFF-F650-4AE7-A2C4-0830269D9DF0}" destId="{1C7BADE9-6B75-4069-B905-462EE3D195E2}" srcOrd="0" destOrd="0" presId="urn:microsoft.com/office/officeart/2008/layout/HalfCircleOrganizationChart"/>
    <dgm:cxn modelId="{4B01ECAA-CD09-4EA4-88B7-C0E57B65144B}" type="presParOf" srcId="{C5AACEFF-F650-4AE7-A2C4-0830269D9DF0}" destId="{DD8A2974-9F72-4596-9873-1F71F8C8B327}" srcOrd="1" destOrd="0" presId="urn:microsoft.com/office/officeart/2008/layout/HalfCircleOrganizationChart"/>
    <dgm:cxn modelId="{0E4EBCE0-AF4F-4AA3-87C5-C67E6E112C30}" type="presParOf" srcId="{C5AACEFF-F650-4AE7-A2C4-0830269D9DF0}" destId="{5D41F7D6-5F70-4882-916C-0CA99F066B05}" srcOrd="2" destOrd="0" presId="urn:microsoft.com/office/officeart/2008/layout/HalfCircleOrganizationChart"/>
    <dgm:cxn modelId="{35678A06-9AC2-4E28-ACBC-71DF9E88F736}" type="presParOf" srcId="{C5AACEFF-F650-4AE7-A2C4-0830269D9DF0}" destId="{1E4AABE0-12DF-4516-8AD4-0B5FDFAC4BCC}" srcOrd="3" destOrd="0" presId="urn:microsoft.com/office/officeart/2008/layout/HalfCircleOrganizationChart"/>
    <dgm:cxn modelId="{C7D9E7FE-8CA1-463B-A23F-44832C024A6B}" type="presParOf" srcId="{CA9646F6-7DD9-4053-8FA0-1EEC6C1715A6}" destId="{B49213E1-B66F-4ABB-BC45-F004F158B1BE}" srcOrd="1" destOrd="0" presId="urn:microsoft.com/office/officeart/2008/layout/HalfCircleOrganizationChart"/>
    <dgm:cxn modelId="{309C0876-EBB4-487B-AD6B-65E3C27EE0BF}" type="presParOf" srcId="{B49213E1-B66F-4ABB-BC45-F004F158B1BE}" destId="{B009F44F-0FDA-4667-BBBE-8276EA48EC6D}" srcOrd="0" destOrd="0" presId="urn:microsoft.com/office/officeart/2008/layout/HalfCircleOrganizationChart"/>
    <dgm:cxn modelId="{EDF5726A-3E66-451A-8795-DECDF2456336}" type="presParOf" srcId="{B49213E1-B66F-4ABB-BC45-F004F158B1BE}" destId="{1EEE0C8A-BA3F-4774-9B8C-4EC59B471E37}" srcOrd="1" destOrd="0" presId="urn:microsoft.com/office/officeart/2008/layout/HalfCircleOrganizationChart"/>
    <dgm:cxn modelId="{3A980D34-FB55-42B7-AA74-4AB916E5EBB7}" type="presParOf" srcId="{1EEE0C8A-BA3F-4774-9B8C-4EC59B471E37}" destId="{3FB2E5E0-DF12-41C4-AC94-1880310C0447}" srcOrd="0" destOrd="0" presId="urn:microsoft.com/office/officeart/2008/layout/HalfCircleOrganizationChart"/>
    <dgm:cxn modelId="{EC007CFB-AD76-4047-9E6E-1DB4F4C8EB05}" type="presParOf" srcId="{3FB2E5E0-DF12-41C4-AC94-1880310C0447}" destId="{9953685B-DF65-4F56-918A-1E1FE93CD996}" srcOrd="0" destOrd="0" presId="urn:microsoft.com/office/officeart/2008/layout/HalfCircleOrganizationChart"/>
    <dgm:cxn modelId="{9FB43492-BD42-4FAF-B010-D344BF0EFEED}" type="presParOf" srcId="{3FB2E5E0-DF12-41C4-AC94-1880310C0447}" destId="{E62BCFE4-AAF1-44BF-93AB-02F7F8CA1315}" srcOrd="1" destOrd="0" presId="urn:microsoft.com/office/officeart/2008/layout/HalfCircleOrganizationChart"/>
    <dgm:cxn modelId="{98CA459A-C347-4BD5-B125-8BCEA445A14C}" type="presParOf" srcId="{3FB2E5E0-DF12-41C4-AC94-1880310C0447}" destId="{DADB8E72-1A53-4DC4-9CAF-073864BACF58}" srcOrd="2" destOrd="0" presId="urn:microsoft.com/office/officeart/2008/layout/HalfCircleOrganizationChart"/>
    <dgm:cxn modelId="{8AB8D2AD-C956-4214-B07A-811C5B2E2514}" type="presParOf" srcId="{3FB2E5E0-DF12-41C4-AC94-1880310C0447}" destId="{8862FBD6-378E-484D-B397-22051A17B20E}" srcOrd="3" destOrd="0" presId="urn:microsoft.com/office/officeart/2008/layout/HalfCircleOrganizationChart"/>
    <dgm:cxn modelId="{AD4EE79D-5752-4299-9A02-A546A8CDB646}" type="presParOf" srcId="{1EEE0C8A-BA3F-4774-9B8C-4EC59B471E37}" destId="{B52C127B-69A1-46F6-B6A4-64ED972D3AD3}" srcOrd="1" destOrd="0" presId="urn:microsoft.com/office/officeart/2008/layout/HalfCircleOrganizationChart"/>
    <dgm:cxn modelId="{0A3CAC3F-27BF-48D0-A9AE-72E75E77E472}" type="presParOf" srcId="{1EEE0C8A-BA3F-4774-9B8C-4EC59B471E37}" destId="{293AAC6E-07E2-4615-A697-E1F5232A72BC}" srcOrd="2" destOrd="0" presId="urn:microsoft.com/office/officeart/2008/layout/HalfCircleOrganizationChart"/>
    <dgm:cxn modelId="{F612B454-82BE-4778-A5C2-734F119297F6}" type="presParOf" srcId="{CA9646F6-7DD9-4053-8FA0-1EEC6C1715A6}" destId="{E5DE7A9B-6AC7-4AF9-AEE0-F92BDCF743E7}" srcOrd="2" destOrd="0" presId="urn:microsoft.com/office/officeart/2008/layout/HalfCircleOrganizationChart"/>
    <dgm:cxn modelId="{5CF210F8-3C09-4F54-B300-758348B5B25F}" type="presParOf" srcId="{BBBC6F21-968E-4598-82A8-541DA557E57C}" destId="{FD1ED0C2-3652-456F-BE60-81E233AD58A4}"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1E93A-2904-44C6-99AA-42B4DF8E9243}">
      <dsp:nvSpPr>
        <dsp:cNvPr id="0" name=""/>
        <dsp:cNvSpPr/>
      </dsp:nvSpPr>
      <dsp:spPr>
        <a:xfrm>
          <a:off x="0" y="120409"/>
          <a:ext cx="8153400" cy="19964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lumMod val="95000"/>
                  <a:lumOff val="5000"/>
                </a:schemeClr>
              </a:solidFill>
            </a:rPr>
            <a:t>El GAD de Montalvo no posee un sistema catastral adecuado y en consecuencia no cumple con el articulo 496 del Código Orgánico de Organización Territorial, Autonomía y Descentralización(COOTAD), que en su parte pertinente dice: “</a:t>
          </a:r>
          <a:r>
            <a:rPr lang="es-EC" sz="2000" kern="1200" dirty="0" smtClean="0">
              <a:solidFill>
                <a:schemeClr val="tx1">
                  <a:lumMod val="95000"/>
                  <a:lumOff val="5000"/>
                </a:schemeClr>
              </a:solidFill>
            </a:rPr>
            <a:t>Las municipalidades y distritos metropolitanos realizará, en forma obligatoria, actualizaciones generales de catastros y de la valoración de la propiedad urbana y rural. “</a:t>
          </a:r>
          <a:endParaRPr lang="es-EC" sz="2000" kern="1200" dirty="0">
            <a:solidFill>
              <a:schemeClr val="tx1">
                <a:lumMod val="95000"/>
                <a:lumOff val="5000"/>
              </a:schemeClr>
            </a:solidFill>
          </a:endParaRPr>
        </a:p>
      </dsp:txBody>
      <dsp:txXfrm>
        <a:off x="58473" y="178882"/>
        <a:ext cx="8036454" cy="1879475"/>
      </dsp:txXfrm>
    </dsp:sp>
    <dsp:sp modelId="{207F1861-AB04-4733-8B43-B0EAA467CF04}">
      <dsp:nvSpPr>
        <dsp:cNvPr id="0" name=""/>
        <dsp:cNvSpPr/>
      </dsp:nvSpPr>
      <dsp:spPr>
        <a:xfrm rot="5400000">
          <a:off x="3745416" y="2176931"/>
          <a:ext cx="660638" cy="8983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dirty="0"/>
        </a:p>
      </dsp:txBody>
      <dsp:txXfrm rot="-5400000">
        <a:off x="3806219" y="2295807"/>
        <a:ext cx="539033" cy="462447"/>
      </dsp:txXfrm>
    </dsp:sp>
    <dsp:sp modelId="{EEBF065F-A4DD-43F8-8603-F26A889F7A04}">
      <dsp:nvSpPr>
        <dsp:cNvPr id="0" name=""/>
        <dsp:cNvSpPr/>
      </dsp:nvSpPr>
      <dsp:spPr>
        <a:xfrm>
          <a:off x="0" y="2997681"/>
          <a:ext cx="8153400" cy="199642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solidFill>
                <a:schemeClr val="tx1">
                  <a:lumMod val="95000"/>
                  <a:lumOff val="5000"/>
                </a:schemeClr>
              </a:solidFill>
            </a:rPr>
            <a:t>La norma ISO 19152 se propone potencializar un catastro mas organizado en el cual todos los usuarios puedan entender este sistema, ayudando así con un intercambio de información de los usuarios, unidad espacial, derechos, restricciones y responsabilidades que se adapte a las necesidades del GAD.</a:t>
          </a:r>
          <a:endParaRPr lang="es-EC" sz="2200" kern="1200" dirty="0">
            <a:solidFill>
              <a:schemeClr val="tx1">
                <a:lumMod val="95000"/>
                <a:lumOff val="5000"/>
              </a:schemeClr>
            </a:solidFill>
          </a:endParaRPr>
        </a:p>
      </dsp:txBody>
      <dsp:txXfrm>
        <a:off x="58473" y="3056154"/>
        <a:ext cx="8036454" cy="1879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9F44F-0FDA-4667-BBBE-8276EA48EC6D}">
      <dsp:nvSpPr>
        <dsp:cNvPr id="0" name=""/>
        <dsp:cNvSpPr/>
      </dsp:nvSpPr>
      <dsp:spPr>
        <a:xfrm>
          <a:off x="5606253" y="2550167"/>
          <a:ext cx="970713" cy="1150845"/>
        </a:xfrm>
        <a:custGeom>
          <a:avLst/>
          <a:gdLst/>
          <a:ahLst/>
          <a:cxnLst/>
          <a:rect l="0" t="0" r="0" b="0"/>
          <a:pathLst>
            <a:path>
              <a:moveTo>
                <a:pt x="0" y="0"/>
              </a:moveTo>
              <a:lnTo>
                <a:pt x="0" y="1150845"/>
              </a:lnTo>
              <a:lnTo>
                <a:pt x="970713" y="115084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5ED1DB-89F4-4B7B-A176-8D7833474BB8}">
      <dsp:nvSpPr>
        <dsp:cNvPr id="0" name=""/>
        <dsp:cNvSpPr/>
      </dsp:nvSpPr>
      <dsp:spPr>
        <a:xfrm>
          <a:off x="3400836" y="1182553"/>
          <a:ext cx="2205416" cy="382758"/>
        </a:xfrm>
        <a:custGeom>
          <a:avLst/>
          <a:gdLst/>
          <a:ahLst/>
          <a:cxnLst/>
          <a:rect l="0" t="0" r="0" b="0"/>
          <a:pathLst>
            <a:path>
              <a:moveTo>
                <a:pt x="0" y="0"/>
              </a:moveTo>
              <a:lnTo>
                <a:pt x="0" y="191379"/>
              </a:lnTo>
              <a:lnTo>
                <a:pt x="2205416" y="191379"/>
              </a:lnTo>
              <a:lnTo>
                <a:pt x="2205416" y="38275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86F71-4461-49CC-9A3A-E0026329A140}">
      <dsp:nvSpPr>
        <dsp:cNvPr id="0" name=""/>
        <dsp:cNvSpPr/>
      </dsp:nvSpPr>
      <dsp:spPr>
        <a:xfrm>
          <a:off x="3121431" y="1182553"/>
          <a:ext cx="279404" cy="382758"/>
        </a:xfrm>
        <a:custGeom>
          <a:avLst/>
          <a:gdLst/>
          <a:ahLst/>
          <a:cxnLst/>
          <a:rect l="0" t="0" r="0" b="0"/>
          <a:pathLst>
            <a:path>
              <a:moveTo>
                <a:pt x="279404" y="0"/>
              </a:moveTo>
              <a:lnTo>
                <a:pt x="279404" y="191379"/>
              </a:lnTo>
              <a:lnTo>
                <a:pt x="0" y="191379"/>
              </a:lnTo>
              <a:lnTo>
                <a:pt x="0" y="38275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24250-BDAE-48D9-B30C-B8DF8A5188E9}">
      <dsp:nvSpPr>
        <dsp:cNvPr id="0" name=""/>
        <dsp:cNvSpPr/>
      </dsp:nvSpPr>
      <dsp:spPr>
        <a:xfrm>
          <a:off x="916015" y="1182553"/>
          <a:ext cx="2484821" cy="382758"/>
        </a:xfrm>
        <a:custGeom>
          <a:avLst/>
          <a:gdLst/>
          <a:ahLst/>
          <a:cxnLst/>
          <a:rect l="0" t="0" r="0" b="0"/>
          <a:pathLst>
            <a:path>
              <a:moveTo>
                <a:pt x="2484821" y="0"/>
              </a:moveTo>
              <a:lnTo>
                <a:pt x="2484821" y="191379"/>
              </a:lnTo>
              <a:lnTo>
                <a:pt x="0" y="191379"/>
              </a:lnTo>
              <a:lnTo>
                <a:pt x="0" y="38275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6A57C-5142-4104-BCE6-A5F77FC5DB91}">
      <dsp:nvSpPr>
        <dsp:cNvPr id="0" name=""/>
        <dsp:cNvSpPr/>
      </dsp:nvSpPr>
      <dsp:spPr>
        <a:xfrm>
          <a:off x="2945171" y="271224"/>
          <a:ext cx="911329" cy="911329"/>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60CEB-ED95-446A-9557-556B810B36AF}">
      <dsp:nvSpPr>
        <dsp:cNvPr id="0" name=""/>
        <dsp:cNvSpPr/>
      </dsp:nvSpPr>
      <dsp:spPr>
        <a:xfrm>
          <a:off x="2945171" y="271224"/>
          <a:ext cx="911329" cy="911329"/>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5B3A0-4E9E-4067-BB41-E0582DBE8687}">
      <dsp:nvSpPr>
        <dsp:cNvPr id="0" name=""/>
        <dsp:cNvSpPr/>
      </dsp:nvSpPr>
      <dsp:spPr>
        <a:xfrm>
          <a:off x="2489507" y="435263"/>
          <a:ext cx="1822658" cy="583250"/>
        </a:xfrm>
        <a:prstGeom prst="rect">
          <a:avLst/>
        </a:prstGeom>
        <a:noFill/>
        <a:ln w="9525" cap="flat" cmpd="sng" algn="ctr">
          <a:noFill/>
          <a:prstDash val="solid"/>
        </a:ln>
        <a:effectLst>
          <a:outerShdw blurRad="57150" dist="38100" dir="5400000" algn="ctr" rotWithShape="0">
            <a:schemeClr val="dk1">
              <a:alpha val="90000"/>
              <a:tint val="4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a:t>ISO 19152 </a:t>
          </a:r>
        </a:p>
        <a:p>
          <a:pPr lvl="0" algn="ctr" defTabSz="488950">
            <a:lnSpc>
              <a:spcPct val="90000"/>
            </a:lnSpc>
            <a:spcBef>
              <a:spcPct val="0"/>
            </a:spcBef>
            <a:spcAft>
              <a:spcPct val="35000"/>
            </a:spcAft>
          </a:pPr>
          <a:r>
            <a:rPr lang="es-EC" sz="1100" kern="1200" dirty="0"/>
            <a:t>Land Admnistration Domain Model</a:t>
          </a:r>
        </a:p>
        <a:p>
          <a:pPr lvl="0" algn="ctr" defTabSz="488950">
            <a:lnSpc>
              <a:spcPct val="90000"/>
            </a:lnSpc>
            <a:spcBef>
              <a:spcPct val="0"/>
            </a:spcBef>
            <a:spcAft>
              <a:spcPct val="35000"/>
            </a:spcAft>
          </a:pPr>
          <a:r>
            <a:rPr lang="es-EC" sz="1100" kern="1200" dirty="0"/>
            <a:t>LADM </a:t>
          </a:r>
        </a:p>
      </dsp:txBody>
      <dsp:txXfrm>
        <a:off x="2489507" y="435263"/>
        <a:ext cx="1822658" cy="583250"/>
      </dsp:txXfrm>
    </dsp:sp>
    <dsp:sp modelId="{FE694670-1809-4665-849B-AFF97E332D29}">
      <dsp:nvSpPr>
        <dsp:cNvPr id="0" name=""/>
        <dsp:cNvSpPr/>
      </dsp:nvSpPr>
      <dsp:spPr>
        <a:xfrm>
          <a:off x="460350" y="1565311"/>
          <a:ext cx="911329" cy="911329"/>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A35CC-B975-4848-BB09-75D87520186D}">
      <dsp:nvSpPr>
        <dsp:cNvPr id="0" name=""/>
        <dsp:cNvSpPr/>
      </dsp:nvSpPr>
      <dsp:spPr>
        <a:xfrm>
          <a:off x="460350" y="1565311"/>
          <a:ext cx="911329" cy="911329"/>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EA2AF-DA59-43E4-B0F0-D716E9FA15DC}">
      <dsp:nvSpPr>
        <dsp:cNvPr id="0" name=""/>
        <dsp:cNvSpPr/>
      </dsp:nvSpPr>
      <dsp:spPr>
        <a:xfrm>
          <a:off x="4685" y="1729351"/>
          <a:ext cx="1822658" cy="583250"/>
        </a:xfrm>
        <a:prstGeom prst="rect">
          <a:avLst/>
        </a:prstGeom>
        <a:noFill/>
        <a:ln w="9525" cap="flat" cmpd="sng" algn="ctr">
          <a:noFill/>
          <a:prstDash val="solid"/>
        </a:ln>
        <a:effectLst>
          <a:outerShdw blurRad="57150" dist="38100" dir="5400000" algn="ctr" rotWithShape="0">
            <a:schemeClr val="dk1">
              <a:alpha val="90000"/>
              <a:tint val="4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Parte: sujeto que  interviniente.</a:t>
          </a:r>
        </a:p>
      </dsp:txBody>
      <dsp:txXfrm>
        <a:off x="4685" y="1729351"/>
        <a:ext cx="1822658" cy="583250"/>
      </dsp:txXfrm>
    </dsp:sp>
    <dsp:sp modelId="{7715EC85-42CE-40B1-9CDA-F8700E564D54}">
      <dsp:nvSpPr>
        <dsp:cNvPr id="0" name=""/>
        <dsp:cNvSpPr/>
      </dsp:nvSpPr>
      <dsp:spPr>
        <a:xfrm>
          <a:off x="2665767" y="1565311"/>
          <a:ext cx="911329" cy="911329"/>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E2F30-0696-41C2-9A75-35C8F3D4E3FE}">
      <dsp:nvSpPr>
        <dsp:cNvPr id="0" name=""/>
        <dsp:cNvSpPr/>
      </dsp:nvSpPr>
      <dsp:spPr>
        <a:xfrm>
          <a:off x="2665767" y="1565311"/>
          <a:ext cx="911329" cy="911329"/>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4370FA-EF71-4FBE-92E5-46AA388BD310}">
      <dsp:nvSpPr>
        <dsp:cNvPr id="0" name=""/>
        <dsp:cNvSpPr/>
      </dsp:nvSpPr>
      <dsp:spPr>
        <a:xfrm>
          <a:off x="2210102" y="1729351"/>
          <a:ext cx="1822658" cy="583250"/>
        </a:xfrm>
        <a:prstGeom prst="rect">
          <a:avLst/>
        </a:prstGeom>
        <a:noFill/>
        <a:ln w="9525" cap="flat" cmpd="sng" algn="ctr">
          <a:noFill/>
          <a:prstDash val="solid"/>
        </a:ln>
        <a:effectLst>
          <a:outerShdw blurRad="57150" dist="38100" dir="5400000" algn="ctr" rotWithShape="0">
            <a:schemeClr val="dk1">
              <a:alpha val="90000"/>
              <a:tint val="4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DRR: derecho / restricción / responsabilidad</a:t>
          </a:r>
        </a:p>
      </dsp:txBody>
      <dsp:txXfrm>
        <a:off x="2210102" y="1729351"/>
        <a:ext cx="1822658" cy="583250"/>
      </dsp:txXfrm>
    </dsp:sp>
    <dsp:sp modelId="{DD8A2974-9F72-4596-9873-1F71F8C8B327}">
      <dsp:nvSpPr>
        <dsp:cNvPr id="0" name=""/>
        <dsp:cNvSpPr/>
      </dsp:nvSpPr>
      <dsp:spPr>
        <a:xfrm>
          <a:off x="5010886" y="1565311"/>
          <a:ext cx="1190733" cy="984855"/>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41F7D6-5F70-4882-916C-0CA99F066B05}">
      <dsp:nvSpPr>
        <dsp:cNvPr id="0" name=""/>
        <dsp:cNvSpPr/>
      </dsp:nvSpPr>
      <dsp:spPr>
        <a:xfrm>
          <a:off x="5010886" y="1565311"/>
          <a:ext cx="1190733" cy="984855"/>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BADE9-6B75-4069-B905-462EE3D195E2}">
      <dsp:nvSpPr>
        <dsp:cNvPr id="0" name=""/>
        <dsp:cNvSpPr/>
      </dsp:nvSpPr>
      <dsp:spPr>
        <a:xfrm>
          <a:off x="4415519" y="1742585"/>
          <a:ext cx="2381467" cy="630307"/>
        </a:xfrm>
        <a:prstGeom prst="rect">
          <a:avLst/>
        </a:prstGeom>
        <a:noFill/>
        <a:ln w="9525" cap="flat" cmpd="sng" algn="ctr">
          <a:noFill/>
          <a:prstDash val="solid"/>
        </a:ln>
        <a:effectLst>
          <a:outerShdw blurRad="57150" dist="38100" dir="5400000" algn="ctr" rotWithShape="0">
            <a:schemeClr val="dk1">
              <a:alpha val="90000"/>
              <a:tint val="4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Unit.- desarrollo de  </a:t>
          </a:r>
          <a:r>
            <a:rPr lang="es-EC" sz="1400" kern="1200" dirty="0" smtClean="0"/>
            <a:t>información </a:t>
          </a:r>
          <a:r>
            <a:rPr lang="es-EC" sz="1400" kern="1200" dirty="0"/>
            <a:t>administrativa con las mismas  DRR</a:t>
          </a:r>
        </a:p>
      </dsp:txBody>
      <dsp:txXfrm>
        <a:off x="4415519" y="1742585"/>
        <a:ext cx="2381467" cy="630307"/>
      </dsp:txXfrm>
    </dsp:sp>
    <dsp:sp modelId="{E62BCFE4-AAF1-44BF-93AB-02F7F8CA1315}">
      <dsp:nvSpPr>
        <dsp:cNvPr id="0" name=""/>
        <dsp:cNvSpPr/>
      </dsp:nvSpPr>
      <dsp:spPr>
        <a:xfrm>
          <a:off x="6446842" y="3288568"/>
          <a:ext cx="1084372" cy="1332354"/>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B8E72-1A53-4DC4-9CAF-073864BACF58}">
      <dsp:nvSpPr>
        <dsp:cNvPr id="0" name=""/>
        <dsp:cNvSpPr/>
      </dsp:nvSpPr>
      <dsp:spPr>
        <a:xfrm>
          <a:off x="6446842" y="3288568"/>
          <a:ext cx="1084372" cy="1332354"/>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53685B-DF65-4F56-918A-1E1FE93CD996}">
      <dsp:nvSpPr>
        <dsp:cNvPr id="0" name=""/>
        <dsp:cNvSpPr/>
      </dsp:nvSpPr>
      <dsp:spPr>
        <a:xfrm>
          <a:off x="5904656" y="3528392"/>
          <a:ext cx="2168744" cy="852706"/>
        </a:xfrm>
        <a:prstGeom prst="rect">
          <a:avLst/>
        </a:prstGeom>
        <a:noFill/>
        <a:ln w="9525" cap="flat" cmpd="sng" algn="ctr">
          <a:noFill/>
          <a:prstDash val="solid"/>
        </a:ln>
        <a:effectLst>
          <a:outerShdw blurRad="57150" dist="38100" dir="5400000" algn="ctr" rotWithShape="0">
            <a:schemeClr val="dk1">
              <a:alpha val="90000"/>
              <a:tint val="40000"/>
              <a:hueOff val="0"/>
              <a:satOff val="0"/>
              <a:lumOff val="0"/>
              <a:alphaOff val="0"/>
              <a:shade val="9000"/>
              <a:alpha val="48000"/>
              <a:satMod val="105000"/>
            </a:schemeClr>
          </a:outerShdw>
        </a:effectLst>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Unidad espacial: aspectos espaciales de un objeto territorial.</a:t>
          </a:r>
        </a:p>
      </dsp:txBody>
      <dsp:txXfrm>
        <a:off x="5904656" y="3528392"/>
        <a:ext cx="2168744" cy="8527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19" name="Footer Placeholder 18"/>
          <p:cNvSpPr>
            <a:spLocks noGrp="1"/>
          </p:cNvSpPr>
          <p:nvPr>
            <p:ph type="ftr" sz="quarter" idx="11"/>
          </p:nvPr>
        </p:nvSpPr>
        <p:spPr/>
        <p:txBody>
          <a:bodyPr/>
          <a:lstStyle/>
          <a:p>
            <a:endParaRPr lang="es-EC" dirty="0"/>
          </a:p>
        </p:txBody>
      </p:sp>
      <p:sp>
        <p:nvSpPr>
          <p:cNvPr id="27" name="Slide Number Placeholder 26"/>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47CB9C08-4B6F-4F14-A2A3-6AF26F3392ED}" type="slidenum">
              <a:rPr lang="es-EC" smtClean="0"/>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C0D24FF-467E-44CD-A536-41FDAA52DBEF}" type="datetimeFigureOut">
              <a:rPr lang="es-EC" smtClean="0"/>
              <a:t>26/01/2017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a:xfrm>
            <a:off x="8077200" y="6356350"/>
            <a:ext cx="609600" cy="365125"/>
          </a:xfrm>
        </p:spPr>
        <p:txBody>
          <a:bodyPr/>
          <a:lstStyle/>
          <a:p>
            <a:fld id="{47CB9C08-4B6F-4F14-A2A3-6AF26F3392ED}" type="slidenum">
              <a:rPr lang="es-EC" smtClean="0"/>
              <a:t>‹Nº›</a:t>
            </a:fld>
            <a:endParaRPr lang="es-EC"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0D24FF-467E-44CD-A536-41FDAA52DBEF}" type="datetimeFigureOut">
              <a:rPr lang="es-EC" smtClean="0"/>
              <a:t>26/01/2017</a:t>
            </a:fld>
            <a:endParaRPr lang="es-EC"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CB9C08-4B6F-4F14-A2A3-6AF26F3392ED}" type="slidenum">
              <a:rPr lang="es-EC" smtClean="0"/>
              <a:t>‹Nº›</a:t>
            </a:fld>
            <a:endParaRPr lang="es-EC"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blogs.espe.edu.ec/wp-content/uploads/2013/09/Logo-RP-UFA-ESPE.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0615" y="2348880"/>
            <a:ext cx="8071065" cy="1396752"/>
          </a:xfrm>
        </p:spPr>
        <p:txBody>
          <a:bodyPr>
            <a:noAutofit/>
          </a:bodyPr>
          <a:lstStyle/>
          <a:p>
            <a:pPr algn="just"/>
            <a:r>
              <a:rPr lang="es-EC" sz="2400" b="1" dirty="0" smtClean="0">
                <a:solidFill>
                  <a:schemeClr val="tx1">
                    <a:lumMod val="95000"/>
                  </a:schemeClr>
                </a:solidFill>
              </a:rPr>
              <a:t>“</a:t>
            </a:r>
            <a:r>
              <a:rPr lang="es-EC" sz="2400" b="1" dirty="0">
                <a:solidFill>
                  <a:schemeClr val="tx1">
                    <a:lumMod val="95000"/>
                  </a:schemeClr>
                </a:solidFill>
              </a:rPr>
              <a:t>DETERMINACIÓN DE ELEMENTOS CATASTRALES A NIVEL NACIONAL E IMPLEMENTACIÓN PILOTO DE LA NORMA ISO 19152  EN EL CANTÓN MONTALVO, PROVINCIA DE LOS RÍOS</a:t>
            </a:r>
            <a:r>
              <a:rPr lang="es-EC" sz="2400" b="1" dirty="0" smtClean="0">
                <a:solidFill>
                  <a:schemeClr val="tx1">
                    <a:lumMod val="95000"/>
                  </a:schemeClr>
                </a:solidFill>
              </a:rPr>
              <a:t>”</a:t>
            </a:r>
            <a:endParaRPr lang="es-EC" sz="2400" dirty="0">
              <a:solidFill>
                <a:schemeClr val="tx1">
                  <a:lumMod val="95000"/>
                </a:schemeClr>
              </a:solidFill>
            </a:endParaRPr>
          </a:p>
        </p:txBody>
      </p:sp>
      <p:sp>
        <p:nvSpPr>
          <p:cNvPr id="3" name="2 Subtítulo"/>
          <p:cNvSpPr>
            <a:spLocks noGrp="1"/>
          </p:cNvSpPr>
          <p:nvPr>
            <p:ph type="subTitle" idx="1"/>
          </p:nvPr>
        </p:nvSpPr>
        <p:spPr>
          <a:xfrm>
            <a:off x="4283968" y="5752785"/>
            <a:ext cx="4680495" cy="864096"/>
          </a:xfrm>
        </p:spPr>
        <p:txBody>
          <a:bodyPr>
            <a:normAutofit fontScale="92500"/>
          </a:bodyPr>
          <a:lstStyle/>
          <a:p>
            <a:pPr algn="just"/>
            <a:r>
              <a:rPr lang="es-EC" sz="2000" b="1" dirty="0" smtClean="0">
                <a:solidFill>
                  <a:schemeClr val="bg1">
                    <a:lumMod val="85000"/>
                    <a:lumOff val="15000"/>
                  </a:schemeClr>
                </a:solidFill>
              </a:rPr>
              <a:t>Docente Designado: </a:t>
            </a:r>
            <a:r>
              <a:rPr lang="es-EC" sz="2000" dirty="0" smtClean="0">
                <a:solidFill>
                  <a:schemeClr val="bg1">
                    <a:lumMod val="85000"/>
                    <a:lumOff val="15000"/>
                  </a:schemeClr>
                </a:solidFill>
              </a:rPr>
              <a:t>Ing. Francisco León</a:t>
            </a:r>
          </a:p>
          <a:p>
            <a:pPr algn="just"/>
            <a:r>
              <a:rPr lang="es-EC" sz="2000" b="1" dirty="0" smtClean="0">
                <a:solidFill>
                  <a:schemeClr val="bg1">
                    <a:lumMod val="85000"/>
                    <a:lumOff val="15000"/>
                  </a:schemeClr>
                </a:solidFill>
              </a:rPr>
              <a:t>Secretario Académico: </a:t>
            </a:r>
            <a:r>
              <a:rPr lang="es-EC" sz="2000" dirty="0" smtClean="0">
                <a:solidFill>
                  <a:schemeClr val="bg1">
                    <a:lumMod val="85000"/>
                    <a:lumOff val="15000"/>
                  </a:schemeClr>
                </a:solidFill>
              </a:rPr>
              <a:t>Dr. Marcelo Mejía</a:t>
            </a:r>
            <a:endParaRPr lang="es-EC" sz="2000" dirty="0">
              <a:solidFill>
                <a:schemeClr val="bg1">
                  <a:lumMod val="85000"/>
                  <a:lumOff val="15000"/>
                </a:schemeClr>
              </a:solidFill>
            </a:endParaRPr>
          </a:p>
        </p:txBody>
      </p:sp>
      <p:sp>
        <p:nvSpPr>
          <p:cNvPr id="4" name="1 Título"/>
          <p:cNvSpPr txBox="1">
            <a:spLocks/>
          </p:cNvSpPr>
          <p:nvPr/>
        </p:nvSpPr>
        <p:spPr>
          <a:xfrm>
            <a:off x="797749" y="1180764"/>
            <a:ext cx="7632848" cy="1037977"/>
          </a:xfrm>
          <a:prstGeom prst="rect">
            <a:avLst/>
          </a:prstGeom>
          <a:noFill/>
          <a:ln>
            <a:noFill/>
          </a:ln>
        </p:spPr>
        <p:txBody>
          <a:bodyPr vert="horz" anchor="b">
            <a:noAutofit/>
            <a:scene3d>
              <a:camera prst="orthographicFront"/>
              <a:lightRig rig="balanced" dir="t">
                <a:rot lat="0" lon="0" rev="2100000"/>
              </a:lightRig>
            </a:scene3d>
            <a:sp3d extrusionH="57150" prstMaterial="metal">
              <a:bevelT w="38100" h="25400"/>
              <a:contourClr>
                <a:schemeClr val="bg2"/>
              </a:contourClr>
            </a:sp3d>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s-ES" sz="2900" b="1" cap="none" dirty="0" smtClean="0">
                <a:ln w="50800"/>
                <a:solidFill>
                  <a:schemeClr val="bg1">
                    <a:shade val="50000"/>
                  </a:schemeClr>
                </a:solidFill>
                <a:latin typeface="+mn-lt"/>
                <a:cs typeface="Times New Roman" pitchFamily="18" charset="0"/>
              </a:rPr>
              <a:t>CARRERA DE INGENIERÍA GEOGRÁFICA Y MEDIOAMBIENTE</a:t>
            </a:r>
            <a:endParaRPr lang="es-ES" sz="2900" b="1" cap="none" dirty="0">
              <a:ln w="50800"/>
              <a:solidFill>
                <a:schemeClr val="bg1">
                  <a:shade val="50000"/>
                </a:schemeClr>
              </a:solidFill>
              <a:latin typeface="+mn-lt"/>
              <a:cs typeface="Times New Roman" pitchFamily="18" charset="0"/>
            </a:endParaRPr>
          </a:p>
        </p:txBody>
      </p:sp>
      <p:pic>
        <p:nvPicPr>
          <p:cNvPr id="6" name="5 Imagen" descr="http://blogs.espe.edu.ec/wp-content/uploads/2013/09/Logo-RP-UFA-ESPE.jpg"/>
          <p:cNvPicPr/>
          <p:nvPr/>
        </p:nvPicPr>
        <p:blipFill>
          <a:blip r:embed="rId2" r:link="rId3" cstate="print">
            <a:extLst>
              <a:ext uri="{28A0092B-C50C-407E-A947-70E740481C1C}">
                <a14:useLocalDpi xmlns:a14="http://schemas.microsoft.com/office/drawing/2010/main" val="0"/>
              </a:ext>
            </a:extLst>
          </a:blip>
          <a:srcRect b="15973"/>
          <a:stretch>
            <a:fillRect/>
          </a:stretch>
        </p:blipFill>
        <p:spPr bwMode="auto">
          <a:xfrm>
            <a:off x="2396002" y="319058"/>
            <a:ext cx="4840293" cy="661670"/>
          </a:xfrm>
          <a:prstGeom prst="rect">
            <a:avLst/>
          </a:prstGeom>
          <a:noFill/>
          <a:ln>
            <a:noFill/>
          </a:ln>
        </p:spPr>
      </p:pic>
      <p:sp>
        <p:nvSpPr>
          <p:cNvPr id="7" name="2 Subtítulo"/>
          <p:cNvSpPr txBox="1">
            <a:spLocks/>
          </p:cNvSpPr>
          <p:nvPr/>
        </p:nvSpPr>
        <p:spPr>
          <a:xfrm>
            <a:off x="251520" y="5721993"/>
            <a:ext cx="3631855" cy="1019375"/>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C" sz="2000" b="1" dirty="0" smtClean="0">
                <a:solidFill>
                  <a:schemeClr val="bg1">
                    <a:lumMod val="85000"/>
                    <a:lumOff val="15000"/>
                  </a:schemeClr>
                </a:solidFill>
              </a:rPr>
              <a:t>Elaborada por: </a:t>
            </a:r>
            <a:r>
              <a:rPr lang="es-EC" sz="2000" dirty="0" smtClean="0">
                <a:solidFill>
                  <a:schemeClr val="bg1">
                    <a:lumMod val="85000"/>
                    <a:lumOff val="15000"/>
                  </a:schemeClr>
                </a:solidFill>
              </a:rPr>
              <a:t>Jacqueline Iza</a:t>
            </a:r>
          </a:p>
          <a:p>
            <a:pPr algn="just"/>
            <a:r>
              <a:rPr lang="es-EC" sz="2000" b="1" dirty="0" smtClean="0">
                <a:solidFill>
                  <a:schemeClr val="bg1">
                    <a:lumMod val="85000"/>
                    <a:lumOff val="15000"/>
                  </a:schemeClr>
                </a:solidFill>
              </a:rPr>
              <a:t>Dirigida por: </a:t>
            </a:r>
            <a:r>
              <a:rPr lang="es-EC" sz="2000" dirty="0" smtClean="0">
                <a:solidFill>
                  <a:schemeClr val="bg1">
                    <a:lumMod val="85000"/>
                    <a:lumOff val="15000"/>
                  </a:schemeClr>
                </a:solidFill>
              </a:rPr>
              <a:t>Ing. Pablo Pérez</a:t>
            </a:r>
            <a:endParaRPr lang="es-EC" sz="2000" dirty="0">
              <a:solidFill>
                <a:schemeClr val="bg1">
                  <a:lumMod val="85000"/>
                  <a:lumOff val="15000"/>
                </a:schemeClr>
              </a:soli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789" t="36007" r="47914" b="28383"/>
          <a:stretch/>
        </p:blipFill>
        <p:spPr bwMode="auto">
          <a:xfrm>
            <a:off x="3029997" y="3888525"/>
            <a:ext cx="3168352" cy="170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068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4368"/>
            <a:ext cx="8229600" cy="722344"/>
          </a:xfrm>
        </p:spPr>
        <p:txBody>
          <a:bodyPr>
            <a:normAutofit fontScale="90000"/>
          </a:bodyPr>
          <a:lstStyle/>
          <a:p>
            <a:r>
              <a:rPr lang="es-EC" b="1" dirty="0" smtClean="0"/>
              <a:t>Marco Legal </a:t>
            </a:r>
            <a:endParaRPr lang="es-EC" b="1" dirty="0"/>
          </a:p>
        </p:txBody>
      </p:sp>
      <p:sp>
        <p:nvSpPr>
          <p:cNvPr id="3" name="2 Marcador de contenido"/>
          <p:cNvSpPr>
            <a:spLocks noGrp="1"/>
          </p:cNvSpPr>
          <p:nvPr>
            <p:ph idx="1"/>
          </p:nvPr>
        </p:nvSpPr>
        <p:spPr>
          <a:xfrm>
            <a:off x="251520" y="1037456"/>
            <a:ext cx="8640960" cy="4767808"/>
          </a:xfrm>
        </p:spPr>
        <p:txBody>
          <a:bodyPr>
            <a:noAutofit/>
          </a:bodyPr>
          <a:lstStyle/>
          <a:p>
            <a:pPr marL="0" indent="0" algn="just">
              <a:buNone/>
            </a:pPr>
            <a:r>
              <a:rPr lang="es-EC" sz="1700" b="1" dirty="0" smtClean="0"/>
              <a:t>CÓDIGO </a:t>
            </a:r>
            <a:r>
              <a:rPr lang="es-EC" sz="1700" b="1" dirty="0"/>
              <a:t>ORGÁNICO DE ORGANIZACIÓN TERRITORIAL, AUTONOMÍA Y </a:t>
            </a:r>
            <a:r>
              <a:rPr lang="es-EC" sz="1700" b="1" dirty="0" smtClean="0"/>
              <a:t>DESCENTRALIZACIÓN</a:t>
            </a:r>
          </a:p>
          <a:p>
            <a:pPr marL="0" indent="0" algn="just">
              <a:buNone/>
            </a:pPr>
            <a:r>
              <a:rPr lang="es-EC" sz="1700" dirty="0" smtClean="0"/>
              <a:t>El </a:t>
            </a:r>
            <a:r>
              <a:rPr lang="es-EC" sz="1700" dirty="0"/>
              <a:t>COOTAD establece los lineamientos con respecto al Catastro en los siguientes artículos.</a:t>
            </a:r>
          </a:p>
          <a:p>
            <a:pPr marL="0" indent="0" algn="just">
              <a:buNone/>
            </a:pPr>
            <a:endParaRPr lang="es-EC" sz="1700" dirty="0"/>
          </a:p>
          <a:p>
            <a:pPr algn="just"/>
            <a:r>
              <a:rPr lang="es-EC" sz="1700" dirty="0"/>
              <a:t>     </a:t>
            </a:r>
            <a:r>
              <a:rPr lang="es-EC" sz="1700" b="1" dirty="0"/>
              <a:t>Art 55.- </a:t>
            </a:r>
            <a:r>
              <a:rPr lang="es-EC" sz="1700" dirty="0"/>
              <a:t>Competencias exclusivas del gobierno autónomo descentralizado municipal.</a:t>
            </a:r>
            <a:r>
              <a:rPr lang="es-EC" sz="1700" b="1" dirty="0"/>
              <a:t> </a:t>
            </a:r>
            <a:r>
              <a:rPr lang="es-EC" sz="1700" dirty="0"/>
              <a:t>Los gobiernos autónomos descentralizados municipales tendrán las siguientes competencias exclusivas sin perjuicio de otras que determine la ley: </a:t>
            </a:r>
          </a:p>
          <a:p>
            <a:pPr marL="0" indent="0" algn="just">
              <a:buNone/>
            </a:pPr>
            <a:r>
              <a:rPr lang="es-EC" sz="1700" dirty="0"/>
              <a:t>j) Elaborar y administrar los catastros inmobiliarios urbanos y rurales</a:t>
            </a:r>
          </a:p>
          <a:p>
            <a:pPr marL="0" indent="0" algn="just">
              <a:buNone/>
            </a:pPr>
            <a:endParaRPr lang="es-EC" sz="1700" dirty="0"/>
          </a:p>
          <a:p>
            <a:pPr algn="just"/>
            <a:r>
              <a:rPr lang="es-EC" sz="1700" b="1" dirty="0"/>
              <a:t>     Art 139.- </a:t>
            </a:r>
            <a:r>
              <a:rPr lang="es-EC" sz="1700" dirty="0"/>
              <a:t>Ejercicio de la competencia de formar y administrar catastros inmobiliarios.-</a:t>
            </a:r>
            <a:r>
              <a:rPr lang="es-EC" sz="1700" b="1" dirty="0"/>
              <a:t> </a:t>
            </a:r>
            <a:r>
              <a:rPr lang="es-EC" sz="1700" dirty="0"/>
              <a:t>La formación y administración de los catastros inmobiliarios urbanos y rurales corresponde a los gobiernos autónomos descentralizados municipales, los que con la finalidad de unificar la metodología de manejo y acceso a la información deberán seguir los lineamientos y parámetros metodológicos que establezca la ley. Es obligación de dichos gobiernos actualizar cada dos años los catastros y la valoración de la propiedad urbana y rural. El gobierno central, a través de la entidad respectiva financiará y en colaboración con los gobiernos autónomos descentralizados municipales, elaborará la cartografía geodésica del territorio nacional para el diseño de los catastros urbanos y rurales de la propiedad inmueble y de los proyectos de planificación territorial.</a:t>
            </a:r>
          </a:p>
          <a:p>
            <a:pPr marL="0" indent="0" algn="just">
              <a:buNone/>
            </a:pPr>
            <a:endParaRPr lang="es-EC" sz="1700" dirty="0"/>
          </a:p>
        </p:txBody>
      </p:sp>
    </p:spTree>
    <p:extLst>
      <p:ext uri="{BB962C8B-B14F-4D97-AF65-F5344CB8AC3E}">
        <p14:creationId xmlns:p14="http://schemas.microsoft.com/office/powerpoint/2010/main" val="106372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628800"/>
            <a:ext cx="8064896" cy="2862322"/>
          </a:xfrm>
          <a:prstGeom prst="rect">
            <a:avLst/>
          </a:prstGeom>
        </p:spPr>
        <p:txBody>
          <a:bodyPr wrap="square">
            <a:spAutoFit/>
          </a:bodyPr>
          <a:lstStyle/>
          <a:p>
            <a:pPr algn="just"/>
            <a:r>
              <a:rPr lang="es-EC" b="1" dirty="0"/>
              <a:t>Art 494.- </a:t>
            </a:r>
            <a:r>
              <a:rPr lang="es-EC" dirty="0"/>
              <a:t>Actualización del catastro.-</a:t>
            </a:r>
            <a:r>
              <a:rPr lang="es-EC" b="1" dirty="0"/>
              <a:t> </a:t>
            </a:r>
            <a:r>
              <a:rPr lang="es-EC" dirty="0"/>
              <a:t>Las municipalidades y distritos metropolitanos mantendrán actualizados en forma permanente, los catastros de predios urbanos y rurales. Los bienes inmuebles constarán en el catastro con el valor de la propiedad actualizado, en los términos establecidos en este Código.</a:t>
            </a:r>
          </a:p>
          <a:p>
            <a:pPr algn="just"/>
            <a:r>
              <a:rPr lang="es-EC" dirty="0"/>
              <a:t> </a:t>
            </a:r>
          </a:p>
          <a:p>
            <a:pPr algn="just"/>
            <a:r>
              <a:rPr lang="es-EC" b="1" dirty="0"/>
              <a:t>     Art 496.- </a:t>
            </a:r>
            <a:r>
              <a:rPr lang="es-EC" dirty="0"/>
              <a:t>Actualización del avalúo y de los catastros.- Las municipalidades y distritos metropolitanos realizará, en forma obligatoria, actualizaciones generales de catastros y de la valoración de la propiedad urbana y rural. A este efecto, la dirección financiera o quien haga sus veces notificará por la prensa a los propietarios, haciéndoles conocer la realización.</a:t>
            </a:r>
          </a:p>
        </p:txBody>
      </p:sp>
    </p:spTree>
    <p:extLst>
      <p:ext uri="{BB962C8B-B14F-4D97-AF65-F5344CB8AC3E}">
        <p14:creationId xmlns:p14="http://schemas.microsoft.com/office/powerpoint/2010/main" val="2147376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8229600" cy="1143000"/>
          </a:xfrm>
        </p:spPr>
        <p:txBody>
          <a:bodyPr>
            <a:noAutofit/>
          </a:bodyPr>
          <a:lstStyle/>
          <a:p>
            <a:r>
              <a:rPr lang="es-EC" sz="4000" b="1" dirty="0"/>
              <a:t>ACUERDO MINISTERIAL No. 0 2 9- 1 6</a:t>
            </a:r>
          </a:p>
        </p:txBody>
      </p:sp>
      <p:sp>
        <p:nvSpPr>
          <p:cNvPr id="3" name="2 Marcador de contenido"/>
          <p:cNvSpPr>
            <a:spLocks noGrp="1"/>
          </p:cNvSpPr>
          <p:nvPr>
            <p:ph idx="1"/>
          </p:nvPr>
        </p:nvSpPr>
        <p:spPr/>
        <p:txBody>
          <a:bodyPr>
            <a:normAutofit/>
          </a:bodyPr>
          <a:lstStyle/>
          <a:p>
            <a:r>
              <a:rPr lang="es-EC" b="1" dirty="0"/>
              <a:t>Artículo 1. Objeto y ámbito de aplicación: </a:t>
            </a:r>
            <a:r>
              <a:rPr lang="es-EC" dirty="0"/>
              <a:t>El presente instrumento tiene por </a:t>
            </a:r>
            <a:r>
              <a:rPr lang="es-EC" dirty="0" smtClean="0"/>
              <a:t>objeto establecer </a:t>
            </a:r>
            <a:r>
              <a:rPr lang="es-EC" dirty="0"/>
              <a:t>lineamientos generales, requisitos mínimos y criterios técnicos aplicables a </a:t>
            </a:r>
            <a:r>
              <a:rPr lang="es-EC" dirty="0" smtClean="0"/>
              <a:t>la estructuración </a:t>
            </a:r>
            <a:r>
              <a:rPr lang="es-EC" dirty="0"/>
              <a:t>del Sistema Nacional de Catastro Integral Geo Referenciado de Hábitat </a:t>
            </a:r>
            <a:r>
              <a:rPr lang="es-EC" dirty="0" smtClean="0"/>
              <a:t>y Vivienda</a:t>
            </a:r>
            <a:r>
              <a:rPr lang="es-EC" dirty="0"/>
              <a:t>, que permita regular la formación, mantenimiento y actualización del </a:t>
            </a:r>
            <a:r>
              <a:rPr lang="es-EC" dirty="0" smtClean="0"/>
              <a:t>catastro Urbano </a:t>
            </a:r>
            <a:r>
              <a:rPr lang="es-EC" dirty="0"/>
              <a:t>y </a:t>
            </a:r>
            <a:r>
              <a:rPr lang="es-EC" dirty="0" smtClean="0"/>
              <a:t>Vivienda en </a:t>
            </a:r>
            <a:r>
              <a:rPr lang="es-EC" dirty="0"/>
              <a:t>sus componentes económicos, físicos, jurídicos y temáticos; así como la </a:t>
            </a:r>
            <a:r>
              <a:rPr lang="es-EC" dirty="0" smtClean="0"/>
              <a:t>valoración individual </a:t>
            </a:r>
            <a:r>
              <a:rPr lang="es-EC" dirty="0"/>
              <a:t>y masiva de los bienes</a:t>
            </a:r>
          </a:p>
        </p:txBody>
      </p:sp>
    </p:spTree>
    <p:extLst>
      <p:ext uri="{BB962C8B-B14F-4D97-AF65-F5344CB8AC3E}">
        <p14:creationId xmlns:p14="http://schemas.microsoft.com/office/powerpoint/2010/main" val="363502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44624"/>
            <a:ext cx="8153400" cy="990600"/>
          </a:xfrm>
        </p:spPr>
        <p:txBody>
          <a:bodyPr/>
          <a:lstStyle/>
          <a:p>
            <a:r>
              <a:rPr lang="es-EC" b="1" dirty="0" smtClean="0"/>
              <a:t>Normativa ISO 19152</a:t>
            </a:r>
            <a:endParaRPr lang="es-EC" b="1" dirty="0"/>
          </a:p>
        </p:txBody>
      </p:sp>
      <p:grpSp>
        <p:nvGrpSpPr>
          <p:cNvPr id="4" name="11 Grupo"/>
          <p:cNvGrpSpPr/>
          <p:nvPr/>
        </p:nvGrpSpPr>
        <p:grpSpPr>
          <a:xfrm>
            <a:off x="827584" y="1158267"/>
            <a:ext cx="7704856" cy="5349826"/>
            <a:chOff x="0" y="225063"/>
            <a:chExt cx="5924550" cy="4180249"/>
          </a:xfrm>
        </p:grpSpPr>
        <p:sp>
          <p:nvSpPr>
            <p:cNvPr id="5" name="4 Rectángulo redondeado"/>
            <p:cNvSpPr/>
            <p:nvPr/>
          </p:nvSpPr>
          <p:spPr>
            <a:xfrm>
              <a:off x="0" y="225063"/>
              <a:ext cx="2971800" cy="1098912"/>
            </a:xfrm>
            <a:prstGeom prst="roundRect">
              <a:avLst/>
            </a:prstGeom>
            <a:ln>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100" b="1" dirty="0">
                  <a:solidFill>
                    <a:srgbClr val="000000"/>
                  </a:solidFill>
                  <a:effectLst/>
                  <a:latin typeface="Arial" panose="020B0604020202020204" pitchFamily="34" charset="0"/>
                  <a:ea typeface="Times New Roman"/>
                  <a:cs typeface="Arial" panose="020B0604020202020204" pitchFamily="34" charset="0"/>
                </a:rPr>
                <a:t>Normativas de información geográfica</a:t>
              </a:r>
              <a:endParaRPr lang="es-EC" sz="1100" b="1"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s-ES" sz="900" b="1" dirty="0">
                  <a:solidFill>
                    <a:srgbClr val="222222"/>
                  </a:solidFill>
                  <a:effectLst/>
                  <a:latin typeface="Arial" panose="020B0604020202020204" pitchFamily="34" charset="0"/>
                  <a:ea typeface="Times New Roman"/>
                  <a:cs typeface="Arial" panose="020B0604020202020204" pitchFamily="34" charset="0"/>
                </a:rPr>
                <a:t>ISO 19105</a:t>
              </a:r>
              <a:r>
                <a:rPr lang="es-ES" sz="900" dirty="0">
                  <a:solidFill>
                    <a:srgbClr val="222222"/>
                  </a:solidFill>
                  <a:effectLst/>
                  <a:latin typeface="Arial" panose="020B0604020202020204" pitchFamily="34" charset="0"/>
                  <a:ea typeface="Times New Roman"/>
                  <a:cs typeface="Arial" panose="020B0604020202020204" pitchFamily="34" charset="0"/>
                </a:rPr>
                <a:t> Conformidad y pruebas</a:t>
              </a:r>
              <a:br>
                <a:rPr lang="es-ES" sz="900" dirty="0">
                  <a:solidFill>
                    <a:srgbClr val="222222"/>
                  </a:solidFill>
                  <a:effectLst/>
                  <a:latin typeface="Arial" panose="020B0604020202020204" pitchFamily="34" charset="0"/>
                  <a:ea typeface="Times New Roman"/>
                  <a:cs typeface="Arial" panose="020B0604020202020204" pitchFamily="34" charset="0"/>
                </a:rPr>
              </a:br>
              <a:r>
                <a:rPr lang="es-ES" sz="900" b="1" dirty="0">
                  <a:solidFill>
                    <a:srgbClr val="222222"/>
                  </a:solidFill>
                  <a:effectLst/>
                  <a:latin typeface="Arial" panose="020B0604020202020204" pitchFamily="34" charset="0"/>
                  <a:ea typeface="Times New Roman"/>
                  <a:cs typeface="Arial" panose="020B0604020202020204" pitchFamily="34" charset="0"/>
                </a:rPr>
                <a:t>ISO 19106</a:t>
              </a:r>
              <a:r>
                <a:rPr lang="es-ES" sz="900" dirty="0">
                  <a:solidFill>
                    <a:srgbClr val="222222"/>
                  </a:solidFill>
                  <a:effectLst/>
                  <a:latin typeface="Arial" panose="020B0604020202020204" pitchFamily="34" charset="0"/>
                  <a:ea typeface="Times New Roman"/>
                  <a:cs typeface="Arial" panose="020B0604020202020204" pitchFamily="34" charset="0"/>
                </a:rPr>
                <a:t> Perfiles</a:t>
              </a:r>
              <a:br>
                <a:rPr lang="es-ES" sz="900" dirty="0">
                  <a:solidFill>
                    <a:srgbClr val="222222"/>
                  </a:solidFill>
                  <a:effectLst/>
                  <a:latin typeface="Arial" panose="020B0604020202020204" pitchFamily="34" charset="0"/>
                  <a:ea typeface="Times New Roman"/>
                  <a:cs typeface="Arial" panose="020B0604020202020204" pitchFamily="34" charset="0"/>
                </a:rPr>
              </a:br>
              <a:r>
                <a:rPr lang="es-ES" sz="900" b="1" dirty="0">
                  <a:solidFill>
                    <a:srgbClr val="222222"/>
                  </a:solidFill>
                  <a:effectLst/>
                  <a:latin typeface="Arial" panose="020B0604020202020204" pitchFamily="34" charset="0"/>
                  <a:ea typeface="Times New Roman"/>
                  <a:cs typeface="Arial" panose="020B0604020202020204" pitchFamily="34" charset="0"/>
                </a:rPr>
                <a:t>ISO 19107</a:t>
              </a:r>
              <a:r>
                <a:rPr lang="es-ES" sz="900" dirty="0">
                  <a:solidFill>
                    <a:srgbClr val="222222"/>
                  </a:solidFill>
                  <a:effectLst/>
                  <a:latin typeface="Arial" panose="020B0604020202020204" pitchFamily="34" charset="0"/>
                  <a:ea typeface="Times New Roman"/>
                  <a:cs typeface="Arial" panose="020B0604020202020204" pitchFamily="34" charset="0"/>
                </a:rPr>
                <a:t> Esquema espacial</a:t>
              </a:r>
              <a:br>
                <a:rPr lang="es-ES" sz="900" dirty="0">
                  <a:solidFill>
                    <a:srgbClr val="222222"/>
                  </a:solidFill>
                  <a:effectLst/>
                  <a:latin typeface="Arial" panose="020B0604020202020204" pitchFamily="34" charset="0"/>
                  <a:ea typeface="Times New Roman"/>
                  <a:cs typeface="Arial" panose="020B0604020202020204" pitchFamily="34" charset="0"/>
                </a:rPr>
              </a:br>
              <a:r>
                <a:rPr lang="es-ES" sz="900" b="1" dirty="0">
                  <a:solidFill>
                    <a:srgbClr val="222222"/>
                  </a:solidFill>
                  <a:effectLst/>
                  <a:latin typeface="Arial" panose="020B0604020202020204" pitchFamily="34" charset="0"/>
                  <a:ea typeface="Times New Roman"/>
                  <a:cs typeface="Arial" panose="020B0604020202020204" pitchFamily="34" charset="0"/>
                </a:rPr>
                <a:t>ISO 19108</a:t>
              </a:r>
              <a:r>
                <a:rPr lang="es-ES" sz="900" dirty="0">
                  <a:solidFill>
                    <a:srgbClr val="222222"/>
                  </a:solidFill>
                  <a:effectLst/>
                  <a:latin typeface="Arial" panose="020B0604020202020204" pitchFamily="34" charset="0"/>
                  <a:ea typeface="Times New Roman"/>
                  <a:cs typeface="Arial" panose="020B0604020202020204" pitchFamily="34" charset="0"/>
                </a:rPr>
                <a:t> esquema temporal</a:t>
              </a:r>
              <a:br>
                <a:rPr lang="es-ES" sz="900" dirty="0">
                  <a:solidFill>
                    <a:srgbClr val="222222"/>
                  </a:solidFill>
                  <a:effectLst/>
                  <a:latin typeface="Arial" panose="020B0604020202020204" pitchFamily="34" charset="0"/>
                  <a:ea typeface="Times New Roman"/>
                  <a:cs typeface="Arial" panose="020B0604020202020204" pitchFamily="34" charset="0"/>
                </a:rPr>
              </a:br>
              <a:r>
                <a:rPr lang="es-ES" sz="900" b="1" dirty="0">
                  <a:solidFill>
                    <a:srgbClr val="222222"/>
                  </a:solidFill>
                  <a:effectLst/>
                  <a:latin typeface="Arial" panose="020B0604020202020204" pitchFamily="34" charset="0"/>
                  <a:ea typeface="Times New Roman"/>
                  <a:cs typeface="Arial" panose="020B0604020202020204" pitchFamily="34" charset="0"/>
                </a:rPr>
                <a:t>ISO 19109</a:t>
              </a:r>
              <a:r>
                <a:rPr lang="es-ES" sz="900" dirty="0">
                  <a:solidFill>
                    <a:srgbClr val="222222"/>
                  </a:solidFill>
                  <a:effectLst/>
                  <a:latin typeface="Arial" panose="020B0604020202020204" pitchFamily="34" charset="0"/>
                  <a:ea typeface="Times New Roman"/>
                  <a:cs typeface="Arial" panose="020B0604020202020204" pitchFamily="34" charset="0"/>
                </a:rPr>
                <a:t> Reglas para el esquema de aplicación</a:t>
              </a:r>
              <a:br>
                <a:rPr lang="es-ES" sz="900" dirty="0">
                  <a:solidFill>
                    <a:srgbClr val="222222"/>
                  </a:solidFill>
                  <a:effectLst/>
                  <a:latin typeface="Arial" panose="020B0604020202020204" pitchFamily="34" charset="0"/>
                  <a:ea typeface="Times New Roman"/>
                  <a:cs typeface="Arial" panose="020B0604020202020204" pitchFamily="34" charset="0"/>
                </a:rPr>
              </a:br>
              <a:r>
                <a:rPr lang="es-ES" sz="900" b="1" dirty="0">
                  <a:solidFill>
                    <a:srgbClr val="222222"/>
                  </a:solidFill>
                  <a:effectLst/>
                  <a:latin typeface="Arial" panose="020B0604020202020204" pitchFamily="34" charset="0"/>
                  <a:ea typeface="Times New Roman"/>
                  <a:cs typeface="Arial" panose="020B0604020202020204" pitchFamily="34" charset="0"/>
                </a:rPr>
                <a:t>ISO 19111</a:t>
              </a:r>
              <a:r>
                <a:rPr lang="es-ES" sz="900" dirty="0">
                  <a:solidFill>
                    <a:srgbClr val="222222"/>
                  </a:solidFill>
                  <a:effectLst/>
                  <a:latin typeface="Arial" panose="020B0604020202020204" pitchFamily="34" charset="0"/>
                  <a:ea typeface="Times New Roman"/>
                  <a:cs typeface="Arial" panose="020B0604020202020204" pitchFamily="34" charset="0"/>
                </a:rPr>
                <a:t> Referenciación espacial por </a:t>
              </a:r>
              <a:r>
                <a:rPr lang="es-ES" sz="900" dirty="0" smtClean="0">
                  <a:solidFill>
                    <a:srgbClr val="222222"/>
                  </a:solidFill>
                  <a:effectLst/>
                  <a:latin typeface="Arial" panose="020B0604020202020204" pitchFamily="34" charset="0"/>
                  <a:ea typeface="Times New Roman"/>
                  <a:cs typeface="Arial" panose="020B0604020202020204" pitchFamily="34" charset="0"/>
                </a:rPr>
                <a:t>coordenadas</a:t>
              </a:r>
              <a:r>
                <a:rPr lang="es-EC" sz="1100" dirty="0">
                  <a:effectLst/>
                  <a:latin typeface="Arial" panose="020B0604020202020204" pitchFamily="34" charset="0"/>
                  <a:ea typeface="Times New Roman"/>
                  <a:cs typeface="Arial" panose="020B0604020202020204" pitchFamily="34" charset="0"/>
                </a:rPr>
                <a:t> </a:t>
              </a:r>
            </a:p>
          </p:txBody>
        </p:sp>
        <p:sp>
          <p:nvSpPr>
            <p:cNvPr id="6" name="10 Rectángulo redondeado"/>
            <p:cNvSpPr/>
            <p:nvPr/>
          </p:nvSpPr>
          <p:spPr>
            <a:xfrm>
              <a:off x="2066925" y="3390900"/>
              <a:ext cx="3419475" cy="1014412"/>
            </a:xfrm>
            <a:prstGeom prst="roundRect">
              <a:avLst/>
            </a:prstGeom>
            <a:ln>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100" b="1" dirty="0">
                  <a:solidFill>
                    <a:srgbClr val="000000"/>
                  </a:solidFill>
                  <a:effectLst/>
                  <a:latin typeface="Arial"/>
                  <a:ea typeface="Times New Roman"/>
                  <a:cs typeface="Times New Roman"/>
                </a:rPr>
                <a:t>Normativas de Calidad de la Información Geográfica</a:t>
              </a:r>
              <a:r>
                <a:rPr lang="es-EC" sz="900" b="1" dirty="0">
                  <a:solidFill>
                    <a:srgbClr val="000000"/>
                  </a:solidFill>
                  <a:effectLst/>
                  <a:latin typeface="Arial"/>
                  <a:ea typeface="Times New Roman"/>
                  <a:cs typeface="Times New Roman"/>
                </a:rPr>
                <a:t>:</a:t>
              </a:r>
              <a:endParaRPr lang="es-EC" sz="1100" dirty="0">
                <a:effectLst/>
                <a:ea typeface="Times New Roman"/>
                <a:cs typeface="Times New Roman"/>
              </a:endParaRPr>
            </a:p>
            <a:p>
              <a:pPr>
                <a:lnSpc>
                  <a:spcPct val="115000"/>
                </a:lnSpc>
                <a:spcAft>
                  <a:spcPts val="0"/>
                </a:spcAft>
              </a:pPr>
              <a:r>
                <a:rPr lang="es-ES" sz="900" b="1" dirty="0">
                  <a:solidFill>
                    <a:srgbClr val="000000"/>
                  </a:solidFill>
                  <a:effectLst/>
                  <a:latin typeface="Arial"/>
                  <a:ea typeface="Times New Roman"/>
                  <a:cs typeface="Times New Roman"/>
                </a:rPr>
                <a:t>ISO 19113</a:t>
              </a:r>
              <a:r>
                <a:rPr lang="es-ES" sz="900" dirty="0">
                  <a:solidFill>
                    <a:srgbClr val="000000"/>
                  </a:solidFill>
                  <a:effectLst/>
                  <a:latin typeface="Arial"/>
                  <a:ea typeface="Times New Roman"/>
                  <a:cs typeface="Times New Roman"/>
                </a:rPr>
                <a:t> Principios de Calidad</a:t>
              </a:r>
              <a:br>
                <a:rPr lang="es-ES" sz="900" dirty="0">
                  <a:solidFill>
                    <a:srgbClr val="000000"/>
                  </a:solidFill>
                  <a:effectLst/>
                  <a:latin typeface="Arial"/>
                  <a:ea typeface="Times New Roman"/>
                  <a:cs typeface="Times New Roman"/>
                </a:rPr>
              </a:br>
              <a:r>
                <a:rPr lang="es-ES" sz="900" b="1" dirty="0">
                  <a:solidFill>
                    <a:srgbClr val="000000"/>
                  </a:solidFill>
                  <a:effectLst/>
                  <a:latin typeface="Arial"/>
                  <a:ea typeface="Times New Roman"/>
                  <a:cs typeface="Times New Roman"/>
                </a:rPr>
                <a:t>ISO 19114</a:t>
              </a:r>
              <a:r>
                <a:rPr lang="es-ES" sz="900" dirty="0">
                  <a:solidFill>
                    <a:srgbClr val="000000"/>
                  </a:solidFill>
                  <a:effectLst/>
                  <a:latin typeface="Arial"/>
                  <a:ea typeface="Times New Roman"/>
                  <a:cs typeface="Times New Roman"/>
                </a:rPr>
                <a:t> Procedimientos de evaluación de calidad </a:t>
              </a:r>
              <a:br>
                <a:rPr lang="es-ES" sz="900" dirty="0">
                  <a:solidFill>
                    <a:srgbClr val="000000"/>
                  </a:solidFill>
                  <a:effectLst/>
                  <a:latin typeface="Arial"/>
                  <a:ea typeface="Times New Roman"/>
                  <a:cs typeface="Times New Roman"/>
                </a:rPr>
              </a:br>
              <a:r>
                <a:rPr lang="es-ES" sz="900" b="1" dirty="0">
                  <a:solidFill>
                    <a:srgbClr val="000000"/>
                  </a:solidFill>
                  <a:effectLst/>
                  <a:latin typeface="Arial"/>
                  <a:ea typeface="Times New Roman"/>
                  <a:cs typeface="Times New Roman"/>
                </a:rPr>
                <a:t>ISO 19115</a:t>
              </a:r>
              <a:r>
                <a:rPr lang="es-ES" sz="900" dirty="0">
                  <a:solidFill>
                    <a:srgbClr val="000000"/>
                  </a:solidFill>
                  <a:effectLst/>
                  <a:latin typeface="Arial"/>
                  <a:ea typeface="Times New Roman"/>
                  <a:cs typeface="Times New Roman"/>
                </a:rPr>
                <a:t> Metadatos</a:t>
              </a:r>
              <a:br>
                <a:rPr lang="es-ES" sz="900" dirty="0">
                  <a:solidFill>
                    <a:srgbClr val="000000"/>
                  </a:solidFill>
                  <a:effectLst/>
                  <a:latin typeface="Arial"/>
                  <a:ea typeface="Times New Roman"/>
                  <a:cs typeface="Times New Roman"/>
                </a:rPr>
              </a:br>
              <a:r>
                <a:rPr lang="es-ES" sz="900" b="1" dirty="0">
                  <a:solidFill>
                    <a:srgbClr val="000000"/>
                  </a:solidFill>
                  <a:effectLst/>
                  <a:latin typeface="Arial"/>
                  <a:ea typeface="Times New Roman"/>
                  <a:cs typeface="Times New Roman"/>
                </a:rPr>
                <a:t>ISO 19138</a:t>
              </a:r>
              <a:r>
                <a:rPr lang="es-ES" sz="900" dirty="0">
                  <a:solidFill>
                    <a:srgbClr val="000000"/>
                  </a:solidFill>
                  <a:effectLst/>
                  <a:latin typeface="Arial"/>
                  <a:ea typeface="Times New Roman"/>
                  <a:cs typeface="Times New Roman"/>
                </a:rPr>
                <a:t> Medidas de calidad de datos</a:t>
              </a:r>
              <a:endParaRPr lang="es-EC" sz="1100" dirty="0">
                <a:effectLst/>
                <a:ea typeface="Times New Roman"/>
                <a:cs typeface="Times New Roman"/>
              </a:endParaRPr>
            </a:p>
          </p:txBody>
        </p:sp>
        <p:sp>
          <p:nvSpPr>
            <p:cNvPr id="7" name="13 Rectángulo redondeado"/>
            <p:cNvSpPr/>
            <p:nvPr/>
          </p:nvSpPr>
          <p:spPr>
            <a:xfrm>
              <a:off x="3533775" y="637769"/>
              <a:ext cx="2390775" cy="600075"/>
            </a:xfrm>
            <a:prstGeom prst="roundRect">
              <a:avLst/>
            </a:prstGeom>
            <a:ln>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dirty="0">
                  <a:solidFill>
                    <a:srgbClr val="222222"/>
                  </a:solidFill>
                  <a:effectLst/>
                  <a:latin typeface="Arial"/>
                  <a:ea typeface="Times New Roman"/>
                  <a:cs typeface="Times New Roman"/>
                </a:rPr>
                <a:t>ISO / CD 19156 Observaciones y mediciones.</a:t>
              </a:r>
              <a:endParaRPr lang="es-EC" sz="1600" dirty="0">
                <a:effectLst/>
                <a:ea typeface="Times New Roman"/>
                <a:cs typeface="Times New Roman"/>
              </a:endParaRPr>
            </a:p>
          </p:txBody>
        </p:sp>
        <p:sp>
          <p:nvSpPr>
            <p:cNvPr id="8" name="25 Rectángulo redondeado"/>
            <p:cNvSpPr/>
            <p:nvPr/>
          </p:nvSpPr>
          <p:spPr>
            <a:xfrm>
              <a:off x="0" y="1693681"/>
              <a:ext cx="1885950" cy="1569726"/>
            </a:xfrm>
            <a:prstGeom prst="roundRect">
              <a:avLst/>
            </a:prstGeom>
            <a:ln>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s-EC" sz="1100" b="1" dirty="0">
                  <a:solidFill>
                    <a:srgbClr val="000000"/>
                  </a:solidFill>
                  <a:effectLst/>
                  <a:latin typeface="Arial"/>
                  <a:ea typeface="Times New Roman"/>
                  <a:cs typeface="Times New Roman"/>
                </a:rPr>
                <a:t>Representación de la Información Geográfica</a:t>
              </a:r>
              <a:r>
                <a:rPr lang="es-EC" sz="900" b="1" dirty="0">
                  <a:solidFill>
                    <a:srgbClr val="000000"/>
                  </a:solidFill>
                  <a:effectLst/>
                  <a:latin typeface="Arial"/>
                  <a:ea typeface="Times New Roman"/>
                  <a:cs typeface="Times New Roman"/>
                </a:rPr>
                <a:t>:</a:t>
              </a:r>
              <a:endParaRPr lang="es-EC" sz="1100" dirty="0">
                <a:effectLst/>
                <a:ea typeface="Times New Roman"/>
                <a:cs typeface="Times New Roman"/>
              </a:endParaRPr>
            </a:p>
            <a:p>
              <a:pPr>
                <a:lnSpc>
                  <a:spcPct val="115000"/>
                </a:lnSpc>
                <a:spcAft>
                  <a:spcPts val="0"/>
                </a:spcAft>
              </a:pPr>
              <a:r>
                <a:rPr lang="es-ES" sz="900" b="1" dirty="0">
                  <a:solidFill>
                    <a:srgbClr val="000000"/>
                  </a:solidFill>
                  <a:effectLst/>
                  <a:latin typeface="Arial"/>
                  <a:ea typeface="Times New Roman"/>
                  <a:cs typeface="Times New Roman"/>
                </a:rPr>
                <a:t>ISO 13249-3</a:t>
              </a:r>
              <a:r>
                <a:rPr lang="es-ES" sz="900" dirty="0">
                  <a:solidFill>
                    <a:srgbClr val="000000"/>
                  </a:solidFill>
                  <a:effectLst/>
                  <a:latin typeface="Arial"/>
                  <a:ea typeface="Times New Roman"/>
                  <a:cs typeface="Times New Roman"/>
                </a:rPr>
                <a:t> SQL / MM Part 3: espacial</a:t>
              </a:r>
              <a:endParaRPr lang="es-EC" sz="1100" dirty="0">
                <a:effectLst/>
                <a:ea typeface="Times New Roman"/>
                <a:cs typeface="Times New Roman"/>
              </a:endParaRPr>
            </a:p>
            <a:p>
              <a:pPr>
                <a:lnSpc>
                  <a:spcPct val="115000"/>
                </a:lnSpc>
                <a:spcAft>
                  <a:spcPts val="0"/>
                </a:spcAft>
              </a:pPr>
              <a:r>
                <a:rPr lang="es-ES" sz="900" b="1" dirty="0">
                  <a:solidFill>
                    <a:srgbClr val="000000"/>
                  </a:solidFill>
                  <a:effectLst/>
                  <a:latin typeface="Arial"/>
                  <a:ea typeface="Times New Roman"/>
                  <a:cs typeface="Times New Roman"/>
                </a:rPr>
                <a:t>ISO 19135</a:t>
              </a:r>
              <a:r>
                <a:rPr lang="es-ES" sz="900" dirty="0">
                  <a:solidFill>
                    <a:srgbClr val="000000"/>
                  </a:solidFill>
                  <a:effectLst/>
                  <a:latin typeface="Arial"/>
                  <a:ea typeface="Times New Roman"/>
                  <a:cs typeface="Times New Roman"/>
                </a:rPr>
                <a:t> procedimientos para el registro de los elementos de información geográfica</a:t>
              </a:r>
              <a:br>
                <a:rPr lang="es-ES" sz="900" dirty="0">
                  <a:solidFill>
                    <a:srgbClr val="000000"/>
                  </a:solidFill>
                  <a:effectLst/>
                  <a:latin typeface="Arial"/>
                  <a:ea typeface="Times New Roman"/>
                  <a:cs typeface="Times New Roman"/>
                </a:rPr>
              </a:br>
              <a:r>
                <a:rPr lang="es-ES" sz="900" b="1" dirty="0">
                  <a:solidFill>
                    <a:srgbClr val="000000"/>
                  </a:solidFill>
                  <a:effectLst/>
                  <a:latin typeface="Arial"/>
                  <a:ea typeface="Times New Roman"/>
                  <a:cs typeface="Times New Roman"/>
                </a:rPr>
                <a:t>ISO 19136</a:t>
              </a:r>
              <a:r>
                <a:rPr lang="es-ES" sz="900" dirty="0">
                  <a:solidFill>
                    <a:srgbClr val="000000"/>
                  </a:solidFill>
                  <a:effectLst/>
                  <a:latin typeface="Arial"/>
                  <a:ea typeface="Times New Roman"/>
                  <a:cs typeface="Times New Roman"/>
                </a:rPr>
                <a:t> Geography Markup Language (GML)</a:t>
              </a:r>
              <a:endParaRPr lang="es-EC" sz="1100" dirty="0">
                <a:effectLst/>
                <a:ea typeface="Times New Roman"/>
                <a:cs typeface="Times New Roman"/>
              </a:endParaRPr>
            </a:p>
          </p:txBody>
        </p:sp>
        <p:sp>
          <p:nvSpPr>
            <p:cNvPr id="9" name="28 Rectángulo redondeado"/>
            <p:cNvSpPr/>
            <p:nvPr/>
          </p:nvSpPr>
          <p:spPr>
            <a:xfrm>
              <a:off x="4517469" y="1744234"/>
              <a:ext cx="1390650" cy="933450"/>
            </a:xfrm>
            <a:prstGeom prst="roundRect">
              <a:avLst/>
            </a:prstGeom>
            <a:ln>
              <a:solidFill>
                <a:schemeClr val="tx1">
                  <a:lumMod val="95000"/>
                  <a:lumOff val="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S" sz="1100" dirty="0">
                  <a:solidFill>
                    <a:srgbClr val="222222"/>
                  </a:solidFill>
                  <a:effectLst/>
                  <a:latin typeface="Arial"/>
                  <a:ea typeface="Times New Roman"/>
                  <a:cs typeface="Times New Roman"/>
                </a:rPr>
                <a:t>ISO 4217, Códigos para la representación de las monedas y de los fondos</a:t>
              </a:r>
              <a:endParaRPr lang="es-EC" sz="1600" dirty="0">
                <a:effectLst/>
                <a:ea typeface="Times New Roman"/>
                <a:cs typeface="Times New Roman"/>
              </a:endParaRPr>
            </a:p>
          </p:txBody>
        </p:sp>
        <p:sp>
          <p:nvSpPr>
            <p:cNvPr id="10" name="31 Elipse"/>
            <p:cNvSpPr/>
            <p:nvPr/>
          </p:nvSpPr>
          <p:spPr>
            <a:xfrm>
              <a:off x="2524125" y="1533525"/>
              <a:ext cx="1371600" cy="1295400"/>
            </a:xfrm>
            <a:prstGeom prst="ellipse">
              <a:avLst/>
            </a:prstGeom>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Times New Roman"/>
                  <a:cs typeface="Times New Roman"/>
                </a:rPr>
                <a:t>ISO 19152</a:t>
              </a:r>
              <a:endParaRPr lang="es-EC" sz="1100" dirty="0">
                <a:effectLst/>
                <a:ea typeface="Times New Roman"/>
                <a:cs typeface="Times New Roman"/>
              </a:endParaRPr>
            </a:p>
          </p:txBody>
        </p:sp>
        <p:sp>
          <p:nvSpPr>
            <p:cNvPr id="11" name="34 Flecha derecha"/>
            <p:cNvSpPr/>
            <p:nvPr/>
          </p:nvSpPr>
          <p:spPr>
            <a:xfrm>
              <a:off x="1895475" y="2038350"/>
              <a:ext cx="638175" cy="381000"/>
            </a:xfrm>
            <a:prstGeom prst="rightArrow">
              <a:avLst/>
            </a:prstGeom>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12" name="37 Flecha derecha"/>
            <p:cNvSpPr/>
            <p:nvPr/>
          </p:nvSpPr>
          <p:spPr>
            <a:xfrm rot="3137188">
              <a:off x="1952625" y="1419225"/>
              <a:ext cx="732790" cy="381000"/>
            </a:xfrm>
            <a:prstGeom prst="rightArrow">
              <a:avLst/>
            </a:prstGeom>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13" name="40 Flecha derecha"/>
            <p:cNvSpPr/>
            <p:nvPr/>
          </p:nvSpPr>
          <p:spPr>
            <a:xfrm rot="10800000">
              <a:off x="3895725" y="1905000"/>
              <a:ext cx="638175" cy="381000"/>
            </a:xfrm>
            <a:prstGeom prst="rightArrow">
              <a:avLst/>
            </a:prstGeom>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14" name="43 Flecha derecha"/>
            <p:cNvSpPr/>
            <p:nvPr/>
          </p:nvSpPr>
          <p:spPr>
            <a:xfrm rot="8187456">
              <a:off x="3638550" y="1333500"/>
              <a:ext cx="732790" cy="381000"/>
            </a:xfrm>
            <a:prstGeom prst="rightArrow">
              <a:avLst/>
            </a:prstGeom>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15" name="46 Flecha derecha"/>
            <p:cNvSpPr/>
            <p:nvPr/>
          </p:nvSpPr>
          <p:spPr>
            <a:xfrm rot="16200000">
              <a:off x="2886075" y="2933700"/>
              <a:ext cx="557210" cy="381000"/>
            </a:xfrm>
            <a:prstGeom prst="rightArrow">
              <a:avLst/>
            </a:prstGeom>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pSp>
    </p:spTree>
    <p:extLst>
      <p:ext uri="{BB962C8B-B14F-4D97-AF65-F5344CB8AC3E}">
        <p14:creationId xmlns:p14="http://schemas.microsoft.com/office/powerpoint/2010/main" val="1781162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836712"/>
            <a:ext cx="8928992" cy="650336"/>
          </a:xfrm>
        </p:spPr>
        <p:txBody>
          <a:bodyPr>
            <a:noAutofit/>
          </a:bodyPr>
          <a:lstStyle/>
          <a:p>
            <a:r>
              <a:rPr lang="es-EC" sz="4400" b="1" dirty="0"/>
              <a:t>ELEMENTOS DE LA NORMA ISO 19152</a:t>
            </a:r>
          </a:p>
        </p:txBody>
      </p:sp>
      <p:graphicFrame>
        <p:nvGraphicFramePr>
          <p:cNvPr id="4" name="3 Diagrama"/>
          <p:cNvGraphicFramePr/>
          <p:nvPr>
            <p:extLst>
              <p:ext uri="{D42A27DB-BD31-4B8C-83A1-F6EECF244321}">
                <p14:modId xmlns:p14="http://schemas.microsoft.com/office/powerpoint/2010/main" val="2340930284"/>
              </p:ext>
            </p:extLst>
          </p:nvPr>
        </p:nvGraphicFramePr>
        <p:xfrm>
          <a:off x="611560" y="1556792"/>
          <a:ext cx="81369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660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rmAutofit/>
          </a:bodyPr>
          <a:lstStyle/>
          <a:p>
            <a:r>
              <a:rPr lang="es-EC" b="1" dirty="0"/>
              <a:t>PARTY (PARTE INTERESADA</a:t>
            </a:r>
            <a:r>
              <a:rPr lang="es-EC" b="1" dirty="0" smtClean="0"/>
              <a:t>)</a:t>
            </a:r>
            <a:endParaRPr lang="es-EC" dirty="0"/>
          </a:p>
        </p:txBody>
      </p:sp>
      <p:sp>
        <p:nvSpPr>
          <p:cNvPr id="4" name="11 Rectángulo"/>
          <p:cNvSpPr>
            <a:spLocks/>
          </p:cNvSpPr>
          <p:nvPr/>
        </p:nvSpPr>
        <p:spPr>
          <a:xfrm>
            <a:off x="539552" y="1988840"/>
            <a:ext cx="4308723" cy="4248472"/>
          </a:xfrm>
          <a:prstGeom prst="rect">
            <a:avLst/>
          </a:prstGeom>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algn="just">
              <a:lnSpc>
                <a:spcPct val="150000"/>
              </a:lnSpc>
              <a:spcAft>
                <a:spcPts val="0"/>
              </a:spcAft>
            </a:pPr>
            <a:r>
              <a:rPr lang="es-EC" sz="2800" dirty="0" smtClean="0"/>
              <a:t>Se </a:t>
            </a:r>
            <a:r>
              <a:rPr lang="es-EC" sz="2800" dirty="0"/>
              <a:t>define La_PArty según </a:t>
            </a:r>
            <a:r>
              <a:rPr lang="es-EC" sz="2800" dirty="0" smtClean="0"/>
              <a:t>a </a:t>
            </a:r>
            <a:r>
              <a:rPr lang="es-EC" sz="2800" dirty="0"/>
              <a:t>la </a:t>
            </a:r>
            <a:r>
              <a:rPr lang="es-EC" sz="2800" dirty="0" smtClean="0"/>
              <a:t>persona naturales o juridicas, empresas que </a:t>
            </a:r>
            <a:r>
              <a:rPr lang="es-EC" sz="2800" dirty="0"/>
              <a:t>desempeña un rol o posee una tenencia inmobiliaria dentro de la localidad de </a:t>
            </a:r>
            <a:r>
              <a:rPr lang="es-EC" sz="2800" dirty="0" smtClean="0"/>
              <a:t>estudios</a:t>
            </a:r>
            <a:endParaRPr lang="es-EC" sz="2800" dirty="0">
              <a:effectLst/>
              <a:latin typeface="Arial" panose="020B0604020202020204" pitchFamily="34" charset="0"/>
              <a:ea typeface="Times New Roman"/>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4" t="24254" r="79143" b="51871"/>
          <a:stretch/>
        </p:blipFill>
        <p:spPr bwMode="auto">
          <a:xfrm>
            <a:off x="5868144" y="2835573"/>
            <a:ext cx="2497783" cy="225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719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722344"/>
          </a:xfrm>
        </p:spPr>
        <p:txBody>
          <a:bodyPr>
            <a:normAutofit fontScale="90000"/>
          </a:bodyPr>
          <a:lstStyle/>
          <a:p>
            <a:r>
              <a:rPr lang="es-EC" b="1" dirty="0"/>
              <a:t>RRR (LA RELACIÓN DE DERECHOS)</a:t>
            </a:r>
          </a:p>
        </p:txBody>
      </p:sp>
      <p:sp>
        <p:nvSpPr>
          <p:cNvPr id="5" name="4 Rectángulo"/>
          <p:cNvSpPr>
            <a:spLocks/>
          </p:cNvSpPr>
          <p:nvPr/>
        </p:nvSpPr>
        <p:spPr>
          <a:xfrm>
            <a:off x="4139952" y="1268760"/>
            <a:ext cx="4536504" cy="5256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0" indent="-342900" algn="just" fontAlgn="base">
              <a:spcAft>
                <a:spcPts val="0"/>
              </a:spcAft>
              <a:buFont typeface="Arial" panose="020B0604020202020204" pitchFamily="34" charset="0"/>
              <a:buChar char="•"/>
            </a:pPr>
            <a:r>
              <a:rPr lang="es-EC" sz="2400" dirty="0" smtClean="0">
                <a:solidFill>
                  <a:schemeClr val="tx1"/>
                </a:solidFill>
              </a:rPr>
              <a:t>Restricción</a:t>
            </a:r>
          </a:p>
          <a:p>
            <a:pPr marL="571500" indent="-342900" algn="just" fontAlgn="base">
              <a:spcAft>
                <a:spcPts val="0"/>
              </a:spcAft>
              <a:buFont typeface="Arial" panose="020B0604020202020204" pitchFamily="34" charset="0"/>
              <a:buChar char="•"/>
            </a:pPr>
            <a:r>
              <a:rPr lang="es-EC" sz="2400" dirty="0" smtClean="0">
                <a:solidFill>
                  <a:schemeClr val="tx1"/>
                </a:solidFill>
              </a:rPr>
              <a:t>Derechos</a:t>
            </a:r>
          </a:p>
          <a:p>
            <a:pPr marL="571500" indent="-342900" algn="just" fontAlgn="base">
              <a:spcAft>
                <a:spcPts val="0"/>
              </a:spcAft>
              <a:buFont typeface="Arial" panose="020B0604020202020204" pitchFamily="34" charset="0"/>
              <a:buChar char="•"/>
            </a:pPr>
            <a:r>
              <a:rPr lang="es-EC" sz="2400" dirty="0" smtClean="0">
                <a:solidFill>
                  <a:schemeClr val="tx1"/>
                </a:solidFill>
              </a:rPr>
              <a:t>Responsabilidades</a:t>
            </a:r>
          </a:p>
          <a:p>
            <a:pPr marL="228600" algn="just" fontAlgn="base">
              <a:spcAft>
                <a:spcPts val="0"/>
              </a:spcAft>
            </a:pPr>
            <a:endParaRPr lang="es-EC" sz="2400" dirty="0" smtClean="0">
              <a:solidFill>
                <a:schemeClr val="tx1"/>
              </a:solidFill>
            </a:endParaRPr>
          </a:p>
          <a:p>
            <a:pPr algn="just" fontAlgn="base"/>
            <a:r>
              <a:rPr lang="es-EC" sz="2400" dirty="0">
                <a:solidFill>
                  <a:schemeClr val="tx1"/>
                </a:solidFill>
              </a:rPr>
              <a:t> </a:t>
            </a:r>
            <a:r>
              <a:rPr lang="es-EC" sz="2400" dirty="0" smtClean="0">
                <a:solidFill>
                  <a:schemeClr val="tx1"/>
                </a:solidFill>
              </a:rPr>
              <a:t>El modelo LADM ningún dato es despreciable y es necesario:</a:t>
            </a:r>
          </a:p>
          <a:p>
            <a:pPr lvl="0" algn="just" fontAlgn="base"/>
            <a:endParaRPr lang="es-EC" sz="2400" dirty="0" smtClean="0">
              <a:solidFill>
                <a:schemeClr val="tx1"/>
              </a:solidFill>
            </a:endParaRPr>
          </a:p>
          <a:p>
            <a:pPr lvl="0" algn="just" fontAlgn="base"/>
            <a:r>
              <a:rPr lang="es-EC" sz="2400" dirty="0" smtClean="0">
                <a:solidFill>
                  <a:schemeClr val="tx1"/>
                </a:solidFill>
              </a:rPr>
              <a:t>- Base de contribuyentes de un municipio </a:t>
            </a:r>
          </a:p>
          <a:p>
            <a:pPr lvl="0" algn="just" fontAlgn="base"/>
            <a:r>
              <a:rPr lang="es-EC" sz="2400" dirty="0" smtClean="0">
                <a:solidFill>
                  <a:schemeClr val="tx1"/>
                </a:solidFill>
              </a:rPr>
              <a:t>- Georeferenciacion en la base catastral</a:t>
            </a:r>
          </a:p>
          <a:p>
            <a:pPr lvl="0" algn="just" fontAlgn="base"/>
            <a:r>
              <a:rPr lang="es-EC" sz="2400" dirty="0" smtClean="0">
                <a:solidFill>
                  <a:schemeClr val="tx1"/>
                </a:solidFill>
              </a:rPr>
              <a:t>- Uso del suelo</a:t>
            </a:r>
            <a:endParaRPr lang="es-EC" sz="2400" dirty="0">
              <a:effectLst/>
              <a:latin typeface="Arial" panose="020B0604020202020204" pitchFamily="34" charset="0"/>
              <a:ea typeface="Times New Roman"/>
              <a:cs typeface="Arial" panose="020B060402020202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01" t="27052" r="52798" b="52019"/>
          <a:stretch/>
        </p:blipFill>
        <p:spPr bwMode="auto">
          <a:xfrm>
            <a:off x="611560" y="2852936"/>
            <a:ext cx="2376264" cy="216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140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866360"/>
          </a:xfrm>
        </p:spPr>
        <p:txBody>
          <a:bodyPr/>
          <a:lstStyle/>
          <a:p>
            <a:r>
              <a:rPr lang="es-EC" b="1" dirty="0"/>
              <a:t>BAUnit</a:t>
            </a:r>
          </a:p>
        </p:txBody>
      </p:sp>
      <p:sp>
        <p:nvSpPr>
          <p:cNvPr id="4" name="7 Rectángulo"/>
          <p:cNvSpPr>
            <a:spLocks/>
          </p:cNvSpPr>
          <p:nvPr/>
        </p:nvSpPr>
        <p:spPr>
          <a:xfrm>
            <a:off x="178475" y="3833055"/>
            <a:ext cx="5869169" cy="1887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47650" indent="-228600" algn="just" fontAlgn="base">
              <a:lnSpc>
                <a:spcPct val="150000"/>
              </a:lnSpc>
              <a:spcAft>
                <a:spcPts val="0"/>
              </a:spcAft>
              <a:tabLst>
                <a:tab pos="457200" algn="l"/>
              </a:tabLst>
            </a:pPr>
            <a:r>
              <a:rPr lang="es-EC" sz="2200" dirty="0" smtClean="0">
                <a:solidFill>
                  <a:schemeClr val="tx1">
                    <a:lumMod val="95000"/>
                    <a:lumOff val="5000"/>
                  </a:schemeClr>
                </a:solidFill>
                <a:effectLst/>
                <a:ea typeface="Times New Roman"/>
                <a:cs typeface="Times New Roman"/>
              </a:rPr>
              <a:t>Base de datos de predios</a:t>
            </a:r>
          </a:p>
          <a:p>
            <a:pPr marL="247650" indent="-228600" algn="just" fontAlgn="base">
              <a:lnSpc>
                <a:spcPct val="150000"/>
              </a:lnSpc>
              <a:spcAft>
                <a:spcPts val="0"/>
              </a:spcAft>
              <a:tabLst>
                <a:tab pos="457200" algn="l"/>
              </a:tabLst>
            </a:pPr>
            <a:r>
              <a:rPr lang="es-EC" sz="2200" dirty="0">
                <a:solidFill>
                  <a:schemeClr val="tx1">
                    <a:lumMod val="95000"/>
                    <a:lumOff val="5000"/>
                  </a:schemeClr>
                </a:solidFill>
                <a:ea typeface="Times New Roman"/>
                <a:cs typeface="Times New Roman"/>
              </a:rPr>
              <a:t>D</a:t>
            </a:r>
            <a:r>
              <a:rPr lang="es-EC" sz="2200" dirty="0" smtClean="0">
                <a:solidFill>
                  <a:schemeClr val="tx1">
                    <a:lumMod val="95000"/>
                    <a:lumOff val="5000"/>
                  </a:schemeClr>
                </a:solidFill>
                <a:effectLst/>
                <a:ea typeface="Times New Roman"/>
                <a:cs typeface="Times New Roman"/>
              </a:rPr>
              <a:t>irección </a:t>
            </a:r>
            <a:r>
              <a:rPr lang="es-EC" sz="2200" dirty="0">
                <a:solidFill>
                  <a:schemeClr val="tx1">
                    <a:lumMod val="95000"/>
                    <a:lumOff val="5000"/>
                  </a:schemeClr>
                </a:solidFill>
                <a:effectLst/>
                <a:ea typeface="Times New Roman"/>
                <a:cs typeface="Times New Roman"/>
              </a:rPr>
              <a:t>física que identifica un inmueble.</a:t>
            </a:r>
          </a:p>
          <a:p>
            <a:pPr marL="247650" indent="-228600" algn="just" fontAlgn="base">
              <a:lnSpc>
                <a:spcPct val="150000"/>
              </a:lnSpc>
              <a:spcAft>
                <a:spcPts val="0"/>
              </a:spcAft>
              <a:tabLst>
                <a:tab pos="457200" algn="l"/>
              </a:tabLst>
            </a:pPr>
            <a:r>
              <a:rPr lang="es-EC" sz="2200" dirty="0">
                <a:solidFill>
                  <a:schemeClr val="tx1">
                    <a:lumMod val="95000"/>
                    <a:lumOff val="5000"/>
                  </a:schemeClr>
                </a:solidFill>
                <a:effectLst/>
                <a:ea typeface="Times New Roman"/>
                <a:cs typeface="Times New Roman"/>
              </a:rPr>
              <a:t>Georeferenciacion de los bienes y terrenos</a:t>
            </a:r>
          </a:p>
          <a:p>
            <a:pPr algn="ctr">
              <a:lnSpc>
                <a:spcPct val="115000"/>
              </a:lnSpc>
              <a:spcAft>
                <a:spcPts val="1000"/>
              </a:spcAft>
            </a:pPr>
            <a:r>
              <a:rPr lang="es-EC" sz="2200" dirty="0">
                <a:solidFill>
                  <a:schemeClr val="tx1">
                    <a:lumMod val="95000"/>
                    <a:lumOff val="5000"/>
                  </a:schemeClr>
                </a:solidFill>
                <a:effectLst/>
                <a:ea typeface="Times New Roman"/>
                <a:cs typeface="Times New Roman"/>
              </a:rPr>
              <a:t> </a:t>
            </a:r>
          </a:p>
        </p:txBody>
      </p:sp>
      <p:sp>
        <p:nvSpPr>
          <p:cNvPr id="5" name="12 Rectángulo"/>
          <p:cNvSpPr>
            <a:spLocks/>
          </p:cNvSpPr>
          <p:nvPr/>
        </p:nvSpPr>
        <p:spPr>
          <a:xfrm>
            <a:off x="6516216" y="1772816"/>
            <a:ext cx="1512168"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47650" indent="-228600" algn="just" fontAlgn="base">
              <a:lnSpc>
                <a:spcPct val="150000"/>
              </a:lnSpc>
              <a:spcAft>
                <a:spcPts val="0"/>
              </a:spcAft>
              <a:tabLst>
                <a:tab pos="457200" algn="l"/>
              </a:tabLst>
            </a:pPr>
            <a:r>
              <a:rPr lang="es-EC" sz="2200" dirty="0" smtClean="0">
                <a:solidFill>
                  <a:schemeClr val="tx1">
                    <a:lumMod val="95000"/>
                    <a:lumOff val="5000"/>
                  </a:schemeClr>
                </a:solidFill>
                <a:effectLst/>
                <a:ea typeface="Times New Roman"/>
                <a:cs typeface="Times New Roman"/>
              </a:rPr>
              <a:t>Lote</a:t>
            </a:r>
            <a:endParaRPr lang="es-EC" sz="2200" dirty="0">
              <a:solidFill>
                <a:schemeClr val="tx1">
                  <a:lumMod val="95000"/>
                  <a:lumOff val="5000"/>
                </a:schemeClr>
              </a:solidFill>
              <a:effectLst/>
              <a:ea typeface="Times New Roman"/>
              <a:cs typeface="Times New Roman"/>
            </a:endParaRPr>
          </a:p>
          <a:p>
            <a:pPr marL="247650" indent="-228600" algn="just" fontAlgn="base">
              <a:lnSpc>
                <a:spcPct val="150000"/>
              </a:lnSpc>
              <a:spcAft>
                <a:spcPts val="0"/>
              </a:spcAft>
              <a:tabLst>
                <a:tab pos="457200" algn="l"/>
              </a:tabLst>
            </a:pPr>
            <a:r>
              <a:rPr lang="es-EC" sz="2200" dirty="0" smtClean="0">
                <a:solidFill>
                  <a:schemeClr val="tx1">
                    <a:lumMod val="95000"/>
                    <a:lumOff val="5000"/>
                  </a:schemeClr>
                </a:solidFill>
                <a:effectLst/>
                <a:ea typeface="Times New Roman"/>
                <a:cs typeface="Times New Roman"/>
              </a:rPr>
              <a:t>Predio</a:t>
            </a:r>
            <a:endParaRPr lang="es-EC" sz="2200" dirty="0">
              <a:solidFill>
                <a:schemeClr val="tx1">
                  <a:lumMod val="95000"/>
                  <a:lumOff val="5000"/>
                </a:schemeClr>
              </a:solidFill>
              <a:effectLst/>
              <a:ea typeface="Times New Roman"/>
              <a:cs typeface="Times New Roman"/>
            </a:endParaRPr>
          </a:p>
          <a:p>
            <a:pPr algn="ctr">
              <a:lnSpc>
                <a:spcPct val="115000"/>
              </a:lnSpc>
              <a:spcAft>
                <a:spcPts val="1000"/>
              </a:spcAft>
            </a:pPr>
            <a:r>
              <a:rPr lang="es-EC" sz="2200" dirty="0">
                <a:solidFill>
                  <a:schemeClr val="tx1">
                    <a:lumMod val="95000"/>
                    <a:lumOff val="5000"/>
                  </a:schemeClr>
                </a:solidFill>
                <a:effectLst/>
                <a:ea typeface="Times New Roman"/>
                <a:cs typeface="Times New Roman"/>
              </a:rPr>
              <a:t> </a:t>
            </a: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702572" y="1358478"/>
            <a:ext cx="2306910" cy="2141086"/>
          </a:xfrm>
          <a:prstGeom prst="rect">
            <a:avLst/>
          </a:prstGeom>
          <a:noFill/>
          <a:ln>
            <a:noFill/>
          </a:ln>
        </p:spPr>
      </p:pic>
      <p:cxnSp>
        <p:nvCxnSpPr>
          <p:cNvPr id="7" name="13 Conector angular"/>
          <p:cNvCxnSpPr>
            <a:cxnSpLocks/>
          </p:cNvCxnSpPr>
          <p:nvPr/>
        </p:nvCxnSpPr>
        <p:spPr>
          <a:xfrm rot="10800000" flipV="1">
            <a:off x="6048682" y="3085227"/>
            <a:ext cx="1237615" cy="828675"/>
          </a:xfrm>
          <a:prstGeom prst="bentConnector3">
            <a:avLst>
              <a:gd name="adj1" fmla="val 744"/>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0903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722344"/>
          </a:xfrm>
        </p:spPr>
        <p:txBody>
          <a:bodyPr>
            <a:normAutofit fontScale="90000"/>
          </a:bodyPr>
          <a:lstStyle/>
          <a:p>
            <a:r>
              <a:rPr lang="es-EC" b="1" dirty="0"/>
              <a:t>REPRESENTACIÓN DEL OBJETO</a:t>
            </a:r>
          </a:p>
        </p:txBody>
      </p:sp>
      <p:sp>
        <p:nvSpPr>
          <p:cNvPr id="4" name="17 Rectángulo"/>
          <p:cNvSpPr>
            <a:spLocks/>
          </p:cNvSpPr>
          <p:nvPr/>
        </p:nvSpPr>
        <p:spPr>
          <a:xfrm>
            <a:off x="323528" y="2348881"/>
            <a:ext cx="4392488"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fontAlgn="base">
              <a:lnSpc>
                <a:spcPct val="150000"/>
              </a:lnSpc>
              <a:spcAft>
                <a:spcPts val="1950"/>
              </a:spcAft>
            </a:pPr>
            <a:r>
              <a:rPr lang="es-EC" sz="2400" dirty="0" smtClean="0">
                <a:solidFill>
                  <a:schemeClr val="tx1">
                    <a:lumMod val="95000"/>
                    <a:lumOff val="5000"/>
                  </a:schemeClr>
                </a:solidFill>
                <a:effectLst/>
                <a:ea typeface="Times New Roman"/>
                <a:cs typeface="Times New Roman"/>
              </a:rPr>
              <a:t>La representación </a:t>
            </a:r>
            <a:r>
              <a:rPr lang="es-EC" sz="2400" dirty="0">
                <a:solidFill>
                  <a:schemeClr val="tx1">
                    <a:lumMod val="95000"/>
                    <a:lumOff val="5000"/>
                  </a:schemeClr>
                </a:solidFill>
                <a:effectLst/>
                <a:ea typeface="Times New Roman"/>
                <a:cs typeface="Times New Roman"/>
              </a:rPr>
              <a:t>topográfica </a:t>
            </a:r>
            <a:r>
              <a:rPr lang="es-EC" sz="2400" dirty="0" smtClean="0">
                <a:solidFill>
                  <a:schemeClr val="tx1">
                    <a:lumMod val="95000"/>
                    <a:lumOff val="5000"/>
                  </a:schemeClr>
                </a:solidFill>
                <a:effectLst/>
                <a:ea typeface="Times New Roman"/>
                <a:cs typeface="Times New Roman"/>
              </a:rPr>
              <a:t>parcela catastral o del inmueble.</a:t>
            </a:r>
            <a:r>
              <a:rPr lang="es-EC" sz="2400" dirty="0">
                <a:solidFill>
                  <a:schemeClr val="tx1">
                    <a:lumMod val="95000"/>
                    <a:lumOff val="5000"/>
                  </a:schemeClr>
                </a:solidFill>
                <a:effectLst/>
                <a:ea typeface="Times New Roman"/>
                <a:cs typeface="Times New Roman"/>
              </a:rPr>
              <a:t> </a:t>
            </a:r>
            <a:endParaRPr lang="es-EC" sz="2400" dirty="0" smtClean="0">
              <a:solidFill>
                <a:schemeClr val="tx1">
                  <a:lumMod val="95000"/>
                  <a:lumOff val="5000"/>
                </a:schemeClr>
              </a:solidFill>
              <a:effectLst/>
              <a:ea typeface="Times New Roman"/>
              <a:cs typeface="Times New Roman"/>
            </a:endParaRPr>
          </a:p>
          <a:p>
            <a:pPr algn="just" fontAlgn="base">
              <a:lnSpc>
                <a:spcPct val="150000"/>
              </a:lnSpc>
              <a:spcAft>
                <a:spcPts val="1950"/>
              </a:spcAft>
            </a:pPr>
            <a:r>
              <a:rPr lang="es-EC" sz="2400" dirty="0" smtClean="0">
                <a:solidFill>
                  <a:schemeClr val="tx1">
                    <a:lumMod val="95000"/>
                    <a:lumOff val="5000"/>
                  </a:schemeClr>
                </a:solidFill>
                <a:ea typeface="Times New Roman"/>
                <a:cs typeface="Times New Roman"/>
              </a:rPr>
              <a:t>Área</a:t>
            </a:r>
          </a:p>
          <a:p>
            <a:pPr algn="just" fontAlgn="base">
              <a:lnSpc>
                <a:spcPct val="150000"/>
              </a:lnSpc>
              <a:spcAft>
                <a:spcPts val="1950"/>
              </a:spcAft>
            </a:pPr>
            <a:r>
              <a:rPr lang="es-EC" sz="2400" dirty="0" smtClean="0">
                <a:solidFill>
                  <a:schemeClr val="tx1">
                    <a:lumMod val="95000"/>
                    <a:lumOff val="5000"/>
                  </a:schemeClr>
                </a:solidFill>
                <a:ea typeface="Times New Roman"/>
                <a:cs typeface="Times New Roman"/>
              </a:rPr>
              <a:t>Perímetro</a:t>
            </a:r>
            <a:endParaRPr lang="es-EC" sz="2400" dirty="0">
              <a:solidFill>
                <a:schemeClr val="tx1">
                  <a:lumMod val="95000"/>
                  <a:lumOff val="5000"/>
                </a:schemeClr>
              </a:solidFill>
              <a:effectLst/>
              <a:ea typeface="Times New Roman"/>
              <a:cs typeface="Times New Roman"/>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780928"/>
            <a:ext cx="1872208" cy="1954681"/>
          </a:xfrm>
          <a:prstGeom prst="rect">
            <a:avLst/>
          </a:prstGeom>
          <a:noFill/>
          <a:ln>
            <a:noFill/>
          </a:ln>
        </p:spPr>
      </p:pic>
    </p:spTree>
    <p:extLst>
      <p:ext uri="{BB962C8B-B14F-4D97-AF65-F5344CB8AC3E}">
        <p14:creationId xmlns:p14="http://schemas.microsoft.com/office/powerpoint/2010/main" val="2077940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854968"/>
          </a:xfrm>
        </p:spPr>
        <p:txBody>
          <a:bodyPr/>
          <a:lstStyle/>
          <a:p>
            <a:r>
              <a:rPr lang="es-EC" b="1" dirty="0"/>
              <a:t>CATALOGO DE OBJETOS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58174677"/>
              </p:ext>
            </p:extLst>
          </p:nvPr>
        </p:nvGraphicFramePr>
        <p:xfrm>
          <a:off x="179512" y="1052737"/>
          <a:ext cx="8712968" cy="5758898"/>
        </p:xfrm>
        <a:graphic>
          <a:graphicData uri="http://schemas.openxmlformats.org/drawingml/2006/table">
            <a:tbl>
              <a:tblPr firstRow="1" firstCol="1" bandRow="1">
                <a:tableStyleId>{93296810-A885-4BE3-A3E7-6D5BEEA58F35}</a:tableStyleId>
              </a:tblPr>
              <a:tblGrid>
                <a:gridCol w="1872208"/>
                <a:gridCol w="936104"/>
                <a:gridCol w="1296144"/>
                <a:gridCol w="4608512"/>
              </a:tblGrid>
              <a:tr h="738938">
                <a:tc gridSpan="4">
                  <a:txBody>
                    <a:bodyPr/>
                    <a:lstStyle/>
                    <a:p>
                      <a:pPr algn="ctr">
                        <a:lnSpc>
                          <a:spcPct val="150000"/>
                        </a:lnSpc>
                        <a:spcAft>
                          <a:spcPts val="0"/>
                        </a:spcAft>
                      </a:pPr>
                      <a:r>
                        <a:rPr lang="es-EC" sz="1600" dirty="0">
                          <a:effectLst/>
                        </a:rPr>
                        <a:t>Catálogo de Objetos utilizados en la normativa ISO 19152</a:t>
                      </a:r>
                    </a:p>
                    <a:p>
                      <a:pPr algn="ctr">
                        <a:lnSpc>
                          <a:spcPct val="150000"/>
                        </a:lnSpc>
                        <a:spcAft>
                          <a:spcPts val="0"/>
                        </a:spcAft>
                      </a:pPr>
                      <a:r>
                        <a:rPr lang="es-EC" sz="1600" dirty="0">
                          <a:effectLst/>
                        </a:rPr>
                        <a:t>Cantón Montalvo</a:t>
                      </a:r>
                      <a:endParaRPr lang="es-EC" sz="1600" dirty="0">
                        <a:solidFill>
                          <a:srgbClr val="000000"/>
                        </a:solidFill>
                        <a:effectLst/>
                        <a:latin typeface="Calibri"/>
                        <a:ea typeface="Times New Roman"/>
                        <a:cs typeface="Times New Roman"/>
                      </a:endParaRPr>
                    </a:p>
                  </a:txBody>
                  <a:tcPr marL="41982" marR="41982" marT="0" marB="0"/>
                </a:tc>
                <a:tc hMerge="1">
                  <a:txBody>
                    <a:bodyPr/>
                    <a:lstStyle/>
                    <a:p>
                      <a:endParaRPr lang="es-EC"/>
                    </a:p>
                  </a:txBody>
                  <a:tcPr/>
                </a:tc>
                <a:tc hMerge="1">
                  <a:txBody>
                    <a:bodyPr/>
                    <a:lstStyle/>
                    <a:p>
                      <a:endParaRPr lang="es-EC"/>
                    </a:p>
                  </a:txBody>
                  <a:tcPr/>
                </a:tc>
                <a:tc hMerge="1">
                  <a:txBody>
                    <a:bodyPr/>
                    <a:lstStyle/>
                    <a:p>
                      <a:endParaRPr lang="es-EC"/>
                    </a:p>
                  </a:txBody>
                  <a:tcPr/>
                </a:tc>
              </a:tr>
              <a:tr h="352984">
                <a:tc>
                  <a:txBody>
                    <a:bodyPr/>
                    <a:lstStyle/>
                    <a:p>
                      <a:pPr algn="ctr">
                        <a:lnSpc>
                          <a:spcPct val="150000"/>
                        </a:lnSpc>
                        <a:spcAft>
                          <a:spcPts val="0"/>
                        </a:spcAft>
                      </a:pPr>
                      <a:r>
                        <a:rPr lang="es-EC" sz="1600" b="1" dirty="0">
                          <a:effectLst/>
                        </a:rPr>
                        <a:t>Categoría</a:t>
                      </a:r>
                      <a:endParaRPr lang="es-EC" sz="1600" b="1"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600" b="1" dirty="0">
                          <a:effectLst/>
                        </a:rPr>
                        <a:t>Objeto</a:t>
                      </a:r>
                      <a:endParaRPr lang="es-EC" sz="1600" b="1"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600" b="1" dirty="0">
                          <a:effectLst/>
                        </a:rPr>
                        <a:t>fcode</a:t>
                      </a:r>
                      <a:endParaRPr lang="es-EC" sz="1600" b="1"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600" b="1" dirty="0">
                          <a:effectLst/>
                        </a:rPr>
                        <a:t>Descripción</a:t>
                      </a:r>
                      <a:endParaRPr lang="es-EC" sz="1600" b="1" dirty="0">
                        <a:solidFill>
                          <a:srgbClr val="000000"/>
                        </a:solidFill>
                        <a:effectLst/>
                        <a:latin typeface="Calibri"/>
                        <a:ea typeface="Times New Roman"/>
                        <a:cs typeface="Times New Roman"/>
                      </a:endParaRPr>
                    </a:p>
                  </a:txBody>
                  <a:tcPr marL="41982" marR="41982" marT="0" marB="0"/>
                </a:tc>
              </a:tr>
              <a:tr h="794215">
                <a:tc>
                  <a:txBody>
                    <a:bodyPr/>
                    <a:lstStyle/>
                    <a:p>
                      <a:pPr algn="ctr">
                        <a:lnSpc>
                          <a:spcPct val="150000"/>
                        </a:lnSpc>
                        <a:spcAft>
                          <a:spcPts val="0"/>
                        </a:spcAft>
                      </a:pPr>
                      <a:r>
                        <a:rPr lang="es-EC" sz="1600" dirty="0">
                          <a:effectLst/>
                        </a:rPr>
                        <a:t>AK–Cultura–Recreacional</a:t>
                      </a:r>
                      <a:endParaRPr lang="es-EC" sz="16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800" dirty="0">
                          <a:effectLst/>
                        </a:rPr>
                        <a:t>Cancha</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800" dirty="0">
                          <a:effectLst/>
                        </a:rPr>
                        <a:t>AK040</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400" dirty="0">
                          <a:effectLst/>
                        </a:rPr>
                        <a:t>Lugar al aire libre destinado a eventos deportivos, ejercicios, o juegos</a:t>
                      </a:r>
                      <a:endParaRPr lang="es-EC" sz="1400" dirty="0">
                        <a:solidFill>
                          <a:srgbClr val="000000"/>
                        </a:solidFill>
                        <a:effectLst/>
                        <a:latin typeface="Calibri"/>
                        <a:ea typeface="Times New Roman"/>
                        <a:cs typeface="Times New Roman"/>
                      </a:endParaRPr>
                    </a:p>
                  </a:txBody>
                  <a:tcPr marL="41982" marR="41982" marT="0" marB="0"/>
                </a:tc>
              </a:tr>
              <a:tr h="397107">
                <a:tc rowSpan="3">
                  <a:txBody>
                    <a:bodyPr/>
                    <a:lstStyle/>
                    <a:p>
                      <a:pPr algn="ctr">
                        <a:lnSpc>
                          <a:spcPct val="150000"/>
                        </a:lnSpc>
                        <a:spcAft>
                          <a:spcPts val="0"/>
                        </a:spcAft>
                      </a:pPr>
                      <a:r>
                        <a:rPr lang="es-EC" sz="1600" dirty="0">
                          <a:effectLst/>
                        </a:rPr>
                        <a:t>Al–Cultura–Miscelaneos</a:t>
                      </a:r>
                      <a:endParaRPr lang="es-EC" sz="16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800" dirty="0">
                          <a:effectLst/>
                        </a:rPr>
                        <a:t>Edificio</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800" dirty="0">
                          <a:effectLst/>
                        </a:rPr>
                        <a:t>AL015</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400" dirty="0">
                          <a:effectLst/>
                        </a:rPr>
                        <a:t>Estructura diseñada para algún uso particular</a:t>
                      </a:r>
                      <a:endParaRPr lang="es-EC" sz="1400" dirty="0">
                        <a:solidFill>
                          <a:srgbClr val="000000"/>
                        </a:solidFill>
                        <a:effectLst/>
                        <a:latin typeface="Calibri"/>
                        <a:ea typeface="Times New Roman"/>
                        <a:cs typeface="Times New Roman"/>
                      </a:endParaRPr>
                    </a:p>
                  </a:txBody>
                  <a:tcPr marL="41982" marR="41982" marT="0" marB="0"/>
                </a:tc>
              </a:tr>
              <a:tr h="794215">
                <a:tc vMerge="1">
                  <a:txBody>
                    <a:bodyPr/>
                    <a:lstStyle/>
                    <a:p>
                      <a:endParaRPr lang="es-EC"/>
                    </a:p>
                  </a:txBody>
                  <a:tcPr/>
                </a:tc>
                <a:tc>
                  <a:txBody>
                    <a:bodyPr/>
                    <a:lstStyle/>
                    <a:p>
                      <a:pPr algn="just">
                        <a:lnSpc>
                          <a:spcPct val="150000"/>
                        </a:lnSpc>
                        <a:spcAft>
                          <a:spcPts val="0"/>
                        </a:spcAft>
                      </a:pPr>
                      <a:r>
                        <a:rPr lang="es-EC" sz="1800" dirty="0">
                          <a:effectLst/>
                        </a:rPr>
                        <a:t>Zona urbana</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800" dirty="0">
                          <a:effectLst/>
                        </a:rPr>
                        <a:t>AL020</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400" dirty="0">
                          <a:effectLst/>
                        </a:rPr>
                        <a:t>Área que contiene concentración de casas y otras estructuras</a:t>
                      </a:r>
                      <a:endParaRPr lang="es-EC" sz="1400" dirty="0">
                        <a:solidFill>
                          <a:srgbClr val="000000"/>
                        </a:solidFill>
                        <a:effectLst/>
                        <a:latin typeface="Calibri"/>
                        <a:ea typeface="Times New Roman"/>
                        <a:cs typeface="Times New Roman"/>
                      </a:endParaRPr>
                    </a:p>
                  </a:txBody>
                  <a:tcPr marL="41982" marR="41982" marT="0" marB="0"/>
                </a:tc>
              </a:tr>
              <a:tr h="397107">
                <a:tc vMerge="1">
                  <a:txBody>
                    <a:bodyPr/>
                    <a:lstStyle/>
                    <a:p>
                      <a:endParaRPr lang="es-EC"/>
                    </a:p>
                  </a:txBody>
                  <a:tcPr/>
                </a:tc>
                <a:tc>
                  <a:txBody>
                    <a:bodyPr/>
                    <a:lstStyle/>
                    <a:p>
                      <a:pPr algn="just">
                        <a:lnSpc>
                          <a:spcPct val="150000"/>
                        </a:lnSpc>
                        <a:spcAft>
                          <a:spcPts val="0"/>
                        </a:spcAft>
                      </a:pPr>
                      <a:r>
                        <a:rPr lang="es-EC" sz="1800" dirty="0">
                          <a:effectLst/>
                        </a:rPr>
                        <a:t>Poblado</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800" dirty="0">
                          <a:effectLst/>
                        </a:rPr>
                        <a:t>AL105</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400" dirty="0">
                          <a:effectLst/>
                        </a:rPr>
                        <a:t>Concentración de pocas viviendas</a:t>
                      </a:r>
                      <a:endParaRPr lang="es-EC" sz="1400" dirty="0">
                        <a:solidFill>
                          <a:srgbClr val="000000"/>
                        </a:solidFill>
                        <a:effectLst/>
                        <a:latin typeface="Calibri"/>
                        <a:ea typeface="Times New Roman"/>
                        <a:cs typeface="Times New Roman"/>
                      </a:endParaRPr>
                    </a:p>
                  </a:txBody>
                  <a:tcPr marL="41982" marR="41982" marT="0" marB="0"/>
                </a:tc>
              </a:tr>
              <a:tr h="2214065">
                <a:tc>
                  <a:txBody>
                    <a:bodyPr/>
                    <a:lstStyle/>
                    <a:p>
                      <a:pPr algn="ctr">
                        <a:lnSpc>
                          <a:spcPct val="150000"/>
                        </a:lnSpc>
                        <a:spcAft>
                          <a:spcPts val="0"/>
                        </a:spcAft>
                      </a:pPr>
                      <a:r>
                        <a:rPr lang="es-EC" sz="1600" dirty="0" smtClean="0">
                          <a:effectLst/>
                        </a:rPr>
                        <a:t>AP–cultura-transportación-carretera</a:t>
                      </a:r>
                      <a:r>
                        <a:rPr lang="es-EC" sz="1600" dirty="0">
                          <a:effectLst/>
                        </a:rPr>
                        <a:t> </a:t>
                      </a:r>
                      <a:endParaRPr lang="es-EC" sz="16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800" dirty="0">
                          <a:effectLst/>
                        </a:rPr>
                        <a:t>Vía</a:t>
                      </a:r>
                      <a:endParaRPr lang="es-EC" sz="1800" dirty="0">
                        <a:solidFill>
                          <a:srgbClr val="000000"/>
                        </a:solidFill>
                        <a:effectLst/>
                        <a:latin typeface="Calibri"/>
                        <a:ea typeface="Times New Roman"/>
                        <a:cs typeface="Times New Roman"/>
                      </a:endParaRPr>
                    </a:p>
                  </a:txBody>
                  <a:tcPr marL="41982" marR="41982" marT="0" marB="0"/>
                </a:tc>
                <a:tc>
                  <a:txBody>
                    <a:bodyPr/>
                    <a:lstStyle/>
                    <a:p>
                      <a:pPr>
                        <a:lnSpc>
                          <a:spcPct val="150000"/>
                        </a:lnSpc>
                        <a:spcAft>
                          <a:spcPts val="0"/>
                        </a:spcAft>
                      </a:pPr>
                      <a:r>
                        <a:rPr lang="es-EC" sz="1800" dirty="0" smtClean="0">
                          <a:effectLst/>
                        </a:rPr>
                        <a:t>AP030</a:t>
                      </a:r>
                      <a:r>
                        <a:rPr lang="es-EC" sz="1800" dirty="0">
                          <a:effectLst/>
                        </a:rPr>
                        <a:t> </a:t>
                      </a:r>
                      <a:endParaRPr lang="es-EC" sz="1800" dirty="0">
                        <a:solidFill>
                          <a:srgbClr val="000000"/>
                        </a:solidFill>
                        <a:effectLst/>
                        <a:latin typeface="Calibri"/>
                        <a:ea typeface="Times New Roman"/>
                        <a:cs typeface="Times New Roman"/>
                      </a:endParaRPr>
                    </a:p>
                  </a:txBody>
                  <a:tcPr marL="41982" marR="41982" marT="0" marB="0"/>
                </a:tc>
                <a:tc>
                  <a:txBody>
                    <a:bodyPr/>
                    <a:lstStyle/>
                    <a:p>
                      <a:pPr algn="just">
                        <a:lnSpc>
                          <a:spcPct val="150000"/>
                        </a:lnSpc>
                        <a:spcAft>
                          <a:spcPts val="0"/>
                        </a:spcAft>
                      </a:pPr>
                      <a:r>
                        <a:rPr lang="es-EC" sz="1400" dirty="0">
                          <a:effectLst/>
                        </a:rPr>
                        <a:t>Nivel 1 autopista, pavimentada o asfaltada, más de dos vías con parterre o separador</a:t>
                      </a:r>
                    </a:p>
                    <a:p>
                      <a:pPr algn="just">
                        <a:lnSpc>
                          <a:spcPct val="150000"/>
                        </a:lnSpc>
                        <a:spcAft>
                          <a:spcPts val="0"/>
                        </a:spcAft>
                      </a:pPr>
                      <a:r>
                        <a:rPr lang="es-EC" sz="1400" dirty="0">
                          <a:effectLst/>
                        </a:rPr>
                        <a:t>Nivel 2 revestimiento suelto o ligero, 2 o más vías</a:t>
                      </a:r>
                    </a:p>
                    <a:p>
                      <a:pPr algn="just">
                        <a:lnSpc>
                          <a:spcPct val="150000"/>
                        </a:lnSpc>
                        <a:spcAft>
                          <a:spcPts val="0"/>
                        </a:spcAft>
                      </a:pPr>
                      <a:r>
                        <a:rPr lang="es-EC" sz="1400" dirty="0">
                          <a:effectLst/>
                        </a:rPr>
                        <a:t>Nivel 3 pavimentada o asfaltada, 1 vía</a:t>
                      </a:r>
                    </a:p>
                    <a:p>
                      <a:pPr algn="just">
                        <a:lnSpc>
                          <a:spcPct val="150000"/>
                        </a:lnSpc>
                        <a:spcAft>
                          <a:spcPts val="0"/>
                        </a:spcAft>
                      </a:pPr>
                      <a:r>
                        <a:rPr lang="es-EC" sz="1400" dirty="0">
                          <a:effectLst/>
                        </a:rPr>
                        <a:t>Nivel 4 revestimiento suelto o ligero, 1 vía</a:t>
                      </a:r>
                    </a:p>
                    <a:p>
                      <a:pPr algn="just">
                        <a:lnSpc>
                          <a:spcPct val="150000"/>
                        </a:lnSpc>
                        <a:spcAft>
                          <a:spcPts val="0"/>
                        </a:spcAft>
                      </a:pPr>
                      <a:r>
                        <a:rPr lang="es-EC" sz="1400" dirty="0">
                          <a:effectLst/>
                        </a:rPr>
                        <a:t>Nivel 5 camino de verano</a:t>
                      </a:r>
                      <a:endParaRPr lang="es-EC" sz="1400" dirty="0">
                        <a:solidFill>
                          <a:srgbClr val="000000"/>
                        </a:solidFill>
                        <a:effectLst/>
                        <a:latin typeface="Calibri"/>
                        <a:ea typeface="Times New Roman"/>
                        <a:cs typeface="Times New Roman"/>
                      </a:endParaRPr>
                    </a:p>
                  </a:txBody>
                  <a:tcPr marL="41982" marR="41982" marT="0" marB="0"/>
                </a:tc>
              </a:tr>
            </a:tbl>
          </a:graphicData>
        </a:graphic>
      </p:graphicFrame>
    </p:spTree>
    <p:extLst>
      <p:ext uri="{BB962C8B-B14F-4D97-AF65-F5344CB8AC3E}">
        <p14:creationId xmlns:p14="http://schemas.microsoft.com/office/powerpoint/2010/main" val="1255907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85800"/>
            <a:ext cx="8229600" cy="782960"/>
          </a:xfrm>
        </p:spPr>
        <p:txBody>
          <a:bodyPr>
            <a:normAutofit fontScale="90000"/>
          </a:bodyPr>
          <a:lstStyle/>
          <a:p>
            <a:r>
              <a:rPr lang="es-EC" b="1" dirty="0" smtClean="0"/>
              <a:t>DEFINICIÓN DEL PROBLEMA</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39978855"/>
              </p:ext>
            </p:extLst>
          </p:nvPr>
        </p:nvGraphicFramePr>
        <p:xfrm>
          <a:off x="612775" y="1600200"/>
          <a:ext cx="8153400"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059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16524366"/>
              </p:ext>
            </p:extLst>
          </p:nvPr>
        </p:nvGraphicFramePr>
        <p:xfrm>
          <a:off x="251519" y="216787"/>
          <a:ext cx="8784977" cy="6465655"/>
        </p:xfrm>
        <a:graphic>
          <a:graphicData uri="http://schemas.openxmlformats.org/drawingml/2006/table">
            <a:tbl>
              <a:tblPr firstRow="1" firstCol="1" bandRow="1">
                <a:tableStyleId>{93296810-A885-4BE3-A3E7-6D5BEEA58F35}</a:tableStyleId>
              </a:tblPr>
              <a:tblGrid>
                <a:gridCol w="1393456"/>
                <a:gridCol w="1316319"/>
                <a:gridCol w="1106649"/>
                <a:gridCol w="4968553"/>
              </a:tblGrid>
              <a:tr h="655273">
                <a:tc rowSpan="2">
                  <a:txBody>
                    <a:bodyPr/>
                    <a:lstStyle/>
                    <a:p>
                      <a:pPr algn="ctr">
                        <a:lnSpc>
                          <a:spcPct val="150000"/>
                        </a:lnSpc>
                        <a:spcAft>
                          <a:spcPts val="0"/>
                        </a:spcAft>
                      </a:pPr>
                      <a:r>
                        <a:rPr lang="es-EC" sz="1400" dirty="0">
                          <a:effectLst/>
                        </a:rPr>
                        <a:t>AQ-cultura–asociado a transportación</a:t>
                      </a:r>
                      <a:endParaRPr lang="es-EC" sz="1400" b="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Puente</a:t>
                      </a:r>
                    </a:p>
                    <a:p>
                      <a:pPr algn="just">
                        <a:lnSpc>
                          <a:spcPct val="150000"/>
                        </a:lnSpc>
                        <a:spcAft>
                          <a:spcPts val="0"/>
                        </a:spcAft>
                      </a:pPr>
                      <a:r>
                        <a:rPr lang="es-EC" sz="1800" dirty="0">
                          <a:effectLst/>
                        </a:rPr>
                        <a:t> </a:t>
                      </a:r>
                      <a:endParaRPr lang="es-EC" sz="1800" b="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800" dirty="0">
                          <a:effectLst/>
                        </a:rPr>
                        <a:t>AQ040</a:t>
                      </a:r>
                      <a:endParaRPr lang="es-EC" sz="1800" b="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tabLst>
                          <a:tab pos="714375" algn="l"/>
                        </a:tabLst>
                      </a:pPr>
                      <a:r>
                        <a:rPr lang="es-EC" sz="1400" dirty="0">
                          <a:effectLst/>
                        </a:rPr>
                        <a:t>Estructuras artificiales que provee paso sobre cuerpos de agua</a:t>
                      </a:r>
                      <a:endParaRPr lang="es-EC" sz="1400" b="0" dirty="0">
                        <a:solidFill>
                          <a:srgbClr val="000000"/>
                        </a:solidFill>
                        <a:effectLst/>
                        <a:latin typeface="Calibri"/>
                        <a:ea typeface="Times New Roman"/>
                        <a:cs typeface="Times New Roman"/>
                      </a:endParaRPr>
                    </a:p>
                  </a:txBody>
                  <a:tcPr marL="36579" marR="36579" marT="0" marB="0"/>
                </a:tc>
              </a:tr>
              <a:tr h="655273">
                <a:tc vMerge="1">
                  <a:txBody>
                    <a:bodyPr/>
                    <a:lstStyle/>
                    <a:p>
                      <a:endParaRPr lang="es-EC"/>
                    </a:p>
                  </a:txBody>
                  <a:tcPr/>
                </a:tc>
                <a:tc>
                  <a:txBody>
                    <a:bodyPr/>
                    <a:lstStyle/>
                    <a:p>
                      <a:pPr algn="just">
                        <a:lnSpc>
                          <a:spcPct val="150000"/>
                        </a:lnSpc>
                        <a:spcAft>
                          <a:spcPts val="0"/>
                        </a:spcAft>
                      </a:pPr>
                      <a:r>
                        <a:rPr lang="es-EC" sz="1800" dirty="0">
                          <a:effectLst/>
                        </a:rPr>
                        <a:t>Estación</a:t>
                      </a:r>
                      <a:endParaRPr lang="es-EC" sz="18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800" dirty="0">
                          <a:effectLst/>
                        </a:rPr>
                        <a:t>AQ125</a:t>
                      </a:r>
                      <a:endParaRPr lang="es-EC" sz="18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Parada para transferencia de pasajeros y o carga</a:t>
                      </a:r>
                      <a:endParaRPr lang="es-EC" sz="1400" dirty="0">
                        <a:solidFill>
                          <a:srgbClr val="000000"/>
                        </a:solidFill>
                        <a:effectLst/>
                        <a:latin typeface="Calibri"/>
                        <a:ea typeface="Times New Roman"/>
                        <a:cs typeface="Times New Roman"/>
                      </a:endParaRPr>
                    </a:p>
                  </a:txBody>
                  <a:tcPr marL="36579" marR="36579" marT="0" marB="0"/>
                </a:tc>
              </a:tr>
              <a:tr h="1092121">
                <a:tc rowSpan="2">
                  <a:txBody>
                    <a:bodyPr/>
                    <a:lstStyle/>
                    <a:p>
                      <a:pPr algn="ctr">
                        <a:lnSpc>
                          <a:spcPct val="150000"/>
                        </a:lnSpc>
                        <a:spcAft>
                          <a:spcPts val="0"/>
                        </a:spcAft>
                      </a:pPr>
                      <a:r>
                        <a:rPr lang="es-EC" sz="1400" dirty="0">
                          <a:effectLst/>
                        </a:rPr>
                        <a:t>AT-cultura–comunicaciones/transmisión</a:t>
                      </a:r>
                      <a:endParaRPr lang="es-EC" sz="14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800" dirty="0">
                          <a:effectLst/>
                        </a:rPr>
                        <a:t>Línea de transmisión eléctrica</a:t>
                      </a:r>
                      <a:endParaRPr lang="es-EC" sz="18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AT030</a:t>
                      </a:r>
                    </a:p>
                    <a:p>
                      <a:pPr algn="just">
                        <a:lnSpc>
                          <a:spcPct val="150000"/>
                        </a:lnSpc>
                        <a:spcAft>
                          <a:spcPts val="0"/>
                        </a:spcAft>
                      </a:pPr>
                      <a:r>
                        <a:rPr lang="es-EC" sz="1800" dirty="0">
                          <a:effectLst/>
                        </a:rPr>
                        <a:t> </a:t>
                      </a:r>
                    </a:p>
                    <a:p>
                      <a:pPr>
                        <a:lnSpc>
                          <a:spcPct val="150000"/>
                        </a:lnSpc>
                        <a:spcAft>
                          <a:spcPts val="0"/>
                        </a:spcAft>
                      </a:pPr>
                      <a:r>
                        <a:rPr lang="es-EC" sz="1800" dirty="0">
                          <a:effectLst/>
                        </a:rPr>
                        <a:t> </a:t>
                      </a:r>
                      <a:endParaRPr lang="es-EC" sz="18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Sistema de cables sobre la superficie de la tierra incluido sus soportes, el cual transmite energía eléctrica a distancia.</a:t>
                      </a:r>
                      <a:endParaRPr lang="es-EC" sz="1400" dirty="0">
                        <a:solidFill>
                          <a:srgbClr val="000000"/>
                        </a:solidFill>
                        <a:effectLst/>
                        <a:latin typeface="Calibri"/>
                        <a:ea typeface="Times New Roman"/>
                        <a:cs typeface="Times New Roman"/>
                      </a:endParaRPr>
                    </a:p>
                  </a:txBody>
                  <a:tcPr marL="36579" marR="36579" marT="0" marB="0"/>
                </a:tc>
              </a:tr>
              <a:tr h="873697">
                <a:tc vMerge="1">
                  <a:txBody>
                    <a:bodyPr/>
                    <a:lstStyle/>
                    <a:p>
                      <a:endParaRPr lang="es-EC"/>
                    </a:p>
                  </a:txBody>
                  <a:tcPr/>
                </a:tc>
                <a:tc>
                  <a:txBody>
                    <a:bodyPr/>
                    <a:lstStyle/>
                    <a:p>
                      <a:pPr>
                        <a:lnSpc>
                          <a:spcPct val="150000"/>
                        </a:lnSpc>
                        <a:spcAft>
                          <a:spcPts val="0"/>
                        </a:spcAft>
                      </a:pPr>
                      <a:r>
                        <a:rPr lang="es-EC" sz="1800" dirty="0">
                          <a:effectLst/>
                        </a:rPr>
                        <a:t>Línea telefónica</a:t>
                      </a:r>
                      <a:endParaRPr lang="es-EC" sz="18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AT060</a:t>
                      </a:r>
                    </a:p>
                    <a:p>
                      <a:pPr>
                        <a:lnSpc>
                          <a:spcPct val="150000"/>
                        </a:lnSpc>
                        <a:spcAft>
                          <a:spcPts val="0"/>
                        </a:spcAft>
                      </a:pPr>
                      <a:r>
                        <a:rPr lang="es-EC" sz="1800" dirty="0">
                          <a:effectLst/>
                        </a:rPr>
                        <a:t> </a:t>
                      </a:r>
                      <a:endParaRPr lang="es-EC" sz="18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Sistema de comunicación que transmite señales eléctricas con información a distancias muy largas.</a:t>
                      </a:r>
                      <a:endParaRPr lang="es-EC" sz="1400" dirty="0">
                        <a:solidFill>
                          <a:srgbClr val="000000"/>
                        </a:solidFill>
                        <a:effectLst/>
                        <a:latin typeface="Calibri"/>
                        <a:ea typeface="Times New Roman"/>
                        <a:cs typeface="Times New Roman"/>
                      </a:endParaRPr>
                    </a:p>
                  </a:txBody>
                  <a:tcPr marL="36579" marR="36579" marT="0" marB="0"/>
                </a:tc>
              </a:tr>
              <a:tr h="873697">
                <a:tc rowSpan="2">
                  <a:txBody>
                    <a:bodyPr/>
                    <a:lstStyle/>
                    <a:p>
                      <a:pPr algn="ctr">
                        <a:lnSpc>
                          <a:spcPct val="150000"/>
                        </a:lnSpc>
                        <a:spcAft>
                          <a:spcPts val="0"/>
                        </a:spcAft>
                      </a:pPr>
                      <a:r>
                        <a:rPr lang="es-EC" sz="1400" dirty="0">
                          <a:effectLst/>
                        </a:rPr>
                        <a:t>BH–hidrografía–cuerpos de agua</a:t>
                      </a:r>
                      <a:endParaRPr lang="es-EC" sz="14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Área de inundación</a:t>
                      </a:r>
                      <a:endParaRPr lang="es-EC" sz="18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BH090</a:t>
                      </a:r>
                      <a:endParaRPr lang="es-EC" sz="18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Área periódicamente cubierta por agua, excluyendo, el agua por marea</a:t>
                      </a:r>
                      <a:endParaRPr lang="es-EC" sz="1400" dirty="0">
                        <a:solidFill>
                          <a:srgbClr val="000000"/>
                        </a:solidFill>
                        <a:effectLst/>
                        <a:latin typeface="Calibri"/>
                        <a:ea typeface="Times New Roman"/>
                        <a:cs typeface="Times New Roman"/>
                      </a:endParaRPr>
                    </a:p>
                  </a:txBody>
                  <a:tcPr marL="36579" marR="36579" marT="0" marB="0"/>
                </a:tc>
              </a:tr>
              <a:tr h="695044">
                <a:tc vMerge="1">
                  <a:txBody>
                    <a:bodyPr/>
                    <a:lstStyle/>
                    <a:p>
                      <a:endParaRPr lang="es-EC"/>
                    </a:p>
                  </a:txBody>
                  <a:tcPr/>
                </a:tc>
                <a:tc>
                  <a:txBody>
                    <a:bodyPr/>
                    <a:lstStyle/>
                    <a:p>
                      <a:pPr algn="just">
                        <a:lnSpc>
                          <a:spcPct val="150000"/>
                        </a:lnSpc>
                        <a:spcAft>
                          <a:spcPts val="0"/>
                        </a:spcAft>
                      </a:pPr>
                      <a:r>
                        <a:rPr lang="es-EC" sz="1800" dirty="0">
                          <a:effectLst/>
                        </a:rPr>
                        <a:t>Río</a:t>
                      </a:r>
                      <a:endParaRPr lang="es-EC" sz="18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BH140</a:t>
                      </a:r>
                      <a:endParaRPr lang="es-EC" sz="18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Corriente natural de agua, desemboca en el mar, en un lago o en otro río. Algunas veces sus aguas se pierden por infiltración</a:t>
                      </a:r>
                      <a:endParaRPr lang="es-EC" sz="1400" dirty="0">
                        <a:solidFill>
                          <a:srgbClr val="000000"/>
                        </a:solidFill>
                        <a:effectLst/>
                        <a:latin typeface="Calibri"/>
                        <a:ea typeface="Times New Roman"/>
                        <a:cs typeface="Times New Roman"/>
                      </a:endParaRPr>
                    </a:p>
                  </a:txBody>
                  <a:tcPr marL="36579" marR="36579" marT="0" marB="0"/>
                </a:tc>
              </a:tr>
              <a:tr h="1310544">
                <a:tc>
                  <a:txBody>
                    <a:bodyPr/>
                    <a:lstStyle/>
                    <a:p>
                      <a:pPr>
                        <a:lnSpc>
                          <a:spcPct val="150000"/>
                        </a:lnSpc>
                        <a:spcAft>
                          <a:spcPts val="0"/>
                        </a:spcAft>
                      </a:pPr>
                      <a:r>
                        <a:rPr lang="es-EC" sz="1400" dirty="0">
                          <a:effectLst/>
                        </a:rPr>
                        <a:t>Ca-hipsografía –representación del relieve</a:t>
                      </a:r>
                      <a:endParaRPr lang="es-EC" sz="14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Curvas de nivel</a:t>
                      </a:r>
                      <a:endParaRPr lang="es-EC" sz="18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800" dirty="0">
                          <a:effectLst/>
                        </a:rPr>
                        <a:t>CA010</a:t>
                      </a:r>
                      <a:endParaRPr lang="es-EC" sz="18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Línea que conecta puntos que tienen el mismo valor de altura respecto al DATUM vertical.</a:t>
                      </a:r>
                      <a:endParaRPr lang="es-EC" sz="1400" dirty="0">
                        <a:solidFill>
                          <a:srgbClr val="000000"/>
                        </a:solidFill>
                        <a:effectLst/>
                        <a:latin typeface="Calibri"/>
                        <a:ea typeface="Times New Roman"/>
                        <a:cs typeface="Times New Roman"/>
                      </a:endParaRPr>
                    </a:p>
                  </a:txBody>
                  <a:tcPr marL="36579" marR="36579" marT="0" marB="0"/>
                </a:tc>
              </a:tr>
            </a:tbl>
          </a:graphicData>
        </a:graphic>
      </p:graphicFrame>
    </p:spTree>
    <p:extLst>
      <p:ext uri="{BB962C8B-B14F-4D97-AF65-F5344CB8AC3E}">
        <p14:creationId xmlns:p14="http://schemas.microsoft.com/office/powerpoint/2010/main" val="243644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9445747"/>
              </p:ext>
            </p:extLst>
          </p:nvPr>
        </p:nvGraphicFramePr>
        <p:xfrm>
          <a:off x="179512" y="404664"/>
          <a:ext cx="8784977" cy="5487553"/>
        </p:xfrm>
        <a:graphic>
          <a:graphicData uri="http://schemas.openxmlformats.org/drawingml/2006/table">
            <a:tbl>
              <a:tblPr firstRow="1" firstCol="1" bandRow="1">
                <a:tableStyleId>{93296810-A885-4BE3-A3E7-6D5BEEA58F35}</a:tableStyleId>
              </a:tblPr>
              <a:tblGrid>
                <a:gridCol w="1224136"/>
                <a:gridCol w="1368152"/>
                <a:gridCol w="1296144"/>
                <a:gridCol w="4896545"/>
              </a:tblGrid>
              <a:tr h="1584176">
                <a:tc rowSpan="2">
                  <a:txBody>
                    <a:bodyPr/>
                    <a:lstStyle/>
                    <a:p>
                      <a:r>
                        <a:rPr kumimoji="0" lang="es-EC" sz="1400" kern="1200" dirty="0" smtClean="0">
                          <a:effectLst/>
                        </a:rPr>
                        <a:t>F–demarcación</a:t>
                      </a:r>
                    </a:p>
                    <a:p>
                      <a:r>
                        <a:rPr kumimoji="0" lang="es-EC" sz="1400" kern="1200" dirty="0" smtClean="0">
                          <a:effectLst/>
                        </a:rPr>
                        <a:t>Fa– demarcación – límites / zonas (topográficas)</a:t>
                      </a:r>
                      <a:endParaRPr lang="es-EC" sz="1400" dirty="0">
                        <a:solidFill>
                          <a:srgbClr val="000000"/>
                        </a:solidFill>
                        <a:effectLst/>
                        <a:latin typeface="+mn-lt"/>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Límite administrativo</a:t>
                      </a:r>
                      <a:endParaRPr lang="es-EC" sz="14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600" dirty="0">
                          <a:effectLst/>
                        </a:rPr>
                        <a:t>FA000</a:t>
                      </a:r>
                      <a:endParaRPr lang="es-EC" sz="16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Línea de demarcación entre áreas controladas. Definiendo como:</a:t>
                      </a:r>
                    </a:p>
                    <a:p>
                      <a:pPr algn="just">
                        <a:lnSpc>
                          <a:spcPct val="150000"/>
                        </a:lnSpc>
                        <a:spcAft>
                          <a:spcPts val="0"/>
                        </a:spcAft>
                      </a:pPr>
                      <a:r>
                        <a:rPr lang="es-EC" sz="1400" dirty="0">
                          <a:effectLst/>
                        </a:rPr>
                        <a:t>límite provincial en estudio (use 26)</a:t>
                      </a:r>
                    </a:p>
                    <a:p>
                      <a:pPr algn="just">
                        <a:lnSpc>
                          <a:spcPct val="150000"/>
                        </a:lnSpc>
                        <a:spcAft>
                          <a:spcPts val="0"/>
                        </a:spcAft>
                      </a:pPr>
                      <a:r>
                        <a:rPr lang="es-EC" sz="1400" dirty="0">
                          <a:effectLst/>
                        </a:rPr>
                        <a:t>límite cantonal en estudio (use 30)</a:t>
                      </a:r>
                    </a:p>
                    <a:p>
                      <a:pPr algn="just">
                        <a:lnSpc>
                          <a:spcPct val="150000"/>
                        </a:lnSpc>
                        <a:spcAft>
                          <a:spcPts val="0"/>
                        </a:spcAft>
                      </a:pPr>
                      <a:r>
                        <a:rPr lang="es-EC" sz="1400" dirty="0">
                          <a:effectLst/>
                        </a:rPr>
                        <a:t>limite parroquial en estudio (use 31)</a:t>
                      </a:r>
                      <a:endParaRPr lang="es-EC" sz="1400" dirty="0">
                        <a:solidFill>
                          <a:srgbClr val="000000"/>
                        </a:solidFill>
                        <a:effectLst/>
                        <a:latin typeface="Calibri"/>
                        <a:ea typeface="Times New Roman"/>
                        <a:cs typeface="Times New Roman"/>
                      </a:endParaRPr>
                    </a:p>
                  </a:txBody>
                  <a:tcPr marL="36579" marR="36579" marT="0" marB="0"/>
                </a:tc>
              </a:tr>
              <a:tr h="655273">
                <a:tc vMerge="1">
                  <a:txBody>
                    <a:bodyPr/>
                    <a:lstStyle/>
                    <a:p>
                      <a:endParaRPr lang="es-EC"/>
                    </a:p>
                  </a:txBody>
                  <a:tcPr/>
                </a:tc>
                <a:tc>
                  <a:txBody>
                    <a:bodyPr/>
                    <a:lstStyle/>
                    <a:p>
                      <a:pPr algn="just">
                        <a:lnSpc>
                          <a:spcPct val="150000"/>
                        </a:lnSpc>
                        <a:spcAft>
                          <a:spcPts val="0"/>
                        </a:spcAft>
                      </a:pPr>
                      <a:r>
                        <a:rPr lang="es-EC" sz="1600" dirty="0">
                          <a:effectLst/>
                        </a:rPr>
                        <a:t>Zona administrativa</a:t>
                      </a:r>
                      <a:endParaRPr lang="es-EC" sz="16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600" dirty="0">
                          <a:effectLst/>
                        </a:rPr>
                        <a:t>FA001</a:t>
                      </a:r>
                      <a:endParaRPr lang="es-EC" sz="16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Área controlada mediante una autoridad administrativa</a:t>
                      </a:r>
                      <a:endParaRPr lang="es-EC" sz="1400" dirty="0">
                        <a:solidFill>
                          <a:srgbClr val="000000"/>
                        </a:solidFill>
                        <a:effectLst/>
                        <a:latin typeface="Calibri"/>
                        <a:ea typeface="Times New Roman"/>
                        <a:cs typeface="Times New Roman"/>
                      </a:endParaRPr>
                    </a:p>
                  </a:txBody>
                  <a:tcPr marL="36579" marR="36579" marT="0" marB="0"/>
                </a:tc>
              </a:tr>
              <a:tr h="873697">
                <a:tc>
                  <a:txBody>
                    <a:bodyPr/>
                    <a:lstStyle/>
                    <a:p>
                      <a:pPr algn="just">
                        <a:lnSpc>
                          <a:spcPct val="150000"/>
                        </a:lnSpc>
                        <a:spcAft>
                          <a:spcPts val="0"/>
                        </a:spcAft>
                      </a:pPr>
                      <a:r>
                        <a:rPr lang="es-EC" sz="1400" dirty="0">
                          <a:effectLst/>
                        </a:rPr>
                        <a:t>ZB-general- puntos de control</a:t>
                      </a:r>
                      <a:endParaRPr lang="es-EC" sz="1400" dirty="0">
                        <a:solidFill>
                          <a:srgbClr val="000000"/>
                        </a:solidFill>
                        <a:effectLst/>
                        <a:latin typeface="+mn-lt"/>
                        <a:ea typeface="Times New Roman"/>
                        <a:cs typeface="Times New Roman"/>
                      </a:endParaRPr>
                    </a:p>
                  </a:txBody>
                  <a:tcPr marL="36579" marR="36579" marT="0" marB="0"/>
                </a:tc>
                <a:tc>
                  <a:txBody>
                    <a:bodyPr/>
                    <a:lstStyle/>
                    <a:p>
                      <a:pPr algn="just">
                        <a:lnSpc>
                          <a:spcPct val="150000"/>
                        </a:lnSpc>
                        <a:spcAft>
                          <a:spcPts val="0"/>
                        </a:spcAft>
                      </a:pPr>
                      <a:r>
                        <a:rPr lang="es-EC" sz="1600" dirty="0">
                          <a:effectLst/>
                        </a:rPr>
                        <a:t>Vértice</a:t>
                      </a:r>
                      <a:endParaRPr lang="es-EC" sz="16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600" dirty="0">
                          <a:effectLst/>
                        </a:rPr>
                        <a:t>ZB060</a:t>
                      </a:r>
                      <a:endParaRPr lang="es-EC" sz="16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Punto físico sobre la superficie de la tierra que ha</a:t>
                      </a:r>
                    </a:p>
                    <a:p>
                      <a:pPr algn="just">
                        <a:lnSpc>
                          <a:spcPct val="150000"/>
                        </a:lnSpc>
                        <a:spcAft>
                          <a:spcPts val="0"/>
                        </a:spcAft>
                      </a:pPr>
                      <a:r>
                        <a:rPr lang="es-EC" sz="1400" dirty="0">
                          <a:effectLst/>
                        </a:rPr>
                        <a:t>Sido medida su posición</a:t>
                      </a:r>
                      <a:endParaRPr lang="es-EC" sz="1400" dirty="0">
                        <a:solidFill>
                          <a:srgbClr val="000000"/>
                        </a:solidFill>
                        <a:effectLst/>
                        <a:latin typeface="Calibri"/>
                        <a:ea typeface="Times New Roman"/>
                        <a:cs typeface="Times New Roman"/>
                      </a:endParaRPr>
                    </a:p>
                  </a:txBody>
                  <a:tcPr marL="36579" marR="36579" marT="0" marB="0"/>
                </a:tc>
              </a:tr>
              <a:tr h="755553">
                <a:tc rowSpan="3">
                  <a:txBody>
                    <a:bodyPr/>
                    <a:lstStyle/>
                    <a:p>
                      <a:pPr algn="ctr">
                        <a:lnSpc>
                          <a:spcPct val="150000"/>
                        </a:lnSpc>
                        <a:spcAft>
                          <a:spcPts val="0"/>
                        </a:spcAft>
                      </a:pPr>
                      <a:r>
                        <a:rPr lang="es-EC" sz="1400" dirty="0">
                          <a:effectLst/>
                        </a:rPr>
                        <a:t>Área de demarcación de GAD</a:t>
                      </a:r>
                    </a:p>
                    <a:p>
                      <a:pPr algn="just">
                        <a:lnSpc>
                          <a:spcPct val="150000"/>
                        </a:lnSpc>
                        <a:spcAft>
                          <a:spcPts val="0"/>
                        </a:spcAft>
                      </a:pPr>
                      <a:r>
                        <a:rPr lang="es-EC" sz="1400" dirty="0">
                          <a:effectLst/>
                        </a:rPr>
                        <a:t> </a:t>
                      </a:r>
                    </a:p>
                    <a:p>
                      <a:pPr algn="just">
                        <a:lnSpc>
                          <a:spcPct val="150000"/>
                        </a:lnSpc>
                        <a:spcAft>
                          <a:spcPts val="0"/>
                        </a:spcAft>
                      </a:pPr>
                      <a:r>
                        <a:rPr lang="es-EC" sz="1400" dirty="0">
                          <a:effectLst/>
                        </a:rPr>
                        <a:t> </a:t>
                      </a:r>
                      <a:endParaRPr lang="es-EC" sz="1400" dirty="0">
                        <a:solidFill>
                          <a:srgbClr val="000000"/>
                        </a:solidFill>
                        <a:effectLst/>
                        <a:latin typeface="+mn-lt"/>
                        <a:ea typeface="Times New Roman"/>
                        <a:cs typeface="Times New Roman"/>
                      </a:endParaRPr>
                    </a:p>
                  </a:txBody>
                  <a:tcPr marL="36579" marR="36579" marT="0" marB="0"/>
                </a:tc>
                <a:tc>
                  <a:txBody>
                    <a:bodyPr/>
                    <a:lstStyle/>
                    <a:p>
                      <a:pPr algn="just">
                        <a:lnSpc>
                          <a:spcPct val="150000"/>
                        </a:lnSpc>
                        <a:spcAft>
                          <a:spcPts val="0"/>
                        </a:spcAft>
                      </a:pPr>
                      <a:r>
                        <a:rPr lang="es-EC" sz="1600" dirty="0">
                          <a:effectLst/>
                        </a:rPr>
                        <a:t>Manzana Catastral</a:t>
                      </a:r>
                      <a:endParaRPr lang="es-EC" sz="16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600" dirty="0">
                          <a:effectLst/>
                        </a:rPr>
                        <a:t>AI041</a:t>
                      </a:r>
                      <a:endParaRPr lang="es-EC" sz="16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Superficie de Terrenos o agrupación de lotes cuyo conjunto está delimitado por vías de transito y/o accidentes geográficos</a:t>
                      </a:r>
                      <a:endParaRPr lang="es-EC" sz="1400" dirty="0">
                        <a:solidFill>
                          <a:srgbClr val="000000"/>
                        </a:solidFill>
                        <a:effectLst/>
                        <a:latin typeface="Calibri"/>
                        <a:ea typeface="Times New Roman"/>
                        <a:cs typeface="Times New Roman"/>
                      </a:endParaRPr>
                    </a:p>
                  </a:txBody>
                  <a:tcPr marL="36579" marR="36579" marT="0" marB="0"/>
                </a:tc>
              </a:tr>
              <a:tr h="720080">
                <a:tc vMerge="1">
                  <a:txBody>
                    <a:bodyPr/>
                    <a:lstStyle/>
                    <a:p>
                      <a:pPr algn="just">
                        <a:lnSpc>
                          <a:spcPct val="150000"/>
                        </a:lnSpc>
                        <a:spcAft>
                          <a:spcPts val="0"/>
                        </a:spcAft>
                      </a:pPr>
                      <a:endParaRPr lang="es-EC" sz="105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600" dirty="0">
                          <a:effectLst/>
                        </a:rPr>
                        <a:t>Lote</a:t>
                      </a:r>
                      <a:endParaRPr lang="es-EC" sz="16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600" dirty="0">
                          <a:effectLst/>
                        </a:rPr>
                        <a:t>HE002</a:t>
                      </a:r>
                      <a:endParaRPr lang="es-EC" sz="16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Unidad territorial mínima donde se ubica un predio asociado a una propiedad jurídica, delimitado por otros lotes o vías.</a:t>
                      </a:r>
                      <a:endParaRPr lang="es-EC" sz="1400" dirty="0">
                        <a:solidFill>
                          <a:srgbClr val="000000"/>
                        </a:solidFill>
                        <a:effectLst/>
                        <a:latin typeface="Calibri"/>
                        <a:ea typeface="Times New Roman"/>
                        <a:cs typeface="Times New Roman"/>
                      </a:endParaRPr>
                    </a:p>
                  </a:txBody>
                  <a:tcPr marL="36579" marR="36579" marT="0" marB="0"/>
                </a:tc>
              </a:tr>
              <a:tr h="720080">
                <a:tc vMerge="1">
                  <a:txBody>
                    <a:bodyPr/>
                    <a:lstStyle/>
                    <a:p>
                      <a:pPr algn="just">
                        <a:lnSpc>
                          <a:spcPct val="150000"/>
                        </a:lnSpc>
                        <a:spcAft>
                          <a:spcPts val="0"/>
                        </a:spcAft>
                      </a:pPr>
                      <a:endParaRPr lang="es-EC" sz="105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600" dirty="0">
                          <a:effectLst/>
                        </a:rPr>
                        <a:t>Predio</a:t>
                      </a:r>
                      <a:endParaRPr lang="es-EC" sz="1600" dirty="0">
                        <a:solidFill>
                          <a:srgbClr val="000000"/>
                        </a:solidFill>
                        <a:effectLst/>
                        <a:latin typeface="Calibri"/>
                        <a:ea typeface="Times New Roman"/>
                        <a:cs typeface="Times New Roman"/>
                      </a:endParaRPr>
                    </a:p>
                  </a:txBody>
                  <a:tcPr marL="36579" marR="36579" marT="0" marB="0"/>
                </a:tc>
                <a:tc>
                  <a:txBody>
                    <a:bodyPr/>
                    <a:lstStyle/>
                    <a:p>
                      <a:pPr>
                        <a:lnSpc>
                          <a:spcPct val="150000"/>
                        </a:lnSpc>
                        <a:spcAft>
                          <a:spcPts val="0"/>
                        </a:spcAft>
                      </a:pPr>
                      <a:r>
                        <a:rPr lang="es-EC" sz="1600" dirty="0">
                          <a:effectLst/>
                        </a:rPr>
                        <a:t>HE007</a:t>
                      </a:r>
                      <a:endParaRPr lang="es-EC" sz="1600" dirty="0">
                        <a:solidFill>
                          <a:srgbClr val="000000"/>
                        </a:solidFill>
                        <a:effectLst/>
                        <a:latin typeface="Calibri"/>
                        <a:ea typeface="Times New Roman"/>
                        <a:cs typeface="Times New Roman"/>
                      </a:endParaRPr>
                    </a:p>
                  </a:txBody>
                  <a:tcPr marL="36579" marR="36579" marT="0" marB="0"/>
                </a:tc>
                <a:tc>
                  <a:txBody>
                    <a:bodyPr/>
                    <a:lstStyle/>
                    <a:p>
                      <a:pPr algn="just">
                        <a:lnSpc>
                          <a:spcPct val="150000"/>
                        </a:lnSpc>
                        <a:spcAft>
                          <a:spcPts val="0"/>
                        </a:spcAft>
                      </a:pPr>
                      <a:r>
                        <a:rPr lang="es-EC" sz="1400" dirty="0">
                          <a:effectLst/>
                        </a:rPr>
                        <a:t>Corresponde a un proceso de división de unidades construidas sobre un terreno</a:t>
                      </a:r>
                      <a:endParaRPr lang="es-EC" sz="1400" dirty="0">
                        <a:solidFill>
                          <a:srgbClr val="000000"/>
                        </a:solidFill>
                        <a:effectLst/>
                        <a:latin typeface="Calibri"/>
                        <a:ea typeface="Times New Roman"/>
                        <a:cs typeface="Times New Roman"/>
                      </a:endParaRPr>
                    </a:p>
                  </a:txBody>
                  <a:tcPr marL="36579" marR="36579" marT="0" marB="0"/>
                </a:tc>
              </a:tr>
            </a:tbl>
          </a:graphicData>
        </a:graphic>
      </p:graphicFrame>
      <p:sp>
        <p:nvSpPr>
          <p:cNvPr id="9" name="8 Rectángulo"/>
          <p:cNvSpPr/>
          <p:nvPr/>
        </p:nvSpPr>
        <p:spPr>
          <a:xfrm>
            <a:off x="3294663" y="6093296"/>
            <a:ext cx="2306529" cy="369332"/>
          </a:xfrm>
          <a:prstGeom prst="rect">
            <a:avLst/>
          </a:prstGeom>
        </p:spPr>
        <p:txBody>
          <a:bodyPr wrap="none">
            <a:spAutoFit/>
          </a:bodyPr>
          <a:lstStyle/>
          <a:p>
            <a:r>
              <a:rPr lang="es-EC" b="1" dirty="0"/>
              <a:t>Fuente.- </a:t>
            </a:r>
            <a:r>
              <a:rPr lang="es-EC" dirty="0" smtClean="0"/>
              <a:t>(IGM, </a:t>
            </a:r>
            <a:r>
              <a:rPr lang="es-EC" dirty="0"/>
              <a:t>2016)</a:t>
            </a:r>
          </a:p>
        </p:txBody>
      </p:sp>
    </p:spTree>
    <p:extLst>
      <p:ext uri="{BB962C8B-B14F-4D97-AF65-F5344CB8AC3E}">
        <p14:creationId xmlns:p14="http://schemas.microsoft.com/office/powerpoint/2010/main" val="802227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28600"/>
            <a:ext cx="8856984" cy="990600"/>
          </a:xfrm>
        </p:spPr>
        <p:txBody>
          <a:bodyPr>
            <a:noAutofit/>
          </a:bodyPr>
          <a:lstStyle/>
          <a:p>
            <a:r>
              <a:rPr lang="es-EC" sz="3200" b="1" dirty="0"/>
              <a:t>CODIGOS DE LOS ATRIBUTOS PARA LA GEOINFORMACIÓN DE CARTOGRAFÍA </a:t>
            </a:r>
            <a:r>
              <a:rPr lang="es-EC" sz="3200" b="1" dirty="0" smtClean="0"/>
              <a:t>BÁSICA</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4955972"/>
              </p:ext>
            </p:extLst>
          </p:nvPr>
        </p:nvGraphicFramePr>
        <p:xfrm>
          <a:off x="395536" y="2335176"/>
          <a:ext cx="3380105" cy="1623060"/>
        </p:xfrm>
        <a:graphic>
          <a:graphicData uri="http://schemas.openxmlformats.org/drawingml/2006/table">
            <a:tbl>
              <a:tblPr firstRow="1" firstCol="1" bandRow="1">
                <a:tableStyleId>{5C22544A-7EE6-4342-B048-85BDC9FD1C3A}</a:tableStyleId>
              </a:tblPr>
              <a:tblGrid>
                <a:gridCol w="936104"/>
                <a:gridCol w="2444001"/>
              </a:tblGrid>
              <a:tr h="0">
                <a:tc>
                  <a:txBody>
                    <a:bodyPr/>
                    <a:lstStyle/>
                    <a:p>
                      <a:pP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500" dirty="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1</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No Tiene</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2</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Conectada a red Publica</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3</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Conectada a pozo séptico</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6</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Letrina</a:t>
                      </a:r>
                      <a:endParaRPr lang="es-EC" sz="1200" dirty="0">
                        <a:solidFill>
                          <a:srgbClr val="76923C"/>
                        </a:solidFill>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899592" y="1975228"/>
            <a:ext cx="21034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Alcantarillado (AQ065)</a:t>
            </a:r>
            <a:endParaRPr kumimoji="0" lang="es-EC" altLang="es-EC" sz="9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745497626"/>
              </p:ext>
            </p:extLst>
          </p:nvPr>
        </p:nvGraphicFramePr>
        <p:xfrm>
          <a:off x="5183070" y="2348880"/>
          <a:ext cx="3110230" cy="1623060"/>
        </p:xfrm>
        <a:graphic>
          <a:graphicData uri="http://schemas.openxmlformats.org/drawingml/2006/table">
            <a:tbl>
              <a:tblPr firstRow="1" firstCol="1" bandRow="1">
                <a:tableStyleId>{5C22544A-7EE6-4342-B048-85BDC9FD1C3A}</a:tableStyleId>
              </a:tblPr>
              <a:tblGrid>
                <a:gridCol w="792088"/>
                <a:gridCol w="2318142"/>
              </a:tblGrid>
              <a:tr h="0">
                <a:tc>
                  <a:txBody>
                    <a:bodyPr/>
                    <a:lstStyle/>
                    <a:p>
                      <a:pP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500" dirty="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1</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No Tiene</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2</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Conectada a red Publica</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4</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Planta Eléctrica</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5</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Otro</a:t>
                      </a:r>
                      <a:endParaRPr lang="es-EC" sz="1200" dirty="0">
                        <a:solidFill>
                          <a:srgbClr val="76923C"/>
                        </a:solidFill>
                        <a:effectLst/>
                        <a:latin typeface="Calibri"/>
                        <a:ea typeface="Times New Roman"/>
                        <a:cs typeface="Times New Roman"/>
                      </a:endParaRPr>
                    </a:p>
                  </a:txBody>
                  <a:tcPr marL="68580" marR="68580" marT="0" marB="0"/>
                </a:tc>
              </a:tr>
            </a:tbl>
          </a:graphicData>
        </a:graphic>
      </p:graphicFrame>
      <p:sp>
        <p:nvSpPr>
          <p:cNvPr id="7" name="Rectangle 2"/>
          <p:cNvSpPr>
            <a:spLocks noChangeArrowheads="1"/>
          </p:cNvSpPr>
          <p:nvPr/>
        </p:nvSpPr>
        <p:spPr bwMode="auto">
          <a:xfrm>
            <a:off x="5439045" y="2006911"/>
            <a:ext cx="23161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Energ</a:t>
            </a:r>
            <a:r>
              <a:rPr kumimoji="0" lang="es-EC" altLang="es-EC" sz="1400" b="1" i="0" u="none" strike="noStrike" cap="none" normalizeH="0" baseline="0" dirty="0" smtClean="0">
                <a:ln>
                  <a:noFill/>
                </a:ln>
                <a:solidFill>
                  <a:srgbClr val="0D0D0D"/>
                </a:solidFill>
                <a:effectLst/>
                <a:latin typeface="Calibri"/>
                <a:ea typeface="Times New Roman" pitchFamily="18" charset="0"/>
                <a:cs typeface="Arial" pitchFamily="34" charset="0"/>
              </a:rPr>
              <a:t>í</a:t>
            </a: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a El</a:t>
            </a:r>
            <a:r>
              <a:rPr kumimoji="0" lang="es-EC" altLang="es-EC" sz="1400" b="1" i="0" u="none" strike="noStrike" cap="none" normalizeH="0" baseline="0" dirty="0" smtClean="0">
                <a:ln>
                  <a:noFill/>
                </a:ln>
                <a:solidFill>
                  <a:srgbClr val="0D0D0D"/>
                </a:solidFill>
                <a:effectLst/>
                <a:latin typeface="Calibri"/>
                <a:ea typeface="Times New Roman" pitchFamily="18" charset="0"/>
                <a:cs typeface="Arial" pitchFamily="34" charset="0"/>
              </a:rPr>
              <a:t>é</a:t>
            </a: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ctrica (AT030)</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3461970" y="1444714"/>
            <a:ext cx="2800768" cy="461665"/>
          </a:xfrm>
          <a:prstGeom prst="rect">
            <a:avLst/>
          </a:prstGeom>
        </p:spPr>
        <p:txBody>
          <a:bodyPr wrap="none">
            <a:spAutoFit/>
          </a:bodyPr>
          <a:lstStyle/>
          <a:p>
            <a:pPr lvl="0" algn="ctr" fontAlgn="base">
              <a:spcBef>
                <a:spcPct val="0"/>
              </a:spcBef>
              <a:spcAft>
                <a:spcPct val="0"/>
              </a:spcAft>
            </a:pPr>
            <a:r>
              <a:rPr lang="es-EC" altLang="es-EC" sz="2400" b="1" dirty="0">
                <a:solidFill>
                  <a:srgbClr val="0D0D0D"/>
                </a:solidFill>
                <a:latin typeface="Arial" pitchFamily="34" charset="0"/>
                <a:ea typeface="Times New Roman" pitchFamily="18" charset="0"/>
                <a:cs typeface="Arial" pitchFamily="34" charset="0"/>
              </a:rPr>
              <a:t>Servicios B</a:t>
            </a:r>
            <a:r>
              <a:rPr lang="es-EC" altLang="es-EC" sz="2400" b="1" dirty="0">
                <a:solidFill>
                  <a:srgbClr val="0D0D0D"/>
                </a:solidFill>
                <a:latin typeface="Calibri"/>
                <a:ea typeface="Times New Roman" pitchFamily="18" charset="0"/>
                <a:cs typeface="Arial" pitchFamily="34" charset="0"/>
              </a:rPr>
              <a:t>á</a:t>
            </a:r>
            <a:r>
              <a:rPr lang="es-EC" altLang="es-EC" sz="2400" b="1" dirty="0">
                <a:solidFill>
                  <a:srgbClr val="0D0D0D"/>
                </a:solidFill>
                <a:latin typeface="Arial" pitchFamily="34" charset="0"/>
                <a:ea typeface="Times New Roman" pitchFamily="18" charset="0"/>
                <a:cs typeface="Arial" pitchFamily="34" charset="0"/>
              </a:rPr>
              <a:t>sicos</a:t>
            </a:r>
            <a:endParaRPr lang="es-EC" altLang="es-EC" sz="2400" b="1" dirty="0">
              <a:latin typeface="Arial" pitchFamily="34" charset="0"/>
              <a:cs typeface="Arial"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3775677200"/>
              </p:ext>
            </p:extLst>
          </p:nvPr>
        </p:nvGraphicFramePr>
        <p:xfrm>
          <a:off x="3059832" y="4581128"/>
          <a:ext cx="3140075" cy="1943100"/>
        </p:xfrm>
        <a:graphic>
          <a:graphicData uri="http://schemas.openxmlformats.org/drawingml/2006/table">
            <a:tbl>
              <a:tblPr firstRow="1" firstCol="1" bandRow="1">
                <a:tableStyleId>{5C22544A-7EE6-4342-B048-85BDC9FD1C3A}</a:tableStyleId>
              </a:tblPr>
              <a:tblGrid>
                <a:gridCol w="791874"/>
                <a:gridCol w="2348201"/>
              </a:tblGrid>
              <a:tr h="0">
                <a:tc>
                  <a:txBody>
                    <a:bodyPr/>
                    <a:lstStyle/>
                    <a:p>
                      <a:pP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500" dirty="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1</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No tiene</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2</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Red Publica</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3</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De Pozo</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5</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Carro Recolector</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6</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Otro (agua lluvia)</a:t>
                      </a:r>
                      <a:endParaRPr lang="es-EC" sz="1200" dirty="0">
                        <a:solidFill>
                          <a:srgbClr val="76923C"/>
                        </a:solidFill>
                        <a:effectLst/>
                        <a:latin typeface="Calibri"/>
                        <a:ea typeface="Times New Roman"/>
                        <a:cs typeface="Times New Roman"/>
                      </a:endParaRPr>
                    </a:p>
                  </a:txBody>
                  <a:tcPr marL="68580" marR="68580" marT="0" marB="0"/>
                </a:tc>
              </a:tr>
            </a:tbl>
          </a:graphicData>
        </a:graphic>
      </p:graphicFrame>
      <p:sp>
        <p:nvSpPr>
          <p:cNvPr id="14" name="Rectangle 3"/>
          <p:cNvSpPr>
            <a:spLocks noChangeArrowheads="1"/>
          </p:cNvSpPr>
          <p:nvPr/>
        </p:nvSpPr>
        <p:spPr bwMode="auto">
          <a:xfrm>
            <a:off x="3203848" y="4221088"/>
            <a:ext cx="29081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Clase de agua proviene (BH010)</a:t>
            </a:r>
            <a:endParaRPr kumimoji="0" lang="es-EC" alt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2"/>
          <p:cNvSpPr>
            <a:spLocks noChangeArrowheads="1"/>
          </p:cNvSpPr>
          <p:nvPr/>
        </p:nvSpPr>
        <p:spPr bwMode="auto">
          <a:xfrm>
            <a:off x="6273716" y="6342276"/>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6426115" y="4064173"/>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
          <p:cNvSpPr>
            <a:spLocks noChangeArrowheads="1"/>
          </p:cNvSpPr>
          <p:nvPr/>
        </p:nvSpPr>
        <p:spPr bwMode="auto">
          <a:xfrm>
            <a:off x="1370073" y="3994578"/>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8114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2648" y="332656"/>
            <a:ext cx="8153400" cy="5763344"/>
          </a:xfrm>
        </p:spPr>
        <p:txBody>
          <a:bodyPr>
            <a:normAutofit/>
          </a:bodyPr>
          <a:lstStyle/>
          <a:p>
            <a:pPr marL="0" lvl="0" indent="0" algn="ctr">
              <a:buNone/>
            </a:pPr>
            <a:r>
              <a:rPr lang="es-EC" sz="2000" b="1" dirty="0" smtClean="0">
                <a:latin typeface="Arial" panose="020B0604020202020204" pitchFamily="34" charset="0"/>
                <a:cs typeface="Arial" panose="020B0604020202020204" pitchFamily="34" charset="0"/>
              </a:rPr>
              <a:t>Características </a:t>
            </a:r>
            <a:r>
              <a:rPr lang="es-EC" sz="2000" b="1" dirty="0">
                <a:latin typeface="Arial" panose="020B0604020202020204" pitchFamily="34" charset="0"/>
                <a:cs typeface="Arial" panose="020B0604020202020204" pitchFamily="34" charset="0"/>
              </a:rPr>
              <a:t>para el predio</a:t>
            </a:r>
          </a:p>
        </p:txBody>
      </p:sp>
      <p:graphicFrame>
        <p:nvGraphicFramePr>
          <p:cNvPr id="4" name="3 Tabla"/>
          <p:cNvGraphicFramePr>
            <a:graphicFrameLocks noGrp="1"/>
          </p:cNvGraphicFramePr>
          <p:nvPr>
            <p:extLst>
              <p:ext uri="{D42A27DB-BD31-4B8C-83A1-F6EECF244321}">
                <p14:modId xmlns:p14="http://schemas.microsoft.com/office/powerpoint/2010/main" val="697983700"/>
              </p:ext>
            </p:extLst>
          </p:nvPr>
        </p:nvGraphicFramePr>
        <p:xfrm>
          <a:off x="300795" y="1268760"/>
          <a:ext cx="2952328" cy="1074420"/>
        </p:xfrm>
        <a:graphic>
          <a:graphicData uri="http://schemas.openxmlformats.org/drawingml/2006/table">
            <a:tbl>
              <a:tblPr firstRow="1" firstCol="1" bandRow="1">
                <a:tableStyleId>{5C22544A-7EE6-4342-B048-85BDC9FD1C3A}</a:tableStyleId>
              </a:tblPr>
              <a:tblGrid>
                <a:gridCol w="834143"/>
                <a:gridCol w="2118185"/>
              </a:tblGrid>
              <a:tr h="0">
                <a:tc>
                  <a:txBody>
                    <a:bodyPr/>
                    <a:lstStyle/>
                    <a:p>
                      <a:pP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500" dirty="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0</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Natural</a:t>
                      </a:r>
                      <a:endParaRPr lang="es-EC" sz="16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1</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Jurídico</a:t>
                      </a:r>
                      <a:endParaRPr lang="es-EC" sz="1600" dirty="0">
                        <a:solidFill>
                          <a:srgbClr val="76923C"/>
                        </a:solidFill>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467544" y="908720"/>
            <a:ext cx="18613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Tipo de Propietario </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683292186"/>
              </p:ext>
            </p:extLst>
          </p:nvPr>
        </p:nvGraphicFramePr>
        <p:xfrm>
          <a:off x="467544" y="3501008"/>
          <a:ext cx="2952328" cy="2903220"/>
        </p:xfrm>
        <a:graphic>
          <a:graphicData uri="http://schemas.openxmlformats.org/drawingml/2006/table">
            <a:tbl>
              <a:tblPr firstRow="1" firstCol="1" bandRow="1">
                <a:tableStyleId>{5C22544A-7EE6-4342-B048-85BDC9FD1C3A}</a:tableStyleId>
              </a:tblPr>
              <a:tblGrid>
                <a:gridCol w="770173"/>
                <a:gridCol w="2182155"/>
              </a:tblGrid>
              <a:tr h="0">
                <a:tc>
                  <a:txBody>
                    <a:bodyPr/>
                    <a:lstStyle/>
                    <a:p>
                      <a:pPr algn="ct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0</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Indefinido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1</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Línea de energía</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2</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Teléfono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3</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Telégrafo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9</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Agua potable</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10</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Salada</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999</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Otra</a:t>
                      </a:r>
                      <a:endParaRPr lang="es-EC" sz="1400" dirty="0">
                        <a:solidFill>
                          <a:srgbClr val="76923C"/>
                        </a:solidFill>
                        <a:effectLst/>
                        <a:latin typeface="Calibri"/>
                        <a:ea typeface="Times New Roman"/>
                        <a:cs typeface="Times New Roman"/>
                      </a:endParaRPr>
                    </a:p>
                  </a:txBody>
                  <a:tcPr marL="68580" marR="68580" marT="0" marB="0"/>
                </a:tc>
              </a:tr>
            </a:tbl>
          </a:graphicData>
        </a:graphic>
      </p:graphicFrame>
      <p:sp>
        <p:nvSpPr>
          <p:cNvPr id="9" name="Rectangle 3"/>
          <p:cNvSpPr>
            <a:spLocks noChangeArrowheads="1"/>
          </p:cNvSpPr>
          <p:nvPr/>
        </p:nvSpPr>
        <p:spPr bwMode="auto">
          <a:xfrm>
            <a:off x="467544" y="3150840"/>
            <a:ext cx="28376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anose="020B0604020202020204" pitchFamily="34" charset="0"/>
                <a:ea typeface="Times New Roman" pitchFamily="18" charset="0"/>
                <a:cs typeface="Arial" pitchFamily="34" charset="0"/>
              </a:rPr>
              <a:t>Clasificación de servicios (scc)</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3997451182"/>
              </p:ext>
            </p:extLst>
          </p:nvPr>
        </p:nvGraphicFramePr>
        <p:xfrm>
          <a:off x="5148064" y="2492896"/>
          <a:ext cx="3458210" cy="2903220"/>
        </p:xfrm>
        <a:graphic>
          <a:graphicData uri="http://schemas.openxmlformats.org/drawingml/2006/table">
            <a:tbl>
              <a:tblPr firstRow="1" firstCol="1" bandRow="1">
                <a:tableStyleId>{5C22544A-7EE6-4342-B048-85BDC9FD1C3A}</a:tableStyleId>
              </a:tblPr>
              <a:tblGrid>
                <a:gridCol w="947420"/>
                <a:gridCol w="2510790"/>
              </a:tblGrid>
              <a:tr h="0">
                <a:tc>
                  <a:txBody>
                    <a:bodyPr/>
                    <a:lstStyle/>
                    <a:p>
                      <a:pPr algn="ct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500" dirty="0" smtClean="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2</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Compra venta</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3</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Donación </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4</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Herencia</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5</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Otro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8</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Posesión</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9</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Remate</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10</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Arriendo</a:t>
                      </a:r>
                      <a:endParaRPr lang="es-EC" sz="1400" dirty="0">
                        <a:solidFill>
                          <a:srgbClr val="76923C"/>
                        </a:solidFill>
                        <a:effectLst/>
                        <a:latin typeface="Calibri"/>
                        <a:ea typeface="Times New Roman"/>
                        <a:cs typeface="Times New Roman"/>
                      </a:endParaRPr>
                    </a:p>
                  </a:txBody>
                  <a:tcPr marL="68580" marR="68580" marT="0" marB="0"/>
                </a:tc>
              </a:tr>
            </a:tbl>
          </a:graphicData>
        </a:graphic>
      </p:graphicFrame>
      <p:sp>
        <p:nvSpPr>
          <p:cNvPr id="11" name="Rectangle 2"/>
          <p:cNvSpPr>
            <a:spLocks noChangeArrowheads="1"/>
          </p:cNvSpPr>
          <p:nvPr/>
        </p:nvSpPr>
        <p:spPr bwMode="auto">
          <a:xfrm>
            <a:off x="6013329" y="1916832"/>
            <a:ext cx="20201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anose="020B0604020202020204" pitchFamily="34" charset="0"/>
                <a:ea typeface="Times New Roman" pitchFamily="18" charset="0"/>
                <a:cs typeface="Arial" pitchFamily="34" charset="0"/>
              </a:rPr>
              <a:t>Forma de adquisición</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6559164" y="5468307"/>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1190714" y="6453336"/>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
          <p:cNvSpPr>
            <a:spLocks noChangeArrowheads="1"/>
          </p:cNvSpPr>
          <p:nvPr/>
        </p:nvSpPr>
        <p:spPr bwMode="auto">
          <a:xfrm>
            <a:off x="1166389" y="2420888"/>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3134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65920347"/>
              </p:ext>
            </p:extLst>
          </p:nvPr>
        </p:nvGraphicFramePr>
        <p:xfrm>
          <a:off x="830313" y="2365627"/>
          <a:ext cx="3288000" cy="2583180"/>
        </p:xfrm>
        <a:graphic>
          <a:graphicData uri="http://schemas.openxmlformats.org/drawingml/2006/table">
            <a:tbl>
              <a:tblPr firstRow="1" firstCol="1" bandRow="1">
                <a:tableStyleId>{5C22544A-7EE6-4342-B048-85BDC9FD1C3A}</a:tableStyleId>
              </a:tblPr>
              <a:tblGrid>
                <a:gridCol w="844430"/>
                <a:gridCol w="2443570"/>
              </a:tblGrid>
              <a:tr h="0">
                <a:tc>
                  <a:txBody>
                    <a:bodyPr/>
                    <a:lstStyle/>
                    <a:p>
                      <a:pP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500" dirty="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1</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No Tiene</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2</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Carro Recolector </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3</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Arroja en un terreno baldío</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4</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Lo quema</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5</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Lo entierra</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6</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Lo arroja al rio</a:t>
                      </a:r>
                      <a:endParaRPr lang="es-EC" sz="12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400" dirty="0">
                          <a:effectLst/>
                        </a:rPr>
                        <a:t>7</a:t>
                      </a:r>
                      <a:endParaRPr lang="es-EC" sz="12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400" dirty="0">
                          <a:effectLst/>
                        </a:rPr>
                        <a:t>De otra forma</a:t>
                      </a:r>
                      <a:endParaRPr lang="es-EC" sz="1200" dirty="0">
                        <a:solidFill>
                          <a:srgbClr val="76923C"/>
                        </a:solidFill>
                        <a:effectLst/>
                        <a:latin typeface="Calibri"/>
                        <a:ea typeface="Times New Roman"/>
                        <a:cs typeface="Times New Roman"/>
                      </a:endParaRPr>
                    </a:p>
                  </a:txBody>
                  <a:tcPr marL="68580" marR="68580" marT="0" marB="0"/>
                </a:tc>
              </a:tr>
            </a:tbl>
          </a:graphicData>
        </a:graphic>
      </p:graphicFrame>
      <p:sp>
        <p:nvSpPr>
          <p:cNvPr id="5" name="Rectangle 4"/>
          <p:cNvSpPr>
            <a:spLocks noChangeArrowheads="1"/>
          </p:cNvSpPr>
          <p:nvPr/>
        </p:nvSpPr>
        <p:spPr bwMode="auto">
          <a:xfrm>
            <a:off x="1179419" y="1977596"/>
            <a:ext cx="2818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Eliminaci</a:t>
            </a:r>
            <a:r>
              <a:rPr kumimoji="0" lang="es-EC" altLang="es-EC" sz="1400" b="1" i="0" u="none" strike="noStrike" cap="none" normalizeH="0" baseline="0" dirty="0" smtClean="0">
                <a:ln>
                  <a:noFill/>
                </a:ln>
                <a:solidFill>
                  <a:srgbClr val="0D0D0D"/>
                </a:solidFill>
                <a:effectLst/>
                <a:latin typeface="Calibri"/>
                <a:ea typeface="Times New Roman" pitchFamily="18" charset="0"/>
                <a:cs typeface="Arial" pitchFamily="34" charset="0"/>
              </a:rPr>
              <a:t>ó</a:t>
            </a: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n de Basura (AB030)</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472129008"/>
              </p:ext>
            </p:extLst>
          </p:nvPr>
        </p:nvGraphicFramePr>
        <p:xfrm>
          <a:off x="5436096" y="1698095"/>
          <a:ext cx="2959100" cy="4366260"/>
        </p:xfrm>
        <a:graphic>
          <a:graphicData uri="http://schemas.openxmlformats.org/drawingml/2006/table">
            <a:tbl>
              <a:tblPr firstRow="1" firstCol="1" bandRow="1">
                <a:tableStyleId>{5C22544A-7EE6-4342-B048-85BDC9FD1C3A}</a:tableStyleId>
              </a:tblPr>
              <a:tblGrid>
                <a:gridCol w="1465580"/>
                <a:gridCol w="1493520"/>
              </a:tblGrid>
              <a:tr h="0">
                <a:tc>
                  <a:txBody>
                    <a:bodyPr/>
                    <a:lstStyle/>
                    <a:p>
                      <a:pPr algn="ctr">
                        <a:lnSpc>
                          <a:spcPct val="150000"/>
                        </a:lnSpc>
                        <a:spcAft>
                          <a:spcPts val="0"/>
                        </a:spcAft>
                      </a:pPr>
                      <a:r>
                        <a:rPr lang="es-EC" sz="1500" dirty="0">
                          <a:effectLst/>
                        </a:rPr>
                        <a:t>Código</a:t>
                      </a:r>
                      <a:endParaRPr lang="es-EC" sz="15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500" dirty="0">
                          <a:effectLst/>
                        </a:rPr>
                        <a:t>Descripción</a:t>
                      </a:r>
                      <a:endParaRPr lang="es-EC" sz="15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1</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No tiene</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2</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Esquinero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3</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En cabecera</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4</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Intermedio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5</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En L</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6</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En T</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7</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En cruz</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8</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Manzanero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9</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Triangulo</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10</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En Callejón</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1600" dirty="0">
                          <a:effectLst/>
                        </a:rPr>
                        <a:t>11</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C" sz="1600" dirty="0">
                          <a:effectLst/>
                        </a:rPr>
                        <a:t>Interior</a:t>
                      </a:r>
                      <a:endParaRPr lang="es-EC" sz="1400" dirty="0">
                        <a:solidFill>
                          <a:srgbClr val="76923C"/>
                        </a:solidFill>
                        <a:effectLst/>
                        <a:latin typeface="Calibri"/>
                        <a:ea typeface="Times New Roman"/>
                        <a:cs typeface="Times New Roman"/>
                      </a:endParaRPr>
                    </a:p>
                  </a:txBody>
                  <a:tcPr marL="68580" marR="68580" marT="0" marB="0"/>
                </a:tc>
              </a:tr>
            </a:tbl>
          </a:graphicData>
        </a:graphic>
      </p:graphicFrame>
      <p:sp>
        <p:nvSpPr>
          <p:cNvPr id="7" name="Rectangle 2"/>
          <p:cNvSpPr>
            <a:spLocks noChangeArrowheads="1"/>
          </p:cNvSpPr>
          <p:nvPr/>
        </p:nvSpPr>
        <p:spPr bwMode="auto">
          <a:xfrm>
            <a:off x="5508104" y="1268760"/>
            <a:ext cx="29434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Localizaci</a:t>
            </a:r>
            <a:r>
              <a:rPr kumimoji="0" lang="es-EC" altLang="es-EC" sz="1400" b="1" i="0" u="none" strike="noStrike" cap="none" normalizeH="0" baseline="0" dirty="0" smtClean="0">
                <a:ln>
                  <a:noFill/>
                </a:ln>
                <a:solidFill>
                  <a:srgbClr val="0D0D0D"/>
                </a:solidFill>
                <a:effectLst/>
                <a:latin typeface="Calibri"/>
                <a:ea typeface="Times New Roman" pitchFamily="18" charset="0"/>
                <a:cs typeface="Arial" pitchFamily="34" charset="0"/>
              </a:rPr>
              <a:t>ó</a:t>
            </a:r>
            <a:r>
              <a:rPr kumimoji="0" lang="es-EC" altLang="es-EC" sz="1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n en la manzana (loc)</a:t>
            </a:r>
            <a:endParaRPr kumimoji="0" lang="es-EC" altLang="es-EC"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559164" y="6165304"/>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1763688" y="5013176"/>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68924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32427" y="114311"/>
            <a:ext cx="3193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Clasificaci</a:t>
            </a:r>
            <a:r>
              <a:rPr kumimoji="0" lang="es-EC" altLang="es-EC" b="1" i="0" u="none" strike="noStrike" cap="none" normalizeH="0" baseline="0" dirty="0" smtClean="0">
                <a:ln>
                  <a:noFill/>
                </a:ln>
                <a:solidFill>
                  <a:srgbClr val="0D0D0D"/>
                </a:solidFill>
                <a:effectLst/>
                <a:latin typeface="Calibri"/>
                <a:ea typeface="Times New Roman" pitchFamily="18" charset="0"/>
                <a:cs typeface="Arial" pitchFamily="34" charset="0"/>
              </a:rPr>
              <a:t>ó</a:t>
            </a:r>
            <a:r>
              <a:rPr kumimoji="0" lang="es-EC" altLang="es-EC"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n uso del suelo </a:t>
            </a:r>
            <a:endParaRPr kumimoji="0" lang="es-EC" altLang="es-EC" sz="105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112232847"/>
              </p:ext>
            </p:extLst>
          </p:nvPr>
        </p:nvGraphicFramePr>
        <p:xfrm>
          <a:off x="395536" y="542556"/>
          <a:ext cx="3461232" cy="6583680"/>
        </p:xfrm>
        <a:graphic>
          <a:graphicData uri="http://schemas.openxmlformats.org/drawingml/2006/table">
            <a:tbl>
              <a:tblPr firstRow="1" firstCol="1" bandRow="1">
                <a:tableStyleId>{5C22544A-7EE6-4342-B048-85BDC9FD1C3A}</a:tableStyleId>
              </a:tblPr>
              <a:tblGrid>
                <a:gridCol w="1249404"/>
                <a:gridCol w="2211828"/>
              </a:tblGrid>
              <a:tr h="340378">
                <a:tc>
                  <a:txBody>
                    <a:bodyPr/>
                    <a:lstStyle/>
                    <a:p>
                      <a:pPr algn="just">
                        <a:lnSpc>
                          <a:spcPct val="150000"/>
                        </a:lnSpc>
                        <a:spcAft>
                          <a:spcPts val="0"/>
                        </a:spcAft>
                      </a:pPr>
                      <a:r>
                        <a:rPr lang="es-EC" sz="1600" dirty="0">
                          <a:effectLst/>
                        </a:rPr>
                        <a:t>Código</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Etiqueta</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2</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Agrícola</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5</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Casa Comunal</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6</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Comercial</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7</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Conservación</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8</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Cultural</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10</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Educación</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11</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Espacio Publico</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12</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Financiero</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15 </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Industrial</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16</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Institucional Privado</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17 </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Institucional Publico</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19</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Lote</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20</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Pecuaria</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23</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Recreación y Deporte</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24 </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Religioso</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25</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Residencial</a:t>
                      </a:r>
                      <a:endParaRPr lang="es-EC" sz="1200" dirty="0">
                        <a:solidFill>
                          <a:srgbClr val="76923C"/>
                        </a:solidFill>
                        <a:effectLst/>
                        <a:latin typeface="Calibri"/>
                        <a:ea typeface="Times New Roman"/>
                        <a:cs typeface="Times New Roman"/>
                      </a:endParaRPr>
                    </a:p>
                  </a:txBody>
                  <a:tcPr marL="60964" marR="60964" marT="0" marB="0"/>
                </a:tc>
              </a:tr>
              <a:tr h="340378">
                <a:tc>
                  <a:txBody>
                    <a:bodyPr/>
                    <a:lstStyle/>
                    <a:p>
                      <a:pPr algn="just">
                        <a:lnSpc>
                          <a:spcPct val="150000"/>
                        </a:lnSpc>
                        <a:spcAft>
                          <a:spcPts val="0"/>
                        </a:spcAft>
                      </a:pPr>
                      <a:r>
                        <a:rPr lang="es-EC" sz="1600" dirty="0">
                          <a:effectLst/>
                        </a:rPr>
                        <a:t>26</a:t>
                      </a:r>
                      <a:endParaRPr lang="es-EC" sz="1200" dirty="0">
                        <a:solidFill>
                          <a:srgbClr val="76923C"/>
                        </a:solidFill>
                        <a:effectLst/>
                        <a:latin typeface="Calibri"/>
                        <a:ea typeface="Times New Roman"/>
                        <a:cs typeface="Times New Roman"/>
                      </a:endParaRPr>
                    </a:p>
                  </a:txBody>
                  <a:tcPr marL="60964" marR="60964" marT="0" marB="0"/>
                </a:tc>
                <a:tc>
                  <a:txBody>
                    <a:bodyPr/>
                    <a:lstStyle/>
                    <a:p>
                      <a:pPr algn="just">
                        <a:lnSpc>
                          <a:spcPct val="150000"/>
                        </a:lnSpc>
                        <a:spcAft>
                          <a:spcPts val="0"/>
                        </a:spcAft>
                      </a:pPr>
                      <a:r>
                        <a:rPr lang="es-EC" sz="1600" dirty="0">
                          <a:effectLst/>
                        </a:rPr>
                        <a:t>Salud</a:t>
                      </a:r>
                      <a:endParaRPr lang="es-EC" sz="1200" dirty="0">
                        <a:solidFill>
                          <a:srgbClr val="76923C"/>
                        </a:solidFill>
                        <a:effectLst/>
                        <a:latin typeface="Calibri"/>
                        <a:ea typeface="Times New Roman"/>
                        <a:cs typeface="Times New Roman"/>
                      </a:endParaRPr>
                    </a:p>
                  </a:txBody>
                  <a:tcPr marL="60964" marR="60964" marT="0" marB="0"/>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602305980"/>
              </p:ext>
            </p:extLst>
          </p:nvPr>
        </p:nvGraphicFramePr>
        <p:xfrm>
          <a:off x="4644008" y="908720"/>
          <a:ext cx="3270250" cy="1463040"/>
        </p:xfrm>
        <a:graphic>
          <a:graphicData uri="http://schemas.openxmlformats.org/drawingml/2006/table">
            <a:tbl>
              <a:tblPr firstRow="1" firstCol="1" bandRow="1">
                <a:tableStyleId>{5C22544A-7EE6-4342-B048-85BDC9FD1C3A}</a:tableStyleId>
              </a:tblPr>
              <a:tblGrid>
                <a:gridCol w="1180465"/>
                <a:gridCol w="2089785"/>
              </a:tblGrid>
              <a:tr h="0">
                <a:tc>
                  <a:txBody>
                    <a:bodyPr/>
                    <a:lstStyle/>
                    <a:p>
                      <a:pPr algn="just">
                        <a:lnSpc>
                          <a:spcPct val="150000"/>
                        </a:lnSpc>
                        <a:spcAft>
                          <a:spcPts val="0"/>
                        </a:spcAft>
                      </a:pPr>
                      <a:r>
                        <a:rPr lang="es-EC" sz="1600" dirty="0">
                          <a:effectLst/>
                        </a:rPr>
                        <a:t>27</a:t>
                      </a:r>
                      <a:endParaRPr lang="es-EC" sz="14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600" dirty="0">
                          <a:effectLst/>
                        </a:rPr>
                        <a:t>Seguridad</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gn="just">
                        <a:lnSpc>
                          <a:spcPct val="150000"/>
                        </a:lnSpc>
                        <a:spcAft>
                          <a:spcPts val="0"/>
                        </a:spcAft>
                      </a:pPr>
                      <a:r>
                        <a:rPr lang="es-EC" sz="1600" dirty="0">
                          <a:effectLst/>
                        </a:rPr>
                        <a:t>28</a:t>
                      </a:r>
                      <a:endParaRPr lang="es-EC" sz="14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600" dirty="0">
                          <a:effectLst/>
                        </a:rPr>
                        <a:t>Servicios</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gn="just">
                        <a:lnSpc>
                          <a:spcPct val="150000"/>
                        </a:lnSpc>
                        <a:spcAft>
                          <a:spcPts val="0"/>
                        </a:spcAft>
                      </a:pPr>
                      <a:r>
                        <a:rPr lang="es-EC" sz="1600" dirty="0">
                          <a:effectLst/>
                        </a:rPr>
                        <a:t>30</a:t>
                      </a:r>
                      <a:endParaRPr lang="es-EC" sz="14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600" dirty="0">
                          <a:effectLst/>
                        </a:rPr>
                        <a:t>Transporte</a:t>
                      </a:r>
                      <a:endParaRPr lang="es-EC" sz="1400" dirty="0">
                        <a:solidFill>
                          <a:srgbClr val="76923C"/>
                        </a:solidFill>
                        <a:effectLst/>
                        <a:latin typeface="Calibri"/>
                        <a:ea typeface="Times New Roman"/>
                        <a:cs typeface="Times New Roman"/>
                      </a:endParaRPr>
                    </a:p>
                  </a:txBody>
                  <a:tcPr marL="68580" marR="68580" marT="0" marB="0"/>
                </a:tc>
              </a:tr>
              <a:tr h="0">
                <a:tc>
                  <a:txBody>
                    <a:bodyPr/>
                    <a:lstStyle/>
                    <a:p>
                      <a:pPr algn="just">
                        <a:lnSpc>
                          <a:spcPct val="150000"/>
                        </a:lnSpc>
                        <a:spcAft>
                          <a:spcPts val="0"/>
                        </a:spcAft>
                      </a:pPr>
                      <a:r>
                        <a:rPr lang="es-EC" sz="1600" dirty="0">
                          <a:effectLst/>
                        </a:rPr>
                        <a:t>31</a:t>
                      </a:r>
                      <a:endParaRPr lang="es-EC" sz="14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pPr>
                      <a:r>
                        <a:rPr lang="es-EC" sz="1600" dirty="0">
                          <a:effectLst/>
                        </a:rPr>
                        <a:t>Turismo</a:t>
                      </a:r>
                      <a:endParaRPr lang="es-EC" sz="1400" dirty="0">
                        <a:solidFill>
                          <a:srgbClr val="76923C"/>
                        </a:solidFill>
                        <a:effectLst/>
                        <a:latin typeface="Calibri"/>
                        <a:ea typeface="Times New Roman"/>
                        <a:cs typeface="Times New Roman"/>
                      </a:endParaRPr>
                    </a:p>
                  </a:txBody>
                  <a:tcPr marL="68580" marR="68580" marT="0" marB="0"/>
                </a:tc>
              </a:tr>
            </a:tbl>
          </a:graphicData>
        </a:graphic>
      </p:graphicFrame>
      <p:sp>
        <p:nvSpPr>
          <p:cNvPr id="13" name="Rectangle 2"/>
          <p:cNvSpPr>
            <a:spLocks noChangeArrowheads="1"/>
          </p:cNvSpPr>
          <p:nvPr/>
        </p:nvSpPr>
        <p:spPr bwMode="auto">
          <a:xfrm>
            <a:off x="5540930" y="2348880"/>
            <a:ext cx="1162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(MIDUVI, 2016)</a:t>
            </a:r>
            <a:endParaRPr kumimoji="0" lang="es-EC" altLang="es-EC"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9604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31904" y="692696"/>
            <a:ext cx="2752800" cy="990600"/>
          </a:xfrm>
        </p:spPr>
        <p:txBody>
          <a:bodyPr>
            <a:noAutofit/>
          </a:bodyPr>
          <a:lstStyle/>
          <a:p>
            <a:pPr algn="ctr"/>
            <a:r>
              <a:rPr lang="es-EC" sz="3200" b="1" dirty="0" smtClean="0"/>
              <a:t>Verificación de codificación</a:t>
            </a:r>
            <a:endParaRPr lang="es-EC" sz="3200" b="1" dirty="0"/>
          </a:p>
        </p:txBody>
      </p:sp>
      <p:sp>
        <p:nvSpPr>
          <p:cNvPr id="5" name="1 Título"/>
          <p:cNvSpPr txBox="1">
            <a:spLocks/>
          </p:cNvSpPr>
          <p:nvPr/>
        </p:nvSpPr>
        <p:spPr>
          <a:xfrm>
            <a:off x="5724128" y="1988840"/>
            <a:ext cx="3312368" cy="3888432"/>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s-EC" sz="1800" dirty="0" smtClean="0">
                <a:solidFill>
                  <a:schemeClr val="tx1"/>
                </a:solidFill>
                <a:latin typeface="Arial" panose="020B0604020202020204" pitchFamily="34" charset="0"/>
                <a:cs typeface="Arial" panose="020B0604020202020204" pitchFamily="34" charset="0"/>
              </a:rPr>
              <a:t>Requerimientos de elementos:</a:t>
            </a:r>
          </a:p>
          <a:p>
            <a:r>
              <a:rPr lang="es-EC" sz="1800" dirty="0" smtClean="0">
                <a:solidFill>
                  <a:schemeClr val="tx1"/>
                </a:solidFill>
                <a:latin typeface="Arial" panose="020B0604020202020204" pitchFamily="34" charset="0"/>
                <a:cs typeface="Arial" panose="020B0604020202020204" pitchFamily="34" charset="0"/>
              </a:rPr>
              <a:t>- Conformidad </a:t>
            </a:r>
            <a:r>
              <a:rPr lang="es-EC" sz="1800" dirty="0">
                <a:solidFill>
                  <a:schemeClr val="tx1"/>
                </a:solidFill>
                <a:latin typeface="Arial" panose="020B0604020202020204" pitchFamily="34" charset="0"/>
                <a:cs typeface="Arial" panose="020B0604020202020204" pitchFamily="34" charset="0"/>
              </a:rPr>
              <a:t>(</a:t>
            </a:r>
            <a:r>
              <a:rPr lang="es-EC" sz="1800" dirty="0" smtClean="0">
                <a:solidFill>
                  <a:schemeClr val="tx1"/>
                </a:solidFill>
                <a:latin typeface="Arial" panose="020B0604020202020204" pitchFamily="34" charset="0"/>
                <a:cs typeface="Arial" panose="020B0604020202020204" pitchFamily="34" charset="0"/>
              </a:rPr>
              <a:t>1)</a:t>
            </a:r>
          </a:p>
          <a:p>
            <a:r>
              <a:rPr lang="es-EC" sz="1800" dirty="0" smtClean="0">
                <a:solidFill>
                  <a:schemeClr val="tx1"/>
                </a:solidFill>
                <a:latin typeface="Arial" panose="020B0604020202020204" pitchFamily="34" charset="0"/>
                <a:cs typeface="Arial" panose="020B0604020202020204" pitchFamily="34" charset="0"/>
              </a:rPr>
              <a:t>- No </a:t>
            </a:r>
            <a:r>
              <a:rPr lang="es-EC" sz="1800" dirty="0">
                <a:solidFill>
                  <a:schemeClr val="tx1"/>
                </a:solidFill>
                <a:latin typeface="Arial" panose="020B0604020202020204" pitchFamily="34" charset="0"/>
                <a:cs typeface="Arial" panose="020B0604020202020204" pitchFamily="34" charset="0"/>
              </a:rPr>
              <a:t>Conformidad (</a:t>
            </a:r>
            <a:r>
              <a:rPr lang="es-EC" sz="1800" dirty="0" smtClean="0">
                <a:solidFill>
                  <a:schemeClr val="tx1"/>
                </a:solidFill>
                <a:latin typeface="Arial" panose="020B0604020202020204" pitchFamily="34" charset="0"/>
                <a:cs typeface="Arial" panose="020B0604020202020204" pitchFamily="34" charset="0"/>
              </a:rPr>
              <a:t>2)</a:t>
            </a:r>
            <a:endParaRPr lang="es-EC" sz="1800" dirty="0">
              <a:solidFill>
                <a:schemeClr val="tx1"/>
              </a:solidFill>
              <a:latin typeface="Arial" panose="020B0604020202020204" pitchFamily="34" charset="0"/>
              <a:cs typeface="Arial" panose="020B0604020202020204" pitchFamily="34" charset="0"/>
            </a:endParaRPr>
          </a:p>
          <a:p>
            <a:r>
              <a:rPr lang="es-EC" sz="1800" dirty="0" smtClean="0">
                <a:solidFill>
                  <a:schemeClr val="tx1"/>
                </a:solidFill>
                <a:latin typeface="Arial" panose="020B0604020202020204" pitchFamily="34" charset="0"/>
                <a:cs typeface="Arial" panose="020B0604020202020204" pitchFamily="34" charset="0"/>
              </a:rPr>
              <a:t>- No </a:t>
            </a:r>
            <a:r>
              <a:rPr lang="es-EC" sz="1800" dirty="0">
                <a:solidFill>
                  <a:schemeClr val="tx1"/>
                </a:solidFill>
                <a:latin typeface="Arial" panose="020B0604020202020204" pitchFamily="34" charset="0"/>
                <a:cs typeface="Arial" panose="020B0604020202020204" pitchFamily="34" charset="0"/>
              </a:rPr>
              <a:t>ha sido evaluada (</a:t>
            </a:r>
            <a:r>
              <a:rPr lang="es-EC" sz="1800" dirty="0" smtClean="0">
                <a:solidFill>
                  <a:schemeClr val="tx1"/>
                </a:solidFill>
                <a:latin typeface="Arial" panose="020B0604020202020204" pitchFamily="34" charset="0"/>
                <a:cs typeface="Arial" panose="020B0604020202020204" pitchFamily="34" charset="0"/>
              </a:rPr>
              <a:t>3)</a:t>
            </a:r>
          </a:p>
          <a:p>
            <a:r>
              <a:rPr lang="es-EC" sz="1800" i="1" dirty="0" smtClean="0">
                <a:solidFill>
                  <a:schemeClr val="tx1"/>
                </a:solidFill>
                <a:latin typeface="Arial" panose="020B0604020202020204" pitchFamily="34" charset="0"/>
                <a:cs typeface="Arial" panose="020B0604020202020204" pitchFamily="34" charset="0"/>
              </a:rPr>
              <a:t>     </a:t>
            </a:r>
          </a:p>
          <a:p>
            <a:r>
              <a:rPr lang="es-EC" sz="1800" dirty="0" smtClean="0">
                <a:solidFill>
                  <a:schemeClr val="tx1"/>
                </a:solidFill>
                <a:latin typeface="Arial" panose="020B0604020202020204" pitchFamily="34" charset="0"/>
                <a:cs typeface="Arial" panose="020B0604020202020204" pitchFamily="34" charset="0"/>
              </a:rPr>
              <a:t>Códigos </a:t>
            </a:r>
            <a:r>
              <a:rPr lang="es-EC" sz="1800" dirty="0">
                <a:solidFill>
                  <a:schemeClr val="tx1"/>
                </a:solidFill>
                <a:latin typeface="Arial" panose="020B0604020202020204" pitchFamily="34" charset="0"/>
                <a:cs typeface="Arial" panose="020B0604020202020204" pitchFamily="34" charset="0"/>
              </a:rPr>
              <a:t>de obligación</a:t>
            </a:r>
            <a:r>
              <a:rPr lang="es-EC" sz="1800" dirty="0" smtClean="0">
                <a:solidFill>
                  <a:schemeClr val="tx1"/>
                </a:solidFill>
                <a:latin typeface="Arial" panose="020B0604020202020204" pitchFamily="34" charset="0"/>
                <a:cs typeface="Arial" panose="020B0604020202020204" pitchFamily="34" charset="0"/>
              </a:rPr>
              <a:t>:</a:t>
            </a:r>
            <a:r>
              <a:rPr lang="es-EC" sz="1800" dirty="0">
                <a:solidFill>
                  <a:schemeClr val="tx1"/>
                </a:solidFill>
                <a:latin typeface="Arial" panose="020B0604020202020204" pitchFamily="34" charset="0"/>
                <a:cs typeface="Arial" panose="020B0604020202020204" pitchFamily="34" charset="0"/>
              </a:rPr>
              <a:t> </a:t>
            </a:r>
            <a:endParaRPr lang="es-EC" sz="1800" dirty="0" smtClean="0">
              <a:solidFill>
                <a:schemeClr val="tx1"/>
              </a:solidFill>
              <a:latin typeface="Arial" panose="020B0604020202020204" pitchFamily="34" charset="0"/>
              <a:cs typeface="Arial" panose="020B0604020202020204" pitchFamily="34" charset="0"/>
            </a:endParaRPr>
          </a:p>
          <a:p>
            <a:r>
              <a:rPr lang="es-EC" sz="1800" i="1" dirty="0" smtClean="0">
                <a:solidFill>
                  <a:schemeClr val="tx1"/>
                </a:solidFill>
                <a:latin typeface="Arial" panose="020B0604020202020204" pitchFamily="34" charset="0"/>
                <a:cs typeface="Arial" panose="020B0604020202020204" pitchFamily="34" charset="0"/>
              </a:rPr>
              <a:t>- Obligatorio </a:t>
            </a:r>
            <a:r>
              <a:rPr lang="es-EC" sz="1800" i="1" dirty="0">
                <a:solidFill>
                  <a:schemeClr val="tx1"/>
                </a:solidFill>
                <a:latin typeface="Arial" panose="020B0604020202020204" pitchFamily="34" charset="0"/>
                <a:cs typeface="Arial" panose="020B0604020202020204" pitchFamily="34" charset="0"/>
              </a:rPr>
              <a:t>(M [Mandatory</a:t>
            </a:r>
            <a:r>
              <a:rPr lang="es-EC" sz="1800" i="1" dirty="0" smtClean="0">
                <a:solidFill>
                  <a:schemeClr val="tx1"/>
                </a:solidFill>
                <a:latin typeface="Arial" panose="020B0604020202020204" pitchFamily="34" charset="0"/>
                <a:cs typeface="Arial" panose="020B0604020202020204" pitchFamily="34" charset="0"/>
              </a:rPr>
              <a:t>])</a:t>
            </a:r>
            <a:r>
              <a:rPr lang="es-EC" sz="1800" dirty="0">
                <a:solidFill>
                  <a:schemeClr val="tx1"/>
                </a:solidFill>
                <a:latin typeface="Arial" panose="020B0604020202020204" pitchFamily="34" charset="0"/>
                <a:cs typeface="Arial" panose="020B0604020202020204" pitchFamily="34" charset="0"/>
              </a:rPr>
              <a:t> </a:t>
            </a:r>
            <a:endParaRPr lang="es-EC" sz="1800" dirty="0" smtClean="0">
              <a:solidFill>
                <a:schemeClr val="tx1"/>
              </a:solidFill>
              <a:latin typeface="Arial" panose="020B0604020202020204" pitchFamily="34" charset="0"/>
              <a:cs typeface="Arial" panose="020B0604020202020204" pitchFamily="34" charset="0"/>
            </a:endParaRPr>
          </a:p>
          <a:p>
            <a:r>
              <a:rPr lang="es-EC" sz="1800" i="1" dirty="0" smtClean="0">
                <a:solidFill>
                  <a:schemeClr val="tx1"/>
                </a:solidFill>
                <a:latin typeface="Arial" panose="020B0604020202020204" pitchFamily="34" charset="0"/>
                <a:cs typeface="Arial" panose="020B0604020202020204" pitchFamily="34" charset="0"/>
              </a:rPr>
              <a:t>- Condicional </a:t>
            </a:r>
            <a:r>
              <a:rPr lang="es-EC" sz="1800" i="1" dirty="0">
                <a:solidFill>
                  <a:schemeClr val="tx1"/>
                </a:solidFill>
                <a:latin typeface="Arial" panose="020B0604020202020204" pitchFamily="34" charset="0"/>
                <a:cs typeface="Arial" panose="020B0604020202020204" pitchFamily="34" charset="0"/>
              </a:rPr>
              <a:t>(C [Condicional</a:t>
            </a:r>
            <a:r>
              <a:rPr lang="es-EC" sz="1800" i="1" dirty="0" smtClean="0">
                <a:solidFill>
                  <a:schemeClr val="tx1"/>
                </a:solidFill>
                <a:latin typeface="Arial" panose="020B0604020202020204" pitchFamily="34" charset="0"/>
                <a:cs typeface="Arial" panose="020B0604020202020204" pitchFamily="34" charset="0"/>
              </a:rPr>
              <a:t>])</a:t>
            </a:r>
            <a:endParaRPr lang="es-EC" sz="1800" dirty="0" smtClean="0">
              <a:solidFill>
                <a:schemeClr val="tx1"/>
              </a:solidFill>
              <a:latin typeface="Arial" panose="020B0604020202020204" pitchFamily="34" charset="0"/>
              <a:cs typeface="Arial" panose="020B0604020202020204" pitchFamily="34" charset="0"/>
            </a:endParaRPr>
          </a:p>
          <a:p>
            <a:r>
              <a:rPr lang="es-EC" sz="1800" i="1" dirty="0" smtClean="0">
                <a:solidFill>
                  <a:schemeClr val="tx1"/>
                </a:solidFill>
                <a:latin typeface="Arial" panose="020B0604020202020204" pitchFamily="34" charset="0"/>
                <a:cs typeface="Arial" panose="020B0604020202020204" pitchFamily="34" charset="0"/>
              </a:rPr>
              <a:t>- Opcional </a:t>
            </a:r>
            <a:r>
              <a:rPr lang="es-EC" sz="1800" i="1" dirty="0">
                <a:solidFill>
                  <a:schemeClr val="tx1"/>
                </a:solidFill>
                <a:latin typeface="Arial" panose="020B0604020202020204" pitchFamily="34" charset="0"/>
                <a:cs typeface="Arial" panose="020B0604020202020204" pitchFamily="34" charset="0"/>
              </a:rPr>
              <a:t>(O [Optional</a:t>
            </a:r>
            <a:r>
              <a:rPr lang="es-EC" sz="1800" i="1" dirty="0" smtClean="0">
                <a:solidFill>
                  <a:schemeClr val="tx1"/>
                </a:solidFill>
                <a:latin typeface="Arial" panose="020B0604020202020204" pitchFamily="34" charset="0"/>
                <a:cs typeface="Arial" panose="020B0604020202020204" pitchFamily="34" charset="0"/>
              </a:rPr>
              <a:t>])</a:t>
            </a:r>
            <a:endParaRPr lang="es-EC" sz="1800" dirty="0">
              <a:solidFill>
                <a:schemeClr val="tx1"/>
              </a:solidFill>
              <a:latin typeface="Arial" panose="020B0604020202020204" pitchFamily="34" charset="0"/>
              <a:cs typeface="Arial" panose="020B0604020202020204"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102622871"/>
              </p:ext>
            </p:extLst>
          </p:nvPr>
        </p:nvGraphicFramePr>
        <p:xfrm>
          <a:off x="251520" y="116633"/>
          <a:ext cx="5328592" cy="6407834"/>
        </p:xfrm>
        <a:graphic>
          <a:graphicData uri="http://schemas.openxmlformats.org/drawingml/2006/table">
            <a:tbl>
              <a:tblPr firstRow="1" firstCol="1" bandRow="1">
                <a:tableStyleId>{93296810-A885-4BE3-A3E7-6D5BEEA58F35}</a:tableStyleId>
              </a:tblPr>
              <a:tblGrid>
                <a:gridCol w="1232391"/>
                <a:gridCol w="2079977"/>
                <a:gridCol w="2016224"/>
              </a:tblGrid>
              <a:tr h="221467">
                <a:tc>
                  <a:txBody>
                    <a:bodyPr/>
                    <a:lstStyle/>
                    <a:p>
                      <a:pPr algn="just">
                        <a:lnSpc>
                          <a:spcPct val="150000"/>
                        </a:lnSpc>
                        <a:spcAft>
                          <a:spcPts val="0"/>
                        </a:spcAft>
                        <a:tabLst>
                          <a:tab pos="1343025" algn="l"/>
                        </a:tabLst>
                      </a:pPr>
                      <a:r>
                        <a:rPr lang="es-EC" sz="1400" dirty="0">
                          <a:effectLst/>
                        </a:rPr>
                        <a:t>Paquete </a:t>
                      </a:r>
                      <a:endParaRPr lang="es-EC" sz="1400" dirty="0">
                        <a:solidFill>
                          <a:srgbClr val="76923C"/>
                        </a:solidFill>
                        <a:effectLst/>
                        <a:latin typeface="+mn-lt"/>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Clase</a:t>
                      </a:r>
                      <a:endParaRPr lang="es-EC" sz="1400" dirty="0">
                        <a:solidFill>
                          <a:srgbClr val="76923C"/>
                        </a:solidFill>
                        <a:effectLst/>
                        <a:latin typeface="+mn-lt"/>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Nivel de conformidad</a:t>
                      </a:r>
                      <a:endParaRPr lang="es-EC" sz="1400" dirty="0">
                        <a:solidFill>
                          <a:srgbClr val="76923C"/>
                        </a:solidFill>
                        <a:effectLst/>
                        <a:latin typeface="+mn-lt"/>
                        <a:ea typeface="Times New Roman"/>
                        <a:cs typeface="Times New Roman"/>
                      </a:endParaRPr>
                    </a:p>
                  </a:txBody>
                  <a:tcPr marL="37105" marR="37105" marT="0" marB="0"/>
                </a:tc>
              </a:tr>
              <a:tr h="221467">
                <a:tc rowSpan="3">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200" dirty="0">
                          <a:effectLst/>
                        </a:rPr>
                        <a:t> </a:t>
                      </a:r>
                      <a:endParaRPr lang="es-EC" sz="1200" dirty="0" smtClean="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endParaRPr lang="es-EC" sz="1200" dirty="0" smtClean="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200" dirty="0" smtClean="0">
                          <a:effectLst/>
                        </a:rPr>
                        <a:t>Party</a:t>
                      </a:r>
                    </a:p>
                    <a:p>
                      <a:pPr algn="just">
                        <a:lnSpc>
                          <a:spcPct val="150000"/>
                        </a:lnSpc>
                        <a:spcAft>
                          <a:spcPts val="0"/>
                        </a:spcAft>
                        <a:tabLst>
                          <a:tab pos="1343025" algn="l"/>
                        </a:tabLst>
                      </a:pPr>
                      <a:r>
                        <a:rPr lang="es-EC" sz="1200" dirty="0">
                          <a:effectLst/>
                        </a:rPr>
                        <a:t>  </a:t>
                      </a:r>
                      <a:endParaRPr lang="es-EC" sz="1200" dirty="0">
                        <a:solidFill>
                          <a:srgbClr val="76923C"/>
                        </a:solidFill>
                        <a:effectLst/>
                        <a:latin typeface="+mn-lt"/>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LA_Party</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LA_GroupPArty</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25056">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LA_Member</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O,3</a:t>
                      </a:r>
                      <a:endParaRPr lang="es-EC" sz="1200" dirty="0">
                        <a:solidFill>
                          <a:srgbClr val="76923C"/>
                        </a:solidFill>
                        <a:effectLst/>
                        <a:latin typeface="+mn-lt"/>
                        <a:ea typeface="Times New Roman"/>
                        <a:cs typeface="Times New Roman"/>
                      </a:endParaRPr>
                    </a:p>
                  </a:txBody>
                  <a:tcPr marL="37105" marR="37105" marT="0" marB="0"/>
                </a:tc>
              </a:tr>
              <a:tr h="221467">
                <a:tc rowSpan="7">
                  <a:txBody>
                    <a:bodyPr/>
                    <a:lstStyle/>
                    <a:p>
                      <a:pPr algn="just">
                        <a:lnSpc>
                          <a:spcPct val="150000"/>
                        </a:lnSpc>
                        <a:spcAft>
                          <a:spcPts val="0"/>
                        </a:spcAft>
                        <a:tabLst>
                          <a:tab pos="1343025" algn="l"/>
                        </a:tabLst>
                      </a:pPr>
                      <a:r>
                        <a:rPr lang="es-EC" sz="1200" dirty="0">
                          <a:effectLst/>
                        </a:rPr>
                        <a:t> </a:t>
                      </a:r>
                    </a:p>
                    <a:p>
                      <a:pPr algn="just">
                        <a:lnSpc>
                          <a:spcPct val="150000"/>
                        </a:lnSpc>
                        <a:spcAft>
                          <a:spcPts val="0"/>
                        </a:spcAft>
                        <a:tabLst>
                          <a:tab pos="1343025" algn="l"/>
                        </a:tabLst>
                      </a:pPr>
                      <a:r>
                        <a:rPr lang="es-EC" sz="1200" dirty="0">
                          <a:effectLst/>
                        </a:rPr>
                        <a:t> </a:t>
                      </a:r>
                      <a:endParaRPr lang="es-EC" sz="1200" dirty="0" smtClean="0">
                        <a:effectLst/>
                      </a:endParaRPr>
                    </a:p>
                    <a:p>
                      <a:pPr algn="just">
                        <a:lnSpc>
                          <a:spcPct val="150000"/>
                        </a:lnSpc>
                        <a:spcAft>
                          <a:spcPts val="0"/>
                        </a:spcAft>
                        <a:tabLst>
                          <a:tab pos="1343025" algn="l"/>
                        </a:tabLst>
                      </a:pPr>
                      <a:endParaRPr lang="es-EC" sz="1200" dirty="0" smtClean="0">
                        <a:effectLst/>
                      </a:endParaRPr>
                    </a:p>
                    <a:p>
                      <a:pPr algn="just">
                        <a:lnSpc>
                          <a:spcPct val="150000"/>
                        </a:lnSpc>
                        <a:spcAft>
                          <a:spcPts val="0"/>
                        </a:spcAft>
                        <a:tabLst>
                          <a:tab pos="1343025" algn="l"/>
                        </a:tabLst>
                      </a:pPr>
                      <a:endParaRPr lang="es-EC" sz="1200" dirty="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200" dirty="0">
                          <a:effectLst/>
                        </a:rPr>
                        <a:t> </a:t>
                      </a:r>
                      <a:r>
                        <a:rPr lang="es-EC" sz="1200" dirty="0" smtClean="0">
                          <a:effectLst/>
                        </a:rPr>
                        <a:t>RRD</a:t>
                      </a:r>
                      <a:endParaRPr lang="es-EC" sz="1200" dirty="0">
                        <a:effectLst/>
                      </a:endParaRPr>
                    </a:p>
                    <a:p>
                      <a:pPr algn="just">
                        <a:lnSpc>
                          <a:spcPct val="150000"/>
                        </a:lnSpc>
                        <a:spcAft>
                          <a:spcPts val="0"/>
                        </a:spcAft>
                        <a:tabLst>
                          <a:tab pos="1343025" algn="l"/>
                        </a:tabLst>
                      </a:pPr>
                      <a:r>
                        <a:rPr lang="es-EC" sz="1200" dirty="0">
                          <a:effectLst/>
                        </a:rPr>
                        <a:t> </a:t>
                      </a:r>
                    </a:p>
                    <a:p>
                      <a:pPr algn="just">
                        <a:lnSpc>
                          <a:spcPct val="150000"/>
                        </a:lnSpc>
                        <a:spcAft>
                          <a:spcPts val="0"/>
                        </a:spcAft>
                        <a:tabLst>
                          <a:tab pos="1343025" algn="l"/>
                        </a:tabLst>
                      </a:pPr>
                      <a:r>
                        <a:rPr lang="es-EC" sz="1200" dirty="0">
                          <a:effectLst/>
                        </a:rPr>
                        <a:t> </a:t>
                      </a:r>
                      <a:endParaRPr lang="es-EC" sz="1200" dirty="0">
                        <a:solidFill>
                          <a:srgbClr val="76923C"/>
                        </a:solidFill>
                        <a:effectLst/>
                        <a:latin typeface="+mn-lt"/>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LA_RRR</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LA_Right</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endParaRPr lang="es-EC" sz="600" dirty="0" smtClean="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LA_Restiction</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LA_Responsability</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LA_BAunit</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39410">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LA_Mortage</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LA_AdministrativeSource</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rowSpan="6">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200" dirty="0">
                          <a:effectLst/>
                        </a:rPr>
                        <a:t> </a:t>
                      </a:r>
                      <a:endParaRPr lang="es-EC" sz="1200" dirty="0" smtClean="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endParaRPr lang="es-EC" sz="1200" dirty="0" smtClean="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endParaRPr lang="es-EC" sz="1200" dirty="0" smtClean="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endParaRPr lang="es-EC" sz="1200" dirty="0" smtClean="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200" dirty="0" smtClean="0">
                          <a:effectLst/>
                        </a:rPr>
                        <a:t>Unidad Espacial</a:t>
                      </a:r>
                      <a:endParaRPr lang="es-EC" sz="1200" dirty="0">
                        <a:effectLst/>
                      </a:endParaRPr>
                    </a:p>
                    <a:p>
                      <a:pPr algn="just">
                        <a:lnSpc>
                          <a:spcPct val="150000"/>
                        </a:lnSpc>
                        <a:spcAft>
                          <a:spcPts val="0"/>
                        </a:spcAft>
                        <a:tabLst>
                          <a:tab pos="1343025" algn="l"/>
                        </a:tabLst>
                      </a:pPr>
                      <a:r>
                        <a:rPr lang="es-EC" sz="1200" dirty="0">
                          <a:effectLst/>
                        </a:rPr>
                        <a:t> </a:t>
                      </a:r>
                    </a:p>
                  </a:txBody>
                  <a:tcPr marL="37105" marR="37105" marT="0" marB="0"/>
                </a:tc>
                <a:tc>
                  <a:txBody>
                    <a:bodyPr/>
                    <a:lstStyle/>
                    <a:p>
                      <a:pPr algn="just">
                        <a:lnSpc>
                          <a:spcPct val="150000"/>
                        </a:lnSpc>
                        <a:spcAft>
                          <a:spcPts val="0"/>
                        </a:spcAft>
                        <a:tabLst>
                          <a:tab pos="1343025" algn="l"/>
                        </a:tabLst>
                      </a:pPr>
                      <a:r>
                        <a:rPr lang="es-EC" sz="1200" dirty="0">
                          <a:effectLst/>
                        </a:rPr>
                        <a:t>LA_SpatialUnit</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LA_SpatialUnitGroup</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LA_LegalSpaceBuildingUnit</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LA_LegalSpaceUtilityNetwork</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LA_Level</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676275" algn="l"/>
                        </a:tabLst>
                      </a:pPr>
                      <a:r>
                        <a:rPr lang="es-EC" sz="1200" dirty="0">
                          <a:effectLst/>
                        </a:rPr>
                        <a:t>LA_RequiredRelationshipSpatialUnit</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0,3</a:t>
                      </a:r>
                      <a:endParaRPr lang="es-EC" sz="1200" dirty="0">
                        <a:solidFill>
                          <a:srgbClr val="76923C"/>
                        </a:solidFill>
                        <a:effectLst/>
                        <a:latin typeface="+mn-lt"/>
                        <a:ea typeface="Times New Roman"/>
                        <a:cs typeface="Times New Roman"/>
                      </a:endParaRPr>
                    </a:p>
                  </a:txBody>
                  <a:tcPr marL="37105" marR="37105" marT="0" marB="0"/>
                </a:tc>
              </a:tr>
              <a:tr h="221467">
                <a:tc rowSpan="2">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200" dirty="0">
                          <a:effectLst/>
                        </a:rPr>
                        <a:t> </a:t>
                      </a:r>
                      <a:endParaRPr lang="es-EC" sz="1200" dirty="0" smtClean="0">
                        <a:effectLst/>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200" dirty="0" smtClean="0">
                          <a:effectLst/>
                        </a:rPr>
                        <a:t>Surveying</a:t>
                      </a:r>
                      <a:endParaRPr lang="es-EC" sz="1200" dirty="0" smtClean="0">
                        <a:solidFill>
                          <a:srgbClr val="76923C"/>
                        </a:solidFill>
                        <a:effectLst/>
                        <a:latin typeface="+mn-lt"/>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LA_Point</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21467">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LA_SpatialSource</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221467">
                <a:tc rowSpan="2">
                  <a:txBody>
                    <a:bodyPr/>
                    <a:lstStyle/>
                    <a:p>
                      <a:pPr>
                        <a:lnSpc>
                          <a:spcPct val="150000"/>
                        </a:lnSpc>
                        <a:spcAft>
                          <a:spcPts val="0"/>
                        </a:spcAft>
                      </a:pPr>
                      <a:r>
                        <a:rPr lang="es-EC" sz="1200" dirty="0">
                          <a:effectLst/>
                        </a:rPr>
                        <a:t> </a:t>
                      </a:r>
                      <a:r>
                        <a:rPr lang="es-EC" sz="1200" dirty="0" smtClean="0">
                          <a:effectLst/>
                        </a:rPr>
                        <a:t>Spatial </a:t>
                      </a:r>
                    </a:p>
                    <a:p>
                      <a:pPr>
                        <a:lnSpc>
                          <a:spcPct val="150000"/>
                        </a:lnSpc>
                        <a:spcAft>
                          <a:spcPts val="0"/>
                        </a:spcAft>
                      </a:pPr>
                      <a:r>
                        <a:rPr lang="es-EC" sz="1200" dirty="0" smtClean="0">
                          <a:effectLst/>
                        </a:rPr>
                        <a:t>Representation</a:t>
                      </a:r>
                      <a:endParaRPr lang="es-EC" sz="1200" dirty="0">
                        <a:solidFill>
                          <a:srgbClr val="76923C"/>
                        </a:solidFill>
                        <a:effectLst/>
                        <a:latin typeface="+mn-lt"/>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LA_BoundaryFaceString</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M,1</a:t>
                      </a:r>
                      <a:endParaRPr lang="es-EC" sz="1200" dirty="0">
                        <a:solidFill>
                          <a:srgbClr val="76923C"/>
                        </a:solidFill>
                        <a:effectLst/>
                        <a:latin typeface="+mn-lt"/>
                        <a:ea typeface="Times New Roman"/>
                        <a:cs typeface="Times New Roman"/>
                      </a:endParaRPr>
                    </a:p>
                  </a:txBody>
                  <a:tcPr marL="37105" marR="37105" marT="0" marB="0"/>
                </a:tc>
              </a:tr>
              <a:tr h="327074">
                <a:tc vMerge="1">
                  <a:txBody>
                    <a:bodyPr/>
                    <a:lstStyle/>
                    <a:p>
                      <a:pPr algn="just">
                        <a:lnSpc>
                          <a:spcPct val="150000"/>
                        </a:lnSpc>
                        <a:spcAft>
                          <a:spcPts val="0"/>
                        </a:spcAft>
                        <a:tabLst>
                          <a:tab pos="1343025" algn="l"/>
                        </a:tabLst>
                      </a:pPr>
                      <a:endParaRPr lang="es-EC" sz="6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200" dirty="0">
                          <a:effectLst/>
                        </a:rPr>
                        <a:t>LA_BoundaryFace</a:t>
                      </a:r>
                      <a:endParaRPr lang="es-EC" sz="1200" dirty="0">
                        <a:solidFill>
                          <a:srgbClr val="76923C"/>
                        </a:solidFill>
                        <a:effectLst/>
                        <a:latin typeface="+mn-lt"/>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200" dirty="0">
                          <a:effectLst/>
                        </a:rPr>
                        <a:t>O,1</a:t>
                      </a:r>
                      <a:endParaRPr lang="es-EC" sz="1200" dirty="0">
                        <a:solidFill>
                          <a:srgbClr val="76923C"/>
                        </a:solidFill>
                        <a:effectLst/>
                        <a:latin typeface="+mn-lt"/>
                        <a:ea typeface="Times New Roman"/>
                        <a:cs typeface="Times New Roman"/>
                      </a:endParaRPr>
                    </a:p>
                  </a:txBody>
                  <a:tcPr marL="37105" marR="37105" marT="0" marB="0"/>
                </a:tc>
              </a:tr>
            </a:tbl>
          </a:graphicData>
        </a:graphic>
      </p:graphicFrame>
    </p:spTree>
    <p:extLst>
      <p:ext uri="{BB962C8B-B14F-4D97-AF65-F5344CB8AC3E}">
        <p14:creationId xmlns:p14="http://schemas.microsoft.com/office/powerpoint/2010/main" val="347355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13854593"/>
              </p:ext>
            </p:extLst>
          </p:nvPr>
        </p:nvGraphicFramePr>
        <p:xfrm>
          <a:off x="251520" y="116637"/>
          <a:ext cx="6552728" cy="6651832"/>
        </p:xfrm>
        <a:graphic>
          <a:graphicData uri="http://schemas.openxmlformats.org/drawingml/2006/table">
            <a:tbl>
              <a:tblPr firstRow="1" firstCol="1" bandRow="1">
                <a:tableStyleId>{5C22544A-7EE6-4342-B048-85BDC9FD1C3A}</a:tableStyleId>
              </a:tblPr>
              <a:tblGrid>
                <a:gridCol w="1665949"/>
                <a:gridCol w="2726539"/>
                <a:gridCol w="2160240"/>
              </a:tblGrid>
              <a:tr h="222087">
                <a:tc>
                  <a:txBody>
                    <a:bodyPr/>
                    <a:lstStyle/>
                    <a:p>
                      <a:pPr algn="just">
                        <a:lnSpc>
                          <a:spcPct val="150000"/>
                        </a:lnSpc>
                        <a:spcAft>
                          <a:spcPts val="0"/>
                        </a:spcAft>
                        <a:tabLst>
                          <a:tab pos="1343025" algn="l"/>
                        </a:tabLst>
                      </a:pPr>
                      <a:r>
                        <a:rPr lang="es-EC" sz="1400" dirty="0">
                          <a:effectLst/>
                        </a:rPr>
                        <a:t>Paquete </a:t>
                      </a:r>
                      <a:endParaRPr lang="es-EC" sz="14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Clase</a:t>
                      </a:r>
                      <a:endParaRPr lang="es-EC" sz="14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Nivel de conformidad</a:t>
                      </a:r>
                      <a:endParaRPr lang="es-EC" sz="1400" dirty="0">
                        <a:solidFill>
                          <a:srgbClr val="76923C"/>
                        </a:solidFill>
                        <a:effectLst/>
                        <a:latin typeface="Calibri"/>
                        <a:ea typeface="Times New Roman"/>
                        <a:cs typeface="Times New Roman"/>
                      </a:endParaRPr>
                    </a:p>
                  </a:txBody>
                  <a:tcPr marL="37105" marR="37105" marT="0" marB="0"/>
                </a:tc>
              </a:tr>
              <a:tr h="222087">
                <a:tc rowSpan="3">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400" dirty="0">
                          <a:effectLst/>
                        </a:rPr>
                        <a:t> </a:t>
                      </a:r>
                      <a:r>
                        <a:rPr lang="es-EC" sz="1400" dirty="0" smtClean="0">
                          <a:effectLst/>
                        </a:rPr>
                        <a:t>Party</a:t>
                      </a:r>
                      <a:endParaRPr lang="es-EC" sz="1400" dirty="0" smtClean="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endParaRPr lang="es-EC" sz="14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LA_Party</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LA_GroupPArty</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25685">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LA_Member</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O,3</a:t>
                      </a:r>
                      <a:endParaRPr lang="es-EC" sz="1400" dirty="0">
                        <a:solidFill>
                          <a:srgbClr val="76923C"/>
                        </a:solidFill>
                        <a:effectLst/>
                        <a:latin typeface="Calibri"/>
                        <a:ea typeface="Times New Roman"/>
                        <a:cs typeface="Times New Roman"/>
                      </a:endParaRPr>
                    </a:p>
                  </a:txBody>
                  <a:tcPr marL="37105" marR="37105" marT="0" marB="0"/>
                </a:tc>
              </a:tr>
              <a:tr h="222087">
                <a:tc rowSpan="7">
                  <a:txBody>
                    <a:bodyPr/>
                    <a:lstStyle/>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400" dirty="0">
                          <a:effectLst/>
                        </a:rPr>
                        <a:t> </a:t>
                      </a:r>
                      <a:r>
                        <a:rPr lang="es-EC" sz="1400" dirty="0" smtClean="0">
                          <a:effectLst/>
                        </a:rPr>
                        <a:t>RRD</a:t>
                      </a:r>
                      <a:endParaRPr lang="es-EC" sz="1400" dirty="0" smtClean="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LA_RRR</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LA_Right</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endParaRPr lang="es-EC" sz="800" dirty="0" smtClean="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LA_Restiction</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LA_Responsability</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LA_BAunit</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40081">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LA_Mortage</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LA_AdministrativeSource</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rowSpan="6">
                  <a:txBody>
                    <a:bodyPr/>
                    <a:lstStyle/>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400" dirty="0" smtClean="0">
                          <a:effectLst/>
                        </a:rPr>
                        <a:t>Unidad Espacial</a:t>
                      </a:r>
                      <a:endParaRPr lang="es-EC" sz="1400" dirty="0" smtClean="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p>
                      <a:pPr algn="just">
                        <a:lnSpc>
                          <a:spcPct val="150000"/>
                        </a:lnSpc>
                        <a:spcAft>
                          <a:spcPts val="0"/>
                        </a:spcAft>
                        <a:tabLst>
                          <a:tab pos="1343025" algn="l"/>
                        </a:tabLst>
                      </a:pPr>
                      <a:r>
                        <a:rPr lang="es-EC" sz="1400" dirty="0">
                          <a:effectLst/>
                        </a:rPr>
                        <a:t> </a:t>
                      </a:r>
                      <a:endParaRPr lang="es-EC" sz="14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LA_SpatialUnit</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LA_SpatialUnitGroup</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endParaRPr lang="es-EC" sz="800" dirty="0" smtClean="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LA_LegalSpaceBuildingUnit</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LA_LegalSpaceUtilityNetwork</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LA_Level</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676275" algn="l"/>
                        </a:tabLst>
                      </a:pPr>
                      <a:r>
                        <a:rPr lang="es-EC" sz="1400" dirty="0">
                          <a:effectLst/>
                        </a:rPr>
                        <a:t>LA_RequiredRelationshipSpatialUnit</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0,3</a:t>
                      </a:r>
                      <a:endParaRPr lang="es-EC" sz="1400" dirty="0">
                        <a:solidFill>
                          <a:srgbClr val="76923C"/>
                        </a:solidFill>
                        <a:effectLst/>
                        <a:latin typeface="Calibri"/>
                        <a:ea typeface="Times New Roman"/>
                        <a:cs typeface="Times New Roman"/>
                      </a:endParaRPr>
                    </a:p>
                  </a:txBody>
                  <a:tcPr marL="37105" marR="37105" marT="0" marB="0"/>
                </a:tc>
              </a:tr>
              <a:tr h="222087">
                <a:tc rowSpan="2">
                  <a:txBody>
                    <a:bodyPr/>
                    <a:lstStyle/>
                    <a:p>
                      <a:pPr marL="0" marR="0" indent="0" algn="just" defTabSz="914400" rtl="0" eaLnBrk="1" fontAlgn="auto" latinLnBrk="0" hangingPunct="1">
                        <a:lnSpc>
                          <a:spcPct val="150000"/>
                        </a:lnSpc>
                        <a:spcBef>
                          <a:spcPts val="0"/>
                        </a:spcBef>
                        <a:spcAft>
                          <a:spcPts val="0"/>
                        </a:spcAft>
                        <a:buClrTx/>
                        <a:buSzTx/>
                        <a:buFontTx/>
                        <a:buNone/>
                        <a:tabLst>
                          <a:tab pos="1343025" algn="l"/>
                        </a:tabLst>
                        <a:defRPr/>
                      </a:pPr>
                      <a:r>
                        <a:rPr lang="es-EC" sz="1400" dirty="0">
                          <a:effectLst/>
                        </a:rPr>
                        <a:t> </a:t>
                      </a:r>
                      <a:r>
                        <a:rPr lang="es-EC" sz="1400" dirty="0" smtClean="0">
                          <a:effectLst/>
                        </a:rPr>
                        <a:t>Surveying</a:t>
                      </a:r>
                      <a:endParaRPr lang="es-EC" sz="1400" dirty="0" smtClean="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LA_Point</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22087">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LA_SpatialSource</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222087">
                <a:tc rowSpan="2">
                  <a:txBody>
                    <a:bodyPr/>
                    <a:lstStyle/>
                    <a:p>
                      <a:pPr>
                        <a:lnSpc>
                          <a:spcPct val="150000"/>
                        </a:lnSpc>
                        <a:spcAft>
                          <a:spcPts val="0"/>
                        </a:spcAft>
                      </a:pPr>
                      <a:r>
                        <a:rPr lang="es-EC" sz="1400" dirty="0">
                          <a:effectLst/>
                        </a:rPr>
                        <a:t> </a:t>
                      </a:r>
                      <a:r>
                        <a:rPr lang="es-EC" sz="1400" dirty="0" smtClean="0">
                          <a:effectLst/>
                        </a:rPr>
                        <a:t>Spatial </a:t>
                      </a:r>
                    </a:p>
                    <a:p>
                      <a:pPr>
                        <a:lnSpc>
                          <a:spcPct val="150000"/>
                        </a:lnSpc>
                        <a:spcAft>
                          <a:spcPts val="0"/>
                        </a:spcAft>
                      </a:pPr>
                      <a:r>
                        <a:rPr lang="es-EC" sz="1400" dirty="0" smtClean="0">
                          <a:effectLst/>
                        </a:rPr>
                        <a:t>Representation</a:t>
                      </a:r>
                      <a:endParaRPr lang="es-EC" sz="1400" dirty="0" smtClean="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LA_BoundaryFaceString</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M,1</a:t>
                      </a:r>
                      <a:endParaRPr lang="es-EC" sz="1400" dirty="0">
                        <a:solidFill>
                          <a:srgbClr val="76923C"/>
                        </a:solidFill>
                        <a:effectLst/>
                        <a:latin typeface="Calibri"/>
                        <a:ea typeface="Times New Roman"/>
                        <a:cs typeface="Times New Roman"/>
                      </a:endParaRPr>
                    </a:p>
                  </a:txBody>
                  <a:tcPr marL="37105" marR="37105" marT="0" marB="0"/>
                </a:tc>
              </a:tr>
              <a:tr h="327988">
                <a:tc vMerge="1">
                  <a:txBody>
                    <a:bodyPr/>
                    <a:lstStyle/>
                    <a:p>
                      <a:pPr algn="just">
                        <a:lnSpc>
                          <a:spcPct val="150000"/>
                        </a:lnSpc>
                        <a:spcAft>
                          <a:spcPts val="0"/>
                        </a:spcAft>
                        <a:tabLst>
                          <a:tab pos="1343025" algn="l"/>
                        </a:tabLst>
                      </a:pPr>
                      <a:endParaRPr lang="es-EC" sz="800" dirty="0">
                        <a:solidFill>
                          <a:srgbClr val="76923C"/>
                        </a:solidFill>
                        <a:effectLst/>
                        <a:latin typeface="Calibri"/>
                        <a:ea typeface="Times New Roman"/>
                        <a:cs typeface="Times New Roman"/>
                      </a:endParaRPr>
                    </a:p>
                  </a:txBody>
                  <a:tcPr marL="37105" marR="37105" marT="0" marB="0"/>
                </a:tc>
                <a:tc>
                  <a:txBody>
                    <a:bodyPr/>
                    <a:lstStyle/>
                    <a:p>
                      <a:pPr algn="just">
                        <a:lnSpc>
                          <a:spcPct val="150000"/>
                        </a:lnSpc>
                        <a:spcAft>
                          <a:spcPts val="0"/>
                        </a:spcAft>
                        <a:tabLst>
                          <a:tab pos="1343025" algn="l"/>
                        </a:tabLst>
                      </a:pPr>
                      <a:r>
                        <a:rPr lang="es-EC" sz="1400" dirty="0">
                          <a:effectLst/>
                        </a:rPr>
                        <a:t>LA_BoundaryFace</a:t>
                      </a:r>
                      <a:endParaRPr lang="es-EC" sz="1400" dirty="0">
                        <a:solidFill>
                          <a:srgbClr val="76923C"/>
                        </a:solidFill>
                        <a:effectLst/>
                        <a:latin typeface="Calibri"/>
                        <a:ea typeface="Times New Roman"/>
                        <a:cs typeface="Times New Roman"/>
                      </a:endParaRPr>
                    </a:p>
                  </a:txBody>
                  <a:tcPr marL="37105" marR="37105" marT="0" marB="0"/>
                </a:tc>
                <a:tc>
                  <a:txBody>
                    <a:bodyPr/>
                    <a:lstStyle/>
                    <a:p>
                      <a:pPr algn="ctr">
                        <a:lnSpc>
                          <a:spcPct val="150000"/>
                        </a:lnSpc>
                        <a:spcAft>
                          <a:spcPts val="0"/>
                        </a:spcAft>
                        <a:tabLst>
                          <a:tab pos="1343025" algn="l"/>
                        </a:tabLst>
                      </a:pPr>
                      <a:r>
                        <a:rPr lang="es-EC" sz="1400" dirty="0">
                          <a:effectLst/>
                        </a:rPr>
                        <a:t>O,1</a:t>
                      </a:r>
                      <a:endParaRPr lang="es-EC" sz="1400" dirty="0">
                        <a:solidFill>
                          <a:srgbClr val="76923C"/>
                        </a:solidFill>
                        <a:effectLst/>
                        <a:latin typeface="Calibri"/>
                        <a:ea typeface="Times New Roman"/>
                        <a:cs typeface="Times New Roman"/>
                      </a:endParaRPr>
                    </a:p>
                  </a:txBody>
                  <a:tcPr marL="37105" marR="37105" marT="0" marB="0"/>
                </a:tc>
              </a:tr>
            </a:tbl>
          </a:graphicData>
        </a:graphic>
      </p:graphicFrame>
      <p:sp>
        <p:nvSpPr>
          <p:cNvPr id="5" name="Rectangle 1"/>
          <p:cNvSpPr>
            <a:spLocks noChangeArrowheads="1"/>
          </p:cNvSpPr>
          <p:nvPr/>
        </p:nvSpPr>
        <p:spPr bwMode="auto">
          <a:xfrm>
            <a:off x="6804248" y="2276872"/>
            <a:ext cx="2216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343025" algn="l"/>
              </a:tabLst>
              <a:defRPr>
                <a:solidFill>
                  <a:schemeClr val="tx1"/>
                </a:solidFill>
                <a:latin typeface="Arial" pitchFamily="34" charset="0"/>
                <a:cs typeface="Arial" pitchFamily="34" charset="0"/>
              </a:defRPr>
            </a:lvl1pPr>
            <a:lvl2pPr fontAlgn="base">
              <a:spcBef>
                <a:spcPct val="0"/>
              </a:spcBef>
              <a:spcAft>
                <a:spcPct val="0"/>
              </a:spcAft>
              <a:tabLst>
                <a:tab pos="1343025" algn="l"/>
              </a:tabLst>
              <a:defRPr>
                <a:solidFill>
                  <a:schemeClr val="tx1"/>
                </a:solidFill>
                <a:latin typeface="Arial" pitchFamily="34" charset="0"/>
                <a:cs typeface="Arial" pitchFamily="34" charset="0"/>
              </a:defRPr>
            </a:lvl2pPr>
            <a:lvl3pPr fontAlgn="base">
              <a:spcBef>
                <a:spcPct val="0"/>
              </a:spcBef>
              <a:spcAft>
                <a:spcPct val="0"/>
              </a:spcAft>
              <a:tabLst>
                <a:tab pos="1343025" algn="l"/>
              </a:tabLst>
              <a:defRPr>
                <a:solidFill>
                  <a:schemeClr val="tx1"/>
                </a:solidFill>
                <a:latin typeface="Arial" pitchFamily="34" charset="0"/>
                <a:cs typeface="Arial" pitchFamily="34" charset="0"/>
              </a:defRPr>
            </a:lvl3pPr>
            <a:lvl4pPr fontAlgn="base">
              <a:spcBef>
                <a:spcPct val="0"/>
              </a:spcBef>
              <a:spcAft>
                <a:spcPct val="0"/>
              </a:spcAft>
              <a:tabLst>
                <a:tab pos="1343025" algn="l"/>
              </a:tabLst>
              <a:defRPr>
                <a:solidFill>
                  <a:schemeClr val="tx1"/>
                </a:solidFill>
                <a:latin typeface="Arial" pitchFamily="34" charset="0"/>
                <a:cs typeface="Arial" pitchFamily="34" charset="0"/>
              </a:defRPr>
            </a:lvl4pPr>
            <a:lvl5pPr fontAlgn="base">
              <a:spcBef>
                <a:spcPct val="0"/>
              </a:spcBef>
              <a:spcAft>
                <a:spcPct val="0"/>
              </a:spcAft>
              <a:tabLst>
                <a:tab pos="1343025" algn="l"/>
              </a:tabLst>
              <a:defRPr>
                <a:solidFill>
                  <a:schemeClr val="tx1"/>
                </a:solidFill>
                <a:latin typeface="Arial" pitchFamily="34" charset="0"/>
                <a:cs typeface="Arial" pitchFamily="34" charset="0"/>
              </a:defRPr>
            </a:lvl5pPr>
            <a:lvl6pPr fontAlgn="base">
              <a:spcBef>
                <a:spcPct val="0"/>
              </a:spcBef>
              <a:spcAft>
                <a:spcPct val="0"/>
              </a:spcAft>
              <a:tabLst>
                <a:tab pos="1343025" algn="l"/>
              </a:tabLst>
              <a:defRPr>
                <a:solidFill>
                  <a:schemeClr val="tx1"/>
                </a:solidFill>
                <a:latin typeface="Arial" pitchFamily="34" charset="0"/>
                <a:cs typeface="Arial" pitchFamily="34" charset="0"/>
              </a:defRPr>
            </a:lvl6pPr>
            <a:lvl7pPr fontAlgn="base">
              <a:spcBef>
                <a:spcPct val="0"/>
              </a:spcBef>
              <a:spcAft>
                <a:spcPct val="0"/>
              </a:spcAft>
              <a:tabLst>
                <a:tab pos="1343025" algn="l"/>
              </a:tabLst>
              <a:defRPr>
                <a:solidFill>
                  <a:schemeClr val="tx1"/>
                </a:solidFill>
                <a:latin typeface="Arial" pitchFamily="34" charset="0"/>
                <a:cs typeface="Arial" pitchFamily="34" charset="0"/>
              </a:defRPr>
            </a:lvl7pPr>
            <a:lvl8pPr fontAlgn="base">
              <a:spcBef>
                <a:spcPct val="0"/>
              </a:spcBef>
              <a:spcAft>
                <a:spcPct val="0"/>
              </a:spcAft>
              <a:tabLst>
                <a:tab pos="1343025" algn="l"/>
              </a:tabLst>
              <a:defRPr>
                <a:solidFill>
                  <a:schemeClr val="tx1"/>
                </a:solidFill>
                <a:latin typeface="Arial" pitchFamily="34" charset="0"/>
                <a:cs typeface="Arial" pitchFamily="34" charset="0"/>
              </a:defRPr>
            </a:lvl8pPr>
            <a:lvl9pPr fontAlgn="base">
              <a:spcBef>
                <a:spcPct val="0"/>
              </a:spcBef>
              <a:spcAft>
                <a:spcPct val="0"/>
              </a:spcAft>
              <a:tabLst>
                <a:tab pos="134302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343025" algn="l"/>
              </a:tabLst>
            </a:pPr>
            <a:r>
              <a:rPr kumimoji="0" lang="es-EC" altLang="es-EC" sz="12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Verificaci</a:t>
            </a:r>
            <a:r>
              <a:rPr kumimoji="0" lang="es-EC" altLang="es-EC" sz="1200" b="1" i="0" u="none" strike="noStrike" cap="none" normalizeH="0" baseline="0" dirty="0" smtClean="0">
                <a:ln>
                  <a:noFill/>
                </a:ln>
                <a:solidFill>
                  <a:srgbClr val="0D0D0D"/>
                </a:solidFill>
                <a:effectLst/>
                <a:latin typeface="Calibri"/>
                <a:ea typeface="Times New Roman" pitchFamily="18" charset="0"/>
                <a:cs typeface="Arial" pitchFamily="34" charset="0"/>
              </a:rPr>
              <a:t>ó</a:t>
            </a:r>
            <a:r>
              <a:rPr kumimoji="0" lang="es-EC" altLang="es-EC" sz="12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n de Codificaci</a:t>
            </a:r>
            <a:r>
              <a:rPr kumimoji="0" lang="es-EC" altLang="es-EC" sz="1200" b="1" i="0" u="none" strike="noStrike" cap="none" normalizeH="0" baseline="0" dirty="0" smtClean="0">
                <a:ln>
                  <a:noFill/>
                </a:ln>
                <a:solidFill>
                  <a:srgbClr val="0D0D0D"/>
                </a:solidFill>
                <a:effectLst/>
                <a:latin typeface="Calibri"/>
                <a:ea typeface="Times New Roman" pitchFamily="18" charset="0"/>
                <a:cs typeface="Arial" pitchFamily="34" charset="0"/>
              </a:rPr>
              <a:t>ó</a:t>
            </a:r>
            <a:r>
              <a:rPr kumimoji="0" lang="es-EC" altLang="es-EC" sz="12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n</a:t>
            </a:r>
          </a:p>
          <a:p>
            <a:pPr marL="0" marR="0" lvl="0" indent="0" algn="ctr" defTabSz="914400" rtl="0" eaLnBrk="1" fontAlgn="base" latinLnBrk="0" hangingPunct="1">
              <a:lnSpc>
                <a:spcPct val="100000"/>
              </a:lnSpc>
              <a:spcBef>
                <a:spcPct val="0"/>
              </a:spcBef>
              <a:spcAft>
                <a:spcPct val="0"/>
              </a:spcAft>
              <a:buClrTx/>
              <a:buSzTx/>
              <a:buFontTx/>
              <a:buNone/>
              <a:tabLst>
                <a:tab pos="1343025" algn="l"/>
              </a:tabLst>
            </a:pPr>
            <a:r>
              <a:rPr kumimoji="0" lang="es-EC" altLang="es-EC" sz="12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Fuente.-</a:t>
            </a:r>
            <a:r>
              <a:rPr kumimoji="0" lang="es-EC" altLang="es-EC" sz="1200" b="0"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 (Oosterom, 2009)</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145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722344"/>
          </a:xfrm>
        </p:spPr>
        <p:txBody>
          <a:bodyPr>
            <a:normAutofit fontScale="90000"/>
          </a:bodyPr>
          <a:lstStyle/>
          <a:p>
            <a:r>
              <a:rPr lang="es-EC" b="1" dirty="0"/>
              <a:t>TAMAÑO DE LA MUESTRA </a:t>
            </a:r>
          </a:p>
        </p:txBody>
      </p:sp>
      <mc:AlternateContent xmlns:mc="http://schemas.openxmlformats.org/markup-compatibility/2006" xmlns:a14="http://schemas.microsoft.com/office/drawing/2010/main">
        <mc:Choice Requires="a14">
          <p:sp>
            <p:nvSpPr>
              <p:cNvPr id="4" name="2 Marcador de contenido"/>
              <p:cNvSpPr>
                <a:spLocks noGrp="1"/>
              </p:cNvSpPr>
              <p:nvPr>
                <p:ph idx="1"/>
              </p:nvPr>
            </p:nvSpPr>
            <p:spPr/>
            <p:txBody>
              <a:bodyPr>
                <a:noAutofit/>
              </a:bodyPr>
              <a:lstStyle/>
              <a:p>
                <a:pPr marL="68580" indent="0">
                  <a:buNone/>
                </a:pPr>
                <a14:m>
                  <m:oMathPara xmlns:m="http://schemas.openxmlformats.org/officeDocument/2006/math">
                    <m:oMathParaPr>
                      <m:jc m:val="centerGroup"/>
                    </m:oMathParaPr>
                    <m:oMath xmlns:m="http://schemas.openxmlformats.org/officeDocument/2006/math">
                      <m:r>
                        <a:rPr lang="en-US" sz="3600" b="1" i="1">
                          <a:latin typeface="Cambria Math"/>
                        </a:rPr>
                        <m:t>𝒏</m:t>
                      </m:r>
                      <m:r>
                        <a:rPr lang="en-US" sz="3600" i="1">
                          <a:latin typeface="Cambria Math"/>
                        </a:rPr>
                        <m:t>=</m:t>
                      </m:r>
                      <m:f>
                        <m:fPr>
                          <m:ctrlPr>
                            <a:rPr lang="es-EC" sz="3600" i="1">
                              <a:latin typeface="Cambria Math"/>
                            </a:rPr>
                          </m:ctrlPr>
                        </m:fPr>
                        <m:num>
                          <m:r>
                            <a:rPr lang="es-EC" sz="3600" i="1">
                              <a:latin typeface="Cambria Math"/>
                            </a:rPr>
                            <m:t>𝑁</m:t>
                          </m:r>
                          <m:r>
                            <a:rPr lang="es-EC" sz="3600" i="1">
                              <a:latin typeface="Cambria Math"/>
                            </a:rPr>
                            <m:t>∗</m:t>
                          </m:r>
                          <m:sSup>
                            <m:sSupPr>
                              <m:ctrlPr>
                                <a:rPr lang="es-EC" sz="3600" i="1">
                                  <a:latin typeface="Cambria Math"/>
                                </a:rPr>
                              </m:ctrlPr>
                            </m:sSupPr>
                            <m:e>
                              <m:r>
                                <a:rPr lang="es-EC" sz="3600" i="1">
                                  <a:latin typeface="Cambria Math"/>
                                </a:rPr>
                                <m:t>𝑍𝑎</m:t>
                              </m:r>
                            </m:e>
                            <m:sup>
                              <m:r>
                                <a:rPr lang="es-EC" sz="3600" i="1">
                                  <a:latin typeface="Cambria Math"/>
                                </a:rPr>
                                <m:t>2</m:t>
                              </m:r>
                            </m:sup>
                          </m:sSup>
                          <m:r>
                            <a:rPr lang="es-EC" sz="3600" i="1">
                              <a:latin typeface="Cambria Math"/>
                            </a:rPr>
                            <m:t>𝑝</m:t>
                          </m:r>
                          <m:r>
                            <a:rPr lang="es-EC" sz="3600" i="1">
                              <a:latin typeface="Cambria Math"/>
                            </a:rPr>
                            <m:t>∗</m:t>
                          </m:r>
                          <m:r>
                            <a:rPr lang="es-EC" sz="3600" i="1">
                              <a:latin typeface="Cambria Math"/>
                            </a:rPr>
                            <m:t>𝑞</m:t>
                          </m:r>
                        </m:num>
                        <m:den>
                          <m:sSup>
                            <m:sSupPr>
                              <m:ctrlPr>
                                <a:rPr lang="es-EC" sz="3600" i="1">
                                  <a:latin typeface="Cambria Math"/>
                                </a:rPr>
                              </m:ctrlPr>
                            </m:sSupPr>
                            <m:e>
                              <m:r>
                                <a:rPr lang="es-EC" sz="3600" i="1">
                                  <a:latin typeface="Cambria Math"/>
                                </a:rPr>
                                <m:t>𝑑</m:t>
                              </m:r>
                            </m:e>
                            <m:sup>
                              <m:r>
                                <a:rPr lang="es-EC" sz="3600" i="1">
                                  <a:latin typeface="Cambria Math"/>
                                </a:rPr>
                                <m:t>2 </m:t>
                              </m:r>
                            </m:sup>
                          </m:sSup>
                          <m:r>
                            <a:rPr lang="es-EC" sz="3600" i="1">
                              <a:latin typeface="Cambria Math"/>
                            </a:rPr>
                            <m:t>∗</m:t>
                          </m:r>
                          <m:d>
                            <m:dPr>
                              <m:ctrlPr>
                                <a:rPr lang="es-EC" sz="3600" i="1">
                                  <a:latin typeface="Cambria Math"/>
                                </a:rPr>
                              </m:ctrlPr>
                            </m:dPr>
                            <m:e>
                              <m:r>
                                <a:rPr lang="es-EC" sz="3600" i="1">
                                  <a:latin typeface="Cambria Math"/>
                                </a:rPr>
                                <m:t>𝑁</m:t>
                              </m:r>
                              <m:r>
                                <a:rPr lang="es-EC" sz="3600" i="1">
                                  <a:latin typeface="Cambria Math"/>
                                </a:rPr>
                                <m:t>−1</m:t>
                              </m:r>
                            </m:e>
                          </m:d>
                          <m:r>
                            <a:rPr lang="es-EC" sz="3600" i="1">
                              <a:latin typeface="Cambria Math"/>
                            </a:rPr>
                            <m:t>+</m:t>
                          </m:r>
                          <m:sSup>
                            <m:sSupPr>
                              <m:ctrlPr>
                                <a:rPr lang="es-EC" sz="3600" i="1">
                                  <a:latin typeface="Cambria Math"/>
                                </a:rPr>
                              </m:ctrlPr>
                            </m:sSupPr>
                            <m:e>
                              <m:r>
                                <a:rPr lang="es-EC" sz="3600" i="1">
                                  <a:latin typeface="Cambria Math"/>
                                </a:rPr>
                                <m:t>𝑍𝑎</m:t>
                              </m:r>
                            </m:e>
                            <m:sup>
                              <m:r>
                                <a:rPr lang="es-EC" sz="3600" i="1">
                                  <a:latin typeface="Cambria Math"/>
                                </a:rPr>
                                <m:t>2 </m:t>
                              </m:r>
                            </m:sup>
                          </m:sSup>
                          <m:r>
                            <a:rPr lang="es-EC" sz="3600" i="1">
                              <a:latin typeface="Cambria Math"/>
                            </a:rPr>
                            <m:t>∗</m:t>
                          </m:r>
                          <m:r>
                            <a:rPr lang="es-EC" sz="3600" i="1">
                              <a:latin typeface="Cambria Math"/>
                            </a:rPr>
                            <m:t>𝑝</m:t>
                          </m:r>
                          <m:r>
                            <a:rPr lang="es-EC" sz="3600" i="1">
                              <a:latin typeface="Cambria Math"/>
                            </a:rPr>
                            <m:t>∗</m:t>
                          </m:r>
                          <m:r>
                            <a:rPr lang="es-EC" sz="3600" i="1">
                              <a:latin typeface="Cambria Math"/>
                            </a:rPr>
                            <m:t>𝑞</m:t>
                          </m:r>
                        </m:den>
                      </m:f>
                    </m:oMath>
                  </m:oMathPara>
                </a14:m>
                <a:endParaRPr lang="es-EC" sz="3600" dirty="0"/>
              </a:p>
              <a:p>
                <a:pPr marL="68580" indent="0">
                  <a:buNone/>
                </a:pPr>
                <a:endParaRPr lang="es-EC" sz="2800" dirty="0" smtClean="0"/>
              </a:p>
              <a:p>
                <a:pPr marL="68580" indent="0">
                  <a:buNone/>
                </a:pPr>
                <a:r>
                  <a:rPr lang="es-EC" sz="2800" dirty="0" smtClean="0"/>
                  <a:t>Dónde</a:t>
                </a:r>
                <a:r>
                  <a:rPr lang="es-EC" sz="2800" dirty="0"/>
                  <a:t>:</a:t>
                </a:r>
              </a:p>
              <a:p>
                <a:pPr lvl="1"/>
                <a:r>
                  <a:rPr lang="es-EC" dirty="0"/>
                  <a:t>N: Total de la población</a:t>
                </a:r>
              </a:p>
              <a:p>
                <a:pPr lvl="1"/>
                <a:r>
                  <a:rPr lang="es-EC" dirty="0"/>
                  <a:t>Za: 1.96 al cuadrado (si la seguridad es del 95%)</a:t>
                </a:r>
              </a:p>
              <a:p>
                <a:pPr lvl="1"/>
                <a:r>
                  <a:rPr lang="es-EC" dirty="0"/>
                  <a:t>p: proporción esperada (en este caso 5%: 0.05)</a:t>
                </a:r>
              </a:p>
              <a:p>
                <a:pPr lvl="1"/>
                <a:r>
                  <a:rPr lang="es-EC" dirty="0"/>
                  <a:t>q: 1-p (en este caso 1-0.05=0.95)</a:t>
                </a:r>
              </a:p>
              <a:p>
                <a:pPr lvl="1"/>
                <a:r>
                  <a:rPr lang="es-EC" dirty="0"/>
                  <a:t>d: precisión ( en su investigación use un 5%)</a:t>
                </a:r>
              </a:p>
              <a:p>
                <a:endParaRPr lang="es-EC" sz="3600" dirty="0"/>
              </a:p>
            </p:txBody>
          </p:sp>
        </mc:Choice>
        <mc:Fallback xmlns="">
          <p:sp>
            <p:nvSpPr>
              <p:cNvPr id="4"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667" b="-5694"/>
                </a:stretch>
              </a:blipFill>
            </p:spPr>
            <p:txBody>
              <a:bodyPr/>
              <a:lstStyle/>
              <a:p>
                <a:r>
                  <a:rPr lang="es-EC">
                    <a:noFill/>
                  </a:rPr>
                  <a:t> </a:t>
                </a:r>
              </a:p>
            </p:txBody>
          </p:sp>
        </mc:Fallback>
      </mc:AlternateContent>
    </p:spTree>
    <p:extLst>
      <p:ext uri="{BB962C8B-B14F-4D97-AF65-F5344CB8AC3E}">
        <p14:creationId xmlns:p14="http://schemas.microsoft.com/office/powerpoint/2010/main" val="2870820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2082323213"/>
                  </p:ext>
                </p:extLst>
              </p:nvPr>
            </p:nvGraphicFramePr>
            <p:xfrm>
              <a:off x="323528" y="764704"/>
              <a:ext cx="8424936" cy="3200400"/>
            </p:xfrm>
            <a:graphic>
              <a:graphicData uri="http://schemas.openxmlformats.org/drawingml/2006/table">
                <a:tbl>
                  <a:tblPr firstRow="1" firstCol="1" bandRow="1">
                    <a:tableStyleId>{21E4AEA4-8DFA-4A89-87EB-49C32662AFE0}</a:tableStyleId>
                  </a:tblPr>
                  <a:tblGrid>
                    <a:gridCol w="537341"/>
                    <a:gridCol w="5882467"/>
                    <a:gridCol w="2005128"/>
                  </a:tblGrid>
                  <a:tr h="250825">
                    <a:tc>
                      <a:txBody>
                        <a:bodyPr/>
                        <a:lstStyle/>
                        <a:p>
                          <a:pPr>
                            <a:lnSpc>
                              <a:spcPct val="150000"/>
                            </a:lnSpc>
                            <a:spcAft>
                              <a:spcPts val="0"/>
                            </a:spcAft>
                          </a:pPr>
                          <a:r>
                            <a:rPr lang="es-EC" sz="2000" dirty="0">
                              <a:effectLst/>
                            </a:rPr>
                            <a:t>N</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Total de predios en el área de estudios</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7790</a:t>
                          </a:r>
                          <a:endParaRPr lang="es-EC" sz="1800" dirty="0">
                            <a:effectLst/>
                            <a:latin typeface="Calibri"/>
                            <a:ea typeface="Times New Roman"/>
                            <a:cs typeface="Times New Roman"/>
                          </a:endParaRPr>
                        </a:p>
                      </a:txBody>
                      <a:tcPr marL="68580" marR="68580" marT="0" marB="0"/>
                    </a:tc>
                  </a:tr>
                  <a:tr h="224790">
                    <a:tc>
                      <a:txBody>
                        <a:bodyPr/>
                        <a:lstStyle/>
                        <a:p>
                          <a:pPr>
                            <a:lnSpc>
                              <a:spcPct val="150000"/>
                            </a:lnSpc>
                            <a:spcAft>
                              <a:spcPts val="0"/>
                            </a:spcAft>
                          </a:pPr>
                          <a:r>
                            <a:rPr lang="es-EC" sz="2000" dirty="0">
                              <a:effectLst/>
                            </a:rPr>
                            <a:t>Za</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14:m>
                            <m:oMath xmlns:m="http://schemas.openxmlformats.org/officeDocument/2006/math">
                              <m:sSup>
                                <m:sSupPr>
                                  <m:ctrlPr>
                                    <a:rPr lang="es-EC" sz="2000" i="1">
                                      <a:effectLst/>
                                      <a:latin typeface="Cambria Math"/>
                                    </a:rPr>
                                  </m:ctrlPr>
                                </m:sSupPr>
                                <m:e>
                                  <m:r>
                                    <a:rPr lang="es-EC" sz="2000">
                                      <a:effectLst/>
                                      <a:latin typeface="Cambria Math"/>
                                    </a:rPr>
                                    <m:t>1,96</m:t>
                                  </m:r>
                                </m:e>
                                <m:sup>
                                  <m:r>
                                    <a:rPr lang="es-EC" sz="2000">
                                      <a:effectLst/>
                                      <a:latin typeface="Cambria Math"/>
                                    </a:rPr>
                                    <m:t>2</m:t>
                                  </m:r>
                                </m:sup>
                              </m:sSup>
                            </m:oMath>
                          </a14:m>
                          <a:r>
                            <a:rPr lang="es-EC" sz="2000" dirty="0">
                              <a:effectLst/>
                            </a:rPr>
                            <a:t>  es la seguridad al 95%</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3,84</a:t>
                          </a:r>
                          <a:endParaRPr lang="es-EC" sz="1800" dirty="0">
                            <a:effectLst/>
                            <a:latin typeface="Calibri"/>
                            <a:ea typeface="Times New Roman"/>
                            <a:cs typeface="Times New Roman"/>
                          </a:endParaRPr>
                        </a:p>
                      </a:txBody>
                      <a:tcPr marL="68580" marR="68580" marT="0" marB="0"/>
                    </a:tc>
                  </a:tr>
                  <a:tr h="335915">
                    <a:tc>
                      <a:txBody>
                        <a:bodyPr/>
                        <a:lstStyle/>
                        <a:p>
                          <a:pPr>
                            <a:lnSpc>
                              <a:spcPct val="150000"/>
                            </a:lnSpc>
                            <a:spcAft>
                              <a:spcPts val="0"/>
                            </a:spcAft>
                          </a:pPr>
                          <a:r>
                            <a:rPr lang="es-EC" sz="2000" dirty="0">
                              <a:effectLst/>
                            </a:rPr>
                            <a:t>p</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proporción esperada si es al 5% = 0,05 o al 50% es 0,5 que maximiza el tamaño de la muestra</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0,05</a:t>
                          </a:r>
                          <a:endParaRPr lang="es-EC" sz="1800" dirty="0">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2000" dirty="0">
                              <a:effectLst/>
                            </a:rPr>
                            <a:t>q</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1-p </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0,95</a:t>
                          </a:r>
                          <a:endParaRPr lang="es-EC" sz="1800" dirty="0">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C" sz="2000" dirty="0">
                              <a:effectLst/>
                            </a:rPr>
                            <a:t>d</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depresión para esta investigación es de 5%</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0,05</a:t>
                          </a:r>
                          <a:endParaRPr lang="es-EC" sz="1800" dirty="0">
                            <a:effectLst/>
                            <a:latin typeface="Calibri"/>
                            <a:ea typeface="Times New Roman"/>
                            <a:cs typeface="Times New Roman"/>
                          </a:endParaRPr>
                        </a:p>
                      </a:txBody>
                      <a:tcPr marL="68580" marR="68580" marT="0" marB="0"/>
                    </a:tc>
                  </a:tr>
                  <a:tr h="0">
                    <a:tc gridSpan="2">
                      <a:txBody>
                        <a:bodyPr/>
                        <a:lstStyle/>
                        <a:p>
                          <a:pPr algn="r">
                            <a:lnSpc>
                              <a:spcPct val="150000"/>
                            </a:lnSpc>
                            <a:spcAft>
                              <a:spcPts val="0"/>
                            </a:spcAft>
                          </a:pPr>
                          <a:r>
                            <a:rPr lang="es-EC" sz="2000" dirty="0">
                              <a:effectLst/>
                            </a:rPr>
                            <a:t>resultado</a:t>
                          </a:r>
                          <a:endParaRPr lang="es-EC" sz="1800" dirty="0">
                            <a:effectLst/>
                            <a:latin typeface="Calibri"/>
                            <a:ea typeface="Times New Roman"/>
                            <a:cs typeface="Times New Roman"/>
                          </a:endParaRPr>
                        </a:p>
                      </a:txBody>
                      <a:tcPr marL="68580" marR="68580" marT="0" marB="0"/>
                    </a:tc>
                    <a:tc hMerge="1">
                      <a:txBody>
                        <a:bodyPr/>
                        <a:lstStyle/>
                        <a:p>
                          <a:endParaRPr lang="es-EC"/>
                        </a:p>
                      </a:txBody>
                      <a:tcPr/>
                    </a:tc>
                    <a:tc>
                      <a:txBody>
                        <a:bodyPr/>
                        <a:lstStyle/>
                        <a:p>
                          <a:pPr>
                            <a:lnSpc>
                              <a:spcPct val="150000"/>
                            </a:lnSpc>
                            <a:spcAft>
                              <a:spcPts val="0"/>
                            </a:spcAft>
                          </a:pPr>
                          <a:r>
                            <a:rPr lang="es-EC" sz="2000" dirty="0">
                              <a:effectLst/>
                            </a:rPr>
                            <a:t>76,02 equivale 77</a:t>
                          </a:r>
                          <a:endParaRPr lang="es-EC" sz="1800" dirty="0">
                            <a:effectLst/>
                            <a:latin typeface="Calibri"/>
                            <a:ea typeface="Times New Roman"/>
                            <a:cs typeface="Times New Roman"/>
                          </a:endParaRPr>
                        </a:p>
                      </a:txBody>
                      <a:tcPr marL="68580" marR="68580" marT="0" marB="0"/>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2082323213"/>
                  </p:ext>
                </p:extLst>
              </p:nvPr>
            </p:nvGraphicFramePr>
            <p:xfrm>
              <a:off x="323528" y="764704"/>
              <a:ext cx="8424936" cy="3200400"/>
            </p:xfrm>
            <a:graphic>
              <a:graphicData uri="http://schemas.openxmlformats.org/drawingml/2006/table">
                <a:tbl>
                  <a:tblPr firstRow="1" firstCol="1" bandRow="1">
                    <a:tableStyleId>{21E4AEA4-8DFA-4A89-87EB-49C32662AFE0}</a:tableStyleId>
                  </a:tblPr>
                  <a:tblGrid>
                    <a:gridCol w="537341"/>
                    <a:gridCol w="5882467"/>
                    <a:gridCol w="2005128"/>
                  </a:tblGrid>
                  <a:tr h="457200">
                    <a:tc>
                      <a:txBody>
                        <a:bodyPr/>
                        <a:lstStyle/>
                        <a:p>
                          <a:pPr>
                            <a:lnSpc>
                              <a:spcPct val="150000"/>
                            </a:lnSpc>
                            <a:spcAft>
                              <a:spcPts val="0"/>
                            </a:spcAft>
                          </a:pPr>
                          <a:r>
                            <a:rPr lang="es-EC" sz="2000" dirty="0">
                              <a:effectLst/>
                            </a:rPr>
                            <a:t>N</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Total de predios en el área de estudios</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7790</a:t>
                          </a:r>
                          <a:endParaRPr lang="es-EC" sz="1800" dirty="0">
                            <a:effectLst/>
                            <a:latin typeface="Calibri"/>
                            <a:ea typeface="Times New Roman"/>
                            <a:cs typeface="Times New Roman"/>
                          </a:endParaRPr>
                        </a:p>
                      </a:txBody>
                      <a:tcPr marL="68580" marR="68580" marT="0" marB="0"/>
                    </a:tc>
                  </a:tr>
                  <a:tr h="457200">
                    <a:tc>
                      <a:txBody>
                        <a:bodyPr/>
                        <a:lstStyle/>
                        <a:p>
                          <a:pPr>
                            <a:lnSpc>
                              <a:spcPct val="150000"/>
                            </a:lnSpc>
                            <a:spcAft>
                              <a:spcPts val="0"/>
                            </a:spcAft>
                          </a:pPr>
                          <a:r>
                            <a:rPr lang="es-EC" sz="2000" dirty="0">
                              <a:effectLst/>
                            </a:rPr>
                            <a:t>Za</a:t>
                          </a:r>
                          <a:endParaRPr lang="es-EC" sz="1800" dirty="0">
                            <a:effectLst/>
                            <a:latin typeface="Calibri"/>
                            <a:ea typeface="Times New Roman"/>
                            <a:cs typeface="Times New Roman"/>
                          </a:endParaRPr>
                        </a:p>
                      </a:txBody>
                      <a:tcPr marL="68580" marR="68580" marT="0" marB="0"/>
                    </a:tc>
                    <a:tc>
                      <a:txBody>
                        <a:bodyPr/>
                        <a:lstStyle/>
                        <a:p>
                          <a:endParaRPr lang="es-EC"/>
                        </a:p>
                      </a:txBody>
                      <a:tcPr marL="68580" marR="68580" marT="0" marB="0">
                        <a:blipFill rotWithShape="1">
                          <a:blip r:embed="rId2"/>
                          <a:stretch>
                            <a:fillRect l="-9119" t="-100000" r="-34197" b="-524000"/>
                          </a:stretch>
                        </a:blipFill>
                      </a:tcPr>
                    </a:tc>
                    <a:tc>
                      <a:txBody>
                        <a:bodyPr/>
                        <a:lstStyle/>
                        <a:p>
                          <a:pPr>
                            <a:lnSpc>
                              <a:spcPct val="150000"/>
                            </a:lnSpc>
                            <a:spcAft>
                              <a:spcPts val="0"/>
                            </a:spcAft>
                          </a:pPr>
                          <a:r>
                            <a:rPr lang="es-EC" sz="2000" dirty="0">
                              <a:effectLst/>
                            </a:rPr>
                            <a:t>3,84</a:t>
                          </a:r>
                          <a:endParaRPr lang="es-EC" sz="1800" dirty="0">
                            <a:effectLst/>
                            <a:latin typeface="Calibri"/>
                            <a:ea typeface="Times New Roman"/>
                            <a:cs typeface="Times New Roman"/>
                          </a:endParaRPr>
                        </a:p>
                      </a:txBody>
                      <a:tcPr marL="68580" marR="68580" marT="0" marB="0"/>
                    </a:tc>
                  </a:tr>
                  <a:tr h="914400">
                    <a:tc>
                      <a:txBody>
                        <a:bodyPr/>
                        <a:lstStyle/>
                        <a:p>
                          <a:pPr>
                            <a:lnSpc>
                              <a:spcPct val="150000"/>
                            </a:lnSpc>
                            <a:spcAft>
                              <a:spcPts val="0"/>
                            </a:spcAft>
                          </a:pPr>
                          <a:r>
                            <a:rPr lang="es-EC" sz="2000" dirty="0">
                              <a:effectLst/>
                            </a:rPr>
                            <a:t>p</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proporción esperada si es al 5% = 0,05 o al 50% es 0,5 que maximiza el tamaño de la muestra</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0,05</a:t>
                          </a:r>
                          <a:endParaRPr lang="es-EC" sz="1800" dirty="0">
                            <a:effectLst/>
                            <a:latin typeface="Calibri"/>
                            <a:ea typeface="Times New Roman"/>
                            <a:cs typeface="Times New Roman"/>
                          </a:endParaRPr>
                        </a:p>
                      </a:txBody>
                      <a:tcPr marL="68580" marR="68580" marT="0" marB="0"/>
                    </a:tc>
                  </a:tr>
                  <a:tr h="457200">
                    <a:tc>
                      <a:txBody>
                        <a:bodyPr/>
                        <a:lstStyle/>
                        <a:p>
                          <a:pPr>
                            <a:lnSpc>
                              <a:spcPct val="150000"/>
                            </a:lnSpc>
                            <a:spcAft>
                              <a:spcPts val="0"/>
                            </a:spcAft>
                          </a:pPr>
                          <a:r>
                            <a:rPr lang="es-EC" sz="2000" dirty="0">
                              <a:effectLst/>
                            </a:rPr>
                            <a:t>q</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1-p </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0,95</a:t>
                          </a:r>
                          <a:endParaRPr lang="es-EC" sz="1800" dirty="0">
                            <a:effectLst/>
                            <a:latin typeface="Calibri"/>
                            <a:ea typeface="Times New Roman"/>
                            <a:cs typeface="Times New Roman"/>
                          </a:endParaRPr>
                        </a:p>
                      </a:txBody>
                      <a:tcPr marL="68580" marR="68580" marT="0" marB="0"/>
                    </a:tc>
                  </a:tr>
                  <a:tr h="457200">
                    <a:tc>
                      <a:txBody>
                        <a:bodyPr/>
                        <a:lstStyle/>
                        <a:p>
                          <a:pPr>
                            <a:lnSpc>
                              <a:spcPct val="150000"/>
                            </a:lnSpc>
                            <a:spcAft>
                              <a:spcPts val="0"/>
                            </a:spcAft>
                          </a:pPr>
                          <a:r>
                            <a:rPr lang="es-EC" sz="2000" dirty="0">
                              <a:effectLst/>
                            </a:rPr>
                            <a:t>d</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depresión para esta investigación es de 5%</a:t>
                          </a:r>
                          <a:endParaRPr lang="es-EC" sz="1800" dirty="0">
                            <a:effectLst/>
                            <a:latin typeface="Calibri"/>
                            <a:ea typeface="Times New Roman"/>
                            <a:cs typeface="Times New Roman"/>
                          </a:endParaRPr>
                        </a:p>
                      </a:txBody>
                      <a:tcPr marL="68580" marR="68580" marT="0" marB="0"/>
                    </a:tc>
                    <a:tc>
                      <a:txBody>
                        <a:bodyPr/>
                        <a:lstStyle/>
                        <a:p>
                          <a:pPr>
                            <a:lnSpc>
                              <a:spcPct val="150000"/>
                            </a:lnSpc>
                            <a:spcAft>
                              <a:spcPts val="0"/>
                            </a:spcAft>
                          </a:pPr>
                          <a:r>
                            <a:rPr lang="es-EC" sz="2000" dirty="0">
                              <a:effectLst/>
                            </a:rPr>
                            <a:t>0,05</a:t>
                          </a:r>
                          <a:endParaRPr lang="es-EC" sz="1800" dirty="0">
                            <a:effectLst/>
                            <a:latin typeface="Calibri"/>
                            <a:ea typeface="Times New Roman"/>
                            <a:cs typeface="Times New Roman"/>
                          </a:endParaRPr>
                        </a:p>
                      </a:txBody>
                      <a:tcPr marL="68580" marR="68580" marT="0" marB="0"/>
                    </a:tc>
                  </a:tr>
                  <a:tr h="457200">
                    <a:tc gridSpan="2">
                      <a:txBody>
                        <a:bodyPr/>
                        <a:lstStyle/>
                        <a:p>
                          <a:pPr algn="r">
                            <a:lnSpc>
                              <a:spcPct val="150000"/>
                            </a:lnSpc>
                            <a:spcAft>
                              <a:spcPts val="0"/>
                            </a:spcAft>
                          </a:pPr>
                          <a:r>
                            <a:rPr lang="es-EC" sz="2000" dirty="0">
                              <a:effectLst/>
                            </a:rPr>
                            <a:t>resultado</a:t>
                          </a:r>
                          <a:endParaRPr lang="es-EC" sz="1800" dirty="0">
                            <a:effectLst/>
                            <a:latin typeface="Calibri"/>
                            <a:ea typeface="Times New Roman"/>
                            <a:cs typeface="Times New Roman"/>
                          </a:endParaRPr>
                        </a:p>
                      </a:txBody>
                      <a:tcPr marL="68580" marR="68580" marT="0" marB="0"/>
                    </a:tc>
                    <a:tc hMerge="1">
                      <a:txBody>
                        <a:bodyPr/>
                        <a:lstStyle/>
                        <a:p>
                          <a:endParaRPr lang="es-EC"/>
                        </a:p>
                      </a:txBody>
                      <a:tcPr/>
                    </a:tc>
                    <a:tc>
                      <a:txBody>
                        <a:bodyPr/>
                        <a:lstStyle/>
                        <a:p>
                          <a:pPr>
                            <a:lnSpc>
                              <a:spcPct val="150000"/>
                            </a:lnSpc>
                            <a:spcAft>
                              <a:spcPts val="0"/>
                            </a:spcAft>
                          </a:pPr>
                          <a:r>
                            <a:rPr lang="es-EC" sz="2000" dirty="0">
                              <a:effectLst/>
                            </a:rPr>
                            <a:t>76,02 equivale 77</a:t>
                          </a:r>
                          <a:endParaRPr lang="es-EC" sz="1800" dirty="0">
                            <a:effectLst/>
                            <a:latin typeface="Calibri"/>
                            <a:ea typeface="Times New Roman"/>
                            <a:cs typeface="Times New Roman"/>
                          </a:endParaRPr>
                        </a:p>
                      </a:txBody>
                      <a:tcPr marL="68580" marR="68580" marT="0" marB="0"/>
                    </a:tc>
                  </a:tr>
                </a:tbl>
              </a:graphicData>
            </a:graphic>
          </p:graphicFrame>
        </mc:Fallback>
      </mc:AlternateContent>
      <p:sp>
        <p:nvSpPr>
          <p:cNvPr id="5" name="4 Rectángulo redondeado"/>
          <p:cNvSpPr/>
          <p:nvPr/>
        </p:nvSpPr>
        <p:spPr>
          <a:xfrm>
            <a:off x="3059832" y="4797152"/>
            <a:ext cx="3096344" cy="11521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dirty="0" smtClean="0">
                <a:solidFill>
                  <a:schemeClr val="tx1">
                    <a:lumMod val="95000"/>
                    <a:lumOff val="5000"/>
                  </a:schemeClr>
                </a:solidFill>
              </a:rPr>
              <a:t>Se ha realizado la implementación para 93 predios</a:t>
            </a:r>
            <a:endParaRPr lang="es-EC" sz="2000" dirty="0">
              <a:solidFill>
                <a:schemeClr val="tx1">
                  <a:lumMod val="95000"/>
                  <a:lumOff val="5000"/>
                </a:schemeClr>
              </a:solidFill>
            </a:endParaRPr>
          </a:p>
        </p:txBody>
      </p:sp>
    </p:spTree>
    <p:extLst>
      <p:ext uri="{BB962C8B-B14F-4D97-AF65-F5344CB8AC3E}">
        <p14:creationId xmlns:p14="http://schemas.microsoft.com/office/powerpoint/2010/main" val="244515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866360"/>
          </a:xfrm>
        </p:spPr>
        <p:txBody>
          <a:bodyPr/>
          <a:lstStyle/>
          <a:p>
            <a:r>
              <a:rPr lang="es-EC" b="1" dirty="0" smtClean="0"/>
              <a:t>JUSTIFICACIÓN DEL PROBLEMA</a:t>
            </a:r>
            <a:endParaRPr lang="es-EC" b="1" dirty="0"/>
          </a:p>
        </p:txBody>
      </p:sp>
      <p:sp>
        <p:nvSpPr>
          <p:cNvPr id="3" name="2 Marcador de contenido"/>
          <p:cNvSpPr>
            <a:spLocks noGrp="1"/>
          </p:cNvSpPr>
          <p:nvPr>
            <p:ph idx="1"/>
          </p:nvPr>
        </p:nvSpPr>
        <p:spPr>
          <a:xfrm>
            <a:off x="467544" y="1600200"/>
            <a:ext cx="8298504" cy="4925144"/>
          </a:xfrm>
        </p:spPr>
        <p:txBody>
          <a:bodyPr>
            <a:noAutofit/>
          </a:bodyPr>
          <a:lstStyle/>
          <a:p>
            <a:pPr algn="just"/>
            <a:r>
              <a:rPr lang="es-EC" sz="2200" dirty="0" smtClean="0"/>
              <a:t>El </a:t>
            </a:r>
            <a:r>
              <a:rPr lang="es-EC" sz="2200" dirty="0"/>
              <a:t>catastro, es un elemento crucial para el desarrollo de la economía territorial </a:t>
            </a:r>
            <a:r>
              <a:rPr lang="es-EC" sz="2200" dirty="0" smtClean="0"/>
              <a:t>de los GAD´s por el cobro del impuesto predial además incide en </a:t>
            </a:r>
            <a:r>
              <a:rPr lang="es-EC" sz="2200" dirty="0"/>
              <a:t>el planeamiento urbano y rural, dotación de servicios, regulación de la tenencia de la tierra y el uso del </a:t>
            </a:r>
            <a:r>
              <a:rPr lang="es-EC" sz="2200" dirty="0" smtClean="0"/>
              <a:t>suelo, por tal motivo la necesidad de un </a:t>
            </a:r>
            <a:r>
              <a:rPr lang="es-EC" sz="2200" dirty="0"/>
              <a:t>catastro </a:t>
            </a:r>
            <a:r>
              <a:rPr lang="es-EC" sz="2200" dirty="0" smtClean="0"/>
              <a:t>adecuado y actualizado.</a:t>
            </a:r>
          </a:p>
          <a:p>
            <a:pPr marL="0" indent="0" algn="just">
              <a:buNone/>
            </a:pPr>
            <a:endParaRPr lang="es-EC" sz="2200" dirty="0" smtClean="0"/>
          </a:p>
          <a:p>
            <a:pPr algn="just"/>
            <a:r>
              <a:rPr lang="es-EC" sz="2200" dirty="0" smtClean="0"/>
              <a:t>La </a:t>
            </a:r>
            <a:r>
              <a:rPr lang="es-EC" sz="2200" dirty="0"/>
              <a:t>norma ISO 19152 </a:t>
            </a:r>
            <a:r>
              <a:rPr lang="es-EC" sz="2200" dirty="0" smtClean="0"/>
              <a:t>aborda e integra información de los usuarios, unidad espacial y los servicios básicos que el GAD brinda a los predios además de la administración local. Una </a:t>
            </a:r>
            <a:r>
              <a:rPr lang="es-EC" sz="2200" dirty="0"/>
              <a:t>de las ventajas de adoptar el modelo LADM, es que ningún dato es </a:t>
            </a:r>
            <a:r>
              <a:rPr lang="es-EC" sz="2200" dirty="0" smtClean="0"/>
              <a:t>despreciable para el catastro. </a:t>
            </a:r>
            <a:r>
              <a:rPr lang="es-EC" sz="2200" dirty="0"/>
              <a:t> </a:t>
            </a:r>
          </a:p>
        </p:txBody>
      </p:sp>
    </p:spTree>
    <p:extLst>
      <p:ext uri="{BB962C8B-B14F-4D97-AF65-F5344CB8AC3E}">
        <p14:creationId xmlns:p14="http://schemas.microsoft.com/office/powerpoint/2010/main" val="3969050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22344"/>
          </a:xfrm>
        </p:spPr>
        <p:txBody>
          <a:bodyPr>
            <a:noAutofit/>
          </a:bodyPr>
          <a:lstStyle/>
          <a:p>
            <a:r>
              <a:rPr lang="es-EC" sz="8000" b="1" dirty="0" smtClean="0"/>
              <a:t>La_PArty</a:t>
            </a:r>
            <a:endParaRPr lang="es-EC" sz="8000" b="1" dirty="0"/>
          </a:p>
        </p:txBody>
      </p:sp>
      <p:sp>
        <p:nvSpPr>
          <p:cNvPr id="3" name="2 Marcador de contenido"/>
          <p:cNvSpPr>
            <a:spLocks noGrp="1"/>
          </p:cNvSpPr>
          <p:nvPr>
            <p:ph idx="1"/>
          </p:nvPr>
        </p:nvSpPr>
        <p:spPr>
          <a:xfrm>
            <a:off x="457200" y="1484784"/>
            <a:ext cx="8229600" cy="4839816"/>
          </a:xfrm>
        </p:spPr>
        <p:txBody>
          <a:bodyPr>
            <a:normAutofit/>
          </a:bodyPr>
          <a:lstStyle/>
          <a:p>
            <a:r>
              <a:rPr lang="es-EC" dirty="0"/>
              <a:t>Se define </a:t>
            </a:r>
            <a:r>
              <a:rPr lang="es-EC" dirty="0" smtClean="0"/>
              <a:t>a </a:t>
            </a:r>
            <a:r>
              <a:rPr lang="es-EC" dirty="0"/>
              <a:t>la persona, empresas o municipios que desempeña un rol o posee una tenencia inmobiliaria dentro de la </a:t>
            </a:r>
            <a:r>
              <a:rPr lang="es-EC" dirty="0" smtClean="0"/>
              <a:t>localidad:</a:t>
            </a:r>
          </a:p>
          <a:p>
            <a:endParaRPr lang="es-EC" dirty="0" smtClean="0"/>
          </a:p>
          <a:p>
            <a:pPr lvl="2"/>
            <a:r>
              <a:rPr lang="es-EC" sz="2400" i="1" dirty="0"/>
              <a:t>ID, pasaporte o </a:t>
            </a:r>
            <a:r>
              <a:rPr lang="es-EC" sz="2400" i="1" dirty="0" smtClean="0"/>
              <a:t>RUC</a:t>
            </a:r>
            <a:r>
              <a:rPr lang="es-EC" sz="2400" dirty="0"/>
              <a:t> </a:t>
            </a:r>
            <a:endParaRPr lang="es-EC" sz="2000" dirty="0"/>
          </a:p>
          <a:p>
            <a:pPr lvl="2"/>
            <a:r>
              <a:rPr lang="es-EC" sz="2400" i="1" dirty="0" smtClean="0"/>
              <a:t>Nombre</a:t>
            </a:r>
            <a:r>
              <a:rPr lang="es-EC" sz="2400" dirty="0"/>
              <a:t> </a:t>
            </a:r>
            <a:endParaRPr lang="es-EC" sz="2400" dirty="0" smtClean="0"/>
          </a:p>
          <a:p>
            <a:pPr lvl="2"/>
            <a:r>
              <a:rPr lang="es-EC" sz="2400" i="1" dirty="0" smtClean="0"/>
              <a:t>Role Type</a:t>
            </a:r>
          </a:p>
          <a:p>
            <a:pPr lvl="2"/>
            <a:r>
              <a:rPr lang="es-EC" sz="2400" i="1" dirty="0" smtClean="0"/>
              <a:t>Type.- Natural o Jurídica</a:t>
            </a:r>
          </a:p>
          <a:p>
            <a:pPr lvl="2"/>
            <a:r>
              <a:rPr lang="es-EC" sz="2400" i="1" dirty="0" smtClean="0"/>
              <a:t>Edad</a:t>
            </a:r>
            <a:endParaRPr lang="es-EC" sz="2400" i="1" dirty="0"/>
          </a:p>
          <a:p>
            <a:pPr marL="0" lvl="0" indent="0">
              <a:buNone/>
            </a:pPr>
            <a:endParaRPr lang="es-EC"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96952"/>
            <a:ext cx="4592810" cy="23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06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270" t="18429" r="23564" b="6345"/>
          <a:stretch/>
        </p:blipFill>
        <p:spPr bwMode="auto">
          <a:xfrm>
            <a:off x="107504" y="188640"/>
            <a:ext cx="8856984"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5 Marcador de contenido"/>
          <p:cNvSpPr>
            <a:spLocks noGrp="1"/>
          </p:cNvSpPr>
          <p:nvPr>
            <p:ph idx="1"/>
          </p:nvPr>
        </p:nvSpPr>
        <p:spPr/>
        <p:txBody>
          <a:bodyPr/>
          <a:lstStyle/>
          <a:p>
            <a:endParaRPr lang="es-EC" dirty="0"/>
          </a:p>
        </p:txBody>
      </p:sp>
    </p:spTree>
    <p:extLst>
      <p:ext uri="{BB962C8B-B14F-4D97-AF65-F5344CB8AC3E}">
        <p14:creationId xmlns:p14="http://schemas.microsoft.com/office/powerpoint/2010/main" val="353951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2931" t="19335" r="23054" b="7251"/>
          <a:stretch/>
        </p:blipFill>
        <p:spPr bwMode="auto">
          <a:xfrm>
            <a:off x="179512" y="188640"/>
            <a:ext cx="8784976"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79339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2421" t="17523" r="21526" b="5437"/>
          <a:stretch/>
        </p:blipFill>
        <p:spPr bwMode="auto">
          <a:xfrm>
            <a:off x="179512" y="188640"/>
            <a:ext cx="8712968" cy="648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7246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650336"/>
          </a:xfrm>
        </p:spPr>
        <p:txBody>
          <a:bodyPr>
            <a:normAutofit fontScale="90000"/>
          </a:bodyPr>
          <a:lstStyle/>
          <a:p>
            <a:r>
              <a:rPr lang="es-EC" b="1" dirty="0" smtClean="0"/>
              <a:t>La_Group Party</a:t>
            </a:r>
            <a:endParaRPr lang="es-EC" b="1" dirty="0"/>
          </a:p>
        </p:txBody>
      </p:sp>
      <p:sp>
        <p:nvSpPr>
          <p:cNvPr id="3" name="2 Marcador de contenido"/>
          <p:cNvSpPr>
            <a:spLocks noGrp="1"/>
          </p:cNvSpPr>
          <p:nvPr>
            <p:ph idx="1"/>
          </p:nvPr>
        </p:nvSpPr>
        <p:spPr>
          <a:xfrm>
            <a:off x="457200" y="1700808"/>
            <a:ext cx="8229600" cy="4623792"/>
          </a:xfrm>
        </p:spPr>
        <p:txBody>
          <a:bodyPr>
            <a:normAutofit/>
          </a:bodyPr>
          <a:lstStyle/>
          <a:p>
            <a:pPr lvl="0"/>
            <a:r>
              <a:rPr lang="es-EC" sz="2800" i="1" dirty="0"/>
              <a:t>Id:</a:t>
            </a:r>
            <a:r>
              <a:rPr lang="es-EC" sz="2800" dirty="0"/>
              <a:t> número de identificación del </a:t>
            </a:r>
            <a:r>
              <a:rPr lang="es-EC" sz="2800" dirty="0" smtClean="0"/>
              <a:t>grupo </a:t>
            </a:r>
            <a:r>
              <a:rPr lang="es-EC" sz="2800" dirty="0"/>
              <a:t>dado por el municipio al inscribirle al </a:t>
            </a:r>
            <a:r>
              <a:rPr lang="es-EC" sz="2800" dirty="0" smtClean="0"/>
              <a:t>barrio</a:t>
            </a:r>
            <a:endParaRPr lang="es-EC" sz="2800" dirty="0"/>
          </a:p>
          <a:p>
            <a:pPr marL="0" indent="0">
              <a:buNone/>
            </a:pPr>
            <a:endParaRPr lang="es-EC" sz="2800" dirty="0"/>
          </a:p>
          <a:p>
            <a:pPr lvl="0"/>
            <a:r>
              <a:rPr lang="es-EC" sz="2800" dirty="0"/>
              <a:t>Tipo: </a:t>
            </a:r>
            <a:r>
              <a:rPr lang="es-EC" sz="2800" dirty="0" smtClean="0"/>
              <a:t>puede </a:t>
            </a:r>
            <a:r>
              <a:rPr lang="es-EC" sz="2800" dirty="0"/>
              <a:t>denominar </a:t>
            </a:r>
            <a:r>
              <a:rPr lang="es-EC" sz="2800" dirty="0" smtClean="0"/>
              <a:t>asociación</a:t>
            </a:r>
            <a:r>
              <a:rPr lang="es-EC" sz="2800" dirty="0"/>
              <a:t>, familia, tribu, barrios, etc</a:t>
            </a:r>
            <a:r>
              <a:rPr lang="es-EC" sz="2800" dirty="0" smtClean="0"/>
              <a:t>.</a:t>
            </a:r>
          </a:p>
          <a:p>
            <a:pPr marL="0" lvl="0" indent="0">
              <a:buNone/>
            </a:pPr>
            <a:r>
              <a:rPr lang="es-EC" sz="2800" dirty="0"/>
              <a:t>	</a:t>
            </a:r>
          </a:p>
          <a:p>
            <a:pPr lvl="0"/>
            <a:r>
              <a:rPr lang="es-EC" sz="2800" dirty="0"/>
              <a:t>Tiempo: </a:t>
            </a:r>
            <a:r>
              <a:rPr lang="es-EC" sz="2800" dirty="0" smtClean="0"/>
              <a:t>En </a:t>
            </a:r>
            <a:r>
              <a:rPr lang="es-EC" sz="2800" dirty="0"/>
              <a:t>el que ha sido formado el grupo en el que fue creado el GroupParty</a:t>
            </a:r>
          </a:p>
          <a:p>
            <a:endParaRPr lang="es-EC" sz="2800" dirty="0"/>
          </a:p>
        </p:txBody>
      </p:sp>
    </p:spTree>
    <p:extLst>
      <p:ext uri="{BB962C8B-B14F-4D97-AF65-F5344CB8AC3E}">
        <p14:creationId xmlns:p14="http://schemas.microsoft.com/office/powerpoint/2010/main" val="70956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100" t="19335" r="23225" b="8157"/>
          <a:stretch/>
        </p:blipFill>
        <p:spPr bwMode="auto">
          <a:xfrm>
            <a:off x="179512" y="188640"/>
            <a:ext cx="8784976"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49006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722344"/>
          </a:xfrm>
        </p:spPr>
        <p:txBody>
          <a:bodyPr>
            <a:normAutofit fontScale="90000"/>
          </a:bodyPr>
          <a:lstStyle/>
          <a:p>
            <a:pPr lvl="0"/>
            <a:r>
              <a:rPr lang="es-EC" b="1" i="1" dirty="0" smtClean="0"/>
              <a:t>La_PartyMember</a:t>
            </a:r>
            <a:endParaRPr lang="es-EC"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7" y="2276872"/>
            <a:ext cx="700648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256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270" t="18429" r="20676" b="5136"/>
          <a:stretch/>
        </p:blipFill>
        <p:spPr bwMode="auto">
          <a:xfrm>
            <a:off x="179512" y="188640"/>
            <a:ext cx="8784976" cy="648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30923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18424"/>
            <a:ext cx="8229600" cy="722344"/>
          </a:xfrm>
        </p:spPr>
        <p:txBody>
          <a:bodyPr>
            <a:noAutofit/>
          </a:bodyPr>
          <a:lstStyle/>
          <a:p>
            <a:r>
              <a:rPr lang="es-EC" sz="8000" b="1" dirty="0" smtClean="0"/>
              <a:t>La_RRD</a:t>
            </a:r>
            <a:endParaRPr lang="es-EC" sz="80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2060848"/>
            <a:ext cx="458733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5220072" y="1484784"/>
            <a:ext cx="3663270" cy="4680520"/>
          </a:xfrm>
          <a:prstGeom prst="rect">
            <a:avLst/>
          </a:prstGeom>
        </p:spPr>
        <p:txBody>
          <a:bodyPr vert="horz" lIns="0" rIns="0" bIns="0" anchor="b">
            <a:normAutofit fontScale="5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685800" lvl="0" indent="-685800">
              <a:buFont typeface="Arial" panose="020B0604020202020204" pitchFamily="34" charset="0"/>
              <a:buChar char="•"/>
            </a:pPr>
            <a:r>
              <a:rPr lang="es-EC" dirty="0" smtClean="0"/>
              <a:t>RRR </a:t>
            </a:r>
            <a:r>
              <a:rPr lang="es-EC" dirty="0"/>
              <a:t>(RIGHT, RESTRICTION y RESPONSABILITY), en la que se unifica </a:t>
            </a:r>
            <a:r>
              <a:rPr lang="es-EC" dirty="0" smtClean="0"/>
              <a:t>aspecto </a:t>
            </a:r>
            <a:r>
              <a:rPr lang="es-EC" dirty="0"/>
              <a:t>legal a un </a:t>
            </a:r>
            <a:r>
              <a:rPr lang="es-EC" dirty="0" smtClean="0"/>
              <a:t>terreno.</a:t>
            </a:r>
            <a:endParaRPr lang="es-EC" dirty="0"/>
          </a:p>
          <a:p>
            <a:r>
              <a:rPr lang="es-EC" dirty="0"/>
              <a:t> </a:t>
            </a:r>
          </a:p>
          <a:p>
            <a:pPr marL="685800" lvl="0" indent="-685800">
              <a:buFont typeface="Arial" panose="020B0604020202020204" pitchFamily="34" charset="0"/>
              <a:buChar char="•"/>
            </a:pPr>
            <a:r>
              <a:rPr lang="es-EC" dirty="0" smtClean="0"/>
              <a:t>LA_BaUnit </a:t>
            </a:r>
            <a:r>
              <a:rPr lang="es-EC" dirty="0"/>
              <a:t>la misma que  depende </a:t>
            </a:r>
            <a:r>
              <a:rPr lang="es-EC" dirty="0" smtClean="0"/>
              <a:t>de </a:t>
            </a:r>
            <a:r>
              <a:rPr lang="es-EC" dirty="0"/>
              <a:t>LA_Party y el espacio de la unidad teniendo como resultado LA_SpatialUnit</a:t>
            </a:r>
            <a:r>
              <a:rPr lang="es-EC" dirty="0" smtClean="0"/>
              <a:t>.</a:t>
            </a:r>
            <a:endParaRPr lang="es-EC" dirty="0"/>
          </a:p>
        </p:txBody>
      </p:sp>
    </p:spTree>
    <p:extLst>
      <p:ext uri="{BB962C8B-B14F-4D97-AF65-F5344CB8AC3E}">
        <p14:creationId xmlns:p14="http://schemas.microsoft.com/office/powerpoint/2010/main" val="2665985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722344"/>
          </a:xfrm>
        </p:spPr>
        <p:txBody>
          <a:bodyPr>
            <a:normAutofit fontScale="90000"/>
          </a:bodyPr>
          <a:lstStyle/>
          <a:p>
            <a:pPr lvl="0"/>
            <a:r>
              <a:rPr lang="es-EC" b="1" i="1" dirty="0" smtClean="0"/>
              <a:t>LA_Right</a:t>
            </a:r>
            <a:endParaRPr lang="es-EC" dirty="0"/>
          </a:p>
        </p:txBody>
      </p:sp>
      <p:sp>
        <p:nvSpPr>
          <p:cNvPr id="3" name="2 Marcador de contenido"/>
          <p:cNvSpPr>
            <a:spLocks noGrp="1"/>
          </p:cNvSpPr>
          <p:nvPr>
            <p:ph idx="1"/>
          </p:nvPr>
        </p:nvSpPr>
        <p:spPr>
          <a:xfrm>
            <a:off x="457200" y="1628800"/>
            <a:ext cx="8229600" cy="4695800"/>
          </a:xfrm>
        </p:spPr>
        <p:txBody>
          <a:bodyPr>
            <a:normAutofit/>
          </a:bodyPr>
          <a:lstStyle/>
          <a:p>
            <a:r>
              <a:rPr lang="es-EC" dirty="0" smtClean="0"/>
              <a:t>El </a:t>
            </a:r>
            <a:r>
              <a:rPr lang="es-EC" dirty="0"/>
              <a:t>derecho de propiedad se basa generalmente en la legislación </a:t>
            </a:r>
            <a:r>
              <a:rPr lang="es-EC" dirty="0" smtClean="0"/>
              <a:t>nacional y se describe si posee o no titulo.</a:t>
            </a:r>
          </a:p>
          <a:p>
            <a:pPr marL="0" indent="0">
              <a:buNone/>
            </a:pPr>
            <a:endParaRPr lang="es-EC" dirty="0" smtClean="0"/>
          </a:p>
          <a:p>
            <a:pPr lvl="1"/>
            <a:r>
              <a:rPr lang="es-ES" dirty="0" smtClean="0"/>
              <a:t>Arrendatario</a:t>
            </a:r>
            <a:endParaRPr lang="es-EC" dirty="0"/>
          </a:p>
          <a:p>
            <a:pPr lvl="1"/>
            <a:r>
              <a:rPr lang="es-ES" dirty="0"/>
              <a:t>Propietario </a:t>
            </a:r>
            <a:endParaRPr lang="es-EC" dirty="0"/>
          </a:p>
          <a:p>
            <a:pPr lvl="1"/>
            <a:r>
              <a:rPr lang="es-ES" dirty="0"/>
              <a:t>Hipotecado </a:t>
            </a:r>
            <a:endParaRPr lang="es-EC" dirty="0"/>
          </a:p>
          <a:p>
            <a:pPr lvl="1"/>
            <a:r>
              <a:rPr lang="es-ES" dirty="0"/>
              <a:t>Anticresis</a:t>
            </a:r>
            <a:endParaRPr lang="es-EC" dirty="0"/>
          </a:p>
          <a:p>
            <a:pPr lvl="1"/>
            <a:r>
              <a:rPr lang="es-ES" dirty="0" smtClean="0"/>
              <a:t>Por </a:t>
            </a:r>
            <a:r>
              <a:rPr lang="es-ES" dirty="0"/>
              <a:t>servicios</a:t>
            </a:r>
            <a:endParaRPr lang="es-EC" dirty="0"/>
          </a:p>
          <a:p>
            <a:pPr lvl="1"/>
            <a:r>
              <a:rPr lang="es-ES" dirty="0"/>
              <a:t>Prestada o Cedida (no pagada)</a:t>
            </a:r>
            <a:endParaRPr lang="es-EC" dirty="0"/>
          </a:p>
          <a:p>
            <a:pPr lvl="1"/>
            <a:r>
              <a:rPr lang="es-ES" dirty="0"/>
              <a:t>Derecho de uso municipal</a:t>
            </a:r>
            <a:endParaRPr lang="es-EC" dirty="0"/>
          </a:p>
        </p:txBody>
      </p:sp>
    </p:spTree>
    <p:extLst>
      <p:ext uri="{BB962C8B-B14F-4D97-AF65-F5344CB8AC3E}">
        <p14:creationId xmlns:p14="http://schemas.microsoft.com/office/powerpoint/2010/main" val="1826074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400" dirty="0"/>
              <a:t>La norma ISO 19152, puede adaptarse a cada país, provincia o </a:t>
            </a:r>
            <a:r>
              <a:rPr lang="es-EC" sz="2400" dirty="0" smtClean="0"/>
              <a:t>cantón</a:t>
            </a:r>
            <a:r>
              <a:rPr lang="es-EC" sz="2400" dirty="0"/>
              <a:t>, sin importar su </a:t>
            </a:r>
            <a:r>
              <a:rPr lang="es-EC" sz="2400" dirty="0" smtClean="0"/>
              <a:t>legislación, </a:t>
            </a:r>
            <a:r>
              <a:rPr lang="es-EC" sz="2400" dirty="0"/>
              <a:t>para la implementación de esta normativa se a utilizado elementos catastrales del Ecuador</a:t>
            </a:r>
            <a:r>
              <a:rPr lang="es-EC" sz="2400" dirty="0" smtClean="0"/>
              <a:t>, estimulando </a:t>
            </a:r>
            <a:r>
              <a:rPr lang="es-EC" sz="2400" dirty="0"/>
              <a:t>el uso de la información catastral para </a:t>
            </a:r>
            <a:r>
              <a:rPr lang="es-EC" sz="2400" dirty="0" smtClean="0"/>
              <a:t>la administración </a:t>
            </a:r>
            <a:r>
              <a:rPr lang="es-EC" sz="2400" dirty="0"/>
              <a:t>de tierras, y así atender múltiples fines como: salud, medio ambiente, seguridad entre otros. </a:t>
            </a:r>
          </a:p>
          <a:p>
            <a:pPr marL="0" indent="0" algn="just">
              <a:buNone/>
            </a:pPr>
            <a:endParaRPr lang="es-EC" sz="2000" dirty="0"/>
          </a:p>
        </p:txBody>
      </p:sp>
    </p:spTree>
    <p:extLst>
      <p:ext uri="{BB962C8B-B14F-4D97-AF65-F5344CB8AC3E}">
        <p14:creationId xmlns:p14="http://schemas.microsoft.com/office/powerpoint/2010/main" val="415856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5" name="4 Imagen"/>
          <p:cNvPicPr/>
          <p:nvPr/>
        </p:nvPicPr>
        <p:blipFill rotWithShape="1">
          <a:blip r:embed="rId2"/>
          <a:srcRect l="23100" t="17523" r="23225" b="7552"/>
          <a:stretch/>
        </p:blipFill>
        <p:spPr bwMode="auto">
          <a:xfrm>
            <a:off x="179512" y="188640"/>
            <a:ext cx="8784976"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35437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22344"/>
          </a:xfrm>
        </p:spPr>
        <p:txBody>
          <a:bodyPr>
            <a:normAutofit fontScale="90000"/>
          </a:bodyPr>
          <a:lstStyle/>
          <a:p>
            <a:pPr lvl="0"/>
            <a:r>
              <a:rPr lang="es-EC" b="1" i="1" dirty="0" smtClean="0"/>
              <a:t>La_Restriction</a:t>
            </a:r>
            <a:endParaRPr lang="es-EC" dirty="0"/>
          </a:p>
        </p:txBody>
      </p:sp>
      <p:sp>
        <p:nvSpPr>
          <p:cNvPr id="3" name="2 Marcador de contenido"/>
          <p:cNvSpPr>
            <a:spLocks noGrp="1"/>
          </p:cNvSpPr>
          <p:nvPr>
            <p:ph idx="1"/>
          </p:nvPr>
        </p:nvSpPr>
        <p:spPr/>
        <p:txBody>
          <a:bodyPr>
            <a:normAutofit/>
          </a:bodyPr>
          <a:lstStyle/>
          <a:p>
            <a:r>
              <a:rPr lang="es-EC" dirty="0"/>
              <a:t>se considera dentro de esta variable restricciones la vulnerabilidad de los propietarios del predio como en caso de riesgos naturales, antrópicos o uso del suelo para el GAD de Montalvo como son: </a:t>
            </a:r>
          </a:p>
          <a:p>
            <a:pPr marL="0" indent="0">
              <a:buNone/>
            </a:pPr>
            <a:r>
              <a:rPr lang="es-EC" dirty="0"/>
              <a:t> </a:t>
            </a:r>
          </a:p>
          <a:p>
            <a:pPr lvl="0"/>
            <a:r>
              <a:rPr lang="es-EC" dirty="0" smtClean="0"/>
              <a:t>Deslaves</a:t>
            </a:r>
            <a:endParaRPr lang="es-EC" dirty="0"/>
          </a:p>
          <a:p>
            <a:pPr lvl="0"/>
            <a:r>
              <a:rPr lang="es-EC" dirty="0"/>
              <a:t>Inundaciones</a:t>
            </a:r>
          </a:p>
          <a:p>
            <a:pPr lvl="0"/>
            <a:r>
              <a:rPr lang="es-EC" dirty="0"/>
              <a:t>Crecida de rio</a:t>
            </a:r>
          </a:p>
          <a:p>
            <a:pPr lvl="0"/>
            <a:r>
              <a:rPr lang="es-EC" dirty="0"/>
              <a:t>Derecho de uso municipal</a:t>
            </a:r>
          </a:p>
          <a:p>
            <a:endParaRPr lang="es-EC" dirty="0"/>
          </a:p>
        </p:txBody>
      </p:sp>
    </p:spTree>
    <p:extLst>
      <p:ext uri="{BB962C8B-B14F-4D97-AF65-F5344CB8AC3E}">
        <p14:creationId xmlns:p14="http://schemas.microsoft.com/office/powerpoint/2010/main" val="2914745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440" t="19335" r="23224" b="8459"/>
          <a:stretch/>
        </p:blipFill>
        <p:spPr bwMode="auto">
          <a:xfrm>
            <a:off x="179512" y="188640"/>
            <a:ext cx="8784975" cy="648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21776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780" t="18731" r="23055" b="8761"/>
          <a:stretch/>
        </p:blipFill>
        <p:spPr bwMode="auto">
          <a:xfrm>
            <a:off x="179512" y="188640"/>
            <a:ext cx="8784976"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98678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610" t="19335" r="22885" b="8157"/>
          <a:stretch/>
        </p:blipFill>
        <p:spPr bwMode="auto">
          <a:xfrm>
            <a:off x="179512" y="188640"/>
            <a:ext cx="8784975"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2942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22344"/>
          </a:xfrm>
        </p:spPr>
        <p:txBody>
          <a:bodyPr>
            <a:normAutofit fontScale="90000"/>
          </a:bodyPr>
          <a:lstStyle/>
          <a:p>
            <a:pPr lvl="0"/>
            <a:r>
              <a:rPr lang="es-EC" b="1" i="1" dirty="0"/>
              <a:t>La_Responsibility </a:t>
            </a:r>
            <a:endParaRPr lang="es-EC" dirty="0"/>
          </a:p>
        </p:txBody>
      </p:sp>
      <p:sp>
        <p:nvSpPr>
          <p:cNvPr id="3" name="2 Marcador de contenido"/>
          <p:cNvSpPr>
            <a:spLocks noGrp="1"/>
          </p:cNvSpPr>
          <p:nvPr>
            <p:ph idx="1"/>
          </p:nvPr>
        </p:nvSpPr>
        <p:spPr/>
        <p:txBody>
          <a:bodyPr>
            <a:normAutofit fontScale="92500" lnSpcReduction="10000"/>
          </a:bodyPr>
          <a:lstStyle/>
          <a:p>
            <a:r>
              <a:rPr lang="es-EC" dirty="0" smtClean="0"/>
              <a:t>Administrativas básicas responsabilidad </a:t>
            </a:r>
            <a:r>
              <a:rPr lang="es-EC" dirty="0"/>
              <a:t>del GAD de </a:t>
            </a:r>
            <a:r>
              <a:rPr lang="es-EC" dirty="0" smtClean="0"/>
              <a:t>Montalvo.</a:t>
            </a:r>
            <a:endParaRPr lang="es-EC" dirty="0"/>
          </a:p>
          <a:p>
            <a:pPr lvl="1"/>
            <a:r>
              <a:rPr lang="es-EC" dirty="0" smtClean="0"/>
              <a:t>Agua por red publica</a:t>
            </a:r>
            <a:endParaRPr lang="es-EC" dirty="0"/>
          </a:p>
          <a:p>
            <a:pPr lvl="1"/>
            <a:r>
              <a:rPr lang="es-EC" dirty="0"/>
              <a:t>Alumbrado </a:t>
            </a:r>
            <a:r>
              <a:rPr lang="es-EC" dirty="0" smtClean="0"/>
              <a:t>eléctrico </a:t>
            </a:r>
            <a:endParaRPr lang="es-EC" dirty="0"/>
          </a:p>
          <a:p>
            <a:pPr lvl="1"/>
            <a:r>
              <a:rPr lang="es-EC" dirty="0"/>
              <a:t>alcantarillado </a:t>
            </a:r>
          </a:p>
          <a:p>
            <a:pPr lvl="1"/>
            <a:r>
              <a:rPr lang="es-EC" dirty="0"/>
              <a:t>recolección de </a:t>
            </a:r>
            <a:r>
              <a:rPr lang="es-EC" dirty="0" smtClean="0"/>
              <a:t>basura </a:t>
            </a:r>
            <a:endParaRPr lang="es-EC" dirty="0"/>
          </a:p>
          <a:p>
            <a:pPr lvl="1"/>
            <a:r>
              <a:rPr lang="es-EC" dirty="0"/>
              <a:t>servicio de teléfono fijo</a:t>
            </a:r>
          </a:p>
          <a:p>
            <a:pPr lvl="1"/>
            <a:r>
              <a:rPr lang="es-EC" dirty="0"/>
              <a:t>Aceras</a:t>
            </a:r>
          </a:p>
          <a:p>
            <a:pPr lvl="1"/>
            <a:r>
              <a:rPr lang="es-EC" dirty="0"/>
              <a:t>Bordillos</a:t>
            </a:r>
          </a:p>
          <a:p>
            <a:pPr lvl="1"/>
            <a:r>
              <a:rPr lang="es-EC" dirty="0"/>
              <a:t>Energía eléctrica</a:t>
            </a:r>
          </a:p>
          <a:p>
            <a:pPr lvl="1"/>
            <a:r>
              <a:rPr lang="es-EC" dirty="0"/>
              <a:t>Transporte</a:t>
            </a:r>
          </a:p>
          <a:p>
            <a:endParaRPr lang="es-EC" dirty="0"/>
          </a:p>
        </p:txBody>
      </p:sp>
    </p:spTree>
    <p:extLst>
      <p:ext uri="{BB962C8B-B14F-4D97-AF65-F5344CB8AC3E}">
        <p14:creationId xmlns:p14="http://schemas.microsoft.com/office/powerpoint/2010/main" val="3275286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270" t="18127" r="22885" b="7855"/>
          <a:stretch/>
        </p:blipFill>
        <p:spPr bwMode="auto">
          <a:xfrm>
            <a:off x="179512" y="188640"/>
            <a:ext cx="8784975"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40102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650336"/>
          </a:xfrm>
        </p:spPr>
        <p:txBody>
          <a:bodyPr>
            <a:normAutofit fontScale="90000"/>
          </a:bodyPr>
          <a:lstStyle/>
          <a:p>
            <a:r>
              <a:rPr lang="es-EC" b="1" i="1" dirty="0"/>
              <a:t>La_BAUnit</a:t>
            </a:r>
          </a:p>
        </p:txBody>
      </p:sp>
      <p:sp>
        <p:nvSpPr>
          <p:cNvPr id="3" name="2 Marcador de contenido"/>
          <p:cNvSpPr>
            <a:spLocks noGrp="1"/>
          </p:cNvSpPr>
          <p:nvPr>
            <p:ph idx="1"/>
          </p:nvPr>
        </p:nvSpPr>
        <p:spPr/>
        <p:txBody>
          <a:bodyPr>
            <a:normAutofit/>
          </a:bodyPr>
          <a:lstStyle/>
          <a:p>
            <a:r>
              <a:rPr lang="es-EC" dirty="0"/>
              <a:t>Una instancia LA_BAUnit es una unidad básica administrativa, se asocia a la clase </a:t>
            </a:r>
            <a:r>
              <a:rPr lang="es-EC" dirty="0" smtClean="0"/>
              <a:t>LA_Party, identifica el estado del predio. </a:t>
            </a:r>
          </a:p>
          <a:p>
            <a:endParaRPr lang="es-EC" dirty="0" smtClean="0"/>
          </a:p>
          <a:p>
            <a:pPr lvl="1"/>
            <a:r>
              <a:rPr lang="es-EC" dirty="0" smtClean="0"/>
              <a:t>Condiciones del predio.-</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948594613"/>
              </p:ext>
            </p:extLst>
          </p:nvPr>
        </p:nvGraphicFramePr>
        <p:xfrm>
          <a:off x="1547664" y="4437112"/>
          <a:ext cx="5531981" cy="822960"/>
        </p:xfrm>
        <a:graphic>
          <a:graphicData uri="http://schemas.openxmlformats.org/drawingml/2006/table">
            <a:tbl>
              <a:tblPr firstRow="1" firstCol="1" bandRow="1">
                <a:tableStyleId>{7DF18680-E054-41AD-8BC1-D1AEF772440D}</a:tableStyleId>
              </a:tblPr>
              <a:tblGrid>
                <a:gridCol w="2376264"/>
                <a:gridCol w="912372"/>
                <a:gridCol w="1319604"/>
                <a:gridCol w="923741"/>
              </a:tblGrid>
              <a:tr h="0">
                <a:tc>
                  <a:txBody>
                    <a:bodyPr/>
                    <a:lstStyle/>
                    <a:p>
                      <a:pPr>
                        <a:lnSpc>
                          <a:spcPct val="150000"/>
                        </a:lnSpc>
                        <a:spcAft>
                          <a:spcPts val="0"/>
                        </a:spcAft>
                      </a:pPr>
                      <a:r>
                        <a:rPr lang="es-ES" sz="1800" dirty="0">
                          <a:effectLst/>
                        </a:rPr>
                        <a:t>Calidad de Servicio</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800" dirty="0">
                          <a:effectLst/>
                        </a:rPr>
                        <a:t>Bueno</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800" dirty="0">
                          <a:effectLst/>
                        </a:rPr>
                        <a:t>Regular</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800" dirty="0">
                          <a:effectLst/>
                        </a:rPr>
                        <a:t>Malo</a:t>
                      </a:r>
                      <a:endParaRPr lang="es-EC" sz="16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pPr>
                      <a:r>
                        <a:rPr lang="es-ES" sz="1800" dirty="0">
                          <a:effectLst/>
                        </a:rPr>
                        <a:t>Puntaje</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800" dirty="0">
                          <a:effectLst/>
                        </a:rPr>
                        <a:t>2</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800" dirty="0">
                          <a:effectLst/>
                        </a:rPr>
                        <a:t>1</a:t>
                      </a:r>
                      <a:endParaRPr lang="es-EC" sz="16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800" dirty="0">
                          <a:effectLst/>
                        </a:rPr>
                        <a:t>0</a:t>
                      </a:r>
                      <a:endParaRPr lang="es-EC" sz="1600" dirty="0">
                        <a:solidFill>
                          <a:srgbClr val="76923C"/>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415201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270" t="19939" r="22885" b="6949"/>
          <a:stretch/>
        </p:blipFill>
        <p:spPr bwMode="auto">
          <a:xfrm>
            <a:off x="179512" y="188640"/>
            <a:ext cx="8784976"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53716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199856"/>
          </a:xfrm>
        </p:spPr>
        <p:txBody>
          <a:bodyPr>
            <a:normAutofit lnSpcReduction="10000"/>
          </a:bodyPr>
          <a:lstStyle/>
          <a:p>
            <a:r>
              <a:rPr lang="es-EC" dirty="0"/>
              <a:t> </a:t>
            </a:r>
            <a:r>
              <a:rPr lang="es-EC" dirty="0" smtClean="0"/>
              <a:t>Además de describir la forma de adquisición del predio con el catalogo de objetos, como:</a:t>
            </a:r>
          </a:p>
          <a:p>
            <a:endParaRPr lang="es-EC" dirty="0" smtClean="0"/>
          </a:p>
          <a:p>
            <a:pPr lvl="1"/>
            <a:r>
              <a:rPr lang="es-EC" dirty="0" smtClean="0"/>
              <a:t>Compra venta (2)</a:t>
            </a:r>
            <a:endParaRPr lang="es-EC" dirty="0"/>
          </a:p>
          <a:p>
            <a:pPr lvl="1"/>
            <a:r>
              <a:rPr lang="es-EC" dirty="0" smtClean="0"/>
              <a:t>Donación (3)</a:t>
            </a:r>
          </a:p>
          <a:p>
            <a:pPr lvl="1"/>
            <a:r>
              <a:rPr lang="es-EC" dirty="0"/>
              <a:t>Herencia (4)</a:t>
            </a:r>
          </a:p>
          <a:p>
            <a:pPr lvl="1"/>
            <a:r>
              <a:rPr lang="es-EC" dirty="0" smtClean="0"/>
              <a:t>Otros (5)</a:t>
            </a:r>
            <a:endParaRPr lang="es-EC" dirty="0"/>
          </a:p>
          <a:p>
            <a:pPr lvl="1"/>
            <a:r>
              <a:rPr lang="es-EC" dirty="0" smtClean="0"/>
              <a:t>Posesión (8) </a:t>
            </a:r>
            <a:endParaRPr lang="es-EC" dirty="0"/>
          </a:p>
          <a:p>
            <a:pPr lvl="1"/>
            <a:r>
              <a:rPr lang="es-EC" dirty="0"/>
              <a:t>Remate </a:t>
            </a:r>
            <a:r>
              <a:rPr lang="es-EC" dirty="0" smtClean="0"/>
              <a:t>(9)</a:t>
            </a:r>
            <a:endParaRPr lang="es-EC" dirty="0"/>
          </a:p>
          <a:p>
            <a:pPr lvl="1"/>
            <a:r>
              <a:rPr lang="es-EC" dirty="0" smtClean="0"/>
              <a:t>Arriendo (10)</a:t>
            </a:r>
          </a:p>
          <a:p>
            <a:pPr marL="0" indent="0">
              <a:buNone/>
            </a:pPr>
            <a:r>
              <a:rPr lang="es-EC" dirty="0"/>
              <a:t/>
            </a:r>
            <a:br>
              <a:rPr lang="es-EC" dirty="0"/>
            </a:br>
            <a:endParaRPr lang="es-EC" dirty="0"/>
          </a:p>
        </p:txBody>
      </p:sp>
    </p:spTree>
    <p:extLst>
      <p:ext uri="{BB962C8B-B14F-4D97-AF65-F5344CB8AC3E}">
        <p14:creationId xmlns:p14="http://schemas.microsoft.com/office/powerpoint/2010/main" val="1386092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794352"/>
          </a:xfrm>
        </p:spPr>
        <p:txBody>
          <a:bodyPr>
            <a:noAutofit/>
          </a:bodyPr>
          <a:lstStyle/>
          <a:p>
            <a:pPr lvl="0"/>
            <a:r>
              <a:rPr lang="es-EC" sz="4000" b="1" dirty="0"/>
              <a:t>DESCRIPCION DEL AREA DE ESTUDIO</a:t>
            </a:r>
          </a:p>
        </p:txBody>
      </p:sp>
      <p:sp>
        <p:nvSpPr>
          <p:cNvPr id="3" name="2 Marcador de contenido"/>
          <p:cNvSpPr>
            <a:spLocks noGrp="1"/>
          </p:cNvSpPr>
          <p:nvPr>
            <p:ph idx="1"/>
          </p:nvPr>
        </p:nvSpPr>
        <p:spPr>
          <a:xfrm>
            <a:off x="5436096" y="5445224"/>
            <a:ext cx="3473968" cy="1112368"/>
          </a:xfrm>
        </p:spPr>
        <p:txBody>
          <a:bodyPr>
            <a:noAutofit/>
          </a:bodyPr>
          <a:lstStyle/>
          <a:p>
            <a:pPr marL="0" lvl="0" indent="0">
              <a:buNone/>
            </a:pPr>
            <a:r>
              <a:rPr lang="es-EC" sz="1200" dirty="0"/>
              <a:t>Norte: </a:t>
            </a:r>
            <a:r>
              <a:rPr lang="es-EC" sz="1200" dirty="0" smtClean="0"/>
              <a:t>Cantón </a:t>
            </a:r>
            <a:r>
              <a:rPr lang="es-EC" sz="1200" dirty="0"/>
              <a:t>C</a:t>
            </a:r>
            <a:r>
              <a:rPr lang="es-EC" sz="1200" dirty="0" smtClean="0"/>
              <a:t>aluma</a:t>
            </a:r>
            <a:endParaRPr lang="es-EC" sz="1200" dirty="0"/>
          </a:p>
          <a:p>
            <a:pPr marL="0" lvl="0" indent="0">
              <a:buNone/>
            </a:pPr>
            <a:r>
              <a:rPr lang="es-EC" sz="1200" dirty="0"/>
              <a:t>Sur: </a:t>
            </a:r>
            <a:r>
              <a:rPr lang="es-EC" sz="1200" dirty="0" smtClean="0"/>
              <a:t>Cantón </a:t>
            </a:r>
            <a:r>
              <a:rPr lang="es-EC" sz="1200" dirty="0"/>
              <a:t>Babahoyo</a:t>
            </a:r>
          </a:p>
          <a:p>
            <a:pPr marL="0" lvl="0" indent="0">
              <a:buNone/>
            </a:pPr>
            <a:r>
              <a:rPr lang="es-EC" sz="1200" dirty="0"/>
              <a:t>Este: </a:t>
            </a:r>
            <a:r>
              <a:rPr lang="es-EC" sz="1200" dirty="0" smtClean="0"/>
              <a:t>Cantón Balsapamba</a:t>
            </a:r>
            <a:endParaRPr lang="es-EC" sz="1200" dirty="0"/>
          </a:p>
          <a:p>
            <a:pPr marL="0" lvl="0" indent="0">
              <a:buNone/>
            </a:pPr>
            <a:r>
              <a:rPr lang="es-EC" sz="1200" dirty="0"/>
              <a:t>Oeste: C</a:t>
            </a:r>
            <a:r>
              <a:rPr lang="es-EC" sz="1200" dirty="0" smtClean="0"/>
              <a:t>antón </a:t>
            </a:r>
            <a:r>
              <a:rPr lang="es-EC" sz="1200" dirty="0"/>
              <a:t>Babahoyo</a:t>
            </a:r>
          </a:p>
          <a:p>
            <a:pPr marL="0" indent="0">
              <a:buNone/>
            </a:pPr>
            <a:endParaRPr lang="es-EC" sz="1200" dirty="0"/>
          </a:p>
        </p:txBody>
      </p:sp>
      <p:grpSp>
        <p:nvGrpSpPr>
          <p:cNvPr id="9" name="8 Grupo"/>
          <p:cNvGrpSpPr/>
          <p:nvPr/>
        </p:nvGrpSpPr>
        <p:grpSpPr>
          <a:xfrm>
            <a:off x="323528" y="2403513"/>
            <a:ext cx="3600400" cy="3485728"/>
            <a:chOff x="539552" y="2175520"/>
            <a:chExt cx="4824536" cy="3816424"/>
          </a:xfrm>
        </p:grpSpPr>
        <p:pic>
          <p:nvPicPr>
            <p:cNvPr id="4" name="3 Imagen"/>
            <p:cNvPicPr/>
            <p:nvPr/>
          </p:nvPicPr>
          <p:blipFill rotWithShape="1">
            <a:blip r:embed="rId2"/>
            <a:srcRect l="10517" t="18408" r="33601" b="6021"/>
            <a:stretch/>
          </p:blipFill>
          <p:spPr bwMode="auto">
            <a:xfrm>
              <a:off x="539552" y="2175520"/>
              <a:ext cx="4824536" cy="3816424"/>
            </a:xfrm>
            <a:prstGeom prst="rect">
              <a:avLst/>
            </a:prstGeom>
            <a:ln>
              <a:noFill/>
            </a:ln>
            <a:extLst>
              <a:ext uri="{53640926-AAD7-44D8-BBD7-CCE9431645EC}">
                <a14:shadowObscured xmlns:a14="http://schemas.microsoft.com/office/drawing/2010/main"/>
              </a:ext>
            </a:extLst>
          </p:spPr>
        </p:pic>
        <p:cxnSp>
          <p:nvCxnSpPr>
            <p:cNvPr id="6" name="5 Conector recto de flecha"/>
            <p:cNvCxnSpPr/>
            <p:nvPr/>
          </p:nvCxnSpPr>
          <p:spPr>
            <a:xfrm flipV="1">
              <a:off x="1475656" y="3933056"/>
              <a:ext cx="1296144" cy="150676"/>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1727684" y="4079558"/>
              <a:ext cx="1044116" cy="497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lumMod val="95000"/>
                      <a:lumOff val="5000"/>
                    </a:schemeClr>
                  </a:solidFill>
                </a:rPr>
                <a:t>30 km</a:t>
              </a:r>
            </a:p>
            <a:p>
              <a:pPr algn="ctr"/>
              <a:r>
                <a:rPr lang="es-EC" sz="1400" dirty="0" smtClean="0">
                  <a:solidFill>
                    <a:schemeClr val="tx1">
                      <a:lumMod val="95000"/>
                      <a:lumOff val="5000"/>
                    </a:schemeClr>
                  </a:solidFill>
                </a:rPr>
                <a:t>40 min</a:t>
              </a:r>
              <a:endParaRPr lang="es-EC" sz="1400" dirty="0">
                <a:solidFill>
                  <a:schemeClr val="tx1">
                    <a:lumMod val="95000"/>
                    <a:lumOff val="5000"/>
                  </a:schemeClr>
                </a:solidFill>
              </a:endParaRPr>
            </a:p>
          </p:txBody>
        </p:sp>
      </p:grpSp>
      <p:pic>
        <p:nvPicPr>
          <p:cNvPr id="10" name="9 Imagen"/>
          <p:cNvPicPr/>
          <p:nvPr/>
        </p:nvPicPr>
        <p:blipFill rotWithShape="1">
          <a:blip r:embed="rId3"/>
          <a:srcRect l="26526" t="28452" r="22195" b="14513"/>
          <a:stretch/>
        </p:blipFill>
        <p:spPr bwMode="auto">
          <a:xfrm>
            <a:off x="4211960" y="1700808"/>
            <a:ext cx="4639236" cy="3384376"/>
          </a:xfrm>
          <a:prstGeom prst="rect">
            <a:avLst/>
          </a:prstGeom>
          <a:ln>
            <a:noFill/>
          </a:ln>
          <a:extLst>
            <a:ext uri="{53640926-AAD7-44D8-BBD7-CCE9431645EC}">
              <a14:shadowObscured xmlns:a14="http://schemas.microsoft.com/office/drawing/2010/main"/>
            </a:ext>
          </a:extLst>
        </p:spPr>
      </p:pic>
      <p:sp>
        <p:nvSpPr>
          <p:cNvPr id="12" name="11 Flecha curvada hacia la derecha"/>
          <p:cNvSpPr/>
          <p:nvPr/>
        </p:nvSpPr>
        <p:spPr>
          <a:xfrm rot="5141854">
            <a:off x="3703204" y="648235"/>
            <a:ext cx="720080" cy="2536013"/>
          </a:xfrm>
          <a:prstGeom prst="curv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10999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101" t="19637" r="22544" b="6948"/>
          <a:stretch/>
        </p:blipFill>
        <p:spPr bwMode="auto">
          <a:xfrm>
            <a:off x="179512" y="188640"/>
            <a:ext cx="8784976"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82203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722344"/>
          </a:xfrm>
        </p:spPr>
        <p:txBody>
          <a:bodyPr>
            <a:normAutofit fontScale="90000"/>
          </a:bodyPr>
          <a:lstStyle/>
          <a:p>
            <a:pPr lvl="0"/>
            <a:r>
              <a:rPr lang="es-EC" b="1" i="1" dirty="0"/>
              <a:t>LA_Mortgage </a:t>
            </a:r>
            <a:endParaRPr lang="es-EC" dirty="0"/>
          </a:p>
        </p:txBody>
      </p:sp>
      <p:sp>
        <p:nvSpPr>
          <p:cNvPr id="3" name="2 Marcador de contenido"/>
          <p:cNvSpPr>
            <a:spLocks noGrp="1"/>
          </p:cNvSpPr>
          <p:nvPr>
            <p:ph idx="1"/>
          </p:nvPr>
        </p:nvSpPr>
        <p:spPr>
          <a:xfrm>
            <a:off x="457200" y="1325488"/>
            <a:ext cx="8229600" cy="5127848"/>
          </a:xfrm>
        </p:spPr>
        <p:txBody>
          <a:bodyPr>
            <a:noAutofit/>
          </a:bodyPr>
          <a:lstStyle/>
          <a:p>
            <a:pPr algn="just"/>
            <a:r>
              <a:rPr lang="es-EC" dirty="0"/>
              <a:t>Una de esta clase es una hipoteca en una </a:t>
            </a:r>
            <a:r>
              <a:rPr lang="es-EC" dirty="0" smtClean="0"/>
              <a:t>propiedad:</a:t>
            </a:r>
          </a:p>
          <a:p>
            <a:pPr lvl="1" algn="just"/>
            <a:endParaRPr lang="es-EC" sz="2600" dirty="0" smtClean="0"/>
          </a:p>
          <a:p>
            <a:pPr lvl="1" algn="just"/>
            <a:r>
              <a:rPr lang="es-EC" sz="2600" i="1" dirty="0" smtClean="0"/>
              <a:t>Cantidad </a:t>
            </a:r>
            <a:r>
              <a:rPr lang="es-EC" sz="2600" i="1" dirty="0"/>
              <a:t>de </a:t>
            </a:r>
            <a:r>
              <a:rPr lang="es-EC" sz="2600" i="1" dirty="0" smtClean="0"/>
              <a:t>hipotecas</a:t>
            </a:r>
            <a:r>
              <a:rPr lang="es-EC" sz="2600" dirty="0" smtClean="0"/>
              <a:t>.- </a:t>
            </a:r>
            <a:r>
              <a:rPr lang="es-ES" sz="2600" dirty="0"/>
              <a:t>existen 8 instituciones </a:t>
            </a:r>
            <a:r>
              <a:rPr lang="es-ES" sz="2600" dirty="0" smtClean="0"/>
              <a:t>privadas los </a:t>
            </a:r>
            <a:r>
              <a:rPr lang="es-ES" sz="2600" dirty="0"/>
              <a:t>cuales ofrecen </a:t>
            </a:r>
            <a:r>
              <a:rPr lang="es-ES" sz="2600" dirty="0" smtClean="0"/>
              <a:t>préstamos: </a:t>
            </a:r>
            <a:r>
              <a:rPr lang="es-ES" sz="2600" dirty="0"/>
              <a:t>Bolivariano, General Rumiñahui, Guayaquil, Internacional, Loja, Pacífico, Pichincha y </a:t>
            </a:r>
            <a:r>
              <a:rPr lang="es-ES" sz="2600" dirty="0" smtClean="0"/>
              <a:t>Procubano. Además de los prestamos por el BIESS</a:t>
            </a:r>
            <a:endParaRPr lang="es-EC" sz="2600" dirty="0"/>
          </a:p>
          <a:p>
            <a:pPr lvl="1"/>
            <a:endParaRPr lang="es-EC" sz="2600" dirty="0" smtClean="0"/>
          </a:p>
          <a:p>
            <a:pPr lvl="1"/>
            <a:r>
              <a:rPr lang="es-ES" sz="2600" i="1" dirty="0" smtClean="0"/>
              <a:t>Tasas </a:t>
            </a:r>
            <a:r>
              <a:rPr lang="es-ES" sz="2600" i="1" dirty="0"/>
              <a:t>de </a:t>
            </a:r>
            <a:r>
              <a:rPr lang="es-ES" sz="2600" i="1" dirty="0" smtClean="0"/>
              <a:t>interés.- </a:t>
            </a:r>
            <a:r>
              <a:rPr lang="es-ES" sz="2600" dirty="0"/>
              <a:t>para créditos hipotecarios de la banca privada pasa del  10% al 4,99% hasta la actualidad y el Biess dan un crédito del 8,48% al 6%</a:t>
            </a:r>
            <a:endParaRPr lang="es-EC" sz="2600" dirty="0"/>
          </a:p>
        </p:txBody>
      </p:sp>
    </p:spTree>
    <p:extLst>
      <p:ext uri="{BB962C8B-B14F-4D97-AF65-F5344CB8AC3E}">
        <p14:creationId xmlns:p14="http://schemas.microsoft.com/office/powerpoint/2010/main" val="1474523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784976" cy="6480720"/>
          </a:xfrm>
        </p:spPr>
        <p:txBody>
          <a:bodyPr>
            <a:noAutofit/>
          </a:bodyPr>
          <a:lstStyle/>
          <a:p>
            <a:pPr lvl="0"/>
            <a:r>
              <a:rPr lang="es-EC" sz="2400" i="1" dirty="0" smtClean="0"/>
              <a:t>Derechos</a:t>
            </a:r>
            <a:r>
              <a:rPr lang="es-EC" sz="2400" i="1" dirty="0"/>
              <a:t>.- </a:t>
            </a:r>
            <a:r>
              <a:rPr lang="es-EC" sz="2400" dirty="0" smtClean="0"/>
              <a:t>personas que pueden </a:t>
            </a:r>
            <a:r>
              <a:rPr lang="es-EC" sz="2400" dirty="0"/>
              <a:t>obtener los </a:t>
            </a:r>
            <a:r>
              <a:rPr lang="es-EC" sz="2400" dirty="0" smtClean="0"/>
              <a:t>préstamos, BIESS: </a:t>
            </a:r>
          </a:p>
          <a:p>
            <a:pPr lvl="0"/>
            <a:endParaRPr lang="es-EC" sz="2400" dirty="0"/>
          </a:p>
          <a:p>
            <a:pPr lvl="1"/>
            <a:r>
              <a:rPr lang="es-EC" dirty="0" smtClean="0"/>
              <a:t>Afiliados dependientes</a:t>
            </a:r>
            <a:endParaRPr lang="es-EC" dirty="0"/>
          </a:p>
          <a:p>
            <a:pPr lvl="1"/>
            <a:r>
              <a:rPr lang="es-EC" dirty="0" smtClean="0"/>
              <a:t>Afiliados voluntarios</a:t>
            </a:r>
            <a:endParaRPr lang="es-EC" dirty="0"/>
          </a:p>
          <a:p>
            <a:pPr lvl="1"/>
            <a:r>
              <a:rPr lang="es-EC" dirty="0" smtClean="0"/>
              <a:t>Jubilados</a:t>
            </a:r>
          </a:p>
          <a:p>
            <a:pPr lvl="1"/>
            <a:endParaRPr lang="es-EC" dirty="0" smtClean="0"/>
          </a:p>
          <a:p>
            <a:pPr lvl="0" algn="just"/>
            <a:r>
              <a:rPr lang="es-EC" sz="2400" i="1" dirty="0" smtClean="0"/>
              <a:t>Tipo de hipoteca.- </a:t>
            </a:r>
            <a:r>
              <a:rPr lang="es-EC" sz="2400" dirty="0" smtClean="0"/>
              <a:t>ofrece </a:t>
            </a:r>
            <a:r>
              <a:rPr lang="es-EC" sz="2400" dirty="0"/>
              <a:t>préstamos hipotecarios </a:t>
            </a:r>
          </a:p>
          <a:p>
            <a:pPr lvl="1" algn="just"/>
            <a:r>
              <a:rPr lang="es-EC" dirty="0" smtClean="0"/>
              <a:t>adquisición </a:t>
            </a:r>
            <a:r>
              <a:rPr lang="es-EC" dirty="0"/>
              <a:t>de bienes </a:t>
            </a:r>
            <a:r>
              <a:rPr lang="es-EC" dirty="0" smtClean="0"/>
              <a:t>inmuebles</a:t>
            </a:r>
          </a:p>
          <a:p>
            <a:pPr lvl="1" algn="just"/>
            <a:r>
              <a:rPr lang="es-EC" dirty="0" smtClean="0"/>
              <a:t>Construcción</a:t>
            </a:r>
          </a:p>
          <a:p>
            <a:pPr lvl="1" algn="just"/>
            <a:r>
              <a:rPr lang="es-EC" dirty="0" smtClean="0"/>
              <a:t>Remodelación</a:t>
            </a:r>
          </a:p>
          <a:p>
            <a:pPr lvl="1" algn="just"/>
            <a:r>
              <a:rPr lang="es-EC" dirty="0" smtClean="0"/>
              <a:t>ampliación </a:t>
            </a:r>
            <a:r>
              <a:rPr lang="es-EC" dirty="0"/>
              <a:t>y/o </a:t>
            </a:r>
            <a:r>
              <a:rPr lang="es-EC" dirty="0" smtClean="0"/>
              <a:t>mejoras</a:t>
            </a:r>
          </a:p>
          <a:p>
            <a:pPr lvl="1" algn="just"/>
            <a:r>
              <a:rPr lang="es-EC" dirty="0" smtClean="0"/>
              <a:t>Terrenos</a:t>
            </a:r>
          </a:p>
          <a:p>
            <a:pPr lvl="1" algn="just"/>
            <a:r>
              <a:rPr lang="es-EC" dirty="0" smtClean="0"/>
              <a:t>oficinas</a:t>
            </a:r>
            <a:r>
              <a:rPr lang="es-EC" dirty="0"/>
              <a:t>, locales comerciales o </a:t>
            </a:r>
            <a:r>
              <a:rPr lang="es-EC" dirty="0" smtClean="0"/>
              <a:t>consultorios</a:t>
            </a:r>
            <a:endParaRPr lang="es-EC" dirty="0"/>
          </a:p>
        </p:txBody>
      </p:sp>
    </p:spTree>
    <p:extLst>
      <p:ext uri="{BB962C8B-B14F-4D97-AF65-F5344CB8AC3E}">
        <p14:creationId xmlns:p14="http://schemas.microsoft.com/office/powerpoint/2010/main" val="3547317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476672"/>
            <a:ext cx="8229600" cy="638944"/>
          </a:xfrm>
          <a:prstGeom prst="rect">
            <a:avLst/>
          </a:prstGeom>
        </p:spPr>
        <p:txBody>
          <a:bodyPr vert="horz" lIns="0" rIns="0" bIns="0" anchor="b">
            <a:normAutofit fontScale="9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b="1" i="1" dirty="0" smtClean="0"/>
              <a:t>La_RequiredRelationshipBAUnit </a:t>
            </a:r>
            <a:endParaRPr lang="es-EC" dirty="0"/>
          </a:p>
        </p:txBody>
      </p:sp>
      <p:sp>
        <p:nvSpPr>
          <p:cNvPr id="5" name="2 Marcador de contenido"/>
          <p:cNvSpPr txBox="1">
            <a:spLocks/>
          </p:cNvSpPr>
          <p:nvPr/>
        </p:nvSpPr>
        <p:spPr>
          <a:xfrm>
            <a:off x="498143" y="1182124"/>
            <a:ext cx="8229600" cy="167522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es-EC" dirty="0" smtClean="0"/>
              <a:t>Está relacionada con la unidad administrativa y la descripción geometría requerida de las unidades teniendo representaciones legales establecidas.</a:t>
            </a:r>
            <a:endParaRPr lang="es-EC" dirty="0"/>
          </a:p>
        </p:txBody>
      </p:sp>
      <p:sp>
        <p:nvSpPr>
          <p:cNvPr id="8" name="1 Título"/>
          <p:cNvSpPr>
            <a:spLocks noGrp="1"/>
          </p:cNvSpPr>
          <p:nvPr>
            <p:ph type="title"/>
          </p:nvPr>
        </p:nvSpPr>
        <p:spPr>
          <a:xfrm>
            <a:off x="608630" y="3140968"/>
            <a:ext cx="8229600" cy="926976"/>
          </a:xfrm>
        </p:spPr>
        <p:txBody>
          <a:bodyPr>
            <a:noAutofit/>
          </a:bodyPr>
          <a:lstStyle/>
          <a:p>
            <a:pPr lvl="0"/>
            <a:r>
              <a:rPr lang="es-EC" sz="4400" b="1" i="1" dirty="0"/>
              <a:t>LA_AdministrativeSource </a:t>
            </a:r>
            <a:endParaRPr lang="es-EC" sz="4400" dirty="0"/>
          </a:p>
        </p:txBody>
      </p:sp>
      <p:sp>
        <p:nvSpPr>
          <p:cNvPr id="9" name="2 Marcador de contenido"/>
          <p:cNvSpPr>
            <a:spLocks noGrp="1"/>
          </p:cNvSpPr>
          <p:nvPr>
            <p:ph idx="1"/>
          </p:nvPr>
        </p:nvSpPr>
        <p:spPr>
          <a:xfrm>
            <a:off x="464614" y="4293096"/>
            <a:ext cx="8229600" cy="1440160"/>
          </a:xfrm>
        </p:spPr>
        <p:txBody>
          <a:bodyPr/>
          <a:lstStyle/>
          <a:p>
            <a:pPr algn="just"/>
            <a:r>
              <a:rPr lang="es-EC" dirty="0" smtClean="0"/>
              <a:t>Se determinan amenazas tanto naturales (inundaciones, deslaves) como antrópicas (mal estado del </a:t>
            </a:r>
            <a:r>
              <a:rPr lang="es-EC" dirty="0" smtClean="0"/>
              <a:t>precio)como </a:t>
            </a:r>
            <a:r>
              <a:rPr lang="es-EC" dirty="0"/>
              <a:t>el mal estado de las </a:t>
            </a:r>
            <a:r>
              <a:rPr lang="es-EC" dirty="0" smtClean="0"/>
              <a:t>construcciones</a:t>
            </a:r>
            <a:endParaRPr lang="es-EC" dirty="0"/>
          </a:p>
        </p:txBody>
      </p:sp>
    </p:spTree>
    <p:extLst>
      <p:ext uri="{BB962C8B-B14F-4D97-AF65-F5344CB8AC3E}">
        <p14:creationId xmlns:p14="http://schemas.microsoft.com/office/powerpoint/2010/main" val="1199874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2761" t="19335" r="22714" b="6647"/>
          <a:stretch/>
        </p:blipFill>
        <p:spPr bwMode="auto">
          <a:xfrm>
            <a:off x="179512" y="260648"/>
            <a:ext cx="8784975"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751061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41784"/>
            <a:ext cx="8229600" cy="1143000"/>
          </a:xfrm>
        </p:spPr>
        <p:txBody>
          <a:bodyPr>
            <a:noAutofit/>
          </a:bodyPr>
          <a:lstStyle/>
          <a:p>
            <a:pPr lvl="0"/>
            <a:r>
              <a:rPr lang="es-EC" sz="8000" b="1" i="1" dirty="0"/>
              <a:t>SPATIAL UNIT </a:t>
            </a:r>
            <a:r>
              <a:rPr lang="es-EC" sz="8000" b="1" i="1" dirty="0" smtClean="0"/>
              <a:t> </a:t>
            </a:r>
            <a:endParaRPr lang="es-EC" sz="8000" b="1" i="1" dirty="0"/>
          </a:p>
        </p:txBody>
      </p:sp>
      <p:sp>
        <p:nvSpPr>
          <p:cNvPr id="3" name="2 Marcador de contenido"/>
          <p:cNvSpPr>
            <a:spLocks noGrp="1"/>
          </p:cNvSpPr>
          <p:nvPr>
            <p:ph idx="1"/>
          </p:nvPr>
        </p:nvSpPr>
        <p:spPr>
          <a:xfrm>
            <a:off x="251520" y="2564904"/>
            <a:ext cx="4042792" cy="2664296"/>
          </a:xfrm>
        </p:spPr>
        <p:txBody>
          <a:bodyPr>
            <a:noAutofit/>
          </a:bodyPr>
          <a:lstStyle/>
          <a:p>
            <a:pPr algn="just"/>
            <a:r>
              <a:rPr lang="es-EC" sz="2400" dirty="0" smtClean="0"/>
              <a:t>Este </a:t>
            </a:r>
            <a:r>
              <a:rPr lang="es-EC" sz="2400" dirty="0"/>
              <a:t>paquete desde el punto de vista cartográfico tienen </a:t>
            </a:r>
            <a:r>
              <a:rPr lang="es-EC" sz="2400" dirty="0" smtClean="0"/>
              <a:t>más modificaciones diarias</a:t>
            </a:r>
            <a:r>
              <a:rPr lang="es-EC" sz="2400" dirty="0"/>
              <a:t>, mensuales hasta anuales </a:t>
            </a:r>
            <a:r>
              <a:rPr lang="es-EC" sz="2400" dirty="0" smtClean="0"/>
              <a:t>establecer </a:t>
            </a:r>
            <a:r>
              <a:rPr lang="es-EC" sz="2400" dirty="0"/>
              <a:t>aspectos legales de </a:t>
            </a:r>
            <a:r>
              <a:rPr lang="es-EC" sz="2400" dirty="0" smtClean="0"/>
              <a:t>mantenimiento</a:t>
            </a:r>
            <a:endParaRPr lang="es-EC"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132856"/>
            <a:ext cx="435597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5906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22344"/>
          </a:xfrm>
        </p:spPr>
        <p:txBody>
          <a:bodyPr>
            <a:normAutofit fontScale="90000"/>
          </a:bodyPr>
          <a:lstStyle/>
          <a:p>
            <a:pPr lvl="0"/>
            <a:r>
              <a:rPr lang="es-EC" b="1" i="1" dirty="0" smtClean="0"/>
              <a:t>LA_SpatialUnit</a:t>
            </a:r>
            <a:endParaRPr lang="es-EC" dirty="0"/>
          </a:p>
        </p:txBody>
      </p:sp>
      <p:sp>
        <p:nvSpPr>
          <p:cNvPr id="3" name="2 Marcador de contenido"/>
          <p:cNvSpPr>
            <a:spLocks noGrp="1"/>
          </p:cNvSpPr>
          <p:nvPr>
            <p:ph idx="1"/>
          </p:nvPr>
        </p:nvSpPr>
        <p:spPr>
          <a:xfrm>
            <a:off x="179512" y="1412776"/>
            <a:ext cx="8784976" cy="5256584"/>
          </a:xfrm>
        </p:spPr>
        <p:txBody>
          <a:bodyPr>
            <a:normAutofit/>
          </a:bodyPr>
          <a:lstStyle/>
          <a:p>
            <a:pPr>
              <a:lnSpc>
                <a:spcPct val="120000"/>
              </a:lnSpc>
            </a:pPr>
            <a:r>
              <a:rPr lang="es-EC" sz="3200" dirty="0"/>
              <a:t> </a:t>
            </a:r>
            <a:r>
              <a:rPr lang="es-EC" sz="2400" dirty="0"/>
              <a:t>Es una unidad espacial que describe </a:t>
            </a:r>
            <a:r>
              <a:rPr lang="es-EC" sz="2400" dirty="0" smtClean="0"/>
              <a:t>las </a:t>
            </a:r>
            <a:r>
              <a:rPr lang="es-EC" sz="2400" dirty="0"/>
              <a:t>siguientes </a:t>
            </a:r>
            <a:r>
              <a:rPr lang="es-EC" sz="2400" dirty="0" smtClean="0"/>
              <a:t>características</a:t>
            </a:r>
          </a:p>
          <a:p>
            <a:endParaRPr lang="es-EC" sz="1600" dirty="0"/>
          </a:p>
          <a:p>
            <a:pPr lvl="1"/>
            <a:r>
              <a:rPr lang="es-EC" sz="2800" dirty="0"/>
              <a:t> </a:t>
            </a:r>
            <a:r>
              <a:rPr lang="es-EC" i="1" dirty="0" smtClean="0"/>
              <a:t>Dirección Exacta</a:t>
            </a:r>
            <a:r>
              <a:rPr lang="es-EC" dirty="0" smtClean="0"/>
              <a:t> </a:t>
            </a:r>
            <a:endParaRPr lang="es-EC" dirty="0"/>
          </a:p>
          <a:p>
            <a:pPr lvl="1"/>
            <a:r>
              <a:rPr lang="es-EC" i="1" dirty="0" smtClean="0"/>
              <a:t>Área</a:t>
            </a:r>
          </a:p>
          <a:p>
            <a:pPr lvl="1"/>
            <a:endParaRPr lang="es-EC" dirty="0"/>
          </a:p>
          <a:p>
            <a:pPr lvl="1"/>
            <a:r>
              <a:rPr lang="es-ES" i="1" dirty="0" smtClean="0"/>
              <a:t>Zonificación </a:t>
            </a:r>
            <a:r>
              <a:rPr lang="es-ES" i="1" dirty="0"/>
              <a:t>administrativas (FA001).- </a:t>
            </a:r>
            <a:endParaRPr lang="es-ES" i="1" dirty="0" smtClean="0"/>
          </a:p>
          <a:p>
            <a:pPr lvl="1"/>
            <a:endParaRPr lang="es-ES" i="1" dirty="0" smtClean="0"/>
          </a:p>
        </p:txBody>
      </p:sp>
      <p:sp>
        <p:nvSpPr>
          <p:cNvPr id="4" name="2 Marcador de contenido"/>
          <p:cNvSpPr txBox="1">
            <a:spLocks/>
          </p:cNvSpPr>
          <p:nvPr/>
        </p:nvSpPr>
        <p:spPr>
          <a:xfrm>
            <a:off x="5760132" y="2101899"/>
            <a:ext cx="3270055" cy="368079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2"/>
            <a:r>
              <a:rPr lang="es-ES" sz="1400" i="1" dirty="0" smtClean="0"/>
              <a:t>Agrícola (2)</a:t>
            </a:r>
            <a:endParaRPr lang="es-EC" sz="1400" dirty="0" smtClean="0"/>
          </a:p>
          <a:p>
            <a:pPr lvl="2"/>
            <a:r>
              <a:rPr lang="es-ES" sz="1400" i="1" dirty="0" smtClean="0"/>
              <a:t>Casa Comunal (5)</a:t>
            </a:r>
            <a:endParaRPr lang="es-EC" sz="1400" dirty="0" smtClean="0"/>
          </a:p>
          <a:p>
            <a:pPr lvl="2"/>
            <a:r>
              <a:rPr lang="es-ES" sz="1400" i="1" dirty="0" smtClean="0"/>
              <a:t>Comercio (6)</a:t>
            </a:r>
            <a:endParaRPr lang="es-EC" sz="1400" dirty="0" smtClean="0"/>
          </a:p>
          <a:p>
            <a:pPr lvl="2"/>
            <a:r>
              <a:rPr lang="es-EC" sz="1400" dirty="0" smtClean="0"/>
              <a:t>Cultural (8)</a:t>
            </a:r>
          </a:p>
          <a:p>
            <a:pPr lvl="2"/>
            <a:r>
              <a:rPr lang="es-ES" sz="1400" i="1" dirty="0" smtClean="0"/>
              <a:t>Educación (10)</a:t>
            </a:r>
            <a:endParaRPr lang="es-EC" sz="1400" dirty="0" smtClean="0"/>
          </a:p>
          <a:p>
            <a:pPr lvl="2"/>
            <a:r>
              <a:rPr lang="es-EC" sz="1400" dirty="0" smtClean="0"/>
              <a:t>Espacio Público (11)</a:t>
            </a:r>
          </a:p>
          <a:p>
            <a:pPr lvl="2"/>
            <a:r>
              <a:rPr lang="es-ES" sz="1400" i="1" dirty="0" smtClean="0"/>
              <a:t>Financiero (12)</a:t>
            </a:r>
            <a:endParaRPr lang="es-EC" sz="1400" dirty="0" smtClean="0"/>
          </a:p>
          <a:p>
            <a:pPr lvl="2"/>
            <a:r>
              <a:rPr lang="es-ES" sz="1400" i="1" dirty="0" smtClean="0"/>
              <a:t>Industrial (15)</a:t>
            </a:r>
            <a:endParaRPr lang="es-EC" sz="1400" dirty="0" smtClean="0"/>
          </a:p>
          <a:p>
            <a:pPr lvl="2"/>
            <a:r>
              <a:rPr lang="es-ES" sz="1400" i="1" dirty="0" smtClean="0"/>
              <a:t>Instituciones privadas (16)</a:t>
            </a:r>
            <a:endParaRPr lang="es-EC" sz="1400" dirty="0" smtClean="0"/>
          </a:p>
          <a:p>
            <a:pPr lvl="2"/>
            <a:r>
              <a:rPr lang="es-ES" sz="1400" i="1" dirty="0" smtClean="0"/>
              <a:t>Instituciones públicas (17)</a:t>
            </a:r>
            <a:endParaRPr lang="es-EC" sz="1400" dirty="0" smtClean="0"/>
          </a:p>
          <a:p>
            <a:pPr lvl="2"/>
            <a:r>
              <a:rPr lang="es-ES" sz="1400" i="1" dirty="0" smtClean="0"/>
              <a:t>Lote (19)</a:t>
            </a:r>
            <a:endParaRPr lang="es-EC" sz="1400" dirty="0" smtClean="0"/>
          </a:p>
          <a:p>
            <a:pPr lvl="2"/>
            <a:r>
              <a:rPr lang="es-ES" sz="1400" i="1" dirty="0" smtClean="0"/>
              <a:t>Recreación y deporte (23).</a:t>
            </a:r>
            <a:endParaRPr lang="es-EC" sz="1400" dirty="0" smtClean="0"/>
          </a:p>
          <a:p>
            <a:pPr lvl="2"/>
            <a:r>
              <a:rPr lang="es-ES" sz="1400" i="1" dirty="0" smtClean="0"/>
              <a:t>Religioso (24)</a:t>
            </a:r>
            <a:endParaRPr lang="es-EC" sz="1400" dirty="0" smtClean="0"/>
          </a:p>
          <a:p>
            <a:pPr lvl="2"/>
            <a:r>
              <a:rPr lang="es-ES" sz="1400" i="1" dirty="0" smtClean="0"/>
              <a:t>Residencial (25)</a:t>
            </a:r>
            <a:endParaRPr lang="es-EC" sz="1400" dirty="0" smtClean="0"/>
          </a:p>
          <a:p>
            <a:pPr lvl="2"/>
            <a:r>
              <a:rPr lang="es-ES" sz="1400" i="1" dirty="0" smtClean="0"/>
              <a:t>Salud.- </a:t>
            </a:r>
            <a:r>
              <a:rPr lang="es-ES" sz="1400" dirty="0" smtClean="0"/>
              <a:t> si (26)</a:t>
            </a:r>
            <a:endParaRPr lang="es-EC" sz="1400" dirty="0" smtClean="0"/>
          </a:p>
          <a:p>
            <a:pPr lvl="2"/>
            <a:r>
              <a:rPr lang="es-EC" sz="1400" i="1" dirty="0" smtClean="0"/>
              <a:t>Seguridad (27)</a:t>
            </a:r>
            <a:endParaRPr lang="es-EC" sz="1400" dirty="0" smtClean="0"/>
          </a:p>
          <a:p>
            <a:pPr lvl="2"/>
            <a:r>
              <a:rPr lang="es-EC" sz="1400" i="1" dirty="0" smtClean="0"/>
              <a:t>Servicios (28).</a:t>
            </a:r>
            <a:endParaRPr lang="es-EC" sz="1400" dirty="0" smtClean="0"/>
          </a:p>
          <a:p>
            <a:pPr lvl="2"/>
            <a:r>
              <a:rPr lang="es-ES" sz="1400" i="1" dirty="0" smtClean="0"/>
              <a:t>Transporte (30)</a:t>
            </a:r>
            <a:endParaRPr lang="es-EC" sz="1400" dirty="0"/>
          </a:p>
        </p:txBody>
      </p:sp>
      <p:sp>
        <p:nvSpPr>
          <p:cNvPr id="5" name="4 Abrir llave"/>
          <p:cNvSpPr/>
          <p:nvPr/>
        </p:nvSpPr>
        <p:spPr>
          <a:xfrm>
            <a:off x="5868144" y="2060884"/>
            <a:ext cx="648072" cy="460847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24603600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610" t="19638" r="23224" b="7553"/>
          <a:stretch/>
        </p:blipFill>
        <p:spPr bwMode="auto">
          <a:xfrm>
            <a:off x="179512" y="188640"/>
            <a:ext cx="8784976"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406838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22344"/>
          </a:xfrm>
        </p:spPr>
        <p:txBody>
          <a:bodyPr>
            <a:normAutofit fontScale="90000"/>
          </a:bodyPr>
          <a:lstStyle/>
          <a:p>
            <a:pPr lvl="0"/>
            <a:r>
              <a:rPr lang="es-EC" b="1" i="1" dirty="0" smtClean="0"/>
              <a:t>LA_SpatialUnitGroup</a:t>
            </a:r>
            <a:endParaRPr lang="es-EC" dirty="0"/>
          </a:p>
        </p:txBody>
      </p:sp>
      <p:sp>
        <p:nvSpPr>
          <p:cNvPr id="3" name="2 Marcador de contenido"/>
          <p:cNvSpPr>
            <a:spLocks noGrp="1"/>
          </p:cNvSpPr>
          <p:nvPr>
            <p:ph idx="1"/>
          </p:nvPr>
        </p:nvSpPr>
        <p:spPr>
          <a:xfrm>
            <a:off x="457200" y="1556792"/>
            <a:ext cx="8229600" cy="4767808"/>
          </a:xfrm>
        </p:spPr>
        <p:txBody>
          <a:bodyPr>
            <a:normAutofit/>
          </a:bodyPr>
          <a:lstStyle/>
          <a:p>
            <a:pPr lvl="0"/>
            <a:r>
              <a:rPr lang="es-EC" sz="2400" b="1" dirty="0"/>
              <a:t>La_LegalSpaceUtilityNetwork</a:t>
            </a:r>
            <a:r>
              <a:rPr lang="es-EC" sz="2400" i="1" dirty="0"/>
              <a:t> </a:t>
            </a:r>
            <a:endParaRPr lang="es-EC" sz="2400" dirty="0"/>
          </a:p>
          <a:p>
            <a:pPr marL="0" indent="0">
              <a:buNone/>
            </a:pPr>
            <a:r>
              <a:rPr lang="es-ES" sz="2400" dirty="0" smtClean="0"/>
              <a:t>Se </a:t>
            </a:r>
            <a:r>
              <a:rPr lang="es-ES" sz="2400" dirty="0"/>
              <a:t>determina </a:t>
            </a:r>
            <a:r>
              <a:rPr lang="es-ES" sz="2400" dirty="0" smtClean="0"/>
              <a:t>el estado de </a:t>
            </a:r>
            <a:r>
              <a:rPr lang="es-ES" sz="2400" dirty="0"/>
              <a:t>los servicios </a:t>
            </a:r>
            <a:r>
              <a:rPr lang="es-ES" sz="2400" dirty="0" smtClean="0"/>
              <a:t>básicos considerando </a:t>
            </a:r>
            <a:r>
              <a:rPr lang="es-ES" sz="2400" dirty="0"/>
              <a:t>los valores del catálogo de </a:t>
            </a:r>
            <a:r>
              <a:rPr lang="es-ES" sz="2400" dirty="0" smtClean="0"/>
              <a:t>objetos:</a:t>
            </a:r>
          </a:p>
          <a:p>
            <a:pPr marL="0" indent="0">
              <a:buNone/>
            </a:pPr>
            <a:endParaRPr lang="es-ES" sz="2400" dirty="0" smtClean="0"/>
          </a:p>
          <a:p>
            <a:pPr lvl="1"/>
            <a:r>
              <a:rPr lang="es-ES" dirty="0" smtClean="0"/>
              <a:t>Agua </a:t>
            </a:r>
            <a:r>
              <a:rPr lang="es-ES" dirty="0"/>
              <a:t>de red pública (</a:t>
            </a:r>
            <a:r>
              <a:rPr lang="es-ES" dirty="0" smtClean="0"/>
              <a:t>BH010)</a:t>
            </a:r>
          </a:p>
          <a:p>
            <a:pPr lvl="1"/>
            <a:r>
              <a:rPr lang="es-ES" dirty="0" smtClean="0"/>
              <a:t>Electricidad </a:t>
            </a:r>
            <a:r>
              <a:rPr lang="es-ES" dirty="0"/>
              <a:t>conectada a red pública (</a:t>
            </a:r>
            <a:r>
              <a:rPr lang="es-ES" dirty="0" smtClean="0"/>
              <a:t>AT030)</a:t>
            </a:r>
          </a:p>
          <a:p>
            <a:pPr lvl="1"/>
            <a:r>
              <a:rPr lang="es-ES" dirty="0" smtClean="0"/>
              <a:t>Eliminación </a:t>
            </a:r>
            <a:r>
              <a:rPr lang="es-ES" dirty="0"/>
              <a:t>de basura (</a:t>
            </a:r>
            <a:r>
              <a:rPr lang="es-ES" dirty="0" smtClean="0"/>
              <a:t>AB030)</a:t>
            </a:r>
          </a:p>
          <a:p>
            <a:pPr lvl="1"/>
            <a:r>
              <a:rPr lang="es-ES" dirty="0"/>
              <a:t>A</a:t>
            </a:r>
            <a:r>
              <a:rPr lang="es-ES" dirty="0" smtClean="0"/>
              <a:t>lcantarillado </a:t>
            </a:r>
            <a:r>
              <a:rPr lang="es-ES" dirty="0"/>
              <a:t>(AQ065</a:t>
            </a:r>
            <a:r>
              <a:rPr lang="es-ES" dirty="0" smtClean="0"/>
              <a:t>)</a:t>
            </a:r>
            <a:endParaRPr lang="es-EC" dirty="0"/>
          </a:p>
          <a:p>
            <a:endParaRPr lang="es-EC" sz="2400" dirty="0"/>
          </a:p>
        </p:txBody>
      </p:sp>
      <p:graphicFrame>
        <p:nvGraphicFramePr>
          <p:cNvPr id="6" name="5 Tabla"/>
          <p:cNvGraphicFramePr>
            <a:graphicFrameLocks noGrp="1"/>
          </p:cNvGraphicFramePr>
          <p:nvPr>
            <p:extLst>
              <p:ext uri="{D42A27DB-BD31-4B8C-83A1-F6EECF244321}">
                <p14:modId xmlns:p14="http://schemas.microsoft.com/office/powerpoint/2010/main" val="172410276"/>
              </p:ext>
            </p:extLst>
          </p:nvPr>
        </p:nvGraphicFramePr>
        <p:xfrm>
          <a:off x="1970471" y="5877272"/>
          <a:ext cx="5046687" cy="731520"/>
        </p:xfrm>
        <a:graphic>
          <a:graphicData uri="http://schemas.openxmlformats.org/drawingml/2006/table">
            <a:tbl>
              <a:tblPr firstRow="1" firstCol="1" bandRow="1">
                <a:tableStyleId>{93296810-A885-4BE3-A3E7-6D5BEEA58F35}</a:tableStyleId>
              </a:tblPr>
              <a:tblGrid>
                <a:gridCol w="1978581"/>
                <a:gridCol w="1021558"/>
                <a:gridCol w="1022931"/>
                <a:gridCol w="1023617"/>
              </a:tblGrid>
              <a:tr h="351491">
                <a:tc>
                  <a:txBody>
                    <a:bodyPr/>
                    <a:lstStyle/>
                    <a:p>
                      <a:pPr>
                        <a:lnSpc>
                          <a:spcPct val="150000"/>
                        </a:lnSpc>
                        <a:spcAft>
                          <a:spcPts val="0"/>
                        </a:spcAft>
                      </a:pPr>
                      <a:r>
                        <a:rPr lang="es-ES" sz="1600" dirty="0">
                          <a:effectLst/>
                        </a:rPr>
                        <a:t>Calidad de Servicio</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600" dirty="0">
                          <a:effectLst/>
                        </a:rPr>
                        <a:t>Bueno</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600" dirty="0">
                          <a:effectLst/>
                        </a:rPr>
                        <a:t>Regular</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600" dirty="0">
                          <a:effectLst/>
                        </a:rPr>
                        <a:t>Malo</a:t>
                      </a:r>
                      <a:endParaRPr lang="es-EC" sz="1400" dirty="0">
                        <a:solidFill>
                          <a:srgbClr val="76923C"/>
                        </a:solidFill>
                        <a:effectLst/>
                        <a:latin typeface="Calibri"/>
                        <a:ea typeface="Times New Roman"/>
                        <a:cs typeface="Times New Roman"/>
                      </a:endParaRPr>
                    </a:p>
                  </a:txBody>
                  <a:tcPr marL="68580" marR="68580" marT="0" marB="0"/>
                </a:tc>
              </a:tr>
              <a:tr h="351491">
                <a:tc>
                  <a:txBody>
                    <a:bodyPr/>
                    <a:lstStyle/>
                    <a:p>
                      <a:pPr>
                        <a:lnSpc>
                          <a:spcPct val="150000"/>
                        </a:lnSpc>
                        <a:spcAft>
                          <a:spcPts val="0"/>
                        </a:spcAft>
                      </a:pPr>
                      <a:r>
                        <a:rPr lang="es-ES" sz="1600" dirty="0">
                          <a:effectLst/>
                        </a:rPr>
                        <a:t>Puntaje</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600" dirty="0">
                          <a:effectLst/>
                        </a:rPr>
                        <a:t>2</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600" dirty="0">
                          <a:effectLst/>
                        </a:rPr>
                        <a:t>1</a:t>
                      </a:r>
                      <a:endParaRPr lang="es-EC" sz="1400" dirty="0">
                        <a:solidFill>
                          <a:srgbClr val="76923C"/>
                        </a:solidFill>
                        <a:effectLst/>
                        <a:latin typeface="Calibri"/>
                        <a:ea typeface="Times New Roman"/>
                        <a:cs typeface="Times New Roman"/>
                      </a:endParaRPr>
                    </a:p>
                  </a:txBody>
                  <a:tcPr marL="68580" marR="68580" marT="0" marB="0"/>
                </a:tc>
                <a:tc>
                  <a:txBody>
                    <a:bodyPr/>
                    <a:lstStyle/>
                    <a:p>
                      <a:pPr>
                        <a:lnSpc>
                          <a:spcPct val="150000"/>
                        </a:lnSpc>
                        <a:spcAft>
                          <a:spcPts val="0"/>
                        </a:spcAft>
                      </a:pPr>
                      <a:r>
                        <a:rPr lang="es-ES" sz="1600" dirty="0">
                          <a:effectLst/>
                        </a:rPr>
                        <a:t>0</a:t>
                      </a:r>
                      <a:endParaRPr lang="es-EC" sz="1400" dirty="0">
                        <a:solidFill>
                          <a:srgbClr val="76923C"/>
                        </a:solidFill>
                        <a:effectLst/>
                        <a:latin typeface="Calibri"/>
                        <a:ea typeface="Times New Roman"/>
                        <a:cs typeface="Times New Roman"/>
                      </a:endParaRPr>
                    </a:p>
                  </a:txBody>
                  <a:tcPr marL="68580" marR="68580" marT="0" marB="0"/>
                </a:tc>
              </a:tr>
            </a:tbl>
          </a:graphicData>
        </a:graphic>
      </p:graphicFrame>
      <p:sp>
        <p:nvSpPr>
          <p:cNvPr id="7" name="Rectangle 2"/>
          <p:cNvSpPr>
            <a:spLocks noChangeArrowheads="1"/>
          </p:cNvSpPr>
          <p:nvPr/>
        </p:nvSpPr>
        <p:spPr bwMode="auto">
          <a:xfrm>
            <a:off x="3275856" y="5445224"/>
            <a:ext cx="26805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Condiciones de Servicios B</a:t>
            </a:r>
            <a:r>
              <a:rPr kumimoji="0" lang="es-EC" altLang="es-EC" sz="1200" b="1" i="0" u="none" strike="noStrike" cap="none" normalizeH="0" baseline="0" dirty="0" smtClean="0">
                <a:ln>
                  <a:noFill/>
                </a:ln>
                <a:solidFill>
                  <a:srgbClr val="0D0D0D"/>
                </a:solidFill>
                <a:effectLst/>
                <a:latin typeface="Calibri"/>
                <a:ea typeface="Times New Roman" pitchFamily="18" charset="0"/>
                <a:cs typeface="Arial" pitchFamily="34" charset="0"/>
              </a:rPr>
              <a:t>á</a:t>
            </a:r>
            <a:r>
              <a:rPr kumimoji="0" lang="es-EC" altLang="es-EC" sz="12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sicos</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908129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7" name="6 Imagen"/>
          <p:cNvPicPr/>
          <p:nvPr/>
        </p:nvPicPr>
        <p:blipFill rotWithShape="1">
          <a:blip r:embed="rId2"/>
          <a:srcRect l="23610" t="18126" r="22375" b="6647"/>
          <a:stretch/>
        </p:blipFill>
        <p:spPr bwMode="auto">
          <a:xfrm>
            <a:off x="179512" y="188640"/>
            <a:ext cx="8784976" cy="648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05783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847108"/>
          </a:xfrm>
        </p:spPr>
        <p:txBody>
          <a:bodyPr/>
          <a:lstStyle/>
          <a:p>
            <a:r>
              <a:rPr lang="es-EC" b="1" dirty="0" smtClean="0"/>
              <a:t>AREA DE ESTUDIO</a:t>
            </a:r>
            <a:endParaRPr lang="es-EC" b="1" dirty="0"/>
          </a:p>
        </p:txBody>
      </p:sp>
      <p:pic>
        <p:nvPicPr>
          <p:cNvPr id="7" name="6 Imagen"/>
          <p:cNvPicPr/>
          <p:nvPr/>
        </p:nvPicPr>
        <p:blipFill rotWithShape="1">
          <a:blip r:embed="rId2"/>
          <a:srcRect l="34075" t="22218" r="31906" b="16313"/>
          <a:stretch/>
        </p:blipFill>
        <p:spPr bwMode="auto">
          <a:xfrm>
            <a:off x="251520" y="1772816"/>
            <a:ext cx="4464496" cy="4240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7 CuadroTexto"/>
          <p:cNvSpPr txBox="1"/>
          <p:nvPr/>
        </p:nvSpPr>
        <p:spPr>
          <a:xfrm>
            <a:off x="827584" y="6181854"/>
            <a:ext cx="3096344" cy="430887"/>
          </a:xfrm>
          <a:prstGeom prst="rect">
            <a:avLst/>
          </a:prstGeom>
          <a:noFill/>
        </p:spPr>
        <p:txBody>
          <a:bodyPr wrap="square" rtlCol="0">
            <a:spAutoFit/>
          </a:bodyPr>
          <a:lstStyle/>
          <a:p>
            <a:pPr algn="ctr"/>
            <a:r>
              <a:rPr lang="es-EC" sz="1100" b="1" dirty="0"/>
              <a:t>Mapa de Ubicación del Área de </a:t>
            </a:r>
            <a:r>
              <a:rPr lang="es-EC" sz="1100" b="1" dirty="0" smtClean="0"/>
              <a:t>Influencia</a:t>
            </a:r>
            <a:endParaRPr lang="es-EC" sz="1100" dirty="0"/>
          </a:p>
          <a:p>
            <a:pPr algn="ctr"/>
            <a:r>
              <a:rPr lang="es-EC" sz="1100" dirty="0"/>
              <a:t>Realizado por</a:t>
            </a:r>
            <a:r>
              <a:rPr lang="es-EC" sz="1100" dirty="0" smtClean="0"/>
              <a:t>: Iza J, 2017</a:t>
            </a:r>
            <a:endParaRPr lang="es-EC" sz="900" dirty="0"/>
          </a:p>
        </p:txBody>
      </p:sp>
      <p:graphicFrame>
        <p:nvGraphicFramePr>
          <p:cNvPr id="9" name="8 Tabla"/>
          <p:cNvGraphicFramePr>
            <a:graphicFrameLocks noGrp="1"/>
          </p:cNvGraphicFramePr>
          <p:nvPr>
            <p:extLst>
              <p:ext uri="{D42A27DB-BD31-4B8C-83A1-F6EECF244321}">
                <p14:modId xmlns:p14="http://schemas.microsoft.com/office/powerpoint/2010/main" val="2478709086"/>
              </p:ext>
            </p:extLst>
          </p:nvPr>
        </p:nvGraphicFramePr>
        <p:xfrm>
          <a:off x="5004048" y="1335360"/>
          <a:ext cx="3977604" cy="5334000"/>
        </p:xfrm>
        <a:graphic>
          <a:graphicData uri="http://schemas.openxmlformats.org/drawingml/2006/table">
            <a:tbl>
              <a:tblPr firstRow="1" bandRow="1">
                <a:tableStyleId>{68D230F3-CF80-4859-8CE7-A43EE81993B5}</a:tableStyleId>
              </a:tblPr>
              <a:tblGrid>
                <a:gridCol w="1512168"/>
                <a:gridCol w="2465436"/>
              </a:tblGrid>
              <a:tr h="389930">
                <a:tc>
                  <a:txBody>
                    <a:bodyPr/>
                    <a:lstStyle/>
                    <a:p>
                      <a:r>
                        <a:rPr lang="es-EC" sz="1600" dirty="0" smtClean="0"/>
                        <a:t>Extensión</a:t>
                      </a:r>
                      <a:endParaRPr lang="es-EC" sz="1600" b="1" i="0" dirty="0">
                        <a:solidFill>
                          <a:schemeClr val="tx1"/>
                        </a:solidFill>
                        <a:latin typeface="Arial" panose="020B0604020202020204" pitchFamily="34" charset="0"/>
                        <a:cs typeface="Arial" panose="020B0604020202020204" pitchFamily="34" charset="0"/>
                      </a:endParaRPr>
                    </a:p>
                  </a:txBody>
                  <a:tcPr/>
                </a:tc>
                <a:tc>
                  <a:txBody>
                    <a:bodyPr/>
                    <a:lstStyle/>
                    <a:p>
                      <a:r>
                        <a:rPr kumimoji="0" lang="es-EC" sz="1600" kern="1200" dirty="0" smtClean="0">
                          <a:effectLst/>
                        </a:rPr>
                        <a:t>364,4 km</a:t>
                      </a:r>
                      <a:r>
                        <a:rPr kumimoji="0" lang="es-EC" sz="1600" kern="1200" baseline="30000" dirty="0" smtClean="0">
                          <a:effectLst/>
                        </a:rPr>
                        <a:t>2,</a:t>
                      </a:r>
                      <a:r>
                        <a:rPr kumimoji="0" lang="es-EC" sz="1600" kern="1200" baseline="0" dirty="0" smtClean="0">
                          <a:effectLst/>
                        </a:rPr>
                        <a:t> </a:t>
                      </a:r>
                      <a:r>
                        <a:rPr kumimoji="0" lang="es-EC" sz="1600" kern="1200" dirty="0" smtClean="0">
                          <a:effectLst/>
                        </a:rPr>
                        <a:t>87% se utiliza en cultivos agrícolas.</a:t>
                      </a:r>
                      <a:endParaRPr lang="es-EC" sz="1600" b="0" i="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s-EC" sz="1600" dirty="0" smtClean="0"/>
                        <a:t>Población</a:t>
                      </a:r>
                      <a:endParaRPr lang="es-EC" sz="1600" b="1" i="0" dirty="0">
                        <a:solidFill>
                          <a:schemeClr val="tx1"/>
                        </a:solidFill>
                        <a:latin typeface="Arial" panose="020B0604020202020204" pitchFamily="34" charset="0"/>
                        <a:cs typeface="Arial" panose="020B0604020202020204" pitchFamily="34" charset="0"/>
                      </a:endParaRPr>
                    </a:p>
                  </a:txBody>
                  <a:tcPr/>
                </a:tc>
                <a:tc>
                  <a:txBody>
                    <a:bodyPr/>
                    <a:lstStyle/>
                    <a:p>
                      <a:pPr marL="0" indent="0">
                        <a:buFontTx/>
                        <a:buNone/>
                      </a:pPr>
                      <a:r>
                        <a:rPr lang="es-EC" sz="1600" dirty="0" smtClean="0"/>
                        <a:t>12734 habitantes zona urbana </a:t>
                      </a:r>
                    </a:p>
                    <a:p>
                      <a:pPr marL="0" indent="0">
                        <a:buFontTx/>
                        <a:buNone/>
                      </a:pPr>
                      <a:r>
                        <a:rPr lang="es-EC" sz="1600" dirty="0" smtClean="0"/>
                        <a:t>11430 habitantes zona rural</a:t>
                      </a:r>
                      <a:endParaRPr lang="es-EC" sz="1600" b="0" i="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s-EC" sz="1600" dirty="0" smtClean="0"/>
                        <a:t>División</a:t>
                      </a:r>
                      <a:r>
                        <a:rPr lang="es-EC" sz="1600" baseline="0" dirty="0" smtClean="0"/>
                        <a:t> administrativa</a:t>
                      </a:r>
                      <a:endParaRPr lang="es-EC" sz="1600" b="1" dirty="0">
                        <a:solidFill>
                          <a:schemeClr val="tx1"/>
                        </a:solidFill>
                        <a:latin typeface="Arial" panose="020B0604020202020204" pitchFamily="34" charset="0"/>
                        <a:cs typeface="Arial" panose="020B0604020202020204" pitchFamily="34" charset="0"/>
                      </a:endParaRPr>
                    </a:p>
                  </a:txBody>
                  <a:tcPr/>
                </a:tc>
                <a:tc>
                  <a:txBody>
                    <a:bodyPr/>
                    <a:lstStyle/>
                    <a:p>
                      <a:r>
                        <a:rPr kumimoji="0" lang="es-EC" sz="1600" kern="1200" dirty="0" smtClean="0">
                          <a:effectLst/>
                        </a:rPr>
                        <a:t>Parroquia urbana Montalvo</a:t>
                      </a:r>
                    </a:p>
                    <a:p>
                      <a:r>
                        <a:rPr kumimoji="0" lang="es-EC" sz="1600" kern="1200" dirty="0" smtClean="0">
                          <a:effectLst/>
                        </a:rPr>
                        <a:t>Parroquia rural La Esmeralda</a:t>
                      </a:r>
                      <a:endParaRPr lang="es-EC" sz="16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s-EC" sz="1600" dirty="0" smtClean="0"/>
                        <a:t>Clima</a:t>
                      </a:r>
                      <a:endParaRPr lang="es-EC" sz="1600" b="1"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s-EC" sz="1600" kern="1200" dirty="0" smtClean="0">
                          <a:effectLst/>
                        </a:rPr>
                        <a:t>Pluviosidad anual de 1000 a 1500 mm y una temperatura de 20 a 23°C.</a:t>
                      </a:r>
                      <a:endParaRPr lang="es-EC" sz="1600" b="0" kern="1200" dirty="0" smtClean="0">
                        <a:solidFill>
                          <a:schemeClr val="tx1"/>
                        </a:solidFill>
                        <a:effectLst/>
                        <a:latin typeface="Arial" panose="020B0604020202020204" pitchFamily="34" charset="0"/>
                        <a:ea typeface="+mn-ea"/>
                        <a:cs typeface="Arial" panose="020B0604020202020204" pitchFamily="34" charset="0"/>
                      </a:endParaRPr>
                    </a:p>
                  </a:txBody>
                  <a:tcPr/>
                </a:tc>
              </a:tr>
              <a:tr h="370840">
                <a:tc>
                  <a:txBody>
                    <a:bodyPr/>
                    <a:lstStyle/>
                    <a:p>
                      <a:r>
                        <a:rPr lang="es-EC" sz="1600" dirty="0" smtClean="0"/>
                        <a:t>Topografía</a:t>
                      </a:r>
                      <a:endParaRPr lang="es-EC" sz="1600" b="1" dirty="0">
                        <a:solidFill>
                          <a:schemeClr val="tx1"/>
                        </a:solidFill>
                        <a:latin typeface="Arial" panose="020B0604020202020204" pitchFamily="34" charset="0"/>
                        <a:cs typeface="Arial" panose="020B0604020202020204" pitchFamily="34" charset="0"/>
                      </a:endParaRPr>
                    </a:p>
                  </a:txBody>
                  <a:tcPr/>
                </a:tc>
                <a:tc>
                  <a:txBody>
                    <a:bodyPr/>
                    <a:lstStyle/>
                    <a:p>
                      <a:r>
                        <a:rPr kumimoji="0" lang="es-EC" sz="1600" kern="1200" dirty="0" smtClean="0">
                          <a:effectLst/>
                        </a:rPr>
                        <a:t>Superficie  plana (6</a:t>
                      </a:r>
                      <a:r>
                        <a:rPr lang="es-EC" sz="1600" kern="1200" dirty="0" smtClean="0">
                          <a:effectLst/>
                        </a:rPr>
                        <a:t> hasta 400 msnm)</a:t>
                      </a:r>
                      <a:r>
                        <a:rPr kumimoji="0" lang="es-EC" sz="1600" kern="1200" dirty="0" smtClean="0">
                          <a:effectLst/>
                        </a:rPr>
                        <a:t>,</a:t>
                      </a:r>
                      <a:r>
                        <a:rPr kumimoji="0" lang="es-EC" sz="1600" kern="1200" baseline="0" dirty="0" smtClean="0">
                          <a:effectLst/>
                        </a:rPr>
                        <a:t> </a:t>
                      </a:r>
                      <a:r>
                        <a:rPr kumimoji="0" lang="es-EC" sz="1600" kern="1200" dirty="0" smtClean="0">
                          <a:effectLst/>
                        </a:rPr>
                        <a:t>limitada en la parte oriental por cordones montañosos:</a:t>
                      </a:r>
                      <a:r>
                        <a:rPr kumimoji="0" lang="es-EC" sz="1600" kern="1200" baseline="0" dirty="0" smtClean="0">
                          <a:effectLst/>
                        </a:rPr>
                        <a:t> </a:t>
                      </a:r>
                      <a:r>
                        <a:rPr kumimoji="0" lang="es-EC" sz="1600" kern="1200" dirty="0" smtClean="0">
                          <a:effectLst/>
                        </a:rPr>
                        <a:t>Lomas Toquilla, Santa Marianita, Santa Ana, San Jorge y San Vicente</a:t>
                      </a:r>
                      <a:endParaRPr lang="es-EC" sz="16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068737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650336"/>
          </a:xfrm>
        </p:spPr>
        <p:txBody>
          <a:bodyPr>
            <a:normAutofit fontScale="90000"/>
          </a:bodyPr>
          <a:lstStyle/>
          <a:p>
            <a:pPr lvl="0"/>
            <a:r>
              <a:rPr lang="es-EC" b="1" i="1" dirty="0" smtClean="0"/>
              <a:t>LA_LegalSpaceBuildingUnit</a:t>
            </a:r>
            <a:endParaRPr lang="es-EC" dirty="0"/>
          </a:p>
        </p:txBody>
      </p:sp>
      <p:sp>
        <p:nvSpPr>
          <p:cNvPr id="3" name="2 Marcador de contenido"/>
          <p:cNvSpPr>
            <a:spLocks noGrp="1"/>
          </p:cNvSpPr>
          <p:nvPr>
            <p:ph idx="1"/>
          </p:nvPr>
        </p:nvSpPr>
        <p:spPr>
          <a:xfrm>
            <a:off x="395536" y="1916832"/>
            <a:ext cx="3312368" cy="3168352"/>
          </a:xfrm>
        </p:spPr>
        <p:txBody>
          <a:bodyPr>
            <a:noAutofit/>
          </a:bodyPr>
          <a:lstStyle/>
          <a:p>
            <a:r>
              <a:rPr lang="es-ES" sz="2400" i="1" dirty="0" smtClean="0"/>
              <a:t>Las </a:t>
            </a:r>
            <a:r>
              <a:rPr lang="es-ES" sz="2400" i="1" dirty="0"/>
              <a:t>coordenadas</a:t>
            </a:r>
            <a:endParaRPr lang="es-EC" sz="2400" dirty="0"/>
          </a:p>
          <a:p>
            <a:r>
              <a:rPr lang="es-ES" sz="2400" i="1" dirty="0"/>
              <a:t>Numero de pisos de la unidad de construcción</a:t>
            </a:r>
            <a:endParaRPr lang="es-EC" sz="2400" dirty="0"/>
          </a:p>
          <a:p>
            <a:pPr lvl="0"/>
            <a:r>
              <a:rPr lang="es-ES" sz="2400" i="1" dirty="0" smtClean="0"/>
              <a:t>El </a:t>
            </a:r>
            <a:r>
              <a:rPr lang="es-ES" sz="2400" i="1" dirty="0"/>
              <a:t>identificador de la unidad de </a:t>
            </a:r>
            <a:r>
              <a:rPr lang="es-ES" sz="2400" i="1" dirty="0" smtClean="0"/>
              <a:t>construcción</a:t>
            </a:r>
            <a:endParaRPr lang="es-EC" sz="2400" dirty="0"/>
          </a:p>
        </p:txBody>
      </p:sp>
      <p:sp>
        <p:nvSpPr>
          <p:cNvPr id="4" name="2 Marcador de contenido"/>
          <p:cNvSpPr txBox="1">
            <a:spLocks/>
          </p:cNvSpPr>
          <p:nvPr/>
        </p:nvSpPr>
        <p:spPr>
          <a:xfrm>
            <a:off x="4711146" y="1547212"/>
            <a:ext cx="4114800" cy="491182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s-ES" i="1" dirty="0" smtClean="0"/>
          </a:p>
        </p:txBody>
      </p:sp>
      <p:graphicFrame>
        <p:nvGraphicFramePr>
          <p:cNvPr id="5" name="4 Tabla"/>
          <p:cNvGraphicFramePr>
            <a:graphicFrameLocks noGrp="1"/>
          </p:cNvGraphicFramePr>
          <p:nvPr>
            <p:extLst>
              <p:ext uri="{D42A27DB-BD31-4B8C-83A1-F6EECF244321}">
                <p14:modId xmlns:p14="http://schemas.microsoft.com/office/powerpoint/2010/main" val="1820214181"/>
              </p:ext>
            </p:extLst>
          </p:nvPr>
        </p:nvGraphicFramePr>
        <p:xfrm>
          <a:off x="4283968" y="1779864"/>
          <a:ext cx="4541978" cy="4474840"/>
        </p:xfrm>
        <a:graphic>
          <a:graphicData uri="http://schemas.openxmlformats.org/drawingml/2006/table">
            <a:tbl>
              <a:tblPr firstRow="1" firstCol="1" bandRow="1">
                <a:tableStyleId>{5C22544A-7EE6-4342-B048-85BDC9FD1C3A}</a:tableStyleId>
              </a:tblPr>
              <a:tblGrid>
                <a:gridCol w="886177"/>
                <a:gridCol w="3655801"/>
              </a:tblGrid>
              <a:tr h="192072">
                <a:tc>
                  <a:txBody>
                    <a:bodyPr/>
                    <a:lstStyle/>
                    <a:p>
                      <a:pPr algn="ctr">
                        <a:lnSpc>
                          <a:spcPct val="150000"/>
                        </a:lnSpc>
                        <a:spcAft>
                          <a:spcPts val="0"/>
                        </a:spcAft>
                        <a:tabLst>
                          <a:tab pos="449580" algn="l"/>
                          <a:tab pos="933450" algn="l"/>
                        </a:tabLst>
                      </a:pPr>
                      <a:r>
                        <a:rPr lang="es-ES" sz="1200" dirty="0">
                          <a:effectLst/>
                        </a:rPr>
                        <a:t>Categoría</a:t>
                      </a:r>
                      <a:endParaRPr lang="es-EC" sz="1200" dirty="0">
                        <a:effectLst/>
                        <a:latin typeface="Calibri"/>
                        <a:ea typeface="Times New Roman"/>
                        <a:cs typeface="Times New Roman"/>
                      </a:endParaRPr>
                    </a:p>
                  </a:txBody>
                  <a:tcPr marL="42135" marR="42135" marT="0" marB="0"/>
                </a:tc>
                <a:tc>
                  <a:txBody>
                    <a:bodyPr/>
                    <a:lstStyle/>
                    <a:p>
                      <a:pPr algn="ctr">
                        <a:lnSpc>
                          <a:spcPct val="150000"/>
                        </a:lnSpc>
                        <a:spcAft>
                          <a:spcPts val="0"/>
                        </a:spcAft>
                        <a:tabLst>
                          <a:tab pos="449580" algn="l"/>
                          <a:tab pos="933450" algn="l"/>
                        </a:tabLst>
                      </a:pPr>
                      <a:r>
                        <a:rPr lang="es-ES" sz="1200" dirty="0">
                          <a:effectLst/>
                        </a:rPr>
                        <a:t>Características</a:t>
                      </a:r>
                      <a:endParaRPr lang="es-EC" sz="1200" dirty="0">
                        <a:effectLst/>
                        <a:latin typeface="Calibri"/>
                        <a:ea typeface="Times New Roman"/>
                        <a:cs typeface="Times New Roman"/>
                      </a:endParaRPr>
                    </a:p>
                  </a:txBody>
                  <a:tcPr marL="42135" marR="42135" marT="0" marB="0"/>
                </a:tc>
              </a:tr>
              <a:tr h="196059">
                <a:tc>
                  <a:txBody>
                    <a:bodyPr/>
                    <a:lstStyle/>
                    <a:p>
                      <a:pPr algn="ctr">
                        <a:lnSpc>
                          <a:spcPct val="150000"/>
                        </a:lnSpc>
                        <a:spcAft>
                          <a:spcPts val="0"/>
                        </a:spcAft>
                        <a:tabLst>
                          <a:tab pos="449580" algn="l"/>
                          <a:tab pos="933450" algn="l"/>
                        </a:tabLst>
                      </a:pPr>
                      <a:r>
                        <a:rPr lang="es-ES" sz="1050" dirty="0">
                          <a:effectLst/>
                        </a:rPr>
                        <a:t>A</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smtClean="0">
                          <a:effectLst/>
                        </a:rPr>
                        <a:t>Entrepisos </a:t>
                      </a:r>
                      <a:r>
                        <a:rPr lang="es-ES" sz="1050" dirty="0">
                          <a:effectLst/>
                        </a:rPr>
                        <a:t>de perfile de acero losas de hormigón armado.</a:t>
                      </a:r>
                      <a:endParaRPr lang="es-EC" sz="1050" dirty="0">
                        <a:effectLst/>
                        <a:latin typeface="Calibri"/>
                        <a:ea typeface="Times New Roman"/>
                        <a:cs typeface="Times New Roman"/>
                      </a:endParaRPr>
                    </a:p>
                  </a:txBody>
                  <a:tcPr marL="42135" marR="42135" marT="0" marB="0"/>
                </a:tc>
              </a:tr>
              <a:tr h="216024">
                <a:tc>
                  <a:txBody>
                    <a:bodyPr/>
                    <a:lstStyle/>
                    <a:p>
                      <a:pPr algn="ctr">
                        <a:lnSpc>
                          <a:spcPct val="150000"/>
                        </a:lnSpc>
                        <a:spcAft>
                          <a:spcPts val="0"/>
                        </a:spcAft>
                        <a:tabLst>
                          <a:tab pos="449580" algn="l"/>
                          <a:tab pos="933450" algn="l"/>
                        </a:tabLst>
                      </a:pPr>
                      <a:r>
                        <a:rPr lang="es-ES" sz="1050" dirty="0">
                          <a:effectLst/>
                        </a:rPr>
                        <a:t>B</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smtClean="0">
                          <a:effectLst/>
                        </a:rPr>
                        <a:t>Estructuras </a:t>
                      </a:r>
                      <a:r>
                        <a:rPr lang="es-ES" sz="1050" dirty="0">
                          <a:effectLst/>
                        </a:rPr>
                        <a:t>mixtas de acero con </a:t>
                      </a:r>
                      <a:r>
                        <a:rPr lang="es-ES" sz="1050" dirty="0" smtClean="0">
                          <a:effectLst/>
                        </a:rPr>
                        <a:t>hormigón</a:t>
                      </a:r>
                      <a:endParaRPr lang="es-EC" sz="1050" dirty="0">
                        <a:effectLst/>
                        <a:latin typeface="Calibri"/>
                        <a:ea typeface="Times New Roman"/>
                        <a:cs typeface="Times New Roman"/>
                      </a:endParaRPr>
                    </a:p>
                  </a:txBody>
                  <a:tcPr marL="42135" marR="42135" marT="0" marB="0"/>
                </a:tc>
              </a:tr>
              <a:tr h="216024">
                <a:tc>
                  <a:txBody>
                    <a:bodyPr/>
                    <a:lstStyle/>
                    <a:p>
                      <a:pPr algn="ctr">
                        <a:lnSpc>
                          <a:spcPct val="150000"/>
                        </a:lnSpc>
                        <a:spcAft>
                          <a:spcPts val="0"/>
                        </a:spcAft>
                        <a:tabLst>
                          <a:tab pos="449580" algn="l"/>
                          <a:tab pos="933450" algn="l"/>
                        </a:tabLst>
                      </a:pPr>
                      <a:r>
                        <a:rPr lang="es-ES" sz="1050" dirty="0">
                          <a:effectLst/>
                        </a:rPr>
                        <a:t>C</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a:effectLst/>
                        </a:rPr>
                        <a:t>Construcciones con muros </a:t>
                      </a:r>
                      <a:r>
                        <a:rPr lang="es-ES" sz="1050" dirty="0" smtClean="0">
                          <a:effectLst/>
                        </a:rPr>
                        <a:t>de </a:t>
                      </a:r>
                      <a:r>
                        <a:rPr lang="es-ES" sz="1050" dirty="0">
                          <a:effectLst/>
                        </a:rPr>
                        <a:t>ladrillos confinado entre pilares </a:t>
                      </a:r>
                      <a:r>
                        <a:rPr lang="es-ES" sz="1050" dirty="0" smtClean="0">
                          <a:effectLst/>
                        </a:rPr>
                        <a:t> de hormigón</a:t>
                      </a:r>
                      <a:endParaRPr lang="es-EC" sz="1050" dirty="0">
                        <a:effectLst/>
                        <a:latin typeface="Calibri"/>
                        <a:ea typeface="Times New Roman"/>
                        <a:cs typeface="Times New Roman"/>
                      </a:endParaRPr>
                    </a:p>
                  </a:txBody>
                  <a:tcPr marL="42135" marR="42135" marT="0" marB="0"/>
                </a:tc>
              </a:tr>
              <a:tr h="360040">
                <a:tc>
                  <a:txBody>
                    <a:bodyPr/>
                    <a:lstStyle/>
                    <a:p>
                      <a:pPr algn="ctr">
                        <a:lnSpc>
                          <a:spcPct val="150000"/>
                        </a:lnSpc>
                        <a:spcAft>
                          <a:spcPts val="0"/>
                        </a:spcAft>
                        <a:tabLst>
                          <a:tab pos="449580" algn="l"/>
                          <a:tab pos="933450" algn="l"/>
                        </a:tabLst>
                      </a:pPr>
                      <a:r>
                        <a:rPr lang="es-ES" sz="1050" dirty="0">
                          <a:effectLst/>
                        </a:rPr>
                        <a:t>D</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a:effectLst/>
                        </a:rPr>
                        <a:t>Construcciones con muros </a:t>
                      </a:r>
                      <a:r>
                        <a:rPr lang="es-ES" sz="1050" dirty="0" smtClean="0">
                          <a:effectLst/>
                        </a:rPr>
                        <a:t>de piedras. </a:t>
                      </a:r>
                      <a:endParaRPr lang="es-EC" sz="1050" dirty="0">
                        <a:effectLst/>
                        <a:latin typeface="Calibri"/>
                        <a:ea typeface="Times New Roman"/>
                        <a:cs typeface="Times New Roman"/>
                      </a:endParaRPr>
                    </a:p>
                  </a:txBody>
                  <a:tcPr marL="42135" marR="42135" marT="0" marB="0"/>
                </a:tc>
              </a:tr>
              <a:tr h="360040">
                <a:tc>
                  <a:txBody>
                    <a:bodyPr/>
                    <a:lstStyle/>
                    <a:p>
                      <a:pPr algn="ctr">
                        <a:lnSpc>
                          <a:spcPct val="150000"/>
                        </a:lnSpc>
                        <a:spcAft>
                          <a:spcPts val="0"/>
                        </a:spcAft>
                        <a:tabLst>
                          <a:tab pos="449580" algn="l"/>
                          <a:tab pos="933450" algn="l"/>
                        </a:tabLst>
                      </a:pPr>
                      <a:r>
                        <a:rPr lang="es-ES" sz="1050" dirty="0">
                          <a:effectLst/>
                        </a:rPr>
                        <a:t>E</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a:effectLst/>
                        </a:rPr>
                        <a:t>Construcciones con estructuras soportantes de madera, </a:t>
                      </a:r>
                      <a:r>
                        <a:rPr lang="es-ES" sz="1050" dirty="0" smtClean="0">
                          <a:effectLst/>
                        </a:rPr>
                        <a:t>yeso </a:t>
                      </a:r>
                      <a:r>
                        <a:rPr lang="es-ES" sz="1050" dirty="0">
                          <a:effectLst/>
                        </a:rPr>
                        <a:t>cartón o </a:t>
                      </a:r>
                      <a:r>
                        <a:rPr lang="es-ES" sz="1050" dirty="0" smtClean="0">
                          <a:effectLst/>
                        </a:rPr>
                        <a:t>similares, entrepisos </a:t>
                      </a:r>
                      <a:r>
                        <a:rPr lang="es-ES" sz="1050" dirty="0">
                          <a:effectLst/>
                        </a:rPr>
                        <a:t>de madera</a:t>
                      </a:r>
                      <a:endParaRPr lang="es-EC" sz="1050" dirty="0">
                        <a:effectLst/>
                        <a:latin typeface="Calibri"/>
                        <a:ea typeface="Times New Roman"/>
                        <a:cs typeface="Times New Roman"/>
                      </a:endParaRPr>
                    </a:p>
                  </a:txBody>
                  <a:tcPr marL="42135" marR="42135" marT="0" marB="0"/>
                </a:tc>
              </a:tr>
              <a:tr h="288032">
                <a:tc>
                  <a:txBody>
                    <a:bodyPr/>
                    <a:lstStyle/>
                    <a:p>
                      <a:pPr algn="ctr">
                        <a:lnSpc>
                          <a:spcPct val="150000"/>
                        </a:lnSpc>
                        <a:spcAft>
                          <a:spcPts val="0"/>
                        </a:spcAft>
                        <a:tabLst>
                          <a:tab pos="449580" algn="l"/>
                          <a:tab pos="933450" algn="l"/>
                        </a:tabLst>
                      </a:pPr>
                      <a:r>
                        <a:rPr lang="es-ES" sz="1050" dirty="0">
                          <a:effectLst/>
                        </a:rPr>
                        <a:t>F</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a:effectLst/>
                        </a:rPr>
                        <a:t>Construcciones de adobe, tierra cemento u otros materiales </a:t>
                      </a:r>
                      <a:r>
                        <a:rPr lang="es-ES" sz="1050" dirty="0" smtClean="0">
                          <a:effectLst/>
                        </a:rPr>
                        <a:t>livianos.</a:t>
                      </a:r>
                      <a:endParaRPr lang="es-EC" sz="1050" dirty="0">
                        <a:effectLst/>
                        <a:latin typeface="Calibri"/>
                        <a:ea typeface="Times New Roman"/>
                        <a:cs typeface="Times New Roman"/>
                      </a:endParaRPr>
                    </a:p>
                  </a:txBody>
                  <a:tcPr marL="42135" marR="42135" marT="0" marB="0"/>
                </a:tc>
              </a:tr>
              <a:tr h="344542">
                <a:tc>
                  <a:txBody>
                    <a:bodyPr/>
                    <a:lstStyle/>
                    <a:p>
                      <a:pPr algn="ctr">
                        <a:lnSpc>
                          <a:spcPct val="150000"/>
                        </a:lnSpc>
                        <a:spcAft>
                          <a:spcPts val="0"/>
                        </a:spcAft>
                        <a:tabLst>
                          <a:tab pos="449580" algn="l"/>
                          <a:tab pos="933450" algn="l"/>
                        </a:tabLst>
                      </a:pPr>
                      <a:r>
                        <a:rPr lang="es-ES" sz="1050" dirty="0">
                          <a:effectLst/>
                        </a:rPr>
                        <a:t>G</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a:effectLst/>
                        </a:rPr>
                        <a:t>Construcciones prefabricadas con construcciones metálicas. Paneles de madera, prefabricados de hormigón, yeso cartón o similares.</a:t>
                      </a:r>
                      <a:endParaRPr lang="es-EC" sz="1050" dirty="0">
                        <a:effectLst/>
                        <a:latin typeface="Calibri"/>
                        <a:ea typeface="Times New Roman"/>
                        <a:cs typeface="Times New Roman"/>
                      </a:endParaRPr>
                    </a:p>
                  </a:txBody>
                  <a:tcPr marL="42135" marR="42135" marT="0" marB="0"/>
                </a:tc>
              </a:tr>
              <a:tr h="216024">
                <a:tc>
                  <a:txBody>
                    <a:bodyPr/>
                    <a:lstStyle/>
                    <a:p>
                      <a:pPr algn="ctr">
                        <a:lnSpc>
                          <a:spcPct val="150000"/>
                        </a:lnSpc>
                        <a:spcAft>
                          <a:spcPts val="0"/>
                        </a:spcAft>
                        <a:tabLst>
                          <a:tab pos="449580" algn="l"/>
                          <a:tab pos="933450" algn="l"/>
                        </a:tabLst>
                      </a:pPr>
                      <a:r>
                        <a:rPr lang="es-ES" sz="1050" dirty="0">
                          <a:effectLst/>
                        </a:rPr>
                        <a:t>H</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a:effectLst/>
                        </a:rPr>
                        <a:t>Construcciones prefabricadas de madera. Paneles de madera, yeso cartón, fibrocemento o similares</a:t>
                      </a:r>
                      <a:endParaRPr lang="es-EC" sz="1050" dirty="0">
                        <a:effectLst/>
                        <a:latin typeface="Calibri"/>
                        <a:ea typeface="Times New Roman"/>
                        <a:cs typeface="Times New Roman"/>
                      </a:endParaRPr>
                    </a:p>
                  </a:txBody>
                  <a:tcPr marL="42135" marR="42135" marT="0" marB="0"/>
                </a:tc>
              </a:tr>
              <a:tr h="360040">
                <a:tc>
                  <a:txBody>
                    <a:bodyPr/>
                    <a:lstStyle/>
                    <a:p>
                      <a:pPr algn="ctr">
                        <a:lnSpc>
                          <a:spcPct val="150000"/>
                        </a:lnSpc>
                        <a:spcAft>
                          <a:spcPts val="0"/>
                        </a:spcAft>
                        <a:tabLst>
                          <a:tab pos="449580" algn="l"/>
                          <a:tab pos="933450" algn="l"/>
                        </a:tabLst>
                      </a:pPr>
                      <a:r>
                        <a:rPr lang="es-ES" sz="1050" dirty="0">
                          <a:effectLst/>
                        </a:rPr>
                        <a:t>I</a:t>
                      </a:r>
                      <a:endParaRPr lang="es-EC" sz="1050" dirty="0">
                        <a:effectLst/>
                        <a:latin typeface="Calibri"/>
                        <a:ea typeface="Times New Roman"/>
                        <a:cs typeface="Times New Roman"/>
                      </a:endParaRPr>
                    </a:p>
                  </a:txBody>
                  <a:tcPr marL="42135" marR="42135" marT="0" marB="0"/>
                </a:tc>
                <a:tc>
                  <a:txBody>
                    <a:bodyPr/>
                    <a:lstStyle/>
                    <a:p>
                      <a:pPr algn="just">
                        <a:lnSpc>
                          <a:spcPct val="150000"/>
                        </a:lnSpc>
                        <a:spcAft>
                          <a:spcPts val="0"/>
                        </a:spcAft>
                        <a:tabLst>
                          <a:tab pos="449580" algn="l"/>
                          <a:tab pos="933450" algn="l"/>
                        </a:tabLst>
                      </a:pPr>
                      <a:r>
                        <a:rPr lang="es-ES" sz="1050" dirty="0" smtClean="0">
                          <a:effectLst/>
                        </a:rPr>
                        <a:t>Paneles </a:t>
                      </a:r>
                      <a:r>
                        <a:rPr lang="es-ES" sz="1050" dirty="0">
                          <a:effectLst/>
                        </a:rPr>
                        <a:t>de hormigón liviano, fibrocemento o paneles de polietileno entre malla de acero para recibir mortero proyectado.</a:t>
                      </a:r>
                      <a:endParaRPr lang="es-EC" sz="1050" dirty="0">
                        <a:effectLst/>
                        <a:latin typeface="Calibri"/>
                        <a:ea typeface="Times New Roman"/>
                        <a:cs typeface="Times New Roman"/>
                      </a:endParaRPr>
                    </a:p>
                  </a:txBody>
                  <a:tcPr marL="42135" marR="42135" marT="0" marB="0"/>
                </a:tc>
              </a:tr>
            </a:tbl>
          </a:graphicData>
        </a:graphic>
      </p:graphicFrame>
      <p:sp>
        <p:nvSpPr>
          <p:cNvPr id="6" name="5 Rectángulo"/>
          <p:cNvSpPr/>
          <p:nvPr/>
        </p:nvSpPr>
        <p:spPr>
          <a:xfrm>
            <a:off x="5796136" y="6350841"/>
            <a:ext cx="1473480" cy="261610"/>
          </a:xfrm>
          <a:prstGeom prst="rect">
            <a:avLst/>
          </a:prstGeom>
        </p:spPr>
        <p:txBody>
          <a:bodyPr wrap="none">
            <a:spAutoFit/>
          </a:bodyPr>
          <a:lstStyle/>
          <a:p>
            <a:r>
              <a:rPr lang="es-EC" sz="1050" b="1" dirty="0"/>
              <a:t>Fuente.-</a:t>
            </a:r>
            <a:r>
              <a:rPr lang="es-EC" sz="1050" dirty="0"/>
              <a:t> (AYC, 2015)</a:t>
            </a:r>
          </a:p>
        </p:txBody>
      </p:sp>
      <p:cxnSp>
        <p:nvCxnSpPr>
          <p:cNvPr id="8" name="7 Conector recto de flecha"/>
          <p:cNvCxnSpPr/>
          <p:nvPr/>
        </p:nvCxnSpPr>
        <p:spPr>
          <a:xfrm>
            <a:off x="2843808" y="4221088"/>
            <a:ext cx="144016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9157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3100" t="19335" r="23054" b="7854"/>
          <a:stretch/>
        </p:blipFill>
        <p:spPr bwMode="auto">
          <a:xfrm>
            <a:off x="107504" y="116633"/>
            <a:ext cx="8928991" cy="6624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238733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650336"/>
          </a:xfrm>
        </p:spPr>
        <p:txBody>
          <a:bodyPr>
            <a:normAutofit fontScale="90000"/>
          </a:bodyPr>
          <a:lstStyle/>
          <a:p>
            <a:r>
              <a:rPr lang="es-EC" b="1" i="1" dirty="0" smtClean="0"/>
              <a:t>LA_Level</a:t>
            </a:r>
            <a:endParaRPr lang="es-EC" dirty="0"/>
          </a:p>
        </p:txBody>
      </p:sp>
      <p:sp>
        <p:nvSpPr>
          <p:cNvPr id="3" name="2 Marcador de contenido"/>
          <p:cNvSpPr>
            <a:spLocks noGrp="1"/>
          </p:cNvSpPr>
          <p:nvPr>
            <p:ph idx="1"/>
          </p:nvPr>
        </p:nvSpPr>
        <p:spPr>
          <a:xfrm>
            <a:off x="457200" y="1412776"/>
            <a:ext cx="8229600" cy="1296144"/>
          </a:xfrm>
        </p:spPr>
        <p:txBody>
          <a:bodyPr>
            <a:normAutofit/>
          </a:bodyPr>
          <a:lstStyle/>
          <a:p>
            <a:r>
              <a:rPr lang="es-ES" dirty="0" smtClean="0"/>
              <a:t>Describe </a:t>
            </a:r>
            <a:r>
              <a:rPr lang="es-ES" dirty="0"/>
              <a:t>los atributos topográficos las cuales son las condiciones físicas de diferente altitud del predio con relación al eje vial</a:t>
            </a:r>
            <a:r>
              <a:rPr lang="es-ES" dirty="0" smtClean="0"/>
              <a:t>.</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560361576"/>
              </p:ext>
            </p:extLst>
          </p:nvPr>
        </p:nvGraphicFramePr>
        <p:xfrm>
          <a:off x="899592" y="3212975"/>
          <a:ext cx="7344816" cy="3279643"/>
        </p:xfrm>
        <a:graphic>
          <a:graphicData uri="http://schemas.openxmlformats.org/drawingml/2006/table">
            <a:tbl>
              <a:tblPr firstRow="1" firstCol="1" bandRow="1">
                <a:tableStyleId>{7DF18680-E054-41AD-8BC1-D1AEF772440D}</a:tableStyleId>
              </a:tblPr>
              <a:tblGrid>
                <a:gridCol w="1982640"/>
                <a:gridCol w="1863352"/>
                <a:gridCol w="1981817"/>
                <a:gridCol w="1517007"/>
              </a:tblGrid>
              <a:tr h="283323">
                <a:tc>
                  <a:txBody>
                    <a:bodyPr/>
                    <a:lstStyle/>
                    <a:p>
                      <a:pPr algn="just">
                        <a:lnSpc>
                          <a:spcPct val="150000"/>
                        </a:lnSpc>
                        <a:spcAft>
                          <a:spcPts val="0"/>
                        </a:spcAft>
                        <a:tabLst>
                          <a:tab pos="449580" algn="l"/>
                          <a:tab pos="933450" algn="l"/>
                        </a:tabLst>
                      </a:pPr>
                      <a:r>
                        <a:rPr lang="es-EC" sz="1200" dirty="0">
                          <a:effectLst/>
                        </a:rPr>
                        <a:t> </a:t>
                      </a:r>
                      <a:r>
                        <a:rPr lang="es-ES" sz="1200" dirty="0">
                          <a:effectLst/>
                        </a:rPr>
                        <a:t>Detalle</a:t>
                      </a:r>
                      <a:endParaRPr lang="es-EC" sz="1200" dirty="0">
                        <a:solidFill>
                          <a:srgbClr val="76923C"/>
                        </a:solidFill>
                        <a:effectLst/>
                        <a:latin typeface="Calibri"/>
                        <a:ea typeface="Times New Roman"/>
                        <a:cs typeface="Times New Roman"/>
                      </a:endParaRPr>
                    </a:p>
                  </a:txBody>
                  <a:tcPr marL="68580" marR="68580" marT="0" marB="0"/>
                </a:tc>
                <a:tc gridSpan="3">
                  <a:txBody>
                    <a:bodyPr/>
                    <a:lstStyle/>
                    <a:p>
                      <a:pPr algn="ctr">
                        <a:lnSpc>
                          <a:spcPct val="150000"/>
                        </a:lnSpc>
                        <a:spcAft>
                          <a:spcPts val="0"/>
                        </a:spcAft>
                        <a:tabLst>
                          <a:tab pos="449580" algn="l"/>
                          <a:tab pos="933450" algn="l"/>
                        </a:tabLst>
                      </a:pPr>
                      <a:r>
                        <a:rPr lang="es-ES" sz="1200" dirty="0">
                          <a:effectLst/>
                        </a:rPr>
                        <a:t>Elementos</a:t>
                      </a:r>
                      <a:endParaRPr lang="es-EC" sz="1200" dirty="0">
                        <a:solidFill>
                          <a:srgbClr val="76923C"/>
                        </a:solidFill>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283323">
                <a:tc>
                  <a:txBody>
                    <a:bodyPr/>
                    <a:lstStyle/>
                    <a:p>
                      <a:pPr algn="just">
                        <a:lnSpc>
                          <a:spcPct val="150000"/>
                        </a:lnSpc>
                        <a:spcAft>
                          <a:spcPts val="0"/>
                        </a:spcAft>
                        <a:tabLst>
                          <a:tab pos="449580" algn="l"/>
                          <a:tab pos="933450" algn="l"/>
                        </a:tabLst>
                      </a:pPr>
                      <a:r>
                        <a:rPr lang="es-ES" sz="1200" dirty="0">
                          <a:effectLst/>
                        </a:rPr>
                        <a:t>El identificador del nivel</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AP030</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BH140</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AI041</a:t>
                      </a:r>
                      <a:endParaRPr lang="es-EC" sz="1200" dirty="0">
                        <a:solidFill>
                          <a:srgbClr val="76923C"/>
                        </a:solidFill>
                        <a:effectLst/>
                        <a:latin typeface="Calibri"/>
                        <a:ea typeface="Times New Roman"/>
                        <a:cs typeface="Times New Roman"/>
                      </a:endParaRPr>
                    </a:p>
                  </a:txBody>
                  <a:tcPr marL="68580" marR="68580" marT="0" marB="0"/>
                </a:tc>
              </a:tr>
              <a:tr h="599264">
                <a:tc>
                  <a:txBody>
                    <a:bodyPr/>
                    <a:lstStyle/>
                    <a:p>
                      <a:pPr algn="just">
                        <a:lnSpc>
                          <a:spcPct val="150000"/>
                        </a:lnSpc>
                        <a:spcAft>
                          <a:spcPts val="0"/>
                        </a:spcAft>
                        <a:tabLst>
                          <a:tab pos="449580" algn="l"/>
                          <a:tab pos="933450" algn="l"/>
                        </a:tabLst>
                      </a:pPr>
                      <a:r>
                        <a:rPr lang="es-ES" sz="1200" dirty="0">
                          <a:effectLst/>
                        </a:rPr>
                        <a:t>El nombre del nivel</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Av. 25 de Abril</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Rio Cristal</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Catastro de Montalvo</a:t>
                      </a:r>
                      <a:endParaRPr lang="es-EC" sz="1200" dirty="0">
                        <a:solidFill>
                          <a:srgbClr val="76923C"/>
                        </a:solidFill>
                        <a:effectLst/>
                        <a:latin typeface="Calibri"/>
                        <a:ea typeface="Times New Roman"/>
                        <a:cs typeface="Times New Roman"/>
                      </a:endParaRPr>
                    </a:p>
                  </a:txBody>
                  <a:tcPr marL="68580" marR="68580" marT="0" marB="0"/>
                </a:tc>
              </a:tr>
              <a:tr h="599264">
                <a:tc>
                  <a:txBody>
                    <a:bodyPr/>
                    <a:lstStyle/>
                    <a:p>
                      <a:pPr algn="just">
                        <a:lnSpc>
                          <a:spcPct val="150000"/>
                        </a:lnSpc>
                        <a:spcAft>
                          <a:spcPts val="0"/>
                        </a:spcAft>
                        <a:tabLst>
                          <a:tab pos="449580" algn="l"/>
                          <a:tab pos="933450" algn="l"/>
                        </a:tabLst>
                      </a:pPr>
                      <a:r>
                        <a:rPr lang="es-ES" sz="1200" dirty="0">
                          <a:effectLst/>
                        </a:rPr>
                        <a:t>El tipo de registro del contenido del nivel</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AP030</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BH140</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AI041</a:t>
                      </a:r>
                      <a:endParaRPr lang="es-EC" sz="1200" dirty="0">
                        <a:solidFill>
                          <a:srgbClr val="76923C"/>
                        </a:solidFill>
                        <a:effectLst/>
                        <a:latin typeface="Calibri"/>
                        <a:ea typeface="Times New Roman"/>
                        <a:cs typeface="Times New Roman"/>
                      </a:endParaRPr>
                    </a:p>
                  </a:txBody>
                  <a:tcPr marL="68580" marR="68580" marT="0" marB="0"/>
                </a:tc>
              </a:tr>
              <a:tr h="599264">
                <a:tc>
                  <a:txBody>
                    <a:bodyPr/>
                    <a:lstStyle/>
                    <a:p>
                      <a:pPr algn="just">
                        <a:lnSpc>
                          <a:spcPct val="150000"/>
                        </a:lnSpc>
                        <a:spcAft>
                          <a:spcPts val="0"/>
                        </a:spcAft>
                        <a:tabLst>
                          <a:tab pos="449580" algn="l"/>
                          <a:tab pos="933450" algn="l"/>
                        </a:tabLst>
                      </a:pPr>
                      <a:r>
                        <a:rPr lang="es-ES" sz="1200" dirty="0">
                          <a:effectLst/>
                        </a:rPr>
                        <a:t>La estructura de la geometría de nivel</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Línea</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Línea</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Polígono</a:t>
                      </a:r>
                      <a:endParaRPr lang="es-EC" sz="1200" dirty="0">
                        <a:solidFill>
                          <a:srgbClr val="76923C"/>
                        </a:solidFill>
                        <a:effectLst/>
                        <a:latin typeface="Calibri"/>
                        <a:ea typeface="Times New Roman"/>
                        <a:cs typeface="Times New Roman"/>
                      </a:endParaRPr>
                    </a:p>
                  </a:txBody>
                  <a:tcPr marL="68580" marR="68580" marT="0" marB="0"/>
                </a:tc>
              </a:tr>
              <a:tr h="915205">
                <a:tc>
                  <a:txBody>
                    <a:bodyPr/>
                    <a:lstStyle/>
                    <a:p>
                      <a:pPr algn="just">
                        <a:lnSpc>
                          <a:spcPct val="150000"/>
                        </a:lnSpc>
                        <a:spcAft>
                          <a:spcPts val="0"/>
                        </a:spcAft>
                        <a:tabLst>
                          <a:tab pos="449580" algn="l"/>
                          <a:tab pos="933450" algn="l"/>
                        </a:tabLst>
                      </a:pPr>
                      <a:r>
                        <a:rPr lang="es-ES" sz="1200" dirty="0">
                          <a:effectLst/>
                        </a:rPr>
                        <a:t>El tipo del contenido del nivel</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smtClean="0">
                          <a:effectLst/>
                        </a:rPr>
                        <a:t>Av</a:t>
                      </a:r>
                      <a:r>
                        <a:rPr lang="es-ES" sz="1200" dirty="0">
                          <a:effectLst/>
                        </a:rPr>
                        <a:t>. 26 de </a:t>
                      </a:r>
                      <a:r>
                        <a:rPr lang="es-ES" sz="1200" dirty="0" smtClean="0">
                          <a:effectLst/>
                        </a:rPr>
                        <a:t>Abril principal </a:t>
                      </a:r>
                      <a:r>
                        <a:rPr lang="es-ES" sz="1200" dirty="0">
                          <a:effectLst/>
                        </a:rPr>
                        <a:t>vía en el área de estudio, de nivel 1</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Contiene el Rio Cristal que atraviesa la ciudad</a:t>
                      </a:r>
                      <a:endParaRPr lang="es-EC" sz="1200" dirty="0">
                        <a:solidFill>
                          <a:srgbClr val="76923C"/>
                        </a:solidFill>
                        <a:effectLst/>
                        <a:latin typeface="Calibri"/>
                        <a:ea typeface="Times New Roman"/>
                        <a:cs typeface="Times New Roman"/>
                      </a:endParaRPr>
                    </a:p>
                  </a:txBody>
                  <a:tcPr marL="68580" marR="68580" marT="0" marB="0"/>
                </a:tc>
                <a:tc>
                  <a:txBody>
                    <a:bodyPr/>
                    <a:lstStyle/>
                    <a:p>
                      <a:pPr algn="just">
                        <a:lnSpc>
                          <a:spcPct val="150000"/>
                        </a:lnSpc>
                        <a:spcAft>
                          <a:spcPts val="0"/>
                        </a:spcAft>
                        <a:tabLst>
                          <a:tab pos="449580" algn="l"/>
                          <a:tab pos="933450" algn="l"/>
                        </a:tabLst>
                      </a:pPr>
                      <a:r>
                        <a:rPr lang="es-ES" sz="1200" dirty="0">
                          <a:effectLst/>
                        </a:rPr>
                        <a:t>Los predios de la ciudad</a:t>
                      </a:r>
                      <a:endParaRPr lang="es-EC" sz="1200" dirty="0">
                        <a:solidFill>
                          <a:srgbClr val="76923C"/>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1344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2930" t="19034" r="21187" b="6646"/>
          <a:stretch/>
        </p:blipFill>
        <p:spPr bwMode="auto">
          <a:xfrm>
            <a:off x="179512" y="188640"/>
            <a:ext cx="8784976" cy="648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956110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78328"/>
          </a:xfrm>
        </p:spPr>
        <p:txBody>
          <a:bodyPr>
            <a:noAutofit/>
          </a:bodyPr>
          <a:lstStyle/>
          <a:p>
            <a:r>
              <a:rPr lang="en-US" sz="3800" b="1" dirty="0"/>
              <a:t>SURVENRVING AND REPRESENTATIONS</a:t>
            </a:r>
            <a:endParaRPr lang="es-EC" sz="3800" b="1" dirty="0"/>
          </a:p>
        </p:txBody>
      </p:sp>
      <p:sp>
        <p:nvSpPr>
          <p:cNvPr id="3" name="2 Marcador de contenido"/>
          <p:cNvSpPr>
            <a:spLocks noGrp="1"/>
          </p:cNvSpPr>
          <p:nvPr>
            <p:ph idx="1"/>
          </p:nvPr>
        </p:nvSpPr>
        <p:spPr>
          <a:xfrm>
            <a:off x="467544" y="1484784"/>
            <a:ext cx="8229600" cy="4389120"/>
          </a:xfrm>
        </p:spPr>
        <p:txBody>
          <a:bodyPr/>
          <a:lstStyle/>
          <a:p>
            <a:pPr lvl="0"/>
            <a:r>
              <a:rPr lang="es-EC" b="1" i="1" dirty="0"/>
              <a:t>La_Point</a:t>
            </a:r>
            <a:r>
              <a:rPr lang="es-EC" dirty="0"/>
              <a:t> </a:t>
            </a:r>
          </a:p>
          <a:p>
            <a:pPr marL="0" indent="0">
              <a:buNone/>
            </a:pPr>
            <a:r>
              <a:rPr lang="es-ES" dirty="0" smtClean="0"/>
              <a:t>Son puntos </a:t>
            </a:r>
            <a:r>
              <a:rPr lang="es-ES" dirty="0"/>
              <a:t>de control del área de estudio </a:t>
            </a:r>
            <a:r>
              <a:rPr lang="es-ES" dirty="0" smtClean="0"/>
              <a:t>y la identificación de los dos </a:t>
            </a:r>
            <a:r>
              <a:rPr lang="es-ES" dirty="0"/>
              <a:t>barrios </a:t>
            </a:r>
            <a:r>
              <a:rPr lang="es-ES" dirty="0" smtClean="0"/>
              <a:t>mediante GPS</a:t>
            </a:r>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64504552"/>
              </p:ext>
            </p:extLst>
          </p:nvPr>
        </p:nvGraphicFramePr>
        <p:xfrm>
          <a:off x="2339752" y="3212976"/>
          <a:ext cx="4469765" cy="2926080"/>
        </p:xfrm>
        <a:graphic>
          <a:graphicData uri="http://schemas.openxmlformats.org/drawingml/2006/table">
            <a:tbl>
              <a:tblPr firstRow="1" firstCol="1" bandRow="1">
                <a:tableStyleId>{F5AB1C69-6EDB-4FF4-983F-18BD219EF322}</a:tableStyleId>
              </a:tblPr>
              <a:tblGrid>
                <a:gridCol w="1409065"/>
                <a:gridCol w="1530350"/>
                <a:gridCol w="1530350"/>
              </a:tblGrid>
              <a:tr h="0">
                <a:tc rowSpan="2">
                  <a:txBody>
                    <a:bodyPr/>
                    <a:lstStyle/>
                    <a:p>
                      <a:pPr algn="ctr">
                        <a:lnSpc>
                          <a:spcPct val="150000"/>
                        </a:lnSpc>
                        <a:spcAft>
                          <a:spcPts val="0"/>
                        </a:spcAft>
                        <a:tabLst>
                          <a:tab pos="449580" algn="l"/>
                          <a:tab pos="933450" algn="l"/>
                        </a:tabLst>
                      </a:pPr>
                      <a:r>
                        <a:rPr lang="es-ES" sz="1600" dirty="0">
                          <a:solidFill>
                            <a:schemeClr val="tx1">
                              <a:lumMod val="95000"/>
                              <a:lumOff val="5000"/>
                            </a:schemeClr>
                          </a:solidFill>
                          <a:effectLst/>
                        </a:rPr>
                        <a:t>Barrio</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gridSpan="2">
                  <a:txBody>
                    <a:bodyPr/>
                    <a:lstStyle/>
                    <a:p>
                      <a:pPr algn="ctr">
                        <a:lnSpc>
                          <a:spcPct val="150000"/>
                        </a:lnSpc>
                        <a:spcAft>
                          <a:spcPts val="0"/>
                        </a:spcAft>
                        <a:tabLst>
                          <a:tab pos="449580" algn="l"/>
                          <a:tab pos="933450" algn="l"/>
                        </a:tabLst>
                      </a:pPr>
                      <a:r>
                        <a:rPr lang="es-ES" sz="1600" dirty="0">
                          <a:solidFill>
                            <a:schemeClr val="tx1">
                              <a:lumMod val="95000"/>
                              <a:lumOff val="5000"/>
                            </a:schemeClr>
                          </a:solidFill>
                          <a:effectLst/>
                        </a:rPr>
                        <a:t>Coordenada</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hMerge="1">
                  <a:txBody>
                    <a:bodyPr/>
                    <a:lstStyle/>
                    <a:p>
                      <a:endParaRPr lang="es-EC"/>
                    </a:p>
                  </a:txBody>
                  <a:tcPr/>
                </a:tc>
              </a:tr>
              <a:tr h="0">
                <a:tc vMerge="1">
                  <a:txBody>
                    <a:bodyPr/>
                    <a:lstStyle/>
                    <a:p>
                      <a:endParaRPr lang="es-EC"/>
                    </a:p>
                  </a:txBody>
                  <a:tcPr/>
                </a:tc>
                <a:tc>
                  <a:txBody>
                    <a:bodyPr/>
                    <a:lstStyle/>
                    <a:p>
                      <a:pPr algn="ctr">
                        <a:lnSpc>
                          <a:spcPct val="150000"/>
                        </a:lnSpc>
                        <a:spcAft>
                          <a:spcPts val="0"/>
                        </a:spcAft>
                        <a:tabLst>
                          <a:tab pos="449580" algn="l"/>
                          <a:tab pos="933450" algn="l"/>
                        </a:tabLst>
                      </a:pPr>
                      <a:r>
                        <a:rPr lang="es-ES" sz="1600" b="1" dirty="0">
                          <a:effectLst/>
                        </a:rPr>
                        <a:t>X</a:t>
                      </a:r>
                      <a:endParaRPr lang="es-EC" sz="1600" b="1"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b="1" dirty="0">
                          <a:effectLst/>
                        </a:rPr>
                        <a:t>Y</a:t>
                      </a:r>
                      <a:endParaRPr lang="es-EC" sz="1600" b="1"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tabLst>
                          <a:tab pos="449580" algn="l"/>
                          <a:tab pos="933450" algn="l"/>
                        </a:tabLst>
                      </a:pPr>
                      <a:r>
                        <a:rPr lang="es-ES" sz="1600" dirty="0">
                          <a:solidFill>
                            <a:schemeClr val="tx1">
                              <a:lumMod val="95000"/>
                              <a:lumOff val="5000"/>
                            </a:schemeClr>
                          </a:solidFill>
                          <a:effectLst/>
                        </a:rPr>
                        <a:t>Buena Fe</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690086,38</a:t>
                      </a:r>
                      <a:endParaRPr lang="es-EC" sz="16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9802380,20</a:t>
                      </a:r>
                      <a:endParaRPr lang="es-EC" sz="16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tabLst>
                          <a:tab pos="449580" algn="l"/>
                          <a:tab pos="933450" algn="l"/>
                        </a:tabLst>
                      </a:pPr>
                      <a:r>
                        <a:rPr lang="es-ES" sz="1600" dirty="0">
                          <a:solidFill>
                            <a:schemeClr val="tx1">
                              <a:lumMod val="95000"/>
                              <a:lumOff val="5000"/>
                            </a:schemeClr>
                          </a:solidFill>
                          <a:effectLst/>
                        </a:rPr>
                        <a:t>Miraflores</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689946,24</a:t>
                      </a:r>
                      <a:endParaRPr lang="es-EC" sz="16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9802273,97</a:t>
                      </a:r>
                      <a:endParaRPr lang="es-EC" sz="16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tabLst>
                          <a:tab pos="449580" algn="l"/>
                          <a:tab pos="933450" algn="l"/>
                        </a:tabLst>
                      </a:pPr>
                      <a:r>
                        <a:rPr lang="es-ES" sz="1600" dirty="0">
                          <a:solidFill>
                            <a:schemeClr val="tx1">
                              <a:lumMod val="95000"/>
                              <a:lumOff val="5000"/>
                            </a:schemeClr>
                          </a:solidFill>
                          <a:effectLst/>
                        </a:rPr>
                        <a:t>P1</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6899945,78</a:t>
                      </a:r>
                      <a:endParaRPr lang="es-EC" sz="16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9802360,59</a:t>
                      </a:r>
                      <a:endParaRPr lang="es-EC" sz="16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tabLst>
                          <a:tab pos="449580" algn="l"/>
                          <a:tab pos="933450" algn="l"/>
                        </a:tabLst>
                      </a:pPr>
                      <a:r>
                        <a:rPr lang="es-ES" sz="1600" dirty="0">
                          <a:solidFill>
                            <a:schemeClr val="tx1">
                              <a:lumMod val="95000"/>
                              <a:lumOff val="5000"/>
                            </a:schemeClr>
                          </a:solidFill>
                          <a:effectLst/>
                        </a:rPr>
                        <a:t>P2</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690022,23</a:t>
                      </a:r>
                      <a:endParaRPr lang="es-EC" sz="16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9802282,74</a:t>
                      </a:r>
                      <a:endParaRPr lang="es-EC" sz="16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tabLst>
                          <a:tab pos="449580" algn="l"/>
                          <a:tab pos="933450" algn="l"/>
                        </a:tabLst>
                      </a:pPr>
                      <a:r>
                        <a:rPr lang="es-ES" sz="1600" dirty="0">
                          <a:solidFill>
                            <a:schemeClr val="tx1">
                              <a:lumMod val="95000"/>
                              <a:lumOff val="5000"/>
                            </a:schemeClr>
                          </a:solidFill>
                          <a:effectLst/>
                        </a:rPr>
                        <a:t>P3</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690098,67</a:t>
                      </a:r>
                      <a:endParaRPr lang="es-EC" sz="16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9802207,72</a:t>
                      </a:r>
                      <a:endParaRPr lang="es-EC" sz="1600" dirty="0">
                        <a:solidFill>
                          <a:srgbClr val="76923C"/>
                        </a:solidFill>
                        <a:effectLst/>
                        <a:latin typeface="Calibri"/>
                        <a:ea typeface="Times New Roman"/>
                        <a:cs typeface="Times New Roman"/>
                      </a:endParaRPr>
                    </a:p>
                  </a:txBody>
                  <a:tcPr marL="68580" marR="68580" marT="0" marB="0"/>
                </a:tc>
              </a:tr>
              <a:tr h="0">
                <a:tc>
                  <a:txBody>
                    <a:bodyPr/>
                    <a:lstStyle/>
                    <a:p>
                      <a:pPr>
                        <a:lnSpc>
                          <a:spcPct val="150000"/>
                        </a:lnSpc>
                        <a:spcAft>
                          <a:spcPts val="0"/>
                        </a:spcAft>
                        <a:tabLst>
                          <a:tab pos="449580" algn="l"/>
                          <a:tab pos="933450" algn="l"/>
                        </a:tabLst>
                      </a:pPr>
                      <a:r>
                        <a:rPr lang="es-ES" sz="1600" dirty="0">
                          <a:solidFill>
                            <a:schemeClr val="tx1">
                              <a:lumMod val="95000"/>
                              <a:lumOff val="5000"/>
                            </a:schemeClr>
                          </a:solidFill>
                          <a:effectLst/>
                        </a:rPr>
                        <a:t>P4</a:t>
                      </a:r>
                      <a:endParaRPr lang="es-EC" sz="1600" dirty="0">
                        <a:solidFill>
                          <a:schemeClr val="tx1">
                            <a:lumMod val="95000"/>
                            <a:lumOff val="5000"/>
                          </a:schemeClr>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690089,47</a:t>
                      </a:r>
                      <a:endParaRPr lang="es-EC" sz="1600" dirty="0">
                        <a:solidFill>
                          <a:srgbClr val="76923C"/>
                        </a:solidFill>
                        <a:effectLst/>
                        <a:latin typeface="Calibri"/>
                        <a:ea typeface="Times New Roman"/>
                        <a:cs typeface="Times New Roman"/>
                      </a:endParaRPr>
                    </a:p>
                  </a:txBody>
                  <a:tcPr marL="68580" marR="68580" marT="0" marB="0"/>
                </a:tc>
                <a:tc>
                  <a:txBody>
                    <a:bodyPr/>
                    <a:lstStyle/>
                    <a:p>
                      <a:pPr algn="ctr">
                        <a:lnSpc>
                          <a:spcPct val="150000"/>
                        </a:lnSpc>
                        <a:spcAft>
                          <a:spcPts val="0"/>
                        </a:spcAft>
                        <a:tabLst>
                          <a:tab pos="449580" algn="l"/>
                          <a:tab pos="933450" algn="l"/>
                        </a:tabLst>
                      </a:pPr>
                      <a:r>
                        <a:rPr lang="es-ES" sz="1600" dirty="0">
                          <a:effectLst/>
                        </a:rPr>
                        <a:t>9802345,74</a:t>
                      </a:r>
                      <a:endParaRPr lang="es-EC" sz="1600" dirty="0">
                        <a:solidFill>
                          <a:srgbClr val="76923C"/>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0695335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2931" t="19940" r="23054" b="7553"/>
          <a:stretch/>
        </p:blipFill>
        <p:spPr bwMode="auto">
          <a:xfrm>
            <a:off x="179512" y="188640"/>
            <a:ext cx="8784975" cy="648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30178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22344"/>
          </a:xfrm>
        </p:spPr>
        <p:txBody>
          <a:bodyPr>
            <a:normAutofit fontScale="90000"/>
          </a:bodyPr>
          <a:lstStyle/>
          <a:p>
            <a:pPr lvl="0"/>
            <a:r>
              <a:rPr lang="es-EC" b="1" i="1" dirty="0" smtClean="0"/>
              <a:t>LA_SpatialSource</a:t>
            </a:r>
            <a:endParaRPr lang="es-EC" dirty="0"/>
          </a:p>
        </p:txBody>
      </p:sp>
      <p:sp>
        <p:nvSpPr>
          <p:cNvPr id="3" name="2 Marcador de contenido"/>
          <p:cNvSpPr>
            <a:spLocks noGrp="1"/>
          </p:cNvSpPr>
          <p:nvPr>
            <p:ph idx="1"/>
          </p:nvPr>
        </p:nvSpPr>
        <p:spPr>
          <a:xfrm>
            <a:off x="2555776" y="1916832"/>
            <a:ext cx="4330824" cy="4389120"/>
          </a:xfrm>
        </p:spPr>
        <p:txBody>
          <a:bodyPr/>
          <a:lstStyle/>
          <a:p>
            <a:r>
              <a:rPr lang="es-EC" dirty="0"/>
              <a:t>Es una fuente espacial </a:t>
            </a:r>
            <a:endParaRPr lang="es-EC" dirty="0" smtClean="0"/>
          </a:p>
          <a:p>
            <a:endParaRPr lang="es-EC" dirty="0" smtClean="0"/>
          </a:p>
          <a:p>
            <a:pPr lvl="1"/>
            <a:r>
              <a:rPr lang="es-EC" dirty="0" smtClean="0"/>
              <a:t>Nombre</a:t>
            </a:r>
          </a:p>
          <a:p>
            <a:pPr lvl="1"/>
            <a:r>
              <a:rPr lang="es-EC" dirty="0" smtClean="0"/>
              <a:t>Coordenadas GPS</a:t>
            </a:r>
          </a:p>
          <a:p>
            <a:pPr lvl="1"/>
            <a:r>
              <a:rPr lang="es-EC" dirty="0" smtClean="0"/>
              <a:t>Área Lote</a:t>
            </a:r>
          </a:p>
          <a:p>
            <a:pPr lvl="1"/>
            <a:r>
              <a:rPr lang="es-EC" dirty="0" smtClean="0"/>
              <a:t>Área Construcción</a:t>
            </a:r>
            <a:endParaRPr lang="es-EC" dirty="0"/>
          </a:p>
        </p:txBody>
      </p:sp>
    </p:spTree>
    <p:extLst>
      <p:ext uri="{BB962C8B-B14F-4D97-AF65-F5344CB8AC3E}">
        <p14:creationId xmlns:p14="http://schemas.microsoft.com/office/powerpoint/2010/main" val="4439991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7413" t="21491" r="22413" b="8629"/>
          <a:stretch/>
        </p:blipFill>
        <p:spPr bwMode="auto">
          <a:xfrm>
            <a:off x="1041502" y="0"/>
            <a:ext cx="6914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006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94352"/>
          </a:xfrm>
        </p:spPr>
        <p:txBody>
          <a:bodyPr>
            <a:normAutofit fontScale="90000"/>
          </a:bodyPr>
          <a:lstStyle/>
          <a:p>
            <a:r>
              <a:rPr lang="es-EC" b="1" dirty="0"/>
              <a:t>LA_BoundaryFace</a:t>
            </a:r>
          </a:p>
        </p:txBody>
      </p:sp>
      <p:sp>
        <p:nvSpPr>
          <p:cNvPr id="3" name="2 Marcador de contenido"/>
          <p:cNvSpPr>
            <a:spLocks noGrp="1"/>
          </p:cNvSpPr>
          <p:nvPr>
            <p:ph idx="1"/>
          </p:nvPr>
        </p:nvSpPr>
        <p:spPr>
          <a:xfrm>
            <a:off x="457200" y="1935480"/>
            <a:ext cx="4690864" cy="4389120"/>
          </a:xfrm>
        </p:spPr>
        <p:txBody>
          <a:bodyPr/>
          <a:lstStyle/>
          <a:p>
            <a:r>
              <a:rPr lang="es-EC" dirty="0" smtClean="0"/>
              <a:t>Está </a:t>
            </a:r>
            <a:r>
              <a:rPr lang="es-EC" dirty="0"/>
              <a:t>asociado </a:t>
            </a:r>
            <a:r>
              <a:rPr lang="es-EC" dirty="0" smtClean="0"/>
              <a:t>con</a:t>
            </a:r>
          </a:p>
          <a:p>
            <a:endParaRPr lang="es-EC" dirty="0" smtClean="0"/>
          </a:p>
          <a:p>
            <a:pPr lvl="1"/>
            <a:r>
              <a:rPr lang="es-EC" dirty="0" smtClean="0"/>
              <a:t>LA_Point </a:t>
            </a:r>
          </a:p>
          <a:p>
            <a:pPr lvl="1"/>
            <a:r>
              <a:rPr lang="es-EC" dirty="0" smtClean="0"/>
              <a:t>Ubicación en la manzana.</a:t>
            </a:r>
          </a:p>
          <a:p>
            <a:pPr lvl="1"/>
            <a:r>
              <a:rPr lang="es-EC" dirty="0" smtClean="0"/>
              <a:t>Clase de vías</a:t>
            </a:r>
          </a:p>
          <a:p>
            <a:pPr lvl="1"/>
            <a:endParaRPr lang="es-EC" dirty="0"/>
          </a:p>
        </p:txBody>
      </p:sp>
      <p:pic>
        <p:nvPicPr>
          <p:cNvPr id="1434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5915" t="24813" r="48169" b="12435"/>
          <a:stretch/>
        </p:blipFill>
        <p:spPr bwMode="auto">
          <a:xfrm>
            <a:off x="5184969" y="1484784"/>
            <a:ext cx="3600400" cy="490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7163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4" name="3 Imagen"/>
          <p:cNvPicPr/>
          <p:nvPr/>
        </p:nvPicPr>
        <p:blipFill rotWithShape="1">
          <a:blip r:embed="rId2"/>
          <a:srcRect l="22761" t="17524" r="21186" b="5740"/>
          <a:stretch/>
        </p:blipFill>
        <p:spPr bwMode="auto">
          <a:xfrm>
            <a:off x="107504" y="188640"/>
            <a:ext cx="8856983" cy="648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6093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a:t>
            </a:r>
            <a:endParaRPr lang="es-EC" b="1" dirty="0"/>
          </a:p>
        </p:txBody>
      </p:sp>
      <p:sp>
        <p:nvSpPr>
          <p:cNvPr id="3" name="2 Marcador de contenido"/>
          <p:cNvSpPr>
            <a:spLocks noGrp="1"/>
          </p:cNvSpPr>
          <p:nvPr>
            <p:ph idx="1"/>
          </p:nvPr>
        </p:nvSpPr>
        <p:spPr>
          <a:xfrm>
            <a:off x="612648" y="1988840"/>
            <a:ext cx="8153400" cy="4107160"/>
          </a:xfrm>
        </p:spPr>
        <p:txBody>
          <a:bodyPr>
            <a:normAutofit/>
          </a:bodyPr>
          <a:lstStyle/>
          <a:p>
            <a:pPr marL="0" indent="0">
              <a:buNone/>
            </a:pPr>
            <a:r>
              <a:rPr lang="es-EC" sz="2800" b="1" dirty="0" smtClean="0"/>
              <a:t>Objetivo General</a:t>
            </a:r>
          </a:p>
          <a:p>
            <a:pPr lvl="1"/>
            <a:endParaRPr lang="es-EC" sz="2800" b="1" dirty="0" smtClean="0"/>
          </a:p>
          <a:p>
            <a:pPr lvl="1" algn="just"/>
            <a:r>
              <a:rPr lang="es-EC" sz="2800" dirty="0"/>
              <a:t>Implementación </a:t>
            </a:r>
            <a:r>
              <a:rPr lang="es-EC" sz="2800" dirty="0" smtClean="0"/>
              <a:t>de la normativa </a:t>
            </a:r>
            <a:r>
              <a:rPr lang="es-EC" sz="2800" dirty="0"/>
              <a:t>ISO 19152 en el cantón Montalvo, </a:t>
            </a:r>
            <a:r>
              <a:rPr lang="es-EC" sz="2800" dirty="0" smtClean="0"/>
              <a:t>estandarizada con </a:t>
            </a:r>
            <a:r>
              <a:rPr lang="es-EC" sz="2800" dirty="0"/>
              <a:t>elementos catastrales a nivel </a:t>
            </a:r>
            <a:r>
              <a:rPr lang="es-EC" sz="2800" dirty="0" smtClean="0"/>
              <a:t>nacional para </a:t>
            </a:r>
            <a:r>
              <a:rPr lang="es-EC" sz="2800" dirty="0"/>
              <a:t>un sistema de administración de </a:t>
            </a:r>
            <a:r>
              <a:rPr lang="es-EC" sz="2800" dirty="0" smtClean="0"/>
              <a:t>tierra</a:t>
            </a:r>
            <a:endParaRPr lang="es-EC" sz="2800" b="1" dirty="0"/>
          </a:p>
        </p:txBody>
      </p:sp>
    </p:spTree>
    <p:extLst>
      <p:ext uri="{BB962C8B-B14F-4D97-AF65-F5344CB8AC3E}">
        <p14:creationId xmlns:p14="http://schemas.microsoft.com/office/powerpoint/2010/main" val="4276503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endParaRPr lang="es-EC"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44" t="26941" r="53851" b="13407"/>
          <a:stretch/>
        </p:blipFill>
        <p:spPr bwMode="auto">
          <a:xfrm>
            <a:off x="1835696" y="1"/>
            <a:ext cx="55446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1974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848" t="23088" r="17004" b="9207"/>
          <a:stretch/>
        </p:blipFill>
        <p:spPr bwMode="auto">
          <a:xfrm>
            <a:off x="1763688" y="62563"/>
            <a:ext cx="5616624" cy="681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1940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22344"/>
          </a:xfrm>
        </p:spPr>
        <p:txBody>
          <a:bodyPr>
            <a:normAutofit fontScale="90000"/>
          </a:bodyPr>
          <a:lstStyle/>
          <a:p>
            <a:r>
              <a:rPr lang="es-ES" b="1" dirty="0" smtClean="0"/>
              <a:t>CONCLUSIONES</a:t>
            </a:r>
            <a:endParaRPr lang="es-EC" dirty="0"/>
          </a:p>
        </p:txBody>
      </p:sp>
      <p:sp>
        <p:nvSpPr>
          <p:cNvPr id="3" name="2 Marcador de contenido"/>
          <p:cNvSpPr>
            <a:spLocks noGrp="1"/>
          </p:cNvSpPr>
          <p:nvPr>
            <p:ph idx="1"/>
          </p:nvPr>
        </p:nvSpPr>
        <p:spPr>
          <a:xfrm>
            <a:off x="457200" y="1412776"/>
            <a:ext cx="8229600" cy="4911824"/>
          </a:xfrm>
        </p:spPr>
        <p:txBody>
          <a:bodyPr>
            <a:normAutofit fontScale="85000" lnSpcReduction="20000"/>
          </a:bodyPr>
          <a:lstStyle/>
          <a:p>
            <a:pPr algn="just"/>
            <a:r>
              <a:rPr lang="es-ES" b="1" dirty="0"/>
              <a:t> </a:t>
            </a:r>
            <a:r>
              <a:rPr lang="es-ES" dirty="0" smtClean="0"/>
              <a:t>Para </a:t>
            </a:r>
            <a:r>
              <a:rPr lang="es-ES" dirty="0"/>
              <a:t>la implementación de la normativa ISO 19152 se utilizó el Catalogo de objetos  del IGM y el acuerdo ministerial 029-16 de Ministerio de Desarrollo Humano y Vivienda, facilitando de esta manera el manejo de la información, manifestando que la normativa </a:t>
            </a:r>
            <a:r>
              <a:rPr lang="es-ES" dirty="0" smtClean="0"/>
              <a:t>puede </a:t>
            </a:r>
            <a:r>
              <a:rPr lang="es-ES" dirty="0"/>
              <a:t>ser implementada en cualquier lugar que cumpla con la tabla de evaluación.</a:t>
            </a:r>
            <a:endParaRPr lang="es-EC" dirty="0"/>
          </a:p>
          <a:p>
            <a:pPr marL="0" indent="0" algn="just">
              <a:buNone/>
            </a:pPr>
            <a:r>
              <a:rPr lang="es-ES" b="1" dirty="0"/>
              <a:t> </a:t>
            </a:r>
            <a:endParaRPr lang="es-EC" dirty="0"/>
          </a:p>
          <a:p>
            <a:pPr lvl="0" algn="just"/>
            <a:r>
              <a:rPr lang="es-ES" dirty="0"/>
              <a:t>Con el reconocimiento de los principales usuarios y requerimientos para la implementación de la Normativa ISO 19152 en el Cantón Montalvo, se </a:t>
            </a:r>
            <a:r>
              <a:rPr lang="es-ES" dirty="0" smtClean="0"/>
              <a:t>creo </a:t>
            </a:r>
            <a:r>
              <a:rPr lang="es-ES" dirty="0"/>
              <a:t>la estandarización de las bases de datos geográficas y la actualización de los mismos lo que ayuda a una mejora continua del GAD de Montalvo.</a:t>
            </a:r>
            <a:endParaRPr lang="es-EC" dirty="0"/>
          </a:p>
          <a:p>
            <a:pPr algn="just"/>
            <a:endParaRPr lang="es-EC" dirty="0"/>
          </a:p>
          <a:p>
            <a:pPr lvl="0" algn="just"/>
            <a:r>
              <a:rPr lang="es-ES" dirty="0"/>
              <a:t>El presente proyecto permite la realización de una ficha catastral utilizando los elementos de cada uno de los paquetes de a normativa ISO </a:t>
            </a:r>
            <a:r>
              <a:rPr lang="es-ES" dirty="0" smtClean="0"/>
              <a:t>19152 como </a:t>
            </a:r>
            <a:r>
              <a:rPr lang="es-ES" dirty="0"/>
              <a:t>la información </a:t>
            </a:r>
            <a:r>
              <a:rPr lang="es-ES" dirty="0" smtClean="0"/>
              <a:t>necesaria.</a:t>
            </a:r>
            <a:endParaRPr lang="es-EC" dirty="0"/>
          </a:p>
        </p:txBody>
      </p:sp>
    </p:spTree>
    <p:extLst>
      <p:ext uri="{BB962C8B-B14F-4D97-AF65-F5344CB8AC3E}">
        <p14:creationId xmlns:p14="http://schemas.microsoft.com/office/powerpoint/2010/main" val="23236982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199856"/>
          </a:xfrm>
        </p:spPr>
        <p:txBody>
          <a:bodyPr>
            <a:normAutofit/>
          </a:bodyPr>
          <a:lstStyle/>
          <a:p>
            <a:pPr lvl="0" algn="just"/>
            <a:r>
              <a:rPr lang="es-ES" sz="2400" dirty="0"/>
              <a:t>El catastro </a:t>
            </a:r>
            <a:r>
              <a:rPr lang="es-ES" sz="2400" dirty="0" smtClean="0"/>
              <a:t>ha </a:t>
            </a:r>
            <a:r>
              <a:rPr lang="es-ES" sz="2400" dirty="0"/>
              <a:t>convertido en uno de los materiales fundamentales para la planificación de las </a:t>
            </a:r>
            <a:r>
              <a:rPr lang="es-ES" sz="2400" dirty="0" smtClean="0"/>
              <a:t>ciudades, por tal motivo el </a:t>
            </a:r>
            <a:r>
              <a:rPr lang="es-ES" sz="2400" dirty="0"/>
              <a:t>proceso de actualización ha permitido conocer las dinámicas de crecimiento de </a:t>
            </a:r>
            <a:r>
              <a:rPr lang="es-ES" sz="2400" dirty="0" smtClean="0"/>
              <a:t>la población en las ciudades</a:t>
            </a:r>
          </a:p>
          <a:p>
            <a:pPr marL="0" lvl="0" indent="0" algn="just">
              <a:buNone/>
            </a:pPr>
            <a:r>
              <a:rPr lang="es-ES" sz="2400" dirty="0"/>
              <a:t> </a:t>
            </a:r>
            <a:endParaRPr lang="es-EC" sz="2400" dirty="0"/>
          </a:p>
          <a:p>
            <a:pPr lvl="0" algn="just"/>
            <a:r>
              <a:rPr lang="es-ES" sz="2400" dirty="0"/>
              <a:t>Se determinó que la base del impuesto predial se construye a partir del avaluó del inmueble </a:t>
            </a:r>
            <a:r>
              <a:rPr lang="es-ES" sz="2400" dirty="0" smtClean="0"/>
              <a:t>y al </a:t>
            </a:r>
            <a:r>
              <a:rPr lang="es-ES" sz="2400" dirty="0"/>
              <a:t>no contar con un sistema de catastro el GAD de Montalvo pierde ingresos económicos, la actualización constante de los predios resulta trascendente para la recaudación del </a:t>
            </a:r>
            <a:r>
              <a:rPr lang="es-ES" sz="2400" dirty="0" smtClean="0"/>
              <a:t>mismo.</a:t>
            </a:r>
            <a:endParaRPr lang="es-EC" sz="2400" dirty="0"/>
          </a:p>
          <a:p>
            <a:pPr lvl="0" algn="just"/>
            <a:endParaRPr lang="es-EC" sz="2400" dirty="0"/>
          </a:p>
          <a:p>
            <a:endParaRPr lang="es-EC" sz="2400" dirty="0"/>
          </a:p>
        </p:txBody>
      </p:sp>
    </p:spTree>
    <p:extLst>
      <p:ext uri="{BB962C8B-B14F-4D97-AF65-F5344CB8AC3E}">
        <p14:creationId xmlns:p14="http://schemas.microsoft.com/office/powerpoint/2010/main" val="18277854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650336"/>
          </a:xfrm>
        </p:spPr>
        <p:txBody>
          <a:bodyPr>
            <a:normAutofit fontScale="90000"/>
          </a:bodyPr>
          <a:lstStyle/>
          <a:p>
            <a:r>
              <a:rPr lang="es-ES" b="1" dirty="0" smtClean="0"/>
              <a:t>RECOMENDACIONES</a:t>
            </a:r>
            <a:endParaRPr lang="es-EC" dirty="0"/>
          </a:p>
        </p:txBody>
      </p:sp>
      <p:sp>
        <p:nvSpPr>
          <p:cNvPr id="3" name="2 Marcador de contenido"/>
          <p:cNvSpPr>
            <a:spLocks noGrp="1"/>
          </p:cNvSpPr>
          <p:nvPr>
            <p:ph idx="1"/>
          </p:nvPr>
        </p:nvSpPr>
        <p:spPr/>
        <p:txBody>
          <a:bodyPr>
            <a:normAutofit fontScale="92500" lnSpcReduction="10000"/>
          </a:bodyPr>
          <a:lstStyle/>
          <a:p>
            <a:pPr algn="just"/>
            <a:r>
              <a:rPr lang="es-ES" b="1" dirty="0"/>
              <a:t> </a:t>
            </a:r>
            <a:r>
              <a:rPr lang="es-ES" dirty="0" smtClean="0"/>
              <a:t>Las </a:t>
            </a:r>
            <a:r>
              <a:rPr lang="es-ES" dirty="0"/>
              <a:t>opciones de la Implementación de la Normativa ISO 19152 en cualquier sistema permiten vincular la información gráfica con información alfa numérica de los predios proporcionando información integrada y de interés para el GAD de Montalvo, por tal motivo es recomendable </a:t>
            </a:r>
            <a:r>
              <a:rPr lang="es-ES" dirty="0" smtClean="0"/>
              <a:t>manejar </a:t>
            </a:r>
            <a:r>
              <a:rPr lang="es-ES" dirty="0"/>
              <a:t>la información </a:t>
            </a:r>
            <a:r>
              <a:rPr lang="es-ES" dirty="0" smtClean="0"/>
              <a:t>de una eficaz </a:t>
            </a:r>
            <a:r>
              <a:rPr lang="es-ES" dirty="0"/>
              <a:t>y con mucha confidencialidad.</a:t>
            </a:r>
            <a:endParaRPr lang="es-EC" dirty="0"/>
          </a:p>
          <a:p>
            <a:pPr marL="0" indent="0" algn="just">
              <a:buNone/>
            </a:pPr>
            <a:r>
              <a:rPr lang="es-ES" dirty="0"/>
              <a:t> </a:t>
            </a:r>
            <a:endParaRPr lang="es-EC" dirty="0"/>
          </a:p>
          <a:p>
            <a:pPr lvl="0" algn="just"/>
            <a:r>
              <a:rPr lang="es-ES" dirty="0"/>
              <a:t>Para tener un catastro más confiable es recomendable realizar una actualización cartográfica y estandarizada del área de estudio en este caso en el cantón de Montalvo, este proyecto de investigación se realizó a una escala de 1:1000.</a:t>
            </a:r>
            <a:endParaRPr lang="es-EC" dirty="0"/>
          </a:p>
          <a:p>
            <a:pPr algn="just"/>
            <a:endParaRPr lang="es-EC" dirty="0"/>
          </a:p>
          <a:p>
            <a:pPr algn="just"/>
            <a:endParaRPr lang="es-EC" dirty="0"/>
          </a:p>
        </p:txBody>
      </p:sp>
    </p:spTree>
    <p:extLst>
      <p:ext uri="{BB962C8B-B14F-4D97-AF65-F5344CB8AC3E}">
        <p14:creationId xmlns:p14="http://schemas.microsoft.com/office/powerpoint/2010/main" val="35808688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559896"/>
          </a:xfrm>
        </p:spPr>
        <p:txBody>
          <a:bodyPr>
            <a:normAutofit fontScale="85000" lnSpcReduction="10000"/>
          </a:bodyPr>
          <a:lstStyle/>
          <a:p>
            <a:pPr lvl="0" algn="just"/>
            <a:r>
              <a:rPr lang="es-ES" dirty="0"/>
              <a:t>En este proyecto se determinaron diferentes usos del suelo entre ellos constan comercial, uso agrícola, uso municipio y vivienda, siendo </a:t>
            </a:r>
            <a:r>
              <a:rPr lang="es-ES" dirty="0" smtClean="0"/>
              <a:t>predominante la </a:t>
            </a:r>
            <a:r>
              <a:rPr lang="es-ES" dirty="0"/>
              <a:t>vivienda, en predios que son determinados como uso municipal son afectados por amenaza naturales como inundaciones y deslaves del Rio Cristal, es recomendable que el GAD analice más zonas en las que la población sea vulnerable a alguna amenaza.</a:t>
            </a:r>
            <a:endParaRPr lang="es-EC" dirty="0"/>
          </a:p>
          <a:p>
            <a:pPr marL="0" indent="0" algn="just">
              <a:buNone/>
            </a:pPr>
            <a:r>
              <a:rPr lang="es-ES" dirty="0"/>
              <a:t> </a:t>
            </a:r>
            <a:endParaRPr lang="es-EC" dirty="0"/>
          </a:p>
          <a:p>
            <a:pPr lvl="0" algn="just"/>
            <a:r>
              <a:rPr lang="es-ES" dirty="0"/>
              <a:t>Registro de propiedad, líneas de fábricas y demás información que el GAD de Montalvo considere necesario es recomendable que pueda ser una opción para ser incrementada en la ficha catastral </a:t>
            </a:r>
            <a:endParaRPr lang="es-EC" dirty="0"/>
          </a:p>
          <a:p>
            <a:pPr marL="0" indent="0" algn="just">
              <a:buNone/>
            </a:pPr>
            <a:r>
              <a:rPr lang="es-ES" dirty="0"/>
              <a:t> </a:t>
            </a:r>
            <a:endParaRPr lang="es-EC" dirty="0"/>
          </a:p>
          <a:p>
            <a:pPr lvl="0" algn="just"/>
            <a:r>
              <a:rPr lang="es-ES" dirty="0"/>
              <a:t>La ficha catastral </a:t>
            </a:r>
            <a:r>
              <a:rPr lang="es-ES" dirty="0" smtClean="0"/>
              <a:t>desarrollada </a:t>
            </a:r>
            <a:r>
              <a:rPr lang="es-ES" dirty="0"/>
              <a:t>con elementos de la Normativa ISO 19152 es una herramienta que proporciona información para el GAD en el cual se desea implementar pero es recomendable disponer más información histórica de los predios.</a:t>
            </a:r>
            <a:endParaRPr lang="es-EC" dirty="0"/>
          </a:p>
          <a:p>
            <a:pPr algn="just"/>
            <a:endParaRPr lang="es-EC" dirty="0"/>
          </a:p>
        </p:txBody>
      </p:sp>
    </p:spTree>
    <p:extLst>
      <p:ext uri="{BB962C8B-B14F-4D97-AF65-F5344CB8AC3E}">
        <p14:creationId xmlns:p14="http://schemas.microsoft.com/office/powerpoint/2010/main" val="18394570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sp>
        <p:nvSpPr>
          <p:cNvPr id="4" name="3 Rectángulo"/>
          <p:cNvSpPr/>
          <p:nvPr/>
        </p:nvSpPr>
        <p:spPr>
          <a:xfrm>
            <a:off x="166218" y="2967335"/>
            <a:ext cx="8811579"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6000" b="1" dirty="0" smtClean="0">
                <a:ln w="11430">
                  <a:solidFill>
                    <a:sysClr val="windowText" lastClr="000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Gracias Por Su Atención</a:t>
            </a:r>
            <a:endParaRPr lang="es-ES" sz="6000" b="1" dirty="0">
              <a:ln w="11430">
                <a:solidFill>
                  <a:sysClr val="windowText" lastClr="000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8812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6376"/>
            <a:ext cx="8229600" cy="650336"/>
          </a:xfrm>
        </p:spPr>
        <p:txBody>
          <a:bodyPr>
            <a:noAutofit/>
          </a:bodyPr>
          <a:lstStyle/>
          <a:p>
            <a:r>
              <a:rPr lang="es-EC" sz="4400" b="1" dirty="0" smtClean="0"/>
              <a:t>Objetivo Especifico</a:t>
            </a:r>
            <a:endParaRPr lang="es-EC" sz="4400" b="1" dirty="0"/>
          </a:p>
        </p:txBody>
      </p:sp>
      <p:sp>
        <p:nvSpPr>
          <p:cNvPr id="3" name="2 Marcador de contenido"/>
          <p:cNvSpPr>
            <a:spLocks noGrp="1"/>
          </p:cNvSpPr>
          <p:nvPr>
            <p:ph idx="1"/>
          </p:nvPr>
        </p:nvSpPr>
        <p:spPr>
          <a:xfrm>
            <a:off x="251520" y="1412776"/>
            <a:ext cx="8153400" cy="4781128"/>
          </a:xfrm>
        </p:spPr>
        <p:txBody>
          <a:bodyPr>
            <a:noAutofit/>
          </a:bodyPr>
          <a:lstStyle/>
          <a:p>
            <a:pPr lvl="1" algn="just"/>
            <a:r>
              <a:rPr lang="es-EC" dirty="0"/>
              <a:t>Implementación del modelo de datos cartográfico a nivel nacional creado </a:t>
            </a:r>
            <a:r>
              <a:rPr lang="es-EC" dirty="0" smtClean="0"/>
              <a:t>bajo un catalogo de objetos  </a:t>
            </a:r>
            <a:r>
              <a:rPr lang="es-EC" dirty="0"/>
              <a:t>geográficos</a:t>
            </a:r>
            <a:r>
              <a:rPr lang="es-EC" dirty="0" smtClean="0"/>
              <a:t>.</a:t>
            </a:r>
          </a:p>
          <a:p>
            <a:pPr lvl="1" algn="just"/>
            <a:endParaRPr lang="es-EC" dirty="0" smtClean="0"/>
          </a:p>
          <a:p>
            <a:pPr lvl="1"/>
            <a:r>
              <a:rPr lang="es-EC" dirty="0"/>
              <a:t>Determinar los principales </a:t>
            </a:r>
            <a:r>
              <a:rPr lang="es-EC" dirty="0" smtClean="0"/>
              <a:t>elementos </a:t>
            </a:r>
            <a:r>
              <a:rPr lang="es-EC" dirty="0"/>
              <a:t>y requerimientos </a:t>
            </a:r>
            <a:r>
              <a:rPr lang="es-EC" dirty="0" smtClean="0"/>
              <a:t>que </a:t>
            </a:r>
            <a:r>
              <a:rPr lang="es-EC" dirty="0"/>
              <a:t>participan en la normativa ISO </a:t>
            </a:r>
            <a:r>
              <a:rPr lang="es-EC" dirty="0" smtClean="0"/>
              <a:t>19152.</a:t>
            </a:r>
          </a:p>
          <a:p>
            <a:pPr lvl="1"/>
            <a:endParaRPr lang="es-EC" dirty="0" smtClean="0"/>
          </a:p>
          <a:p>
            <a:pPr lvl="1" algn="just"/>
            <a:r>
              <a:rPr lang="es-EC" dirty="0" smtClean="0"/>
              <a:t>Estandarizar </a:t>
            </a:r>
            <a:r>
              <a:rPr lang="es-EC" dirty="0"/>
              <a:t>una base de datos geográficos en el cual se implemente la norma ISO 19152 (LADM)</a:t>
            </a:r>
          </a:p>
          <a:p>
            <a:pPr lvl="1" algn="just"/>
            <a:endParaRPr lang="es-EC" dirty="0" smtClean="0"/>
          </a:p>
          <a:p>
            <a:pPr marL="365760" lvl="1" indent="0" algn="just">
              <a:buNone/>
            </a:pPr>
            <a:endParaRPr lang="es-EC" dirty="0"/>
          </a:p>
        </p:txBody>
      </p:sp>
    </p:spTree>
    <p:extLst>
      <p:ext uri="{BB962C8B-B14F-4D97-AF65-F5344CB8AC3E}">
        <p14:creationId xmlns:p14="http://schemas.microsoft.com/office/powerpoint/2010/main" val="325381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548680"/>
            <a:ext cx="8229600" cy="794352"/>
          </a:xfrm>
        </p:spPr>
        <p:txBody>
          <a:bodyPr>
            <a:normAutofit fontScale="90000"/>
          </a:bodyPr>
          <a:lstStyle/>
          <a:p>
            <a:r>
              <a:rPr lang="es-EC" b="1" dirty="0" smtClean="0"/>
              <a:t>Metas</a:t>
            </a:r>
            <a:endParaRPr lang="es-EC" b="1" dirty="0"/>
          </a:p>
        </p:txBody>
      </p:sp>
      <p:sp>
        <p:nvSpPr>
          <p:cNvPr id="3" name="2 Marcador de contenido"/>
          <p:cNvSpPr>
            <a:spLocks noGrp="1"/>
          </p:cNvSpPr>
          <p:nvPr>
            <p:ph idx="1"/>
          </p:nvPr>
        </p:nvSpPr>
        <p:spPr>
          <a:xfrm>
            <a:off x="323528" y="1525488"/>
            <a:ext cx="8442520" cy="4927848"/>
          </a:xfrm>
        </p:spPr>
        <p:txBody>
          <a:bodyPr>
            <a:normAutofit lnSpcReduction="10000"/>
          </a:bodyPr>
          <a:lstStyle/>
          <a:p>
            <a:pPr lvl="0"/>
            <a:r>
              <a:rPr lang="es-EC" dirty="0"/>
              <a:t>Establecer los principales elementos que participan en la normativa ISO 19152 y sus mayores requerimientos de información </a:t>
            </a:r>
            <a:r>
              <a:rPr lang="es-EC" dirty="0" smtClean="0"/>
              <a:t>geográfica.</a:t>
            </a:r>
          </a:p>
          <a:p>
            <a:pPr lvl="0"/>
            <a:endParaRPr lang="es-EC" dirty="0"/>
          </a:p>
          <a:p>
            <a:pPr lvl="0"/>
            <a:r>
              <a:rPr lang="es-EC" dirty="0"/>
              <a:t>Representar los elementos de la normativa LAND por medio de cartografía base a escala 1:1000 del cantón Montalvo, provincia de Los Ríos</a:t>
            </a:r>
            <a:r>
              <a:rPr lang="es-EC" dirty="0" smtClean="0"/>
              <a:t>.</a:t>
            </a:r>
          </a:p>
          <a:p>
            <a:pPr lvl="0"/>
            <a:endParaRPr lang="es-EC" dirty="0"/>
          </a:p>
          <a:p>
            <a:pPr lvl="0"/>
            <a:r>
              <a:rPr lang="es-EC" dirty="0"/>
              <a:t>Implantar un estándar para la representación gráfica y alfanumérica en una base de datos geográfica a nivel nacional, de los elementos que intervienen en la norma ISO 19152 (LAND).</a:t>
            </a:r>
          </a:p>
          <a:p>
            <a:pPr marL="0" indent="0">
              <a:buNone/>
            </a:pPr>
            <a:endParaRPr lang="es-EC" dirty="0"/>
          </a:p>
        </p:txBody>
      </p:sp>
    </p:spTree>
    <p:extLst>
      <p:ext uri="{BB962C8B-B14F-4D97-AF65-F5344CB8AC3E}">
        <p14:creationId xmlns:p14="http://schemas.microsoft.com/office/powerpoint/2010/main" val="3509753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1840</TotalTime>
  <Words>3220</Words>
  <Application>Microsoft Office PowerPoint</Application>
  <PresentationFormat>Presentación en pantalla (4:3)</PresentationFormat>
  <Paragraphs>776</Paragraphs>
  <Slides>76</Slides>
  <Notes>0</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Flujo</vt:lpstr>
      <vt:lpstr>“DETERMINACIÓN DE ELEMENTOS CATASTRALES A NIVEL NACIONAL E IMPLEMENTACIÓN PILOTO DE LA NORMA ISO 19152  EN EL CANTÓN MONTALVO, PROVINCIA DE LOS RÍOS”</vt:lpstr>
      <vt:lpstr>DEFINICIÓN DEL PROBLEMA</vt:lpstr>
      <vt:lpstr>JUSTIFICACIÓN DEL PROBLEMA</vt:lpstr>
      <vt:lpstr>Presentación de PowerPoint</vt:lpstr>
      <vt:lpstr>DESCRIPCION DEL AREA DE ESTUDIO</vt:lpstr>
      <vt:lpstr>AREA DE ESTUDIO</vt:lpstr>
      <vt:lpstr>Objetivos</vt:lpstr>
      <vt:lpstr>Objetivo Especifico</vt:lpstr>
      <vt:lpstr>Metas</vt:lpstr>
      <vt:lpstr>Marco Legal </vt:lpstr>
      <vt:lpstr>Presentación de PowerPoint</vt:lpstr>
      <vt:lpstr>ACUERDO MINISTERIAL No. 0 2 9- 1 6</vt:lpstr>
      <vt:lpstr>Normativa ISO 19152</vt:lpstr>
      <vt:lpstr>ELEMENTOS DE LA NORMA ISO 19152</vt:lpstr>
      <vt:lpstr>PARTY (PARTE INTERESADA)</vt:lpstr>
      <vt:lpstr>RRR (LA RELACIÓN DE DERECHOS)</vt:lpstr>
      <vt:lpstr>BAUnit</vt:lpstr>
      <vt:lpstr>REPRESENTACIÓN DEL OBJETO</vt:lpstr>
      <vt:lpstr>CATALOGO DE OBJETOS</vt:lpstr>
      <vt:lpstr>Presentación de PowerPoint</vt:lpstr>
      <vt:lpstr>Presentación de PowerPoint</vt:lpstr>
      <vt:lpstr>CODIGOS DE LOS ATRIBUTOS PARA LA GEOINFORMACIÓN DE CARTOGRAFÍA BÁSICA</vt:lpstr>
      <vt:lpstr>Presentación de PowerPoint</vt:lpstr>
      <vt:lpstr>Presentación de PowerPoint</vt:lpstr>
      <vt:lpstr>Presentación de PowerPoint</vt:lpstr>
      <vt:lpstr>Verificación de codificación</vt:lpstr>
      <vt:lpstr>Presentación de PowerPoint</vt:lpstr>
      <vt:lpstr>TAMAÑO DE LA MUESTRA </vt:lpstr>
      <vt:lpstr>Presentación de PowerPoint</vt:lpstr>
      <vt:lpstr>La_PArty</vt:lpstr>
      <vt:lpstr>Presentación de PowerPoint</vt:lpstr>
      <vt:lpstr>Presentación de PowerPoint</vt:lpstr>
      <vt:lpstr>Presentación de PowerPoint</vt:lpstr>
      <vt:lpstr>La_Group Party</vt:lpstr>
      <vt:lpstr>Presentación de PowerPoint</vt:lpstr>
      <vt:lpstr>La_PartyMember</vt:lpstr>
      <vt:lpstr>Presentación de PowerPoint</vt:lpstr>
      <vt:lpstr>La_RRD</vt:lpstr>
      <vt:lpstr>LA_Right</vt:lpstr>
      <vt:lpstr>Presentación de PowerPoint</vt:lpstr>
      <vt:lpstr>La_Restriction</vt:lpstr>
      <vt:lpstr>Presentación de PowerPoint</vt:lpstr>
      <vt:lpstr>Presentación de PowerPoint</vt:lpstr>
      <vt:lpstr>Presentación de PowerPoint</vt:lpstr>
      <vt:lpstr>La_Responsibility </vt:lpstr>
      <vt:lpstr>Presentación de PowerPoint</vt:lpstr>
      <vt:lpstr>La_BAUnit</vt:lpstr>
      <vt:lpstr>Presentación de PowerPoint</vt:lpstr>
      <vt:lpstr>Presentación de PowerPoint</vt:lpstr>
      <vt:lpstr>Presentación de PowerPoint</vt:lpstr>
      <vt:lpstr>LA_Mortgage </vt:lpstr>
      <vt:lpstr>Presentación de PowerPoint</vt:lpstr>
      <vt:lpstr>LA_AdministrativeSource </vt:lpstr>
      <vt:lpstr>Presentación de PowerPoint</vt:lpstr>
      <vt:lpstr>SPATIAL UNIT  </vt:lpstr>
      <vt:lpstr>LA_SpatialUnit</vt:lpstr>
      <vt:lpstr>Presentación de PowerPoint</vt:lpstr>
      <vt:lpstr>LA_SpatialUnitGroup</vt:lpstr>
      <vt:lpstr>Presentación de PowerPoint</vt:lpstr>
      <vt:lpstr>LA_LegalSpaceBuildingUnit</vt:lpstr>
      <vt:lpstr>Presentación de PowerPoint</vt:lpstr>
      <vt:lpstr>LA_Level</vt:lpstr>
      <vt:lpstr>Presentación de PowerPoint</vt:lpstr>
      <vt:lpstr>SURVENRVING AND REPRESENTATIONS</vt:lpstr>
      <vt:lpstr>Presentación de PowerPoint</vt:lpstr>
      <vt:lpstr>LA_SpatialSource</vt:lpstr>
      <vt:lpstr>Presentación de PowerPoint</vt:lpstr>
      <vt:lpstr>LA_BoundaryFace</vt:lpstr>
      <vt:lpstr>Presentación de PowerPoint</vt:lpstr>
      <vt:lpstr>Presentación de PowerPoint</vt:lpstr>
      <vt:lpstr>Presentación de PowerPoint</vt:lpstr>
      <vt:lpstr>CONCLUSIONES</vt:lpstr>
      <vt:lpstr>Presentación de PowerPoint</vt:lpstr>
      <vt:lpstr>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ELEMENTOS CATASTRALES A NIVEL NACIONAL E IMPLEMENTACIÓN PILOTO DE LA NORMA ISO 19152  EN EL CANTÓN MONTALVO, PROVINCIA DE LOS RÍOS”</dc:title>
  <dc:creator>JACKE</dc:creator>
  <cp:lastModifiedBy>JACKE</cp:lastModifiedBy>
  <cp:revision>86</cp:revision>
  <dcterms:created xsi:type="dcterms:W3CDTF">2017-01-09T02:33:27Z</dcterms:created>
  <dcterms:modified xsi:type="dcterms:W3CDTF">2017-01-27T04:22:07Z</dcterms:modified>
</cp:coreProperties>
</file>