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325" r:id="rId4"/>
    <p:sldId id="260" r:id="rId5"/>
    <p:sldId id="259" r:id="rId6"/>
    <p:sldId id="314" r:id="rId7"/>
    <p:sldId id="292" r:id="rId8"/>
    <p:sldId id="326" r:id="rId9"/>
    <p:sldId id="331" r:id="rId10"/>
    <p:sldId id="332" r:id="rId11"/>
    <p:sldId id="333" r:id="rId12"/>
    <p:sldId id="334" r:id="rId13"/>
    <p:sldId id="335" r:id="rId14"/>
    <p:sldId id="336" r:id="rId15"/>
    <p:sldId id="337" r:id="rId16"/>
    <p:sldId id="341" r:id="rId17"/>
    <p:sldId id="324" r:id="rId18"/>
    <p:sldId id="343" r:id="rId19"/>
    <p:sldId id="297" r:id="rId20"/>
    <p:sldId id="313" r:id="rId21"/>
    <p:sldId id="347" r:id="rId22"/>
    <p:sldId id="374" r:id="rId23"/>
    <p:sldId id="376" r:id="rId24"/>
    <p:sldId id="377" r:id="rId25"/>
    <p:sldId id="378" r:id="rId26"/>
    <p:sldId id="379" r:id="rId27"/>
    <p:sldId id="380" r:id="rId28"/>
    <p:sldId id="381" r:id="rId29"/>
    <p:sldId id="382" r:id="rId30"/>
    <p:sldId id="383" r:id="rId31"/>
    <p:sldId id="355" r:id="rId32"/>
    <p:sldId id="356" r:id="rId33"/>
    <p:sldId id="371" r:id="rId34"/>
    <p:sldId id="315" r:id="rId35"/>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42" autoAdjust="0"/>
  </p:normalViewPr>
  <p:slideViewPr>
    <p:cSldViewPr>
      <p:cViewPr varScale="1">
        <p:scale>
          <a:sx n="42" d="100"/>
          <a:sy n="42" d="100"/>
        </p:scale>
        <p:origin x="67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1137317785519701E-2"/>
          <c:w val="1"/>
          <c:h val="0.79092096388998945"/>
        </c:manualLayout>
      </c:layout>
      <c:bar3DChart>
        <c:barDir val="col"/>
        <c:grouping val="clustered"/>
        <c:varyColors val="0"/>
        <c:ser>
          <c:idx val="0"/>
          <c:order val="0"/>
          <c:spPr>
            <a:solidFill>
              <a:schemeClr val="accent3"/>
            </a:solidFill>
            <a:ln>
              <a:noFill/>
            </a:ln>
            <a:effectLst/>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Hoja1!$B$4:$B$6</c:f>
              <c:strCache>
                <c:ptCount val="3"/>
                <c:pt idx="0">
                  <c:v>SI</c:v>
                </c:pt>
                <c:pt idx="1">
                  <c:v>NO</c:v>
                </c:pt>
                <c:pt idx="2">
                  <c:v>Algunas veces</c:v>
                </c:pt>
              </c:strCache>
            </c:strRef>
          </c:cat>
          <c:val>
            <c:numRef>
              <c:f>Hoja1!$D$71:$D$73</c:f>
              <c:numCache>
                <c:formatCode>0%</c:formatCode>
                <c:ptCount val="3"/>
                <c:pt idx="0">
                  <c:v>0.31</c:v>
                </c:pt>
                <c:pt idx="1">
                  <c:v>0.45</c:v>
                </c:pt>
                <c:pt idx="2">
                  <c:v>0.24</c:v>
                </c:pt>
              </c:numCache>
            </c:numRef>
          </c:val>
          <c:extLst xmlns:c16r2="http://schemas.microsoft.com/office/drawing/2015/06/chart">
            <c:ext xmlns:c16="http://schemas.microsoft.com/office/drawing/2014/chart" uri="{C3380CC4-5D6E-409C-BE32-E72D297353CC}">
              <c16:uniqueId val="{00000000-197B-458A-9A9B-329FD40010BF}"/>
            </c:ext>
          </c:extLst>
        </c:ser>
        <c:dLbls>
          <c:showLegendKey val="0"/>
          <c:showVal val="1"/>
          <c:showCatName val="0"/>
          <c:showSerName val="0"/>
          <c:showPercent val="0"/>
          <c:showBubbleSize val="0"/>
        </c:dLbls>
        <c:gapWidth val="150"/>
        <c:shape val="box"/>
        <c:axId val="302353904"/>
        <c:axId val="302357432"/>
        <c:axId val="0"/>
      </c:bar3DChart>
      <c:catAx>
        <c:axId val="302353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02357432"/>
        <c:crosses val="autoZero"/>
        <c:auto val="1"/>
        <c:lblAlgn val="ctr"/>
        <c:lblOffset val="100"/>
        <c:noMultiLvlLbl val="0"/>
      </c:catAx>
      <c:valAx>
        <c:axId val="3023574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2353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SI</c:v>
                </c:pt>
                <c:pt idx="1">
                  <c:v>NO</c:v>
                </c:pt>
                <c:pt idx="2">
                  <c:v>Algunas veces</c:v>
                </c:pt>
              </c:strCache>
            </c:strRef>
          </c:cat>
          <c:val>
            <c:numRef>
              <c:f>Hoja1!$B$2:$B$4</c:f>
              <c:numCache>
                <c:formatCode>0%</c:formatCode>
                <c:ptCount val="3"/>
                <c:pt idx="0">
                  <c:v>0</c:v>
                </c:pt>
                <c:pt idx="1">
                  <c:v>0.97</c:v>
                </c:pt>
                <c:pt idx="2">
                  <c:v>0.03</c:v>
                </c:pt>
              </c:numCache>
            </c:numRef>
          </c:val>
          <c:extLst xmlns:c16r2="http://schemas.microsoft.com/office/drawing/2015/06/chart">
            <c:ext xmlns:c16="http://schemas.microsoft.com/office/drawing/2014/chart" uri="{C3380CC4-5D6E-409C-BE32-E72D297353CC}">
              <c16:uniqueId val="{00000000-6F67-45E2-811B-3A159BCB5428}"/>
            </c:ext>
          </c:extLst>
        </c:ser>
        <c:dLbls>
          <c:showLegendKey val="0"/>
          <c:showVal val="0"/>
          <c:showCatName val="0"/>
          <c:showSerName val="0"/>
          <c:showPercent val="0"/>
          <c:showBubbleSize val="0"/>
        </c:dLbls>
        <c:gapWidth val="219"/>
        <c:overlap val="-27"/>
        <c:axId val="304403136"/>
        <c:axId val="304401568"/>
      </c:barChart>
      <c:catAx>
        <c:axId val="30440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04401568"/>
        <c:crosses val="autoZero"/>
        <c:auto val="1"/>
        <c:lblAlgn val="ctr"/>
        <c:lblOffset val="100"/>
        <c:noMultiLvlLbl val="0"/>
      </c:catAx>
      <c:valAx>
        <c:axId val="304401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04403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1137317785519701E-2"/>
          <c:w val="0.99186092810942017"/>
          <c:h val="0.79092096388998945"/>
        </c:manualLayout>
      </c:layout>
      <c:bar3DChart>
        <c:barDir val="col"/>
        <c:grouping val="clustered"/>
        <c:varyColors val="0"/>
        <c:ser>
          <c:idx val="0"/>
          <c:order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cat>
            <c:strRef>
              <c:f>Hoja1!$B$59:$B$62</c:f>
              <c:strCache>
                <c:ptCount val="4"/>
                <c:pt idx="0">
                  <c:v>Bastante</c:v>
                </c:pt>
                <c:pt idx="1">
                  <c:v>Mucho</c:v>
                </c:pt>
                <c:pt idx="2">
                  <c:v>Poco</c:v>
                </c:pt>
                <c:pt idx="3">
                  <c:v>Nada</c:v>
                </c:pt>
              </c:strCache>
            </c:strRef>
          </c:cat>
          <c:val>
            <c:numRef>
              <c:f>Hoja1!$D$59:$D$62</c:f>
              <c:numCache>
                <c:formatCode>0%</c:formatCode>
                <c:ptCount val="4"/>
                <c:pt idx="0">
                  <c:v>0.83</c:v>
                </c:pt>
                <c:pt idx="1">
                  <c:v>0.17</c:v>
                </c:pt>
                <c:pt idx="2">
                  <c:v>0</c:v>
                </c:pt>
                <c:pt idx="3">
                  <c:v>0</c:v>
                </c:pt>
              </c:numCache>
            </c:numRef>
          </c:val>
          <c:extLst xmlns:c16r2="http://schemas.microsoft.com/office/drawing/2015/06/chart">
            <c:ext xmlns:c16="http://schemas.microsoft.com/office/drawing/2014/chart" uri="{C3380CC4-5D6E-409C-BE32-E72D297353CC}">
              <c16:uniqueId val="{00000000-3CC6-47CB-BC0E-702824361F62}"/>
            </c:ext>
          </c:extLst>
        </c:ser>
        <c:dLbls>
          <c:showLegendKey val="0"/>
          <c:showVal val="1"/>
          <c:showCatName val="0"/>
          <c:showSerName val="0"/>
          <c:showPercent val="0"/>
          <c:showBubbleSize val="0"/>
        </c:dLbls>
        <c:gapWidth val="150"/>
        <c:shape val="box"/>
        <c:axId val="304407056"/>
        <c:axId val="304403920"/>
        <c:axId val="0"/>
      </c:bar3DChart>
      <c:catAx>
        <c:axId val="304407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S"/>
          </a:p>
        </c:txPr>
        <c:crossAx val="304403920"/>
        <c:crosses val="autoZero"/>
        <c:auto val="1"/>
        <c:lblAlgn val="ctr"/>
        <c:lblOffset val="100"/>
        <c:noMultiLvlLbl val="0"/>
      </c:catAx>
      <c:valAx>
        <c:axId val="30440392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4407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SI</c:v>
                </c:pt>
                <c:pt idx="1">
                  <c:v>NO</c:v>
                </c:pt>
                <c:pt idx="2">
                  <c:v>Algunas veces</c:v>
                </c:pt>
              </c:strCache>
            </c:strRef>
          </c:cat>
          <c:val>
            <c:numRef>
              <c:f>Hoja1!$B$2:$B$4</c:f>
              <c:numCache>
                <c:formatCode>0%</c:formatCode>
                <c:ptCount val="3"/>
                <c:pt idx="0">
                  <c:v>0.98</c:v>
                </c:pt>
                <c:pt idx="1">
                  <c:v>0</c:v>
                </c:pt>
                <c:pt idx="2">
                  <c:v>0.02</c:v>
                </c:pt>
              </c:numCache>
            </c:numRef>
          </c:val>
          <c:extLst xmlns:c16r2="http://schemas.microsoft.com/office/drawing/2015/06/chart">
            <c:ext xmlns:c16="http://schemas.microsoft.com/office/drawing/2014/chart" uri="{C3380CC4-5D6E-409C-BE32-E72D297353CC}">
              <c16:uniqueId val="{00000000-41EE-4B67-A522-C9A73F55F50C}"/>
            </c:ext>
          </c:extLst>
        </c:ser>
        <c:dLbls>
          <c:showLegendKey val="0"/>
          <c:showVal val="0"/>
          <c:showCatName val="0"/>
          <c:showSerName val="0"/>
          <c:showPercent val="0"/>
          <c:showBubbleSize val="0"/>
        </c:dLbls>
        <c:gapWidth val="219"/>
        <c:overlap val="-27"/>
        <c:axId val="304396080"/>
        <c:axId val="304398040"/>
      </c:barChart>
      <c:catAx>
        <c:axId val="30439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04398040"/>
        <c:crosses val="autoZero"/>
        <c:auto val="1"/>
        <c:lblAlgn val="ctr"/>
        <c:lblOffset val="100"/>
        <c:noMultiLvlLbl val="0"/>
      </c:catAx>
      <c:valAx>
        <c:axId val="3043980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4396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SI</c:v>
                </c:pt>
                <c:pt idx="1">
                  <c:v>NO</c:v>
                </c:pt>
                <c:pt idx="2">
                  <c:v>Algunas veces</c:v>
                </c:pt>
              </c:strCache>
            </c:strRef>
          </c:cat>
          <c:val>
            <c:numRef>
              <c:f>Hoja1!$B$2:$B$4</c:f>
              <c:numCache>
                <c:formatCode>0%</c:formatCode>
                <c:ptCount val="3"/>
                <c:pt idx="0">
                  <c:v>0.95</c:v>
                </c:pt>
                <c:pt idx="1">
                  <c:v>0</c:v>
                </c:pt>
                <c:pt idx="2">
                  <c:v>0.05</c:v>
                </c:pt>
              </c:numCache>
            </c:numRef>
          </c:val>
          <c:extLst xmlns:c16r2="http://schemas.microsoft.com/office/drawing/2015/06/chart">
            <c:ext xmlns:c16="http://schemas.microsoft.com/office/drawing/2014/chart" uri="{C3380CC4-5D6E-409C-BE32-E72D297353CC}">
              <c16:uniqueId val="{00000000-4109-4F56-809F-D96DB97FBBCE}"/>
            </c:ext>
          </c:extLst>
        </c:ser>
        <c:dLbls>
          <c:showLegendKey val="0"/>
          <c:showVal val="0"/>
          <c:showCatName val="0"/>
          <c:showSerName val="0"/>
          <c:showPercent val="0"/>
          <c:showBubbleSize val="0"/>
        </c:dLbls>
        <c:gapWidth val="219"/>
        <c:overlap val="-27"/>
        <c:axId val="304396472"/>
        <c:axId val="304405880"/>
      </c:barChart>
      <c:catAx>
        <c:axId val="304396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04405880"/>
        <c:crosses val="autoZero"/>
        <c:auto val="1"/>
        <c:lblAlgn val="ctr"/>
        <c:lblOffset val="100"/>
        <c:noMultiLvlLbl val="0"/>
      </c:catAx>
      <c:valAx>
        <c:axId val="3044058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4396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SI</c:v>
                </c:pt>
                <c:pt idx="1">
                  <c:v>NO</c:v>
                </c:pt>
                <c:pt idx="2">
                  <c:v>Algunas veces</c:v>
                </c:pt>
              </c:strCache>
            </c:strRef>
          </c:cat>
          <c:val>
            <c:numRef>
              <c:f>Hoja1!$B$2:$B$4</c:f>
              <c:numCache>
                <c:formatCode>0%</c:formatCode>
                <c:ptCount val="3"/>
                <c:pt idx="0">
                  <c:v>0.03</c:v>
                </c:pt>
                <c:pt idx="1">
                  <c:v>0.97</c:v>
                </c:pt>
                <c:pt idx="2">
                  <c:v>0</c:v>
                </c:pt>
              </c:numCache>
            </c:numRef>
          </c:val>
          <c:extLst xmlns:c16r2="http://schemas.microsoft.com/office/drawing/2015/06/chart">
            <c:ext xmlns:c16="http://schemas.microsoft.com/office/drawing/2014/chart" uri="{C3380CC4-5D6E-409C-BE32-E72D297353CC}">
              <c16:uniqueId val="{00000000-A805-448D-BD58-80199DBEF8AC}"/>
            </c:ext>
          </c:extLst>
        </c:ser>
        <c:dLbls>
          <c:showLegendKey val="0"/>
          <c:showVal val="0"/>
          <c:showCatName val="0"/>
          <c:showSerName val="0"/>
          <c:showPercent val="0"/>
          <c:showBubbleSize val="0"/>
        </c:dLbls>
        <c:gapWidth val="219"/>
        <c:overlap val="-27"/>
        <c:axId val="304401176"/>
        <c:axId val="304397256"/>
      </c:barChart>
      <c:catAx>
        <c:axId val="304401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04397256"/>
        <c:crosses val="autoZero"/>
        <c:auto val="1"/>
        <c:lblAlgn val="ctr"/>
        <c:lblOffset val="100"/>
        <c:noMultiLvlLbl val="0"/>
      </c:catAx>
      <c:valAx>
        <c:axId val="30439725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4401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SI</c:v>
                </c:pt>
                <c:pt idx="1">
                  <c:v>NO</c:v>
                </c:pt>
                <c:pt idx="2">
                  <c:v>Algunas veces</c:v>
                </c:pt>
              </c:strCache>
            </c:strRef>
          </c:cat>
          <c:val>
            <c:numRef>
              <c:f>Hoja1!$B$2:$B$4</c:f>
              <c:numCache>
                <c:formatCode>0%</c:formatCode>
                <c:ptCount val="3"/>
                <c:pt idx="0">
                  <c:v>0.99</c:v>
                </c:pt>
                <c:pt idx="1">
                  <c:v>0</c:v>
                </c:pt>
                <c:pt idx="2">
                  <c:v>0.01</c:v>
                </c:pt>
              </c:numCache>
            </c:numRef>
          </c:val>
          <c:extLst xmlns:c16r2="http://schemas.microsoft.com/office/drawing/2015/06/chart">
            <c:ext xmlns:c16="http://schemas.microsoft.com/office/drawing/2014/chart" uri="{C3380CC4-5D6E-409C-BE32-E72D297353CC}">
              <c16:uniqueId val="{00000000-B7E9-4FB6-839D-8FC65E6E1983}"/>
            </c:ext>
          </c:extLst>
        </c:ser>
        <c:dLbls>
          <c:showLegendKey val="0"/>
          <c:showVal val="0"/>
          <c:showCatName val="0"/>
          <c:showSerName val="0"/>
          <c:showPercent val="0"/>
          <c:showBubbleSize val="0"/>
        </c:dLbls>
        <c:gapWidth val="219"/>
        <c:overlap val="-27"/>
        <c:axId val="304400784"/>
        <c:axId val="304396864"/>
      </c:barChart>
      <c:catAx>
        <c:axId val="30440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S"/>
          </a:p>
        </c:txPr>
        <c:crossAx val="304396864"/>
        <c:crosses val="autoZero"/>
        <c:auto val="1"/>
        <c:lblAlgn val="ctr"/>
        <c:lblOffset val="100"/>
        <c:noMultiLvlLbl val="0"/>
      </c:catAx>
      <c:valAx>
        <c:axId val="30439686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4400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764C5-287C-47B5-87BD-14B90997F65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3797987B-9FB7-43A2-87CF-0E13C32F5A3D}">
      <dgm:prSet phldrT="[Texto]" custT="1"/>
      <dgm:spPr/>
      <dgm:t>
        <a:bodyPr/>
        <a:lstStyle/>
        <a:p>
          <a:r>
            <a:rPr lang="es-EC" sz="1600" b="1" dirty="0">
              <a:solidFill>
                <a:schemeClr val="bg1"/>
              </a:solidFill>
            </a:rPr>
            <a:t>1</a:t>
          </a:r>
        </a:p>
      </dgm:t>
    </dgm:pt>
    <dgm:pt modelId="{BAA5244A-A9C4-4894-8FFC-A4E642D439FF}" type="parTrans" cxnId="{17D638B9-C5AD-4981-99D1-F7B600523717}">
      <dgm:prSet/>
      <dgm:spPr/>
      <dgm:t>
        <a:bodyPr/>
        <a:lstStyle/>
        <a:p>
          <a:endParaRPr lang="es-EC" sz="2400" b="1">
            <a:solidFill>
              <a:schemeClr val="accent1">
                <a:lumMod val="50000"/>
              </a:schemeClr>
            </a:solidFill>
          </a:endParaRPr>
        </a:p>
      </dgm:t>
    </dgm:pt>
    <dgm:pt modelId="{59D55FAC-59C6-420C-A4F4-B73142CF11EF}" type="sibTrans" cxnId="{17D638B9-C5AD-4981-99D1-F7B600523717}">
      <dgm:prSet/>
      <dgm:spPr/>
      <dgm:t>
        <a:bodyPr/>
        <a:lstStyle/>
        <a:p>
          <a:endParaRPr lang="es-EC" sz="2400" b="1">
            <a:solidFill>
              <a:schemeClr val="accent1">
                <a:lumMod val="50000"/>
              </a:schemeClr>
            </a:solidFill>
          </a:endParaRPr>
        </a:p>
      </dgm:t>
    </dgm:pt>
    <dgm:pt modelId="{57FD3F98-756D-44ED-AFBC-F476079D580F}">
      <dgm:prSet phldrT="[Texto]" custT="1"/>
      <dgm:spPr/>
      <dgm:t>
        <a:bodyPr/>
        <a:lstStyle/>
        <a:p>
          <a:r>
            <a:rPr lang="es-EC" sz="1800" b="1" dirty="0">
              <a:solidFill>
                <a:schemeClr val="accent1">
                  <a:lumMod val="50000"/>
                </a:schemeClr>
              </a:solidFill>
            </a:rPr>
            <a:t>Esquema eficaz para mejorar competitividad en las microempresas</a:t>
          </a:r>
        </a:p>
      </dgm:t>
    </dgm:pt>
    <dgm:pt modelId="{6A821C00-B578-4D66-834E-BB8148A02FF5}" type="parTrans" cxnId="{C7E61B44-C7F2-400C-85D1-ABB48D622F24}">
      <dgm:prSet/>
      <dgm:spPr/>
      <dgm:t>
        <a:bodyPr/>
        <a:lstStyle/>
        <a:p>
          <a:endParaRPr lang="es-EC" sz="2400" b="1">
            <a:solidFill>
              <a:schemeClr val="accent1">
                <a:lumMod val="50000"/>
              </a:schemeClr>
            </a:solidFill>
          </a:endParaRPr>
        </a:p>
      </dgm:t>
    </dgm:pt>
    <dgm:pt modelId="{01BA3BC9-C8FC-420C-B4FA-07ABD107C6B0}" type="sibTrans" cxnId="{C7E61B44-C7F2-400C-85D1-ABB48D622F24}">
      <dgm:prSet/>
      <dgm:spPr/>
      <dgm:t>
        <a:bodyPr/>
        <a:lstStyle/>
        <a:p>
          <a:endParaRPr lang="es-EC" sz="2400" b="1">
            <a:solidFill>
              <a:schemeClr val="accent1">
                <a:lumMod val="50000"/>
              </a:schemeClr>
            </a:solidFill>
          </a:endParaRPr>
        </a:p>
      </dgm:t>
    </dgm:pt>
    <dgm:pt modelId="{A2ABB8D6-C9F4-4735-9BED-607ABCFAEE54}">
      <dgm:prSet phldrT="[Texto]" custT="1"/>
      <dgm:spPr/>
      <dgm:t>
        <a:bodyPr/>
        <a:lstStyle/>
        <a:p>
          <a:r>
            <a:rPr lang="es-EC" sz="1600" b="1" dirty="0">
              <a:solidFill>
                <a:schemeClr val="bg1"/>
              </a:solidFill>
            </a:rPr>
            <a:t>2</a:t>
          </a:r>
        </a:p>
      </dgm:t>
    </dgm:pt>
    <dgm:pt modelId="{12B34723-9D08-4CBE-BA33-E3979B146A65}" type="parTrans" cxnId="{40A1D007-125E-4C7A-8716-D7FFC7C1F347}">
      <dgm:prSet/>
      <dgm:spPr/>
      <dgm:t>
        <a:bodyPr/>
        <a:lstStyle/>
        <a:p>
          <a:endParaRPr lang="es-EC" sz="2400" b="1">
            <a:solidFill>
              <a:schemeClr val="accent1">
                <a:lumMod val="50000"/>
              </a:schemeClr>
            </a:solidFill>
          </a:endParaRPr>
        </a:p>
      </dgm:t>
    </dgm:pt>
    <dgm:pt modelId="{92FF1BB1-0A2D-431F-88FC-428C9504DF38}" type="sibTrans" cxnId="{40A1D007-125E-4C7A-8716-D7FFC7C1F347}">
      <dgm:prSet/>
      <dgm:spPr/>
      <dgm:t>
        <a:bodyPr/>
        <a:lstStyle/>
        <a:p>
          <a:endParaRPr lang="es-EC" sz="2400" b="1">
            <a:solidFill>
              <a:schemeClr val="accent1">
                <a:lumMod val="50000"/>
              </a:schemeClr>
            </a:solidFill>
          </a:endParaRPr>
        </a:p>
      </dgm:t>
    </dgm:pt>
    <dgm:pt modelId="{22B80DC4-1008-43AD-9A68-16BC83E42E51}">
      <dgm:prSet phldrT="[Texto]" custT="1"/>
      <dgm:spPr/>
      <dgm:t>
        <a:bodyPr/>
        <a:lstStyle/>
        <a:p>
          <a:r>
            <a:rPr lang="es-EC" sz="1800" b="1" dirty="0">
              <a:solidFill>
                <a:schemeClr val="accent1">
                  <a:lumMod val="50000"/>
                </a:schemeClr>
              </a:solidFill>
            </a:rPr>
            <a:t>Se incrementa el ingreso económico de los participantes y por ende la calidad de vida</a:t>
          </a:r>
        </a:p>
      </dgm:t>
    </dgm:pt>
    <dgm:pt modelId="{52DE006D-9757-459B-AC3B-D9E2334A658D}" type="parTrans" cxnId="{1FA1B1C2-2A20-4C22-8354-537FAB0B0485}">
      <dgm:prSet/>
      <dgm:spPr/>
      <dgm:t>
        <a:bodyPr/>
        <a:lstStyle/>
        <a:p>
          <a:endParaRPr lang="es-EC" sz="2400" b="1">
            <a:solidFill>
              <a:schemeClr val="accent1">
                <a:lumMod val="50000"/>
              </a:schemeClr>
            </a:solidFill>
          </a:endParaRPr>
        </a:p>
      </dgm:t>
    </dgm:pt>
    <dgm:pt modelId="{24E4D029-CEF7-482C-B744-DCE51C9A67D2}" type="sibTrans" cxnId="{1FA1B1C2-2A20-4C22-8354-537FAB0B0485}">
      <dgm:prSet/>
      <dgm:spPr/>
      <dgm:t>
        <a:bodyPr/>
        <a:lstStyle/>
        <a:p>
          <a:endParaRPr lang="es-EC" sz="2400" b="1">
            <a:solidFill>
              <a:schemeClr val="accent1">
                <a:lumMod val="50000"/>
              </a:schemeClr>
            </a:solidFill>
          </a:endParaRPr>
        </a:p>
      </dgm:t>
    </dgm:pt>
    <dgm:pt modelId="{5C6C42AA-FBA1-42CE-B743-82B61709BF48}">
      <dgm:prSet phldrT="[Texto]" custT="1"/>
      <dgm:spPr/>
      <dgm:t>
        <a:bodyPr/>
        <a:lstStyle/>
        <a:p>
          <a:r>
            <a:rPr lang="es-EC" sz="1600" b="1" dirty="0">
              <a:solidFill>
                <a:schemeClr val="bg1"/>
              </a:solidFill>
            </a:rPr>
            <a:t>3</a:t>
          </a:r>
        </a:p>
      </dgm:t>
    </dgm:pt>
    <dgm:pt modelId="{4998E43A-5EF3-4A5D-8036-0D01717F52E9}" type="parTrans" cxnId="{850A3A22-0CDD-4A89-AA59-DFD7DE368BC0}">
      <dgm:prSet/>
      <dgm:spPr/>
      <dgm:t>
        <a:bodyPr/>
        <a:lstStyle/>
        <a:p>
          <a:endParaRPr lang="es-EC" sz="2400" b="1">
            <a:solidFill>
              <a:schemeClr val="accent1">
                <a:lumMod val="50000"/>
              </a:schemeClr>
            </a:solidFill>
          </a:endParaRPr>
        </a:p>
      </dgm:t>
    </dgm:pt>
    <dgm:pt modelId="{2D61CF02-C9DD-4A24-8A43-F0932EEDC87C}" type="sibTrans" cxnId="{850A3A22-0CDD-4A89-AA59-DFD7DE368BC0}">
      <dgm:prSet/>
      <dgm:spPr/>
      <dgm:t>
        <a:bodyPr/>
        <a:lstStyle/>
        <a:p>
          <a:endParaRPr lang="es-EC" sz="2400" b="1">
            <a:solidFill>
              <a:schemeClr val="accent1">
                <a:lumMod val="50000"/>
              </a:schemeClr>
            </a:solidFill>
          </a:endParaRPr>
        </a:p>
      </dgm:t>
    </dgm:pt>
    <dgm:pt modelId="{D5436382-3D81-4F51-8660-478E2520DF4A}">
      <dgm:prSet phldrT="[Texto]" custT="1"/>
      <dgm:spPr/>
      <dgm:t>
        <a:bodyPr/>
        <a:lstStyle/>
        <a:p>
          <a:r>
            <a:rPr lang="es-EC" sz="1800" b="1" dirty="0">
              <a:solidFill>
                <a:schemeClr val="accent1">
                  <a:lumMod val="50000"/>
                </a:schemeClr>
              </a:solidFill>
            </a:rPr>
            <a:t>Un sistema financiero para la economía solidaria constituye una estrategia </a:t>
          </a:r>
        </a:p>
      </dgm:t>
    </dgm:pt>
    <dgm:pt modelId="{FC1C5264-08C1-4644-98CB-4C0EA8FEB582}" type="parTrans" cxnId="{F0DC7F98-97EB-4545-852C-BFEB9B439FDD}">
      <dgm:prSet/>
      <dgm:spPr/>
      <dgm:t>
        <a:bodyPr/>
        <a:lstStyle/>
        <a:p>
          <a:endParaRPr lang="es-EC" sz="2400" b="1">
            <a:solidFill>
              <a:schemeClr val="accent1">
                <a:lumMod val="50000"/>
              </a:schemeClr>
            </a:solidFill>
          </a:endParaRPr>
        </a:p>
      </dgm:t>
    </dgm:pt>
    <dgm:pt modelId="{7834E3B1-CC60-4A3D-84B7-2B4F270299F9}" type="sibTrans" cxnId="{F0DC7F98-97EB-4545-852C-BFEB9B439FDD}">
      <dgm:prSet/>
      <dgm:spPr/>
      <dgm:t>
        <a:bodyPr/>
        <a:lstStyle/>
        <a:p>
          <a:endParaRPr lang="es-EC" sz="2400" b="1">
            <a:solidFill>
              <a:schemeClr val="accent1">
                <a:lumMod val="50000"/>
              </a:schemeClr>
            </a:solidFill>
          </a:endParaRPr>
        </a:p>
      </dgm:t>
    </dgm:pt>
    <dgm:pt modelId="{8928402C-AD5C-4189-BFDB-5DF2D339E049}">
      <dgm:prSet custT="1"/>
      <dgm:spPr/>
      <dgm:t>
        <a:bodyPr/>
        <a:lstStyle/>
        <a:p>
          <a:r>
            <a:rPr lang="en-US" sz="1600" b="1" dirty="0">
              <a:solidFill>
                <a:schemeClr val="bg1"/>
              </a:solidFill>
            </a:rPr>
            <a:t>5</a:t>
          </a:r>
          <a:endParaRPr lang="es-EC" sz="1600" b="1" dirty="0">
            <a:solidFill>
              <a:schemeClr val="bg1"/>
            </a:solidFill>
          </a:endParaRPr>
        </a:p>
      </dgm:t>
    </dgm:pt>
    <dgm:pt modelId="{107917D5-8960-4FDB-BE82-B601CF0AACB9}" type="parTrans" cxnId="{2597E8BE-08A7-421B-81E9-1F06E0CA71C1}">
      <dgm:prSet/>
      <dgm:spPr/>
      <dgm:t>
        <a:bodyPr/>
        <a:lstStyle/>
        <a:p>
          <a:endParaRPr lang="es-EC" sz="2400" b="1">
            <a:solidFill>
              <a:schemeClr val="accent1">
                <a:lumMod val="50000"/>
              </a:schemeClr>
            </a:solidFill>
          </a:endParaRPr>
        </a:p>
      </dgm:t>
    </dgm:pt>
    <dgm:pt modelId="{28E0CAF3-C372-4C87-9AEC-E336E54DD3ED}" type="sibTrans" cxnId="{2597E8BE-08A7-421B-81E9-1F06E0CA71C1}">
      <dgm:prSet/>
      <dgm:spPr/>
      <dgm:t>
        <a:bodyPr/>
        <a:lstStyle/>
        <a:p>
          <a:endParaRPr lang="es-EC" sz="2400" b="1">
            <a:solidFill>
              <a:schemeClr val="accent1">
                <a:lumMod val="50000"/>
              </a:schemeClr>
            </a:solidFill>
          </a:endParaRPr>
        </a:p>
      </dgm:t>
    </dgm:pt>
    <dgm:pt modelId="{33128B68-FC17-4436-B143-DACB6A732B07}">
      <dgm:prSet custT="1"/>
      <dgm:spPr/>
      <dgm:t>
        <a:bodyPr/>
        <a:lstStyle/>
        <a:p>
          <a:r>
            <a:rPr lang="es-EC" sz="1800" b="1" dirty="0">
              <a:solidFill>
                <a:schemeClr val="accent1">
                  <a:lumMod val="50000"/>
                </a:schemeClr>
              </a:solidFill>
            </a:rPr>
            <a:t>Permite sobrepasar los obstáculos que limitan el crecimiento empresarial</a:t>
          </a:r>
        </a:p>
      </dgm:t>
    </dgm:pt>
    <dgm:pt modelId="{0DB7FCDE-679F-4A1C-8689-F5D187CFE719}" type="parTrans" cxnId="{E5BA6833-A401-47B8-B576-503EE880F3F6}">
      <dgm:prSet/>
      <dgm:spPr/>
      <dgm:t>
        <a:bodyPr/>
        <a:lstStyle/>
        <a:p>
          <a:endParaRPr lang="es-EC" sz="2400" b="1">
            <a:solidFill>
              <a:schemeClr val="accent1">
                <a:lumMod val="50000"/>
              </a:schemeClr>
            </a:solidFill>
          </a:endParaRPr>
        </a:p>
      </dgm:t>
    </dgm:pt>
    <dgm:pt modelId="{9DD48990-3F7A-41C8-974B-52EC774FF48A}" type="sibTrans" cxnId="{E5BA6833-A401-47B8-B576-503EE880F3F6}">
      <dgm:prSet/>
      <dgm:spPr/>
      <dgm:t>
        <a:bodyPr/>
        <a:lstStyle/>
        <a:p>
          <a:endParaRPr lang="es-EC" sz="2400" b="1">
            <a:solidFill>
              <a:schemeClr val="accent1">
                <a:lumMod val="50000"/>
              </a:schemeClr>
            </a:solidFill>
          </a:endParaRPr>
        </a:p>
      </dgm:t>
    </dgm:pt>
    <dgm:pt modelId="{BA684BD6-89E5-4EEF-A23D-6A015738949E}">
      <dgm:prSet custT="1"/>
      <dgm:spPr/>
      <dgm:t>
        <a:bodyPr/>
        <a:lstStyle/>
        <a:p>
          <a:r>
            <a:rPr lang="en-US" sz="1600" b="1" dirty="0">
              <a:solidFill>
                <a:schemeClr val="bg1"/>
              </a:solidFill>
            </a:rPr>
            <a:t>6</a:t>
          </a:r>
          <a:endParaRPr lang="es-EC" sz="1600" b="1" dirty="0">
            <a:solidFill>
              <a:schemeClr val="bg1"/>
            </a:solidFill>
          </a:endParaRPr>
        </a:p>
      </dgm:t>
    </dgm:pt>
    <dgm:pt modelId="{718E8A81-C885-4CD5-9D6B-CF11BDE7808F}" type="parTrans" cxnId="{21367C55-A5AC-4090-B0D3-8D21F232DE3C}">
      <dgm:prSet/>
      <dgm:spPr/>
      <dgm:t>
        <a:bodyPr/>
        <a:lstStyle/>
        <a:p>
          <a:endParaRPr lang="es-EC" sz="2400" b="1">
            <a:solidFill>
              <a:schemeClr val="accent1">
                <a:lumMod val="50000"/>
              </a:schemeClr>
            </a:solidFill>
          </a:endParaRPr>
        </a:p>
      </dgm:t>
    </dgm:pt>
    <dgm:pt modelId="{AC591F47-5119-449C-9B05-4ADE437A9546}" type="sibTrans" cxnId="{21367C55-A5AC-4090-B0D3-8D21F232DE3C}">
      <dgm:prSet/>
      <dgm:spPr/>
      <dgm:t>
        <a:bodyPr/>
        <a:lstStyle/>
        <a:p>
          <a:endParaRPr lang="es-EC" sz="2400" b="1">
            <a:solidFill>
              <a:schemeClr val="accent1">
                <a:lumMod val="50000"/>
              </a:schemeClr>
            </a:solidFill>
          </a:endParaRPr>
        </a:p>
      </dgm:t>
    </dgm:pt>
    <dgm:pt modelId="{F30A1D1C-E0E6-4C02-98E3-B41E21C9C957}">
      <dgm:prSet custT="1"/>
      <dgm:spPr/>
      <dgm:t>
        <a:bodyPr/>
        <a:lstStyle/>
        <a:p>
          <a:r>
            <a:rPr lang="en-US" sz="1600" b="1" dirty="0">
              <a:solidFill>
                <a:schemeClr val="bg1"/>
              </a:solidFill>
            </a:rPr>
            <a:t>7</a:t>
          </a:r>
          <a:endParaRPr lang="es-EC" sz="1600" b="1" dirty="0">
            <a:solidFill>
              <a:schemeClr val="bg1"/>
            </a:solidFill>
          </a:endParaRPr>
        </a:p>
      </dgm:t>
    </dgm:pt>
    <dgm:pt modelId="{CEA8AE93-349B-41D5-AE75-091D7CCB4896}" type="parTrans" cxnId="{33041977-AB02-4CCB-87CA-D59737E80563}">
      <dgm:prSet/>
      <dgm:spPr/>
      <dgm:t>
        <a:bodyPr/>
        <a:lstStyle/>
        <a:p>
          <a:endParaRPr lang="es-EC" sz="2400" b="1">
            <a:solidFill>
              <a:schemeClr val="accent1">
                <a:lumMod val="50000"/>
              </a:schemeClr>
            </a:solidFill>
          </a:endParaRPr>
        </a:p>
      </dgm:t>
    </dgm:pt>
    <dgm:pt modelId="{16097459-4381-4800-BCBE-BBB71BC2232D}" type="sibTrans" cxnId="{33041977-AB02-4CCB-87CA-D59737E80563}">
      <dgm:prSet/>
      <dgm:spPr/>
      <dgm:t>
        <a:bodyPr/>
        <a:lstStyle/>
        <a:p>
          <a:endParaRPr lang="es-EC" sz="2400" b="1">
            <a:solidFill>
              <a:schemeClr val="accent1">
                <a:lumMod val="50000"/>
              </a:schemeClr>
            </a:solidFill>
          </a:endParaRPr>
        </a:p>
      </dgm:t>
    </dgm:pt>
    <dgm:pt modelId="{67C49B34-1D8F-4827-8AEE-AAA74B55BD13}">
      <dgm:prSet custT="1"/>
      <dgm:spPr/>
      <dgm:t>
        <a:bodyPr/>
        <a:lstStyle/>
        <a:p>
          <a:r>
            <a:rPr lang="es-EC" sz="1800" b="1" dirty="0">
              <a:solidFill>
                <a:schemeClr val="accent1">
                  <a:lumMod val="50000"/>
                </a:schemeClr>
              </a:solidFill>
            </a:rPr>
            <a:t>Crear alternativas de financiamiento en base de la filosofía de la economía solidaria</a:t>
          </a:r>
        </a:p>
      </dgm:t>
    </dgm:pt>
    <dgm:pt modelId="{0637EAF6-6FFB-4416-9B09-D25DC5587291}" type="parTrans" cxnId="{C4A7996A-706B-49C5-87B7-795E019F619E}">
      <dgm:prSet/>
      <dgm:spPr/>
      <dgm:t>
        <a:bodyPr/>
        <a:lstStyle/>
        <a:p>
          <a:endParaRPr lang="es-EC" sz="2400" b="1">
            <a:solidFill>
              <a:schemeClr val="accent1">
                <a:lumMod val="50000"/>
              </a:schemeClr>
            </a:solidFill>
          </a:endParaRPr>
        </a:p>
      </dgm:t>
    </dgm:pt>
    <dgm:pt modelId="{020448CA-78E0-48E5-B2B3-C7FEAA6B0E97}" type="sibTrans" cxnId="{C4A7996A-706B-49C5-87B7-795E019F619E}">
      <dgm:prSet/>
      <dgm:spPr/>
      <dgm:t>
        <a:bodyPr/>
        <a:lstStyle/>
        <a:p>
          <a:endParaRPr lang="es-EC" sz="2400" b="1">
            <a:solidFill>
              <a:schemeClr val="accent1">
                <a:lumMod val="50000"/>
              </a:schemeClr>
            </a:solidFill>
          </a:endParaRPr>
        </a:p>
      </dgm:t>
    </dgm:pt>
    <dgm:pt modelId="{ABB8AC1B-8F5E-4E3A-B7F5-8B8853685864}">
      <dgm:prSet custT="1"/>
      <dgm:spPr/>
      <dgm:t>
        <a:bodyPr/>
        <a:lstStyle/>
        <a:p>
          <a:r>
            <a:rPr lang="es-EC" sz="1800" b="1" dirty="0">
              <a:solidFill>
                <a:schemeClr val="accent1">
                  <a:lumMod val="50000"/>
                </a:schemeClr>
              </a:solidFill>
            </a:rPr>
            <a:t>Permite identificar oportunidades de crecimiento que presenta esta ley</a:t>
          </a:r>
        </a:p>
      </dgm:t>
    </dgm:pt>
    <dgm:pt modelId="{8846CCFA-3261-48A3-9811-381C51B03D29}" type="parTrans" cxnId="{BAB39F86-C57A-468E-A54C-0BA4ECECAA1C}">
      <dgm:prSet/>
      <dgm:spPr/>
      <dgm:t>
        <a:bodyPr/>
        <a:lstStyle/>
        <a:p>
          <a:endParaRPr lang="es-EC" sz="2400" b="1">
            <a:solidFill>
              <a:schemeClr val="accent1">
                <a:lumMod val="50000"/>
              </a:schemeClr>
            </a:solidFill>
          </a:endParaRPr>
        </a:p>
      </dgm:t>
    </dgm:pt>
    <dgm:pt modelId="{089C10E1-C278-4239-9C13-09881BC5F7DC}" type="sibTrans" cxnId="{BAB39F86-C57A-468E-A54C-0BA4ECECAA1C}">
      <dgm:prSet/>
      <dgm:spPr/>
      <dgm:t>
        <a:bodyPr/>
        <a:lstStyle/>
        <a:p>
          <a:endParaRPr lang="es-EC" sz="2400" b="1">
            <a:solidFill>
              <a:schemeClr val="accent1">
                <a:lumMod val="50000"/>
              </a:schemeClr>
            </a:solidFill>
          </a:endParaRPr>
        </a:p>
      </dgm:t>
    </dgm:pt>
    <dgm:pt modelId="{52C72535-84FB-48EA-BFDD-F50D26B383FB}">
      <dgm:prSet custT="1"/>
      <dgm:spPr/>
      <dgm:t>
        <a:bodyPr/>
        <a:lstStyle/>
        <a:p>
          <a:r>
            <a:rPr lang="en-US" sz="1600" b="1" dirty="0">
              <a:solidFill>
                <a:schemeClr val="bg1"/>
              </a:solidFill>
            </a:rPr>
            <a:t>8</a:t>
          </a:r>
          <a:endParaRPr lang="es-EC" sz="1600" b="1" dirty="0">
            <a:solidFill>
              <a:schemeClr val="bg1"/>
            </a:solidFill>
          </a:endParaRPr>
        </a:p>
      </dgm:t>
    </dgm:pt>
    <dgm:pt modelId="{DD8CBA54-0905-447C-BF47-BA8B7325E888}" type="parTrans" cxnId="{01FA089F-8070-4474-822B-132C18B682ED}">
      <dgm:prSet/>
      <dgm:spPr/>
      <dgm:t>
        <a:bodyPr/>
        <a:lstStyle/>
        <a:p>
          <a:endParaRPr lang="es-EC" sz="2400"/>
        </a:p>
      </dgm:t>
    </dgm:pt>
    <dgm:pt modelId="{1EB296EB-24BF-471B-9F8B-E83AD487F04F}" type="sibTrans" cxnId="{01FA089F-8070-4474-822B-132C18B682ED}">
      <dgm:prSet/>
      <dgm:spPr/>
      <dgm:t>
        <a:bodyPr/>
        <a:lstStyle/>
        <a:p>
          <a:endParaRPr lang="es-EC" sz="2400"/>
        </a:p>
      </dgm:t>
    </dgm:pt>
    <dgm:pt modelId="{65BAD742-2E4E-4E81-80C2-5582F1BB67D7}">
      <dgm:prSet custT="1"/>
      <dgm:spPr/>
      <dgm:t>
        <a:bodyPr/>
        <a:lstStyle/>
        <a:p>
          <a:r>
            <a:rPr lang="es-ES" sz="1800" b="1" dirty="0">
              <a:solidFill>
                <a:schemeClr val="accent1">
                  <a:lumMod val="50000"/>
                </a:schemeClr>
              </a:solidFill>
            </a:rPr>
            <a:t>Eficiencia, eficacia y economía</a:t>
          </a:r>
          <a:endParaRPr lang="es-EC" sz="1800" b="1" dirty="0">
            <a:solidFill>
              <a:schemeClr val="accent1">
                <a:lumMod val="50000"/>
              </a:schemeClr>
            </a:solidFill>
          </a:endParaRPr>
        </a:p>
      </dgm:t>
    </dgm:pt>
    <dgm:pt modelId="{7B4C5109-A63B-43A5-B227-2D4B2769DA52}" type="parTrans" cxnId="{FEFAA81E-4067-4634-918E-286A10E35E24}">
      <dgm:prSet/>
      <dgm:spPr/>
      <dgm:t>
        <a:bodyPr/>
        <a:lstStyle/>
        <a:p>
          <a:endParaRPr lang="es-EC" sz="2400"/>
        </a:p>
      </dgm:t>
    </dgm:pt>
    <dgm:pt modelId="{58CF7B92-740B-4A77-AD54-E6E26089EB91}" type="sibTrans" cxnId="{FEFAA81E-4067-4634-918E-286A10E35E24}">
      <dgm:prSet/>
      <dgm:spPr/>
      <dgm:t>
        <a:bodyPr/>
        <a:lstStyle/>
        <a:p>
          <a:endParaRPr lang="es-EC" sz="2400"/>
        </a:p>
      </dgm:t>
    </dgm:pt>
    <dgm:pt modelId="{C8E94E56-71F4-4777-900C-1E683714BA0D}">
      <dgm:prSet phldrT="[Texto]"/>
      <dgm:spPr/>
      <dgm:t>
        <a:bodyPr/>
        <a:lstStyle/>
        <a:p>
          <a:r>
            <a:rPr lang="en-US" b="1" dirty="0">
              <a:solidFill>
                <a:schemeClr val="bg1"/>
              </a:solidFill>
            </a:rPr>
            <a:t>4</a:t>
          </a:r>
          <a:endParaRPr lang="es-EC" b="1" dirty="0">
            <a:solidFill>
              <a:schemeClr val="bg1"/>
            </a:solidFill>
          </a:endParaRPr>
        </a:p>
      </dgm:t>
    </dgm:pt>
    <dgm:pt modelId="{A5FD06E3-FCE4-4FDB-8C0D-904147E7B532}" type="parTrans" cxnId="{CC1F8FDB-0095-438B-B3D1-D0A7D669563C}">
      <dgm:prSet/>
      <dgm:spPr/>
      <dgm:t>
        <a:bodyPr/>
        <a:lstStyle/>
        <a:p>
          <a:endParaRPr lang="es-EC"/>
        </a:p>
      </dgm:t>
    </dgm:pt>
    <dgm:pt modelId="{B5AC6D42-E4B3-405D-9786-0B1C408B8178}" type="sibTrans" cxnId="{CC1F8FDB-0095-438B-B3D1-D0A7D669563C}">
      <dgm:prSet/>
      <dgm:spPr/>
      <dgm:t>
        <a:bodyPr/>
        <a:lstStyle/>
        <a:p>
          <a:endParaRPr lang="es-EC"/>
        </a:p>
      </dgm:t>
    </dgm:pt>
    <dgm:pt modelId="{C0538970-9E5A-4D50-A62B-211F887C7399}">
      <dgm:prSet custT="1"/>
      <dgm:spPr/>
      <dgm:t>
        <a:bodyPr/>
        <a:lstStyle/>
        <a:p>
          <a:r>
            <a:rPr lang="es-EC" sz="1800" b="1" dirty="0">
              <a:solidFill>
                <a:schemeClr val="accent1">
                  <a:lumMod val="50000"/>
                </a:schemeClr>
              </a:solidFill>
            </a:rPr>
            <a:t>Aprovechamiento de la cultura productiva del sector</a:t>
          </a:r>
        </a:p>
      </dgm:t>
    </dgm:pt>
    <dgm:pt modelId="{9C0409AA-974A-4C61-9C59-A1DE52863E3E}" type="parTrans" cxnId="{E88CC9C0-EA7C-4F98-9DAC-7A19600F58E4}">
      <dgm:prSet/>
      <dgm:spPr/>
      <dgm:t>
        <a:bodyPr/>
        <a:lstStyle/>
        <a:p>
          <a:endParaRPr lang="es-EC"/>
        </a:p>
      </dgm:t>
    </dgm:pt>
    <dgm:pt modelId="{CA795159-86C8-4D19-9973-662A8B24B7B4}" type="sibTrans" cxnId="{E88CC9C0-EA7C-4F98-9DAC-7A19600F58E4}">
      <dgm:prSet/>
      <dgm:spPr/>
      <dgm:t>
        <a:bodyPr/>
        <a:lstStyle/>
        <a:p>
          <a:endParaRPr lang="es-EC"/>
        </a:p>
      </dgm:t>
    </dgm:pt>
    <dgm:pt modelId="{B06FCCA0-8516-4BCF-8D5B-07FBC8F99F55}" type="pres">
      <dgm:prSet presAssocID="{03D764C5-287C-47B5-87BD-14B90997F654}" presName="linearFlow" presStyleCnt="0">
        <dgm:presLayoutVars>
          <dgm:dir/>
          <dgm:animLvl val="lvl"/>
          <dgm:resizeHandles val="exact"/>
        </dgm:presLayoutVars>
      </dgm:prSet>
      <dgm:spPr/>
      <dgm:t>
        <a:bodyPr/>
        <a:lstStyle/>
        <a:p>
          <a:endParaRPr lang="es-EC"/>
        </a:p>
      </dgm:t>
    </dgm:pt>
    <dgm:pt modelId="{895B2BDD-3999-4915-9CD9-C9A02CF1D2B2}" type="pres">
      <dgm:prSet presAssocID="{3797987B-9FB7-43A2-87CF-0E13C32F5A3D}" presName="composite" presStyleCnt="0"/>
      <dgm:spPr/>
    </dgm:pt>
    <dgm:pt modelId="{BBF7572C-7620-46B9-BEAE-C0C903B3EE15}" type="pres">
      <dgm:prSet presAssocID="{3797987B-9FB7-43A2-87CF-0E13C32F5A3D}" presName="parentText" presStyleLbl="alignNode1" presStyleIdx="0" presStyleCnt="8">
        <dgm:presLayoutVars>
          <dgm:chMax val="1"/>
          <dgm:bulletEnabled val="1"/>
        </dgm:presLayoutVars>
      </dgm:prSet>
      <dgm:spPr/>
      <dgm:t>
        <a:bodyPr/>
        <a:lstStyle/>
        <a:p>
          <a:endParaRPr lang="es-EC"/>
        </a:p>
      </dgm:t>
    </dgm:pt>
    <dgm:pt modelId="{C1E1EAE0-54F4-4AFE-949C-450B66255A0B}" type="pres">
      <dgm:prSet presAssocID="{3797987B-9FB7-43A2-87CF-0E13C32F5A3D}" presName="descendantText" presStyleLbl="alignAcc1" presStyleIdx="0" presStyleCnt="8">
        <dgm:presLayoutVars>
          <dgm:bulletEnabled val="1"/>
        </dgm:presLayoutVars>
      </dgm:prSet>
      <dgm:spPr/>
      <dgm:t>
        <a:bodyPr/>
        <a:lstStyle/>
        <a:p>
          <a:endParaRPr lang="es-EC"/>
        </a:p>
      </dgm:t>
    </dgm:pt>
    <dgm:pt modelId="{626A35E2-D690-4067-AB77-00CD6D0D4423}" type="pres">
      <dgm:prSet presAssocID="{59D55FAC-59C6-420C-A4F4-B73142CF11EF}" presName="sp" presStyleCnt="0"/>
      <dgm:spPr/>
    </dgm:pt>
    <dgm:pt modelId="{67289D67-CD07-4652-8491-57AC39A858AB}" type="pres">
      <dgm:prSet presAssocID="{A2ABB8D6-C9F4-4735-9BED-607ABCFAEE54}" presName="composite" presStyleCnt="0"/>
      <dgm:spPr/>
    </dgm:pt>
    <dgm:pt modelId="{8B724BC7-35A5-42BE-A77B-3D7DA251B742}" type="pres">
      <dgm:prSet presAssocID="{A2ABB8D6-C9F4-4735-9BED-607ABCFAEE54}" presName="parentText" presStyleLbl="alignNode1" presStyleIdx="1" presStyleCnt="8">
        <dgm:presLayoutVars>
          <dgm:chMax val="1"/>
          <dgm:bulletEnabled val="1"/>
        </dgm:presLayoutVars>
      </dgm:prSet>
      <dgm:spPr/>
      <dgm:t>
        <a:bodyPr/>
        <a:lstStyle/>
        <a:p>
          <a:endParaRPr lang="es-EC"/>
        </a:p>
      </dgm:t>
    </dgm:pt>
    <dgm:pt modelId="{8BE53BED-DDE6-4A30-861B-01E4339BC6AE}" type="pres">
      <dgm:prSet presAssocID="{A2ABB8D6-C9F4-4735-9BED-607ABCFAEE54}" presName="descendantText" presStyleLbl="alignAcc1" presStyleIdx="1" presStyleCnt="8" custLinFactNeighborX="-143" custLinFactNeighborY="2288">
        <dgm:presLayoutVars>
          <dgm:bulletEnabled val="1"/>
        </dgm:presLayoutVars>
      </dgm:prSet>
      <dgm:spPr/>
      <dgm:t>
        <a:bodyPr/>
        <a:lstStyle/>
        <a:p>
          <a:endParaRPr lang="es-EC"/>
        </a:p>
      </dgm:t>
    </dgm:pt>
    <dgm:pt modelId="{D9FBD1C6-F9CA-437E-A9FE-DC8D1F950660}" type="pres">
      <dgm:prSet presAssocID="{92FF1BB1-0A2D-431F-88FC-428C9504DF38}" presName="sp" presStyleCnt="0"/>
      <dgm:spPr/>
    </dgm:pt>
    <dgm:pt modelId="{07321603-4775-4058-A6F5-BDC0F1497923}" type="pres">
      <dgm:prSet presAssocID="{5C6C42AA-FBA1-42CE-B743-82B61709BF48}" presName="composite" presStyleCnt="0"/>
      <dgm:spPr/>
    </dgm:pt>
    <dgm:pt modelId="{7C45336D-BCBD-45C2-A3DD-62E36FA7E8AB}" type="pres">
      <dgm:prSet presAssocID="{5C6C42AA-FBA1-42CE-B743-82B61709BF48}" presName="parentText" presStyleLbl="alignNode1" presStyleIdx="2" presStyleCnt="8">
        <dgm:presLayoutVars>
          <dgm:chMax val="1"/>
          <dgm:bulletEnabled val="1"/>
        </dgm:presLayoutVars>
      </dgm:prSet>
      <dgm:spPr/>
      <dgm:t>
        <a:bodyPr/>
        <a:lstStyle/>
        <a:p>
          <a:endParaRPr lang="es-EC"/>
        </a:p>
      </dgm:t>
    </dgm:pt>
    <dgm:pt modelId="{89D55438-8B60-4DBA-B26C-A14226400D8B}" type="pres">
      <dgm:prSet presAssocID="{5C6C42AA-FBA1-42CE-B743-82B61709BF48}" presName="descendantText" presStyleLbl="alignAcc1" presStyleIdx="2" presStyleCnt="8">
        <dgm:presLayoutVars>
          <dgm:bulletEnabled val="1"/>
        </dgm:presLayoutVars>
      </dgm:prSet>
      <dgm:spPr/>
      <dgm:t>
        <a:bodyPr/>
        <a:lstStyle/>
        <a:p>
          <a:endParaRPr lang="es-EC"/>
        </a:p>
      </dgm:t>
    </dgm:pt>
    <dgm:pt modelId="{C163DF3C-ED2F-46C1-B06D-95C2C3B8F0F4}" type="pres">
      <dgm:prSet presAssocID="{2D61CF02-C9DD-4A24-8A43-F0932EEDC87C}" presName="sp" presStyleCnt="0"/>
      <dgm:spPr/>
    </dgm:pt>
    <dgm:pt modelId="{C7B9474E-B7E3-49FC-8B57-942D7308AE41}" type="pres">
      <dgm:prSet presAssocID="{C8E94E56-71F4-4777-900C-1E683714BA0D}" presName="composite" presStyleCnt="0"/>
      <dgm:spPr/>
    </dgm:pt>
    <dgm:pt modelId="{73291184-44D9-40B3-BC27-918257E31C3C}" type="pres">
      <dgm:prSet presAssocID="{C8E94E56-71F4-4777-900C-1E683714BA0D}" presName="parentText" presStyleLbl="alignNode1" presStyleIdx="3" presStyleCnt="8">
        <dgm:presLayoutVars>
          <dgm:chMax val="1"/>
          <dgm:bulletEnabled val="1"/>
        </dgm:presLayoutVars>
      </dgm:prSet>
      <dgm:spPr/>
      <dgm:t>
        <a:bodyPr/>
        <a:lstStyle/>
        <a:p>
          <a:endParaRPr lang="es-EC"/>
        </a:p>
      </dgm:t>
    </dgm:pt>
    <dgm:pt modelId="{2B7886AD-93CE-4577-BFB2-4319ACBD724B}" type="pres">
      <dgm:prSet presAssocID="{C8E94E56-71F4-4777-900C-1E683714BA0D}" presName="descendantText" presStyleLbl="alignAcc1" presStyleIdx="3" presStyleCnt="8">
        <dgm:presLayoutVars>
          <dgm:bulletEnabled val="1"/>
        </dgm:presLayoutVars>
      </dgm:prSet>
      <dgm:spPr/>
      <dgm:t>
        <a:bodyPr/>
        <a:lstStyle/>
        <a:p>
          <a:endParaRPr lang="es-EC"/>
        </a:p>
      </dgm:t>
    </dgm:pt>
    <dgm:pt modelId="{4FF5C0F1-825C-4E56-BB0A-6663D445EC29}" type="pres">
      <dgm:prSet presAssocID="{B5AC6D42-E4B3-405D-9786-0B1C408B8178}" presName="sp" presStyleCnt="0"/>
      <dgm:spPr/>
    </dgm:pt>
    <dgm:pt modelId="{F3BB794F-9F78-4DA5-8726-DB293F1B1E7F}" type="pres">
      <dgm:prSet presAssocID="{8928402C-AD5C-4189-BFDB-5DF2D339E049}" presName="composite" presStyleCnt="0"/>
      <dgm:spPr/>
    </dgm:pt>
    <dgm:pt modelId="{2C2F76AC-CF3C-471B-B1E0-BD9D0FD01BFE}" type="pres">
      <dgm:prSet presAssocID="{8928402C-AD5C-4189-BFDB-5DF2D339E049}" presName="parentText" presStyleLbl="alignNode1" presStyleIdx="4" presStyleCnt="8">
        <dgm:presLayoutVars>
          <dgm:chMax val="1"/>
          <dgm:bulletEnabled val="1"/>
        </dgm:presLayoutVars>
      </dgm:prSet>
      <dgm:spPr/>
      <dgm:t>
        <a:bodyPr/>
        <a:lstStyle/>
        <a:p>
          <a:endParaRPr lang="es-EC"/>
        </a:p>
      </dgm:t>
    </dgm:pt>
    <dgm:pt modelId="{80249C8B-36EB-4DAA-B149-E90E6CA2A717}" type="pres">
      <dgm:prSet presAssocID="{8928402C-AD5C-4189-BFDB-5DF2D339E049}" presName="descendantText" presStyleLbl="alignAcc1" presStyleIdx="4" presStyleCnt="8">
        <dgm:presLayoutVars>
          <dgm:bulletEnabled val="1"/>
        </dgm:presLayoutVars>
      </dgm:prSet>
      <dgm:spPr/>
      <dgm:t>
        <a:bodyPr/>
        <a:lstStyle/>
        <a:p>
          <a:endParaRPr lang="es-EC"/>
        </a:p>
      </dgm:t>
    </dgm:pt>
    <dgm:pt modelId="{018854CF-6B31-4D5A-B391-B013F208F76B}" type="pres">
      <dgm:prSet presAssocID="{28E0CAF3-C372-4C87-9AEC-E336E54DD3ED}" presName="sp" presStyleCnt="0"/>
      <dgm:spPr/>
    </dgm:pt>
    <dgm:pt modelId="{FF5A2199-00B7-47C5-9269-3041AB6BC0B1}" type="pres">
      <dgm:prSet presAssocID="{BA684BD6-89E5-4EEF-A23D-6A015738949E}" presName="composite" presStyleCnt="0"/>
      <dgm:spPr/>
    </dgm:pt>
    <dgm:pt modelId="{2FBD4341-534C-4B59-8147-B73440023B23}" type="pres">
      <dgm:prSet presAssocID="{BA684BD6-89E5-4EEF-A23D-6A015738949E}" presName="parentText" presStyleLbl="alignNode1" presStyleIdx="5" presStyleCnt="8">
        <dgm:presLayoutVars>
          <dgm:chMax val="1"/>
          <dgm:bulletEnabled val="1"/>
        </dgm:presLayoutVars>
      </dgm:prSet>
      <dgm:spPr/>
      <dgm:t>
        <a:bodyPr/>
        <a:lstStyle/>
        <a:p>
          <a:endParaRPr lang="es-EC"/>
        </a:p>
      </dgm:t>
    </dgm:pt>
    <dgm:pt modelId="{A83BCF54-637B-4C1B-8E44-E7B7C832807E}" type="pres">
      <dgm:prSet presAssocID="{BA684BD6-89E5-4EEF-A23D-6A015738949E}" presName="descendantText" presStyleLbl="alignAcc1" presStyleIdx="5" presStyleCnt="8">
        <dgm:presLayoutVars>
          <dgm:bulletEnabled val="1"/>
        </dgm:presLayoutVars>
      </dgm:prSet>
      <dgm:spPr/>
      <dgm:t>
        <a:bodyPr/>
        <a:lstStyle/>
        <a:p>
          <a:endParaRPr lang="es-EC"/>
        </a:p>
      </dgm:t>
    </dgm:pt>
    <dgm:pt modelId="{A26B1DCC-17A7-492B-A134-A7F827F69985}" type="pres">
      <dgm:prSet presAssocID="{AC591F47-5119-449C-9B05-4ADE437A9546}" presName="sp" presStyleCnt="0"/>
      <dgm:spPr/>
    </dgm:pt>
    <dgm:pt modelId="{05DDC4EB-76F4-4721-B488-9CB5A5A0D026}" type="pres">
      <dgm:prSet presAssocID="{F30A1D1C-E0E6-4C02-98E3-B41E21C9C957}" presName="composite" presStyleCnt="0"/>
      <dgm:spPr/>
    </dgm:pt>
    <dgm:pt modelId="{C766F785-54B6-4A8B-B568-94DC8E0B6D8A}" type="pres">
      <dgm:prSet presAssocID="{F30A1D1C-E0E6-4C02-98E3-B41E21C9C957}" presName="parentText" presStyleLbl="alignNode1" presStyleIdx="6" presStyleCnt="8">
        <dgm:presLayoutVars>
          <dgm:chMax val="1"/>
          <dgm:bulletEnabled val="1"/>
        </dgm:presLayoutVars>
      </dgm:prSet>
      <dgm:spPr/>
      <dgm:t>
        <a:bodyPr/>
        <a:lstStyle/>
        <a:p>
          <a:endParaRPr lang="es-EC"/>
        </a:p>
      </dgm:t>
    </dgm:pt>
    <dgm:pt modelId="{26925B1B-CF9E-486C-8AA3-EB58EB5F0AAE}" type="pres">
      <dgm:prSet presAssocID="{F30A1D1C-E0E6-4C02-98E3-B41E21C9C957}" presName="descendantText" presStyleLbl="alignAcc1" presStyleIdx="6" presStyleCnt="8" custLinFactNeighborX="-77" custLinFactNeighborY="7410">
        <dgm:presLayoutVars>
          <dgm:bulletEnabled val="1"/>
        </dgm:presLayoutVars>
      </dgm:prSet>
      <dgm:spPr/>
      <dgm:t>
        <a:bodyPr/>
        <a:lstStyle/>
        <a:p>
          <a:endParaRPr lang="es-EC"/>
        </a:p>
      </dgm:t>
    </dgm:pt>
    <dgm:pt modelId="{A66E4C0A-57CC-4094-BAFA-AB968D74BE5E}" type="pres">
      <dgm:prSet presAssocID="{16097459-4381-4800-BCBE-BBB71BC2232D}" presName="sp" presStyleCnt="0"/>
      <dgm:spPr/>
    </dgm:pt>
    <dgm:pt modelId="{330447F0-DED1-4CA9-A7C1-E4E402DCBDB9}" type="pres">
      <dgm:prSet presAssocID="{52C72535-84FB-48EA-BFDD-F50D26B383FB}" presName="composite" presStyleCnt="0"/>
      <dgm:spPr/>
    </dgm:pt>
    <dgm:pt modelId="{B35B1B6D-5713-4B40-88BA-934142DCF9E0}" type="pres">
      <dgm:prSet presAssocID="{52C72535-84FB-48EA-BFDD-F50D26B383FB}" presName="parentText" presStyleLbl="alignNode1" presStyleIdx="7" presStyleCnt="8">
        <dgm:presLayoutVars>
          <dgm:chMax val="1"/>
          <dgm:bulletEnabled val="1"/>
        </dgm:presLayoutVars>
      </dgm:prSet>
      <dgm:spPr/>
      <dgm:t>
        <a:bodyPr/>
        <a:lstStyle/>
        <a:p>
          <a:endParaRPr lang="es-EC"/>
        </a:p>
      </dgm:t>
    </dgm:pt>
    <dgm:pt modelId="{65B89826-5C87-449C-B1A5-1CE87BB8DA5A}" type="pres">
      <dgm:prSet presAssocID="{52C72535-84FB-48EA-BFDD-F50D26B383FB}" presName="descendantText" presStyleLbl="alignAcc1" presStyleIdx="7" presStyleCnt="8">
        <dgm:presLayoutVars>
          <dgm:bulletEnabled val="1"/>
        </dgm:presLayoutVars>
      </dgm:prSet>
      <dgm:spPr/>
      <dgm:t>
        <a:bodyPr/>
        <a:lstStyle/>
        <a:p>
          <a:endParaRPr lang="es-EC"/>
        </a:p>
      </dgm:t>
    </dgm:pt>
  </dgm:ptLst>
  <dgm:cxnLst>
    <dgm:cxn modelId="{0EDE7019-1D54-4E81-ADE7-57438CEC8E65}" type="presOf" srcId="{ABB8AC1B-8F5E-4E3A-B7F5-8B8853685864}" destId="{26925B1B-CF9E-486C-8AA3-EB58EB5F0AAE}" srcOrd="0" destOrd="0" presId="urn:microsoft.com/office/officeart/2005/8/layout/chevron2"/>
    <dgm:cxn modelId="{408627F7-3B32-49BB-8217-E811B1399DEC}" type="presOf" srcId="{F30A1D1C-E0E6-4C02-98E3-B41E21C9C957}" destId="{C766F785-54B6-4A8B-B568-94DC8E0B6D8A}" srcOrd="0" destOrd="0" presId="urn:microsoft.com/office/officeart/2005/8/layout/chevron2"/>
    <dgm:cxn modelId="{1FA1B1C2-2A20-4C22-8354-537FAB0B0485}" srcId="{A2ABB8D6-C9F4-4735-9BED-607ABCFAEE54}" destId="{22B80DC4-1008-43AD-9A68-16BC83E42E51}" srcOrd="0" destOrd="0" parTransId="{52DE006D-9757-459B-AC3B-D9E2334A658D}" sibTransId="{24E4D029-CEF7-482C-B744-DCE51C9A67D2}"/>
    <dgm:cxn modelId="{5F5DA9E2-8CAE-43CB-97E3-8B284105187E}" type="presOf" srcId="{22B80DC4-1008-43AD-9A68-16BC83E42E51}" destId="{8BE53BED-DDE6-4A30-861B-01E4339BC6AE}" srcOrd="0" destOrd="0" presId="urn:microsoft.com/office/officeart/2005/8/layout/chevron2"/>
    <dgm:cxn modelId="{093D5B03-280B-4776-AE1F-2D1D9AF820BB}" type="presOf" srcId="{67C49B34-1D8F-4827-8AEE-AAA74B55BD13}" destId="{A83BCF54-637B-4C1B-8E44-E7B7C832807E}" srcOrd="0" destOrd="0" presId="urn:microsoft.com/office/officeart/2005/8/layout/chevron2"/>
    <dgm:cxn modelId="{306BEDCA-CE1B-4FA2-BC94-AECF7DB85A31}" type="presOf" srcId="{D5436382-3D81-4F51-8660-478E2520DF4A}" destId="{89D55438-8B60-4DBA-B26C-A14226400D8B}" srcOrd="0" destOrd="0" presId="urn:microsoft.com/office/officeart/2005/8/layout/chevron2"/>
    <dgm:cxn modelId="{40A1D007-125E-4C7A-8716-D7FFC7C1F347}" srcId="{03D764C5-287C-47B5-87BD-14B90997F654}" destId="{A2ABB8D6-C9F4-4735-9BED-607ABCFAEE54}" srcOrd="1" destOrd="0" parTransId="{12B34723-9D08-4CBE-BA33-E3979B146A65}" sibTransId="{92FF1BB1-0A2D-431F-88FC-428C9504DF38}"/>
    <dgm:cxn modelId="{99ADC148-910D-49D2-8792-724D11780EC0}" type="presOf" srcId="{57FD3F98-756D-44ED-AFBC-F476079D580F}" destId="{C1E1EAE0-54F4-4AFE-949C-450B66255A0B}" srcOrd="0" destOrd="0" presId="urn:microsoft.com/office/officeart/2005/8/layout/chevron2"/>
    <dgm:cxn modelId="{FEFAA81E-4067-4634-918E-286A10E35E24}" srcId="{52C72535-84FB-48EA-BFDD-F50D26B383FB}" destId="{65BAD742-2E4E-4E81-80C2-5582F1BB67D7}" srcOrd="0" destOrd="0" parTransId="{7B4C5109-A63B-43A5-B227-2D4B2769DA52}" sibTransId="{58CF7B92-740B-4A77-AD54-E6E26089EB91}"/>
    <dgm:cxn modelId="{C4A7996A-706B-49C5-87B7-795E019F619E}" srcId="{BA684BD6-89E5-4EEF-A23D-6A015738949E}" destId="{67C49B34-1D8F-4827-8AEE-AAA74B55BD13}" srcOrd="0" destOrd="0" parTransId="{0637EAF6-6FFB-4416-9B09-D25DC5587291}" sibTransId="{020448CA-78E0-48E5-B2B3-C7FEAA6B0E97}"/>
    <dgm:cxn modelId="{17D638B9-C5AD-4981-99D1-F7B600523717}" srcId="{03D764C5-287C-47B5-87BD-14B90997F654}" destId="{3797987B-9FB7-43A2-87CF-0E13C32F5A3D}" srcOrd="0" destOrd="0" parTransId="{BAA5244A-A9C4-4894-8FFC-A4E642D439FF}" sibTransId="{59D55FAC-59C6-420C-A4F4-B73142CF11EF}"/>
    <dgm:cxn modelId="{D4E4EEAD-D916-4F8B-9F44-ED81E92AFA03}" type="presOf" srcId="{8928402C-AD5C-4189-BFDB-5DF2D339E049}" destId="{2C2F76AC-CF3C-471B-B1E0-BD9D0FD01BFE}" srcOrd="0" destOrd="0" presId="urn:microsoft.com/office/officeart/2005/8/layout/chevron2"/>
    <dgm:cxn modelId="{F0DC7F98-97EB-4545-852C-BFEB9B439FDD}" srcId="{5C6C42AA-FBA1-42CE-B743-82B61709BF48}" destId="{D5436382-3D81-4F51-8660-478E2520DF4A}" srcOrd="0" destOrd="0" parTransId="{FC1C5264-08C1-4644-98CB-4C0EA8FEB582}" sibTransId="{7834E3B1-CC60-4A3D-84B7-2B4F270299F9}"/>
    <dgm:cxn modelId="{C39BA032-5E2B-445C-8F8D-68D3579A8A30}" type="presOf" srcId="{03D764C5-287C-47B5-87BD-14B90997F654}" destId="{B06FCCA0-8516-4BCF-8D5B-07FBC8F99F55}" srcOrd="0" destOrd="0" presId="urn:microsoft.com/office/officeart/2005/8/layout/chevron2"/>
    <dgm:cxn modelId="{01FA089F-8070-4474-822B-132C18B682ED}" srcId="{03D764C5-287C-47B5-87BD-14B90997F654}" destId="{52C72535-84FB-48EA-BFDD-F50D26B383FB}" srcOrd="7" destOrd="0" parTransId="{DD8CBA54-0905-447C-BF47-BA8B7325E888}" sibTransId="{1EB296EB-24BF-471B-9F8B-E83AD487F04F}"/>
    <dgm:cxn modelId="{21367C55-A5AC-4090-B0D3-8D21F232DE3C}" srcId="{03D764C5-287C-47B5-87BD-14B90997F654}" destId="{BA684BD6-89E5-4EEF-A23D-6A015738949E}" srcOrd="5" destOrd="0" parTransId="{718E8A81-C885-4CD5-9D6B-CF11BDE7808F}" sibTransId="{AC591F47-5119-449C-9B05-4ADE437A9546}"/>
    <dgm:cxn modelId="{C7E61B44-C7F2-400C-85D1-ABB48D622F24}" srcId="{3797987B-9FB7-43A2-87CF-0E13C32F5A3D}" destId="{57FD3F98-756D-44ED-AFBC-F476079D580F}" srcOrd="0" destOrd="0" parTransId="{6A821C00-B578-4D66-834E-BB8148A02FF5}" sibTransId="{01BA3BC9-C8FC-420C-B4FA-07ABD107C6B0}"/>
    <dgm:cxn modelId="{7E960707-00DD-4CB8-B843-E47AFA37D7C7}" type="presOf" srcId="{52C72535-84FB-48EA-BFDD-F50D26B383FB}" destId="{B35B1B6D-5713-4B40-88BA-934142DCF9E0}" srcOrd="0" destOrd="0" presId="urn:microsoft.com/office/officeart/2005/8/layout/chevron2"/>
    <dgm:cxn modelId="{4D165516-7551-43DD-A6CA-9D38CD88007A}" type="presOf" srcId="{BA684BD6-89E5-4EEF-A23D-6A015738949E}" destId="{2FBD4341-534C-4B59-8147-B73440023B23}" srcOrd="0" destOrd="0" presId="urn:microsoft.com/office/officeart/2005/8/layout/chevron2"/>
    <dgm:cxn modelId="{E5BA6833-A401-47B8-B576-503EE880F3F6}" srcId="{8928402C-AD5C-4189-BFDB-5DF2D339E049}" destId="{33128B68-FC17-4436-B143-DACB6A732B07}" srcOrd="0" destOrd="0" parTransId="{0DB7FCDE-679F-4A1C-8689-F5D187CFE719}" sibTransId="{9DD48990-3F7A-41C8-974B-52EC774FF48A}"/>
    <dgm:cxn modelId="{CC1F8FDB-0095-438B-B3D1-D0A7D669563C}" srcId="{03D764C5-287C-47B5-87BD-14B90997F654}" destId="{C8E94E56-71F4-4777-900C-1E683714BA0D}" srcOrd="3" destOrd="0" parTransId="{A5FD06E3-FCE4-4FDB-8C0D-904147E7B532}" sibTransId="{B5AC6D42-E4B3-405D-9786-0B1C408B8178}"/>
    <dgm:cxn modelId="{33041977-AB02-4CCB-87CA-D59737E80563}" srcId="{03D764C5-287C-47B5-87BD-14B90997F654}" destId="{F30A1D1C-E0E6-4C02-98E3-B41E21C9C957}" srcOrd="6" destOrd="0" parTransId="{CEA8AE93-349B-41D5-AE75-091D7CCB4896}" sibTransId="{16097459-4381-4800-BCBE-BBB71BC2232D}"/>
    <dgm:cxn modelId="{850A3A22-0CDD-4A89-AA59-DFD7DE368BC0}" srcId="{03D764C5-287C-47B5-87BD-14B90997F654}" destId="{5C6C42AA-FBA1-42CE-B743-82B61709BF48}" srcOrd="2" destOrd="0" parTransId="{4998E43A-5EF3-4A5D-8036-0D01717F52E9}" sibTransId="{2D61CF02-C9DD-4A24-8A43-F0932EEDC87C}"/>
    <dgm:cxn modelId="{BAB39F86-C57A-468E-A54C-0BA4ECECAA1C}" srcId="{F30A1D1C-E0E6-4C02-98E3-B41E21C9C957}" destId="{ABB8AC1B-8F5E-4E3A-B7F5-8B8853685864}" srcOrd="0" destOrd="0" parTransId="{8846CCFA-3261-48A3-9811-381C51B03D29}" sibTransId="{089C10E1-C278-4239-9C13-09881BC5F7DC}"/>
    <dgm:cxn modelId="{ED1D334B-C0B8-4D47-9C4B-B368B29AA8D1}" type="presOf" srcId="{A2ABB8D6-C9F4-4735-9BED-607ABCFAEE54}" destId="{8B724BC7-35A5-42BE-A77B-3D7DA251B742}" srcOrd="0" destOrd="0" presId="urn:microsoft.com/office/officeart/2005/8/layout/chevron2"/>
    <dgm:cxn modelId="{2597E8BE-08A7-421B-81E9-1F06E0CA71C1}" srcId="{03D764C5-287C-47B5-87BD-14B90997F654}" destId="{8928402C-AD5C-4189-BFDB-5DF2D339E049}" srcOrd="4" destOrd="0" parTransId="{107917D5-8960-4FDB-BE82-B601CF0AACB9}" sibTransId="{28E0CAF3-C372-4C87-9AEC-E336E54DD3ED}"/>
    <dgm:cxn modelId="{2BA364E5-268D-4718-BF46-CD9B1D24F071}" type="presOf" srcId="{C8E94E56-71F4-4777-900C-1E683714BA0D}" destId="{73291184-44D9-40B3-BC27-918257E31C3C}" srcOrd="0" destOrd="0" presId="urn:microsoft.com/office/officeart/2005/8/layout/chevron2"/>
    <dgm:cxn modelId="{D3C457F7-C119-478C-8250-14162B5C3BE4}" type="presOf" srcId="{C0538970-9E5A-4D50-A62B-211F887C7399}" destId="{2B7886AD-93CE-4577-BFB2-4319ACBD724B}" srcOrd="0" destOrd="0" presId="urn:microsoft.com/office/officeart/2005/8/layout/chevron2"/>
    <dgm:cxn modelId="{F3184A6D-20CC-4A84-8668-4D1F8FA07F45}" type="presOf" srcId="{3797987B-9FB7-43A2-87CF-0E13C32F5A3D}" destId="{BBF7572C-7620-46B9-BEAE-C0C903B3EE15}" srcOrd="0" destOrd="0" presId="urn:microsoft.com/office/officeart/2005/8/layout/chevron2"/>
    <dgm:cxn modelId="{E88CC9C0-EA7C-4F98-9DAC-7A19600F58E4}" srcId="{C8E94E56-71F4-4777-900C-1E683714BA0D}" destId="{C0538970-9E5A-4D50-A62B-211F887C7399}" srcOrd="0" destOrd="0" parTransId="{9C0409AA-974A-4C61-9C59-A1DE52863E3E}" sibTransId="{CA795159-86C8-4D19-9973-662A8B24B7B4}"/>
    <dgm:cxn modelId="{871A9CD9-F299-4D1C-99DE-9FE6DA4D0B86}" type="presOf" srcId="{33128B68-FC17-4436-B143-DACB6A732B07}" destId="{80249C8B-36EB-4DAA-B149-E90E6CA2A717}" srcOrd="0" destOrd="0" presId="urn:microsoft.com/office/officeart/2005/8/layout/chevron2"/>
    <dgm:cxn modelId="{060C68FD-EDC0-47F0-9A14-D3F0488AF080}" type="presOf" srcId="{5C6C42AA-FBA1-42CE-B743-82B61709BF48}" destId="{7C45336D-BCBD-45C2-A3DD-62E36FA7E8AB}" srcOrd="0" destOrd="0" presId="urn:microsoft.com/office/officeart/2005/8/layout/chevron2"/>
    <dgm:cxn modelId="{069977FC-916C-4BFD-9D61-D6252F1E37DE}" type="presOf" srcId="{65BAD742-2E4E-4E81-80C2-5582F1BB67D7}" destId="{65B89826-5C87-449C-B1A5-1CE87BB8DA5A}" srcOrd="0" destOrd="0" presId="urn:microsoft.com/office/officeart/2005/8/layout/chevron2"/>
    <dgm:cxn modelId="{BE464B46-A78B-4384-B563-76EFBBE8681F}" type="presParOf" srcId="{B06FCCA0-8516-4BCF-8D5B-07FBC8F99F55}" destId="{895B2BDD-3999-4915-9CD9-C9A02CF1D2B2}" srcOrd="0" destOrd="0" presId="urn:microsoft.com/office/officeart/2005/8/layout/chevron2"/>
    <dgm:cxn modelId="{8E4DC9C5-6FDB-4DFA-A364-473E84E2069C}" type="presParOf" srcId="{895B2BDD-3999-4915-9CD9-C9A02CF1D2B2}" destId="{BBF7572C-7620-46B9-BEAE-C0C903B3EE15}" srcOrd="0" destOrd="0" presId="urn:microsoft.com/office/officeart/2005/8/layout/chevron2"/>
    <dgm:cxn modelId="{346272B6-A277-44E6-B44D-6DA18FBC0B9E}" type="presParOf" srcId="{895B2BDD-3999-4915-9CD9-C9A02CF1D2B2}" destId="{C1E1EAE0-54F4-4AFE-949C-450B66255A0B}" srcOrd="1" destOrd="0" presId="urn:microsoft.com/office/officeart/2005/8/layout/chevron2"/>
    <dgm:cxn modelId="{62C31DF4-7508-4944-B390-B7633CC44556}" type="presParOf" srcId="{B06FCCA0-8516-4BCF-8D5B-07FBC8F99F55}" destId="{626A35E2-D690-4067-AB77-00CD6D0D4423}" srcOrd="1" destOrd="0" presId="urn:microsoft.com/office/officeart/2005/8/layout/chevron2"/>
    <dgm:cxn modelId="{EC0F7C56-D1AB-436F-B68D-DF2028EB04BF}" type="presParOf" srcId="{B06FCCA0-8516-4BCF-8D5B-07FBC8F99F55}" destId="{67289D67-CD07-4652-8491-57AC39A858AB}" srcOrd="2" destOrd="0" presId="urn:microsoft.com/office/officeart/2005/8/layout/chevron2"/>
    <dgm:cxn modelId="{F20CD570-5F40-4701-BE85-90E05F99D24B}" type="presParOf" srcId="{67289D67-CD07-4652-8491-57AC39A858AB}" destId="{8B724BC7-35A5-42BE-A77B-3D7DA251B742}" srcOrd="0" destOrd="0" presId="urn:microsoft.com/office/officeart/2005/8/layout/chevron2"/>
    <dgm:cxn modelId="{46550511-F6A8-44CF-81DC-FCC0ABF683F8}" type="presParOf" srcId="{67289D67-CD07-4652-8491-57AC39A858AB}" destId="{8BE53BED-DDE6-4A30-861B-01E4339BC6AE}" srcOrd="1" destOrd="0" presId="urn:microsoft.com/office/officeart/2005/8/layout/chevron2"/>
    <dgm:cxn modelId="{6D206695-10D8-412C-B5B3-BAB1F83B51CC}" type="presParOf" srcId="{B06FCCA0-8516-4BCF-8D5B-07FBC8F99F55}" destId="{D9FBD1C6-F9CA-437E-A9FE-DC8D1F950660}" srcOrd="3" destOrd="0" presId="urn:microsoft.com/office/officeart/2005/8/layout/chevron2"/>
    <dgm:cxn modelId="{7FF5A24A-F44E-4FC9-9E46-EFF2708F56EA}" type="presParOf" srcId="{B06FCCA0-8516-4BCF-8D5B-07FBC8F99F55}" destId="{07321603-4775-4058-A6F5-BDC0F1497923}" srcOrd="4" destOrd="0" presId="urn:microsoft.com/office/officeart/2005/8/layout/chevron2"/>
    <dgm:cxn modelId="{50A5F6FA-2EBE-4EE8-A24B-5E0A034394A4}" type="presParOf" srcId="{07321603-4775-4058-A6F5-BDC0F1497923}" destId="{7C45336D-BCBD-45C2-A3DD-62E36FA7E8AB}" srcOrd="0" destOrd="0" presId="urn:microsoft.com/office/officeart/2005/8/layout/chevron2"/>
    <dgm:cxn modelId="{161974DD-0B2C-4BF3-A661-3E8FC4F6F264}" type="presParOf" srcId="{07321603-4775-4058-A6F5-BDC0F1497923}" destId="{89D55438-8B60-4DBA-B26C-A14226400D8B}" srcOrd="1" destOrd="0" presId="urn:microsoft.com/office/officeart/2005/8/layout/chevron2"/>
    <dgm:cxn modelId="{B7C2685C-5448-4D1C-8935-C9023483695C}" type="presParOf" srcId="{B06FCCA0-8516-4BCF-8D5B-07FBC8F99F55}" destId="{C163DF3C-ED2F-46C1-B06D-95C2C3B8F0F4}" srcOrd="5" destOrd="0" presId="urn:microsoft.com/office/officeart/2005/8/layout/chevron2"/>
    <dgm:cxn modelId="{26A3182C-464D-4230-9465-D90F81D993AC}" type="presParOf" srcId="{B06FCCA0-8516-4BCF-8D5B-07FBC8F99F55}" destId="{C7B9474E-B7E3-49FC-8B57-942D7308AE41}" srcOrd="6" destOrd="0" presId="urn:microsoft.com/office/officeart/2005/8/layout/chevron2"/>
    <dgm:cxn modelId="{EB45D4B0-CA88-45F6-A8EF-9D5E6D1C4B23}" type="presParOf" srcId="{C7B9474E-B7E3-49FC-8B57-942D7308AE41}" destId="{73291184-44D9-40B3-BC27-918257E31C3C}" srcOrd="0" destOrd="0" presId="urn:microsoft.com/office/officeart/2005/8/layout/chevron2"/>
    <dgm:cxn modelId="{E421B008-A0FB-4173-AD6C-9F01D51140CB}" type="presParOf" srcId="{C7B9474E-B7E3-49FC-8B57-942D7308AE41}" destId="{2B7886AD-93CE-4577-BFB2-4319ACBD724B}" srcOrd="1" destOrd="0" presId="urn:microsoft.com/office/officeart/2005/8/layout/chevron2"/>
    <dgm:cxn modelId="{97692B94-28EB-48CD-AFCB-01147DA4CF82}" type="presParOf" srcId="{B06FCCA0-8516-4BCF-8D5B-07FBC8F99F55}" destId="{4FF5C0F1-825C-4E56-BB0A-6663D445EC29}" srcOrd="7" destOrd="0" presId="urn:microsoft.com/office/officeart/2005/8/layout/chevron2"/>
    <dgm:cxn modelId="{0566C06A-FC20-4337-9493-86AE347308E2}" type="presParOf" srcId="{B06FCCA0-8516-4BCF-8D5B-07FBC8F99F55}" destId="{F3BB794F-9F78-4DA5-8726-DB293F1B1E7F}" srcOrd="8" destOrd="0" presId="urn:microsoft.com/office/officeart/2005/8/layout/chevron2"/>
    <dgm:cxn modelId="{C56274A1-2170-426E-87E9-99ED57AC3253}" type="presParOf" srcId="{F3BB794F-9F78-4DA5-8726-DB293F1B1E7F}" destId="{2C2F76AC-CF3C-471B-B1E0-BD9D0FD01BFE}" srcOrd="0" destOrd="0" presId="urn:microsoft.com/office/officeart/2005/8/layout/chevron2"/>
    <dgm:cxn modelId="{C656898C-DFA7-4B90-81DB-678009BA2676}" type="presParOf" srcId="{F3BB794F-9F78-4DA5-8726-DB293F1B1E7F}" destId="{80249C8B-36EB-4DAA-B149-E90E6CA2A717}" srcOrd="1" destOrd="0" presId="urn:microsoft.com/office/officeart/2005/8/layout/chevron2"/>
    <dgm:cxn modelId="{8F104421-22E9-4BDF-AD7D-F8B02BBA62D0}" type="presParOf" srcId="{B06FCCA0-8516-4BCF-8D5B-07FBC8F99F55}" destId="{018854CF-6B31-4D5A-B391-B013F208F76B}" srcOrd="9" destOrd="0" presId="urn:microsoft.com/office/officeart/2005/8/layout/chevron2"/>
    <dgm:cxn modelId="{04A6D179-0248-4E0F-9856-D9DF1C3DEA08}" type="presParOf" srcId="{B06FCCA0-8516-4BCF-8D5B-07FBC8F99F55}" destId="{FF5A2199-00B7-47C5-9269-3041AB6BC0B1}" srcOrd="10" destOrd="0" presId="urn:microsoft.com/office/officeart/2005/8/layout/chevron2"/>
    <dgm:cxn modelId="{D333A818-8112-4BD6-A75B-E4F6B5834DC4}" type="presParOf" srcId="{FF5A2199-00B7-47C5-9269-3041AB6BC0B1}" destId="{2FBD4341-534C-4B59-8147-B73440023B23}" srcOrd="0" destOrd="0" presId="urn:microsoft.com/office/officeart/2005/8/layout/chevron2"/>
    <dgm:cxn modelId="{B181BD07-44D1-4BA0-B0AC-D142D89BDC21}" type="presParOf" srcId="{FF5A2199-00B7-47C5-9269-3041AB6BC0B1}" destId="{A83BCF54-637B-4C1B-8E44-E7B7C832807E}" srcOrd="1" destOrd="0" presId="urn:microsoft.com/office/officeart/2005/8/layout/chevron2"/>
    <dgm:cxn modelId="{F9471FEF-DBD5-46F5-A8F2-331D16684E98}" type="presParOf" srcId="{B06FCCA0-8516-4BCF-8D5B-07FBC8F99F55}" destId="{A26B1DCC-17A7-492B-A134-A7F827F69985}" srcOrd="11" destOrd="0" presId="urn:microsoft.com/office/officeart/2005/8/layout/chevron2"/>
    <dgm:cxn modelId="{C9DAD4FE-132A-4769-8D6F-99BEDCAC0603}" type="presParOf" srcId="{B06FCCA0-8516-4BCF-8D5B-07FBC8F99F55}" destId="{05DDC4EB-76F4-4721-B488-9CB5A5A0D026}" srcOrd="12" destOrd="0" presId="urn:microsoft.com/office/officeart/2005/8/layout/chevron2"/>
    <dgm:cxn modelId="{B2367032-CF90-45E9-B210-46E2870C72EC}" type="presParOf" srcId="{05DDC4EB-76F4-4721-B488-9CB5A5A0D026}" destId="{C766F785-54B6-4A8B-B568-94DC8E0B6D8A}" srcOrd="0" destOrd="0" presId="urn:microsoft.com/office/officeart/2005/8/layout/chevron2"/>
    <dgm:cxn modelId="{B23EF1C3-F7F8-4786-B5C5-0E7048D5C032}" type="presParOf" srcId="{05DDC4EB-76F4-4721-B488-9CB5A5A0D026}" destId="{26925B1B-CF9E-486C-8AA3-EB58EB5F0AAE}" srcOrd="1" destOrd="0" presId="urn:microsoft.com/office/officeart/2005/8/layout/chevron2"/>
    <dgm:cxn modelId="{4D400500-F355-4887-81C3-B9B1D89D2E7D}" type="presParOf" srcId="{B06FCCA0-8516-4BCF-8D5B-07FBC8F99F55}" destId="{A66E4C0A-57CC-4094-BAFA-AB968D74BE5E}" srcOrd="13" destOrd="0" presId="urn:microsoft.com/office/officeart/2005/8/layout/chevron2"/>
    <dgm:cxn modelId="{69A8572F-65DC-4C28-B60B-B33043C79E30}" type="presParOf" srcId="{B06FCCA0-8516-4BCF-8D5B-07FBC8F99F55}" destId="{330447F0-DED1-4CA9-A7C1-E4E402DCBDB9}" srcOrd="14" destOrd="0" presId="urn:microsoft.com/office/officeart/2005/8/layout/chevron2"/>
    <dgm:cxn modelId="{13D9575D-1437-4E94-B251-0AE432DF7568}" type="presParOf" srcId="{330447F0-DED1-4CA9-A7C1-E4E402DCBDB9}" destId="{B35B1B6D-5713-4B40-88BA-934142DCF9E0}" srcOrd="0" destOrd="0" presId="urn:microsoft.com/office/officeart/2005/8/layout/chevron2"/>
    <dgm:cxn modelId="{CD369AE9-9736-4EA8-882C-28BAE5C1B7B9}" type="presParOf" srcId="{330447F0-DED1-4CA9-A7C1-E4E402DCBDB9}" destId="{65B89826-5C87-449C-B1A5-1CE87BB8DA5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6FEB3-B47C-4848-9BC1-AB8A973B11B2}"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s-EC"/>
        </a:p>
      </dgm:t>
    </dgm:pt>
    <dgm:pt modelId="{98BEEB8E-EC64-4B35-9805-8EA44D4CFB34}">
      <dgm:prSet phldrT="[Texto]"/>
      <dgm:spPr/>
      <dgm:t>
        <a:bodyPr/>
        <a:lstStyle/>
        <a:p>
          <a:r>
            <a:rPr lang="es-EC" dirty="0" smtClean="0"/>
            <a:t>PRINCIPIOS DEL BUEN VIVIR</a:t>
          </a:r>
          <a:endParaRPr lang="es-EC" dirty="0"/>
        </a:p>
      </dgm:t>
    </dgm:pt>
    <dgm:pt modelId="{9CB8E91D-B24C-4842-BEF3-F440C2AD7481}" type="parTrans" cxnId="{3C8747EF-5AB3-4CFF-8C1C-726F20EB41A5}">
      <dgm:prSet/>
      <dgm:spPr/>
      <dgm:t>
        <a:bodyPr/>
        <a:lstStyle/>
        <a:p>
          <a:endParaRPr lang="es-EC"/>
        </a:p>
      </dgm:t>
    </dgm:pt>
    <dgm:pt modelId="{C95AB8AF-84ED-4979-B13E-43AEBCCF0603}" type="sibTrans" cxnId="{3C8747EF-5AB3-4CFF-8C1C-726F20EB41A5}">
      <dgm:prSet/>
      <dgm:spPr/>
      <dgm:t>
        <a:bodyPr/>
        <a:lstStyle/>
        <a:p>
          <a:endParaRPr lang="es-EC"/>
        </a:p>
      </dgm:t>
    </dgm:pt>
    <dgm:pt modelId="{749F3F2D-5CF8-4912-B511-8DCB9BD33AF3}">
      <dgm:prSet phldrT="[Texto]" custT="1"/>
      <dgm:spPr/>
      <dgm:t>
        <a:bodyPr/>
        <a:lstStyle/>
        <a:p>
          <a:r>
            <a:rPr lang="es-EC" sz="1600" dirty="0" smtClean="0"/>
            <a:t>PROMOVER:</a:t>
          </a:r>
        </a:p>
        <a:p>
          <a:r>
            <a:rPr lang="es-EC" sz="1600" dirty="0" smtClean="0"/>
            <a:t>- FORMAS DE ORGANIZACIÓN ECONOMICA</a:t>
          </a:r>
        </a:p>
        <a:p>
          <a:r>
            <a:rPr lang="es-EC" sz="1600" dirty="0" smtClean="0"/>
            <a:t>- INTERCAMBIO</a:t>
          </a:r>
        </a:p>
        <a:p>
          <a:r>
            <a:rPr lang="es-EC" sz="1600" dirty="0" smtClean="0"/>
            <a:t>- COMERCIALIZACION</a:t>
          </a:r>
        </a:p>
        <a:p>
          <a:r>
            <a:rPr lang="es-EC" sz="1600" dirty="0" smtClean="0"/>
            <a:t>- FINANCIAMIENTO</a:t>
          </a:r>
        </a:p>
        <a:p>
          <a:r>
            <a:rPr lang="es-EC" sz="1600" dirty="0" smtClean="0"/>
            <a:t>- CONSUMO DE BIENES</a:t>
          </a:r>
          <a:endParaRPr lang="es-EC" sz="1600" dirty="0"/>
        </a:p>
      </dgm:t>
    </dgm:pt>
    <dgm:pt modelId="{73695FEF-7881-42D2-BB9A-5198777F929E}" type="parTrans" cxnId="{7D463EB2-9F64-464B-A138-18585CE30C28}">
      <dgm:prSet/>
      <dgm:spPr/>
      <dgm:t>
        <a:bodyPr/>
        <a:lstStyle/>
        <a:p>
          <a:endParaRPr lang="es-EC"/>
        </a:p>
      </dgm:t>
    </dgm:pt>
    <dgm:pt modelId="{11E1B015-DFBC-44A8-9C29-F99C3439653F}" type="sibTrans" cxnId="{7D463EB2-9F64-464B-A138-18585CE30C28}">
      <dgm:prSet/>
      <dgm:spPr/>
      <dgm:t>
        <a:bodyPr/>
        <a:lstStyle/>
        <a:p>
          <a:endParaRPr lang="es-EC"/>
        </a:p>
      </dgm:t>
    </dgm:pt>
    <dgm:pt modelId="{8AE680BB-3ED8-452F-9817-1E571D1D750E}">
      <dgm:prSet phldrT="[Texto]"/>
      <dgm:spPr/>
      <dgm:t>
        <a:bodyPr/>
        <a:lstStyle/>
        <a:p>
          <a:r>
            <a:rPr lang="es-EC" dirty="0" smtClean="0"/>
            <a:t>SER HUMANO PRICIPIO Y FIN</a:t>
          </a:r>
          <a:endParaRPr lang="es-EC" dirty="0"/>
        </a:p>
      </dgm:t>
    </dgm:pt>
    <dgm:pt modelId="{2BC692B0-EF02-4A12-8649-FFA3009B049D}" type="parTrans" cxnId="{CBCCE37D-0883-4CAB-AF30-9DD78161968F}">
      <dgm:prSet/>
      <dgm:spPr/>
      <dgm:t>
        <a:bodyPr/>
        <a:lstStyle/>
        <a:p>
          <a:endParaRPr lang="es-EC"/>
        </a:p>
      </dgm:t>
    </dgm:pt>
    <dgm:pt modelId="{50EE0AAD-441B-4339-B41C-0CCD963CDA8F}" type="sibTrans" cxnId="{CBCCE37D-0883-4CAB-AF30-9DD78161968F}">
      <dgm:prSet/>
      <dgm:spPr/>
      <dgm:t>
        <a:bodyPr/>
        <a:lstStyle/>
        <a:p>
          <a:endParaRPr lang="es-EC"/>
        </a:p>
      </dgm:t>
    </dgm:pt>
    <dgm:pt modelId="{9DD1252B-57C7-4438-8EEA-3375F01FDD05}">
      <dgm:prSet phldrT="[Texto]"/>
      <dgm:spPr/>
      <dgm:t>
        <a:bodyPr/>
        <a:lstStyle/>
        <a:p>
          <a:pPr algn="just"/>
          <a:r>
            <a:rPr lang="es-EC" dirty="0" smtClean="0"/>
            <a:t>ACTIVIDAD ECONOMICA PRODUCTIVA CON ESQUEMAS DE COOPERACION PARA GENERAR INGRESOS ECONOMICOS</a:t>
          </a:r>
          <a:endParaRPr lang="es-EC" dirty="0"/>
        </a:p>
      </dgm:t>
    </dgm:pt>
    <dgm:pt modelId="{5CE176C7-A9A4-419E-B0A5-5F93A2F20788}" type="parTrans" cxnId="{A875253E-D3D6-4E3E-AB98-7309C4282457}">
      <dgm:prSet/>
      <dgm:spPr/>
      <dgm:t>
        <a:bodyPr/>
        <a:lstStyle/>
        <a:p>
          <a:endParaRPr lang="es-EC"/>
        </a:p>
      </dgm:t>
    </dgm:pt>
    <dgm:pt modelId="{627A0288-58DD-4C94-9527-F6ECD0A907CD}" type="sibTrans" cxnId="{A875253E-D3D6-4E3E-AB98-7309C4282457}">
      <dgm:prSet/>
      <dgm:spPr/>
      <dgm:t>
        <a:bodyPr/>
        <a:lstStyle/>
        <a:p>
          <a:endParaRPr lang="es-EC"/>
        </a:p>
      </dgm:t>
    </dgm:pt>
    <dgm:pt modelId="{58A8B553-8A2F-4C58-B641-1AB73A65F25A}" type="pres">
      <dgm:prSet presAssocID="{6696FEB3-B47C-4848-9BC1-AB8A973B11B2}" presName="Name0" presStyleCnt="0">
        <dgm:presLayoutVars>
          <dgm:chMax val="2"/>
          <dgm:dir/>
          <dgm:animOne val="branch"/>
          <dgm:animLvl val="lvl"/>
          <dgm:resizeHandles val="exact"/>
        </dgm:presLayoutVars>
      </dgm:prSet>
      <dgm:spPr/>
      <dgm:t>
        <a:bodyPr/>
        <a:lstStyle/>
        <a:p>
          <a:endParaRPr lang="es-EC"/>
        </a:p>
      </dgm:t>
    </dgm:pt>
    <dgm:pt modelId="{F7F4B4EB-2545-4486-9B8F-3AB5F0DC38A6}" type="pres">
      <dgm:prSet presAssocID="{6696FEB3-B47C-4848-9BC1-AB8A973B11B2}" presName="Background" presStyleLbl="node1" presStyleIdx="0" presStyleCnt="1" custScaleY="144622"/>
      <dgm:spPr/>
    </dgm:pt>
    <dgm:pt modelId="{53A6A782-A4B0-43FE-95EB-CACD863DE155}" type="pres">
      <dgm:prSet presAssocID="{6696FEB3-B47C-4848-9BC1-AB8A973B11B2}" presName="Divider" presStyleLbl="callout" presStyleIdx="0" presStyleCnt="1"/>
      <dgm:spPr/>
    </dgm:pt>
    <dgm:pt modelId="{6A5D486B-D61E-4C5C-9C9D-966BDB4BD8A7}" type="pres">
      <dgm:prSet presAssocID="{6696FEB3-B47C-4848-9BC1-AB8A973B11B2}" presName="ChildText1" presStyleLbl="revTx" presStyleIdx="0" presStyleCnt="0">
        <dgm:presLayoutVars>
          <dgm:chMax val="0"/>
          <dgm:chPref val="0"/>
          <dgm:bulletEnabled val="1"/>
        </dgm:presLayoutVars>
      </dgm:prSet>
      <dgm:spPr/>
      <dgm:t>
        <a:bodyPr/>
        <a:lstStyle/>
        <a:p>
          <a:endParaRPr lang="es-EC"/>
        </a:p>
      </dgm:t>
    </dgm:pt>
    <dgm:pt modelId="{7D826C92-3796-46AD-8194-415DA9FF995D}" type="pres">
      <dgm:prSet presAssocID="{6696FEB3-B47C-4848-9BC1-AB8A973B11B2}" presName="ChildText2" presStyleLbl="revTx" presStyleIdx="0" presStyleCnt="0">
        <dgm:presLayoutVars>
          <dgm:chMax val="0"/>
          <dgm:chPref val="0"/>
          <dgm:bulletEnabled val="1"/>
        </dgm:presLayoutVars>
      </dgm:prSet>
      <dgm:spPr/>
      <dgm:t>
        <a:bodyPr/>
        <a:lstStyle/>
        <a:p>
          <a:endParaRPr lang="es-EC"/>
        </a:p>
      </dgm:t>
    </dgm:pt>
    <dgm:pt modelId="{14637BDC-DF34-4AAE-A821-8EFDD0419311}" type="pres">
      <dgm:prSet presAssocID="{6696FEB3-B47C-4848-9BC1-AB8A973B11B2}" presName="ParentText1" presStyleLbl="revTx" presStyleIdx="0" presStyleCnt="0">
        <dgm:presLayoutVars>
          <dgm:chMax val="1"/>
          <dgm:chPref val="1"/>
        </dgm:presLayoutVars>
      </dgm:prSet>
      <dgm:spPr/>
      <dgm:t>
        <a:bodyPr/>
        <a:lstStyle/>
        <a:p>
          <a:endParaRPr lang="es-EC"/>
        </a:p>
      </dgm:t>
    </dgm:pt>
    <dgm:pt modelId="{B903ED2D-5EEC-4207-98EC-AD56150C3DC7}" type="pres">
      <dgm:prSet presAssocID="{6696FEB3-B47C-4848-9BC1-AB8A973B11B2}" presName="ParentShape1" presStyleLbl="alignImgPlace1" presStyleIdx="0" presStyleCnt="2">
        <dgm:presLayoutVars/>
      </dgm:prSet>
      <dgm:spPr/>
      <dgm:t>
        <a:bodyPr/>
        <a:lstStyle/>
        <a:p>
          <a:endParaRPr lang="es-EC"/>
        </a:p>
      </dgm:t>
    </dgm:pt>
    <dgm:pt modelId="{D567F8F0-B272-459C-9FF8-A1B1FFE9898B}" type="pres">
      <dgm:prSet presAssocID="{6696FEB3-B47C-4848-9BC1-AB8A973B11B2}" presName="ParentText2" presStyleLbl="revTx" presStyleIdx="0" presStyleCnt="0">
        <dgm:presLayoutVars>
          <dgm:chMax val="1"/>
          <dgm:chPref val="1"/>
        </dgm:presLayoutVars>
      </dgm:prSet>
      <dgm:spPr/>
      <dgm:t>
        <a:bodyPr/>
        <a:lstStyle/>
        <a:p>
          <a:endParaRPr lang="es-EC"/>
        </a:p>
      </dgm:t>
    </dgm:pt>
    <dgm:pt modelId="{1B950416-096C-4437-B90D-F5A33D4DADE3}" type="pres">
      <dgm:prSet presAssocID="{6696FEB3-B47C-4848-9BC1-AB8A973B11B2}" presName="ParentShape2" presStyleLbl="alignImgPlace1" presStyleIdx="1" presStyleCnt="2">
        <dgm:presLayoutVars/>
      </dgm:prSet>
      <dgm:spPr/>
      <dgm:t>
        <a:bodyPr/>
        <a:lstStyle/>
        <a:p>
          <a:endParaRPr lang="es-EC"/>
        </a:p>
      </dgm:t>
    </dgm:pt>
  </dgm:ptLst>
  <dgm:cxnLst>
    <dgm:cxn modelId="{7D463EB2-9F64-464B-A138-18585CE30C28}" srcId="{98BEEB8E-EC64-4B35-9805-8EA44D4CFB34}" destId="{749F3F2D-5CF8-4912-B511-8DCB9BD33AF3}" srcOrd="0" destOrd="0" parTransId="{73695FEF-7881-42D2-BB9A-5198777F929E}" sibTransId="{11E1B015-DFBC-44A8-9C29-F99C3439653F}"/>
    <dgm:cxn modelId="{97FB8B2A-6C66-41E5-A05B-FDA9AD4A62CD}" type="presOf" srcId="{6696FEB3-B47C-4848-9BC1-AB8A973B11B2}" destId="{58A8B553-8A2F-4C58-B641-1AB73A65F25A}" srcOrd="0" destOrd="0" presId="urn:microsoft.com/office/officeart/2009/3/layout/OpposingIdeas"/>
    <dgm:cxn modelId="{CBCCE37D-0883-4CAB-AF30-9DD78161968F}" srcId="{6696FEB3-B47C-4848-9BC1-AB8A973B11B2}" destId="{8AE680BB-3ED8-452F-9817-1E571D1D750E}" srcOrd="1" destOrd="0" parTransId="{2BC692B0-EF02-4A12-8649-FFA3009B049D}" sibTransId="{50EE0AAD-441B-4339-B41C-0CCD963CDA8F}"/>
    <dgm:cxn modelId="{7BEC1BC6-F565-41E9-BE4A-00FE79FDFD75}" type="presOf" srcId="{98BEEB8E-EC64-4B35-9805-8EA44D4CFB34}" destId="{14637BDC-DF34-4AAE-A821-8EFDD0419311}" srcOrd="0" destOrd="0" presId="urn:microsoft.com/office/officeart/2009/3/layout/OpposingIdeas"/>
    <dgm:cxn modelId="{A875253E-D3D6-4E3E-AB98-7309C4282457}" srcId="{8AE680BB-3ED8-452F-9817-1E571D1D750E}" destId="{9DD1252B-57C7-4438-8EEA-3375F01FDD05}" srcOrd="0" destOrd="0" parTransId="{5CE176C7-A9A4-419E-B0A5-5F93A2F20788}" sibTransId="{627A0288-58DD-4C94-9527-F6ECD0A907CD}"/>
    <dgm:cxn modelId="{93C6D991-6C90-40DC-904B-4E87BB4359DF}" type="presOf" srcId="{9DD1252B-57C7-4438-8EEA-3375F01FDD05}" destId="{7D826C92-3796-46AD-8194-415DA9FF995D}" srcOrd="0" destOrd="0" presId="urn:microsoft.com/office/officeart/2009/3/layout/OpposingIdeas"/>
    <dgm:cxn modelId="{EF57964F-9E91-4EDF-BC52-1110F9731924}" type="presOf" srcId="{8AE680BB-3ED8-452F-9817-1E571D1D750E}" destId="{D567F8F0-B272-459C-9FF8-A1B1FFE9898B}" srcOrd="0" destOrd="0" presId="urn:microsoft.com/office/officeart/2009/3/layout/OpposingIdeas"/>
    <dgm:cxn modelId="{3C8747EF-5AB3-4CFF-8C1C-726F20EB41A5}" srcId="{6696FEB3-B47C-4848-9BC1-AB8A973B11B2}" destId="{98BEEB8E-EC64-4B35-9805-8EA44D4CFB34}" srcOrd="0" destOrd="0" parTransId="{9CB8E91D-B24C-4842-BEF3-F440C2AD7481}" sibTransId="{C95AB8AF-84ED-4979-B13E-43AEBCCF0603}"/>
    <dgm:cxn modelId="{816E90E6-359C-4448-B372-0074C5706F8A}" type="presOf" srcId="{8AE680BB-3ED8-452F-9817-1E571D1D750E}" destId="{1B950416-096C-4437-B90D-F5A33D4DADE3}" srcOrd="1" destOrd="0" presId="urn:microsoft.com/office/officeart/2009/3/layout/OpposingIdeas"/>
    <dgm:cxn modelId="{13170BE4-C789-466A-B5FD-EDFD8B6CC9E4}" type="presOf" srcId="{98BEEB8E-EC64-4B35-9805-8EA44D4CFB34}" destId="{B903ED2D-5EEC-4207-98EC-AD56150C3DC7}" srcOrd="1" destOrd="0" presId="urn:microsoft.com/office/officeart/2009/3/layout/OpposingIdeas"/>
    <dgm:cxn modelId="{BCDB21ED-E760-4928-BB67-685895A002C6}" type="presOf" srcId="{749F3F2D-5CF8-4912-B511-8DCB9BD33AF3}" destId="{6A5D486B-D61E-4C5C-9C9D-966BDB4BD8A7}" srcOrd="0" destOrd="0" presId="urn:microsoft.com/office/officeart/2009/3/layout/OpposingIdeas"/>
    <dgm:cxn modelId="{0CFECCC1-2C1B-48CA-800F-3508341726A7}" type="presParOf" srcId="{58A8B553-8A2F-4C58-B641-1AB73A65F25A}" destId="{F7F4B4EB-2545-4486-9B8F-3AB5F0DC38A6}" srcOrd="0" destOrd="0" presId="urn:microsoft.com/office/officeart/2009/3/layout/OpposingIdeas"/>
    <dgm:cxn modelId="{DB77895F-D0DF-49DD-9DC8-AFBA71543777}" type="presParOf" srcId="{58A8B553-8A2F-4C58-B641-1AB73A65F25A}" destId="{53A6A782-A4B0-43FE-95EB-CACD863DE155}" srcOrd="1" destOrd="0" presId="urn:microsoft.com/office/officeart/2009/3/layout/OpposingIdeas"/>
    <dgm:cxn modelId="{A56BDA89-0303-4129-AE9D-4FA92B298089}" type="presParOf" srcId="{58A8B553-8A2F-4C58-B641-1AB73A65F25A}" destId="{6A5D486B-D61E-4C5C-9C9D-966BDB4BD8A7}" srcOrd="2" destOrd="0" presId="urn:microsoft.com/office/officeart/2009/3/layout/OpposingIdeas"/>
    <dgm:cxn modelId="{EEA4C632-2791-46E7-8407-577A9D872075}" type="presParOf" srcId="{58A8B553-8A2F-4C58-B641-1AB73A65F25A}" destId="{7D826C92-3796-46AD-8194-415DA9FF995D}" srcOrd="3" destOrd="0" presId="urn:microsoft.com/office/officeart/2009/3/layout/OpposingIdeas"/>
    <dgm:cxn modelId="{844FC839-C732-415F-8AAC-62A028CFAF8D}" type="presParOf" srcId="{58A8B553-8A2F-4C58-B641-1AB73A65F25A}" destId="{14637BDC-DF34-4AAE-A821-8EFDD0419311}" srcOrd="4" destOrd="0" presId="urn:microsoft.com/office/officeart/2009/3/layout/OpposingIdeas"/>
    <dgm:cxn modelId="{1CF11A34-56A4-424F-BF28-5B01008FD3DB}" type="presParOf" srcId="{58A8B553-8A2F-4C58-B641-1AB73A65F25A}" destId="{B903ED2D-5EEC-4207-98EC-AD56150C3DC7}" srcOrd="5" destOrd="0" presId="urn:microsoft.com/office/officeart/2009/3/layout/OpposingIdeas"/>
    <dgm:cxn modelId="{0D180E9B-3AFF-4BD2-A78F-E447CEF64E23}" type="presParOf" srcId="{58A8B553-8A2F-4C58-B641-1AB73A65F25A}" destId="{D567F8F0-B272-459C-9FF8-A1B1FFE9898B}" srcOrd="6" destOrd="0" presId="urn:microsoft.com/office/officeart/2009/3/layout/OpposingIdeas"/>
    <dgm:cxn modelId="{E8831F3C-DA96-4E5F-A7CF-AB98836D1CC9}" type="presParOf" srcId="{58A8B553-8A2F-4C58-B641-1AB73A65F25A}" destId="{1B950416-096C-4437-B90D-F5A33D4DADE3}" srcOrd="7" destOrd="0" presId="urn:microsoft.com/office/officeart/2009/3/layout/OpposingIdea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B1421-502C-473F-8D05-C087B2E59A40}" type="doc">
      <dgm:prSet loTypeId="urn:microsoft.com/office/officeart/2009/3/layout/DescendingProcess" loCatId="process" qsTypeId="urn:microsoft.com/office/officeart/2005/8/quickstyle/simple1" qsCatId="simple" csTypeId="urn:microsoft.com/office/officeart/2005/8/colors/accent0_1" csCatId="mainScheme" phldr="1"/>
      <dgm:spPr/>
      <dgm:t>
        <a:bodyPr/>
        <a:lstStyle/>
        <a:p>
          <a:endParaRPr lang="es-EC"/>
        </a:p>
      </dgm:t>
    </dgm:pt>
    <dgm:pt modelId="{8BE2A61C-3E7A-431D-B433-3C19CD9BF523}">
      <dgm:prSet phldrT="[Texto]" custT="1"/>
      <dgm:spPr>
        <a:xfrm>
          <a:off x="1479232" y="0"/>
          <a:ext cx="984675" cy="387096"/>
        </a:xfrm>
      </dgm:spPr>
      <dgm:t>
        <a:bodyPr/>
        <a:lstStyle/>
        <a:p>
          <a:r>
            <a:rPr lang="es-ES" sz="1000">
              <a:latin typeface="Times New Roman" panose="02020603050405020304" pitchFamily="18" charset="0"/>
              <a:ea typeface="+mn-ea"/>
              <a:cs typeface="Times New Roman" panose="02020603050405020304" pitchFamily="18" charset="0"/>
            </a:rPr>
            <a:t>Estructura de la organizacion</a:t>
          </a:r>
          <a:endParaRPr lang="es-EC" sz="1000">
            <a:latin typeface="Times New Roman" panose="02020603050405020304" pitchFamily="18" charset="0"/>
            <a:ea typeface="+mn-ea"/>
            <a:cs typeface="Times New Roman" panose="02020603050405020304" pitchFamily="18" charset="0"/>
          </a:endParaRPr>
        </a:p>
      </dgm:t>
    </dgm:pt>
    <dgm:pt modelId="{C827A0BC-5C00-43DC-9F35-55A46A825464}" type="parTrans" cxnId="{466062D5-F522-4B1A-9DE1-A56E96F033E4}">
      <dgm:prSet/>
      <dgm:spPr/>
      <dgm:t>
        <a:bodyPr/>
        <a:lstStyle/>
        <a:p>
          <a:endParaRPr lang="es-EC"/>
        </a:p>
      </dgm:t>
    </dgm:pt>
    <dgm:pt modelId="{FF8877AF-8231-4135-A035-84BE6CA7E478}" type="sibTrans" cxnId="{466062D5-F522-4B1A-9DE1-A56E96F033E4}">
      <dgm:prSet/>
      <dgm:spPr/>
      <dgm:t>
        <a:bodyPr/>
        <a:lstStyle/>
        <a:p>
          <a:endParaRPr lang="es-EC"/>
        </a:p>
      </dgm:t>
    </dgm:pt>
    <dgm:pt modelId="{03F50B79-728F-4C9F-A66F-54D8AA363504}">
      <dgm:prSet phldrT="[Texto]" custT="1"/>
      <dgm:spPr>
        <a:xfrm>
          <a:off x="1479232" y="795724"/>
          <a:ext cx="1144352" cy="387096"/>
        </a:xfrm>
      </dgm:spPr>
      <dgm:t>
        <a:bodyPr/>
        <a:lstStyle/>
        <a:p>
          <a:r>
            <a:rPr lang="es-ES" sz="1000">
              <a:latin typeface="Times New Roman" panose="02020603050405020304" pitchFamily="18" charset="0"/>
              <a:ea typeface="+mn-ea"/>
              <a:cs typeface="Times New Roman" panose="02020603050405020304" pitchFamily="18" charset="0"/>
            </a:rPr>
            <a:t>Distribución de los excedentes, utilidades o ganancias</a:t>
          </a:r>
          <a:endParaRPr lang="es-EC" sz="1000">
            <a:latin typeface="Times New Roman" panose="02020603050405020304" pitchFamily="18" charset="0"/>
            <a:ea typeface="+mn-ea"/>
            <a:cs typeface="Times New Roman" panose="02020603050405020304" pitchFamily="18" charset="0"/>
          </a:endParaRPr>
        </a:p>
      </dgm:t>
    </dgm:pt>
    <dgm:pt modelId="{65432511-D25A-44B8-8505-C4489E2DD7B0}" type="parTrans" cxnId="{2F2F4202-9D0A-45AC-B6DD-DF6A45EC299D}">
      <dgm:prSet/>
      <dgm:spPr/>
      <dgm:t>
        <a:bodyPr/>
        <a:lstStyle/>
        <a:p>
          <a:endParaRPr lang="es-EC"/>
        </a:p>
      </dgm:t>
    </dgm:pt>
    <dgm:pt modelId="{35132AB9-9AAA-44F1-A701-4138802FC465}" type="sibTrans" cxnId="{2F2F4202-9D0A-45AC-B6DD-DF6A45EC299D}">
      <dgm:prSet/>
      <dgm:spPr>
        <a:xfrm>
          <a:off x="2762746" y="962901"/>
          <a:ext cx="52741" cy="52741"/>
        </a:xfrm>
      </dgm:spPr>
      <dgm:t>
        <a:bodyPr/>
        <a:lstStyle/>
        <a:p>
          <a:endParaRPr lang="es-EC"/>
        </a:p>
      </dgm:t>
    </dgm:pt>
    <dgm:pt modelId="{FFB95B8A-2F55-42D4-BB1D-ACF27B26F9F8}">
      <dgm:prSet phldrT="[Texto]" custT="1"/>
      <dgm:spPr>
        <a:xfrm>
          <a:off x="3262293" y="1136368"/>
          <a:ext cx="878224" cy="387096"/>
        </a:xfrm>
      </dgm:spPr>
      <dgm:t>
        <a:bodyPr/>
        <a:lstStyle/>
        <a:p>
          <a:r>
            <a:rPr lang="es-ES" sz="1000" dirty="0">
              <a:latin typeface="Times New Roman" panose="02020603050405020304" pitchFamily="18" charset="0"/>
              <a:ea typeface="+mn-ea"/>
              <a:cs typeface="Times New Roman" panose="02020603050405020304" pitchFamily="18" charset="0"/>
            </a:rPr>
            <a:t>Regulación del ingreso y retiro de los socios</a:t>
          </a:r>
          <a:endParaRPr lang="es-EC" sz="1000" dirty="0">
            <a:latin typeface="Times New Roman" panose="02020603050405020304" pitchFamily="18" charset="0"/>
            <a:ea typeface="+mn-ea"/>
            <a:cs typeface="Times New Roman" panose="02020603050405020304" pitchFamily="18" charset="0"/>
          </a:endParaRPr>
        </a:p>
      </dgm:t>
    </dgm:pt>
    <dgm:pt modelId="{345927EE-1B78-4ABA-98F0-3ED88103D1F3}" type="parTrans" cxnId="{59D47053-D4B1-4650-AFEB-50BB04E6ACC7}">
      <dgm:prSet/>
      <dgm:spPr/>
      <dgm:t>
        <a:bodyPr/>
        <a:lstStyle/>
        <a:p>
          <a:endParaRPr lang="es-EC"/>
        </a:p>
      </dgm:t>
    </dgm:pt>
    <dgm:pt modelId="{80B129CE-CE70-41FE-82BA-FB9CD62918BC}" type="sibTrans" cxnId="{59D47053-D4B1-4650-AFEB-50BB04E6ACC7}">
      <dgm:prSet/>
      <dgm:spPr>
        <a:xfrm>
          <a:off x="3033398" y="1303545"/>
          <a:ext cx="52741" cy="52741"/>
        </a:xfrm>
      </dgm:spPr>
      <dgm:t>
        <a:bodyPr/>
        <a:lstStyle/>
        <a:p>
          <a:endParaRPr lang="es-EC"/>
        </a:p>
      </dgm:t>
    </dgm:pt>
    <dgm:pt modelId="{564030FA-6332-40C6-9331-AACC2A1CFD85}">
      <dgm:prSet phldrT="[Texto]" custT="1"/>
      <dgm:spPr>
        <a:xfrm>
          <a:off x="2809875" y="2032254"/>
          <a:ext cx="1330642" cy="387096"/>
        </a:xfrm>
      </dgm:spPr>
      <dgm:t>
        <a:bodyPr/>
        <a:lstStyle/>
        <a:p>
          <a:r>
            <a:rPr lang="es-ES" sz="1000">
              <a:latin typeface="Times New Roman" panose="02020603050405020304" pitchFamily="18" charset="0"/>
              <a:ea typeface="+mn-ea"/>
              <a:cs typeface="Times New Roman" panose="02020603050405020304" pitchFamily="18" charset="0"/>
            </a:rPr>
            <a:t>Gestión para la toma de decisiones</a:t>
          </a:r>
          <a:endParaRPr lang="es-EC" sz="1000">
            <a:latin typeface="Times New Roman" panose="02020603050405020304" pitchFamily="18" charset="0"/>
            <a:ea typeface="+mn-ea"/>
            <a:cs typeface="Times New Roman" panose="02020603050405020304" pitchFamily="18" charset="0"/>
          </a:endParaRPr>
        </a:p>
      </dgm:t>
    </dgm:pt>
    <dgm:pt modelId="{74995D0B-7F19-4350-8A2D-1E4793015C3D}" type="parTrans" cxnId="{DD03B0E8-C4ED-42F6-B9CD-9E530AAB4442}">
      <dgm:prSet/>
      <dgm:spPr/>
      <dgm:t>
        <a:bodyPr/>
        <a:lstStyle/>
        <a:p>
          <a:endParaRPr lang="es-EC"/>
        </a:p>
      </dgm:t>
    </dgm:pt>
    <dgm:pt modelId="{FACCED08-F8E5-4E6F-BE3D-9DFDAFC036CB}" type="sibTrans" cxnId="{DD03B0E8-C4ED-42F6-B9CD-9E530AAB4442}">
      <dgm:prSet/>
      <dgm:spPr/>
      <dgm:t>
        <a:bodyPr/>
        <a:lstStyle/>
        <a:p>
          <a:endParaRPr lang="es-EC"/>
        </a:p>
      </dgm:t>
    </dgm:pt>
    <dgm:pt modelId="{02063294-15DB-4C40-91DC-C7B837321554}">
      <dgm:prSet phldrT="[Texto]" custT="1"/>
      <dgm:spPr>
        <a:xfrm>
          <a:off x="1479232" y="795724"/>
          <a:ext cx="1144352" cy="387096"/>
        </a:xfrm>
      </dgm:spPr>
      <dgm:t>
        <a:bodyPr/>
        <a:lstStyle/>
        <a:p>
          <a:r>
            <a:rPr lang="es-EC" sz="1000" dirty="0">
              <a:latin typeface="Times New Roman" panose="02020603050405020304" pitchFamily="18" charset="0"/>
              <a:ea typeface="+mn-ea"/>
              <a:cs typeface="Times New Roman" panose="02020603050405020304" pitchFamily="18" charset="0"/>
            </a:rPr>
            <a:t>Procedimiento de la fuerza de trabajo</a:t>
          </a:r>
        </a:p>
      </dgm:t>
    </dgm:pt>
    <dgm:pt modelId="{389BD4D4-4717-4BDC-B0BE-FE53C0552FDB}" type="parTrans" cxnId="{EEB444CD-EDC0-4C3D-810D-75A349DF88C3}">
      <dgm:prSet/>
      <dgm:spPr/>
      <dgm:t>
        <a:bodyPr/>
        <a:lstStyle/>
        <a:p>
          <a:endParaRPr lang="es-EC"/>
        </a:p>
      </dgm:t>
    </dgm:pt>
    <dgm:pt modelId="{D27ECDC9-A8C5-4BFA-AF44-3150CE797434}" type="sibTrans" cxnId="{EEB444CD-EDC0-4C3D-810D-75A349DF88C3}">
      <dgm:prSet/>
      <dgm:spPr/>
      <dgm:t>
        <a:bodyPr/>
        <a:lstStyle/>
        <a:p>
          <a:endParaRPr lang="es-EC"/>
        </a:p>
      </dgm:t>
    </dgm:pt>
    <dgm:pt modelId="{9B10F50D-5830-443A-8456-1C43A11B8518}" type="pres">
      <dgm:prSet presAssocID="{222B1421-502C-473F-8D05-C087B2E59A40}" presName="Name0" presStyleCnt="0">
        <dgm:presLayoutVars>
          <dgm:chMax val="7"/>
          <dgm:chPref val="5"/>
        </dgm:presLayoutVars>
      </dgm:prSet>
      <dgm:spPr/>
      <dgm:t>
        <a:bodyPr/>
        <a:lstStyle/>
        <a:p>
          <a:endParaRPr lang="es-EC"/>
        </a:p>
      </dgm:t>
    </dgm:pt>
    <dgm:pt modelId="{52A41721-79E8-46C6-A8A3-BF189B181CB9}" type="pres">
      <dgm:prSet presAssocID="{222B1421-502C-473F-8D05-C087B2E59A40}" presName="arrowNode" presStyleLbl="node1" presStyleIdx="0" presStyleCnt="1"/>
      <dgm:spPr>
        <a:xfrm rot="4396374">
          <a:off x="1619241" y="481431"/>
          <a:ext cx="2088526" cy="1456486"/>
        </a:xfrm>
        <a:prstGeom prst="swooshArrow">
          <a:avLst>
            <a:gd name="adj1" fmla="val 16310"/>
            <a:gd name="adj2" fmla="val 31370"/>
          </a:avLst>
        </a:prstGeom>
      </dgm:spPr>
    </dgm:pt>
    <dgm:pt modelId="{DEE9F7DC-942C-4EA2-93B3-11F78D364BBD}" type="pres">
      <dgm:prSet presAssocID="{8BE2A61C-3E7A-431D-B433-3C19CD9BF523}" presName="txNode1" presStyleLbl="revTx" presStyleIdx="0" presStyleCnt="5">
        <dgm:presLayoutVars>
          <dgm:bulletEnabled val="1"/>
        </dgm:presLayoutVars>
      </dgm:prSet>
      <dgm:spPr>
        <a:prstGeom prst="rect">
          <a:avLst/>
        </a:prstGeom>
      </dgm:spPr>
      <dgm:t>
        <a:bodyPr/>
        <a:lstStyle/>
        <a:p>
          <a:endParaRPr lang="es-EC"/>
        </a:p>
      </dgm:t>
    </dgm:pt>
    <dgm:pt modelId="{38604A91-2642-4C13-8257-CBC5926C36B2}" type="pres">
      <dgm:prSet presAssocID="{02063294-15DB-4C40-91DC-C7B837321554}" presName="txNode2" presStyleLbl="revTx" presStyleIdx="1" presStyleCnt="5" custLinFactNeighborX="9474" custLinFactNeighborY="-32468">
        <dgm:presLayoutVars>
          <dgm:bulletEnabled val="1"/>
        </dgm:presLayoutVars>
      </dgm:prSet>
      <dgm:spPr/>
      <dgm:t>
        <a:bodyPr/>
        <a:lstStyle/>
        <a:p>
          <a:endParaRPr lang="es-EC"/>
        </a:p>
      </dgm:t>
    </dgm:pt>
    <dgm:pt modelId="{57E1FC52-57A5-4C25-89B1-E8AB6B0C1760}" type="pres">
      <dgm:prSet presAssocID="{D27ECDC9-A8C5-4BFA-AF44-3150CE797434}" presName="dotNode2" presStyleCnt="0"/>
      <dgm:spPr/>
    </dgm:pt>
    <dgm:pt modelId="{DC6B6EED-6508-475A-9B0A-66CED549255A}" type="pres">
      <dgm:prSet presAssocID="{D27ECDC9-A8C5-4BFA-AF44-3150CE797434}" presName="dotRepeatNode" presStyleLbl="fgShp" presStyleIdx="0" presStyleCnt="3"/>
      <dgm:spPr/>
      <dgm:t>
        <a:bodyPr/>
        <a:lstStyle/>
        <a:p>
          <a:endParaRPr lang="es-EC"/>
        </a:p>
      </dgm:t>
    </dgm:pt>
    <dgm:pt modelId="{036C8BDD-C493-4860-8AE6-893B774ED596}" type="pres">
      <dgm:prSet presAssocID="{03F50B79-728F-4C9F-A66F-54D8AA363504}" presName="txNode3" presStyleLbl="revTx" presStyleIdx="2" presStyleCnt="5" custLinFactNeighborX="-24711" custLinFactNeighborY="10823">
        <dgm:presLayoutVars>
          <dgm:bulletEnabled val="1"/>
        </dgm:presLayoutVars>
      </dgm:prSet>
      <dgm:spPr>
        <a:prstGeom prst="rect">
          <a:avLst/>
        </a:prstGeom>
      </dgm:spPr>
      <dgm:t>
        <a:bodyPr/>
        <a:lstStyle/>
        <a:p>
          <a:endParaRPr lang="es-EC"/>
        </a:p>
      </dgm:t>
    </dgm:pt>
    <dgm:pt modelId="{7267AA30-6FE0-4B65-A1DE-3C4A0C51F596}" type="pres">
      <dgm:prSet presAssocID="{35132AB9-9AAA-44F1-A701-4138802FC465}" presName="dotNode3" presStyleCnt="0"/>
      <dgm:spPr/>
    </dgm:pt>
    <dgm:pt modelId="{1E238F18-E9E4-4430-8D99-4B582836D5CF}" type="pres">
      <dgm:prSet presAssocID="{35132AB9-9AAA-44F1-A701-4138802FC465}" presName="dotRepeatNode" presStyleLbl="fgShp" presStyleIdx="1" presStyleCnt="3"/>
      <dgm:spPr>
        <a:prstGeom prst="ellipse">
          <a:avLst/>
        </a:prstGeom>
      </dgm:spPr>
      <dgm:t>
        <a:bodyPr/>
        <a:lstStyle/>
        <a:p>
          <a:endParaRPr lang="es-EC"/>
        </a:p>
      </dgm:t>
    </dgm:pt>
    <dgm:pt modelId="{EAD8CCAD-B9DB-41D8-AF39-03A4DE44C3CB}" type="pres">
      <dgm:prSet presAssocID="{FFB95B8A-2F55-42D4-BB1D-ACF27B26F9F8}" presName="txNode4" presStyleLbl="revTx" presStyleIdx="3" presStyleCnt="5" custLinFactNeighborX="44125" custLinFactNeighborY="-24351">
        <dgm:presLayoutVars>
          <dgm:bulletEnabled val="1"/>
        </dgm:presLayoutVars>
      </dgm:prSet>
      <dgm:spPr>
        <a:prstGeom prst="rect">
          <a:avLst/>
        </a:prstGeom>
      </dgm:spPr>
      <dgm:t>
        <a:bodyPr/>
        <a:lstStyle/>
        <a:p>
          <a:endParaRPr lang="es-EC"/>
        </a:p>
      </dgm:t>
    </dgm:pt>
    <dgm:pt modelId="{3EE89520-8E31-47A0-A52F-F92E1378AA52}" type="pres">
      <dgm:prSet presAssocID="{80B129CE-CE70-41FE-82BA-FB9CD62918BC}" presName="dotNode4" presStyleCnt="0"/>
      <dgm:spPr/>
    </dgm:pt>
    <dgm:pt modelId="{5E44182B-63B7-4004-B40B-E35B27E51634}" type="pres">
      <dgm:prSet presAssocID="{80B129CE-CE70-41FE-82BA-FB9CD62918BC}" presName="dotRepeatNode" presStyleLbl="fgShp" presStyleIdx="2" presStyleCnt="3"/>
      <dgm:spPr>
        <a:prstGeom prst="ellipse">
          <a:avLst/>
        </a:prstGeom>
      </dgm:spPr>
      <dgm:t>
        <a:bodyPr/>
        <a:lstStyle/>
        <a:p>
          <a:endParaRPr lang="es-EC"/>
        </a:p>
      </dgm:t>
    </dgm:pt>
    <dgm:pt modelId="{683A5E2B-B67A-49DD-86DF-B6D7B435C251}" type="pres">
      <dgm:prSet presAssocID="{564030FA-6332-40C6-9331-AACC2A1CFD85}" presName="txNode5" presStyleLbl="revTx" presStyleIdx="4" presStyleCnt="5">
        <dgm:presLayoutVars>
          <dgm:bulletEnabled val="1"/>
        </dgm:presLayoutVars>
      </dgm:prSet>
      <dgm:spPr>
        <a:prstGeom prst="rect">
          <a:avLst/>
        </a:prstGeom>
      </dgm:spPr>
      <dgm:t>
        <a:bodyPr/>
        <a:lstStyle/>
        <a:p>
          <a:endParaRPr lang="es-EC"/>
        </a:p>
      </dgm:t>
    </dgm:pt>
  </dgm:ptLst>
  <dgm:cxnLst>
    <dgm:cxn modelId="{BC4C694F-3CA2-4EC6-B8C7-C7C23B7C1F08}" type="presOf" srcId="{8BE2A61C-3E7A-431D-B433-3C19CD9BF523}" destId="{DEE9F7DC-942C-4EA2-93B3-11F78D364BBD}" srcOrd="0" destOrd="0" presId="urn:microsoft.com/office/officeart/2009/3/layout/DescendingProcess"/>
    <dgm:cxn modelId="{EEB444CD-EDC0-4C3D-810D-75A349DF88C3}" srcId="{222B1421-502C-473F-8D05-C087B2E59A40}" destId="{02063294-15DB-4C40-91DC-C7B837321554}" srcOrd="1" destOrd="0" parTransId="{389BD4D4-4717-4BDC-B0BE-FE53C0552FDB}" sibTransId="{D27ECDC9-A8C5-4BFA-AF44-3150CE797434}"/>
    <dgm:cxn modelId="{98A2C009-0682-4B0E-9379-ACCEE7A92D3F}" type="presOf" srcId="{FFB95B8A-2F55-42D4-BB1D-ACF27B26F9F8}" destId="{EAD8CCAD-B9DB-41D8-AF39-03A4DE44C3CB}" srcOrd="0" destOrd="0" presId="urn:microsoft.com/office/officeart/2009/3/layout/DescendingProcess"/>
    <dgm:cxn modelId="{8B8EF78C-23F5-4CAB-B07B-9D2028999D4F}" type="presOf" srcId="{03F50B79-728F-4C9F-A66F-54D8AA363504}" destId="{036C8BDD-C493-4860-8AE6-893B774ED596}" srcOrd="0" destOrd="0" presId="urn:microsoft.com/office/officeart/2009/3/layout/DescendingProcess"/>
    <dgm:cxn modelId="{466062D5-F522-4B1A-9DE1-A56E96F033E4}" srcId="{222B1421-502C-473F-8D05-C087B2E59A40}" destId="{8BE2A61C-3E7A-431D-B433-3C19CD9BF523}" srcOrd="0" destOrd="0" parTransId="{C827A0BC-5C00-43DC-9F35-55A46A825464}" sibTransId="{FF8877AF-8231-4135-A035-84BE6CA7E478}"/>
    <dgm:cxn modelId="{298E6F52-63FC-4401-B5E9-05068410FFCF}" type="presOf" srcId="{D27ECDC9-A8C5-4BFA-AF44-3150CE797434}" destId="{DC6B6EED-6508-475A-9B0A-66CED549255A}" srcOrd="0" destOrd="0" presId="urn:microsoft.com/office/officeart/2009/3/layout/DescendingProcess"/>
    <dgm:cxn modelId="{DD03B0E8-C4ED-42F6-B9CD-9E530AAB4442}" srcId="{222B1421-502C-473F-8D05-C087B2E59A40}" destId="{564030FA-6332-40C6-9331-AACC2A1CFD85}" srcOrd="4" destOrd="0" parTransId="{74995D0B-7F19-4350-8A2D-1E4793015C3D}" sibTransId="{FACCED08-F8E5-4E6F-BE3D-9DFDAFC036CB}"/>
    <dgm:cxn modelId="{0AFB15D2-3BDD-4EBC-8C0D-098E1E6CC1C0}" type="presOf" srcId="{222B1421-502C-473F-8D05-C087B2E59A40}" destId="{9B10F50D-5830-443A-8456-1C43A11B8518}" srcOrd="0" destOrd="0" presId="urn:microsoft.com/office/officeart/2009/3/layout/DescendingProcess"/>
    <dgm:cxn modelId="{E31D7BF8-5D98-47F1-B1AC-B712DB6B017A}" type="presOf" srcId="{564030FA-6332-40C6-9331-AACC2A1CFD85}" destId="{683A5E2B-B67A-49DD-86DF-B6D7B435C251}" srcOrd="0" destOrd="0" presId="urn:microsoft.com/office/officeart/2009/3/layout/DescendingProcess"/>
    <dgm:cxn modelId="{2B24A072-8951-429C-8AD9-AFE2F1DF640A}" type="presOf" srcId="{35132AB9-9AAA-44F1-A701-4138802FC465}" destId="{1E238F18-E9E4-4430-8D99-4B582836D5CF}" srcOrd="0" destOrd="0" presId="urn:microsoft.com/office/officeart/2009/3/layout/DescendingProcess"/>
    <dgm:cxn modelId="{16CADFE2-C125-48CA-9AF0-3C44DE060BEB}" type="presOf" srcId="{80B129CE-CE70-41FE-82BA-FB9CD62918BC}" destId="{5E44182B-63B7-4004-B40B-E35B27E51634}" srcOrd="0" destOrd="0" presId="urn:microsoft.com/office/officeart/2009/3/layout/DescendingProcess"/>
    <dgm:cxn modelId="{2F2F4202-9D0A-45AC-B6DD-DF6A45EC299D}" srcId="{222B1421-502C-473F-8D05-C087B2E59A40}" destId="{03F50B79-728F-4C9F-A66F-54D8AA363504}" srcOrd="2" destOrd="0" parTransId="{65432511-D25A-44B8-8505-C4489E2DD7B0}" sibTransId="{35132AB9-9AAA-44F1-A701-4138802FC465}"/>
    <dgm:cxn modelId="{59D47053-D4B1-4650-AFEB-50BB04E6ACC7}" srcId="{222B1421-502C-473F-8D05-C087B2E59A40}" destId="{FFB95B8A-2F55-42D4-BB1D-ACF27B26F9F8}" srcOrd="3" destOrd="0" parTransId="{345927EE-1B78-4ABA-98F0-3ED88103D1F3}" sibTransId="{80B129CE-CE70-41FE-82BA-FB9CD62918BC}"/>
    <dgm:cxn modelId="{90340504-E0A0-4F89-9F40-277EC0AC9689}" type="presOf" srcId="{02063294-15DB-4C40-91DC-C7B837321554}" destId="{38604A91-2642-4C13-8257-CBC5926C36B2}" srcOrd="0" destOrd="0" presId="urn:microsoft.com/office/officeart/2009/3/layout/DescendingProcess"/>
    <dgm:cxn modelId="{66DDA77B-2BC6-4DF1-8498-060955BC89B5}" type="presParOf" srcId="{9B10F50D-5830-443A-8456-1C43A11B8518}" destId="{52A41721-79E8-46C6-A8A3-BF189B181CB9}" srcOrd="0" destOrd="0" presId="urn:microsoft.com/office/officeart/2009/3/layout/DescendingProcess"/>
    <dgm:cxn modelId="{62D130AE-AA8B-4608-AD55-4554A295D693}" type="presParOf" srcId="{9B10F50D-5830-443A-8456-1C43A11B8518}" destId="{DEE9F7DC-942C-4EA2-93B3-11F78D364BBD}" srcOrd="1" destOrd="0" presId="urn:microsoft.com/office/officeart/2009/3/layout/DescendingProcess"/>
    <dgm:cxn modelId="{86492E1B-D3BA-4DC8-B86F-1D8E23EA4F01}" type="presParOf" srcId="{9B10F50D-5830-443A-8456-1C43A11B8518}" destId="{38604A91-2642-4C13-8257-CBC5926C36B2}" srcOrd="2" destOrd="0" presId="urn:microsoft.com/office/officeart/2009/3/layout/DescendingProcess"/>
    <dgm:cxn modelId="{FF0D0D9B-D5F8-406F-A227-00E584B85931}" type="presParOf" srcId="{9B10F50D-5830-443A-8456-1C43A11B8518}" destId="{57E1FC52-57A5-4C25-89B1-E8AB6B0C1760}" srcOrd="3" destOrd="0" presId="urn:microsoft.com/office/officeart/2009/3/layout/DescendingProcess"/>
    <dgm:cxn modelId="{34E9D4C0-41F9-4A38-AEB8-BD23CD97BBAA}" type="presParOf" srcId="{57E1FC52-57A5-4C25-89B1-E8AB6B0C1760}" destId="{DC6B6EED-6508-475A-9B0A-66CED549255A}" srcOrd="0" destOrd="0" presId="urn:microsoft.com/office/officeart/2009/3/layout/DescendingProcess"/>
    <dgm:cxn modelId="{1373A05D-EDB2-414D-9476-C03A6649CBB8}" type="presParOf" srcId="{9B10F50D-5830-443A-8456-1C43A11B8518}" destId="{036C8BDD-C493-4860-8AE6-893B774ED596}" srcOrd="4" destOrd="0" presId="urn:microsoft.com/office/officeart/2009/3/layout/DescendingProcess"/>
    <dgm:cxn modelId="{F7F5A604-2691-4243-A1ED-4B2FE3FCAE8F}" type="presParOf" srcId="{9B10F50D-5830-443A-8456-1C43A11B8518}" destId="{7267AA30-6FE0-4B65-A1DE-3C4A0C51F596}" srcOrd="5" destOrd="0" presId="urn:microsoft.com/office/officeart/2009/3/layout/DescendingProcess"/>
    <dgm:cxn modelId="{C9222752-ED02-4B6F-B981-FC41FE2116A8}" type="presParOf" srcId="{7267AA30-6FE0-4B65-A1DE-3C4A0C51F596}" destId="{1E238F18-E9E4-4430-8D99-4B582836D5CF}" srcOrd="0" destOrd="0" presId="urn:microsoft.com/office/officeart/2009/3/layout/DescendingProcess"/>
    <dgm:cxn modelId="{4575E17D-9791-4C98-8A10-958B90195298}" type="presParOf" srcId="{9B10F50D-5830-443A-8456-1C43A11B8518}" destId="{EAD8CCAD-B9DB-41D8-AF39-03A4DE44C3CB}" srcOrd="6" destOrd="0" presId="urn:microsoft.com/office/officeart/2009/3/layout/DescendingProcess"/>
    <dgm:cxn modelId="{950E9519-2FAC-46CD-A0E8-F80957B13E64}" type="presParOf" srcId="{9B10F50D-5830-443A-8456-1C43A11B8518}" destId="{3EE89520-8E31-47A0-A52F-F92E1378AA52}" srcOrd="7" destOrd="0" presId="urn:microsoft.com/office/officeart/2009/3/layout/DescendingProcess"/>
    <dgm:cxn modelId="{0BBB1D71-4342-4F7B-8443-CEF670909403}" type="presParOf" srcId="{3EE89520-8E31-47A0-A52F-F92E1378AA52}" destId="{5E44182B-63B7-4004-B40B-E35B27E51634}" srcOrd="0" destOrd="0" presId="urn:microsoft.com/office/officeart/2009/3/layout/DescendingProcess"/>
    <dgm:cxn modelId="{022C98A2-F31D-4291-A6CC-07823BBF3512}" type="presParOf" srcId="{9B10F50D-5830-443A-8456-1C43A11B8518}" destId="{683A5E2B-B67A-49DD-86DF-B6D7B435C251}" srcOrd="8"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B033A4-858F-47A6-BDF3-F5690072015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8BCEA1C9-FC8B-4035-8A6C-5227A87C06C2}">
      <dgm:prSet phldrT="[Texto]">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s-ES" b="1" cap="none" spc="0" dirty="0">
              <a:ln w="0"/>
              <a:solidFill>
                <a:schemeClr val="tx1"/>
              </a:solidFill>
              <a:effectLst>
                <a:outerShdw blurRad="38100" dist="19050" dir="2700000" algn="tl" rotWithShape="0">
                  <a:schemeClr val="dk1">
                    <a:alpha val="40000"/>
                  </a:schemeClr>
                </a:outerShdw>
              </a:effectLst>
            </a:rPr>
            <a:t>ESTRATEGIAS DE GESTION PARA APROVECHAMIENTO DE LAS OPORTUNIDADES QUE BRINDA LA LOEPS</a:t>
          </a:r>
        </a:p>
      </dgm:t>
    </dgm:pt>
    <dgm:pt modelId="{430DBA0F-C88F-44B0-83A1-F4A8F4DB6D1F}" type="parTrans" cxnId="{15C79402-21DD-46E4-9CC2-16155F91530B}">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446A120E-949A-4935-8051-1FBB8E849D7F}" type="sibTrans" cxnId="{15C79402-21DD-46E4-9CC2-16155F91530B}">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F4BF7E9E-E733-43F3-BB1F-9C0D34CB50AE}">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 b="0" cap="none" spc="0" dirty="0">
              <a:ln w="0"/>
              <a:solidFill>
                <a:schemeClr val="tx1"/>
              </a:solidFill>
              <a:effectLst>
                <a:outerShdw blurRad="38100" dist="19050" dir="2700000" algn="tl" rotWithShape="0">
                  <a:schemeClr val="dk1">
                    <a:alpha val="40000"/>
                  </a:schemeClr>
                </a:outerShdw>
              </a:effectLst>
            </a:rPr>
            <a:t>LOS PRODUCTORES DE CALZADO DEBEN ASOCIARSE PARA MEJORAR SU ACTIVIDAD PRODUCTIVA</a:t>
          </a:r>
        </a:p>
      </dgm:t>
    </dgm:pt>
    <dgm:pt modelId="{13E53FD0-54AB-4159-8893-5AF358E8CB2F}" type="parTrans" cxnId="{AD19EA29-69D9-46D5-B572-BC75D93D9BEB}">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056378A2-7E7F-4705-B20D-27310C8EA61C}" type="sibTrans" cxnId="{AD19EA29-69D9-46D5-B572-BC75D93D9BEB}">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C4341B79-C9D4-4CFE-AAAB-996F934C0011}">
      <dgm:prSet phldrT="[Texto]">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s-ES" b="0" cap="none" spc="0" dirty="0">
              <a:ln w="0"/>
              <a:solidFill>
                <a:schemeClr val="tx1"/>
              </a:solidFill>
              <a:effectLst>
                <a:outerShdw blurRad="38100" dist="19050" dir="2700000" algn="tl" rotWithShape="0">
                  <a:schemeClr val="dk1">
                    <a:alpha val="40000"/>
                  </a:schemeClr>
                </a:outerShdw>
              </a:effectLst>
            </a:rPr>
            <a:t>FOMENTAR EL AHORRO PARA TENER CAPITAL DE TRABAJO DISPONIBLE ASI COMO PARA PODER ACCEDER A CREDITOS Y REALIZAR INVERSIONES</a:t>
          </a:r>
        </a:p>
      </dgm:t>
    </dgm:pt>
    <dgm:pt modelId="{7B428A47-996D-4048-B84A-22A8253B056F}" type="parTrans" cxnId="{86946BC3-2E91-47B0-9670-A68E6C17D504}">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366047C5-C4C4-4587-BB51-7F2D34856785}" type="sibTrans" cxnId="{86946BC3-2E91-47B0-9670-A68E6C17D504}">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389324BC-6450-41FC-AADE-61B0BCAABCE7}">
      <dgm:prSet phldrT="[Texto]">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ES" b="0" cap="none" spc="0" dirty="0">
              <a:ln w="0"/>
              <a:solidFill>
                <a:schemeClr val="tx1"/>
              </a:solidFill>
              <a:effectLst>
                <a:outerShdw blurRad="38100" dist="19050" dir="2700000" algn="tl" rotWithShape="0">
                  <a:schemeClr val="dk1">
                    <a:alpha val="40000"/>
                  </a:schemeClr>
                </a:outerShdw>
              </a:effectLst>
            </a:rPr>
            <a:t>REALIZAR ESTUDIOS DE FACTIVILIDAD SOBRE LA CREACION DE ESTA EMPRESA DE ECONOMIA SOLIDARIA DE UNA FORMA TECNICA Y APROPIADA</a:t>
          </a:r>
        </a:p>
      </dgm:t>
    </dgm:pt>
    <dgm:pt modelId="{A3324731-EEAE-49A0-8FE0-963E64AC9C40}" type="parTrans" cxnId="{DCC60CFE-67F0-4859-B4F0-3A96F76313DF}">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18F51FA3-87DC-4993-B6AA-49DE701DB646}" type="sibTrans" cxnId="{DCC60CFE-67F0-4859-B4F0-3A96F76313DF}">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C4756E55-14AA-4F97-AC55-B9C201827794}">
      <dgm:prSet phldrT="[Texto]"/>
      <dgm:spPr/>
      <dgm:t>
        <a:bodyPr/>
        <a:lstStyle/>
        <a:p>
          <a:r>
            <a:rPr lang="es-ES" b="0" cap="none" spc="0" dirty="0">
              <a:ln w="0"/>
              <a:solidFill>
                <a:schemeClr val="tx1"/>
              </a:solidFill>
              <a:effectLst>
                <a:outerShdw blurRad="38100" dist="19050" dir="2700000" algn="tl" rotWithShape="0">
                  <a:schemeClr val="dk1">
                    <a:alpha val="40000"/>
                  </a:schemeClr>
                </a:outerShdw>
              </a:effectLst>
            </a:rPr>
            <a:t>CREAR UNA ENTIDAD FINANCIERA SOLIDARIA CON SU ASPECTO JURIDICO, ORGANIZACIONAL Y ESTATUTOS</a:t>
          </a:r>
        </a:p>
      </dgm:t>
    </dgm:pt>
    <dgm:pt modelId="{1381B42D-2F22-4EAB-B615-BBD286BF0F6A}" type="parTrans" cxnId="{85858EB7-812F-43EB-BDCD-DF4E72890D24}">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29997E55-01E6-4382-AD5F-1D842730B235}" type="sibTrans" cxnId="{85858EB7-812F-43EB-BDCD-DF4E72890D24}">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7B0B24EC-1825-48CF-8361-CF1D19D69CFE}">
      <dgm:prSet phldrT="[Texto]">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S" b="0" cap="none" spc="0" dirty="0">
              <a:ln w="0"/>
              <a:solidFill>
                <a:schemeClr val="tx1"/>
              </a:solidFill>
              <a:effectLst>
                <a:outerShdw blurRad="38100" dist="19050" dir="2700000" algn="tl" rotWithShape="0">
                  <a:schemeClr val="dk1">
                    <a:alpha val="40000"/>
                  </a:schemeClr>
                </a:outerShdw>
              </a:effectLst>
            </a:rPr>
            <a:t>REALIZAR ESTUDIOS SOBRE EXPERIENCIAS TANTO NACIONALES E INTERNACIONALES PARA APLICARLAS A LA REALIDAD DEL MERCADO ESTUDIADO</a:t>
          </a:r>
        </a:p>
      </dgm:t>
    </dgm:pt>
    <dgm:pt modelId="{28252B6B-D281-4A0D-87E3-E46EEC8DC416}" type="parTrans" cxnId="{31508CF3-2CEB-4DCB-B7CE-7570B1738674}">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E2AE6843-35C2-4EF0-B288-03C3670577D5}" type="sibTrans" cxnId="{31508CF3-2CEB-4DCB-B7CE-7570B1738674}">
      <dgm:prSet/>
      <dgm:spPr/>
      <dgm:t>
        <a:bodyPr/>
        <a:lstStyle/>
        <a:p>
          <a:endParaRPr lang="es-ES" b="0" cap="none" spc="0">
            <a:ln w="0"/>
            <a:solidFill>
              <a:schemeClr val="tx1"/>
            </a:solidFill>
            <a:effectLst>
              <a:outerShdw blurRad="38100" dist="19050" dir="2700000" algn="tl" rotWithShape="0">
                <a:schemeClr val="dk1">
                  <a:alpha val="40000"/>
                </a:schemeClr>
              </a:outerShdw>
            </a:effectLst>
          </a:endParaRPr>
        </a:p>
      </dgm:t>
    </dgm:pt>
    <dgm:pt modelId="{37481F2F-CED8-427A-B5CF-292119251401}" type="pres">
      <dgm:prSet presAssocID="{2DB033A4-858F-47A6-BDF3-F5690072015E}" presName="Name0" presStyleCnt="0">
        <dgm:presLayoutVars>
          <dgm:chPref val="1"/>
          <dgm:dir/>
          <dgm:animOne val="branch"/>
          <dgm:animLvl val="lvl"/>
          <dgm:resizeHandles val="exact"/>
        </dgm:presLayoutVars>
      </dgm:prSet>
      <dgm:spPr/>
      <dgm:t>
        <a:bodyPr/>
        <a:lstStyle/>
        <a:p>
          <a:endParaRPr lang="es-EC"/>
        </a:p>
      </dgm:t>
    </dgm:pt>
    <dgm:pt modelId="{F1FE6C50-9DA5-4C22-A163-3D0A2F513221}" type="pres">
      <dgm:prSet presAssocID="{8BCEA1C9-FC8B-4035-8A6C-5227A87C06C2}" presName="root1" presStyleCnt="0"/>
      <dgm:spPr/>
    </dgm:pt>
    <dgm:pt modelId="{56BADF8B-FDBF-4906-AF9F-6343E2E2FFE0}" type="pres">
      <dgm:prSet presAssocID="{8BCEA1C9-FC8B-4035-8A6C-5227A87C06C2}" presName="LevelOneTextNode" presStyleLbl="node0" presStyleIdx="0" presStyleCnt="1">
        <dgm:presLayoutVars>
          <dgm:chPref val="3"/>
        </dgm:presLayoutVars>
      </dgm:prSet>
      <dgm:spPr/>
      <dgm:t>
        <a:bodyPr/>
        <a:lstStyle/>
        <a:p>
          <a:endParaRPr lang="es-EC"/>
        </a:p>
      </dgm:t>
    </dgm:pt>
    <dgm:pt modelId="{B17DF379-763D-4D65-940A-558F8A703D3C}" type="pres">
      <dgm:prSet presAssocID="{8BCEA1C9-FC8B-4035-8A6C-5227A87C06C2}" presName="level2hierChild" presStyleCnt="0"/>
      <dgm:spPr/>
    </dgm:pt>
    <dgm:pt modelId="{55AF7043-E169-420A-AF1E-53EA3C62220D}" type="pres">
      <dgm:prSet presAssocID="{13E53FD0-54AB-4159-8893-5AF358E8CB2F}" presName="conn2-1" presStyleLbl="parChTrans1D2" presStyleIdx="0" presStyleCnt="5"/>
      <dgm:spPr/>
      <dgm:t>
        <a:bodyPr/>
        <a:lstStyle/>
        <a:p>
          <a:endParaRPr lang="es-EC"/>
        </a:p>
      </dgm:t>
    </dgm:pt>
    <dgm:pt modelId="{358D5DC5-0AE6-4F08-83D3-18010DF37C3B}" type="pres">
      <dgm:prSet presAssocID="{13E53FD0-54AB-4159-8893-5AF358E8CB2F}" presName="connTx" presStyleLbl="parChTrans1D2" presStyleIdx="0" presStyleCnt="5"/>
      <dgm:spPr/>
      <dgm:t>
        <a:bodyPr/>
        <a:lstStyle/>
        <a:p>
          <a:endParaRPr lang="es-EC"/>
        </a:p>
      </dgm:t>
    </dgm:pt>
    <dgm:pt modelId="{DE58B843-CC94-4A76-A03B-14BF916CCEC4}" type="pres">
      <dgm:prSet presAssocID="{F4BF7E9E-E733-43F3-BB1F-9C0D34CB50AE}" presName="root2" presStyleCnt="0"/>
      <dgm:spPr/>
    </dgm:pt>
    <dgm:pt modelId="{13AECD08-DA95-45C4-979D-DAE351D4D022}" type="pres">
      <dgm:prSet presAssocID="{F4BF7E9E-E733-43F3-BB1F-9C0D34CB50AE}" presName="LevelTwoTextNode" presStyleLbl="node2" presStyleIdx="0" presStyleCnt="5">
        <dgm:presLayoutVars>
          <dgm:chPref val="3"/>
        </dgm:presLayoutVars>
      </dgm:prSet>
      <dgm:spPr/>
      <dgm:t>
        <a:bodyPr/>
        <a:lstStyle/>
        <a:p>
          <a:endParaRPr lang="es-EC"/>
        </a:p>
      </dgm:t>
    </dgm:pt>
    <dgm:pt modelId="{24192367-4FF5-4E3D-BE2D-7222E46D526D}" type="pres">
      <dgm:prSet presAssocID="{F4BF7E9E-E733-43F3-BB1F-9C0D34CB50AE}" presName="level3hierChild" presStyleCnt="0"/>
      <dgm:spPr/>
    </dgm:pt>
    <dgm:pt modelId="{51ABC284-1FE6-424A-9D53-5B36BDCD8ED7}" type="pres">
      <dgm:prSet presAssocID="{7B428A47-996D-4048-B84A-22A8253B056F}" presName="conn2-1" presStyleLbl="parChTrans1D2" presStyleIdx="1" presStyleCnt="5"/>
      <dgm:spPr/>
      <dgm:t>
        <a:bodyPr/>
        <a:lstStyle/>
        <a:p>
          <a:endParaRPr lang="es-EC"/>
        </a:p>
      </dgm:t>
    </dgm:pt>
    <dgm:pt modelId="{48BC020E-458B-4926-911F-E80CDD6B70A0}" type="pres">
      <dgm:prSet presAssocID="{7B428A47-996D-4048-B84A-22A8253B056F}" presName="connTx" presStyleLbl="parChTrans1D2" presStyleIdx="1" presStyleCnt="5"/>
      <dgm:spPr/>
      <dgm:t>
        <a:bodyPr/>
        <a:lstStyle/>
        <a:p>
          <a:endParaRPr lang="es-EC"/>
        </a:p>
      </dgm:t>
    </dgm:pt>
    <dgm:pt modelId="{0E2FB057-A15C-41D9-8486-6CAC5A547587}" type="pres">
      <dgm:prSet presAssocID="{C4341B79-C9D4-4CFE-AAAB-996F934C0011}" presName="root2" presStyleCnt="0"/>
      <dgm:spPr/>
    </dgm:pt>
    <dgm:pt modelId="{E9533EC5-C03C-4687-B524-4F0DC6069527}" type="pres">
      <dgm:prSet presAssocID="{C4341B79-C9D4-4CFE-AAAB-996F934C0011}" presName="LevelTwoTextNode" presStyleLbl="node2" presStyleIdx="1" presStyleCnt="5">
        <dgm:presLayoutVars>
          <dgm:chPref val="3"/>
        </dgm:presLayoutVars>
      </dgm:prSet>
      <dgm:spPr/>
      <dgm:t>
        <a:bodyPr/>
        <a:lstStyle/>
        <a:p>
          <a:endParaRPr lang="es-EC"/>
        </a:p>
      </dgm:t>
    </dgm:pt>
    <dgm:pt modelId="{B0D72426-2E73-4478-80C1-62678471D01E}" type="pres">
      <dgm:prSet presAssocID="{C4341B79-C9D4-4CFE-AAAB-996F934C0011}" presName="level3hierChild" presStyleCnt="0"/>
      <dgm:spPr/>
    </dgm:pt>
    <dgm:pt modelId="{5254491B-C768-426C-BBAE-F5FCE0A73C9B}" type="pres">
      <dgm:prSet presAssocID="{A3324731-EEAE-49A0-8FE0-963E64AC9C40}" presName="conn2-1" presStyleLbl="parChTrans1D2" presStyleIdx="2" presStyleCnt="5"/>
      <dgm:spPr/>
      <dgm:t>
        <a:bodyPr/>
        <a:lstStyle/>
        <a:p>
          <a:endParaRPr lang="es-EC"/>
        </a:p>
      </dgm:t>
    </dgm:pt>
    <dgm:pt modelId="{7CFDEE09-C0EB-4FDD-9DCF-3DE3AC136714}" type="pres">
      <dgm:prSet presAssocID="{A3324731-EEAE-49A0-8FE0-963E64AC9C40}" presName="connTx" presStyleLbl="parChTrans1D2" presStyleIdx="2" presStyleCnt="5"/>
      <dgm:spPr/>
      <dgm:t>
        <a:bodyPr/>
        <a:lstStyle/>
        <a:p>
          <a:endParaRPr lang="es-EC"/>
        </a:p>
      </dgm:t>
    </dgm:pt>
    <dgm:pt modelId="{831E3F91-3C26-4E56-9DA9-B42B01E62B1D}" type="pres">
      <dgm:prSet presAssocID="{389324BC-6450-41FC-AADE-61B0BCAABCE7}" presName="root2" presStyleCnt="0"/>
      <dgm:spPr/>
    </dgm:pt>
    <dgm:pt modelId="{3E956ED9-9E73-4982-A5D9-F9FA49648E73}" type="pres">
      <dgm:prSet presAssocID="{389324BC-6450-41FC-AADE-61B0BCAABCE7}" presName="LevelTwoTextNode" presStyleLbl="node2" presStyleIdx="2" presStyleCnt="5">
        <dgm:presLayoutVars>
          <dgm:chPref val="3"/>
        </dgm:presLayoutVars>
      </dgm:prSet>
      <dgm:spPr/>
      <dgm:t>
        <a:bodyPr/>
        <a:lstStyle/>
        <a:p>
          <a:endParaRPr lang="es-EC"/>
        </a:p>
      </dgm:t>
    </dgm:pt>
    <dgm:pt modelId="{EE835BC0-EBEB-4D12-8505-CD373C995CFE}" type="pres">
      <dgm:prSet presAssocID="{389324BC-6450-41FC-AADE-61B0BCAABCE7}" presName="level3hierChild" presStyleCnt="0"/>
      <dgm:spPr/>
    </dgm:pt>
    <dgm:pt modelId="{4B94D647-10D0-4B13-B9EF-D2F84C127407}" type="pres">
      <dgm:prSet presAssocID="{1381B42D-2F22-4EAB-B615-BBD286BF0F6A}" presName="conn2-1" presStyleLbl="parChTrans1D2" presStyleIdx="3" presStyleCnt="5"/>
      <dgm:spPr/>
      <dgm:t>
        <a:bodyPr/>
        <a:lstStyle/>
        <a:p>
          <a:endParaRPr lang="es-EC"/>
        </a:p>
      </dgm:t>
    </dgm:pt>
    <dgm:pt modelId="{41823327-6FB9-4D64-89C9-13281C097774}" type="pres">
      <dgm:prSet presAssocID="{1381B42D-2F22-4EAB-B615-BBD286BF0F6A}" presName="connTx" presStyleLbl="parChTrans1D2" presStyleIdx="3" presStyleCnt="5"/>
      <dgm:spPr/>
      <dgm:t>
        <a:bodyPr/>
        <a:lstStyle/>
        <a:p>
          <a:endParaRPr lang="es-EC"/>
        </a:p>
      </dgm:t>
    </dgm:pt>
    <dgm:pt modelId="{0A059F6F-66C6-4494-8C24-9AC41FE8158B}" type="pres">
      <dgm:prSet presAssocID="{C4756E55-14AA-4F97-AC55-B9C201827794}" presName="root2" presStyleCnt="0"/>
      <dgm:spPr/>
    </dgm:pt>
    <dgm:pt modelId="{820DCBCB-DE7E-48C7-BD61-58215EC86054}" type="pres">
      <dgm:prSet presAssocID="{C4756E55-14AA-4F97-AC55-B9C201827794}" presName="LevelTwoTextNode" presStyleLbl="node2" presStyleIdx="3" presStyleCnt="5">
        <dgm:presLayoutVars>
          <dgm:chPref val="3"/>
        </dgm:presLayoutVars>
      </dgm:prSet>
      <dgm:spPr/>
      <dgm:t>
        <a:bodyPr/>
        <a:lstStyle/>
        <a:p>
          <a:endParaRPr lang="es-EC"/>
        </a:p>
      </dgm:t>
    </dgm:pt>
    <dgm:pt modelId="{B8D1C5F0-01F9-4B4D-AD63-81D8F79A0974}" type="pres">
      <dgm:prSet presAssocID="{C4756E55-14AA-4F97-AC55-B9C201827794}" presName="level3hierChild" presStyleCnt="0"/>
      <dgm:spPr/>
    </dgm:pt>
    <dgm:pt modelId="{8E0A55CF-6882-4BB1-8E0B-26D76EB2C680}" type="pres">
      <dgm:prSet presAssocID="{28252B6B-D281-4A0D-87E3-E46EEC8DC416}" presName="conn2-1" presStyleLbl="parChTrans1D2" presStyleIdx="4" presStyleCnt="5"/>
      <dgm:spPr/>
      <dgm:t>
        <a:bodyPr/>
        <a:lstStyle/>
        <a:p>
          <a:endParaRPr lang="es-EC"/>
        </a:p>
      </dgm:t>
    </dgm:pt>
    <dgm:pt modelId="{1CCA7146-6844-45F6-8093-B877287B1F03}" type="pres">
      <dgm:prSet presAssocID="{28252B6B-D281-4A0D-87E3-E46EEC8DC416}" presName="connTx" presStyleLbl="parChTrans1D2" presStyleIdx="4" presStyleCnt="5"/>
      <dgm:spPr/>
      <dgm:t>
        <a:bodyPr/>
        <a:lstStyle/>
        <a:p>
          <a:endParaRPr lang="es-EC"/>
        </a:p>
      </dgm:t>
    </dgm:pt>
    <dgm:pt modelId="{06FCBA93-4754-45A2-BF2E-9E9B0CB60815}" type="pres">
      <dgm:prSet presAssocID="{7B0B24EC-1825-48CF-8361-CF1D19D69CFE}" presName="root2" presStyleCnt="0"/>
      <dgm:spPr/>
    </dgm:pt>
    <dgm:pt modelId="{18E53AE1-A161-4157-B6AD-D516F0D91F97}" type="pres">
      <dgm:prSet presAssocID="{7B0B24EC-1825-48CF-8361-CF1D19D69CFE}" presName="LevelTwoTextNode" presStyleLbl="node2" presStyleIdx="4" presStyleCnt="5">
        <dgm:presLayoutVars>
          <dgm:chPref val="3"/>
        </dgm:presLayoutVars>
      </dgm:prSet>
      <dgm:spPr/>
      <dgm:t>
        <a:bodyPr/>
        <a:lstStyle/>
        <a:p>
          <a:endParaRPr lang="es-EC"/>
        </a:p>
      </dgm:t>
    </dgm:pt>
    <dgm:pt modelId="{F38C1B10-F4EC-4754-A6B5-7E5791C6AD4D}" type="pres">
      <dgm:prSet presAssocID="{7B0B24EC-1825-48CF-8361-CF1D19D69CFE}" presName="level3hierChild" presStyleCnt="0"/>
      <dgm:spPr/>
    </dgm:pt>
  </dgm:ptLst>
  <dgm:cxnLst>
    <dgm:cxn modelId="{38F93FB7-73F8-4313-A874-C7A8065D445E}" type="presOf" srcId="{C4341B79-C9D4-4CFE-AAAB-996F934C0011}" destId="{E9533EC5-C03C-4687-B524-4F0DC6069527}" srcOrd="0" destOrd="0" presId="urn:microsoft.com/office/officeart/2008/layout/HorizontalMultiLevelHierarchy"/>
    <dgm:cxn modelId="{B4120FE1-49C7-4A89-BF3E-83602E23737F}" type="presOf" srcId="{7B0B24EC-1825-48CF-8361-CF1D19D69CFE}" destId="{18E53AE1-A161-4157-B6AD-D516F0D91F97}" srcOrd="0" destOrd="0" presId="urn:microsoft.com/office/officeart/2008/layout/HorizontalMultiLevelHierarchy"/>
    <dgm:cxn modelId="{209195B8-F038-4B50-8C89-F6BD16C6B498}" type="presOf" srcId="{7B428A47-996D-4048-B84A-22A8253B056F}" destId="{51ABC284-1FE6-424A-9D53-5B36BDCD8ED7}" srcOrd="0" destOrd="0" presId="urn:microsoft.com/office/officeart/2008/layout/HorizontalMultiLevelHierarchy"/>
    <dgm:cxn modelId="{9F03FCB2-15CE-46E3-BD60-08DBA09B7B8F}" type="presOf" srcId="{A3324731-EEAE-49A0-8FE0-963E64AC9C40}" destId="{7CFDEE09-C0EB-4FDD-9DCF-3DE3AC136714}" srcOrd="1" destOrd="0" presId="urn:microsoft.com/office/officeart/2008/layout/HorizontalMultiLevelHierarchy"/>
    <dgm:cxn modelId="{9DDAC799-5D84-4736-83FF-8BC85F023B7C}" type="presOf" srcId="{A3324731-EEAE-49A0-8FE0-963E64AC9C40}" destId="{5254491B-C768-426C-BBAE-F5FCE0A73C9B}" srcOrd="0" destOrd="0" presId="urn:microsoft.com/office/officeart/2008/layout/HorizontalMultiLevelHierarchy"/>
    <dgm:cxn modelId="{3D0B7B61-64E3-407E-AFB1-AF53656A8810}" type="presOf" srcId="{389324BC-6450-41FC-AADE-61B0BCAABCE7}" destId="{3E956ED9-9E73-4982-A5D9-F9FA49648E73}" srcOrd="0" destOrd="0" presId="urn:microsoft.com/office/officeart/2008/layout/HorizontalMultiLevelHierarchy"/>
    <dgm:cxn modelId="{FA94FB32-4BC4-4BA2-ACB3-D677F2D2E6B9}" type="presOf" srcId="{2DB033A4-858F-47A6-BDF3-F5690072015E}" destId="{37481F2F-CED8-427A-B5CF-292119251401}" srcOrd="0" destOrd="0" presId="urn:microsoft.com/office/officeart/2008/layout/HorizontalMultiLevelHierarchy"/>
    <dgm:cxn modelId="{E965002C-FEB0-484B-B129-5DD40055E3C5}" type="presOf" srcId="{F4BF7E9E-E733-43F3-BB1F-9C0D34CB50AE}" destId="{13AECD08-DA95-45C4-979D-DAE351D4D022}" srcOrd="0" destOrd="0" presId="urn:microsoft.com/office/officeart/2008/layout/HorizontalMultiLevelHierarchy"/>
    <dgm:cxn modelId="{15C79402-21DD-46E4-9CC2-16155F91530B}" srcId="{2DB033A4-858F-47A6-BDF3-F5690072015E}" destId="{8BCEA1C9-FC8B-4035-8A6C-5227A87C06C2}" srcOrd="0" destOrd="0" parTransId="{430DBA0F-C88F-44B0-83A1-F4A8F4DB6D1F}" sibTransId="{446A120E-949A-4935-8051-1FBB8E849D7F}"/>
    <dgm:cxn modelId="{9566AA59-88E3-4049-BBAE-2F71489C33E3}" type="presOf" srcId="{13E53FD0-54AB-4159-8893-5AF358E8CB2F}" destId="{358D5DC5-0AE6-4F08-83D3-18010DF37C3B}" srcOrd="1" destOrd="0" presId="urn:microsoft.com/office/officeart/2008/layout/HorizontalMultiLevelHierarchy"/>
    <dgm:cxn modelId="{86946BC3-2E91-47B0-9670-A68E6C17D504}" srcId="{8BCEA1C9-FC8B-4035-8A6C-5227A87C06C2}" destId="{C4341B79-C9D4-4CFE-AAAB-996F934C0011}" srcOrd="1" destOrd="0" parTransId="{7B428A47-996D-4048-B84A-22A8253B056F}" sibTransId="{366047C5-C4C4-4587-BB51-7F2D34856785}"/>
    <dgm:cxn modelId="{2D374D71-8C86-4D8F-94ED-D75E01305C08}" type="presOf" srcId="{1381B42D-2F22-4EAB-B615-BBD286BF0F6A}" destId="{41823327-6FB9-4D64-89C9-13281C097774}" srcOrd="1" destOrd="0" presId="urn:microsoft.com/office/officeart/2008/layout/HorizontalMultiLevelHierarchy"/>
    <dgm:cxn modelId="{517B588A-8197-4EB1-86F1-9443E23CDAE1}" type="presOf" srcId="{28252B6B-D281-4A0D-87E3-E46EEC8DC416}" destId="{1CCA7146-6844-45F6-8093-B877287B1F03}" srcOrd="1" destOrd="0" presId="urn:microsoft.com/office/officeart/2008/layout/HorizontalMultiLevelHierarchy"/>
    <dgm:cxn modelId="{31508CF3-2CEB-4DCB-B7CE-7570B1738674}" srcId="{8BCEA1C9-FC8B-4035-8A6C-5227A87C06C2}" destId="{7B0B24EC-1825-48CF-8361-CF1D19D69CFE}" srcOrd="4" destOrd="0" parTransId="{28252B6B-D281-4A0D-87E3-E46EEC8DC416}" sibTransId="{E2AE6843-35C2-4EF0-B288-03C3670577D5}"/>
    <dgm:cxn modelId="{2241E069-1C0E-427A-8C58-DAA9E7FFF90B}" type="presOf" srcId="{8BCEA1C9-FC8B-4035-8A6C-5227A87C06C2}" destId="{56BADF8B-FDBF-4906-AF9F-6343E2E2FFE0}" srcOrd="0" destOrd="0" presId="urn:microsoft.com/office/officeart/2008/layout/HorizontalMultiLevelHierarchy"/>
    <dgm:cxn modelId="{AD19EA29-69D9-46D5-B572-BC75D93D9BEB}" srcId="{8BCEA1C9-FC8B-4035-8A6C-5227A87C06C2}" destId="{F4BF7E9E-E733-43F3-BB1F-9C0D34CB50AE}" srcOrd="0" destOrd="0" parTransId="{13E53FD0-54AB-4159-8893-5AF358E8CB2F}" sibTransId="{056378A2-7E7F-4705-B20D-27310C8EA61C}"/>
    <dgm:cxn modelId="{0B053490-2BF2-4ED1-9563-3F8C15CF70B7}" type="presOf" srcId="{C4756E55-14AA-4F97-AC55-B9C201827794}" destId="{820DCBCB-DE7E-48C7-BD61-58215EC86054}" srcOrd="0" destOrd="0" presId="urn:microsoft.com/office/officeart/2008/layout/HorizontalMultiLevelHierarchy"/>
    <dgm:cxn modelId="{4C97D5A2-12DF-4054-9304-8DD64327C130}" type="presOf" srcId="{1381B42D-2F22-4EAB-B615-BBD286BF0F6A}" destId="{4B94D647-10D0-4B13-B9EF-D2F84C127407}" srcOrd="0" destOrd="0" presId="urn:microsoft.com/office/officeart/2008/layout/HorizontalMultiLevelHierarchy"/>
    <dgm:cxn modelId="{85858EB7-812F-43EB-BDCD-DF4E72890D24}" srcId="{8BCEA1C9-FC8B-4035-8A6C-5227A87C06C2}" destId="{C4756E55-14AA-4F97-AC55-B9C201827794}" srcOrd="3" destOrd="0" parTransId="{1381B42D-2F22-4EAB-B615-BBD286BF0F6A}" sibTransId="{29997E55-01E6-4382-AD5F-1D842730B235}"/>
    <dgm:cxn modelId="{06EA8C13-51E9-4344-9BF2-589002534C05}" type="presOf" srcId="{28252B6B-D281-4A0D-87E3-E46EEC8DC416}" destId="{8E0A55CF-6882-4BB1-8E0B-26D76EB2C680}" srcOrd="0" destOrd="0" presId="urn:microsoft.com/office/officeart/2008/layout/HorizontalMultiLevelHierarchy"/>
    <dgm:cxn modelId="{98D5E9FF-D9B4-438B-A045-340870377B2C}" type="presOf" srcId="{13E53FD0-54AB-4159-8893-5AF358E8CB2F}" destId="{55AF7043-E169-420A-AF1E-53EA3C62220D}" srcOrd="0" destOrd="0" presId="urn:microsoft.com/office/officeart/2008/layout/HorizontalMultiLevelHierarchy"/>
    <dgm:cxn modelId="{DCC60CFE-67F0-4859-B4F0-3A96F76313DF}" srcId="{8BCEA1C9-FC8B-4035-8A6C-5227A87C06C2}" destId="{389324BC-6450-41FC-AADE-61B0BCAABCE7}" srcOrd="2" destOrd="0" parTransId="{A3324731-EEAE-49A0-8FE0-963E64AC9C40}" sibTransId="{18F51FA3-87DC-4993-B6AA-49DE701DB646}"/>
    <dgm:cxn modelId="{0B1DC3BC-964E-4A91-AA0F-2F02CECAFB68}" type="presOf" srcId="{7B428A47-996D-4048-B84A-22A8253B056F}" destId="{48BC020E-458B-4926-911F-E80CDD6B70A0}" srcOrd="1" destOrd="0" presId="urn:microsoft.com/office/officeart/2008/layout/HorizontalMultiLevelHierarchy"/>
    <dgm:cxn modelId="{2552D980-2508-47C6-A3B3-7278E4B6DB49}" type="presParOf" srcId="{37481F2F-CED8-427A-B5CF-292119251401}" destId="{F1FE6C50-9DA5-4C22-A163-3D0A2F513221}" srcOrd="0" destOrd="0" presId="urn:microsoft.com/office/officeart/2008/layout/HorizontalMultiLevelHierarchy"/>
    <dgm:cxn modelId="{D4C3460C-2438-4134-B792-4A137452C5F0}" type="presParOf" srcId="{F1FE6C50-9DA5-4C22-A163-3D0A2F513221}" destId="{56BADF8B-FDBF-4906-AF9F-6343E2E2FFE0}" srcOrd="0" destOrd="0" presId="urn:microsoft.com/office/officeart/2008/layout/HorizontalMultiLevelHierarchy"/>
    <dgm:cxn modelId="{6EC56BF5-8835-4039-89F8-BA377FD9E0FD}" type="presParOf" srcId="{F1FE6C50-9DA5-4C22-A163-3D0A2F513221}" destId="{B17DF379-763D-4D65-940A-558F8A703D3C}" srcOrd="1" destOrd="0" presId="urn:microsoft.com/office/officeart/2008/layout/HorizontalMultiLevelHierarchy"/>
    <dgm:cxn modelId="{C03DAFA6-708C-429A-BD03-592979F55A49}" type="presParOf" srcId="{B17DF379-763D-4D65-940A-558F8A703D3C}" destId="{55AF7043-E169-420A-AF1E-53EA3C62220D}" srcOrd="0" destOrd="0" presId="urn:microsoft.com/office/officeart/2008/layout/HorizontalMultiLevelHierarchy"/>
    <dgm:cxn modelId="{C3E83FCA-164B-4447-8433-BD8CE36B1768}" type="presParOf" srcId="{55AF7043-E169-420A-AF1E-53EA3C62220D}" destId="{358D5DC5-0AE6-4F08-83D3-18010DF37C3B}" srcOrd="0" destOrd="0" presId="urn:microsoft.com/office/officeart/2008/layout/HorizontalMultiLevelHierarchy"/>
    <dgm:cxn modelId="{CFDED3EE-2D3B-4DE9-AB72-0CAEB2CE8BAE}" type="presParOf" srcId="{B17DF379-763D-4D65-940A-558F8A703D3C}" destId="{DE58B843-CC94-4A76-A03B-14BF916CCEC4}" srcOrd="1" destOrd="0" presId="urn:microsoft.com/office/officeart/2008/layout/HorizontalMultiLevelHierarchy"/>
    <dgm:cxn modelId="{198AEB54-1FFD-418C-A28D-E2E2CFBCCB8A}" type="presParOf" srcId="{DE58B843-CC94-4A76-A03B-14BF916CCEC4}" destId="{13AECD08-DA95-45C4-979D-DAE351D4D022}" srcOrd="0" destOrd="0" presId="urn:microsoft.com/office/officeart/2008/layout/HorizontalMultiLevelHierarchy"/>
    <dgm:cxn modelId="{0B628494-CCC6-46C7-AEE9-EF279F13CC3F}" type="presParOf" srcId="{DE58B843-CC94-4A76-A03B-14BF916CCEC4}" destId="{24192367-4FF5-4E3D-BE2D-7222E46D526D}" srcOrd="1" destOrd="0" presId="urn:microsoft.com/office/officeart/2008/layout/HorizontalMultiLevelHierarchy"/>
    <dgm:cxn modelId="{21D3A1BF-2D6F-410D-86A6-E3DAFD293A36}" type="presParOf" srcId="{B17DF379-763D-4D65-940A-558F8A703D3C}" destId="{51ABC284-1FE6-424A-9D53-5B36BDCD8ED7}" srcOrd="2" destOrd="0" presId="urn:microsoft.com/office/officeart/2008/layout/HorizontalMultiLevelHierarchy"/>
    <dgm:cxn modelId="{DBCCDDE8-96D8-4EE7-B7EC-5302759C97BE}" type="presParOf" srcId="{51ABC284-1FE6-424A-9D53-5B36BDCD8ED7}" destId="{48BC020E-458B-4926-911F-E80CDD6B70A0}" srcOrd="0" destOrd="0" presId="urn:microsoft.com/office/officeart/2008/layout/HorizontalMultiLevelHierarchy"/>
    <dgm:cxn modelId="{CE970B30-E772-4D21-90E8-0436CE3F876E}" type="presParOf" srcId="{B17DF379-763D-4D65-940A-558F8A703D3C}" destId="{0E2FB057-A15C-41D9-8486-6CAC5A547587}" srcOrd="3" destOrd="0" presId="urn:microsoft.com/office/officeart/2008/layout/HorizontalMultiLevelHierarchy"/>
    <dgm:cxn modelId="{D8F981DB-1EB0-40FA-8CAE-FDE9CD805814}" type="presParOf" srcId="{0E2FB057-A15C-41D9-8486-6CAC5A547587}" destId="{E9533EC5-C03C-4687-B524-4F0DC6069527}" srcOrd="0" destOrd="0" presId="urn:microsoft.com/office/officeart/2008/layout/HorizontalMultiLevelHierarchy"/>
    <dgm:cxn modelId="{E840092F-2207-47C0-AE94-55A78ACD6B7F}" type="presParOf" srcId="{0E2FB057-A15C-41D9-8486-6CAC5A547587}" destId="{B0D72426-2E73-4478-80C1-62678471D01E}" srcOrd="1" destOrd="0" presId="urn:microsoft.com/office/officeart/2008/layout/HorizontalMultiLevelHierarchy"/>
    <dgm:cxn modelId="{6A04C882-715B-4BA4-A83C-4391F77DD5D2}" type="presParOf" srcId="{B17DF379-763D-4D65-940A-558F8A703D3C}" destId="{5254491B-C768-426C-BBAE-F5FCE0A73C9B}" srcOrd="4" destOrd="0" presId="urn:microsoft.com/office/officeart/2008/layout/HorizontalMultiLevelHierarchy"/>
    <dgm:cxn modelId="{5EC46725-80B1-41AE-A754-59CCE7DCC442}" type="presParOf" srcId="{5254491B-C768-426C-BBAE-F5FCE0A73C9B}" destId="{7CFDEE09-C0EB-4FDD-9DCF-3DE3AC136714}" srcOrd="0" destOrd="0" presId="urn:microsoft.com/office/officeart/2008/layout/HorizontalMultiLevelHierarchy"/>
    <dgm:cxn modelId="{8B9DA1ED-B48E-49F1-8A86-39ACCC220809}" type="presParOf" srcId="{B17DF379-763D-4D65-940A-558F8A703D3C}" destId="{831E3F91-3C26-4E56-9DA9-B42B01E62B1D}" srcOrd="5" destOrd="0" presId="urn:microsoft.com/office/officeart/2008/layout/HorizontalMultiLevelHierarchy"/>
    <dgm:cxn modelId="{E77D7525-0DE5-4A57-AC35-0B823E1A86C2}" type="presParOf" srcId="{831E3F91-3C26-4E56-9DA9-B42B01E62B1D}" destId="{3E956ED9-9E73-4982-A5D9-F9FA49648E73}" srcOrd="0" destOrd="0" presId="urn:microsoft.com/office/officeart/2008/layout/HorizontalMultiLevelHierarchy"/>
    <dgm:cxn modelId="{5AFE3FB7-5EFE-4CA2-B5DB-5FFA500C1869}" type="presParOf" srcId="{831E3F91-3C26-4E56-9DA9-B42B01E62B1D}" destId="{EE835BC0-EBEB-4D12-8505-CD373C995CFE}" srcOrd="1" destOrd="0" presId="urn:microsoft.com/office/officeart/2008/layout/HorizontalMultiLevelHierarchy"/>
    <dgm:cxn modelId="{4F6450A7-2F2D-4CDE-84C1-3FB10D719E48}" type="presParOf" srcId="{B17DF379-763D-4D65-940A-558F8A703D3C}" destId="{4B94D647-10D0-4B13-B9EF-D2F84C127407}" srcOrd="6" destOrd="0" presId="urn:microsoft.com/office/officeart/2008/layout/HorizontalMultiLevelHierarchy"/>
    <dgm:cxn modelId="{018AFC5E-8141-41E5-BFFE-968B21A6E884}" type="presParOf" srcId="{4B94D647-10D0-4B13-B9EF-D2F84C127407}" destId="{41823327-6FB9-4D64-89C9-13281C097774}" srcOrd="0" destOrd="0" presId="urn:microsoft.com/office/officeart/2008/layout/HorizontalMultiLevelHierarchy"/>
    <dgm:cxn modelId="{AACBCB85-77B0-4262-8E31-94B5B778690B}" type="presParOf" srcId="{B17DF379-763D-4D65-940A-558F8A703D3C}" destId="{0A059F6F-66C6-4494-8C24-9AC41FE8158B}" srcOrd="7" destOrd="0" presId="urn:microsoft.com/office/officeart/2008/layout/HorizontalMultiLevelHierarchy"/>
    <dgm:cxn modelId="{4C4FB1C5-111A-4341-9624-57B66DB332E7}" type="presParOf" srcId="{0A059F6F-66C6-4494-8C24-9AC41FE8158B}" destId="{820DCBCB-DE7E-48C7-BD61-58215EC86054}" srcOrd="0" destOrd="0" presId="urn:microsoft.com/office/officeart/2008/layout/HorizontalMultiLevelHierarchy"/>
    <dgm:cxn modelId="{3FCB0B82-2ACE-4F09-AF2C-EC2430B1E0F4}" type="presParOf" srcId="{0A059F6F-66C6-4494-8C24-9AC41FE8158B}" destId="{B8D1C5F0-01F9-4B4D-AD63-81D8F79A0974}" srcOrd="1" destOrd="0" presId="urn:microsoft.com/office/officeart/2008/layout/HorizontalMultiLevelHierarchy"/>
    <dgm:cxn modelId="{3BC38F7D-AEB5-4E52-A8C3-E795A3ED32E5}" type="presParOf" srcId="{B17DF379-763D-4D65-940A-558F8A703D3C}" destId="{8E0A55CF-6882-4BB1-8E0B-26D76EB2C680}" srcOrd="8" destOrd="0" presId="urn:microsoft.com/office/officeart/2008/layout/HorizontalMultiLevelHierarchy"/>
    <dgm:cxn modelId="{B8B7B4D5-A6D7-406B-A372-41FE97B0680E}" type="presParOf" srcId="{8E0A55CF-6882-4BB1-8E0B-26D76EB2C680}" destId="{1CCA7146-6844-45F6-8093-B877287B1F03}" srcOrd="0" destOrd="0" presId="urn:microsoft.com/office/officeart/2008/layout/HorizontalMultiLevelHierarchy"/>
    <dgm:cxn modelId="{5785DC72-26C0-4F89-8295-DEFA7BDFC8AD}" type="presParOf" srcId="{B17DF379-763D-4D65-940A-558F8A703D3C}" destId="{06FCBA93-4754-45A2-BF2E-9E9B0CB60815}" srcOrd="9" destOrd="0" presId="urn:microsoft.com/office/officeart/2008/layout/HorizontalMultiLevelHierarchy"/>
    <dgm:cxn modelId="{E4BD6C5F-5C6D-44A3-9DA5-4F6662C7D265}" type="presParOf" srcId="{06FCBA93-4754-45A2-BF2E-9E9B0CB60815}" destId="{18E53AE1-A161-4157-B6AD-D516F0D91F97}" srcOrd="0" destOrd="0" presId="urn:microsoft.com/office/officeart/2008/layout/HorizontalMultiLevelHierarchy"/>
    <dgm:cxn modelId="{BD1517FE-2374-4EBE-8C64-3FBEE2DD4EBC}" type="presParOf" srcId="{06FCBA93-4754-45A2-BF2E-9E9B0CB60815}" destId="{F38C1B10-F4EC-4754-A6B5-7E5791C6AD4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6AB2521-9875-4006-A99B-D067AFC59650}" type="datetimeFigureOut">
              <a:rPr lang="es-EC"/>
              <a:pPr>
                <a:defRPr/>
              </a:pPr>
              <a:t>31/01/2017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EEAD276-C74C-4134-A179-64928FCC8D4B}" type="slidenum">
              <a:rPr lang="es-EC"/>
              <a:pPr>
                <a:defRPr/>
              </a:pPr>
              <a:t>‹Nº›</a:t>
            </a:fld>
            <a:endParaRPr lang="es-EC"/>
          </a:p>
        </p:txBody>
      </p:sp>
    </p:spTree>
    <p:extLst>
      <p:ext uri="{BB962C8B-B14F-4D97-AF65-F5344CB8AC3E}">
        <p14:creationId xmlns:p14="http://schemas.microsoft.com/office/powerpoint/2010/main" val="18704631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34BC76-B48D-47D1-ABA6-74EEEAE2EB84}" type="slidenum">
              <a:rPr lang="es-EC"/>
              <a:pPr fontAlgn="base">
                <a:spcBef>
                  <a:spcPct val="0"/>
                </a:spcBef>
                <a:spcAft>
                  <a:spcPct val="0"/>
                </a:spcAft>
              </a:pPr>
              <a:t>9</a:t>
            </a:fld>
            <a:endParaRPr lang="es-EC"/>
          </a:p>
        </p:txBody>
      </p:sp>
    </p:spTree>
    <p:extLst>
      <p:ext uri="{BB962C8B-B14F-4D97-AF65-F5344CB8AC3E}">
        <p14:creationId xmlns:p14="http://schemas.microsoft.com/office/powerpoint/2010/main" val="183444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pPr>
              <a:defRPr/>
            </a:pPr>
            <a:fld id="{0EEAD276-C74C-4134-A179-64928FCC8D4B}" type="slidenum">
              <a:rPr lang="es-EC" smtClean="0"/>
              <a:pPr>
                <a:defRPr/>
              </a:pPr>
              <a:t>18</a:t>
            </a:fld>
            <a:endParaRPr lang="es-EC"/>
          </a:p>
        </p:txBody>
      </p:sp>
    </p:spTree>
    <p:extLst>
      <p:ext uri="{BB962C8B-B14F-4D97-AF65-F5344CB8AC3E}">
        <p14:creationId xmlns:p14="http://schemas.microsoft.com/office/powerpoint/2010/main" val="145442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8F057D-E4E0-4A97-9B4F-B57119F507BC}" type="slidenum">
              <a:rPr lang="es-EC"/>
              <a:pPr fontAlgn="base">
                <a:spcBef>
                  <a:spcPct val="0"/>
                </a:spcBef>
                <a:spcAft>
                  <a:spcPct val="0"/>
                </a:spcAft>
              </a:pPr>
              <a:t>19</a:t>
            </a:fld>
            <a:endParaRPr lang="es-EC"/>
          </a:p>
        </p:txBody>
      </p:sp>
    </p:spTree>
    <p:extLst>
      <p:ext uri="{BB962C8B-B14F-4D97-AF65-F5344CB8AC3E}">
        <p14:creationId xmlns:p14="http://schemas.microsoft.com/office/powerpoint/2010/main" val="114180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FA0449-E255-43CD-BCBF-686065A0C0C8}" type="slidenum">
              <a:rPr lang="es-EC"/>
              <a:pPr fontAlgn="base">
                <a:spcBef>
                  <a:spcPct val="0"/>
                </a:spcBef>
                <a:spcAft>
                  <a:spcPct val="0"/>
                </a:spcAft>
              </a:pPr>
              <a:t>20</a:t>
            </a:fld>
            <a:endParaRPr lang="es-EC"/>
          </a:p>
        </p:txBody>
      </p:sp>
    </p:spTree>
    <p:extLst>
      <p:ext uri="{BB962C8B-B14F-4D97-AF65-F5344CB8AC3E}">
        <p14:creationId xmlns:p14="http://schemas.microsoft.com/office/powerpoint/2010/main" val="350805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21</a:t>
            </a:fld>
            <a:endParaRPr lang="es-EC"/>
          </a:p>
        </p:txBody>
      </p:sp>
    </p:spTree>
    <p:extLst>
      <p:ext uri="{BB962C8B-B14F-4D97-AF65-F5344CB8AC3E}">
        <p14:creationId xmlns:p14="http://schemas.microsoft.com/office/powerpoint/2010/main" val="1706112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22</a:t>
            </a:fld>
            <a:endParaRPr lang="es-EC"/>
          </a:p>
        </p:txBody>
      </p:sp>
    </p:spTree>
    <p:extLst>
      <p:ext uri="{BB962C8B-B14F-4D97-AF65-F5344CB8AC3E}">
        <p14:creationId xmlns:p14="http://schemas.microsoft.com/office/powerpoint/2010/main" val="424727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23</a:t>
            </a:fld>
            <a:endParaRPr lang="es-EC"/>
          </a:p>
        </p:txBody>
      </p:sp>
    </p:spTree>
    <p:extLst>
      <p:ext uri="{BB962C8B-B14F-4D97-AF65-F5344CB8AC3E}">
        <p14:creationId xmlns:p14="http://schemas.microsoft.com/office/powerpoint/2010/main" val="309493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24</a:t>
            </a:fld>
            <a:endParaRPr lang="es-EC"/>
          </a:p>
        </p:txBody>
      </p:sp>
    </p:spTree>
    <p:extLst>
      <p:ext uri="{BB962C8B-B14F-4D97-AF65-F5344CB8AC3E}">
        <p14:creationId xmlns:p14="http://schemas.microsoft.com/office/powerpoint/2010/main" val="116077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25</a:t>
            </a:fld>
            <a:endParaRPr lang="es-EC"/>
          </a:p>
        </p:txBody>
      </p:sp>
    </p:spTree>
    <p:extLst>
      <p:ext uri="{BB962C8B-B14F-4D97-AF65-F5344CB8AC3E}">
        <p14:creationId xmlns:p14="http://schemas.microsoft.com/office/powerpoint/2010/main" val="172849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26</a:t>
            </a:fld>
            <a:endParaRPr lang="es-EC"/>
          </a:p>
        </p:txBody>
      </p:sp>
    </p:spTree>
    <p:extLst>
      <p:ext uri="{BB962C8B-B14F-4D97-AF65-F5344CB8AC3E}">
        <p14:creationId xmlns:p14="http://schemas.microsoft.com/office/powerpoint/2010/main" val="3956618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27</a:t>
            </a:fld>
            <a:endParaRPr lang="es-EC"/>
          </a:p>
        </p:txBody>
      </p:sp>
    </p:spTree>
    <p:extLst>
      <p:ext uri="{BB962C8B-B14F-4D97-AF65-F5344CB8AC3E}">
        <p14:creationId xmlns:p14="http://schemas.microsoft.com/office/powerpoint/2010/main" val="188487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34BC76-B48D-47D1-ABA6-74EEEAE2EB84}" type="slidenum">
              <a:rPr lang="es-EC"/>
              <a:pPr fontAlgn="base">
                <a:spcBef>
                  <a:spcPct val="0"/>
                </a:spcBef>
                <a:spcAft>
                  <a:spcPct val="0"/>
                </a:spcAft>
              </a:pPr>
              <a:t>10</a:t>
            </a:fld>
            <a:endParaRPr lang="es-EC"/>
          </a:p>
        </p:txBody>
      </p:sp>
    </p:spTree>
    <p:extLst>
      <p:ext uri="{BB962C8B-B14F-4D97-AF65-F5344CB8AC3E}">
        <p14:creationId xmlns:p14="http://schemas.microsoft.com/office/powerpoint/2010/main" val="1564974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28</a:t>
            </a:fld>
            <a:endParaRPr lang="es-EC"/>
          </a:p>
        </p:txBody>
      </p:sp>
    </p:spTree>
    <p:extLst>
      <p:ext uri="{BB962C8B-B14F-4D97-AF65-F5344CB8AC3E}">
        <p14:creationId xmlns:p14="http://schemas.microsoft.com/office/powerpoint/2010/main" val="255061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29</a:t>
            </a:fld>
            <a:endParaRPr lang="es-EC"/>
          </a:p>
        </p:txBody>
      </p:sp>
    </p:spTree>
    <p:extLst>
      <p:ext uri="{BB962C8B-B14F-4D97-AF65-F5344CB8AC3E}">
        <p14:creationId xmlns:p14="http://schemas.microsoft.com/office/powerpoint/2010/main" val="3768963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30</a:t>
            </a:fld>
            <a:endParaRPr lang="es-EC"/>
          </a:p>
        </p:txBody>
      </p:sp>
    </p:spTree>
    <p:extLst>
      <p:ext uri="{BB962C8B-B14F-4D97-AF65-F5344CB8AC3E}">
        <p14:creationId xmlns:p14="http://schemas.microsoft.com/office/powerpoint/2010/main" val="2468963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31</a:t>
            </a:fld>
            <a:endParaRPr lang="es-EC"/>
          </a:p>
        </p:txBody>
      </p:sp>
    </p:spTree>
    <p:extLst>
      <p:ext uri="{BB962C8B-B14F-4D97-AF65-F5344CB8AC3E}">
        <p14:creationId xmlns:p14="http://schemas.microsoft.com/office/powerpoint/2010/main" val="798867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32</a:t>
            </a:fld>
            <a:endParaRPr lang="es-EC"/>
          </a:p>
        </p:txBody>
      </p:sp>
    </p:spTree>
    <p:extLst>
      <p:ext uri="{BB962C8B-B14F-4D97-AF65-F5344CB8AC3E}">
        <p14:creationId xmlns:p14="http://schemas.microsoft.com/office/powerpoint/2010/main" val="3751577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dirty="0"/>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4F999-6523-4463-8B79-275F322B13A6}" type="slidenum">
              <a:rPr lang="es-EC"/>
              <a:pPr fontAlgn="base">
                <a:spcBef>
                  <a:spcPct val="0"/>
                </a:spcBef>
                <a:spcAft>
                  <a:spcPct val="0"/>
                </a:spcAft>
              </a:pPr>
              <a:t>33</a:t>
            </a:fld>
            <a:endParaRPr lang="es-EC"/>
          </a:p>
        </p:txBody>
      </p:sp>
    </p:spTree>
    <p:extLst>
      <p:ext uri="{BB962C8B-B14F-4D97-AF65-F5344CB8AC3E}">
        <p14:creationId xmlns:p14="http://schemas.microsoft.com/office/powerpoint/2010/main" val="1030526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1BD632-41CE-4BEE-8CDA-DC7304F50691}" type="slidenum">
              <a:rPr lang="es-EC"/>
              <a:pPr fontAlgn="base">
                <a:spcBef>
                  <a:spcPct val="0"/>
                </a:spcBef>
                <a:spcAft>
                  <a:spcPct val="0"/>
                </a:spcAft>
              </a:pPr>
              <a:t>34</a:t>
            </a:fld>
            <a:endParaRPr lang="es-EC"/>
          </a:p>
        </p:txBody>
      </p:sp>
    </p:spTree>
    <p:extLst>
      <p:ext uri="{BB962C8B-B14F-4D97-AF65-F5344CB8AC3E}">
        <p14:creationId xmlns:p14="http://schemas.microsoft.com/office/powerpoint/2010/main" val="263683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34BC76-B48D-47D1-ABA6-74EEEAE2EB84}" type="slidenum">
              <a:rPr lang="es-EC"/>
              <a:pPr fontAlgn="base">
                <a:spcBef>
                  <a:spcPct val="0"/>
                </a:spcBef>
                <a:spcAft>
                  <a:spcPct val="0"/>
                </a:spcAft>
              </a:pPr>
              <a:t>11</a:t>
            </a:fld>
            <a:endParaRPr lang="es-EC"/>
          </a:p>
        </p:txBody>
      </p:sp>
    </p:spTree>
    <p:extLst>
      <p:ext uri="{BB962C8B-B14F-4D97-AF65-F5344CB8AC3E}">
        <p14:creationId xmlns:p14="http://schemas.microsoft.com/office/powerpoint/2010/main" val="107077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34BC76-B48D-47D1-ABA6-74EEEAE2EB84}" type="slidenum">
              <a:rPr lang="es-EC"/>
              <a:pPr fontAlgn="base">
                <a:spcBef>
                  <a:spcPct val="0"/>
                </a:spcBef>
                <a:spcAft>
                  <a:spcPct val="0"/>
                </a:spcAft>
              </a:pPr>
              <a:t>12</a:t>
            </a:fld>
            <a:endParaRPr lang="es-EC"/>
          </a:p>
        </p:txBody>
      </p:sp>
    </p:spTree>
    <p:extLst>
      <p:ext uri="{BB962C8B-B14F-4D97-AF65-F5344CB8AC3E}">
        <p14:creationId xmlns:p14="http://schemas.microsoft.com/office/powerpoint/2010/main" val="217025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34BC76-B48D-47D1-ABA6-74EEEAE2EB84}" type="slidenum">
              <a:rPr lang="es-EC"/>
              <a:pPr fontAlgn="base">
                <a:spcBef>
                  <a:spcPct val="0"/>
                </a:spcBef>
                <a:spcAft>
                  <a:spcPct val="0"/>
                </a:spcAft>
              </a:pPr>
              <a:t>13</a:t>
            </a:fld>
            <a:endParaRPr lang="es-EC"/>
          </a:p>
        </p:txBody>
      </p:sp>
    </p:spTree>
    <p:extLst>
      <p:ext uri="{BB962C8B-B14F-4D97-AF65-F5344CB8AC3E}">
        <p14:creationId xmlns:p14="http://schemas.microsoft.com/office/powerpoint/2010/main" val="199879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34BC76-B48D-47D1-ABA6-74EEEAE2EB84}" type="slidenum">
              <a:rPr lang="es-EC"/>
              <a:pPr fontAlgn="base">
                <a:spcBef>
                  <a:spcPct val="0"/>
                </a:spcBef>
                <a:spcAft>
                  <a:spcPct val="0"/>
                </a:spcAft>
              </a:pPr>
              <a:t>14</a:t>
            </a:fld>
            <a:endParaRPr lang="es-EC"/>
          </a:p>
        </p:txBody>
      </p:sp>
    </p:spTree>
    <p:extLst>
      <p:ext uri="{BB962C8B-B14F-4D97-AF65-F5344CB8AC3E}">
        <p14:creationId xmlns:p14="http://schemas.microsoft.com/office/powerpoint/2010/main" val="266727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34BC76-B48D-47D1-ABA6-74EEEAE2EB84}" type="slidenum">
              <a:rPr lang="es-EC"/>
              <a:pPr fontAlgn="base">
                <a:spcBef>
                  <a:spcPct val="0"/>
                </a:spcBef>
                <a:spcAft>
                  <a:spcPct val="0"/>
                </a:spcAft>
              </a:pPr>
              <a:t>15</a:t>
            </a:fld>
            <a:endParaRPr lang="es-EC"/>
          </a:p>
        </p:txBody>
      </p:sp>
    </p:spTree>
    <p:extLst>
      <p:ext uri="{BB962C8B-B14F-4D97-AF65-F5344CB8AC3E}">
        <p14:creationId xmlns:p14="http://schemas.microsoft.com/office/powerpoint/2010/main" val="179532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34BC76-B48D-47D1-ABA6-74EEEAE2EB84}" type="slidenum">
              <a:rPr lang="es-EC"/>
              <a:pPr fontAlgn="base">
                <a:spcBef>
                  <a:spcPct val="0"/>
                </a:spcBef>
                <a:spcAft>
                  <a:spcPct val="0"/>
                </a:spcAft>
              </a:pPr>
              <a:t>16</a:t>
            </a:fld>
            <a:endParaRPr lang="es-EC"/>
          </a:p>
        </p:txBody>
      </p:sp>
    </p:spTree>
    <p:extLst>
      <p:ext uri="{BB962C8B-B14F-4D97-AF65-F5344CB8AC3E}">
        <p14:creationId xmlns:p14="http://schemas.microsoft.com/office/powerpoint/2010/main" val="314233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C"/>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8327D8-5FB5-4458-AFEA-342F7F69A31B}" type="slidenum">
              <a:rPr lang="es-EC"/>
              <a:pPr fontAlgn="base">
                <a:spcBef>
                  <a:spcPct val="0"/>
                </a:spcBef>
                <a:spcAft>
                  <a:spcPct val="0"/>
                </a:spcAft>
              </a:pPr>
              <a:t>17</a:t>
            </a:fld>
            <a:endParaRPr lang="es-EC"/>
          </a:p>
        </p:txBody>
      </p:sp>
    </p:spTree>
    <p:extLst>
      <p:ext uri="{BB962C8B-B14F-4D97-AF65-F5344CB8AC3E}">
        <p14:creationId xmlns:p14="http://schemas.microsoft.com/office/powerpoint/2010/main" val="367780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8A9EE17D-348F-4D00-8B43-9ED1236B6C99}" type="datetimeFigureOut">
              <a:rPr lang="es-EC"/>
              <a:pPr>
                <a:defRPr/>
              </a:pPr>
              <a:t>31/01/2017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56C3DDBA-16B0-4A60-9AE1-A1924B716925}"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pPr>
              <a:defRPr/>
            </a:pPr>
            <a:fld id="{8DD0C518-5D8C-4790-A3C2-F4122E979E3F}" type="datetimeFigureOut">
              <a:rPr lang="es-EC"/>
              <a:pPr>
                <a:defRPr/>
              </a:pPr>
              <a:t>31/01/2017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0D81952F-6FAF-45C5-9D24-72EF602E3B1B}"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pPr>
              <a:defRPr/>
            </a:pPr>
            <a:fld id="{CAE83038-F640-4F1D-8682-13C9CFF51189}" type="datetimeFigureOut">
              <a:rPr lang="es-EC"/>
              <a:pPr>
                <a:defRPr/>
              </a:pPr>
              <a:t>31/01/2017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9DF2005C-2844-42F2-A14E-0F20BCB71829}"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lvl1pPr>
              <a:defRPr/>
            </a:lvl1pPr>
          </a:lstStyle>
          <a:p>
            <a:pPr>
              <a:defRPr/>
            </a:pPr>
            <a:fld id="{724F914C-BF7C-4BCE-A4E9-01E3C2D882A1}" type="datetimeFigureOut">
              <a:rPr lang="es-EC"/>
              <a:pPr>
                <a:defRPr/>
              </a:pPr>
              <a:t>31/01/2017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DA322186-5EEF-422D-98D7-2DE3476D466E}"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100DBD9-5382-4503-9324-B7D70A81E377}" type="datetimeFigureOut">
              <a:rPr lang="es-EC"/>
              <a:pPr>
                <a:defRPr/>
              </a:pPr>
              <a:t>31/01/2017</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677FE35A-4864-4E4B-9E99-DD725093C37B}" type="slidenum">
              <a:rPr lang="es-EC"/>
              <a:pPr>
                <a:defRPr/>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3 Marcador de fecha"/>
          <p:cNvSpPr>
            <a:spLocks noGrp="1"/>
          </p:cNvSpPr>
          <p:nvPr>
            <p:ph type="dt" sz="half" idx="10"/>
          </p:nvPr>
        </p:nvSpPr>
        <p:spPr/>
        <p:txBody>
          <a:bodyPr/>
          <a:lstStyle>
            <a:lvl1pPr>
              <a:defRPr/>
            </a:lvl1pPr>
          </a:lstStyle>
          <a:p>
            <a:pPr>
              <a:defRPr/>
            </a:pPr>
            <a:fld id="{3EAC9797-E00B-469A-8365-0E10514A3C0D}" type="datetimeFigureOut">
              <a:rPr lang="es-EC"/>
              <a:pPr>
                <a:defRPr/>
              </a:pPr>
              <a:t>31/01/2017</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0E8198CD-280F-46D3-937F-72AFC0A68815}"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3 Marcador de fecha"/>
          <p:cNvSpPr>
            <a:spLocks noGrp="1"/>
          </p:cNvSpPr>
          <p:nvPr>
            <p:ph type="dt" sz="half" idx="10"/>
          </p:nvPr>
        </p:nvSpPr>
        <p:spPr/>
        <p:txBody>
          <a:bodyPr/>
          <a:lstStyle>
            <a:lvl1pPr>
              <a:defRPr/>
            </a:lvl1pPr>
          </a:lstStyle>
          <a:p>
            <a:pPr>
              <a:defRPr/>
            </a:pPr>
            <a:fld id="{EC715765-157A-4876-8BDD-840CE87030C3}" type="datetimeFigureOut">
              <a:rPr lang="es-EC"/>
              <a:pPr>
                <a:defRPr/>
              </a:pPr>
              <a:t>31/01/2017</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8F2943F4-6EAC-4F85-A9B3-DCA2233E395C}"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1C58CCDB-E96C-464E-95A0-DEB1569D703F}" type="datetimeFigureOut">
              <a:rPr lang="es-EC"/>
              <a:pPr>
                <a:defRPr/>
              </a:pPr>
              <a:t>31/01/2017</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7A41323A-C472-49D7-833C-7CA218FF4DA3}"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8AC9442-A52D-4030-95C3-3E5A0DCDDF2D}" type="datetimeFigureOut">
              <a:rPr lang="es-EC"/>
              <a:pPr>
                <a:defRPr/>
              </a:pPr>
              <a:t>31/01/2017</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B8A551A7-A6A4-4FBE-BF1E-BC97998EEF41}"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0DF29BC-4B3C-4E33-94F7-EFE49109001F}" type="datetimeFigureOut">
              <a:rPr lang="es-EC"/>
              <a:pPr>
                <a:defRPr/>
              </a:pPr>
              <a:t>31/01/2017</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1DEF5290-C21C-4572-BA9F-130D0DFE320C}"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94077EC-E98B-44E6-BF9C-1A02C679D354}" type="datetimeFigureOut">
              <a:rPr lang="es-EC"/>
              <a:pPr>
                <a:defRPr/>
              </a:pPr>
              <a:t>31/01/2017</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AF359985-1522-4004-A3C1-71D5F34FE8ED}"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EC"/>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3C32BB4-3C19-4465-8175-6104A83BCF45}" type="datetimeFigureOut">
              <a:rPr lang="es-EC"/>
              <a:pPr>
                <a:defRPr/>
              </a:pPr>
              <a:t>31/01/2017</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07FEDD7-7B16-4BD5-B87F-1A40DAFC20EE}"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jpe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38" y="2060575"/>
            <a:ext cx="7772400" cy="1470025"/>
          </a:xfrm>
        </p:spPr>
        <p:txBody>
          <a:bodyPr rtlCol="0">
            <a:normAutofit/>
          </a:bodyPr>
          <a:lstStyle/>
          <a:p>
            <a:pPr fontAlgn="auto">
              <a:spcAft>
                <a:spcPts val="0"/>
              </a:spcAft>
              <a:defRPr/>
            </a:pPr>
            <a:r>
              <a:rPr lang="es-EC" sz="2400" b="1" dirty="0" smtClean="0">
                <a:solidFill>
                  <a:schemeClr val="tx2">
                    <a:lumMod val="75000"/>
                  </a:schemeClr>
                </a:solidFill>
              </a:rPr>
              <a:t>TRABAJO DE TITULACIÓN PREVIO </a:t>
            </a:r>
            <a:r>
              <a:rPr lang="es-EC" sz="2400" b="1" dirty="0">
                <a:solidFill>
                  <a:schemeClr val="tx2">
                    <a:lumMod val="75000"/>
                  </a:schemeClr>
                </a:solidFill>
              </a:rPr>
              <a:t>PARA LA OBTENCION DEL TITULO DE INGENIERO COMERCIAL</a:t>
            </a:r>
            <a:endParaRPr lang="es-EC" sz="4800" dirty="0">
              <a:solidFill>
                <a:schemeClr val="tx2">
                  <a:lumMod val="75000"/>
                </a:schemeClr>
              </a:solidFill>
            </a:endParaRPr>
          </a:p>
        </p:txBody>
      </p:sp>
      <p:sp>
        <p:nvSpPr>
          <p:cNvPr id="3" name="2 Subtítulo"/>
          <p:cNvSpPr>
            <a:spLocks noGrp="1"/>
          </p:cNvSpPr>
          <p:nvPr>
            <p:ph type="subTitle" idx="1"/>
          </p:nvPr>
        </p:nvSpPr>
        <p:spPr>
          <a:xfrm>
            <a:off x="1371600" y="3573016"/>
            <a:ext cx="6400800" cy="1487016"/>
          </a:xfrm>
        </p:spPr>
        <p:txBody>
          <a:bodyPr rtlCol="0">
            <a:normAutofit fontScale="77500" lnSpcReduction="20000"/>
          </a:bodyPr>
          <a:lstStyle/>
          <a:p>
            <a:pPr fontAlgn="auto">
              <a:spcAft>
                <a:spcPts val="0"/>
              </a:spcAft>
              <a:defRPr/>
            </a:pPr>
            <a:r>
              <a:rPr lang="es-EC" sz="3300" b="1" dirty="0">
                <a:solidFill>
                  <a:schemeClr val="tx1"/>
                </a:solidFill>
              </a:rPr>
              <a:t>IMPACTO DE LA LEY ORGÁNICA DE ECONOMÍA POPULAR Y SOLIDARIA EN EL CRECIMIENTO DE LAS MICROEMPRESAS DE CALZADO DE SAN PEDRO – SANTA ELENA</a:t>
            </a:r>
            <a:endParaRPr lang="es-EC" dirty="0">
              <a:solidFill>
                <a:schemeClr val="tx1"/>
              </a:solidFill>
            </a:endParaRPr>
          </a:p>
        </p:txBody>
      </p:sp>
      <p:pic>
        <p:nvPicPr>
          <p:cNvPr id="6" name="Imagen 5"/>
          <p:cNvPicPr>
            <a:picLocks noChangeAspect="1"/>
          </p:cNvPicPr>
          <p:nvPr/>
        </p:nvPicPr>
        <p:blipFill>
          <a:blip r:embed="rId2"/>
          <a:stretch>
            <a:fillRect/>
          </a:stretch>
        </p:blipFill>
        <p:spPr>
          <a:xfrm>
            <a:off x="3395370" y="627013"/>
            <a:ext cx="2353260" cy="1505843"/>
          </a:xfrm>
          <a:prstGeom prst="rect">
            <a:avLst/>
          </a:prstGeom>
        </p:spPr>
      </p:pic>
      <p:sp>
        <p:nvSpPr>
          <p:cNvPr id="8" name="2 Subtítulo"/>
          <p:cNvSpPr txBox="1">
            <a:spLocks/>
          </p:cNvSpPr>
          <p:nvPr/>
        </p:nvSpPr>
        <p:spPr bwMode="auto">
          <a:xfrm>
            <a:off x="1524000" y="5254352"/>
            <a:ext cx="6400800" cy="105496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s-EC" sz="2400" b="1" dirty="0">
                <a:solidFill>
                  <a:schemeClr val="tx2">
                    <a:lumMod val="75000"/>
                  </a:schemeClr>
                </a:solidFill>
              </a:rPr>
              <a:t>AUTOR: </a:t>
            </a:r>
            <a:r>
              <a:rPr lang="es-EC" sz="2400" b="1" dirty="0" smtClean="0">
                <a:solidFill>
                  <a:schemeClr val="tx2">
                    <a:lumMod val="75000"/>
                  </a:schemeClr>
                </a:solidFill>
              </a:rPr>
              <a:t>MANCERO JAIRO</a:t>
            </a:r>
            <a:endParaRPr lang="es-EC" sz="2400" b="1" dirty="0">
              <a:solidFill>
                <a:schemeClr val="tx2">
                  <a:lumMod val="75000"/>
                </a:schemeClr>
              </a:solidFill>
            </a:endParaRPr>
          </a:p>
          <a:p>
            <a:pPr fontAlgn="auto">
              <a:spcAft>
                <a:spcPts val="0"/>
              </a:spcAft>
              <a:defRPr/>
            </a:pPr>
            <a:r>
              <a:rPr lang="es-EC" sz="2400" b="1" dirty="0">
                <a:solidFill>
                  <a:schemeClr val="tx2">
                    <a:lumMod val="75000"/>
                  </a:schemeClr>
                </a:solidFill>
              </a:rPr>
              <a:t>TUTOR:ECON. </a:t>
            </a:r>
            <a:r>
              <a:rPr lang="es-EC" sz="2400" b="1" dirty="0" smtClean="0">
                <a:solidFill>
                  <a:schemeClr val="tx2">
                    <a:lumMod val="75000"/>
                  </a:schemeClr>
                </a:solidFill>
              </a:rPr>
              <a:t>MONCAYO</a:t>
            </a:r>
            <a:endParaRPr lang="es-EC"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8072" y="260648"/>
            <a:ext cx="7772400" cy="576064"/>
          </a:xfrm>
        </p:spPr>
        <p:txBody>
          <a:bodyPr rtlCol="0">
            <a:noAutofit/>
          </a:bodyPr>
          <a:lstStyle/>
          <a:p>
            <a:pPr algn="r" fontAlgn="auto">
              <a:spcAft>
                <a:spcPts val="0"/>
              </a:spcAft>
              <a:defRPr/>
            </a:pPr>
            <a:r>
              <a:rPr lang="es-ES" sz="2800" b="1" u="sng" dirty="0">
                <a:solidFill>
                  <a:schemeClr val="accent1">
                    <a:lumMod val="50000"/>
                  </a:schemeClr>
                </a:solidFill>
              </a:rPr>
              <a:t>BASES CIENTÍFICAS Y TEÓRICAS </a:t>
            </a:r>
            <a:r>
              <a:rPr lang="es-EC" sz="2800" b="1" u="sng" dirty="0">
                <a:solidFill>
                  <a:schemeClr val="accent1">
                    <a:lumMod val="50000"/>
                  </a:schemeClr>
                </a:solidFill>
              </a:rPr>
              <a:t/>
            </a:r>
            <a:br>
              <a:rPr lang="es-EC" sz="2800" b="1" u="sng" dirty="0">
                <a:solidFill>
                  <a:schemeClr val="accent1">
                    <a:lumMod val="50000"/>
                  </a:schemeClr>
                </a:solidFill>
              </a:rPr>
            </a:br>
            <a:endParaRPr lang="es-EC" sz="2800" u="sng" dirty="0">
              <a:solidFill>
                <a:schemeClr val="accent1">
                  <a:lumMod val="50000"/>
                </a:schemeClr>
              </a:solidFill>
            </a:endParaRPr>
          </a:p>
        </p:txBody>
      </p:sp>
      <p:pic>
        <p:nvPicPr>
          <p:cNvPr id="61442" name="Picture 2" descr="http://gtconsultores.net/wp-content/uploads/2014/07/procesos.jpg"/>
          <p:cNvPicPr>
            <a:picLocks noChangeAspect="1" noChangeArrowheads="1"/>
          </p:cNvPicPr>
          <p:nvPr/>
        </p:nvPicPr>
        <p:blipFill>
          <a:blip r:embed="rId3" cstate="print"/>
          <a:srcRect/>
          <a:stretch>
            <a:fillRect/>
          </a:stretch>
        </p:blipFill>
        <p:spPr bwMode="auto">
          <a:xfrm>
            <a:off x="6348874" y="3933056"/>
            <a:ext cx="2687622" cy="2482603"/>
          </a:xfrm>
          <a:prstGeom prst="rect">
            <a:avLst/>
          </a:prstGeom>
          <a:noFill/>
        </p:spPr>
      </p:pic>
      <p:pic>
        <p:nvPicPr>
          <p:cNvPr id="7" name="Imagen 6"/>
          <p:cNvPicPr>
            <a:picLocks noChangeAspect="1"/>
          </p:cNvPicPr>
          <p:nvPr/>
        </p:nvPicPr>
        <p:blipFill>
          <a:blip r:embed="rId4"/>
          <a:stretch>
            <a:fillRect/>
          </a:stretch>
        </p:blipFill>
        <p:spPr>
          <a:xfrm>
            <a:off x="443042" y="44624"/>
            <a:ext cx="1248638" cy="1135112"/>
          </a:xfrm>
          <a:prstGeom prst="rect">
            <a:avLst/>
          </a:prstGeom>
        </p:spPr>
      </p:pic>
      <p:sp>
        <p:nvSpPr>
          <p:cNvPr id="10" name="1 Título"/>
          <p:cNvSpPr txBox="1">
            <a:spLocks/>
          </p:cNvSpPr>
          <p:nvPr/>
        </p:nvSpPr>
        <p:spPr bwMode="auto">
          <a:xfrm>
            <a:off x="251520" y="1268760"/>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es-EC" sz="2400" b="1" dirty="0">
                <a:solidFill>
                  <a:schemeClr val="accent1">
                    <a:lumMod val="50000"/>
                  </a:schemeClr>
                </a:solidFill>
                <a:latin typeface="+mj-lt"/>
                <a:ea typeface="+mj-ea"/>
                <a:cs typeface="+mj-cs"/>
              </a:rPr>
              <a:t>El sector financiero popular y solidario</a:t>
            </a:r>
            <a:r>
              <a:rPr lang="es-ES" sz="2400" b="1" dirty="0">
                <a:solidFill>
                  <a:schemeClr val="accent1">
                    <a:lumMod val="50000"/>
                  </a:schemeClr>
                </a:solidFill>
                <a:latin typeface="+mj-lt"/>
                <a:ea typeface="+mj-ea"/>
                <a:cs typeface="+mj-cs"/>
              </a:rPr>
              <a:t> </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4" name="3 Diagrama"/>
          <p:cNvGraphicFramePr/>
          <p:nvPr>
            <p:extLst>
              <p:ext uri="{D42A27DB-BD31-4B8C-83A1-F6EECF244321}">
                <p14:modId xmlns:p14="http://schemas.microsoft.com/office/powerpoint/2010/main" val="2223019965"/>
              </p:ext>
            </p:extLst>
          </p:nvPr>
        </p:nvGraphicFramePr>
        <p:xfrm>
          <a:off x="323528" y="764704"/>
          <a:ext cx="6096000" cy="6093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 Título"/>
          <p:cNvSpPr txBox="1">
            <a:spLocks/>
          </p:cNvSpPr>
          <p:nvPr/>
        </p:nvSpPr>
        <p:spPr bwMode="auto">
          <a:xfrm>
            <a:off x="255984" y="1196752"/>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es-EC" sz="2400" b="1" dirty="0">
                <a:solidFill>
                  <a:schemeClr val="accent1">
                    <a:lumMod val="50000"/>
                  </a:schemeClr>
                </a:solidFill>
                <a:latin typeface="+mj-lt"/>
                <a:ea typeface="+mj-ea"/>
                <a:cs typeface="+mj-cs"/>
              </a:rPr>
              <a:t>Formas de organización de la producción en la Economía</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8" name="1 Título"/>
          <p:cNvSpPr txBox="1">
            <a:spLocks/>
          </p:cNvSpPr>
          <p:nvPr/>
        </p:nvSpPr>
        <p:spPr bwMode="auto">
          <a:xfrm>
            <a:off x="1048072" y="260648"/>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2800" b="1" i="0" u="sng" strike="noStrike" kern="1200" cap="none" spc="0" normalizeH="0" baseline="0" noProof="0" dirty="0">
                <a:ln>
                  <a:noFill/>
                </a:ln>
                <a:solidFill>
                  <a:schemeClr val="accent1">
                    <a:lumMod val="50000"/>
                  </a:schemeClr>
                </a:solidFill>
                <a:effectLst/>
                <a:uLnTx/>
                <a:uFillTx/>
                <a:latin typeface="+mj-lt"/>
                <a:ea typeface="+mj-ea"/>
                <a:cs typeface="+mj-cs"/>
              </a:rPr>
              <a:t>BASES CIENTÍFICAS Y TEÓRICAS</a:t>
            </a:r>
            <a:r>
              <a:rPr kumimoji="0" lang="es-ES" sz="2800" b="1" i="0" u="none" strike="noStrike" kern="1200" cap="none" spc="0" normalizeH="0" baseline="0" noProof="0" dirty="0">
                <a:ln>
                  <a:noFill/>
                </a:ln>
                <a:solidFill>
                  <a:schemeClr val="accent1">
                    <a:lumMod val="50000"/>
                  </a:schemeClr>
                </a:solidFill>
                <a:effectLst/>
                <a:uLnTx/>
                <a:uFillTx/>
                <a:latin typeface="+mj-lt"/>
                <a:ea typeface="+mj-ea"/>
                <a:cs typeface="+mj-cs"/>
              </a:rPr>
              <a:t> </a:t>
            </a:r>
            <a:r>
              <a:rPr kumimoji="0" lang="es-EC" sz="2800" b="1" i="0" u="none" strike="noStrike" kern="1200" cap="none" spc="0" normalizeH="0" baseline="0" noProof="0" dirty="0">
                <a:ln>
                  <a:noFill/>
                </a:ln>
                <a:solidFill>
                  <a:schemeClr val="accent1">
                    <a:lumMod val="50000"/>
                  </a:schemeClr>
                </a:solidFill>
                <a:effectLst/>
                <a:uLnTx/>
                <a:uFillTx/>
                <a:latin typeface="+mj-lt"/>
                <a:ea typeface="+mj-ea"/>
                <a:cs typeface="+mj-cs"/>
              </a:rPr>
              <a:t/>
            </a:r>
            <a:br>
              <a:rPr kumimoji="0" lang="es-EC" sz="2800" b="1" i="0" u="none" strike="noStrike" kern="1200" cap="none" spc="0" normalizeH="0" baseline="0" noProof="0" dirty="0">
                <a:ln>
                  <a:noFill/>
                </a:ln>
                <a:solidFill>
                  <a:schemeClr val="accent1">
                    <a:lumMod val="50000"/>
                  </a:schemeClr>
                </a:solidFill>
                <a:effectLst/>
                <a:uLnTx/>
                <a:uFillTx/>
                <a:latin typeface="+mj-lt"/>
                <a:ea typeface="+mj-ea"/>
                <a:cs typeface="+mj-cs"/>
              </a:rPr>
            </a:br>
            <a:endParaRPr kumimoji="0" lang="es-EC"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sp>
        <p:nvSpPr>
          <p:cNvPr id="9" name="8 CuadroTexto"/>
          <p:cNvSpPr txBox="1"/>
          <p:nvPr/>
        </p:nvSpPr>
        <p:spPr>
          <a:xfrm>
            <a:off x="611560" y="1556792"/>
            <a:ext cx="184731" cy="369332"/>
          </a:xfrm>
          <a:prstGeom prst="rect">
            <a:avLst/>
          </a:prstGeom>
          <a:noFill/>
        </p:spPr>
        <p:txBody>
          <a:bodyPr wrap="none" rtlCol="0">
            <a:spAutoFit/>
          </a:bodyPr>
          <a:lstStyle/>
          <a:p>
            <a:endParaRPr lang="es-EC" dirty="0"/>
          </a:p>
        </p:txBody>
      </p:sp>
      <p:sp>
        <p:nvSpPr>
          <p:cNvPr id="10" name="9 CuadroTexto"/>
          <p:cNvSpPr txBox="1"/>
          <p:nvPr/>
        </p:nvSpPr>
        <p:spPr>
          <a:xfrm>
            <a:off x="389636" y="5301208"/>
            <a:ext cx="8358828" cy="1200329"/>
          </a:xfrm>
          <a:prstGeom prst="rect">
            <a:avLst/>
          </a:prstGeom>
          <a:noFill/>
        </p:spPr>
        <p:txBody>
          <a:bodyPr wrap="square" rtlCol="0">
            <a:spAutoFit/>
          </a:bodyPr>
          <a:lstStyle/>
          <a:p>
            <a:pPr lvl="0" algn="just"/>
            <a:r>
              <a:rPr lang="es-EC" dirty="0">
                <a:solidFill>
                  <a:schemeClr val="accent1">
                    <a:lumMod val="50000"/>
                  </a:schemeClr>
                </a:solidFill>
              </a:rPr>
              <a:t>Las empresas solidarias pueden crearse de diferentes manera, pueden ser entre otras, </a:t>
            </a:r>
            <a:r>
              <a:rPr lang="es-EC" b="1" dirty="0">
                <a:solidFill>
                  <a:schemeClr val="accent1">
                    <a:lumMod val="75000"/>
                  </a:schemeClr>
                </a:solidFill>
              </a:rPr>
              <a:t>asociativas y comunitarias</a:t>
            </a:r>
            <a:r>
              <a:rPr lang="es-EC" dirty="0">
                <a:solidFill>
                  <a:schemeClr val="accent1">
                    <a:lumMod val="50000"/>
                  </a:schemeClr>
                </a:solidFill>
              </a:rPr>
              <a:t>, siempre y cuando estén bajo los parámetros de lo que indica la normativa vinculada a la economía popular y solidaria. </a:t>
            </a:r>
          </a:p>
        </p:txBody>
      </p:sp>
      <p:pic>
        <p:nvPicPr>
          <p:cNvPr id="12" name="Imagen 11"/>
          <p:cNvPicPr>
            <a:picLocks noChangeAspect="1"/>
          </p:cNvPicPr>
          <p:nvPr/>
        </p:nvPicPr>
        <p:blipFill>
          <a:blip r:embed="rId3"/>
          <a:stretch>
            <a:fillRect/>
          </a:stretch>
        </p:blipFill>
        <p:spPr>
          <a:xfrm>
            <a:off x="443042" y="44624"/>
            <a:ext cx="1248638" cy="1135112"/>
          </a:xfrm>
          <a:prstGeom prst="rect">
            <a:avLst/>
          </a:prstGeom>
        </p:spPr>
      </p:pic>
      <p:graphicFrame>
        <p:nvGraphicFramePr>
          <p:cNvPr id="13" name="Diagrama 12"/>
          <p:cNvGraphicFramePr/>
          <p:nvPr>
            <p:extLst>
              <p:ext uri="{D42A27DB-BD31-4B8C-83A1-F6EECF244321}">
                <p14:modId xmlns:p14="http://schemas.microsoft.com/office/powerpoint/2010/main" val="3880616008"/>
              </p:ext>
            </p:extLst>
          </p:nvPr>
        </p:nvGraphicFramePr>
        <p:xfrm>
          <a:off x="107504" y="1772815"/>
          <a:ext cx="8856984" cy="33843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 Título"/>
          <p:cNvSpPr txBox="1">
            <a:spLocks/>
          </p:cNvSpPr>
          <p:nvPr/>
        </p:nvSpPr>
        <p:spPr bwMode="auto">
          <a:xfrm>
            <a:off x="255984" y="1268760"/>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es-ES" sz="3200" b="1" dirty="0">
                <a:solidFill>
                  <a:schemeClr val="accent1">
                    <a:lumMod val="50000"/>
                  </a:schemeClr>
                </a:solidFill>
                <a:latin typeface="+mj-lt"/>
                <a:ea typeface="+mj-ea"/>
                <a:cs typeface="+mj-cs"/>
              </a:rPr>
              <a:t>Sector Comunitario </a:t>
            </a:r>
            <a:r>
              <a:rPr kumimoji="0" lang="es-EC" sz="3200" b="1" i="0" strike="noStrike" kern="1200" cap="none" spc="0" normalizeH="0" baseline="0" noProof="0" dirty="0">
                <a:ln>
                  <a:noFill/>
                </a:ln>
                <a:solidFill>
                  <a:schemeClr val="tx1"/>
                </a:solidFill>
                <a:effectLst/>
                <a:uLnTx/>
                <a:uFillTx/>
                <a:latin typeface="+mj-lt"/>
                <a:ea typeface="+mj-ea"/>
                <a:cs typeface="+mj-cs"/>
              </a:rPr>
              <a:t/>
            </a:r>
            <a:br>
              <a:rPr kumimoji="0" lang="es-EC" sz="3200" b="1" i="0" strike="noStrike" kern="1200" cap="none" spc="0" normalizeH="0" baseline="0" noProof="0" dirty="0">
                <a:ln>
                  <a:noFill/>
                </a:ln>
                <a:solidFill>
                  <a:schemeClr val="tx1"/>
                </a:solidFill>
                <a:effectLst/>
                <a:uLnTx/>
                <a:uFillTx/>
                <a:latin typeface="+mj-lt"/>
                <a:ea typeface="+mj-ea"/>
                <a:cs typeface="+mj-cs"/>
              </a:rPr>
            </a:br>
            <a:endParaRPr kumimoji="0" lang="es-EC" sz="3200" b="0" i="0" strike="noStrike" kern="1200" cap="none" spc="0" normalizeH="0" baseline="0" noProof="0" dirty="0">
              <a:ln>
                <a:noFill/>
              </a:ln>
              <a:solidFill>
                <a:schemeClr val="tx1"/>
              </a:solidFill>
              <a:effectLst/>
              <a:uLnTx/>
              <a:uFillTx/>
              <a:latin typeface="+mj-lt"/>
              <a:ea typeface="+mj-ea"/>
              <a:cs typeface="+mj-cs"/>
            </a:endParaRPr>
          </a:p>
        </p:txBody>
      </p:sp>
      <p:sp>
        <p:nvSpPr>
          <p:cNvPr id="6" name="1 Título"/>
          <p:cNvSpPr txBox="1">
            <a:spLocks/>
          </p:cNvSpPr>
          <p:nvPr/>
        </p:nvSpPr>
        <p:spPr bwMode="auto">
          <a:xfrm>
            <a:off x="976064" y="4077072"/>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r" fontAlgn="auto">
              <a:spcAft>
                <a:spcPts val="0"/>
              </a:spcAft>
              <a:defRPr/>
            </a:pPr>
            <a:r>
              <a:rPr lang="es-ES" sz="3200" b="1" dirty="0">
                <a:solidFill>
                  <a:schemeClr val="accent1">
                    <a:lumMod val="50000"/>
                  </a:schemeClr>
                </a:solidFill>
                <a:latin typeface="+mj-lt"/>
                <a:ea typeface="+mj-ea"/>
                <a:cs typeface="+mj-cs"/>
              </a:rPr>
              <a:t>Sector Asociativo</a:t>
            </a:r>
            <a:r>
              <a:rPr kumimoji="0" lang="es-ES" sz="3200" b="1" i="0" strike="noStrike" kern="1200" cap="none" spc="0" normalizeH="0" baseline="0" noProof="0" dirty="0">
                <a:ln>
                  <a:noFill/>
                </a:ln>
                <a:solidFill>
                  <a:schemeClr val="accent1">
                    <a:lumMod val="50000"/>
                  </a:schemeClr>
                </a:solidFill>
                <a:effectLst/>
                <a:uLnTx/>
                <a:uFillTx/>
                <a:latin typeface="+mj-lt"/>
                <a:ea typeface="+mj-ea"/>
                <a:cs typeface="+mj-cs"/>
              </a:rPr>
              <a:t> </a:t>
            </a:r>
            <a:r>
              <a:rPr kumimoji="0" lang="es-EC" sz="3200" b="1" i="0" strike="noStrike" kern="1200" cap="none" spc="0" normalizeH="0" baseline="0" noProof="0" dirty="0">
                <a:ln>
                  <a:noFill/>
                </a:ln>
                <a:solidFill>
                  <a:schemeClr val="tx1"/>
                </a:solidFill>
                <a:effectLst/>
                <a:uLnTx/>
                <a:uFillTx/>
                <a:latin typeface="+mj-lt"/>
                <a:ea typeface="+mj-ea"/>
                <a:cs typeface="+mj-cs"/>
              </a:rPr>
              <a:t/>
            </a:r>
            <a:br>
              <a:rPr kumimoji="0" lang="es-EC" sz="3200" b="1" i="0" strike="noStrike" kern="1200" cap="none" spc="0" normalizeH="0" baseline="0" noProof="0" dirty="0">
                <a:ln>
                  <a:noFill/>
                </a:ln>
                <a:solidFill>
                  <a:schemeClr val="tx1"/>
                </a:solidFill>
                <a:effectLst/>
                <a:uLnTx/>
                <a:uFillTx/>
                <a:latin typeface="+mj-lt"/>
                <a:ea typeface="+mj-ea"/>
                <a:cs typeface="+mj-cs"/>
              </a:rPr>
            </a:br>
            <a:endParaRPr kumimoji="0" lang="es-EC" sz="3200" b="0" i="0" strike="noStrike" kern="1200" cap="none" spc="0" normalizeH="0" baseline="0" noProof="0" dirty="0">
              <a:ln>
                <a:noFill/>
              </a:ln>
              <a:solidFill>
                <a:schemeClr val="tx1"/>
              </a:solidFill>
              <a:effectLst/>
              <a:uLnTx/>
              <a:uFillTx/>
              <a:latin typeface="+mj-lt"/>
              <a:ea typeface="+mj-ea"/>
              <a:cs typeface="+mj-cs"/>
            </a:endParaRPr>
          </a:p>
        </p:txBody>
      </p:sp>
      <p:sp>
        <p:nvSpPr>
          <p:cNvPr id="10" name="1 Título"/>
          <p:cNvSpPr>
            <a:spLocks noGrp="1"/>
          </p:cNvSpPr>
          <p:nvPr>
            <p:ph type="ctrTitle"/>
          </p:nvPr>
        </p:nvSpPr>
        <p:spPr>
          <a:xfrm>
            <a:off x="1120080" y="332656"/>
            <a:ext cx="7772400" cy="576064"/>
          </a:xfrm>
        </p:spPr>
        <p:txBody>
          <a:bodyPr rtlCol="0">
            <a:noAutofit/>
          </a:bodyPr>
          <a:lstStyle/>
          <a:p>
            <a:pPr algn="r" fontAlgn="auto">
              <a:spcAft>
                <a:spcPts val="0"/>
              </a:spcAft>
              <a:defRPr/>
            </a:pPr>
            <a:r>
              <a:rPr lang="es-ES" sz="2800" b="1" u="sng" dirty="0">
                <a:solidFill>
                  <a:schemeClr val="accent1">
                    <a:lumMod val="50000"/>
                  </a:schemeClr>
                </a:solidFill>
              </a:rPr>
              <a:t>BASES CIENTÍFICAS Y TEÓRICAS</a:t>
            </a:r>
            <a:r>
              <a:rPr lang="es-ES" sz="2800" b="1" dirty="0">
                <a:solidFill>
                  <a:schemeClr val="accent1">
                    <a:lumMod val="50000"/>
                  </a:schemeClr>
                </a:solidFill>
              </a:rPr>
              <a:t> </a:t>
            </a:r>
            <a:r>
              <a:rPr lang="es-EC" sz="2800" b="1" dirty="0">
                <a:solidFill>
                  <a:schemeClr val="accent1">
                    <a:lumMod val="50000"/>
                  </a:schemeClr>
                </a:solidFill>
              </a:rPr>
              <a:t/>
            </a:r>
            <a:br>
              <a:rPr lang="es-EC" sz="2800" b="1" dirty="0">
                <a:solidFill>
                  <a:schemeClr val="accent1">
                    <a:lumMod val="50000"/>
                  </a:schemeClr>
                </a:solidFill>
              </a:rPr>
            </a:br>
            <a:endParaRPr lang="es-EC" sz="2800" dirty="0">
              <a:solidFill>
                <a:schemeClr val="accent1">
                  <a:lumMod val="50000"/>
                </a:schemeClr>
              </a:solidFill>
            </a:endParaRPr>
          </a:p>
        </p:txBody>
      </p:sp>
      <p:sp>
        <p:nvSpPr>
          <p:cNvPr id="11" name="10 CuadroTexto"/>
          <p:cNvSpPr txBox="1"/>
          <p:nvPr/>
        </p:nvSpPr>
        <p:spPr>
          <a:xfrm>
            <a:off x="323528" y="1556792"/>
            <a:ext cx="8568952" cy="1938992"/>
          </a:xfrm>
          <a:prstGeom prst="rect">
            <a:avLst/>
          </a:prstGeom>
          <a:noFill/>
        </p:spPr>
        <p:txBody>
          <a:bodyPr wrap="square" rtlCol="0">
            <a:spAutoFit/>
          </a:bodyPr>
          <a:lstStyle/>
          <a:p>
            <a:pPr lvl="0" algn="just"/>
            <a:r>
              <a:rPr lang="es-EC" sz="2400" dirty="0" smtClean="0">
                <a:solidFill>
                  <a:schemeClr val="tx2">
                    <a:lumMod val="50000"/>
                  </a:schemeClr>
                </a:solidFill>
              </a:rPr>
              <a:t>Son </a:t>
            </a:r>
            <a:r>
              <a:rPr lang="es-EC" sz="2400" dirty="0">
                <a:solidFill>
                  <a:schemeClr val="tx2">
                    <a:lumMod val="50000"/>
                  </a:schemeClr>
                </a:solidFill>
              </a:rPr>
              <a:t>organizaciones territoriales, económicas, sociales y culturales que producen y consumen bienes y servicios con los cuales generan ingresos y satisfacen necesidades de estos conjuntos poblacionales, cuyo desarrollo y progreso </a:t>
            </a:r>
            <a:r>
              <a:rPr lang="es-EC" sz="2400" dirty="0" smtClean="0">
                <a:solidFill>
                  <a:schemeClr val="tx2">
                    <a:lumMod val="50000"/>
                  </a:schemeClr>
                </a:solidFill>
              </a:rPr>
              <a:t>impulsan.</a:t>
            </a:r>
            <a:endParaRPr lang="es-EC" sz="2400" dirty="0"/>
          </a:p>
        </p:txBody>
      </p:sp>
      <p:sp>
        <p:nvSpPr>
          <p:cNvPr id="12" name="11 CuadroTexto"/>
          <p:cNvSpPr txBox="1"/>
          <p:nvPr/>
        </p:nvSpPr>
        <p:spPr>
          <a:xfrm>
            <a:off x="323528" y="4509120"/>
            <a:ext cx="8424936" cy="1200329"/>
          </a:xfrm>
          <a:prstGeom prst="rect">
            <a:avLst/>
          </a:prstGeom>
          <a:noFill/>
        </p:spPr>
        <p:txBody>
          <a:bodyPr wrap="square" rtlCol="0">
            <a:spAutoFit/>
          </a:bodyPr>
          <a:lstStyle/>
          <a:p>
            <a:pPr lvl="0" algn="just"/>
            <a:r>
              <a:rPr lang="es-EC" sz="2400" dirty="0">
                <a:solidFill>
                  <a:schemeClr val="accent1">
                    <a:lumMod val="50000"/>
                  </a:schemeClr>
                </a:solidFill>
              </a:rPr>
              <a:t>Basándose en los principios de la Economía Popular y Solidaria, al sector asociativo se han integrado las asociaciones de personas naturales</a:t>
            </a:r>
            <a:r>
              <a:rPr lang="es-EC" sz="2400" dirty="0" smtClean="0">
                <a:solidFill>
                  <a:schemeClr val="accent1">
                    <a:lumMod val="50000"/>
                  </a:schemeClr>
                </a:solidFill>
              </a:rPr>
              <a:t>.</a:t>
            </a:r>
            <a:endParaRPr lang="es-EC" sz="2400" dirty="0">
              <a:solidFill>
                <a:schemeClr val="accent1">
                  <a:lumMod val="50000"/>
                </a:schemeClr>
              </a:solidFill>
            </a:endParaRPr>
          </a:p>
        </p:txBody>
      </p:sp>
      <p:pic>
        <p:nvPicPr>
          <p:cNvPr id="8" name="Imagen 7"/>
          <p:cNvPicPr>
            <a:picLocks noChangeAspect="1"/>
          </p:cNvPicPr>
          <p:nvPr/>
        </p:nvPicPr>
        <p:blipFill>
          <a:blip r:embed="rId3"/>
          <a:stretch>
            <a:fillRect/>
          </a:stretch>
        </p:blipFill>
        <p:spPr>
          <a:xfrm>
            <a:off x="443042" y="44624"/>
            <a:ext cx="1248638" cy="11351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544016" y="1268760"/>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algn="ctr" fontAlgn="auto">
              <a:spcAft>
                <a:spcPts val="0"/>
              </a:spcAft>
              <a:defRPr/>
            </a:pPr>
            <a:r>
              <a:rPr lang="es-ES" sz="2400" b="1" dirty="0">
                <a:solidFill>
                  <a:schemeClr val="accent1">
                    <a:lumMod val="50000"/>
                  </a:schemeClr>
                </a:solidFill>
                <a:latin typeface="+mj-lt"/>
                <a:ea typeface="+mj-ea"/>
                <a:cs typeface="+mj-cs"/>
              </a:rPr>
              <a:t>UEP Censo Nacional Económico por tipo</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8" name="1 Título"/>
          <p:cNvSpPr txBox="1">
            <a:spLocks/>
          </p:cNvSpPr>
          <p:nvPr/>
        </p:nvSpPr>
        <p:spPr bwMode="auto">
          <a:xfrm>
            <a:off x="1048072" y="260648"/>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2800" b="1" i="0" u="sng" strike="noStrike" kern="1200" cap="none" spc="0" normalizeH="0" baseline="0" noProof="0">
                <a:ln>
                  <a:noFill/>
                </a:ln>
                <a:solidFill>
                  <a:schemeClr val="accent1">
                    <a:lumMod val="50000"/>
                  </a:schemeClr>
                </a:solidFill>
                <a:effectLst/>
                <a:uLnTx/>
                <a:uFillTx/>
                <a:latin typeface="+mj-lt"/>
                <a:ea typeface="+mj-ea"/>
                <a:cs typeface="+mj-cs"/>
              </a:rPr>
              <a:t>BASES CIENTÍFICAS Y TEÓRICAS</a:t>
            </a:r>
            <a:r>
              <a:rPr kumimoji="0" lang="es-ES" sz="2800" b="1" i="0" u="none" strike="noStrike" kern="1200" cap="none" spc="0" normalizeH="0" baseline="0" noProof="0">
                <a:ln>
                  <a:noFill/>
                </a:ln>
                <a:solidFill>
                  <a:schemeClr val="accent1">
                    <a:lumMod val="50000"/>
                  </a:schemeClr>
                </a:solidFill>
                <a:effectLst/>
                <a:uLnTx/>
                <a:uFillTx/>
                <a:latin typeface="+mj-lt"/>
                <a:ea typeface="+mj-ea"/>
                <a:cs typeface="+mj-cs"/>
              </a:rPr>
              <a:t> </a:t>
            </a:r>
            <a:r>
              <a:rPr kumimoji="0" lang="es-EC" sz="2800" b="1" i="0" u="none" strike="noStrike" kern="1200" cap="none" spc="0" normalizeH="0" baseline="0" noProof="0">
                <a:ln>
                  <a:noFill/>
                </a:ln>
                <a:solidFill>
                  <a:schemeClr val="accent1">
                    <a:lumMod val="50000"/>
                  </a:schemeClr>
                </a:solidFill>
                <a:effectLst/>
                <a:uLnTx/>
                <a:uFillTx/>
                <a:latin typeface="+mj-lt"/>
                <a:ea typeface="+mj-ea"/>
                <a:cs typeface="+mj-cs"/>
              </a:rPr>
              <a:t/>
            </a:r>
            <a:br>
              <a:rPr kumimoji="0" lang="es-EC" sz="2800" b="1" i="0" u="none" strike="noStrike" kern="1200" cap="none" spc="0" normalizeH="0" baseline="0" noProof="0">
                <a:ln>
                  <a:noFill/>
                </a:ln>
                <a:solidFill>
                  <a:schemeClr val="accent1">
                    <a:lumMod val="50000"/>
                  </a:schemeClr>
                </a:solidFill>
                <a:effectLst/>
                <a:uLnTx/>
                <a:uFillTx/>
                <a:latin typeface="+mj-lt"/>
                <a:ea typeface="+mj-ea"/>
                <a:cs typeface="+mj-cs"/>
              </a:rPr>
            </a:br>
            <a:endParaRPr kumimoji="0" lang="es-EC"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7" name="Imagen 6"/>
          <p:cNvPicPr>
            <a:picLocks noChangeAspect="1"/>
          </p:cNvPicPr>
          <p:nvPr/>
        </p:nvPicPr>
        <p:blipFill>
          <a:blip r:embed="rId3"/>
          <a:stretch>
            <a:fillRect/>
          </a:stretch>
        </p:blipFill>
        <p:spPr>
          <a:xfrm>
            <a:off x="443042" y="44624"/>
            <a:ext cx="1248638" cy="1135112"/>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748900950"/>
              </p:ext>
            </p:extLst>
          </p:nvPr>
        </p:nvGraphicFramePr>
        <p:xfrm>
          <a:off x="1115616" y="1844824"/>
          <a:ext cx="6984776" cy="3487824"/>
        </p:xfrm>
        <a:graphic>
          <a:graphicData uri="http://schemas.openxmlformats.org/drawingml/2006/table">
            <a:tbl>
              <a:tblPr firstRow="1" firstCol="1" bandRow="1">
                <a:tableStyleId>{D7AC3CCA-C797-4891-BE02-D94E43425B78}</a:tableStyleId>
              </a:tblPr>
              <a:tblGrid>
                <a:gridCol w="5472608">
                  <a:extLst>
                    <a:ext uri="{9D8B030D-6E8A-4147-A177-3AD203B41FA5}">
                      <a16:colId xmlns="" xmlns:a16="http://schemas.microsoft.com/office/drawing/2014/main" val="4170242400"/>
                    </a:ext>
                  </a:extLst>
                </a:gridCol>
                <a:gridCol w="1512168">
                  <a:extLst>
                    <a:ext uri="{9D8B030D-6E8A-4147-A177-3AD203B41FA5}">
                      <a16:colId xmlns="" xmlns:a16="http://schemas.microsoft.com/office/drawing/2014/main" val="788126414"/>
                    </a:ext>
                  </a:extLst>
                </a:gridCol>
              </a:tblGrid>
              <a:tr h="857808">
                <a:tc>
                  <a:txBody>
                    <a:bodyPr/>
                    <a:lstStyle/>
                    <a:p>
                      <a:pPr algn="just">
                        <a:lnSpc>
                          <a:spcPct val="150000"/>
                        </a:lnSpc>
                        <a:spcAft>
                          <a:spcPts val="0"/>
                        </a:spcAft>
                      </a:pPr>
                      <a:r>
                        <a:rPr lang="es-EC" sz="2000" dirty="0">
                          <a:effectLst/>
                        </a:rPr>
                        <a:t>Artesanos</a:t>
                      </a:r>
                      <a:endParaRPr lang="es-EC"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2000" b="0" dirty="0">
                          <a:effectLst/>
                        </a:rPr>
                        <a:t>9.988 </a:t>
                      </a:r>
                      <a:endParaRPr lang="es-EC" sz="20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92779292"/>
                  </a:ext>
                </a:extLst>
              </a:tr>
              <a:tr h="857808">
                <a:tc>
                  <a:txBody>
                    <a:bodyPr/>
                    <a:lstStyle/>
                    <a:p>
                      <a:pPr algn="just">
                        <a:lnSpc>
                          <a:spcPct val="150000"/>
                        </a:lnSpc>
                        <a:spcAft>
                          <a:spcPts val="0"/>
                        </a:spcAft>
                      </a:pPr>
                      <a:r>
                        <a:rPr lang="es-EC" sz="2000" dirty="0">
                          <a:effectLst/>
                        </a:rPr>
                        <a:t>Comerciantes Minoristas</a:t>
                      </a:r>
                      <a:endParaRPr lang="es-EC"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2000" dirty="0">
                          <a:effectLst/>
                        </a:rPr>
                        <a:t>19.110</a:t>
                      </a:r>
                      <a:endParaRPr lang="es-EC"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71953091"/>
                  </a:ext>
                </a:extLst>
              </a:tr>
              <a:tr h="857808">
                <a:tc>
                  <a:txBody>
                    <a:bodyPr/>
                    <a:lstStyle/>
                    <a:p>
                      <a:pPr algn="just">
                        <a:lnSpc>
                          <a:spcPct val="150000"/>
                        </a:lnSpc>
                        <a:spcAft>
                          <a:spcPts val="0"/>
                        </a:spcAft>
                      </a:pPr>
                      <a:r>
                        <a:rPr lang="es-EC" sz="2000">
                          <a:effectLst/>
                        </a:rPr>
                        <a:t> Emprendimientos unipersonales, familiares y domésticos</a:t>
                      </a:r>
                      <a:endParaRPr lang="es-EC"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2000" dirty="0">
                          <a:effectLst/>
                        </a:rPr>
                        <a:t>31.377</a:t>
                      </a:r>
                      <a:endParaRPr lang="es-EC"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79803751"/>
                  </a:ext>
                </a:extLst>
              </a:tr>
              <a:tr h="857808">
                <a:tc>
                  <a:txBody>
                    <a:bodyPr/>
                    <a:lstStyle/>
                    <a:p>
                      <a:pPr algn="just">
                        <a:lnSpc>
                          <a:spcPct val="150000"/>
                        </a:lnSpc>
                        <a:spcAft>
                          <a:spcPts val="0"/>
                        </a:spcAft>
                      </a:pPr>
                      <a:r>
                        <a:rPr lang="es-EC" sz="2000">
                          <a:effectLst/>
                        </a:rPr>
                        <a:t>Total              </a:t>
                      </a:r>
                      <a:endParaRPr lang="es-EC" sz="20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2000" dirty="0">
                          <a:effectLst/>
                        </a:rPr>
                        <a:t>60.475</a:t>
                      </a:r>
                      <a:endParaRPr lang="es-EC"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10973586"/>
                  </a:ext>
                </a:extLst>
              </a:tr>
            </a:tbl>
          </a:graphicData>
        </a:graphic>
      </p:graphicFrame>
      <p:sp>
        <p:nvSpPr>
          <p:cNvPr id="3" name="Rectangle 1"/>
          <p:cNvSpPr>
            <a:spLocks noChangeArrowheads="1"/>
          </p:cNvSpPr>
          <p:nvPr/>
        </p:nvSpPr>
        <p:spPr bwMode="auto">
          <a:xfrm>
            <a:off x="4661318" y="5397515"/>
            <a:ext cx="3204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C"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Fuente: CENEC 2010, SRI 2010</a:t>
            </a:r>
            <a:endParaRPr kumimoji="0" lang="es-EC" altLang="es-EC"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Elaboraci</a:t>
            </a:r>
            <a:r>
              <a:rPr kumimoji="0" lang="es-EC" altLang="es-EC"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SEPS</a:t>
            </a:r>
            <a:r>
              <a:rPr kumimoji="0" lang="es-EC" altLang="es-EC"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EC" altLang="es-EC"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183976" y="1340768"/>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es-ES" sz="2400" b="1" dirty="0">
                <a:solidFill>
                  <a:schemeClr val="accent1">
                    <a:lumMod val="50000"/>
                  </a:schemeClr>
                </a:solidFill>
                <a:latin typeface="+mj-lt"/>
                <a:ea typeface="+mj-ea"/>
                <a:cs typeface="+mj-cs"/>
              </a:rPr>
              <a:t>Sector Cooperativo</a:t>
            </a: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 </a:t>
            </a:r>
            <a:r>
              <a:rPr kumimoji="0" lang="es-EC" sz="2400" b="1" i="0" u="none" strike="noStrike" kern="1200" cap="none" spc="0" normalizeH="0" baseline="0" noProof="0" dirty="0">
                <a:ln>
                  <a:noFill/>
                </a:ln>
                <a:solidFill>
                  <a:schemeClr val="tx1"/>
                </a:solidFill>
                <a:effectLst/>
                <a:uLnTx/>
                <a:uFillTx/>
                <a:latin typeface="+mj-lt"/>
                <a:ea typeface="+mj-ea"/>
                <a:cs typeface="+mj-cs"/>
              </a:rPr>
              <a:t/>
            </a:r>
            <a:br>
              <a:rPr kumimoji="0" lang="es-EC" sz="2400" b="1" i="0" u="none" strike="noStrike" kern="1200" cap="none" spc="0" normalizeH="0" baseline="0" noProof="0" dirty="0">
                <a:ln>
                  <a:noFill/>
                </a:ln>
                <a:solidFill>
                  <a:schemeClr val="tx1"/>
                </a:solidFill>
                <a:effectLst/>
                <a:uLnTx/>
                <a:uFillTx/>
                <a:latin typeface="+mj-lt"/>
                <a:ea typeface="+mj-ea"/>
                <a:cs typeface="+mj-cs"/>
              </a:rPr>
            </a:br>
            <a:endParaRPr kumimoji="0" lang="es-EC"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CuadroTexto"/>
          <p:cNvSpPr txBox="1"/>
          <p:nvPr/>
        </p:nvSpPr>
        <p:spPr>
          <a:xfrm>
            <a:off x="179512" y="1418000"/>
            <a:ext cx="8280920" cy="1938992"/>
          </a:xfrm>
          <a:prstGeom prst="rect">
            <a:avLst/>
          </a:prstGeom>
          <a:noFill/>
        </p:spPr>
        <p:txBody>
          <a:bodyPr wrap="square" rtlCol="0">
            <a:spAutoFit/>
          </a:bodyPr>
          <a:lstStyle/>
          <a:p>
            <a:endParaRPr lang="es-EC" sz="2400" dirty="0">
              <a:solidFill>
                <a:schemeClr val="tx2">
                  <a:lumMod val="50000"/>
                </a:schemeClr>
              </a:solidFill>
              <a:latin typeface="+mj-lt"/>
            </a:endParaRPr>
          </a:p>
          <a:p>
            <a:pPr>
              <a:buFont typeface="Wingdings" pitchFamily="2" charset="2"/>
              <a:buChar char="Ø"/>
            </a:pPr>
            <a:r>
              <a:rPr lang="es-EC" sz="2400" dirty="0">
                <a:solidFill>
                  <a:schemeClr val="tx2">
                    <a:lumMod val="50000"/>
                  </a:schemeClr>
                </a:solidFill>
                <a:latin typeface="+mj-lt"/>
              </a:rPr>
              <a:t> Agrupan sociedades</a:t>
            </a:r>
          </a:p>
          <a:p>
            <a:pPr>
              <a:buFont typeface="Wingdings" pitchFamily="2" charset="2"/>
              <a:buChar char="Ø"/>
            </a:pPr>
            <a:r>
              <a:rPr lang="es-EC" sz="2400" dirty="0">
                <a:solidFill>
                  <a:schemeClr val="tx2">
                    <a:lumMod val="50000"/>
                  </a:schemeClr>
                </a:solidFill>
                <a:latin typeface="+mj-lt"/>
              </a:rPr>
              <a:t> Satisfacen necesidades económicas</a:t>
            </a:r>
          </a:p>
          <a:p>
            <a:pPr>
              <a:buFont typeface="Wingdings" pitchFamily="2" charset="2"/>
              <a:buChar char="Ø"/>
            </a:pPr>
            <a:r>
              <a:rPr lang="es-EC" sz="2400" dirty="0">
                <a:solidFill>
                  <a:schemeClr val="tx2">
                    <a:lumMod val="50000"/>
                  </a:schemeClr>
                </a:solidFill>
                <a:latin typeface="+mj-lt"/>
              </a:rPr>
              <a:t> De propiedad conjunta, de derecho  privado y de interés social </a:t>
            </a:r>
          </a:p>
          <a:p>
            <a:endParaRPr lang="es-EC" sz="2400" dirty="0">
              <a:solidFill>
                <a:schemeClr val="tx2">
                  <a:lumMod val="50000"/>
                </a:schemeClr>
              </a:solidFill>
              <a:latin typeface="+mj-lt"/>
            </a:endParaRPr>
          </a:p>
        </p:txBody>
      </p:sp>
      <p:sp>
        <p:nvSpPr>
          <p:cNvPr id="9" name="1 Título"/>
          <p:cNvSpPr txBox="1">
            <a:spLocks/>
          </p:cNvSpPr>
          <p:nvPr/>
        </p:nvSpPr>
        <p:spPr bwMode="auto">
          <a:xfrm>
            <a:off x="1048072" y="332656"/>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2800" b="1" i="0" u="sng" strike="noStrike" kern="1200" cap="none" spc="0" normalizeH="0" baseline="0" noProof="0">
                <a:ln>
                  <a:noFill/>
                </a:ln>
                <a:solidFill>
                  <a:schemeClr val="accent1">
                    <a:lumMod val="50000"/>
                  </a:schemeClr>
                </a:solidFill>
                <a:effectLst/>
                <a:uLnTx/>
                <a:uFillTx/>
                <a:latin typeface="+mj-lt"/>
                <a:ea typeface="+mj-ea"/>
                <a:cs typeface="+mj-cs"/>
              </a:rPr>
              <a:t>BASES CIENTÍFICAS Y TEÓRICAS</a:t>
            </a:r>
            <a:r>
              <a:rPr kumimoji="0" lang="es-ES" sz="2800" b="1" i="0" u="none" strike="noStrike" kern="1200" cap="none" spc="0" normalizeH="0" baseline="0" noProof="0">
                <a:ln>
                  <a:noFill/>
                </a:ln>
                <a:solidFill>
                  <a:schemeClr val="accent1">
                    <a:lumMod val="50000"/>
                  </a:schemeClr>
                </a:solidFill>
                <a:effectLst/>
                <a:uLnTx/>
                <a:uFillTx/>
                <a:latin typeface="+mj-lt"/>
                <a:ea typeface="+mj-ea"/>
                <a:cs typeface="+mj-cs"/>
              </a:rPr>
              <a:t> </a:t>
            </a:r>
            <a:r>
              <a:rPr kumimoji="0" lang="es-EC" sz="2800" b="1" i="0" u="none" strike="noStrike" kern="1200" cap="none" spc="0" normalizeH="0" baseline="0" noProof="0">
                <a:ln>
                  <a:noFill/>
                </a:ln>
                <a:solidFill>
                  <a:schemeClr val="accent1">
                    <a:lumMod val="50000"/>
                  </a:schemeClr>
                </a:solidFill>
                <a:effectLst/>
                <a:uLnTx/>
                <a:uFillTx/>
                <a:latin typeface="+mj-lt"/>
                <a:ea typeface="+mj-ea"/>
                <a:cs typeface="+mj-cs"/>
              </a:rPr>
              <a:t/>
            </a:r>
            <a:br>
              <a:rPr kumimoji="0" lang="es-EC" sz="2800" b="1" i="0" u="none" strike="noStrike" kern="1200" cap="none" spc="0" normalizeH="0" baseline="0" noProof="0">
                <a:ln>
                  <a:noFill/>
                </a:ln>
                <a:solidFill>
                  <a:schemeClr val="accent1">
                    <a:lumMod val="50000"/>
                  </a:schemeClr>
                </a:solidFill>
                <a:effectLst/>
                <a:uLnTx/>
                <a:uFillTx/>
                <a:latin typeface="+mj-lt"/>
                <a:ea typeface="+mj-ea"/>
                <a:cs typeface="+mj-cs"/>
              </a:rPr>
            </a:br>
            <a:endParaRPr kumimoji="0" lang="es-EC"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117" y="908720"/>
            <a:ext cx="3178299" cy="1512168"/>
          </a:xfrm>
          <a:prstGeom prst="rect">
            <a:avLst/>
          </a:prstGeom>
        </p:spPr>
      </p:pic>
      <p:pic>
        <p:nvPicPr>
          <p:cNvPr id="10" name="Imagen 9"/>
          <p:cNvPicPr>
            <a:picLocks noChangeAspect="1"/>
          </p:cNvPicPr>
          <p:nvPr/>
        </p:nvPicPr>
        <p:blipFill>
          <a:blip r:embed="rId4"/>
          <a:stretch>
            <a:fillRect/>
          </a:stretch>
        </p:blipFill>
        <p:spPr>
          <a:xfrm>
            <a:off x="443042" y="44624"/>
            <a:ext cx="1248638" cy="1135112"/>
          </a:xfrm>
          <a:prstGeom prst="rect">
            <a:avLst/>
          </a:prstGeom>
        </p:spPr>
      </p:pic>
      <p:sp>
        <p:nvSpPr>
          <p:cNvPr id="12" name="1 Título"/>
          <p:cNvSpPr txBox="1">
            <a:spLocks/>
          </p:cNvSpPr>
          <p:nvPr/>
        </p:nvSpPr>
        <p:spPr bwMode="auto">
          <a:xfrm>
            <a:off x="179512" y="3356992"/>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es-ES" sz="2400" b="1" dirty="0">
                <a:solidFill>
                  <a:schemeClr val="accent1">
                    <a:lumMod val="50000"/>
                  </a:schemeClr>
                </a:solidFill>
                <a:latin typeface="+mj-lt"/>
                <a:ea typeface="+mj-ea"/>
                <a:cs typeface="+mj-cs"/>
              </a:rPr>
              <a:t>Unidades Económicas Populares </a:t>
            </a:r>
            <a:r>
              <a:rPr kumimoji="0" lang="es-EC" sz="2400" b="1" i="0" u="none" strike="noStrike" kern="1200" cap="none" spc="0" normalizeH="0" baseline="0" noProof="0" dirty="0">
                <a:ln>
                  <a:noFill/>
                </a:ln>
                <a:solidFill>
                  <a:schemeClr val="tx1"/>
                </a:solidFill>
                <a:effectLst/>
                <a:uLnTx/>
                <a:uFillTx/>
                <a:latin typeface="+mj-lt"/>
                <a:ea typeface="+mj-ea"/>
                <a:cs typeface="+mj-cs"/>
              </a:rPr>
              <a:t/>
            </a:r>
            <a:br>
              <a:rPr kumimoji="0" lang="es-EC" sz="2400" b="1" i="0" u="none" strike="noStrike" kern="1200" cap="none" spc="0" normalizeH="0" baseline="0" noProof="0" dirty="0">
                <a:ln>
                  <a:noFill/>
                </a:ln>
                <a:solidFill>
                  <a:schemeClr val="tx1"/>
                </a:solidFill>
                <a:effectLst/>
                <a:uLnTx/>
                <a:uFillTx/>
                <a:latin typeface="+mj-lt"/>
                <a:ea typeface="+mj-ea"/>
                <a:cs typeface="+mj-cs"/>
              </a:rPr>
            </a:br>
            <a:endParaRPr kumimoji="0" lang="es-EC"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6 CuadroTexto"/>
          <p:cNvSpPr txBox="1"/>
          <p:nvPr/>
        </p:nvSpPr>
        <p:spPr>
          <a:xfrm>
            <a:off x="179512" y="3356992"/>
            <a:ext cx="8136904" cy="2308324"/>
          </a:xfrm>
          <a:prstGeom prst="rect">
            <a:avLst/>
          </a:prstGeom>
          <a:noFill/>
        </p:spPr>
        <p:txBody>
          <a:bodyPr wrap="square" rtlCol="0">
            <a:spAutoFit/>
          </a:bodyPr>
          <a:lstStyle/>
          <a:p>
            <a:endParaRPr lang="es-EC" sz="2400" dirty="0">
              <a:solidFill>
                <a:schemeClr val="tx2">
                  <a:lumMod val="50000"/>
                </a:schemeClr>
              </a:solidFill>
              <a:latin typeface="+mj-lt"/>
            </a:endParaRPr>
          </a:p>
          <a:p>
            <a:pPr>
              <a:buFont typeface="Wingdings" pitchFamily="2" charset="2"/>
              <a:buChar char="Ø"/>
            </a:pPr>
            <a:r>
              <a:rPr lang="es-EC" sz="2400" dirty="0">
                <a:solidFill>
                  <a:schemeClr val="tx2">
                    <a:lumMod val="50000"/>
                  </a:schemeClr>
                </a:solidFill>
                <a:latin typeface="+mj-lt"/>
              </a:rPr>
              <a:t> Unidades productivas</a:t>
            </a:r>
          </a:p>
          <a:p>
            <a:pPr>
              <a:buFont typeface="Wingdings" pitchFamily="2" charset="2"/>
              <a:buChar char="Ø"/>
            </a:pPr>
            <a:r>
              <a:rPr lang="es-EC" sz="2400" dirty="0">
                <a:solidFill>
                  <a:schemeClr val="tx2">
                    <a:lumMod val="50000"/>
                  </a:schemeClr>
                </a:solidFill>
                <a:latin typeface="+mj-lt"/>
              </a:rPr>
              <a:t> Unipersonales, familiares o domesticas</a:t>
            </a:r>
          </a:p>
          <a:p>
            <a:pPr>
              <a:buFont typeface="Wingdings" pitchFamily="2" charset="2"/>
              <a:buChar char="Ø"/>
            </a:pPr>
            <a:r>
              <a:rPr lang="es-EC" sz="2400" dirty="0">
                <a:solidFill>
                  <a:schemeClr val="tx2">
                    <a:lumMod val="50000"/>
                  </a:schemeClr>
                </a:solidFill>
                <a:latin typeface="+mj-lt"/>
              </a:rPr>
              <a:t> Comerciantes minoristas, talleres y aquellas que realizan actividad productiva </a:t>
            </a:r>
          </a:p>
          <a:p>
            <a:endParaRPr lang="es-EC" sz="2400" dirty="0">
              <a:solidFill>
                <a:schemeClr val="tx2">
                  <a:lumMod val="50000"/>
                </a:schemeClr>
              </a:solidFill>
              <a:latin typeface="+mj-lt"/>
            </a:endParaRPr>
          </a:p>
        </p:txBody>
      </p:sp>
      <p:pic>
        <p:nvPicPr>
          <p:cNvPr id="4" name="Imagen 3"/>
          <p:cNvPicPr>
            <a:picLocks noChangeAspect="1"/>
          </p:cNvPicPr>
          <p:nvPr/>
        </p:nvPicPr>
        <p:blipFill>
          <a:blip r:embed="rId5"/>
          <a:stretch>
            <a:fillRect/>
          </a:stretch>
        </p:blipFill>
        <p:spPr>
          <a:xfrm>
            <a:off x="5551884" y="4937100"/>
            <a:ext cx="2476500" cy="17322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183976" y="1196752"/>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es-ES" sz="2400" b="1" dirty="0">
                <a:solidFill>
                  <a:schemeClr val="accent1">
                    <a:lumMod val="50000"/>
                  </a:schemeClr>
                </a:solidFill>
                <a:latin typeface="+mj-lt"/>
                <a:ea typeface="+mj-ea"/>
                <a:cs typeface="+mj-cs"/>
              </a:rPr>
              <a:t>Entidades Financieras Asociativas o Solidarias </a:t>
            </a: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 </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 name="1 Título"/>
          <p:cNvSpPr>
            <a:spLocks noGrp="1"/>
          </p:cNvSpPr>
          <p:nvPr>
            <p:ph type="ctrTitle"/>
          </p:nvPr>
        </p:nvSpPr>
        <p:spPr>
          <a:xfrm>
            <a:off x="1048072" y="332656"/>
            <a:ext cx="7772400" cy="576064"/>
          </a:xfrm>
        </p:spPr>
        <p:txBody>
          <a:bodyPr rtlCol="0">
            <a:noAutofit/>
          </a:bodyPr>
          <a:lstStyle/>
          <a:p>
            <a:pPr algn="r" fontAlgn="auto">
              <a:spcAft>
                <a:spcPts val="0"/>
              </a:spcAft>
              <a:defRPr/>
            </a:pPr>
            <a:r>
              <a:rPr lang="es-ES" sz="2800" b="1" u="sng" dirty="0">
                <a:solidFill>
                  <a:schemeClr val="accent1">
                    <a:lumMod val="50000"/>
                  </a:schemeClr>
                </a:solidFill>
              </a:rPr>
              <a:t>BASES CIENTÍFICAS Y TEÓRICAS</a:t>
            </a:r>
            <a:r>
              <a:rPr lang="es-ES" sz="2800" b="1" dirty="0">
                <a:solidFill>
                  <a:schemeClr val="accent1">
                    <a:lumMod val="50000"/>
                  </a:schemeClr>
                </a:solidFill>
              </a:rPr>
              <a:t> </a:t>
            </a:r>
            <a:r>
              <a:rPr lang="es-EC" sz="2800" b="1" dirty="0">
                <a:solidFill>
                  <a:schemeClr val="accent1">
                    <a:lumMod val="50000"/>
                  </a:schemeClr>
                </a:solidFill>
              </a:rPr>
              <a:t/>
            </a:r>
            <a:br>
              <a:rPr lang="es-EC" sz="2800" b="1" dirty="0">
                <a:solidFill>
                  <a:schemeClr val="accent1">
                    <a:lumMod val="50000"/>
                  </a:schemeClr>
                </a:solidFill>
              </a:rPr>
            </a:br>
            <a:endParaRPr lang="es-EC" sz="2800" dirty="0">
              <a:solidFill>
                <a:schemeClr val="accent1">
                  <a:lumMod val="50000"/>
                </a:schemeClr>
              </a:solidFill>
            </a:endParaRPr>
          </a:p>
        </p:txBody>
      </p:sp>
      <p:sp>
        <p:nvSpPr>
          <p:cNvPr id="2" name="Rectángulo 1"/>
          <p:cNvSpPr/>
          <p:nvPr/>
        </p:nvSpPr>
        <p:spPr>
          <a:xfrm>
            <a:off x="467544" y="1772816"/>
            <a:ext cx="20162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CAJAS DE AHORRO Y CREDITO</a:t>
            </a:r>
          </a:p>
        </p:txBody>
      </p:sp>
      <p:sp>
        <p:nvSpPr>
          <p:cNvPr id="9" name="Rectángulo 8"/>
          <p:cNvSpPr/>
          <p:nvPr/>
        </p:nvSpPr>
        <p:spPr>
          <a:xfrm>
            <a:off x="467544" y="3356992"/>
            <a:ext cx="20162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BANCOS COMUNALES</a:t>
            </a:r>
          </a:p>
        </p:txBody>
      </p:sp>
      <p:sp>
        <p:nvSpPr>
          <p:cNvPr id="3" name="Flecha: a la derecha 2"/>
          <p:cNvSpPr/>
          <p:nvPr/>
        </p:nvSpPr>
        <p:spPr>
          <a:xfrm>
            <a:off x="2987824" y="1988840"/>
            <a:ext cx="720080" cy="2160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 la derecha 10"/>
          <p:cNvSpPr/>
          <p:nvPr/>
        </p:nvSpPr>
        <p:spPr>
          <a:xfrm>
            <a:off x="2987824" y="3573016"/>
            <a:ext cx="720080" cy="2160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Rectángulo 3"/>
          <p:cNvSpPr/>
          <p:nvPr/>
        </p:nvSpPr>
        <p:spPr>
          <a:xfrm>
            <a:off x="3923928" y="1772816"/>
            <a:ext cx="3096344" cy="64807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GESTIONAN Y ADMINISTRAN RECURSOS DE LA COMUNIDAD</a:t>
            </a:r>
          </a:p>
        </p:txBody>
      </p:sp>
      <p:sp>
        <p:nvSpPr>
          <p:cNvPr id="13" name="Rectángulo 12"/>
          <p:cNvSpPr/>
          <p:nvPr/>
        </p:nvSpPr>
        <p:spPr>
          <a:xfrm>
            <a:off x="3923928" y="3356992"/>
            <a:ext cx="3096344" cy="64807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PROPORCIONAN CREDITOS PARA CAPITAL DE TRABAJO </a:t>
            </a:r>
          </a:p>
        </p:txBody>
      </p:sp>
      <p:sp>
        <p:nvSpPr>
          <p:cNvPr id="5" name="Cerrar llave 4"/>
          <p:cNvSpPr/>
          <p:nvPr/>
        </p:nvSpPr>
        <p:spPr>
          <a:xfrm>
            <a:off x="7020272" y="1340768"/>
            <a:ext cx="576064" cy="3024336"/>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Rectángulo 6"/>
          <p:cNvSpPr/>
          <p:nvPr/>
        </p:nvSpPr>
        <p:spPr>
          <a:xfrm>
            <a:off x="7812360" y="1772816"/>
            <a:ext cx="360040"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SEPS</a:t>
            </a:r>
          </a:p>
        </p:txBody>
      </p:sp>
      <p:pic>
        <p:nvPicPr>
          <p:cNvPr id="12" name="Imagen 11"/>
          <p:cNvPicPr>
            <a:picLocks noChangeAspect="1"/>
          </p:cNvPicPr>
          <p:nvPr/>
        </p:nvPicPr>
        <p:blipFill>
          <a:blip r:embed="rId3"/>
          <a:stretch>
            <a:fillRect/>
          </a:stretch>
        </p:blipFill>
        <p:spPr>
          <a:xfrm>
            <a:off x="1259632" y="4520081"/>
            <a:ext cx="6660232" cy="2077271"/>
          </a:xfrm>
          <a:prstGeom prst="rect">
            <a:avLst/>
          </a:prstGeom>
        </p:spPr>
      </p:pic>
      <p:pic>
        <p:nvPicPr>
          <p:cNvPr id="17" name="Imagen 16"/>
          <p:cNvPicPr>
            <a:picLocks noChangeAspect="1"/>
          </p:cNvPicPr>
          <p:nvPr/>
        </p:nvPicPr>
        <p:blipFill>
          <a:blip r:embed="rId4"/>
          <a:stretch>
            <a:fillRect/>
          </a:stretch>
        </p:blipFill>
        <p:spPr>
          <a:xfrm>
            <a:off x="443042" y="44624"/>
            <a:ext cx="1248638" cy="11351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bwMode="auto">
          <a:xfrm>
            <a:off x="183976" y="1124744"/>
            <a:ext cx="849248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es-EC" sz="2400" b="1" dirty="0">
                <a:solidFill>
                  <a:schemeClr val="accent1">
                    <a:lumMod val="50000"/>
                  </a:schemeClr>
                </a:solidFill>
                <a:latin typeface="+mj-lt"/>
                <a:ea typeface="+mj-ea"/>
                <a:cs typeface="+mj-cs"/>
              </a:rPr>
              <a:t>Iniciativa pública de apoyo a las finanzas populares y solidarias</a:t>
            </a:r>
            <a:r>
              <a:rPr lang="es-ES" sz="2400" b="1" noProof="0" dirty="0">
                <a:solidFill>
                  <a:schemeClr val="accent1">
                    <a:lumMod val="50000"/>
                  </a:schemeClr>
                </a:solidFill>
                <a:latin typeface="+mj-lt"/>
                <a:ea typeface="+mj-ea"/>
                <a:cs typeface="+mj-cs"/>
              </a:rPr>
              <a:t> </a:t>
            </a: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 </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8" name="1 Título"/>
          <p:cNvSpPr txBox="1">
            <a:spLocks/>
          </p:cNvSpPr>
          <p:nvPr/>
        </p:nvSpPr>
        <p:spPr bwMode="auto">
          <a:xfrm>
            <a:off x="1048072" y="332656"/>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2800" b="1" i="0" u="sng" strike="noStrike" kern="1200" cap="none" spc="0" normalizeH="0" baseline="0" noProof="0">
                <a:ln>
                  <a:noFill/>
                </a:ln>
                <a:solidFill>
                  <a:schemeClr val="accent1">
                    <a:lumMod val="50000"/>
                  </a:schemeClr>
                </a:solidFill>
                <a:effectLst/>
                <a:uLnTx/>
                <a:uFillTx/>
                <a:latin typeface="+mj-lt"/>
                <a:ea typeface="+mj-ea"/>
                <a:cs typeface="+mj-cs"/>
              </a:rPr>
              <a:t>BASES CIENTÍFICAS Y TEÓRICAS</a:t>
            </a:r>
            <a:r>
              <a:rPr kumimoji="0" lang="es-ES" sz="2800" b="1" i="0" u="none" strike="noStrike" kern="1200" cap="none" spc="0" normalizeH="0" baseline="0" noProof="0">
                <a:ln>
                  <a:noFill/>
                </a:ln>
                <a:solidFill>
                  <a:schemeClr val="accent1">
                    <a:lumMod val="50000"/>
                  </a:schemeClr>
                </a:solidFill>
                <a:effectLst/>
                <a:uLnTx/>
                <a:uFillTx/>
                <a:latin typeface="+mj-lt"/>
                <a:ea typeface="+mj-ea"/>
                <a:cs typeface="+mj-cs"/>
              </a:rPr>
              <a:t> </a:t>
            </a:r>
            <a:r>
              <a:rPr kumimoji="0" lang="es-EC" sz="2800" b="1" i="0" u="none" strike="noStrike" kern="1200" cap="none" spc="0" normalizeH="0" baseline="0" noProof="0">
                <a:ln>
                  <a:noFill/>
                </a:ln>
                <a:solidFill>
                  <a:schemeClr val="accent1">
                    <a:lumMod val="50000"/>
                  </a:schemeClr>
                </a:solidFill>
                <a:effectLst/>
                <a:uLnTx/>
                <a:uFillTx/>
                <a:latin typeface="+mj-lt"/>
                <a:ea typeface="+mj-ea"/>
                <a:cs typeface="+mj-cs"/>
              </a:rPr>
              <a:t/>
            </a:r>
            <a:br>
              <a:rPr kumimoji="0" lang="es-EC" sz="2800" b="1" i="0" u="none" strike="noStrike" kern="1200" cap="none" spc="0" normalizeH="0" baseline="0" noProof="0">
                <a:ln>
                  <a:noFill/>
                </a:ln>
                <a:solidFill>
                  <a:schemeClr val="accent1">
                    <a:lumMod val="50000"/>
                  </a:schemeClr>
                </a:solidFill>
                <a:effectLst/>
                <a:uLnTx/>
                <a:uFillTx/>
                <a:latin typeface="+mj-lt"/>
                <a:ea typeface="+mj-ea"/>
                <a:cs typeface="+mj-cs"/>
              </a:rPr>
            </a:br>
            <a:endParaRPr kumimoji="0" lang="es-EC" sz="2800" b="0" i="0" u="none" strike="noStrike" kern="1200" cap="none" spc="0" normalizeH="0" baseline="0" noProof="0" dirty="0">
              <a:ln>
                <a:noFill/>
              </a:ln>
              <a:solidFill>
                <a:schemeClr val="accent1">
                  <a:lumMod val="50000"/>
                </a:schemeClr>
              </a:solidFill>
              <a:effectLst/>
              <a:uLnTx/>
              <a:uFillTx/>
              <a:latin typeface="+mj-lt"/>
              <a:ea typeface="+mj-ea"/>
              <a:cs typeface="+mj-cs"/>
            </a:endParaRPr>
          </a:p>
        </p:txBody>
      </p:sp>
      <p:pic>
        <p:nvPicPr>
          <p:cNvPr id="3" name="Imagen 2"/>
          <p:cNvPicPr>
            <a:picLocks noChangeAspect="1"/>
          </p:cNvPicPr>
          <p:nvPr/>
        </p:nvPicPr>
        <p:blipFill rotWithShape="1">
          <a:blip r:embed="rId3"/>
          <a:srcRect t="2678"/>
          <a:stretch/>
        </p:blipFill>
        <p:spPr>
          <a:xfrm>
            <a:off x="72008" y="1412776"/>
            <a:ext cx="9036496" cy="5234211"/>
          </a:xfrm>
          <a:prstGeom prst="rect">
            <a:avLst/>
          </a:prstGeom>
        </p:spPr>
      </p:pic>
      <p:pic>
        <p:nvPicPr>
          <p:cNvPr id="9" name="Imagen 8"/>
          <p:cNvPicPr>
            <a:picLocks noChangeAspect="1"/>
          </p:cNvPicPr>
          <p:nvPr/>
        </p:nvPicPr>
        <p:blipFill>
          <a:blip r:embed="rId4"/>
          <a:stretch>
            <a:fillRect/>
          </a:stretch>
        </p:blipFill>
        <p:spPr>
          <a:xfrm>
            <a:off x="443042" y="44624"/>
            <a:ext cx="1248638" cy="11351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3995936" y="1580014"/>
            <a:ext cx="4320480" cy="4801314"/>
          </a:xfrm>
          <a:prstGeom prst="rect">
            <a:avLst/>
          </a:prstGeom>
          <a:noFill/>
        </p:spPr>
        <p:txBody>
          <a:bodyPr wrap="square" rtlCol="0">
            <a:spAutoFit/>
          </a:bodyPr>
          <a:lstStyle/>
          <a:p>
            <a:pPr algn="just">
              <a:buFont typeface="Wingdings" pitchFamily="2" charset="2"/>
              <a:buChar char="Ø"/>
            </a:pPr>
            <a:r>
              <a:rPr lang="es-EC" sz="2000" b="1" dirty="0">
                <a:solidFill>
                  <a:schemeClr val="accent1">
                    <a:lumMod val="50000"/>
                  </a:schemeClr>
                </a:solidFill>
              </a:rPr>
              <a:t> </a:t>
            </a:r>
            <a:r>
              <a:rPr lang="es-EC" sz="2000" dirty="0">
                <a:solidFill>
                  <a:schemeClr val="accent1">
                    <a:lumMod val="50000"/>
                  </a:schemeClr>
                </a:solidFill>
              </a:rPr>
              <a:t>Constitución política del Ecuador</a:t>
            </a:r>
            <a:endParaRPr lang="es-EC" sz="2200" dirty="0">
              <a:solidFill>
                <a:schemeClr val="accent1">
                  <a:lumMod val="50000"/>
                </a:schemeClr>
              </a:solidFill>
              <a:latin typeface="+mj-lt"/>
            </a:endParaRPr>
          </a:p>
          <a:p>
            <a:pPr algn="just"/>
            <a:endParaRPr lang="es-EC" sz="2200" dirty="0">
              <a:solidFill>
                <a:schemeClr val="accent1">
                  <a:lumMod val="50000"/>
                </a:schemeClr>
              </a:solidFill>
              <a:latin typeface="+mj-lt"/>
            </a:endParaRPr>
          </a:p>
          <a:p>
            <a:pPr algn="just">
              <a:buFont typeface="Wingdings" pitchFamily="2" charset="2"/>
              <a:buChar char="Ø"/>
            </a:pPr>
            <a:r>
              <a:rPr lang="es-EC" sz="2200" dirty="0">
                <a:solidFill>
                  <a:schemeClr val="accent1">
                    <a:lumMod val="50000"/>
                  </a:schemeClr>
                </a:solidFill>
                <a:latin typeface="+mj-lt"/>
              </a:rPr>
              <a:t> Ley Orgánica de Economía Popular y solidaria (LOEPS)</a:t>
            </a:r>
          </a:p>
          <a:p>
            <a:pPr algn="just"/>
            <a:endParaRPr lang="es-EC" sz="2200" dirty="0">
              <a:solidFill>
                <a:schemeClr val="accent1">
                  <a:lumMod val="50000"/>
                </a:schemeClr>
              </a:solidFill>
              <a:latin typeface="+mj-lt"/>
            </a:endParaRPr>
          </a:p>
          <a:p>
            <a:pPr algn="just">
              <a:buFont typeface="Wingdings" pitchFamily="2" charset="2"/>
              <a:buChar char="Ø"/>
            </a:pPr>
            <a:r>
              <a:rPr lang="es-EC" sz="2200" dirty="0">
                <a:solidFill>
                  <a:schemeClr val="accent1">
                    <a:lumMod val="50000"/>
                  </a:schemeClr>
                </a:solidFill>
                <a:latin typeface="+mj-lt"/>
              </a:rPr>
              <a:t>Plan nacional de desarrollo del buen vivir 2013-2017</a:t>
            </a:r>
          </a:p>
          <a:p>
            <a:pPr algn="just"/>
            <a:endParaRPr lang="es-EC" sz="2200" dirty="0">
              <a:solidFill>
                <a:schemeClr val="accent1">
                  <a:lumMod val="50000"/>
                </a:schemeClr>
              </a:solidFill>
              <a:latin typeface="+mj-lt"/>
            </a:endParaRPr>
          </a:p>
          <a:p>
            <a:pPr algn="just">
              <a:buFont typeface="Wingdings" pitchFamily="2" charset="2"/>
              <a:buChar char="Ø"/>
            </a:pPr>
            <a:r>
              <a:rPr lang="es-EC" sz="2200" dirty="0">
                <a:solidFill>
                  <a:schemeClr val="accent1">
                    <a:lumMod val="50000"/>
                  </a:schemeClr>
                </a:solidFill>
                <a:latin typeface="+mj-lt"/>
              </a:rPr>
              <a:t> Resoluciones, reglamentos y procedimientos establecidos por la Superintendencia de Economía Popular y Solidaria</a:t>
            </a:r>
          </a:p>
          <a:p>
            <a:pPr algn="just"/>
            <a:endParaRPr lang="es-EC" sz="2200" dirty="0">
              <a:solidFill>
                <a:schemeClr val="accent1">
                  <a:lumMod val="50000"/>
                </a:schemeClr>
              </a:solidFill>
              <a:latin typeface="+mj-lt"/>
            </a:endParaRPr>
          </a:p>
          <a:p>
            <a:pPr algn="just"/>
            <a:r>
              <a:rPr lang="es-EC" sz="2200" dirty="0">
                <a:solidFill>
                  <a:schemeClr val="accent1">
                    <a:lumMod val="50000"/>
                  </a:schemeClr>
                </a:solidFill>
                <a:latin typeface="+mj-lt"/>
              </a:rPr>
              <a:t> </a:t>
            </a:r>
          </a:p>
        </p:txBody>
      </p:sp>
      <p:pic>
        <p:nvPicPr>
          <p:cNvPr id="72708" name="Picture 4" descr="Resultado de imagen para ley imagenes"/>
          <p:cNvPicPr>
            <a:picLocks noChangeAspect="1" noChangeArrowheads="1"/>
          </p:cNvPicPr>
          <p:nvPr/>
        </p:nvPicPr>
        <p:blipFill>
          <a:blip r:embed="rId3" cstate="print"/>
          <a:srcRect/>
          <a:stretch>
            <a:fillRect/>
          </a:stretch>
        </p:blipFill>
        <p:spPr bwMode="auto">
          <a:xfrm>
            <a:off x="755576" y="2564904"/>
            <a:ext cx="2209800" cy="2498973"/>
          </a:xfrm>
          <a:prstGeom prst="rect">
            <a:avLst/>
          </a:prstGeom>
          <a:noFill/>
        </p:spPr>
      </p:pic>
      <p:sp>
        <p:nvSpPr>
          <p:cNvPr id="8" name="1 Título"/>
          <p:cNvSpPr>
            <a:spLocks noGrp="1"/>
          </p:cNvSpPr>
          <p:nvPr>
            <p:ph type="ctrTitle"/>
          </p:nvPr>
        </p:nvSpPr>
        <p:spPr>
          <a:xfrm>
            <a:off x="971600" y="476672"/>
            <a:ext cx="7772400" cy="576064"/>
          </a:xfrm>
        </p:spPr>
        <p:txBody>
          <a:bodyPr rtlCol="0">
            <a:noAutofit/>
          </a:bodyPr>
          <a:lstStyle/>
          <a:p>
            <a:pPr algn="r" fontAlgn="auto">
              <a:spcAft>
                <a:spcPts val="0"/>
              </a:spcAft>
              <a:defRPr/>
            </a:pPr>
            <a:r>
              <a:rPr lang="es-ES" sz="2800" b="1" u="sng" dirty="0">
                <a:solidFill>
                  <a:schemeClr val="accent1">
                    <a:lumMod val="50000"/>
                  </a:schemeClr>
                </a:solidFill>
              </a:rPr>
              <a:t>FUNDAMENTACIÓN LEGAL</a:t>
            </a:r>
            <a:r>
              <a:rPr lang="es-EC" sz="2800" b="1" u="sng" dirty="0"/>
              <a:t/>
            </a:r>
            <a:br>
              <a:rPr lang="es-EC" sz="2800" b="1" u="sng" dirty="0"/>
            </a:br>
            <a:endParaRPr lang="es-EC" sz="2800" u="sng" dirty="0"/>
          </a:p>
        </p:txBody>
      </p:sp>
      <p:pic>
        <p:nvPicPr>
          <p:cNvPr id="6" name="Imagen 5"/>
          <p:cNvPicPr>
            <a:picLocks noChangeAspect="1"/>
          </p:cNvPicPr>
          <p:nvPr/>
        </p:nvPicPr>
        <p:blipFill>
          <a:blip r:embed="rId4"/>
          <a:stretch>
            <a:fillRect/>
          </a:stretch>
        </p:blipFill>
        <p:spPr>
          <a:xfrm>
            <a:off x="443042" y="44624"/>
            <a:ext cx="1248638" cy="113511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395536" y="1342509"/>
            <a:ext cx="8208912" cy="646331"/>
          </a:xfrm>
          <a:prstGeom prst="rect">
            <a:avLst/>
          </a:prstGeom>
        </p:spPr>
        <p:txBody>
          <a:bodyPr wrap="square">
            <a:spAutoFit/>
          </a:bodyPr>
          <a:lstStyle/>
          <a:p>
            <a:r>
              <a:rPr lang="es-EC" b="1" dirty="0">
                <a:solidFill>
                  <a:schemeClr val="accent1">
                    <a:lumMod val="50000"/>
                  </a:schemeClr>
                </a:solidFill>
              </a:rPr>
              <a:t>MICROEMPRESAS DE CALZADO DE SAN PEDRO SANTA ELENA</a:t>
            </a:r>
            <a:r>
              <a:rPr lang="es-EC" b="1" dirty="0"/>
              <a:t/>
            </a:r>
            <a:br>
              <a:rPr lang="es-EC" b="1" dirty="0"/>
            </a:br>
            <a:endParaRPr lang="es-EC" dirty="0"/>
          </a:p>
        </p:txBody>
      </p:sp>
      <p:sp>
        <p:nvSpPr>
          <p:cNvPr id="11" name="1 Título"/>
          <p:cNvSpPr>
            <a:spLocks noGrp="1"/>
          </p:cNvSpPr>
          <p:nvPr>
            <p:ph type="ctrTitle"/>
          </p:nvPr>
        </p:nvSpPr>
        <p:spPr>
          <a:xfrm>
            <a:off x="971600" y="476672"/>
            <a:ext cx="7772400" cy="576064"/>
          </a:xfrm>
        </p:spPr>
        <p:txBody>
          <a:bodyPr rtlCol="0">
            <a:noAutofit/>
          </a:bodyPr>
          <a:lstStyle/>
          <a:p>
            <a:pPr algn="r" fontAlgn="auto">
              <a:spcAft>
                <a:spcPts val="0"/>
              </a:spcAft>
              <a:defRPr/>
            </a:pPr>
            <a:r>
              <a:rPr lang="es-ES" sz="2800" b="1" u="sng" dirty="0">
                <a:solidFill>
                  <a:schemeClr val="accent1">
                    <a:lumMod val="50000"/>
                  </a:schemeClr>
                </a:solidFill>
              </a:rPr>
              <a:t>TEORÍA SITUACIONAL </a:t>
            </a:r>
            <a:r>
              <a:rPr lang="es-EC" sz="2800" b="1" u="sng" dirty="0"/>
              <a:t/>
            </a:r>
            <a:br>
              <a:rPr lang="es-EC" sz="2800" b="1" u="sng" dirty="0"/>
            </a:br>
            <a:endParaRPr lang="es-EC" sz="2800" u="sng"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941934"/>
            <a:ext cx="4914900" cy="4367386"/>
          </a:xfrm>
          <a:prstGeom prst="rect">
            <a:avLst/>
          </a:prstGeom>
        </p:spPr>
      </p:pic>
      <p:sp>
        <p:nvSpPr>
          <p:cNvPr id="3" name="Diagrama de flujo: preparación 2"/>
          <p:cNvSpPr/>
          <p:nvPr/>
        </p:nvSpPr>
        <p:spPr>
          <a:xfrm>
            <a:off x="5724128" y="2348880"/>
            <a:ext cx="3019872" cy="864096"/>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7.526 HABITANTES</a:t>
            </a:r>
          </a:p>
        </p:txBody>
      </p:sp>
      <p:sp>
        <p:nvSpPr>
          <p:cNvPr id="12" name="Diagrama de flujo: preparación 11"/>
          <p:cNvSpPr/>
          <p:nvPr/>
        </p:nvSpPr>
        <p:spPr>
          <a:xfrm>
            <a:off x="5724128" y="3356992"/>
            <a:ext cx="3019872" cy="187220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PESCA, EBANISTERIA, AGRICULTURA DE CICLO CORTO Y ARTEZANIA DEL CALZADO</a:t>
            </a:r>
          </a:p>
        </p:txBody>
      </p:sp>
      <p:sp>
        <p:nvSpPr>
          <p:cNvPr id="14" name="Diagrama de flujo: preparación 13"/>
          <p:cNvSpPr/>
          <p:nvPr/>
        </p:nvSpPr>
        <p:spPr>
          <a:xfrm>
            <a:off x="5724128" y="5373216"/>
            <a:ext cx="3019872" cy="108012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PRODUCTO DE EXELENTE CALIDAD (FLORES 2013)</a:t>
            </a:r>
          </a:p>
        </p:txBody>
      </p:sp>
      <p:pic>
        <p:nvPicPr>
          <p:cNvPr id="15" name="Imagen 14"/>
          <p:cNvPicPr>
            <a:picLocks noChangeAspect="1"/>
          </p:cNvPicPr>
          <p:nvPr/>
        </p:nvPicPr>
        <p:blipFill>
          <a:blip r:embed="rId4"/>
          <a:stretch>
            <a:fillRect/>
          </a:stretch>
        </p:blipFill>
        <p:spPr>
          <a:xfrm>
            <a:off x="443042" y="44624"/>
            <a:ext cx="1248638" cy="11351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476672"/>
            <a:ext cx="7772400" cy="576263"/>
          </a:xfrm>
        </p:spPr>
        <p:txBody>
          <a:bodyPr rtlCol="0">
            <a:noAutofit/>
          </a:bodyPr>
          <a:lstStyle/>
          <a:p>
            <a:pPr algn="r" fontAlgn="auto">
              <a:spcAft>
                <a:spcPts val="0"/>
              </a:spcAft>
              <a:defRPr/>
            </a:pPr>
            <a:r>
              <a:rPr lang="es-ES" sz="2400" b="1" dirty="0">
                <a:solidFill>
                  <a:schemeClr val="accent1">
                    <a:lumMod val="50000"/>
                  </a:schemeClr>
                </a:solidFill>
              </a:rPr>
              <a:t>	                        </a:t>
            </a:r>
            <a:r>
              <a:rPr lang="es-ES" sz="2400" b="1" u="sng" dirty="0">
                <a:solidFill>
                  <a:schemeClr val="accent1">
                    <a:lumMod val="50000"/>
                  </a:schemeClr>
                </a:solidFill>
              </a:rPr>
              <a:t>ASPECTOS METODOLÓGICOS </a:t>
            </a:r>
            <a:r>
              <a:rPr lang="es-EC" sz="2400" b="1" dirty="0"/>
              <a:t/>
            </a:r>
            <a:br>
              <a:rPr lang="es-EC" sz="2400" b="1" dirty="0"/>
            </a:br>
            <a:endParaRPr lang="es-EC" sz="2400" dirty="0"/>
          </a:p>
        </p:txBody>
      </p:sp>
      <p:sp>
        <p:nvSpPr>
          <p:cNvPr id="20486"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20487"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pic>
        <p:nvPicPr>
          <p:cNvPr id="15" name="Picture 2" descr="https://encrypted-tbn2.gstatic.com/images?q=tbn:ANd9GcSndxIKnmessjIx_oD9M4KqJJRNHLhiCulsWaWwTTw4gh_BAS_0"/>
          <p:cNvPicPr>
            <a:picLocks noChangeAspect="1" noChangeArrowheads="1"/>
          </p:cNvPicPr>
          <p:nvPr/>
        </p:nvPicPr>
        <p:blipFill>
          <a:blip r:embed="rId3" cstate="print"/>
          <a:srcRect/>
          <a:stretch>
            <a:fillRect/>
          </a:stretch>
        </p:blipFill>
        <p:spPr bwMode="auto">
          <a:xfrm>
            <a:off x="3707904" y="5661248"/>
            <a:ext cx="1656184" cy="1242563"/>
          </a:xfrm>
          <a:prstGeom prst="rect">
            <a:avLst/>
          </a:prstGeom>
          <a:noFill/>
          <a:ln w="9525">
            <a:noFill/>
            <a:miter lim="800000"/>
            <a:headEnd/>
            <a:tailEnd/>
          </a:ln>
        </p:spPr>
      </p:pic>
      <p:pic>
        <p:nvPicPr>
          <p:cNvPr id="8" name="Imagen 7"/>
          <p:cNvPicPr>
            <a:picLocks noChangeAspect="1"/>
          </p:cNvPicPr>
          <p:nvPr/>
        </p:nvPicPr>
        <p:blipFill>
          <a:blip r:embed="rId4"/>
          <a:stretch>
            <a:fillRect/>
          </a:stretch>
        </p:blipFill>
        <p:spPr>
          <a:xfrm>
            <a:off x="443042" y="44624"/>
            <a:ext cx="1248638" cy="1135112"/>
          </a:xfrm>
          <a:prstGeom prst="rect">
            <a:avLst/>
          </a:prstGeom>
        </p:spPr>
      </p:pic>
      <p:sp>
        <p:nvSpPr>
          <p:cNvPr id="4" name="Flecha: a la derecha 3"/>
          <p:cNvSpPr/>
          <p:nvPr/>
        </p:nvSpPr>
        <p:spPr>
          <a:xfrm>
            <a:off x="2041525" y="2132856"/>
            <a:ext cx="2242443" cy="720080"/>
          </a:xfrm>
          <a:prstGeom prst="rightArrow">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ENFOQUE</a:t>
            </a:r>
          </a:p>
        </p:txBody>
      </p:sp>
      <p:sp>
        <p:nvSpPr>
          <p:cNvPr id="5" name="Rectángulo 4"/>
          <p:cNvSpPr/>
          <p:nvPr/>
        </p:nvSpPr>
        <p:spPr>
          <a:xfrm>
            <a:off x="4211960" y="1484784"/>
            <a:ext cx="2088232" cy="7703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dirty="0">
                <a:ln w="0"/>
                <a:solidFill>
                  <a:schemeClr val="tx1"/>
                </a:solidFill>
                <a:effectLst>
                  <a:outerShdw blurRad="38100" dist="19050" dir="2700000" algn="tl" rotWithShape="0">
                    <a:schemeClr val="dk1">
                      <a:alpha val="40000"/>
                    </a:schemeClr>
                  </a:outerShdw>
                </a:effectLst>
              </a:rPr>
              <a:t>CUANTITATIVO</a:t>
            </a:r>
          </a:p>
        </p:txBody>
      </p:sp>
      <p:sp>
        <p:nvSpPr>
          <p:cNvPr id="6" name="Rectángulo: esquinas redondeadas 5"/>
          <p:cNvSpPr/>
          <p:nvPr/>
        </p:nvSpPr>
        <p:spPr>
          <a:xfrm>
            <a:off x="539552" y="3501008"/>
            <a:ext cx="4176464" cy="1080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MUESTRA OBTENIDA A TRAVES DE METODO PROBALISTICO ALEATORIO SIMPLE CON NIVEL DE CONFIANZA DE 95%</a:t>
            </a:r>
          </a:p>
        </p:txBody>
      </p:sp>
      <p:sp>
        <p:nvSpPr>
          <p:cNvPr id="7" name="Rectángulo 6"/>
          <p:cNvSpPr/>
          <p:nvPr/>
        </p:nvSpPr>
        <p:spPr>
          <a:xfrm>
            <a:off x="5436096" y="2636912"/>
            <a:ext cx="3168352" cy="36724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lgn="just">
              <a:buFontTx/>
              <a:buChar char="-"/>
            </a:pPr>
            <a:r>
              <a:rPr lang="es-EC" dirty="0">
                <a:ln w="0"/>
                <a:solidFill>
                  <a:schemeClr val="tx1"/>
                </a:solidFill>
                <a:effectLst>
                  <a:outerShdw blurRad="38100" dist="19050" dir="2700000" algn="tl" rotWithShape="0">
                    <a:schemeClr val="dk1">
                      <a:alpha val="40000"/>
                    </a:schemeClr>
                  </a:outerShdw>
                </a:effectLst>
              </a:rPr>
              <a:t>Por su finalidad: Aplicada</a:t>
            </a:r>
          </a:p>
          <a:p>
            <a:pPr marL="285750" indent="-285750" algn="just">
              <a:buFontTx/>
              <a:buChar char="-"/>
            </a:pPr>
            <a:r>
              <a:rPr lang="es-EC" dirty="0">
                <a:ln w="0"/>
                <a:solidFill>
                  <a:schemeClr val="tx1"/>
                </a:solidFill>
                <a:effectLst>
                  <a:outerShdw blurRad="38100" dist="19050" dir="2700000" algn="tl" rotWithShape="0">
                    <a:schemeClr val="dk1">
                      <a:alpha val="40000"/>
                    </a:schemeClr>
                  </a:outerShdw>
                </a:effectLst>
              </a:rPr>
              <a:t>Por las fuentes de información: de campo</a:t>
            </a:r>
          </a:p>
          <a:p>
            <a:pPr marL="285750" indent="-285750" algn="just">
              <a:buFontTx/>
              <a:buChar char="-"/>
            </a:pPr>
            <a:r>
              <a:rPr lang="es-EC" dirty="0">
                <a:ln w="0"/>
                <a:solidFill>
                  <a:schemeClr val="tx1"/>
                </a:solidFill>
                <a:effectLst>
                  <a:outerShdw blurRad="38100" dist="19050" dir="2700000" algn="tl" rotWithShape="0">
                    <a:schemeClr val="dk1">
                      <a:alpha val="40000"/>
                    </a:schemeClr>
                  </a:outerShdw>
                </a:effectLst>
              </a:rPr>
              <a:t>Por las unidades de análisis ínsito</a:t>
            </a:r>
          </a:p>
          <a:p>
            <a:pPr marL="285750" indent="-285750" algn="just">
              <a:buFontTx/>
              <a:buChar char="-"/>
            </a:pPr>
            <a:r>
              <a:rPr lang="es-EC" dirty="0">
                <a:ln w="0"/>
                <a:solidFill>
                  <a:schemeClr val="tx1"/>
                </a:solidFill>
                <a:effectLst>
                  <a:outerShdw blurRad="38100" dist="19050" dir="2700000" algn="tl" rotWithShape="0">
                    <a:schemeClr val="dk1">
                      <a:alpha val="40000"/>
                    </a:schemeClr>
                  </a:outerShdw>
                </a:effectLst>
              </a:rPr>
              <a:t>Por el control de las variables: no experimental</a:t>
            </a:r>
          </a:p>
          <a:p>
            <a:pPr marL="285750" indent="-285750" algn="just">
              <a:buFontTx/>
              <a:buChar char="-"/>
            </a:pPr>
            <a:endParaRPr lang="es-EC"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2338" y="260350"/>
            <a:ext cx="7772400" cy="862013"/>
          </a:xfrm>
        </p:spPr>
        <p:txBody>
          <a:bodyPr rtlCol="0">
            <a:normAutofit/>
          </a:bodyPr>
          <a:lstStyle/>
          <a:p>
            <a:pPr algn="r" fontAlgn="auto">
              <a:spcAft>
                <a:spcPts val="0"/>
              </a:spcAft>
              <a:defRPr/>
            </a:pPr>
            <a:r>
              <a:rPr lang="es-ES" sz="2400" b="1" u="sng" dirty="0">
                <a:solidFill>
                  <a:schemeClr val="accent1">
                    <a:lumMod val="50000"/>
                  </a:schemeClr>
                </a:solidFill>
              </a:rPr>
              <a:t>IMPORTANCIA DEL TEMA</a:t>
            </a:r>
            <a:endParaRPr lang="es-EC" sz="2400" b="1" u="sng" dirty="0">
              <a:solidFill>
                <a:schemeClr val="accent1">
                  <a:lumMod val="50000"/>
                </a:schemeClr>
              </a:solidFill>
            </a:endParaRPr>
          </a:p>
        </p:txBody>
      </p:sp>
      <p:graphicFrame>
        <p:nvGraphicFramePr>
          <p:cNvPr id="7" name="6 Diagrama"/>
          <p:cNvGraphicFramePr/>
          <p:nvPr>
            <p:extLst>
              <p:ext uri="{D42A27DB-BD31-4B8C-83A1-F6EECF244321}">
                <p14:modId xmlns:p14="http://schemas.microsoft.com/office/powerpoint/2010/main" val="1508654425"/>
              </p:ext>
            </p:extLst>
          </p:nvPr>
        </p:nvGraphicFramePr>
        <p:xfrm>
          <a:off x="467544" y="1471559"/>
          <a:ext cx="5040560" cy="5053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2160" y="1762125"/>
            <a:ext cx="2448272" cy="2026915"/>
          </a:xfrm>
          <a:prstGeom prst="rect">
            <a:avLst/>
          </a:prstGeom>
        </p:spPr>
      </p:pic>
      <p:pic>
        <p:nvPicPr>
          <p:cNvPr id="8" name="Imagen 7"/>
          <p:cNvPicPr>
            <a:picLocks noChangeAspect="1"/>
          </p:cNvPicPr>
          <p:nvPr/>
        </p:nvPicPr>
        <p:blipFill>
          <a:blip r:embed="rId8"/>
          <a:stretch>
            <a:fillRect/>
          </a:stretch>
        </p:blipFill>
        <p:spPr>
          <a:xfrm>
            <a:off x="443042" y="188640"/>
            <a:ext cx="1248638" cy="113511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993775"/>
            <a:ext cx="7772400" cy="576263"/>
          </a:xfrm>
        </p:spPr>
        <p:txBody>
          <a:bodyPr rtlCol="0">
            <a:noAutofit/>
          </a:bodyPr>
          <a:lstStyle/>
          <a:p>
            <a:pPr algn="r" fontAlgn="auto">
              <a:spcAft>
                <a:spcPts val="0"/>
              </a:spcAft>
              <a:defRPr/>
            </a:pPr>
            <a:r>
              <a:rPr lang="es-ES" sz="2400" b="1" u="sng" dirty="0">
                <a:solidFill>
                  <a:schemeClr val="accent1">
                    <a:lumMod val="50000"/>
                  </a:schemeClr>
                </a:solidFill>
              </a:rPr>
              <a:t>ASPECTOS METODOLÓGICOS </a:t>
            </a:r>
            <a:r>
              <a:rPr lang="es-EC" sz="2400" b="1" dirty="0"/>
              <a:t/>
            </a:r>
            <a:br>
              <a:rPr lang="es-EC" sz="2400" b="1" dirty="0"/>
            </a:br>
            <a:endParaRPr lang="es-EC" sz="2400" dirty="0"/>
          </a:p>
        </p:txBody>
      </p:sp>
      <p:sp>
        <p:nvSpPr>
          <p:cNvPr id="24582"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24583"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pic>
        <p:nvPicPr>
          <p:cNvPr id="12" name="Imagen 11"/>
          <p:cNvPicPr>
            <a:picLocks noChangeAspect="1"/>
          </p:cNvPicPr>
          <p:nvPr/>
        </p:nvPicPr>
        <p:blipFill>
          <a:blip r:embed="rId3"/>
          <a:stretch>
            <a:fillRect/>
          </a:stretch>
        </p:blipFill>
        <p:spPr>
          <a:xfrm>
            <a:off x="443042" y="44624"/>
            <a:ext cx="1248638" cy="1135112"/>
          </a:xfrm>
          <a:prstGeom prst="rect">
            <a:avLst/>
          </a:prstGeom>
        </p:spPr>
      </p:pic>
      <mc:AlternateContent xmlns:mc="http://schemas.openxmlformats.org/markup-compatibility/2006" xmlns:a14="http://schemas.microsoft.com/office/drawing/2010/main">
        <mc:Choice Requires="a14">
          <p:sp>
            <p:nvSpPr>
              <p:cNvPr id="3" name="2 Rectángulo"/>
              <p:cNvSpPr/>
              <p:nvPr/>
            </p:nvSpPr>
            <p:spPr>
              <a:xfrm>
                <a:off x="1403648" y="1484784"/>
                <a:ext cx="6120680" cy="2087238"/>
              </a:xfrm>
              <a:prstGeom prst="rect">
                <a:avLst/>
              </a:prstGeom>
            </p:spPr>
            <p:txBody>
              <a:bodyPr wrap="square">
                <a:spAutoFit/>
              </a:bodyPr>
              <a:lstStyle/>
              <a:p>
                <a:pPr lvl="0" algn="ctr"/>
                <a:r>
                  <a:rPr lang="es-EC" dirty="0" smtClean="0"/>
                  <a:t>n </a:t>
                </a:r>
                <a:r>
                  <a:rPr lang="en-US" dirty="0" smtClean="0"/>
                  <a:t>=</a:t>
                </a:r>
                <a14:m>
                  <m:oMath xmlns:m="http://schemas.openxmlformats.org/officeDocument/2006/math">
                    <m:r>
                      <a:rPr lang="en-US" b="0" i="0" smtClean="0">
                        <a:latin typeface="Cambria Math"/>
                      </a:rPr>
                      <m:t> </m:t>
                    </m:r>
                    <m:f>
                      <m:fPr>
                        <m:ctrlPr>
                          <a:rPr lang="es-EC" i="1">
                            <a:latin typeface="Cambria Math" panose="02040503050406030204" pitchFamily="18" charset="0"/>
                          </a:rPr>
                        </m:ctrlPr>
                      </m:fPr>
                      <m:num>
                        <m:r>
                          <a:rPr lang="es-ES" i="1">
                            <a:latin typeface="Cambria Math"/>
                          </a:rPr>
                          <m:t>𝖭</m:t>
                        </m:r>
                        <m:r>
                          <a:rPr lang="es-ES">
                            <a:latin typeface="Cambria Math"/>
                          </a:rPr>
                          <m:t>(</m:t>
                        </m:r>
                        <m:r>
                          <m:rPr>
                            <m:sty m:val="p"/>
                          </m:rPr>
                          <a:rPr lang="es-ES">
                            <a:latin typeface="Cambria Math"/>
                          </a:rPr>
                          <m:t>p</m:t>
                        </m:r>
                        <m:r>
                          <a:rPr lang="es-ES">
                            <a:latin typeface="Cambria Math"/>
                          </a:rPr>
                          <m:t>.</m:t>
                        </m:r>
                        <m:r>
                          <m:rPr>
                            <m:sty m:val="p"/>
                          </m:rPr>
                          <a:rPr lang="es-ES">
                            <a:latin typeface="Cambria Math"/>
                          </a:rPr>
                          <m:t>q</m:t>
                        </m:r>
                        <m:r>
                          <a:rPr lang="es-ES">
                            <a:latin typeface="Cambria Math"/>
                          </a:rPr>
                          <m:t>)</m:t>
                        </m:r>
                      </m:num>
                      <m:den>
                        <m:d>
                          <m:dPr>
                            <m:ctrlPr>
                              <a:rPr lang="es-EC" i="1">
                                <a:latin typeface="Cambria Math" panose="02040503050406030204" pitchFamily="18" charset="0"/>
                              </a:rPr>
                            </m:ctrlPr>
                          </m:dPr>
                          <m:e>
                            <m:r>
                              <m:rPr>
                                <m:sty m:val="p"/>
                              </m:rPr>
                              <a:rPr lang="es-ES">
                                <a:latin typeface="Cambria Math"/>
                              </a:rPr>
                              <m:t>N</m:t>
                            </m:r>
                            <m:r>
                              <a:rPr lang="es-ES">
                                <a:latin typeface="Cambria Math"/>
                              </a:rPr>
                              <m:t>˗1</m:t>
                            </m:r>
                          </m:e>
                        </m:d>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m:rPr>
                                        <m:sty m:val="p"/>
                                      </m:rPr>
                                      <a:rPr lang="es-ES">
                                        <a:latin typeface="Cambria Math"/>
                                      </a:rPr>
                                      <m:t>e</m:t>
                                    </m:r>
                                  </m:num>
                                  <m:den>
                                    <m:r>
                                      <m:rPr>
                                        <m:sty m:val="p"/>
                                      </m:rPr>
                                      <a:rPr lang="es-ES">
                                        <a:latin typeface="Cambria Math"/>
                                      </a:rPr>
                                      <m:t>K</m:t>
                                    </m:r>
                                  </m:den>
                                </m:f>
                              </m:e>
                            </m:d>
                          </m:e>
                          <m:sup>
                            <m:r>
                              <a:rPr lang="es-ES">
                                <a:latin typeface="Cambria Math"/>
                              </a:rPr>
                              <m:t>2</m:t>
                            </m:r>
                          </m:sup>
                        </m:sSup>
                        <m:r>
                          <a:rPr lang="es-ES">
                            <a:latin typeface="Cambria Math"/>
                          </a:rPr>
                          <m:t>+</m:t>
                        </m:r>
                        <m:r>
                          <m:rPr>
                            <m:sty m:val="p"/>
                          </m:rPr>
                          <a:rPr lang="es-ES">
                            <a:latin typeface="Cambria Math"/>
                          </a:rPr>
                          <m:t>p</m:t>
                        </m:r>
                        <m:r>
                          <a:rPr lang="es-ES">
                            <a:latin typeface="Cambria Math"/>
                          </a:rPr>
                          <m:t>.</m:t>
                        </m:r>
                        <m:r>
                          <m:rPr>
                            <m:sty m:val="p"/>
                          </m:rPr>
                          <a:rPr lang="es-ES">
                            <a:latin typeface="Cambria Math"/>
                          </a:rPr>
                          <m:t>q</m:t>
                        </m:r>
                      </m:den>
                    </m:f>
                  </m:oMath>
                </a14:m>
                <a:endParaRPr lang="es-EC" dirty="0"/>
              </a:p>
              <a:p>
                <a:pPr lvl="0" algn="ctr"/>
                <a14:m>
                  <m:oMathPara xmlns:m="http://schemas.openxmlformats.org/officeDocument/2006/math">
                    <m:oMathParaPr>
                      <m:jc m:val="centerGroup"/>
                    </m:oMathParaPr>
                    <m:oMath xmlns:m="http://schemas.openxmlformats.org/officeDocument/2006/math">
                      <m:r>
                        <m:rPr>
                          <m:sty m:val="p"/>
                        </m:rPr>
                        <a:rPr lang="es-ES">
                          <a:latin typeface="Cambria Math"/>
                        </a:rPr>
                        <m:t>n</m:t>
                      </m:r>
                      <m:r>
                        <a:rPr lang="es-ES">
                          <a:latin typeface="Cambria Math"/>
                        </a:rPr>
                        <m:t>=</m:t>
                      </m:r>
                      <m:f>
                        <m:fPr>
                          <m:ctrlPr>
                            <a:rPr lang="es-EC" i="1">
                              <a:latin typeface="Cambria Math" panose="02040503050406030204" pitchFamily="18" charset="0"/>
                            </a:rPr>
                          </m:ctrlPr>
                        </m:fPr>
                        <m:num>
                          <m:r>
                            <a:rPr lang="es-ES">
                              <a:latin typeface="Cambria Math"/>
                            </a:rPr>
                            <m:t>210 (0,5.0,5)</m:t>
                          </m:r>
                        </m:num>
                        <m:den>
                          <m:d>
                            <m:dPr>
                              <m:ctrlPr>
                                <a:rPr lang="es-EC" i="1">
                                  <a:latin typeface="Cambria Math" panose="02040503050406030204" pitchFamily="18" charset="0"/>
                                </a:rPr>
                              </m:ctrlPr>
                            </m:dPr>
                            <m:e>
                              <m:r>
                                <a:rPr lang="es-ES">
                                  <a:latin typeface="Cambria Math"/>
                                </a:rPr>
                                <m:t>210</m:t>
                              </m:r>
                              <m:r>
                                <a:rPr lang="es-ES" i="1">
                                  <a:latin typeface="Cambria Math"/>
                                </a:rPr>
                                <m:t>−</m:t>
                              </m:r>
                              <m:r>
                                <a:rPr lang="es-ES">
                                  <a:latin typeface="Cambria Math"/>
                                </a:rPr>
                                <m:t>1</m:t>
                              </m:r>
                            </m:e>
                          </m:d>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S">
                                      <a:latin typeface="Cambria Math"/>
                                    </a:rPr>
                                    <m:t>0,05/2</m:t>
                                  </m:r>
                                </m:e>
                              </m:d>
                            </m:e>
                            <m:sup>
                              <m:r>
                                <a:rPr lang="es-ES">
                                  <a:latin typeface="Cambria Math"/>
                                </a:rPr>
                                <m:t>2</m:t>
                              </m:r>
                            </m:sup>
                          </m:sSup>
                          <m:r>
                            <a:rPr lang="es-ES">
                              <a:latin typeface="Cambria Math"/>
                            </a:rPr>
                            <m:t>+0,5.0,5</m:t>
                          </m:r>
                        </m:den>
                      </m:f>
                    </m:oMath>
                  </m:oMathPara>
                </a14:m>
                <a:endParaRPr lang="es-EC" dirty="0"/>
              </a:p>
              <a:p>
                <a:pPr lvl="0" algn="ctr"/>
                <a14:m>
                  <m:oMathPara xmlns:m="http://schemas.openxmlformats.org/officeDocument/2006/math">
                    <m:oMathParaPr>
                      <m:jc m:val="centerGroup"/>
                    </m:oMathParaPr>
                    <m:oMath xmlns:m="http://schemas.openxmlformats.org/officeDocument/2006/math">
                      <m:r>
                        <m:rPr>
                          <m:sty m:val="p"/>
                        </m:rPr>
                        <a:rPr lang="es-ES">
                          <a:latin typeface="Cambria Math"/>
                        </a:rPr>
                        <m:t>n</m:t>
                      </m:r>
                      <m:r>
                        <a:rPr lang="es-ES">
                          <a:latin typeface="Cambria Math"/>
                        </a:rPr>
                        <m:t>=</m:t>
                      </m:r>
                      <m:f>
                        <m:fPr>
                          <m:ctrlPr>
                            <a:rPr lang="es-EC" i="1">
                              <a:latin typeface="Cambria Math" panose="02040503050406030204" pitchFamily="18" charset="0"/>
                            </a:rPr>
                          </m:ctrlPr>
                        </m:fPr>
                        <m:num>
                          <m:r>
                            <a:rPr lang="es-ES">
                              <a:latin typeface="Cambria Math"/>
                            </a:rPr>
                            <m:t>77,5</m:t>
                          </m:r>
                        </m:num>
                        <m:den>
                          <m:r>
                            <a:rPr lang="es-ES">
                              <a:latin typeface="Cambria Math"/>
                            </a:rPr>
                            <m:t>(209) (0,000625)+0,25</m:t>
                          </m:r>
                        </m:den>
                      </m:f>
                    </m:oMath>
                  </m:oMathPara>
                </a14:m>
                <a:endParaRPr lang="es-EC" dirty="0"/>
              </a:p>
              <a:p>
                <a:pPr lvl="0" algn="ctr"/>
                <a:r>
                  <a:rPr lang="es-ES_tradnl" dirty="0"/>
                  <a:t>n= 137</a:t>
                </a:r>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1403648" y="1484784"/>
                <a:ext cx="6120680" cy="2087238"/>
              </a:xfrm>
              <a:prstGeom prst="rect">
                <a:avLst/>
              </a:prstGeom>
              <a:blipFill rotWithShape="1">
                <a:blip r:embed="rId4"/>
                <a:stretch>
                  <a:fillRect b="-4094"/>
                </a:stretch>
              </a:blipFill>
            </p:spPr>
            <p:txBody>
              <a:bodyPr/>
              <a:lstStyle/>
              <a:p>
                <a:r>
                  <a:rPr lang="es-EC">
                    <a:noFill/>
                  </a:rPr>
                  <a:t> </a:t>
                </a:r>
              </a:p>
            </p:txBody>
          </p:sp>
        </mc:Fallback>
      </mc:AlternateContent>
      <p:sp>
        <p:nvSpPr>
          <p:cNvPr id="8" name="7 Rectángulo"/>
          <p:cNvSpPr/>
          <p:nvPr/>
        </p:nvSpPr>
        <p:spPr>
          <a:xfrm>
            <a:off x="1331640" y="3917955"/>
            <a:ext cx="6120680" cy="2031325"/>
          </a:xfrm>
          <a:prstGeom prst="rect">
            <a:avLst/>
          </a:prstGeom>
        </p:spPr>
        <p:txBody>
          <a:bodyPr wrap="square">
            <a:spAutoFit/>
          </a:bodyPr>
          <a:lstStyle/>
          <a:p>
            <a:r>
              <a:rPr lang="es-EC" dirty="0"/>
              <a:t>Donde:</a:t>
            </a:r>
          </a:p>
          <a:p>
            <a:r>
              <a:rPr lang="es-EC" dirty="0"/>
              <a:t>n= tamaño de muestra</a:t>
            </a:r>
          </a:p>
          <a:p>
            <a:r>
              <a:rPr lang="es-EC" dirty="0"/>
              <a:t>p= probabilidad que suceda</a:t>
            </a:r>
          </a:p>
          <a:p>
            <a:r>
              <a:rPr lang="es-EC" dirty="0"/>
              <a:t>q= probabilidad que no suceda</a:t>
            </a:r>
          </a:p>
          <a:p>
            <a:r>
              <a:rPr lang="es-EC" dirty="0"/>
              <a:t>k= nivel de confianza</a:t>
            </a:r>
          </a:p>
          <a:p>
            <a:r>
              <a:rPr lang="es-EC" dirty="0"/>
              <a:t>e= error de la muestra</a:t>
            </a:r>
          </a:p>
          <a:p>
            <a:pPr lvl="0" algn="ct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8" name="1 Título"/>
          <p:cNvSpPr txBox="1">
            <a:spLocks/>
          </p:cNvSpPr>
          <p:nvPr/>
        </p:nvSpPr>
        <p:spPr bwMode="auto">
          <a:xfrm>
            <a:off x="467544" y="1412776"/>
            <a:ext cx="7772400" cy="5762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RESULTADOS - ENCUESTA </a:t>
            </a:r>
          </a:p>
          <a:p>
            <a:pPr marL="0" marR="0" lvl="0" indent="0" defTabSz="914400" rtl="0" eaLnBrk="1" fontAlgn="auto" latinLnBrk="0" hangingPunct="1">
              <a:lnSpc>
                <a:spcPct val="100000"/>
              </a:lnSpc>
              <a:spcBef>
                <a:spcPct val="0"/>
              </a:spcBef>
              <a:spcAft>
                <a:spcPts val="0"/>
              </a:spcAft>
              <a:buClrTx/>
              <a:buSzTx/>
              <a:buFontTx/>
              <a:buNone/>
              <a:tabLst/>
              <a:defRPr/>
            </a:pPr>
            <a:r>
              <a:rPr lang="es-ES" sz="2400" b="1" dirty="0">
                <a:solidFill>
                  <a:schemeClr val="accent1">
                    <a:lumMod val="50000"/>
                  </a:schemeClr>
                </a:solidFill>
                <a:latin typeface="+mj-lt"/>
                <a:ea typeface="+mj-ea"/>
                <a:cs typeface="+mj-cs"/>
              </a:rPr>
              <a:t>Crecimiento de su actividad económica</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12" name="1 Título"/>
          <p:cNvSpPr>
            <a:spLocks noGrp="1"/>
          </p:cNvSpPr>
          <p:nvPr>
            <p:ph type="ctrTitle"/>
          </p:nvPr>
        </p:nvSpPr>
        <p:spPr>
          <a:xfrm>
            <a:off x="1048072" y="404664"/>
            <a:ext cx="7772400" cy="576263"/>
          </a:xfrm>
        </p:spPr>
        <p:txBody>
          <a:bodyPr rtlCol="0">
            <a:noAutofit/>
          </a:bodyPr>
          <a:lstStyle/>
          <a:p>
            <a:pPr algn="r" fontAlgn="auto">
              <a:spcAft>
                <a:spcPts val="0"/>
              </a:spcAft>
              <a:defRPr/>
            </a:pPr>
            <a:r>
              <a:rPr lang="es-ES" sz="2400" b="1" u="sng" dirty="0">
                <a:solidFill>
                  <a:schemeClr val="accent1">
                    <a:lumMod val="50000"/>
                  </a:schemeClr>
                </a:solidFill>
              </a:rPr>
              <a:t>ANÁLISIS E INTERPRETACIÓN DE RESULTADOS </a:t>
            </a:r>
            <a:r>
              <a:rPr lang="es-EC" sz="2400" b="1" dirty="0"/>
              <a:t/>
            </a:r>
            <a:br>
              <a:rPr lang="es-EC" sz="2400" b="1" dirty="0"/>
            </a:br>
            <a:endParaRPr lang="es-EC" sz="2400" dirty="0"/>
          </a:p>
        </p:txBody>
      </p:sp>
      <p:pic>
        <p:nvPicPr>
          <p:cNvPr id="11" name="Imagen 10"/>
          <p:cNvPicPr>
            <a:picLocks noChangeAspect="1"/>
          </p:cNvPicPr>
          <p:nvPr/>
        </p:nvPicPr>
        <p:blipFill>
          <a:blip r:embed="rId3"/>
          <a:stretch>
            <a:fillRect/>
          </a:stretch>
        </p:blipFill>
        <p:spPr>
          <a:xfrm>
            <a:off x="443042" y="44624"/>
            <a:ext cx="1248638" cy="1135112"/>
          </a:xfrm>
          <a:prstGeom prst="rect">
            <a:avLst/>
          </a:prstGeom>
        </p:spPr>
      </p:pic>
      <p:pic>
        <p:nvPicPr>
          <p:cNvPr id="13" name="Imagen 12"/>
          <p:cNvPicPr/>
          <p:nvPr/>
        </p:nvPicPr>
        <p:blipFill>
          <a:blip r:embed="rId4">
            <a:extLst>
              <a:ext uri="{28A0092B-C50C-407E-A947-70E740481C1C}">
                <a14:useLocalDpi xmlns:a14="http://schemas.microsoft.com/office/drawing/2010/main" val="0"/>
              </a:ext>
            </a:extLst>
          </a:blip>
          <a:srcRect/>
          <a:stretch>
            <a:fillRect/>
          </a:stretch>
        </p:blipFill>
        <p:spPr bwMode="auto">
          <a:xfrm>
            <a:off x="1729740" y="2528887"/>
            <a:ext cx="5684520" cy="298834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8" name="1 Título"/>
          <p:cNvSpPr txBox="1">
            <a:spLocks/>
          </p:cNvSpPr>
          <p:nvPr/>
        </p:nvSpPr>
        <p:spPr bwMode="auto">
          <a:xfrm>
            <a:off x="467544" y="1412776"/>
            <a:ext cx="7772400" cy="5762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RESULTADOS - ENCUESTA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Optimizar procesos productivos</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12" name="1 Título"/>
          <p:cNvSpPr>
            <a:spLocks noGrp="1"/>
          </p:cNvSpPr>
          <p:nvPr>
            <p:ph type="ctrTitle"/>
          </p:nvPr>
        </p:nvSpPr>
        <p:spPr>
          <a:xfrm>
            <a:off x="1048072" y="404664"/>
            <a:ext cx="7772400" cy="576263"/>
          </a:xfrm>
        </p:spPr>
        <p:txBody>
          <a:bodyPr rtlCol="0">
            <a:noAutofit/>
          </a:bodyPr>
          <a:lstStyle/>
          <a:p>
            <a:pPr algn="r" fontAlgn="auto">
              <a:spcAft>
                <a:spcPts val="0"/>
              </a:spcAft>
              <a:defRPr/>
            </a:pPr>
            <a:r>
              <a:rPr lang="es-ES" sz="2400" b="1" u="sng" dirty="0">
                <a:solidFill>
                  <a:schemeClr val="accent1">
                    <a:lumMod val="50000"/>
                  </a:schemeClr>
                </a:solidFill>
              </a:rPr>
              <a:t>ANÁLISIS E INTERPRETACIÓN DE RESULTADOS </a:t>
            </a:r>
            <a:r>
              <a:rPr lang="es-EC" sz="2400" b="1" dirty="0"/>
              <a:t/>
            </a:r>
            <a:br>
              <a:rPr lang="es-EC" sz="2400" b="1" dirty="0"/>
            </a:br>
            <a:endParaRPr lang="es-EC" sz="2400" dirty="0"/>
          </a:p>
        </p:txBody>
      </p:sp>
      <p:pic>
        <p:nvPicPr>
          <p:cNvPr id="11" name="Imagen 10"/>
          <p:cNvPicPr>
            <a:picLocks noChangeAspect="1"/>
          </p:cNvPicPr>
          <p:nvPr/>
        </p:nvPicPr>
        <p:blipFill>
          <a:blip r:embed="rId3"/>
          <a:stretch>
            <a:fillRect/>
          </a:stretch>
        </p:blipFill>
        <p:spPr>
          <a:xfrm>
            <a:off x="443042" y="44624"/>
            <a:ext cx="1248638" cy="1135112"/>
          </a:xfrm>
          <a:prstGeom prst="rect">
            <a:avLst/>
          </a:prstGeom>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683568" y="2430016"/>
            <a:ext cx="7556376" cy="3375248"/>
          </a:xfrm>
          <a:prstGeom prst="rect">
            <a:avLst/>
          </a:prstGeom>
          <a:noFill/>
        </p:spPr>
      </p:pic>
    </p:spTree>
    <p:extLst>
      <p:ext uri="{BB962C8B-B14F-4D97-AF65-F5344CB8AC3E}">
        <p14:creationId xmlns:p14="http://schemas.microsoft.com/office/powerpoint/2010/main" val="1963800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8" name="1 Título"/>
          <p:cNvSpPr txBox="1">
            <a:spLocks/>
          </p:cNvSpPr>
          <p:nvPr/>
        </p:nvSpPr>
        <p:spPr bwMode="auto">
          <a:xfrm>
            <a:off x="467544" y="1412776"/>
            <a:ext cx="7772400" cy="5762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RESULTADOS - ENCUESTA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Satisfacción del precio de los insumos</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12" name="1 Título"/>
          <p:cNvSpPr>
            <a:spLocks noGrp="1"/>
          </p:cNvSpPr>
          <p:nvPr>
            <p:ph type="ctrTitle"/>
          </p:nvPr>
        </p:nvSpPr>
        <p:spPr>
          <a:xfrm>
            <a:off x="1048072" y="404664"/>
            <a:ext cx="7772400" cy="576263"/>
          </a:xfrm>
        </p:spPr>
        <p:txBody>
          <a:bodyPr rtlCol="0">
            <a:noAutofit/>
          </a:bodyPr>
          <a:lstStyle/>
          <a:p>
            <a:pPr algn="r" fontAlgn="auto">
              <a:spcAft>
                <a:spcPts val="0"/>
              </a:spcAft>
              <a:defRPr/>
            </a:pPr>
            <a:r>
              <a:rPr lang="es-ES" sz="2400" b="1" u="sng" dirty="0">
                <a:solidFill>
                  <a:schemeClr val="accent1">
                    <a:lumMod val="50000"/>
                  </a:schemeClr>
                </a:solidFill>
              </a:rPr>
              <a:t>ANÁLISIS E INTERPRETACIÓN DE RESULTADOS </a:t>
            </a:r>
            <a:r>
              <a:rPr lang="es-EC" sz="2400" b="1" dirty="0"/>
              <a:t/>
            </a:r>
            <a:br>
              <a:rPr lang="es-EC" sz="2400" b="1" dirty="0"/>
            </a:br>
            <a:endParaRPr lang="es-EC" sz="2400" dirty="0"/>
          </a:p>
        </p:txBody>
      </p:sp>
      <p:pic>
        <p:nvPicPr>
          <p:cNvPr id="11" name="Imagen 10"/>
          <p:cNvPicPr>
            <a:picLocks noChangeAspect="1"/>
          </p:cNvPicPr>
          <p:nvPr/>
        </p:nvPicPr>
        <p:blipFill>
          <a:blip r:embed="rId3"/>
          <a:stretch>
            <a:fillRect/>
          </a:stretch>
        </p:blipFill>
        <p:spPr>
          <a:xfrm>
            <a:off x="443042" y="44624"/>
            <a:ext cx="1248638" cy="1135112"/>
          </a:xfrm>
          <a:prstGeom prst="rect">
            <a:avLst/>
          </a:prstGeom>
        </p:spPr>
      </p:pic>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539552" y="2198370"/>
            <a:ext cx="7992888" cy="4110950"/>
          </a:xfrm>
          <a:prstGeom prst="rect">
            <a:avLst/>
          </a:prstGeom>
          <a:noFill/>
        </p:spPr>
      </p:pic>
    </p:spTree>
    <p:extLst>
      <p:ext uri="{BB962C8B-B14F-4D97-AF65-F5344CB8AC3E}">
        <p14:creationId xmlns:p14="http://schemas.microsoft.com/office/powerpoint/2010/main" val="1967847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8" name="1 Título"/>
          <p:cNvSpPr txBox="1">
            <a:spLocks/>
          </p:cNvSpPr>
          <p:nvPr/>
        </p:nvSpPr>
        <p:spPr bwMode="auto">
          <a:xfrm>
            <a:off x="467544" y="1412776"/>
            <a:ext cx="7772400" cy="5762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RESULTADOS - ENCUESTA </a:t>
            </a:r>
          </a:p>
          <a:p>
            <a:pPr marL="0" marR="0" lvl="0" indent="0" defTabSz="914400" rtl="0" eaLnBrk="1" fontAlgn="auto" latinLnBrk="0" hangingPunct="1">
              <a:lnSpc>
                <a:spcPct val="100000"/>
              </a:lnSpc>
              <a:spcBef>
                <a:spcPct val="0"/>
              </a:spcBef>
              <a:spcAft>
                <a:spcPts val="0"/>
              </a:spcAft>
              <a:buClrTx/>
              <a:buSzTx/>
              <a:buFontTx/>
              <a:buNone/>
              <a:tabLst/>
              <a:defRPr/>
            </a:pPr>
            <a:r>
              <a:rPr lang="es-ES" sz="2400" b="1" dirty="0">
                <a:solidFill>
                  <a:schemeClr val="accent1">
                    <a:lumMod val="50000"/>
                  </a:schemeClr>
                </a:solidFill>
                <a:latin typeface="+mj-lt"/>
                <a:ea typeface="+mj-ea"/>
                <a:cs typeface="+mj-cs"/>
              </a:rPr>
              <a:t>Procesos colectivos</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12" name="1 Título"/>
          <p:cNvSpPr>
            <a:spLocks noGrp="1"/>
          </p:cNvSpPr>
          <p:nvPr>
            <p:ph type="ctrTitle"/>
          </p:nvPr>
        </p:nvSpPr>
        <p:spPr>
          <a:xfrm>
            <a:off x="1048072" y="404664"/>
            <a:ext cx="7772400" cy="576263"/>
          </a:xfrm>
        </p:spPr>
        <p:txBody>
          <a:bodyPr rtlCol="0">
            <a:noAutofit/>
          </a:bodyPr>
          <a:lstStyle/>
          <a:p>
            <a:pPr algn="r" fontAlgn="auto">
              <a:spcAft>
                <a:spcPts val="0"/>
              </a:spcAft>
              <a:defRPr/>
            </a:pPr>
            <a:r>
              <a:rPr lang="es-ES" sz="2400" b="1" u="sng" dirty="0">
                <a:solidFill>
                  <a:schemeClr val="accent1">
                    <a:lumMod val="50000"/>
                  </a:schemeClr>
                </a:solidFill>
              </a:rPr>
              <a:t>ANÁLISIS E INTERPRETACIÓN DE RESULTADOS </a:t>
            </a:r>
            <a:r>
              <a:rPr lang="es-EC" sz="2400" b="1" dirty="0"/>
              <a:t/>
            </a:r>
            <a:br>
              <a:rPr lang="es-EC" sz="2400" b="1" dirty="0"/>
            </a:br>
            <a:endParaRPr lang="es-EC" sz="2400" dirty="0"/>
          </a:p>
        </p:txBody>
      </p:sp>
      <p:pic>
        <p:nvPicPr>
          <p:cNvPr id="11" name="Imagen 10"/>
          <p:cNvPicPr>
            <a:picLocks noChangeAspect="1"/>
          </p:cNvPicPr>
          <p:nvPr/>
        </p:nvPicPr>
        <p:blipFill>
          <a:blip r:embed="rId3"/>
          <a:stretch>
            <a:fillRect/>
          </a:stretch>
        </p:blipFill>
        <p:spPr>
          <a:xfrm>
            <a:off x="443042" y="44624"/>
            <a:ext cx="1248638" cy="1135112"/>
          </a:xfrm>
          <a:prstGeom prst="rect">
            <a:avLst/>
          </a:prstGeom>
        </p:spPr>
      </p:pic>
      <p:graphicFrame>
        <p:nvGraphicFramePr>
          <p:cNvPr id="10" name="Gráfico 9"/>
          <p:cNvGraphicFramePr/>
          <p:nvPr>
            <p:extLst>
              <p:ext uri="{D42A27DB-BD31-4B8C-83A1-F6EECF244321}">
                <p14:modId xmlns:p14="http://schemas.microsoft.com/office/powerpoint/2010/main" val="3671851197"/>
              </p:ext>
            </p:extLst>
          </p:nvPr>
        </p:nvGraphicFramePr>
        <p:xfrm>
          <a:off x="611560" y="2073274"/>
          <a:ext cx="7992888" cy="40920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149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8" name="1 Título"/>
          <p:cNvSpPr txBox="1">
            <a:spLocks/>
          </p:cNvSpPr>
          <p:nvPr/>
        </p:nvSpPr>
        <p:spPr bwMode="auto">
          <a:xfrm>
            <a:off x="467544" y="1412776"/>
            <a:ext cx="7772400" cy="5762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RESULTADOS - ENCUESTA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Emprendimiento productivo</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12" name="1 Título"/>
          <p:cNvSpPr>
            <a:spLocks noGrp="1"/>
          </p:cNvSpPr>
          <p:nvPr>
            <p:ph type="ctrTitle"/>
          </p:nvPr>
        </p:nvSpPr>
        <p:spPr>
          <a:xfrm>
            <a:off x="1048072" y="404664"/>
            <a:ext cx="7772400" cy="576263"/>
          </a:xfrm>
        </p:spPr>
        <p:txBody>
          <a:bodyPr rtlCol="0">
            <a:noAutofit/>
          </a:bodyPr>
          <a:lstStyle/>
          <a:p>
            <a:pPr algn="r" fontAlgn="auto">
              <a:spcAft>
                <a:spcPts val="0"/>
              </a:spcAft>
              <a:defRPr/>
            </a:pPr>
            <a:r>
              <a:rPr lang="es-ES" sz="2400" b="1" u="sng" dirty="0">
                <a:solidFill>
                  <a:schemeClr val="accent1">
                    <a:lumMod val="50000"/>
                  </a:schemeClr>
                </a:solidFill>
              </a:rPr>
              <a:t>ANÁLISIS E INTERPRETACIÓN DE RESULTADOS </a:t>
            </a:r>
            <a:r>
              <a:rPr lang="es-EC" sz="2400" b="1" dirty="0"/>
              <a:t/>
            </a:r>
            <a:br>
              <a:rPr lang="es-EC" sz="2400" b="1" dirty="0"/>
            </a:br>
            <a:endParaRPr lang="es-EC" sz="2400" dirty="0"/>
          </a:p>
        </p:txBody>
      </p:sp>
      <p:pic>
        <p:nvPicPr>
          <p:cNvPr id="11" name="Imagen 10"/>
          <p:cNvPicPr>
            <a:picLocks noChangeAspect="1"/>
          </p:cNvPicPr>
          <p:nvPr/>
        </p:nvPicPr>
        <p:blipFill>
          <a:blip r:embed="rId3"/>
          <a:stretch>
            <a:fillRect/>
          </a:stretch>
        </p:blipFill>
        <p:spPr>
          <a:xfrm>
            <a:off x="443042" y="44624"/>
            <a:ext cx="1248638" cy="1135112"/>
          </a:xfrm>
          <a:prstGeom prst="rect">
            <a:avLst/>
          </a:prstGeom>
        </p:spPr>
      </p:pic>
      <p:graphicFrame>
        <p:nvGraphicFramePr>
          <p:cNvPr id="9" name="Gráfico 8"/>
          <p:cNvGraphicFramePr/>
          <p:nvPr>
            <p:extLst>
              <p:ext uri="{D42A27DB-BD31-4B8C-83A1-F6EECF244321}">
                <p14:modId xmlns:p14="http://schemas.microsoft.com/office/powerpoint/2010/main" val="3743205187"/>
              </p:ext>
            </p:extLst>
          </p:nvPr>
        </p:nvGraphicFramePr>
        <p:xfrm>
          <a:off x="467544" y="2222079"/>
          <a:ext cx="8064896" cy="40872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8238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8" name="1 Título"/>
          <p:cNvSpPr txBox="1">
            <a:spLocks/>
          </p:cNvSpPr>
          <p:nvPr/>
        </p:nvSpPr>
        <p:spPr bwMode="auto">
          <a:xfrm>
            <a:off x="467544" y="1412776"/>
            <a:ext cx="7772400" cy="5762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RESULTADOS - ENCUESTA </a:t>
            </a:r>
          </a:p>
          <a:p>
            <a:pPr marL="0" marR="0" lvl="0" indent="0" defTabSz="914400" rtl="0" eaLnBrk="1" fontAlgn="auto" latinLnBrk="0" hangingPunct="1">
              <a:lnSpc>
                <a:spcPct val="100000"/>
              </a:lnSpc>
              <a:spcBef>
                <a:spcPct val="0"/>
              </a:spcBef>
              <a:spcAft>
                <a:spcPts val="0"/>
              </a:spcAft>
              <a:buClrTx/>
              <a:buSzTx/>
              <a:buFontTx/>
              <a:buNone/>
              <a:tabLst/>
              <a:defRPr/>
            </a:pPr>
            <a:r>
              <a:rPr lang="es-ES" sz="2400" b="1" dirty="0">
                <a:solidFill>
                  <a:schemeClr val="accent1">
                    <a:lumMod val="50000"/>
                  </a:schemeClr>
                </a:solidFill>
                <a:latin typeface="+mj-lt"/>
                <a:ea typeface="+mj-ea"/>
                <a:cs typeface="+mj-cs"/>
              </a:rPr>
              <a:t>Asociatividad</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12" name="1 Título"/>
          <p:cNvSpPr>
            <a:spLocks noGrp="1"/>
          </p:cNvSpPr>
          <p:nvPr>
            <p:ph type="ctrTitle"/>
          </p:nvPr>
        </p:nvSpPr>
        <p:spPr>
          <a:xfrm>
            <a:off x="1048072" y="404664"/>
            <a:ext cx="7772400" cy="576263"/>
          </a:xfrm>
        </p:spPr>
        <p:txBody>
          <a:bodyPr rtlCol="0">
            <a:noAutofit/>
          </a:bodyPr>
          <a:lstStyle/>
          <a:p>
            <a:pPr algn="r" fontAlgn="auto">
              <a:spcAft>
                <a:spcPts val="0"/>
              </a:spcAft>
              <a:defRPr/>
            </a:pPr>
            <a:r>
              <a:rPr lang="es-ES" sz="2400" b="1" u="sng" dirty="0">
                <a:solidFill>
                  <a:schemeClr val="accent1">
                    <a:lumMod val="50000"/>
                  </a:schemeClr>
                </a:solidFill>
              </a:rPr>
              <a:t>ANÁLISIS E INTERPRETACIÓN DE RESULTADOS </a:t>
            </a:r>
            <a:r>
              <a:rPr lang="es-EC" sz="2400" b="1" dirty="0"/>
              <a:t/>
            </a:r>
            <a:br>
              <a:rPr lang="es-EC" sz="2400" b="1" dirty="0"/>
            </a:br>
            <a:endParaRPr lang="es-EC" sz="2400" dirty="0"/>
          </a:p>
        </p:txBody>
      </p:sp>
      <p:pic>
        <p:nvPicPr>
          <p:cNvPr id="11" name="Imagen 10"/>
          <p:cNvPicPr>
            <a:picLocks noChangeAspect="1"/>
          </p:cNvPicPr>
          <p:nvPr/>
        </p:nvPicPr>
        <p:blipFill>
          <a:blip r:embed="rId3"/>
          <a:stretch>
            <a:fillRect/>
          </a:stretch>
        </p:blipFill>
        <p:spPr>
          <a:xfrm>
            <a:off x="443042" y="44624"/>
            <a:ext cx="1248638" cy="1135112"/>
          </a:xfrm>
          <a:prstGeom prst="rect">
            <a:avLst/>
          </a:prstGeom>
        </p:spPr>
      </p:pic>
      <p:graphicFrame>
        <p:nvGraphicFramePr>
          <p:cNvPr id="10" name="Gráfico 9"/>
          <p:cNvGraphicFramePr/>
          <p:nvPr>
            <p:extLst>
              <p:ext uri="{D42A27DB-BD31-4B8C-83A1-F6EECF244321}">
                <p14:modId xmlns:p14="http://schemas.microsoft.com/office/powerpoint/2010/main" val="1634354143"/>
              </p:ext>
            </p:extLst>
          </p:nvPr>
        </p:nvGraphicFramePr>
        <p:xfrm>
          <a:off x="467544" y="2222080"/>
          <a:ext cx="7772400" cy="40152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869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8" name="1 Título"/>
          <p:cNvSpPr txBox="1">
            <a:spLocks/>
          </p:cNvSpPr>
          <p:nvPr/>
        </p:nvSpPr>
        <p:spPr bwMode="auto">
          <a:xfrm>
            <a:off x="467544" y="1412776"/>
            <a:ext cx="7772400" cy="5762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RESULTADOS - ENCUESTA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Servicios financieros</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12" name="1 Título"/>
          <p:cNvSpPr>
            <a:spLocks noGrp="1"/>
          </p:cNvSpPr>
          <p:nvPr>
            <p:ph type="ctrTitle"/>
          </p:nvPr>
        </p:nvSpPr>
        <p:spPr>
          <a:xfrm>
            <a:off x="1048072" y="404664"/>
            <a:ext cx="7772400" cy="576263"/>
          </a:xfrm>
        </p:spPr>
        <p:txBody>
          <a:bodyPr rtlCol="0">
            <a:noAutofit/>
          </a:bodyPr>
          <a:lstStyle/>
          <a:p>
            <a:pPr algn="r" fontAlgn="auto">
              <a:spcAft>
                <a:spcPts val="0"/>
              </a:spcAft>
              <a:defRPr/>
            </a:pPr>
            <a:r>
              <a:rPr lang="es-ES" sz="2400" b="1" u="sng" dirty="0">
                <a:solidFill>
                  <a:schemeClr val="accent1">
                    <a:lumMod val="50000"/>
                  </a:schemeClr>
                </a:solidFill>
              </a:rPr>
              <a:t>ANÁLISIS E INTERPRETACIÓN DE RESULTADOS </a:t>
            </a:r>
            <a:r>
              <a:rPr lang="es-EC" sz="2400" b="1" dirty="0"/>
              <a:t/>
            </a:r>
            <a:br>
              <a:rPr lang="es-EC" sz="2400" b="1" dirty="0"/>
            </a:br>
            <a:endParaRPr lang="es-EC" sz="2400" dirty="0"/>
          </a:p>
        </p:txBody>
      </p:sp>
      <p:pic>
        <p:nvPicPr>
          <p:cNvPr id="11" name="Imagen 10"/>
          <p:cNvPicPr>
            <a:picLocks noChangeAspect="1"/>
          </p:cNvPicPr>
          <p:nvPr/>
        </p:nvPicPr>
        <p:blipFill>
          <a:blip r:embed="rId3"/>
          <a:stretch>
            <a:fillRect/>
          </a:stretch>
        </p:blipFill>
        <p:spPr>
          <a:xfrm>
            <a:off x="443042" y="44624"/>
            <a:ext cx="1248638" cy="1135112"/>
          </a:xfrm>
          <a:prstGeom prst="rect">
            <a:avLst/>
          </a:prstGeom>
        </p:spPr>
      </p:pic>
      <p:graphicFrame>
        <p:nvGraphicFramePr>
          <p:cNvPr id="9" name="Gráfico 8"/>
          <p:cNvGraphicFramePr/>
          <p:nvPr>
            <p:extLst>
              <p:ext uri="{D42A27DB-BD31-4B8C-83A1-F6EECF244321}">
                <p14:modId xmlns:p14="http://schemas.microsoft.com/office/powerpoint/2010/main" val="1108861299"/>
              </p:ext>
            </p:extLst>
          </p:nvPr>
        </p:nvGraphicFramePr>
        <p:xfrm>
          <a:off x="467544" y="2221864"/>
          <a:ext cx="7920880" cy="41594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1954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8" name="1 Título"/>
          <p:cNvSpPr txBox="1">
            <a:spLocks/>
          </p:cNvSpPr>
          <p:nvPr/>
        </p:nvSpPr>
        <p:spPr bwMode="auto">
          <a:xfrm>
            <a:off x="467544" y="1412776"/>
            <a:ext cx="7772400" cy="5762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RESULTADOS - ENCUESTA </a:t>
            </a:r>
          </a:p>
          <a:p>
            <a:pPr marL="0" marR="0" lvl="0" indent="0" defTabSz="914400" rtl="0" eaLnBrk="1" fontAlgn="auto" latinLnBrk="0" hangingPunct="1">
              <a:lnSpc>
                <a:spcPct val="100000"/>
              </a:lnSpc>
              <a:spcBef>
                <a:spcPct val="0"/>
              </a:spcBef>
              <a:spcAft>
                <a:spcPts val="0"/>
              </a:spcAft>
              <a:buClrTx/>
              <a:buSzTx/>
              <a:buFontTx/>
              <a:buNone/>
              <a:tabLst/>
              <a:defRPr/>
            </a:pPr>
            <a:r>
              <a:rPr lang="es-ES" sz="2400" b="1" dirty="0">
                <a:solidFill>
                  <a:schemeClr val="accent1">
                    <a:lumMod val="50000"/>
                  </a:schemeClr>
                </a:solidFill>
                <a:latin typeface="+mj-lt"/>
                <a:ea typeface="+mj-ea"/>
                <a:cs typeface="+mj-cs"/>
              </a:rPr>
              <a:t>Limitación a créditos financieros</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12" name="1 Título"/>
          <p:cNvSpPr>
            <a:spLocks noGrp="1"/>
          </p:cNvSpPr>
          <p:nvPr>
            <p:ph type="ctrTitle"/>
          </p:nvPr>
        </p:nvSpPr>
        <p:spPr>
          <a:xfrm>
            <a:off x="1048072" y="404664"/>
            <a:ext cx="7772400" cy="576263"/>
          </a:xfrm>
        </p:spPr>
        <p:txBody>
          <a:bodyPr rtlCol="0">
            <a:noAutofit/>
          </a:bodyPr>
          <a:lstStyle/>
          <a:p>
            <a:pPr algn="r" fontAlgn="auto">
              <a:spcAft>
                <a:spcPts val="0"/>
              </a:spcAft>
              <a:defRPr/>
            </a:pPr>
            <a:r>
              <a:rPr lang="es-ES" sz="2400" b="1" u="sng" dirty="0">
                <a:solidFill>
                  <a:schemeClr val="accent1">
                    <a:lumMod val="50000"/>
                  </a:schemeClr>
                </a:solidFill>
              </a:rPr>
              <a:t>ANÁLISIS E INTERPRETACIÓN DE RESULTADOS </a:t>
            </a:r>
            <a:r>
              <a:rPr lang="es-EC" sz="2400" b="1" dirty="0"/>
              <a:t/>
            </a:r>
            <a:br>
              <a:rPr lang="es-EC" sz="2400" b="1" dirty="0"/>
            </a:br>
            <a:endParaRPr lang="es-EC" sz="2400" dirty="0"/>
          </a:p>
        </p:txBody>
      </p:sp>
      <p:pic>
        <p:nvPicPr>
          <p:cNvPr id="11" name="Imagen 10"/>
          <p:cNvPicPr>
            <a:picLocks noChangeAspect="1"/>
          </p:cNvPicPr>
          <p:nvPr/>
        </p:nvPicPr>
        <p:blipFill>
          <a:blip r:embed="rId3"/>
          <a:stretch>
            <a:fillRect/>
          </a:stretch>
        </p:blipFill>
        <p:spPr>
          <a:xfrm>
            <a:off x="443042" y="44624"/>
            <a:ext cx="1248638" cy="1135112"/>
          </a:xfrm>
          <a:prstGeom prst="rect">
            <a:avLst/>
          </a:prstGeom>
        </p:spPr>
      </p:pic>
      <p:graphicFrame>
        <p:nvGraphicFramePr>
          <p:cNvPr id="10" name="Gráfico 9"/>
          <p:cNvGraphicFramePr/>
          <p:nvPr>
            <p:extLst>
              <p:ext uri="{D42A27DB-BD31-4B8C-83A1-F6EECF244321}">
                <p14:modId xmlns:p14="http://schemas.microsoft.com/office/powerpoint/2010/main" val="450608861"/>
              </p:ext>
            </p:extLst>
          </p:nvPr>
        </p:nvGraphicFramePr>
        <p:xfrm>
          <a:off x="467544" y="2347912"/>
          <a:ext cx="7772400" cy="4033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670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8" name="1 Título"/>
          <p:cNvSpPr txBox="1">
            <a:spLocks/>
          </p:cNvSpPr>
          <p:nvPr/>
        </p:nvSpPr>
        <p:spPr bwMode="auto">
          <a:xfrm>
            <a:off x="467544" y="1412776"/>
            <a:ext cx="7772400" cy="5762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RESULTADOS - ENCUESTA </a:t>
            </a:r>
          </a:p>
          <a:p>
            <a:pPr lvl="0" fontAlgn="auto">
              <a:spcAft>
                <a:spcPts val="0"/>
              </a:spcAft>
              <a:defRPr/>
            </a:pPr>
            <a:r>
              <a:rPr lang="es-EC" sz="2400" b="1" dirty="0">
                <a:solidFill>
                  <a:schemeClr val="accent1">
                    <a:lumMod val="50000"/>
                  </a:schemeClr>
                </a:solidFill>
                <a:latin typeface="+mj-lt"/>
                <a:ea typeface="+mj-ea"/>
                <a:cs typeface="+mj-cs"/>
              </a:rPr>
              <a:t>Conocimiento sobre la Ley de Economía Popular y Solidaria</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12" name="1 Título"/>
          <p:cNvSpPr>
            <a:spLocks noGrp="1"/>
          </p:cNvSpPr>
          <p:nvPr>
            <p:ph type="ctrTitle"/>
          </p:nvPr>
        </p:nvSpPr>
        <p:spPr>
          <a:xfrm>
            <a:off x="1048072" y="404664"/>
            <a:ext cx="7772400" cy="576263"/>
          </a:xfrm>
        </p:spPr>
        <p:txBody>
          <a:bodyPr rtlCol="0">
            <a:noAutofit/>
          </a:bodyPr>
          <a:lstStyle/>
          <a:p>
            <a:pPr algn="r" fontAlgn="auto">
              <a:spcAft>
                <a:spcPts val="0"/>
              </a:spcAft>
              <a:defRPr/>
            </a:pPr>
            <a:r>
              <a:rPr lang="es-ES" sz="2400" b="1" u="sng" dirty="0">
                <a:solidFill>
                  <a:schemeClr val="accent1">
                    <a:lumMod val="50000"/>
                  </a:schemeClr>
                </a:solidFill>
              </a:rPr>
              <a:t>ANÁLISIS E INTERPRETACIÓN DE RESULTADOS </a:t>
            </a:r>
            <a:r>
              <a:rPr lang="es-EC" sz="2400" b="1" dirty="0"/>
              <a:t/>
            </a:r>
            <a:br>
              <a:rPr lang="es-EC" sz="2400" b="1" dirty="0"/>
            </a:br>
            <a:endParaRPr lang="es-EC" sz="2400" dirty="0"/>
          </a:p>
        </p:txBody>
      </p:sp>
      <p:pic>
        <p:nvPicPr>
          <p:cNvPr id="11" name="Imagen 10"/>
          <p:cNvPicPr>
            <a:picLocks noChangeAspect="1"/>
          </p:cNvPicPr>
          <p:nvPr/>
        </p:nvPicPr>
        <p:blipFill>
          <a:blip r:embed="rId3"/>
          <a:stretch>
            <a:fillRect/>
          </a:stretch>
        </p:blipFill>
        <p:spPr>
          <a:xfrm>
            <a:off x="443042" y="44624"/>
            <a:ext cx="1248638" cy="1135112"/>
          </a:xfrm>
          <a:prstGeom prst="rect">
            <a:avLst/>
          </a:prstGeom>
        </p:spPr>
      </p:pic>
      <p:graphicFrame>
        <p:nvGraphicFramePr>
          <p:cNvPr id="9" name="Gráfico 8"/>
          <p:cNvGraphicFramePr/>
          <p:nvPr>
            <p:extLst>
              <p:ext uri="{D42A27DB-BD31-4B8C-83A1-F6EECF244321}">
                <p14:modId xmlns:p14="http://schemas.microsoft.com/office/powerpoint/2010/main" val="2015783670"/>
              </p:ext>
            </p:extLst>
          </p:nvPr>
        </p:nvGraphicFramePr>
        <p:xfrm>
          <a:off x="611560" y="2300287"/>
          <a:ext cx="7628384" cy="40090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8343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07904" y="260648"/>
            <a:ext cx="4964113" cy="877888"/>
          </a:xfrm>
        </p:spPr>
        <p:txBody>
          <a:bodyPr rtlCol="0">
            <a:normAutofit/>
          </a:bodyPr>
          <a:lstStyle/>
          <a:p>
            <a:pPr algn="r" fontAlgn="auto">
              <a:spcAft>
                <a:spcPts val="0"/>
              </a:spcAft>
              <a:defRPr/>
            </a:pPr>
            <a:r>
              <a:rPr lang="es-EC" sz="2400" b="1" u="sng" dirty="0">
                <a:solidFill>
                  <a:schemeClr val="accent1">
                    <a:lumMod val="50000"/>
                  </a:schemeClr>
                </a:solidFill>
              </a:rPr>
              <a:t>FORMULACIÓN DEL PROBLEMA</a:t>
            </a:r>
          </a:p>
        </p:txBody>
      </p:sp>
      <p:sp>
        <p:nvSpPr>
          <p:cNvPr id="6" name="5 CuadroTexto"/>
          <p:cNvSpPr txBox="1"/>
          <p:nvPr/>
        </p:nvSpPr>
        <p:spPr>
          <a:xfrm>
            <a:off x="899592" y="1916832"/>
            <a:ext cx="4680520" cy="3908762"/>
          </a:xfrm>
          <a:prstGeom prst="rect">
            <a:avLst/>
          </a:prstGeom>
          <a:noFill/>
        </p:spPr>
        <p:txBody>
          <a:bodyPr wrap="square" rtlCol="0">
            <a:spAutoFit/>
          </a:bodyPr>
          <a:lstStyle/>
          <a:p>
            <a:pPr algn="just"/>
            <a:r>
              <a:rPr lang="es-ES" sz="2800" dirty="0">
                <a:solidFill>
                  <a:schemeClr val="tx2">
                    <a:lumMod val="50000"/>
                  </a:schemeClr>
                </a:solidFill>
                <a:latin typeface="+mj-lt"/>
              </a:rPr>
              <a:t>¿De qué manera incide la falta de aprovechamiento de las oportunidades que ofrece la ley orgánica de economía popular y solidaria por parte de las microempresas de calzado de San Pedro-Santa Elena?</a:t>
            </a:r>
            <a:endParaRPr lang="es-EC" sz="2800" dirty="0">
              <a:solidFill>
                <a:schemeClr val="tx2">
                  <a:lumMod val="50000"/>
                </a:schemeClr>
              </a:solidFill>
              <a:latin typeface="+mj-lt"/>
            </a:endParaRPr>
          </a:p>
          <a:p>
            <a:endParaRPr lang="es-EC" sz="2400" dirty="0"/>
          </a:p>
        </p:txBody>
      </p:sp>
      <p:pic>
        <p:nvPicPr>
          <p:cNvPr id="78850" name="Picture 2" descr="Resultado de imagen para IMAGENES DE INTERROGANTE"/>
          <p:cNvPicPr>
            <a:picLocks noChangeAspect="1" noChangeArrowheads="1"/>
          </p:cNvPicPr>
          <p:nvPr/>
        </p:nvPicPr>
        <p:blipFill>
          <a:blip r:embed="rId2" cstate="print"/>
          <a:srcRect/>
          <a:stretch>
            <a:fillRect/>
          </a:stretch>
        </p:blipFill>
        <p:spPr bwMode="auto">
          <a:xfrm>
            <a:off x="6444208" y="2060848"/>
            <a:ext cx="1914525" cy="2390775"/>
          </a:xfrm>
          <a:prstGeom prst="rect">
            <a:avLst/>
          </a:prstGeom>
          <a:noFill/>
        </p:spPr>
      </p:pic>
      <p:pic>
        <p:nvPicPr>
          <p:cNvPr id="7" name="Imagen 6"/>
          <p:cNvPicPr>
            <a:picLocks noChangeAspect="1"/>
          </p:cNvPicPr>
          <p:nvPr/>
        </p:nvPicPr>
        <p:blipFill>
          <a:blip r:embed="rId3"/>
          <a:stretch>
            <a:fillRect/>
          </a:stretch>
        </p:blipFill>
        <p:spPr>
          <a:xfrm>
            <a:off x="443042" y="188640"/>
            <a:ext cx="1248638" cy="113511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8" name="1 Título"/>
          <p:cNvSpPr txBox="1">
            <a:spLocks/>
          </p:cNvSpPr>
          <p:nvPr/>
        </p:nvSpPr>
        <p:spPr bwMode="auto">
          <a:xfrm>
            <a:off x="467544" y="1412776"/>
            <a:ext cx="7772400" cy="57626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strike="noStrike" kern="1200" cap="none" spc="0" normalizeH="0" baseline="0" noProof="0" dirty="0">
                <a:ln>
                  <a:noFill/>
                </a:ln>
                <a:solidFill>
                  <a:schemeClr val="accent1">
                    <a:lumMod val="50000"/>
                  </a:schemeClr>
                </a:solidFill>
                <a:effectLst/>
                <a:uLnTx/>
                <a:uFillTx/>
                <a:latin typeface="+mj-lt"/>
                <a:ea typeface="+mj-ea"/>
                <a:cs typeface="+mj-cs"/>
              </a:rPr>
              <a:t>RESULTADOS - ENCUESTA </a:t>
            </a:r>
          </a:p>
          <a:p>
            <a:pPr lvl="0" fontAlgn="auto">
              <a:spcAft>
                <a:spcPts val="0"/>
              </a:spcAft>
              <a:defRPr/>
            </a:pPr>
            <a:r>
              <a:rPr lang="es-EC" sz="2400" b="1" dirty="0">
                <a:solidFill>
                  <a:schemeClr val="accent1">
                    <a:lumMod val="50000"/>
                  </a:schemeClr>
                </a:solidFill>
                <a:latin typeface="+mj-lt"/>
                <a:ea typeface="+mj-ea"/>
                <a:cs typeface="+mj-cs"/>
              </a:rPr>
              <a:t>Organización para el fortalecimiento empresarial</a:t>
            </a:r>
            <a:r>
              <a:rPr kumimoji="0" lang="es-EC" sz="2400" b="1" i="0" strike="noStrike" kern="1200" cap="none" spc="0" normalizeH="0" baseline="0" noProof="0" dirty="0">
                <a:ln>
                  <a:noFill/>
                </a:ln>
                <a:solidFill>
                  <a:schemeClr val="tx1"/>
                </a:solidFill>
                <a:effectLst/>
                <a:uLnTx/>
                <a:uFillTx/>
                <a:latin typeface="+mj-lt"/>
                <a:ea typeface="+mj-ea"/>
                <a:cs typeface="+mj-cs"/>
              </a:rPr>
              <a:t/>
            </a:r>
            <a:br>
              <a:rPr kumimoji="0" lang="es-EC" sz="2400" b="1" i="0" strike="noStrike" kern="1200" cap="none" spc="0" normalizeH="0" baseline="0" noProof="0" dirty="0">
                <a:ln>
                  <a:noFill/>
                </a:ln>
                <a:solidFill>
                  <a:schemeClr val="tx1"/>
                </a:solidFill>
                <a:effectLst/>
                <a:uLnTx/>
                <a:uFillTx/>
                <a:latin typeface="+mj-lt"/>
                <a:ea typeface="+mj-ea"/>
                <a:cs typeface="+mj-cs"/>
              </a:rPr>
            </a:br>
            <a:endParaRPr kumimoji="0" lang="es-EC" sz="2400" b="0" i="0" strike="noStrike" kern="1200" cap="none" spc="0" normalizeH="0" baseline="0" noProof="0" dirty="0">
              <a:ln>
                <a:noFill/>
              </a:ln>
              <a:solidFill>
                <a:schemeClr val="tx1"/>
              </a:solidFill>
              <a:effectLst/>
              <a:uLnTx/>
              <a:uFillTx/>
              <a:latin typeface="+mj-lt"/>
              <a:ea typeface="+mj-ea"/>
              <a:cs typeface="+mj-cs"/>
            </a:endParaRPr>
          </a:p>
        </p:txBody>
      </p:sp>
      <p:sp>
        <p:nvSpPr>
          <p:cNvPr id="12" name="1 Título"/>
          <p:cNvSpPr>
            <a:spLocks noGrp="1"/>
          </p:cNvSpPr>
          <p:nvPr>
            <p:ph type="ctrTitle"/>
          </p:nvPr>
        </p:nvSpPr>
        <p:spPr>
          <a:xfrm>
            <a:off x="1048072" y="404664"/>
            <a:ext cx="7772400" cy="576263"/>
          </a:xfrm>
        </p:spPr>
        <p:txBody>
          <a:bodyPr rtlCol="0">
            <a:noAutofit/>
          </a:bodyPr>
          <a:lstStyle/>
          <a:p>
            <a:pPr algn="r" fontAlgn="auto">
              <a:spcAft>
                <a:spcPts val="0"/>
              </a:spcAft>
              <a:defRPr/>
            </a:pPr>
            <a:r>
              <a:rPr lang="es-ES" sz="2400" b="1" u="sng" dirty="0">
                <a:solidFill>
                  <a:schemeClr val="accent1">
                    <a:lumMod val="50000"/>
                  </a:schemeClr>
                </a:solidFill>
              </a:rPr>
              <a:t>ANÁLISIS E INTERPRETACIÓN DE RESULTADOS </a:t>
            </a:r>
            <a:r>
              <a:rPr lang="es-EC" sz="2400" b="1" dirty="0"/>
              <a:t/>
            </a:r>
            <a:br>
              <a:rPr lang="es-EC" sz="2400" b="1" dirty="0"/>
            </a:br>
            <a:endParaRPr lang="es-EC" sz="2400" dirty="0"/>
          </a:p>
        </p:txBody>
      </p:sp>
      <p:pic>
        <p:nvPicPr>
          <p:cNvPr id="11" name="Imagen 10"/>
          <p:cNvPicPr>
            <a:picLocks noChangeAspect="1"/>
          </p:cNvPicPr>
          <p:nvPr/>
        </p:nvPicPr>
        <p:blipFill>
          <a:blip r:embed="rId3"/>
          <a:stretch>
            <a:fillRect/>
          </a:stretch>
        </p:blipFill>
        <p:spPr>
          <a:xfrm>
            <a:off x="443042" y="44624"/>
            <a:ext cx="1248638" cy="1135112"/>
          </a:xfrm>
          <a:prstGeom prst="rect">
            <a:avLst/>
          </a:prstGeom>
        </p:spPr>
      </p:pic>
      <p:graphicFrame>
        <p:nvGraphicFramePr>
          <p:cNvPr id="10" name="Gráfico 9"/>
          <p:cNvGraphicFramePr/>
          <p:nvPr>
            <p:extLst>
              <p:ext uri="{D42A27DB-BD31-4B8C-83A1-F6EECF244321}">
                <p14:modId xmlns:p14="http://schemas.microsoft.com/office/powerpoint/2010/main" val="249313379"/>
              </p:ext>
            </p:extLst>
          </p:nvPr>
        </p:nvGraphicFramePr>
        <p:xfrm>
          <a:off x="611560" y="2478722"/>
          <a:ext cx="7628384" cy="3686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1114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7" name="1 Título"/>
          <p:cNvSpPr>
            <a:spLocks noGrp="1"/>
          </p:cNvSpPr>
          <p:nvPr>
            <p:ph type="ctrTitle"/>
          </p:nvPr>
        </p:nvSpPr>
        <p:spPr>
          <a:xfrm>
            <a:off x="1120080" y="404664"/>
            <a:ext cx="7772400" cy="576263"/>
          </a:xfrm>
        </p:spPr>
        <p:txBody>
          <a:bodyPr rtlCol="0">
            <a:noAutofit/>
          </a:bodyPr>
          <a:lstStyle/>
          <a:p>
            <a:pPr algn="r" fontAlgn="auto">
              <a:spcAft>
                <a:spcPts val="0"/>
              </a:spcAft>
              <a:defRPr/>
            </a:pPr>
            <a:r>
              <a:rPr lang="es-ES" sz="2400" b="1" u="sng" dirty="0">
                <a:solidFill>
                  <a:schemeClr val="accent1">
                    <a:lumMod val="50000"/>
                  </a:schemeClr>
                </a:solidFill>
              </a:rPr>
              <a:t>ANÁLISIS E INTERPRETACIÓN DE RESULTADOS </a:t>
            </a:r>
            <a:r>
              <a:rPr lang="es-EC" sz="2400" b="1" dirty="0"/>
              <a:t/>
            </a:r>
            <a:br>
              <a:rPr lang="es-EC" sz="2400" b="1" dirty="0"/>
            </a:br>
            <a:endParaRPr lang="es-EC" sz="2400" dirty="0"/>
          </a:p>
        </p:txBody>
      </p:sp>
      <p:sp>
        <p:nvSpPr>
          <p:cNvPr id="9" name="8 CuadroTexto"/>
          <p:cNvSpPr txBox="1"/>
          <p:nvPr/>
        </p:nvSpPr>
        <p:spPr>
          <a:xfrm>
            <a:off x="323528" y="1268760"/>
            <a:ext cx="8532440" cy="4493538"/>
          </a:xfrm>
          <a:prstGeom prst="rect">
            <a:avLst/>
          </a:prstGeom>
          <a:noFill/>
        </p:spPr>
        <p:txBody>
          <a:bodyPr wrap="square" rtlCol="0">
            <a:spAutoFit/>
          </a:bodyPr>
          <a:lstStyle/>
          <a:p>
            <a:pPr algn="just">
              <a:buFont typeface="Wingdings" pitchFamily="2" charset="2"/>
              <a:buChar char="Ø"/>
            </a:pPr>
            <a:r>
              <a:rPr lang="en-US" sz="2200" dirty="0">
                <a:solidFill>
                  <a:schemeClr val="accent1">
                    <a:lumMod val="50000"/>
                  </a:schemeClr>
                </a:solidFill>
              </a:rPr>
              <a:t> Este</a:t>
            </a:r>
            <a:r>
              <a:rPr lang="es-EC" sz="2200" dirty="0">
                <a:solidFill>
                  <a:schemeClr val="accent1">
                    <a:lumMod val="50000"/>
                  </a:schemeClr>
                </a:solidFill>
              </a:rPr>
              <a:t> sector económico presenta restricción para la mejora continua en el proceso productivo y en el mercado en el cual se labora. </a:t>
            </a:r>
            <a:endParaRPr lang="es-ES" sz="2200" dirty="0">
              <a:solidFill>
                <a:schemeClr val="accent1">
                  <a:lumMod val="50000"/>
                </a:schemeClr>
              </a:solidFill>
            </a:endParaRPr>
          </a:p>
          <a:p>
            <a:pPr algn="just"/>
            <a:endParaRPr lang="es-ES" sz="2200" dirty="0">
              <a:solidFill>
                <a:schemeClr val="accent1">
                  <a:lumMod val="50000"/>
                </a:schemeClr>
              </a:solidFill>
            </a:endParaRPr>
          </a:p>
          <a:p>
            <a:pPr algn="just">
              <a:buFont typeface="Wingdings" pitchFamily="2" charset="2"/>
              <a:buChar char="Ø"/>
            </a:pPr>
            <a:r>
              <a:rPr lang="es-ES" sz="2200" dirty="0">
                <a:solidFill>
                  <a:schemeClr val="accent1">
                    <a:lumMod val="50000"/>
                  </a:schemeClr>
                </a:solidFill>
              </a:rPr>
              <a:t> </a:t>
            </a:r>
            <a:r>
              <a:rPr lang="es-EC" sz="2200" dirty="0">
                <a:solidFill>
                  <a:schemeClr val="accent1">
                    <a:lumMod val="50000"/>
                  </a:schemeClr>
                </a:solidFill>
              </a:rPr>
              <a:t>El alto costo de la materia prima e insumos encarece la producción, no siendo competitivos los microempresarios de calzados en un mercado que cada vez se innova y se dinamiza. </a:t>
            </a:r>
            <a:endParaRPr lang="es-ES" sz="2200" dirty="0">
              <a:solidFill>
                <a:schemeClr val="accent1">
                  <a:lumMod val="50000"/>
                </a:schemeClr>
              </a:solidFill>
            </a:endParaRPr>
          </a:p>
          <a:p>
            <a:pPr algn="just"/>
            <a:endParaRPr lang="es-ES" sz="2200" dirty="0">
              <a:solidFill>
                <a:schemeClr val="accent1">
                  <a:lumMod val="50000"/>
                </a:schemeClr>
              </a:solidFill>
            </a:endParaRPr>
          </a:p>
          <a:p>
            <a:pPr algn="just">
              <a:buFont typeface="Wingdings" pitchFamily="2" charset="2"/>
              <a:buChar char="Ø"/>
            </a:pPr>
            <a:r>
              <a:rPr lang="es-ES" sz="2200" dirty="0">
                <a:solidFill>
                  <a:schemeClr val="accent1">
                    <a:lumMod val="50000"/>
                  </a:schemeClr>
                </a:solidFill>
              </a:rPr>
              <a:t> F</a:t>
            </a:r>
            <a:r>
              <a:rPr lang="es-EC" sz="2200" dirty="0">
                <a:solidFill>
                  <a:schemeClr val="accent1">
                    <a:lumMod val="50000"/>
                  </a:schemeClr>
                </a:solidFill>
              </a:rPr>
              <a:t>alta de organizaciones coadyuvantes del desarrollo productivo del sector </a:t>
            </a:r>
            <a:r>
              <a:rPr lang="es-ES" sz="2200" dirty="0">
                <a:solidFill>
                  <a:schemeClr val="accent1">
                    <a:lumMod val="50000"/>
                  </a:schemeClr>
                </a:solidFill>
              </a:rPr>
              <a:t>.</a:t>
            </a:r>
          </a:p>
          <a:p>
            <a:pPr algn="just"/>
            <a:endParaRPr lang="es-ES" sz="2200" dirty="0">
              <a:solidFill>
                <a:schemeClr val="accent1">
                  <a:lumMod val="50000"/>
                </a:schemeClr>
              </a:solidFill>
            </a:endParaRPr>
          </a:p>
          <a:p>
            <a:pPr algn="just">
              <a:buFont typeface="Wingdings" pitchFamily="2" charset="2"/>
              <a:buChar char="Ø"/>
            </a:pPr>
            <a:r>
              <a:rPr lang="es-ES" sz="2200" dirty="0">
                <a:solidFill>
                  <a:schemeClr val="accent1">
                    <a:lumMod val="50000"/>
                  </a:schemeClr>
                </a:solidFill>
              </a:rPr>
              <a:t>  </a:t>
            </a:r>
            <a:r>
              <a:rPr lang="es-EC" sz="2200" dirty="0">
                <a:solidFill>
                  <a:schemeClr val="accent1">
                    <a:lumMod val="50000"/>
                  </a:schemeClr>
                </a:solidFill>
              </a:rPr>
              <a:t>El no acceso al crédito impide desarrollar las actividades productivas.</a:t>
            </a:r>
          </a:p>
        </p:txBody>
      </p:sp>
      <p:pic>
        <p:nvPicPr>
          <p:cNvPr id="8" name="Imagen 7"/>
          <p:cNvPicPr>
            <a:picLocks noChangeAspect="1"/>
          </p:cNvPicPr>
          <p:nvPr/>
        </p:nvPicPr>
        <p:blipFill>
          <a:blip r:embed="rId3"/>
          <a:stretch>
            <a:fillRect/>
          </a:stretch>
        </p:blipFill>
        <p:spPr>
          <a:xfrm>
            <a:off x="443042" y="44624"/>
            <a:ext cx="1248638" cy="113511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7" name="1 Título"/>
          <p:cNvSpPr>
            <a:spLocks noGrp="1"/>
          </p:cNvSpPr>
          <p:nvPr>
            <p:ph type="ctrTitle"/>
          </p:nvPr>
        </p:nvSpPr>
        <p:spPr>
          <a:xfrm>
            <a:off x="971600" y="404664"/>
            <a:ext cx="7772400" cy="576263"/>
          </a:xfrm>
        </p:spPr>
        <p:txBody>
          <a:bodyPr rtlCol="0">
            <a:noAutofit/>
          </a:bodyPr>
          <a:lstStyle/>
          <a:p>
            <a:pPr algn="r" fontAlgn="auto">
              <a:spcAft>
                <a:spcPts val="0"/>
              </a:spcAft>
              <a:defRPr/>
            </a:pPr>
            <a:r>
              <a:rPr lang="es-ES" sz="3200" b="1" u="sng" dirty="0">
                <a:solidFill>
                  <a:schemeClr val="accent1">
                    <a:lumMod val="50000"/>
                  </a:schemeClr>
                </a:solidFill>
              </a:rPr>
              <a:t>PROPUESTA </a:t>
            </a:r>
            <a:r>
              <a:rPr lang="es-EC" sz="3200" b="1" dirty="0"/>
              <a:t/>
            </a:r>
            <a:br>
              <a:rPr lang="es-EC" sz="3200" b="1" dirty="0"/>
            </a:br>
            <a:endParaRPr lang="es-EC" sz="3200" dirty="0"/>
          </a:p>
        </p:txBody>
      </p:sp>
      <p:sp>
        <p:nvSpPr>
          <p:cNvPr id="10" name="9 CuadroTexto"/>
          <p:cNvSpPr txBox="1"/>
          <p:nvPr/>
        </p:nvSpPr>
        <p:spPr>
          <a:xfrm>
            <a:off x="4788024" y="2924944"/>
            <a:ext cx="3456384" cy="369332"/>
          </a:xfrm>
          <a:prstGeom prst="rect">
            <a:avLst/>
          </a:prstGeom>
          <a:noFill/>
        </p:spPr>
        <p:txBody>
          <a:bodyPr wrap="square" rtlCol="0">
            <a:spAutoFit/>
          </a:bodyPr>
          <a:lstStyle/>
          <a:p>
            <a:endParaRPr lang="es-EC" dirty="0"/>
          </a:p>
        </p:txBody>
      </p:sp>
      <p:graphicFrame>
        <p:nvGraphicFramePr>
          <p:cNvPr id="2" name="Diagrama 1"/>
          <p:cNvGraphicFramePr/>
          <p:nvPr>
            <p:extLst>
              <p:ext uri="{D42A27DB-BD31-4B8C-83A1-F6EECF244321}">
                <p14:modId xmlns:p14="http://schemas.microsoft.com/office/powerpoint/2010/main" val="1061065041"/>
              </p:ext>
            </p:extLst>
          </p:nvPr>
        </p:nvGraphicFramePr>
        <p:xfrm>
          <a:off x="251520" y="1266603"/>
          <a:ext cx="8280920" cy="5402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a:stretch>
            <a:fillRect/>
          </a:stretch>
        </p:blipFill>
        <p:spPr>
          <a:xfrm>
            <a:off x="443042" y="44624"/>
            <a:ext cx="1248638" cy="113511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3798"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7" name="1 Título"/>
          <p:cNvSpPr>
            <a:spLocks noGrp="1"/>
          </p:cNvSpPr>
          <p:nvPr>
            <p:ph type="ctrTitle"/>
          </p:nvPr>
        </p:nvSpPr>
        <p:spPr>
          <a:xfrm>
            <a:off x="971600" y="404664"/>
            <a:ext cx="7772400" cy="576263"/>
          </a:xfrm>
        </p:spPr>
        <p:txBody>
          <a:bodyPr rtlCol="0">
            <a:noAutofit/>
          </a:bodyPr>
          <a:lstStyle/>
          <a:p>
            <a:pPr algn="r" fontAlgn="auto">
              <a:spcAft>
                <a:spcPts val="0"/>
              </a:spcAft>
              <a:defRPr/>
            </a:pPr>
            <a:r>
              <a:rPr lang="es-ES" sz="3200" b="1" u="sng" dirty="0">
                <a:solidFill>
                  <a:schemeClr val="accent1">
                    <a:lumMod val="50000"/>
                  </a:schemeClr>
                </a:solidFill>
              </a:rPr>
              <a:t>CONCLUSIONES  </a:t>
            </a:r>
            <a:r>
              <a:rPr lang="es-EC" sz="3200" b="1" dirty="0">
                <a:solidFill>
                  <a:schemeClr val="accent1">
                    <a:lumMod val="50000"/>
                  </a:schemeClr>
                </a:solidFill>
              </a:rPr>
              <a:t/>
            </a:r>
            <a:br>
              <a:rPr lang="es-EC" sz="3200" b="1" dirty="0">
                <a:solidFill>
                  <a:schemeClr val="accent1">
                    <a:lumMod val="50000"/>
                  </a:schemeClr>
                </a:solidFill>
              </a:rPr>
            </a:br>
            <a:endParaRPr lang="es-EC" sz="3200" dirty="0">
              <a:solidFill>
                <a:schemeClr val="accent1">
                  <a:lumMod val="50000"/>
                </a:schemeClr>
              </a:solidFill>
            </a:endParaRPr>
          </a:p>
        </p:txBody>
      </p:sp>
      <p:sp>
        <p:nvSpPr>
          <p:cNvPr id="9" name="8 CuadroTexto"/>
          <p:cNvSpPr txBox="1"/>
          <p:nvPr/>
        </p:nvSpPr>
        <p:spPr>
          <a:xfrm>
            <a:off x="611560" y="1652022"/>
            <a:ext cx="8208912" cy="4801314"/>
          </a:xfrm>
          <a:prstGeom prst="rect">
            <a:avLst/>
          </a:prstGeom>
          <a:noFill/>
        </p:spPr>
        <p:txBody>
          <a:bodyPr wrap="square" rtlCol="0">
            <a:spAutoFit/>
          </a:bodyPr>
          <a:lstStyle/>
          <a:p>
            <a:pPr algn="just">
              <a:buFont typeface="Wingdings" pitchFamily="2" charset="2"/>
              <a:buChar char="Ø"/>
            </a:pPr>
            <a:r>
              <a:rPr lang="en-US" dirty="0">
                <a:solidFill>
                  <a:schemeClr val="accent1">
                    <a:lumMod val="50000"/>
                  </a:schemeClr>
                </a:solidFill>
              </a:rPr>
              <a:t> </a:t>
            </a:r>
            <a:r>
              <a:rPr lang="es-EC" dirty="0">
                <a:solidFill>
                  <a:schemeClr val="accent1">
                    <a:lumMod val="50000"/>
                  </a:schemeClr>
                </a:solidFill>
              </a:rPr>
              <a:t>Que los microempresarios objeto de estudio están limitados en sus actividades productivas, esto se debe a la falta de financiamiento para optimizar y comercializar su producción.</a:t>
            </a:r>
            <a:r>
              <a:rPr lang="en-US" dirty="0">
                <a:solidFill>
                  <a:schemeClr val="accent1">
                    <a:lumMod val="50000"/>
                  </a:schemeClr>
                </a:solidFill>
              </a:rPr>
              <a:t>   </a:t>
            </a:r>
          </a:p>
          <a:p>
            <a:pPr algn="just">
              <a:buFont typeface="Wingdings" pitchFamily="2" charset="2"/>
              <a:buChar char="Ø"/>
            </a:pPr>
            <a:endParaRPr lang="en-US" dirty="0">
              <a:solidFill>
                <a:schemeClr val="accent1">
                  <a:lumMod val="50000"/>
                </a:schemeClr>
              </a:solidFill>
            </a:endParaRPr>
          </a:p>
          <a:p>
            <a:pPr algn="just">
              <a:buFont typeface="Wingdings" pitchFamily="2" charset="2"/>
              <a:buChar char="Ø"/>
            </a:pPr>
            <a:r>
              <a:rPr lang="en-US" dirty="0">
                <a:solidFill>
                  <a:schemeClr val="accent1">
                    <a:lumMod val="50000"/>
                  </a:schemeClr>
                </a:solidFill>
              </a:rPr>
              <a:t> </a:t>
            </a:r>
            <a:r>
              <a:rPr lang="es-EC" dirty="0">
                <a:solidFill>
                  <a:schemeClr val="accent1">
                    <a:lumMod val="50000"/>
                  </a:schemeClr>
                </a:solidFill>
              </a:rPr>
              <a:t>La situación de pobreza y exclusión en que se encuentra la comunidad de San Pedro son condicionantes que no permiten el desarrollo de estas actividades productivas y ahuyentan a instituciones financieras formales. </a:t>
            </a:r>
            <a:r>
              <a:rPr lang="en-US" dirty="0">
                <a:solidFill>
                  <a:schemeClr val="accent1">
                    <a:lumMod val="50000"/>
                  </a:schemeClr>
                </a:solidFill>
              </a:rPr>
              <a:t> </a:t>
            </a:r>
          </a:p>
          <a:p>
            <a:pPr algn="just">
              <a:buFont typeface="Wingdings" pitchFamily="2" charset="2"/>
              <a:buChar char="Ø"/>
            </a:pPr>
            <a:endParaRPr lang="en-US" dirty="0">
              <a:solidFill>
                <a:schemeClr val="accent1">
                  <a:lumMod val="50000"/>
                </a:schemeClr>
              </a:solidFill>
            </a:endParaRPr>
          </a:p>
          <a:p>
            <a:pPr algn="just">
              <a:buFont typeface="Wingdings" pitchFamily="2" charset="2"/>
              <a:buChar char="Ø"/>
            </a:pPr>
            <a:r>
              <a:rPr lang="en-US" dirty="0">
                <a:solidFill>
                  <a:schemeClr val="accent1">
                    <a:lumMod val="50000"/>
                  </a:schemeClr>
                </a:solidFill>
              </a:rPr>
              <a:t> </a:t>
            </a:r>
            <a:r>
              <a:rPr lang="es-EC" dirty="0">
                <a:solidFill>
                  <a:schemeClr val="accent1">
                    <a:lumMod val="50000"/>
                  </a:schemeClr>
                </a:solidFill>
              </a:rPr>
              <a:t>El aporte que brindan las microempresa a una comunidad es significativo debido a que son generadoras de empleos.</a:t>
            </a:r>
          </a:p>
          <a:p>
            <a:pPr algn="just">
              <a:buFont typeface="Wingdings" pitchFamily="2" charset="2"/>
              <a:buChar char="Ø"/>
            </a:pPr>
            <a:endParaRPr lang="es-EC" dirty="0">
              <a:solidFill>
                <a:schemeClr val="accent1">
                  <a:lumMod val="50000"/>
                </a:schemeClr>
              </a:solidFill>
            </a:endParaRPr>
          </a:p>
          <a:p>
            <a:pPr algn="just">
              <a:buFont typeface="Wingdings" pitchFamily="2" charset="2"/>
              <a:buChar char="Ø"/>
            </a:pPr>
            <a:r>
              <a:rPr lang="es-EC" dirty="0">
                <a:solidFill>
                  <a:schemeClr val="accent1">
                    <a:lumMod val="50000"/>
                  </a:schemeClr>
                </a:solidFill>
              </a:rPr>
              <a:t> Las oportunidades que se presentan con la adopción de esta Ley conducen al Buen Vivir, se plantean acciones encaminadas al progreso productivo de los microempresarios de calzados, se establecen los parámetros para la creación de una entidad u organización solidaria en la que los participantes puedan acceder a créditos de manera solidaria mediante la autogestión. </a:t>
            </a:r>
            <a:endParaRPr lang="en-US" dirty="0">
              <a:solidFill>
                <a:schemeClr val="accent1">
                  <a:lumMod val="50000"/>
                </a:schemeClr>
              </a:solidFill>
            </a:endParaRPr>
          </a:p>
          <a:p>
            <a:pPr algn="just">
              <a:buFont typeface="Wingdings" pitchFamily="2" charset="2"/>
              <a:buChar char="Ø"/>
            </a:pPr>
            <a:endParaRPr lang="es-EC" dirty="0">
              <a:solidFill>
                <a:schemeClr val="accent1">
                  <a:lumMod val="50000"/>
                </a:schemeClr>
              </a:solidFill>
            </a:endParaRPr>
          </a:p>
        </p:txBody>
      </p:sp>
      <p:pic>
        <p:nvPicPr>
          <p:cNvPr id="10" name="Imagen 9"/>
          <p:cNvPicPr>
            <a:picLocks noChangeAspect="1"/>
          </p:cNvPicPr>
          <p:nvPr/>
        </p:nvPicPr>
        <p:blipFill>
          <a:blip r:embed="rId3"/>
          <a:stretch>
            <a:fillRect/>
          </a:stretch>
        </p:blipFill>
        <p:spPr>
          <a:xfrm>
            <a:off x="443042" y="44624"/>
            <a:ext cx="1248638" cy="113511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1 Título"/>
          <p:cNvSpPr txBox="1">
            <a:spLocks/>
          </p:cNvSpPr>
          <p:nvPr/>
        </p:nvSpPr>
        <p:spPr bwMode="auto">
          <a:xfrm>
            <a:off x="692150" y="2636838"/>
            <a:ext cx="7772400" cy="3422650"/>
          </a:xfrm>
          <a:prstGeom prst="rect">
            <a:avLst/>
          </a:prstGeom>
          <a:noFill/>
          <a:ln w="9525">
            <a:noFill/>
            <a:miter lim="800000"/>
            <a:headEnd/>
            <a:tailEnd/>
          </a:ln>
        </p:spPr>
        <p:txBody>
          <a:bodyPr anchor="ctr"/>
          <a:lstStyle/>
          <a:p>
            <a:pPr algn="r"/>
            <a:endParaRPr lang="es-EC" sz="2400">
              <a:latin typeface="Calibri" pitchFamily="34" charset="0"/>
            </a:endParaRPr>
          </a:p>
        </p:txBody>
      </p:sp>
      <p:sp>
        <p:nvSpPr>
          <p:cNvPr id="34820" name="AutoShape 2" descr="Resultado de imagen de Investigación imágenes"/>
          <p:cNvSpPr>
            <a:spLocks noChangeAspect="1" noChangeArrowheads="1"/>
          </p:cNvSpPr>
          <p:nvPr/>
        </p:nvSpPr>
        <p:spPr bwMode="auto">
          <a:xfrm>
            <a:off x="155575" y="-5476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34821" name="AutoShape 4" descr="Resultado de imagen de Investigación imágenes"/>
          <p:cNvSpPr>
            <a:spLocks noChangeAspect="1" noChangeArrowheads="1"/>
          </p:cNvSpPr>
          <p:nvPr/>
        </p:nvSpPr>
        <p:spPr bwMode="auto">
          <a:xfrm>
            <a:off x="307975" y="-395288"/>
            <a:ext cx="1733550" cy="1152526"/>
          </a:xfrm>
          <a:prstGeom prst="rect">
            <a:avLst/>
          </a:prstGeom>
          <a:noFill/>
          <a:ln w="9525">
            <a:noFill/>
            <a:miter lim="800000"/>
            <a:headEnd/>
            <a:tailEnd/>
          </a:ln>
        </p:spPr>
        <p:txBody>
          <a:bodyPr/>
          <a:lstStyle/>
          <a:p>
            <a:endParaRPr lang="es-EC">
              <a:latin typeface="Calibri" pitchFamily="34" charset="0"/>
            </a:endParaRPr>
          </a:p>
        </p:txBody>
      </p:sp>
      <p:sp>
        <p:nvSpPr>
          <p:cNvPr id="8" name="7 Rectángulo"/>
          <p:cNvSpPr/>
          <p:nvPr/>
        </p:nvSpPr>
        <p:spPr>
          <a:xfrm>
            <a:off x="1760550" y="2630522"/>
            <a:ext cx="5763777" cy="1446550"/>
          </a:xfrm>
          <a:prstGeom prst="rect">
            <a:avLst/>
          </a:prstGeom>
          <a:noFill/>
        </p:spPr>
        <p:txBody>
          <a:bodyPr>
            <a:spAutoFit/>
            <a:scene3d>
              <a:camera prst="isometricOffAxis1Right"/>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 sz="8800" b="1" cap="all" dirty="0">
                <a:ln w="0"/>
                <a:gradFill flip="none">
                  <a:gsLst>
                    <a:gs pos="18865">
                      <a:schemeClr val="accent1">
                        <a:lumMod val="50000"/>
                      </a:schemeClr>
                    </a:gs>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gracias</a:t>
            </a:r>
          </a:p>
        </p:txBody>
      </p:sp>
      <p:pic>
        <p:nvPicPr>
          <p:cNvPr id="7" name="Imagen 6"/>
          <p:cNvPicPr>
            <a:picLocks noChangeAspect="1"/>
          </p:cNvPicPr>
          <p:nvPr/>
        </p:nvPicPr>
        <p:blipFill>
          <a:blip r:embed="rId3"/>
          <a:stretch>
            <a:fillRect/>
          </a:stretch>
        </p:blipFill>
        <p:spPr>
          <a:xfrm>
            <a:off x="443042" y="44624"/>
            <a:ext cx="1248638" cy="11351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08400" y="260350"/>
            <a:ext cx="4964113" cy="877888"/>
          </a:xfrm>
        </p:spPr>
        <p:txBody>
          <a:bodyPr rtlCol="0">
            <a:normAutofit/>
          </a:bodyPr>
          <a:lstStyle/>
          <a:p>
            <a:pPr lvl="0" algn="r" fontAlgn="auto">
              <a:spcAft>
                <a:spcPts val="0"/>
              </a:spcAft>
              <a:defRPr/>
            </a:pPr>
            <a:r>
              <a:rPr lang="es-EC" sz="2400" b="1" u="sng" dirty="0">
                <a:solidFill>
                  <a:schemeClr val="accent1">
                    <a:lumMod val="50000"/>
                  </a:schemeClr>
                </a:solidFill>
              </a:rPr>
              <a:t>DELIMITACIÓN DEL PROBLEMA</a:t>
            </a:r>
          </a:p>
        </p:txBody>
      </p:sp>
      <p:sp>
        <p:nvSpPr>
          <p:cNvPr id="9" name="8 CuadroTexto"/>
          <p:cNvSpPr txBox="1"/>
          <p:nvPr/>
        </p:nvSpPr>
        <p:spPr>
          <a:xfrm>
            <a:off x="755576" y="1448192"/>
            <a:ext cx="4824536" cy="3785652"/>
          </a:xfrm>
          <a:prstGeom prst="rect">
            <a:avLst/>
          </a:prstGeom>
          <a:noFill/>
        </p:spPr>
        <p:txBody>
          <a:bodyPr wrap="square" rtlCol="0">
            <a:spAutoFit/>
          </a:bodyPr>
          <a:lstStyle/>
          <a:p>
            <a:pPr algn="just"/>
            <a:r>
              <a:rPr lang="es-ES" sz="2400" b="1" dirty="0">
                <a:solidFill>
                  <a:schemeClr val="accent1">
                    <a:lumMod val="50000"/>
                  </a:schemeClr>
                </a:solidFill>
              </a:rPr>
              <a:t>Campo: </a:t>
            </a:r>
            <a:r>
              <a:rPr lang="es-ES" sz="2400" dirty="0">
                <a:solidFill>
                  <a:schemeClr val="accent1">
                    <a:lumMod val="50000"/>
                  </a:schemeClr>
                </a:solidFill>
              </a:rPr>
              <a:t>Economía</a:t>
            </a:r>
          </a:p>
          <a:p>
            <a:pPr algn="just"/>
            <a:endParaRPr lang="es-EC" sz="2400" dirty="0">
              <a:solidFill>
                <a:schemeClr val="accent1">
                  <a:lumMod val="50000"/>
                </a:schemeClr>
              </a:solidFill>
            </a:endParaRPr>
          </a:p>
          <a:p>
            <a:pPr algn="just"/>
            <a:r>
              <a:rPr lang="es-ES" sz="2400" b="1" dirty="0">
                <a:solidFill>
                  <a:schemeClr val="accent1">
                    <a:lumMod val="50000"/>
                  </a:schemeClr>
                </a:solidFill>
              </a:rPr>
              <a:t>Área: </a:t>
            </a:r>
            <a:r>
              <a:rPr lang="es-ES" sz="2400" dirty="0">
                <a:solidFill>
                  <a:schemeClr val="accent1">
                    <a:lumMod val="50000"/>
                  </a:schemeClr>
                </a:solidFill>
              </a:rPr>
              <a:t>Financiera, economía solidaria </a:t>
            </a:r>
            <a:endParaRPr lang="es-EC" sz="2400" dirty="0">
              <a:solidFill>
                <a:schemeClr val="accent1">
                  <a:lumMod val="50000"/>
                </a:schemeClr>
              </a:solidFill>
            </a:endParaRPr>
          </a:p>
          <a:p>
            <a:pPr algn="just"/>
            <a:endParaRPr lang="es-ES" sz="2400" b="1" dirty="0">
              <a:solidFill>
                <a:schemeClr val="accent1">
                  <a:lumMod val="50000"/>
                </a:schemeClr>
              </a:solidFill>
            </a:endParaRPr>
          </a:p>
          <a:p>
            <a:pPr algn="just"/>
            <a:endParaRPr lang="es-ES" sz="2400" b="1" dirty="0">
              <a:solidFill>
                <a:schemeClr val="accent1">
                  <a:lumMod val="50000"/>
                </a:schemeClr>
              </a:solidFill>
            </a:endParaRPr>
          </a:p>
          <a:p>
            <a:pPr algn="just"/>
            <a:r>
              <a:rPr lang="es-ES" sz="2400" b="1" dirty="0">
                <a:solidFill>
                  <a:schemeClr val="accent1">
                    <a:lumMod val="50000"/>
                  </a:schemeClr>
                </a:solidFill>
              </a:rPr>
              <a:t>Delimitación espacial:</a:t>
            </a:r>
            <a:r>
              <a:rPr lang="es-ES" sz="2400" dirty="0">
                <a:solidFill>
                  <a:schemeClr val="accent1">
                    <a:lumMod val="50000"/>
                  </a:schemeClr>
                </a:solidFill>
              </a:rPr>
              <a:t> La investigación abarca a los artesanos productores de calzado de San Pedro-Santa Elena</a:t>
            </a:r>
            <a:endParaRPr lang="es-EC" sz="2400" dirty="0">
              <a:solidFill>
                <a:schemeClr val="accent1">
                  <a:lumMod val="50000"/>
                </a:schemeClr>
              </a:solidFill>
            </a:endParaRPr>
          </a:p>
        </p:txBody>
      </p:sp>
      <p:sp>
        <p:nvSpPr>
          <p:cNvPr id="5" name="4 Elipse"/>
          <p:cNvSpPr/>
          <p:nvPr/>
        </p:nvSpPr>
        <p:spPr>
          <a:xfrm>
            <a:off x="6804248" y="2492896"/>
            <a:ext cx="1538663" cy="2204864"/>
          </a:xfrm>
          <a:prstGeom prst="ellipse">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6" name="Imagen 5"/>
          <p:cNvPicPr>
            <a:picLocks noChangeAspect="1"/>
          </p:cNvPicPr>
          <p:nvPr/>
        </p:nvPicPr>
        <p:blipFill>
          <a:blip r:embed="rId3"/>
          <a:stretch>
            <a:fillRect/>
          </a:stretch>
        </p:blipFill>
        <p:spPr>
          <a:xfrm>
            <a:off x="443042" y="188640"/>
            <a:ext cx="1248638" cy="11351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39863" y="-26988"/>
            <a:ext cx="7380287" cy="1470026"/>
          </a:xfrm>
        </p:spPr>
        <p:txBody>
          <a:bodyPr rtlCol="0">
            <a:normAutofit/>
          </a:bodyPr>
          <a:lstStyle/>
          <a:p>
            <a:pPr algn="r" fontAlgn="auto">
              <a:spcAft>
                <a:spcPts val="0"/>
              </a:spcAft>
              <a:defRPr/>
            </a:pPr>
            <a:r>
              <a:rPr lang="es-ES" sz="2400" b="1" u="sng" dirty="0">
                <a:solidFill>
                  <a:schemeClr val="accent1">
                    <a:lumMod val="50000"/>
                  </a:schemeClr>
                </a:solidFill>
              </a:rPr>
              <a:t>JUSTIFICACIÓN E IMPORTANCIA DEL ESTUDIO</a:t>
            </a:r>
            <a:endParaRPr lang="es-EC" sz="2400" b="1" u="sng" dirty="0">
              <a:solidFill>
                <a:schemeClr val="accent1">
                  <a:lumMod val="50000"/>
                </a:schemeClr>
              </a:solidFill>
            </a:endParaRPr>
          </a:p>
        </p:txBody>
      </p:sp>
      <p:sp>
        <p:nvSpPr>
          <p:cNvPr id="3" name="2 Subtítulo"/>
          <p:cNvSpPr>
            <a:spLocks noGrp="1"/>
          </p:cNvSpPr>
          <p:nvPr>
            <p:ph type="subTitle" idx="1"/>
          </p:nvPr>
        </p:nvSpPr>
        <p:spPr>
          <a:xfrm>
            <a:off x="611560" y="1700808"/>
            <a:ext cx="8064896" cy="3528392"/>
          </a:xfrm>
          <a:effectLst/>
        </p:spPr>
        <p:txBody>
          <a:bodyPr rtlCol="0">
            <a:noAutofit/>
          </a:bodyPr>
          <a:lstStyle/>
          <a:p>
            <a:pPr marL="457200" indent="-457200" algn="just" fontAlgn="auto">
              <a:spcAft>
                <a:spcPts val="0"/>
              </a:spcAft>
              <a:buFont typeface="Wingdings" pitchFamily="2" charset="2"/>
              <a:buChar char="Ø"/>
              <a:defRPr/>
            </a:pPr>
            <a:r>
              <a:rPr lang="es-ES" sz="2800" dirty="0">
                <a:solidFill>
                  <a:schemeClr val="accent1">
                    <a:lumMod val="50000"/>
                  </a:schemeClr>
                </a:solidFill>
                <a:latin typeface="+mj-lt"/>
              </a:rPr>
              <a:t>La importancia radica en que la economía solidaria es una forma justa y humana de desarrollo económico.</a:t>
            </a:r>
          </a:p>
          <a:p>
            <a:pPr marL="457200" indent="-457200" algn="just" fontAlgn="auto">
              <a:spcAft>
                <a:spcPts val="0"/>
              </a:spcAft>
              <a:buFont typeface="Wingdings" pitchFamily="2" charset="2"/>
              <a:buChar char="Ø"/>
              <a:defRPr/>
            </a:pPr>
            <a:r>
              <a:rPr lang="es-ES" sz="2800" dirty="0">
                <a:solidFill>
                  <a:schemeClr val="accent1">
                    <a:lumMod val="50000"/>
                  </a:schemeClr>
                </a:solidFill>
                <a:latin typeface="+mj-lt"/>
              </a:rPr>
              <a:t>Contribuye eficazmente en la superación de problemas de desarrollo de los microempresarios.</a:t>
            </a:r>
          </a:p>
          <a:p>
            <a:pPr marL="457200" indent="-457200" algn="just" fontAlgn="auto">
              <a:spcAft>
                <a:spcPts val="0"/>
              </a:spcAft>
              <a:buFont typeface="Wingdings" pitchFamily="2" charset="2"/>
              <a:buChar char="Ø"/>
              <a:defRPr/>
            </a:pPr>
            <a:r>
              <a:rPr lang="es-ES" sz="2800" dirty="0">
                <a:solidFill>
                  <a:schemeClr val="accent1">
                    <a:lumMod val="50000"/>
                  </a:schemeClr>
                </a:solidFill>
                <a:latin typeface="+mj-lt"/>
              </a:rPr>
              <a:t>Concomitante con el Plan Nacional de desarrollo del buen vivir 2013-2017 propuesto por el Estado, que promueve el apuntalamiento de las finanzas rurales, </a:t>
            </a:r>
            <a:r>
              <a:rPr lang="es-ES" sz="2800" dirty="0" err="1">
                <a:solidFill>
                  <a:schemeClr val="accent1">
                    <a:lumMod val="50000"/>
                  </a:schemeClr>
                </a:solidFill>
                <a:latin typeface="+mj-lt"/>
              </a:rPr>
              <a:t>endogenizarlas</a:t>
            </a:r>
            <a:r>
              <a:rPr lang="es-ES" sz="2800" dirty="0">
                <a:solidFill>
                  <a:schemeClr val="accent1">
                    <a:lumMod val="50000"/>
                  </a:schemeClr>
                </a:solidFill>
                <a:latin typeface="+mj-lt"/>
              </a:rPr>
              <a:t> y la colocación del crédito en el territorio.</a:t>
            </a:r>
          </a:p>
          <a:p>
            <a:pPr marL="457200" indent="-457200" algn="just" fontAlgn="auto">
              <a:spcAft>
                <a:spcPts val="0"/>
              </a:spcAft>
              <a:buFont typeface="Wingdings" pitchFamily="2" charset="2"/>
              <a:buChar char="v"/>
              <a:defRPr/>
            </a:pPr>
            <a:endParaRPr lang="es-ES" sz="2400" dirty="0">
              <a:solidFill>
                <a:schemeClr val="accent1">
                  <a:lumMod val="50000"/>
                </a:schemeClr>
              </a:solidFill>
            </a:endParaRPr>
          </a:p>
          <a:p>
            <a:pPr marL="457200" indent="-457200" algn="just" fontAlgn="auto">
              <a:spcAft>
                <a:spcPts val="0"/>
              </a:spcAft>
              <a:defRPr/>
            </a:pPr>
            <a:endParaRPr lang="es-ES" sz="2400" dirty="0">
              <a:solidFill>
                <a:schemeClr val="accent1">
                  <a:lumMod val="50000"/>
                </a:schemeClr>
              </a:solidFill>
            </a:endParaRPr>
          </a:p>
          <a:p>
            <a:pPr algn="just" fontAlgn="auto">
              <a:spcAft>
                <a:spcPts val="0"/>
              </a:spcAft>
              <a:buFont typeface="Arial" pitchFamily="34" charset="0"/>
              <a:buNone/>
              <a:defRPr/>
            </a:pPr>
            <a:endParaRPr lang="es-EC" sz="1400" dirty="0">
              <a:solidFill>
                <a:schemeClr val="accent1">
                  <a:lumMod val="50000"/>
                </a:schemeClr>
              </a:solidFill>
            </a:endParaRPr>
          </a:p>
        </p:txBody>
      </p:sp>
      <p:pic>
        <p:nvPicPr>
          <p:cNvPr id="6" name="Imagen 5"/>
          <p:cNvPicPr>
            <a:picLocks noChangeAspect="1"/>
          </p:cNvPicPr>
          <p:nvPr/>
        </p:nvPicPr>
        <p:blipFill>
          <a:blip r:embed="rId2"/>
          <a:stretch>
            <a:fillRect/>
          </a:stretch>
        </p:blipFill>
        <p:spPr>
          <a:xfrm>
            <a:off x="443042" y="188640"/>
            <a:ext cx="1248638" cy="11351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539750" y="836712"/>
            <a:ext cx="7772400" cy="5762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s-EC" sz="2400" b="1" u="sng" dirty="0">
                <a:solidFill>
                  <a:schemeClr val="accent1">
                    <a:lumMod val="50000"/>
                  </a:schemeClr>
                </a:solidFill>
              </a:rPr>
              <a:t>OBJETIVO GENERAL</a:t>
            </a:r>
            <a:endParaRPr lang="es-EC" sz="2400" dirty="0"/>
          </a:p>
        </p:txBody>
      </p:sp>
      <p:sp>
        <p:nvSpPr>
          <p:cNvPr id="7" name="6 Rectángulo"/>
          <p:cNvSpPr/>
          <p:nvPr/>
        </p:nvSpPr>
        <p:spPr>
          <a:xfrm>
            <a:off x="395536" y="2492896"/>
            <a:ext cx="4608512" cy="2677656"/>
          </a:xfrm>
          <a:prstGeom prst="rect">
            <a:avLst/>
          </a:prstGeom>
        </p:spPr>
        <p:txBody>
          <a:bodyPr wrap="square">
            <a:spAutoFit/>
          </a:bodyPr>
          <a:lstStyle/>
          <a:p>
            <a:pPr algn="just"/>
            <a:r>
              <a:rPr lang="es-EC" sz="2800" dirty="0">
                <a:solidFill>
                  <a:schemeClr val="accent1">
                    <a:lumMod val="50000"/>
                  </a:schemeClr>
                </a:solidFill>
                <a:latin typeface="+mj-lt"/>
              </a:rPr>
              <a:t>Determinar el impacto que ha tenido la Ley Orgánica de Economía Popular y Solidaria en las microempresas de calzado de San Pedro- Santa Elena.</a:t>
            </a:r>
          </a:p>
        </p:txBody>
      </p:sp>
      <p:pic>
        <p:nvPicPr>
          <p:cNvPr id="9221" name="Picture 2" descr="https://encrypted-tbn2.gstatic.com/images?q=tbn:ANd9GcQuKX25JQkpjGYQAbY8B8oCUdm-3GXk4s7tA5nhOFmn6p9LkYe4WQ"/>
          <p:cNvPicPr>
            <a:picLocks noChangeAspect="1" noChangeArrowheads="1"/>
          </p:cNvPicPr>
          <p:nvPr/>
        </p:nvPicPr>
        <p:blipFill>
          <a:blip r:embed="rId2" cstate="print"/>
          <a:srcRect/>
          <a:stretch>
            <a:fillRect/>
          </a:stretch>
        </p:blipFill>
        <p:spPr bwMode="auto">
          <a:xfrm>
            <a:off x="5508625" y="2565400"/>
            <a:ext cx="2381250" cy="2381250"/>
          </a:xfrm>
          <a:prstGeom prst="rect">
            <a:avLst/>
          </a:prstGeom>
          <a:noFill/>
          <a:ln w="9525">
            <a:noFill/>
            <a:miter lim="800000"/>
            <a:headEnd/>
            <a:tailEnd/>
          </a:ln>
        </p:spPr>
      </p:pic>
      <p:pic>
        <p:nvPicPr>
          <p:cNvPr id="8" name="Imagen 7"/>
          <p:cNvPicPr>
            <a:picLocks noChangeAspect="1"/>
          </p:cNvPicPr>
          <p:nvPr/>
        </p:nvPicPr>
        <p:blipFill>
          <a:blip r:embed="rId3"/>
          <a:stretch>
            <a:fillRect/>
          </a:stretch>
        </p:blipFill>
        <p:spPr>
          <a:xfrm>
            <a:off x="443042" y="188640"/>
            <a:ext cx="1248638" cy="11351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188" y="764704"/>
            <a:ext cx="7772400" cy="576263"/>
          </a:xfrm>
        </p:spPr>
        <p:txBody>
          <a:bodyPr rtlCol="0">
            <a:noAutofit/>
          </a:bodyPr>
          <a:lstStyle/>
          <a:p>
            <a:pPr algn="r" fontAlgn="auto">
              <a:spcAft>
                <a:spcPts val="0"/>
              </a:spcAft>
              <a:defRPr/>
            </a:pPr>
            <a:r>
              <a:rPr lang="es-ES" sz="2400" b="1" u="sng" dirty="0">
                <a:solidFill>
                  <a:schemeClr val="accent1">
                    <a:lumMod val="50000"/>
                  </a:schemeClr>
                </a:solidFill>
              </a:rPr>
              <a:t>OBJETIVOS ESPECÍFICOS  </a:t>
            </a:r>
            <a:r>
              <a:rPr lang="es-EC" sz="2400" b="1" dirty="0"/>
              <a:t/>
            </a:r>
            <a:br>
              <a:rPr lang="es-EC" sz="2400" b="1" dirty="0"/>
            </a:br>
            <a:endParaRPr lang="es-EC" sz="2400" dirty="0"/>
          </a:p>
        </p:txBody>
      </p:sp>
      <p:sp>
        <p:nvSpPr>
          <p:cNvPr id="4" name="3 Rectángulo"/>
          <p:cNvSpPr/>
          <p:nvPr/>
        </p:nvSpPr>
        <p:spPr>
          <a:xfrm>
            <a:off x="792163" y="1556792"/>
            <a:ext cx="7451725" cy="3939540"/>
          </a:xfrm>
          <a:prstGeom prst="rect">
            <a:avLst/>
          </a:prstGeom>
        </p:spPr>
        <p:txBody>
          <a:bodyPr>
            <a:spAutoFit/>
          </a:bodyPr>
          <a:lstStyle/>
          <a:p>
            <a:pPr lvl="0" algn="just">
              <a:buFont typeface="Wingdings" pitchFamily="2" charset="2"/>
              <a:buChar char="Ø"/>
            </a:pPr>
            <a:r>
              <a:rPr lang="es-ES" sz="2500" dirty="0">
                <a:solidFill>
                  <a:schemeClr val="accent1">
                    <a:lumMod val="50000"/>
                  </a:schemeClr>
                </a:solidFill>
                <a:latin typeface="+mj-lt"/>
              </a:rPr>
              <a:t>Evaluar los aspectos socio-económicos de las microempresas de calzado de San Pedro-Santa Elena.</a:t>
            </a:r>
          </a:p>
          <a:p>
            <a:pPr lvl="0" algn="just"/>
            <a:endParaRPr lang="es-EC" sz="2500" dirty="0">
              <a:solidFill>
                <a:schemeClr val="accent1">
                  <a:lumMod val="50000"/>
                </a:schemeClr>
              </a:solidFill>
              <a:latin typeface="+mj-lt"/>
            </a:endParaRPr>
          </a:p>
          <a:p>
            <a:pPr lvl="0" algn="just">
              <a:buFont typeface="Wingdings" pitchFamily="2" charset="2"/>
              <a:buChar char="Ø"/>
            </a:pPr>
            <a:r>
              <a:rPr lang="es-EC" sz="2500" dirty="0">
                <a:solidFill>
                  <a:schemeClr val="accent1">
                    <a:lumMod val="50000"/>
                  </a:schemeClr>
                </a:solidFill>
                <a:latin typeface="+mj-lt"/>
              </a:rPr>
              <a:t>Identificar las oportunidades que representa la aplicación de la Ley para el desarrollo de este sector.</a:t>
            </a:r>
          </a:p>
          <a:p>
            <a:pPr lvl="0" algn="just"/>
            <a:endParaRPr lang="es-EC" sz="2500" dirty="0">
              <a:solidFill>
                <a:schemeClr val="accent1">
                  <a:lumMod val="50000"/>
                </a:schemeClr>
              </a:solidFill>
              <a:latin typeface="+mj-lt"/>
            </a:endParaRPr>
          </a:p>
          <a:p>
            <a:pPr lvl="0" algn="just">
              <a:buFont typeface="Wingdings" pitchFamily="2" charset="2"/>
              <a:buChar char="Ø"/>
            </a:pPr>
            <a:r>
              <a:rPr lang="es-ES" sz="2500" dirty="0">
                <a:solidFill>
                  <a:schemeClr val="accent1">
                    <a:lumMod val="50000"/>
                  </a:schemeClr>
                </a:solidFill>
                <a:latin typeface="+mj-lt"/>
              </a:rPr>
              <a:t>Elaborar una propuesta de gestión para el aprovechamiento de las oportunidades que brinda la ley de economía popular y solidaria para este sector micro empresarial que permita potencializar sus capacidades. </a:t>
            </a:r>
            <a:endParaRPr lang="es-EC" sz="2500" dirty="0">
              <a:solidFill>
                <a:schemeClr val="accent1">
                  <a:lumMod val="50000"/>
                </a:schemeClr>
              </a:solidFill>
            </a:endParaRPr>
          </a:p>
        </p:txBody>
      </p:sp>
      <p:pic>
        <p:nvPicPr>
          <p:cNvPr id="6" name="Imagen 5"/>
          <p:cNvPicPr>
            <a:picLocks noChangeAspect="1"/>
          </p:cNvPicPr>
          <p:nvPr/>
        </p:nvPicPr>
        <p:blipFill>
          <a:blip r:embed="rId2"/>
          <a:stretch>
            <a:fillRect/>
          </a:stretch>
        </p:blipFill>
        <p:spPr>
          <a:xfrm>
            <a:off x="443042" y="188640"/>
            <a:ext cx="1248638" cy="11351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683568" y="1052736"/>
            <a:ext cx="7772400" cy="280831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es-EC" sz="2800" b="1" u="sng" dirty="0">
                <a:solidFill>
                  <a:schemeClr val="accent1">
                    <a:lumMod val="50000"/>
                  </a:schemeClr>
                </a:solidFill>
              </a:rPr>
              <a:t>HIPOTESIS NULA </a:t>
            </a:r>
            <a:r>
              <a:rPr lang="en-US" sz="2800" b="1" u="sng" dirty="0">
                <a:solidFill>
                  <a:schemeClr val="accent1">
                    <a:lumMod val="50000"/>
                  </a:schemeClr>
                </a:solidFill>
              </a:rPr>
              <a:t>- </a:t>
            </a:r>
            <a:r>
              <a:rPr lang="es-EC" sz="2800" b="1" u="sng" dirty="0">
                <a:solidFill>
                  <a:schemeClr val="accent1">
                    <a:lumMod val="50000"/>
                  </a:schemeClr>
                </a:solidFill>
              </a:rPr>
              <a:t>H0</a:t>
            </a:r>
          </a:p>
          <a:p>
            <a:pPr algn="l" fontAlgn="auto">
              <a:spcAft>
                <a:spcPts val="0"/>
              </a:spcAft>
              <a:defRPr/>
            </a:pPr>
            <a:endParaRPr lang="es-EC" sz="2800" b="1" u="sng" dirty="0">
              <a:solidFill>
                <a:schemeClr val="accent1">
                  <a:lumMod val="50000"/>
                </a:schemeClr>
              </a:solidFill>
            </a:endParaRPr>
          </a:p>
          <a:p>
            <a:pPr algn="just" fontAlgn="auto">
              <a:spcAft>
                <a:spcPts val="0"/>
              </a:spcAft>
              <a:defRPr/>
            </a:pPr>
            <a:r>
              <a:rPr lang="es-ES" sz="2800" dirty="0">
                <a:solidFill>
                  <a:schemeClr val="accent1">
                    <a:lumMod val="50000"/>
                  </a:schemeClr>
                </a:solidFill>
              </a:rPr>
              <a:t>“</a:t>
            </a:r>
            <a:r>
              <a:rPr lang="es-EC" sz="2800" i="1" dirty="0">
                <a:solidFill>
                  <a:schemeClr val="accent1">
                    <a:lumMod val="50000"/>
                  </a:schemeClr>
                </a:solidFill>
              </a:rPr>
              <a:t>La Ley Orgánica de Economía Popular y Solidaria impacta positivamente en el crecimiento de las microempresas de calzado de San Pedro – Santa Elena</a:t>
            </a:r>
            <a:r>
              <a:rPr lang="es-ES" sz="2800" i="1" dirty="0">
                <a:solidFill>
                  <a:schemeClr val="accent1">
                    <a:lumMod val="50000"/>
                  </a:schemeClr>
                </a:solidFill>
              </a:rPr>
              <a:t>.”</a:t>
            </a:r>
            <a:endParaRPr lang="es-EC" sz="2800" dirty="0">
              <a:solidFill>
                <a:schemeClr val="accent1">
                  <a:lumMod val="50000"/>
                </a:schemeClr>
              </a:solidFill>
            </a:endParaRPr>
          </a:p>
          <a:p>
            <a:pPr algn="l" fontAlgn="auto">
              <a:spcAft>
                <a:spcPts val="0"/>
              </a:spcAft>
              <a:defRPr/>
            </a:pPr>
            <a:r>
              <a:rPr lang="es-EC" sz="2800" b="1" u="sng" dirty="0">
                <a:solidFill>
                  <a:schemeClr val="accent1">
                    <a:lumMod val="50000"/>
                  </a:schemeClr>
                </a:solidFill>
              </a:rPr>
              <a:t> </a:t>
            </a:r>
            <a:endParaRPr lang="es-EC" sz="2800" dirty="0">
              <a:solidFill>
                <a:schemeClr val="accent1">
                  <a:lumMod val="50000"/>
                </a:schemeClr>
              </a:solidFill>
            </a:endParaRPr>
          </a:p>
        </p:txBody>
      </p:sp>
      <p:sp>
        <p:nvSpPr>
          <p:cNvPr id="11" name="1 Título"/>
          <p:cNvSpPr txBox="1">
            <a:spLocks/>
          </p:cNvSpPr>
          <p:nvPr/>
        </p:nvSpPr>
        <p:spPr>
          <a:xfrm>
            <a:off x="683568" y="4005064"/>
            <a:ext cx="7992888" cy="237626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C" sz="2800" b="1" u="sng" dirty="0">
                <a:solidFill>
                  <a:schemeClr val="accent1">
                    <a:lumMod val="50000"/>
                  </a:schemeClr>
                </a:solidFill>
              </a:rPr>
              <a:t>HIPOTESIS ALTERNATIVA </a:t>
            </a:r>
            <a:r>
              <a:rPr lang="en-US" sz="2800" b="1" u="sng" dirty="0">
                <a:solidFill>
                  <a:schemeClr val="accent1">
                    <a:lumMod val="50000"/>
                  </a:schemeClr>
                </a:solidFill>
              </a:rPr>
              <a:t>– </a:t>
            </a:r>
            <a:r>
              <a:rPr lang="es-EC" sz="2800" b="1" u="sng" dirty="0">
                <a:solidFill>
                  <a:schemeClr val="accent1">
                    <a:lumMod val="50000"/>
                  </a:schemeClr>
                </a:solidFill>
              </a:rPr>
              <a:t>H1</a:t>
            </a:r>
          </a:p>
          <a:p>
            <a:pPr algn="r" fontAlgn="auto">
              <a:spcAft>
                <a:spcPts val="0"/>
              </a:spcAft>
              <a:defRPr/>
            </a:pPr>
            <a:endParaRPr lang="es-EC" sz="2800" b="1" u="sng" dirty="0">
              <a:solidFill>
                <a:schemeClr val="accent1">
                  <a:lumMod val="50000"/>
                </a:schemeClr>
              </a:solidFill>
            </a:endParaRPr>
          </a:p>
          <a:p>
            <a:pPr algn="just" fontAlgn="auto">
              <a:spcAft>
                <a:spcPts val="0"/>
              </a:spcAft>
              <a:defRPr/>
            </a:pPr>
            <a:r>
              <a:rPr lang="es-ES" sz="2800" i="1" dirty="0">
                <a:solidFill>
                  <a:schemeClr val="accent1">
                    <a:lumMod val="50000"/>
                  </a:schemeClr>
                </a:solidFill>
              </a:rPr>
              <a:t>“</a:t>
            </a:r>
            <a:r>
              <a:rPr lang="es-EC" sz="2800" i="1" dirty="0">
                <a:solidFill>
                  <a:schemeClr val="accent1">
                    <a:lumMod val="50000"/>
                  </a:schemeClr>
                </a:solidFill>
              </a:rPr>
              <a:t>La Ley Orgánica de Economía Popular y Solidaria no impacta positivamente en el crecimiento de las microempresas de calzado de San Pedro – Santa Elena</a:t>
            </a:r>
            <a:r>
              <a:rPr lang="es-ES" sz="2800" i="1" dirty="0">
                <a:solidFill>
                  <a:schemeClr val="accent1">
                    <a:lumMod val="50000"/>
                  </a:schemeClr>
                </a:solidFill>
              </a:rPr>
              <a:t>.”</a:t>
            </a:r>
            <a:endParaRPr lang="es-EC" sz="2800" dirty="0">
              <a:solidFill>
                <a:schemeClr val="accent1">
                  <a:lumMod val="50000"/>
                </a:schemeClr>
              </a:solidFill>
            </a:endParaRPr>
          </a:p>
          <a:p>
            <a:pPr algn="r" fontAlgn="auto">
              <a:spcAft>
                <a:spcPts val="0"/>
              </a:spcAft>
              <a:defRPr/>
            </a:pPr>
            <a:r>
              <a:rPr lang="es-EC" sz="2800" b="1" u="sng" dirty="0">
                <a:solidFill>
                  <a:schemeClr val="accent1">
                    <a:lumMod val="50000"/>
                  </a:schemeClr>
                </a:solidFill>
              </a:rPr>
              <a:t> </a:t>
            </a:r>
            <a:endParaRPr lang="es-EC" sz="2800" dirty="0">
              <a:solidFill>
                <a:schemeClr val="accent1">
                  <a:lumMod val="50000"/>
                </a:schemeClr>
              </a:solidFill>
            </a:endParaRPr>
          </a:p>
        </p:txBody>
      </p:sp>
      <p:pic>
        <p:nvPicPr>
          <p:cNvPr id="5" name="Imagen 4"/>
          <p:cNvPicPr>
            <a:picLocks noChangeAspect="1"/>
          </p:cNvPicPr>
          <p:nvPr/>
        </p:nvPicPr>
        <p:blipFill>
          <a:blip r:embed="rId2"/>
          <a:stretch>
            <a:fillRect/>
          </a:stretch>
        </p:blipFill>
        <p:spPr>
          <a:xfrm>
            <a:off x="443042" y="188640"/>
            <a:ext cx="1248638" cy="11351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8072" y="260648"/>
            <a:ext cx="7772400" cy="576064"/>
          </a:xfrm>
        </p:spPr>
        <p:txBody>
          <a:bodyPr rtlCol="0">
            <a:noAutofit/>
          </a:bodyPr>
          <a:lstStyle/>
          <a:p>
            <a:pPr algn="r" fontAlgn="auto">
              <a:spcAft>
                <a:spcPts val="0"/>
              </a:spcAft>
              <a:defRPr/>
            </a:pPr>
            <a:r>
              <a:rPr lang="es-ES" sz="2800" b="1" u="sng" dirty="0">
                <a:solidFill>
                  <a:schemeClr val="accent1">
                    <a:lumMod val="50000"/>
                  </a:schemeClr>
                </a:solidFill>
              </a:rPr>
              <a:t>BASES CIENTÍFICAS Y TEÓRICAS</a:t>
            </a:r>
            <a:r>
              <a:rPr lang="es-ES" sz="2800" b="1" dirty="0">
                <a:solidFill>
                  <a:schemeClr val="accent1">
                    <a:lumMod val="50000"/>
                  </a:schemeClr>
                </a:solidFill>
              </a:rPr>
              <a:t> </a:t>
            </a:r>
            <a:r>
              <a:rPr lang="es-EC" sz="2800" b="1" dirty="0">
                <a:solidFill>
                  <a:schemeClr val="accent1">
                    <a:lumMod val="50000"/>
                  </a:schemeClr>
                </a:solidFill>
              </a:rPr>
              <a:t/>
            </a:r>
            <a:br>
              <a:rPr lang="es-EC" sz="2800" b="1" dirty="0">
                <a:solidFill>
                  <a:schemeClr val="accent1">
                    <a:lumMod val="50000"/>
                  </a:schemeClr>
                </a:solidFill>
              </a:rPr>
            </a:br>
            <a:endParaRPr lang="es-EC" sz="2800" dirty="0">
              <a:solidFill>
                <a:schemeClr val="accent1">
                  <a:lumMod val="50000"/>
                </a:schemeClr>
              </a:solidFill>
            </a:endParaRPr>
          </a:p>
        </p:txBody>
      </p:sp>
      <p:sp>
        <p:nvSpPr>
          <p:cNvPr id="19" name="1 Título"/>
          <p:cNvSpPr txBox="1">
            <a:spLocks/>
          </p:cNvSpPr>
          <p:nvPr/>
        </p:nvSpPr>
        <p:spPr bwMode="auto">
          <a:xfrm>
            <a:off x="255984" y="1236816"/>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es-EC" sz="2400" b="1" dirty="0">
                <a:solidFill>
                  <a:schemeClr val="accent1">
                    <a:lumMod val="50000"/>
                  </a:schemeClr>
                </a:solidFill>
                <a:latin typeface="+mj-lt"/>
                <a:ea typeface="+mj-ea"/>
                <a:cs typeface="+mj-cs"/>
              </a:rPr>
              <a:t>Teoría de la Economía Popular y Solidaria</a:t>
            </a:r>
            <a:r>
              <a:rPr kumimoji="0" lang="es-ES" sz="2400" b="1" i="0" u="none" strike="noStrike" kern="1200" cap="none" spc="0" normalizeH="0" baseline="0" noProof="0" dirty="0">
                <a:ln>
                  <a:noFill/>
                </a:ln>
                <a:solidFill>
                  <a:schemeClr val="accent1">
                    <a:lumMod val="50000"/>
                  </a:schemeClr>
                </a:solidFill>
                <a:effectLst/>
                <a:uLnTx/>
                <a:uFillTx/>
                <a:latin typeface="+mj-lt"/>
                <a:ea typeface="+mj-ea"/>
                <a:cs typeface="+mj-cs"/>
              </a:rPr>
              <a:t> </a:t>
            </a:r>
            <a:r>
              <a:rPr kumimoji="0" lang="es-EC" sz="2400" b="1" i="0" u="none" strike="noStrike" kern="1200" cap="none" spc="0" normalizeH="0" baseline="0" noProof="0" dirty="0">
                <a:ln>
                  <a:noFill/>
                </a:ln>
                <a:solidFill>
                  <a:schemeClr val="tx1"/>
                </a:solidFill>
                <a:effectLst/>
                <a:uLnTx/>
                <a:uFillTx/>
                <a:latin typeface="+mj-lt"/>
                <a:ea typeface="+mj-ea"/>
                <a:cs typeface="+mj-cs"/>
              </a:rPr>
              <a:t/>
            </a:r>
            <a:br>
              <a:rPr kumimoji="0" lang="es-EC" sz="2400" b="1" i="0" u="none" strike="noStrike" kern="1200" cap="none" spc="0" normalizeH="0" baseline="0" noProof="0" dirty="0">
                <a:ln>
                  <a:noFill/>
                </a:ln>
                <a:solidFill>
                  <a:schemeClr val="tx1"/>
                </a:solidFill>
                <a:effectLst/>
                <a:uLnTx/>
                <a:uFillTx/>
                <a:latin typeface="+mj-lt"/>
                <a:ea typeface="+mj-ea"/>
                <a:cs typeface="+mj-cs"/>
              </a:rPr>
            </a:br>
            <a:endParaRPr kumimoji="0" lang="es-EC"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5 CuadroTexto"/>
          <p:cNvSpPr txBox="1"/>
          <p:nvPr/>
        </p:nvSpPr>
        <p:spPr>
          <a:xfrm>
            <a:off x="179512" y="1683380"/>
            <a:ext cx="7200800" cy="1569660"/>
          </a:xfrm>
          <a:prstGeom prst="rect">
            <a:avLst/>
          </a:prstGeom>
          <a:noFill/>
        </p:spPr>
        <p:txBody>
          <a:bodyPr wrap="square" rtlCol="0">
            <a:spAutoFit/>
          </a:bodyPr>
          <a:lstStyle/>
          <a:p>
            <a:pPr lvl="0" algn="just"/>
            <a:r>
              <a:rPr lang="es-EC" sz="2400" dirty="0" err="1">
                <a:solidFill>
                  <a:schemeClr val="tx2">
                    <a:lumMod val="50000"/>
                  </a:schemeClr>
                </a:solidFill>
              </a:rPr>
              <a:t>Razeto</a:t>
            </a:r>
            <a:r>
              <a:rPr lang="es-EC" sz="2400" dirty="0">
                <a:solidFill>
                  <a:schemeClr val="tx2">
                    <a:lumMod val="50000"/>
                  </a:schemeClr>
                </a:solidFill>
              </a:rPr>
              <a:t> (2006) y </a:t>
            </a:r>
            <a:r>
              <a:rPr lang="es-EC" sz="2400" dirty="0" err="1">
                <a:solidFill>
                  <a:schemeClr val="tx2">
                    <a:lumMod val="50000"/>
                  </a:schemeClr>
                </a:solidFill>
              </a:rPr>
              <a:t>Coraggio</a:t>
            </a:r>
            <a:r>
              <a:rPr lang="es-EC" sz="2400" dirty="0">
                <a:solidFill>
                  <a:schemeClr val="tx2">
                    <a:lumMod val="50000"/>
                  </a:schemeClr>
                </a:solidFill>
              </a:rPr>
              <a:t> (2005) conciben a la economía solidaria como las formas teóricas y prácticas de esquemas económicos </a:t>
            </a:r>
            <a:r>
              <a:rPr lang="es-EC" sz="2400" dirty="0" smtClean="0">
                <a:solidFill>
                  <a:schemeClr val="tx2">
                    <a:lumMod val="50000"/>
                  </a:schemeClr>
                </a:solidFill>
              </a:rPr>
              <a:t>alternativos basados </a:t>
            </a:r>
            <a:r>
              <a:rPr lang="es-EC" sz="2400" dirty="0">
                <a:solidFill>
                  <a:schemeClr val="tx2">
                    <a:lumMod val="50000"/>
                  </a:schemeClr>
                </a:solidFill>
              </a:rPr>
              <a:t>en la solidaridad y el </a:t>
            </a:r>
            <a:r>
              <a:rPr lang="es-EC" sz="2400" dirty="0" smtClean="0">
                <a:solidFill>
                  <a:schemeClr val="tx2">
                    <a:lumMod val="50000"/>
                  </a:schemeClr>
                </a:solidFill>
              </a:rPr>
              <a:t>trabajo.</a:t>
            </a:r>
            <a:endParaRPr lang="es-EC" sz="2400" dirty="0">
              <a:solidFill>
                <a:schemeClr val="tx2">
                  <a:lumMod val="50000"/>
                </a:schemeClr>
              </a:solidFill>
            </a:endParaRPr>
          </a:p>
        </p:txBody>
      </p:sp>
      <p:pic>
        <p:nvPicPr>
          <p:cNvPr id="7" name="Picture 2" descr="https://encrypted-tbn3.gstatic.com/images?q=tbn:ANd9GcT6ByuM3hCxcOMadMwBGWg0-fFzXW7X5lMPiThL7pSlCTImCJKPIA"/>
          <p:cNvPicPr>
            <a:picLocks noChangeAspect="1" noChangeArrowheads="1"/>
          </p:cNvPicPr>
          <p:nvPr/>
        </p:nvPicPr>
        <p:blipFill>
          <a:blip r:embed="rId3" cstate="print"/>
          <a:srcRect/>
          <a:stretch>
            <a:fillRect/>
          </a:stretch>
        </p:blipFill>
        <p:spPr bwMode="auto">
          <a:xfrm>
            <a:off x="7380312" y="2636912"/>
            <a:ext cx="1601416" cy="1601416"/>
          </a:xfrm>
          <a:prstGeom prst="rect">
            <a:avLst/>
          </a:prstGeom>
          <a:noFill/>
          <a:ln w="9525">
            <a:noFill/>
            <a:miter lim="800000"/>
            <a:headEnd/>
            <a:tailEnd/>
          </a:ln>
        </p:spPr>
      </p:pic>
      <p:pic>
        <p:nvPicPr>
          <p:cNvPr id="8" name="Imagen 7"/>
          <p:cNvPicPr>
            <a:picLocks noChangeAspect="1"/>
          </p:cNvPicPr>
          <p:nvPr/>
        </p:nvPicPr>
        <p:blipFill>
          <a:blip r:embed="rId4"/>
          <a:stretch>
            <a:fillRect/>
          </a:stretch>
        </p:blipFill>
        <p:spPr>
          <a:xfrm>
            <a:off x="443042" y="44624"/>
            <a:ext cx="1248638" cy="1135112"/>
          </a:xfrm>
          <a:prstGeom prst="rect">
            <a:avLst/>
          </a:prstGeom>
        </p:spPr>
      </p:pic>
      <p:sp>
        <p:nvSpPr>
          <p:cNvPr id="9" name="1 Título"/>
          <p:cNvSpPr txBox="1">
            <a:spLocks/>
          </p:cNvSpPr>
          <p:nvPr/>
        </p:nvSpPr>
        <p:spPr bwMode="auto">
          <a:xfrm>
            <a:off x="327992" y="3356992"/>
            <a:ext cx="7772400"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es-EC" sz="2400" b="1" dirty="0">
                <a:solidFill>
                  <a:schemeClr val="accent1">
                    <a:lumMod val="50000"/>
                  </a:schemeClr>
                </a:solidFill>
                <a:latin typeface="+mj-lt"/>
                <a:ea typeface="+mj-ea"/>
                <a:cs typeface="+mj-cs"/>
              </a:rPr>
              <a:t>Emprendimiento social y la economía solidaria</a:t>
            </a:r>
            <a:r>
              <a:rPr kumimoji="0" lang="es-ES" sz="2400" b="1" i="0" u="none" strike="noStrike" kern="1200" cap="none" spc="0" normalizeH="0" baseline="0" noProof="0" dirty="0">
                <a:ln>
                  <a:noFill/>
                </a:ln>
                <a:solidFill>
                  <a:schemeClr val="accent1">
                    <a:lumMod val="50000"/>
                  </a:schemeClr>
                </a:solidFill>
                <a:effectLst/>
                <a:uLnTx/>
                <a:uFillTx/>
                <a:latin typeface="+mj-lt"/>
                <a:ea typeface="+mj-ea"/>
                <a:cs typeface="+mj-cs"/>
              </a:rPr>
              <a:t> </a:t>
            </a:r>
            <a:r>
              <a:rPr kumimoji="0" lang="es-EC" sz="2400" b="1" i="0" u="none" strike="noStrike" kern="1200" cap="none" spc="0" normalizeH="0" baseline="0" noProof="0" dirty="0">
                <a:ln>
                  <a:noFill/>
                </a:ln>
                <a:solidFill>
                  <a:schemeClr val="tx1"/>
                </a:solidFill>
                <a:effectLst/>
                <a:uLnTx/>
                <a:uFillTx/>
                <a:latin typeface="+mj-lt"/>
                <a:ea typeface="+mj-ea"/>
                <a:cs typeface="+mj-cs"/>
              </a:rPr>
              <a:t/>
            </a:r>
            <a:br>
              <a:rPr kumimoji="0" lang="es-EC" sz="2400" b="1" i="0" u="none" strike="noStrike" kern="1200" cap="none" spc="0" normalizeH="0" baseline="0" noProof="0" dirty="0">
                <a:ln>
                  <a:noFill/>
                </a:ln>
                <a:solidFill>
                  <a:schemeClr val="tx1"/>
                </a:solidFill>
                <a:effectLst/>
                <a:uLnTx/>
                <a:uFillTx/>
                <a:latin typeface="+mj-lt"/>
                <a:ea typeface="+mj-ea"/>
                <a:cs typeface="+mj-cs"/>
              </a:rPr>
            </a:br>
            <a:endParaRPr kumimoji="0" lang="es-EC"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5 CuadroTexto"/>
          <p:cNvSpPr txBox="1"/>
          <p:nvPr/>
        </p:nvSpPr>
        <p:spPr>
          <a:xfrm>
            <a:off x="179512" y="3717032"/>
            <a:ext cx="8568952" cy="3416320"/>
          </a:xfrm>
          <a:prstGeom prst="rect">
            <a:avLst/>
          </a:prstGeom>
          <a:noFill/>
        </p:spPr>
        <p:txBody>
          <a:bodyPr wrap="square" rtlCol="0">
            <a:spAutoFit/>
          </a:bodyPr>
          <a:lstStyle/>
          <a:p>
            <a:pPr algn="just"/>
            <a:r>
              <a:rPr lang="es-ES_tradnl" sz="2400" dirty="0">
                <a:solidFill>
                  <a:schemeClr val="tx2">
                    <a:lumMod val="50000"/>
                  </a:schemeClr>
                </a:solidFill>
              </a:rPr>
              <a:t>El emprendimiento social </a:t>
            </a:r>
            <a:r>
              <a:rPr lang="es-ES_tradnl" sz="2400" dirty="0" smtClean="0">
                <a:solidFill>
                  <a:schemeClr val="tx2">
                    <a:lumMod val="50000"/>
                  </a:schemeClr>
                </a:solidFill>
              </a:rPr>
              <a:t>busca: </a:t>
            </a:r>
          </a:p>
          <a:p>
            <a:pPr marL="285750" indent="-285750" algn="just">
              <a:buFontTx/>
              <a:buChar char="-"/>
            </a:pPr>
            <a:r>
              <a:rPr lang="es-ES_tradnl" sz="2400" dirty="0" smtClean="0">
                <a:solidFill>
                  <a:schemeClr val="tx2">
                    <a:lumMod val="50000"/>
                  </a:schemeClr>
                </a:solidFill>
              </a:rPr>
              <a:t>Rentabilidad,</a:t>
            </a:r>
          </a:p>
          <a:p>
            <a:pPr marL="285750" indent="-285750" algn="just">
              <a:buFontTx/>
              <a:buChar char="-"/>
            </a:pPr>
            <a:r>
              <a:rPr lang="es-ES_tradnl" sz="2400" dirty="0" smtClean="0">
                <a:solidFill>
                  <a:schemeClr val="tx2">
                    <a:lumMod val="50000"/>
                  </a:schemeClr>
                </a:solidFill>
              </a:rPr>
              <a:t>Coordinar </a:t>
            </a:r>
            <a:r>
              <a:rPr lang="es-ES_tradnl" sz="2400" dirty="0">
                <a:solidFill>
                  <a:schemeClr val="tx2">
                    <a:lumMod val="50000"/>
                  </a:schemeClr>
                </a:solidFill>
              </a:rPr>
              <a:t>la actividad en las cadenas productivas</a:t>
            </a:r>
            <a:r>
              <a:rPr lang="es-ES_tradnl" sz="2400" dirty="0" smtClean="0">
                <a:solidFill>
                  <a:schemeClr val="tx2">
                    <a:lumMod val="50000"/>
                  </a:schemeClr>
                </a:solidFill>
              </a:rPr>
              <a:t>,</a:t>
            </a:r>
          </a:p>
          <a:p>
            <a:pPr marL="285750" indent="-285750" algn="just">
              <a:buFontTx/>
              <a:buChar char="-"/>
            </a:pPr>
            <a:r>
              <a:rPr lang="es-ES_tradnl" sz="2400" dirty="0" smtClean="0">
                <a:solidFill>
                  <a:schemeClr val="tx2">
                    <a:lumMod val="50000"/>
                  </a:schemeClr>
                </a:solidFill>
              </a:rPr>
              <a:t>Optimizar </a:t>
            </a:r>
            <a:r>
              <a:rPr lang="es-ES_tradnl" sz="2400" dirty="0">
                <a:solidFill>
                  <a:schemeClr val="tx2">
                    <a:lumMod val="50000"/>
                  </a:schemeClr>
                </a:solidFill>
              </a:rPr>
              <a:t>los recursos, </a:t>
            </a:r>
            <a:endParaRPr lang="es-ES_tradnl" sz="2400" dirty="0" smtClean="0">
              <a:solidFill>
                <a:schemeClr val="tx2">
                  <a:lumMod val="50000"/>
                </a:schemeClr>
              </a:solidFill>
            </a:endParaRPr>
          </a:p>
          <a:p>
            <a:pPr marL="285750" indent="-285750" algn="just">
              <a:buFontTx/>
              <a:buChar char="-"/>
            </a:pPr>
            <a:r>
              <a:rPr lang="es-ES_tradnl" sz="2400" dirty="0" smtClean="0">
                <a:solidFill>
                  <a:schemeClr val="tx2">
                    <a:lumMod val="50000"/>
                  </a:schemeClr>
                </a:solidFill>
              </a:rPr>
              <a:t>Promover la utilización </a:t>
            </a:r>
            <a:r>
              <a:rPr lang="es-ES_tradnl" sz="2400" dirty="0">
                <a:solidFill>
                  <a:schemeClr val="tx2">
                    <a:lumMod val="50000"/>
                  </a:schemeClr>
                </a:solidFill>
              </a:rPr>
              <a:t>más eficaz de los factores de producción, </a:t>
            </a:r>
            <a:endParaRPr lang="es-ES_tradnl" sz="2400" dirty="0" smtClean="0">
              <a:solidFill>
                <a:schemeClr val="tx2">
                  <a:lumMod val="50000"/>
                </a:schemeClr>
              </a:solidFill>
            </a:endParaRPr>
          </a:p>
          <a:p>
            <a:pPr marL="285750" indent="-285750" algn="just">
              <a:buFontTx/>
              <a:buChar char="-"/>
            </a:pPr>
            <a:r>
              <a:rPr lang="es-ES_tradnl" sz="2400" dirty="0" smtClean="0">
                <a:solidFill>
                  <a:schemeClr val="tx2">
                    <a:lumMod val="50000"/>
                  </a:schemeClr>
                </a:solidFill>
              </a:rPr>
              <a:t>Mejorar el acceso al financiamiento </a:t>
            </a:r>
            <a:r>
              <a:rPr lang="es-EC" sz="2400" dirty="0" smtClean="0">
                <a:solidFill>
                  <a:schemeClr val="tx2">
                    <a:lumMod val="50000"/>
                  </a:schemeClr>
                </a:solidFill>
              </a:rPr>
              <a:t>(</a:t>
            </a:r>
            <a:r>
              <a:rPr lang="es-EC" sz="2400" dirty="0">
                <a:solidFill>
                  <a:schemeClr val="tx2">
                    <a:lumMod val="50000"/>
                  </a:schemeClr>
                </a:solidFill>
              </a:rPr>
              <a:t>Acosta Reveles, 2008)</a:t>
            </a:r>
            <a:r>
              <a:rPr lang="es-ES_tradnl" sz="2400" dirty="0">
                <a:solidFill>
                  <a:schemeClr val="tx2">
                    <a:lumMod val="50000"/>
                  </a:schemeClr>
                </a:solidFill>
              </a:rPr>
              <a:t>.</a:t>
            </a:r>
            <a:endParaRPr lang="es-EC" sz="2400" dirty="0">
              <a:solidFill>
                <a:schemeClr val="tx2">
                  <a:lumMod val="50000"/>
                </a:schemeClr>
              </a:solidFill>
            </a:endParaRPr>
          </a:p>
          <a:p>
            <a:pPr lvl="0" algn="just"/>
            <a:endParaRPr lang="es-EC" sz="2400" dirty="0">
              <a:solidFill>
                <a:schemeClr val="tx2">
                  <a:lumMod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structura Oficina de Atención al usuario JIPIJAPA V1 14-07-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3181</TotalTime>
  <Words>1454</Words>
  <Application>Microsoft Office PowerPoint</Application>
  <PresentationFormat>Presentación en pantalla (4:3)</PresentationFormat>
  <Paragraphs>231</Paragraphs>
  <Slides>34</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Calibri</vt:lpstr>
      <vt:lpstr>Cambria Math</vt:lpstr>
      <vt:lpstr>Times New Roman</vt:lpstr>
      <vt:lpstr>Wingdings</vt:lpstr>
      <vt:lpstr>Estructura Oficina de Atención al usuario JIPIJAPA V1 14-07-31</vt:lpstr>
      <vt:lpstr>TRABAJO DE TITULACIÓN PREVIO PARA LA OBTENCION DEL TITULO DE INGENIERO COMERCIAL</vt:lpstr>
      <vt:lpstr>IMPORTANCIA DEL TEMA</vt:lpstr>
      <vt:lpstr>FORMULACIÓN DEL PROBLEMA</vt:lpstr>
      <vt:lpstr>DELIMITACIÓN DEL PROBLEMA</vt:lpstr>
      <vt:lpstr>JUSTIFICACIÓN E IMPORTANCIA DEL ESTUDIO</vt:lpstr>
      <vt:lpstr>Presentación de PowerPoint</vt:lpstr>
      <vt:lpstr>OBJETIVOS ESPECÍFICOS   </vt:lpstr>
      <vt:lpstr>Presentación de PowerPoint</vt:lpstr>
      <vt:lpstr>BASES CIENTÍFICAS Y TEÓRICAS  </vt:lpstr>
      <vt:lpstr>BASES CIENTÍFICAS Y TEÓRICAS  </vt:lpstr>
      <vt:lpstr>Presentación de PowerPoint</vt:lpstr>
      <vt:lpstr>BASES CIENTÍFICAS Y TEÓRICAS  </vt:lpstr>
      <vt:lpstr>Presentación de PowerPoint</vt:lpstr>
      <vt:lpstr>Presentación de PowerPoint</vt:lpstr>
      <vt:lpstr>BASES CIENTÍFICAS Y TEÓRICAS  </vt:lpstr>
      <vt:lpstr>Presentación de PowerPoint</vt:lpstr>
      <vt:lpstr>FUNDAMENTACIÓN LEGAL </vt:lpstr>
      <vt:lpstr>TEORÍA SITUACIONAL  </vt:lpstr>
      <vt:lpstr>                         ASPECTOS METODOLÓGICOS  </vt:lpstr>
      <vt:lpstr>ASPECTOS METODOLÓGICOS  </vt:lpstr>
      <vt:lpstr>ANÁLISIS E INTERPRETACIÓN DE RESULTADOS  </vt:lpstr>
      <vt:lpstr>ANÁLISIS E INTERPRETACIÓN DE RESULTADOS  </vt:lpstr>
      <vt:lpstr>ANÁLISIS E INTERPRETACIÓN DE RESULTADOS  </vt:lpstr>
      <vt:lpstr>ANÁLISIS E INTERPRETACIÓN DE RESULTADOS  </vt:lpstr>
      <vt:lpstr>ANÁLISIS E INTERPRETACIÓN DE RESULTADOS  </vt:lpstr>
      <vt:lpstr>ANÁLISIS E INTERPRETACIÓN DE RESULTADOS  </vt:lpstr>
      <vt:lpstr>ANÁLISIS E INTERPRETACIÓN DE RESULTADOS  </vt:lpstr>
      <vt:lpstr>ANÁLISIS E INTERPRETACIÓN DE RESULTADOS  </vt:lpstr>
      <vt:lpstr>ANÁLISIS E INTERPRETACIÓN DE RESULTADOS  </vt:lpstr>
      <vt:lpstr>ANÁLISIS E INTERPRETACIÓN DE RESULTADOS  </vt:lpstr>
      <vt:lpstr>ANÁLISIS E INTERPRETACIÓN DE RESULTADOS  </vt:lpstr>
      <vt:lpstr>PROPUESTA  </vt:lpstr>
      <vt:lpstr>CONCLUSIONES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Mancero</dc:creator>
  <cp:lastModifiedBy>Ines Betzabe  Mayorga Parra</cp:lastModifiedBy>
  <cp:revision>315</cp:revision>
  <dcterms:created xsi:type="dcterms:W3CDTF">2015-09-27T15:40:55Z</dcterms:created>
  <dcterms:modified xsi:type="dcterms:W3CDTF">2017-01-31T13:01:58Z</dcterms:modified>
</cp:coreProperties>
</file>