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7" r:id="rId7"/>
    <p:sldId id="268" r:id="rId8"/>
    <p:sldId id="269" r:id="rId9"/>
    <p:sldId id="263" r:id="rId10"/>
    <p:sldId id="265" r:id="rId11"/>
    <p:sldId id="270" r:id="rId12"/>
    <p:sldId id="271" r:id="rId13"/>
    <p:sldId id="262" r:id="rId14"/>
    <p:sldId id="273" r:id="rId15"/>
    <p:sldId id="286" r:id="rId16"/>
    <p:sldId id="274" r:id="rId17"/>
    <p:sldId id="277" r:id="rId18"/>
    <p:sldId id="278" r:id="rId19"/>
    <p:sldId id="279" r:id="rId20"/>
    <p:sldId id="280" r:id="rId21"/>
    <p:sldId id="281" r:id="rId22"/>
    <p:sldId id="282" r:id="rId23"/>
    <p:sldId id="283" r:id="rId24"/>
    <p:sldId id="284" r:id="rId25"/>
    <p:sldId id="285" r:id="rId26"/>
    <p:sldId id="276" r:id="rId27"/>
    <p:sldId id="287" r:id="rId28"/>
    <p:sldId id="288" r:id="rId29"/>
    <p:sldId id="26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773" y="-2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9C86-4F16-A103-4EE0987C8ADF}"/>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9C86-4F16-A103-4EE0987C8ADF}"/>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9C86-4F16-A103-4EE0987C8ADF}"/>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9C86-4F16-A103-4EE0987C8ADF}"/>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9C86-4F16-A103-4EE0987C8ADF}"/>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9C86-4F16-A103-4EE0987C8ADF}"/>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9C86-4F16-A103-4EE0987C8AD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Hoja4!$C$3:$C$9</c:f>
              <c:strCache>
                <c:ptCount val="7"/>
                <c:pt idx="0">
                  <c:v>Ferreterías </c:v>
                </c:pt>
                <c:pt idx="1">
                  <c:v>Farmacias</c:v>
                </c:pt>
                <c:pt idx="2">
                  <c:v>Tiendas</c:v>
                </c:pt>
                <c:pt idx="3">
                  <c:v>Venta de ropa y calzado</c:v>
                </c:pt>
                <c:pt idx="4">
                  <c:v>Venta de alimentos</c:v>
                </c:pt>
                <c:pt idx="5">
                  <c:v>Venta de mascotas</c:v>
                </c:pt>
                <c:pt idx="6">
                  <c:v>Otros</c:v>
                </c:pt>
              </c:strCache>
            </c:strRef>
          </c:cat>
          <c:val>
            <c:numRef>
              <c:f>Hoja4!$E$3:$E$9</c:f>
              <c:numCache>
                <c:formatCode>0.00%</c:formatCode>
                <c:ptCount val="7"/>
                <c:pt idx="0">
                  <c:v>0.17493472584856398</c:v>
                </c:pt>
                <c:pt idx="1">
                  <c:v>0.4960835509138381</c:v>
                </c:pt>
                <c:pt idx="2">
                  <c:v>0.18537859007832899</c:v>
                </c:pt>
                <c:pt idx="3">
                  <c:v>3.91644908616188E-2</c:v>
                </c:pt>
                <c:pt idx="4">
                  <c:v>5.7441253263707574E-2</c:v>
                </c:pt>
                <c:pt idx="5">
                  <c:v>3.1331592689295036E-2</c:v>
                </c:pt>
                <c:pt idx="6">
                  <c:v>1.5665796344647518E-2</c:v>
                </c:pt>
              </c:numCache>
            </c:numRef>
          </c:val>
          <c:extLst xmlns:c16r2="http://schemas.microsoft.com/office/drawing/2015/06/chart">
            <c:ext xmlns:c16="http://schemas.microsoft.com/office/drawing/2014/chart" uri="{C3380CC4-5D6E-409C-BE32-E72D297353CC}">
              <c16:uniqueId val="{0000000E-9C86-4F16-A103-4EE0987C8ADF}"/>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0AC8E0-2232-4468-B1C7-2B84D757462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US"/>
        </a:p>
      </dgm:t>
    </dgm:pt>
    <dgm:pt modelId="{15C226DD-149D-46A2-9EEA-3C8FEB7ED2E0}">
      <dgm:prSet phldrT="[Texto]" custT="1"/>
      <dgm:spPr/>
      <dgm:t>
        <a:bodyPr/>
        <a:lstStyle/>
        <a:p>
          <a:r>
            <a:rPr lang="es-US" sz="1200" dirty="0" smtClean="0"/>
            <a:t>PORCENTAJES DE DEVOLUCIÓN DEL IVA</a:t>
          </a:r>
          <a:endParaRPr lang="es-US" sz="1200" dirty="0"/>
        </a:p>
      </dgm:t>
    </dgm:pt>
    <dgm:pt modelId="{51412F0E-BDF7-4C46-BFCC-58C6CAF69C49}" type="parTrans" cxnId="{0F02215A-FAA6-445F-90D6-1F633DA0E100}">
      <dgm:prSet/>
      <dgm:spPr/>
      <dgm:t>
        <a:bodyPr/>
        <a:lstStyle/>
        <a:p>
          <a:endParaRPr lang="es-US" sz="1200"/>
        </a:p>
      </dgm:t>
    </dgm:pt>
    <dgm:pt modelId="{41B56B86-3739-434B-A6E2-8CD33A8640B9}" type="sibTrans" cxnId="{0F02215A-FAA6-445F-90D6-1F633DA0E100}">
      <dgm:prSet/>
      <dgm:spPr/>
      <dgm:t>
        <a:bodyPr/>
        <a:lstStyle/>
        <a:p>
          <a:endParaRPr lang="es-US" sz="1200"/>
        </a:p>
      </dgm:t>
    </dgm:pt>
    <dgm:pt modelId="{156167FF-BE3F-4DE5-B932-412480D0C94F}">
      <dgm:prSet phldrT="[Texto]" custT="1"/>
      <dgm:spPr/>
      <dgm:t>
        <a:bodyPr/>
        <a:lstStyle/>
        <a:p>
          <a:r>
            <a:rPr lang="es-US" sz="1200" dirty="0" smtClean="0"/>
            <a:t>PARA USO DE DINERO ELECTRÓNICO</a:t>
          </a:r>
        </a:p>
        <a:p>
          <a:r>
            <a:rPr lang="es-US" sz="1200" dirty="0" smtClean="0"/>
            <a:t>4% Mientras el IVA está en el 14%, cuando baje al 12% será del 2% el beneficio</a:t>
          </a:r>
          <a:endParaRPr lang="es-US" sz="1200" dirty="0"/>
        </a:p>
      </dgm:t>
    </dgm:pt>
    <dgm:pt modelId="{A6F5B096-C4EE-43A7-B304-64227660442D}" type="parTrans" cxnId="{21248F3D-5FF5-44C4-8E3B-A2B77C98E03D}">
      <dgm:prSet custT="1"/>
      <dgm:spPr/>
      <dgm:t>
        <a:bodyPr/>
        <a:lstStyle/>
        <a:p>
          <a:endParaRPr lang="es-US" sz="1200"/>
        </a:p>
      </dgm:t>
    </dgm:pt>
    <dgm:pt modelId="{DB641F53-A240-4B15-A79E-3A65DFB15FD4}" type="sibTrans" cxnId="{21248F3D-5FF5-44C4-8E3B-A2B77C98E03D}">
      <dgm:prSet/>
      <dgm:spPr/>
      <dgm:t>
        <a:bodyPr/>
        <a:lstStyle/>
        <a:p>
          <a:endParaRPr lang="es-US" sz="1200"/>
        </a:p>
      </dgm:t>
    </dgm:pt>
    <dgm:pt modelId="{5D6A51A3-10DC-416B-85B5-94643D3EBCC7}">
      <dgm:prSet phldrT="[Texto]" custT="1"/>
      <dgm:spPr/>
      <dgm:t>
        <a:bodyPr/>
        <a:lstStyle/>
        <a:p>
          <a:r>
            <a:rPr lang="es-US" sz="1200" dirty="0" smtClean="0"/>
            <a:t>PARA USO DE TARJETAS DE DÉBITO Y PREPAGO</a:t>
          </a:r>
        </a:p>
        <a:p>
          <a:r>
            <a:rPr lang="es-US" sz="1200" dirty="0" smtClean="0"/>
            <a:t>La devolución es del 1% del IVA</a:t>
          </a:r>
          <a:endParaRPr lang="es-US" sz="1200" dirty="0"/>
        </a:p>
      </dgm:t>
    </dgm:pt>
    <dgm:pt modelId="{3D33EFA0-E2EC-41DA-B882-C6225CF57807}" type="parTrans" cxnId="{8FAD1B02-2E66-47D6-870E-3235A6C6536F}">
      <dgm:prSet custT="1"/>
      <dgm:spPr/>
      <dgm:t>
        <a:bodyPr/>
        <a:lstStyle/>
        <a:p>
          <a:endParaRPr lang="es-US" sz="1200"/>
        </a:p>
      </dgm:t>
    </dgm:pt>
    <dgm:pt modelId="{7D6A5113-1B5F-4823-864E-16A45BBAB7BC}" type="sibTrans" cxnId="{8FAD1B02-2E66-47D6-870E-3235A6C6536F}">
      <dgm:prSet/>
      <dgm:spPr/>
      <dgm:t>
        <a:bodyPr/>
        <a:lstStyle/>
        <a:p>
          <a:endParaRPr lang="es-US" sz="1200"/>
        </a:p>
      </dgm:t>
    </dgm:pt>
    <dgm:pt modelId="{D3E99716-92AE-4FEB-9CA3-66359B5F6764}">
      <dgm:prSet phldrT="[Texto]" custT="1"/>
      <dgm:spPr/>
      <dgm:t>
        <a:bodyPr/>
        <a:lstStyle/>
        <a:p>
          <a:r>
            <a:rPr lang="es-US" sz="1200" dirty="0" smtClean="0"/>
            <a:t>PARA USO DE TARJETAS DE CRÉDITO</a:t>
          </a:r>
        </a:p>
        <a:p>
          <a:r>
            <a:rPr lang="es-US" sz="1200" dirty="0" smtClean="0"/>
            <a:t>La devolución es del 1% del IVA</a:t>
          </a:r>
          <a:endParaRPr lang="es-US" sz="1200" dirty="0"/>
        </a:p>
      </dgm:t>
    </dgm:pt>
    <dgm:pt modelId="{D33E2B85-1B87-43A3-8CED-6C069C60042F}" type="parTrans" cxnId="{E1F55C6C-488D-48B1-ACE5-F8031EC274D6}">
      <dgm:prSet custT="1"/>
      <dgm:spPr/>
      <dgm:t>
        <a:bodyPr/>
        <a:lstStyle/>
        <a:p>
          <a:endParaRPr lang="es-US" sz="1200"/>
        </a:p>
      </dgm:t>
    </dgm:pt>
    <dgm:pt modelId="{68A9F068-3956-4434-8C15-0CA289BDEBB2}" type="sibTrans" cxnId="{E1F55C6C-488D-48B1-ACE5-F8031EC274D6}">
      <dgm:prSet/>
      <dgm:spPr/>
      <dgm:t>
        <a:bodyPr/>
        <a:lstStyle/>
        <a:p>
          <a:endParaRPr lang="es-US" sz="1200"/>
        </a:p>
      </dgm:t>
    </dgm:pt>
    <dgm:pt modelId="{7FCADC39-45B9-459E-A0E4-C84DC277A07C}" type="pres">
      <dgm:prSet presAssocID="{CE0AC8E0-2232-4468-B1C7-2B84D7574623}" presName="Name0" presStyleCnt="0">
        <dgm:presLayoutVars>
          <dgm:chPref val="1"/>
          <dgm:dir/>
          <dgm:animOne val="branch"/>
          <dgm:animLvl val="lvl"/>
          <dgm:resizeHandles val="exact"/>
        </dgm:presLayoutVars>
      </dgm:prSet>
      <dgm:spPr/>
      <dgm:t>
        <a:bodyPr/>
        <a:lstStyle/>
        <a:p>
          <a:endParaRPr lang="es-US"/>
        </a:p>
      </dgm:t>
    </dgm:pt>
    <dgm:pt modelId="{05B17364-1447-4847-B6F4-5F671BA41DB8}" type="pres">
      <dgm:prSet presAssocID="{15C226DD-149D-46A2-9EEA-3C8FEB7ED2E0}" presName="root1" presStyleCnt="0"/>
      <dgm:spPr/>
    </dgm:pt>
    <dgm:pt modelId="{0DB8DE6C-C5D0-4246-A17F-D6C8F6E0D7B4}" type="pres">
      <dgm:prSet presAssocID="{15C226DD-149D-46A2-9EEA-3C8FEB7ED2E0}" presName="LevelOneTextNode" presStyleLbl="node0" presStyleIdx="0" presStyleCnt="1">
        <dgm:presLayoutVars>
          <dgm:chPref val="3"/>
        </dgm:presLayoutVars>
      </dgm:prSet>
      <dgm:spPr/>
      <dgm:t>
        <a:bodyPr/>
        <a:lstStyle/>
        <a:p>
          <a:endParaRPr lang="es-US"/>
        </a:p>
      </dgm:t>
    </dgm:pt>
    <dgm:pt modelId="{9D3EF106-2C6D-4B8D-88EF-E5A394ED3AED}" type="pres">
      <dgm:prSet presAssocID="{15C226DD-149D-46A2-9EEA-3C8FEB7ED2E0}" presName="level2hierChild" presStyleCnt="0"/>
      <dgm:spPr/>
    </dgm:pt>
    <dgm:pt modelId="{EF3176D7-690D-4E64-BDB5-4C52A0BDC3F2}" type="pres">
      <dgm:prSet presAssocID="{A6F5B096-C4EE-43A7-B304-64227660442D}" presName="conn2-1" presStyleLbl="parChTrans1D2" presStyleIdx="0" presStyleCnt="3"/>
      <dgm:spPr/>
      <dgm:t>
        <a:bodyPr/>
        <a:lstStyle/>
        <a:p>
          <a:endParaRPr lang="es-US"/>
        </a:p>
      </dgm:t>
    </dgm:pt>
    <dgm:pt modelId="{A2653CA4-00D0-4A6C-A8D4-DE08BD8E3A48}" type="pres">
      <dgm:prSet presAssocID="{A6F5B096-C4EE-43A7-B304-64227660442D}" presName="connTx" presStyleLbl="parChTrans1D2" presStyleIdx="0" presStyleCnt="3"/>
      <dgm:spPr/>
      <dgm:t>
        <a:bodyPr/>
        <a:lstStyle/>
        <a:p>
          <a:endParaRPr lang="es-US"/>
        </a:p>
      </dgm:t>
    </dgm:pt>
    <dgm:pt modelId="{AEA0FECC-F2D5-4FF1-BD7C-AF6CA8993846}" type="pres">
      <dgm:prSet presAssocID="{156167FF-BE3F-4DE5-B932-412480D0C94F}" presName="root2" presStyleCnt="0"/>
      <dgm:spPr/>
    </dgm:pt>
    <dgm:pt modelId="{AC6B3A85-CB23-4F31-A20C-6A0CF2B5A1A7}" type="pres">
      <dgm:prSet presAssocID="{156167FF-BE3F-4DE5-B932-412480D0C94F}" presName="LevelTwoTextNode" presStyleLbl="node2" presStyleIdx="0" presStyleCnt="3" custScaleX="129139">
        <dgm:presLayoutVars>
          <dgm:chPref val="3"/>
        </dgm:presLayoutVars>
      </dgm:prSet>
      <dgm:spPr/>
      <dgm:t>
        <a:bodyPr/>
        <a:lstStyle/>
        <a:p>
          <a:endParaRPr lang="es-US"/>
        </a:p>
      </dgm:t>
    </dgm:pt>
    <dgm:pt modelId="{85F2770A-D7CA-465A-B889-615FD58B9580}" type="pres">
      <dgm:prSet presAssocID="{156167FF-BE3F-4DE5-B932-412480D0C94F}" presName="level3hierChild" presStyleCnt="0"/>
      <dgm:spPr/>
    </dgm:pt>
    <dgm:pt modelId="{42D11680-99E0-4349-9331-786CD6D5E12C}" type="pres">
      <dgm:prSet presAssocID="{3D33EFA0-E2EC-41DA-B882-C6225CF57807}" presName="conn2-1" presStyleLbl="parChTrans1D2" presStyleIdx="1" presStyleCnt="3"/>
      <dgm:spPr/>
      <dgm:t>
        <a:bodyPr/>
        <a:lstStyle/>
        <a:p>
          <a:endParaRPr lang="es-US"/>
        </a:p>
      </dgm:t>
    </dgm:pt>
    <dgm:pt modelId="{0AB8F330-71E1-40C8-ACF4-2B639A2F3C6D}" type="pres">
      <dgm:prSet presAssocID="{3D33EFA0-E2EC-41DA-B882-C6225CF57807}" presName="connTx" presStyleLbl="parChTrans1D2" presStyleIdx="1" presStyleCnt="3"/>
      <dgm:spPr/>
      <dgm:t>
        <a:bodyPr/>
        <a:lstStyle/>
        <a:p>
          <a:endParaRPr lang="es-US"/>
        </a:p>
      </dgm:t>
    </dgm:pt>
    <dgm:pt modelId="{935E40F9-21E8-4308-A7E7-8B4CBDADA832}" type="pres">
      <dgm:prSet presAssocID="{5D6A51A3-10DC-416B-85B5-94643D3EBCC7}" presName="root2" presStyleCnt="0"/>
      <dgm:spPr/>
    </dgm:pt>
    <dgm:pt modelId="{AB4F6E74-B694-4E65-9BD4-643E908C4681}" type="pres">
      <dgm:prSet presAssocID="{5D6A51A3-10DC-416B-85B5-94643D3EBCC7}" presName="LevelTwoTextNode" presStyleLbl="node2" presStyleIdx="1" presStyleCnt="3" custScaleX="129139">
        <dgm:presLayoutVars>
          <dgm:chPref val="3"/>
        </dgm:presLayoutVars>
      </dgm:prSet>
      <dgm:spPr/>
      <dgm:t>
        <a:bodyPr/>
        <a:lstStyle/>
        <a:p>
          <a:endParaRPr lang="es-US"/>
        </a:p>
      </dgm:t>
    </dgm:pt>
    <dgm:pt modelId="{B0DD5545-EB49-4BB5-BB05-0AF18CE7F8DF}" type="pres">
      <dgm:prSet presAssocID="{5D6A51A3-10DC-416B-85B5-94643D3EBCC7}" presName="level3hierChild" presStyleCnt="0"/>
      <dgm:spPr/>
    </dgm:pt>
    <dgm:pt modelId="{D765FC84-040A-4C34-A2E7-28AF4D2111A4}" type="pres">
      <dgm:prSet presAssocID="{D33E2B85-1B87-43A3-8CED-6C069C60042F}" presName="conn2-1" presStyleLbl="parChTrans1D2" presStyleIdx="2" presStyleCnt="3"/>
      <dgm:spPr/>
      <dgm:t>
        <a:bodyPr/>
        <a:lstStyle/>
        <a:p>
          <a:endParaRPr lang="es-US"/>
        </a:p>
      </dgm:t>
    </dgm:pt>
    <dgm:pt modelId="{69E82731-9D29-42ED-B882-A616767E049C}" type="pres">
      <dgm:prSet presAssocID="{D33E2B85-1B87-43A3-8CED-6C069C60042F}" presName="connTx" presStyleLbl="parChTrans1D2" presStyleIdx="2" presStyleCnt="3"/>
      <dgm:spPr/>
      <dgm:t>
        <a:bodyPr/>
        <a:lstStyle/>
        <a:p>
          <a:endParaRPr lang="es-US"/>
        </a:p>
      </dgm:t>
    </dgm:pt>
    <dgm:pt modelId="{AA6D3AA8-D1D8-4031-88C1-A12E0273B443}" type="pres">
      <dgm:prSet presAssocID="{D3E99716-92AE-4FEB-9CA3-66359B5F6764}" presName="root2" presStyleCnt="0"/>
      <dgm:spPr/>
    </dgm:pt>
    <dgm:pt modelId="{B2A2B5DF-6168-491D-B3A2-141C46D7C0EF}" type="pres">
      <dgm:prSet presAssocID="{D3E99716-92AE-4FEB-9CA3-66359B5F6764}" presName="LevelTwoTextNode" presStyleLbl="node2" presStyleIdx="2" presStyleCnt="3" custScaleX="129139">
        <dgm:presLayoutVars>
          <dgm:chPref val="3"/>
        </dgm:presLayoutVars>
      </dgm:prSet>
      <dgm:spPr/>
      <dgm:t>
        <a:bodyPr/>
        <a:lstStyle/>
        <a:p>
          <a:endParaRPr lang="es-US"/>
        </a:p>
      </dgm:t>
    </dgm:pt>
    <dgm:pt modelId="{1FB58052-5929-4BFD-A7EB-7F5B847384BD}" type="pres">
      <dgm:prSet presAssocID="{D3E99716-92AE-4FEB-9CA3-66359B5F6764}" presName="level3hierChild" presStyleCnt="0"/>
      <dgm:spPr/>
    </dgm:pt>
  </dgm:ptLst>
  <dgm:cxnLst>
    <dgm:cxn modelId="{6FD461C0-292F-4346-99AD-B9FBCEA46F82}" type="presOf" srcId="{D33E2B85-1B87-43A3-8CED-6C069C60042F}" destId="{69E82731-9D29-42ED-B882-A616767E049C}" srcOrd="1" destOrd="0" presId="urn:microsoft.com/office/officeart/2008/layout/HorizontalMultiLevelHierarchy"/>
    <dgm:cxn modelId="{FF2F1356-BC90-468C-AB8C-103F75515954}" type="presOf" srcId="{156167FF-BE3F-4DE5-B932-412480D0C94F}" destId="{AC6B3A85-CB23-4F31-A20C-6A0CF2B5A1A7}" srcOrd="0" destOrd="0" presId="urn:microsoft.com/office/officeart/2008/layout/HorizontalMultiLevelHierarchy"/>
    <dgm:cxn modelId="{E1F55C6C-488D-48B1-ACE5-F8031EC274D6}" srcId="{15C226DD-149D-46A2-9EEA-3C8FEB7ED2E0}" destId="{D3E99716-92AE-4FEB-9CA3-66359B5F6764}" srcOrd="2" destOrd="0" parTransId="{D33E2B85-1B87-43A3-8CED-6C069C60042F}" sibTransId="{68A9F068-3956-4434-8C15-0CA289BDEBB2}"/>
    <dgm:cxn modelId="{8FAD1B02-2E66-47D6-870E-3235A6C6536F}" srcId="{15C226DD-149D-46A2-9EEA-3C8FEB7ED2E0}" destId="{5D6A51A3-10DC-416B-85B5-94643D3EBCC7}" srcOrd="1" destOrd="0" parTransId="{3D33EFA0-E2EC-41DA-B882-C6225CF57807}" sibTransId="{7D6A5113-1B5F-4823-864E-16A45BBAB7BC}"/>
    <dgm:cxn modelId="{11093631-6A03-4CD3-A6A8-F52B08F8F482}" type="presOf" srcId="{15C226DD-149D-46A2-9EEA-3C8FEB7ED2E0}" destId="{0DB8DE6C-C5D0-4246-A17F-D6C8F6E0D7B4}" srcOrd="0" destOrd="0" presId="urn:microsoft.com/office/officeart/2008/layout/HorizontalMultiLevelHierarchy"/>
    <dgm:cxn modelId="{877F20DD-F982-49FF-8E77-855EC4D589AD}" type="presOf" srcId="{3D33EFA0-E2EC-41DA-B882-C6225CF57807}" destId="{42D11680-99E0-4349-9331-786CD6D5E12C}" srcOrd="0" destOrd="0" presId="urn:microsoft.com/office/officeart/2008/layout/HorizontalMultiLevelHierarchy"/>
    <dgm:cxn modelId="{72E20F95-4E4C-432A-B27E-6441E39780C8}" type="presOf" srcId="{A6F5B096-C4EE-43A7-B304-64227660442D}" destId="{EF3176D7-690D-4E64-BDB5-4C52A0BDC3F2}" srcOrd="0" destOrd="0" presId="urn:microsoft.com/office/officeart/2008/layout/HorizontalMultiLevelHierarchy"/>
    <dgm:cxn modelId="{AF352A5D-8B82-432D-8F3A-C55ED2638F7B}" type="presOf" srcId="{D33E2B85-1B87-43A3-8CED-6C069C60042F}" destId="{D765FC84-040A-4C34-A2E7-28AF4D2111A4}" srcOrd="0" destOrd="0" presId="urn:microsoft.com/office/officeart/2008/layout/HorizontalMultiLevelHierarchy"/>
    <dgm:cxn modelId="{FB6A4E86-D587-426F-AADD-C75E811FEA45}" type="presOf" srcId="{3D33EFA0-E2EC-41DA-B882-C6225CF57807}" destId="{0AB8F330-71E1-40C8-ACF4-2B639A2F3C6D}" srcOrd="1" destOrd="0" presId="urn:microsoft.com/office/officeart/2008/layout/HorizontalMultiLevelHierarchy"/>
    <dgm:cxn modelId="{9F77EAAF-300C-4C1C-A535-31C92C6D5713}" type="presOf" srcId="{5D6A51A3-10DC-416B-85B5-94643D3EBCC7}" destId="{AB4F6E74-B694-4E65-9BD4-643E908C4681}" srcOrd="0" destOrd="0" presId="urn:microsoft.com/office/officeart/2008/layout/HorizontalMultiLevelHierarchy"/>
    <dgm:cxn modelId="{D4BEC648-C224-41FE-972E-7A9845DE75A3}" type="presOf" srcId="{D3E99716-92AE-4FEB-9CA3-66359B5F6764}" destId="{B2A2B5DF-6168-491D-B3A2-141C46D7C0EF}" srcOrd="0" destOrd="0" presId="urn:microsoft.com/office/officeart/2008/layout/HorizontalMultiLevelHierarchy"/>
    <dgm:cxn modelId="{23A2F31A-19E5-46AE-A40B-1F499605433F}" type="presOf" srcId="{CE0AC8E0-2232-4468-B1C7-2B84D7574623}" destId="{7FCADC39-45B9-459E-A0E4-C84DC277A07C}" srcOrd="0" destOrd="0" presId="urn:microsoft.com/office/officeart/2008/layout/HorizontalMultiLevelHierarchy"/>
    <dgm:cxn modelId="{B7E3490B-EF00-4492-A86E-7E0BAB933513}" type="presOf" srcId="{A6F5B096-C4EE-43A7-B304-64227660442D}" destId="{A2653CA4-00D0-4A6C-A8D4-DE08BD8E3A48}" srcOrd="1" destOrd="0" presId="urn:microsoft.com/office/officeart/2008/layout/HorizontalMultiLevelHierarchy"/>
    <dgm:cxn modelId="{0F02215A-FAA6-445F-90D6-1F633DA0E100}" srcId="{CE0AC8E0-2232-4468-B1C7-2B84D7574623}" destId="{15C226DD-149D-46A2-9EEA-3C8FEB7ED2E0}" srcOrd="0" destOrd="0" parTransId="{51412F0E-BDF7-4C46-BFCC-58C6CAF69C49}" sibTransId="{41B56B86-3739-434B-A6E2-8CD33A8640B9}"/>
    <dgm:cxn modelId="{21248F3D-5FF5-44C4-8E3B-A2B77C98E03D}" srcId="{15C226DD-149D-46A2-9EEA-3C8FEB7ED2E0}" destId="{156167FF-BE3F-4DE5-B932-412480D0C94F}" srcOrd="0" destOrd="0" parTransId="{A6F5B096-C4EE-43A7-B304-64227660442D}" sibTransId="{DB641F53-A240-4B15-A79E-3A65DFB15FD4}"/>
    <dgm:cxn modelId="{3297777E-85F9-4C13-9BA1-5004882D27F0}" type="presParOf" srcId="{7FCADC39-45B9-459E-A0E4-C84DC277A07C}" destId="{05B17364-1447-4847-B6F4-5F671BA41DB8}" srcOrd="0" destOrd="0" presId="urn:microsoft.com/office/officeart/2008/layout/HorizontalMultiLevelHierarchy"/>
    <dgm:cxn modelId="{C63A6817-0593-48A2-BFAB-4C132E4B01A9}" type="presParOf" srcId="{05B17364-1447-4847-B6F4-5F671BA41DB8}" destId="{0DB8DE6C-C5D0-4246-A17F-D6C8F6E0D7B4}" srcOrd="0" destOrd="0" presId="urn:microsoft.com/office/officeart/2008/layout/HorizontalMultiLevelHierarchy"/>
    <dgm:cxn modelId="{C74258C0-71AB-44E0-B400-72AD264FAD7D}" type="presParOf" srcId="{05B17364-1447-4847-B6F4-5F671BA41DB8}" destId="{9D3EF106-2C6D-4B8D-88EF-E5A394ED3AED}" srcOrd="1" destOrd="0" presId="urn:microsoft.com/office/officeart/2008/layout/HorizontalMultiLevelHierarchy"/>
    <dgm:cxn modelId="{32514906-C174-473E-B248-2E4235EF7C99}" type="presParOf" srcId="{9D3EF106-2C6D-4B8D-88EF-E5A394ED3AED}" destId="{EF3176D7-690D-4E64-BDB5-4C52A0BDC3F2}" srcOrd="0" destOrd="0" presId="urn:microsoft.com/office/officeart/2008/layout/HorizontalMultiLevelHierarchy"/>
    <dgm:cxn modelId="{2EABE2B0-D0F9-44FF-ACBC-EC9AAA158317}" type="presParOf" srcId="{EF3176D7-690D-4E64-BDB5-4C52A0BDC3F2}" destId="{A2653CA4-00D0-4A6C-A8D4-DE08BD8E3A48}" srcOrd="0" destOrd="0" presId="urn:microsoft.com/office/officeart/2008/layout/HorizontalMultiLevelHierarchy"/>
    <dgm:cxn modelId="{4DA81EF1-1C7B-4CA9-AE25-2BFE7B267425}" type="presParOf" srcId="{9D3EF106-2C6D-4B8D-88EF-E5A394ED3AED}" destId="{AEA0FECC-F2D5-4FF1-BD7C-AF6CA8993846}" srcOrd="1" destOrd="0" presId="urn:microsoft.com/office/officeart/2008/layout/HorizontalMultiLevelHierarchy"/>
    <dgm:cxn modelId="{27A1DECA-40E5-4B61-8B6C-E4C9AF326D25}" type="presParOf" srcId="{AEA0FECC-F2D5-4FF1-BD7C-AF6CA8993846}" destId="{AC6B3A85-CB23-4F31-A20C-6A0CF2B5A1A7}" srcOrd="0" destOrd="0" presId="urn:microsoft.com/office/officeart/2008/layout/HorizontalMultiLevelHierarchy"/>
    <dgm:cxn modelId="{9C22CBA1-7635-4B35-BFAA-88BC32F40CD3}" type="presParOf" srcId="{AEA0FECC-F2D5-4FF1-BD7C-AF6CA8993846}" destId="{85F2770A-D7CA-465A-B889-615FD58B9580}" srcOrd="1" destOrd="0" presId="urn:microsoft.com/office/officeart/2008/layout/HorizontalMultiLevelHierarchy"/>
    <dgm:cxn modelId="{0D366992-0BF6-40B5-A83E-E236CD86D859}" type="presParOf" srcId="{9D3EF106-2C6D-4B8D-88EF-E5A394ED3AED}" destId="{42D11680-99E0-4349-9331-786CD6D5E12C}" srcOrd="2" destOrd="0" presId="urn:microsoft.com/office/officeart/2008/layout/HorizontalMultiLevelHierarchy"/>
    <dgm:cxn modelId="{253E1ABA-5D23-4713-80CC-31DFD494AFA8}" type="presParOf" srcId="{42D11680-99E0-4349-9331-786CD6D5E12C}" destId="{0AB8F330-71E1-40C8-ACF4-2B639A2F3C6D}" srcOrd="0" destOrd="0" presId="urn:microsoft.com/office/officeart/2008/layout/HorizontalMultiLevelHierarchy"/>
    <dgm:cxn modelId="{A2CA1751-F169-4721-8106-6FF007C37AE5}" type="presParOf" srcId="{9D3EF106-2C6D-4B8D-88EF-E5A394ED3AED}" destId="{935E40F9-21E8-4308-A7E7-8B4CBDADA832}" srcOrd="3" destOrd="0" presId="urn:microsoft.com/office/officeart/2008/layout/HorizontalMultiLevelHierarchy"/>
    <dgm:cxn modelId="{B5DEE5C9-C1AC-42C0-A978-6C8CF58A1A23}" type="presParOf" srcId="{935E40F9-21E8-4308-A7E7-8B4CBDADA832}" destId="{AB4F6E74-B694-4E65-9BD4-643E908C4681}" srcOrd="0" destOrd="0" presId="urn:microsoft.com/office/officeart/2008/layout/HorizontalMultiLevelHierarchy"/>
    <dgm:cxn modelId="{E1DA4967-AEDD-4C29-B1E0-DD4A9C42E915}" type="presParOf" srcId="{935E40F9-21E8-4308-A7E7-8B4CBDADA832}" destId="{B0DD5545-EB49-4BB5-BB05-0AF18CE7F8DF}" srcOrd="1" destOrd="0" presId="urn:microsoft.com/office/officeart/2008/layout/HorizontalMultiLevelHierarchy"/>
    <dgm:cxn modelId="{A58A07FC-EA9F-41C8-9A46-E8FF37749EEB}" type="presParOf" srcId="{9D3EF106-2C6D-4B8D-88EF-E5A394ED3AED}" destId="{D765FC84-040A-4C34-A2E7-28AF4D2111A4}" srcOrd="4" destOrd="0" presId="urn:microsoft.com/office/officeart/2008/layout/HorizontalMultiLevelHierarchy"/>
    <dgm:cxn modelId="{8858C2FB-FC54-4D13-BC1C-75E414D9AD05}" type="presParOf" srcId="{D765FC84-040A-4C34-A2E7-28AF4D2111A4}" destId="{69E82731-9D29-42ED-B882-A616767E049C}" srcOrd="0" destOrd="0" presId="urn:microsoft.com/office/officeart/2008/layout/HorizontalMultiLevelHierarchy"/>
    <dgm:cxn modelId="{1F5AFA56-F98A-4FCE-898B-BCDFAF327AEA}" type="presParOf" srcId="{9D3EF106-2C6D-4B8D-88EF-E5A394ED3AED}" destId="{AA6D3AA8-D1D8-4031-88C1-A12E0273B443}" srcOrd="5" destOrd="0" presId="urn:microsoft.com/office/officeart/2008/layout/HorizontalMultiLevelHierarchy"/>
    <dgm:cxn modelId="{D8400F48-D9CB-44AB-B3E5-4B117D894495}" type="presParOf" srcId="{AA6D3AA8-D1D8-4031-88C1-A12E0273B443}" destId="{B2A2B5DF-6168-491D-B3A2-141C46D7C0EF}" srcOrd="0" destOrd="0" presId="urn:microsoft.com/office/officeart/2008/layout/HorizontalMultiLevelHierarchy"/>
    <dgm:cxn modelId="{373A0BFD-8F67-49D7-B7FB-ABB0FC7AF896}" type="presParOf" srcId="{AA6D3AA8-D1D8-4031-88C1-A12E0273B443}" destId="{1FB58052-5929-4BFD-A7EB-7F5B847384B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5FC84-040A-4C34-A2E7-28AF4D2111A4}">
      <dsp:nvSpPr>
        <dsp:cNvPr id="0" name=""/>
        <dsp:cNvSpPr/>
      </dsp:nvSpPr>
      <dsp:spPr>
        <a:xfrm>
          <a:off x="1142230" y="1945217"/>
          <a:ext cx="483957" cy="922174"/>
        </a:xfrm>
        <a:custGeom>
          <a:avLst/>
          <a:gdLst/>
          <a:ahLst/>
          <a:cxnLst/>
          <a:rect l="0" t="0" r="0" b="0"/>
          <a:pathLst>
            <a:path>
              <a:moveTo>
                <a:pt x="0" y="0"/>
              </a:moveTo>
              <a:lnTo>
                <a:pt x="241978" y="0"/>
              </a:lnTo>
              <a:lnTo>
                <a:pt x="241978" y="922174"/>
              </a:lnTo>
              <a:lnTo>
                <a:pt x="483957" y="92217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US" sz="1200" kern="1200"/>
        </a:p>
      </dsp:txBody>
      <dsp:txXfrm>
        <a:off x="1358172" y="2380267"/>
        <a:ext cx="52072" cy="52072"/>
      </dsp:txXfrm>
    </dsp:sp>
    <dsp:sp modelId="{42D11680-99E0-4349-9331-786CD6D5E12C}">
      <dsp:nvSpPr>
        <dsp:cNvPr id="0" name=""/>
        <dsp:cNvSpPr/>
      </dsp:nvSpPr>
      <dsp:spPr>
        <a:xfrm>
          <a:off x="1142230" y="1899496"/>
          <a:ext cx="483957" cy="91440"/>
        </a:xfrm>
        <a:custGeom>
          <a:avLst/>
          <a:gdLst/>
          <a:ahLst/>
          <a:cxnLst/>
          <a:rect l="0" t="0" r="0" b="0"/>
          <a:pathLst>
            <a:path>
              <a:moveTo>
                <a:pt x="0" y="45720"/>
              </a:moveTo>
              <a:lnTo>
                <a:pt x="483957"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US" sz="1200" kern="1200"/>
        </a:p>
      </dsp:txBody>
      <dsp:txXfrm>
        <a:off x="1372109" y="1933118"/>
        <a:ext cx="24197" cy="24197"/>
      </dsp:txXfrm>
    </dsp:sp>
    <dsp:sp modelId="{EF3176D7-690D-4E64-BDB5-4C52A0BDC3F2}">
      <dsp:nvSpPr>
        <dsp:cNvPr id="0" name=""/>
        <dsp:cNvSpPr/>
      </dsp:nvSpPr>
      <dsp:spPr>
        <a:xfrm>
          <a:off x="1142230" y="1023042"/>
          <a:ext cx="483957" cy="922174"/>
        </a:xfrm>
        <a:custGeom>
          <a:avLst/>
          <a:gdLst/>
          <a:ahLst/>
          <a:cxnLst/>
          <a:rect l="0" t="0" r="0" b="0"/>
          <a:pathLst>
            <a:path>
              <a:moveTo>
                <a:pt x="0" y="922174"/>
              </a:moveTo>
              <a:lnTo>
                <a:pt x="241978" y="922174"/>
              </a:lnTo>
              <a:lnTo>
                <a:pt x="241978" y="0"/>
              </a:lnTo>
              <a:lnTo>
                <a:pt x="483957"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US" sz="1200" kern="1200"/>
        </a:p>
      </dsp:txBody>
      <dsp:txXfrm>
        <a:off x="1358172" y="1458093"/>
        <a:ext cx="52072" cy="52072"/>
      </dsp:txXfrm>
    </dsp:sp>
    <dsp:sp modelId="{0DB8DE6C-C5D0-4246-A17F-D6C8F6E0D7B4}">
      <dsp:nvSpPr>
        <dsp:cNvPr id="0" name=""/>
        <dsp:cNvSpPr/>
      </dsp:nvSpPr>
      <dsp:spPr>
        <a:xfrm rot="16200000">
          <a:off x="-1168058" y="1576347"/>
          <a:ext cx="3882839" cy="73773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US" sz="1200" kern="1200" dirty="0" smtClean="0"/>
            <a:t>PORCENTAJES DE DEVOLUCIÓN DEL IVA</a:t>
          </a:r>
          <a:endParaRPr lang="es-US" sz="1200" kern="1200" dirty="0"/>
        </a:p>
      </dsp:txBody>
      <dsp:txXfrm>
        <a:off x="-1168058" y="1576347"/>
        <a:ext cx="3882839" cy="737739"/>
      </dsp:txXfrm>
    </dsp:sp>
    <dsp:sp modelId="{AC6B3A85-CB23-4F31-A20C-6A0CF2B5A1A7}">
      <dsp:nvSpPr>
        <dsp:cNvPr id="0" name=""/>
        <dsp:cNvSpPr/>
      </dsp:nvSpPr>
      <dsp:spPr>
        <a:xfrm>
          <a:off x="1626187" y="654172"/>
          <a:ext cx="3124886" cy="73773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US" sz="1200" kern="1200" dirty="0" smtClean="0"/>
            <a:t>PARA USO DE DINERO ELECTRÓNICO</a:t>
          </a:r>
        </a:p>
        <a:p>
          <a:pPr lvl="0" algn="ctr" defTabSz="533400">
            <a:lnSpc>
              <a:spcPct val="90000"/>
            </a:lnSpc>
            <a:spcBef>
              <a:spcPct val="0"/>
            </a:spcBef>
            <a:spcAft>
              <a:spcPct val="35000"/>
            </a:spcAft>
          </a:pPr>
          <a:r>
            <a:rPr lang="es-US" sz="1200" kern="1200" dirty="0" smtClean="0"/>
            <a:t>4% Mientras el IVA está en el 14%, cuando baje al 12% será del 2% el beneficio</a:t>
          </a:r>
          <a:endParaRPr lang="es-US" sz="1200" kern="1200" dirty="0"/>
        </a:p>
      </dsp:txBody>
      <dsp:txXfrm>
        <a:off x="1626187" y="654172"/>
        <a:ext cx="3124886" cy="737739"/>
      </dsp:txXfrm>
    </dsp:sp>
    <dsp:sp modelId="{AB4F6E74-B694-4E65-9BD4-643E908C4681}">
      <dsp:nvSpPr>
        <dsp:cNvPr id="0" name=""/>
        <dsp:cNvSpPr/>
      </dsp:nvSpPr>
      <dsp:spPr>
        <a:xfrm>
          <a:off x="1626187" y="1576347"/>
          <a:ext cx="3124886" cy="73773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US" sz="1200" kern="1200" dirty="0" smtClean="0"/>
            <a:t>PARA USO DE TARJETAS DE DÉBITO Y PREPAGO</a:t>
          </a:r>
        </a:p>
        <a:p>
          <a:pPr lvl="0" algn="ctr" defTabSz="533400">
            <a:lnSpc>
              <a:spcPct val="90000"/>
            </a:lnSpc>
            <a:spcBef>
              <a:spcPct val="0"/>
            </a:spcBef>
            <a:spcAft>
              <a:spcPct val="35000"/>
            </a:spcAft>
          </a:pPr>
          <a:r>
            <a:rPr lang="es-US" sz="1200" kern="1200" dirty="0" smtClean="0"/>
            <a:t>La devolución es del 1% del IVA</a:t>
          </a:r>
          <a:endParaRPr lang="es-US" sz="1200" kern="1200" dirty="0"/>
        </a:p>
      </dsp:txBody>
      <dsp:txXfrm>
        <a:off x="1626187" y="1576347"/>
        <a:ext cx="3124886" cy="737739"/>
      </dsp:txXfrm>
    </dsp:sp>
    <dsp:sp modelId="{B2A2B5DF-6168-491D-B3A2-141C46D7C0EF}">
      <dsp:nvSpPr>
        <dsp:cNvPr id="0" name=""/>
        <dsp:cNvSpPr/>
      </dsp:nvSpPr>
      <dsp:spPr>
        <a:xfrm>
          <a:off x="1626187" y="2498521"/>
          <a:ext cx="3124886" cy="73773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US" sz="1200" kern="1200" dirty="0" smtClean="0"/>
            <a:t>PARA USO DE TARJETAS DE CRÉDITO</a:t>
          </a:r>
        </a:p>
        <a:p>
          <a:pPr lvl="0" algn="ctr" defTabSz="533400">
            <a:lnSpc>
              <a:spcPct val="90000"/>
            </a:lnSpc>
            <a:spcBef>
              <a:spcPct val="0"/>
            </a:spcBef>
            <a:spcAft>
              <a:spcPct val="35000"/>
            </a:spcAft>
          </a:pPr>
          <a:r>
            <a:rPr lang="es-US" sz="1200" kern="1200" dirty="0" smtClean="0"/>
            <a:t>La devolución es del 1% del IVA</a:t>
          </a:r>
          <a:endParaRPr lang="es-US" sz="1200" kern="1200" dirty="0"/>
        </a:p>
      </dsp:txBody>
      <dsp:txXfrm>
        <a:off x="1626187" y="2498521"/>
        <a:ext cx="3124886" cy="73773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1/25/2017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1/25/2017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447800" y="1066800"/>
            <a:ext cx="7498080" cy="55626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US" sz="2000" dirty="0" smtClean="0">
                <a:solidFill>
                  <a:schemeClr val="tx1"/>
                </a:solidFill>
              </a:rPr>
              <a:t>DEPARTAMENTO DE CIENCIAS ECONÓMICAS, ADMINISTRATIVAS Y DE COMERCIO</a:t>
            </a:r>
            <a:br>
              <a:rPr lang="es-US" sz="2000" dirty="0" smtClean="0">
                <a:solidFill>
                  <a:schemeClr val="tx1"/>
                </a:solidFill>
              </a:rPr>
            </a:br>
            <a:r>
              <a:rPr lang="es-US" sz="2000" dirty="0" smtClean="0">
                <a:solidFill>
                  <a:schemeClr val="tx1"/>
                </a:solidFill>
              </a:rPr>
              <a:t/>
            </a:r>
            <a:br>
              <a:rPr lang="es-US" sz="2000" dirty="0" smtClean="0">
                <a:solidFill>
                  <a:schemeClr val="tx1"/>
                </a:solidFill>
              </a:rPr>
            </a:br>
            <a:r>
              <a:rPr lang="es-US" sz="2000" dirty="0" smtClean="0">
                <a:solidFill>
                  <a:schemeClr val="tx1"/>
                </a:solidFill>
              </a:rPr>
              <a:t>CARRERA DE INGENIERÍA EN FINANZAS Y AUDITORÍA</a:t>
            </a:r>
            <a:br>
              <a:rPr lang="es-US" sz="2000" dirty="0" smtClean="0">
                <a:solidFill>
                  <a:schemeClr val="tx1"/>
                </a:solidFill>
              </a:rPr>
            </a:br>
            <a:r>
              <a:rPr lang="es-US" sz="2000" dirty="0" smtClean="0">
                <a:solidFill>
                  <a:schemeClr val="tx1"/>
                </a:solidFill>
              </a:rPr>
              <a:t/>
            </a:r>
            <a:br>
              <a:rPr lang="es-US" sz="2000" dirty="0" smtClean="0">
                <a:solidFill>
                  <a:schemeClr val="tx1"/>
                </a:solidFill>
              </a:rPr>
            </a:br>
            <a:r>
              <a:rPr lang="es-EC" sz="2000" dirty="0" smtClean="0">
                <a:solidFill>
                  <a:schemeClr val="tx1"/>
                </a:solidFill>
              </a:rPr>
              <a:t>TRABAJO DE TITULACIÓN PREVIO A LA OBTENCIÓN DEL </a:t>
            </a:r>
            <a:br>
              <a:rPr lang="es-EC" sz="2000" dirty="0" smtClean="0">
                <a:solidFill>
                  <a:schemeClr val="tx1"/>
                </a:solidFill>
              </a:rPr>
            </a:br>
            <a:r>
              <a:rPr lang="es-EC" sz="2000" dirty="0" smtClean="0">
                <a:solidFill>
                  <a:schemeClr val="tx1"/>
                </a:solidFill>
              </a:rPr>
              <a:t>TÍTULO DE INGENIERO EN FINANZAS Y AUDITORÍA</a:t>
            </a:r>
            <a:br>
              <a:rPr lang="es-EC" sz="2000" dirty="0" smtClean="0">
                <a:solidFill>
                  <a:schemeClr val="tx1"/>
                </a:solidFill>
              </a:rPr>
            </a:br>
            <a:r>
              <a:rPr lang="es-EC" sz="2000" dirty="0" smtClean="0">
                <a:solidFill>
                  <a:schemeClr val="tx1"/>
                </a:solidFill>
              </a:rPr>
              <a:t/>
            </a:r>
            <a:br>
              <a:rPr lang="es-EC" sz="2000" dirty="0" smtClean="0">
                <a:solidFill>
                  <a:schemeClr val="tx1"/>
                </a:solidFill>
              </a:rPr>
            </a:br>
            <a:r>
              <a:rPr lang="es-EC" sz="2000" dirty="0" smtClean="0">
                <a:solidFill>
                  <a:schemeClr val="tx1"/>
                </a:solidFill>
              </a:rPr>
              <a:t>TEMA: </a:t>
            </a:r>
            <a:br>
              <a:rPr lang="es-EC" sz="2000" dirty="0" smtClean="0">
                <a:solidFill>
                  <a:schemeClr val="tx1"/>
                </a:solidFill>
              </a:rPr>
            </a:br>
            <a:r>
              <a:rPr lang="es-EC" sz="2000" b="1" dirty="0" smtClean="0">
                <a:solidFill>
                  <a:schemeClr val="tx1"/>
                </a:solidFill>
              </a:rPr>
              <a:t>IMPACTO DEL USO DEL DINERO ELECTRÓNICO EN LAS PYMES COMERCIALES Y LOS RIESGOS A LA DOLARIZACIÓN EN EL DMQ.</a:t>
            </a:r>
            <a:br>
              <a:rPr lang="es-EC" sz="2000" b="1" dirty="0" smtClean="0">
                <a:solidFill>
                  <a:schemeClr val="tx1"/>
                </a:solidFill>
              </a:rPr>
            </a:br>
            <a:r>
              <a:rPr lang="es-EC" sz="2000" dirty="0" smtClean="0">
                <a:solidFill>
                  <a:schemeClr val="tx1"/>
                </a:solidFill>
              </a:rPr>
              <a:t/>
            </a:r>
            <a:br>
              <a:rPr lang="es-EC" sz="2000" dirty="0" smtClean="0">
                <a:solidFill>
                  <a:schemeClr val="tx1"/>
                </a:solidFill>
              </a:rPr>
            </a:br>
            <a:r>
              <a:rPr lang="es-EC" sz="2000" dirty="0" smtClean="0">
                <a:solidFill>
                  <a:schemeClr val="tx1"/>
                </a:solidFill>
              </a:rPr>
              <a:t>AUTOR: </a:t>
            </a:r>
            <a:br>
              <a:rPr lang="es-EC" sz="2000" dirty="0" smtClean="0">
                <a:solidFill>
                  <a:schemeClr val="tx1"/>
                </a:solidFill>
              </a:rPr>
            </a:br>
            <a:r>
              <a:rPr lang="es-EC" sz="2000" dirty="0" smtClean="0">
                <a:solidFill>
                  <a:schemeClr val="tx1"/>
                </a:solidFill>
              </a:rPr>
              <a:t>VALDIVIESO ROMERO, CHRISTIAN FERNANDO</a:t>
            </a:r>
            <a:br>
              <a:rPr lang="es-EC" sz="2000" dirty="0" smtClean="0">
                <a:solidFill>
                  <a:schemeClr val="tx1"/>
                </a:solidFill>
              </a:rPr>
            </a:br>
            <a:r>
              <a:rPr lang="es-EC" sz="2000" dirty="0" smtClean="0">
                <a:solidFill>
                  <a:schemeClr val="tx1"/>
                </a:solidFill>
              </a:rPr>
              <a:t/>
            </a:r>
            <a:br>
              <a:rPr lang="es-EC" sz="2000" dirty="0" smtClean="0">
                <a:solidFill>
                  <a:schemeClr val="tx1"/>
                </a:solidFill>
              </a:rPr>
            </a:br>
            <a:r>
              <a:rPr lang="es-EC" sz="2000" dirty="0" smtClean="0">
                <a:solidFill>
                  <a:schemeClr val="tx1"/>
                </a:solidFill>
              </a:rPr>
              <a:t>DIRECTOR: </a:t>
            </a:r>
            <a:br>
              <a:rPr lang="es-EC" sz="2000" dirty="0" smtClean="0">
                <a:solidFill>
                  <a:schemeClr val="tx1"/>
                </a:solidFill>
              </a:rPr>
            </a:br>
            <a:r>
              <a:rPr lang="es-EC" sz="2000" dirty="0" smtClean="0">
                <a:solidFill>
                  <a:schemeClr val="tx1"/>
                </a:solidFill>
              </a:rPr>
              <a:t>ING. ALVEAR PEÑA, HORFAYT ALONSO</a:t>
            </a:r>
            <a:endParaRPr lang="es-US" sz="2000" dirty="0">
              <a:solidFill>
                <a:schemeClr val="tx1"/>
              </a:solidFill>
            </a:endParaRPr>
          </a:p>
        </p:txBody>
      </p:sp>
      <p:pic>
        <p:nvPicPr>
          <p:cNvPr id="7" name="6 Imagen"/>
          <p:cNvPicPr/>
          <p:nvPr/>
        </p:nvPicPr>
        <p:blipFill>
          <a:blip r:embed="rId2"/>
          <a:stretch>
            <a:fillRect/>
          </a:stretch>
        </p:blipFill>
        <p:spPr>
          <a:xfrm>
            <a:off x="2971800" y="304800"/>
            <a:ext cx="3786188" cy="676275"/>
          </a:xfrm>
          <a:prstGeom prst="rect">
            <a:avLst/>
          </a:prstGeom>
        </p:spPr>
      </p:pic>
    </p:spTree>
    <p:extLst>
      <p:ext uri="{BB962C8B-B14F-4D97-AF65-F5344CB8AC3E}">
        <p14:creationId xmlns:p14="http://schemas.microsoft.com/office/powerpoint/2010/main" val="2408073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332062748"/>
              </p:ext>
            </p:extLst>
          </p:nvPr>
        </p:nvGraphicFramePr>
        <p:xfrm>
          <a:off x="594946" y="2085119"/>
          <a:ext cx="4377103" cy="2239230"/>
        </p:xfrm>
        <a:graphic>
          <a:graphicData uri="http://schemas.openxmlformats.org/drawingml/2006/table">
            <a:tbl>
              <a:tblPr>
                <a:tableStyleId>{D7AC3CCA-C797-4891-BE02-D94E43425B78}</a:tableStyleId>
              </a:tblPr>
              <a:tblGrid>
                <a:gridCol w="1788271"/>
                <a:gridCol w="862944"/>
                <a:gridCol w="862944"/>
                <a:gridCol w="862944"/>
              </a:tblGrid>
              <a:tr h="196855">
                <a:tc gridSpan="4">
                  <a:txBody>
                    <a:bodyPr/>
                    <a:lstStyle/>
                    <a:p>
                      <a:pPr algn="ctr" fontAlgn="b"/>
                      <a:r>
                        <a:rPr lang="es-EC" sz="1100" u="none" strike="noStrike" dirty="0">
                          <a:effectLst/>
                        </a:rPr>
                        <a:t>EJEMPLO SIN USO DE DINERO ELECTRÓNICO</a:t>
                      </a:r>
                      <a:endParaRPr lang="es-EC" sz="1100" b="1" i="0" u="none" strike="noStrike" dirty="0">
                        <a:solidFill>
                          <a:srgbClr val="000000"/>
                        </a:solidFill>
                        <a:effectLst/>
                        <a:latin typeface="Calibri"/>
                      </a:endParaRPr>
                    </a:p>
                  </a:txBody>
                  <a:tcPr marL="7620" marR="7620" marT="7620" marB="0" anchor="b"/>
                </a:tc>
                <a:tc hMerge="1">
                  <a:txBody>
                    <a:bodyPr/>
                    <a:lstStyle/>
                    <a:p>
                      <a:endParaRPr lang="es-US"/>
                    </a:p>
                  </a:txBody>
                  <a:tcPr/>
                </a:tc>
                <a:tc hMerge="1">
                  <a:txBody>
                    <a:bodyPr/>
                    <a:lstStyle/>
                    <a:p>
                      <a:endParaRPr lang="es-US"/>
                    </a:p>
                  </a:txBody>
                  <a:tcPr/>
                </a:tc>
                <a:tc hMerge="1">
                  <a:txBody>
                    <a:bodyPr/>
                    <a:lstStyle/>
                    <a:p>
                      <a:endParaRPr lang="es-US"/>
                    </a:p>
                  </a:txBody>
                  <a:tcPr/>
                </a:tc>
              </a:tr>
              <a:tr h="196855">
                <a:tc>
                  <a:txBody>
                    <a:bodyPr/>
                    <a:lstStyle/>
                    <a:p>
                      <a:pPr algn="l" fontAlgn="b"/>
                      <a:r>
                        <a:rPr lang="es-US" sz="1100" u="none" strike="noStrike">
                          <a:effectLst/>
                        </a:rPr>
                        <a:t> </a:t>
                      </a:r>
                      <a:endParaRPr lang="es-US" sz="1100" b="0" i="0" u="none" strike="noStrike">
                        <a:solidFill>
                          <a:srgbClr val="000000"/>
                        </a:solidFill>
                        <a:effectLst/>
                        <a:latin typeface="Calibri"/>
                      </a:endParaRPr>
                    </a:p>
                  </a:txBody>
                  <a:tcPr marL="7620" marR="7620" marT="7620" marB="0" anchor="b"/>
                </a:tc>
                <a:tc>
                  <a:txBody>
                    <a:bodyPr/>
                    <a:lstStyle/>
                    <a:p>
                      <a:pPr algn="ctr" fontAlgn="ctr"/>
                      <a:r>
                        <a:rPr lang="es-US" sz="1100" u="none" strike="noStrike">
                          <a:effectLst/>
                        </a:rPr>
                        <a:t>VALOR</a:t>
                      </a:r>
                      <a:endParaRPr lang="es-US" sz="1100" b="0" i="0" u="none" strike="noStrike">
                        <a:solidFill>
                          <a:srgbClr val="000000"/>
                        </a:solidFill>
                        <a:effectLst/>
                        <a:latin typeface="Calibri"/>
                      </a:endParaRPr>
                    </a:p>
                  </a:txBody>
                  <a:tcPr marL="7620" marR="7620" marT="7620" marB="0" anchor="ctr"/>
                </a:tc>
                <a:tc>
                  <a:txBody>
                    <a:bodyPr/>
                    <a:lstStyle/>
                    <a:p>
                      <a:pPr algn="ctr" fontAlgn="ctr"/>
                      <a:r>
                        <a:rPr lang="es-US" sz="1100" u="none" strike="noStrike">
                          <a:effectLst/>
                        </a:rPr>
                        <a:t>%</a:t>
                      </a:r>
                      <a:endParaRPr lang="es-US" sz="1100" b="0" i="0" u="none" strike="noStrike">
                        <a:solidFill>
                          <a:srgbClr val="000000"/>
                        </a:solidFill>
                        <a:effectLst/>
                        <a:latin typeface="Calibri"/>
                      </a:endParaRPr>
                    </a:p>
                  </a:txBody>
                  <a:tcPr marL="7620" marR="7620" marT="7620" marB="0" anchor="ctr"/>
                </a:tc>
                <a:tc>
                  <a:txBody>
                    <a:bodyPr/>
                    <a:lstStyle/>
                    <a:p>
                      <a:pPr algn="ctr" fontAlgn="ctr"/>
                      <a:r>
                        <a:rPr lang="es-US" sz="1100" u="none" strike="noStrike">
                          <a:effectLst/>
                        </a:rPr>
                        <a:t> IMPUESTO </a:t>
                      </a:r>
                      <a:endParaRPr lang="es-US" sz="1100" b="0" i="0" u="none" strike="noStrike">
                        <a:solidFill>
                          <a:srgbClr val="000000"/>
                        </a:solidFill>
                        <a:effectLst/>
                        <a:latin typeface="Calibri"/>
                      </a:endParaRPr>
                    </a:p>
                  </a:txBody>
                  <a:tcPr marL="7620" marR="7620" marT="7620" marB="0" anchor="ctr"/>
                </a:tc>
              </a:tr>
              <a:tr h="369104">
                <a:tc>
                  <a:txBody>
                    <a:bodyPr/>
                    <a:lstStyle/>
                    <a:p>
                      <a:pPr algn="l" fontAlgn="b"/>
                      <a:r>
                        <a:rPr lang="es-US" sz="1100" u="none" strike="noStrike">
                          <a:effectLst/>
                        </a:rPr>
                        <a:t>TOTAL ACTIVOS</a:t>
                      </a:r>
                      <a:endParaRPr lang="es-US" sz="1100" b="0" i="0" u="none" strike="noStrike">
                        <a:solidFill>
                          <a:srgbClr val="000000"/>
                        </a:solidFill>
                        <a:effectLst/>
                        <a:latin typeface="Calibri"/>
                      </a:endParaRPr>
                    </a:p>
                  </a:txBody>
                  <a:tcPr marL="7620" marR="7620" marT="7620" marB="0" anchor="b"/>
                </a:tc>
                <a:tc>
                  <a:txBody>
                    <a:bodyPr/>
                    <a:lstStyle/>
                    <a:p>
                      <a:pPr algn="ctr" fontAlgn="ctr"/>
                      <a:r>
                        <a:rPr lang="es-US" sz="1100" u="none" strike="noStrike">
                          <a:effectLst/>
                        </a:rPr>
                        <a:t>     25,000.00 </a:t>
                      </a:r>
                      <a:endParaRPr lang="es-US" sz="1100" b="0" i="0" u="none" strike="noStrike">
                        <a:solidFill>
                          <a:srgbClr val="000000"/>
                        </a:solidFill>
                        <a:effectLst/>
                        <a:latin typeface="Calibri"/>
                      </a:endParaRPr>
                    </a:p>
                  </a:txBody>
                  <a:tcPr marL="7620" marR="7620" marT="7620" marB="0" anchor="ctr"/>
                </a:tc>
                <a:tc>
                  <a:txBody>
                    <a:bodyPr/>
                    <a:lstStyle/>
                    <a:p>
                      <a:pPr algn="ctr" fontAlgn="ctr"/>
                      <a:r>
                        <a:rPr lang="es-US" sz="1100" u="none" strike="noStrike">
                          <a:effectLst/>
                        </a:rPr>
                        <a:t>0.4%</a:t>
                      </a:r>
                      <a:endParaRPr lang="es-US" sz="1100" b="0" i="0" u="none" strike="noStrike">
                        <a:solidFill>
                          <a:srgbClr val="000000"/>
                        </a:solidFill>
                        <a:effectLst/>
                        <a:latin typeface="Calibri"/>
                      </a:endParaRPr>
                    </a:p>
                  </a:txBody>
                  <a:tcPr marL="7620" marR="7620" marT="7620" marB="0" anchor="ctr"/>
                </a:tc>
                <a:tc>
                  <a:txBody>
                    <a:bodyPr/>
                    <a:lstStyle/>
                    <a:p>
                      <a:pPr algn="ctr" fontAlgn="ctr"/>
                      <a:r>
                        <a:rPr lang="es-US" sz="1100" u="none" strike="noStrike" dirty="0">
                          <a:effectLst/>
                        </a:rPr>
                        <a:t>          100.00 </a:t>
                      </a:r>
                      <a:endParaRPr lang="es-US" sz="1100" b="0" i="0" u="none" strike="noStrike" dirty="0">
                        <a:solidFill>
                          <a:srgbClr val="000000"/>
                        </a:solidFill>
                        <a:effectLst/>
                        <a:latin typeface="Calibri"/>
                      </a:endParaRPr>
                    </a:p>
                  </a:txBody>
                  <a:tcPr marL="7620" marR="7620" marT="7620" marB="0" anchor="ctr"/>
                </a:tc>
              </a:tr>
              <a:tr h="369104">
                <a:tc>
                  <a:txBody>
                    <a:bodyPr/>
                    <a:lstStyle/>
                    <a:p>
                      <a:pPr algn="l" fontAlgn="b"/>
                      <a:r>
                        <a:rPr lang="es-US" sz="1100" u="none" strike="noStrike">
                          <a:effectLst/>
                        </a:rPr>
                        <a:t>TOTAL PATRIMONIO</a:t>
                      </a:r>
                      <a:endParaRPr lang="es-US" sz="1100" b="0" i="0" u="none" strike="noStrike">
                        <a:solidFill>
                          <a:srgbClr val="000000"/>
                        </a:solidFill>
                        <a:effectLst/>
                        <a:latin typeface="Calibri"/>
                      </a:endParaRPr>
                    </a:p>
                  </a:txBody>
                  <a:tcPr marL="7620" marR="7620" marT="7620" marB="0" anchor="b"/>
                </a:tc>
                <a:tc>
                  <a:txBody>
                    <a:bodyPr/>
                    <a:lstStyle/>
                    <a:p>
                      <a:pPr algn="ctr" fontAlgn="ctr"/>
                      <a:r>
                        <a:rPr lang="es-US" sz="1100" u="none" strike="noStrike">
                          <a:effectLst/>
                        </a:rPr>
                        <a:t>     14,000.00 </a:t>
                      </a:r>
                      <a:endParaRPr lang="es-US" sz="1100" b="0" i="0" u="none" strike="noStrike">
                        <a:solidFill>
                          <a:srgbClr val="000000"/>
                        </a:solidFill>
                        <a:effectLst/>
                        <a:latin typeface="Calibri"/>
                      </a:endParaRPr>
                    </a:p>
                  </a:txBody>
                  <a:tcPr marL="7620" marR="7620" marT="7620" marB="0" anchor="ctr"/>
                </a:tc>
                <a:tc>
                  <a:txBody>
                    <a:bodyPr/>
                    <a:lstStyle/>
                    <a:p>
                      <a:pPr algn="ctr" fontAlgn="ctr"/>
                      <a:r>
                        <a:rPr lang="es-US" sz="1100" u="none" strike="noStrike">
                          <a:effectLst/>
                        </a:rPr>
                        <a:t>0.2%</a:t>
                      </a:r>
                      <a:endParaRPr lang="es-US" sz="1100" b="0" i="0" u="none" strike="noStrike">
                        <a:solidFill>
                          <a:srgbClr val="000000"/>
                        </a:solidFill>
                        <a:effectLst/>
                        <a:latin typeface="Calibri"/>
                      </a:endParaRPr>
                    </a:p>
                  </a:txBody>
                  <a:tcPr marL="7620" marR="7620" marT="7620" marB="0" anchor="ctr"/>
                </a:tc>
                <a:tc>
                  <a:txBody>
                    <a:bodyPr/>
                    <a:lstStyle/>
                    <a:p>
                      <a:pPr algn="ctr" fontAlgn="ctr"/>
                      <a:r>
                        <a:rPr lang="es-US" sz="1100" u="none" strike="noStrike" dirty="0">
                          <a:effectLst/>
                        </a:rPr>
                        <a:t>             </a:t>
                      </a:r>
                      <a:r>
                        <a:rPr lang="es-US" sz="1100" u="none" strike="noStrike" dirty="0" smtClean="0">
                          <a:effectLst/>
                        </a:rPr>
                        <a:t>   28.00</a:t>
                      </a:r>
                      <a:endParaRPr lang="es-US" sz="1100" b="0" i="0" u="none" strike="noStrike" dirty="0">
                        <a:solidFill>
                          <a:srgbClr val="000000"/>
                        </a:solidFill>
                        <a:effectLst/>
                        <a:latin typeface="Calibri"/>
                      </a:endParaRPr>
                    </a:p>
                  </a:txBody>
                  <a:tcPr marL="7620" marR="7620" marT="7620" marB="0" anchor="ctr"/>
                </a:tc>
              </a:tr>
              <a:tr h="369104">
                <a:tc>
                  <a:txBody>
                    <a:bodyPr/>
                    <a:lstStyle/>
                    <a:p>
                      <a:pPr algn="l" fontAlgn="b"/>
                      <a:r>
                        <a:rPr lang="es-US" sz="1100" u="none" strike="noStrike" dirty="0">
                          <a:effectLst/>
                        </a:rPr>
                        <a:t>TOTAL INGRESOS</a:t>
                      </a:r>
                      <a:endParaRPr lang="es-US" sz="1100" b="0" i="0" u="none" strike="noStrike" dirty="0">
                        <a:solidFill>
                          <a:srgbClr val="000000"/>
                        </a:solidFill>
                        <a:effectLst/>
                        <a:latin typeface="Calibri"/>
                      </a:endParaRPr>
                    </a:p>
                  </a:txBody>
                  <a:tcPr marL="7620" marR="7620" marT="7620" marB="0" anchor="b"/>
                </a:tc>
                <a:tc>
                  <a:txBody>
                    <a:bodyPr/>
                    <a:lstStyle/>
                    <a:p>
                      <a:pPr algn="ctr" fontAlgn="ctr"/>
                      <a:r>
                        <a:rPr lang="es-US" sz="1100" u="none" strike="noStrike">
                          <a:effectLst/>
                        </a:rPr>
                        <a:t>   360,000.00 </a:t>
                      </a:r>
                      <a:endParaRPr lang="es-US" sz="1100" b="0" i="0" u="none" strike="noStrike">
                        <a:solidFill>
                          <a:srgbClr val="000000"/>
                        </a:solidFill>
                        <a:effectLst/>
                        <a:latin typeface="Calibri"/>
                      </a:endParaRPr>
                    </a:p>
                  </a:txBody>
                  <a:tcPr marL="7620" marR="7620" marT="7620" marB="0" anchor="ctr"/>
                </a:tc>
                <a:tc>
                  <a:txBody>
                    <a:bodyPr/>
                    <a:lstStyle/>
                    <a:p>
                      <a:pPr algn="ctr" fontAlgn="ctr"/>
                      <a:r>
                        <a:rPr lang="es-US" sz="1100" u="none" strike="noStrike">
                          <a:effectLst/>
                        </a:rPr>
                        <a:t>0.4%</a:t>
                      </a:r>
                      <a:endParaRPr lang="es-US" sz="1100" b="0" i="0" u="none" strike="noStrike">
                        <a:solidFill>
                          <a:srgbClr val="000000"/>
                        </a:solidFill>
                        <a:effectLst/>
                        <a:latin typeface="Calibri"/>
                      </a:endParaRPr>
                    </a:p>
                  </a:txBody>
                  <a:tcPr marL="7620" marR="7620" marT="7620" marB="0" anchor="ctr"/>
                </a:tc>
                <a:tc>
                  <a:txBody>
                    <a:bodyPr/>
                    <a:lstStyle/>
                    <a:p>
                      <a:pPr algn="ctr" fontAlgn="ctr"/>
                      <a:r>
                        <a:rPr lang="es-US" sz="1100" u="none" strike="noStrike">
                          <a:effectLst/>
                        </a:rPr>
                        <a:t>       1,440.00 </a:t>
                      </a:r>
                      <a:endParaRPr lang="es-US" sz="1100" b="0" i="0" u="none" strike="noStrike">
                        <a:solidFill>
                          <a:srgbClr val="000000"/>
                        </a:solidFill>
                        <a:effectLst/>
                        <a:latin typeface="Calibri"/>
                      </a:endParaRPr>
                    </a:p>
                  </a:txBody>
                  <a:tcPr marL="7620" marR="7620" marT="7620" marB="0" anchor="ctr"/>
                </a:tc>
              </a:tr>
              <a:tr h="369104">
                <a:tc>
                  <a:txBody>
                    <a:bodyPr/>
                    <a:lstStyle/>
                    <a:p>
                      <a:pPr algn="l" fontAlgn="b"/>
                      <a:r>
                        <a:rPr lang="es-US" sz="1100" u="none" strike="noStrike">
                          <a:effectLst/>
                        </a:rPr>
                        <a:t>TOTAL COSTOS Y GASTOS</a:t>
                      </a:r>
                      <a:endParaRPr lang="es-US" sz="1100" b="0" i="0" u="none" strike="noStrike">
                        <a:solidFill>
                          <a:srgbClr val="000000"/>
                        </a:solidFill>
                        <a:effectLst/>
                        <a:latin typeface="Calibri"/>
                      </a:endParaRPr>
                    </a:p>
                  </a:txBody>
                  <a:tcPr marL="7620" marR="7620" marT="7620" marB="0" anchor="b"/>
                </a:tc>
                <a:tc>
                  <a:txBody>
                    <a:bodyPr/>
                    <a:lstStyle/>
                    <a:p>
                      <a:pPr algn="ctr" fontAlgn="ctr"/>
                      <a:r>
                        <a:rPr lang="es-US" sz="1100" u="none" strike="noStrike">
                          <a:effectLst/>
                        </a:rPr>
                        <a:t>   300,000.00 </a:t>
                      </a:r>
                      <a:endParaRPr lang="es-US" sz="1100" b="0" i="0" u="none" strike="noStrike">
                        <a:solidFill>
                          <a:srgbClr val="000000"/>
                        </a:solidFill>
                        <a:effectLst/>
                        <a:latin typeface="Calibri"/>
                      </a:endParaRPr>
                    </a:p>
                  </a:txBody>
                  <a:tcPr marL="7620" marR="7620" marT="7620" marB="0" anchor="ctr"/>
                </a:tc>
                <a:tc>
                  <a:txBody>
                    <a:bodyPr/>
                    <a:lstStyle/>
                    <a:p>
                      <a:pPr algn="ctr" fontAlgn="ctr"/>
                      <a:r>
                        <a:rPr lang="es-US" sz="1100" u="none" strike="noStrike">
                          <a:effectLst/>
                        </a:rPr>
                        <a:t>0.2%</a:t>
                      </a:r>
                      <a:endParaRPr lang="es-US" sz="1100" b="0" i="0" u="none" strike="noStrike">
                        <a:solidFill>
                          <a:srgbClr val="000000"/>
                        </a:solidFill>
                        <a:effectLst/>
                        <a:latin typeface="Calibri"/>
                      </a:endParaRPr>
                    </a:p>
                  </a:txBody>
                  <a:tcPr marL="7620" marR="7620" marT="7620" marB="0" anchor="ctr"/>
                </a:tc>
                <a:tc>
                  <a:txBody>
                    <a:bodyPr/>
                    <a:lstStyle/>
                    <a:p>
                      <a:pPr algn="ctr" fontAlgn="ctr"/>
                      <a:r>
                        <a:rPr lang="es-US" sz="1100" u="none" strike="noStrike">
                          <a:effectLst/>
                        </a:rPr>
                        <a:t>          600.00 </a:t>
                      </a:r>
                      <a:endParaRPr lang="es-US" sz="1100" b="0" i="0" u="none" strike="noStrike">
                        <a:solidFill>
                          <a:srgbClr val="000000"/>
                        </a:solidFill>
                        <a:effectLst/>
                        <a:latin typeface="Calibri"/>
                      </a:endParaRPr>
                    </a:p>
                  </a:txBody>
                  <a:tcPr marL="7620" marR="7620" marT="7620" marB="0" anchor="ctr"/>
                </a:tc>
              </a:tr>
              <a:tr h="369104">
                <a:tc gridSpan="3">
                  <a:txBody>
                    <a:bodyPr/>
                    <a:lstStyle/>
                    <a:p>
                      <a:pPr algn="ctr" fontAlgn="b"/>
                      <a:r>
                        <a:rPr lang="es-EC" sz="1100" u="none" strike="noStrike" dirty="0">
                          <a:effectLst/>
                        </a:rPr>
                        <a:t>ANTICIPO DE IMPUESTO A LA RENTA POR PAGAR</a:t>
                      </a:r>
                      <a:endParaRPr lang="es-EC" sz="1100" b="0" i="0" u="none" strike="noStrike" dirty="0">
                        <a:solidFill>
                          <a:srgbClr val="000000"/>
                        </a:solidFill>
                        <a:effectLst/>
                        <a:latin typeface="Calibri"/>
                      </a:endParaRPr>
                    </a:p>
                  </a:txBody>
                  <a:tcPr marL="7620" marR="7620" marT="7620" marB="0" anchor="b"/>
                </a:tc>
                <a:tc hMerge="1">
                  <a:txBody>
                    <a:bodyPr/>
                    <a:lstStyle/>
                    <a:p>
                      <a:endParaRPr lang="es-US"/>
                    </a:p>
                  </a:txBody>
                  <a:tcPr/>
                </a:tc>
                <a:tc hMerge="1">
                  <a:txBody>
                    <a:bodyPr/>
                    <a:lstStyle/>
                    <a:p>
                      <a:endParaRPr lang="es-US"/>
                    </a:p>
                  </a:txBody>
                  <a:tcPr/>
                </a:tc>
                <a:tc>
                  <a:txBody>
                    <a:bodyPr/>
                    <a:lstStyle/>
                    <a:p>
                      <a:pPr algn="l" fontAlgn="b"/>
                      <a:r>
                        <a:rPr lang="es-US" sz="1100" u="none" strike="noStrike" dirty="0">
                          <a:effectLst/>
                        </a:rPr>
                        <a:t>       2,168.00 </a:t>
                      </a:r>
                      <a:endParaRPr lang="es-US" sz="1100" b="0" i="0" u="none" strike="noStrike" dirty="0">
                        <a:solidFill>
                          <a:srgbClr val="000000"/>
                        </a:solidFill>
                        <a:effectLst/>
                        <a:latin typeface="Calibri"/>
                      </a:endParaRPr>
                    </a:p>
                  </a:txBody>
                  <a:tcPr marL="7620" marR="7620" marT="7620" marB="0" anchor="b"/>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1569932156"/>
              </p:ext>
            </p:extLst>
          </p:nvPr>
        </p:nvGraphicFramePr>
        <p:xfrm>
          <a:off x="5857874" y="2023749"/>
          <a:ext cx="4810125" cy="2300600"/>
        </p:xfrm>
        <a:graphic>
          <a:graphicData uri="http://schemas.openxmlformats.org/drawingml/2006/table">
            <a:tbl>
              <a:tblPr>
                <a:tableStyleId>{D7AC3CCA-C797-4891-BE02-D94E43425B78}</a:tableStyleId>
              </a:tblPr>
              <a:tblGrid>
                <a:gridCol w="1965183"/>
                <a:gridCol w="948314"/>
                <a:gridCol w="948314"/>
                <a:gridCol w="948314"/>
              </a:tblGrid>
              <a:tr h="348143">
                <a:tc gridSpan="4">
                  <a:txBody>
                    <a:bodyPr/>
                    <a:lstStyle/>
                    <a:p>
                      <a:pPr algn="ctr" fontAlgn="b"/>
                      <a:r>
                        <a:rPr lang="es-EC" sz="1100" u="none" strike="noStrike" dirty="0">
                          <a:effectLst/>
                        </a:rPr>
                        <a:t>EJEMPLO USANDO EL 50% DE TRANSACCIONES DE INGRESO Y GASTO</a:t>
                      </a:r>
                      <a:endParaRPr lang="es-EC" sz="1100" b="1" i="0" u="none" strike="noStrike" dirty="0">
                        <a:solidFill>
                          <a:srgbClr val="000000"/>
                        </a:solidFill>
                        <a:effectLst/>
                        <a:latin typeface="Calibri"/>
                      </a:endParaRPr>
                    </a:p>
                  </a:txBody>
                  <a:tcPr marL="7620" marR="7620" marT="7620" marB="0" anchor="b"/>
                </a:tc>
                <a:tc hMerge="1">
                  <a:txBody>
                    <a:bodyPr/>
                    <a:lstStyle/>
                    <a:p>
                      <a:endParaRPr lang="es-US"/>
                    </a:p>
                  </a:txBody>
                  <a:tcPr/>
                </a:tc>
                <a:tc hMerge="1">
                  <a:txBody>
                    <a:bodyPr/>
                    <a:lstStyle/>
                    <a:p>
                      <a:endParaRPr lang="es-US"/>
                    </a:p>
                  </a:txBody>
                  <a:tcPr/>
                </a:tc>
                <a:tc hMerge="1">
                  <a:txBody>
                    <a:bodyPr/>
                    <a:lstStyle/>
                    <a:p>
                      <a:endParaRPr lang="es-US"/>
                    </a:p>
                  </a:txBody>
                  <a:tcPr/>
                </a:tc>
              </a:tr>
              <a:tr h="189373">
                <a:tc>
                  <a:txBody>
                    <a:bodyPr/>
                    <a:lstStyle/>
                    <a:p>
                      <a:pPr algn="l" fontAlgn="b"/>
                      <a:r>
                        <a:rPr lang="es-US" sz="1100" u="none" strike="noStrike">
                          <a:effectLst/>
                        </a:rPr>
                        <a:t> </a:t>
                      </a:r>
                      <a:endParaRPr lang="es-US" sz="1100" b="0" i="0" u="none" strike="noStrike">
                        <a:solidFill>
                          <a:srgbClr val="000000"/>
                        </a:solidFill>
                        <a:effectLst/>
                        <a:latin typeface="Calibri"/>
                      </a:endParaRPr>
                    </a:p>
                  </a:txBody>
                  <a:tcPr marL="7620" marR="7620" marT="7620" marB="0" anchor="b"/>
                </a:tc>
                <a:tc>
                  <a:txBody>
                    <a:bodyPr/>
                    <a:lstStyle/>
                    <a:p>
                      <a:pPr algn="ctr" fontAlgn="ctr"/>
                      <a:r>
                        <a:rPr lang="es-US" sz="1100" u="none" strike="noStrike" dirty="0">
                          <a:effectLst/>
                        </a:rPr>
                        <a:t>VALOR</a:t>
                      </a:r>
                      <a:endParaRPr lang="es-US" sz="1100" b="0" i="0" u="none" strike="noStrike" dirty="0">
                        <a:solidFill>
                          <a:srgbClr val="000000"/>
                        </a:solidFill>
                        <a:effectLst/>
                        <a:latin typeface="Calibri"/>
                      </a:endParaRPr>
                    </a:p>
                  </a:txBody>
                  <a:tcPr marL="7620" marR="7620" marT="7620" marB="0" anchor="ctr"/>
                </a:tc>
                <a:tc>
                  <a:txBody>
                    <a:bodyPr/>
                    <a:lstStyle/>
                    <a:p>
                      <a:pPr algn="ctr" fontAlgn="ctr"/>
                      <a:r>
                        <a:rPr lang="es-US" sz="1100" u="none" strike="noStrike">
                          <a:effectLst/>
                        </a:rPr>
                        <a:t>%</a:t>
                      </a:r>
                      <a:endParaRPr lang="es-US" sz="1100" b="0" i="0" u="none" strike="noStrike">
                        <a:solidFill>
                          <a:srgbClr val="000000"/>
                        </a:solidFill>
                        <a:effectLst/>
                        <a:latin typeface="Calibri"/>
                      </a:endParaRPr>
                    </a:p>
                  </a:txBody>
                  <a:tcPr marL="7620" marR="7620" marT="7620" marB="0" anchor="ctr"/>
                </a:tc>
                <a:tc>
                  <a:txBody>
                    <a:bodyPr/>
                    <a:lstStyle/>
                    <a:p>
                      <a:pPr algn="ctr" fontAlgn="ctr"/>
                      <a:r>
                        <a:rPr lang="es-US" sz="1100" u="none" strike="noStrike">
                          <a:effectLst/>
                        </a:rPr>
                        <a:t> IMPUESTO </a:t>
                      </a:r>
                      <a:endParaRPr lang="es-US" sz="1100" b="0" i="0" u="none" strike="noStrike">
                        <a:solidFill>
                          <a:srgbClr val="000000"/>
                        </a:solidFill>
                        <a:effectLst/>
                        <a:latin typeface="Calibri"/>
                      </a:endParaRPr>
                    </a:p>
                  </a:txBody>
                  <a:tcPr marL="7620" marR="7620" marT="7620" marB="0" anchor="ctr"/>
                </a:tc>
              </a:tr>
              <a:tr h="348143">
                <a:tc>
                  <a:txBody>
                    <a:bodyPr/>
                    <a:lstStyle/>
                    <a:p>
                      <a:pPr algn="l" fontAlgn="b"/>
                      <a:r>
                        <a:rPr lang="es-US" sz="1100" u="none" strike="noStrike" dirty="0">
                          <a:effectLst/>
                        </a:rPr>
                        <a:t>TOTAL ACTIVOS</a:t>
                      </a:r>
                      <a:endParaRPr lang="es-US" sz="1100" b="0" i="0" u="none" strike="noStrike" dirty="0">
                        <a:solidFill>
                          <a:srgbClr val="000000"/>
                        </a:solidFill>
                        <a:effectLst/>
                        <a:latin typeface="Calibri"/>
                      </a:endParaRPr>
                    </a:p>
                  </a:txBody>
                  <a:tcPr marL="7620" marR="7620" marT="7620" marB="0" anchor="b"/>
                </a:tc>
                <a:tc>
                  <a:txBody>
                    <a:bodyPr/>
                    <a:lstStyle/>
                    <a:p>
                      <a:pPr algn="ctr" fontAlgn="ctr"/>
                      <a:r>
                        <a:rPr lang="es-US" sz="1100" u="none" strike="noStrike">
                          <a:effectLst/>
                        </a:rPr>
                        <a:t>     25,000.00 </a:t>
                      </a:r>
                      <a:endParaRPr lang="es-US" sz="1100" b="0" i="0" u="none" strike="noStrike">
                        <a:solidFill>
                          <a:srgbClr val="000000"/>
                        </a:solidFill>
                        <a:effectLst/>
                        <a:latin typeface="Calibri"/>
                      </a:endParaRPr>
                    </a:p>
                  </a:txBody>
                  <a:tcPr marL="7620" marR="7620" marT="7620" marB="0" anchor="ctr"/>
                </a:tc>
                <a:tc>
                  <a:txBody>
                    <a:bodyPr/>
                    <a:lstStyle/>
                    <a:p>
                      <a:pPr algn="ctr" fontAlgn="ctr"/>
                      <a:r>
                        <a:rPr lang="es-US" sz="1100" u="none" strike="noStrike">
                          <a:effectLst/>
                        </a:rPr>
                        <a:t>0.4%</a:t>
                      </a:r>
                      <a:endParaRPr lang="es-US" sz="1100" b="0" i="0" u="none" strike="noStrike">
                        <a:solidFill>
                          <a:srgbClr val="000000"/>
                        </a:solidFill>
                        <a:effectLst/>
                        <a:latin typeface="Calibri"/>
                      </a:endParaRPr>
                    </a:p>
                  </a:txBody>
                  <a:tcPr marL="7620" marR="7620" marT="7620" marB="0" anchor="ctr"/>
                </a:tc>
                <a:tc>
                  <a:txBody>
                    <a:bodyPr/>
                    <a:lstStyle/>
                    <a:p>
                      <a:pPr algn="ctr" fontAlgn="ctr"/>
                      <a:r>
                        <a:rPr lang="es-US" sz="1100" u="none" strike="noStrike">
                          <a:effectLst/>
                        </a:rPr>
                        <a:t>          100.00 </a:t>
                      </a:r>
                      <a:endParaRPr lang="es-US" sz="1100" b="0" i="0" u="none" strike="noStrike">
                        <a:solidFill>
                          <a:srgbClr val="000000"/>
                        </a:solidFill>
                        <a:effectLst/>
                        <a:latin typeface="Calibri"/>
                      </a:endParaRPr>
                    </a:p>
                  </a:txBody>
                  <a:tcPr marL="7620" marR="7620" marT="7620" marB="0" anchor="ctr"/>
                </a:tc>
              </a:tr>
              <a:tr h="370512">
                <a:tc>
                  <a:txBody>
                    <a:bodyPr/>
                    <a:lstStyle/>
                    <a:p>
                      <a:pPr algn="l" fontAlgn="b"/>
                      <a:r>
                        <a:rPr lang="es-US" sz="1100" u="none" strike="noStrike">
                          <a:effectLst/>
                        </a:rPr>
                        <a:t>TOTAL PATRIMONIO</a:t>
                      </a:r>
                      <a:endParaRPr lang="es-US" sz="1100" b="0" i="0" u="none" strike="noStrike">
                        <a:solidFill>
                          <a:srgbClr val="000000"/>
                        </a:solidFill>
                        <a:effectLst/>
                        <a:latin typeface="Calibri"/>
                      </a:endParaRPr>
                    </a:p>
                  </a:txBody>
                  <a:tcPr marL="7620" marR="7620" marT="7620" marB="0" anchor="b"/>
                </a:tc>
                <a:tc>
                  <a:txBody>
                    <a:bodyPr/>
                    <a:lstStyle/>
                    <a:p>
                      <a:pPr algn="ctr" fontAlgn="ctr"/>
                      <a:r>
                        <a:rPr lang="es-US" sz="1100" u="none" strike="noStrike">
                          <a:effectLst/>
                        </a:rPr>
                        <a:t>     14,000.00 </a:t>
                      </a:r>
                      <a:endParaRPr lang="es-US" sz="1100" b="0" i="0" u="none" strike="noStrike">
                        <a:solidFill>
                          <a:srgbClr val="000000"/>
                        </a:solidFill>
                        <a:effectLst/>
                        <a:latin typeface="Calibri"/>
                      </a:endParaRPr>
                    </a:p>
                  </a:txBody>
                  <a:tcPr marL="7620" marR="7620" marT="7620" marB="0" anchor="ctr"/>
                </a:tc>
                <a:tc>
                  <a:txBody>
                    <a:bodyPr/>
                    <a:lstStyle/>
                    <a:p>
                      <a:pPr algn="ctr" fontAlgn="ctr"/>
                      <a:r>
                        <a:rPr lang="es-US" sz="1100" u="none" strike="noStrike">
                          <a:effectLst/>
                        </a:rPr>
                        <a:t>0.2%</a:t>
                      </a:r>
                      <a:endParaRPr lang="es-US" sz="1100" b="0" i="0" u="none" strike="noStrike">
                        <a:solidFill>
                          <a:srgbClr val="000000"/>
                        </a:solidFill>
                        <a:effectLst/>
                        <a:latin typeface="Calibri"/>
                      </a:endParaRPr>
                    </a:p>
                  </a:txBody>
                  <a:tcPr marL="7620" marR="7620" marT="7620" marB="0" anchor="ctr"/>
                </a:tc>
                <a:tc>
                  <a:txBody>
                    <a:bodyPr/>
                    <a:lstStyle/>
                    <a:p>
                      <a:pPr algn="ctr" fontAlgn="ctr"/>
                      <a:r>
                        <a:rPr lang="es-US" sz="1100" u="none" strike="noStrike">
                          <a:effectLst/>
                        </a:rPr>
                        <a:t>             28.00 </a:t>
                      </a:r>
                      <a:endParaRPr lang="es-US" sz="1100" b="0" i="0" u="none" strike="noStrike">
                        <a:solidFill>
                          <a:srgbClr val="000000"/>
                        </a:solidFill>
                        <a:effectLst/>
                        <a:latin typeface="Calibri"/>
                      </a:endParaRPr>
                    </a:p>
                  </a:txBody>
                  <a:tcPr marL="7620" marR="7620" marT="7620" marB="0" anchor="ctr"/>
                </a:tc>
              </a:tr>
              <a:tr h="348143">
                <a:tc>
                  <a:txBody>
                    <a:bodyPr/>
                    <a:lstStyle/>
                    <a:p>
                      <a:pPr algn="l" fontAlgn="b"/>
                      <a:r>
                        <a:rPr lang="es-US" sz="1100" u="none" strike="noStrike">
                          <a:effectLst/>
                        </a:rPr>
                        <a:t>TOTAL INGRESOS</a:t>
                      </a:r>
                      <a:endParaRPr lang="es-US" sz="1100" b="0" i="0" u="none" strike="noStrike">
                        <a:solidFill>
                          <a:srgbClr val="000000"/>
                        </a:solidFill>
                        <a:effectLst/>
                        <a:latin typeface="Calibri"/>
                      </a:endParaRPr>
                    </a:p>
                  </a:txBody>
                  <a:tcPr marL="7620" marR="7620" marT="7620" marB="0" anchor="b"/>
                </a:tc>
                <a:tc>
                  <a:txBody>
                    <a:bodyPr/>
                    <a:lstStyle/>
                    <a:p>
                      <a:pPr algn="ctr" fontAlgn="ctr"/>
                      <a:r>
                        <a:rPr lang="es-US" sz="1100" u="none" strike="noStrike">
                          <a:effectLst/>
                        </a:rPr>
                        <a:t>   180,000.00 </a:t>
                      </a:r>
                      <a:endParaRPr lang="es-US" sz="1100" b="0" i="0" u="none" strike="noStrike">
                        <a:solidFill>
                          <a:srgbClr val="000000"/>
                        </a:solidFill>
                        <a:effectLst/>
                        <a:latin typeface="Calibri"/>
                      </a:endParaRPr>
                    </a:p>
                  </a:txBody>
                  <a:tcPr marL="7620" marR="7620" marT="7620" marB="0" anchor="ctr"/>
                </a:tc>
                <a:tc>
                  <a:txBody>
                    <a:bodyPr/>
                    <a:lstStyle/>
                    <a:p>
                      <a:pPr algn="ctr" fontAlgn="ctr"/>
                      <a:r>
                        <a:rPr lang="es-US" sz="1100" u="none" strike="noStrike">
                          <a:effectLst/>
                        </a:rPr>
                        <a:t>0.4%</a:t>
                      </a:r>
                      <a:endParaRPr lang="es-US" sz="1100" b="0" i="0" u="none" strike="noStrike">
                        <a:solidFill>
                          <a:srgbClr val="000000"/>
                        </a:solidFill>
                        <a:effectLst/>
                        <a:latin typeface="Calibri"/>
                      </a:endParaRPr>
                    </a:p>
                  </a:txBody>
                  <a:tcPr marL="7620" marR="7620" marT="7620" marB="0" anchor="ctr"/>
                </a:tc>
                <a:tc>
                  <a:txBody>
                    <a:bodyPr/>
                    <a:lstStyle/>
                    <a:p>
                      <a:pPr algn="ctr" fontAlgn="ctr"/>
                      <a:r>
                        <a:rPr lang="es-US" sz="1100" u="none" strike="noStrike">
                          <a:effectLst/>
                        </a:rPr>
                        <a:t>          720.00 </a:t>
                      </a:r>
                      <a:endParaRPr lang="es-US" sz="1100" b="0" i="0" u="none" strike="noStrike">
                        <a:solidFill>
                          <a:srgbClr val="000000"/>
                        </a:solidFill>
                        <a:effectLst/>
                        <a:latin typeface="Calibri"/>
                      </a:endParaRPr>
                    </a:p>
                  </a:txBody>
                  <a:tcPr marL="7620" marR="7620" marT="7620" marB="0" anchor="ctr"/>
                </a:tc>
              </a:tr>
              <a:tr h="348143">
                <a:tc>
                  <a:txBody>
                    <a:bodyPr/>
                    <a:lstStyle/>
                    <a:p>
                      <a:pPr algn="l" fontAlgn="b"/>
                      <a:r>
                        <a:rPr lang="es-US" sz="1100" u="none" strike="noStrike">
                          <a:effectLst/>
                        </a:rPr>
                        <a:t>TOTAL COSTOS Y GASTOS</a:t>
                      </a:r>
                      <a:endParaRPr lang="es-US" sz="1100" b="0" i="0" u="none" strike="noStrike">
                        <a:solidFill>
                          <a:srgbClr val="000000"/>
                        </a:solidFill>
                        <a:effectLst/>
                        <a:latin typeface="Calibri"/>
                      </a:endParaRPr>
                    </a:p>
                  </a:txBody>
                  <a:tcPr marL="7620" marR="7620" marT="7620" marB="0" anchor="b"/>
                </a:tc>
                <a:tc>
                  <a:txBody>
                    <a:bodyPr/>
                    <a:lstStyle/>
                    <a:p>
                      <a:pPr algn="ctr" fontAlgn="ctr"/>
                      <a:r>
                        <a:rPr lang="es-US" sz="1100" u="none" strike="noStrike">
                          <a:effectLst/>
                        </a:rPr>
                        <a:t>   150,000.00 </a:t>
                      </a:r>
                      <a:endParaRPr lang="es-US" sz="1100" b="0" i="0" u="none" strike="noStrike">
                        <a:solidFill>
                          <a:srgbClr val="000000"/>
                        </a:solidFill>
                        <a:effectLst/>
                        <a:latin typeface="Calibri"/>
                      </a:endParaRPr>
                    </a:p>
                  </a:txBody>
                  <a:tcPr marL="7620" marR="7620" marT="7620" marB="0" anchor="ctr"/>
                </a:tc>
                <a:tc>
                  <a:txBody>
                    <a:bodyPr/>
                    <a:lstStyle/>
                    <a:p>
                      <a:pPr algn="ctr" fontAlgn="ctr"/>
                      <a:r>
                        <a:rPr lang="es-US" sz="1100" u="none" strike="noStrike">
                          <a:effectLst/>
                        </a:rPr>
                        <a:t>0.2%</a:t>
                      </a:r>
                      <a:endParaRPr lang="es-US" sz="1100" b="0" i="0" u="none" strike="noStrike">
                        <a:solidFill>
                          <a:srgbClr val="000000"/>
                        </a:solidFill>
                        <a:effectLst/>
                        <a:latin typeface="Calibri"/>
                      </a:endParaRPr>
                    </a:p>
                  </a:txBody>
                  <a:tcPr marL="7620" marR="7620" marT="7620" marB="0" anchor="ctr"/>
                </a:tc>
                <a:tc>
                  <a:txBody>
                    <a:bodyPr/>
                    <a:lstStyle/>
                    <a:p>
                      <a:pPr algn="ctr" fontAlgn="ctr"/>
                      <a:r>
                        <a:rPr lang="es-US" sz="1100" u="none" strike="noStrike">
                          <a:effectLst/>
                        </a:rPr>
                        <a:t>          300.00 </a:t>
                      </a:r>
                      <a:endParaRPr lang="es-US" sz="1100" b="0" i="0" u="none" strike="noStrike">
                        <a:solidFill>
                          <a:srgbClr val="000000"/>
                        </a:solidFill>
                        <a:effectLst/>
                        <a:latin typeface="Calibri"/>
                      </a:endParaRPr>
                    </a:p>
                  </a:txBody>
                  <a:tcPr marL="7620" marR="7620" marT="7620" marB="0" anchor="ctr"/>
                </a:tc>
              </a:tr>
              <a:tr h="348143">
                <a:tc gridSpan="3">
                  <a:txBody>
                    <a:bodyPr/>
                    <a:lstStyle/>
                    <a:p>
                      <a:pPr algn="ctr" fontAlgn="b"/>
                      <a:r>
                        <a:rPr lang="es-EC" sz="1100" u="none" strike="noStrike">
                          <a:effectLst/>
                        </a:rPr>
                        <a:t>ANTICIPO DE IMPUESTO A LA RENTA POR PAGAR</a:t>
                      </a:r>
                      <a:endParaRPr lang="es-EC" sz="1100" b="0" i="0" u="none" strike="noStrike">
                        <a:solidFill>
                          <a:srgbClr val="000000"/>
                        </a:solidFill>
                        <a:effectLst/>
                        <a:latin typeface="Calibri"/>
                      </a:endParaRPr>
                    </a:p>
                  </a:txBody>
                  <a:tcPr marL="7620" marR="7620" marT="7620" marB="0" anchor="b"/>
                </a:tc>
                <a:tc hMerge="1">
                  <a:txBody>
                    <a:bodyPr/>
                    <a:lstStyle/>
                    <a:p>
                      <a:endParaRPr lang="es-US"/>
                    </a:p>
                  </a:txBody>
                  <a:tcPr/>
                </a:tc>
                <a:tc hMerge="1">
                  <a:txBody>
                    <a:bodyPr/>
                    <a:lstStyle/>
                    <a:p>
                      <a:endParaRPr lang="es-US"/>
                    </a:p>
                  </a:txBody>
                  <a:tcPr/>
                </a:tc>
                <a:tc>
                  <a:txBody>
                    <a:bodyPr/>
                    <a:lstStyle/>
                    <a:p>
                      <a:pPr algn="l" fontAlgn="b"/>
                      <a:r>
                        <a:rPr lang="es-US" sz="1100" u="none" strike="noStrike" dirty="0">
                          <a:effectLst/>
                        </a:rPr>
                        <a:t>       1,148.00 </a:t>
                      </a:r>
                      <a:endParaRPr lang="es-US" sz="1100" b="0" i="0" u="none" strike="noStrike" dirty="0">
                        <a:solidFill>
                          <a:srgbClr val="000000"/>
                        </a:solidFill>
                        <a:effectLst/>
                        <a:latin typeface="Calibri"/>
                      </a:endParaRPr>
                    </a:p>
                  </a:txBody>
                  <a:tcPr marL="7620" marR="7620" marT="7620" marB="0" anchor="b"/>
                </a:tc>
              </a:tr>
            </a:tbl>
          </a:graphicData>
        </a:graphic>
      </p:graphicFrame>
      <p:sp>
        <p:nvSpPr>
          <p:cNvPr id="4" name="Rectángulo 7"/>
          <p:cNvSpPr/>
          <p:nvPr/>
        </p:nvSpPr>
        <p:spPr>
          <a:xfrm>
            <a:off x="3740729" y="4661048"/>
            <a:ext cx="4336471" cy="9396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1600" dirty="0" smtClean="0"/>
              <a:t>EN EL EJEMPLO EXISTE UNA DIFERENCIA DE PAGO DE ANTICIPO DE IMPUESTO A LA RENTA DE 1,020.00 DÓLARES POR EL USO DEL SDE.</a:t>
            </a:r>
            <a:endParaRPr lang="es-EC" sz="1600" dirty="0">
              <a:solidFill>
                <a:schemeClr val="tx1"/>
              </a:solidFill>
            </a:endParaRPr>
          </a:p>
        </p:txBody>
      </p:sp>
      <p:sp>
        <p:nvSpPr>
          <p:cNvPr id="5" name="1 Título"/>
          <p:cNvSpPr>
            <a:spLocks noGrp="1"/>
          </p:cNvSpPr>
          <p:nvPr>
            <p:ph type="title"/>
          </p:nvPr>
        </p:nvSpPr>
        <p:spPr>
          <a:xfrm>
            <a:off x="1343025" y="476250"/>
            <a:ext cx="8172450" cy="563562"/>
          </a:xfrm>
        </p:spPr>
        <p:txBody>
          <a:bodyPr>
            <a:normAutofit fontScale="90000"/>
          </a:bodyPr>
          <a:lstStyle/>
          <a:p>
            <a:pPr algn="ctr"/>
            <a:r>
              <a:rPr lang="es-US" dirty="0" smtClean="0">
                <a:solidFill>
                  <a:schemeClr val="bg2">
                    <a:lumMod val="50000"/>
                  </a:schemeClr>
                </a:solidFill>
              </a:rPr>
              <a:t>EJEMPLOS DE CÁLCULOS DEL ANTICIPO DE IMPUESTO A LA RENTA</a:t>
            </a:r>
            <a:endParaRPr lang="es-US" dirty="0">
              <a:solidFill>
                <a:schemeClr val="bg2">
                  <a:lumMod val="50000"/>
                </a:schemeClr>
              </a:solidFill>
            </a:endParaRPr>
          </a:p>
        </p:txBody>
      </p:sp>
    </p:spTree>
    <p:extLst>
      <p:ext uri="{BB962C8B-B14F-4D97-AF65-F5344CB8AC3E}">
        <p14:creationId xmlns:p14="http://schemas.microsoft.com/office/powerpoint/2010/main" val="2609028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270075006"/>
              </p:ext>
            </p:extLst>
          </p:nvPr>
        </p:nvGraphicFramePr>
        <p:xfrm>
          <a:off x="1265586" y="1091407"/>
          <a:ext cx="8049865" cy="5212080"/>
        </p:xfrm>
        <a:graphic>
          <a:graphicData uri="http://schemas.openxmlformats.org/drawingml/2006/table">
            <a:tbl>
              <a:tblPr firstRow="1" firstCol="1" bandRow="1">
                <a:tableStyleId>{85BE263C-DBD7-4A20-BB59-AAB30ACAA65A}</a:tableStyleId>
              </a:tblPr>
              <a:tblGrid>
                <a:gridCol w="1805476"/>
                <a:gridCol w="1809122"/>
                <a:gridCol w="4435267"/>
              </a:tblGrid>
              <a:tr h="155257">
                <a:tc>
                  <a:txBody>
                    <a:bodyPr/>
                    <a:lstStyle/>
                    <a:p>
                      <a:pPr marL="0" marR="0" algn="ctr">
                        <a:lnSpc>
                          <a:spcPct val="150000"/>
                        </a:lnSpc>
                        <a:spcBef>
                          <a:spcPts val="0"/>
                        </a:spcBef>
                        <a:spcAft>
                          <a:spcPts val="0"/>
                        </a:spcAft>
                      </a:pPr>
                      <a:r>
                        <a:rPr lang="es-EC" sz="1200" dirty="0">
                          <a:effectLst/>
                        </a:rPr>
                        <a:t>Clasificación</a:t>
                      </a:r>
                      <a:endParaRPr lang="es-US" sz="1100" dirty="0">
                        <a:effectLst/>
                        <a:latin typeface="Calibri"/>
                        <a:ea typeface="Calibri"/>
                        <a:cs typeface="Times New Roman"/>
                      </a:endParaRPr>
                    </a:p>
                  </a:txBody>
                  <a:tcPr marL="38814" marR="38814" marT="0" marB="0"/>
                </a:tc>
                <a:tc>
                  <a:txBody>
                    <a:bodyPr/>
                    <a:lstStyle/>
                    <a:p>
                      <a:pPr marL="0" marR="0" algn="ctr">
                        <a:lnSpc>
                          <a:spcPct val="150000"/>
                        </a:lnSpc>
                        <a:spcBef>
                          <a:spcPts val="0"/>
                        </a:spcBef>
                        <a:spcAft>
                          <a:spcPts val="0"/>
                        </a:spcAft>
                      </a:pPr>
                      <a:r>
                        <a:rPr lang="es-EC" sz="1200">
                          <a:effectLst/>
                        </a:rPr>
                        <a:t>Tipo</a:t>
                      </a:r>
                      <a:endParaRPr lang="es-US" sz="1100">
                        <a:effectLst/>
                        <a:latin typeface="Calibri"/>
                        <a:ea typeface="Calibri"/>
                        <a:cs typeface="Times New Roman"/>
                      </a:endParaRPr>
                    </a:p>
                  </a:txBody>
                  <a:tcPr marL="38814" marR="38814" marT="0" marB="0"/>
                </a:tc>
                <a:tc>
                  <a:txBody>
                    <a:bodyPr/>
                    <a:lstStyle/>
                    <a:p>
                      <a:pPr marL="0" marR="0" algn="ctr">
                        <a:lnSpc>
                          <a:spcPct val="150000"/>
                        </a:lnSpc>
                        <a:spcBef>
                          <a:spcPts val="0"/>
                        </a:spcBef>
                        <a:spcAft>
                          <a:spcPts val="0"/>
                        </a:spcAft>
                      </a:pPr>
                      <a:r>
                        <a:rPr lang="es-EC" sz="1200">
                          <a:effectLst/>
                        </a:rPr>
                        <a:t>Descripción</a:t>
                      </a:r>
                      <a:endParaRPr lang="es-US" sz="1100">
                        <a:effectLst/>
                        <a:latin typeface="Calibri"/>
                        <a:ea typeface="Calibri"/>
                        <a:cs typeface="Times New Roman"/>
                      </a:endParaRPr>
                    </a:p>
                  </a:txBody>
                  <a:tcPr marL="38814" marR="38814" marT="0" marB="0"/>
                </a:tc>
              </a:tr>
              <a:tr h="1242060">
                <a:tc>
                  <a:txBody>
                    <a:bodyPr/>
                    <a:lstStyle/>
                    <a:p>
                      <a:pPr marL="0" marR="0" algn="ctr">
                        <a:lnSpc>
                          <a:spcPct val="150000"/>
                        </a:lnSpc>
                        <a:spcBef>
                          <a:spcPts val="0"/>
                        </a:spcBef>
                        <a:spcAft>
                          <a:spcPts val="0"/>
                        </a:spcAft>
                      </a:pPr>
                      <a:r>
                        <a:rPr lang="es-EC" sz="1200" dirty="0">
                          <a:effectLst/>
                        </a:rPr>
                        <a:t>Económico</a:t>
                      </a:r>
                      <a:endParaRPr lang="es-US" sz="1100" dirty="0">
                        <a:effectLst/>
                        <a:latin typeface="Calibri"/>
                        <a:ea typeface="Calibri"/>
                        <a:cs typeface="Times New Roman"/>
                      </a:endParaRPr>
                    </a:p>
                  </a:txBody>
                  <a:tcPr marL="38814" marR="38814" marT="0" marB="0"/>
                </a:tc>
                <a:tc>
                  <a:txBody>
                    <a:bodyPr/>
                    <a:lstStyle/>
                    <a:p>
                      <a:pPr marL="0" marR="0" algn="ctr">
                        <a:lnSpc>
                          <a:spcPct val="150000"/>
                        </a:lnSpc>
                        <a:spcBef>
                          <a:spcPts val="0"/>
                        </a:spcBef>
                        <a:spcAft>
                          <a:spcPts val="0"/>
                        </a:spcAft>
                      </a:pPr>
                      <a:r>
                        <a:rPr lang="es-EC" sz="1200" dirty="0">
                          <a:effectLst/>
                        </a:rPr>
                        <a:t>Respaldo</a:t>
                      </a:r>
                      <a:endParaRPr lang="es-US" sz="1100" dirty="0">
                        <a:effectLst/>
                        <a:latin typeface="Calibri"/>
                        <a:ea typeface="Calibri"/>
                        <a:cs typeface="Times New Roman"/>
                      </a:endParaRPr>
                    </a:p>
                  </a:txBody>
                  <a:tcPr marL="38814" marR="38814" marT="0" marB="0"/>
                </a:tc>
                <a:tc>
                  <a:txBody>
                    <a:bodyPr/>
                    <a:lstStyle/>
                    <a:p>
                      <a:pPr marL="0" marR="0" algn="ctr">
                        <a:lnSpc>
                          <a:spcPct val="150000"/>
                        </a:lnSpc>
                        <a:spcBef>
                          <a:spcPts val="0"/>
                        </a:spcBef>
                        <a:spcAft>
                          <a:spcPts val="0"/>
                        </a:spcAft>
                      </a:pPr>
                      <a:r>
                        <a:rPr lang="es-EC" sz="1200" dirty="0">
                          <a:effectLst/>
                        </a:rPr>
                        <a:t>La falta de respaldo de dinero electrónico en dinero físico puede provocar graves consecuencias económicas producidas por no encontrarse debidamente respaldados. En el caso de países como Ecuador que no cuentan con una moneda propia, su uso inadecuado puede conducir a efectos de crecimiento de la inflación afectando a la población en general.</a:t>
                      </a:r>
                      <a:endParaRPr lang="es-US" sz="1100" dirty="0">
                        <a:effectLst/>
                        <a:latin typeface="Calibri"/>
                        <a:ea typeface="Calibri"/>
                        <a:cs typeface="Times New Roman"/>
                      </a:endParaRPr>
                    </a:p>
                  </a:txBody>
                  <a:tcPr marL="38814" marR="38814" marT="0" marB="0"/>
                </a:tc>
              </a:tr>
              <a:tr h="1086802">
                <a:tc>
                  <a:txBody>
                    <a:bodyPr/>
                    <a:lstStyle/>
                    <a:p>
                      <a:pPr marL="0" marR="0" algn="ctr">
                        <a:lnSpc>
                          <a:spcPct val="150000"/>
                        </a:lnSpc>
                        <a:spcBef>
                          <a:spcPts val="0"/>
                        </a:spcBef>
                        <a:spcAft>
                          <a:spcPts val="0"/>
                        </a:spcAft>
                      </a:pPr>
                      <a:r>
                        <a:rPr lang="es-EC" sz="1200">
                          <a:effectLst/>
                        </a:rPr>
                        <a:t>Informático</a:t>
                      </a:r>
                      <a:endParaRPr lang="es-US" sz="1100">
                        <a:effectLst/>
                        <a:latin typeface="Calibri"/>
                        <a:ea typeface="Calibri"/>
                        <a:cs typeface="Times New Roman"/>
                      </a:endParaRPr>
                    </a:p>
                  </a:txBody>
                  <a:tcPr marL="38814" marR="38814" marT="0" marB="0"/>
                </a:tc>
                <a:tc>
                  <a:txBody>
                    <a:bodyPr/>
                    <a:lstStyle/>
                    <a:p>
                      <a:pPr marL="0" marR="0" algn="ctr">
                        <a:lnSpc>
                          <a:spcPct val="150000"/>
                        </a:lnSpc>
                        <a:spcBef>
                          <a:spcPts val="0"/>
                        </a:spcBef>
                        <a:spcAft>
                          <a:spcPts val="0"/>
                        </a:spcAft>
                      </a:pPr>
                      <a:r>
                        <a:rPr lang="es-EC" sz="1200" dirty="0">
                          <a:effectLst/>
                        </a:rPr>
                        <a:t>Delito Informático</a:t>
                      </a:r>
                      <a:endParaRPr lang="es-US" sz="1100" dirty="0">
                        <a:effectLst/>
                        <a:latin typeface="Calibri"/>
                        <a:ea typeface="Calibri"/>
                        <a:cs typeface="Times New Roman"/>
                      </a:endParaRPr>
                    </a:p>
                  </a:txBody>
                  <a:tcPr marL="38814" marR="38814" marT="0" marB="0"/>
                </a:tc>
                <a:tc>
                  <a:txBody>
                    <a:bodyPr/>
                    <a:lstStyle/>
                    <a:p>
                      <a:pPr marL="0" marR="0" algn="ctr">
                        <a:lnSpc>
                          <a:spcPct val="150000"/>
                        </a:lnSpc>
                        <a:spcBef>
                          <a:spcPts val="0"/>
                        </a:spcBef>
                        <a:spcAft>
                          <a:spcPts val="0"/>
                        </a:spcAft>
                      </a:pPr>
                      <a:r>
                        <a:rPr lang="es-EC" sz="1200" dirty="0">
                          <a:effectLst/>
                        </a:rPr>
                        <a:t>Se basa en el cometimiento de delitos informáticos, en donde aprovechando el uso de tecnología se alteran los saldos o transacciones cumplidas con el dinero electrónico. Sobre este aspecto, la normativa no es amplia lo que genera posibles acciones no tipificadas de manera efectiva.</a:t>
                      </a:r>
                      <a:endParaRPr lang="es-US" sz="1100" dirty="0">
                        <a:effectLst/>
                        <a:latin typeface="Calibri"/>
                        <a:ea typeface="Calibri"/>
                        <a:cs typeface="Times New Roman"/>
                      </a:endParaRPr>
                    </a:p>
                  </a:txBody>
                  <a:tcPr marL="38814" marR="38814" marT="0" marB="0"/>
                </a:tc>
              </a:tr>
              <a:tr h="1397317">
                <a:tc>
                  <a:txBody>
                    <a:bodyPr/>
                    <a:lstStyle/>
                    <a:p>
                      <a:pPr marL="0" marR="0" algn="ctr">
                        <a:lnSpc>
                          <a:spcPct val="150000"/>
                        </a:lnSpc>
                        <a:spcBef>
                          <a:spcPts val="0"/>
                        </a:spcBef>
                        <a:spcAft>
                          <a:spcPts val="0"/>
                        </a:spcAft>
                      </a:pPr>
                      <a:r>
                        <a:rPr lang="es-EC" sz="1200">
                          <a:effectLst/>
                        </a:rPr>
                        <a:t>Delincuencia común</a:t>
                      </a:r>
                      <a:endParaRPr lang="es-US" sz="1100">
                        <a:effectLst/>
                        <a:latin typeface="Calibri"/>
                        <a:ea typeface="Calibri"/>
                        <a:cs typeface="Times New Roman"/>
                      </a:endParaRPr>
                    </a:p>
                  </a:txBody>
                  <a:tcPr marL="38814" marR="38814" marT="0" marB="0"/>
                </a:tc>
                <a:tc>
                  <a:txBody>
                    <a:bodyPr/>
                    <a:lstStyle/>
                    <a:p>
                      <a:pPr marL="0" marR="0" algn="ctr">
                        <a:lnSpc>
                          <a:spcPct val="150000"/>
                        </a:lnSpc>
                        <a:spcBef>
                          <a:spcPts val="0"/>
                        </a:spcBef>
                        <a:spcAft>
                          <a:spcPts val="0"/>
                        </a:spcAft>
                      </a:pPr>
                      <a:r>
                        <a:rPr lang="es-EC" sz="1200">
                          <a:effectLst/>
                        </a:rPr>
                        <a:t>Delitos varios</a:t>
                      </a:r>
                      <a:endParaRPr lang="es-US" sz="1100">
                        <a:effectLst/>
                        <a:latin typeface="Calibri"/>
                        <a:ea typeface="Calibri"/>
                        <a:cs typeface="Times New Roman"/>
                      </a:endParaRPr>
                    </a:p>
                  </a:txBody>
                  <a:tcPr marL="38814" marR="38814" marT="0" marB="0"/>
                </a:tc>
                <a:tc>
                  <a:txBody>
                    <a:bodyPr/>
                    <a:lstStyle/>
                    <a:p>
                      <a:pPr marL="0" marR="0" algn="ctr">
                        <a:lnSpc>
                          <a:spcPct val="150000"/>
                        </a:lnSpc>
                        <a:spcBef>
                          <a:spcPts val="0"/>
                        </a:spcBef>
                        <a:spcAft>
                          <a:spcPts val="0"/>
                        </a:spcAft>
                      </a:pPr>
                      <a:r>
                        <a:rPr lang="es-EC" sz="1200" dirty="0">
                          <a:effectLst/>
                        </a:rPr>
                        <a:t>Implica diferentes tipos de delito relacionados al uso del dinero electrónico como la extorción. Es importante señalar que al ser dinero electrónico su transferencia demanda de normas de seguridad las cuales pueden ser violentadas por la fuerza. Si bien este tipo de delito se complica por los registros internos de los dispositivos electrónicos utilizados, no puede descartarse su existencia.</a:t>
                      </a:r>
                      <a:endParaRPr lang="es-US" sz="1100" dirty="0">
                        <a:effectLst/>
                        <a:latin typeface="Calibri"/>
                        <a:ea typeface="Calibri"/>
                        <a:cs typeface="Times New Roman"/>
                      </a:endParaRPr>
                    </a:p>
                  </a:txBody>
                  <a:tcPr marL="38814" marR="38814" marT="0" marB="0"/>
                </a:tc>
              </a:tr>
            </a:tbl>
          </a:graphicData>
        </a:graphic>
      </p:graphicFrame>
      <p:sp>
        <p:nvSpPr>
          <p:cNvPr id="3" name="CuadroTexto 4"/>
          <p:cNvSpPr txBox="1"/>
          <p:nvPr/>
        </p:nvSpPr>
        <p:spPr>
          <a:xfrm>
            <a:off x="2893060" y="460568"/>
            <a:ext cx="560578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dirty="0" smtClean="0"/>
              <a:t>RIESGOS DEL USO DEL DINERO ELECTRÓNICO</a:t>
            </a:r>
            <a:endParaRPr lang="es-EC" dirty="0"/>
          </a:p>
        </p:txBody>
      </p:sp>
    </p:spTree>
    <p:extLst>
      <p:ext uri="{BB962C8B-B14F-4D97-AF65-F5344CB8AC3E}">
        <p14:creationId xmlns:p14="http://schemas.microsoft.com/office/powerpoint/2010/main" val="2609028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625022096"/>
              </p:ext>
            </p:extLst>
          </p:nvPr>
        </p:nvGraphicFramePr>
        <p:xfrm>
          <a:off x="2611437" y="1430496"/>
          <a:ext cx="5605780" cy="1645920"/>
        </p:xfrm>
        <a:graphic>
          <a:graphicData uri="http://schemas.openxmlformats.org/drawingml/2006/table">
            <a:tbl>
              <a:tblPr firstRow="1" firstCol="1" bandRow="1">
                <a:tableStyleId>{5C22544A-7EE6-4342-B048-85BDC9FD1C3A}</a:tableStyleId>
              </a:tblPr>
              <a:tblGrid>
                <a:gridCol w="1527175"/>
                <a:gridCol w="1260475"/>
                <a:gridCol w="2818130"/>
              </a:tblGrid>
              <a:tr h="0">
                <a:tc>
                  <a:txBody>
                    <a:bodyPr/>
                    <a:lstStyle/>
                    <a:p>
                      <a:pPr marL="0" marR="0" algn="ctr">
                        <a:lnSpc>
                          <a:spcPct val="150000"/>
                        </a:lnSpc>
                        <a:spcBef>
                          <a:spcPts val="0"/>
                        </a:spcBef>
                        <a:spcAft>
                          <a:spcPts val="0"/>
                        </a:spcAft>
                      </a:pPr>
                      <a:r>
                        <a:rPr lang="es-EC" sz="1200">
                          <a:effectLst/>
                        </a:rPr>
                        <a:t>Variable</a:t>
                      </a:r>
                      <a:endParaRPr lang="es-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C" sz="1200">
                          <a:effectLst/>
                        </a:rPr>
                        <a:t>Subvariable</a:t>
                      </a:r>
                      <a:endParaRPr lang="es-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C" sz="1200">
                          <a:effectLst/>
                        </a:rPr>
                        <a:t>Descripción</a:t>
                      </a:r>
                      <a:endParaRPr lang="es-US" sz="1100">
                        <a:effectLst/>
                        <a:latin typeface="Calibri"/>
                        <a:ea typeface="Calibri"/>
                        <a:cs typeface="Times New Roman"/>
                      </a:endParaRPr>
                    </a:p>
                  </a:txBody>
                  <a:tcPr marL="68580" marR="68580" marT="0" marB="0"/>
                </a:tc>
              </a:tr>
              <a:tr h="0">
                <a:tc>
                  <a:txBody>
                    <a:bodyPr/>
                    <a:lstStyle/>
                    <a:p>
                      <a:pPr marL="0" marR="0" algn="ctr">
                        <a:lnSpc>
                          <a:spcPct val="150000"/>
                        </a:lnSpc>
                        <a:spcBef>
                          <a:spcPts val="0"/>
                        </a:spcBef>
                        <a:spcAft>
                          <a:spcPts val="0"/>
                        </a:spcAft>
                      </a:pPr>
                      <a:r>
                        <a:rPr lang="es-EC" sz="1200">
                          <a:effectLst/>
                        </a:rPr>
                        <a:t>Conductual</a:t>
                      </a:r>
                      <a:endParaRPr lang="es-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C" sz="1200">
                          <a:effectLst/>
                        </a:rPr>
                        <a:t>Característica</a:t>
                      </a:r>
                      <a:endParaRPr lang="es-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C" sz="1200">
                          <a:effectLst/>
                        </a:rPr>
                        <a:t>Población Económicamente activa con empleo pleno o adecuado</a:t>
                      </a:r>
                      <a:endParaRPr lang="es-US" sz="1100">
                        <a:effectLst/>
                        <a:latin typeface="Calibri"/>
                        <a:ea typeface="Calibri"/>
                        <a:cs typeface="Times New Roman"/>
                      </a:endParaRPr>
                    </a:p>
                  </a:txBody>
                  <a:tcPr marL="68580" marR="68580" marT="0" marB="0"/>
                </a:tc>
              </a:tr>
              <a:tr h="0">
                <a:tc>
                  <a:txBody>
                    <a:bodyPr/>
                    <a:lstStyle/>
                    <a:p>
                      <a:pPr marL="0" marR="0" algn="ctr">
                        <a:lnSpc>
                          <a:spcPct val="150000"/>
                        </a:lnSpc>
                        <a:spcBef>
                          <a:spcPts val="0"/>
                        </a:spcBef>
                        <a:spcAft>
                          <a:spcPts val="0"/>
                        </a:spcAft>
                      </a:pPr>
                      <a:r>
                        <a:rPr lang="es-EC" sz="1200">
                          <a:effectLst/>
                        </a:rPr>
                        <a:t>Psicográfica</a:t>
                      </a:r>
                      <a:endParaRPr lang="es-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C" sz="1200">
                          <a:effectLst/>
                        </a:rPr>
                        <a:t>Estilo de vida</a:t>
                      </a:r>
                      <a:endParaRPr lang="es-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C" sz="1200" dirty="0">
                          <a:effectLst/>
                        </a:rPr>
                        <a:t>Acuden a las PYMES a abastecerse de productos y servicios para satisfacer sus necesidades.</a:t>
                      </a:r>
                      <a:endParaRPr lang="es-US" sz="1100" dirty="0">
                        <a:effectLst/>
                        <a:latin typeface="Calibri"/>
                        <a:ea typeface="Calibri"/>
                        <a:cs typeface="Times New Roman"/>
                      </a:endParaRPr>
                    </a:p>
                  </a:txBody>
                  <a:tcPr marL="68580" marR="68580" marT="0" marB="0"/>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3199662538"/>
              </p:ext>
            </p:extLst>
          </p:nvPr>
        </p:nvGraphicFramePr>
        <p:xfrm>
          <a:off x="7649369" y="4571796"/>
          <a:ext cx="1625600" cy="1645920"/>
        </p:xfrm>
        <a:graphic>
          <a:graphicData uri="http://schemas.openxmlformats.org/drawingml/2006/table">
            <a:tbl>
              <a:tblPr firstRow="1" firstCol="1" bandRow="1">
                <a:tableStyleId>{5C22544A-7EE6-4342-B048-85BDC9FD1C3A}</a:tableStyleId>
              </a:tblPr>
              <a:tblGrid>
                <a:gridCol w="542131"/>
                <a:gridCol w="1083469"/>
              </a:tblGrid>
              <a:tr h="200025">
                <a:tc>
                  <a:txBody>
                    <a:bodyPr/>
                    <a:lstStyle/>
                    <a:p>
                      <a:pPr marL="0" marR="0" algn="ctr">
                        <a:lnSpc>
                          <a:spcPct val="150000"/>
                        </a:lnSpc>
                        <a:spcBef>
                          <a:spcPts val="0"/>
                        </a:spcBef>
                        <a:spcAft>
                          <a:spcPts val="0"/>
                        </a:spcAft>
                      </a:pPr>
                      <a:r>
                        <a:rPr lang="es-EC" sz="1200">
                          <a:effectLst/>
                        </a:rPr>
                        <a:t>Año</a:t>
                      </a:r>
                      <a:endParaRPr lang="es-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C" sz="1200">
                          <a:effectLst/>
                        </a:rPr>
                        <a:t>Población</a:t>
                      </a:r>
                      <a:endParaRPr lang="es-US" sz="1100">
                        <a:effectLst/>
                        <a:latin typeface="Calibri"/>
                        <a:ea typeface="Calibri"/>
                        <a:cs typeface="Times New Roman"/>
                      </a:endParaRPr>
                    </a:p>
                  </a:txBody>
                  <a:tcPr marL="68580" marR="68580" marT="0" marB="0"/>
                </a:tc>
              </a:tr>
              <a:tr h="200025">
                <a:tc>
                  <a:txBody>
                    <a:bodyPr/>
                    <a:lstStyle/>
                    <a:p>
                      <a:pPr marL="0" marR="0" algn="r">
                        <a:lnSpc>
                          <a:spcPct val="150000"/>
                        </a:lnSpc>
                        <a:spcBef>
                          <a:spcPts val="0"/>
                        </a:spcBef>
                        <a:spcAft>
                          <a:spcPts val="0"/>
                        </a:spcAft>
                      </a:pPr>
                      <a:r>
                        <a:rPr lang="es-EC" sz="1200">
                          <a:effectLst/>
                        </a:rPr>
                        <a:t>2012</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919.313,22</a:t>
                      </a:r>
                      <a:endParaRPr lang="es-US" sz="1100">
                        <a:effectLst/>
                        <a:latin typeface="Calibri"/>
                        <a:ea typeface="Calibri"/>
                        <a:cs typeface="Times New Roman"/>
                      </a:endParaRPr>
                    </a:p>
                  </a:txBody>
                  <a:tcPr marL="68580" marR="68580" marT="0" marB="0"/>
                </a:tc>
              </a:tr>
              <a:tr h="200025">
                <a:tc>
                  <a:txBody>
                    <a:bodyPr/>
                    <a:lstStyle/>
                    <a:p>
                      <a:pPr marL="0" marR="0" algn="r">
                        <a:lnSpc>
                          <a:spcPct val="150000"/>
                        </a:lnSpc>
                        <a:spcBef>
                          <a:spcPts val="0"/>
                        </a:spcBef>
                        <a:spcAft>
                          <a:spcPts val="0"/>
                        </a:spcAft>
                      </a:pPr>
                      <a:r>
                        <a:rPr lang="es-EC" sz="1200">
                          <a:effectLst/>
                        </a:rPr>
                        <a:t>2013</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939.354,24</a:t>
                      </a:r>
                      <a:endParaRPr lang="es-US" sz="1100">
                        <a:effectLst/>
                        <a:latin typeface="Calibri"/>
                        <a:ea typeface="Calibri"/>
                        <a:cs typeface="Times New Roman"/>
                      </a:endParaRPr>
                    </a:p>
                  </a:txBody>
                  <a:tcPr marL="68580" marR="68580" marT="0" marB="0"/>
                </a:tc>
              </a:tr>
              <a:tr h="200025">
                <a:tc>
                  <a:txBody>
                    <a:bodyPr/>
                    <a:lstStyle/>
                    <a:p>
                      <a:pPr marL="0" marR="0" algn="r">
                        <a:lnSpc>
                          <a:spcPct val="150000"/>
                        </a:lnSpc>
                        <a:spcBef>
                          <a:spcPts val="0"/>
                        </a:spcBef>
                        <a:spcAft>
                          <a:spcPts val="0"/>
                        </a:spcAft>
                      </a:pPr>
                      <a:r>
                        <a:rPr lang="es-EC" sz="1200">
                          <a:effectLst/>
                        </a:rPr>
                        <a:t>2014</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959.832,17</a:t>
                      </a:r>
                      <a:endParaRPr lang="es-US" sz="1100">
                        <a:effectLst/>
                        <a:latin typeface="Calibri"/>
                        <a:ea typeface="Calibri"/>
                        <a:cs typeface="Times New Roman"/>
                      </a:endParaRPr>
                    </a:p>
                  </a:txBody>
                  <a:tcPr marL="68580" marR="68580" marT="0" marB="0"/>
                </a:tc>
              </a:tr>
              <a:tr h="200025">
                <a:tc>
                  <a:txBody>
                    <a:bodyPr/>
                    <a:lstStyle/>
                    <a:p>
                      <a:pPr marL="0" marR="0" algn="r">
                        <a:lnSpc>
                          <a:spcPct val="150000"/>
                        </a:lnSpc>
                        <a:spcBef>
                          <a:spcPts val="0"/>
                        </a:spcBef>
                        <a:spcAft>
                          <a:spcPts val="0"/>
                        </a:spcAft>
                      </a:pPr>
                      <a:r>
                        <a:rPr lang="es-EC" sz="1200">
                          <a:effectLst/>
                        </a:rPr>
                        <a:t>2015</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980.756,51</a:t>
                      </a:r>
                      <a:endParaRPr lang="es-US" sz="1100">
                        <a:effectLst/>
                        <a:latin typeface="Calibri"/>
                        <a:ea typeface="Calibri"/>
                        <a:cs typeface="Times New Roman"/>
                      </a:endParaRPr>
                    </a:p>
                  </a:txBody>
                  <a:tcPr marL="68580" marR="68580" marT="0" marB="0"/>
                </a:tc>
              </a:tr>
              <a:tr h="200025">
                <a:tc>
                  <a:txBody>
                    <a:bodyPr/>
                    <a:lstStyle/>
                    <a:p>
                      <a:pPr marL="0" marR="0" algn="r">
                        <a:lnSpc>
                          <a:spcPct val="150000"/>
                        </a:lnSpc>
                        <a:spcBef>
                          <a:spcPts val="0"/>
                        </a:spcBef>
                        <a:spcAft>
                          <a:spcPts val="0"/>
                        </a:spcAft>
                      </a:pPr>
                      <a:r>
                        <a:rPr lang="es-EC" sz="1200">
                          <a:effectLst/>
                        </a:rPr>
                        <a:t>2016</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dirty="0" smtClean="0">
                          <a:effectLst/>
                        </a:rPr>
                        <a:t>1.002.137,00</a:t>
                      </a:r>
                      <a:endParaRPr lang="es-US" sz="1100" dirty="0">
                        <a:effectLst/>
                        <a:latin typeface="Calibri"/>
                        <a:ea typeface="Calibri"/>
                        <a:cs typeface="Times New Roman"/>
                      </a:endParaRPr>
                    </a:p>
                  </a:txBody>
                  <a:tcPr marL="68580" marR="68580" marT="0" marB="0"/>
                </a:tc>
              </a:tr>
            </a:tbl>
          </a:graphicData>
        </a:graphic>
      </p:graphicFrame>
      <p:sp>
        <p:nvSpPr>
          <p:cNvPr id="4" name="3 CuadroTexto"/>
          <p:cNvSpPr txBox="1"/>
          <p:nvPr/>
        </p:nvSpPr>
        <p:spPr>
          <a:xfrm>
            <a:off x="7629525" y="3855675"/>
            <a:ext cx="2349105" cy="646331"/>
          </a:xfrm>
          <a:prstGeom prst="rect">
            <a:avLst/>
          </a:prstGeom>
          <a:noFill/>
        </p:spPr>
        <p:txBody>
          <a:bodyPr wrap="none" rtlCol="0">
            <a:spAutoFit/>
          </a:bodyPr>
          <a:lstStyle/>
          <a:p>
            <a:r>
              <a:rPr lang="es-US" dirty="0" smtClean="0"/>
              <a:t>Población: 2.505.344</a:t>
            </a:r>
          </a:p>
          <a:p>
            <a:r>
              <a:rPr lang="es-US" dirty="0" smtClean="0"/>
              <a:t>PEA : 40%</a:t>
            </a:r>
            <a:endParaRPr lang="es-US" dirty="0"/>
          </a:p>
        </p:txBody>
      </p:sp>
      <p:sp>
        <p:nvSpPr>
          <p:cNvPr id="5" name="4 CuadroTexto"/>
          <p:cNvSpPr txBox="1"/>
          <p:nvPr/>
        </p:nvSpPr>
        <p:spPr>
          <a:xfrm>
            <a:off x="7630358" y="3514144"/>
            <a:ext cx="1173719" cy="369332"/>
          </a:xfrm>
          <a:prstGeom prst="rect">
            <a:avLst/>
          </a:prstGeom>
          <a:noFill/>
        </p:spPr>
        <p:txBody>
          <a:bodyPr wrap="none" rtlCol="0">
            <a:spAutoFit/>
          </a:bodyPr>
          <a:lstStyle/>
          <a:p>
            <a:r>
              <a:rPr lang="es-US" dirty="0" smtClean="0"/>
              <a:t>DEMANDA</a:t>
            </a:r>
            <a:endParaRPr lang="es-US" dirty="0"/>
          </a:p>
        </p:txBody>
      </p:sp>
      <p:sp>
        <p:nvSpPr>
          <p:cNvPr id="6" name="5 CuadroTexto"/>
          <p:cNvSpPr txBox="1"/>
          <p:nvPr/>
        </p:nvSpPr>
        <p:spPr>
          <a:xfrm>
            <a:off x="257174" y="3412688"/>
            <a:ext cx="959045" cy="369332"/>
          </a:xfrm>
          <a:prstGeom prst="rect">
            <a:avLst/>
          </a:prstGeom>
          <a:noFill/>
        </p:spPr>
        <p:txBody>
          <a:bodyPr wrap="none" rtlCol="0">
            <a:spAutoFit/>
          </a:bodyPr>
          <a:lstStyle/>
          <a:p>
            <a:r>
              <a:rPr lang="es-US" dirty="0" smtClean="0"/>
              <a:t>OFERTA</a:t>
            </a:r>
            <a:endParaRPr lang="es-US" dirty="0"/>
          </a:p>
        </p:txBody>
      </p:sp>
      <p:sp>
        <p:nvSpPr>
          <p:cNvPr id="7" name="6 CuadroTexto"/>
          <p:cNvSpPr txBox="1"/>
          <p:nvPr/>
        </p:nvSpPr>
        <p:spPr>
          <a:xfrm>
            <a:off x="257174" y="3752671"/>
            <a:ext cx="1335622" cy="261610"/>
          </a:xfrm>
          <a:prstGeom prst="rect">
            <a:avLst/>
          </a:prstGeom>
          <a:noFill/>
        </p:spPr>
        <p:txBody>
          <a:bodyPr wrap="none" rtlCol="0">
            <a:spAutoFit/>
          </a:bodyPr>
          <a:lstStyle/>
          <a:p>
            <a:r>
              <a:rPr lang="es-US" sz="1100" dirty="0" smtClean="0"/>
              <a:t>INEC Y SENPLADES</a:t>
            </a:r>
            <a:endParaRPr lang="es-US" sz="1100" dirty="0"/>
          </a:p>
        </p:txBody>
      </p:sp>
      <p:graphicFrame>
        <p:nvGraphicFramePr>
          <p:cNvPr id="8" name="7 Tabla"/>
          <p:cNvGraphicFramePr>
            <a:graphicFrameLocks noGrp="1"/>
          </p:cNvGraphicFramePr>
          <p:nvPr>
            <p:extLst>
              <p:ext uri="{D42A27DB-BD31-4B8C-83A1-F6EECF244321}">
                <p14:modId xmlns:p14="http://schemas.microsoft.com/office/powerpoint/2010/main" val="708421145"/>
              </p:ext>
            </p:extLst>
          </p:nvPr>
        </p:nvGraphicFramePr>
        <p:xfrm>
          <a:off x="258008" y="4014281"/>
          <a:ext cx="2788126" cy="1097280"/>
        </p:xfrm>
        <a:graphic>
          <a:graphicData uri="http://schemas.openxmlformats.org/drawingml/2006/table">
            <a:tbl>
              <a:tblPr firstRow="1" firstCol="1" bandRow="1">
                <a:tableStyleId>{5C22544A-7EE6-4342-B048-85BDC9FD1C3A}</a:tableStyleId>
              </a:tblPr>
              <a:tblGrid>
                <a:gridCol w="1980754"/>
                <a:gridCol w="807372"/>
              </a:tblGrid>
              <a:tr h="207486">
                <a:tc>
                  <a:txBody>
                    <a:bodyPr/>
                    <a:lstStyle/>
                    <a:p>
                      <a:pPr marL="0" marR="0" algn="ctr">
                        <a:lnSpc>
                          <a:spcPct val="150000"/>
                        </a:lnSpc>
                        <a:spcBef>
                          <a:spcPts val="0"/>
                        </a:spcBef>
                        <a:spcAft>
                          <a:spcPts val="0"/>
                        </a:spcAft>
                      </a:pPr>
                      <a:r>
                        <a:rPr lang="es-EC" sz="1200" dirty="0">
                          <a:effectLst/>
                        </a:rPr>
                        <a:t>Detalle</a:t>
                      </a:r>
                      <a:endParaRPr lang="es-US" sz="110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C" sz="1200" dirty="0">
                          <a:effectLst/>
                        </a:rPr>
                        <a:t>Cantidad</a:t>
                      </a:r>
                      <a:endParaRPr lang="es-US" sz="1100" dirty="0">
                        <a:effectLst/>
                        <a:latin typeface="Calibri"/>
                        <a:ea typeface="Calibri"/>
                        <a:cs typeface="Times New Roman"/>
                      </a:endParaRPr>
                    </a:p>
                  </a:txBody>
                  <a:tcPr marL="68580" marR="68580" marT="0" marB="0"/>
                </a:tc>
              </a:tr>
              <a:tr h="200025">
                <a:tc>
                  <a:txBody>
                    <a:bodyPr/>
                    <a:lstStyle/>
                    <a:p>
                      <a:pPr marL="0" marR="0">
                        <a:lnSpc>
                          <a:spcPct val="150000"/>
                        </a:lnSpc>
                        <a:spcBef>
                          <a:spcPts val="0"/>
                        </a:spcBef>
                        <a:spcAft>
                          <a:spcPts val="0"/>
                        </a:spcAft>
                      </a:pPr>
                      <a:r>
                        <a:rPr lang="es-EC" sz="1200">
                          <a:effectLst/>
                        </a:rPr>
                        <a:t>Total Empresas</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704.556</a:t>
                      </a:r>
                      <a:endParaRPr lang="es-US" sz="1100">
                        <a:effectLst/>
                        <a:latin typeface="Calibri"/>
                        <a:ea typeface="Calibri"/>
                        <a:cs typeface="Times New Roman"/>
                      </a:endParaRPr>
                    </a:p>
                  </a:txBody>
                  <a:tcPr marL="68580" marR="68580" marT="0" marB="0"/>
                </a:tc>
              </a:tr>
              <a:tr h="200025">
                <a:tc>
                  <a:txBody>
                    <a:bodyPr/>
                    <a:lstStyle/>
                    <a:p>
                      <a:pPr marL="0" marR="0">
                        <a:lnSpc>
                          <a:spcPct val="150000"/>
                        </a:lnSpc>
                        <a:spcBef>
                          <a:spcPts val="0"/>
                        </a:spcBef>
                        <a:spcAft>
                          <a:spcPts val="0"/>
                        </a:spcAft>
                      </a:pPr>
                      <a:r>
                        <a:rPr lang="es-EC" sz="1200">
                          <a:effectLst/>
                        </a:rPr>
                        <a:t>Concentradas en Quito</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331.141</a:t>
                      </a:r>
                      <a:endParaRPr lang="es-US" sz="1100">
                        <a:effectLst/>
                        <a:latin typeface="Calibri"/>
                        <a:ea typeface="Calibri"/>
                        <a:cs typeface="Times New Roman"/>
                      </a:endParaRPr>
                    </a:p>
                  </a:txBody>
                  <a:tcPr marL="68580" marR="68580" marT="0" marB="0"/>
                </a:tc>
              </a:tr>
              <a:tr h="200025">
                <a:tc>
                  <a:txBody>
                    <a:bodyPr/>
                    <a:lstStyle/>
                    <a:p>
                      <a:pPr marL="0" marR="0">
                        <a:lnSpc>
                          <a:spcPct val="150000"/>
                        </a:lnSpc>
                        <a:spcBef>
                          <a:spcPts val="0"/>
                        </a:spcBef>
                        <a:spcAft>
                          <a:spcPts val="0"/>
                        </a:spcAft>
                      </a:pPr>
                      <a:r>
                        <a:rPr lang="es-EC" sz="1200" dirty="0" smtClean="0">
                          <a:effectLst/>
                        </a:rPr>
                        <a:t>PYMES 84%</a:t>
                      </a:r>
                      <a:endParaRPr lang="es-US" sz="1100" dirty="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dirty="0">
                          <a:effectLst/>
                        </a:rPr>
                        <a:t>278.159</a:t>
                      </a:r>
                      <a:endParaRPr lang="es-US" sz="1100" dirty="0">
                        <a:effectLst/>
                        <a:latin typeface="Calibri"/>
                        <a:ea typeface="Calibri"/>
                        <a:cs typeface="Times New Roman"/>
                      </a:endParaRPr>
                    </a:p>
                  </a:txBody>
                  <a:tcPr marL="68580" marR="68580" marT="0" marB="0"/>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3008505560"/>
              </p:ext>
            </p:extLst>
          </p:nvPr>
        </p:nvGraphicFramePr>
        <p:xfrm>
          <a:off x="258008" y="5276195"/>
          <a:ext cx="3804443" cy="1508760"/>
        </p:xfrm>
        <a:graphic>
          <a:graphicData uri="http://schemas.openxmlformats.org/drawingml/2006/table">
            <a:tbl>
              <a:tblPr firstRow="1" firstCol="1" bandRow="1">
                <a:tableStyleId>{5C22544A-7EE6-4342-B048-85BDC9FD1C3A}</a:tableStyleId>
              </a:tblPr>
              <a:tblGrid>
                <a:gridCol w="1194594"/>
                <a:gridCol w="2609849"/>
              </a:tblGrid>
              <a:tr h="200025">
                <a:tc>
                  <a:txBody>
                    <a:bodyPr/>
                    <a:lstStyle/>
                    <a:p>
                      <a:pPr marL="0" marR="0" algn="ctr">
                        <a:lnSpc>
                          <a:spcPct val="150000"/>
                        </a:lnSpc>
                        <a:spcBef>
                          <a:spcPts val="0"/>
                        </a:spcBef>
                        <a:spcAft>
                          <a:spcPts val="0"/>
                        </a:spcAft>
                      </a:pPr>
                      <a:r>
                        <a:rPr lang="es-EC" sz="1100" dirty="0">
                          <a:effectLst/>
                        </a:rPr>
                        <a:t>Detalle</a:t>
                      </a:r>
                      <a:endParaRPr lang="es-US" sz="105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C" sz="1100">
                          <a:effectLst/>
                        </a:rPr>
                        <a:t>Descripción</a:t>
                      </a:r>
                      <a:endParaRPr lang="es-US" sz="1050">
                        <a:effectLst/>
                        <a:latin typeface="Calibri"/>
                        <a:ea typeface="Calibri"/>
                        <a:cs typeface="Times New Roman"/>
                      </a:endParaRPr>
                    </a:p>
                  </a:txBody>
                  <a:tcPr marL="68580" marR="68580" marT="0" marB="0"/>
                </a:tc>
              </a:tr>
              <a:tr h="200025">
                <a:tc>
                  <a:txBody>
                    <a:bodyPr/>
                    <a:lstStyle/>
                    <a:p>
                      <a:pPr marL="0" marR="0">
                        <a:lnSpc>
                          <a:spcPct val="150000"/>
                        </a:lnSpc>
                        <a:spcBef>
                          <a:spcPts val="0"/>
                        </a:spcBef>
                        <a:spcAft>
                          <a:spcPts val="0"/>
                        </a:spcAft>
                      </a:pPr>
                      <a:r>
                        <a:rPr lang="es-EC" sz="1100" dirty="0">
                          <a:effectLst/>
                        </a:rPr>
                        <a:t>Actividad</a:t>
                      </a:r>
                      <a:endParaRPr lang="es-US" sz="1050" dirty="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s-EC" sz="1100" dirty="0">
                          <a:effectLst/>
                        </a:rPr>
                        <a:t>Compra y venta de bienes y servicios</a:t>
                      </a:r>
                      <a:endParaRPr lang="es-US" sz="1050" dirty="0">
                        <a:effectLst/>
                        <a:latin typeface="Calibri"/>
                        <a:ea typeface="Calibri"/>
                        <a:cs typeface="Times New Roman"/>
                      </a:endParaRPr>
                    </a:p>
                  </a:txBody>
                  <a:tcPr marL="68580" marR="68580" marT="0" marB="0"/>
                </a:tc>
              </a:tr>
              <a:tr h="200025">
                <a:tc>
                  <a:txBody>
                    <a:bodyPr/>
                    <a:lstStyle/>
                    <a:p>
                      <a:pPr marL="0" marR="0">
                        <a:lnSpc>
                          <a:spcPct val="150000"/>
                        </a:lnSpc>
                        <a:spcBef>
                          <a:spcPts val="0"/>
                        </a:spcBef>
                        <a:spcAft>
                          <a:spcPts val="0"/>
                        </a:spcAft>
                      </a:pPr>
                      <a:r>
                        <a:rPr lang="es-EC" sz="1100" dirty="0">
                          <a:effectLst/>
                        </a:rPr>
                        <a:t>Clasificación CIUU </a:t>
                      </a:r>
                      <a:r>
                        <a:rPr lang="es-EC" sz="1100" dirty="0" err="1">
                          <a:effectLst/>
                        </a:rPr>
                        <a:t>Rev</a:t>
                      </a:r>
                      <a:r>
                        <a:rPr lang="es-EC" sz="1100" dirty="0">
                          <a:effectLst/>
                        </a:rPr>
                        <a:t> 4</a:t>
                      </a:r>
                      <a:endParaRPr lang="es-US" sz="1050" dirty="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s-EC" sz="1100" dirty="0">
                          <a:effectLst/>
                        </a:rPr>
                        <a:t>4600-5110</a:t>
                      </a:r>
                      <a:endParaRPr lang="es-US" sz="1050" dirty="0">
                        <a:effectLst/>
                        <a:latin typeface="Calibri"/>
                        <a:ea typeface="Calibri"/>
                        <a:cs typeface="Times New Roman"/>
                      </a:endParaRPr>
                    </a:p>
                  </a:txBody>
                  <a:tcPr marL="68580" marR="68580" marT="0" marB="0"/>
                </a:tc>
              </a:tr>
              <a:tr h="200025">
                <a:tc>
                  <a:txBody>
                    <a:bodyPr/>
                    <a:lstStyle/>
                    <a:p>
                      <a:pPr marL="0" marR="0">
                        <a:lnSpc>
                          <a:spcPct val="150000"/>
                        </a:lnSpc>
                        <a:spcBef>
                          <a:spcPts val="0"/>
                        </a:spcBef>
                        <a:spcAft>
                          <a:spcPts val="0"/>
                        </a:spcAft>
                      </a:pPr>
                      <a:r>
                        <a:rPr lang="es-EC" sz="1100">
                          <a:effectLst/>
                        </a:rPr>
                        <a:t>Atención</a:t>
                      </a:r>
                      <a:endParaRPr lang="es-US" sz="105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s-EC" sz="1100" dirty="0">
                          <a:effectLst/>
                        </a:rPr>
                        <a:t>Productos de primera necesidad y productos suntuarios.</a:t>
                      </a:r>
                      <a:endParaRPr lang="es-US" sz="1050" dirty="0">
                        <a:effectLst/>
                        <a:latin typeface="Calibri"/>
                        <a:ea typeface="Calibri"/>
                        <a:cs typeface="Times New Roman"/>
                      </a:endParaRPr>
                    </a:p>
                  </a:txBody>
                  <a:tcPr marL="68580" marR="68580" marT="0" marB="0"/>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2595343680"/>
              </p:ext>
            </p:extLst>
          </p:nvPr>
        </p:nvGraphicFramePr>
        <p:xfrm>
          <a:off x="4223544" y="4014281"/>
          <a:ext cx="2400300" cy="2468880"/>
        </p:xfrm>
        <a:graphic>
          <a:graphicData uri="http://schemas.openxmlformats.org/drawingml/2006/table">
            <a:tbl>
              <a:tblPr firstRow="1" firstCol="1" bandRow="1">
                <a:tableStyleId>{5C22544A-7EE6-4342-B048-85BDC9FD1C3A}</a:tableStyleId>
              </a:tblPr>
              <a:tblGrid>
                <a:gridCol w="762000"/>
                <a:gridCol w="1638300"/>
              </a:tblGrid>
              <a:tr h="190500">
                <a:tc>
                  <a:txBody>
                    <a:bodyPr/>
                    <a:lstStyle/>
                    <a:p>
                      <a:pPr marL="0" marR="0" algn="ctr">
                        <a:lnSpc>
                          <a:spcPct val="150000"/>
                        </a:lnSpc>
                        <a:spcBef>
                          <a:spcPts val="0"/>
                        </a:spcBef>
                        <a:spcAft>
                          <a:spcPts val="0"/>
                        </a:spcAft>
                      </a:pPr>
                      <a:r>
                        <a:rPr lang="es-EC" sz="1200" dirty="0">
                          <a:effectLst/>
                        </a:rPr>
                        <a:t>Año</a:t>
                      </a:r>
                      <a:endParaRPr lang="es-US" sz="110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C" sz="1200">
                          <a:effectLst/>
                        </a:rPr>
                        <a:t>Cantidad de empresas</a:t>
                      </a:r>
                      <a:endParaRPr lang="es-US" sz="1100">
                        <a:effectLst/>
                        <a:latin typeface="Calibri"/>
                        <a:ea typeface="Calibri"/>
                        <a:cs typeface="Times New Roman"/>
                      </a:endParaRPr>
                    </a:p>
                  </a:txBody>
                  <a:tcPr marL="68580" marR="68580" marT="0" marB="0"/>
                </a:tc>
              </a:tr>
              <a:tr h="190500">
                <a:tc>
                  <a:txBody>
                    <a:bodyPr/>
                    <a:lstStyle/>
                    <a:p>
                      <a:pPr marL="0" marR="0" algn="r">
                        <a:lnSpc>
                          <a:spcPct val="150000"/>
                        </a:lnSpc>
                        <a:spcBef>
                          <a:spcPts val="0"/>
                        </a:spcBef>
                        <a:spcAft>
                          <a:spcPts val="0"/>
                        </a:spcAft>
                      </a:pPr>
                      <a:r>
                        <a:rPr lang="es-EC" sz="1200">
                          <a:effectLst/>
                        </a:rPr>
                        <a:t>2012</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213.597,11</a:t>
                      </a:r>
                      <a:endParaRPr lang="es-US" sz="1100">
                        <a:effectLst/>
                        <a:latin typeface="Calibri"/>
                        <a:ea typeface="Calibri"/>
                        <a:cs typeface="Times New Roman"/>
                      </a:endParaRPr>
                    </a:p>
                  </a:txBody>
                  <a:tcPr marL="68580" marR="68580" marT="0" marB="0"/>
                </a:tc>
              </a:tr>
              <a:tr h="190500">
                <a:tc>
                  <a:txBody>
                    <a:bodyPr/>
                    <a:lstStyle/>
                    <a:p>
                      <a:pPr marL="0" marR="0" algn="r">
                        <a:lnSpc>
                          <a:spcPct val="150000"/>
                        </a:lnSpc>
                        <a:spcBef>
                          <a:spcPts val="0"/>
                        </a:spcBef>
                        <a:spcAft>
                          <a:spcPts val="0"/>
                        </a:spcAft>
                      </a:pPr>
                      <a:r>
                        <a:rPr lang="es-EC" sz="1200">
                          <a:effectLst/>
                        </a:rPr>
                        <a:t>2011</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223.208,98</a:t>
                      </a:r>
                      <a:endParaRPr lang="es-US" sz="1100">
                        <a:effectLst/>
                        <a:latin typeface="Calibri"/>
                        <a:ea typeface="Calibri"/>
                        <a:cs typeface="Times New Roman"/>
                      </a:endParaRPr>
                    </a:p>
                  </a:txBody>
                  <a:tcPr marL="68580" marR="68580" marT="0" marB="0"/>
                </a:tc>
              </a:tr>
              <a:tr h="190500">
                <a:tc>
                  <a:txBody>
                    <a:bodyPr/>
                    <a:lstStyle/>
                    <a:p>
                      <a:pPr marL="0" marR="0" algn="r">
                        <a:lnSpc>
                          <a:spcPct val="150000"/>
                        </a:lnSpc>
                        <a:spcBef>
                          <a:spcPts val="0"/>
                        </a:spcBef>
                        <a:spcAft>
                          <a:spcPts val="0"/>
                        </a:spcAft>
                      </a:pPr>
                      <a:r>
                        <a:rPr lang="es-EC" sz="1200">
                          <a:effectLst/>
                        </a:rPr>
                        <a:t>2012</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233.253,38</a:t>
                      </a:r>
                      <a:endParaRPr lang="es-US" sz="1100">
                        <a:effectLst/>
                        <a:latin typeface="Calibri"/>
                        <a:ea typeface="Calibri"/>
                        <a:cs typeface="Times New Roman"/>
                      </a:endParaRPr>
                    </a:p>
                  </a:txBody>
                  <a:tcPr marL="68580" marR="68580" marT="0" marB="0"/>
                </a:tc>
              </a:tr>
              <a:tr h="190500">
                <a:tc>
                  <a:txBody>
                    <a:bodyPr/>
                    <a:lstStyle/>
                    <a:p>
                      <a:pPr marL="0" marR="0" algn="r">
                        <a:lnSpc>
                          <a:spcPct val="150000"/>
                        </a:lnSpc>
                        <a:spcBef>
                          <a:spcPts val="0"/>
                        </a:spcBef>
                        <a:spcAft>
                          <a:spcPts val="0"/>
                        </a:spcAft>
                      </a:pPr>
                      <a:r>
                        <a:rPr lang="es-EC" sz="1200">
                          <a:effectLst/>
                        </a:rPr>
                        <a:t>2013</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dirty="0">
                          <a:effectLst/>
                        </a:rPr>
                        <a:t>243.749,79</a:t>
                      </a:r>
                      <a:endParaRPr lang="es-US" sz="1100" dirty="0">
                        <a:effectLst/>
                        <a:latin typeface="Calibri"/>
                        <a:ea typeface="Calibri"/>
                        <a:cs typeface="Times New Roman"/>
                      </a:endParaRPr>
                    </a:p>
                  </a:txBody>
                  <a:tcPr marL="68580" marR="68580" marT="0" marB="0"/>
                </a:tc>
              </a:tr>
              <a:tr h="190500">
                <a:tc>
                  <a:txBody>
                    <a:bodyPr/>
                    <a:lstStyle/>
                    <a:p>
                      <a:pPr marL="0" marR="0" algn="r">
                        <a:lnSpc>
                          <a:spcPct val="150000"/>
                        </a:lnSpc>
                        <a:spcBef>
                          <a:spcPts val="0"/>
                        </a:spcBef>
                        <a:spcAft>
                          <a:spcPts val="0"/>
                        </a:spcAft>
                      </a:pPr>
                      <a:r>
                        <a:rPr lang="es-EC" sz="1200">
                          <a:effectLst/>
                        </a:rPr>
                        <a:t>2014</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dirty="0">
                          <a:effectLst/>
                        </a:rPr>
                        <a:t>254.718,53</a:t>
                      </a:r>
                      <a:endParaRPr lang="es-US" sz="1100" dirty="0">
                        <a:effectLst/>
                        <a:latin typeface="Calibri"/>
                        <a:ea typeface="Calibri"/>
                        <a:cs typeface="Times New Roman"/>
                      </a:endParaRPr>
                    </a:p>
                  </a:txBody>
                  <a:tcPr marL="68580" marR="68580" marT="0" marB="0"/>
                </a:tc>
              </a:tr>
              <a:tr h="190500">
                <a:tc>
                  <a:txBody>
                    <a:bodyPr/>
                    <a:lstStyle/>
                    <a:p>
                      <a:pPr marL="0" marR="0" algn="r">
                        <a:lnSpc>
                          <a:spcPct val="150000"/>
                        </a:lnSpc>
                        <a:spcBef>
                          <a:spcPts val="0"/>
                        </a:spcBef>
                        <a:spcAft>
                          <a:spcPts val="0"/>
                        </a:spcAft>
                      </a:pPr>
                      <a:r>
                        <a:rPr lang="es-EC" sz="1200">
                          <a:effectLst/>
                        </a:rPr>
                        <a:t>2015</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dirty="0">
                          <a:effectLst/>
                        </a:rPr>
                        <a:t>266.180,86</a:t>
                      </a:r>
                      <a:endParaRPr lang="es-US" sz="1100" dirty="0">
                        <a:effectLst/>
                        <a:latin typeface="Calibri"/>
                        <a:ea typeface="Calibri"/>
                        <a:cs typeface="Times New Roman"/>
                      </a:endParaRPr>
                    </a:p>
                  </a:txBody>
                  <a:tcPr marL="68580" marR="68580" marT="0" marB="0"/>
                </a:tc>
              </a:tr>
              <a:tr h="190500">
                <a:tc>
                  <a:txBody>
                    <a:bodyPr/>
                    <a:lstStyle/>
                    <a:p>
                      <a:pPr marL="0" marR="0" algn="r">
                        <a:lnSpc>
                          <a:spcPct val="150000"/>
                        </a:lnSpc>
                        <a:spcBef>
                          <a:spcPts val="0"/>
                        </a:spcBef>
                        <a:spcAft>
                          <a:spcPts val="0"/>
                        </a:spcAft>
                      </a:pPr>
                      <a:r>
                        <a:rPr lang="es-EC" sz="1200">
                          <a:effectLst/>
                        </a:rPr>
                        <a:t>2016</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dirty="0" smtClean="0">
                          <a:effectLst/>
                        </a:rPr>
                        <a:t>278.159,00</a:t>
                      </a:r>
                      <a:endParaRPr lang="es-US" sz="1100" dirty="0">
                        <a:effectLst/>
                        <a:latin typeface="Calibri"/>
                        <a:ea typeface="Calibri"/>
                        <a:cs typeface="Times New Roman"/>
                      </a:endParaRPr>
                    </a:p>
                  </a:txBody>
                  <a:tcPr marL="68580" marR="68580" marT="0" marB="0"/>
                </a:tc>
              </a:tr>
            </a:tbl>
          </a:graphicData>
        </a:graphic>
      </p:graphicFrame>
      <p:sp>
        <p:nvSpPr>
          <p:cNvPr id="12" name="1 Título"/>
          <p:cNvSpPr>
            <a:spLocks noGrp="1"/>
          </p:cNvSpPr>
          <p:nvPr>
            <p:ph type="title"/>
          </p:nvPr>
        </p:nvSpPr>
        <p:spPr>
          <a:xfrm>
            <a:off x="3190875" y="514350"/>
            <a:ext cx="4829175" cy="563562"/>
          </a:xfrm>
        </p:spPr>
        <p:txBody>
          <a:bodyPr>
            <a:normAutofit fontScale="90000"/>
          </a:bodyPr>
          <a:lstStyle/>
          <a:p>
            <a:pPr algn="ctr"/>
            <a:r>
              <a:rPr lang="es-US" dirty="0" smtClean="0">
                <a:solidFill>
                  <a:schemeClr val="bg2">
                    <a:lumMod val="50000"/>
                  </a:schemeClr>
                </a:solidFill>
              </a:rPr>
              <a:t>MARCO METODOLÓGICO</a:t>
            </a:r>
            <a:endParaRPr lang="es-US" dirty="0">
              <a:solidFill>
                <a:schemeClr val="bg2">
                  <a:lumMod val="50000"/>
                </a:schemeClr>
              </a:solidFill>
            </a:endParaRPr>
          </a:p>
        </p:txBody>
      </p:sp>
    </p:spTree>
    <p:extLst>
      <p:ext uri="{BB962C8B-B14F-4D97-AF65-F5344CB8AC3E}">
        <p14:creationId xmlns:p14="http://schemas.microsoft.com/office/powerpoint/2010/main" val="2609028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0" y="228600"/>
            <a:ext cx="2755392" cy="563562"/>
          </a:xfrm>
        </p:spPr>
        <p:txBody>
          <a:bodyPr>
            <a:normAutofit fontScale="90000"/>
          </a:bodyPr>
          <a:lstStyle/>
          <a:p>
            <a:pPr algn="ctr"/>
            <a:r>
              <a:rPr lang="es-US" dirty="0" smtClean="0">
                <a:solidFill>
                  <a:schemeClr val="bg2">
                    <a:lumMod val="50000"/>
                  </a:schemeClr>
                </a:solidFill>
              </a:rPr>
              <a:t>PYMES</a:t>
            </a:r>
            <a:endParaRPr lang="es-US" dirty="0">
              <a:solidFill>
                <a:schemeClr val="bg2">
                  <a:lumMod val="50000"/>
                </a:schemeClr>
              </a:solidFill>
            </a:endParaRPr>
          </a:p>
        </p:txBody>
      </p:sp>
      <p:sp>
        <p:nvSpPr>
          <p:cNvPr id="3" name="Rectángulo 7"/>
          <p:cNvSpPr/>
          <p:nvPr/>
        </p:nvSpPr>
        <p:spPr>
          <a:xfrm>
            <a:off x="235529" y="1308248"/>
            <a:ext cx="4336471" cy="16445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1600" dirty="0" smtClean="0"/>
              <a:t>Conjunto </a:t>
            </a:r>
            <a:r>
              <a:rPr lang="es-EC" sz="1600" dirty="0"/>
              <a:t>de pequeñas y medianas empresas que de acuerdo a su volumen de ventas, capital social, cantidad de trabajadores, y su nivel de producción o activos presentan características propias de este tipo de entidades económicas. </a:t>
            </a:r>
            <a:endParaRPr lang="es-EC" sz="1600" dirty="0">
              <a:solidFill>
                <a:schemeClr val="tx1"/>
              </a:solidFill>
            </a:endParaRPr>
          </a:p>
        </p:txBody>
      </p:sp>
      <p:sp>
        <p:nvSpPr>
          <p:cNvPr id="4" name="CuadroTexto 4"/>
          <p:cNvSpPr txBox="1"/>
          <p:nvPr/>
        </p:nvSpPr>
        <p:spPr>
          <a:xfrm>
            <a:off x="235528" y="852055"/>
            <a:ext cx="3488747" cy="369332"/>
          </a:xfrm>
          <a:prstGeom prst="rect">
            <a:avLst/>
          </a:prstGeom>
          <a:noFill/>
        </p:spPr>
        <p:txBody>
          <a:bodyPr wrap="square" rtlCol="0">
            <a:spAutoFit/>
          </a:bodyPr>
          <a:lstStyle/>
          <a:p>
            <a:r>
              <a:rPr lang="es-EC" dirty="0" smtClean="0"/>
              <a:t>SRI-Servicio de Rentas Internas</a:t>
            </a:r>
            <a:endParaRPr lang="es-EC" dirty="0"/>
          </a:p>
        </p:txBody>
      </p:sp>
      <p:sp>
        <p:nvSpPr>
          <p:cNvPr id="5" name="Rectángulo 7"/>
          <p:cNvSpPr/>
          <p:nvPr/>
        </p:nvSpPr>
        <p:spPr>
          <a:xfrm>
            <a:off x="235528" y="3137048"/>
            <a:ext cx="4336471" cy="18540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Arial" panose="020B0604020202020204" pitchFamily="34" charset="0"/>
              <a:buChar char="•"/>
            </a:pPr>
            <a:r>
              <a:rPr lang="es-EC" sz="1400" dirty="0"/>
              <a:t>Comercio al por mayor y al por menor.</a:t>
            </a:r>
          </a:p>
          <a:p>
            <a:pPr marL="285750" indent="-285750">
              <a:buFont typeface="Arial" panose="020B0604020202020204" pitchFamily="34" charset="0"/>
              <a:buChar char="•"/>
            </a:pPr>
            <a:r>
              <a:rPr lang="es-EC" sz="1400" dirty="0"/>
              <a:t>Agricultura, silvicultura y pesca.</a:t>
            </a:r>
          </a:p>
          <a:p>
            <a:pPr marL="285750" indent="-285750">
              <a:buFont typeface="Arial" panose="020B0604020202020204" pitchFamily="34" charset="0"/>
              <a:buChar char="•"/>
            </a:pPr>
            <a:r>
              <a:rPr lang="es-EC" sz="1400" dirty="0"/>
              <a:t>Industrias manufactureras.</a:t>
            </a:r>
          </a:p>
          <a:p>
            <a:pPr marL="285750" indent="-285750">
              <a:buFont typeface="Arial" panose="020B0604020202020204" pitchFamily="34" charset="0"/>
              <a:buChar char="•"/>
            </a:pPr>
            <a:r>
              <a:rPr lang="es-EC" sz="1400" dirty="0"/>
              <a:t>Construcción.</a:t>
            </a:r>
          </a:p>
          <a:p>
            <a:pPr marL="285750" indent="-285750">
              <a:buFont typeface="Arial" panose="020B0604020202020204" pitchFamily="34" charset="0"/>
              <a:buChar char="•"/>
            </a:pPr>
            <a:r>
              <a:rPr lang="es-EC" sz="1400" dirty="0"/>
              <a:t>Transporte, almacenamiento, y comunicaciones.</a:t>
            </a:r>
          </a:p>
          <a:p>
            <a:pPr marL="285750" indent="-285750">
              <a:buFont typeface="Arial" panose="020B0604020202020204" pitchFamily="34" charset="0"/>
              <a:buChar char="•"/>
            </a:pPr>
            <a:r>
              <a:rPr lang="es-EC" sz="1400" dirty="0"/>
              <a:t>Bienes inmuebles y servicios prestados a las empresas.</a:t>
            </a:r>
          </a:p>
          <a:p>
            <a:pPr marL="285750" indent="-285750">
              <a:buFont typeface="Arial" panose="020B0604020202020204" pitchFamily="34" charset="0"/>
              <a:buChar char="•"/>
            </a:pPr>
            <a:r>
              <a:rPr lang="es-EC" sz="1400" dirty="0"/>
              <a:t>Servicios comunales, sociales y personales.</a:t>
            </a:r>
          </a:p>
        </p:txBody>
      </p:sp>
      <p:sp>
        <p:nvSpPr>
          <p:cNvPr id="6" name="Rectángulo 7"/>
          <p:cNvSpPr/>
          <p:nvPr/>
        </p:nvSpPr>
        <p:spPr>
          <a:xfrm>
            <a:off x="235527" y="5242073"/>
            <a:ext cx="4336471" cy="11682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C" sz="1400" dirty="0"/>
              <a:t>Para fines tributarios las PYMES de acuerdo al tipo de RUC que posean se las divide en personas naturales y sociedades. De acuerdo a cual sea su caso</a:t>
            </a:r>
          </a:p>
        </p:txBody>
      </p:sp>
      <p:sp>
        <p:nvSpPr>
          <p:cNvPr id="7" name="Rectángulo 7"/>
          <p:cNvSpPr/>
          <p:nvPr/>
        </p:nvSpPr>
        <p:spPr>
          <a:xfrm>
            <a:off x="6179128" y="1308248"/>
            <a:ext cx="4812722" cy="34161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US" sz="1600" b="1" dirty="0" smtClean="0"/>
              <a:t>Según Resolución No</a:t>
            </a:r>
            <a:r>
              <a:rPr lang="es-US" sz="1600" b="1" dirty="0"/>
              <a:t>. </a:t>
            </a:r>
            <a:r>
              <a:rPr lang="es-US" sz="1600" b="1" dirty="0" smtClean="0"/>
              <a:t>SC.Q.ICI.CPAIFRS.11.01, la Superintendencia de Compañías resuelve:</a:t>
            </a:r>
          </a:p>
          <a:p>
            <a:r>
              <a:rPr lang="es-EC" sz="1600" b="1" dirty="0"/>
              <a:t>ARTÍCULO PRIMERO.- </a:t>
            </a:r>
            <a:r>
              <a:rPr lang="es-EC" sz="1600" dirty="0"/>
              <a:t>Para efectos del registro y preparación de estados financieros, la Superintendencia de Compañías califica como PYMES a las personas jurídicas que cumplan las siguientes condiciones:</a:t>
            </a:r>
          </a:p>
          <a:p>
            <a:r>
              <a:rPr lang="es-EC" sz="1600" dirty="0"/>
              <a:t>a) Activos totales inferiores a cuatro millones de dólares;</a:t>
            </a:r>
          </a:p>
          <a:p>
            <a:r>
              <a:rPr lang="es-EC" sz="1600" dirty="0"/>
              <a:t>b) Registren un valor bruto de ventas anuales inferior a cinco millones de dólares; y,</a:t>
            </a:r>
          </a:p>
          <a:p>
            <a:r>
              <a:rPr lang="es-EC" sz="1600" dirty="0"/>
              <a:t>c) Tengan menos de 200 trabajadores (personal ocupado</a:t>
            </a:r>
            <a:r>
              <a:rPr lang="es-EC" sz="1600" dirty="0" smtClean="0"/>
              <a:t>).</a:t>
            </a:r>
            <a:endParaRPr lang="es-EC" sz="1600" dirty="0"/>
          </a:p>
        </p:txBody>
      </p:sp>
      <p:sp>
        <p:nvSpPr>
          <p:cNvPr id="8" name="CuadroTexto 4"/>
          <p:cNvSpPr txBox="1"/>
          <p:nvPr/>
        </p:nvSpPr>
        <p:spPr>
          <a:xfrm>
            <a:off x="6179128" y="846860"/>
            <a:ext cx="4688897" cy="369332"/>
          </a:xfrm>
          <a:prstGeom prst="rect">
            <a:avLst/>
          </a:prstGeom>
          <a:noFill/>
        </p:spPr>
        <p:txBody>
          <a:bodyPr wrap="square" rtlCol="0">
            <a:spAutoFit/>
          </a:bodyPr>
          <a:lstStyle/>
          <a:p>
            <a:r>
              <a:rPr lang="es-EC" dirty="0" smtClean="0"/>
              <a:t>SUPERINTENDENCIA DE COMPAÑÍAS</a:t>
            </a:r>
            <a:endParaRPr lang="es-EC"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266" t="40417" r="28281" b="40739"/>
          <a:stretch/>
        </p:blipFill>
        <p:spPr bwMode="auto">
          <a:xfrm>
            <a:off x="6179128" y="5242073"/>
            <a:ext cx="4810126" cy="129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uadroTexto 4"/>
          <p:cNvSpPr txBox="1"/>
          <p:nvPr/>
        </p:nvSpPr>
        <p:spPr>
          <a:xfrm>
            <a:off x="6179127" y="4806434"/>
            <a:ext cx="4688897" cy="369332"/>
          </a:xfrm>
          <a:prstGeom prst="rect">
            <a:avLst/>
          </a:prstGeom>
          <a:noFill/>
        </p:spPr>
        <p:txBody>
          <a:bodyPr wrap="square" rtlCol="0">
            <a:spAutoFit/>
          </a:bodyPr>
          <a:lstStyle/>
          <a:p>
            <a:r>
              <a:rPr lang="es-EC" dirty="0" smtClean="0"/>
              <a:t>Según la CAN – Resolución 1260</a:t>
            </a:r>
            <a:endParaRPr lang="es-EC" dirty="0"/>
          </a:p>
        </p:txBody>
      </p:sp>
    </p:spTree>
    <p:extLst>
      <p:ext uri="{BB962C8B-B14F-4D97-AF65-F5344CB8AC3E}">
        <p14:creationId xmlns:p14="http://schemas.microsoft.com/office/powerpoint/2010/main" val="2609028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90875" y="514350"/>
            <a:ext cx="4829175" cy="563562"/>
          </a:xfrm>
        </p:spPr>
        <p:txBody>
          <a:bodyPr>
            <a:normAutofit fontScale="90000"/>
          </a:bodyPr>
          <a:lstStyle/>
          <a:p>
            <a:pPr algn="ctr"/>
            <a:r>
              <a:rPr lang="es-US" dirty="0" smtClean="0">
                <a:solidFill>
                  <a:schemeClr val="bg2">
                    <a:lumMod val="50000"/>
                  </a:schemeClr>
                </a:solidFill>
              </a:rPr>
              <a:t>RESULTADOS Y ANÁLISIS DE LA OFERTA</a:t>
            </a:r>
            <a:endParaRPr lang="es-US" dirty="0">
              <a:solidFill>
                <a:schemeClr val="bg2">
                  <a:lumMod val="50000"/>
                </a:schemeClr>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3979610138"/>
              </p:ext>
            </p:extLst>
          </p:nvPr>
        </p:nvGraphicFramePr>
        <p:xfrm>
          <a:off x="648493" y="1729579"/>
          <a:ext cx="3761581" cy="3509170"/>
        </p:xfrm>
        <a:graphic>
          <a:graphicData uri="http://schemas.openxmlformats.org/drawingml/2006/table">
            <a:tbl>
              <a:tblPr firstRow="1" firstCol="1" bandRow="1">
                <a:tableStyleId>{5C22544A-7EE6-4342-B048-85BDC9FD1C3A}</a:tableStyleId>
              </a:tblPr>
              <a:tblGrid>
                <a:gridCol w="2064627"/>
                <a:gridCol w="848477"/>
                <a:gridCol w="848477"/>
              </a:tblGrid>
              <a:tr h="701834">
                <a:tc>
                  <a:txBody>
                    <a:bodyPr/>
                    <a:lstStyle/>
                    <a:p>
                      <a:pPr marL="0" marR="0" algn="ctr">
                        <a:lnSpc>
                          <a:spcPct val="150000"/>
                        </a:lnSpc>
                        <a:spcBef>
                          <a:spcPts val="0"/>
                        </a:spcBef>
                        <a:spcAft>
                          <a:spcPts val="0"/>
                        </a:spcAft>
                      </a:pPr>
                      <a:r>
                        <a:rPr lang="es-EC" sz="1200">
                          <a:effectLst/>
                        </a:rPr>
                        <a:t>Opción</a:t>
                      </a:r>
                      <a:endParaRPr lang="es-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C" sz="1200">
                          <a:effectLst/>
                        </a:rPr>
                        <a:t>Frecuencia</a:t>
                      </a:r>
                      <a:endParaRPr lang="es-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C" sz="1200">
                          <a:effectLst/>
                        </a:rPr>
                        <a:t>Tasa</a:t>
                      </a:r>
                      <a:endParaRPr lang="es-US" sz="1100">
                        <a:effectLst/>
                        <a:latin typeface="Calibri"/>
                        <a:ea typeface="Calibri"/>
                        <a:cs typeface="Times New Roman"/>
                      </a:endParaRPr>
                    </a:p>
                  </a:txBody>
                  <a:tcPr marL="68580" marR="68580" marT="0" marB="0"/>
                </a:tc>
              </a:tr>
              <a:tr h="350917">
                <a:tc>
                  <a:txBody>
                    <a:bodyPr/>
                    <a:lstStyle/>
                    <a:p>
                      <a:pPr marL="0" marR="0">
                        <a:lnSpc>
                          <a:spcPct val="150000"/>
                        </a:lnSpc>
                        <a:spcBef>
                          <a:spcPts val="0"/>
                        </a:spcBef>
                        <a:spcAft>
                          <a:spcPts val="0"/>
                        </a:spcAft>
                      </a:pPr>
                      <a:r>
                        <a:rPr lang="es-EC" sz="1200">
                          <a:effectLst/>
                        </a:rPr>
                        <a:t>Ferreterías </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67</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17,49%</a:t>
                      </a:r>
                      <a:endParaRPr lang="es-US" sz="1100">
                        <a:effectLst/>
                        <a:latin typeface="Calibri"/>
                        <a:ea typeface="Calibri"/>
                        <a:cs typeface="Times New Roman"/>
                      </a:endParaRPr>
                    </a:p>
                  </a:txBody>
                  <a:tcPr marL="68580" marR="68580" marT="0" marB="0"/>
                </a:tc>
              </a:tr>
              <a:tr h="350917">
                <a:tc>
                  <a:txBody>
                    <a:bodyPr/>
                    <a:lstStyle/>
                    <a:p>
                      <a:pPr marL="0" marR="0">
                        <a:lnSpc>
                          <a:spcPct val="150000"/>
                        </a:lnSpc>
                        <a:spcBef>
                          <a:spcPts val="0"/>
                        </a:spcBef>
                        <a:spcAft>
                          <a:spcPts val="0"/>
                        </a:spcAft>
                      </a:pPr>
                      <a:r>
                        <a:rPr lang="es-EC" sz="1200">
                          <a:effectLst/>
                        </a:rPr>
                        <a:t>Farmacias</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190</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49,61%</a:t>
                      </a:r>
                      <a:endParaRPr lang="es-US" sz="1100">
                        <a:effectLst/>
                        <a:latin typeface="Calibri"/>
                        <a:ea typeface="Calibri"/>
                        <a:cs typeface="Times New Roman"/>
                      </a:endParaRPr>
                    </a:p>
                  </a:txBody>
                  <a:tcPr marL="68580" marR="68580" marT="0" marB="0"/>
                </a:tc>
              </a:tr>
              <a:tr h="350917">
                <a:tc>
                  <a:txBody>
                    <a:bodyPr/>
                    <a:lstStyle/>
                    <a:p>
                      <a:pPr marL="0" marR="0">
                        <a:lnSpc>
                          <a:spcPct val="150000"/>
                        </a:lnSpc>
                        <a:spcBef>
                          <a:spcPts val="0"/>
                        </a:spcBef>
                        <a:spcAft>
                          <a:spcPts val="0"/>
                        </a:spcAft>
                      </a:pPr>
                      <a:r>
                        <a:rPr lang="es-EC" sz="1200">
                          <a:effectLst/>
                        </a:rPr>
                        <a:t>Tiendas</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71</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18,54%</a:t>
                      </a:r>
                      <a:endParaRPr lang="es-US" sz="1100">
                        <a:effectLst/>
                        <a:latin typeface="Calibri"/>
                        <a:ea typeface="Calibri"/>
                        <a:cs typeface="Times New Roman"/>
                      </a:endParaRPr>
                    </a:p>
                  </a:txBody>
                  <a:tcPr marL="68580" marR="68580" marT="0" marB="0"/>
                </a:tc>
              </a:tr>
              <a:tr h="350917">
                <a:tc>
                  <a:txBody>
                    <a:bodyPr/>
                    <a:lstStyle/>
                    <a:p>
                      <a:pPr marL="0" marR="0">
                        <a:lnSpc>
                          <a:spcPct val="150000"/>
                        </a:lnSpc>
                        <a:spcBef>
                          <a:spcPts val="0"/>
                        </a:spcBef>
                        <a:spcAft>
                          <a:spcPts val="0"/>
                        </a:spcAft>
                      </a:pPr>
                      <a:r>
                        <a:rPr lang="es-EC" sz="1200">
                          <a:effectLst/>
                        </a:rPr>
                        <a:t>Venta de ropa y calzado</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15</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3,92%</a:t>
                      </a:r>
                      <a:endParaRPr lang="es-US" sz="1100">
                        <a:effectLst/>
                        <a:latin typeface="Calibri"/>
                        <a:ea typeface="Calibri"/>
                        <a:cs typeface="Times New Roman"/>
                      </a:endParaRPr>
                    </a:p>
                  </a:txBody>
                  <a:tcPr marL="68580" marR="68580" marT="0" marB="0"/>
                </a:tc>
              </a:tr>
              <a:tr h="350917">
                <a:tc>
                  <a:txBody>
                    <a:bodyPr/>
                    <a:lstStyle/>
                    <a:p>
                      <a:pPr marL="0" marR="0">
                        <a:lnSpc>
                          <a:spcPct val="150000"/>
                        </a:lnSpc>
                        <a:spcBef>
                          <a:spcPts val="0"/>
                        </a:spcBef>
                        <a:spcAft>
                          <a:spcPts val="0"/>
                        </a:spcAft>
                      </a:pPr>
                      <a:r>
                        <a:rPr lang="es-EC" sz="1200">
                          <a:effectLst/>
                        </a:rPr>
                        <a:t>Venta de alimentos</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22</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5,74%</a:t>
                      </a:r>
                      <a:endParaRPr lang="es-US" sz="1100">
                        <a:effectLst/>
                        <a:latin typeface="Calibri"/>
                        <a:ea typeface="Calibri"/>
                        <a:cs typeface="Times New Roman"/>
                      </a:endParaRPr>
                    </a:p>
                  </a:txBody>
                  <a:tcPr marL="68580" marR="68580" marT="0" marB="0"/>
                </a:tc>
              </a:tr>
              <a:tr h="350917">
                <a:tc>
                  <a:txBody>
                    <a:bodyPr/>
                    <a:lstStyle/>
                    <a:p>
                      <a:pPr marL="0" marR="0">
                        <a:lnSpc>
                          <a:spcPct val="150000"/>
                        </a:lnSpc>
                        <a:spcBef>
                          <a:spcPts val="0"/>
                        </a:spcBef>
                        <a:spcAft>
                          <a:spcPts val="0"/>
                        </a:spcAft>
                      </a:pPr>
                      <a:r>
                        <a:rPr lang="es-EC" sz="1200">
                          <a:effectLst/>
                        </a:rPr>
                        <a:t>Venta de mascotas</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12</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3,13%</a:t>
                      </a:r>
                      <a:endParaRPr lang="es-US" sz="1100">
                        <a:effectLst/>
                        <a:latin typeface="Calibri"/>
                        <a:ea typeface="Calibri"/>
                        <a:cs typeface="Times New Roman"/>
                      </a:endParaRPr>
                    </a:p>
                  </a:txBody>
                  <a:tcPr marL="68580" marR="68580" marT="0" marB="0"/>
                </a:tc>
              </a:tr>
              <a:tr h="350917">
                <a:tc>
                  <a:txBody>
                    <a:bodyPr/>
                    <a:lstStyle/>
                    <a:p>
                      <a:pPr marL="0" marR="0">
                        <a:lnSpc>
                          <a:spcPct val="150000"/>
                        </a:lnSpc>
                        <a:spcBef>
                          <a:spcPts val="0"/>
                        </a:spcBef>
                        <a:spcAft>
                          <a:spcPts val="0"/>
                        </a:spcAft>
                      </a:pPr>
                      <a:r>
                        <a:rPr lang="es-EC" sz="1200">
                          <a:effectLst/>
                        </a:rPr>
                        <a:t>Otros</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6</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1,57%</a:t>
                      </a:r>
                      <a:endParaRPr lang="es-US" sz="1100">
                        <a:effectLst/>
                        <a:latin typeface="Calibri"/>
                        <a:ea typeface="Calibri"/>
                        <a:cs typeface="Times New Roman"/>
                      </a:endParaRPr>
                    </a:p>
                  </a:txBody>
                  <a:tcPr marL="68580" marR="68580" marT="0" marB="0"/>
                </a:tc>
              </a:tr>
              <a:tr h="350917">
                <a:tc>
                  <a:txBody>
                    <a:bodyPr/>
                    <a:lstStyle/>
                    <a:p>
                      <a:pPr marL="0" marR="0">
                        <a:lnSpc>
                          <a:spcPct val="150000"/>
                        </a:lnSpc>
                        <a:spcBef>
                          <a:spcPts val="0"/>
                        </a:spcBef>
                        <a:spcAft>
                          <a:spcPts val="0"/>
                        </a:spcAft>
                      </a:pPr>
                      <a:r>
                        <a:rPr lang="es-EC" sz="1200">
                          <a:effectLst/>
                        </a:rPr>
                        <a:t>Total</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383</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dirty="0">
                          <a:effectLst/>
                        </a:rPr>
                        <a:t>100,00%</a:t>
                      </a:r>
                      <a:endParaRPr lang="es-US" sz="1100" dirty="0">
                        <a:effectLst/>
                        <a:latin typeface="Calibri"/>
                        <a:ea typeface="Calibri"/>
                        <a:cs typeface="Times New Roman"/>
                      </a:endParaRPr>
                    </a:p>
                  </a:txBody>
                  <a:tcPr marL="68580" marR="68580" marT="0" marB="0"/>
                </a:tc>
              </a:tr>
            </a:tbl>
          </a:graphicData>
        </a:graphic>
      </p:graphicFrame>
      <p:graphicFrame>
        <p:nvGraphicFramePr>
          <p:cNvPr id="8" name="7 Gráfico">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o="urn:schemas-microsoft-com:office:office" xmlns:v="urn:schemas-microsoft-com:vml" xmlns:w10="urn:schemas-microsoft-com:office:word" xmlns:w="http://schemas.openxmlformats.org/wordprocessingml/2006/main" xmlns:w15="http://schemas.microsoft.com/office/word/2012/wordml"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C24C1BDE-ACD2-4458-863B-E83CEF2C0ABF}"/>
              </a:ext>
            </a:extLst>
          </p:cNvPr>
          <p:cNvGraphicFramePr/>
          <p:nvPr>
            <p:extLst>
              <p:ext uri="{D42A27DB-BD31-4B8C-83A1-F6EECF244321}">
                <p14:modId xmlns:p14="http://schemas.microsoft.com/office/powerpoint/2010/main" val="1815990645"/>
              </p:ext>
            </p:extLst>
          </p:nvPr>
        </p:nvGraphicFramePr>
        <p:xfrm>
          <a:off x="4848224" y="1770822"/>
          <a:ext cx="5514975" cy="39060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9028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704850" y="1271885"/>
            <a:ext cx="4572000" cy="923330"/>
          </a:xfrm>
          <a:prstGeom prst="rect">
            <a:avLst/>
          </a:prstGeom>
        </p:spPr>
        <p:txBody>
          <a:bodyPr wrap="square">
            <a:spAutoFit/>
          </a:bodyPr>
          <a:lstStyle/>
          <a:p>
            <a:r>
              <a:rPr lang="es-EC" b="1" dirty="0"/>
              <a:t>¿Cuáles considera que son los beneficios posibles a obtenerse por el uso del dinero electrónico?</a:t>
            </a:r>
            <a:endParaRPr lang="es-US" dirty="0"/>
          </a:p>
        </p:txBody>
      </p:sp>
      <p:pic>
        <p:nvPicPr>
          <p:cNvPr id="10" name="9 Imagen"/>
          <p:cNvPicPr/>
          <p:nvPr/>
        </p:nvPicPr>
        <p:blipFill>
          <a:blip r:embed="rId2">
            <a:extLst>
              <a:ext uri="{28A0092B-C50C-407E-A947-70E740481C1C}">
                <a14:useLocalDpi xmlns:a14="http://schemas.microsoft.com/office/drawing/2010/main" val="0"/>
              </a:ext>
            </a:extLst>
          </a:blip>
          <a:srcRect/>
          <a:stretch>
            <a:fillRect/>
          </a:stretch>
        </p:blipFill>
        <p:spPr bwMode="auto">
          <a:xfrm>
            <a:off x="704850" y="2681584"/>
            <a:ext cx="4572000" cy="2743200"/>
          </a:xfrm>
          <a:prstGeom prst="rect">
            <a:avLst/>
          </a:prstGeom>
          <a:noFill/>
          <a:ln>
            <a:noFill/>
          </a:ln>
        </p:spPr>
      </p:pic>
      <p:sp>
        <p:nvSpPr>
          <p:cNvPr id="11" name="10 Rectángulo"/>
          <p:cNvSpPr/>
          <p:nvPr/>
        </p:nvSpPr>
        <p:spPr>
          <a:xfrm>
            <a:off x="5905500" y="1410384"/>
            <a:ext cx="5267325" cy="646331"/>
          </a:xfrm>
          <a:prstGeom prst="rect">
            <a:avLst/>
          </a:prstGeom>
        </p:spPr>
        <p:txBody>
          <a:bodyPr wrap="square">
            <a:spAutoFit/>
          </a:bodyPr>
          <a:lstStyle/>
          <a:p>
            <a:pPr lvl="0"/>
            <a:r>
              <a:rPr lang="es-EC" b="1" dirty="0"/>
              <a:t>¿Conoce los procesos para poder recibir dinero electrónico en sus procesos de venta?</a:t>
            </a:r>
            <a:endParaRPr lang="es-US" dirty="0"/>
          </a:p>
        </p:txBody>
      </p:sp>
      <p:pic>
        <p:nvPicPr>
          <p:cNvPr id="12" name="11 Imagen"/>
          <p:cNvPicPr/>
          <p:nvPr/>
        </p:nvPicPr>
        <p:blipFill>
          <a:blip r:embed="rId3">
            <a:extLst>
              <a:ext uri="{28A0092B-C50C-407E-A947-70E740481C1C}">
                <a14:useLocalDpi xmlns:a14="http://schemas.microsoft.com/office/drawing/2010/main" val="0"/>
              </a:ext>
            </a:extLst>
          </a:blip>
          <a:srcRect/>
          <a:stretch>
            <a:fillRect/>
          </a:stretch>
        </p:blipFill>
        <p:spPr bwMode="auto">
          <a:xfrm>
            <a:off x="5905500" y="2681584"/>
            <a:ext cx="4572000" cy="2743200"/>
          </a:xfrm>
          <a:prstGeom prst="rect">
            <a:avLst/>
          </a:prstGeom>
          <a:noFill/>
          <a:ln>
            <a:noFill/>
          </a:ln>
        </p:spPr>
      </p:pic>
    </p:spTree>
    <p:extLst>
      <p:ext uri="{BB962C8B-B14F-4D97-AF65-F5344CB8AC3E}">
        <p14:creationId xmlns:p14="http://schemas.microsoft.com/office/powerpoint/2010/main" val="3836084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66750" y="976610"/>
            <a:ext cx="4514850" cy="923330"/>
          </a:xfrm>
          <a:prstGeom prst="rect">
            <a:avLst/>
          </a:prstGeom>
        </p:spPr>
        <p:txBody>
          <a:bodyPr wrap="square">
            <a:spAutoFit/>
          </a:bodyPr>
          <a:lstStyle/>
          <a:p>
            <a:r>
              <a:rPr lang="es-EC" b="1" dirty="0"/>
              <a:t>¿Ha recibido información por parte del Estado sobre los beneficios sobre la recepción del dinero electrónico?</a:t>
            </a:r>
            <a:endParaRPr lang="es-US"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666750" y="2409825"/>
            <a:ext cx="4572000" cy="2743200"/>
          </a:xfrm>
          <a:prstGeom prst="rect">
            <a:avLst/>
          </a:prstGeom>
          <a:noFill/>
          <a:ln>
            <a:noFill/>
          </a:ln>
        </p:spPr>
      </p:pic>
      <p:sp>
        <p:nvSpPr>
          <p:cNvPr id="4" name="3 Rectángulo"/>
          <p:cNvSpPr/>
          <p:nvPr/>
        </p:nvSpPr>
        <p:spPr>
          <a:xfrm>
            <a:off x="6124575" y="976610"/>
            <a:ext cx="4524375" cy="923330"/>
          </a:xfrm>
          <a:prstGeom prst="rect">
            <a:avLst/>
          </a:prstGeom>
        </p:spPr>
        <p:txBody>
          <a:bodyPr wrap="square">
            <a:spAutoFit/>
          </a:bodyPr>
          <a:lstStyle/>
          <a:p>
            <a:pPr lvl="0"/>
            <a:r>
              <a:rPr lang="es-EC" b="1" dirty="0"/>
              <a:t>¿Considera implementar la recepción de dinero electrónico dentro de los siguientes seis meses?</a:t>
            </a:r>
            <a:endParaRPr lang="es-US" dirty="0"/>
          </a:p>
        </p:txBody>
      </p:sp>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6124575" y="2409825"/>
            <a:ext cx="4572000" cy="2743200"/>
          </a:xfrm>
          <a:prstGeom prst="rect">
            <a:avLst/>
          </a:prstGeom>
          <a:noFill/>
          <a:ln>
            <a:noFill/>
          </a:ln>
        </p:spPr>
      </p:pic>
    </p:spTree>
    <p:extLst>
      <p:ext uri="{BB962C8B-B14F-4D97-AF65-F5344CB8AC3E}">
        <p14:creationId xmlns:p14="http://schemas.microsoft.com/office/powerpoint/2010/main" val="2609028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2900" y="696010"/>
            <a:ext cx="4486275" cy="923330"/>
          </a:xfrm>
          <a:prstGeom prst="rect">
            <a:avLst/>
          </a:prstGeom>
        </p:spPr>
        <p:txBody>
          <a:bodyPr wrap="square">
            <a:spAutoFit/>
          </a:bodyPr>
          <a:lstStyle/>
          <a:p>
            <a:pPr lvl="0"/>
            <a:r>
              <a:rPr lang="es-EC" b="1" dirty="0"/>
              <a:t>¿Cuáles son las principales limitantes que impiden que usted implemente la recepción de dinero electrónico?</a:t>
            </a:r>
            <a:endParaRPr lang="es-US"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300037" y="2419350"/>
            <a:ext cx="4572000" cy="2743200"/>
          </a:xfrm>
          <a:prstGeom prst="rect">
            <a:avLst/>
          </a:prstGeom>
          <a:noFill/>
          <a:ln>
            <a:noFill/>
          </a:ln>
        </p:spPr>
      </p:pic>
      <p:sp>
        <p:nvSpPr>
          <p:cNvPr id="4" name="3 Rectángulo"/>
          <p:cNvSpPr/>
          <p:nvPr/>
        </p:nvSpPr>
        <p:spPr>
          <a:xfrm>
            <a:off x="6057900" y="696010"/>
            <a:ext cx="3781425" cy="923330"/>
          </a:xfrm>
          <a:prstGeom prst="rect">
            <a:avLst/>
          </a:prstGeom>
        </p:spPr>
        <p:txBody>
          <a:bodyPr wrap="square">
            <a:spAutoFit/>
          </a:bodyPr>
          <a:lstStyle/>
          <a:p>
            <a:pPr lvl="0"/>
            <a:r>
              <a:rPr lang="es-EC" b="1" dirty="0"/>
              <a:t>¿Considera que la recepción de dinero electrónico aumentará su nivel de ventas?</a:t>
            </a:r>
            <a:endParaRPr lang="es-US" dirty="0"/>
          </a:p>
        </p:txBody>
      </p:sp>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6057900" y="2419350"/>
            <a:ext cx="4572000" cy="2743200"/>
          </a:xfrm>
          <a:prstGeom prst="rect">
            <a:avLst/>
          </a:prstGeom>
          <a:noFill/>
          <a:ln>
            <a:noFill/>
          </a:ln>
        </p:spPr>
      </p:pic>
    </p:spTree>
    <p:extLst>
      <p:ext uri="{BB962C8B-B14F-4D97-AF65-F5344CB8AC3E}">
        <p14:creationId xmlns:p14="http://schemas.microsoft.com/office/powerpoint/2010/main" val="2097638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76250" y="710684"/>
            <a:ext cx="4019550" cy="923330"/>
          </a:xfrm>
          <a:prstGeom prst="rect">
            <a:avLst/>
          </a:prstGeom>
        </p:spPr>
        <p:txBody>
          <a:bodyPr wrap="square">
            <a:spAutoFit/>
          </a:bodyPr>
          <a:lstStyle/>
          <a:p>
            <a:pPr lvl="0"/>
            <a:r>
              <a:rPr lang="es-EC" b="1" dirty="0"/>
              <a:t>¿Sus clientes han indicado querer pagar mediante el uso de dinero electrónico?</a:t>
            </a:r>
            <a:endParaRPr lang="es-US"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476250" y="2257425"/>
            <a:ext cx="4572000" cy="2743200"/>
          </a:xfrm>
          <a:prstGeom prst="rect">
            <a:avLst/>
          </a:prstGeom>
          <a:noFill/>
          <a:ln>
            <a:noFill/>
          </a:ln>
        </p:spPr>
      </p:pic>
      <p:sp>
        <p:nvSpPr>
          <p:cNvPr id="4" name="3 Rectángulo"/>
          <p:cNvSpPr/>
          <p:nvPr/>
        </p:nvSpPr>
        <p:spPr>
          <a:xfrm>
            <a:off x="6116818" y="849184"/>
            <a:ext cx="3960632" cy="646331"/>
          </a:xfrm>
          <a:prstGeom prst="rect">
            <a:avLst/>
          </a:prstGeom>
        </p:spPr>
        <p:txBody>
          <a:bodyPr wrap="square">
            <a:spAutoFit/>
          </a:bodyPr>
          <a:lstStyle/>
          <a:p>
            <a:pPr lvl="0"/>
            <a:r>
              <a:rPr lang="es-EC" b="1" dirty="0"/>
              <a:t>¿Siente confianza en el dinero electrónico?</a:t>
            </a:r>
            <a:endParaRPr lang="es-US" dirty="0"/>
          </a:p>
        </p:txBody>
      </p:sp>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6116818" y="2257425"/>
            <a:ext cx="4572000" cy="2743200"/>
          </a:xfrm>
          <a:prstGeom prst="rect">
            <a:avLst/>
          </a:prstGeom>
          <a:noFill/>
          <a:ln>
            <a:noFill/>
          </a:ln>
        </p:spPr>
      </p:pic>
    </p:spTree>
    <p:extLst>
      <p:ext uri="{BB962C8B-B14F-4D97-AF65-F5344CB8AC3E}">
        <p14:creationId xmlns:p14="http://schemas.microsoft.com/office/powerpoint/2010/main" val="2097638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90875" y="514350"/>
            <a:ext cx="4829175" cy="563562"/>
          </a:xfrm>
        </p:spPr>
        <p:txBody>
          <a:bodyPr>
            <a:normAutofit fontScale="90000"/>
          </a:bodyPr>
          <a:lstStyle/>
          <a:p>
            <a:pPr algn="ctr"/>
            <a:r>
              <a:rPr lang="es-US" dirty="0" smtClean="0">
                <a:solidFill>
                  <a:schemeClr val="bg2">
                    <a:lumMod val="50000"/>
                  </a:schemeClr>
                </a:solidFill>
              </a:rPr>
              <a:t>RESULTADOS Y ANÁLISIS DE LA DEMANDA</a:t>
            </a:r>
            <a:endParaRPr lang="es-US" dirty="0">
              <a:solidFill>
                <a:schemeClr val="bg2">
                  <a:lumMod val="50000"/>
                </a:schemeClr>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2001352621"/>
              </p:ext>
            </p:extLst>
          </p:nvPr>
        </p:nvGraphicFramePr>
        <p:xfrm>
          <a:off x="648494" y="1895474"/>
          <a:ext cx="4028280" cy="1739421"/>
        </p:xfrm>
        <a:graphic>
          <a:graphicData uri="http://schemas.openxmlformats.org/drawingml/2006/table">
            <a:tbl>
              <a:tblPr firstRow="1" firstCol="1" bandRow="1">
                <a:tableStyleId>{5C22544A-7EE6-4342-B048-85BDC9FD1C3A}</a:tableStyleId>
              </a:tblPr>
              <a:tblGrid>
                <a:gridCol w="1860017"/>
                <a:gridCol w="1249264"/>
                <a:gridCol w="918999"/>
              </a:tblGrid>
              <a:tr h="160723">
                <a:tc>
                  <a:txBody>
                    <a:bodyPr/>
                    <a:lstStyle/>
                    <a:p>
                      <a:pPr marL="0" marR="0" algn="ctr">
                        <a:lnSpc>
                          <a:spcPct val="150000"/>
                        </a:lnSpc>
                        <a:spcBef>
                          <a:spcPts val="0"/>
                        </a:spcBef>
                        <a:spcAft>
                          <a:spcPts val="0"/>
                        </a:spcAft>
                      </a:pPr>
                      <a:r>
                        <a:rPr lang="es-EC" sz="1200" dirty="0">
                          <a:effectLst/>
                        </a:rPr>
                        <a:t>Opción</a:t>
                      </a:r>
                      <a:endParaRPr lang="es-US" sz="110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C" sz="1200">
                          <a:effectLst/>
                        </a:rPr>
                        <a:t>Frecuencia</a:t>
                      </a:r>
                      <a:endParaRPr lang="es-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C" sz="1200">
                          <a:effectLst/>
                        </a:rPr>
                        <a:t>Tasa</a:t>
                      </a:r>
                      <a:endParaRPr lang="es-US" sz="1100">
                        <a:effectLst/>
                        <a:latin typeface="Calibri"/>
                        <a:ea typeface="Calibri"/>
                        <a:cs typeface="Times New Roman"/>
                      </a:endParaRPr>
                    </a:p>
                  </a:txBody>
                  <a:tcPr marL="68580" marR="68580" marT="0" marB="0"/>
                </a:tc>
              </a:tr>
              <a:tr h="305487">
                <a:tc>
                  <a:txBody>
                    <a:bodyPr/>
                    <a:lstStyle/>
                    <a:p>
                      <a:pPr marL="0" marR="0">
                        <a:lnSpc>
                          <a:spcPct val="150000"/>
                        </a:lnSpc>
                        <a:spcBef>
                          <a:spcPts val="0"/>
                        </a:spcBef>
                        <a:spcAft>
                          <a:spcPts val="0"/>
                        </a:spcAft>
                      </a:pPr>
                      <a:r>
                        <a:rPr lang="es-EC" sz="1200">
                          <a:effectLst/>
                        </a:rPr>
                        <a:t>Entre 18 a 25 años</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dirty="0">
                          <a:effectLst/>
                        </a:rPr>
                        <a:t>12</a:t>
                      </a:r>
                      <a:endParaRPr lang="es-US" sz="1100" dirty="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3,13%</a:t>
                      </a:r>
                      <a:endParaRPr lang="es-US" sz="1100">
                        <a:effectLst/>
                        <a:latin typeface="Calibri"/>
                        <a:ea typeface="Calibri"/>
                        <a:cs typeface="Times New Roman"/>
                      </a:endParaRPr>
                    </a:p>
                  </a:txBody>
                  <a:tcPr marL="68580" marR="68580" marT="0" marB="0"/>
                </a:tc>
              </a:tr>
              <a:tr h="305487">
                <a:tc>
                  <a:txBody>
                    <a:bodyPr/>
                    <a:lstStyle/>
                    <a:p>
                      <a:pPr marL="0" marR="0">
                        <a:lnSpc>
                          <a:spcPct val="150000"/>
                        </a:lnSpc>
                        <a:spcBef>
                          <a:spcPts val="0"/>
                        </a:spcBef>
                        <a:spcAft>
                          <a:spcPts val="0"/>
                        </a:spcAft>
                      </a:pPr>
                      <a:r>
                        <a:rPr lang="es-EC" sz="1200">
                          <a:effectLst/>
                        </a:rPr>
                        <a:t>Entre 26 a 43 años</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78</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20,31%</a:t>
                      </a:r>
                      <a:endParaRPr lang="es-US" sz="1100">
                        <a:effectLst/>
                        <a:latin typeface="Calibri"/>
                        <a:ea typeface="Calibri"/>
                        <a:cs typeface="Times New Roman"/>
                      </a:endParaRPr>
                    </a:p>
                  </a:txBody>
                  <a:tcPr marL="68580" marR="68580" marT="0" marB="0"/>
                </a:tc>
              </a:tr>
              <a:tr h="305487">
                <a:tc>
                  <a:txBody>
                    <a:bodyPr/>
                    <a:lstStyle/>
                    <a:p>
                      <a:pPr marL="0" marR="0">
                        <a:lnSpc>
                          <a:spcPct val="150000"/>
                        </a:lnSpc>
                        <a:spcBef>
                          <a:spcPts val="0"/>
                        </a:spcBef>
                        <a:spcAft>
                          <a:spcPts val="0"/>
                        </a:spcAft>
                      </a:pPr>
                      <a:r>
                        <a:rPr lang="es-EC" sz="1200">
                          <a:effectLst/>
                        </a:rPr>
                        <a:t>Entre 44 a 61 años</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219</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57,03%</a:t>
                      </a:r>
                      <a:endParaRPr lang="es-US" sz="1100">
                        <a:effectLst/>
                        <a:latin typeface="Calibri"/>
                        <a:ea typeface="Calibri"/>
                        <a:cs typeface="Times New Roman"/>
                      </a:endParaRPr>
                    </a:p>
                  </a:txBody>
                  <a:tcPr marL="68580" marR="68580" marT="0" marB="0"/>
                </a:tc>
              </a:tr>
              <a:tr h="152743">
                <a:tc>
                  <a:txBody>
                    <a:bodyPr/>
                    <a:lstStyle/>
                    <a:p>
                      <a:pPr marL="0" marR="0">
                        <a:lnSpc>
                          <a:spcPct val="150000"/>
                        </a:lnSpc>
                        <a:spcBef>
                          <a:spcPts val="0"/>
                        </a:spcBef>
                        <a:spcAft>
                          <a:spcPts val="0"/>
                        </a:spcAft>
                      </a:pPr>
                      <a:r>
                        <a:rPr lang="es-EC" sz="1200">
                          <a:effectLst/>
                        </a:rPr>
                        <a:t>Más de 62 años</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75</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19,53%</a:t>
                      </a:r>
                      <a:endParaRPr lang="es-US" sz="1100">
                        <a:effectLst/>
                        <a:latin typeface="Calibri"/>
                        <a:ea typeface="Calibri"/>
                        <a:cs typeface="Times New Roman"/>
                      </a:endParaRPr>
                    </a:p>
                  </a:txBody>
                  <a:tcPr marL="68580" marR="68580" marT="0" marB="0"/>
                </a:tc>
              </a:tr>
              <a:tr h="160723">
                <a:tc>
                  <a:txBody>
                    <a:bodyPr/>
                    <a:lstStyle/>
                    <a:p>
                      <a:pPr marL="0" marR="0">
                        <a:lnSpc>
                          <a:spcPct val="150000"/>
                        </a:lnSpc>
                        <a:spcBef>
                          <a:spcPts val="0"/>
                        </a:spcBef>
                        <a:spcAft>
                          <a:spcPts val="0"/>
                        </a:spcAft>
                      </a:pPr>
                      <a:r>
                        <a:rPr lang="es-EC" sz="1200">
                          <a:effectLst/>
                        </a:rPr>
                        <a:t>Total</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dirty="0">
                          <a:effectLst/>
                        </a:rPr>
                        <a:t>384</a:t>
                      </a:r>
                      <a:endParaRPr lang="es-US" sz="1100" dirty="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dirty="0">
                          <a:effectLst/>
                        </a:rPr>
                        <a:t>100,00%</a:t>
                      </a:r>
                      <a:endParaRPr lang="es-US" sz="1100" dirty="0">
                        <a:effectLst/>
                        <a:latin typeface="Calibri"/>
                        <a:ea typeface="Calibri"/>
                        <a:cs typeface="Times New Roman"/>
                      </a:endParaRPr>
                    </a:p>
                  </a:txBody>
                  <a:tcPr marL="68580" marR="68580" marT="0" marB="0"/>
                </a:tc>
              </a:tr>
            </a:tbl>
          </a:graphicData>
        </a:graphic>
      </p:graphicFrame>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4857750" y="1762125"/>
            <a:ext cx="4200526" cy="2028826"/>
          </a:xfrm>
          <a:prstGeom prst="rect">
            <a:avLst/>
          </a:prstGeom>
          <a:noFill/>
          <a:ln>
            <a:noFill/>
          </a:ln>
        </p:spPr>
      </p:pic>
      <p:graphicFrame>
        <p:nvGraphicFramePr>
          <p:cNvPr id="6" name="5 Tabla"/>
          <p:cNvGraphicFramePr>
            <a:graphicFrameLocks noGrp="1"/>
          </p:cNvGraphicFramePr>
          <p:nvPr>
            <p:extLst>
              <p:ext uri="{D42A27DB-BD31-4B8C-83A1-F6EECF244321}">
                <p14:modId xmlns:p14="http://schemas.microsoft.com/office/powerpoint/2010/main" val="3908321543"/>
              </p:ext>
            </p:extLst>
          </p:nvPr>
        </p:nvGraphicFramePr>
        <p:xfrm>
          <a:off x="705644" y="4246086"/>
          <a:ext cx="3340100" cy="1920240"/>
        </p:xfrm>
        <a:graphic>
          <a:graphicData uri="http://schemas.openxmlformats.org/drawingml/2006/table">
            <a:tbl>
              <a:tblPr firstRow="1" firstCol="1" bandRow="1">
                <a:tableStyleId>{5C22544A-7EE6-4342-B048-85BDC9FD1C3A}</a:tableStyleId>
              </a:tblPr>
              <a:tblGrid>
                <a:gridCol w="1816100"/>
                <a:gridCol w="762000"/>
                <a:gridCol w="762000"/>
              </a:tblGrid>
              <a:tr h="200025">
                <a:tc>
                  <a:txBody>
                    <a:bodyPr/>
                    <a:lstStyle/>
                    <a:p>
                      <a:pPr marL="0" marR="0" algn="ctr">
                        <a:lnSpc>
                          <a:spcPct val="150000"/>
                        </a:lnSpc>
                        <a:spcBef>
                          <a:spcPts val="0"/>
                        </a:spcBef>
                        <a:spcAft>
                          <a:spcPts val="0"/>
                        </a:spcAft>
                      </a:pPr>
                      <a:r>
                        <a:rPr lang="es-EC" sz="1200" dirty="0">
                          <a:effectLst/>
                        </a:rPr>
                        <a:t>Opción</a:t>
                      </a:r>
                      <a:endParaRPr lang="es-US" sz="1100" dirty="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C" sz="1200">
                          <a:effectLst/>
                        </a:rPr>
                        <a:t>Frecuencia</a:t>
                      </a:r>
                      <a:endParaRPr lang="es-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C" sz="1200">
                          <a:effectLst/>
                        </a:rPr>
                        <a:t>Tasa</a:t>
                      </a:r>
                      <a:endParaRPr lang="es-US" sz="1100">
                        <a:effectLst/>
                        <a:latin typeface="Calibri"/>
                        <a:ea typeface="Calibri"/>
                        <a:cs typeface="Times New Roman"/>
                      </a:endParaRPr>
                    </a:p>
                  </a:txBody>
                  <a:tcPr marL="68580" marR="68580" marT="0" marB="0"/>
                </a:tc>
              </a:tr>
              <a:tr h="200025">
                <a:tc>
                  <a:txBody>
                    <a:bodyPr/>
                    <a:lstStyle/>
                    <a:p>
                      <a:pPr marL="0" marR="0">
                        <a:lnSpc>
                          <a:spcPct val="150000"/>
                        </a:lnSpc>
                        <a:spcBef>
                          <a:spcPts val="0"/>
                        </a:spcBef>
                        <a:spcAft>
                          <a:spcPts val="0"/>
                        </a:spcAft>
                      </a:pPr>
                      <a:r>
                        <a:rPr lang="es-EC" sz="1200">
                          <a:effectLst/>
                        </a:rPr>
                        <a:t>Privado</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124</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32,29%</a:t>
                      </a:r>
                      <a:endParaRPr lang="es-US" sz="1100">
                        <a:effectLst/>
                        <a:latin typeface="Calibri"/>
                        <a:ea typeface="Calibri"/>
                        <a:cs typeface="Times New Roman"/>
                      </a:endParaRPr>
                    </a:p>
                  </a:txBody>
                  <a:tcPr marL="68580" marR="68580" marT="0" marB="0"/>
                </a:tc>
              </a:tr>
              <a:tr h="200025">
                <a:tc>
                  <a:txBody>
                    <a:bodyPr/>
                    <a:lstStyle/>
                    <a:p>
                      <a:pPr marL="0" marR="0">
                        <a:lnSpc>
                          <a:spcPct val="150000"/>
                        </a:lnSpc>
                        <a:spcBef>
                          <a:spcPts val="0"/>
                        </a:spcBef>
                        <a:spcAft>
                          <a:spcPts val="0"/>
                        </a:spcAft>
                      </a:pPr>
                      <a:r>
                        <a:rPr lang="es-EC" sz="1200">
                          <a:effectLst/>
                        </a:rPr>
                        <a:t>Público</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54</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14,06%</a:t>
                      </a:r>
                      <a:endParaRPr lang="es-US" sz="1100">
                        <a:effectLst/>
                        <a:latin typeface="Calibri"/>
                        <a:ea typeface="Calibri"/>
                        <a:cs typeface="Times New Roman"/>
                      </a:endParaRPr>
                    </a:p>
                  </a:txBody>
                  <a:tcPr marL="68580" marR="68580" marT="0" marB="0"/>
                </a:tc>
              </a:tr>
              <a:tr h="200025">
                <a:tc>
                  <a:txBody>
                    <a:bodyPr/>
                    <a:lstStyle/>
                    <a:p>
                      <a:pPr marL="0" marR="0">
                        <a:lnSpc>
                          <a:spcPct val="150000"/>
                        </a:lnSpc>
                        <a:spcBef>
                          <a:spcPts val="0"/>
                        </a:spcBef>
                        <a:spcAft>
                          <a:spcPts val="0"/>
                        </a:spcAft>
                      </a:pPr>
                      <a:r>
                        <a:rPr lang="es-EC" sz="1200">
                          <a:effectLst/>
                        </a:rPr>
                        <a:t>Propio</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201</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52,34%</a:t>
                      </a:r>
                      <a:endParaRPr lang="es-US" sz="1100">
                        <a:effectLst/>
                        <a:latin typeface="Calibri"/>
                        <a:ea typeface="Calibri"/>
                        <a:cs typeface="Times New Roman"/>
                      </a:endParaRPr>
                    </a:p>
                  </a:txBody>
                  <a:tcPr marL="68580" marR="68580" marT="0" marB="0"/>
                </a:tc>
              </a:tr>
              <a:tr h="200025">
                <a:tc>
                  <a:txBody>
                    <a:bodyPr/>
                    <a:lstStyle/>
                    <a:p>
                      <a:pPr marL="0" marR="0">
                        <a:lnSpc>
                          <a:spcPct val="150000"/>
                        </a:lnSpc>
                        <a:spcBef>
                          <a:spcPts val="0"/>
                        </a:spcBef>
                        <a:spcAft>
                          <a:spcPts val="0"/>
                        </a:spcAft>
                      </a:pPr>
                      <a:r>
                        <a:rPr lang="es-EC" sz="1200">
                          <a:effectLst/>
                        </a:rPr>
                        <a:t>No trabaja</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5</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1,30%</a:t>
                      </a:r>
                      <a:endParaRPr lang="es-US" sz="1100">
                        <a:effectLst/>
                        <a:latin typeface="Calibri"/>
                        <a:ea typeface="Calibri"/>
                        <a:cs typeface="Times New Roman"/>
                      </a:endParaRPr>
                    </a:p>
                  </a:txBody>
                  <a:tcPr marL="68580" marR="68580" marT="0" marB="0"/>
                </a:tc>
              </a:tr>
              <a:tr h="200025">
                <a:tc>
                  <a:txBody>
                    <a:bodyPr/>
                    <a:lstStyle/>
                    <a:p>
                      <a:pPr marL="0" marR="0">
                        <a:lnSpc>
                          <a:spcPct val="150000"/>
                        </a:lnSpc>
                        <a:spcBef>
                          <a:spcPts val="0"/>
                        </a:spcBef>
                        <a:spcAft>
                          <a:spcPts val="0"/>
                        </a:spcAft>
                      </a:pPr>
                      <a:r>
                        <a:rPr lang="es-EC" sz="1200" dirty="0">
                          <a:effectLst/>
                        </a:rPr>
                        <a:t>Total</a:t>
                      </a:r>
                      <a:endParaRPr lang="es-US" sz="1100" dirty="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a:effectLst/>
                        </a:rPr>
                        <a:t>384</a:t>
                      </a:r>
                      <a:endParaRPr lang="es-US" sz="1100">
                        <a:effectLst/>
                        <a:latin typeface="Calibri"/>
                        <a:ea typeface="Calibri"/>
                        <a:cs typeface="Times New Roman"/>
                      </a:endParaRPr>
                    </a:p>
                  </a:txBody>
                  <a:tcPr marL="68580" marR="68580" marT="0" marB="0"/>
                </a:tc>
                <a:tc>
                  <a:txBody>
                    <a:bodyPr/>
                    <a:lstStyle/>
                    <a:p>
                      <a:pPr marL="0" marR="0" algn="r">
                        <a:lnSpc>
                          <a:spcPct val="150000"/>
                        </a:lnSpc>
                        <a:spcBef>
                          <a:spcPts val="0"/>
                        </a:spcBef>
                        <a:spcAft>
                          <a:spcPts val="0"/>
                        </a:spcAft>
                      </a:pPr>
                      <a:r>
                        <a:rPr lang="es-EC" sz="1200" dirty="0">
                          <a:effectLst/>
                        </a:rPr>
                        <a:t>100,00%</a:t>
                      </a:r>
                      <a:endParaRPr lang="es-US" sz="1100" dirty="0">
                        <a:effectLst/>
                        <a:latin typeface="Calibri"/>
                        <a:ea typeface="Calibri"/>
                        <a:cs typeface="Times New Roman"/>
                      </a:endParaRPr>
                    </a:p>
                  </a:txBody>
                  <a:tcPr marL="68580" marR="68580" marT="0" marB="0"/>
                </a:tc>
              </a:tr>
            </a:tbl>
          </a:graphicData>
        </a:graphic>
      </p:graphicFrame>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4581525" y="3924301"/>
            <a:ext cx="4572000" cy="2362199"/>
          </a:xfrm>
          <a:prstGeom prst="rect">
            <a:avLst/>
          </a:prstGeom>
          <a:noFill/>
          <a:ln>
            <a:noFill/>
          </a:ln>
        </p:spPr>
      </p:pic>
    </p:spTree>
    <p:extLst>
      <p:ext uri="{BB962C8B-B14F-4D97-AF65-F5344CB8AC3E}">
        <p14:creationId xmlns:p14="http://schemas.microsoft.com/office/powerpoint/2010/main" val="2097638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464183" y="590550"/>
            <a:ext cx="7498080" cy="655638"/>
          </a:xfrm>
        </p:spPr>
        <p:txBody>
          <a:bodyPr/>
          <a:lstStyle/>
          <a:p>
            <a:pPr algn="ctr"/>
            <a:r>
              <a:rPr lang="es-US" dirty="0" smtClean="0">
                <a:solidFill>
                  <a:schemeClr val="bg2">
                    <a:lumMod val="50000"/>
                  </a:schemeClr>
                </a:solidFill>
              </a:rPr>
              <a:t>RESUMEN</a:t>
            </a:r>
            <a:endParaRPr lang="es-US" dirty="0">
              <a:solidFill>
                <a:schemeClr val="bg2">
                  <a:lumMod val="50000"/>
                </a:schemeClr>
              </a:solidFill>
            </a:endParaRPr>
          </a:p>
        </p:txBody>
      </p:sp>
      <p:sp>
        <p:nvSpPr>
          <p:cNvPr id="6" name="2 Marcador de contenido"/>
          <p:cNvSpPr>
            <a:spLocks noGrp="1"/>
          </p:cNvSpPr>
          <p:nvPr>
            <p:ph idx="1"/>
          </p:nvPr>
        </p:nvSpPr>
        <p:spPr>
          <a:xfrm>
            <a:off x="3454908" y="1276350"/>
            <a:ext cx="3507867" cy="390524"/>
          </a:xfrm>
        </p:spPr>
        <p:txBody>
          <a:bodyPr>
            <a:normAutofit/>
          </a:bodyPr>
          <a:lstStyle/>
          <a:p>
            <a:pPr marL="82296" indent="0" algn="ctr">
              <a:buNone/>
            </a:pPr>
            <a:r>
              <a:rPr lang="es-EC" dirty="0" smtClean="0"/>
              <a:t>EL DINERO ELECTRÓNICO</a:t>
            </a:r>
          </a:p>
        </p:txBody>
      </p:sp>
      <p:sp>
        <p:nvSpPr>
          <p:cNvPr id="7" name="Rectángulo 7"/>
          <p:cNvSpPr/>
          <p:nvPr/>
        </p:nvSpPr>
        <p:spPr>
          <a:xfrm>
            <a:off x="1173742" y="1844523"/>
            <a:ext cx="3231570" cy="53007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1600" dirty="0" smtClean="0"/>
              <a:t>MEDIO DE PAGO QUE REPRESENTA AL DINERO FÍSICO</a:t>
            </a:r>
            <a:endParaRPr lang="es-EC" sz="1600" dirty="0">
              <a:solidFill>
                <a:schemeClr val="tx1"/>
              </a:solidFill>
            </a:endParaRPr>
          </a:p>
        </p:txBody>
      </p:sp>
      <p:sp>
        <p:nvSpPr>
          <p:cNvPr id="8" name="Rectángulo 7"/>
          <p:cNvSpPr/>
          <p:nvPr/>
        </p:nvSpPr>
        <p:spPr>
          <a:xfrm>
            <a:off x="6138434" y="1838324"/>
            <a:ext cx="3231570" cy="53007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1600" dirty="0" smtClean="0"/>
              <a:t>IMPLEMENTADO EN EL 2014 MEDIANTE NORMATIVA LEGAL.</a:t>
            </a:r>
            <a:endParaRPr lang="es-EC" sz="1600" dirty="0">
              <a:solidFill>
                <a:schemeClr val="tx1"/>
              </a:solidFill>
            </a:endParaRPr>
          </a:p>
        </p:txBody>
      </p:sp>
      <p:sp>
        <p:nvSpPr>
          <p:cNvPr id="9" name="Rectángulo 7"/>
          <p:cNvSpPr/>
          <p:nvPr/>
        </p:nvSpPr>
        <p:spPr>
          <a:xfrm>
            <a:off x="2073854" y="2949423"/>
            <a:ext cx="3231570" cy="53007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1600" dirty="0" smtClean="0"/>
              <a:t>INCENTIVOS VARIOS QUE BUSCAN DINAMIZAR LA ECONOMÍA.</a:t>
            </a:r>
            <a:endParaRPr lang="es-EC" sz="1600" dirty="0">
              <a:solidFill>
                <a:schemeClr val="tx1"/>
              </a:solidFill>
            </a:endParaRPr>
          </a:p>
        </p:txBody>
      </p:sp>
      <p:sp>
        <p:nvSpPr>
          <p:cNvPr id="10" name="Rectángulo 7"/>
          <p:cNvSpPr/>
          <p:nvPr/>
        </p:nvSpPr>
        <p:spPr>
          <a:xfrm>
            <a:off x="6594335" y="2827258"/>
            <a:ext cx="3231570" cy="53007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1600" dirty="0" smtClean="0"/>
              <a:t>NO SE CONSOLIDA, LA GENTE NO CONSIDERA IMPLEMENTARLA.</a:t>
            </a:r>
            <a:endParaRPr lang="es-EC" sz="1600" dirty="0">
              <a:solidFill>
                <a:schemeClr val="tx1"/>
              </a:solidFill>
            </a:endParaRPr>
          </a:p>
        </p:txBody>
      </p:sp>
      <p:sp>
        <p:nvSpPr>
          <p:cNvPr id="11" name="Rectángulo 7"/>
          <p:cNvSpPr/>
          <p:nvPr/>
        </p:nvSpPr>
        <p:spPr>
          <a:xfrm>
            <a:off x="1173742" y="3938585"/>
            <a:ext cx="3231570" cy="53007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1600" dirty="0" smtClean="0"/>
              <a:t>FALTA DE INFORMACIÓN Y DESCONOCIMIENTO.</a:t>
            </a:r>
            <a:endParaRPr lang="es-EC" sz="1600" dirty="0">
              <a:solidFill>
                <a:schemeClr val="tx1"/>
              </a:solidFill>
            </a:endParaRPr>
          </a:p>
        </p:txBody>
      </p:sp>
      <p:sp>
        <p:nvSpPr>
          <p:cNvPr id="12" name="Rectángulo 7"/>
          <p:cNvSpPr/>
          <p:nvPr/>
        </p:nvSpPr>
        <p:spPr>
          <a:xfrm>
            <a:off x="6268319" y="3938584"/>
            <a:ext cx="3336345" cy="53007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1600" dirty="0" smtClean="0"/>
              <a:t>SE ASOCIA CON EMISIÓN INORGÁNICA Y DESDOLARIZACIÓN.</a:t>
            </a:r>
            <a:endParaRPr lang="es-EC" sz="1600" dirty="0">
              <a:solidFill>
                <a:schemeClr val="tx1"/>
              </a:solidFill>
            </a:endParaRPr>
          </a:p>
        </p:txBody>
      </p:sp>
      <p:sp>
        <p:nvSpPr>
          <p:cNvPr id="13" name="Rectángulo 7"/>
          <p:cNvSpPr/>
          <p:nvPr/>
        </p:nvSpPr>
        <p:spPr>
          <a:xfrm>
            <a:off x="1759529" y="5097533"/>
            <a:ext cx="3545895" cy="53007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1600" dirty="0" smtClean="0"/>
              <a:t>OBJETIVO.- DETERMINAR EL IMPACTO Y SU IMPULSO ECONÓMICO.</a:t>
            </a:r>
            <a:endParaRPr lang="es-EC" sz="1600" dirty="0">
              <a:solidFill>
                <a:schemeClr val="tx1"/>
              </a:solidFill>
            </a:endParaRPr>
          </a:p>
        </p:txBody>
      </p:sp>
      <p:sp>
        <p:nvSpPr>
          <p:cNvPr id="14" name="Rectángulo 7"/>
          <p:cNvSpPr/>
          <p:nvPr/>
        </p:nvSpPr>
        <p:spPr>
          <a:xfrm>
            <a:off x="6594335" y="4832053"/>
            <a:ext cx="3545895" cy="107632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1600" dirty="0" smtClean="0"/>
              <a:t>INVESTIGACIÓN CUALITATIVA Y CUANTITATIVA, INFORMACIÓN BIBLIOGRÁFICA Y DE CAMPO PARA CONOCER MÁS DEL TEMA.</a:t>
            </a:r>
            <a:endParaRPr lang="es-EC" sz="1600" dirty="0">
              <a:solidFill>
                <a:schemeClr val="tx1"/>
              </a:solidFill>
            </a:endParaRPr>
          </a:p>
        </p:txBody>
      </p:sp>
    </p:spTree>
    <p:extLst>
      <p:ext uri="{BB962C8B-B14F-4D97-AF65-F5344CB8AC3E}">
        <p14:creationId xmlns:p14="http://schemas.microsoft.com/office/powerpoint/2010/main" val="1824560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72151" y="977384"/>
            <a:ext cx="3785574" cy="646331"/>
          </a:xfrm>
          <a:prstGeom prst="rect">
            <a:avLst/>
          </a:prstGeom>
        </p:spPr>
        <p:txBody>
          <a:bodyPr wrap="square">
            <a:spAutoFit/>
          </a:bodyPr>
          <a:lstStyle/>
          <a:p>
            <a:pPr lvl="0"/>
            <a:r>
              <a:rPr lang="es-EC" b="1" dirty="0"/>
              <a:t>¿Dispone usted de una cuenta de dinero electrónico?</a:t>
            </a:r>
            <a:endParaRPr lang="es-US"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872151" y="2562225"/>
            <a:ext cx="4572000" cy="2743200"/>
          </a:xfrm>
          <a:prstGeom prst="rect">
            <a:avLst/>
          </a:prstGeom>
          <a:noFill/>
          <a:ln>
            <a:noFill/>
          </a:ln>
        </p:spPr>
      </p:pic>
      <p:sp>
        <p:nvSpPr>
          <p:cNvPr id="4" name="3 Rectángulo"/>
          <p:cNvSpPr/>
          <p:nvPr/>
        </p:nvSpPr>
        <p:spPr>
          <a:xfrm>
            <a:off x="6257925" y="987594"/>
            <a:ext cx="4533900" cy="923330"/>
          </a:xfrm>
          <a:prstGeom prst="rect">
            <a:avLst/>
          </a:prstGeom>
        </p:spPr>
        <p:txBody>
          <a:bodyPr wrap="square">
            <a:spAutoFit/>
          </a:bodyPr>
          <a:lstStyle/>
          <a:p>
            <a:pPr lvl="0"/>
            <a:r>
              <a:rPr lang="es-EC" b="1" dirty="0"/>
              <a:t>¿Es su interés abrir una cuenta de dinero electrónico en los próximos 6 meses?</a:t>
            </a:r>
            <a:endParaRPr lang="es-US" dirty="0"/>
          </a:p>
        </p:txBody>
      </p:sp>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6257925" y="2562225"/>
            <a:ext cx="4572000" cy="2743200"/>
          </a:xfrm>
          <a:prstGeom prst="rect">
            <a:avLst/>
          </a:prstGeom>
          <a:noFill/>
          <a:ln>
            <a:noFill/>
          </a:ln>
        </p:spPr>
      </p:pic>
    </p:spTree>
    <p:extLst>
      <p:ext uri="{BB962C8B-B14F-4D97-AF65-F5344CB8AC3E}">
        <p14:creationId xmlns:p14="http://schemas.microsoft.com/office/powerpoint/2010/main" val="2097638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57026" y="815459"/>
            <a:ext cx="3619699" cy="646331"/>
          </a:xfrm>
          <a:prstGeom prst="rect">
            <a:avLst/>
          </a:prstGeom>
        </p:spPr>
        <p:txBody>
          <a:bodyPr wrap="square">
            <a:spAutoFit/>
          </a:bodyPr>
          <a:lstStyle/>
          <a:p>
            <a:pPr lvl="0"/>
            <a:r>
              <a:rPr lang="es-EC" b="1" dirty="0"/>
              <a:t>¿Indique cual es a su criterio el beneficio principal?</a:t>
            </a:r>
            <a:endParaRPr lang="es-US"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657026" y="2057400"/>
            <a:ext cx="4572000" cy="2743200"/>
          </a:xfrm>
          <a:prstGeom prst="rect">
            <a:avLst/>
          </a:prstGeom>
          <a:noFill/>
          <a:ln>
            <a:noFill/>
          </a:ln>
        </p:spPr>
      </p:pic>
      <p:sp>
        <p:nvSpPr>
          <p:cNvPr id="4" name="3 Rectángulo"/>
          <p:cNvSpPr/>
          <p:nvPr/>
        </p:nvSpPr>
        <p:spPr>
          <a:xfrm>
            <a:off x="6360948" y="929759"/>
            <a:ext cx="3935578" cy="646331"/>
          </a:xfrm>
          <a:prstGeom prst="rect">
            <a:avLst/>
          </a:prstGeom>
        </p:spPr>
        <p:txBody>
          <a:bodyPr wrap="square">
            <a:spAutoFit/>
          </a:bodyPr>
          <a:lstStyle/>
          <a:p>
            <a:pPr lvl="0"/>
            <a:r>
              <a:rPr lang="es-EC" b="1" dirty="0"/>
              <a:t>¿Indique cual a su criterio el riesgo principal?</a:t>
            </a:r>
            <a:endParaRPr lang="es-US" dirty="0"/>
          </a:p>
        </p:txBody>
      </p:sp>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6360948" y="2057400"/>
            <a:ext cx="4572000" cy="2743200"/>
          </a:xfrm>
          <a:prstGeom prst="rect">
            <a:avLst/>
          </a:prstGeom>
          <a:noFill/>
          <a:ln>
            <a:noFill/>
          </a:ln>
        </p:spPr>
      </p:pic>
    </p:spTree>
    <p:extLst>
      <p:ext uri="{BB962C8B-B14F-4D97-AF65-F5344CB8AC3E}">
        <p14:creationId xmlns:p14="http://schemas.microsoft.com/office/powerpoint/2010/main" val="2097638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95325" y="934135"/>
            <a:ext cx="4305300" cy="923330"/>
          </a:xfrm>
          <a:prstGeom prst="rect">
            <a:avLst/>
          </a:prstGeom>
        </p:spPr>
        <p:txBody>
          <a:bodyPr wrap="square">
            <a:spAutoFit/>
          </a:bodyPr>
          <a:lstStyle/>
          <a:p>
            <a:pPr lvl="0"/>
            <a:r>
              <a:rPr lang="es-EC" b="1" dirty="0"/>
              <a:t>¿Identifica con claridad los centros de apertura de cuenta y recarga de dinero electrónico?</a:t>
            </a:r>
            <a:endParaRPr lang="es-US"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695325" y="2428875"/>
            <a:ext cx="4572000" cy="2743200"/>
          </a:xfrm>
          <a:prstGeom prst="rect">
            <a:avLst/>
          </a:prstGeom>
          <a:noFill/>
          <a:ln>
            <a:noFill/>
          </a:ln>
        </p:spPr>
      </p:pic>
      <p:sp>
        <p:nvSpPr>
          <p:cNvPr id="4" name="3 Rectángulo"/>
          <p:cNvSpPr/>
          <p:nvPr/>
        </p:nvSpPr>
        <p:spPr>
          <a:xfrm>
            <a:off x="6496050" y="934135"/>
            <a:ext cx="4229100" cy="923330"/>
          </a:xfrm>
          <a:prstGeom prst="rect">
            <a:avLst/>
          </a:prstGeom>
        </p:spPr>
        <p:txBody>
          <a:bodyPr wrap="square">
            <a:spAutoFit/>
          </a:bodyPr>
          <a:lstStyle/>
          <a:p>
            <a:pPr lvl="0"/>
            <a:r>
              <a:rPr lang="es-EC" b="1" dirty="0"/>
              <a:t>¿Identifica las PYMES comerciales que aceptan como medio de pago el dinero electrónico?</a:t>
            </a:r>
            <a:endParaRPr lang="es-US" dirty="0"/>
          </a:p>
        </p:txBody>
      </p:sp>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6496050" y="2428875"/>
            <a:ext cx="4572000" cy="2743200"/>
          </a:xfrm>
          <a:prstGeom prst="rect">
            <a:avLst/>
          </a:prstGeom>
          <a:noFill/>
          <a:ln>
            <a:noFill/>
          </a:ln>
        </p:spPr>
      </p:pic>
    </p:spTree>
    <p:extLst>
      <p:ext uri="{BB962C8B-B14F-4D97-AF65-F5344CB8AC3E}">
        <p14:creationId xmlns:p14="http://schemas.microsoft.com/office/powerpoint/2010/main" val="2097638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5800" y="819835"/>
            <a:ext cx="4591050" cy="923330"/>
          </a:xfrm>
          <a:prstGeom prst="rect">
            <a:avLst/>
          </a:prstGeom>
        </p:spPr>
        <p:txBody>
          <a:bodyPr wrap="square">
            <a:spAutoFit/>
          </a:bodyPr>
          <a:lstStyle/>
          <a:p>
            <a:pPr lvl="0"/>
            <a:r>
              <a:rPr lang="es-EC" b="1" dirty="0"/>
              <a:t>¿Qué elementos considera debe cumplir el Estado para que usted se incentive al uso del dinero electrónico?</a:t>
            </a:r>
            <a:endParaRPr lang="es-US"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704850" y="2333625"/>
            <a:ext cx="4572000" cy="2743200"/>
          </a:xfrm>
          <a:prstGeom prst="rect">
            <a:avLst/>
          </a:prstGeom>
          <a:noFill/>
          <a:ln>
            <a:noFill/>
          </a:ln>
        </p:spPr>
      </p:pic>
    </p:spTree>
    <p:extLst>
      <p:ext uri="{BB962C8B-B14F-4D97-AF65-F5344CB8AC3E}">
        <p14:creationId xmlns:p14="http://schemas.microsoft.com/office/powerpoint/2010/main" val="2097638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207229669"/>
              </p:ext>
            </p:extLst>
          </p:nvPr>
        </p:nvGraphicFramePr>
        <p:xfrm>
          <a:off x="544354" y="893286"/>
          <a:ext cx="5605780" cy="1920240"/>
        </p:xfrm>
        <a:graphic>
          <a:graphicData uri="http://schemas.openxmlformats.org/drawingml/2006/table">
            <a:tbl>
              <a:tblPr firstRow="1" firstCol="1" bandRow="1">
                <a:tableStyleId>{5C22544A-7EE6-4342-B048-85BDC9FD1C3A}</a:tableStyleId>
              </a:tblPr>
              <a:tblGrid>
                <a:gridCol w="2247265"/>
                <a:gridCol w="3358515"/>
              </a:tblGrid>
              <a:tr h="0">
                <a:tc>
                  <a:txBody>
                    <a:bodyPr/>
                    <a:lstStyle/>
                    <a:p>
                      <a:pPr marL="0" marR="0" algn="ctr">
                        <a:lnSpc>
                          <a:spcPct val="150000"/>
                        </a:lnSpc>
                        <a:spcBef>
                          <a:spcPts val="0"/>
                        </a:spcBef>
                        <a:spcAft>
                          <a:spcPts val="0"/>
                        </a:spcAft>
                      </a:pPr>
                      <a:r>
                        <a:rPr lang="es-EC" sz="1200">
                          <a:effectLst/>
                        </a:rPr>
                        <a:t>Nombre</a:t>
                      </a:r>
                      <a:endParaRPr lang="es-US" sz="1100">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C" sz="1200">
                          <a:effectLst/>
                        </a:rPr>
                        <a:t>Perfil</a:t>
                      </a:r>
                      <a:endParaRPr lang="es-US" sz="1100">
                        <a:effectLst/>
                        <a:latin typeface="Calibri"/>
                        <a:ea typeface="Calibri"/>
                        <a:cs typeface="Times New Roman"/>
                      </a:endParaRPr>
                    </a:p>
                  </a:txBody>
                  <a:tcPr marL="68580" marR="68580" marT="0" marB="0"/>
                </a:tc>
              </a:tr>
              <a:tr h="0">
                <a:tc>
                  <a:txBody>
                    <a:bodyPr/>
                    <a:lstStyle/>
                    <a:p>
                      <a:pPr marL="0" marR="0">
                        <a:lnSpc>
                          <a:spcPct val="150000"/>
                        </a:lnSpc>
                        <a:spcBef>
                          <a:spcPts val="0"/>
                        </a:spcBef>
                        <a:spcAft>
                          <a:spcPts val="0"/>
                        </a:spcAft>
                      </a:pPr>
                      <a:r>
                        <a:rPr lang="es-EC" sz="1200">
                          <a:effectLst/>
                        </a:rPr>
                        <a:t>Econ. Camilo Paz Albuja, Msc.</a:t>
                      </a:r>
                      <a:endParaRPr lang="es-US"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s-EC" sz="1200">
                          <a:effectLst/>
                        </a:rPr>
                        <a:t>Asesor Económico Empresarial</a:t>
                      </a:r>
                      <a:endParaRPr lang="es-US" sz="1100">
                        <a:effectLst/>
                      </a:endParaRPr>
                    </a:p>
                    <a:p>
                      <a:pPr marL="0" marR="0">
                        <a:lnSpc>
                          <a:spcPct val="150000"/>
                        </a:lnSpc>
                        <a:spcBef>
                          <a:spcPts val="0"/>
                        </a:spcBef>
                        <a:spcAft>
                          <a:spcPts val="0"/>
                        </a:spcAft>
                      </a:pPr>
                      <a:r>
                        <a:rPr lang="es-EC" sz="1200">
                          <a:effectLst/>
                        </a:rPr>
                        <a:t>Ex Director Financiero IESS</a:t>
                      </a:r>
                      <a:endParaRPr lang="es-US" sz="1100">
                        <a:effectLst/>
                      </a:endParaRPr>
                    </a:p>
                    <a:p>
                      <a:pPr marL="0" marR="0">
                        <a:lnSpc>
                          <a:spcPct val="150000"/>
                        </a:lnSpc>
                        <a:spcBef>
                          <a:spcPts val="0"/>
                        </a:spcBef>
                        <a:spcAft>
                          <a:spcPts val="0"/>
                        </a:spcAft>
                      </a:pPr>
                      <a:r>
                        <a:rPr lang="es-EC" sz="1200">
                          <a:effectLst/>
                        </a:rPr>
                        <a:t>Ex Director del MINTEL</a:t>
                      </a:r>
                      <a:endParaRPr lang="es-US" sz="1100">
                        <a:effectLst/>
                        <a:latin typeface="Calibri"/>
                        <a:ea typeface="Calibri"/>
                        <a:cs typeface="Times New Roman"/>
                      </a:endParaRPr>
                    </a:p>
                  </a:txBody>
                  <a:tcPr marL="68580" marR="68580" marT="0" marB="0"/>
                </a:tc>
              </a:tr>
              <a:tr h="0">
                <a:tc>
                  <a:txBody>
                    <a:bodyPr/>
                    <a:lstStyle/>
                    <a:p>
                      <a:pPr marL="0" marR="0">
                        <a:lnSpc>
                          <a:spcPct val="150000"/>
                        </a:lnSpc>
                        <a:spcBef>
                          <a:spcPts val="0"/>
                        </a:spcBef>
                        <a:spcAft>
                          <a:spcPts val="0"/>
                        </a:spcAft>
                      </a:pPr>
                      <a:r>
                        <a:rPr lang="es-EC" sz="1200">
                          <a:effectLst/>
                        </a:rPr>
                        <a:t>Ing. Sebastián Cárdenas, MBA</a:t>
                      </a:r>
                      <a:endParaRPr lang="es-US" sz="110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s-EC" sz="1200" dirty="0">
                          <a:effectLst/>
                        </a:rPr>
                        <a:t>Asesor Empresarial-Tributario</a:t>
                      </a:r>
                      <a:endParaRPr lang="es-US" sz="1100" dirty="0">
                        <a:effectLst/>
                      </a:endParaRPr>
                    </a:p>
                    <a:p>
                      <a:pPr marL="0" marR="0">
                        <a:lnSpc>
                          <a:spcPct val="150000"/>
                        </a:lnSpc>
                        <a:spcBef>
                          <a:spcPts val="0"/>
                        </a:spcBef>
                        <a:spcAft>
                          <a:spcPts val="0"/>
                        </a:spcAft>
                      </a:pPr>
                      <a:r>
                        <a:rPr lang="es-EC" sz="1200" dirty="0">
                          <a:effectLst/>
                        </a:rPr>
                        <a:t>Ex Director General Universidad Metropolitana</a:t>
                      </a:r>
                      <a:endParaRPr lang="es-US" sz="1100" dirty="0">
                        <a:effectLst/>
                      </a:endParaRPr>
                    </a:p>
                    <a:p>
                      <a:pPr marL="0" marR="0">
                        <a:lnSpc>
                          <a:spcPct val="150000"/>
                        </a:lnSpc>
                        <a:spcBef>
                          <a:spcPts val="0"/>
                        </a:spcBef>
                        <a:spcAft>
                          <a:spcPts val="0"/>
                        </a:spcAft>
                      </a:pPr>
                      <a:r>
                        <a:rPr lang="es-EC" sz="1200" dirty="0">
                          <a:effectLst/>
                        </a:rPr>
                        <a:t>Ex Gerente General Grupo </a:t>
                      </a:r>
                      <a:r>
                        <a:rPr lang="es-EC" sz="1200" dirty="0" err="1">
                          <a:effectLst/>
                        </a:rPr>
                        <a:t>Malcom</a:t>
                      </a:r>
                      <a:r>
                        <a:rPr lang="es-EC" sz="1200" dirty="0">
                          <a:effectLst/>
                        </a:rPr>
                        <a:t> </a:t>
                      </a:r>
                      <a:r>
                        <a:rPr lang="es-EC" sz="1200" dirty="0" err="1">
                          <a:effectLst/>
                        </a:rPr>
                        <a:t>Baldrige</a:t>
                      </a:r>
                      <a:endParaRPr lang="es-US" sz="1100" dirty="0">
                        <a:effectLst/>
                        <a:latin typeface="Calibri"/>
                        <a:ea typeface="Calibri"/>
                        <a:cs typeface="Times New Roman"/>
                      </a:endParaRPr>
                    </a:p>
                  </a:txBody>
                  <a:tcPr marL="68580" marR="68580" marT="0" marB="0"/>
                </a:tc>
              </a:tr>
            </a:tbl>
          </a:graphicData>
        </a:graphic>
      </p:graphicFrame>
      <p:sp>
        <p:nvSpPr>
          <p:cNvPr id="3" name="2 Rectángulo"/>
          <p:cNvSpPr/>
          <p:nvPr/>
        </p:nvSpPr>
        <p:spPr>
          <a:xfrm>
            <a:off x="6381749" y="1400860"/>
            <a:ext cx="4486275" cy="923330"/>
          </a:xfrm>
          <a:prstGeom prst="rect">
            <a:avLst/>
          </a:prstGeom>
        </p:spPr>
        <p:txBody>
          <a:bodyPr wrap="square">
            <a:spAutoFit/>
          </a:bodyPr>
          <a:lstStyle/>
          <a:p>
            <a:pPr algn="just"/>
            <a:r>
              <a:rPr lang="es-EC" dirty="0" smtClean="0"/>
              <a:t>Las entrevistas </a:t>
            </a:r>
            <a:r>
              <a:rPr lang="es-EC" dirty="0"/>
              <a:t>fue realizada el miércoles </a:t>
            </a:r>
            <a:r>
              <a:rPr lang="es-EC" dirty="0" smtClean="0"/>
              <a:t>26 y 28 </a:t>
            </a:r>
            <a:r>
              <a:rPr lang="es-EC" dirty="0"/>
              <a:t>de octubre del 2016 en </a:t>
            </a:r>
            <a:r>
              <a:rPr lang="es-EC" dirty="0" smtClean="0"/>
              <a:t>las oficinas de los expertos. </a:t>
            </a:r>
            <a:endParaRPr lang="es-US" dirty="0"/>
          </a:p>
        </p:txBody>
      </p:sp>
      <p:graphicFrame>
        <p:nvGraphicFramePr>
          <p:cNvPr id="4" name="3 Tabla"/>
          <p:cNvGraphicFramePr>
            <a:graphicFrameLocks noGrp="1"/>
          </p:cNvGraphicFramePr>
          <p:nvPr>
            <p:extLst>
              <p:ext uri="{D42A27DB-BD31-4B8C-83A1-F6EECF244321}">
                <p14:modId xmlns:p14="http://schemas.microsoft.com/office/powerpoint/2010/main" val="1105624428"/>
              </p:ext>
            </p:extLst>
          </p:nvPr>
        </p:nvGraphicFramePr>
        <p:xfrm>
          <a:off x="1704974" y="2912586"/>
          <a:ext cx="7296150" cy="3375660"/>
        </p:xfrm>
        <a:graphic>
          <a:graphicData uri="http://schemas.openxmlformats.org/drawingml/2006/table">
            <a:tbl>
              <a:tblPr>
                <a:tableStyleId>{69CF1AB2-1976-4502-BF36-3FF5EA218861}</a:tableStyleId>
              </a:tblPr>
              <a:tblGrid>
                <a:gridCol w="3648075"/>
                <a:gridCol w="3648075"/>
              </a:tblGrid>
              <a:tr h="182880">
                <a:tc>
                  <a:txBody>
                    <a:bodyPr/>
                    <a:lstStyle/>
                    <a:p>
                      <a:pPr algn="ctr" fontAlgn="ctr"/>
                      <a:r>
                        <a:rPr lang="es-US" sz="1600" u="none" strike="noStrike" dirty="0">
                          <a:effectLst/>
                        </a:rPr>
                        <a:t>ENTREVISTA 1</a:t>
                      </a:r>
                      <a:endParaRPr lang="es-US" sz="1600" b="1" i="0" u="none" strike="noStrike" dirty="0">
                        <a:solidFill>
                          <a:srgbClr val="000000"/>
                        </a:solidFill>
                        <a:effectLst/>
                        <a:latin typeface="Calibri"/>
                      </a:endParaRPr>
                    </a:p>
                  </a:txBody>
                  <a:tcPr marL="7620" marR="7620" marT="7620" marB="0" anchor="ctr"/>
                </a:tc>
                <a:tc>
                  <a:txBody>
                    <a:bodyPr/>
                    <a:lstStyle/>
                    <a:p>
                      <a:pPr algn="ctr" fontAlgn="ctr"/>
                      <a:r>
                        <a:rPr lang="es-US" sz="1600" u="none" strike="noStrike" dirty="0">
                          <a:effectLst/>
                        </a:rPr>
                        <a:t>ENTREVISTA 2</a:t>
                      </a:r>
                      <a:endParaRPr lang="es-US" sz="1600" b="1" i="0" u="none" strike="noStrike" dirty="0">
                        <a:solidFill>
                          <a:srgbClr val="000000"/>
                        </a:solidFill>
                        <a:effectLst/>
                        <a:latin typeface="Calibri"/>
                      </a:endParaRPr>
                    </a:p>
                  </a:txBody>
                  <a:tcPr marL="7620" marR="7620" marT="7620" marB="0" anchor="ctr"/>
                </a:tc>
              </a:tr>
              <a:tr h="731520">
                <a:tc>
                  <a:txBody>
                    <a:bodyPr/>
                    <a:lstStyle/>
                    <a:p>
                      <a:pPr algn="l" fontAlgn="ctr"/>
                      <a:r>
                        <a:rPr lang="es-EC" sz="1600" u="none" strike="noStrike" dirty="0">
                          <a:effectLst/>
                        </a:rPr>
                        <a:t>¿Qué impactos causa el dinero electrónico a la dolarización?</a:t>
                      </a:r>
                      <a:endParaRPr lang="es-EC" sz="1600" b="0" i="0" u="none" strike="noStrike" dirty="0">
                        <a:solidFill>
                          <a:srgbClr val="000000"/>
                        </a:solidFill>
                        <a:effectLst/>
                        <a:latin typeface="Calibri"/>
                      </a:endParaRPr>
                    </a:p>
                  </a:txBody>
                  <a:tcPr marL="7620" marR="7620" marT="7620" marB="0" anchor="ctr"/>
                </a:tc>
                <a:tc>
                  <a:txBody>
                    <a:bodyPr/>
                    <a:lstStyle/>
                    <a:p>
                      <a:pPr algn="l" fontAlgn="ctr"/>
                      <a:r>
                        <a:rPr lang="es-EC" sz="1600" u="none" strike="noStrike">
                          <a:effectLst/>
                        </a:rPr>
                        <a:t>¿Es el dinero electrónico un impulsador del sector de las PYMES comerciales en Ecuador?</a:t>
                      </a:r>
                      <a:endParaRPr lang="es-EC" sz="1600" b="0" i="0" u="none" strike="noStrike">
                        <a:solidFill>
                          <a:srgbClr val="000000"/>
                        </a:solidFill>
                        <a:effectLst/>
                        <a:latin typeface="Calibri"/>
                      </a:endParaRPr>
                    </a:p>
                  </a:txBody>
                  <a:tcPr marL="7620" marR="7620" marT="7620" marB="0" anchor="ctr"/>
                </a:tc>
              </a:tr>
              <a:tr h="548640">
                <a:tc>
                  <a:txBody>
                    <a:bodyPr/>
                    <a:lstStyle/>
                    <a:p>
                      <a:pPr algn="l" fontAlgn="ctr"/>
                      <a:r>
                        <a:rPr lang="es-EC" sz="1600" u="none" strike="noStrike" dirty="0">
                          <a:effectLst/>
                        </a:rPr>
                        <a:t>¿Cómo estos impactos inciden en la gestión de las PYMES comerciales?</a:t>
                      </a:r>
                      <a:endParaRPr lang="es-EC" sz="1600" b="0" i="0" u="none" strike="noStrike" dirty="0">
                        <a:solidFill>
                          <a:srgbClr val="000000"/>
                        </a:solidFill>
                        <a:effectLst/>
                        <a:latin typeface="Calibri"/>
                      </a:endParaRPr>
                    </a:p>
                  </a:txBody>
                  <a:tcPr marL="7620" marR="7620" marT="7620" marB="0" anchor="ctr"/>
                </a:tc>
                <a:tc>
                  <a:txBody>
                    <a:bodyPr/>
                    <a:lstStyle/>
                    <a:p>
                      <a:pPr algn="l" fontAlgn="ctr"/>
                      <a:r>
                        <a:rPr lang="es-EC" sz="1600" u="none" strike="noStrike">
                          <a:effectLst/>
                        </a:rPr>
                        <a:t>¿Considera que el dinero electrónico incide en la dolarización?</a:t>
                      </a:r>
                      <a:endParaRPr lang="es-EC" sz="1600" b="0" i="0" u="none" strike="noStrike">
                        <a:solidFill>
                          <a:srgbClr val="000000"/>
                        </a:solidFill>
                        <a:effectLst/>
                        <a:latin typeface="Calibri"/>
                      </a:endParaRPr>
                    </a:p>
                  </a:txBody>
                  <a:tcPr marL="7620" marR="7620" marT="7620" marB="0" anchor="ctr"/>
                </a:tc>
              </a:tr>
              <a:tr h="731520">
                <a:tc>
                  <a:txBody>
                    <a:bodyPr/>
                    <a:lstStyle/>
                    <a:p>
                      <a:pPr algn="l" fontAlgn="ctr"/>
                      <a:r>
                        <a:rPr lang="es-EC" sz="1600" u="none" strike="noStrike" dirty="0">
                          <a:effectLst/>
                        </a:rPr>
                        <a:t>¿Considera que el dinero electrónico tendrá una mayor aceptación en el mercado nacional?</a:t>
                      </a:r>
                      <a:endParaRPr lang="es-EC" sz="1600" b="0" i="0" u="none" strike="noStrike" dirty="0">
                        <a:solidFill>
                          <a:srgbClr val="000000"/>
                        </a:solidFill>
                        <a:effectLst/>
                        <a:latin typeface="Calibri"/>
                      </a:endParaRPr>
                    </a:p>
                  </a:txBody>
                  <a:tcPr marL="7620" marR="7620" marT="7620" marB="0" anchor="ctr"/>
                </a:tc>
                <a:tc>
                  <a:txBody>
                    <a:bodyPr/>
                    <a:lstStyle/>
                    <a:p>
                      <a:pPr algn="l" fontAlgn="ctr"/>
                      <a:r>
                        <a:rPr lang="es-EC" sz="1600" u="none" strike="noStrike" dirty="0">
                          <a:effectLst/>
                        </a:rPr>
                        <a:t>¿Cuáles impactos observa y cuales espera en el mercado producto de la existencia del dinero electrónico?</a:t>
                      </a:r>
                      <a:endParaRPr lang="es-EC" sz="1600" b="0" i="0" u="none" strike="noStrike" dirty="0">
                        <a:solidFill>
                          <a:srgbClr val="000000"/>
                        </a:solidFill>
                        <a:effectLst/>
                        <a:latin typeface="Calibri"/>
                      </a:endParaRPr>
                    </a:p>
                  </a:txBody>
                  <a:tcPr marL="7620" marR="7620" marT="7620" marB="0" anchor="ctr"/>
                </a:tc>
              </a:tr>
              <a:tr h="1097280">
                <a:tc>
                  <a:txBody>
                    <a:bodyPr/>
                    <a:lstStyle/>
                    <a:p>
                      <a:pPr algn="l" fontAlgn="ctr"/>
                      <a:r>
                        <a:rPr lang="es-EC" sz="1600" u="none" strike="noStrike">
                          <a:effectLst/>
                        </a:rPr>
                        <a:t>¿Cuáles son las acciones que no han permitido que el dinero electrónico se convierta en un verdadero impulso para las PYMES comerciales?</a:t>
                      </a:r>
                      <a:endParaRPr lang="es-EC" sz="1600" b="0" i="0" u="none" strike="noStrike">
                        <a:solidFill>
                          <a:srgbClr val="000000"/>
                        </a:solidFill>
                        <a:effectLst/>
                        <a:latin typeface="Calibri"/>
                      </a:endParaRPr>
                    </a:p>
                  </a:txBody>
                  <a:tcPr marL="7620" marR="7620" marT="7620" marB="0" anchor="ctr"/>
                </a:tc>
                <a:tc>
                  <a:txBody>
                    <a:bodyPr/>
                    <a:lstStyle/>
                    <a:p>
                      <a:pPr algn="l" fontAlgn="ctr"/>
                      <a:r>
                        <a:rPr lang="es-EC" sz="1600" u="none" strike="noStrike" dirty="0">
                          <a:effectLst/>
                        </a:rPr>
                        <a:t>¿Es el dinero electrónico el primer paso para salir de la dolarización?</a:t>
                      </a:r>
                      <a:endParaRPr lang="es-EC" sz="1600" b="0" i="0" u="none" strike="noStrike" dirty="0">
                        <a:solidFill>
                          <a:srgbClr val="000000"/>
                        </a:solidFill>
                        <a:effectLst/>
                        <a:latin typeface="Calibri"/>
                      </a:endParaRPr>
                    </a:p>
                  </a:txBody>
                  <a:tcPr marL="7620" marR="7620" marT="7620" marB="0" anchor="ctr"/>
                </a:tc>
              </a:tr>
            </a:tbl>
          </a:graphicData>
        </a:graphic>
      </p:graphicFrame>
      <p:sp>
        <p:nvSpPr>
          <p:cNvPr id="5" name="1 Título"/>
          <p:cNvSpPr>
            <a:spLocks noGrp="1"/>
          </p:cNvSpPr>
          <p:nvPr>
            <p:ph type="title"/>
          </p:nvPr>
        </p:nvSpPr>
        <p:spPr>
          <a:xfrm>
            <a:off x="885825" y="266700"/>
            <a:ext cx="8867775" cy="563562"/>
          </a:xfrm>
        </p:spPr>
        <p:txBody>
          <a:bodyPr>
            <a:normAutofit fontScale="90000"/>
          </a:bodyPr>
          <a:lstStyle/>
          <a:p>
            <a:pPr algn="ctr"/>
            <a:r>
              <a:rPr lang="es-US" dirty="0" smtClean="0">
                <a:solidFill>
                  <a:schemeClr val="bg2">
                    <a:lumMod val="50000"/>
                  </a:schemeClr>
                </a:solidFill>
              </a:rPr>
              <a:t>RESULTADOS Y ANÁLISIS DE LAS ENTREVISTAS</a:t>
            </a:r>
            <a:endParaRPr lang="es-US" dirty="0">
              <a:solidFill>
                <a:schemeClr val="bg2">
                  <a:lumMod val="50000"/>
                </a:schemeClr>
              </a:solidFill>
            </a:endParaRPr>
          </a:p>
        </p:txBody>
      </p:sp>
    </p:spTree>
    <p:extLst>
      <p:ext uri="{BB962C8B-B14F-4D97-AF65-F5344CB8AC3E}">
        <p14:creationId xmlns:p14="http://schemas.microsoft.com/office/powerpoint/2010/main" val="2097638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14350" y="925859"/>
            <a:ext cx="5229225"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C" sz="1400" dirty="0"/>
              <a:t>Desde la dolarización en el año 2000, la economía ecuatoriana se ha mantenido con un crecimiento constante del 4,3%</a:t>
            </a:r>
            <a:endParaRPr lang="es-US" sz="1400" dirty="0"/>
          </a:p>
        </p:txBody>
      </p:sp>
      <p:sp>
        <p:nvSpPr>
          <p:cNvPr id="4" name="3 Rectángulo"/>
          <p:cNvSpPr/>
          <p:nvPr/>
        </p:nvSpPr>
        <p:spPr>
          <a:xfrm>
            <a:off x="514350" y="1668809"/>
            <a:ext cx="5229225" cy="116955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C" sz="1400" dirty="0" smtClean="0"/>
              <a:t>La dolarización se ve afectada por:</a:t>
            </a:r>
          </a:p>
          <a:p>
            <a:r>
              <a:rPr lang="es-EC" sz="1400" dirty="0" smtClean="0"/>
              <a:t>1.- Reducción </a:t>
            </a:r>
            <a:r>
              <a:rPr lang="es-EC" sz="1400" dirty="0"/>
              <a:t>del ingreso de divisas debido a la reducción de las </a:t>
            </a:r>
            <a:r>
              <a:rPr lang="es-EC" sz="1400" dirty="0" smtClean="0"/>
              <a:t>importaciones</a:t>
            </a:r>
          </a:p>
          <a:p>
            <a:r>
              <a:rPr lang="es-EC" sz="1400" dirty="0" smtClean="0"/>
              <a:t>2.- La </a:t>
            </a:r>
            <a:r>
              <a:rPr lang="es-EC" sz="1400" dirty="0"/>
              <a:t>apreciación del dólar a nivel internacional que encarece el producto nacional</a:t>
            </a:r>
            <a:endParaRPr lang="es-US" sz="1400" dirty="0"/>
          </a:p>
        </p:txBody>
      </p:sp>
      <p:sp>
        <p:nvSpPr>
          <p:cNvPr id="5" name="1 Título"/>
          <p:cNvSpPr>
            <a:spLocks noGrp="1"/>
          </p:cNvSpPr>
          <p:nvPr>
            <p:ph type="title"/>
          </p:nvPr>
        </p:nvSpPr>
        <p:spPr>
          <a:xfrm>
            <a:off x="885825" y="266700"/>
            <a:ext cx="4505325" cy="563562"/>
          </a:xfrm>
        </p:spPr>
        <p:txBody>
          <a:bodyPr>
            <a:normAutofit fontScale="90000"/>
          </a:bodyPr>
          <a:lstStyle/>
          <a:p>
            <a:pPr algn="ctr"/>
            <a:r>
              <a:rPr lang="es-US" dirty="0" smtClean="0">
                <a:solidFill>
                  <a:schemeClr val="bg2">
                    <a:lumMod val="50000"/>
                  </a:schemeClr>
                </a:solidFill>
              </a:rPr>
              <a:t>DOLARIZACIÓN</a:t>
            </a:r>
            <a:endParaRPr lang="es-US" dirty="0">
              <a:solidFill>
                <a:schemeClr val="bg2">
                  <a:lumMod val="50000"/>
                </a:schemeClr>
              </a:solidFill>
            </a:endParaRPr>
          </a:p>
        </p:txBody>
      </p:sp>
      <p:sp>
        <p:nvSpPr>
          <p:cNvPr id="6" name="5 Rectángulo"/>
          <p:cNvSpPr/>
          <p:nvPr/>
        </p:nvSpPr>
        <p:spPr>
          <a:xfrm>
            <a:off x="514350" y="3038355"/>
            <a:ext cx="5229225"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C" sz="1400" dirty="0">
                <a:solidFill>
                  <a:schemeClr val="dk1"/>
                </a:solidFill>
              </a:rPr>
              <a:t>La asociación del dinero electrónico con episodios como el feriado bancario son a percepción </a:t>
            </a:r>
            <a:r>
              <a:rPr lang="es-EC" sz="1400" dirty="0" smtClean="0">
                <a:solidFill>
                  <a:schemeClr val="dk1"/>
                </a:solidFill>
              </a:rPr>
              <a:t>de los expertos </a:t>
            </a:r>
            <a:r>
              <a:rPr lang="es-EC" sz="1400" dirty="0">
                <a:solidFill>
                  <a:schemeClr val="dk1"/>
                </a:solidFill>
              </a:rPr>
              <a:t>uno de los limitantes que no ha permitido una masificación en su uso. Con respecto a la dolarización, argumenta que su utilización es considerada como un proceso que permite al Gobierno Nacional emitir moneda, buscando disponer de fondos que permitan financiar el PGE afectado por la caída del precio del petróleo y la apreciación del dólar.</a:t>
            </a:r>
            <a:endParaRPr lang="es-US" sz="1400" dirty="0">
              <a:solidFill>
                <a:schemeClr val="dk1"/>
              </a:solidFill>
            </a:endParaRPr>
          </a:p>
        </p:txBody>
      </p:sp>
      <p:sp>
        <p:nvSpPr>
          <p:cNvPr id="7" name="1 Título"/>
          <p:cNvSpPr txBox="1">
            <a:spLocks/>
          </p:cNvSpPr>
          <p:nvPr/>
        </p:nvSpPr>
        <p:spPr>
          <a:xfrm>
            <a:off x="6496049" y="228600"/>
            <a:ext cx="4505325" cy="563562"/>
          </a:xfrm>
          <a:prstGeom prst="rect">
            <a:avLst/>
          </a:prstGeom>
        </p:spPr>
        <p:txBody>
          <a:bodyPr vert="horz" lIns="91440" tIns="45720" rIns="91440" bIns="45720" rtlCol="0" anchor="t">
            <a:normAutofit fontScale="8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US" dirty="0" smtClean="0">
                <a:solidFill>
                  <a:schemeClr val="bg2">
                    <a:lumMod val="50000"/>
                  </a:schemeClr>
                </a:solidFill>
              </a:rPr>
              <a:t>DINAMISMO ECONÓMICO</a:t>
            </a:r>
            <a:endParaRPr lang="es-US" dirty="0">
              <a:solidFill>
                <a:schemeClr val="bg2">
                  <a:lumMod val="50000"/>
                </a:schemeClr>
              </a:solidFill>
            </a:endParaRPr>
          </a:p>
        </p:txBody>
      </p:sp>
      <p:sp>
        <p:nvSpPr>
          <p:cNvPr id="8" name="7 Rectángulo"/>
          <p:cNvSpPr/>
          <p:nvPr/>
        </p:nvSpPr>
        <p:spPr>
          <a:xfrm>
            <a:off x="6496049" y="915739"/>
            <a:ext cx="4648201" cy="160043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C" sz="1400" dirty="0" smtClean="0">
                <a:solidFill>
                  <a:schemeClr val="dk1"/>
                </a:solidFill>
              </a:rPr>
              <a:t>Los expertos confirman </a:t>
            </a:r>
            <a:r>
              <a:rPr lang="es-EC" sz="1400" dirty="0">
                <a:solidFill>
                  <a:schemeClr val="dk1"/>
                </a:solidFill>
              </a:rPr>
              <a:t>que el bajo nivel de circulación de dinero electrónico no genera un impacto relevante en las PYMES comerciales. Sin embargo, si este tipo de moneda no cuenta con un respaldo físico real puede provocar incrementos en el índice inflacionario lo que afectará los precios y por ende la estabilidad de este tipo de negocios.</a:t>
            </a:r>
            <a:endParaRPr lang="es-US" sz="1400" dirty="0">
              <a:solidFill>
                <a:schemeClr val="dk1"/>
              </a:solidFill>
            </a:endParaRPr>
          </a:p>
        </p:txBody>
      </p:sp>
      <p:sp>
        <p:nvSpPr>
          <p:cNvPr id="9" name="8 Rectángulo"/>
          <p:cNvSpPr/>
          <p:nvPr/>
        </p:nvSpPr>
        <p:spPr>
          <a:xfrm>
            <a:off x="6496049" y="2699653"/>
            <a:ext cx="4648201" cy="160043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C" sz="1400" dirty="0">
                <a:solidFill>
                  <a:schemeClr val="dk1"/>
                </a:solidFill>
              </a:rPr>
              <a:t>Se observa que las críticas formuladas al dinero electrónico referentes al respaldo real en dinero físico han marcado un escenario de poca confianza en el mercado. Esto no ha permitido un mayor interés en su uso. Se entiende que por esta situación, su impacto tanto en la dolarización como en la gestión de las PYMES comerciales es baja.</a:t>
            </a:r>
            <a:endParaRPr lang="es-US" sz="1400" dirty="0">
              <a:solidFill>
                <a:schemeClr val="dk1"/>
              </a:solidFill>
            </a:endParaRPr>
          </a:p>
        </p:txBody>
      </p:sp>
      <p:sp>
        <p:nvSpPr>
          <p:cNvPr id="10" name="9 Rectángulo"/>
          <p:cNvSpPr/>
          <p:nvPr/>
        </p:nvSpPr>
        <p:spPr>
          <a:xfrm>
            <a:off x="514350" y="4990237"/>
            <a:ext cx="5229225"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C" sz="1400" dirty="0">
                <a:solidFill>
                  <a:schemeClr val="dk1"/>
                </a:solidFill>
              </a:rPr>
              <a:t>El dinero electrónico no reemplaza el dinero </a:t>
            </a:r>
            <a:r>
              <a:rPr lang="es-EC" sz="1400" dirty="0" smtClean="0">
                <a:solidFill>
                  <a:schemeClr val="dk1"/>
                </a:solidFill>
              </a:rPr>
              <a:t>físico </a:t>
            </a:r>
            <a:r>
              <a:rPr lang="es-EC" sz="1400" dirty="0">
                <a:solidFill>
                  <a:schemeClr val="dk1"/>
                </a:solidFill>
              </a:rPr>
              <a:t>sino lo representa, aspecto que el experto enfatiza como esencia básica de su uso. Desde su perspectiva, la dolarización no se ve en lo absoluto influenciada por el uso del medio, tomando en consideración que la moneda vigente y permanente será el dólar.</a:t>
            </a:r>
            <a:endParaRPr lang="es-US" sz="1400" dirty="0">
              <a:solidFill>
                <a:schemeClr val="dk1"/>
              </a:solidFill>
            </a:endParaRPr>
          </a:p>
        </p:txBody>
      </p:sp>
      <p:sp>
        <p:nvSpPr>
          <p:cNvPr id="11" name="10 Rectángulo"/>
          <p:cNvSpPr/>
          <p:nvPr/>
        </p:nvSpPr>
        <p:spPr>
          <a:xfrm>
            <a:off x="6496049" y="4620905"/>
            <a:ext cx="4648201"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C" sz="1400" dirty="0">
                <a:solidFill>
                  <a:schemeClr val="dk1"/>
                </a:solidFill>
              </a:rPr>
              <a:t>Su utilización actual no ha provocado mayor cambio en la gestión de las PYMES comerciales, las cuales no han optado en la mayoría de casos por disponer de una cuenta de esta medida.</a:t>
            </a:r>
            <a:endParaRPr lang="es-US" sz="1400" dirty="0">
              <a:solidFill>
                <a:schemeClr val="dk1"/>
              </a:solidFill>
            </a:endParaRPr>
          </a:p>
        </p:txBody>
      </p:sp>
    </p:spTree>
    <p:extLst>
      <p:ext uri="{BB962C8B-B14F-4D97-AF65-F5344CB8AC3E}">
        <p14:creationId xmlns:p14="http://schemas.microsoft.com/office/powerpoint/2010/main" val="2097638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1000" y="2049929"/>
            <a:ext cx="5286375" cy="1569660"/>
          </a:xfrm>
          <a:prstGeom prst="rect">
            <a:avLst/>
          </a:prstGeom>
        </p:spPr>
        <p:style>
          <a:lnRef idx="0">
            <a:scrgbClr r="0" g="0" b="0"/>
          </a:lnRef>
          <a:fillRef idx="1002">
            <a:schemeClr val="lt1"/>
          </a:fillRef>
          <a:effectRef idx="0">
            <a:scrgbClr r="0" g="0" b="0"/>
          </a:effectRef>
          <a:fontRef idx="major"/>
        </p:style>
        <p:txBody>
          <a:bodyPr wrap="square">
            <a:spAutoFit/>
          </a:bodyPr>
          <a:lstStyle/>
          <a:p>
            <a:r>
              <a:rPr lang="es-EC" sz="1600" dirty="0"/>
              <a:t>Los resultados investigativos permiten concluir que la demanda identifica estos beneficios, pero no los ha considerado totalmente adecuados. Se considera que alternativas como la exoneración tributaria y el descuento en el precio de venta pueden hacer más efectivo su uso.</a:t>
            </a:r>
            <a:endParaRPr lang="es-US" sz="1600" dirty="0"/>
          </a:p>
        </p:txBody>
      </p:sp>
      <p:sp>
        <p:nvSpPr>
          <p:cNvPr id="3" name="1 Título"/>
          <p:cNvSpPr>
            <a:spLocks noGrp="1"/>
          </p:cNvSpPr>
          <p:nvPr>
            <p:ph type="title"/>
          </p:nvPr>
        </p:nvSpPr>
        <p:spPr>
          <a:xfrm>
            <a:off x="885825" y="266700"/>
            <a:ext cx="8867775" cy="563562"/>
          </a:xfrm>
        </p:spPr>
        <p:txBody>
          <a:bodyPr>
            <a:normAutofit fontScale="90000"/>
          </a:bodyPr>
          <a:lstStyle/>
          <a:p>
            <a:pPr algn="ctr"/>
            <a:r>
              <a:rPr lang="es-US" dirty="0" smtClean="0">
                <a:solidFill>
                  <a:schemeClr val="bg2">
                    <a:lumMod val="50000"/>
                  </a:schemeClr>
                </a:solidFill>
              </a:rPr>
              <a:t>CONCLUSIONES</a:t>
            </a:r>
            <a:endParaRPr lang="es-US" dirty="0">
              <a:solidFill>
                <a:schemeClr val="bg2">
                  <a:lumMod val="50000"/>
                </a:schemeClr>
              </a:solidFill>
            </a:endParaRPr>
          </a:p>
        </p:txBody>
      </p:sp>
      <p:sp>
        <p:nvSpPr>
          <p:cNvPr id="4" name="3 Rectángulo"/>
          <p:cNvSpPr/>
          <p:nvPr/>
        </p:nvSpPr>
        <p:spPr>
          <a:xfrm>
            <a:off x="381000" y="1112609"/>
            <a:ext cx="5286375" cy="830997"/>
          </a:xfrm>
          <a:prstGeom prst="rect">
            <a:avLst/>
          </a:prstGeom>
        </p:spPr>
        <p:style>
          <a:lnRef idx="0">
            <a:scrgbClr r="0" g="0" b="0"/>
          </a:lnRef>
          <a:fillRef idx="1002">
            <a:schemeClr val="lt1"/>
          </a:fillRef>
          <a:effectRef idx="0">
            <a:scrgbClr r="0" g="0" b="0"/>
          </a:effectRef>
          <a:fontRef idx="major"/>
        </p:style>
        <p:txBody>
          <a:bodyPr wrap="square">
            <a:spAutoFit/>
          </a:bodyPr>
          <a:lstStyle/>
          <a:p>
            <a:r>
              <a:rPr lang="es-EC" sz="1600" dirty="0"/>
              <a:t>El dinero electrónico es un medio de pago que no puede ser considerado como un tipo de moneda sino como una representación del dinero físico.</a:t>
            </a:r>
            <a:endParaRPr lang="es-US" sz="1600" dirty="0"/>
          </a:p>
        </p:txBody>
      </p:sp>
      <p:sp>
        <p:nvSpPr>
          <p:cNvPr id="5" name="4 Rectángulo"/>
          <p:cNvSpPr/>
          <p:nvPr/>
        </p:nvSpPr>
        <p:spPr>
          <a:xfrm>
            <a:off x="3338512" y="3859888"/>
            <a:ext cx="5286375" cy="1077218"/>
          </a:xfrm>
          <a:prstGeom prst="rect">
            <a:avLst/>
          </a:prstGeom>
        </p:spPr>
        <p:style>
          <a:lnRef idx="0">
            <a:scrgbClr r="0" g="0" b="0"/>
          </a:lnRef>
          <a:fillRef idx="1003">
            <a:schemeClr val="lt2"/>
          </a:fillRef>
          <a:effectRef idx="0">
            <a:scrgbClr r="0" g="0" b="0"/>
          </a:effectRef>
          <a:fontRef idx="major"/>
        </p:style>
        <p:txBody>
          <a:bodyPr wrap="square">
            <a:spAutoFit/>
          </a:bodyPr>
          <a:lstStyle/>
          <a:p>
            <a:r>
              <a:rPr lang="es-EC" sz="1600" dirty="0"/>
              <a:t>El uso del dinero electrónico en las PYMES comerciales del DMQ es </a:t>
            </a:r>
            <a:r>
              <a:rPr lang="es-EC" sz="1600" dirty="0" smtClean="0"/>
              <a:t>bajo, </a:t>
            </a:r>
            <a:r>
              <a:rPr lang="es-EC" sz="1600" dirty="0"/>
              <a:t>la demanda tiene poco interés en su utilización, no considerándolo siquiera para los próximos seis meses.</a:t>
            </a:r>
            <a:endParaRPr lang="es-US" sz="1600" dirty="0"/>
          </a:p>
        </p:txBody>
      </p:sp>
      <p:sp>
        <p:nvSpPr>
          <p:cNvPr id="6" name="5 Rectángulo"/>
          <p:cNvSpPr/>
          <p:nvPr/>
        </p:nvSpPr>
        <p:spPr>
          <a:xfrm>
            <a:off x="6267450" y="1141988"/>
            <a:ext cx="5162550" cy="206210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C" sz="1600" dirty="0"/>
              <a:t>También es un beneficio los incentivos del IVA, los que se consideran deben mantenerse. La demanda en general visualiza lo expuesto, pero considera que no son suficientes, debiendo establecerse una reprogramación que de un lanzamiento nuevo a este medio de pago. Mayor información y apertura de centros de carga es una de las opciones que no se han utilizado por parte de los organismos públicos.</a:t>
            </a:r>
            <a:endParaRPr lang="es-US" sz="1600" dirty="0"/>
          </a:p>
        </p:txBody>
      </p:sp>
      <p:sp>
        <p:nvSpPr>
          <p:cNvPr id="7" name="6 Rectángulo"/>
          <p:cNvSpPr/>
          <p:nvPr/>
        </p:nvSpPr>
        <p:spPr>
          <a:xfrm>
            <a:off x="2933700" y="5149633"/>
            <a:ext cx="6096000" cy="1323439"/>
          </a:xfrm>
          <a:prstGeom prst="rect">
            <a:avLst/>
          </a:prstGeom>
        </p:spPr>
        <p:style>
          <a:lnRef idx="0">
            <a:scrgbClr r="0" g="0" b="0"/>
          </a:lnRef>
          <a:fillRef idx="1003">
            <a:schemeClr val="lt2"/>
          </a:fillRef>
          <a:effectRef idx="0">
            <a:scrgbClr r="0" g="0" b="0"/>
          </a:effectRef>
          <a:fontRef idx="major"/>
        </p:style>
        <p:txBody>
          <a:bodyPr>
            <a:spAutoFit/>
          </a:bodyPr>
          <a:lstStyle/>
          <a:p>
            <a:r>
              <a:rPr lang="es-EC" sz="1600" dirty="0"/>
              <a:t>Se puede concluir que las posiciones contrarias a este medio de pago que han relacionado a su uso con la desdolarización han marcado una alta desconfianza en el mercado, lo que no ha permitido que su uso sea un dinamizador de la economía nacional.</a:t>
            </a:r>
            <a:endParaRPr lang="es-US" sz="1600" dirty="0"/>
          </a:p>
        </p:txBody>
      </p:sp>
    </p:spTree>
    <p:extLst>
      <p:ext uri="{BB962C8B-B14F-4D97-AF65-F5344CB8AC3E}">
        <p14:creationId xmlns:p14="http://schemas.microsoft.com/office/powerpoint/2010/main" val="2609028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0999" y="2424291"/>
            <a:ext cx="5286375" cy="1077218"/>
          </a:xfrm>
          <a:prstGeom prst="rect">
            <a:avLst/>
          </a:prstGeom>
        </p:spPr>
        <p:style>
          <a:lnRef idx="0">
            <a:scrgbClr r="0" g="0" b="0"/>
          </a:lnRef>
          <a:fillRef idx="1002">
            <a:schemeClr val="lt1"/>
          </a:fillRef>
          <a:effectRef idx="0">
            <a:scrgbClr r="0" g="0" b="0"/>
          </a:effectRef>
          <a:fontRef idx="major"/>
        </p:style>
        <p:txBody>
          <a:bodyPr wrap="square">
            <a:spAutoFit/>
          </a:bodyPr>
          <a:lstStyle/>
          <a:p>
            <a:r>
              <a:rPr lang="es-EC" sz="1600" dirty="0"/>
              <a:t>Para ello, universidades y escuelas politécnicas pueden iniciar programas de capacitación mediante sus programas de vinculación que ayuden a incentivar a la demanda en base a la información.</a:t>
            </a:r>
            <a:endParaRPr lang="es-US" sz="1600" dirty="0"/>
          </a:p>
        </p:txBody>
      </p:sp>
      <p:sp>
        <p:nvSpPr>
          <p:cNvPr id="3" name="1 Título"/>
          <p:cNvSpPr>
            <a:spLocks noGrp="1"/>
          </p:cNvSpPr>
          <p:nvPr>
            <p:ph type="title"/>
          </p:nvPr>
        </p:nvSpPr>
        <p:spPr>
          <a:xfrm>
            <a:off x="885825" y="266700"/>
            <a:ext cx="8867775" cy="563562"/>
          </a:xfrm>
        </p:spPr>
        <p:txBody>
          <a:bodyPr>
            <a:normAutofit fontScale="90000"/>
          </a:bodyPr>
          <a:lstStyle/>
          <a:p>
            <a:pPr algn="ctr"/>
            <a:r>
              <a:rPr lang="es-US" dirty="0" smtClean="0">
                <a:solidFill>
                  <a:schemeClr val="bg2">
                    <a:lumMod val="50000"/>
                  </a:schemeClr>
                </a:solidFill>
              </a:rPr>
              <a:t>RECOMENDACIONES</a:t>
            </a:r>
            <a:endParaRPr lang="es-US" dirty="0">
              <a:solidFill>
                <a:schemeClr val="bg2">
                  <a:lumMod val="50000"/>
                </a:schemeClr>
              </a:solidFill>
            </a:endParaRPr>
          </a:p>
        </p:txBody>
      </p:sp>
      <p:sp>
        <p:nvSpPr>
          <p:cNvPr id="4" name="3 Rectángulo"/>
          <p:cNvSpPr/>
          <p:nvPr/>
        </p:nvSpPr>
        <p:spPr>
          <a:xfrm>
            <a:off x="381000" y="1112609"/>
            <a:ext cx="5286375" cy="1077218"/>
          </a:xfrm>
          <a:prstGeom prst="rect">
            <a:avLst/>
          </a:prstGeom>
        </p:spPr>
        <p:style>
          <a:lnRef idx="0">
            <a:scrgbClr r="0" g="0" b="0"/>
          </a:lnRef>
          <a:fillRef idx="1002">
            <a:schemeClr val="lt1"/>
          </a:fillRef>
          <a:effectRef idx="0">
            <a:scrgbClr r="0" g="0" b="0"/>
          </a:effectRef>
          <a:fontRef idx="major"/>
        </p:style>
        <p:txBody>
          <a:bodyPr wrap="square">
            <a:spAutoFit/>
          </a:bodyPr>
          <a:lstStyle/>
          <a:p>
            <a:r>
              <a:rPr lang="es-EC" sz="1600" dirty="0"/>
              <a:t>Se recomienda una mejor difusión sobre el dinero electrónico no solo enfocado en sus atributos sino principalmente en el impacto posible a provocarse en el mercado.</a:t>
            </a:r>
            <a:endParaRPr lang="es-US" sz="1600" dirty="0"/>
          </a:p>
        </p:txBody>
      </p:sp>
      <p:sp>
        <p:nvSpPr>
          <p:cNvPr id="5" name="4 Rectángulo"/>
          <p:cNvSpPr/>
          <p:nvPr/>
        </p:nvSpPr>
        <p:spPr>
          <a:xfrm>
            <a:off x="3338512" y="3859888"/>
            <a:ext cx="5286375" cy="1077218"/>
          </a:xfrm>
          <a:prstGeom prst="rect">
            <a:avLst/>
          </a:prstGeom>
        </p:spPr>
        <p:style>
          <a:lnRef idx="0">
            <a:scrgbClr r="0" g="0" b="0"/>
          </a:lnRef>
          <a:fillRef idx="1003">
            <a:schemeClr val="lt2"/>
          </a:fillRef>
          <a:effectRef idx="0">
            <a:scrgbClr r="0" g="0" b="0"/>
          </a:effectRef>
          <a:fontRef idx="major"/>
        </p:style>
        <p:txBody>
          <a:bodyPr wrap="square">
            <a:spAutoFit/>
          </a:bodyPr>
          <a:lstStyle/>
          <a:p>
            <a:r>
              <a:rPr lang="es-EC" sz="1600" dirty="0"/>
              <a:t>S</a:t>
            </a:r>
            <a:r>
              <a:rPr lang="es-EC" sz="1600" smtClean="0"/>
              <a:t>e </a:t>
            </a:r>
            <a:r>
              <a:rPr lang="es-EC" sz="1600" dirty="0"/>
              <a:t>recomienda la conformación de una asociación en la que se establezcan mejores mecanismos para que se adopte la medida permitiendo que la demanda disponga de opciones de consumo con beneficios.</a:t>
            </a:r>
            <a:endParaRPr lang="es-US" sz="1600" dirty="0"/>
          </a:p>
        </p:txBody>
      </p:sp>
      <p:sp>
        <p:nvSpPr>
          <p:cNvPr id="6" name="5 Rectángulo"/>
          <p:cNvSpPr/>
          <p:nvPr/>
        </p:nvSpPr>
        <p:spPr>
          <a:xfrm>
            <a:off x="6267450" y="1141988"/>
            <a:ext cx="516255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C" sz="1600" dirty="0"/>
              <a:t>En la actualidad todos </a:t>
            </a:r>
            <a:r>
              <a:rPr lang="es-EC" sz="1600" dirty="0" smtClean="0"/>
              <a:t>los beneficios del dinero electrónico </a:t>
            </a:r>
            <a:r>
              <a:rPr lang="es-EC" sz="1600" dirty="0"/>
              <a:t>no son reales producto de la baja cobertura que ha </a:t>
            </a:r>
            <a:r>
              <a:rPr lang="es-EC" sz="1600" dirty="0" smtClean="0"/>
              <a:t>tenido, </a:t>
            </a:r>
            <a:r>
              <a:rPr lang="es-EC" sz="1600" dirty="0"/>
              <a:t>las recomendaciones tienen que centrarse en la implementación de mecanismos que permitan a la población y PYMES especialmente comerciales dar paso al uso de este recurso.</a:t>
            </a:r>
            <a:endParaRPr lang="es-US" sz="1600" dirty="0"/>
          </a:p>
        </p:txBody>
      </p:sp>
      <p:sp>
        <p:nvSpPr>
          <p:cNvPr id="7" name="6 Rectángulo"/>
          <p:cNvSpPr/>
          <p:nvPr/>
        </p:nvSpPr>
        <p:spPr>
          <a:xfrm>
            <a:off x="2933700" y="5149633"/>
            <a:ext cx="6096000" cy="1569660"/>
          </a:xfrm>
          <a:prstGeom prst="rect">
            <a:avLst/>
          </a:prstGeom>
        </p:spPr>
        <p:style>
          <a:lnRef idx="0">
            <a:scrgbClr r="0" g="0" b="0"/>
          </a:lnRef>
          <a:fillRef idx="1003">
            <a:schemeClr val="lt2"/>
          </a:fillRef>
          <a:effectRef idx="0">
            <a:scrgbClr r="0" g="0" b="0"/>
          </a:effectRef>
          <a:fontRef idx="major"/>
        </p:style>
        <p:txBody>
          <a:bodyPr>
            <a:spAutoFit/>
          </a:bodyPr>
          <a:lstStyle/>
          <a:p>
            <a:r>
              <a:rPr lang="es-EC" sz="1600" dirty="0"/>
              <a:t>Se recomienda que los organismos públicos como el Banco Central del Ecuador, Ministerio de Finanzas y SRI organicen una campaña informativa más efectiva, en la que aclaren las críticas emitidas frente a este medio de pago y expongan con mayor claridad la normativa que sustenta el uso de este tipo de dinero.</a:t>
            </a:r>
            <a:endParaRPr lang="es-US" sz="1600" dirty="0"/>
          </a:p>
        </p:txBody>
      </p:sp>
    </p:spTree>
    <p:extLst>
      <p:ext uri="{BB962C8B-B14F-4D97-AF65-F5344CB8AC3E}">
        <p14:creationId xmlns:p14="http://schemas.microsoft.com/office/powerpoint/2010/main" val="88568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00363" y="2419945"/>
            <a:ext cx="5048177" cy="1569660"/>
          </a:xfrm>
          <a:prstGeom prst="rect">
            <a:avLst/>
          </a:prstGeom>
          <a:noFill/>
        </p:spPr>
        <p:txBody>
          <a:bodyPr wrap="none" lIns="91440" tIns="45720" rIns="91440" bIns="45720">
            <a:spAutoFit/>
          </a:bodyPr>
          <a:lstStyle/>
          <a:p>
            <a:pPr algn="ctr"/>
            <a:r>
              <a:rPr lang="es-ES" sz="9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GRACIAS</a:t>
            </a:r>
            <a:endParaRPr lang="es-ES" sz="9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788028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0" y="228600"/>
            <a:ext cx="4305300" cy="563562"/>
          </a:xfrm>
        </p:spPr>
        <p:txBody>
          <a:bodyPr>
            <a:normAutofit fontScale="90000"/>
          </a:bodyPr>
          <a:lstStyle/>
          <a:p>
            <a:pPr algn="ctr"/>
            <a:r>
              <a:rPr lang="es-US" dirty="0" smtClean="0">
                <a:solidFill>
                  <a:schemeClr val="bg2">
                    <a:lumMod val="50000"/>
                  </a:schemeClr>
                </a:solidFill>
              </a:rPr>
              <a:t>BASE LEGAL</a:t>
            </a:r>
            <a:endParaRPr lang="es-US" dirty="0">
              <a:solidFill>
                <a:schemeClr val="bg2">
                  <a:lumMod val="50000"/>
                </a:schemeClr>
              </a:solidFill>
            </a:endParaRPr>
          </a:p>
        </p:txBody>
      </p:sp>
      <p:sp>
        <p:nvSpPr>
          <p:cNvPr id="4" name="Rectángulo 7"/>
          <p:cNvSpPr/>
          <p:nvPr/>
        </p:nvSpPr>
        <p:spPr>
          <a:xfrm>
            <a:off x="4889789" y="1286319"/>
            <a:ext cx="4336471" cy="15111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US" sz="1600" dirty="0" smtClean="0"/>
              <a:t>RESOLUCIÓN No.OO5-2014-M DE LA JUNTA DE POLÍTICA Y REGULACIÓN MONETARIA Y FINANCIERA</a:t>
            </a:r>
          </a:p>
          <a:p>
            <a:pPr algn="ctr"/>
            <a:r>
              <a:rPr lang="es-US" sz="1600" b="1" dirty="0" smtClean="0"/>
              <a:t>“NORMAS PARA LA GESTIÓN DEL DINERO ELECTRÓNICO” </a:t>
            </a:r>
            <a:endParaRPr lang="es-EC" sz="1600" b="1" dirty="0">
              <a:solidFill>
                <a:schemeClr val="tx1"/>
              </a:solidFill>
            </a:endParaRPr>
          </a:p>
        </p:txBody>
      </p:sp>
      <p:sp>
        <p:nvSpPr>
          <p:cNvPr id="6" name="Rectángulo 7"/>
          <p:cNvSpPr/>
          <p:nvPr/>
        </p:nvSpPr>
        <p:spPr>
          <a:xfrm>
            <a:off x="397454" y="1292521"/>
            <a:ext cx="4336471" cy="15111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US" sz="1600" dirty="0" smtClean="0"/>
              <a:t>Código Monetario y Financiero, CAPÍTULO 2, Artículo 101.</a:t>
            </a:r>
          </a:p>
          <a:p>
            <a:pPr algn="ctr"/>
            <a:r>
              <a:rPr lang="es-US" sz="1100" b="1" dirty="0" smtClean="0">
                <a:solidFill>
                  <a:schemeClr val="tx1"/>
                </a:solidFill>
              </a:rPr>
              <a:t>“Moneda Electrónica.- </a:t>
            </a:r>
            <a:r>
              <a:rPr lang="es-EC" sz="1100" b="1" dirty="0">
                <a:solidFill>
                  <a:schemeClr val="tx1"/>
                </a:solidFill>
              </a:rPr>
              <a:t>La </a:t>
            </a:r>
            <a:r>
              <a:rPr lang="es-EC" sz="1100" b="1" dirty="0" smtClean="0">
                <a:solidFill>
                  <a:schemeClr val="tx1"/>
                </a:solidFill>
              </a:rPr>
              <a:t>moneda electrónica </a:t>
            </a:r>
            <a:r>
              <a:rPr lang="es-EC" sz="1100" b="1" dirty="0">
                <a:solidFill>
                  <a:schemeClr val="tx1"/>
                </a:solidFill>
              </a:rPr>
              <a:t>será puesta en circulación privativamente por </a:t>
            </a:r>
            <a:r>
              <a:rPr lang="es-EC" sz="1100" b="1" dirty="0" smtClean="0">
                <a:solidFill>
                  <a:schemeClr val="tx1"/>
                </a:solidFill>
              </a:rPr>
              <a:t>el Banco </a:t>
            </a:r>
            <a:r>
              <a:rPr lang="es-EC" sz="1100" b="1" dirty="0">
                <a:solidFill>
                  <a:schemeClr val="tx1"/>
                </a:solidFill>
              </a:rPr>
              <a:t>Central del Ecuador, respaldada con sus </a:t>
            </a:r>
            <a:r>
              <a:rPr lang="es-EC" sz="1100" b="1" dirty="0" smtClean="0">
                <a:solidFill>
                  <a:schemeClr val="tx1"/>
                </a:solidFill>
              </a:rPr>
              <a:t>activos líquidos</a:t>
            </a:r>
            <a:r>
              <a:rPr lang="es-EC" sz="1100" b="1" dirty="0">
                <a:solidFill>
                  <a:schemeClr val="tx1"/>
                </a:solidFill>
              </a:rPr>
              <a:t>, sobre la base de las políticas y regulaciones </a:t>
            </a:r>
            <a:r>
              <a:rPr lang="es-EC" sz="1100" b="1" dirty="0" smtClean="0">
                <a:solidFill>
                  <a:schemeClr val="tx1"/>
                </a:solidFill>
              </a:rPr>
              <a:t>que expida </a:t>
            </a:r>
            <a:r>
              <a:rPr lang="es-EC" sz="1100" b="1" dirty="0">
                <a:solidFill>
                  <a:schemeClr val="tx1"/>
                </a:solidFill>
              </a:rPr>
              <a:t>la Junta de Política y Regulación Monetaria </a:t>
            </a:r>
            <a:r>
              <a:rPr lang="es-EC" sz="1100" b="1" dirty="0" smtClean="0">
                <a:solidFill>
                  <a:schemeClr val="tx1"/>
                </a:solidFill>
              </a:rPr>
              <a:t>y Financiera</a:t>
            </a:r>
            <a:r>
              <a:rPr lang="es-EC" sz="1100" b="1" dirty="0">
                <a:solidFill>
                  <a:schemeClr val="tx1"/>
                </a:solidFill>
              </a:rPr>
              <a:t>.</a:t>
            </a:r>
          </a:p>
        </p:txBody>
      </p:sp>
      <p:sp>
        <p:nvSpPr>
          <p:cNvPr id="7" name="Rectángulo 7"/>
          <p:cNvSpPr/>
          <p:nvPr/>
        </p:nvSpPr>
        <p:spPr>
          <a:xfrm>
            <a:off x="397453" y="3168946"/>
            <a:ext cx="4336471" cy="15111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US" sz="1600" dirty="0" smtClean="0"/>
              <a:t>RESOLUCIÓN No.BCE-037-2014 DEL BANCO CENTRAL DEL ECUADOR</a:t>
            </a:r>
          </a:p>
          <a:p>
            <a:pPr algn="ctr"/>
            <a:r>
              <a:rPr lang="es-US" sz="1600" b="1" dirty="0" smtClean="0"/>
              <a:t>“Manual del procedimiento y Operación del SDE y sus principios de respaldo” </a:t>
            </a:r>
            <a:endParaRPr lang="es-EC" sz="1600" b="1" dirty="0">
              <a:solidFill>
                <a:schemeClr val="tx1"/>
              </a:solidFill>
            </a:endParaRPr>
          </a:p>
        </p:txBody>
      </p:sp>
      <p:sp>
        <p:nvSpPr>
          <p:cNvPr id="8" name="CuadroTexto 4"/>
          <p:cNvSpPr txBox="1"/>
          <p:nvPr/>
        </p:nvSpPr>
        <p:spPr>
          <a:xfrm>
            <a:off x="492702" y="6384208"/>
            <a:ext cx="4688897" cy="369332"/>
          </a:xfrm>
          <a:prstGeom prst="rect">
            <a:avLst/>
          </a:prstGeom>
          <a:noFill/>
        </p:spPr>
        <p:txBody>
          <a:bodyPr wrap="square" rtlCol="0">
            <a:spAutoFit/>
          </a:bodyPr>
          <a:lstStyle/>
          <a:p>
            <a:r>
              <a:rPr lang="es-EC" dirty="0" smtClean="0"/>
              <a:t>* SDE: SISTEMA DE DINERO ELECTRÓNICO</a:t>
            </a:r>
            <a:endParaRPr lang="es-EC" dirty="0"/>
          </a:p>
        </p:txBody>
      </p:sp>
      <p:sp>
        <p:nvSpPr>
          <p:cNvPr id="9" name="Rectángulo 7"/>
          <p:cNvSpPr/>
          <p:nvPr/>
        </p:nvSpPr>
        <p:spPr>
          <a:xfrm>
            <a:off x="4927888" y="3168946"/>
            <a:ext cx="4336471" cy="15111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US" sz="1600" dirty="0" smtClean="0"/>
              <a:t>Primer artículo </a:t>
            </a:r>
            <a:r>
              <a:rPr lang="es-US" sz="1600" dirty="0" err="1" smtClean="0"/>
              <a:t>innumerado</a:t>
            </a:r>
            <a:r>
              <a:rPr lang="es-US" sz="1600" dirty="0" smtClean="0"/>
              <a:t>, agregado a continuación del Art 72 de la LRTI</a:t>
            </a:r>
          </a:p>
          <a:p>
            <a:pPr algn="ctr"/>
            <a:r>
              <a:rPr lang="es-US" sz="1600" b="1" dirty="0" smtClean="0"/>
              <a:t>Se establecen los porcentajes de devolución del IVA según el método electrónico de pago utilizado. </a:t>
            </a:r>
            <a:endParaRPr lang="es-EC" sz="1600" b="1" dirty="0">
              <a:solidFill>
                <a:schemeClr val="tx1"/>
              </a:solidFill>
            </a:endParaRPr>
          </a:p>
        </p:txBody>
      </p:sp>
    </p:spTree>
    <p:extLst>
      <p:ext uri="{BB962C8B-B14F-4D97-AF65-F5344CB8AC3E}">
        <p14:creationId xmlns:p14="http://schemas.microsoft.com/office/powerpoint/2010/main" val="2609028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47800" y="1219200"/>
            <a:ext cx="7498080" cy="4800600"/>
          </a:xfrm>
        </p:spPr>
        <p:txBody>
          <a:bodyPr>
            <a:normAutofit lnSpcReduction="10000"/>
          </a:bodyPr>
          <a:lstStyle/>
          <a:p>
            <a:pPr marL="82296" indent="0">
              <a:buNone/>
            </a:pPr>
            <a:r>
              <a:rPr lang="es-US" sz="1800" dirty="0" smtClean="0"/>
              <a:t>Existen opiniones divididas a favor y en contra, y la contradicción de éstos conceptos, origina el problema que se plantea en la investigación.</a:t>
            </a:r>
          </a:p>
          <a:p>
            <a:pPr marL="82296" indent="0">
              <a:buNone/>
            </a:pPr>
            <a:endParaRPr lang="es-US" sz="1800" dirty="0"/>
          </a:p>
          <a:p>
            <a:pPr marL="82296" indent="0">
              <a:buNone/>
            </a:pPr>
            <a:endParaRPr lang="es-US" sz="1800" dirty="0" smtClean="0"/>
          </a:p>
          <a:p>
            <a:pPr marL="82296" indent="0">
              <a:buNone/>
            </a:pPr>
            <a:endParaRPr lang="es-US" sz="1800" dirty="0"/>
          </a:p>
          <a:p>
            <a:pPr marL="82296" indent="0">
              <a:buNone/>
            </a:pPr>
            <a:endParaRPr lang="es-US" sz="1800" dirty="0" smtClean="0"/>
          </a:p>
          <a:p>
            <a:pPr marL="82296" indent="0">
              <a:buNone/>
            </a:pPr>
            <a:endParaRPr lang="es-US" sz="1800" dirty="0"/>
          </a:p>
          <a:p>
            <a:pPr marL="82296" indent="0">
              <a:buNone/>
            </a:pPr>
            <a:endParaRPr lang="es-EC" sz="1800" dirty="0" smtClean="0"/>
          </a:p>
          <a:p>
            <a:pPr marL="82296" indent="0">
              <a:buNone/>
            </a:pPr>
            <a:r>
              <a:rPr lang="es-EC" sz="1800" dirty="0" smtClean="0"/>
              <a:t>En </a:t>
            </a:r>
            <a:r>
              <a:rPr lang="es-EC" sz="1800" dirty="0"/>
              <a:t>función del enfoque citado, se plantea el siguiente problema:</a:t>
            </a:r>
          </a:p>
          <a:p>
            <a:pPr marL="82296" indent="0">
              <a:buNone/>
            </a:pPr>
            <a:r>
              <a:rPr lang="es-EC" sz="1800" dirty="0"/>
              <a:t>No se conoce los beneficios reales con respecto al dinamismo económico que pueda generarse en las PYMES comerciales en función del uso del dinero electrónico, por lo que su utilización provoca incertidumbre en el mercado del Distrito Metropolitano de Quito. </a:t>
            </a:r>
          </a:p>
        </p:txBody>
      </p:sp>
      <p:graphicFrame>
        <p:nvGraphicFramePr>
          <p:cNvPr id="4" name="3 Tabla"/>
          <p:cNvGraphicFramePr>
            <a:graphicFrameLocks noGrp="1"/>
          </p:cNvGraphicFramePr>
          <p:nvPr>
            <p:extLst>
              <p:ext uri="{D42A27DB-BD31-4B8C-83A1-F6EECF244321}">
                <p14:modId xmlns:p14="http://schemas.microsoft.com/office/powerpoint/2010/main" val="3257542809"/>
              </p:ext>
            </p:extLst>
          </p:nvPr>
        </p:nvGraphicFramePr>
        <p:xfrm>
          <a:off x="1600200" y="2286000"/>
          <a:ext cx="6400800" cy="1981200"/>
        </p:xfrm>
        <a:graphic>
          <a:graphicData uri="http://schemas.openxmlformats.org/drawingml/2006/table">
            <a:tbl>
              <a:tblPr firstRow="1" firstCol="1" bandRow="1">
                <a:tableStyleId>{5C22544A-7EE6-4342-B048-85BDC9FD1C3A}</a:tableStyleId>
              </a:tblPr>
              <a:tblGrid>
                <a:gridCol w="1400381"/>
                <a:gridCol w="1805523"/>
                <a:gridCol w="1599283"/>
                <a:gridCol w="1595613"/>
              </a:tblGrid>
              <a:tr h="648276">
                <a:tc>
                  <a:txBody>
                    <a:bodyPr/>
                    <a:lstStyle/>
                    <a:p>
                      <a:pPr marL="0" marR="0" algn="ctr">
                        <a:lnSpc>
                          <a:spcPct val="100000"/>
                        </a:lnSpc>
                        <a:spcBef>
                          <a:spcPts val="0"/>
                        </a:spcBef>
                        <a:spcAft>
                          <a:spcPts val="0"/>
                        </a:spcAft>
                      </a:pPr>
                      <a:r>
                        <a:rPr lang="es-EC" sz="1200" dirty="0" smtClean="0">
                          <a:effectLst/>
                        </a:rPr>
                        <a:t>Enfoque Cartesiano</a:t>
                      </a:r>
                    </a:p>
                    <a:p>
                      <a:pPr marL="0" marR="0" algn="ctr">
                        <a:lnSpc>
                          <a:spcPct val="100000"/>
                        </a:lnSpc>
                        <a:spcBef>
                          <a:spcPts val="0"/>
                        </a:spcBef>
                        <a:spcAft>
                          <a:spcPts val="0"/>
                        </a:spcAft>
                      </a:pPr>
                      <a:r>
                        <a:rPr lang="es-EC" sz="1200" dirty="0" smtClean="0">
                          <a:effectLst/>
                        </a:rPr>
                        <a:t>Dependiente</a:t>
                      </a:r>
                      <a:endParaRPr lang="es-US" sz="1100" dirty="0">
                        <a:solidFill>
                          <a:srgbClr val="2E74B5"/>
                        </a:solidFill>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endParaRPr lang="es-EC" sz="1200" dirty="0" smtClean="0">
                        <a:effectLst/>
                      </a:endParaRPr>
                    </a:p>
                    <a:p>
                      <a:pPr marL="0" marR="0" algn="ctr">
                        <a:lnSpc>
                          <a:spcPct val="150000"/>
                        </a:lnSpc>
                        <a:spcBef>
                          <a:spcPts val="0"/>
                        </a:spcBef>
                        <a:spcAft>
                          <a:spcPts val="0"/>
                        </a:spcAft>
                      </a:pPr>
                      <a:r>
                        <a:rPr lang="es-EC" sz="1200" dirty="0" smtClean="0">
                          <a:effectLst/>
                        </a:rPr>
                        <a:t>Independiente</a:t>
                      </a:r>
                      <a:endParaRPr lang="es-US" sz="1100" dirty="0">
                        <a:solidFill>
                          <a:srgbClr val="2E74B5"/>
                        </a:solidFill>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endParaRPr lang="es-EC" sz="1200" dirty="0" smtClean="0">
                        <a:effectLst/>
                      </a:endParaRPr>
                    </a:p>
                    <a:p>
                      <a:pPr marL="0" marR="0" algn="ctr">
                        <a:lnSpc>
                          <a:spcPct val="150000"/>
                        </a:lnSpc>
                        <a:spcBef>
                          <a:spcPts val="0"/>
                        </a:spcBef>
                        <a:spcAft>
                          <a:spcPts val="0"/>
                        </a:spcAft>
                      </a:pPr>
                      <a:r>
                        <a:rPr lang="es-EC" sz="1200" dirty="0" err="1" smtClean="0">
                          <a:effectLst/>
                        </a:rPr>
                        <a:t>Covariables</a:t>
                      </a:r>
                      <a:endParaRPr lang="es-US" sz="1100" dirty="0">
                        <a:solidFill>
                          <a:srgbClr val="2E74B5"/>
                        </a:solidFill>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C" sz="1200">
                          <a:effectLst/>
                        </a:rPr>
                        <a:t>Categoría de las variables</a:t>
                      </a:r>
                      <a:endParaRPr lang="es-US" sz="1100">
                        <a:solidFill>
                          <a:srgbClr val="2E74B5"/>
                        </a:solidFill>
                        <a:effectLst/>
                        <a:latin typeface="Calibri"/>
                        <a:ea typeface="Calibri"/>
                        <a:cs typeface="Times New Roman"/>
                      </a:endParaRPr>
                    </a:p>
                  </a:txBody>
                  <a:tcPr marL="68580" marR="68580" marT="0" marB="0"/>
                </a:tc>
              </a:tr>
              <a:tr h="1332924">
                <a:tc>
                  <a:txBody>
                    <a:bodyPr/>
                    <a:lstStyle/>
                    <a:p>
                      <a:pPr marL="0" marR="0" algn="ctr">
                        <a:lnSpc>
                          <a:spcPct val="150000"/>
                        </a:lnSpc>
                        <a:spcBef>
                          <a:spcPts val="0"/>
                        </a:spcBef>
                        <a:spcAft>
                          <a:spcPts val="0"/>
                        </a:spcAft>
                      </a:pPr>
                      <a:r>
                        <a:rPr lang="es-EC" sz="1200" dirty="0">
                          <a:effectLst/>
                        </a:rPr>
                        <a:t>Riesgos de la dolarización</a:t>
                      </a:r>
                      <a:endParaRPr lang="es-US" sz="1100" dirty="0">
                        <a:effectLst/>
                      </a:endParaRPr>
                    </a:p>
                    <a:p>
                      <a:pPr marL="0" marR="0" algn="ctr">
                        <a:lnSpc>
                          <a:spcPct val="150000"/>
                        </a:lnSpc>
                        <a:spcBef>
                          <a:spcPts val="0"/>
                        </a:spcBef>
                        <a:spcAft>
                          <a:spcPts val="0"/>
                        </a:spcAft>
                      </a:pPr>
                      <a:r>
                        <a:rPr lang="es-EC" sz="1200" dirty="0">
                          <a:effectLst/>
                        </a:rPr>
                        <a:t>Impacto económico</a:t>
                      </a:r>
                      <a:endParaRPr lang="es-US" sz="1100" dirty="0">
                        <a:solidFill>
                          <a:srgbClr val="2E74B5"/>
                        </a:solidFill>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C" sz="1200" dirty="0">
                          <a:effectLst/>
                        </a:rPr>
                        <a:t>Dinero electrónico</a:t>
                      </a:r>
                      <a:endParaRPr lang="es-US" sz="1100" dirty="0">
                        <a:effectLst/>
                      </a:endParaRPr>
                    </a:p>
                    <a:p>
                      <a:pPr marL="0" marR="0" algn="ctr">
                        <a:lnSpc>
                          <a:spcPct val="150000"/>
                        </a:lnSpc>
                        <a:spcBef>
                          <a:spcPts val="0"/>
                        </a:spcBef>
                        <a:spcAft>
                          <a:spcPts val="0"/>
                        </a:spcAft>
                      </a:pPr>
                      <a:r>
                        <a:rPr lang="es-EC" sz="1200" dirty="0">
                          <a:effectLst/>
                        </a:rPr>
                        <a:t>Descuentos tributarios</a:t>
                      </a:r>
                      <a:endParaRPr lang="es-US" sz="1100" dirty="0">
                        <a:effectLst/>
                      </a:endParaRPr>
                    </a:p>
                    <a:p>
                      <a:pPr marL="0" marR="0" algn="ctr">
                        <a:lnSpc>
                          <a:spcPct val="150000"/>
                        </a:lnSpc>
                        <a:spcBef>
                          <a:spcPts val="0"/>
                        </a:spcBef>
                        <a:spcAft>
                          <a:spcPts val="0"/>
                        </a:spcAft>
                      </a:pPr>
                      <a:r>
                        <a:rPr lang="es-EC" sz="1200" dirty="0">
                          <a:effectLst/>
                        </a:rPr>
                        <a:t>Beneficios económicos</a:t>
                      </a:r>
                      <a:endParaRPr lang="es-US" sz="1100" dirty="0">
                        <a:effectLst/>
                      </a:endParaRPr>
                    </a:p>
                    <a:p>
                      <a:pPr marL="0" marR="0" algn="ctr">
                        <a:lnSpc>
                          <a:spcPct val="150000"/>
                        </a:lnSpc>
                        <a:spcBef>
                          <a:spcPts val="0"/>
                        </a:spcBef>
                        <a:spcAft>
                          <a:spcPts val="0"/>
                        </a:spcAft>
                      </a:pPr>
                      <a:r>
                        <a:rPr lang="es-EC" sz="1200" dirty="0">
                          <a:effectLst/>
                        </a:rPr>
                        <a:t>Incentivos</a:t>
                      </a:r>
                      <a:endParaRPr lang="es-US" sz="1100" dirty="0">
                        <a:solidFill>
                          <a:srgbClr val="2E74B5"/>
                        </a:solidFill>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C" sz="1200" dirty="0">
                          <a:effectLst/>
                        </a:rPr>
                        <a:t>Rentabilidad</a:t>
                      </a:r>
                      <a:endParaRPr lang="es-US" sz="1100" dirty="0">
                        <a:effectLst/>
                      </a:endParaRPr>
                    </a:p>
                    <a:p>
                      <a:pPr marL="0" marR="0" algn="ctr">
                        <a:lnSpc>
                          <a:spcPct val="150000"/>
                        </a:lnSpc>
                        <a:spcBef>
                          <a:spcPts val="0"/>
                        </a:spcBef>
                        <a:spcAft>
                          <a:spcPts val="0"/>
                        </a:spcAft>
                      </a:pPr>
                      <a:r>
                        <a:rPr lang="es-EC" sz="1200" dirty="0">
                          <a:effectLst/>
                        </a:rPr>
                        <a:t>Liquidez</a:t>
                      </a:r>
                      <a:endParaRPr lang="es-US" sz="1100" dirty="0">
                        <a:effectLst/>
                      </a:endParaRPr>
                    </a:p>
                    <a:p>
                      <a:pPr marL="0" marR="0" algn="ctr">
                        <a:lnSpc>
                          <a:spcPct val="150000"/>
                        </a:lnSpc>
                        <a:spcBef>
                          <a:spcPts val="0"/>
                        </a:spcBef>
                        <a:spcAft>
                          <a:spcPts val="0"/>
                        </a:spcAft>
                      </a:pPr>
                      <a:r>
                        <a:rPr lang="es-EC" sz="1200" dirty="0">
                          <a:effectLst/>
                        </a:rPr>
                        <a:t> </a:t>
                      </a:r>
                      <a:endParaRPr lang="es-US" sz="1100" dirty="0">
                        <a:solidFill>
                          <a:srgbClr val="2E74B5"/>
                        </a:solidFill>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s-EC" sz="1200" dirty="0">
                          <a:effectLst/>
                        </a:rPr>
                        <a:t>Descriptiva</a:t>
                      </a:r>
                      <a:endParaRPr lang="es-US" sz="1100" dirty="0">
                        <a:effectLst/>
                      </a:endParaRPr>
                    </a:p>
                    <a:p>
                      <a:pPr marL="0" marR="0" algn="ctr">
                        <a:lnSpc>
                          <a:spcPct val="150000"/>
                        </a:lnSpc>
                        <a:spcBef>
                          <a:spcPts val="0"/>
                        </a:spcBef>
                        <a:spcAft>
                          <a:spcPts val="0"/>
                        </a:spcAft>
                      </a:pPr>
                      <a:r>
                        <a:rPr lang="es-EC" sz="1200" dirty="0">
                          <a:effectLst/>
                        </a:rPr>
                        <a:t>Descriptiva</a:t>
                      </a:r>
                      <a:endParaRPr lang="es-US" sz="1100" dirty="0">
                        <a:effectLst/>
                      </a:endParaRPr>
                    </a:p>
                    <a:p>
                      <a:pPr marL="0" marR="0" algn="ctr">
                        <a:lnSpc>
                          <a:spcPct val="150000"/>
                        </a:lnSpc>
                        <a:spcBef>
                          <a:spcPts val="0"/>
                        </a:spcBef>
                        <a:spcAft>
                          <a:spcPts val="0"/>
                        </a:spcAft>
                      </a:pPr>
                      <a:r>
                        <a:rPr lang="es-EC" sz="1200" dirty="0">
                          <a:effectLst/>
                        </a:rPr>
                        <a:t>Científica</a:t>
                      </a:r>
                      <a:endParaRPr lang="es-US" sz="1100" dirty="0">
                        <a:solidFill>
                          <a:srgbClr val="2E74B5"/>
                        </a:solidFill>
                        <a:effectLst/>
                        <a:latin typeface="Calibri"/>
                        <a:ea typeface="Calibri"/>
                        <a:cs typeface="Times New Roman"/>
                      </a:endParaRPr>
                    </a:p>
                  </a:txBody>
                  <a:tcPr marL="68580" marR="68580" marT="0" marB="0"/>
                </a:tc>
              </a:tr>
            </a:tbl>
          </a:graphicData>
        </a:graphic>
      </p:graphicFrame>
      <p:sp>
        <p:nvSpPr>
          <p:cNvPr id="6" name="5 Rectángulo"/>
          <p:cNvSpPr/>
          <p:nvPr/>
        </p:nvSpPr>
        <p:spPr>
          <a:xfrm>
            <a:off x="2360142" y="548759"/>
            <a:ext cx="5314788" cy="523220"/>
          </a:xfrm>
          <a:prstGeom prst="rect">
            <a:avLst/>
          </a:prstGeom>
        </p:spPr>
        <p:txBody>
          <a:bodyPr vert="horz" lIns="91440" tIns="45720" rIns="91440" bIns="45720" rtlCol="0" anchor="t">
            <a:normAutofit/>
          </a:bodyPr>
          <a:lstStyle/>
          <a:p>
            <a:pPr algn="ctr">
              <a:spcBef>
                <a:spcPct val="0"/>
              </a:spcBef>
            </a:pPr>
            <a:r>
              <a:rPr lang="es-US" sz="2800" dirty="0">
                <a:solidFill>
                  <a:schemeClr val="bg2">
                    <a:lumMod val="50000"/>
                  </a:schemeClr>
                </a:solidFill>
                <a:latin typeface="+mj-lt"/>
                <a:ea typeface="+mj-ea"/>
                <a:cs typeface="+mj-cs"/>
              </a:rPr>
              <a:t>PLANTEAMIENTO DEL PROBLEMA</a:t>
            </a:r>
          </a:p>
        </p:txBody>
      </p:sp>
    </p:spTree>
    <p:extLst>
      <p:ext uri="{BB962C8B-B14F-4D97-AF65-F5344CB8AC3E}">
        <p14:creationId xmlns:p14="http://schemas.microsoft.com/office/powerpoint/2010/main" val="2609028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86200" y="304800"/>
            <a:ext cx="2298192" cy="715962"/>
          </a:xfrm>
        </p:spPr>
        <p:txBody>
          <a:bodyPr>
            <a:normAutofit/>
          </a:bodyPr>
          <a:lstStyle/>
          <a:p>
            <a:pPr algn="ctr"/>
            <a:r>
              <a:rPr lang="es-US" sz="2800" dirty="0" smtClean="0">
                <a:solidFill>
                  <a:schemeClr val="bg2">
                    <a:lumMod val="50000"/>
                  </a:schemeClr>
                </a:solidFill>
              </a:rPr>
              <a:t>OBJETIVOS</a:t>
            </a:r>
            <a:endParaRPr lang="es-US" sz="2800" dirty="0">
              <a:solidFill>
                <a:schemeClr val="bg2">
                  <a:lumMod val="50000"/>
                </a:schemeClr>
              </a:solidFill>
            </a:endParaRPr>
          </a:p>
        </p:txBody>
      </p:sp>
      <p:sp>
        <p:nvSpPr>
          <p:cNvPr id="3" name="2 Marcador de contenido"/>
          <p:cNvSpPr>
            <a:spLocks noGrp="1"/>
          </p:cNvSpPr>
          <p:nvPr>
            <p:ph idx="1"/>
          </p:nvPr>
        </p:nvSpPr>
        <p:spPr>
          <a:xfrm>
            <a:off x="1435608" y="1219200"/>
            <a:ext cx="7498080" cy="5334000"/>
          </a:xfrm>
        </p:spPr>
        <p:txBody>
          <a:bodyPr>
            <a:normAutofit fontScale="92500" lnSpcReduction="10000"/>
          </a:bodyPr>
          <a:lstStyle/>
          <a:p>
            <a:pPr marL="82296" indent="0">
              <a:buNone/>
            </a:pPr>
            <a:r>
              <a:rPr lang="es-EC" dirty="0" smtClean="0"/>
              <a:t>Objetivo </a:t>
            </a:r>
            <a:r>
              <a:rPr lang="es-EC" dirty="0"/>
              <a:t>general</a:t>
            </a:r>
          </a:p>
          <a:p>
            <a:pPr marL="82296" indent="0">
              <a:buNone/>
            </a:pPr>
            <a:endParaRPr lang="es-EC" dirty="0" smtClean="0"/>
          </a:p>
          <a:p>
            <a:pPr marL="82296" indent="0" algn="just">
              <a:buNone/>
            </a:pPr>
            <a:r>
              <a:rPr lang="es-EC" dirty="0" smtClean="0"/>
              <a:t>Determinar </a:t>
            </a:r>
            <a:r>
              <a:rPr lang="es-EC" dirty="0"/>
              <a:t>el impacto económico producido por el uso del dinero electrónico en la dolarización mediante un estudio de los incentivos que el Gobierno Nacional ha implementado para su uso para conocer si este medio de pago afectará o beneficiará a la economía nacional.</a:t>
            </a:r>
          </a:p>
          <a:p>
            <a:pPr marL="82296" indent="0">
              <a:buNone/>
            </a:pPr>
            <a:endParaRPr lang="es-EC" dirty="0"/>
          </a:p>
          <a:p>
            <a:pPr marL="82296" indent="0">
              <a:buNone/>
            </a:pPr>
            <a:r>
              <a:rPr lang="es-EC" dirty="0" smtClean="0"/>
              <a:t>Objetivos específicos</a:t>
            </a:r>
          </a:p>
          <a:p>
            <a:pPr marL="82296" indent="0">
              <a:buNone/>
            </a:pPr>
            <a:endParaRPr lang="es-EC" dirty="0"/>
          </a:p>
          <a:p>
            <a:pPr marL="82296" indent="0" algn="just">
              <a:buNone/>
            </a:pPr>
            <a:r>
              <a:rPr lang="es-EC" dirty="0"/>
              <a:t>•	Identificar las características del dinero electrónico y su </a:t>
            </a:r>
            <a:r>
              <a:rPr lang="es-EC" dirty="0" smtClean="0"/>
              <a:t>	utilización </a:t>
            </a:r>
            <a:r>
              <a:rPr lang="es-EC" dirty="0"/>
              <a:t>como mecanismo de intercambio en el mercado </a:t>
            </a:r>
            <a:r>
              <a:rPr lang="es-EC" dirty="0" smtClean="0"/>
              <a:t>	comercial</a:t>
            </a:r>
            <a:endParaRPr lang="es-EC" dirty="0"/>
          </a:p>
          <a:p>
            <a:pPr marL="82296" indent="0" algn="just">
              <a:buNone/>
            </a:pPr>
            <a:r>
              <a:rPr lang="es-EC" dirty="0"/>
              <a:t>•	Analizar el nivel de uso del dinero electrónico en las PYMES </a:t>
            </a:r>
            <a:r>
              <a:rPr lang="es-EC" dirty="0" smtClean="0"/>
              <a:t>	comerciales </a:t>
            </a:r>
            <a:r>
              <a:rPr lang="es-EC" dirty="0"/>
              <a:t>del Distrito Metropolitano de Quito y su impacto </a:t>
            </a:r>
            <a:r>
              <a:rPr lang="es-EC" dirty="0" smtClean="0"/>
              <a:t>	en 	la </a:t>
            </a:r>
            <a:r>
              <a:rPr lang="es-EC" dirty="0"/>
              <a:t>dolarización.</a:t>
            </a:r>
          </a:p>
          <a:p>
            <a:pPr marL="82296" indent="0" algn="just">
              <a:buNone/>
            </a:pPr>
            <a:r>
              <a:rPr lang="es-EC" dirty="0"/>
              <a:t>•	Establecer los beneficios posibles a presentarse con la </a:t>
            </a:r>
            <a:r>
              <a:rPr lang="es-EC" dirty="0" smtClean="0"/>
              <a:t>	utilización 	del </a:t>
            </a:r>
            <a:r>
              <a:rPr lang="es-EC" dirty="0"/>
              <a:t>dinero electrónico en la generación </a:t>
            </a:r>
            <a:r>
              <a:rPr lang="es-EC" dirty="0" smtClean="0"/>
              <a:t>de 	dinamismo </a:t>
            </a:r>
            <a:r>
              <a:rPr lang="es-EC" dirty="0"/>
              <a:t>económico </a:t>
            </a:r>
            <a:r>
              <a:rPr lang="es-EC" dirty="0" smtClean="0"/>
              <a:t>	en </a:t>
            </a:r>
            <a:r>
              <a:rPr lang="es-EC" dirty="0"/>
              <a:t>las PYMES comerciales.</a:t>
            </a:r>
          </a:p>
          <a:p>
            <a:pPr marL="82296" indent="0">
              <a:buNone/>
            </a:pPr>
            <a:endParaRPr lang="es-US" dirty="0"/>
          </a:p>
        </p:txBody>
      </p:sp>
    </p:spTree>
    <p:extLst>
      <p:ext uri="{BB962C8B-B14F-4D97-AF65-F5344CB8AC3E}">
        <p14:creationId xmlns:p14="http://schemas.microsoft.com/office/powerpoint/2010/main" val="2609028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1435608" y="274638"/>
            <a:ext cx="7498080" cy="639762"/>
          </a:xfrm>
        </p:spPr>
        <p:txBody>
          <a:bodyPr>
            <a:normAutofit/>
          </a:bodyPr>
          <a:lstStyle/>
          <a:p>
            <a:pPr algn="ctr"/>
            <a:r>
              <a:rPr lang="es-US" sz="3200" dirty="0" smtClean="0">
                <a:solidFill>
                  <a:schemeClr val="bg2">
                    <a:lumMod val="50000"/>
                  </a:schemeClr>
                </a:solidFill>
              </a:rPr>
              <a:t>JUSTIFICACIÓN DEL OBJETIVO</a:t>
            </a:r>
            <a:endParaRPr lang="es-US" sz="3200" dirty="0">
              <a:solidFill>
                <a:schemeClr val="bg2">
                  <a:lumMod val="50000"/>
                </a:schemeClr>
              </a:solidFill>
            </a:endParaRPr>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254513"/>
            <a:ext cx="56388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Resultado de imagen para DOLARIZA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1408" y="2911150"/>
            <a:ext cx="5583936" cy="1323376"/>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1371600" y="882133"/>
            <a:ext cx="6934200" cy="369332"/>
          </a:xfrm>
          <a:prstGeom prst="rect">
            <a:avLst/>
          </a:prstGeom>
          <a:noFill/>
        </p:spPr>
        <p:txBody>
          <a:bodyPr wrap="square" rtlCol="0">
            <a:spAutoFit/>
          </a:bodyPr>
          <a:lstStyle/>
          <a:p>
            <a:r>
              <a:rPr lang="es-US" dirty="0" smtClean="0"/>
              <a:t>* La motivación es la vigencia del DE como medio de pago legal.</a:t>
            </a:r>
            <a:endParaRPr lang="es-US" dirty="0"/>
          </a:p>
        </p:txBody>
      </p:sp>
      <p:sp>
        <p:nvSpPr>
          <p:cNvPr id="10" name="9 CuadroTexto"/>
          <p:cNvSpPr txBox="1"/>
          <p:nvPr/>
        </p:nvSpPr>
        <p:spPr>
          <a:xfrm>
            <a:off x="1371600" y="2286000"/>
            <a:ext cx="6934200" cy="646331"/>
          </a:xfrm>
          <a:prstGeom prst="rect">
            <a:avLst/>
          </a:prstGeom>
          <a:noFill/>
        </p:spPr>
        <p:txBody>
          <a:bodyPr wrap="square" rtlCol="0">
            <a:spAutoFit/>
          </a:bodyPr>
          <a:lstStyle/>
          <a:p>
            <a:r>
              <a:rPr lang="es-US" dirty="0" smtClean="0"/>
              <a:t>* Identificar cómo puede convertirse en un medio para iniciar la des dolarización y aclarar las incertidumbres </a:t>
            </a:r>
            <a:endParaRPr lang="es-US" dirty="0"/>
          </a:p>
        </p:txBody>
      </p:sp>
      <p:sp>
        <p:nvSpPr>
          <p:cNvPr id="11" name="10 CuadroTexto"/>
          <p:cNvSpPr txBox="1"/>
          <p:nvPr/>
        </p:nvSpPr>
        <p:spPr>
          <a:xfrm>
            <a:off x="1371600" y="4334256"/>
            <a:ext cx="6934200" cy="646331"/>
          </a:xfrm>
          <a:prstGeom prst="rect">
            <a:avLst/>
          </a:prstGeom>
          <a:noFill/>
        </p:spPr>
        <p:txBody>
          <a:bodyPr wrap="square" rtlCol="0">
            <a:spAutoFit/>
          </a:bodyPr>
          <a:lstStyle/>
          <a:p>
            <a:r>
              <a:rPr lang="es-US" dirty="0" smtClean="0"/>
              <a:t>* Los beneficiarios serán las PYMES y la sociedad en general, al contar con mayor y mejor información al respecto.</a:t>
            </a:r>
            <a:endParaRPr lang="es-US" dirty="0"/>
          </a:p>
        </p:txBody>
      </p:sp>
      <p:pic>
        <p:nvPicPr>
          <p:cNvPr id="12" name="Picture 6" descr="Resultado de imagen para pym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5005553"/>
            <a:ext cx="2093924" cy="13967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Resultado de imagen para sociedad en gener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5518" y="4941912"/>
            <a:ext cx="2519826"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028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7"/>
          <p:cNvSpPr/>
          <p:nvPr/>
        </p:nvSpPr>
        <p:spPr>
          <a:xfrm>
            <a:off x="235529" y="1308248"/>
            <a:ext cx="4336471" cy="5015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1600" dirty="0"/>
              <a:t>“un instrumento autorizado para concretar la transferencia de bienes y servicios”</a:t>
            </a:r>
            <a:endParaRPr lang="es-US" sz="1600" dirty="0"/>
          </a:p>
        </p:txBody>
      </p:sp>
      <p:sp>
        <p:nvSpPr>
          <p:cNvPr id="3" name="CuadroTexto 4"/>
          <p:cNvSpPr txBox="1"/>
          <p:nvPr/>
        </p:nvSpPr>
        <p:spPr>
          <a:xfrm>
            <a:off x="235530" y="861851"/>
            <a:ext cx="234444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dirty="0" smtClean="0"/>
              <a:t>MEDIOS DE PAGO</a:t>
            </a:r>
            <a:endParaRPr lang="es-EC" dirty="0"/>
          </a:p>
        </p:txBody>
      </p:sp>
      <p:sp>
        <p:nvSpPr>
          <p:cNvPr id="4" name="Rectángulo 7"/>
          <p:cNvSpPr/>
          <p:nvPr/>
        </p:nvSpPr>
        <p:spPr>
          <a:xfrm>
            <a:off x="235528" y="1955948"/>
            <a:ext cx="3050597" cy="108252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1600" dirty="0" smtClean="0"/>
              <a:t>Es autorizado</a:t>
            </a:r>
          </a:p>
          <a:p>
            <a:pPr algn="just"/>
            <a:r>
              <a:rPr lang="es-EC" sz="1600" dirty="0" smtClean="0"/>
              <a:t>Dispone de un valor intrínseco</a:t>
            </a:r>
          </a:p>
          <a:p>
            <a:pPr algn="just"/>
            <a:r>
              <a:rPr lang="es-EC" sz="1600" dirty="0" smtClean="0"/>
              <a:t>Mantiene un formato y proceso de utilización</a:t>
            </a:r>
            <a:endParaRPr lang="es-US" sz="1600" dirty="0"/>
          </a:p>
        </p:txBody>
      </p:sp>
      <p:sp>
        <p:nvSpPr>
          <p:cNvPr id="5" name="CuadroTexto 4"/>
          <p:cNvSpPr txBox="1"/>
          <p:nvPr/>
        </p:nvSpPr>
        <p:spPr>
          <a:xfrm>
            <a:off x="5795962" y="785651"/>
            <a:ext cx="3106447"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dirty="0" smtClean="0"/>
              <a:t>TIPOS DE MEDIOS DE PAGO</a:t>
            </a:r>
            <a:endParaRPr lang="es-EC" dirty="0"/>
          </a:p>
        </p:txBody>
      </p:sp>
      <p:sp>
        <p:nvSpPr>
          <p:cNvPr id="6" name="AutoShape 2" descr="Resultado de imagen para MONE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US"/>
          </a:p>
        </p:txBody>
      </p:sp>
      <p:sp>
        <p:nvSpPr>
          <p:cNvPr id="7" name="AutoShape 4" descr="Resultado de imagen para MONE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US"/>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87951"/>
            <a:ext cx="1223962" cy="1218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0" name="Picture 8" descr="Resultado de imagen para TARJETAS DE DEBI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8225" y="1398588"/>
            <a:ext cx="1553041" cy="1001712"/>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Resultado de imagen para TARJETAS DE CREDI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3771" y="1398588"/>
            <a:ext cx="1405010" cy="955941"/>
          </a:xfrm>
          <a:prstGeom prst="rect">
            <a:avLst/>
          </a:prstGeom>
          <a:noFill/>
          <a:extLst>
            <a:ext uri="{909E8E84-426E-40DD-AFC4-6F175D3DCCD1}">
              <a14:hiddenFill xmlns:a14="http://schemas.microsoft.com/office/drawing/2010/main">
                <a:solidFill>
                  <a:srgbClr val="FFFFFF"/>
                </a:solidFill>
              </a14:hiddenFill>
            </a:ext>
          </a:extLst>
        </p:spPr>
      </p:pic>
      <p:pic>
        <p:nvPicPr>
          <p:cNvPr id="13337"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8225" y="2497212"/>
            <a:ext cx="1553041" cy="996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38" name="Picture 26"/>
          <p:cNvPicPr>
            <a:picLocks noChangeAspect="1" noChangeArrowheads="1"/>
          </p:cNvPicPr>
          <p:nvPr/>
        </p:nvPicPr>
        <p:blipFill rotWithShape="1">
          <a:blip r:embed="rId6">
            <a:extLst>
              <a:ext uri="{28A0092B-C50C-407E-A947-70E740481C1C}">
                <a14:useLocalDpi xmlns:a14="http://schemas.microsoft.com/office/drawing/2010/main" val="0"/>
              </a:ext>
            </a:extLst>
          </a:blip>
          <a:srcRect l="13556" t="5470" r="12111" b="12200"/>
          <a:stretch/>
        </p:blipFill>
        <p:spPr bwMode="auto">
          <a:xfrm>
            <a:off x="8075501" y="2469959"/>
            <a:ext cx="1849549" cy="1023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4857751" y="3590925"/>
            <a:ext cx="5276850" cy="369332"/>
          </a:xfrm>
          <a:prstGeom prst="rect">
            <a:avLst/>
          </a:prstGeom>
          <a:noFill/>
        </p:spPr>
        <p:txBody>
          <a:bodyPr wrap="square" rtlCol="0">
            <a:spAutoFit/>
          </a:bodyPr>
          <a:lstStyle/>
          <a:p>
            <a:r>
              <a:rPr lang="es-US" dirty="0" smtClean="0"/>
              <a:t>RECURSO INDISPENSABLE EN TODA ECONOMÍA</a:t>
            </a:r>
            <a:endParaRPr lang="es-US" dirty="0"/>
          </a:p>
        </p:txBody>
      </p:sp>
      <p:sp>
        <p:nvSpPr>
          <p:cNvPr id="22" name="CuadroTexto 4"/>
          <p:cNvSpPr txBox="1"/>
          <p:nvPr/>
        </p:nvSpPr>
        <p:spPr>
          <a:xfrm>
            <a:off x="235526" y="3510847"/>
            <a:ext cx="3279197"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dirty="0" smtClean="0"/>
              <a:t>EL DINERO ELECTRÓNICO</a:t>
            </a:r>
            <a:endParaRPr lang="es-EC" dirty="0"/>
          </a:p>
        </p:txBody>
      </p:sp>
      <p:sp>
        <p:nvSpPr>
          <p:cNvPr id="23" name="Rectángulo 7"/>
          <p:cNvSpPr/>
          <p:nvPr/>
        </p:nvSpPr>
        <p:spPr>
          <a:xfrm>
            <a:off x="235530" y="4513090"/>
            <a:ext cx="4266893" cy="108252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1600" dirty="0"/>
              <a:t>El dinero electrónico es un medio de pago, que aprovecha la tecnología disponible para establecer mayor facilidad en cuanto a la realización de todo tipo de transacción.</a:t>
            </a:r>
            <a:endParaRPr lang="es-US" sz="1600" dirty="0"/>
          </a:p>
        </p:txBody>
      </p:sp>
      <p:pic>
        <p:nvPicPr>
          <p:cNvPr id="13339"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375" y="5691188"/>
            <a:ext cx="3317874" cy="892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24 CuadroTexto"/>
          <p:cNvSpPr txBox="1"/>
          <p:nvPr/>
        </p:nvSpPr>
        <p:spPr>
          <a:xfrm>
            <a:off x="4686300" y="4328424"/>
            <a:ext cx="3389201"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US" dirty="0" smtClean="0"/>
              <a:t>Modalidad de carga y descarga</a:t>
            </a:r>
            <a:endParaRPr lang="es-US" dirty="0"/>
          </a:p>
        </p:txBody>
      </p:sp>
      <p:sp>
        <p:nvSpPr>
          <p:cNvPr id="26" name="25 CuadroTexto"/>
          <p:cNvSpPr txBox="1"/>
          <p:nvPr/>
        </p:nvSpPr>
        <p:spPr>
          <a:xfrm>
            <a:off x="5097931" y="4830481"/>
            <a:ext cx="249143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US" dirty="0" smtClean="0"/>
              <a:t>Sin cuentas bancarias</a:t>
            </a:r>
            <a:endParaRPr lang="es-US" dirty="0"/>
          </a:p>
        </p:txBody>
      </p:sp>
      <p:sp>
        <p:nvSpPr>
          <p:cNvPr id="27" name="26 CuadroTexto"/>
          <p:cNvSpPr txBox="1"/>
          <p:nvPr/>
        </p:nvSpPr>
        <p:spPr>
          <a:xfrm>
            <a:off x="4857749" y="5319024"/>
            <a:ext cx="2971801"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US" dirty="0" smtClean="0"/>
              <a:t>No emisiones inorgánicas</a:t>
            </a:r>
            <a:endParaRPr lang="es-US" dirty="0"/>
          </a:p>
        </p:txBody>
      </p:sp>
      <p:sp>
        <p:nvSpPr>
          <p:cNvPr id="28" name="27 CuadroTexto"/>
          <p:cNvSpPr txBox="1"/>
          <p:nvPr/>
        </p:nvSpPr>
        <p:spPr>
          <a:xfrm>
            <a:off x="4936890" y="5811556"/>
            <a:ext cx="2813517"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US" dirty="0" smtClean="0"/>
              <a:t>Exige máximos controles</a:t>
            </a:r>
            <a:endParaRPr lang="es-US" dirty="0"/>
          </a:p>
        </p:txBody>
      </p:sp>
      <p:sp>
        <p:nvSpPr>
          <p:cNvPr id="29" name="Rectángulo 7"/>
          <p:cNvSpPr/>
          <p:nvPr/>
        </p:nvSpPr>
        <p:spPr>
          <a:xfrm>
            <a:off x="8493703" y="4329588"/>
            <a:ext cx="3050597" cy="22536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US" sz="1600" dirty="0" smtClean="0"/>
              <a:t>ASPECTOS IDENTIFICABLES.</a:t>
            </a:r>
          </a:p>
          <a:p>
            <a:pPr marL="285750" indent="-285750" algn="just">
              <a:buFont typeface="Arial" panose="020B0604020202020204" pitchFamily="34" charset="0"/>
              <a:buChar char="•"/>
            </a:pPr>
            <a:r>
              <a:rPr lang="es-US" sz="1600" dirty="0" smtClean="0"/>
              <a:t>Sustituto.</a:t>
            </a:r>
          </a:p>
          <a:p>
            <a:pPr marL="285750" indent="-285750" algn="just">
              <a:buFont typeface="Arial" panose="020B0604020202020204" pitchFamily="34" charset="0"/>
              <a:buChar char="•"/>
            </a:pPr>
            <a:r>
              <a:rPr lang="es-US" sz="1600" dirty="0" smtClean="0"/>
              <a:t>Igual valor a moneda física</a:t>
            </a:r>
          </a:p>
          <a:p>
            <a:pPr marL="285750" indent="-285750" algn="just">
              <a:buFont typeface="Arial" panose="020B0604020202020204" pitchFamily="34" charset="0"/>
              <a:buChar char="•"/>
            </a:pPr>
            <a:r>
              <a:rPr lang="es-US" sz="1600" dirty="0" smtClean="0"/>
              <a:t>Representación intangible</a:t>
            </a:r>
          </a:p>
          <a:p>
            <a:pPr marL="285750" indent="-285750" algn="just">
              <a:buFont typeface="Arial" panose="020B0604020202020204" pitchFamily="34" charset="0"/>
              <a:buChar char="•"/>
            </a:pPr>
            <a:r>
              <a:rPr lang="es-US" sz="1600" dirty="0" smtClean="0"/>
              <a:t>Transformable</a:t>
            </a:r>
          </a:p>
          <a:p>
            <a:pPr marL="285750" indent="-285750" algn="just">
              <a:buFont typeface="Arial" panose="020B0604020202020204" pitchFamily="34" charset="0"/>
              <a:buChar char="•"/>
            </a:pPr>
            <a:r>
              <a:rPr lang="es-US" sz="1600" dirty="0" smtClean="0"/>
              <a:t>Transferible</a:t>
            </a:r>
          </a:p>
          <a:p>
            <a:pPr marL="285750" indent="-285750" algn="just">
              <a:buFont typeface="Arial" panose="020B0604020202020204" pitchFamily="34" charset="0"/>
              <a:buChar char="•"/>
            </a:pPr>
            <a:r>
              <a:rPr lang="es-US" sz="1600" dirty="0" smtClean="0"/>
              <a:t>Equivalente</a:t>
            </a:r>
          </a:p>
          <a:p>
            <a:pPr marL="285750" indent="-285750" algn="just">
              <a:buFont typeface="Arial" panose="020B0604020202020204" pitchFamily="34" charset="0"/>
              <a:buChar char="•"/>
            </a:pPr>
            <a:r>
              <a:rPr lang="es-US" sz="1600" dirty="0" smtClean="0"/>
              <a:t>Aceptable.</a:t>
            </a:r>
            <a:endParaRPr lang="es-US" sz="1600" dirty="0"/>
          </a:p>
        </p:txBody>
      </p:sp>
      <p:sp>
        <p:nvSpPr>
          <p:cNvPr id="30" name="Rectángulo 7"/>
          <p:cNvSpPr/>
          <p:nvPr/>
        </p:nvSpPr>
        <p:spPr>
          <a:xfrm>
            <a:off x="235530" y="3941207"/>
            <a:ext cx="4336471" cy="51722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US" sz="1600" dirty="0" smtClean="0"/>
              <a:t>Código Monetario y Financiero, CAPÍTULO 2, Artículo 101.</a:t>
            </a:r>
          </a:p>
        </p:txBody>
      </p:sp>
    </p:spTree>
    <p:extLst>
      <p:ext uri="{BB962C8B-B14F-4D97-AF65-F5344CB8AC3E}">
        <p14:creationId xmlns:p14="http://schemas.microsoft.com/office/powerpoint/2010/main" val="2609028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330835" y="783272"/>
            <a:ext cx="5605780" cy="1176655"/>
          </a:xfrm>
          <a:prstGeom prst="rect">
            <a:avLst/>
          </a:prstGeom>
          <a:noFill/>
          <a:ln>
            <a:noFill/>
          </a:ln>
        </p:spPr>
      </p:pic>
      <p:sp>
        <p:nvSpPr>
          <p:cNvPr id="3" name="CuadroTexto 4"/>
          <p:cNvSpPr txBox="1"/>
          <p:nvPr/>
        </p:nvSpPr>
        <p:spPr>
          <a:xfrm>
            <a:off x="330835" y="309401"/>
            <a:ext cx="560578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dirty="0" smtClean="0"/>
              <a:t>PROCESO DE EMISIÓN DEL DINERO ELECTRÓNICO</a:t>
            </a:r>
            <a:endParaRPr lang="es-EC" dirty="0"/>
          </a:p>
        </p:txBody>
      </p:sp>
      <p:sp>
        <p:nvSpPr>
          <p:cNvPr id="4" name="3 Cerrar llave"/>
          <p:cNvSpPr/>
          <p:nvPr/>
        </p:nvSpPr>
        <p:spPr>
          <a:xfrm>
            <a:off x="6038850" y="309401"/>
            <a:ext cx="323850" cy="1557499"/>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s-US"/>
          </a:p>
        </p:txBody>
      </p:sp>
      <p:sp>
        <p:nvSpPr>
          <p:cNvPr id="5" name="4 CuadroTexto"/>
          <p:cNvSpPr txBox="1"/>
          <p:nvPr/>
        </p:nvSpPr>
        <p:spPr>
          <a:xfrm>
            <a:off x="6429375" y="903484"/>
            <a:ext cx="3389201"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US" dirty="0" smtClean="0"/>
              <a:t>DINAMISMO DE LA ECONOMÍA</a:t>
            </a:r>
            <a:endParaRPr lang="es-US" dirty="0"/>
          </a:p>
        </p:txBody>
      </p:sp>
      <p:sp>
        <p:nvSpPr>
          <p:cNvPr id="7" name="Rectángulo 7"/>
          <p:cNvSpPr/>
          <p:nvPr/>
        </p:nvSpPr>
        <p:spPr>
          <a:xfrm>
            <a:off x="5482105" y="2043663"/>
            <a:ext cx="4336471" cy="6736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US" sz="1200" dirty="0" smtClean="0"/>
              <a:t>RESOLUCIÓN No.OO5-2014-M DE LA JUNTA DE POLÍTICA Y REGULACIÓN MONETARIA Y FINANCIERA</a:t>
            </a:r>
          </a:p>
          <a:p>
            <a:pPr algn="ctr"/>
            <a:r>
              <a:rPr lang="es-US" sz="1200" b="1" dirty="0" smtClean="0"/>
              <a:t>“NORMAS PARA LA GESTIÓN DEL DINERO ELECTRÓNICO” </a:t>
            </a:r>
            <a:endParaRPr lang="es-EC" sz="1200" b="1" dirty="0">
              <a:solidFill>
                <a:schemeClr val="tx1"/>
              </a:solidFill>
            </a:endParaRPr>
          </a:p>
        </p:txBody>
      </p:sp>
      <p:sp>
        <p:nvSpPr>
          <p:cNvPr id="8" name="Rectángulo 7"/>
          <p:cNvSpPr/>
          <p:nvPr/>
        </p:nvSpPr>
        <p:spPr>
          <a:xfrm>
            <a:off x="330835" y="1959928"/>
            <a:ext cx="4336471" cy="84107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US" sz="1200" dirty="0" smtClean="0"/>
              <a:t>RESOLUCIÓN No.BCE-037-2014 DEL BANCO CENTRAL DEL ECUADOR</a:t>
            </a:r>
          </a:p>
          <a:p>
            <a:pPr algn="ctr"/>
            <a:r>
              <a:rPr lang="es-US" sz="1200" b="1" dirty="0" smtClean="0"/>
              <a:t>“Manual del procedimiento y Operación del SDE y sus principios de respaldo” </a:t>
            </a:r>
            <a:endParaRPr lang="es-EC" sz="1200" b="1" dirty="0">
              <a:solidFill>
                <a:schemeClr val="tx1"/>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09" y="3664513"/>
            <a:ext cx="1571625" cy="158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0" y="3664513"/>
            <a:ext cx="1571625" cy="158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8925" y="3664512"/>
            <a:ext cx="1555115" cy="1573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24" name="Picture 36"/>
          <p:cNvPicPr>
            <a:picLocks noChangeAspect="1" noChangeArrowheads="1"/>
          </p:cNvPicPr>
          <p:nvPr/>
        </p:nvPicPr>
        <p:blipFill rotWithShape="1">
          <a:blip r:embed="rId6">
            <a:extLst>
              <a:ext uri="{28A0092B-C50C-407E-A947-70E740481C1C}">
                <a14:useLocalDpi xmlns:a14="http://schemas.microsoft.com/office/drawing/2010/main" val="0"/>
              </a:ext>
            </a:extLst>
          </a:blip>
          <a:srcRect l="72891" t="20000" r="16640" b="50347"/>
          <a:stretch/>
        </p:blipFill>
        <p:spPr bwMode="auto">
          <a:xfrm>
            <a:off x="4384041" y="3664513"/>
            <a:ext cx="1055156" cy="1681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26" name="Picture 38" descr="pago_establecimient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3650" y="3664512"/>
            <a:ext cx="1661986" cy="1681163"/>
          </a:xfrm>
          <a:prstGeom prst="rect">
            <a:avLst/>
          </a:prstGeom>
          <a:noFill/>
          <a:extLst>
            <a:ext uri="{909E8E84-426E-40DD-AFC4-6F175D3DCCD1}">
              <a14:hiddenFill xmlns:a14="http://schemas.microsoft.com/office/drawing/2010/main">
                <a:solidFill>
                  <a:srgbClr val="FFFFFF"/>
                </a:solidFill>
              </a14:hiddenFill>
            </a:ext>
          </a:extLst>
        </p:spPr>
      </p:pic>
      <p:pic>
        <p:nvPicPr>
          <p:cNvPr id="12328" name="Picture 40" descr="pago_servicios_b"/>
          <p:cNvPicPr>
            <a:picLocks noChangeAspect="1" noChangeArrowheads="1"/>
          </p:cNvPicPr>
          <p:nvPr/>
        </p:nvPicPr>
        <p:blipFill rotWithShape="1">
          <a:blip r:embed="rId8">
            <a:extLst>
              <a:ext uri="{28A0092B-C50C-407E-A947-70E740481C1C}">
                <a14:useLocalDpi xmlns:a14="http://schemas.microsoft.com/office/drawing/2010/main" val="0"/>
              </a:ext>
            </a:extLst>
          </a:blip>
          <a:srcRect t="6318"/>
          <a:stretch/>
        </p:blipFill>
        <p:spPr bwMode="auto">
          <a:xfrm>
            <a:off x="1471739" y="5237571"/>
            <a:ext cx="1661986" cy="1574954"/>
          </a:xfrm>
          <a:prstGeom prst="rect">
            <a:avLst/>
          </a:prstGeom>
          <a:noFill/>
          <a:extLst>
            <a:ext uri="{909E8E84-426E-40DD-AFC4-6F175D3DCCD1}">
              <a14:hiddenFill xmlns:a14="http://schemas.microsoft.com/office/drawing/2010/main">
                <a:solidFill>
                  <a:srgbClr val="FFFFFF"/>
                </a:solidFill>
              </a14:hiddenFill>
            </a:ext>
          </a:extLst>
        </p:spPr>
      </p:pic>
      <p:pic>
        <p:nvPicPr>
          <p:cNvPr id="12332" name="Picture 44" descr="iconos-remesas"/>
          <p:cNvPicPr>
            <a:picLocks noChangeAspect="1" noChangeArrowheads="1"/>
          </p:cNvPicPr>
          <p:nvPr/>
        </p:nvPicPr>
        <p:blipFill rotWithShape="1">
          <a:blip r:embed="rId9">
            <a:extLst>
              <a:ext uri="{28A0092B-C50C-407E-A947-70E740481C1C}">
                <a14:useLocalDpi xmlns:a14="http://schemas.microsoft.com/office/drawing/2010/main" val="0"/>
              </a:ext>
            </a:extLst>
          </a:blip>
          <a:srcRect t="6318"/>
          <a:stretch/>
        </p:blipFill>
        <p:spPr bwMode="auto">
          <a:xfrm>
            <a:off x="4192714" y="5237571"/>
            <a:ext cx="1661985" cy="1574954"/>
          </a:xfrm>
          <a:prstGeom prst="rect">
            <a:avLst/>
          </a:prstGeom>
          <a:noFill/>
          <a:extLst>
            <a:ext uri="{909E8E84-426E-40DD-AFC4-6F175D3DCCD1}">
              <a14:hiddenFill xmlns:a14="http://schemas.microsoft.com/office/drawing/2010/main">
                <a:solidFill>
                  <a:srgbClr val="FFFFFF"/>
                </a:solidFill>
              </a14:hiddenFill>
            </a:ext>
          </a:extLst>
        </p:spPr>
      </p:pic>
      <p:sp>
        <p:nvSpPr>
          <p:cNvPr id="42" name="CuadroTexto 4"/>
          <p:cNvSpPr txBox="1"/>
          <p:nvPr/>
        </p:nvSpPr>
        <p:spPr>
          <a:xfrm>
            <a:off x="4158130" y="3104673"/>
            <a:ext cx="264795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dirty="0" smtClean="0"/>
              <a:t>CÓMO FUNCIONA</a:t>
            </a:r>
            <a:endParaRPr lang="es-EC" dirty="0"/>
          </a:p>
        </p:txBody>
      </p:sp>
      <p:pic>
        <p:nvPicPr>
          <p:cNvPr id="12334" name="Picture 46" descr="Imagen relacionada"/>
          <p:cNvPicPr>
            <a:picLocks noChangeAspect="1" noChangeArrowheads="1"/>
          </p:cNvPicPr>
          <p:nvPr/>
        </p:nvPicPr>
        <p:blipFill rotWithShape="1">
          <a:blip r:embed="rId10">
            <a:extLst>
              <a:ext uri="{28A0092B-C50C-407E-A947-70E740481C1C}">
                <a14:useLocalDpi xmlns:a14="http://schemas.microsoft.com/office/drawing/2010/main" val="0"/>
              </a:ext>
            </a:extLst>
          </a:blip>
          <a:srcRect l="2420" t="11184" r="27205" b="7514"/>
          <a:stretch/>
        </p:blipFill>
        <p:spPr bwMode="auto">
          <a:xfrm>
            <a:off x="7185636" y="3474005"/>
            <a:ext cx="4451721" cy="3060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028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p:cNvSpPr txBox="1"/>
          <p:nvPr/>
        </p:nvSpPr>
        <p:spPr>
          <a:xfrm>
            <a:off x="111760" y="261776"/>
            <a:ext cx="531749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dirty="0" smtClean="0"/>
              <a:t>INCENTIVOS DEL USO DEL DINERO ELECTRÓNICO</a:t>
            </a:r>
            <a:endParaRPr lang="es-EC" dirty="0"/>
          </a:p>
        </p:txBody>
      </p:sp>
      <p:pic>
        <p:nvPicPr>
          <p:cNvPr id="112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7325" y="957263"/>
            <a:ext cx="6762750" cy="5748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uadroTexto 4"/>
          <p:cNvSpPr txBox="1"/>
          <p:nvPr/>
        </p:nvSpPr>
        <p:spPr>
          <a:xfrm>
            <a:off x="5864860" y="261776"/>
            <a:ext cx="531749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dirty="0" smtClean="0"/>
              <a:t>COSTOS DEL USO DEL DINERO ELECTRÓNICO</a:t>
            </a:r>
            <a:endParaRPr lang="es-EC" dirty="0"/>
          </a:p>
        </p:txBody>
      </p:sp>
      <p:sp>
        <p:nvSpPr>
          <p:cNvPr id="5" name="Rectángulo 7"/>
          <p:cNvSpPr/>
          <p:nvPr/>
        </p:nvSpPr>
        <p:spPr>
          <a:xfrm>
            <a:off x="602269" y="749596"/>
            <a:ext cx="4336471" cy="6624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US" sz="1100" dirty="0" smtClean="0"/>
              <a:t>Primer artículo </a:t>
            </a:r>
            <a:r>
              <a:rPr lang="es-US" sz="1100" dirty="0" err="1" smtClean="0"/>
              <a:t>innumerado</a:t>
            </a:r>
            <a:r>
              <a:rPr lang="es-US" sz="1100" dirty="0" smtClean="0"/>
              <a:t>, agregado a continuación del Art 72 de la LRTI</a:t>
            </a:r>
          </a:p>
          <a:p>
            <a:pPr algn="ctr"/>
            <a:r>
              <a:rPr lang="es-US" sz="1100" b="1" dirty="0" smtClean="0"/>
              <a:t>Se establecen los porcentajes de devolución del IVA según el método electrónico de pago utilizado. </a:t>
            </a:r>
            <a:endParaRPr lang="es-EC" sz="1100" b="1" dirty="0">
              <a:solidFill>
                <a:schemeClr val="tx1"/>
              </a:solidFill>
            </a:endParaRPr>
          </a:p>
        </p:txBody>
      </p:sp>
      <p:graphicFrame>
        <p:nvGraphicFramePr>
          <p:cNvPr id="3" name="2 Diagrama"/>
          <p:cNvGraphicFramePr/>
          <p:nvPr>
            <p:extLst>
              <p:ext uri="{D42A27DB-BD31-4B8C-83A1-F6EECF244321}">
                <p14:modId xmlns:p14="http://schemas.microsoft.com/office/powerpoint/2010/main" val="2651909507"/>
              </p:ext>
            </p:extLst>
          </p:nvPr>
        </p:nvGraphicFramePr>
        <p:xfrm>
          <a:off x="111760" y="1412082"/>
          <a:ext cx="5155565" cy="3890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CuadroTexto"/>
          <p:cNvSpPr txBox="1"/>
          <p:nvPr/>
        </p:nvSpPr>
        <p:spPr>
          <a:xfrm>
            <a:off x="602269" y="5490474"/>
            <a:ext cx="4336471"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US" sz="1600" dirty="0" smtClean="0"/>
              <a:t>ANTICIPO DEL IMPUESTO A LA RENTA</a:t>
            </a:r>
          </a:p>
          <a:p>
            <a:pPr algn="ctr"/>
            <a:r>
              <a:rPr lang="es-US" sz="1600" dirty="0" smtClean="0"/>
              <a:t>Los compras y ventas que se realicen con dinero electrónico no entrarán al cálculo para el anticipo del impuesto a la Renta.</a:t>
            </a:r>
            <a:endParaRPr lang="es-US" sz="1600" dirty="0"/>
          </a:p>
        </p:txBody>
      </p:sp>
    </p:spTree>
    <p:extLst>
      <p:ext uri="{BB962C8B-B14F-4D97-AF65-F5344CB8AC3E}">
        <p14:creationId xmlns:p14="http://schemas.microsoft.com/office/powerpoint/2010/main" val="2609028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14450" y="209550"/>
            <a:ext cx="8172450" cy="563562"/>
          </a:xfrm>
        </p:spPr>
        <p:txBody>
          <a:bodyPr>
            <a:normAutofit fontScale="90000"/>
          </a:bodyPr>
          <a:lstStyle/>
          <a:p>
            <a:pPr algn="ctr"/>
            <a:r>
              <a:rPr lang="es-US" dirty="0" smtClean="0">
                <a:solidFill>
                  <a:schemeClr val="bg2">
                    <a:lumMod val="50000"/>
                  </a:schemeClr>
                </a:solidFill>
              </a:rPr>
              <a:t>DETERMINACIÓN DEL ANTICIPO DE IMPUESTO A LA RENTA</a:t>
            </a:r>
            <a:endParaRPr lang="es-US" dirty="0">
              <a:solidFill>
                <a:schemeClr val="bg2">
                  <a:lumMod val="50000"/>
                </a:schemeClr>
              </a:solidFill>
            </a:endParaRPr>
          </a:p>
        </p:txBody>
      </p:sp>
      <p:sp>
        <p:nvSpPr>
          <p:cNvPr id="4" name="CuadroTexto 4"/>
          <p:cNvSpPr txBox="1"/>
          <p:nvPr/>
        </p:nvSpPr>
        <p:spPr>
          <a:xfrm>
            <a:off x="492703" y="1316908"/>
            <a:ext cx="4688897" cy="369332"/>
          </a:xfrm>
          <a:prstGeom prst="rect">
            <a:avLst/>
          </a:prstGeom>
          <a:noFill/>
        </p:spPr>
        <p:txBody>
          <a:bodyPr wrap="square" rtlCol="0">
            <a:spAutoFit/>
          </a:bodyPr>
          <a:lstStyle/>
          <a:p>
            <a:r>
              <a:rPr lang="es-EC" dirty="0" smtClean="0"/>
              <a:t>PN NO OBLIGADAS A LLEVAR CONTABILIDAD</a:t>
            </a:r>
            <a:endParaRPr lang="es-EC" dirty="0"/>
          </a:p>
        </p:txBody>
      </p:sp>
      <p:graphicFrame>
        <p:nvGraphicFramePr>
          <p:cNvPr id="6" name="5 Tabla"/>
          <p:cNvGraphicFramePr>
            <a:graphicFrameLocks noGrp="1"/>
          </p:cNvGraphicFramePr>
          <p:nvPr>
            <p:extLst>
              <p:ext uri="{D42A27DB-BD31-4B8C-83A1-F6EECF244321}">
                <p14:modId xmlns:p14="http://schemas.microsoft.com/office/powerpoint/2010/main" val="1168885400"/>
              </p:ext>
            </p:extLst>
          </p:nvPr>
        </p:nvGraphicFramePr>
        <p:xfrm>
          <a:off x="5848350" y="1782006"/>
          <a:ext cx="2705100" cy="4053245"/>
        </p:xfrm>
        <a:graphic>
          <a:graphicData uri="http://schemas.openxmlformats.org/drawingml/2006/table">
            <a:tbl>
              <a:tblPr>
                <a:tableStyleId>{5C22544A-7EE6-4342-B048-85BDC9FD1C3A}</a:tableStyleId>
              </a:tblPr>
              <a:tblGrid>
                <a:gridCol w="748219"/>
                <a:gridCol w="874841"/>
                <a:gridCol w="1082040"/>
              </a:tblGrid>
              <a:tr h="319445">
                <a:tc>
                  <a:txBody>
                    <a:bodyPr/>
                    <a:lstStyle/>
                    <a:p>
                      <a:pPr algn="ctr" fontAlgn="ctr"/>
                      <a:r>
                        <a:rPr lang="es-US" sz="1200" u="none" strike="noStrike" dirty="0">
                          <a:effectLst/>
                        </a:rPr>
                        <a:t>9no Dígito</a:t>
                      </a:r>
                      <a:endParaRPr lang="es-US" sz="1200" b="1" i="0" u="none" strike="noStrike" dirty="0">
                        <a:solidFill>
                          <a:srgbClr val="000000"/>
                        </a:solidFill>
                        <a:effectLst/>
                        <a:latin typeface="Arial"/>
                      </a:endParaRPr>
                    </a:p>
                  </a:txBody>
                  <a:tcPr marL="7620" marR="7620" marT="7620" marB="0" anchor="ctr"/>
                </a:tc>
                <a:tc>
                  <a:txBody>
                    <a:bodyPr/>
                    <a:lstStyle/>
                    <a:p>
                      <a:pPr algn="ctr" fontAlgn="ctr"/>
                      <a:r>
                        <a:rPr lang="es-US" sz="1200" u="none" strike="noStrike">
                          <a:effectLst/>
                        </a:rPr>
                        <a:t>1ra Cuota</a:t>
                      </a:r>
                      <a:endParaRPr lang="es-US" sz="1200" b="1" i="0" u="none" strike="noStrike">
                        <a:solidFill>
                          <a:srgbClr val="000000"/>
                        </a:solidFill>
                        <a:effectLst/>
                        <a:latin typeface="Arial"/>
                      </a:endParaRPr>
                    </a:p>
                  </a:txBody>
                  <a:tcPr marL="7620" marR="7620" marT="7620" marB="0" anchor="ctr"/>
                </a:tc>
                <a:tc>
                  <a:txBody>
                    <a:bodyPr/>
                    <a:lstStyle/>
                    <a:p>
                      <a:pPr algn="ctr" fontAlgn="ctr"/>
                      <a:r>
                        <a:rPr lang="es-US" sz="1200" u="none" strike="noStrike">
                          <a:effectLst/>
                        </a:rPr>
                        <a:t>2da Cuota</a:t>
                      </a:r>
                      <a:endParaRPr lang="es-US" sz="1200" b="1" i="0" u="none" strike="noStrike">
                        <a:solidFill>
                          <a:srgbClr val="000000"/>
                        </a:solidFill>
                        <a:effectLst/>
                        <a:latin typeface="Arial"/>
                      </a:endParaRPr>
                    </a:p>
                  </a:txBody>
                  <a:tcPr marL="7620" marR="7620" marT="7620" marB="0" anchor="ctr"/>
                </a:tc>
              </a:tr>
              <a:tr h="319445">
                <a:tc>
                  <a:txBody>
                    <a:bodyPr/>
                    <a:lstStyle/>
                    <a:p>
                      <a:pPr algn="ctr" fontAlgn="ctr"/>
                      <a:r>
                        <a:rPr lang="es-US" sz="1200" u="none" strike="noStrike" dirty="0">
                          <a:effectLst/>
                        </a:rPr>
                        <a:t>1</a:t>
                      </a:r>
                      <a:endParaRPr lang="es-US" sz="1200" b="0" i="0" u="none" strike="noStrike" dirty="0">
                        <a:solidFill>
                          <a:srgbClr val="000000"/>
                        </a:solidFill>
                        <a:effectLst/>
                        <a:latin typeface="Arial"/>
                      </a:endParaRPr>
                    </a:p>
                  </a:txBody>
                  <a:tcPr marL="7620" marR="7620" marT="7620" marB="0" anchor="ctr"/>
                </a:tc>
                <a:tc>
                  <a:txBody>
                    <a:bodyPr/>
                    <a:lstStyle/>
                    <a:p>
                      <a:pPr algn="ctr" fontAlgn="ctr"/>
                      <a:r>
                        <a:rPr lang="es-US" sz="1200" u="none" strike="noStrike">
                          <a:effectLst/>
                        </a:rPr>
                        <a:t>10 de julio</a:t>
                      </a:r>
                      <a:endParaRPr lang="es-US" sz="1200" b="0" i="0" u="none" strike="noStrike">
                        <a:solidFill>
                          <a:srgbClr val="000000"/>
                        </a:solidFill>
                        <a:effectLst/>
                        <a:latin typeface="Arial"/>
                      </a:endParaRPr>
                    </a:p>
                  </a:txBody>
                  <a:tcPr marL="7620" marR="7620" marT="7620" marB="0" anchor="ctr"/>
                </a:tc>
                <a:tc>
                  <a:txBody>
                    <a:bodyPr/>
                    <a:lstStyle/>
                    <a:p>
                      <a:pPr algn="ctr" fontAlgn="ctr"/>
                      <a:r>
                        <a:rPr lang="es-US" sz="1200" u="none" strike="noStrike">
                          <a:effectLst/>
                        </a:rPr>
                        <a:t>10 de septiembre</a:t>
                      </a:r>
                      <a:endParaRPr lang="es-US" sz="1200" b="0" i="0" u="none" strike="noStrike">
                        <a:solidFill>
                          <a:srgbClr val="000000"/>
                        </a:solidFill>
                        <a:effectLst/>
                        <a:latin typeface="Arial"/>
                      </a:endParaRPr>
                    </a:p>
                  </a:txBody>
                  <a:tcPr marL="7620" marR="7620" marT="7620" marB="0" anchor="ctr"/>
                </a:tc>
              </a:tr>
              <a:tr h="319445">
                <a:tc>
                  <a:txBody>
                    <a:bodyPr/>
                    <a:lstStyle/>
                    <a:p>
                      <a:pPr algn="ctr" fontAlgn="ctr"/>
                      <a:r>
                        <a:rPr lang="es-US" sz="1200" u="none" strike="noStrike" dirty="0">
                          <a:effectLst/>
                        </a:rPr>
                        <a:t>2</a:t>
                      </a:r>
                      <a:endParaRPr lang="es-US" sz="1200" b="0" i="0" u="none" strike="noStrike" dirty="0">
                        <a:solidFill>
                          <a:srgbClr val="000000"/>
                        </a:solidFill>
                        <a:effectLst/>
                        <a:latin typeface="Arial"/>
                      </a:endParaRPr>
                    </a:p>
                  </a:txBody>
                  <a:tcPr marL="7620" marR="7620" marT="7620" marB="0" anchor="ctr"/>
                </a:tc>
                <a:tc>
                  <a:txBody>
                    <a:bodyPr/>
                    <a:lstStyle/>
                    <a:p>
                      <a:pPr algn="ctr" fontAlgn="ctr"/>
                      <a:r>
                        <a:rPr lang="es-US" sz="1200" u="none" strike="noStrike">
                          <a:effectLst/>
                        </a:rPr>
                        <a:t>12 de julio</a:t>
                      </a:r>
                      <a:endParaRPr lang="es-US" sz="1200" b="0" i="0" u="none" strike="noStrike">
                        <a:solidFill>
                          <a:srgbClr val="000000"/>
                        </a:solidFill>
                        <a:effectLst/>
                        <a:latin typeface="Arial"/>
                      </a:endParaRPr>
                    </a:p>
                  </a:txBody>
                  <a:tcPr marL="7620" marR="7620" marT="7620" marB="0" anchor="ctr"/>
                </a:tc>
                <a:tc>
                  <a:txBody>
                    <a:bodyPr/>
                    <a:lstStyle/>
                    <a:p>
                      <a:pPr algn="ctr" fontAlgn="ctr"/>
                      <a:r>
                        <a:rPr lang="es-US" sz="1200" u="none" strike="noStrike">
                          <a:effectLst/>
                        </a:rPr>
                        <a:t>12 de septiembre</a:t>
                      </a:r>
                      <a:endParaRPr lang="es-US" sz="1200" b="0" i="0" u="none" strike="noStrike">
                        <a:solidFill>
                          <a:srgbClr val="000000"/>
                        </a:solidFill>
                        <a:effectLst/>
                        <a:latin typeface="Arial"/>
                      </a:endParaRPr>
                    </a:p>
                  </a:txBody>
                  <a:tcPr marL="7620" marR="7620" marT="7620" marB="0" anchor="ctr"/>
                </a:tc>
              </a:tr>
              <a:tr h="319445">
                <a:tc>
                  <a:txBody>
                    <a:bodyPr/>
                    <a:lstStyle/>
                    <a:p>
                      <a:pPr algn="ctr" fontAlgn="ctr"/>
                      <a:r>
                        <a:rPr lang="es-US" sz="1200" u="none" strike="noStrike" dirty="0">
                          <a:effectLst/>
                        </a:rPr>
                        <a:t>3</a:t>
                      </a:r>
                      <a:endParaRPr lang="es-US" sz="1200" b="0" i="0" u="none" strike="noStrike" dirty="0">
                        <a:solidFill>
                          <a:srgbClr val="000000"/>
                        </a:solidFill>
                        <a:effectLst/>
                        <a:latin typeface="Arial"/>
                      </a:endParaRPr>
                    </a:p>
                  </a:txBody>
                  <a:tcPr marL="7620" marR="7620" marT="7620" marB="0" anchor="ctr"/>
                </a:tc>
                <a:tc>
                  <a:txBody>
                    <a:bodyPr/>
                    <a:lstStyle/>
                    <a:p>
                      <a:pPr algn="ctr" fontAlgn="ctr"/>
                      <a:r>
                        <a:rPr lang="es-US" sz="1200" u="none" strike="noStrike">
                          <a:effectLst/>
                        </a:rPr>
                        <a:t>14 de julio</a:t>
                      </a:r>
                      <a:endParaRPr lang="es-US" sz="1200" b="0" i="0" u="none" strike="noStrike">
                        <a:solidFill>
                          <a:srgbClr val="000000"/>
                        </a:solidFill>
                        <a:effectLst/>
                        <a:latin typeface="Arial"/>
                      </a:endParaRPr>
                    </a:p>
                  </a:txBody>
                  <a:tcPr marL="7620" marR="7620" marT="7620" marB="0" anchor="ctr"/>
                </a:tc>
                <a:tc>
                  <a:txBody>
                    <a:bodyPr/>
                    <a:lstStyle/>
                    <a:p>
                      <a:pPr algn="ctr" fontAlgn="ctr"/>
                      <a:r>
                        <a:rPr lang="es-US" sz="1200" u="none" strike="noStrike">
                          <a:effectLst/>
                        </a:rPr>
                        <a:t>14 de septiembre</a:t>
                      </a:r>
                      <a:endParaRPr lang="es-US" sz="1200" b="0" i="0" u="none" strike="noStrike">
                        <a:solidFill>
                          <a:srgbClr val="000000"/>
                        </a:solidFill>
                        <a:effectLst/>
                        <a:latin typeface="Arial"/>
                      </a:endParaRPr>
                    </a:p>
                  </a:txBody>
                  <a:tcPr marL="7620" marR="7620" marT="7620" marB="0" anchor="ctr"/>
                </a:tc>
              </a:tr>
              <a:tr h="319445">
                <a:tc>
                  <a:txBody>
                    <a:bodyPr/>
                    <a:lstStyle/>
                    <a:p>
                      <a:pPr algn="ctr" fontAlgn="ctr"/>
                      <a:r>
                        <a:rPr lang="es-US" sz="1200" u="none" strike="noStrike">
                          <a:effectLst/>
                        </a:rPr>
                        <a:t>4</a:t>
                      </a:r>
                      <a:endParaRPr lang="es-US" sz="1200" b="0" i="0" u="none" strike="noStrike">
                        <a:solidFill>
                          <a:srgbClr val="000000"/>
                        </a:solidFill>
                        <a:effectLst/>
                        <a:latin typeface="Arial"/>
                      </a:endParaRPr>
                    </a:p>
                  </a:txBody>
                  <a:tcPr marL="7620" marR="7620" marT="7620" marB="0" anchor="ctr"/>
                </a:tc>
                <a:tc>
                  <a:txBody>
                    <a:bodyPr/>
                    <a:lstStyle/>
                    <a:p>
                      <a:pPr algn="ctr" fontAlgn="ctr"/>
                      <a:r>
                        <a:rPr lang="es-US" sz="1200" u="none" strike="noStrike" dirty="0">
                          <a:effectLst/>
                        </a:rPr>
                        <a:t>16 de julio</a:t>
                      </a:r>
                      <a:endParaRPr lang="es-US" sz="1200" b="0" i="0" u="none" strike="noStrike" dirty="0">
                        <a:solidFill>
                          <a:srgbClr val="000000"/>
                        </a:solidFill>
                        <a:effectLst/>
                        <a:latin typeface="Arial"/>
                      </a:endParaRPr>
                    </a:p>
                  </a:txBody>
                  <a:tcPr marL="7620" marR="7620" marT="7620" marB="0" anchor="ctr"/>
                </a:tc>
                <a:tc>
                  <a:txBody>
                    <a:bodyPr/>
                    <a:lstStyle/>
                    <a:p>
                      <a:pPr algn="ctr" fontAlgn="ctr"/>
                      <a:r>
                        <a:rPr lang="es-US" sz="1200" u="none" strike="noStrike">
                          <a:effectLst/>
                        </a:rPr>
                        <a:t>16 de septiembre</a:t>
                      </a:r>
                      <a:endParaRPr lang="es-US" sz="1200" b="0" i="0" u="none" strike="noStrike">
                        <a:solidFill>
                          <a:srgbClr val="000000"/>
                        </a:solidFill>
                        <a:effectLst/>
                        <a:latin typeface="Arial"/>
                      </a:endParaRPr>
                    </a:p>
                  </a:txBody>
                  <a:tcPr marL="7620" marR="7620" marT="7620" marB="0" anchor="ctr"/>
                </a:tc>
              </a:tr>
              <a:tr h="319445">
                <a:tc>
                  <a:txBody>
                    <a:bodyPr/>
                    <a:lstStyle/>
                    <a:p>
                      <a:pPr algn="ctr" fontAlgn="ctr"/>
                      <a:r>
                        <a:rPr lang="es-US" sz="1200" u="none" strike="noStrike">
                          <a:effectLst/>
                        </a:rPr>
                        <a:t>5</a:t>
                      </a:r>
                      <a:endParaRPr lang="es-US" sz="1200" b="0" i="0" u="none" strike="noStrike">
                        <a:solidFill>
                          <a:srgbClr val="000000"/>
                        </a:solidFill>
                        <a:effectLst/>
                        <a:latin typeface="Arial"/>
                      </a:endParaRPr>
                    </a:p>
                  </a:txBody>
                  <a:tcPr marL="7620" marR="7620" marT="7620" marB="0" anchor="ctr"/>
                </a:tc>
                <a:tc>
                  <a:txBody>
                    <a:bodyPr/>
                    <a:lstStyle/>
                    <a:p>
                      <a:pPr algn="ctr" fontAlgn="ctr"/>
                      <a:r>
                        <a:rPr lang="es-US" sz="1200" u="none" strike="noStrike" dirty="0">
                          <a:effectLst/>
                        </a:rPr>
                        <a:t>18 de julio</a:t>
                      </a:r>
                      <a:endParaRPr lang="es-US" sz="1200" b="0" i="0" u="none" strike="noStrike" dirty="0">
                        <a:solidFill>
                          <a:srgbClr val="000000"/>
                        </a:solidFill>
                        <a:effectLst/>
                        <a:latin typeface="Arial"/>
                      </a:endParaRPr>
                    </a:p>
                  </a:txBody>
                  <a:tcPr marL="7620" marR="7620" marT="7620" marB="0" anchor="ctr"/>
                </a:tc>
                <a:tc>
                  <a:txBody>
                    <a:bodyPr/>
                    <a:lstStyle/>
                    <a:p>
                      <a:pPr algn="ctr" fontAlgn="ctr"/>
                      <a:r>
                        <a:rPr lang="es-US" sz="1200" u="none" strike="noStrike">
                          <a:effectLst/>
                        </a:rPr>
                        <a:t>18 de septiembre</a:t>
                      </a:r>
                      <a:endParaRPr lang="es-US" sz="1200" b="0" i="0" u="none" strike="noStrike">
                        <a:solidFill>
                          <a:srgbClr val="000000"/>
                        </a:solidFill>
                        <a:effectLst/>
                        <a:latin typeface="Arial"/>
                      </a:endParaRPr>
                    </a:p>
                  </a:txBody>
                  <a:tcPr marL="7620" marR="7620" marT="7620" marB="0" anchor="ctr"/>
                </a:tc>
              </a:tr>
              <a:tr h="319445">
                <a:tc>
                  <a:txBody>
                    <a:bodyPr/>
                    <a:lstStyle/>
                    <a:p>
                      <a:pPr algn="ctr" fontAlgn="ctr"/>
                      <a:r>
                        <a:rPr lang="es-US" sz="1200" u="none" strike="noStrike">
                          <a:effectLst/>
                        </a:rPr>
                        <a:t>6</a:t>
                      </a:r>
                      <a:endParaRPr lang="es-US" sz="1200" b="0" i="0" u="none" strike="noStrike">
                        <a:solidFill>
                          <a:srgbClr val="000000"/>
                        </a:solidFill>
                        <a:effectLst/>
                        <a:latin typeface="Arial"/>
                      </a:endParaRPr>
                    </a:p>
                  </a:txBody>
                  <a:tcPr marL="7620" marR="7620" marT="7620" marB="0" anchor="ctr"/>
                </a:tc>
                <a:tc>
                  <a:txBody>
                    <a:bodyPr/>
                    <a:lstStyle/>
                    <a:p>
                      <a:pPr algn="ctr" fontAlgn="ctr"/>
                      <a:r>
                        <a:rPr lang="es-US" sz="1200" u="none" strike="noStrike" dirty="0">
                          <a:effectLst/>
                        </a:rPr>
                        <a:t>20 de julio</a:t>
                      </a:r>
                      <a:endParaRPr lang="es-US" sz="1200" b="0" i="0" u="none" strike="noStrike" dirty="0">
                        <a:solidFill>
                          <a:srgbClr val="000000"/>
                        </a:solidFill>
                        <a:effectLst/>
                        <a:latin typeface="Arial"/>
                      </a:endParaRPr>
                    </a:p>
                  </a:txBody>
                  <a:tcPr marL="7620" marR="7620" marT="7620" marB="0" anchor="ctr"/>
                </a:tc>
                <a:tc>
                  <a:txBody>
                    <a:bodyPr/>
                    <a:lstStyle/>
                    <a:p>
                      <a:pPr algn="ctr" fontAlgn="ctr"/>
                      <a:r>
                        <a:rPr lang="es-US" sz="1200" u="none" strike="noStrike">
                          <a:effectLst/>
                        </a:rPr>
                        <a:t>20 de septiembre</a:t>
                      </a:r>
                      <a:endParaRPr lang="es-US" sz="1200" b="0" i="0" u="none" strike="noStrike">
                        <a:solidFill>
                          <a:srgbClr val="000000"/>
                        </a:solidFill>
                        <a:effectLst/>
                        <a:latin typeface="Arial"/>
                      </a:endParaRPr>
                    </a:p>
                  </a:txBody>
                  <a:tcPr marL="7620" marR="7620" marT="7620" marB="0" anchor="ctr"/>
                </a:tc>
              </a:tr>
              <a:tr h="319445">
                <a:tc>
                  <a:txBody>
                    <a:bodyPr/>
                    <a:lstStyle/>
                    <a:p>
                      <a:pPr algn="ctr" fontAlgn="ctr"/>
                      <a:r>
                        <a:rPr lang="es-US" sz="1200" u="none" strike="noStrike">
                          <a:effectLst/>
                        </a:rPr>
                        <a:t>7</a:t>
                      </a:r>
                      <a:endParaRPr lang="es-US" sz="1200" b="0" i="0" u="none" strike="noStrike">
                        <a:solidFill>
                          <a:srgbClr val="000000"/>
                        </a:solidFill>
                        <a:effectLst/>
                        <a:latin typeface="Arial"/>
                      </a:endParaRPr>
                    </a:p>
                  </a:txBody>
                  <a:tcPr marL="7620" marR="7620" marT="7620" marB="0" anchor="ctr"/>
                </a:tc>
                <a:tc>
                  <a:txBody>
                    <a:bodyPr/>
                    <a:lstStyle/>
                    <a:p>
                      <a:pPr algn="ctr" fontAlgn="ctr"/>
                      <a:r>
                        <a:rPr lang="es-US" sz="1200" u="none" strike="noStrike" dirty="0">
                          <a:effectLst/>
                        </a:rPr>
                        <a:t>22 de julio</a:t>
                      </a:r>
                      <a:endParaRPr lang="es-US" sz="1200" b="0" i="0" u="none" strike="noStrike" dirty="0">
                        <a:solidFill>
                          <a:srgbClr val="000000"/>
                        </a:solidFill>
                        <a:effectLst/>
                        <a:latin typeface="Arial"/>
                      </a:endParaRPr>
                    </a:p>
                  </a:txBody>
                  <a:tcPr marL="7620" marR="7620" marT="7620" marB="0" anchor="ctr"/>
                </a:tc>
                <a:tc>
                  <a:txBody>
                    <a:bodyPr/>
                    <a:lstStyle/>
                    <a:p>
                      <a:pPr algn="ctr" fontAlgn="ctr"/>
                      <a:r>
                        <a:rPr lang="es-US" sz="1200" u="none" strike="noStrike">
                          <a:effectLst/>
                        </a:rPr>
                        <a:t>22 de septiembre</a:t>
                      </a:r>
                      <a:endParaRPr lang="es-US" sz="1200" b="0" i="0" u="none" strike="noStrike">
                        <a:solidFill>
                          <a:srgbClr val="000000"/>
                        </a:solidFill>
                        <a:effectLst/>
                        <a:latin typeface="Arial"/>
                      </a:endParaRPr>
                    </a:p>
                  </a:txBody>
                  <a:tcPr marL="7620" marR="7620" marT="7620" marB="0" anchor="ctr"/>
                </a:tc>
              </a:tr>
              <a:tr h="319445">
                <a:tc>
                  <a:txBody>
                    <a:bodyPr/>
                    <a:lstStyle/>
                    <a:p>
                      <a:pPr algn="ctr" fontAlgn="ctr"/>
                      <a:r>
                        <a:rPr lang="es-US" sz="1200" u="none" strike="noStrike">
                          <a:effectLst/>
                        </a:rPr>
                        <a:t>8</a:t>
                      </a:r>
                      <a:endParaRPr lang="es-US" sz="1200" b="0" i="0" u="none" strike="noStrike">
                        <a:solidFill>
                          <a:srgbClr val="000000"/>
                        </a:solidFill>
                        <a:effectLst/>
                        <a:latin typeface="Arial"/>
                      </a:endParaRPr>
                    </a:p>
                  </a:txBody>
                  <a:tcPr marL="7620" marR="7620" marT="7620" marB="0" anchor="ctr"/>
                </a:tc>
                <a:tc>
                  <a:txBody>
                    <a:bodyPr/>
                    <a:lstStyle/>
                    <a:p>
                      <a:pPr algn="ctr" fontAlgn="ctr"/>
                      <a:r>
                        <a:rPr lang="es-US" sz="1200" u="none" strike="noStrike" dirty="0">
                          <a:effectLst/>
                        </a:rPr>
                        <a:t>24 de julio</a:t>
                      </a:r>
                      <a:endParaRPr lang="es-US" sz="1200" b="0" i="0" u="none" strike="noStrike" dirty="0">
                        <a:solidFill>
                          <a:srgbClr val="000000"/>
                        </a:solidFill>
                        <a:effectLst/>
                        <a:latin typeface="Arial"/>
                      </a:endParaRPr>
                    </a:p>
                  </a:txBody>
                  <a:tcPr marL="7620" marR="7620" marT="7620" marB="0" anchor="ctr"/>
                </a:tc>
                <a:tc>
                  <a:txBody>
                    <a:bodyPr/>
                    <a:lstStyle/>
                    <a:p>
                      <a:pPr algn="ctr" fontAlgn="ctr"/>
                      <a:r>
                        <a:rPr lang="es-US" sz="1200" u="none" strike="noStrike" dirty="0">
                          <a:effectLst/>
                        </a:rPr>
                        <a:t>24 de septiembre</a:t>
                      </a:r>
                      <a:endParaRPr lang="es-US" sz="1200" b="0" i="0" u="none" strike="noStrike" dirty="0">
                        <a:solidFill>
                          <a:srgbClr val="000000"/>
                        </a:solidFill>
                        <a:effectLst/>
                        <a:latin typeface="Arial"/>
                      </a:endParaRPr>
                    </a:p>
                  </a:txBody>
                  <a:tcPr marL="7620" marR="7620" marT="7620" marB="0" anchor="ctr"/>
                </a:tc>
              </a:tr>
              <a:tr h="319445">
                <a:tc>
                  <a:txBody>
                    <a:bodyPr/>
                    <a:lstStyle/>
                    <a:p>
                      <a:pPr algn="ctr" fontAlgn="ctr"/>
                      <a:r>
                        <a:rPr lang="es-US" sz="1200" u="none" strike="noStrike">
                          <a:effectLst/>
                        </a:rPr>
                        <a:t>9</a:t>
                      </a:r>
                      <a:endParaRPr lang="es-US" sz="1200" b="0" i="0" u="none" strike="noStrike">
                        <a:solidFill>
                          <a:srgbClr val="000000"/>
                        </a:solidFill>
                        <a:effectLst/>
                        <a:latin typeface="Arial"/>
                      </a:endParaRPr>
                    </a:p>
                  </a:txBody>
                  <a:tcPr marL="7620" marR="7620" marT="7620" marB="0" anchor="ctr"/>
                </a:tc>
                <a:tc>
                  <a:txBody>
                    <a:bodyPr/>
                    <a:lstStyle/>
                    <a:p>
                      <a:pPr algn="ctr" fontAlgn="ctr"/>
                      <a:r>
                        <a:rPr lang="es-US" sz="1200" u="none" strike="noStrike">
                          <a:effectLst/>
                        </a:rPr>
                        <a:t>26 de julio</a:t>
                      </a:r>
                      <a:endParaRPr lang="es-US" sz="1200" b="0" i="0" u="none" strike="noStrike">
                        <a:solidFill>
                          <a:srgbClr val="000000"/>
                        </a:solidFill>
                        <a:effectLst/>
                        <a:latin typeface="Arial"/>
                      </a:endParaRPr>
                    </a:p>
                  </a:txBody>
                  <a:tcPr marL="7620" marR="7620" marT="7620" marB="0" anchor="ctr"/>
                </a:tc>
                <a:tc>
                  <a:txBody>
                    <a:bodyPr/>
                    <a:lstStyle/>
                    <a:p>
                      <a:pPr algn="ctr" fontAlgn="ctr"/>
                      <a:r>
                        <a:rPr lang="es-US" sz="1200" u="none" strike="noStrike" dirty="0">
                          <a:effectLst/>
                        </a:rPr>
                        <a:t>26 de septiembre</a:t>
                      </a:r>
                      <a:endParaRPr lang="es-US" sz="1200" b="0" i="0" u="none" strike="noStrike" dirty="0">
                        <a:solidFill>
                          <a:srgbClr val="000000"/>
                        </a:solidFill>
                        <a:effectLst/>
                        <a:latin typeface="Arial"/>
                      </a:endParaRPr>
                    </a:p>
                  </a:txBody>
                  <a:tcPr marL="7620" marR="7620" marT="7620" marB="0" anchor="ctr"/>
                </a:tc>
              </a:tr>
              <a:tr h="319445">
                <a:tc>
                  <a:txBody>
                    <a:bodyPr/>
                    <a:lstStyle/>
                    <a:p>
                      <a:pPr algn="ctr" fontAlgn="ctr"/>
                      <a:r>
                        <a:rPr lang="es-US" sz="1200" u="none" strike="noStrike">
                          <a:effectLst/>
                        </a:rPr>
                        <a:t>0</a:t>
                      </a:r>
                      <a:endParaRPr lang="es-US" sz="1200" b="0" i="0" u="none" strike="noStrike">
                        <a:solidFill>
                          <a:srgbClr val="000000"/>
                        </a:solidFill>
                        <a:effectLst/>
                        <a:latin typeface="Arial"/>
                      </a:endParaRPr>
                    </a:p>
                  </a:txBody>
                  <a:tcPr marL="7620" marR="7620" marT="7620" marB="0" anchor="ctr"/>
                </a:tc>
                <a:tc>
                  <a:txBody>
                    <a:bodyPr/>
                    <a:lstStyle/>
                    <a:p>
                      <a:pPr algn="ctr" fontAlgn="ctr"/>
                      <a:r>
                        <a:rPr lang="es-US" sz="1200" u="none" strike="noStrike">
                          <a:effectLst/>
                        </a:rPr>
                        <a:t>28 de julio</a:t>
                      </a:r>
                      <a:endParaRPr lang="es-US" sz="1200" b="0" i="0" u="none" strike="noStrike">
                        <a:solidFill>
                          <a:srgbClr val="000000"/>
                        </a:solidFill>
                        <a:effectLst/>
                        <a:latin typeface="Arial"/>
                      </a:endParaRPr>
                    </a:p>
                  </a:txBody>
                  <a:tcPr marL="7620" marR="7620" marT="7620" marB="0" anchor="ctr"/>
                </a:tc>
                <a:tc>
                  <a:txBody>
                    <a:bodyPr/>
                    <a:lstStyle/>
                    <a:p>
                      <a:pPr algn="ctr" fontAlgn="ctr"/>
                      <a:r>
                        <a:rPr lang="es-US" sz="1200" u="none" strike="noStrike" dirty="0">
                          <a:effectLst/>
                        </a:rPr>
                        <a:t>28 de septiembre</a:t>
                      </a:r>
                      <a:endParaRPr lang="es-US" sz="1200" b="0" i="0" u="none" strike="noStrike" dirty="0">
                        <a:solidFill>
                          <a:srgbClr val="000000"/>
                        </a:solidFill>
                        <a:effectLst/>
                        <a:latin typeface="Arial"/>
                      </a:endParaRPr>
                    </a:p>
                  </a:txBody>
                  <a:tcPr marL="7620" marR="7620" marT="7620" marB="0" anchor="ctr"/>
                </a:tc>
              </a:tr>
            </a:tbl>
          </a:graphicData>
        </a:graphic>
      </p:graphicFrame>
      <p:pic>
        <p:nvPicPr>
          <p:cNvPr id="17410" name="Picture 2" descr="Imagen"/>
          <p:cNvPicPr>
            <a:picLocks noChangeAspect="1" noChangeArrowheads="1"/>
          </p:cNvPicPr>
          <p:nvPr/>
        </p:nvPicPr>
        <p:blipFill rotWithShape="1">
          <a:blip r:embed="rId2">
            <a:extLst>
              <a:ext uri="{28A0092B-C50C-407E-A947-70E740481C1C}">
                <a14:useLocalDpi xmlns:a14="http://schemas.microsoft.com/office/drawing/2010/main" val="0"/>
              </a:ext>
            </a:extLst>
          </a:blip>
          <a:srcRect r="23122"/>
          <a:stretch/>
        </p:blipFill>
        <p:spPr bwMode="auto">
          <a:xfrm>
            <a:off x="492703" y="1686241"/>
            <a:ext cx="4688897" cy="1381578"/>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4"/>
          <p:cNvSpPr txBox="1"/>
          <p:nvPr/>
        </p:nvSpPr>
        <p:spPr>
          <a:xfrm>
            <a:off x="492704" y="3098537"/>
            <a:ext cx="4688897" cy="646331"/>
          </a:xfrm>
          <a:prstGeom prst="rect">
            <a:avLst/>
          </a:prstGeom>
          <a:noFill/>
        </p:spPr>
        <p:txBody>
          <a:bodyPr wrap="square" rtlCol="0">
            <a:spAutoFit/>
          </a:bodyPr>
          <a:lstStyle/>
          <a:p>
            <a:r>
              <a:rPr lang="es-EC" dirty="0" smtClean="0"/>
              <a:t>PN OBLIGADAS A LLEVAR CONTABILIDAD Y SOCIEDADES</a:t>
            </a:r>
            <a:endParaRPr lang="es-EC" dirty="0"/>
          </a:p>
        </p:txBody>
      </p:sp>
      <p:pic>
        <p:nvPicPr>
          <p:cNvPr id="17416" name="Picture 8" descr="Imagen"/>
          <p:cNvPicPr>
            <a:picLocks noChangeAspect="1" noChangeArrowheads="1"/>
          </p:cNvPicPr>
          <p:nvPr/>
        </p:nvPicPr>
        <p:blipFill rotWithShape="1">
          <a:blip r:embed="rId3">
            <a:extLst>
              <a:ext uri="{28A0092B-C50C-407E-A947-70E740481C1C}">
                <a14:useLocalDpi xmlns:a14="http://schemas.microsoft.com/office/drawing/2010/main" val="0"/>
              </a:ext>
            </a:extLst>
          </a:blip>
          <a:srcRect r="18863"/>
          <a:stretch/>
        </p:blipFill>
        <p:spPr bwMode="auto">
          <a:xfrm>
            <a:off x="492703" y="3744868"/>
            <a:ext cx="4536497" cy="2017757"/>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4"/>
          <p:cNvSpPr txBox="1"/>
          <p:nvPr/>
        </p:nvSpPr>
        <p:spPr>
          <a:xfrm>
            <a:off x="5826704" y="1290791"/>
            <a:ext cx="2107622" cy="369332"/>
          </a:xfrm>
          <a:prstGeom prst="rect">
            <a:avLst/>
          </a:prstGeom>
          <a:noFill/>
        </p:spPr>
        <p:txBody>
          <a:bodyPr wrap="square" rtlCol="0">
            <a:spAutoFit/>
          </a:bodyPr>
          <a:lstStyle/>
          <a:p>
            <a:r>
              <a:rPr lang="es-EC" dirty="0" smtClean="0"/>
              <a:t>FECHAS DE PAGO</a:t>
            </a:r>
            <a:endParaRPr lang="es-EC" dirty="0"/>
          </a:p>
        </p:txBody>
      </p:sp>
    </p:spTree>
    <p:extLst>
      <p:ext uri="{BB962C8B-B14F-4D97-AF65-F5344CB8AC3E}">
        <p14:creationId xmlns:p14="http://schemas.microsoft.com/office/powerpoint/2010/main" val="2609028693"/>
      </p:ext>
    </p:extLst>
  </p:cSld>
  <p:clrMapOvr>
    <a:masterClrMapping/>
  </p:clrMapOvr>
</p:sld>
</file>

<file path=ppt/theme/theme1.xml><?xml version="1.0" encoding="utf-8"?>
<a:theme xmlns:a="http://schemas.openxmlformats.org/drawingml/2006/main" name="Faceta">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2205</TotalTime>
  <Words>2709</Words>
  <Application>Microsoft Office PowerPoint</Application>
  <PresentationFormat>Personalizado</PresentationFormat>
  <Paragraphs>407</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Faceta</vt:lpstr>
      <vt:lpstr>Presentación de PowerPoint</vt:lpstr>
      <vt:lpstr>RESUMEN</vt:lpstr>
      <vt:lpstr>Presentación de PowerPoint</vt:lpstr>
      <vt:lpstr>OBJETIVOS</vt:lpstr>
      <vt:lpstr>JUSTIFICACIÓN DEL OBJETIVO</vt:lpstr>
      <vt:lpstr>Presentación de PowerPoint</vt:lpstr>
      <vt:lpstr>Presentación de PowerPoint</vt:lpstr>
      <vt:lpstr>Presentación de PowerPoint</vt:lpstr>
      <vt:lpstr>DETERMINACIÓN DEL ANTICIPO DE IMPUESTO A LA RENTA</vt:lpstr>
      <vt:lpstr>EJEMPLOS DE CÁLCULOS DEL ANTICIPO DE IMPUESTO A LA RENTA</vt:lpstr>
      <vt:lpstr>Presentación de PowerPoint</vt:lpstr>
      <vt:lpstr>MARCO METODOLÓGICO</vt:lpstr>
      <vt:lpstr>PYMES</vt:lpstr>
      <vt:lpstr>RESULTADOS Y ANÁLISIS DE LA OFERTA</vt:lpstr>
      <vt:lpstr>Presentación de PowerPoint</vt:lpstr>
      <vt:lpstr>Presentación de PowerPoint</vt:lpstr>
      <vt:lpstr>Presentación de PowerPoint</vt:lpstr>
      <vt:lpstr>Presentación de PowerPoint</vt:lpstr>
      <vt:lpstr>RESULTADOS Y ANÁLISIS DE LA DEMANDA</vt:lpstr>
      <vt:lpstr>Presentación de PowerPoint</vt:lpstr>
      <vt:lpstr>Presentación de PowerPoint</vt:lpstr>
      <vt:lpstr>Presentación de PowerPoint</vt:lpstr>
      <vt:lpstr>Presentación de PowerPoint</vt:lpstr>
      <vt:lpstr>RESULTADOS Y ANÁLISIS DE LAS ENTREVISTAS</vt:lpstr>
      <vt:lpstr>DOLARIZACIÓN</vt:lpstr>
      <vt:lpstr>CONCLUSIONES</vt:lpstr>
      <vt:lpstr>RECOMENDACIONES</vt:lpstr>
      <vt:lpstr>Presentación de PowerPoint</vt:lpstr>
      <vt:lpstr>BASE LEGAL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laptop</dc:creator>
  <cp:lastModifiedBy>cristian valdivieso romero</cp:lastModifiedBy>
  <cp:revision>51</cp:revision>
  <dcterms:created xsi:type="dcterms:W3CDTF">2017-01-16T12:47:38Z</dcterms:created>
  <dcterms:modified xsi:type="dcterms:W3CDTF">2017-01-25T18:00:34Z</dcterms:modified>
</cp:coreProperties>
</file>