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4" r:id="rId1"/>
  </p:sldMasterIdLst>
  <p:sldIdLst>
    <p:sldId id="256" r:id="rId2"/>
    <p:sldId id="263" r:id="rId3"/>
    <p:sldId id="257" r:id="rId4"/>
    <p:sldId id="259" r:id="rId5"/>
    <p:sldId id="284" r:id="rId6"/>
    <p:sldId id="258" r:id="rId7"/>
    <p:sldId id="285" r:id="rId8"/>
    <p:sldId id="262" r:id="rId9"/>
    <p:sldId id="261" r:id="rId10"/>
    <p:sldId id="286" r:id="rId11"/>
    <p:sldId id="274" r:id="rId12"/>
    <p:sldId id="275" r:id="rId13"/>
    <p:sldId id="276" r:id="rId14"/>
    <p:sldId id="273" r:id="rId15"/>
    <p:sldId id="278" r:id="rId16"/>
    <p:sldId id="279" r:id="rId17"/>
    <p:sldId id="280" r:id="rId18"/>
    <p:sldId id="290" r:id="rId19"/>
    <p:sldId id="289" r:id="rId20"/>
    <p:sldId id="287" r:id="rId21"/>
    <p:sldId id="288" r:id="rId22"/>
    <p:sldId id="291" r:id="rId23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3FE1"/>
    <a:srgbClr val="DCD4F8"/>
    <a:srgbClr val="A996EE"/>
    <a:srgbClr val="C1B3F3"/>
    <a:srgbClr val="D9FDC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80" d="100"/>
          <a:sy n="80" d="100"/>
        </p:scale>
        <p:origin x="-1086" y="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C2E0-1ECD-4C7F-BE7F-03FE0F36C707}" type="datetimeFigureOut">
              <a:rPr lang="es-EC" smtClean="0"/>
              <a:pPr/>
              <a:t>08/09/2015</a:t>
            </a:fld>
            <a:endParaRPr lang="es-EC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A01535F-09F4-4BB2-BC36-40A9362D7B05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C2E0-1ECD-4C7F-BE7F-03FE0F36C707}" type="datetimeFigureOut">
              <a:rPr lang="es-EC" smtClean="0"/>
              <a:pPr/>
              <a:t>08/09/2015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535F-09F4-4BB2-BC36-40A9362D7B05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C2E0-1ECD-4C7F-BE7F-03FE0F36C707}" type="datetimeFigureOut">
              <a:rPr lang="es-EC" smtClean="0"/>
              <a:pPr/>
              <a:t>08/09/2015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535F-09F4-4BB2-BC36-40A9362D7B05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C2E0-1ECD-4C7F-BE7F-03FE0F36C707}" type="datetimeFigureOut">
              <a:rPr lang="es-EC" smtClean="0"/>
              <a:pPr/>
              <a:t>08/09/2015</a:t>
            </a:fld>
            <a:endParaRPr lang="es-EC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A01535F-09F4-4BB2-BC36-40A9362D7B05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C2E0-1ECD-4C7F-BE7F-03FE0F36C707}" type="datetimeFigureOut">
              <a:rPr lang="es-EC" smtClean="0"/>
              <a:pPr/>
              <a:t>08/09/2015</a:t>
            </a:fld>
            <a:endParaRPr lang="es-EC" dirty="0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535F-09F4-4BB2-BC36-40A9362D7B05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C2E0-1ECD-4C7F-BE7F-03FE0F36C707}" type="datetimeFigureOut">
              <a:rPr lang="es-EC" smtClean="0"/>
              <a:pPr/>
              <a:t>08/09/2015</a:t>
            </a:fld>
            <a:endParaRPr lang="es-EC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535F-09F4-4BB2-BC36-40A9362D7B05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C2E0-1ECD-4C7F-BE7F-03FE0F36C707}" type="datetimeFigureOut">
              <a:rPr lang="es-EC" smtClean="0"/>
              <a:pPr/>
              <a:t>08/09/2015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A01535F-09F4-4BB2-BC36-40A9362D7B05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C2E0-1ECD-4C7F-BE7F-03FE0F36C707}" type="datetimeFigureOut">
              <a:rPr lang="es-EC" smtClean="0"/>
              <a:pPr/>
              <a:t>08/09/2015</a:t>
            </a:fld>
            <a:endParaRPr lang="es-EC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535F-09F4-4BB2-BC36-40A9362D7B05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C2E0-1ECD-4C7F-BE7F-03FE0F36C707}" type="datetimeFigureOut">
              <a:rPr lang="es-EC" smtClean="0"/>
              <a:pPr/>
              <a:t>08/09/2015</a:t>
            </a:fld>
            <a:endParaRPr lang="es-EC" dirty="0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535F-09F4-4BB2-BC36-40A9362D7B05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C2E0-1ECD-4C7F-BE7F-03FE0F36C707}" type="datetimeFigureOut">
              <a:rPr lang="es-EC" smtClean="0"/>
              <a:pPr/>
              <a:t>08/09/2015</a:t>
            </a:fld>
            <a:endParaRPr lang="es-EC" dirty="0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535F-09F4-4BB2-BC36-40A9362D7B05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C2E0-1ECD-4C7F-BE7F-03FE0F36C707}" type="datetimeFigureOut">
              <a:rPr lang="es-EC" smtClean="0"/>
              <a:pPr/>
              <a:t>08/09/2015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535F-09F4-4BB2-BC36-40A9362D7B05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CDEC2E0-1ECD-4C7F-BE7F-03FE0F36C707}" type="datetimeFigureOut">
              <a:rPr lang="es-EC" smtClean="0"/>
              <a:pPr/>
              <a:t>08/09/2015</a:t>
            </a:fld>
            <a:endParaRPr lang="es-EC" dirty="0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A01535F-09F4-4BB2-BC36-40A9362D7B05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000264"/>
          </a:xfrm>
        </p:spPr>
        <p:txBody>
          <a:bodyPr>
            <a:normAutofit fontScale="90000"/>
          </a:bodyPr>
          <a:lstStyle/>
          <a:p>
            <a:r>
              <a:rPr lang="es-ES" sz="4000" b="1" dirty="0" smtClean="0"/>
              <a:t/>
            </a:r>
            <a:br>
              <a:rPr lang="es-ES" sz="4000" b="1" dirty="0" smtClean="0"/>
            </a:br>
            <a:r>
              <a:rPr lang="es-ES" sz="4000" b="1" dirty="0" smtClean="0"/>
              <a:t/>
            </a:r>
            <a:br>
              <a:rPr lang="es-ES" sz="4000" b="1" dirty="0" smtClean="0"/>
            </a:br>
            <a:r>
              <a:rPr lang="es-EC" dirty="0" smtClean="0"/>
              <a:t/>
            </a:r>
            <a:br>
              <a:rPr lang="es-EC" dirty="0" smtClean="0"/>
            </a:b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457200" y="2276872"/>
            <a:ext cx="8219256" cy="3672408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s-E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s-ES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endParaRPr lang="es-EC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None/>
            </a:pPr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s-E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MAESTRÍA </a:t>
            </a:r>
            <a:r>
              <a:rPr lang="es-E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 GESTIÓN DE CALIDAD Y PRODUCTIVIDAD</a:t>
            </a:r>
            <a:endParaRPr lang="es-EC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None/>
            </a:pPr>
            <a:r>
              <a:rPr lang="es-E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PROMOCIÓN </a:t>
            </a:r>
            <a:r>
              <a:rPr lang="es-E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XIII</a:t>
            </a:r>
          </a:p>
          <a:p>
            <a:pPr marL="0" indent="0" algn="ctr">
              <a:buNone/>
            </a:pPr>
            <a:endParaRPr lang="es-ES" sz="4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None/>
            </a:pPr>
            <a:r>
              <a:rPr lang="es-E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PROYECTO DE GRADO </a:t>
            </a:r>
          </a:p>
          <a:p>
            <a:pPr marL="0" indent="0" algn="ctr">
              <a:buNone/>
            </a:pPr>
            <a:endParaRPr lang="es-ES" sz="4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None/>
            </a:pPr>
            <a:r>
              <a:rPr lang="es-ES" sz="49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s-E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TEMA: “DISEÑO, DOCUMENTACIÓN E IMPLEMENTACIÓN DE UN SISTEMA DE MEDICIÓN PARA LOS PROCESOS DE PUNTO ECUADOR”</a:t>
            </a:r>
            <a:endParaRPr lang="es-EC" sz="4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None/>
            </a:pPr>
            <a:endParaRPr lang="es-ES" sz="49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None/>
            </a:pPr>
            <a:r>
              <a:rPr lang="es-E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s-E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AUTOR: CASTRO DÁVILA, EDITH MARISOL</a:t>
            </a:r>
          </a:p>
          <a:p>
            <a:pPr marL="0" indent="0" algn="ctr">
              <a:buNone/>
            </a:pPr>
            <a:endParaRPr lang="es-ES" sz="4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None/>
            </a:pPr>
            <a:r>
              <a:rPr lang="es-E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TUTOR: ING. D‘ AMBROSIO V., GIOVANNI</a:t>
            </a:r>
            <a:endParaRPr lang="es-EC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es-E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s-E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s-E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endParaRPr lang="es-ES" sz="4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None/>
            </a:pPr>
            <a:r>
              <a:rPr lang="es-E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SANGOLQUÍ</a:t>
            </a:r>
            <a:r>
              <a:rPr lang="es-E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s-E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13 </a:t>
            </a:r>
            <a:r>
              <a:rPr lang="es-E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E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AGOSTO DE 2015</a:t>
            </a:r>
            <a:endParaRPr lang="es-EC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s-EC" sz="7200" dirty="0"/>
          </a:p>
        </p:txBody>
      </p:sp>
      <p:pic>
        <p:nvPicPr>
          <p:cNvPr id="7" name="6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0"/>
            <a:ext cx="6336704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7048316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Título"/>
          <p:cNvSpPr txBox="1">
            <a:spLocks/>
          </p:cNvSpPr>
          <p:nvPr/>
        </p:nvSpPr>
        <p:spPr>
          <a:xfrm>
            <a:off x="611560" y="476672"/>
            <a:ext cx="7920880" cy="72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600" b="1" cap="all" dirty="0" smtClean="0">
                <a:effectLst>
                  <a:reflection blurRad="12700" stA="48000" endA="300" endPos="55000" dir="5400000" sy="-90000" algn="bl" rotWithShape="0"/>
                </a:effectLst>
              </a:rPr>
              <a:t>PROCESOS OPERATIVOS</a:t>
            </a:r>
            <a:endParaRPr kumimoji="0" lang="es-EC" sz="3600" b="1" i="0" u="none" strike="noStrike" kern="1200" cap="all" spc="0" normalizeH="0" baseline="0" noProof="0" dirty="0">
              <a:ln>
                <a:noFill/>
              </a:ln>
              <a:solidFill>
                <a:schemeClr val="dk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72817"/>
            <a:ext cx="511256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133055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es-EC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r>
              <a:rPr lang="es-EC" sz="4000" b="1" dirty="0" smtClean="0">
                <a:solidFill>
                  <a:schemeClr val="tx1"/>
                </a:solidFill>
              </a:rPr>
              <a:t>	</a:t>
            </a:r>
            <a:endParaRPr lang="es-EC" sz="88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8800" dirty="0" smtClean="0">
                <a:solidFill>
                  <a:schemeClr val="tx1"/>
                </a:solidFill>
              </a:rPr>
              <a:t>	</a:t>
            </a:r>
            <a:r>
              <a:rPr lang="es-EC" sz="8800" b="1" dirty="0" smtClean="0">
                <a:solidFill>
                  <a:schemeClr val="tx1"/>
                </a:solidFill>
              </a:rPr>
              <a:t>A. Contratación</a:t>
            </a:r>
          </a:p>
          <a:p>
            <a:pPr lvl="0">
              <a:buNone/>
            </a:pPr>
            <a:endParaRPr lang="es-EC" sz="72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7200" dirty="0" smtClean="0">
                <a:solidFill>
                  <a:schemeClr val="tx1"/>
                </a:solidFill>
              </a:rPr>
              <a:t>	- Registro de clientes atendidos</a:t>
            </a:r>
          </a:p>
          <a:p>
            <a:pPr lvl="0">
              <a:buNone/>
            </a:pPr>
            <a:r>
              <a:rPr lang="es-EC" sz="7200" dirty="0" smtClean="0">
                <a:solidFill>
                  <a:schemeClr val="tx1"/>
                </a:solidFill>
              </a:rPr>
              <a:t>	- Encuesta de satisfacción</a:t>
            </a:r>
          </a:p>
          <a:p>
            <a:pPr lvl="0">
              <a:buNone/>
            </a:pPr>
            <a:r>
              <a:rPr lang="es-EC" sz="7200" dirty="0" smtClean="0">
                <a:solidFill>
                  <a:schemeClr val="tx1"/>
                </a:solidFill>
              </a:rPr>
              <a:t>	- Sector privado</a:t>
            </a:r>
          </a:p>
          <a:p>
            <a:pPr lvl="0">
              <a:buNone/>
            </a:pPr>
            <a:r>
              <a:rPr lang="es-EC" sz="7200" dirty="0" smtClean="0">
                <a:solidFill>
                  <a:schemeClr val="tx1"/>
                </a:solidFill>
              </a:rPr>
              <a:t>	</a:t>
            </a:r>
            <a:endParaRPr lang="es-EC" sz="5500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s-EC" sz="5500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s-EC" sz="5500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s-EC" sz="55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4600" b="1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endParaRPr lang="es-EC" sz="46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4600" b="1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endParaRPr lang="es-EC" sz="46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4600" b="1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endParaRPr lang="es-EC" sz="46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s-EC" sz="46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4600" b="1" dirty="0" smtClean="0">
                <a:solidFill>
                  <a:schemeClr val="tx1"/>
                </a:solidFill>
              </a:rPr>
              <a:t>	</a:t>
            </a:r>
            <a:endParaRPr lang="es-EC" sz="4600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s-EC" sz="46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4600" dirty="0" smtClean="0">
                <a:solidFill>
                  <a:schemeClr val="tx1"/>
                </a:solidFill>
              </a:rPr>
              <a:t>	</a:t>
            </a:r>
            <a:r>
              <a:rPr lang="es-EC" sz="4600" b="1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r>
              <a:rPr lang="es-EC" sz="4600" b="1" dirty="0" smtClean="0">
                <a:solidFill>
                  <a:schemeClr val="tx1"/>
                </a:solidFill>
              </a:rPr>
              <a:t>	</a:t>
            </a:r>
            <a:endParaRPr lang="es-EC" sz="4600" dirty="0" smtClean="0">
              <a:solidFill>
                <a:schemeClr val="tx1"/>
              </a:solidFill>
            </a:endParaRPr>
          </a:p>
        </p:txBody>
      </p:sp>
      <p:sp>
        <p:nvSpPr>
          <p:cNvPr id="6" name="4 Marcador de contenido"/>
          <p:cNvSpPr txBox="1">
            <a:spLocks/>
          </p:cNvSpPr>
          <p:nvPr/>
        </p:nvSpPr>
        <p:spPr>
          <a:xfrm>
            <a:off x="4860032" y="1772816"/>
            <a:ext cx="3816424" cy="41330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endParaRPr kumimoji="0" lang="es-EC" sz="8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	</a:t>
            </a:r>
            <a:endParaRPr kumimoji="0" lang="es-EC" sz="5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5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5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5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endParaRPr kumimoji="0" lang="es-EC" sz="4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4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es-EC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endParaRPr kumimoji="0" lang="es-EC" sz="4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2290" name="Picture 2" descr="C:\Users\User\Pictures\Punto Ecuador\image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88840"/>
            <a:ext cx="3528392" cy="34563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6 Título"/>
          <p:cNvSpPr txBox="1">
            <a:spLocks/>
          </p:cNvSpPr>
          <p:nvPr/>
        </p:nvSpPr>
        <p:spPr>
          <a:xfrm>
            <a:off x="611560" y="476672"/>
            <a:ext cx="7920880" cy="72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600" b="1" cap="all" dirty="0" smtClean="0">
                <a:effectLst>
                  <a:reflection blurRad="12700" stA="48000" endA="300" endPos="55000" dir="5400000" sy="-90000" algn="bl" rotWithShape="0"/>
                </a:effectLst>
              </a:rPr>
              <a:t>PROCESOS OPERATIVOS</a:t>
            </a:r>
            <a:endParaRPr kumimoji="0" lang="es-EC" sz="3600" b="1" i="0" u="none" strike="noStrike" kern="1200" cap="all" spc="0" normalizeH="0" baseline="0" noProof="0" dirty="0">
              <a:ln>
                <a:noFill/>
              </a:ln>
              <a:solidFill>
                <a:schemeClr val="dk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7486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709120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es-EC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r>
              <a:rPr lang="es-EC" sz="4000" b="1" dirty="0" smtClean="0">
                <a:solidFill>
                  <a:schemeClr val="tx1"/>
                </a:solidFill>
              </a:rPr>
              <a:t>	</a:t>
            </a:r>
            <a:endParaRPr lang="es-EC" sz="88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8800" dirty="0" smtClean="0">
                <a:solidFill>
                  <a:schemeClr val="tx1"/>
                </a:solidFill>
              </a:rPr>
              <a:t>	</a:t>
            </a:r>
            <a:r>
              <a:rPr lang="es-EC" sz="8800" b="1" dirty="0" smtClean="0">
                <a:solidFill>
                  <a:schemeClr val="tx1"/>
                </a:solidFill>
              </a:rPr>
              <a:t>B. Elaboración prenda textil</a:t>
            </a:r>
          </a:p>
          <a:p>
            <a:pPr lvl="0">
              <a:buNone/>
            </a:pPr>
            <a:r>
              <a:rPr lang="es-EC" sz="8800" b="1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r>
              <a:rPr lang="es-EC" sz="8800" b="1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r>
              <a:rPr lang="es-EC" sz="8800" b="1" dirty="0" smtClean="0">
                <a:solidFill>
                  <a:schemeClr val="tx1"/>
                </a:solidFill>
              </a:rPr>
              <a:t>	</a:t>
            </a:r>
            <a:r>
              <a:rPr lang="es-EC" sz="7200" b="1" dirty="0" smtClean="0">
                <a:solidFill>
                  <a:schemeClr val="tx1"/>
                </a:solidFill>
              </a:rPr>
              <a:t>B.1 Diseñar</a:t>
            </a:r>
          </a:p>
          <a:p>
            <a:pPr lvl="0">
              <a:buNone/>
            </a:pPr>
            <a:r>
              <a:rPr lang="es-EC" sz="7200" b="1" dirty="0" smtClean="0">
                <a:solidFill>
                  <a:schemeClr val="tx1"/>
                </a:solidFill>
              </a:rPr>
              <a:t>	</a:t>
            </a:r>
            <a:r>
              <a:rPr lang="es-EC" sz="7200" dirty="0" smtClean="0">
                <a:solidFill>
                  <a:schemeClr val="tx1"/>
                </a:solidFill>
              </a:rPr>
              <a:t>- Inventario de patrones por modelos y tallas</a:t>
            </a:r>
          </a:p>
          <a:p>
            <a:pPr lvl="0">
              <a:buNone/>
            </a:pPr>
            <a:r>
              <a:rPr lang="es-EC" sz="7200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r>
              <a:rPr lang="es-EC" sz="7200" b="1" dirty="0" smtClean="0">
                <a:solidFill>
                  <a:schemeClr val="tx1"/>
                </a:solidFill>
              </a:rPr>
              <a:t>	B.2 Cortar y trazar</a:t>
            </a:r>
            <a:endParaRPr lang="es-EC" sz="72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7200" dirty="0" smtClean="0">
                <a:solidFill>
                  <a:schemeClr val="tx1"/>
                </a:solidFill>
              </a:rPr>
              <a:t>	- Desperdicio de tela</a:t>
            </a:r>
          </a:p>
          <a:p>
            <a:pPr lvl="0">
              <a:buNone/>
            </a:pPr>
            <a:r>
              <a:rPr lang="es-EC" sz="7200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r>
              <a:rPr lang="es-EC" sz="7200" b="1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r>
              <a:rPr lang="es-EC" sz="7200" b="1" dirty="0" smtClean="0">
                <a:solidFill>
                  <a:schemeClr val="tx1"/>
                </a:solidFill>
              </a:rPr>
              <a:t>	B.3 Coser y dar acabado</a:t>
            </a:r>
          </a:p>
          <a:p>
            <a:pPr lvl="0" algn="just">
              <a:buNone/>
            </a:pPr>
            <a:r>
              <a:rPr lang="es-EC" sz="7200" b="1" dirty="0" smtClean="0">
                <a:solidFill>
                  <a:schemeClr val="tx1"/>
                </a:solidFill>
              </a:rPr>
              <a:t>	</a:t>
            </a:r>
            <a:r>
              <a:rPr lang="es-EC" sz="7200" dirty="0" smtClean="0">
                <a:solidFill>
                  <a:schemeClr val="tx1"/>
                </a:solidFill>
              </a:rPr>
              <a:t>- Registro diario de la producción textil</a:t>
            </a:r>
          </a:p>
          <a:p>
            <a:pPr lvl="0">
              <a:buNone/>
            </a:pPr>
            <a:endParaRPr lang="es-EC" sz="88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8800" dirty="0" smtClean="0">
                <a:solidFill>
                  <a:schemeClr val="tx1"/>
                </a:solidFill>
              </a:rPr>
              <a:t>	</a:t>
            </a:r>
            <a:endParaRPr lang="es-EC" sz="5500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s-EC" sz="5500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s-EC" sz="5500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s-EC" sz="55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4600" b="1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endParaRPr lang="es-EC" sz="46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4600" b="1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endParaRPr lang="es-EC" sz="46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4600" b="1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endParaRPr lang="es-EC" sz="46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s-EC" sz="46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4600" b="1" dirty="0" smtClean="0">
                <a:solidFill>
                  <a:schemeClr val="tx1"/>
                </a:solidFill>
              </a:rPr>
              <a:t>	</a:t>
            </a:r>
            <a:endParaRPr lang="es-EC" sz="4600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s-EC" sz="46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4600" dirty="0" smtClean="0">
                <a:solidFill>
                  <a:schemeClr val="tx1"/>
                </a:solidFill>
              </a:rPr>
              <a:t>	</a:t>
            </a:r>
            <a:r>
              <a:rPr lang="es-EC" sz="4600" b="1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r>
              <a:rPr lang="es-EC" sz="4600" b="1" dirty="0" smtClean="0">
                <a:solidFill>
                  <a:schemeClr val="tx1"/>
                </a:solidFill>
              </a:rPr>
              <a:t>	</a:t>
            </a:r>
            <a:endParaRPr lang="es-EC" sz="4600" dirty="0" smtClean="0">
              <a:solidFill>
                <a:schemeClr val="tx1"/>
              </a:solidFill>
            </a:endParaRPr>
          </a:p>
        </p:txBody>
      </p:sp>
      <p:sp>
        <p:nvSpPr>
          <p:cNvPr id="6" name="4 Marcador de contenido"/>
          <p:cNvSpPr txBox="1">
            <a:spLocks/>
          </p:cNvSpPr>
          <p:nvPr/>
        </p:nvSpPr>
        <p:spPr>
          <a:xfrm>
            <a:off x="5292080" y="1772816"/>
            <a:ext cx="3384376" cy="4709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endParaRPr kumimoji="0" lang="es-EC" sz="8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endParaRPr kumimoji="0" lang="es-EC" sz="5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5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5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5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endParaRPr kumimoji="0" lang="es-EC" sz="4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4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es-EC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endParaRPr kumimoji="0" lang="es-EC" sz="4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3314" name="Picture 2" descr="C:\Users\User\Pictures\Punto Ecuador\imagesUMGJ1R2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204864"/>
            <a:ext cx="1944216" cy="15841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315" name="Picture 3" descr="C:\Users\User\Pictures\Punto Ecuador\funda+bolso+ecologica+reutilizable+en+tela+colores+varios+desde+us+0+69+unidad+guayaquil+guayas+ecuador__82D5B0_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365104"/>
            <a:ext cx="1800200" cy="15841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6 Título"/>
          <p:cNvSpPr txBox="1">
            <a:spLocks/>
          </p:cNvSpPr>
          <p:nvPr/>
        </p:nvSpPr>
        <p:spPr>
          <a:xfrm>
            <a:off x="611560" y="476672"/>
            <a:ext cx="7920880" cy="72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600" b="1" cap="all" dirty="0" smtClean="0">
                <a:effectLst>
                  <a:reflection blurRad="12700" stA="48000" endA="300" endPos="55000" dir="5400000" sy="-90000" algn="bl" rotWithShape="0"/>
                </a:effectLst>
              </a:rPr>
              <a:t>PROCESOS OPERATIVOS</a:t>
            </a:r>
            <a:endParaRPr kumimoji="0" lang="es-EC" sz="3600" b="1" i="0" u="none" strike="noStrike" kern="1200" cap="all" spc="0" normalizeH="0" baseline="0" noProof="0" dirty="0">
              <a:ln>
                <a:noFill/>
              </a:ln>
              <a:solidFill>
                <a:schemeClr val="dk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7486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709120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es-EC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r>
              <a:rPr lang="es-EC" sz="4000" b="1" dirty="0" smtClean="0">
                <a:solidFill>
                  <a:schemeClr val="tx1"/>
                </a:solidFill>
              </a:rPr>
              <a:t>	</a:t>
            </a:r>
            <a:endParaRPr lang="es-EC" sz="88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8800" dirty="0" smtClean="0">
                <a:solidFill>
                  <a:schemeClr val="tx1"/>
                </a:solidFill>
              </a:rPr>
              <a:t>	</a:t>
            </a:r>
            <a:r>
              <a:rPr lang="es-EC" sz="8800" b="1" dirty="0" smtClean="0">
                <a:solidFill>
                  <a:schemeClr val="tx1"/>
                </a:solidFill>
              </a:rPr>
              <a:t>B. Elaboración prenda textil</a:t>
            </a:r>
          </a:p>
          <a:p>
            <a:pPr lvl="0">
              <a:buNone/>
            </a:pPr>
            <a:r>
              <a:rPr lang="es-EC" sz="8800" b="1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r>
              <a:rPr lang="es-EC" sz="8800" b="1" dirty="0" smtClean="0">
                <a:solidFill>
                  <a:schemeClr val="tx1"/>
                </a:solidFill>
              </a:rPr>
              <a:t>	</a:t>
            </a:r>
            <a:endParaRPr lang="es-EC" sz="88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8800" b="1" dirty="0" smtClean="0">
                <a:solidFill>
                  <a:schemeClr val="tx1"/>
                </a:solidFill>
              </a:rPr>
              <a:t>	</a:t>
            </a:r>
            <a:r>
              <a:rPr lang="es-EC" sz="7200" b="1" dirty="0" smtClean="0">
                <a:solidFill>
                  <a:schemeClr val="tx1"/>
                </a:solidFill>
              </a:rPr>
              <a:t>B.4 Controlar calidad</a:t>
            </a:r>
            <a:endParaRPr lang="es-EC" sz="72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7200" dirty="0" smtClean="0">
                <a:solidFill>
                  <a:schemeClr val="tx1"/>
                </a:solidFill>
              </a:rPr>
              <a:t>	- Registro de prendas de vestir con falla</a:t>
            </a:r>
          </a:p>
          <a:p>
            <a:pPr lvl="0">
              <a:buNone/>
            </a:pPr>
            <a:endParaRPr lang="es-EC" sz="72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7200" b="1" dirty="0" smtClean="0">
                <a:solidFill>
                  <a:schemeClr val="tx1"/>
                </a:solidFill>
              </a:rPr>
              <a:t>	B.5 Reprocesar</a:t>
            </a:r>
          </a:p>
          <a:p>
            <a:pPr lvl="0" algn="just">
              <a:buNone/>
            </a:pPr>
            <a:r>
              <a:rPr lang="es-EC" sz="7200" b="1" dirty="0" smtClean="0">
                <a:solidFill>
                  <a:schemeClr val="tx1"/>
                </a:solidFill>
              </a:rPr>
              <a:t>	</a:t>
            </a:r>
            <a:r>
              <a:rPr lang="es-EC" sz="7200" dirty="0" smtClean="0">
                <a:solidFill>
                  <a:schemeClr val="tx1"/>
                </a:solidFill>
              </a:rPr>
              <a:t>- Registro de prendas textiles reprocesadas</a:t>
            </a:r>
          </a:p>
          <a:p>
            <a:pPr lvl="0">
              <a:buNone/>
            </a:pPr>
            <a:r>
              <a:rPr lang="es-EC" sz="7200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r>
              <a:rPr lang="es-EC" sz="7200" b="1" dirty="0" smtClean="0">
                <a:solidFill>
                  <a:schemeClr val="tx1"/>
                </a:solidFill>
              </a:rPr>
              <a:t>	B.6 Entrega al cliente</a:t>
            </a:r>
            <a:endParaRPr lang="es-EC" sz="72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7200" dirty="0" smtClean="0">
                <a:solidFill>
                  <a:schemeClr val="tx1"/>
                </a:solidFill>
              </a:rPr>
              <a:t>	- Calendarización de entregas</a:t>
            </a:r>
          </a:p>
          <a:p>
            <a:pPr lvl="0">
              <a:buNone/>
            </a:pPr>
            <a:r>
              <a:rPr lang="es-EC" sz="7200" dirty="0" smtClean="0">
                <a:solidFill>
                  <a:schemeClr val="tx1"/>
                </a:solidFill>
              </a:rPr>
              <a:t>		</a:t>
            </a:r>
          </a:p>
          <a:p>
            <a:pPr lvl="0">
              <a:buNone/>
            </a:pPr>
            <a:r>
              <a:rPr lang="es-EC" sz="8800" dirty="0" smtClean="0">
                <a:solidFill>
                  <a:schemeClr val="tx1"/>
                </a:solidFill>
              </a:rPr>
              <a:t>	</a:t>
            </a:r>
            <a:endParaRPr lang="es-EC" sz="5500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s-EC" sz="5500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s-EC" sz="5500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s-EC" sz="55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4600" b="1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endParaRPr lang="es-EC" sz="46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4600" b="1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endParaRPr lang="es-EC" sz="46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4600" b="1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endParaRPr lang="es-EC" sz="46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s-EC" sz="46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4600" b="1" dirty="0" smtClean="0">
                <a:solidFill>
                  <a:schemeClr val="tx1"/>
                </a:solidFill>
              </a:rPr>
              <a:t>	</a:t>
            </a:r>
            <a:endParaRPr lang="es-EC" sz="4600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s-EC" sz="46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4600" dirty="0" smtClean="0">
                <a:solidFill>
                  <a:schemeClr val="tx1"/>
                </a:solidFill>
              </a:rPr>
              <a:t>	</a:t>
            </a:r>
            <a:r>
              <a:rPr lang="es-EC" sz="4600" b="1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r>
              <a:rPr lang="es-EC" sz="4600" b="1" dirty="0" smtClean="0">
                <a:solidFill>
                  <a:schemeClr val="tx1"/>
                </a:solidFill>
              </a:rPr>
              <a:t>	</a:t>
            </a:r>
            <a:endParaRPr lang="es-EC" sz="4600" dirty="0" smtClean="0">
              <a:solidFill>
                <a:schemeClr val="tx1"/>
              </a:solidFill>
            </a:endParaRPr>
          </a:p>
        </p:txBody>
      </p:sp>
      <p:sp>
        <p:nvSpPr>
          <p:cNvPr id="6" name="4 Marcador de contenido"/>
          <p:cNvSpPr txBox="1">
            <a:spLocks/>
          </p:cNvSpPr>
          <p:nvPr/>
        </p:nvSpPr>
        <p:spPr>
          <a:xfrm>
            <a:off x="5220072" y="1772816"/>
            <a:ext cx="3456384" cy="4709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endParaRPr kumimoji="0" lang="es-EC" sz="8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	</a:t>
            </a:r>
            <a:endParaRPr kumimoji="0" lang="es-EC" sz="5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5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5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5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endParaRPr kumimoji="0" lang="es-EC" sz="4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4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es-EC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endParaRPr kumimoji="0" lang="es-EC" sz="4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4338" name="Picture 2" descr="C:\Users\User\Pictures\Punto Ecuador\entrega%20de%20mercaderi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04864"/>
            <a:ext cx="3456384" cy="3456384"/>
          </a:xfrm>
          <a:prstGeom prst="rect">
            <a:avLst/>
          </a:prstGeom>
          <a:noFill/>
        </p:spPr>
      </p:pic>
      <p:sp>
        <p:nvSpPr>
          <p:cNvPr id="8" name="6 Título"/>
          <p:cNvSpPr txBox="1">
            <a:spLocks/>
          </p:cNvSpPr>
          <p:nvPr/>
        </p:nvSpPr>
        <p:spPr>
          <a:xfrm>
            <a:off x="611560" y="476672"/>
            <a:ext cx="7920880" cy="72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600" b="1" cap="all" dirty="0" smtClean="0">
                <a:effectLst>
                  <a:reflection blurRad="12700" stA="48000" endA="300" endPos="55000" dir="5400000" sy="-90000" algn="bl" rotWithShape="0"/>
                </a:effectLst>
              </a:rPr>
              <a:t>PROCESOS OPERATIVOS</a:t>
            </a:r>
            <a:endParaRPr kumimoji="0" lang="es-EC" sz="3600" b="1" i="0" u="none" strike="noStrike" kern="1200" cap="all" spc="0" normalizeH="0" baseline="0" noProof="0" dirty="0">
              <a:ln>
                <a:noFill/>
              </a:ln>
              <a:solidFill>
                <a:schemeClr val="dk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7486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3055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es-EC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r>
              <a:rPr lang="es-EC" sz="4000" b="1" dirty="0" smtClean="0">
                <a:solidFill>
                  <a:schemeClr val="tx1"/>
                </a:solidFill>
              </a:rPr>
              <a:t>	</a:t>
            </a:r>
            <a:endParaRPr lang="es-EC" sz="88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8800" dirty="0" smtClean="0">
                <a:solidFill>
                  <a:schemeClr val="tx1"/>
                </a:solidFill>
              </a:rPr>
              <a:t>		</a:t>
            </a:r>
            <a:endParaRPr lang="es-EC" sz="5500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s-EC" sz="5500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s-EC" sz="5500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s-EC" sz="55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4600" b="1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endParaRPr lang="es-EC" sz="46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4600" b="1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endParaRPr lang="es-EC" sz="46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4600" b="1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endParaRPr lang="es-EC" sz="46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s-EC" sz="46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4600" b="1" dirty="0" smtClean="0">
                <a:solidFill>
                  <a:schemeClr val="tx1"/>
                </a:solidFill>
              </a:rPr>
              <a:t>	</a:t>
            </a:r>
            <a:endParaRPr lang="es-EC" sz="4600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s-EC" sz="46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4600" dirty="0" smtClean="0">
                <a:solidFill>
                  <a:schemeClr val="tx1"/>
                </a:solidFill>
              </a:rPr>
              <a:t>	</a:t>
            </a:r>
            <a:r>
              <a:rPr lang="es-EC" sz="4600" b="1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r>
              <a:rPr lang="es-EC" sz="4600" b="1" dirty="0" smtClean="0">
                <a:solidFill>
                  <a:schemeClr val="tx1"/>
                </a:solidFill>
              </a:rPr>
              <a:t>	</a:t>
            </a:r>
            <a:endParaRPr lang="es-EC" sz="4600" dirty="0" smtClean="0">
              <a:solidFill>
                <a:schemeClr val="tx1"/>
              </a:solidFill>
            </a:endParaRPr>
          </a:p>
        </p:txBody>
      </p:sp>
      <p:sp>
        <p:nvSpPr>
          <p:cNvPr id="7" name="6 Título"/>
          <p:cNvSpPr txBox="1">
            <a:spLocks/>
          </p:cNvSpPr>
          <p:nvPr/>
        </p:nvSpPr>
        <p:spPr>
          <a:xfrm>
            <a:off x="611560" y="476672"/>
            <a:ext cx="7920880" cy="72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600" b="1" cap="all" dirty="0" smtClean="0">
                <a:effectLst>
                  <a:reflection blurRad="12700" stA="48000" endA="300" endPos="55000" dir="5400000" sy="-90000" algn="bl" rotWithShape="0"/>
                </a:effectLst>
              </a:rPr>
              <a:t>PROCESOS DE APOYO</a:t>
            </a:r>
            <a:endParaRPr kumimoji="0" lang="es-EC" sz="3600" b="1" i="0" u="none" strike="noStrike" kern="1200" cap="all" spc="0" normalizeH="0" baseline="0" noProof="0" dirty="0">
              <a:ln>
                <a:noFill/>
              </a:ln>
              <a:solidFill>
                <a:schemeClr val="dk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581150"/>
            <a:ext cx="3744416" cy="480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87486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781128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es-EC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r>
              <a:rPr lang="es-EC" sz="4000" b="1" dirty="0" smtClean="0">
                <a:solidFill>
                  <a:schemeClr val="tx1"/>
                </a:solidFill>
              </a:rPr>
              <a:t>	</a:t>
            </a:r>
            <a:endParaRPr lang="es-EC" sz="88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8800" dirty="0" smtClean="0">
                <a:solidFill>
                  <a:schemeClr val="tx1"/>
                </a:solidFill>
              </a:rPr>
              <a:t>	</a:t>
            </a:r>
            <a:r>
              <a:rPr lang="es-EC" sz="8000" b="1" dirty="0" smtClean="0">
                <a:solidFill>
                  <a:schemeClr val="tx1"/>
                </a:solidFill>
              </a:rPr>
              <a:t>C1. Gestión de recursos humanos</a:t>
            </a:r>
          </a:p>
          <a:p>
            <a:pPr lvl="0">
              <a:buNone/>
            </a:pPr>
            <a:r>
              <a:rPr lang="es-EC" sz="8000" b="1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r>
              <a:rPr lang="es-EC" sz="8000" b="1" dirty="0" smtClean="0">
                <a:solidFill>
                  <a:schemeClr val="tx1"/>
                </a:solidFill>
              </a:rPr>
              <a:t>	</a:t>
            </a:r>
            <a:r>
              <a:rPr lang="es-EC" sz="7200" b="1" dirty="0" smtClean="0">
                <a:solidFill>
                  <a:schemeClr val="tx1"/>
                </a:solidFill>
              </a:rPr>
              <a:t>C.1.1 Nómina</a:t>
            </a:r>
          </a:p>
          <a:p>
            <a:pPr lvl="0" algn="just">
              <a:buNone/>
            </a:pPr>
            <a:r>
              <a:rPr lang="es-EC" sz="7200" b="1" dirty="0" smtClean="0">
                <a:solidFill>
                  <a:schemeClr val="tx1"/>
                </a:solidFill>
              </a:rPr>
              <a:t>	</a:t>
            </a:r>
            <a:r>
              <a:rPr lang="es-EC" sz="7200" dirty="0" smtClean="0">
                <a:solidFill>
                  <a:schemeClr val="tx1"/>
                </a:solidFill>
              </a:rPr>
              <a:t>- Capacidad económica</a:t>
            </a:r>
          </a:p>
          <a:p>
            <a:pPr lvl="0" algn="just">
              <a:buNone/>
            </a:pPr>
            <a:r>
              <a:rPr lang="es-EC" sz="7200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r>
              <a:rPr lang="es-EC" sz="7200" dirty="0" smtClean="0">
                <a:solidFill>
                  <a:schemeClr val="tx1"/>
                </a:solidFill>
              </a:rPr>
              <a:t>	</a:t>
            </a:r>
            <a:r>
              <a:rPr lang="es-EC" sz="7200" b="1" dirty="0" smtClean="0">
                <a:solidFill>
                  <a:schemeClr val="tx1"/>
                </a:solidFill>
              </a:rPr>
              <a:t>C.1.2 Reclutamiento y selección de personal</a:t>
            </a:r>
            <a:endParaRPr lang="es-EC" sz="72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7200" dirty="0" smtClean="0">
                <a:solidFill>
                  <a:schemeClr val="tx1"/>
                </a:solidFill>
              </a:rPr>
              <a:t>	- Perfil del puesto</a:t>
            </a:r>
          </a:p>
          <a:p>
            <a:pPr lvl="0">
              <a:buNone/>
            </a:pPr>
            <a:endParaRPr lang="es-EC" sz="72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7200" b="1" dirty="0" smtClean="0">
                <a:solidFill>
                  <a:schemeClr val="tx1"/>
                </a:solidFill>
              </a:rPr>
              <a:t>	C.1.3 Capacitación</a:t>
            </a:r>
            <a:endParaRPr lang="es-EC" sz="7200" dirty="0" smtClean="0">
              <a:solidFill>
                <a:schemeClr val="tx1"/>
              </a:solidFill>
            </a:endParaRPr>
          </a:p>
          <a:p>
            <a:pPr lvl="0" algn="just">
              <a:buNone/>
            </a:pPr>
            <a:r>
              <a:rPr lang="es-EC" sz="7200" dirty="0" smtClean="0">
                <a:solidFill>
                  <a:schemeClr val="tx1"/>
                </a:solidFill>
              </a:rPr>
              <a:t>	- Necesidades</a:t>
            </a:r>
          </a:p>
          <a:p>
            <a:pPr lvl="0" algn="just">
              <a:buNone/>
            </a:pPr>
            <a:r>
              <a:rPr lang="es-EC" sz="7200" dirty="0" smtClean="0">
                <a:solidFill>
                  <a:schemeClr val="tx1"/>
                </a:solidFill>
              </a:rPr>
              <a:t>	- Cronograma</a:t>
            </a:r>
          </a:p>
          <a:p>
            <a:pPr lvl="0">
              <a:buNone/>
            </a:pPr>
            <a:endParaRPr lang="es-EC" sz="88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8800" dirty="0" smtClean="0">
                <a:solidFill>
                  <a:schemeClr val="tx1"/>
                </a:solidFill>
              </a:rPr>
              <a:t>	</a:t>
            </a:r>
            <a:endParaRPr lang="es-EC" sz="5500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s-EC" sz="5500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s-EC" sz="5500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s-EC" sz="55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4600" b="1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endParaRPr lang="es-EC" sz="46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4600" b="1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endParaRPr lang="es-EC" sz="46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4600" b="1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endParaRPr lang="es-EC" sz="46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s-EC" sz="46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4600" b="1" dirty="0" smtClean="0">
                <a:solidFill>
                  <a:schemeClr val="tx1"/>
                </a:solidFill>
              </a:rPr>
              <a:t>	</a:t>
            </a:r>
            <a:endParaRPr lang="es-EC" sz="4600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s-EC" sz="46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4600" dirty="0" smtClean="0">
                <a:solidFill>
                  <a:schemeClr val="tx1"/>
                </a:solidFill>
              </a:rPr>
              <a:t>	</a:t>
            </a:r>
            <a:r>
              <a:rPr lang="es-EC" sz="4600" b="1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r>
              <a:rPr lang="es-EC" sz="4600" b="1" dirty="0" smtClean="0">
                <a:solidFill>
                  <a:schemeClr val="tx1"/>
                </a:solidFill>
              </a:rPr>
              <a:t>	</a:t>
            </a:r>
            <a:endParaRPr lang="es-EC" sz="4600" dirty="0" smtClean="0">
              <a:solidFill>
                <a:schemeClr val="tx1"/>
              </a:solidFill>
            </a:endParaRPr>
          </a:p>
        </p:txBody>
      </p:sp>
      <p:sp>
        <p:nvSpPr>
          <p:cNvPr id="6" name="4 Marcador de contenido"/>
          <p:cNvSpPr txBox="1">
            <a:spLocks/>
          </p:cNvSpPr>
          <p:nvPr/>
        </p:nvSpPr>
        <p:spPr>
          <a:xfrm>
            <a:off x="4572000" y="1600200"/>
            <a:ext cx="3970784" cy="4781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endParaRPr kumimoji="0" lang="es-EC" sz="8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endParaRPr kumimoji="0" lang="es-EC" sz="5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5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5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5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endParaRPr kumimoji="0" lang="es-EC" sz="4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4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es-EC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endParaRPr kumimoji="0" lang="es-EC" sz="4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7170" name="Picture 2" descr="C:\Users\User\Pictures\Punto Ecuador\imagesEHQFYEU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276872"/>
            <a:ext cx="3384376" cy="36724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6 Título"/>
          <p:cNvSpPr txBox="1">
            <a:spLocks/>
          </p:cNvSpPr>
          <p:nvPr/>
        </p:nvSpPr>
        <p:spPr>
          <a:xfrm>
            <a:off x="611560" y="476672"/>
            <a:ext cx="7920880" cy="72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600" b="1" cap="all" dirty="0" smtClean="0">
                <a:effectLst>
                  <a:reflection blurRad="12700" stA="48000" endA="300" endPos="55000" dir="5400000" sy="-90000" algn="bl" rotWithShape="0"/>
                </a:effectLst>
              </a:rPr>
              <a:t>PROCESOS DE APOYO</a:t>
            </a:r>
            <a:endParaRPr kumimoji="0" lang="es-EC" sz="3600" b="1" i="0" u="none" strike="noStrike" kern="1200" cap="all" spc="0" normalizeH="0" baseline="0" noProof="0" dirty="0">
              <a:ln>
                <a:noFill/>
              </a:ln>
              <a:solidFill>
                <a:schemeClr val="dk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7486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788024" y="1700808"/>
            <a:ext cx="3888432" cy="4133055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es-EC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r>
              <a:rPr lang="es-EC" sz="4000" b="1" dirty="0" smtClean="0">
                <a:solidFill>
                  <a:schemeClr val="tx1"/>
                </a:solidFill>
              </a:rPr>
              <a:t>	</a:t>
            </a:r>
            <a:endParaRPr lang="es-EC" sz="88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8800" dirty="0" smtClean="0">
                <a:solidFill>
                  <a:schemeClr val="tx1"/>
                </a:solidFill>
              </a:rPr>
              <a:t>	</a:t>
            </a:r>
            <a:r>
              <a:rPr lang="es-EC" sz="8800" b="1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r>
              <a:rPr lang="es-EC" sz="8800" b="1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r>
              <a:rPr lang="es-EC" sz="8800" b="1" dirty="0" smtClean="0">
                <a:solidFill>
                  <a:schemeClr val="tx1"/>
                </a:solidFill>
              </a:rPr>
              <a:t>	</a:t>
            </a:r>
            <a:r>
              <a:rPr lang="es-EC" sz="8800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r>
              <a:rPr lang="es-EC" sz="8800" b="1" dirty="0" smtClean="0">
                <a:solidFill>
                  <a:schemeClr val="tx1"/>
                </a:solidFill>
              </a:rPr>
              <a:t>	</a:t>
            </a:r>
            <a:r>
              <a:rPr lang="es-EC" sz="8800" dirty="0" smtClean="0">
                <a:solidFill>
                  <a:schemeClr val="tx1"/>
                </a:solidFill>
              </a:rPr>
              <a:t>	</a:t>
            </a:r>
            <a:endParaRPr lang="es-EC" sz="5500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s-EC" sz="5500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s-EC" sz="5500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s-EC" sz="55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4600" b="1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endParaRPr lang="es-EC" sz="46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4600" b="1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endParaRPr lang="es-EC" sz="46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4600" b="1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endParaRPr lang="es-EC" sz="46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s-EC" sz="46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4600" b="1" dirty="0" smtClean="0">
                <a:solidFill>
                  <a:schemeClr val="tx1"/>
                </a:solidFill>
              </a:rPr>
              <a:t>	</a:t>
            </a:r>
            <a:endParaRPr lang="es-EC" sz="4600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s-EC" sz="46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4600" dirty="0" smtClean="0">
                <a:solidFill>
                  <a:schemeClr val="tx1"/>
                </a:solidFill>
              </a:rPr>
              <a:t>	</a:t>
            </a:r>
            <a:r>
              <a:rPr lang="es-EC" sz="4600" b="1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r>
              <a:rPr lang="es-EC" sz="4600" b="1" dirty="0" smtClean="0">
                <a:solidFill>
                  <a:schemeClr val="tx1"/>
                </a:solidFill>
              </a:rPr>
              <a:t>	</a:t>
            </a:r>
            <a:endParaRPr lang="es-EC" sz="4600" dirty="0" smtClean="0">
              <a:solidFill>
                <a:schemeClr val="tx1"/>
              </a:solidFill>
            </a:endParaRPr>
          </a:p>
        </p:txBody>
      </p:sp>
      <p:sp>
        <p:nvSpPr>
          <p:cNvPr id="6" name="4 Marcador de contenido"/>
          <p:cNvSpPr txBox="1">
            <a:spLocks/>
          </p:cNvSpPr>
          <p:nvPr/>
        </p:nvSpPr>
        <p:spPr>
          <a:xfrm>
            <a:off x="609600" y="1752600"/>
            <a:ext cx="4322440" cy="4556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endParaRPr kumimoji="0" lang="es-EC" sz="8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es-EC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C2. Gestión de recursos materiales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7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	C.2.1.a Compras</a:t>
            </a:r>
            <a:r>
              <a:rPr kumimoji="0" lang="es-EC" sz="7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P</a:t>
            </a:r>
            <a:r>
              <a:rPr kumimoji="0" lang="es-EC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renda</a:t>
            </a:r>
            <a:r>
              <a:rPr kumimoji="0" lang="es-EC" sz="7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T</a:t>
            </a:r>
            <a:r>
              <a:rPr kumimoji="0" lang="es-EC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extil  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C" sz="7200" b="1" dirty="0" smtClean="0"/>
              <a:t>	</a:t>
            </a:r>
            <a:r>
              <a:rPr kumimoji="0" lang="es-EC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C.2.1.b Compras Administrativas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es-EC" sz="7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- Registro de ingresos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7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	- Registro de salidas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7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	- Detalle de proveedores calificados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C" sz="7200" dirty="0" smtClean="0">
                <a:latin typeface="+mj-lt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lang="es-EC" sz="7200" b="1" dirty="0" smtClean="0"/>
              <a:t>C.2.2 Mantenimiento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lang="es-EC" sz="7200" dirty="0" smtClean="0"/>
              <a:t>- Registro de mantenimientos actuales y próximos</a:t>
            </a:r>
            <a:endParaRPr kumimoji="0" lang="es-EC" sz="7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es-EC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es-EC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endParaRPr kumimoji="0" lang="es-EC" sz="5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5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5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5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endParaRPr kumimoji="0" lang="es-EC" sz="4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4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es-EC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endParaRPr kumimoji="0" lang="es-EC" sz="4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146" name="Picture 2" descr="C:\Users\User\Pictures\Punto Ecuador\imagesWX6M56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060848"/>
            <a:ext cx="3057897" cy="18954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47" name="Picture 3" descr="C:\Users\User\Pictures\Punto Ecuador\7221906-botones-de-muchos-colores-sobre-un-fondo-blanco-465x30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221088"/>
            <a:ext cx="3096344" cy="15750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6 Título"/>
          <p:cNvSpPr txBox="1">
            <a:spLocks/>
          </p:cNvSpPr>
          <p:nvPr/>
        </p:nvSpPr>
        <p:spPr>
          <a:xfrm>
            <a:off x="611560" y="476672"/>
            <a:ext cx="7920880" cy="72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600" b="1" cap="all" dirty="0" smtClean="0">
                <a:effectLst>
                  <a:reflection blurRad="12700" stA="48000" endA="300" endPos="55000" dir="5400000" sy="-90000" algn="bl" rotWithShape="0"/>
                </a:effectLst>
              </a:rPr>
              <a:t>PROCESOS DE APOYO</a:t>
            </a:r>
            <a:endParaRPr kumimoji="0" lang="es-EC" sz="3600" b="1" i="0" u="none" strike="noStrike" kern="1200" cap="all" spc="0" normalizeH="0" baseline="0" noProof="0" dirty="0">
              <a:ln>
                <a:noFill/>
              </a:ln>
              <a:solidFill>
                <a:schemeClr val="dk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7486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277072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es-EC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r>
              <a:rPr lang="es-EC" sz="4000" b="1" dirty="0" smtClean="0">
                <a:solidFill>
                  <a:schemeClr val="tx1"/>
                </a:solidFill>
              </a:rPr>
              <a:t>	</a:t>
            </a:r>
            <a:endParaRPr lang="es-EC" sz="88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8800" dirty="0" smtClean="0">
                <a:solidFill>
                  <a:schemeClr val="tx1"/>
                </a:solidFill>
              </a:rPr>
              <a:t>	</a:t>
            </a:r>
            <a:r>
              <a:rPr lang="es-EC" sz="7200" b="1" dirty="0" smtClean="0">
                <a:solidFill>
                  <a:schemeClr val="tx1"/>
                </a:solidFill>
              </a:rPr>
              <a:t>C3. Gestión de recursos financieros</a:t>
            </a:r>
          </a:p>
          <a:p>
            <a:pPr lvl="0">
              <a:buNone/>
            </a:pPr>
            <a:endParaRPr lang="es-EC" sz="72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7200" b="1" dirty="0" smtClean="0">
                <a:solidFill>
                  <a:schemeClr val="tx1"/>
                </a:solidFill>
              </a:rPr>
              <a:t>	C.3.1 Presupuesto</a:t>
            </a:r>
          </a:p>
          <a:p>
            <a:pPr lvl="0">
              <a:buNone/>
            </a:pPr>
            <a:r>
              <a:rPr lang="es-EC" sz="7200" b="1" dirty="0" smtClean="0">
                <a:solidFill>
                  <a:schemeClr val="tx1"/>
                </a:solidFill>
              </a:rPr>
              <a:t>	</a:t>
            </a:r>
            <a:r>
              <a:rPr lang="es-EC" sz="7200" dirty="0" smtClean="0">
                <a:solidFill>
                  <a:schemeClr val="tx1"/>
                </a:solidFill>
              </a:rPr>
              <a:t>- Porcentaje de ejecución</a:t>
            </a:r>
          </a:p>
          <a:p>
            <a:pPr lvl="0">
              <a:buNone/>
            </a:pPr>
            <a:endParaRPr lang="es-EC" sz="72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7200" b="1" dirty="0" smtClean="0">
                <a:solidFill>
                  <a:schemeClr val="tx1"/>
                </a:solidFill>
              </a:rPr>
              <a:t>	C.3.2 Contabilidad</a:t>
            </a:r>
          </a:p>
          <a:p>
            <a:pPr lvl="0">
              <a:buNone/>
            </a:pPr>
            <a:r>
              <a:rPr lang="es-EC" sz="7200" b="1" dirty="0" smtClean="0">
                <a:solidFill>
                  <a:schemeClr val="tx1"/>
                </a:solidFill>
              </a:rPr>
              <a:t>	</a:t>
            </a:r>
            <a:r>
              <a:rPr lang="es-EC" sz="7200" dirty="0" smtClean="0">
                <a:solidFill>
                  <a:schemeClr val="tx1"/>
                </a:solidFill>
              </a:rPr>
              <a:t>- Registro oportuno</a:t>
            </a:r>
          </a:p>
          <a:p>
            <a:pPr lvl="0">
              <a:buNone/>
            </a:pPr>
            <a:endParaRPr lang="es-EC" sz="72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7200" b="1" dirty="0" smtClean="0">
                <a:solidFill>
                  <a:schemeClr val="tx1"/>
                </a:solidFill>
              </a:rPr>
              <a:t>	C.3.3.a Tesorería pagos y C.3.3.b Tesorería cobros</a:t>
            </a:r>
          </a:p>
          <a:p>
            <a:pPr lvl="0">
              <a:buNone/>
            </a:pPr>
            <a:r>
              <a:rPr lang="es-EC" sz="7200" b="1" dirty="0" smtClean="0">
                <a:solidFill>
                  <a:schemeClr val="tx1"/>
                </a:solidFill>
              </a:rPr>
              <a:t>	</a:t>
            </a:r>
            <a:r>
              <a:rPr lang="es-EC" sz="7200" dirty="0" smtClean="0">
                <a:solidFill>
                  <a:schemeClr val="tx1"/>
                </a:solidFill>
              </a:rPr>
              <a:t>- Detalle de clientes</a:t>
            </a:r>
          </a:p>
          <a:p>
            <a:pPr lvl="0">
              <a:buNone/>
            </a:pPr>
            <a:r>
              <a:rPr lang="es-EC" sz="7200" b="1" dirty="0" smtClean="0">
                <a:solidFill>
                  <a:schemeClr val="tx1"/>
                </a:solidFill>
              </a:rPr>
              <a:t>	</a:t>
            </a:r>
            <a:r>
              <a:rPr lang="es-EC" sz="7200" dirty="0" smtClean="0">
                <a:solidFill>
                  <a:schemeClr val="tx1"/>
                </a:solidFill>
              </a:rPr>
              <a:t>- Detalle de proveedores</a:t>
            </a:r>
            <a:r>
              <a:rPr lang="es-EC" sz="7200" b="1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r>
              <a:rPr lang="es-EC" sz="8800" b="1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r>
              <a:rPr lang="es-EC" sz="8800" b="1" dirty="0" smtClean="0">
                <a:solidFill>
                  <a:schemeClr val="tx1"/>
                </a:solidFill>
              </a:rPr>
              <a:t>	</a:t>
            </a:r>
            <a:r>
              <a:rPr lang="es-EC" sz="8800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r>
              <a:rPr lang="es-EC" sz="8800" b="1" dirty="0" smtClean="0">
                <a:solidFill>
                  <a:schemeClr val="tx1"/>
                </a:solidFill>
              </a:rPr>
              <a:t>	</a:t>
            </a:r>
            <a:r>
              <a:rPr lang="es-EC" sz="8800" dirty="0" smtClean="0">
                <a:solidFill>
                  <a:schemeClr val="tx1"/>
                </a:solidFill>
              </a:rPr>
              <a:t>	</a:t>
            </a:r>
            <a:endParaRPr lang="es-EC" sz="5500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s-EC" sz="5500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s-EC" sz="5500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s-EC" sz="55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4600" b="1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endParaRPr lang="es-EC" sz="46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4600" b="1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endParaRPr lang="es-EC" sz="46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4600" b="1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endParaRPr lang="es-EC" sz="46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s-EC" sz="46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4600" b="1" dirty="0" smtClean="0">
                <a:solidFill>
                  <a:schemeClr val="tx1"/>
                </a:solidFill>
              </a:rPr>
              <a:t>	</a:t>
            </a:r>
            <a:endParaRPr lang="es-EC" sz="4600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s-EC" sz="46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C" sz="4600" dirty="0" smtClean="0">
                <a:solidFill>
                  <a:schemeClr val="tx1"/>
                </a:solidFill>
              </a:rPr>
              <a:t>	</a:t>
            </a:r>
            <a:r>
              <a:rPr lang="es-EC" sz="4600" b="1" dirty="0" smtClean="0">
                <a:solidFill>
                  <a:schemeClr val="tx1"/>
                </a:solidFill>
              </a:rPr>
              <a:t>	</a:t>
            </a:r>
          </a:p>
          <a:p>
            <a:pPr lvl="0">
              <a:buNone/>
            </a:pPr>
            <a:r>
              <a:rPr lang="es-EC" sz="4600" b="1" dirty="0" smtClean="0">
                <a:solidFill>
                  <a:schemeClr val="tx1"/>
                </a:solidFill>
              </a:rPr>
              <a:t>	</a:t>
            </a:r>
            <a:endParaRPr lang="es-EC" sz="4600" dirty="0" smtClean="0">
              <a:solidFill>
                <a:schemeClr val="tx1"/>
              </a:solidFill>
            </a:endParaRPr>
          </a:p>
        </p:txBody>
      </p:sp>
      <p:sp>
        <p:nvSpPr>
          <p:cNvPr id="6" name="4 Marcador de contenido"/>
          <p:cNvSpPr txBox="1">
            <a:spLocks/>
          </p:cNvSpPr>
          <p:nvPr/>
        </p:nvSpPr>
        <p:spPr>
          <a:xfrm>
            <a:off x="4499992" y="1628800"/>
            <a:ext cx="3898776" cy="4709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endParaRPr kumimoji="0" lang="es-EC" sz="8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es-EC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es-EC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es-EC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endParaRPr kumimoji="0" lang="es-EC" sz="5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5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5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5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endParaRPr kumimoji="0" lang="es-EC" sz="4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4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es-EC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endParaRPr kumimoji="0" lang="es-EC" sz="4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5124" name="Picture 4" descr="C:\Users\User\Pictures\Punto Ecuador\ganar-dinero-300x20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132856"/>
            <a:ext cx="2952328" cy="28083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6 Título"/>
          <p:cNvSpPr txBox="1">
            <a:spLocks/>
          </p:cNvSpPr>
          <p:nvPr/>
        </p:nvSpPr>
        <p:spPr>
          <a:xfrm>
            <a:off x="611560" y="476672"/>
            <a:ext cx="7920880" cy="72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600" b="1" cap="all" dirty="0" smtClean="0">
                <a:effectLst>
                  <a:reflection blurRad="12700" stA="48000" endA="300" endPos="55000" dir="5400000" sy="-90000" algn="bl" rotWithShape="0"/>
                </a:effectLst>
              </a:rPr>
              <a:t>PROCESOS DE APOYO</a:t>
            </a:r>
            <a:endParaRPr kumimoji="0" lang="es-EC" sz="3600" b="1" i="0" u="none" strike="noStrike" kern="1200" cap="all" spc="0" normalizeH="0" baseline="0" noProof="0" dirty="0">
              <a:ln>
                <a:noFill/>
              </a:ln>
              <a:solidFill>
                <a:schemeClr val="dk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7486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C" dirty="0" smtClean="0"/>
              <a:t>Introducción</a:t>
            </a:r>
          </a:p>
          <a:p>
            <a:r>
              <a:rPr lang="es-EC" dirty="0" smtClean="0"/>
              <a:t>Objetivos</a:t>
            </a:r>
          </a:p>
          <a:p>
            <a:r>
              <a:rPr lang="es-EC" dirty="0" smtClean="0"/>
              <a:t>Alcance</a:t>
            </a:r>
          </a:p>
          <a:p>
            <a:r>
              <a:rPr lang="es-EC" dirty="0" smtClean="0"/>
              <a:t>Glosario de términos</a:t>
            </a:r>
          </a:p>
          <a:p>
            <a:r>
              <a:rPr lang="es-EC" dirty="0" smtClean="0"/>
              <a:t>Mapa de procesos</a:t>
            </a:r>
          </a:p>
          <a:p>
            <a:r>
              <a:rPr lang="es-EC" dirty="0" smtClean="0"/>
              <a:t>Catálogo de procesos</a:t>
            </a:r>
          </a:p>
          <a:p>
            <a:r>
              <a:rPr lang="es-EC" dirty="0" smtClean="0"/>
              <a:t>Caracterización de procesos</a:t>
            </a:r>
          </a:p>
          <a:p>
            <a:r>
              <a:rPr lang="es-EC" dirty="0" smtClean="0"/>
              <a:t>Descripción de actividades</a:t>
            </a:r>
          </a:p>
          <a:p>
            <a:r>
              <a:rPr lang="es-EC" dirty="0" smtClean="0"/>
              <a:t>Indicadores de procesos</a:t>
            </a:r>
          </a:p>
          <a:p>
            <a:r>
              <a:rPr lang="es-EC" dirty="0" smtClean="0"/>
              <a:t>Diagramas de flujo de procesos</a:t>
            </a:r>
            <a:endParaRPr lang="es-EC" dirty="0"/>
          </a:p>
        </p:txBody>
      </p:sp>
      <p:sp>
        <p:nvSpPr>
          <p:cNvPr id="4" name="6 Título"/>
          <p:cNvSpPr txBox="1">
            <a:spLocks noGrp="1"/>
          </p:cNvSpPr>
          <p:nvPr>
            <p:ph type="title"/>
          </p:nvPr>
        </p:nvSpPr>
        <p:spPr>
          <a:xfrm>
            <a:off x="395536" y="404664"/>
            <a:ext cx="7920000" cy="72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dirty="0" smtClean="0"/>
              <a:t>Manual </a:t>
            </a:r>
            <a:r>
              <a:rPr lang="es-EC" b="1" noProof="0" dirty="0" smtClean="0"/>
              <a:t>de procesos</a:t>
            </a:r>
            <a:endParaRPr kumimoji="0" lang="es-EC" sz="3600" b="1" i="0" u="none" strike="noStrike" kern="1200" cap="all" spc="0" normalizeH="0" baseline="0" noProof="0" dirty="0">
              <a:ln>
                <a:noFill/>
              </a:ln>
              <a:solidFill>
                <a:schemeClr val="dk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61114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s-EC" sz="3800" dirty="0" smtClean="0"/>
              <a:t>En “Punto Ecuador” no se realizan procesos estratégicos, únicamente procesos operativos y de apoyo</a:t>
            </a:r>
            <a:r>
              <a:rPr lang="es-EC" sz="3800" dirty="0" smtClean="0"/>
              <a:t>.</a:t>
            </a:r>
          </a:p>
          <a:p>
            <a:pPr algn="just">
              <a:buNone/>
            </a:pPr>
            <a:endParaRPr lang="es-EC" sz="3600" dirty="0" smtClean="0"/>
          </a:p>
          <a:p>
            <a:pPr lvl="0" algn="just"/>
            <a:r>
              <a:rPr lang="es-ES" sz="3800" dirty="0" smtClean="0"/>
              <a:t>“Punto Ecuador” dispone de personal con sólidos conocimientos y  experiencia, lo que  garantiza idoneidad y competencia en las funciones que realiza la Gerente y las socias en lo que a producción textil se refiere.</a:t>
            </a:r>
            <a:endParaRPr lang="es-EC" sz="3800" dirty="0" smtClean="0"/>
          </a:p>
          <a:p>
            <a:pPr algn="just">
              <a:buNone/>
            </a:pPr>
            <a:r>
              <a:rPr lang="es-EC" sz="3800" dirty="0" smtClean="0"/>
              <a:t> </a:t>
            </a:r>
            <a:endParaRPr lang="es-EC" sz="3800" dirty="0" smtClean="0"/>
          </a:p>
          <a:p>
            <a:pPr lvl="0" algn="just"/>
            <a:r>
              <a:rPr lang="es-ES" sz="3800" dirty="0" smtClean="0"/>
              <a:t>Las instalaciones de la cooperativa no cumplen con los espacios mínimos requeridos, condiciones de iluminación adecuadas, siendo su distribución poco funcional.</a:t>
            </a:r>
            <a:endParaRPr lang="es-EC" sz="3800" dirty="0" smtClean="0"/>
          </a:p>
          <a:p>
            <a:pPr algn="just">
              <a:buNone/>
            </a:pPr>
            <a:endParaRPr lang="es-EC" sz="3800" dirty="0" smtClean="0"/>
          </a:p>
          <a:p>
            <a:pPr lvl="0" algn="just"/>
            <a:r>
              <a:rPr lang="es-EC" sz="3800" dirty="0" smtClean="0"/>
              <a:t>“Punto Ecuador” no dispone de un reglamento interno que regule sus actividades administrativas, financieras y de producción; así como, de direccionamiento estratégico, que facilitan adoptar una posición altamente competitiva en el mercado nacional.</a:t>
            </a:r>
          </a:p>
          <a:p>
            <a:pPr algn="just">
              <a:buNone/>
            </a:pPr>
            <a:endParaRPr lang="es-EC" sz="3800" dirty="0" smtClean="0"/>
          </a:p>
          <a:p>
            <a:endParaRPr lang="es-EC" dirty="0"/>
          </a:p>
        </p:txBody>
      </p:sp>
      <p:sp>
        <p:nvSpPr>
          <p:cNvPr id="4" name="6 Título"/>
          <p:cNvSpPr txBox="1">
            <a:spLocks/>
          </p:cNvSpPr>
          <p:nvPr/>
        </p:nvSpPr>
        <p:spPr>
          <a:xfrm>
            <a:off x="611560" y="476672"/>
            <a:ext cx="7920880" cy="72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600" b="1" cap="all" dirty="0" smtClean="0">
                <a:effectLst>
                  <a:reflection blurRad="12700" stA="48000" endA="300" endPos="55000" dir="5400000" sy="-90000" algn="bl" rotWithShape="0"/>
                </a:effectLst>
              </a:rPr>
              <a:t>conclusiones</a:t>
            </a:r>
            <a:endParaRPr kumimoji="0" lang="es-EC" sz="3600" b="1" i="0" u="none" strike="noStrike" kern="1200" cap="all" spc="0" normalizeH="0" baseline="0" noProof="0" dirty="0">
              <a:ln>
                <a:noFill/>
              </a:ln>
              <a:solidFill>
                <a:schemeClr val="dk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96952"/>
            <a:ext cx="1728192" cy="1368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User\Pictures\logo_mie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96" y="1412776"/>
            <a:ext cx="1117476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Pictures\logo1[1]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2232248" cy="648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7920000" cy="720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z="3600" b="1" dirty="0" smtClean="0">
                <a:solidFill>
                  <a:schemeClr val="tx1"/>
                </a:solidFill>
              </a:rPr>
              <a:t>PUNTO ECUADOR</a:t>
            </a:r>
            <a:endParaRPr lang="es-EC" sz="3600" b="1" dirty="0">
              <a:solidFill>
                <a:schemeClr val="tx1"/>
              </a:solidFill>
            </a:endParaRPr>
          </a:p>
        </p:txBody>
      </p:sp>
      <p:pic>
        <p:nvPicPr>
          <p:cNvPr id="2054" name="Picture 6" descr="C:\Users\User\Pictures\hilando_desarrollo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96952"/>
            <a:ext cx="2569143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User\Pictures\4599335330_1d27bb507c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157192"/>
            <a:ext cx="1296144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17 Conector recto de flecha"/>
          <p:cNvCxnSpPr/>
          <p:nvPr/>
        </p:nvCxnSpPr>
        <p:spPr>
          <a:xfrm flipH="1">
            <a:off x="3203848" y="2492897"/>
            <a:ext cx="648072" cy="432047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1043608" y="2420888"/>
            <a:ext cx="504056" cy="504056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User\Pictures\Punto Ecuador\-20120330065806-acb36d1fa6cb49a5dee1ee49930057e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5085184"/>
            <a:ext cx="1368152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3" name="32 Conector recto de flecha"/>
          <p:cNvCxnSpPr/>
          <p:nvPr/>
        </p:nvCxnSpPr>
        <p:spPr>
          <a:xfrm>
            <a:off x="3252711" y="3717032"/>
            <a:ext cx="25434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>
            <a:stCxn id="2054" idx="2"/>
            <a:endCxn id="2057" idx="0"/>
          </p:cNvCxnSpPr>
          <p:nvPr/>
        </p:nvCxnSpPr>
        <p:spPr>
          <a:xfrm>
            <a:off x="7080708" y="4437112"/>
            <a:ext cx="11572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>
            <a:off x="2339752" y="4365104"/>
            <a:ext cx="11572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476879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s-EC" dirty="0" smtClean="0"/>
              <a:t>Al no disponer de procesos definidos se evidencia que en “Punto Ecuador” no existe un control de inventarios de materia prima y productos terminados, que permita mantener bajos costos de abastecimiento, un nivel adecuado de inventario y satisfacer oportunamente la demanda; la materia prima no es debidamente ordenada y clasificada, lo que impide conocer las cantidades exactas y el estado en el que se encuentra.</a:t>
            </a:r>
          </a:p>
          <a:p>
            <a:pPr lvl="0" algn="just"/>
            <a:endParaRPr lang="es-EC" dirty="0" smtClean="0"/>
          </a:p>
          <a:p>
            <a:pPr lvl="0" algn="just"/>
            <a:r>
              <a:rPr lang="es-EC" dirty="0" smtClean="0"/>
              <a:t>Los </a:t>
            </a:r>
            <a:r>
              <a:rPr lang="es-EC" dirty="0" smtClean="0"/>
              <a:t>procesos operativos y de apoyo de “Punto Ecuador” presentan actividades que requieren ser modificadas o corregidas, porque no contribuyen a su desarrollo normal.</a:t>
            </a:r>
          </a:p>
          <a:p>
            <a:pPr algn="just"/>
            <a:endParaRPr lang="es-EC" dirty="0" smtClean="0"/>
          </a:p>
          <a:p>
            <a:pPr lvl="0" algn="just"/>
            <a:r>
              <a:rPr lang="es-EC" dirty="0" smtClean="0"/>
              <a:t>“Punto Ecuador” n</a:t>
            </a:r>
            <a:r>
              <a:rPr lang="es-ES" dirty="0" smtClean="0"/>
              <a:t>o dispone de un manual de procesos, lo que no permite una mejora continua, la eliminación de actividades que no agregan valor y la optimización del uso de los recursos humanos, financieros y materiales. </a:t>
            </a:r>
            <a:endParaRPr lang="es-EC" dirty="0" smtClean="0"/>
          </a:p>
          <a:p>
            <a:endParaRPr lang="es-EC" dirty="0"/>
          </a:p>
        </p:txBody>
      </p:sp>
      <p:sp>
        <p:nvSpPr>
          <p:cNvPr id="4" name="6 Título"/>
          <p:cNvSpPr txBox="1">
            <a:spLocks/>
          </p:cNvSpPr>
          <p:nvPr/>
        </p:nvSpPr>
        <p:spPr>
          <a:xfrm>
            <a:off x="611560" y="476672"/>
            <a:ext cx="7920880" cy="72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600" b="1" cap="all" dirty="0" smtClean="0">
                <a:effectLst>
                  <a:reflection blurRad="12700" stA="48000" endA="300" endPos="55000" dir="5400000" sy="-90000" algn="bl" rotWithShape="0"/>
                </a:effectLst>
              </a:rPr>
              <a:t>conclusiones</a:t>
            </a:r>
            <a:endParaRPr kumimoji="0" lang="es-EC" sz="3600" b="1" i="0" u="none" strike="noStrike" kern="1200" cap="all" spc="0" normalizeH="0" baseline="0" noProof="0" dirty="0">
              <a:ln>
                <a:noFill/>
              </a:ln>
              <a:solidFill>
                <a:schemeClr val="dk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61114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C" dirty="0" smtClean="0"/>
              <a:t>Establecer procesos estratégicos para “Punto Ecuador”, lo que permitirá analizar y presentar respuestas a las </a:t>
            </a:r>
            <a:r>
              <a:rPr lang="es-ES" dirty="0" smtClean="0"/>
              <a:t>necesidades y condicionantes de la sociedad y del mercado textil.</a:t>
            </a:r>
            <a:endParaRPr lang="es-EC" dirty="0" smtClean="0"/>
          </a:p>
          <a:p>
            <a:pPr lvl="0" algn="just"/>
            <a:endParaRPr lang="es-EC" dirty="0" smtClean="0"/>
          </a:p>
          <a:p>
            <a:pPr lvl="0" algn="just"/>
            <a:r>
              <a:rPr lang="es-EC" dirty="0" smtClean="0"/>
              <a:t>Considerar </a:t>
            </a:r>
            <a:r>
              <a:rPr lang="es-EC" dirty="0" smtClean="0"/>
              <a:t>los procesos mejorados descritos en el Manual de Procesos de “Punto Ecuador”, que constituye una guía para la adecuada ejecución de las actividades que realiza el personal.</a:t>
            </a:r>
          </a:p>
          <a:p>
            <a:pPr algn="just">
              <a:buNone/>
            </a:pPr>
            <a:r>
              <a:rPr lang="es-EC" dirty="0" smtClean="0"/>
              <a:t> </a:t>
            </a:r>
          </a:p>
          <a:p>
            <a:pPr lvl="0" algn="just"/>
            <a:r>
              <a:rPr lang="es-EC" dirty="0" smtClean="0"/>
              <a:t>Implementar y dar seguimiento a los indicadores de procesos, para establecer las metas (límite inferior, límite superior y aceptable), lo que permitirá el continuo mejoramiento de los procesos.</a:t>
            </a:r>
          </a:p>
          <a:p>
            <a:endParaRPr lang="es-EC" dirty="0"/>
          </a:p>
        </p:txBody>
      </p:sp>
      <p:sp>
        <p:nvSpPr>
          <p:cNvPr id="4" name="6 Título"/>
          <p:cNvSpPr txBox="1">
            <a:spLocks/>
          </p:cNvSpPr>
          <p:nvPr/>
        </p:nvSpPr>
        <p:spPr>
          <a:xfrm>
            <a:off x="611560" y="476672"/>
            <a:ext cx="7920880" cy="72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600" b="1" cap="all" noProof="0" dirty="0" smtClean="0">
                <a:effectLst>
                  <a:reflection blurRad="12700" stA="48000" endA="300" endPos="55000" dir="5400000" sy="-90000" algn="bl" rotWithShape="0"/>
                </a:effectLst>
              </a:rPr>
              <a:t>recomendaciones</a:t>
            </a:r>
            <a:endParaRPr kumimoji="0" lang="es-EC" sz="3600" b="1" i="0" u="none" strike="noStrike" kern="1200" cap="all" spc="0" normalizeH="0" baseline="0" noProof="0" dirty="0">
              <a:ln>
                <a:noFill/>
              </a:ln>
              <a:solidFill>
                <a:schemeClr val="dk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Título"/>
          <p:cNvSpPr txBox="1">
            <a:spLocks/>
          </p:cNvSpPr>
          <p:nvPr/>
        </p:nvSpPr>
        <p:spPr>
          <a:xfrm>
            <a:off x="755576" y="1988840"/>
            <a:ext cx="7920880" cy="26642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6600" b="1" cap="all" dirty="0" smtClean="0">
                <a:effectLst>
                  <a:reflection blurRad="12700" stA="48000" endA="300" endPos="55000" dir="5400000" sy="-90000" algn="bl" rotWithShape="0"/>
                </a:effectLst>
              </a:rPr>
              <a:t>Gracias por su gentil atención</a:t>
            </a:r>
            <a:endParaRPr kumimoji="0" lang="es-EC" sz="6600" b="1" i="0" u="none" strike="noStrike" kern="1200" cap="all" spc="0" normalizeH="0" baseline="0" noProof="0" dirty="0">
              <a:ln>
                <a:noFill/>
              </a:ln>
              <a:solidFill>
                <a:schemeClr val="dk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04744"/>
            <a:ext cx="7920000" cy="720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z="3600" b="1" dirty="0" smtClean="0">
                <a:solidFill>
                  <a:schemeClr val="tx1"/>
                </a:solidFill>
              </a:rPr>
              <a:t>PROBLEMA</a:t>
            </a:r>
            <a:endParaRPr lang="es-EC" sz="3600" b="1" dirty="0">
              <a:solidFill>
                <a:schemeClr val="tx1"/>
              </a:solidFill>
            </a:endParaRPr>
          </a:p>
        </p:txBody>
      </p:sp>
      <p:pic>
        <p:nvPicPr>
          <p:cNvPr id="1031" name="Picture 7" descr="C:\Users\User\AppData\Local\Microsoft\Windows\Temporary Internet Files\Content.IE5\GIFXQGK2\MC9000902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170" y="1613350"/>
            <a:ext cx="2126950" cy="21036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4" name="2053 Conector recto"/>
          <p:cNvCxnSpPr>
            <a:endCxn id="1031" idx="1"/>
          </p:cNvCxnSpPr>
          <p:nvPr/>
        </p:nvCxnSpPr>
        <p:spPr>
          <a:xfrm flipV="1">
            <a:off x="2699792" y="2665191"/>
            <a:ext cx="825378" cy="835817"/>
          </a:xfrm>
          <a:prstGeom prst="line">
            <a:avLst/>
          </a:prstGeom>
          <a:ln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85 Rectángulo"/>
          <p:cNvSpPr/>
          <p:nvPr/>
        </p:nvSpPr>
        <p:spPr>
          <a:xfrm>
            <a:off x="3428992" y="1271040"/>
            <a:ext cx="2221418" cy="300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2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Pictures\Punto Ecuador\imagesT1CLFDY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132856"/>
            <a:ext cx="1656184" cy="24482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cxnSp>
        <p:nvCxnSpPr>
          <p:cNvPr id="13" name="12 Conector recto"/>
          <p:cNvCxnSpPr/>
          <p:nvPr/>
        </p:nvCxnSpPr>
        <p:spPr>
          <a:xfrm flipH="1" flipV="1">
            <a:off x="5652120" y="2636912"/>
            <a:ext cx="1152128" cy="432048"/>
          </a:xfrm>
          <a:prstGeom prst="line">
            <a:avLst/>
          </a:prstGeom>
          <a:ln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User\Pictures\Punto Ecuador\manual_ayuda_hofmann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132856"/>
            <a:ext cx="1905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2" name="Picture 4" descr="C:\Users\User\Pictures\Punto Ecuador\recursos-humanos_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653136"/>
            <a:ext cx="1440160" cy="1190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3" name="Picture 5" descr="C:\Users\User\Pictures\Punto Ecuador\imagesCCT6FF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4653136"/>
            <a:ext cx="1512168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6" descr="C:\Users\User\Pictures\Punto Ecuador\P103027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653136"/>
            <a:ext cx="1584176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29" name="28 Conector recto de flecha"/>
          <p:cNvCxnSpPr>
            <a:endCxn id="2052" idx="0"/>
          </p:cNvCxnSpPr>
          <p:nvPr/>
        </p:nvCxnSpPr>
        <p:spPr>
          <a:xfrm flipH="1">
            <a:off x="2915816" y="3573016"/>
            <a:ext cx="1008112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>
            <a:stCxn id="1031" idx="2"/>
            <a:endCxn id="2053" idx="0"/>
          </p:cNvCxnSpPr>
          <p:nvPr/>
        </p:nvCxnSpPr>
        <p:spPr>
          <a:xfrm>
            <a:off x="4588645" y="3717032"/>
            <a:ext cx="91367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>
            <a:endCxn id="3" idx="0"/>
          </p:cNvCxnSpPr>
          <p:nvPr/>
        </p:nvCxnSpPr>
        <p:spPr>
          <a:xfrm>
            <a:off x="5436096" y="3429000"/>
            <a:ext cx="1152128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71450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40432" y="404664"/>
            <a:ext cx="7920000" cy="720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z="3600" b="1" dirty="0" smtClean="0"/>
              <a:t>OBJETIVOS</a:t>
            </a:r>
            <a:endParaRPr lang="es-EC" sz="36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s-ES" sz="2900" b="1" dirty="0">
                <a:solidFill>
                  <a:schemeClr val="tx1"/>
                </a:solidFill>
              </a:rPr>
              <a:t>Objetivo general</a:t>
            </a:r>
            <a:endParaRPr lang="es-EC" sz="2900" b="1" dirty="0">
              <a:solidFill>
                <a:schemeClr val="tx1"/>
              </a:solidFill>
            </a:endParaRPr>
          </a:p>
          <a:p>
            <a:pPr lvl="0" algn="just"/>
            <a:r>
              <a:rPr lang="es-ES" sz="2900" dirty="0">
                <a:solidFill>
                  <a:schemeClr val="tx1"/>
                </a:solidFill>
              </a:rPr>
              <a:t>Contribuir al mejoramiento del desempeño de los procesos en la Cooperativa de Producción Textil Artesanal Punto Ecuador a través de la </a:t>
            </a:r>
            <a:r>
              <a:rPr lang="es-ES" sz="2900" dirty="0" smtClean="0">
                <a:solidFill>
                  <a:schemeClr val="tx1"/>
                </a:solidFill>
              </a:rPr>
              <a:t>elaboración del Manual de Procesos que permita su estandarización y medición.</a:t>
            </a:r>
            <a:endParaRPr lang="es-EC" sz="2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sz="2900" dirty="0">
                <a:solidFill>
                  <a:schemeClr val="tx1"/>
                </a:solidFill>
              </a:rPr>
              <a:t> </a:t>
            </a:r>
            <a:endParaRPr lang="es-EC" sz="2900" dirty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s-ES" sz="2900" b="1" dirty="0">
                <a:solidFill>
                  <a:schemeClr val="tx1"/>
                </a:solidFill>
              </a:rPr>
              <a:t>Objetivos específicos</a:t>
            </a:r>
            <a:endParaRPr lang="es-EC" sz="2900" b="1" dirty="0">
              <a:solidFill>
                <a:schemeClr val="tx1"/>
              </a:solidFill>
            </a:endParaRPr>
          </a:p>
          <a:p>
            <a:pPr lvl="0" algn="just"/>
            <a:r>
              <a:rPr lang="es-ES" sz="2900" dirty="0" smtClean="0">
                <a:solidFill>
                  <a:schemeClr val="tx1"/>
                </a:solidFill>
              </a:rPr>
              <a:t>Diagnosticar la situación actual de Punto Ecuador para conocer las ventajas potenciales y los factores de riesgo.</a:t>
            </a:r>
          </a:p>
          <a:p>
            <a:pPr lvl="0" algn="just"/>
            <a:endParaRPr lang="es-ES" sz="2900" dirty="0" smtClean="0">
              <a:solidFill>
                <a:schemeClr val="tx1"/>
              </a:solidFill>
            </a:endParaRPr>
          </a:p>
          <a:p>
            <a:pPr lvl="0" algn="just"/>
            <a:r>
              <a:rPr lang="es-ES" sz="2900" dirty="0" smtClean="0">
                <a:solidFill>
                  <a:schemeClr val="tx1"/>
                </a:solidFill>
              </a:rPr>
              <a:t>Diseñar los procesos actuales que faciliten la comprensión de los objetivos, políticas, estructuras y funciones de cada área de la organización.</a:t>
            </a:r>
          </a:p>
          <a:p>
            <a:pPr algn="just"/>
            <a:endParaRPr lang="es-ES" sz="2400" dirty="0" smtClean="0">
              <a:solidFill>
                <a:schemeClr val="tx1"/>
              </a:solidFill>
            </a:endParaRPr>
          </a:p>
          <a:p>
            <a:pPr algn="just"/>
            <a:r>
              <a:rPr lang="es-ES" sz="2800" dirty="0" smtClean="0">
                <a:solidFill>
                  <a:schemeClr val="tx1"/>
                </a:solidFill>
              </a:rPr>
              <a:t>Mejorar los procesos que se llevan a cabo,  con el propósito de eliminar las actividades que no agregan valor y evitar el desperdicio de recursos.</a:t>
            </a:r>
          </a:p>
          <a:p>
            <a:pPr lvl="0" algn="just"/>
            <a:endParaRPr lang="es-EC" sz="2900" dirty="0">
              <a:solidFill>
                <a:schemeClr val="tx1"/>
              </a:solidFill>
            </a:endParaRPr>
          </a:p>
          <a:p>
            <a:endParaRPr lang="es-EC" dirty="0" smtClean="0"/>
          </a:p>
          <a:p>
            <a:endParaRPr lang="es-EC" dirty="0" smtClean="0"/>
          </a:p>
          <a:p>
            <a:pPr>
              <a:buNone/>
            </a:pPr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11211608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Título"/>
          <p:cNvSpPr>
            <a:spLocks noGrp="1"/>
          </p:cNvSpPr>
          <p:nvPr>
            <p:ph type="title"/>
          </p:nvPr>
        </p:nvSpPr>
        <p:spPr>
          <a:xfrm>
            <a:off x="611560" y="512064"/>
            <a:ext cx="7920000" cy="720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z="3600" b="1" dirty="0" smtClean="0"/>
              <a:t>OBJETIVOS</a:t>
            </a:r>
            <a:endParaRPr lang="es-EC" sz="3600" b="1" dirty="0"/>
          </a:p>
        </p:txBody>
      </p:sp>
      <p:sp>
        <p:nvSpPr>
          <p:cNvPr id="5" name="5 Marcador de contenido"/>
          <p:cNvSpPr>
            <a:spLocks noGrp="1"/>
          </p:cNvSpPr>
          <p:nvPr>
            <p:ph idx="1"/>
          </p:nvPr>
        </p:nvSpPr>
        <p:spPr>
          <a:xfrm>
            <a:off x="611560" y="1484784"/>
            <a:ext cx="8075240" cy="5112568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es-ES" sz="3800" dirty="0">
                <a:solidFill>
                  <a:schemeClr val="tx1"/>
                </a:solidFill>
              </a:rPr>
              <a:t> </a:t>
            </a:r>
            <a:endParaRPr lang="es-EC" sz="6800" dirty="0">
              <a:solidFill>
                <a:schemeClr val="tx1"/>
              </a:solidFill>
            </a:endParaRPr>
          </a:p>
          <a:p>
            <a:pPr lvl="0" algn="just"/>
            <a:endParaRPr lang="es-ES" sz="6800" dirty="0" smtClean="0"/>
          </a:p>
          <a:p>
            <a:pPr lvl="0" algn="just"/>
            <a:r>
              <a:rPr lang="es-ES" sz="6800" dirty="0" smtClean="0"/>
              <a:t>Establecer un sistema de medición para los procesos, que pueda ser monitoreado continuamente y proporcione información oportuna para la toma de decisiones.</a:t>
            </a:r>
          </a:p>
          <a:p>
            <a:pPr algn="just"/>
            <a:endParaRPr lang="es-ES" sz="6800" dirty="0" smtClean="0"/>
          </a:p>
          <a:p>
            <a:pPr algn="just"/>
            <a:r>
              <a:rPr lang="es-ES" sz="6800" dirty="0" smtClean="0"/>
              <a:t>Elaborar el Manual de procesos que se convierta en una guía de los principales procesos de la organización con un comportamiento estable,  que genere productos de calidad homogénea a costos moderados.</a:t>
            </a:r>
          </a:p>
          <a:p>
            <a:pPr algn="just"/>
            <a:endParaRPr lang="es-ES" sz="6800" dirty="0" smtClean="0"/>
          </a:p>
          <a:p>
            <a:pPr lvl="0" algn="just"/>
            <a:r>
              <a:rPr lang="es-ES" sz="6800" dirty="0" smtClean="0"/>
              <a:t>Socializar la documentación generada con el personal de cada área, lo que permitirá su adecuada comprensión, unificación de criterios y su cabal cumplimiento.</a:t>
            </a:r>
            <a:endParaRPr lang="es-EC" sz="6800" dirty="0" smtClean="0"/>
          </a:p>
          <a:p>
            <a:pPr>
              <a:buNone/>
            </a:pPr>
            <a:endParaRPr lang="es-EC" sz="3800" dirty="0" smtClean="0"/>
          </a:p>
          <a:p>
            <a:pPr algn="just"/>
            <a:endParaRPr lang="es-EC" sz="2800" dirty="0" smtClean="0"/>
          </a:p>
          <a:p>
            <a:pPr lvl="0" algn="just"/>
            <a:endParaRPr lang="es-EC" sz="2800" dirty="0" smtClean="0"/>
          </a:p>
          <a:p>
            <a:pPr algn="just"/>
            <a:endParaRPr lang="es-EC" sz="2800" dirty="0" smtClean="0"/>
          </a:p>
          <a:p>
            <a:pPr lvl="0" algn="just"/>
            <a:endParaRPr lang="es-ES" sz="2500" dirty="0" smtClean="0">
              <a:solidFill>
                <a:schemeClr val="tx1"/>
              </a:solidFill>
            </a:endParaRPr>
          </a:p>
          <a:p>
            <a:pPr lvl="0" algn="just"/>
            <a:endParaRPr lang="es-ES" sz="2500" dirty="0" smtClean="0">
              <a:solidFill>
                <a:schemeClr val="tx1"/>
              </a:solidFill>
            </a:endParaRPr>
          </a:p>
          <a:p>
            <a:endParaRPr lang="es-EC" dirty="0" smtClean="0"/>
          </a:p>
          <a:p>
            <a:endParaRPr lang="es-EC" dirty="0" smtClean="0"/>
          </a:p>
          <a:p>
            <a:pPr>
              <a:buNone/>
            </a:pPr>
            <a:endParaRPr lang="es-EC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500042"/>
            <a:ext cx="7920000" cy="720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z="3600" b="1" dirty="0" smtClean="0"/>
              <a:t>MARCO TEÓRICO</a:t>
            </a:r>
            <a:endParaRPr lang="es-EC" sz="36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67544" y="1554163"/>
            <a:ext cx="4176464" cy="4827165"/>
          </a:xfrm>
        </p:spPr>
        <p:txBody>
          <a:bodyPr>
            <a:normAutofit/>
          </a:bodyPr>
          <a:lstStyle/>
          <a:p>
            <a:endParaRPr lang="es-EC" sz="1900" b="1" dirty="0" smtClean="0">
              <a:solidFill>
                <a:schemeClr val="tx1"/>
              </a:solidFill>
            </a:endParaRPr>
          </a:p>
          <a:p>
            <a:r>
              <a:rPr lang="es-EC" sz="1900" b="1" dirty="0" smtClean="0">
                <a:solidFill>
                  <a:schemeClr val="tx1"/>
                </a:solidFill>
              </a:rPr>
              <a:t>Proceso</a:t>
            </a:r>
          </a:p>
          <a:p>
            <a:pPr>
              <a:buNone/>
            </a:pPr>
            <a:endParaRPr lang="es-EC" sz="1900" b="1" dirty="0" smtClean="0">
              <a:solidFill>
                <a:schemeClr val="tx1"/>
              </a:solidFill>
            </a:endParaRPr>
          </a:p>
          <a:p>
            <a:r>
              <a:rPr lang="es-EC" sz="1900" b="1" dirty="0" smtClean="0">
                <a:solidFill>
                  <a:schemeClr val="tx1"/>
                </a:solidFill>
              </a:rPr>
              <a:t>Elementos del proceso</a:t>
            </a:r>
          </a:p>
          <a:p>
            <a:pPr>
              <a:buNone/>
            </a:pPr>
            <a:endParaRPr lang="es-EC" sz="1900" b="1" dirty="0" smtClean="0">
              <a:solidFill>
                <a:schemeClr val="tx1"/>
              </a:solidFill>
            </a:endParaRPr>
          </a:p>
          <a:p>
            <a:r>
              <a:rPr lang="es-EC" sz="1900" b="1" dirty="0" smtClean="0">
                <a:solidFill>
                  <a:schemeClr val="tx1"/>
                </a:solidFill>
              </a:rPr>
              <a:t>Tipos de procesos</a:t>
            </a:r>
          </a:p>
          <a:p>
            <a:pPr>
              <a:buNone/>
            </a:pPr>
            <a:endParaRPr lang="es-EC" sz="1900" b="1" dirty="0" smtClean="0">
              <a:solidFill>
                <a:schemeClr val="tx1"/>
              </a:solidFill>
            </a:endParaRPr>
          </a:p>
          <a:p>
            <a:r>
              <a:rPr lang="es-EC" sz="1900" b="1" dirty="0" smtClean="0">
                <a:solidFill>
                  <a:schemeClr val="tx1"/>
                </a:solidFill>
              </a:rPr>
              <a:t>Mapa de procesos</a:t>
            </a:r>
          </a:p>
          <a:p>
            <a:pPr>
              <a:buNone/>
            </a:pPr>
            <a:endParaRPr lang="es-EC" sz="1900" b="1" dirty="0" smtClean="0">
              <a:solidFill>
                <a:schemeClr val="tx1"/>
              </a:solidFill>
            </a:endParaRPr>
          </a:p>
          <a:p>
            <a:r>
              <a:rPr lang="es-EC" sz="1900" b="1" dirty="0" smtClean="0">
                <a:solidFill>
                  <a:schemeClr val="tx1"/>
                </a:solidFill>
              </a:rPr>
              <a:t>Diagrama de flujo  de procesos</a:t>
            </a:r>
          </a:p>
          <a:p>
            <a:endParaRPr lang="es-EC" sz="1900" b="1" dirty="0" smtClean="0">
              <a:solidFill>
                <a:schemeClr val="tx1"/>
              </a:solidFill>
            </a:endParaRPr>
          </a:p>
          <a:p>
            <a:r>
              <a:rPr lang="es-EC" sz="1900" b="1" dirty="0" smtClean="0">
                <a:solidFill>
                  <a:schemeClr val="tx1"/>
                </a:solidFill>
              </a:rPr>
              <a:t>Manual de procesos</a:t>
            </a:r>
          </a:p>
          <a:p>
            <a:pPr>
              <a:buNone/>
            </a:pPr>
            <a:endParaRPr lang="es-EC" sz="22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s-EC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s-EC" b="1" dirty="0" smtClean="0">
              <a:solidFill>
                <a:schemeClr val="tx1"/>
              </a:solidFill>
            </a:endParaRPr>
          </a:p>
          <a:p>
            <a:endParaRPr lang="es-EC" dirty="0"/>
          </a:p>
        </p:txBody>
      </p:sp>
      <p:pic>
        <p:nvPicPr>
          <p:cNvPr id="9" name="Picture 2" descr="C:\Users\User\Pictures\Punto Ecuador\Image14105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700808"/>
            <a:ext cx="3528392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244161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ES" b="1" dirty="0" smtClean="0">
                <a:solidFill>
                  <a:schemeClr val="tx1"/>
                </a:solidFill>
              </a:rPr>
              <a:t>Investigación exploratoria </a:t>
            </a:r>
          </a:p>
          <a:p>
            <a:pPr algn="just">
              <a:buNone/>
            </a:pPr>
            <a:endParaRPr lang="es-ES" sz="22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endParaRPr lang="es-ES" sz="2200" b="1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s-ES" b="1" dirty="0" smtClean="0">
                <a:solidFill>
                  <a:schemeClr val="tx1"/>
                </a:solidFill>
              </a:rPr>
              <a:t>Métodos </a:t>
            </a:r>
            <a:r>
              <a:rPr lang="es-ES" b="1" dirty="0" smtClean="0">
                <a:solidFill>
                  <a:schemeClr val="tx1"/>
                </a:solidFill>
              </a:rPr>
              <a:t>:</a:t>
            </a:r>
          </a:p>
          <a:p>
            <a:pPr algn="just">
              <a:buNone/>
            </a:pPr>
            <a:r>
              <a:rPr lang="es-ES" sz="2000" b="1" dirty="0" smtClean="0">
                <a:solidFill>
                  <a:schemeClr val="tx1"/>
                </a:solidFill>
              </a:rPr>
              <a:t>		</a:t>
            </a:r>
            <a:r>
              <a:rPr lang="es-ES" sz="2000" dirty="0" smtClean="0">
                <a:solidFill>
                  <a:schemeClr val="tx1"/>
                </a:solidFill>
              </a:rPr>
              <a:t>- I</a:t>
            </a:r>
            <a:r>
              <a:rPr lang="es-ES" sz="2000" dirty="0" smtClean="0">
                <a:solidFill>
                  <a:schemeClr val="tx1"/>
                </a:solidFill>
              </a:rPr>
              <a:t>nductivo </a:t>
            </a:r>
            <a:endParaRPr lang="es-ES" sz="20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s-ES" sz="2000" dirty="0" smtClean="0">
                <a:solidFill>
                  <a:schemeClr val="tx1"/>
                </a:solidFill>
              </a:rPr>
              <a:t>		- D</a:t>
            </a:r>
            <a:r>
              <a:rPr lang="es-ES" sz="2000" dirty="0" smtClean="0">
                <a:solidFill>
                  <a:schemeClr val="tx1"/>
                </a:solidFill>
              </a:rPr>
              <a:t>eductivo</a:t>
            </a:r>
            <a:endParaRPr lang="es-ES" sz="2000" dirty="0" smtClean="0">
              <a:solidFill>
                <a:schemeClr val="tx1"/>
              </a:solidFill>
            </a:endParaRPr>
          </a:p>
          <a:p>
            <a:endParaRPr lang="es-ES" sz="22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s-ES" sz="22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ES" b="1" dirty="0" smtClean="0">
                <a:solidFill>
                  <a:schemeClr val="tx1"/>
                </a:solidFill>
              </a:rPr>
              <a:t>Técnicas:</a:t>
            </a:r>
          </a:p>
          <a:p>
            <a:pPr lvl="1">
              <a:buNone/>
            </a:pPr>
            <a:r>
              <a:rPr lang="es-ES" sz="2000" dirty="0" smtClean="0">
                <a:solidFill>
                  <a:schemeClr val="tx1"/>
                </a:solidFill>
              </a:rPr>
              <a:t>	</a:t>
            </a:r>
            <a:r>
              <a:rPr lang="es-ES" sz="2000" dirty="0" smtClean="0">
                <a:solidFill>
                  <a:schemeClr val="tx1"/>
                </a:solidFill>
              </a:rPr>
              <a:t>	- </a:t>
            </a:r>
            <a:r>
              <a:rPr lang="es-ES" sz="2000" dirty="0" smtClean="0">
                <a:solidFill>
                  <a:schemeClr val="tx1"/>
                </a:solidFill>
              </a:rPr>
              <a:t>Observación</a:t>
            </a:r>
            <a:endParaRPr lang="es-ES" sz="2000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es-ES" sz="2000" dirty="0" smtClean="0">
                <a:solidFill>
                  <a:schemeClr val="tx1"/>
                </a:solidFill>
              </a:rPr>
              <a:t>	</a:t>
            </a:r>
            <a:r>
              <a:rPr lang="es-ES" sz="2000" dirty="0" smtClean="0">
                <a:solidFill>
                  <a:schemeClr val="tx1"/>
                </a:solidFill>
              </a:rPr>
              <a:t>	- Entrevista</a:t>
            </a:r>
            <a:endParaRPr lang="es-EC" dirty="0"/>
          </a:p>
        </p:txBody>
      </p:sp>
      <p:sp>
        <p:nvSpPr>
          <p:cNvPr id="4" name="4 Título"/>
          <p:cNvSpPr>
            <a:spLocks noGrp="1"/>
          </p:cNvSpPr>
          <p:nvPr>
            <p:ph type="title"/>
          </p:nvPr>
        </p:nvSpPr>
        <p:spPr>
          <a:xfrm>
            <a:off x="396416" y="476672"/>
            <a:ext cx="7920000" cy="720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z="3600" b="1" dirty="0" smtClean="0"/>
              <a:t>METODOLOGÍA DE LA INVESTIGACIÓN</a:t>
            </a:r>
            <a:endParaRPr lang="es-EC" sz="3600" b="1" dirty="0"/>
          </a:p>
        </p:txBody>
      </p:sp>
      <p:pic>
        <p:nvPicPr>
          <p:cNvPr id="1026" name="Picture 2" descr="C:\Users\User\Pictures\explorato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132856"/>
            <a:ext cx="3747889" cy="37444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493095"/>
          </a:xfrm>
        </p:spPr>
        <p:txBody>
          <a:bodyPr>
            <a:normAutofit fontScale="62500" lnSpcReduction="20000"/>
          </a:bodyPr>
          <a:lstStyle/>
          <a:p>
            <a:pPr lvl="0" algn="just">
              <a:buNone/>
            </a:pPr>
            <a:r>
              <a:rPr lang="es-EC" dirty="0" smtClean="0">
                <a:solidFill>
                  <a:schemeClr val="tx1"/>
                </a:solidFill>
              </a:rPr>
              <a:t>	</a:t>
            </a:r>
          </a:p>
          <a:p>
            <a:pPr lvl="0" algn="just">
              <a:buNone/>
            </a:pPr>
            <a:r>
              <a:rPr lang="es-EC" sz="3100" b="1" dirty="0" smtClean="0">
                <a:solidFill>
                  <a:schemeClr val="tx1"/>
                </a:solidFill>
              </a:rPr>
              <a:t>	</a:t>
            </a:r>
          </a:p>
          <a:p>
            <a:pPr lvl="0" algn="just">
              <a:buNone/>
            </a:pPr>
            <a:r>
              <a:rPr lang="es-EC" sz="3100" b="1" dirty="0" smtClean="0">
                <a:solidFill>
                  <a:schemeClr val="tx1"/>
                </a:solidFill>
              </a:rPr>
              <a:t>	</a:t>
            </a:r>
            <a:endParaRPr lang="es-EC" sz="7200" b="1" dirty="0" smtClean="0">
              <a:solidFill>
                <a:schemeClr val="tx1"/>
              </a:solidFill>
            </a:endParaRPr>
          </a:p>
          <a:p>
            <a:pPr lvl="0" algn="just">
              <a:buNone/>
            </a:pPr>
            <a:r>
              <a:rPr lang="es-EC" sz="7200" b="1" dirty="0" smtClean="0">
                <a:solidFill>
                  <a:schemeClr val="tx1"/>
                </a:solidFill>
              </a:rPr>
              <a:t>	</a:t>
            </a:r>
          </a:p>
          <a:p>
            <a:pPr lvl="0" algn="just">
              <a:buNone/>
            </a:pPr>
            <a:r>
              <a:rPr lang="es-EC" sz="7200" b="1" dirty="0" smtClean="0">
                <a:solidFill>
                  <a:schemeClr val="tx1"/>
                </a:solidFill>
              </a:rPr>
              <a:t>	</a:t>
            </a:r>
          </a:p>
          <a:p>
            <a:pPr lvl="0" algn="just">
              <a:buNone/>
            </a:pPr>
            <a:r>
              <a:rPr lang="es-EC" sz="7200" b="1" dirty="0" smtClean="0">
                <a:solidFill>
                  <a:schemeClr val="tx1"/>
                </a:solidFill>
              </a:rPr>
              <a:t>	</a:t>
            </a:r>
            <a:endParaRPr lang="es-EC" sz="7200" dirty="0" smtClean="0">
              <a:solidFill>
                <a:schemeClr val="tx1"/>
              </a:solidFill>
            </a:endParaRPr>
          </a:p>
          <a:p>
            <a:pPr lvl="0" algn="just">
              <a:buNone/>
            </a:pPr>
            <a:endParaRPr lang="es-EC" sz="7200" dirty="0" smtClean="0">
              <a:solidFill>
                <a:schemeClr val="tx1"/>
              </a:solidFill>
            </a:endParaRPr>
          </a:p>
          <a:p>
            <a:pPr lvl="0" algn="just">
              <a:buNone/>
            </a:pPr>
            <a:endParaRPr lang="es-EC" dirty="0" smtClean="0">
              <a:solidFill>
                <a:schemeClr val="tx1"/>
              </a:solidFill>
            </a:endParaRPr>
          </a:p>
          <a:p>
            <a:pPr lvl="0" algn="just">
              <a:buNone/>
            </a:pPr>
            <a:r>
              <a:rPr lang="es-EC" dirty="0" smtClean="0">
                <a:solidFill>
                  <a:schemeClr val="tx1"/>
                </a:solidFill>
              </a:rPr>
              <a:t>	</a:t>
            </a:r>
            <a:r>
              <a:rPr lang="es-EC" sz="2200" b="1" dirty="0" smtClean="0">
                <a:solidFill>
                  <a:schemeClr val="tx1"/>
                </a:solidFill>
              </a:rPr>
              <a:t>	</a:t>
            </a:r>
          </a:p>
          <a:p>
            <a:pPr lvl="0" algn="just">
              <a:buNone/>
            </a:pPr>
            <a:r>
              <a:rPr lang="es-EC" sz="2200" b="1" dirty="0" smtClean="0">
                <a:solidFill>
                  <a:schemeClr val="tx1"/>
                </a:solidFill>
              </a:rPr>
              <a:t>	</a:t>
            </a:r>
            <a:endParaRPr lang="es-EC" dirty="0" smtClean="0">
              <a:solidFill>
                <a:schemeClr val="tx1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67544" y="457200"/>
            <a:ext cx="7920000" cy="720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sz="3600" b="1" dirty="0" smtClean="0"/>
              <a:t>SITUACIÓN ACTUAL</a:t>
            </a:r>
            <a:endParaRPr lang="es-EC" sz="3600" b="1" dirty="0"/>
          </a:p>
        </p:txBody>
      </p:sp>
      <p:sp>
        <p:nvSpPr>
          <p:cNvPr id="10" name="9 Rectángulo"/>
          <p:cNvSpPr/>
          <p:nvPr/>
        </p:nvSpPr>
        <p:spPr>
          <a:xfrm>
            <a:off x="539552" y="1772816"/>
            <a:ext cx="410445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s-EC" sz="2000" b="1" u="sng" dirty="0" smtClean="0"/>
              <a:t>VENTAJAS POTENCIALES</a:t>
            </a:r>
          </a:p>
          <a:p>
            <a:pPr lvl="0">
              <a:buNone/>
            </a:pPr>
            <a:endParaRPr lang="es-EC" sz="2000" b="1" u="sng" dirty="0" smtClean="0"/>
          </a:p>
          <a:p>
            <a:pPr lvl="0">
              <a:buFont typeface="Wingdings" pitchFamily="2" charset="2"/>
              <a:buChar char="ü"/>
            </a:pPr>
            <a:r>
              <a:rPr lang="es-EC" sz="2000" dirty="0" smtClean="0"/>
              <a:t> Producción</a:t>
            </a:r>
          </a:p>
          <a:p>
            <a:pPr lvl="0">
              <a:buNone/>
            </a:pPr>
            <a:r>
              <a:rPr lang="es-EC" sz="2000" dirty="0" smtClean="0"/>
              <a:t>	</a:t>
            </a:r>
          </a:p>
          <a:p>
            <a:pPr lvl="0" algn="just">
              <a:buFont typeface="Wingdings" pitchFamily="2" charset="2"/>
              <a:buChar char="ü"/>
            </a:pPr>
            <a:r>
              <a:rPr lang="es-EC" sz="2000" dirty="0" smtClean="0"/>
              <a:t> Talento humano</a:t>
            </a:r>
          </a:p>
          <a:p>
            <a:pPr lvl="0" algn="just"/>
            <a:endParaRPr lang="es-EC" sz="2000" dirty="0" smtClean="0"/>
          </a:p>
          <a:p>
            <a:pPr lvl="0" algn="just">
              <a:buFont typeface="Wingdings" pitchFamily="2" charset="2"/>
              <a:buChar char="ü"/>
            </a:pPr>
            <a:r>
              <a:rPr lang="es-EC" sz="2000" dirty="0" smtClean="0"/>
              <a:t>Estatuto actualizado</a:t>
            </a:r>
          </a:p>
          <a:p>
            <a:pPr lvl="0" algn="just">
              <a:buNone/>
            </a:pPr>
            <a:endParaRPr lang="es-EC" sz="2000" dirty="0" smtClean="0"/>
          </a:p>
          <a:p>
            <a:pPr lvl="0" algn="just">
              <a:buNone/>
            </a:pPr>
            <a:endParaRPr lang="es-EC" dirty="0" smtClean="0"/>
          </a:p>
          <a:p>
            <a:pPr lvl="0" algn="just">
              <a:buNone/>
            </a:pPr>
            <a:endParaRPr lang="es-EC" dirty="0" smtClean="0"/>
          </a:p>
          <a:p>
            <a:pPr lvl="0" algn="just">
              <a:buNone/>
            </a:pPr>
            <a:endParaRPr lang="es-EC" dirty="0" smtClean="0"/>
          </a:p>
          <a:p>
            <a:pPr lvl="0" algn="just">
              <a:buNone/>
            </a:pPr>
            <a:endParaRPr lang="es-EC" dirty="0" smtClean="0"/>
          </a:p>
          <a:p>
            <a:pPr lvl="0" algn="just">
              <a:buNone/>
            </a:pPr>
            <a:endParaRPr lang="es-EC" dirty="0" smtClean="0"/>
          </a:p>
          <a:p>
            <a:pPr lvl="0" algn="just">
              <a:buNone/>
            </a:pPr>
            <a:r>
              <a:rPr lang="es-EC" dirty="0" smtClean="0"/>
              <a:t>	</a:t>
            </a:r>
          </a:p>
        </p:txBody>
      </p:sp>
      <p:pic>
        <p:nvPicPr>
          <p:cNvPr id="11" name="Picture 4" descr="C:\Users\User\Pictures\Punto Ecuador\P1030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132856"/>
            <a:ext cx="3240360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87486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476752"/>
            <a:ext cx="7920000" cy="720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sz="3600" b="1" dirty="0" smtClean="0"/>
              <a:t>SITUACIÓN ACTUAL</a:t>
            </a:r>
            <a:endParaRPr lang="es-EC" sz="3600" b="1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28596" y="1357298"/>
            <a:ext cx="5223524" cy="5312062"/>
          </a:xfrm>
        </p:spPr>
        <p:txBody>
          <a:bodyPr>
            <a:normAutofit fontScale="40000" lnSpcReduction="20000"/>
          </a:bodyPr>
          <a:lstStyle/>
          <a:p>
            <a:pPr marL="342000" indent="-342000">
              <a:buNone/>
            </a:pPr>
            <a:r>
              <a:rPr lang="es-EC" sz="2200" b="1" dirty="0" smtClean="0">
                <a:solidFill>
                  <a:schemeClr val="tx1"/>
                </a:solidFill>
              </a:rPr>
              <a:t>	</a:t>
            </a:r>
          </a:p>
          <a:p>
            <a:pPr marL="342000" indent="-342000">
              <a:buNone/>
            </a:pPr>
            <a:r>
              <a:rPr lang="es-EC" sz="3400" b="1" u="sng" dirty="0" smtClean="0">
                <a:solidFill>
                  <a:schemeClr val="tx1"/>
                </a:solidFill>
              </a:rPr>
              <a:t>FACTORES DE RIESGO</a:t>
            </a:r>
          </a:p>
          <a:p>
            <a:pPr marL="342000" indent="-342000">
              <a:buNone/>
            </a:pPr>
            <a:r>
              <a:rPr lang="es-EC" sz="3400" b="1" dirty="0" smtClean="0">
                <a:solidFill>
                  <a:schemeClr val="tx1"/>
                </a:solidFill>
              </a:rPr>
              <a:t>	</a:t>
            </a:r>
          </a:p>
          <a:p>
            <a:pPr marL="342000" indent="-342000"/>
            <a:r>
              <a:rPr lang="es-EC" sz="3400" dirty="0" smtClean="0">
                <a:solidFill>
                  <a:schemeClr val="tx1"/>
                </a:solidFill>
              </a:rPr>
              <a:t>Infraestructura e instalaciones</a:t>
            </a:r>
          </a:p>
          <a:p>
            <a:pPr marL="342000" indent="-342000"/>
            <a:endParaRPr lang="es-EC" sz="3400" dirty="0" smtClean="0">
              <a:solidFill>
                <a:schemeClr val="tx1"/>
              </a:solidFill>
            </a:endParaRPr>
          </a:p>
          <a:p>
            <a:pPr marL="342000" indent="-342000"/>
            <a:r>
              <a:rPr lang="es-EC" sz="3400" dirty="0" smtClean="0">
                <a:solidFill>
                  <a:schemeClr val="tx1"/>
                </a:solidFill>
              </a:rPr>
              <a:t>Convenio tripartito de cooperación económica y técnica interinstitucional</a:t>
            </a:r>
          </a:p>
          <a:p>
            <a:pPr marL="342000" indent="-342000"/>
            <a:endParaRPr lang="es-EC" sz="3400" dirty="0" smtClean="0">
              <a:solidFill>
                <a:schemeClr val="tx1"/>
              </a:solidFill>
            </a:endParaRPr>
          </a:p>
          <a:p>
            <a:pPr marL="342000" indent="-342000"/>
            <a:r>
              <a:rPr lang="es-EC" sz="3400" dirty="0" smtClean="0">
                <a:solidFill>
                  <a:schemeClr val="tx1"/>
                </a:solidFill>
              </a:rPr>
              <a:t>Normativa y reglamentación interna</a:t>
            </a:r>
          </a:p>
          <a:p>
            <a:endParaRPr lang="es-EC" sz="3400" dirty="0" smtClean="0">
              <a:solidFill>
                <a:schemeClr val="tx1"/>
              </a:solidFill>
            </a:endParaRPr>
          </a:p>
          <a:p>
            <a:r>
              <a:rPr lang="es-EC" sz="3400" dirty="0" smtClean="0">
                <a:solidFill>
                  <a:schemeClr val="tx1"/>
                </a:solidFill>
              </a:rPr>
              <a:t>Inventarios</a:t>
            </a:r>
          </a:p>
          <a:p>
            <a:pPr>
              <a:buNone/>
            </a:pPr>
            <a:endParaRPr lang="es-EC" sz="3400" dirty="0" smtClean="0">
              <a:solidFill>
                <a:schemeClr val="tx1"/>
              </a:solidFill>
            </a:endParaRPr>
          </a:p>
          <a:p>
            <a:r>
              <a:rPr lang="es-EC" sz="3400" dirty="0" smtClean="0">
                <a:solidFill>
                  <a:schemeClr val="tx1"/>
                </a:solidFill>
              </a:rPr>
              <a:t>Bodega</a:t>
            </a:r>
          </a:p>
          <a:p>
            <a:endParaRPr lang="es-EC" sz="3400" dirty="0" smtClean="0">
              <a:solidFill>
                <a:schemeClr val="tx1"/>
              </a:solidFill>
            </a:endParaRPr>
          </a:p>
          <a:p>
            <a:r>
              <a:rPr lang="es-EC" sz="3400" dirty="0" smtClean="0">
                <a:solidFill>
                  <a:schemeClr val="tx1"/>
                </a:solidFill>
              </a:rPr>
              <a:t>Clima laboral</a:t>
            </a:r>
          </a:p>
          <a:p>
            <a:endParaRPr lang="es-EC" sz="3400" dirty="0" smtClean="0">
              <a:solidFill>
                <a:schemeClr val="tx1"/>
              </a:solidFill>
            </a:endParaRPr>
          </a:p>
          <a:p>
            <a:r>
              <a:rPr lang="es-EC" sz="3400" dirty="0" smtClean="0">
                <a:solidFill>
                  <a:schemeClr val="tx1"/>
                </a:solidFill>
              </a:rPr>
              <a:t>Archivo institucional</a:t>
            </a:r>
          </a:p>
          <a:p>
            <a:pPr marL="342000" indent="-342000"/>
            <a:endParaRPr lang="es-EC" sz="1900" dirty="0" smtClean="0">
              <a:solidFill>
                <a:schemeClr val="tx1"/>
              </a:solidFill>
            </a:endParaRPr>
          </a:p>
          <a:p>
            <a:pPr marL="342000" indent="-342000"/>
            <a:endParaRPr lang="es-EC" sz="1900" dirty="0" smtClean="0">
              <a:solidFill>
                <a:schemeClr val="tx1"/>
              </a:solidFill>
            </a:endParaRPr>
          </a:p>
          <a:p>
            <a:pPr marL="342000" indent="-342000"/>
            <a:endParaRPr lang="es-EC" sz="1900" dirty="0" smtClean="0">
              <a:solidFill>
                <a:schemeClr val="tx1"/>
              </a:solidFill>
            </a:endParaRPr>
          </a:p>
          <a:p>
            <a:pPr marL="342000" indent="-342000"/>
            <a:endParaRPr lang="es-EC" sz="1900" dirty="0" smtClean="0">
              <a:solidFill>
                <a:schemeClr val="tx1"/>
              </a:solidFill>
            </a:endParaRPr>
          </a:p>
          <a:p>
            <a:pPr marL="342000" indent="-342000"/>
            <a:endParaRPr lang="es-EC" sz="1900" dirty="0" smtClean="0">
              <a:solidFill>
                <a:schemeClr val="tx1"/>
              </a:solidFill>
            </a:endParaRPr>
          </a:p>
          <a:p>
            <a:pPr marL="342000" indent="-342000">
              <a:buNone/>
            </a:pPr>
            <a:endParaRPr lang="es-EC" sz="1900" dirty="0" smtClean="0">
              <a:solidFill>
                <a:schemeClr val="tx1"/>
              </a:solidFill>
            </a:endParaRPr>
          </a:p>
          <a:p>
            <a:pPr marL="324000" lvl="0" algn="just">
              <a:lnSpc>
                <a:spcPct val="120000"/>
              </a:lnSpc>
              <a:buNone/>
            </a:pPr>
            <a:r>
              <a:rPr lang="es-EC" sz="1900" dirty="0" smtClean="0">
                <a:solidFill>
                  <a:schemeClr val="tx1"/>
                </a:solidFill>
              </a:rPr>
              <a:t>	</a:t>
            </a:r>
          </a:p>
          <a:p>
            <a:pPr>
              <a:buNone/>
            </a:pPr>
            <a:endParaRPr lang="es-EC" sz="18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s-EC" sz="1800" dirty="0" smtClean="0">
                <a:solidFill>
                  <a:schemeClr val="tx1"/>
                </a:solidFill>
              </a:rPr>
              <a:t>	</a:t>
            </a:r>
            <a:endParaRPr lang="es-EC" sz="1800" b="1" dirty="0" smtClean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789040"/>
            <a:ext cx="216024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Pictures\Punto Ecuador\images0U87K06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628800"/>
            <a:ext cx="1728192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4914477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3299</TotalTime>
  <Words>456</Words>
  <Application>Microsoft Office PowerPoint</Application>
  <PresentationFormat>Presentación en pantalla (4:3)</PresentationFormat>
  <Paragraphs>457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Viajes</vt:lpstr>
      <vt:lpstr>   </vt:lpstr>
      <vt:lpstr>PUNTO ECUADOR</vt:lpstr>
      <vt:lpstr>PROBLEMA</vt:lpstr>
      <vt:lpstr>OBJETIVOS</vt:lpstr>
      <vt:lpstr>OBJETIVOS</vt:lpstr>
      <vt:lpstr>MARCO TEÓRICO</vt:lpstr>
      <vt:lpstr>METODOLOGÍA DE LA INVESTIGACIÓN</vt:lpstr>
      <vt:lpstr>SITUACIÓN ACTUAL</vt:lpstr>
      <vt:lpstr>SITUACIÓN ACTUAL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Manual de procesos</vt:lpstr>
      <vt:lpstr>Diapositiva 19</vt:lpstr>
      <vt:lpstr>Diapositiva 20</vt:lpstr>
      <vt:lpstr>Diapositiva 21</vt:lpstr>
      <vt:lpstr>Diapositiva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POLITÉCNICA DEL EJÉRCITO carátula</dc:title>
  <dc:creator>User</dc:creator>
  <cp:lastModifiedBy>USER</cp:lastModifiedBy>
  <cp:revision>333</cp:revision>
  <dcterms:created xsi:type="dcterms:W3CDTF">2012-03-18T17:23:16Z</dcterms:created>
  <dcterms:modified xsi:type="dcterms:W3CDTF">2015-09-09T03:45:30Z</dcterms:modified>
</cp:coreProperties>
</file>