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1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9" r:id="rId22"/>
    <p:sldId id="278" r:id="rId2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52" d="100"/>
          <a:sy n="52" d="100"/>
        </p:scale>
        <p:origin x="39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34003D-1676-47E0-998C-89C752E119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7CF42CDD-1AD1-4AC4-B81B-8A4F28CAB555}">
      <dgm:prSet phldrT="[Texto]"/>
      <dgm:spPr/>
      <dgm:t>
        <a:bodyPr/>
        <a:lstStyle/>
        <a:p>
          <a:r>
            <a:rPr lang="es-EC" dirty="0" smtClean="0"/>
            <a:t>Elaborar los  procedimientos técnico administrativo del servicio de Cardiología del Hospital Eugenio Espejo para garantizar la calidad de atención de enfermería. </a:t>
          </a:r>
          <a:endParaRPr lang="es-EC" dirty="0"/>
        </a:p>
      </dgm:t>
    </dgm:pt>
    <dgm:pt modelId="{9F88BF0A-7C29-4F5C-B6DD-1DD9F419CA26}" type="parTrans" cxnId="{69FA324C-80A3-4CD6-B0D4-19D5200B47A7}">
      <dgm:prSet/>
      <dgm:spPr/>
      <dgm:t>
        <a:bodyPr/>
        <a:lstStyle/>
        <a:p>
          <a:endParaRPr lang="es-EC"/>
        </a:p>
      </dgm:t>
    </dgm:pt>
    <dgm:pt modelId="{88B33CEF-BFFF-457B-BF1D-530B484D8491}" type="sibTrans" cxnId="{69FA324C-80A3-4CD6-B0D4-19D5200B47A7}">
      <dgm:prSet/>
      <dgm:spPr/>
      <dgm:t>
        <a:bodyPr/>
        <a:lstStyle/>
        <a:p>
          <a:endParaRPr lang="es-EC"/>
        </a:p>
      </dgm:t>
    </dgm:pt>
    <dgm:pt modelId="{3CD8A76F-0605-4006-B8BF-52933F97C7CA}">
      <dgm:prSet phldrT="[Texto]" custT="1"/>
      <dgm:spPr/>
      <dgm:t>
        <a:bodyPr/>
        <a:lstStyle/>
        <a:p>
          <a:pPr algn="ctr"/>
          <a:r>
            <a:rPr lang="es-EC" sz="3200" dirty="0" smtClean="0"/>
            <a:t>Objetivos específicos</a:t>
          </a:r>
          <a:endParaRPr lang="es-EC" sz="3200" dirty="0"/>
        </a:p>
      </dgm:t>
    </dgm:pt>
    <dgm:pt modelId="{C9BBA46F-E5AF-4006-820D-BA9C5E7E71B2}" type="parTrans" cxnId="{3C1B67FE-CC1C-495B-9D34-4784AAC9FD2F}">
      <dgm:prSet/>
      <dgm:spPr/>
      <dgm:t>
        <a:bodyPr/>
        <a:lstStyle/>
        <a:p>
          <a:endParaRPr lang="es-EC"/>
        </a:p>
      </dgm:t>
    </dgm:pt>
    <dgm:pt modelId="{E6D5AA9C-1AD0-46C5-A6D2-C7DEEAF7076F}" type="sibTrans" cxnId="{3C1B67FE-CC1C-495B-9D34-4784AAC9FD2F}">
      <dgm:prSet/>
      <dgm:spPr/>
      <dgm:t>
        <a:bodyPr/>
        <a:lstStyle/>
        <a:p>
          <a:endParaRPr lang="es-EC"/>
        </a:p>
      </dgm:t>
    </dgm:pt>
    <dgm:pt modelId="{42A66529-2547-4AB5-BE89-C1EA50322744}">
      <dgm:prSet phldrT="[Texto]"/>
      <dgm:spPr>
        <a:blipFill rotWithShape="0">
          <a:blip xmlns:r="http://schemas.openxmlformats.org/officeDocument/2006/relationships" r:embed="rId1"/>
          <a:stretch>
            <a:fillRect/>
          </a:stretch>
        </a:blipFill>
      </dgm:spPr>
      <dgm:t>
        <a:bodyPr/>
        <a:lstStyle/>
        <a:p>
          <a:endParaRPr lang="es-EC" dirty="0" smtClean="0"/>
        </a:p>
        <a:p>
          <a:endParaRPr lang="es-EC" dirty="0" smtClean="0"/>
        </a:p>
        <a:p>
          <a:endParaRPr lang="es-EC" dirty="0" smtClean="0"/>
        </a:p>
        <a:p>
          <a:r>
            <a:rPr lang="es-EC" dirty="0" smtClean="0"/>
            <a:t>Diagnóstico</a:t>
          </a:r>
          <a:endParaRPr lang="es-EC" dirty="0"/>
        </a:p>
      </dgm:t>
    </dgm:pt>
    <dgm:pt modelId="{3AF0EA31-DE28-4049-A4CF-C242DEB2F2F7}" type="parTrans" cxnId="{9BD76303-06A4-4F27-87CC-C475E80C43F8}">
      <dgm:prSet/>
      <dgm:spPr/>
      <dgm:t>
        <a:bodyPr/>
        <a:lstStyle/>
        <a:p>
          <a:endParaRPr lang="es-EC"/>
        </a:p>
      </dgm:t>
    </dgm:pt>
    <dgm:pt modelId="{9B64C1D0-C98E-4D99-AB67-6A84286B1895}" type="sibTrans" cxnId="{9BD76303-06A4-4F27-87CC-C475E80C43F8}">
      <dgm:prSet/>
      <dgm:spPr/>
      <dgm:t>
        <a:bodyPr/>
        <a:lstStyle/>
        <a:p>
          <a:endParaRPr lang="es-EC"/>
        </a:p>
      </dgm:t>
    </dgm:pt>
    <dgm:pt modelId="{5EA4CC16-22DF-4A3A-AA2A-BD12C32EC753}" type="pres">
      <dgm:prSet presAssocID="{B134003D-1676-47E0-998C-89C752E1190C}" presName="linear" presStyleCnt="0">
        <dgm:presLayoutVars>
          <dgm:animLvl val="lvl"/>
          <dgm:resizeHandles val="exact"/>
        </dgm:presLayoutVars>
      </dgm:prSet>
      <dgm:spPr/>
      <dgm:t>
        <a:bodyPr/>
        <a:lstStyle/>
        <a:p>
          <a:endParaRPr lang="es-EC"/>
        </a:p>
      </dgm:t>
    </dgm:pt>
    <dgm:pt modelId="{F447B8BD-D1A0-482B-8858-32C30D826823}" type="pres">
      <dgm:prSet presAssocID="{7CF42CDD-1AD1-4AC4-B81B-8A4F28CAB555}" presName="parentText" presStyleLbl="node1" presStyleIdx="0" presStyleCnt="2" custScaleY="51208">
        <dgm:presLayoutVars>
          <dgm:chMax val="0"/>
          <dgm:bulletEnabled val="1"/>
        </dgm:presLayoutVars>
      </dgm:prSet>
      <dgm:spPr/>
      <dgm:t>
        <a:bodyPr/>
        <a:lstStyle/>
        <a:p>
          <a:endParaRPr lang="es-EC"/>
        </a:p>
      </dgm:t>
    </dgm:pt>
    <dgm:pt modelId="{782B55E6-DA9F-4D01-9082-5CB35CBF8547}" type="pres">
      <dgm:prSet presAssocID="{7CF42CDD-1AD1-4AC4-B81B-8A4F28CAB555}" presName="childText" presStyleLbl="revTx" presStyleIdx="0" presStyleCnt="1">
        <dgm:presLayoutVars>
          <dgm:bulletEnabled val="1"/>
        </dgm:presLayoutVars>
      </dgm:prSet>
      <dgm:spPr/>
      <dgm:t>
        <a:bodyPr/>
        <a:lstStyle/>
        <a:p>
          <a:endParaRPr lang="es-EC"/>
        </a:p>
      </dgm:t>
    </dgm:pt>
    <dgm:pt modelId="{017724C2-C149-4971-AEC3-995ADB94FCB0}" type="pres">
      <dgm:prSet presAssocID="{42A66529-2547-4AB5-BE89-C1EA50322744}" presName="parentText" presStyleLbl="node1" presStyleIdx="1" presStyleCnt="2" custScaleX="16532" custScaleY="82563" custLinFactNeighborX="-44847" custLinFactNeighborY="9089">
        <dgm:presLayoutVars>
          <dgm:chMax val="0"/>
          <dgm:bulletEnabled val="1"/>
        </dgm:presLayoutVars>
      </dgm:prSet>
      <dgm:spPr/>
      <dgm:t>
        <a:bodyPr/>
        <a:lstStyle/>
        <a:p>
          <a:endParaRPr lang="es-EC"/>
        </a:p>
      </dgm:t>
    </dgm:pt>
  </dgm:ptLst>
  <dgm:cxnLst>
    <dgm:cxn modelId="{C46B6D47-5666-4DBF-ADC0-CAEAD667AF3F}" type="presOf" srcId="{42A66529-2547-4AB5-BE89-C1EA50322744}" destId="{017724C2-C149-4971-AEC3-995ADB94FCB0}" srcOrd="0" destOrd="0" presId="urn:microsoft.com/office/officeart/2005/8/layout/vList2"/>
    <dgm:cxn modelId="{293B8416-1C3E-4E10-A36C-85578C97F927}" type="presOf" srcId="{3CD8A76F-0605-4006-B8BF-52933F97C7CA}" destId="{782B55E6-DA9F-4D01-9082-5CB35CBF8547}" srcOrd="0" destOrd="0" presId="urn:microsoft.com/office/officeart/2005/8/layout/vList2"/>
    <dgm:cxn modelId="{E28B8C6C-CB69-4F59-8369-37064C648E33}" type="presOf" srcId="{B134003D-1676-47E0-998C-89C752E1190C}" destId="{5EA4CC16-22DF-4A3A-AA2A-BD12C32EC753}" srcOrd="0" destOrd="0" presId="urn:microsoft.com/office/officeart/2005/8/layout/vList2"/>
    <dgm:cxn modelId="{3C1B67FE-CC1C-495B-9D34-4784AAC9FD2F}" srcId="{7CF42CDD-1AD1-4AC4-B81B-8A4F28CAB555}" destId="{3CD8A76F-0605-4006-B8BF-52933F97C7CA}" srcOrd="0" destOrd="0" parTransId="{C9BBA46F-E5AF-4006-820D-BA9C5E7E71B2}" sibTransId="{E6D5AA9C-1AD0-46C5-A6D2-C7DEEAF7076F}"/>
    <dgm:cxn modelId="{7E536C94-DEA8-4232-A88F-E610998FCF41}" type="presOf" srcId="{7CF42CDD-1AD1-4AC4-B81B-8A4F28CAB555}" destId="{F447B8BD-D1A0-482B-8858-32C30D826823}" srcOrd="0" destOrd="0" presId="urn:microsoft.com/office/officeart/2005/8/layout/vList2"/>
    <dgm:cxn modelId="{9BD76303-06A4-4F27-87CC-C475E80C43F8}" srcId="{B134003D-1676-47E0-998C-89C752E1190C}" destId="{42A66529-2547-4AB5-BE89-C1EA50322744}" srcOrd="1" destOrd="0" parTransId="{3AF0EA31-DE28-4049-A4CF-C242DEB2F2F7}" sibTransId="{9B64C1D0-C98E-4D99-AB67-6A84286B1895}"/>
    <dgm:cxn modelId="{69FA324C-80A3-4CD6-B0D4-19D5200B47A7}" srcId="{B134003D-1676-47E0-998C-89C752E1190C}" destId="{7CF42CDD-1AD1-4AC4-B81B-8A4F28CAB555}" srcOrd="0" destOrd="0" parTransId="{9F88BF0A-7C29-4F5C-B6DD-1DD9F419CA26}" sibTransId="{88B33CEF-BFFF-457B-BF1D-530B484D8491}"/>
    <dgm:cxn modelId="{664E6BCB-7D0C-4788-8BD9-E58D556FA316}" type="presParOf" srcId="{5EA4CC16-22DF-4A3A-AA2A-BD12C32EC753}" destId="{F447B8BD-D1A0-482B-8858-32C30D826823}" srcOrd="0" destOrd="0" presId="urn:microsoft.com/office/officeart/2005/8/layout/vList2"/>
    <dgm:cxn modelId="{14E8C1A9-90C8-48E0-A21A-4347EDB8B93A}" type="presParOf" srcId="{5EA4CC16-22DF-4A3A-AA2A-BD12C32EC753}" destId="{782B55E6-DA9F-4D01-9082-5CB35CBF8547}" srcOrd="1" destOrd="0" presId="urn:microsoft.com/office/officeart/2005/8/layout/vList2"/>
    <dgm:cxn modelId="{2C54B021-39BD-4942-83AD-B6BBC4C2B816}" type="presParOf" srcId="{5EA4CC16-22DF-4A3A-AA2A-BD12C32EC753}" destId="{017724C2-C149-4971-AEC3-995ADB94FCB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5CA725-D9BA-4C15-8C19-AA1AD6FA741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88205433-C615-46DA-8684-D0A6D582731D}">
      <dgm:prSet phldrT="[Texto]"/>
      <dgm:spPr/>
      <dgm:t>
        <a:bodyPr/>
        <a:lstStyle/>
        <a:p>
          <a:r>
            <a:rPr lang="es-EC" dirty="0" smtClean="0">
              <a:solidFill>
                <a:schemeClr val="tx1"/>
              </a:solidFill>
            </a:rPr>
            <a:t>Método: Inductivo-deductivo, Analítico - Sintético</a:t>
          </a:r>
          <a:endParaRPr lang="es-EC" dirty="0">
            <a:solidFill>
              <a:schemeClr val="tx1"/>
            </a:solidFill>
          </a:endParaRPr>
        </a:p>
      </dgm:t>
    </dgm:pt>
    <dgm:pt modelId="{3702524D-94B7-40F6-9077-E34D9C143489}" type="parTrans" cxnId="{7D1B4AAE-1172-44A3-8074-4291AA30C378}">
      <dgm:prSet/>
      <dgm:spPr/>
      <dgm:t>
        <a:bodyPr/>
        <a:lstStyle/>
        <a:p>
          <a:endParaRPr lang="es-EC"/>
        </a:p>
      </dgm:t>
    </dgm:pt>
    <dgm:pt modelId="{B11394F3-577F-483C-8009-A3F42F4F0621}" type="sibTrans" cxnId="{7D1B4AAE-1172-44A3-8074-4291AA30C378}">
      <dgm:prSet/>
      <dgm:spPr/>
      <dgm:t>
        <a:bodyPr/>
        <a:lstStyle/>
        <a:p>
          <a:endParaRPr lang="es-EC"/>
        </a:p>
      </dgm:t>
    </dgm:pt>
    <dgm:pt modelId="{1F9A5B6A-CC8B-458D-A634-A363D2BFEC10}">
      <dgm:prSet phldrT="[Texto]"/>
      <dgm:spPr/>
      <dgm:t>
        <a:bodyPr/>
        <a:lstStyle/>
        <a:p>
          <a:r>
            <a:rPr lang="es-EC" dirty="0" smtClean="0">
              <a:solidFill>
                <a:schemeClr val="tx1"/>
              </a:solidFill>
            </a:rPr>
            <a:t>Tipo de investigación: Cualitativa-descriptiva</a:t>
          </a:r>
          <a:endParaRPr lang="es-EC" dirty="0">
            <a:solidFill>
              <a:schemeClr val="tx1"/>
            </a:solidFill>
          </a:endParaRPr>
        </a:p>
      </dgm:t>
    </dgm:pt>
    <dgm:pt modelId="{FF004346-8535-4E9F-BFB8-86FE8958E955}" type="parTrans" cxnId="{89C23417-3E72-494F-A2E0-F86BF3C9B4EB}">
      <dgm:prSet/>
      <dgm:spPr/>
      <dgm:t>
        <a:bodyPr/>
        <a:lstStyle/>
        <a:p>
          <a:endParaRPr lang="es-EC"/>
        </a:p>
      </dgm:t>
    </dgm:pt>
    <dgm:pt modelId="{3E972AC7-7BA6-43B6-9B71-A103EB0BB5C3}" type="sibTrans" cxnId="{89C23417-3E72-494F-A2E0-F86BF3C9B4EB}">
      <dgm:prSet/>
      <dgm:spPr/>
      <dgm:t>
        <a:bodyPr/>
        <a:lstStyle/>
        <a:p>
          <a:endParaRPr lang="es-EC"/>
        </a:p>
      </dgm:t>
    </dgm:pt>
    <dgm:pt modelId="{53AB2620-F2D9-41EF-8723-6FB42BDBF9CF}">
      <dgm:prSet phldrT="[Texto]"/>
      <dgm:spPr/>
      <dgm:t>
        <a:bodyPr/>
        <a:lstStyle/>
        <a:p>
          <a:r>
            <a:rPr lang="es-EC" dirty="0" smtClean="0">
              <a:solidFill>
                <a:schemeClr val="tx1"/>
              </a:solidFill>
            </a:rPr>
            <a:t>Instrumento: Diario de campo-Guía de observación</a:t>
          </a:r>
          <a:endParaRPr lang="es-EC" dirty="0">
            <a:solidFill>
              <a:schemeClr val="tx1"/>
            </a:solidFill>
          </a:endParaRPr>
        </a:p>
      </dgm:t>
    </dgm:pt>
    <dgm:pt modelId="{0CE94D5B-84FA-4D5B-9B74-CAEC86579D30}" type="sibTrans" cxnId="{8C87EDFC-23A7-4D9B-9C00-998DF29B3348}">
      <dgm:prSet/>
      <dgm:spPr/>
      <dgm:t>
        <a:bodyPr/>
        <a:lstStyle/>
        <a:p>
          <a:endParaRPr lang="es-EC"/>
        </a:p>
      </dgm:t>
    </dgm:pt>
    <dgm:pt modelId="{04AB0A25-70B8-4FDF-8CDA-33E7CD4CA5CE}" type="parTrans" cxnId="{8C87EDFC-23A7-4D9B-9C00-998DF29B3348}">
      <dgm:prSet/>
      <dgm:spPr/>
      <dgm:t>
        <a:bodyPr/>
        <a:lstStyle/>
        <a:p>
          <a:endParaRPr lang="es-EC"/>
        </a:p>
      </dgm:t>
    </dgm:pt>
    <dgm:pt modelId="{A6BB6B8B-3D53-4E60-8C36-349BF6080FC5}" type="pres">
      <dgm:prSet presAssocID="{755CA725-D9BA-4C15-8C19-AA1AD6FA7414}" presName="linear" presStyleCnt="0">
        <dgm:presLayoutVars>
          <dgm:dir/>
          <dgm:animLvl val="lvl"/>
          <dgm:resizeHandles val="exact"/>
        </dgm:presLayoutVars>
      </dgm:prSet>
      <dgm:spPr/>
      <dgm:t>
        <a:bodyPr/>
        <a:lstStyle/>
        <a:p>
          <a:endParaRPr lang="es-EC"/>
        </a:p>
      </dgm:t>
    </dgm:pt>
    <dgm:pt modelId="{4F2A3353-9A2B-41F4-994A-E844FDC65741}" type="pres">
      <dgm:prSet presAssocID="{88205433-C615-46DA-8684-D0A6D582731D}" presName="parentLin" presStyleCnt="0"/>
      <dgm:spPr/>
    </dgm:pt>
    <dgm:pt modelId="{6038D65D-AB3B-446C-BE43-28B83AB9EEBD}" type="pres">
      <dgm:prSet presAssocID="{88205433-C615-46DA-8684-D0A6D582731D}" presName="parentLeftMargin" presStyleLbl="node1" presStyleIdx="0" presStyleCnt="3"/>
      <dgm:spPr/>
      <dgm:t>
        <a:bodyPr/>
        <a:lstStyle/>
        <a:p>
          <a:endParaRPr lang="es-EC"/>
        </a:p>
      </dgm:t>
    </dgm:pt>
    <dgm:pt modelId="{A513534D-FE0C-4BDA-8B31-A0994B3506C4}" type="pres">
      <dgm:prSet presAssocID="{88205433-C615-46DA-8684-D0A6D582731D}" presName="parentText" presStyleLbl="node1" presStyleIdx="0" presStyleCnt="3">
        <dgm:presLayoutVars>
          <dgm:chMax val="0"/>
          <dgm:bulletEnabled val="1"/>
        </dgm:presLayoutVars>
      </dgm:prSet>
      <dgm:spPr/>
      <dgm:t>
        <a:bodyPr/>
        <a:lstStyle/>
        <a:p>
          <a:endParaRPr lang="es-EC"/>
        </a:p>
      </dgm:t>
    </dgm:pt>
    <dgm:pt modelId="{F4930CD4-E804-42F9-A079-65D4A2E136D2}" type="pres">
      <dgm:prSet presAssocID="{88205433-C615-46DA-8684-D0A6D582731D}" presName="negativeSpace" presStyleCnt="0"/>
      <dgm:spPr/>
    </dgm:pt>
    <dgm:pt modelId="{26485349-F53F-47E3-8B1C-3EBC28C944B8}" type="pres">
      <dgm:prSet presAssocID="{88205433-C615-46DA-8684-D0A6D582731D}" presName="childText" presStyleLbl="conFgAcc1" presStyleIdx="0" presStyleCnt="3">
        <dgm:presLayoutVars>
          <dgm:bulletEnabled val="1"/>
        </dgm:presLayoutVars>
      </dgm:prSet>
      <dgm:spPr/>
    </dgm:pt>
    <dgm:pt modelId="{32017741-A44C-4D91-81DD-0B1BB745F046}" type="pres">
      <dgm:prSet presAssocID="{B11394F3-577F-483C-8009-A3F42F4F0621}" presName="spaceBetweenRectangles" presStyleCnt="0"/>
      <dgm:spPr/>
    </dgm:pt>
    <dgm:pt modelId="{3860A01C-166B-419A-9402-F9ADB57773C9}" type="pres">
      <dgm:prSet presAssocID="{1F9A5B6A-CC8B-458D-A634-A363D2BFEC10}" presName="parentLin" presStyleCnt="0"/>
      <dgm:spPr/>
    </dgm:pt>
    <dgm:pt modelId="{B2DEB59B-A072-43BD-BF12-8AFC4BE1250E}" type="pres">
      <dgm:prSet presAssocID="{1F9A5B6A-CC8B-458D-A634-A363D2BFEC10}" presName="parentLeftMargin" presStyleLbl="node1" presStyleIdx="0" presStyleCnt="3"/>
      <dgm:spPr/>
      <dgm:t>
        <a:bodyPr/>
        <a:lstStyle/>
        <a:p>
          <a:endParaRPr lang="es-EC"/>
        </a:p>
      </dgm:t>
    </dgm:pt>
    <dgm:pt modelId="{C28C3B71-962B-424F-9D5C-3AA2326689F6}" type="pres">
      <dgm:prSet presAssocID="{1F9A5B6A-CC8B-458D-A634-A363D2BFEC10}" presName="parentText" presStyleLbl="node1" presStyleIdx="1" presStyleCnt="3">
        <dgm:presLayoutVars>
          <dgm:chMax val="0"/>
          <dgm:bulletEnabled val="1"/>
        </dgm:presLayoutVars>
      </dgm:prSet>
      <dgm:spPr/>
      <dgm:t>
        <a:bodyPr/>
        <a:lstStyle/>
        <a:p>
          <a:endParaRPr lang="es-EC"/>
        </a:p>
      </dgm:t>
    </dgm:pt>
    <dgm:pt modelId="{C3EE4CAC-22F8-48C7-825F-C8AEECBC599A}" type="pres">
      <dgm:prSet presAssocID="{1F9A5B6A-CC8B-458D-A634-A363D2BFEC10}" presName="negativeSpace" presStyleCnt="0"/>
      <dgm:spPr/>
    </dgm:pt>
    <dgm:pt modelId="{7A395230-16A8-486E-AF62-8B14D5191892}" type="pres">
      <dgm:prSet presAssocID="{1F9A5B6A-CC8B-458D-A634-A363D2BFEC10}" presName="childText" presStyleLbl="conFgAcc1" presStyleIdx="1" presStyleCnt="3">
        <dgm:presLayoutVars>
          <dgm:bulletEnabled val="1"/>
        </dgm:presLayoutVars>
      </dgm:prSet>
      <dgm:spPr/>
    </dgm:pt>
    <dgm:pt modelId="{9A1E04E4-4A91-4EA6-958F-68A6ACA1F3D7}" type="pres">
      <dgm:prSet presAssocID="{3E972AC7-7BA6-43B6-9B71-A103EB0BB5C3}" presName="spaceBetweenRectangles" presStyleCnt="0"/>
      <dgm:spPr/>
    </dgm:pt>
    <dgm:pt modelId="{48A604A6-E903-4277-B17F-6A1B62FC4B63}" type="pres">
      <dgm:prSet presAssocID="{53AB2620-F2D9-41EF-8723-6FB42BDBF9CF}" presName="parentLin" presStyleCnt="0"/>
      <dgm:spPr/>
    </dgm:pt>
    <dgm:pt modelId="{405F0BFF-B993-4730-BD13-F964AD75550C}" type="pres">
      <dgm:prSet presAssocID="{53AB2620-F2D9-41EF-8723-6FB42BDBF9CF}" presName="parentLeftMargin" presStyleLbl="node1" presStyleIdx="1" presStyleCnt="3"/>
      <dgm:spPr/>
      <dgm:t>
        <a:bodyPr/>
        <a:lstStyle/>
        <a:p>
          <a:endParaRPr lang="es-EC"/>
        </a:p>
      </dgm:t>
    </dgm:pt>
    <dgm:pt modelId="{FE70187C-D58B-4FA2-8792-50EFC98F190C}" type="pres">
      <dgm:prSet presAssocID="{53AB2620-F2D9-41EF-8723-6FB42BDBF9CF}" presName="parentText" presStyleLbl="node1" presStyleIdx="2" presStyleCnt="3">
        <dgm:presLayoutVars>
          <dgm:chMax val="0"/>
          <dgm:bulletEnabled val="1"/>
        </dgm:presLayoutVars>
      </dgm:prSet>
      <dgm:spPr/>
      <dgm:t>
        <a:bodyPr/>
        <a:lstStyle/>
        <a:p>
          <a:endParaRPr lang="es-EC"/>
        </a:p>
      </dgm:t>
    </dgm:pt>
    <dgm:pt modelId="{B081E935-23B7-49C2-9CC2-60E76CC6C125}" type="pres">
      <dgm:prSet presAssocID="{53AB2620-F2D9-41EF-8723-6FB42BDBF9CF}" presName="negativeSpace" presStyleCnt="0"/>
      <dgm:spPr/>
    </dgm:pt>
    <dgm:pt modelId="{D089BF54-43EA-45D3-B59E-5947261946A4}" type="pres">
      <dgm:prSet presAssocID="{53AB2620-F2D9-41EF-8723-6FB42BDBF9CF}" presName="childText" presStyleLbl="conFgAcc1" presStyleIdx="2" presStyleCnt="3">
        <dgm:presLayoutVars>
          <dgm:bulletEnabled val="1"/>
        </dgm:presLayoutVars>
      </dgm:prSet>
      <dgm:spPr/>
    </dgm:pt>
  </dgm:ptLst>
  <dgm:cxnLst>
    <dgm:cxn modelId="{65219F86-5F89-49CE-B154-19BDF60C8783}" type="presOf" srcId="{1F9A5B6A-CC8B-458D-A634-A363D2BFEC10}" destId="{B2DEB59B-A072-43BD-BF12-8AFC4BE1250E}" srcOrd="0" destOrd="0" presId="urn:microsoft.com/office/officeart/2005/8/layout/list1"/>
    <dgm:cxn modelId="{623EE563-9879-42AB-BB36-A65E87116B35}" type="presOf" srcId="{88205433-C615-46DA-8684-D0A6D582731D}" destId="{6038D65D-AB3B-446C-BE43-28B83AB9EEBD}" srcOrd="0" destOrd="0" presId="urn:microsoft.com/office/officeart/2005/8/layout/list1"/>
    <dgm:cxn modelId="{8C87EDFC-23A7-4D9B-9C00-998DF29B3348}" srcId="{755CA725-D9BA-4C15-8C19-AA1AD6FA7414}" destId="{53AB2620-F2D9-41EF-8723-6FB42BDBF9CF}" srcOrd="2" destOrd="0" parTransId="{04AB0A25-70B8-4FDF-8CDA-33E7CD4CA5CE}" sibTransId="{0CE94D5B-84FA-4D5B-9B74-CAEC86579D30}"/>
    <dgm:cxn modelId="{398C880F-D614-42EB-BA3A-693FC71A1D67}" type="presOf" srcId="{53AB2620-F2D9-41EF-8723-6FB42BDBF9CF}" destId="{405F0BFF-B993-4730-BD13-F964AD75550C}" srcOrd="0" destOrd="0" presId="urn:microsoft.com/office/officeart/2005/8/layout/list1"/>
    <dgm:cxn modelId="{80972988-692B-4F78-BC55-ECC259C3E0CA}" type="presOf" srcId="{1F9A5B6A-CC8B-458D-A634-A363D2BFEC10}" destId="{C28C3B71-962B-424F-9D5C-3AA2326689F6}" srcOrd="1" destOrd="0" presId="urn:microsoft.com/office/officeart/2005/8/layout/list1"/>
    <dgm:cxn modelId="{296033F3-6EFC-4D26-81C3-1AC9FA982096}" type="presOf" srcId="{88205433-C615-46DA-8684-D0A6D582731D}" destId="{A513534D-FE0C-4BDA-8B31-A0994B3506C4}" srcOrd="1" destOrd="0" presId="urn:microsoft.com/office/officeart/2005/8/layout/list1"/>
    <dgm:cxn modelId="{C2A2CA01-28E9-4493-A2B7-0BFEED9B81F6}" type="presOf" srcId="{53AB2620-F2D9-41EF-8723-6FB42BDBF9CF}" destId="{FE70187C-D58B-4FA2-8792-50EFC98F190C}" srcOrd="1" destOrd="0" presId="urn:microsoft.com/office/officeart/2005/8/layout/list1"/>
    <dgm:cxn modelId="{4FEDB347-B77A-47B4-AB92-426CDFB90D07}" type="presOf" srcId="{755CA725-D9BA-4C15-8C19-AA1AD6FA7414}" destId="{A6BB6B8B-3D53-4E60-8C36-349BF6080FC5}" srcOrd="0" destOrd="0" presId="urn:microsoft.com/office/officeart/2005/8/layout/list1"/>
    <dgm:cxn modelId="{89C23417-3E72-494F-A2E0-F86BF3C9B4EB}" srcId="{755CA725-D9BA-4C15-8C19-AA1AD6FA7414}" destId="{1F9A5B6A-CC8B-458D-A634-A363D2BFEC10}" srcOrd="1" destOrd="0" parTransId="{FF004346-8535-4E9F-BFB8-86FE8958E955}" sibTransId="{3E972AC7-7BA6-43B6-9B71-A103EB0BB5C3}"/>
    <dgm:cxn modelId="{7D1B4AAE-1172-44A3-8074-4291AA30C378}" srcId="{755CA725-D9BA-4C15-8C19-AA1AD6FA7414}" destId="{88205433-C615-46DA-8684-D0A6D582731D}" srcOrd="0" destOrd="0" parTransId="{3702524D-94B7-40F6-9077-E34D9C143489}" sibTransId="{B11394F3-577F-483C-8009-A3F42F4F0621}"/>
    <dgm:cxn modelId="{11478F28-5E62-4295-8CB6-44A788EEA957}" type="presParOf" srcId="{A6BB6B8B-3D53-4E60-8C36-349BF6080FC5}" destId="{4F2A3353-9A2B-41F4-994A-E844FDC65741}" srcOrd="0" destOrd="0" presId="urn:microsoft.com/office/officeart/2005/8/layout/list1"/>
    <dgm:cxn modelId="{86006BAF-52B3-40E5-B867-F3513B58BE49}" type="presParOf" srcId="{4F2A3353-9A2B-41F4-994A-E844FDC65741}" destId="{6038D65D-AB3B-446C-BE43-28B83AB9EEBD}" srcOrd="0" destOrd="0" presId="urn:microsoft.com/office/officeart/2005/8/layout/list1"/>
    <dgm:cxn modelId="{0BDA441F-5B69-48A3-8A8B-EA86DE422181}" type="presParOf" srcId="{4F2A3353-9A2B-41F4-994A-E844FDC65741}" destId="{A513534D-FE0C-4BDA-8B31-A0994B3506C4}" srcOrd="1" destOrd="0" presId="urn:microsoft.com/office/officeart/2005/8/layout/list1"/>
    <dgm:cxn modelId="{AC0A6B6D-BCFA-474D-8410-D845382BF2FD}" type="presParOf" srcId="{A6BB6B8B-3D53-4E60-8C36-349BF6080FC5}" destId="{F4930CD4-E804-42F9-A079-65D4A2E136D2}" srcOrd="1" destOrd="0" presId="urn:microsoft.com/office/officeart/2005/8/layout/list1"/>
    <dgm:cxn modelId="{CDDD32C9-E7D9-4769-8FFA-E3AB2DB9DD9A}" type="presParOf" srcId="{A6BB6B8B-3D53-4E60-8C36-349BF6080FC5}" destId="{26485349-F53F-47E3-8B1C-3EBC28C944B8}" srcOrd="2" destOrd="0" presId="urn:microsoft.com/office/officeart/2005/8/layout/list1"/>
    <dgm:cxn modelId="{7DBA235C-AB1F-4087-99EB-4958E7EE43FA}" type="presParOf" srcId="{A6BB6B8B-3D53-4E60-8C36-349BF6080FC5}" destId="{32017741-A44C-4D91-81DD-0B1BB745F046}" srcOrd="3" destOrd="0" presId="urn:microsoft.com/office/officeart/2005/8/layout/list1"/>
    <dgm:cxn modelId="{8793D4CB-45E8-4D05-B795-FBA782960AFF}" type="presParOf" srcId="{A6BB6B8B-3D53-4E60-8C36-349BF6080FC5}" destId="{3860A01C-166B-419A-9402-F9ADB57773C9}" srcOrd="4" destOrd="0" presId="urn:microsoft.com/office/officeart/2005/8/layout/list1"/>
    <dgm:cxn modelId="{4CEEE49F-2649-4E75-A21F-807F21976165}" type="presParOf" srcId="{3860A01C-166B-419A-9402-F9ADB57773C9}" destId="{B2DEB59B-A072-43BD-BF12-8AFC4BE1250E}" srcOrd="0" destOrd="0" presId="urn:microsoft.com/office/officeart/2005/8/layout/list1"/>
    <dgm:cxn modelId="{640428C1-1AA1-47D2-9BC6-B89479BE619A}" type="presParOf" srcId="{3860A01C-166B-419A-9402-F9ADB57773C9}" destId="{C28C3B71-962B-424F-9D5C-3AA2326689F6}" srcOrd="1" destOrd="0" presId="urn:microsoft.com/office/officeart/2005/8/layout/list1"/>
    <dgm:cxn modelId="{350A113B-6F25-4047-A2FA-070D277863B8}" type="presParOf" srcId="{A6BB6B8B-3D53-4E60-8C36-349BF6080FC5}" destId="{C3EE4CAC-22F8-48C7-825F-C8AEECBC599A}" srcOrd="5" destOrd="0" presId="urn:microsoft.com/office/officeart/2005/8/layout/list1"/>
    <dgm:cxn modelId="{455F9287-42AA-4C2C-9E6B-124686E914AD}" type="presParOf" srcId="{A6BB6B8B-3D53-4E60-8C36-349BF6080FC5}" destId="{7A395230-16A8-486E-AF62-8B14D5191892}" srcOrd="6" destOrd="0" presId="urn:microsoft.com/office/officeart/2005/8/layout/list1"/>
    <dgm:cxn modelId="{3E064D61-7255-4B7D-99DA-CB89DCF42924}" type="presParOf" srcId="{A6BB6B8B-3D53-4E60-8C36-349BF6080FC5}" destId="{9A1E04E4-4A91-4EA6-958F-68A6ACA1F3D7}" srcOrd="7" destOrd="0" presId="urn:microsoft.com/office/officeart/2005/8/layout/list1"/>
    <dgm:cxn modelId="{0A10447C-6956-453B-B5B3-4583C2899269}" type="presParOf" srcId="{A6BB6B8B-3D53-4E60-8C36-349BF6080FC5}" destId="{48A604A6-E903-4277-B17F-6A1B62FC4B63}" srcOrd="8" destOrd="0" presId="urn:microsoft.com/office/officeart/2005/8/layout/list1"/>
    <dgm:cxn modelId="{3EEC1634-1F22-424F-A2BF-FD86A8E4BD7E}" type="presParOf" srcId="{48A604A6-E903-4277-B17F-6A1B62FC4B63}" destId="{405F0BFF-B993-4730-BD13-F964AD75550C}" srcOrd="0" destOrd="0" presId="urn:microsoft.com/office/officeart/2005/8/layout/list1"/>
    <dgm:cxn modelId="{DD840BC7-AE95-4B27-A58D-205A5A2EB669}" type="presParOf" srcId="{48A604A6-E903-4277-B17F-6A1B62FC4B63}" destId="{FE70187C-D58B-4FA2-8792-50EFC98F190C}" srcOrd="1" destOrd="0" presId="urn:microsoft.com/office/officeart/2005/8/layout/list1"/>
    <dgm:cxn modelId="{EF43D89D-80B6-447E-B04F-AA1A44F97953}" type="presParOf" srcId="{A6BB6B8B-3D53-4E60-8C36-349BF6080FC5}" destId="{B081E935-23B7-49C2-9CC2-60E76CC6C125}" srcOrd="9" destOrd="0" presId="urn:microsoft.com/office/officeart/2005/8/layout/list1"/>
    <dgm:cxn modelId="{87F558A4-AECB-4249-883A-B098AD34F54A}" type="presParOf" srcId="{A6BB6B8B-3D53-4E60-8C36-349BF6080FC5}" destId="{D089BF54-43EA-45D3-B59E-5947261946A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7B8BD-D1A0-482B-8858-32C30D826823}">
      <dsp:nvSpPr>
        <dsp:cNvPr id="0" name=""/>
        <dsp:cNvSpPr/>
      </dsp:nvSpPr>
      <dsp:spPr>
        <a:xfrm>
          <a:off x="0" y="7430"/>
          <a:ext cx="10642410" cy="165061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C" sz="2100" kern="1200" dirty="0" smtClean="0"/>
            <a:t>Elaborar los  procedimientos técnico administrativo del servicio de Cardiología del Hospital Eugenio Espejo para garantizar la calidad de atención de enfermería. </a:t>
          </a:r>
          <a:endParaRPr lang="es-EC" sz="2100" kern="1200" dirty="0"/>
        </a:p>
      </dsp:txBody>
      <dsp:txXfrm>
        <a:off x="80576" y="88006"/>
        <a:ext cx="10481258" cy="1489461"/>
      </dsp:txXfrm>
    </dsp:sp>
    <dsp:sp modelId="{782B55E6-DA9F-4D01-9082-5CB35CBF8547}">
      <dsp:nvSpPr>
        <dsp:cNvPr id="0" name=""/>
        <dsp:cNvSpPr/>
      </dsp:nvSpPr>
      <dsp:spPr>
        <a:xfrm>
          <a:off x="0" y="1658043"/>
          <a:ext cx="10642410"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7897" tIns="40640" rIns="227584" bIns="40640" numCol="1" spcCol="1270" anchor="t" anchorCtr="0">
          <a:noAutofit/>
        </a:bodyPr>
        <a:lstStyle/>
        <a:p>
          <a:pPr marL="285750" lvl="1" indent="-285750" algn="ctr" defTabSz="1422400">
            <a:lnSpc>
              <a:spcPct val="90000"/>
            </a:lnSpc>
            <a:spcBef>
              <a:spcPct val="0"/>
            </a:spcBef>
            <a:spcAft>
              <a:spcPct val="20000"/>
            </a:spcAft>
            <a:buChar char="••"/>
          </a:pPr>
          <a:r>
            <a:rPr lang="es-EC" sz="3200" kern="1200" dirty="0" smtClean="0"/>
            <a:t>Objetivos específicos</a:t>
          </a:r>
          <a:endParaRPr lang="es-EC" sz="3200" kern="1200" dirty="0"/>
        </a:p>
      </dsp:txBody>
      <dsp:txXfrm>
        <a:off x="0" y="1658043"/>
        <a:ext cx="10642410" cy="629280"/>
      </dsp:txXfrm>
    </dsp:sp>
    <dsp:sp modelId="{017724C2-C149-4971-AEC3-995ADB94FCB0}">
      <dsp:nvSpPr>
        <dsp:cNvPr id="0" name=""/>
        <dsp:cNvSpPr/>
      </dsp:nvSpPr>
      <dsp:spPr>
        <a:xfrm>
          <a:off x="0" y="2294753"/>
          <a:ext cx="1759403" cy="2661294"/>
        </a:xfrm>
        <a:prstGeom prst="roundRect">
          <a:avLst/>
        </a:prstGeom>
        <a:blipFill rotWithShape="0">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endParaRPr lang="es-EC" sz="2100" kern="1200" dirty="0" smtClean="0"/>
        </a:p>
        <a:p>
          <a:pPr lvl="0" algn="l" defTabSz="933450">
            <a:lnSpc>
              <a:spcPct val="90000"/>
            </a:lnSpc>
            <a:spcBef>
              <a:spcPct val="0"/>
            </a:spcBef>
            <a:spcAft>
              <a:spcPct val="35000"/>
            </a:spcAft>
          </a:pPr>
          <a:endParaRPr lang="es-EC" sz="2100" kern="1200" dirty="0" smtClean="0"/>
        </a:p>
        <a:p>
          <a:pPr lvl="0" algn="l" defTabSz="933450">
            <a:lnSpc>
              <a:spcPct val="90000"/>
            </a:lnSpc>
            <a:spcBef>
              <a:spcPct val="0"/>
            </a:spcBef>
            <a:spcAft>
              <a:spcPct val="35000"/>
            </a:spcAft>
          </a:pPr>
          <a:endParaRPr lang="es-EC" sz="2100" kern="1200" dirty="0" smtClean="0"/>
        </a:p>
        <a:p>
          <a:pPr lvl="0" algn="l" defTabSz="933450">
            <a:lnSpc>
              <a:spcPct val="90000"/>
            </a:lnSpc>
            <a:spcBef>
              <a:spcPct val="0"/>
            </a:spcBef>
            <a:spcAft>
              <a:spcPct val="35000"/>
            </a:spcAft>
          </a:pPr>
          <a:r>
            <a:rPr lang="es-EC" sz="2100" kern="1200" dirty="0" smtClean="0"/>
            <a:t>Diagnóstico</a:t>
          </a:r>
          <a:endParaRPr lang="es-EC" sz="2100" kern="1200" dirty="0"/>
        </a:p>
      </dsp:txBody>
      <dsp:txXfrm>
        <a:off x="85887" y="2380640"/>
        <a:ext cx="1587629" cy="2489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85349-F53F-47E3-8B1C-3EBC28C944B8}">
      <dsp:nvSpPr>
        <dsp:cNvPr id="0" name=""/>
        <dsp:cNvSpPr/>
      </dsp:nvSpPr>
      <dsp:spPr>
        <a:xfrm>
          <a:off x="0" y="487832"/>
          <a:ext cx="8941625" cy="781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13534D-FE0C-4BDA-8B31-A0994B3506C4}">
      <dsp:nvSpPr>
        <dsp:cNvPr id="0" name=""/>
        <dsp:cNvSpPr/>
      </dsp:nvSpPr>
      <dsp:spPr>
        <a:xfrm>
          <a:off x="447081" y="30272"/>
          <a:ext cx="6259137" cy="9151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580" tIns="0" rIns="236580" bIns="0" numCol="1" spcCol="1270" anchor="ctr" anchorCtr="0">
          <a:noAutofit/>
        </a:bodyPr>
        <a:lstStyle/>
        <a:p>
          <a:pPr lvl="0" algn="l" defTabSz="1377950">
            <a:lnSpc>
              <a:spcPct val="90000"/>
            </a:lnSpc>
            <a:spcBef>
              <a:spcPct val="0"/>
            </a:spcBef>
            <a:spcAft>
              <a:spcPct val="35000"/>
            </a:spcAft>
          </a:pPr>
          <a:r>
            <a:rPr lang="es-EC" sz="3100" kern="1200" dirty="0" smtClean="0">
              <a:solidFill>
                <a:schemeClr val="tx1"/>
              </a:solidFill>
            </a:rPr>
            <a:t>Método: Inductivo-deductivo, Analítico - Sintético</a:t>
          </a:r>
          <a:endParaRPr lang="es-EC" sz="3100" kern="1200" dirty="0">
            <a:solidFill>
              <a:schemeClr val="tx1"/>
            </a:solidFill>
          </a:endParaRPr>
        </a:p>
      </dsp:txBody>
      <dsp:txXfrm>
        <a:off x="491753" y="74944"/>
        <a:ext cx="6169793" cy="825776"/>
      </dsp:txXfrm>
    </dsp:sp>
    <dsp:sp modelId="{7A395230-16A8-486E-AF62-8B14D5191892}">
      <dsp:nvSpPr>
        <dsp:cNvPr id="0" name=""/>
        <dsp:cNvSpPr/>
      </dsp:nvSpPr>
      <dsp:spPr>
        <a:xfrm>
          <a:off x="0" y="1893992"/>
          <a:ext cx="8941625" cy="781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8C3B71-962B-424F-9D5C-3AA2326689F6}">
      <dsp:nvSpPr>
        <dsp:cNvPr id="0" name=""/>
        <dsp:cNvSpPr/>
      </dsp:nvSpPr>
      <dsp:spPr>
        <a:xfrm>
          <a:off x="447081" y="1436432"/>
          <a:ext cx="6259137" cy="9151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580" tIns="0" rIns="236580" bIns="0" numCol="1" spcCol="1270" anchor="ctr" anchorCtr="0">
          <a:noAutofit/>
        </a:bodyPr>
        <a:lstStyle/>
        <a:p>
          <a:pPr lvl="0" algn="l" defTabSz="1377950">
            <a:lnSpc>
              <a:spcPct val="90000"/>
            </a:lnSpc>
            <a:spcBef>
              <a:spcPct val="0"/>
            </a:spcBef>
            <a:spcAft>
              <a:spcPct val="35000"/>
            </a:spcAft>
          </a:pPr>
          <a:r>
            <a:rPr lang="es-EC" sz="3100" kern="1200" dirty="0" smtClean="0">
              <a:solidFill>
                <a:schemeClr val="tx1"/>
              </a:solidFill>
            </a:rPr>
            <a:t>Tipo de investigación: Cualitativa-descriptiva</a:t>
          </a:r>
          <a:endParaRPr lang="es-EC" sz="3100" kern="1200" dirty="0">
            <a:solidFill>
              <a:schemeClr val="tx1"/>
            </a:solidFill>
          </a:endParaRPr>
        </a:p>
      </dsp:txBody>
      <dsp:txXfrm>
        <a:off x="491753" y="1481104"/>
        <a:ext cx="6169793" cy="825776"/>
      </dsp:txXfrm>
    </dsp:sp>
    <dsp:sp modelId="{D089BF54-43EA-45D3-B59E-5947261946A4}">
      <dsp:nvSpPr>
        <dsp:cNvPr id="0" name=""/>
        <dsp:cNvSpPr/>
      </dsp:nvSpPr>
      <dsp:spPr>
        <a:xfrm>
          <a:off x="0" y="3300152"/>
          <a:ext cx="8941625" cy="781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70187C-D58B-4FA2-8792-50EFC98F190C}">
      <dsp:nvSpPr>
        <dsp:cNvPr id="0" name=""/>
        <dsp:cNvSpPr/>
      </dsp:nvSpPr>
      <dsp:spPr>
        <a:xfrm>
          <a:off x="447081" y="2842592"/>
          <a:ext cx="6259137" cy="9151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580" tIns="0" rIns="236580" bIns="0" numCol="1" spcCol="1270" anchor="ctr" anchorCtr="0">
          <a:noAutofit/>
        </a:bodyPr>
        <a:lstStyle/>
        <a:p>
          <a:pPr lvl="0" algn="l" defTabSz="1377950">
            <a:lnSpc>
              <a:spcPct val="90000"/>
            </a:lnSpc>
            <a:spcBef>
              <a:spcPct val="0"/>
            </a:spcBef>
            <a:spcAft>
              <a:spcPct val="35000"/>
            </a:spcAft>
          </a:pPr>
          <a:r>
            <a:rPr lang="es-EC" sz="3100" kern="1200" dirty="0" smtClean="0">
              <a:solidFill>
                <a:schemeClr val="tx1"/>
              </a:solidFill>
            </a:rPr>
            <a:t>Instrumento: Diario de campo-Guía de observación</a:t>
          </a:r>
          <a:endParaRPr lang="es-EC" sz="3100" kern="1200" dirty="0">
            <a:solidFill>
              <a:schemeClr val="tx1"/>
            </a:solidFill>
          </a:endParaRPr>
        </a:p>
      </dsp:txBody>
      <dsp:txXfrm>
        <a:off x="491753" y="2887264"/>
        <a:ext cx="6169793" cy="8257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42BB529-5B88-41C2-B91E-0D893CD8B8BB}" type="datetimeFigureOut">
              <a:rPr lang="es-EC" smtClean="0"/>
              <a:t>20/09/2015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4AE03EE-7E8F-4F8A-BCFE-CF13522FBBCB}" type="slidenum">
              <a:rPr lang="es-EC" smtClean="0"/>
              <a:t>‹Nº›</a:t>
            </a:fld>
            <a:endParaRPr lang="es-EC"/>
          </a:p>
        </p:txBody>
      </p:sp>
    </p:spTree>
    <p:extLst>
      <p:ext uri="{BB962C8B-B14F-4D97-AF65-F5344CB8AC3E}">
        <p14:creationId xmlns:p14="http://schemas.microsoft.com/office/powerpoint/2010/main" val="3199770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42BB529-5B88-41C2-B91E-0D893CD8B8BB}" type="datetimeFigureOut">
              <a:rPr lang="es-EC" smtClean="0"/>
              <a:t>20/09/2015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4AE03EE-7E8F-4F8A-BCFE-CF13522FBBCB}" type="slidenum">
              <a:rPr lang="es-EC" smtClean="0"/>
              <a:t>‹Nº›</a:t>
            </a:fld>
            <a:endParaRPr lang="es-EC"/>
          </a:p>
        </p:txBody>
      </p:sp>
    </p:spTree>
    <p:extLst>
      <p:ext uri="{BB962C8B-B14F-4D97-AF65-F5344CB8AC3E}">
        <p14:creationId xmlns:p14="http://schemas.microsoft.com/office/powerpoint/2010/main" val="1213467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42BB529-5B88-41C2-B91E-0D893CD8B8BB}" type="datetimeFigureOut">
              <a:rPr lang="es-EC" smtClean="0"/>
              <a:t>20/09/2015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4AE03EE-7E8F-4F8A-BCFE-CF13522FBBCB}"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36339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42BB529-5B88-41C2-B91E-0D893CD8B8BB}" type="datetimeFigureOut">
              <a:rPr lang="es-EC" smtClean="0"/>
              <a:t>20/09/2015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4AE03EE-7E8F-4F8A-BCFE-CF13522FBBCB}" type="slidenum">
              <a:rPr lang="es-EC" smtClean="0"/>
              <a:t>‹Nº›</a:t>
            </a:fld>
            <a:endParaRPr lang="es-EC"/>
          </a:p>
        </p:txBody>
      </p:sp>
    </p:spTree>
    <p:extLst>
      <p:ext uri="{BB962C8B-B14F-4D97-AF65-F5344CB8AC3E}">
        <p14:creationId xmlns:p14="http://schemas.microsoft.com/office/powerpoint/2010/main" val="2125835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42BB529-5B88-41C2-B91E-0D893CD8B8BB}" type="datetimeFigureOut">
              <a:rPr lang="es-EC" smtClean="0"/>
              <a:t>20/09/2015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4AE03EE-7E8F-4F8A-BCFE-CF13522FBBCB}"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43291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42BB529-5B88-41C2-B91E-0D893CD8B8BB}" type="datetimeFigureOut">
              <a:rPr lang="es-EC" smtClean="0"/>
              <a:t>20/09/2015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4AE03EE-7E8F-4F8A-BCFE-CF13522FBBCB}" type="slidenum">
              <a:rPr lang="es-EC" smtClean="0"/>
              <a:t>‹Nº›</a:t>
            </a:fld>
            <a:endParaRPr lang="es-EC"/>
          </a:p>
        </p:txBody>
      </p:sp>
    </p:spTree>
    <p:extLst>
      <p:ext uri="{BB962C8B-B14F-4D97-AF65-F5344CB8AC3E}">
        <p14:creationId xmlns:p14="http://schemas.microsoft.com/office/powerpoint/2010/main" val="3240922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42BB529-5B88-41C2-B91E-0D893CD8B8BB}" type="datetimeFigureOut">
              <a:rPr lang="es-EC" smtClean="0"/>
              <a:t>20/09/2015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4AE03EE-7E8F-4F8A-BCFE-CF13522FBBCB}" type="slidenum">
              <a:rPr lang="es-EC" smtClean="0"/>
              <a:t>‹Nº›</a:t>
            </a:fld>
            <a:endParaRPr lang="es-EC"/>
          </a:p>
        </p:txBody>
      </p:sp>
    </p:spTree>
    <p:extLst>
      <p:ext uri="{BB962C8B-B14F-4D97-AF65-F5344CB8AC3E}">
        <p14:creationId xmlns:p14="http://schemas.microsoft.com/office/powerpoint/2010/main" val="715254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42BB529-5B88-41C2-B91E-0D893CD8B8BB}" type="datetimeFigureOut">
              <a:rPr lang="es-EC" smtClean="0"/>
              <a:t>20/09/2015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4AE03EE-7E8F-4F8A-BCFE-CF13522FBBCB}" type="slidenum">
              <a:rPr lang="es-EC" smtClean="0"/>
              <a:t>‹Nº›</a:t>
            </a:fld>
            <a:endParaRPr lang="es-EC"/>
          </a:p>
        </p:txBody>
      </p:sp>
    </p:spTree>
    <p:extLst>
      <p:ext uri="{BB962C8B-B14F-4D97-AF65-F5344CB8AC3E}">
        <p14:creationId xmlns:p14="http://schemas.microsoft.com/office/powerpoint/2010/main" val="183544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42BB529-5B88-41C2-B91E-0D893CD8B8BB}" type="datetimeFigureOut">
              <a:rPr lang="es-EC" smtClean="0"/>
              <a:t>20/09/2015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4AE03EE-7E8F-4F8A-BCFE-CF13522FBBCB}" type="slidenum">
              <a:rPr lang="es-EC" smtClean="0"/>
              <a:t>‹Nº›</a:t>
            </a:fld>
            <a:endParaRPr lang="es-EC"/>
          </a:p>
        </p:txBody>
      </p:sp>
    </p:spTree>
    <p:extLst>
      <p:ext uri="{BB962C8B-B14F-4D97-AF65-F5344CB8AC3E}">
        <p14:creationId xmlns:p14="http://schemas.microsoft.com/office/powerpoint/2010/main" val="1798151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42BB529-5B88-41C2-B91E-0D893CD8B8BB}" type="datetimeFigureOut">
              <a:rPr lang="es-EC" smtClean="0"/>
              <a:t>20/09/2015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4AE03EE-7E8F-4F8A-BCFE-CF13522FBBCB}" type="slidenum">
              <a:rPr lang="es-EC" smtClean="0"/>
              <a:t>‹Nº›</a:t>
            </a:fld>
            <a:endParaRPr lang="es-EC"/>
          </a:p>
        </p:txBody>
      </p:sp>
    </p:spTree>
    <p:extLst>
      <p:ext uri="{BB962C8B-B14F-4D97-AF65-F5344CB8AC3E}">
        <p14:creationId xmlns:p14="http://schemas.microsoft.com/office/powerpoint/2010/main" val="682104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42BB529-5B88-41C2-B91E-0D893CD8B8BB}" type="datetimeFigureOut">
              <a:rPr lang="es-EC" smtClean="0"/>
              <a:t>20/09/2015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4AE03EE-7E8F-4F8A-BCFE-CF13522FBBCB}" type="slidenum">
              <a:rPr lang="es-EC" smtClean="0"/>
              <a:t>‹Nº›</a:t>
            </a:fld>
            <a:endParaRPr lang="es-EC"/>
          </a:p>
        </p:txBody>
      </p:sp>
    </p:spTree>
    <p:extLst>
      <p:ext uri="{BB962C8B-B14F-4D97-AF65-F5344CB8AC3E}">
        <p14:creationId xmlns:p14="http://schemas.microsoft.com/office/powerpoint/2010/main" val="519725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42BB529-5B88-41C2-B91E-0D893CD8B8BB}" type="datetimeFigureOut">
              <a:rPr lang="es-EC" smtClean="0"/>
              <a:t>20/09/2015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14AE03EE-7E8F-4F8A-BCFE-CF13522FBBCB}" type="slidenum">
              <a:rPr lang="es-EC" smtClean="0"/>
              <a:t>‹Nº›</a:t>
            </a:fld>
            <a:endParaRPr lang="es-EC"/>
          </a:p>
        </p:txBody>
      </p:sp>
    </p:spTree>
    <p:extLst>
      <p:ext uri="{BB962C8B-B14F-4D97-AF65-F5344CB8AC3E}">
        <p14:creationId xmlns:p14="http://schemas.microsoft.com/office/powerpoint/2010/main" val="1721748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42BB529-5B88-41C2-B91E-0D893CD8B8BB}" type="datetimeFigureOut">
              <a:rPr lang="es-EC" smtClean="0"/>
              <a:t>20/09/2015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14AE03EE-7E8F-4F8A-BCFE-CF13522FBBCB}" type="slidenum">
              <a:rPr lang="es-EC" smtClean="0"/>
              <a:t>‹Nº›</a:t>
            </a:fld>
            <a:endParaRPr lang="es-EC"/>
          </a:p>
        </p:txBody>
      </p:sp>
    </p:spTree>
    <p:extLst>
      <p:ext uri="{BB962C8B-B14F-4D97-AF65-F5344CB8AC3E}">
        <p14:creationId xmlns:p14="http://schemas.microsoft.com/office/powerpoint/2010/main" val="1392012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2BB529-5B88-41C2-B91E-0D893CD8B8BB}" type="datetimeFigureOut">
              <a:rPr lang="es-EC" smtClean="0"/>
              <a:t>20/09/2015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14AE03EE-7E8F-4F8A-BCFE-CF13522FBBCB}" type="slidenum">
              <a:rPr lang="es-EC" smtClean="0"/>
              <a:t>‹Nº›</a:t>
            </a:fld>
            <a:endParaRPr lang="es-EC"/>
          </a:p>
        </p:txBody>
      </p:sp>
    </p:spTree>
    <p:extLst>
      <p:ext uri="{BB962C8B-B14F-4D97-AF65-F5344CB8AC3E}">
        <p14:creationId xmlns:p14="http://schemas.microsoft.com/office/powerpoint/2010/main" val="107328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42BB529-5B88-41C2-B91E-0D893CD8B8BB}" type="datetimeFigureOut">
              <a:rPr lang="es-EC" smtClean="0"/>
              <a:t>20/09/2015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4AE03EE-7E8F-4F8A-BCFE-CF13522FBBCB}" type="slidenum">
              <a:rPr lang="es-EC" smtClean="0"/>
              <a:t>‹Nº›</a:t>
            </a:fld>
            <a:endParaRPr lang="es-EC"/>
          </a:p>
        </p:txBody>
      </p:sp>
    </p:spTree>
    <p:extLst>
      <p:ext uri="{BB962C8B-B14F-4D97-AF65-F5344CB8AC3E}">
        <p14:creationId xmlns:p14="http://schemas.microsoft.com/office/powerpoint/2010/main" val="137589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42BB529-5B88-41C2-B91E-0D893CD8B8BB}" type="datetimeFigureOut">
              <a:rPr lang="es-EC" smtClean="0"/>
              <a:t>20/09/2015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4AE03EE-7E8F-4F8A-BCFE-CF13522FBBCB}" type="slidenum">
              <a:rPr lang="es-EC" smtClean="0"/>
              <a:t>‹Nº›</a:t>
            </a:fld>
            <a:endParaRPr lang="es-EC"/>
          </a:p>
        </p:txBody>
      </p:sp>
    </p:spTree>
    <p:extLst>
      <p:ext uri="{BB962C8B-B14F-4D97-AF65-F5344CB8AC3E}">
        <p14:creationId xmlns:p14="http://schemas.microsoft.com/office/powerpoint/2010/main" val="3212978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42BB529-5B88-41C2-B91E-0D893CD8B8BB}" type="datetimeFigureOut">
              <a:rPr lang="es-EC" smtClean="0"/>
              <a:t>20/09/2015</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4AE03EE-7E8F-4F8A-BCFE-CF13522FBBCB}" type="slidenum">
              <a:rPr lang="es-EC" smtClean="0"/>
              <a:t>‹Nº›</a:t>
            </a:fld>
            <a:endParaRPr lang="es-EC"/>
          </a:p>
        </p:txBody>
      </p:sp>
    </p:spTree>
    <p:extLst>
      <p:ext uri="{BB962C8B-B14F-4D97-AF65-F5344CB8AC3E}">
        <p14:creationId xmlns:p14="http://schemas.microsoft.com/office/powerpoint/2010/main" val="116345510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enfermer&#237;aencardiolog&#237;a.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3.jpeg"/><Relationship Id="rId4" Type="http://schemas.openxmlformats.org/officeDocument/2006/relationships/diagramQuickStyle" Target="../diagrams/quickStyle1.xm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207910" y="599192"/>
            <a:ext cx="9482667" cy="5350051"/>
          </a:xfrm>
        </p:spPr>
        <p:txBody>
          <a:bodyPr>
            <a:normAutofit fontScale="92500" lnSpcReduction="10000"/>
          </a:bodyPr>
          <a:lstStyle/>
          <a:p>
            <a:pPr algn="ctr"/>
            <a:r>
              <a:rPr lang="es-EC" b="1" dirty="0" smtClean="0">
                <a:solidFill>
                  <a:schemeClr val="tx1"/>
                </a:solidFill>
              </a:rPr>
              <a:t>DEPARTAMENTO DE CIENCIAS ECONÓMICAS, ADMINISTRATIVAS Y DE COMERCIO</a:t>
            </a:r>
            <a:r>
              <a:rPr lang="es-EC" dirty="0" smtClean="0">
                <a:solidFill>
                  <a:schemeClr val="tx1"/>
                </a:solidFill>
              </a:rPr>
              <a:t/>
            </a:r>
            <a:br>
              <a:rPr lang="es-EC" dirty="0" smtClean="0">
                <a:solidFill>
                  <a:schemeClr val="tx1"/>
                </a:solidFill>
              </a:rPr>
            </a:br>
            <a:r>
              <a:rPr lang="es-EC" b="1" dirty="0" smtClean="0">
                <a:solidFill>
                  <a:schemeClr val="tx1"/>
                </a:solidFill>
              </a:rPr>
              <a:t> </a:t>
            </a:r>
            <a:r>
              <a:rPr lang="es-EC" dirty="0" smtClean="0">
                <a:solidFill>
                  <a:schemeClr val="tx1"/>
                </a:solidFill>
              </a:rPr>
              <a:t/>
            </a:r>
            <a:br>
              <a:rPr lang="es-EC" dirty="0" smtClean="0">
                <a:solidFill>
                  <a:schemeClr val="tx1"/>
                </a:solidFill>
              </a:rPr>
            </a:br>
            <a:r>
              <a:rPr lang="es-EC" b="1" dirty="0" smtClean="0">
                <a:solidFill>
                  <a:schemeClr val="tx1"/>
                </a:solidFill>
              </a:rPr>
              <a:t>DIRECCIÓN DE POSTGRADOS</a:t>
            </a:r>
            <a:r>
              <a:rPr lang="es-EC" dirty="0" smtClean="0">
                <a:solidFill>
                  <a:schemeClr val="tx1"/>
                </a:solidFill>
              </a:rPr>
              <a:t/>
            </a:r>
            <a:br>
              <a:rPr lang="es-EC" dirty="0" smtClean="0">
                <a:solidFill>
                  <a:schemeClr val="tx1"/>
                </a:solidFill>
              </a:rPr>
            </a:br>
            <a:r>
              <a:rPr lang="es-EC" b="1" dirty="0" smtClean="0">
                <a:solidFill>
                  <a:schemeClr val="tx1"/>
                </a:solidFill>
              </a:rPr>
              <a:t>TESIS PREVIO A LA OBTENCIÓN DEL TÍTULO DE MAGÍSTER EN ADMINISTRACIÓN GERENCIAL HOSPITALARIA</a:t>
            </a:r>
            <a:r>
              <a:rPr lang="es-EC" sz="2800" dirty="0" smtClean="0">
                <a:solidFill>
                  <a:schemeClr val="tx1"/>
                </a:solidFill>
              </a:rPr>
              <a:t/>
            </a:r>
            <a:br>
              <a:rPr lang="es-EC" sz="2800" dirty="0" smtClean="0">
                <a:solidFill>
                  <a:schemeClr val="tx1"/>
                </a:solidFill>
              </a:rPr>
            </a:br>
            <a:r>
              <a:rPr lang="es-EC" sz="2800" b="1" dirty="0" smtClean="0">
                <a:solidFill>
                  <a:schemeClr val="tx1"/>
                </a:solidFill>
              </a:rPr>
              <a:t> </a:t>
            </a:r>
            <a:r>
              <a:rPr lang="es-EC" sz="2800" dirty="0" smtClean="0">
                <a:solidFill>
                  <a:schemeClr val="tx1"/>
                </a:solidFill>
              </a:rPr>
              <a:t/>
            </a:r>
            <a:br>
              <a:rPr lang="es-EC" sz="2800" dirty="0" smtClean="0">
                <a:solidFill>
                  <a:schemeClr val="tx1"/>
                </a:solidFill>
              </a:rPr>
            </a:br>
            <a:endParaRPr lang="es-EC" sz="2800" dirty="0" smtClean="0">
              <a:solidFill>
                <a:schemeClr val="tx1"/>
              </a:solidFill>
            </a:endParaRPr>
          </a:p>
          <a:p>
            <a:pPr algn="ctr"/>
            <a:r>
              <a:rPr lang="es-EC" sz="2800" b="1" dirty="0" smtClean="0">
                <a:solidFill>
                  <a:schemeClr val="tx1"/>
                </a:solidFill>
              </a:rPr>
              <a:t>TEMA</a:t>
            </a:r>
            <a:r>
              <a:rPr lang="es-EC" sz="2800" b="1" dirty="0" smtClean="0">
                <a:solidFill>
                  <a:schemeClr val="tx1"/>
                </a:solidFill>
              </a:rPr>
              <a:t>: ELABORACIÓN DE LOS PROCEDIMIENTOS TÉCNICO Y ADMINISTRATIVO DE ENFERMERÍA PARA EL SERVICIO DE CARDIOLOGÍA DEL HOSPITAL EUGENIO ESPEJO.</a:t>
            </a:r>
            <a:r>
              <a:rPr lang="es-EC" sz="2800" dirty="0" smtClean="0">
                <a:solidFill>
                  <a:schemeClr val="tx1"/>
                </a:solidFill>
              </a:rPr>
              <a:t/>
            </a:r>
            <a:br>
              <a:rPr lang="es-EC" sz="2800" dirty="0" smtClean="0">
                <a:solidFill>
                  <a:schemeClr val="tx1"/>
                </a:solidFill>
              </a:rPr>
            </a:br>
            <a:r>
              <a:rPr lang="es-EC" sz="2800" b="1" dirty="0" smtClean="0">
                <a:solidFill>
                  <a:schemeClr val="tx1"/>
                </a:solidFill>
              </a:rPr>
              <a:t> </a:t>
            </a:r>
            <a:r>
              <a:rPr lang="es-EC" sz="2800" dirty="0" smtClean="0">
                <a:solidFill>
                  <a:schemeClr val="tx1"/>
                </a:solidFill>
              </a:rPr>
              <a:t/>
            </a:r>
            <a:br>
              <a:rPr lang="es-EC" sz="2800" dirty="0" smtClean="0">
                <a:solidFill>
                  <a:schemeClr val="tx1"/>
                </a:solidFill>
              </a:rPr>
            </a:br>
            <a:r>
              <a:rPr lang="es-EC" b="1" dirty="0" smtClean="0">
                <a:solidFill>
                  <a:schemeClr val="tx1"/>
                </a:solidFill>
              </a:rPr>
              <a:t>AUTORA: LCDA TELMA </a:t>
            </a:r>
            <a:r>
              <a:rPr lang="es-EC" b="1" dirty="0" smtClean="0">
                <a:solidFill>
                  <a:schemeClr val="tx1"/>
                </a:solidFill>
              </a:rPr>
              <a:t>PAGUANQUIZA</a:t>
            </a:r>
          </a:p>
          <a:p>
            <a:pPr algn="ctr"/>
            <a:r>
              <a:rPr lang="es-EC" b="1" dirty="0" smtClean="0">
                <a:solidFill>
                  <a:schemeClr val="tx1"/>
                </a:solidFill>
              </a:rPr>
              <a:t>DIRECTORA:LCDA.REBECA DROIRA</a:t>
            </a:r>
            <a:r>
              <a:rPr lang="es-EC" dirty="0" smtClean="0">
                <a:solidFill>
                  <a:schemeClr val="tx1"/>
                </a:solidFill>
              </a:rPr>
              <a:t/>
            </a:r>
            <a:br>
              <a:rPr lang="es-EC" dirty="0" smtClean="0">
                <a:solidFill>
                  <a:schemeClr val="tx1"/>
                </a:solidFill>
              </a:rPr>
            </a:br>
            <a:r>
              <a:rPr lang="es-EC" b="1" dirty="0" smtClean="0">
                <a:solidFill>
                  <a:schemeClr val="tx1"/>
                </a:solidFill>
              </a:rPr>
              <a:t> </a:t>
            </a:r>
            <a:r>
              <a:rPr lang="es-EC" dirty="0" smtClean="0">
                <a:solidFill>
                  <a:schemeClr val="tx1"/>
                </a:solidFill>
              </a:rPr>
              <a:t/>
            </a:r>
            <a:br>
              <a:rPr lang="es-EC" dirty="0" smtClean="0">
                <a:solidFill>
                  <a:schemeClr val="tx1"/>
                </a:solidFill>
              </a:rPr>
            </a:br>
            <a:r>
              <a:rPr lang="es-EC" b="1" dirty="0" smtClean="0">
                <a:solidFill>
                  <a:schemeClr val="tx1"/>
                </a:solidFill>
              </a:rPr>
              <a:t>SANGOLQUÍ</a:t>
            </a:r>
            <a:r>
              <a:rPr lang="es-EC" dirty="0" smtClean="0">
                <a:solidFill>
                  <a:schemeClr val="tx1"/>
                </a:solidFill>
              </a:rPr>
              <a:t/>
            </a:r>
            <a:br>
              <a:rPr lang="es-EC" dirty="0" smtClean="0">
                <a:solidFill>
                  <a:schemeClr val="tx1"/>
                </a:solidFill>
              </a:rPr>
            </a:br>
            <a:r>
              <a:rPr lang="es-EC" b="1" dirty="0" smtClean="0">
                <a:solidFill>
                  <a:schemeClr val="tx1"/>
                </a:solidFill>
              </a:rPr>
              <a:t>2015</a:t>
            </a:r>
            <a:r>
              <a:rPr lang="es-EC" dirty="0" smtClean="0"/>
              <a:t/>
            </a:r>
            <a:br>
              <a:rPr lang="es-EC" dirty="0" smtClean="0"/>
            </a:br>
            <a:endParaRPr lang="es-EC" dirty="0"/>
          </a:p>
        </p:txBody>
      </p:sp>
    </p:spTree>
    <p:extLst>
      <p:ext uri="{BB962C8B-B14F-4D97-AF65-F5344CB8AC3E}">
        <p14:creationId xmlns:p14="http://schemas.microsoft.com/office/powerpoint/2010/main" val="3981035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solidFill>
                  <a:schemeClr val="tx1"/>
                </a:solidFill>
              </a:rPr>
              <a:t>ESTÁNDARES DE ENFERMERÍA</a:t>
            </a:r>
            <a:r>
              <a:rPr lang="es-EC" b="1" dirty="0"/>
              <a:t/>
            </a:r>
            <a:br>
              <a:rPr lang="es-EC" b="1" dirty="0"/>
            </a:br>
            <a:endParaRPr lang="es-EC" dirty="0"/>
          </a:p>
        </p:txBody>
      </p:sp>
      <p:sp>
        <p:nvSpPr>
          <p:cNvPr id="3" name="Marcador de contenido 2"/>
          <p:cNvSpPr>
            <a:spLocks noGrp="1"/>
          </p:cNvSpPr>
          <p:nvPr>
            <p:ph idx="1"/>
          </p:nvPr>
        </p:nvSpPr>
        <p:spPr>
          <a:xfrm>
            <a:off x="4058997" y="1930400"/>
            <a:ext cx="5889675" cy="3647440"/>
          </a:xfrm>
        </p:spPr>
        <p:txBody>
          <a:bodyPr>
            <a:normAutofit/>
          </a:bodyPr>
          <a:lstStyle/>
          <a:p>
            <a:pPr marL="0" indent="0" algn="just">
              <a:buNone/>
            </a:pPr>
            <a:r>
              <a:rPr lang="es-EC" sz="2800" b="1" dirty="0" smtClean="0"/>
              <a:t> </a:t>
            </a:r>
            <a:r>
              <a:rPr lang="es-EC" sz="2800" dirty="0" smtClean="0"/>
              <a:t>Los </a:t>
            </a:r>
            <a:r>
              <a:rPr lang="es-EC" sz="2800" dirty="0"/>
              <a:t>estándares son criterios para la práctica profesional. Representan una medida descriptiva, específica y explicativa de la rama de enfermería.</a:t>
            </a:r>
          </a:p>
          <a:p>
            <a:pPr marL="0" indent="0" algn="just">
              <a:buNone/>
            </a:pPr>
            <a:endParaRPr lang="es-EC" sz="2800" dirty="0"/>
          </a:p>
          <a:p>
            <a:pPr algn="just"/>
            <a:endParaRPr lang="es-EC" sz="2800" dirty="0"/>
          </a:p>
        </p:txBody>
      </p:sp>
      <p:pic>
        <p:nvPicPr>
          <p:cNvPr id="5122" name="Picture 2" descr="http://1.bp.blogspot.com/-3sG2easMWYA/TcagK7f54YI/AAAAAAAAAEk/f6LlXa2gRkQ/s1600/doctor_hold_chart_800_wh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452" y="1557900"/>
            <a:ext cx="2872154" cy="328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581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solidFill>
                  <a:schemeClr val="tx1"/>
                </a:solidFill>
              </a:rPr>
              <a:t>SEGURIDAD DEL PACIENTE</a:t>
            </a:r>
            <a:endParaRPr lang="es-EC" b="1" dirty="0">
              <a:solidFill>
                <a:schemeClr val="tx1"/>
              </a:solidFill>
            </a:endParaRPr>
          </a:p>
        </p:txBody>
      </p:sp>
      <p:sp>
        <p:nvSpPr>
          <p:cNvPr id="3" name="Marcador de contenido 2"/>
          <p:cNvSpPr>
            <a:spLocks noGrp="1"/>
          </p:cNvSpPr>
          <p:nvPr>
            <p:ph idx="1"/>
          </p:nvPr>
        </p:nvSpPr>
        <p:spPr>
          <a:xfrm>
            <a:off x="677334" y="1645921"/>
            <a:ext cx="8596668" cy="4395442"/>
          </a:xfrm>
        </p:spPr>
        <p:txBody>
          <a:bodyPr>
            <a:normAutofit fontScale="70000" lnSpcReduction="20000"/>
          </a:bodyPr>
          <a:lstStyle/>
          <a:p>
            <a:pPr marL="0" indent="0" algn="just">
              <a:buNone/>
            </a:pPr>
            <a:r>
              <a:rPr lang="es-EC" sz="3100" dirty="0"/>
              <a:t>La seguridad de los pacientes ha adquirido una gran importancia en los últimos tiempos tanto para el paciente y sus familias quienes desean sentirse seguros al recibir una atención en los servicios de salud , como para los profesionales que desean proporcionar un asistencia efectiva y eficiente .</a:t>
            </a:r>
          </a:p>
          <a:p>
            <a:pPr marL="0" indent="0" algn="just">
              <a:buNone/>
            </a:pPr>
            <a:r>
              <a:rPr lang="es-EC" sz="3100" dirty="0"/>
              <a:t>En un Sistema de Salud requiere que todos los responsables que brindan una atención de salud se involucren con las acciones tomadas a mejorar la calidad de atención y por ende la seguridad del paciente, es así como  la enfermera a nivel internacional trabaja arduamente para mejorar la calidad de la formación, la asistencia, la investigación y la gestión de enfermería para lograr así la seguridad del paciente. (</a:t>
            </a:r>
            <a:r>
              <a:rPr lang="es-EC" sz="3100" dirty="0" err="1"/>
              <a:t>Garcia</a:t>
            </a:r>
            <a:r>
              <a:rPr lang="es-EC" sz="3100" dirty="0"/>
              <a:t>, </a:t>
            </a:r>
            <a:r>
              <a:rPr lang="es-EC" sz="3100" dirty="0" err="1"/>
              <a:t>Rodriguez,Diaz,Escobar</a:t>
            </a:r>
            <a:r>
              <a:rPr lang="es-EC" sz="3100" dirty="0"/>
              <a:t>, </a:t>
            </a:r>
            <a:r>
              <a:rPr lang="es-EC" sz="3100" dirty="0" err="1"/>
              <a:t>Garcia</a:t>
            </a:r>
            <a:r>
              <a:rPr lang="es-EC" sz="3100" dirty="0"/>
              <a:t>, y otros, 2008)</a:t>
            </a:r>
          </a:p>
          <a:p>
            <a:pPr marL="0" indent="0">
              <a:buNone/>
            </a:pPr>
            <a:endParaRPr lang="es-EC" dirty="0"/>
          </a:p>
        </p:txBody>
      </p:sp>
      <p:pic>
        <p:nvPicPr>
          <p:cNvPr id="5" name="Imagen 4"/>
          <p:cNvPicPr>
            <a:picLocks noChangeAspect="1"/>
          </p:cNvPicPr>
          <p:nvPr/>
        </p:nvPicPr>
        <p:blipFill>
          <a:blip r:embed="rId2"/>
          <a:stretch>
            <a:fillRect/>
          </a:stretch>
        </p:blipFill>
        <p:spPr>
          <a:xfrm>
            <a:off x="187071" y="36421"/>
            <a:ext cx="1861185" cy="1503837"/>
          </a:xfrm>
          <a:prstGeom prst="rect">
            <a:avLst/>
          </a:prstGeom>
        </p:spPr>
      </p:pic>
    </p:spTree>
    <p:extLst>
      <p:ext uri="{BB962C8B-B14F-4D97-AF65-F5344CB8AC3E}">
        <p14:creationId xmlns:p14="http://schemas.microsoft.com/office/powerpoint/2010/main" val="3449886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solidFill>
                  <a:schemeClr val="tx1"/>
                </a:solidFill>
              </a:rPr>
              <a:t>METODOLOGÍA DE LA INVESTIGACIÓN</a:t>
            </a:r>
            <a:endParaRPr lang="es-EC" b="1" dirty="0">
              <a:solidFill>
                <a:schemeClr val="tx1"/>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288745680"/>
              </p:ext>
            </p:extLst>
          </p:nvPr>
        </p:nvGraphicFramePr>
        <p:xfrm>
          <a:off x="677862" y="1930400"/>
          <a:ext cx="8941625" cy="4111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1262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solidFill>
                  <a:schemeClr val="tx1"/>
                </a:solidFill>
              </a:rPr>
              <a:t>CONCLUSIONES</a:t>
            </a:r>
            <a:endParaRPr lang="es-EC" b="1" dirty="0">
              <a:solidFill>
                <a:schemeClr val="tx1"/>
              </a:solidFill>
            </a:endParaRPr>
          </a:p>
        </p:txBody>
      </p:sp>
      <p:sp>
        <p:nvSpPr>
          <p:cNvPr id="3" name="Marcador de contenido 2"/>
          <p:cNvSpPr>
            <a:spLocks noGrp="1"/>
          </p:cNvSpPr>
          <p:nvPr>
            <p:ph idx="1"/>
          </p:nvPr>
        </p:nvSpPr>
        <p:spPr>
          <a:xfrm>
            <a:off x="677334" y="1270000"/>
            <a:ext cx="8596668" cy="3880773"/>
          </a:xfrm>
        </p:spPr>
        <p:txBody>
          <a:bodyPr>
            <a:noAutofit/>
          </a:bodyPr>
          <a:lstStyle/>
          <a:p>
            <a:pPr lvl="0"/>
            <a:r>
              <a:rPr lang="es-EC" sz="1600" dirty="0"/>
              <a:t>El diagnóstico Situacional actual de los protocolos del Servicio de Cardiología se realizó, pero se demoró en la investigación, debido a que no hubo pronta aprobación, por parte de la Institución lo que obstaculizo la realización del mismo.</a:t>
            </a:r>
          </a:p>
          <a:p>
            <a:pPr lvl="0"/>
            <a:r>
              <a:rPr lang="es-EC" sz="1600" dirty="0"/>
              <a:t>El servicio de Cardiología actualmente, dispone de protocolos generales de atención de enfermería, pero no disponen de un manual específico de protocolos en la atención de enfermería en patologías cardiológicas,  y protocolos para la administración de medicamentos y responsabilidades de la enfermera, por lo que se sugiere que se implemente su utilización. </a:t>
            </a:r>
          </a:p>
          <a:p>
            <a:pPr lvl="0"/>
            <a:r>
              <a:rPr lang="es-EC" sz="1600" dirty="0"/>
              <a:t>El presente manual de procedimientos, está sujeto a cambios y a actualizaciones  debido al avance científico.</a:t>
            </a:r>
          </a:p>
          <a:p>
            <a:pPr lvl="0"/>
            <a:r>
              <a:rPr lang="es-EC" sz="1600" dirty="0"/>
              <a:t>En el servicio de Cardiología  está ubicado el área de coronarios, que en la actualidad carece de manuales de atención de enfermería, debido a que este año fue inaugurado y es un lugar totalmente nuevo, por tal razón el presente manual  será guía  en todas las actividades diarias que realiza la enfermera, que labora en el área de coronarios del  servicio de Cardiología.</a:t>
            </a:r>
          </a:p>
          <a:p>
            <a:pPr lvl="0"/>
            <a:r>
              <a:rPr lang="es-EC" sz="1600" dirty="0"/>
              <a:t>El presente manual contiene estándares en cada uno de los protocolos, que permiten conocer la calidad de atención de enfermería en el servicio de Cardiología y/o la calidad de atención individual de las enfermeras.</a:t>
            </a:r>
          </a:p>
          <a:p>
            <a:pPr marL="0" indent="0">
              <a:buNone/>
            </a:pPr>
            <a:endParaRPr lang="es-EC" sz="1600" dirty="0"/>
          </a:p>
        </p:txBody>
      </p:sp>
    </p:spTree>
    <p:extLst>
      <p:ext uri="{BB962C8B-B14F-4D97-AF65-F5344CB8AC3E}">
        <p14:creationId xmlns:p14="http://schemas.microsoft.com/office/powerpoint/2010/main" val="2616127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4000" dirty="0" smtClean="0">
                <a:solidFill>
                  <a:schemeClr val="tx1"/>
                </a:solidFill>
              </a:rPr>
              <a:t>RECOMENDACIONES</a:t>
            </a:r>
            <a:endParaRPr lang="es-EC" sz="4000" dirty="0">
              <a:solidFill>
                <a:schemeClr val="tx1"/>
              </a:solidFill>
            </a:endParaRPr>
          </a:p>
        </p:txBody>
      </p:sp>
      <p:sp>
        <p:nvSpPr>
          <p:cNvPr id="3" name="Marcador de contenido 2"/>
          <p:cNvSpPr>
            <a:spLocks noGrp="1"/>
          </p:cNvSpPr>
          <p:nvPr>
            <p:ph idx="1"/>
          </p:nvPr>
        </p:nvSpPr>
        <p:spPr>
          <a:xfrm>
            <a:off x="838200" y="1535723"/>
            <a:ext cx="10515600" cy="4641240"/>
          </a:xfrm>
        </p:spPr>
        <p:txBody>
          <a:bodyPr>
            <a:noAutofit/>
          </a:bodyPr>
          <a:lstStyle/>
          <a:p>
            <a:pPr lvl="0"/>
            <a:r>
              <a:rPr lang="es-EC" dirty="0"/>
              <a:t>Que la Institución de apoyo al personal de enfermería para que se capacite y  que le permitan realizar trabajos de investigación también, que se dé pronto la autorización respectiva, por parte del comité de investigación y docencia,   pues de esta manera se contribuye a mejorar la calidad de atención de Salud.</a:t>
            </a:r>
          </a:p>
          <a:p>
            <a:pPr lvl="0"/>
            <a:r>
              <a:rPr lang="es-EC" dirty="0"/>
              <a:t>Que el manual de protocolos de enfermería se implemente en el servicio de Cardiología, y se utilice en el periodo de inducción para el personal nuevo de enfermería.</a:t>
            </a:r>
          </a:p>
          <a:p>
            <a:pPr lvl="0"/>
            <a:r>
              <a:rPr lang="es-EC" dirty="0"/>
              <a:t>Se sugiere la actualización del  Manual presentado cada tres años para que se utilice como una herramienta para el trabajo diario de enfermería.</a:t>
            </a:r>
          </a:p>
          <a:p>
            <a:pPr lvl="0"/>
            <a:r>
              <a:rPr lang="es-EC" dirty="0"/>
              <a:t>Que se incorpore al programa de educación continua del servicio charlas recordatorias sobre los protocolos básicos de procedimientos de enfermería en el servicio de Cardiología.</a:t>
            </a:r>
          </a:p>
          <a:p>
            <a:pPr lvl="0"/>
            <a:r>
              <a:rPr lang="es-EC" dirty="0"/>
              <a:t>Que se verifique el cumplimiento de los estándares que  contiene  el manual en cada uno de los protocolos y que se tome medidas para el mejoramiento</a:t>
            </a:r>
            <a:r>
              <a:rPr lang="es-EC" dirty="0" smtClean="0"/>
              <a:t>.</a:t>
            </a:r>
            <a:r>
              <a:rPr lang="es-EC" b="1" dirty="0"/>
              <a:t> </a:t>
            </a:r>
            <a:endParaRPr lang="es-EC" dirty="0"/>
          </a:p>
          <a:p>
            <a:pPr marL="0" indent="0">
              <a:buNone/>
            </a:pPr>
            <a:r>
              <a:rPr lang="es-EC" b="1" dirty="0"/>
              <a:t> </a:t>
            </a:r>
            <a:endParaRPr lang="es-EC" dirty="0"/>
          </a:p>
          <a:p>
            <a:pPr marL="0" indent="0">
              <a:buNone/>
            </a:pPr>
            <a:r>
              <a:rPr lang="es-EC" b="1" dirty="0"/>
              <a:t> </a:t>
            </a:r>
            <a:endParaRPr lang="es-EC" dirty="0"/>
          </a:p>
          <a:p>
            <a:pPr marL="0" indent="0">
              <a:buNone/>
            </a:pPr>
            <a:r>
              <a:rPr lang="es-EC" b="1" dirty="0"/>
              <a:t> </a:t>
            </a:r>
            <a:endParaRPr lang="es-EC" dirty="0"/>
          </a:p>
          <a:p>
            <a:pPr marL="0" indent="0">
              <a:buNone/>
            </a:pPr>
            <a:r>
              <a:rPr lang="es-EC" b="1" dirty="0"/>
              <a:t> </a:t>
            </a:r>
            <a:endParaRPr lang="es-EC" dirty="0"/>
          </a:p>
          <a:p>
            <a:pPr marL="0" indent="0">
              <a:buNone/>
            </a:pPr>
            <a:endParaRPr lang="es-EC" dirty="0"/>
          </a:p>
        </p:txBody>
      </p:sp>
    </p:spTree>
    <p:extLst>
      <p:ext uri="{BB962C8B-B14F-4D97-AF65-F5344CB8AC3E}">
        <p14:creationId xmlns:p14="http://schemas.microsoft.com/office/powerpoint/2010/main" val="1448884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solidFill>
                  <a:schemeClr val="tx1"/>
                </a:solidFill>
              </a:rPr>
              <a:t>PROPUESTA</a:t>
            </a:r>
            <a:endParaRPr lang="es-EC" b="1" dirty="0">
              <a:solidFill>
                <a:schemeClr val="tx1"/>
              </a:solidFill>
            </a:endParaRPr>
          </a:p>
        </p:txBody>
      </p:sp>
      <p:sp>
        <p:nvSpPr>
          <p:cNvPr id="3" name="Marcador de contenido 2"/>
          <p:cNvSpPr>
            <a:spLocks noGrp="1"/>
          </p:cNvSpPr>
          <p:nvPr>
            <p:ph idx="1"/>
          </p:nvPr>
        </p:nvSpPr>
        <p:spPr/>
        <p:txBody>
          <a:bodyPr/>
          <a:lstStyle/>
          <a:p>
            <a:pPr marL="0" indent="0" algn="ctr">
              <a:buNone/>
            </a:pPr>
            <a:r>
              <a:rPr lang="es-EC" sz="2800" b="1" dirty="0" smtClean="0"/>
              <a:t>MANUAL DE PROCEDIMIENTOS TÉCNICO Y ADMINISTRATIVO DE ENFERMERÍA PARA EL SERVICIO DE CARDIOLOGÍA DEL HOSPITAL EUGENIO ESPEJO</a:t>
            </a:r>
          </a:p>
          <a:p>
            <a:pPr marL="0" indent="0">
              <a:buNone/>
            </a:pPr>
            <a:endParaRPr lang="es-EC" dirty="0"/>
          </a:p>
        </p:txBody>
      </p:sp>
      <p:pic>
        <p:nvPicPr>
          <p:cNvPr id="7170" name="Picture 2" descr="Resultado de imagen para MANUAL"/>
          <p:cNvPicPr>
            <a:picLocks noChangeAspect="1" noChangeArrowheads="1"/>
          </p:cNvPicPr>
          <p:nvPr/>
        </p:nvPicPr>
        <p:blipFill rotWithShape="1">
          <a:blip r:embed="rId2">
            <a:extLst>
              <a:ext uri="{28A0092B-C50C-407E-A947-70E740481C1C}">
                <a14:useLocalDpi xmlns:a14="http://schemas.microsoft.com/office/drawing/2010/main" val="0"/>
              </a:ext>
            </a:extLst>
          </a:blip>
          <a:srcRect b="21985"/>
          <a:stretch/>
        </p:blipFill>
        <p:spPr bwMode="auto">
          <a:xfrm>
            <a:off x="4668959" y="4001294"/>
            <a:ext cx="2729446" cy="1743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309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solidFill>
                  <a:schemeClr val="tx1"/>
                </a:solidFill>
              </a:rPr>
              <a:t>NIVEL DE CUMPLIMIENTO</a:t>
            </a:r>
            <a:endParaRPr lang="es-EC" b="1" dirty="0">
              <a:solidFill>
                <a:schemeClr val="tx1"/>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045976911"/>
              </p:ext>
            </p:extLst>
          </p:nvPr>
        </p:nvGraphicFramePr>
        <p:xfrm>
          <a:off x="1021711" y="1747206"/>
          <a:ext cx="7427344" cy="4042216"/>
        </p:xfrm>
        <a:graphic>
          <a:graphicData uri="http://schemas.openxmlformats.org/drawingml/2006/table">
            <a:tbl>
              <a:tblPr firstRow="1" firstCol="1" bandRow="1">
                <a:tableStyleId>{5C22544A-7EE6-4342-B048-85BDC9FD1C3A}</a:tableStyleId>
              </a:tblPr>
              <a:tblGrid>
                <a:gridCol w="5013329"/>
                <a:gridCol w="2414015"/>
              </a:tblGrid>
              <a:tr h="775972">
                <a:tc>
                  <a:txBody>
                    <a:bodyPr/>
                    <a:lstStyle/>
                    <a:p>
                      <a:pPr indent="252095" algn="just">
                        <a:lnSpc>
                          <a:spcPct val="150000"/>
                        </a:lnSpc>
                        <a:spcAft>
                          <a:spcPts val="1000"/>
                        </a:spcAft>
                      </a:pPr>
                      <a:r>
                        <a:rPr lang="es-EC" sz="2000" dirty="0">
                          <a:effectLst/>
                        </a:rPr>
                        <a:t>Nivel de excelencia</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just">
                        <a:lnSpc>
                          <a:spcPct val="150000"/>
                        </a:lnSpc>
                        <a:spcAft>
                          <a:spcPts val="1000"/>
                        </a:spcAft>
                      </a:pPr>
                      <a:r>
                        <a:rPr lang="es-EC" sz="2000" dirty="0">
                          <a:effectLst/>
                        </a:rPr>
                        <a:t>91-100%</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99900">
                <a:tc>
                  <a:txBody>
                    <a:bodyPr/>
                    <a:lstStyle/>
                    <a:p>
                      <a:pPr indent="252095" algn="just">
                        <a:lnSpc>
                          <a:spcPct val="150000"/>
                        </a:lnSpc>
                        <a:spcAft>
                          <a:spcPts val="1000"/>
                        </a:spcAft>
                      </a:pPr>
                      <a:r>
                        <a:rPr lang="es-EC" sz="2000">
                          <a:effectLst/>
                        </a:rPr>
                        <a:t>Nivel de cumplimiento significativo</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just">
                        <a:lnSpc>
                          <a:spcPct val="150000"/>
                        </a:lnSpc>
                        <a:spcAft>
                          <a:spcPts val="1000"/>
                        </a:spcAft>
                      </a:pPr>
                      <a:r>
                        <a:rPr lang="es-EC" sz="2000">
                          <a:effectLst/>
                        </a:rPr>
                        <a:t>85-90%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75972">
                <a:tc>
                  <a:txBody>
                    <a:bodyPr/>
                    <a:lstStyle/>
                    <a:p>
                      <a:pPr indent="252095" algn="just">
                        <a:lnSpc>
                          <a:spcPct val="150000"/>
                        </a:lnSpc>
                        <a:spcAft>
                          <a:spcPts val="1000"/>
                        </a:spcAft>
                      </a:pPr>
                      <a:r>
                        <a:rPr lang="es-EC" sz="2000">
                          <a:effectLst/>
                        </a:rPr>
                        <a:t>Nivel de cumplimiento parcial</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just">
                        <a:lnSpc>
                          <a:spcPct val="150000"/>
                        </a:lnSpc>
                        <a:spcAft>
                          <a:spcPts val="1000"/>
                        </a:spcAft>
                      </a:pPr>
                      <a:r>
                        <a:rPr lang="es-EC" sz="2000" dirty="0">
                          <a:effectLst/>
                        </a:rPr>
                        <a:t>75-84%</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75972">
                <a:tc>
                  <a:txBody>
                    <a:bodyPr/>
                    <a:lstStyle/>
                    <a:p>
                      <a:pPr indent="252095" algn="just">
                        <a:lnSpc>
                          <a:spcPct val="150000"/>
                        </a:lnSpc>
                        <a:spcAft>
                          <a:spcPts val="1000"/>
                        </a:spcAft>
                      </a:pPr>
                      <a:r>
                        <a:rPr lang="es-EC" sz="2000">
                          <a:effectLst/>
                        </a:rPr>
                        <a:t>Nivel de cumplimiento mínimo</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just">
                        <a:lnSpc>
                          <a:spcPct val="150000"/>
                        </a:lnSpc>
                        <a:spcAft>
                          <a:spcPts val="1000"/>
                        </a:spcAft>
                      </a:pPr>
                      <a:r>
                        <a:rPr lang="es-EC" sz="2000">
                          <a:effectLst/>
                        </a:rPr>
                        <a:t>70-74%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75972">
                <a:tc>
                  <a:txBody>
                    <a:bodyPr/>
                    <a:lstStyle/>
                    <a:p>
                      <a:pPr indent="252095" algn="just">
                        <a:lnSpc>
                          <a:spcPct val="150000"/>
                        </a:lnSpc>
                        <a:spcAft>
                          <a:spcPts val="1000"/>
                        </a:spcAft>
                      </a:pPr>
                      <a:r>
                        <a:rPr lang="es-EC" sz="2000">
                          <a:effectLst/>
                        </a:rPr>
                        <a:t>Nivel de no cumplimiento</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just">
                        <a:lnSpc>
                          <a:spcPct val="150000"/>
                        </a:lnSpc>
                        <a:spcAft>
                          <a:spcPts val="1000"/>
                        </a:spcAft>
                      </a:pPr>
                      <a:r>
                        <a:rPr lang="es-EC" sz="2000" dirty="0">
                          <a:effectLst/>
                        </a:rPr>
                        <a:t>Por debajo del 70%</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353764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2400" b="1" dirty="0"/>
              <a:t>PROTOCOLO DE ATENCIÓN DE ENFERMERÍA EN ADMISIÓN DEL PACIENTE EN LA UNIDAD DE CORONARIOS</a:t>
            </a:r>
            <a:r>
              <a:rPr lang="es-EC" sz="2400" dirty="0"/>
              <a:t/>
            </a:r>
            <a:br>
              <a:rPr lang="es-EC" sz="2400" dirty="0"/>
            </a:br>
            <a:endParaRPr lang="es-EC" sz="2400" dirty="0"/>
          </a:p>
        </p:txBody>
      </p:sp>
      <p:sp>
        <p:nvSpPr>
          <p:cNvPr id="3" name="Marcador de contenido 2"/>
          <p:cNvSpPr>
            <a:spLocks noGrp="1"/>
          </p:cNvSpPr>
          <p:nvPr>
            <p:ph idx="1"/>
          </p:nvPr>
        </p:nvSpPr>
        <p:spPr>
          <a:xfrm>
            <a:off x="677334" y="1481328"/>
            <a:ext cx="9801690" cy="4560035"/>
          </a:xfrm>
        </p:spPr>
        <p:txBody>
          <a:bodyPr>
            <a:noAutofit/>
          </a:bodyPr>
          <a:lstStyle/>
          <a:p>
            <a:r>
              <a:rPr lang="es-EC" sz="1200" b="1" dirty="0" smtClean="0"/>
              <a:t>DEFINICIÓN</a:t>
            </a:r>
            <a:r>
              <a:rPr lang="es-EC" sz="1200" b="1" dirty="0"/>
              <a:t>:</a:t>
            </a:r>
            <a:endParaRPr lang="es-EC" sz="1200" dirty="0"/>
          </a:p>
          <a:p>
            <a:r>
              <a:rPr lang="es-EC" sz="1200" dirty="0"/>
              <a:t>Es la atención</a:t>
            </a:r>
            <a:r>
              <a:rPr lang="es-EC" sz="1200" b="1" dirty="0"/>
              <a:t> </a:t>
            </a:r>
            <a:r>
              <a:rPr lang="es-EC" sz="1200" dirty="0"/>
              <a:t>del personal de enfermería ante un paciente que llega a la Unidad de Coronarios; para la recepción, acogida y posterior aplicación de cuidados desde el punto de visto humano, ético, técnico y científico.</a:t>
            </a:r>
          </a:p>
          <a:p>
            <a:r>
              <a:rPr lang="es-EC" sz="1200" b="1" dirty="0"/>
              <a:t>OBJETIVOS:</a:t>
            </a:r>
            <a:endParaRPr lang="es-EC" sz="1200" dirty="0"/>
          </a:p>
          <a:p>
            <a:r>
              <a:rPr lang="es-EC" sz="1200" dirty="0"/>
              <a:t>Homogenizar las acciones del personal de enfermería en la admisión del  paciente.</a:t>
            </a:r>
          </a:p>
          <a:p>
            <a:r>
              <a:rPr lang="es-EC" sz="1200" b="1" dirty="0"/>
              <a:t>MATERIALES:  </a:t>
            </a:r>
            <a:endParaRPr lang="es-EC" sz="1200" dirty="0"/>
          </a:p>
          <a:p>
            <a:pPr lvl="0"/>
            <a:r>
              <a:rPr lang="es-EC" sz="1200" dirty="0"/>
              <a:t>Equipo para monitoreo cardíaco (según protocolo).</a:t>
            </a:r>
          </a:p>
          <a:p>
            <a:pPr lvl="0"/>
            <a:r>
              <a:rPr lang="es-EC" sz="1200" dirty="0"/>
              <a:t>Equipo para oxigenoterapia.</a:t>
            </a:r>
          </a:p>
          <a:p>
            <a:pPr lvl="0"/>
            <a:r>
              <a:rPr lang="es-EC" sz="1200" dirty="0"/>
              <a:t>Equipo para la ventilación mecánica.</a:t>
            </a:r>
          </a:p>
          <a:p>
            <a:pPr lvl="0"/>
            <a:r>
              <a:rPr lang="es-EC" sz="1200" dirty="0"/>
              <a:t>Toma de vacío.</a:t>
            </a:r>
          </a:p>
          <a:p>
            <a:pPr lvl="0"/>
            <a:r>
              <a:rPr lang="es-EC" sz="1200" dirty="0"/>
              <a:t>Aparato portátil de RX.</a:t>
            </a:r>
          </a:p>
          <a:p>
            <a:pPr lvl="0"/>
            <a:r>
              <a:rPr lang="es-EC" sz="1200" dirty="0"/>
              <a:t>Desfibrilador.</a:t>
            </a:r>
          </a:p>
          <a:p>
            <a:pPr lvl="0"/>
            <a:r>
              <a:rPr lang="es-EC" sz="1200" dirty="0"/>
              <a:t>Cama limpia y hecha.</a:t>
            </a:r>
          </a:p>
          <a:p>
            <a:pPr lvl="0"/>
            <a:r>
              <a:rPr lang="es-EC" sz="1200" dirty="0"/>
              <a:t>Kit de ingreso</a:t>
            </a:r>
          </a:p>
          <a:p>
            <a:pPr lvl="0"/>
            <a:r>
              <a:rPr lang="es-EC" sz="1200" dirty="0"/>
              <a:t>Electrodos para monitorización.</a:t>
            </a:r>
          </a:p>
          <a:p>
            <a:pPr lvl="0"/>
            <a:r>
              <a:rPr lang="es-EC" sz="1200" dirty="0"/>
              <a:t>Equipos eléctricos activados.</a:t>
            </a:r>
          </a:p>
          <a:p>
            <a:pPr lvl="0"/>
            <a:r>
              <a:rPr lang="es-EC" sz="1200" dirty="0"/>
              <a:t>Bombas y equipos de perfusión preparados.</a:t>
            </a:r>
          </a:p>
          <a:p>
            <a:pPr lvl="0"/>
            <a:r>
              <a:rPr lang="es-EC" sz="1200" dirty="0"/>
              <a:t>Electrocardiógrafo.</a:t>
            </a:r>
          </a:p>
          <a:p>
            <a:pPr lvl="0"/>
            <a:r>
              <a:rPr lang="es-EC" sz="1200" dirty="0"/>
              <a:t>Historia clínica completa.</a:t>
            </a:r>
          </a:p>
          <a:p>
            <a:endParaRPr lang="es-EC" sz="1200" dirty="0"/>
          </a:p>
        </p:txBody>
      </p:sp>
    </p:spTree>
    <p:extLst>
      <p:ext uri="{BB962C8B-B14F-4D97-AF65-F5344CB8AC3E}">
        <p14:creationId xmlns:p14="http://schemas.microsoft.com/office/powerpoint/2010/main" val="1350062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15815"/>
            <a:ext cx="10515600" cy="5661148"/>
          </a:xfrm>
        </p:spPr>
        <p:txBody>
          <a:bodyPr>
            <a:normAutofit fontScale="85000" lnSpcReduction="20000"/>
          </a:bodyPr>
          <a:lstStyle/>
          <a:p>
            <a:r>
              <a:rPr lang="es-EC" b="1" dirty="0"/>
              <a:t>DESCRIPCIÓN DEL PROCEDIMIENTO:</a:t>
            </a:r>
            <a:endParaRPr lang="es-EC" dirty="0"/>
          </a:p>
          <a:p>
            <a:pPr lvl="0"/>
            <a:r>
              <a:rPr lang="es-EC" dirty="0"/>
              <a:t>Recibir al paciente con amabilidad e identificarlo  por su nombre.</a:t>
            </a:r>
          </a:p>
          <a:p>
            <a:pPr lvl="0"/>
            <a:r>
              <a:rPr lang="es-EC" dirty="0"/>
              <a:t>Entregar: sobre de bienvenida y Kit de ingreso.</a:t>
            </a:r>
          </a:p>
          <a:p>
            <a:pPr lvl="0"/>
            <a:r>
              <a:rPr lang="es-EC" dirty="0"/>
              <a:t>Verificar datos de identificación y colocar la pulsera con los respectivos nombres en la mano (muñeca del paciente).</a:t>
            </a:r>
          </a:p>
          <a:p>
            <a:pPr lvl="0"/>
            <a:r>
              <a:rPr lang="es-EC" dirty="0"/>
              <a:t>Si viene acompañado de familiares, se les invitará a esperar en SALA DE ESPERA.</a:t>
            </a:r>
          </a:p>
          <a:p>
            <a:pPr lvl="0"/>
            <a:r>
              <a:rPr lang="es-EC" dirty="0"/>
              <a:t>Ayudar a transportarlo de la camilla a la cama</a:t>
            </a:r>
          </a:p>
          <a:p>
            <a:pPr lvl="0"/>
            <a:r>
              <a:rPr lang="es-EC" dirty="0"/>
              <a:t>Informar los procedimientos que se realizara al paciente.</a:t>
            </a:r>
          </a:p>
          <a:p>
            <a:pPr lvl="0"/>
            <a:r>
              <a:rPr lang="es-EC" dirty="0"/>
              <a:t>Tranquilizar al paciente y explique por qué esta en la unidad de coronarios.</a:t>
            </a:r>
          </a:p>
          <a:p>
            <a:pPr lvl="0"/>
            <a:r>
              <a:rPr lang="es-EC" dirty="0"/>
              <a:t>Monitorizar al paciente y pregunte si  tiene dolor.</a:t>
            </a:r>
          </a:p>
          <a:p>
            <a:pPr lvl="0"/>
            <a:r>
              <a:rPr lang="es-EC" dirty="0"/>
              <a:t>Conectar al monitor central de la Unidad, para toma de FC, TA,FR y saturación de O2 y registrar en formato correspondiente (hoja de evolución o bitácora)</a:t>
            </a:r>
          </a:p>
          <a:p>
            <a:pPr lvl="0"/>
            <a:r>
              <a:rPr lang="es-EC" dirty="0"/>
              <a:t>Administrar O2 de acuerdo a la saturación o indicación médica.</a:t>
            </a:r>
          </a:p>
          <a:p>
            <a:pPr lvl="0"/>
            <a:r>
              <a:rPr lang="es-EC" dirty="0"/>
              <a:t>Cumplir con las solicitudes médicas de exámenes especiales y de laboratorio.</a:t>
            </a:r>
          </a:p>
          <a:p>
            <a:pPr lvl="0"/>
            <a:r>
              <a:rPr lang="es-EC" dirty="0"/>
              <a:t>Canalizar vías venosas de grueso calibre </a:t>
            </a:r>
            <a:r>
              <a:rPr lang="es-EC" dirty="0" err="1"/>
              <a:t>catlón</a:t>
            </a:r>
            <a:r>
              <a:rPr lang="es-EC" dirty="0"/>
              <a:t> número 18 o 16:</a:t>
            </a:r>
          </a:p>
          <a:p>
            <a:pPr lvl="0"/>
            <a:r>
              <a:rPr lang="es-EC" dirty="0"/>
              <a:t>Para perfusión de suero y medicación.</a:t>
            </a:r>
          </a:p>
          <a:p>
            <a:pPr lvl="0"/>
            <a:r>
              <a:rPr lang="es-EC" dirty="0"/>
              <a:t>Para obtención de examen de laboratorio.</a:t>
            </a:r>
          </a:p>
          <a:p>
            <a:pPr lvl="0"/>
            <a:r>
              <a:rPr lang="es-EC" dirty="0"/>
              <a:t>Retirar la ropa y los objetos personales y entregarlos a los familiares posteriormente.</a:t>
            </a:r>
          </a:p>
          <a:p>
            <a:pPr lvl="0"/>
            <a:r>
              <a:rPr lang="es-EC" dirty="0"/>
              <a:t> Mantener informado al paciente sobre el interés de la familia por su salud.</a:t>
            </a:r>
          </a:p>
          <a:p>
            <a:pPr marL="0" indent="0">
              <a:buNone/>
            </a:pPr>
            <a:endParaRPr lang="es-EC" dirty="0"/>
          </a:p>
        </p:txBody>
      </p:sp>
    </p:spTree>
    <p:extLst>
      <p:ext uri="{BB962C8B-B14F-4D97-AF65-F5344CB8AC3E}">
        <p14:creationId xmlns:p14="http://schemas.microsoft.com/office/powerpoint/2010/main" val="3335501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937846"/>
            <a:ext cx="10515600" cy="5239117"/>
          </a:xfrm>
        </p:spPr>
        <p:txBody>
          <a:bodyPr>
            <a:normAutofit fontScale="85000" lnSpcReduction="20000"/>
          </a:bodyPr>
          <a:lstStyle/>
          <a:p>
            <a:pPr lvl="0"/>
            <a:r>
              <a:rPr lang="es-EC" dirty="0"/>
              <a:t>Comunicar a la  familia de horarios de informe médico, visitas y solicitar útiles de aseo personal así como también números de teléfonos por cualquier eventualidad.</a:t>
            </a:r>
          </a:p>
          <a:p>
            <a:pPr lvl="0"/>
            <a:r>
              <a:rPr lang="es-EC" dirty="0"/>
              <a:t>Chequear las indicaciones médicas en la hoja de evolución.</a:t>
            </a:r>
          </a:p>
          <a:p>
            <a:pPr lvl="0"/>
            <a:r>
              <a:rPr lang="es-EC" dirty="0"/>
              <a:t>Entregar a la familia las  pertenencias del usuario que firmará en hoja establecida, confirmando que lo ha recibido.</a:t>
            </a:r>
          </a:p>
          <a:p>
            <a:pPr lvl="0"/>
            <a:r>
              <a:rPr lang="es-EC" dirty="0"/>
              <a:t>Aplicar la medicación  y tratamientos urgentes que precise.</a:t>
            </a:r>
          </a:p>
          <a:p>
            <a:pPr lvl="0"/>
            <a:r>
              <a:rPr lang="es-EC" dirty="0"/>
              <a:t>Mantener confort del paciente.</a:t>
            </a:r>
          </a:p>
          <a:p>
            <a:pPr lvl="0"/>
            <a:r>
              <a:rPr lang="es-EC" dirty="0"/>
              <a:t>Organizar la documentación de su historia clínica.</a:t>
            </a:r>
          </a:p>
          <a:p>
            <a:pPr lvl="0"/>
            <a:r>
              <a:rPr lang="es-EC" dirty="0"/>
              <a:t>Realizar informe de enfermería detallando las condiciones en que ingresa el paciente.</a:t>
            </a:r>
          </a:p>
          <a:p>
            <a:pPr lvl="0"/>
            <a:r>
              <a:rPr lang="es-EC" dirty="0"/>
              <a:t>Llenar formulario de reconciliación de medicamentos si toma medicación habitual.</a:t>
            </a:r>
          </a:p>
          <a:p>
            <a:pPr lvl="0"/>
            <a:r>
              <a:rPr lang="es-EC" dirty="0"/>
              <a:t>Registrar en la hoja de censo diario el ingreso del paciente.</a:t>
            </a:r>
          </a:p>
          <a:p>
            <a:pPr lvl="0"/>
            <a:r>
              <a:rPr lang="es-EC" dirty="0"/>
              <a:t>Una vez estabilizado el paciente se permitirá pasar a los familiares.</a:t>
            </a:r>
          </a:p>
          <a:p>
            <a:pPr marL="0" indent="0">
              <a:buNone/>
            </a:pPr>
            <a:r>
              <a:rPr lang="es-EC" b="1" dirty="0"/>
              <a:t>OBSERVACIONES:</a:t>
            </a:r>
            <a:endParaRPr lang="es-EC" dirty="0"/>
          </a:p>
          <a:p>
            <a:pPr lvl="0"/>
            <a:r>
              <a:rPr lang="es-EC" dirty="0"/>
              <a:t>La movilización adecuada del paciente evita complicaciones posteriores.</a:t>
            </a:r>
          </a:p>
          <a:p>
            <a:pPr lvl="0"/>
            <a:r>
              <a:rPr lang="es-EC" dirty="0"/>
              <a:t>Registrar signos vitales de ingreso, medicación administrada, (hoja de  administración de medicamentos </a:t>
            </a:r>
            <a:r>
              <a:rPr lang="es-EC" dirty="0" err="1"/>
              <a:t>Kárdex</a:t>
            </a:r>
            <a:r>
              <a:rPr lang="es-EC" dirty="0"/>
              <a:t>).</a:t>
            </a:r>
          </a:p>
          <a:p>
            <a:pPr marL="0" indent="0">
              <a:buNone/>
            </a:pPr>
            <a:r>
              <a:rPr lang="es-EC" b="1" dirty="0"/>
              <a:t>REFERENCIA:</a:t>
            </a:r>
            <a:endParaRPr lang="es-EC" dirty="0"/>
          </a:p>
          <a:p>
            <a:r>
              <a:rPr lang="es-EC" dirty="0"/>
              <a:t>Secciones de cardiopatía isquémica, unidades coronarias. (1750). </a:t>
            </a:r>
            <a:r>
              <a:rPr lang="es-EC" dirty="0" err="1"/>
              <a:t>Secardiología</a:t>
            </a:r>
            <a:r>
              <a:rPr lang="es-EC" dirty="0"/>
              <a:t>. Obtenido de www.secardiología.es</a:t>
            </a:r>
          </a:p>
          <a:p>
            <a:r>
              <a:rPr lang="es-EC" dirty="0"/>
              <a:t>Guía del enfermo coronario. (</a:t>
            </a:r>
            <a:r>
              <a:rPr lang="es-EC" dirty="0" err="1"/>
              <a:t>s.f</a:t>
            </a:r>
            <a:r>
              <a:rPr lang="es-EC" dirty="0"/>
              <a:t>). Obtenido de </a:t>
            </a:r>
            <a:r>
              <a:rPr lang="es-EC" u="sng" dirty="0">
                <a:hlinkClick r:id="rId2"/>
              </a:rPr>
              <a:t>www.enfermeríaencardiología.com</a:t>
            </a:r>
            <a:endParaRPr lang="es-EC" dirty="0"/>
          </a:p>
          <a:p>
            <a:pPr marL="0" indent="0">
              <a:buNone/>
            </a:pPr>
            <a:endParaRPr lang="es-EC" dirty="0"/>
          </a:p>
        </p:txBody>
      </p:sp>
    </p:spTree>
    <p:extLst>
      <p:ext uri="{BB962C8B-B14F-4D97-AF65-F5344CB8AC3E}">
        <p14:creationId xmlns:p14="http://schemas.microsoft.com/office/powerpoint/2010/main" val="3380489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5892801" y="2460968"/>
            <a:ext cx="857250" cy="857250"/>
          </a:xfrm>
          <a:prstGeom prst="rect">
            <a:avLst/>
          </a:prstGeom>
        </p:spPr>
      </p:pic>
      <p:pic>
        <p:nvPicPr>
          <p:cNvPr id="1028" name="Picture 4" descr="https://fbcdn-sphotos-c-a.akamaihd.net/hphotos-ak-xpf1/v/t1.0-9/11888083_830206587074507_496821280749948978_n.jpg?oh=e6979ed56fe55ff55e01a1c81b53ad8a&amp;oe=56659F2E&amp;__gda__=1449516527_c5fb9d3e22ed0f49071501679f03597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3176" y="3436937"/>
            <a:ext cx="3620206" cy="27151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content-mia1-1.xx.fbcdn.net/hphotos-xtp1/v/t1.0-9/10520673_776983005731257_1535080530841599265_n.jpg?oh=20a789df27c52ccac8daaa52b1cd2042&amp;oe=5699DBA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3114" y="3742090"/>
            <a:ext cx="4135776" cy="2490082"/>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2709334" y="836768"/>
            <a:ext cx="6096000" cy="1200329"/>
          </a:xfrm>
          <a:prstGeom prst="rect">
            <a:avLst/>
          </a:prstGeom>
        </p:spPr>
        <p:txBody>
          <a:bodyPr>
            <a:spAutoFit/>
          </a:bodyPr>
          <a:lstStyle/>
          <a:p>
            <a:pPr algn="ctr"/>
            <a:r>
              <a:rPr lang="es-EC" sz="3600" dirty="0" smtClean="0"/>
              <a:t>HOSPITAL EUGENIO ESPEJO</a:t>
            </a:r>
            <a:br>
              <a:rPr lang="es-EC" sz="3600" dirty="0" smtClean="0"/>
            </a:br>
            <a:r>
              <a:rPr lang="es-EC" sz="3600" dirty="0" smtClean="0"/>
              <a:t>CARDIOLOGÍA</a:t>
            </a:r>
            <a:endParaRPr lang="es-EC" sz="3600" dirty="0"/>
          </a:p>
        </p:txBody>
      </p:sp>
    </p:spTree>
    <p:extLst>
      <p:ext uri="{BB962C8B-B14F-4D97-AF65-F5344CB8AC3E}">
        <p14:creationId xmlns:p14="http://schemas.microsoft.com/office/powerpoint/2010/main" val="25258006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521130" y="320692"/>
            <a:ext cx="749307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524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2413" defTabSz="914400" rtl="0" eaLnBrk="0" fontAlgn="base" latinLnBrk="0" hangingPunct="0">
              <a:lnSpc>
                <a:spcPct val="100000"/>
              </a:lnSpc>
              <a:spcBef>
                <a:spcPct val="0"/>
              </a:spcBef>
              <a:spcAft>
                <a:spcPct val="0"/>
              </a:spcAft>
              <a:buClrTx/>
              <a:buSzTx/>
              <a:buFontTx/>
              <a:buNone/>
              <a:tabLst/>
            </a:pPr>
            <a:r>
              <a:rPr kumimoji="0" lang="es-EC" altLang="es-EC"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a:t>
            </a:r>
            <a:r>
              <a:rPr kumimoji="0" lang="es-EC" altLang="es-EC" b="1" i="0" u="none" strike="noStrike" cap="none" normalizeH="0" baseline="0" dirty="0" smtClean="0" bmk="">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uadro </a:t>
            </a:r>
            <a:r>
              <a:rPr kumimoji="0" lang="es-EC" altLang="es-EC" b="1" i="0" u="none" strike="noStrike" cap="none" normalizeH="0" baseline="0" dirty="0" smtClean="0" bmk="_Toc427757607">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a:t>
            </a:r>
            <a:endParaRPr kumimoji="0" lang="es-EC" altLang="es-EC" b="0" i="0" u="none" strike="noStrike" cap="none" normalizeH="0" baseline="0" dirty="0" smtClean="0" bmk="_Toc427757607">
              <a:ln>
                <a:noFill/>
              </a:ln>
              <a:solidFill>
                <a:schemeClr val="tx1"/>
              </a:solidFill>
              <a:effectLst/>
              <a:latin typeface="Arial" panose="020B0604020202020204" pitchFamily="34" charset="0"/>
            </a:endParaRPr>
          </a:p>
          <a:p>
            <a:pPr marL="0" marR="0" lvl="0" indent="252413" defTabSz="914400" rtl="0" eaLnBrk="0" fontAlgn="base" latinLnBrk="0" hangingPunct="0">
              <a:lnSpc>
                <a:spcPct val="100000"/>
              </a:lnSpc>
              <a:spcBef>
                <a:spcPct val="0"/>
              </a:spcBef>
              <a:spcAft>
                <a:spcPct val="0"/>
              </a:spcAft>
              <a:buClrTx/>
              <a:buSzTx/>
              <a:buFontTx/>
              <a:buNone/>
              <a:tabLst/>
            </a:pPr>
            <a:r>
              <a:rPr kumimoji="0" lang="es-EC" altLang="es-EC" b="1" i="1" u="none" strike="noStrike" cap="none" normalizeH="0" baseline="0" dirty="0" smtClean="0" bmk="_Toc427757607">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Estándar de la admisión del paciente en la unidad de coronarios</a:t>
            </a:r>
            <a:endParaRPr kumimoji="0" lang="es-EC" altLang="es-EC"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714076668"/>
              </p:ext>
            </p:extLst>
          </p:nvPr>
        </p:nvGraphicFramePr>
        <p:xfrm>
          <a:off x="755173" y="1056222"/>
          <a:ext cx="9138634" cy="5489531"/>
        </p:xfrm>
        <a:graphic>
          <a:graphicData uri="http://schemas.openxmlformats.org/drawingml/2006/table">
            <a:tbl>
              <a:tblPr firstRow="1" firstCol="1">
                <a:tableStyleId>{616DA210-FB5B-4158-B5E0-FEB733F419BA}</a:tableStyleId>
              </a:tblPr>
              <a:tblGrid>
                <a:gridCol w="893099"/>
                <a:gridCol w="6084358"/>
                <a:gridCol w="778857"/>
                <a:gridCol w="778857"/>
                <a:gridCol w="603463"/>
              </a:tblGrid>
              <a:tr h="478323">
                <a:tc rowSpan="2">
                  <a:txBody>
                    <a:bodyPr/>
                    <a:lstStyle/>
                    <a:p>
                      <a:pPr>
                        <a:lnSpc>
                          <a:spcPct val="107000"/>
                        </a:lnSpc>
                        <a:spcAft>
                          <a:spcPts val="800"/>
                        </a:spcAft>
                      </a:pPr>
                      <a:r>
                        <a:rPr lang="es-EC" sz="1100" dirty="0">
                          <a:effectLst/>
                        </a:rPr>
                        <a:t>ORDEN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rowSpan="2">
                  <a:txBody>
                    <a:bodyPr/>
                    <a:lstStyle/>
                    <a:p>
                      <a:pPr>
                        <a:lnSpc>
                          <a:spcPct val="107000"/>
                        </a:lnSpc>
                        <a:spcAft>
                          <a:spcPts val="800"/>
                        </a:spcAft>
                      </a:pPr>
                      <a:r>
                        <a:rPr lang="es-EC" sz="1100">
                          <a:effectLst/>
                        </a:rPr>
                        <a:t> </a:t>
                      </a:r>
                    </a:p>
                    <a:p>
                      <a:pPr>
                        <a:lnSpc>
                          <a:spcPct val="107000"/>
                        </a:lnSpc>
                        <a:spcAft>
                          <a:spcPts val="800"/>
                        </a:spcAft>
                      </a:pPr>
                      <a:r>
                        <a:rPr lang="es-EC" sz="1100">
                          <a:effectLst/>
                        </a:rPr>
                        <a:t>CRITERIOS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gridSpan="3">
                  <a:txBody>
                    <a:bodyPr/>
                    <a:lstStyle/>
                    <a:p>
                      <a:pPr>
                        <a:lnSpc>
                          <a:spcPct val="107000"/>
                        </a:lnSpc>
                        <a:spcAft>
                          <a:spcPts val="800"/>
                        </a:spcAft>
                      </a:pPr>
                      <a:r>
                        <a:rPr lang="es-EC" sz="1100">
                          <a:effectLst/>
                        </a:rPr>
                        <a:t>PORCENTAJE DE CUMPLIMIENTO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hMerge="1">
                  <a:txBody>
                    <a:bodyPr/>
                    <a:lstStyle/>
                    <a:p>
                      <a:endParaRPr lang="es-EC"/>
                    </a:p>
                  </a:txBody>
                  <a:tcPr/>
                </a:tc>
                <a:tc hMerge="1">
                  <a:txBody>
                    <a:bodyPr/>
                    <a:lstStyle/>
                    <a:p>
                      <a:endParaRPr lang="es-EC"/>
                    </a:p>
                  </a:txBody>
                  <a:tcPr/>
                </a:tc>
              </a:tr>
              <a:tr h="998615">
                <a:tc vMerge="1">
                  <a:txBody>
                    <a:bodyPr/>
                    <a:lstStyle/>
                    <a:p>
                      <a:endParaRPr lang="es-EC"/>
                    </a:p>
                  </a:txBody>
                  <a:tcPr/>
                </a:tc>
                <a:tc vMerge="1">
                  <a:txBody>
                    <a:bodyPr/>
                    <a:lstStyle/>
                    <a:p>
                      <a:endParaRPr lang="es-EC"/>
                    </a:p>
                  </a:txBody>
                  <a:tcPr/>
                </a:tc>
                <a:tc>
                  <a:txBody>
                    <a:bodyPr/>
                    <a:lstStyle/>
                    <a:p>
                      <a:pPr>
                        <a:lnSpc>
                          <a:spcPct val="107000"/>
                        </a:lnSpc>
                        <a:spcAft>
                          <a:spcPts val="800"/>
                        </a:spcAft>
                      </a:pPr>
                      <a:r>
                        <a:rPr lang="es-EC" sz="1100">
                          <a:effectLst/>
                        </a:rPr>
                        <a:t>SI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100">
                          <a:effectLst/>
                        </a:rPr>
                        <a:t>A VECES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100">
                          <a:effectLst/>
                        </a:rPr>
                        <a:t>NO</a:t>
                      </a:r>
                    </a:p>
                    <a:p>
                      <a:pPr>
                        <a:lnSpc>
                          <a:spcPct val="107000"/>
                        </a:lnSpc>
                        <a:spcAft>
                          <a:spcPts val="800"/>
                        </a:spcAft>
                      </a:pPr>
                      <a:r>
                        <a:rPr lang="es-EC" sz="1100">
                          <a:effectLst/>
                        </a:rPr>
                        <a:t> </a:t>
                      </a:r>
                    </a:p>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r>
              <a:tr h="521588">
                <a:tc>
                  <a:txBody>
                    <a:bodyPr/>
                    <a:lstStyle/>
                    <a:p>
                      <a:pPr>
                        <a:lnSpc>
                          <a:spcPct val="107000"/>
                        </a:lnSpc>
                        <a:spcAft>
                          <a:spcPts val="800"/>
                        </a:spcAft>
                      </a:pPr>
                      <a:r>
                        <a:rPr lang="es-EC" sz="1100">
                          <a:effectLst/>
                        </a:rPr>
                        <a:t>1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200">
                          <a:effectLst/>
                        </a:rPr>
                        <a:t>Recibe al paciente con amabilidad e identifica al usuario por su nombre y entrega: sobre de Bienvenida y Kit de ingreso.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r>
              <a:tr h="255439">
                <a:tc>
                  <a:txBody>
                    <a:bodyPr/>
                    <a:lstStyle/>
                    <a:p>
                      <a:pPr>
                        <a:lnSpc>
                          <a:spcPct val="107000"/>
                        </a:lnSpc>
                        <a:spcAft>
                          <a:spcPts val="800"/>
                        </a:spcAft>
                      </a:pPr>
                      <a:r>
                        <a:rPr lang="es-EC" sz="1100">
                          <a:effectLst/>
                        </a:rPr>
                        <a:t>2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200">
                          <a:effectLst/>
                        </a:rPr>
                        <a:t>Informa al paciente sobre 	el procedimiento 	a realizarse.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r>
              <a:tr h="521588">
                <a:tc>
                  <a:txBody>
                    <a:bodyPr/>
                    <a:lstStyle/>
                    <a:p>
                      <a:pPr>
                        <a:lnSpc>
                          <a:spcPct val="107000"/>
                        </a:lnSpc>
                        <a:spcAft>
                          <a:spcPts val="800"/>
                        </a:spcAft>
                      </a:pPr>
                      <a:r>
                        <a:rPr lang="es-EC" sz="1100">
                          <a:effectLst/>
                        </a:rPr>
                        <a:t>3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200">
                          <a:effectLst/>
                        </a:rPr>
                        <a:t>Entrega pertenencias de paciente a familiares y firma como constancia de lo recibido.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r>
              <a:tr h="659756">
                <a:tc>
                  <a:txBody>
                    <a:bodyPr/>
                    <a:lstStyle/>
                    <a:p>
                      <a:pPr>
                        <a:lnSpc>
                          <a:spcPct val="107000"/>
                        </a:lnSpc>
                        <a:spcAft>
                          <a:spcPts val="800"/>
                        </a:spcAft>
                      </a:pPr>
                      <a:r>
                        <a:rPr lang="es-EC" sz="1100">
                          <a:effectLst/>
                        </a:rPr>
                        <a:t>4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200">
                          <a:effectLst/>
                        </a:rPr>
                        <a:t>Realiza informe de enfermería </a:t>
                      </a:r>
                      <a:endParaRPr lang="es-EC" sz="1100">
                        <a:effectLst/>
                      </a:endParaRPr>
                    </a:p>
                    <a:p>
                      <a:pPr>
                        <a:lnSpc>
                          <a:spcPct val="107000"/>
                        </a:lnSpc>
                        <a:spcAft>
                          <a:spcPts val="800"/>
                        </a:spcAft>
                      </a:pPr>
                      <a:r>
                        <a:rPr lang="es-EC" sz="1200">
                          <a:effectLst/>
                        </a:rPr>
                        <a:t>detallando la condición 	del ingreso del paciente (Hoja 	de evolución).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r>
              <a:tr h="255439">
                <a:tc>
                  <a:txBody>
                    <a:bodyPr/>
                    <a:lstStyle/>
                    <a:p>
                      <a:pPr>
                        <a:lnSpc>
                          <a:spcPct val="107000"/>
                        </a:lnSpc>
                        <a:spcAft>
                          <a:spcPts val="800"/>
                        </a:spcAft>
                      </a:pPr>
                      <a:r>
                        <a:rPr lang="es-EC" sz="1100">
                          <a:effectLst/>
                        </a:rPr>
                        <a:t>5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200">
                          <a:effectLst/>
                        </a:rPr>
                        <a:t>Chequea 	la indicación en hoja de 	prescripciones médicas.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r>
              <a:tr h="255439">
                <a:tc>
                  <a:txBody>
                    <a:bodyPr/>
                    <a:lstStyle/>
                    <a:p>
                      <a:pPr>
                        <a:lnSpc>
                          <a:spcPct val="107000"/>
                        </a:lnSpc>
                        <a:spcAft>
                          <a:spcPts val="800"/>
                        </a:spcAft>
                      </a:pPr>
                      <a:r>
                        <a:rPr lang="es-EC" sz="1100">
                          <a:effectLst/>
                        </a:rPr>
                        <a:t>6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200">
                          <a:effectLst/>
                        </a:rPr>
                        <a:t>Administra y registra la medicación (hoja de Kárdex).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r>
              <a:tr h="255439">
                <a:tc>
                  <a:txBody>
                    <a:bodyPr/>
                    <a:lstStyle/>
                    <a:p>
                      <a:pPr>
                        <a:lnSpc>
                          <a:spcPct val="107000"/>
                        </a:lnSpc>
                        <a:spcAft>
                          <a:spcPts val="800"/>
                        </a:spcAft>
                      </a:pPr>
                      <a:r>
                        <a:rPr lang="es-EC" sz="1100">
                          <a:effectLst/>
                        </a:rPr>
                        <a:t>7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200">
                          <a:effectLst/>
                        </a:rPr>
                        <a:t>Organiza la documentación en la Historia Clínica.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r>
              <a:tr h="255439">
                <a:tc>
                  <a:txBody>
                    <a:bodyPr/>
                    <a:lstStyle/>
                    <a:p>
                      <a:pPr>
                        <a:lnSpc>
                          <a:spcPct val="107000"/>
                        </a:lnSpc>
                        <a:spcAft>
                          <a:spcPts val="800"/>
                        </a:spcAft>
                      </a:pPr>
                      <a:r>
                        <a:rPr lang="es-EC" sz="1100">
                          <a:effectLst/>
                        </a:rPr>
                        <a:t>8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200">
                          <a:effectLst/>
                        </a:rPr>
                        <a:t>Registra en la hoja de censo diario el ingreso del paciente.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r>
              <a:tr h="255439">
                <a:tc>
                  <a:txBody>
                    <a:bodyPr/>
                    <a:lstStyle/>
                    <a:p>
                      <a:pPr>
                        <a:lnSpc>
                          <a:spcPct val="107000"/>
                        </a:lnSpc>
                        <a:spcAft>
                          <a:spcPts val="800"/>
                        </a:spcAft>
                      </a:pPr>
                      <a:r>
                        <a:rPr lang="es-EC" sz="1100">
                          <a:effectLst/>
                        </a:rPr>
                        <a:t>9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200">
                          <a:effectLst/>
                        </a:rPr>
                        <a:t>Permite la visita de familiares después de estabilizar al paciente.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r>
              <a:tr h="521588">
                <a:tc>
                  <a:txBody>
                    <a:bodyPr/>
                    <a:lstStyle/>
                    <a:p>
                      <a:pPr>
                        <a:lnSpc>
                          <a:spcPct val="107000"/>
                        </a:lnSpc>
                        <a:spcAft>
                          <a:spcPts val="800"/>
                        </a:spcAft>
                      </a:pPr>
                      <a:r>
                        <a:rPr lang="es-EC" sz="1100">
                          <a:effectLst/>
                        </a:rPr>
                        <a:t>10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200">
                          <a:effectLst/>
                        </a:rPr>
                        <a:t>Informa 	a 	los familiares del paciente horario de visita, alimentación, horario del informe 	médico 	y orientación 	del servicio.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r>
              <a:tr h="255439">
                <a:tc>
                  <a:txBody>
                    <a:bodyPr/>
                    <a:lstStyle/>
                    <a:p>
                      <a:pPr>
                        <a:lnSpc>
                          <a:spcPct val="107000"/>
                        </a:lnSpc>
                        <a:spcAft>
                          <a:spcPts val="80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200" dirty="0">
                          <a:effectLst/>
                        </a:rPr>
                        <a:t>TOTAL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c>
                  <a:txBody>
                    <a:bodyPr/>
                    <a:lstStyle/>
                    <a:p>
                      <a:pPr>
                        <a:lnSpc>
                          <a:spcPct val="107000"/>
                        </a:lnSpc>
                        <a:spcAft>
                          <a:spcPts val="80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31750" marT="1905" marB="0"/>
                </a:tc>
              </a:tr>
            </a:tbl>
          </a:graphicData>
        </a:graphic>
      </p:graphicFrame>
    </p:spTree>
    <p:extLst>
      <p:ext uri="{BB962C8B-B14F-4D97-AF65-F5344CB8AC3E}">
        <p14:creationId xmlns:p14="http://schemas.microsoft.com/office/powerpoint/2010/main" val="2498216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PENSAMIENTO DE LA PROFESION DE ENFERMER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1064" y="384048"/>
            <a:ext cx="6720872" cy="6201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1518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4000" b="1" dirty="0" smtClean="0">
                <a:solidFill>
                  <a:schemeClr val="tx1"/>
                </a:solidFill>
              </a:rPr>
              <a:t>GRACIAS!!!</a:t>
            </a:r>
            <a:endParaRPr lang="es-EC" sz="4000" b="1" dirty="0">
              <a:solidFill>
                <a:schemeClr val="tx1"/>
              </a:solidFill>
            </a:endParaRPr>
          </a:p>
        </p:txBody>
      </p:sp>
      <p:pic>
        <p:nvPicPr>
          <p:cNvPr id="5" name="Marcador de contenido 4"/>
          <p:cNvPicPr>
            <a:picLocks noGrp="1" noChangeAspect="1"/>
          </p:cNvPicPr>
          <p:nvPr>
            <p:ph idx="1"/>
          </p:nvPr>
        </p:nvPicPr>
        <p:blipFill>
          <a:blip r:embed="rId2"/>
          <a:stretch>
            <a:fillRect/>
          </a:stretch>
        </p:blipFill>
        <p:spPr>
          <a:xfrm>
            <a:off x="3933031" y="1465385"/>
            <a:ext cx="3558015" cy="3736059"/>
          </a:xfrm>
          <a:prstGeom prst="rect">
            <a:avLst/>
          </a:prstGeom>
        </p:spPr>
      </p:pic>
    </p:spTree>
    <p:extLst>
      <p:ext uri="{BB962C8B-B14F-4D97-AF65-F5344CB8AC3E}">
        <p14:creationId xmlns:p14="http://schemas.microsoft.com/office/powerpoint/2010/main" val="1202845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27888"/>
            <a:ext cx="8596668" cy="1320800"/>
          </a:xfrm>
        </p:spPr>
        <p:txBody>
          <a:bodyPr/>
          <a:lstStyle/>
          <a:p>
            <a:pPr algn="ctr"/>
            <a:r>
              <a:rPr lang="es-EC" b="1" dirty="0" smtClean="0">
                <a:solidFill>
                  <a:schemeClr val="tx1"/>
                </a:solidFill>
              </a:rPr>
              <a:t>PLANTEAMIENTO </a:t>
            </a:r>
            <a:r>
              <a:rPr lang="es-EC" b="1" dirty="0" smtClean="0">
                <a:solidFill>
                  <a:schemeClr val="tx1"/>
                </a:solidFill>
              </a:rPr>
              <a:t>DEL PROBLEMA</a:t>
            </a:r>
            <a:endParaRPr lang="es-EC" b="1" dirty="0">
              <a:solidFill>
                <a:schemeClr val="tx1"/>
              </a:solidFill>
            </a:endParaRPr>
          </a:p>
        </p:txBody>
      </p:sp>
      <p:pic>
        <p:nvPicPr>
          <p:cNvPr id="2050" name="Picture 2" descr="http://alcazar.com.mx/blog/wp-content/uploads/2013/10/manual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71257" y="1399558"/>
            <a:ext cx="2626255" cy="166218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a:stretch>
            <a:fillRect/>
          </a:stretch>
        </p:blipFill>
        <p:spPr>
          <a:xfrm>
            <a:off x="513694" y="3822371"/>
            <a:ext cx="2619375" cy="1743075"/>
          </a:xfrm>
          <a:prstGeom prst="rect">
            <a:avLst/>
          </a:prstGeom>
        </p:spPr>
      </p:pic>
      <p:pic>
        <p:nvPicPr>
          <p:cNvPr id="2058" name="Picture 10" descr="https://fbcdn-sphotos-a-a.akamaihd.net/hphotos-ak-xaf1/v/t1.0-9/11986547_1072687952771995_2708808745252322269_n.jpg?oh=dd8c52884c54affb092372b39220e069&amp;oe=56A6FC95&amp;__gda__=1453766434_83dcc1c4466d0e8a426872b0c491db9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3600" y="3448351"/>
            <a:ext cx="3600804" cy="241070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5"/>
          <a:stretch>
            <a:fillRect/>
          </a:stretch>
        </p:blipFill>
        <p:spPr>
          <a:xfrm>
            <a:off x="4271257" y="3822371"/>
            <a:ext cx="2362200" cy="1933575"/>
          </a:xfrm>
          <a:prstGeom prst="rect">
            <a:avLst/>
          </a:prstGeom>
        </p:spPr>
      </p:pic>
      <p:sp>
        <p:nvSpPr>
          <p:cNvPr id="4" name="Flecha abajo 3"/>
          <p:cNvSpPr/>
          <p:nvPr/>
        </p:nvSpPr>
        <p:spPr>
          <a:xfrm>
            <a:off x="5584384" y="3061745"/>
            <a:ext cx="212912" cy="3866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Flecha abajo 6"/>
          <p:cNvSpPr/>
          <p:nvPr/>
        </p:nvSpPr>
        <p:spPr>
          <a:xfrm rot="3058361">
            <a:off x="3698712" y="2535444"/>
            <a:ext cx="221179" cy="4007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Flecha abajo 9"/>
          <p:cNvSpPr/>
          <p:nvPr/>
        </p:nvSpPr>
        <p:spPr>
          <a:xfrm rot="19258361">
            <a:off x="7137694" y="2323344"/>
            <a:ext cx="221179" cy="4007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832699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solidFill>
                  <a:schemeClr val="tx1"/>
                </a:solidFill>
              </a:rPr>
              <a:t>FORMULACIÓN DEL PROBLEMA </a:t>
            </a:r>
            <a:endParaRPr lang="es-EC" b="1" dirty="0">
              <a:solidFill>
                <a:schemeClr val="tx1"/>
              </a:solidFill>
            </a:endParaRPr>
          </a:p>
        </p:txBody>
      </p:sp>
      <p:sp>
        <p:nvSpPr>
          <p:cNvPr id="3" name="Marcador de contenido 2"/>
          <p:cNvSpPr>
            <a:spLocks noGrp="1"/>
          </p:cNvSpPr>
          <p:nvPr>
            <p:ph idx="1"/>
          </p:nvPr>
        </p:nvSpPr>
        <p:spPr>
          <a:xfrm>
            <a:off x="838200" y="1433689"/>
            <a:ext cx="10515600" cy="4743274"/>
          </a:xfrm>
        </p:spPr>
        <p:txBody>
          <a:bodyPr/>
          <a:lstStyle/>
          <a:p>
            <a:pPr marL="0" indent="0" algn="just">
              <a:buNone/>
            </a:pPr>
            <a:r>
              <a:rPr lang="es-EC" sz="3200" dirty="0">
                <a:solidFill>
                  <a:schemeClr val="tx1"/>
                </a:solidFill>
              </a:rPr>
              <a:t>Los procedimientos de enfermería en el servicio de Cardiología del Hospital Eugenio será una alternativa de cambio para mejorar la práctica profesional con el fin de brindar una atención oportuna y de calidad al usuario.</a:t>
            </a:r>
          </a:p>
          <a:p>
            <a:pPr marL="0" indent="0">
              <a:buNone/>
            </a:pPr>
            <a:endParaRPr lang="es-EC" dirty="0"/>
          </a:p>
        </p:txBody>
      </p:sp>
      <p:pic>
        <p:nvPicPr>
          <p:cNvPr id="4" name="Imagen 3"/>
          <p:cNvPicPr>
            <a:picLocks noChangeAspect="1"/>
          </p:cNvPicPr>
          <p:nvPr/>
        </p:nvPicPr>
        <p:blipFill>
          <a:blip r:embed="rId2"/>
          <a:stretch>
            <a:fillRect/>
          </a:stretch>
        </p:blipFill>
        <p:spPr>
          <a:xfrm>
            <a:off x="4489450" y="3667746"/>
            <a:ext cx="3213100" cy="2932642"/>
          </a:xfrm>
          <a:prstGeom prst="rect">
            <a:avLst/>
          </a:prstGeom>
        </p:spPr>
      </p:pic>
    </p:spTree>
    <p:extLst>
      <p:ext uri="{BB962C8B-B14F-4D97-AF65-F5344CB8AC3E}">
        <p14:creationId xmlns:p14="http://schemas.microsoft.com/office/powerpoint/2010/main" val="1650934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solidFill>
                  <a:schemeClr val="tx1"/>
                </a:solidFill>
              </a:rPr>
              <a:t>OBJETIVO GENERAL</a:t>
            </a:r>
            <a:endParaRPr lang="es-EC" b="1" dirty="0">
              <a:solidFill>
                <a:schemeClr val="tx1"/>
              </a:solidFill>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026145984"/>
              </p:ext>
            </p:extLst>
          </p:nvPr>
        </p:nvGraphicFramePr>
        <p:xfrm>
          <a:off x="677862" y="1371600"/>
          <a:ext cx="10642410" cy="4956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stretch>
            <a:fillRect/>
          </a:stretch>
        </p:blipFill>
        <p:spPr>
          <a:xfrm>
            <a:off x="3014297" y="4224704"/>
            <a:ext cx="1761651" cy="1888551"/>
          </a:xfrm>
          <a:prstGeom prst="rect">
            <a:avLst/>
          </a:prstGeom>
        </p:spPr>
      </p:pic>
      <p:pic>
        <p:nvPicPr>
          <p:cNvPr id="1028" name="Picture 4" descr="Resultado de imagen para manua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41803" y="4340423"/>
            <a:ext cx="2435224" cy="1657112"/>
          </a:xfrm>
          <a:prstGeom prst="rect">
            <a:avLst/>
          </a:prstGeom>
          <a:noFill/>
          <a:extLst>
            <a:ext uri="{909E8E84-426E-40DD-AFC4-6F175D3DCCD1}">
              <a14:hiddenFill xmlns:a14="http://schemas.microsoft.com/office/drawing/2010/main">
                <a:solidFill>
                  <a:srgbClr val="FFFFFF"/>
                </a:solidFill>
              </a14:hiddenFill>
            </a:ext>
          </a:extLst>
        </p:spPr>
      </p:pic>
      <p:pic>
        <p:nvPicPr>
          <p:cNvPr id="7" name="Marcador de contenido 5"/>
          <p:cNvPicPr>
            <a:picLocks noChangeAspect="1"/>
          </p:cNvPicPr>
          <p:nvPr/>
        </p:nvPicPr>
        <p:blipFill>
          <a:blip r:embed="rId9"/>
          <a:stretch>
            <a:fillRect/>
          </a:stretch>
        </p:blipFill>
        <p:spPr>
          <a:xfrm>
            <a:off x="5351952" y="4678302"/>
            <a:ext cx="1107463" cy="622254"/>
          </a:xfrm>
          <a:prstGeom prst="rect">
            <a:avLst/>
          </a:prstGeom>
        </p:spPr>
      </p:pic>
      <p:pic>
        <p:nvPicPr>
          <p:cNvPr id="8" name="Picture 6" descr="Resultado de imagen para evaluaci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70779" y="4224704"/>
            <a:ext cx="3038475" cy="171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821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solidFill>
                  <a:schemeClr val="tx1"/>
                </a:solidFill>
              </a:rPr>
              <a:t>MARCO LEGAL</a:t>
            </a:r>
            <a:endParaRPr lang="es-EC" b="1" dirty="0">
              <a:solidFill>
                <a:schemeClr val="tx1"/>
              </a:solidFill>
            </a:endParaRPr>
          </a:p>
        </p:txBody>
      </p:sp>
      <p:sp>
        <p:nvSpPr>
          <p:cNvPr id="8" name="Marcador de contenido 7"/>
          <p:cNvSpPr>
            <a:spLocks noGrp="1"/>
          </p:cNvSpPr>
          <p:nvPr>
            <p:ph idx="1"/>
          </p:nvPr>
        </p:nvSpPr>
        <p:spPr>
          <a:xfrm>
            <a:off x="677334" y="1685101"/>
            <a:ext cx="9198186" cy="4020755"/>
          </a:xfrm>
        </p:spPr>
        <p:txBody>
          <a:bodyPr>
            <a:normAutofit lnSpcReduction="10000"/>
          </a:bodyPr>
          <a:lstStyle/>
          <a:p>
            <a:pPr marL="0" indent="0" algn="just">
              <a:buNone/>
            </a:pPr>
            <a:r>
              <a:rPr lang="es-EC" sz="2800" dirty="0"/>
              <a:t>Este proyecto es pertinente porque está dentro del marco legal y se ejercerá con sujeción a la ley de acuerdo  a los artículos, políticas y lineamientos estipulados en la : Constitución  política de la República del Ecuador, Plan Nacional del Buen Vivir, Marco Legal del Hospital Eugenio Espejo Registro oficial, Ministerio de salud pública, Código orgánico de la salud, Ley de los derechos del paciente, y Objetivos del milenio, siendo todos  el fundamento legal para la realización del presente proyecto.</a:t>
            </a:r>
          </a:p>
          <a:p>
            <a:pPr marL="0" indent="0" algn="just">
              <a:buNone/>
            </a:pPr>
            <a:endParaRPr lang="es-EC" dirty="0"/>
          </a:p>
        </p:txBody>
      </p:sp>
    </p:spTree>
    <p:extLst>
      <p:ext uri="{BB962C8B-B14F-4D97-AF65-F5344CB8AC3E}">
        <p14:creationId xmlns:p14="http://schemas.microsoft.com/office/powerpoint/2010/main" val="546803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1"/>
                </a:solidFill>
              </a:rPr>
              <a:t>MARCO TEÓRICO</a:t>
            </a:r>
            <a:endParaRPr lang="es-EC" dirty="0">
              <a:solidFill>
                <a:schemeClr val="tx1"/>
              </a:solidFill>
            </a:endParaRPr>
          </a:p>
        </p:txBody>
      </p:sp>
      <p:sp>
        <p:nvSpPr>
          <p:cNvPr id="3" name="Marcador de contenido 2"/>
          <p:cNvSpPr>
            <a:spLocks noGrp="1"/>
          </p:cNvSpPr>
          <p:nvPr>
            <p:ph idx="1"/>
          </p:nvPr>
        </p:nvSpPr>
        <p:spPr>
          <a:xfrm>
            <a:off x="3083945" y="1690688"/>
            <a:ext cx="7916361" cy="4289488"/>
          </a:xfrm>
        </p:spPr>
        <p:txBody>
          <a:bodyPr>
            <a:normAutofit lnSpcReduction="10000"/>
          </a:bodyPr>
          <a:lstStyle/>
          <a:p>
            <a:pPr marL="0" indent="0" algn="just">
              <a:buNone/>
            </a:pPr>
            <a:r>
              <a:rPr lang="es-EC" sz="2800" dirty="0"/>
              <a:t>Según (Cortez, 2013) “La profesión de enfermería tiene una profunda dimensión humanitaria y es la más numerosa dentro del área de la salud, teniendo a su cargo la gestión del cuidado como eje principal de acción a través de la promoción en salud, prevención de enfermedades y cuidados terapéuticos a personas de todas las edades, familias, grupos y comunidades, sin distinción, a lo largo de todo el ciclo vital”.</a:t>
            </a:r>
          </a:p>
          <a:p>
            <a:pPr marL="0" indent="0">
              <a:buNone/>
            </a:pPr>
            <a:endParaRPr lang="es-EC" dirty="0"/>
          </a:p>
        </p:txBody>
      </p:sp>
      <p:pic>
        <p:nvPicPr>
          <p:cNvPr id="3074" name="Picture 2" descr="http://instituciones.msp.gob.ec/misalud/images/stories/fotos_noticias/enfermera_atencion122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1" y="1927211"/>
            <a:ext cx="2718184" cy="3467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600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C" b="1" dirty="0">
                <a:solidFill>
                  <a:schemeClr val="tx1"/>
                </a:solidFill>
              </a:rPr>
              <a:t>Metodología para el proceso de atención de enfermería</a:t>
            </a:r>
            <a:r>
              <a:rPr lang="es-EC" b="1" dirty="0"/>
              <a:t/>
            </a:r>
            <a:br>
              <a:rPr lang="es-EC" b="1" dirty="0"/>
            </a:br>
            <a:endParaRPr lang="es-EC" dirty="0"/>
          </a:p>
        </p:txBody>
      </p:sp>
      <p:sp>
        <p:nvSpPr>
          <p:cNvPr id="3" name="Marcador de contenido 2"/>
          <p:cNvSpPr>
            <a:spLocks noGrp="1"/>
          </p:cNvSpPr>
          <p:nvPr>
            <p:ph idx="1"/>
          </p:nvPr>
        </p:nvSpPr>
        <p:spPr>
          <a:xfrm>
            <a:off x="677334" y="1930400"/>
            <a:ext cx="8596668" cy="3880773"/>
          </a:xfrm>
        </p:spPr>
        <p:txBody>
          <a:bodyPr>
            <a:normAutofit fontScale="92500"/>
          </a:bodyPr>
          <a:lstStyle/>
          <a:p>
            <a:pPr marL="0" indent="0" algn="just">
              <a:buNone/>
            </a:pPr>
            <a:r>
              <a:rPr lang="es-EC" sz="2400" dirty="0" smtClean="0">
                <a:solidFill>
                  <a:schemeClr val="tx1"/>
                </a:solidFill>
              </a:rPr>
              <a:t>Para </a:t>
            </a:r>
            <a:r>
              <a:rPr lang="es-EC" sz="2400" dirty="0">
                <a:solidFill>
                  <a:schemeClr val="tx1"/>
                </a:solidFill>
              </a:rPr>
              <a:t>cumplir sus cometidos fundamentales, la práctica de enfermería requiere que en el marco de un modelo conceptual se aplique un método a partir del cual se pueden estructurar de una manera eficaz todas las intervenciones, desde el primer contacto con la persona hasta la finalización de las actividades encuadradas dentro de su ámbito de responsabilidades. El método plenamente aceptado en la actualidad corresponde al método científico, considerando el más idóneo para la solución de problemas y basado en una secuencia elemental comprensión del problema, la recogida de datos, la formulación de hipótesis de trabajo, la comprobación de las hipótesis y la formulación de conclusiones.</a:t>
            </a:r>
          </a:p>
          <a:p>
            <a:endParaRPr lang="es-EC" dirty="0"/>
          </a:p>
        </p:txBody>
      </p:sp>
      <p:pic>
        <p:nvPicPr>
          <p:cNvPr id="5" name="Imagen 4"/>
          <p:cNvPicPr>
            <a:picLocks noChangeAspect="1"/>
          </p:cNvPicPr>
          <p:nvPr/>
        </p:nvPicPr>
        <p:blipFill>
          <a:blip r:embed="rId2"/>
          <a:stretch>
            <a:fillRect/>
          </a:stretch>
        </p:blipFill>
        <p:spPr>
          <a:xfrm>
            <a:off x="9274002" y="0"/>
            <a:ext cx="2381250" cy="1924050"/>
          </a:xfrm>
          <a:prstGeom prst="rect">
            <a:avLst/>
          </a:prstGeom>
        </p:spPr>
      </p:pic>
    </p:spTree>
    <p:extLst>
      <p:ext uri="{BB962C8B-B14F-4D97-AF65-F5344CB8AC3E}">
        <p14:creationId xmlns:p14="http://schemas.microsoft.com/office/powerpoint/2010/main" val="4269378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solidFill>
                  <a:schemeClr val="tx1"/>
                </a:solidFill>
              </a:rPr>
              <a:t>PROCESO DE ATENCIÓN DE ENFERMERÍA</a:t>
            </a:r>
            <a:endParaRPr lang="es-EC" b="1" dirty="0">
              <a:solidFill>
                <a:schemeClr val="tx1"/>
              </a:solidFill>
            </a:endParaRPr>
          </a:p>
        </p:txBody>
      </p:sp>
      <p:pic>
        <p:nvPicPr>
          <p:cNvPr id="4098" name="Picture 2" descr="https://encrypted-tbn0.gstatic.com/images?q=tbn:ANd9GcT1J-gyP7aJ6Fg9zvaMVst3vFWKJ3pBIU4U1p8vuXyohKNFPKO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1777206"/>
            <a:ext cx="8883914" cy="380739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a:stretch>
            <a:fillRect/>
          </a:stretch>
        </p:blipFill>
        <p:spPr>
          <a:xfrm>
            <a:off x="9838944" y="127746"/>
            <a:ext cx="2103554" cy="1699672"/>
          </a:xfrm>
          <a:prstGeom prst="rect">
            <a:avLst/>
          </a:prstGeom>
        </p:spPr>
      </p:pic>
    </p:spTree>
    <p:extLst>
      <p:ext uri="{BB962C8B-B14F-4D97-AF65-F5344CB8AC3E}">
        <p14:creationId xmlns:p14="http://schemas.microsoft.com/office/powerpoint/2010/main" val="2676668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105</TotalTime>
  <Words>1687</Words>
  <Application>Microsoft Office PowerPoint</Application>
  <PresentationFormat>Panorámica</PresentationFormat>
  <Paragraphs>179</Paragraphs>
  <Slides>22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Arial</vt:lpstr>
      <vt:lpstr>Calibri</vt:lpstr>
      <vt:lpstr>Times New Roman</vt:lpstr>
      <vt:lpstr>Trebuchet MS</vt:lpstr>
      <vt:lpstr>Wingdings 3</vt:lpstr>
      <vt:lpstr>Faceta</vt:lpstr>
      <vt:lpstr>Presentación de PowerPoint</vt:lpstr>
      <vt:lpstr>Presentación de PowerPoint</vt:lpstr>
      <vt:lpstr>PLANTEAMIENTO DEL PROBLEMA</vt:lpstr>
      <vt:lpstr>FORMULACIÓN DEL PROBLEMA </vt:lpstr>
      <vt:lpstr>OBJETIVO GENERAL</vt:lpstr>
      <vt:lpstr>MARCO LEGAL</vt:lpstr>
      <vt:lpstr>MARCO TEÓRICO</vt:lpstr>
      <vt:lpstr>Metodología para el proceso de atención de enfermería </vt:lpstr>
      <vt:lpstr>PROCESO DE ATENCIÓN DE ENFERMERÍA</vt:lpstr>
      <vt:lpstr>ESTÁNDARES DE ENFERMERÍA </vt:lpstr>
      <vt:lpstr>SEGURIDAD DEL PACIENTE</vt:lpstr>
      <vt:lpstr>METODOLOGÍA DE LA INVESTIGACIÓN</vt:lpstr>
      <vt:lpstr>CONCLUSIONES</vt:lpstr>
      <vt:lpstr>RECOMENDACIONES</vt:lpstr>
      <vt:lpstr>PROPUESTA</vt:lpstr>
      <vt:lpstr>NIVEL DE CUMPLIMIENTO</vt:lpstr>
      <vt:lpstr>PROTOCOLO DE ATENCIÓN DE ENFERMERÍA EN ADMISIÓN DEL PACIENTE EN LA UNIDAD DE CORONARIOS </vt:lpstr>
      <vt:lpstr>Presentación de PowerPoint</vt:lpstr>
      <vt:lpstr>Presentación de PowerPoint</vt:lpstr>
      <vt:lpstr>Presentación de PowerPoint</vt:lpstr>
      <vt:lpstr>Presentación de PowerPoint</vt:lpstr>
      <vt:lpstr>GRACIAS!!!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Familia P</dc:creator>
  <cp:lastModifiedBy>Acer</cp:lastModifiedBy>
  <cp:revision>16</cp:revision>
  <dcterms:created xsi:type="dcterms:W3CDTF">2015-09-20T22:20:55Z</dcterms:created>
  <dcterms:modified xsi:type="dcterms:W3CDTF">2015-09-21T03:54:13Z</dcterms:modified>
</cp:coreProperties>
</file>