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257" r:id="rId21"/>
    <p:sldId id="258" r:id="rId22"/>
    <p:sldId id="259" r:id="rId23"/>
    <p:sldId id="260" r:id="rId24"/>
    <p:sldId id="261" r:id="rId25"/>
    <p:sldId id="262" r:id="rId26"/>
    <p:sldId id="263" r:id="rId27"/>
    <p:sldId id="264" r:id="rId28"/>
    <p:sldId id="318" r:id="rId29"/>
    <p:sldId id="266" r:id="rId30"/>
    <p:sldId id="305" r:id="rId31"/>
    <p:sldId id="306" r:id="rId32"/>
    <p:sldId id="308" r:id="rId33"/>
    <p:sldId id="309" r:id="rId34"/>
    <p:sldId id="310" r:id="rId35"/>
    <p:sldId id="311" r:id="rId36"/>
    <p:sldId id="312" r:id="rId37"/>
    <p:sldId id="313" r:id="rId38"/>
    <p:sldId id="314" r:id="rId39"/>
    <p:sldId id="315" r:id="rId40"/>
    <p:sldId id="316" r:id="rId41"/>
    <p:sldId id="317" r:id="rId42"/>
    <p:sldId id="319" r:id="rId43"/>
    <p:sldId id="321" r:id="rId44"/>
    <p:sldId id="32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showGuides="1">
      <p:cViewPr>
        <p:scale>
          <a:sx n="70" d="100"/>
          <a:sy n="70" d="100"/>
        </p:scale>
        <p:origin x="-702" y="-180"/>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28550" y="682389"/>
            <a:ext cx="7026749" cy="2681502"/>
          </a:xfrm>
        </p:spPr>
        <p:txBody>
          <a:bodyPr/>
          <a:lstStyle/>
          <a:p>
            <a:pPr algn="ctr"/>
            <a:r>
              <a:rPr lang="es-EC" sz="3200" dirty="0" smtClean="0">
                <a:solidFill>
                  <a:schemeClr val="tx1"/>
                </a:solidFill>
                <a:latin typeface="Arial" panose="020B0604020202020204" pitchFamily="34" charset="0"/>
                <a:cs typeface="Arial" panose="020B0604020202020204" pitchFamily="34" charset="0"/>
              </a:rPr>
              <a:t>UNIVERSIDAD DE LAS FUERZAS ARMADAS E.S.P.E</a:t>
            </a:r>
            <a:endParaRPr lang="es-EC" sz="3200" dirty="0">
              <a:solidFill>
                <a:schemeClr val="tx1"/>
              </a:solidFill>
              <a:latin typeface="Arial" panose="020B0604020202020204" pitchFamily="34" charset="0"/>
              <a:cs typeface="Arial" panose="020B0604020202020204" pitchFamily="34" charset="0"/>
            </a:endParaRPr>
          </a:p>
        </p:txBody>
      </p:sp>
      <p:sp>
        <p:nvSpPr>
          <p:cNvPr id="3" name="2 Rectángulo"/>
          <p:cNvSpPr/>
          <p:nvPr/>
        </p:nvSpPr>
        <p:spPr>
          <a:xfrm>
            <a:off x="2488442" y="4314418"/>
            <a:ext cx="6096000" cy="1754326"/>
          </a:xfrm>
          <a:prstGeom prst="rect">
            <a:avLst/>
          </a:prstGeom>
        </p:spPr>
        <p:txBody>
          <a:bodyPr>
            <a:spAutoFit/>
          </a:bodyPr>
          <a:lstStyle/>
          <a:p>
            <a:pPr algn="ctr"/>
            <a:r>
              <a:rPr lang="es-ES_tradnl" dirty="0">
                <a:latin typeface="Arial" panose="020B0604020202020204" pitchFamily="34" charset="0"/>
                <a:cs typeface="Arial" panose="020B0604020202020204" pitchFamily="34" charset="0"/>
              </a:rPr>
              <a:t>PROPUESTA ESTRATÉGICA DE MARKETING PARA EL LANZAMIENTO AL MERCADO DE QUITO Y LATACUNGA DEL PRODUCTO NELLARMCAST CEREALATTO XPRESS COMERCIALIZADO POR LA EMPRESA BEO SAÚDE PRODUCTOS NATURALES CIA. LTDA.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629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404665"/>
            <a:ext cx="10972800" cy="5721499"/>
          </a:xfrm>
        </p:spPr>
        <p:txBody>
          <a:bodyPr/>
          <a:lstStyle/>
          <a:p>
            <a:r>
              <a:rPr lang="es-ES" b="1" dirty="0" smtClean="0">
                <a:latin typeface="Arial" panose="020B0604020202020204" pitchFamily="34" charset="0"/>
                <a:cs typeface="Arial" panose="020B0604020202020204" pitchFamily="34" charset="0"/>
              </a:rPr>
              <a:t>Capítulo IV: Síntesis del análisis situacional de la empresa</a:t>
            </a:r>
          </a:p>
          <a:p>
            <a:endParaRPr lang="es-ES" b="1" dirty="0" smtClean="0">
              <a:latin typeface="Arial" panose="020B0604020202020204" pitchFamily="34" charset="0"/>
              <a:cs typeface="Arial" panose="020B0604020202020204" pitchFamily="34" charset="0"/>
            </a:endParaRPr>
          </a:p>
          <a:p>
            <a:pPr marL="514350" indent="-514350">
              <a:buAutoNum type="arabicPeriod"/>
            </a:pPr>
            <a:r>
              <a:rPr lang="es-EC" dirty="0" smtClean="0">
                <a:latin typeface="Arial" panose="020B0604020202020204" pitchFamily="34" charset="0"/>
                <a:cs typeface="Arial" panose="020B0604020202020204" pitchFamily="34" charset="0"/>
              </a:rPr>
              <a:t>Matriz </a:t>
            </a:r>
            <a:r>
              <a:rPr lang="es-EC" dirty="0">
                <a:latin typeface="Arial" panose="020B0604020202020204" pitchFamily="34" charset="0"/>
                <a:cs typeface="Arial" panose="020B0604020202020204" pitchFamily="34" charset="0"/>
              </a:rPr>
              <a:t>FCE (Factores claves de éxito</a:t>
            </a:r>
            <a:r>
              <a:rPr lang="es-EC" dirty="0" smtClean="0">
                <a:latin typeface="Arial" panose="020B0604020202020204" pitchFamily="34" charset="0"/>
                <a:cs typeface="Arial" panose="020B0604020202020204" pitchFamily="34" charset="0"/>
              </a:rPr>
              <a:t>)</a:t>
            </a:r>
          </a:p>
          <a:p>
            <a:pPr marL="0" indent="0">
              <a:buNone/>
            </a:pPr>
            <a:endParaRPr lang="es-EC" dirty="0" smtClean="0"/>
          </a:p>
          <a:p>
            <a:pPr marL="0" indent="0">
              <a:buNone/>
            </a:pP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241270592"/>
              </p:ext>
            </p:extLst>
          </p:nvPr>
        </p:nvGraphicFramePr>
        <p:xfrm>
          <a:off x="1997073" y="1921804"/>
          <a:ext cx="6720747" cy="2880360"/>
        </p:xfrm>
        <a:graphic>
          <a:graphicData uri="http://schemas.openxmlformats.org/drawingml/2006/table">
            <a:tbl>
              <a:tblPr firstRow="1" firstCol="1" bandRow="1">
                <a:tableStyleId>{5C22544A-7EE6-4342-B048-85BDC9FD1C3A}</a:tableStyleId>
              </a:tblPr>
              <a:tblGrid>
                <a:gridCol w="5021667"/>
                <a:gridCol w="1699080"/>
              </a:tblGrid>
              <a:tr h="390901">
                <a:tc gridSpan="2">
                  <a:txBody>
                    <a:bodyPr/>
                    <a:lstStyle/>
                    <a:p>
                      <a:pPr algn="ctr">
                        <a:lnSpc>
                          <a:spcPct val="150000"/>
                        </a:lnSpc>
                        <a:spcAft>
                          <a:spcPts val="0"/>
                        </a:spcAft>
                      </a:pPr>
                      <a:r>
                        <a:rPr lang="es-EC" sz="1800" dirty="0">
                          <a:effectLst/>
                        </a:rPr>
                        <a:t>Matriz FCE</a:t>
                      </a:r>
                      <a:endParaRPr lang="es-ES" sz="1800" dirty="0">
                        <a:effectLst/>
                        <a:latin typeface="Times New Roman"/>
                        <a:ea typeface="Calibri"/>
                        <a:cs typeface="Times New Roman"/>
                      </a:endParaRPr>
                    </a:p>
                  </a:txBody>
                  <a:tcPr marL="59267" marR="59267" marT="0" marB="0" anchor="b"/>
                </a:tc>
                <a:tc hMerge="1">
                  <a:txBody>
                    <a:bodyPr/>
                    <a:lstStyle/>
                    <a:p>
                      <a:endParaRPr lang="es-ES"/>
                    </a:p>
                  </a:txBody>
                  <a:tcPr/>
                </a:tc>
              </a:tr>
              <a:tr h="390901">
                <a:tc>
                  <a:txBody>
                    <a:bodyPr/>
                    <a:lstStyle/>
                    <a:p>
                      <a:pPr algn="ctr">
                        <a:lnSpc>
                          <a:spcPct val="150000"/>
                        </a:lnSpc>
                        <a:spcAft>
                          <a:spcPts val="0"/>
                        </a:spcAft>
                      </a:pPr>
                      <a:r>
                        <a:rPr lang="es-EC" sz="1800" dirty="0">
                          <a:effectLst/>
                        </a:rPr>
                        <a:t>FCE en la industria</a:t>
                      </a:r>
                      <a:endParaRPr lang="es-ES" sz="1800" dirty="0">
                        <a:effectLst/>
                        <a:latin typeface="Times New Roman"/>
                        <a:ea typeface="Calibri"/>
                        <a:cs typeface="Times New Roman"/>
                      </a:endParaRPr>
                    </a:p>
                  </a:txBody>
                  <a:tcPr marL="59267" marR="59267" marT="0" marB="0" anchor="b"/>
                </a:tc>
                <a:tc>
                  <a:txBody>
                    <a:bodyPr/>
                    <a:lstStyle/>
                    <a:p>
                      <a:pPr algn="ctr">
                        <a:lnSpc>
                          <a:spcPct val="150000"/>
                        </a:lnSpc>
                        <a:spcAft>
                          <a:spcPts val="0"/>
                        </a:spcAft>
                      </a:pPr>
                      <a:r>
                        <a:rPr lang="es-EC" sz="1800" dirty="0">
                          <a:effectLst/>
                        </a:rPr>
                        <a:t>Importancia</a:t>
                      </a:r>
                      <a:endParaRPr lang="es-ES" sz="1800" dirty="0">
                        <a:effectLst/>
                        <a:latin typeface="Times New Roman"/>
                        <a:ea typeface="Calibri"/>
                        <a:cs typeface="Times New Roman"/>
                      </a:endParaRPr>
                    </a:p>
                  </a:txBody>
                  <a:tcPr marL="59267" marR="59267" marT="0" marB="0" anchor="b"/>
                </a:tc>
              </a:tr>
              <a:tr h="390901">
                <a:tc>
                  <a:txBody>
                    <a:bodyPr/>
                    <a:lstStyle/>
                    <a:p>
                      <a:pPr algn="just">
                        <a:lnSpc>
                          <a:spcPct val="150000"/>
                        </a:lnSpc>
                        <a:spcAft>
                          <a:spcPts val="0"/>
                        </a:spcAft>
                      </a:pPr>
                      <a:r>
                        <a:rPr lang="es-EC" sz="1800" dirty="0">
                          <a:effectLst/>
                        </a:rPr>
                        <a:t>Productos con alto valor nutricional</a:t>
                      </a:r>
                      <a:endParaRPr lang="es-ES" sz="1800" dirty="0">
                        <a:effectLst/>
                        <a:latin typeface="Times New Roman"/>
                        <a:ea typeface="Calibri"/>
                        <a:cs typeface="Times New Roman"/>
                      </a:endParaRPr>
                    </a:p>
                  </a:txBody>
                  <a:tcPr marL="59267" marR="59267" marT="0" marB="0" anchor="ctr"/>
                </a:tc>
                <a:tc>
                  <a:txBody>
                    <a:bodyPr/>
                    <a:lstStyle/>
                    <a:p>
                      <a:pPr algn="ctr">
                        <a:lnSpc>
                          <a:spcPct val="150000"/>
                        </a:lnSpc>
                        <a:spcAft>
                          <a:spcPts val="0"/>
                        </a:spcAft>
                      </a:pPr>
                      <a:r>
                        <a:rPr lang="es-EC" sz="1800" dirty="0">
                          <a:effectLst/>
                        </a:rPr>
                        <a:t>9</a:t>
                      </a:r>
                      <a:endParaRPr lang="es-ES" sz="1800" dirty="0">
                        <a:effectLst/>
                        <a:latin typeface="Times New Roman"/>
                        <a:ea typeface="Calibri"/>
                        <a:cs typeface="Times New Roman"/>
                      </a:endParaRPr>
                    </a:p>
                  </a:txBody>
                  <a:tcPr marL="59267" marR="59267" marT="0" marB="0" anchor="b"/>
                </a:tc>
              </a:tr>
              <a:tr h="390901">
                <a:tc>
                  <a:txBody>
                    <a:bodyPr/>
                    <a:lstStyle/>
                    <a:p>
                      <a:pPr algn="just">
                        <a:lnSpc>
                          <a:spcPct val="150000"/>
                        </a:lnSpc>
                        <a:spcAft>
                          <a:spcPts val="0"/>
                        </a:spcAft>
                      </a:pPr>
                      <a:r>
                        <a:rPr lang="es-EC" sz="1800" dirty="0">
                          <a:effectLst/>
                        </a:rPr>
                        <a:t>Cobertura de canales de distribución</a:t>
                      </a:r>
                      <a:endParaRPr lang="es-ES" sz="1800" dirty="0">
                        <a:effectLst/>
                        <a:latin typeface="Times New Roman"/>
                        <a:ea typeface="Calibri"/>
                        <a:cs typeface="Times New Roman"/>
                      </a:endParaRPr>
                    </a:p>
                  </a:txBody>
                  <a:tcPr marL="59267" marR="59267" marT="0" marB="0" anchor="ctr"/>
                </a:tc>
                <a:tc>
                  <a:txBody>
                    <a:bodyPr/>
                    <a:lstStyle/>
                    <a:p>
                      <a:pPr algn="ctr">
                        <a:lnSpc>
                          <a:spcPct val="150000"/>
                        </a:lnSpc>
                        <a:spcAft>
                          <a:spcPts val="0"/>
                        </a:spcAft>
                      </a:pPr>
                      <a:r>
                        <a:rPr lang="es-EC" sz="1800" dirty="0">
                          <a:effectLst/>
                        </a:rPr>
                        <a:t>7</a:t>
                      </a:r>
                      <a:endParaRPr lang="es-ES" sz="1800" dirty="0">
                        <a:effectLst/>
                        <a:latin typeface="Times New Roman"/>
                        <a:ea typeface="Calibri"/>
                        <a:cs typeface="Times New Roman"/>
                      </a:endParaRPr>
                    </a:p>
                  </a:txBody>
                  <a:tcPr marL="59267" marR="59267" marT="0" marB="0" anchor="b"/>
                </a:tc>
              </a:tr>
              <a:tr h="390901">
                <a:tc>
                  <a:txBody>
                    <a:bodyPr/>
                    <a:lstStyle/>
                    <a:p>
                      <a:pPr algn="just">
                        <a:lnSpc>
                          <a:spcPct val="150000"/>
                        </a:lnSpc>
                        <a:spcAft>
                          <a:spcPts val="0"/>
                        </a:spcAft>
                      </a:pPr>
                      <a:r>
                        <a:rPr lang="es-EC" sz="1800" dirty="0">
                          <a:effectLst/>
                        </a:rPr>
                        <a:t>Imagen de marca</a:t>
                      </a:r>
                      <a:endParaRPr lang="es-ES" sz="1800" dirty="0">
                        <a:effectLst/>
                        <a:latin typeface="Times New Roman"/>
                        <a:ea typeface="Calibri"/>
                        <a:cs typeface="Times New Roman"/>
                      </a:endParaRPr>
                    </a:p>
                  </a:txBody>
                  <a:tcPr marL="59267" marR="59267" marT="0" marB="0" anchor="ctr"/>
                </a:tc>
                <a:tc>
                  <a:txBody>
                    <a:bodyPr/>
                    <a:lstStyle/>
                    <a:p>
                      <a:pPr algn="ctr">
                        <a:lnSpc>
                          <a:spcPct val="150000"/>
                        </a:lnSpc>
                        <a:spcAft>
                          <a:spcPts val="0"/>
                        </a:spcAft>
                      </a:pPr>
                      <a:r>
                        <a:rPr lang="es-EC" sz="1800" dirty="0">
                          <a:effectLst/>
                        </a:rPr>
                        <a:t>7</a:t>
                      </a:r>
                      <a:endParaRPr lang="es-ES" sz="1800" dirty="0">
                        <a:effectLst/>
                        <a:latin typeface="Times New Roman"/>
                        <a:ea typeface="Calibri"/>
                        <a:cs typeface="Times New Roman"/>
                      </a:endParaRPr>
                    </a:p>
                  </a:txBody>
                  <a:tcPr marL="59267" marR="59267" marT="0" marB="0" anchor="b"/>
                </a:tc>
              </a:tr>
              <a:tr h="390901">
                <a:tc>
                  <a:txBody>
                    <a:bodyPr/>
                    <a:lstStyle/>
                    <a:p>
                      <a:pPr algn="just">
                        <a:lnSpc>
                          <a:spcPct val="150000"/>
                        </a:lnSpc>
                        <a:spcAft>
                          <a:spcPts val="0"/>
                        </a:spcAft>
                      </a:pPr>
                      <a:r>
                        <a:rPr lang="es-EC" sz="1800" dirty="0">
                          <a:effectLst/>
                        </a:rPr>
                        <a:t>Alta participación de mercado</a:t>
                      </a:r>
                      <a:endParaRPr lang="es-ES" sz="1800" dirty="0">
                        <a:effectLst/>
                        <a:latin typeface="Times New Roman"/>
                        <a:ea typeface="Calibri"/>
                        <a:cs typeface="Times New Roman"/>
                      </a:endParaRPr>
                    </a:p>
                  </a:txBody>
                  <a:tcPr marL="59267" marR="59267" marT="0" marB="0" anchor="ctr"/>
                </a:tc>
                <a:tc>
                  <a:txBody>
                    <a:bodyPr/>
                    <a:lstStyle/>
                    <a:p>
                      <a:pPr algn="ctr">
                        <a:lnSpc>
                          <a:spcPct val="150000"/>
                        </a:lnSpc>
                        <a:spcAft>
                          <a:spcPts val="0"/>
                        </a:spcAft>
                      </a:pPr>
                      <a:r>
                        <a:rPr lang="es-EC" sz="1800" dirty="0">
                          <a:effectLst/>
                        </a:rPr>
                        <a:t>8</a:t>
                      </a:r>
                      <a:endParaRPr lang="es-ES" sz="1800" dirty="0">
                        <a:effectLst/>
                        <a:latin typeface="Times New Roman"/>
                        <a:ea typeface="Calibri"/>
                        <a:cs typeface="Times New Roman"/>
                      </a:endParaRPr>
                    </a:p>
                  </a:txBody>
                  <a:tcPr marL="59267" marR="59267" marT="0" marB="0" anchor="b"/>
                </a:tc>
              </a:tr>
              <a:tr h="390901">
                <a:tc>
                  <a:txBody>
                    <a:bodyPr/>
                    <a:lstStyle/>
                    <a:p>
                      <a:pPr>
                        <a:lnSpc>
                          <a:spcPct val="150000"/>
                        </a:lnSpc>
                        <a:spcAft>
                          <a:spcPts val="0"/>
                        </a:spcAft>
                      </a:pPr>
                      <a:r>
                        <a:rPr lang="es-EC" sz="1800" dirty="0">
                          <a:effectLst/>
                        </a:rPr>
                        <a:t>Tecnología</a:t>
                      </a:r>
                      <a:endParaRPr lang="es-ES" sz="1800" dirty="0">
                        <a:effectLst/>
                        <a:latin typeface="Times New Roman"/>
                        <a:ea typeface="Calibri"/>
                        <a:cs typeface="Times New Roman"/>
                      </a:endParaRPr>
                    </a:p>
                  </a:txBody>
                  <a:tcPr marL="59267" marR="59267" marT="0" marB="0" anchor="b"/>
                </a:tc>
                <a:tc>
                  <a:txBody>
                    <a:bodyPr/>
                    <a:lstStyle/>
                    <a:p>
                      <a:pPr algn="ctr">
                        <a:lnSpc>
                          <a:spcPct val="150000"/>
                        </a:lnSpc>
                        <a:spcAft>
                          <a:spcPts val="0"/>
                        </a:spcAft>
                      </a:pPr>
                      <a:r>
                        <a:rPr lang="es-EC" sz="1800" dirty="0">
                          <a:effectLst/>
                        </a:rPr>
                        <a:t>9</a:t>
                      </a:r>
                      <a:endParaRPr lang="es-ES" sz="1800" dirty="0">
                        <a:effectLst/>
                        <a:latin typeface="Times New Roman"/>
                        <a:ea typeface="Calibri"/>
                        <a:cs typeface="Times New Roman"/>
                      </a:endParaRPr>
                    </a:p>
                  </a:txBody>
                  <a:tcPr marL="59267" marR="59267" marT="0" marB="0" anchor="b"/>
                </a:tc>
              </a:tr>
            </a:tbl>
          </a:graphicData>
        </a:graphic>
      </p:graphicFrame>
    </p:spTree>
    <p:extLst>
      <p:ext uri="{BB962C8B-B14F-4D97-AF65-F5344CB8AC3E}">
        <p14:creationId xmlns:p14="http://schemas.microsoft.com/office/powerpoint/2010/main" val="428239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88640"/>
            <a:ext cx="10972800" cy="6480720"/>
          </a:xfrm>
        </p:spPr>
        <p:txBody>
          <a:bodyPr/>
          <a:lstStyle/>
          <a:p>
            <a:pPr marL="0" indent="0">
              <a:buNone/>
            </a:pPr>
            <a:r>
              <a:rPr lang="es-ES" dirty="0" smtClean="0">
                <a:latin typeface="Arial" panose="020B0604020202020204" pitchFamily="34" charset="0"/>
                <a:cs typeface="Arial" panose="020B0604020202020204" pitchFamily="34" charset="0"/>
              </a:rPr>
              <a:t>2. </a:t>
            </a:r>
            <a:r>
              <a:rPr lang="es-EC" dirty="0">
                <a:latin typeface="Arial" panose="020B0604020202020204" pitchFamily="34" charset="0"/>
                <a:cs typeface="Arial" panose="020B0604020202020204" pitchFamily="34" charset="0"/>
              </a:rPr>
              <a:t>Matriz PAI (Priorización del análisis interno)</a:t>
            </a:r>
            <a:endParaRPr lang="es-ES"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35" y="908721"/>
            <a:ext cx="9601067" cy="558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576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67" y="908721"/>
            <a:ext cx="9941751" cy="525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128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620688"/>
            <a:ext cx="10972800" cy="5904656"/>
          </a:xfrm>
        </p:spPr>
        <p:txBody>
          <a:bodyPr>
            <a:normAutofit/>
          </a:bodyPr>
          <a:lstStyle/>
          <a:p>
            <a:pPr marL="0" indent="0">
              <a:buNone/>
            </a:pPr>
            <a:r>
              <a:rPr lang="es-ES" dirty="0" smtClean="0">
                <a:latin typeface="Arial" panose="020B0604020202020204" pitchFamily="34" charset="0"/>
                <a:cs typeface="Arial" panose="020B0604020202020204" pitchFamily="34" charset="0"/>
              </a:rPr>
              <a:t>3. </a:t>
            </a:r>
            <a:r>
              <a:rPr lang="es-EC" dirty="0">
                <a:latin typeface="Arial" panose="020B0604020202020204" pitchFamily="34" charset="0"/>
                <a:cs typeface="Arial" panose="020B0604020202020204" pitchFamily="34" charset="0"/>
              </a:rPr>
              <a:t>Matriz EAI (Evaluación del análisis interno</a:t>
            </a:r>
            <a:r>
              <a:rPr lang="es-EC" dirty="0" smtClean="0">
                <a:latin typeface="Arial" panose="020B0604020202020204" pitchFamily="34" charset="0"/>
                <a:cs typeface="Arial" panose="020B0604020202020204" pitchFamily="34" charset="0"/>
              </a:rPr>
              <a:t>)</a:t>
            </a:r>
          </a:p>
          <a:p>
            <a:pPr marL="0" indent="0">
              <a:buNone/>
            </a:pPr>
            <a:endParaRPr lang="es-ES" dirty="0">
              <a:latin typeface="Arial" panose="020B0604020202020204" pitchFamily="34" charset="0"/>
              <a:cs typeface="Arial" panose="020B0604020202020204" pitchFamily="34" charset="0"/>
            </a:endParaRPr>
          </a:p>
        </p:txBody>
      </p:sp>
      <p:sp>
        <p:nvSpPr>
          <p:cNvPr id="4" name="3 Rectángulo"/>
          <p:cNvSpPr/>
          <p:nvPr/>
        </p:nvSpPr>
        <p:spPr>
          <a:xfrm>
            <a:off x="1945659" y="1904058"/>
            <a:ext cx="7656512" cy="923330"/>
          </a:xfrm>
          <a:prstGeom prst="rect">
            <a:avLst/>
          </a:prstGeom>
        </p:spPr>
        <p:txBody>
          <a:bodyPr wrap="square">
            <a:spAutoFit/>
          </a:bodyPr>
          <a:lstStyle/>
          <a:p>
            <a:pPr algn="ctr"/>
            <a:r>
              <a:rPr lang="es-EC" dirty="0">
                <a:latin typeface="Arial" panose="020B0604020202020204" pitchFamily="34" charset="0"/>
                <a:cs typeface="Arial" panose="020B0604020202020204" pitchFamily="34" charset="0"/>
              </a:rPr>
              <a:t>Evalúa como la estrategia actual de la empresa responde a cada fortaleza y debilidad utilizando una escala de 1 a 4, don de 1 es deficiente y 4 efectiva.</a:t>
            </a:r>
            <a:endParaRPr lang="es-ES" dirty="0">
              <a:latin typeface="Arial" panose="020B0604020202020204" pitchFamily="34" charset="0"/>
              <a:cs typeface="Arial" panose="020B0604020202020204" pitchFamily="34" charset="0"/>
            </a:endParaRPr>
          </a:p>
        </p:txBody>
      </p:sp>
      <p:sp>
        <p:nvSpPr>
          <p:cNvPr id="5" name="4 Rectángulo"/>
          <p:cNvSpPr/>
          <p:nvPr/>
        </p:nvSpPr>
        <p:spPr>
          <a:xfrm>
            <a:off x="2351584" y="3473118"/>
            <a:ext cx="6696405" cy="1200329"/>
          </a:xfrm>
          <a:prstGeom prst="rect">
            <a:avLst/>
          </a:prstGeom>
        </p:spPr>
        <p:txBody>
          <a:bodyPr wrap="square">
            <a:spAutoFit/>
          </a:bodyPr>
          <a:lstStyle/>
          <a:p>
            <a:pPr algn="ctr"/>
            <a:r>
              <a:rPr lang="es-EC" b="1" dirty="0">
                <a:latin typeface="Arial" panose="020B0604020202020204" pitchFamily="34" charset="0"/>
                <a:cs typeface="Arial" panose="020B0604020202020204" pitchFamily="34" charset="0"/>
              </a:rPr>
              <a:t>Análisis </a:t>
            </a:r>
            <a:endParaRPr lang="es-ES" dirty="0">
              <a:latin typeface="Arial" panose="020B0604020202020204" pitchFamily="34" charset="0"/>
              <a:cs typeface="Arial" panose="020B0604020202020204" pitchFamily="34" charset="0"/>
            </a:endParaRPr>
          </a:p>
          <a:p>
            <a:pPr algn="ctr"/>
            <a:r>
              <a:rPr lang="es-EC" dirty="0">
                <a:latin typeface="Arial" panose="020B0604020202020204" pitchFamily="34" charset="0"/>
                <a:cs typeface="Arial" panose="020B0604020202020204" pitchFamily="34" charset="0"/>
              </a:rPr>
              <a:t>La empresa obtuvo una calificación de 2.37, que significa que tiene  un nivel competitivo medio, existen fortalezas que puede utilizar en su estrategia y debilidades que debe corregir.</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801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332656"/>
            <a:ext cx="10972800" cy="6264696"/>
          </a:xfrm>
        </p:spPr>
        <p:txBody>
          <a:bodyPr/>
          <a:lstStyle/>
          <a:p>
            <a:pPr marL="0" indent="0">
              <a:buNone/>
            </a:pPr>
            <a:r>
              <a:rPr lang="es-EC" dirty="0" smtClean="0">
                <a:latin typeface="Arial" panose="020B0604020202020204" pitchFamily="34" charset="0"/>
                <a:cs typeface="Arial" panose="020B0604020202020204" pitchFamily="34" charset="0"/>
              </a:rPr>
              <a:t>4. </a:t>
            </a:r>
            <a:r>
              <a:rPr lang="es-EC" dirty="0">
                <a:latin typeface="Arial" panose="020B0604020202020204" pitchFamily="34" charset="0"/>
                <a:cs typeface="Arial" panose="020B0604020202020204" pitchFamily="34" charset="0"/>
              </a:rPr>
              <a:t>Matriz PAE (Priorización del análisis externo)</a:t>
            </a:r>
            <a:endParaRPr lang="es-ES" dirty="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50" y="880070"/>
            <a:ext cx="11714001" cy="578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25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1" y="600075"/>
            <a:ext cx="110617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300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620688"/>
            <a:ext cx="10972800" cy="5976664"/>
          </a:xfrm>
        </p:spPr>
        <p:txBody>
          <a:bodyPr/>
          <a:lstStyle/>
          <a:p>
            <a:pPr marL="0" indent="0">
              <a:buNone/>
            </a:pPr>
            <a:r>
              <a:rPr lang="es-ES" dirty="0" smtClean="0">
                <a:latin typeface="Arial" panose="020B0604020202020204" pitchFamily="34" charset="0"/>
                <a:cs typeface="Arial" panose="020B0604020202020204" pitchFamily="34" charset="0"/>
              </a:rPr>
              <a:t>5. </a:t>
            </a:r>
            <a:r>
              <a:rPr lang="es-EC" dirty="0" smtClean="0">
                <a:latin typeface="Arial" panose="020B0604020202020204" pitchFamily="34" charset="0"/>
                <a:cs typeface="Arial" panose="020B0604020202020204" pitchFamily="34" charset="0"/>
              </a:rPr>
              <a:t>Matriz EAE (Evaluación del análisis externo)</a:t>
            </a:r>
            <a:endParaRPr lang="es-ES" dirty="0">
              <a:latin typeface="Arial" panose="020B0604020202020204" pitchFamily="34" charset="0"/>
              <a:cs typeface="Arial" panose="020B0604020202020204" pitchFamily="34" charset="0"/>
            </a:endParaRPr>
          </a:p>
        </p:txBody>
      </p:sp>
      <p:sp>
        <p:nvSpPr>
          <p:cNvPr id="4" name="3 Rectángulo"/>
          <p:cNvSpPr/>
          <p:nvPr/>
        </p:nvSpPr>
        <p:spPr>
          <a:xfrm>
            <a:off x="2816575" y="1628800"/>
            <a:ext cx="6720747" cy="1477328"/>
          </a:xfrm>
          <a:prstGeom prst="rect">
            <a:avLst/>
          </a:prstGeom>
        </p:spPr>
        <p:txBody>
          <a:bodyPr wrap="square">
            <a:spAutoFit/>
          </a:bodyPr>
          <a:lstStyle/>
          <a:p>
            <a:pPr algn="ctr"/>
            <a:r>
              <a:rPr lang="es-EC" dirty="0">
                <a:latin typeface="Arial" panose="020B0604020202020204" pitchFamily="34" charset="0"/>
                <a:cs typeface="Arial" panose="020B0604020202020204" pitchFamily="34" charset="0"/>
              </a:rPr>
              <a:t>Esta matriz evalúa como la estrategia actual de la empresa responde a cada oportunidad y amenaza, utilizando una escala de 1 a 4, en donde 1 es una respuesta deficiente y 4 es una respuesta efectiva. A continuación se detallan las oportunidades y amenazas.</a:t>
            </a:r>
            <a:endParaRPr lang="es-ES" dirty="0">
              <a:latin typeface="Arial" panose="020B0604020202020204" pitchFamily="34" charset="0"/>
              <a:cs typeface="Arial" panose="020B0604020202020204" pitchFamily="34" charset="0"/>
            </a:endParaRPr>
          </a:p>
        </p:txBody>
      </p:sp>
      <p:sp>
        <p:nvSpPr>
          <p:cNvPr id="5" name="4 Rectángulo"/>
          <p:cNvSpPr/>
          <p:nvPr/>
        </p:nvSpPr>
        <p:spPr>
          <a:xfrm>
            <a:off x="3128948" y="4149081"/>
            <a:ext cx="6096000" cy="1200329"/>
          </a:xfrm>
          <a:prstGeom prst="rect">
            <a:avLst/>
          </a:prstGeom>
        </p:spPr>
        <p:txBody>
          <a:bodyPr>
            <a:spAutoFit/>
          </a:bodyPr>
          <a:lstStyle/>
          <a:p>
            <a:pPr algn="ctr"/>
            <a:r>
              <a:rPr lang="es-ES" b="1" dirty="0" smtClean="0">
                <a:latin typeface="Arial" panose="020B0604020202020204" pitchFamily="34" charset="0"/>
                <a:cs typeface="Arial" panose="020B0604020202020204" pitchFamily="34" charset="0"/>
              </a:rPr>
              <a:t>Análisis</a:t>
            </a:r>
          </a:p>
          <a:p>
            <a:pPr algn="ctr"/>
            <a:r>
              <a:rPr lang="es-ES" dirty="0" smtClean="0">
                <a:latin typeface="Arial" panose="020B0604020202020204" pitchFamily="34" charset="0"/>
                <a:cs typeface="Arial" panose="020B0604020202020204" pitchFamily="34" charset="0"/>
              </a:rPr>
              <a:t>El resultado del análisis corresponde a 2.45, y significa un ambiente externo medio, existen oportunidades y amenazas balanceadas.</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25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404665"/>
            <a:ext cx="10972800" cy="5721499"/>
          </a:xfrm>
        </p:spPr>
        <p:txBody>
          <a:bodyPr/>
          <a:lstStyle/>
          <a:p>
            <a:pPr marL="0" indent="0">
              <a:buNone/>
            </a:pPr>
            <a:r>
              <a:rPr lang="pt-BR" dirty="0" smtClean="0">
                <a:latin typeface="Arial" panose="020B0604020202020204" pitchFamily="34" charset="0"/>
                <a:cs typeface="Arial" panose="020B0604020202020204" pitchFamily="34" charset="0"/>
              </a:rPr>
              <a:t>6. Matriz </a:t>
            </a:r>
            <a:r>
              <a:rPr lang="pt-BR" dirty="0">
                <a:latin typeface="Arial" panose="020B0604020202020204" pitchFamily="34" charset="0"/>
                <a:cs typeface="Arial" panose="020B0604020202020204" pitchFamily="34" charset="0"/>
              </a:rPr>
              <a:t>I – E</a:t>
            </a:r>
            <a:r>
              <a:rPr lang="es-EC" dirty="0" smtClean="0">
                <a:latin typeface="Arial" panose="020B0604020202020204" pitchFamily="34" charset="0"/>
                <a:cs typeface="Arial" panose="020B0604020202020204" pitchFamily="34" charset="0"/>
              </a:rPr>
              <a:t>(Posición </a:t>
            </a:r>
            <a:r>
              <a:rPr lang="es-EC" dirty="0">
                <a:latin typeface="Arial" panose="020B0604020202020204" pitchFamily="34" charset="0"/>
                <a:cs typeface="Arial" panose="020B0604020202020204" pitchFamily="34" charset="0"/>
              </a:rPr>
              <a:t>competitiva)</a:t>
            </a:r>
            <a:endParaRPr lang="es-ES"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1" y="1556792"/>
            <a:ext cx="11341715" cy="378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80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476673"/>
            <a:ext cx="10972800" cy="5649491"/>
          </a:xfrm>
        </p:spPr>
        <p:txBody>
          <a:bodyPr>
            <a:normAutofit/>
          </a:bodyPr>
          <a:lstStyle/>
          <a:p>
            <a:pPr marL="0" indent="0">
              <a:buNone/>
            </a:pPr>
            <a:r>
              <a:rPr lang="pt-BR" dirty="0">
                <a:latin typeface="Arial" panose="020B0604020202020204" pitchFamily="34" charset="0"/>
                <a:cs typeface="Arial" panose="020B0604020202020204" pitchFamily="34" charset="0"/>
              </a:rPr>
              <a:t>7.</a:t>
            </a:r>
            <a:r>
              <a:rPr lang="pt-BR" dirty="0" smtClean="0">
                <a:latin typeface="Arial" panose="020B0604020202020204" pitchFamily="34" charset="0"/>
                <a:cs typeface="Arial" panose="020B0604020202020204" pitchFamily="34" charset="0"/>
              </a:rPr>
              <a:t> Matriz I-E</a:t>
            </a:r>
            <a:endParaRPr lang="es-EC" dirty="0" smtClean="0">
              <a:latin typeface="Arial" panose="020B0604020202020204" pitchFamily="34" charset="0"/>
              <a:cs typeface="Arial" panose="020B0604020202020204" pitchFamily="34" charset="0"/>
            </a:endParaRPr>
          </a:p>
          <a:p>
            <a:pPr marL="0" indent="0" algn="just">
              <a:buNone/>
            </a:pPr>
            <a:r>
              <a:rPr lang="es-EC" dirty="0" smtClean="0">
                <a:latin typeface="Arial" panose="020B0604020202020204" pitchFamily="34" charset="0"/>
                <a:cs typeface="Arial" panose="020B0604020202020204" pitchFamily="34" charset="0"/>
              </a:rPr>
              <a:t>Al relacionar los valores obtenidos en la Matriz EAI 2.37 y EAE 2.45, se obtiene un punto en el V cuadrante, en el que se recomienda establecer estrategias de penetración en el mercado</a:t>
            </a:r>
            <a:endParaRPr lang="es-ES" dirty="0" smtClean="0">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1830884"/>
            <a:ext cx="10045361" cy="436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30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476672"/>
            <a:ext cx="11055019" cy="6120680"/>
          </a:xfrm>
        </p:spPr>
        <p:txBody>
          <a:bodyPr/>
          <a:lstStyle/>
          <a:p>
            <a:pPr marL="0" indent="0">
              <a:buNone/>
            </a:pPr>
            <a:r>
              <a:rPr lang="es-EC" dirty="0" smtClean="0">
                <a:latin typeface="Arial" panose="020B0604020202020204" pitchFamily="34" charset="0"/>
                <a:cs typeface="Arial" panose="020B0604020202020204" pitchFamily="34" charset="0"/>
              </a:rPr>
              <a:t>8. Representación </a:t>
            </a:r>
            <a:r>
              <a:rPr lang="es-EC" dirty="0">
                <a:latin typeface="Arial" panose="020B0604020202020204" pitchFamily="34" charset="0"/>
                <a:cs typeface="Arial" panose="020B0604020202020204" pitchFamily="34" charset="0"/>
              </a:rPr>
              <a:t>gráfica de la Matriz PEYEA</a:t>
            </a:r>
            <a:endParaRPr lang="es-ES" dirty="0">
              <a:latin typeface="Arial" panose="020B0604020202020204" pitchFamily="34" charset="0"/>
              <a:cs typeface="Arial" panose="020B0604020202020204"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153076" y="1268760"/>
            <a:ext cx="5952661" cy="3888432"/>
          </a:xfrm>
          <a:prstGeom prst="rect">
            <a:avLst/>
          </a:prstGeom>
          <a:noFill/>
          <a:ln>
            <a:noFill/>
          </a:ln>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878" y="5373216"/>
            <a:ext cx="6949017"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90386" y="2339539"/>
            <a:ext cx="2621492"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EC" dirty="0" smtClean="0">
                <a:latin typeface="Arial" panose="020B0604020202020204" pitchFamily="34" charset="0"/>
                <a:cs typeface="Arial" panose="020B0604020202020204" pitchFamily="34" charset="0"/>
              </a:rPr>
              <a:t>La Matriz PEYEA se </a:t>
            </a:r>
            <a:r>
              <a:rPr lang="es-EC" dirty="0">
                <a:latin typeface="Arial" panose="020B0604020202020204" pitchFamily="34" charset="0"/>
                <a:cs typeface="Arial" panose="020B0604020202020204" pitchFamily="34" charset="0"/>
              </a:rPr>
              <a:t>conforma por cuatro ejes: fortalezas financieras, ventaja competitiva, estabilidad ambiental y fortaleza de la industria.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47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609600" y="404665"/>
            <a:ext cx="10972800" cy="5721499"/>
          </a:xfrm>
        </p:spPr>
        <p:txBody>
          <a:bodyPr>
            <a:normAutofit/>
          </a:bodyPr>
          <a:lstStyle/>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Capítulo I: Marco Teórico</a:t>
            </a:r>
          </a:p>
          <a:p>
            <a:pPr marL="0" indent="0">
              <a:buNone/>
            </a:pPr>
            <a:endParaRPr lang="es-ES" dirty="0" smtClean="0">
              <a:latin typeface="Arial" panose="020B0604020202020204" pitchFamily="34" charset="0"/>
              <a:cs typeface="Arial" panose="020B0604020202020204" pitchFamily="34" charset="0"/>
            </a:endParaRPr>
          </a:p>
          <a:p>
            <a:pPr marL="0" indent="0">
              <a:buNone/>
            </a:pPr>
            <a:endParaRPr lang="es-ES" dirty="0" smtClean="0">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a:p>
            <a:pPr marL="0" indent="0">
              <a:buNone/>
            </a:pPr>
            <a:endParaRPr lang="es-ES" dirty="0" smtClean="0">
              <a:latin typeface="Arial" panose="020B0604020202020204" pitchFamily="34" charset="0"/>
              <a:cs typeface="Arial" panose="020B0604020202020204" pitchFamily="34" charset="0"/>
            </a:endParaRPr>
          </a:p>
          <a:p>
            <a:pPr marL="0" indent="0">
              <a:buNone/>
            </a:pPr>
            <a:endParaRPr lang="es-ES" dirty="0" smtClean="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Capítulo II: Análisis interno</a:t>
            </a:r>
            <a:endParaRPr lang="es-ES" b="1" dirty="0">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867" y="4281844"/>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764" y="1172641"/>
            <a:ext cx="22479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35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09685"/>
            <a:ext cx="8596668" cy="5331678"/>
          </a:xfrm>
        </p:spPr>
        <p:txBody>
          <a:bodyPr/>
          <a:lstStyle/>
          <a:p>
            <a:r>
              <a:rPr lang="es-EC" b="1" dirty="0" smtClean="0">
                <a:latin typeface="Arial" panose="020B0604020202020204" pitchFamily="34" charset="0"/>
                <a:cs typeface="Arial" panose="020B0604020202020204" pitchFamily="34" charset="0"/>
              </a:rPr>
              <a:t>Capítulo V: </a:t>
            </a:r>
            <a:r>
              <a:rPr lang="es-EC" b="1" dirty="0" smtClean="0">
                <a:solidFill>
                  <a:schemeClr val="tx1"/>
                </a:solidFill>
                <a:latin typeface="Arial" panose="020B0604020202020204" pitchFamily="34" charset="0"/>
                <a:cs typeface="Arial" panose="020B0604020202020204" pitchFamily="34" charset="0"/>
              </a:rPr>
              <a:t>Propuesta estratégica </a:t>
            </a:r>
            <a:r>
              <a:rPr lang="es-EC" b="1" dirty="0">
                <a:solidFill>
                  <a:schemeClr val="tx1"/>
                </a:solidFill>
                <a:latin typeface="Arial" panose="020B0604020202020204" pitchFamily="34" charset="0"/>
                <a:cs typeface="Arial" panose="020B0604020202020204" pitchFamily="34" charset="0"/>
              </a:rPr>
              <a:t>B</a:t>
            </a:r>
            <a:r>
              <a:rPr lang="es-EC" b="1" dirty="0" smtClean="0">
                <a:solidFill>
                  <a:schemeClr val="tx1"/>
                </a:solidFill>
                <a:latin typeface="Arial" panose="020B0604020202020204" pitchFamily="34" charset="0"/>
                <a:cs typeface="Arial" panose="020B0604020202020204" pitchFamily="34" charset="0"/>
              </a:rPr>
              <a:t>eo Saúde productos naturales</a:t>
            </a:r>
          </a:p>
          <a:p>
            <a:endParaRPr lang="es-EC" b="1" dirty="0" smtClean="0">
              <a:latin typeface="Arial" panose="020B0604020202020204" pitchFamily="34" charset="0"/>
              <a:cs typeface="Arial" panose="020B0604020202020204" pitchFamily="34" charset="0"/>
            </a:endParaRPr>
          </a:p>
          <a:p>
            <a:r>
              <a:rPr lang="es-EC" b="1" dirty="0" smtClean="0">
                <a:latin typeface="Arial" panose="020B0604020202020204" pitchFamily="34" charset="0"/>
                <a:cs typeface="Arial" panose="020B0604020202020204" pitchFamily="34" charset="0"/>
              </a:rPr>
              <a:t>MISIÓN</a:t>
            </a:r>
          </a:p>
          <a:p>
            <a:pPr marL="0" indent="0" algn="just">
              <a:buNone/>
            </a:pPr>
            <a:r>
              <a:rPr lang="es-EC" b="1"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Beo Saúde es una empresa que produce, comercializa y distribuye bebidas naturales de cereales para el desayuno, identificadas por su alto valor nutricional, sabor, olor y textura; satisfaciendo los más exigentes paladares de las familias ecuatorianas, cumpliendo altos estándares de calidad de nuestro país y del </a:t>
            </a:r>
            <a:r>
              <a:rPr lang="es-EC" dirty="0" smtClean="0">
                <a:latin typeface="Arial" panose="020B0604020202020204" pitchFamily="34" charset="0"/>
                <a:cs typeface="Arial" panose="020B0604020202020204" pitchFamily="34" charset="0"/>
              </a:rPr>
              <a:t>mundo.</a:t>
            </a:r>
          </a:p>
          <a:p>
            <a:pPr marL="0" indent="0" algn="just">
              <a:buNone/>
            </a:pPr>
            <a:endParaRPr lang="es-EC" dirty="0" smtClean="0">
              <a:latin typeface="Arial" panose="020B0604020202020204" pitchFamily="34" charset="0"/>
              <a:cs typeface="Arial" panose="020B0604020202020204" pitchFamily="34" charset="0"/>
            </a:endParaRPr>
          </a:p>
          <a:p>
            <a:pPr marL="0" indent="0" algn="just">
              <a:buNone/>
            </a:pPr>
            <a:endParaRPr lang="es-EC" dirty="0" smtClean="0">
              <a:latin typeface="Arial" panose="020B0604020202020204" pitchFamily="34" charset="0"/>
              <a:cs typeface="Arial" panose="020B0604020202020204" pitchFamily="34" charset="0"/>
            </a:endParaRPr>
          </a:p>
          <a:p>
            <a:pPr marL="0" indent="0" algn="just">
              <a:buNone/>
            </a:pPr>
            <a:endParaRPr lang="es-EC" dirty="0" smtClean="0">
              <a:latin typeface="Arial" panose="020B0604020202020204" pitchFamily="34" charset="0"/>
              <a:cs typeface="Arial" panose="020B0604020202020204" pitchFamily="34" charset="0"/>
            </a:endParaRPr>
          </a:p>
          <a:p>
            <a:pPr algn="just"/>
            <a:r>
              <a:rPr lang="es-EC" b="1" dirty="0" smtClean="0">
                <a:latin typeface="Arial" panose="020B0604020202020204" pitchFamily="34" charset="0"/>
                <a:cs typeface="Arial" panose="020B0604020202020204" pitchFamily="34" charset="0"/>
              </a:rPr>
              <a:t>VISIÓN</a:t>
            </a:r>
          </a:p>
          <a:p>
            <a:pPr marL="0" indent="0" algn="just">
              <a:buNone/>
            </a:pPr>
            <a:r>
              <a:rPr lang="es-EC" b="1" dirty="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Beo Saúde para el año 2019 se convertirá en la empresa líder en el sector de alimentos naturales para el desayuno,  colaborando a la sana nutrición de las familias </a:t>
            </a:r>
            <a:r>
              <a:rPr lang="es-EC" dirty="0" smtClean="0">
                <a:latin typeface="Arial" panose="020B0604020202020204" pitchFamily="34" charset="0"/>
                <a:cs typeface="Arial" panose="020B0604020202020204" pitchFamily="34" charset="0"/>
              </a:rPr>
              <a:t>ecuatorianas.</a:t>
            </a:r>
            <a:endParaRPr lang="es-EC"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874" y="3083585"/>
            <a:ext cx="1785794" cy="178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39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59809"/>
            <a:ext cx="8596668" cy="5181553"/>
          </a:xfrm>
        </p:spPr>
        <p:txBody>
          <a:bodyPr/>
          <a:lstStyle/>
          <a:p>
            <a:endParaRPr lang="es-EC" b="1" dirty="0" smtClean="0"/>
          </a:p>
          <a:p>
            <a:r>
              <a:rPr lang="es-EC" dirty="0" smtClean="0">
                <a:latin typeface="Arial" panose="020B0604020202020204" pitchFamily="34" charset="0"/>
                <a:cs typeface="Arial" panose="020B0604020202020204" pitchFamily="34" charset="0"/>
              </a:rPr>
              <a:t>Objetivos estratégicos</a:t>
            </a:r>
          </a:p>
          <a:p>
            <a:endParaRPr lang="es-EC"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Objetivos financieros</a:t>
            </a:r>
          </a:p>
          <a:p>
            <a:pPr lvl="1"/>
            <a:endParaRPr lang="es-EC" sz="1800"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Objetivos internos</a:t>
            </a:r>
          </a:p>
          <a:p>
            <a:pPr lvl="1"/>
            <a:endParaRPr lang="es-EC" sz="1800"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Objetivos de clientes</a:t>
            </a:r>
          </a:p>
          <a:p>
            <a:pPr lvl="1"/>
            <a:endParaRPr lang="es-EC" sz="1800"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Objetivos de procesos</a:t>
            </a:r>
            <a:endParaRPr lang="es-EC" sz="18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608" y="204354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7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146412"/>
            <a:ext cx="8596668" cy="4956943"/>
          </a:xfrm>
        </p:spPr>
        <p:txBody>
          <a:bodyPr/>
          <a:lstStyle/>
          <a:p>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Estrategias  competitivas genéricas</a:t>
            </a:r>
          </a:p>
          <a:p>
            <a:pPr lvl="1"/>
            <a:r>
              <a:rPr lang="es-EC" dirty="0" smtClean="0">
                <a:latin typeface="Arial" panose="020B0604020202020204" pitchFamily="34" charset="0"/>
                <a:cs typeface="Arial" panose="020B0604020202020204" pitchFamily="34" charset="0"/>
              </a:rPr>
              <a:t>Enfoque</a:t>
            </a:r>
          </a:p>
          <a:p>
            <a:endParaRPr lang="es-EC" dirty="0">
              <a:latin typeface="Arial" panose="020B0604020202020204" pitchFamily="34" charset="0"/>
              <a:cs typeface="Arial" panose="020B0604020202020204" pitchFamily="34" charset="0"/>
            </a:endParaRPr>
          </a:p>
          <a:p>
            <a:pPr marL="0" indent="0">
              <a:buNone/>
            </a:pPr>
            <a:endParaRPr lang="es-EC" sz="3600" b="1"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Estrategias de crecimiento</a:t>
            </a:r>
          </a:p>
          <a:p>
            <a:pPr lvl="1"/>
            <a:r>
              <a:rPr lang="es-EC" dirty="0" smtClean="0">
                <a:latin typeface="Arial" panose="020B0604020202020204" pitchFamily="34" charset="0"/>
                <a:cs typeface="Arial" panose="020B0604020202020204" pitchFamily="34" charset="0"/>
              </a:rPr>
              <a:t>Penetración </a:t>
            </a:r>
          </a:p>
          <a:p>
            <a:pPr marL="0" indent="0">
              <a:buNone/>
            </a:pPr>
            <a:endParaRPr lang="es-EC" dirty="0" smtClean="0"/>
          </a:p>
          <a:p>
            <a:endParaRPr lang="es-EC" dirty="0"/>
          </a:p>
          <a:p>
            <a:endParaRPr lang="es-EC" dirty="0" smtClean="0"/>
          </a:p>
          <a:p>
            <a:endParaRPr lang="es-EC"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909" y="265776"/>
            <a:ext cx="2065361"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167" y="3643810"/>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336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82389"/>
            <a:ext cx="8596668" cy="5358974"/>
          </a:xfrm>
        </p:spPr>
        <p:txBody>
          <a:bodyPr>
            <a:normAutofit/>
          </a:bodyPr>
          <a:lstStyle/>
          <a:p>
            <a:pPr algn="just" fontAlgn="base"/>
            <a:r>
              <a:rPr lang="es-EC" dirty="0" smtClean="0">
                <a:latin typeface="Arial" panose="020B0604020202020204" pitchFamily="34" charset="0"/>
                <a:cs typeface="Arial" panose="020B0604020202020204" pitchFamily="34" charset="0"/>
              </a:rPr>
              <a:t>Capítulo VI:  Propuesta mercadológica</a:t>
            </a:r>
          </a:p>
          <a:p>
            <a:pPr marL="0" indent="0" algn="just" fontAlgn="base">
              <a:buNone/>
            </a:pPr>
            <a:endParaRPr lang="es-EC" dirty="0">
              <a:latin typeface="Arial" panose="020B0604020202020204" pitchFamily="34" charset="0"/>
              <a:cs typeface="Arial" panose="020B0604020202020204" pitchFamily="34" charset="0"/>
            </a:endParaRPr>
          </a:p>
          <a:p>
            <a:pPr marL="0" lvl="0" indent="0" algn="just" fontAlgn="base">
              <a:buNone/>
            </a:pPr>
            <a:r>
              <a:rPr lang="es-EC" dirty="0" smtClean="0">
                <a:latin typeface="Arial" panose="020B0604020202020204" pitchFamily="34" charset="0"/>
                <a:cs typeface="Arial" panose="020B0604020202020204" pitchFamily="34" charset="0"/>
              </a:rPr>
              <a:t>Objetivos de marketing</a:t>
            </a:r>
          </a:p>
          <a:p>
            <a:pPr algn="just" fontAlgn="base"/>
            <a:r>
              <a:rPr lang="es-EC" dirty="0" smtClean="0">
                <a:latin typeface="Arial" panose="020B0604020202020204" pitchFamily="34" charset="0"/>
                <a:cs typeface="Arial" panose="020B0604020202020204" pitchFamily="34" charset="0"/>
              </a:rPr>
              <a:t>Alcanzar una </a:t>
            </a:r>
            <a:r>
              <a:rPr lang="es-EC" dirty="0">
                <a:latin typeface="Arial" panose="020B0604020202020204" pitchFamily="34" charset="0"/>
                <a:cs typeface="Arial" panose="020B0604020202020204" pitchFamily="34" charset="0"/>
              </a:rPr>
              <a:t>rentabilidad de la empresa del 20% sobre el precio de venta al público al finalizar el año 2016.</a:t>
            </a:r>
          </a:p>
          <a:p>
            <a:pPr lvl="0" algn="just" fontAlgn="base"/>
            <a:r>
              <a:rPr lang="es-EC" dirty="0">
                <a:latin typeface="Arial" panose="020B0604020202020204" pitchFamily="34" charset="0"/>
                <a:cs typeface="Arial" panose="020B0604020202020204" pitchFamily="34" charset="0"/>
              </a:rPr>
              <a:t>Alcanzar ventas de $575400USD al finalizar el año 2016.</a:t>
            </a:r>
          </a:p>
          <a:p>
            <a:pPr lvl="0" algn="just" fontAlgn="base"/>
            <a:r>
              <a:rPr lang="es-EC" dirty="0">
                <a:latin typeface="Arial" panose="020B0604020202020204" pitchFamily="34" charset="0"/>
                <a:cs typeface="Arial" panose="020B0604020202020204" pitchFamily="34" charset="0"/>
              </a:rPr>
              <a:t>Fidelizar al 80% de los  consumidores del producto hasta finales del 2016.</a:t>
            </a:r>
          </a:p>
          <a:p>
            <a:pPr lvl="0" algn="just" fontAlgn="base"/>
            <a:r>
              <a:rPr lang="es-EC" dirty="0">
                <a:latin typeface="Arial" panose="020B0604020202020204" pitchFamily="34" charset="0"/>
                <a:cs typeface="Arial" panose="020B0604020202020204" pitchFamily="34" charset="0"/>
              </a:rPr>
              <a:t>Alcanzar un nivel de satisfacción del consumidor de un 90% en el año 2016.</a:t>
            </a:r>
          </a:p>
          <a:p>
            <a:pPr lvl="0" algn="just" fontAlgn="base"/>
            <a:r>
              <a:rPr lang="es-EC" dirty="0">
                <a:latin typeface="Arial" panose="020B0604020202020204" pitchFamily="34" charset="0"/>
                <a:cs typeface="Arial" panose="020B0604020202020204" pitchFamily="34" charset="0"/>
              </a:rPr>
              <a:t>Captar  un 20% de nuevos clientes hasta finales del año 2016. </a:t>
            </a:r>
          </a:p>
          <a:p>
            <a:pPr lvl="0" algn="just" fontAlgn="base"/>
            <a:r>
              <a:rPr lang="es-EC" dirty="0">
                <a:latin typeface="Arial" panose="020B0604020202020204" pitchFamily="34" charset="0"/>
                <a:cs typeface="Arial" panose="020B0604020202020204" pitchFamily="34" charset="0"/>
              </a:rPr>
              <a:t>Alcanzar una rentabilidad del cliente de al menos 15% al finalizar el año 2016</a:t>
            </a:r>
          </a:p>
          <a:p>
            <a:pPr lvl="0" algn="just" fontAlgn="base"/>
            <a:r>
              <a:rPr lang="es-EC" dirty="0">
                <a:latin typeface="Arial" panose="020B0604020202020204" pitchFamily="34" charset="0"/>
                <a:cs typeface="Arial" panose="020B0604020202020204" pitchFamily="34" charset="0"/>
              </a:rPr>
              <a:t>Capacitar durante el año 2016 al 100% de los colaboradores de la empresa.</a:t>
            </a:r>
          </a:p>
          <a:p>
            <a:pPr marL="0" lvl="0" indent="0">
              <a:buNone/>
            </a:pPr>
            <a:r>
              <a:rPr lang="es-EC" b="1" dirty="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528" y="450056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235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11446"/>
            <a:ext cx="8596668" cy="5571641"/>
          </a:xfrm>
        </p:spPr>
        <p:txBody>
          <a:bodyPr>
            <a:normAutofit lnSpcReduction="10000"/>
          </a:bodyPr>
          <a:lstStyle/>
          <a:p>
            <a:pPr algn="just"/>
            <a:r>
              <a:rPr lang="es-EC" dirty="0" smtClean="0">
                <a:solidFill>
                  <a:schemeClr val="tx1"/>
                </a:solidFill>
                <a:latin typeface="Arial" panose="020B0604020202020204" pitchFamily="34" charset="0"/>
                <a:cs typeface="Arial" panose="020B0604020202020204" pitchFamily="34" charset="0"/>
              </a:rPr>
              <a:t>Selección del segmento meta</a:t>
            </a:r>
          </a:p>
          <a:p>
            <a:pPr marL="0" indent="0" algn="just">
              <a:buNone/>
            </a:pPr>
            <a:r>
              <a:rPr lang="es-EC" dirty="0" smtClean="0">
                <a:solidFill>
                  <a:schemeClr val="tx1"/>
                </a:solidFill>
                <a:latin typeface="Arial" panose="020B0604020202020204" pitchFamily="34" charset="0"/>
                <a:cs typeface="Arial" panose="020B0604020202020204" pitchFamily="34" charset="0"/>
              </a:rPr>
              <a:t>Mujeres </a:t>
            </a:r>
            <a:r>
              <a:rPr lang="es-EC" dirty="0">
                <a:solidFill>
                  <a:schemeClr val="tx1"/>
                </a:solidFill>
                <a:latin typeface="Arial" panose="020B0604020202020204" pitchFamily="34" charset="0"/>
                <a:cs typeface="Arial" panose="020B0604020202020204" pitchFamily="34" charset="0"/>
              </a:rPr>
              <a:t>entre 25 y 45 años que compran bebidas instantáneas de cereales por los ingredientes naturales que tiene el producto, lo consumen en el desayuno, adquieren el producto en supermercados, la fuente de información más confiable son un familiar y un médico</a:t>
            </a:r>
            <a:r>
              <a:rPr lang="es-EC" dirty="0" smtClean="0">
                <a:solidFill>
                  <a:schemeClr val="tx1"/>
                </a:solidFill>
                <a:latin typeface="Arial" panose="020B0604020202020204" pitchFamily="34" charset="0"/>
                <a:cs typeface="Arial" panose="020B0604020202020204" pitchFamily="34" charset="0"/>
              </a:rPr>
              <a:t>.</a:t>
            </a:r>
          </a:p>
          <a:p>
            <a:pPr marL="0" indent="0" algn="just">
              <a:buNone/>
            </a:pPr>
            <a:endParaRPr lang="es-EC" dirty="0">
              <a:solidFill>
                <a:schemeClr val="tx1"/>
              </a:solidFill>
              <a:latin typeface="Arial" panose="020B0604020202020204" pitchFamily="34" charset="0"/>
              <a:cs typeface="Arial" panose="020B0604020202020204" pitchFamily="34" charset="0"/>
            </a:endParaRPr>
          </a:p>
          <a:p>
            <a:pPr algn="just"/>
            <a:r>
              <a:rPr lang="es-EC" dirty="0" smtClean="0">
                <a:solidFill>
                  <a:schemeClr val="tx1"/>
                </a:solidFill>
                <a:latin typeface="Arial" panose="020B0604020202020204" pitchFamily="34" charset="0"/>
                <a:cs typeface="Arial" panose="020B0604020202020204" pitchFamily="34" charset="0"/>
              </a:rPr>
              <a:t>Estrategia </a:t>
            </a:r>
            <a:r>
              <a:rPr lang="es-EC" dirty="0">
                <a:solidFill>
                  <a:schemeClr val="tx1"/>
                </a:solidFill>
                <a:latin typeface="Arial" panose="020B0604020202020204" pitchFamily="34" charset="0"/>
                <a:cs typeface="Arial" panose="020B0604020202020204" pitchFamily="34" charset="0"/>
              </a:rPr>
              <a:t>de </a:t>
            </a:r>
            <a:r>
              <a:rPr lang="es-EC" dirty="0" smtClean="0">
                <a:solidFill>
                  <a:schemeClr val="tx1"/>
                </a:solidFill>
                <a:latin typeface="Arial" panose="020B0604020202020204" pitchFamily="34" charset="0"/>
                <a:cs typeface="Arial" panose="020B0604020202020204" pitchFamily="34" charset="0"/>
              </a:rPr>
              <a:t>Posicionamiento</a:t>
            </a:r>
          </a:p>
          <a:p>
            <a:pPr lvl="1" algn="just"/>
            <a:r>
              <a:rPr lang="es-EC" dirty="0" smtClean="0">
                <a:solidFill>
                  <a:schemeClr val="tx1"/>
                </a:solidFill>
                <a:latin typeface="Arial" panose="020B0604020202020204" pitchFamily="34" charset="0"/>
                <a:cs typeface="Arial" panose="020B0604020202020204" pitchFamily="34" charset="0"/>
              </a:rPr>
              <a:t>USUARIO</a:t>
            </a:r>
          </a:p>
          <a:p>
            <a:pPr lvl="1" algn="just"/>
            <a:r>
              <a:rPr lang="es-EC" dirty="0" smtClean="0">
                <a:solidFill>
                  <a:schemeClr val="tx1"/>
                </a:solidFill>
                <a:latin typeface="Arial" panose="020B0604020202020204" pitchFamily="34" charset="0"/>
                <a:cs typeface="Arial" panose="020B0604020202020204" pitchFamily="34" charset="0"/>
              </a:rPr>
              <a:t>ATRIBUTO</a:t>
            </a:r>
          </a:p>
          <a:p>
            <a:pPr marL="0" indent="0" algn="just">
              <a:buNone/>
            </a:pPr>
            <a:r>
              <a:rPr lang="es-EC" dirty="0">
                <a:solidFill>
                  <a:schemeClr val="tx1"/>
                </a:solidFill>
                <a:latin typeface="Arial" panose="020B0604020202020204" pitchFamily="34" charset="0"/>
                <a:cs typeface="Arial" panose="020B0604020202020204" pitchFamily="34" charset="0"/>
              </a:rPr>
              <a:t>Para mujeres y familias ecuatorianas que desean alimentarse sanamente  Cerealatto  xpress es la bebida instantánea de cereales que proporciona energía y vitalidad debido a sus ingredientes 100% naturales, les permite realizar las diferentes actividades a lo largo del día, ya sea dentro del hogar, fuera de él en el trabajo u oficina e incluso cuando practica algún deporte</a:t>
            </a:r>
            <a:r>
              <a:rPr lang="es-EC" dirty="0" smtClean="0">
                <a:solidFill>
                  <a:schemeClr val="tx1"/>
                </a:solidFill>
                <a:latin typeface="Arial" panose="020B0604020202020204" pitchFamily="34" charset="0"/>
                <a:cs typeface="Arial" panose="020B0604020202020204" pitchFamily="34" charset="0"/>
              </a:rPr>
              <a:t>.</a:t>
            </a:r>
          </a:p>
          <a:p>
            <a:pPr marL="0" indent="0">
              <a:buNone/>
            </a:pPr>
            <a:endParaRPr lang="es-EC" dirty="0" smtClean="0">
              <a:solidFill>
                <a:schemeClr val="tx1"/>
              </a:solidFill>
              <a:latin typeface="Arial" panose="020B0604020202020204" pitchFamily="34" charset="0"/>
              <a:cs typeface="Arial" panose="020B0604020202020204" pitchFamily="34" charset="0"/>
            </a:endParaRPr>
          </a:p>
          <a:p>
            <a:r>
              <a:rPr lang="es-EC" dirty="0" smtClean="0">
                <a:solidFill>
                  <a:schemeClr val="tx1"/>
                </a:solidFill>
                <a:latin typeface="Arial" panose="020B0604020202020204" pitchFamily="34" charset="0"/>
                <a:cs typeface="Arial" panose="020B0604020202020204" pitchFamily="34" charset="0"/>
              </a:rPr>
              <a:t>Estrategia competitiva</a:t>
            </a:r>
          </a:p>
          <a:p>
            <a:pPr lvl="1"/>
            <a:r>
              <a:rPr lang="es-EC" dirty="0" smtClean="0">
                <a:solidFill>
                  <a:schemeClr val="tx1"/>
                </a:solidFill>
                <a:latin typeface="Arial" panose="020B0604020202020204" pitchFamily="34" charset="0"/>
                <a:cs typeface="Arial" panose="020B0604020202020204" pitchFamily="34" charset="0"/>
              </a:rPr>
              <a:t>Especialista</a:t>
            </a:r>
          </a:p>
          <a:p>
            <a:endParaRPr lang="es-EC" b="1" dirty="0">
              <a:solidFill>
                <a:schemeClr val="tx1"/>
              </a:solidFill>
              <a:latin typeface="Arial" panose="020B0604020202020204" pitchFamily="34" charset="0"/>
              <a:cs typeface="Arial" panose="020B0604020202020204" pitchFamily="34" charset="0"/>
            </a:endParaRPr>
          </a:p>
          <a:p>
            <a:pPr marL="0" indent="0">
              <a:buNone/>
            </a:pPr>
            <a:endParaRPr lang="es-EC" dirty="0" smtClean="0">
              <a:solidFill>
                <a:schemeClr val="tx1"/>
              </a:solidFill>
              <a:latin typeface="Arial" panose="020B0604020202020204" pitchFamily="34" charset="0"/>
              <a:cs typeface="Arial" panose="020B0604020202020204" pitchFamily="34" charset="0"/>
            </a:endParaRPr>
          </a:p>
          <a:p>
            <a:endParaRPr lang="es-EC"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187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525126"/>
            <a:ext cx="8596668" cy="4848378"/>
          </a:xfrm>
        </p:spPr>
        <p:txBody>
          <a:bodyPr>
            <a:normAutofit/>
          </a:bodyPr>
          <a:lstStyle/>
          <a:p>
            <a:r>
              <a:rPr lang="es-EC" dirty="0" smtClean="0">
                <a:solidFill>
                  <a:schemeClr val="tx1"/>
                </a:solidFill>
                <a:latin typeface="Arial" panose="020B0604020202020204" pitchFamily="34" charset="0"/>
                <a:cs typeface="Arial" panose="020B0604020202020204" pitchFamily="34" charset="0"/>
              </a:rPr>
              <a:t>Estrategias de producto</a:t>
            </a:r>
          </a:p>
          <a:p>
            <a:pPr lvl="1"/>
            <a:r>
              <a:rPr lang="es-EC" sz="1800" dirty="0" smtClean="0">
                <a:solidFill>
                  <a:schemeClr val="tx1"/>
                </a:solidFill>
                <a:latin typeface="Arial" panose="020B0604020202020204" pitchFamily="34" charset="0"/>
                <a:cs typeface="Arial" panose="020B0604020202020204" pitchFamily="34" charset="0"/>
              </a:rPr>
              <a:t>Marca</a:t>
            </a:r>
          </a:p>
          <a:p>
            <a:pPr marL="0" indent="0">
              <a:buNone/>
            </a:pPr>
            <a:endParaRPr lang="es-EC" dirty="0">
              <a:solidFill>
                <a:schemeClr val="tx1"/>
              </a:solidFill>
              <a:latin typeface="Arial" panose="020B0604020202020204" pitchFamily="34" charset="0"/>
              <a:cs typeface="Arial" panose="020B0604020202020204" pitchFamily="34" charset="0"/>
            </a:endParaRPr>
          </a:p>
        </p:txBody>
      </p:sp>
      <p:pic>
        <p:nvPicPr>
          <p:cNvPr id="1028" name="Imagen 8" descr="https://lh3.googleusercontent.com/Zf63kZVCNGGaF0BZAL1Smsk92lTpNl4aznQXSnALHCGLKNc220hRGSxuXtpzYkkOH3kcnXjGwtNPxWCCbbaGSdf5KKmNAaGvKoy9OKd9u-0otw53pg4F3OqUSS-GOs7aTxx_hQTjdFHaCc7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798" y="1390650"/>
            <a:ext cx="4873369" cy="26097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9" descr="https://lh5.googleusercontent.com/q4PXP3AZfhNqApVBU6HYV0XfvHdy5RWz-uicGtAFErjTDOlfJF16F88IFF4iaY2ydDwN8xVCJFfmTspPEMUhQNDOVr54oEbEH53Sxt5KHAfi6NUsrQhHyWyXHT0ky73kFDlUo7XSTazb94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63" y="4043304"/>
            <a:ext cx="4340760" cy="2210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5" name="Rectangle 6"/>
          <p:cNvSpPr>
            <a:spLocks noChangeArrowheads="1"/>
          </p:cNvSpPr>
          <p:nvPr/>
        </p:nvSpPr>
        <p:spPr bwMode="auto">
          <a:xfrm>
            <a:off x="0" y="1390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0" y="2181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8"/>
          <p:cNvSpPr>
            <a:spLocks noChangeArrowheads="1"/>
          </p:cNvSpPr>
          <p:nvPr/>
        </p:nvSpPr>
        <p:spPr bwMode="auto">
          <a:xfrm>
            <a:off x="0" y="3192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8" name="7 Título"/>
          <p:cNvSpPr>
            <a:spLocks noGrp="1"/>
          </p:cNvSpPr>
          <p:nvPr>
            <p:ph type="title"/>
          </p:nvPr>
        </p:nvSpPr>
        <p:spPr>
          <a:xfrm>
            <a:off x="3024749" y="878859"/>
            <a:ext cx="4577055" cy="508379"/>
          </a:xfrm>
        </p:spPr>
        <p:txBody>
          <a:bodyPr>
            <a:normAutofit/>
          </a:bodyPr>
          <a:lstStyle/>
          <a:p>
            <a:r>
              <a:rPr lang="es-ES" sz="2000" dirty="0" smtClean="0">
                <a:latin typeface="Arial" panose="020B0604020202020204" pitchFamily="34" charset="0"/>
                <a:cs typeface="Arial" panose="020B0604020202020204" pitchFamily="34" charset="0"/>
              </a:rPr>
              <a:t>Estrategias de la mezcla de marketing</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68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00753"/>
            <a:ext cx="8596668" cy="5811332"/>
          </a:xfrm>
        </p:spPr>
        <p:txBody>
          <a:bodyPr>
            <a:normAutofit/>
          </a:bodyPr>
          <a:lstStyle/>
          <a:p>
            <a:r>
              <a:rPr lang="es-EC" dirty="0" smtClean="0">
                <a:latin typeface="Arial" panose="020B0604020202020204" pitchFamily="34" charset="0"/>
                <a:cs typeface="Arial" panose="020B0604020202020204" pitchFamily="34" charset="0"/>
              </a:rPr>
              <a:t>Eslogan</a:t>
            </a:r>
          </a:p>
          <a:p>
            <a:pPr lvl="1"/>
            <a:r>
              <a:rPr lang="es-EC" dirty="0" smtClean="0">
                <a:latin typeface="Arial" panose="020B0604020202020204" pitchFamily="34" charset="0"/>
                <a:cs typeface="Arial" panose="020B0604020202020204" pitchFamily="34" charset="0"/>
              </a:rPr>
              <a:t>“El despertar a un nuevo día” </a:t>
            </a:r>
          </a:p>
          <a:p>
            <a:pPr lvl="1"/>
            <a:endParaRPr lang="es-EC" dirty="0">
              <a:latin typeface="Arial" panose="020B0604020202020204" pitchFamily="34" charset="0"/>
              <a:cs typeface="Arial" panose="020B0604020202020204" pitchFamily="34" charset="0"/>
            </a:endParaRPr>
          </a:p>
          <a:p>
            <a:pPr lvl="1"/>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Empaque </a:t>
            </a:r>
          </a:p>
          <a:p>
            <a:pPr lvl="1"/>
            <a:r>
              <a:rPr lang="es-EC" sz="1800" dirty="0" smtClean="0">
                <a:latin typeface="Arial" panose="020B0604020202020204" pitchFamily="34" charset="0"/>
                <a:cs typeface="Arial" panose="020B0604020202020204" pitchFamily="34" charset="0"/>
              </a:rPr>
              <a:t>Primario</a:t>
            </a:r>
          </a:p>
          <a:p>
            <a:endParaRPr lang="es-EC" dirty="0" smtClean="0">
              <a:latin typeface="Arial" panose="020B0604020202020204" pitchFamily="34" charset="0"/>
              <a:cs typeface="Arial" panose="020B0604020202020204" pitchFamily="34" charset="0"/>
            </a:endParaRPr>
          </a:p>
          <a:p>
            <a:endParaRPr lang="es-EC" dirty="0" smtClean="0">
              <a:latin typeface="Arial" panose="020B0604020202020204" pitchFamily="34" charset="0"/>
              <a:cs typeface="Arial" panose="020B0604020202020204" pitchFamily="34" charset="0"/>
            </a:endParaRPr>
          </a:p>
          <a:p>
            <a:endParaRPr lang="es-EC"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Empaque de transporte</a:t>
            </a:r>
          </a:p>
          <a:p>
            <a:endParaRPr lang="es-EC" dirty="0" smtClean="0">
              <a:latin typeface="Arial" panose="020B0604020202020204" pitchFamily="34" charset="0"/>
              <a:cs typeface="Arial" panose="020B0604020202020204" pitchFamily="34" charset="0"/>
            </a:endParaRPr>
          </a:p>
        </p:txBody>
      </p:sp>
      <p:pic>
        <p:nvPicPr>
          <p:cNvPr id="4" name="Imagen 3" descr="https://lh5.googleusercontent.com/JZ-IRsfCxHjr6zb40X-FHx4uLEBcF4BM8u2TZvZbf3BuxbvdahZzp-rg71JEu1qfxfKa5n8ugMvYGjcDAL-3YcBcgRTGoGJVxB51BuHH91U-_ZVkpfjdyi292ce-fPbh_xdozhAjwVvBi94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878" y="600502"/>
            <a:ext cx="4505435" cy="2893325"/>
          </a:xfrm>
          <a:prstGeom prst="rect">
            <a:avLst/>
          </a:prstGeom>
          <a:noFill/>
          <a:ln>
            <a:noFill/>
          </a:ln>
        </p:spPr>
      </p:pic>
      <p:pic>
        <p:nvPicPr>
          <p:cNvPr id="5" name="Imagen 4" descr="http://www.argentinaembalajes.com.ar/img/ancho-alto-largo.jpg"/>
          <p:cNvPicPr/>
          <p:nvPr/>
        </p:nvPicPr>
        <p:blipFill>
          <a:blip r:embed="rId3">
            <a:extLst>
              <a:ext uri="{28A0092B-C50C-407E-A947-70E740481C1C}">
                <a14:useLocalDpi xmlns:a14="http://schemas.microsoft.com/office/drawing/2010/main" val="0"/>
              </a:ext>
            </a:extLst>
          </a:blip>
          <a:srcRect/>
          <a:stretch>
            <a:fillRect/>
          </a:stretch>
        </p:blipFill>
        <p:spPr bwMode="auto">
          <a:xfrm>
            <a:off x="4514795" y="4171734"/>
            <a:ext cx="2513802" cy="1969759"/>
          </a:xfrm>
          <a:prstGeom prst="rect">
            <a:avLst/>
          </a:prstGeom>
          <a:noFill/>
          <a:ln>
            <a:noFill/>
          </a:ln>
        </p:spPr>
      </p:pic>
    </p:spTree>
    <p:extLst>
      <p:ext uri="{BB962C8B-B14F-4D97-AF65-F5344CB8AC3E}">
        <p14:creationId xmlns:p14="http://schemas.microsoft.com/office/powerpoint/2010/main" val="2039754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036312735"/>
              </p:ext>
            </p:extLst>
          </p:nvPr>
        </p:nvGraphicFramePr>
        <p:xfrm>
          <a:off x="720187" y="1161725"/>
          <a:ext cx="3851812" cy="5088954"/>
        </p:xfrm>
        <a:graphic>
          <a:graphicData uri="http://schemas.openxmlformats.org/drawingml/2006/table">
            <a:tbl>
              <a:tblPr firstRow="1" firstCol="1" bandRow="1">
                <a:tableStyleId>{5C22544A-7EE6-4342-B048-85BDC9FD1C3A}</a:tableStyleId>
              </a:tblPr>
              <a:tblGrid>
                <a:gridCol w="2584867"/>
                <a:gridCol w="201486"/>
                <a:gridCol w="190579"/>
                <a:gridCol w="874880"/>
              </a:tblGrid>
              <a:tr h="180140">
                <a:tc gridSpan="4">
                  <a:txBody>
                    <a:bodyPr/>
                    <a:lstStyle/>
                    <a:p>
                      <a:pPr algn="ctr">
                        <a:lnSpc>
                          <a:spcPct val="115000"/>
                        </a:lnSpc>
                        <a:spcAft>
                          <a:spcPts val="0"/>
                        </a:spcAft>
                      </a:pPr>
                      <a:r>
                        <a:rPr lang="es-EC" sz="800" dirty="0">
                          <a:effectLst/>
                        </a:rPr>
                        <a:t>Información Nutricional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80140">
                <a:tc>
                  <a:txBody>
                    <a:bodyPr/>
                    <a:lstStyle/>
                    <a:p>
                      <a:pPr algn="just">
                        <a:lnSpc>
                          <a:spcPct val="115000"/>
                        </a:lnSpc>
                        <a:spcAft>
                          <a:spcPts val="0"/>
                        </a:spcAft>
                      </a:pPr>
                      <a:r>
                        <a:rPr lang="es-EC" sz="800" dirty="0">
                          <a:effectLst/>
                        </a:rPr>
                        <a:t>Tamaño por porción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gn="just">
                        <a:lnSpc>
                          <a:spcPct val="115000"/>
                        </a:lnSpc>
                        <a:spcAft>
                          <a:spcPts val="0"/>
                        </a:spcAft>
                      </a:pPr>
                      <a:r>
                        <a:rPr lang="es-EC" sz="800" dirty="0">
                          <a:effectLst/>
                        </a:rPr>
                        <a:t>10g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r>
              <a:tr h="225175">
                <a:tc>
                  <a:txBody>
                    <a:bodyPr/>
                    <a:lstStyle/>
                    <a:p>
                      <a:pPr algn="just">
                        <a:lnSpc>
                          <a:spcPct val="115000"/>
                        </a:lnSpc>
                        <a:spcAft>
                          <a:spcPts val="0"/>
                        </a:spcAft>
                      </a:pPr>
                      <a:r>
                        <a:rPr lang="es-EC" sz="800" dirty="0">
                          <a:effectLst/>
                        </a:rPr>
                        <a:t>Porciones por envase</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gn="just">
                        <a:lnSpc>
                          <a:spcPct val="115000"/>
                        </a:lnSpc>
                        <a:spcAft>
                          <a:spcPts val="0"/>
                        </a:spcAft>
                      </a:pPr>
                      <a:r>
                        <a:rPr lang="es-EC" sz="800" dirty="0">
                          <a:effectLst/>
                        </a:rPr>
                        <a:t>25</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r>
              <a:tr h="180140">
                <a:tc>
                  <a:txBody>
                    <a:bodyPr/>
                    <a:lstStyle/>
                    <a:p>
                      <a:pPr algn="just">
                        <a:lnSpc>
                          <a:spcPct val="115000"/>
                        </a:lnSpc>
                        <a:spcAft>
                          <a:spcPts val="0"/>
                        </a:spcAft>
                      </a:pPr>
                      <a:r>
                        <a:rPr lang="es-EC" sz="800" dirty="0">
                          <a:effectLst/>
                        </a:rPr>
                        <a:t>Cantidad por porción</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Energía (calorías)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gn="just">
                        <a:lnSpc>
                          <a:spcPct val="115000"/>
                        </a:lnSpc>
                        <a:spcAft>
                          <a:spcPts val="0"/>
                        </a:spcAft>
                      </a:pPr>
                      <a:r>
                        <a:rPr lang="es-EC" sz="800" dirty="0">
                          <a:effectLst/>
                        </a:rPr>
                        <a:t>30 cal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r>
              <a:tr h="225175">
                <a:tc>
                  <a:txBody>
                    <a:bodyPr/>
                    <a:lstStyle/>
                    <a:p>
                      <a:pPr algn="just">
                        <a:lnSpc>
                          <a:spcPct val="115000"/>
                        </a:lnSpc>
                        <a:spcAft>
                          <a:spcPts val="0"/>
                        </a:spcAft>
                      </a:pPr>
                      <a:r>
                        <a:rPr lang="es-EC" sz="800" dirty="0">
                          <a:effectLst/>
                        </a:rPr>
                        <a:t>Energía de la grasa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gn="just">
                        <a:lnSpc>
                          <a:spcPct val="115000"/>
                        </a:lnSpc>
                        <a:spcAft>
                          <a:spcPts val="0"/>
                        </a:spcAft>
                      </a:pPr>
                      <a:r>
                        <a:rPr lang="es-EC" sz="800" dirty="0">
                          <a:effectLst/>
                        </a:rPr>
                        <a:t>0 cal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r>
              <a:tr h="225175">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r>
              <a:tr h="360280">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gridSpan="2">
                  <a:txBody>
                    <a:bodyPr/>
                    <a:lstStyle/>
                    <a:p>
                      <a:pPr algn="ctr">
                        <a:lnSpc>
                          <a:spcPct val="115000"/>
                        </a:lnSpc>
                        <a:spcAft>
                          <a:spcPts val="0"/>
                        </a:spcAft>
                      </a:pPr>
                      <a:r>
                        <a:rPr lang="es-EC" sz="800" dirty="0">
                          <a:effectLst/>
                        </a:rPr>
                        <a:t>% valor diario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hMerge="1">
                  <a:txBody>
                    <a:bodyPr/>
                    <a:lstStyle/>
                    <a:p>
                      <a:endParaRPr lang="es-EC"/>
                    </a:p>
                  </a:txBody>
                  <a:tcPr/>
                </a:tc>
              </a:tr>
              <a:tr h="225175">
                <a:tc>
                  <a:txBody>
                    <a:bodyPr/>
                    <a:lstStyle/>
                    <a:p>
                      <a:pPr algn="just">
                        <a:lnSpc>
                          <a:spcPct val="115000"/>
                        </a:lnSpc>
                        <a:spcAft>
                          <a:spcPts val="0"/>
                        </a:spcAft>
                      </a:pPr>
                      <a:r>
                        <a:rPr lang="es-EC" sz="800" dirty="0">
                          <a:effectLst/>
                        </a:rPr>
                        <a:t>Grasa total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0 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Grasa saturada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gn="just">
                        <a:lnSpc>
                          <a:spcPct val="115000"/>
                        </a:lnSpc>
                        <a:spcAft>
                          <a:spcPts val="0"/>
                        </a:spcAft>
                      </a:pPr>
                      <a:r>
                        <a:rPr lang="es-EC" sz="800" dirty="0">
                          <a:effectLst/>
                        </a:rPr>
                        <a:t>0 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r>
              <a:tr h="225175">
                <a:tc>
                  <a:txBody>
                    <a:bodyPr/>
                    <a:lstStyle/>
                    <a:p>
                      <a:pPr algn="just">
                        <a:lnSpc>
                          <a:spcPct val="115000"/>
                        </a:lnSpc>
                        <a:spcAft>
                          <a:spcPts val="0"/>
                        </a:spcAft>
                      </a:pPr>
                      <a:r>
                        <a:rPr lang="es-EC" sz="800" dirty="0">
                          <a:effectLst/>
                        </a:rPr>
                        <a:t>Grasa monoinsaturada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0g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Grasa poliinsaturada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0g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Grasa trans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0g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Colesterol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0mg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Sodio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1mg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180140">
                <a:tc>
                  <a:txBody>
                    <a:bodyPr/>
                    <a:lstStyle/>
                    <a:p>
                      <a:pPr algn="just">
                        <a:lnSpc>
                          <a:spcPct val="115000"/>
                        </a:lnSpc>
                        <a:spcAft>
                          <a:spcPts val="0"/>
                        </a:spcAft>
                      </a:pPr>
                      <a:r>
                        <a:rPr lang="es-EC" sz="800" dirty="0">
                          <a:effectLst/>
                        </a:rPr>
                        <a:t>Carbohidratos totales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7g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Fibra dietética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0g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225175">
                <a:tc>
                  <a:txBody>
                    <a:bodyPr/>
                    <a:lstStyle/>
                    <a:p>
                      <a:pPr algn="just">
                        <a:lnSpc>
                          <a:spcPct val="115000"/>
                        </a:lnSpc>
                        <a:spcAft>
                          <a:spcPts val="0"/>
                        </a:spcAft>
                      </a:pPr>
                      <a:r>
                        <a:rPr lang="es-EC" sz="800" dirty="0">
                          <a:effectLst/>
                        </a:rPr>
                        <a:t>Azúcares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pPr>
                      <a:endParaRPr lang="es-EC" sz="1000" dirty="0">
                        <a:effectLst/>
                        <a:latin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2g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180140">
                <a:tc>
                  <a:txBody>
                    <a:bodyPr/>
                    <a:lstStyle/>
                    <a:p>
                      <a:pPr algn="just">
                        <a:lnSpc>
                          <a:spcPct val="115000"/>
                        </a:lnSpc>
                        <a:spcAft>
                          <a:spcPts val="0"/>
                        </a:spcAft>
                      </a:pPr>
                      <a:r>
                        <a:rPr lang="es-EC" sz="800" dirty="0">
                          <a:effectLst/>
                        </a:rPr>
                        <a:t>Proteína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c>
                  <a:txBody>
                    <a:bodyPr/>
                    <a:lstStyle/>
                    <a:p>
                      <a:pPr>
                        <a:lnSpc>
                          <a:spcPct val="115000"/>
                        </a:lnSpc>
                        <a:spcAft>
                          <a:spcPts val="0"/>
                        </a:spcAft>
                      </a:pPr>
                      <a:r>
                        <a:rPr lang="es-EC" sz="800" dirty="0">
                          <a:effectLst/>
                        </a:rPr>
                        <a:t>1g</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b"/>
                </a:tc>
              </a:tr>
              <a:tr h="900699">
                <a:tc gridSpan="4">
                  <a:txBody>
                    <a:bodyPr/>
                    <a:lstStyle/>
                    <a:p>
                      <a:pPr algn="ctr">
                        <a:lnSpc>
                          <a:spcPct val="115000"/>
                        </a:lnSpc>
                        <a:spcAft>
                          <a:spcPts val="0"/>
                        </a:spcAft>
                      </a:pPr>
                      <a:r>
                        <a:rPr lang="es-EC" sz="800" dirty="0">
                          <a:effectLst/>
                        </a:rPr>
                        <a:t>  Los porcentajes de los valores diarios están basados en una dieta de 2000 calorías. Sus valores diarios pueden ser más altos o más bajos dependiendo de sus necesidades calóricas.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8" marR="40708"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351797" y="171466"/>
            <a:ext cx="2308043" cy="2005546"/>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982627" y="2320120"/>
            <a:ext cx="5631618" cy="3930556"/>
          </a:xfrm>
          <a:prstGeom prst="rect">
            <a:avLst/>
          </a:prstGeom>
          <a:noFill/>
          <a:ln>
            <a:noFill/>
          </a:ln>
        </p:spPr>
      </p:pic>
      <p:sp>
        <p:nvSpPr>
          <p:cNvPr id="6" name="Marcador de contenido 2"/>
          <p:cNvSpPr txBox="1">
            <a:spLocks/>
          </p:cNvSpPr>
          <p:nvPr/>
        </p:nvSpPr>
        <p:spPr>
          <a:xfrm>
            <a:off x="914400" y="329262"/>
            <a:ext cx="1583140" cy="4399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latin typeface="Arial" panose="020B0604020202020204" pitchFamily="34" charset="0"/>
                <a:cs typeface="Arial" panose="020B0604020202020204" pitchFamily="34" charset="0"/>
              </a:rPr>
              <a:t>Etiquetas</a:t>
            </a:r>
          </a:p>
          <a:p>
            <a:endParaRPr lang="es-EC"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383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105469"/>
            <a:ext cx="8596668" cy="5117910"/>
          </a:xfrm>
        </p:spPr>
        <p:txBody>
          <a:bodyPr>
            <a:noAutofit/>
          </a:bodyPr>
          <a:lstStyle/>
          <a:p>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Servicios de apoyo al producto</a:t>
            </a:r>
          </a:p>
          <a:p>
            <a:pPr lvl="1"/>
            <a:r>
              <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Asignar la línea telefónica (02) 2420753 exclusivamente para servicio al cliente</a:t>
            </a:r>
          </a:p>
          <a:p>
            <a:pPr lvl="1"/>
            <a:endPar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Entrega hacia el intermediario</a:t>
            </a:r>
          </a:p>
          <a:p>
            <a:pPr lvl="1"/>
            <a:r>
              <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Al intermediario se realiza la entrega en los horarios y condiciones señaladas por ellos</a:t>
            </a:r>
          </a:p>
          <a:p>
            <a:pPr lvl="1"/>
            <a:r>
              <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Intermediario debe anticipar los cambios en procedimientos de entrega – recepción</a:t>
            </a:r>
          </a:p>
          <a:p>
            <a:pPr lvl="1"/>
            <a:endPar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Garantía</a:t>
            </a:r>
          </a:p>
          <a:p>
            <a:pPr lvl="1"/>
            <a:r>
              <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 aceptarán devoluciones del producto por parte de los intermediarios en las bajo las siguientes razones: empaque en mal estado, etiquetas no legibles, contenido del producto en malas condiciones</a:t>
            </a:r>
            <a:endParaRPr lang="es-EC" sz="1800" dirty="0" smtClean="0">
              <a:latin typeface="Arial" panose="020B0604020202020204" pitchFamily="34" charset="0"/>
              <a:cs typeface="Arial" panose="020B0604020202020204" pitchFamily="34" charset="0"/>
            </a:endParaRPr>
          </a:p>
          <a:p>
            <a:pPr lvl="1"/>
            <a:endPar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endParaRPr lang="es-EC"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endParaRPr lang="es-EC" sz="1800" dirty="0" smtClean="0">
              <a:latin typeface="Arial" panose="020B0604020202020204" pitchFamily="34" charset="0"/>
              <a:cs typeface="Arial" panose="020B0604020202020204" pitchFamily="34" charset="0"/>
            </a:endParaRPr>
          </a:p>
          <a:p>
            <a:endParaRPr lang="es-EC" dirty="0" smtClean="0">
              <a:latin typeface="Arial" panose="020B0604020202020204" pitchFamily="34" charset="0"/>
              <a:cs typeface="Arial" panose="020B0604020202020204" pitchFamily="34" charset="0"/>
            </a:endParaRPr>
          </a:p>
          <a:p>
            <a:pPr lvl="1"/>
            <a:endParaRPr lang="es-EC" sz="1800" dirty="0" smtClean="0">
              <a:latin typeface="Arial" panose="020B0604020202020204" pitchFamily="34" charset="0"/>
              <a:ea typeface="Calibri" panose="020F050202020403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788" y="1856096"/>
            <a:ext cx="1302325" cy="129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57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6516" y="1228299"/>
            <a:ext cx="8596668" cy="4813063"/>
          </a:xfrm>
        </p:spPr>
        <p:txBody>
          <a:bodyPr>
            <a:normAutofit/>
          </a:bodyPr>
          <a:lstStyle/>
          <a:p>
            <a:pPr marL="0" indent="0">
              <a:buNone/>
            </a:pPr>
            <a:endParaRPr lang="es-EC"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Estrategias de distribución</a:t>
            </a:r>
          </a:p>
          <a:p>
            <a:pPr lvl="1"/>
            <a:r>
              <a:rPr lang="es-EC" sz="1800" dirty="0" smtClean="0">
                <a:latin typeface="Arial" panose="020B0604020202020204" pitchFamily="34" charset="0"/>
                <a:cs typeface="Arial" panose="020B0604020202020204" pitchFamily="34" charset="0"/>
              </a:rPr>
              <a:t>Utilizar canal de distribución indirecto de Nivel 1</a:t>
            </a:r>
          </a:p>
          <a:p>
            <a:pPr lvl="1"/>
            <a:r>
              <a:rPr lang="es-EC" sz="1800" dirty="0" smtClean="0">
                <a:latin typeface="Arial" panose="020B0604020202020204" pitchFamily="34" charset="0"/>
                <a:cs typeface="Arial" panose="020B0604020202020204" pitchFamily="34" charset="0"/>
              </a:rPr>
              <a:t>Intensidad selectiva</a:t>
            </a:r>
          </a:p>
          <a:p>
            <a:pPr lvl="1"/>
            <a:r>
              <a:rPr lang="es-EC" sz="1800" dirty="0" smtClean="0">
                <a:latin typeface="Arial" panose="020B0604020202020204" pitchFamily="34" charset="0"/>
                <a:cs typeface="Arial" panose="020B0604020202020204" pitchFamily="34" charset="0"/>
              </a:rPr>
              <a:t>Conferencia al personal de los supermercados</a:t>
            </a:r>
          </a:p>
          <a:p>
            <a:pPr lvl="1"/>
            <a:r>
              <a:rPr lang="es-EC" sz="1800" dirty="0" smtClean="0">
                <a:latin typeface="Arial" panose="020B0604020202020204" pitchFamily="34" charset="0"/>
                <a:cs typeface="Arial" panose="020B0604020202020204" pitchFamily="34" charset="0"/>
              </a:rPr>
              <a:t>Acuerdo y plan de comisiones</a:t>
            </a:r>
          </a:p>
          <a:p>
            <a:pPr lvl="1"/>
            <a:r>
              <a:rPr lang="es-EC" sz="1800" dirty="0" smtClean="0">
                <a:latin typeface="Arial" panose="020B0604020202020204" pitchFamily="34" charset="0"/>
                <a:cs typeface="Arial" panose="020B0604020202020204" pitchFamily="34" charset="0"/>
              </a:rPr>
              <a:t>Seguimiento y control</a:t>
            </a:r>
            <a:endParaRPr lang="es-ES" sz="1800" dirty="0" smtClean="0">
              <a:latin typeface="Arial" panose="020B0604020202020204" pitchFamily="34" charset="0"/>
              <a:cs typeface="Arial" panose="020B0604020202020204" pitchFamily="34" charset="0"/>
            </a:endParaRPr>
          </a:p>
          <a:p>
            <a:endParaRPr lang="es-EC" dirty="0" smtClean="0">
              <a:latin typeface="Arial" panose="020B0604020202020204" pitchFamily="34" charset="0"/>
              <a:cs typeface="Arial" panose="020B0604020202020204" pitchFamily="34" charset="0"/>
            </a:endParaRPr>
          </a:p>
          <a:p>
            <a:pPr marL="0" lvl="0" indent="0">
              <a:buNone/>
            </a:pPr>
            <a:endParaRPr lang="es-EC" dirty="0" smtClean="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439" y="2228564"/>
            <a:ext cx="2484674" cy="256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91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548681"/>
            <a:ext cx="10972800" cy="5577483"/>
          </a:xfrm>
        </p:spPr>
        <p:txBody>
          <a:bodyPr>
            <a:normAutofit fontScale="92500" lnSpcReduction="20000"/>
          </a:bodyPr>
          <a:lstStyle/>
          <a:p>
            <a:endParaRPr lang="es-ES" dirty="0" smtClean="0"/>
          </a:p>
          <a:p>
            <a:r>
              <a:rPr lang="es-ES" sz="1900" b="1" dirty="0" smtClean="0">
                <a:latin typeface="Arial" panose="020B0604020202020204" pitchFamily="34" charset="0"/>
                <a:cs typeface="Arial" panose="020B0604020202020204" pitchFamily="34" charset="0"/>
              </a:rPr>
              <a:t>Capítulo III: Investigación de mercados</a:t>
            </a:r>
          </a:p>
          <a:p>
            <a:endParaRPr lang="es-ES" dirty="0"/>
          </a:p>
          <a:p>
            <a:endParaRPr lang="es-ES" dirty="0" smtClean="0"/>
          </a:p>
          <a:p>
            <a:pPr marL="0" indent="0">
              <a:buNone/>
            </a:pPr>
            <a:r>
              <a:rPr lang="es-ES_tradnl" sz="1900" dirty="0" smtClean="0">
                <a:latin typeface="Arial" panose="020B0604020202020204" pitchFamily="34" charset="0"/>
                <a:cs typeface="Arial" panose="020B0604020202020204" pitchFamily="34" charset="0"/>
              </a:rPr>
              <a:t>Objetivo </a:t>
            </a:r>
            <a:r>
              <a:rPr lang="es-ES_tradnl" sz="1900" dirty="0">
                <a:latin typeface="Arial" panose="020B0604020202020204" pitchFamily="34" charset="0"/>
                <a:cs typeface="Arial" panose="020B0604020202020204" pitchFamily="34" charset="0"/>
              </a:rPr>
              <a:t>general</a:t>
            </a:r>
            <a:endParaRPr lang="es-ES" sz="1900" dirty="0">
              <a:latin typeface="Arial" panose="020B0604020202020204" pitchFamily="34" charset="0"/>
              <a:cs typeface="Arial" panose="020B0604020202020204" pitchFamily="34" charset="0"/>
            </a:endParaRPr>
          </a:p>
          <a:p>
            <a:pPr lvl="0" algn="just"/>
            <a:r>
              <a:rPr lang="es-EC" sz="1900" dirty="0">
                <a:latin typeface="Arial" panose="020B0604020202020204" pitchFamily="34" charset="0"/>
                <a:cs typeface="Arial" panose="020B0604020202020204" pitchFamily="34" charset="0"/>
              </a:rPr>
              <a:t>Conocer el comportamiento de compra de las jefas de hogar que pertenecen a familias de nivel socioeconómico medio alto y alto de Quito y Latacunga frente a las bebidas instantáneas de cereales que se consumen en el desayuno</a:t>
            </a:r>
            <a:r>
              <a:rPr lang="es-EC" sz="1900" dirty="0" smtClean="0">
                <a:latin typeface="Arial" panose="020B0604020202020204" pitchFamily="34" charset="0"/>
                <a:cs typeface="Arial" panose="020B0604020202020204" pitchFamily="34" charset="0"/>
              </a:rPr>
              <a:t>.</a:t>
            </a:r>
          </a:p>
          <a:p>
            <a:pPr marL="0" lvl="0" indent="0">
              <a:buNone/>
            </a:pPr>
            <a:endParaRPr lang="es-EC" sz="1900" dirty="0" smtClean="0">
              <a:latin typeface="Arial" panose="020B0604020202020204" pitchFamily="34" charset="0"/>
              <a:cs typeface="Arial" panose="020B0604020202020204" pitchFamily="34" charset="0"/>
            </a:endParaRPr>
          </a:p>
          <a:p>
            <a:pPr marL="0" lvl="0" indent="0">
              <a:buNone/>
            </a:pPr>
            <a:r>
              <a:rPr lang="es-EC" sz="1900" dirty="0" smtClean="0">
                <a:latin typeface="Arial" panose="020B0604020202020204" pitchFamily="34" charset="0"/>
                <a:cs typeface="Arial" panose="020B0604020202020204" pitchFamily="34" charset="0"/>
              </a:rPr>
              <a:t>Objetivos específicos</a:t>
            </a:r>
          </a:p>
          <a:p>
            <a:r>
              <a:rPr lang="es-EC" sz="1900" dirty="0" smtClean="0">
                <a:latin typeface="Arial" panose="020B0604020202020204" pitchFamily="34" charset="0"/>
                <a:cs typeface="Arial" panose="020B0604020202020204" pitchFamily="34" charset="0"/>
              </a:rPr>
              <a:t>Perfil del consumidor</a:t>
            </a:r>
          </a:p>
          <a:p>
            <a:r>
              <a:rPr lang="es-EC" sz="1900" dirty="0" smtClean="0">
                <a:latin typeface="Arial" panose="020B0604020202020204" pitchFamily="34" charset="0"/>
                <a:cs typeface="Arial" panose="020B0604020202020204" pitchFamily="34" charset="0"/>
              </a:rPr>
              <a:t>Papeles en la decisión de compra</a:t>
            </a:r>
          </a:p>
          <a:p>
            <a:r>
              <a:rPr lang="es-EC" sz="1900" dirty="0" smtClean="0">
                <a:latin typeface="Arial" panose="020B0604020202020204" pitchFamily="34" charset="0"/>
                <a:cs typeface="Arial" panose="020B0604020202020204" pitchFamily="34" charset="0"/>
              </a:rPr>
              <a:t>Motivos de compra</a:t>
            </a:r>
          </a:p>
          <a:p>
            <a:r>
              <a:rPr lang="es-EC" sz="1900" dirty="0" smtClean="0">
                <a:latin typeface="Arial" panose="020B0604020202020204" pitchFamily="34" charset="0"/>
                <a:cs typeface="Arial" panose="020B0604020202020204" pitchFamily="34" charset="0"/>
              </a:rPr>
              <a:t>Beneficios buscados</a:t>
            </a:r>
          </a:p>
          <a:p>
            <a:r>
              <a:rPr lang="es-EC" sz="1900" dirty="0" smtClean="0">
                <a:latin typeface="Arial" panose="020B0604020202020204" pitchFamily="34" charset="0"/>
                <a:cs typeface="Arial" panose="020B0604020202020204" pitchFamily="34" charset="0"/>
              </a:rPr>
              <a:t>Proceso de decisión de compra</a:t>
            </a:r>
          </a:p>
          <a:p>
            <a:r>
              <a:rPr lang="es-EC" sz="1900" dirty="0" smtClean="0">
                <a:latin typeface="Arial" panose="020B0604020202020204" pitchFamily="34" charset="0"/>
                <a:cs typeface="Arial" panose="020B0604020202020204" pitchFamily="34" charset="0"/>
              </a:rPr>
              <a:t>Demanda</a:t>
            </a:r>
            <a:endParaRPr lang="es-ES" sz="1900" dirty="0">
              <a:latin typeface="Arial" panose="020B0604020202020204" pitchFamily="34" charset="0"/>
              <a:cs typeface="Arial" panose="020B0604020202020204" pitchFamily="34" charset="0"/>
            </a:endParaRPr>
          </a:p>
          <a:p>
            <a:pPr marL="0" indent="0">
              <a:buNone/>
            </a:pP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871"/>
          <a:stretch/>
        </p:blipFill>
        <p:spPr bwMode="auto">
          <a:xfrm>
            <a:off x="5756868" y="666505"/>
            <a:ext cx="2143125" cy="154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100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941697"/>
            <a:ext cx="8596668" cy="5099666"/>
          </a:xfrm>
        </p:spPr>
        <p:txBody>
          <a:bodyPr>
            <a:normAutofit/>
          </a:bodyPr>
          <a:lstStyle/>
          <a:p>
            <a:pPr algn="just"/>
            <a:r>
              <a:rPr lang="es-EC" dirty="0" smtClean="0">
                <a:latin typeface="Arial" panose="020B0604020202020204" pitchFamily="34" charset="0"/>
                <a:cs typeface="Arial" panose="020B0604020202020204" pitchFamily="34" charset="0"/>
              </a:rPr>
              <a:t>Estrategias de comunicación</a:t>
            </a:r>
          </a:p>
          <a:p>
            <a:pPr lvl="1" algn="just"/>
            <a:r>
              <a:rPr lang="es-EC" sz="1800" dirty="0" smtClean="0">
                <a:latin typeface="Arial" panose="020B0604020202020204" pitchFamily="34" charset="0"/>
                <a:cs typeface="Arial" panose="020B0604020202020204" pitchFamily="34" charset="0"/>
              </a:rPr>
              <a:t>Publicidad </a:t>
            </a:r>
            <a:r>
              <a:rPr lang="es-EC" sz="1800" dirty="0">
                <a:latin typeface="Arial" panose="020B0604020202020204" pitchFamily="34" charset="0"/>
                <a:cs typeface="Arial" panose="020B0604020202020204" pitchFamily="34" charset="0"/>
              </a:rPr>
              <a:t>a través de redes sociales y materia POP</a:t>
            </a:r>
            <a:endParaRPr lang="es-ES" sz="1800"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Promoción en ventas a través de degustaciones del producto en el punto de venta</a:t>
            </a:r>
            <a:endParaRPr lang="es-ES" sz="1800"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Venta personal con el desarrollo de actividades con el canal de distribución</a:t>
            </a:r>
            <a:r>
              <a:rPr lang="es-EC" sz="1800" dirty="0" smtClean="0">
                <a:latin typeface="Arial" panose="020B0604020202020204" pitchFamily="34" charset="0"/>
                <a:cs typeface="Arial" panose="020B0604020202020204" pitchFamily="34" charset="0"/>
              </a:rPr>
              <a:t>.</a:t>
            </a:r>
          </a:p>
          <a:p>
            <a:pPr algn="just"/>
            <a:endParaRPr lang="es-EC"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Público meta</a:t>
            </a:r>
            <a:endParaRPr lang="es-ES" dirty="0">
              <a:latin typeface="Arial" panose="020B0604020202020204" pitchFamily="34" charset="0"/>
              <a:cs typeface="Arial" panose="020B0604020202020204" pitchFamily="34" charset="0"/>
            </a:endParaRPr>
          </a:p>
          <a:p>
            <a:pPr marL="0" indent="0" algn="just">
              <a:buNone/>
            </a:pPr>
            <a:r>
              <a:rPr lang="es-EC" dirty="0">
                <a:latin typeface="Arial" panose="020B0604020202020204" pitchFamily="34" charset="0"/>
                <a:cs typeface="Arial" panose="020B0604020202020204" pitchFamily="34" charset="0"/>
              </a:rPr>
              <a:t>Mujeres entre 25 y 45 años que compran bebidas instantáneas de cereales por los ingredientes naturales que tiene el producto. </a:t>
            </a:r>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Objetivos comunicacionales</a:t>
            </a:r>
            <a:endParaRPr lang="es-ES" dirty="0">
              <a:latin typeface="Arial" panose="020B0604020202020204" pitchFamily="34" charset="0"/>
              <a:cs typeface="Arial" panose="020B0604020202020204" pitchFamily="34" charset="0"/>
            </a:endParaRPr>
          </a:p>
          <a:p>
            <a:pPr marL="0" lvl="0" indent="0" algn="just" fontAlgn="base">
              <a:buNone/>
            </a:pPr>
            <a:r>
              <a:rPr lang="es-EC" dirty="0">
                <a:latin typeface="Arial" panose="020B0604020202020204" pitchFamily="34" charset="0"/>
                <a:cs typeface="Arial" panose="020B0604020202020204" pitchFamily="34" charset="0"/>
              </a:rPr>
              <a:t>Informar al 60% de las consumidoras potenciales acerca de las características de Cerealatto en el primer trimestre del año 2016.</a:t>
            </a:r>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630" y="164622"/>
            <a:ext cx="2379064" cy="152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514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777923"/>
            <a:ext cx="8596668" cy="5263440"/>
          </a:xfrm>
        </p:spPr>
        <p:txBody>
          <a:bodyPr>
            <a:normAutofit/>
          </a:bodyPr>
          <a:lstStyle/>
          <a:p>
            <a:r>
              <a:rPr lang="es-EC" dirty="0">
                <a:latin typeface="Arial" panose="020B0604020202020204" pitchFamily="34" charset="0"/>
                <a:cs typeface="Arial" panose="020B0604020202020204" pitchFamily="34" charset="0"/>
              </a:rPr>
              <a:t>Diseño del Mensaje</a:t>
            </a:r>
            <a:endParaRPr lang="es-ES" dirty="0">
              <a:latin typeface="Arial" panose="020B0604020202020204" pitchFamily="34" charset="0"/>
              <a:cs typeface="Arial" panose="020B0604020202020204" pitchFamily="34" charset="0"/>
            </a:endParaRPr>
          </a:p>
          <a:p>
            <a:pPr lvl="1" algn="just" fontAlgn="base"/>
            <a:r>
              <a:rPr lang="es-EC" sz="1800" dirty="0">
                <a:latin typeface="Arial" panose="020B0604020202020204" pitchFamily="34" charset="0"/>
                <a:cs typeface="Arial" panose="020B0604020202020204" pitchFamily="34" charset="0"/>
              </a:rPr>
              <a:t>Generar la Atención de las consumidoras a través de un atractivo diseño de empaque en punto de venta y en internet a través de imágenes llamativas, rutinas de ejercicios, recetas de cocina.  </a:t>
            </a:r>
            <a:endParaRPr lang="es-ES" sz="1800" dirty="0">
              <a:latin typeface="Arial" panose="020B0604020202020204" pitchFamily="34" charset="0"/>
              <a:cs typeface="Arial" panose="020B0604020202020204" pitchFamily="34" charset="0"/>
            </a:endParaRPr>
          </a:p>
          <a:p>
            <a:pPr lvl="1" algn="just" fontAlgn="base"/>
            <a:r>
              <a:rPr lang="es-EC" sz="1800" dirty="0">
                <a:latin typeface="Arial" panose="020B0604020202020204" pitchFamily="34" charset="0"/>
                <a:cs typeface="Arial" panose="020B0604020202020204" pitchFamily="34" charset="0"/>
              </a:rPr>
              <a:t>Generar Interés a través de la información que se brinde sobre las características y beneficios de consumir Cerealatto.</a:t>
            </a:r>
            <a:endParaRPr lang="es-ES" sz="1800" dirty="0">
              <a:latin typeface="Arial" panose="020B0604020202020204" pitchFamily="34" charset="0"/>
              <a:cs typeface="Arial" panose="020B0604020202020204" pitchFamily="34" charset="0"/>
            </a:endParaRPr>
          </a:p>
          <a:p>
            <a:pPr lvl="1" algn="just" fontAlgn="base"/>
            <a:r>
              <a:rPr lang="es-EC" sz="1800" dirty="0">
                <a:latin typeface="Arial" panose="020B0604020202020204" pitchFamily="34" charset="0"/>
                <a:cs typeface="Arial" panose="020B0604020202020204" pitchFamily="34" charset="0"/>
              </a:rPr>
              <a:t>Generar Deseo en el segmento meta a través de la utilización de beneficios emocionales (gratificación de alimentar sanamente a la familia, autoestima) y racionales del producto (ingredientes naturales).</a:t>
            </a:r>
            <a:endParaRPr lang="es-ES" sz="1800"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Generar Acción por parte del mercado meta a través de la compra de Cerealatto en el supermercado de su preferencia</a:t>
            </a:r>
            <a:r>
              <a:rPr lang="es-EC" sz="1800" dirty="0" smtClean="0">
                <a:latin typeface="Arial" panose="020B0604020202020204" pitchFamily="34" charset="0"/>
                <a:cs typeface="Arial" panose="020B0604020202020204" pitchFamily="34" charset="0"/>
              </a:rPr>
              <a:t>.</a:t>
            </a:r>
          </a:p>
          <a:p>
            <a:pPr lvl="1" algn="just"/>
            <a:endParaRPr lang="es-ES" sz="1800" dirty="0" smtClean="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Contenido del </a:t>
            </a:r>
            <a:r>
              <a:rPr lang="es-EC" dirty="0" smtClean="0">
                <a:latin typeface="Arial" panose="020B0604020202020204" pitchFamily="34" charset="0"/>
                <a:cs typeface="Arial" panose="020B0604020202020204" pitchFamily="34" charset="0"/>
              </a:rPr>
              <a:t>mensaje</a:t>
            </a:r>
          </a:p>
          <a:p>
            <a:pPr lvl="1"/>
            <a:r>
              <a:rPr lang="es-EC" sz="1800" dirty="0">
                <a:latin typeface="Arial" panose="020B0604020202020204" pitchFamily="34" charset="0"/>
                <a:cs typeface="Arial" panose="020B0604020202020204" pitchFamily="34" charset="0"/>
              </a:rPr>
              <a:t>Llamados </a:t>
            </a:r>
            <a:r>
              <a:rPr lang="es-EC" sz="1800" dirty="0" smtClean="0">
                <a:latin typeface="Arial" panose="020B0604020202020204" pitchFamily="34" charset="0"/>
                <a:cs typeface="Arial" panose="020B0604020202020204" pitchFamily="34" charset="0"/>
              </a:rPr>
              <a:t>racionales</a:t>
            </a:r>
          </a:p>
          <a:p>
            <a:pPr lvl="1"/>
            <a:r>
              <a:rPr lang="es-EC" sz="1800" dirty="0" smtClean="0">
                <a:latin typeface="Arial" panose="020B0604020202020204" pitchFamily="34" charset="0"/>
                <a:cs typeface="Arial" panose="020B0604020202020204" pitchFamily="34" charset="0"/>
              </a:rPr>
              <a:t>Llamados emocionales</a:t>
            </a:r>
            <a:endParaRPr lang="es-ES" sz="18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784" y="4408228"/>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63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996287"/>
            <a:ext cx="8596668" cy="5045075"/>
          </a:xfrm>
        </p:spPr>
        <p:txBody>
          <a:bodyPr>
            <a:normAutofit/>
          </a:bodyPr>
          <a:lstStyle/>
          <a:p>
            <a:r>
              <a:rPr lang="es-EC" dirty="0">
                <a:latin typeface="Arial" panose="020B0604020202020204" pitchFamily="34" charset="0"/>
                <a:cs typeface="Arial" panose="020B0604020202020204" pitchFamily="34" charset="0"/>
              </a:rPr>
              <a:t>Formato y fuente del mensaje</a:t>
            </a:r>
            <a:endParaRPr lang="es-ES"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Para llamar la atención se utiliza a una mujer que guarda las características del mercado meta en un ambiente cotidiano con colores contrastantes, el logotipo y el slogan del producto</a:t>
            </a:r>
            <a:r>
              <a:rPr lang="es-EC" sz="1800" dirty="0" smtClean="0">
                <a:latin typeface="Arial" panose="020B0604020202020204" pitchFamily="34" charset="0"/>
                <a:cs typeface="Arial" panose="020B0604020202020204" pitchFamily="34" charset="0"/>
              </a:rPr>
              <a:t>.</a:t>
            </a:r>
          </a:p>
          <a:p>
            <a:pPr lvl="1"/>
            <a:endParaRPr lang="es-EC" sz="1800" dirty="0">
              <a:latin typeface="Arial" panose="020B0604020202020204" pitchFamily="34" charset="0"/>
              <a:cs typeface="Arial" panose="020B0604020202020204" pitchFamily="34" charset="0"/>
            </a:endParaRPr>
          </a:p>
          <a:p>
            <a:pPr lvl="1"/>
            <a:endParaRPr lang="es-ES" sz="1800" dirty="0">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pic>
        <p:nvPicPr>
          <p:cNvPr id="5" name="4 Imagen" descr="F:\ESPE\fotos tesis\artes via public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085" y="2817604"/>
            <a:ext cx="3901421" cy="2696092"/>
          </a:xfrm>
          <a:prstGeom prst="rect">
            <a:avLst/>
          </a:prstGeom>
          <a:noFill/>
          <a:ln>
            <a:noFill/>
          </a:ln>
        </p:spPr>
      </p:pic>
    </p:spTree>
    <p:extLst>
      <p:ext uri="{BB962C8B-B14F-4D97-AF65-F5344CB8AC3E}">
        <p14:creationId xmlns:p14="http://schemas.microsoft.com/office/powerpoint/2010/main" val="479731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968991"/>
            <a:ext cx="8596668" cy="5072371"/>
          </a:xfrm>
        </p:spPr>
        <p:txBody>
          <a:bodyPr>
            <a:normAutofit/>
          </a:bodyPr>
          <a:lstStyle/>
          <a:p>
            <a:r>
              <a:rPr lang="es-EC" dirty="0">
                <a:latin typeface="Arial" panose="020B0604020202020204" pitchFamily="34" charset="0"/>
                <a:cs typeface="Arial" panose="020B0604020202020204" pitchFamily="34" charset="0"/>
              </a:rPr>
              <a:t>Estrategias de la mezcla de </a:t>
            </a:r>
            <a:r>
              <a:rPr lang="es-EC" dirty="0" smtClean="0">
                <a:latin typeface="Arial" panose="020B0604020202020204" pitchFamily="34" charset="0"/>
                <a:cs typeface="Arial" panose="020B0604020202020204" pitchFamily="34" charset="0"/>
              </a:rPr>
              <a:t>promoción</a:t>
            </a:r>
            <a:endParaRPr lang="es-ES" dirty="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Degustaciones</a:t>
            </a:r>
          </a:p>
          <a:p>
            <a:pPr marL="457200" lvl="1" indent="0">
              <a:buNone/>
            </a:pPr>
            <a:endParaRPr lang="es-EC" sz="1800" dirty="0">
              <a:latin typeface="Arial" panose="020B0604020202020204" pitchFamily="34" charset="0"/>
              <a:cs typeface="Arial" panose="020B0604020202020204" pitchFamily="34" charset="0"/>
            </a:endParaRPr>
          </a:p>
          <a:p>
            <a:pPr marL="457200" lvl="1" indent="0">
              <a:buNone/>
            </a:pPr>
            <a:endParaRPr lang="es-ES" sz="1800" dirty="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Material POP</a:t>
            </a:r>
          </a:p>
          <a:p>
            <a:pPr marL="457200" lvl="1" indent="0">
              <a:buNone/>
            </a:pPr>
            <a:endParaRPr lang="es-EC" sz="1800" dirty="0">
              <a:latin typeface="Arial" panose="020B0604020202020204" pitchFamily="34" charset="0"/>
              <a:cs typeface="Arial" panose="020B0604020202020204" pitchFamily="34" charset="0"/>
            </a:endParaRPr>
          </a:p>
          <a:p>
            <a:pPr marL="457200" lvl="1" indent="0">
              <a:buNone/>
            </a:pPr>
            <a:endParaRPr lang="es-EC" sz="1800" dirty="0" smtClean="0">
              <a:latin typeface="Arial" panose="020B0604020202020204" pitchFamily="34" charset="0"/>
              <a:cs typeface="Arial" panose="020B0604020202020204" pitchFamily="34" charset="0"/>
            </a:endParaRPr>
          </a:p>
          <a:p>
            <a:pPr marL="457200" lvl="1" indent="0">
              <a:buNone/>
            </a:pPr>
            <a:endParaRPr lang="es-ES" sz="1800" dirty="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Redes sociales</a:t>
            </a:r>
            <a:endParaRPr lang="es-ES" sz="1800" dirty="0">
              <a:latin typeface="Arial" panose="020B0604020202020204" pitchFamily="34" charset="0"/>
              <a:cs typeface="Arial" panose="020B0604020202020204" pitchFamily="34"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815" y="2145172"/>
            <a:ext cx="2511187" cy="1826325"/>
          </a:xfrm>
          <a:prstGeom prst="rect">
            <a:avLst/>
          </a:prstGeom>
          <a:noFill/>
          <a:ln>
            <a:noFill/>
          </a:ln>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573" y="399599"/>
            <a:ext cx="2893112" cy="214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Resultado de imagen para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306" y="4735773"/>
            <a:ext cx="1484408" cy="148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437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791571"/>
            <a:ext cx="8596668" cy="5249792"/>
          </a:xfrm>
        </p:spPr>
        <p:txBody>
          <a:bodyPr>
            <a:normAutofit/>
          </a:bodyPr>
          <a:lstStyle/>
          <a:p>
            <a:pPr algn="just"/>
            <a:endParaRPr lang="es-EC" dirty="0" smtClean="0">
              <a:latin typeface="Arial" panose="020B0604020202020204" pitchFamily="34" charset="0"/>
              <a:cs typeface="Arial" panose="020B0604020202020204" pitchFamily="34" charset="0"/>
            </a:endParaRPr>
          </a:p>
          <a:p>
            <a:pPr algn="just"/>
            <a:endParaRPr lang="es-EC" dirty="0">
              <a:latin typeface="Arial" panose="020B0604020202020204" pitchFamily="34" charset="0"/>
              <a:cs typeface="Arial" panose="020B0604020202020204" pitchFamily="34" charset="0"/>
            </a:endParaRPr>
          </a:p>
          <a:p>
            <a:pPr algn="just"/>
            <a:r>
              <a:rPr lang="es-EC" dirty="0" smtClean="0">
                <a:latin typeface="Arial" panose="020B0604020202020204" pitchFamily="34" charset="0"/>
                <a:cs typeface="Arial" panose="020B0604020202020204" pitchFamily="34" charset="0"/>
              </a:rPr>
              <a:t>Estructura </a:t>
            </a:r>
            <a:r>
              <a:rPr lang="es-EC" dirty="0">
                <a:latin typeface="Arial" panose="020B0604020202020204" pitchFamily="34" charset="0"/>
                <a:cs typeface="Arial" panose="020B0604020202020204" pitchFamily="34" charset="0"/>
              </a:rPr>
              <a:t>del departamento de ventas</a:t>
            </a:r>
            <a:endParaRPr lang="es-ES"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Utilizar una estructura de fuerza de ventas por cliente</a:t>
            </a:r>
            <a:r>
              <a:rPr lang="es-EC" sz="1800" dirty="0" smtClean="0">
                <a:latin typeface="Arial" panose="020B0604020202020204" pitchFamily="34" charset="0"/>
                <a:cs typeface="Arial" panose="020B0604020202020204" pitchFamily="34" charset="0"/>
              </a:rPr>
              <a:t>.</a:t>
            </a:r>
          </a:p>
          <a:p>
            <a:pPr lvl="1" algn="just"/>
            <a:endParaRPr lang="es-EC" sz="1800" dirty="0" smtClean="0">
              <a:latin typeface="Arial" panose="020B0604020202020204" pitchFamily="34" charset="0"/>
              <a:cs typeface="Arial" panose="020B0604020202020204" pitchFamily="34" charset="0"/>
            </a:endParaRPr>
          </a:p>
          <a:p>
            <a:pPr lvl="1" algn="just"/>
            <a:endParaRPr lang="es-EC" sz="1800" dirty="0">
              <a:latin typeface="Arial" panose="020B0604020202020204" pitchFamily="34" charset="0"/>
              <a:cs typeface="Arial" panose="020B0604020202020204" pitchFamily="34" charset="0"/>
            </a:endParaRPr>
          </a:p>
          <a:p>
            <a:pPr lvl="1" algn="just"/>
            <a:endParaRPr lang="es-EC" sz="1800"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Capacitación de la fuerza de ventas</a:t>
            </a:r>
            <a:endParaRPr lang="es-ES"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Programar semestralmente un curso de capacitación relacionados ventas, técnicas de ventas o marketing para el gerente y su </a:t>
            </a:r>
            <a:r>
              <a:rPr lang="es-EC" sz="1800" dirty="0" smtClean="0">
                <a:latin typeface="Arial" panose="020B0604020202020204" pitchFamily="34" charset="0"/>
                <a:cs typeface="Arial" panose="020B0604020202020204" pitchFamily="34" charset="0"/>
              </a:rPr>
              <a:t>asistente</a:t>
            </a:r>
          </a:p>
          <a:p>
            <a:pPr lvl="1" algn="just"/>
            <a:endParaRPr lang="es-EC" sz="1800" dirty="0">
              <a:latin typeface="Arial" panose="020B0604020202020204" pitchFamily="34" charset="0"/>
              <a:cs typeface="Arial" panose="020B0604020202020204" pitchFamily="34" charset="0"/>
            </a:endParaRPr>
          </a:p>
          <a:p>
            <a:pPr marL="457200" lvl="1" indent="0" algn="just">
              <a:buNone/>
            </a:pPr>
            <a:endParaRPr lang="es-EC" sz="1800" dirty="0">
              <a:latin typeface="Arial" panose="020B0604020202020204" pitchFamily="34" charset="0"/>
              <a:cs typeface="Arial" panose="020B0604020202020204" pitchFamily="34" charset="0"/>
            </a:endParaRPr>
          </a:p>
          <a:p>
            <a:pPr lvl="1" algn="just"/>
            <a:endParaRPr lang="es-ES" sz="18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078" y="1584845"/>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88" y="4818868"/>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12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269243"/>
            <a:ext cx="8596668" cy="4772120"/>
          </a:xfrm>
        </p:spPr>
        <p:txBody>
          <a:bodyPr>
            <a:normAutofit/>
          </a:bodyPr>
          <a:lstStyle/>
          <a:p>
            <a:pPr algn="just"/>
            <a:r>
              <a:rPr lang="es-ES" dirty="0" smtClean="0">
                <a:latin typeface="Arial" panose="020B0604020202020204" pitchFamily="34" charset="0"/>
                <a:cs typeface="Arial" panose="020B0604020202020204" pitchFamily="34" charset="0"/>
              </a:rPr>
              <a:t>Publicidad</a:t>
            </a:r>
          </a:p>
          <a:p>
            <a:pPr marL="0" indent="0" algn="just">
              <a:buNone/>
            </a:pPr>
            <a:r>
              <a:rPr lang="es-EC" dirty="0" smtClean="0">
                <a:latin typeface="Arial" panose="020B0604020202020204" pitchFamily="34" charset="0"/>
                <a:cs typeface="Arial" panose="020B0604020202020204" pitchFamily="34" charset="0"/>
              </a:rPr>
              <a:t>Informar al 60% de las consumidoras potenciales acerca de las características de </a:t>
            </a:r>
            <a:r>
              <a:rPr lang="es-EC" dirty="0">
                <a:latin typeface="Arial" panose="020B0604020202020204" pitchFamily="34" charset="0"/>
                <a:cs typeface="Arial" panose="020B0604020202020204" pitchFamily="34" charset="0"/>
              </a:rPr>
              <a:t>C</a:t>
            </a:r>
            <a:r>
              <a:rPr lang="es-EC" dirty="0" smtClean="0">
                <a:latin typeface="Arial" panose="020B0604020202020204" pitchFamily="34" charset="0"/>
                <a:cs typeface="Arial" panose="020B0604020202020204" pitchFamily="34" charset="0"/>
              </a:rPr>
              <a:t>erealatto en el primer trimestre del año 2016.</a:t>
            </a:r>
            <a:endParaRPr lang="es-ES"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Crear un </a:t>
            </a:r>
            <a:r>
              <a:rPr lang="es-EC" sz="1800" dirty="0">
                <a:latin typeface="Arial" panose="020B0604020202020204" pitchFamily="34" charset="0"/>
                <a:cs typeface="Arial" panose="020B0604020202020204" pitchFamily="34" charset="0"/>
              </a:rPr>
              <a:t>F</a:t>
            </a:r>
            <a:r>
              <a:rPr lang="es-EC" sz="1800" dirty="0" smtClean="0">
                <a:latin typeface="Arial" panose="020B0604020202020204" pitchFamily="34" charset="0"/>
                <a:cs typeface="Arial" panose="020B0604020202020204" pitchFamily="34" charset="0"/>
              </a:rPr>
              <a:t>ront page en Facebook</a:t>
            </a:r>
          </a:p>
          <a:p>
            <a:pPr marL="457200" lvl="1" indent="0" algn="just">
              <a:buNone/>
            </a:pPr>
            <a:endParaRPr lang="es-EC" sz="1800"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Desarrollar un programa de comunicación individualizado (recetas, ejercicios, belleza, cuidado personal)</a:t>
            </a:r>
          </a:p>
          <a:p>
            <a:pPr marL="457200" lvl="1" indent="0" algn="just">
              <a:buNone/>
            </a:pPr>
            <a:endParaRPr lang="es-EC" sz="1800"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Premiar la lealtad de las consumidoras (club de clientas - la tarjeta de membresía)</a:t>
            </a:r>
          </a:p>
          <a:p>
            <a:pPr lvl="1" algn="just"/>
            <a:endParaRPr lang="es-EC" sz="1800" dirty="0" smtClean="0">
              <a:latin typeface="Arial" panose="020B0604020202020204" pitchFamily="34" charset="0"/>
              <a:cs typeface="Arial" panose="020B0604020202020204" pitchFamily="34" charset="0"/>
            </a:endParaRPr>
          </a:p>
          <a:p>
            <a:pPr lvl="1" algn="just"/>
            <a:endParaRPr lang="es-EC" sz="1800" dirty="0" smtClean="0">
              <a:latin typeface="Arial" panose="020B0604020202020204" pitchFamily="34" charset="0"/>
              <a:cs typeface="Arial" panose="020B0604020202020204" pitchFamily="34" charset="0"/>
            </a:endParaRPr>
          </a:p>
          <a:p>
            <a:pPr lvl="1" algn="just"/>
            <a:endParaRPr lang="es-ES" sz="1800" dirty="0">
              <a:latin typeface="Arial" panose="020B0604020202020204" pitchFamily="34" charset="0"/>
              <a:cs typeface="Arial" panose="020B0604020202020204" pitchFamily="34" charset="0"/>
            </a:endParaRPr>
          </a:p>
        </p:txBody>
      </p:sp>
      <p:sp>
        <p:nvSpPr>
          <p:cNvPr id="4" name="AutoShape 2" descr="Resultado de imagen para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137" y="549323"/>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453" y="3673196"/>
            <a:ext cx="1243584" cy="187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9218" y="853092"/>
            <a:ext cx="1239274" cy="123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5335" y="4948785"/>
            <a:ext cx="2063868" cy="168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456" y="5152243"/>
            <a:ext cx="1757362"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680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201003"/>
            <a:ext cx="8596668" cy="4840359"/>
          </a:xfrm>
        </p:spPr>
        <p:txBody>
          <a:bodyPr/>
          <a:lstStyle/>
          <a:p>
            <a:r>
              <a:rPr lang="es-ES" dirty="0" smtClean="0">
                <a:latin typeface="Arial" panose="020B0604020202020204" pitchFamily="34" charset="0"/>
                <a:cs typeface="Arial" panose="020B0604020202020204" pitchFamily="34" charset="0"/>
              </a:rPr>
              <a:t>Presupuesto de medios</a:t>
            </a:r>
          </a:p>
          <a:p>
            <a:pPr marL="0" indent="0">
              <a:buNone/>
            </a:pPr>
            <a:endParaRPr lang="es-ES"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578828555"/>
              </p:ext>
            </p:extLst>
          </p:nvPr>
        </p:nvGraphicFramePr>
        <p:xfrm>
          <a:off x="2361063" y="2524630"/>
          <a:ext cx="5677469" cy="1774407"/>
        </p:xfrm>
        <a:graphic>
          <a:graphicData uri="http://schemas.openxmlformats.org/drawingml/2006/table">
            <a:tbl>
              <a:tblPr firstRow="1" firstCol="1" bandRow="1">
                <a:tableStyleId>{5C22544A-7EE6-4342-B048-85BDC9FD1C3A}</a:tableStyleId>
              </a:tblPr>
              <a:tblGrid>
                <a:gridCol w="2347415"/>
                <a:gridCol w="1052847"/>
                <a:gridCol w="2277207"/>
              </a:tblGrid>
              <a:tr h="627492">
                <a:tc>
                  <a:txBody>
                    <a:bodyPr/>
                    <a:lstStyle/>
                    <a:p>
                      <a:pPr algn="ctr">
                        <a:lnSpc>
                          <a:spcPct val="115000"/>
                        </a:lnSpc>
                        <a:spcAft>
                          <a:spcPts val="0"/>
                        </a:spcAft>
                      </a:pPr>
                      <a:r>
                        <a:rPr lang="es-EC" sz="1400" dirty="0">
                          <a:effectLst/>
                        </a:rPr>
                        <a:t>Medio</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Inversión</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Descripción</a:t>
                      </a:r>
                      <a:endParaRPr lang="es-ES" sz="1400" dirty="0">
                        <a:effectLst/>
                        <a:latin typeface="Times New Roman"/>
                        <a:ea typeface="Calibri"/>
                        <a:cs typeface="Times New Roman"/>
                      </a:endParaRPr>
                    </a:p>
                  </a:txBody>
                  <a:tcPr marL="68580" marR="68580" marT="0" marB="0"/>
                </a:tc>
              </a:tr>
              <a:tr h="300517">
                <a:tc>
                  <a:txBody>
                    <a:bodyPr/>
                    <a:lstStyle/>
                    <a:p>
                      <a:pPr algn="just">
                        <a:lnSpc>
                          <a:spcPct val="115000"/>
                        </a:lnSpc>
                        <a:spcAft>
                          <a:spcPts val="0"/>
                        </a:spcAft>
                      </a:pPr>
                      <a:r>
                        <a:rPr lang="es-EC" sz="1400" dirty="0">
                          <a:effectLst/>
                        </a:rPr>
                        <a:t>Internet</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tabLst>
                          <a:tab pos="457200" algn="l"/>
                        </a:tabLst>
                      </a:pPr>
                      <a:r>
                        <a:rPr lang="es-EC" sz="1400" dirty="0">
                          <a:effectLst/>
                        </a:rPr>
                        <a:t>-</a:t>
                      </a:r>
                      <a:endParaRPr lang="es-ES" sz="1400" dirty="0">
                        <a:effectLst/>
                        <a:latin typeface="Times New Roman"/>
                        <a:ea typeface="Calibri"/>
                        <a:cs typeface="Times New Roman"/>
                      </a:endParaRPr>
                    </a:p>
                  </a:txBody>
                  <a:tcPr marL="68580" marR="68580" marT="0" marB="0"/>
                </a:tc>
              </a:tr>
              <a:tr h="136722">
                <a:tc>
                  <a:txBody>
                    <a:bodyPr/>
                    <a:lstStyle/>
                    <a:p>
                      <a:pPr algn="just">
                        <a:lnSpc>
                          <a:spcPct val="115000"/>
                        </a:lnSpc>
                        <a:spcAft>
                          <a:spcPts val="0"/>
                        </a:spcAft>
                      </a:pPr>
                      <a:r>
                        <a:rPr lang="es-EC" sz="1400" dirty="0">
                          <a:effectLst/>
                        </a:rPr>
                        <a:t>Degustaciones</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7680</a:t>
                      </a:r>
                      <a:endParaRPr lang="es-ES"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400" dirty="0">
                          <a:effectLst/>
                        </a:rPr>
                        <a:t>Pago a 9 impulsadoras </a:t>
                      </a:r>
                      <a:endParaRPr lang="es-ES" sz="1400" dirty="0">
                        <a:effectLst/>
                        <a:latin typeface="Times New Roman"/>
                        <a:ea typeface="Calibri"/>
                        <a:cs typeface="Times New Roman"/>
                      </a:endParaRPr>
                    </a:p>
                  </a:txBody>
                  <a:tcPr marL="68580" marR="68580" marT="0" marB="0"/>
                </a:tc>
              </a:tr>
              <a:tr h="300517">
                <a:tc>
                  <a:txBody>
                    <a:bodyPr/>
                    <a:lstStyle/>
                    <a:p>
                      <a:pPr algn="just">
                        <a:lnSpc>
                          <a:spcPct val="115000"/>
                        </a:lnSpc>
                        <a:spcAft>
                          <a:spcPts val="0"/>
                        </a:spcAft>
                      </a:pPr>
                      <a:r>
                        <a:rPr lang="es-EC" sz="1400" dirty="0">
                          <a:effectLst/>
                        </a:rPr>
                        <a:t>Material POP</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2000</a:t>
                      </a:r>
                      <a:endParaRPr lang="es-ES"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400" dirty="0">
                          <a:effectLst/>
                        </a:rPr>
                        <a:t>vasos</a:t>
                      </a:r>
                      <a:endParaRPr lang="es-ES" sz="1400" dirty="0">
                        <a:effectLst/>
                        <a:latin typeface="Times New Roman"/>
                        <a:ea typeface="Calibri"/>
                        <a:cs typeface="Times New Roman"/>
                      </a:endParaRPr>
                    </a:p>
                  </a:txBody>
                  <a:tcPr marL="68580" marR="68580" marT="0" marB="0"/>
                </a:tc>
              </a:tr>
              <a:tr h="300517">
                <a:tc>
                  <a:txBody>
                    <a:bodyPr/>
                    <a:lstStyle/>
                    <a:p>
                      <a:pPr algn="just">
                        <a:lnSpc>
                          <a:spcPct val="115000"/>
                        </a:lnSpc>
                        <a:spcAft>
                          <a:spcPts val="0"/>
                        </a:spcAft>
                      </a:pPr>
                      <a:r>
                        <a:rPr lang="es-EC" sz="1400" dirty="0">
                          <a:effectLst/>
                        </a:rPr>
                        <a:t>Total</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9680</a:t>
                      </a:r>
                      <a:endParaRPr lang="es-ES"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400" dirty="0">
                          <a:effectLst/>
                        </a:rPr>
                        <a:t> </a:t>
                      </a:r>
                      <a:endParaRPr lang="es-ES" sz="1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7340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023583"/>
            <a:ext cx="8596668" cy="5017780"/>
          </a:xfrm>
        </p:spPr>
        <p:txBody>
          <a:bodyPr>
            <a:normAutofit/>
          </a:bodyPr>
          <a:lstStyle/>
          <a:p>
            <a:pPr marL="0" indent="0" algn="just">
              <a:buNone/>
            </a:pPr>
            <a:r>
              <a:rPr lang="es-EC" dirty="0">
                <a:latin typeface="Arial" panose="020B0604020202020204" pitchFamily="34" charset="0"/>
                <a:cs typeface="Arial" panose="020B0604020202020204" pitchFamily="34" charset="0"/>
              </a:rPr>
              <a:t>Estrategias de </a:t>
            </a:r>
            <a:r>
              <a:rPr lang="es-EC" dirty="0" smtClean="0">
                <a:latin typeface="Arial" panose="020B0604020202020204" pitchFamily="34" charset="0"/>
                <a:cs typeface="Arial" panose="020B0604020202020204" pitchFamily="34" charset="0"/>
              </a:rPr>
              <a:t>Precio</a:t>
            </a:r>
          </a:p>
          <a:p>
            <a:pPr algn="just"/>
            <a:r>
              <a:rPr lang="es-EC" dirty="0">
                <a:latin typeface="Arial" panose="020B0604020202020204" pitchFamily="34" charset="0"/>
                <a:cs typeface="Arial" panose="020B0604020202020204" pitchFamily="34" charset="0"/>
              </a:rPr>
              <a:t>Mantener la actual fijación de precios basada en los costos, integrando el análisis del precio de la competencia y la percepción del consumidor</a:t>
            </a:r>
            <a:r>
              <a:rPr lang="es-EC" dirty="0" smtClean="0">
                <a:latin typeface="Arial" panose="020B0604020202020204" pitchFamily="34" charset="0"/>
                <a:cs typeface="Arial" panose="020B0604020202020204" pitchFamily="34" charset="0"/>
              </a:rPr>
              <a:t>.	</a:t>
            </a:r>
          </a:p>
          <a:p>
            <a:pPr lvl="1" algn="just"/>
            <a:endParaRPr lang="es-EC" sz="1800" dirty="0">
              <a:latin typeface="Arial" panose="020B0604020202020204" pitchFamily="34" charset="0"/>
              <a:cs typeface="Arial" panose="020B0604020202020204" pitchFamily="34" charset="0"/>
            </a:endParaRPr>
          </a:p>
          <a:p>
            <a:pPr algn="just"/>
            <a:r>
              <a:rPr lang="es-EC" dirty="0">
                <a:latin typeface="Arial" panose="020B0604020202020204" pitchFamily="34" charset="0"/>
                <a:cs typeface="Arial" panose="020B0604020202020204" pitchFamily="34" charset="0"/>
              </a:rPr>
              <a:t>Precio de Cerealatto</a:t>
            </a:r>
            <a:endParaRPr lang="es-ES" dirty="0">
              <a:latin typeface="Arial" panose="020B0604020202020204" pitchFamily="34" charset="0"/>
              <a:cs typeface="Arial" panose="020B0604020202020204" pitchFamily="34" charset="0"/>
            </a:endParaRPr>
          </a:p>
          <a:p>
            <a:pPr lvl="1" algn="just"/>
            <a:r>
              <a:rPr lang="es-EC" sz="1800" dirty="0">
                <a:latin typeface="Arial" panose="020B0604020202020204" pitchFamily="34" charset="0"/>
                <a:cs typeface="Arial" panose="020B0604020202020204" pitchFamily="34" charset="0"/>
              </a:rPr>
              <a:t>$3.50 USD la presentación de 195g</a:t>
            </a:r>
            <a:r>
              <a:rPr lang="es-EC" sz="1800" dirty="0" smtClean="0">
                <a:latin typeface="Arial" panose="020B0604020202020204" pitchFamily="34" charset="0"/>
                <a:cs typeface="Arial" panose="020B0604020202020204" pitchFamily="34" charset="0"/>
              </a:rPr>
              <a:t>.</a:t>
            </a:r>
          </a:p>
          <a:p>
            <a:pPr lvl="1" algn="just"/>
            <a:r>
              <a:rPr lang="es-EC" sz="1800" dirty="0">
                <a:latin typeface="Arial" panose="020B0604020202020204" pitchFamily="34" charset="0"/>
                <a:cs typeface="Arial" panose="020B0604020202020204" pitchFamily="34" charset="0"/>
              </a:rPr>
              <a:t>Fijar en 22.85% la utilidad del intermediario sobre el PVP</a:t>
            </a:r>
            <a:r>
              <a:rPr lang="es-EC" sz="1800" dirty="0" smtClean="0">
                <a:latin typeface="Arial" panose="020B0604020202020204" pitchFamily="34" charset="0"/>
                <a:cs typeface="Arial" panose="020B0604020202020204" pitchFamily="34" charset="0"/>
              </a:rPr>
              <a:t>.</a:t>
            </a:r>
          </a:p>
          <a:p>
            <a:pPr lvl="1" algn="just"/>
            <a:r>
              <a:rPr lang="es-EC" sz="1800" dirty="0">
                <a:latin typeface="Arial" panose="020B0604020202020204" pitchFamily="34" charset="0"/>
                <a:cs typeface="Arial" panose="020B0604020202020204" pitchFamily="34" charset="0"/>
              </a:rPr>
              <a:t>Revisión del precio semestralmente durante el año 2016.</a:t>
            </a:r>
            <a:endParaRPr lang="es-ES" sz="18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758" y="4371975"/>
            <a:ext cx="24193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866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1023583"/>
            <a:ext cx="8596668" cy="5017780"/>
          </a:xfrm>
        </p:spPr>
        <p:txBody>
          <a:bodyPr/>
          <a:lstStyle/>
          <a:p>
            <a:r>
              <a:rPr lang="es-ES" dirty="0" smtClean="0">
                <a:latin typeface="Arial" panose="020B0604020202020204" pitchFamily="34" charset="0"/>
                <a:cs typeface="Arial" panose="020B0604020202020204" pitchFamily="34" charset="0"/>
              </a:rPr>
              <a:t>Capítulo VII: Presupuesto del plan de lanzamiento</a:t>
            </a:r>
          </a:p>
          <a:p>
            <a:endParaRPr lang="es-ES"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54254061"/>
              </p:ext>
            </p:extLst>
          </p:nvPr>
        </p:nvGraphicFramePr>
        <p:xfrm>
          <a:off x="2674962" y="2524834"/>
          <a:ext cx="4299044" cy="2893714"/>
        </p:xfrm>
        <a:graphic>
          <a:graphicData uri="http://schemas.openxmlformats.org/drawingml/2006/table">
            <a:tbl>
              <a:tblPr firstRow="1" firstCol="1" bandRow="1">
                <a:tableStyleId>{5C22544A-7EE6-4342-B048-85BDC9FD1C3A}</a:tableStyleId>
              </a:tblPr>
              <a:tblGrid>
                <a:gridCol w="2699424"/>
                <a:gridCol w="1599620"/>
              </a:tblGrid>
              <a:tr h="499050">
                <a:tc>
                  <a:txBody>
                    <a:bodyPr/>
                    <a:lstStyle/>
                    <a:p>
                      <a:pPr algn="ctr">
                        <a:lnSpc>
                          <a:spcPct val="115000"/>
                        </a:lnSpc>
                        <a:spcAft>
                          <a:spcPts val="0"/>
                        </a:spcAft>
                      </a:pPr>
                      <a:r>
                        <a:rPr lang="es-EC" sz="1400" dirty="0">
                          <a:effectLst/>
                        </a:rPr>
                        <a:t>Actividad</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Costo total</a:t>
                      </a:r>
                      <a:endParaRPr lang="es-ES" sz="1400" dirty="0">
                        <a:effectLst/>
                        <a:latin typeface="Times New Roman"/>
                        <a:ea typeface="Calibri"/>
                        <a:cs typeface="Times New Roman"/>
                      </a:endParaRPr>
                    </a:p>
                  </a:txBody>
                  <a:tcPr marL="68580" marR="68580" marT="0" marB="0"/>
                </a:tc>
              </a:tr>
              <a:tr h="499050">
                <a:tc>
                  <a:txBody>
                    <a:bodyPr/>
                    <a:lstStyle/>
                    <a:p>
                      <a:pPr algn="just">
                        <a:lnSpc>
                          <a:spcPct val="115000"/>
                        </a:lnSpc>
                        <a:spcAft>
                          <a:spcPts val="0"/>
                        </a:spcAft>
                      </a:pPr>
                      <a:r>
                        <a:rPr lang="es-EC" sz="1400" dirty="0">
                          <a:effectLst/>
                        </a:rPr>
                        <a:t>Material POP (vasos)</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2000</a:t>
                      </a:r>
                      <a:endParaRPr lang="es-ES" sz="1400" dirty="0">
                        <a:effectLst/>
                        <a:latin typeface="Times New Roman"/>
                        <a:ea typeface="Calibri"/>
                        <a:cs typeface="Times New Roman"/>
                      </a:endParaRPr>
                    </a:p>
                  </a:txBody>
                  <a:tcPr marL="68580" marR="68580" marT="0" marB="0"/>
                </a:tc>
              </a:tr>
              <a:tr h="398464">
                <a:tc>
                  <a:txBody>
                    <a:bodyPr/>
                    <a:lstStyle/>
                    <a:p>
                      <a:pPr algn="just">
                        <a:lnSpc>
                          <a:spcPct val="115000"/>
                        </a:lnSpc>
                        <a:spcAft>
                          <a:spcPts val="0"/>
                        </a:spcAft>
                      </a:pPr>
                      <a:r>
                        <a:rPr lang="es-EC" sz="1400" dirty="0">
                          <a:effectLst/>
                        </a:rPr>
                        <a:t>Modelo degustaciones</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7680</a:t>
                      </a:r>
                      <a:endParaRPr lang="es-ES" sz="1400" dirty="0">
                        <a:effectLst/>
                        <a:latin typeface="Times New Roman"/>
                        <a:ea typeface="Calibri"/>
                        <a:cs typeface="Times New Roman"/>
                      </a:endParaRPr>
                    </a:p>
                  </a:txBody>
                  <a:tcPr marL="68580" marR="68580" marT="0" marB="0"/>
                </a:tc>
              </a:tr>
              <a:tr h="499050">
                <a:tc>
                  <a:txBody>
                    <a:bodyPr/>
                    <a:lstStyle/>
                    <a:p>
                      <a:pPr algn="just">
                        <a:lnSpc>
                          <a:spcPct val="115000"/>
                        </a:lnSpc>
                        <a:spcAft>
                          <a:spcPts val="0"/>
                        </a:spcAft>
                      </a:pPr>
                      <a:r>
                        <a:rPr lang="es-EC" sz="1400" dirty="0">
                          <a:effectLst/>
                        </a:rPr>
                        <a:t>Capacitación interna</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2400</a:t>
                      </a:r>
                      <a:endParaRPr lang="es-ES" sz="1400" dirty="0">
                        <a:effectLst/>
                        <a:latin typeface="Times New Roman"/>
                        <a:ea typeface="Calibri"/>
                        <a:cs typeface="Times New Roman"/>
                      </a:endParaRPr>
                    </a:p>
                  </a:txBody>
                  <a:tcPr marL="68580" marR="68580" marT="0" marB="0"/>
                </a:tc>
              </a:tr>
              <a:tr h="499050">
                <a:tc>
                  <a:txBody>
                    <a:bodyPr/>
                    <a:lstStyle/>
                    <a:p>
                      <a:pPr algn="just">
                        <a:lnSpc>
                          <a:spcPct val="115000"/>
                        </a:lnSpc>
                        <a:spcAft>
                          <a:spcPts val="0"/>
                        </a:spcAft>
                      </a:pPr>
                      <a:r>
                        <a:rPr lang="es-EC" sz="1400" dirty="0">
                          <a:effectLst/>
                        </a:rPr>
                        <a:t>Capacitación al canal</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480</a:t>
                      </a:r>
                      <a:endParaRPr lang="es-ES" sz="1400" dirty="0">
                        <a:effectLst/>
                        <a:latin typeface="Times New Roman"/>
                        <a:ea typeface="Calibri"/>
                        <a:cs typeface="Times New Roman"/>
                      </a:endParaRPr>
                    </a:p>
                  </a:txBody>
                  <a:tcPr marL="68580" marR="68580" marT="0" marB="0"/>
                </a:tc>
              </a:tr>
              <a:tr h="499050">
                <a:tc>
                  <a:txBody>
                    <a:bodyPr/>
                    <a:lstStyle/>
                    <a:p>
                      <a:pPr algn="just">
                        <a:lnSpc>
                          <a:spcPct val="115000"/>
                        </a:lnSpc>
                        <a:spcAft>
                          <a:spcPts val="0"/>
                        </a:spcAft>
                      </a:pPr>
                      <a:r>
                        <a:rPr lang="es-EC" sz="1400" dirty="0">
                          <a:effectLst/>
                        </a:rPr>
                        <a:t>Total</a:t>
                      </a:r>
                      <a:endParaRPr lang="es-ES"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s-EC" sz="1400" dirty="0">
                          <a:effectLst/>
                        </a:rPr>
                        <a:t>12560</a:t>
                      </a:r>
                      <a:endParaRPr lang="es-ES" sz="1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03479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518615"/>
            <a:ext cx="8596668" cy="6073254"/>
          </a:xfrm>
        </p:spPr>
        <p:txBody>
          <a:bodyPr>
            <a:normAutofit/>
          </a:bodyPr>
          <a:lstStyle/>
          <a:p>
            <a:pPr algn="just"/>
            <a:endParaRPr lang="es-ES" dirty="0" smtClean="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Pronóstico de ventas</a:t>
            </a:r>
          </a:p>
          <a:p>
            <a:pPr lvl="1" algn="just"/>
            <a:r>
              <a:rPr lang="es-EC" sz="1800" dirty="0">
                <a:latin typeface="Arial" panose="020B0604020202020204" pitchFamily="34" charset="0"/>
                <a:cs typeface="Arial" panose="020B0604020202020204" pitchFamily="34" charset="0"/>
              </a:rPr>
              <a:t>Para pronosticar las ventas se utilizó el método de factor de </a:t>
            </a:r>
            <a:r>
              <a:rPr lang="es-EC" sz="1800" dirty="0" smtClean="0">
                <a:latin typeface="Arial" panose="020B0604020202020204" pitchFamily="34" charset="0"/>
                <a:cs typeface="Arial" panose="020B0604020202020204" pitchFamily="34" charset="0"/>
              </a:rPr>
              <a:t>crecimiento</a:t>
            </a:r>
          </a:p>
          <a:p>
            <a:pPr lvl="2" algn="just"/>
            <a:r>
              <a:rPr lang="es-EC" sz="1800" dirty="0" smtClean="0">
                <a:latin typeface="Arial" panose="020B0604020202020204" pitchFamily="34" charset="0"/>
                <a:cs typeface="Arial" panose="020B0604020202020204" pitchFamily="34" charset="0"/>
              </a:rPr>
              <a:t>las </a:t>
            </a:r>
            <a:r>
              <a:rPr lang="es-EC" sz="1800" dirty="0">
                <a:latin typeface="Arial" panose="020B0604020202020204" pitchFamily="34" charset="0"/>
                <a:cs typeface="Arial" panose="020B0604020202020204" pitchFamily="34" charset="0"/>
              </a:rPr>
              <a:t>ventas </a:t>
            </a:r>
            <a:r>
              <a:rPr lang="es-EC" sz="1800" dirty="0" smtClean="0">
                <a:latin typeface="Arial" panose="020B0604020202020204" pitchFamily="34" charset="0"/>
                <a:cs typeface="Arial" panose="020B0604020202020204" pitchFamily="34" charset="0"/>
              </a:rPr>
              <a:t>mensuales crecerán durante </a:t>
            </a:r>
            <a:r>
              <a:rPr lang="es-EC" sz="1800" dirty="0">
                <a:latin typeface="Arial" panose="020B0604020202020204" pitchFamily="34" charset="0"/>
                <a:cs typeface="Arial" panose="020B0604020202020204" pitchFamily="34" charset="0"/>
              </a:rPr>
              <a:t>el año 2016 </a:t>
            </a:r>
            <a:r>
              <a:rPr lang="es-EC" sz="1800" dirty="0" smtClean="0">
                <a:latin typeface="Arial" panose="020B0604020202020204" pitchFamily="34" charset="0"/>
                <a:cs typeface="Arial" panose="020B0604020202020204" pitchFamily="34" charset="0"/>
              </a:rPr>
              <a:t> en 1.008</a:t>
            </a:r>
          </a:p>
          <a:p>
            <a:pPr lvl="2" algn="just"/>
            <a:endParaRPr lang="es-EC" sz="1800" dirty="0">
              <a:latin typeface="Arial" panose="020B0604020202020204" pitchFamily="34" charset="0"/>
              <a:cs typeface="Arial" panose="020B0604020202020204" pitchFamily="34" charset="0"/>
            </a:endParaRPr>
          </a:p>
          <a:p>
            <a:pPr marL="914400" lvl="2" indent="0" algn="just">
              <a:buNone/>
            </a:pPr>
            <a:endParaRPr lang="es-ES" sz="1800" dirty="0">
              <a:latin typeface="Arial" panose="020B0604020202020204" pitchFamily="34" charset="0"/>
              <a:cs typeface="Arial" panose="020B0604020202020204"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890818" y="2280329"/>
            <a:ext cx="4690745" cy="3880485"/>
          </a:xfrm>
          <a:prstGeom prst="rect">
            <a:avLst/>
          </a:prstGeom>
          <a:noFill/>
          <a:ln>
            <a:noFill/>
          </a:ln>
        </p:spPr>
      </p:pic>
    </p:spTree>
    <p:extLst>
      <p:ext uri="{BB962C8B-B14F-4D97-AF65-F5344CB8AC3E}">
        <p14:creationId xmlns:p14="http://schemas.microsoft.com/office/powerpoint/2010/main" val="98655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5952" y="368913"/>
            <a:ext cx="10972800" cy="6325311"/>
          </a:xfrm>
        </p:spPr>
        <p:txBody>
          <a:bodyPr>
            <a:noAutofit/>
          </a:bodyPr>
          <a:lstStyle/>
          <a:p>
            <a:r>
              <a:rPr lang="es-CO" dirty="0" smtClean="0">
                <a:latin typeface="Arial" panose="020B0604020202020204" pitchFamily="34" charset="0"/>
                <a:cs typeface="Arial" panose="020B0604020202020204" pitchFamily="34" charset="0"/>
              </a:rPr>
              <a:t>Tipo de estudio</a:t>
            </a:r>
          </a:p>
          <a:p>
            <a:r>
              <a:rPr lang="es-CO" dirty="0" smtClean="0">
                <a:latin typeface="Arial" panose="020B0604020202020204" pitchFamily="34" charset="0"/>
                <a:cs typeface="Arial" panose="020B0604020202020204" pitchFamily="34" charset="0"/>
              </a:rPr>
              <a:t>Fuentes de información</a:t>
            </a:r>
          </a:p>
          <a:p>
            <a:r>
              <a:rPr lang="es-CO" dirty="0" smtClean="0">
                <a:latin typeface="Arial" panose="020B0604020202020204" pitchFamily="34" charset="0"/>
                <a:cs typeface="Arial" panose="020B0604020202020204" pitchFamily="34" charset="0"/>
              </a:rPr>
              <a:t>Técnicas de investigación</a:t>
            </a:r>
          </a:p>
          <a:p>
            <a:pPr lvl="1"/>
            <a:r>
              <a:rPr lang="es-CO" sz="1800" dirty="0" smtClean="0">
                <a:latin typeface="Arial" panose="020B0604020202020204" pitchFamily="34" charset="0"/>
                <a:cs typeface="Arial" panose="020B0604020202020204" pitchFamily="34" charset="0"/>
              </a:rPr>
              <a:t>Entrevistas a profundidad</a:t>
            </a:r>
          </a:p>
          <a:p>
            <a:pPr lvl="1"/>
            <a:r>
              <a:rPr lang="es-CO" sz="1800" dirty="0" smtClean="0">
                <a:latin typeface="Arial" panose="020B0604020202020204" pitchFamily="34" charset="0"/>
                <a:cs typeface="Arial" panose="020B0604020202020204" pitchFamily="34" charset="0"/>
              </a:rPr>
              <a:t>Encuestas personales</a:t>
            </a:r>
          </a:p>
          <a:p>
            <a:pPr marL="457200" lvl="1" indent="0">
              <a:buNone/>
            </a:pPr>
            <a:endParaRPr lang="es-CO" sz="1800" b="1" dirty="0" smtClean="0">
              <a:latin typeface="Arial" panose="020B0604020202020204" pitchFamily="34" charset="0"/>
              <a:cs typeface="Arial" panose="020B0604020202020204" pitchFamily="34" charset="0"/>
            </a:endParaRPr>
          </a:p>
          <a:p>
            <a:r>
              <a:rPr lang="es-CO" b="1" dirty="0" smtClean="0">
                <a:latin typeface="Arial" panose="020B0604020202020204" pitchFamily="34" charset="0"/>
                <a:cs typeface="Arial" panose="020B0604020202020204" pitchFamily="34" charset="0"/>
              </a:rPr>
              <a:t>Población </a:t>
            </a:r>
          </a:p>
          <a:p>
            <a:pPr marL="0" indent="0">
              <a:buNone/>
            </a:pPr>
            <a:r>
              <a:rPr lang="es-EC" dirty="0" smtClean="0">
                <a:latin typeface="Arial" panose="020B0604020202020204" pitchFamily="34" charset="0"/>
                <a:cs typeface="Arial" panose="020B0604020202020204" pitchFamily="34" charset="0"/>
              </a:rPr>
              <a:t>Jefas </a:t>
            </a:r>
            <a:r>
              <a:rPr lang="es-EC" dirty="0">
                <a:latin typeface="Arial" panose="020B0604020202020204" pitchFamily="34" charset="0"/>
                <a:cs typeface="Arial" panose="020B0604020202020204" pitchFamily="34" charset="0"/>
              </a:rPr>
              <a:t>de hogar entre 25 a 60 años de las parroquias urbanas de nivel socioeconómico medio alto y alto </a:t>
            </a:r>
            <a:r>
              <a:rPr lang="es-EC" dirty="0" smtClean="0">
                <a:latin typeface="Arial" panose="020B0604020202020204" pitchFamily="34" charset="0"/>
                <a:cs typeface="Arial" panose="020B0604020202020204" pitchFamily="34" charset="0"/>
              </a:rPr>
              <a:t>de: </a:t>
            </a:r>
          </a:p>
          <a:p>
            <a:pPr marL="0" indent="0">
              <a:buNone/>
            </a:pPr>
            <a:r>
              <a:rPr lang="es-EC" dirty="0" smtClean="0">
                <a:latin typeface="Arial" panose="020B0604020202020204" pitchFamily="34" charset="0"/>
                <a:cs typeface="Arial" panose="020B0604020202020204" pitchFamily="34" charset="0"/>
              </a:rPr>
              <a:t>Distrito </a:t>
            </a:r>
            <a:r>
              <a:rPr lang="es-EC" dirty="0">
                <a:latin typeface="Arial" panose="020B0604020202020204" pitchFamily="34" charset="0"/>
                <a:cs typeface="Arial" panose="020B0604020202020204" pitchFamily="34" charset="0"/>
              </a:rPr>
              <a:t>Metropolitano de Quito: 62 700 al </a:t>
            </a:r>
            <a:r>
              <a:rPr lang="es-EC" dirty="0" smtClean="0">
                <a:latin typeface="Arial" panose="020B0604020202020204" pitchFamily="34" charset="0"/>
                <a:cs typeface="Arial" panose="020B0604020202020204" pitchFamily="34" charset="0"/>
              </a:rPr>
              <a:t>2010</a:t>
            </a:r>
            <a:r>
              <a:rPr lang="es-CO" b="1" dirty="0" smtClean="0">
                <a:latin typeface="Arial" panose="020B0604020202020204" pitchFamily="34" charset="0"/>
                <a:cs typeface="Arial" panose="020B0604020202020204" pitchFamily="34" charset="0"/>
              </a:rPr>
              <a:t> </a:t>
            </a:r>
            <a:endParaRPr lang="es-CO" b="1" dirty="0">
              <a:latin typeface="Arial" panose="020B0604020202020204" pitchFamily="34" charset="0"/>
              <a:cs typeface="Arial" panose="020B0604020202020204" pitchFamily="34" charset="0"/>
            </a:endParaRPr>
          </a:p>
          <a:p>
            <a:pPr marL="0" indent="0">
              <a:buNone/>
            </a:pPr>
            <a:r>
              <a:rPr lang="es-EC" dirty="0">
                <a:latin typeface="Arial" panose="020B0604020202020204" pitchFamily="34" charset="0"/>
                <a:cs typeface="Arial" panose="020B0604020202020204" pitchFamily="34" charset="0"/>
              </a:rPr>
              <a:t>Latacunga: 2 458 al </a:t>
            </a:r>
            <a:r>
              <a:rPr lang="es-EC" dirty="0" smtClean="0">
                <a:latin typeface="Arial" panose="020B0604020202020204" pitchFamily="34" charset="0"/>
                <a:cs typeface="Arial" panose="020B0604020202020204" pitchFamily="34" charset="0"/>
              </a:rPr>
              <a:t>2010</a:t>
            </a:r>
          </a:p>
          <a:p>
            <a:pPr marL="0" indent="0">
              <a:buNone/>
            </a:pPr>
            <a:endParaRPr lang="es-EC" dirty="0">
              <a:latin typeface="Arial" panose="020B0604020202020204" pitchFamily="34" charset="0"/>
              <a:cs typeface="Arial" panose="020B0604020202020204" pitchFamily="34" charset="0"/>
            </a:endParaRPr>
          </a:p>
          <a:p>
            <a:r>
              <a:rPr lang="es-EC" b="1" dirty="0" smtClean="0">
                <a:latin typeface="Arial" panose="020B0604020202020204" pitchFamily="34" charset="0"/>
                <a:cs typeface="Arial" panose="020B0604020202020204" pitchFamily="34" charset="0"/>
              </a:rPr>
              <a:t>Muestra</a:t>
            </a:r>
          </a:p>
          <a:p>
            <a:pPr marL="0" indent="0">
              <a:buNone/>
            </a:pPr>
            <a:r>
              <a:rPr lang="es-EC" dirty="0" smtClean="0">
                <a:latin typeface="Arial" panose="020B0604020202020204" pitchFamily="34" charset="0"/>
                <a:cs typeface="Arial" panose="020B0604020202020204" pitchFamily="34" charset="0"/>
              </a:rPr>
              <a:t>Quito = 158</a:t>
            </a:r>
          </a:p>
          <a:p>
            <a:pPr marL="0" indent="0">
              <a:buNone/>
            </a:pPr>
            <a:r>
              <a:rPr lang="es-EC" dirty="0" smtClean="0">
                <a:latin typeface="Arial" panose="020B0604020202020204" pitchFamily="34" charset="0"/>
                <a:cs typeface="Arial" panose="020B0604020202020204" pitchFamily="34" charset="0"/>
              </a:rPr>
              <a:t>Latacunga = 148</a:t>
            </a:r>
            <a:endParaRPr lang="es-ES" dirty="0">
              <a:latin typeface="Arial" panose="020B0604020202020204" pitchFamily="34" charset="0"/>
              <a:cs typeface="Arial" panose="020B0604020202020204" pitchFamily="34" charset="0"/>
            </a:endParaRPr>
          </a:p>
          <a:p>
            <a:pPr marL="0" indent="0">
              <a:buNone/>
            </a:pPr>
            <a:r>
              <a:rPr lang="es-ES" dirty="0" smtClean="0">
                <a:latin typeface="Arial" panose="020B0604020202020204" pitchFamily="34" charset="0"/>
                <a:cs typeface="Arial" panose="020B0604020202020204" pitchFamily="34" charset="0"/>
              </a:rPr>
              <a:t>Total encuestas a ser aplicadas  = 306</a:t>
            </a:r>
            <a:endParaRPr lang="es-E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637"/>
          <a:stretch/>
        </p:blipFill>
        <p:spPr bwMode="auto">
          <a:xfrm>
            <a:off x="5563311" y="3562066"/>
            <a:ext cx="3851695" cy="2593074"/>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286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968991"/>
            <a:ext cx="8596668" cy="5072371"/>
          </a:xfrm>
        </p:spPr>
        <p:txBody>
          <a:bodyPr/>
          <a:lstStyle/>
          <a:p>
            <a:r>
              <a:rPr lang="es-ES" dirty="0" smtClean="0">
                <a:latin typeface="Arial" panose="020B0604020202020204" pitchFamily="34" charset="0"/>
                <a:cs typeface="Arial" panose="020B0604020202020204" pitchFamily="34" charset="0"/>
              </a:rPr>
              <a:t>CRONOGRAMA DE ACTIVIDADES</a:t>
            </a:r>
          </a:p>
          <a:p>
            <a:pPr marL="0" indent="0">
              <a:buNone/>
            </a:pPr>
            <a:endParaRPr lang="es-ES" dirty="0">
              <a:latin typeface="Arial" panose="020B0604020202020204" pitchFamily="34" charset="0"/>
              <a:cs typeface="Arial" panose="020B060402020202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896655862"/>
              </p:ext>
            </p:extLst>
          </p:nvPr>
        </p:nvGraphicFramePr>
        <p:xfrm>
          <a:off x="1719618" y="1827918"/>
          <a:ext cx="7383441" cy="3943684"/>
        </p:xfrm>
        <a:graphic>
          <a:graphicData uri="http://schemas.openxmlformats.org/drawingml/2006/table">
            <a:tbl>
              <a:tblPr firstRow="1" firstCol="1" bandRow="1">
                <a:tableStyleId>{5C22544A-7EE6-4342-B048-85BDC9FD1C3A}</a:tableStyleId>
              </a:tblPr>
              <a:tblGrid>
                <a:gridCol w="1615998"/>
                <a:gridCol w="488036"/>
                <a:gridCol w="468116"/>
                <a:gridCol w="585146"/>
                <a:gridCol w="457972"/>
                <a:gridCol w="601746"/>
                <a:gridCol w="539496"/>
                <a:gridCol w="391757"/>
                <a:gridCol w="489697"/>
                <a:gridCol w="408357"/>
                <a:gridCol w="451516"/>
                <a:gridCol w="489697"/>
                <a:gridCol w="395907"/>
              </a:tblGrid>
              <a:tr h="235814">
                <a:tc>
                  <a:txBody>
                    <a:bodyPr/>
                    <a:lstStyle/>
                    <a:p>
                      <a:pPr>
                        <a:lnSpc>
                          <a:spcPct val="115000"/>
                        </a:lnSpc>
                      </a:pPr>
                      <a:endParaRPr lang="es-ES" sz="1100" dirty="0">
                        <a:effectLst/>
                        <a:latin typeface="Calibri"/>
                      </a:endParaRPr>
                    </a:p>
                  </a:txBody>
                  <a:tcPr marL="44450" marR="44450" marT="0" marB="0" anchor="b"/>
                </a:tc>
                <a:tc gridSpan="12">
                  <a:txBody>
                    <a:bodyPr/>
                    <a:lstStyle/>
                    <a:p>
                      <a:pPr algn="ctr">
                        <a:lnSpc>
                          <a:spcPct val="115000"/>
                        </a:lnSpc>
                        <a:spcAft>
                          <a:spcPts val="0"/>
                        </a:spcAft>
                      </a:pPr>
                      <a:r>
                        <a:rPr lang="es-EC" sz="1200" dirty="0">
                          <a:effectLst/>
                        </a:rPr>
                        <a:t>2016</a:t>
                      </a:r>
                      <a:endParaRPr lang="es-ES" sz="1200" dirty="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92390">
                <a:tc>
                  <a:txBody>
                    <a:bodyPr/>
                    <a:lstStyle/>
                    <a:p>
                      <a:pPr>
                        <a:lnSpc>
                          <a:spcPct val="115000"/>
                        </a:lnSpc>
                        <a:spcAft>
                          <a:spcPts val="0"/>
                        </a:spcAft>
                      </a:pPr>
                      <a:r>
                        <a:rPr lang="es-EC" sz="1400" dirty="0">
                          <a:effectLst/>
                        </a:rPr>
                        <a:t>Estrategias</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ENE</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FEB</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MAR</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ABR</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MAY</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JUN</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JUL</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AGO</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SEP</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OCT</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NOV</a:t>
                      </a:r>
                      <a:endParaRPr lang="es-ES"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DIC</a:t>
                      </a:r>
                      <a:endParaRPr lang="es-ES" sz="1200" dirty="0">
                        <a:effectLst/>
                        <a:latin typeface="Times New Roman"/>
                        <a:ea typeface="Calibri"/>
                        <a:cs typeface="Times New Roman"/>
                      </a:endParaRPr>
                    </a:p>
                  </a:txBody>
                  <a:tcPr marL="44450" marR="44450" marT="0" marB="0" anchor="b"/>
                </a:tc>
              </a:tr>
              <a:tr h="235814">
                <a:tc>
                  <a:txBody>
                    <a:bodyPr/>
                    <a:lstStyle/>
                    <a:p>
                      <a:pPr>
                        <a:lnSpc>
                          <a:spcPct val="115000"/>
                        </a:lnSpc>
                        <a:spcAft>
                          <a:spcPts val="0"/>
                        </a:spcAft>
                      </a:pPr>
                      <a:r>
                        <a:rPr lang="es-EC" sz="1400" dirty="0">
                          <a:effectLst/>
                        </a:rPr>
                        <a:t>Producto</a:t>
                      </a:r>
                      <a:endParaRPr lang="es-ES" sz="1400" dirty="0">
                        <a:effectLst/>
                        <a:latin typeface="Times New Roman"/>
                        <a:ea typeface="Calibri"/>
                        <a:cs typeface="Times New Roman"/>
                      </a:endParaRPr>
                    </a:p>
                  </a:txBody>
                  <a:tcPr marL="44450" marR="44450" marT="0" marB="0" anchor="b"/>
                </a:tc>
                <a:tc gridSpan="12">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48966">
                <a:tc>
                  <a:txBody>
                    <a:bodyPr/>
                    <a:lstStyle/>
                    <a:p>
                      <a:pPr>
                        <a:lnSpc>
                          <a:spcPct val="115000"/>
                        </a:lnSpc>
                        <a:spcAft>
                          <a:spcPts val="0"/>
                        </a:spcAft>
                      </a:pPr>
                      <a:r>
                        <a:rPr lang="es-EC" sz="1400" dirty="0">
                          <a:effectLst/>
                        </a:rPr>
                        <a:t>Control de calidad del producto</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r>
              <a:tr h="235814">
                <a:tc>
                  <a:txBody>
                    <a:bodyPr/>
                    <a:lstStyle/>
                    <a:p>
                      <a:pPr>
                        <a:lnSpc>
                          <a:spcPct val="115000"/>
                        </a:lnSpc>
                        <a:spcAft>
                          <a:spcPts val="0"/>
                        </a:spcAft>
                      </a:pPr>
                      <a:r>
                        <a:rPr lang="es-EC" sz="1400" dirty="0">
                          <a:effectLst/>
                        </a:rPr>
                        <a:t>Unidad gráfica</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r>
              <a:tr h="235814">
                <a:tc>
                  <a:txBody>
                    <a:bodyPr/>
                    <a:lstStyle/>
                    <a:p>
                      <a:pPr>
                        <a:lnSpc>
                          <a:spcPct val="115000"/>
                        </a:lnSpc>
                        <a:spcAft>
                          <a:spcPts val="0"/>
                        </a:spcAft>
                      </a:pPr>
                      <a:r>
                        <a:rPr lang="es-EC" sz="1400" dirty="0">
                          <a:effectLst/>
                        </a:rPr>
                        <a:t>Distribución</a:t>
                      </a:r>
                      <a:endParaRPr lang="es-ES" sz="1400" dirty="0">
                        <a:effectLst/>
                        <a:latin typeface="Times New Roman"/>
                        <a:ea typeface="Calibri"/>
                        <a:cs typeface="Times New Roman"/>
                      </a:endParaRPr>
                    </a:p>
                  </a:txBody>
                  <a:tcPr marL="44450" marR="44450" marT="0" marB="0" anchor="b"/>
                </a:tc>
                <a:tc gridSpan="12">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748966">
                <a:tc>
                  <a:txBody>
                    <a:bodyPr/>
                    <a:lstStyle/>
                    <a:p>
                      <a:pPr>
                        <a:lnSpc>
                          <a:spcPct val="115000"/>
                        </a:lnSpc>
                        <a:spcAft>
                          <a:spcPts val="0"/>
                        </a:spcAft>
                      </a:pPr>
                      <a:r>
                        <a:rPr lang="es-EC" sz="1400" dirty="0">
                          <a:effectLst/>
                        </a:rPr>
                        <a:t>Colocación del producto en supermercados</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r>
              <a:tr h="235814">
                <a:tc>
                  <a:txBody>
                    <a:bodyPr/>
                    <a:lstStyle/>
                    <a:p>
                      <a:pPr>
                        <a:lnSpc>
                          <a:spcPct val="115000"/>
                        </a:lnSpc>
                        <a:spcAft>
                          <a:spcPts val="0"/>
                        </a:spcAft>
                      </a:pPr>
                      <a:r>
                        <a:rPr lang="es-EC" sz="1400" dirty="0">
                          <a:effectLst/>
                        </a:rPr>
                        <a:t>Comunicación</a:t>
                      </a:r>
                      <a:endParaRPr lang="es-ES" sz="1400" dirty="0">
                        <a:effectLst/>
                        <a:latin typeface="Times New Roman"/>
                        <a:ea typeface="Calibri"/>
                        <a:cs typeface="Times New Roman"/>
                      </a:endParaRPr>
                    </a:p>
                  </a:txBody>
                  <a:tcPr marL="44450" marR="44450" marT="0" marB="0" anchor="b"/>
                </a:tc>
                <a:tc gridSpan="12">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5814">
                <a:tc>
                  <a:txBody>
                    <a:bodyPr/>
                    <a:lstStyle/>
                    <a:p>
                      <a:pPr>
                        <a:lnSpc>
                          <a:spcPct val="115000"/>
                        </a:lnSpc>
                        <a:spcAft>
                          <a:spcPts val="0"/>
                        </a:spcAft>
                      </a:pPr>
                      <a:r>
                        <a:rPr lang="es-EC" sz="1400" dirty="0">
                          <a:effectLst/>
                        </a:rPr>
                        <a:t>Redes sociales</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r>
              <a:tr h="235814">
                <a:tc>
                  <a:txBody>
                    <a:bodyPr/>
                    <a:lstStyle/>
                    <a:p>
                      <a:pPr>
                        <a:lnSpc>
                          <a:spcPct val="115000"/>
                        </a:lnSpc>
                        <a:spcAft>
                          <a:spcPts val="0"/>
                        </a:spcAft>
                      </a:pPr>
                      <a:r>
                        <a:rPr lang="es-EC" sz="1400" dirty="0">
                          <a:effectLst/>
                        </a:rPr>
                        <a:t>Degustaciones</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 </a:t>
                      </a:r>
                      <a:endParaRPr lang="es-ES" sz="1200" dirty="0">
                        <a:effectLst/>
                        <a:latin typeface="Times New Roman"/>
                        <a:ea typeface="Calibri"/>
                        <a:cs typeface="Times New Roman"/>
                      </a:endParaRPr>
                    </a:p>
                  </a:txBody>
                  <a:tcPr marL="44450" marR="44450" marT="0" marB="0" anchor="ctr"/>
                </a:tc>
              </a:tr>
              <a:tr h="235814">
                <a:tc>
                  <a:txBody>
                    <a:bodyPr/>
                    <a:lstStyle/>
                    <a:p>
                      <a:pPr>
                        <a:lnSpc>
                          <a:spcPct val="115000"/>
                        </a:lnSpc>
                        <a:spcAft>
                          <a:spcPts val="0"/>
                        </a:spcAft>
                      </a:pPr>
                      <a:r>
                        <a:rPr lang="es-EC" sz="1400" dirty="0">
                          <a:effectLst/>
                        </a:rPr>
                        <a:t>Membresía</a:t>
                      </a:r>
                      <a:endParaRPr lang="es-ES" sz="14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C" sz="1200" dirty="0">
                          <a:effectLst/>
                        </a:rPr>
                        <a:t>x</a:t>
                      </a:r>
                      <a:endParaRPr lang="es-ES" sz="1200" dirty="0">
                        <a:effectLst/>
                        <a:latin typeface="Times New Roman"/>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73089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450377"/>
            <a:ext cx="8835156" cy="5868536"/>
          </a:xfrm>
        </p:spPr>
        <p:txBody>
          <a:bodyPr>
            <a:noAutofit/>
          </a:bodyPr>
          <a:lstStyle/>
          <a:p>
            <a:r>
              <a:rPr lang="es-ES" dirty="0" smtClean="0">
                <a:latin typeface="Arial" panose="020B0604020202020204" pitchFamily="34" charset="0"/>
                <a:cs typeface="Arial" panose="020B0604020202020204" pitchFamily="34" charset="0"/>
              </a:rPr>
              <a:t>Conclusiones</a:t>
            </a:r>
          </a:p>
          <a:p>
            <a:pPr marL="0" indent="0">
              <a:buNone/>
            </a:pPr>
            <a:endParaRPr lang="es-ES"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La tendencia de la población ecuatoriana gira en torno al consumo de productos naturales y a la práctica de deportes.</a:t>
            </a:r>
          </a:p>
          <a:p>
            <a:pPr marL="457200" lvl="1" indent="0">
              <a:buNone/>
            </a:pPr>
            <a:endParaRPr lang="es-ES" sz="1800"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Las políticas del gobierno promueven desde sus diferentes instituciones el consumo de alimentos saludables.</a:t>
            </a:r>
          </a:p>
          <a:p>
            <a:pPr marL="457200" lvl="1" indent="0">
              <a:buNone/>
            </a:pPr>
            <a:endParaRPr lang="es-ES" sz="1800"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El gobierno a través de sus instituciones controlan las actividades de los diferentes actores de mercado propiciando el comercio justo.</a:t>
            </a:r>
          </a:p>
          <a:p>
            <a:pPr marL="457200" lvl="1" indent="0">
              <a:buNone/>
            </a:pPr>
            <a:endParaRPr lang="es-ES" sz="1800" dirty="0" smtClean="0">
              <a:latin typeface="Arial" panose="020B0604020202020204" pitchFamily="34" charset="0"/>
              <a:cs typeface="Arial" panose="020B0604020202020204" pitchFamily="34" charset="0"/>
            </a:endParaRPr>
          </a:p>
          <a:p>
            <a:pPr lvl="1"/>
            <a:r>
              <a:rPr lang="es-EC" sz="1800" dirty="0" smtClean="0">
                <a:latin typeface="Arial" panose="020B0604020202020204" pitchFamily="34" charset="0"/>
                <a:cs typeface="Arial" panose="020B0604020202020204" pitchFamily="34" charset="0"/>
              </a:rPr>
              <a:t>Los proveedores de producto terminado en el mercado son muy pocos y de ahí el alto poder de negociación de ellos.</a:t>
            </a:r>
          </a:p>
        </p:txBody>
      </p:sp>
    </p:spTree>
    <p:extLst>
      <p:ext uri="{BB962C8B-B14F-4D97-AF65-F5344CB8AC3E}">
        <p14:creationId xmlns:p14="http://schemas.microsoft.com/office/powerpoint/2010/main" val="114526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636390" y="559561"/>
            <a:ext cx="8835156" cy="586853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lgn="just"/>
            <a:r>
              <a:rPr lang="es-EC" sz="1800" dirty="0" smtClean="0">
                <a:latin typeface="Arial" panose="020B0604020202020204" pitchFamily="34" charset="0"/>
                <a:cs typeface="Arial" panose="020B0604020202020204" pitchFamily="34" charset="0"/>
              </a:rPr>
              <a:t>La investigación de mercados realizada señala que las jefas de hogar compran bebidas instantáneas de cereales en supermercados.</a:t>
            </a:r>
          </a:p>
          <a:p>
            <a:pPr lvl="1" algn="just"/>
            <a:endParaRPr lang="es-ES" sz="1800"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 La competencia directa no ha desarrollado estrategias de marketing para promover sus marcas.</a:t>
            </a:r>
          </a:p>
          <a:p>
            <a:pPr lvl="1" algn="just"/>
            <a:endParaRPr lang="es-ES" sz="1800"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La investigación de mercados determinó que el precio es un factor indiferente para las jefas de hogar en el proceso de decisión de compra.</a:t>
            </a:r>
          </a:p>
          <a:p>
            <a:pPr lvl="1" algn="just"/>
            <a:endParaRPr lang="es-ES" sz="1800"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El internet es un medio de comunicación cuya penetración en el Ecuador ha crecido aceleradamente, y es utilizado principalmente para entretenimiento.</a:t>
            </a:r>
          </a:p>
          <a:p>
            <a:pPr lvl="1" algn="just"/>
            <a:endParaRPr lang="es-ES" sz="1800" dirty="0" smtClean="0">
              <a:latin typeface="Arial" panose="020B0604020202020204" pitchFamily="34" charset="0"/>
              <a:cs typeface="Arial" panose="020B0604020202020204" pitchFamily="34" charset="0"/>
            </a:endParaRPr>
          </a:p>
          <a:p>
            <a:pPr lvl="1" algn="just"/>
            <a:r>
              <a:rPr lang="es-EC" sz="1800" dirty="0" smtClean="0">
                <a:latin typeface="Arial" panose="020B0604020202020204" pitchFamily="34" charset="0"/>
                <a:cs typeface="Arial" panose="020B0604020202020204" pitchFamily="34" charset="0"/>
              </a:rPr>
              <a:t> Las jefas de hogar consumen bebidas instantáneas de cereales por el valor nutricional y por acondicionamiento físico.</a:t>
            </a:r>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817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450377"/>
            <a:ext cx="8835156" cy="5868536"/>
          </a:xfrm>
        </p:spPr>
        <p:txBody>
          <a:bodyPr>
            <a:noAutofit/>
          </a:bodyPr>
          <a:lstStyle/>
          <a:p>
            <a:r>
              <a:rPr lang="es-ES" dirty="0" smtClean="0">
                <a:latin typeface="Arial" panose="020B0604020202020204" pitchFamily="34" charset="0"/>
                <a:cs typeface="Arial" panose="020B0604020202020204" pitchFamily="34" charset="0"/>
              </a:rPr>
              <a:t>Recomendaciones</a:t>
            </a:r>
          </a:p>
          <a:p>
            <a:pPr marL="0" indent="0">
              <a:buNone/>
            </a:pPr>
            <a:endParaRPr lang="es-ES" dirty="0" smtClean="0">
              <a:latin typeface="Arial" panose="020B0604020202020204" pitchFamily="34" charset="0"/>
              <a:cs typeface="Arial" panose="020B0604020202020204" pitchFamily="34" charset="0"/>
            </a:endParaRPr>
          </a:p>
          <a:p>
            <a:pPr lvl="1" algn="just"/>
            <a:r>
              <a:rPr lang="es-EC" dirty="0" smtClean="0">
                <a:latin typeface="Arial" panose="020B0604020202020204" pitchFamily="34" charset="0"/>
                <a:cs typeface="Arial" panose="020B0604020202020204" pitchFamily="34" charset="0"/>
              </a:rPr>
              <a:t>Identificar </a:t>
            </a:r>
            <a:r>
              <a:rPr lang="es-EC" dirty="0">
                <a:latin typeface="Arial" panose="020B0604020202020204" pitchFamily="34" charset="0"/>
                <a:cs typeface="Arial" panose="020B0604020202020204" pitchFamily="34" charset="0"/>
              </a:rPr>
              <a:t>nuevos intermediarios para ingresarlos como miembros del canal con la finalidad de aumentar la participación en el mercado</a:t>
            </a:r>
            <a:r>
              <a:rPr lang="es-EC" dirty="0" smtClean="0">
                <a:latin typeface="Arial" panose="020B0604020202020204" pitchFamily="34" charset="0"/>
                <a:cs typeface="Arial" panose="020B0604020202020204" pitchFamily="34" charset="0"/>
              </a:rPr>
              <a:t>.</a:t>
            </a:r>
          </a:p>
          <a:p>
            <a:pPr marL="0" lvl="0" indent="0" algn="just">
              <a:buNone/>
            </a:pPr>
            <a:endParaRPr lang="es-ES" dirty="0">
              <a:latin typeface="Arial" panose="020B0604020202020204" pitchFamily="34" charset="0"/>
              <a:cs typeface="Arial" panose="020B0604020202020204" pitchFamily="34" charset="0"/>
            </a:endParaRPr>
          </a:p>
          <a:p>
            <a:pPr lvl="1" algn="just"/>
            <a:r>
              <a:rPr lang="es-EC" dirty="0">
                <a:latin typeface="Arial" panose="020B0604020202020204" pitchFamily="34" charset="0"/>
                <a:cs typeface="Arial" panose="020B0604020202020204" pitchFamily="34" charset="0"/>
              </a:rPr>
              <a:t>Consolidar las estrategias de fidelización a través de internet en los próximos años</a:t>
            </a:r>
            <a:r>
              <a:rPr lang="es-EC" dirty="0" smtClean="0">
                <a:latin typeface="Arial" panose="020B0604020202020204" pitchFamily="34" charset="0"/>
                <a:cs typeface="Arial" panose="020B0604020202020204" pitchFamily="34" charset="0"/>
              </a:rPr>
              <a:t>.</a:t>
            </a:r>
          </a:p>
          <a:p>
            <a:pPr marL="0" lvl="0" indent="0" algn="just">
              <a:buNone/>
            </a:pPr>
            <a:endParaRPr lang="es-ES" dirty="0">
              <a:latin typeface="Arial" panose="020B0604020202020204" pitchFamily="34" charset="0"/>
              <a:cs typeface="Arial" panose="020B0604020202020204" pitchFamily="34" charset="0"/>
            </a:endParaRPr>
          </a:p>
          <a:p>
            <a:pPr lvl="1" algn="just"/>
            <a:r>
              <a:rPr lang="es-EC" dirty="0">
                <a:latin typeface="Arial" panose="020B0604020202020204" pitchFamily="34" charset="0"/>
                <a:cs typeface="Arial" panose="020B0604020202020204" pitchFamily="34" charset="0"/>
              </a:rPr>
              <a:t>Crear una página web de la empresa con la finalidad de consolidar la imagen de la empresa y la marca.</a:t>
            </a:r>
            <a:endParaRPr lang="es-ES" dirty="0">
              <a:latin typeface="Arial" panose="020B0604020202020204" pitchFamily="34" charset="0"/>
              <a:cs typeface="Arial" panose="020B0604020202020204" pitchFamily="34" charset="0"/>
            </a:endParaRPr>
          </a:p>
          <a:p>
            <a:pPr lvl="1"/>
            <a:endParaRPr lang="es-EC"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58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2806928"/>
            <a:ext cx="8596668" cy="1320800"/>
          </a:xfrm>
        </p:spPr>
        <p:txBody>
          <a:bodyPr/>
          <a:lstStyle/>
          <a:p>
            <a:pPr algn="ctr"/>
            <a:r>
              <a:rPr lang="es-ES" dirty="0" smtClean="0"/>
              <a:t>G R A C I A S</a:t>
            </a:r>
            <a:endParaRPr lang="es-ES" dirty="0"/>
          </a:p>
        </p:txBody>
      </p:sp>
    </p:spTree>
    <p:extLst>
      <p:ext uri="{BB962C8B-B14F-4D97-AF65-F5344CB8AC3E}">
        <p14:creationId xmlns:p14="http://schemas.microsoft.com/office/powerpoint/2010/main" val="28796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332657"/>
            <a:ext cx="10972800" cy="5793507"/>
          </a:xfrm>
        </p:spPr>
        <p:txBody>
          <a:bodyPr/>
          <a:lstStyle/>
          <a:p>
            <a:endParaRPr lang="es-CO" dirty="0" smtClean="0">
              <a:latin typeface="Arial" panose="020B0604020202020204" pitchFamily="34" charset="0"/>
              <a:cs typeface="Arial" panose="020B0604020202020204" pitchFamily="34" charset="0"/>
            </a:endParaRPr>
          </a:p>
          <a:p>
            <a:r>
              <a:rPr lang="es-CO" dirty="0" smtClean="0">
                <a:latin typeface="Arial" panose="020B0604020202020204" pitchFamily="34" charset="0"/>
                <a:cs typeface="Arial" panose="020B0604020202020204" pitchFamily="34" charset="0"/>
              </a:rPr>
              <a:t>Resultados más relevantes de la investigación de mercados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1" y="2924945"/>
            <a:ext cx="5699007" cy="356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053" y="1300932"/>
            <a:ext cx="52832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97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192011" y="188640"/>
            <a:ext cx="4971837" cy="2962374"/>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057262" y="55260"/>
            <a:ext cx="5088764" cy="3229134"/>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2639616" y="3146466"/>
            <a:ext cx="5447493" cy="3530248"/>
          </a:xfrm>
          <a:prstGeom prst="rect">
            <a:avLst/>
          </a:prstGeom>
          <a:noFill/>
          <a:ln>
            <a:noFill/>
          </a:ln>
        </p:spPr>
      </p:pic>
    </p:spTree>
    <p:extLst>
      <p:ext uri="{BB962C8B-B14F-4D97-AF65-F5344CB8AC3E}">
        <p14:creationId xmlns:p14="http://schemas.microsoft.com/office/powerpoint/2010/main" val="1278422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260649"/>
            <a:ext cx="10972800" cy="5865515"/>
          </a:xfrm>
        </p:spPr>
        <p:txBody>
          <a:bodyPr>
            <a:normAutofit lnSpcReduction="10000"/>
          </a:bodyPr>
          <a:lstStyle/>
          <a:p>
            <a:endParaRPr lang="es-ES" sz="2400" dirty="0" smtClean="0"/>
          </a:p>
          <a:p>
            <a:r>
              <a:rPr lang="es-ES" b="1" dirty="0" smtClean="0">
                <a:latin typeface="Arial" panose="020B0604020202020204" pitchFamily="34" charset="0"/>
                <a:cs typeface="Arial" panose="020B0604020202020204" pitchFamily="34" charset="0"/>
              </a:rPr>
              <a:t>Segmentación</a:t>
            </a:r>
          </a:p>
          <a:p>
            <a:pPr marL="0" indent="0">
              <a:buNone/>
            </a:pPr>
            <a:endParaRPr lang="es-ES" dirty="0" smtClean="0">
              <a:latin typeface="Arial" panose="020B0604020202020204" pitchFamily="34" charset="0"/>
              <a:cs typeface="Arial" panose="020B0604020202020204" pitchFamily="34" charset="0"/>
            </a:endParaRPr>
          </a:p>
          <a:p>
            <a:pPr marL="514350" lvl="0" indent="-514350">
              <a:buFont typeface="+mj-lt"/>
              <a:buAutoNum type="arabicPeriod"/>
            </a:pPr>
            <a:r>
              <a:rPr lang="es-EC" dirty="0" smtClean="0">
                <a:latin typeface="Arial" panose="020B0604020202020204" pitchFamily="34" charset="0"/>
                <a:cs typeface="Arial" panose="020B0604020202020204" pitchFamily="34" charset="0"/>
              </a:rPr>
              <a:t>Definir </a:t>
            </a:r>
            <a:r>
              <a:rPr lang="es-EC" dirty="0">
                <a:latin typeface="Arial" panose="020B0604020202020204" pitchFamily="34" charset="0"/>
                <a:cs typeface="Arial" panose="020B0604020202020204" pitchFamily="34" charset="0"/>
              </a:rPr>
              <a:t>el mercado a </a:t>
            </a:r>
            <a:r>
              <a:rPr lang="es-EC" dirty="0" smtClean="0">
                <a:latin typeface="Arial" panose="020B0604020202020204" pitchFamily="34" charset="0"/>
                <a:cs typeface="Arial" panose="020B0604020202020204" pitchFamily="34" charset="0"/>
              </a:rPr>
              <a:t>segmentar</a:t>
            </a:r>
          </a:p>
          <a:p>
            <a:pPr marL="514350" lvl="0" indent="-514350">
              <a:buFont typeface="+mj-lt"/>
              <a:buAutoNum type="arabicPeriod"/>
            </a:pPr>
            <a:endParaRPr lang="es-EC" dirty="0" smtClean="0">
              <a:latin typeface="Arial" panose="020B0604020202020204" pitchFamily="34" charset="0"/>
              <a:cs typeface="Arial" panose="020B0604020202020204" pitchFamily="34" charset="0"/>
            </a:endParaRPr>
          </a:p>
          <a:p>
            <a:pPr marL="514350" indent="-514350">
              <a:buFont typeface="+mj-lt"/>
              <a:buAutoNum type="arabicPeriod"/>
            </a:pPr>
            <a:r>
              <a:rPr lang="es-EC" dirty="0">
                <a:latin typeface="Arial" panose="020B0604020202020204" pitchFamily="34" charset="0"/>
                <a:cs typeface="Arial" panose="020B0604020202020204" pitchFamily="34" charset="0"/>
              </a:rPr>
              <a:t>Identificar las variables relevantes para </a:t>
            </a:r>
            <a:r>
              <a:rPr lang="es-EC" dirty="0" smtClean="0">
                <a:latin typeface="Arial" panose="020B0604020202020204" pitchFamily="34" charset="0"/>
                <a:cs typeface="Arial" panose="020B0604020202020204" pitchFamily="34" charset="0"/>
              </a:rPr>
              <a:t>segmentar: edad, motivo de compra</a:t>
            </a:r>
          </a:p>
          <a:p>
            <a:pPr marL="514350" indent="-514350">
              <a:buFont typeface="+mj-lt"/>
              <a:buAutoNum type="arabicPeriod"/>
            </a:pPr>
            <a:endParaRPr lang="es-EC" dirty="0" smtClean="0">
              <a:latin typeface="Arial" panose="020B0604020202020204" pitchFamily="34" charset="0"/>
              <a:cs typeface="Arial" panose="020B0604020202020204" pitchFamily="34" charset="0"/>
            </a:endParaRPr>
          </a:p>
          <a:p>
            <a:pPr marL="514350" indent="-514350">
              <a:buFont typeface="+mj-lt"/>
              <a:buAutoNum type="arabicPeriod"/>
            </a:pPr>
            <a:r>
              <a:rPr lang="es-EC" dirty="0" smtClean="0">
                <a:latin typeface="Arial" panose="020B0604020202020204" pitchFamily="34" charset="0"/>
                <a:cs typeface="Arial" panose="020B0604020202020204" pitchFamily="34" charset="0"/>
              </a:rPr>
              <a:t>Categorizar las variables</a:t>
            </a:r>
          </a:p>
          <a:p>
            <a:pPr marL="514350" indent="-514350">
              <a:buFont typeface="+mj-lt"/>
              <a:buAutoNum type="arabicPeriod"/>
            </a:pPr>
            <a:endParaRPr lang="es-EC" dirty="0" smtClean="0">
              <a:latin typeface="Arial" panose="020B0604020202020204" pitchFamily="34" charset="0"/>
              <a:cs typeface="Arial" panose="020B0604020202020204" pitchFamily="34" charset="0"/>
            </a:endParaRPr>
          </a:p>
          <a:p>
            <a:pPr marL="514350" indent="-514350">
              <a:buFont typeface="+mj-lt"/>
              <a:buAutoNum type="arabicPeriod"/>
            </a:pPr>
            <a:r>
              <a:rPr lang="es-ES" dirty="0" smtClean="0">
                <a:latin typeface="Arial" panose="020B0604020202020204" pitchFamily="34" charset="0"/>
                <a:cs typeface="Arial" panose="020B0604020202020204" pitchFamily="34" charset="0"/>
              </a:rPr>
              <a:t>Formar los segmentos</a:t>
            </a:r>
          </a:p>
          <a:p>
            <a:pPr marL="514350" indent="-514350">
              <a:buFont typeface="+mj-lt"/>
              <a:buAutoNum type="arabicPeriod"/>
            </a:pPr>
            <a:endParaRPr lang="es-ES" dirty="0" smtClean="0">
              <a:latin typeface="Arial" panose="020B0604020202020204" pitchFamily="34" charset="0"/>
              <a:cs typeface="Arial" panose="020B0604020202020204" pitchFamily="34" charset="0"/>
            </a:endParaRPr>
          </a:p>
          <a:p>
            <a:pPr marL="457200" indent="-457200">
              <a:buFont typeface="+mj-lt"/>
              <a:buAutoNum type="arabicPeriod"/>
            </a:pPr>
            <a:r>
              <a:rPr lang="es-ES" dirty="0" smtClean="0">
                <a:latin typeface="Arial" panose="020B0604020202020204" pitchFamily="34" charset="0"/>
                <a:cs typeface="Arial" panose="020B0604020202020204" pitchFamily="34" charset="0"/>
              </a:rPr>
              <a:t>Definir perfil de los segmentos</a:t>
            </a:r>
          </a:p>
          <a:p>
            <a:pPr marL="457200" indent="-457200">
              <a:buFont typeface="+mj-lt"/>
              <a:buAutoNum type="arabicPeriod"/>
            </a:pPr>
            <a:endParaRPr lang="es-ES" dirty="0" smtClean="0">
              <a:latin typeface="Arial" panose="020B0604020202020204" pitchFamily="34" charset="0"/>
              <a:cs typeface="Arial" panose="020B0604020202020204" pitchFamily="34" charset="0"/>
            </a:endParaRPr>
          </a:p>
          <a:p>
            <a:pPr marL="457200" indent="-457200">
              <a:buFont typeface="+mj-lt"/>
              <a:buAutoNum type="arabicPeriod"/>
            </a:pPr>
            <a:r>
              <a:rPr lang="es-ES" dirty="0" smtClean="0">
                <a:latin typeface="Arial" panose="020B0604020202020204" pitchFamily="34" charset="0"/>
                <a:cs typeface="Arial" panose="020B0604020202020204" pitchFamily="34" charset="0"/>
              </a:rPr>
              <a:t>Evaluar el atractivo – tamaño, crecimiento, poder de negociación de clientes, poder de negociación de proveedores , productos sustitutos y competidores potenciales</a:t>
            </a:r>
          </a:p>
          <a:p>
            <a:pPr marL="0" indent="0">
              <a:buNone/>
            </a:pPr>
            <a:endParaRPr lang="es-E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969" y="429052"/>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03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548680"/>
            <a:ext cx="10972800" cy="5976664"/>
          </a:xfrm>
        </p:spPr>
        <p:txBody>
          <a:bodyPr>
            <a:normAutofit/>
          </a:bodyPr>
          <a:lstStyle/>
          <a:p>
            <a:r>
              <a:rPr lang="es-ES" dirty="0" smtClean="0">
                <a:latin typeface="Arial" panose="020B0604020202020204" pitchFamily="34" charset="0"/>
                <a:cs typeface="Arial" panose="020B0604020202020204" pitchFamily="34" charset="0"/>
              </a:rPr>
              <a:t>Competencia</a:t>
            </a:r>
          </a:p>
          <a:p>
            <a:pPr lvl="1"/>
            <a:r>
              <a:rPr lang="es-ES" sz="1800" dirty="0" smtClean="0">
                <a:latin typeface="Arial" panose="020B0604020202020204" pitchFamily="34" charset="0"/>
                <a:cs typeface="Arial" panose="020B0604020202020204" pitchFamily="34" charset="0"/>
              </a:rPr>
              <a:t>Competencia directa</a:t>
            </a:r>
          </a:p>
          <a:p>
            <a:pPr lvl="1"/>
            <a:r>
              <a:rPr lang="es-ES" sz="1800" dirty="0" smtClean="0">
                <a:latin typeface="Arial" panose="020B0604020202020204" pitchFamily="34" charset="0"/>
                <a:cs typeface="Arial" panose="020B0604020202020204" pitchFamily="34" charset="0"/>
              </a:rPr>
              <a:t>Competencia de productos sustitutos</a:t>
            </a:r>
          </a:p>
          <a:p>
            <a:pPr lvl="1"/>
            <a:r>
              <a:rPr lang="es-ES" sz="1800" dirty="0" smtClean="0">
                <a:latin typeface="Arial" panose="020B0604020202020204" pitchFamily="34" charset="0"/>
                <a:cs typeface="Arial" panose="020B0604020202020204" pitchFamily="34" charset="0"/>
              </a:rPr>
              <a:t>Competencia potencial (barreras de entrada)</a:t>
            </a:r>
          </a:p>
          <a:p>
            <a:pPr marL="457200" lvl="1" indent="0">
              <a:buNone/>
            </a:pPr>
            <a:endParaRPr lang="es-ES" sz="1800"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Proveedores</a:t>
            </a:r>
          </a:p>
          <a:p>
            <a:pPr marL="0" indent="0">
              <a:buNone/>
            </a:pP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Intermediarios</a:t>
            </a:r>
          </a:p>
          <a:p>
            <a:endParaRPr lang="es-ES" dirty="0" smtClean="0">
              <a:latin typeface="Arial" panose="020B0604020202020204" pitchFamily="34" charset="0"/>
              <a:cs typeface="Arial" panose="020B0604020202020204" pitchFamily="34" charset="0"/>
            </a:endParaRPr>
          </a:p>
          <a:p>
            <a:pPr marL="457200" lvl="1" indent="0">
              <a:buNone/>
            </a:pPr>
            <a:endParaRPr lang="es-ES" sz="1800" dirty="0">
              <a:latin typeface="Arial" panose="020B0604020202020204" pitchFamily="34" charset="0"/>
              <a:cs typeface="Arial" panose="020B0604020202020204"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226169" y="3878204"/>
            <a:ext cx="7769543" cy="2071076"/>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812" y="1129210"/>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172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3"/>
          <p:cNvSpPr/>
          <p:nvPr/>
        </p:nvSpPr>
        <p:spPr>
          <a:xfrm>
            <a:off x="4692520" y="548680"/>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3" name="2 Marcador de contenido"/>
          <p:cNvSpPr>
            <a:spLocks noGrp="1"/>
          </p:cNvSpPr>
          <p:nvPr>
            <p:ph idx="1"/>
          </p:nvPr>
        </p:nvSpPr>
        <p:spPr>
          <a:xfrm>
            <a:off x="593171" y="260649"/>
            <a:ext cx="10972800" cy="6153861"/>
          </a:xfrm>
        </p:spPr>
        <p:txBody>
          <a:bodyPr/>
          <a:lstStyle/>
          <a:p>
            <a:pPr marL="0" indent="0">
              <a:buNone/>
            </a:pPr>
            <a:r>
              <a:rPr lang="es-ES" dirty="0" smtClean="0">
                <a:latin typeface="Arial" panose="020B0604020202020204" pitchFamily="34" charset="0"/>
                <a:cs typeface="Arial" panose="020B0604020202020204" pitchFamily="34" charset="0"/>
              </a:rPr>
              <a:t>Factores macroambientales</a:t>
            </a:r>
          </a:p>
          <a:p>
            <a:pPr marL="457200" lvl="1" indent="0">
              <a:buNone/>
            </a:pPr>
            <a:endParaRPr lang="es-ES" dirty="0"/>
          </a:p>
        </p:txBody>
      </p:sp>
      <p:sp>
        <p:nvSpPr>
          <p:cNvPr id="4" name="Oval 1"/>
          <p:cNvSpPr/>
          <p:nvPr/>
        </p:nvSpPr>
        <p:spPr>
          <a:xfrm>
            <a:off x="1176952" y="1471712"/>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5" name="Oval 2"/>
          <p:cNvSpPr/>
          <p:nvPr/>
        </p:nvSpPr>
        <p:spPr>
          <a:xfrm>
            <a:off x="4757867" y="5229200"/>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6" name="Oval 4"/>
          <p:cNvSpPr/>
          <p:nvPr/>
        </p:nvSpPr>
        <p:spPr>
          <a:xfrm>
            <a:off x="4743764" y="2924944"/>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Empresa</a:t>
            </a:r>
            <a:endParaRPr lang="es-CO" dirty="0"/>
          </a:p>
        </p:txBody>
      </p:sp>
      <p:sp>
        <p:nvSpPr>
          <p:cNvPr id="7" name="Oval 5"/>
          <p:cNvSpPr/>
          <p:nvPr/>
        </p:nvSpPr>
        <p:spPr>
          <a:xfrm>
            <a:off x="8246302" y="1556792"/>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8" name="Oval 6"/>
          <p:cNvSpPr/>
          <p:nvPr/>
        </p:nvSpPr>
        <p:spPr>
          <a:xfrm>
            <a:off x="1324206" y="4103908"/>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0" name="TextBox 8"/>
          <p:cNvSpPr txBox="1"/>
          <p:nvPr/>
        </p:nvSpPr>
        <p:spPr>
          <a:xfrm>
            <a:off x="4743763" y="982470"/>
            <a:ext cx="2075408" cy="646331"/>
          </a:xfrm>
          <a:prstGeom prst="rect">
            <a:avLst/>
          </a:prstGeom>
          <a:noFill/>
        </p:spPr>
        <p:txBody>
          <a:bodyPr wrap="square" rtlCol="0">
            <a:spAutoFit/>
          </a:bodyPr>
          <a:lstStyle/>
          <a:p>
            <a:pPr algn="ctr"/>
            <a:r>
              <a:rPr lang="es-CO" dirty="0" smtClean="0"/>
              <a:t>Condiciones económicas</a:t>
            </a:r>
            <a:endParaRPr lang="es-CO" dirty="0"/>
          </a:p>
        </p:txBody>
      </p:sp>
      <p:sp>
        <p:nvSpPr>
          <p:cNvPr id="12" name="TextBox 10"/>
          <p:cNvSpPr txBox="1"/>
          <p:nvPr/>
        </p:nvSpPr>
        <p:spPr>
          <a:xfrm>
            <a:off x="1228195" y="2123564"/>
            <a:ext cx="2075408" cy="369332"/>
          </a:xfrm>
          <a:prstGeom prst="rect">
            <a:avLst/>
          </a:prstGeom>
          <a:noFill/>
        </p:spPr>
        <p:txBody>
          <a:bodyPr wrap="square" rtlCol="0">
            <a:spAutoFit/>
          </a:bodyPr>
          <a:lstStyle/>
          <a:p>
            <a:pPr algn="ctr"/>
            <a:r>
              <a:rPr lang="es-CO" dirty="0" smtClean="0"/>
              <a:t>Demografía</a:t>
            </a:r>
            <a:endParaRPr lang="es-CO" dirty="0"/>
          </a:p>
        </p:txBody>
      </p:sp>
      <p:sp>
        <p:nvSpPr>
          <p:cNvPr id="13" name="TextBox 11"/>
          <p:cNvSpPr txBox="1"/>
          <p:nvPr/>
        </p:nvSpPr>
        <p:spPr>
          <a:xfrm>
            <a:off x="1457043" y="4514637"/>
            <a:ext cx="2075408" cy="646331"/>
          </a:xfrm>
          <a:prstGeom prst="rect">
            <a:avLst/>
          </a:prstGeom>
          <a:noFill/>
        </p:spPr>
        <p:txBody>
          <a:bodyPr wrap="square" rtlCol="0">
            <a:spAutoFit/>
          </a:bodyPr>
          <a:lstStyle/>
          <a:p>
            <a:pPr algn="ctr"/>
            <a:r>
              <a:rPr lang="es-CO" dirty="0" smtClean="0"/>
              <a:t>Factores      </a:t>
            </a:r>
          </a:p>
          <a:p>
            <a:pPr algn="ctr"/>
            <a:r>
              <a:rPr lang="es-CO" dirty="0"/>
              <a:t> </a:t>
            </a:r>
            <a:r>
              <a:rPr lang="es-CO" dirty="0" smtClean="0"/>
              <a:t>  socio-culturales</a:t>
            </a:r>
            <a:endParaRPr lang="es-CO" dirty="0"/>
          </a:p>
        </p:txBody>
      </p:sp>
      <p:sp>
        <p:nvSpPr>
          <p:cNvPr id="14" name="TextBox 12"/>
          <p:cNvSpPr txBox="1"/>
          <p:nvPr/>
        </p:nvSpPr>
        <p:spPr>
          <a:xfrm>
            <a:off x="4876601" y="5519021"/>
            <a:ext cx="2075408" cy="923330"/>
          </a:xfrm>
          <a:prstGeom prst="rect">
            <a:avLst/>
          </a:prstGeom>
          <a:noFill/>
        </p:spPr>
        <p:txBody>
          <a:bodyPr wrap="square" rtlCol="0">
            <a:spAutoFit/>
          </a:bodyPr>
          <a:lstStyle/>
          <a:p>
            <a:pPr algn="ctr"/>
            <a:r>
              <a:rPr lang="es-CO" dirty="0" smtClean="0"/>
              <a:t>Factores       políticos </a:t>
            </a:r>
          </a:p>
          <a:p>
            <a:pPr algn="ctr"/>
            <a:r>
              <a:rPr lang="es-CO" dirty="0" smtClean="0"/>
              <a:t>y legales</a:t>
            </a:r>
            <a:endParaRPr lang="es-CO" dirty="0"/>
          </a:p>
        </p:txBody>
      </p:sp>
      <p:sp>
        <p:nvSpPr>
          <p:cNvPr id="15" name="TextBox 13"/>
          <p:cNvSpPr txBox="1"/>
          <p:nvPr/>
        </p:nvSpPr>
        <p:spPr>
          <a:xfrm>
            <a:off x="8289531" y="2006969"/>
            <a:ext cx="2075408" cy="646331"/>
          </a:xfrm>
          <a:prstGeom prst="rect">
            <a:avLst/>
          </a:prstGeom>
          <a:noFill/>
        </p:spPr>
        <p:txBody>
          <a:bodyPr wrap="square" rtlCol="0">
            <a:spAutoFit/>
          </a:bodyPr>
          <a:lstStyle/>
          <a:p>
            <a:pPr algn="ctr"/>
            <a:r>
              <a:rPr lang="es-CO" dirty="0" smtClean="0"/>
              <a:t>Factores Ambientales</a:t>
            </a:r>
            <a:endParaRPr lang="es-CO" dirty="0"/>
          </a:p>
        </p:txBody>
      </p:sp>
      <p:sp>
        <p:nvSpPr>
          <p:cNvPr id="16" name="Striped Right Arrow 15"/>
          <p:cNvSpPr/>
          <p:nvPr/>
        </p:nvSpPr>
        <p:spPr>
          <a:xfrm rot="5400000">
            <a:off x="5485430" y="2048847"/>
            <a:ext cx="648072" cy="81609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7" name="Striped Right Arrow 16"/>
          <p:cNvSpPr/>
          <p:nvPr/>
        </p:nvSpPr>
        <p:spPr>
          <a:xfrm rot="1943953">
            <a:off x="3361194" y="2690918"/>
            <a:ext cx="864096" cy="61206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b="1" dirty="0"/>
          </a:p>
        </p:txBody>
      </p:sp>
      <p:sp>
        <p:nvSpPr>
          <p:cNvPr id="19" name="Striped Right Arrow 18"/>
          <p:cNvSpPr/>
          <p:nvPr/>
        </p:nvSpPr>
        <p:spPr>
          <a:xfrm rot="19874729">
            <a:off x="3544629" y="4210957"/>
            <a:ext cx="864096" cy="61206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0" name="Striped Right Arrow 19"/>
          <p:cNvSpPr/>
          <p:nvPr/>
        </p:nvSpPr>
        <p:spPr>
          <a:xfrm rot="8348282">
            <a:off x="7033047" y="2591636"/>
            <a:ext cx="864096" cy="61206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1" name="Striped Right Arrow 20"/>
          <p:cNvSpPr/>
          <p:nvPr/>
        </p:nvSpPr>
        <p:spPr>
          <a:xfrm rot="16200000">
            <a:off x="5567209" y="4429758"/>
            <a:ext cx="513349" cy="816091"/>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2" name="Oval 5"/>
          <p:cNvSpPr/>
          <p:nvPr/>
        </p:nvSpPr>
        <p:spPr>
          <a:xfrm>
            <a:off x="8246302" y="3959767"/>
            <a:ext cx="2208245" cy="1512168"/>
          </a:xfrm>
          <a:prstGeom prst="ellipse">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3" name="TextBox 13"/>
          <p:cNvSpPr txBox="1"/>
          <p:nvPr/>
        </p:nvSpPr>
        <p:spPr>
          <a:xfrm>
            <a:off x="8336288" y="4567191"/>
            <a:ext cx="2075408" cy="369332"/>
          </a:xfrm>
          <a:prstGeom prst="rect">
            <a:avLst/>
          </a:prstGeom>
          <a:noFill/>
        </p:spPr>
        <p:txBody>
          <a:bodyPr wrap="square" rtlCol="0">
            <a:spAutoFit/>
          </a:bodyPr>
          <a:lstStyle/>
          <a:p>
            <a:pPr algn="ctr"/>
            <a:r>
              <a:rPr lang="es-CO" dirty="0" smtClean="0"/>
              <a:t>Tecnología </a:t>
            </a:r>
            <a:endParaRPr lang="es-CO" dirty="0"/>
          </a:p>
        </p:txBody>
      </p:sp>
      <p:sp>
        <p:nvSpPr>
          <p:cNvPr id="24" name="Striped Right Arrow 19"/>
          <p:cNvSpPr/>
          <p:nvPr/>
        </p:nvSpPr>
        <p:spPr>
          <a:xfrm rot="13120930">
            <a:off x="7071239" y="3968397"/>
            <a:ext cx="864096" cy="61206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Tree>
    <p:extLst>
      <p:ext uri="{BB962C8B-B14F-4D97-AF65-F5344CB8AC3E}">
        <p14:creationId xmlns:p14="http://schemas.microsoft.com/office/powerpoint/2010/main" val="4176894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693</TotalTime>
  <Words>1747</Words>
  <Application>Microsoft Office PowerPoint</Application>
  <PresentationFormat>Personalizado</PresentationFormat>
  <Paragraphs>450</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Faceta</vt:lpstr>
      <vt:lpstr>UNIVERSIDAD DE LAS FUERZAS ARMADAS 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Estrategias de la mezcla de marketing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 R A C I A 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RAMIRO</dc:creator>
  <cp:lastModifiedBy>Nelly Armas</cp:lastModifiedBy>
  <cp:revision>35</cp:revision>
  <dcterms:created xsi:type="dcterms:W3CDTF">2015-05-22T04:39:39Z</dcterms:created>
  <dcterms:modified xsi:type="dcterms:W3CDTF">2015-09-17T14:33:19Z</dcterms:modified>
</cp:coreProperties>
</file>