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2" r:id="rId16"/>
    <p:sldId id="301" r:id="rId17"/>
    <p:sldId id="273" r:id="rId18"/>
    <p:sldId id="302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27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slide" Target="../slides/slide8.xml"/><Relationship Id="rId1" Type="http://schemas.openxmlformats.org/officeDocument/2006/relationships/slide" Target="../slides/slide3.xml"/><Relationship Id="rId5" Type="http://schemas.openxmlformats.org/officeDocument/2006/relationships/slide" Target="../slides/slide40.xml"/><Relationship Id="rId4" Type="http://schemas.openxmlformats.org/officeDocument/2006/relationships/slide" Target="../slides/slide2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2B48F-BB24-4DB8-B8EA-E18BAF4266A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6A5ECC8-D70E-457D-8D72-72F8294D4AC8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b="1" dirty="0" smtClean="0">
              <a:solidFill>
                <a:schemeClr val="bg1"/>
              </a:solidFill>
            </a:rPr>
            <a:t>CAPÍTULO I </a:t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/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>GENERALIDADES</a:t>
          </a:r>
          <a:endParaRPr lang="es-EC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1" action="ppaction://hlinksldjump"/>
          </dgm14:cNvPr>
        </a:ext>
      </dgm:extLst>
    </dgm:pt>
    <dgm:pt modelId="{FEFE12B3-4F75-4AB1-B146-C4984260DFBD}" type="parTrans" cxnId="{DB0CF03C-35B9-46C5-81E5-EF56472524E0}">
      <dgm:prSet/>
      <dgm:spPr/>
      <dgm:t>
        <a:bodyPr/>
        <a:lstStyle/>
        <a:p>
          <a:endParaRPr lang="es-EC"/>
        </a:p>
      </dgm:t>
    </dgm:pt>
    <dgm:pt modelId="{7C9D08DF-131C-4473-B16D-3DB118D78FA6}" type="sibTrans" cxnId="{DB0CF03C-35B9-46C5-81E5-EF56472524E0}">
      <dgm:prSet/>
      <dgm:spPr/>
      <dgm:t>
        <a:bodyPr/>
        <a:lstStyle/>
        <a:p>
          <a:endParaRPr lang="es-EC"/>
        </a:p>
      </dgm:t>
    </dgm:pt>
    <dgm:pt modelId="{D3EF4B11-45DB-4E84-85E9-6674A9046C70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b="1" dirty="0" smtClean="0">
              <a:solidFill>
                <a:schemeClr val="bg1"/>
              </a:solidFill>
            </a:rPr>
            <a:t>CAPÍTULO II</a:t>
          </a:r>
          <a:br>
            <a:rPr lang="es-EC" b="1" dirty="0" smtClean="0">
              <a:solidFill>
                <a:schemeClr val="bg1"/>
              </a:solidFill>
            </a:rPr>
          </a:br>
          <a:endParaRPr lang="es-EC" b="1" dirty="0" smtClean="0">
            <a:solidFill>
              <a:schemeClr val="bg1"/>
            </a:solidFill>
          </a:endParaRPr>
        </a:p>
        <a:p>
          <a:r>
            <a:rPr lang="es-EC" b="1" dirty="0" smtClean="0">
              <a:solidFill>
                <a:schemeClr val="bg1"/>
              </a:solidFill>
            </a:rPr>
            <a:t>ANÁLISIS SITUACIONAL</a:t>
          </a:r>
          <a:endParaRPr lang="es-EC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2" action="ppaction://hlinksldjump"/>
          </dgm14:cNvPr>
        </a:ext>
      </dgm:extLst>
    </dgm:pt>
    <dgm:pt modelId="{83920770-D859-4527-8D92-6C99C05AD744}" type="parTrans" cxnId="{B1651E4A-22DB-4F95-B732-22D383D9BB83}">
      <dgm:prSet/>
      <dgm:spPr/>
      <dgm:t>
        <a:bodyPr/>
        <a:lstStyle/>
        <a:p>
          <a:endParaRPr lang="es-EC"/>
        </a:p>
      </dgm:t>
    </dgm:pt>
    <dgm:pt modelId="{217750BA-AA08-4312-84FB-853C77CAF395}" type="sibTrans" cxnId="{B1651E4A-22DB-4F95-B732-22D383D9BB83}">
      <dgm:prSet/>
      <dgm:spPr/>
      <dgm:t>
        <a:bodyPr/>
        <a:lstStyle/>
        <a:p>
          <a:endParaRPr lang="es-EC"/>
        </a:p>
      </dgm:t>
    </dgm:pt>
    <dgm:pt modelId="{0FE4A0ED-B892-4525-AF65-C66254D89ED5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b="1" dirty="0" smtClean="0">
              <a:solidFill>
                <a:schemeClr val="bg1"/>
              </a:solidFill>
            </a:rPr>
            <a:t>CAPÍTULO III</a:t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/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>DIRECCIONAMIENTO ESTRATÉGICO</a:t>
          </a:r>
          <a:endParaRPr lang="es-EC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3" action="ppaction://hlinksldjump"/>
          </dgm14:cNvPr>
        </a:ext>
      </dgm:extLst>
    </dgm:pt>
    <dgm:pt modelId="{7AB137FD-45F7-4EE9-95D0-DBEFA332C8C3}" type="parTrans" cxnId="{C94959CA-D42D-4E35-B2AE-ECBC6689DC19}">
      <dgm:prSet/>
      <dgm:spPr/>
      <dgm:t>
        <a:bodyPr/>
        <a:lstStyle/>
        <a:p>
          <a:endParaRPr lang="es-EC"/>
        </a:p>
      </dgm:t>
    </dgm:pt>
    <dgm:pt modelId="{CCF1FE03-6807-49D8-BDC3-445023466DB9}" type="sibTrans" cxnId="{C94959CA-D42D-4E35-B2AE-ECBC6689DC19}">
      <dgm:prSet/>
      <dgm:spPr/>
      <dgm:t>
        <a:bodyPr/>
        <a:lstStyle/>
        <a:p>
          <a:endParaRPr lang="es-EC"/>
        </a:p>
      </dgm:t>
    </dgm:pt>
    <dgm:pt modelId="{542EA990-6848-4BC2-96FD-574716407CE9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b="1" dirty="0" smtClean="0">
              <a:solidFill>
                <a:schemeClr val="bg1"/>
              </a:solidFill>
            </a:rPr>
            <a:t>CAPÍTULO IV</a:t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/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>CUADRO DE MANDO INTEGRAL</a:t>
          </a:r>
          <a:endParaRPr lang="es-EC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4" action="ppaction://hlinksldjump"/>
          </dgm14:cNvPr>
        </a:ext>
      </dgm:extLst>
    </dgm:pt>
    <dgm:pt modelId="{DCC8BBF9-3EAB-483F-88E4-7436219661DC}" type="parTrans" cxnId="{326D71F0-5A7A-4FE6-BEE3-709A1913248B}">
      <dgm:prSet/>
      <dgm:spPr/>
      <dgm:t>
        <a:bodyPr/>
        <a:lstStyle/>
        <a:p>
          <a:endParaRPr lang="es-EC"/>
        </a:p>
      </dgm:t>
    </dgm:pt>
    <dgm:pt modelId="{13B44ADD-386C-4610-9126-04E959264FF3}" type="sibTrans" cxnId="{326D71F0-5A7A-4FE6-BEE3-709A1913248B}">
      <dgm:prSet/>
      <dgm:spPr/>
      <dgm:t>
        <a:bodyPr/>
        <a:lstStyle/>
        <a:p>
          <a:endParaRPr lang="es-EC"/>
        </a:p>
      </dgm:t>
    </dgm:pt>
    <dgm:pt modelId="{B1001C1E-1B56-440A-B2E1-E4B00BB0777B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b="1" dirty="0" smtClean="0">
              <a:solidFill>
                <a:schemeClr val="bg1"/>
              </a:solidFill>
            </a:rPr>
            <a:t>CAPÍTULO V</a:t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/>
          </a:r>
          <a:br>
            <a:rPr lang="es-EC" b="1" dirty="0" smtClean="0">
              <a:solidFill>
                <a:schemeClr val="bg1"/>
              </a:solidFill>
            </a:rPr>
          </a:br>
          <a:r>
            <a:rPr lang="es-EC" b="1" dirty="0" smtClean="0">
              <a:solidFill>
                <a:schemeClr val="bg1"/>
              </a:solidFill>
            </a:rPr>
            <a:t>CONCLUSIONES Y RECOMENDACIONES</a:t>
          </a:r>
          <a:endParaRPr lang="es-EC" dirty="0"/>
        </a:p>
      </dgm:t>
      <dgm:extLst>
        <a:ext uri="{E40237B7-FDA0-4F09-8148-C483321AD2D9}">
          <dgm14:cNvPr xmlns:dgm14="http://schemas.microsoft.com/office/drawing/2010/diagram" xmlns="" id="0" name="">
            <a:hlinkClick xmlns:r="http://schemas.openxmlformats.org/officeDocument/2006/relationships" r:id="rId5" action="ppaction://hlinksldjump"/>
          </dgm14:cNvPr>
        </a:ext>
      </dgm:extLst>
    </dgm:pt>
    <dgm:pt modelId="{A754FB87-BA88-42A2-A17F-544047BEA1C3}" type="parTrans" cxnId="{50B10F26-AF10-46EF-9F98-698BA3E51E81}">
      <dgm:prSet/>
      <dgm:spPr/>
      <dgm:t>
        <a:bodyPr/>
        <a:lstStyle/>
        <a:p>
          <a:endParaRPr lang="es-EC"/>
        </a:p>
      </dgm:t>
    </dgm:pt>
    <dgm:pt modelId="{1F121CE3-EA0D-48B9-AB5A-57C942BC0B7F}" type="sibTrans" cxnId="{50B10F26-AF10-46EF-9F98-698BA3E51E81}">
      <dgm:prSet/>
      <dgm:spPr/>
      <dgm:t>
        <a:bodyPr/>
        <a:lstStyle/>
        <a:p>
          <a:endParaRPr lang="es-EC"/>
        </a:p>
      </dgm:t>
    </dgm:pt>
    <dgm:pt modelId="{A2F554AD-EC0A-477B-A662-9F5314F58146}" type="pres">
      <dgm:prSet presAssocID="{AB32B48F-BB24-4DB8-B8EA-E18BAF4266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C9B0E080-9EC0-4017-BFD8-2D3686A88A17}" type="pres">
      <dgm:prSet presAssocID="{A6A5ECC8-D70E-457D-8D72-72F8294D4AC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BAF8B27-EA72-4240-85AC-DD907EBD5223}" type="pres">
      <dgm:prSet presAssocID="{7C9D08DF-131C-4473-B16D-3DB118D78FA6}" presName="sibTrans" presStyleLbl="sibTrans2D1" presStyleIdx="0" presStyleCnt="4"/>
      <dgm:spPr/>
      <dgm:t>
        <a:bodyPr/>
        <a:lstStyle/>
        <a:p>
          <a:endParaRPr lang="es-EC"/>
        </a:p>
      </dgm:t>
    </dgm:pt>
    <dgm:pt modelId="{737448E8-8FF2-4A7B-AD73-F862F84BBBBA}" type="pres">
      <dgm:prSet presAssocID="{7C9D08DF-131C-4473-B16D-3DB118D78FA6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75E0F3E9-56E9-45C5-9439-40B89D3343B7}" type="pres">
      <dgm:prSet presAssocID="{D3EF4B11-45DB-4E84-85E9-6674A9046C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E3587C7-494C-48BE-9AA8-884722BA6764}" type="pres">
      <dgm:prSet presAssocID="{217750BA-AA08-4312-84FB-853C77CAF395}" presName="sibTrans" presStyleLbl="sibTrans2D1" presStyleIdx="1" presStyleCnt="4"/>
      <dgm:spPr/>
      <dgm:t>
        <a:bodyPr/>
        <a:lstStyle/>
        <a:p>
          <a:endParaRPr lang="es-EC"/>
        </a:p>
      </dgm:t>
    </dgm:pt>
    <dgm:pt modelId="{356DE83C-0A83-468D-B27C-F6CDB2A65A60}" type="pres">
      <dgm:prSet presAssocID="{217750BA-AA08-4312-84FB-853C77CAF395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5CE8F136-D7EC-464F-B66B-E5C7CA1B6D24}" type="pres">
      <dgm:prSet presAssocID="{0FE4A0ED-B892-4525-AF65-C66254D89E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737F875-9036-46C8-B06E-B5F993A43FE0}" type="pres">
      <dgm:prSet presAssocID="{CCF1FE03-6807-49D8-BDC3-445023466DB9}" presName="sibTrans" presStyleLbl="sibTrans2D1" presStyleIdx="2" presStyleCnt="4"/>
      <dgm:spPr/>
      <dgm:t>
        <a:bodyPr/>
        <a:lstStyle/>
        <a:p>
          <a:endParaRPr lang="es-EC"/>
        </a:p>
      </dgm:t>
    </dgm:pt>
    <dgm:pt modelId="{CBEB703E-B545-4E4B-B8D4-44C4AC87765D}" type="pres">
      <dgm:prSet presAssocID="{CCF1FE03-6807-49D8-BDC3-445023466DB9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A2106D81-B0F7-4BBD-9C5E-0A0F435EF50E}" type="pres">
      <dgm:prSet presAssocID="{542EA990-6848-4BC2-96FD-574716407C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D9B07E4-D599-448B-A635-175C79ED72AB}" type="pres">
      <dgm:prSet presAssocID="{13B44ADD-386C-4610-9126-04E959264FF3}" presName="sibTrans" presStyleLbl="sibTrans2D1" presStyleIdx="3" presStyleCnt="4"/>
      <dgm:spPr/>
      <dgm:t>
        <a:bodyPr/>
        <a:lstStyle/>
        <a:p>
          <a:endParaRPr lang="es-EC"/>
        </a:p>
      </dgm:t>
    </dgm:pt>
    <dgm:pt modelId="{A1DA2196-E589-4A1D-9B76-0BA04A198116}" type="pres">
      <dgm:prSet presAssocID="{13B44ADD-386C-4610-9126-04E959264FF3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A05E2B97-8F9B-47E8-8E07-AC5911C68D53}" type="pres">
      <dgm:prSet presAssocID="{B1001C1E-1B56-440A-B2E1-E4B00BB077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B24F26E-F1D1-4C02-9D16-8AAE827FD2DE}" type="presOf" srcId="{13B44ADD-386C-4610-9126-04E959264FF3}" destId="{4D9B07E4-D599-448B-A635-175C79ED72AB}" srcOrd="0" destOrd="0" presId="urn:microsoft.com/office/officeart/2005/8/layout/process5"/>
    <dgm:cxn modelId="{C94959CA-D42D-4E35-B2AE-ECBC6689DC19}" srcId="{AB32B48F-BB24-4DB8-B8EA-E18BAF4266A2}" destId="{0FE4A0ED-B892-4525-AF65-C66254D89ED5}" srcOrd="2" destOrd="0" parTransId="{7AB137FD-45F7-4EE9-95D0-DBEFA332C8C3}" sibTransId="{CCF1FE03-6807-49D8-BDC3-445023466DB9}"/>
    <dgm:cxn modelId="{15BF8C28-CCA6-463C-9E58-C69F9B0FD682}" type="presOf" srcId="{0FE4A0ED-B892-4525-AF65-C66254D89ED5}" destId="{5CE8F136-D7EC-464F-B66B-E5C7CA1B6D24}" srcOrd="0" destOrd="0" presId="urn:microsoft.com/office/officeart/2005/8/layout/process5"/>
    <dgm:cxn modelId="{D0599D1E-952E-4D1F-8C9D-38A557048C29}" type="presOf" srcId="{A6A5ECC8-D70E-457D-8D72-72F8294D4AC8}" destId="{C9B0E080-9EC0-4017-BFD8-2D3686A88A17}" srcOrd="0" destOrd="0" presId="urn:microsoft.com/office/officeart/2005/8/layout/process5"/>
    <dgm:cxn modelId="{F08FE1F4-72F2-44B5-B649-57091BB313A6}" type="presOf" srcId="{AB32B48F-BB24-4DB8-B8EA-E18BAF4266A2}" destId="{A2F554AD-EC0A-477B-A662-9F5314F58146}" srcOrd="0" destOrd="0" presId="urn:microsoft.com/office/officeart/2005/8/layout/process5"/>
    <dgm:cxn modelId="{01D1F164-756A-4515-AE80-81FAF8FD6C58}" type="presOf" srcId="{D3EF4B11-45DB-4E84-85E9-6674A9046C70}" destId="{75E0F3E9-56E9-45C5-9439-40B89D3343B7}" srcOrd="0" destOrd="0" presId="urn:microsoft.com/office/officeart/2005/8/layout/process5"/>
    <dgm:cxn modelId="{1D59BFE0-F602-4046-82E1-68E69CA842E4}" type="presOf" srcId="{217750BA-AA08-4312-84FB-853C77CAF395}" destId="{356DE83C-0A83-468D-B27C-F6CDB2A65A60}" srcOrd="1" destOrd="0" presId="urn:microsoft.com/office/officeart/2005/8/layout/process5"/>
    <dgm:cxn modelId="{4282CE38-543B-4F1E-BA04-9AF9272CBD16}" type="presOf" srcId="{7C9D08DF-131C-4473-B16D-3DB118D78FA6}" destId="{737448E8-8FF2-4A7B-AD73-F862F84BBBBA}" srcOrd="1" destOrd="0" presId="urn:microsoft.com/office/officeart/2005/8/layout/process5"/>
    <dgm:cxn modelId="{50B10F26-AF10-46EF-9F98-698BA3E51E81}" srcId="{AB32B48F-BB24-4DB8-B8EA-E18BAF4266A2}" destId="{B1001C1E-1B56-440A-B2E1-E4B00BB0777B}" srcOrd="4" destOrd="0" parTransId="{A754FB87-BA88-42A2-A17F-544047BEA1C3}" sibTransId="{1F121CE3-EA0D-48B9-AB5A-57C942BC0B7F}"/>
    <dgm:cxn modelId="{B1651E4A-22DB-4F95-B732-22D383D9BB83}" srcId="{AB32B48F-BB24-4DB8-B8EA-E18BAF4266A2}" destId="{D3EF4B11-45DB-4E84-85E9-6674A9046C70}" srcOrd="1" destOrd="0" parTransId="{83920770-D859-4527-8D92-6C99C05AD744}" sibTransId="{217750BA-AA08-4312-84FB-853C77CAF395}"/>
    <dgm:cxn modelId="{5B741128-EBE7-4464-A991-DCB15C47E7D5}" type="presOf" srcId="{542EA990-6848-4BC2-96FD-574716407CE9}" destId="{A2106D81-B0F7-4BBD-9C5E-0A0F435EF50E}" srcOrd="0" destOrd="0" presId="urn:microsoft.com/office/officeart/2005/8/layout/process5"/>
    <dgm:cxn modelId="{EB1A3352-8957-4199-B6FC-7A3F936E2056}" type="presOf" srcId="{7C9D08DF-131C-4473-B16D-3DB118D78FA6}" destId="{DBAF8B27-EA72-4240-85AC-DD907EBD5223}" srcOrd="0" destOrd="0" presId="urn:microsoft.com/office/officeart/2005/8/layout/process5"/>
    <dgm:cxn modelId="{929BF59E-A4E7-4251-9778-B235EC4F2882}" type="presOf" srcId="{217750BA-AA08-4312-84FB-853C77CAF395}" destId="{FE3587C7-494C-48BE-9AA8-884722BA6764}" srcOrd="0" destOrd="0" presId="urn:microsoft.com/office/officeart/2005/8/layout/process5"/>
    <dgm:cxn modelId="{35959BEB-D7C8-4408-90FD-828582D2BF99}" type="presOf" srcId="{B1001C1E-1B56-440A-B2E1-E4B00BB0777B}" destId="{A05E2B97-8F9B-47E8-8E07-AC5911C68D53}" srcOrd="0" destOrd="0" presId="urn:microsoft.com/office/officeart/2005/8/layout/process5"/>
    <dgm:cxn modelId="{DB0CF03C-35B9-46C5-81E5-EF56472524E0}" srcId="{AB32B48F-BB24-4DB8-B8EA-E18BAF4266A2}" destId="{A6A5ECC8-D70E-457D-8D72-72F8294D4AC8}" srcOrd="0" destOrd="0" parTransId="{FEFE12B3-4F75-4AB1-B146-C4984260DFBD}" sibTransId="{7C9D08DF-131C-4473-B16D-3DB118D78FA6}"/>
    <dgm:cxn modelId="{326D71F0-5A7A-4FE6-BEE3-709A1913248B}" srcId="{AB32B48F-BB24-4DB8-B8EA-E18BAF4266A2}" destId="{542EA990-6848-4BC2-96FD-574716407CE9}" srcOrd="3" destOrd="0" parTransId="{DCC8BBF9-3EAB-483F-88E4-7436219661DC}" sibTransId="{13B44ADD-386C-4610-9126-04E959264FF3}"/>
    <dgm:cxn modelId="{75752FB0-7A5A-4428-B76A-EFDEF84966FB}" type="presOf" srcId="{CCF1FE03-6807-49D8-BDC3-445023466DB9}" destId="{CBEB703E-B545-4E4B-B8D4-44C4AC87765D}" srcOrd="1" destOrd="0" presId="urn:microsoft.com/office/officeart/2005/8/layout/process5"/>
    <dgm:cxn modelId="{619CF87A-1414-4A3F-9643-378FB64AA750}" type="presOf" srcId="{13B44ADD-386C-4610-9126-04E959264FF3}" destId="{A1DA2196-E589-4A1D-9B76-0BA04A198116}" srcOrd="1" destOrd="0" presId="urn:microsoft.com/office/officeart/2005/8/layout/process5"/>
    <dgm:cxn modelId="{BDE9AF80-0F22-4837-A69F-96C7DB86E00B}" type="presOf" srcId="{CCF1FE03-6807-49D8-BDC3-445023466DB9}" destId="{8737F875-9036-46C8-B06E-B5F993A43FE0}" srcOrd="0" destOrd="0" presId="urn:microsoft.com/office/officeart/2005/8/layout/process5"/>
    <dgm:cxn modelId="{394C4434-2B9A-460E-A13D-2C37F358BE85}" type="presParOf" srcId="{A2F554AD-EC0A-477B-A662-9F5314F58146}" destId="{C9B0E080-9EC0-4017-BFD8-2D3686A88A17}" srcOrd="0" destOrd="0" presId="urn:microsoft.com/office/officeart/2005/8/layout/process5"/>
    <dgm:cxn modelId="{BB1F58AD-4FD9-46E6-B5E4-4A560C62B747}" type="presParOf" srcId="{A2F554AD-EC0A-477B-A662-9F5314F58146}" destId="{DBAF8B27-EA72-4240-85AC-DD907EBD5223}" srcOrd="1" destOrd="0" presId="urn:microsoft.com/office/officeart/2005/8/layout/process5"/>
    <dgm:cxn modelId="{94E78723-0C34-4F44-851E-E5D7D430D60C}" type="presParOf" srcId="{DBAF8B27-EA72-4240-85AC-DD907EBD5223}" destId="{737448E8-8FF2-4A7B-AD73-F862F84BBBBA}" srcOrd="0" destOrd="0" presId="urn:microsoft.com/office/officeart/2005/8/layout/process5"/>
    <dgm:cxn modelId="{65D953C5-206A-4A49-B6F6-A73BD25F8D42}" type="presParOf" srcId="{A2F554AD-EC0A-477B-A662-9F5314F58146}" destId="{75E0F3E9-56E9-45C5-9439-40B89D3343B7}" srcOrd="2" destOrd="0" presId="urn:microsoft.com/office/officeart/2005/8/layout/process5"/>
    <dgm:cxn modelId="{AC8FB63B-59E3-4ACD-9D7C-B9A8BD237BA7}" type="presParOf" srcId="{A2F554AD-EC0A-477B-A662-9F5314F58146}" destId="{FE3587C7-494C-48BE-9AA8-884722BA6764}" srcOrd="3" destOrd="0" presId="urn:microsoft.com/office/officeart/2005/8/layout/process5"/>
    <dgm:cxn modelId="{A087E551-FC7C-4F54-B95C-38874081A421}" type="presParOf" srcId="{FE3587C7-494C-48BE-9AA8-884722BA6764}" destId="{356DE83C-0A83-468D-B27C-F6CDB2A65A60}" srcOrd="0" destOrd="0" presId="urn:microsoft.com/office/officeart/2005/8/layout/process5"/>
    <dgm:cxn modelId="{9B084B93-09CA-4E5A-BF89-44FD8A1FE881}" type="presParOf" srcId="{A2F554AD-EC0A-477B-A662-9F5314F58146}" destId="{5CE8F136-D7EC-464F-B66B-E5C7CA1B6D24}" srcOrd="4" destOrd="0" presId="urn:microsoft.com/office/officeart/2005/8/layout/process5"/>
    <dgm:cxn modelId="{4503DF9C-E49F-4142-97C3-F87E46B8AA01}" type="presParOf" srcId="{A2F554AD-EC0A-477B-A662-9F5314F58146}" destId="{8737F875-9036-46C8-B06E-B5F993A43FE0}" srcOrd="5" destOrd="0" presId="urn:microsoft.com/office/officeart/2005/8/layout/process5"/>
    <dgm:cxn modelId="{F79AC9E7-69E6-46D2-9AF5-4547448131C9}" type="presParOf" srcId="{8737F875-9036-46C8-B06E-B5F993A43FE0}" destId="{CBEB703E-B545-4E4B-B8D4-44C4AC87765D}" srcOrd="0" destOrd="0" presId="urn:microsoft.com/office/officeart/2005/8/layout/process5"/>
    <dgm:cxn modelId="{D6A2B83F-7BEF-447A-B8DB-7EFEAE6391C0}" type="presParOf" srcId="{A2F554AD-EC0A-477B-A662-9F5314F58146}" destId="{A2106D81-B0F7-4BBD-9C5E-0A0F435EF50E}" srcOrd="6" destOrd="0" presId="urn:microsoft.com/office/officeart/2005/8/layout/process5"/>
    <dgm:cxn modelId="{B0CFC845-DDCD-4BFD-81D5-57E74EFC30C5}" type="presParOf" srcId="{A2F554AD-EC0A-477B-A662-9F5314F58146}" destId="{4D9B07E4-D599-448B-A635-175C79ED72AB}" srcOrd="7" destOrd="0" presId="urn:microsoft.com/office/officeart/2005/8/layout/process5"/>
    <dgm:cxn modelId="{BF91E896-8475-417A-B564-5D5965E9EDF1}" type="presParOf" srcId="{4D9B07E4-D599-448B-A635-175C79ED72AB}" destId="{A1DA2196-E589-4A1D-9B76-0BA04A198116}" srcOrd="0" destOrd="0" presId="urn:microsoft.com/office/officeart/2005/8/layout/process5"/>
    <dgm:cxn modelId="{764757C1-CD7E-49AB-B9FA-9B49D47F9993}" type="presParOf" srcId="{A2F554AD-EC0A-477B-A662-9F5314F58146}" destId="{A05E2B97-8F9B-47E8-8E07-AC5911C68D5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B0E080-9EC0-4017-BFD8-2D3686A88A17}">
      <dsp:nvSpPr>
        <dsp:cNvPr id="0" name=""/>
        <dsp:cNvSpPr/>
      </dsp:nvSpPr>
      <dsp:spPr>
        <a:xfrm>
          <a:off x="807094" y="3472"/>
          <a:ext cx="2296045" cy="13776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bg1"/>
              </a:solidFill>
            </a:rPr>
            <a:t>CAPÍTULO I </a:t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/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>GENERALIDADES</a:t>
          </a:r>
          <a:endParaRPr lang="es-EC" sz="1300" kern="1200" dirty="0"/>
        </a:p>
      </dsp:txBody>
      <dsp:txXfrm>
        <a:off x="807094" y="3472"/>
        <a:ext cx="2296045" cy="1377627"/>
      </dsp:txXfrm>
    </dsp:sp>
    <dsp:sp modelId="{DBAF8B27-EA72-4240-85AC-DD907EBD5223}">
      <dsp:nvSpPr>
        <dsp:cNvPr id="0" name=""/>
        <dsp:cNvSpPr/>
      </dsp:nvSpPr>
      <dsp:spPr>
        <a:xfrm>
          <a:off x="3305192" y="407576"/>
          <a:ext cx="486761" cy="56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>
        <a:off x="3305192" y="407576"/>
        <a:ext cx="486761" cy="569419"/>
      </dsp:txXfrm>
    </dsp:sp>
    <dsp:sp modelId="{75E0F3E9-56E9-45C5-9439-40B89D3343B7}">
      <dsp:nvSpPr>
        <dsp:cNvPr id="0" name=""/>
        <dsp:cNvSpPr/>
      </dsp:nvSpPr>
      <dsp:spPr>
        <a:xfrm>
          <a:off x="4021559" y="3472"/>
          <a:ext cx="2296045" cy="13776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bg1"/>
              </a:solidFill>
            </a:rPr>
            <a:t>CAPÍTULO II</a:t>
          </a:r>
          <a:br>
            <a:rPr lang="es-EC" sz="1300" b="1" kern="1200" dirty="0" smtClean="0">
              <a:solidFill>
                <a:schemeClr val="bg1"/>
              </a:solidFill>
            </a:rPr>
          </a:br>
          <a:endParaRPr lang="es-EC" sz="1300" b="1" kern="1200" dirty="0" smtClean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bg1"/>
              </a:solidFill>
            </a:rPr>
            <a:t>ANÁLISIS SITUACIONAL</a:t>
          </a:r>
          <a:endParaRPr lang="es-EC" sz="1300" kern="1200" dirty="0"/>
        </a:p>
      </dsp:txBody>
      <dsp:txXfrm>
        <a:off x="4021559" y="3472"/>
        <a:ext cx="2296045" cy="1377627"/>
      </dsp:txXfrm>
    </dsp:sp>
    <dsp:sp modelId="{FE3587C7-494C-48BE-9AA8-884722BA6764}">
      <dsp:nvSpPr>
        <dsp:cNvPr id="0" name=""/>
        <dsp:cNvSpPr/>
      </dsp:nvSpPr>
      <dsp:spPr>
        <a:xfrm rot="5400000">
          <a:off x="4926201" y="1541823"/>
          <a:ext cx="486761" cy="56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 rot="5400000">
        <a:off x="4926201" y="1541823"/>
        <a:ext cx="486761" cy="569419"/>
      </dsp:txXfrm>
    </dsp:sp>
    <dsp:sp modelId="{5CE8F136-D7EC-464F-B66B-E5C7CA1B6D24}">
      <dsp:nvSpPr>
        <dsp:cNvPr id="0" name=""/>
        <dsp:cNvSpPr/>
      </dsp:nvSpPr>
      <dsp:spPr>
        <a:xfrm>
          <a:off x="4021559" y="2299518"/>
          <a:ext cx="2296045" cy="13776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bg1"/>
              </a:solidFill>
            </a:rPr>
            <a:t>CAPÍTULO III</a:t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/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>DIRECCIONAMIENTO ESTRATÉGICO</a:t>
          </a:r>
          <a:endParaRPr lang="es-EC" sz="1300" kern="1200" dirty="0"/>
        </a:p>
      </dsp:txBody>
      <dsp:txXfrm>
        <a:off x="4021559" y="2299518"/>
        <a:ext cx="2296045" cy="1377627"/>
      </dsp:txXfrm>
    </dsp:sp>
    <dsp:sp modelId="{8737F875-9036-46C8-B06E-B5F993A43FE0}">
      <dsp:nvSpPr>
        <dsp:cNvPr id="0" name=""/>
        <dsp:cNvSpPr/>
      </dsp:nvSpPr>
      <dsp:spPr>
        <a:xfrm rot="10800000">
          <a:off x="3332745" y="2703622"/>
          <a:ext cx="486761" cy="56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 rot="10800000">
        <a:off x="3332745" y="2703622"/>
        <a:ext cx="486761" cy="569419"/>
      </dsp:txXfrm>
    </dsp:sp>
    <dsp:sp modelId="{A2106D81-B0F7-4BBD-9C5E-0A0F435EF50E}">
      <dsp:nvSpPr>
        <dsp:cNvPr id="0" name=""/>
        <dsp:cNvSpPr/>
      </dsp:nvSpPr>
      <dsp:spPr>
        <a:xfrm>
          <a:off x="807094" y="2299518"/>
          <a:ext cx="2296045" cy="13776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bg1"/>
              </a:solidFill>
            </a:rPr>
            <a:t>CAPÍTULO IV</a:t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/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>CUADRO DE MANDO INTEGRAL</a:t>
          </a:r>
          <a:endParaRPr lang="es-EC" sz="1300" kern="1200" dirty="0"/>
        </a:p>
      </dsp:txBody>
      <dsp:txXfrm>
        <a:off x="807094" y="2299518"/>
        <a:ext cx="2296045" cy="1377627"/>
      </dsp:txXfrm>
    </dsp:sp>
    <dsp:sp modelId="{4D9B07E4-D599-448B-A635-175C79ED72AB}">
      <dsp:nvSpPr>
        <dsp:cNvPr id="0" name=""/>
        <dsp:cNvSpPr/>
      </dsp:nvSpPr>
      <dsp:spPr>
        <a:xfrm rot="5400000">
          <a:off x="1711737" y="3837868"/>
          <a:ext cx="486761" cy="5694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 rot="5400000">
        <a:off x="1711737" y="3837868"/>
        <a:ext cx="486761" cy="569419"/>
      </dsp:txXfrm>
    </dsp:sp>
    <dsp:sp modelId="{A05E2B97-8F9B-47E8-8E07-AC5911C68D53}">
      <dsp:nvSpPr>
        <dsp:cNvPr id="0" name=""/>
        <dsp:cNvSpPr/>
      </dsp:nvSpPr>
      <dsp:spPr>
        <a:xfrm>
          <a:off x="807094" y="4595564"/>
          <a:ext cx="2296045" cy="137762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atMod val="120000"/>
                <a:lumMod val="110000"/>
              </a:schemeClr>
            </a:gs>
            <a:gs pos="100000">
              <a:schemeClr val="accent6">
                <a:shade val="9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b="1" kern="1200" dirty="0" smtClean="0">
              <a:solidFill>
                <a:schemeClr val="bg1"/>
              </a:solidFill>
            </a:rPr>
            <a:t>CAPÍTULO V</a:t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/>
          </a:r>
          <a:br>
            <a:rPr lang="es-EC" sz="1300" b="1" kern="1200" dirty="0" smtClean="0">
              <a:solidFill>
                <a:schemeClr val="bg1"/>
              </a:solidFill>
            </a:rPr>
          </a:br>
          <a:r>
            <a:rPr lang="es-EC" sz="1300" b="1" kern="1200" dirty="0" smtClean="0">
              <a:solidFill>
                <a:schemeClr val="bg1"/>
              </a:solidFill>
            </a:rPr>
            <a:t>CONCLUSIONES Y RECOMENDACIONES</a:t>
          </a:r>
          <a:endParaRPr lang="es-EC" sz="1300" kern="1200" dirty="0"/>
        </a:p>
      </dsp:txBody>
      <dsp:txXfrm>
        <a:off x="807094" y="4595564"/>
        <a:ext cx="2296045" cy="1377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841F-E6D1-4303-AD7C-BB15C4E16EE8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A1FA1-5C70-4AE2-88DF-76901A596298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B543A-044E-4EB9-8D8B-150411AAA969}" type="datetimeFigureOut">
              <a:rPr lang="es-EC" smtClean="0"/>
              <a:pPr/>
              <a:t>03/11/2014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AE97-0D4F-45AA-A98B-29D24B1125F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412776"/>
            <a:ext cx="7117180" cy="2788540"/>
          </a:xfrm>
        </p:spPr>
        <p:txBody>
          <a:bodyPr/>
          <a:lstStyle/>
          <a:p>
            <a:pPr algn="just"/>
            <a:r>
              <a:rPr lang="es-EC" sz="3200" dirty="0"/>
              <a:t>DISEÑO E IMPLEMENTACIÓN DEL PLAN ESTRATÉGICO BAJO LA METODOLOGÍA DE BALANCED SCORECARD PARA PROSUMEL S.A.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 smtClean="0"/>
          </a:p>
          <a:p>
            <a:pPr algn="ctr"/>
            <a:r>
              <a:rPr lang="es-EC" b="1" dirty="0" smtClean="0"/>
              <a:t>PAMELA NUÑEZ   -   CARLOS SIGCHO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xmlns="" val="38787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MATRIZ DE POTENCIALIDAD FO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24932929"/>
              </p:ext>
            </p:extLst>
          </p:nvPr>
        </p:nvGraphicFramePr>
        <p:xfrm>
          <a:off x="251518" y="1700808"/>
          <a:ext cx="8712968" cy="496855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07427"/>
                <a:gridCol w="1626547"/>
                <a:gridCol w="434981"/>
                <a:gridCol w="430628"/>
                <a:gridCol w="430628"/>
                <a:gridCol w="624448"/>
                <a:gridCol w="421864"/>
                <a:gridCol w="624448"/>
                <a:gridCol w="430628"/>
                <a:gridCol w="421864"/>
                <a:gridCol w="287469"/>
                <a:gridCol w="430628"/>
                <a:gridCol w="430628"/>
                <a:gridCol w="583810"/>
                <a:gridCol w="430628"/>
                <a:gridCol w="341291"/>
                <a:gridCol w="455051"/>
              </a:tblGrid>
              <a:tr h="135533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MATRIZ DE POTENCIALIDAD FO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2471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Ponderación</a:t>
                      </a:r>
                      <a:br>
                        <a:rPr lang="es-EC" sz="500">
                          <a:effectLst/>
                        </a:rPr>
                      </a:br>
                      <a:r>
                        <a:rPr lang="es-EC" sz="500">
                          <a:effectLst/>
                        </a:rPr>
                        <a:t>Alta = 5</a:t>
                      </a:r>
                      <a:br>
                        <a:rPr lang="es-EC" sz="500">
                          <a:effectLst/>
                        </a:rPr>
                      </a:br>
                      <a:r>
                        <a:rPr lang="es-EC" sz="500">
                          <a:effectLst/>
                        </a:rPr>
                        <a:t>Media = 3</a:t>
                      </a:r>
                      <a:br>
                        <a:rPr lang="es-EC" sz="500">
                          <a:effectLst/>
                        </a:rPr>
                      </a:br>
                      <a:r>
                        <a:rPr lang="es-EC" sz="500">
                          <a:effectLst/>
                        </a:rPr>
                        <a:t>Baja = 1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N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O1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O2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O3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O4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O5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O6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O7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O8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O9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O10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O11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 smtClean="0">
                          <a:effectLst/>
                        </a:rPr>
                        <a:t>O12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TOTAL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PRIORIDAD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</a:tr>
              <a:tr h="1056380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b="1" dirty="0">
                          <a:effectLst/>
                        </a:rPr>
                        <a:t>Oportunidades</a:t>
                      </a:r>
                      <a:endParaRPr lang="es-EC" sz="5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Mayor ingreso, mayor capacidad adquisitiva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Inflación baja y estable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Mayor inversión estatal, mayor dinero circulante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La estabilidad Legal infunde seguridad al sector empresarial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Mayor estabilidad incremento de inversiones.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Mejora el nivel profesional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tecnología mejora la calidad del servicio de mensajería.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Motos nuevas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Prestigio por parte de los clientes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Gran número de proveedores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Reemplazar al trabajador en misión las veces que el cliente lo requiera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Elevado precio de la competencia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14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N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b="1" dirty="0">
                          <a:effectLst/>
                        </a:rPr>
                        <a:t>Fortalezas</a:t>
                      </a:r>
                      <a:endParaRPr lang="es-EC" sz="5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</a:tr>
              <a:tr h="448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F1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Alta experiencia en el mercado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>
                          <a:effectLst/>
                        </a:rPr>
                        <a:t> 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28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3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</a:tr>
              <a:tr h="598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F2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Eficiencia en el servicio de transporte de mercaderías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>
                          <a:effectLst/>
                        </a:rPr>
                        <a:t> 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5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24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6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</a:tr>
              <a:tr h="299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F3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Disponibilidad alta de crédito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5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2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29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4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</a:tr>
              <a:tr h="448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F6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Precios competitivos y excelente calidad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40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</a:tr>
              <a:tr h="523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F7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Control eficiente del servicio brindado a sus cliente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3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5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5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5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38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2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</a:tr>
              <a:tr h="748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 dirty="0">
                          <a:effectLst/>
                        </a:rPr>
                        <a:t>F8</a:t>
                      </a:r>
                      <a:endParaRPr lang="es-EC" sz="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En base a los contactos podemos obtener clientes muy fuertes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3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3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24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5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</a:tr>
              <a:tr h="1887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TOTAL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20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16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14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14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12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12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14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20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10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16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22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183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 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</a:tr>
              <a:tr h="21246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PRIORIDAD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500">
                          <a:effectLst/>
                        </a:rPr>
                        <a:t> </a:t>
                      </a:r>
                      <a:endParaRPr lang="es-EC" sz="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3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</a:rPr>
                        <a:t>8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10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2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12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1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effectLst/>
                        </a:rPr>
                        <a:t> </a:t>
                      </a:r>
                      <a:endParaRPr lang="es-EC" sz="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effectLst/>
                        </a:rPr>
                        <a:t> </a:t>
                      </a:r>
                      <a:endParaRPr lang="es-EC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8747" marR="1874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46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MATRIZ DE POTENCIALIDAD FA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3780460"/>
              </p:ext>
            </p:extLst>
          </p:nvPr>
        </p:nvGraphicFramePr>
        <p:xfrm>
          <a:off x="251520" y="1772816"/>
          <a:ext cx="8784975" cy="497686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553032"/>
                <a:gridCol w="1677470"/>
                <a:gridCol w="210737"/>
                <a:gridCol w="517080"/>
                <a:gridCol w="752627"/>
                <a:gridCol w="656334"/>
                <a:gridCol w="581673"/>
                <a:gridCol w="517080"/>
                <a:gridCol w="517080"/>
                <a:gridCol w="333958"/>
                <a:gridCol w="517080"/>
                <a:gridCol w="752627"/>
                <a:gridCol w="622134"/>
                <a:gridCol w="288032"/>
                <a:gridCol w="288031"/>
              </a:tblGrid>
              <a:tr h="118785"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MATRIZ DE POTENCIALIDAD FA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2909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Ponderación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Alta = 5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Media = 3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Baja = 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A4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A7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A8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A9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A10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TOTAL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PRIORIDAD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</a:tr>
              <a:tr h="922250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Amenazas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Aumento anual de mano de obra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Presión fiscal y aumento de impuestos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El cambio de leyes para el sector de servicios de mensajería 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Clase media-baja que no hace uso de algunos servicios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Bajo ingreso de remesas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Inconformidad de los clientes 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Escasa Tecnología 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Nuevos Competidores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El surgimiento de nuevas empresas en el ramo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Estrategias mercadotécnicas de las competencias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7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Fortalezas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</a:tr>
              <a:tr h="509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Alta experiencia en el mercado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</a:tr>
              <a:tr h="509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Presión fiscal y aumento de impuestos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</a:tr>
              <a:tr h="368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Disponibilidad alta de crédito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</a:tr>
              <a:tr h="620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Precios competitivos y excelente calidad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</a:tr>
              <a:tr h="620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Control eficiente del servicio brindado a sus cliente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</a:tr>
              <a:tr h="650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En base a los contactos podemos obtener clientes muy fuertes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16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</a:tr>
              <a:tr h="1182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TOTAL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120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</a:tr>
              <a:tr h="1644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PRIORIDAD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7119" marR="1711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77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MATRIZ DE VULNERABILIDAD DO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5305593"/>
              </p:ext>
            </p:extLst>
          </p:nvPr>
        </p:nvGraphicFramePr>
        <p:xfrm>
          <a:off x="107500" y="1628800"/>
          <a:ext cx="8928993" cy="5133142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02702"/>
                <a:gridCol w="1185468"/>
                <a:gridCol w="152957"/>
                <a:gridCol w="663877"/>
                <a:gridCol w="406018"/>
                <a:gridCol w="803618"/>
                <a:gridCol w="921737"/>
                <a:gridCol w="663877"/>
                <a:gridCol w="406018"/>
                <a:gridCol w="792807"/>
                <a:gridCol w="277088"/>
                <a:gridCol w="406018"/>
                <a:gridCol w="406018"/>
                <a:gridCol w="652764"/>
                <a:gridCol w="406018"/>
                <a:gridCol w="233578"/>
                <a:gridCol w="248430"/>
              </a:tblGrid>
              <a:tr h="97377">
                <a:tc gridSpan="1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MATRIZ DE VULNERABILIDAD DO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7377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Ponderación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Alta = 5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Media = 3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Baja = 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O9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O11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O12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TOTAL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PRIORIDAD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</a:tr>
              <a:tr h="762748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Oportunidades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Mayor ingreso, mayor capacidad adquisitiva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Inflación baja y estable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Mayor inversión estatal, mayor dinero circulante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estabilidad Legal infunde seguridad al sector empresarial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Mayor estabilidad incremento de inversiones.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Mejora el nivel profesional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tecnología mejora la calidad del servicio de mensajería.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Motos nuevas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Prestigio por parte de los clientes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Gran número de proveedores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Reemplazar al trabajador en misión las veces que el cliente lo requiera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Elevado precio de la competencia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Debilidades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</a:tr>
              <a:tr h="42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cuenta con una dirección estratégica clara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existe un plan organizativo eficaz y bien establecido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</a:tr>
              <a:tr h="42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Empresa carece de estudios de mercado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</a:tr>
              <a:tr h="42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falta de indicadores para medir el desempeño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se ha adquirido equipos tecnológicos innovadores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</a:tr>
              <a:tr h="5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cuenta con un sistema integrado para toma de decisiones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9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</a:tr>
              <a:tr h="318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Carencia de políticas de incentivos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</a:tr>
              <a:tr h="494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Falta de  capacitaciones para mejorar las habilidades de los empleados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20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</a:tr>
              <a:tr h="720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TOTAL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8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16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</a:tr>
              <a:tr h="17563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PRIORIDAD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9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292" marR="1429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82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MATRIZ DE VULNERABILIDAD DA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6513280"/>
              </p:ext>
            </p:extLst>
          </p:nvPr>
        </p:nvGraphicFramePr>
        <p:xfrm>
          <a:off x="179497" y="1751529"/>
          <a:ext cx="8712984" cy="5013521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39569"/>
                <a:gridCol w="1501524"/>
                <a:gridCol w="240085"/>
                <a:gridCol w="419941"/>
                <a:gridCol w="612772"/>
                <a:gridCol w="846564"/>
                <a:gridCol w="792088"/>
                <a:gridCol w="700268"/>
                <a:gridCol w="419941"/>
                <a:gridCol w="419941"/>
                <a:gridCol w="419941"/>
                <a:gridCol w="612772"/>
                <a:gridCol w="805603"/>
                <a:gridCol w="354865"/>
                <a:gridCol w="227110"/>
              </a:tblGrid>
              <a:tr h="111389"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MATRIZ DE VULNERABILIDAD DA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21584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Ponderación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Alta = 5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Media = 3</a:t>
                      </a:r>
                      <a:br>
                        <a:rPr lang="es-EC" sz="700" dirty="0">
                          <a:effectLst/>
                        </a:rPr>
                      </a:br>
                      <a:r>
                        <a:rPr lang="es-EC" sz="700" dirty="0">
                          <a:effectLst/>
                        </a:rPr>
                        <a:t>Baja = 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 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A7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A8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A9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</a:rPr>
                        <a:t>A10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TOTAL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PRIORIDAD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</a:tr>
              <a:tr h="771684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Amenazas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Aumento anual de mano de obra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Presión fiscal y aumento de impuestos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El cambio de leyes para el sector de servicios de mensajería 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Clase media-baja que no hace uso de algunos servicios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Bajo ingreso de remesas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Inconformidad de los clientes 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Escasa Tecnología 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Nuevos Competidores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El surgimiento de nuevas empresas en el ramo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Estrategias mercadotécnicas de las competencias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13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Debilidades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</a:tr>
              <a:tr h="35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cuenta con una dirección estratégica clara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</a:tr>
              <a:tr h="418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existe un plan organizativo eficaz y bien establecido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Empresa carece de estudios de mercado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</a:tr>
              <a:tr h="418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La falta de indicadores para medir el desempeño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</a:tr>
              <a:tr h="418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se ha adquirido equipos tecnológicos innovadores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</a:tr>
              <a:tr h="537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No cuenta con un sistema integrado para toma de decisiones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</a:tr>
              <a:tr h="298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Carencia de políticas de incentivos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</a:tr>
              <a:tr h="532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Falta de  capacitaciones para mejorar las habilidades de los empleados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</a:tr>
              <a:tr h="11138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TOTAL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18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150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</a:tr>
              <a:tr h="2186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PRIORIDAD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6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4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9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048" marR="1604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32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75724"/>
            <a:ext cx="7848872" cy="924475"/>
          </a:xfrm>
        </p:spPr>
        <p:txBody>
          <a:bodyPr/>
          <a:lstStyle/>
          <a:p>
            <a:pPr algn="ctr"/>
            <a:r>
              <a:rPr lang="es-EC" dirty="0" smtClean="0"/>
              <a:t>MATRIZ DE SÍNTESIS ESTRATÉGICA</a:t>
            </a:r>
            <a:endParaRPr lang="es-EC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4648890"/>
              </p:ext>
            </p:extLst>
          </p:nvPr>
        </p:nvGraphicFramePr>
        <p:xfrm>
          <a:off x="107502" y="1719031"/>
          <a:ext cx="8856986" cy="43954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37007"/>
                <a:gridCol w="2185589"/>
                <a:gridCol w="272900"/>
                <a:gridCol w="2894295"/>
                <a:gridCol w="272900"/>
                <a:gridCol w="2894295"/>
              </a:tblGrid>
              <a:tr h="93119">
                <a:tc>
                  <a:txBody>
                    <a:bodyPr/>
                    <a:lstStyle/>
                    <a:p>
                      <a:pPr algn="l" fontAlgn="ctr"/>
                      <a:r>
                        <a:rPr lang="es-EC" sz="500" u="none" strike="noStrike">
                          <a:effectLst/>
                        </a:rPr>
                        <a:t> </a:t>
                      </a:r>
                      <a:endParaRPr lang="es-EC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 dirty="0">
                          <a:effectLst/>
                        </a:rPr>
                        <a:t> 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>
                          <a:effectLst/>
                        </a:rPr>
                        <a:t>OPORTUNIDADES</a:t>
                      </a:r>
                      <a:endParaRPr lang="es-EC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AMENAZAS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5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500" u="none" strike="noStrike">
                          <a:effectLst/>
                        </a:rPr>
                        <a:t> </a:t>
                      </a:r>
                      <a:endParaRPr lang="es-EC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O1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Mayor ingreso, mayor capacidad adquisitiva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A1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 dirty="0">
                          <a:effectLst/>
                        </a:rPr>
                        <a:t>Aumento anual de mano de obra</a:t>
                      </a:r>
                      <a:endParaRPr lang="es-EC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155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500" u="none" strike="noStrike">
                          <a:effectLst/>
                        </a:rPr>
                        <a:t> </a:t>
                      </a:r>
                      <a:endParaRPr lang="es-EC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O2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Mayor inversión estatal, mayor dinero circulante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A2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Presión fiscal y aumento de impuestos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93119">
                <a:tc>
                  <a:txBody>
                    <a:bodyPr/>
                    <a:lstStyle/>
                    <a:p>
                      <a:pPr algn="l" fontAlgn="ctr"/>
                      <a:r>
                        <a:rPr lang="es-EC" sz="500" u="none" strike="noStrike">
                          <a:effectLst/>
                        </a:rPr>
                        <a:t> </a:t>
                      </a:r>
                      <a:endParaRPr lang="es-EC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O3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Elevado precio de la competencia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A3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Bajo ingreso de remesas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155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500" u="none" strike="noStrike">
                          <a:effectLst/>
                        </a:rPr>
                        <a:t> </a:t>
                      </a:r>
                      <a:endParaRPr lang="es-EC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O4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Prestigio por parte de los clientes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A4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El surgimiento de nuevas empresas en el ramo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155198">
                <a:tc>
                  <a:txBody>
                    <a:bodyPr/>
                    <a:lstStyle/>
                    <a:p>
                      <a:pPr algn="l" fontAlgn="ctr"/>
                      <a:r>
                        <a:rPr lang="es-EC" sz="500" u="none" strike="noStrike">
                          <a:effectLst/>
                        </a:rPr>
                        <a:t> </a:t>
                      </a:r>
                      <a:endParaRPr lang="es-EC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O5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 dirty="0">
                          <a:effectLst/>
                        </a:rPr>
                        <a:t>Mejora el nivel profesional</a:t>
                      </a:r>
                      <a:endParaRPr lang="es-EC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A5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 dirty="0">
                          <a:effectLst/>
                        </a:rPr>
                        <a:t>Estrategias mercadotécnicas de las competencias</a:t>
                      </a:r>
                      <a:endParaRPr lang="es-EC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931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FORTALEZAS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FO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FA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05962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Alta experiencia en el mercado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E1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F1, O1,O3:  Desarrollar estrategias de ventas 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E11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F1, A4, A5: Disponer de un mercadeo para el estudio de  la competencia y ser más competitivos.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305962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Disponibilidad alta de crédito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F2, O2:  Ampliar el negocio a nuevos mercados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F2, A2, A4: Aprovechar la disponibilidad de crédito para invertir en áreas débiles como tecnología, marketing, etc.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305962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Precios competitivos y excelente calidad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F3, O3, O4: Desarrollar publicidad para captar nuevos clientes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F3, A5, A1: Contratar personal con experiencia en el servicio brindado por la empresa para mejorar la calidad del mismo.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381344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Control eficiente del servicio brindado a sus cliente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 dirty="0">
                          <a:effectLst/>
                        </a:rPr>
                        <a:t>F4, O4, O5: Desarrollar un plan que ayude a posicionarnos como  una de las mejores empresas de mensajería de Pichincha.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F4, A1, A5, A3: Implementar estrategias que ayuden a mejorar los puntos débiles de la empresa.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230580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 dirty="0">
                          <a:effectLst/>
                        </a:rPr>
                        <a:t>En base a los contactos podemos obtener clientes muy fuertes</a:t>
                      </a:r>
                      <a:endParaRPr lang="es-EC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F5, O4: O3: Dar a conocer a través de sus clientes la calidad de servicio prestado. 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F5, A5, A4: Desarrollar un plan enfocado a la mejora del servicio.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931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DEBILIDADES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DO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C" sz="900" b="1" u="none" strike="noStrike" dirty="0">
                          <a:effectLst/>
                        </a:rPr>
                        <a:t>DA</a:t>
                      </a:r>
                      <a:endParaRPr lang="es-EC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05962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D1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No cuenta con una dirección estratégica clara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E6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D1, O3: Desarrollar un modelo de gestión estratégica encaminada a sustentar el crecimiento empresarial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E16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D1, A4, A5: Crear y difundir un modelo de gestión estratégica.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305962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D2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No existe un plan organizativo eficaz y bien establecido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E7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D2, O3, O4, O5: Fortalecer la filosofía empresarial y crear mecanismos de difusión de la misma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E17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D2, A5, A4: Diseñar un mecanismo estratégico empresarial para el proceso de toma de decisiones.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230580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La Empresa carece de estudios de mercado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E8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D3, O3, O4: Innovar constantemente el servicio para constituir una ventaja competitiva.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E18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D3, A5, A2: Diseñar un plan de marketing.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381344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>
                          <a:effectLst/>
                        </a:rPr>
                        <a:t>Carencia de políticas de incentivos</a:t>
                      </a:r>
                      <a:endParaRPr lang="es-EC" sz="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E9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D4, O5, O1: Promover un programa de Incentivos  para empleados y proveedores para desarrollar una cultura de calidad y garantizar el servicio al cliente.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E19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D4, A1, A3: Diseñar un plan de incentivos.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  <a:tr h="305962"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 dirty="0">
                          <a:effectLst/>
                        </a:rPr>
                        <a:t>D5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b="1" i="1" u="none" strike="noStrike" dirty="0">
                          <a:effectLst/>
                        </a:rPr>
                        <a:t>Falta de  capacitaciones para mejorar las habilidades de los empleados</a:t>
                      </a:r>
                      <a:endParaRPr lang="es-EC" sz="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E10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D5, O2, O3: Desarrollar un plan de capacitación continua.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>
                          <a:effectLst/>
                        </a:rPr>
                        <a:t>E20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800" u="none" strike="noStrike" dirty="0">
                          <a:effectLst/>
                        </a:rPr>
                        <a:t>D5, A1, A4: Desarrollar un sistema de capacitación de competencias del personal.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434" marR="4434" marT="4434" marB="0" anchor="ctr"/>
                </a:tc>
              </a:tr>
            </a:tbl>
          </a:graphicData>
        </a:graphic>
      </p:graphicFrame>
      <p:sp>
        <p:nvSpPr>
          <p:cNvPr id="8" name="7 Rectángulo redondeado">
            <a:hlinkClick r:id="rId2" action="ppaction://hlinksldjump"/>
          </p:cNvPr>
          <p:cNvSpPr/>
          <p:nvPr/>
        </p:nvSpPr>
        <p:spPr>
          <a:xfrm>
            <a:off x="6804248" y="6237312"/>
            <a:ext cx="122413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MENU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xmlns="" val="1010298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675724"/>
            <a:ext cx="7378979" cy="924475"/>
          </a:xfrm>
        </p:spPr>
        <p:txBody>
          <a:bodyPr/>
          <a:lstStyle/>
          <a:p>
            <a:pPr algn="ctr"/>
            <a:r>
              <a:rPr lang="es-EC" dirty="0" smtClean="0"/>
              <a:t>ESTABLECIMIENTO DE LA MISIÓN</a:t>
            </a:r>
            <a:endParaRPr lang="es-EC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009650" y="1806575"/>
          <a:ext cx="7124700" cy="4617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2">
                      <a:lumMod val="90000"/>
                    </a:schemeClr>
                  </a:outerShdw>
                </a:effectLst>
                <a:tableStyleId>{5C22544A-7EE6-4342-B048-85BDC9FD1C3A}</a:tableStyleId>
              </a:tblPr>
              <a:tblGrid>
                <a:gridCol w="3562350"/>
                <a:gridCol w="3562350"/>
              </a:tblGrid>
              <a:tr h="59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Naturaleza del negocio 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Servicio de mensajería motorizada.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9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Razón de existir 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Satisfacer las necesidades de mensajería  a nivel nacional.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9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Mercado al que sirve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Empresas y personas de toda clase social en todo el país.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9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Características generales del servicio 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Excelencia en el servicio, un trato personalizado con los clientes.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9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Posición deseada del mercado 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Líder en costos.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594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Principios y valores 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Lealtad, Honestidad, Respeto,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Responsabilidad y Puntualidad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35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MISIÓN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628800"/>
            <a:ext cx="7125112" cy="3365902"/>
          </a:xfrm>
        </p:spPr>
        <p:txBody>
          <a:bodyPr/>
          <a:lstStyle/>
          <a:p>
            <a:pPr marL="0" indent="0" algn="just">
              <a:buNone/>
            </a:pPr>
            <a:r>
              <a:rPr lang="es-EC" dirty="0"/>
              <a:t>Satisfacer las necesidades de nuestros clientes de manera </a:t>
            </a:r>
            <a:r>
              <a:rPr lang="es-EC" dirty="0" smtClean="0"/>
              <a:t>personalizada  </a:t>
            </a:r>
            <a:r>
              <a:rPr lang="es-EC" dirty="0"/>
              <a:t>brindando un servicio de primer nivel </a:t>
            </a:r>
            <a:r>
              <a:rPr lang="es-EC" dirty="0" smtClean="0"/>
              <a:t>con </a:t>
            </a:r>
            <a:r>
              <a:rPr lang="es-EC" dirty="0"/>
              <a:t>seguridad, puntualidad y compromiso, pero por sobre todo </a:t>
            </a:r>
            <a:r>
              <a:rPr lang="es-EC"/>
              <a:t>efectividad </a:t>
            </a:r>
            <a:r>
              <a:rPr lang="es-EC" smtClean="0"/>
              <a:t>las entregas</a:t>
            </a:r>
            <a:r>
              <a:rPr lang="es-EC" dirty="0"/>
              <a:t>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7335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2995" cy="924475"/>
          </a:xfrm>
        </p:spPr>
        <p:txBody>
          <a:bodyPr/>
          <a:lstStyle/>
          <a:p>
            <a:pPr algn="ctr"/>
            <a:r>
              <a:rPr lang="es-EC" dirty="0" smtClean="0"/>
              <a:t>ESTABLECIMIENTO DE LA VISIÓN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09650" y="1806575"/>
          <a:ext cx="7124700" cy="4304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/>
                <a:gridCol w="3562350"/>
              </a:tblGrid>
              <a:tr h="636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Posición del mercado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Líder en costos manteniendo un prestigio institucional. 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295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Tiempo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5 años.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95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Ámbito de mercado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Todo el país.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295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Productos y servicios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Mensajería personalizada. 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4754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Principios y valores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Lealtad, honestidad, respeto, responsabilidad, puntualidad.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Innovación, cultura de calidad</a:t>
                      </a:r>
                      <a:r>
                        <a:rPr lang="es-EC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responsabilidad </a:t>
                      </a:r>
                      <a:r>
                        <a:rPr lang="es-EC" sz="1600" b="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social, bienestar </a:t>
                      </a:r>
                      <a:r>
                        <a:rPr lang="es-EC" sz="1600" b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del recurso humano, mejora constante, trabajo en equipo.</a:t>
                      </a:r>
                      <a:endParaRPr lang="es-EC" sz="16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901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VISIÓN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196752"/>
            <a:ext cx="7125112" cy="4051437"/>
          </a:xfrm>
        </p:spPr>
        <p:txBody>
          <a:bodyPr/>
          <a:lstStyle/>
          <a:p>
            <a:pPr marL="0" indent="0" algn="just">
              <a:buNone/>
            </a:pPr>
            <a:r>
              <a:rPr lang="es-EC" dirty="0"/>
              <a:t>En el 2019 ser en el país, la mejor  empresa que brinda servicio de mensajería anteponiendo siempre </a:t>
            </a:r>
            <a:r>
              <a:rPr lang="es-EC" dirty="0" smtClean="0"/>
              <a:t>principios </a:t>
            </a:r>
            <a:r>
              <a:rPr lang="es-EC" dirty="0"/>
              <a:t>y valores, líder en costos e insuperable en prestigio, entregando </a:t>
            </a:r>
            <a:r>
              <a:rPr lang="es-EC" dirty="0" smtClean="0"/>
              <a:t>los envíos </a:t>
            </a:r>
            <a:r>
              <a:rPr lang="es-EC" dirty="0"/>
              <a:t>con </a:t>
            </a:r>
            <a:r>
              <a:rPr lang="es-EC" dirty="0" smtClean="0"/>
              <a:t>seguridad </a:t>
            </a:r>
            <a:r>
              <a:rPr lang="es-EC" dirty="0"/>
              <a:t>y calidad.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0490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MATRIZ ESTRATÉGICA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0642148"/>
              </p:ext>
            </p:extLst>
          </p:nvPr>
        </p:nvGraphicFramePr>
        <p:xfrm>
          <a:off x="1331640" y="1806574"/>
          <a:ext cx="6768752" cy="46567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09678"/>
                <a:gridCol w="539226"/>
                <a:gridCol w="407578"/>
                <a:gridCol w="4312270"/>
              </a:tblGrid>
              <a:tr h="2185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PERSPECTIVA FINANCIERA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1</a:t>
                      </a:r>
                      <a:endParaRPr lang="es-EC" sz="9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E8</a:t>
                      </a:r>
                      <a:endParaRPr lang="es-EC" sz="9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Innovar constantemente el servicio para constituir una ventaja competitiva.</a:t>
                      </a:r>
                      <a:endParaRPr lang="es-EC" sz="900" b="0" dirty="0">
                        <a:solidFill>
                          <a:sysClr val="windowText" lastClr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134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2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E12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Aprovechar la disponibilidad de crédito para invertir en áreas débiles como tecnología, marketing, etc.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26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PERSPECTIVA APRENDIZAJE Y CRECIMIENTO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3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E9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Promover un programa de Incentivos  para empleados y proveedores para desarrollar una cultura de calidad y garantizar el servicio al cliente.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4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E10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un plan de capacitación continua.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5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E13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Contratar personal con experiencia en el servicio brindado por la empresa para mejorar la calidad del mismo.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6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E19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Diseñar un plan de incentivos.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7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E20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un sistema de capacitación de competencias del personal.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PERSPECTIVA CLIENTES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8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E5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Dar a conocer a través de sus clientes la calidad de servicio prestado. 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9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E11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Disponer de un mercadeo para el estudio de  la competencia y ser más competitivos.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10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E18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Diseñar un plan de marketing.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11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E3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publicidad para captar nuevos clientes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12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E15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un plan enfocado a la mejora del servicio.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75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PERSPECTIVA PROCESOS INTERNOS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13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E2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 Ampliar el negocio a nuevos mercados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14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estrategias de ventas 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34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15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E4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un plan que ayude a posicionarnos como  una de las mejores empresas de mensajería de Pichincha.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16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E6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Desarrollar un modelo de gestión estratégica encaminada a sustentar el crecimiento empresarial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17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E18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Diseñar un plan de marketing.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18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E7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Fortalecer la filosofía empresarial y crear mecanismos de difusión de la misma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51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19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E14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Implementar estrategias que ayuden a mejorar los puntos débiles de la empresa.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7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20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E16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Crear y difundir un modelo de gestión estratégica.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21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E17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Diseñar un mecanismo estratégico empresarial para el proceso de toma de decisiones.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5574" marR="15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48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797496"/>
              </p:ext>
            </p:extLst>
          </p:nvPr>
        </p:nvGraphicFramePr>
        <p:xfrm>
          <a:off x="323528" y="404664"/>
          <a:ext cx="71247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 redondeado">
            <a:hlinkClick r:id="rId7" action="ppaction://hlinksldjump"/>
          </p:cNvPr>
          <p:cNvSpPr/>
          <p:nvPr/>
        </p:nvSpPr>
        <p:spPr>
          <a:xfrm>
            <a:off x="6660232" y="6237312"/>
            <a:ext cx="122413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FIN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xmlns="" val="350541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OBJETIVOS ESTRATÉGICOS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172129"/>
              </p:ext>
            </p:extLst>
          </p:nvPr>
        </p:nvGraphicFramePr>
        <p:xfrm>
          <a:off x="251520" y="1556792"/>
          <a:ext cx="8640959" cy="4976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45"/>
                <a:gridCol w="1390762"/>
                <a:gridCol w="106045"/>
                <a:gridCol w="1061358"/>
                <a:gridCol w="5976749"/>
              </a:tblGrid>
              <a:tr h="259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#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PROPUESTA DE VALOR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#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OBJETIVOS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ESTRATEGIAS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558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Optimizar Recursos financieros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1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Promover innovación de servicios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Innovar constantemente el servicio para constituir una ventaja competitiva.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598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2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Disponer de créditos para potenciar áreas estratégicas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Aprovechar la disponibilidad de crédito para invertir en áreas débiles como tecnología, marketing, etc.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0392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2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Recursos Humano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3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Desarrollo de capacidades  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un plan de capacitación continua.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598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Contratar personal con experiencia en el servicio brindado por la empresa para mejorar la calidad del mismo.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078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un sistema de capacitación de competencias del personal.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36372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4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Promover incentivos a través de metas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Promover un programa de Incentivos  para empleados y proveedores para desarrollar una cultura de calidad y garantizar el servicio al cliente.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03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Diseñar un plan de incentivos.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5588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3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Maximizar la satisfacción del cliente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5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Retener a los clientes actuales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Dar a conocer a través de sus clientes la calidad de servicio prestado. 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5588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un plan enfocado a la mejora del servicio.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078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6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Incrementar la participación del mercado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Disponer de un mercadeo para el estudio de  la competencia y ser más competitivos.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5588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publicidad para captar nuevos clientes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03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Diseñar un plan de marketing.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03920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4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Maximizar el crecimiento y la formación institucional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7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las competencias con el mercado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 Ampliar el negocio a nuevos mercados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03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estrategias de ventas 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078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8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Diseñar plan estratégicos empresarial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Diseñar un mecanismo estratégico empresarial para el proceso de toma de decisiones.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5588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Crear y difundir un modelo de gestión estratégica.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078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Implementar estrategias que ayuden a mejorar los puntos débiles de la empresa.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078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un modelo de gestión estratégica encaminada a sustentar el crecimiento empresarial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598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9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Fomentar un desarrollo interinstitucional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Desarrollar un plan que ayude a posicionarnos como  una de las mejores empresas de mensajería de Pichincha.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10392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Diseñar un plan de marketing.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  <a:tr h="2078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Fortalecer la filosofía empresarial y crear mecanismos de difusión de la misma</a:t>
                      </a:r>
                      <a:endParaRPr lang="es-EC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0982" marR="1098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80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OBJETIVOS ESTRATÉGICOS</a:t>
            </a:r>
            <a:endParaRPr lang="es-EC" dirty="0"/>
          </a:p>
        </p:txBody>
      </p:sp>
      <p:sp>
        <p:nvSpPr>
          <p:cNvPr id="6" name="5 Rectángulo redondeado">
            <a:hlinkClick r:id="rId2" action="ppaction://hlinksldjump"/>
          </p:cNvPr>
          <p:cNvSpPr/>
          <p:nvPr/>
        </p:nvSpPr>
        <p:spPr>
          <a:xfrm>
            <a:off x="6660232" y="5949280"/>
            <a:ext cx="122413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MENU</a:t>
            </a:r>
            <a:endParaRPr lang="es-EC" b="1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231899" y="1736821"/>
          <a:ext cx="6680202" cy="4245240"/>
        </p:xfrm>
        <a:graphic>
          <a:graphicData uri="http://schemas.openxmlformats.org/drawingml/2006/table">
            <a:tbl>
              <a:tblPr/>
              <a:tblGrid>
                <a:gridCol w="860112"/>
                <a:gridCol w="3239754"/>
                <a:gridCol w="860112"/>
                <a:gridCol w="860112"/>
                <a:gridCol w="860112"/>
              </a:tblGrid>
              <a:tr h="325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400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OBJETIVOS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CP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MP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25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Promover innovación de servicios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6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Disponer de créditos para potenciar áreas estratégicas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25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Desarrollo de capacidades  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6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Promover incentivos a través de metas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25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Retener a los clientes actuales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6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Incrementar la participación del mercado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46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Desarrollar las competencias con el mercado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6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Diseñar plan estratégicos empresarial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461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Fomentar un desarrollo interinstitucional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36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CUADRO DE MANDO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0188375"/>
              </p:ext>
            </p:extLst>
          </p:nvPr>
        </p:nvGraphicFramePr>
        <p:xfrm>
          <a:off x="539552" y="1740815"/>
          <a:ext cx="8280921" cy="4226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35"/>
                <a:gridCol w="213527"/>
                <a:gridCol w="103324"/>
                <a:gridCol w="1696624"/>
                <a:gridCol w="981560"/>
                <a:gridCol w="868578"/>
                <a:gridCol w="645969"/>
                <a:gridCol w="802794"/>
                <a:gridCol w="804446"/>
                <a:gridCol w="539609"/>
                <a:gridCol w="103324"/>
                <a:gridCol w="359188"/>
                <a:gridCol w="355877"/>
                <a:gridCol w="357531"/>
                <a:gridCol w="279735"/>
              </a:tblGrid>
              <a:tr h="188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Objetivos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Indicadores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Ponderación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Responsables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Periodicidad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Unidad de medida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Valor Inicial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Metas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97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Nombre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Ejecución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Seguimiento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118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11890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Financiera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59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Innovar constantemente el servicio para constituir una ventaja competitiva.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Nuevos productos incorporados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mensual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71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Aprovechar la disponibilidad de crédito para invertir en áreas débiles como tecnología, marketing, etc.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Cantidad de proveedores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118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11890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del Cliente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475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Dar a conocer a través de sus clientes la calidad de servicio prestado.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Cantidad de productos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mensual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713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Disponer de un mercadeo para el estudio de  la competencia y ser más competitivos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Precios y márgenes comerciales de la competencia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trimestral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  <a:tr h="594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marketing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Nº de estudios de mercado a realizar al año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31" marR="2513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65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CUADRO DE MANDO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8725759"/>
              </p:ext>
            </p:extLst>
          </p:nvPr>
        </p:nvGraphicFramePr>
        <p:xfrm>
          <a:off x="467542" y="1782477"/>
          <a:ext cx="8352929" cy="460956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0400"/>
                <a:gridCol w="325765"/>
                <a:gridCol w="1712353"/>
                <a:gridCol w="990655"/>
                <a:gridCol w="806893"/>
                <a:gridCol w="721693"/>
                <a:gridCol w="810233"/>
                <a:gridCol w="811905"/>
                <a:gridCol w="638165"/>
                <a:gridCol w="362518"/>
                <a:gridCol w="359175"/>
                <a:gridCol w="360846"/>
                <a:gridCol w="282328"/>
              </a:tblGrid>
              <a:tr h="311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C4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Desarrollar publicidad para captar nuevos clientes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Número de nuevos clientes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100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WP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EN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anual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#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4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72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 plan enfocado a la mejora del servicio.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Satisfacción del cliente- Medida por el nivel, frecuencia y severidad de reclamos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100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WP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EN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semestrales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%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75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2078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Procesos Internos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41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Ampliar el negocio a nuevos mercados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Nuevos servicios incorporados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41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estrategias de ventas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 de ventas del servicio en el año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72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un plan que ayude a posicionarnos como  una de las mejores empresas de mensajería de Pichincha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Perfil Sociodemográ-fico de los clientes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727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un modelo de gestión estratégica encaminada a sustentar el crecimiento empresarial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 de nuevos clientes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  <a:tr h="519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marketing.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Nº de estudios de mercado a realizar al año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64" marR="219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56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CUADRO DE MANDO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207180"/>
              </p:ext>
            </p:extLst>
          </p:nvPr>
        </p:nvGraphicFramePr>
        <p:xfrm>
          <a:off x="395536" y="1738948"/>
          <a:ext cx="8424935" cy="450051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1868"/>
                <a:gridCol w="328572"/>
                <a:gridCol w="1727114"/>
                <a:gridCol w="999197"/>
                <a:gridCol w="813848"/>
                <a:gridCol w="727914"/>
                <a:gridCol w="817218"/>
                <a:gridCol w="818904"/>
                <a:gridCol w="643665"/>
                <a:gridCol w="365643"/>
                <a:gridCol w="362273"/>
                <a:gridCol w="363957"/>
                <a:gridCol w="284762"/>
              </a:tblGrid>
              <a:tr h="474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I6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Fortalecer la filosofía empresarial y crear mecanismos de difusión de la misma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Encuestas al personal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100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MS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MN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anual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#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0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2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59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I7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Implementar estrategias que ayuden a mejorar los puntos débiles de la empresa.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 de iniciativas estratégicas realizadas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474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I8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Crear y difundir un modelo de gestión estratégica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 de iniciativas estratégicas realizadas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711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mecanismo estratégico empresarial para el proceso de toma de decisiones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 de procesos específicos establecidos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139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23716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Aprendizaje y crecimiento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106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Promover un programa de Incentivos  para empleados y proveedores para desarrollar una cultura de calidad y garantizar el servicio al cliente.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Cumplimiento de objetivos individuales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  <a:tr h="355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un plan de capacitación continua.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Evaluaciones de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063" marR="250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40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CUADRO DE MANDO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7498057"/>
              </p:ext>
            </p:extLst>
          </p:nvPr>
        </p:nvGraphicFramePr>
        <p:xfrm>
          <a:off x="395537" y="2150523"/>
          <a:ext cx="8424935" cy="205054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71869"/>
                <a:gridCol w="328572"/>
                <a:gridCol w="1727112"/>
                <a:gridCol w="999197"/>
                <a:gridCol w="813848"/>
                <a:gridCol w="727914"/>
                <a:gridCol w="817219"/>
                <a:gridCol w="818904"/>
                <a:gridCol w="643665"/>
                <a:gridCol w="365643"/>
                <a:gridCol w="362272"/>
                <a:gridCol w="363957"/>
                <a:gridCol w="284763"/>
              </a:tblGrid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L3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Mejorar sistema de incentivos en fuerza de ventas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Comisión promedio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100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EN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MN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anual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%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0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2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85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Contratar personal con experiencia en el servicio brindado por la empresa para mejorar la calidad del mismo.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Evaluaciones de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incentivos.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Comisión promedio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un sistema de capacitación de competencias del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Evaluaciones de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86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INDICADORES DE GESTIÓN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9917149"/>
              </p:ext>
            </p:extLst>
          </p:nvPr>
        </p:nvGraphicFramePr>
        <p:xfrm>
          <a:off x="323528" y="1545876"/>
          <a:ext cx="8496945" cy="4258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21168"/>
                <a:gridCol w="220654"/>
                <a:gridCol w="1508886"/>
                <a:gridCol w="526975"/>
                <a:gridCol w="393285"/>
                <a:gridCol w="350452"/>
                <a:gridCol w="371867"/>
                <a:gridCol w="206377"/>
                <a:gridCol w="232336"/>
                <a:gridCol w="430275"/>
                <a:gridCol w="232336"/>
                <a:gridCol w="258944"/>
                <a:gridCol w="232336"/>
                <a:gridCol w="262838"/>
                <a:gridCol w="232336"/>
                <a:gridCol w="486737"/>
                <a:gridCol w="232336"/>
                <a:gridCol w="258944"/>
                <a:gridCol w="232336"/>
                <a:gridCol w="262838"/>
                <a:gridCol w="232336"/>
                <a:gridCol w="486737"/>
                <a:gridCol w="232336"/>
                <a:gridCol w="258944"/>
                <a:gridCol w="232336"/>
              </a:tblGrid>
              <a:tr h="15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Objetivos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Valor Inicial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Metas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Semáforo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00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2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3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2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Año 3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0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Financiera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00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F1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Innovar constantemente el servicio para constituir una ventaja competitiva.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  &lt;3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≥3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&lt;3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≥3  &lt;6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≥6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&lt;6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≥6  &lt;10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≥10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</a:tr>
              <a:tr h="750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F2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Aprovechar disponibilidad de crédito e invertir en áreas débiles: tecnología, marketing, etc.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≥3  &lt;7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&lt;7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  &lt;12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≥12  &lt;18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≥18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</a:tr>
              <a:tr h="15010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del Cliente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C1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Dar a conocer a través de clientes la calidad de servicio prestado. 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6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7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&lt;4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≥4  &lt;10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≥10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&lt;10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≥10  &lt;17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≥17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&lt;17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≥17  &lt;26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≥26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</a:tr>
              <a:tr h="750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C2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Disponer de un mercadeo para el estudio de  la competencia y ser más competitivos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=0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≥0  &lt;3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≥3  &lt;4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≥4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&lt;4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≥4  &lt;6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≥6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</a:tr>
              <a:tr h="300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C3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marketing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=0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&lt;1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  &lt;2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=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&lt;2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  &lt;3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≥3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=</a:t>
                      </a:r>
                      <a:endParaRPr lang="es-EC" sz="1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</a:tr>
              <a:tr h="450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C4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Desarrollar publicidad para captar nuevos clientes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4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2</a:t>
                      </a:r>
                      <a:endParaRPr lang="es-EC" sz="10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1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&lt;4</a:t>
                      </a:r>
                      <a:endParaRPr lang="es-EC" sz="10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≥4  &lt;5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≥5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&lt;5</a:t>
                      </a:r>
                      <a:endParaRPr lang="es-EC" sz="10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≥5  &lt;7</a:t>
                      </a:r>
                      <a:endParaRPr lang="es-EC" sz="10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≥7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&lt;7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≥7  &lt;8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≥8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=</a:t>
                      </a:r>
                      <a:endParaRPr lang="es-EC" sz="10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071" marR="38071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65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INDICADORES DE GESTIÓN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9122535"/>
              </p:ext>
            </p:extLst>
          </p:nvPr>
        </p:nvGraphicFramePr>
        <p:xfrm>
          <a:off x="323526" y="1617069"/>
          <a:ext cx="8568953" cy="48897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30222"/>
                <a:gridCol w="222313"/>
                <a:gridCol w="1520225"/>
                <a:gridCol w="530935"/>
                <a:gridCol w="396239"/>
                <a:gridCol w="353086"/>
                <a:gridCol w="374662"/>
                <a:gridCol w="207928"/>
                <a:gridCol w="234083"/>
                <a:gridCol w="433510"/>
                <a:gridCol w="234083"/>
                <a:gridCol w="260890"/>
                <a:gridCol w="234083"/>
                <a:gridCol w="264813"/>
                <a:gridCol w="234083"/>
                <a:gridCol w="490395"/>
                <a:gridCol w="234083"/>
                <a:gridCol w="260890"/>
                <a:gridCol w="234083"/>
                <a:gridCol w="264813"/>
                <a:gridCol w="234083"/>
                <a:gridCol w="490395"/>
                <a:gridCol w="234083"/>
                <a:gridCol w="260890"/>
                <a:gridCol w="234083"/>
              </a:tblGrid>
              <a:tr h="47402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               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Procesos Internos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</a:tr>
              <a:tr h="23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Ampliar el negocio a nuevos mercados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  &lt;4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≥4  &lt;5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260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estrategias de ventas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  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  &lt;4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59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 plan que ayude a posicionarnos como  una de las mejores empresas de mensajería de Pichincha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6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≥0  &lt;5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≥5  &lt;11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≥11  &lt;21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59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 modelo de gestión estratégica encaminada a sustentar el crecimiento empresarial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≥4  &lt;5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≥5  &lt;7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&lt;7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  &lt;8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≥8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237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marketing.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  &lt;4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474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I6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Fortalecer la filosofía empresarial y crear mecanismos de difusión de la misma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≥0  &lt;1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  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  &lt;4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474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I7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Implementar estrategias que ayuden a mejorar los puntos débiles de la empresa.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≥0  &lt;1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  &lt;3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  <a:tr h="35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I8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Crear y difundir un modelo de gestión estratégica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=0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≥0  &lt;1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&lt;1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≥1  &lt;2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&lt;2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≥2  &lt;3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056" marR="30056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90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INDICADORES DE GESTIÓN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4239677"/>
              </p:ext>
            </p:extLst>
          </p:nvPr>
        </p:nvGraphicFramePr>
        <p:xfrm>
          <a:off x="251525" y="1555339"/>
          <a:ext cx="8640954" cy="47831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127242"/>
                <a:gridCol w="224287"/>
                <a:gridCol w="1533735"/>
                <a:gridCol w="535653"/>
                <a:gridCol w="399762"/>
                <a:gridCol w="356223"/>
                <a:gridCol w="377991"/>
                <a:gridCol w="209776"/>
                <a:gridCol w="236162"/>
                <a:gridCol w="437362"/>
                <a:gridCol w="236162"/>
                <a:gridCol w="263209"/>
                <a:gridCol w="236162"/>
                <a:gridCol w="267166"/>
                <a:gridCol w="236162"/>
                <a:gridCol w="494753"/>
                <a:gridCol w="236162"/>
                <a:gridCol w="263209"/>
                <a:gridCol w="236162"/>
                <a:gridCol w="267166"/>
                <a:gridCol w="236162"/>
                <a:gridCol w="494753"/>
                <a:gridCol w="236162"/>
                <a:gridCol w="263209"/>
                <a:gridCol w="236162"/>
              </a:tblGrid>
              <a:tr h="53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I9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Diseñar un mecanismo estratégico empresarial para el proceso de toma de decisiones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=0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≥0  &lt;1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&lt;1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≥1  &lt;2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&lt;2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≥2  &lt;3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  <a:tr h="208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6510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Aprendizaje y Crecimiento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927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Promover un programa de Incentivos  para empleados y proveedores para desarrollar una cultura de calidad y garantizar el servicio al cliente.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70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&lt;70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&lt;70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≥70  &lt;75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&lt;75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≥75  &lt;85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≥85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  <a:tr h="265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un plan de capacitación continua.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  &lt;4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  <a:tr h="397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Mejorar sistema de incentivos en fuerza de ventas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≥2  &lt;5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≥5  &lt;6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  <a:tr h="662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Contratar personal con experiencia en el servicio brindado por la empresa para mejorar la calidad del mismo.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≥0  &lt;1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≥1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≥1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  &lt;3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  <a:tr h="265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incentivos.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=0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≥0  &lt;2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&lt;2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≥2  &lt;5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&lt;5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≥5  &lt;6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≥6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=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  <a:tr h="530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L6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Desarrollar un sistema de capacitación de competencias del personal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=0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≥0  &lt;1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≥1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&lt;1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≥1  &lt;2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≥2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&lt;2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≥2  &lt;3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≥3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=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18" marR="33618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16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MAPA ESTRATÉGICO</a:t>
            </a:r>
            <a:endParaRPr lang="es-EC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8640960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03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PROSUMEL S.A</a:t>
            </a:r>
            <a:endParaRPr lang="es-EC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853887"/>
          </a:xfrm>
        </p:spPr>
        <p:txBody>
          <a:bodyPr/>
          <a:lstStyle/>
          <a:p>
            <a:r>
              <a:rPr lang="es-EC" dirty="0" smtClean="0"/>
              <a:t>Actividad de la Compañía: Empresa de mensajería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s-EC" dirty="0"/>
          </a:p>
        </p:txBody>
      </p:sp>
      <p:pic>
        <p:nvPicPr>
          <p:cNvPr id="41988" name="Picture 4" descr="http://media.cylex.com.co/news/Mensajero-Express-AJ_257080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08920"/>
            <a:ext cx="2466975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85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PLANES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21889410"/>
              </p:ext>
            </p:extLst>
          </p:nvPr>
        </p:nvGraphicFramePr>
        <p:xfrm>
          <a:off x="251519" y="1747425"/>
          <a:ext cx="8640961" cy="38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598"/>
                <a:gridCol w="1268967"/>
                <a:gridCol w="3776022"/>
                <a:gridCol w="768646"/>
                <a:gridCol w="935819"/>
                <a:gridCol w="820350"/>
                <a:gridCol w="919559"/>
              </a:tblGrid>
              <a:tr h="16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600" dirty="0">
                        <a:effectLst/>
                        <a:latin typeface="Calibri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119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N°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Título del Programa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effectLst/>
                        </a:rPr>
                        <a:t>Responsables</a:t>
                      </a:r>
                      <a:endParaRPr lang="es-EC" sz="9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Cronograma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Ejecución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Seguimiento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Inicio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effectLst/>
                        </a:rPr>
                        <a:t>Finalización</a:t>
                      </a:r>
                      <a:endParaRPr lang="es-EC" sz="9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Una gama más amplia de bienes o servicios, sustitución de productos o procesos anticuados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01/01/2015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01/08/2015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financiamientos, Convenios con Bancos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01/01/2015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01/09/2015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Conocimiento del Cliente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01/1/2015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01/10/2015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Marketing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01/11/2014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Análisis de Mercado y Competencia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01/12/2014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01/12/2015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ventas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WP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02/01/2015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02/01/2016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mercadeo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01/11/2014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Estratégico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01/03/2015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01/03/2016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Marketing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MN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01/12/2014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01/12/2015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inducción sobre la estrategia y cultura organizacional de la empresa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02/01/2015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02/01/2016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 incentivos para 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02/01/2015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02/01/2016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capacitación de habilidades estratégicas claves por función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01/12/2014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01/11/2015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  <a:tr h="238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selección del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01/122014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01/11/2015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194" marR="2519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22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IMPACTO Y FACTIBILIDAD</a:t>
            </a:r>
            <a:endParaRPr lang="es-EC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4331019"/>
              </p:ext>
            </p:extLst>
          </p:nvPr>
        </p:nvGraphicFramePr>
        <p:xfrm>
          <a:off x="395538" y="1805945"/>
          <a:ext cx="8402547" cy="4761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662"/>
                <a:gridCol w="212424"/>
                <a:gridCol w="2575264"/>
                <a:gridCol w="208313"/>
                <a:gridCol w="715424"/>
                <a:gridCol w="386748"/>
                <a:gridCol w="386748"/>
                <a:gridCol w="261145"/>
                <a:gridCol w="386748"/>
                <a:gridCol w="229014"/>
                <a:gridCol w="181835"/>
                <a:gridCol w="229014"/>
                <a:gridCol w="229014"/>
                <a:gridCol w="702216"/>
                <a:gridCol w="386748"/>
                <a:gridCol w="544482"/>
                <a:gridCol w="386748"/>
              </a:tblGrid>
              <a:tr h="23622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ctr"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Programas de Acción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5427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8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Una gama más amplia de bienes o servicios, sustitución de productos o procesos anticuados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financiamientos, Convenios con Bancos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Conocimiento del Cliente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Marketing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Análisis de Mercado y Competencia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ventas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mercadeo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Estratégico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Marketing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 Plan de inducción sobre la estrategia y cultura organizacional de la empresa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 incentivos para el personal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capacitación de habilidades estratégicas claves por función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selección del personal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b"/>
                </a:tc>
              </a:tr>
              <a:tr h="4724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Perspectiva Financiera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F1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Innovar constantemente el servicio para constituir una ventaja competitiva.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</a:tr>
              <a:tr h="70866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000" dirty="0">
                        <a:effectLst/>
                        <a:latin typeface="Calibri"/>
                      </a:endParaRPr>
                    </a:p>
                  </a:txBody>
                  <a:tcPr marL="42244" marR="422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F2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Aprovechar la disponibilidad de crédito para invertir en áreas débiles como tecnología, marketing, etc.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7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</a:tr>
              <a:tr h="47244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Perspectiva del Cliente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C1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Dar a conocer a través de sus clientes la calidad de servicio prestado.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0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</a:tr>
              <a:tr h="4724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000">
                        <a:effectLst/>
                        <a:latin typeface="Calibri"/>
                      </a:endParaRPr>
                    </a:p>
                  </a:txBody>
                  <a:tcPr marL="42244" marR="422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C2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Disponer de un mercadeo para el estudio de  la competencia y ser más competitivos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</a:tr>
              <a:tr h="4724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000">
                        <a:effectLst/>
                        <a:latin typeface="Calibri"/>
                      </a:endParaRPr>
                    </a:p>
                  </a:txBody>
                  <a:tcPr marL="42244" marR="422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marketing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</a:tr>
              <a:tr h="47244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000" dirty="0">
                        <a:effectLst/>
                        <a:latin typeface="Calibri"/>
                      </a:endParaRPr>
                    </a:p>
                  </a:txBody>
                  <a:tcPr marL="42244" marR="422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C4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publicidad para captar nuevos clientes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9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244" marR="4224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70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IMPACTO Y FACTIBILIDAD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4444833"/>
              </p:ext>
            </p:extLst>
          </p:nvPr>
        </p:nvGraphicFramePr>
        <p:xfrm>
          <a:off x="179502" y="1806575"/>
          <a:ext cx="8496954" cy="4121537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31041"/>
                <a:gridCol w="321302"/>
                <a:gridCol w="3931319"/>
                <a:gridCol w="623468"/>
                <a:gridCol w="623468"/>
                <a:gridCol w="213863"/>
                <a:gridCol w="213863"/>
                <a:gridCol w="213863"/>
                <a:gridCol w="213863"/>
                <a:gridCol w="213863"/>
                <a:gridCol w="213863"/>
                <a:gridCol w="213863"/>
                <a:gridCol w="213863"/>
                <a:gridCol w="213863"/>
                <a:gridCol w="213863"/>
                <a:gridCol w="213863"/>
                <a:gridCol w="213863"/>
              </a:tblGrid>
              <a:tr h="246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 dirty="0">
                        <a:effectLst/>
                        <a:latin typeface="Calibri"/>
                      </a:endParaRPr>
                    </a:p>
                  </a:txBody>
                  <a:tcPr marL="26083" marR="260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C5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Desarrollar un plan enfocado a la mejora del servicio.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4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9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9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9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5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9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246817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Procesos Internos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Ampliar el negocio a nuevos mercados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12340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estrategias de ventas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49363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 plan que ayude a posicionarnos como  una de las mejores empresas de mensajería de Pichincha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37022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 modelo de gestión estratégica encaminada a sustentar el crecimiento empresarial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12340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plan de marketing.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37022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Fortalecer la filosofía empresarial y crear mecanismos de difusión de la misma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37022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I7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Implementar estrategias que ayuden a mejorar los puntos débiles de la empresa.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2468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I8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Crear y difundir un modelo de gestión estratégica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37022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mecanismo estratégico empresarial para el proceso de toma de decisiones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49363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Aprendizaje y Crecimiento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Promover un programa de Incentivos  para empleados y proveedores para desarrollar una cultura de calidad y garantizar el servicio al cliente.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2468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un plan de capacitación continua.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  <a:tr h="35062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Mejorar sistema de incentivos en fuerza de ventas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6083" marR="2608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35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IMPACTO Y FACTIBILIDAD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7903565"/>
              </p:ext>
            </p:extLst>
          </p:nvPr>
        </p:nvGraphicFramePr>
        <p:xfrm>
          <a:off x="395539" y="2571147"/>
          <a:ext cx="8424930" cy="218590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89167"/>
                <a:gridCol w="354183"/>
                <a:gridCol w="3129193"/>
                <a:gridCol w="368857"/>
                <a:gridCol w="439678"/>
                <a:gridCol w="261712"/>
                <a:gridCol w="334740"/>
                <a:gridCol w="334740"/>
                <a:gridCol w="334740"/>
                <a:gridCol w="334740"/>
                <a:gridCol w="334740"/>
                <a:gridCol w="334740"/>
                <a:gridCol w="334740"/>
                <a:gridCol w="334740"/>
                <a:gridCol w="334740"/>
                <a:gridCol w="334740"/>
                <a:gridCol w="334740"/>
              </a:tblGrid>
              <a:tr h="61799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L4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Contratar personal con experiencia en el servicio brindado por la empresa para mejorar la calidad del mismo.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4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3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3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5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5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5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9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>
                          <a:effectLst/>
                        </a:rPr>
                        <a:t>5</a:t>
                      </a:r>
                      <a:endParaRPr lang="es-EC" sz="900" b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0" dirty="0">
                          <a:effectLst/>
                        </a:rPr>
                        <a:t>9</a:t>
                      </a:r>
                      <a:endParaRPr lang="es-EC" sz="9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</a:tr>
              <a:tr h="20599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Diseñar un plan de incentivos.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</a:tr>
              <a:tr h="53791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L6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 sistema de capacitación de competencias del personal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9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</a:tr>
              <a:tr h="61799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138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134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114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144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152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136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128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130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128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</a:tr>
              <a:tr h="2059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PRIORIDAD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5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39" marR="4353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002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996952"/>
            <a:ext cx="7125113" cy="924475"/>
          </a:xfrm>
        </p:spPr>
        <p:txBody>
          <a:bodyPr/>
          <a:lstStyle/>
          <a:p>
            <a:pPr lvl="0" algn="ctr"/>
            <a:r>
              <a:rPr lang="es-EC" b="1" dirty="0" smtClean="0"/>
              <a:t>BALANCED SCORECARD SEGUNDO NIVEL (ÁREA RECURSOS HUMANOS)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0542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CUADRO DE MANDO INTEGRAL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0067155"/>
              </p:ext>
            </p:extLst>
          </p:nvPr>
        </p:nvGraphicFramePr>
        <p:xfrm>
          <a:off x="395537" y="1988840"/>
          <a:ext cx="8496944" cy="4199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376"/>
                <a:gridCol w="521820"/>
                <a:gridCol w="179370"/>
                <a:gridCol w="1175333"/>
                <a:gridCol w="1013287"/>
                <a:gridCol w="882406"/>
                <a:gridCol w="642289"/>
                <a:gridCol w="773522"/>
                <a:gridCol w="642289"/>
                <a:gridCol w="398895"/>
                <a:gridCol w="321145"/>
                <a:gridCol w="321145"/>
                <a:gridCol w="321145"/>
                <a:gridCol w="878922"/>
              </a:tblGrid>
              <a:tr h="145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Objetivos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Indicadores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Ponderación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Responsables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Periodicidad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Unidad de Medida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Metas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Programas de Acción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291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Nombre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Ejecución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Seguimiento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Año 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</a:tr>
              <a:tr h="29164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Financiera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b"/>
                </a:tc>
              </a:tr>
              <a:tr h="437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F1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Crear fuerza motivada y preparada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 Satisfacción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CM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incentivos para 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160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16040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del Cliente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72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Desarrollar una Organización Aprendiente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 Mejores prácticas identificadas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30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CM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Bimensual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Capacitación de habilidades estratégicas por función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72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Desarrollo y transferencia continua de conocimiento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 de horas de entrenamiento por persona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CM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Mensual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Capacitación de habilidades estratégicas por función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70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CUADRO DE MANDO INTEGRAL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845699"/>
              </p:ext>
            </p:extLst>
          </p:nvPr>
        </p:nvGraphicFramePr>
        <p:xfrm>
          <a:off x="251520" y="1805483"/>
          <a:ext cx="8640961" cy="358496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532298"/>
                <a:gridCol w="201047"/>
                <a:gridCol w="1005373"/>
                <a:gridCol w="916538"/>
                <a:gridCol w="699389"/>
                <a:gridCol w="750152"/>
                <a:gridCol w="926409"/>
                <a:gridCol w="805144"/>
                <a:gridCol w="499161"/>
                <a:gridCol w="401868"/>
                <a:gridCol w="401868"/>
                <a:gridCol w="401868"/>
                <a:gridCol w="1099846"/>
              </a:tblGrid>
              <a:tr h="13802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Institucional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900">
                        <a:effectLst/>
                        <a:latin typeface="Calibri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</a:tr>
              <a:tr h="501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Fomentar Procesos Participativos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 Proyecto ejecutados por equipos autodirigidos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incentivos para 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</a:tr>
              <a:tr h="87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I2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Incrementar las habilidades de alta gerencia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 Evoluciones favorables del liderazgo en encuestas al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Anual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Estratégico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</a:tr>
              <a:tr h="1129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Asegurar que todos los empleados comprendan la estrategia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 Empleados que puedan identificar las prioridades de la Organización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 Plan de inducción sobre la estrategia y cultura organizacional de la empresa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</a:tr>
              <a:tr h="752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Reforzar el rumbo estratégico / alienar esfuerzos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 Empleados con objetivos atados  al BSC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Estratégico 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1824" marR="318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41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CUADRO DE MANDO INTEGRAL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9299180"/>
              </p:ext>
            </p:extLst>
          </p:nvPr>
        </p:nvGraphicFramePr>
        <p:xfrm>
          <a:off x="251519" y="1937326"/>
          <a:ext cx="8568952" cy="39105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522133"/>
                <a:gridCol w="290198"/>
                <a:gridCol w="986175"/>
                <a:gridCol w="899039"/>
                <a:gridCol w="686035"/>
                <a:gridCol w="735829"/>
                <a:gridCol w="908719"/>
                <a:gridCol w="789769"/>
                <a:gridCol w="489630"/>
                <a:gridCol w="394193"/>
                <a:gridCol w="394193"/>
                <a:gridCol w="394193"/>
                <a:gridCol w="1078846"/>
              </a:tblGrid>
              <a:tr h="14582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Perspectiva Laboral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729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Desarrollar el liderazgo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Grado de Avances de programa de desarrollo de lideres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Mensual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incentivos para 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1166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Diseñar un mecanismo estratégico empresarial para el proceso de toma de decisiones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Número de procesos específicos establecidos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Bimensual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Estratégico 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1166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L3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Mejorar la comunicación a través de la compañía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 Personal que utiliza los canales de transferencia de conocimiento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Mensual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%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Plan de  incentivos para el personal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  <a:tr h="583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 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L4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Integrar a los empleados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 Movimientos en las Divisiones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VP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ET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Semestral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#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9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Plan de selección del personal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984" marR="369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124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INDICADORES DE GESTIÓN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3866461"/>
              </p:ext>
            </p:extLst>
          </p:nvPr>
        </p:nvGraphicFramePr>
        <p:xfrm>
          <a:off x="251520" y="1844824"/>
          <a:ext cx="8640971" cy="4786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128"/>
                <a:gridCol w="265128"/>
                <a:gridCol w="2024462"/>
                <a:gridCol w="518565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  <a:gridCol w="265128"/>
              </a:tblGrid>
              <a:tr h="40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effectLst/>
                        </a:rPr>
                        <a:t> </a:t>
                      </a:r>
                      <a:endParaRPr lang="es-EC" sz="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 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Objetivos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effectLst/>
                        </a:rPr>
                        <a:t>Valor Inicial</a:t>
                      </a:r>
                      <a:endParaRPr lang="es-EC" sz="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Metas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Semáforo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 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 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Año 1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Año 2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Año 3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Año 1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>
                          <a:effectLst/>
                        </a:rPr>
                        <a:t>Año 2</a:t>
                      </a:r>
                      <a:endParaRPr lang="es-EC" sz="7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b="1" dirty="0">
                          <a:effectLst/>
                        </a:rPr>
                        <a:t>Año 3</a:t>
                      </a:r>
                      <a:endParaRPr lang="es-EC" sz="7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9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</a:tr>
              <a:tr h="5839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Financiera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</a:tr>
              <a:tr h="350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Crear fuerza motivada y preparada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≥70  &lt;75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&lt;75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≥75  &lt;85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≥85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32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700">
                        <a:effectLst/>
                        <a:latin typeface="Calibri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</a:tr>
              <a:tr h="5839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del Cliente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</a:tr>
              <a:tr h="437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Desarrollar una Organización Aprendiente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≥60  &lt;65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&lt;65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≥65  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58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C2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Desarrollo y transferencia continua de conocimiento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  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  &lt;7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  &lt;8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≥8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5839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Institucional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</a:tr>
              <a:tr h="379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Fomentar Procesos Participativos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  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  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  &lt;5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546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Incrementar las habilidades de alta gerencia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  &lt;2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≥2  &lt;3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671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Asegurar que todos los empleados comprendan la estrategia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≥70  &lt;80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≥80  &lt;80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55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Reforzar el rumbo estratégico / alienar esfuerzos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≥4  &lt;24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&lt;24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≥24  &lt;34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≥34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&lt;34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≥34  &lt;44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≥44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>
                    <a:solidFill>
                      <a:srgbClr val="92D050"/>
                    </a:solidFill>
                  </a:tcPr>
                </a:tc>
              </a:tr>
              <a:tr h="14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>
                          <a:effectLst/>
                        </a:rPr>
                        <a:t> </a:t>
                      </a:r>
                      <a:endParaRPr lang="es-EC" sz="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" dirty="0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effectLst/>
                          <a:sym typeface="Wingdings"/>
                        </a:rPr>
                        <a:t></a:t>
                      </a:r>
                      <a:r>
                        <a:rPr lang="es-EC" sz="200" dirty="0">
                          <a:ln w="5271" cap="flat" cmpd="sng" algn="ctr">
                            <a:solidFill>
                              <a:srgbClr val="4579B8"/>
                            </a:solidFill>
                            <a:prstDash val="solid"/>
                            <a:round/>
                          </a:ln>
                          <a:effectLst/>
                        </a:rPr>
                        <a:t> CONTINUAR</a:t>
                      </a:r>
                      <a:endParaRPr lang="es-EC" sz="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7406" marR="7406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94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INDICADORES DE </a:t>
            </a:r>
            <a:r>
              <a:rPr lang="es-EC" dirty="0" smtClean="0"/>
              <a:t>GESTIÓN</a:t>
            </a: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9212856"/>
              </p:ext>
            </p:extLst>
          </p:nvPr>
        </p:nvGraphicFramePr>
        <p:xfrm>
          <a:off x="251525" y="1806575"/>
          <a:ext cx="8568950" cy="4117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27"/>
                <a:gridCol w="295227"/>
                <a:gridCol w="1623752"/>
                <a:gridCol w="268389"/>
                <a:gridCol w="181815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  <a:gridCol w="295227"/>
              </a:tblGrid>
              <a:tr h="18226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Perspectiva Laboral</a:t>
                      </a:r>
                      <a:endParaRPr lang="es-EC" sz="9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</a:tr>
              <a:tr h="528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Desarrollar el liderazgo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&lt;50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&lt;50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≥50  &lt;60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≥60  &lt;65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≥65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</a:tr>
              <a:tr h="1762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 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Diseñar un mecanismo estratégico empresarial para el proceso de toma de decisiones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≥1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≥1  &lt;2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≥2  &lt;3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≥3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L3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Mejorar la comunicación a través de la compañía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60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≥10  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≥70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&lt;70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≥70  &lt;80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&lt;80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≥80  &lt;95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≥95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 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L4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Integrar a los empleados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2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=0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≥0  &lt;10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&lt;10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≥10  &lt;15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&lt;15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≥15  &lt;17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>
                          <a:effectLst/>
                        </a:rPr>
                        <a:t>≥17</a:t>
                      </a:r>
                      <a:endParaRPr lang="es-EC" sz="7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700" dirty="0">
                          <a:effectLst/>
                        </a:rPr>
                        <a:t>=</a:t>
                      </a:r>
                      <a:endParaRPr lang="es-EC" sz="7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4897" marR="14897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 redondeado">
            <a:hlinkClick r:id="rId2" action="ppaction://hlinksldjump"/>
          </p:cNvPr>
          <p:cNvSpPr/>
          <p:nvPr/>
        </p:nvSpPr>
        <p:spPr>
          <a:xfrm>
            <a:off x="6927981" y="6237312"/>
            <a:ext cx="122413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MENU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xmlns="" val="3370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ESTRUCTURA ORGANIZACIONAL</a:t>
            </a:r>
            <a:endParaRPr lang="es-EC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1009443" y="1556792"/>
            <a:ext cx="7125112" cy="5040559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3347864" y="1556792"/>
            <a:ext cx="208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Gerente</a:t>
            </a:r>
            <a:r>
              <a:rPr lang="en-US" dirty="0" smtClean="0">
                <a:solidFill>
                  <a:schemeClr val="bg1"/>
                </a:solidFill>
              </a:rPr>
              <a:t> General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012392" y="2997056"/>
            <a:ext cx="208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Asesoría</a:t>
            </a:r>
            <a:r>
              <a:rPr lang="en-US" dirty="0" smtClean="0">
                <a:solidFill>
                  <a:schemeClr val="bg1"/>
                </a:solidFill>
              </a:rPr>
              <a:t> Legal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2997056"/>
            <a:ext cx="208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Contabilidad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4149184"/>
            <a:ext cx="208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Administración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012160" y="5373216"/>
            <a:ext cx="2088000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Coordinación Guayaquil</a:t>
            </a:r>
            <a:endParaRPr lang="es-EC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971600" y="5373216"/>
            <a:ext cx="2088232" cy="9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Coordinación Quito</a:t>
            </a:r>
            <a:endParaRPr lang="es-EC" dirty="0">
              <a:solidFill>
                <a:schemeClr val="bg1"/>
              </a:solidFill>
            </a:endParaRPr>
          </a:p>
        </p:txBody>
      </p:sp>
      <p:cxnSp>
        <p:nvCxnSpPr>
          <p:cNvPr id="35" name="34 Conector recto"/>
          <p:cNvCxnSpPr>
            <a:stCxn id="8" idx="2"/>
          </p:cNvCxnSpPr>
          <p:nvPr/>
        </p:nvCxnSpPr>
        <p:spPr>
          <a:xfrm>
            <a:off x="4391864" y="2492792"/>
            <a:ext cx="36120" cy="3312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3" idx="3"/>
            <a:endCxn id="12" idx="1"/>
          </p:cNvCxnSpPr>
          <p:nvPr/>
        </p:nvCxnSpPr>
        <p:spPr>
          <a:xfrm>
            <a:off x="3059832" y="5841216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10" idx="3"/>
            <a:endCxn id="9" idx="1"/>
          </p:cNvCxnSpPr>
          <p:nvPr/>
        </p:nvCxnSpPr>
        <p:spPr>
          <a:xfrm>
            <a:off x="3059600" y="3465056"/>
            <a:ext cx="2952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3059832" y="4653136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53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Se describió todo lo referente a la empresa </a:t>
            </a:r>
            <a:r>
              <a:rPr lang="es-EC" dirty="0" err="1" smtClean="0"/>
              <a:t>Prosumel</a:t>
            </a:r>
            <a:r>
              <a:rPr lang="es-EC" dirty="0" smtClean="0"/>
              <a:t> S.A, </a:t>
            </a:r>
            <a:r>
              <a:rPr lang="es-EC" dirty="0"/>
              <a:t>esto nos ayudó a tener más claro la situación de la </a:t>
            </a:r>
            <a:r>
              <a:rPr lang="es-EC" dirty="0" smtClean="0"/>
              <a:t>empresa.</a:t>
            </a:r>
          </a:p>
          <a:p>
            <a:pPr algn="just"/>
            <a:r>
              <a:rPr lang="es-EC" dirty="0"/>
              <a:t>E</a:t>
            </a:r>
            <a:r>
              <a:rPr lang="es-EC" dirty="0" smtClean="0"/>
              <a:t>stablecimos  </a:t>
            </a:r>
            <a:r>
              <a:rPr lang="es-EC" dirty="0"/>
              <a:t>los principios, valores, misión, visión, objetivo institucional y estrategias fundamentales necesarias para encaminar la </a:t>
            </a:r>
            <a:r>
              <a:rPr lang="es-EC" dirty="0" smtClean="0"/>
              <a:t>empresa.</a:t>
            </a:r>
          </a:p>
          <a:p>
            <a:pPr algn="just"/>
            <a:r>
              <a:rPr lang="es-EC" dirty="0"/>
              <a:t>Prosumel S.A. ha venido desarrollando sus actividades sin tener definido un direccionamiento estratégico ni sus lineamientos, como consecuencia de esto carece de procedimientos administrativos y </a:t>
            </a:r>
            <a:r>
              <a:rPr lang="es-EC" dirty="0" smtClean="0"/>
              <a:t>operativos.</a:t>
            </a:r>
          </a:p>
          <a:p>
            <a:pPr algn="just"/>
            <a:r>
              <a:rPr lang="es-EC" dirty="0" smtClean="0"/>
              <a:t>Los </a:t>
            </a:r>
            <a:r>
              <a:rPr lang="es-EC" dirty="0"/>
              <a:t>objetivos, estrategias y metas deseadas fueron evaluadas con la ayuda del </a:t>
            </a:r>
            <a:r>
              <a:rPr lang="es-EC" dirty="0" smtClean="0"/>
              <a:t>BSC.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4198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/>
              <a:t>C</a:t>
            </a:r>
            <a:r>
              <a:rPr lang="es-EC" dirty="0" smtClean="0"/>
              <a:t>ontratar </a:t>
            </a:r>
            <a:r>
              <a:rPr lang="es-EC" dirty="0"/>
              <a:t>a un asesor que cuente con los conocimientos idóneos en cuanto al Diseño de un Plan </a:t>
            </a:r>
            <a:r>
              <a:rPr lang="es-EC" dirty="0" smtClean="0"/>
              <a:t>Estratégico.</a:t>
            </a:r>
          </a:p>
          <a:p>
            <a:pPr algn="just"/>
            <a:r>
              <a:rPr lang="es-EC" dirty="0"/>
              <a:t>Se recomienda el planteamiento y aplicación de las estrategias resultantes del diagnóstico </a:t>
            </a:r>
            <a:r>
              <a:rPr lang="es-EC" dirty="0" smtClean="0"/>
              <a:t>FODA.</a:t>
            </a:r>
          </a:p>
          <a:p>
            <a:pPr algn="just"/>
            <a:r>
              <a:rPr lang="es-EC" dirty="0"/>
              <a:t>Se debe crear y fomentar una cultura organizacional en la empresa para que los empleados se sientan comprometidos con la consecución de las </a:t>
            </a:r>
            <a:r>
              <a:rPr lang="es-EC" dirty="0" smtClean="0"/>
              <a:t>metas.</a:t>
            </a:r>
          </a:p>
          <a:p>
            <a:pPr algn="just"/>
            <a:r>
              <a:rPr lang="es-EC" dirty="0"/>
              <a:t>L</a:t>
            </a:r>
            <a:r>
              <a:rPr lang="es-EC" dirty="0" smtClean="0"/>
              <a:t>a </a:t>
            </a:r>
            <a:r>
              <a:rPr lang="es-EC" dirty="0"/>
              <a:t>implementación del modelo de gestión estratégica propuesto ya que el desarrollo de sus proyectos le permitirá incrementar su nivel de </a:t>
            </a:r>
            <a:r>
              <a:rPr lang="es-EC" dirty="0" smtClean="0"/>
              <a:t>rentabilidad.</a:t>
            </a:r>
          </a:p>
          <a:p>
            <a:pPr algn="just"/>
            <a:r>
              <a:rPr lang="es-EC" dirty="0"/>
              <a:t>L</a:t>
            </a:r>
            <a:r>
              <a:rPr lang="es-EC" dirty="0" smtClean="0"/>
              <a:t>a </a:t>
            </a:r>
            <a:r>
              <a:rPr lang="es-EC" dirty="0"/>
              <a:t>utilización de los diferentes indicadores de gestión </a:t>
            </a:r>
            <a:r>
              <a:rPr lang="es-EC" dirty="0" smtClean="0"/>
              <a:t>propuestos.</a:t>
            </a:r>
          </a:p>
          <a:p>
            <a:endParaRPr lang="es-EC" dirty="0"/>
          </a:p>
        </p:txBody>
      </p:sp>
      <p:sp>
        <p:nvSpPr>
          <p:cNvPr id="4" name="3 Rectángulo redondeado">
            <a:hlinkClick r:id="rId2" action="ppaction://hlinksldjump"/>
          </p:cNvPr>
          <p:cNvSpPr/>
          <p:nvPr/>
        </p:nvSpPr>
        <p:spPr>
          <a:xfrm>
            <a:off x="6927981" y="6237312"/>
            <a:ext cx="122413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MENU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xmlns="" val="233884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284984"/>
            <a:ext cx="7125113" cy="924475"/>
          </a:xfrm>
        </p:spPr>
        <p:txBody>
          <a:bodyPr/>
          <a:lstStyle/>
          <a:p>
            <a:r>
              <a:rPr lang="es-EC" dirty="0" smtClean="0"/>
              <a:t>GRACIAS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0343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OBJETIVO GENERAL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/>
              <a:t>Definir un plan estratégico con Balanced Scorecard para la empresa Prosumel S.A, determinando la misión, visión, valores así como las fortalezas y debilidades, oportunidades y amenazas, estrategias organizacionales, conocer a la  industria, a los  competidores, productos / servicios, para alcanzar sus metas a corto, mediano y largo plazo, </a:t>
            </a:r>
            <a:r>
              <a:rPr lang="es-EC" dirty="0" smtClean="0"/>
              <a:t>y </a:t>
            </a:r>
            <a:r>
              <a:rPr lang="es-EC" dirty="0"/>
              <a:t>ante todo satisfacer las necesidades y expectativas de los clientes.</a:t>
            </a:r>
          </a:p>
        </p:txBody>
      </p:sp>
    </p:spTree>
    <p:extLst>
      <p:ext uri="{BB962C8B-B14F-4D97-AF65-F5344CB8AC3E}">
        <p14:creationId xmlns:p14="http://schemas.microsoft.com/office/powerpoint/2010/main" xmlns="" val="4723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75724"/>
            <a:ext cx="7306971" cy="924475"/>
          </a:xfrm>
        </p:spPr>
        <p:txBody>
          <a:bodyPr/>
          <a:lstStyle/>
          <a:p>
            <a:pPr lvl="0" algn="ctr"/>
            <a:r>
              <a:rPr lang="es-EC" dirty="0" smtClean="0"/>
              <a:t>OBJETIVOS ESPECÍFICOS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dirty="0" smtClean="0"/>
              <a:t>Describir </a:t>
            </a:r>
            <a:r>
              <a:rPr lang="es-EC" dirty="0"/>
              <a:t>en un capítulo todo lo relacionado a la empresa Prosumel </a:t>
            </a:r>
            <a:r>
              <a:rPr lang="es-EC" dirty="0" smtClean="0"/>
              <a:t>S.A</a:t>
            </a:r>
          </a:p>
          <a:p>
            <a:pPr algn="just"/>
            <a:r>
              <a:rPr lang="es-EC" dirty="0" smtClean="0"/>
              <a:t>Realizar </a:t>
            </a:r>
            <a:r>
              <a:rPr lang="es-EC" dirty="0"/>
              <a:t>el análisis situacional de la </a:t>
            </a:r>
            <a:r>
              <a:rPr lang="es-EC" dirty="0" smtClean="0"/>
              <a:t>empresa</a:t>
            </a:r>
          </a:p>
          <a:p>
            <a:pPr algn="just"/>
            <a:r>
              <a:rPr lang="es-EC" dirty="0" smtClean="0"/>
              <a:t>Desarrollar </a:t>
            </a:r>
            <a:r>
              <a:rPr lang="es-EC" dirty="0"/>
              <a:t>el direccionamiento estratégico para Prosumel S.A para poder identificar objetivos a corto, mediano y </a:t>
            </a:r>
            <a:r>
              <a:rPr lang="es-EC" dirty="0" smtClean="0"/>
              <a:t>largo plazo, así como  estrategias.</a:t>
            </a:r>
          </a:p>
          <a:p>
            <a:pPr algn="just"/>
            <a:r>
              <a:rPr lang="es-EC" dirty="0" smtClean="0"/>
              <a:t>Establecer </a:t>
            </a:r>
            <a:r>
              <a:rPr lang="es-EC" dirty="0"/>
              <a:t>un sistema de Gestión (Balanced Scorecard) que ayude al control y evaluación del cumplimiento de objetivos mediante indicadores de gestión</a:t>
            </a: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19998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ALCANCE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579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2300" dirty="0"/>
              <a:t>Diseñar e implementar un Plan Estratégico bajo la metodología  de Balanced Scorecard dentro de la compañía Prosumel S.A. que incluye:</a:t>
            </a:r>
          </a:p>
          <a:p>
            <a:pPr algn="just"/>
            <a:endParaRPr lang="es-EC" sz="2300" dirty="0"/>
          </a:p>
          <a:p>
            <a:pPr algn="just"/>
            <a:r>
              <a:rPr lang="es-EC" sz="2300" dirty="0" smtClean="0"/>
              <a:t>Análisis </a:t>
            </a:r>
            <a:r>
              <a:rPr lang="es-EC" sz="2300" dirty="0"/>
              <a:t>FODA</a:t>
            </a:r>
            <a:r>
              <a:rPr lang="es-EC" sz="2300" dirty="0" smtClean="0"/>
              <a:t>.</a:t>
            </a:r>
            <a:endParaRPr lang="es-EC" sz="2300" dirty="0"/>
          </a:p>
          <a:p>
            <a:pPr algn="just"/>
            <a:r>
              <a:rPr lang="es-EC" sz="2300" dirty="0" smtClean="0"/>
              <a:t>Misión</a:t>
            </a:r>
            <a:r>
              <a:rPr lang="es-EC" sz="2300" dirty="0"/>
              <a:t>, visión y objetivos estratégicos </a:t>
            </a:r>
            <a:endParaRPr lang="es-EC" sz="2300" dirty="0" smtClean="0"/>
          </a:p>
          <a:p>
            <a:pPr algn="just"/>
            <a:r>
              <a:rPr lang="es-EC" sz="2300" dirty="0" smtClean="0"/>
              <a:t>Definir </a:t>
            </a:r>
            <a:r>
              <a:rPr lang="es-EC" sz="2300" dirty="0"/>
              <a:t>la formulación de la estrategia </a:t>
            </a:r>
            <a:endParaRPr lang="es-EC" sz="2300" dirty="0" smtClean="0"/>
          </a:p>
          <a:p>
            <a:pPr algn="just"/>
            <a:r>
              <a:rPr lang="es-EC" sz="2300" dirty="0" smtClean="0"/>
              <a:t>Establecer </a:t>
            </a:r>
            <a:r>
              <a:rPr lang="es-EC" sz="2300" dirty="0"/>
              <a:t>un sistema de Gestión (Balanced Scorecard</a:t>
            </a:r>
            <a:r>
              <a:rPr lang="es-EC" sz="2300" dirty="0" smtClean="0"/>
              <a:t>)</a:t>
            </a:r>
            <a:endParaRPr lang="es-EC" dirty="0"/>
          </a:p>
        </p:txBody>
      </p:sp>
      <p:sp>
        <p:nvSpPr>
          <p:cNvPr id="5" name="4 Rectángulo redondeado">
            <a:hlinkClick r:id="rId2" action="ppaction://hlinksldjump"/>
          </p:cNvPr>
          <p:cNvSpPr/>
          <p:nvPr/>
        </p:nvSpPr>
        <p:spPr>
          <a:xfrm>
            <a:off x="6660232" y="6237312"/>
            <a:ext cx="1224136" cy="432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MENU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xmlns="" val="2708789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ANÁLISIS EXTERNO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MACRO AMBIENTE</a:t>
            </a:r>
          </a:p>
          <a:p>
            <a:pPr lvl="1"/>
            <a:r>
              <a:rPr lang="es-EC" dirty="0" smtClean="0"/>
              <a:t>FACTORES ECONOMICAS</a:t>
            </a:r>
          </a:p>
          <a:p>
            <a:pPr lvl="1"/>
            <a:r>
              <a:rPr lang="es-EC" dirty="0" smtClean="0"/>
              <a:t>FACTOR LEGAL</a:t>
            </a:r>
          </a:p>
          <a:p>
            <a:pPr lvl="1"/>
            <a:r>
              <a:rPr lang="es-EC" dirty="0" smtClean="0"/>
              <a:t>FACTOR DEMOGRAFICO</a:t>
            </a:r>
          </a:p>
          <a:p>
            <a:pPr lvl="1"/>
            <a:r>
              <a:rPr lang="es-EC" dirty="0" smtClean="0"/>
              <a:t>FACTOR SOCIAL</a:t>
            </a:r>
          </a:p>
          <a:p>
            <a:pPr lvl="1"/>
            <a:r>
              <a:rPr lang="es-EC" dirty="0" smtClean="0"/>
              <a:t>FACTOR TECNOLOGICO</a:t>
            </a:r>
          </a:p>
          <a:p>
            <a:pPr lvl="1"/>
            <a:r>
              <a:rPr lang="es-EC" dirty="0" smtClean="0"/>
              <a:t>FACTOR AMBIENTAL</a:t>
            </a:r>
          </a:p>
          <a:p>
            <a:r>
              <a:rPr lang="es-EC" dirty="0" smtClean="0"/>
              <a:t>MICRO AMBIENTE</a:t>
            </a:r>
          </a:p>
          <a:p>
            <a:pPr lvl="1"/>
            <a:r>
              <a:rPr lang="es-EC" dirty="0" smtClean="0"/>
              <a:t>COMPETIDORES</a:t>
            </a:r>
          </a:p>
          <a:p>
            <a:pPr lvl="1"/>
            <a:r>
              <a:rPr lang="es-EC" dirty="0" smtClean="0"/>
              <a:t>PROVEEDORES</a:t>
            </a:r>
          </a:p>
          <a:p>
            <a:pPr lvl="1"/>
            <a:r>
              <a:rPr lang="es-EC" dirty="0" smtClean="0"/>
              <a:t>CLIENTES</a:t>
            </a:r>
          </a:p>
        </p:txBody>
      </p:sp>
    </p:spTree>
    <p:extLst>
      <p:ext uri="{BB962C8B-B14F-4D97-AF65-F5344CB8AC3E}">
        <p14:creationId xmlns:p14="http://schemas.microsoft.com/office/powerpoint/2010/main" xmlns="" val="24667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ANÁLISIS INTERNO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CAPACIDAD ADMINISTRATIVA</a:t>
            </a:r>
          </a:p>
          <a:p>
            <a:r>
              <a:rPr lang="es-EC" dirty="0" smtClean="0"/>
              <a:t>CAPACIDAD FINANCIERA</a:t>
            </a:r>
          </a:p>
          <a:p>
            <a:r>
              <a:rPr lang="es-EC" dirty="0" smtClean="0"/>
              <a:t>CAPACIDAD PRODUCTIVA</a:t>
            </a:r>
          </a:p>
          <a:p>
            <a:r>
              <a:rPr lang="es-EC" dirty="0" smtClean="0"/>
              <a:t>CAPACIDAD TECNOLÓGICA </a:t>
            </a:r>
          </a:p>
          <a:p>
            <a:r>
              <a:rPr lang="es-EC" dirty="0" smtClean="0"/>
              <a:t>CAPACIDAD DE RECURSOS HUMANOS</a:t>
            </a:r>
          </a:p>
          <a:p>
            <a:r>
              <a:rPr lang="es-EC" dirty="0" smtClean="0"/>
              <a:t>CAPACIDAD DE COMERCIALIZACIÓN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xmlns="" val="25035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Invierno</Template>
  <TotalTime>6530</TotalTime>
  <Words>6319</Words>
  <Application>Microsoft Office PowerPoint</Application>
  <PresentationFormat>Presentación en pantalla (4:3)</PresentationFormat>
  <Paragraphs>3350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Winter</vt:lpstr>
      <vt:lpstr>DISEÑO E IMPLEMENTACIÓN DEL PLAN ESTRATÉGICO BAJO LA METODOLOGÍA DE BALANCED SCORECARD PARA PROSUMEL S.A.</vt:lpstr>
      <vt:lpstr>Diapositiva 2</vt:lpstr>
      <vt:lpstr>PROSUMEL S.A</vt:lpstr>
      <vt:lpstr>ESTRUCTURA ORGANIZACIONAL</vt:lpstr>
      <vt:lpstr>OBJETIVO GENERAL</vt:lpstr>
      <vt:lpstr>OBJETIVOS ESPECÍFICOS</vt:lpstr>
      <vt:lpstr>ALCANCE</vt:lpstr>
      <vt:lpstr>ANÁLISIS EXTERNO</vt:lpstr>
      <vt:lpstr>ANÁLISIS INTERNO</vt:lpstr>
      <vt:lpstr>MATRIZ DE POTENCIALIDAD FO</vt:lpstr>
      <vt:lpstr>MATRIZ DE POTENCIALIDAD FA</vt:lpstr>
      <vt:lpstr>MATRIZ DE VULNERABILIDAD DO</vt:lpstr>
      <vt:lpstr>MATRIZ DE VULNERABILIDAD DA</vt:lpstr>
      <vt:lpstr>MATRIZ DE SÍNTESIS ESTRATÉGICA</vt:lpstr>
      <vt:lpstr>ESTABLECIMIENTO DE LA MISIÓN</vt:lpstr>
      <vt:lpstr>MISIÓN</vt:lpstr>
      <vt:lpstr>ESTABLECIMIENTO DE LA VISIÓN</vt:lpstr>
      <vt:lpstr>VISIÓN</vt:lpstr>
      <vt:lpstr>MATRIZ ESTRATÉGICA</vt:lpstr>
      <vt:lpstr>OBJETIVOS ESTRATÉGICOS</vt:lpstr>
      <vt:lpstr>OBJETIVOS ESTRATÉGICOS</vt:lpstr>
      <vt:lpstr>CUADRO DE MANDO</vt:lpstr>
      <vt:lpstr>CUADRO DE MANDO</vt:lpstr>
      <vt:lpstr>CUADRO DE MANDO</vt:lpstr>
      <vt:lpstr>CUADRO DE MANDO</vt:lpstr>
      <vt:lpstr>INDICADORES DE GESTIÓN</vt:lpstr>
      <vt:lpstr>INDICADORES DE GESTIÓN</vt:lpstr>
      <vt:lpstr>INDICADORES DE GESTIÓN</vt:lpstr>
      <vt:lpstr>MAPA ESTRATÉGICO</vt:lpstr>
      <vt:lpstr>PLANES</vt:lpstr>
      <vt:lpstr>IMPACTO Y FACTIBILIDAD</vt:lpstr>
      <vt:lpstr>IMPACTO Y FACTIBILIDAD</vt:lpstr>
      <vt:lpstr>IMPACTO Y FACTIBILIDAD</vt:lpstr>
      <vt:lpstr>BALANCED SCORECARD SEGUNDO NIVEL (ÁREA RECURSOS HUMANOS) </vt:lpstr>
      <vt:lpstr>CUADRO DE MANDO INTEGRAL</vt:lpstr>
      <vt:lpstr>CUADRO DE MANDO INTEGRAL</vt:lpstr>
      <vt:lpstr>CUADRO DE MANDO INTEGRAL</vt:lpstr>
      <vt:lpstr>INDICADORES DE GESTIÓN</vt:lpstr>
      <vt:lpstr>INDICADORES DE GESTIÓN</vt:lpstr>
      <vt:lpstr>CONCLUSIONES</vt:lpstr>
      <vt:lpstr>RECOMENDACIONES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csigcho csigcho</dc:creator>
  <cp:lastModifiedBy>User</cp:lastModifiedBy>
  <cp:revision>73</cp:revision>
  <dcterms:created xsi:type="dcterms:W3CDTF">2014-10-27T12:57:42Z</dcterms:created>
  <dcterms:modified xsi:type="dcterms:W3CDTF">2014-11-03T21:25:16Z</dcterms:modified>
</cp:coreProperties>
</file>