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6" r:id="rId1"/>
  </p:sldMasterIdLst>
  <p:notesMasterIdLst>
    <p:notesMasterId r:id="rId28"/>
  </p:notesMasterIdLst>
  <p:sldIdLst>
    <p:sldId id="256" r:id="rId2"/>
    <p:sldId id="257" r:id="rId3"/>
    <p:sldId id="258" r:id="rId4"/>
    <p:sldId id="259" r:id="rId5"/>
    <p:sldId id="260" r:id="rId6"/>
    <p:sldId id="261" r:id="rId7"/>
    <p:sldId id="262" r:id="rId8"/>
    <p:sldId id="263" r:id="rId9"/>
    <p:sldId id="266" r:id="rId10"/>
    <p:sldId id="264" r:id="rId11"/>
    <p:sldId id="267" r:id="rId12"/>
    <p:sldId id="268" r:id="rId13"/>
    <p:sldId id="265" r:id="rId14"/>
    <p:sldId id="270" r:id="rId15"/>
    <p:sldId id="269" r:id="rId16"/>
    <p:sldId id="280" r:id="rId17"/>
    <p:sldId id="271" r:id="rId18"/>
    <p:sldId id="272" r:id="rId19"/>
    <p:sldId id="273" r:id="rId20"/>
    <p:sldId id="274" r:id="rId21"/>
    <p:sldId id="275" r:id="rId22"/>
    <p:sldId id="276" r:id="rId23"/>
    <p:sldId id="281" r:id="rId24"/>
    <p:sldId id="277" r:id="rId25"/>
    <p:sldId id="278" r:id="rId26"/>
    <p:sldId id="279" r:id="rId27"/>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3010"/>
    <a:srgbClr val="F0E8E7"/>
    <a:srgbClr val="4414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156" y="-2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50FC91-DD7E-4B25-8F5D-FCC19D0AE267}" type="datetimeFigureOut">
              <a:rPr lang="es-EC" smtClean="0"/>
              <a:t>26/10/2016</a:t>
            </a:fld>
            <a:endParaRPr lang="es-EC"/>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FEC01F-3992-4855-9909-DD62D25DBE99}" type="slidenum">
              <a:rPr lang="es-EC" smtClean="0"/>
              <a:t>‹Nº›</a:t>
            </a:fld>
            <a:endParaRPr lang="es-EC"/>
          </a:p>
        </p:txBody>
      </p:sp>
    </p:spTree>
    <p:extLst>
      <p:ext uri="{BB962C8B-B14F-4D97-AF65-F5344CB8AC3E}">
        <p14:creationId xmlns:p14="http://schemas.microsoft.com/office/powerpoint/2010/main" val="2707165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C" dirty="0"/>
          </a:p>
        </p:txBody>
      </p:sp>
      <p:sp>
        <p:nvSpPr>
          <p:cNvPr id="4" name="Slide Number Placeholder 3"/>
          <p:cNvSpPr>
            <a:spLocks noGrp="1"/>
          </p:cNvSpPr>
          <p:nvPr>
            <p:ph type="sldNum" sz="quarter" idx="10"/>
          </p:nvPr>
        </p:nvSpPr>
        <p:spPr/>
        <p:txBody>
          <a:bodyPr/>
          <a:lstStyle/>
          <a:p>
            <a:fld id="{BBFEC01F-3992-4855-9909-DD62D25DBE99}" type="slidenum">
              <a:rPr lang="es-EC" smtClean="0"/>
              <a:t>22</a:t>
            </a:fld>
            <a:endParaRPr lang="es-EC"/>
          </a:p>
        </p:txBody>
      </p:sp>
    </p:spTree>
    <p:extLst>
      <p:ext uri="{BB962C8B-B14F-4D97-AF65-F5344CB8AC3E}">
        <p14:creationId xmlns:p14="http://schemas.microsoft.com/office/powerpoint/2010/main" val="2938432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C" dirty="0"/>
          </a:p>
        </p:txBody>
      </p:sp>
      <p:sp>
        <p:nvSpPr>
          <p:cNvPr id="4" name="Slide Number Placeholder 3"/>
          <p:cNvSpPr>
            <a:spLocks noGrp="1"/>
          </p:cNvSpPr>
          <p:nvPr>
            <p:ph type="sldNum" sz="quarter" idx="10"/>
          </p:nvPr>
        </p:nvSpPr>
        <p:spPr/>
        <p:txBody>
          <a:bodyPr/>
          <a:lstStyle/>
          <a:p>
            <a:fld id="{BBFEC01F-3992-4855-9909-DD62D25DBE99}" type="slidenum">
              <a:rPr lang="es-EC" smtClean="0"/>
              <a:t>24</a:t>
            </a:fld>
            <a:endParaRPr lang="es-EC"/>
          </a:p>
        </p:txBody>
      </p:sp>
    </p:spTree>
    <p:extLst>
      <p:ext uri="{BB962C8B-B14F-4D97-AF65-F5344CB8AC3E}">
        <p14:creationId xmlns:p14="http://schemas.microsoft.com/office/powerpoint/2010/main" val="373430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C" dirty="0"/>
          </a:p>
        </p:txBody>
      </p:sp>
      <p:sp>
        <p:nvSpPr>
          <p:cNvPr id="4" name="Slide Number Placeholder 3"/>
          <p:cNvSpPr>
            <a:spLocks noGrp="1"/>
          </p:cNvSpPr>
          <p:nvPr>
            <p:ph type="sldNum" sz="quarter" idx="10"/>
          </p:nvPr>
        </p:nvSpPr>
        <p:spPr/>
        <p:txBody>
          <a:bodyPr/>
          <a:lstStyle/>
          <a:p>
            <a:fld id="{BBFEC01F-3992-4855-9909-DD62D25DBE99}" type="slidenum">
              <a:rPr lang="es-EC" smtClean="0"/>
              <a:t>25</a:t>
            </a:fld>
            <a:endParaRPr lang="es-EC"/>
          </a:p>
        </p:txBody>
      </p:sp>
    </p:spTree>
    <p:extLst>
      <p:ext uri="{BB962C8B-B14F-4D97-AF65-F5344CB8AC3E}">
        <p14:creationId xmlns:p14="http://schemas.microsoft.com/office/powerpoint/2010/main" val="1646200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C" dirty="0"/>
          </a:p>
        </p:txBody>
      </p:sp>
      <p:sp>
        <p:nvSpPr>
          <p:cNvPr id="4" name="Slide Number Placeholder 3"/>
          <p:cNvSpPr>
            <a:spLocks noGrp="1"/>
          </p:cNvSpPr>
          <p:nvPr>
            <p:ph type="sldNum" sz="quarter" idx="10"/>
          </p:nvPr>
        </p:nvSpPr>
        <p:spPr/>
        <p:txBody>
          <a:bodyPr/>
          <a:lstStyle/>
          <a:p>
            <a:fld id="{BBFEC01F-3992-4855-9909-DD62D25DBE99}" type="slidenum">
              <a:rPr lang="es-EC" smtClean="0"/>
              <a:t>26</a:t>
            </a:fld>
            <a:endParaRPr lang="es-EC"/>
          </a:p>
        </p:txBody>
      </p:sp>
    </p:spTree>
    <p:extLst>
      <p:ext uri="{BB962C8B-B14F-4D97-AF65-F5344CB8AC3E}">
        <p14:creationId xmlns:p14="http://schemas.microsoft.com/office/powerpoint/2010/main" val="3218704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6E821F-B648-4AAA-841E-C4FA6E3E5FEC}" type="datetimeFigureOut">
              <a:rPr lang="es-EC" smtClean="0"/>
              <a:t>26/10/2016</a:t>
            </a:fld>
            <a:endParaRPr lang="es-EC"/>
          </a:p>
        </p:txBody>
      </p:sp>
      <p:sp>
        <p:nvSpPr>
          <p:cNvPr id="5" name="Footer Placeholder 4"/>
          <p:cNvSpPr>
            <a:spLocks noGrp="1"/>
          </p:cNvSpPr>
          <p:nvPr>
            <p:ph type="ftr" sz="quarter" idx="11"/>
          </p:nvPr>
        </p:nvSpPr>
        <p:spPr/>
        <p:txBody>
          <a:bodyPr/>
          <a:lstStyle/>
          <a:p>
            <a:endParaRPr lang="es-EC"/>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1438146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E821F-B648-4AAA-841E-C4FA6E3E5FEC}" type="datetimeFigureOut">
              <a:rPr lang="es-EC" smtClean="0"/>
              <a:t>26/10/2016</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405320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E821F-B648-4AAA-841E-C4FA6E3E5FEC}" type="datetimeFigureOut">
              <a:rPr lang="es-EC" smtClean="0"/>
              <a:t>26/10/2016</a:t>
            </a:fld>
            <a:endParaRPr lang="es-EC"/>
          </a:p>
        </p:txBody>
      </p:sp>
      <p:sp>
        <p:nvSpPr>
          <p:cNvPr id="5" name="Footer Placeholder 4"/>
          <p:cNvSpPr>
            <a:spLocks noGrp="1"/>
          </p:cNvSpPr>
          <p:nvPr>
            <p:ph type="ftr" sz="quarter" idx="11"/>
          </p:nvPr>
        </p:nvSpPr>
        <p:spPr/>
        <p:txBody>
          <a:bodyPr/>
          <a:lstStyle/>
          <a:p>
            <a:endParaRPr lang="es-EC"/>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5B0A38-4E3D-4F52-B0F5-9A2B3FE1943C}" type="slidenum">
              <a:rPr lang="es-EC" smtClean="0"/>
              <a:t>‹Nº›</a:t>
            </a:fld>
            <a:endParaRPr lang="es-EC"/>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8800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66E821F-B648-4AAA-841E-C4FA6E3E5FEC}" type="datetimeFigureOut">
              <a:rPr lang="es-EC" smtClean="0"/>
              <a:t>26/10/2016</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1243602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66E821F-B648-4AAA-841E-C4FA6E3E5FEC}" type="datetimeFigureOut">
              <a:rPr lang="es-EC" smtClean="0"/>
              <a:t>26/10/2016</a:t>
            </a:fld>
            <a:endParaRPr lang="es-EC"/>
          </a:p>
        </p:txBody>
      </p:sp>
      <p:sp>
        <p:nvSpPr>
          <p:cNvPr id="6" name="Footer Placeholder 5"/>
          <p:cNvSpPr>
            <a:spLocks noGrp="1"/>
          </p:cNvSpPr>
          <p:nvPr>
            <p:ph type="ftr" sz="quarter" idx="11"/>
          </p:nvPr>
        </p:nvSpPr>
        <p:spPr/>
        <p:txBody>
          <a:bodyPr/>
          <a:lstStyle/>
          <a:p>
            <a:endParaRPr lang="es-EC"/>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5B0A38-4E3D-4F52-B0F5-9A2B3FE1943C}" type="slidenum">
              <a:rPr lang="es-EC" smtClean="0"/>
              <a:t>‹Nº›</a:t>
            </a:fld>
            <a:endParaRPr lang="es-EC"/>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753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66E821F-B648-4AAA-841E-C4FA6E3E5FEC}" type="datetimeFigureOut">
              <a:rPr lang="es-EC" smtClean="0"/>
              <a:t>26/10/2016</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1238873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6E821F-B648-4AAA-841E-C4FA6E3E5FEC}" type="datetimeFigureOut">
              <a:rPr lang="es-EC" smtClean="0"/>
              <a:t>26/10/2016</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2639272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6E821F-B648-4AAA-841E-C4FA6E3E5FEC}" type="datetimeFigureOut">
              <a:rPr lang="es-EC" smtClean="0"/>
              <a:t>26/10/2016</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508616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6E821F-B648-4AAA-841E-C4FA6E3E5FEC}" type="datetimeFigureOut">
              <a:rPr lang="es-EC" smtClean="0"/>
              <a:t>26/10/2016</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190879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E821F-B648-4AAA-841E-C4FA6E3E5FEC}" type="datetimeFigureOut">
              <a:rPr lang="es-EC" smtClean="0"/>
              <a:t>26/10/2016</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293278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6E821F-B648-4AAA-841E-C4FA6E3E5FEC}" type="datetimeFigureOut">
              <a:rPr lang="es-EC" smtClean="0"/>
              <a:t>26/10/2016</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4134078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6E821F-B648-4AAA-841E-C4FA6E3E5FEC}" type="datetimeFigureOut">
              <a:rPr lang="es-EC" smtClean="0"/>
              <a:t>26/10/2016</a:t>
            </a:fld>
            <a:endParaRPr lang="es-EC"/>
          </a:p>
        </p:txBody>
      </p:sp>
      <p:sp>
        <p:nvSpPr>
          <p:cNvPr id="8" name="Footer Placeholder 7"/>
          <p:cNvSpPr>
            <a:spLocks noGrp="1"/>
          </p:cNvSpPr>
          <p:nvPr>
            <p:ph type="ftr" sz="quarter" idx="11"/>
          </p:nvPr>
        </p:nvSpPr>
        <p:spPr/>
        <p:txBody>
          <a:bodyPr/>
          <a:lstStyle/>
          <a:p>
            <a:endParaRPr lang="es-EC"/>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367938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6E821F-B648-4AAA-841E-C4FA6E3E5FEC}" type="datetimeFigureOut">
              <a:rPr lang="es-EC" smtClean="0"/>
              <a:t>26/10/2016</a:t>
            </a:fld>
            <a:endParaRPr lang="es-EC"/>
          </a:p>
        </p:txBody>
      </p:sp>
      <p:sp>
        <p:nvSpPr>
          <p:cNvPr id="4" name="Footer Placeholder 3"/>
          <p:cNvSpPr>
            <a:spLocks noGrp="1"/>
          </p:cNvSpPr>
          <p:nvPr>
            <p:ph type="ftr" sz="quarter" idx="11"/>
          </p:nvPr>
        </p:nvSpPr>
        <p:spPr/>
        <p:txBody>
          <a:bodyPr/>
          <a:lstStyle/>
          <a:p>
            <a:endParaRPr lang="es-EC"/>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367292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E821F-B648-4AAA-841E-C4FA6E3E5FEC}" type="datetimeFigureOut">
              <a:rPr lang="es-EC" smtClean="0"/>
              <a:t>26/10/2016</a:t>
            </a:fld>
            <a:endParaRPr lang="es-EC"/>
          </a:p>
        </p:txBody>
      </p:sp>
      <p:sp>
        <p:nvSpPr>
          <p:cNvPr id="3" name="Footer Placeholder 2"/>
          <p:cNvSpPr>
            <a:spLocks noGrp="1"/>
          </p:cNvSpPr>
          <p:nvPr>
            <p:ph type="ftr" sz="quarter" idx="11"/>
          </p:nvPr>
        </p:nvSpPr>
        <p:spPr/>
        <p:txBody>
          <a:bodyPr/>
          <a:lstStyle/>
          <a:p>
            <a:endParaRPr lang="es-EC"/>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185098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E821F-B648-4AAA-841E-C4FA6E3E5FEC}" type="datetimeFigureOut">
              <a:rPr lang="es-EC" smtClean="0"/>
              <a:t>26/10/2016</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230039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E821F-B648-4AAA-841E-C4FA6E3E5FEC}" type="datetimeFigureOut">
              <a:rPr lang="es-EC" smtClean="0"/>
              <a:t>26/10/2016</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5B0A38-4E3D-4F52-B0F5-9A2B3FE1943C}" type="slidenum">
              <a:rPr lang="es-EC" smtClean="0"/>
              <a:t>‹Nº›</a:t>
            </a:fld>
            <a:endParaRPr lang="es-EC"/>
          </a:p>
        </p:txBody>
      </p:sp>
    </p:spTree>
    <p:extLst>
      <p:ext uri="{BB962C8B-B14F-4D97-AF65-F5344CB8AC3E}">
        <p14:creationId xmlns:p14="http://schemas.microsoft.com/office/powerpoint/2010/main" val="922833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66E821F-B648-4AAA-841E-C4FA6E3E5FEC}" type="datetimeFigureOut">
              <a:rPr lang="es-EC" smtClean="0"/>
              <a:t>26/10/2016</a:t>
            </a:fld>
            <a:endParaRPr lang="es-EC"/>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35B0A38-4E3D-4F52-B0F5-9A2B3FE1943C}" type="slidenum">
              <a:rPr lang="es-EC" smtClean="0"/>
              <a:t>‹Nº›</a:t>
            </a:fld>
            <a:endParaRPr lang="es-EC"/>
          </a:p>
        </p:txBody>
      </p:sp>
    </p:spTree>
    <p:extLst>
      <p:ext uri="{BB962C8B-B14F-4D97-AF65-F5344CB8AC3E}">
        <p14:creationId xmlns:p14="http://schemas.microsoft.com/office/powerpoint/2010/main" val="259247518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57753" y="5443842"/>
            <a:ext cx="6471139" cy="1126283"/>
          </a:xfrm>
        </p:spPr>
        <p:txBody>
          <a:bodyPr>
            <a:normAutofit fontScale="85000" lnSpcReduction="10000"/>
          </a:bodyPr>
          <a:lstStyle/>
          <a:p>
            <a:r>
              <a:rPr lang="es-EC" b="1" dirty="0" smtClean="0"/>
              <a:t>MPDE, </a:t>
            </a:r>
            <a:r>
              <a:rPr lang="es-EC" b="1" dirty="0" err="1" smtClean="0"/>
              <a:t>Salgoquí</a:t>
            </a:r>
            <a:r>
              <a:rPr lang="es-EC" b="1" dirty="0" smtClean="0"/>
              <a:t>, 2016</a:t>
            </a:r>
          </a:p>
          <a:p>
            <a:r>
              <a:rPr lang="es-EC" b="1" dirty="0" smtClean="0"/>
              <a:t>Autor: Ing. Andrés </a:t>
            </a:r>
            <a:r>
              <a:rPr lang="es-EC" b="1" dirty="0" err="1" smtClean="0"/>
              <a:t>Buenaño</a:t>
            </a:r>
            <a:r>
              <a:rPr lang="es-EC" b="1" dirty="0" smtClean="0"/>
              <a:t> Andrade</a:t>
            </a:r>
          </a:p>
          <a:p>
            <a:r>
              <a:rPr lang="es-EC" b="1" dirty="0" smtClean="0"/>
              <a:t>Director de tesis: Ing. Edgar Alfonso Arauz Sanchez, Magister</a:t>
            </a:r>
            <a:endParaRPr lang="es-EC" b="1" dirty="0"/>
          </a:p>
        </p:txBody>
      </p:sp>
      <p:pic>
        <p:nvPicPr>
          <p:cNvPr id="4" name="Imagen 1" descr="H:\UDE\Logo\UFA.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5462" y="547493"/>
            <a:ext cx="5212691" cy="1504045"/>
          </a:xfrm>
          <a:prstGeom prst="rect">
            <a:avLst/>
          </a:prstGeom>
          <a:noFill/>
          <a:ln>
            <a:noFill/>
          </a:ln>
        </p:spPr>
      </p:pic>
      <p:sp>
        <p:nvSpPr>
          <p:cNvPr id="5" name="Rectangle 4"/>
          <p:cNvSpPr/>
          <p:nvPr/>
        </p:nvSpPr>
        <p:spPr>
          <a:xfrm>
            <a:off x="1957754" y="3792839"/>
            <a:ext cx="8956431" cy="1384995"/>
          </a:xfrm>
          <a:prstGeom prst="rect">
            <a:avLst/>
          </a:prstGeom>
        </p:spPr>
        <p:txBody>
          <a:bodyPr wrap="square">
            <a:spAutoFit/>
          </a:bodyPr>
          <a:lstStyle/>
          <a:p>
            <a:pPr algn="just"/>
            <a:r>
              <a:rPr lang="es-ES_tradnl" sz="2800" b="1" dirty="0" smtClean="0">
                <a:effectLst/>
                <a:latin typeface="Arial" panose="020B0604020202020204" pitchFamily="34" charset="0"/>
                <a:ea typeface="Calibri" panose="020F0502020204030204" pitchFamily="34" charset="0"/>
              </a:rPr>
              <a:t>DESARROLLO DE  UN MODELO DE INDICADORES DE GESTIÓN BASADO EN LAS PERSPECTIVAS DEL BSC PARA GOBIERNOS LOCALES</a:t>
            </a:r>
            <a:endParaRPr lang="es-EC" sz="2800" dirty="0"/>
          </a:p>
        </p:txBody>
      </p:sp>
      <p:sp>
        <p:nvSpPr>
          <p:cNvPr id="6" name="Rectangle 5"/>
          <p:cNvSpPr/>
          <p:nvPr/>
        </p:nvSpPr>
        <p:spPr>
          <a:xfrm>
            <a:off x="3001106" y="2594357"/>
            <a:ext cx="7467602" cy="707886"/>
          </a:xfrm>
          <a:prstGeom prst="rect">
            <a:avLst/>
          </a:prstGeom>
        </p:spPr>
        <p:txBody>
          <a:bodyPr wrap="square">
            <a:spAutoFit/>
          </a:bodyPr>
          <a:lstStyle/>
          <a:p>
            <a:pPr algn="ctr"/>
            <a:r>
              <a:rPr lang="es-ES_tradnl" sz="2000" b="1" dirty="0" smtClean="0">
                <a:effectLst/>
                <a:latin typeface="Arial" panose="020B0604020202020204" pitchFamily="34" charset="0"/>
                <a:ea typeface="Calibri" panose="020F0502020204030204" pitchFamily="34" charset="0"/>
              </a:rPr>
              <a:t>MAESTRÍA EN PLANIFICACIÓN Y DIRECCIÓN ESTRATÉGICA</a:t>
            </a:r>
            <a:endParaRPr lang="es-EC" sz="2000" dirty="0"/>
          </a:p>
        </p:txBody>
      </p:sp>
    </p:spTree>
    <p:extLst>
      <p:ext uri="{BB962C8B-B14F-4D97-AF65-F5344CB8AC3E}">
        <p14:creationId xmlns:p14="http://schemas.microsoft.com/office/powerpoint/2010/main" val="65059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lstStyle/>
          <a:p>
            <a:r>
              <a:rPr lang="es-ES" dirty="0" smtClean="0"/>
              <a:t>Metodología de la investigación</a:t>
            </a:r>
            <a:endParaRPr lang="es-ES" dirty="0"/>
          </a:p>
        </p:txBody>
      </p:sp>
      <p:sp>
        <p:nvSpPr>
          <p:cNvPr id="3" name="Content Placeholder 2"/>
          <p:cNvSpPr>
            <a:spLocks noGrp="1"/>
          </p:cNvSpPr>
          <p:nvPr>
            <p:ph idx="1"/>
          </p:nvPr>
        </p:nvSpPr>
        <p:spPr>
          <a:xfrm>
            <a:off x="1991335" y="1336433"/>
            <a:ext cx="8887680" cy="5064367"/>
          </a:xfrm>
        </p:spPr>
        <p:txBody>
          <a:bodyPr>
            <a:normAutofit lnSpcReduction="10000"/>
          </a:bodyPr>
          <a:lstStyle/>
          <a:p>
            <a:pPr marL="0" indent="0">
              <a:buNone/>
            </a:pPr>
            <a:endParaRPr lang="es-EC" dirty="0" smtClean="0"/>
          </a:p>
          <a:p>
            <a:pPr lvl="1" algn="just"/>
            <a:r>
              <a:rPr lang="es-EC" b="1" dirty="0" smtClean="0"/>
              <a:t>Determinación de las variables de control o competencias</a:t>
            </a:r>
          </a:p>
          <a:p>
            <a:pPr lvl="2" algn="just"/>
            <a:r>
              <a:rPr lang="es-EC" dirty="0" smtClean="0"/>
              <a:t>Relación: Competencia – Perspectiva </a:t>
            </a:r>
          </a:p>
          <a:p>
            <a:pPr lvl="2" algn="just"/>
            <a:endParaRPr lang="es-EC" dirty="0"/>
          </a:p>
          <a:p>
            <a:pPr lvl="2" algn="just"/>
            <a:endParaRPr lang="es-EC" dirty="0" smtClean="0"/>
          </a:p>
          <a:p>
            <a:pPr lvl="2" algn="just"/>
            <a:endParaRPr lang="es-EC" dirty="0"/>
          </a:p>
          <a:p>
            <a:pPr lvl="2" algn="just"/>
            <a:endParaRPr lang="es-EC" dirty="0" smtClean="0"/>
          </a:p>
          <a:p>
            <a:pPr lvl="2" algn="just"/>
            <a:endParaRPr lang="es-EC" dirty="0"/>
          </a:p>
          <a:p>
            <a:pPr lvl="2" algn="just"/>
            <a:endParaRPr lang="es-EC" dirty="0" smtClean="0"/>
          </a:p>
          <a:p>
            <a:pPr lvl="2" algn="just"/>
            <a:endParaRPr lang="es-EC" dirty="0"/>
          </a:p>
          <a:p>
            <a:pPr lvl="2" algn="just"/>
            <a:endParaRPr lang="es-EC" dirty="0" smtClean="0"/>
          </a:p>
          <a:p>
            <a:pPr lvl="2" algn="just"/>
            <a:endParaRPr lang="es-EC" dirty="0"/>
          </a:p>
          <a:p>
            <a:pPr lvl="2" algn="just"/>
            <a:endParaRPr lang="es-EC" dirty="0" smtClean="0"/>
          </a:p>
          <a:p>
            <a:pPr lvl="1" algn="just"/>
            <a:r>
              <a:rPr lang="es-EC" b="1" dirty="0" smtClean="0"/>
              <a:t>Técnicas </a:t>
            </a:r>
            <a:r>
              <a:rPr lang="es-EC" b="1" dirty="0"/>
              <a:t>e Instrumentos</a:t>
            </a:r>
          </a:p>
          <a:p>
            <a:pPr lvl="2" algn="just"/>
            <a:r>
              <a:rPr lang="es-EC" dirty="0"/>
              <a:t>Se </a:t>
            </a:r>
            <a:r>
              <a:rPr lang="es-EC" dirty="0" smtClean="0"/>
              <a:t>planteo </a:t>
            </a:r>
            <a:r>
              <a:rPr lang="es-EC" dirty="0"/>
              <a:t>varias técnicas de estadísticas y gráficos. BSC </a:t>
            </a:r>
            <a:r>
              <a:rPr lang="es-EC" dirty="0" err="1" smtClean="0"/>
              <a:t>Desginer</a:t>
            </a:r>
            <a:r>
              <a:rPr lang="es-EC" dirty="0" smtClean="0"/>
              <a:t>, DC SMAP</a:t>
            </a:r>
          </a:p>
          <a:p>
            <a:pPr marL="457200" lvl="1" indent="0" algn="just">
              <a:buNone/>
            </a:pPr>
            <a:endParaRPr lang="es-EC" b="1" dirty="0" smtClean="0"/>
          </a:p>
          <a:p>
            <a:pPr marL="1371600" lvl="3" indent="0">
              <a:buNone/>
            </a:pPr>
            <a:endParaRPr lang="es-EC" dirty="0"/>
          </a:p>
        </p:txBody>
      </p:sp>
      <p:graphicFrame>
        <p:nvGraphicFramePr>
          <p:cNvPr id="12" name="Table 11"/>
          <p:cNvGraphicFramePr>
            <a:graphicFrameLocks noGrp="1"/>
          </p:cNvGraphicFramePr>
          <p:nvPr>
            <p:extLst>
              <p:ext uri="{D42A27DB-BD31-4B8C-83A1-F6EECF244321}">
                <p14:modId xmlns:p14="http://schemas.microsoft.com/office/powerpoint/2010/main" val="4244361845"/>
              </p:ext>
            </p:extLst>
          </p:nvPr>
        </p:nvGraphicFramePr>
        <p:xfrm>
          <a:off x="5295166" y="2406305"/>
          <a:ext cx="5396280" cy="2775031"/>
        </p:xfrm>
        <a:graphic>
          <a:graphicData uri="http://schemas.openxmlformats.org/drawingml/2006/table">
            <a:tbl>
              <a:tblPr firstRow="1" firstCol="1" bandRow="1">
                <a:tableStyleId>{5C22544A-7EE6-4342-B048-85BDC9FD1C3A}</a:tableStyleId>
              </a:tblPr>
              <a:tblGrid>
                <a:gridCol w="2697187"/>
                <a:gridCol w="2699093"/>
              </a:tblGrid>
              <a:tr h="184495">
                <a:tc>
                  <a:txBody>
                    <a:bodyPr/>
                    <a:lstStyle/>
                    <a:p>
                      <a:pPr algn="ctr">
                        <a:lnSpc>
                          <a:spcPct val="107000"/>
                        </a:lnSpc>
                        <a:spcAft>
                          <a:spcPts val="0"/>
                        </a:spcAft>
                      </a:pPr>
                      <a:r>
                        <a:rPr lang="es-EC" sz="1400" dirty="0">
                          <a:effectLst/>
                        </a:rPr>
                        <a:t>COMPETENCIA</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EC" sz="1400" dirty="0">
                          <a:effectLst/>
                        </a:rPr>
                        <a:t>PERSPECTIVA</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79866">
                <a:tc>
                  <a:txBody>
                    <a:bodyPr/>
                    <a:lstStyle/>
                    <a:p>
                      <a:pPr>
                        <a:lnSpc>
                          <a:spcPct val="107000"/>
                        </a:lnSpc>
                        <a:spcAft>
                          <a:spcPts val="0"/>
                        </a:spcAft>
                      </a:pPr>
                      <a:r>
                        <a:rPr lang="es-EC" sz="1400" dirty="0">
                          <a:effectLst/>
                        </a:rPr>
                        <a:t>Viabilidad Urbana</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EC" sz="1400" dirty="0">
                          <a:effectLst/>
                        </a:rPr>
                        <a:t>PROCESOS</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79866">
                <a:tc>
                  <a:txBody>
                    <a:bodyPr/>
                    <a:lstStyle/>
                    <a:p>
                      <a:pPr>
                        <a:lnSpc>
                          <a:spcPct val="107000"/>
                        </a:lnSpc>
                        <a:spcAft>
                          <a:spcPts val="0"/>
                        </a:spcAft>
                      </a:pPr>
                      <a:r>
                        <a:rPr lang="es-EC" sz="1400" dirty="0">
                          <a:effectLst/>
                        </a:rPr>
                        <a:t>Servicios públicos</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EC" sz="1400" dirty="0">
                          <a:effectLst/>
                        </a:rPr>
                        <a:t>COMUNIDAD</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49933">
                <a:tc>
                  <a:txBody>
                    <a:bodyPr/>
                    <a:lstStyle/>
                    <a:p>
                      <a:pPr>
                        <a:lnSpc>
                          <a:spcPct val="107000"/>
                        </a:lnSpc>
                        <a:spcAft>
                          <a:spcPts val="0"/>
                        </a:spcAft>
                      </a:pPr>
                      <a:r>
                        <a:rPr lang="es-EC" sz="1400" dirty="0">
                          <a:effectLst/>
                        </a:rPr>
                        <a:t>Regulación y Normalización</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EC" sz="1400">
                          <a:effectLst/>
                        </a:rPr>
                        <a:t>FINANCIERA</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79866">
                <a:tc>
                  <a:txBody>
                    <a:bodyPr/>
                    <a:lstStyle/>
                    <a:p>
                      <a:pPr>
                        <a:lnSpc>
                          <a:spcPct val="107000"/>
                        </a:lnSpc>
                        <a:spcAft>
                          <a:spcPts val="0"/>
                        </a:spcAft>
                      </a:pPr>
                      <a:r>
                        <a:rPr lang="es-EC" sz="1400" dirty="0">
                          <a:effectLst/>
                        </a:rPr>
                        <a:t>Tránsito y Transporte</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EC" sz="1400">
                          <a:effectLst/>
                        </a:rPr>
                        <a:t>PROCESOS</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79866">
                <a:tc>
                  <a:txBody>
                    <a:bodyPr/>
                    <a:lstStyle/>
                    <a:p>
                      <a:pPr>
                        <a:lnSpc>
                          <a:spcPct val="107000"/>
                        </a:lnSpc>
                        <a:spcAft>
                          <a:spcPts val="0"/>
                        </a:spcAft>
                      </a:pPr>
                      <a:r>
                        <a:rPr lang="es-EC" sz="1400">
                          <a:effectLst/>
                        </a:rPr>
                        <a:t>Salud y Educación</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EC" sz="1400">
                          <a:effectLst/>
                        </a:rPr>
                        <a:t>PROCESOS</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79866">
                <a:tc>
                  <a:txBody>
                    <a:bodyPr/>
                    <a:lstStyle/>
                    <a:p>
                      <a:pPr>
                        <a:lnSpc>
                          <a:spcPct val="107000"/>
                        </a:lnSpc>
                        <a:spcAft>
                          <a:spcPts val="0"/>
                        </a:spcAft>
                      </a:pPr>
                      <a:r>
                        <a:rPr lang="es-EC" sz="1400">
                          <a:effectLst/>
                        </a:rPr>
                        <a:t>Desarrollo Recreacional</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EC" sz="1400">
                          <a:effectLst/>
                        </a:rPr>
                        <a:t>COMUNIDAD</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05987">
                <a:tc>
                  <a:txBody>
                    <a:bodyPr/>
                    <a:lstStyle/>
                    <a:p>
                      <a:pPr>
                        <a:lnSpc>
                          <a:spcPct val="107000"/>
                        </a:lnSpc>
                        <a:spcAft>
                          <a:spcPts val="0"/>
                        </a:spcAft>
                      </a:pPr>
                      <a:r>
                        <a:rPr lang="es-EC" sz="1400" dirty="0">
                          <a:effectLst/>
                        </a:rPr>
                        <a:t>Patrimonio</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EC" sz="1400" dirty="0">
                          <a:effectLst/>
                        </a:rPr>
                        <a:t>APRENDIZAJE Y CRECIMIENTO</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79866">
                <a:tc>
                  <a:txBody>
                    <a:bodyPr/>
                    <a:lstStyle/>
                    <a:p>
                      <a:pPr>
                        <a:lnSpc>
                          <a:spcPct val="107000"/>
                        </a:lnSpc>
                        <a:spcAft>
                          <a:spcPts val="0"/>
                        </a:spcAft>
                      </a:pPr>
                      <a:r>
                        <a:rPr lang="es-EC" sz="1400">
                          <a:effectLst/>
                        </a:rPr>
                        <a:t>Catastros</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EC" sz="1400" dirty="0">
                          <a:effectLst/>
                        </a:rPr>
                        <a:t>FINANCIERA</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79866">
                <a:tc>
                  <a:txBody>
                    <a:bodyPr/>
                    <a:lstStyle/>
                    <a:p>
                      <a:pPr>
                        <a:lnSpc>
                          <a:spcPct val="107000"/>
                        </a:lnSpc>
                        <a:spcAft>
                          <a:spcPts val="0"/>
                        </a:spcAft>
                      </a:pPr>
                      <a:r>
                        <a:rPr lang="es-EC" sz="1400">
                          <a:effectLst/>
                        </a:rPr>
                        <a:t>Ocupación de suelos</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EC" sz="1400" dirty="0">
                          <a:effectLst/>
                        </a:rPr>
                        <a:t>PROCESOS</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79866">
                <a:tc>
                  <a:txBody>
                    <a:bodyPr/>
                    <a:lstStyle/>
                    <a:p>
                      <a:pPr>
                        <a:lnSpc>
                          <a:spcPct val="107000"/>
                        </a:lnSpc>
                        <a:spcAft>
                          <a:spcPts val="0"/>
                        </a:spcAft>
                      </a:pPr>
                      <a:r>
                        <a:rPr lang="es-EC" sz="1400">
                          <a:effectLst/>
                        </a:rPr>
                        <a:t>Seguridad Integral</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EC" sz="1400" dirty="0">
                          <a:effectLst/>
                        </a:rPr>
                        <a:t>COMUNIDAD</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242268">
                <a:tc>
                  <a:txBody>
                    <a:bodyPr/>
                    <a:lstStyle/>
                    <a:p>
                      <a:pPr>
                        <a:lnSpc>
                          <a:spcPct val="107000"/>
                        </a:lnSpc>
                        <a:spcAft>
                          <a:spcPts val="0"/>
                        </a:spcAft>
                      </a:pPr>
                      <a:r>
                        <a:rPr lang="es-EC" sz="1400">
                          <a:effectLst/>
                        </a:rPr>
                        <a:t>Desarrollo Cantonal</a:t>
                      </a:r>
                      <a:endParaRPr lang="es-EC"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es-EC" sz="1400" dirty="0">
                          <a:effectLst/>
                        </a:rPr>
                        <a:t>APRENDIZAJE Y CRECIMIENTO</a:t>
                      </a: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Tree>
    <p:extLst>
      <p:ext uri="{BB962C8B-B14F-4D97-AF65-F5344CB8AC3E}">
        <p14:creationId xmlns:p14="http://schemas.microsoft.com/office/powerpoint/2010/main" val="3336777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lstStyle/>
          <a:p>
            <a:r>
              <a:rPr lang="es-ES" dirty="0" smtClean="0"/>
              <a:t>Metodología de la investigación</a:t>
            </a:r>
            <a:endParaRPr lang="es-ES" dirty="0"/>
          </a:p>
        </p:txBody>
      </p:sp>
      <p:sp>
        <p:nvSpPr>
          <p:cNvPr id="3" name="Content Placeholder 2"/>
          <p:cNvSpPr>
            <a:spLocks noGrp="1"/>
          </p:cNvSpPr>
          <p:nvPr>
            <p:ph idx="1"/>
          </p:nvPr>
        </p:nvSpPr>
        <p:spPr>
          <a:xfrm>
            <a:off x="1827212" y="832340"/>
            <a:ext cx="8887680" cy="5064367"/>
          </a:xfrm>
        </p:spPr>
        <p:txBody>
          <a:bodyPr>
            <a:normAutofit/>
          </a:bodyPr>
          <a:lstStyle/>
          <a:p>
            <a:pPr marL="0" indent="0">
              <a:buNone/>
            </a:pPr>
            <a:endParaRPr lang="es-EC" dirty="0" smtClean="0"/>
          </a:p>
          <a:p>
            <a:pPr lvl="1" algn="just"/>
            <a:r>
              <a:rPr lang="es-EC" b="1" dirty="0" smtClean="0"/>
              <a:t>Objetivos Estratégicos</a:t>
            </a:r>
          </a:p>
          <a:p>
            <a:pPr lvl="1" algn="just"/>
            <a:endParaRPr lang="es-EC" b="1" dirty="0" smtClean="0"/>
          </a:p>
        </p:txBody>
      </p:sp>
      <p:graphicFrame>
        <p:nvGraphicFramePr>
          <p:cNvPr id="4" name="Table 3"/>
          <p:cNvGraphicFramePr>
            <a:graphicFrameLocks noGrp="1"/>
          </p:cNvGraphicFramePr>
          <p:nvPr>
            <p:extLst>
              <p:ext uri="{D42A27DB-BD31-4B8C-83A1-F6EECF244321}">
                <p14:modId xmlns:p14="http://schemas.microsoft.com/office/powerpoint/2010/main" val="3441564306"/>
              </p:ext>
            </p:extLst>
          </p:nvPr>
        </p:nvGraphicFramePr>
        <p:xfrm>
          <a:off x="2247290" y="1650168"/>
          <a:ext cx="8047524" cy="4549729"/>
        </p:xfrm>
        <a:graphic>
          <a:graphicData uri="http://schemas.openxmlformats.org/drawingml/2006/table">
            <a:tbl>
              <a:tblPr firstRow="1" firstCol="1" bandRow="1">
                <a:tableStyleId>{5C22544A-7EE6-4342-B048-85BDC9FD1C3A}</a:tableStyleId>
              </a:tblPr>
              <a:tblGrid>
                <a:gridCol w="4023762"/>
                <a:gridCol w="4023762"/>
              </a:tblGrid>
              <a:tr h="323850">
                <a:tc>
                  <a:txBody>
                    <a:bodyPr/>
                    <a:lstStyle/>
                    <a:p>
                      <a:pPr>
                        <a:lnSpc>
                          <a:spcPct val="107000"/>
                        </a:lnSpc>
                        <a:spcAft>
                          <a:spcPts val="0"/>
                        </a:spcAft>
                      </a:pPr>
                      <a:r>
                        <a:rPr lang="es-EC" sz="1000" dirty="0">
                          <a:effectLst/>
                        </a:rPr>
                        <a:t>Incrementar cobertura de servicios en el cantón</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marL="0" algn="l" defTabSz="457200" rtl="0" eaLnBrk="1" latinLnBrk="0" hangingPunct="1">
                        <a:lnSpc>
                          <a:spcPct val="107000"/>
                        </a:lnSpc>
                        <a:spcAft>
                          <a:spcPts val="0"/>
                        </a:spcAft>
                      </a:pPr>
                      <a:r>
                        <a:rPr lang="es-EC" sz="1000" kern="1200" dirty="0">
                          <a:solidFill>
                            <a:schemeClr val="dk1"/>
                          </a:solidFill>
                          <a:effectLst/>
                          <a:latin typeface="+mn-lt"/>
                          <a:ea typeface="+mn-ea"/>
                          <a:cs typeface="+mn-cs"/>
                        </a:rPr>
                        <a:t>“</a:t>
                      </a:r>
                      <a:r>
                        <a:rPr lang="es-EC" sz="1000" b="0" kern="1200" dirty="0">
                          <a:solidFill>
                            <a:schemeClr val="dk1"/>
                          </a:solidFill>
                          <a:effectLst/>
                          <a:latin typeface="+mn-lt"/>
                          <a:ea typeface="+mn-ea"/>
                          <a:cs typeface="+mn-cs"/>
                        </a:rPr>
                        <a:t>Servicios básicos agua potable, alcantarillado y manejo de desechos sólidos”.</a:t>
                      </a:r>
                    </a:p>
                  </a:txBody>
                  <a:tcPr marL="40123" marR="40123" marT="0" marB="0">
                    <a:solidFill>
                      <a:srgbClr val="F0E8E7"/>
                    </a:solidFill>
                  </a:tcPr>
                </a:tc>
              </a:tr>
              <a:tr h="161925">
                <a:tc>
                  <a:txBody>
                    <a:bodyPr/>
                    <a:lstStyle/>
                    <a:p>
                      <a:pPr>
                        <a:lnSpc>
                          <a:spcPct val="107000"/>
                        </a:lnSpc>
                        <a:spcAft>
                          <a:spcPts val="0"/>
                        </a:spcAft>
                      </a:pPr>
                      <a:r>
                        <a:rPr lang="es-EC" sz="1000">
                          <a:effectLst/>
                        </a:rPr>
                        <a:t>Catastro solidario</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dirty="0">
                          <a:effectLst/>
                        </a:rPr>
                        <a:t>Recaudar los valores de catastros solidariamente.</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r h="323850">
                <a:tc>
                  <a:txBody>
                    <a:bodyPr/>
                    <a:lstStyle/>
                    <a:p>
                      <a:pPr>
                        <a:lnSpc>
                          <a:spcPct val="107000"/>
                        </a:lnSpc>
                        <a:spcAft>
                          <a:spcPts val="0"/>
                        </a:spcAft>
                      </a:pPr>
                      <a:r>
                        <a:rPr lang="es-EC" sz="1000" dirty="0">
                          <a:effectLst/>
                        </a:rPr>
                        <a:t>Mejorar la seguridad integral</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dirty="0">
                          <a:effectLst/>
                        </a:rPr>
                        <a:t>“Gestionar los servicios de prevención, protección, socorro y extinción de incendios”.</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r h="485775">
                <a:tc>
                  <a:txBody>
                    <a:bodyPr/>
                    <a:lstStyle/>
                    <a:p>
                      <a:pPr>
                        <a:lnSpc>
                          <a:spcPct val="107000"/>
                        </a:lnSpc>
                        <a:spcAft>
                          <a:spcPts val="0"/>
                        </a:spcAft>
                      </a:pPr>
                      <a:r>
                        <a:rPr lang="es-EC" sz="1000" dirty="0">
                          <a:effectLst/>
                        </a:rPr>
                        <a:t>Participación ciudadana</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dirty="0">
                          <a:effectLst/>
                        </a:rPr>
                        <a:t>“Planificar, junto con otras instituciones del sector público, actores de la sociedad y comunidad, el desarrollo cantonal de manera articulada con la planificación nacional, regional, provincial y parroquial”.</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r h="485775">
                <a:tc>
                  <a:txBody>
                    <a:bodyPr/>
                    <a:lstStyle/>
                    <a:p>
                      <a:pPr>
                        <a:lnSpc>
                          <a:spcPct val="107000"/>
                        </a:lnSpc>
                        <a:spcAft>
                          <a:spcPts val="0"/>
                        </a:spcAft>
                      </a:pPr>
                      <a:r>
                        <a:rPr lang="es-EC" sz="1000" dirty="0">
                          <a:effectLst/>
                        </a:rPr>
                        <a:t>Mejorar proceso de atención de Salud y Educación</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a:effectLst/>
                        </a:rPr>
                        <a:t>“Planificar, construir y mantener la infraestructura física y los equipamientos de salud y educación, así como los espacios públicos destinados al desarrollo social, cultural y deportivo”.</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r h="161925">
                <a:tc>
                  <a:txBody>
                    <a:bodyPr/>
                    <a:lstStyle/>
                    <a:p>
                      <a:pPr>
                        <a:lnSpc>
                          <a:spcPct val="107000"/>
                        </a:lnSpc>
                        <a:spcAft>
                          <a:spcPts val="0"/>
                        </a:spcAft>
                      </a:pPr>
                      <a:r>
                        <a:rPr lang="es-EC" sz="1000">
                          <a:effectLst/>
                        </a:rPr>
                        <a:t>Regulación de la ocupación de suelos</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a:effectLst/>
                        </a:rPr>
                        <a:t>“Ejercer el control sobre el uso y ocupación del suelo en el cantón”</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r h="323850">
                <a:tc>
                  <a:txBody>
                    <a:bodyPr/>
                    <a:lstStyle/>
                    <a:p>
                      <a:pPr>
                        <a:lnSpc>
                          <a:spcPct val="107000"/>
                        </a:lnSpc>
                        <a:spcAft>
                          <a:spcPts val="0"/>
                        </a:spcAft>
                      </a:pPr>
                      <a:r>
                        <a:rPr lang="es-EC" sz="1000">
                          <a:effectLst/>
                        </a:rPr>
                        <a:t>Regulación de transporte y vialidad</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a:effectLst/>
                        </a:rPr>
                        <a:t>“Preservar, mantener y difundir el patrimonio arquitectónico, cultural y natural del cantón”.</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r h="323850">
                <a:tc>
                  <a:txBody>
                    <a:bodyPr/>
                    <a:lstStyle/>
                    <a:p>
                      <a:pPr>
                        <a:lnSpc>
                          <a:spcPct val="107000"/>
                        </a:lnSpc>
                        <a:spcAft>
                          <a:spcPts val="0"/>
                        </a:spcAft>
                      </a:pPr>
                      <a:r>
                        <a:rPr lang="es-EC" sz="1000">
                          <a:effectLst/>
                        </a:rPr>
                        <a:t>Regular y normalizar tasa Municipales</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a:effectLst/>
                        </a:rPr>
                        <a:t>“Crear, modificar, exonerar o suprimir mediante ordenanzas, tasas, tarifas y contribuciones especiales de mejoras”.</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r h="485775">
                <a:tc>
                  <a:txBody>
                    <a:bodyPr/>
                    <a:lstStyle/>
                    <a:p>
                      <a:pPr>
                        <a:lnSpc>
                          <a:spcPct val="107000"/>
                        </a:lnSpc>
                        <a:spcAft>
                          <a:spcPts val="0"/>
                        </a:spcAft>
                      </a:pPr>
                      <a:r>
                        <a:rPr lang="es-EC" sz="1000">
                          <a:effectLst/>
                        </a:rPr>
                        <a:t>Cumplir con POA y Presupuesto Anual</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a:effectLst/>
                        </a:rPr>
                        <a:t>“Aprobar u observar el presupuesto del gobierno autónomo descentralizado municipal, que deberá guardar concordancia con el plan cantonal de desarrollo y con el de ordenamiento territorial”.</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r h="323850">
                <a:tc>
                  <a:txBody>
                    <a:bodyPr/>
                    <a:lstStyle/>
                    <a:p>
                      <a:pPr>
                        <a:lnSpc>
                          <a:spcPct val="107000"/>
                        </a:lnSpc>
                        <a:spcAft>
                          <a:spcPts val="0"/>
                        </a:spcAft>
                      </a:pPr>
                      <a:r>
                        <a:rPr lang="es-EC" sz="1000" dirty="0">
                          <a:effectLst/>
                        </a:rPr>
                        <a:t>Conservación Patrimonial y Saberes Ancestrales</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a:effectLst/>
                        </a:rPr>
                        <a:t>“Preservar, mantener y difundir el patrimonio arquitectónico, cultural y natural del cantón”.</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r h="161925">
                <a:tc>
                  <a:txBody>
                    <a:bodyPr/>
                    <a:lstStyle/>
                    <a:p>
                      <a:pPr>
                        <a:lnSpc>
                          <a:spcPct val="107000"/>
                        </a:lnSpc>
                        <a:spcAft>
                          <a:spcPts val="0"/>
                        </a:spcAft>
                      </a:pPr>
                      <a:r>
                        <a:rPr lang="es-EC" sz="1000" dirty="0">
                          <a:effectLst/>
                        </a:rPr>
                        <a:t>Capacitar al personal en servicio a la comunidad</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a:effectLst/>
                        </a:rPr>
                        <a:t>“Capacitar a los servidores públicos en atención al cliente</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r h="228455">
                <a:tc>
                  <a:txBody>
                    <a:bodyPr/>
                    <a:lstStyle/>
                    <a:p>
                      <a:pPr>
                        <a:lnSpc>
                          <a:spcPct val="107000"/>
                        </a:lnSpc>
                        <a:spcAft>
                          <a:spcPts val="0"/>
                        </a:spcAft>
                      </a:pPr>
                      <a:r>
                        <a:rPr lang="es-EC" sz="1000" dirty="0">
                          <a:effectLst/>
                        </a:rPr>
                        <a:t>Mejoramiento Tecnológico</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dirty="0">
                          <a:effectLst/>
                        </a:rPr>
                        <a:t>Automatizar los procesos de recaudación y atención al cliente” </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r h="244574">
                <a:tc>
                  <a:txBody>
                    <a:bodyPr/>
                    <a:lstStyle/>
                    <a:p>
                      <a:pPr>
                        <a:lnSpc>
                          <a:spcPct val="107000"/>
                        </a:lnSpc>
                        <a:spcAft>
                          <a:spcPts val="0"/>
                        </a:spcAft>
                      </a:pPr>
                      <a:r>
                        <a:rPr lang="es-EC" sz="1000" dirty="0" smtClean="0">
                          <a:effectLst/>
                          <a:latin typeface="Calibri" panose="020F0502020204030204" pitchFamily="34" charset="0"/>
                          <a:ea typeface="Calibri" panose="020F0502020204030204" pitchFamily="34" charset="0"/>
                          <a:cs typeface="Times New Roman" panose="02020603050405020304" pitchFamily="18" charset="0"/>
                        </a:rPr>
                        <a:t>Gobierno Intercultural</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c>
                  <a:txBody>
                    <a:bodyPr/>
                    <a:lstStyle/>
                    <a:p>
                      <a:pPr>
                        <a:lnSpc>
                          <a:spcPct val="107000"/>
                        </a:lnSpc>
                        <a:spcAft>
                          <a:spcPts val="0"/>
                        </a:spcAft>
                      </a:pPr>
                      <a:r>
                        <a:rPr lang="es-EC" sz="1000" dirty="0" smtClean="0">
                          <a:effectLst/>
                          <a:latin typeface="Calibri" panose="020F0502020204030204" pitchFamily="34" charset="0"/>
                          <a:ea typeface="Calibri" panose="020F0502020204030204" pitchFamily="34" charset="0"/>
                          <a:cs typeface="Times New Roman" panose="02020603050405020304" pitchFamily="18" charset="0"/>
                        </a:rPr>
                        <a:t>Contratar</a:t>
                      </a:r>
                      <a:r>
                        <a:rPr lang="es-EC" sz="10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C" sz="1000" dirty="0" smtClean="0">
                          <a:effectLst/>
                          <a:latin typeface="Calibri" panose="020F0502020204030204" pitchFamily="34" charset="0"/>
                          <a:ea typeface="Calibri" panose="020F0502020204030204" pitchFamily="34" charset="0"/>
                          <a:cs typeface="Times New Roman" panose="02020603050405020304" pitchFamily="18" charset="0"/>
                        </a:rPr>
                        <a:t>fuerza</a:t>
                      </a:r>
                      <a:r>
                        <a:rPr lang="es-EC" sz="1000" baseline="0" dirty="0" smtClean="0">
                          <a:effectLst/>
                          <a:latin typeface="Calibri" panose="020F0502020204030204" pitchFamily="34" charset="0"/>
                          <a:ea typeface="Calibri" panose="020F0502020204030204" pitchFamily="34" charset="0"/>
                          <a:cs typeface="Times New Roman" panose="02020603050405020304" pitchFamily="18" charset="0"/>
                        </a:rPr>
                        <a:t> laboral de la zona</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123" marR="40123" marT="0" marB="0"/>
                </a:tc>
              </a:tr>
            </a:tbl>
          </a:graphicData>
        </a:graphic>
      </p:graphicFrame>
    </p:spTree>
    <p:extLst>
      <p:ext uri="{BB962C8B-B14F-4D97-AF65-F5344CB8AC3E}">
        <p14:creationId xmlns:p14="http://schemas.microsoft.com/office/powerpoint/2010/main" val="1675654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lstStyle/>
          <a:p>
            <a:r>
              <a:rPr lang="es-ES" dirty="0" smtClean="0"/>
              <a:t>Metodología de la investigación</a:t>
            </a:r>
            <a:endParaRPr lang="es-ES" dirty="0"/>
          </a:p>
        </p:txBody>
      </p:sp>
      <p:sp>
        <p:nvSpPr>
          <p:cNvPr id="3" name="Content Placeholder 2"/>
          <p:cNvSpPr>
            <a:spLocks noGrp="1"/>
          </p:cNvSpPr>
          <p:nvPr>
            <p:ph idx="1"/>
          </p:nvPr>
        </p:nvSpPr>
        <p:spPr>
          <a:xfrm>
            <a:off x="1874104" y="1055079"/>
            <a:ext cx="7094050" cy="4396152"/>
          </a:xfrm>
        </p:spPr>
        <p:txBody>
          <a:bodyPr>
            <a:normAutofit/>
          </a:bodyPr>
          <a:lstStyle/>
          <a:p>
            <a:pPr lvl="1" algn="just"/>
            <a:r>
              <a:rPr lang="es-EC" b="1" dirty="0" smtClean="0"/>
              <a:t>Mapa estratégico</a:t>
            </a:r>
          </a:p>
          <a:p>
            <a:pPr lvl="1" algn="just"/>
            <a:endParaRPr lang="es-EC" b="1" dirty="0" smtClean="0"/>
          </a:p>
          <a:p>
            <a:pPr lvl="1" algn="just"/>
            <a:endParaRPr lang="es-EC" b="1" dirty="0" smtClean="0"/>
          </a:p>
        </p:txBody>
      </p:sp>
      <p:pic>
        <p:nvPicPr>
          <p:cNvPr id="5" name="Picture 4"/>
          <p:cNvPicPr/>
          <p:nvPr/>
        </p:nvPicPr>
        <p:blipFill>
          <a:blip r:embed="rId2"/>
          <a:stretch>
            <a:fillRect/>
          </a:stretch>
        </p:blipFill>
        <p:spPr>
          <a:xfrm>
            <a:off x="2405355" y="1412630"/>
            <a:ext cx="8473660" cy="5316416"/>
          </a:xfrm>
          <a:prstGeom prst="rect">
            <a:avLst/>
          </a:prstGeom>
          <a:ln>
            <a:solidFill>
              <a:schemeClr val="tx1"/>
            </a:solidFill>
          </a:ln>
        </p:spPr>
      </p:pic>
    </p:spTree>
    <p:extLst>
      <p:ext uri="{BB962C8B-B14F-4D97-AF65-F5344CB8AC3E}">
        <p14:creationId xmlns:p14="http://schemas.microsoft.com/office/powerpoint/2010/main" val="2734879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a:t>Diseño del modelo de indicadores de </a:t>
            </a:r>
            <a:r>
              <a:rPr lang="es-ES" dirty="0" smtClean="0"/>
              <a:t>gestión</a:t>
            </a:r>
            <a:endParaRPr lang="es-ES" dirty="0"/>
          </a:p>
        </p:txBody>
      </p:sp>
      <p:sp>
        <p:nvSpPr>
          <p:cNvPr id="3" name="Content Placeholder 2"/>
          <p:cNvSpPr>
            <a:spLocks noGrp="1"/>
          </p:cNvSpPr>
          <p:nvPr>
            <p:ph idx="1"/>
          </p:nvPr>
        </p:nvSpPr>
        <p:spPr>
          <a:xfrm>
            <a:off x="1991335" y="1840522"/>
            <a:ext cx="8887680" cy="4642339"/>
          </a:xfrm>
        </p:spPr>
        <p:txBody>
          <a:bodyPr>
            <a:normAutofit/>
          </a:bodyPr>
          <a:lstStyle/>
          <a:p>
            <a:pPr marL="0" indent="0">
              <a:buNone/>
            </a:pPr>
            <a:endParaRPr lang="es-EC" dirty="0" smtClean="0"/>
          </a:p>
          <a:p>
            <a:pPr marL="0" indent="0">
              <a:buNone/>
            </a:pPr>
            <a:endParaRPr lang="es-EC" dirty="0"/>
          </a:p>
        </p:txBody>
      </p:sp>
      <p:graphicFrame>
        <p:nvGraphicFramePr>
          <p:cNvPr id="4" name="Table 3"/>
          <p:cNvGraphicFramePr>
            <a:graphicFrameLocks noGrp="1"/>
          </p:cNvGraphicFramePr>
          <p:nvPr>
            <p:extLst>
              <p:ext uri="{D42A27DB-BD31-4B8C-83A1-F6EECF244321}">
                <p14:modId xmlns:p14="http://schemas.microsoft.com/office/powerpoint/2010/main" val="2127226769"/>
              </p:ext>
            </p:extLst>
          </p:nvPr>
        </p:nvGraphicFramePr>
        <p:xfrm>
          <a:off x="2567354" y="2476355"/>
          <a:ext cx="8124093" cy="2698875"/>
        </p:xfrm>
        <a:graphic>
          <a:graphicData uri="http://schemas.openxmlformats.org/drawingml/2006/table">
            <a:tbl>
              <a:tblPr>
                <a:tableStyleId>{5C22544A-7EE6-4342-B048-85BDC9FD1C3A}</a:tableStyleId>
              </a:tblPr>
              <a:tblGrid>
                <a:gridCol w="2464895"/>
                <a:gridCol w="2578080"/>
                <a:gridCol w="3081118"/>
              </a:tblGrid>
              <a:tr h="368210">
                <a:tc>
                  <a:txBody>
                    <a:bodyPr/>
                    <a:lstStyle/>
                    <a:p>
                      <a:pPr algn="ctr" fontAlgn="b"/>
                      <a:r>
                        <a:rPr lang="es-EC" sz="1300" b="1" kern="1200" dirty="0">
                          <a:solidFill>
                            <a:schemeClr val="lt1"/>
                          </a:solidFill>
                          <a:effectLst/>
                          <a:latin typeface="+mn-lt"/>
                          <a:ea typeface="+mn-ea"/>
                          <a:cs typeface="+mn-cs"/>
                        </a:rPr>
                        <a:t>PERSPECTIVA</a:t>
                      </a:r>
                    </a:p>
                  </a:txBody>
                  <a:tcPr marL="7620" marR="7620" marT="7620" marB="0" anchor="b">
                    <a:solidFill>
                      <a:srgbClr val="C00000"/>
                    </a:solidFill>
                  </a:tcPr>
                </a:tc>
                <a:tc>
                  <a:txBody>
                    <a:bodyPr/>
                    <a:lstStyle/>
                    <a:p>
                      <a:pPr algn="ctr" fontAlgn="b"/>
                      <a:r>
                        <a:rPr lang="es-EC" sz="1300" b="1" u="none" strike="noStrike" dirty="0">
                          <a:solidFill>
                            <a:schemeClr val="bg1"/>
                          </a:solidFill>
                          <a:effectLst/>
                        </a:rPr>
                        <a:t>VARIABLE</a:t>
                      </a:r>
                      <a:endParaRPr lang="es-EC" sz="1300" b="1" i="0" u="none" strike="noStrike" dirty="0">
                        <a:solidFill>
                          <a:schemeClr val="bg1"/>
                        </a:solidFill>
                        <a:effectLst/>
                        <a:latin typeface="Calibri" panose="020F0502020204030204" pitchFamily="34" charset="0"/>
                      </a:endParaRPr>
                    </a:p>
                  </a:txBody>
                  <a:tcPr marL="7620" marR="7620" marT="7620" marB="0" anchor="b">
                    <a:solidFill>
                      <a:srgbClr val="C00000"/>
                    </a:solidFill>
                  </a:tcPr>
                </a:tc>
                <a:tc>
                  <a:txBody>
                    <a:bodyPr/>
                    <a:lstStyle/>
                    <a:p>
                      <a:pPr algn="ctr" fontAlgn="b"/>
                      <a:r>
                        <a:rPr lang="es-EC" sz="1300" b="1" u="none" strike="noStrike" dirty="0">
                          <a:solidFill>
                            <a:schemeClr val="bg1"/>
                          </a:solidFill>
                          <a:effectLst/>
                        </a:rPr>
                        <a:t>DESCRIPCIÓN</a:t>
                      </a:r>
                      <a:endParaRPr lang="es-EC" sz="1300" b="1" i="0" u="none" strike="noStrike" dirty="0">
                        <a:solidFill>
                          <a:schemeClr val="bg1"/>
                        </a:solidFill>
                        <a:effectLst/>
                        <a:latin typeface="Calibri" panose="020F0502020204030204" pitchFamily="34" charset="0"/>
                      </a:endParaRPr>
                    </a:p>
                  </a:txBody>
                  <a:tcPr marL="7620" marR="7620" marT="7620" marB="0" anchor="b">
                    <a:solidFill>
                      <a:srgbClr val="C00000"/>
                    </a:solidFill>
                  </a:tcPr>
                </a:tc>
              </a:tr>
              <a:tr h="203451">
                <a:tc>
                  <a:txBody>
                    <a:bodyPr/>
                    <a:lstStyle/>
                    <a:p>
                      <a:pPr algn="l" fontAlgn="b"/>
                      <a:r>
                        <a:rPr lang="es-EC" sz="1300" b="1" kern="1200" dirty="0">
                          <a:solidFill>
                            <a:schemeClr val="lt1"/>
                          </a:solidFill>
                          <a:effectLst/>
                          <a:latin typeface="+mn-lt"/>
                          <a:ea typeface="+mn-ea"/>
                          <a:cs typeface="+mn-cs"/>
                        </a:rPr>
                        <a:t>COMUNIDAD</a:t>
                      </a:r>
                    </a:p>
                  </a:txBody>
                  <a:tcPr marL="7620" marR="7620" marT="7620" marB="0" anchor="b">
                    <a:solidFill>
                      <a:srgbClr val="C00000"/>
                    </a:solidFill>
                  </a:tcPr>
                </a:tc>
                <a:tc>
                  <a:txBody>
                    <a:bodyPr/>
                    <a:lstStyle/>
                    <a:p>
                      <a:pPr algn="l" fontAlgn="b"/>
                      <a:r>
                        <a:rPr lang="es-EC" sz="1300" u="none" strike="noStrike" dirty="0">
                          <a:effectLst/>
                        </a:rPr>
                        <a:t>Servicios públicos</a:t>
                      </a:r>
                      <a:endParaRPr lang="es-EC" sz="1300" b="0" i="0" u="none" strike="noStrike" dirty="0">
                        <a:solidFill>
                          <a:srgbClr val="000000"/>
                        </a:solidFill>
                        <a:effectLst/>
                        <a:latin typeface="Calibri" panose="020F0502020204030204" pitchFamily="34" charset="0"/>
                      </a:endParaRPr>
                    </a:p>
                  </a:txBody>
                  <a:tcPr marL="7620" marR="7620" marT="7620" marB="0" anchor="b"/>
                </a:tc>
                <a:tc rowSpan="11">
                  <a:txBody>
                    <a:bodyPr/>
                    <a:lstStyle/>
                    <a:p>
                      <a:pPr algn="ctr" fontAlgn="ctr"/>
                      <a:r>
                        <a:rPr lang="es-EC" sz="1300" u="none" strike="noStrike" dirty="0">
                          <a:effectLst/>
                        </a:rPr>
                        <a:t>Clasificador de ingresos y gastos del sector público, 2015</a:t>
                      </a:r>
                      <a:endParaRPr lang="es-EC" sz="1300" b="0" i="0" u="none" strike="noStrike" dirty="0">
                        <a:solidFill>
                          <a:srgbClr val="000000"/>
                        </a:solidFill>
                        <a:effectLst/>
                        <a:latin typeface="Calibri" panose="020F0502020204030204" pitchFamily="34" charset="0"/>
                      </a:endParaRPr>
                    </a:p>
                  </a:txBody>
                  <a:tcPr marL="7620" marR="7620" marT="7620" marB="0" anchor="ctr"/>
                </a:tc>
              </a:tr>
              <a:tr h="243880">
                <a:tc>
                  <a:txBody>
                    <a:bodyPr/>
                    <a:lstStyle/>
                    <a:p>
                      <a:pPr algn="l" fontAlgn="b"/>
                      <a:r>
                        <a:rPr lang="es-EC" sz="1300" b="1" kern="1200" dirty="0">
                          <a:solidFill>
                            <a:schemeClr val="lt1"/>
                          </a:solidFill>
                          <a:effectLst/>
                          <a:latin typeface="+mn-lt"/>
                          <a:ea typeface="+mn-ea"/>
                          <a:cs typeface="+mn-cs"/>
                        </a:rPr>
                        <a:t>COMUNIDAD</a:t>
                      </a:r>
                    </a:p>
                  </a:txBody>
                  <a:tcPr marL="7620" marR="7620" marT="7620" marB="0" anchor="b">
                    <a:solidFill>
                      <a:srgbClr val="C00000"/>
                    </a:solidFill>
                  </a:tcPr>
                </a:tc>
                <a:tc>
                  <a:txBody>
                    <a:bodyPr/>
                    <a:lstStyle/>
                    <a:p>
                      <a:pPr algn="l" fontAlgn="b"/>
                      <a:r>
                        <a:rPr lang="es-EC" sz="1300" u="none" strike="noStrike" dirty="0">
                          <a:effectLst/>
                        </a:rPr>
                        <a:t>Desarrollo Recreacional</a:t>
                      </a:r>
                      <a:endParaRPr lang="es-EC" sz="1300" b="0"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s-EC"/>
                    </a:p>
                  </a:txBody>
                  <a:tcPr/>
                </a:tc>
              </a:tr>
              <a:tr h="203451">
                <a:tc>
                  <a:txBody>
                    <a:bodyPr/>
                    <a:lstStyle/>
                    <a:p>
                      <a:pPr algn="l" fontAlgn="b"/>
                      <a:r>
                        <a:rPr lang="es-EC" sz="1300" b="1" kern="1200" dirty="0">
                          <a:solidFill>
                            <a:schemeClr val="lt1"/>
                          </a:solidFill>
                          <a:effectLst/>
                          <a:latin typeface="+mn-lt"/>
                          <a:ea typeface="+mn-ea"/>
                          <a:cs typeface="+mn-cs"/>
                        </a:rPr>
                        <a:t>COMUNIDAD</a:t>
                      </a:r>
                    </a:p>
                  </a:txBody>
                  <a:tcPr marL="7620" marR="7620" marT="7620" marB="0" anchor="b">
                    <a:solidFill>
                      <a:srgbClr val="C00000"/>
                    </a:solidFill>
                  </a:tcPr>
                </a:tc>
                <a:tc>
                  <a:txBody>
                    <a:bodyPr/>
                    <a:lstStyle/>
                    <a:p>
                      <a:pPr algn="l" fontAlgn="b"/>
                      <a:r>
                        <a:rPr lang="es-EC" sz="1300" u="none" strike="noStrike" dirty="0">
                          <a:effectLst/>
                        </a:rPr>
                        <a:t>Seguridad Integral</a:t>
                      </a:r>
                      <a:endParaRPr lang="es-EC" sz="1300" b="0"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s-EC"/>
                    </a:p>
                  </a:txBody>
                  <a:tcPr/>
                </a:tc>
              </a:tr>
              <a:tr h="203451">
                <a:tc>
                  <a:txBody>
                    <a:bodyPr/>
                    <a:lstStyle/>
                    <a:p>
                      <a:pPr algn="l" fontAlgn="b"/>
                      <a:r>
                        <a:rPr lang="es-EC" sz="1300" b="1" kern="1200" dirty="0">
                          <a:solidFill>
                            <a:schemeClr val="lt1"/>
                          </a:solidFill>
                          <a:effectLst/>
                          <a:latin typeface="+mn-lt"/>
                          <a:ea typeface="+mn-ea"/>
                          <a:cs typeface="+mn-cs"/>
                        </a:rPr>
                        <a:t>PROCESOS</a:t>
                      </a:r>
                    </a:p>
                  </a:txBody>
                  <a:tcPr marL="7620" marR="7620" marT="7620" marB="0" anchor="b">
                    <a:solidFill>
                      <a:srgbClr val="C00000"/>
                    </a:solidFill>
                  </a:tcPr>
                </a:tc>
                <a:tc>
                  <a:txBody>
                    <a:bodyPr/>
                    <a:lstStyle/>
                    <a:p>
                      <a:pPr algn="l" fontAlgn="b"/>
                      <a:r>
                        <a:rPr lang="es-EC" sz="1300" u="none" strike="noStrike" dirty="0">
                          <a:effectLst/>
                        </a:rPr>
                        <a:t>Viabilidad Urbana</a:t>
                      </a:r>
                      <a:endParaRPr lang="es-EC" sz="1300" b="0"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s-EC"/>
                    </a:p>
                  </a:txBody>
                  <a:tcPr/>
                </a:tc>
              </a:tr>
              <a:tr h="203451">
                <a:tc>
                  <a:txBody>
                    <a:bodyPr/>
                    <a:lstStyle/>
                    <a:p>
                      <a:pPr algn="l" fontAlgn="b"/>
                      <a:r>
                        <a:rPr lang="es-EC" sz="1300" b="1" kern="1200" dirty="0">
                          <a:solidFill>
                            <a:schemeClr val="lt1"/>
                          </a:solidFill>
                          <a:effectLst/>
                          <a:latin typeface="+mn-lt"/>
                          <a:ea typeface="+mn-ea"/>
                          <a:cs typeface="+mn-cs"/>
                        </a:rPr>
                        <a:t>PROCESOS</a:t>
                      </a:r>
                    </a:p>
                  </a:txBody>
                  <a:tcPr marL="7620" marR="7620" marT="7620" marB="0" anchor="b">
                    <a:solidFill>
                      <a:srgbClr val="C00000"/>
                    </a:solidFill>
                  </a:tcPr>
                </a:tc>
                <a:tc>
                  <a:txBody>
                    <a:bodyPr/>
                    <a:lstStyle/>
                    <a:p>
                      <a:pPr algn="l" fontAlgn="b"/>
                      <a:r>
                        <a:rPr lang="es-EC" sz="1300" u="none" strike="noStrike" dirty="0">
                          <a:effectLst/>
                        </a:rPr>
                        <a:t>Transito y Transporte</a:t>
                      </a:r>
                      <a:endParaRPr lang="es-EC" sz="1300" b="0"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s-EC"/>
                    </a:p>
                  </a:txBody>
                  <a:tcPr/>
                </a:tc>
              </a:tr>
              <a:tr h="203451">
                <a:tc>
                  <a:txBody>
                    <a:bodyPr/>
                    <a:lstStyle/>
                    <a:p>
                      <a:pPr algn="l" fontAlgn="b"/>
                      <a:r>
                        <a:rPr lang="es-EC" sz="1300" b="1" kern="1200" dirty="0">
                          <a:solidFill>
                            <a:schemeClr val="lt1"/>
                          </a:solidFill>
                          <a:effectLst/>
                          <a:latin typeface="+mn-lt"/>
                          <a:ea typeface="+mn-ea"/>
                          <a:cs typeface="+mn-cs"/>
                        </a:rPr>
                        <a:t>PROCESOS</a:t>
                      </a:r>
                    </a:p>
                  </a:txBody>
                  <a:tcPr marL="7620" marR="7620" marT="7620" marB="0" anchor="b">
                    <a:solidFill>
                      <a:srgbClr val="C00000"/>
                    </a:solidFill>
                  </a:tcPr>
                </a:tc>
                <a:tc>
                  <a:txBody>
                    <a:bodyPr/>
                    <a:lstStyle/>
                    <a:p>
                      <a:pPr algn="l" fontAlgn="b"/>
                      <a:r>
                        <a:rPr lang="es-EC" sz="1300" u="none" strike="noStrike" dirty="0">
                          <a:effectLst/>
                        </a:rPr>
                        <a:t>Salud y Educación</a:t>
                      </a:r>
                      <a:endParaRPr lang="es-EC" sz="1300" b="0"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s-EC"/>
                    </a:p>
                  </a:txBody>
                  <a:tcPr/>
                </a:tc>
              </a:tr>
              <a:tr h="203451">
                <a:tc>
                  <a:txBody>
                    <a:bodyPr/>
                    <a:lstStyle/>
                    <a:p>
                      <a:pPr algn="l" fontAlgn="b"/>
                      <a:r>
                        <a:rPr lang="es-EC" sz="1300" b="1" kern="1200" dirty="0">
                          <a:solidFill>
                            <a:schemeClr val="lt1"/>
                          </a:solidFill>
                          <a:effectLst/>
                          <a:latin typeface="+mn-lt"/>
                          <a:ea typeface="+mn-ea"/>
                          <a:cs typeface="+mn-cs"/>
                        </a:rPr>
                        <a:t>PROCESOS</a:t>
                      </a:r>
                    </a:p>
                  </a:txBody>
                  <a:tcPr marL="7620" marR="7620" marT="7620" marB="0" anchor="b">
                    <a:solidFill>
                      <a:srgbClr val="C00000"/>
                    </a:solidFill>
                  </a:tcPr>
                </a:tc>
                <a:tc>
                  <a:txBody>
                    <a:bodyPr/>
                    <a:lstStyle/>
                    <a:p>
                      <a:pPr algn="l" fontAlgn="b"/>
                      <a:r>
                        <a:rPr lang="es-EC" sz="1300" u="none" strike="noStrike" dirty="0">
                          <a:effectLst/>
                        </a:rPr>
                        <a:t>Ocupación de suelos</a:t>
                      </a:r>
                      <a:endParaRPr lang="es-EC" sz="1300" b="0"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s-EC"/>
                    </a:p>
                  </a:txBody>
                  <a:tcPr/>
                </a:tc>
              </a:tr>
              <a:tr h="206404">
                <a:tc>
                  <a:txBody>
                    <a:bodyPr/>
                    <a:lstStyle/>
                    <a:p>
                      <a:pPr algn="l" fontAlgn="b"/>
                      <a:r>
                        <a:rPr lang="es-EC" sz="1300" b="1" kern="1200" dirty="0">
                          <a:solidFill>
                            <a:schemeClr val="lt1"/>
                          </a:solidFill>
                          <a:effectLst/>
                          <a:latin typeface="+mn-lt"/>
                          <a:ea typeface="+mn-ea"/>
                          <a:cs typeface="+mn-cs"/>
                        </a:rPr>
                        <a:t>FINANCIERA</a:t>
                      </a:r>
                    </a:p>
                  </a:txBody>
                  <a:tcPr marL="7620" marR="7620" marT="7620" marB="0" anchor="b">
                    <a:solidFill>
                      <a:srgbClr val="C00000"/>
                    </a:solidFill>
                  </a:tcPr>
                </a:tc>
                <a:tc>
                  <a:txBody>
                    <a:bodyPr/>
                    <a:lstStyle/>
                    <a:p>
                      <a:pPr algn="l" fontAlgn="b"/>
                      <a:r>
                        <a:rPr lang="es-EC" sz="1300" u="none" strike="noStrike" dirty="0">
                          <a:effectLst/>
                        </a:rPr>
                        <a:t>Regulación y Normalización</a:t>
                      </a:r>
                      <a:endParaRPr lang="es-EC" sz="1300" b="0"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s-EC"/>
                    </a:p>
                  </a:txBody>
                  <a:tcPr/>
                </a:tc>
              </a:tr>
              <a:tr h="203451">
                <a:tc>
                  <a:txBody>
                    <a:bodyPr/>
                    <a:lstStyle/>
                    <a:p>
                      <a:pPr algn="l" fontAlgn="b"/>
                      <a:r>
                        <a:rPr lang="es-EC" sz="1300" b="1" kern="1200" dirty="0">
                          <a:solidFill>
                            <a:schemeClr val="lt1"/>
                          </a:solidFill>
                          <a:effectLst/>
                          <a:latin typeface="+mn-lt"/>
                          <a:ea typeface="+mn-ea"/>
                          <a:cs typeface="+mn-cs"/>
                        </a:rPr>
                        <a:t>FINANCIERA</a:t>
                      </a:r>
                    </a:p>
                  </a:txBody>
                  <a:tcPr marL="7620" marR="7620" marT="7620" marB="0" anchor="b">
                    <a:solidFill>
                      <a:srgbClr val="C00000"/>
                    </a:solidFill>
                  </a:tcPr>
                </a:tc>
                <a:tc>
                  <a:txBody>
                    <a:bodyPr/>
                    <a:lstStyle/>
                    <a:p>
                      <a:pPr algn="l" fontAlgn="b"/>
                      <a:r>
                        <a:rPr lang="es-EC" sz="1300" u="none" strike="noStrike" dirty="0">
                          <a:effectLst/>
                        </a:rPr>
                        <a:t>Catastros</a:t>
                      </a:r>
                      <a:endParaRPr lang="es-EC" sz="1300" b="0"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s-EC"/>
                    </a:p>
                  </a:txBody>
                  <a:tcPr/>
                </a:tc>
              </a:tr>
              <a:tr h="188663">
                <a:tc>
                  <a:txBody>
                    <a:bodyPr/>
                    <a:lstStyle/>
                    <a:p>
                      <a:pPr algn="l" fontAlgn="b"/>
                      <a:r>
                        <a:rPr lang="es-EC" sz="1300" b="1" kern="1200" dirty="0">
                          <a:solidFill>
                            <a:schemeClr val="lt1"/>
                          </a:solidFill>
                          <a:effectLst/>
                          <a:latin typeface="+mn-lt"/>
                          <a:ea typeface="+mn-ea"/>
                          <a:cs typeface="+mn-cs"/>
                        </a:rPr>
                        <a:t>APRENDIZAJE Y CRECIMIENTO</a:t>
                      </a:r>
                    </a:p>
                  </a:txBody>
                  <a:tcPr marL="7620" marR="7620" marT="7620" marB="0" anchor="b">
                    <a:solidFill>
                      <a:srgbClr val="C00000"/>
                    </a:solidFill>
                  </a:tcPr>
                </a:tc>
                <a:tc>
                  <a:txBody>
                    <a:bodyPr/>
                    <a:lstStyle/>
                    <a:p>
                      <a:pPr algn="l" fontAlgn="b"/>
                      <a:r>
                        <a:rPr lang="es-EC" sz="1300" u="none" strike="noStrike" dirty="0">
                          <a:effectLst/>
                        </a:rPr>
                        <a:t>Patrimonio</a:t>
                      </a:r>
                      <a:endParaRPr lang="es-EC" sz="1300" b="0"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s-EC"/>
                    </a:p>
                  </a:txBody>
                  <a:tcPr/>
                </a:tc>
              </a:tr>
              <a:tr h="234461">
                <a:tc>
                  <a:txBody>
                    <a:bodyPr/>
                    <a:lstStyle/>
                    <a:p>
                      <a:pPr algn="l" fontAlgn="b"/>
                      <a:r>
                        <a:rPr lang="es-EC" sz="1300" b="1" kern="1200" dirty="0">
                          <a:solidFill>
                            <a:schemeClr val="lt1"/>
                          </a:solidFill>
                          <a:effectLst/>
                          <a:latin typeface="+mn-lt"/>
                          <a:ea typeface="+mn-ea"/>
                          <a:cs typeface="+mn-cs"/>
                        </a:rPr>
                        <a:t>APRENDIZAJE Y CRECIMIENTO</a:t>
                      </a:r>
                    </a:p>
                  </a:txBody>
                  <a:tcPr marL="7620" marR="7620" marT="7620" marB="0" anchor="b">
                    <a:solidFill>
                      <a:srgbClr val="C00000"/>
                    </a:solidFill>
                  </a:tcPr>
                </a:tc>
                <a:tc>
                  <a:txBody>
                    <a:bodyPr/>
                    <a:lstStyle/>
                    <a:p>
                      <a:pPr algn="l" fontAlgn="b"/>
                      <a:r>
                        <a:rPr lang="es-EC" sz="1300" u="none" strike="noStrike" dirty="0">
                          <a:effectLst/>
                        </a:rPr>
                        <a:t>Desarrollo Cantonal</a:t>
                      </a:r>
                      <a:endParaRPr lang="es-EC" sz="1300" b="0"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s-EC"/>
                    </a:p>
                  </a:txBody>
                  <a:tcPr/>
                </a:tc>
              </a:tr>
            </a:tbl>
          </a:graphicData>
        </a:graphic>
      </p:graphicFrame>
      <p:sp>
        <p:nvSpPr>
          <p:cNvPr id="5" name="Content Placeholder 2"/>
          <p:cNvSpPr txBox="1">
            <a:spLocks/>
          </p:cNvSpPr>
          <p:nvPr/>
        </p:nvSpPr>
        <p:spPr>
          <a:xfrm>
            <a:off x="1991335" y="1336433"/>
            <a:ext cx="8887680" cy="506436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s-EC" dirty="0" smtClean="0"/>
          </a:p>
          <a:p>
            <a:pPr lvl="1" algn="just"/>
            <a:r>
              <a:rPr lang="es-EC" b="1" dirty="0" smtClean="0"/>
              <a:t>Definición de variables de control</a:t>
            </a:r>
          </a:p>
          <a:p>
            <a:pPr marL="1371600" lvl="3" indent="0">
              <a:buFont typeface="Wingdings 3" charset="2"/>
              <a:buNone/>
            </a:pPr>
            <a:endParaRPr lang="es-EC" dirty="0"/>
          </a:p>
        </p:txBody>
      </p:sp>
    </p:spTree>
    <p:extLst>
      <p:ext uri="{BB962C8B-B14F-4D97-AF65-F5344CB8AC3E}">
        <p14:creationId xmlns:p14="http://schemas.microsoft.com/office/powerpoint/2010/main" val="2145837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a:t>Diseño del modelo de indicadores de </a:t>
            </a:r>
            <a:r>
              <a:rPr lang="es-ES" dirty="0" smtClean="0"/>
              <a:t>gestión</a:t>
            </a:r>
            <a:endParaRPr lang="es-ES" dirty="0"/>
          </a:p>
        </p:txBody>
      </p:sp>
      <p:sp>
        <p:nvSpPr>
          <p:cNvPr id="5" name="Content Placeholder 2"/>
          <p:cNvSpPr txBox="1">
            <a:spLocks/>
          </p:cNvSpPr>
          <p:nvPr/>
        </p:nvSpPr>
        <p:spPr>
          <a:xfrm>
            <a:off x="2249243" y="1482972"/>
            <a:ext cx="7773988" cy="33000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es-EC" sz="1400" b="1" dirty="0" smtClean="0"/>
              <a:t>Característica de un indicador </a:t>
            </a:r>
          </a:p>
          <a:p>
            <a:pPr lvl="1" algn="just"/>
            <a:r>
              <a:rPr lang="es-EC" altLang="es-EC"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Nombre: Debe definir claramente su utilidad.</a:t>
            </a:r>
          </a:p>
          <a:p>
            <a:pPr lvl="1" algn="just"/>
            <a:r>
              <a:rPr lang="es-EC" altLang="es-EC"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Forma de c</a:t>
            </a:r>
            <a:r>
              <a:rPr lang="es-EC" altLang="es-EC" sz="1400" dirty="0" smtClean="0">
                <a:solidFill>
                  <a:srgbClr val="000000"/>
                </a:solidFill>
                <a:latin typeface="Calibri" panose="020F0502020204030204" pitchFamily="34" charset="0"/>
                <a:ea typeface="Calibri" panose="020F0502020204030204" pitchFamily="34" charset="0"/>
                <a:cs typeface="Arial" panose="020B0604020202020204" pitchFamily="34" charset="0"/>
              </a:rPr>
              <a:t>á</a:t>
            </a:r>
            <a:r>
              <a:rPr lang="es-EC" altLang="es-EC"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lculo: Forma clara de su f</a:t>
            </a:r>
            <a:r>
              <a:rPr lang="es-EC" altLang="es-EC" sz="1400" dirty="0" smtClean="0">
                <a:solidFill>
                  <a:srgbClr val="000000"/>
                </a:solidFill>
                <a:latin typeface="Calibri" panose="020F0502020204030204" pitchFamily="34" charset="0"/>
                <a:ea typeface="Calibri" panose="020F0502020204030204" pitchFamily="34" charset="0"/>
                <a:cs typeface="Arial" panose="020B0604020202020204" pitchFamily="34" charset="0"/>
              </a:rPr>
              <a:t>ó</a:t>
            </a:r>
            <a:r>
              <a:rPr lang="es-EC" altLang="es-EC"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rmula matem</a:t>
            </a:r>
            <a:r>
              <a:rPr lang="es-EC" altLang="es-EC" sz="1400" dirty="0" smtClean="0">
                <a:solidFill>
                  <a:srgbClr val="000000"/>
                </a:solidFill>
                <a:latin typeface="Calibri" panose="020F0502020204030204" pitchFamily="34" charset="0"/>
                <a:ea typeface="Calibri" panose="020F0502020204030204" pitchFamily="34" charset="0"/>
                <a:cs typeface="Arial" panose="020B0604020202020204" pitchFamily="34" charset="0"/>
              </a:rPr>
              <a:t>á</a:t>
            </a:r>
            <a:r>
              <a:rPr lang="es-EC" altLang="es-EC"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tica</a:t>
            </a:r>
            <a:r>
              <a:rPr lang="es-EC" altLang="es-EC" sz="1400" dirty="0" smtClean="0">
                <a:solidFill>
                  <a:srgbClr val="000000"/>
                </a:solidFill>
                <a:latin typeface="Calibri" panose="020F0502020204030204" pitchFamily="34" charset="0"/>
                <a:ea typeface="Calibri" panose="020F0502020204030204" pitchFamily="34" charset="0"/>
                <a:cs typeface="Arial" panose="020B0604020202020204" pitchFamily="34" charset="0"/>
              </a:rPr>
              <a:t>.</a:t>
            </a:r>
          </a:p>
          <a:p>
            <a:pPr lvl="1" algn="just"/>
            <a:r>
              <a:rPr lang="es-EC" altLang="es-EC"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Unidad: Forma clara de c</a:t>
            </a:r>
            <a:r>
              <a:rPr lang="es-EC" altLang="es-EC" sz="1400" dirty="0" smtClean="0">
                <a:solidFill>
                  <a:srgbClr val="000000"/>
                </a:solidFill>
                <a:latin typeface="Calibri" panose="020F0502020204030204" pitchFamily="34" charset="0"/>
                <a:ea typeface="Calibri" panose="020F0502020204030204" pitchFamily="34" charset="0"/>
                <a:cs typeface="Arial" panose="020B0604020202020204" pitchFamily="34" charset="0"/>
              </a:rPr>
              <a:t>ó</a:t>
            </a:r>
            <a:r>
              <a:rPr lang="es-EC" altLang="es-EC"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mo se expresa el valor del indicado.</a:t>
            </a:r>
          </a:p>
          <a:p>
            <a:pPr lvl="1" algn="just"/>
            <a:r>
              <a:rPr lang="es-EC" altLang="es-EC"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Glosario: Factores que se relacionan en su c</a:t>
            </a:r>
            <a:r>
              <a:rPr lang="es-EC" altLang="es-EC" sz="1400" dirty="0" smtClean="0">
                <a:solidFill>
                  <a:srgbClr val="000000"/>
                </a:solidFill>
                <a:latin typeface="Calibri" panose="020F0502020204030204" pitchFamily="34" charset="0"/>
                <a:ea typeface="Calibri" panose="020F0502020204030204" pitchFamily="34" charset="0"/>
                <a:cs typeface="Arial" panose="020B0604020202020204" pitchFamily="34" charset="0"/>
              </a:rPr>
              <a:t>á</a:t>
            </a:r>
            <a:r>
              <a:rPr lang="es-EC" altLang="es-EC"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lculo</a:t>
            </a:r>
            <a:r>
              <a:rPr lang="es-EC" altLang="es-EC" sz="1400" dirty="0" smtClean="0">
                <a:solidFill>
                  <a:srgbClr val="000000"/>
                </a:solidFill>
                <a:latin typeface="Calibri" panose="020F0502020204030204" pitchFamily="34" charset="0"/>
                <a:ea typeface="Calibri" panose="020F0502020204030204" pitchFamily="34" charset="0"/>
                <a:cs typeface="Arial" panose="020B0604020202020204" pitchFamily="34" charset="0"/>
              </a:rPr>
              <a:t>.</a:t>
            </a:r>
          </a:p>
          <a:p>
            <a:pPr algn="just"/>
            <a:r>
              <a:rPr lang="es-EC" altLang="es-EC"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Ejemplo: </a:t>
            </a:r>
            <a:r>
              <a:rPr lang="es-EC" altLang="es-EC" sz="14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Nombre:</a:t>
            </a:r>
            <a:r>
              <a:rPr lang="es-EC" altLang="es-EC" sz="1400" dirty="0" smtClean="0">
                <a:solidFill>
                  <a:srgbClr val="000000"/>
                </a:solidFill>
                <a:latin typeface="Arial" panose="020B0604020202020204" pitchFamily="34" charset="0"/>
                <a:ea typeface="Calibri" panose="020F0502020204030204" pitchFamily="34" charset="0"/>
                <a:cs typeface="Arial" panose="020B0604020202020204" pitchFamily="34" charset="0"/>
              </a:rPr>
              <a:t> Continuidad del servicio de agua potable</a:t>
            </a:r>
            <a:r>
              <a:rPr lang="es-EC" altLang="es-EC" sz="1400" dirty="0" smtClean="0">
                <a:solidFill>
                  <a:srgbClr val="000000"/>
                </a:solidFill>
                <a:latin typeface="Calibri" panose="020F0502020204030204" pitchFamily="34" charset="0"/>
                <a:ea typeface="Calibri" panose="020F0502020204030204" pitchFamily="34" charset="0"/>
                <a:cs typeface="Arial" panose="020B0604020202020204" pitchFamily="34" charset="0"/>
              </a:rPr>
              <a:t>”</a:t>
            </a:r>
          </a:p>
          <a:p>
            <a:pPr marL="1257300" lvl="3" indent="0" defTabSz="914400" eaLnBrk="0" fontAlgn="base" hangingPunct="0">
              <a:spcBef>
                <a:spcPct val="0"/>
              </a:spcBef>
              <a:spcAft>
                <a:spcPct val="0"/>
              </a:spcAft>
              <a:buClrTx/>
              <a:buNone/>
            </a:pPr>
            <a:r>
              <a:rPr lang="es-EC" altLang="es-EC" sz="14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Forma </a:t>
            </a:r>
            <a:r>
              <a:rPr lang="es-EC" altLang="es-EC" sz="1400" b="1" dirty="0">
                <a:solidFill>
                  <a:srgbClr val="000000"/>
                </a:solidFill>
                <a:latin typeface="Arial" panose="020B0604020202020204" pitchFamily="34" charset="0"/>
                <a:ea typeface="Calibri" panose="020F0502020204030204" pitchFamily="34" charset="0"/>
                <a:cs typeface="Arial" panose="020B0604020202020204" pitchFamily="34" charset="0"/>
              </a:rPr>
              <a:t>de </a:t>
            </a:r>
            <a:r>
              <a:rPr lang="es-EC" altLang="es-EC" sz="14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c</a:t>
            </a:r>
            <a:r>
              <a:rPr lang="es-EC" altLang="es-EC" sz="1400" b="1" dirty="0" smtClean="0">
                <a:solidFill>
                  <a:srgbClr val="000000"/>
                </a:solidFill>
                <a:latin typeface="Calibri" panose="020F0502020204030204" pitchFamily="34" charset="0"/>
                <a:ea typeface="Calibri" panose="020F0502020204030204" pitchFamily="34" charset="0"/>
                <a:cs typeface="Arial" panose="020B0604020202020204" pitchFamily="34" charset="0"/>
              </a:rPr>
              <a:t>á</a:t>
            </a:r>
            <a:r>
              <a:rPr lang="es-EC" altLang="es-EC" sz="14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lculo</a:t>
            </a:r>
          </a:p>
          <a:p>
            <a:pPr marL="0" lvl="0" indent="0" defTabSz="914400" eaLnBrk="0" fontAlgn="base" hangingPunct="0">
              <a:spcBef>
                <a:spcPct val="0"/>
              </a:spcBef>
              <a:spcAft>
                <a:spcPct val="0"/>
              </a:spcAft>
              <a:buClrTx/>
              <a:buNone/>
            </a:pPr>
            <a:endParaRPr lang="es-EC" altLang="es-EC" sz="14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lvl="0" indent="0" defTabSz="914400" eaLnBrk="0" fontAlgn="base" hangingPunct="0">
              <a:spcBef>
                <a:spcPct val="0"/>
              </a:spcBef>
              <a:spcAft>
                <a:spcPct val="0"/>
              </a:spcAft>
              <a:buClrTx/>
              <a:buNone/>
            </a:pPr>
            <a:r>
              <a:rPr lang="es-EC" altLang="es-EC" sz="1400" b="1" dirty="0" smtClean="0">
                <a:solidFill>
                  <a:srgbClr val="000000"/>
                </a:solidFill>
                <a:latin typeface="Arial" panose="020B0604020202020204" pitchFamily="34" charset="0"/>
                <a:cs typeface="Arial" panose="020B0604020202020204" pitchFamily="34" charset="0"/>
              </a:rPr>
              <a:t>	</a:t>
            </a:r>
            <a:r>
              <a:rPr lang="es-EC" altLang="es-EC" sz="14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Unidad</a:t>
            </a:r>
            <a:r>
              <a:rPr lang="es-EC" altLang="es-EC" sz="1400" b="1"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s-EC" altLang="es-EC" sz="14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s-EC" altLang="es-EC" sz="1400" dirty="0">
              <a:solidFill>
                <a:schemeClr val="tx1"/>
              </a:solidFill>
            </a:endParaRPr>
          </a:p>
          <a:p>
            <a:pPr marL="0" lvl="0" indent="0" defTabSz="914400" eaLnBrk="0" fontAlgn="base" hangingPunct="0">
              <a:spcBef>
                <a:spcPct val="0"/>
              </a:spcBef>
              <a:spcAft>
                <a:spcPct val="0"/>
              </a:spcAft>
              <a:buClrTx/>
              <a:buNone/>
            </a:pPr>
            <a:r>
              <a:rPr lang="es-EC" altLang="es-EC" sz="14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	Glosario</a:t>
            </a:r>
            <a:r>
              <a:rPr lang="es-EC" altLang="es-EC" sz="1400" b="1"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s-EC" altLang="es-EC" sz="1400" dirty="0">
                <a:solidFill>
                  <a:srgbClr val="000000"/>
                </a:solidFill>
                <a:latin typeface="Arial" panose="020B0604020202020204" pitchFamily="34" charset="0"/>
                <a:ea typeface="Calibri" panose="020F0502020204030204" pitchFamily="34" charset="0"/>
                <a:cs typeface="Arial" panose="020B0604020202020204" pitchFamily="34" charset="0"/>
              </a:rPr>
              <a:t> Mide la disponibilidad del servicio de agua potable en un a</a:t>
            </a:r>
            <a:r>
              <a:rPr lang="es-EC" altLang="es-EC" sz="1400" dirty="0">
                <a:solidFill>
                  <a:srgbClr val="000000"/>
                </a:solidFill>
                <a:latin typeface="Calibri" panose="020F0502020204030204" pitchFamily="34" charset="0"/>
                <a:ea typeface="Calibri" panose="020F0502020204030204" pitchFamily="34" charset="0"/>
                <a:cs typeface="Arial" panose="020B0604020202020204" pitchFamily="34" charset="0"/>
              </a:rPr>
              <a:t>ñ</a:t>
            </a:r>
            <a:r>
              <a:rPr lang="es-EC" altLang="es-EC" sz="1400" dirty="0">
                <a:solidFill>
                  <a:srgbClr val="000000"/>
                </a:solidFill>
                <a:latin typeface="Arial" panose="020B0604020202020204" pitchFamily="34" charset="0"/>
                <a:ea typeface="Calibri" panose="020F0502020204030204" pitchFamily="34" charset="0"/>
                <a:cs typeface="Arial" panose="020B0604020202020204" pitchFamily="34" charset="0"/>
              </a:rPr>
              <a:t>o.</a:t>
            </a:r>
          </a:p>
          <a:p>
            <a:pPr marL="914400" lvl="2" indent="0" algn="just">
              <a:buNone/>
            </a:pPr>
            <a:endParaRPr lang="es-EC" b="1" dirty="0" smtClean="0"/>
          </a:p>
          <a:p>
            <a:pPr marL="1371600" lvl="3" indent="0">
              <a:buFont typeface="Wingdings 3" charset="2"/>
              <a:buNone/>
            </a:pPr>
            <a:endParaRPr lang="es-EC" dirty="0"/>
          </a:p>
        </p:txBody>
      </p:sp>
      <p:graphicFrame>
        <p:nvGraphicFramePr>
          <p:cNvPr id="12" name="Object 11"/>
          <p:cNvGraphicFramePr>
            <a:graphicFrameLocks noChangeAspect="1"/>
          </p:cNvGraphicFramePr>
          <p:nvPr/>
        </p:nvGraphicFramePr>
        <p:xfrm>
          <a:off x="4659494" y="3589581"/>
          <a:ext cx="4175125" cy="464282"/>
        </p:xfrm>
        <a:graphic>
          <a:graphicData uri="http://schemas.openxmlformats.org/presentationml/2006/ole">
            <mc:AlternateContent xmlns:mc="http://schemas.openxmlformats.org/markup-compatibility/2006">
              <mc:Choice xmlns:v="urn:schemas-microsoft-com:vml" Requires="v">
                <p:oleObj spid="_x0000_s5130" name="Ecuación" r:id="rId3" imgW="4178300" imgH="431800" progId="Equation.3">
                  <p:embed/>
                </p:oleObj>
              </mc:Choice>
              <mc:Fallback>
                <p:oleObj name="Ecuación" r:id="rId3" imgW="41783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9494" y="3589581"/>
                        <a:ext cx="4175125" cy="464282"/>
                      </a:xfrm>
                      <a:prstGeom prst="rect">
                        <a:avLst/>
                      </a:prstGeom>
                      <a:noFill/>
                    </p:spPr>
                  </p:pic>
                </p:oleObj>
              </mc:Fallback>
            </mc:AlternateContent>
          </a:graphicData>
        </a:graphic>
      </p:graphicFrame>
      <p:pic>
        <p:nvPicPr>
          <p:cNvPr id="16" name="Picture 15"/>
          <p:cNvPicPr>
            <a:picLocks noChangeAspect="1"/>
          </p:cNvPicPr>
          <p:nvPr/>
        </p:nvPicPr>
        <p:blipFill>
          <a:blip r:embed="rId5"/>
          <a:stretch>
            <a:fillRect/>
          </a:stretch>
        </p:blipFill>
        <p:spPr>
          <a:xfrm>
            <a:off x="3801475" y="4551177"/>
            <a:ext cx="3333750" cy="1790700"/>
          </a:xfrm>
          <a:prstGeom prst="rect">
            <a:avLst/>
          </a:prstGeom>
        </p:spPr>
      </p:pic>
    </p:spTree>
    <p:extLst>
      <p:ext uri="{BB962C8B-B14F-4D97-AF65-F5344CB8AC3E}">
        <p14:creationId xmlns:p14="http://schemas.microsoft.com/office/powerpoint/2010/main" val="3775279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a:t>Diseño del modelo de indicadores de </a:t>
            </a:r>
            <a:r>
              <a:rPr lang="es-ES" dirty="0" smtClean="0"/>
              <a:t>gestión</a:t>
            </a:r>
            <a:endParaRPr lang="es-ES" dirty="0"/>
          </a:p>
        </p:txBody>
      </p:sp>
      <p:sp>
        <p:nvSpPr>
          <p:cNvPr id="5" name="Content Placeholder 2"/>
          <p:cNvSpPr txBox="1">
            <a:spLocks/>
          </p:cNvSpPr>
          <p:nvPr/>
        </p:nvSpPr>
        <p:spPr>
          <a:xfrm>
            <a:off x="2260966" y="1717434"/>
            <a:ext cx="8711834" cy="446062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es-EC" sz="1400" b="1" dirty="0" smtClean="0"/>
              <a:t>INDICADORES DEL MODELO DE GESTIÓN</a:t>
            </a:r>
          </a:p>
          <a:p>
            <a:pPr marL="1371600" lvl="3" indent="0">
              <a:buFont typeface="Wingdings 3" charset="2"/>
              <a:buNone/>
            </a:pPr>
            <a:endParaRPr lang="es-EC" dirty="0"/>
          </a:p>
        </p:txBody>
      </p:sp>
      <p:graphicFrame>
        <p:nvGraphicFramePr>
          <p:cNvPr id="18" name="Table 17"/>
          <p:cNvGraphicFramePr>
            <a:graphicFrameLocks noGrp="1"/>
          </p:cNvGraphicFramePr>
          <p:nvPr>
            <p:extLst>
              <p:ext uri="{D42A27DB-BD31-4B8C-83A1-F6EECF244321}">
                <p14:modId xmlns:p14="http://schemas.microsoft.com/office/powerpoint/2010/main" val="458313572"/>
              </p:ext>
            </p:extLst>
          </p:nvPr>
        </p:nvGraphicFramePr>
        <p:xfrm>
          <a:off x="2405355" y="2110154"/>
          <a:ext cx="7115907" cy="4441181"/>
        </p:xfrm>
        <a:graphic>
          <a:graphicData uri="http://schemas.openxmlformats.org/drawingml/2006/table">
            <a:tbl>
              <a:tblPr firstRow="1" firstCol="1" bandRow="1">
                <a:tableStyleId>{5C22544A-7EE6-4342-B048-85BDC9FD1C3A}</a:tableStyleId>
              </a:tblPr>
              <a:tblGrid>
                <a:gridCol w="1403702"/>
                <a:gridCol w="2268325"/>
                <a:gridCol w="2135868"/>
                <a:gridCol w="529827"/>
                <a:gridCol w="778185"/>
              </a:tblGrid>
              <a:tr h="822463">
                <a:tc>
                  <a:txBody>
                    <a:bodyPr/>
                    <a:lstStyle/>
                    <a:p>
                      <a:pPr algn="ctr">
                        <a:lnSpc>
                          <a:spcPct val="107000"/>
                        </a:lnSpc>
                        <a:spcAft>
                          <a:spcPts val="0"/>
                        </a:spcAft>
                      </a:pPr>
                      <a:r>
                        <a:rPr lang="es-EC" sz="1100" dirty="0">
                          <a:effectLst/>
                        </a:rPr>
                        <a:t>COMPETENCIA</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c>
                  <a:txBody>
                    <a:bodyPr/>
                    <a:lstStyle/>
                    <a:p>
                      <a:pPr algn="ctr">
                        <a:lnSpc>
                          <a:spcPct val="107000"/>
                        </a:lnSpc>
                        <a:spcAft>
                          <a:spcPts val="0"/>
                        </a:spcAft>
                      </a:pPr>
                      <a:r>
                        <a:rPr lang="es-EC" sz="1100" dirty="0">
                          <a:effectLst/>
                        </a:rPr>
                        <a:t>INDICADOR</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c gridSpan="2">
                  <a:txBody>
                    <a:bodyPr/>
                    <a:lstStyle/>
                    <a:p>
                      <a:pPr algn="ctr">
                        <a:lnSpc>
                          <a:spcPct val="107000"/>
                        </a:lnSpc>
                        <a:spcAft>
                          <a:spcPts val="0"/>
                        </a:spcAft>
                      </a:pPr>
                      <a:r>
                        <a:rPr lang="es-EC" sz="1100" dirty="0">
                          <a:effectLst/>
                        </a:rPr>
                        <a:t>FORMULA DE CÁCULO</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solidFill>
                      <a:srgbClr val="A53010"/>
                    </a:solidFill>
                  </a:tcPr>
                </a:tc>
                <a:tc hMerge="1">
                  <a:txBody>
                    <a:bodyPr/>
                    <a:lstStyle/>
                    <a:p>
                      <a:endParaRPr lang="es-EC"/>
                    </a:p>
                  </a:txBody>
                  <a:tcPr/>
                </a:tc>
                <a:tc>
                  <a:txBody>
                    <a:bodyPr/>
                    <a:lstStyle/>
                    <a:p>
                      <a:pPr algn="ctr">
                        <a:lnSpc>
                          <a:spcPct val="107000"/>
                        </a:lnSpc>
                        <a:spcAft>
                          <a:spcPts val="0"/>
                        </a:spcAft>
                      </a:pPr>
                      <a:r>
                        <a:rPr lang="es-EC" sz="1100">
                          <a:effectLst/>
                        </a:rPr>
                        <a:t>UNIDAD</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r>
              <a:tr h="558984">
                <a:tc rowSpan="5">
                  <a:txBody>
                    <a:bodyPr/>
                    <a:lstStyle/>
                    <a:p>
                      <a:pPr>
                        <a:lnSpc>
                          <a:spcPct val="107000"/>
                        </a:lnSpc>
                        <a:spcAft>
                          <a:spcPts val="0"/>
                        </a:spcAft>
                      </a:pPr>
                      <a:r>
                        <a:rPr lang="es-EC" sz="1100" dirty="0">
                          <a:effectLst/>
                        </a:rPr>
                        <a:t>SERVICIOS</a:t>
                      </a:r>
                      <a:br>
                        <a:rPr lang="es-EC" sz="1100" dirty="0">
                          <a:effectLst/>
                        </a:rPr>
                      </a:br>
                      <a:r>
                        <a:rPr lang="es-EC" sz="1100" dirty="0">
                          <a:effectLst/>
                        </a:rPr>
                        <a:t>PUBLICOS</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c>
                  <a:txBody>
                    <a:bodyPr/>
                    <a:lstStyle/>
                    <a:p>
                      <a:pPr>
                        <a:lnSpc>
                          <a:spcPct val="107000"/>
                        </a:lnSpc>
                        <a:spcAft>
                          <a:spcPts val="0"/>
                        </a:spcAft>
                      </a:pPr>
                      <a:r>
                        <a:rPr lang="es-EC" sz="1100" dirty="0">
                          <a:effectLst/>
                        </a:rPr>
                        <a:t>Cobertura alcantarillado</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tc>
                <a:tc>
                  <a:txBody>
                    <a:bodyPr/>
                    <a:lstStyle/>
                    <a:p>
                      <a:pPr>
                        <a:lnSpc>
                          <a:spcPct val="107000"/>
                        </a:lnSpc>
                        <a:spcAft>
                          <a:spcPts val="0"/>
                        </a:spcAft>
                      </a:pPr>
                      <a:r>
                        <a:rPr lang="es-EC" sz="1100" dirty="0">
                          <a:effectLst/>
                        </a:rPr>
                        <a:t> = Usuarios con servicio de alcantarillado </a:t>
                      </a:r>
                      <a:br>
                        <a:rPr lang="es-EC" sz="1100" dirty="0">
                          <a:effectLst/>
                        </a:rPr>
                      </a:br>
                      <a:r>
                        <a:rPr lang="es-EC" sz="1100" dirty="0">
                          <a:effectLst/>
                        </a:rPr>
                        <a:t>/ Usuarios con vivienda legalizada</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tc>
                <a:tc>
                  <a:txBody>
                    <a:bodyPr/>
                    <a:lstStyle/>
                    <a:p>
                      <a:pPr algn="ctr">
                        <a:lnSpc>
                          <a:spcPct val="107000"/>
                        </a:lnSpc>
                        <a:spcAft>
                          <a:spcPts val="0"/>
                        </a:spcAft>
                      </a:pPr>
                      <a:r>
                        <a:rPr lang="es-EC" sz="1100">
                          <a:effectLst/>
                        </a:rPr>
                        <a:t>x 100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c>
                  <a:txBody>
                    <a:bodyPr/>
                    <a:lstStyle/>
                    <a:p>
                      <a:pPr algn="ctr">
                        <a:lnSpc>
                          <a:spcPct val="107000"/>
                        </a:lnSpc>
                        <a:spcAft>
                          <a:spcPts val="0"/>
                        </a:spcAft>
                      </a:pPr>
                      <a:r>
                        <a:rPr lang="es-EC" sz="1100">
                          <a:effectLst/>
                        </a:rPr>
                        <a:t>[%]</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r>
              <a:tr h="567625">
                <a:tc vMerge="1">
                  <a:txBody>
                    <a:bodyPr/>
                    <a:lstStyle/>
                    <a:p>
                      <a:endParaRPr lang="es-EC"/>
                    </a:p>
                  </a:txBody>
                  <a:tcPr/>
                </a:tc>
                <a:tc>
                  <a:txBody>
                    <a:bodyPr/>
                    <a:lstStyle/>
                    <a:p>
                      <a:pPr>
                        <a:lnSpc>
                          <a:spcPct val="107000"/>
                        </a:lnSpc>
                        <a:spcAft>
                          <a:spcPts val="0"/>
                        </a:spcAft>
                      </a:pPr>
                      <a:r>
                        <a:rPr lang="es-EC" sz="1100">
                          <a:effectLst/>
                        </a:rPr>
                        <a:t>Cobertura agua potable</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tc>
                <a:tc>
                  <a:txBody>
                    <a:bodyPr/>
                    <a:lstStyle/>
                    <a:p>
                      <a:pPr>
                        <a:lnSpc>
                          <a:spcPct val="107000"/>
                        </a:lnSpc>
                        <a:spcAft>
                          <a:spcPts val="0"/>
                        </a:spcAft>
                      </a:pPr>
                      <a:r>
                        <a:rPr lang="es-EC" sz="1100" dirty="0">
                          <a:effectLst/>
                        </a:rPr>
                        <a:t> = Usuarios con servicio de agua potable</a:t>
                      </a:r>
                      <a:br>
                        <a:rPr lang="es-EC" sz="1100" dirty="0">
                          <a:effectLst/>
                        </a:rPr>
                      </a:br>
                      <a:r>
                        <a:rPr lang="es-EC" sz="1100" dirty="0">
                          <a:effectLst/>
                        </a:rPr>
                        <a:t>/ Usuarios con vivienda legalizada</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tc>
                <a:tc>
                  <a:txBody>
                    <a:bodyPr/>
                    <a:lstStyle/>
                    <a:p>
                      <a:pPr algn="ctr">
                        <a:lnSpc>
                          <a:spcPct val="107000"/>
                        </a:lnSpc>
                        <a:spcAft>
                          <a:spcPts val="0"/>
                        </a:spcAft>
                      </a:pPr>
                      <a:r>
                        <a:rPr lang="es-EC" sz="1100">
                          <a:effectLst/>
                        </a:rPr>
                        <a:t>x 100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c>
                  <a:txBody>
                    <a:bodyPr/>
                    <a:lstStyle/>
                    <a:p>
                      <a:pPr algn="ctr">
                        <a:lnSpc>
                          <a:spcPct val="107000"/>
                        </a:lnSpc>
                        <a:spcAft>
                          <a:spcPts val="0"/>
                        </a:spcAft>
                      </a:pPr>
                      <a:r>
                        <a:rPr lang="es-EC" sz="1100">
                          <a:effectLst/>
                        </a:rPr>
                        <a:t>[%]</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r>
              <a:tr h="548309">
                <a:tc vMerge="1">
                  <a:txBody>
                    <a:bodyPr/>
                    <a:lstStyle/>
                    <a:p>
                      <a:endParaRPr lang="es-EC"/>
                    </a:p>
                  </a:txBody>
                  <a:tcPr/>
                </a:tc>
                <a:tc>
                  <a:txBody>
                    <a:bodyPr/>
                    <a:lstStyle/>
                    <a:p>
                      <a:pPr>
                        <a:lnSpc>
                          <a:spcPct val="107000"/>
                        </a:lnSpc>
                        <a:spcAft>
                          <a:spcPts val="0"/>
                        </a:spcAft>
                      </a:pPr>
                      <a:r>
                        <a:rPr lang="es-EC" sz="1100" dirty="0">
                          <a:effectLst/>
                        </a:rPr>
                        <a:t>Cobertura saneamiento</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tc>
                <a:tc>
                  <a:txBody>
                    <a:bodyPr/>
                    <a:lstStyle/>
                    <a:p>
                      <a:pPr>
                        <a:lnSpc>
                          <a:spcPct val="107000"/>
                        </a:lnSpc>
                        <a:spcAft>
                          <a:spcPts val="0"/>
                        </a:spcAft>
                      </a:pPr>
                      <a:r>
                        <a:rPr lang="es-EC" sz="1100">
                          <a:effectLst/>
                        </a:rPr>
                        <a:t> = Número de barrios con recolección de basura / Número de barrios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x </a:t>
                      </a:r>
                      <a:r>
                        <a:rPr lang="es-EC" sz="1100" dirty="0">
                          <a:effectLst/>
                        </a:rPr>
                        <a:t>100</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tc>
                <a:tc>
                  <a:txBody>
                    <a:bodyPr/>
                    <a:lstStyle/>
                    <a:p>
                      <a:pPr algn="ctr">
                        <a:lnSpc>
                          <a:spcPct val="107000"/>
                        </a:lnSpc>
                        <a:spcAft>
                          <a:spcPts val="0"/>
                        </a:spcAft>
                      </a:pPr>
                      <a:endParaRPr lang="es-EC" sz="1100" dirty="0" smtClean="0">
                        <a:effectLst/>
                      </a:endParaRPr>
                    </a:p>
                    <a:p>
                      <a:pPr algn="ctr">
                        <a:lnSpc>
                          <a:spcPct val="107000"/>
                        </a:lnSpc>
                        <a:spcAft>
                          <a:spcPts val="0"/>
                        </a:spcAft>
                      </a:pPr>
                      <a:r>
                        <a:rPr lang="es-EC" sz="1100" dirty="0" smtClean="0">
                          <a:effectLst/>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tc>
              </a:tr>
              <a:tr h="558984">
                <a:tc vMerge="1">
                  <a:txBody>
                    <a:bodyPr/>
                    <a:lstStyle/>
                    <a:p>
                      <a:endParaRPr lang="es-EC"/>
                    </a:p>
                  </a:txBody>
                  <a:tcPr/>
                </a:tc>
                <a:tc>
                  <a:txBody>
                    <a:bodyPr/>
                    <a:lstStyle/>
                    <a:p>
                      <a:pPr>
                        <a:lnSpc>
                          <a:spcPct val="107000"/>
                        </a:lnSpc>
                        <a:spcAft>
                          <a:spcPts val="0"/>
                        </a:spcAft>
                      </a:pPr>
                      <a:r>
                        <a:rPr lang="es-EC" sz="1100">
                          <a:effectLst/>
                        </a:rPr>
                        <a:t>Cobertura tratamiento agua residual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c>
                  <a:txBody>
                    <a:bodyPr/>
                    <a:lstStyle/>
                    <a:p>
                      <a:pPr>
                        <a:lnSpc>
                          <a:spcPct val="107000"/>
                        </a:lnSpc>
                        <a:spcAft>
                          <a:spcPts val="0"/>
                        </a:spcAft>
                      </a:pPr>
                      <a:r>
                        <a:rPr lang="es-EC" sz="1100">
                          <a:effectLst/>
                        </a:rPr>
                        <a:t> = Número de barrios con tratamientos de aguas residuales / Número de barrios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tc>
                <a:tc>
                  <a:txBody>
                    <a:bodyPr/>
                    <a:lstStyle/>
                    <a:p>
                      <a:pPr algn="ctr">
                        <a:lnSpc>
                          <a:spcPct val="107000"/>
                        </a:lnSpc>
                        <a:spcAft>
                          <a:spcPts val="0"/>
                        </a:spcAft>
                      </a:pPr>
                      <a:r>
                        <a:rPr lang="es-EC" sz="1100">
                          <a:effectLst/>
                        </a:rPr>
                        <a:t>x 100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c>
                  <a:txBody>
                    <a:bodyPr/>
                    <a:lstStyle/>
                    <a:p>
                      <a:pPr algn="ctr">
                        <a:lnSpc>
                          <a:spcPct val="107000"/>
                        </a:lnSpc>
                        <a:spcAft>
                          <a:spcPts val="0"/>
                        </a:spcAft>
                      </a:pPr>
                      <a:r>
                        <a:rPr lang="es-EC" sz="1100" dirty="0">
                          <a:effectLst/>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r>
              <a:tr h="838476">
                <a:tc vMerge="1">
                  <a:txBody>
                    <a:bodyPr/>
                    <a:lstStyle/>
                    <a:p>
                      <a:endParaRPr lang="es-EC"/>
                    </a:p>
                  </a:txBody>
                  <a:tcPr/>
                </a:tc>
                <a:tc>
                  <a:txBody>
                    <a:bodyPr/>
                    <a:lstStyle/>
                    <a:p>
                      <a:pPr>
                        <a:lnSpc>
                          <a:spcPct val="107000"/>
                        </a:lnSpc>
                        <a:spcAft>
                          <a:spcPts val="0"/>
                        </a:spcAft>
                      </a:pPr>
                      <a:r>
                        <a:rPr lang="es-EC" sz="1100">
                          <a:effectLst/>
                        </a:rPr>
                        <a:t>Porcentaje de cobertura vial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c>
                  <a:txBody>
                    <a:bodyPr/>
                    <a:lstStyle/>
                    <a:p>
                      <a:pPr>
                        <a:lnSpc>
                          <a:spcPct val="107000"/>
                        </a:lnSpc>
                        <a:spcAft>
                          <a:spcPts val="0"/>
                        </a:spcAft>
                      </a:pPr>
                      <a:r>
                        <a:rPr lang="es-EC" sz="1100">
                          <a:effectLst/>
                        </a:rPr>
                        <a:t> = ( Metros lineales de vías urbanos + metros lineales de vías construidas) / (metros lineales de vías urbanos + metros lineales de vías planificadas)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tc>
                <a:tc>
                  <a:txBody>
                    <a:bodyPr/>
                    <a:lstStyle/>
                    <a:p>
                      <a:pPr algn="ctr">
                        <a:lnSpc>
                          <a:spcPct val="107000"/>
                        </a:lnSpc>
                        <a:spcAft>
                          <a:spcPts val="0"/>
                        </a:spcAft>
                      </a:pPr>
                      <a:r>
                        <a:rPr lang="es-EC" sz="1100">
                          <a:effectLst/>
                        </a:rPr>
                        <a:t>x 100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c>
                  <a:txBody>
                    <a:bodyPr/>
                    <a:lstStyle/>
                    <a:p>
                      <a:pPr algn="ctr">
                        <a:lnSpc>
                          <a:spcPct val="107000"/>
                        </a:lnSpc>
                        <a:spcAft>
                          <a:spcPts val="0"/>
                        </a:spcAft>
                      </a:pPr>
                      <a:r>
                        <a:rPr lang="es-EC" sz="1100" dirty="0">
                          <a:effectLst/>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966" marR="33966" marT="0" marB="0" anchor="ctr"/>
                </a:tc>
              </a:tr>
            </a:tbl>
          </a:graphicData>
        </a:graphic>
      </p:graphicFrame>
    </p:spTree>
    <p:extLst>
      <p:ext uri="{BB962C8B-B14F-4D97-AF65-F5344CB8AC3E}">
        <p14:creationId xmlns:p14="http://schemas.microsoft.com/office/powerpoint/2010/main" val="2853987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a:t>Diseño del modelo de indicadores de </a:t>
            </a:r>
            <a:r>
              <a:rPr lang="es-ES" dirty="0" smtClean="0"/>
              <a:t>gestión</a:t>
            </a:r>
            <a:endParaRPr lang="es-ES" dirty="0"/>
          </a:p>
        </p:txBody>
      </p:sp>
      <p:sp>
        <p:nvSpPr>
          <p:cNvPr id="5" name="Content Placeholder 2"/>
          <p:cNvSpPr txBox="1">
            <a:spLocks/>
          </p:cNvSpPr>
          <p:nvPr/>
        </p:nvSpPr>
        <p:spPr>
          <a:xfrm>
            <a:off x="2260966" y="1717434"/>
            <a:ext cx="8711834" cy="446062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es-EC" sz="1400" b="1" dirty="0" smtClean="0"/>
              <a:t>INDICADORES DEL MODELO DE GESTIÓN</a:t>
            </a:r>
          </a:p>
          <a:p>
            <a:pPr marL="1371600" lvl="3" indent="0">
              <a:buFont typeface="Wingdings 3" charset="2"/>
              <a:buNone/>
            </a:pPr>
            <a:endParaRPr lang="es-EC" dirty="0"/>
          </a:p>
        </p:txBody>
      </p:sp>
      <p:graphicFrame>
        <p:nvGraphicFramePr>
          <p:cNvPr id="3" name="Table 2"/>
          <p:cNvGraphicFramePr>
            <a:graphicFrameLocks noGrp="1"/>
          </p:cNvGraphicFramePr>
          <p:nvPr>
            <p:extLst>
              <p:ext uri="{D42A27DB-BD31-4B8C-83A1-F6EECF244321}">
                <p14:modId xmlns:p14="http://schemas.microsoft.com/office/powerpoint/2010/main" val="3346247724"/>
              </p:ext>
            </p:extLst>
          </p:nvPr>
        </p:nvGraphicFramePr>
        <p:xfrm>
          <a:off x="2593731" y="2443407"/>
          <a:ext cx="4862146" cy="1483825"/>
        </p:xfrm>
        <a:graphic>
          <a:graphicData uri="http://schemas.openxmlformats.org/drawingml/2006/table">
            <a:tbl>
              <a:tblPr>
                <a:tableStyleId>{5C22544A-7EE6-4342-B048-85BDC9FD1C3A}</a:tableStyleId>
              </a:tblPr>
              <a:tblGrid>
                <a:gridCol w="1345223"/>
                <a:gridCol w="1137139"/>
                <a:gridCol w="973015"/>
                <a:gridCol w="1406769"/>
              </a:tblGrid>
              <a:tr h="211975">
                <a:tc>
                  <a:txBody>
                    <a:bodyPr/>
                    <a:lstStyle/>
                    <a:p>
                      <a:pPr algn="l" fontAlgn="b"/>
                      <a:r>
                        <a:rPr lang="es-EC" sz="1200" b="1" u="none" strike="noStrike" dirty="0" smtClean="0">
                          <a:solidFill>
                            <a:schemeClr val="bg1"/>
                          </a:solidFill>
                          <a:effectLst/>
                        </a:rPr>
                        <a:t>Perspectiva</a:t>
                      </a:r>
                      <a:endParaRPr lang="es-EC" sz="1200" b="1" i="0" u="none" strike="noStrike" dirty="0">
                        <a:solidFill>
                          <a:schemeClr val="bg1"/>
                        </a:solidFill>
                        <a:effectLst/>
                        <a:latin typeface="Calibri" panose="020F0502020204030204" pitchFamily="34" charset="0"/>
                      </a:endParaRPr>
                    </a:p>
                  </a:txBody>
                  <a:tcPr marL="0" marR="0" marT="0" marB="0" anchor="b">
                    <a:solidFill>
                      <a:srgbClr val="A53010"/>
                    </a:solidFill>
                  </a:tcPr>
                </a:tc>
                <a:tc>
                  <a:txBody>
                    <a:bodyPr/>
                    <a:lstStyle/>
                    <a:p>
                      <a:pPr algn="l" fontAlgn="b"/>
                      <a:r>
                        <a:rPr lang="es-EC" sz="1200" b="1" u="none" strike="noStrike" dirty="0">
                          <a:solidFill>
                            <a:schemeClr val="bg1"/>
                          </a:solidFill>
                          <a:effectLst/>
                        </a:rPr>
                        <a:t>Competencias</a:t>
                      </a:r>
                      <a:endParaRPr lang="es-EC" sz="1200" b="1" i="0" u="none" strike="noStrike" dirty="0">
                        <a:solidFill>
                          <a:schemeClr val="bg1"/>
                        </a:solidFill>
                        <a:effectLst/>
                        <a:latin typeface="Calibri" panose="020F0502020204030204" pitchFamily="34" charset="0"/>
                      </a:endParaRPr>
                    </a:p>
                  </a:txBody>
                  <a:tcPr marL="0" marR="0" marT="0" marB="0" anchor="b">
                    <a:solidFill>
                      <a:srgbClr val="A53010"/>
                    </a:solidFill>
                  </a:tcPr>
                </a:tc>
                <a:tc>
                  <a:txBody>
                    <a:bodyPr/>
                    <a:lstStyle/>
                    <a:p>
                      <a:pPr algn="ctr" fontAlgn="b"/>
                      <a:r>
                        <a:rPr lang="es-EC" sz="1200" b="1" u="none" strike="noStrike" dirty="0">
                          <a:solidFill>
                            <a:schemeClr val="bg1"/>
                          </a:solidFill>
                          <a:effectLst/>
                        </a:rPr>
                        <a:t>Indicadores</a:t>
                      </a:r>
                      <a:endParaRPr lang="es-EC" sz="1200" b="1" i="0" u="none" strike="noStrike" dirty="0">
                        <a:solidFill>
                          <a:schemeClr val="bg1"/>
                        </a:solidFill>
                        <a:effectLst/>
                        <a:latin typeface="Calibri" panose="020F0502020204030204" pitchFamily="34" charset="0"/>
                      </a:endParaRPr>
                    </a:p>
                  </a:txBody>
                  <a:tcPr marL="0" marR="0" marT="0" marB="0" anchor="b">
                    <a:solidFill>
                      <a:srgbClr val="A53010"/>
                    </a:solidFill>
                  </a:tcPr>
                </a:tc>
                <a:tc>
                  <a:txBody>
                    <a:bodyPr/>
                    <a:lstStyle/>
                    <a:p>
                      <a:pPr algn="l" fontAlgn="b"/>
                      <a:r>
                        <a:rPr lang="es-EC" sz="1200" b="1" u="none" strike="noStrike" dirty="0">
                          <a:solidFill>
                            <a:schemeClr val="bg1"/>
                          </a:solidFill>
                          <a:effectLst/>
                        </a:rPr>
                        <a:t>GAD Lago Agrio</a:t>
                      </a:r>
                      <a:endParaRPr lang="es-EC" sz="1200" b="1" i="0" u="none" strike="noStrike" dirty="0">
                        <a:solidFill>
                          <a:schemeClr val="bg1"/>
                        </a:solidFill>
                        <a:effectLst/>
                        <a:latin typeface="Calibri" panose="020F0502020204030204" pitchFamily="34" charset="0"/>
                      </a:endParaRPr>
                    </a:p>
                  </a:txBody>
                  <a:tcPr marL="0" marR="0" marT="0" marB="0" anchor="b">
                    <a:solidFill>
                      <a:srgbClr val="A53010"/>
                    </a:solidFill>
                  </a:tcPr>
                </a:tc>
              </a:tr>
              <a:tr h="211975">
                <a:tc>
                  <a:txBody>
                    <a:bodyPr/>
                    <a:lstStyle/>
                    <a:p>
                      <a:pPr algn="l" fontAlgn="b"/>
                      <a:r>
                        <a:rPr lang="es-EC" sz="1200" b="1" u="none" strike="noStrike" dirty="0">
                          <a:solidFill>
                            <a:schemeClr val="bg1"/>
                          </a:solidFill>
                          <a:effectLst/>
                        </a:rPr>
                        <a:t>Comunidad</a:t>
                      </a:r>
                      <a:endParaRPr lang="es-EC" sz="1200" b="1" i="0" u="none" strike="noStrike" dirty="0">
                        <a:solidFill>
                          <a:schemeClr val="bg1"/>
                        </a:solidFill>
                        <a:effectLst/>
                        <a:latin typeface="Calibri" panose="020F0502020204030204" pitchFamily="34" charset="0"/>
                      </a:endParaRPr>
                    </a:p>
                  </a:txBody>
                  <a:tcPr marL="0" marR="0" marT="0" marB="0" anchor="b">
                    <a:solidFill>
                      <a:srgbClr val="A53010"/>
                    </a:solidFill>
                  </a:tcPr>
                </a:tc>
                <a:tc>
                  <a:txBody>
                    <a:bodyPr/>
                    <a:lstStyle/>
                    <a:p>
                      <a:pPr algn="r" fontAlgn="ctr"/>
                      <a:r>
                        <a:rPr lang="es-EC" sz="1200" u="none" strike="noStrike">
                          <a:effectLst/>
                        </a:rPr>
                        <a:t>3</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C" sz="1200" u="none" strike="noStrike" dirty="0">
                          <a:effectLst/>
                        </a:rPr>
                        <a:t>13</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s-EC" sz="1200" u="none" strike="noStrike" dirty="0">
                          <a:effectLst/>
                        </a:rPr>
                        <a:t>7</a:t>
                      </a:r>
                      <a:endParaRPr lang="es-EC" sz="1200" b="0" i="0" u="none" strike="noStrike" dirty="0">
                        <a:solidFill>
                          <a:srgbClr val="000000"/>
                        </a:solidFill>
                        <a:effectLst/>
                        <a:latin typeface="Calibri" panose="020F0502020204030204" pitchFamily="34" charset="0"/>
                      </a:endParaRPr>
                    </a:p>
                  </a:txBody>
                  <a:tcPr marL="0" marR="0" marT="0" marB="0" anchor="b"/>
                </a:tc>
              </a:tr>
              <a:tr h="211975">
                <a:tc>
                  <a:txBody>
                    <a:bodyPr/>
                    <a:lstStyle/>
                    <a:p>
                      <a:pPr algn="l" fontAlgn="b"/>
                      <a:r>
                        <a:rPr lang="es-EC" sz="1200" b="1" u="none" strike="noStrike" dirty="0">
                          <a:solidFill>
                            <a:schemeClr val="bg1"/>
                          </a:solidFill>
                          <a:effectLst/>
                        </a:rPr>
                        <a:t>Procesos</a:t>
                      </a:r>
                      <a:endParaRPr lang="es-EC" sz="1200" b="1" i="0" u="none" strike="noStrike" dirty="0">
                        <a:solidFill>
                          <a:schemeClr val="bg1"/>
                        </a:solidFill>
                        <a:effectLst/>
                        <a:latin typeface="Calibri" panose="020F0502020204030204" pitchFamily="34" charset="0"/>
                      </a:endParaRPr>
                    </a:p>
                  </a:txBody>
                  <a:tcPr marL="0" marR="0" marT="0" marB="0" anchor="b">
                    <a:solidFill>
                      <a:srgbClr val="A53010"/>
                    </a:solidFill>
                  </a:tcPr>
                </a:tc>
                <a:tc>
                  <a:txBody>
                    <a:bodyPr/>
                    <a:lstStyle/>
                    <a:p>
                      <a:pPr algn="r" fontAlgn="ctr"/>
                      <a:r>
                        <a:rPr lang="es-EC" sz="1200" u="none" strike="noStrike">
                          <a:effectLst/>
                        </a:rPr>
                        <a:t>5</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C" sz="1200" u="none" strike="noStrike" dirty="0">
                          <a:effectLst/>
                        </a:rPr>
                        <a:t>10</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s-EC" sz="1200" u="none" strike="noStrike">
                          <a:effectLst/>
                        </a:rPr>
                        <a:t>3</a:t>
                      </a:r>
                      <a:endParaRPr lang="es-EC" sz="1200" b="0" i="0" u="none" strike="noStrike">
                        <a:solidFill>
                          <a:srgbClr val="000000"/>
                        </a:solidFill>
                        <a:effectLst/>
                        <a:latin typeface="Calibri" panose="020F0502020204030204" pitchFamily="34" charset="0"/>
                      </a:endParaRPr>
                    </a:p>
                  </a:txBody>
                  <a:tcPr marL="0" marR="0" marT="0" marB="0" anchor="b"/>
                </a:tc>
              </a:tr>
              <a:tr h="211975">
                <a:tc>
                  <a:txBody>
                    <a:bodyPr/>
                    <a:lstStyle/>
                    <a:p>
                      <a:pPr algn="l" fontAlgn="b"/>
                      <a:r>
                        <a:rPr lang="es-EC" sz="1200" b="1" u="none" strike="noStrike" dirty="0">
                          <a:solidFill>
                            <a:schemeClr val="bg1"/>
                          </a:solidFill>
                          <a:effectLst/>
                        </a:rPr>
                        <a:t>Financiera</a:t>
                      </a:r>
                      <a:endParaRPr lang="es-EC" sz="1200" b="1" i="0" u="none" strike="noStrike" dirty="0">
                        <a:solidFill>
                          <a:schemeClr val="bg1"/>
                        </a:solidFill>
                        <a:effectLst/>
                        <a:latin typeface="Calibri" panose="020F0502020204030204" pitchFamily="34" charset="0"/>
                      </a:endParaRPr>
                    </a:p>
                  </a:txBody>
                  <a:tcPr marL="0" marR="0" marT="0" marB="0" anchor="b">
                    <a:solidFill>
                      <a:srgbClr val="A53010"/>
                    </a:solidFill>
                  </a:tcPr>
                </a:tc>
                <a:tc>
                  <a:txBody>
                    <a:bodyPr/>
                    <a:lstStyle/>
                    <a:p>
                      <a:pPr algn="r" fontAlgn="ctr"/>
                      <a:r>
                        <a:rPr lang="es-EC" sz="1200" u="none" strike="noStrike" dirty="0">
                          <a:effectLst/>
                        </a:rPr>
                        <a:t>28</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C" sz="1200" u="none" strike="noStrike">
                          <a:effectLst/>
                        </a:rPr>
                        <a:t>30</a:t>
                      </a:r>
                      <a:endParaRPr lang="es-EC" sz="12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200" u="none" strike="noStrike">
                          <a:effectLst/>
                        </a:rPr>
                        <a:t>26</a:t>
                      </a:r>
                      <a:endParaRPr lang="es-EC" sz="1200" b="0" i="0" u="none" strike="noStrike">
                        <a:solidFill>
                          <a:srgbClr val="000000"/>
                        </a:solidFill>
                        <a:effectLst/>
                        <a:latin typeface="Calibri" panose="020F0502020204030204" pitchFamily="34" charset="0"/>
                      </a:endParaRPr>
                    </a:p>
                  </a:txBody>
                  <a:tcPr marL="0" marR="0" marT="0" marB="0" anchor="b"/>
                </a:tc>
              </a:tr>
              <a:tr h="423950">
                <a:tc>
                  <a:txBody>
                    <a:bodyPr/>
                    <a:lstStyle/>
                    <a:p>
                      <a:pPr algn="l" fontAlgn="b"/>
                      <a:r>
                        <a:rPr lang="es-EC" sz="1200" b="1" u="none" strike="noStrike" dirty="0">
                          <a:solidFill>
                            <a:schemeClr val="bg1"/>
                          </a:solidFill>
                          <a:effectLst/>
                        </a:rPr>
                        <a:t>Aprendizaje y crecimiento</a:t>
                      </a:r>
                      <a:endParaRPr lang="es-EC" sz="1200" b="1" i="0" u="none" strike="noStrike" dirty="0">
                        <a:solidFill>
                          <a:schemeClr val="bg1"/>
                        </a:solidFill>
                        <a:effectLst/>
                        <a:latin typeface="Calibri" panose="020F0502020204030204" pitchFamily="34" charset="0"/>
                      </a:endParaRPr>
                    </a:p>
                  </a:txBody>
                  <a:tcPr marL="0" marR="0" marT="0" marB="0" anchor="b">
                    <a:solidFill>
                      <a:srgbClr val="A53010"/>
                    </a:solidFill>
                  </a:tcPr>
                </a:tc>
                <a:tc>
                  <a:txBody>
                    <a:bodyPr/>
                    <a:lstStyle/>
                    <a:p>
                      <a:pPr algn="r" fontAlgn="ctr"/>
                      <a:r>
                        <a:rPr lang="es-EC" sz="1200" u="none" strike="noStrike" dirty="0">
                          <a:effectLst/>
                        </a:rPr>
                        <a:t>2</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C" sz="1200" u="none" strike="noStrike" dirty="0">
                          <a:effectLst/>
                        </a:rPr>
                        <a:t>4</a:t>
                      </a:r>
                      <a:endParaRPr lang="es-EC" sz="12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s-EC" sz="1200" u="none" strike="noStrike" dirty="0">
                          <a:effectLst/>
                        </a:rPr>
                        <a:t>4</a:t>
                      </a:r>
                      <a:endParaRPr lang="es-EC" sz="1200" b="0" i="0" u="none" strike="noStrike" dirty="0">
                        <a:solidFill>
                          <a:srgbClr val="000000"/>
                        </a:solidFill>
                        <a:effectLst/>
                        <a:latin typeface="Calibri" panose="020F0502020204030204" pitchFamily="34" charset="0"/>
                      </a:endParaRPr>
                    </a:p>
                  </a:txBody>
                  <a:tcPr marL="0" marR="0" marT="0" marB="0" anchor="ctr"/>
                </a:tc>
              </a:tr>
              <a:tr h="211975">
                <a:tc>
                  <a:txBody>
                    <a:bodyPr/>
                    <a:lstStyle/>
                    <a:p>
                      <a:pPr algn="l" fontAlgn="b"/>
                      <a:endParaRPr lang="es-EC"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s-EC"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200" u="none" strike="noStrike">
                          <a:effectLst/>
                        </a:rPr>
                        <a:t>57</a:t>
                      </a:r>
                      <a:endParaRPr lang="es-EC"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200" u="none" strike="noStrike" dirty="0">
                          <a:effectLst/>
                        </a:rPr>
                        <a:t>40</a:t>
                      </a:r>
                      <a:endParaRPr lang="es-EC" sz="1200" b="0"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val="2902707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smtClean="0"/>
              <a:t>Aplicación del modelo al caso de estudio</a:t>
            </a:r>
            <a:endParaRPr lang="es-ES" dirty="0"/>
          </a:p>
        </p:txBody>
      </p:sp>
      <p:pic>
        <p:nvPicPr>
          <p:cNvPr id="6146" name="Picture 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0778" y="2093047"/>
            <a:ext cx="8154113" cy="1921715"/>
          </a:xfrm>
          <a:prstGeom prst="rect">
            <a:avLst/>
          </a:prstGeom>
          <a:noFill/>
          <a:extLst>
            <a:ext uri="{909E8E84-426E-40DD-AFC4-6F175D3DCCD1}">
              <a14:hiddenFill xmlns:a14="http://schemas.microsoft.com/office/drawing/2010/main">
                <a:solidFill>
                  <a:srgbClr val="FFFFFF"/>
                </a:solidFill>
              </a14:hiddenFill>
            </a:ext>
          </a:extLst>
        </p:spPr>
      </p:pic>
      <p:pic>
        <p:nvPicPr>
          <p:cNvPr id="6145"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2841" y="4472440"/>
            <a:ext cx="8162049" cy="181538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4602700" y="1706505"/>
            <a:ext cx="406233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C" altLang="es-EC"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Cuadro de mando integral perspectiva Comunidad.</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4629244" y="4113461"/>
            <a:ext cx="36824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200" b="1" i="1"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Cuadro de mando integral perspectiva Proceso.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2215662" y="56182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900" b="0" i="0" u="none" strike="noStrike" cap="none" normalizeH="0" baseline="0" smtClean="0">
                <a:ln>
                  <a:noFill/>
                </a:ln>
                <a:solidFill>
                  <a:schemeClr val="tx1"/>
                </a:solidFill>
                <a:effectLst/>
              </a:rPr>
              <a:t> </a:t>
            </a:r>
            <a:endParaRPr kumimoji="0" lang="es-EC" altLang="es-EC"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28391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219" y="307587"/>
            <a:ext cx="8911687" cy="1280890"/>
          </a:xfrm>
        </p:spPr>
        <p:txBody>
          <a:bodyPr>
            <a:normAutofit/>
          </a:bodyPr>
          <a:lstStyle/>
          <a:p>
            <a:r>
              <a:rPr lang="es-ES" dirty="0" smtClean="0"/>
              <a:t>Aplicación del modelo al caso de estudio</a:t>
            </a:r>
            <a:endParaRPr lang="es-ES" dirty="0"/>
          </a:p>
        </p:txBody>
      </p:sp>
      <p:sp>
        <p:nvSpPr>
          <p:cNvPr id="3" name="Rectangle 3"/>
          <p:cNvSpPr>
            <a:spLocks noChangeArrowheads="1"/>
          </p:cNvSpPr>
          <p:nvPr/>
        </p:nvSpPr>
        <p:spPr bwMode="auto">
          <a:xfrm>
            <a:off x="4635658" y="1645995"/>
            <a:ext cx="39260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s-EC" sz="1200" b="1" dirty="0"/>
              <a:t>Cuadro de mando integral perspectiva Financiera</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2215662" y="56182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900" b="0" i="0" u="none" strike="noStrike" cap="none" normalizeH="0" baseline="0" smtClean="0">
                <a:ln>
                  <a:noFill/>
                </a:ln>
                <a:solidFill>
                  <a:schemeClr val="tx1"/>
                </a:solidFill>
                <a:effectLst/>
              </a:rPr>
              <a:t> </a:t>
            </a:r>
            <a:endParaRPr kumimoji="0" lang="es-EC" altLang="es-EC" sz="1800" b="0" i="0" u="none" strike="noStrike" cap="none" normalizeH="0" baseline="0" smtClean="0">
              <a:ln>
                <a:noFill/>
              </a:ln>
              <a:solidFill>
                <a:schemeClr val="tx1"/>
              </a:solidFill>
              <a:effectLst/>
              <a:latin typeface="Arial" panose="020B0604020202020204" pitchFamily="34" charset="0"/>
            </a:endParaRPr>
          </a:p>
        </p:txBody>
      </p:sp>
      <p:pic>
        <p:nvPicPr>
          <p:cNvPr id="8" name="Picture 7"/>
          <p:cNvPicPr/>
          <p:nvPr/>
        </p:nvPicPr>
        <p:blipFill>
          <a:blip r:embed="rId2"/>
          <a:stretch>
            <a:fillRect/>
          </a:stretch>
        </p:blipFill>
        <p:spPr>
          <a:xfrm>
            <a:off x="2323219" y="1980512"/>
            <a:ext cx="8403396" cy="2110842"/>
          </a:xfrm>
          <a:prstGeom prst="rect">
            <a:avLst/>
          </a:prstGeom>
        </p:spPr>
      </p:pic>
      <p:pic>
        <p:nvPicPr>
          <p:cNvPr id="10" name="Picture 9"/>
          <p:cNvPicPr/>
          <p:nvPr/>
        </p:nvPicPr>
        <p:blipFill>
          <a:blip r:embed="rId3"/>
          <a:stretch>
            <a:fillRect/>
          </a:stretch>
        </p:blipFill>
        <p:spPr>
          <a:xfrm>
            <a:off x="2323219" y="4091354"/>
            <a:ext cx="8403396" cy="1992923"/>
          </a:xfrm>
          <a:prstGeom prst="rect">
            <a:avLst/>
          </a:prstGeom>
        </p:spPr>
      </p:pic>
    </p:spTree>
    <p:extLst>
      <p:ext uri="{BB962C8B-B14F-4D97-AF65-F5344CB8AC3E}">
        <p14:creationId xmlns:p14="http://schemas.microsoft.com/office/powerpoint/2010/main" val="467661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219" y="307587"/>
            <a:ext cx="8911687" cy="1280890"/>
          </a:xfrm>
        </p:spPr>
        <p:txBody>
          <a:bodyPr>
            <a:normAutofit/>
          </a:bodyPr>
          <a:lstStyle/>
          <a:p>
            <a:r>
              <a:rPr lang="es-ES" dirty="0" smtClean="0"/>
              <a:t>Aplicación del modelo al caso de estudio</a:t>
            </a:r>
            <a:endParaRPr lang="es-ES" dirty="0"/>
          </a:p>
        </p:txBody>
      </p:sp>
      <p:sp>
        <p:nvSpPr>
          <p:cNvPr id="3" name="Rectangle 3"/>
          <p:cNvSpPr>
            <a:spLocks noChangeArrowheads="1"/>
          </p:cNvSpPr>
          <p:nvPr/>
        </p:nvSpPr>
        <p:spPr bwMode="auto">
          <a:xfrm>
            <a:off x="3792864" y="1780079"/>
            <a:ext cx="51427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s-EC" sz="1200" b="1" dirty="0"/>
              <a:t>Cuadro de mando integral perspectiva </a:t>
            </a:r>
            <a:r>
              <a:rPr lang="es-EC" sz="1200" b="1" dirty="0" smtClean="0"/>
              <a:t>Aprendizaje y Crecimiento</a:t>
            </a:r>
            <a:endParaRPr kumimoji="0" lang="es-EC" altLang="es-EC"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2215662" y="56182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900" b="0" i="0" u="none" strike="noStrike" cap="none" normalizeH="0" baseline="0" smtClean="0">
                <a:ln>
                  <a:noFill/>
                </a:ln>
                <a:solidFill>
                  <a:schemeClr val="tx1"/>
                </a:solidFill>
                <a:effectLst/>
              </a:rPr>
              <a:t> </a:t>
            </a:r>
            <a:endParaRPr kumimoji="0" lang="es-EC" altLang="es-EC" sz="1800" b="0" i="0" u="none" strike="noStrike" cap="none" normalizeH="0" baseline="0" smtClean="0">
              <a:ln>
                <a:noFill/>
              </a:ln>
              <a:solidFill>
                <a:schemeClr val="tx1"/>
              </a:solidFill>
              <a:effectLst/>
              <a:latin typeface="Arial" panose="020B0604020202020204" pitchFamily="34" charset="0"/>
            </a:endParaRPr>
          </a:p>
        </p:txBody>
      </p:sp>
      <p:pic>
        <p:nvPicPr>
          <p:cNvPr id="7" name="Picture 6"/>
          <p:cNvPicPr/>
          <p:nvPr/>
        </p:nvPicPr>
        <p:blipFill>
          <a:blip r:embed="rId2"/>
          <a:stretch>
            <a:fillRect/>
          </a:stretch>
        </p:blipFill>
        <p:spPr>
          <a:xfrm>
            <a:off x="2671102" y="2248681"/>
            <a:ext cx="8219635" cy="1244795"/>
          </a:xfrm>
          <a:prstGeom prst="rect">
            <a:avLst/>
          </a:prstGeom>
        </p:spPr>
      </p:pic>
    </p:spTree>
    <p:extLst>
      <p:ext uri="{BB962C8B-B14F-4D97-AF65-F5344CB8AC3E}">
        <p14:creationId xmlns:p14="http://schemas.microsoft.com/office/powerpoint/2010/main" val="2215302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smtClean="0"/>
              <a:t>Agenda</a:t>
            </a:r>
            <a:endParaRPr lang="es-EC" dirty="0"/>
          </a:p>
        </p:txBody>
      </p:sp>
      <p:sp>
        <p:nvSpPr>
          <p:cNvPr id="3" name="Content Placeholder 2"/>
          <p:cNvSpPr>
            <a:spLocks noGrp="1"/>
          </p:cNvSpPr>
          <p:nvPr>
            <p:ph idx="1"/>
          </p:nvPr>
        </p:nvSpPr>
        <p:spPr/>
        <p:txBody>
          <a:bodyPr/>
          <a:lstStyle/>
          <a:p>
            <a:r>
              <a:rPr lang="es-ES" dirty="0" smtClean="0"/>
              <a:t>Planteamiento </a:t>
            </a:r>
            <a:r>
              <a:rPr lang="es-ES" dirty="0"/>
              <a:t>del </a:t>
            </a:r>
            <a:r>
              <a:rPr lang="es-ES" dirty="0" smtClean="0"/>
              <a:t>Problema de investigación</a:t>
            </a:r>
            <a:endParaRPr lang="es-ES" dirty="0"/>
          </a:p>
          <a:p>
            <a:r>
              <a:rPr lang="es-ES" dirty="0" smtClean="0"/>
              <a:t>Metodología de la investigación</a:t>
            </a:r>
            <a:endParaRPr lang="es-ES" dirty="0"/>
          </a:p>
          <a:p>
            <a:r>
              <a:rPr lang="es-ES" dirty="0" smtClean="0"/>
              <a:t>Diseño del modelo de indicadores</a:t>
            </a:r>
            <a:r>
              <a:rPr lang="es-ES" dirty="0"/>
              <a:t> </a:t>
            </a:r>
            <a:r>
              <a:rPr lang="es-ES" dirty="0" smtClean="0"/>
              <a:t>de gestión</a:t>
            </a:r>
            <a:endParaRPr lang="es-ES" dirty="0"/>
          </a:p>
          <a:p>
            <a:r>
              <a:rPr lang="es-ES" dirty="0" smtClean="0"/>
              <a:t>Aplicación de modelo al caso de estudio</a:t>
            </a:r>
          </a:p>
          <a:p>
            <a:r>
              <a:rPr lang="es-ES" dirty="0" smtClean="0"/>
              <a:t>Análisis de impacto del uso del modelo</a:t>
            </a:r>
          </a:p>
          <a:p>
            <a:r>
              <a:rPr lang="es-ES" dirty="0" smtClean="0"/>
              <a:t>Conclusiones</a:t>
            </a:r>
            <a:endParaRPr lang="es-EC" dirty="0"/>
          </a:p>
        </p:txBody>
      </p:sp>
    </p:spTree>
    <p:extLst>
      <p:ext uri="{BB962C8B-B14F-4D97-AF65-F5344CB8AC3E}">
        <p14:creationId xmlns:p14="http://schemas.microsoft.com/office/powerpoint/2010/main" val="4088102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a:t>Análisis de impacto del uso del modelo</a:t>
            </a:r>
            <a:br>
              <a:rPr lang="es-ES" dirty="0"/>
            </a:br>
            <a:endParaRPr lang="es-EC" dirty="0"/>
          </a:p>
        </p:txBody>
      </p:sp>
      <p:sp>
        <p:nvSpPr>
          <p:cNvPr id="3" name="Content Placeholder 2"/>
          <p:cNvSpPr>
            <a:spLocks noGrp="1"/>
          </p:cNvSpPr>
          <p:nvPr>
            <p:ph idx="1"/>
          </p:nvPr>
        </p:nvSpPr>
        <p:spPr>
          <a:xfrm>
            <a:off x="1920996" y="1567508"/>
            <a:ext cx="7609865" cy="808893"/>
          </a:xfrm>
        </p:spPr>
        <p:txBody>
          <a:bodyPr>
            <a:normAutofit/>
          </a:bodyPr>
          <a:lstStyle/>
          <a:p>
            <a:r>
              <a:rPr lang="es-EC" b="1" dirty="0" smtClean="0"/>
              <a:t>Perspectiva comunidad</a:t>
            </a:r>
            <a:endParaRPr lang="es-ES" dirty="0"/>
          </a:p>
          <a:p>
            <a:pPr lvl="1" algn="just"/>
            <a:endParaRPr lang="es-EC" dirty="0" smtClean="0"/>
          </a:p>
          <a:p>
            <a:pPr marL="0" indent="0">
              <a:buNone/>
            </a:pPr>
            <a:endParaRPr lang="es-EC" dirty="0"/>
          </a:p>
        </p:txBody>
      </p:sp>
      <p:graphicFrame>
        <p:nvGraphicFramePr>
          <p:cNvPr id="4" name="Table 3"/>
          <p:cNvGraphicFramePr>
            <a:graphicFrameLocks noGrp="1"/>
          </p:cNvGraphicFramePr>
          <p:nvPr>
            <p:extLst>
              <p:ext uri="{D42A27DB-BD31-4B8C-83A1-F6EECF244321}">
                <p14:modId xmlns:p14="http://schemas.microsoft.com/office/powerpoint/2010/main" val="1972325180"/>
              </p:ext>
            </p:extLst>
          </p:nvPr>
        </p:nvGraphicFramePr>
        <p:xfrm>
          <a:off x="1920996" y="2157380"/>
          <a:ext cx="8915400" cy="1981200"/>
        </p:xfrm>
        <a:graphic>
          <a:graphicData uri="http://schemas.openxmlformats.org/drawingml/2006/table">
            <a:tbl>
              <a:tblPr firstRow="1" bandRow="1">
                <a:tableStyleId>{5C22544A-7EE6-4342-B048-85BDC9FD1C3A}</a:tableStyleId>
              </a:tblPr>
              <a:tblGrid>
                <a:gridCol w="4265127"/>
                <a:gridCol w="1688577"/>
                <a:gridCol w="1517401"/>
                <a:gridCol w="1444295"/>
              </a:tblGrid>
              <a:tr h="179705">
                <a:tc>
                  <a:txBody>
                    <a:bodyPr/>
                    <a:lstStyle/>
                    <a:p>
                      <a:pPr algn="just">
                        <a:lnSpc>
                          <a:spcPct val="200000"/>
                        </a:lnSpc>
                        <a:spcAft>
                          <a:spcPts val="800"/>
                        </a:spcAft>
                      </a:pPr>
                      <a:r>
                        <a:rPr lang="es-EC" sz="1000" dirty="0">
                          <a:effectLst/>
                        </a:rPr>
                        <a:t>Nombre</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dirty="0">
                          <a:effectLst/>
                        </a:rPr>
                        <a:t>Valor inicial</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Valor final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Dinámico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179705">
                <a:tc>
                  <a:txBody>
                    <a:bodyPr/>
                    <a:lstStyle/>
                    <a:p>
                      <a:pPr algn="just">
                        <a:lnSpc>
                          <a:spcPct val="200000"/>
                        </a:lnSpc>
                        <a:spcAft>
                          <a:spcPts val="800"/>
                        </a:spcAft>
                      </a:pPr>
                      <a:r>
                        <a:rPr lang="es-EC" sz="1000">
                          <a:effectLst/>
                        </a:rPr>
                        <a:t>COMUNIDAD</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94,44 %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94,42 %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dirty="0">
                          <a:solidFill>
                            <a:srgbClr val="FF0000"/>
                          </a:solidFill>
                          <a:effectLst/>
                        </a:rPr>
                        <a:t>-0,02 %</a:t>
                      </a:r>
                      <a:endParaRPr lang="es-EC"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179705">
                <a:tc>
                  <a:txBody>
                    <a:bodyPr/>
                    <a:lstStyle/>
                    <a:p>
                      <a:pPr algn="just">
                        <a:lnSpc>
                          <a:spcPct val="200000"/>
                        </a:lnSpc>
                        <a:spcAft>
                          <a:spcPts val="800"/>
                        </a:spcAft>
                      </a:pPr>
                      <a:r>
                        <a:rPr lang="es-EC" sz="1000">
                          <a:effectLst/>
                        </a:rPr>
                        <a:t>PROCESOS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66,67 %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100 %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33,33 %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179705">
                <a:tc>
                  <a:txBody>
                    <a:bodyPr/>
                    <a:lstStyle/>
                    <a:p>
                      <a:pPr algn="just">
                        <a:lnSpc>
                          <a:spcPct val="200000"/>
                        </a:lnSpc>
                        <a:spcAft>
                          <a:spcPts val="800"/>
                        </a:spcAft>
                      </a:pPr>
                      <a:r>
                        <a:rPr lang="es-EC" sz="1000">
                          <a:effectLst/>
                        </a:rPr>
                        <a:t>FINANCIERA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-20,54 %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18,35 %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38,89 %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179705">
                <a:tc>
                  <a:txBody>
                    <a:bodyPr/>
                    <a:lstStyle/>
                    <a:p>
                      <a:pPr algn="just">
                        <a:lnSpc>
                          <a:spcPct val="200000"/>
                        </a:lnSpc>
                        <a:spcAft>
                          <a:spcPts val="800"/>
                        </a:spcAft>
                      </a:pPr>
                      <a:r>
                        <a:rPr lang="es-EC" sz="1000">
                          <a:effectLst/>
                        </a:rPr>
                        <a:t>APRENDIZAJE Y CRECIMIENTO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70,83 %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76,37 %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dirty="0">
                          <a:effectLst/>
                        </a:rPr>
                        <a:t>5,54 %</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186414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a:t>Análisis de impacto del uso del modelo</a:t>
            </a:r>
            <a:br>
              <a:rPr lang="es-ES" dirty="0"/>
            </a:br>
            <a:endParaRPr lang="es-EC" dirty="0"/>
          </a:p>
        </p:txBody>
      </p:sp>
      <p:sp>
        <p:nvSpPr>
          <p:cNvPr id="3" name="Content Placeholder 2"/>
          <p:cNvSpPr>
            <a:spLocks noGrp="1"/>
          </p:cNvSpPr>
          <p:nvPr>
            <p:ph idx="1"/>
          </p:nvPr>
        </p:nvSpPr>
        <p:spPr>
          <a:xfrm>
            <a:off x="1920996" y="1567508"/>
            <a:ext cx="7609865" cy="808893"/>
          </a:xfrm>
        </p:spPr>
        <p:txBody>
          <a:bodyPr>
            <a:normAutofit/>
          </a:bodyPr>
          <a:lstStyle/>
          <a:p>
            <a:r>
              <a:rPr lang="es-EC" b="1" dirty="0" smtClean="0"/>
              <a:t>Competencia Servicios Públicos</a:t>
            </a:r>
            <a:endParaRPr lang="es-ES" dirty="0"/>
          </a:p>
          <a:p>
            <a:pPr lvl="1" algn="just"/>
            <a:endParaRPr lang="es-EC" dirty="0" smtClean="0"/>
          </a:p>
          <a:p>
            <a:pPr marL="0" indent="0">
              <a:buNone/>
            </a:pPr>
            <a:endParaRPr lang="es-EC" dirty="0"/>
          </a:p>
        </p:txBody>
      </p:sp>
      <p:graphicFrame>
        <p:nvGraphicFramePr>
          <p:cNvPr id="6" name="Table 5"/>
          <p:cNvGraphicFramePr>
            <a:graphicFrameLocks noGrp="1"/>
          </p:cNvGraphicFramePr>
          <p:nvPr>
            <p:extLst>
              <p:ext uri="{D42A27DB-BD31-4B8C-83A1-F6EECF244321}">
                <p14:modId xmlns:p14="http://schemas.microsoft.com/office/powerpoint/2010/main" val="3774637400"/>
              </p:ext>
            </p:extLst>
          </p:nvPr>
        </p:nvGraphicFramePr>
        <p:xfrm>
          <a:off x="2401642" y="2188132"/>
          <a:ext cx="8915400" cy="1584960"/>
        </p:xfrm>
        <a:graphic>
          <a:graphicData uri="http://schemas.openxmlformats.org/drawingml/2006/table">
            <a:tbl>
              <a:tblPr firstRow="1" bandRow="1">
                <a:tableStyleId>{5C22544A-7EE6-4342-B048-85BDC9FD1C3A}</a:tableStyleId>
              </a:tblPr>
              <a:tblGrid>
                <a:gridCol w="3535848"/>
                <a:gridCol w="1968520"/>
                <a:gridCol w="1750985"/>
                <a:gridCol w="1660047"/>
              </a:tblGrid>
              <a:tr h="215900">
                <a:tc>
                  <a:txBody>
                    <a:bodyPr/>
                    <a:lstStyle/>
                    <a:p>
                      <a:pPr algn="just">
                        <a:lnSpc>
                          <a:spcPct val="200000"/>
                        </a:lnSpc>
                        <a:spcAft>
                          <a:spcPts val="800"/>
                        </a:spcAft>
                      </a:pPr>
                      <a:r>
                        <a:rPr lang="es-EC" sz="1000" dirty="0">
                          <a:effectLst/>
                        </a:rPr>
                        <a:t>Nombre</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Valor inicial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Valor final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Dinámico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215900">
                <a:tc>
                  <a:txBody>
                    <a:bodyPr/>
                    <a:lstStyle/>
                    <a:p>
                      <a:pPr algn="just">
                        <a:lnSpc>
                          <a:spcPct val="200000"/>
                        </a:lnSpc>
                        <a:spcAft>
                          <a:spcPts val="800"/>
                        </a:spcAft>
                      </a:pPr>
                      <a:r>
                        <a:rPr lang="es-EC" sz="1000">
                          <a:effectLst/>
                        </a:rPr>
                        <a:t>SERVICIOS PUBLICOS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83,33 %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83,25 %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dirty="0">
                          <a:solidFill>
                            <a:srgbClr val="FF0000"/>
                          </a:solidFill>
                          <a:effectLst/>
                        </a:rPr>
                        <a:t>-0,08 %</a:t>
                      </a:r>
                      <a:endParaRPr lang="es-EC"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215900">
                <a:tc>
                  <a:txBody>
                    <a:bodyPr/>
                    <a:lstStyle/>
                    <a:p>
                      <a:pPr algn="just">
                        <a:lnSpc>
                          <a:spcPct val="200000"/>
                        </a:lnSpc>
                        <a:spcAft>
                          <a:spcPts val="800"/>
                        </a:spcAft>
                      </a:pPr>
                      <a:r>
                        <a:rPr lang="es-EC" sz="1000">
                          <a:effectLst/>
                        </a:rPr>
                        <a:t>DESARROLLO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100 %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100 %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215900">
                <a:tc>
                  <a:txBody>
                    <a:bodyPr/>
                    <a:lstStyle/>
                    <a:p>
                      <a:pPr algn="just">
                        <a:lnSpc>
                          <a:spcPct val="200000"/>
                        </a:lnSpc>
                        <a:spcAft>
                          <a:spcPts val="800"/>
                        </a:spcAft>
                      </a:pPr>
                      <a:r>
                        <a:rPr lang="es-EC" sz="1000" dirty="0">
                          <a:effectLst/>
                        </a:rPr>
                        <a:t>SEGURIDAD INTEGRAL</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100 %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100 %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dirty="0">
                          <a:effectLst/>
                        </a:rPr>
                        <a:t>0 %</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282292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a:t>Análisis de impacto del uso del modelo</a:t>
            </a:r>
            <a:br>
              <a:rPr lang="es-ES" dirty="0"/>
            </a:br>
            <a:endParaRPr lang="es-EC" dirty="0"/>
          </a:p>
        </p:txBody>
      </p:sp>
      <p:sp>
        <p:nvSpPr>
          <p:cNvPr id="3" name="Content Placeholder 2"/>
          <p:cNvSpPr>
            <a:spLocks noGrp="1"/>
          </p:cNvSpPr>
          <p:nvPr>
            <p:ph idx="1"/>
          </p:nvPr>
        </p:nvSpPr>
        <p:spPr>
          <a:xfrm>
            <a:off x="1920996" y="1567508"/>
            <a:ext cx="7609865" cy="808893"/>
          </a:xfrm>
        </p:spPr>
        <p:txBody>
          <a:bodyPr>
            <a:normAutofit/>
          </a:bodyPr>
          <a:lstStyle/>
          <a:p>
            <a:r>
              <a:rPr lang="es-EC" b="1" dirty="0" smtClean="0"/>
              <a:t>Indicadores de la competencia Servicios Públicos</a:t>
            </a:r>
            <a:endParaRPr lang="es-ES" dirty="0"/>
          </a:p>
          <a:p>
            <a:pPr lvl="1" algn="just"/>
            <a:endParaRPr lang="es-EC" dirty="0" smtClean="0"/>
          </a:p>
          <a:p>
            <a:pPr marL="0" indent="0">
              <a:buNone/>
            </a:pPr>
            <a:endParaRPr lang="es-EC" dirty="0"/>
          </a:p>
        </p:txBody>
      </p:sp>
      <p:graphicFrame>
        <p:nvGraphicFramePr>
          <p:cNvPr id="4" name="Table 3"/>
          <p:cNvGraphicFramePr>
            <a:graphicFrameLocks noGrp="1"/>
          </p:cNvGraphicFramePr>
          <p:nvPr>
            <p:extLst>
              <p:ext uri="{D42A27DB-BD31-4B8C-83A1-F6EECF244321}">
                <p14:modId xmlns:p14="http://schemas.microsoft.com/office/powerpoint/2010/main" val="3220057688"/>
              </p:ext>
            </p:extLst>
          </p:nvPr>
        </p:nvGraphicFramePr>
        <p:xfrm>
          <a:off x="2202351" y="2009921"/>
          <a:ext cx="8915401" cy="2773680"/>
        </p:xfrm>
        <a:graphic>
          <a:graphicData uri="http://schemas.openxmlformats.org/drawingml/2006/table">
            <a:tbl>
              <a:tblPr firstRow="1" bandRow="1">
                <a:tableStyleId>{5C22544A-7EE6-4342-B048-85BDC9FD1C3A}</a:tableStyleId>
              </a:tblPr>
              <a:tblGrid>
                <a:gridCol w="3419947"/>
                <a:gridCol w="1374755"/>
                <a:gridCol w="1374755"/>
                <a:gridCol w="1374755"/>
                <a:gridCol w="1371189"/>
              </a:tblGrid>
              <a:tr h="396240">
                <a:tc>
                  <a:txBody>
                    <a:bodyPr/>
                    <a:lstStyle/>
                    <a:p>
                      <a:pPr algn="just">
                        <a:lnSpc>
                          <a:spcPct val="200000"/>
                        </a:lnSpc>
                        <a:spcAft>
                          <a:spcPts val="800"/>
                        </a:spcAft>
                      </a:pPr>
                      <a:r>
                        <a:rPr lang="es-EC" sz="1000" dirty="0">
                          <a:effectLst/>
                        </a:rPr>
                        <a:t>Nombre</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Tipo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Valor inicial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Valor final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Dinámico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396240">
                <a:tc>
                  <a:txBody>
                    <a:bodyPr/>
                    <a:lstStyle/>
                    <a:p>
                      <a:pPr algn="just">
                        <a:lnSpc>
                          <a:spcPct val="200000"/>
                        </a:lnSpc>
                        <a:spcAft>
                          <a:spcPts val="800"/>
                        </a:spcAft>
                      </a:pPr>
                      <a:r>
                        <a:rPr lang="es-EC" sz="1000">
                          <a:effectLst/>
                        </a:rPr>
                        <a:t>Cobertura alcantarillado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 Indicador</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66 %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75,15 %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3 %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396240">
                <a:tc>
                  <a:txBody>
                    <a:bodyPr/>
                    <a:lstStyle/>
                    <a:p>
                      <a:pPr algn="just">
                        <a:lnSpc>
                          <a:spcPct val="200000"/>
                        </a:lnSpc>
                        <a:spcAft>
                          <a:spcPts val="800"/>
                        </a:spcAft>
                      </a:pPr>
                      <a:r>
                        <a:rPr lang="es-EC" sz="1000" dirty="0">
                          <a:effectLst/>
                        </a:rPr>
                        <a:t>Cobertura agua potable</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 Indicador</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55 %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64,05 %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dirty="0">
                          <a:solidFill>
                            <a:srgbClr val="FF0000"/>
                          </a:solidFill>
                          <a:effectLst/>
                        </a:rPr>
                        <a:t>-9,5 %</a:t>
                      </a:r>
                      <a:endParaRPr lang="es-EC"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396240">
                <a:tc>
                  <a:txBody>
                    <a:bodyPr/>
                    <a:lstStyle/>
                    <a:p>
                      <a:pPr algn="just">
                        <a:lnSpc>
                          <a:spcPct val="200000"/>
                        </a:lnSpc>
                        <a:spcAft>
                          <a:spcPts val="800"/>
                        </a:spcAft>
                      </a:pPr>
                      <a:r>
                        <a:rPr lang="es-EC" sz="1000">
                          <a:effectLst/>
                        </a:rPr>
                        <a:t>Cobertura saneamiento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 Indicador</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100 %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100 %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396240">
                <a:tc>
                  <a:txBody>
                    <a:bodyPr/>
                    <a:lstStyle/>
                    <a:p>
                      <a:pPr algn="just">
                        <a:lnSpc>
                          <a:spcPct val="200000"/>
                        </a:lnSpc>
                        <a:spcAft>
                          <a:spcPts val="800"/>
                        </a:spcAft>
                      </a:pPr>
                      <a:r>
                        <a:rPr lang="es-EC" sz="1000">
                          <a:effectLst/>
                        </a:rPr>
                        <a:t>Cobertura tratamiento agua residual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 Indicador</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45 %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50,3 %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6 %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396240">
                <a:tc>
                  <a:txBody>
                    <a:bodyPr/>
                    <a:lstStyle/>
                    <a:p>
                      <a:pPr algn="just">
                        <a:lnSpc>
                          <a:spcPct val="200000"/>
                        </a:lnSpc>
                        <a:spcAft>
                          <a:spcPts val="800"/>
                        </a:spcAft>
                      </a:pPr>
                      <a:r>
                        <a:rPr lang="pt-BR" sz="1000">
                          <a:effectLst/>
                        </a:rPr>
                        <a:t>Espacio usado por transporte público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 Indicador</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19 %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20 %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396240">
                <a:tc>
                  <a:txBody>
                    <a:bodyPr/>
                    <a:lstStyle/>
                    <a:p>
                      <a:pPr algn="just">
                        <a:lnSpc>
                          <a:spcPct val="200000"/>
                        </a:lnSpc>
                        <a:spcAft>
                          <a:spcPts val="800"/>
                        </a:spcAft>
                      </a:pPr>
                      <a:r>
                        <a:rPr lang="es-EC" sz="1000">
                          <a:effectLst/>
                        </a:rPr>
                        <a:t>Densidad de Población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 Indicador</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33 Hab/km2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a:effectLst/>
                        </a:rPr>
                        <a:t>33,78 Hab/km2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000" dirty="0">
                          <a:effectLst/>
                        </a:rPr>
                        <a:t>0 Hab/km2</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pic>
        <p:nvPicPr>
          <p:cNvPr id="8" name="Picture 7"/>
          <p:cNvPicPr/>
          <p:nvPr/>
        </p:nvPicPr>
        <p:blipFill>
          <a:blip r:embed="rId3"/>
          <a:stretch>
            <a:fillRect/>
          </a:stretch>
        </p:blipFill>
        <p:spPr>
          <a:xfrm>
            <a:off x="4021311" y="4866835"/>
            <a:ext cx="3094282" cy="1791872"/>
          </a:xfrm>
          <a:prstGeom prst="rect">
            <a:avLst/>
          </a:prstGeom>
          <a:ln>
            <a:solidFill>
              <a:schemeClr val="tx1"/>
            </a:solidFill>
          </a:ln>
        </p:spPr>
      </p:pic>
      <p:sp>
        <p:nvSpPr>
          <p:cNvPr id="9" name="Rectangle 8"/>
          <p:cNvSpPr/>
          <p:nvPr/>
        </p:nvSpPr>
        <p:spPr>
          <a:xfrm>
            <a:off x="1607808" y="4866835"/>
            <a:ext cx="2361544" cy="461280"/>
          </a:xfrm>
          <a:prstGeom prst="rect">
            <a:avLst/>
          </a:prstGeom>
        </p:spPr>
        <p:txBody>
          <a:bodyPr wrap="none">
            <a:spAutoFit/>
          </a:bodyPr>
          <a:lstStyle/>
          <a:p>
            <a:pPr algn="just">
              <a:lnSpc>
                <a:spcPct val="200000"/>
              </a:lnSpc>
              <a:spcAft>
                <a:spcPts val="800"/>
              </a:spcAft>
            </a:pPr>
            <a:r>
              <a:rPr lang="es-EC" sz="1400" dirty="0"/>
              <a:t>Cobertura agua potable</a:t>
            </a:r>
            <a:endParaRPr lang="es-EC" sz="1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4"/>
          <a:stretch>
            <a:fillRect/>
          </a:stretch>
        </p:blipFill>
        <p:spPr>
          <a:xfrm>
            <a:off x="8081670" y="4866835"/>
            <a:ext cx="2926517" cy="1791872"/>
          </a:xfrm>
          <a:prstGeom prst="rect">
            <a:avLst/>
          </a:prstGeom>
        </p:spPr>
      </p:pic>
    </p:spTree>
    <p:extLst>
      <p:ext uri="{BB962C8B-B14F-4D97-AF65-F5344CB8AC3E}">
        <p14:creationId xmlns:p14="http://schemas.microsoft.com/office/powerpoint/2010/main" val="3159890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a:t>Análisis de impacto del uso del modelo</a:t>
            </a:r>
            <a:br>
              <a:rPr lang="es-ES" dirty="0"/>
            </a:br>
            <a:endParaRPr lang="es-EC" dirty="0"/>
          </a:p>
        </p:txBody>
      </p:sp>
      <p:sp>
        <p:nvSpPr>
          <p:cNvPr id="3" name="Content Placeholder 2"/>
          <p:cNvSpPr>
            <a:spLocks noGrp="1"/>
          </p:cNvSpPr>
          <p:nvPr>
            <p:ph idx="1"/>
          </p:nvPr>
        </p:nvSpPr>
        <p:spPr>
          <a:xfrm>
            <a:off x="1920996" y="1567508"/>
            <a:ext cx="7609865" cy="808893"/>
          </a:xfrm>
        </p:spPr>
        <p:txBody>
          <a:bodyPr>
            <a:normAutofit/>
          </a:bodyPr>
          <a:lstStyle/>
          <a:p>
            <a:r>
              <a:rPr lang="es-EC" b="1" dirty="0" smtClean="0"/>
              <a:t>Perspectiva Procesos</a:t>
            </a:r>
            <a:endParaRPr lang="es-ES" dirty="0"/>
          </a:p>
          <a:p>
            <a:pPr lvl="1" algn="just"/>
            <a:endParaRPr lang="es-EC" dirty="0" smtClean="0"/>
          </a:p>
          <a:p>
            <a:pPr marL="0" indent="0">
              <a:buNone/>
            </a:pPr>
            <a:endParaRPr lang="es-EC" dirty="0"/>
          </a:p>
        </p:txBody>
      </p:sp>
      <p:graphicFrame>
        <p:nvGraphicFramePr>
          <p:cNvPr id="6" name="Table 5"/>
          <p:cNvGraphicFramePr>
            <a:graphicFrameLocks noGrp="1"/>
          </p:cNvGraphicFramePr>
          <p:nvPr>
            <p:extLst>
              <p:ext uri="{D42A27DB-BD31-4B8C-83A1-F6EECF244321}">
                <p14:modId xmlns:p14="http://schemas.microsoft.com/office/powerpoint/2010/main" val="315933551"/>
              </p:ext>
            </p:extLst>
          </p:nvPr>
        </p:nvGraphicFramePr>
        <p:xfrm>
          <a:off x="1598246" y="2419909"/>
          <a:ext cx="10038080" cy="1714500"/>
        </p:xfrm>
        <a:graphic>
          <a:graphicData uri="http://schemas.openxmlformats.org/drawingml/2006/table">
            <a:tbl>
              <a:tblPr firstRow="1" bandRow="1">
                <a:tableStyleId>{5C22544A-7EE6-4342-B048-85BDC9FD1C3A}</a:tableStyleId>
              </a:tblPr>
              <a:tblGrid>
                <a:gridCol w="3860800"/>
                <a:gridCol w="1544320"/>
                <a:gridCol w="1544320"/>
                <a:gridCol w="1544320"/>
                <a:gridCol w="1544320"/>
              </a:tblGrid>
              <a:tr h="428625">
                <a:tc>
                  <a:txBody>
                    <a:bodyPr/>
                    <a:lstStyle/>
                    <a:p>
                      <a:r>
                        <a:rPr lang="es-EC" dirty="0" smtClean="0"/>
                        <a:t>Nombre</a:t>
                      </a:r>
                      <a:endParaRPr lang="es-EC" dirty="0"/>
                    </a:p>
                  </a:txBody>
                  <a:tcPr/>
                </a:tc>
                <a:tc>
                  <a:txBody>
                    <a:bodyPr/>
                    <a:lstStyle/>
                    <a:p>
                      <a:r>
                        <a:rPr lang="es-EC" smtClean="0"/>
                        <a:t>Tipo</a:t>
                      </a:r>
                      <a:endParaRPr lang="es-EC"/>
                    </a:p>
                  </a:txBody>
                  <a:tcPr/>
                </a:tc>
                <a:tc>
                  <a:txBody>
                    <a:bodyPr/>
                    <a:lstStyle/>
                    <a:p>
                      <a:r>
                        <a:rPr lang="es-EC" smtClean="0"/>
                        <a:t>Valor inicial</a:t>
                      </a:r>
                      <a:endParaRPr lang="es-EC"/>
                    </a:p>
                  </a:txBody>
                  <a:tcPr/>
                </a:tc>
                <a:tc>
                  <a:txBody>
                    <a:bodyPr/>
                    <a:lstStyle/>
                    <a:p>
                      <a:r>
                        <a:rPr lang="es-EC" smtClean="0"/>
                        <a:t>Valor final</a:t>
                      </a:r>
                      <a:endParaRPr lang="es-EC"/>
                    </a:p>
                  </a:txBody>
                  <a:tcPr/>
                </a:tc>
                <a:tc>
                  <a:txBody>
                    <a:bodyPr/>
                    <a:lstStyle/>
                    <a:p>
                      <a:r>
                        <a:rPr lang="es-EC" smtClean="0"/>
                        <a:t>Dinámico</a:t>
                      </a:r>
                      <a:endParaRPr lang="es-EC"/>
                    </a:p>
                  </a:txBody>
                  <a:tcPr/>
                </a:tc>
              </a:tr>
              <a:tr h="428625">
                <a:tc>
                  <a:txBody>
                    <a:bodyPr/>
                    <a:lstStyle/>
                    <a:p>
                      <a:r>
                        <a:rPr lang="es-EC" smtClean="0"/>
                        <a:t>VIALIDAD URBANA</a:t>
                      </a:r>
                      <a:endParaRPr lang="es-EC"/>
                    </a:p>
                  </a:txBody>
                  <a:tcPr/>
                </a:tc>
                <a:tc>
                  <a:txBody>
                    <a:bodyPr/>
                    <a:lstStyle/>
                    <a:p>
                      <a:r>
                        <a:rPr lang="es-EC" smtClean="0"/>
                        <a:t>Categoría </a:t>
                      </a:r>
                      <a:endParaRPr lang="es-EC"/>
                    </a:p>
                  </a:txBody>
                  <a:tcPr/>
                </a:tc>
                <a:tc>
                  <a:txBody>
                    <a:bodyPr/>
                    <a:lstStyle/>
                    <a:p>
                      <a:r>
                        <a:rPr lang="es-EC" smtClean="0"/>
                        <a:t>0 %</a:t>
                      </a:r>
                      <a:endParaRPr lang="es-EC"/>
                    </a:p>
                  </a:txBody>
                  <a:tcPr/>
                </a:tc>
                <a:tc>
                  <a:txBody>
                    <a:bodyPr/>
                    <a:lstStyle/>
                    <a:p>
                      <a:r>
                        <a:rPr lang="es-EC" smtClean="0"/>
                        <a:t>100 %</a:t>
                      </a:r>
                      <a:endParaRPr lang="es-EC"/>
                    </a:p>
                  </a:txBody>
                  <a:tcPr/>
                </a:tc>
                <a:tc>
                  <a:txBody>
                    <a:bodyPr/>
                    <a:lstStyle/>
                    <a:p>
                      <a:r>
                        <a:rPr lang="es-EC" smtClean="0"/>
                        <a:t>100 %</a:t>
                      </a:r>
                      <a:endParaRPr lang="es-EC"/>
                    </a:p>
                  </a:txBody>
                  <a:tcPr/>
                </a:tc>
              </a:tr>
              <a:tr h="428625">
                <a:tc>
                  <a:txBody>
                    <a:bodyPr/>
                    <a:lstStyle/>
                    <a:p>
                      <a:r>
                        <a:rPr lang="es-EC" smtClean="0"/>
                        <a:t>EDUACIÓN</a:t>
                      </a:r>
                      <a:endParaRPr lang="es-EC"/>
                    </a:p>
                  </a:txBody>
                  <a:tcPr/>
                </a:tc>
                <a:tc>
                  <a:txBody>
                    <a:bodyPr/>
                    <a:lstStyle/>
                    <a:p>
                      <a:r>
                        <a:rPr lang="es-EC" smtClean="0"/>
                        <a:t>Categoría </a:t>
                      </a:r>
                      <a:endParaRPr lang="es-EC"/>
                    </a:p>
                  </a:txBody>
                  <a:tcPr/>
                </a:tc>
                <a:tc>
                  <a:txBody>
                    <a:bodyPr/>
                    <a:lstStyle/>
                    <a:p>
                      <a:r>
                        <a:rPr lang="es-EC" smtClean="0"/>
                        <a:t>100 %</a:t>
                      </a:r>
                      <a:endParaRPr lang="es-EC"/>
                    </a:p>
                  </a:txBody>
                  <a:tcPr/>
                </a:tc>
                <a:tc>
                  <a:txBody>
                    <a:bodyPr/>
                    <a:lstStyle/>
                    <a:p>
                      <a:r>
                        <a:rPr lang="es-EC" smtClean="0"/>
                        <a:t>100 %</a:t>
                      </a:r>
                      <a:endParaRPr lang="es-EC"/>
                    </a:p>
                  </a:txBody>
                  <a:tcPr/>
                </a:tc>
                <a:tc>
                  <a:txBody>
                    <a:bodyPr/>
                    <a:lstStyle/>
                    <a:p>
                      <a:r>
                        <a:rPr lang="es-EC" smtClean="0"/>
                        <a:t>0 %</a:t>
                      </a:r>
                      <a:endParaRPr lang="es-EC"/>
                    </a:p>
                  </a:txBody>
                  <a:tcPr/>
                </a:tc>
              </a:tr>
              <a:tr h="428625">
                <a:tc>
                  <a:txBody>
                    <a:bodyPr/>
                    <a:lstStyle/>
                    <a:p>
                      <a:r>
                        <a:rPr lang="es-EC" smtClean="0"/>
                        <a:t>USO Y OCUPACIÓN DE SUELOS</a:t>
                      </a:r>
                      <a:endParaRPr lang="es-EC"/>
                    </a:p>
                  </a:txBody>
                  <a:tcPr/>
                </a:tc>
                <a:tc>
                  <a:txBody>
                    <a:bodyPr/>
                    <a:lstStyle/>
                    <a:p>
                      <a:r>
                        <a:rPr lang="es-EC" smtClean="0"/>
                        <a:t>Categoría </a:t>
                      </a:r>
                      <a:endParaRPr lang="es-EC"/>
                    </a:p>
                  </a:txBody>
                  <a:tcPr/>
                </a:tc>
                <a:tc>
                  <a:txBody>
                    <a:bodyPr/>
                    <a:lstStyle/>
                    <a:p>
                      <a:r>
                        <a:rPr lang="es-EC" smtClean="0"/>
                        <a:t>100 %</a:t>
                      </a:r>
                      <a:endParaRPr lang="es-EC"/>
                    </a:p>
                  </a:txBody>
                  <a:tcPr/>
                </a:tc>
                <a:tc>
                  <a:txBody>
                    <a:bodyPr/>
                    <a:lstStyle/>
                    <a:p>
                      <a:r>
                        <a:rPr lang="es-EC" smtClean="0"/>
                        <a:t>100 %</a:t>
                      </a:r>
                      <a:endParaRPr lang="es-EC"/>
                    </a:p>
                  </a:txBody>
                  <a:tcPr/>
                </a:tc>
                <a:tc>
                  <a:txBody>
                    <a:bodyPr/>
                    <a:lstStyle/>
                    <a:p>
                      <a:r>
                        <a:rPr lang="es-EC" dirty="0" smtClean="0"/>
                        <a:t>0 %</a:t>
                      </a:r>
                      <a:endParaRPr lang="es-EC" dirty="0"/>
                    </a:p>
                  </a:txBody>
                  <a:tcPr/>
                </a:tc>
              </a:tr>
            </a:tbl>
          </a:graphicData>
        </a:graphic>
      </p:graphicFrame>
      <p:pic>
        <p:nvPicPr>
          <p:cNvPr id="7" name="Picture 6"/>
          <p:cNvPicPr>
            <a:picLocks noChangeAspect="1"/>
          </p:cNvPicPr>
          <p:nvPr/>
        </p:nvPicPr>
        <p:blipFill>
          <a:blip r:embed="rId2"/>
          <a:stretch>
            <a:fillRect/>
          </a:stretch>
        </p:blipFill>
        <p:spPr>
          <a:xfrm>
            <a:off x="4325815" y="4212252"/>
            <a:ext cx="3762008" cy="2313837"/>
          </a:xfrm>
          <a:prstGeom prst="rect">
            <a:avLst/>
          </a:prstGeom>
        </p:spPr>
      </p:pic>
    </p:spTree>
    <p:extLst>
      <p:ext uri="{BB962C8B-B14F-4D97-AF65-F5344CB8AC3E}">
        <p14:creationId xmlns:p14="http://schemas.microsoft.com/office/powerpoint/2010/main" val="837543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a:t>Análisis de impacto del uso del modelo</a:t>
            </a:r>
            <a:br>
              <a:rPr lang="es-ES" dirty="0"/>
            </a:br>
            <a:endParaRPr lang="es-EC" dirty="0"/>
          </a:p>
        </p:txBody>
      </p:sp>
      <p:sp>
        <p:nvSpPr>
          <p:cNvPr id="3" name="Content Placeholder 2"/>
          <p:cNvSpPr>
            <a:spLocks noGrp="1"/>
          </p:cNvSpPr>
          <p:nvPr>
            <p:ph idx="1"/>
          </p:nvPr>
        </p:nvSpPr>
        <p:spPr>
          <a:xfrm>
            <a:off x="1721703" y="1230922"/>
            <a:ext cx="7609865" cy="808893"/>
          </a:xfrm>
        </p:spPr>
        <p:txBody>
          <a:bodyPr>
            <a:normAutofit/>
          </a:bodyPr>
          <a:lstStyle/>
          <a:p>
            <a:r>
              <a:rPr lang="es-EC" b="1" dirty="0" smtClean="0"/>
              <a:t>Indicadores de la perspectiva Financiera</a:t>
            </a:r>
            <a:endParaRPr lang="es-ES" dirty="0"/>
          </a:p>
          <a:p>
            <a:pPr lvl="1" algn="just"/>
            <a:endParaRPr lang="es-EC" dirty="0" smtClean="0"/>
          </a:p>
          <a:p>
            <a:pPr marL="0" indent="0">
              <a:buNone/>
            </a:pPr>
            <a:endParaRPr lang="es-EC" dirty="0"/>
          </a:p>
        </p:txBody>
      </p:sp>
      <p:pic>
        <p:nvPicPr>
          <p:cNvPr id="10" name="Picture 9"/>
          <p:cNvPicPr/>
          <p:nvPr/>
        </p:nvPicPr>
        <p:blipFill>
          <a:blip r:embed="rId3"/>
          <a:stretch>
            <a:fillRect/>
          </a:stretch>
        </p:blipFill>
        <p:spPr>
          <a:xfrm>
            <a:off x="4113956" y="4674721"/>
            <a:ext cx="3025398" cy="1714356"/>
          </a:xfrm>
          <a:prstGeom prst="rect">
            <a:avLst/>
          </a:prstGeom>
          <a:ln>
            <a:solidFill>
              <a:schemeClr val="tx1"/>
            </a:solidFill>
          </a:ln>
        </p:spPr>
      </p:pic>
      <p:graphicFrame>
        <p:nvGraphicFramePr>
          <p:cNvPr id="4" name="Table 3"/>
          <p:cNvGraphicFramePr>
            <a:graphicFrameLocks noGrp="1"/>
          </p:cNvGraphicFramePr>
          <p:nvPr>
            <p:extLst>
              <p:ext uri="{D42A27DB-BD31-4B8C-83A1-F6EECF244321}">
                <p14:modId xmlns:p14="http://schemas.microsoft.com/office/powerpoint/2010/main" val="627645488"/>
              </p:ext>
            </p:extLst>
          </p:nvPr>
        </p:nvGraphicFramePr>
        <p:xfrm>
          <a:off x="1721703" y="2039815"/>
          <a:ext cx="8346830" cy="2560320"/>
        </p:xfrm>
        <a:graphic>
          <a:graphicData uri="http://schemas.openxmlformats.org/drawingml/2006/table">
            <a:tbl>
              <a:tblPr>
                <a:tableStyleId>{5C22544A-7EE6-4342-B048-85BDC9FD1C3A}</a:tableStyleId>
              </a:tblPr>
              <a:tblGrid>
                <a:gridCol w="5134707"/>
                <a:gridCol w="1301262"/>
                <a:gridCol w="926123"/>
                <a:gridCol w="984738"/>
              </a:tblGrid>
              <a:tr h="182880">
                <a:tc>
                  <a:txBody>
                    <a:bodyPr/>
                    <a:lstStyle/>
                    <a:p>
                      <a:pPr algn="ctr" fontAlgn="ctr"/>
                      <a:r>
                        <a:rPr lang="es-EC" sz="1100" u="none" strike="noStrike" dirty="0">
                          <a:solidFill>
                            <a:schemeClr val="bg1"/>
                          </a:solidFill>
                          <a:effectLst/>
                        </a:rPr>
                        <a:t>INDICADOR</a:t>
                      </a:r>
                      <a:endParaRPr lang="es-EC" sz="1100" b="1" i="0" u="none" strike="noStrike" dirty="0">
                        <a:solidFill>
                          <a:schemeClr val="bg1"/>
                        </a:solidFill>
                        <a:effectLst/>
                        <a:latin typeface="Calibri" panose="020F0502020204030204" pitchFamily="34" charset="0"/>
                      </a:endParaRPr>
                    </a:p>
                  </a:txBody>
                  <a:tcPr marL="0" marR="0" marT="0" marB="0" anchor="ctr">
                    <a:solidFill>
                      <a:srgbClr val="A53010"/>
                    </a:solidFill>
                  </a:tcPr>
                </a:tc>
                <a:tc>
                  <a:txBody>
                    <a:bodyPr/>
                    <a:lstStyle/>
                    <a:p>
                      <a:pPr algn="ctr" fontAlgn="ctr"/>
                      <a:r>
                        <a:rPr lang="es-EC" sz="1100" u="none" strike="noStrike" dirty="0">
                          <a:solidFill>
                            <a:schemeClr val="bg1"/>
                          </a:solidFill>
                          <a:effectLst/>
                        </a:rPr>
                        <a:t>Valor Inicial</a:t>
                      </a:r>
                      <a:endParaRPr lang="es-EC" sz="1100" b="1" i="0" u="none" strike="noStrike" dirty="0">
                        <a:solidFill>
                          <a:schemeClr val="bg1"/>
                        </a:solidFill>
                        <a:effectLst/>
                        <a:latin typeface="Calibri" panose="020F0502020204030204" pitchFamily="34" charset="0"/>
                      </a:endParaRPr>
                    </a:p>
                  </a:txBody>
                  <a:tcPr marL="0" marR="0" marT="0" marB="0" anchor="ctr">
                    <a:solidFill>
                      <a:srgbClr val="A53010"/>
                    </a:solidFill>
                  </a:tcPr>
                </a:tc>
                <a:tc>
                  <a:txBody>
                    <a:bodyPr/>
                    <a:lstStyle/>
                    <a:p>
                      <a:pPr algn="ctr" fontAlgn="ctr"/>
                      <a:r>
                        <a:rPr lang="es-EC" sz="1100" u="none" strike="noStrike" dirty="0">
                          <a:solidFill>
                            <a:schemeClr val="bg1"/>
                          </a:solidFill>
                          <a:effectLst/>
                        </a:rPr>
                        <a:t>Valor Final</a:t>
                      </a:r>
                      <a:endParaRPr lang="es-EC" sz="1100" b="1" i="0" u="none" strike="noStrike" dirty="0">
                        <a:solidFill>
                          <a:schemeClr val="bg1"/>
                        </a:solidFill>
                        <a:effectLst/>
                        <a:latin typeface="Calibri" panose="020F0502020204030204" pitchFamily="34" charset="0"/>
                      </a:endParaRPr>
                    </a:p>
                  </a:txBody>
                  <a:tcPr marL="0" marR="0" marT="0" marB="0" anchor="ctr">
                    <a:solidFill>
                      <a:srgbClr val="A53010"/>
                    </a:solidFill>
                  </a:tcPr>
                </a:tc>
                <a:tc>
                  <a:txBody>
                    <a:bodyPr/>
                    <a:lstStyle/>
                    <a:p>
                      <a:pPr algn="ctr" fontAlgn="ctr"/>
                      <a:r>
                        <a:rPr lang="es-EC" sz="1100" u="none" strike="noStrike" dirty="0">
                          <a:solidFill>
                            <a:schemeClr val="bg1"/>
                          </a:solidFill>
                          <a:effectLst/>
                        </a:rPr>
                        <a:t>Diferencia</a:t>
                      </a:r>
                      <a:endParaRPr lang="es-EC" sz="1100" b="1" i="0" u="none" strike="noStrike" dirty="0">
                        <a:solidFill>
                          <a:schemeClr val="bg1"/>
                        </a:solidFill>
                        <a:effectLst/>
                        <a:latin typeface="Calibri" panose="020F0502020204030204" pitchFamily="34" charset="0"/>
                      </a:endParaRPr>
                    </a:p>
                  </a:txBody>
                  <a:tcPr marL="0" marR="0" marT="0" marB="0" anchor="ctr">
                    <a:solidFill>
                      <a:srgbClr val="A53010"/>
                    </a:solidFill>
                  </a:tcPr>
                </a:tc>
              </a:tr>
              <a:tr h="182880">
                <a:tc>
                  <a:txBody>
                    <a:bodyPr/>
                    <a:lstStyle/>
                    <a:p>
                      <a:pPr algn="l" fontAlgn="t"/>
                      <a:r>
                        <a:rPr lang="es-EC" sz="1100" u="none" strike="noStrike" dirty="0">
                          <a:effectLst/>
                        </a:rPr>
                        <a:t>Ejecución presupuestaria remuneraciones</a:t>
                      </a:r>
                      <a:endParaRPr lang="es-EC" sz="1100" b="0" i="0" u="none" strike="noStrike" dirty="0">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94</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84,45</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dirty="0">
                          <a:effectLst/>
                        </a:rPr>
                        <a:t>-9,55</a:t>
                      </a:r>
                      <a:endParaRPr lang="es-EC" sz="1100" b="0" i="0" u="none" strike="noStrike" dirty="0">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dirty="0">
                          <a:effectLst/>
                        </a:rPr>
                        <a:t>Ejecución presupuestaria gastos financieros</a:t>
                      </a:r>
                      <a:endParaRPr lang="es-EC" sz="1100" b="0" i="0" u="none" strike="noStrike" dirty="0">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98</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93,17</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a:effectLst/>
                        </a:rPr>
                        <a:t>-4,83</a:t>
                      </a:r>
                      <a:endParaRPr lang="es-EC" sz="1100" b="0" i="0" u="none" strike="noStrike">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a:effectLst/>
                        </a:rPr>
                        <a:t>Ejecución presupuestaria otros gastos corrientes</a:t>
                      </a:r>
                      <a:endParaRPr lang="es-EC" sz="11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86</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67,27</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a:effectLst/>
                        </a:rPr>
                        <a:t>-18,73</a:t>
                      </a:r>
                      <a:endParaRPr lang="es-EC" sz="1100" b="0" i="0" u="none" strike="noStrike">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a:effectLst/>
                        </a:rPr>
                        <a:t>Ejecución presupuestaria transferencia y donaciones</a:t>
                      </a:r>
                      <a:endParaRPr lang="es-EC" sz="11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98</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90,34</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a:effectLst/>
                        </a:rPr>
                        <a:t>-7,66</a:t>
                      </a:r>
                      <a:endParaRPr lang="es-EC" sz="1100" b="0" i="0" u="none" strike="noStrike">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a:effectLst/>
                        </a:rPr>
                        <a:t>Ejecución presupuestaria gastos en personal para la inversión</a:t>
                      </a:r>
                      <a:endParaRPr lang="es-EC" sz="11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89</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79,25</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a:effectLst/>
                        </a:rPr>
                        <a:t>-9,75</a:t>
                      </a:r>
                      <a:endParaRPr lang="es-EC" sz="1100" b="0" i="0" u="none" strike="noStrike">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a:effectLst/>
                        </a:rPr>
                        <a:t>Ejecución presupuestaria de agua potable</a:t>
                      </a:r>
                      <a:endParaRPr lang="es-EC" sz="11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99</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12,62</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a:effectLst/>
                        </a:rPr>
                        <a:t>-86,38</a:t>
                      </a:r>
                      <a:endParaRPr lang="es-EC" sz="1100" b="0" i="0" u="none" strike="noStrike">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a:effectLst/>
                        </a:rPr>
                        <a:t>Ejecución presupuestaria de alcantarillado</a:t>
                      </a:r>
                      <a:endParaRPr lang="es-EC" sz="11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85</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4,84</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a:effectLst/>
                        </a:rPr>
                        <a:t>-80,16</a:t>
                      </a:r>
                      <a:endParaRPr lang="es-EC" sz="1100" b="0" i="0" u="none" strike="noStrike">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a:effectLst/>
                        </a:rPr>
                        <a:t>Ejecución presupuestaria en otras obras de infraestructura</a:t>
                      </a:r>
                      <a:endParaRPr lang="es-EC" sz="11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87</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54,33</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a:effectLst/>
                        </a:rPr>
                        <a:t>-32,67</a:t>
                      </a:r>
                      <a:endParaRPr lang="es-EC" sz="1100" b="0" i="0" u="none" strike="noStrike">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a:effectLst/>
                        </a:rPr>
                        <a:t>Ejecución presupuestaria en líneas, redes e instalaciones eléctricas</a:t>
                      </a:r>
                      <a:endParaRPr lang="es-EC" sz="11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57</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0</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a:effectLst/>
                        </a:rPr>
                        <a:t>-57</a:t>
                      </a:r>
                      <a:endParaRPr lang="es-EC" sz="1100" b="0" i="0" u="none" strike="noStrike">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a:effectLst/>
                        </a:rPr>
                        <a:t>Ejecución presupuestaria en otros mantenimientos y reparaciones de obras</a:t>
                      </a:r>
                      <a:endParaRPr lang="es-EC" sz="11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100</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90,41</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a:effectLst/>
                        </a:rPr>
                        <a:t>-9,59</a:t>
                      </a:r>
                      <a:endParaRPr lang="es-EC" sz="1100" b="0" i="0" u="none" strike="noStrike">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a:effectLst/>
                        </a:rPr>
                        <a:t>Ejecución presupuestaria otros gastos de inversión</a:t>
                      </a:r>
                      <a:endParaRPr lang="es-EC" sz="11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19</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9,82</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a:effectLst/>
                        </a:rPr>
                        <a:t>-9,18</a:t>
                      </a:r>
                      <a:endParaRPr lang="es-EC" sz="1100" b="0" i="0" u="none" strike="noStrike">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a:effectLst/>
                        </a:rPr>
                        <a:t>Ejecución presupuestaria en bienes de larga duración</a:t>
                      </a:r>
                      <a:endParaRPr lang="es-EC" sz="11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97</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59,2</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a:effectLst/>
                        </a:rPr>
                        <a:t>-37,8</a:t>
                      </a:r>
                      <a:endParaRPr lang="es-EC" sz="1100" b="0" i="0" u="none" strike="noStrike">
                        <a:solidFill>
                          <a:srgbClr val="000000"/>
                        </a:solidFill>
                        <a:effectLst/>
                        <a:latin typeface="Calibri" panose="020F0502020204030204" pitchFamily="34" charset="0"/>
                      </a:endParaRPr>
                    </a:p>
                  </a:txBody>
                  <a:tcPr marL="0" marR="0" marT="0" marB="0" anchor="b"/>
                </a:tc>
              </a:tr>
              <a:tr h="182880">
                <a:tc>
                  <a:txBody>
                    <a:bodyPr/>
                    <a:lstStyle/>
                    <a:p>
                      <a:pPr algn="l" fontAlgn="t"/>
                      <a:r>
                        <a:rPr lang="es-EC" sz="1100" u="none" strike="noStrike">
                          <a:effectLst/>
                        </a:rPr>
                        <a:t>Ejecución presupuestaria en amortización de la deuda pública</a:t>
                      </a:r>
                      <a:endParaRPr lang="es-EC" sz="1100" b="0" i="0" u="none" strike="noStrike">
                        <a:solidFill>
                          <a:srgbClr val="000000"/>
                        </a:solidFill>
                        <a:effectLst/>
                        <a:latin typeface="Calibri" panose="020F0502020204030204" pitchFamily="34" charset="0"/>
                      </a:endParaRPr>
                    </a:p>
                  </a:txBody>
                  <a:tcPr marL="0" marR="0" marT="0" marB="0"/>
                </a:tc>
                <a:tc>
                  <a:txBody>
                    <a:bodyPr/>
                    <a:lstStyle/>
                    <a:p>
                      <a:pPr algn="ctr" fontAlgn="ctr"/>
                      <a:r>
                        <a:rPr lang="es-EC" sz="1100" u="none" strike="noStrike">
                          <a:effectLst/>
                        </a:rPr>
                        <a:t>99</a:t>
                      </a:r>
                      <a:endParaRPr lang="es-EC" sz="11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C" sz="1100" u="none" strike="noStrike">
                          <a:effectLst/>
                        </a:rPr>
                        <a:t>92,95</a:t>
                      </a:r>
                      <a:endParaRPr lang="es-EC"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C" sz="1100" u="none" strike="noStrike" dirty="0">
                          <a:effectLst/>
                        </a:rPr>
                        <a:t>-6,05</a:t>
                      </a:r>
                      <a:endParaRPr lang="es-EC" sz="1100" b="0" i="0" u="none" strike="noStrike" dirty="0">
                        <a:solidFill>
                          <a:srgbClr val="000000"/>
                        </a:solidFill>
                        <a:effectLst/>
                        <a:latin typeface="Calibri" panose="020F0502020204030204" pitchFamily="34" charset="0"/>
                      </a:endParaRPr>
                    </a:p>
                  </a:txBody>
                  <a:tcPr marL="0" marR="0" marT="0" marB="0" anchor="b"/>
                </a:tc>
              </a:tr>
            </a:tbl>
          </a:graphicData>
        </a:graphic>
      </p:graphicFrame>
    </p:spTree>
    <p:extLst>
      <p:ext uri="{BB962C8B-B14F-4D97-AF65-F5344CB8AC3E}">
        <p14:creationId xmlns:p14="http://schemas.microsoft.com/office/powerpoint/2010/main" val="7919745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a:t>Análisis de impacto del uso del modelo</a:t>
            </a:r>
            <a:br>
              <a:rPr lang="es-ES" dirty="0"/>
            </a:br>
            <a:endParaRPr lang="es-EC" dirty="0"/>
          </a:p>
        </p:txBody>
      </p:sp>
      <p:sp>
        <p:nvSpPr>
          <p:cNvPr id="3" name="Content Placeholder 2"/>
          <p:cNvSpPr>
            <a:spLocks noGrp="1"/>
          </p:cNvSpPr>
          <p:nvPr>
            <p:ph idx="1"/>
          </p:nvPr>
        </p:nvSpPr>
        <p:spPr>
          <a:xfrm>
            <a:off x="1920996" y="1567508"/>
            <a:ext cx="7609865" cy="808893"/>
          </a:xfrm>
        </p:spPr>
        <p:txBody>
          <a:bodyPr>
            <a:normAutofit/>
          </a:bodyPr>
          <a:lstStyle/>
          <a:p>
            <a:r>
              <a:rPr lang="es-EC" b="1" dirty="0"/>
              <a:t>Indicadores de la perspectiva </a:t>
            </a:r>
            <a:r>
              <a:rPr lang="es-EC" b="1" dirty="0" smtClean="0"/>
              <a:t>Aprendizaje y Crecimiento</a:t>
            </a:r>
            <a:endParaRPr lang="es-ES" dirty="0"/>
          </a:p>
          <a:p>
            <a:pPr lvl="1" algn="just"/>
            <a:endParaRPr lang="es-EC" dirty="0" smtClean="0"/>
          </a:p>
          <a:p>
            <a:pPr marL="0" indent="0">
              <a:buNone/>
            </a:pPr>
            <a:endParaRPr lang="es-EC" dirty="0"/>
          </a:p>
        </p:txBody>
      </p:sp>
      <p:graphicFrame>
        <p:nvGraphicFramePr>
          <p:cNvPr id="5" name="Table 4"/>
          <p:cNvGraphicFramePr>
            <a:graphicFrameLocks noGrp="1"/>
          </p:cNvGraphicFramePr>
          <p:nvPr>
            <p:extLst>
              <p:ext uri="{D42A27DB-BD31-4B8C-83A1-F6EECF244321}">
                <p14:modId xmlns:p14="http://schemas.microsoft.com/office/powerpoint/2010/main" val="1356611381"/>
              </p:ext>
            </p:extLst>
          </p:nvPr>
        </p:nvGraphicFramePr>
        <p:xfrm>
          <a:off x="1920996" y="2376401"/>
          <a:ext cx="8915400" cy="853440"/>
        </p:xfrm>
        <a:graphic>
          <a:graphicData uri="http://schemas.openxmlformats.org/drawingml/2006/table">
            <a:tbl>
              <a:tblPr firstRow="1" bandRow="1">
                <a:tableStyleId>{5C22544A-7EE6-4342-B048-85BDC9FD1C3A}</a:tableStyleId>
              </a:tblPr>
              <a:tblGrid>
                <a:gridCol w="4044025"/>
                <a:gridCol w="1624386"/>
                <a:gridCol w="1624386"/>
                <a:gridCol w="1622603"/>
              </a:tblGrid>
              <a:tr h="396240">
                <a:tc>
                  <a:txBody>
                    <a:bodyPr/>
                    <a:lstStyle/>
                    <a:p>
                      <a:pPr algn="just">
                        <a:lnSpc>
                          <a:spcPct val="200000"/>
                        </a:lnSpc>
                        <a:spcAft>
                          <a:spcPts val="800"/>
                        </a:spcAft>
                      </a:pPr>
                      <a:r>
                        <a:rPr lang="es-EC" sz="1100" dirty="0">
                          <a:effectLst/>
                        </a:rPr>
                        <a:t>Nombre</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100">
                          <a:effectLst/>
                        </a:rPr>
                        <a:t>Valor inicial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100">
                          <a:effectLst/>
                        </a:rPr>
                        <a:t>Valor final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100">
                          <a:effectLst/>
                        </a:rPr>
                        <a:t>Dinámico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r>
              <a:tr h="396240">
                <a:tc>
                  <a:txBody>
                    <a:bodyPr/>
                    <a:lstStyle/>
                    <a:p>
                      <a:pPr algn="just">
                        <a:lnSpc>
                          <a:spcPct val="200000"/>
                        </a:lnSpc>
                        <a:spcAft>
                          <a:spcPts val="800"/>
                        </a:spcAft>
                      </a:pPr>
                      <a:r>
                        <a:rPr lang="es-EC" sz="1100" dirty="0">
                          <a:effectLst/>
                        </a:rPr>
                        <a:t>PATRIMONIO CULTURAL</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100">
                          <a:effectLst/>
                        </a:rPr>
                        <a:t>100 %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100">
                          <a:effectLst/>
                        </a:rPr>
                        <a:t>90 %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200000"/>
                        </a:lnSpc>
                        <a:spcAft>
                          <a:spcPts val="800"/>
                        </a:spcAft>
                      </a:pPr>
                      <a:r>
                        <a:rPr lang="es-EC" sz="1100" dirty="0">
                          <a:solidFill>
                            <a:srgbClr val="FF0000"/>
                          </a:solidFill>
                          <a:effectLst/>
                        </a:rPr>
                        <a:t>-10 %</a:t>
                      </a:r>
                      <a:endParaRPr lang="es-EC"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pic>
        <p:nvPicPr>
          <p:cNvPr id="11" name="Picture 10"/>
          <p:cNvPicPr/>
          <p:nvPr/>
        </p:nvPicPr>
        <p:blipFill>
          <a:blip r:embed="rId3"/>
          <a:stretch>
            <a:fillRect/>
          </a:stretch>
        </p:blipFill>
        <p:spPr>
          <a:xfrm>
            <a:off x="3969141" y="3965892"/>
            <a:ext cx="3268980" cy="1974215"/>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522381423"/>
              </p:ext>
            </p:extLst>
          </p:nvPr>
        </p:nvGraphicFramePr>
        <p:xfrm>
          <a:off x="1586523" y="1990100"/>
          <a:ext cx="10038080" cy="1714500"/>
        </p:xfrm>
        <a:graphic>
          <a:graphicData uri="http://schemas.openxmlformats.org/drawingml/2006/table">
            <a:tbl>
              <a:tblPr firstRow="1" bandRow="1">
                <a:tableStyleId>{5C22544A-7EE6-4342-B048-85BDC9FD1C3A}</a:tableStyleId>
              </a:tblPr>
              <a:tblGrid>
                <a:gridCol w="3860800"/>
                <a:gridCol w="1544320"/>
                <a:gridCol w="1544320"/>
                <a:gridCol w="1544320"/>
                <a:gridCol w="1544320"/>
              </a:tblGrid>
              <a:tr h="571500">
                <a:tc>
                  <a:txBody>
                    <a:bodyPr/>
                    <a:lstStyle/>
                    <a:p>
                      <a:r>
                        <a:rPr lang="es-EC" dirty="0" smtClean="0"/>
                        <a:t>Nombre</a:t>
                      </a:r>
                      <a:endParaRPr lang="es-EC" dirty="0"/>
                    </a:p>
                  </a:txBody>
                  <a:tcPr/>
                </a:tc>
                <a:tc>
                  <a:txBody>
                    <a:bodyPr/>
                    <a:lstStyle/>
                    <a:p>
                      <a:r>
                        <a:rPr lang="es-EC" smtClean="0"/>
                        <a:t>Tipo</a:t>
                      </a:r>
                      <a:endParaRPr lang="es-EC"/>
                    </a:p>
                  </a:txBody>
                  <a:tcPr/>
                </a:tc>
                <a:tc>
                  <a:txBody>
                    <a:bodyPr/>
                    <a:lstStyle/>
                    <a:p>
                      <a:r>
                        <a:rPr lang="es-EC" smtClean="0"/>
                        <a:t>Valor inicial</a:t>
                      </a:r>
                      <a:endParaRPr lang="es-EC"/>
                    </a:p>
                  </a:txBody>
                  <a:tcPr/>
                </a:tc>
                <a:tc>
                  <a:txBody>
                    <a:bodyPr/>
                    <a:lstStyle/>
                    <a:p>
                      <a:r>
                        <a:rPr lang="es-EC" smtClean="0"/>
                        <a:t>Valor final</a:t>
                      </a:r>
                      <a:endParaRPr lang="es-EC"/>
                    </a:p>
                  </a:txBody>
                  <a:tcPr/>
                </a:tc>
                <a:tc>
                  <a:txBody>
                    <a:bodyPr/>
                    <a:lstStyle/>
                    <a:p>
                      <a:r>
                        <a:rPr lang="es-EC" smtClean="0"/>
                        <a:t>Dinámico</a:t>
                      </a:r>
                      <a:endParaRPr lang="es-EC"/>
                    </a:p>
                  </a:txBody>
                  <a:tcPr/>
                </a:tc>
              </a:tr>
              <a:tr h="571500">
                <a:tc>
                  <a:txBody>
                    <a:bodyPr/>
                    <a:lstStyle/>
                    <a:p>
                      <a:r>
                        <a:rPr lang="es-EC" smtClean="0"/>
                        <a:t>PATRIMONIO CULTURAL</a:t>
                      </a:r>
                      <a:endParaRPr lang="es-EC"/>
                    </a:p>
                  </a:txBody>
                  <a:tcPr/>
                </a:tc>
                <a:tc>
                  <a:txBody>
                    <a:bodyPr/>
                    <a:lstStyle/>
                    <a:p>
                      <a:r>
                        <a:rPr lang="es-EC" smtClean="0"/>
                        <a:t>Categoría </a:t>
                      </a:r>
                      <a:endParaRPr lang="es-EC"/>
                    </a:p>
                  </a:txBody>
                  <a:tcPr/>
                </a:tc>
                <a:tc>
                  <a:txBody>
                    <a:bodyPr/>
                    <a:lstStyle/>
                    <a:p>
                      <a:r>
                        <a:rPr lang="es-EC" smtClean="0"/>
                        <a:t>100 %</a:t>
                      </a:r>
                      <a:endParaRPr lang="es-EC"/>
                    </a:p>
                  </a:txBody>
                  <a:tcPr/>
                </a:tc>
                <a:tc>
                  <a:txBody>
                    <a:bodyPr/>
                    <a:lstStyle/>
                    <a:p>
                      <a:r>
                        <a:rPr lang="es-EC" smtClean="0"/>
                        <a:t>90 %</a:t>
                      </a:r>
                      <a:endParaRPr lang="es-EC"/>
                    </a:p>
                  </a:txBody>
                  <a:tcPr/>
                </a:tc>
                <a:tc>
                  <a:txBody>
                    <a:bodyPr/>
                    <a:lstStyle/>
                    <a:p>
                      <a:r>
                        <a:rPr lang="es-EC" smtClean="0"/>
                        <a:t>-10 %</a:t>
                      </a:r>
                      <a:endParaRPr lang="es-EC"/>
                    </a:p>
                  </a:txBody>
                  <a:tcPr/>
                </a:tc>
              </a:tr>
              <a:tr h="571500">
                <a:tc>
                  <a:txBody>
                    <a:bodyPr/>
                    <a:lstStyle/>
                    <a:p>
                      <a:r>
                        <a:rPr lang="es-EC" smtClean="0"/>
                        <a:t>DESAROLLO CANTONAL</a:t>
                      </a:r>
                      <a:endParaRPr lang="es-EC"/>
                    </a:p>
                  </a:txBody>
                  <a:tcPr/>
                </a:tc>
                <a:tc>
                  <a:txBody>
                    <a:bodyPr/>
                    <a:lstStyle/>
                    <a:p>
                      <a:r>
                        <a:rPr lang="es-EC" smtClean="0"/>
                        <a:t>Categoría </a:t>
                      </a:r>
                      <a:endParaRPr lang="es-EC"/>
                    </a:p>
                  </a:txBody>
                  <a:tcPr/>
                </a:tc>
                <a:tc>
                  <a:txBody>
                    <a:bodyPr/>
                    <a:lstStyle/>
                    <a:p>
                      <a:r>
                        <a:rPr lang="es-EC" smtClean="0"/>
                        <a:t>41,67 %</a:t>
                      </a:r>
                      <a:endParaRPr lang="es-EC"/>
                    </a:p>
                  </a:txBody>
                  <a:tcPr/>
                </a:tc>
                <a:tc>
                  <a:txBody>
                    <a:bodyPr/>
                    <a:lstStyle/>
                    <a:p>
                      <a:r>
                        <a:rPr lang="es-EC" smtClean="0"/>
                        <a:t>62,73 %</a:t>
                      </a:r>
                      <a:endParaRPr lang="es-EC"/>
                    </a:p>
                  </a:txBody>
                  <a:tcPr/>
                </a:tc>
                <a:tc>
                  <a:txBody>
                    <a:bodyPr/>
                    <a:lstStyle/>
                    <a:p>
                      <a:r>
                        <a:rPr lang="es-EC" dirty="0" smtClean="0"/>
                        <a:t>21,06 %</a:t>
                      </a:r>
                      <a:endParaRPr lang="es-EC" dirty="0"/>
                    </a:p>
                  </a:txBody>
                  <a:tcPr/>
                </a:tc>
              </a:tr>
            </a:tbl>
          </a:graphicData>
        </a:graphic>
      </p:graphicFrame>
    </p:spTree>
    <p:extLst>
      <p:ext uri="{BB962C8B-B14F-4D97-AF65-F5344CB8AC3E}">
        <p14:creationId xmlns:p14="http://schemas.microsoft.com/office/powerpoint/2010/main" val="4069599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normAutofit/>
          </a:bodyPr>
          <a:lstStyle/>
          <a:p>
            <a:r>
              <a:rPr lang="es-ES" dirty="0" smtClean="0"/>
              <a:t>Conclusiones y Líneas de Investigación</a:t>
            </a:r>
            <a:r>
              <a:rPr lang="es-ES" dirty="0"/>
              <a:t/>
            </a:r>
            <a:br>
              <a:rPr lang="es-ES" dirty="0"/>
            </a:br>
            <a:endParaRPr lang="es-EC" dirty="0"/>
          </a:p>
        </p:txBody>
      </p:sp>
      <p:graphicFrame>
        <p:nvGraphicFramePr>
          <p:cNvPr id="6" name="Table 5"/>
          <p:cNvGraphicFramePr>
            <a:graphicFrameLocks noGrp="1"/>
          </p:cNvGraphicFramePr>
          <p:nvPr>
            <p:extLst>
              <p:ext uri="{D42A27DB-BD31-4B8C-83A1-F6EECF244321}">
                <p14:modId xmlns:p14="http://schemas.microsoft.com/office/powerpoint/2010/main" val="605649529"/>
              </p:ext>
            </p:extLst>
          </p:nvPr>
        </p:nvGraphicFramePr>
        <p:xfrm>
          <a:off x="2288123" y="1254369"/>
          <a:ext cx="8543999" cy="5244123"/>
        </p:xfrm>
        <a:graphic>
          <a:graphicData uri="http://schemas.openxmlformats.org/drawingml/2006/table">
            <a:tbl>
              <a:tblPr firstRow="1" firstCol="1" bandRow="1">
                <a:tableStyleId>{5C22544A-7EE6-4342-B048-85BDC9FD1C3A}</a:tableStyleId>
              </a:tblPr>
              <a:tblGrid>
                <a:gridCol w="1158461"/>
                <a:gridCol w="1465385"/>
                <a:gridCol w="1652954"/>
                <a:gridCol w="1957754"/>
                <a:gridCol w="2309445"/>
              </a:tblGrid>
              <a:tr h="869852">
                <a:tc>
                  <a:txBody>
                    <a:bodyPr/>
                    <a:lstStyle/>
                    <a:p>
                      <a:pPr algn="l">
                        <a:lnSpc>
                          <a:spcPct val="200000"/>
                        </a:lnSpc>
                        <a:spcAft>
                          <a:spcPts val="800"/>
                        </a:spcAft>
                      </a:pPr>
                      <a:r>
                        <a:rPr lang="es-EC" sz="1100" dirty="0">
                          <a:effectLst/>
                        </a:rPr>
                        <a:t>Línea de investigación</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a:txBody>
                    <a:bodyPr/>
                    <a:lstStyle/>
                    <a:p>
                      <a:pPr algn="l">
                        <a:lnSpc>
                          <a:spcPct val="200000"/>
                        </a:lnSpc>
                        <a:spcAft>
                          <a:spcPts val="800"/>
                        </a:spcAft>
                      </a:pPr>
                      <a:r>
                        <a:rPr lang="es-EC" sz="1100" dirty="0">
                          <a:effectLst/>
                        </a:rPr>
                        <a:t>Sub-Línea de investigación</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a:txBody>
                    <a:bodyPr/>
                    <a:lstStyle/>
                    <a:p>
                      <a:pPr algn="l">
                        <a:lnSpc>
                          <a:spcPct val="200000"/>
                        </a:lnSpc>
                        <a:spcAft>
                          <a:spcPts val="800"/>
                        </a:spcAft>
                      </a:pPr>
                      <a:r>
                        <a:rPr lang="es-EC" sz="1100" dirty="0">
                          <a:effectLst/>
                        </a:rPr>
                        <a:t>PROYECTO A INVESTIGAR</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a:txBody>
                    <a:bodyPr/>
                    <a:lstStyle/>
                    <a:p>
                      <a:pPr algn="just">
                        <a:lnSpc>
                          <a:spcPct val="200000"/>
                        </a:lnSpc>
                        <a:spcAft>
                          <a:spcPts val="800"/>
                        </a:spcAft>
                      </a:pPr>
                      <a:r>
                        <a:rPr lang="es-EC" sz="1100" dirty="0">
                          <a:effectLst/>
                        </a:rPr>
                        <a:t>OBJETIVOS</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a:txBody>
                    <a:bodyPr/>
                    <a:lstStyle/>
                    <a:p>
                      <a:pPr algn="just">
                        <a:lnSpc>
                          <a:spcPct val="200000"/>
                        </a:lnSpc>
                        <a:spcAft>
                          <a:spcPts val="800"/>
                        </a:spcAft>
                      </a:pPr>
                      <a:r>
                        <a:rPr lang="es-EC" sz="1100">
                          <a:effectLst/>
                        </a:rPr>
                        <a:t>METAS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r>
              <a:tr h="2037471">
                <a:tc rowSpan="2">
                  <a:txBody>
                    <a:bodyPr/>
                    <a:lstStyle/>
                    <a:p>
                      <a:pPr algn="just">
                        <a:lnSpc>
                          <a:spcPct val="200000"/>
                        </a:lnSpc>
                        <a:spcAft>
                          <a:spcPts val="800"/>
                        </a:spcAft>
                      </a:pPr>
                      <a:r>
                        <a:rPr lang="es-EC" sz="1000" dirty="0">
                          <a:effectLst/>
                        </a:rPr>
                        <a:t>Gestión Pública</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s-EC" sz="1000" dirty="0">
                          <a:effectLst/>
                        </a:rPr>
                        <a:t> </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rowSpan="2">
                  <a:txBody>
                    <a:bodyPr/>
                    <a:lstStyle/>
                    <a:p>
                      <a:pPr algn="l">
                        <a:lnSpc>
                          <a:spcPct val="200000"/>
                        </a:lnSpc>
                        <a:spcAft>
                          <a:spcPts val="800"/>
                        </a:spcAft>
                      </a:pPr>
                      <a:r>
                        <a:rPr lang="es-EC" sz="1000" dirty="0">
                          <a:effectLst/>
                        </a:rPr>
                        <a:t>Gestión administrativa de los Gobiernos Autónomos Descentralizados Municipales</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s-EC" sz="1000" dirty="0">
                          <a:effectLst/>
                        </a:rPr>
                        <a:t> </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a:txBody>
                    <a:bodyPr/>
                    <a:lstStyle/>
                    <a:p>
                      <a:pPr algn="l">
                        <a:lnSpc>
                          <a:spcPct val="200000"/>
                        </a:lnSpc>
                        <a:spcAft>
                          <a:spcPts val="800"/>
                        </a:spcAft>
                      </a:pPr>
                      <a:r>
                        <a:rPr lang="es-EC" sz="1000" dirty="0">
                          <a:effectLst/>
                        </a:rPr>
                        <a:t>Diseño de un modelo de gestión de indicadores para la administración de un gobierno local.</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a:txBody>
                    <a:bodyPr/>
                    <a:lstStyle/>
                    <a:p>
                      <a:pPr algn="l">
                        <a:lnSpc>
                          <a:spcPct val="200000"/>
                        </a:lnSpc>
                        <a:spcAft>
                          <a:spcPts val="800"/>
                        </a:spcAft>
                      </a:pPr>
                      <a:r>
                        <a:rPr lang="es-EC" sz="1000" dirty="0">
                          <a:effectLst/>
                        </a:rPr>
                        <a:t>Elaborar un cuadro de mando integral el cuál permita dar seguimiento a cada área de un gobierno local.</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a:txBody>
                    <a:bodyPr/>
                    <a:lstStyle/>
                    <a:p>
                      <a:pPr algn="l">
                        <a:lnSpc>
                          <a:spcPct val="200000"/>
                        </a:lnSpc>
                        <a:spcAft>
                          <a:spcPts val="800"/>
                        </a:spcAft>
                      </a:pPr>
                      <a:r>
                        <a:rPr lang="es-EC" sz="1000" dirty="0">
                          <a:effectLst/>
                        </a:rPr>
                        <a:t>- Marco Teórico y Metodología de la investigación.</a:t>
                      </a:r>
                    </a:p>
                    <a:p>
                      <a:pPr algn="l">
                        <a:lnSpc>
                          <a:spcPct val="200000"/>
                        </a:lnSpc>
                        <a:spcAft>
                          <a:spcPts val="800"/>
                        </a:spcAft>
                      </a:pPr>
                      <a:r>
                        <a:rPr lang="es-EC" sz="1000" dirty="0" smtClean="0">
                          <a:effectLst/>
                        </a:rPr>
                        <a:t>- Diagnostico </a:t>
                      </a:r>
                      <a:r>
                        <a:rPr lang="es-EC" sz="1000" dirty="0">
                          <a:effectLst/>
                        </a:rPr>
                        <a:t>del gobierno </a:t>
                      </a:r>
                      <a:r>
                        <a:rPr lang="es-EC" sz="1000" dirty="0" smtClean="0">
                          <a:effectLst/>
                        </a:rPr>
                        <a:t>local</a:t>
                      </a:r>
                      <a:r>
                        <a:rPr lang="es-EC" sz="1000" dirty="0">
                          <a:effectLst/>
                        </a:rPr>
                        <a:t>.</a:t>
                      </a:r>
                    </a:p>
                    <a:p>
                      <a:pPr algn="l">
                        <a:lnSpc>
                          <a:spcPct val="200000"/>
                        </a:lnSpc>
                        <a:spcAft>
                          <a:spcPts val="800"/>
                        </a:spcAft>
                      </a:pPr>
                      <a:r>
                        <a:rPr lang="es-EC" sz="1000" dirty="0">
                          <a:effectLst/>
                        </a:rPr>
                        <a:t>- Diseño del modelo de gestión de indicadores para la administración de un gobierno local</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r>
              <a:tr h="1943100">
                <a:tc vMerge="1">
                  <a:txBody>
                    <a:bodyPr/>
                    <a:lstStyle/>
                    <a:p>
                      <a:pPr algn="just">
                        <a:lnSpc>
                          <a:spcPct val="200000"/>
                        </a:lnSpc>
                        <a:spcAft>
                          <a:spcPts val="800"/>
                        </a:spcAft>
                      </a:pP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vMerge="1">
                  <a:txBody>
                    <a:bodyPr/>
                    <a:lstStyle/>
                    <a:p>
                      <a:pPr algn="just">
                        <a:lnSpc>
                          <a:spcPct val="200000"/>
                        </a:lnSpc>
                        <a:spcAft>
                          <a:spcPts val="800"/>
                        </a:spcAft>
                      </a:pP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a:txBody>
                    <a:bodyPr/>
                    <a:lstStyle/>
                    <a:p>
                      <a:pPr algn="l">
                        <a:lnSpc>
                          <a:spcPct val="200000"/>
                        </a:lnSpc>
                        <a:spcAft>
                          <a:spcPts val="800"/>
                        </a:spcAft>
                      </a:pPr>
                      <a:r>
                        <a:rPr lang="es-EC" sz="1000">
                          <a:effectLst/>
                        </a:rPr>
                        <a:t>Diseño de un modelo de gestión para áreas administración de un gobierno local-.</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a:txBody>
                    <a:bodyPr/>
                    <a:lstStyle/>
                    <a:p>
                      <a:pPr algn="l">
                        <a:lnSpc>
                          <a:spcPct val="200000"/>
                        </a:lnSpc>
                        <a:spcAft>
                          <a:spcPts val="800"/>
                        </a:spcAft>
                      </a:pPr>
                      <a:r>
                        <a:rPr lang="es-EC" sz="1000" dirty="0">
                          <a:effectLst/>
                        </a:rPr>
                        <a:t>Elaborar un cuadro de mando integral el cuál permita dar seguimiento y control dentro de un área administrativa de un gobierno local.</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c>
                  <a:txBody>
                    <a:bodyPr/>
                    <a:lstStyle/>
                    <a:p>
                      <a:pPr algn="l">
                        <a:lnSpc>
                          <a:spcPct val="200000"/>
                        </a:lnSpc>
                        <a:spcAft>
                          <a:spcPts val="800"/>
                        </a:spcAft>
                      </a:pPr>
                      <a:r>
                        <a:rPr lang="es-EC" sz="1000" dirty="0">
                          <a:effectLst/>
                        </a:rPr>
                        <a:t>- Marco Teórico y Metodología de la investigación.</a:t>
                      </a:r>
                    </a:p>
                    <a:p>
                      <a:pPr algn="l">
                        <a:lnSpc>
                          <a:spcPct val="200000"/>
                        </a:lnSpc>
                        <a:spcAft>
                          <a:spcPts val="800"/>
                        </a:spcAft>
                      </a:pPr>
                      <a:r>
                        <a:rPr lang="es-EC" sz="1000" dirty="0">
                          <a:effectLst/>
                        </a:rPr>
                        <a:t>- Diagnostico del área administrativa del gobierno local.</a:t>
                      </a:r>
                    </a:p>
                    <a:p>
                      <a:pPr algn="l">
                        <a:lnSpc>
                          <a:spcPct val="200000"/>
                        </a:lnSpc>
                        <a:spcAft>
                          <a:spcPts val="800"/>
                        </a:spcAft>
                      </a:pPr>
                      <a:r>
                        <a:rPr lang="es-EC" sz="1000" dirty="0">
                          <a:effectLst/>
                        </a:rPr>
                        <a:t>- Diseño del modelo de gestión de indicadores para él área de la administración de un gobierno local</a:t>
                      </a:r>
                      <a:endParaRPr lang="es-EC"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272" marR="20272" marT="0" marB="0"/>
                </a:tc>
              </a:tr>
            </a:tbl>
          </a:graphicData>
        </a:graphic>
      </p:graphicFrame>
    </p:spTree>
    <p:extLst>
      <p:ext uri="{BB962C8B-B14F-4D97-AF65-F5344CB8AC3E}">
        <p14:creationId xmlns:p14="http://schemas.microsoft.com/office/powerpoint/2010/main" val="1185138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lstStyle/>
          <a:p>
            <a:r>
              <a:rPr lang="es-EC" dirty="0" smtClean="0"/>
              <a:t>Planteamiento del problema de investigación</a:t>
            </a:r>
            <a:endParaRPr lang="es-EC" dirty="0"/>
          </a:p>
        </p:txBody>
      </p:sp>
      <p:sp>
        <p:nvSpPr>
          <p:cNvPr id="3" name="Content Placeholder 2"/>
          <p:cNvSpPr>
            <a:spLocks noGrp="1"/>
          </p:cNvSpPr>
          <p:nvPr>
            <p:ph idx="1"/>
          </p:nvPr>
        </p:nvSpPr>
        <p:spPr>
          <a:xfrm>
            <a:off x="1991335" y="1840522"/>
            <a:ext cx="8887680" cy="4642339"/>
          </a:xfrm>
        </p:spPr>
        <p:txBody>
          <a:bodyPr>
            <a:normAutofit/>
          </a:bodyPr>
          <a:lstStyle/>
          <a:p>
            <a:r>
              <a:rPr lang="es-EC" b="1" dirty="0" smtClean="0"/>
              <a:t>Planteamiento del problema de investigación</a:t>
            </a:r>
          </a:p>
          <a:p>
            <a:pPr lvl="1" algn="just"/>
            <a:r>
              <a:rPr lang="es-ES" dirty="0" smtClean="0"/>
              <a:t>GL se enfrentan al reto de dirigir a una ciudadanía con mayor educación democrática, exigente, y participativa en espera de estrategias y resultados gubernamentales que garanticen mejores políticas sociales, mayor transparencia de recursos. </a:t>
            </a:r>
          </a:p>
          <a:p>
            <a:pPr lvl="1" algn="just"/>
            <a:r>
              <a:rPr lang="es-EC" dirty="0"/>
              <a:t>GL deben satisfacer </a:t>
            </a:r>
            <a:r>
              <a:rPr lang="es-EC" dirty="0" smtClean="0"/>
              <a:t>los servicios </a:t>
            </a:r>
            <a:r>
              <a:rPr lang="es-EC" dirty="0"/>
              <a:t>a las comunidades en el marco de sus leyes y </a:t>
            </a:r>
            <a:r>
              <a:rPr lang="es-EC" dirty="0" smtClean="0"/>
              <a:t>normas que los rigen.</a:t>
            </a:r>
          </a:p>
          <a:p>
            <a:pPr lvl="1" algn="just"/>
            <a:r>
              <a:rPr lang="es-EC" dirty="0"/>
              <a:t>En  la actualidad los gobiernos autónomos descentralizados no disponen de un modelo de indicadores de logro en la gestión  de servicio a la comunidad, que permita evaluar su gestión y satisfacer las normativas de la Resolución No. 007-259-CPCCS-2013 del Consejo de Participación Ciudadana</a:t>
            </a:r>
          </a:p>
          <a:p>
            <a:pPr lvl="1" algn="just"/>
            <a:endParaRPr lang="es-ES" dirty="0"/>
          </a:p>
          <a:p>
            <a:pPr lvl="1" algn="just"/>
            <a:endParaRPr lang="es-EC" dirty="0" smtClean="0"/>
          </a:p>
          <a:p>
            <a:pPr marL="0" indent="0">
              <a:buNone/>
            </a:pPr>
            <a:endParaRPr lang="es-EC" dirty="0"/>
          </a:p>
        </p:txBody>
      </p:sp>
    </p:spTree>
    <p:extLst>
      <p:ext uri="{BB962C8B-B14F-4D97-AF65-F5344CB8AC3E}">
        <p14:creationId xmlns:p14="http://schemas.microsoft.com/office/powerpoint/2010/main" val="3306584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lstStyle/>
          <a:p>
            <a:r>
              <a:rPr lang="es-EC" dirty="0" smtClean="0"/>
              <a:t>Planteamiento del problema de investigación</a:t>
            </a:r>
            <a:endParaRPr lang="es-EC" dirty="0"/>
          </a:p>
        </p:txBody>
      </p:sp>
      <p:sp>
        <p:nvSpPr>
          <p:cNvPr id="3" name="Content Placeholder 2"/>
          <p:cNvSpPr>
            <a:spLocks noGrp="1"/>
          </p:cNvSpPr>
          <p:nvPr>
            <p:ph idx="1"/>
          </p:nvPr>
        </p:nvSpPr>
        <p:spPr>
          <a:xfrm>
            <a:off x="1991335" y="1840522"/>
            <a:ext cx="8887680" cy="4642339"/>
          </a:xfrm>
        </p:spPr>
        <p:txBody>
          <a:bodyPr>
            <a:normAutofit/>
          </a:bodyPr>
          <a:lstStyle/>
          <a:p>
            <a:r>
              <a:rPr lang="es-EC" b="1" dirty="0" smtClean="0"/>
              <a:t>Formulación del problema de investigación</a:t>
            </a:r>
          </a:p>
          <a:p>
            <a:pPr lvl="1" algn="just"/>
            <a:r>
              <a:rPr lang="es-ES" dirty="0" smtClean="0"/>
              <a:t>La carencia de una propuesta general de un modelo de gestión para determinar medidas de éxito o el fracaso en los logros alcanzados en la administración de manera cuantitativa, no permite establecer las brechas en el desempeño de la gestión de los gobiernos locales, y por lo tanto, no se puede identificar estrategias claras, toma de decisiones que permitan la mejora en la gestión de los GADs?</a:t>
            </a:r>
            <a:endParaRPr lang="es-EC" dirty="0"/>
          </a:p>
        </p:txBody>
      </p:sp>
    </p:spTree>
    <p:extLst>
      <p:ext uri="{BB962C8B-B14F-4D97-AF65-F5344CB8AC3E}">
        <p14:creationId xmlns:p14="http://schemas.microsoft.com/office/powerpoint/2010/main" val="3172427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lstStyle/>
          <a:p>
            <a:r>
              <a:rPr lang="es-EC" dirty="0" smtClean="0"/>
              <a:t>Planteamiento del problema de investigación</a:t>
            </a:r>
            <a:endParaRPr lang="es-EC" dirty="0"/>
          </a:p>
        </p:txBody>
      </p:sp>
      <p:sp>
        <p:nvSpPr>
          <p:cNvPr id="3" name="Content Placeholder 2"/>
          <p:cNvSpPr>
            <a:spLocks noGrp="1"/>
          </p:cNvSpPr>
          <p:nvPr>
            <p:ph idx="1"/>
          </p:nvPr>
        </p:nvSpPr>
        <p:spPr>
          <a:xfrm>
            <a:off x="1991335" y="1840522"/>
            <a:ext cx="8887680" cy="4642339"/>
          </a:xfrm>
        </p:spPr>
        <p:txBody>
          <a:bodyPr>
            <a:normAutofit/>
          </a:bodyPr>
          <a:lstStyle/>
          <a:p>
            <a:pPr marL="0" indent="0">
              <a:buNone/>
            </a:pPr>
            <a:endParaRPr lang="es-EC" dirty="0" smtClean="0"/>
          </a:p>
          <a:p>
            <a:pPr lvl="1" algn="just"/>
            <a:r>
              <a:rPr lang="es-EC" b="1" dirty="0" smtClean="0"/>
              <a:t>Justificación</a:t>
            </a:r>
            <a:r>
              <a:rPr lang="es-ES" b="1" dirty="0"/>
              <a:t> </a:t>
            </a:r>
            <a:endParaRPr lang="es-ES" b="1" dirty="0" smtClean="0"/>
          </a:p>
          <a:p>
            <a:pPr lvl="2" algn="just"/>
            <a:r>
              <a:rPr lang="es-ES" dirty="0" smtClean="0"/>
              <a:t>La </a:t>
            </a:r>
            <a:r>
              <a:rPr lang="es-ES" dirty="0"/>
              <a:t>Constitución política del Ecuador del </a:t>
            </a:r>
            <a:r>
              <a:rPr lang="es-ES" dirty="0" smtClean="0"/>
              <a:t>2008 </a:t>
            </a:r>
            <a:r>
              <a:rPr lang="es-ES" dirty="0"/>
              <a:t>establece el “que” deben hacer los gobiernos locales, el “como” hacer es la función de gestión de las autoridades del gobiernos para conseguir los logros que se requieren. Medir el éxito o el fracaso de la gestión está establecido en términos generales en la Ley </a:t>
            </a:r>
            <a:r>
              <a:rPr lang="es-ES" dirty="0" smtClean="0"/>
              <a:t> del consejo de participación ciudadana  </a:t>
            </a:r>
            <a:r>
              <a:rPr lang="es-ES" dirty="0"/>
              <a:t>y control </a:t>
            </a:r>
            <a:r>
              <a:rPr lang="es-ES" dirty="0" smtClean="0"/>
              <a:t>social. </a:t>
            </a:r>
          </a:p>
          <a:p>
            <a:pPr lvl="2" algn="just"/>
            <a:r>
              <a:rPr lang="es-ES" dirty="0"/>
              <a:t>Consejo de Participación Ciudadana - Resolución No. </a:t>
            </a:r>
            <a:r>
              <a:rPr lang="es-ES" dirty="0" smtClean="0"/>
              <a:t>007-259-CPCCS-2013. - Rendición </a:t>
            </a:r>
            <a:r>
              <a:rPr lang="es-ES" dirty="0"/>
              <a:t>de </a:t>
            </a:r>
            <a:r>
              <a:rPr lang="es-ES" dirty="0" smtClean="0"/>
              <a:t>cuentas</a:t>
            </a:r>
            <a:r>
              <a:rPr lang="es-ES" dirty="0"/>
              <a:t>.</a:t>
            </a:r>
            <a:endParaRPr lang="es-ES" dirty="0" smtClean="0"/>
          </a:p>
          <a:p>
            <a:pPr lvl="2" algn="just"/>
            <a:r>
              <a:rPr lang="es-ES" dirty="0"/>
              <a:t> </a:t>
            </a:r>
            <a:r>
              <a:rPr lang="es-ES" dirty="0" smtClean="0"/>
              <a:t>Por ello los GL aún están </a:t>
            </a:r>
            <a:r>
              <a:rPr lang="es-ES" dirty="0"/>
              <a:t>experimentando cambios en su estructura con el fin de descentralizar su </a:t>
            </a:r>
            <a:r>
              <a:rPr lang="es-ES" dirty="0" smtClean="0"/>
              <a:t>administración</a:t>
            </a:r>
            <a:endParaRPr lang="es-EC" dirty="0"/>
          </a:p>
          <a:p>
            <a:pPr lvl="2" algn="just"/>
            <a:r>
              <a:rPr lang="es-ES" dirty="0" smtClean="0"/>
              <a:t>Analizados los marcos jurídicos se ha determinado que en el Ecuador no se encuentra una propuesta de indicadores de medición de logros y cumplimiento de las metas propuestas en cada uno de los planes de los gobiernos locales, por esta razón se justifico el desarrollo de “Modelo de indicadores de gestión basado en las perspectivas del BSC para gobiernos locales”.</a:t>
            </a:r>
            <a:endParaRPr lang="es-EC" dirty="0" smtClean="0"/>
          </a:p>
          <a:p>
            <a:endParaRPr lang="es-EC" dirty="0"/>
          </a:p>
        </p:txBody>
      </p:sp>
    </p:spTree>
    <p:extLst>
      <p:ext uri="{BB962C8B-B14F-4D97-AF65-F5344CB8AC3E}">
        <p14:creationId xmlns:p14="http://schemas.microsoft.com/office/powerpoint/2010/main" val="4058422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lstStyle/>
          <a:p>
            <a:r>
              <a:rPr lang="es-ES" dirty="0"/>
              <a:t>Metodología de la investigación</a:t>
            </a:r>
          </a:p>
        </p:txBody>
      </p:sp>
      <p:sp>
        <p:nvSpPr>
          <p:cNvPr id="3" name="Content Placeholder 2"/>
          <p:cNvSpPr>
            <a:spLocks noGrp="1"/>
          </p:cNvSpPr>
          <p:nvPr>
            <p:ph idx="1"/>
          </p:nvPr>
        </p:nvSpPr>
        <p:spPr>
          <a:xfrm>
            <a:off x="1991335" y="1840522"/>
            <a:ext cx="8887680" cy="4642339"/>
          </a:xfrm>
        </p:spPr>
        <p:txBody>
          <a:bodyPr>
            <a:normAutofit/>
          </a:bodyPr>
          <a:lstStyle/>
          <a:p>
            <a:pPr marL="0" indent="0">
              <a:buNone/>
            </a:pPr>
            <a:endParaRPr lang="es-EC" dirty="0" smtClean="0"/>
          </a:p>
          <a:p>
            <a:pPr lvl="1" algn="just"/>
            <a:r>
              <a:rPr lang="es-EC" b="1" dirty="0" smtClean="0"/>
              <a:t>Tipos de investigación</a:t>
            </a:r>
          </a:p>
          <a:p>
            <a:pPr lvl="2" algn="just"/>
            <a:r>
              <a:rPr lang="es-EC" dirty="0" smtClean="0"/>
              <a:t>El presente estudio corresponde al paradigma cualitativo en vista de que se diseño un modelo genérico.</a:t>
            </a:r>
          </a:p>
          <a:p>
            <a:pPr lvl="2" algn="just"/>
            <a:r>
              <a:rPr lang="es-EC" dirty="0"/>
              <a:t>El estudio por el alcance es de tipo histórico y descriptivo, ya que se hace una revisión histórica hasta la actualidad, limitándose a las leyes vigentes</a:t>
            </a:r>
            <a:r>
              <a:rPr lang="es-EC" dirty="0" smtClean="0"/>
              <a:t>.</a:t>
            </a:r>
          </a:p>
          <a:p>
            <a:pPr lvl="2" algn="just"/>
            <a:r>
              <a:rPr lang="es-EC" dirty="0" smtClean="0"/>
              <a:t>La investigación se realizo basada en:</a:t>
            </a:r>
          </a:p>
          <a:p>
            <a:pPr lvl="3" algn="just"/>
            <a:r>
              <a:rPr lang="es-EC" dirty="0" smtClean="0"/>
              <a:t>Revisión documental (</a:t>
            </a:r>
            <a:r>
              <a:rPr lang="es-EC" dirty="0"/>
              <a:t>ordenanzas municipales vigentes, revistas, periódicos, actas, páginas web de </a:t>
            </a:r>
            <a:r>
              <a:rPr lang="es-EC" dirty="0" smtClean="0"/>
              <a:t>las instituciones, entre otros)</a:t>
            </a:r>
          </a:p>
          <a:p>
            <a:pPr lvl="3" algn="just"/>
            <a:r>
              <a:rPr lang="es-EC" dirty="0" smtClean="0"/>
              <a:t>Investigación histórica (</a:t>
            </a:r>
            <a:r>
              <a:rPr lang="es-EC" dirty="0"/>
              <a:t>fuentes primarias o </a:t>
            </a:r>
            <a:r>
              <a:rPr lang="es-EC" dirty="0" smtClean="0"/>
              <a:t>secundarias)</a:t>
            </a:r>
          </a:p>
          <a:p>
            <a:pPr lvl="3" algn="just"/>
            <a:r>
              <a:rPr lang="es-EC" dirty="0" smtClean="0"/>
              <a:t>Investigación Correlacional (</a:t>
            </a:r>
            <a:r>
              <a:rPr lang="es-EC" dirty="0"/>
              <a:t>pueden ser directas e </a:t>
            </a:r>
            <a:r>
              <a:rPr lang="es-EC" dirty="0" smtClean="0"/>
              <a:t>indirectas, testimoniales</a:t>
            </a:r>
            <a:r>
              <a:rPr lang="es-EC" dirty="0"/>
              <a:t>, materiales, culturales y </a:t>
            </a:r>
            <a:r>
              <a:rPr lang="es-EC" dirty="0" smtClean="0"/>
              <a:t>narrativas)</a:t>
            </a:r>
            <a:endParaRPr lang="es-ES" dirty="0" smtClean="0"/>
          </a:p>
          <a:p>
            <a:endParaRPr lang="es-EC" dirty="0"/>
          </a:p>
        </p:txBody>
      </p:sp>
    </p:spTree>
    <p:extLst>
      <p:ext uri="{BB962C8B-B14F-4D97-AF65-F5344CB8AC3E}">
        <p14:creationId xmlns:p14="http://schemas.microsoft.com/office/powerpoint/2010/main" val="1231846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lstStyle/>
          <a:p>
            <a:r>
              <a:rPr lang="es-ES" dirty="0"/>
              <a:t>Metodología de la investigación</a:t>
            </a:r>
          </a:p>
        </p:txBody>
      </p:sp>
      <p:sp>
        <p:nvSpPr>
          <p:cNvPr id="3" name="Content Placeholder 2"/>
          <p:cNvSpPr>
            <a:spLocks noGrp="1"/>
          </p:cNvSpPr>
          <p:nvPr>
            <p:ph idx="1"/>
          </p:nvPr>
        </p:nvSpPr>
        <p:spPr>
          <a:xfrm>
            <a:off x="1991335" y="1336433"/>
            <a:ext cx="8887680" cy="4642339"/>
          </a:xfrm>
        </p:spPr>
        <p:txBody>
          <a:bodyPr>
            <a:normAutofit lnSpcReduction="10000"/>
          </a:bodyPr>
          <a:lstStyle/>
          <a:p>
            <a:pPr marL="0" indent="0">
              <a:buNone/>
            </a:pPr>
            <a:endParaRPr lang="es-EC" dirty="0" smtClean="0"/>
          </a:p>
          <a:p>
            <a:pPr lvl="1" algn="just"/>
            <a:r>
              <a:rPr lang="es-EC" b="1" dirty="0" smtClean="0"/>
              <a:t>Diseño de la investigación</a:t>
            </a:r>
          </a:p>
          <a:p>
            <a:pPr lvl="2" algn="just"/>
            <a:r>
              <a:rPr lang="es-EC" b="1" i="1" dirty="0" smtClean="0"/>
              <a:t>Revisión legal</a:t>
            </a:r>
          </a:p>
          <a:p>
            <a:pPr lvl="3"/>
            <a:r>
              <a:rPr lang="es-ES" dirty="0"/>
              <a:t>Constitución de la República del Ecuador</a:t>
            </a:r>
            <a:endParaRPr lang="es-EC" sz="1000" dirty="0"/>
          </a:p>
          <a:p>
            <a:pPr lvl="3"/>
            <a:r>
              <a:rPr lang="es-EC" dirty="0"/>
              <a:t>Ley Orgánica del Consejo de Participación Ciudadana y Control social.</a:t>
            </a:r>
          </a:p>
          <a:p>
            <a:pPr lvl="3"/>
            <a:r>
              <a:rPr lang="es-EC" dirty="0"/>
              <a:t>Código Orgánico de Organización Territorial, Autonomía y Descentralización, COOTAD</a:t>
            </a:r>
            <a:r>
              <a:rPr lang="es-EC" dirty="0" smtClean="0"/>
              <a:t>.</a:t>
            </a:r>
          </a:p>
          <a:p>
            <a:pPr lvl="2"/>
            <a:r>
              <a:rPr lang="es-EC" b="1" i="1" dirty="0" smtClean="0"/>
              <a:t>Antecedentes históricos</a:t>
            </a:r>
          </a:p>
          <a:p>
            <a:pPr lvl="3" algn="just"/>
            <a:r>
              <a:rPr lang="es-EC" dirty="0"/>
              <a:t>Ley de Régimen Municipal aprobada el 15 de octubre de </a:t>
            </a:r>
            <a:r>
              <a:rPr lang="es-EC" dirty="0" smtClean="0"/>
              <a:t>1971, hasta el 2004 hubieron más de 23 cuerpos legales que reformaron esta ley.</a:t>
            </a:r>
          </a:p>
          <a:p>
            <a:pPr lvl="3" algn="just"/>
            <a:r>
              <a:rPr lang="es-ES" dirty="0" smtClean="0"/>
              <a:t>Revisión de actas </a:t>
            </a:r>
            <a:r>
              <a:rPr lang="es-ES" dirty="0"/>
              <a:t>o documentos de creación del </a:t>
            </a:r>
            <a:r>
              <a:rPr lang="es-ES" dirty="0" smtClean="0"/>
              <a:t>cantón, estructura organizacional, </a:t>
            </a:r>
            <a:r>
              <a:rPr lang="es-EC" dirty="0" smtClean="0"/>
              <a:t>definida </a:t>
            </a:r>
            <a:r>
              <a:rPr lang="es-EC" dirty="0"/>
              <a:t>en la “Constitución de la República del Ecuador</a:t>
            </a:r>
            <a:r>
              <a:rPr lang="es-EC" dirty="0" smtClean="0"/>
              <a:t>”</a:t>
            </a:r>
          </a:p>
          <a:p>
            <a:pPr lvl="2"/>
            <a:r>
              <a:rPr lang="es-EC" b="1" dirty="0" smtClean="0"/>
              <a:t>Estudios relacionados a GADs</a:t>
            </a:r>
          </a:p>
          <a:p>
            <a:pPr lvl="3" algn="just"/>
            <a:r>
              <a:rPr lang="es-EC" dirty="0"/>
              <a:t>Diagnóstico, evaluación y plan de mejoramiento continuo de la infraestructura informática del municipio del cantón Baños de la Provincia de </a:t>
            </a:r>
            <a:r>
              <a:rPr lang="es-EC" dirty="0" smtClean="0"/>
              <a:t>Tungurahua.</a:t>
            </a:r>
          </a:p>
          <a:p>
            <a:pPr lvl="3" algn="just"/>
            <a:r>
              <a:rPr lang="es-EC" dirty="0"/>
              <a:t>Fortalecimiento del Sistema de Gestión Estratégica del Gobierno Municipal del Cantón </a:t>
            </a:r>
            <a:r>
              <a:rPr lang="es-EC" dirty="0" smtClean="0"/>
              <a:t>Rumiñahui.</a:t>
            </a:r>
            <a:endParaRPr lang="es-EC" dirty="0"/>
          </a:p>
          <a:p>
            <a:pPr lvl="3"/>
            <a:endParaRPr lang="es-EC" dirty="0"/>
          </a:p>
        </p:txBody>
      </p:sp>
    </p:spTree>
    <p:extLst>
      <p:ext uri="{BB962C8B-B14F-4D97-AF65-F5344CB8AC3E}">
        <p14:creationId xmlns:p14="http://schemas.microsoft.com/office/powerpoint/2010/main" val="4007101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647" y="248972"/>
            <a:ext cx="8911687" cy="1280890"/>
          </a:xfrm>
        </p:spPr>
        <p:txBody>
          <a:bodyPr>
            <a:normAutofit fontScale="90000"/>
          </a:bodyPr>
          <a:lstStyle/>
          <a:p>
            <a:r>
              <a:rPr lang="es-ES" dirty="0"/>
              <a:t>Metodología de la </a:t>
            </a:r>
            <a:r>
              <a:rPr lang="es-ES" dirty="0" smtClean="0"/>
              <a:t>investigación</a:t>
            </a:r>
            <a:br>
              <a:rPr lang="es-ES" dirty="0" smtClean="0"/>
            </a:br>
            <a:r>
              <a:rPr lang="es-ES" dirty="0" smtClean="0"/>
              <a:t/>
            </a:r>
            <a:br>
              <a:rPr lang="es-ES" dirty="0" smtClean="0"/>
            </a:br>
            <a:r>
              <a:rPr lang="es-ES" sz="1600" b="1" dirty="0" smtClean="0"/>
              <a:t>Estudio de GADS</a:t>
            </a:r>
            <a:endParaRPr lang="es-ES" sz="1600" b="1" dirty="0"/>
          </a:p>
        </p:txBody>
      </p:sp>
      <p:grpSp>
        <p:nvGrpSpPr>
          <p:cNvPr id="4" name="Group 3"/>
          <p:cNvGrpSpPr>
            <a:grpSpLocks/>
          </p:cNvGrpSpPr>
          <p:nvPr/>
        </p:nvGrpSpPr>
        <p:grpSpPr bwMode="auto">
          <a:xfrm>
            <a:off x="2692400" y="1325245"/>
            <a:ext cx="6409690" cy="4922932"/>
            <a:chOff x="646" y="2171"/>
            <a:chExt cx="10094" cy="6427"/>
          </a:xfrm>
        </p:grpSpPr>
        <p:grpSp>
          <p:nvGrpSpPr>
            <p:cNvPr id="5" name="Group 4"/>
            <p:cNvGrpSpPr>
              <a:grpSpLocks/>
            </p:cNvGrpSpPr>
            <p:nvPr/>
          </p:nvGrpSpPr>
          <p:grpSpPr bwMode="auto">
            <a:xfrm>
              <a:off x="2224" y="2171"/>
              <a:ext cx="8516" cy="6427"/>
              <a:chOff x="2137" y="1941"/>
              <a:chExt cx="8516" cy="6427"/>
            </a:xfrm>
          </p:grpSpPr>
          <p:sp>
            <p:nvSpPr>
              <p:cNvPr id="7" name="Text Box 2"/>
              <p:cNvSpPr txBox="1">
                <a:spLocks noChangeArrowheads="1"/>
              </p:cNvSpPr>
              <p:nvPr/>
            </p:nvSpPr>
            <p:spPr bwMode="auto">
              <a:xfrm>
                <a:off x="2267" y="1941"/>
                <a:ext cx="8386" cy="642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Planificar</a:t>
                </a:r>
                <a:r>
                  <a:rPr lang="es-EC" sz="1000" dirty="0">
                    <a:effectLst/>
                    <a:latin typeface="AGaramondPro-Regular"/>
                    <a:ea typeface="Calibri" panose="020F0502020204030204" pitchFamily="34" charset="0"/>
                    <a:cs typeface="AGaramondPro-Regular"/>
                  </a:rPr>
                  <a:t>, junto con otras instituciones del sector público y actores de la sociedad, </a:t>
                </a:r>
                <a:r>
                  <a:rPr lang="es-EC" sz="1000" dirty="0" smtClean="0">
                    <a:effectLst/>
                    <a:latin typeface="AGaramondPro-Regular"/>
                    <a:ea typeface="Calibri" panose="020F0502020204030204" pitchFamily="34" charset="0"/>
                    <a:cs typeface="AGaramondPro-Regular"/>
                  </a:rPr>
                  <a:t>el </a:t>
                </a: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desarrollo </a:t>
                </a:r>
                <a:r>
                  <a:rPr lang="es-EC" sz="1000" dirty="0">
                    <a:effectLst/>
                    <a:latin typeface="AGaramondPro-Regular"/>
                    <a:ea typeface="Calibri" panose="020F0502020204030204" pitchFamily="34" charset="0"/>
                    <a:cs typeface="AGaramondPro-Regular"/>
                  </a:rPr>
                  <a:t>cantonal de manera articulada con la planificación nacional, regional, </a:t>
                </a:r>
                <a:r>
                  <a:rPr lang="es-EC" sz="1000" dirty="0">
                    <a:latin typeface="AGaramondPro-Regular"/>
                    <a:ea typeface="Calibri" panose="020F0502020204030204" pitchFamily="34" charset="0"/>
                    <a:cs typeface="AGaramondPro-Regular"/>
                  </a:rPr>
                  <a:t> </a:t>
                </a:r>
                <a:endParaRPr lang="es-EC" sz="1000" dirty="0" smtClean="0">
                  <a:latin typeface="AGaramondPro-Regular"/>
                  <a:ea typeface="Calibri" panose="020F0502020204030204" pitchFamily="34" charset="0"/>
                  <a:cs typeface="AGaramondPro-Regular"/>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provincial </a:t>
                </a:r>
                <a:r>
                  <a:rPr lang="es-EC" sz="1000" dirty="0">
                    <a:effectLst/>
                    <a:latin typeface="AGaramondPro-Regular"/>
                    <a:ea typeface="Calibri" panose="020F0502020204030204" pitchFamily="34" charset="0"/>
                    <a:cs typeface="AGaramondPro-Regular"/>
                  </a:rPr>
                  <a:t>y </a:t>
                </a:r>
                <a:r>
                  <a:rPr lang="es-EC" sz="1000" dirty="0" smtClean="0">
                    <a:effectLst/>
                    <a:latin typeface="AGaramondPro-Regular"/>
                    <a:ea typeface="Calibri" panose="020F0502020204030204" pitchFamily="34" charset="0"/>
                    <a:cs typeface="AGaramondPro-Regular"/>
                  </a:rPr>
                  <a:t>parroquial.</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Planificar </a:t>
                </a:r>
                <a:r>
                  <a:rPr lang="es-EC" sz="1000" dirty="0">
                    <a:effectLst/>
                    <a:latin typeface="AGaramondPro-Regular"/>
                    <a:ea typeface="Calibri" panose="020F0502020204030204" pitchFamily="34" charset="0"/>
                    <a:cs typeface="AGaramondPro-Regular"/>
                  </a:rPr>
                  <a:t>el desarrollo cantonal y formular los correspondientes planes </a:t>
                </a:r>
                <a:r>
                  <a:rPr lang="es-EC" sz="1000" dirty="0" smtClean="0">
                    <a:effectLst/>
                    <a:latin typeface="AGaramondPro-Regular"/>
                    <a:ea typeface="Calibri" panose="020F0502020204030204" pitchFamily="34" charset="0"/>
                    <a:cs typeface="AGaramondPro-Regular"/>
                  </a:rPr>
                  <a:t>de</a:t>
                </a: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ordenamiento </a:t>
                </a:r>
                <a:r>
                  <a:rPr lang="es-EC" sz="1000" dirty="0">
                    <a:effectLst/>
                    <a:latin typeface="AGaramondPro-Regular"/>
                    <a:ea typeface="Calibri" panose="020F0502020204030204" pitchFamily="34" charset="0"/>
                    <a:cs typeface="AGaramondPro-Regular"/>
                  </a:rPr>
                  <a:t>territorial, con el fin de regular el uso y la ocupación del suelo urbano </a:t>
                </a:r>
                <a:r>
                  <a:rPr lang="es-EC" sz="1000" dirty="0" smtClean="0">
                    <a:effectLst/>
                    <a:latin typeface="AGaramondPro-Regular"/>
                    <a:ea typeface="Calibri" panose="020F0502020204030204" pitchFamily="34" charset="0"/>
                    <a:cs typeface="AGaramondPro-Regular"/>
                  </a:rPr>
                  <a:t>y</a:t>
                </a: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rural.</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Ejercer </a:t>
                </a:r>
                <a:r>
                  <a:rPr lang="es-EC" sz="1000" dirty="0">
                    <a:effectLst/>
                    <a:latin typeface="AGaramondPro-Regular"/>
                    <a:ea typeface="Calibri" panose="020F0502020204030204" pitchFamily="34" charset="0"/>
                    <a:cs typeface="AGaramondPro-Regular"/>
                  </a:rPr>
                  <a:t>el control sobre el uso y ocupación del suelo en el </a:t>
                </a:r>
                <a:r>
                  <a:rPr lang="es-EC" sz="1000" dirty="0" smtClean="0">
                    <a:effectLst/>
                    <a:latin typeface="AGaramondPro-Regular"/>
                    <a:ea typeface="Calibri" panose="020F0502020204030204" pitchFamily="34" charset="0"/>
                    <a:cs typeface="AGaramondPro-Regular"/>
                  </a:rPr>
                  <a:t>cantón</a:t>
                </a:r>
                <a:r>
                  <a:rPr lang="es-EC" sz="1000" dirty="0">
                    <a:latin typeface="AGaramondPro-Regular"/>
                    <a:ea typeface="Calibri" panose="020F0502020204030204" pitchFamily="34" charset="0"/>
                    <a:cs typeface="AGaramondPro-Regular"/>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Planificar</a:t>
                </a:r>
                <a:r>
                  <a:rPr lang="es-EC" sz="1000" dirty="0">
                    <a:effectLst/>
                    <a:latin typeface="AGaramondPro-Regular"/>
                    <a:ea typeface="Calibri" panose="020F0502020204030204" pitchFamily="34" charset="0"/>
                    <a:cs typeface="AGaramondPro-Regular"/>
                  </a:rPr>
                  <a:t>, construir y mantener la vialidad </a:t>
                </a:r>
                <a:r>
                  <a:rPr lang="es-EC" sz="1000" dirty="0" smtClean="0">
                    <a:effectLst/>
                    <a:latin typeface="AGaramondPro-Regular"/>
                    <a:ea typeface="Calibri" panose="020F0502020204030204" pitchFamily="34" charset="0"/>
                    <a:cs typeface="AGaramondPro-Regular"/>
                  </a:rPr>
                  <a:t>urbana</a:t>
                </a:r>
                <a:r>
                  <a:rPr lang="es-EC" sz="1000" dirty="0">
                    <a:latin typeface="AGaramondPro-Regular"/>
                    <a:ea typeface="Calibri" panose="020F0502020204030204" pitchFamily="34" charset="0"/>
                    <a:cs typeface="AGaramondPro-Regular"/>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Prestar </a:t>
                </a:r>
                <a:r>
                  <a:rPr lang="es-EC" sz="1000" dirty="0">
                    <a:effectLst/>
                    <a:latin typeface="AGaramondPro-Regular"/>
                    <a:ea typeface="Calibri" panose="020F0502020204030204" pitchFamily="34" charset="0"/>
                    <a:cs typeface="AGaramondPro-Regular"/>
                  </a:rPr>
                  <a:t>los servicios públicos de agua potable, alcantarillado, depuración de </a:t>
                </a:r>
                <a:r>
                  <a:rPr lang="es-EC" sz="1000" dirty="0" smtClean="0">
                    <a:effectLst/>
                    <a:latin typeface="AGaramondPro-Regular"/>
                    <a:ea typeface="Calibri" panose="020F0502020204030204" pitchFamily="34" charset="0"/>
                    <a:cs typeface="AGaramondPro-Regular"/>
                  </a:rPr>
                  <a:t>aguas</a:t>
                </a: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residuales</a:t>
                </a:r>
                <a:r>
                  <a:rPr lang="es-EC" sz="1000" dirty="0">
                    <a:effectLst/>
                    <a:latin typeface="AGaramondPro-Regular"/>
                    <a:ea typeface="Calibri" panose="020F0502020204030204" pitchFamily="34" charset="0"/>
                    <a:cs typeface="AGaramondPro-Regular"/>
                  </a:rPr>
                  <a:t>, manejo de desechos sólidos y actividades de </a:t>
                </a:r>
                <a:r>
                  <a:rPr lang="es-EC" sz="1000" dirty="0" smtClean="0">
                    <a:effectLst/>
                    <a:latin typeface="AGaramondPro-Regular"/>
                    <a:ea typeface="Calibri" panose="020F0502020204030204" pitchFamily="34" charset="0"/>
                    <a:cs typeface="AGaramondPro-Regular"/>
                  </a:rPr>
                  <a:t>saneamiento.</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Crear</a:t>
                </a:r>
                <a:r>
                  <a:rPr lang="es-EC" sz="1000" dirty="0">
                    <a:effectLst/>
                    <a:latin typeface="AGaramondPro-Regular"/>
                    <a:ea typeface="Calibri" panose="020F0502020204030204" pitchFamily="34" charset="0"/>
                    <a:cs typeface="AGaramondPro-Regular"/>
                  </a:rPr>
                  <a:t>, modificar, exonerar o suprimir mediante ordenanzas, tasas, tarifas y </a:t>
                </a:r>
                <a:endParaRPr lang="es-EC" sz="1000" dirty="0" smtClean="0">
                  <a:effectLst/>
                  <a:latin typeface="AGaramondPro-Regular"/>
                  <a:ea typeface="Calibri" panose="020F0502020204030204" pitchFamily="34" charset="0"/>
                  <a:cs typeface="AGaramondPro-Regular"/>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contribuciones </a:t>
                </a:r>
                <a:r>
                  <a:rPr lang="es-EC" sz="1000" dirty="0">
                    <a:effectLst/>
                    <a:latin typeface="AGaramondPro-Regular"/>
                    <a:ea typeface="Calibri" panose="020F0502020204030204" pitchFamily="34" charset="0"/>
                    <a:cs typeface="AGaramondPro-Regular"/>
                  </a:rPr>
                  <a:t>especiales de mejoras”;</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Planificar</a:t>
                </a:r>
                <a:r>
                  <a:rPr lang="es-EC" sz="1000" dirty="0">
                    <a:effectLst/>
                    <a:latin typeface="AGaramondPro-Regular"/>
                    <a:ea typeface="Calibri" panose="020F0502020204030204" pitchFamily="34" charset="0"/>
                    <a:cs typeface="AGaramondPro-Regular"/>
                  </a:rPr>
                  <a:t>, regular y controlar el tránsito y el transporte terrestre dentro de su </a:t>
                </a:r>
                <a:endParaRPr lang="es-EC" sz="1000" dirty="0" smtClean="0">
                  <a:effectLst/>
                  <a:latin typeface="AGaramondPro-Regular"/>
                  <a:ea typeface="Calibri" panose="020F0502020204030204" pitchFamily="34" charset="0"/>
                  <a:cs typeface="AGaramondPro-Regular"/>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circunscripción cantonal;</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Planificar</a:t>
                </a:r>
                <a:r>
                  <a:rPr lang="es-EC" sz="1000" dirty="0">
                    <a:effectLst/>
                    <a:latin typeface="AGaramondPro-Regular"/>
                    <a:ea typeface="Calibri" panose="020F0502020204030204" pitchFamily="34" charset="0"/>
                    <a:cs typeface="AGaramondPro-Regular"/>
                  </a:rPr>
                  <a:t>, construir y mantener la infraestructura física y los equipamientos de salud y </a:t>
                </a:r>
                <a:endParaRPr lang="es-EC" sz="1000" dirty="0" smtClean="0">
                  <a:effectLst/>
                  <a:latin typeface="AGaramondPro-Regular"/>
                  <a:ea typeface="Calibri" panose="020F0502020204030204" pitchFamily="34" charset="0"/>
                  <a:cs typeface="AGaramondPro-Regular"/>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educación</a:t>
                </a:r>
                <a:r>
                  <a:rPr lang="es-EC" sz="1000" dirty="0">
                    <a:effectLst/>
                    <a:latin typeface="AGaramondPro-Regular"/>
                    <a:ea typeface="Calibri" panose="020F0502020204030204" pitchFamily="34" charset="0"/>
                    <a:cs typeface="AGaramondPro-Regular"/>
                  </a:rPr>
                  <a:t>, así como los espacios públicos destinados al desarrollo social, cultural y </a:t>
                </a:r>
                <a:endParaRPr lang="es-EC" sz="1000" dirty="0" smtClean="0">
                  <a:effectLst/>
                  <a:latin typeface="AGaramondPro-Regular"/>
                  <a:ea typeface="Calibri" panose="020F0502020204030204" pitchFamily="34" charset="0"/>
                  <a:cs typeface="AGaramondPro-Regular"/>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deportivo</a:t>
                </a:r>
                <a:r>
                  <a:rPr lang="es-EC" sz="1000" dirty="0">
                    <a:effectLst/>
                    <a:latin typeface="AGaramondPro-Regular"/>
                    <a:ea typeface="Calibri" panose="020F0502020204030204" pitchFamily="34" charset="0"/>
                    <a:cs typeface="AGaramondPro-Regular"/>
                  </a:rPr>
                  <a:t>, de acuerdo con la </a:t>
                </a:r>
                <a:r>
                  <a:rPr lang="es-EC" sz="1000" dirty="0" smtClean="0">
                    <a:effectLst/>
                    <a:latin typeface="AGaramondPro-Regular"/>
                    <a:ea typeface="Calibri" panose="020F0502020204030204" pitchFamily="34" charset="0"/>
                    <a:cs typeface="AGaramondPro-Regular"/>
                  </a:rPr>
                  <a:t>ley;</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Preservar</a:t>
                </a:r>
                <a:r>
                  <a:rPr lang="es-EC" sz="1000" dirty="0">
                    <a:effectLst/>
                    <a:latin typeface="AGaramondPro-Regular"/>
                    <a:ea typeface="Calibri" panose="020F0502020204030204" pitchFamily="34" charset="0"/>
                    <a:cs typeface="AGaramondPro-Regular"/>
                  </a:rPr>
                  <a:t>, mantener y difundir el patrimonio arquitectónico, cultural y natural del </a:t>
                </a:r>
                <a:r>
                  <a:rPr lang="es-EC" sz="1000" dirty="0" smtClean="0">
                    <a:effectLst/>
                    <a:latin typeface="AGaramondPro-Regular"/>
                    <a:ea typeface="Calibri" panose="020F0502020204030204" pitchFamily="34" charset="0"/>
                    <a:cs typeface="AGaramondPro-Regular"/>
                  </a:rPr>
                  <a:t>cantón</a:t>
                </a: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y </a:t>
                </a:r>
                <a:r>
                  <a:rPr lang="es-EC" sz="1000" dirty="0">
                    <a:effectLst/>
                    <a:latin typeface="AGaramondPro-Regular"/>
                    <a:ea typeface="Calibri" panose="020F0502020204030204" pitchFamily="34" charset="0"/>
                    <a:cs typeface="AGaramondPro-Regular"/>
                  </a:rPr>
                  <a:t>construir los espacios públicos para estos </a:t>
                </a:r>
                <a:r>
                  <a:rPr lang="es-EC" sz="1000" dirty="0" smtClean="0">
                    <a:effectLst/>
                    <a:latin typeface="AGaramondPro-Regular"/>
                    <a:ea typeface="Calibri" panose="020F0502020204030204" pitchFamily="34" charset="0"/>
                    <a:cs typeface="AGaramondPro-Regular"/>
                  </a:rPr>
                  <a:t>fines</a:t>
                </a:r>
                <a:r>
                  <a:rPr lang="es-EC" sz="1000" dirty="0">
                    <a:latin typeface="AGaramondPro-Regular"/>
                    <a:ea typeface="Calibri" panose="020F0502020204030204" pitchFamily="34" charset="0"/>
                    <a:cs typeface="AGaramondPro-Regular"/>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Elaborar </a:t>
                </a:r>
                <a:r>
                  <a:rPr lang="es-EC" sz="1000" dirty="0">
                    <a:effectLst/>
                    <a:latin typeface="AGaramondPro-Regular"/>
                    <a:ea typeface="Calibri" panose="020F0502020204030204" pitchFamily="34" charset="0"/>
                    <a:cs typeface="AGaramondPro-Regular"/>
                  </a:rPr>
                  <a:t>y administrar los catastros inmobiliarios urbanos y </a:t>
                </a:r>
                <a:r>
                  <a:rPr lang="es-EC" sz="1000" dirty="0" smtClean="0">
                    <a:effectLst/>
                    <a:latin typeface="AGaramondPro-Regular"/>
                    <a:ea typeface="Calibri" panose="020F0502020204030204" pitchFamily="34" charset="0"/>
                    <a:cs typeface="AGaramondPro-Regular"/>
                  </a:rPr>
                  <a:t>rurales</a:t>
                </a:r>
                <a:r>
                  <a:rPr lang="es-EC" sz="1000" dirty="0">
                    <a:latin typeface="AGaramondPro-Regular"/>
                    <a:ea typeface="Calibri" panose="020F0502020204030204" pitchFamily="34" charset="0"/>
                    <a:cs typeface="AGaramondPro-Regular"/>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Delimitar</a:t>
                </a:r>
                <a:r>
                  <a:rPr lang="es-EC" sz="1000" dirty="0">
                    <a:effectLst/>
                    <a:latin typeface="AGaramondPro-Regular"/>
                    <a:ea typeface="Calibri" panose="020F0502020204030204" pitchFamily="34" charset="0"/>
                    <a:cs typeface="AGaramondPro-Regular"/>
                  </a:rPr>
                  <a:t>, regular, autorizar y controlar el uso de las playas de mar, riberas y lechos de </a:t>
                </a:r>
                <a:endParaRPr lang="es-EC" sz="1000" dirty="0" smtClean="0">
                  <a:effectLst/>
                  <a:latin typeface="AGaramondPro-Regular"/>
                  <a:ea typeface="Calibri" panose="020F0502020204030204" pitchFamily="34" charset="0"/>
                  <a:cs typeface="AGaramondPro-Regular"/>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ríos</a:t>
                </a:r>
                <a:r>
                  <a:rPr lang="es-EC" sz="1000" dirty="0">
                    <a:effectLst/>
                    <a:latin typeface="AGaramondPro-Regular"/>
                    <a:ea typeface="Calibri" panose="020F0502020204030204" pitchFamily="34" charset="0"/>
                    <a:cs typeface="AGaramondPro-Regular"/>
                  </a:rPr>
                  <a:t>, lagos y lagunas, sin perjuicio de las limitaciones que establezca la </a:t>
                </a:r>
                <a:r>
                  <a:rPr lang="es-EC" sz="1000" dirty="0" smtClean="0">
                    <a:effectLst/>
                    <a:latin typeface="AGaramondPro-Regular"/>
                    <a:ea typeface="Calibri" panose="020F0502020204030204" pitchFamily="34" charset="0"/>
                    <a:cs typeface="AGaramondPro-Regular"/>
                  </a:rPr>
                  <a:t>ley</a:t>
                </a:r>
                <a:r>
                  <a:rPr lang="es-EC" sz="1000" dirty="0">
                    <a:latin typeface="AGaramondPro-Regular"/>
                    <a:ea typeface="Calibri" panose="020F0502020204030204" pitchFamily="34" charset="0"/>
                    <a:cs typeface="AGaramondPro-Regular"/>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Preservar </a:t>
                </a:r>
                <a:r>
                  <a:rPr lang="es-EC" sz="1000" dirty="0">
                    <a:effectLst/>
                    <a:latin typeface="AGaramondPro-Regular"/>
                    <a:ea typeface="Calibri" panose="020F0502020204030204" pitchFamily="34" charset="0"/>
                    <a:cs typeface="AGaramondPro-Regular"/>
                  </a:rPr>
                  <a:t>y garantizar el acceso efectivo de las personas al uso de las playas de mar, </a:t>
                </a:r>
                <a:endParaRPr lang="es-EC" sz="1000" dirty="0" smtClean="0">
                  <a:effectLst/>
                  <a:latin typeface="AGaramondPro-Regular"/>
                  <a:ea typeface="Calibri" panose="020F0502020204030204" pitchFamily="34" charset="0"/>
                  <a:cs typeface="AGaramondPro-Regular"/>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riberas </a:t>
                </a:r>
                <a:r>
                  <a:rPr lang="es-EC" sz="1000" dirty="0">
                    <a:effectLst/>
                    <a:latin typeface="AGaramondPro-Regular"/>
                    <a:ea typeface="Calibri" panose="020F0502020204030204" pitchFamily="34" charset="0"/>
                    <a:cs typeface="AGaramondPro-Regular"/>
                  </a:rPr>
                  <a:t>de ríos, lagos y </a:t>
                </a:r>
                <a:r>
                  <a:rPr lang="es-EC" sz="1000" dirty="0" smtClean="0">
                    <a:effectLst/>
                    <a:latin typeface="AGaramondPro-Regular"/>
                    <a:ea typeface="Calibri" panose="020F0502020204030204" pitchFamily="34" charset="0"/>
                    <a:cs typeface="AGaramondPro-Regular"/>
                  </a:rPr>
                  <a:t>lagunas</a:t>
                </a:r>
                <a:r>
                  <a:rPr lang="es-EC" sz="1000" dirty="0">
                    <a:latin typeface="AGaramondPro-Regular"/>
                    <a:ea typeface="Calibri" panose="020F0502020204030204" pitchFamily="34" charset="0"/>
                    <a:cs typeface="AGaramondPro-Regular"/>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Regular</a:t>
                </a:r>
                <a:r>
                  <a:rPr lang="es-EC" sz="1000" dirty="0">
                    <a:effectLst/>
                    <a:latin typeface="AGaramondPro-Regular"/>
                    <a:ea typeface="Calibri" panose="020F0502020204030204" pitchFamily="34" charset="0"/>
                    <a:cs typeface="AGaramondPro-Regular"/>
                  </a:rPr>
                  <a:t>, autorizar y controlar la explotación de materiales áridos y pétreos, que se </a:t>
                </a:r>
                <a:endParaRPr lang="es-EC" sz="1000" dirty="0" smtClean="0">
                  <a:effectLst/>
                  <a:latin typeface="AGaramondPro-Regular"/>
                  <a:ea typeface="Calibri" panose="020F0502020204030204" pitchFamily="34" charset="0"/>
                  <a:cs typeface="AGaramondPro-Regular"/>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encuentren </a:t>
                </a:r>
                <a:r>
                  <a:rPr lang="es-EC" sz="1000" dirty="0">
                    <a:effectLst/>
                    <a:latin typeface="AGaramondPro-Regular"/>
                    <a:ea typeface="Calibri" panose="020F0502020204030204" pitchFamily="34" charset="0"/>
                    <a:cs typeface="AGaramondPro-Regular"/>
                  </a:rPr>
                  <a:t>en los lechos de los ríos, lagos, playas de mar y </a:t>
                </a:r>
                <a:r>
                  <a:rPr lang="es-EC" sz="1000" dirty="0" smtClean="0">
                    <a:effectLst/>
                    <a:latin typeface="AGaramondPro-Regular"/>
                    <a:ea typeface="Calibri" panose="020F0502020204030204" pitchFamily="34" charset="0"/>
                    <a:cs typeface="AGaramondPro-Regular"/>
                  </a:rPr>
                  <a:t>canteras</a:t>
                </a:r>
                <a:r>
                  <a:rPr lang="es-EC" sz="1000" dirty="0">
                    <a:latin typeface="AGaramondPro-Regular"/>
                    <a:ea typeface="Calibri" panose="020F0502020204030204" pitchFamily="34" charset="0"/>
                    <a:cs typeface="AGaramondPro-Regular"/>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gn="just">
                  <a:lnSpc>
                    <a:spcPct val="115000"/>
                  </a:lnSpc>
                  <a:spcAft>
                    <a:spcPts val="0"/>
                  </a:spcAft>
                </a:pPr>
                <a:r>
                  <a:rPr lang="es-EC" sz="1000" dirty="0" smtClean="0">
                    <a:effectLst/>
                    <a:latin typeface="AGaramondPro-Regular"/>
                    <a:ea typeface="Calibri" panose="020F0502020204030204" pitchFamily="34" charset="0"/>
                    <a:cs typeface="AGaramondPro-Regular"/>
                  </a:rPr>
                  <a:t>Gestionar </a:t>
                </a:r>
                <a:r>
                  <a:rPr lang="es-EC" sz="1000" dirty="0">
                    <a:effectLst/>
                    <a:latin typeface="AGaramondPro-Regular"/>
                    <a:ea typeface="Calibri" panose="020F0502020204030204" pitchFamily="34" charset="0"/>
                    <a:cs typeface="AGaramondPro-Regular"/>
                  </a:rPr>
                  <a:t>los servicios de prevención, protección, socorro y extinción de </a:t>
                </a:r>
                <a:r>
                  <a:rPr lang="es-EC" sz="1000" dirty="0" smtClean="0">
                    <a:effectLst/>
                    <a:latin typeface="AGaramondPro-Regular"/>
                    <a:ea typeface="Calibri" panose="020F0502020204030204" pitchFamily="34" charset="0"/>
                    <a:cs typeface="AGaramondPro-Regular"/>
                  </a:rPr>
                  <a:t>incendios</a:t>
                </a:r>
                <a:r>
                  <a:rPr lang="es-EC" sz="1000" dirty="0">
                    <a:latin typeface="AGaramondPro-Regular"/>
                    <a:ea typeface="Calibri" panose="020F0502020204030204" pitchFamily="34" charset="0"/>
                    <a:cs typeface="AGaramondPro-Regular"/>
                  </a:rPr>
                  <a:t>.</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AutoShape 35"/>
              <p:cNvSpPr>
                <a:spLocks/>
              </p:cNvSpPr>
              <p:nvPr/>
            </p:nvSpPr>
            <p:spPr bwMode="auto">
              <a:xfrm>
                <a:off x="2137" y="1990"/>
                <a:ext cx="130" cy="6258"/>
              </a:xfrm>
              <a:prstGeom prst="leftBrace">
                <a:avLst>
                  <a:gd name="adj1" fmla="val 399065"/>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EC"/>
              </a:p>
            </p:txBody>
          </p:sp>
        </p:grpSp>
        <p:sp>
          <p:nvSpPr>
            <p:cNvPr id="6" name="Text Box 2"/>
            <p:cNvSpPr txBox="1">
              <a:spLocks noChangeArrowheads="1"/>
            </p:cNvSpPr>
            <p:nvPr/>
          </p:nvSpPr>
          <p:spPr bwMode="auto">
            <a:xfrm>
              <a:off x="646" y="2793"/>
              <a:ext cx="996" cy="518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vert270" wrap="square" lIns="91440" tIns="45720" rIns="91440" bIns="45720" anchor="t" anchorCtr="0" upright="1">
              <a:noAutofit/>
            </a:bodyPr>
            <a:lstStyle/>
            <a:p>
              <a:pPr algn="ctr">
                <a:lnSpc>
                  <a:spcPct val="107000"/>
                </a:lnSpc>
                <a:spcAft>
                  <a:spcPts val="0"/>
                </a:spcAft>
              </a:pPr>
              <a:r>
                <a:rPr lang="es-EC" sz="1100" b="1" dirty="0">
                  <a:effectLst/>
                  <a:latin typeface="Calibri" panose="020F0502020204030204" pitchFamily="34" charset="0"/>
                  <a:ea typeface="Calibri" panose="020F0502020204030204" pitchFamily="34" charset="0"/>
                  <a:cs typeface="Times New Roman" panose="02020603050405020304" pitchFamily="18" charset="0"/>
                </a:rPr>
                <a:t>COMPETENCIAS EXCLUSIVAS</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EC" sz="1100" b="1" dirty="0">
                  <a:effectLst/>
                  <a:latin typeface="Calibri" panose="020F0502020204030204" pitchFamily="34" charset="0"/>
                  <a:ea typeface="Calibri" panose="020F0502020204030204" pitchFamily="34" charset="0"/>
                  <a:cs typeface="Times New Roman" panose="02020603050405020304" pitchFamily="18" charset="0"/>
                </a:rPr>
                <a:t>GADS</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EC" sz="1100" b="1" dirty="0">
                  <a:effectLst/>
                  <a:latin typeface="Calibri" panose="020F0502020204030204" pitchFamily="34" charset="0"/>
                  <a:ea typeface="Calibri" panose="020F0502020204030204" pitchFamily="34" charset="0"/>
                  <a:cs typeface="Times New Roman" panose="02020603050405020304" pitchFamily="18" charset="0"/>
                </a:rPr>
                <a:t>MUNICIPALES</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002174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355" y="354479"/>
            <a:ext cx="8911687" cy="1280890"/>
          </a:xfrm>
        </p:spPr>
        <p:txBody>
          <a:bodyPr/>
          <a:lstStyle/>
          <a:p>
            <a:r>
              <a:rPr lang="es-ES" dirty="0"/>
              <a:t>Metodología de la investigación</a:t>
            </a:r>
          </a:p>
        </p:txBody>
      </p:sp>
      <p:sp>
        <p:nvSpPr>
          <p:cNvPr id="3" name="Content Placeholder 2"/>
          <p:cNvSpPr>
            <a:spLocks noGrp="1"/>
          </p:cNvSpPr>
          <p:nvPr>
            <p:ph idx="1"/>
          </p:nvPr>
        </p:nvSpPr>
        <p:spPr>
          <a:xfrm>
            <a:off x="1991335" y="1336433"/>
            <a:ext cx="9708296" cy="5134705"/>
          </a:xfrm>
        </p:spPr>
        <p:txBody>
          <a:bodyPr>
            <a:normAutofit fontScale="92500" lnSpcReduction="20000"/>
          </a:bodyPr>
          <a:lstStyle/>
          <a:p>
            <a:pPr marL="0" indent="0">
              <a:buNone/>
            </a:pPr>
            <a:endParaRPr lang="es-EC" dirty="0" smtClean="0"/>
          </a:p>
          <a:p>
            <a:pPr algn="just"/>
            <a:r>
              <a:rPr lang="es-EC" b="1" dirty="0" smtClean="0"/>
              <a:t>Perspectivas</a:t>
            </a:r>
          </a:p>
          <a:p>
            <a:pPr lvl="1"/>
            <a:r>
              <a:rPr lang="es-EC" b="1" dirty="0"/>
              <a:t>Perspectiva de la comunidad</a:t>
            </a:r>
            <a:endParaRPr lang="es-EC" sz="1400" dirty="0"/>
          </a:p>
          <a:p>
            <a:pPr lvl="2" algn="just"/>
            <a:r>
              <a:rPr lang="es-EC" dirty="0"/>
              <a:t>Se centra en </a:t>
            </a:r>
            <a:r>
              <a:rPr lang="es-EC" b="1" dirty="0"/>
              <a:t>satisfacer a la comunidad</a:t>
            </a:r>
            <a:r>
              <a:rPr lang="es-EC" dirty="0"/>
              <a:t>, brindando servicios de </a:t>
            </a:r>
            <a:r>
              <a:rPr lang="es-EC" b="1" dirty="0"/>
              <a:t>agua potable y alcantarillado</a:t>
            </a:r>
            <a:r>
              <a:rPr lang="es-EC" dirty="0"/>
              <a:t>, y actividades de </a:t>
            </a:r>
            <a:r>
              <a:rPr lang="es-EC" dirty="0" smtClean="0"/>
              <a:t>saneamiento. </a:t>
            </a:r>
            <a:r>
              <a:rPr lang="es-EC" b="1" dirty="0" smtClean="0"/>
              <a:t>Promover</a:t>
            </a:r>
            <a:r>
              <a:rPr lang="es-EC" dirty="0" smtClean="0"/>
              <a:t>, </a:t>
            </a:r>
            <a:r>
              <a:rPr lang="es-EC" dirty="0"/>
              <a:t>patrocinar y mantener espacios públicos destinados al desarrollo: recreacional y deportivo que vayan en beneficio de la comunidad. </a:t>
            </a:r>
            <a:endParaRPr lang="es-EC" sz="1200" dirty="0"/>
          </a:p>
          <a:p>
            <a:pPr lvl="1" algn="just"/>
            <a:r>
              <a:rPr lang="es-EC" b="1" dirty="0" smtClean="0"/>
              <a:t>Perspectiva </a:t>
            </a:r>
            <a:r>
              <a:rPr lang="es-EC" b="1" dirty="0"/>
              <a:t>de Procesos</a:t>
            </a:r>
            <a:endParaRPr lang="es-EC" sz="1400" dirty="0"/>
          </a:p>
          <a:p>
            <a:pPr lvl="2" algn="just"/>
            <a:r>
              <a:rPr lang="es-EC" dirty="0"/>
              <a:t>Se centran en la excelencia de la operación, creando acciones que creen satisfacción en la comunidad y autoridades.  Es decir, son objetivos que dan respuesta a los desafíos que se deben imponer en la búsqueda de planes de organización territorial, a fin de regular la ocupación, uso del suelo urbano y rural. Buscar de manera adecuada mantener en el tiempo la infraestructura física, los equipamientos de salud y educación. Articuladamente planificar la viabilidad para peatones, transporte terrestre y tránsito dentro de su circunscripción cantonal</a:t>
            </a:r>
            <a:r>
              <a:rPr lang="es-EC" dirty="0" smtClean="0"/>
              <a:t>.</a:t>
            </a:r>
            <a:endParaRPr lang="es-EC" sz="1400" dirty="0"/>
          </a:p>
          <a:p>
            <a:pPr lvl="1"/>
            <a:r>
              <a:rPr lang="es-EC" b="1" dirty="0"/>
              <a:t>Perspectiva Financiera</a:t>
            </a:r>
            <a:endParaRPr lang="es-EC" sz="1400" dirty="0"/>
          </a:p>
          <a:p>
            <a:pPr lvl="2" algn="just"/>
            <a:r>
              <a:rPr lang="es-EC" dirty="0"/>
              <a:t>Se centra en </a:t>
            </a:r>
            <a:r>
              <a:rPr lang="es-EC" b="1" dirty="0"/>
              <a:t>crear o modificar tasas mediante ordenanzas</a:t>
            </a:r>
            <a:r>
              <a:rPr lang="es-EC" dirty="0"/>
              <a:t>, así como la recaudación económica de los </a:t>
            </a:r>
            <a:r>
              <a:rPr lang="es-EC" dirty="0" smtClean="0"/>
              <a:t>impuestos. Principalmente </a:t>
            </a:r>
            <a:r>
              <a:rPr lang="es-EC" dirty="0"/>
              <a:t>mejorar los niveles de ingresos por tasas municipales, catastros, patentes, entre </a:t>
            </a:r>
            <a:r>
              <a:rPr lang="es-EC" dirty="0" smtClean="0"/>
              <a:t>otros.</a:t>
            </a:r>
            <a:endParaRPr lang="es-EC" sz="1200" dirty="0"/>
          </a:p>
          <a:p>
            <a:pPr lvl="1"/>
            <a:r>
              <a:rPr lang="es-EC" b="1" dirty="0"/>
              <a:t>Perspectiva de aprendizaje y crecimiento</a:t>
            </a:r>
            <a:endParaRPr lang="es-EC" sz="1400" dirty="0"/>
          </a:p>
          <a:p>
            <a:pPr lvl="2" algn="just"/>
            <a:r>
              <a:rPr lang="es-EC" dirty="0"/>
              <a:t>Se enfoca en crear un valor futuro en las personas, no solamente en las áreas convencionales de talento humano. En la actualidad por sí solas, no dan respuesta a las necesidades de la comunidad. Se centra en las competencias centrales del recurso humano y el desarrollo de la institución. </a:t>
            </a:r>
            <a:endParaRPr lang="es-EC" sz="1200" dirty="0"/>
          </a:p>
        </p:txBody>
      </p:sp>
    </p:spTree>
    <p:extLst>
      <p:ext uri="{BB962C8B-B14F-4D97-AF65-F5344CB8AC3E}">
        <p14:creationId xmlns:p14="http://schemas.microsoft.com/office/powerpoint/2010/main" val="1361745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832</TotalTime>
  <Words>2562</Words>
  <Application>Microsoft Office PowerPoint</Application>
  <PresentationFormat>Personalizado</PresentationFormat>
  <Paragraphs>473</Paragraphs>
  <Slides>26</Slides>
  <Notes>4</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26</vt:i4>
      </vt:variant>
    </vt:vector>
  </HeadingPairs>
  <TitlesOfParts>
    <vt:vector size="28" baseType="lpstr">
      <vt:lpstr>Wisp</vt:lpstr>
      <vt:lpstr>Ecuación</vt:lpstr>
      <vt:lpstr>Presentación de PowerPoint</vt:lpstr>
      <vt:lpstr>Agenda</vt:lpstr>
      <vt:lpstr>Planteamiento del problema de investigación</vt:lpstr>
      <vt:lpstr>Planteamiento del problema de investigación</vt:lpstr>
      <vt:lpstr>Planteamiento del problema de investigación</vt:lpstr>
      <vt:lpstr>Metodología de la investigación</vt:lpstr>
      <vt:lpstr>Metodología de la investigación</vt:lpstr>
      <vt:lpstr>Metodología de la investigación  Estudio de GADS</vt:lpstr>
      <vt:lpstr>Metodología de la investigación</vt:lpstr>
      <vt:lpstr>Metodología de la investigación</vt:lpstr>
      <vt:lpstr>Metodología de la investigación</vt:lpstr>
      <vt:lpstr>Metodología de la investigación</vt:lpstr>
      <vt:lpstr>Diseño del modelo de indicadores de gestión</vt:lpstr>
      <vt:lpstr>Diseño del modelo de indicadores de gestión</vt:lpstr>
      <vt:lpstr>Diseño del modelo de indicadores de gestión</vt:lpstr>
      <vt:lpstr>Diseño del modelo de indicadores de gestión</vt:lpstr>
      <vt:lpstr>Aplicación del modelo al caso de estudio</vt:lpstr>
      <vt:lpstr>Aplicación del modelo al caso de estudio</vt:lpstr>
      <vt:lpstr>Aplicación del modelo al caso de estudio</vt:lpstr>
      <vt:lpstr>Análisis de impacto del uso del modelo </vt:lpstr>
      <vt:lpstr>Análisis de impacto del uso del modelo </vt:lpstr>
      <vt:lpstr>Análisis de impacto del uso del modelo </vt:lpstr>
      <vt:lpstr>Análisis de impacto del uso del modelo </vt:lpstr>
      <vt:lpstr>Análisis de impacto del uso del modelo </vt:lpstr>
      <vt:lpstr>Análisis de impacto del uso del modelo </vt:lpstr>
      <vt:lpstr>Conclusiones y Líneas de Investigación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Andres Buenano</dc:creator>
  <cp:lastModifiedBy>Andrés Buenaño</cp:lastModifiedBy>
  <cp:revision>48</cp:revision>
  <dcterms:created xsi:type="dcterms:W3CDTF">2016-04-26T18:26:17Z</dcterms:created>
  <dcterms:modified xsi:type="dcterms:W3CDTF">2016-10-27T03:44:36Z</dcterms:modified>
</cp:coreProperties>
</file>