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70" r:id="rId3"/>
    <p:sldId id="271" r:id="rId4"/>
    <p:sldId id="258" r:id="rId5"/>
    <p:sldId id="259" r:id="rId6"/>
    <p:sldId id="260" r:id="rId7"/>
    <p:sldId id="261" r:id="rId8"/>
    <p:sldId id="262" r:id="rId9"/>
    <p:sldId id="263" r:id="rId10"/>
    <p:sldId id="264" r:id="rId11"/>
    <p:sldId id="265" r:id="rId12"/>
    <p:sldId id="266" r:id="rId13"/>
    <p:sldId id="267" r:id="rId14"/>
    <p:sldId id="268" r:id="rId15"/>
    <p:sldId id="272" r:id="rId16"/>
    <p:sldId id="273" r:id="rId17"/>
    <p:sldId id="274" r:id="rId18"/>
    <p:sldId id="275" r:id="rId19"/>
    <p:sldId id="269" r:id="rId2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C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71" autoAdjust="0"/>
    <p:restoredTop sz="94660"/>
  </p:normalViewPr>
  <p:slideViewPr>
    <p:cSldViewPr snapToGrid="0">
      <p:cViewPr varScale="1">
        <p:scale>
          <a:sx n="70" d="100"/>
          <a:sy n="70" d="100"/>
        </p:scale>
        <p:origin x="-61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E2529-51E9-48A6-BBAE-10D64EEC22FA}" type="datetimeFigureOut">
              <a:rPr lang="es-ES" smtClean="0"/>
              <a:t>17/02/2017</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56A7D-7AA7-4721-B62E-59EF133ED876}" type="slidenum">
              <a:rPr lang="es-ES" smtClean="0"/>
              <a:t>‹Nº›</a:t>
            </a:fld>
            <a:endParaRPr lang="es-ES"/>
          </a:p>
        </p:txBody>
      </p:sp>
    </p:spTree>
    <p:extLst>
      <p:ext uri="{BB962C8B-B14F-4D97-AF65-F5344CB8AC3E}">
        <p14:creationId xmlns:p14="http://schemas.microsoft.com/office/powerpoint/2010/main" val="3198342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B4A1649-1EB8-43BF-A730-66895C31E7B1}" type="slidenum">
              <a:rPr kumimoji="1" lang="ja-JP" altLang="en-US" smtClean="0"/>
              <a:pPr/>
              <a:t>1</a:t>
            </a:fld>
            <a:endParaRPr kumimoji="1" lang="ja-JP" altLang="en-US"/>
          </a:p>
        </p:txBody>
      </p:sp>
    </p:spTree>
    <p:extLst>
      <p:ext uri="{BB962C8B-B14F-4D97-AF65-F5344CB8AC3E}">
        <p14:creationId xmlns:p14="http://schemas.microsoft.com/office/powerpoint/2010/main" val="1426936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ja-JP" altLang="en-US" smtClean="0">
              <a:ea typeface="ＭＳ Ｐ明朝" pitchFamily="18" charset="-128"/>
            </a:endParaRPr>
          </a:p>
        </p:txBody>
      </p:sp>
    </p:spTree>
    <p:extLst>
      <p:ext uri="{BB962C8B-B14F-4D97-AF65-F5344CB8AC3E}">
        <p14:creationId xmlns:p14="http://schemas.microsoft.com/office/powerpoint/2010/main" val="32394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ja-JP" altLang="en-US" smtClean="0">
              <a:ea typeface="ＭＳ Ｐ明朝" pitchFamily="18" charset="-128"/>
            </a:endParaRPr>
          </a:p>
        </p:txBody>
      </p:sp>
    </p:spTree>
    <p:extLst>
      <p:ext uri="{BB962C8B-B14F-4D97-AF65-F5344CB8AC3E}">
        <p14:creationId xmlns:p14="http://schemas.microsoft.com/office/powerpoint/2010/main" val="1895057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ja-JP" altLang="en-US" smtClean="0">
              <a:ea typeface="ＭＳ Ｐ明朝" pitchFamily="18" charset="-128"/>
            </a:endParaRPr>
          </a:p>
        </p:txBody>
      </p:sp>
    </p:spTree>
    <p:extLst>
      <p:ext uri="{BB962C8B-B14F-4D97-AF65-F5344CB8AC3E}">
        <p14:creationId xmlns:p14="http://schemas.microsoft.com/office/powerpoint/2010/main" val="1196943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B4A1649-1EB8-43BF-A730-66895C31E7B1}" type="slidenum">
              <a:rPr kumimoji="1" lang="ja-JP" altLang="en-US" smtClean="0"/>
              <a:pPr/>
              <a:t>8</a:t>
            </a:fld>
            <a:endParaRPr kumimoji="1" lang="ja-JP" altLang="en-US"/>
          </a:p>
        </p:txBody>
      </p:sp>
    </p:spTree>
    <p:extLst>
      <p:ext uri="{BB962C8B-B14F-4D97-AF65-F5344CB8AC3E}">
        <p14:creationId xmlns:p14="http://schemas.microsoft.com/office/powerpoint/2010/main" val="1335258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ja-JP" altLang="en-US" smtClean="0">
              <a:ea typeface="ＭＳ Ｐ明朝" pitchFamily="18" charset="-128"/>
            </a:endParaRPr>
          </a:p>
        </p:txBody>
      </p:sp>
    </p:spTree>
    <p:extLst>
      <p:ext uri="{BB962C8B-B14F-4D97-AF65-F5344CB8AC3E}">
        <p14:creationId xmlns:p14="http://schemas.microsoft.com/office/powerpoint/2010/main" val="2859634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768DA27B-6A8B-4DB2-9FEA-0BA80B03D3E1}" type="datetimeFigureOut">
              <a:rPr lang="es-ES" smtClean="0"/>
              <a:t>17/02/2017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B31F24-0054-46EE-A242-A9B1437CEB0C}" type="slidenum">
              <a:rPr lang="es-ES" smtClean="0"/>
              <a:t>‹Nº›</a:t>
            </a:fld>
            <a:endParaRPr lang="es-ES"/>
          </a:p>
        </p:txBody>
      </p:sp>
    </p:spTree>
    <p:extLst>
      <p:ext uri="{BB962C8B-B14F-4D97-AF65-F5344CB8AC3E}">
        <p14:creationId xmlns:p14="http://schemas.microsoft.com/office/powerpoint/2010/main" val="2344613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768DA27B-6A8B-4DB2-9FEA-0BA80B03D3E1}" type="datetimeFigureOut">
              <a:rPr lang="es-ES" smtClean="0"/>
              <a:t>17/02/2017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B31F24-0054-46EE-A242-A9B1437CEB0C}" type="slidenum">
              <a:rPr lang="es-ES" smtClean="0"/>
              <a:t>‹Nº›</a:t>
            </a:fld>
            <a:endParaRPr lang="es-ES"/>
          </a:p>
        </p:txBody>
      </p:sp>
    </p:spTree>
    <p:extLst>
      <p:ext uri="{BB962C8B-B14F-4D97-AF65-F5344CB8AC3E}">
        <p14:creationId xmlns:p14="http://schemas.microsoft.com/office/powerpoint/2010/main" val="2465969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768DA27B-6A8B-4DB2-9FEA-0BA80B03D3E1}" type="datetimeFigureOut">
              <a:rPr lang="es-ES" smtClean="0"/>
              <a:t>17/02/2017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B31F24-0054-46EE-A242-A9B1437CEB0C}" type="slidenum">
              <a:rPr lang="es-ES" smtClean="0"/>
              <a:t>‹Nº›</a:t>
            </a:fld>
            <a:endParaRPr lang="es-ES"/>
          </a:p>
        </p:txBody>
      </p:sp>
    </p:spTree>
    <p:extLst>
      <p:ext uri="{BB962C8B-B14F-4D97-AF65-F5344CB8AC3E}">
        <p14:creationId xmlns:p14="http://schemas.microsoft.com/office/powerpoint/2010/main" val="2244728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768DA27B-6A8B-4DB2-9FEA-0BA80B03D3E1}" type="datetimeFigureOut">
              <a:rPr lang="es-ES" smtClean="0"/>
              <a:t>17/02/2017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B31F24-0054-46EE-A242-A9B1437CEB0C}" type="slidenum">
              <a:rPr lang="es-ES" smtClean="0"/>
              <a:t>‹Nº›</a:t>
            </a:fld>
            <a:endParaRPr lang="es-ES"/>
          </a:p>
        </p:txBody>
      </p:sp>
    </p:spTree>
    <p:extLst>
      <p:ext uri="{BB962C8B-B14F-4D97-AF65-F5344CB8AC3E}">
        <p14:creationId xmlns:p14="http://schemas.microsoft.com/office/powerpoint/2010/main" val="274812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768DA27B-6A8B-4DB2-9FEA-0BA80B03D3E1}" type="datetimeFigureOut">
              <a:rPr lang="es-ES" smtClean="0"/>
              <a:t>17/02/2017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5B31F24-0054-46EE-A242-A9B1437CEB0C}" type="slidenum">
              <a:rPr lang="es-ES" smtClean="0"/>
              <a:t>‹Nº›</a:t>
            </a:fld>
            <a:endParaRPr lang="es-ES"/>
          </a:p>
        </p:txBody>
      </p:sp>
    </p:spTree>
    <p:extLst>
      <p:ext uri="{BB962C8B-B14F-4D97-AF65-F5344CB8AC3E}">
        <p14:creationId xmlns:p14="http://schemas.microsoft.com/office/powerpoint/2010/main" val="2914736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768DA27B-6A8B-4DB2-9FEA-0BA80B03D3E1}" type="datetimeFigureOut">
              <a:rPr lang="es-ES" smtClean="0"/>
              <a:t>17/02/2017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5B31F24-0054-46EE-A242-A9B1437CEB0C}" type="slidenum">
              <a:rPr lang="es-ES" smtClean="0"/>
              <a:t>‹Nº›</a:t>
            </a:fld>
            <a:endParaRPr lang="es-ES"/>
          </a:p>
        </p:txBody>
      </p:sp>
    </p:spTree>
    <p:extLst>
      <p:ext uri="{BB962C8B-B14F-4D97-AF65-F5344CB8AC3E}">
        <p14:creationId xmlns:p14="http://schemas.microsoft.com/office/powerpoint/2010/main" val="3257527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768DA27B-6A8B-4DB2-9FEA-0BA80B03D3E1}" type="datetimeFigureOut">
              <a:rPr lang="es-ES" smtClean="0"/>
              <a:t>17/02/2017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5B31F24-0054-46EE-A242-A9B1437CEB0C}" type="slidenum">
              <a:rPr lang="es-ES" smtClean="0"/>
              <a:t>‹Nº›</a:t>
            </a:fld>
            <a:endParaRPr lang="es-ES"/>
          </a:p>
        </p:txBody>
      </p:sp>
    </p:spTree>
    <p:extLst>
      <p:ext uri="{BB962C8B-B14F-4D97-AF65-F5344CB8AC3E}">
        <p14:creationId xmlns:p14="http://schemas.microsoft.com/office/powerpoint/2010/main" val="375221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768DA27B-6A8B-4DB2-9FEA-0BA80B03D3E1}" type="datetimeFigureOut">
              <a:rPr lang="es-ES" smtClean="0"/>
              <a:t>17/02/2017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5B31F24-0054-46EE-A242-A9B1437CEB0C}" type="slidenum">
              <a:rPr lang="es-ES" smtClean="0"/>
              <a:t>‹Nº›</a:t>
            </a:fld>
            <a:endParaRPr lang="es-ES"/>
          </a:p>
        </p:txBody>
      </p:sp>
    </p:spTree>
    <p:extLst>
      <p:ext uri="{BB962C8B-B14F-4D97-AF65-F5344CB8AC3E}">
        <p14:creationId xmlns:p14="http://schemas.microsoft.com/office/powerpoint/2010/main" val="3500451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68DA27B-6A8B-4DB2-9FEA-0BA80B03D3E1}" type="datetimeFigureOut">
              <a:rPr lang="es-ES" smtClean="0"/>
              <a:t>17/02/2017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5B31F24-0054-46EE-A242-A9B1437CEB0C}" type="slidenum">
              <a:rPr lang="es-ES" smtClean="0"/>
              <a:t>‹Nº›</a:t>
            </a:fld>
            <a:endParaRPr lang="es-ES"/>
          </a:p>
        </p:txBody>
      </p:sp>
    </p:spTree>
    <p:extLst>
      <p:ext uri="{BB962C8B-B14F-4D97-AF65-F5344CB8AC3E}">
        <p14:creationId xmlns:p14="http://schemas.microsoft.com/office/powerpoint/2010/main" val="3431481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68DA27B-6A8B-4DB2-9FEA-0BA80B03D3E1}" type="datetimeFigureOut">
              <a:rPr lang="es-ES" smtClean="0"/>
              <a:t>17/02/2017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5B31F24-0054-46EE-A242-A9B1437CEB0C}" type="slidenum">
              <a:rPr lang="es-ES" smtClean="0"/>
              <a:t>‹Nº›</a:t>
            </a:fld>
            <a:endParaRPr lang="es-ES"/>
          </a:p>
        </p:txBody>
      </p:sp>
    </p:spTree>
    <p:extLst>
      <p:ext uri="{BB962C8B-B14F-4D97-AF65-F5344CB8AC3E}">
        <p14:creationId xmlns:p14="http://schemas.microsoft.com/office/powerpoint/2010/main" val="2027666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68DA27B-6A8B-4DB2-9FEA-0BA80B03D3E1}" type="datetimeFigureOut">
              <a:rPr lang="es-ES" smtClean="0"/>
              <a:t>17/02/2017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5B31F24-0054-46EE-A242-A9B1437CEB0C}" type="slidenum">
              <a:rPr lang="es-ES" smtClean="0"/>
              <a:t>‹Nº›</a:t>
            </a:fld>
            <a:endParaRPr lang="es-ES"/>
          </a:p>
        </p:txBody>
      </p:sp>
    </p:spTree>
    <p:extLst>
      <p:ext uri="{BB962C8B-B14F-4D97-AF65-F5344CB8AC3E}">
        <p14:creationId xmlns:p14="http://schemas.microsoft.com/office/powerpoint/2010/main" val="127584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DA27B-6A8B-4DB2-9FEA-0BA80B03D3E1}" type="datetimeFigureOut">
              <a:rPr lang="es-ES" smtClean="0"/>
              <a:t>17/02/2017</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31F24-0054-46EE-A242-A9B1437CEB0C}" type="slidenum">
              <a:rPr lang="es-ES" smtClean="0"/>
              <a:t>‹Nº›</a:t>
            </a:fld>
            <a:endParaRPr lang="es-ES"/>
          </a:p>
        </p:txBody>
      </p:sp>
    </p:spTree>
    <p:extLst>
      <p:ext uri="{BB962C8B-B14F-4D97-AF65-F5344CB8AC3E}">
        <p14:creationId xmlns:p14="http://schemas.microsoft.com/office/powerpoint/2010/main" val="3295882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Dibujo_de_Microsoft_Visio222.vsdx"/><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package" Target="../embeddings/Dibujo_de_Microsoft_Visio111.vsdx"/><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727200" y="2029884"/>
            <a:ext cx="8293100" cy="4522612"/>
          </a:xfrm>
        </p:spPr>
        <p:txBody>
          <a:bodyPr>
            <a:normAutofit fontScale="92500" lnSpcReduction="20000"/>
          </a:bodyPr>
          <a:lstStyle/>
          <a:p>
            <a:r>
              <a:rPr lang="es-EC" b="1" dirty="0"/>
              <a:t>DEPARTAMENTO DE ELÉTRICA Y ELECTRÓNICA</a:t>
            </a:r>
            <a:endParaRPr lang="es-ES" dirty="0"/>
          </a:p>
          <a:p>
            <a:r>
              <a:rPr lang="es-EC" b="1" dirty="0"/>
              <a:t>CARRERA DE INGENIERÍA EN ELECTRÓNICA Y TELECOMUNICACIONES</a:t>
            </a:r>
            <a:endParaRPr lang="es-ES" dirty="0"/>
          </a:p>
          <a:p>
            <a:r>
              <a:rPr lang="es-EC" b="1" dirty="0"/>
              <a:t> </a:t>
            </a:r>
            <a:endParaRPr lang="es-ES" dirty="0"/>
          </a:p>
          <a:p>
            <a:r>
              <a:rPr lang="es-EC" b="1" dirty="0"/>
              <a:t> </a:t>
            </a:r>
            <a:r>
              <a:rPr lang="es-EC" b="1" dirty="0" smtClean="0"/>
              <a:t>TRABAJO </a:t>
            </a:r>
            <a:r>
              <a:rPr lang="es-EC" b="1" dirty="0"/>
              <a:t>DE TITULACIÓN PREVIO A LA OBTENCIÓN DEL TITULO DE INGENIERO </a:t>
            </a:r>
            <a:r>
              <a:rPr lang="es-EC" b="1"/>
              <a:t>EN </a:t>
            </a:r>
            <a:r>
              <a:rPr lang="es-EC" b="1" smtClean="0"/>
              <a:t>ELECTRÓNICA </a:t>
            </a:r>
            <a:r>
              <a:rPr lang="es-EC" b="1" dirty="0"/>
              <a:t>Y </a:t>
            </a:r>
            <a:r>
              <a:rPr lang="es-EC" b="1" dirty="0" smtClean="0"/>
              <a:t>TELECOMUNICACIONES</a:t>
            </a:r>
          </a:p>
          <a:p>
            <a:endParaRPr lang="es-EC" b="1" dirty="0" smtClean="0"/>
          </a:p>
          <a:p>
            <a:r>
              <a:rPr lang="es-EC" b="1" dirty="0"/>
              <a:t>TEMA: ANÁLISIS DEL RENDIMIENTO DE UN SISTEMA DE TRANSMISIÓN DE ENERGÍA INALÁMBRICA EN DIFERENTES FRECUENCIAS USANDO ACOPLAMIENTO MAGNÉTICO RESONANTE.</a:t>
            </a:r>
            <a:endParaRPr lang="es-ES" dirty="0"/>
          </a:p>
          <a:p>
            <a:r>
              <a:rPr lang="es-EC" b="1" dirty="0"/>
              <a:t> </a:t>
            </a:r>
            <a:endParaRPr lang="es-ES" dirty="0"/>
          </a:p>
          <a:p>
            <a:r>
              <a:rPr lang="es-EC" b="1" dirty="0"/>
              <a:t>AUTOR: </a:t>
            </a:r>
            <a:r>
              <a:rPr lang="es-US" b="1" dirty="0"/>
              <a:t>AVIL</a:t>
            </a:r>
            <a:r>
              <a:rPr lang="es-ES" b="1" dirty="0"/>
              <a:t>ÉS TONATO LUIS JAVIER</a:t>
            </a:r>
            <a:endParaRPr lang="es-ES" dirty="0"/>
          </a:p>
          <a:p>
            <a:r>
              <a:rPr lang="es-US" b="1" dirty="0"/>
              <a:t> </a:t>
            </a:r>
            <a:endParaRPr lang="es-ES" dirty="0"/>
          </a:p>
          <a:p>
            <a:r>
              <a:rPr lang="es-US" b="1" dirty="0"/>
              <a:t>DIRECTOR: DR. ESPINOSA ORTIZ, NIKOLAI</a:t>
            </a:r>
            <a:endParaRPr lang="es-ES" dirty="0"/>
          </a:p>
          <a:p>
            <a:endParaRPr lang="es-ES" dirty="0"/>
          </a:p>
          <a:p>
            <a:endParaRPr kumimoji="1" lang="ja-JP" altLang="en-US" dirty="0">
              <a:solidFill>
                <a:schemeClr val="tx1"/>
              </a:solidFill>
              <a:latin typeface="+mn-ea"/>
              <a:ea typeface="+mn-ea"/>
            </a:endParaRPr>
          </a:p>
        </p:txBody>
      </p:sp>
      <p:pic>
        <p:nvPicPr>
          <p:cNvPr id="6146"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8575" y="417051"/>
            <a:ext cx="4070350" cy="1511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981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346B1309-B0F0-47DB-B48C-92C4D0328934}" type="datetime1">
              <a:rPr kumimoji="1" lang="ja-JP" altLang="en-US" smtClean="0"/>
              <a:pPr/>
              <a:t>2017/2/17</a:t>
            </a:fld>
            <a:endParaRPr kumimoji="1" lang="ja-JP" altLang="en-US"/>
          </a:p>
        </p:txBody>
      </p:sp>
      <p:pic>
        <p:nvPicPr>
          <p:cNvPr id="5" name="Marcador de contenido 4"/>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80314" y="1069920"/>
            <a:ext cx="3284371" cy="2809460"/>
          </a:xfrm>
          <a:prstGeom prst="rect">
            <a:avLst/>
          </a:prstGeom>
          <a:noFill/>
          <a:ln>
            <a:noFill/>
          </a:ln>
        </p:spPr>
      </p:pic>
      <p:pic>
        <p:nvPicPr>
          <p:cNvPr id="6" name="Imagen 5"/>
          <p:cNvPicPr/>
          <p:nvPr/>
        </p:nvPicPr>
        <p:blipFill rotWithShape="1">
          <a:blip r:embed="rId4" cstate="print">
            <a:extLst>
              <a:ext uri="{28A0092B-C50C-407E-A947-70E740481C1C}">
                <a14:useLocalDpi xmlns:a14="http://schemas.microsoft.com/office/drawing/2010/main" val="0"/>
              </a:ext>
            </a:extLst>
          </a:blip>
          <a:srcRect l="2365"/>
          <a:stretch/>
        </p:blipFill>
        <p:spPr bwMode="auto">
          <a:xfrm>
            <a:off x="4476750" y="855854"/>
            <a:ext cx="3352800" cy="2812005"/>
          </a:xfrm>
          <a:prstGeom prst="rect">
            <a:avLst/>
          </a:prstGeom>
          <a:noFill/>
          <a:ln>
            <a:noFill/>
          </a:ln>
          <a:extLst>
            <a:ext uri="{53640926-AAD7-44D8-BBD7-CCE9431645EC}">
              <a14:shadowObscured xmlns:a14="http://schemas.microsoft.com/office/drawing/2010/main"/>
            </a:ext>
          </a:extLst>
        </p:spPr>
      </p:pic>
      <p:pic>
        <p:nvPicPr>
          <p:cNvPr id="7" name="Imagen 6"/>
          <p:cNvPicPr/>
          <p:nvPr/>
        </p:nvPicPr>
        <p:blipFill>
          <a:blip r:embed="rId5">
            <a:extLst>
              <a:ext uri="{28A0092B-C50C-407E-A947-70E740481C1C}">
                <a14:useLocalDpi xmlns:a14="http://schemas.microsoft.com/office/drawing/2010/main" val="0"/>
              </a:ext>
            </a:extLst>
          </a:blip>
          <a:srcRect/>
          <a:stretch>
            <a:fillRect/>
          </a:stretch>
        </p:blipFill>
        <p:spPr bwMode="auto">
          <a:xfrm>
            <a:off x="7825600" y="855855"/>
            <a:ext cx="3204350" cy="2979546"/>
          </a:xfrm>
          <a:prstGeom prst="rect">
            <a:avLst/>
          </a:prstGeom>
          <a:noFill/>
          <a:ln>
            <a:noFill/>
          </a:ln>
        </p:spPr>
      </p:pic>
      <p:sp>
        <p:nvSpPr>
          <p:cNvPr id="8" name="Rectangle 2"/>
          <p:cNvSpPr>
            <a:spLocks noChangeArrowheads="1"/>
          </p:cNvSpPr>
          <p:nvPr/>
        </p:nvSpPr>
        <p:spPr bwMode="auto">
          <a:xfrm>
            <a:off x="2222501" y="400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9" name="Objeto 8"/>
          <p:cNvGraphicFramePr>
            <a:graphicFrameLocks noChangeAspect="1"/>
          </p:cNvGraphicFramePr>
          <p:nvPr>
            <p:extLst>
              <p:ext uri="{D42A27DB-BD31-4B8C-83A1-F6EECF244321}">
                <p14:modId xmlns:p14="http://schemas.microsoft.com/office/powerpoint/2010/main" val="583409683"/>
              </p:ext>
            </p:extLst>
          </p:nvPr>
        </p:nvGraphicFramePr>
        <p:xfrm>
          <a:off x="704942" y="3879380"/>
          <a:ext cx="3378201" cy="2267636"/>
        </p:xfrm>
        <a:graphic>
          <a:graphicData uri="http://schemas.openxmlformats.org/presentationml/2006/ole">
            <mc:AlternateContent xmlns:mc="http://schemas.openxmlformats.org/markup-compatibility/2006">
              <mc:Choice xmlns:v="urn:schemas-microsoft-com:vml" Requires="v">
                <p:oleObj spid="_x0000_s2060" name="Visio" r:id="rId6" imgW="2543251" imgH="1543202" progId="Visio.Drawing.15">
                  <p:embed/>
                </p:oleObj>
              </mc:Choice>
              <mc:Fallback>
                <p:oleObj name="Visio" r:id="rId6" imgW="2543251" imgH="1543202" progId="Visio.Drawing.1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942" y="3879380"/>
                        <a:ext cx="3378201" cy="2267636"/>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graphicFrame>
            <p:nvGraphicFramePr>
              <p:cNvPr id="10" name="Tabla 9"/>
              <p:cNvGraphicFramePr>
                <a:graphicFrameLocks noGrp="1"/>
              </p:cNvGraphicFramePr>
              <p:nvPr>
                <p:extLst>
                  <p:ext uri="{D42A27DB-BD31-4B8C-83A1-F6EECF244321}">
                    <p14:modId xmlns:p14="http://schemas.microsoft.com/office/powerpoint/2010/main" val="1551751822"/>
                  </p:ext>
                </p:extLst>
              </p:nvPr>
            </p:nvGraphicFramePr>
            <p:xfrm>
              <a:off x="7825600" y="4191000"/>
              <a:ext cx="3448049" cy="2194560"/>
            </p:xfrm>
            <a:graphic>
              <a:graphicData uri="http://schemas.openxmlformats.org/drawingml/2006/table">
                <a:tbl>
                  <a:tblPr>
                    <a:tableStyleId>{5940675A-B579-460E-94D1-54222C63F5DA}</a:tableStyleId>
                  </a:tblPr>
                  <a:tblGrid>
                    <a:gridCol w="1204307"/>
                    <a:gridCol w="1133112"/>
                    <a:gridCol w="1110630"/>
                  </a:tblGrid>
                  <a:tr h="331119">
                    <a:tc>
                      <a:txBody>
                        <a:bodyPr/>
                        <a:lstStyle/>
                        <a:p>
                          <a:pPr indent="180340" algn="ctr">
                            <a:lnSpc>
                              <a:spcPct val="150000"/>
                            </a:lnSpc>
                            <a:spcAft>
                              <a:spcPts val="0"/>
                            </a:spcAft>
                          </a:pPr>
                          <a:r>
                            <a:rPr lang="es-ES" sz="1600" dirty="0">
                              <a:effectLst/>
                            </a:rPr>
                            <a:t>Parámetro</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S" sz="1600">
                              <a:effectLst/>
                            </a:rPr>
                            <a:t>TX</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S" sz="1600">
                              <a:effectLst/>
                            </a:rPr>
                            <a:t>RX</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1119">
                    <a:tc>
                      <a:txBody>
                        <a:bodyPr/>
                        <a:lstStyle/>
                        <a:p>
                          <a:pPr indent="180340" algn="l">
                            <a:lnSpc>
                              <a:spcPct val="150000"/>
                            </a:lnSpc>
                            <a:spcAft>
                              <a:spcPts val="0"/>
                            </a:spcAft>
                          </a:pPr>
                          <a:r>
                            <a:rPr lang="es-EC" sz="1600" dirty="0">
                              <a:effectLst/>
                            </a:rPr>
                            <a:t> </a:t>
                          </a:r>
                          <a14:m>
                            <m:oMath xmlns:m="http://schemas.openxmlformats.org/officeDocument/2006/math">
                              <m:sSub>
                                <m:sSubPr>
                                  <m:ctrlPr>
                                    <a:rPr lang="es-ES" sz="1600" i="1">
                                      <a:effectLst/>
                                      <a:latin typeface="Cambria Math"/>
                                    </a:rPr>
                                  </m:ctrlPr>
                                </m:sSubPr>
                                <m:e>
                                  <m:r>
                                    <a:rPr lang="es-ES" sz="1600">
                                      <a:effectLst/>
                                      <a:latin typeface="Cambria Math" panose="02040503050406030204" pitchFamily="18" charset="0"/>
                                    </a:rPr>
                                    <m:t>𝑓</m:t>
                                  </m:r>
                                </m:e>
                                <m:sub>
                                  <m:r>
                                    <a:rPr lang="es-ES" sz="1600">
                                      <a:effectLst/>
                                      <a:latin typeface="Cambria Math" panose="02040503050406030204" pitchFamily="18" charset="0"/>
                                    </a:rPr>
                                    <m:t>0</m:t>
                                  </m:r>
                                </m:sub>
                              </m:sSub>
                            </m:oMath>
                          </a14:m>
                          <a:r>
                            <a:rPr lang="es-ES" sz="1600" dirty="0">
                              <a:effectLst/>
                            </a:rPr>
                            <a:t>(MHz)</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600">
                              <a:effectLst/>
                            </a:rPr>
                            <a:t>17.36</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600">
                              <a:effectLst/>
                            </a:rPr>
                            <a:t>17.37 </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1119">
                    <a:tc>
                      <a:txBody>
                        <a:bodyPr/>
                        <a:lstStyle/>
                        <a:p>
                          <a:pPr indent="180340" algn="l">
                            <a:lnSpc>
                              <a:spcPct val="150000"/>
                            </a:lnSpc>
                            <a:spcAft>
                              <a:spcPts val="0"/>
                            </a:spcAft>
                          </a:pPr>
                          <a14:m>
                            <m:oMath xmlns:m="http://schemas.openxmlformats.org/officeDocument/2006/math">
                              <m:sSub>
                                <m:sSubPr>
                                  <m:ctrlPr>
                                    <a:rPr lang="es-ES" sz="1600" i="1">
                                      <a:effectLst/>
                                      <a:latin typeface="Cambria Math"/>
                                    </a:rPr>
                                  </m:ctrlPr>
                                </m:sSubPr>
                                <m:e>
                                  <m:r>
                                    <a:rPr lang="es-ES" sz="1600">
                                      <a:effectLst/>
                                      <a:latin typeface="Cambria Math" panose="02040503050406030204" pitchFamily="18" charset="0"/>
                                    </a:rPr>
                                    <m:t>𝑓</m:t>
                                  </m:r>
                                </m:e>
                                <m:sub>
                                  <m:r>
                                    <a:rPr lang="es-ES" sz="1600">
                                      <a:effectLst/>
                                      <a:latin typeface="Cambria Math" panose="02040503050406030204" pitchFamily="18" charset="0"/>
                                    </a:rPr>
                                    <m:t>1</m:t>
                                  </m:r>
                                </m:sub>
                              </m:sSub>
                            </m:oMath>
                          </a14:m>
                          <a:r>
                            <a:rPr lang="es-ES" sz="1600">
                              <a:effectLst/>
                            </a:rPr>
                            <a:t>(MHz)</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600" dirty="0">
                              <a:effectLst/>
                            </a:rPr>
                            <a:t>17.41</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600">
                              <a:effectLst/>
                            </a:rPr>
                            <a:t>17.42</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1119">
                    <a:tc>
                      <a:txBody>
                        <a:bodyPr/>
                        <a:lstStyle/>
                        <a:p>
                          <a:pPr indent="180340" algn="just">
                            <a:lnSpc>
                              <a:spcPct val="150000"/>
                            </a:lnSpc>
                            <a:spcAft>
                              <a:spcPts val="0"/>
                            </a:spcAft>
                          </a:pPr>
                          <a14:m>
                            <m:oMath xmlns:m="http://schemas.openxmlformats.org/officeDocument/2006/math">
                              <m:sSub>
                                <m:sSubPr>
                                  <m:ctrlPr>
                                    <a:rPr lang="es-ES" sz="1600" i="1">
                                      <a:effectLst/>
                                      <a:latin typeface="Cambria Math"/>
                                    </a:rPr>
                                  </m:ctrlPr>
                                </m:sSubPr>
                                <m:e>
                                  <m:r>
                                    <a:rPr lang="es-ES" sz="1600">
                                      <a:effectLst/>
                                      <a:latin typeface="Cambria Math" panose="02040503050406030204" pitchFamily="18" charset="0"/>
                                    </a:rPr>
                                    <m:t>𝑓</m:t>
                                  </m:r>
                                </m:e>
                                <m:sub>
                                  <m:r>
                                    <a:rPr lang="es-ES" sz="1600">
                                      <a:effectLst/>
                                      <a:latin typeface="Cambria Math" panose="02040503050406030204" pitchFamily="18" charset="0"/>
                                    </a:rPr>
                                    <m:t>2</m:t>
                                  </m:r>
                                </m:sub>
                              </m:sSub>
                            </m:oMath>
                          </a14:m>
                          <a:r>
                            <a:rPr lang="es-ES" sz="1600">
                              <a:effectLst/>
                            </a:rPr>
                            <a:t> (MHz)</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600" dirty="0">
                              <a:effectLst/>
                            </a:rPr>
                            <a:t>17.29</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600" dirty="0">
                              <a:effectLst/>
                            </a:rPr>
                            <a:t>17.28 </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47509">
                    <a:tc>
                      <a:txBody>
                        <a:bodyPr/>
                        <a:lstStyle/>
                        <a:p>
                          <a:pPr indent="180340" algn="l">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S" sz="1600" i="1">
                                        <a:effectLst/>
                                        <a:latin typeface="Cambria Math"/>
                                      </a:rPr>
                                    </m:ctrlPr>
                                  </m:sSubPr>
                                  <m:e>
                                    <m:r>
                                      <a:rPr lang="es-EC" sz="1600">
                                        <a:effectLst/>
                                        <a:latin typeface="Cambria Math" panose="02040503050406030204" pitchFamily="18" charset="0"/>
                                      </a:rPr>
                                      <m:t>𝑄</m:t>
                                    </m:r>
                                  </m:e>
                                  <m:sub>
                                    <m:r>
                                      <a:rPr lang="es-EC" sz="1600">
                                        <a:effectLst/>
                                        <a:latin typeface="Cambria Math" panose="02040503050406030204" pitchFamily="18" charset="0"/>
                                      </a:rPr>
                                      <m:t>𝐿</m:t>
                                    </m:r>
                                  </m:sub>
                                </m:sSub>
                              </m:oMath>
                            </m:oMathPara>
                          </a14:m>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600" dirty="0">
                              <a:effectLst/>
                            </a:rPr>
                            <a:t>144</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600" dirty="0">
                              <a:effectLst/>
                            </a:rPr>
                            <a:t>124.7</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47509">
                    <a:tc>
                      <a:txBody>
                        <a:bodyPr/>
                        <a:lstStyle/>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S" sz="1600" i="1">
                                        <a:effectLst/>
                                        <a:latin typeface="Cambria Math"/>
                                      </a:rPr>
                                    </m:ctrlPr>
                                  </m:sSubPr>
                                  <m:e>
                                    <m:r>
                                      <a:rPr lang="es-ES" sz="1600">
                                        <a:effectLst/>
                                        <a:latin typeface="Cambria Math" panose="02040503050406030204" pitchFamily="18" charset="0"/>
                                      </a:rPr>
                                      <m:t>𝑄</m:t>
                                    </m:r>
                                  </m:e>
                                  <m:sub>
                                    <m:r>
                                      <a:rPr lang="es-ES" sz="1600">
                                        <a:effectLst/>
                                        <a:latin typeface="Cambria Math" panose="02040503050406030204" pitchFamily="18" charset="0"/>
                                      </a:rPr>
                                      <m:t>0</m:t>
                                    </m:r>
                                  </m:sub>
                                </m:sSub>
                              </m:oMath>
                            </m:oMathPara>
                          </a14:m>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600">
                              <a:effectLst/>
                            </a:rPr>
                            <a:t>282.1</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600" dirty="0">
                              <a:effectLst/>
                            </a:rPr>
                            <a:t>240.7</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mc:Choice>
        <mc:Fallback xmlns="">
          <p:graphicFrame>
            <p:nvGraphicFramePr>
              <p:cNvPr id="10" name="Tabla 9"/>
              <p:cNvGraphicFramePr>
                <a:graphicFrameLocks noGrp="1"/>
              </p:cNvGraphicFramePr>
              <p:nvPr>
                <p:extLst>
                  <p:ext uri="{D42A27DB-BD31-4B8C-83A1-F6EECF244321}">
                    <p14:modId xmlns:p14="http://schemas.microsoft.com/office/powerpoint/2010/main" val="1551751822"/>
                  </p:ext>
                </p:extLst>
              </p:nvPr>
            </p:nvGraphicFramePr>
            <p:xfrm>
              <a:off x="7825600" y="4191000"/>
              <a:ext cx="3448049" cy="2233136"/>
            </p:xfrm>
            <a:graphic>
              <a:graphicData uri="http://schemas.openxmlformats.org/drawingml/2006/table">
                <a:tbl>
                  <a:tblPr>
                    <a:tableStyleId>{5940675A-B579-460E-94D1-54222C63F5DA}</a:tableStyleId>
                  </a:tblPr>
                  <a:tblGrid>
                    <a:gridCol w="1204307"/>
                    <a:gridCol w="1133112"/>
                    <a:gridCol w="1110630"/>
                  </a:tblGrid>
                  <a:tr h="331119">
                    <a:tc>
                      <a:txBody>
                        <a:bodyPr/>
                        <a:lstStyle/>
                        <a:p>
                          <a:pPr indent="180340" algn="ctr">
                            <a:lnSpc>
                              <a:spcPct val="150000"/>
                            </a:lnSpc>
                            <a:spcAft>
                              <a:spcPts val="0"/>
                            </a:spcAft>
                          </a:pPr>
                          <a:r>
                            <a:rPr lang="es-ES" sz="1600" dirty="0">
                              <a:effectLst/>
                            </a:rPr>
                            <a:t>Parámetro</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S" sz="1600">
                              <a:effectLst/>
                            </a:rPr>
                            <a:t>TX</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S" sz="1600">
                              <a:effectLst/>
                            </a:rPr>
                            <a:t>RX</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1729">
                    <a:tc>
                      <a:txBody>
                        <a:bodyPr/>
                        <a:lstStyle/>
                        <a:p>
                          <a:endParaRPr lang="es-ES"/>
                        </a:p>
                      </a:txBody>
                      <a:tcPr marL="68580" marR="68580" marT="0" marB="0">
                        <a:blipFill rotWithShape="0">
                          <a:blip r:embed="rId9"/>
                          <a:stretch>
                            <a:fillRect l="-505" t="-88710" r="-187374" b="-419355"/>
                          </a:stretch>
                        </a:blipFill>
                      </a:tcPr>
                    </a:tc>
                    <a:tc>
                      <a:txBody>
                        <a:bodyPr/>
                        <a:lstStyle/>
                        <a:p>
                          <a:pPr indent="180340" algn="just">
                            <a:lnSpc>
                              <a:spcPct val="150000"/>
                            </a:lnSpc>
                            <a:spcAft>
                              <a:spcPts val="0"/>
                            </a:spcAft>
                          </a:pPr>
                          <a:r>
                            <a:rPr lang="es-ES" sz="1600">
                              <a:effectLst/>
                            </a:rPr>
                            <a:t>17.36</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600">
                              <a:effectLst/>
                            </a:rPr>
                            <a:t>17.37 </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0142">
                    <a:tc>
                      <a:txBody>
                        <a:bodyPr/>
                        <a:lstStyle/>
                        <a:p>
                          <a:endParaRPr lang="es-ES"/>
                        </a:p>
                      </a:txBody>
                      <a:tcPr marL="68580" marR="68580" marT="0" marB="0">
                        <a:blipFill rotWithShape="0">
                          <a:blip r:embed="rId9"/>
                          <a:stretch>
                            <a:fillRect l="-505" t="-195000" r="-187374" b="-333333"/>
                          </a:stretch>
                        </a:blipFill>
                      </a:tcPr>
                    </a:tc>
                    <a:tc>
                      <a:txBody>
                        <a:bodyPr/>
                        <a:lstStyle/>
                        <a:p>
                          <a:pPr indent="180340" algn="just">
                            <a:lnSpc>
                              <a:spcPct val="150000"/>
                            </a:lnSpc>
                            <a:spcAft>
                              <a:spcPts val="0"/>
                            </a:spcAft>
                          </a:pPr>
                          <a:r>
                            <a:rPr lang="es-ES" sz="1600" dirty="0">
                              <a:effectLst/>
                            </a:rPr>
                            <a:t>17.41</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600">
                              <a:effectLst/>
                            </a:rPr>
                            <a:t>17.42</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0142">
                    <a:tc>
                      <a:txBody>
                        <a:bodyPr/>
                        <a:lstStyle/>
                        <a:p>
                          <a:endParaRPr lang="es-ES"/>
                        </a:p>
                      </a:txBody>
                      <a:tcPr marL="68580" marR="68580" marT="0" marB="0">
                        <a:blipFill rotWithShape="0">
                          <a:blip r:embed="rId9"/>
                          <a:stretch>
                            <a:fillRect l="-505" t="-290164" r="-187374" b="-227869"/>
                          </a:stretch>
                        </a:blipFill>
                      </a:tcPr>
                    </a:tc>
                    <a:tc>
                      <a:txBody>
                        <a:bodyPr/>
                        <a:lstStyle/>
                        <a:p>
                          <a:pPr indent="180340" algn="just">
                            <a:lnSpc>
                              <a:spcPct val="150000"/>
                            </a:lnSpc>
                            <a:spcAft>
                              <a:spcPts val="0"/>
                            </a:spcAft>
                          </a:pPr>
                          <a:r>
                            <a:rPr lang="es-ES" sz="1600" dirty="0">
                              <a:effectLst/>
                            </a:rPr>
                            <a:t>17.29</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600" dirty="0">
                              <a:effectLst/>
                            </a:rPr>
                            <a:t>17.28 </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4145">
                    <a:tc>
                      <a:txBody>
                        <a:bodyPr/>
                        <a:lstStyle/>
                        <a:p>
                          <a:endParaRPr lang="es-ES"/>
                        </a:p>
                      </a:txBody>
                      <a:tcPr marL="68580" marR="68580" marT="0" marB="0">
                        <a:blipFill rotWithShape="0">
                          <a:blip r:embed="rId9"/>
                          <a:stretch>
                            <a:fillRect l="-505" t="-366154" r="-187374" b="-113846"/>
                          </a:stretch>
                        </a:blipFill>
                      </a:tcPr>
                    </a:tc>
                    <a:tc>
                      <a:txBody>
                        <a:bodyPr/>
                        <a:lstStyle/>
                        <a:p>
                          <a:pPr indent="180340" algn="just">
                            <a:lnSpc>
                              <a:spcPct val="150000"/>
                            </a:lnSpc>
                            <a:spcAft>
                              <a:spcPts val="0"/>
                            </a:spcAft>
                          </a:pPr>
                          <a:r>
                            <a:rPr lang="es-ES" sz="1600" dirty="0">
                              <a:effectLst/>
                            </a:rPr>
                            <a:t>144</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600" dirty="0">
                              <a:effectLst/>
                            </a:rPr>
                            <a:t>124.7</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5859">
                    <a:tc>
                      <a:txBody>
                        <a:bodyPr/>
                        <a:lstStyle/>
                        <a:p>
                          <a:endParaRPr lang="es-ES"/>
                        </a:p>
                      </a:txBody>
                      <a:tcPr marL="68580" marR="68580" marT="0" marB="0">
                        <a:blipFill rotWithShape="0">
                          <a:blip r:embed="rId9"/>
                          <a:stretch>
                            <a:fillRect l="-505" t="-466154" r="-187374" b="-13846"/>
                          </a:stretch>
                        </a:blipFill>
                      </a:tcPr>
                    </a:tc>
                    <a:tc>
                      <a:txBody>
                        <a:bodyPr/>
                        <a:lstStyle/>
                        <a:p>
                          <a:pPr indent="180340" algn="just">
                            <a:lnSpc>
                              <a:spcPct val="150000"/>
                            </a:lnSpc>
                            <a:spcAft>
                              <a:spcPts val="0"/>
                            </a:spcAft>
                          </a:pPr>
                          <a:r>
                            <a:rPr lang="es-ES" sz="1600">
                              <a:effectLst/>
                            </a:rPr>
                            <a:t>282.1</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600" dirty="0">
                              <a:effectLst/>
                            </a:rPr>
                            <a:t>240.7</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mc:Fallback>
      </mc:AlternateContent>
      <p:sp>
        <p:nvSpPr>
          <p:cNvPr id="12" name="Rectangle 2"/>
          <p:cNvSpPr>
            <a:spLocks noGrp="1" noChangeArrowheads="1"/>
          </p:cNvSpPr>
          <p:nvPr>
            <p:ph type="title"/>
          </p:nvPr>
        </p:nvSpPr>
        <p:spPr>
          <a:xfrm>
            <a:off x="444686" y="261604"/>
            <a:ext cx="9670864" cy="409584"/>
          </a:xfrm>
        </p:spPr>
        <p:txBody>
          <a:bodyPr>
            <a:noAutofit/>
          </a:bodyPr>
          <a:lstStyle/>
          <a:p>
            <a:pPr eaLnBrk="1" hangingPunct="1"/>
            <a:r>
              <a:rPr lang="es-ES" altLang="ja-JP" sz="2800" b="1" dirty="0" smtClean="0">
                <a:latin typeface="Batang" panose="02030600000101010101" pitchFamily="18" charset="-127"/>
                <a:ea typeface="Batang" panose="02030600000101010101" pitchFamily="18" charset="-127"/>
              </a:rPr>
              <a:t>FACTOR DE CALIDAD</a:t>
            </a:r>
            <a:endParaRPr lang="ja-JP" altLang="en-US" sz="2800" b="1" dirty="0" smtClean="0">
              <a:latin typeface="Batang" panose="02030600000101010101" pitchFamily="18" charset="-127"/>
              <a:ea typeface="Batang" panose="02030600000101010101" pitchFamily="18" charset="-127"/>
            </a:endParaRPr>
          </a:p>
        </p:txBody>
      </p:sp>
      <p:sp>
        <p:nvSpPr>
          <p:cNvPr id="13" name="Rectángulo 12"/>
          <p:cNvSpPr/>
          <p:nvPr/>
        </p:nvSpPr>
        <p:spPr>
          <a:xfrm flipV="1">
            <a:off x="444686" y="660336"/>
            <a:ext cx="3898714" cy="45719"/>
          </a:xfrm>
          <a:prstGeom prst="rect">
            <a:avLst/>
          </a:prstGeom>
          <a:solidFill>
            <a:srgbClr val="0A0C5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0297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Marcador de contenido 32"/>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8431" b="18467"/>
          <a:stretch/>
        </p:blipFill>
        <p:spPr>
          <a:xfrm>
            <a:off x="1677989" y="1616644"/>
            <a:ext cx="5072062" cy="3334953"/>
          </a:xfrm>
        </p:spPr>
      </p:pic>
      <p:sp>
        <p:nvSpPr>
          <p:cNvPr id="4" name="Marcador de fecha 3"/>
          <p:cNvSpPr>
            <a:spLocks noGrp="1"/>
          </p:cNvSpPr>
          <p:nvPr>
            <p:ph type="dt" sz="half" idx="10"/>
          </p:nvPr>
        </p:nvSpPr>
        <p:spPr>
          <a:xfrm>
            <a:off x="323850" y="6089650"/>
            <a:ext cx="2743200" cy="365125"/>
          </a:xfrm>
        </p:spPr>
        <p:txBody>
          <a:bodyPr/>
          <a:lstStyle/>
          <a:p>
            <a:fld id="{346B1309-B0F0-47DB-B48C-92C4D0328934}" type="datetime1">
              <a:rPr kumimoji="1" lang="ja-JP" altLang="en-US" smtClean="0"/>
              <a:pPr/>
              <a:t>2017/2/17</a:t>
            </a:fld>
            <a:endParaRPr kumimoji="1" lang="ja-JP" altLang="en-US" dirty="0"/>
          </a:p>
        </p:txBody>
      </p:sp>
      <p:sp>
        <p:nvSpPr>
          <p:cNvPr id="5" name="Rectangle 4"/>
          <p:cNvSpPr>
            <a:spLocks noChangeArrowheads="1"/>
          </p:cNvSpPr>
          <p:nvPr/>
        </p:nvSpPr>
        <p:spPr bwMode="auto">
          <a:xfrm>
            <a:off x="4881563" y="5280551"/>
            <a:ext cx="1008062" cy="647700"/>
          </a:xfrm>
          <a:prstGeom prst="rect">
            <a:avLst/>
          </a:prstGeom>
          <a:noFill/>
          <a:ln w="28575">
            <a:solidFill>
              <a:schemeClr val="accent2"/>
            </a:solidFill>
            <a:miter lim="800000"/>
            <a:headEnd/>
            <a:tailEnd/>
          </a:ln>
        </p:spPr>
        <p:txBody>
          <a:bodyPr wrap="none" anchor="ctr"/>
          <a:lstStyle/>
          <a:p>
            <a:endParaRPr lang="ja-JP" altLang="en-US">
              <a:latin typeface="Arial" charset="0"/>
            </a:endParaRPr>
          </a:p>
        </p:txBody>
      </p:sp>
      <p:sp>
        <p:nvSpPr>
          <p:cNvPr id="6" name="Text Box 8"/>
          <p:cNvSpPr txBox="1">
            <a:spLocks noChangeArrowheads="1"/>
          </p:cNvSpPr>
          <p:nvPr/>
        </p:nvSpPr>
        <p:spPr bwMode="auto">
          <a:xfrm>
            <a:off x="4919664" y="5315477"/>
            <a:ext cx="936625" cy="584775"/>
          </a:xfrm>
          <a:prstGeom prst="rect">
            <a:avLst/>
          </a:prstGeom>
          <a:noFill/>
          <a:ln w="9525">
            <a:noFill/>
            <a:miter lim="800000"/>
            <a:headEnd/>
            <a:tailEnd/>
          </a:ln>
        </p:spPr>
        <p:txBody>
          <a:bodyPr>
            <a:spAutoFit/>
          </a:bodyPr>
          <a:lstStyle/>
          <a:p>
            <a:pPr algn="ctr">
              <a:spcBef>
                <a:spcPct val="50000"/>
              </a:spcBef>
            </a:pPr>
            <a:r>
              <a:rPr lang="es-ES" altLang="ja-JP" sz="1600" dirty="0">
                <a:latin typeface="Arial" charset="0"/>
              </a:rPr>
              <a:t>Bobina </a:t>
            </a:r>
            <a:r>
              <a:rPr lang="es-ES" altLang="ja-JP" sz="1600" dirty="0" err="1">
                <a:latin typeface="Arial" charset="0"/>
              </a:rPr>
              <a:t>Tx</a:t>
            </a:r>
            <a:endParaRPr lang="ja-JP" altLang="en-US" sz="1600" dirty="0">
              <a:latin typeface="Arial" charset="0"/>
            </a:endParaRPr>
          </a:p>
        </p:txBody>
      </p:sp>
      <p:sp>
        <p:nvSpPr>
          <p:cNvPr id="7" name="Rectangle 11"/>
          <p:cNvSpPr>
            <a:spLocks noChangeArrowheads="1"/>
          </p:cNvSpPr>
          <p:nvPr/>
        </p:nvSpPr>
        <p:spPr bwMode="auto">
          <a:xfrm>
            <a:off x="6457951" y="5918726"/>
            <a:ext cx="1008063" cy="647700"/>
          </a:xfrm>
          <a:prstGeom prst="rect">
            <a:avLst/>
          </a:prstGeom>
          <a:noFill/>
          <a:ln w="28575">
            <a:solidFill>
              <a:schemeClr val="accent2"/>
            </a:solidFill>
            <a:miter lim="800000"/>
            <a:headEnd/>
            <a:tailEnd/>
          </a:ln>
        </p:spPr>
        <p:txBody>
          <a:bodyPr wrap="none" anchor="ctr"/>
          <a:lstStyle/>
          <a:p>
            <a:endParaRPr lang="ja-JP" altLang="en-US">
              <a:latin typeface="Arial" charset="0"/>
            </a:endParaRPr>
          </a:p>
        </p:txBody>
      </p:sp>
      <p:sp>
        <p:nvSpPr>
          <p:cNvPr id="8" name="Text Box 12"/>
          <p:cNvSpPr txBox="1">
            <a:spLocks noChangeArrowheads="1"/>
          </p:cNvSpPr>
          <p:nvPr/>
        </p:nvSpPr>
        <p:spPr bwMode="auto">
          <a:xfrm>
            <a:off x="6513514" y="5931426"/>
            <a:ext cx="936625" cy="523220"/>
          </a:xfrm>
          <a:prstGeom prst="rect">
            <a:avLst/>
          </a:prstGeom>
          <a:noFill/>
          <a:ln w="9525">
            <a:noFill/>
            <a:miter lim="800000"/>
            <a:headEnd/>
            <a:tailEnd/>
          </a:ln>
        </p:spPr>
        <p:txBody>
          <a:bodyPr>
            <a:spAutoFit/>
          </a:bodyPr>
          <a:lstStyle/>
          <a:p>
            <a:pPr algn="ctr">
              <a:spcBef>
                <a:spcPct val="50000"/>
              </a:spcBef>
            </a:pPr>
            <a:r>
              <a:rPr lang="es-ES" altLang="ja-JP" sz="1400" dirty="0">
                <a:latin typeface="Arial" charset="0"/>
              </a:rPr>
              <a:t>Bobina RX</a:t>
            </a:r>
            <a:endParaRPr lang="ja-JP" altLang="en-US" sz="1400" dirty="0">
              <a:latin typeface="Arial" charset="0"/>
            </a:endParaRPr>
          </a:p>
        </p:txBody>
      </p:sp>
      <p:sp>
        <p:nvSpPr>
          <p:cNvPr id="9" name="Rectangle 15"/>
          <p:cNvSpPr>
            <a:spLocks noChangeArrowheads="1"/>
          </p:cNvSpPr>
          <p:nvPr/>
        </p:nvSpPr>
        <p:spPr bwMode="auto">
          <a:xfrm>
            <a:off x="8994812" y="5923489"/>
            <a:ext cx="1008063" cy="647700"/>
          </a:xfrm>
          <a:prstGeom prst="rect">
            <a:avLst/>
          </a:prstGeom>
          <a:noFill/>
          <a:ln w="28575">
            <a:solidFill>
              <a:schemeClr val="tx1"/>
            </a:solidFill>
            <a:miter lim="800000"/>
            <a:headEnd/>
            <a:tailEnd/>
          </a:ln>
        </p:spPr>
        <p:txBody>
          <a:bodyPr wrap="none" anchor="ctr"/>
          <a:lstStyle/>
          <a:p>
            <a:endParaRPr lang="ja-JP" altLang="en-US">
              <a:latin typeface="Arial" charset="0"/>
            </a:endParaRPr>
          </a:p>
        </p:txBody>
      </p:sp>
      <p:sp>
        <p:nvSpPr>
          <p:cNvPr id="10" name="Text Box 16"/>
          <p:cNvSpPr txBox="1">
            <a:spLocks noChangeArrowheads="1"/>
          </p:cNvSpPr>
          <p:nvPr/>
        </p:nvSpPr>
        <p:spPr bwMode="auto">
          <a:xfrm>
            <a:off x="8754403" y="6047152"/>
            <a:ext cx="1214437" cy="307777"/>
          </a:xfrm>
          <a:prstGeom prst="rect">
            <a:avLst/>
          </a:prstGeom>
          <a:noFill/>
          <a:ln w="9525">
            <a:noFill/>
            <a:miter lim="800000"/>
            <a:headEnd/>
            <a:tailEnd/>
          </a:ln>
        </p:spPr>
        <p:txBody>
          <a:bodyPr>
            <a:spAutoFit/>
          </a:bodyPr>
          <a:lstStyle/>
          <a:p>
            <a:pPr algn="ctr">
              <a:spcBef>
                <a:spcPct val="50000"/>
              </a:spcBef>
            </a:pPr>
            <a:r>
              <a:rPr lang="es-ES" altLang="ja-JP" sz="1400" dirty="0">
                <a:latin typeface="Arial" charset="0"/>
              </a:rPr>
              <a:t>carga</a:t>
            </a:r>
            <a:endParaRPr lang="ja-JP" altLang="en-US" sz="1400" dirty="0">
              <a:latin typeface="Arial" charset="0"/>
            </a:endParaRPr>
          </a:p>
        </p:txBody>
      </p:sp>
      <p:sp>
        <p:nvSpPr>
          <p:cNvPr id="11" name="Rectangle 19"/>
          <p:cNvSpPr>
            <a:spLocks noChangeArrowheads="1"/>
          </p:cNvSpPr>
          <p:nvPr/>
        </p:nvSpPr>
        <p:spPr bwMode="auto">
          <a:xfrm>
            <a:off x="3624263" y="5280551"/>
            <a:ext cx="1008062" cy="647700"/>
          </a:xfrm>
          <a:prstGeom prst="rect">
            <a:avLst/>
          </a:prstGeom>
          <a:noFill/>
          <a:ln w="28575">
            <a:solidFill>
              <a:srgbClr val="FF0000"/>
            </a:solidFill>
            <a:miter lim="800000"/>
            <a:headEnd/>
            <a:tailEnd/>
          </a:ln>
        </p:spPr>
        <p:txBody>
          <a:bodyPr wrap="none" anchor="ctr"/>
          <a:lstStyle/>
          <a:p>
            <a:endParaRPr lang="ja-JP" altLang="en-US">
              <a:latin typeface="Arial" charset="0"/>
            </a:endParaRPr>
          </a:p>
        </p:txBody>
      </p:sp>
      <p:sp>
        <p:nvSpPr>
          <p:cNvPr id="12" name="Text Box 20"/>
          <p:cNvSpPr txBox="1">
            <a:spLocks noChangeArrowheads="1"/>
          </p:cNvSpPr>
          <p:nvPr/>
        </p:nvSpPr>
        <p:spPr bwMode="auto">
          <a:xfrm>
            <a:off x="3527426" y="5230105"/>
            <a:ext cx="1146175" cy="738664"/>
          </a:xfrm>
          <a:prstGeom prst="rect">
            <a:avLst/>
          </a:prstGeom>
          <a:noFill/>
          <a:ln w="9525">
            <a:noFill/>
            <a:miter lim="800000"/>
            <a:headEnd/>
            <a:tailEnd/>
          </a:ln>
        </p:spPr>
        <p:txBody>
          <a:bodyPr>
            <a:spAutoFit/>
          </a:bodyPr>
          <a:lstStyle/>
          <a:p>
            <a:pPr algn="ctr">
              <a:spcBef>
                <a:spcPct val="50000"/>
              </a:spcBef>
            </a:pPr>
            <a:r>
              <a:rPr lang="es-ES" altLang="ja-JP" sz="1400" dirty="0">
                <a:latin typeface="Arial" charset="0"/>
              </a:rPr>
              <a:t>Adaptación de impedancia</a:t>
            </a:r>
            <a:endParaRPr lang="ja-JP" altLang="en-US" sz="1400" dirty="0">
              <a:latin typeface="Arial" charset="0"/>
            </a:endParaRPr>
          </a:p>
        </p:txBody>
      </p:sp>
      <p:sp>
        <p:nvSpPr>
          <p:cNvPr id="13" name="Rectangle 21"/>
          <p:cNvSpPr>
            <a:spLocks noChangeArrowheads="1"/>
          </p:cNvSpPr>
          <p:nvPr/>
        </p:nvSpPr>
        <p:spPr bwMode="auto">
          <a:xfrm>
            <a:off x="1208088" y="5280551"/>
            <a:ext cx="1008062" cy="647700"/>
          </a:xfrm>
          <a:prstGeom prst="rect">
            <a:avLst/>
          </a:prstGeom>
          <a:noFill/>
          <a:ln w="28575">
            <a:solidFill>
              <a:schemeClr val="tx1"/>
            </a:solidFill>
            <a:miter lim="800000"/>
            <a:headEnd/>
            <a:tailEnd/>
          </a:ln>
        </p:spPr>
        <p:txBody>
          <a:bodyPr wrap="none" anchor="ctr"/>
          <a:lstStyle/>
          <a:p>
            <a:endParaRPr lang="ja-JP" altLang="en-US">
              <a:latin typeface="Arial" charset="0"/>
            </a:endParaRPr>
          </a:p>
        </p:txBody>
      </p:sp>
      <p:sp>
        <p:nvSpPr>
          <p:cNvPr id="14" name="Text Box 22"/>
          <p:cNvSpPr txBox="1">
            <a:spLocks noChangeArrowheads="1"/>
          </p:cNvSpPr>
          <p:nvPr/>
        </p:nvSpPr>
        <p:spPr bwMode="auto">
          <a:xfrm>
            <a:off x="1100138" y="5407551"/>
            <a:ext cx="1211262" cy="523220"/>
          </a:xfrm>
          <a:prstGeom prst="rect">
            <a:avLst/>
          </a:prstGeom>
          <a:noFill/>
          <a:ln w="9525">
            <a:noFill/>
            <a:miter lim="800000"/>
            <a:headEnd/>
            <a:tailEnd/>
          </a:ln>
        </p:spPr>
        <p:txBody>
          <a:bodyPr>
            <a:spAutoFit/>
          </a:bodyPr>
          <a:lstStyle/>
          <a:p>
            <a:pPr algn="ctr">
              <a:spcBef>
                <a:spcPct val="50000"/>
              </a:spcBef>
            </a:pPr>
            <a:r>
              <a:rPr lang="en-US" altLang="ja-JP" sz="1400" dirty="0" err="1">
                <a:latin typeface="Arial" charset="0"/>
              </a:rPr>
              <a:t>Generador</a:t>
            </a:r>
            <a:r>
              <a:rPr lang="en-US" altLang="ja-JP" sz="1400" dirty="0">
                <a:latin typeface="Arial" charset="0"/>
              </a:rPr>
              <a:t> de se</a:t>
            </a:r>
            <a:r>
              <a:rPr lang="es-ES" altLang="ja-JP" sz="1400" dirty="0" err="1">
                <a:latin typeface="Arial" charset="0"/>
              </a:rPr>
              <a:t>ñales</a:t>
            </a:r>
            <a:endParaRPr lang="ja-JP" altLang="en-US" sz="1400" dirty="0">
              <a:latin typeface="Arial" charset="0"/>
            </a:endParaRPr>
          </a:p>
        </p:txBody>
      </p:sp>
      <p:cxnSp>
        <p:nvCxnSpPr>
          <p:cNvPr id="15" name="AutoShape 25"/>
          <p:cNvCxnSpPr>
            <a:cxnSpLocks noChangeShapeType="1"/>
            <a:stCxn id="17" idx="3"/>
            <a:endCxn id="11" idx="1"/>
          </p:cNvCxnSpPr>
          <p:nvPr/>
        </p:nvCxnSpPr>
        <p:spPr bwMode="auto">
          <a:xfrm>
            <a:off x="3421063" y="5604401"/>
            <a:ext cx="188912" cy="0"/>
          </a:xfrm>
          <a:prstGeom prst="straightConnector1">
            <a:avLst/>
          </a:prstGeom>
          <a:noFill/>
          <a:ln w="19050">
            <a:solidFill>
              <a:schemeClr val="tx1"/>
            </a:solidFill>
            <a:round/>
            <a:headEnd/>
            <a:tailEnd/>
          </a:ln>
        </p:spPr>
      </p:cxnSp>
      <p:cxnSp>
        <p:nvCxnSpPr>
          <p:cNvPr id="16" name="AutoShape 26"/>
          <p:cNvCxnSpPr>
            <a:cxnSpLocks noChangeShapeType="1"/>
            <a:stCxn id="11" idx="3"/>
            <a:endCxn id="5" idx="1"/>
          </p:cNvCxnSpPr>
          <p:nvPr/>
        </p:nvCxnSpPr>
        <p:spPr bwMode="auto">
          <a:xfrm>
            <a:off x="4646613" y="5604401"/>
            <a:ext cx="220662" cy="0"/>
          </a:xfrm>
          <a:prstGeom prst="straightConnector1">
            <a:avLst/>
          </a:prstGeom>
          <a:noFill/>
          <a:ln w="19050">
            <a:solidFill>
              <a:schemeClr val="tx1"/>
            </a:solidFill>
            <a:round/>
            <a:headEnd/>
            <a:tailEnd/>
          </a:ln>
        </p:spPr>
      </p:cxnSp>
      <p:sp>
        <p:nvSpPr>
          <p:cNvPr id="17" name="Rectangle 39"/>
          <p:cNvSpPr>
            <a:spLocks noChangeArrowheads="1"/>
          </p:cNvSpPr>
          <p:nvPr/>
        </p:nvSpPr>
        <p:spPr bwMode="auto">
          <a:xfrm>
            <a:off x="2398713" y="5280551"/>
            <a:ext cx="1008062" cy="647700"/>
          </a:xfrm>
          <a:prstGeom prst="rect">
            <a:avLst/>
          </a:prstGeom>
          <a:noFill/>
          <a:ln w="28575">
            <a:solidFill>
              <a:schemeClr val="accent1"/>
            </a:solidFill>
            <a:miter lim="800000"/>
            <a:headEnd/>
            <a:tailEnd/>
          </a:ln>
        </p:spPr>
        <p:txBody>
          <a:bodyPr wrap="none" anchor="ctr"/>
          <a:lstStyle/>
          <a:p>
            <a:endParaRPr lang="ja-JP" altLang="en-US">
              <a:solidFill>
                <a:schemeClr val="accent1"/>
              </a:solidFill>
              <a:latin typeface="Arial" charset="0"/>
            </a:endParaRPr>
          </a:p>
        </p:txBody>
      </p:sp>
      <p:cxnSp>
        <p:nvCxnSpPr>
          <p:cNvPr id="18" name="AutoShape 41"/>
          <p:cNvCxnSpPr>
            <a:cxnSpLocks noChangeShapeType="1"/>
            <a:stCxn id="17" idx="1"/>
            <a:endCxn id="13" idx="3"/>
          </p:cNvCxnSpPr>
          <p:nvPr/>
        </p:nvCxnSpPr>
        <p:spPr bwMode="auto">
          <a:xfrm flipH="1">
            <a:off x="2230439" y="5604401"/>
            <a:ext cx="153987" cy="0"/>
          </a:xfrm>
          <a:prstGeom prst="straightConnector1">
            <a:avLst/>
          </a:prstGeom>
          <a:noFill/>
          <a:ln w="19050">
            <a:solidFill>
              <a:schemeClr val="tx1"/>
            </a:solidFill>
            <a:round/>
            <a:headEnd/>
            <a:tailEnd/>
          </a:ln>
        </p:spPr>
      </p:cxnSp>
      <p:sp>
        <p:nvSpPr>
          <p:cNvPr id="19" name="Text Box 22"/>
          <p:cNvSpPr txBox="1">
            <a:spLocks noChangeArrowheads="1"/>
          </p:cNvSpPr>
          <p:nvPr/>
        </p:nvSpPr>
        <p:spPr bwMode="auto">
          <a:xfrm>
            <a:off x="2304257" y="5443254"/>
            <a:ext cx="1211263" cy="307777"/>
          </a:xfrm>
          <a:prstGeom prst="rect">
            <a:avLst/>
          </a:prstGeom>
          <a:noFill/>
          <a:ln w="9525">
            <a:noFill/>
            <a:miter lim="800000"/>
            <a:headEnd/>
            <a:tailEnd/>
          </a:ln>
        </p:spPr>
        <p:txBody>
          <a:bodyPr>
            <a:spAutoFit/>
          </a:bodyPr>
          <a:lstStyle/>
          <a:p>
            <a:pPr algn="ctr">
              <a:spcBef>
                <a:spcPct val="50000"/>
              </a:spcBef>
            </a:pPr>
            <a:r>
              <a:rPr lang="en-US" altLang="ja-JP" sz="1400" dirty="0" err="1">
                <a:latin typeface="Arial" charset="0"/>
              </a:rPr>
              <a:t>amplicador</a:t>
            </a:r>
            <a:endParaRPr lang="en-US" altLang="ja-JP" sz="1400" dirty="0">
              <a:latin typeface="Arial" charset="0"/>
            </a:endParaRPr>
          </a:p>
        </p:txBody>
      </p:sp>
      <p:sp>
        <p:nvSpPr>
          <p:cNvPr id="20" name="左右矢印 114"/>
          <p:cNvSpPr/>
          <p:nvPr/>
        </p:nvSpPr>
        <p:spPr bwMode="auto">
          <a:xfrm rot="2142021">
            <a:off x="5865813" y="5396051"/>
            <a:ext cx="571500" cy="678638"/>
          </a:xfrm>
          <a:prstGeom prst="leftRight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nSpc>
                <a:spcPct val="90000"/>
              </a:lnSpc>
              <a:defRPr/>
            </a:pPr>
            <a:endParaRPr lang="ja-JP" altLang="en-US">
              <a:solidFill>
                <a:schemeClr val="tx2"/>
              </a:solidFill>
              <a:latin typeface="ＭＳ Ｐゴシック" charset="-128"/>
            </a:endParaRPr>
          </a:p>
        </p:txBody>
      </p:sp>
      <p:sp>
        <p:nvSpPr>
          <p:cNvPr id="21" name="Rectangle 19"/>
          <p:cNvSpPr>
            <a:spLocks noChangeArrowheads="1"/>
          </p:cNvSpPr>
          <p:nvPr/>
        </p:nvSpPr>
        <p:spPr bwMode="auto">
          <a:xfrm>
            <a:off x="7704932" y="5911473"/>
            <a:ext cx="1008062" cy="647700"/>
          </a:xfrm>
          <a:prstGeom prst="rect">
            <a:avLst/>
          </a:prstGeom>
          <a:noFill/>
          <a:ln w="28575">
            <a:solidFill>
              <a:srgbClr val="FF0000"/>
            </a:solidFill>
            <a:miter lim="800000"/>
            <a:headEnd/>
            <a:tailEnd/>
          </a:ln>
        </p:spPr>
        <p:txBody>
          <a:bodyPr wrap="none" anchor="ctr"/>
          <a:lstStyle/>
          <a:p>
            <a:endParaRPr lang="ja-JP" altLang="en-US">
              <a:latin typeface="Arial" charset="0"/>
            </a:endParaRPr>
          </a:p>
        </p:txBody>
      </p:sp>
      <p:sp>
        <p:nvSpPr>
          <p:cNvPr id="22" name="Text Box 8"/>
          <p:cNvSpPr txBox="1">
            <a:spLocks noChangeArrowheads="1"/>
          </p:cNvSpPr>
          <p:nvPr/>
        </p:nvSpPr>
        <p:spPr bwMode="auto">
          <a:xfrm>
            <a:off x="7660614" y="5859415"/>
            <a:ext cx="1093788" cy="738664"/>
          </a:xfrm>
          <a:prstGeom prst="rect">
            <a:avLst/>
          </a:prstGeom>
          <a:noFill/>
          <a:ln w="9525">
            <a:noFill/>
            <a:miter lim="800000"/>
            <a:headEnd/>
            <a:tailEnd/>
          </a:ln>
        </p:spPr>
        <p:txBody>
          <a:bodyPr wrap="square">
            <a:spAutoFit/>
          </a:bodyPr>
          <a:lstStyle/>
          <a:p>
            <a:pPr algn="ctr">
              <a:spcBef>
                <a:spcPct val="50000"/>
              </a:spcBef>
            </a:pPr>
            <a:r>
              <a:rPr lang="es-ES" altLang="ja-JP" sz="1400" dirty="0">
                <a:latin typeface="Arial" charset="0"/>
              </a:rPr>
              <a:t>Adaptación de impedancia</a:t>
            </a:r>
            <a:endParaRPr lang="ja-JP" altLang="en-US" sz="1400" dirty="0">
              <a:latin typeface="Arial" charset="0"/>
            </a:endParaRPr>
          </a:p>
        </p:txBody>
      </p:sp>
      <p:cxnSp>
        <p:nvCxnSpPr>
          <p:cNvPr id="23" name="直線コネクタ 3"/>
          <p:cNvCxnSpPr>
            <a:stCxn id="7" idx="3"/>
            <a:endCxn id="22" idx="1"/>
          </p:cNvCxnSpPr>
          <p:nvPr/>
        </p:nvCxnSpPr>
        <p:spPr>
          <a:xfrm flipV="1">
            <a:off x="7466014" y="6228748"/>
            <a:ext cx="194601" cy="13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72"/>
          <p:cNvCxnSpPr>
            <a:stCxn id="22" idx="3"/>
          </p:cNvCxnSpPr>
          <p:nvPr/>
        </p:nvCxnSpPr>
        <p:spPr>
          <a:xfrm>
            <a:off x="8754403" y="6228747"/>
            <a:ext cx="213113" cy="18592"/>
          </a:xfrm>
          <a:prstGeom prst="line">
            <a:avLst/>
          </a:prstGeom>
        </p:spPr>
        <p:style>
          <a:lnRef idx="1">
            <a:schemeClr val="accent1"/>
          </a:lnRef>
          <a:fillRef idx="0">
            <a:schemeClr val="accent1"/>
          </a:fillRef>
          <a:effectRef idx="0">
            <a:schemeClr val="accent1"/>
          </a:effectRef>
          <a:fontRef idx="minor">
            <a:schemeClr val="tx1"/>
          </a:fontRef>
        </p:style>
      </p:cxnSp>
      <p:sp>
        <p:nvSpPr>
          <p:cNvPr id="35" name="タイトル 1"/>
          <p:cNvSpPr>
            <a:spLocks noGrp="1"/>
          </p:cNvSpPr>
          <p:nvPr>
            <p:ph type="title"/>
          </p:nvPr>
        </p:nvSpPr>
        <p:spPr>
          <a:xfrm>
            <a:off x="13646" y="212777"/>
            <a:ext cx="11568754" cy="609600"/>
          </a:xfrm>
        </p:spPr>
        <p:txBody>
          <a:bodyPr>
            <a:noAutofit/>
          </a:bodyPr>
          <a:lstStyle/>
          <a:p>
            <a:r>
              <a:rPr lang="es-ES" altLang="ja-JP" sz="3200" dirty="0" smtClean="0">
                <a:latin typeface="Batang" panose="02030600000101010101" pitchFamily="18" charset="-127"/>
                <a:ea typeface="Batang" panose="02030600000101010101" pitchFamily="18" charset="-127"/>
              </a:rPr>
              <a:t>Configuración del sistema </a:t>
            </a:r>
            <a:r>
              <a:rPr lang="es-ES" altLang="ja-JP" sz="3200" i="1" dirty="0" err="1" smtClean="0">
                <a:latin typeface="Batang" panose="02030600000101010101" pitchFamily="18" charset="-127"/>
                <a:ea typeface="Batang" panose="02030600000101010101" pitchFamily="18" charset="-127"/>
              </a:rPr>
              <a:t>Wireless</a:t>
            </a:r>
            <a:r>
              <a:rPr lang="es-ES" altLang="ja-JP" sz="3200" i="1" dirty="0" smtClean="0">
                <a:latin typeface="Batang" panose="02030600000101010101" pitchFamily="18" charset="-127"/>
                <a:ea typeface="Batang" panose="02030600000101010101" pitchFamily="18" charset="-127"/>
              </a:rPr>
              <a:t> </a:t>
            </a:r>
            <a:r>
              <a:rPr lang="es-ES" altLang="ja-JP" sz="3200" i="1" dirty="0" err="1" smtClean="0">
                <a:latin typeface="Batang" panose="02030600000101010101" pitchFamily="18" charset="-127"/>
                <a:ea typeface="Batang" panose="02030600000101010101" pitchFamily="18" charset="-127"/>
              </a:rPr>
              <a:t>power</a:t>
            </a:r>
            <a:r>
              <a:rPr lang="es-ES" altLang="ja-JP" sz="3200" i="1" dirty="0" smtClean="0">
                <a:latin typeface="Batang" panose="02030600000101010101" pitchFamily="18" charset="-127"/>
                <a:ea typeface="Batang" panose="02030600000101010101" pitchFamily="18" charset="-127"/>
              </a:rPr>
              <a:t> transfer</a:t>
            </a:r>
            <a:r>
              <a:rPr lang="es-ES" altLang="ja-JP" sz="3200" dirty="0" smtClean="0">
                <a:latin typeface="Batang" panose="02030600000101010101" pitchFamily="18" charset="-127"/>
                <a:ea typeface="Batang" panose="02030600000101010101" pitchFamily="18" charset="-127"/>
              </a:rPr>
              <a:t> </a:t>
            </a:r>
            <a:r>
              <a:rPr lang="en-US" altLang="ja-JP" sz="3200" dirty="0" smtClean="0">
                <a:latin typeface="Batang" panose="02030600000101010101" pitchFamily="18" charset="-127"/>
                <a:ea typeface="Batang" panose="02030600000101010101" pitchFamily="18" charset="-127"/>
              </a:rPr>
              <a:t>(</a:t>
            </a:r>
            <a:r>
              <a:rPr lang="es-ES" altLang="ja-JP" sz="3200" dirty="0" smtClean="0">
                <a:latin typeface="Batang" panose="02030600000101010101" pitchFamily="18" charset="-127"/>
                <a:ea typeface="Batang" panose="02030600000101010101" pitchFamily="18" charset="-127"/>
              </a:rPr>
              <a:t>WPT)</a:t>
            </a:r>
            <a:endParaRPr lang="ja-JP" altLang="en-US" sz="3200" dirty="0" smtClean="0">
              <a:latin typeface="Batang" panose="02030600000101010101" pitchFamily="18" charset="-127"/>
              <a:ea typeface="Batang" panose="02030600000101010101" pitchFamily="18" charset="-127"/>
            </a:endParaRPr>
          </a:p>
        </p:txBody>
      </p:sp>
      <p:pic>
        <p:nvPicPr>
          <p:cNvPr id="36" name="Marcador de contenido 4"/>
          <p:cNvPicPr>
            <a:picLocks/>
          </p:cNvPicPr>
          <p:nvPr/>
        </p:nvPicPr>
        <p:blipFill>
          <a:blip r:embed="rId3"/>
          <a:stretch>
            <a:fillRect/>
          </a:stretch>
        </p:blipFill>
        <p:spPr>
          <a:xfrm>
            <a:off x="6892264" y="1686106"/>
            <a:ext cx="4956836" cy="2447925"/>
          </a:xfrm>
          <a:prstGeom prst="rect">
            <a:avLst/>
          </a:prstGeom>
        </p:spPr>
      </p:pic>
      <p:sp>
        <p:nvSpPr>
          <p:cNvPr id="26" name="Rectángulo 25"/>
          <p:cNvSpPr/>
          <p:nvPr/>
        </p:nvSpPr>
        <p:spPr>
          <a:xfrm flipV="1">
            <a:off x="185096" y="871422"/>
            <a:ext cx="11206804" cy="45719"/>
          </a:xfrm>
          <a:prstGeom prst="rect">
            <a:avLst/>
          </a:prstGeom>
          <a:solidFill>
            <a:srgbClr val="0A0C5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57303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346B1309-B0F0-47DB-B48C-92C4D0328934}" type="datetime1">
              <a:rPr kumimoji="1" lang="ja-JP" altLang="en-US" smtClean="0"/>
              <a:pPr/>
              <a:t>2017/2/17</a:t>
            </a:fld>
            <a:endParaRPr kumimoji="1" lang="ja-JP" altLang="en-US" dirty="0"/>
          </a:p>
        </p:txBody>
      </p:sp>
      <p:pic>
        <p:nvPicPr>
          <p:cNvPr id="9" name="Marcador de contenido 8"/>
          <p:cNvPicPr>
            <a:picLocks noGrp="1" noChangeAspect="1"/>
          </p:cNvPicPr>
          <p:nvPr>
            <p:ph idx="1"/>
          </p:nvPr>
        </p:nvPicPr>
        <p:blipFill>
          <a:blip r:embed="rId2"/>
          <a:stretch>
            <a:fillRect/>
          </a:stretch>
        </p:blipFill>
        <p:spPr>
          <a:xfrm>
            <a:off x="5905500" y="1510304"/>
            <a:ext cx="6074247" cy="4585696"/>
          </a:xfrm>
          <a:prstGeom prst="rect">
            <a:avLst/>
          </a:prstGeom>
        </p:spPr>
      </p:pic>
      <p:pic>
        <p:nvPicPr>
          <p:cNvPr id="10" name="Imagen 9"/>
          <p:cNvPicPr>
            <a:picLocks noChangeAspect="1"/>
          </p:cNvPicPr>
          <p:nvPr/>
        </p:nvPicPr>
        <p:blipFill>
          <a:blip r:embed="rId3"/>
          <a:stretch>
            <a:fillRect/>
          </a:stretch>
        </p:blipFill>
        <p:spPr>
          <a:xfrm>
            <a:off x="1235992" y="2286000"/>
            <a:ext cx="4309815" cy="3120719"/>
          </a:xfrm>
          <a:prstGeom prst="rect">
            <a:avLst/>
          </a:prstGeom>
        </p:spPr>
      </p:pic>
      <p:sp>
        <p:nvSpPr>
          <p:cNvPr id="6" name="Rectángulo 5"/>
          <p:cNvSpPr/>
          <p:nvPr/>
        </p:nvSpPr>
        <p:spPr>
          <a:xfrm flipV="1">
            <a:off x="288006" y="1066799"/>
            <a:ext cx="5998493" cy="55257"/>
          </a:xfrm>
          <a:prstGeom prst="rect">
            <a:avLst/>
          </a:prstGeom>
          <a:solidFill>
            <a:srgbClr val="0A0C5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1"/>
          <p:cNvSpPr>
            <a:spLocks noGrp="1"/>
          </p:cNvSpPr>
          <p:nvPr>
            <p:ph type="title"/>
          </p:nvPr>
        </p:nvSpPr>
        <p:spPr>
          <a:xfrm>
            <a:off x="288007" y="184741"/>
            <a:ext cx="10515600" cy="1325563"/>
          </a:xfrm>
        </p:spPr>
        <p:txBody>
          <a:bodyPr>
            <a:normAutofit/>
          </a:bodyPr>
          <a:lstStyle/>
          <a:p>
            <a:r>
              <a:rPr lang="en-US" sz="2800" b="1" dirty="0" smtClean="0">
                <a:latin typeface="Batang" panose="02030600000101010101" pitchFamily="18" charset="-127"/>
                <a:ea typeface="Batang" panose="02030600000101010101" pitchFamily="18" charset="-127"/>
              </a:rPr>
              <a:t>RESULTADOS EXPERIMENTALES</a:t>
            </a:r>
            <a:endParaRPr lang="es-ES" sz="2800" b="1"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4010703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346B1309-B0F0-47DB-B48C-92C4D0328934}" type="datetime1">
              <a:rPr kumimoji="1" lang="ja-JP" altLang="en-US" smtClean="0"/>
              <a:pPr/>
              <a:t>2017/2/17</a:t>
            </a:fld>
            <a:endParaRPr kumimoji="1" lang="ja-JP" altLang="en-US"/>
          </a:p>
        </p:txBody>
      </p:sp>
      <p:pic>
        <p:nvPicPr>
          <p:cNvPr id="5" name="Imagen 4" descr="C:\Users\luipmejia\Desktop\tesis_estapa1\datosVSmodelo.jpg"/>
          <p:cNvPicPr/>
          <p:nvPr/>
        </p:nvPicPr>
        <p:blipFill rotWithShape="1">
          <a:blip r:embed="rId2">
            <a:extLst>
              <a:ext uri="{28A0092B-C50C-407E-A947-70E740481C1C}">
                <a14:useLocalDpi xmlns:a14="http://schemas.microsoft.com/office/drawing/2010/main" val="0"/>
              </a:ext>
            </a:extLst>
          </a:blip>
          <a:srcRect t="2654" b="2936"/>
          <a:stretch/>
        </p:blipFill>
        <p:spPr bwMode="auto">
          <a:xfrm>
            <a:off x="1007990" y="1340014"/>
            <a:ext cx="3203560" cy="3548614"/>
          </a:xfrm>
          <a:prstGeom prst="rect">
            <a:avLst/>
          </a:prstGeom>
          <a:noFill/>
          <a:ln>
            <a:noFill/>
          </a:ln>
          <a:extLst>
            <a:ext uri="{53640926-AAD7-44D8-BBD7-CCE9431645EC}">
              <a14:shadowObscured xmlns:a14="http://schemas.microsoft.com/office/drawing/2010/main"/>
            </a:ext>
          </a:extLst>
        </p:spPr>
      </p:pic>
      <p:sp>
        <p:nvSpPr>
          <p:cNvPr id="6" name="Rectángulo 5"/>
          <p:cNvSpPr/>
          <p:nvPr/>
        </p:nvSpPr>
        <p:spPr>
          <a:xfrm>
            <a:off x="1770437" y="5253157"/>
            <a:ext cx="1678665"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distancia a 8 cm</a:t>
            </a:r>
            <a:endParaRPr lang="es-ES" dirty="0"/>
          </a:p>
        </p:txBody>
      </p:sp>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4841700" y="959105"/>
            <a:ext cx="2666635" cy="2593410"/>
          </a:xfrm>
          <a:prstGeom prst="rect">
            <a:avLst/>
          </a:prstGeom>
          <a:noFill/>
          <a:ln>
            <a:noFill/>
          </a:ln>
        </p:spPr>
      </p:pic>
      <p:pic>
        <p:nvPicPr>
          <p:cNvPr id="8" name="Imagen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5149" y="951239"/>
            <a:ext cx="2446020" cy="2482595"/>
          </a:xfrm>
          <a:prstGeom prst="rect">
            <a:avLst/>
          </a:prstGeom>
          <a:noFill/>
          <a:ln>
            <a:noFill/>
          </a:ln>
        </p:spPr>
      </p:pic>
      <p:sp>
        <p:nvSpPr>
          <p:cNvPr id="9" name="Rectángulo 8"/>
          <p:cNvSpPr/>
          <p:nvPr/>
        </p:nvSpPr>
        <p:spPr>
          <a:xfrm rot="5400000">
            <a:off x="9387785" y="1989219"/>
            <a:ext cx="1794081"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distancia a 25 cm</a:t>
            </a:r>
            <a:endParaRPr lang="es-ES" dirty="0"/>
          </a:p>
        </p:txBody>
      </p:sp>
      <p:pic>
        <p:nvPicPr>
          <p:cNvPr id="10" name="Marcador de contenido 9" descr="C:\Users\luipmejia\Desktop\tesis_estapa1\datosVSmodelo30cm.jpg"/>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976291" y="3684785"/>
            <a:ext cx="2659450" cy="2654300"/>
          </a:xfrm>
          <a:prstGeom prst="rect">
            <a:avLst/>
          </a:prstGeom>
          <a:noFill/>
          <a:ln>
            <a:noFill/>
          </a:ln>
        </p:spPr>
      </p:pic>
      <p:pic>
        <p:nvPicPr>
          <p:cNvPr id="11" name="Imagen 1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6286" y="3866705"/>
            <a:ext cx="1924932" cy="2390036"/>
          </a:xfrm>
          <a:prstGeom prst="rect">
            <a:avLst/>
          </a:prstGeom>
          <a:noFill/>
          <a:ln>
            <a:noFill/>
          </a:ln>
        </p:spPr>
      </p:pic>
      <p:cxnSp>
        <p:nvCxnSpPr>
          <p:cNvPr id="13" name="Conector recto 12"/>
          <p:cNvCxnSpPr/>
          <p:nvPr/>
        </p:nvCxnSpPr>
        <p:spPr>
          <a:xfrm>
            <a:off x="4319185" y="1092200"/>
            <a:ext cx="0" cy="5371576"/>
          </a:xfrm>
          <a:prstGeom prst="line">
            <a:avLst/>
          </a:prstGeom>
          <a:ln w="57150"/>
        </p:spPr>
        <p:style>
          <a:lnRef idx="3">
            <a:schemeClr val="accent1"/>
          </a:lnRef>
          <a:fillRef idx="0">
            <a:schemeClr val="accent1"/>
          </a:fillRef>
          <a:effectRef idx="2">
            <a:schemeClr val="accent1"/>
          </a:effectRef>
          <a:fontRef idx="minor">
            <a:schemeClr val="tx1"/>
          </a:fontRef>
        </p:style>
      </p:cxnSp>
      <p:cxnSp>
        <p:nvCxnSpPr>
          <p:cNvPr id="15" name="Conector recto 14"/>
          <p:cNvCxnSpPr/>
          <p:nvPr/>
        </p:nvCxnSpPr>
        <p:spPr>
          <a:xfrm flipV="1">
            <a:off x="4572000" y="3628715"/>
            <a:ext cx="5816601" cy="5607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6" name="Rectángulo 15"/>
          <p:cNvSpPr/>
          <p:nvPr/>
        </p:nvSpPr>
        <p:spPr>
          <a:xfrm rot="5400000">
            <a:off x="9364673" y="4931125"/>
            <a:ext cx="1794081"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distancia a 30 cm</a:t>
            </a:r>
            <a:endParaRPr lang="es-ES" dirty="0"/>
          </a:p>
        </p:txBody>
      </p:sp>
      <p:sp>
        <p:nvSpPr>
          <p:cNvPr id="14" name="Rectángulo 13"/>
          <p:cNvSpPr/>
          <p:nvPr/>
        </p:nvSpPr>
        <p:spPr>
          <a:xfrm flipV="1">
            <a:off x="342508" y="695337"/>
            <a:ext cx="11239891" cy="45719"/>
          </a:xfrm>
          <a:prstGeom prst="rect">
            <a:avLst/>
          </a:prstGeom>
          <a:solidFill>
            <a:srgbClr val="0A0C5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223307" y="177654"/>
            <a:ext cx="11559575" cy="461665"/>
          </a:xfrm>
          <a:prstGeom prst="rect">
            <a:avLst/>
          </a:prstGeom>
        </p:spPr>
        <p:txBody>
          <a:bodyPr wrap="none">
            <a:spAutoFit/>
          </a:bodyPr>
          <a:lstStyle/>
          <a:p>
            <a:r>
              <a:rPr lang="en-US" sz="2400" b="1" dirty="0" smtClean="0">
                <a:latin typeface="Batang" panose="02030600000101010101" pitchFamily="18" charset="-127"/>
                <a:ea typeface="Batang" panose="02030600000101010101" pitchFamily="18" charset="-127"/>
              </a:rPr>
              <a:t>COMPARACI</a:t>
            </a:r>
            <a:r>
              <a:rPr lang="es-ES" sz="2400" b="1" dirty="0" smtClean="0">
                <a:latin typeface="Batang" panose="02030600000101010101" pitchFamily="18" charset="-127"/>
                <a:ea typeface="Batang" panose="02030600000101010101" pitchFamily="18" charset="-127"/>
              </a:rPr>
              <a:t>ÓN </a:t>
            </a:r>
            <a:r>
              <a:rPr lang="en-US" sz="2400" b="1" dirty="0" smtClean="0">
                <a:latin typeface="Batang" panose="02030600000101010101" pitchFamily="18" charset="-127"/>
                <a:ea typeface="Batang" panose="02030600000101010101" pitchFamily="18" charset="-127"/>
              </a:rPr>
              <a:t>RESULTADOS EXPERIMENTALES-MODELO MATEM</a:t>
            </a:r>
            <a:r>
              <a:rPr lang="es-ES" sz="2400" b="1" smtClean="0">
                <a:latin typeface="Batang" panose="02030600000101010101" pitchFamily="18" charset="-127"/>
                <a:ea typeface="Batang" panose="02030600000101010101" pitchFamily="18" charset="-127"/>
              </a:rPr>
              <a:t>Á</a:t>
            </a:r>
            <a:r>
              <a:rPr lang="en-US" sz="2400" b="1" smtClean="0">
                <a:latin typeface="Batang" panose="02030600000101010101" pitchFamily="18" charset="-127"/>
                <a:ea typeface="Batang" panose="02030600000101010101" pitchFamily="18" charset="-127"/>
              </a:rPr>
              <a:t>TICO</a:t>
            </a:r>
            <a:endParaRPr lang="es-ES" sz="2400" dirty="0"/>
          </a:p>
        </p:txBody>
      </p:sp>
    </p:spTree>
    <p:extLst>
      <p:ext uri="{BB962C8B-B14F-4D97-AF65-F5344CB8AC3E}">
        <p14:creationId xmlns:p14="http://schemas.microsoft.com/office/powerpoint/2010/main" val="541735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600" y="-225425"/>
            <a:ext cx="10515600" cy="1325563"/>
          </a:xfrm>
        </p:spPr>
        <p:txBody>
          <a:bodyPr>
            <a:normAutofit/>
          </a:bodyPr>
          <a:lstStyle/>
          <a:p>
            <a:r>
              <a:rPr lang="es-ES" sz="2800" dirty="0" smtClean="0">
                <a:latin typeface="Batang" panose="02030600000101010101" pitchFamily="18" charset="-127"/>
                <a:ea typeface="Batang" panose="02030600000101010101" pitchFamily="18" charset="-127"/>
              </a:rPr>
              <a:t>EFICIENCIA</a:t>
            </a:r>
            <a:endParaRPr lang="es-ES" sz="2800" dirty="0">
              <a:latin typeface="Batang" panose="02030600000101010101" pitchFamily="18" charset="-127"/>
              <a:ea typeface="Batang" panose="02030600000101010101" pitchFamily="18" charset="-127"/>
            </a:endParaRPr>
          </a:p>
        </p:txBody>
      </p:sp>
      <p:sp>
        <p:nvSpPr>
          <p:cNvPr id="4" name="Marcador de fecha 3"/>
          <p:cNvSpPr>
            <a:spLocks noGrp="1"/>
          </p:cNvSpPr>
          <p:nvPr>
            <p:ph type="dt" sz="half" idx="10"/>
          </p:nvPr>
        </p:nvSpPr>
        <p:spPr/>
        <p:txBody>
          <a:bodyPr/>
          <a:lstStyle/>
          <a:p>
            <a:fld id="{346B1309-B0F0-47DB-B48C-92C4D0328934}" type="datetime1">
              <a:rPr kumimoji="1" lang="ja-JP" altLang="en-US" smtClean="0"/>
              <a:pPr/>
              <a:t>2017/2/17</a:t>
            </a:fld>
            <a:endParaRPr kumimoji="1" lang="ja-JP" altLang="en-US" dirty="0"/>
          </a:p>
        </p:txBody>
      </p:sp>
      <p:pic>
        <p:nvPicPr>
          <p:cNvPr id="5" name="Marcador de contenido 4" descr="C:\Users\luipmejia\Desktop\tesis_estapa1\eficiencia2 - copia.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39368" y="1295400"/>
            <a:ext cx="5095081" cy="4042481"/>
          </a:xfrm>
          <a:prstGeom prst="rect">
            <a:avLst/>
          </a:prstGeom>
          <a:noFill/>
          <a:ln>
            <a:noFill/>
          </a:ln>
        </p:spPr>
      </p:pic>
      <mc:AlternateContent xmlns:mc="http://schemas.openxmlformats.org/markup-compatibility/2006" xmlns:a14="http://schemas.microsoft.com/office/drawing/2010/main">
        <mc:Choice Requires="a14">
          <p:graphicFrame>
            <p:nvGraphicFramePr>
              <p:cNvPr id="8" name="Tabla 7"/>
              <p:cNvGraphicFramePr>
                <a:graphicFrameLocks noGrp="1"/>
              </p:cNvGraphicFramePr>
              <p:nvPr>
                <p:extLst>
                  <p:ext uri="{D42A27DB-BD31-4B8C-83A1-F6EECF244321}">
                    <p14:modId xmlns:p14="http://schemas.microsoft.com/office/powerpoint/2010/main" val="1347777119"/>
                  </p:ext>
                </p:extLst>
              </p:nvPr>
            </p:nvGraphicFramePr>
            <p:xfrm>
              <a:off x="438150" y="1352254"/>
              <a:ext cx="1943100" cy="320040"/>
            </p:xfrm>
            <a:graphic>
              <a:graphicData uri="http://schemas.openxmlformats.org/drawingml/2006/table">
                <a:tbl>
                  <a:tblPr>
                    <a:tableStyleId>{5C22544A-7EE6-4342-B048-85BDC9FD1C3A}</a:tableStyleId>
                  </a:tblPr>
                  <a:tblGrid>
                    <a:gridCol w="1943100"/>
                  </a:tblGrid>
                  <a:tr h="0">
                    <a:tc>
                      <a:txBody>
                        <a:bodyPr/>
                        <a:lstStyle/>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s-EC" sz="1400">
                                    <a:effectLst/>
                                    <a:latin typeface="Cambria Math" panose="02040503050406030204" pitchFamily="18" charset="0"/>
                                  </a:rPr>
                                  <m:t>eficiencia</m:t>
                                </m:r>
                                <m:r>
                                  <a:rPr lang="es-EC" sz="1400">
                                    <a:effectLst/>
                                    <a:latin typeface="Cambria Math" panose="02040503050406030204" pitchFamily="18" charset="0"/>
                                  </a:rPr>
                                  <m:t>=</m:t>
                                </m:r>
                                <m:sSup>
                                  <m:sSupPr>
                                    <m:ctrlPr>
                                      <a:rPr lang="es-ES" sz="1400" i="1">
                                        <a:effectLst/>
                                        <a:latin typeface="Cambria Math"/>
                                      </a:rPr>
                                    </m:ctrlPr>
                                  </m:sSupPr>
                                  <m:e>
                                    <m:sSub>
                                      <m:sSubPr>
                                        <m:ctrlPr>
                                          <a:rPr lang="es-ES" sz="1400" i="1">
                                            <a:effectLst/>
                                            <a:latin typeface="Cambria Math"/>
                                          </a:rPr>
                                        </m:ctrlPr>
                                      </m:sSubPr>
                                      <m:e>
                                        <m:r>
                                          <a:rPr lang="es-ES" sz="1400">
                                            <a:effectLst/>
                                            <a:latin typeface="Cambria Math" panose="02040503050406030204" pitchFamily="18" charset="0"/>
                                          </a:rPr>
                                          <m:t>|</m:t>
                                        </m:r>
                                        <m:r>
                                          <a:rPr lang="es-EC" sz="1400">
                                            <a:effectLst/>
                                            <a:latin typeface="Cambria Math" panose="02040503050406030204" pitchFamily="18" charset="0"/>
                                          </a:rPr>
                                          <m:t>𝑆</m:t>
                                        </m:r>
                                      </m:e>
                                      <m:sub>
                                        <m:r>
                                          <a:rPr lang="es-EC" sz="1400">
                                            <a:effectLst/>
                                            <a:latin typeface="Cambria Math" panose="02040503050406030204" pitchFamily="18" charset="0"/>
                                          </a:rPr>
                                          <m:t>21</m:t>
                                        </m:r>
                                      </m:sub>
                                    </m:sSub>
                                    <m:r>
                                      <a:rPr lang="es-EC" sz="1400">
                                        <a:effectLst/>
                                        <a:latin typeface="Cambria Math" panose="02040503050406030204" pitchFamily="18" charset="0"/>
                                      </a:rPr>
                                      <m:t>| </m:t>
                                    </m:r>
                                  </m:e>
                                  <m:sup>
                                    <m:r>
                                      <a:rPr lang="es-EC" sz="1400">
                                        <a:effectLst/>
                                        <a:latin typeface="Cambria Math" panose="02040503050406030204" pitchFamily="18" charset="0"/>
                                      </a:rPr>
                                      <m:t>2</m:t>
                                    </m:r>
                                  </m:sup>
                                </m:sSup>
                                <m:r>
                                  <a:rPr lang="es-EC" sz="1400">
                                    <a:effectLst/>
                                    <a:latin typeface="Cambria Math" panose="02040503050406030204" pitchFamily="18" charset="0"/>
                                  </a:rPr>
                                  <m:t> </m:t>
                                </m:r>
                              </m:oMath>
                            </m:oMathPara>
                          </a14:m>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9535" marR="89535"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mc:Choice>
        <mc:Fallback xmlns="">
          <p:graphicFrame>
            <p:nvGraphicFramePr>
              <p:cNvPr id="8" name="Tabla 7"/>
              <p:cNvGraphicFramePr>
                <a:graphicFrameLocks noGrp="1"/>
              </p:cNvGraphicFramePr>
              <p:nvPr>
                <p:extLst>
                  <p:ext uri="{D42A27DB-BD31-4B8C-83A1-F6EECF244321}">
                    <p14:modId xmlns:p14="http://schemas.microsoft.com/office/powerpoint/2010/main" val="1347777119"/>
                  </p:ext>
                </p:extLst>
              </p:nvPr>
            </p:nvGraphicFramePr>
            <p:xfrm>
              <a:off x="438150" y="1352254"/>
              <a:ext cx="1943100" cy="320040"/>
            </p:xfrm>
            <a:graphic>
              <a:graphicData uri="http://schemas.openxmlformats.org/drawingml/2006/table">
                <a:tbl>
                  <a:tblPr>
                    <a:tableStyleId>{5C22544A-7EE6-4342-B048-85BDC9FD1C3A}</a:tableStyleId>
                  </a:tblPr>
                  <a:tblGrid>
                    <a:gridCol w="1943100"/>
                  </a:tblGrid>
                  <a:tr h="320040">
                    <a:tc>
                      <a:txBody>
                        <a:bodyPr/>
                        <a:lstStyle/>
                        <a:p>
                          <a:endParaRPr lang="es-ES"/>
                        </a:p>
                      </a:txBody>
                      <a:tcPr marL="89535" marR="89535" marT="0" marB="0">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b="-9259"/>
                          </a:stretch>
                        </a:blipFill>
                      </a:tcPr>
                    </a:tc>
                  </a:tr>
                </a:tbl>
              </a:graphicData>
            </a:graphic>
          </p:graphicFrame>
        </mc:Fallback>
      </mc:AlternateContent>
      <p:sp>
        <p:nvSpPr>
          <p:cNvPr id="6" name="Rectángulo 5"/>
          <p:cNvSpPr/>
          <p:nvPr/>
        </p:nvSpPr>
        <p:spPr>
          <a:xfrm>
            <a:off x="342509" y="741056"/>
            <a:ext cx="2362591" cy="45719"/>
          </a:xfrm>
          <a:prstGeom prst="rect">
            <a:avLst/>
          </a:prstGeom>
          <a:solidFill>
            <a:srgbClr val="0A0C5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26186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381000" y="1158874"/>
                <a:ext cx="10515600" cy="5699125"/>
              </a:xfrm>
            </p:spPr>
            <p:txBody>
              <a:bodyPr>
                <a:normAutofit fontScale="77500" lnSpcReduction="20000"/>
              </a:bodyPr>
              <a:lstStyle/>
              <a:p>
                <a:pPr lvl="0" algn="just"/>
                <a:r>
                  <a:rPr lang="es-US" dirty="0"/>
                  <a:t>Se verificó que el </a:t>
                </a:r>
                <a:r>
                  <a:rPr lang="es-EC" dirty="0"/>
                  <a:t>diseño</a:t>
                </a:r>
                <a:r>
                  <a:rPr lang="es-ES" dirty="0"/>
                  <a:t> de las bobinas planas circulares </a:t>
                </a:r>
                <a:r>
                  <a:rPr lang="es-ES" dirty="0" err="1"/>
                  <a:t>multi</a:t>
                </a:r>
                <a:r>
                  <a:rPr lang="es-ES" dirty="0"/>
                  <a:t>-vueltas que utilizan su capacitancia parásita e inductancia propia  presenta un factor de calidad alto que permite crear un campo resonante magnético acoplado fuerte  óptimo para realizar la transferencia de energía superando el rango de las unidades de centímetros empleadas en la transferencia inductiva. Un factor de calidad alto reduce la resistencia por perdidas aumentando la eficiencia del sistema</a:t>
                </a:r>
                <a:r>
                  <a:rPr lang="es-ES" dirty="0" smtClean="0"/>
                  <a:t>.</a:t>
                </a:r>
              </a:p>
              <a:p>
                <a:pPr lvl="0" algn="just"/>
                <a:endParaRPr lang="es-ES" dirty="0"/>
              </a:p>
              <a:p>
                <a:pPr lvl="0" algn="just"/>
                <a:r>
                  <a:rPr lang="es-US" dirty="0"/>
                  <a:t>Se comprobó</a:t>
                </a:r>
                <a:r>
                  <a:rPr lang="es-ES" dirty="0"/>
                  <a:t> que el modelo matemático descrito mediante la teoría de circuitos es válido para la simulación y el estudio de los sistemas de transmisión de energía inalámbrica, se obtuvo resultados similares al modelo experimental mediante la evaluación del parámetro de transmisión  </a:t>
                </a:r>
                <a14:m>
                  <m:oMath xmlns:m="http://schemas.openxmlformats.org/officeDocument/2006/math">
                    <m:sSub>
                      <m:sSubPr>
                        <m:ctrlPr>
                          <a:rPr lang="es-ES" i="1">
                            <a:latin typeface="Cambria Math"/>
                          </a:rPr>
                        </m:ctrlPr>
                      </m:sSubPr>
                      <m:e>
                        <m:r>
                          <a:rPr lang="es-ES" i="1">
                            <a:latin typeface="Cambria Math" panose="02040503050406030204" pitchFamily="18" charset="0"/>
                          </a:rPr>
                          <m:t>𝑆</m:t>
                        </m:r>
                      </m:e>
                      <m:sub>
                        <m:r>
                          <a:rPr lang="es-ES" i="1">
                            <a:latin typeface="Cambria Math" panose="02040503050406030204" pitchFamily="18" charset="0"/>
                          </a:rPr>
                          <m:t>21</m:t>
                        </m:r>
                      </m:sub>
                    </m:sSub>
                  </m:oMath>
                </a14:m>
                <a:r>
                  <a:rPr lang="es-ES" dirty="0" smtClean="0"/>
                  <a:t>.</a:t>
                </a:r>
              </a:p>
              <a:p>
                <a:pPr lvl="0" algn="just"/>
                <a:endParaRPr lang="es-ES" dirty="0"/>
              </a:p>
              <a:p>
                <a:pPr lvl="0" algn="just"/>
                <a:r>
                  <a:rPr lang="es-US" dirty="0"/>
                  <a:t>Se determinó que en el sistema WPT propuesto está condicionado por tres regiones </a:t>
                </a:r>
                <a:r>
                  <a:rPr lang="es-ES" dirty="0"/>
                  <a:t>(sobre-acoplado, críticamente-acoplado y bajo-acoplado). La región sobre acoplada presenta alta eficiencia en los picos de frecuencias a los alrededores de la frecuencia central de resonancia, al aumentar la distancia el sistema converge en la región críticamente acoplada que es el límite en donde la eficiencia alcanza su valor máximo en la frecuencia de central de resonancia a la cual fue diseñado el sistema. Finalmente al pasar a la región baja-acoplada la eficiencia tiene a disminuir drásticamente. La eficiencia por lo tanto depende principalmente del diseño de resonadores, del factor de calidad, alineación y distancia de separación.</a:t>
                </a:r>
              </a:p>
              <a:p>
                <a:endParaRPr lang="es-E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381000" y="1158874"/>
                <a:ext cx="10515600" cy="5699125"/>
              </a:xfrm>
              <a:blipFill rotWithShape="0">
                <a:blip r:embed="rId2"/>
                <a:stretch>
                  <a:fillRect l="-696" t="-2246" r="-696"/>
                </a:stretch>
              </a:blipFill>
            </p:spPr>
            <p:txBody>
              <a:bodyPr/>
              <a:lstStyle/>
              <a:p>
                <a:r>
                  <a:rPr lang="es-ES">
                    <a:noFill/>
                  </a:rPr>
                  <a:t> </a:t>
                </a:r>
              </a:p>
            </p:txBody>
          </p:sp>
        </mc:Fallback>
      </mc:AlternateContent>
      <p:sp>
        <p:nvSpPr>
          <p:cNvPr id="4" name="Rectángulo 3"/>
          <p:cNvSpPr/>
          <p:nvPr/>
        </p:nvSpPr>
        <p:spPr>
          <a:xfrm>
            <a:off x="223307" y="177654"/>
            <a:ext cx="2736647" cy="461665"/>
          </a:xfrm>
          <a:prstGeom prst="rect">
            <a:avLst/>
          </a:prstGeom>
        </p:spPr>
        <p:txBody>
          <a:bodyPr wrap="none">
            <a:spAutoFit/>
          </a:bodyPr>
          <a:lstStyle/>
          <a:p>
            <a:r>
              <a:rPr lang="en-US" sz="2400" b="1" dirty="0" smtClean="0">
                <a:latin typeface="Batang" panose="02030600000101010101" pitchFamily="18" charset="-127"/>
                <a:ea typeface="Batang" panose="02030600000101010101" pitchFamily="18" charset="-127"/>
              </a:rPr>
              <a:t>CONCLUSIONES </a:t>
            </a:r>
            <a:endParaRPr lang="es-ES" sz="2400" dirty="0"/>
          </a:p>
        </p:txBody>
      </p:sp>
      <p:sp>
        <p:nvSpPr>
          <p:cNvPr id="5" name="Rectángulo 4"/>
          <p:cNvSpPr/>
          <p:nvPr/>
        </p:nvSpPr>
        <p:spPr>
          <a:xfrm>
            <a:off x="381000" y="616459"/>
            <a:ext cx="2362591" cy="45719"/>
          </a:xfrm>
          <a:prstGeom prst="rect">
            <a:avLst/>
          </a:prstGeom>
          <a:solidFill>
            <a:srgbClr val="0A0C5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50138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9857" y="664482"/>
            <a:ext cx="10515600" cy="4351338"/>
          </a:xfrm>
        </p:spPr>
        <p:txBody>
          <a:bodyPr/>
          <a:lstStyle/>
          <a:p>
            <a:pPr lvl="0" algn="just"/>
            <a:r>
              <a:rPr lang="es-US" sz="2400" dirty="0"/>
              <a:t>Se verifico que la división de frecuencia es mayor en distancias cercanas de separación del transmisor con respecto al receptor, a medida que la distancia aumenta la división de frecuencia se reduce y el punto central de convergencia se va centrando en la frecuencia de resonancia, finalmente a cierta distancia en nuestro caso a los 30 cm la convergencia es total en la frecuencia de resonancia</a:t>
            </a:r>
            <a:r>
              <a:rPr lang="es-US" sz="2400" dirty="0" smtClean="0"/>
              <a:t>.</a:t>
            </a:r>
          </a:p>
          <a:p>
            <a:pPr marL="0" lvl="0" indent="0" algn="just">
              <a:buNone/>
            </a:pPr>
            <a:endParaRPr lang="es-ES" sz="2400" dirty="0"/>
          </a:p>
          <a:p>
            <a:pPr lvl="0" algn="just"/>
            <a:r>
              <a:rPr lang="es-US" sz="2400" dirty="0"/>
              <a:t>Se determinó que la eficiencia </a:t>
            </a:r>
            <a:r>
              <a:rPr lang="es-EC" sz="2400" dirty="0"/>
              <a:t>máxima</a:t>
            </a:r>
            <a:r>
              <a:rPr lang="es-ES" sz="2400" dirty="0"/>
              <a:t> alcanzada fue aproximadamente de 75% a una distancia de 30 cm. </a:t>
            </a:r>
          </a:p>
          <a:p>
            <a:pPr algn="just"/>
            <a:endParaRPr lang="es-ES" dirty="0"/>
          </a:p>
        </p:txBody>
      </p:sp>
    </p:spTree>
    <p:extLst>
      <p:ext uri="{BB962C8B-B14F-4D97-AF65-F5344CB8AC3E}">
        <p14:creationId xmlns:p14="http://schemas.microsoft.com/office/powerpoint/2010/main" val="1915678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70000" lnSpcReduction="20000"/>
          </a:bodyPr>
          <a:lstStyle/>
          <a:p>
            <a:pPr lvl="0" algn="just"/>
            <a:r>
              <a:rPr lang="es-US" dirty="0"/>
              <a:t>La transmisión de energía inalámbrica es un tema muy amplio por lo que se requiere de varias etapas para realizar pruebas con diferentes cargas, entre una de ellas la parte de amplificación de la señal que proviene del generador de señales, por tal motivo es fundamental tener equipos amplificadores y generadores de gama alta en la banda de frecuencias HF.</a:t>
            </a:r>
            <a:endParaRPr lang="es-ES" dirty="0"/>
          </a:p>
          <a:p>
            <a:pPr algn="just"/>
            <a:endParaRPr lang="es-ES" dirty="0"/>
          </a:p>
          <a:p>
            <a:pPr lvl="0" algn="just"/>
            <a:r>
              <a:rPr lang="es-US" dirty="0"/>
              <a:t>Realizar las mediciones en cámaras anecoicas sería fundamental para el buen diseño de los resonadores debido a que en el ambiente existen varias </a:t>
            </a:r>
            <a:r>
              <a:rPr lang="es-EC" dirty="0"/>
              <a:t>señales </a:t>
            </a:r>
            <a:r>
              <a:rPr lang="es-ES" dirty="0"/>
              <a:t>externas que afectan las mediciones</a:t>
            </a:r>
            <a:r>
              <a:rPr lang="es-US" dirty="0"/>
              <a:t> y según lo experimentado la variación de los parámetros de una bobina con respecto a otra afecta la eficiencia del sistema, además se debe tener en cuenta que los equipos se encuentren calibrados.</a:t>
            </a:r>
            <a:endParaRPr lang="es-ES" dirty="0"/>
          </a:p>
          <a:p>
            <a:pPr algn="just"/>
            <a:endParaRPr lang="es-ES" dirty="0"/>
          </a:p>
          <a:p>
            <a:pPr lvl="0" algn="just"/>
            <a:r>
              <a:rPr lang="es-US" dirty="0"/>
              <a:t>Investigar y realizar pruebas con nuevos materiales que permitan diseñar resonadores con un mayor factor de calidad. Utilizar estructuras sólidas y de buen material  que contenga las bobinas sin modificar su forma, debido a que en el presente proyecto la estructura se la realizó en madera MDF(mediante corte laser) que resulto poco robusta y su deformación progresiva modificaba continuamente los valores de los parámetros. Se recomienda realizar la estructura en acrílico.</a:t>
            </a:r>
            <a:endParaRPr lang="es-ES" dirty="0"/>
          </a:p>
          <a:p>
            <a:endParaRPr lang="es-ES" dirty="0"/>
          </a:p>
        </p:txBody>
      </p:sp>
      <p:sp>
        <p:nvSpPr>
          <p:cNvPr id="4" name="Título 3"/>
          <p:cNvSpPr>
            <a:spLocks noGrp="1"/>
          </p:cNvSpPr>
          <p:nvPr>
            <p:ph type="title"/>
          </p:nvPr>
        </p:nvSpPr>
        <p:spPr>
          <a:xfrm>
            <a:off x="782139" y="729666"/>
            <a:ext cx="3446777" cy="424732"/>
          </a:xfrm>
          <a:prstGeom prst="rect">
            <a:avLst/>
          </a:prstGeom>
        </p:spPr>
        <p:txBody>
          <a:bodyPr wrap="none">
            <a:spAutoFit/>
          </a:bodyPr>
          <a:lstStyle/>
          <a:p>
            <a:r>
              <a:rPr lang="en-US" sz="2400" b="1" dirty="0" smtClean="0">
                <a:latin typeface="Batang" panose="02030600000101010101" pitchFamily="18" charset="-127"/>
                <a:ea typeface="Batang" panose="02030600000101010101" pitchFamily="18" charset="-127"/>
              </a:rPr>
              <a:t>RECOMENDACIONES </a:t>
            </a:r>
            <a:endParaRPr lang="es-ES" sz="2400" dirty="0"/>
          </a:p>
        </p:txBody>
      </p:sp>
      <p:sp>
        <p:nvSpPr>
          <p:cNvPr id="5" name="Rectángulo 4"/>
          <p:cNvSpPr/>
          <p:nvPr/>
        </p:nvSpPr>
        <p:spPr>
          <a:xfrm>
            <a:off x="918030" y="1254786"/>
            <a:ext cx="3029857" cy="45719"/>
          </a:xfrm>
          <a:prstGeom prst="rect">
            <a:avLst/>
          </a:prstGeom>
          <a:solidFill>
            <a:srgbClr val="0A0C5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85279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509486"/>
            <a:ext cx="10515600" cy="5617028"/>
          </a:xfrm>
        </p:spPr>
        <p:txBody>
          <a:bodyPr>
            <a:normAutofit fontScale="47500" lnSpcReduction="20000"/>
          </a:bodyPr>
          <a:lstStyle/>
          <a:p>
            <a:pPr marL="0" indent="0">
              <a:buNone/>
            </a:pPr>
            <a:r>
              <a:rPr lang="es-US" dirty="0"/>
              <a:t> </a:t>
            </a:r>
            <a:endParaRPr lang="es-ES" dirty="0"/>
          </a:p>
          <a:p>
            <a:pPr lvl="0" algn="just"/>
            <a:r>
              <a:rPr lang="es-US" sz="3300" dirty="0"/>
              <a:t>La distancia de cobertura de un sistema WPT puede ampliarse con la incorporación de bobinas intermedias comunicadoras que permitan ampliar el campo resonante magnético, el análisis del modelo matemático se puede realizar utilizando la teoría de circuitos que es muy fiable para comparar con los resultados experimentales. </a:t>
            </a:r>
            <a:endParaRPr lang="es-ES" sz="3300" dirty="0"/>
          </a:p>
          <a:p>
            <a:pPr algn="just"/>
            <a:endParaRPr lang="es-ES" sz="3300" dirty="0"/>
          </a:p>
          <a:p>
            <a:pPr lvl="0" algn="just"/>
            <a:r>
              <a:rPr lang="es-EC" sz="3300" dirty="0"/>
              <a:t>Implementar las etapas de amplificación, conversión  DC y su  adaptación de impedancia al sistema  que permitirán poner en funcionamiento la experimentación con cargas reales conectadas a la bobina  receptora </a:t>
            </a:r>
            <a:endParaRPr lang="es-ES" sz="3300" dirty="0"/>
          </a:p>
          <a:p>
            <a:pPr algn="just"/>
            <a:endParaRPr lang="es-ES" sz="3300" dirty="0"/>
          </a:p>
          <a:p>
            <a:pPr lvl="0" algn="just"/>
            <a:r>
              <a:rPr lang="es-EC" sz="3300" dirty="0"/>
              <a:t>Realizar un seguimiento de la frecuencia para evitar la división de frecuencia mediante el diseño e implementación de una red de adaptación (π) que se adapte automáticamente a las variaciones del campo magnético para seguir automáticamente una sola frecuencia y mejorar la eficiencia del sistema en la región sobre-acoplada.</a:t>
            </a:r>
            <a:endParaRPr lang="es-ES" sz="3300" dirty="0"/>
          </a:p>
          <a:p>
            <a:pPr algn="just"/>
            <a:endParaRPr lang="es-ES" sz="3300" dirty="0"/>
          </a:p>
          <a:p>
            <a:pPr lvl="0" algn="just"/>
            <a:r>
              <a:rPr lang="es-EC" sz="3300" dirty="0"/>
              <a:t>El alto valor del factor de calidad de las bobinas es uno de los puntos más importantes en el diseño</a:t>
            </a:r>
            <a:r>
              <a:rPr lang="es-ES" sz="3300" dirty="0"/>
              <a:t> de sistemas de transmisión de energía inalámbrica por medio de campos resonantes magnéticos, seguir incrementando este valor mejorara la cobertura del campo, para lo cual se debe realizar investigaciones con nuevos materiales, diferentes disposiciones geométricas de los resonadores  con el fin de disminuir la resistencia de pérdida del material debido a que  el factor de calidad está condicionado por este  parámetro. Adicional sería de gran interés realizar una investigación del sistema variando el ángulo de los resonadores.</a:t>
            </a:r>
          </a:p>
          <a:p>
            <a:pPr algn="just"/>
            <a:endParaRPr lang="es-ES" sz="3300" dirty="0"/>
          </a:p>
          <a:p>
            <a:pPr lvl="0" algn="just"/>
            <a:r>
              <a:rPr lang="es-EC" sz="3300" dirty="0"/>
              <a:t>Realizar un estudio de la eficiencia del sistema utilizando diversos obstáculos   en medio del campo electromagnético que actúan los resonadores y evaluar el sistema en función de los materiales empleados.  </a:t>
            </a:r>
            <a:endParaRPr lang="es-ES" sz="3300" dirty="0"/>
          </a:p>
          <a:p>
            <a:endParaRPr lang="es-ES" b="1" dirty="0"/>
          </a:p>
          <a:p>
            <a:endParaRPr lang="es-ES" dirty="0"/>
          </a:p>
        </p:txBody>
      </p:sp>
      <p:sp>
        <p:nvSpPr>
          <p:cNvPr id="4" name="Título 3"/>
          <p:cNvSpPr>
            <a:spLocks noGrp="1"/>
          </p:cNvSpPr>
          <p:nvPr>
            <p:ph type="title"/>
          </p:nvPr>
        </p:nvSpPr>
        <p:spPr>
          <a:xfrm>
            <a:off x="838200" y="830054"/>
            <a:ext cx="3421129" cy="424732"/>
          </a:xfrm>
          <a:prstGeom prst="rect">
            <a:avLst/>
          </a:prstGeom>
        </p:spPr>
        <p:txBody>
          <a:bodyPr wrap="none">
            <a:spAutoFit/>
          </a:bodyPr>
          <a:lstStyle/>
          <a:p>
            <a:r>
              <a:rPr lang="en-US" sz="2400" b="1" dirty="0" smtClean="0">
                <a:latin typeface="Batang" panose="02030600000101010101" pitchFamily="18" charset="-127"/>
                <a:ea typeface="Batang" panose="02030600000101010101" pitchFamily="18" charset="-127"/>
              </a:rPr>
              <a:t>TRABAJOS FUTUROS</a:t>
            </a:r>
            <a:endParaRPr lang="es-ES" sz="2400" dirty="0"/>
          </a:p>
        </p:txBody>
      </p:sp>
      <p:sp>
        <p:nvSpPr>
          <p:cNvPr id="6" name="Rectángulo 5"/>
          <p:cNvSpPr/>
          <p:nvPr/>
        </p:nvSpPr>
        <p:spPr>
          <a:xfrm>
            <a:off x="990600" y="1254786"/>
            <a:ext cx="3268729" cy="45719"/>
          </a:xfrm>
          <a:prstGeom prst="rect">
            <a:avLst/>
          </a:prstGeom>
          <a:solidFill>
            <a:srgbClr val="0A0C5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11058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番号プレースホルダ 3"/>
          <p:cNvSpPr>
            <a:spLocks noGrp="1"/>
          </p:cNvSpPr>
          <p:nvPr>
            <p:ph type="sldNum" sz="quarter" idx="10"/>
          </p:nvPr>
        </p:nvSpPr>
        <p:spPr>
          <a:noFill/>
        </p:spPr>
        <p:txBody>
          <a:bodyPr/>
          <a:lstStyle/>
          <a:p>
            <a:fld id="{0DFE450A-2F92-42CD-9E10-C6242EAB278E}" type="slidenum">
              <a:rPr lang="en-US" altLang="ja-JP" smtClean="0"/>
              <a:pPr/>
              <a:t>19</a:t>
            </a:fld>
            <a:endParaRPr lang="en-US" altLang="ja-JP" smtClean="0"/>
          </a:p>
        </p:txBody>
      </p:sp>
      <p:sp>
        <p:nvSpPr>
          <p:cNvPr id="3" name="テキスト ボックス 2"/>
          <p:cNvSpPr txBox="1"/>
          <p:nvPr/>
        </p:nvSpPr>
        <p:spPr>
          <a:xfrm>
            <a:off x="2705686" y="941558"/>
            <a:ext cx="6865034" cy="646331"/>
          </a:xfrm>
          <a:prstGeom prst="rect">
            <a:avLst/>
          </a:prstGeom>
          <a:noFill/>
        </p:spPr>
        <p:txBody>
          <a:bodyPr wrap="square" rtlCol="0">
            <a:spAutoFit/>
          </a:bodyPr>
          <a:lstStyle/>
          <a:p>
            <a:pPr algn="ctr"/>
            <a:r>
              <a:rPr kumimoji="1" lang="es-ES" altLang="ja-JP" sz="3600" dirty="0"/>
              <a:t>GRACIAS POR SU ATENCIÓN</a:t>
            </a:r>
            <a:endParaRPr kumimoji="1" lang="ja-JP" altLang="en-US" sz="3600" dirty="0"/>
          </a:p>
        </p:txBody>
      </p:sp>
      <p:pic>
        <p:nvPicPr>
          <p:cNvPr id="4" name="Imagen 3"/>
          <p:cNvPicPr>
            <a:picLocks noChangeAspect="1"/>
          </p:cNvPicPr>
          <p:nvPr/>
        </p:nvPicPr>
        <p:blipFill>
          <a:blip r:embed="rId3"/>
          <a:stretch>
            <a:fillRect/>
          </a:stretch>
        </p:blipFill>
        <p:spPr>
          <a:xfrm>
            <a:off x="3980996" y="2053090"/>
            <a:ext cx="4223931" cy="3331710"/>
          </a:xfrm>
          <a:prstGeom prst="rect">
            <a:avLst/>
          </a:prstGeom>
        </p:spPr>
      </p:pic>
    </p:spTree>
    <p:extLst>
      <p:ext uri="{BB962C8B-B14F-4D97-AF65-F5344CB8AC3E}">
        <p14:creationId xmlns:p14="http://schemas.microsoft.com/office/powerpoint/2010/main" val="2681374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3600" b="1" dirty="0" smtClean="0">
                <a:latin typeface="Batang" panose="02030600000101010101" pitchFamily="18" charset="-127"/>
                <a:ea typeface="Batang" panose="02030600000101010101" pitchFamily="18" charset="-127"/>
              </a:rPr>
              <a:t>OBJETIVO GENERAL </a:t>
            </a:r>
            <a:endParaRPr lang="es-ES" sz="3600" b="1" dirty="0">
              <a:latin typeface="Batang" panose="02030600000101010101" pitchFamily="18" charset="-127"/>
              <a:ea typeface="Batang" panose="02030600000101010101" pitchFamily="18" charset="-127"/>
            </a:endParaRPr>
          </a:p>
        </p:txBody>
      </p:sp>
      <p:sp>
        <p:nvSpPr>
          <p:cNvPr id="3" name="Marcador de contenido 2"/>
          <p:cNvSpPr>
            <a:spLocks noGrp="1"/>
          </p:cNvSpPr>
          <p:nvPr>
            <p:ph idx="1"/>
          </p:nvPr>
        </p:nvSpPr>
        <p:spPr/>
        <p:txBody>
          <a:bodyPr/>
          <a:lstStyle/>
          <a:p>
            <a:endParaRPr lang="en-US" dirty="0">
              <a:latin typeface="Batang" panose="02030600000101010101" pitchFamily="18" charset="-127"/>
              <a:ea typeface="Batang" panose="02030600000101010101" pitchFamily="18" charset="-127"/>
            </a:endParaRPr>
          </a:p>
          <a:p>
            <a:pPr marL="0" lvl="0" indent="0">
              <a:buNone/>
            </a:pPr>
            <a:r>
              <a:rPr lang="es-EC" dirty="0">
                <a:latin typeface="Batang" panose="02030600000101010101" pitchFamily="18" charset="-127"/>
                <a:ea typeface="Batang" panose="02030600000101010101" pitchFamily="18" charset="-127"/>
              </a:rPr>
              <a:t>Analizar y determinar la eficiencia del sistema de transmisión de energía inalámbrica mediante el uso de los parámetros-S.</a:t>
            </a:r>
            <a:endParaRPr lang="es-ES" dirty="0">
              <a:latin typeface="Batang" panose="02030600000101010101" pitchFamily="18" charset="-127"/>
              <a:ea typeface="Batang" panose="02030600000101010101" pitchFamily="18" charset="-127"/>
            </a:endParaRPr>
          </a:p>
          <a:p>
            <a:endParaRPr lang="es-ES" dirty="0">
              <a:latin typeface="Batang" panose="02030600000101010101" pitchFamily="18" charset="-127"/>
              <a:ea typeface="Batang" panose="02030600000101010101" pitchFamily="18" charset="-127"/>
            </a:endParaRPr>
          </a:p>
        </p:txBody>
      </p:sp>
      <p:sp>
        <p:nvSpPr>
          <p:cNvPr id="4" name="Rectángulo 3"/>
          <p:cNvSpPr/>
          <p:nvPr/>
        </p:nvSpPr>
        <p:spPr>
          <a:xfrm>
            <a:off x="838200" y="1352550"/>
            <a:ext cx="4800600" cy="46627"/>
          </a:xfrm>
          <a:prstGeom prst="rect">
            <a:avLst/>
          </a:prstGeom>
          <a:solidFill>
            <a:srgbClr val="0A0C5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86490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10515600" cy="1325563"/>
          </a:xfrm>
        </p:spPr>
        <p:txBody>
          <a:bodyPr>
            <a:normAutofit/>
          </a:bodyPr>
          <a:lstStyle/>
          <a:p>
            <a:r>
              <a:rPr lang="en-US" sz="3200" b="1" dirty="0" smtClean="0">
                <a:latin typeface="Batang" panose="02030600000101010101" pitchFamily="18" charset="-127"/>
                <a:ea typeface="Batang" panose="02030600000101010101" pitchFamily="18" charset="-127"/>
              </a:rPr>
              <a:t>OBJETIVOS ESPEC</a:t>
            </a:r>
            <a:r>
              <a:rPr lang="es-ES" sz="3200" b="1" dirty="0" smtClean="0">
                <a:latin typeface="Batang" panose="02030600000101010101" pitchFamily="18" charset="-127"/>
                <a:ea typeface="Batang" panose="02030600000101010101" pitchFamily="18" charset="-127"/>
              </a:rPr>
              <a:t>ÍFICOS</a:t>
            </a:r>
            <a:endParaRPr lang="es-ES" sz="3200" b="1" dirty="0">
              <a:latin typeface="Batang" panose="02030600000101010101" pitchFamily="18" charset="-127"/>
              <a:ea typeface="Batang" panose="02030600000101010101" pitchFamily="18" charset="-127"/>
            </a:endParaRPr>
          </a:p>
        </p:txBody>
      </p:sp>
      <p:sp>
        <p:nvSpPr>
          <p:cNvPr id="3" name="Marcador de contenido 2"/>
          <p:cNvSpPr>
            <a:spLocks noGrp="1"/>
          </p:cNvSpPr>
          <p:nvPr>
            <p:ph idx="1"/>
          </p:nvPr>
        </p:nvSpPr>
        <p:spPr>
          <a:xfrm>
            <a:off x="457200" y="1557338"/>
            <a:ext cx="10896600" cy="5472112"/>
          </a:xfrm>
        </p:spPr>
        <p:txBody>
          <a:bodyPr>
            <a:normAutofit fontScale="85000" lnSpcReduction="20000"/>
          </a:bodyPr>
          <a:lstStyle/>
          <a:p>
            <a:pPr lvl="0"/>
            <a:r>
              <a:rPr lang="es-EC" dirty="0">
                <a:latin typeface="Batang" panose="02030600000101010101" pitchFamily="18" charset="-127"/>
                <a:ea typeface="Batang" panose="02030600000101010101" pitchFamily="18" charset="-127"/>
              </a:rPr>
              <a:t>Diseñar y construir las bobinas conductora, transmisora, receptora y de carga, utilizando el modelo de bobinas planas circulares resonantes.</a:t>
            </a:r>
            <a:endParaRPr lang="es-ES" dirty="0">
              <a:latin typeface="Batang" panose="02030600000101010101" pitchFamily="18" charset="-127"/>
              <a:ea typeface="Batang" panose="02030600000101010101" pitchFamily="18" charset="-127"/>
            </a:endParaRPr>
          </a:p>
          <a:p>
            <a:pPr lvl="0"/>
            <a:r>
              <a:rPr lang="es-EC" dirty="0">
                <a:latin typeface="Batang" panose="02030600000101010101" pitchFamily="18" charset="-127"/>
                <a:ea typeface="Batang" panose="02030600000101010101" pitchFamily="18" charset="-127"/>
              </a:rPr>
              <a:t>Estudiar, analizar y determinar el factor de calidad de las bobinas mediante la utilización de la técnica de reflexión aplicando la teoría de circuitos adaptados    resonantes.</a:t>
            </a:r>
            <a:endParaRPr lang="es-ES" dirty="0">
              <a:latin typeface="Batang" panose="02030600000101010101" pitchFamily="18" charset="-127"/>
              <a:ea typeface="Batang" panose="02030600000101010101" pitchFamily="18" charset="-127"/>
            </a:endParaRPr>
          </a:p>
          <a:p>
            <a:pPr lvl="0"/>
            <a:r>
              <a:rPr lang="es-EC" dirty="0" smtClean="0">
                <a:latin typeface="Batang" panose="02030600000101010101" pitchFamily="18" charset="-127"/>
                <a:ea typeface="Batang" panose="02030600000101010101" pitchFamily="18" charset="-127"/>
              </a:rPr>
              <a:t>Desarrollar </a:t>
            </a:r>
            <a:r>
              <a:rPr lang="es-EC" dirty="0">
                <a:latin typeface="Batang" panose="02030600000101010101" pitchFamily="18" charset="-127"/>
                <a:ea typeface="Batang" panose="02030600000101010101" pitchFamily="18" charset="-127"/>
              </a:rPr>
              <a:t>el modelo matemático que describe al sistema mediante la aplicación de la teoría de circuitos y a través del software MATLAB se realizará la evaluación de los parámetros experimentalmente medidos.</a:t>
            </a:r>
            <a:endParaRPr lang="es-ES" dirty="0">
              <a:latin typeface="Batang" panose="02030600000101010101" pitchFamily="18" charset="-127"/>
              <a:ea typeface="Batang" panose="02030600000101010101" pitchFamily="18" charset="-127"/>
            </a:endParaRPr>
          </a:p>
          <a:p>
            <a:pPr lvl="0"/>
            <a:r>
              <a:rPr lang="es-EC" dirty="0">
                <a:latin typeface="Batang" panose="02030600000101010101" pitchFamily="18" charset="-127"/>
                <a:ea typeface="Batang" panose="02030600000101010101" pitchFamily="18" charset="-127"/>
              </a:rPr>
              <a:t>Analizar y describir el fenómeno de división de frecuencia del sistema en diferentes distancias de separación entre las bobinas transmisora y receptora.</a:t>
            </a:r>
            <a:endParaRPr lang="es-ES" dirty="0">
              <a:latin typeface="Batang" panose="02030600000101010101" pitchFamily="18" charset="-127"/>
              <a:ea typeface="Batang" panose="02030600000101010101" pitchFamily="18" charset="-127"/>
            </a:endParaRPr>
          </a:p>
          <a:p>
            <a:pPr lvl="0"/>
            <a:r>
              <a:rPr lang="es-EC" dirty="0">
                <a:latin typeface="Batang" panose="02030600000101010101" pitchFamily="18" charset="-127"/>
                <a:ea typeface="Batang" panose="02030600000101010101" pitchFamily="18" charset="-127"/>
              </a:rPr>
              <a:t>Determinar y analizar los regímenes de acoplamiento del sistema, sobre</a:t>
            </a:r>
            <a:r>
              <a:rPr lang="es-ES" dirty="0">
                <a:latin typeface="Batang" panose="02030600000101010101" pitchFamily="18" charset="-127"/>
                <a:ea typeface="Batang" panose="02030600000101010101" pitchFamily="18" charset="-127"/>
              </a:rPr>
              <a:t>-</a:t>
            </a:r>
            <a:r>
              <a:rPr lang="es-EC" dirty="0">
                <a:latin typeface="Batang" panose="02030600000101010101" pitchFamily="18" charset="-127"/>
                <a:ea typeface="Batang" panose="02030600000101010101" pitchFamily="18" charset="-127"/>
              </a:rPr>
              <a:t>acoplado críticamente-acoplado y bajo-acoplado mediante el valor del coeficiente de acoplamiento y la variación de la distancia entre las bobinas resonadoras receptora y transmisora. </a:t>
            </a:r>
            <a:endParaRPr lang="es-ES" dirty="0">
              <a:latin typeface="Batang" panose="02030600000101010101" pitchFamily="18" charset="-127"/>
              <a:ea typeface="Batang" panose="02030600000101010101" pitchFamily="18" charset="-127"/>
            </a:endParaRPr>
          </a:p>
          <a:p>
            <a:pPr lvl="0"/>
            <a:r>
              <a:rPr lang="es-EC" dirty="0">
                <a:latin typeface="Batang" panose="02030600000101010101" pitchFamily="18" charset="-127"/>
                <a:ea typeface="Batang" panose="02030600000101010101" pitchFamily="18" charset="-127"/>
              </a:rPr>
              <a:t>Determinar la distancia máxima de transmisión de la energía del sistema.</a:t>
            </a:r>
            <a:endParaRPr lang="es-ES" dirty="0">
              <a:latin typeface="Batang" panose="02030600000101010101" pitchFamily="18" charset="-127"/>
              <a:ea typeface="Batang" panose="02030600000101010101" pitchFamily="18" charset="-127"/>
            </a:endParaRPr>
          </a:p>
          <a:p>
            <a:endParaRPr lang="es-ES" dirty="0">
              <a:latin typeface="Batang" panose="02030600000101010101" pitchFamily="18" charset="-127"/>
              <a:ea typeface="Batang" panose="02030600000101010101" pitchFamily="18" charset="-127"/>
            </a:endParaRPr>
          </a:p>
        </p:txBody>
      </p:sp>
      <p:sp>
        <p:nvSpPr>
          <p:cNvPr id="4" name="Rectángulo 3"/>
          <p:cNvSpPr/>
          <p:nvPr/>
        </p:nvSpPr>
        <p:spPr>
          <a:xfrm flipV="1">
            <a:off x="457200" y="1030513"/>
            <a:ext cx="5319486" cy="62953"/>
          </a:xfrm>
          <a:prstGeom prst="rect">
            <a:avLst/>
          </a:prstGeom>
          <a:solidFill>
            <a:srgbClr val="0A0C5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57985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タイトル 1"/>
          <p:cNvSpPr>
            <a:spLocks noGrp="1"/>
          </p:cNvSpPr>
          <p:nvPr>
            <p:ph type="title"/>
          </p:nvPr>
        </p:nvSpPr>
        <p:spPr>
          <a:xfrm>
            <a:off x="128179" y="-243346"/>
            <a:ext cx="10515600" cy="1325563"/>
          </a:xfrm>
        </p:spPr>
        <p:txBody>
          <a:bodyPr>
            <a:normAutofit/>
          </a:bodyPr>
          <a:lstStyle/>
          <a:p>
            <a:r>
              <a:rPr lang="en-US" altLang="ja-JP" sz="2800" b="1" dirty="0" smtClean="0">
                <a:latin typeface="Batang" panose="02030600000101010101" pitchFamily="18" charset="-127"/>
                <a:ea typeface="Batang" panose="02030600000101010101" pitchFamily="18" charset="-127"/>
              </a:rPr>
              <a:t>ANTECEDENTES</a:t>
            </a:r>
            <a:endParaRPr lang="ja-JP" altLang="en-US" sz="2800" b="1" dirty="0" smtClean="0">
              <a:latin typeface="Batang" panose="02030600000101010101" pitchFamily="18" charset="-127"/>
              <a:ea typeface="Batang" panose="02030600000101010101" pitchFamily="18" charset="-127"/>
            </a:endParaRPr>
          </a:p>
        </p:txBody>
      </p:sp>
      <p:sp>
        <p:nvSpPr>
          <p:cNvPr id="5" name="正方形/長方形 4"/>
          <p:cNvSpPr/>
          <p:nvPr/>
        </p:nvSpPr>
        <p:spPr>
          <a:xfrm>
            <a:off x="1595487" y="3933412"/>
            <a:ext cx="7000875" cy="338554"/>
          </a:xfrm>
          <a:prstGeom prst="rect">
            <a:avLst/>
          </a:prstGeom>
        </p:spPr>
        <p:txBody>
          <a:bodyPr>
            <a:spAutoFit/>
          </a:bodyPr>
          <a:lstStyle/>
          <a:p>
            <a:pPr marL="342900" indent="-342900">
              <a:spcBef>
                <a:spcPct val="20000"/>
              </a:spcBef>
              <a:defRPr/>
            </a:pPr>
            <a:r>
              <a:rPr lang="ja-JP" altLang="en-US" sz="1600" kern="0" dirty="0" smtClean="0">
                <a:solidFill>
                  <a:srgbClr val="002060"/>
                </a:solidFill>
                <a:latin typeface="Batang" panose="02030600000101010101" pitchFamily="18" charset="-127"/>
                <a:ea typeface="Batang" panose="02030600000101010101" pitchFamily="18" charset="-127"/>
              </a:rPr>
              <a:t>■ </a:t>
            </a:r>
            <a:r>
              <a:rPr lang="en-US" altLang="ja-JP" sz="1600" kern="0" dirty="0" smtClean="0">
                <a:solidFill>
                  <a:srgbClr val="002060"/>
                </a:solidFill>
                <a:latin typeface="Batang" panose="02030600000101010101" pitchFamily="18" charset="-127"/>
                <a:ea typeface="Batang" panose="02030600000101010101" pitchFamily="18" charset="-127"/>
              </a:rPr>
              <a:t> INTEL: (WREL)</a:t>
            </a:r>
            <a:endParaRPr lang="ja-JP" altLang="en-US" sz="1600" kern="0" dirty="0"/>
          </a:p>
        </p:txBody>
      </p:sp>
      <p:sp>
        <p:nvSpPr>
          <p:cNvPr id="53" name="正方形/長方形 52"/>
          <p:cNvSpPr/>
          <p:nvPr/>
        </p:nvSpPr>
        <p:spPr>
          <a:xfrm>
            <a:off x="1595487" y="789830"/>
            <a:ext cx="8715327" cy="584775"/>
          </a:xfrm>
          <a:prstGeom prst="rect">
            <a:avLst/>
          </a:prstGeom>
        </p:spPr>
        <p:txBody>
          <a:bodyPr wrap="square">
            <a:spAutoFit/>
          </a:bodyPr>
          <a:lstStyle/>
          <a:p>
            <a:pPr marL="342900" indent="-342900">
              <a:spcBef>
                <a:spcPct val="20000"/>
              </a:spcBef>
              <a:defRPr/>
            </a:pPr>
            <a:r>
              <a:rPr lang="ja-JP" altLang="en-US" sz="1600" kern="0" dirty="0">
                <a:solidFill>
                  <a:srgbClr val="002060"/>
                </a:solidFill>
                <a:latin typeface="Batang" panose="02030600000101010101" pitchFamily="18" charset="-127"/>
                <a:ea typeface="Batang" panose="02030600000101010101" pitchFamily="18" charset="-127"/>
              </a:rPr>
              <a:t>■</a:t>
            </a:r>
            <a:r>
              <a:rPr lang="en-US" altLang="ja-JP" sz="1600" b="1" kern="0" dirty="0">
                <a:solidFill>
                  <a:srgbClr val="002060"/>
                </a:solidFill>
                <a:latin typeface="Batang" panose="02030600000101010101" pitchFamily="18" charset="-127"/>
                <a:ea typeface="Batang" panose="02030600000101010101" pitchFamily="18" charset="-127"/>
              </a:rPr>
              <a:t>MIT</a:t>
            </a:r>
            <a:r>
              <a:rPr lang="ja-JP" altLang="en-US" sz="1600" kern="0" dirty="0">
                <a:solidFill>
                  <a:srgbClr val="002060"/>
                </a:solidFill>
                <a:latin typeface="Batang" panose="02030600000101010101" pitchFamily="18" charset="-127"/>
                <a:ea typeface="Batang" panose="02030600000101010101" pitchFamily="18" charset="-127"/>
              </a:rPr>
              <a:t>：</a:t>
            </a:r>
            <a:r>
              <a:rPr lang="en-US" altLang="ja-JP" sz="1600" kern="0" dirty="0">
                <a:solidFill>
                  <a:srgbClr val="002060"/>
                </a:solidFill>
                <a:latin typeface="Batang" panose="02030600000101010101" pitchFamily="18" charset="-127"/>
                <a:ea typeface="Batang" panose="02030600000101010101" pitchFamily="18" charset="-127"/>
              </a:rPr>
              <a:t>DEMUESTRA LA TRANSMISIÓN DE ENERGÍA INALÁMBRICA USANDO ACOPLAMIENTO RESONANTE MAGN</a:t>
            </a:r>
            <a:r>
              <a:rPr lang="es-ES" altLang="ja-JP" sz="1600" kern="0" dirty="0">
                <a:solidFill>
                  <a:srgbClr val="002060"/>
                </a:solidFill>
                <a:latin typeface="Batang" panose="02030600000101010101" pitchFamily="18" charset="-127"/>
                <a:ea typeface="Batang" panose="02030600000101010101" pitchFamily="18" charset="-127"/>
              </a:rPr>
              <a:t>ÉTICO</a:t>
            </a:r>
            <a:endParaRPr lang="ja-JP" altLang="en-US" sz="1600" kern="0" dirty="0">
              <a:solidFill>
                <a:srgbClr val="002060"/>
              </a:solidFill>
              <a:latin typeface="Batang" panose="02030600000101010101" pitchFamily="18" charset="-127"/>
              <a:ea typeface="Batang" panose="02030600000101010101" pitchFamily="18" charset="-127"/>
            </a:endParaRPr>
          </a:p>
        </p:txBody>
      </p:sp>
      <p:pic>
        <p:nvPicPr>
          <p:cNvPr id="20493" name="図 11" descr="070607171130-large.jpg"/>
          <p:cNvPicPr>
            <a:picLocks noChangeAspect="1"/>
          </p:cNvPicPr>
          <p:nvPr/>
        </p:nvPicPr>
        <p:blipFill>
          <a:blip r:embed="rId3"/>
          <a:srcRect/>
          <a:stretch>
            <a:fillRect/>
          </a:stretch>
        </p:blipFill>
        <p:spPr bwMode="auto">
          <a:xfrm>
            <a:off x="1875632" y="1511571"/>
            <a:ext cx="2928937" cy="1858962"/>
          </a:xfrm>
          <a:prstGeom prst="rect">
            <a:avLst/>
          </a:prstGeom>
          <a:noFill/>
          <a:ln w="9525">
            <a:noFill/>
            <a:miter lim="800000"/>
            <a:headEnd/>
            <a:tailEnd/>
          </a:ln>
        </p:spPr>
      </p:pic>
      <p:sp>
        <p:nvSpPr>
          <p:cNvPr id="20494" name="正方形/長方形 54"/>
          <p:cNvSpPr>
            <a:spLocks noChangeArrowheads="1"/>
          </p:cNvSpPr>
          <p:nvPr/>
        </p:nvSpPr>
        <p:spPr bwMode="auto">
          <a:xfrm>
            <a:off x="1779258" y="3412624"/>
            <a:ext cx="2749471" cy="307777"/>
          </a:xfrm>
          <a:prstGeom prst="rect">
            <a:avLst/>
          </a:prstGeom>
          <a:noFill/>
          <a:ln w="9525">
            <a:noFill/>
            <a:miter lim="800000"/>
            <a:headEnd/>
            <a:tailEnd/>
          </a:ln>
        </p:spPr>
        <p:txBody>
          <a:bodyPr wrap="none">
            <a:spAutoFit/>
          </a:bodyPr>
          <a:lstStyle/>
          <a:p>
            <a:pPr algn="ctr"/>
            <a:r>
              <a:rPr lang="en-US" altLang="ja-JP" sz="1400" dirty="0">
                <a:latin typeface="Batang" panose="02030600000101010101" pitchFamily="18" charset="-127"/>
                <a:ea typeface="Batang" panose="02030600000101010101" pitchFamily="18" charset="-127"/>
              </a:rPr>
              <a:t>MIT  Prof. </a:t>
            </a:r>
            <a:r>
              <a:rPr lang="en-US" altLang="ja-JP" sz="1400" dirty="0" err="1">
                <a:latin typeface="Batang" panose="02030600000101010101" pitchFamily="18" charset="-127"/>
                <a:ea typeface="Batang" panose="02030600000101010101" pitchFamily="18" charset="-127"/>
              </a:rPr>
              <a:t>M.Soljiacic</a:t>
            </a:r>
            <a:r>
              <a:rPr lang="en-US" altLang="ja-JP" sz="1400" dirty="0">
                <a:latin typeface="Batang" panose="02030600000101010101" pitchFamily="18" charset="-127"/>
                <a:ea typeface="Batang" panose="02030600000101010101" pitchFamily="18" charset="-127"/>
              </a:rPr>
              <a:t>  (2007)</a:t>
            </a:r>
            <a:endParaRPr lang="ja-JP" altLang="en-US" sz="1400" dirty="0">
              <a:latin typeface="Batang" panose="02030600000101010101" pitchFamily="18" charset="-127"/>
              <a:ea typeface="Batang" panose="02030600000101010101" pitchFamily="18" charset="-127"/>
            </a:endParaRPr>
          </a:p>
        </p:txBody>
      </p:sp>
      <p:sp>
        <p:nvSpPr>
          <p:cNvPr id="57" name="Rectangle 3"/>
          <p:cNvSpPr txBox="1">
            <a:spLocks noChangeArrowheads="1"/>
          </p:cNvSpPr>
          <p:nvPr/>
        </p:nvSpPr>
        <p:spPr bwMode="auto">
          <a:xfrm>
            <a:off x="5054602" y="1476697"/>
            <a:ext cx="4643436" cy="2000250"/>
          </a:xfrm>
          <a:prstGeom prst="rect">
            <a:avLst/>
          </a:prstGeom>
          <a:noFill/>
          <a:ln>
            <a:miter lim="800000"/>
            <a:headEnd/>
            <a:tailEnd/>
          </a:ln>
        </p:spPr>
        <p:txBody>
          <a:bodyPr/>
          <a:lstStyle/>
          <a:p>
            <a:pPr marL="342900" indent="-342900">
              <a:lnSpc>
                <a:spcPct val="80000"/>
              </a:lnSpc>
              <a:spcBef>
                <a:spcPct val="20000"/>
              </a:spcBef>
              <a:buFont typeface="Arial" panose="020B0604020202020204" pitchFamily="34" charset="0"/>
              <a:buChar char="•"/>
              <a:defRPr/>
            </a:pPr>
            <a:r>
              <a:rPr lang="es-ES" altLang="ja-JP" sz="2000" kern="0" dirty="0" smtClean="0">
                <a:latin typeface="Batang" panose="02030600000101010101" pitchFamily="18" charset="-127"/>
                <a:ea typeface="Batang" panose="02030600000101010101" pitchFamily="18" charset="-127"/>
              </a:rPr>
              <a:t>Transfieren </a:t>
            </a:r>
            <a:r>
              <a:rPr lang="es-ES" altLang="ja-JP" sz="2000" kern="0" dirty="0">
                <a:latin typeface="Batang" panose="02030600000101010101" pitchFamily="18" charset="-127"/>
                <a:ea typeface="Batang" panose="02030600000101010101" pitchFamily="18" charset="-127"/>
              </a:rPr>
              <a:t>energía a  </a:t>
            </a:r>
            <a:r>
              <a:rPr lang="en-US" altLang="ja-JP" sz="2000" kern="0" dirty="0">
                <a:latin typeface="Batang" panose="02030600000101010101" pitchFamily="18" charset="-127"/>
                <a:ea typeface="Batang" panose="02030600000101010101" pitchFamily="18" charset="-127"/>
              </a:rPr>
              <a:t>~ </a:t>
            </a:r>
            <a:r>
              <a:rPr lang="es-ES" altLang="ja-JP" sz="2000" kern="0" dirty="0">
                <a:latin typeface="Batang" panose="02030600000101010101" pitchFamily="18" charset="-127"/>
                <a:ea typeface="Batang" panose="02030600000101010101" pitchFamily="18" charset="-127"/>
              </a:rPr>
              <a:t>2.2 m</a:t>
            </a:r>
          </a:p>
          <a:p>
            <a:pPr marL="342900" indent="-342900">
              <a:lnSpc>
                <a:spcPct val="80000"/>
              </a:lnSpc>
              <a:spcBef>
                <a:spcPct val="20000"/>
              </a:spcBef>
              <a:buFont typeface="Arial" panose="020B0604020202020204" pitchFamily="34" charset="0"/>
              <a:buChar char="•"/>
              <a:defRPr/>
            </a:pPr>
            <a:r>
              <a:rPr lang="es-ES" altLang="ja-JP" sz="2000" kern="0" dirty="0" smtClean="0">
                <a:latin typeface="Batang" panose="02030600000101010101" pitchFamily="18" charset="-127"/>
                <a:ea typeface="Batang" panose="02030600000101010101" pitchFamily="18" charset="-127"/>
              </a:rPr>
              <a:t>Eficiencia </a:t>
            </a:r>
            <a:r>
              <a:rPr lang="es-ES" altLang="ja-JP" sz="2000" kern="0" dirty="0">
                <a:latin typeface="Batang" panose="02030600000101010101" pitchFamily="18" charset="-127"/>
                <a:ea typeface="Batang" panose="02030600000101010101" pitchFamily="18" charset="-127"/>
              </a:rPr>
              <a:t>del 40%, emiten </a:t>
            </a:r>
            <a:r>
              <a:rPr lang="es-ES" altLang="ja-JP" sz="2000" kern="0" dirty="0" smtClean="0">
                <a:latin typeface="Batang" panose="02030600000101010101" pitchFamily="18" charset="-127"/>
                <a:ea typeface="Batang" panose="02030600000101010101" pitchFamily="18" charset="-127"/>
              </a:rPr>
              <a:t>60W</a:t>
            </a:r>
            <a:endParaRPr lang="en-US" altLang="ja-JP" sz="2000" kern="0" dirty="0"/>
          </a:p>
          <a:p>
            <a:pPr marL="342900" indent="-342900">
              <a:lnSpc>
                <a:spcPct val="80000"/>
              </a:lnSpc>
              <a:spcBef>
                <a:spcPct val="20000"/>
              </a:spcBef>
              <a:buFont typeface="Arial" panose="020B0604020202020204" pitchFamily="34" charset="0"/>
              <a:buChar char="•"/>
              <a:defRPr/>
            </a:pPr>
            <a:r>
              <a:rPr lang="es-ES" altLang="ja-JP" sz="2000" kern="0" dirty="0" smtClean="0">
                <a:latin typeface="Batang" panose="02030600000101010101" pitchFamily="18" charset="-127"/>
                <a:ea typeface="Batang" panose="02030600000101010101" pitchFamily="18" charset="-127"/>
              </a:rPr>
              <a:t>Utiliza </a:t>
            </a:r>
            <a:r>
              <a:rPr lang="es-ES" altLang="ja-JP" sz="2000" kern="0" dirty="0">
                <a:latin typeface="Batang" panose="02030600000101010101" pitchFamily="18" charset="-127"/>
                <a:ea typeface="Batang" panose="02030600000101010101" pitchFamily="18" charset="-127"/>
              </a:rPr>
              <a:t>adaptación magnética y resonante entre las bobinas</a:t>
            </a:r>
            <a:r>
              <a:rPr lang="en-US" altLang="ja-JP" sz="2000" kern="0" dirty="0">
                <a:latin typeface="Batang" panose="02030600000101010101" pitchFamily="18" charset="-127"/>
                <a:ea typeface="Batang" panose="02030600000101010101" pitchFamily="18" charset="-127"/>
              </a:rPr>
              <a:t>(radio=30 cm)</a:t>
            </a:r>
            <a:endParaRPr lang="en-US" altLang="ja-JP" sz="1400" kern="0" dirty="0"/>
          </a:p>
          <a:p>
            <a:pPr marL="342900" indent="-342900">
              <a:lnSpc>
                <a:spcPct val="80000"/>
              </a:lnSpc>
              <a:spcBef>
                <a:spcPct val="20000"/>
              </a:spcBef>
              <a:defRPr/>
            </a:pPr>
            <a:r>
              <a:rPr lang="ja-JP" altLang="en-US" sz="1400" kern="0" dirty="0"/>
              <a:t>    </a:t>
            </a:r>
          </a:p>
        </p:txBody>
      </p:sp>
      <p:pic>
        <p:nvPicPr>
          <p:cNvPr id="2" name="Imagen 1"/>
          <p:cNvPicPr>
            <a:picLocks noChangeAspect="1"/>
          </p:cNvPicPr>
          <p:nvPr/>
        </p:nvPicPr>
        <p:blipFill>
          <a:blip r:embed="rId4"/>
          <a:stretch>
            <a:fillRect/>
          </a:stretch>
        </p:blipFill>
        <p:spPr>
          <a:xfrm>
            <a:off x="1845652" y="4410028"/>
            <a:ext cx="3178969" cy="2235551"/>
          </a:xfrm>
          <a:prstGeom prst="rect">
            <a:avLst/>
          </a:prstGeom>
        </p:spPr>
      </p:pic>
      <p:sp>
        <p:nvSpPr>
          <p:cNvPr id="9" name="Rectangle 3"/>
          <p:cNvSpPr txBox="1">
            <a:spLocks noChangeArrowheads="1"/>
          </p:cNvSpPr>
          <p:nvPr/>
        </p:nvSpPr>
        <p:spPr bwMode="auto">
          <a:xfrm>
            <a:off x="5054601" y="4622776"/>
            <a:ext cx="4643437" cy="2000250"/>
          </a:xfrm>
          <a:prstGeom prst="rect">
            <a:avLst/>
          </a:prstGeom>
          <a:noFill/>
          <a:ln>
            <a:miter lim="800000"/>
            <a:headEnd/>
            <a:tailEnd/>
          </a:ln>
        </p:spPr>
        <p:txBody>
          <a:bodyPr/>
          <a:lstStyle/>
          <a:p>
            <a:pPr marL="342900" indent="-342900" algn="just">
              <a:lnSpc>
                <a:spcPct val="80000"/>
              </a:lnSpc>
              <a:spcBef>
                <a:spcPct val="20000"/>
              </a:spcBef>
              <a:buFont typeface="Arial" panose="020B0604020202020204" pitchFamily="34" charset="0"/>
              <a:buChar char="•"/>
              <a:defRPr/>
            </a:pPr>
            <a:r>
              <a:rPr lang="en-US" altLang="ja-JP" sz="2000" kern="0" dirty="0" err="1" smtClean="0">
                <a:latin typeface="Batang" panose="02030600000101010101" pitchFamily="18" charset="-127"/>
                <a:ea typeface="Batang" panose="02030600000101010101" pitchFamily="18" charset="-127"/>
              </a:rPr>
              <a:t>Logran</a:t>
            </a:r>
            <a:r>
              <a:rPr lang="en-US" altLang="ja-JP" sz="2000" kern="0" dirty="0" smtClean="0">
                <a:latin typeface="Batang" panose="02030600000101010101" pitchFamily="18" charset="-127"/>
                <a:ea typeface="Batang" panose="02030600000101010101" pitchFamily="18" charset="-127"/>
              </a:rPr>
              <a:t> </a:t>
            </a:r>
            <a:r>
              <a:rPr lang="en-US" altLang="ja-JP" sz="2000" kern="0" dirty="0" err="1">
                <a:latin typeface="Batang" panose="02030600000101010101" pitchFamily="18" charset="-127"/>
                <a:ea typeface="Batang" panose="02030600000101010101" pitchFamily="18" charset="-127"/>
              </a:rPr>
              <a:t>cargar</a:t>
            </a:r>
            <a:r>
              <a:rPr lang="en-US" altLang="ja-JP" sz="2000" kern="0" dirty="0">
                <a:latin typeface="Batang" panose="02030600000101010101" pitchFamily="18" charset="-127"/>
                <a:ea typeface="Batang" panose="02030600000101010101" pitchFamily="18" charset="-127"/>
              </a:rPr>
              <a:t> </a:t>
            </a:r>
            <a:r>
              <a:rPr lang="en-US" altLang="ja-JP" sz="2000" kern="0" dirty="0" err="1">
                <a:latin typeface="Batang" panose="02030600000101010101" pitchFamily="18" charset="-127"/>
                <a:ea typeface="Batang" panose="02030600000101010101" pitchFamily="18" charset="-127"/>
              </a:rPr>
              <a:t>una</a:t>
            </a:r>
            <a:r>
              <a:rPr lang="en-US" altLang="ja-JP" sz="2000" kern="0" dirty="0">
                <a:latin typeface="Batang" panose="02030600000101010101" pitchFamily="18" charset="-127"/>
                <a:ea typeface="Batang" panose="02030600000101010101" pitchFamily="18" charset="-127"/>
              </a:rPr>
              <a:t> laptop a 70 cm, con </a:t>
            </a:r>
            <a:r>
              <a:rPr lang="en-US" altLang="ja-JP" sz="2000" kern="0" dirty="0" smtClean="0">
                <a:latin typeface="Batang" panose="02030600000101010101" pitchFamily="18" charset="-127"/>
                <a:ea typeface="Batang" panose="02030600000101010101" pitchFamily="18" charset="-127"/>
              </a:rPr>
              <a:t>t</a:t>
            </a:r>
            <a:r>
              <a:rPr lang="es-ES" altLang="ja-JP" sz="2000" kern="0" dirty="0" err="1" smtClean="0">
                <a:latin typeface="Batang" panose="02030600000101010101" pitchFamily="18" charset="-127"/>
                <a:ea typeface="Batang" panose="02030600000101010101" pitchFamily="18" charset="-127"/>
              </a:rPr>
              <a:t>écnicas</a:t>
            </a:r>
            <a:r>
              <a:rPr lang="en-US" altLang="ja-JP" sz="2000" kern="0" dirty="0" smtClean="0">
                <a:latin typeface="Batang" panose="02030600000101010101" pitchFamily="18" charset="-127"/>
                <a:ea typeface="Batang" panose="02030600000101010101" pitchFamily="18" charset="-127"/>
              </a:rPr>
              <a:t> </a:t>
            </a:r>
            <a:r>
              <a:rPr lang="en-US" altLang="ja-JP" sz="2000" kern="0" dirty="0" err="1">
                <a:latin typeface="Batang" panose="02030600000101010101" pitchFamily="18" charset="-127"/>
                <a:ea typeface="Batang" panose="02030600000101010101" pitchFamily="18" charset="-127"/>
              </a:rPr>
              <a:t>avanzadas</a:t>
            </a:r>
            <a:r>
              <a:rPr lang="en-US" altLang="ja-JP" sz="2000" kern="0" dirty="0">
                <a:latin typeface="Batang" panose="02030600000101010101" pitchFamily="18" charset="-127"/>
                <a:ea typeface="Batang" panose="02030600000101010101" pitchFamily="18" charset="-127"/>
              </a:rPr>
              <a:t> de </a:t>
            </a:r>
            <a:r>
              <a:rPr lang="es-ES" altLang="ja-JP" sz="2000" kern="0" dirty="0" smtClean="0">
                <a:latin typeface="Batang" panose="02030600000101010101" pitchFamily="18" charset="-127"/>
                <a:ea typeface="Batang" panose="02030600000101010101" pitchFamily="18" charset="-127"/>
              </a:rPr>
              <a:t>acoplamiento</a:t>
            </a:r>
            <a:r>
              <a:rPr lang="es-ES" altLang="ja-JP" sz="1400" kern="0" dirty="0" smtClean="0"/>
              <a:t>.</a:t>
            </a:r>
            <a:endParaRPr lang="es-ES" altLang="ja-JP" sz="1400" kern="0" dirty="0"/>
          </a:p>
          <a:p>
            <a:pPr marL="342900" indent="-342900" algn="just">
              <a:lnSpc>
                <a:spcPct val="80000"/>
              </a:lnSpc>
              <a:spcBef>
                <a:spcPct val="20000"/>
              </a:spcBef>
              <a:buFont typeface="Arial" panose="020B0604020202020204" pitchFamily="34" charset="0"/>
              <a:buChar char="•"/>
              <a:defRPr/>
            </a:pPr>
            <a:r>
              <a:rPr lang="es-ES" altLang="ja-JP" sz="2000" kern="0" dirty="0">
                <a:latin typeface="Batang" panose="02030600000101010101" pitchFamily="18" charset="-127"/>
                <a:ea typeface="Batang" panose="02030600000101010101" pitchFamily="18" charset="-127"/>
              </a:rPr>
              <a:t>B</a:t>
            </a:r>
            <a:r>
              <a:rPr lang="es-ES" altLang="ja-JP" sz="2000" kern="0" dirty="0" smtClean="0">
                <a:latin typeface="Batang" panose="02030600000101010101" pitchFamily="18" charset="-127"/>
                <a:ea typeface="Batang" panose="02030600000101010101" pitchFamily="18" charset="-127"/>
              </a:rPr>
              <a:t>obinas </a:t>
            </a:r>
            <a:r>
              <a:rPr lang="es-ES" altLang="ja-JP" sz="2000" kern="0" dirty="0">
                <a:latin typeface="Batang" panose="02030600000101010101" pitchFamily="18" charset="-127"/>
                <a:ea typeface="Batang" panose="02030600000101010101" pitchFamily="18" charset="-127"/>
              </a:rPr>
              <a:t>de 60 cm de diámetro</a:t>
            </a:r>
          </a:p>
          <a:p>
            <a:pPr marL="342900" indent="-342900" algn="just">
              <a:lnSpc>
                <a:spcPct val="80000"/>
              </a:lnSpc>
              <a:spcBef>
                <a:spcPct val="20000"/>
              </a:spcBef>
              <a:buFont typeface="Arial" panose="020B0604020202020204" pitchFamily="34" charset="0"/>
              <a:buChar char="•"/>
              <a:defRPr/>
            </a:pPr>
            <a:r>
              <a:rPr lang="es-ES" altLang="ja-JP" sz="2000" kern="0" dirty="0" smtClean="0">
                <a:latin typeface="Batang" panose="02030600000101010101" pitchFamily="18" charset="-127"/>
                <a:ea typeface="Batang" panose="02030600000101010101" pitchFamily="18" charset="-127"/>
              </a:rPr>
              <a:t>Consumo </a:t>
            </a:r>
            <a:r>
              <a:rPr lang="es-ES" altLang="ja-JP" sz="2000" kern="0" dirty="0">
                <a:latin typeface="Batang" panose="02030600000101010101" pitchFamily="18" charset="-127"/>
                <a:ea typeface="Batang" panose="02030600000101010101" pitchFamily="18" charset="-127"/>
              </a:rPr>
              <a:t>de potencia 12 W con el 50% de eficiencia</a:t>
            </a:r>
            <a:endParaRPr lang="en-US" altLang="ja-JP" sz="2000" kern="0" dirty="0">
              <a:latin typeface="Batang" panose="02030600000101010101" pitchFamily="18" charset="-127"/>
              <a:ea typeface="Batang" panose="02030600000101010101" pitchFamily="18" charset="-127"/>
            </a:endParaRPr>
          </a:p>
        </p:txBody>
      </p:sp>
      <p:sp>
        <p:nvSpPr>
          <p:cNvPr id="10" name="Rectángulo 9"/>
          <p:cNvSpPr/>
          <p:nvPr/>
        </p:nvSpPr>
        <p:spPr>
          <a:xfrm>
            <a:off x="227302" y="630386"/>
            <a:ext cx="3125497" cy="45719"/>
          </a:xfrm>
          <a:prstGeom prst="rect">
            <a:avLst/>
          </a:prstGeom>
          <a:solidFill>
            <a:srgbClr val="0A0C5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52342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1"/>
          </p:nvPr>
        </p:nvSpPr>
        <p:spPr bwMode="auto">
          <a:xfrm>
            <a:off x="297262" y="832498"/>
            <a:ext cx="4033838" cy="1635369"/>
          </a:xfrm>
          <a:noFill/>
          <a:ln>
            <a:miter lim="800000"/>
            <a:headEnd/>
            <a:tailEnd/>
          </a:ln>
        </p:spPr>
        <p:txBody>
          <a:bodyPr vert="horz" wrap="square" lIns="91440" tIns="45720" rIns="91440" bIns="45720" numCol="1" anchor="t" anchorCtr="0" compatLnSpc="1">
            <a:prstTxWarp prst="textNoShape">
              <a:avLst/>
            </a:prstTxWarp>
            <a:noAutofit/>
          </a:bodyPr>
          <a:lstStyle/>
          <a:p>
            <a:pPr marL="0" indent="0" eaLnBrk="1" hangingPunct="1">
              <a:lnSpc>
                <a:spcPct val="160000"/>
              </a:lnSpc>
              <a:buNone/>
            </a:pPr>
            <a:r>
              <a:rPr lang="es-ES" altLang="ja-JP" sz="2400" b="1" dirty="0" smtClean="0">
                <a:latin typeface="Batang" panose="02030600000101010101" pitchFamily="18" charset="-127"/>
                <a:ea typeface="Batang" panose="02030600000101010101" pitchFamily="18" charset="-127"/>
              </a:rPr>
              <a:t>Inducción magnética</a:t>
            </a:r>
          </a:p>
          <a:p>
            <a:pPr>
              <a:lnSpc>
                <a:spcPct val="160000"/>
              </a:lnSpc>
            </a:pPr>
            <a:r>
              <a:rPr lang="es-ES" altLang="ja-JP" sz="1800" dirty="0" smtClean="0">
                <a:latin typeface="Batang" panose="02030600000101010101" pitchFamily="18" charset="-127"/>
                <a:ea typeface="Batang" panose="02030600000101010101" pitchFamily="18" charset="-127"/>
              </a:rPr>
              <a:t>Limitado a decenas de milímetros de distancia  </a:t>
            </a:r>
            <a:endParaRPr lang="ja-JP" altLang="en-US" sz="1800" dirty="0" smtClean="0">
              <a:latin typeface="Batang" panose="02030600000101010101" pitchFamily="18" charset="-127"/>
              <a:ea typeface="Batang" panose="02030600000101010101" pitchFamily="18" charset="-127"/>
            </a:endParaRPr>
          </a:p>
          <a:p>
            <a:pPr>
              <a:lnSpc>
                <a:spcPct val="160000"/>
              </a:lnSpc>
            </a:pPr>
            <a:r>
              <a:rPr lang="en-US" altLang="ja-JP" sz="1800" dirty="0" err="1" smtClean="0">
                <a:latin typeface="Batang" panose="02030600000101010101" pitchFamily="18" charset="-127"/>
                <a:ea typeface="Batang" panose="02030600000101010101" pitchFamily="18" charset="-127"/>
              </a:rPr>
              <a:t>Funcionamiento</a:t>
            </a:r>
            <a:r>
              <a:rPr lang="en-US" altLang="ja-JP" sz="1800" dirty="0" smtClean="0">
                <a:latin typeface="Batang" panose="02030600000101010101" pitchFamily="18" charset="-127"/>
                <a:ea typeface="Batang" panose="02030600000101010101" pitchFamily="18" charset="-127"/>
              </a:rPr>
              <a:t> en los </a:t>
            </a:r>
            <a:r>
              <a:rPr lang="en-US" altLang="ja-JP" sz="1800" dirty="0" err="1" smtClean="0">
                <a:latin typeface="Batang" panose="02030600000101010101" pitchFamily="18" charset="-127"/>
                <a:ea typeface="Batang" panose="02030600000101010101" pitchFamily="18" charset="-127"/>
              </a:rPr>
              <a:t>cientos</a:t>
            </a:r>
            <a:r>
              <a:rPr lang="en-US" altLang="ja-JP" sz="1800" dirty="0" smtClean="0">
                <a:latin typeface="Batang" panose="02030600000101010101" pitchFamily="18" charset="-127"/>
                <a:ea typeface="Batang" panose="02030600000101010101" pitchFamily="18" charset="-127"/>
              </a:rPr>
              <a:t> de KHz</a:t>
            </a:r>
          </a:p>
          <a:p>
            <a:pPr>
              <a:lnSpc>
                <a:spcPct val="160000"/>
              </a:lnSpc>
            </a:pPr>
            <a:r>
              <a:rPr lang="es-ES" altLang="ja-JP" sz="1800" dirty="0" smtClean="0">
                <a:latin typeface="Batang" panose="02030600000101010101" pitchFamily="18" charset="-127"/>
                <a:ea typeface="Batang" panose="02030600000101010101" pitchFamily="18" charset="-127"/>
              </a:rPr>
              <a:t>Estricta alineación entre el emisor y receptor</a:t>
            </a:r>
          </a:p>
          <a:p>
            <a:pPr>
              <a:lnSpc>
                <a:spcPct val="160000"/>
              </a:lnSpc>
            </a:pPr>
            <a:r>
              <a:rPr lang="en-US" altLang="ja-JP" sz="1800" dirty="0" smtClean="0">
                <a:latin typeface="Batang" panose="02030600000101010101" pitchFamily="18" charset="-127"/>
                <a:ea typeface="Batang" panose="02030600000101010101" pitchFamily="18" charset="-127"/>
              </a:rPr>
              <a:t> </a:t>
            </a:r>
            <a:r>
              <a:rPr lang="en-US" altLang="ja-JP" sz="1800" dirty="0" err="1" smtClean="0">
                <a:latin typeface="Batang" panose="02030600000101010101" pitchFamily="18" charset="-127"/>
                <a:ea typeface="Batang" panose="02030600000101010101" pitchFamily="18" charset="-127"/>
              </a:rPr>
              <a:t>Facil</a:t>
            </a:r>
            <a:r>
              <a:rPr lang="en-US" altLang="ja-JP" sz="1800" dirty="0" smtClean="0">
                <a:latin typeface="Batang" panose="02030600000101010101" pitchFamily="18" charset="-127"/>
                <a:ea typeface="Batang" panose="02030600000101010101" pitchFamily="18" charset="-127"/>
              </a:rPr>
              <a:t> </a:t>
            </a:r>
            <a:r>
              <a:rPr lang="en-US" altLang="ja-JP" sz="1800" dirty="0" err="1" smtClean="0">
                <a:latin typeface="Batang" panose="02030600000101010101" pitchFamily="18" charset="-127"/>
                <a:ea typeface="Batang" panose="02030600000101010101" pitchFamily="18" charset="-127"/>
              </a:rPr>
              <a:t>implentaci</a:t>
            </a:r>
            <a:r>
              <a:rPr lang="es-ES" altLang="ja-JP" sz="1800" dirty="0" err="1" smtClean="0">
                <a:latin typeface="Batang" panose="02030600000101010101" pitchFamily="18" charset="-127"/>
                <a:ea typeface="Batang" panose="02030600000101010101" pitchFamily="18" charset="-127"/>
              </a:rPr>
              <a:t>ón</a:t>
            </a:r>
            <a:endParaRPr lang="es-ES" altLang="ja-JP" sz="1800" dirty="0" smtClean="0">
              <a:latin typeface="Batang" panose="02030600000101010101" pitchFamily="18" charset="-127"/>
              <a:ea typeface="Batang" panose="02030600000101010101" pitchFamily="18" charset="-127"/>
            </a:endParaRPr>
          </a:p>
          <a:p>
            <a:pPr eaLnBrk="1" hangingPunct="1">
              <a:lnSpc>
                <a:spcPct val="160000"/>
              </a:lnSpc>
              <a:buFontTx/>
              <a:buNone/>
            </a:pPr>
            <a:endParaRPr lang="ja-JP" altLang="en-US" dirty="0" smtClean="0">
              <a:latin typeface="Batang" panose="02030600000101010101" pitchFamily="18" charset="-127"/>
              <a:ea typeface="Batang" panose="02030600000101010101" pitchFamily="18" charset="-127"/>
            </a:endParaRPr>
          </a:p>
        </p:txBody>
      </p:sp>
      <p:sp>
        <p:nvSpPr>
          <p:cNvPr id="11" name="正方形/長方形 1"/>
          <p:cNvSpPr/>
          <p:nvPr/>
        </p:nvSpPr>
        <p:spPr>
          <a:xfrm>
            <a:off x="4526169" y="773955"/>
            <a:ext cx="4572000" cy="2308324"/>
          </a:xfrm>
          <a:prstGeom prst="rect">
            <a:avLst/>
          </a:prstGeom>
        </p:spPr>
        <p:txBody>
          <a:bodyPr>
            <a:spAutoFit/>
          </a:bodyPr>
          <a:lstStyle/>
          <a:p>
            <a:pPr>
              <a:lnSpc>
                <a:spcPct val="150000"/>
              </a:lnSpc>
            </a:pPr>
            <a:r>
              <a:rPr lang="es-ES" altLang="ja-JP" sz="2400" b="1" dirty="0" smtClean="0">
                <a:latin typeface="Batang" panose="02030600000101010101" pitchFamily="18" charset="-127"/>
                <a:ea typeface="Batang" panose="02030600000101010101" pitchFamily="18" charset="-127"/>
              </a:rPr>
              <a:t>Resonancia</a:t>
            </a:r>
            <a:r>
              <a:rPr lang="en-US" altLang="ja-JP" sz="2400" b="1" dirty="0" smtClean="0">
                <a:latin typeface="Batang" panose="02030600000101010101" pitchFamily="18" charset="-127"/>
                <a:ea typeface="Batang" panose="02030600000101010101" pitchFamily="18" charset="-127"/>
              </a:rPr>
              <a:t> </a:t>
            </a:r>
            <a:r>
              <a:rPr lang="en-US" altLang="ja-JP" sz="2400" b="1" dirty="0" err="1" smtClean="0">
                <a:latin typeface="Batang" panose="02030600000101010101" pitchFamily="18" charset="-127"/>
                <a:ea typeface="Batang" panose="02030600000101010101" pitchFamily="18" charset="-127"/>
              </a:rPr>
              <a:t>magn</a:t>
            </a:r>
            <a:r>
              <a:rPr lang="es-ES" altLang="ja-JP" sz="2400" b="1" dirty="0" smtClean="0">
                <a:latin typeface="Batang" panose="02030600000101010101" pitchFamily="18" charset="-127"/>
                <a:ea typeface="Batang" panose="02030600000101010101" pitchFamily="18" charset="-127"/>
              </a:rPr>
              <a:t>ética</a:t>
            </a:r>
            <a:endParaRPr lang="en-US" altLang="ja-JP" sz="2400" b="1" dirty="0">
              <a:latin typeface="Batang" panose="02030600000101010101" pitchFamily="18" charset="-127"/>
              <a:ea typeface="Batang" panose="02030600000101010101" pitchFamily="18" charset="-127"/>
            </a:endParaRPr>
          </a:p>
          <a:p>
            <a:pPr marL="285750" indent="-285750">
              <a:lnSpc>
                <a:spcPct val="150000"/>
              </a:lnSpc>
              <a:buFont typeface="Arial" panose="020B0604020202020204" pitchFamily="34" charset="0"/>
              <a:buChar char="•"/>
            </a:pPr>
            <a:r>
              <a:rPr lang="en-US" altLang="ja-JP" dirty="0" err="1" smtClean="0">
                <a:latin typeface="Batang" panose="02030600000101010101" pitchFamily="18" charset="-127"/>
                <a:ea typeface="Batang" panose="02030600000101010101" pitchFamily="18" charset="-127"/>
              </a:rPr>
              <a:t>alcance</a:t>
            </a:r>
            <a:r>
              <a:rPr lang="en-US" altLang="ja-JP" dirty="0" smtClean="0">
                <a:latin typeface="Batang" panose="02030600000101010101" pitchFamily="18" charset="-127"/>
                <a:ea typeface="Batang" panose="02030600000101010101" pitchFamily="18" charset="-127"/>
              </a:rPr>
              <a:t>  en </a:t>
            </a:r>
            <a:r>
              <a:rPr lang="en-US" altLang="ja-JP" dirty="0" err="1" smtClean="0">
                <a:latin typeface="Batang" panose="02030600000101010101" pitchFamily="18" charset="-127"/>
                <a:ea typeface="Batang" panose="02030600000101010101" pitchFamily="18" charset="-127"/>
              </a:rPr>
              <a:t>distancia</a:t>
            </a:r>
            <a:r>
              <a:rPr lang="en-US" altLang="ja-JP" dirty="0" smtClean="0">
                <a:latin typeface="Batang" panose="02030600000101010101" pitchFamily="18" charset="-127"/>
                <a:ea typeface="Batang" panose="02030600000101010101" pitchFamily="18" charset="-127"/>
              </a:rPr>
              <a:t>(</a:t>
            </a:r>
            <a:r>
              <a:rPr lang="en-US" altLang="ja-JP" dirty="0" err="1" smtClean="0">
                <a:latin typeface="Batang" panose="02030600000101010101" pitchFamily="18" charset="-127"/>
                <a:ea typeface="Batang" panose="02030600000101010101" pitchFamily="18" charset="-127"/>
              </a:rPr>
              <a:t>pocos</a:t>
            </a:r>
            <a:r>
              <a:rPr lang="en-US" altLang="ja-JP" dirty="0" smtClean="0">
                <a:latin typeface="Batang" panose="02030600000101010101" pitchFamily="18" charset="-127"/>
                <a:ea typeface="Batang" panose="02030600000101010101" pitchFamily="18" charset="-127"/>
              </a:rPr>
              <a:t> metros) </a:t>
            </a:r>
            <a:endParaRPr lang="ja-JP" altLang="en-US" dirty="0" smtClean="0">
              <a:latin typeface="Batang" panose="02030600000101010101" pitchFamily="18" charset="-127"/>
              <a:ea typeface="Batang" panose="02030600000101010101" pitchFamily="18" charset="-127"/>
            </a:endParaRPr>
          </a:p>
          <a:p>
            <a:pPr marL="285750" indent="-285750">
              <a:lnSpc>
                <a:spcPct val="150000"/>
              </a:lnSpc>
              <a:buFont typeface="Arial" panose="020B0604020202020204" pitchFamily="34" charset="0"/>
              <a:buChar char="•"/>
            </a:pPr>
            <a:r>
              <a:rPr lang="en-US" altLang="ja-JP" dirty="0" smtClean="0">
                <a:latin typeface="Batang" panose="02030600000101010101" pitchFamily="18" charset="-127"/>
                <a:ea typeface="Batang" panose="02030600000101010101" pitchFamily="18" charset="-127"/>
              </a:rPr>
              <a:t>Alto factor de </a:t>
            </a:r>
            <a:r>
              <a:rPr lang="en-US" altLang="ja-JP" dirty="0" err="1" smtClean="0">
                <a:latin typeface="Batang" panose="02030600000101010101" pitchFamily="18" charset="-127"/>
                <a:ea typeface="Batang" panose="02030600000101010101" pitchFamily="18" charset="-127"/>
              </a:rPr>
              <a:t>calidad</a:t>
            </a:r>
            <a:r>
              <a:rPr lang="en-US" altLang="ja-JP" dirty="0" smtClean="0">
                <a:latin typeface="Batang" panose="02030600000101010101" pitchFamily="18" charset="-127"/>
                <a:ea typeface="Batang" panose="02030600000101010101" pitchFamily="18" charset="-127"/>
              </a:rPr>
              <a:t> de los                       </a:t>
            </a:r>
            <a:r>
              <a:rPr lang="en-US" altLang="ja-JP" dirty="0" err="1" smtClean="0">
                <a:latin typeface="Batang" panose="02030600000101010101" pitchFamily="18" charset="-127"/>
                <a:ea typeface="Batang" panose="02030600000101010101" pitchFamily="18" charset="-127"/>
              </a:rPr>
              <a:t>resonadores</a:t>
            </a:r>
            <a:r>
              <a:rPr lang="en-US" altLang="ja-JP" dirty="0" smtClean="0">
                <a:latin typeface="Batang" panose="02030600000101010101" pitchFamily="18" charset="-127"/>
                <a:ea typeface="Batang" panose="02030600000101010101" pitchFamily="18" charset="-127"/>
              </a:rPr>
              <a:t>(MHz)</a:t>
            </a:r>
          </a:p>
          <a:p>
            <a:pPr marL="285750" indent="-285750">
              <a:lnSpc>
                <a:spcPct val="150000"/>
              </a:lnSpc>
              <a:buFont typeface="Arial" panose="020B0604020202020204" pitchFamily="34" charset="0"/>
              <a:buChar char="•"/>
            </a:pPr>
            <a:r>
              <a:rPr lang="en-US" altLang="ja-JP" dirty="0" smtClean="0">
                <a:latin typeface="Batang" panose="02030600000101010101" pitchFamily="18" charset="-127"/>
                <a:ea typeface="Batang" panose="02030600000101010101" pitchFamily="18" charset="-127"/>
              </a:rPr>
              <a:t>Alta </a:t>
            </a:r>
            <a:r>
              <a:rPr lang="en-US" altLang="ja-JP" dirty="0" err="1" smtClean="0">
                <a:latin typeface="Batang" panose="02030600000101010101" pitchFamily="18" charset="-127"/>
                <a:ea typeface="Batang" panose="02030600000101010101" pitchFamily="18" charset="-127"/>
              </a:rPr>
              <a:t>complejidad</a:t>
            </a:r>
            <a:endParaRPr lang="en-US" altLang="ja-JP" dirty="0">
              <a:latin typeface="Batang" panose="02030600000101010101" pitchFamily="18" charset="-127"/>
              <a:ea typeface="Batang" panose="02030600000101010101" pitchFamily="18" charset="-127"/>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996" y="5431062"/>
            <a:ext cx="910371" cy="985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descr="http://www-cdn.idt.com/sites/default/files/useruploads/category_images/wireless-power-resonance-ma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40804" y="185024"/>
            <a:ext cx="1543050" cy="19652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esultado de imagen para estandar q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193" y="5279845"/>
            <a:ext cx="1815636" cy="14078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esultado de imagen para wr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15400" y="130163"/>
            <a:ext cx="1625404" cy="2074953"/>
          </a:xfrm>
          <a:prstGeom prst="rect">
            <a:avLst/>
          </a:prstGeom>
          <a:noFill/>
          <a:extLst>
            <a:ext uri="{909E8E84-426E-40DD-AFC4-6F175D3DCCD1}">
              <a14:hiddenFill xmlns:a14="http://schemas.microsoft.com/office/drawing/2010/main">
                <a:solidFill>
                  <a:srgbClr val="FFFFFF"/>
                </a:solidFill>
              </a14:hiddenFill>
            </a:ext>
          </a:extLst>
        </p:spPr>
      </p:pic>
      <p:sp>
        <p:nvSpPr>
          <p:cNvPr id="16" name="正方形/長方形 1"/>
          <p:cNvSpPr/>
          <p:nvPr/>
        </p:nvSpPr>
        <p:spPr>
          <a:xfrm>
            <a:off x="4526169" y="3308819"/>
            <a:ext cx="4572000" cy="4745915"/>
          </a:xfrm>
          <a:prstGeom prst="rect">
            <a:avLst/>
          </a:prstGeom>
        </p:spPr>
        <p:txBody>
          <a:bodyPr>
            <a:spAutoFit/>
          </a:bodyPr>
          <a:lstStyle/>
          <a:p>
            <a:pPr>
              <a:lnSpc>
                <a:spcPct val="150000"/>
              </a:lnSpc>
            </a:pPr>
            <a:r>
              <a:rPr lang="en-US" altLang="ja-JP" sz="2400" b="1" dirty="0" err="1" smtClean="0">
                <a:latin typeface="Batang" panose="02030600000101010101" pitchFamily="18" charset="-127"/>
                <a:ea typeface="Batang" panose="02030600000101010101" pitchFamily="18" charset="-127"/>
              </a:rPr>
              <a:t>Microondas</a:t>
            </a:r>
            <a:endParaRPr lang="en-US" altLang="ja-JP" sz="2400" b="1" dirty="0" smtClean="0">
              <a:latin typeface="Batang" panose="02030600000101010101" pitchFamily="18" charset="-127"/>
              <a:ea typeface="Batang" panose="02030600000101010101" pitchFamily="18" charset="-127"/>
            </a:endParaRPr>
          </a:p>
          <a:p>
            <a:pPr marL="342900" indent="-342900">
              <a:lnSpc>
                <a:spcPct val="160000"/>
              </a:lnSpc>
              <a:spcBef>
                <a:spcPct val="20000"/>
              </a:spcBef>
              <a:buFont typeface="Arial" panose="020B0604020202020204" pitchFamily="34" charset="0"/>
              <a:buChar char="•"/>
            </a:pPr>
            <a:r>
              <a:rPr lang="es-EC" altLang="ja-JP" dirty="0" smtClean="0">
                <a:latin typeface="Batang" panose="02030600000101010101" pitchFamily="18" charset="-127"/>
                <a:ea typeface="Batang" panose="02030600000101010101" pitchFamily="18" charset="-127"/>
                <a:cs typeface="Arial Unicode MS" pitchFamily="50" charset="-128"/>
              </a:rPr>
              <a:t>Poca </a:t>
            </a:r>
            <a:r>
              <a:rPr lang="es-EC" altLang="ja-JP" dirty="0">
                <a:latin typeface="Batang" panose="02030600000101010101" pitchFamily="18" charset="-127"/>
                <a:ea typeface="Batang" panose="02030600000101010101" pitchFamily="18" charset="-127"/>
                <a:cs typeface="Arial Unicode MS" pitchFamily="50" charset="-128"/>
              </a:rPr>
              <a:t>eficiencia</a:t>
            </a:r>
          </a:p>
          <a:p>
            <a:pPr marL="342900" indent="-342900">
              <a:lnSpc>
                <a:spcPct val="160000"/>
              </a:lnSpc>
              <a:spcBef>
                <a:spcPct val="20000"/>
              </a:spcBef>
              <a:buFont typeface="Arial" panose="020B0604020202020204" pitchFamily="34" charset="0"/>
              <a:buChar char="•"/>
            </a:pPr>
            <a:r>
              <a:rPr lang="es-EC" altLang="ja-JP" dirty="0" smtClean="0">
                <a:latin typeface="Batang" panose="02030600000101010101" pitchFamily="18" charset="-127"/>
                <a:ea typeface="Batang" panose="02030600000101010101" pitchFamily="18" charset="-127"/>
                <a:cs typeface="Arial Unicode MS" pitchFamily="50" charset="-128"/>
              </a:rPr>
              <a:t>Necesita </a:t>
            </a:r>
            <a:r>
              <a:rPr lang="es-EC" altLang="ja-JP" dirty="0">
                <a:latin typeface="Batang" panose="02030600000101010101" pitchFamily="18" charset="-127"/>
                <a:ea typeface="Batang" panose="02030600000101010101" pitchFamily="18" charset="-127"/>
                <a:cs typeface="Arial Unicode MS" pitchFamily="50" charset="-128"/>
              </a:rPr>
              <a:t>línea de vista </a:t>
            </a:r>
          </a:p>
          <a:p>
            <a:pPr marL="342900" indent="-342900">
              <a:lnSpc>
                <a:spcPct val="160000"/>
              </a:lnSpc>
              <a:spcBef>
                <a:spcPct val="20000"/>
              </a:spcBef>
              <a:buFont typeface="Arial" panose="020B0604020202020204" pitchFamily="34" charset="0"/>
              <a:buChar char="•"/>
            </a:pPr>
            <a:r>
              <a:rPr lang="es-EC" altLang="ja-JP" dirty="0" smtClean="0">
                <a:latin typeface="Batang" panose="02030600000101010101" pitchFamily="18" charset="-127"/>
                <a:ea typeface="Batang" panose="02030600000101010101" pitchFamily="18" charset="-127"/>
                <a:cs typeface="Arial Unicode MS" pitchFamily="50" charset="-128"/>
              </a:rPr>
              <a:t>Alto </a:t>
            </a:r>
            <a:r>
              <a:rPr lang="es-EC" altLang="ja-JP" dirty="0">
                <a:latin typeface="Batang" panose="02030600000101010101" pitchFamily="18" charset="-127"/>
                <a:ea typeface="Batang" panose="02030600000101010101" pitchFamily="18" charset="-127"/>
                <a:cs typeface="Arial Unicode MS" pitchFamily="50" charset="-128"/>
              </a:rPr>
              <a:t>riesgo para la </a:t>
            </a:r>
            <a:r>
              <a:rPr lang="es-EC" altLang="ja-JP" dirty="0" smtClean="0">
                <a:latin typeface="Batang" panose="02030600000101010101" pitchFamily="18" charset="-127"/>
                <a:ea typeface="Batang" panose="02030600000101010101" pitchFamily="18" charset="-127"/>
                <a:cs typeface="Arial Unicode MS" pitchFamily="50" charset="-128"/>
              </a:rPr>
              <a:t>salud</a:t>
            </a:r>
          </a:p>
          <a:p>
            <a:pPr marL="342900" indent="-342900">
              <a:lnSpc>
                <a:spcPct val="160000"/>
              </a:lnSpc>
              <a:spcBef>
                <a:spcPct val="20000"/>
              </a:spcBef>
              <a:buFont typeface="Arial" panose="020B0604020202020204" pitchFamily="34" charset="0"/>
              <a:buChar char="•"/>
            </a:pPr>
            <a:r>
              <a:rPr lang="es-EC" altLang="ja-JP" dirty="0" smtClean="0">
                <a:latin typeface="Batang" panose="02030600000101010101" pitchFamily="18" charset="-127"/>
                <a:ea typeface="Batang" panose="02030600000101010101" pitchFamily="18" charset="-127"/>
                <a:cs typeface="Arial Unicode MS" pitchFamily="50" charset="-128"/>
              </a:rPr>
              <a:t>Desde metros a kilómetros en alcance </a:t>
            </a:r>
            <a:endParaRPr lang="en-US" altLang="ja-JP" dirty="0">
              <a:latin typeface="Batang" panose="02030600000101010101" pitchFamily="18" charset="-127"/>
              <a:ea typeface="Batang" panose="02030600000101010101" pitchFamily="18" charset="-127"/>
              <a:cs typeface="Arial Unicode MS" pitchFamily="50" charset="-128"/>
            </a:endParaRPr>
          </a:p>
          <a:p>
            <a:pPr marL="342900" indent="-342900">
              <a:lnSpc>
                <a:spcPct val="150000"/>
              </a:lnSpc>
              <a:buFont typeface="Arial" panose="020B0604020202020204" pitchFamily="34" charset="0"/>
              <a:buChar char="•"/>
            </a:pPr>
            <a:endParaRPr lang="en-US" altLang="ja-JP" sz="2400" b="1" dirty="0" smtClean="0">
              <a:latin typeface="Batang" panose="02030600000101010101" pitchFamily="18" charset="-127"/>
              <a:ea typeface="Batang" panose="02030600000101010101" pitchFamily="18" charset="-127"/>
            </a:endParaRPr>
          </a:p>
          <a:p>
            <a:pPr marL="342900" indent="-342900">
              <a:lnSpc>
                <a:spcPct val="150000"/>
              </a:lnSpc>
              <a:buFont typeface="Arial" panose="020B0604020202020204" pitchFamily="34" charset="0"/>
              <a:buChar char="•"/>
            </a:pPr>
            <a:endParaRPr lang="en-US" altLang="ja-JP" sz="2400" b="1" dirty="0">
              <a:latin typeface="Batang" panose="02030600000101010101" pitchFamily="18" charset="-127"/>
              <a:ea typeface="Batang" panose="02030600000101010101" pitchFamily="18" charset="-127"/>
            </a:endParaRPr>
          </a:p>
          <a:p>
            <a:pPr marL="342900" indent="-342900">
              <a:lnSpc>
                <a:spcPct val="150000"/>
              </a:lnSpc>
              <a:buFont typeface="Arial" panose="020B0604020202020204" pitchFamily="34" charset="0"/>
              <a:buChar char="•"/>
            </a:pPr>
            <a:endParaRPr lang="en-US" altLang="ja-JP" sz="2400" b="1" dirty="0" smtClean="0">
              <a:latin typeface="Batang" panose="02030600000101010101" pitchFamily="18" charset="-127"/>
              <a:ea typeface="Batang" panose="02030600000101010101" pitchFamily="18" charset="-127"/>
            </a:endParaRPr>
          </a:p>
        </p:txBody>
      </p:sp>
      <p:sp>
        <p:nvSpPr>
          <p:cNvPr id="4" name="Rectángulo 3"/>
          <p:cNvSpPr/>
          <p:nvPr/>
        </p:nvSpPr>
        <p:spPr>
          <a:xfrm flipV="1">
            <a:off x="342508" y="728235"/>
            <a:ext cx="7429891" cy="45719"/>
          </a:xfrm>
          <a:prstGeom prst="rect">
            <a:avLst/>
          </a:prstGeom>
          <a:solidFill>
            <a:srgbClr val="0A0C5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228209" y="34913"/>
            <a:ext cx="7944804" cy="638123"/>
          </a:xfrm>
          <a:prstGeom prst="rect">
            <a:avLst/>
          </a:prstGeom>
        </p:spPr>
        <p:txBody>
          <a:bodyPr wrap="none">
            <a:spAutoFit/>
          </a:bodyPr>
          <a:lstStyle/>
          <a:p>
            <a:pPr>
              <a:lnSpc>
                <a:spcPct val="150000"/>
              </a:lnSpc>
              <a:spcAft>
                <a:spcPts val="0"/>
              </a:spcAft>
            </a:pPr>
            <a:r>
              <a:rPr lang="es-US" sz="2800" b="1" dirty="0" smtClean="0">
                <a:latin typeface="Batang" panose="02030600000101010101" pitchFamily="18" charset="-127"/>
                <a:ea typeface="Batang" panose="02030600000101010101" pitchFamily="18" charset="-127"/>
                <a:cs typeface="Times New Roman" panose="02020603050405020304" pitchFamily="18" charset="0"/>
              </a:rPr>
              <a:t>MÉTODOS DE TRASMISIÓN INALÁMBRICA </a:t>
            </a:r>
            <a:endParaRPr lang="es-ES" sz="2800" b="1" dirty="0">
              <a:effectLst/>
              <a:latin typeface="Batang" panose="02030600000101010101" pitchFamily="18" charset="-127"/>
              <a:ea typeface="Batang" panose="02030600000101010101" pitchFamily="18" charset="-127"/>
              <a:cs typeface="Times New Roman" panose="02020603050405020304" pitchFamily="18" charset="0"/>
            </a:endParaRPr>
          </a:p>
        </p:txBody>
      </p:sp>
      <p:pic>
        <p:nvPicPr>
          <p:cNvPr id="3" name="Imagen 2"/>
          <p:cNvPicPr>
            <a:picLocks noChangeAspect="1"/>
          </p:cNvPicPr>
          <p:nvPr/>
        </p:nvPicPr>
        <p:blipFill>
          <a:blip r:embed="rId7"/>
          <a:stretch>
            <a:fillRect/>
          </a:stretch>
        </p:blipFill>
        <p:spPr>
          <a:xfrm>
            <a:off x="8515350" y="3653978"/>
            <a:ext cx="3568504" cy="2762250"/>
          </a:xfrm>
          <a:prstGeom prst="rect">
            <a:avLst/>
          </a:prstGeom>
        </p:spPr>
      </p:pic>
    </p:spTree>
    <p:extLst>
      <p:ext uri="{BB962C8B-B14F-4D97-AF65-F5344CB8AC3E}">
        <p14:creationId xmlns:p14="http://schemas.microsoft.com/office/powerpoint/2010/main" val="922651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Line 6"/>
          <p:cNvSpPr>
            <a:spLocks noChangeShapeType="1"/>
          </p:cNvSpPr>
          <p:nvPr/>
        </p:nvSpPr>
        <p:spPr bwMode="auto">
          <a:xfrm flipV="1">
            <a:off x="2287291" y="995953"/>
            <a:ext cx="0" cy="4953000"/>
          </a:xfrm>
          <a:prstGeom prst="line">
            <a:avLst/>
          </a:prstGeom>
          <a:noFill/>
          <a:ln w="38100">
            <a:solidFill>
              <a:schemeClr val="tx1"/>
            </a:solidFill>
            <a:round/>
            <a:headEnd/>
            <a:tailEnd type="triangle" w="med" len="med"/>
          </a:ln>
        </p:spPr>
        <p:txBody>
          <a:bodyPr anchor="ctr">
            <a:spAutoFit/>
          </a:bodyPr>
          <a:lstStyle/>
          <a:p>
            <a:endParaRPr lang="ja-JP" altLang="en-US"/>
          </a:p>
        </p:txBody>
      </p:sp>
      <p:sp>
        <p:nvSpPr>
          <p:cNvPr id="45" name="Line 7"/>
          <p:cNvSpPr>
            <a:spLocks noChangeShapeType="1"/>
          </p:cNvSpPr>
          <p:nvPr/>
        </p:nvSpPr>
        <p:spPr bwMode="auto">
          <a:xfrm flipV="1">
            <a:off x="2287291" y="5944190"/>
            <a:ext cx="7239000" cy="0"/>
          </a:xfrm>
          <a:prstGeom prst="line">
            <a:avLst/>
          </a:prstGeom>
          <a:noFill/>
          <a:ln w="38100">
            <a:solidFill>
              <a:schemeClr val="tx1"/>
            </a:solidFill>
            <a:round/>
            <a:headEnd/>
            <a:tailEnd type="triangle" w="med" len="med"/>
          </a:ln>
        </p:spPr>
        <p:txBody>
          <a:bodyPr anchor="ctr">
            <a:spAutoFit/>
          </a:bodyPr>
          <a:lstStyle/>
          <a:p>
            <a:endParaRPr lang="ja-JP" altLang="en-US"/>
          </a:p>
        </p:txBody>
      </p:sp>
      <p:sp>
        <p:nvSpPr>
          <p:cNvPr id="46" name="Line 8"/>
          <p:cNvSpPr>
            <a:spLocks noChangeShapeType="1"/>
          </p:cNvSpPr>
          <p:nvPr/>
        </p:nvSpPr>
        <p:spPr bwMode="auto">
          <a:xfrm flipV="1">
            <a:off x="2287291" y="4877390"/>
            <a:ext cx="7239000" cy="0"/>
          </a:xfrm>
          <a:prstGeom prst="line">
            <a:avLst/>
          </a:prstGeom>
          <a:noFill/>
          <a:ln w="12700">
            <a:solidFill>
              <a:schemeClr val="tx1"/>
            </a:solidFill>
            <a:prstDash val="dash"/>
            <a:round/>
            <a:headEnd/>
            <a:tailEnd/>
          </a:ln>
        </p:spPr>
        <p:txBody>
          <a:bodyPr anchor="ctr">
            <a:spAutoFit/>
          </a:bodyPr>
          <a:lstStyle/>
          <a:p>
            <a:endParaRPr lang="ja-JP" altLang="en-US"/>
          </a:p>
        </p:txBody>
      </p:sp>
      <p:sp>
        <p:nvSpPr>
          <p:cNvPr id="47" name="Line 13"/>
          <p:cNvSpPr>
            <a:spLocks noChangeShapeType="1"/>
          </p:cNvSpPr>
          <p:nvPr/>
        </p:nvSpPr>
        <p:spPr bwMode="auto">
          <a:xfrm flipV="1">
            <a:off x="2287291" y="3886790"/>
            <a:ext cx="7239000" cy="0"/>
          </a:xfrm>
          <a:prstGeom prst="line">
            <a:avLst/>
          </a:prstGeom>
          <a:noFill/>
          <a:ln w="12700">
            <a:solidFill>
              <a:schemeClr val="tx1"/>
            </a:solidFill>
            <a:prstDash val="dash"/>
            <a:round/>
            <a:headEnd/>
            <a:tailEnd/>
          </a:ln>
        </p:spPr>
        <p:txBody>
          <a:bodyPr anchor="ctr">
            <a:spAutoFit/>
          </a:bodyPr>
          <a:lstStyle/>
          <a:p>
            <a:endParaRPr lang="ja-JP" altLang="en-US"/>
          </a:p>
        </p:txBody>
      </p:sp>
      <p:sp>
        <p:nvSpPr>
          <p:cNvPr id="48" name="Line 14"/>
          <p:cNvSpPr>
            <a:spLocks noChangeShapeType="1"/>
          </p:cNvSpPr>
          <p:nvPr/>
        </p:nvSpPr>
        <p:spPr bwMode="auto">
          <a:xfrm flipV="1">
            <a:off x="2287291" y="2743790"/>
            <a:ext cx="7239000" cy="0"/>
          </a:xfrm>
          <a:prstGeom prst="line">
            <a:avLst/>
          </a:prstGeom>
          <a:noFill/>
          <a:ln w="12700">
            <a:solidFill>
              <a:schemeClr val="tx1"/>
            </a:solidFill>
            <a:prstDash val="dash"/>
            <a:round/>
            <a:headEnd/>
            <a:tailEnd/>
          </a:ln>
        </p:spPr>
        <p:txBody>
          <a:bodyPr anchor="ctr">
            <a:spAutoFit/>
          </a:bodyPr>
          <a:lstStyle/>
          <a:p>
            <a:endParaRPr lang="ja-JP" altLang="en-US"/>
          </a:p>
        </p:txBody>
      </p:sp>
      <p:sp>
        <p:nvSpPr>
          <p:cNvPr id="49" name="Line 15"/>
          <p:cNvSpPr>
            <a:spLocks noChangeShapeType="1"/>
          </p:cNvSpPr>
          <p:nvPr/>
        </p:nvSpPr>
        <p:spPr bwMode="auto">
          <a:xfrm flipV="1">
            <a:off x="2287291" y="1600790"/>
            <a:ext cx="7239000" cy="0"/>
          </a:xfrm>
          <a:prstGeom prst="line">
            <a:avLst/>
          </a:prstGeom>
          <a:noFill/>
          <a:ln w="12700">
            <a:solidFill>
              <a:schemeClr val="tx1"/>
            </a:solidFill>
            <a:prstDash val="dash"/>
            <a:round/>
            <a:headEnd/>
            <a:tailEnd/>
          </a:ln>
        </p:spPr>
        <p:txBody>
          <a:bodyPr anchor="ctr">
            <a:spAutoFit/>
          </a:bodyPr>
          <a:lstStyle/>
          <a:p>
            <a:endParaRPr lang="ja-JP" altLang="en-US"/>
          </a:p>
        </p:txBody>
      </p:sp>
      <p:sp>
        <p:nvSpPr>
          <p:cNvPr id="50" name="Text Box 17"/>
          <p:cNvSpPr txBox="1">
            <a:spLocks noChangeArrowheads="1"/>
          </p:cNvSpPr>
          <p:nvPr/>
        </p:nvSpPr>
        <p:spPr bwMode="auto">
          <a:xfrm>
            <a:off x="1372891" y="5701303"/>
            <a:ext cx="914400" cy="366712"/>
          </a:xfrm>
          <a:prstGeom prst="rect">
            <a:avLst/>
          </a:prstGeom>
          <a:noFill/>
          <a:ln w="9525">
            <a:noFill/>
            <a:miter lim="800000"/>
            <a:headEnd/>
            <a:tailEnd/>
          </a:ln>
        </p:spPr>
        <p:txBody>
          <a:bodyPr>
            <a:spAutoFit/>
          </a:bodyPr>
          <a:lstStyle/>
          <a:p>
            <a:pPr algn="ctr">
              <a:lnSpc>
                <a:spcPct val="90000"/>
              </a:lnSpc>
              <a:spcBef>
                <a:spcPct val="50000"/>
              </a:spcBef>
            </a:pPr>
            <a:r>
              <a:rPr lang="en-US" altLang="ja-JP" sz="2000" b="0"/>
              <a:t>1mm</a:t>
            </a:r>
          </a:p>
        </p:txBody>
      </p:sp>
      <p:sp>
        <p:nvSpPr>
          <p:cNvPr id="51" name="Text Box 18"/>
          <p:cNvSpPr txBox="1">
            <a:spLocks noChangeArrowheads="1"/>
          </p:cNvSpPr>
          <p:nvPr/>
        </p:nvSpPr>
        <p:spPr bwMode="auto">
          <a:xfrm>
            <a:off x="1372891" y="4648790"/>
            <a:ext cx="914400" cy="366713"/>
          </a:xfrm>
          <a:prstGeom prst="rect">
            <a:avLst/>
          </a:prstGeom>
          <a:noFill/>
          <a:ln w="9525">
            <a:noFill/>
            <a:miter lim="800000"/>
            <a:headEnd/>
            <a:tailEnd/>
          </a:ln>
        </p:spPr>
        <p:txBody>
          <a:bodyPr>
            <a:spAutoFit/>
          </a:bodyPr>
          <a:lstStyle/>
          <a:p>
            <a:pPr algn="ctr">
              <a:lnSpc>
                <a:spcPct val="90000"/>
              </a:lnSpc>
              <a:spcBef>
                <a:spcPct val="50000"/>
              </a:spcBef>
            </a:pPr>
            <a:r>
              <a:rPr lang="en-US" altLang="ja-JP" sz="2000" b="0"/>
              <a:t>1cm</a:t>
            </a:r>
          </a:p>
        </p:txBody>
      </p:sp>
      <p:sp>
        <p:nvSpPr>
          <p:cNvPr id="52" name="Text Box 19"/>
          <p:cNvSpPr txBox="1">
            <a:spLocks noChangeArrowheads="1"/>
          </p:cNvSpPr>
          <p:nvPr/>
        </p:nvSpPr>
        <p:spPr bwMode="auto">
          <a:xfrm>
            <a:off x="1372891" y="3672478"/>
            <a:ext cx="914400" cy="366712"/>
          </a:xfrm>
          <a:prstGeom prst="rect">
            <a:avLst/>
          </a:prstGeom>
          <a:noFill/>
          <a:ln w="9525">
            <a:noFill/>
            <a:miter lim="800000"/>
            <a:headEnd/>
            <a:tailEnd/>
          </a:ln>
        </p:spPr>
        <p:txBody>
          <a:bodyPr>
            <a:spAutoFit/>
          </a:bodyPr>
          <a:lstStyle/>
          <a:p>
            <a:pPr algn="ctr">
              <a:lnSpc>
                <a:spcPct val="90000"/>
              </a:lnSpc>
              <a:spcBef>
                <a:spcPct val="50000"/>
              </a:spcBef>
            </a:pPr>
            <a:r>
              <a:rPr lang="en-US" altLang="ja-JP" sz="2000" b="0"/>
              <a:t>10cm</a:t>
            </a:r>
          </a:p>
        </p:txBody>
      </p:sp>
      <p:sp>
        <p:nvSpPr>
          <p:cNvPr id="53" name="Text Box 20"/>
          <p:cNvSpPr txBox="1">
            <a:spLocks noChangeArrowheads="1"/>
          </p:cNvSpPr>
          <p:nvPr/>
        </p:nvSpPr>
        <p:spPr bwMode="auto">
          <a:xfrm>
            <a:off x="1372891" y="2562815"/>
            <a:ext cx="914400" cy="366713"/>
          </a:xfrm>
          <a:prstGeom prst="rect">
            <a:avLst/>
          </a:prstGeom>
          <a:noFill/>
          <a:ln w="9525">
            <a:noFill/>
            <a:miter lim="800000"/>
            <a:headEnd/>
            <a:tailEnd/>
          </a:ln>
        </p:spPr>
        <p:txBody>
          <a:bodyPr>
            <a:spAutoFit/>
          </a:bodyPr>
          <a:lstStyle/>
          <a:p>
            <a:pPr algn="ctr">
              <a:lnSpc>
                <a:spcPct val="90000"/>
              </a:lnSpc>
              <a:spcBef>
                <a:spcPct val="50000"/>
              </a:spcBef>
            </a:pPr>
            <a:r>
              <a:rPr lang="en-US" altLang="ja-JP" sz="2000" b="0"/>
              <a:t>1m</a:t>
            </a:r>
          </a:p>
        </p:txBody>
      </p:sp>
      <p:sp>
        <p:nvSpPr>
          <p:cNvPr id="56" name="Text Box 21"/>
          <p:cNvSpPr txBox="1">
            <a:spLocks noChangeArrowheads="1"/>
          </p:cNvSpPr>
          <p:nvPr/>
        </p:nvSpPr>
        <p:spPr bwMode="auto">
          <a:xfrm>
            <a:off x="1296691" y="1448390"/>
            <a:ext cx="914400" cy="366713"/>
          </a:xfrm>
          <a:prstGeom prst="rect">
            <a:avLst/>
          </a:prstGeom>
          <a:noFill/>
          <a:ln w="9525">
            <a:noFill/>
            <a:miter lim="800000"/>
            <a:headEnd/>
            <a:tailEnd/>
          </a:ln>
        </p:spPr>
        <p:txBody>
          <a:bodyPr>
            <a:spAutoFit/>
          </a:bodyPr>
          <a:lstStyle/>
          <a:p>
            <a:pPr algn="ctr">
              <a:lnSpc>
                <a:spcPct val="90000"/>
              </a:lnSpc>
              <a:spcBef>
                <a:spcPct val="50000"/>
              </a:spcBef>
            </a:pPr>
            <a:r>
              <a:rPr lang="en-US" altLang="ja-JP" sz="2000" b="0"/>
              <a:t>10m</a:t>
            </a:r>
          </a:p>
        </p:txBody>
      </p:sp>
      <p:sp>
        <p:nvSpPr>
          <p:cNvPr id="57" name="Text Box 22"/>
          <p:cNvSpPr txBox="1">
            <a:spLocks noChangeArrowheads="1"/>
          </p:cNvSpPr>
          <p:nvPr/>
        </p:nvSpPr>
        <p:spPr bwMode="auto">
          <a:xfrm>
            <a:off x="307757" y="3116337"/>
            <a:ext cx="1177676" cy="369332"/>
          </a:xfrm>
          <a:prstGeom prst="rect">
            <a:avLst/>
          </a:prstGeom>
          <a:noFill/>
          <a:ln w="9525">
            <a:noFill/>
            <a:miter lim="800000"/>
            <a:headEnd/>
            <a:tailEnd/>
          </a:ln>
        </p:spPr>
        <p:txBody>
          <a:bodyPr wrap="square">
            <a:spAutoFit/>
          </a:bodyPr>
          <a:lstStyle/>
          <a:p>
            <a:pPr>
              <a:lnSpc>
                <a:spcPct val="90000"/>
              </a:lnSpc>
              <a:spcBef>
                <a:spcPct val="50000"/>
              </a:spcBef>
            </a:pPr>
            <a:r>
              <a:rPr lang="es-ES" altLang="ja-JP" sz="2000" b="1" dirty="0" smtClean="0"/>
              <a:t>distancia</a:t>
            </a:r>
            <a:endParaRPr lang="ja-JP" altLang="en-US" sz="2000" b="1" dirty="0"/>
          </a:p>
        </p:txBody>
      </p:sp>
      <p:sp>
        <p:nvSpPr>
          <p:cNvPr id="58" name="Line 23"/>
          <p:cNvSpPr>
            <a:spLocks noChangeShapeType="1"/>
          </p:cNvSpPr>
          <p:nvPr/>
        </p:nvSpPr>
        <p:spPr bwMode="auto">
          <a:xfrm flipV="1">
            <a:off x="3430291" y="1205503"/>
            <a:ext cx="0" cy="4724400"/>
          </a:xfrm>
          <a:prstGeom prst="line">
            <a:avLst/>
          </a:prstGeom>
          <a:noFill/>
          <a:ln w="12700">
            <a:solidFill>
              <a:schemeClr val="tx1"/>
            </a:solidFill>
            <a:prstDash val="dash"/>
            <a:round/>
            <a:headEnd/>
            <a:tailEnd/>
          </a:ln>
        </p:spPr>
        <p:txBody>
          <a:bodyPr anchor="ctr">
            <a:spAutoFit/>
          </a:bodyPr>
          <a:lstStyle/>
          <a:p>
            <a:endParaRPr lang="ja-JP" altLang="en-US"/>
          </a:p>
        </p:txBody>
      </p:sp>
      <p:sp>
        <p:nvSpPr>
          <p:cNvPr id="59" name="Line 24"/>
          <p:cNvSpPr>
            <a:spLocks noChangeShapeType="1"/>
          </p:cNvSpPr>
          <p:nvPr/>
        </p:nvSpPr>
        <p:spPr bwMode="auto">
          <a:xfrm flipV="1">
            <a:off x="4573291" y="1205503"/>
            <a:ext cx="0" cy="4724400"/>
          </a:xfrm>
          <a:prstGeom prst="line">
            <a:avLst/>
          </a:prstGeom>
          <a:noFill/>
          <a:ln w="12700">
            <a:solidFill>
              <a:schemeClr val="tx1"/>
            </a:solidFill>
            <a:prstDash val="dash"/>
            <a:round/>
            <a:headEnd/>
            <a:tailEnd/>
          </a:ln>
        </p:spPr>
        <p:txBody>
          <a:bodyPr anchor="ctr">
            <a:spAutoFit/>
          </a:bodyPr>
          <a:lstStyle/>
          <a:p>
            <a:endParaRPr lang="ja-JP" altLang="en-US"/>
          </a:p>
        </p:txBody>
      </p:sp>
      <p:sp>
        <p:nvSpPr>
          <p:cNvPr id="60" name="Line 25"/>
          <p:cNvSpPr>
            <a:spLocks noChangeShapeType="1"/>
          </p:cNvSpPr>
          <p:nvPr/>
        </p:nvSpPr>
        <p:spPr bwMode="auto">
          <a:xfrm flipV="1">
            <a:off x="5716291" y="1205503"/>
            <a:ext cx="0" cy="4724400"/>
          </a:xfrm>
          <a:prstGeom prst="line">
            <a:avLst/>
          </a:prstGeom>
          <a:noFill/>
          <a:ln w="12700">
            <a:solidFill>
              <a:schemeClr val="tx1"/>
            </a:solidFill>
            <a:prstDash val="dash"/>
            <a:round/>
            <a:headEnd/>
            <a:tailEnd/>
          </a:ln>
        </p:spPr>
        <p:txBody>
          <a:bodyPr anchor="ctr">
            <a:spAutoFit/>
          </a:bodyPr>
          <a:lstStyle/>
          <a:p>
            <a:endParaRPr lang="ja-JP" altLang="en-US"/>
          </a:p>
        </p:txBody>
      </p:sp>
      <p:sp>
        <p:nvSpPr>
          <p:cNvPr id="61" name="Line 26"/>
          <p:cNvSpPr>
            <a:spLocks noChangeShapeType="1"/>
          </p:cNvSpPr>
          <p:nvPr/>
        </p:nvSpPr>
        <p:spPr bwMode="auto">
          <a:xfrm flipV="1">
            <a:off x="6859291" y="1205503"/>
            <a:ext cx="0" cy="4724400"/>
          </a:xfrm>
          <a:prstGeom prst="line">
            <a:avLst/>
          </a:prstGeom>
          <a:noFill/>
          <a:ln w="12700">
            <a:solidFill>
              <a:schemeClr val="tx1"/>
            </a:solidFill>
            <a:prstDash val="dash"/>
            <a:round/>
            <a:headEnd/>
            <a:tailEnd/>
          </a:ln>
        </p:spPr>
        <p:txBody>
          <a:bodyPr anchor="ctr">
            <a:spAutoFit/>
          </a:bodyPr>
          <a:lstStyle/>
          <a:p>
            <a:endParaRPr lang="ja-JP" altLang="en-US"/>
          </a:p>
        </p:txBody>
      </p:sp>
      <p:sp>
        <p:nvSpPr>
          <p:cNvPr id="62" name="Line 27"/>
          <p:cNvSpPr>
            <a:spLocks noChangeShapeType="1"/>
          </p:cNvSpPr>
          <p:nvPr/>
        </p:nvSpPr>
        <p:spPr bwMode="auto">
          <a:xfrm flipV="1">
            <a:off x="8002291" y="1205503"/>
            <a:ext cx="0" cy="4724400"/>
          </a:xfrm>
          <a:prstGeom prst="line">
            <a:avLst/>
          </a:prstGeom>
          <a:noFill/>
          <a:ln w="12700">
            <a:solidFill>
              <a:schemeClr val="tx1"/>
            </a:solidFill>
            <a:prstDash val="dash"/>
            <a:round/>
            <a:headEnd/>
            <a:tailEnd/>
          </a:ln>
        </p:spPr>
        <p:txBody>
          <a:bodyPr anchor="ctr">
            <a:spAutoFit/>
          </a:bodyPr>
          <a:lstStyle/>
          <a:p>
            <a:endParaRPr lang="ja-JP" altLang="en-US"/>
          </a:p>
        </p:txBody>
      </p:sp>
      <p:sp>
        <p:nvSpPr>
          <p:cNvPr id="63" name="Text Box 28"/>
          <p:cNvSpPr txBox="1">
            <a:spLocks noChangeArrowheads="1"/>
          </p:cNvSpPr>
          <p:nvPr/>
        </p:nvSpPr>
        <p:spPr bwMode="auto">
          <a:xfrm>
            <a:off x="2973091" y="6020390"/>
            <a:ext cx="914400" cy="366713"/>
          </a:xfrm>
          <a:prstGeom prst="rect">
            <a:avLst/>
          </a:prstGeom>
          <a:noFill/>
          <a:ln w="9525">
            <a:noFill/>
            <a:miter lim="800000"/>
            <a:headEnd/>
            <a:tailEnd/>
          </a:ln>
        </p:spPr>
        <p:txBody>
          <a:bodyPr>
            <a:spAutoFit/>
          </a:bodyPr>
          <a:lstStyle/>
          <a:p>
            <a:pPr algn="ctr">
              <a:lnSpc>
                <a:spcPct val="90000"/>
              </a:lnSpc>
              <a:spcBef>
                <a:spcPct val="50000"/>
              </a:spcBef>
            </a:pPr>
            <a:r>
              <a:rPr lang="en-US" altLang="ja-JP" sz="2000" b="0"/>
              <a:t>0.1W</a:t>
            </a:r>
          </a:p>
        </p:txBody>
      </p:sp>
      <p:sp>
        <p:nvSpPr>
          <p:cNvPr id="64" name="Text Box 29"/>
          <p:cNvSpPr txBox="1">
            <a:spLocks noChangeArrowheads="1"/>
          </p:cNvSpPr>
          <p:nvPr/>
        </p:nvSpPr>
        <p:spPr bwMode="auto">
          <a:xfrm>
            <a:off x="4116091" y="6006103"/>
            <a:ext cx="914400" cy="366712"/>
          </a:xfrm>
          <a:prstGeom prst="rect">
            <a:avLst/>
          </a:prstGeom>
          <a:noFill/>
          <a:ln w="9525">
            <a:noFill/>
            <a:miter lim="800000"/>
            <a:headEnd/>
            <a:tailEnd/>
          </a:ln>
        </p:spPr>
        <p:txBody>
          <a:bodyPr>
            <a:spAutoFit/>
          </a:bodyPr>
          <a:lstStyle/>
          <a:p>
            <a:pPr algn="ctr">
              <a:lnSpc>
                <a:spcPct val="90000"/>
              </a:lnSpc>
              <a:spcBef>
                <a:spcPct val="50000"/>
              </a:spcBef>
            </a:pPr>
            <a:r>
              <a:rPr lang="en-US" altLang="ja-JP" sz="2000" b="0"/>
              <a:t>1W</a:t>
            </a:r>
          </a:p>
        </p:txBody>
      </p:sp>
      <p:sp>
        <p:nvSpPr>
          <p:cNvPr id="65" name="Text Box 30"/>
          <p:cNvSpPr txBox="1">
            <a:spLocks noChangeArrowheads="1"/>
          </p:cNvSpPr>
          <p:nvPr/>
        </p:nvSpPr>
        <p:spPr bwMode="auto">
          <a:xfrm>
            <a:off x="5259091" y="6006103"/>
            <a:ext cx="914400" cy="366712"/>
          </a:xfrm>
          <a:prstGeom prst="rect">
            <a:avLst/>
          </a:prstGeom>
          <a:noFill/>
          <a:ln w="9525">
            <a:noFill/>
            <a:miter lim="800000"/>
            <a:headEnd/>
            <a:tailEnd/>
          </a:ln>
        </p:spPr>
        <p:txBody>
          <a:bodyPr>
            <a:spAutoFit/>
          </a:bodyPr>
          <a:lstStyle/>
          <a:p>
            <a:pPr algn="ctr">
              <a:lnSpc>
                <a:spcPct val="90000"/>
              </a:lnSpc>
              <a:spcBef>
                <a:spcPct val="50000"/>
              </a:spcBef>
            </a:pPr>
            <a:r>
              <a:rPr lang="en-US" altLang="ja-JP" sz="2000" b="0"/>
              <a:t>10W</a:t>
            </a:r>
          </a:p>
        </p:txBody>
      </p:sp>
      <p:sp>
        <p:nvSpPr>
          <p:cNvPr id="66" name="Text Box 31"/>
          <p:cNvSpPr txBox="1">
            <a:spLocks noChangeArrowheads="1"/>
          </p:cNvSpPr>
          <p:nvPr/>
        </p:nvSpPr>
        <p:spPr bwMode="auto">
          <a:xfrm>
            <a:off x="6402091" y="6006103"/>
            <a:ext cx="914400" cy="366712"/>
          </a:xfrm>
          <a:prstGeom prst="rect">
            <a:avLst/>
          </a:prstGeom>
          <a:noFill/>
          <a:ln w="9525">
            <a:noFill/>
            <a:miter lim="800000"/>
            <a:headEnd/>
            <a:tailEnd/>
          </a:ln>
        </p:spPr>
        <p:txBody>
          <a:bodyPr>
            <a:spAutoFit/>
          </a:bodyPr>
          <a:lstStyle/>
          <a:p>
            <a:pPr algn="ctr">
              <a:lnSpc>
                <a:spcPct val="90000"/>
              </a:lnSpc>
              <a:spcBef>
                <a:spcPct val="50000"/>
              </a:spcBef>
            </a:pPr>
            <a:r>
              <a:rPr lang="en-US" altLang="ja-JP" sz="2000" b="0"/>
              <a:t>100W</a:t>
            </a:r>
          </a:p>
        </p:txBody>
      </p:sp>
      <p:sp>
        <p:nvSpPr>
          <p:cNvPr id="67" name="Text Box 32"/>
          <p:cNvSpPr txBox="1">
            <a:spLocks noChangeArrowheads="1"/>
          </p:cNvSpPr>
          <p:nvPr/>
        </p:nvSpPr>
        <p:spPr bwMode="auto">
          <a:xfrm>
            <a:off x="7545091" y="6006103"/>
            <a:ext cx="914400" cy="366712"/>
          </a:xfrm>
          <a:prstGeom prst="rect">
            <a:avLst/>
          </a:prstGeom>
          <a:noFill/>
          <a:ln w="9525">
            <a:noFill/>
            <a:miter lim="800000"/>
            <a:headEnd/>
            <a:tailEnd/>
          </a:ln>
        </p:spPr>
        <p:txBody>
          <a:bodyPr>
            <a:spAutoFit/>
          </a:bodyPr>
          <a:lstStyle/>
          <a:p>
            <a:pPr algn="ctr">
              <a:lnSpc>
                <a:spcPct val="90000"/>
              </a:lnSpc>
              <a:spcBef>
                <a:spcPct val="50000"/>
              </a:spcBef>
            </a:pPr>
            <a:r>
              <a:rPr lang="en-US" altLang="ja-JP" sz="2000" b="0"/>
              <a:t>1000W</a:t>
            </a:r>
          </a:p>
        </p:txBody>
      </p:sp>
      <p:sp>
        <p:nvSpPr>
          <p:cNvPr id="68" name="Text Box 35"/>
          <p:cNvSpPr txBox="1">
            <a:spLocks noChangeArrowheads="1"/>
          </p:cNvSpPr>
          <p:nvPr/>
        </p:nvSpPr>
        <p:spPr bwMode="auto">
          <a:xfrm>
            <a:off x="4077991" y="6345828"/>
            <a:ext cx="2819400" cy="366712"/>
          </a:xfrm>
          <a:prstGeom prst="rect">
            <a:avLst/>
          </a:prstGeom>
          <a:solidFill>
            <a:schemeClr val="bg1"/>
          </a:solidFill>
          <a:ln w="9525">
            <a:noFill/>
            <a:miter lim="800000"/>
            <a:headEnd/>
            <a:tailEnd/>
          </a:ln>
        </p:spPr>
        <p:txBody>
          <a:bodyPr>
            <a:spAutoFit/>
          </a:bodyPr>
          <a:lstStyle/>
          <a:p>
            <a:pPr algn="ctr">
              <a:lnSpc>
                <a:spcPct val="90000"/>
              </a:lnSpc>
              <a:spcBef>
                <a:spcPct val="50000"/>
              </a:spcBef>
            </a:pPr>
            <a:r>
              <a:rPr lang="es-ES" altLang="ja-JP" sz="2000" b="1" dirty="0" smtClean="0"/>
              <a:t>Potencia</a:t>
            </a:r>
            <a:endParaRPr lang="ja-JP" altLang="en-US" sz="2000" b="1" dirty="0"/>
          </a:p>
        </p:txBody>
      </p:sp>
      <p:sp>
        <p:nvSpPr>
          <p:cNvPr id="69" name="AutoShape 36"/>
          <p:cNvSpPr>
            <a:spLocks noChangeArrowheads="1"/>
          </p:cNvSpPr>
          <p:nvPr/>
        </p:nvSpPr>
        <p:spPr bwMode="auto">
          <a:xfrm>
            <a:off x="3544591" y="4939303"/>
            <a:ext cx="4381500" cy="914400"/>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a:lnSpc>
                <a:spcPct val="90000"/>
              </a:lnSpc>
              <a:defRPr/>
            </a:pPr>
            <a:endParaRPr lang="ja-JP" altLang="en-US" b="0"/>
          </a:p>
        </p:txBody>
      </p:sp>
      <p:sp>
        <p:nvSpPr>
          <p:cNvPr id="70" name="AutoShape 38"/>
          <p:cNvSpPr>
            <a:spLocks noChangeArrowheads="1"/>
          </p:cNvSpPr>
          <p:nvPr/>
        </p:nvSpPr>
        <p:spPr bwMode="auto">
          <a:xfrm>
            <a:off x="2387303" y="1498197"/>
            <a:ext cx="1371600" cy="1905000"/>
          </a:xfrm>
          <a:prstGeom prst="flowChartAlternateProcess">
            <a:avLst/>
          </a:prstGeom>
          <a:solidFill>
            <a:schemeClr val="accent1">
              <a:alpha val="50195"/>
            </a:schemeClr>
          </a:solidFill>
          <a:ln w="9525">
            <a:noFill/>
            <a:miter lim="800000"/>
            <a:headEnd/>
            <a:tailEnd/>
          </a:ln>
        </p:spPr>
        <p:txBody>
          <a:bodyPr anchor="ctr">
            <a:spAutoFit/>
          </a:bodyPr>
          <a:lstStyle/>
          <a:p>
            <a:pPr>
              <a:lnSpc>
                <a:spcPct val="90000"/>
              </a:lnSpc>
            </a:pPr>
            <a:endParaRPr lang="ja-JP" altLang="en-US" b="0"/>
          </a:p>
        </p:txBody>
      </p:sp>
      <p:sp>
        <p:nvSpPr>
          <p:cNvPr id="71" name="Text Box 39"/>
          <p:cNvSpPr txBox="1">
            <a:spLocks noChangeArrowheads="1"/>
          </p:cNvSpPr>
          <p:nvPr/>
        </p:nvSpPr>
        <p:spPr bwMode="auto">
          <a:xfrm>
            <a:off x="4135143" y="4839290"/>
            <a:ext cx="2571748" cy="36933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90000"/>
              </a:lnSpc>
              <a:spcBef>
                <a:spcPct val="50000"/>
              </a:spcBef>
              <a:defRPr/>
            </a:pPr>
            <a:r>
              <a:rPr lang="es-ES" altLang="ja-JP" sz="2000" b="0" dirty="0" smtClean="0"/>
              <a:t>Inducción magnética</a:t>
            </a:r>
            <a:endParaRPr lang="ja-JP" altLang="en-US" sz="2000" b="0" dirty="0"/>
          </a:p>
        </p:txBody>
      </p:sp>
      <p:sp>
        <p:nvSpPr>
          <p:cNvPr id="72" name="Text Box 41"/>
          <p:cNvSpPr txBox="1">
            <a:spLocks noChangeArrowheads="1"/>
          </p:cNvSpPr>
          <p:nvPr/>
        </p:nvSpPr>
        <p:spPr bwMode="auto">
          <a:xfrm>
            <a:off x="2392067" y="1215028"/>
            <a:ext cx="1571625" cy="36988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lnSpc>
                <a:spcPct val="90000"/>
              </a:lnSpc>
              <a:spcBef>
                <a:spcPct val="50000"/>
              </a:spcBef>
              <a:defRPr/>
            </a:pPr>
            <a:r>
              <a:rPr lang="es-ES" altLang="ja-JP" sz="2000" b="0" dirty="0" smtClean="0"/>
              <a:t>microondas</a:t>
            </a:r>
            <a:endParaRPr lang="ja-JP" altLang="en-US" sz="2000" b="0" dirty="0"/>
          </a:p>
        </p:txBody>
      </p:sp>
      <p:sp>
        <p:nvSpPr>
          <p:cNvPr id="73" name="Text Box 42"/>
          <p:cNvSpPr txBox="1">
            <a:spLocks noChangeArrowheads="1"/>
          </p:cNvSpPr>
          <p:nvPr/>
        </p:nvSpPr>
        <p:spPr bwMode="auto">
          <a:xfrm>
            <a:off x="2515891" y="2858066"/>
            <a:ext cx="914400" cy="313932"/>
          </a:xfrm>
          <a:prstGeom prst="rect">
            <a:avLst/>
          </a:prstGeom>
          <a:noFill/>
          <a:ln w="9525">
            <a:noFill/>
            <a:miter lim="800000"/>
            <a:headEnd/>
            <a:tailEnd/>
          </a:ln>
        </p:spPr>
        <p:txBody>
          <a:bodyPr>
            <a:spAutoFit/>
          </a:bodyPr>
          <a:lstStyle/>
          <a:p>
            <a:pPr algn="ctr">
              <a:lnSpc>
                <a:spcPct val="90000"/>
              </a:lnSpc>
              <a:spcBef>
                <a:spcPct val="50000"/>
              </a:spcBef>
            </a:pPr>
            <a:r>
              <a:rPr lang="en-US" altLang="ja-JP" sz="1600" b="0" dirty="0" smtClean="0"/>
              <a:t>RFID</a:t>
            </a:r>
            <a:endParaRPr lang="en-US" altLang="ja-JP" sz="1600" b="0" dirty="0"/>
          </a:p>
        </p:txBody>
      </p:sp>
      <p:sp>
        <p:nvSpPr>
          <p:cNvPr id="74" name="Text Box 43"/>
          <p:cNvSpPr txBox="1">
            <a:spLocks noChangeArrowheads="1"/>
          </p:cNvSpPr>
          <p:nvPr/>
        </p:nvSpPr>
        <p:spPr bwMode="auto">
          <a:xfrm>
            <a:off x="2492079" y="1881778"/>
            <a:ext cx="1219200" cy="313932"/>
          </a:xfrm>
          <a:prstGeom prst="rect">
            <a:avLst/>
          </a:prstGeom>
          <a:noFill/>
          <a:ln w="9525">
            <a:noFill/>
            <a:miter lim="800000"/>
            <a:headEnd/>
            <a:tailEnd/>
          </a:ln>
        </p:spPr>
        <p:txBody>
          <a:bodyPr>
            <a:spAutoFit/>
          </a:bodyPr>
          <a:lstStyle/>
          <a:p>
            <a:pPr algn="ctr">
              <a:lnSpc>
                <a:spcPct val="90000"/>
              </a:lnSpc>
              <a:spcBef>
                <a:spcPct val="50000"/>
              </a:spcBef>
            </a:pPr>
            <a:r>
              <a:rPr lang="es-ES" altLang="ja-JP" sz="1600" b="0" dirty="0" smtClean="0"/>
              <a:t>Aviones RF</a:t>
            </a:r>
            <a:endParaRPr lang="ja-JP" altLang="en-US" sz="1600" b="0" dirty="0"/>
          </a:p>
        </p:txBody>
      </p:sp>
      <p:sp>
        <p:nvSpPr>
          <p:cNvPr id="75" name="Text Box 47"/>
          <p:cNvSpPr txBox="1">
            <a:spLocks noChangeArrowheads="1"/>
          </p:cNvSpPr>
          <p:nvPr/>
        </p:nvSpPr>
        <p:spPr bwMode="auto">
          <a:xfrm>
            <a:off x="5182891" y="5206003"/>
            <a:ext cx="1600200" cy="314325"/>
          </a:xfrm>
          <a:prstGeom prst="rect">
            <a:avLst/>
          </a:prstGeom>
          <a:noFill/>
          <a:ln w="9525">
            <a:noFill/>
            <a:miter lim="800000"/>
            <a:headEnd/>
            <a:tailEnd/>
          </a:ln>
        </p:spPr>
        <p:txBody>
          <a:bodyPr>
            <a:spAutoFit/>
          </a:bodyPr>
          <a:lstStyle/>
          <a:p>
            <a:pPr algn="ctr">
              <a:lnSpc>
                <a:spcPct val="90000"/>
              </a:lnSpc>
              <a:spcBef>
                <a:spcPct val="50000"/>
              </a:spcBef>
            </a:pPr>
            <a:r>
              <a:rPr lang="es-ES" altLang="ja-JP" sz="1600" b="0" dirty="0" smtClean="0"/>
              <a:t>Carga móviles</a:t>
            </a:r>
            <a:endParaRPr lang="ja-JP" altLang="en-US" sz="1600" b="0" dirty="0"/>
          </a:p>
        </p:txBody>
      </p:sp>
      <p:sp>
        <p:nvSpPr>
          <p:cNvPr id="76" name="Text Box 50"/>
          <p:cNvSpPr txBox="1">
            <a:spLocks noChangeArrowheads="1"/>
          </p:cNvSpPr>
          <p:nvPr/>
        </p:nvSpPr>
        <p:spPr bwMode="auto">
          <a:xfrm>
            <a:off x="4969666" y="5511393"/>
            <a:ext cx="1831399" cy="313932"/>
          </a:xfrm>
          <a:prstGeom prst="rect">
            <a:avLst/>
          </a:prstGeom>
          <a:noFill/>
          <a:ln w="9525">
            <a:noFill/>
            <a:miter lim="800000"/>
            <a:headEnd/>
            <a:tailEnd/>
          </a:ln>
        </p:spPr>
        <p:txBody>
          <a:bodyPr wrap="square">
            <a:spAutoFit/>
          </a:bodyPr>
          <a:lstStyle/>
          <a:p>
            <a:pPr algn="ctr">
              <a:lnSpc>
                <a:spcPct val="90000"/>
              </a:lnSpc>
              <a:spcBef>
                <a:spcPct val="50000"/>
              </a:spcBef>
            </a:pPr>
            <a:r>
              <a:rPr lang="es-ES" altLang="ja-JP" sz="1600" b="0" dirty="0" smtClean="0"/>
              <a:t>Cepillos eléctricos</a:t>
            </a:r>
            <a:endParaRPr lang="ja-JP" altLang="en-US" sz="1600" b="0" dirty="0"/>
          </a:p>
        </p:txBody>
      </p:sp>
      <p:grpSp>
        <p:nvGrpSpPr>
          <p:cNvPr id="77" name="グループ化 56"/>
          <p:cNvGrpSpPr>
            <a:grpSpLocks/>
          </p:cNvGrpSpPr>
          <p:nvPr/>
        </p:nvGrpSpPr>
        <p:grpSpPr bwMode="auto">
          <a:xfrm>
            <a:off x="3506490" y="2030668"/>
            <a:ext cx="4419599" cy="2756232"/>
            <a:chOff x="2514584" y="1968156"/>
            <a:chExt cx="4419621" cy="2756250"/>
          </a:xfrm>
        </p:grpSpPr>
        <p:grpSp>
          <p:nvGrpSpPr>
            <p:cNvPr id="78" name="グループ化 54"/>
            <p:cNvGrpSpPr>
              <a:grpSpLocks/>
            </p:cNvGrpSpPr>
            <p:nvPr/>
          </p:nvGrpSpPr>
          <p:grpSpPr bwMode="auto">
            <a:xfrm>
              <a:off x="2514584" y="1968156"/>
              <a:ext cx="4419621" cy="2756250"/>
              <a:chOff x="2514584" y="1968156"/>
              <a:chExt cx="4419621" cy="2756250"/>
            </a:xfrm>
          </p:grpSpPr>
          <p:sp>
            <p:nvSpPr>
              <p:cNvPr id="84" name="AutoShape 34"/>
              <p:cNvSpPr>
                <a:spLocks noChangeArrowheads="1"/>
              </p:cNvSpPr>
              <p:nvPr/>
            </p:nvSpPr>
            <p:spPr bwMode="auto">
              <a:xfrm>
                <a:off x="2514584" y="2209791"/>
                <a:ext cx="4419621" cy="2514615"/>
              </a:xfrm>
              <a:prstGeom prst="flowChartAlternateProcess">
                <a:avLst/>
              </a:prstGeom>
              <a:ln w="38100">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a:lnSpc>
                    <a:spcPct val="90000"/>
                  </a:lnSpc>
                  <a:defRPr/>
                </a:pPr>
                <a:endParaRPr lang="ja-JP" altLang="en-US" b="0"/>
              </a:p>
            </p:txBody>
          </p:sp>
          <p:sp>
            <p:nvSpPr>
              <p:cNvPr id="85" name="Text Box 40"/>
              <p:cNvSpPr txBox="1">
                <a:spLocks noChangeArrowheads="1"/>
              </p:cNvSpPr>
              <p:nvPr/>
            </p:nvSpPr>
            <p:spPr bwMode="auto">
              <a:xfrm>
                <a:off x="3309685" y="1968156"/>
                <a:ext cx="2928525" cy="369334"/>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lnSpc>
                    <a:spcPct val="90000"/>
                  </a:lnSpc>
                  <a:spcBef>
                    <a:spcPct val="50000"/>
                  </a:spcBef>
                  <a:defRPr/>
                </a:pPr>
                <a:r>
                  <a:rPr lang="es-ES" altLang="ja-JP" sz="2000" b="0" dirty="0" smtClean="0">
                    <a:solidFill>
                      <a:schemeClr val="bg1"/>
                    </a:solidFill>
                    <a:latin typeface="Arial" charset="0"/>
                  </a:rPr>
                  <a:t>Resonancia magnética</a:t>
                </a:r>
                <a:endParaRPr lang="ja-JP" altLang="en-US" sz="2000" b="0" dirty="0">
                  <a:solidFill>
                    <a:schemeClr val="bg1"/>
                  </a:solidFill>
                  <a:latin typeface="Arial" charset="0"/>
                </a:endParaRPr>
              </a:p>
            </p:txBody>
          </p:sp>
        </p:grpSp>
        <p:grpSp>
          <p:nvGrpSpPr>
            <p:cNvPr id="79" name="グループ化 55"/>
            <p:cNvGrpSpPr>
              <a:grpSpLocks/>
            </p:cNvGrpSpPr>
            <p:nvPr/>
          </p:nvGrpSpPr>
          <p:grpSpPr bwMode="auto">
            <a:xfrm>
              <a:off x="2528341" y="2286081"/>
              <a:ext cx="4020138" cy="1696960"/>
              <a:chOff x="2528341" y="2286081"/>
              <a:chExt cx="4020138" cy="1696960"/>
            </a:xfrm>
          </p:grpSpPr>
          <p:sp>
            <p:nvSpPr>
              <p:cNvPr id="80" name="Text Box 45"/>
              <p:cNvSpPr txBox="1">
                <a:spLocks noChangeArrowheads="1"/>
              </p:cNvSpPr>
              <p:nvPr/>
            </p:nvSpPr>
            <p:spPr bwMode="auto">
              <a:xfrm>
                <a:off x="4305302" y="2286081"/>
                <a:ext cx="1600200" cy="584779"/>
              </a:xfrm>
              <a:prstGeom prst="rect">
                <a:avLst/>
              </a:prstGeom>
              <a:noFill/>
              <a:ln w="9525">
                <a:noFill/>
                <a:miter lim="800000"/>
                <a:headEnd/>
                <a:tailEnd/>
              </a:ln>
            </p:spPr>
            <p:txBody>
              <a:bodyPr>
                <a:spAutoFit/>
              </a:bodyPr>
              <a:lstStyle/>
              <a:p>
                <a:pPr algn="ctr"/>
                <a:r>
                  <a:rPr lang="es-ES" altLang="ja-JP" sz="1600" b="0" dirty="0" smtClean="0"/>
                  <a:t>Carga de </a:t>
                </a:r>
              </a:p>
              <a:p>
                <a:pPr algn="ctr"/>
                <a:r>
                  <a:rPr lang="es-ES" altLang="ja-JP" sz="1600" b="0" dirty="0" smtClean="0"/>
                  <a:t>laptops</a:t>
                </a:r>
                <a:endParaRPr lang="ja-JP" altLang="en-US" sz="1600" b="0" dirty="0"/>
              </a:p>
            </p:txBody>
          </p:sp>
          <p:sp>
            <p:nvSpPr>
              <p:cNvPr id="81" name="Text Box 49"/>
              <p:cNvSpPr txBox="1">
                <a:spLocks noChangeArrowheads="1"/>
              </p:cNvSpPr>
              <p:nvPr/>
            </p:nvSpPr>
            <p:spPr bwMode="auto">
              <a:xfrm>
                <a:off x="4948279" y="2447823"/>
                <a:ext cx="1600200" cy="312738"/>
              </a:xfrm>
              <a:prstGeom prst="rect">
                <a:avLst/>
              </a:prstGeom>
              <a:noFill/>
              <a:ln w="9525">
                <a:noFill/>
                <a:miter lim="800000"/>
                <a:headEnd/>
                <a:tailEnd/>
              </a:ln>
            </p:spPr>
            <p:txBody>
              <a:bodyPr>
                <a:spAutoFit/>
              </a:bodyPr>
              <a:lstStyle/>
              <a:p>
                <a:pPr algn="ctr">
                  <a:lnSpc>
                    <a:spcPct val="90000"/>
                  </a:lnSpc>
                  <a:spcBef>
                    <a:spcPct val="50000"/>
                  </a:spcBef>
                </a:pPr>
                <a:r>
                  <a:rPr lang="es-ES" altLang="ja-JP" sz="1600" b="0" dirty="0" smtClean="0"/>
                  <a:t>focos</a:t>
                </a:r>
                <a:endParaRPr lang="ja-JP" altLang="en-US" sz="1600" b="0" dirty="0"/>
              </a:p>
            </p:txBody>
          </p:sp>
          <p:sp>
            <p:nvSpPr>
              <p:cNvPr id="82" name="Text Box 54"/>
              <p:cNvSpPr txBox="1">
                <a:spLocks noChangeArrowheads="1"/>
              </p:cNvSpPr>
              <p:nvPr/>
            </p:nvSpPr>
            <p:spPr bwMode="auto">
              <a:xfrm>
                <a:off x="2528341" y="3669109"/>
                <a:ext cx="2166942" cy="313932"/>
              </a:xfrm>
              <a:prstGeom prst="rect">
                <a:avLst/>
              </a:prstGeom>
              <a:noFill/>
              <a:ln w="9525">
                <a:noFill/>
                <a:miter lim="800000"/>
                <a:headEnd/>
                <a:tailEnd/>
              </a:ln>
            </p:spPr>
            <p:txBody>
              <a:bodyPr>
                <a:spAutoFit/>
              </a:bodyPr>
              <a:lstStyle/>
              <a:p>
                <a:pPr algn="ctr">
                  <a:lnSpc>
                    <a:spcPct val="90000"/>
                  </a:lnSpc>
                  <a:spcBef>
                    <a:spcPct val="50000"/>
                  </a:spcBef>
                </a:pPr>
                <a:r>
                  <a:rPr lang="es-ES" altLang="ja-JP" sz="1600" b="0" dirty="0" smtClean="0"/>
                  <a:t>Implantes biomédicos</a:t>
                </a:r>
                <a:endParaRPr lang="ja-JP" altLang="en-US" sz="1600" b="0" dirty="0"/>
              </a:p>
            </p:txBody>
          </p:sp>
          <p:sp>
            <p:nvSpPr>
              <p:cNvPr id="83" name="Text Box 47"/>
              <p:cNvSpPr txBox="1">
                <a:spLocks noChangeArrowheads="1"/>
              </p:cNvSpPr>
              <p:nvPr/>
            </p:nvSpPr>
            <p:spPr bwMode="auto">
              <a:xfrm>
                <a:off x="3695695" y="3108718"/>
                <a:ext cx="1600200" cy="313932"/>
              </a:xfrm>
              <a:prstGeom prst="rect">
                <a:avLst/>
              </a:prstGeom>
              <a:noFill/>
              <a:ln w="9525">
                <a:noFill/>
                <a:miter lim="800000"/>
                <a:headEnd/>
                <a:tailEnd/>
              </a:ln>
            </p:spPr>
            <p:txBody>
              <a:bodyPr>
                <a:spAutoFit/>
              </a:bodyPr>
              <a:lstStyle/>
              <a:p>
                <a:pPr algn="ctr">
                  <a:lnSpc>
                    <a:spcPct val="90000"/>
                  </a:lnSpc>
                  <a:spcBef>
                    <a:spcPct val="50000"/>
                  </a:spcBef>
                </a:pPr>
                <a:r>
                  <a:rPr lang="es-ES" altLang="ja-JP" sz="1600" dirty="0" smtClean="0"/>
                  <a:t>Carga móviles</a:t>
                </a:r>
                <a:endParaRPr lang="ja-JP" altLang="en-US" sz="1600" b="0" dirty="0"/>
              </a:p>
            </p:txBody>
          </p:sp>
        </p:grpSp>
      </p:grpSp>
      <p:sp>
        <p:nvSpPr>
          <p:cNvPr id="86" name="Rectangle 2"/>
          <p:cNvSpPr>
            <a:spLocks noGrp="1" noChangeArrowheads="1"/>
          </p:cNvSpPr>
          <p:nvPr>
            <p:ph type="title"/>
          </p:nvPr>
        </p:nvSpPr>
        <p:spPr>
          <a:xfrm>
            <a:off x="444686" y="261604"/>
            <a:ext cx="9670864" cy="409584"/>
          </a:xfrm>
        </p:spPr>
        <p:txBody>
          <a:bodyPr>
            <a:noAutofit/>
          </a:bodyPr>
          <a:lstStyle/>
          <a:p>
            <a:pPr eaLnBrk="1" hangingPunct="1"/>
            <a:r>
              <a:rPr lang="en-US" altLang="ja-JP" sz="2400" b="1" dirty="0" smtClean="0">
                <a:latin typeface="Batang" panose="02030600000101010101" pitchFamily="18" charset="-127"/>
                <a:ea typeface="Batang" panose="02030600000101010101" pitchFamily="18" charset="-127"/>
              </a:rPr>
              <a:t>CAMPO DE APLICACI</a:t>
            </a:r>
            <a:r>
              <a:rPr lang="es-ES" altLang="ja-JP" sz="2400" b="1" dirty="0" smtClean="0">
                <a:latin typeface="Batang" panose="02030600000101010101" pitchFamily="18" charset="-127"/>
                <a:ea typeface="Batang" panose="02030600000101010101" pitchFamily="18" charset="-127"/>
              </a:rPr>
              <a:t>ÓN DE LA ENERGÍA INALÁMBRICA</a:t>
            </a:r>
            <a:endParaRPr lang="ja-JP" altLang="en-US" sz="2400" b="1" dirty="0" smtClean="0">
              <a:latin typeface="Batang" panose="02030600000101010101" pitchFamily="18" charset="-127"/>
              <a:ea typeface="Batang" panose="02030600000101010101" pitchFamily="18" charset="-127"/>
            </a:endParaRPr>
          </a:p>
        </p:txBody>
      </p:sp>
      <p:sp>
        <p:nvSpPr>
          <p:cNvPr id="87" name="Rectángulo 86"/>
          <p:cNvSpPr/>
          <p:nvPr/>
        </p:nvSpPr>
        <p:spPr>
          <a:xfrm flipV="1">
            <a:off x="431208" y="783229"/>
            <a:ext cx="8998542" cy="52067"/>
          </a:xfrm>
          <a:prstGeom prst="rect">
            <a:avLst/>
          </a:prstGeom>
          <a:solidFill>
            <a:srgbClr val="0A0C5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29153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346B1309-B0F0-47DB-B48C-92C4D0328934}" type="datetime1">
              <a:rPr kumimoji="1" lang="ja-JP" altLang="en-US" smtClean="0"/>
              <a:pPr/>
              <a:t>2017/2/17</a:t>
            </a:fld>
            <a:endParaRPr kumimoji="1" lang="ja-JP" altLang="en-US"/>
          </a:p>
        </p:txBody>
      </p:sp>
      <p:pic>
        <p:nvPicPr>
          <p:cNvPr id="5" name="Marcador de contenido 4"/>
          <p:cNvPicPr>
            <a:picLocks noGrp="1"/>
          </p:cNvPicPr>
          <p:nvPr>
            <p:ph idx="1"/>
          </p:nvPr>
        </p:nvPicPr>
        <p:blipFill>
          <a:blip r:embed="rId3"/>
          <a:stretch>
            <a:fillRect/>
          </a:stretch>
        </p:blipFill>
        <p:spPr>
          <a:xfrm>
            <a:off x="943721" y="1363847"/>
            <a:ext cx="4768105" cy="2600688"/>
          </a:xfrm>
          <a:prstGeom prst="rect">
            <a:avLst/>
          </a:prstGeom>
        </p:spPr>
      </p:pic>
      <p:sp>
        <p:nvSpPr>
          <p:cNvPr id="6" name="Rectangle 2"/>
          <p:cNvSpPr>
            <a:spLocks noChangeArrowheads="1"/>
          </p:cNvSpPr>
          <p:nvPr/>
        </p:nvSpPr>
        <p:spPr bwMode="auto">
          <a:xfrm>
            <a:off x="3244851" y="383851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 name="Objeto 6"/>
          <p:cNvGraphicFramePr>
            <a:graphicFrameLocks noChangeAspect="1"/>
          </p:cNvGraphicFramePr>
          <p:nvPr>
            <p:extLst>
              <p:ext uri="{D42A27DB-BD31-4B8C-83A1-F6EECF244321}">
                <p14:modId xmlns:p14="http://schemas.microsoft.com/office/powerpoint/2010/main" val="825046767"/>
              </p:ext>
            </p:extLst>
          </p:nvPr>
        </p:nvGraphicFramePr>
        <p:xfrm>
          <a:off x="777876" y="4070350"/>
          <a:ext cx="5451474" cy="2529308"/>
        </p:xfrm>
        <a:graphic>
          <a:graphicData uri="http://schemas.openxmlformats.org/presentationml/2006/ole">
            <mc:AlternateContent xmlns:mc="http://schemas.openxmlformats.org/markup-compatibility/2006">
              <mc:Choice xmlns:v="urn:schemas-microsoft-com:vml" Requires="v">
                <p:oleObj spid="_x0000_s1036" name="Visio" r:id="rId4" imgW="3000451" imgH="1247851" progId="Visio.Drawing.15">
                  <p:embed/>
                </p:oleObj>
              </mc:Choice>
              <mc:Fallback>
                <p:oleObj name="Visio" r:id="rId4" imgW="3000451" imgH="1247851"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876" y="4070350"/>
                        <a:ext cx="5451474" cy="2529308"/>
                      </a:xfrm>
                      <a:prstGeom prst="rect">
                        <a:avLst/>
                      </a:prstGeom>
                      <a:noFill/>
                      <a:extLst/>
                    </p:spPr>
                  </p:pic>
                </p:oleObj>
              </mc:Fallback>
            </mc:AlternateContent>
          </a:graphicData>
        </a:graphic>
      </p:graphicFrame>
      <p:pic>
        <p:nvPicPr>
          <p:cNvPr id="9" name="Imagen 8"/>
          <p:cNvPicPr>
            <a:picLocks noChangeAspect="1"/>
          </p:cNvPicPr>
          <p:nvPr/>
        </p:nvPicPr>
        <p:blipFill>
          <a:blip r:embed="rId6"/>
          <a:stretch>
            <a:fillRect/>
          </a:stretch>
        </p:blipFill>
        <p:spPr>
          <a:xfrm>
            <a:off x="6492081" y="1264605"/>
            <a:ext cx="4621213" cy="1599526"/>
          </a:xfrm>
          <a:prstGeom prst="rect">
            <a:avLst/>
          </a:prstGeom>
        </p:spPr>
      </p:pic>
      <p:pic>
        <p:nvPicPr>
          <p:cNvPr id="10" name="Imagen 9"/>
          <p:cNvPicPr>
            <a:picLocks noChangeAspect="1"/>
          </p:cNvPicPr>
          <p:nvPr/>
        </p:nvPicPr>
        <p:blipFill>
          <a:blip r:embed="rId7"/>
          <a:stretch>
            <a:fillRect/>
          </a:stretch>
        </p:blipFill>
        <p:spPr>
          <a:xfrm>
            <a:off x="6959601" y="3273857"/>
            <a:ext cx="3686174" cy="796493"/>
          </a:xfrm>
          <a:prstGeom prst="rect">
            <a:avLst/>
          </a:prstGeom>
        </p:spPr>
      </p:pic>
      <p:pic>
        <p:nvPicPr>
          <p:cNvPr id="11" name="Imagen 10"/>
          <p:cNvPicPr>
            <a:picLocks noChangeAspect="1"/>
          </p:cNvPicPr>
          <p:nvPr/>
        </p:nvPicPr>
        <p:blipFill>
          <a:blip r:embed="rId8"/>
          <a:stretch>
            <a:fillRect/>
          </a:stretch>
        </p:blipFill>
        <p:spPr>
          <a:xfrm>
            <a:off x="6959601" y="3867274"/>
            <a:ext cx="3536949" cy="1866776"/>
          </a:xfrm>
          <a:prstGeom prst="rect">
            <a:avLst/>
          </a:prstGeom>
        </p:spPr>
      </p:pic>
      <p:pic>
        <p:nvPicPr>
          <p:cNvPr id="12" name="Imagen 11"/>
          <p:cNvPicPr>
            <a:picLocks noChangeAspect="1"/>
          </p:cNvPicPr>
          <p:nvPr/>
        </p:nvPicPr>
        <p:blipFill>
          <a:blip r:embed="rId9"/>
          <a:stretch>
            <a:fillRect/>
          </a:stretch>
        </p:blipFill>
        <p:spPr>
          <a:xfrm>
            <a:off x="6959601" y="5734050"/>
            <a:ext cx="3127373" cy="869950"/>
          </a:xfrm>
          <a:prstGeom prst="rect">
            <a:avLst/>
          </a:prstGeom>
        </p:spPr>
      </p:pic>
      <p:sp>
        <p:nvSpPr>
          <p:cNvPr id="13" name="Rectángulo 12"/>
          <p:cNvSpPr/>
          <p:nvPr/>
        </p:nvSpPr>
        <p:spPr>
          <a:xfrm flipV="1">
            <a:off x="513959" y="777003"/>
            <a:ext cx="4191391" cy="62342"/>
          </a:xfrm>
          <a:prstGeom prst="rect">
            <a:avLst/>
          </a:prstGeom>
          <a:solidFill>
            <a:srgbClr val="0A0C5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angle 2"/>
          <p:cNvSpPr>
            <a:spLocks noGrp="1" noChangeArrowheads="1"/>
          </p:cNvSpPr>
          <p:nvPr>
            <p:ph type="title"/>
          </p:nvPr>
        </p:nvSpPr>
        <p:spPr>
          <a:xfrm>
            <a:off x="444686" y="261604"/>
            <a:ext cx="9670864" cy="409584"/>
          </a:xfrm>
        </p:spPr>
        <p:txBody>
          <a:bodyPr>
            <a:noAutofit/>
          </a:bodyPr>
          <a:lstStyle/>
          <a:p>
            <a:pPr eaLnBrk="1" hangingPunct="1"/>
            <a:r>
              <a:rPr lang="es-ES" altLang="ja-JP" sz="2800" b="1" dirty="0" smtClean="0">
                <a:latin typeface="Batang" panose="02030600000101010101" pitchFamily="18" charset="-127"/>
                <a:ea typeface="Batang" panose="02030600000101010101" pitchFamily="18" charset="-127"/>
              </a:rPr>
              <a:t>MODELO MATEMÁTICO</a:t>
            </a:r>
            <a:endParaRPr lang="ja-JP" altLang="en-US" sz="2800" b="1" dirty="0" smtClean="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1962165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a:xfrm>
            <a:off x="5126957" y="6547556"/>
            <a:ext cx="2133600" cy="310444"/>
          </a:xfrm>
        </p:spPr>
        <p:txBody>
          <a:bodyPr/>
          <a:lstStyle/>
          <a:p>
            <a:fld id="{346B1309-B0F0-47DB-B48C-92C4D0328934}" type="datetime1">
              <a:rPr kumimoji="1" lang="ja-JP" altLang="en-US" smtClean="0"/>
              <a:pPr/>
              <a:t>2017/2/17</a:t>
            </a:fld>
            <a:endParaRPr kumimoji="1" lang="ja-JP" altLang="en-US" dirty="0"/>
          </a:p>
        </p:txBody>
      </p:sp>
      <p:pic>
        <p:nvPicPr>
          <p:cNvPr id="5" name="Marcador de contenido 4"/>
          <p:cNvPicPr>
            <a:picLocks noGrp="1"/>
          </p:cNvPicPr>
          <p:nvPr>
            <p:ph idx="1"/>
          </p:nvPr>
        </p:nvPicPr>
        <p:blipFill rotWithShape="1">
          <a:blip r:embed="rId3"/>
          <a:srcRect l="4095" t="4885" r="6944" b="2623"/>
          <a:stretch/>
        </p:blipFill>
        <p:spPr bwMode="auto">
          <a:xfrm>
            <a:off x="1030633" y="1027512"/>
            <a:ext cx="4230645" cy="2910770"/>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6553200" y="806449"/>
            <a:ext cx="3797300" cy="3479801"/>
          </a:xfrm>
          <a:prstGeom prst="rect">
            <a:avLst/>
          </a:prstGeom>
          <a:noFill/>
          <a:ln>
            <a:noFill/>
          </a:ln>
        </p:spPr>
      </p:pic>
      <p:pic>
        <p:nvPicPr>
          <p:cNvPr id="7" name="Imagen 6" descr="C:\Users\luipmejia\Desktop\tesis_estapa1\s21_0.09.jpg"/>
          <p:cNvPicPr/>
          <p:nvPr/>
        </p:nvPicPr>
        <p:blipFill rotWithShape="1">
          <a:blip r:embed="rId5">
            <a:extLst>
              <a:ext uri="{28A0092B-C50C-407E-A947-70E740481C1C}">
                <a14:useLocalDpi xmlns:a14="http://schemas.microsoft.com/office/drawing/2010/main" val="0"/>
              </a:ext>
            </a:extLst>
          </a:blip>
          <a:srcRect t="6295"/>
          <a:stretch/>
        </p:blipFill>
        <p:spPr bwMode="auto">
          <a:xfrm>
            <a:off x="6193758" y="4145844"/>
            <a:ext cx="2618035" cy="2115256"/>
          </a:xfrm>
          <a:prstGeom prst="rect">
            <a:avLst/>
          </a:prstGeom>
          <a:noFill/>
          <a:ln>
            <a:noFill/>
          </a:ln>
          <a:extLst>
            <a:ext uri="{53640926-AAD7-44D8-BBD7-CCE9431645EC}">
              <a14:shadowObscured xmlns:a14="http://schemas.microsoft.com/office/drawing/2010/main"/>
            </a:ext>
          </a:extLst>
        </p:spPr>
      </p:pic>
      <p:pic>
        <p:nvPicPr>
          <p:cNvPr id="8" name="Imagen 7" descr="C:\Users\luipmejia\Desktop\tesis_estapa1\s21_0.04.jpg"/>
          <p:cNvPicPr/>
          <p:nvPr/>
        </p:nvPicPr>
        <p:blipFill rotWithShape="1">
          <a:blip r:embed="rId6">
            <a:extLst>
              <a:ext uri="{28A0092B-C50C-407E-A947-70E740481C1C}">
                <a14:useLocalDpi xmlns:a14="http://schemas.microsoft.com/office/drawing/2010/main" val="0"/>
              </a:ext>
            </a:extLst>
          </a:blip>
          <a:srcRect t="4284"/>
          <a:stretch/>
        </p:blipFill>
        <p:spPr bwMode="auto">
          <a:xfrm>
            <a:off x="8713189" y="4086507"/>
            <a:ext cx="1960245" cy="2233930"/>
          </a:xfrm>
          <a:prstGeom prst="rect">
            <a:avLst/>
          </a:prstGeom>
          <a:noFill/>
          <a:ln>
            <a:noFill/>
          </a:ln>
          <a:extLst>
            <a:ext uri="{53640926-AAD7-44D8-BBD7-CCE9431645EC}">
              <a14:shadowObscured xmlns:a14="http://schemas.microsoft.com/office/drawing/2010/main"/>
            </a:ext>
          </a:extLst>
        </p:spPr>
      </p:pic>
      <p:cxnSp>
        <p:nvCxnSpPr>
          <p:cNvPr id="10" name="Conector recto 9"/>
          <p:cNvCxnSpPr/>
          <p:nvPr/>
        </p:nvCxnSpPr>
        <p:spPr>
          <a:xfrm>
            <a:off x="6235700" y="1153230"/>
            <a:ext cx="0" cy="5107870"/>
          </a:xfrm>
          <a:prstGeom prst="line">
            <a:avLst/>
          </a:prstGeom>
        </p:spPr>
        <p:style>
          <a:lnRef idx="3">
            <a:schemeClr val="dk1"/>
          </a:lnRef>
          <a:fillRef idx="0">
            <a:schemeClr val="dk1"/>
          </a:fillRef>
          <a:effectRef idx="2">
            <a:schemeClr val="dk1"/>
          </a:effectRef>
          <a:fontRef idx="minor">
            <a:schemeClr val="tx1"/>
          </a:fontRef>
        </p:style>
      </p:cxnSp>
      <p:pic>
        <p:nvPicPr>
          <p:cNvPr id="11" name="Imagen 10"/>
          <p:cNvPicPr>
            <a:picLocks noChangeAspect="1"/>
          </p:cNvPicPr>
          <p:nvPr/>
        </p:nvPicPr>
        <p:blipFill>
          <a:blip r:embed="rId7"/>
          <a:stretch>
            <a:fillRect/>
          </a:stretch>
        </p:blipFill>
        <p:spPr>
          <a:xfrm>
            <a:off x="1523717" y="4140200"/>
            <a:ext cx="2362200" cy="2280356"/>
          </a:xfrm>
          <a:prstGeom prst="rect">
            <a:avLst/>
          </a:prstGeom>
        </p:spPr>
      </p:pic>
      <mc:AlternateContent xmlns:mc="http://schemas.openxmlformats.org/markup-compatibility/2006" xmlns:a14="http://schemas.microsoft.com/office/drawing/2010/main">
        <mc:Choice Requires="a14">
          <p:sp>
            <p:nvSpPr>
              <p:cNvPr id="12" name="Rectángulo 11"/>
              <p:cNvSpPr/>
              <p:nvPr/>
            </p:nvSpPr>
            <p:spPr>
              <a:xfrm>
                <a:off x="7527623" y="714918"/>
                <a:ext cx="1848455" cy="369332"/>
              </a:xfrm>
              <a:prstGeom prst="rect">
                <a:avLst/>
              </a:prstGeom>
            </p:spPr>
            <p:txBody>
              <a:bodyPr wrap="none">
                <a:spAutoFit/>
              </a:bodyPr>
              <a:lstStyle/>
              <a:p>
                <a14:m>
                  <m:oMath xmlns:m="http://schemas.openxmlformats.org/officeDocument/2006/math">
                    <m:sSub>
                      <m:sSubPr>
                        <m:ctrlPr>
                          <a:rPr lang="es-ES" i="1">
                            <a:latin typeface="Cambria Math"/>
                            <a:ea typeface="Times New Roman" panose="02020603050405020304" pitchFamily="18" charset="0"/>
                          </a:rPr>
                        </m:ctrlPr>
                      </m:sSubPr>
                      <m:e>
                        <m:r>
                          <a:rPr lang="es-EC" b="1" i="1">
                            <a:latin typeface="Cambria Math" panose="02040503050406030204" pitchFamily="18" charset="0"/>
                            <a:ea typeface="Times New Roman" panose="02020603050405020304" pitchFamily="18" charset="0"/>
                            <a:cs typeface="Times New Roman" panose="02020603050405020304" pitchFamily="18" charset="0"/>
                          </a:rPr>
                          <m:t>𝒌</m:t>
                        </m:r>
                      </m:e>
                      <m:sub>
                        <m:r>
                          <a:rPr lang="es-EC" b="1" i="1">
                            <a:latin typeface="Cambria Math" panose="02040503050406030204" pitchFamily="18" charset="0"/>
                            <a:ea typeface="Times New Roman" panose="02020603050405020304" pitchFamily="18" charset="0"/>
                            <a:cs typeface="Times New Roman" panose="02020603050405020304" pitchFamily="18" charset="0"/>
                          </a:rPr>
                          <m:t>𝟏𝟐</m:t>
                        </m:r>
                      </m:sub>
                    </m:sSub>
                  </m:oMath>
                </a14:m>
                <a:r>
                  <a:rPr lang="en-US" dirty="0">
                    <a:latin typeface="Times New Roman" panose="02020603050405020304" pitchFamily="18" charset="0"/>
                    <a:ea typeface="Times New Roman" panose="02020603050405020304" pitchFamily="18" charset="0"/>
                  </a:rPr>
                  <a:t> </a:t>
                </a:r>
                <a14:m>
                  <m:oMath xmlns:m="http://schemas.openxmlformats.org/officeDocument/2006/math">
                    <m:r>
                      <a:rPr lang="es-ES" b="1"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S" i="1">
                            <a:latin typeface="Cambria Math"/>
                            <a:ea typeface="Times New Roman" panose="02020603050405020304" pitchFamily="18" charset="0"/>
                          </a:rPr>
                        </m:ctrlPr>
                      </m:sSubPr>
                      <m:e>
                        <m:r>
                          <a:rPr lang="en-US" b="1" i="1">
                            <a:latin typeface="Cambria Math" panose="02040503050406030204" pitchFamily="18" charset="0"/>
                            <a:ea typeface="Times New Roman" panose="02020603050405020304" pitchFamily="18" charset="0"/>
                            <a:cs typeface="Times New Roman" panose="02020603050405020304" pitchFamily="18" charset="0"/>
                          </a:rPr>
                          <m:t>𝒌</m:t>
                        </m:r>
                      </m:e>
                      <m:sub>
                        <m:r>
                          <a:rPr lang="en-US" b="1" i="1">
                            <a:latin typeface="Cambria Math" panose="02040503050406030204" pitchFamily="18" charset="0"/>
                            <a:ea typeface="Times New Roman" panose="02020603050405020304" pitchFamily="18" charset="0"/>
                            <a:cs typeface="Times New Roman" panose="02020603050405020304" pitchFamily="18" charset="0"/>
                          </a:rPr>
                          <m:t>𝟑𝟒</m:t>
                        </m:r>
                      </m:sub>
                    </m:sSub>
                    <m:r>
                      <a:rPr lang="es-ES" b="1" i="1">
                        <a:latin typeface="Cambria Math" panose="02040503050406030204" pitchFamily="18" charset="0"/>
                        <a:ea typeface="Times New Roman" panose="02020603050405020304" pitchFamily="18" charset="0"/>
                        <a:cs typeface="Times New Roman" panose="02020603050405020304" pitchFamily="18" charset="0"/>
                      </a:rPr>
                      <m:t>=</m:t>
                    </m:r>
                    <m:r>
                      <a:rPr lang="es-ES" b="1" i="1">
                        <a:latin typeface="Cambria Math" panose="02040503050406030204" pitchFamily="18" charset="0"/>
                        <a:ea typeface="Times New Roman" panose="02020603050405020304" pitchFamily="18" charset="0"/>
                        <a:cs typeface="Times New Roman" panose="02020603050405020304" pitchFamily="18" charset="0"/>
                      </a:rPr>
                      <m:t>𝟎</m:t>
                    </m:r>
                    <m:r>
                      <a:rPr lang="es-ES" b="1" i="1">
                        <a:latin typeface="Cambria Math" panose="02040503050406030204" pitchFamily="18" charset="0"/>
                        <a:ea typeface="Times New Roman" panose="02020603050405020304" pitchFamily="18" charset="0"/>
                        <a:cs typeface="Times New Roman" panose="02020603050405020304" pitchFamily="18" charset="0"/>
                      </a:rPr>
                      <m:t>.</m:t>
                    </m:r>
                    <m:r>
                      <a:rPr lang="es-ES" b="1" i="1">
                        <a:latin typeface="Cambria Math" panose="02040503050406030204" pitchFamily="18" charset="0"/>
                        <a:ea typeface="Times New Roman" panose="02020603050405020304" pitchFamily="18" charset="0"/>
                        <a:cs typeface="Times New Roman" panose="02020603050405020304" pitchFamily="18" charset="0"/>
                      </a:rPr>
                      <m:t>𝟐</m:t>
                    </m:r>
                  </m:oMath>
                </a14:m>
                <a:endParaRPr lang="es-ES" dirty="0"/>
              </a:p>
            </p:txBody>
          </p:sp>
        </mc:Choice>
        <mc:Fallback xmlns="">
          <p:sp>
            <p:nvSpPr>
              <p:cNvPr id="12" name="Rectángulo 11"/>
              <p:cNvSpPr>
                <a:spLocks noRot="1" noChangeAspect="1" noMove="1" noResize="1" noEditPoints="1" noAdjustHandles="1" noChangeArrowheads="1" noChangeShapeType="1" noTextEdit="1"/>
              </p:cNvSpPr>
              <p:nvPr/>
            </p:nvSpPr>
            <p:spPr>
              <a:xfrm>
                <a:off x="7527623" y="714918"/>
                <a:ext cx="1848455" cy="369332"/>
              </a:xfrm>
              <a:prstGeom prst="rect">
                <a:avLst/>
              </a:prstGeom>
              <a:blipFill rotWithShape="0">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6633924" y="6187586"/>
                <a:ext cx="1741054" cy="369332"/>
              </a:xfrm>
              <a:prstGeom prst="rect">
                <a:avLst/>
              </a:prstGeom>
            </p:spPr>
            <p:txBody>
              <a:bodyPr wrap="none">
                <a:spAutoFit/>
              </a:bodyPr>
              <a:lstStyle/>
              <a:p>
                <a14:m>
                  <m:oMath xmlns:m="http://schemas.openxmlformats.org/officeDocument/2006/math">
                    <m:sSub>
                      <m:sSubPr>
                        <m:ctrlPr>
                          <a:rPr lang="es-ES" i="1">
                            <a:latin typeface="Cambria Math"/>
                          </a:rPr>
                        </m:ctrlPr>
                      </m:sSubPr>
                      <m:e>
                        <m:r>
                          <a:rPr lang="es-EC" b="1" i="1">
                            <a:latin typeface="Cambria Math" panose="02040503050406030204" pitchFamily="18" charset="0"/>
                            <a:ea typeface="Calibri" panose="020F0502020204030204" pitchFamily="34" charset="0"/>
                            <a:cs typeface="Times New Roman" panose="02020603050405020304" pitchFamily="18" charset="0"/>
                          </a:rPr>
                          <m:t>𝑺</m:t>
                        </m:r>
                      </m:e>
                      <m:sub>
                        <m:r>
                          <a:rPr lang="es-EC" b="1" i="1">
                            <a:latin typeface="Cambria Math" panose="02040503050406030204" pitchFamily="18" charset="0"/>
                            <a:ea typeface="Calibri" panose="020F0502020204030204" pitchFamily="34" charset="0"/>
                            <a:cs typeface="Times New Roman" panose="02020603050405020304" pitchFamily="18" charset="0"/>
                          </a:rPr>
                          <m:t>𝟐𝟏</m:t>
                        </m:r>
                      </m:sub>
                    </m:sSub>
                  </m:oMath>
                </a14:m>
                <a:r>
                  <a:rPr lang="es-EC" dirty="0">
                    <a:latin typeface="Times New Roman" panose="02020603050405020304" pitchFamily="18" charset="0"/>
                    <a:ea typeface="Calibri" panose="020F0502020204030204" pitchFamily="34" charset="0"/>
                  </a:rPr>
                  <a:t>  (</a:t>
                </a:r>
                <a14:m>
                  <m:oMath xmlns:m="http://schemas.openxmlformats.org/officeDocument/2006/math">
                    <m:sSub>
                      <m:sSubPr>
                        <m:ctrlPr>
                          <a:rPr lang="es-ES" i="1">
                            <a:latin typeface="Cambria Math"/>
                          </a:rPr>
                        </m:ctrlPr>
                      </m:sSubPr>
                      <m:e>
                        <m:r>
                          <a:rPr lang="es-EC" b="1" i="1">
                            <a:latin typeface="Cambria Math" panose="02040503050406030204" pitchFamily="18" charset="0"/>
                            <a:ea typeface="Calibri" panose="020F0502020204030204" pitchFamily="34" charset="0"/>
                            <a:cs typeface="Times New Roman" panose="02020603050405020304" pitchFamily="18" charset="0"/>
                          </a:rPr>
                          <m:t>𝒌</m:t>
                        </m:r>
                      </m:e>
                      <m:sub>
                        <m:r>
                          <a:rPr lang="es-EC" b="1" i="1">
                            <a:latin typeface="Cambria Math" panose="02040503050406030204" pitchFamily="18" charset="0"/>
                            <a:ea typeface="Calibri" panose="020F0502020204030204" pitchFamily="34" charset="0"/>
                            <a:cs typeface="Times New Roman" panose="02020603050405020304" pitchFamily="18" charset="0"/>
                          </a:rPr>
                          <m:t>𝟐𝟑</m:t>
                        </m:r>
                      </m:sub>
                    </m:sSub>
                  </m:oMath>
                </a14:m>
                <a:r>
                  <a:rPr lang="es-EC" dirty="0">
                    <a:latin typeface="Times New Roman" panose="02020603050405020304" pitchFamily="18" charset="0"/>
                    <a:ea typeface="Calibri" panose="020F0502020204030204" pitchFamily="34" charset="0"/>
                  </a:rPr>
                  <a:t>= 0.09)</a:t>
                </a:r>
                <a:endParaRPr lang="es-ES" dirty="0"/>
              </a:p>
            </p:txBody>
          </p:sp>
        </mc:Choice>
        <mc:Fallback xmlns="">
          <p:sp>
            <p:nvSpPr>
              <p:cNvPr id="13" name="Rectángulo 12"/>
              <p:cNvSpPr>
                <a:spLocks noRot="1" noChangeAspect="1" noMove="1" noResize="1" noEditPoints="1" noAdjustHandles="1" noChangeArrowheads="1" noChangeShapeType="1" noTextEdit="1"/>
              </p:cNvSpPr>
              <p:nvPr/>
            </p:nvSpPr>
            <p:spPr>
              <a:xfrm>
                <a:off x="6633924" y="6187586"/>
                <a:ext cx="1741054" cy="369332"/>
              </a:xfrm>
              <a:prstGeom prst="rect">
                <a:avLst/>
              </a:prstGeom>
              <a:blipFill rotWithShape="0">
                <a:blip r:embed="rId9"/>
                <a:stretch>
                  <a:fillRect t="-9836" r="-2797" b="-2295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8769760" y="6235890"/>
                <a:ext cx="1741054" cy="369332"/>
              </a:xfrm>
              <a:prstGeom prst="rect">
                <a:avLst/>
              </a:prstGeom>
            </p:spPr>
            <p:txBody>
              <a:bodyPr wrap="none">
                <a:spAutoFit/>
              </a:bodyPr>
              <a:lstStyle/>
              <a:p>
                <a14:m>
                  <m:oMath xmlns:m="http://schemas.openxmlformats.org/officeDocument/2006/math">
                    <m:sSub>
                      <m:sSubPr>
                        <m:ctrlPr>
                          <a:rPr lang="es-ES" i="1">
                            <a:latin typeface="Cambria Math"/>
                          </a:rPr>
                        </m:ctrlPr>
                      </m:sSubPr>
                      <m:e>
                        <m:r>
                          <a:rPr lang="es-EC" b="1" i="1">
                            <a:latin typeface="Cambria Math" panose="02040503050406030204" pitchFamily="18" charset="0"/>
                            <a:ea typeface="Calibri" panose="020F0502020204030204" pitchFamily="34" charset="0"/>
                            <a:cs typeface="Times New Roman" panose="02020603050405020304" pitchFamily="18" charset="0"/>
                          </a:rPr>
                          <m:t>𝑺</m:t>
                        </m:r>
                      </m:e>
                      <m:sub>
                        <m:r>
                          <a:rPr lang="es-EC" b="1" i="1">
                            <a:latin typeface="Cambria Math" panose="02040503050406030204" pitchFamily="18" charset="0"/>
                            <a:ea typeface="Calibri" panose="020F0502020204030204" pitchFamily="34" charset="0"/>
                            <a:cs typeface="Times New Roman" panose="02020603050405020304" pitchFamily="18" charset="0"/>
                          </a:rPr>
                          <m:t>𝟐𝟏</m:t>
                        </m:r>
                      </m:sub>
                    </m:sSub>
                  </m:oMath>
                </a14:m>
                <a:r>
                  <a:rPr lang="es-EC" dirty="0">
                    <a:latin typeface="Times New Roman" panose="02020603050405020304" pitchFamily="18" charset="0"/>
                    <a:ea typeface="Calibri" panose="020F0502020204030204" pitchFamily="34" charset="0"/>
                  </a:rPr>
                  <a:t>  (</a:t>
                </a:r>
                <a14:m>
                  <m:oMath xmlns:m="http://schemas.openxmlformats.org/officeDocument/2006/math">
                    <m:sSub>
                      <m:sSubPr>
                        <m:ctrlPr>
                          <a:rPr lang="es-ES" i="1">
                            <a:latin typeface="Cambria Math"/>
                          </a:rPr>
                        </m:ctrlPr>
                      </m:sSubPr>
                      <m:e>
                        <m:r>
                          <a:rPr lang="es-EC" b="1" i="1">
                            <a:latin typeface="Cambria Math" panose="02040503050406030204" pitchFamily="18" charset="0"/>
                            <a:ea typeface="Calibri" panose="020F0502020204030204" pitchFamily="34" charset="0"/>
                            <a:cs typeface="Times New Roman" panose="02020603050405020304" pitchFamily="18" charset="0"/>
                          </a:rPr>
                          <m:t>𝒌</m:t>
                        </m:r>
                      </m:e>
                      <m:sub>
                        <m:r>
                          <a:rPr lang="es-EC" b="1" i="1">
                            <a:latin typeface="Cambria Math" panose="02040503050406030204" pitchFamily="18" charset="0"/>
                            <a:ea typeface="Calibri" panose="020F0502020204030204" pitchFamily="34" charset="0"/>
                            <a:cs typeface="Times New Roman" panose="02020603050405020304" pitchFamily="18" charset="0"/>
                          </a:rPr>
                          <m:t>𝟐𝟑</m:t>
                        </m:r>
                      </m:sub>
                    </m:sSub>
                  </m:oMath>
                </a14:m>
                <a:r>
                  <a:rPr lang="es-EC" dirty="0">
                    <a:latin typeface="Times New Roman" panose="02020603050405020304" pitchFamily="18" charset="0"/>
                    <a:ea typeface="Calibri" panose="020F0502020204030204" pitchFamily="34" charset="0"/>
                  </a:rPr>
                  <a:t>= 0.04)</a:t>
                </a:r>
                <a:endParaRPr lang="es-ES" dirty="0"/>
              </a:p>
            </p:txBody>
          </p:sp>
        </mc:Choice>
        <mc:Fallback xmlns="">
          <p:sp>
            <p:nvSpPr>
              <p:cNvPr id="14" name="Rectángulo 13"/>
              <p:cNvSpPr>
                <a:spLocks noRot="1" noChangeAspect="1" noMove="1" noResize="1" noEditPoints="1" noAdjustHandles="1" noChangeArrowheads="1" noChangeShapeType="1" noTextEdit="1"/>
              </p:cNvSpPr>
              <p:nvPr/>
            </p:nvSpPr>
            <p:spPr>
              <a:xfrm>
                <a:off x="8769760" y="6235890"/>
                <a:ext cx="1741054" cy="369332"/>
              </a:xfrm>
              <a:prstGeom prst="rect">
                <a:avLst/>
              </a:prstGeom>
              <a:blipFill rotWithShape="0">
                <a:blip r:embed="rId10"/>
                <a:stretch>
                  <a:fillRect t="-11475" r="-2807" b="-22951"/>
                </a:stretch>
              </a:blipFill>
            </p:spPr>
            <p:txBody>
              <a:bodyPr/>
              <a:lstStyle/>
              <a:p>
                <a:r>
                  <a:rPr lang="es-ES">
                    <a:noFill/>
                  </a:rPr>
                  <a:t> </a:t>
                </a:r>
              </a:p>
            </p:txBody>
          </p:sp>
        </mc:Fallback>
      </mc:AlternateContent>
      <p:sp>
        <p:nvSpPr>
          <p:cNvPr id="15" name="Rectángulo 14"/>
          <p:cNvSpPr/>
          <p:nvPr/>
        </p:nvSpPr>
        <p:spPr>
          <a:xfrm flipV="1">
            <a:off x="342509" y="695337"/>
            <a:ext cx="6918048" cy="45719"/>
          </a:xfrm>
          <a:prstGeom prst="rect">
            <a:avLst/>
          </a:prstGeom>
          <a:solidFill>
            <a:srgbClr val="0A0C5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angle 2"/>
          <p:cNvSpPr>
            <a:spLocks noGrp="1" noChangeArrowheads="1"/>
          </p:cNvSpPr>
          <p:nvPr>
            <p:ph type="title"/>
          </p:nvPr>
        </p:nvSpPr>
        <p:spPr>
          <a:xfrm>
            <a:off x="444686" y="261604"/>
            <a:ext cx="9670864" cy="409584"/>
          </a:xfrm>
        </p:spPr>
        <p:txBody>
          <a:bodyPr>
            <a:noAutofit/>
          </a:bodyPr>
          <a:lstStyle/>
          <a:p>
            <a:pPr eaLnBrk="1" hangingPunct="1"/>
            <a:r>
              <a:rPr lang="es-ES" altLang="ja-JP" sz="2400" b="1" dirty="0" smtClean="0">
                <a:latin typeface="Batang" panose="02030600000101010101" pitchFamily="18" charset="-127"/>
                <a:ea typeface="Batang" panose="02030600000101010101" pitchFamily="18" charset="-127"/>
              </a:rPr>
              <a:t>RESULTADOS DEL MODELO MATE</a:t>
            </a:r>
            <a:r>
              <a:rPr lang="en-US" altLang="ja-JP" sz="2400" b="1" dirty="0" smtClean="0">
                <a:latin typeface="Batang" panose="02030600000101010101" pitchFamily="18" charset="-127"/>
                <a:ea typeface="Batang" panose="02030600000101010101" pitchFamily="18" charset="-127"/>
              </a:rPr>
              <a:t>M</a:t>
            </a:r>
            <a:r>
              <a:rPr lang="es-ES" altLang="ja-JP" sz="2400" b="1" dirty="0" smtClean="0">
                <a:latin typeface="Batang" panose="02030600000101010101" pitchFamily="18" charset="-127"/>
                <a:ea typeface="Batang" panose="02030600000101010101" pitchFamily="18" charset="-127"/>
              </a:rPr>
              <a:t>ÁTICO</a:t>
            </a:r>
            <a:endParaRPr lang="ja-JP" altLang="en-US" sz="2400" b="1" dirty="0" smtClean="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3660756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2509" y="-186215"/>
            <a:ext cx="10515600" cy="1325563"/>
          </a:xfrm>
        </p:spPr>
        <p:txBody>
          <a:bodyPr>
            <a:normAutofit/>
          </a:bodyPr>
          <a:lstStyle/>
          <a:p>
            <a:r>
              <a:rPr lang="en-US" sz="2800" b="1" dirty="0" smtClean="0">
                <a:latin typeface="Batang" panose="02030600000101010101" pitchFamily="18" charset="-127"/>
                <a:ea typeface="Batang" panose="02030600000101010101" pitchFamily="18" charset="-127"/>
              </a:rPr>
              <a:t>PROTOTIPO EXPERIMENTAL</a:t>
            </a:r>
            <a:endParaRPr lang="es-ES" sz="2800" b="1" dirty="0">
              <a:latin typeface="Batang" panose="02030600000101010101" pitchFamily="18" charset="-127"/>
              <a:ea typeface="Batang" panose="02030600000101010101" pitchFamily="18" charset="-127"/>
            </a:endParaRPr>
          </a:p>
        </p:txBody>
      </p:sp>
      <p:sp>
        <p:nvSpPr>
          <p:cNvPr id="4" name="Marcador de fecha 3"/>
          <p:cNvSpPr>
            <a:spLocks noGrp="1"/>
          </p:cNvSpPr>
          <p:nvPr>
            <p:ph type="dt" sz="half" idx="10"/>
          </p:nvPr>
        </p:nvSpPr>
        <p:spPr/>
        <p:txBody>
          <a:bodyPr/>
          <a:lstStyle/>
          <a:p>
            <a:fld id="{346B1309-B0F0-47DB-B48C-92C4D0328934}" type="datetime1">
              <a:rPr kumimoji="1" lang="ja-JP" altLang="en-US" smtClean="0"/>
              <a:pPr/>
              <a:t>2017/2/17</a:t>
            </a:fld>
            <a:endParaRPr kumimoji="1" lang="ja-JP" altLang="en-US"/>
          </a:p>
        </p:txBody>
      </p:sp>
      <p:pic>
        <p:nvPicPr>
          <p:cNvPr id="19" name="Marcador de contenido 18"/>
          <p:cNvPicPr>
            <a:picLocks noGrp="1" noChangeAspect="1"/>
          </p:cNvPicPr>
          <p:nvPr>
            <p:ph idx="1"/>
          </p:nvPr>
        </p:nvPicPr>
        <p:blipFill>
          <a:blip r:embed="rId2"/>
          <a:stretch>
            <a:fillRect/>
          </a:stretch>
        </p:blipFill>
        <p:spPr>
          <a:xfrm>
            <a:off x="2482180" y="1537645"/>
            <a:ext cx="2951904" cy="3907812"/>
          </a:xfrm>
          <a:prstGeom prst="rect">
            <a:avLst/>
          </a:prstGeom>
        </p:spPr>
      </p:pic>
      <p:pic>
        <p:nvPicPr>
          <p:cNvPr id="8" name="Imagen 7"/>
          <p:cNvPicPr>
            <a:picLocks noChangeAspect="1"/>
          </p:cNvPicPr>
          <p:nvPr/>
        </p:nvPicPr>
        <p:blipFill>
          <a:blip r:embed="rId3"/>
          <a:stretch>
            <a:fillRect/>
          </a:stretch>
        </p:blipFill>
        <p:spPr>
          <a:xfrm>
            <a:off x="6778390" y="2238233"/>
            <a:ext cx="2403949" cy="3207224"/>
          </a:xfrm>
          <a:prstGeom prst="rect">
            <a:avLst/>
          </a:prstGeom>
        </p:spPr>
      </p:pic>
      <p:sp>
        <p:nvSpPr>
          <p:cNvPr id="9" name="テキスト ボックス 99"/>
          <p:cNvSpPr txBox="1"/>
          <p:nvPr/>
        </p:nvSpPr>
        <p:spPr>
          <a:xfrm>
            <a:off x="7373144" y="1537646"/>
            <a:ext cx="1214438" cy="64633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altLang="ja-JP" sz="1200" dirty="0" err="1"/>
              <a:t>Bobina</a:t>
            </a:r>
            <a:r>
              <a:rPr lang="en-US" altLang="ja-JP" sz="1200" dirty="0"/>
              <a:t> de </a:t>
            </a:r>
            <a:r>
              <a:rPr lang="en-US" altLang="ja-JP" sz="1200" dirty="0" err="1"/>
              <a:t>carga</a:t>
            </a:r>
            <a:r>
              <a:rPr lang="en-US" altLang="ja-JP" sz="1200" dirty="0"/>
              <a:t>(Cu, radio 14cm)</a:t>
            </a:r>
            <a:endParaRPr lang="ja-JP" altLang="en-US" sz="1200" dirty="0"/>
          </a:p>
        </p:txBody>
      </p:sp>
      <p:cxnSp>
        <p:nvCxnSpPr>
          <p:cNvPr id="14" name="直線矢印コネクタ 102"/>
          <p:cNvCxnSpPr>
            <a:cxnSpLocks noChangeShapeType="1"/>
          </p:cNvCxnSpPr>
          <p:nvPr/>
        </p:nvCxnSpPr>
        <p:spPr bwMode="auto">
          <a:xfrm flipH="1" flipV="1">
            <a:off x="7980363" y="4447333"/>
            <a:ext cx="142330" cy="277000"/>
          </a:xfrm>
          <a:prstGeom prst="straightConnector1">
            <a:avLst/>
          </a:prstGeom>
          <a:noFill/>
          <a:ln w="38100" algn="ctr">
            <a:solidFill>
              <a:schemeClr val="bg1"/>
            </a:solidFill>
            <a:round/>
            <a:headEnd/>
            <a:tailEnd type="arrow" w="med" len="med"/>
          </a:ln>
        </p:spPr>
      </p:cxnSp>
      <p:sp>
        <p:nvSpPr>
          <p:cNvPr id="16" name="テキスト ボックス 99"/>
          <p:cNvSpPr txBox="1"/>
          <p:nvPr/>
        </p:nvSpPr>
        <p:spPr>
          <a:xfrm>
            <a:off x="8122694" y="4859885"/>
            <a:ext cx="903861"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altLang="ja-JP" sz="1200" dirty="0"/>
              <a:t>Capacitor </a:t>
            </a:r>
            <a:endParaRPr lang="ja-JP" altLang="en-US" sz="1200" dirty="0"/>
          </a:p>
        </p:txBody>
      </p:sp>
      <p:sp>
        <p:nvSpPr>
          <p:cNvPr id="20" name="テキスト ボックス 99"/>
          <p:cNvSpPr txBox="1"/>
          <p:nvPr/>
        </p:nvSpPr>
        <p:spPr>
          <a:xfrm>
            <a:off x="3350913" y="3005625"/>
            <a:ext cx="1214438" cy="64633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altLang="ja-JP" sz="1200" dirty="0" err="1"/>
              <a:t>Bobina</a:t>
            </a:r>
            <a:r>
              <a:rPr lang="en-US" altLang="ja-JP" sz="1200" dirty="0"/>
              <a:t> TX/RX (Cu, radio 17,3 cm)</a:t>
            </a:r>
            <a:endParaRPr lang="ja-JP" altLang="en-US" sz="1200" dirty="0"/>
          </a:p>
        </p:txBody>
      </p:sp>
      <p:sp>
        <p:nvSpPr>
          <p:cNvPr id="10" name="Rectángulo 9"/>
          <p:cNvSpPr/>
          <p:nvPr/>
        </p:nvSpPr>
        <p:spPr>
          <a:xfrm flipV="1">
            <a:off x="342509" y="695338"/>
            <a:ext cx="5010150" cy="45719"/>
          </a:xfrm>
          <a:prstGeom prst="rect">
            <a:avLst/>
          </a:prstGeom>
          <a:solidFill>
            <a:srgbClr val="0A0C5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4047391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1101</Words>
  <Application>Microsoft Office PowerPoint</Application>
  <PresentationFormat>Personalizado</PresentationFormat>
  <Paragraphs>153</Paragraphs>
  <Slides>19</Slides>
  <Notes>6</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19</vt:i4>
      </vt:variant>
    </vt:vector>
  </HeadingPairs>
  <TitlesOfParts>
    <vt:vector size="21" baseType="lpstr">
      <vt:lpstr>Tema de Office</vt:lpstr>
      <vt:lpstr>Visio</vt:lpstr>
      <vt:lpstr>Presentación de PowerPoint</vt:lpstr>
      <vt:lpstr>OBJETIVO GENERAL </vt:lpstr>
      <vt:lpstr>OBJETIVOS ESPECÍFICOS</vt:lpstr>
      <vt:lpstr>ANTECEDENTES</vt:lpstr>
      <vt:lpstr>Presentación de PowerPoint</vt:lpstr>
      <vt:lpstr>CAMPO DE APLICACIÓN DE LA ENERGÍA INALÁMBRICA</vt:lpstr>
      <vt:lpstr>MODELO MATEMÁTICO</vt:lpstr>
      <vt:lpstr>RESULTADOS DEL MODELO MATEMÁTICO</vt:lpstr>
      <vt:lpstr>PROTOTIPO EXPERIMENTAL</vt:lpstr>
      <vt:lpstr>FACTOR DE CALIDAD</vt:lpstr>
      <vt:lpstr>Configuración del sistema Wireless power transfer (WPT)</vt:lpstr>
      <vt:lpstr>RESULTADOS EXPERIMENTALES</vt:lpstr>
      <vt:lpstr>Presentación de PowerPoint</vt:lpstr>
      <vt:lpstr>EFICIENCIA</vt:lpstr>
      <vt:lpstr>Presentación de PowerPoint</vt:lpstr>
      <vt:lpstr>Presentación de PowerPoint</vt:lpstr>
      <vt:lpstr>RECOMENDACIONES </vt:lpstr>
      <vt:lpstr>TRABAJOS FUTUROS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luipmejia</dc:creator>
  <cp:lastModifiedBy>pc-06-user</cp:lastModifiedBy>
  <cp:revision>12</cp:revision>
  <cp:lastPrinted>2017-02-17T04:21:53Z</cp:lastPrinted>
  <dcterms:created xsi:type="dcterms:W3CDTF">2017-01-26T16:57:28Z</dcterms:created>
  <dcterms:modified xsi:type="dcterms:W3CDTF">2017-02-17T18:27:54Z</dcterms:modified>
</cp:coreProperties>
</file>