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4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44.xml" ContentType="application/vnd.openxmlformats-officedocument.presentationml.notesSlide+xml"/>
  <Override PartName="/ppt/charts/chart5.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47.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48.xml" ContentType="application/vnd.openxmlformats-officedocument.presentationml.notesSlide+xml"/>
  <Override PartName="/ppt/charts/chart10.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harts/chart11.xml" ContentType="application/vnd.openxmlformats-officedocument.drawingml.chart+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notesSlides/notesSlide80.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notesSlides/notesSlide81.xml" ContentType="application/vnd.openxmlformats-officedocument.presentationml.notesSlide+xml"/>
  <Override PartName="/ppt/charts/chart18.xml" ContentType="application/vnd.openxmlformats-officedocument.drawingml.chart+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85.xml" ContentType="application/vnd.openxmlformats-officedocument.presentationml.notesSlide+xml"/>
  <Override PartName="/ppt/charts/chart21.xml" ContentType="application/vnd.openxmlformats-officedocument.drawingml.chart+xml"/>
  <Override PartName="/ppt/charts/chart22.xml" ContentType="application/vnd.openxmlformats-officedocument.drawingml.chart+xml"/>
  <Override PartName="/ppt/notesSlides/notesSlide86.xml" ContentType="application/vnd.openxmlformats-officedocument.presentationml.notesSlide+xml"/>
  <Override PartName="/ppt/charts/chart23.xml" ContentType="application/vnd.openxmlformats-officedocument.drawingml.chart+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3"/>
  </p:notesMasterIdLst>
  <p:sldIdLst>
    <p:sldId id="257" r:id="rId2"/>
    <p:sldId id="381" r:id="rId3"/>
    <p:sldId id="340" r:id="rId4"/>
    <p:sldId id="341" r:id="rId5"/>
    <p:sldId id="342" r:id="rId6"/>
    <p:sldId id="343" r:id="rId7"/>
    <p:sldId id="344" r:id="rId8"/>
    <p:sldId id="345" r:id="rId9"/>
    <p:sldId id="347" r:id="rId10"/>
    <p:sldId id="371" r:id="rId11"/>
    <p:sldId id="373" r:id="rId12"/>
    <p:sldId id="374" r:id="rId13"/>
    <p:sldId id="337" r:id="rId14"/>
    <p:sldId id="336" r:id="rId15"/>
    <p:sldId id="385" r:id="rId16"/>
    <p:sldId id="386" r:id="rId17"/>
    <p:sldId id="387" r:id="rId18"/>
    <p:sldId id="388" r:id="rId19"/>
    <p:sldId id="389" r:id="rId20"/>
    <p:sldId id="390" r:id="rId21"/>
    <p:sldId id="391" r:id="rId22"/>
    <p:sldId id="392" r:id="rId23"/>
    <p:sldId id="407" r:id="rId24"/>
    <p:sldId id="393" r:id="rId25"/>
    <p:sldId id="394" r:id="rId26"/>
    <p:sldId id="395" r:id="rId27"/>
    <p:sldId id="396" r:id="rId28"/>
    <p:sldId id="334" r:id="rId29"/>
    <p:sldId id="398" r:id="rId30"/>
    <p:sldId id="399" r:id="rId31"/>
    <p:sldId id="400" r:id="rId32"/>
    <p:sldId id="401" r:id="rId33"/>
    <p:sldId id="402" r:id="rId34"/>
    <p:sldId id="403" r:id="rId35"/>
    <p:sldId id="404" r:id="rId36"/>
    <p:sldId id="413" r:id="rId37"/>
    <p:sldId id="414" r:id="rId38"/>
    <p:sldId id="415" r:id="rId39"/>
    <p:sldId id="420" r:id="rId40"/>
    <p:sldId id="416" r:id="rId41"/>
    <p:sldId id="422" r:id="rId42"/>
    <p:sldId id="418" r:id="rId43"/>
    <p:sldId id="423" r:id="rId44"/>
    <p:sldId id="424" r:id="rId45"/>
    <p:sldId id="426" r:id="rId46"/>
    <p:sldId id="427" r:id="rId47"/>
    <p:sldId id="428" r:id="rId48"/>
    <p:sldId id="429" r:id="rId49"/>
    <p:sldId id="348" r:id="rId50"/>
    <p:sldId id="441" r:id="rId51"/>
    <p:sldId id="442" r:id="rId52"/>
    <p:sldId id="419" r:id="rId53"/>
    <p:sldId id="523" r:id="rId54"/>
    <p:sldId id="443" r:id="rId55"/>
    <p:sldId id="444" r:id="rId56"/>
    <p:sldId id="445" r:id="rId57"/>
    <p:sldId id="430" r:id="rId58"/>
    <p:sldId id="446" r:id="rId59"/>
    <p:sldId id="447" r:id="rId60"/>
    <p:sldId id="448" r:id="rId61"/>
    <p:sldId id="449" r:id="rId62"/>
    <p:sldId id="450" r:id="rId63"/>
    <p:sldId id="451" r:id="rId64"/>
    <p:sldId id="453" r:id="rId65"/>
    <p:sldId id="454" r:id="rId66"/>
    <p:sldId id="455" r:id="rId67"/>
    <p:sldId id="456" r:id="rId68"/>
    <p:sldId id="457" r:id="rId69"/>
    <p:sldId id="458" r:id="rId70"/>
    <p:sldId id="459" r:id="rId71"/>
    <p:sldId id="431" r:id="rId72"/>
    <p:sldId id="460" r:id="rId73"/>
    <p:sldId id="478" r:id="rId74"/>
    <p:sldId id="461" r:id="rId75"/>
    <p:sldId id="432" r:id="rId76"/>
    <p:sldId id="463" r:id="rId77"/>
    <p:sldId id="462" r:id="rId78"/>
    <p:sldId id="483" r:id="rId79"/>
    <p:sldId id="486" r:id="rId80"/>
    <p:sldId id="487" r:id="rId81"/>
    <p:sldId id="488" r:id="rId82"/>
    <p:sldId id="529" r:id="rId83"/>
    <p:sldId id="485" r:id="rId84"/>
    <p:sldId id="491" r:id="rId85"/>
    <p:sldId id="490" r:id="rId86"/>
    <p:sldId id="492" r:id="rId87"/>
    <p:sldId id="528" r:id="rId88"/>
    <p:sldId id="494" r:id="rId89"/>
    <p:sldId id="500" r:id="rId90"/>
    <p:sldId id="501" r:id="rId91"/>
    <p:sldId id="504" r:id="rId92"/>
    <p:sldId id="502" r:id="rId93"/>
    <p:sldId id="507" r:id="rId94"/>
    <p:sldId id="509" r:id="rId95"/>
    <p:sldId id="510" r:id="rId96"/>
    <p:sldId id="513" r:id="rId97"/>
    <p:sldId id="514" r:id="rId98"/>
    <p:sldId id="519" r:id="rId99"/>
    <p:sldId id="521" r:id="rId100"/>
    <p:sldId id="522" r:id="rId101"/>
    <p:sldId id="330" r:id="rId102"/>
  </p:sldIdLst>
  <p:sldSz cx="9144000" cy="6858000" type="screen4x3"/>
  <p:notesSz cx="6858000" cy="9144000"/>
  <p:defaultTextStyle>
    <a:defPPr>
      <a:defRPr lang="es-E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88" autoAdjust="0"/>
    <p:restoredTop sz="47780" autoAdjust="0"/>
  </p:normalViewPr>
  <p:slideViewPr>
    <p:cSldViewPr>
      <p:cViewPr varScale="1">
        <p:scale>
          <a:sx n="74" d="100"/>
          <a:sy n="74" d="100"/>
        </p:scale>
        <p:origin x="-1254" y="-90"/>
      </p:cViewPr>
      <p:guideLst>
        <p:guide orient="horz" pos="2160"/>
        <p:guide pos="2880"/>
      </p:guideLst>
    </p:cSldViewPr>
  </p:slideViewPr>
  <p:outlineViewPr>
    <p:cViewPr>
      <p:scale>
        <a:sx n="33" d="100"/>
        <a:sy n="33" d="100"/>
      </p:scale>
      <p:origin x="0" y="2005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bleStyles" Target="tableStyle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Daniel\Documents\ESPE\TESIS\PRUEBAS%20DEFINITIVAS\ESTATORREACTOR\prueba%201%20general.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Daniel\Documents\ESPE\TESIS\PRUEBAS%20DEFINITIVAS\PULSORREACTOR\Resumen%20toma%20de%20dato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C:\Users\Daniel\Documents\ESPE\TESIS\PRUEBAS%20DEFINITIVAS\fsr%20pruebas%201%20sin%20resultados%20exacto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C:\Users\Daniel\Documents\ESPE\TESIS\TESIS%20BANCO%20DE%20PRUEBAS\tabla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Daniel\Documents\ESPE\TESIS\TESIS%20BANCO%20DE%20PRUEBAS\tabla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C:\Users\Daniel\Documents\ESPE\TESIS\PRUEBAS%20DEFINITIVAS\ESTATORREACTOR\PRUEBA%20DEFINITIVA.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C:\Users\Daniel\Documents\ESPE\TESIS\PRUEBAS%20DEFINITIVAS\ESTATORREACTOR\PRUEBA%20DEFINITIVA.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Daniel\Documents\ESPE\TESIS\PRUEBAS%20DEFINITIVAS\ESTATORREACTOR\PRUEBA%20DEFINITIVA.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Daniel\Documents\ESPE\TESIS\PRUEBAS%20DEFINITIVAS\ESTATORREACTOR\PRUEBA%20DEFINITIVA.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C:\Users\Daniel\Documents\ESPE\TESIS\PRUEBAS%20DEFINITIVAS\ESTATORREACTOR\PRUEBA%20DEFINITIVA.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C:\Users\Daniel\Documents\ESPE\TESIS\PRUEBAS%20DEFINITIVAS\PULSORREACTOR\Resumen%20toma%20de%20dato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Daniel\Documents\ESPE\TESIS\PRUEBAS%20DEFINITIVAS\ESTATORREACTOR\prueba%201%20general.xlsx"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C:\Users\Daniel\Documents\ESPE\TESIS\PRUEBAS%20DEFINITIVAS\PULSORREACTOR\Resumen%20toma%20de%20datos.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C:\Users\Daniel\Documents\ESPE\TESIS\PRUEBAS%20DEFINITIVAS\PULSORREACTOR\Resumen%20toma%20de%20datos.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Users\Daniel\Documents\ESPE\TESIS\PRUEBAS%20DEFINITIVAS\PULSORREACTOR\Resumen%20toma%20de%20datos.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Users\Daniel\Documents\ESPE\TESIS\PRUEBAS%20DEFINITIVAS\PULSORREACTOR\Resumen%20toma%20de%20dato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Daniel\Documents\ESPE\TESIS\PRUEBAS%20DEFINITIVAS\ESTATORREACTOR\prueba%201%20general.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Daniel\Documents\ESPE\TESIS\PRUEBAS%20DEFINITIVAS\ESTATORREACTOR\prueba%201%20general.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Daniel\Documents\ESPE\TESIS\PRUEBAS%20DEFINITIVAS\ESTATORREACTOR\prueba%201%20genera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Daniel\Documents\ESPE\TESIS\PRUEBAS%20DEFINITIVAS\PULSORREACTOR\Resumen%20toma%20de%20dato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Daniel\Documents\ESPE\TESIS\PRUEBAS%20DEFINITIVAS\PULSORREACTOR\Resumen%20toma%20de%20dato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Daniel\Documents\ESPE\TESIS\PRUEBAS%20DEFINITIVAS\PULSORREACTOR\Resumen%20toma%20de%20dato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Daniel\Documents\ESPE\TESIS\PRUEBAS%20DEFINITIVAS\PULSORREACTOR\Resumen%20toma%20de%20dat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EMPUJE vs CAUDAL MÁSICO</a:t>
            </a:r>
          </a:p>
        </c:rich>
      </c:tx>
      <c:layout/>
      <c:overlay val="0"/>
    </c:title>
    <c:autoTitleDeleted val="0"/>
    <c:plotArea>
      <c:layout>
        <c:manualLayout>
          <c:layoutTarget val="inner"/>
          <c:xMode val="edge"/>
          <c:yMode val="edge"/>
          <c:x val="0.11299213709160918"/>
          <c:y val="0.1407140197440718"/>
          <c:w val="0.66281428734451675"/>
          <c:h val="0.66122042941353631"/>
        </c:manualLayout>
      </c:layout>
      <c:scatterChart>
        <c:scatterStyle val="smoothMarker"/>
        <c:varyColors val="0"/>
        <c:ser>
          <c:idx val="0"/>
          <c:order val="0"/>
          <c:tx>
            <c:v>CURVA EXPERIMENTAL</c:v>
          </c:tx>
          <c:xVal>
            <c:numRef>
              <c:f>'Nuevos Datos'!$B$6:$B$12</c:f>
              <c:numCache>
                <c:formatCode>General</c:formatCode>
                <c:ptCount val="7"/>
                <c:pt idx="0">
                  <c:v>10</c:v>
                </c:pt>
                <c:pt idx="1">
                  <c:v>12</c:v>
                </c:pt>
                <c:pt idx="2">
                  <c:v>14</c:v>
                </c:pt>
                <c:pt idx="3">
                  <c:v>16</c:v>
                </c:pt>
                <c:pt idx="4">
                  <c:v>18</c:v>
                </c:pt>
                <c:pt idx="5">
                  <c:v>20</c:v>
                </c:pt>
                <c:pt idx="6">
                  <c:v>22</c:v>
                </c:pt>
              </c:numCache>
            </c:numRef>
          </c:xVal>
          <c:yVal>
            <c:numRef>
              <c:f>'Nuevos Datos'!$F$6:$F$12</c:f>
              <c:numCache>
                <c:formatCode>General</c:formatCode>
                <c:ptCount val="7"/>
                <c:pt idx="0">
                  <c:v>0.2</c:v>
                </c:pt>
                <c:pt idx="1">
                  <c:v>0.25</c:v>
                </c:pt>
                <c:pt idx="2">
                  <c:v>0.3</c:v>
                </c:pt>
                <c:pt idx="3">
                  <c:v>0.4</c:v>
                </c:pt>
                <c:pt idx="4">
                  <c:v>0.45</c:v>
                </c:pt>
                <c:pt idx="5">
                  <c:v>0.6</c:v>
                </c:pt>
                <c:pt idx="6">
                  <c:v>0.69</c:v>
                </c:pt>
              </c:numCache>
            </c:numRef>
          </c:yVal>
          <c:smooth val="1"/>
        </c:ser>
        <c:dLbls>
          <c:showLegendKey val="0"/>
          <c:showVal val="0"/>
          <c:showCatName val="0"/>
          <c:showSerName val="0"/>
          <c:showPercent val="0"/>
          <c:showBubbleSize val="0"/>
        </c:dLbls>
        <c:axId val="97031680"/>
        <c:axId val="103240448"/>
      </c:scatterChart>
      <c:valAx>
        <c:axId val="97031680"/>
        <c:scaling>
          <c:orientation val="minMax"/>
        </c:scaling>
        <c:delete val="0"/>
        <c:axPos val="b"/>
        <c:title>
          <c:tx>
            <c:rich>
              <a:bodyPr/>
              <a:lstStyle/>
              <a:p>
                <a:pPr>
                  <a:defRPr/>
                </a:pPr>
                <a:r>
                  <a:rPr lang="en-US"/>
                  <a:t>CAUDAL MÁSICO DE GAS (Kg/h)</a:t>
                </a:r>
              </a:p>
            </c:rich>
          </c:tx>
          <c:layout/>
          <c:overlay val="0"/>
        </c:title>
        <c:numFmt formatCode="General" sourceLinked="1"/>
        <c:majorTickMark val="none"/>
        <c:minorTickMark val="none"/>
        <c:tickLblPos val="nextTo"/>
        <c:crossAx val="103240448"/>
        <c:crosses val="autoZero"/>
        <c:crossBetween val="midCat"/>
      </c:valAx>
      <c:valAx>
        <c:axId val="103240448"/>
        <c:scaling>
          <c:orientation val="minMax"/>
        </c:scaling>
        <c:delete val="0"/>
        <c:axPos val="l"/>
        <c:majorGridlines/>
        <c:title>
          <c:tx>
            <c:rich>
              <a:bodyPr/>
              <a:lstStyle/>
              <a:p>
                <a:pPr>
                  <a:defRPr/>
                </a:pPr>
                <a:r>
                  <a:rPr lang="en-US"/>
                  <a:t>EMPUJE (lb-F)</a:t>
                </a:r>
              </a:p>
            </c:rich>
          </c:tx>
          <c:layout/>
          <c:overlay val="0"/>
        </c:title>
        <c:numFmt formatCode="General" sourceLinked="1"/>
        <c:majorTickMark val="none"/>
        <c:minorTickMark val="none"/>
        <c:tickLblPos val="nextTo"/>
        <c:crossAx val="97031680"/>
        <c:crosses val="autoZero"/>
        <c:crossBetween val="midCat"/>
      </c:valAx>
    </c:plotArea>
    <c:legend>
      <c:legendPos val="r"/>
      <c:layout>
        <c:manualLayout>
          <c:xMode val="edge"/>
          <c:yMode val="edge"/>
          <c:x val="0.74324537258929591"/>
          <c:y val="0.52367685444278145"/>
          <c:w val="0.24284158393244323"/>
          <c:h val="0.16559380490661807"/>
        </c:manualLayout>
      </c:layout>
      <c:overlay val="0"/>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TEMPERATURA DE AIRE vs PRESIÓN SUMINISTRO DE AIRE</a:t>
            </a:r>
          </a:p>
        </c:rich>
      </c:tx>
      <c:layout/>
      <c:overlay val="0"/>
    </c:title>
    <c:autoTitleDeleted val="0"/>
    <c:plotArea>
      <c:layout/>
      <c:scatterChart>
        <c:scatterStyle val="smoothMarker"/>
        <c:varyColors val="0"/>
        <c:ser>
          <c:idx val="0"/>
          <c:order val="0"/>
          <c:tx>
            <c:v>CURVA EXPERIMENTAL</c:v>
          </c:tx>
          <c:xVal>
            <c:numRef>
              <c:f>'NUEVOS DATOS'!$C$6:$C$18</c:f>
              <c:numCache>
                <c:formatCode>General</c:formatCode>
                <c:ptCount val="13"/>
                <c:pt idx="0">
                  <c:v>3</c:v>
                </c:pt>
                <c:pt idx="1">
                  <c:v>3.5</c:v>
                </c:pt>
                <c:pt idx="2">
                  <c:v>4</c:v>
                </c:pt>
                <c:pt idx="3">
                  <c:v>5</c:v>
                </c:pt>
                <c:pt idx="4">
                  <c:v>5.5</c:v>
                </c:pt>
                <c:pt idx="5">
                  <c:v>6</c:v>
                </c:pt>
                <c:pt idx="6">
                  <c:v>6</c:v>
                </c:pt>
                <c:pt idx="7">
                  <c:v>6.5</c:v>
                </c:pt>
                <c:pt idx="8">
                  <c:v>7</c:v>
                </c:pt>
                <c:pt idx="9">
                  <c:v>8</c:v>
                </c:pt>
                <c:pt idx="10">
                  <c:v>8.5</c:v>
                </c:pt>
                <c:pt idx="11">
                  <c:v>9</c:v>
                </c:pt>
                <c:pt idx="12">
                  <c:v>10</c:v>
                </c:pt>
              </c:numCache>
            </c:numRef>
          </c:xVal>
          <c:yVal>
            <c:numRef>
              <c:f>'NUEVOS DATOS'!$G$6:$G$18</c:f>
              <c:numCache>
                <c:formatCode>General</c:formatCode>
                <c:ptCount val="13"/>
                <c:pt idx="0">
                  <c:v>22</c:v>
                </c:pt>
                <c:pt idx="1">
                  <c:v>22.3</c:v>
                </c:pt>
                <c:pt idx="2">
                  <c:v>23.1</c:v>
                </c:pt>
                <c:pt idx="3">
                  <c:v>23.9</c:v>
                </c:pt>
                <c:pt idx="4">
                  <c:v>24.4</c:v>
                </c:pt>
                <c:pt idx="5">
                  <c:v>25.2</c:v>
                </c:pt>
                <c:pt idx="6">
                  <c:v>25.7</c:v>
                </c:pt>
                <c:pt idx="7">
                  <c:v>26</c:v>
                </c:pt>
                <c:pt idx="8">
                  <c:v>27</c:v>
                </c:pt>
                <c:pt idx="9">
                  <c:v>29</c:v>
                </c:pt>
                <c:pt idx="10">
                  <c:v>30.1</c:v>
                </c:pt>
                <c:pt idx="11">
                  <c:v>30.9</c:v>
                </c:pt>
                <c:pt idx="12">
                  <c:v>31.5</c:v>
                </c:pt>
              </c:numCache>
            </c:numRef>
          </c:yVal>
          <c:smooth val="1"/>
        </c:ser>
        <c:dLbls>
          <c:showLegendKey val="0"/>
          <c:showVal val="0"/>
          <c:showCatName val="0"/>
          <c:showSerName val="0"/>
          <c:showPercent val="0"/>
          <c:showBubbleSize val="0"/>
        </c:dLbls>
        <c:axId val="40282368"/>
        <c:axId val="40296832"/>
      </c:scatterChart>
      <c:valAx>
        <c:axId val="40282368"/>
        <c:scaling>
          <c:orientation val="minMax"/>
        </c:scaling>
        <c:delete val="0"/>
        <c:axPos val="b"/>
        <c:title>
          <c:tx>
            <c:rich>
              <a:bodyPr/>
              <a:lstStyle/>
              <a:p>
                <a:pPr>
                  <a:defRPr/>
                </a:pPr>
                <a:r>
                  <a:rPr lang="en-US"/>
                  <a:t>PRESIÓN SUMINISTRO DE AIRE (cmH2O)</a:t>
                </a:r>
              </a:p>
            </c:rich>
          </c:tx>
          <c:layout/>
          <c:overlay val="0"/>
        </c:title>
        <c:numFmt formatCode="General" sourceLinked="1"/>
        <c:majorTickMark val="none"/>
        <c:minorTickMark val="none"/>
        <c:tickLblPos val="nextTo"/>
        <c:crossAx val="40296832"/>
        <c:crosses val="autoZero"/>
        <c:crossBetween val="midCat"/>
      </c:valAx>
      <c:valAx>
        <c:axId val="40296832"/>
        <c:scaling>
          <c:orientation val="minMax"/>
        </c:scaling>
        <c:delete val="0"/>
        <c:axPos val="l"/>
        <c:majorGridlines/>
        <c:title>
          <c:tx>
            <c:rich>
              <a:bodyPr/>
              <a:lstStyle/>
              <a:p>
                <a:pPr>
                  <a:defRPr/>
                </a:pPr>
                <a:r>
                  <a:rPr lang="en-US"/>
                  <a:t>TEMPERATURA DE AIRE (°C)</a:t>
                </a:r>
              </a:p>
            </c:rich>
          </c:tx>
          <c:layout/>
          <c:overlay val="0"/>
        </c:title>
        <c:numFmt formatCode="General" sourceLinked="1"/>
        <c:majorTickMark val="none"/>
        <c:minorTickMark val="none"/>
        <c:tickLblPos val="nextTo"/>
        <c:crossAx val="40282368"/>
        <c:crosses val="autoZero"/>
        <c:crossBetween val="midCat"/>
      </c:valAx>
    </c:plotArea>
    <c:legend>
      <c:legendPos val="r"/>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VOLTAJE DE SALIDA vs FUERZA</a:t>
            </a:r>
          </a:p>
        </c:rich>
      </c:tx>
      <c:layout/>
      <c:overlay val="0"/>
    </c:title>
    <c:autoTitleDeleted val="0"/>
    <c:plotArea>
      <c:layout>
        <c:manualLayout>
          <c:layoutTarget val="inner"/>
          <c:xMode val="edge"/>
          <c:yMode val="edge"/>
          <c:x val="0.12400497533701878"/>
          <c:y val="0.19130862890185119"/>
          <c:w val="0.69988348552619672"/>
          <c:h val="0.59104512977544477"/>
        </c:manualLayout>
      </c:layout>
      <c:scatterChart>
        <c:scatterStyle val="smoothMarker"/>
        <c:varyColors val="0"/>
        <c:ser>
          <c:idx val="0"/>
          <c:order val="0"/>
          <c:tx>
            <c:v>CURVA EXPERIMENTAL</c:v>
          </c:tx>
          <c:trendline>
            <c:trendlineType val="linear"/>
            <c:dispRSqr val="0"/>
            <c:dispEq val="1"/>
            <c:trendlineLbl>
              <c:layout>
                <c:manualLayout>
                  <c:x val="-0.11503391985591851"/>
                  <c:y val="0.45200600585394635"/>
                </c:manualLayout>
              </c:layout>
              <c:numFmt formatCode="General" sourceLinked="0"/>
            </c:trendlineLbl>
          </c:trendline>
          <c:xVal>
            <c:numRef>
              <c:f>lvtemporary_301084!$Q$5:$Q$14</c:f>
              <c:numCache>
                <c:formatCode>General</c:formatCode>
                <c:ptCount val="10"/>
                <c:pt idx="0">
                  <c:v>0.2</c:v>
                </c:pt>
                <c:pt idx="1">
                  <c:v>0.25</c:v>
                </c:pt>
                <c:pt idx="2">
                  <c:v>0.3</c:v>
                </c:pt>
                <c:pt idx="3">
                  <c:v>0.39</c:v>
                </c:pt>
                <c:pt idx="4">
                  <c:v>0.42</c:v>
                </c:pt>
                <c:pt idx="5">
                  <c:v>0.57999999999999996</c:v>
                </c:pt>
                <c:pt idx="6">
                  <c:v>0.6</c:v>
                </c:pt>
                <c:pt idx="7">
                  <c:v>0.7</c:v>
                </c:pt>
                <c:pt idx="8">
                  <c:v>0.78</c:v>
                </c:pt>
                <c:pt idx="9">
                  <c:v>0.83</c:v>
                </c:pt>
              </c:numCache>
            </c:numRef>
          </c:xVal>
          <c:yVal>
            <c:numRef>
              <c:f>lvtemporary_301084!$R$5:$R$14</c:f>
              <c:numCache>
                <c:formatCode>General</c:formatCode>
                <c:ptCount val="10"/>
                <c:pt idx="0">
                  <c:v>0.70575500000000002</c:v>
                </c:pt>
                <c:pt idx="1">
                  <c:v>0.81428</c:v>
                </c:pt>
                <c:pt idx="2">
                  <c:v>1.0124709999999999</c:v>
                </c:pt>
                <c:pt idx="3">
                  <c:v>1.0935429999999999</c:v>
                </c:pt>
                <c:pt idx="4">
                  <c:v>1.3263560000000001</c:v>
                </c:pt>
                <c:pt idx="5">
                  <c:v>1.5585469999999999</c:v>
                </c:pt>
                <c:pt idx="6">
                  <c:v>1.6399760000000001</c:v>
                </c:pt>
                <c:pt idx="7">
                  <c:v>1.929646</c:v>
                </c:pt>
                <c:pt idx="8">
                  <c:v>1.9998039999999999</c:v>
                </c:pt>
                <c:pt idx="9">
                  <c:v>2.041118</c:v>
                </c:pt>
              </c:numCache>
            </c:numRef>
          </c:yVal>
          <c:smooth val="1"/>
        </c:ser>
        <c:dLbls>
          <c:showLegendKey val="0"/>
          <c:showVal val="0"/>
          <c:showCatName val="0"/>
          <c:showSerName val="0"/>
          <c:showPercent val="0"/>
          <c:showBubbleSize val="0"/>
        </c:dLbls>
        <c:axId val="40324480"/>
        <c:axId val="40363520"/>
      </c:scatterChart>
      <c:valAx>
        <c:axId val="40324480"/>
        <c:scaling>
          <c:orientation val="minMax"/>
        </c:scaling>
        <c:delete val="0"/>
        <c:axPos val="b"/>
        <c:title>
          <c:tx>
            <c:rich>
              <a:bodyPr/>
              <a:lstStyle/>
              <a:p>
                <a:pPr>
                  <a:defRPr/>
                </a:pPr>
                <a:r>
                  <a:rPr lang="en-US"/>
                  <a:t>LIBRAS FUERZA (Lb-F)</a:t>
                </a:r>
              </a:p>
            </c:rich>
          </c:tx>
          <c:layout/>
          <c:overlay val="0"/>
        </c:title>
        <c:numFmt formatCode="General" sourceLinked="1"/>
        <c:majorTickMark val="none"/>
        <c:minorTickMark val="none"/>
        <c:tickLblPos val="nextTo"/>
        <c:crossAx val="40363520"/>
        <c:crosses val="autoZero"/>
        <c:crossBetween val="midCat"/>
      </c:valAx>
      <c:valAx>
        <c:axId val="40363520"/>
        <c:scaling>
          <c:orientation val="minMax"/>
        </c:scaling>
        <c:delete val="0"/>
        <c:axPos val="l"/>
        <c:majorGridlines/>
        <c:title>
          <c:tx>
            <c:rich>
              <a:bodyPr/>
              <a:lstStyle/>
              <a:p>
                <a:pPr>
                  <a:defRPr/>
                </a:pPr>
                <a:r>
                  <a:rPr lang="en-US"/>
                  <a:t>VOLTAJE DE SALIDA (V)</a:t>
                </a:r>
              </a:p>
            </c:rich>
          </c:tx>
          <c:layout/>
          <c:overlay val="0"/>
        </c:title>
        <c:numFmt formatCode="General" sourceLinked="1"/>
        <c:majorTickMark val="none"/>
        <c:minorTickMark val="none"/>
        <c:tickLblPos val="nextTo"/>
        <c:crossAx val="40324480"/>
        <c:crosses val="autoZero"/>
        <c:crossBetween val="midCat"/>
      </c:valAx>
    </c:plotArea>
    <c:legend>
      <c:legendPos val="r"/>
      <c:layout>
        <c:manualLayout>
          <c:xMode val="edge"/>
          <c:yMode val="edge"/>
          <c:x val="0.74938489313155265"/>
          <c:y val="0.43204477381503781"/>
          <c:w val="0.24846735355902655"/>
          <c:h val="0.27931321084864391"/>
        </c:manualLayout>
      </c:layout>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VOLTAJE DE SALIDA vs CAUDAL MÁSICO</a:t>
            </a:r>
          </a:p>
        </c:rich>
      </c:tx>
      <c:layout/>
      <c:overlay val="0"/>
    </c:title>
    <c:autoTitleDeleted val="0"/>
    <c:plotArea>
      <c:layout>
        <c:manualLayout>
          <c:layoutTarget val="inner"/>
          <c:xMode val="edge"/>
          <c:yMode val="edge"/>
          <c:x val="0.12094065938284222"/>
          <c:y val="0.14459642286982169"/>
          <c:w val="0.62605401929877591"/>
          <c:h val="0.56103615010209029"/>
        </c:manualLayout>
      </c:layout>
      <c:scatterChart>
        <c:scatterStyle val="smoothMarker"/>
        <c:varyColors val="0"/>
        <c:ser>
          <c:idx val="0"/>
          <c:order val="0"/>
          <c:tx>
            <c:v>CURVA EXPERIMENTAL</c:v>
          </c:tx>
          <c:trendline>
            <c:trendlineType val="linear"/>
            <c:dispRSqr val="0"/>
            <c:dispEq val="1"/>
            <c:trendlineLbl>
              <c:layout>
                <c:manualLayout>
                  <c:x val="2.8789819919676404E-4"/>
                  <c:y val="0.20563101487314087"/>
                </c:manualLayout>
              </c:layout>
              <c:numFmt formatCode="General" sourceLinked="0"/>
            </c:trendlineLbl>
          </c:trendline>
          <c:xVal>
            <c:numRef>
              <c:f>'d6f estatorreactor'!$B$4:$B$11</c:f>
              <c:numCache>
                <c:formatCode>General</c:formatCode>
                <c:ptCount val="8"/>
                <c:pt idx="0">
                  <c:v>10</c:v>
                </c:pt>
                <c:pt idx="1">
                  <c:v>12</c:v>
                </c:pt>
                <c:pt idx="2">
                  <c:v>14</c:v>
                </c:pt>
                <c:pt idx="3">
                  <c:v>16</c:v>
                </c:pt>
                <c:pt idx="4">
                  <c:v>18</c:v>
                </c:pt>
                <c:pt idx="5">
                  <c:v>20</c:v>
                </c:pt>
                <c:pt idx="6">
                  <c:v>22</c:v>
                </c:pt>
                <c:pt idx="7">
                  <c:v>24</c:v>
                </c:pt>
              </c:numCache>
            </c:numRef>
          </c:xVal>
          <c:yVal>
            <c:numRef>
              <c:f>'d6f estatorreactor'!$C$4:$C$11</c:f>
              <c:numCache>
                <c:formatCode>General</c:formatCode>
                <c:ptCount val="8"/>
                <c:pt idx="0">
                  <c:v>2.2231380000000001</c:v>
                </c:pt>
                <c:pt idx="1">
                  <c:v>2.103488</c:v>
                </c:pt>
                <c:pt idx="2">
                  <c:v>2.006885</c:v>
                </c:pt>
                <c:pt idx="3">
                  <c:v>1.8875630000000001</c:v>
                </c:pt>
                <c:pt idx="4">
                  <c:v>1.7933190000000001</c:v>
                </c:pt>
                <c:pt idx="5">
                  <c:v>1.712269</c:v>
                </c:pt>
                <c:pt idx="6">
                  <c:v>1.6415900000000001</c:v>
                </c:pt>
                <c:pt idx="7">
                  <c:v>1.6019969999999999</c:v>
                </c:pt>
              </c:numCache>
            </c:numRef>
          </c:yVal>
          <c:smooth val="1"/>
        </c:ser>
        <c:dLbls>
          <c:showLegendKey val="0"/>
          <c:showVal val="0"/>
          <c:showCatName val="0"/>
          <c:showSerName val="0"/>
          <c:showPercent val="0"/>
          <c:showBubbleSize val="0"/>
        </c:dLbls>
        <c:axId val="40420096"/>
        <c:axId val="40422016"/>
      </c:scatterChart>
      <c:valAx>
        <c:axId val="40420096"/>
        <c:scaling>
          <c:orientation val="minMax"/>
        </c:scaling>
        <c:delete val="0"/>
        <c:axPos val="b"/>
        <c:title>
          <c:tx>
            <c:rich>
              <a:bodyPr/>
              <a:lstStyle/>
              <a:p>
                <a:pPr>
                  <a:defRPr/>
                </a:pPr>
                <a:r>
                  <a:rPr lang="en-US"/>
                  <a:t>Caudal Másico de GLP (Kg/h)</a:t>
                </a:r>
              </a:p>
            </c:rich>
          </c:tx>
          <c:layout/>
          <c:overlay val="0"/>
        </c:title>
        <c:numFmt formatCode="General" sourceLinked="1"/>
        <c:majorTickMark val="none"/>
        <c:minorTickMark val="none"/>
        <c:tickLblPos val="nextTo"/>
        <c:crossAx val="40422016"/>
        <c:crosses val="autoZero"/>
        <c:crossBetween val="midCat"/>
      </c:valAx>
      <c:valAx>
        <c:axId val="40422016"/>
        <c:scaling>
          <c:orientation val="minMax"/>
        </c:scaling>
        <c:delete val="0"/>
        <c:axPos val="l"/>
        <c:majorGridlines/>
        <c:title>
          <c:tx>
            <c:rich>
              <a:bodyPr/>
              <a:lstStyle/>
              <a:p>
                <a:pPr>
                  <a:defRPr/>
                </a:pPr>
                <a:r>
                  <a:rPr lang="en-US"/>
                  <a:t>Voltaje (V)</a:t>
                </a:r>
              </a:p>
            </c:rich>
          </c:tx>
          <c:layout/>
          <c:overlay val="0"/>
        </c:title>
        <c:numFmt formatCode="General" sourceLinked="1"/>
        <c:majorTickMark val="none"/>
        <c:minorTickMark val="none"/>
        <c:tickLblPos val="nextTo"/>
        <c:crossAx val="40420096"/>
        <c:crosses val="autoZero"/>
        <c:crossBetween val="midCat"/>
      </c:valAx>
    </c:plotArea>
    <c:legend>
      <c:legendPos val="r"/>
      <c:layout>
        <c:manualLayout>
          <c:xMode val="edge"/>
          <c:yMode val="edge"/>
          <c:x val="0.75981895470922112"/>
          <c:y val="0.40210863472574404"/>
          <c:w val="0.22615252062395638"/>
          <c:h val="0.30354286282935011"/>
        </c:manualLayout>
      </c:layout>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VOLTAJE DE SALIDA vs CAUDAL MÁSICO</a:t>
            </a:r>
          </a:p>
        </c:rich>
      </c:tx>
      <c:layout/>
      <c:overlay val="0"/>
    </c:title>
    <c:autoTitleDeleted val="0"/>
    <c:plotArea>
      <c:layout>
        <c:manualLayout>
          <c:layoutTarget val="inner"/>
          <c:xMode val="edge"/>
          <c:yMode val="edge"/>
          <c:x val="9.4777264659091268E-2"/>
          <c:y val="0.16476770462339935"/>
          <c:w val="0.634104094322121"/>
          <c:h val="0.52466575067378318"/>
        </c:manualLayout>
      </c:layout>
      <c:scatterChart>
        <c:scatterStyle val="smoothMarker"/>
        <c:varyColors val="0"/>
        <c:ser>
          <c:idx val="0"/>
          <c:order val="0"/>
          <c:tx>
            <c:v>CURVA EXPERIMENTAL</c:v>
          </c:tx>
          <c:trendline>
            <c:trendlineType val="linear"/>
            <c:dispRSqr val="0"/>
            <c:dispEq val="1"/>
            <c:trendlineLbl>
              <c:layout>
                <c:manualLayout>
                  <c:x val="-6.6944225721784781E-2"/>
                  <c:y val="5.0079104695246429E-2"/>
                </c:manualLayout>
              </c:layout>
              <c:numFmt formatCode="General" sourceLinked="0"/>
            </c:trendlineLbl>
          </c:trendline>
          <c:xVal>
            <c:numRef>
              <c:f>'d6f pulsorreactor'!$B$4:$B$22</c:f>
              <c:numCache>
                <c:formatCode>General</c:formatCode>
                <c:ptCount val="19"/>
                <c:pt idx="0">
                  <c:v>23</c:v>
                </c:pt>
                <c:pt idx="1">
                  <c:v>22</c:v>
                </c:pt>
                <c:pt idx="2">
                  <c:v>21</c:v>
                </c:pt>
                <c:pt idx="3">
                  <c:v>20</c:v>
                </c:pt>
                <c:pt idx="4">
                  <c:v>19</c:v>
                </c:pt>
                <c:pt idx="5">
                  <c:v>18</c:v>
                </c:pt>
                <c:pt idx="6">
                  <c:v>17</c:v>
                </c:pt>
                <c:pt idx="7">
                  <c:v>16</c:v>
                </c:pt>
                <c:pt idx="8">
                  <c:v>15</c:v>
                </c:pt>
                <c:pt idx="9">
                  <c:v>14</c:v>
                </c:pt>
                <c:pt idx="10">
                  <c:v>13</c:v>
                </c:pt>
                <c:pt idx="11">
                  <c:v>12</c:v>
                </c:pt>
                <c:pt idx="12">
                  <c:v>11</c:v>
                </c:pt>
                <c:pt idx="13">
                  <c:v>10</c:v>
                </c:pt>
                <c:pt idx="14">
                  <c:v>9</c:v>
                </c:pt>
                <c:pt idx="15">
                  <c:v>8</c:v>
                </c:pt>
                <c:pt idx="16">
                  <c:v>7</c:v>
                </c:pt>
                <c:pt idx="17">
                  <c:v>6</c:v>
                </c:pt>
                <c:pt idx="18">
                  <c:v>5</c:v>
                </c:pt>
              </c:numCache>
            </c:numRef>
          </c:xVal>
          <c:yVal>
            <c:numRef>
              <c:f>'d6f pulsorreactor'!$C$4:$C$22</c:f>
              <c:numCache>
                <c:formatCode>General</c:formatCode>
                <c:ptCount val="19"/>
                <c:pt idx="0">
                  <c:v>1.71</c:v>
                </c:pt>
                <c:pt idx="1">
                  <c:v>1.76</c:v>
                </c:pt>
                <c:pt idx="2">
                  <c:v>1.79</c:v>
                </c:pt>
                <c:pt idx="3">
                  <c:v>1.83</c:v>
                </c:pt>
                <c:pt idx="4">
                  <c:v>1.87</c:v>
                </c:pt>
                <c:pt idx="5">
                  <c:v>1.91</c:v>
                </c:pt>
                <c:pt idx="6">
                  <c:v>1.97</c:v>
                </c:pt>
                <c:pt idx="7">
                  <c:v>2</c:v>
                </c:pt>
                <c:pt idx="8">
                  <c:v>2.0299999999999998</c:v>
                </c:pt>
                <c:pt idx="9">
                  <c:v>2.09</c:v>
                </c:pt>
                <c:pt idx="10">
                  <c:v>2.11</c:v>
                </c:pt>
                <c:pt idx="11">
                  <c:v>2.1800000000000002</c:v>
                </c:pt>
                <c:pt idx="12">
                  <c:v>2.21</c:v>
                </c:pt>
                <c:pt idx="13">
                  <c:v>2.2999999999999998</c:v>
                </c:pt>
                <c:pt idx="14">
                  <c:v>2.4</c:v>
                </c:pt>
                <c:pt idx="15">
                  <c:v>2.5099999999999998</c:v>
                </c:pt>
                <c:pt idx="16">
                  <c:v>2.61</c:v>
                </c:pt>
                <c:pt idx="17">
                  <c:v>2.76</c:v>
                </c:pt>
                <c:pt idx="18">
                  <c:v>2.88</c:v>
                </c:pt>
              </c:numCache>
            </c:numRef>
          </c:yVal>
          <c:smooth val="1"/>
        </c:ser>
        <c:dLbls>
          <c:showLegendKey val="0"/>
          <c:showVal val="0"/>
          <c:showCatName val="0"/>
          <c:showSerName val="0"/>
          <c:showPercent val="0"/>
          <c:showBubbleSize val="0"/>
        </c:dLbls>
        <c:axId val="40456192"/>
        <c:axId val="40458112"/>
      </c:scatterChart>
      <c:valAx>
        <c:axId val="40456192"/>
        <c:scaling>
          <c:orientation val="minMax"/>
        </c:scaling>
        <c:delete val="0"/>
        <c:axPos val="b"/>
        <c:title>
          <c:tx>
            <c:rich>
              <a:bodyPr/>
              <a:lstStyle/>
              <a:p>
                <a:pPr>
                  <a:defRPr/>
                </a:pPr>
                <a:r>
                  <a:rPr lang="en-US"/>
                  <a:t>Caudal Másico de GLP (Kg/h)</a:t>
                </a:r>
              </a:p>
            </c:rich>
          </c:tx>
          <c:layout/>
          <c:overlay val="0"/>
        </c:title>
        <c:numFmt formatCode="General" sourceLinked="1"/>
        <c:majorTickMark val="none"/>
        <c:minorTickMark val="none"/>
        <c:tickLblPos val="nextTo"/>
        <c:crossAx val="40458112"/>
        <c:crosses val="autoZero"/>
        <c:crossBetween val="midCat"/>
      </c:valAx>
      <c:valAx>
        <c:axId val="40458112"/>
        <c:scaling>
          <c:orientation val="minMax"/>
        </c:scaling>
        <c:delete val="0"/>
        <c:axPos val="l"/>
        <c:majorGridlines/>
        <c:title>
          <c:tx>
            <c:rich>
              <a:bodyPr/>
              <a:lstStyle/>
              <a:p>
                <a:pPr>
                  <a:defRPr/>
                </a:pPr>
                <a:r>
                  <a:rPr lang="en-US"/>
                  <a:t>Voltaje (V)</a:t>
                </a:r>
              </a:p>
            </c:rich>
          </c:tx>
          <c:layout/>
          <c:overlay val="0"/>
        </c:title>
        <c:numFmt formatCode="General" sourceLinked="1"/>
        <c:majorTickMark val="none"/>
        <c:minorTickMark val="none"/>
        <c:tickLblPos val="nextTo"/>
        <c:crossAx val="40456192"/>
        <c:crosses val="autoZero"/>
        <c:crossBetween val="midCat"/>
      </c:valAx>
    </c:plotArea>
    <c:legend>
      <c:legendPos val="r"/>
      <c:layout>
        <c:manualLayout>
          <c:xMode val="edge"/>
          <c:yMode val="edge"/>
          <c:x val="0.75002748760575955"/>
          <c:y val="0.48983693274335138"/>
          <c:w val="0.23851119606657251"/>
          <c:h val="0.23168210533650832"/>
        </c:manualLayout>
      </c:layout>
      <c:overlay val="0"/>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TEMPERATURA DE AIRE vs PRESIÓN SUMINISTRO DE AIRE</a:t>
            </a:r>
          </a:p>
        </c:rich>
      </c:tx>
      <c:layout>
        <c:manualLayout>
          <c:xMode val="edge"/>
          <c:yMode val="edge"/>
          <c:x val="8.6720430107526877E-2"/>
          <c:y val="2.4242424242424242E-2"/>
        </c:manualLayout>
      </c:layout>
      <c:overlay val="0"/>
    </c:title>
    <c:autoTitleDeleted val="0"/>
    <c:plotArea>
      <c:layout>
        <c:manualLayout>
          <c:layoutTarget val="inner"/>
          <c:xMode val="edge"/>
          <c:yMode val="edge"/>
          <c:x val="0.15047836762340192"/>
          <c:y val="0.14566674620217929"/>
          <c:w val="0.63559782380666008"/>
          <c:h val="0.55430621172353456"/>
        </c:manualLayout>
      </c:layout>
      <c:scatterChart>
        <c:scatterStyle val="smoothMarker"/>
        <c:varyColors val="0"/>
        <c:ser>
          <c:idx val="0"/>
          <c:order val="0"/>
          <c:tx>
            <c:v>CURVA SISTEMA DAQ</c:v>
          </c:tx>
          <c:xVal>
            <c:numRef>
              <c:f>'RESUMEN PARA COMPARACION'!$C$7:$C$13</c:f>
              <c:numCache>
                <c:formatCode>0.00</c:formatCode>
                <c:ptCount val="7"/>
                <c:pt idx="0">
                  <c:v>4.8711279999999997</c:v>
                </c:pt>
                <c:pt idx="1">
                  <c:v>6.0530090000000003</c:v>
                </c:pt>
                <c:pt idx="2">
                  <c:v>6.4237719999999996</c:v>
                </c:pt>
                <c:pt idx="3">
                  <c:v>7.5385169999999997</c:v>
                </c:pt>
                <c:pt idx="4">
                  <c:v>8.555536</c:v>
                </c:pt>
                <c:pt idx="5">
                  <c:v>10.860599000000001</c:v>
                </c:pt>
                <c:pt idx="6">
                  <c:v>12.191800000000001</c:v>
                </c:pt>
              </c:numCache>
            </c:numRef>
          </c:xVal>
          <c:yVal>
            <c:numRef>
              <c:f>'RESUMEN PARA COMPARACION'!$E$7:$E$13</c:f>
              <c:numCache>
                <c:formatCode>0.00</c:formatCode>
                <c:ptCount val="7"/>
                <c:pt idx="0">
                  <c:v>26.137148</c:v>
                </c:pt>
                <c:pt idx="1">
                  <c:v>26.478321999999999</c:v>
                </c:pt>
                <c:pt idx="2">
                  <c:v>26.692195999999999</c:v>
                </c:pt>
                <c:pt idx="3">
                  <c:v>27.043837</c:v>
                </c:pt>
                <c:pt idx="4">
                  <c:v>27.550478999999999</c:v>
                </c:pt>
                <c:pt idx="5">
                  <c:v>28.267222</c:v>
                </c:pt>
                <c:pt idx="6">
                  <c:v>28.809801</c:v>
                </c:pt>
              </c:numCache>
            </c:numRef>
          </c:yVal>
          <c:smooth val="1"/>
        </c:ser>
        <c:ser>
          <c:idx val="1"/>
          <c:order val="1"/>
          <c:tx>
            <c:v>CURVA EXPERIMENTAL</c:v>
          </c:tx>
          <c:xVal>
            <c:numRef>
              <c:f>'RESUMEN PARA COMPARACION'!$K$7:$K$13</c:f>
              <c:numCache>
                <c:formatCode>General</c:formatCode>
                <c:ptCount val="7"/>
                <c:pt idx="0">
                  <c:v>5</c:v>
                </c:pt>
                <c:pt idx="1">
                  <c:v>6</c:v>
                </c:pt>
                <c:pt idx="2">
                  <c:v>7</c:v>
                </c:pt>
                <c:pt idx="3">
                  <c:v>11</c:v>
                </c:pt>
                <c:pt idx="4">
                  <c:v>12</c:v>
                </c:pt>
                <c:pt idx="5">
                  <c:v>15</c:v>
                </c:pt>
                <c:pt idx="6">
                  <c:v>16</c:v>
                </c:pt>
              </c:numCache>
            </c:numRef>
          </c:xVal>
          <c:yVal>
            <c:numRef>
              <c:f>'RESUMEN PARA COMPARACION'!$M$7:$M$13</c:f>
              <c:numCache>
                <c:formatCode>General</c:formatCode>
                <c:ptCount val="7"/>
                <c:pt idx="0">
                  <c:v>22.9</c:v>
                </c:pt>
                <c:pt idx="1">
                  <c:v>23</c:v>
                </c:pt>
                <c:pt idx="2">
                  <c:v>23.5</c:v>
                </c:pt>
                <c:pt idx="3">
                  <c:v>23.9</c:v>
                </c:pt>
                <c:pt idx="4">
                  <c:v>24.9</c:v>
                </c:pt>
                <c:pt idx="5">
                  <c:v>26</c:v>
                </c:pt>
                <c:pt idx="6">
                  <c:v>26.9</c:v>
                </c:pt>
              </c:numCache>
            </c:numRef>
          </c:yVal>
          <c:smooth val="1"/>
        </c:ser>
        <c:dLbls>
          <c:showLegendKey val="0"/>
          <c:showVal val="0"/>
          <c:showCatName val="0"/>
          <c:showSerName val="0"/>
          <c:showPercent val="0"/>
          <c:showBubbleSize val="0"/>
        </c:dLbls>
        <c:axId val="41235584"/>
        <c:axId val="41237504"/>
      </c:scatterChart>
      <c:valAx>
        <c:axId val="41235584"/>
        <c:scaling>
          <c:orientation val="minMax"/>
        </c:scaling>
        <c:delete val="0"/>
        <c:axPos val="b"/>
        <c:title>
          <c:tx>
            <c:rich>
              <a:bodyPr/>
              <a:lstStyle/>
              <a:p>
                <a:pPr>
                  <a:defRPr/>
                </a:pPr>
                <a:r>
                  <a:rPr lang="en-US"/>
                  <a:t>PRESIÓN SUMINISTRO DE AIRE (cmH2O)</a:t>
                </a:r>
              </a:p>
            </c:rich>
          </c:tx>
          <c:layout/>
          <c:overlay val="0"/>
        </c:title>
        <c:numFmt formatCode="0.00" sourceLinked="1"/>
        <c:majorTickMark val="none"/>
        <c:minorTickMark val="none"/>
        <c:tickLblPos val="nextTo"/>
        <c:crossAx val="41237504"/>
        <c:crosses val="autoZero"/>
        <c:crossBetween val="midCat"/>
      </c:valAx>
      <c:valAx>
        <c:axId val="41237504"/>
        <c:scaling>
          <c:orientation val="minMax"/>
        </c:scaling>
        <c:delete val="0"/>
        <c:axPos val="l"/>
        <c:majorGridlines/>
        <c:title>
          <c:tx>
            <c:rich>
              <a:bodyPr/>
              <a:lstStyle/>
              <a:p>
                <a:pPr>
                  <a:defRPr/>
                </a:pPr>
                <a:r>
                  <a:rPr lang="en-US"/>
                  <a:t>TEMPERATURA DE AIRE (°C)</a:t>
                </a:r>
              </a:p>
            </c:rich>
          </c:tx>
          <c:layout/>
          <c:overlay val="0"/>
        </c:title>
        <c:numFmt formatCode="0.00" sourceLinked="1"/>
        <c:majorTickMark val="none"/>
        <c:minorTickMark val="none"/>
        <c:tickLblPos val="nextTo"/>
        <c:crossAx val="41235584"/>
        <c:crosses val="autoZero"/>
        <c:crossBetween val="midCat"/>
      </c:valAx>
    </c:plotArea>
    <c:legend>
      <c:legendPos val="r"/>
      <c:layout>
        <c:manualLayout>
          <c:xMode val="edge"/>
          <c:yMode val="edge"/>
          <c:x val="0.76087926509186354"/>
          <c:y val="0.41269514038017974"/>
          <c:w val="0.22670321627203349"/>
          <c:h val="0.26329626978445875"/>
        </c:manualLayout>
      </c:layout>
      <c:overlay val="0"/>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TEMPERATURA DE GAS vs CAUDAL MÁSICO</a:t>
            </a:r>
          </a:p>
        </c:rich>
      </c:tx>
      <c:layout>
        <c:manualLayout>
          <c:xMode val="edge"/>
          <c:yMode val="edge"/>
          <c:x val="0.20709621993127147"/>
          <c:y val="7.5949367088607597E-2"/>
        </c:manualLayout>
      </c:layout>
      <c:overlay val="0"/>
    </c:title>
    <c:autoTitleDeleted val="0"/>
    <c:plotArea>
      <c:layout>
        <c:manualLayout>
          <c:layoutTarget val="inner"/>
          <c:xMode val="edge"/>
          <c:yMode val="edge"/>
          <c:x val="0.14227596550431196"/>
          <c:y val="0.19480351414406533"/>
          <c:w val="0.62174090738657672"/>
          <c:h val="0.59104512977544477"/>
        </c:manualLayout>
      </c:layout>
      <c:scatterChart>
        <c:scatterStyle val="smoothMarker"/>
        <c:varyColors val="0"/>
        <c:ser>
          <c:idx val="0"/>
          <c:order val="0"/>
          <c:tx>
            <c:v>CURVA SISTEMA DAQ</c:v>
          </c:tx>
          <c:xVal>
            <c:numRef>
              <c:f>'RESUMEN PARA COMPARACION'!$A$7:$A$13</c:f>
              <c:numCache>
                <c:formatCode>0.00</c:formatCode>
                <c:ptCount val="7"/>
                <c:pt idx="0">
                  <c:v>10.065013</c:v>
                </c:pt>
                <c:pt idx="1">
                  <c:v>12.867805000000001</c:v>
                </c:pt>
                <c:pt idx="2">
                  <c:v>13.183918</c:v>
                </c:pt>
                <c:pt idx="3">
                  <c:v>15.811451</c:v>
                </c:pt>
                <c:pt idx="4">
                  <c:v>18.518726999999998</c:v>
                </c:pt>
                <c:pt idx="5">
                  <c:v>20.383391</c:v>
                </c:pt>
                <c:pt idx="6">
                  <c:v>21.620114999999998</c:v>
                </c:pt>
              </c:numCache>
            </c:numRef>
          </c:xVal>
          <c:yVal>
            <c:numRef>
              <c:f>'RESUMEN PARA COMPARACION'!$F$7:$F$13</c:f>
              <c:numCache>
                <c:formatCode>0.00</c:formatCode>
                <c:ptCount val="7"/>
                <c:pt idx="0">
                  <c:v>26.338173000000001</c:v>
                </c:pt>
                <c:pt idx="1">
                  <c:v>26.246891999999999</c:v>
                </c:pt>
                <c:pt idx="2">
                  <c:v>26.353193000000001</c:v>
                </c:pt>
                <c:pt idx="3">
                  <c:v>26.260978000000001</c:v>
                </c:pt>
                <c:pt idx="4">
                  <c:v>26.309916000000001</c:v>
                </c:pt>
                <c:pt idx="5">
                  <c:v>26.430427999999999</c:v>
                </c:pt>
                <c:pt idx="6">
                  <c:v>27.111443000000001</c:v>
                </c:pt>
              </c:numCache>
            </c:numRef>
          </c:yVal>
          <c:smooth val="1"/>
        </c:ser>
        <c:ser>
          <c:idx val="1"/>
          <c:order val="1"/>
          <c:tx>
            <c:v>CURVA EXPERIMENTAL</c:v>
          </c:tx>
          <c:xVal>
            <c:numRef>
              <c:f>'RESUMEN PARA COMPARACION'!$I$7:$I$13</c:f>
              <c:numCache>
                <c:formatCode>General</c:formatCode>
                <c:ptCount val="7"/>
                <c:pt idx="0">
                  <c:v>10</c:v>
                </c:pt>
                <c:pt idx="1">
                  <c:v>12</c:v>
                </c:pt>
                <c:pt idx="2">
                  <c:v>14</c:v>
                </c:pt>
                <c:pt idx="3">
                  <c:v>16</c:v>
                </c:pt>
                <c:pt idx="4">
                  <c:v>18</c:v>
                </c:pt>
                <c:pt idx="5">
                  <c:v>20</c:v>
                </c:pt>
                <c:pt idx="6">
                  <c:v>22</c:v>
                </c:pt>
              </c:numCache>
            </c:numRef>
          </c:xVal>
          <c:yVal>
            <c:numRef>
              <c:f>'RESUMEN PARA COMPARACION'!$N$7:$N$13</c:f>
              <c:numCache>
                <c:formatCode>General</c:formatCode>
                <c:ptCount val="7"/>
                <c:pt idx="0">
                  <c:v>21</c:v>
                </c:pt>
                <c:pt idx="1">
                  <c:v>21.5</c:v>
                </c:pt>
                <c:pt idx="2">
                  <c:v>22</c:v>
                </c:pt>
                <c:pt idx="3">
                  <c:v>23</c:v>
                </c:pt>
                <c:pt idx="4">
                  <c:v>24.5</c:v>
                </c:pt>
                <c:pt idx="5">
                  <c:v>25.5</c:v>
                </c:pt>
                <c:pt idx="6">
                  <c:v>26.5</c:v>
                </c:pt>
              </c:numCache>
            </c:numRef>
          </c:yVal>
          <c:smooth val="1"/>
        </c:ser>
        <c:dLbls>
          <c:showLegendKey val="0"/>
          <c:showVal val="0"/>
          <c:showCatName val="0"/>
          <c:showSerName val="0"/>
          <c:showPercent val="0"/>
          <c:showBubbleSize val="0"/>
        </c:dLbls>
        <c:axId val="41279872"/>
        <c:axId val="41281792"/>
      </c:scatterChart>
      <c:valAx>
        <c:axId val="41279872"/>
        <c:scaling>
          <c:orientation val="minMax"/>
        </c:scaling>
        <c:delete val="0"/>
        <c:axPos val="b"/>
        <c:title>
          <c:tx>
            <c:rich>
              <a:bodyPr/>
              <a:lstStyle/>
              <a:p>
                <a:pPr>
                  <a:defRPr/>
                </a:pPr>
                <a:r>
                  <a:rPr lang="en-US"/>
                  <a:t>CAUDAL MÁSICO DE GAS (Kg/h)</a:t>
                </a:r>
              </a:p>
            </c:rich>
          </c:tx>
          <c:layout/>
          <c:overlay val="0"/>
        </c:title>
        <c:numFmt formatCode="0.00" sourceLinked="1"/>
        <c:majorTickMark val="none"/>
        <c:minorTickMark val="none"/>
        <c:tickLblPos val="nextTo"/>
        <c:crossAx val="41281792"/>
        <c:crosses val="autoZero"/>
        <c:crossBetween val="midCat"/>
      </c:valAx>
      <c:valAx>
        <c:axId val="41281792"/>
        <c:scaling>
          <c:orientation val="minMax"/>
        </c:scaling>
        <c:delete val="0"/>
        <c:axPos val="l"/>
        <c:majorGridlines/>
        <c:title>
          <c:tx>
            <c:rich>
              <a:bodyPr/>
              <a:lstStyle/>
              <a:p>
                <a:pPr>
                  <a:defRPr/>
                </a:pPr>
                <a:r>
                  <a:rPr lang="en-US"/>
                  <a:t>TEMPERATURA DE GAS (°C)</a:t>
                </a:r>
              </a:p>
            </c:rich>
          </c:tx>
          <c:layout/>
          <c:overlay val="0"/>
        </c:title>
        <c:numFmt formatCode="0.00" sourceLinked="1"/>
        <c:majorTickMark val="none"/>
        <c:minorTickMark val="none"/>
        <c:tickLblPos val="nextTo"/>
        <c:crossAx val="41279872"/>
        <c:crosses val="autoZero"/>
        <c:crossBetween val="midCat"/>
      </c:valAx>
    </c:plotArea>
    <c:legend>
      <c:legendPos val="r"/>
      <c:layout>
        <c:manualLayout>
          <c:xMode val="edge"/>
          <c:yMode val="edge"/>
          <c:x val="0.7554156355455568"/>
          <c:y val="0.48798410615339749"/>
          <c:w val="0.23029865016872891"/>
          <c:h val="0.26002697579469231"/>
        </c:manualLayout>
      </c:layout>
      <c:overlay val="0"/>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PRESIÓN SUMINISTRO DE GAS vs CAUDAL MÁSICO</a:t>
            </a:r>
          </a:p>
        </c:rich>
      </c:tx>
      <c:layout>
        <c:manualLayout>
          <c:xMode val="edge"/>
          <c:yMode val="edge"/>
          <c:x val="0.14015509424958245"/>
          <c:y val="2.6143790849673203E-2"/>
        </c:manualLayout>
      </c:layout>
      <c:overlay val="0"/>
    </c:title>
    <c:autoTitleDeleted val="0"/>
    <c:plotArea>
      <c:layout>
        <c:manualLayout>
          <c:layoutTarget val="inner"/>
          <c:xMode val="edge"/>
          <c:yMode val="edge"/>
          <c:x val="0.13020453882658606"/>
          <c:y val="0.15846739745767074"/>
          <c:w val="0.63857424071990987"/>
          <c:h val="0.54023512685914266"/>
        </c:manualLayout>
      </c:layout>
      <c:scatterChart>
        <c:scatterStyle val="smoothMarker"/>
        <c:varyColors val="0"/>
        <c:ser>
          <c:idx val="0"/>
          <c:order val="0"/>
          <c:tx>
            <c:v>CURVA SISTEMA DAQ</c:v>
          </c:tx>
          <c:xVal>
            <c:numRef>
              <c:f>'RESUMEN PARA COMPARACION'!$A$7:$A$13</c:f>
              <c:numCache>
                <c:formatCode>0.00</c:formatCode>
                <c:ptCount val="7"/>
                <c:pt idx="0">
                  <c:v>10.065013</c:v>
                </c:pt>
                <c:pt idx="1">
                  <c:v>12.867805000000001</c:v>
                </c:pt>
                <c:pt idx="2">
                  <c:v>13.183918</c:v>
                </c:pt>
                <c:pt idx="3">
                  <c:v>15.811451</c:v>
                </c:pt>
                <c:pt idx="4">
                  <c:v>18.518726999999998</c:v>
                </c:pt>
                <c:pt idx="5">
                  <c:v>20.383391</c:v>
                </c:pt>
                <c:pt idx="6">
                  <c:v>21.620114999999998</c:v>
                </c:pt>
              </c:numCache>
            </c:numRef>
          </c:xVal>
          <c:yVal>
            <c:numRef>
              <c:f>'RESUMEN PARA COMPARACION'!$G$7:$G$13</c:f>
              <c:numCache>
                <c:formatCode>General</c:formatCode>
                <c:ptCount val="7"/>
                <c:pt idx="0">
                  <c:v>28.559259999999998</c:v>
                </c:pt>
                <c:pt idx="1">
                  <c:v>28.031632999999999</c:v>
                </c:pt>
                <c:pt idx="2">
                  <c:v>28.067634000000002</c:v>
                </c:pt>
                <c:pt idx="3">
                  <c:v>27.662051999999999</c:v>
                </c:pt>
                <c:pt idx="4">
                  <c:v>27.374117999999999</c:v>
                </c:pt>
                <c:pt idx="5">
                  <c:v>27.239315000000001</c:v>
                </c:pt>
                <c:pt idx="6">
                  <c:v>27.333974999999999</c:v>
                </c:pt>
              </c:numCache>
            </c:numRef>
          </c:yVal>
          <c:smooth val="1"/>
        </c:ser>
        <c:ser>
          <c:idx val="1"/>
          <c:order val="1"/>
          <c:tx>
            <c:v>CURVA EXPERIMENTAL</c:v>
          </c:tx>
          <c:xVal>
            <c:numRef>
              <c:f>'RESUMEN PARA COMPARACION'!$I$7:$I$13</c:f>
              <c:numCache>
                <c:formatCode>General</c:formatCode>
                <c:ptCount val="7"/>
                <c:pt idx="0">
                  <c:v>10</c:v>
                </c:pt>
                <c:pt idx="1">
                  <c:v>12</c:v>
                </c:pt>
                <c:pt idx="2">
                  <c:v>14</c:v>
                </c:pt>
                <c:pt idx="3">
                  <c:v>16</c:v>
                </c:pt>
                <c:pt idx="4">
                  <c:v>18</c:v>
                </c:pt>
                <c:pt idx="5">
                  <c:v>20</c:v>
                </c:pt>
                <c:pt idx="6">
                  <c:v>22</c:v>
                </c:pt>
              </c:numCache>
            </c:numRef>
          </c:xVal>
          <c:yVal>
            <c:numRef>
              <c:f>'RESUMEN PARA COMPARACION'!$O$7:$O$13</c:f>
              <c:numCache>
                <c:formatCode>General</c:formatCode>
                <c:ptCount val="7"/>
                <c:pt idx="0">
                  <c:v>30</c:v>
                </c:pt>
                <c:pt idx="1">
                  <c:v>29</c:v>
                </c:pt>
                <c:pt idx="2">
                  <c:v>28</c:v>
                </c:pt>
                <c:pt idx="3">
                  <c:v>27.5</c:v>
                </c:pt>
                <c:pt idx="4">
                  <c:v>27</c:v>
                </c:pt>
                <c:pt idx="5">
                  <c:v>27</c:v>
                </c:pt>
                <c:pt idx="6">
                  <c:v>26.8</c:v>
                </c:pt>
              </c:numCache>
            </c:numRef>
          </c:yVal>
          <c:smooth val="1"/>
        </c:ser>
        <c:dLbls>
          <c:showLegendKey val="0"/>
          <c:showVal val="0"/>
          <c:showCatName val="0"/>
          <c:showSerName val="0"/>
          <c:showPercent val="0"/>
          <c:showBubbleSize val="0"/>
        </c:dLbls>
        <c:axId val="41326080"/>
        <c:axId val="41328000"/>
      </c:scatterChart>
      <c:valAx>
        <c:axId val="41326080"/>
        <c:scaling>
          <c:orientation val="minMax"/>
        </c:scaling>
        <c:delete val="0"/>
        <c:axPos val="b"/>
        <c:title>
          <c:tx>
            <c:rich>
              <a:bodyPr/>
              <a:lstStyle/>
              <a:p>
                <a:pPr>
                  <a:defRPr/>
                </a:pPr>
                <a:r>
                  <a:rPr lang="en-US"/>
                  <a:t>CAUDAL MÁSICO DE GAS (Kg/h)</a:t>
                </a:r>
              </a:p>
            </c:rich>
          </c:tx>
          <c:layout/>
          <c:overlay val="0"/>
        </c:title>
        <c:numFmt formatCode="0.00" sourceLinked="1"/>
        <c:majorTickMark val="none"/>
        <c:minorTickMark val="none"/>
        <c:tickLblPos val="nextTo"/>
        <c:crossAx val="41328000"/>
        <c:crosses val="autoZero"/>
        <c:crossBetween val="midCat"/>
      </c:valAx>
      <c:valAx>
        <c:axId val="41328000"/>
        <c:scaling>
          <c:orientation val="minMax"/>
        </c:scaling>
        <c:delete val="0"/>
        <c:axPos val="l"/>
        <c:majorGridlines/>
        <c:title>
          <c:tx>
            <c:rich>
              <a:bodyPr/>
              <a:lstStyle/>
              <a:p>
                <a:pPr>
                  <a:defRPr/>
                </a:pPr>
                <a:r>
                  <a:rPr lang="en-US"/>
                  <a:t>PRESIÓN SUMINISTRO DE GAS (Psi)</a:t>
                </a:r>
              </a:p>
            </c:rich>
          </c:tx>
          <c:layout/>
          <c:overlay val="0"/>
        </c:title>
        <c:numFmt formatCode="General" sourceLinked="1"/>
        <c:majorTickMark val="none"/>
        <c:minorTickMark val="none"/>
        <c:tickLblPos val="nextTo"/>
        <c:crossAx val="41326080"/>
        <c:crosses val="autoZero"/>
        <c:crossBetween val="midCat"/>
      </c:valAx>
    </c:plotArea>
    <c:legend>
      <c:legendPos val="r"/>
      <c:layout>
        <c:manualLayout>
          <c:xMode val="edge"/>
          <c:yMode val="edge"/>
          <c:x val="0.74630067074948969"/>
          <c:y val="0.36891736572144168"/>
          <c:w val="0.23267960254968129"/>
          <c:h val="0.22761956838728492"/>
        </c:manualLayout>
      </c:layout>
      <c:overlay val="0"/>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PRESIÓN ENTREGA DE GAS vs CAUDAL MÁSICO</a:t>
            </a:r>
          </a:p>
        </c:rich>
      </c:tx>
      <c:layout>
        <c:manualLayout>
          <c:xMode val="edge"/>
          <c:yMode val="edge"/>
          <c:x val="0.16485966039959291"/>
          <c:y val="0.11976047904191617"/>
        </c:manualLayout>
      </c:layout>
      <c:overlay val="0"/>
    </c:title>
    <c:autoTitleDeleted val="0"/>
    <c:plotArea>
      <c:layout>
        <c:manualLayout>
          <c:layoutTarget val="inner"/>
          <c:xMode val="edge"/>
          <c:yMode val="edge"/>
          <c:x val="0.14227596550431196"/>
          <c:y val="0.21577852169676395"/>
          <c:w val="0.62888376452943395"/>
          <c:h val="0.5995640215631729"/>
        </c:manualLayout>
      </c:layout>
      <c:scatterChart>
        <c:scatterStyle val="smoothMarker"/>
        <c:varyColors val="0"/>
        <c:ser>
          <c:idx val="0"/>
          <c:order val="0"/>
          <c:tx>
            <c:v>CURVA SISTEMA DAQ</c:v>
          </c:tx>
          <c:xVal>
            <c:numRef>
              <c:f>'RESUMEN PARA COMPARACION'!$A$7:$A$13</c:f>
              <c:numCache>
                <c:formatCode>0.00</c:formatCode>
                <c:ptCount val="7"/>
                <c:pt idx="0">
                  <c:v>10.065013</c:v>
                </c:pt>
                <c:pt idx="1">
                  <c:v>12.867805000000001</c:v>
                </c:pt>
                <c:pt idx="2">
                  <c:v>13.183918</c:v>
                </c:pt>
                <c:pt idx="3">
                  <c:v>15.811451</c:v>
                </c:pt>
                <c:pt idx="4">
                  <c:v>18.518726999999998</c:v>
                </c:pt>
                <c:pt idx="5">
                  <c:v>20.383391</c:v>
                </c:pt>
                <c:pt idx="6">
                  <c:v>21.620114999999998</c:v>
                </c:pt>
              </c:numCache>
            </c:numRef>
          </c:xVal>
          <c:yVal>
            <c:numRef>
              <c:f>'RESUMEN PARA COMPARACION'!$D$7:$D$13</c:f>
              <c:numCache>
                <c:formatCode>0.00</c:formatCode>
                <c:ptCount val="7"/>
                <c:pt idx="0">
                  <c:v>6.7820029999999996</c:v>
                </c:pt>
                <c:pt idx="1">
                  <c:v>8.7382380000000008</c:v>
                </c:pt>
                <c:pt idx="2">
                  <c:v>8.7348269999999992</c:v>
                </c:pt>
                <c:pt idx="3">
                  <c:v>11.045199999999999</c:v>
                </c:pt>
                <c:pt idx="4">
                  <c:v>13.593638</c:v>
                </c:pt>
                <c:pt idx="5">
                  <c:v>16.239746</c:v>
                </c:pt>
                <c:pt idx="6">
                  <c:v>18.272713</c:v>
                </c:pt>
              </c:numCache>
            </c:numRef>
          </c:yVal>
          <c:smooth val="1"/>
        </c:ser>
        <c:ser>
          <c:idx val="1"/>
          <c:order val="1"/>
          <c:tx>
            <c:v>CURVA EXPERIMENTAL</c:v>
          </c:tx>
          <c:xVal>
            <c:numRef>
              <c:f>'RESUMEN PARA COMPARACION'!$I$7:$I$13</c:f>
              <c:numCache>
                <c:formatCode>General</c:formatCode>
                <c:ptCount val="7"/>
                <c:pt idx="0">
                  <c:v>10</c:v>
                </c:pt>
                <c:pt idx="1">
                  <c:v>12</c:v>
                </c:pt>
                <c:pt idx="2">
                  <c:v>14</c:v>
                </c:pt>
                <c:pt idx="3">
                  <c:v>16</c:v>
                </c:pt>
                <c:pt idx="4">
                  <c:v>18</c:v>
                </c:pt>
                <c:pt idx="5">
                  <c:v>20</c:v>
                </c:pt>
                <c:pt idx="6">
                  <c:v>22</c:v>
                </c:pt>
              </c:numCache>
            </c:numRef>
          </c:xVal>
          <c:yVal>
            <c:numRef>
              <c:f>'RESUMEN PARA COMPARACION'!$L$7:$L$13</c:f>
              <c:numCache>
                <c:formatCode>General</c:formatCode>
                <c:ptCount val="7"/>
                <c:pt idx="0">
                  <c:v>7</c:v>
                </c:pt>
                <c:pt idx="1">
                  <c:v>8</c:v>
                </c:pt>
                <c:pt idx="2">
                  <c:v>8.5</c:v>
                </c:pt>
                <c:pt idx="3">
                  <c:v>11</c:v>
                </c:pt>
                <c:pt idx="4">
                  <c:v>13</c:v>
                </c:pt>
                <c:pt idx="5">
                  <c:v>15.8</c:v>
                </c:pt>
                <c:pt idx="6">
                  <c:v>17.8</c:v>
                </c:pt>
              </c:numCache>
            </c:numRef>
          </c:yVal>
          <c:smooth val="1"/>
        </c:ser>
        <c:dLbls>
          <c:showLegendKey val="0"/>
          <c:showVal val="0"/>
          <c:showCatName val="0"/>
          <c:showSerName val="0"/>
          <c:showPercent val="0"/>
          <c:showBubbleSize val="0"/>
        </c:dLbls>
        <c:axId val="41042688"/>
        <c:axId val="41044608"/>
      </c:scatterChart>
      <c:valAx>
        <c:axId val="41042688"/>
        <c:scaling>
          <c:orientation val="minMax"/>
        </c:scaling>
        <c:delete val="0"/>
        <c:axPos val="b"/>
        <c:title>
          <c:tx>
            <c:rich>
              <a:bodyPr/>
              <a:lstStyle/>
              <a:p>
                <a:pPr>
                  <a:defRPr/>
                </a:pPr>
                <a:r>
                  <a:rPr lang="en-US"/>
                  <a:t>CAUDAL MÁSICO DE GAS (Kg/h)</a:t>
                </a:r>
              </a:p>
            </c:rich>
          </c:tx>
          <c:layout/>
          <c:overlay val="0"/>
        </c:title>
        <c:numFmt formatCode="0.00" sourceLinked="1"/>
        <c:majorTickMark val="none"/>
        <c:minorTickMark val="none"/>
        <c:tickLblPos val="nextTo"/>
        <c:crossAx val="41044608"/>
        <c:crosses val="autoZero"/>
        <c:crossBetween val="midCat"/>
      </c:valAx>
      <c:valAx>
        <c:axId val="41044608"/>
        <c:scaling>
          <c:orientation val="minMax"/>
        </c:scaling>
        <c:delete val="0"/>
        <c:axPos val="l"/>
        <c:majorGridlines/>
        <c:title>
          <c:tx>
            <c:rich>
              <a:bodyPr/>
              <a:lstStyle/>
              <a:p>
                <a:pPr>
                  <a:defRPr/>
                </a:pPr>
                <a:r>
                  <a:rPr lang="en-US"/>
                  <a:t>PRESIÓN DE ENTREGA (Psi)</a:t>
                </a:r>
              </a:p>
            </c:rich>
          </c:tx>
          <c:layout/>
          <c:overlay val="0"/>
        </c:title>
        <c:numFmt formatCode="0.00" sourceLinked="1"/>
        <c:majorTickMark val="none"/>
        <c:minorTickMark val="none"/>
        <c:tickLblPos val="nextTo"/>
        <c:crossAx val="41042688"/>
        <c:crosses val="autoZero"/>
        <c:crossBetween val="midCat"/>
      </c:valAx>
    </c:plotArea>
    <c:legend>
      <c:legendPos val="r"/>
      <c:layout>
        <c:manualLayout>
          <c:xMode val="edge"/>
          <c:yMode val="edge"/>
          <c:x val="0.76323879157962393"/>
          <c:y val="0.48160497901834126"/>
          <c:w val="0.23267960254968129"/>
          <c:h val="0.21223882942775865"/>
        </c:manualLayout>
      </c:layout>
      <c:overlay val="0"/>
    </c:legend>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EMPUJE vs CAUDAL MÁSICO</a:t>
            </a:r>
          </a:p>
        </c:rich>
      </c:tx>
      <c:layout/>
      <c:overlay val="0"/>
    </c:title>
    <c:autoTitleDeleted val="0"/>
    <c:plotArea>
      <c:layout>
        <c:manualLayout>
          <c:layoutTarget val="inner"/>
          <c:xMode val="edge"/>
          <c:yMode val="edge"/>
          <c:x val="0.12725050729915305"/>
          <c:y val="0.13461832895888015"/>
          <c:w val="0.64677412705610748"/>
          <c:h val="0.65123031496062989"/>
        </c:manualLayout>
      </c:layout>
      <c:scatterChart>
        <c:scatterStyle val="smoothMarker"/>
        <c:varyColors val="0"/>
        <c:ser>
          <c:idx val="0"/>
          <c:order val="0"/>
          <c:tx>
            <c:v>CURVA SISTEMA DAQ</c:v>
          </c:tx>
          <c:xVal>
            <c:numRef>
              <c:f>'RESUMEN PARA COMPARACION'!$A$7:$A$13</c:f>
              <c:numCache>
                <c:formatCode>0.00</c:formatCode>
                <c:ptCount val="7"/>
                <c:pt idx="0">
                  <c:v>10.065013</c:v>
                </c:pt>
                <c:pt idx="1">
                  <c:v>12.867805000000001</c:v>
                </c:pt>
                <c:pt idx="2">
                  <c:v>13.183918</c:v>
                </c:pt>
                <c:pt idx="3">
                  <c:v>15.811451</c:v>
                </c:pt>
                <c:pt idx="4">
                  <c:v>18.518726999999998</c:v>
                </c:pt>
                <c:pt idx="5">
                  <c:v>20.383391</c:v>
                </c:pt>
                <c:pt idx="6">
                  <c:v>21.620114999999998</c:v>
                </c:pt>
              </c:numCache>
            </c:numRef>
          </c:xVal>
          <c:yVal>
            <c:numRef>
              <c:f>'RESUMEN PARA COMPARACION'!$B$7:$B$13</c:f>
              <c:numCache>
                <c:formatCode>0.00</c:formatCode>
                <c:ptCount val="7"/>
                <c:pt idx="0">
                  <c:v>0.182589</c:v>
                </c:pt>
                <c:pt idx="1">
                  <c:v>0.212864</c:v>
                </c:pt>
                <c:pt idx="2">
                  <c:v>0.25608399999999998</c:v>
                </c:pt>
                <c:pt idx="3">
                  <c:v>0.30327799999999999</c:v>
                </c:pt>
                <c:pt idx="4">
                  <c:v>0.419595</c:v>
                </c:pt>
                <c:pt idx="5">
                  <c:v>0.55127000000000004</c:v>
                </c:pt>
                <c:pt idx="6">
                  <c:v>0.61055099999999995</c:v>
                </c:pt>
              </c:numCache>
            </c:numRef>
          </c:yVal>
          <c:smooth val="1"/>
        </c:ser>
        <c:ser>
          <c:idx val="1"/>
          <c:order val="1"/>
          <c:tx>
            <c:v>CURVA EXPERIMENTAL</c:v>
          </c:tx>
          <c:xVal>
            <c:numRef>
              <c:f>'RESUMEN PARA COMPARACION'!$I$7:$I$13</c:f>
              <c:numCache>
                <c:formatCode>General</c:formatCode>
                <c:ptCount val="7"/>
                <c:pt idx="0">
                  <c:v>10</c:v>
                </c:pt>
                <c:pt idx="1">
                  <c:v>12</c:v>
                </c:pt>
                <c:pt idx="2">
                  <c:v>14</c:v>
                </c:pt>
                <c:pt idx="3">
                  <c:v>16</c:v>
                </c:pt>
                <c:pt idx="4">
                  <c:v>18</c:v>
                </c:pt>
                <c:pt idx="5">
                  <c:v>20</c:v>
                </c:pt>
                <c:pt idx="6">
                  <c:v>22</c:v>
                </c:pt>
              </c:numCache>
            </c:numRef>
          </c:xVal>
          <c:yVal>
            <c:numRef>
              <c:f>'RESUMEN PARA COMPARACION'!$J$7:$J$13</c:f>
              <c:numCache>
                <c:formatCode>0.00</c:formatCode>
                <c:ptCount val="7"/>
                <c:pt idx="0">
                  <c:v>0.2</c:v>
                </c:pt>
                <c:pt idx="1">
                  <c:v>0.25</c:v>
                </c:pt>
                <c:pt idx="2">
                  <c:v>0.3</c:v>
                </c:pt>
                <c:pt idx="3">
                  <c:v>0.4</c:v>
                </c:pt>
                <c:pt idx="4">
                  <c:v>0.45</c:v>
                </c:pt>
                <c:pt idx="5">
                  <c:v>0.6</c:v>
                </c:pt>
                <c:pt idx="6">
                  <c:v>0.69</c:v>
                </c:pt>
              </c:numCache>
            </c:numRef>
          </c:yVal>
          <c:smooth val="1"/>
        </c:ser>
        <c:dLbls>
          <c:showLegendKey val="0"/>
          <c:showVal val="0"/>
          <c:showCatName val="0"/>
          <c:showSerName val="0"/>
          <c:showPercent val="0"/>
          <c:showBubbleSize val="0"/>
        </c:dLbls>
        <c:axId val="41101184"/>
        <c:axId val="41103360"/>
      </c:scatterChart>
      <c:valAx>
        <c:axId val="41101184"/>
        <c:scaling>
          <c:orientation val="minMax"/>
        </c:scaling>
        <c:delete val="0"/>
        <c:axPos val="b"/>
        <c:title>
          <c:tx>
            <c:rich>
              <a:bodyPr/>
              <a:lstStyle/>
              <a:p>
                <a:pPr>
                  <a:defRPr/>
                </a:pPr>
                <a:r>
                  <a:rPr lang="en-US"/>
                  <a:t>CAUDAL MÁSICO DE GAS (Kg/h)</a:t>
                </a:r>
              </a:p>
            </c:rich>
          </c:tx>
          <c:layout/>
          <c:overlay val="0"/>
        </c:title>
        <c:numFmt formatCode="0.00" sourceLinked="1"/>
        <c:majorTickMark val="none"/>
        <c:minorTickMark val="none"/>
        <c:tickLblPos val="nextTo"/>
        <c:crossAx val="41103360"/>
        <c:crosses val="autoZero"/>
        <c:crossBetween val="midCat"/>
      </c:valAx>
      <c:valAx>
        <c:axId val="41103360"/>
        <c:scaling>
          <c:orientation val="minMax"/>
        </c:scaling>
        <c:delete val="0"/>
        <c:axPos val="l"/>
        <c:majorGridlines/>
        <c:title>
          <c:tx>
            <c:rich>
              <a:bodyPr/>
              <a:lstStyle/>
              <a:p>
                <a:pPr>
                  <a:defRPr/>
                </a:pPr>
                <a:r>
                  <a:rPr lang="en-US"/>
                  <a:t>EMPUJE (Lb-F)</a:t>
                </a:r>
              </a:p>
            </c:rich>
          </c:tx>
          <c:layout/>
          <c:overlay val="0"/>
        </c:title>
        <c:numFmt formatCode="0.00" sourceLinked="1"/>
        <c:majorTickMark val="none"/>
        <c:minorTickMark val="none"/>
        <c:tickLblPos val="nextTo"/>
        <c:crossAx val="41101184"/>
        <c:crosses val="autoZero"/>
        <c:crossBetween val="midCat"/>
      </c:valAx>
    </c:plotArea>
    <c:legend>
      <c:legendPos val="r"/>
      <c:layout>
        <c:manualLayout>
          <c:xMode val="edge"/>
          <c:yMode val="edge"/>
          <c:x val="0.76096466999216716"/>
          <c:y val="0.48798410615339749"/>
          <c:w val="0.22507372442319057"/>
          <c:h val="0.25539734616506271"/>
        </c:manualLayout>
      </c:layout>
      <c:overlay val="0"/>
    </c:legend>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TEMPERATURA DE AIRE vs PRESIÓN SUMINISTRO DE AIRE</a:t>
            </a:r>
          </a:p>
        </c:rich>
      </c:tx>
      <c:layout>
        <c:manualLayout>
          <c:xMode val="edge"/>
          <c:yMode val="edge"/>
          <c:x val="0.14585797482627463"/>
          <c:y val="2.3738872403560832E-2"/>
        </c:manualLayout>
      </c:layout>
      <c:overlay val="0"/>
    </c:title>
    <c:autoTitleDeleted val="0"/>
    <c:plotArea>
      <c:layout>
        <c:manualLayout>
          <c:layoutTarget val="inner"/>
          <c:xMode val="edge"/>
          <c:yMode val="edge"/>
          <c:x val="0.15681922985619265"/>
          <c:y val="0.14584733288160939"/>
          <c:w val="0.60699580973430955"/>
          <c:h val="0.51892147012780676"/>
        </c:manualLayout>
      </c:layout>
      <c:scatterChart>
        <c:scatterStyle val="smoothMarker"/>
        <c:varyColors val="0"/>
        <c:ser>
          <c:idx val="0"/>
          <c:order val="0"/>
          <c:tx>
            <c:v>CURVA SISTEMA DAQ</c:v>
          </c:tx>
          <c:xVal>
            <c:numRef>
              <c:f>Resumen!$B$29:$B$41</c:f>
              <c:numCache>
                <c:formatCode>0.00</c:formatCode>
                <c:ptCount val="13"/>
                <c:pt idx="0">
                  <c:v>5.640714</c:v>
                </c:pt>
                <c:pt idx="1">
                  <c:v>6.140714</c:v>
                </c:pt>
                <c:pt idx="2">
                  <c:v>6.7409999999999997</c:v>
                </c:pt>
                <c:pt idx="3">
                  <c:v>7.34</c:v>
                </c:pt>
                <c:pt idx="4">
                  <c:v>7.5309999999999997</c:v>
                </c:pt>
                <c:pt idx="5">
                  <c:v>8.0309999999999988</c:v>
                </c:pt>
                <c:pt idx="6">
                  <c:v>8.5309999999999988</c:v>
                </c:pt>
                <c:pt idx="7">
                  <c:v>8.6720000000000006</c:v>
                </c:pt>
                <c:pt idx="8">
                  <c:v>9.1720000000000006</c:v>
                </c:pt>
                <c:pt idx="9">
                  <c:v>9.7129999999999992</c:v>
                </c:pt>
                <c:pt idx="10">
                  <c:v>10.212999999999999</c:v>
                </c:pt>
                <c:pt idx="11">
                  <c:v>10.712999999999999</c:v>
                </c:pt>
                <c:pt idx="12">
                  <c:v>11.212999999999999</c:v>
                </c:pt>
              </c:numCache>
            </c:numRef>
          </c:xVal>
          <c:yVal>
            <c:numRef>
              <c:f>Resumen!$E$29:$E$41</c:f>
              <c:numCache>
                <c:formatCode>0.00</c:formatCode>
                <c:ptCount val="13"/>
                <c:pt idx="0">
                  <c:v>25.641804</c:v>
                </c:pt>
                <c:pt idx="1">
                  <c:v>25.784946999999999</c:v>
                </c:pt>
                <c:pt idx="2">
                  <c:v>25.819310999999999</c:v>
                </c:pt>
                <c:pt idx="3">
                  <c:v>25.847225999999999</c:v>
                </c:pt>
                <c:pt idx="4">
                  <c:v>26.064989000000001</c:v>
                </c:pt>
                <c:pt idx="5">
                  <c:v>26.104075000000002</c:v>
                </c:pt>
                <c:pt idx="6">
                  <c:v>26.120283000000001</c:v>
                </c:pt>
                <c:pt idx="7">
                  <c:v>26.152839</c:v>
                </c:pt>
                <c:pt idx="8">
                  <c:v>26.188590999999999</c:v>
                </c:pt>
                <c:pt idx="9">
                  <c:v>26.211607000000001</c:v>
                </c:pt>
                <c:pt idx="10">
                  <c:v>26.213183000000001</c:v>
                </c:pt>
                <c:pt idx="11">
                  <c:v>26.265863</c:v>
                </c:pt>
                <c:pt idx="12">
                  <c:v>26.307984000000001</c:v>
                </c:pt>
              </c:numCache>
            </c:numRef>
          </c:yVal>
          <c:smooth val="1"/>
        </c:ser>
        <c:ser>
          <c:idx val="1"/>
          <c:order val="1"/>
          <c:tx>
            <c:v>CURVA EXPERIMENTAL</c:v>
          </c:tx>
          <c:xVal>
            <c:numRef>
              <c:f>Resumen!$J$30:$J$42</c:f>
              <c:numCache>
                <c:formatCode>General</c:formatCode>
                <c:ptCount val="13"/>
                <c:pt idx="0">
                  <c:v>3</c:v>
                </c:pt>
                <c:pt idx="1">
                  <c:v>3.5</c:v>
                </c:pt>
                <c:pt idx="2">
                  <c:v>4</c:v>
                </c:pt>
                <c:pt idx="3">
                  <c:v>5</c:v>
                </c:pt>
                <c:pt idx="4">
                  <c:v>5.5</c:v>
                </c:pt>
                <c:pt idx="5">
                  <c:v>6</c:v>
                </c:pt>
                <c:pt idx="6">
                  <c:v>6</c:v>
                </c:pt>
                <c:pt idx="7">
                  <c:v>6.5</c:v>
                </c:pt>
                <c:pt idx="8">
                  <c:v>7</c:v>
                </c:pt>
                <c:pt idx="9">
                  <c:v>8</c:v>
                </c:pt>
                <c:pt idx="10">
                  <c:v>8.5</c:v>
                </c:pt>
                <c:pt idx="11">
                  <c:v>9</c:v>
                </c:pt>
                <c:pt idx="12">
                  <c:v>10</c:v>
                </c:pt>
              </c:numCache>
            </c:numRef>
          </c:xVal>
          <c:yVal>
            <c:numRef>
              <c:f>Resumen!$N$30:$N$42</c:f>
              <c:numCache>
                <c:formatCode>General</c:formatCode>
                <c:ptCount val="13"/>
                <c:pt idx="0">
                  <c:v>22</c:v>
                </c:pt>
                <c:pt idx="1">
                  <c:v>22.3</c:v>
                </c:pt>
                <c:pt idx="2">
                  <c:v>23.1</c:v>
                </c:pt>
                <c:pt idx="3">
                  <c:v>23.9</c:v>
                </c:pt>
                <c:pt idx="4">
                  <c:v>24.4</c:v>
                </c:pt>
                <c:pt idx="5">
                  <c:v>25.2</c:v>
                </c:pt>
                <c:pt idx="6">
                  <c:v>25.7</c:v>
                </c:pt>
                <c:pt idx="7">
                  <c:v>26</c:v>
                </c:pt>
                <c:pt idx="8">
                  <c:v>27</c:v>
                </c:pt>
                <c:pt idx="9">
                  <c:v>29</c:v>
                </c:pt>
                <c:pt idx="10">
                  <c:v>30.1</c:v>
                </c:pt>
                <c:pt idx="11">
                  <c:v>30.9</c:v>
                </c:pt>
                <c:pt idx="12">
                  <c:v>31.5</c:v>
                </c:pt>
              </c:numCache>
            </c:numRef>
          </c:yVal>
          <c:smooth val="1"/>
        </c:ser>
        <c:dLbls>
          <c:showLegendKey val="0"/>
          <c:showVal val="0"/>
          <c:showCatName val="0"/>
          <c:showSerName val="0"/>
          <c:showPercent val="0"/>
          <c:showBubbleSize val="0"/>
        </c:dLbls>
        <c:axId val="41131008"/>
        <c:axId val="41182336"/>
      </c:scatterChart>
      <c:valAx>
        <c:axId val="41131008"/>
        <c:scaling>
          <c:orientation val="minMax"/>
        </c:scaling>
        <c:delete val="0"/>
        <c:axPos val="b"/>
        <c:title>
          <c:tx>
            <c:rich>
              <a:bodyPr/>
              <a:lstStyle/>
              <a:p>
                <a:pPr>
                  <a:defRPr/>
                </a:pPr>
                <a:r>
                  <a:rPr lang="en-US"/>
                  <a:t>PRESIÓN SUMINISTRO DE AIRE (cmH2O)</a:t>
                </a:r>
              </a:p>
            </c:rich>
          </c:tx>
          <c:layout/>
          <c:overlay val="0"/>
        </c:title>
        <c:numFmt formatCode="0.00" sourceLinked="1"/>
        <c:majorTickMark val="none"/>
        <c:minorTickMark val="none"/>
        <c:tickLblPos val="nextTo"/>
        <c:crossAx val="41182336"/>
        <c:crosses val="autoZero"/>
        <c:crossBetween val="midCat"/>
      </c:valAx>
      <c:valAx>
        <c:axId val="41182336"/>
        <c:scaling>
          <c:orientation val="minMax"/>
        </c:scaling>
        <c:delete val="0"/>
        <c:axPos val="l"/>
        <c:majorGridlines/>
        <c:title>
          <c:tx>
            <c:rich>
              <a:bodyPr/>
              <a:lstStyle/>
              <a:p>
                <a:pPr>
                  <a:defRPr/>
                </a:pPr>
                <a:r>
                  <a:rPr lang="en-US"/>
                  <a:t>TEMPERATURA DE AIRE (°C)</a:t>
                </a:r>
              </a:p>
            </c:rich>
          </c:tx>
          <c:layout/>
          <c:overlay val="0"/>
        </c:title>
        <c:numFmt formatCode="0.00" sourceLinked="1"/>
        <c:majorTickMark val="none"/>
        <c:minorTickMark val="none"/>
        <c:tickLblPos val="nextTo"/>
        <c:crossAx val="41131008"/>
        <c:crosses val="autoZero"/>
        <c:crossBetween val="midCat"/>
      </c:valAx>
    </c:plotArea>
    <c:legend>
      <c:legendPos val="r"/>
      <c:layout>
        <c:manualLayout>
          <c:xMode val="edge"/>
          <c:yMode val="edge"/>
          <c:x val="0.72986444347397983"/>
          <c:y val="0.35962989789481065"/>
          <c:w val="0.25457903914665125"/>
          <c:h val="0.26213571968192401"/>
        </c:manualLayou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PRESIÓN SUMINISTRO DE GAS vs CAUDAL MÁSICO</a:t>
            </a:r>
          </a:p>
        </c:rich>
      </c:tx>
      <c:layout>
        <c:manualLayout>
          <c:xMode val="edge"/>
          <c:yMode val="edge"/>
          <c:x val="8.3941176470588241E-2"/>
          <c:y val="0.10256410256410256"/>
        </c:manualLayout>
      </c:layout>
      <c:overlay val="0"/>
    </c:title>
    <c:autoTitleDeleted val="0"/>
    <c:plotArea>
      <c:layout>
        <c:manualLayout>
          <c:layoutTarget val="inner"/>
          <c:xMode val="edge"/>
          <c:yMode val="edge"/>
          <c:x val="0.12680789683898208"/>
          <c:y val="0.26440668600635447"/>
          <c:w val="0.66984147858344434"/>
          <c:h val="0.54464721321599507"/>
        </c:manualLayout>
      </c:layout>
      <c:scatterChart>
        <c:scatterStyle val="smoothMarker"/>
        <c:varyColors val="0"/>
        <c:ser>
          <c:idx val="0"/>
          <c:order val="0"/>
          <c:tx>
            <c:v>CRUVA EXPERIMENTAL</c:v>
          </c:tx>
          <c:xVal>
            <c:numRef>
              <c:f>'Nuevos Datos'!$B$6:$B$12</c:f>
              <c:numCache>
                <c:formatCode>General</c:formatCode>
                <c:ptCount val="7"/>
                <c:pt idx="0">
                  <c:v>10</c:v>
                </c:pt>
                <c:pt idx="1">
                  <c:v>12</c:v>
                </c:pt>
                <c:pt idx="2">
                  <c:v>14</c:v>
                </c:pt>
                <c:pt idx="3">
                  <c:v>16</c:v>
                </c:pt>
                <c:pt idx="4">
                  <c:v>18</c:v>
                </c:pt>
                <c:pt idx="5">
                  <c:v>20</c:v>
                </c:pt>
                <c:pt idx="6">
                  <c:v>22</c:v>
                </c:pt>
              </c:numCache>
            </c:numRef>
          </c:xVal>
          <c:yVal>
            <c:numRef>
              <c:f>'Nuevos Datos'!$H$6:$H$12</c:f>
              <c:numCache>
                <c:formatCode>General</c:formatCode>
                <c:ptCount val="7"/>
                <c:pt idx="0">
                  <c:v>30</c:v>
                </c:pt>
                <c:pt idx="1">
                  <c:v>29</c:v>
                </c:pt>
                <c:pt idx="2">
                  <c:v>28</c:v>
                </c:pt>
                <c:pt idx="3">
                  <c:v>27.5</c:v>
                </c:pt>
                <c:pt idx="4">
                  <c:v>27</c:v>
                </c:pt>
                <c:pt idx="5">
                  <c:v>27</c:v>
                </c:pt>
                <c:pt idx="6">
                  <c:v>26.8</c:v>
                </c:pt>
              </c:numCache>
            </c:numRef>
          </c:yVal>
          <c:smooth val="1"/>
        </c:ser>
        <c:dLbls>
          <c:showLegendKey val="0"/>
          <c:showVal val="0"/>
          <c:showCatName val="0"/>
          <c:showSerName val="0"/>
          <c:showPercent val="0"/>
          <c:showBubbleSize val="0"/>
        </c:dLbls>
        <c:axId val="103265408"/>
        <c:axId val="103267328"/>
      </c:scatterChart>
      <c:valAx>
        <c:axId val="103265408"/>
        <c:scaling>
          <c:orientation val="minMax"/>
        </c:scaling>
        <c:delete val="0"/>
        <c:axPos val="b"/>
        <c:title>
          <c:tx>
            <c:rich>
              <a:bodyPr/>
              <a:lstStyle/>
              <a:p>
                <a:pPr>
                  <a:defRPr/>
                </a:pPr>
                <a:r>
                  <a:rPr lang="en-US"/>
                  <a:t>CAUDAL MÁSICO DE GAS (Kg/h)</a:t>
                </a:r>
              </a:p>
            </c:rich>
          </c:tx>
          <c:layout/>
          <c:overlay val="0"/>
        </c:title>
        <c:numFmt formatCode="General" sourceLinked="1"/>
        <c:majorTickMark val="none"/>
        <c:minorTickMark val="none"/>
        <c:tickLblPos val="nextTo"/>
        <c:crossAx val="103267328"/>
        <c:crosses val="autoZero"/>
        <c:crossBetween val="midCat"/>
      </c:valAx>
      <c:valAx>
        <c:axId val="103267328"/>
        <c:scaling>
          <c:orientation val="minMax"/>
        </c:scaling>
        <c:delete val="0"/>
        <c:axPos val="l"/>
        <c:majorGridlines/>
        <c:title>
          <c:tx>
            <c:rich>
              <a:bodyPr/>
              <a:lstStyle/>
              <a:p>
                <a:pPr>
                  <a:defRPr/>
                </a:pPr>
                <a:r>
                  <a:rPr lang="en-US"/>
                  <a:t>PRESIÓN DE SUMINISTRO (Psi)</a:t>
                </a:r>
              </a:p>
            </c:rich>
          </c:tx>
          <c:layout/>
          <c:overlay val="0"/>
        </c:title>
        <c:numFmt formatCode="General" sourceLinked="1"/>
        <c:majorTickMark val="none"/>
        <c:minorTickMark val="none"/>
        <c:tickLblPos val="nextTo"/>
        <c:crossAx val="103265408"/>
        <c:crosses val="autoZero"/>
        <c:crossBetween val="midCat"/>
      </c:valAx>
    </c:plotArea>
    <c:legend>
      <c:legendPos val="r"/>
      <c:layout>
        <c:manualLayout>
          <c:xMode val="edge"/>
          <c:yMode val="edge"/>
          <c:x val="0.78954898383004835"/>
          <c:y val="0.57193523390554102"/>
          <c:w val="0.19653313168839281"/>
          <c:h val="0.13240632846590772"/>
        </c:manualLayout>
      </c:layout>
      <c:overlay val="0"/>
    </c:legend>
    <c:plotVisOnly val="1"/>
    <c:dispBlanksAs val="gap"/>
    <c:showDLblsOverMax val="0"/>
  </c:chart>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TEMPERATURA DE GAS vs CAUDAL MÁSICO</a:t>
            </a:r>
          </a:p>
        </c:rich>
      </c:tx>
      <c:layout>
        <c:manualLayout>
          <c:xMode val="edge"/>
          <c:yMode val="edge"/>
          <c:x val="0.22816495291962235"/>
          <c:y val="5.8885383806519455E-2"/>
        </c:manualLayout>
      </c:layout>
      <c:overlay val="0"/>
    </c:title>
    <c:autoTitleDeleted val="0"/>
    <c:plotArea>
      <c:layout>
        <c:manualLayout>
          <c:layoutTarget val="inner"/>
          <c:xMode val="edge"/>
          <c:yMode val="edge"/>
          <c:x val="0.14512666790968068"/>
          <c:y val="0.17698237247157986"/>
          <c:w val="0.61901926193652024"/>
          <c:h val="0.62845740496948921"/>
        </c:manualLayout>
      </c:layout>
      <c:scatterChart>
        <c:scatterStyle val="smoothMarker"/>
        <c:varyColors val="0"/>
        <c:ser>
          <c:idx val="0"/>
          <c:order val="0"/>
          <c:tx>
            <c:v>CURVA SISTEMA DAQ</c:v>
          </c:tx>
          <c:xVal>
            <c:numRef>
              <c:f>Resumen!$A$29:$A$41</c:f>
              <c:numCache>
                <c:formatCode>0.00</c:formatCode>
                <c:ptCount val="13"/>
                <c:pt idx="0">
                  <c:v>7.5076749999999999</c:v>
                </c:pt>
                <c:pt idx="1">
                  <c:v>8.993798</c:v>
                </c:pt>
                <c:pt idx="2">
                  <c:v>9.9684969999999993</c:v>
                </c:pt>
                <c:pt idx="3">
                  <c:v>10.103244</c:v>
                </c:pt>
                <c:pt idx="4">
                  <c:v>11.235879000000001</c:v>
                </c:pt>
                <c:pt idx="5">
                  <c:v>12.373529</c:v>
                </c:pt>
                <c:pt idx="6">
                  <c:v>13.588430000000001</c:v>
                </c:pt>
                <c:pt idx="7">
                  <c:v>14.632999999999999</c:v>
                </c:pt>
                <c:pt idx="8">
                  <c:v>15.124535</c:v>
                </c:pt>
                <c:pt idx="9">
                  <c:v>17.626618000000001</c:v>
                </c:pt>
                <c:pt idx="10">
                  <c:v>18.603344</c:v>
                </c:pt>
                <c:pt idx="11">
                  <c:v>19.820727000000002</c:v>
                </c:pt>
                <c:pt idx="12">
                  <c:v>20.224694</c:v>
                </c:pt>
              </c:numCache>
            </c:numRef>
          </c:xVal>
          <c:yVal>
            <c:numRef>
              <c:f>Resumen!$F$29:$F$41</c:f>
              <c:numCache>
                <c:formatCode>0.00</c:formatCode>
                <c:ptCount val="13"/>
                <c:pt idx="0">
                  <c:v>25.462074000000001</c:v>
                </c:pt>
                <c:pt idx="1">
                  <c:v>25.846648999999999</c:v>
                </c:pt>
                <c:pt idx="2">
                  <c:v>25.939943</c:v>
                </c:pt>
                <c:pt idx="3">
                  <c:v>26.063326</c:v>
                </c:pt>
                <c:pt idx="4">
                  <c:v>26.146906000000001</c:v>
                </c:pt>
                <c:pt idx="5">
                  <c:v>26.275831</c:v>
                </c:pt>
                <c:pt idx="6">
                  <c:v>26.580174</c:v>
                </c:pt>
                <c:pt idx="7">
                  <c:v>26.716224</c:v>
                </c:pt>
                <c:pt idx="8">
                  <c:v>26.756138</c:v>
                </c:pt>
                <c:pt idx="9">
                  <c:v>27.154337999999999</c:v>
                </c:pt>
                <c:pt idx="10">
                  <c:v>27.260092</c:v>
                </c:pt>
                <c:pt idx="11">
                  <c:v>28.068588999999999</c:v>
                </c:pt>
                <c:pt idx="12">
                  <c:v>27.986439000000001</c:v>
                </c:pt>
              </c:numCache>
            </c:numRef>
          </c:yVal>
          <c:smooth val="1"/>
        </c:ser>
        <c:ser>
          <c:idx val="1"/>
          <c:order val="1"/>
          <c:tx>
            <c:v>CURVA EXPERIMENTAL</c:v>
          </c:tx>
          <c:xVal>
            <c:numRef>
              <c:f>Resumen!$I$30:$I$42</c:f>
              <c:numCache>
                <c:formatCode>General</c:formatCode>
                <c:ptCount val="13"/>
                <c:pt idx="0">
                  <c:v>7</c:v>
                </c:pt>
                <c:pt idx="1">
                  <c:v>8</c:v>
                </c:pt>
                <c:pt idx="2">
                  <c:v>9</c:v>
                </c:pt>
                <c:pt idx="3">
                  <c:v>10</c:v>
                </c:pt>
                <c:pt idx="4">
                  <c:v>11</c:v>
                </c:pt>
                <c:pt idx="5">
                  <c:v>12</c:v>
                </c:pt>
                <c:pt idx="6">
                  <c:v>13</c:v>
                </c:pt>
                <c:pt idx="7">
                  <c:v>14</c:v>
                </c:pt>
                <c:pt idx="8">
                  <c:v>15</c:v>
                </c:pt>
                <c:pt idx="9">
                  <c:v>16</c:v>
                </c:pt>
                <c:pt idx="10">
                  <c:v>17</c:v>
                </c:pt>
                <c:pt idx="11">
                  <c:v>18</c:v>
                </c:pt>
                <c:pt idx="12">
                  <c:v>19</c:v>
                </c:pt>
              </c:numCache>
            </c:numRef>
          </c:xVal>
          <c:yVal>
            <c:numRef>
              <c:f>Resumen!$O$30:$O$42</c:f>
              <c:numCache>
                <c:formatCode>General</c:formatCode>
                <c:ptCount val="13"/>
                <c:pt idx="0">
                  <c:v>23.5</c:v>
                </c:pt>
                <c:pt idx="1">
                  <c:v>24.7</c:v>
                </c:pt>
                <c:pt idx="2">
                  <c:v>25.6</c:v>
                </c:pt>
                <c:pt idx="3">
                  <c:v>26.3</c:v>
                </c:pt>
                <c:pt idx="4">
                  <c:v>26.8</c:v>
                </c:pt>
                <c:pt idx="5">
                  <c:v>27</c:v>
                </c:pt>
                <c:pt idx="6">
                  <c:v>27.7</c:v>
                </c:pt>
                <c:pt idx="7">
                  <c:v>28</c:v>
                </c:pt>
                <c:pt idx="8">
                  <c:v>31</c:v>
                </c:pt>
                <c:pt idx="9">
                  <c:v>31.5</c:v>
                </c:pt>
                <c:pt idx="10">
                  <c:v>31.9</c:v>
                </c:pt>
                <c:pt idx="11">
                  <c:v>32</c:v>
                </c:pt>
                <c:pt idx="12">
                  <c:v>32</c:v>
                </c:pt>
              </c:numCache>
            </c:numRef>
          </c:yVal>
          <c:smooth val="1"/>
        </c:ser>
        <c:dLbls>
          <c:showLegendKey val="0"/>
          <c:showVal val="0"/>
          <c:showCatName val="0"/>
          <c:showSerName val="0"/>
          <c:showPercent val="0"/>
          <c:showBubbleSize val="0"/>
        </c:dLbls>
        <c:axId val="41208064"/>
        <c:axId val="41210240"/>
      </c:scatterChart>
      <c:valAx>
        <c:axId val="41208064"/>
        <c:scaling>
          <c:orientation val="minMax"/>
        </c:scaling>
        <c:delete val="0"/>
        <c:axPos val="b"/>
        <c:title>
          <c:tx>
            <c:rich>
              <a:bodyPr/>
              <a:lstStyle/>
              <a:p>
                <a:pPr>
                  <a:defRPr/>
                </a:pPr>
                <a:r>
                  <a:rPr lang="en-US"/>
                  <a:t>CAUDAL MÁSICO DE GAS (Kg/h)</a:t>
                </a:r>
              </a:p>
            </c:rich>
          </c:tx>
          <c:layout/>
          <c:overlay val="0"/>
        </c:title>
        <c:numFmt formatCode="0.00" sourceLinked="1"/>
        <c:majorTickMark val="none"/>
        <c:minorTickMark val="none"/>
        <c:tickLblPos val="nextTo"/>
        <c:crossAx val="41210240"/>
        <c:crosses val="autoZero"/>
        <c:crossBetween val="midCat"/>
      </c:valAx>
      <c:valAx>
        <c:axId val="41210240"/>
        <c:scaling>
          <c:orientation val="minMax"/>
        </c:scaling>
        <c:delete val="0"/>
        <c:axPos val="l"/>
        <c:majorGridlines/>
        <c:title>
          <c:tx>
            <c:rich>
              <a:bodyPr/>
              <a:lstStyle/>
              <a:p>
                <a:pPr>
                  <a:defRPr/>
                </a:pPr>
                <a:r>
                  <a:rPr lang="en-US"/>
                  <a:t>TEMPERATURA DE GAS (°C)</a:t>
                </a:r>
              </a:p>
            </c:rich>
          </c:tx>
          <c:layout/>
          <c:overlay val="0"/>
        </c:title>
        <c:numFmt formatCode="0.00" sourceLinked="1"/>
        <c:majorTickMark val="none"/>
        <c:minorTickMark val="none"/>
        <c:tickLblPos val="nextTo"/>
        <c:crossAx val="41208064"/>
        <c:crosses val="autoZero"/>
        <c:crossBetween val="midCat"/>
      </c:valAx>
    </c:plotArea>
    <c:legend>
      <c:legendPos val="r"/>
      <c:layout>
        <c:manualLayout>
          <c:xMode val="edge"/>
          <c:yMode val="edge"/>
          <c:x val="0.74565772174653033"/>
          <c:y val="0.48908351755715079"/>
          <c:w val="0.23977032925529118"/>
          <c:h val="0.23203292017519891"/>
        </c:manualLayout>
      </c:layout>
      <c:overlay val="0"/>
    </c:legend>
    <c:plotVisOnly val="1"/>
    <c:dispBlanksAs val="gap"/>
    <c:showDLblsOverMax val="0"/>
  </c:chart>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PRESIÓN SUMINISTRO DE GAS vs CAUDAL MÁSICO</a:t>
            </a:r>
          </a:p>
        </c:rich>
      </c:tx>
      <c:layout>
        <c:manualLayout>
          <c:xMode val="edge"/>
          <c:yMode val="edge"/>
          <c:x val="0.12882830770933951"/>
          <c:y val="4.140786749482402E-3"/>
        </c:manualLayout>
      </c:layout>
      <c:overlay val="0"/>
    </c:title>
    <c:autoTitleDeleted val="0"/>
    <c:plotArea>
      <c:layout>
        <c:manualLayout>
          <c:layoutTarget val="inner"/>
          <c:xMode val="edge"/>
          <c:yMode val="edge"/>
          <c:x val="0.13322285607156251"/>
          <c:y val="9.9596354803475659E-2"/>
          <c:w val="0.6394403775099291"/>
          <c:h val="0.54323307412660371"/>
        </c:manualLayout>
      </c:layout>
      <c:scatterChart>
        <c:scatterStyle val="smoothMarker"/>
        <c:varyColors val="0"/>
        <c:ser>
          <c:idx val="0"/>
          <c:order val="0"/>
          <c:tx>
            <c:v>CURVA SISTEMA DAQ</c:v>
          </c:tx>
          <c:xVal>
            <c:numRef>
              <c:f>Resumen!$A$29:$A$41</c:f>
              <c:numCache>
                <c:formatCode>0.00</c:formatCode>
                <c:ptCount val="13"/>
                <c:pt idx="0">
                  <c:v>7.5076749999999999</c:v>
                </c:pt>
                <c:pt idx="1">
                  <c:v>8.993798</c:v>
                </c:pt>
                <c:pt idx="2">
                  <c:v>9.9684969999999993</c:v>
                </c:pt>
                <c:pt idx="3">
                  <c:v>10.103244</c:v>
                </c:pt>
                <c:pt idx="4">
                  <c:v>11.235879000000001</c:v>
                </c:pt>
                <c:pt idx="5">
                  <c:v>12.373529</c:v>
                </c:pt>
                <c:pt idx="6">
                  <c:v>13.588430000000001</c:v>
                </c:pt>
                <c:pt idx="7">
                  <c:v>14.632999999999999</c:v>
                </c:pt>
                <c:pt idx="8">
                  <c:v>15.124535</c:v>
                </c:pt>
                <c:pt idx="9">
                  <c:v>17.626618000000001</c:v>
                </c:pt>
                <c:pt idx="10">
                  <c:v>18.603344</c:v>
                </c:pt>
                <c:pt idx="11">
                  <c:v>19.820727000000002</c:v>
                </c:pt>
                <c:pt idx="12">
                  <c:v>20.224694</c:v>
                </c:pt>
              </c:numCache>
            </c:numRef>
          </c:xVal>
          <c:yVal>
            <c:numRef>
              <c:f>Resumen!$C$29:$C$41</c:f>
              <c:numCache>
                <c:formatCode>0.00</c:formatCode>
                <c:ptCount val="13"/>
                <c:pt idx="0">
                  <c:v>22.443016</c:v>
                </c:pt>
                <c:pt idx="1">
                  <c:v>22.426746999999999</c:v>
                </c:pt>
                <c:pt idx="2">
                  <c:v>22.457639</c:v>
                </c:pt>
                <c:pt idx="3">
                  <c:v>22.323108000000001</c:v>
                </c:pt>
                <c:pt idx="4">
                  <c:v>22.382268</c:v>
                </c:pt>
                <c:pt idx="5">
                  <c:v>22.376035999999999</c:v>
                </c:pt>
                <c:pt idx="6">
                  <c:v>22.265478999999999</c:v>
                </c:pt>
                <c:pt idx="7">
                  <c:v>22.079222999999999</c:v>
                </c:pt>
                <c:pt idx="8">
                  <c:v>22.079014999999998</c:v>
                </c:pt>
                <c:pt idx="9">
                  <c:v>22.283773</c:v>
                </c:pt>
                <c:pt idx="10">
                  <c:v>22.009519000000001</c:v>
                </c:pt>
                <c:pt idx="11">
                  <c:v>21.616484</c:v>
                </c:pt>
                <c:pt idx="12">
                  <c:v>21.711734</c:v>
                </c:pt>
              </c:numCache>
            </c:numRef>
          </c:yVal>
          <c:smooth val="1"/>
        </c:ser>
        <c:ser>
          <c:idx val="1"/>
          <c:order val="1"/>
          <c:tx>
            <c:v>CURVA EXPERIMENTAL</c:v>
          </c:tx>
          <c:xVal>
            <c:numRef>
              <c:f>Resumen!$I$30:$I$42</c:f>
              <c:numCache>
                <c:formatCode>General</c:formatCode>
                <c:ptCount val="13"/>
                <c:pt idx="0">
                  <c:v>7</c:v>
                </c:pt>
                <c:pt idx="1">
                  <c:v>8</c:v>
                </c:pt>
                <c:pt idx="2">
                  <c:v>9</c:v>
                </c:pt>
                <c:pt idx="3">
                  <c:v>10</c:v>
                </c:pt>
                <c:pt idx="4">
                  <c:v>11</c:v>
                </c:pt>
                <c:pt idx="5">
                  <c:v>12</c:v>
                </c:pt>
                <c:pt idx="6">
                  <c:v>13</c:v>
                </c:pt>
                <c:pt idx="7">
                  <c:v>14</c:v>
                </c:pt>
                <c:pt idx="8">
                  <c:v>15</c:v>
                </c:pt>
                <c:pt idx="9">
                  <c:v>16</c:v>
                </c:pt>
                <c:pt idx="10">
                  <c:v>17</c:v>
                </c:pt>
                <c:pt idx="11">
                  <c:v>18</c:v>
                </c:pt>
                <c:pt idx="12">
                  <c:v>19</c:v>
                </c:pt>
              </c:numCache>
            </c:numRef>
          </c:xVal>
          <c:yVal>
            <c:numRef>
              <c:f>Resumen!$L$30:$L$42</c:f>
              <c:numCache>
                <c:formatCode>General</c:formatCode>
                <c:ptCount val="13"/>
                <c:pt idx="0">
                  <c:v>25.5</c:v>
                </c:pt>
                <c:pt idx="1">
                  <c:v>23.9</c:v>
                </c:pt>
                <c:pt idx="2">
                  <c:v>23</c:v>
                </c:pt>
                <c:pt idx="3">
                  <c:v>22.5</c:v>
                </c:pt>
                <c:pt idx="4">
                  <c:v>22.3</c:v>
                </c:pt>
                <c:pt idx="5">
                  <c:v>22.3</c:v>
                </c:pt>
                <c:pt idx="6">
                  <c:v>22.1</c:v>
                </c:pt>
                <c:pt idx="7">
                  <c:v>22.1</c:v>
                </c:pt>
                <c:pt idx="8">
                  <c:v>22</c:v>
                </c:pt>
                <c:pt idx="9">
                  <c:v>21.8</c:v>
                </c:pt>
                <c:pt idx="10">
                  <c:v>21.5</c:v>
                </c:pt>
                <c:pt idx="11">
                  <c:v>21.4</c:v>
                </c:pt>
                <c:pt idx="12">
                  <c:v>21.1</c:v>
                </c:pt>
              </c:numCache>
            </c:numRef>
          </c:yVal>
          <c:smooth val="1"/>
        </c:ser>
        <c:dLbls>
          <c:showLegendKey val="0"/>
          <c:showVal val="0"/>
          <c:showCatName val="0"/>
          <c:showSerName val="0"/>
          <c:showPercent val="0"/>
          <c:showBubbleSize val="0"/>
        </c:dLbls>
        <c:axId val="41402368"/>
        <c:axId val="41404288"/>
      </c:scatterChart>
      <c:valAx>
        <c:axId val="41402368"/>
        <c:scaling>
          <c:orientation val="minMax"/>
        </c:scaling>
        <c:delete val="0"/>
        <c:axPos val="b"/>
        <c:title>
          <c:tx>
            <c:rich>
              <a:bodyPr/>
              <a:lstStyle/>
              <a:p>
                <a:pPr>
                  <a:defRPr/>
                </a:pPr>
                <a:r>
                  <a:rPr lang="en-US"/>
                  <a:t>CAUDAL MÁSICO DE GAS (Kg/h)</a:t>
                </a:r>
              </a:p>
            </c:rich>
          </c:tx>
          <c:layout/>
          <c:overlay val="0"/>
        </c:title>
        <c:numFmt formatCode="0.00" sourceLinked="1"/>
        <c:majorTickMark val="none"/>
        <c:minorTickMark val="none"/>
        <c:tickLblPos val="nextTo"/>
        <c:crossAx val="41404288"/>
        <c:crosses val="autoZero"/>
        <c:crossBetween val="midCat"/>
      </c:valAx>
      <c:valAx>
        <c:axId val="41404288"/>
        <c:scaling>
          <c:orientation val="minMax"/>
        </c:scaling>
        <c:delete val="0"/>
        <c:axPos val="l"/>
        <c:majorGridlines/>
        <c:title>
          <c:tx>
            <c:rich>
              <a:bodyPr/>
              <a:lstStyle/>
              <a:p>
                <a:pPr>
                  <a:defRPr/>
                </a:pPr>
                <a:r>
                  <a:rPr lang="en-US"/>
                  <a:t>PRESIÓN SUMINISTRO DE GAS (Psi)</a:t>
                </a:r>
              </a:p>
            </c:rich>
          </c:tx>
          <c:layout/>
          <c:overlay val="0"/>
        </c:title>
        <c:numFmt formatCode="0.00" sourceLinked="1"/>
        <c:majorTickMark val="none"/>
        <c:minorTickMark val="none"/>
        <c:tickLblPos val="nextTo"/>
        <c:crossAx val="41402368"/>
        <c:crosses val="autoZero"/>
        <c:crossBetween val="midCat"/>
      </c:valAx>
    </c:plotArea>
    <c:legend>
      <c:legendPos val="r"/>
      <c:layout>
        <c:manualLayout>
          <c:xMode val="edge"/>
          <c:yMode val="edge"/>
          <c:x val="0.7631011302158659"/>
          <c:y val="0.37325899479956315"/>
          <c:w val="0.23134254966811046"/>
          <c:h val="0.24913385826771653"/>
        </c:manualLayout>
      </c:layout>
      <c:overlay val="0"/>
    </c:legend>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PRESIÓN ENTREGA DE GAS vs CAUDAL MÁSICO</a:t>
            </a:r>
          </a:p>
        </c:rich>
      </c:tx>
      <c:layout>
        <c:manualLayout>
          <c:xMode val="edge"/>
          <c:yMode val="edge"/>
          <c:x val="0.19717258556966094"/>
          <c:y val="6.0409924487594392E-2"/>
        </c:manualLayout>
      </c:layout>
      <c:overlay val="0"/>
    </c:title>
    <c:autoTitleDeleted val="0"/>
    <c:plotArea>
      <c:layout>
        <c:manualLayout>
          <c:layoutTarget val="inner"/>
          <c:xMode val="edge"/>
          <c:yMode val="edge"/>
          <c:x val="0.14407692709297415"/>
          <c:y val="0.20303136865173407"/>
          <c:w val="0.62418609066271791"/>
          <c:h val="0.59737125092373167"/>
        </c:manualLayout>
      </c:layout>
      <c:scatterChart>
        <c:scatterStyle val="smoothMarker"/>
        <c:varyColors val="0"/>
        <c:ser>
          <c:idx val="0"/>
          <c:order val="0"/>
          <c:tx>
            <c:v>CURVA SISTEMA DAQ</c:v>
          </c:tx>
          <c:xVal>
            <c:numRef>
              <c:f>Resumen!$A$29:$A$41</c:f>
              <c:numCache>
                <c:formatCode>0.00</c:formatCode>
                <c:ptCount val="13"/>
                <c:pt idx="0">
                  <c:v>7.5076749999999999</c:v>
                </c:pt>
                <c:pt idx="1">
                  <c:v>8.993798</c:v>
                </c:pt>
                <c:pt idx="2">
                  <c:v>9.9684969999999993</c:v>
                </c:pt>
                <c:pt idx="3">
                  <c:v>10.103244</c:v>
                </c:pt>
                <c:pt idx="4">
                  <c:v>11.235879000000001</c:v>
                </c:pt>
                <c:pt idx="5">
                  <c:v>12.373529</c:v>
                </c:pt>
                <c:pt idx="6">
                  <c:v>13.588430000000001</c:v>
                </c:pt>
                <c:pt idx="7">
                  <c:v>14.632999999999999</c:v>
                </c:pt>
                <c:pt idx="8">
                  <c:v>15.124535</c:v>
                </c:pt>
                <c:pt idx="9">
                  <c:v>17.626618000000001</c:v>
                </c:pt>
                <c:pt idx="10">
                  <c:v>18.603344</c:v>
                </c:pt>
                <c:pt idx="11">
                  <c:v>19.820727000000002</c:v>
                </c:pt>
                <c:pt idx="12">
                  <c:v>20.224694</c:v>
                </c:pt>
              </c:numCache>
            </c:numRef>
          </c:xVal>
          <c:yVal>
            <c:numRef>
              <c:f>Resumen!$D$29:$D$41</c:f>
              <c:numCache>
                <c:formatCode>0.00</c:formatCode>
                <c:ptCount val="13"/>
                <c:pt idx="0">
                  <c:v>4.5223180000000003</c:v>
                </c:pt>
                <c:pt idx="1">
                  <c:v>5.9239439999999997</c:v>
                </c:pt>
                <c:pt idx="2">
                  <c:v>7.058344</c:v>
                </c:pt>
                <c:pt idx="3">
                  <c:v>8.3362839999999991</c:v>
                </c:pt>
                <c:pt idx="4">
                  <c:v>9.4842460000000006</c:v>
                </c:pt>
                <c:pt idx="5">
                  <c:v>10.349838999999999</c:v>
                </c:pt>
                <c:pt idx="6">
                  <c:v>11.380214</c:v>
                </c:pt>
                <c:pt idx="7">
                  <c:v>13.893325000000001</c:v>
                </c:pt>
                <c:pt idx="8">
                  <c:v>13.920536</c:v>
                </c:pt>
                <c:pt idx="9">
                  <c:v>15.057979</c:v>
                </c:pt>
                <c:pt idx="10">
                  <c:v>16.030456000000001</c:v>
                </c:pt>
                <c:pt idx="11">
                  <c:v>18.842389000000001</c:v>
                </c:pt>
                <c:pt idx="12">
                  <c:v>18.838460000000001</c:v>
                </c:pt>
              </c:numCache>
            </c:numRef>
          </c:yVal>
          <c:smooth val="1"/>
        </c:ser>
        <c:ser>
          <c:idx val="1"/>
          <c:order val="1"/>
          <c:tx>
            <c:v>CURVA EXPERIMENTAL</c:v>
          </c:tx>
          <c:xVal>
            <c:numRef>
              <c:f>Resumen!$I$30:$I$42</c:f>
              <c:numCache>
                <c:formatCode>General</c:formatCode>
                <c:ptCount val="13"/>
                <c:pt idx="0">
                  <c:v>7</c:v>
                </c:pt>
                <c:pt idx="1">
                  <c:v>8</c:v>
                </c:pt>
                <c:pt idx="2">
                  <c:v>9</c:v>
                </c:pt>
                <c:pt idx="3">
                  <c:v>10</c:v>
                </c:pt>
                <c:pt idx="4">
                  <c:v>11</c:v>
                </c:pt>
                <c:pt idx="5">
                  <c:v>12</c:v>
                </c:pt>
                <c:pt idx="6">
                  <c:v>13</c:v>
                </c:pt>
                <c:pt idx="7">
                  <c:v>14</c:v>
                </c:pt>
                <c:pt idx="8">
                  <c:v>15</c:v>
                </c:pt>
                <c:pt idx="9">
                  <c:v>16</c:v>
                </c:pt>
                <c:pt idx="10">
                  <c:v>17</c:v>
                </c:pt>
                <c:pt idx="11">
                  <c:v>18</c:v>
                </c:pt>
                <c:pt idx="12">
                  <c:v>19</c:v>
                </c:pt>
              </c:numCache>
            </c:numRef>
          </c:xVal>
          <c:yVal>
            <c:numRef>
              <c:f>Resumen!$M$30:$M$42</c:f>
              <c:numCache>
                <c:formatCode>General</c:formatCode>
                <c:ptCount val="13"/>
                <c:pt idx="0">
                  <c:v>5</c:v>
                </c:pt>
                <c:pt idx="1">
                  <c:v>6</c:v>
                </c:pt>
                <c:pt idx="2">
                  <c:v>7.5</c:v>
                </c:pt>
                <c:pt idx="3">
                  <c:v>8.9</c:v>
                </c:pt>
                <c:pt idx="4">
                  <c:v>10</c:v>
                </c:pt>
                <c:pt idx="5">
                  <c:v>11</c:v>
                </c:pt>
                <c:pt idx="6">
                  <c:v>11.8</c:v>
                </c:pt>
                <c:pt idx="7">
                  <c:v>12.4</c:v>
                </c:pt>
                <c:pt idx="8">
                  <c:v>13.5</c:v>
                </c:pt>
                <c:pt idx="9">
                  <c:v>14.7</c:v>
                </c:pt>
                <c:pt idx="10">
                  <c:v>15.5</c:v>
                </c:pt>
                <c:pt idx="11">
                  <c:v>16.399999999999999</c:v>
                </c:pt>
                <c:pt idx="12">
                  <c:v>17</c:v>
                </c:pt>
              </c:numCache>
            </c:numRef>
          </c:yVal>
          <c:smooth val="1"/>
        </c:ser>
        <c:dLbls>
          <c:showLegendKey val="0"/>
          <c:showVal val="0"/>
          <c:showCatName val="0"/>
          <c:showSerName val="0"/>
          <c:showPercent val="0"/>
          <c:showBubbleSize val="0"/>
        </c:dLbls>
        <c:axId val="41622528"/>
        <c:axId val="41624704"/>
      </c:scatterChart>
      <c:valAx>
        <c:axId val="41622528"/>
        <c:scaling>
          <c:orientation val="minMax"/>
        </c:scaling>
        <c:delete val="0"/>
        <c:axPos val="b"/>
        <c:title>
          <c:tx>
            <c:rich>
              <a:bodyPr/>
              <a:lstStyle/>
              <a:p>
                <a:pPr>
                  <a:defRPr/>
                </a:pPr>
                <a:r>
                  <a:rPr lang="en-US"/>
                  <a:t>CUADAL MÁSICO DE GAS (Kg/h)</a:t>
                </a:r>
              </a:p>
            </c:rich>
          </c:tx>
          <c:layout/>
          <c:overlay val="0"/>
        </c:title>
        <c:numFmt formatCode="0.00" sourceLinked="1"/>
        <c:majorTickMark val="none"/>
        <c:minorTickMark val="none"/>
        <c:tickLblPos val="nextTo"/>
        <c:crossAx val="41624704"/>
        <c:crosses val="autoZero"/>
        <c:crossBetween val="midCat"/>
      </c:valAx>
      <c:valAx>
        <c:axId val="41624704"/>
        <c:scaling>
          <c:orientation val="minMax"/>
        </c:scaling>
        <c:delete val="0"/>
        <c:axPos val="l"/>
        <c:majorGridlines/>
        <c:title>
          <c:tx>
            <c:rich>
              <a:bodyPr/>
              <a:lstStyle/>
              <a:p>
                <a:pPr>
                  <a:defRPr/>
                </a:pPr>
                <a:r>
                  <a:rPr lang="en-US"/>
                  <a:t>PRESIÓN SUMINISTRO DE GAS (Psi)</a:t>
                </a:r>
              </a:p>
            </c:rich>
          </c:tx>
          <c:layout/>
          <c:overlay val="0"/>
        </c:title>
        <c:numFmt formatCode="0.00" sourceLinked="1"/>
        <c:majorTickMark val="none"/>
        <c:minorTickMark val="none"/>
        <c:tickLblPos val="nextTo"/>
        <c:crossAx val="41622528"/>
        <c:crosses val="autoZero"/>
        <c:crossBetween val="midCat"/>
      </c:valAx>
    </c:plotArea>
    <c:legend>
      <c:legendPos val="r"/>
      <c:layout>
        <c:manualLayout>
          <c:xMode val="edge"/>
          <c:yMode val="edge"/>
          <c:x val="0.75330989876265464"/>
          <c:y val="0.48011687859405922"/>
          <c:w val="0.23562491397436081"/>
          <c:h val="0.26824520721317602"/>
        </c:manualLayout>
      </c:layout>
      <c:overlay val="0"/>
    </c:legend>
    <c:plotVisOnly val="1"/>
    <c:dispBlanksAs val="gap"/>
    <c:showDLblsOverMax val="0"/>
  </c:chart>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EMPUJE vs CAUDAL MÁSICO</a:t>
            </a:r>
          </a:p>
        </c:rich>
      </c:tx>
      <c:layout/>
      <c:overlay val="0"/>
    </c:title>
    <c:autoTitleDeleted val="0"/>
    <c:plotArea>
      <c:layout>
        <c:manualLayout>
          <c:layoutTarget val="inner"/>
          <c:xMode val="edge"/>
          <c:yMode val="edge"/>
          <c:x val="0.12680789683898208"/>
          <c:y val="0.12234230525105931"/>
          <c:w val="0.65495926052721665"/>
          <c:h val="0.67610347726142073"/>
        </c:manualLayout>
      </c:layout>
      <c:scatterChart>
        <c:scatterStyle val="smoothMarker"/>
        <c:varyColors val="0"/>
        <c:ser>
          <c:idx val="0"/>
          <c:order val="0"/>
          <c:tx>
            <c:v>CURVA SISTEMA DAQ</c:v>
          </c:tx>
          <c:xVal>
            <c:numRef>
              <c:f>Resumen!$A$29:$A$41</c:f>
              <c:numCache>
                <c:formatCode>0.00</c:formatCode>
                <c:ptCount val="13"/>
                <c:pt idx="0">
                  <c:v>7.5076749999999999</c:v>
                </c:pt>
                <c:pt idx="1">
                  <c:v>8.993798</c:v>
                </c:pt>
                <c:pt idx="2">
                  <c:v>9.9684969999999993</c:v>
                </c:pt>
                <c:pt idx="3">
                  <c:v>10.103244</c:v>
                </c:pt>
                <c:pt idx="4">
                  <c:v>11.235879000000001</c:v>
                </c:pt>
                <c:pt idx="5">
                  <c:v>12.373529</c:v>
                </c:pt>
                <c:pt idx="6">
                  <c:v>13.588430000000001</c:v>
                </c:pt>
                <c:pt idx="7">
                  <c:v>14.632999999999999</c:v>
                </c:pt>
                <c:pt idx="8">
                  <c:v>15.124535</c:v>
                </c:pt>
                <c:pt idx="9">
                  <c:v>17.626618000000001</c:v>
                </c:pt>
                <c:pt idx="10">
                  <c:v>18.603344</c:v>
                </c:pt>
                <c:pt idx="11">
                  <c:v>19.820727000000002</c:v>
                </c:pt>
                <c:pt idx="12">
                  <c:v>20.224694</c:v>
                </c:pt>
              </c:numCache>
            </c:numRef>
          </c:xVal>
          <c:yVal>
            <c:numRef>
              <c:f>Resumen!$G$29:$G$41</c:f>
              <c:numCache>
                <c:formatCode>0.00</c:formatCode>
                <c:ptCount val="13"/>
                <c:pt idx="0">
                  <c:v>5.1954399999999998E-2</c:v>
                </c:pt>
                <c:pt idx="1">
                  <c:v>9.1091699999999998E-2</c:v>
                </c:pt>
                <c:pt idx="2">
                  <c:v>0.10229000000000001</c:v>
                </c:pt>
                <c:pt idx="3">
                  <c:v>0.12499200000000001</c:v>
                </c:pt>
                <c:pt idx="4">
                  <c:v>0.163913</c:v>
                </c:pt>
                <c:pt idx="5">
                  <c:v>0.191357</c:v>
                </c:pt>
                <c:pt idx="6">
                  <c:v>0.20283399999999999</c:v>
                </c:pt>
                <c:pt idx="7">
                  <c:v>0.25507200000000002</c:v>
                </c:pt>
                <c:pt idx="8">
                  <c:v>0.25685200000000002</c:v>
                </c:pt>
                <c:pt idx="9">
                  <c:v>0.25863199999999997</c:v>
                </c:pt>
                <c:pt idx="10">
                  <c:v>0.27420899999999998</c:v>
                </c:pt>
                <c:pt idx="11">
                  <c:v>0.28797299999999998</c:v>
                </c:pt>
                <c:pt idx="12">
                  <c:v>0.35591600000000001</c:v>
                </c:pt>
              </c:numCache>
            </c:numRef>
          </c:yVal>
          <c:smooth val="1"/>
        </c:ser>
        <c:ser>
          <c:idx val="1"/>
          <c:order val="1"/>
          <c:tx>
            <c:v>CURVA EXPERIMENTAL</c:v>
          </c:tx>
          <c:xVal>
            <c:numRef>
              <c:f>Resumen!$I$30:$I$42</c:f>
              <c:numCache>
                <c:formatCode>General</c:formatCode>
                <c:ptCount val="13"/>
                <c:pt idx="0">
                  <c:v>7</c:v>
                </c:pt>
                <c:pt idx="1">
                  <c:v>8</c:v>
                </c:pt>
                <c:pt idx="2">
                  <c:v>9</c:v>
                </c:pt>
                <c:pt idx="3">
                  <c:v>10</c:v>
                </c:pt>
                <c:pt idx="4">
                  <c:v>11</c:v>
                </c:pt>
                <c:pt idx="5">
                  <c:v>12</c:v>
                </c:pt>
                <c:pt idx="6">
                  <c:v>13</c:v>
                </c:pt>
                <c:pt idx="7">
                  <c:v>14</c:v>
                </c:pt>
                <c:pt idx="8">
                  <c:v>15</c:v>
                </c:pt>
                <c:pt idx="9">
                  <c:v>16</c:v>
                </c:pt>
                <c:pt idx="10">
                  <c:v>17</c:v>
                </c:pt>
                <c:pt idx="11">
                  <c:v>18</c:v>
                </c:pt>
                <c:pt idx="12">
                  <c:v>19</c:v>
                </c:pt>
              </c:numCache>
            </c:numRef>
          </c:xVal>
          <c:yVal>
            <c:numRef>
              <c:f>Resumen!$K$30:$K$42</c:f>
              <c:numCache>
                <c:formatCode>General</c:formatCode>
                <c:ptCount val="13"/>
                <c:pt idx="0">
                  <c:v>0.09</c:v>
                </c:pt>
                <c:pt idx="1">
                  <c:v>0.1</c:v>
                </c:pt>
                <c:pt idx="2">
                  <c:v>0.14000000000000001</c:v>
                </c:pt>
                <c:pt idx="3">
                  <c:v>0.16</c:v>
                </c:pt>
                <c:pt idx="4">
                  <c:v>0.19</c:v>
                </c:pt>
                <c:pt idx="5">
                  <c:v>0.19</c:v>
                </c:pt>
                <c:pt idx="6">
                  <c:v>0.2</c:v>
                </c:pt>
                <c:pt idx="7">
                  <c:v>0.22</c:v>
                </c:pt>
                <c:pt idx="8">
                  <c:v>0.24</c:v>
                </c:pt>
                <c:pt idx="9">
                  <c:v>0.26</c:v>
                </c:pt>
                <c:pt idx="10">
                  <c:v>0.28000000000000003</c:v>
                </c:pt>
                <c:pt idx="11">
                  <c:v>0.28000000000000003</c:v>
                </c:pt>
                <c:pt idx="12">
                  <c:v>0.28000000000000003</c:v>
                </c:pt>
              </c:numCache>
            </c:numRef>
          </c:yVal>
          <c:smooth val="1"/>
        </c:ser>
        <c:dLbls>
          <c:showLegendKey val="0"/>
          <c:showVal val="0"/>
          <c:showCatName val="0"/>
          <c:showSerName val="0"/>
          <c:showPercent val="0"/>
          <c:showBubbleSize val="0"/>
        </c:dLbls>
        <c:axId val="41505152"/>
        <c:axId val="41507072"/>
      </c:scatterChart>
      <c:valAx>
        <c:axId val="41505152"/>
        <c:scaling>
          <c:orientation val="minMax"/>
        </c:scaling>
        <c:delete val="0"/>
        <c:axPos val="b"/>
        <c:title>
          <c:tx>
            <c:rich>
              <a:bodyPr/>
              <a:lstStyle/>
              <a:p>
                <a:pPr>
                  <a:defRPr/>
                </a:pPr>
                <a:r>
                  <a:rPr lang="en-US"/>
                  <a:t>CAUDAL MÁSICO DE GAS (Kg/h)</a:t>
                </a:r>
              </a:p>
            </c:rich>
          </c:tx>
          <c:layout/>
          <c:overlay val="0"/>
        </c:title>
        <c:numFmt formatCode="0.00" sourceLinked="1"/>
        <c:majorTickMark val="none"/>
        <c:minorTickMark val="none"/>
        <c:tickLblPos val="nextTo"/>
        <c:crossAx val="41507072"/>
        <c:crosses val="autoZero"/>
        <c:crossBetween val="midCat"/>
      </c:valAx>
      <c:valAx>
        <c:axId val="41507072"/>
        <c:scaling>
          <c:orientation val="minMax"/>
        </c:scaling>
        <c:delete val="0"/>
        <c:axPos val="l"/>
        <c:majorGridlines/>
        <c:title>
          <c:tx>
            <c:rich>
              <a:bodyPr/>
              <a:lstStyle/>
              <a:p>
                <a:pPr>
                  <a:defRPr/>
                </a:pPr>
                <a:r>
                  <a:rPr lang="en-US"/>
                  <a:t>EMPUJE (Lb-F)</a:t>
                </a:r>
              </a:p>
            </c:rich>
          </c:tx>
          <c:layout/>
          <c:overlay val="0"/>
        </c:title>
        <c:numFmt formatCode="0.00" sourceLinked="1"/>
        <c:majorTickMark val="none"/>
        <c:minorTickMark val="none"/>
        <c:tickLblPos val="nextTo"/>
        <c:crossAx val="41505152"/>
        <c:crosses val="autoZero"/>
        <c:crossBetween val="midCat"/>
      </c:valAx>
    </c:plotArea>
    <c:legend>
      <c:legendPos val="r"/>
      <c:layout>
        <c:manualLayout>
          <c:xMode val="edge"/>
          <c:yMode val="edge"/>
          <c:x val="0.76179609722697705"/>
          <c:y val="0.48869092343849174"/>
          <c:w val="0.22429085929476206"/>
          <c:h val="0.24908856981112654"/>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PRESIÓN ENTREGA DE GAS vs CAUDAL MÁSICO</a:t>
            </a:r>
          </a:p>
        </c:rich>
      </c:tx>
      <c:layout>
        <c:manualLayout>
          <c:xMode val="edge"/>
          <c:yMode val="edge"/>
          <c:x val="0.10920695396946349"/>
          <c:y val="2.4757582009490405E-2"/>
        </c:manualLayout>
      </c:layout>
      <c:overlay val="0"/>
    </c:title>
    <c:autoTitleDeleted val="0"/>
    <c:plotArea>
      <c:layout>
        <c:manualLayout>
          <c:layoutTarget val="inner"/>
          <c:xMode val="edge"/>
          <c:yMode val="edge"/>
          <c:x val="0.11285002681116474"/>
          <c:y val="0.12411378740644834"/>
          <c:w val="0.67579146552401193"/>
          <c:h val="0.56940489205921674"/>
        </c:manualLayout>
      </c:layout>
      <c:scatterChart>
        <c:scatterStyle val="smoothMarker"/>
        <c:varyColors val="0"/>
        <c:ser>
          <c:idx val="0"/>
          <c:order val="0"/>
          <c:tx>
            <c:v>CURVA EXPERIMENTAL</c:v>
          </c:tx>
          <c:xVal>
            <c:numRef>
              <c:f>'Nuevos Datos'!$B$6:$B$12</c:f>
              <c:numCache>
                <c:formatCode>General</c:formatCode>
                <c:ptCount val="7"/>
                <c:pt idx="0">
                  <c:v>10</c:v>
                </c:pt>
                <c:pt idx="1">
                  <c:v>12</c:v>
                </c:pt>
                <c:pt idx="2">
                  <c:v>14</c:v>
                </c:pt>
                <c:pt idx="3">
                  <c:v>16</c:v>
                </c:pt>
                <c:pt idx="4">
                  <c:v>18</c:v>
                </c:pt>
                <c:pt idx="5">
                  <c:v>20</c:v>
                </c:pt>
                <c:pt idx="6">
                  <c:v>22</c:v>
                </c:pt>
              </c:numCache>
            </c:numRef>
          </c:xVal>
          <c:yVal>
            <c:numRef>
              <c:f>'Nuevos Datos'!$G$6:$G$12</c:f>
              <c:numCache>
                <c:formatCode>General</c:formatCode>
                <c:ptCount val="7"/>
                <c:pt idx="0">
                  <c:v>7</c:v>
                </c:pt>
                <c:pt idx="1">
                  <c:v>8</c:v>
                </c:pt>
                <c:pt idx="2">
                  <c:v>8.5</c:v>
                </c:pt>
                <c:pt idx="3">
                  <c:v>11</c:v>
                </c:pt>
                <c:pt idx="4">
                  <c:v>13</c:v>
                </c:pt>
                <c:pt idx="5">
                  <c:v>15.8</c:v>
                </c:pt>
                <c:pt idx="6">
                  <c:v>17.8</c:v>
                </c:pt>
              </c:numCache>
            </c:numRef>
          </c:yVal>
          <c:smooth val="1"/>
        </c:ser>
        <c:dLbls>
          <c:showLegendKey val="0"/>
          <c:showVal val="0"/>
          <c:showCatName val="0"/>
          <c:showSerName val="0"/>
          <c:showPercent val="0"/>
          <c:showBubbleSize val="0"/>
        </c:dLbls>
        <c:axId val="103302656"/>
        <c:axId val="103304576"/>
      </c:scatterChart>
      <c:valAx>
        <c:axId val="103302656"/>
        <c:scaling>
          <c:orientation val="minMax"/>
        </c:scaling>
        <c:delete val="0"/>
        <c:axPos val="b"/>
        <c:title>
          <c:tx>
            <c:rich>
              <a:bodyPr/>
              <a:lstStyle/>
              <a:p>
                <a:pPr>
                  <a:defRPr/>
                </a:pPr>
                <a:r>
                  <a:rPr lang="en-US"/>
                  <a:t>CAUDAL MÁSICO DE GAS (Kg/h)</a:t>
                </a:r>
              </a:p>
            </c:rich>
          </c:tx>
          <c:layout/>
          <c:overlay val="0"/>
        </c:title>
        <c:numFmt formatCode="General" sourceLinked="1"/>
        <c:majorTickMark val="none"/>
        <c:minorTickMark val="none"/>
        <c:tickLblPos val="nextTo"/>
        <c:crossAx val="103304576"/>
        <c:crosses val="autoZero"/>
        <c:crossBetween val="midCat"/>
      </c:valAx>
      <c:valAx>
        <c:axId val="103304576"/>
        <c:scaling>
          <c:orientation val="minMax"/>
        </c:scaling>
        <c:delete val="0"/>
        <c:axPos val="l"/>
        <c:majorGridlines/>
        <c:title>
          <c:tx>
            <c:rich>
              <a:bodyPr/>
              <a:lstStyle/>
              <a:p>
                <a:pPr>
                  <a:defRPr/>
                </a:pPr>
                <a:r>
                  <a:rPr lang="en-US"/>
                  <a:t>PRESIÓN DE ENTREGA (Psi)</a:t>
                </a:r>
              </a:p>
            </c:rich>
          </c:tx>
          <c:layout/>
          <c:overlay val="0"/>
        </c:title>
        <c:numFmt formatCode="General" sourceLinked="1"/>
        <c:majorTickMark val="none"/>
        <c:minorTickMark val="none"/>
        <c:tickLblPos val="nextTo"/>
        <c:crossAx val="103302656"/>
        <c:crosses val="autoZero"/>
        <c:crossBetween val="midCat"/>
      </c:valAx>
    </c:plotArea>
    <c:legend>
      <c:legendPos val="r"/>
      <c:layout>
        <c:manualLayout>
          <c:xMode val="edge"/>
          <c:yMode val="edge"/>
          <c:x val="0.77225637117940904"/>
          <c:y val="0.42338974184859862"/>
          <c:w val="0.21740995841073102"/>
          <c:h val="0.15717413032349284"/>
        </c:manualLayout>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TEMPERATURA DE GAS vs CAUDAL MÁSICO</a:t>
            </a:r>
          </a:p>
        </c:rich>
      </c:tx>
      <c:layout>
        <c:manualLayout>
          <c:xMode val="edge"/>
          <c:yMode val="edge"/>
          <c:x val="0.15267790262172284"/>
          <c:y val="4.951516401898081E-2"/>
        </c:manualLayout>
      </c:layout>
      <c:overlay val="0"/>
    </c:title>
    <c:autoTitleDeleted val="0"/>
    <c:plotArea>
      <c:layout>
        <c:manualLayout>
          <c:layoutTarget val="inner"/>
          <c:xMode val="edge"/>
          <c:yMode val="edge"/>
          <c:x val="0.10926577656053862"/>
          <c:y val="0.17369477422133378"/>
          <c:w val="0.67578573547871723"/>
          <c:h val="0.55696014581630982"/>
        </c:manualLayout>
      </c:layout>
      <c:scatterChart>
        <c:scatterStyle val="smoothMarker"/>
        <c:varyColors val="0"/>
        <c:ser>
          <c:idx val="0"/>
          <c:order val="0"/>
          <c:tx>
            <c:v>CURVA EXPERIMENTAL</c:v>
          </c:tx>
          <c:xVal>
            <c:numRef>
              <c:f>'Nuevos Datos'!$B$6:$B$12</c:f>
              <c:numCache>
                <c:formatCode>General</c:formatCode>
                <c:ptCount val="7"/>
                <c:pt idx="0">
                  <c:v>10</c:v>
                </c:pt>
                <c:pt idx="1">
                  <c:v>12</c:v>
                </c:pt>
                <c:pt idx="2">
                  <c:v>14</c:v>
                </c:pt>
                <c:pt idx="3">
                  <c:v>16</c:v>
                </c:pt>
                <c:pt idx="4">
                  <c:v>18</c:v>
                </c:pt>
                <c:pt idx="5">
                  <c:v>20</c:v>
                </c:pt>
                <c:pt idx="6">
                  <c:v>22</c:v>
                </c:pt>
              </c:numCache>
            </c:numRef>
          </c:xVal>
          <c:yVal>
            <c:numRef>
              <c:f>'Nuevos Datos'!$J$6:$J$12</c:f>
              <c:numCache>
                <c:formatCode>General</c:formatCode>
                <c:ptCount val="7"/>
                <c:pt idx="0">
                  <c:v>21</c:v>
                </c:pt>
                <c:pt idx="1">
                  <c:v>21.5</c:v>
                </c:pt>
                <c:pt idx="2">
                  <c:v>22</c:v>
                </c:pt>
                <c:pt idx="3">
                  <c:v>23</c:v>
                </c:pt>
                <c:pt idx="4">
                  <c:v>24.5</c:v>
                </c:pt>
                <c:pt idx="5">
                  <c:v>25.5</c:v>
                </c:pt>
                <c:pt idx="6">
                  <c:v>26.5</c:v>
                </c:pt>
              </c:numCache>
            </c:numRef>
          </c:yVal>
          <c:smooth val="1"/>
        </c:ser>
        <c:dLbls>
          <c:showLegendKey val="0"/>
          <c:showVal val="0"/>
          <c:showCatName val="0"/>
          <c:showSerName val="0"/>
          <c:showPercent val="0"/>
          <c:showBubbleSize val="0"/>
        </c:dLbls>
        <c:axId val="40230912"/>
        <c:axId val="40232832"/>
      </c:scatterChart>
      <c:valAx>
        <c:axId val="40230912"/>
        <c:scaling>
          <c:orientation val="minMax"/>
        </c:scaling>
        <c:delete val="0"/>
        <c:axPos val="b"/>
        <c:title>
          <c:tx>
            <c:rich>
              <a:bodyPr/>
              <a:lstStyle/>
              <a:p>
                <a:pPr>
                  <a:defRPr/>
                </a:pPr>
                <a:r>
                  <a:rPr lang="en-US"/>
                  <a:t>CAUDAL MÁSICO DE GAS (Kg/h)</a:t>
                </a:r>
              </a:p>
            </c:rich>
          </c:tx>
          <c:layout/>
          <c:overlay val="0"/>
        </c:title>
        <c:numFmt formatCode="General" sourceLinked="1"/>
        <c:majorTickMark val="none"/>
        <c:minorTickMark val="none"/>
        <c:tickLblPos val="nextTo"/>
        <c:crossAx val="40232832"/>
        <c:crosses val="autoZero"/>
        <c:crossBetween val="midCat"/>
      </c:valAx>
      <c:valAx>
        <c:axId val="40232832"/>
        <c:scaling>
          <c:orientation val="minMax"/>
        </c:scaling>
        <c:delete val="0"/>
        <c:axPos val="l"/>
        <c:majorGridlines/>
        <c:title>
          <c:tx>
            <c:rich>
              <a:bodyPr/>
              <a:lstStyle/>
              <a:p>
                <a:pPr>
                  <a:defRPr/>
                </a:pPr>
                <a:r>
                  <a:rPr lang="en-US"/>
                  <a:t>TEMPERATURA DE GAS (°C)</a:t>
                </a:r>
              </a:p>
            </c:rich>
          </c:tx>
          <c:layout/>
          <c:overlay val="0"/>
        </c:title>
        <c:numFmt formatCode="General" sourceLinked="1"/>
        <c:majorTickMark val="none"/>
        <c:minorTickMark val="none"/>
        <c:tickLblPos val="nextTo"/>
        <c:crossAx val="40230912"/>
        <c:crosses val="autoZero"/>
        <c:crossBetween val="midCat"/>
      </c:valAx>
    </c:plotArea>
    <c:legend>
      <c:legendPos val="r"/>
      <c:layout>
        <c:manualLayout>
          <c:xMode val="edge"/>
          <c:yMode val="edge"/>
          <c:x val="0.77563592377039825"/>
          <c:y val="0.52659799307632449"/>
          <c:w val="0.21051932704654089"/>
          <c:h val="0.16130209729975703"/>
        </c:manualLayout>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TEMPERATURA DE AIRE vs PRESIÓN SUMINISTRO DE AIRE</a:t>
            </a:r>
          </a:p>
        </c:rich>
      </c:tx>
      <c:layout/>
      <c:overlay val="0"/>
    </c:title>
    <c:autoTitleDeleted val="0"/>
    <c:plotArea>
      <c:layout>
        <c:manualLayout>
          <c:layoutTarget val="inner"/>
          <c:xMode val="edge"/>
          <c:yMode val="edge"/>
          <c:x val="0.12702881651988623"/>
          <c:y val="0.26440668600635447"/>
          <c:w val="0.65457470255242489"/>
          <c:h val="0.51300894167890032"/>
        </c:manualLayout>
      </c:layout>
      <c:scatterChart>
        <c:scatterStyle val="smoothMarker"/>
        <c:varyColors val="0"/>
        <c:ser>
          <c:idx val="0"/>
          <c:order val="0"/>
          <c:tx>
            <c:v>CURVA EXPERIMENTAL</c:v>
          </c:tx>
          <c:xVal>
            <c:numRef>
              <c:f>'Nuevos Datos'!$C$6:$C$12</c:f>
              <c:numCache>
                <c:formatCode>General</c:formatCode>
                <c:ptCount val="7"/>
                <c:pt idx="0">
                  <c:v>5</c:v>
                </c:pt>
                <c:pt idx="1">
                  <c:v>6</c:v>
                </c:pt>
                <c:pt idx="2">
                  <c:v>7</c:v>
                </c:pt>
                <c:pt idx="3">
                  <c:v>11</c:v>
                </c:pt>
                <c:pt idx="4">
                  <c:v>12</c:v>
                </c:pt>
                <c:pt idx="5">
                  <c:v>15</c:v>
                </c:pt>
                <c:pt idx="6">
                  <c:v>16</c:v>
                </c:pt>
              </c:numCache>
            </c:numRef>
          </c:xVal>
          <c:yVal>
            <c:numRef>
              <c:f>'Nuevos Datos'!$I$6:$I$12</c:f>
              <c:numCache>
                <c:formatCode>General</c:formatCode>
                <c:ptCount val="7"/>
                <c:pt idx="0">
                  <c:v>22.9</c:v>
                </c:pt>
                <c:pt idx="1">
                  <c:v>23</c:v>
                </c:pt>
                <c:pt idx="2">
                  <c:v>23.5</c:v>
                </c:pt>
                <c:pt idx="3">
                  <c:v>23.9</c:v>
                </c:pt>
                <c:pt idx="4">
                  <c:v>24.9</c:v>
                </c:pt>
                <c:pt idx="5">
                  <c:v>26</c:v>
                </c:pt>
                <c:pt idx="6">
                  <c:v>26.9</c:v>
                </c:pt>
              </c:numCache>
            </c:numRef>
          </c:yVal>
          <c:smooth val="1"/>
        </c:ser>
        <c:dLbls>
          <c:showLegendKey val="0"/>
          <c:showVal val="0"/>
          <c:showCatName val="0"/>
          <c:showSerName val="0"/>
          <c:showPercent val="0"/>
          <c:showBubbleSize val="0"/>
        </c:dLbls>
        <c:axId val="40644992"/>
        <c:axId val="40646912"/>
      </c:scatterChart>
      <c:valAx>
        <c:axId val="40644992"/>
        <c:scaling>
          <c:orientation val="minMax"/>
        </c:scaling>
        <c:delete val="0"/>
        <c:axPos val="b"/>
        <c:title>
          <c:tx>
            <c:rich>
              <a:bodyPr/>
              <a:lstStyle/>
              <a:p>
                <a:pPr>
                  <a:defRPr/>
                </a:pPr>
                <a:r>
                  <a:rPr lang="en-US"/>
                  <a:t>PRESIÓN DE SUMINISTRO DE AIRE (cmH2O)</a:t>
                </a:r>
              </a:p>
            </c:rich>
          </c:tx>
          <c:layout/>
          <c:overlay val="0"/>
        </c:title>
        <c:numFmt formatCode="General" sourceLinked="1"/>
        <c:majorTickMark val="none"/>
        <c:minorTickMark val="none"/>
        <c:tickLblPos val="nextTo"/>
        <c:crossAx val="40646912"/>
        <c:crosses val="autoZero"/>
        <c:crossBetween val="midCat"/>
      </c:valAx>
      <c:valAx>
        <c:axId val="40646912"/>
        <c:scaling>
          <c:orientation val="minMax"/>
        </c:scaling>
        <c:delete val="0"/>
        <c:axPos val="l"/>
        <c:majorGridlines/>
        <c:title>
          <c:tx>
            <c:rich>
              <a:bodyPr/>
              <a:lstStyle/>
              <a:p>
                <a:pPr>
                  <a:defRPr/>
                </a:pPr>
                <a:r>
                  <a:rPr lang="en-US"/>
                  <a:t>TEMPERATURA DE AIRE (°C)</a:t>
                </a:r>
              </a:p>
            </c:rich>
          </c:tx>
          <c:layout/>
          <c:overlay val="0"/>
        </c:title>
        <c:numFmt formatCode="General" sourceLinked="1"/>
        <c:majorTickMark val="none"/>
        <c:minorTickMark val="none"/>
        <c:tickLblPos val="nextTo"/>
        <c:crossAx val="40644992"/>
        <c:crosses val="autoZero"/>
        <c:crossBetween val="midCat"/>
      </c:valAx>
    </c:plotArea>
    <c:legend>
      <c:legendPos val="r"/>
      <c:layout>
        <c:manualLayout>
          <c:xMode val="edge"/>
          <c:yMode val="edge"/>
          <c:x val="0.77314969775119569"/>
          <c:y val="0.57196492853254022"/>
          <c:w val="0.21243412810604198"/>
          <c:h val="0.12830923998277305"/>
        </c:manualLayout>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EMPUJE vs CAUDAL MÁSICO</a:t>
            </a:r>
          </a:p>
        </c:rich>
      </c:tx>
      <c:layout/>
      <c:overlay val="0"/>
    </c:title>
    <c:autoTitleDeleted val="0"/>
    <c:plotArea>
      <c:layout>
        <c:manualLayout>
          <c:layoutTarget val="inner"/>
          <c:xMode val="edge"/>
          <c:yMode val="edge"/>
          <c:x val="0.15769332780770826"/>
          <c:y val="0.13209628401712945"/>
          <c:w val="0.65530008748906388"/>
          <c:h val="0.6398195638389238"/>
        </c:manualLayout>
      </c:layout>
      <c:scatterChart>
        <c:scatterStyle val="smoothMarker"/>
        <c:varyColors val="0"/>
        <c:ser>
          <c:idx val="0"/>
          <c:order val="0"/>
          <c:tx>
            <c:v>CURVA EXPERIMENTAL</c:v>
          </c:tx>
          <c:xVal>
            <c:numRef>
              <c:f>'NUEVOS DATOS'!$B$6:$B$18</c:f>
              <c:numCache>
                <c:formatCode>General</c:formatCode>
                <c:ptCount val="13"/>
                <c:pt idx="0">
                  <c:v>7</c:v>
                </c:pt>
                <c:pt idx="1">
                  <c:v>8</c:v>
                </c:pt>
                <c:pt idx="2">
                  <c:v>9</c:v>
                </c:pt>
                <c:pt idx="3">
                  <c:v>10</c:v>
                </c:pt>
                <c:pt idx="4">
                  <c:v>11</c:v>
                </c:pt>
                <c:pt idx="5">
                  <c:v>12</c:v>
                </c:pt>
                <c:pt idx="6">
                  <c:v>13</c:v>
                </c:pt>
                <c:pt idx="7">
                  <c:v>14</c:v>
                </c:pt>
                <c:pt idx="8">
                  <c:v>15</c:v>
                </c:pt>
                <c:pt idx="9">
                  <c:v>16</c:v>
                </c:pt>
                <c:pt idx="10">
                  <c:v>17</c:v>
                </c:pt>
                <c:pt idx="11">
                  <c:v>18</c:v>
                </c:pt>
                <c:pt idx="12">
                  <c:v>19</c:v>
                </c:pt>
              </c:numCache>
            </c:numRef>
          </c:xVal>
          <c:yVal>
            <c:numRef>
              <c:f>'NUEVOS DATOS'!$D$6:$D$18</c:f>
              <c:numCache>
                <c:formatCode>General</c:formatCode>
                <c:ptCount val="13"/>
                <c:pt idx="0">
                  <c:v>0.09</c:v>
                </c:pt>
                <c:pt idx="1">
                  <c:v>0.1</c:v>
                </c:pt>
                <c:pt idx="2">
                  <c:v>0.14000000000000001</c:v>
                </c:pt>
                <c:pt idx="3">
                  <c:v>0.16</c:v>
                </c:pt>
                <c:pt idx="4">
                  <c:v>0.19</c:v>
                </c:pt>
                <c:pt idx="5">
                  <c:v>0.19</c:v>
                </c:pt>
                <c:pt idx="6">
                  <c:v>0.2</c:v>
                </c:pt>
                <c:pt idx="7">
                  <c:v>0.22</c:v>
                </c:pt>
                <c:pt idx="8">
                  <c:v>0.24</c:v>
                </c:pt>
                <c:pt idx="9">
                  <c:v>0.26</c:v>
                </c:pt>
                <c:pt idx="10">
                  <c:v>0.28000000000000003</c:v>
                </c:pt>
                <c:pt idx="11">
                  <c:v>0.28000000000000003</c:v>
                </c:pt>
                <c:pt idx="12">
                  <c:v>0.28000000000000003</c:v>
                </c:pt>
              </c:numCache>
            </c:numRef>
          </c:yVal>
          <c:smooth val="1"/>
        </c:ser>
        <c:dLbls>
          <c:showLegendKey val="0"/>
          <c:showVal val="0"/>
          <c:showCatName val="0"/>
          <c:showSerName val="0"/>
          <c:showPercent val="0"/>
          <c:showBubbleSize val="0"/>
        </c:dLbls>
        <c:axId val="40567552"/>
        <c:axId val="40569472"/>
      </c:scatterChart>
      <c:valAx>
        <c:axId val="40567552"/>
        <c:scaling>
          <c:orientation val="minMax"/>
        </c:scaling>
        <c:delete val="0"/>
        <c:axPos val="b"/>
        <c:title>
          <c:tx>
            <c:rich>
              <a:bodyPr/>
              <a:lstStyle/>
              <a:p>
                <a:pPr>
                  <a:defRPr/>
                </a:pPr>
                <a:r>
                  <a:rPr lang="en-US"/>
                  <a:t>CAUDAL MÁSICO DE GAS (Kg/h)</a:t>
                </a:r>
              </a:p>
            </c:rich>
          </c:tx>
          <c:layout/>
          <c:overlay val="0"/>
        </c:title>
        <c:numFmt formatCode="General" sourceLinked="1"/>
        <c:majorTickMark val="none"/>
        <c:minorTickMark val="none"/>
        <c:tickLblPos val="nextTo"/>
        <c:crossAx val="40569472"/>
        <c:crosses val="autoZero"/>
        <c:crossBetween val="midCat"/>
      </c:valAx>
      <c:valAx>
        <c:axId val="40569472"/>
        <c:scaling>
          <c:orientation val="minMax"/>
        </c:scaling>
        <c:delete val="0"/>
        <c:axPos val="l"/>
        <c:majorGridlines/>
        <c:title>
          <c:tx>
            <c:rich>
              <a:bodyPr/>
              <a:lstStyle/>
              <a:p>
                <a:pPr>
                  <a:defRPr/>
                </a:pPr>
                <a:r>
                  <a:rPr lang="en-US"/>
                  <a:t>EMPUJE (Lb-F)</a:t>
                </a:r>
              </a:p>
            </c:rich>
          </c:tx>
          <c:layout/>
          <c:overlay val="0"/>
        </c:title>
        <c:numFmt formatCode="General" sourceLinked="1"/>
        <c:majorTickMark val="none"/>
        <c:minorTickMark val="none"/>
        <c:tickLblPos val="nextTo"/>
        <c:crossAx val="40567552"/>
        <c:crosses val="autoZero"/>
        <c:crossBetween val="midCat"/>
      </c:valAx>
    </c:plotArea>
    <c:legend>
      <c:legendPos val="r"/>
      <c:layout>
        <c:manualLayout>
          <c:xMode val="edge"/>
          <c:yMode val="edge"/>
          <c:x val="0.76282178241233356"/>
          <c:y val="0.52628348061996832"/>
          <c:w val="0.22276380317325198"/>
          <c:h val="0.17566937160377888"/>
        </c:manualLayout>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PRESIÓN SUMINISTRO vs CAUDAL MÁSICO </a:t>
            </a:r>
          </a:p>
        </c:rich>
      </c:tx>
      <c:layout>
        <c:manualLayout>
          <c:xMode val="edge"/>
          <c:yMode val="edge"/>
          <c:x val="0.14193130858642669"/>
          <c:y val="8.6021505376344093E-2"/>
        </c:manualLayout>
      </c:layout>
      <c:overlay val="0"/>
    </c:title>
    <c:autoTitleDeleted val="0"/>
    <c:plotArea>
      <c:layout>
        <c:manualLayout>
          <c:layoutTarget val="inner"/>
          <c:xMode val="edge"/>
          <c:yMode val="edge"/>
          <c:x val="0.11179327673008846"/>
          <c:y val="0.21538735077470156"/>
          <c:w val="0.72883572641655092"/>
          <c:h val="0.58565913131826264"/>
        </c:manualLayout>
      </c:layout>
      <c:scatterChart>
        <c:scatterStyle val="smoothMarker"/>
        <c:varyColors val="0"/>
        <c:ser>
          <c:idx val="0"/>
          <c:order val="0"/>
          <c:tx>
            <c:v>CURVA EXPERIMENTAL</c:v>
          </c:tx>
          <c:xVal>
            <c:numRef>
              <c:f>'NUEVOS DATOS'!$B$6:$B$18</c:f>
              <c:numCache>
                <c:formatCode>General</c:formatCode>
                <c:ptCount val="13"/>
                <c:pt idx="0">
                  <c:v>7</c:v>
                </c:pt>
                <c:pt idx="1">
                  <c:v>8</c:v>
                </c:pt>
                <c:pt idx="2">
                  <c:v>9</c:v>
                </c:pt>
                <c:pt idx="3">
                  <c:v>10</c:v>
                </c:pt>
                <c:pt idx="4">
                  <c:v>11</c:v>
                </c:pt>
                <c:pt idx="5">
                  <c:v>12</c:v>
                </c:pt>
                <c:pt idx="6">
                  <c:v>13</c:v>
                </c:pt>
                <c:pt idx="7">
                  <c:v>14</c:v>
                </c:pt>
                <c:pt idx="8">
                  <c:v>15</c:v>
                </c:pt>
                <c:pt idx="9">
                  <c:v>16</c:v>
                </c:pt>
                <c:pt idx="10">
                  <c:v>17</c:v>
                </c:pt>
                <c:pt idx="11">
                  <c:v>18</c:v>
                </c:pt>
                <c:pt idx="12">
                  <c:v>19</c:v>
                </c:pt>
              </c:numCache>
            </c:numRef>
          </c:xVal>
          <c:yVal>
            <c:numRef>
              <c:f>'NUEVOS DATOS'!$E$6:$E$18</c:f>
              <c:numCache>
                <c:formatCode>General</c:formatCode>
                <c:ptCount val="13"/>
                <c:pt idx="0">
                  <c:v>25.5</c:v>
                </c:pt>
                <c:pt idx="1">
                  <c:v>23.9</c:v>
                </c:pt>
                <c:pt idx="2">
                  <c:v>23</c:v>
                </c:pt>
                <c:pt idx="3">
                  <c:v>22.5</c:v>
                </c:pt>
                <c:pt idx="4">
                  <c:v>22.3</c:v>
                </c:pt>
                <c:pt idx="5">
                  <c:v>22.3</c:v>
                </c:pt>
                <c:pt idx="6">
                  <c:v>22.1</c:v>
                </c:pt>
                <c:pt idx="7">
                  <c:v>22.1</c:v>
                </c:pt>
                <c:pt idx="8">
                  <c:v>22</c:v>
                </c:pt>
                <c:pt idx="9">
                  <c:v>21.8</c:v>
                </c:pt>
                <c:pt idx="10">
                  <c:v>21.5</c:v>
                </c:pt>
                <c:pt idx="11">
                  <c:v>21.4</c:v>
                </c:pt>
                <c:pt idx="12">
                  <c:v>21.1</c:v>
                </c:pt>
              </c:numCache>
            </c:numRef>
          </c:yVal>
          <c:smooth val="1"/>
        </c:ser>
        <c:dLbls>
          <c:showLegendKey val="0"/>
          <c:showVal val="0"/>
          <c:showCatName val="0"/>
          <c:showSerName val="0"/>
          <c:showPercent val="0"/>
          <c:showBubbleSize val="0"/>
        </c:dLbls>
        <c:axId val="40586240"/>
        <c:axId val="40600704"/>
      </c:scatterChart>
      <c:valAx>
        <c:axId val="40586240"/>
        <c:scaling>
          <c:orientation val="minMax"/>
        </c:scaling>
        <c:delete val="0"/>
        <c:axPos val="b"/>
        <c:title>
          <c:tx>
            <c:rich>
              <a:bodyPr/>
              <a:lstStyle/>
              <a:p>
                <a:pPr>
                  <a:defRPr/>
                </a:pPr>
                <a:r>
                  <a:rPr lang="en-US"/>
                  <a:t>CAUDAL MÁSICO DE GAS (Kg/h)</a:t>
                </a:r>
              </a:p>
            </c:rich>
          </c:tx>
          <c:layout/>
          <c:overlay val="0"/>
        </c:title>
        <c:numFmt formatCode="General" sourceLinked="1"/>
        <c:majorTickMark val="none"/>
        <c:minorTickMark val="none"/>
        <c:tickLblPos val="nextTo"/>
        <c:crossAx val="40600704"/>
        <c:crosses val="autoZero"/>
        <c:crossBetween val="midCat"/>
      </c:valAx>
      <c:valAx>
        <c:axId val="40600704"/>
        <c:scaling>
          <c:orientation val="minMax"/>
        </c:scaling>
        <c:delete val="0"/>
        <c:axPos val="l"/>
        <c:majorGridlines/>
        <c:title>
          <c:tx>
            <c:rich>
              <a:bodyPr/>
              <a:lstStyle/>
              <a:p>
                <a:pPr>
                  <a:defRPr/>
                </a:pPr>
                <a:r>
                  <a:rPr lang="en-US"/>
                  <a:t>PRESIÓN SUMINISTRO DE GAS (Psi)</a:t>
                </a:r>
              </a:p>
            </c:rich>
          </c:tx>
          <c:layout/>
          <c:overlay val="0"/>
        </c:title>
        <c:numFmt formatCode="General" sourceLinked="1"/>
        <c:majorTickMark val="none"/>
        <c:minorTickMark val="none"/>
        <c:tickLblPos val="nextTo"/>
        <c:crossAx val="40586240"/>
        <c:crosses val="autoZero"/>
        <c:crossBetween val="midCat"/>
      </c:valAx>
    </c:plotArea>
    <c:legend>
      <c:legendPos val="r"/>
      <c:layout>
        <c:manualLayout>
          <c:xMode val="edge"/>
          <c:yMode val="edge"/>
          <c:x val="0.76814848143982006"/>
          <c:y val="0.57503683007366002"/>
          <c:w val="0.23185151856017996"/>
          <c:h val="0.14659317585301837"/>
        </c:manualLayout>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PRESIÓN ENTREGA DE GAS vs CAUDAL MÁSICO</a:t>
            </a:r>
          </a:p>
        </c:rich>
      </c:tx>
      <c:layout/>
      <c:overlay val="0"/>
    </c:title>
    <c:autoTitleDeleted val="0"/>
    <c:plotArea>
      <c:layout>
        <c:manualLayout>
          <c:layoutTarget val="inner"/>
          <c:xMode val="edge"/>
          <c:yMode val="edge"/>
          <c:x val="0.11797589817401857"/>
          <c:y val="0.167756225593752"/>
          <c:w val="0.67803339397390128"/>
          <c:h val="0.52707733076773766"/>
        </c:manualLayout>
      </c:layout>
      <c:scatterChart>
        <c:scatterStyle val="smoothMarker"/>
        <c:varyColors val="0"/>
        <c:ser>
          <c:idx val="0"/>
          <c:order val="0"/>
          <c:tx>
            <c:v>CURVA EXPERIMENTAL</c:v>
          </c:tx>
          <c:xVal>
            <c:numRef>
              <c:f>'NUEVOS DATOS'!$B$6:$B$18</c:f>
              <c:numCache>
                <c:formatCode>General</c:formatCode>
                <c:ptCount val="13"/>
                <c:pt idx="0">
                  <c:v>7</c:v>
                </c:pt>
                <c:pt idx="1">
                  <c:v>8</c:v>
                </c:pt>
                <c:pt idx="2">
                  <c:v>9</c:v>
                </c:pt>
                <c:pt idx="3">
                  <c:v>10</c:v>
                </c:pt>
                <c:pt idx="4">
                  <c:v>11</c:v>
                </c:pt>
                <c:pt idx="5">
                  <c:v>12</c:v>
                </c:pt>
                <c:pt idx="6">
                  <c:v>13</c:v>
                </c:pt>
                <c:pt idx="7">
                  <c:v>14</c:v>
                </c:pt>
                <c:pt idx="8">
                  <c:v>15</c:v>
                </c:pt>
                <c:pt idx="9">
                  <c:v>16</c:v>
                </c:pt>
                <c:pt idx="10">
                  <c:v>17</c:v>
                </c:pt>
                <c:pt idx="11">
                  <c:v>18</c:v>
                </c:pt>
                <c:pt idx="12">
                  <c:v>19</c:v>
                </c:pt>
              </c:numCache>
            </c:numRef>
          </c:xVal>
          <c:yVal>
            <c:numRef>
              <c:f>'NUEVOS DATOS'!$F$6:$F$18</c:f>
              <c:numCache>
                <c:formatCode>General</c:formatCode>
                <c:ptCount val="13"/>
                <c:pt idx="0">
                  <c:v>5</c:v>
                </c:pt>
                <c:pt idx="1">
                  <c:v>6</c:v>
                </c:pt>
                <c:pt idx="2">
                  <c:v>7.5</c:v>
                </c:pt>
                <c:pt idx="3">
                  <c:v>8.9</c:v>
                </c:pt>
                <c:pt idx="4">
                  <c:v>10</c:v>
                </c:pt>
                <c:pt idx="5">
                  <c:v>11</c:v>
                </c:pt>
                <c:pt idx="6">
                  <c:v>11.8</c:v>
                </c:pt>
                <c:pt idx="7">
                  <c:v>12.4</c:v>
                </c:pt>
                <c:pt idx="8">
                  <c:v>13.5</c:v>
                </c:pt>
                <c:pt idx="9">
                  <c:v>14.7</c:v>
                </c:pt>
                <c:pt idx="10">
                  <c:v>15.5</c:v>
                </c:pt>
                <c:pt idx="11">
                  <c:v>16.399999999999999</c:v>
                </c:pt>
                <c:pt idx="12">
                  <c:v>17</c:v>
                </c:pt>
              </c:numCache>
            </c:numRef>
          </c:yVal>
          <c:smooth val="1"/>
        </c:ser>
        <c:dLbls>
          <c:showLegendKey val="0"/>
          <c:showVal val="0"/>
          <c:showCatName val="0"/>
          <c:showSerName val="0"/>
          <c:showPercent val="0"/>
          <c:showBubbleSize val="0"/>
        </c:dLbls>
        <c:axId val="40709504"/>
        <c:axId val="40728064"/>
      </c:scatterChart>
      <c:valAx>
        <c:axId val="40709504"/>
        <c:scaling>
          <c:orientation val="minMax"/>
        </c:scaling>
        <c:delete val="0"/>
        <c:axPos val="b"/>
        <c:title>
          <c:tx>
            <c:rich>
              <a:bodyPr/>
              <a:lstStyle/>
              <a:p>
                <a:pPr>
                  <a:defRPr/>
                </a:pPr>
                <a:r>
                  <a:rPr lang="en-US"/>
                  <a:t>CAUDAL MÁSICO DE GAS(Kg/h)</a:t>
                </a:r>
              </a:p>
            </c:rich>
          </c:tx>
          <c:layout/>
          <c:overlay val="0"/>
        </c:title>
        <c:numFmt formatCode="General" sourceLinked="1"/>
        <c:majorTickMark val="none"/>
        <c:minorTickMark val="none"/>
        <c:tickLblPos val="nextTo"/>
        <c:crossAx val="40728064"/>
        <c:crosses val="autoZero"/>
        <c:crossBetween val="midCat"/>
      </c:valAx>
      <c:valAx>
        <c:axId val="40728064"/>
        <c:scaling>
          <c:orientation val="minMax"/>
        </c:scaling>
        <c:delete val="0"/>
        <c:axPos val="l"/>
        <c:majorGridlines/>
        <c:title>
          <c:tx>
            <c:rich>
              <a:bodyPr/>
              <a:lstStyle/>
              <a:p>
                <a:pPr>
                  <a:defRPr/>
                </a:pPr>
                <a:r>
                  <a:rPr lang="en-US"/>
                  <a:t>PRESION ENTREGA DE GAS (Psi)</a:t>
                </a:r>
              </a:p>
            </c:rich>
          </c:tx>
          <c:layout/>
          <c:overlay val="0"/>
        </c:title>
        <c:numFmt formatCode="General" sourceLinked="1"/>
        <c:majorTickMark val="none"/>
        <c:minorTickMark val="none"/>
        <c:tickLblPos val="nextTo"/>
        <c:crossAx val="40709504"/>
        <c:crosses val="autoZero"/>
        <c:crossBetween val="midCat"/>
      </c:valAx>
    </c:plotArea>
    <c:legend>
      <c:legendPos val="r"/>
      <c:layout>
        <c:manualLayout>
          <c:xMode val="edge"/>
          <c:yMode val="edge"/>
          <c:x val="0.77142564840685235"/>
          <c:y val="0.36568246042415431"/>
          <c:w val="0.21804922532831544"/>
          <c:h val="0.15040906060375894"/>
        </c:manualLayout>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TEMPERATURA DE GAS vs CAUDAL MÁSICO</a:t>
            </a:r>
          </a:p>
        </c:rich>
      </c:tx>
      <c:layout>
        <c:manualLayout>
          <c:xMode val="edge"/>
          <c:yMode val="edge"/>
          <c:x val="0.15196180555555555"/>
          <c:y val="9.79765708200213E-2"/>
        </c:manualLayout>
      </c:layout>
      <c:overlay val="0"/>
    </c:title>
    <c:autoTitleDeleted val="0"/>
    <c:plotArea>
      <c:layout>
        <c:manualLayout>
          <c:layoutTarget val="inner"/>
          <c:xMode val="edge"/>
          <c:yMode val="edge"/>
          <c:x val="8.1807059273840771E-2"/>
          <c:y val="0.20054338255641369"/>
          <c:w val="0.66507586942257213"/>
          <c:h val="0.62370925679018552"/>
        </c:manualLayout>
      </c:layout>
      <c:scatterChart>
        <c:scatterStyle val="smoothMarker"/>
        <c:varyColors val="0"/>
        <c:ser>
          <c:idx val="0"/>
          <c:order val="0"/>
          <c:tx>
            <c:v>CURVA EXPERIMENTAL</c:v>
          </c:tx>
          <c:xVal>
            <c:numRef>
              <c:f>'NUEVOS DATOS'!$B$6:$B$18</c:f>
              <c:numCache>
                <c:formatCode>General</c:formatCode>
                <c:ptCount val="13"/>
                <c:pt idx="0">
                  <c:v>7</c:v>
                </c:pt>
                <c:pt idx="1">
                  <c:v>8</c:v>
                </c:pt>
                <c:pt idx="2">
                  <c:v>9</c:v>
                </c:pt>
                <c:pt idx="3">
                  <c:v>10</c:v>
                </c:pt>
                <c:pt idx="4">
                  <c:v>11</c:v>
                </c:pt>
                <c:pt idx="5">
                  <c:v>12</c:v>
                </c:pt>
                <c:pt idx="6">
                  <c:v>13</c:v>
                </c:pt>
                <c:pt idx="7">
                  <c:v>14</c:v>
                </c:pt>
                <c:pt idx="8">
                  <c:v>15</c:v>
                </c:pt>
                <c:pt idx="9">
                  <c:v>16</c:v>
                </c:pt>
                <c:pt idx="10">
                  <c:v>17</c:v>
                </c:pt>
                <c:pt idx="11">
                  <c:v>18</c:v>
                </c:pt>
                <c:pt idx="12">
                  <c:v>19</c:v>
                </c:pt>
              </c:numCache>
            </c:numRef>
          </c:xVal>
          <c:yVal>
            <c:numRef>
              <c:f>'NUEVOS DATOS'!$H$6:$H$18</c:f>
              <c:numCache>
                <c:formatCode>General</c:formatCode>
                <c:ptCount val="13"/>
                <c:pt idx="0">
                  <c:v>23.5</c:v>
                </c:pt>
                <c:pt idx="1">
                  <c:v>24.7</c:v>
                </c:pt>
                <c:pt idx="2">
                  <c:v>25.6</c:v>
                </c:pt>
                <c:pt idx="3">
                  <c:v>26.3</c:v>
                </c:pt>
                <c:pt idx="4">
                  <c:v>26.8</c:v>
                </c:pt>
                <c:pt idx="5">
                  <c:v>27</c:v>
                </c:pt>
                <c:pt idx="6">
                  <c:v>27.7</c:v>
                </c:pt>
                <c:pt idx="7">
                  <c:v>28</c:v>
                </c:pt>
                <c:pt idx="8">
                  <c:v>31</c:v>
                </c:pt>
                <c:pt idx="9">
                  <c:v>31.5</c:v>
                </c:pt>
                <c:pt idx="10">
                  <c:v>31.9</c:v>
                </c:pt>
                <c:pt idx="11">
                  <c:v>32</c:v>
                </c:pt>
                <c:pt idx="12">
                  <c:v>32</c:v>
                </c:pt>
              </c:numCache>
            </c:numRef>
          </c:yVal>
          <c:smooth val="1"/>
        </c:ser>
        <c:dLbls>
          <c:showLegendKey val="0"/>
          <c:showVal val="0"/>
          <c:showCatName val="0"/>
          <c:showSerName val="0"/>
          <c:showPercent val="0"/>
          <c:showBubbleSize val="0"/>
        </c:dLbls>
        <c:axId val="40761216"/>
        <c:axId val="40243200"/>
      </c:scatterChart>
      <c:valAx>
        <c:axId val="40761216"/>
        <c:scaling>
          <c:orientation val="minMax"/>
        </c:scaling>
        <c:delete val="0"/>
        <c:axPos val="b"/>
        <c:title>
          <c:tx>
            <c:rich>
              <a:bodyPr/>
              <a:lstStyle/>
              <a:p>
                <a:pPr>
                  <a:defRPr/>
                </a:pPr>
                <a:r>
                  <a:rPr lang="en-US"/>
                  <a:t>CAUDAL MÁSICO DE GAS (Kg/h)</a:t>
                </a:r>
              </a:p>
            </c:rich>
          </c:tx>
          <c:layout/>
          <c:overlay val="0"/>
        </c:title>
        <c:numFmt formatCode="General" sourceLinked="1"/>
        <c:majorTickMark val="none"/>
        <c:minorTickMark val="none"/>
        <c:tickLblPos val="nextTo"/>
        <c:crossAx val="40243200"/>
        <c:crosses val="autoZero"/>
        <c:crossBetween val="midCat"/>
      </c:valAx>
      <c:valAx>
        <c:axId val="40243200"/>
        <c:scaling>
          <c:orientation val="minMax"/>
        </c:scaling>
        <c:delete val="0"/>
        <c:axPos val="l"/>
        <c:majorGridlines/>
        <c:title>
          <c:tx>
            <c:rich>
              <a:bodyPr/>
              <a:lstStyle/>
              <a:p>
                <a:pPr>
                  <a:defRPr/>
                </a:pPr>
                <a:r>
                  <a:rPr lang="en-US"/>
                  <a:t>TEMPERATURA DE GAS (°C)</a:t>
                </a:r>
              </a:p>
            </c:rich>
          </c:tx>
          <c:layout/>
          <c:overlay val="0"/>
        </c:title>
        <c:numFmt formatCode="General" sourceLinked="1"/>
        <c:majorTickMark val="none"/>
        <c:minorTickMark val="none"/>
        <c:tickLblPos val="nextTo"/>
        <c:crossAx val="40761216"/>
        <c:crosses val="autoZero"/>
        <c:crossBetween val="midCat"/>
      </c:valAx>
    </c:plotArea>
    <c:legend>
      <c:legendPos val="r"/>
      <c:layout>
        <c:manualLayout>
          <c:xMode val="edge"/>
          <c:yMode val="edge"/>
          <c:x val="0.70881001202974625"/>
          <c:y val="0.53597880137187326"/>
          <c:w val="0.21480109908136483"/>
          <c:h val="7.7030514955598595E-2"/>
        </c:manualLayout>
      </c:layout>
      <c:overlay val="0"/>
    </c:legend>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D96054B2-0320-4B59-88B2-256CBB0ABE85}" type="datetimeFigureOut">
              <a:rPr lang="es-ES"/>
              <a:pPr>
                <a:defRPr/>
              </a:pPr>
              <a:t>14/02/2017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atin typeface="Calibri" pitchFamily="34" charset="0"/>
              </a:defRPr>
            </a:lvl1pPr>
          </a:lstStyle>
          <a:p>
            <a:pPr>
              <a:defRPr/>
            </a:pPr>
            <a:fld id="{573C624E-867F-4078-9B9B-3D9D2575E2C1}" type="slidenum">
              <a:rPr lang="en-US" altLang="en-US"/>
              <a:pPr>
                <a:defRPr/>
              </a:pPr>
              <a:t>‹Nº›</a:t>
            </a:fld>
            <a:endParaRPr lang="en-US" altLang="en-US"/>
          </a:p>
        </p:txBody>
      </p:sp>
    </p:spTree>
    <p:extLst>
      <p:ext uri="{BB962C8B-B14F-4D97-AF65-F5344CB8AC3E}">
        <p14:creationId xmlns:p14="http://schemas.microsoft.com/office/powerpoint/2010/main" val="119851465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A continuación la exposición del proyecto de grado previo a la obtención de nuestro título</a:t>
            </a:r>
          </a:p>
        </p:txBody>
      </p:sp>
      <p:sp>
        <p:nvSpPr>
          <p:cNvPr id="450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3B254D8A-867B-4DE8-A0E6-6DC93D96C4D6}" type="slidenum">
              <a:rPr lang="es-EC" altLang="en-US"/>
              <a:pPr>
                <a:spcBef>
                  <a:spcPct val="0"/>
                </a:spcBef>
              </a:pPr>
              <a:t>1</a:t>
            </a:fld>
            <a:endParaRPr lang="es-EC"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696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E22E6AF-222C-46BE-B66F-5C4DCD7863A5}" type="slidenum">
              <a:rPr lang="es-EC" altLang="en-US"/>
              <a:pPr>
                <a:spcBef>
                  <a:spcPct val="0"/>
                </a:spcBef>
              </a:pPr>
              <a:t>10</a:t>
            </a:fld>
            <a:endParaRPr lang="es-EC"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100</a:t>
            </a:fld>
            <a:endParaRPr lang="es-EC"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6020"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B1C5EF42-F830-4BC2-B916-5DC03BF800AC}" type="slidenum">
              <a:rPr lang="es-EC" altLang="en-US"/>
              <a:pPr algn="r" eaLnBrk="1" hangingPunct="1">
                <a:spcBef>
                  <a:spcPct val="0"/>
                </a:spcBef>
              </a:pPr>
              <a:t>101</a:t>
            </a:fld>
            <a:endParaRPr lang="es-EC"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696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E22E6AF-222C-46BE-B66F-5C4DCD7863A5}" type="slidenum">
              <a:rPr lang="es-EC" altLang="en-US"/>
              <a:pPr>
                <a:spcBef>
                  <a:spcPct val="0"/>
                </a:spcBef>
              </a:pPr>
              <a:t>11</a:t>
            </a:fld>
            <a:endParaRPr lang="es-EC"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696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E22E6AF-222C-46BE-B66F-5C4DCD7863A5}" type="slidenum">
              <a:rPr lang="es-EC" altLang="en-US"/>
              <a:pPr>
                <a:spcBef>
                  <a:spcPct val="0"/>
                </a:spcBef>
              </a:pPr>
              <a:t>12</a:t>
            </a:fld>
            <a:endParaRPr lang="es-EC"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19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E026E19-2E6F-4B5D-B025-E0E7C2314232}" type="slidenum">
              <a:rPr lang="es-EC" altLang="en-US"/>
              <a:pPr>
                <a:spcBef>
                  <a:spcPct val="0"/>
                </a:spcBef>
              </a:pPr>
              <a:t>13</a:t>
            </a:fld>
            <a:endParaRPr lang="es-EC"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29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60A25821-1BFC-4B84-9A04-6A1F6111270E}" type="slidenum">
              <a:rPr lang="es-EC" altLang="en-US"/>
              <a:pPr>
                <a:spcBef>
                  <a:spcPct val="0"/>
                </a:spcBef>
              </a:pPr>
              <a:t>14</a:t>
            </a:fld>
            <a:endParaRPr lang="es-EC"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29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60A25821-1BFC-4B84-9A04-6A1F6111270E}" type="slidenum">
              <a:rPr lang="es-EC" altLang="en-US"/>
              <a:pPr>
                <a:spcBef>
                  <a:spcPct val="0"/>
                </a:spcBef>
              </a:pPr>
              <a:t>15</a:t>
            </a:fld>
            <a:endParaRPr lang="es-EC"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39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3851562-6C1A-426B-808B-7979CF276C89}" type="slidenum">
              <a:rPr lang="es-EC" altLang="en-US"/>
              <a:pPr>
                <a:spcBef>
                  <a:spcPct val="0"/>
                </a:spcBef>
              </a:pPr>
              <a:t>16</a:t>
            </a:fld>
            <a:endParaRPr lang="es-EC"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altLang="en-US" dirty="0" smtClean="0"/>
          </a:p>
        </p:txBody>
      </p:sp>
      <p:sp>
        <p:nvSpPr>
          <p:cNvPr id="839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3851562-6C1A-426B-808B-7979CF276C89}" type="slidenum">
              <a:rPr lang="es-EC" altLang="en-US"/>
              <a:pPr>
                <a:spcBef>
                  <a:spcPct val="0"/>
                </a:spcBef>
              </a:pPr>
              <a:t>17</a:t>
            </a:fld>
            <a:endParaRPr lang="es-EC"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39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3851562-6C1A-426B-808B-7979CF276C89}" type="slidenum">
              <a:rPr lang="es-EC" altLang="en-US"/>
              <a:pPr>
                <a:spcBef>
                  <a:spcPct val="0"/>
                </a:spcBef>
              </a:pPr>
              <a:t>18</a:t>
            </a:fld>
            <a:endParaRPr lang="es-EC"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39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3851562-6C1A-426B-808B-7979CF276C89}" type="slidenum">
              <a:rPr lang="es-EC" altLang="en-US"/>
              <a:pPr>
                <a:spcBef>
                  <a:spcPct val="0"/>
                </a:spcBef>
              </a:pPr>
              <a:t>19</a:t>
            </a:fld>
            <a:endParaRPr lang="es-EC"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460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D9E070E-365F-4ED3-83AD-A7F83D140608}" type="slidenum">
              <a:rPr lang="es-EC" altLang="en-US"/>
              <a:pPr>
                <a:spcBef>
                  <a:spcPct val="0"/>
                </a:spcBef>
              </a:pPr>
              <a:t>2</a:t>
            </a:fld>
            <a:endParaRPr lang="es-EC"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39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3851562-6C1A-426B-808B-7979CF276C89}" type="slidenum">
              <a:rPr lang="es-EC" altLang="en-US"/>
              <a:pPr>
                <a:spcBef>
                  <a:spcPct val="0"/>
                </a:spcBef>
              </a:pPr>
              <a:t>20</a:t>
            </a:fld>
            <a:endParaRPr lang="es-EC"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39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3851562-6C1A-426B-808B-7979CF276C89}" type="slidenum">
              <a:rPr lang="es-EC" altLang="en-US"/>
              <a:pPr>
                <a:spcBef>
                  <a:spcPct val="0"/>
                </a:spcBef>
              </a:pPr>
              <a:t>21</a:t>
            </a:fld>
            <a:endParaRPr lang="es-EC"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39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3851562-6C1A-426B-808B-7979CF276C89}" type="slidenum">
              <a:rPr lang="es-EC" altLang="en-US"/>
              <a:pPr>
                <a:spcBef>
                  <a:spcPct val="0"/>
                </a:spcBef>
              </a:pPr>
              <a:t>22</a:t>
            </a:fld>
            <a:endParaRPr lang="es-EC"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39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3851562-6C1A-426B-808B-7979CF276C89}" type="slidenum">
              <a:rPr lang="es-EC" altLang="en-US"/>
              <a:pPr>
                <a:spcBef>
                  <a:spcPct val="0"/>
                </a:spcBef>
              </a:pPr>
              <a:t>23</a:t>
            </a:fld>
            <a:endParaRPr lang="es-EC"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39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3851562-6C1A-426B-808B-7979CF276C89}" type="slidenum">
              <a:rPr lang="es-EC" altLang="en-US"/>
              <a:pPr>
                <a:spcBef>
                  <a:spcPct val="0"/>
                </a:spcBef>
              </a:pPr>
              <a:t>24</a:t>
            </a:fld>
            <a:endParaRPr lang="es-EC"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39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3851562-6C1A-426B-808B-7979CF276C89}" type="slidenum">
              <a:rPr lang="es-EC" altLang="en-US"/>
              <a:pPr>
                <a:spcBef>
                  <a:spcPct val="0"/>
                </a:spcBef>
              </a:pPr>
              <a:t>25</a:t>
            </a:fld>
            <a:endParaRPr lang="es-EC"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39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3851562-6C1A-426B-808B-7979CF276C89}" type="slidenum">
              <a:rPr lang="es-EC" altLang="en-US"/>
              <a:pPr>
                <a:spcBef>
                  <a:spcPct val="0"/>
                </a:spcBef>
              </a:pPr>
              <a:t>26</a:t>
            </a:fld>
            <a:endParaRPr lang="es-EC"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39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93851562-6C1A-426B-808B-7979CF276C89}" type="slidenum">
              <a:rPr lang="es-EC" altLang="en-US"/>
              <a:pPr>
                <a:spcBef>
                  <a:spcPct val="0"/>
                </a:spcBef>
              </a:pPr>
              <a:t>27</a:t>
            </a:fld>
            <a:endParaRPr lang="es-EC"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28</a:t>
            </a:fld>
            <a:endParaRPr lang="es-EC"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29</a:t>
            </a:fld>
            <a:endParaRPr lang="es-EC"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471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D6B3C8C-F718-4DC6-9DD7-6AF4BFA04E9D}" type="slidenum">
              <a:rPr lang="es-EC" altLang="en-US"/>
              <a:pPr>
                <a:spcBef>
                  <a:spcPct val="0"/>
                </a:spcBef>
              </a:pPr>
              <a:t>3</a:t>
            </a:fld>
            <a:endParaRPr lang="es-EC"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30</a:t>
            </a:fld>
            <a:endParaRPr lang="es-EC"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31</a:t>
            </a:fld>
            <a:endParaRPr lang="es-EC"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32</a:t>
            </a:fld>
            <a:endParaRPr lang="es-EC"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33</a:t>
            </a:fld>
            <a:endParaRPr lang="es-EC"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34</a:t>
            </a:fld>
            <a:endParaRPr lang="es-EC"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35</a:t>
            </a:fld>
            <a:endParaRPr lang="es-EC"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36</a:t>
            </a:fld>
            <a:endParaRPr lang="es-EC"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37</a:t>
            </a:fld>
            <a:endParaRPr lang="es-EC"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38</a:t>
            </a:fld>
            <a:endParaRPr lang="es-EC"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39</a:t>
            </a:fld>
            <a:endParaRPr lang="es-EC"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481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144DF949-5299-455F-B9F7-E98A461D0FED}" type="slidenum">
              <a:rPr lang="es-EC" altLang="en-US"/>
              <a:pPr>
                <a:spcBef>
                  <a:spcPct val="0"/>
                </a:spcBef>
              </a:pPr>
              <a:t>4</a:t>
            </a:fld>
            <a:endParaRPr lang="es-EC"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40</a:t>
            </a:fld>
            <a:endParaRPr lang="es-EC"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41</a:t>
            </a:fld>
            <a:endParaRPr lang="es-EC"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42</a:t>
            </a:fld>
            <a:endParaRPr lang="es-EC"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43</a:t>
            </a:fld>
            <a:endParaRPr lang="es-EC"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44</a:t>
            </a:fld>
            <a:endParaRPr lang="es-EC"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45</a:t>
            </a:fld>
            <a:endParaRPr lang="es-EC"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46</a:t>
            </a:fld>
            <a:endParaRPr lang="es-EC"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47</a:t>
            </a:fld>
            <a:endParaRPr lang="es-EC"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48</a:t>
            </a:fld>
            <a:endParaRPr lang="es-EC"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624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0869B16A-392E-446F-8D51-5946D57378AF}" type="slidenum">
              <a:rPr lang="es-EC" altLang="en-US"/>
              <a:pPr>
                <a:spcBef>
                  <a:spcPct val="0"/>
                </a:spcBef>
              </a:pPr>
              <a:t>49</a:t>
            </a:fld>
            <a:endParaRPr lang="es-EC"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491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3524D7CC-5632-444A-BC8D-30E635BB5FD2}" type="slidenum">
              <a:rPr lang="es-EC" altLang="en-US"/>
              <a:pPr>
                <a:spcBef>
                  <a:spcPct val="0"/>
                </a:spcBef>
              </a:pPr>
              <a:t>5</a:t>
            </a:fld>
            <a:endParaRPr lang="es-EC"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50</a:t>
            </a:fld>
            <a:endParaRPr lang="es-EC"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51</a:t>
            </a:fld>
            <a:endParaRPr lang="es-EC"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52</a:t>
            </a:fld>
            <a:endParaRPr lang="es-EC"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53</a:t>
            </a:fld>
            <a:endParaRPr lang="es-EC"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54</a:t>
            </a:fld>
            <a:endParaRPr lang="es-EC"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55</a:t>
            </a:fld>
            <a:endParaRPr lang="es-EC"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56</a:t>
            </a:fld>
            <a:endParaRPr lang="es-EC"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57</a:t>
            </a:fld>
            <a:endParaRPr lang="es-EC"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58</a:t>
            </a:fld>
            <a:endParaRPr lang="es-EC"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59</a:t>
            </a:fld>
            <a:endParaRPr lang="es-EC"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501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DC3C89E-01D4-4BAF-A99A-4803C78411D8}" type="slidenum">
              <a:rPr lang="es-EC" altLang="en-US"/>
              <a:pPr>
                <a:spcBef>
                  <a:spcPct val="0"/>
                </a:spcBef>
              </a:pPr>
              <a:t>6</a:t>
            </a:fld>
            <a:endParaRPr lang="es-EC"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60</a:t>
            </a:fld>
            <a:endParaRPr lang="es-EC"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61</a:t>
            </a:fld>
            <a:endParaRPr lang="es-EC"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62</a:t>
            </a:fld>
            <a:endParaRPr lang="es-EC"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63</a:t>
            </a:fld>
            <a:endParaRPr lang="es-EC"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64</a:t>
            </a:fld>
            <a:endParaRPr lang="es-EC"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65</a:t>
            </a:fld>
            <a:endParaRPr lang="es-EC"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66</a:t>
            </a:fld>
            <a:endParaRPr lang="es-EC"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67</a:t>
            </a:fld>
            <a:endParaRPr lang="es-EC"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68</a:t>
            </a:fld>
            <a:endParaRPr lang="es-EC"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69</a:t>
            </a:fld>
            <a:endParaRPr lang="es-EC"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522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1B3BBE5D-7607-41AB-B80B-76F5590E0A88}" type="slidenum">
              <a:rPr lang="es-EC" altLang="en-US"/>
              <a:pPr>
                <a:spcBef>
                  <a:spcPct val="0"/>
                </a:spcBef>
              </a:pPr>
              <a:t>7</a:t>
            </a:fld>
            <a:endParaRPr lang="es-EC"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70</a:t>
            </a:fld>
            <a:endParaRPr lang="es-EC"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71</a:t>
            </a:fld>
            <a:endParaRPr lang="es-EC"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72</a:t>
            </a:fld>
            <a:endParaRPr lang="es-EC"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73</a:t>
            </a:fld>
            <a:endParaRPr lang="es-EC"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74</a:t>
            </a:fld>
            <a:endParaRPr lang="es-EC"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75</a:t>
            </a:fld>
            <a:endParaRPr lang="es-EC"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76</a:t>
            </a:fld>
            <a:endParaRPr lang="es-EC"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77</a:t>
            </a:fld>
            <a:endParaRPr lang="es-EC"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78</a:t>
            </a:fld>
            <a:endParaRPr lang="es-EC"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79</a:t>
            </a:fld>
            <a:endParaRPr lang="es-EC"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542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A686FC60-696E-40CA-930B-97B49756E912}" type="slidenum">
              <a:rPr lang="es-EC" altLang="en-US"/>
              <a:pPr>
                <a:spcBef>
                  <a:spcPct val="0"/>
                </a:spcBef>
              </a:pPr>
              <a:t>8</a:t>
            </a:fld>
            <a:endParaRPr lang="es-EC"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80</a:t>
            </a:fld>
            <a:endParaRPr lang="es-EC"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81</a:t>
            </a:fld>
            <a:endParaRPr lang="es-EC"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82</a:t>
            </a:fld>
            <a:endParaRPr lang="es-EC"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83</a:t>
            </a:fld>
            <a:endParaRPr lang="es-EC"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84</a:t>
            </a:fld>
            <a:endParaRPr lang="es-EC"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85</a:t>
            </a:fld>
            <a:endParaRPr lang="es-EC"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86</a:t>
            </a:fld>
            <a:endParaRPr lang="es-EC"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87</a:t>
            </a:fld>
            <a:endParaRPr lang="es-EC"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88</a:t>
            </a:fld>
            <a:endParaRPr lang="es-EC"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89</a:t>
            </a:fld>
            <a:endParaRPr lang="es-EC"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593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2923ED12-79D2-4AF8-AB75-05B2FFC39E44}" type="slidenum">
              <a:rPr lang="es-EC" altLang="en-US"/>
              <a:pPr>
                <a:spcBef>
                  <a:spcPct val="0"/>
                </a:spcBef>
              </a:pPr>
              <a:t>9</a:t>
            </a:fld>
            <a:endParaRPr lang="es-EC"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90</a:t>
            </a:fld>
            <a:endParaRPr lang="es-EC"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91</a:t>
            </a:fld>
            <a:endParaRPr lang="es-EC"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92</a:t>
            </a:fld>
            <a:endParaRPr lang="es-EC"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93</a:t>
            </a:fld>
            <a:endParaRPr lang="es-EC"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94</a:t>
            </a:fld>
            <a:endParaRPr lang="es-EC"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95</a:t>
            </a:fld>
            <a:endParaRPr lang="es-EC"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96</a:t>
            </a:fld>
            <a:endParaRPr lang="es-EC"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97</a:t>
            </a:fld>
            <a:endParaRPr lang="es-EC"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98</a:t>
            </a:fld>
            <a:endParaRPr lang="es-EC"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n-US" smtClean="0"/>
              <a:t>Referente al cantón el Empalme</a:t>
            </a:r>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F02B3C5-CF18-439D-AE61-59F1A01C5D74}" type="slidenum">
              <a:rPr lang="es-EC" altLang="en-US"/>
              <a:pPr>
                <a:spcBef>
                  <a:spcPct val="0"/>
                </a:spcBef>
              </a:pPr>
              <a:t>99</a:t>
            </a:fld>
            <a:endParaRPr lang="es-EC"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2B56347-DFE8-46D6-8E72-3474D92B2049}" type="datetimeFigureOut">
              <a:rPr lang="es-ES"/>
              <a:pPr>
                <a:defRPr/>
              </a:pPr>
              <a:t>14/02/2017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892B16-2FE5-4008-AA42-1F4FC5C2AA6E}" type="slidenum">
              <a:rPr lang="en-US" altLang="en-US"/>
              <a:pPr>
                <a:defRPr/>
              </a:pPr>
              <a:t>‹Nº›</a:t>
            </a:fld>
            <a:endParaRPr lang="en-US" altLang="en-US"/>
          </a:p>
        </p:txBody>
      </p:sp>
    </p:spTree>
    <p:extLst>
      <p:ext uri="{BB962C8B-B14F-4D97-AF65-F5344CB8AC3E}">
        <p14:creationId xmlns:p14="http://schemas.microsoft.com/office/powerpoint/2010/main" val="224580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B07E75-2A82-47B3-9B01-0C70058D4731}" type="datetimeFigureOut">
              <a:rPr lang="es-ES"/>
              <a:pPr>
                <a:defRPr/>
              </a:pPr>
              <a:t>14/02/2017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77FE78-9164-4F3D-9DA7-3F95308FA307}" type="slidenum">
              <a:rPr lang="en-US" altLang="en-US"/>
              <a:pPr>
                <a:defRPr/>
              </a:pPr>
              <a:t>‹Nº›</a:t>
            </a:fld>
            <a:endParaRPr lang="en-US" altLang="en-US"/>
          </a:p>
        </p:txBody>
      </p:sp>
    </p:spTree>
    <p:extLst>
      <p:ext uri="{BB962C8B-B14F-4D97-AF65-F5344CB8AC3E}">
        <p14:creationId xmlns:p14="http://schemas.microsoft.com/office/powerpoint/2010/main" val="8624812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128ECA1-C187-44D1-BFB1-7A06BE2E6517}" type="datetimeFigureOut">
              <a:rPr lang="es-ES"/>
              <a:pPr>
                <a:defRPr/>
              </a:pPr>
              <a:t>14/02/2017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4A804A-C818-4FAD-83A7-3A5C7C7D75DC}" type="slidenum">
              <a:rPr lang="en-US" altLang="en-US"/>
              <a:pPr>
                <a:defRPr/>
              </a:pPr>
              <a:t>‹Nº›</a:t>
            </a:fld>
            <a:endParaRPr lang="en-US" altLang="en-US"/>
          </a:p>
        </p:txBody>
      </p:sp>
    </p:spTree>
    <p:extLst>
      <p:ext uri="{BB962C8B-B14F-4D97-AF65-F5344CB8AC3E}">
        <p14:creationId xmlns:p14="http://schemas.microsoft.com/office/powerpoint/2010/main" val="545181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F1D7F08-125F-4A47-BEC6-1F508F9BEE82}" type="datetimeFigureOut">
              <a:rPr lang="es-ES"/>
              <a:pPr>
                <a:defRPr/>
              </a:pPr>
              <a:t>14/02/2017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50EBB4-250C-4874-82FB-928BE30B2116}" type="slidenum">
              <a:rPr lang="en-US" altLang="en-US"/>
              <a:pPr>
                <a:defRPr/>
              </a:pPr>
              <a:t>‹Nº›</a:t>
            </a:fld>
            <a:endParaRPr lang="en-US" altLang="en-US"/>
          </a:p>
        </p:txBody>
      </p:sp>
    </p:spTree>
    <p:extLst>
      <p:ext uri="{BB962C8B-B14F-4D97-AF65-F5344CB8AC3E}">
        <p14:creationId xmlns:p14="http://schemas.microsoft.com/office/powerpoint/2010/main" val="336480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50FDF74-C0E4-487B-AA0E-D025E9A80586}" type="datetimeFigureOut">
              <a:rPr lang="es-ES"/>
              <a:pPr>
                <a:defRPr/>
              </a:pPr>
              <a:t>14/02/2017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296C0B-9328-45F9-BD94-6909D93E1318}" type="slidenum">
              <a:rPr lang="en-US" altLang="en-US"/>
              <a:pPr>
                <a:defRPr/>
              </a:pPr>
              <a:t>‹Nº›</a:t>
            </a:fld>
            <a:endParaRPr lang="en-US" altLang="en-US"/>
          </a:p>
        </p:txBody>
      </p:sp>
    </p:spTree>
    <p:extLst>
      <p:ext uri="{BB962C8B-B14F-4D97-AF65-F5344CB8AC3E}">
        <p14:creationId xmlns:p14="http://schemas.microsoft.com/office/powerpoint/2010/main" val="1785612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D4AB340-EE50-4443-A9F2-FACB8EC67CF5}" type="datetimeFigureOut">
              <a:rPr lang="es-ES"/>
              <a:pPr>
                <a:defRPr/>
              </a:pPr>
              <a:t>14/02/2017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97FF5DC-130C-4551-B33F-EBF5834BF7F6}" type="slidenum">
              <a:rPr lang="en-US" altLang="en-US"/>
              <a:pPr>
                <a:defRPr/>
              </a:pPr>
              <a:t>‹Nº›</a:t>
            </a:fld>
            <a:endParaRPr lang="en-US" altLang="en-US"/>
          </a:p>
        </p:txBody>
      </p:sp>
    </p:spTree>
    <p:extLst>
      <p:ext uri="{BB962C8B-B14F-4D97-AF65-F5344CB8AC3E}">
        <p14:creationId xmlns:p14="http://schemas.microsoft.com/office/powerpoint/2010/main" val="776414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1FD9291-497E-4AC5-858F-2692286BD9F6}" type="datetimeFigureOut">
              <a:rPr lang="es-ES"/>
              <a:pPr>
                <a:defRPr/>
              </a:pPr>
              <a:t>14/02/2017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C9AAC0D-2C94-4F31-974A-360861AF3E49}" type="slidenum">
              <a:rPr lang="en-US" altLang="en-US"/>
              <a:pPr>
                <a:defRPr/>
              </a:pPr>
              <a:t>‹Nº›</a:t>
            </a:fld>
            <a:endParaRPr lang="en-US" altLang="en-US"/>
          </a:p>
        </p:txBody>
      </p:sp>
    </p:spTree>
    <p:extLst>
      <p:ext uri="{BB962C8B-B14F-4D97-AF65-F5344CB8AC3E}">
        <p14:creationId xmlns:p14="http://schemas.microsoft.com/office/powerpoint/2010/main" val="1991890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6C173C7-3C9F-435F-BF3F-934BDA74808F}" type="datetimeFigureOut">
              <a:rPr lang="es-ES"/>
              <a:pPr>
                <a:defRPr/>
              </a:pPr>
              <a:t>14/02/2017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79BA0ED-E854-417C-8DE1-DB5877031C42}" type="slidenum">
              <a:rPr lang="en-US" altLang="en-US"/>
              <a:pPr>
                <a:defRPr/>
              </a:pPr>
              <a:t>‹Nº›</a:t>
            </a:fld>
            <a:endParaRPr lang="en-US" altLang="en-US"/>
          </a:p>
        </p:txBody>
      </p:sp>
    </p:spTree>
    <p:extLst>
      <p:ext uri="{BB962C8B-B14F-4D97-AF65-F5344CB8AC3E}">
        <p14:creationId xmlns:p14="http://schemas.microsoft.com/office/powerpoint/2010/main" val="3607167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E0274F5-E1B5-4632-9676-CD6EFDCFA8D1}" type="datetimeFigureOut">
              <a:rPr lang="es-ES"/>
              <a:pPr>
                <a:defRPr/>
              </a:pPr>
              <a:t>14/02/2017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3894BA8-2713-4F87-B60C-156A3D01C148}" type="slidenum">
              <a:rPr lang="en-US" altLang="en-US"/>
              <a:pPr>
                <a:defRPr/>
              </a:pPr>
              <a:t>‹Nº›</a:t>
            </a:fld>
            <a:endParaRPr lang="en-US" altLang="en-US"/>
          </a:p>
        </p:txBody>
      </p:sp>
    </p:spTree>
    <p:extLst>
      <p:ext uri="{BB962C8B-B14F-4D97-AF65-F5344CB8AC3E}">
        <p14:creationId xmlns:p14="http://schemas.microsoft.com/office/powerpoint/2010/main" val="1427848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47078C9-5E14-46C1-9B36-ABDA96E769A3}" type="datetimeFigureOut">
              <a:rPr lang="es-ES"/>
              <a:pPr>
                <a:defRPr/>
              </a:pPr>
              <a:t>14/02/2017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FC19793-1816-493E-9994-A2617A0F73CC}" type="slidenum">
              <a:rPr lang="en-US" altLang="en-US"/>
              <a:pPr>
                <a:defRPr/>
              </a:pPr>
              <a:t>‹Nº›</a:t>
            </a:fld>
            <a:endParaRPr lang="en-US" altLang="en-US"/>
          </a:p>
        </p:txBody>
      </p:sp>
    </p:spTree>
    <p:extLst>
      <p:ext uri="{BB962C8B-B14F-4D97-AF65-F5344CB8AC3E}">
        <p14:creationId xmlns:p14="http://schemas.microsoft.com/office/powerpoint/2010/main" val="2849332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70A8C25-270C-4C45-8767-8689B1441D78}" type="datetimeFigureOut">
              <a:rPr lang="es-ES"/>
              <a:pPr>
                <a:defRPr/>
              </a:pPr>
              <a:t>14/02/2017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A91F8E-C834-4A12-8A87-E275B715F48C}" type="slidenum">
              <a:rPr lang="en-US" altLang="en-US"/>
              <a:pPr>
                <a:defRPr/>
              </a:pPr>
              <a:t>‹Nº›</a:t>
            </a:fld>
            <a:endParaRPr lang="en-US" altLang="en-US"/>
          </a:p>
        </p:txBody>
      </p:sp>
    </p:spTree>
    <p:extLst>
      <p:ext uri="{BB962C8B-B14F-4D97-AF65-F5344CB8AC3E}">
        <p14:creationId xmlns:p14="http://schemas.microsoft.com/office/powerpoint/2010/main" val="539495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16E106A0-57F0-4E8A-A90B-482B95CE9C25}" type="datetimeFigureOut">
              <a:rPr lang="es-ES"/>
              <a:pPr>
                <a:defRPr/>
              </a:pPr>
              <a:t>14/02/2017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pitchFamily="34" charset="0"/>
              </a:defRPr>
            </a:lvl1pPr>
          </a:lstStyle>
          <a:p>
            <a:pPr>
              <a:defRPr/>
            </a:pPr>
            <a:fld id="{D676A2EC-3FA7-47BB-8DF0-D2F27191486D}" type="slidenum">
              <a:rPr lang="en-US" altLang="en-US"/>
              <a:pPr>
                <a:defRPr/>
              </a:pPr>
              <a:t>‹Nº›</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 calcmode="lin" valueType="num">
                                      <p:cBhvr>
                                        <p:cTn id="9" dur="500" fill="hold"/>
                                        <p:tgtEl>
                                          <p:spTgt spid="1026"/>
                                        </p:tgtEl>
                                        <p:attrNameLst>
                                          <p:attrName>style.rotation</p:attrName>
                                        </p:attrNameLst>
                                      </p:cBhvr>
                                      <p:tavLst>
                                        <p:tav tm="0">
                                          <p:val>
                                            <p:fltVal val="360"/>
                                          </p:val>
                                        </p:tav>
                                        <p:tav tm="100000">
                                          <p:val>
                                            <p:fltVal val="0"/>
                                          </p:val>
                                        </p:tav>
                                      </p:tavLst>
                                    </p:anim>
                                    <p:animEffect transition="in" filter="fade">
                                      <p:cBhvr>
                                        <p:cTn id="10" dur="500"/>
                                        <p:tgtEl>
                                          <p:spTgt spid="102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1027">
                                            <p:txEl>
                                              <p:pRg st="0" end="0"/>
                                            </p:txEl>
                                          </p:spTgt>
                                        </p:tgtEl>
                                        <p:attrNameLst>
                                          <p:attrName>style.visibility</p:attrName>
                                        </p:attrNameLst>
                                      </p:cBhvr>
                                      <p:to>
                                        <p:strVal val="visible"/>
                                      </p:to>
                                    </p:set>
                                    <p:anim calcmode="lin" valueType="num">
                                      <p:cBhvr>
                                        <p:cTn id="15" dur="500" fill="hold"/>
                                        <p:tgtEl>
                                          <p:spTgt spid="1027">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1027">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1027">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1027">
                                            <p:txEl>
                                              <p:pRg st="0" end="0"/>
                                            </p:txEl>
                                          </p:spTgt>
                                        </p:tgtEl>
                                      </p:cBhvr>
                                    </p:animEffect>
                                  </p:childTnLst>
                                </p:cTn>
                              </p:par>
                              <p:par>
                                <p:cTn id="19" presetID="49" presetClass="entr" presetSubtype="0" decel="100000" fill="hold" grpId="0" nodeType="withEffect">
                                  <p:stCondLst>
                                    <p:cond delay="0"/>
                                  </p:stCondLst>
                                  <p:iterate type="lt">
                                    <p:tmPct val="10000"/>
                                  </p:iterate>
                                  <p:childTnLst>
                                    <p:set>
                                      <p:cBhvr>
                                        <p:cTn id="20" dur="1" fill="hold">
                                          <p:stCondLst>
                                            <p:cond delay="0"/>
                                          </p:stCondLst>
                                        </p:cTn>
                                        <p:tgtEl>
                                          <p:spTgt spid="1027">
                                            <p:txEl>
                                              <p:pRg st="1" end="1"/>
                                            </p:txEl>
                                          </p:spTgt>
                                        </p:tgtEl>
                                        <p:attrNameLst>
                                          <p:attrName>style.visibility</p:attrName>
                                        </p:attrNameLst>
                                      </p:cBhvr>
                                      <p:to>
                                        <p:strVal val="visible"/>
                                      </p:to>
                                    </p:set>
                                    <p:anim calcmode="lin" valueType="num">
                                      <p:cBhvr>
                                        <p:cTn id="21" dur="500" fill="hold"/>
                                        <p:tgtEl>
                                          <p:spTgt spid="102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1027">
                                            <p:txEl>
                                              <p:pRg st="1" end="1"/>
                                            </p:txEl>
                                          </p:spTgt>
                                        </p:tgtEl>
                                        <p:attrNameLst>
                                          <p:attrName>ppt_h</p:attrName>
                                        </p:attrNameLst>
                                      </p:cBhvr>
                                      <p:tavLst>
                                        <p:tav tm="0">
                                          <p:val>
                                            <p:fltVal val="0"/>
                                          </p:val>
                                        </p:tav>
                                        <p:tav tm="100000">
                                          <p:val>
                                            <p:strVal val="#ppt_h"/>
                                          </p:val>
                                        </p:tav>
                                      </p:tavLst>
                                    </p:anim>
                                    <p:anim calcmode="lin" valueType="num">
                                      <p:cBhvr>
                                        <p:cTn id="23" dur="500" fill="hold"/>
                                        <p:tgtEl>
                                          <p:spTgt spid="1027">
                                            <p:txEl>
                                              <p:pRg st="1" end="1"/>
                                            </p:txEl>
                                          </p:spTgt>
                                        </p:tgtEl>
                                        <p:attrNameLst>
                                          <p:attrName>style.rotation</p:attrName>
                                        </p:attrNameLst>
                                      </p:cBhvr>
                                      <p:tavLst>
                                        <p:tav tm="0">
                                          <p:val>
                                            <p:fltVal val="360"/>
                                          </p:val>
                                        </p:tav>
                                        <p:tav tm="100000">
                                          <p:val>
                                            <p:fltVal val="0"/>
                                          </p:val>
                                        </p:tav>
                                      </p:tavLst>
                                    </p:anim>
                                    <p:animEffect transition="in" filter="fade">
                                      <p:cBhvr>
                                        <p:cTn id="24" dur="500"/>
                                        <p:tgtEl>
                                          <p:spTgt spid="1027">
                                            <p:txEl>
                                              <p:pRg st="1" end="1"/>
                                            </p:txEl>
                                          </p:spTgt>
                                        </p:tgtEl>
                                      </p:cBhvr>
                                    </p:animEffect>
                                  </p:childTnLst>
                                </p:cTn>
                              </p:par>
                              <p:par>
                                <p:cTn id="25" presetID="49" presetClass="entr" presetSubtype="0" decel="100000" fill="hold" grpId="0" nodeType="withEffect">
                                  <p:stCondLst>
                                    <p:cond delay="0"/>
                                  </p:stCondLst>
                                  <p:iterate type="lt">
                                    <p:tmPct val="10000"/>
                                  </p:iterate>
                                  <p:childTnLst>
                                    <p:set>
                                      <p:cBhvr>
                                        <p:cTn id="26" dur="1" fill="hold">
                                          <p:stCondLst>
                                            <p:cond delay="0"/>
                                          </p:stCondLst>
                                        </p:cTn>
                                        <p:tgtEl>
                                          <p:spTgt spid="1027">
                                            <p:txEl>
                                              <p:pRg st="2" end="2"/>
                                            </p:txEl>
                                          </p:spTgt>
                                        </p:tgtEl>
                                        <p:attrNameLst>
                                          <p:attrName>style.visibility</p:attrName>
                                        </p:attrNameLst>
                                      </p:cBhvr>
                                      <p:to>
                                        <p:strVal val="visible"/>
                                      </p:to>
                                    </p:set>
                                    <p:anim calcmode="lin" valueType="num">
                                      <p:cBhvr>
                                        <p:cTn id="27" dur="500" fill="hold"/>
                                        <p:tgtEl>
                                          <p:spTgt spid="1027">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027">
                                            <p:txEl>
                                              <p:pRg st="2" end="2"/>
                                            </p:txEl>
                                          </p:spTgt>
                                        </p:tgtEl>
                                        <p:attrNameLst>
                                          <p:attrName>ppt_h</p:attrName>
                                        </p:attrNameLst>
                                      </p:cBhvr>
                                      <p:tavLst>
                                        <p:tav tm="0">
                                          <p:val>
                                            <p:fltVal val="0"/>
                                          </p:val>
                                        </p:tav>
                                        <p:tav tm="100000">
                                          <p:val>
                                            <p:strVal val="#ppt_h"/>
                                          </p:val>
                                        </p:tav>
                                      </p:tavLst>
                                    </p:anim>
                                    <p:anim calcmode="lin" valueType="num">
                                      <p:cBhvr>
                                        <p:cTn id="29" dur="500" fill="hold"/>
                                        <p:tgtEl>
                                          <p:spTgt spid="1027">
                                            <p:txEl>
                                              <p:pRg st="2" end="2"/>
                                            </p:txEl>
                                          </p:spTgt>
                                        </p:tgtEl>
                                        <p:attrNameLst>
                                          <p:attrName>style.rotation</p:attrName>
                                        </p:attrNameLst>
                                      </p:cBhvr>
                                      <p:tavLst>
                                        <p:tav tm="0">
                                          <p:val>
                                            <p:fltVal val="360"/>
                                          </p:val>
                                        </p:tav>
                                        <p:tav tm="100000">
                                          <p:val>
                                            <p:fltVal val="0"/>
                                          </p:val>
                                        </p:tav>
                                      </p:tavLst>
                                    </p:anim>
                                    <p:animEffect transition="in" filter="fade">
                                      <p:cBhvr>
                                        <p:cTn id="30" dur="500"/>
                                        <p:tgtEl>
                                          <p:spTgt spid="1027">
                                            <p:txEl>
                                              <p:pRg st="2" end="2"/>
                                            </p:txEl>
                                          </p:spTgt>
                                        </p:tgtEl>
                                      </p:cBhvr>
                                    </p:animEffect>
                                  </p:childTnLst>
                                </p:cTn>
                              </p:par>
                              <p:par>
                                <p:cTn id="31" presetID="49" presetClass="entr" presetSubtype="0" decel="100000" fill="hold" grpId="0" nodeType="withEffect">
                                  <p:stCondLst>
                                    <p:cond delay="0"/>
                                  </p:stCondLst>
                                  <p:iterate type="lt">
                                    <p:tmPct val="10000"/>
                                  </p:iterate>
                                  <p:childTnLst>
                                    <p:set>
                                      <p:cBhvr>
                                        <p:cTn id="32" dur="1" fill="hold">
                                          <p:stCondLst>
                                            <p:cond delay="0"/>
                                          </p:stCondLst>
                                        </p:cTn>
                                        <p:tgtEl>
                                          <p:spTgt spid="1027">
                                            <p:txEl>
                                              <p:pRg st="3" end="3"/>
                                            </p:txEl>
                                          </p:spTgt>
                                        </p:tgtEl>
                                        <p:attrNameLst>
                                          <p:attrName>style.visibility</p:attrName>
                                        </p:attrNameLst>
                                      </p:cBhvr>
                                      <p:to>
                                        <p:strVal val="visible"/>
                                      </p:to>
                                    </p:set>
                                    <p:anim calcmode="lin" valueType="num">
                                      <p:cBhvr>
                                        <p:cTn id="33" dur="500" fill="hold"/>
                                        <p:tgtEl>
                                          <p:spTgt spid="1027">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1027">
                                            <p:txEl>
                                              <p:pRg st="3" end="3"/>
                                            </p:txEl>
                                          </p:spTgt>
                                        </p:tgtEl>
                                        <p:attrNameLst>
                                          <p:attrName>ppt_h</p:attrName>
                                        </p:attrNameLst>
                                      </p:cBhvr>
                                      <p:tavLst>
                                        <p:tav tm="0">
                                          <p:val>
                                            <p:fltVal val="0"/>
                                          </p:val>
                                        </p:tav>
                                        <p:tav tm="100000">
                                          <p:val>
                                            <p:strVal val="#ppt_h"/>
                                          </p:val>
                                        </p:tav>
                                      </p:tavLst>
                                    </p:anim>
                                    <p:anim calcmode="lin" valueType="num">
                                      <p:cBhvr>
                                        <p:cTn id="35" dur="500" fill="hold"/>
                                        <p:tgtEl>
                                          <p:spTgt spid="1027">
                                            <p:txEl>
                                              <p:pRg st="3" end="3"/>
                                            </p:txEl>
                                          </p:spTgt>
                                        </p:tgtEl>
                                        <p:attrNameLst>
                                          <p:attrName>style.rotation</p:attrName>
                                        </p:attrNameLst>
                                      </p:cBhvr>
                                      <p:tavLst>
                                        <p:tav tm="0">
                                          <p:val>
                                            <p:fltVal val="360"/>
                                          </p:val>
                                        </p:tav>
                                        <p:tav tm="100000">
                                          <p:val>
                                            <p:fltVal val="0"/>
                                          </p:val>
                                        </p:tav>
                                      </p:tavLst>
                                    </p:anim>
                                    <p:animEffect transition="in" filter="fade">
                                      <p:cBhvr>
                                        <p:cTn id="36" dur="500"/>
                                        <p:tgtEl>
                                          <p:spTgt spid="1027">
                                            <p:txEl>
                                              <p:pRg st="3" end="3"/>
                                            </p:txEl>
                                          </p:spTgt>
                                        </p:tgtEl>
                                      </p:cBhvr>
                                    </p:animEffect>
                                  </p:childTnLst>
                                </p:cTn>
                              </p:par>
                              <p:par>
                                <p:cTn id="37" presetID="49" presetClass="entr" presetSubtype="0" decel="100000" fill="hold" grpId="0" nodeType="withEffect">
                                  <p:stCondLst>
                                    <p:cond delay="0"/>
                                  </p:stCondLst>
                                  <p:iterate type="lt">
                                    <p:tmPct val="10000"/>
                                  </p:iterate>
                                  <p:childTnLst>
                                    <p:set>
                                      <p:cBhvr>
                                        <p:cTn id="38" dur="1" fill="hold">
                                          <p:stCondLst>
                                            <p:cond delay="0"/>
                                          </p:stCondLst>
                                        </p:cTn>
                                        <p:tgtEl>
                                          <p:spTgt spid="1027">
                                            <p:txEl>
                                              <p:pRg st="4" end="4"/>
                                            </p:txEl>
                                          </p:spTgt>
                                        </p:tgtEl>
                                        <p:attrNameLst>
                                          <p:attrName>style.visibility</p:attrName>
                                        </p:attrNameLst>
                                      </p:cBhvr>
                                      <p:to>
                                        <p:strVal val="visible"/>
                                      </p:to>
                                    </p:set>
                                    <p:anim calcmode="lin" valueType="num">
                                      <p:cBhvr>
                                        <p:cTn id="39" dur="500" fill="hold"/>
                                        <p:tgtEl>
                                          <p:spTgt spid="1027">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1027">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1027">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49" presetClass="entr" presetSubtype="0" decel="100000" fill="hold" nodeType="click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 lvl="2">
            <p:tnLst>
              <p:par>
                <p:cTn presetID="49" presetClass="entr" presetSubtype="0" decel="10000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 lvl="3">
            <p:tnLst>
              <p:par>
                <p:cTn presetID="49" presetClass="entr" presetSubtype="0" decel="10000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 lvl="4">
            <p:tnLst>
              <p:par>
                <p:cTn presetID="49" presetClass="entr" presetSubtype="0" decel="10000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 lvl="5">
            <p:tnLst>
              <p:par>
                <p:cTn presetID="49" presetClass="entr" presetSubtype="0" decel="100000" fill="hold" nodeType="withEffect">
                  <p:stCondLst>
                    <p:cond delay="0"/>
                  </p:stCondLst>
                  <p:iterate type="lt">
                    <p:tmPct val="10000"/>
                  </p:iterate>
                  <p:childTnLst>
                    <p:set>
                      <p:cBhvr>
                        <p:cTn dur="1" fill="hold">
                          <p:stCondLst>
                            <p:cond delay="0"/>
                          </p:stCondLst>
                        </p:cTn>
                        <p:tgtEl>
                          <p:spTgt spid="1027"/>
                        </p:tgtEl>
                        <p:attrNameLst>
                          <p:attrName>style.visibility</p:attrName>
                        </p:attrNameLst>
                      </p:cBhvr>
                      <p:to>
                        <p:strVal val="visible"/>
                      </p:to>
                    </p:set>
                    <p:anim calcmode="lin" valueType="num">
                      <p:cBhvr>
                        <p:cTn dur="500" fill="hold"/>
                        <p:tgtEl>
                          <p:spTgt spid="1027"/>
                        </p:tgtEl>
                        <p:attrNameLst>
                          <p:attrName>ppt_w</p:attrName>
                        </p:attrNameLst>
                      </p:cBhvr>
                      <p:tavLst>
                        <p:tav tm="0">
                          <p:val>
                            <p:fltVal val="0"/>
                          </p:val>
                        </p:tav>
                        <p:tav tm="100000">
                          <p:val>
                            <p:strVal val="#ppt_w"/>
                          </p:val>
                        </p:tav>
                      </p:tavLst>
                    </p:anim>
                    <p:anim calcmode="lin" valueType="num">
                      <p:cBhvr>
                        <p:cTn dur="500" fill="hold"/>
                        <p:tgtEl>
                          <p:spTgt spid="1027"/>
                        </p:tgtEl>
                        <p:attrNameLst>
                          <p:attrName>ppt_h</p:attrName>
                        </p:attrNameLst>
                      </p:cBhvr>
                      <p:tavLst>
                        <p:tav tm="0">
                          <p:val>
                            <p:fltVal val="0"/>
                          </p:val>
                        </p:tav>
                        <p:tav tm="100000">
                          <p:val>
                            <p:strVal val="#ppt_h"/>
                          </p:val>
                        </p:tav>
                      </p:tavLst>
                    </p:anim>
                    <p:anim calcmode="lin" valueType="num">
                      <p:cBhvr>
                        <p:cTn dur="500" fill="hold"/>
                        <p:tgtEl>
                          <p:spTgt spid="1027"/>
                        </p:tgtEl>
                        <p:attrNameLst>
                          <p:attrName>style.rotation</p:attrName>
                        </p:attrNameLst>
                      </p:cBhvr>
                      <p:tavLst>
                        <p:tav tm="0">
                          <p:val>
                            <p:fltVal val="360"/>
                          </p:val>
                        </p:tav>
                        <p:tav tm="100000">
                          <p:val>
                            <p:fltVal val="0"/>
                          </p:val>
                        </p:tav>
                      </p:tavLst>
                    </p:anim>
                    <p:animEffect transition="in" filter="fade">
                      <p:cBhvr>
                        <p:cTn dur="500"/>
                        <p:tgtEl>
                          <p:spTgt spid="1027"/>
                        </p:tgtEl>
                      </p:cBhvr>
                    </p:animEffect>
                  </p:childTnLst>
                </p:cTn>
              </p:par>
            </p:tnLst>
          </p:tmpl>
        </p:tmplLst>
      </p:bldP>
    </p:bld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ARCHIVOS/Documentos/Elementos%20Desechables%20Restaurables%20Aptas.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7.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3.jpeg"/><Relationship Id="rId4" Type="http://schemas.openxmlformats.org/officeDocument/2006/relationships/image" Target="../media/image22.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hyperlink" Target="ARCHIVOS/Videos/Funcionamiento%20del%20Estatorreactor.wmv"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hyperlink" Target="ARCHIVOS/Videos/Funcionamiento%20del%20Pulsorreactor.wm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chart" Target="../charts/chart1.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chart" Target="../charts/chart3.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chart" Target="../charts/chart7.xml"/><Relationship Id="rId4" Type="http://schemas.openxmlformats.org/officeDocument/2006/relationships/chart" Target="../charts/chart6.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chart" Target="../charts/chart9.xml"/><Relationship Id="rId4" Type="http://schemas.openxmlformats.org/officeDocument/2006/relationships/chart" Target="../charts/chart8.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chart" Target="../charts/char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36.jpe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45.jpeg"/><Relationship Id="rId4" Type="http://schemas.openxmlformats.org/officeDocument/2006/relationships/image" Target="../media/image44.png"/></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chart" Target="../charts/chart11.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6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chart" Target="../charts/chart13.xml"/><Relationship Id="rId4" Type="http://schemas.openxmlformats.org/officeDocument/2006/relationships/chart" Target="../charts/chart12.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hyperlink" Target="ARCHIVOS/Documentos/DIAGRAMA%20DE%20CONEXI&#211;N%20GENERAL.pdf"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hyperlink" Target="ARCHIVOS/Documentos/Desarrollo%20de%20la%20Interfaz%20de%20Usuario.pdf"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6.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hyperlink" Target="ARCHIVOS/Documentos/Programaci&#243;n%20del%20Estatorreactor.pdf"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hyperlink" Target="ARCHIVOS/Documentos/Programaci&#243;n%20del%20Pulsorreactor.pdf"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hyperlink" Target="ARCHIVOS/Videos/Toma%20de%20Datos%20del%20Estatorreactor.wmv"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1.xml"/><Relationship Id="rId5" Type="http://schemas.openxmlformats.org/officeDocument/2006/relationships/chart" Target="../charts/chart15.xml"/><Relationship Id="rId4" Type="http://schemas.openxmlformats.org/officeDocument/2006/relationships/chart" Target="../charts/chart14.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chart" Target="../charts/chart17.xml"/><Relationship Id="rId4" Type="http://schemas.openxmlformats.org/officeDocument/2006/relationships/chart" Target="../charts/chart16.xml"/></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1.xml"/><Relationship Id="rId1" Type="http://schemas.openxmlformats.org/officeDocument/2006/relationships/slideLayout" Target="../slideLayouts/slideLayout1.xml"/><Relationship Id="rId4" Type="http://schemas.openxmlformats.org/officeDocument/2006/relationships/chart" Target="../charts/chart18.xml"/></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hyperlink" Target="ARCHIVOS/Videos/Toma%20de%20Datos%20del%20Pulsorreactor.wmv"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4.xml"/><Relationship Id="rId1" Type="http://schemas.openxmlformats.org/officeDocument/2006/relationships/slideLayout" Target="../slideLayouts/slideLayout1.xml"/><Relationship Id="rId5" Type="http://schemas.openxmlformats.org/officeDocument/2006/relationships/chart" Target="../charts/chart20.xml"/><Relationship Id="rId4" Type="http://schemas.openxmlformats.org/officeDocument/2006/relationships/chart" Target="../charts/chart19.xml"/></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5.xml"/><Relationship Id="rId1" Type="http://schemas.openxmlformats.org/officeDocument/2006/relationships/slideLayout" Target="../slideLayouts/slideLayout1.xml"/><Relationship Id="rId5" Type="http://schemas.openxmlformats.org/officeDocument/2006/relationships/chart" Target="../charts/chart22.xml"/><Relationship Id="rId4" Type="http://schemas.openxmlformats.org/officeDocument/2006/relationships/chart" Target="../charts/chart21.xml"/></Relationships>
</file>

<file path=ppt/slides/_rels/slide8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chart" Target="../charts/chart23.xml"/></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RMATOCARATULA.jpg"/>
          <p:cNvPicPr>
            <a:picLocks noChangeAspect="1"/>
          </p:cNvPicPr>
          <p:nvPr/>
        </p:nvPicPr>
        <p:blipFill>
          <a:blip r:embed="rId3" cstate="print"/>
          <a:stretch>
            <a:fillRect/>
          </a:stretch>
        </p:blipFill>
        <p:spPr>
          <a:xfrm>
            <a:off x="-285784" y="-72148"/>
            <a:ext cx="9399640" cy="7073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51" name="1 Título"/>
          <p:cNvSpPr>
            <a:spLocks noGrp="1"/>
          </p:cNvSpPr>
          <p:nvPr>
            <p:ph type="title"/>
          </p:nvPr>
        </p:nvSpPr>
        <p:spPr>
          <a:xfrm>
            <a:off x="500063" y="1066800"/>
            <a:ext cx="8643937" cy="4876800"/>
          </a:xfrm>
        </p:spPr>
        <p:txBody>
          <a:bodyPr/>
          <a:lstStyle/>
          <a:p>
            <a:r>
              <a:rPr lang="es-EC" altLang="es-EC" sz="2400" dirty="0" smtClean="0"/>
              <a:t> </a:t>
            </a:r>
            <a:r>
              <a:rPr lang="en-US" altLang="es-EC" sz="2400" dirty="0" smtClean="0"/>
              <a:t/>
            </a:r>
            <a:br>
              <a:rPr lang="en-US" altLang="es-EC" sz="2400" dirty="0" smtClean="0"/>
            </a:br>
            <a:r>
              <a:rPr lang="en-US" altLang="es-EC" sz="2400" dirty="0" smtClean="0"/>
              <a:t/>
            </a:r>
            <a:br>
              <a:rPr lang="en-US" altLang="es-EC" sz="2400" dirty="0" smtClean="0"/>
            </a:br>
            <a:r>
              <a:rPr lang="en-US" altLang="es-EC" sz="2400" dirty="0" smtClean="0"/>
              <a:t/>
            </a:r>
            <a:br>
              <a:rPr lang="en-US" altLang="es-EC" sz="2400" dirty="0" smtClean="0"/>
            </a:br>
            <a:r>
              <a:rPr lang="es-EC" altLang="es-EC" sz="2400" b="1" dirty="0" smtClean="0">
                <a:latin typeface="Arial" charset="0"/>
                <a:cs typeface="Arial" charset="0"/>
              </a:rPr>
              <a:t>DEPARTAMENTO DE CIENCIAS DE LA ENERGÍA Y MECÁNICA</a:t>
            </a:r>
            <a:r>
              <a:rPr lang="en-US" altLang="es-EC" sz="2400" dirty="0" smtClean="0">
                <a:latin typeface="Arial" charset="0"/>
                <a:cs typeface="Arial" charset="0"/>
              </a:rPr>
              <a:t/>
            </a:r>
            <a:br>
              <a:rPr lang="en-US" altLang="es-EC" sz="2400" dirty="0" smtClean="0">
                <a:latin typeface="Arial" charset="0"/>
                <a:cs typeface="Arial" charset="0"/>
              </a:rPr>
            </a:br>
            <a:r>
              <a:rPr lang="es-EC" altLang="es-EC" sz="2400" b="1" dirty="0" smtClean="0">
                <a:latin typeface="Arial" charset="0"/>
                <a:cs typeface="Arial" charset="0"/>
              </a:rPr>
              <a:t>  </a:t>
            </a:r>
            <a:r>
              <a:rPr lang="en-US" altLang="es-EC" sz="2400" dirty="0" smtClean="0">
                <a:latin typeface="Arial" charset="0"/>
                <a:cs typeface="Arial" charset="0"/>
              </a:rPr>
              <a:t/>
            </a:r>
            <a:br>
              <a:rPr lang="en-US" altLang="es-EC" sz="2400" dirty="0" smtClean="0">
                <a:latin typeface="Arial" charset="0"/>
                <a:cs typeface="Arial" charset="0"/>
              </a:rPr>
            </a:br>
            <a:r>
              <a:rPr lang="es-EC" altLang="es-EC" sz="2400" b="1" dirty="0" smtClean="0">
                <a:latin typeface="Arial" charset="0"/>
                <a:cs typeface="Arial" charset="0"/>
              </a:rPr>
              <a:t>CARRERA DE INGENIERÍA MECÁNICA</a:t>
            </a:r>
            <a:r>
              <a:rPr lang="en-US" altLang="es-EC" sz="2400" dirty="0" smtClean="0">
                <a:latin typeface="Arial" charset="0"/>
                <a:cs typeface="Arial" charset="0"/>
              </a:rPr>
              <a:t/>
            </a:r>
            <a:br>
              <a:rPr lang="en-US" altLang="es-EC" sz="2400" dirty="0" smtClean="0">
                <a:latin typeface="Arial" charset="0"/>
                <a:cs typeface="Arial" charset="0"/>
              </a:rPr>
            </a:br>
            <a:r>
              <a:rPr lang="es-EC" altLang="es-EC" sz="1800" b="1" dirty="0" smtClean="0">
                <a:latin typeface="Arial" charset="0"/>
                <a:cs typeface="Arial" charset="0"/>
              </a:rPr>
              <a:t> </a:t>
            </a:r>
            <a:r>
              <a:rPr lang="en-US" altLang="es-EC" sz="1800" dirty="0" smtClean="0">
                <a:latin typeface="Arial" charset="0"/>
                <a:cs typeface="Arial" charset="0"/>
              </a:rPr>
              <a:t/>
            </a:r>
            <a:br>
              <a:rPr lang="en-US" altLang="es-EC" sz="1800" dirty="0" smtClean="0">
                <a:latin typeface="Arial" charset="0"/>
                <a:cs typeface="Arial" charset="0"/>
              </a:rPr>
            </a:br>
            <a:r>
              <a:rPr lang="en-US" altLang="es-EC" sz="2000" b="1" dirty="0" smtClean="0">
                <a:latin typeface="Arial" charset="0"/>
                <a:cs typeface="Arial" charset="0"/>
              </a:rPr>
              <a:t>TRABAJO DE TITULACIÓN PREVIO</a:t>
            </a:r>
            <a:r>
              <a:rPr lang="es-EC" altLang="es-EC" sz="2000" b="1" dirty="0" smtClean="0">
                <a:latin typeface="Arial" charset="0"/>
                <a:cs typeface="Arial" charset="0"/>
              </a:rPr>
              <a:t> A LA OBTENCIÓN DEL TÍTULO DE INGENIERO MECÁNICO</a:t>
            </a:r>
            <a:r>
              <a:rPr lang="en-US" altLang="es-EC" sz="2000" dirty="0" smtClean="0">
                <a:latin typeface="Arial" charset="0"/>
                <a:cs typeface="Arial" charset="0"/>
              </a:rPr>
              <a:t/>
            </a:r>
            <a:br>
              <a:rPr lang="en-US" altLang="es-EC" sz="2000" dirty="0" smtClean="0">
                <a:latin typeface="Arial" charset="0"/>
                <a:cs typeface="Arial" charset="0"/>
              </a:rPr>
            </a:br>
            <a:r>
              <a:rPr lang="es-EC" altLang="es-EC" sz="1800" b="1" dirty="0" smtClean="0">
                <a:latin typeface="Arial" charset="0"/>
                <a:cs typeface="Arial" charset="0"/>
              </a:rPr>
              <a:t> </a:t>
            </a:r>
            <a:r>
              <a:rPr lang="en-US" altLang="es-EC" sz="1800" dirty="0" smtClean="0">
                <a:latin typeface="Arial" charset="0"/>
                <a:cs typeface="Arial" charset="0"/>
              </a:rPr>
              <a:t/>
            </a:r>
            <a:br>
              <a:rPr lang="en-US" altLang="es-EC" sz="1800" dirty="0" smtClean="0">
                <a:latin typeface="Arial" charset="0"/>
                <a:cs typeface="Arial" charset="0"/>
              </a:rPr>
            </a:br>
            <a:r>
              <a:rPr lang="es-EC" altLang="es-EC" sz="1800" b="1" dirty="0" smtClean="0">
                <a:latin typeface="Arial" charset="0"/>
                <a:cs typeface="Arial" charset="0"/>
              </a:rPr>
              <a:t>TEMA</a:t>
            </a:r>
            <a:r>
              <a:rPr lang="es-EC" altLang="es-EC" sz="1800" b="1" dirty="0" smtClean="0">
                <a:latin typeface="Arial" charset="0"/>
                <a:cs typeface="Arial" charset="0"/>
              </a:rPr>
              <a:t>: REHABILITACIÓN, CALIBRACIÓN, MANTENIMIENTO E INSTRUMENTACIÓN DEL BANCO DE PRUEBAS DE PROPULSIÓN PARA EL LABORATORIO DE MOTORES DE COMBUSTIÓN INTERNA DEL DECEM</a:t>
            </a:r>
            <a:r>
              <a:rPr lang="en-US" altLang="es-EC" sz="1800" dirty="0" smtClean="0">
                <a:latin typeface="Arial" charset="0"/>
                <a:cs typeface="Arial" charset="0"/>
              </a:rPr>
              <a:t/>
            </a:r>
            <a:br>
              <a:rPr lang="en-US" altLang="es-EC" sz="1800" dirty="0" smtClean="0">
                <a:latin typeface="Arial" charset="0"/>
                <a:cs typeface="Arial" charset="0"/>
              </a:rPr>
            </a:br>
            <a:r>
              <a:rPr lang="en-US" altLang="es-EC" sz="1800" dirty="0" smtClean="0">
                <a:latin typeface="Arial" charset="0"/>
                <a:cs typeface="Arial" charset="0"/>
              </a:rPr>
              <a:t/>
            </a:r>
            <a:br>
              <a:rPr lang="en-US" altLang="es-EC" sz="1800" dirty="0" smtClean="0">
                <a:latin typeface="Arial" charset="0"/>
                <a:cs typeface="Arial" charset="0"/>
              </a:rPr>
            </a:br>
            <a:r>
              <a:rPr lang="es-EC" altLang="es-EC" sz="1800" b="1" dirty="0">
                <a:latin typeface="Arial" charset="0"/>
                <a:cs typeface="Arial" charset="0"/>
              </a:rPr>
              <a:t>AUTOR: BÁEZ CALDERÓN CARLOS DANIEL </a:t>
            </a:r>
            <a:r>
              <a:rPr lang="es-EC" altLang="es-EC" sz="1800" b="1" dirty="0" smtClean="0">
                <a:latin typeface="Arial" charset="0"/>
                <a:cs typeface="Arial" charset="0"/>
              </a:rPr>
              <a:t/>
            </a:r>
            <a:br>
              <a:rPr lang="es-EC" altLang="es-EC" sz="1800" b="1" dirty="0" smtClean="0">
                <a:latin typeface="Arial" charset="0"/>
                <a:cs typeface="Arial" charset="0"/>
              </a:rPr>
            </a:br>
            <a:r>
              <a:rPr lang="es-EC" altLang="es-EC" sz="1800" b="1" dirty="0" smtClean="0">
                <a:latin typeface="Arial" charset="0"/>
                <a:cs typeface="Arial" charset="0"/>
              </a:rPr>
              <a:t> </a:t>
            </a:r>
            <a:r>
              <a:rPr lang="en-US" altLang="es-EC" sz="1800" dirty="0" smtClean="0">
                <a:latin typeface="Arial" charset="0"/>
                <a:cs typeface="Arial" charset="0"/>
              </a:rPr>
              <a:t/>
            </a:r>
            <a:br>
              <a:rPr lang="en-US" altLang="es-EC" sz="1800" dirty="0" smtClean="0">
                <a:latin typeface="Arial" charset="0"/>
                <a:cs typeface="Arial" charset="0"/>
              </a:rPr>
            </a:br>
            <a:r>
              <a:rPr lang="es-EC" altLang="es-EC" sz="1800" b="1" dirty="0" smtClean="0">
                <a:latin typeface="Arial" charset="0"/>
                <a:cs typeface="Arial" charset="0"/>
              </a:rPr>
              <a:t>DIRECTOR: ING. JUAN DÍAZ</a:t>
            </a:r>
            <a:r>
              <a:rPr lang="es-EC" altLang="es-EC" sz="2000" b="1" dirty="0" smtClean="0"/>
              <a:t> </a:t>
            </a:r>
            <a:r>
              <a:rPr lang="en-US" altLang="es-EC" sz="2000" dirty="0" smtClean="0"/>
              <a:t/>
            </a:r>
            <a:br>
              <a:rPr lang="en-US" altLang="es-EC" sz="2000" dirty="0" smtClean="0"/>
            </a:br>
            <a:r>
              <a:rPr lang="en-US" altLang="es-EC" sz="2400" dirty="0" smtClean="0"/>
              <a:t/>
            </a:r>
            <a:br>
              <a:rPr lang="en-US" altLang="es-EC" sz="2400" dirty="0" smtClean="0"/>
            </a:br>
            <a:r>
              <a:rPr lang="es-EC" altLang="es-EC" sz="2400" b="1" dirty="0" smtClean="0"/>
              <a:t/>
            </a:r>
            <a:br>
              <a:rPr lang="es-EC" altLang="es-EC" sz="2400" b="1" dirty="0" smtClean="0"/>
            </a:br>
            <a:endParaRPr lang="es-EC" altLang="en-US" dirty="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MANTENIMIENTO RECUPERATIVO</a:t>
            </a:r>
          </a:p>
          <a:p>
            <a:pPr marL="0" indent="0" algn="just" eaLnBrk="1" hangingPunct="1">
              <a:buNone/>
            </a:pPr>
            <a:endParaRPr lang="es-EC" sz="2000" b="1" dirty="0" smtClean="0"/>
          </a:p>
          <a:p>
            <a:pPr marL="0" indent="0" algn="just" eaLnBrk="1" hangingPunct="1">
              <a:buNone/>
            </a:pPr>
            <a:r>
              <a:rPr lang="es-EC" sz="2000" b="1" dirty="0" smtClean="0"/>
              <a:t>Organización de las Piezas a Restaurar.</a:t>
            </a:r>
          </a:p>
          <a:p>
            <a:pPr marL="0" indent="0" algn="just" eaLnBrk="1" hangingPunct="1">
              <a:buNone/>
            </a:pPr>
            <a:endParaRPr lang="es-ES" altLang="en-US" sz="2000" b="1" dirty="0" smtClean="0">
              <a:latin typeface="Arial" charset="0"/>
              <a:cs typeface="Arial" charset="0"/>
            </a:endParaRPr>
          </a:p>
          <a:p>
            <a:pPr marL="0" indent="0" algn="just" eaLnBrk="1" hangingPunct="1">
              <a:buNone/>
            </a:pPr>
            <a:endParaRPr lang="es-ES" altLang="en-US" sz="2000" b="1" dirty="0" smtClean="0">
              <a:latin typeface="Arial" charset="0"/>
              <a:cs typeface="Arial" charset="0"/>
            </a:endParaRPr>
          </a:p>
        </p:txBody>
      </p:sp>
      <p:pic>
        <p:nvPicPr>
          <p:cNvPr id="98308"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471670" y="2057400"/>
            <a:ext cx="3896139" cy="3465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0135966"/>
      </p:ext>
    </p:extLst>
  </p:cSld>
  <p:clrMapOvr>
    <a:masterClrMapping/>
  </p:clrMapOvr>
  <p:transition>
    <p:push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18"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RECOMENDACIONES</a:t>
            </a:r>
          </a:p>
          <a:p>
            <a:pPr algn="just" eaLnBrk="1" hangingPunct="1">
              <a:buFont typeface="Arial" charset="0"/>
              <a:buNone/>
            </a:pPr>
            <a:endParaRPr lang="es-ES" altLang="en-US" sz="2000" b="1" dirty="0">
              <a:latin typeface="Arial" charset="0"/>
              <a:cs typeface="Arial" charset="0"/>
            </a:endParaRPr>
          </a:p>
          <a:p>
            <a:pPr lvl="0" algn="just"/>
            <a:r>
              <a:rPr lang="es-EC" sz="2000" dirty="0" smtClean="0"/>
              <a:t>Pueden </a:t>
            </a:r>
            <a:r>
              <a:rPr lang="es-EC" sz="2000" dirty="0"/>
              <a:t>utilizarse otros combustibles gaseosos por ejemplo, el butano o el propano. Este diseño de motores no pueden funcionar con combustible líquido.</a:t>
            </a:r>
          </a:p>
          <a:p>
            <a:pPr lvl="0" algn="just"/>
            <a:r>
              <a:rPr lang="es-EC" sz="2000" dirty="0"/>
              <a:t>Fomentar este tipo de proyectos, ayuda al desarrollo personal del estudiante en lo que se refiere a; investigación, actualización de conocimientos (teóricos y prácticos), desempeño de habilidades y de soluciones de problemas,   capacidad de tomar decisiones y destreza en el manejo de la tecnología.</a:t>
            </a:r>
          </a:p>
          <a:p>
            <a:pPr lvl="0" algn="just"/>
            <a:r>
              <a:rPr lang="es-EC" sz="2000" dirty="0"/>
              <a:t>De igual manera, seguir proponiendo este tipo de proyectos, ayuda al desarrollo tecnológico e innovación de los laboratorios del DCEM.</a:t>
            </a:r>
          </a:p>
        </p:txBody>
      </p:sp>
    </p:spTree>
    <p:extLst>
      <p:ext uri="{BB962C8B-B14F-4D97-AF65-F5344CB8AC3E}">
        <p14:creationId xmlns:p14="http://schemas.microsoft.com/office/powerpoint/2010/main" val="2131439134"/>
      </p:ext>
    </p:extLst>
  </p:cSld>
  <p:clrMapOvr>
    <a:masterClrMapping/>
  </p:clrMapOvr>
  <p:transition>
    <p:push dir="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533400" y="685800"/>
            <a:ext cx="8229600" cy="5410200"/>
          </a:xfrm>
        </p:spPr>
        <p:txBody>
          <a:bodyPr/>
          <a:lstStyle/>
          <a:p>
            <a:pPr algn="ctr" eaLnBrk="1" hangingPunct="1">
              <a:buFont typeface="Arial" panose="020B0604020202020204" pitchFamily="34" charset="0"/>
              <a:buNone/>
              <a:defRPr/>
            </a:pPr>
            <a:endParaRPr lang="es-ES" altLang="en-US" sz="4000" b="1" dirty="0" smtClean="0">
              <a:latin typeface="Arial" panose="020B0604020202020204" pitchFamily="34" charset="0"/>
              <a:cs typeface="Arial" panose="020B0604020202020204" pitchFamily="34" charset="0"/>
            </a:endParaRPr>
          </a:p>
          <a:p>
            <a:pPr algn="ctr" eaLnBrk="1" hangingPunct="1">
              <a:buFont typeface="Arial" panose="020B0604020202020204" pitchFamily="34" charset="0"/>
              <a:buNone/>
              <a:defRPr/>
            </a:pPr>
            <a:endParaRPr lang="es-ES" altLang="en-US" sz="4000" b="1" dirty="0">
              <a:latin typeface="Arial" panose="020B0604020202020204" pitchFamily="34" charset="0"/>
              <a:cs typeface="Arial" panose="020B0604020202020204" pitchFamily="34" charset="0"/>
            </a:endParaRPr>
          </a:p>
          <a:p>
            <a:pPr algn="ctr" eaLnBrk="1" hangingPunct="1">
              <a:buFont typeface="Arial" panose="020B0604020202020204" pitchFamily="34" charset="0"/>
              <a:buNone/>
              <a:defRPr/>
            </a:pPr>
            <a:r>
              <a:rPr lang="es-ES" altLang="en-US" sz="5400" b="1" dirty="0" smtClean="0">
                <a:latin typeface="Arial" panose="020B0604020202020204" pitchFamily="34" charset="0"/>
                <a:cs typeface="Arial" panose="020B0604020202020204" pitchFamily="34" charset="0"/>
              </a:rPr>
              <a:t>!GRACIAS POR SU AMABLE ATENCIÓN¡</a:t>
            </a:r>
          </a:p>
          <a:p>
            <a:pPr algn="just" eaLnBrk="1" hangingPunct="1">
              <a:buFont typeface="Arial" panose="020B0604020202020204" pitchFamily="34" charset="0"/>
              <a:buNone/>
              <a:defRPr/>
            </a:pPr>
            <a:endParaRPr lang="es-ES" altLang="en-US" sz="2000" b="1" dirty="0" smtClean="0">
              <a:latin typeface="Arial" panose="020B0604020202020204" pitchFamily="34" charset="0"/>
              <a:cs typeface="Arial" panose="020B0604020202020204" pitchFamily="34" charset="0"/>
            </a:endParaRPr>
          </a:p>
          <a:p>
            <a:pPr algn="just" eaLnBrk="1" hangingPunct="1">
              <a:buFont typeface="Arial" panose="020B0604020202020204" pitchFamily="34" charset="0"/>
              <a:buNone/>
              <a:defRPr/>
            </a:pPr>
            <a:endParaRPr lang="es-ES" altLang="en-US" sz="2000" b="1" dirty="0" smtClean="0">
              <a:latin typeface="Arial" panose="020B0604020202020204" pitchFamily="34" charset="0"/>
              <a:cs typeface="Arial" panose="020B0604020202020204" pitchFamily="34" charset="0"/>
            </a:endParaRPr>
          </a:p>
          <a:p>
            <a:pPr algn="just" eaLnBrk="1" hangingPunct="1">
              <a:buFont typeface="Arial" panose="020B0604020202020204" pitchFamily="34" charset="0"/>
              <a:buNone/>
              <a:defRPr/>
            </a:pPr>
            <a:endParaRPr lang="es-ES" altLang="en-US" sz="2000" b="1" dirty="0" smtClean="0">
              <a:latin typeface="Arial" panose="020B0604020202020204" pitchFamily="34" charset="0"/>
              <a:cs typeface="Arial" panose="020B0604020202020204" pitchFamily="34" charset="0"/>
            </a:endParaRPr>
          </a:p>
          <a:p>
            <a:pPr algn="just" eaLnBrk="1" hangingPunct="1">
              <a:buFont typeface="Arial" panose="020B0604020202020204" pitchFamily="34" charset="0"/>
              <a:buNone/>
              <a:defRPr/>
            </a:pPr>
            <a:endParaRPr lang="es-ES" altLang="en-US" sz="2000" b="1" dirty="0" smtClean="0">
              <a:latin typeface="Arial" panose="020B0604020202020204" pitchFamily="34" charset="0"/>
              <a:cs typeface="Arial" panose="020B0604020202020204" pitchFamily="34" charset="0"/>
            </a:endParaRPr>
          </a:p>
          <a:p>
            <a:pPr marL="0" indent="0" algn="just" eaLnBrk="1" hangingPunct="1">
              <a:buFont typeface="Arial" panose="020B0604020202020204" pitchFamily="34" charset="0"/>
              <a:buNone/>
              <a:defRPr/>
            </a:pPr>
            <a:endParaRPr lang="es-ES" altLang="en-US" sz="2000" dirty="0" smtClean="0">
              <a:latin typeface="Arial" panose="020B0604020202020204" pitchFamily="34" charset="0"/>
              <a:cs typeface="Arial" panose="020B0604020202020204" pitchFamily="34" charset="0"/>
            </a:endParaRPr>
          </a:p>
          <a:p>
            <a:pPr algn="just" eaLnBrk="1" hangingPunct="1">
              <a:buFontTx/>
              <a:buChar char="-"/>
              <a:defRPr/>
            </a:pPr>
            <a:endParaRPr lang="es-ES" altLang="en-US" sz="2000" dirty="0" smtClean="0">
              <a:latin typeface="Arial" panose="020B0604020202020204" pitchFamily="34" charset="0"/>
              <a:cs typeface="Arial" panose="020B0604020202020204" pitchFamily="34" charset="0"/>
            </a:endParaRPr>
          </a:p>
          <a:p>
            <a:pPr marL="0" indent="0" algn="just" eaLnBrk="1" hangingPunct="1">
              <a:buFont typeface="Arial" panose="020B0604020202020204" pitchFamily="34" charset="0"/>
              <a:buNone/>
              <a:defRPr/>
            </a:pPr>
            <a:endParaRPr lang="es-ES" altLang="en-US" sz="2000" dirty="0" smtClean="0">
              <a:latin typeface="Arial" panose="020B0604020202020204" pitchFamily="34" charset="0"/>
              <a:cs typeface="Arial" panose="020B0604020202020204" pitchFamily="34" charset="0"/>
            </a:endParaRPr>
          </a:p>
          <a:p>
            <a:pPr marL="457200" lvl="1" indent="0" algn="just" eaLnBrk="1" hangingPunct="1">
              <a:buFont typeface="Arial" panose="020B0604020202020204" pitchFamily="34" charset="0"/>
              <a:buNone/>
              <a:defRPr/>
            </a:pPr>
            <a:endParaRPr lang="es-ES" altLang="en-US" sz="2000" dirty="0" smtClean="0">
              <a:latin typeface="Arial" panose="020B0604020202020204" pitchFamily="34" charset="0"/>
              <a:cs typeface="Arial" panose="020B0604020202020204" pitchFamily="34" charset="0"/>
            </a:endParaRPr>
          </a:p>
          <a:p>
            <a:pPr marL="457200" lvl="1" indent="0" algn="just" eaLnBrk="1" hangingPunct="1">
              <a:buFont typeface="Arial" panose="020B0604020202020204" pitchFamily="34" charset="0"/>
              <a:buNone/>
              <a:defRPr/>
            </a:pPr>
            <a:endParaRPr lang="es-ES" altLang="en-US" sz="1200" dirty="0" smtClean="0">
              <a:latin typeface="Arial" panose="020B0604020202020204" pitchFamily="34" charset="0"/>
              <a:cs typeface="Arial" panose="020B0604020202020204" pitchFamily="34" charset="0"/>
            </a:endParaRPr>
          </a:p>
          <a:p>
            <a:pPr lvl="1" algn="just" eaLnBrk="1" hangingPunct="1">
              <a:buFont typeface="Arial" panose="020B0604020202020204" pitchFamily="34" charset="0"/>
              <a:buChar char="–"/>
              <a:defRPr/>
            </a:pPr>
            <a:endParaRPr lang="es-ES" altLang="en-US" sz="1600" dirty="0" smtClean="0">
              <a:latin typeface="Arial" panose="020B0604020202020204" pitchFamily="34" charset="0"/>
              <a:cs typeface="Arial" panose="020B0604020202020204" pitchFamily="34" charset="0"/>
            </a:endParaRPr>
          </a:p>
          <a:p>
            <a:pPr marL="0" indent="0" algn="just" eaLnBrk="1" hangingPunct="1">
              <a:buFont typeface="Arial" panose="020B0604020202020204" pitchFamily="34" charset="0"/>
              <a:buNone/>
              <a:defRPr/>
            </a:pPr>
            <a:endParaRPr lang="es-ES" altLang="en-US" sz="2000" dirty="0" smtClean="0">
              <a:latin typeface="Arial" panose="020B0604020202020204" pitchFamily="34" charset="0"/>
              <a:cs typeface="Arial" panose="020B0604020202020204" pitchFamily="34" charset="0"/>
            </a:endParaRPr>
          </a:p>
          <a:p>
            <a:pPr algn="just" eaLnBrk="1" hangingPunct="1">
              <a:buFont typeface="Arial" panose="020B0604020202020204" pitchFamily="34" charset="0"/>
              <a:buChar char="•"/>
              <a:defRPr/>
            </a:pPr>
            <a:endParaRPr lang="es-ES" altLang="en-US" sz="2000" b="1" dirty="0" smtClean="0">
              <a:latin typeface="Arial" panose="020B0604020202020204" pitchFamily="34" charset="0"/>
              <a:cs typeface="Arial" panose="020B0604020202020204" pitchFamily="34" charset="0"/>
            </a:endParaRPr>
          </a:p>
          <a:p>
            <a:pPr algn="just" eaLnBrk="1" hangingPunct="1">
              <a:buFont typeface="Arial" panose="020B0604020202020204" pitchFamily="34" charset="0"/>
              <a:buNone/>
              <a:defRPr/>
            </a:pPr>
            <a:endParaRPr lang="es-ES" altLang="en-US" sz="2000" b="1"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MANTENIMIENTO RECUPERATIVO</a:t>
            </a:r>
          </a:p>
          <a:p>
            <a:pPr marL="0" indent="0" algn="just" eaLnBrk="1" hangingPunct="1">
              <a:buNone/>
            </a:pPr>
            <a:endParaRPr lang="es-EC" sz="2000" b="1" dirty="0" smtClean="0"/>
          </a:p>
          <a:p>
            <a:pPr marL="0" indent="0" algn="just" eaLnBrk="1" hangingPunct="1">
              <a:buNone/>
            </a:pPr>
            <a:r>
              <a:rPr lang="es-EC" sz="2000" b="1" dirty="0" smtClean="0"/>
              <a:t>Organización de las Piezas a Restaurar.</a:t>
            </a:r>
          </a:p>
          <a:p>
            <a:pPr marL="0" indent="0" algn="just" eaLnBrk="1" hangingPunct="1">
              <a:buNone/>
            </a:pPr>
            <a:endParaRPr lang="es-ES" altLang="en-US" sz="2000" b="1" dirty="0" smtClean="0">
              <a:latin typeface="Arial" charset="0"/>
              <a:cs typeface="Arial" charset="0"/>
            </a:endParaRPr>
          </a:p>
          <a:p>
            <a:pPr marL="0" indent="0" algn="just" eaLnBrk="1" hangingPunct="1">
              <a:buNone/>
            </a:pPr>
            <a:endParaRPr lang="es-ES" altLang="en-US" sz="2000" b="1" dirty="0" smtClean="0">
              <a:latin typeface="Arial" charset="0"/>
              <a:cs typeface="Arial" charset="0"/>
            </a:endParaRPr>
          </a:p>
        </p:txBody>
      </p:sp>
      <p:pic>
        <p:nvPicPr>
          <p:cNvPr id="9933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092817" y="1752600"/>
            <a:ext cx="4810539" cy="4240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3005818"/>
      </p:ext>
    </p:extLst>
  </p:cSld>
  <p:clrMapOvr>
    <a:masterClrMapping/>
  </p:clrMapOvr>
  <p:transition>
    <p:push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MANTENIMIENTO RECUPERATIVO</a:t>
            </a:r>
          </a:p>
          <a:p>
            <a:pPr marL="0" indent="0" algn="just" eaLnBrk="1" hangingPunct="1">
              <a:buNone/>
            </a:pPr>
            <a:endParaRPr lang="es-EC" sz="2000" b="1" dirty="0" smtClean="0"/>
          </a:p>
          <a:p>
            <a:pPr marL="0" indent="0" algn="just" eaLnBrk="1" hangingPunct="1">
              <a:buNone/>
            </a:pPr>
            <a:r>
              <a:rPr lang="es-EC" sz="2000" b="1" dirty="0" smtClean="0"/>
              <a:t>Organización de las Piezas a Restaurar.</a:t>
            </a:r>
          </a:p>
          <a:p>
            <a:pPr marL="0" indent="0" algn="just" eaLnBrk="1" hangingPunct="1">
              <a:buNone/>
            </a:pPr>
            <a:endParaRPr lang="es-ES" altLang="en-US" sz="2000" b="1" dirty="0" smtClean="0">
              <a:latin typeface="Arial" charset="0"/>
              <a:cs typeface="Arial" charset="0"/>
            </a:endParaRPr>
          </a:p>
          <a:p>
            <a:pPr marL="0" indent="0" algn="just" eaLnBrk="1" hangingPunct="1">
              <a:buNone/>
            </a:pPr>
            <a:endParaRPr lang="es-ES" altLang="en-US" sz="2000" b="1" dirty="0" smtClean="0">
              <a:latin typeface="Arial" charset="0"/>
              <a:cs typeface="Arial" charset="0"/>
            </a:endParaRPr>
          </a:p>
        </p:txBody>
      </p:sp>
      <p:pic>
        <p:nvPicPr>
          <p:cNvPr id="10035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29000" y="2103782"/>
            <a:ext cx="1669774" cy="2650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8428297"/>
      </p:ext>
    </p:extLst>
  </p:cSld>
  <p:clrMapOvr>
    <a:masterClrMapping/>
  </p:clrMapOvr>
  <p:transition>
    <p:push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4"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11"/>
          <p:cNvSpPr>
            <a:spLocks noGrp="1"/>
          </p:cNvSpPr>
          <p:nvPr>
            <p:ph type="body" idx="4294967295"/>
          </p:nvPr>
        </p:nvSpPr>
        <p:spPr>
          <a:xfrm>
            <a:off x="457200" y="152400"/>
            <a:ext cx="8229600" cy="5973763"/>
          </a:xfrm>
        </p:spPr>
        <p:txBody>
          <a:bodyPr/>
          <a:lstStyle/>
          <a:p>
            <a:pPr algn="ctr" eaLnBrk="1" hangingPunct="1">
              <a:buFont typeface="Arial" charset="0"/>
              <a:buNone/>
            </a:pPr>
            <a:r>
              <a:rPr lang="es-ES" altLang="en-US" sz="2000" b="1" dirty="0" smtClean="0">
                <a:latin typeface="Arial" charset="0"/>
                <a:cs typeface="Arial" charset="0"/>
              </a:rPr>
              <a:t>DEFECTACIÓN DE LOS ELEMENTOS DE CONTROL</a:t>
            </a:r>
          </a:p>
          <a:p>
            <a:pPr algn="just" eaLnBrk="1" hangingPunct="1">
              <a:buFont typeface="Arial" charset="0"/>
              <a:buNone/>
            </a:pPr>
            <a:endParaRPr lang="es-ES" altLang="en-US" sz="2000" b="1" dirty="0" smtClean="0">
              <a:latin typeface="Arial" charset="0"/>
              <a:cs typeface="Arial" charset="0"/>
            </a:endParaRPr>
          </a:p>
        </p:txBody>
      </p:sp>
      <p:graphicFrame>
        <p:nvGraphicFramePr>
          <p:cNvPr id="2" name="1 Tabla"/>
          <p:cNvGraphicFramePr>
            <a:graphicFrameLocks noGrp="1"/>
          </p:cNvGraphicFramePr>
          <p:nvPr>
            <p:extLst>
              <p:ext uri="{D42A27DB-BD31-4B8C-83A1-F6EECF244321}">
                <p14:modId xmlns:p14="http://schemas.microsoft.com/office/powerpoint/2010/main" val="585811650"/>
              </p:ext>
            </p:extLst>
          </p:nvPr>
        </p:nvGraphicFramePr>
        <p:xfrm>
          <a:off x="533401" y="647700"/>
          <a:ext cx="8077197" cy="5569551"/>
        </p:xfrm>
        <a:graphic>
          <a:graphicData uri="http://schemas.openxmlformats.org/drawingml/2006/table">
            <a:tbl>
              <a:tblPr firstRow="1" firstCol="1" bandRow="1">
                <a:tableStyleId>{5C22544A-7EE6-4342-B048-85BDC9FD1C3A}</a:tableStyleId>
              </a:tblPr>
              <a:tblGrid>
                <a:gridCol w="1028448"/>
                <a:gridCol w="3050138"/>
                <a:gridCol w="1439501"/>
                <a:gridCol w="1279556"/>
                <a:gridCol w="1279554"/>
              </a:tblGrid>
              <a:tr h="288891">
                <a:tc>
                  <a:txBody>
                    <a:bodyPr/>
                    <a:lstStyle/>
                    <a:p>
                      <a:pPr algn="ctr">
                        <a:lnSpc>
                          <a:spcPct val="150000"/>
                        </a:lnSpc>
                        <a:spcAft>
                          <a:spcPts val="0"/>
                        </a:spcAft>
                      </a:pPr>
                      <a:r>
                        <a:rPr lang="es-EC" sz="1000" dirty="0">
                          <a:effectLst/>
                        </a:rPr>
                        <a:t>ITEM</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000">
                          <a:effectLst/>
                        </a:rPr>
                        <a:t>DESCRIPCIÓN</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000">
                          <a:effectLst/>
                        </a:rPr>
                        <a:t>PIEZA DESECHABLE</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000" dirty="0">
                          <a:effectLst/>
                        </a:rPr>
                        <a:t>PIEZA A RESTAURAR</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000">
                          <a:effectLst/>
                        </a:rPr>
                        <a:t>PIEZA APTA</a:t>
                      </a:r>
                      <a:endParaRPr lang="es-EC" sz="110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dirty="0">
                          <a:effectLst/>
                        </a:rPr>
                        <a:t>RJ/PJ 1</a:t>
                      </a:r>
                      <a:endParaRPr lang="es-EC" sz="1100" dirty="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a:effectLst/>
                        </a:rPr>
                        <a:t>Compresor</a:t>
                      </a:r>
                      <a:endParaRPr lang="es-EC" sz="110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X</a:t>
                      </a:r>
                      <a:endParaRPr lang="es-EC" sz="110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dirty="0">
                          <a:effectLst/>
                        </a:rPr>
                        <a:t>RJ/PJ 2</a:t>
                      </a:r>
                      <a:endParaRPr lang="es-EC" sz="1100" dirty="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dirty="0">
                          <a:effectLst/>
                        </a:rPr>
                        <a:t>Taburete / Banco del compresor</a:t>
                      </a:r>
                      <a:endParaRPr lang="es-EC" sz="1100" dirty="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X</a:t>
                      </a:r>
                      <a:endParaRPr lang="es-EC" sz="110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dirty="0">
                          <a:effectLst/>
                        </a:rPr>
                        <a:t>RJ/PJ 3</a:t>
                      </a:r>
                      <a:endParaRPr lang="es-EC" sz="1100" dirty="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dirty="0">
                          <a:effectLst/>
                        </a:rPr>
                        <a:t>Interruptor de Compresor</a:t>
                      </a:r>
                      <a:endParaRPr lang="es-EC" sz="1100" dirty="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X</a:t>
                      </a:r>
                      <a:endParaRPr lang="es-EC" sz="110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a:effectLst/>
                        </a:rPr>
                        <a:t>RJ/PJ 4</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dirty="0">
                          <a:effectLst/>
                        </a:rPr>
                        <a:t>Tobera de Escape Interna</a:t>
                      </a:r>
                      <a:endParaRPr lang="es-EC" sz="1100" dirty="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X</a:t>
                      </a:r>
                      <a:endParaRPr lang="es-EC" sz="110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dirty="0">
                          <a:effectLst/>
                        </a:rPr>
                        <a:t>RJ/PJ 5</a:t>
                      </a:r>
                      <a:endParaRPr lang="es-EC" sz="1100" dirty="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dirty="0">
                          <a:effectLst/>
                        </a:rPr>
                        <a:t>Mangueras de Presión de Combustible</a:t>
                      </a:r>
                      <a:endParaRPr lang="es-EC" sz="1100" dirty="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X</a:t>
                      </a:r>
                      <a:endParaRPr lang="es-EC" sz="110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a:effectLst/>
                        </a:rPr>
                        <a:t>RJ/PJ 6</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dirty="0">
                          <a:effectLst/>
                        </a:rPr>
                        <a:t>Chimenea</a:t>
                      </a:r>
                      <a:endParaRPr lang="es-EC" sz="1100" dirty="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X</a:t>
                      </a:r>
                      <a:endParaRPr lang="es-EC" sz="110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a:effectLst/>
                        </a:rPr>
                        <a:t>RJ/PJ 7</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dirty="0">
                          <a:effectLst/>
                        </a:rPr>
                        <a:t>Ducto de Suministro de Aire</a:t>
                      </a:r>
                      <a:endParaRPr lang="es-EC" sz="1100" dirty="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X</a:t>
                      </a:r>
                      <a:endParaRPr lang="es-EC" sz="110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a:effectLst/>
                        </a:rPr>
                        <a:t>RJ/PJ 8</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dirty="0">
                          <a:effectLst/>
                        </a:rPr>
                        <a:t>Mangueras para el Flujo de Fluidos</a:t>
                      </a:r>
                      <a:endParaRPr lang="es-EC" sz="1100" dirty="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a:effectLst/>
                        </a:rPr>
                        <a:t>X</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a:effectLst/>
                        </a:rPr>
                        <a:t>RJ/PJ 9</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dirty="0">
                          <a:effectLst/>
                        </a:rPr>
                        <a:t>Pies del Banco de Pruebas</a:t>
                      </a:r>
                      <a:endParaRPr lang="es-EC" sz="1100" dirty="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X</a:t>
                      </a:r>
                      <a:endParaRPr lang="es-EC" sz="110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a:effectLst/>
                        </a:rPr>
                        <a:t>RJ/PJ 10</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dirty="0">
                          <a:effectLst/>
                        </a:rPr>
                        <a:t>Termómetro del aire</a:t>
                      </a:r>
                      <a:endParaRPr lang="es-EC" sz="1100" dirty="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X</a:t>
                      </a:r>
                      <a:endParaRPr lang="es-EC" sz="1100">
                        <a:solidFill>
                          <a:srgbClr val="31849B"/>
                        </a:solidFill>
                        <a:effectLst/>
                        <a:latin typeface="Calibri"/>
                        <a:ea typeface="Calibri"/>
                        <a:cs typeface="Times New Roman"/>
                      </a:endParaRPr>
                    </a:p>
                  </a:txBody>
                  <a:tcPr marL="48149" marR="48149" marT="0" marB="0" anchor="ctr"/>
                </a:tc>
              </a:tr>
              <a:tr h="244509">
                <a:tc>
                  <a:txBody>
                    <a:bodyPr/>
                    <a:lstStyle/>
                    <a:p>
                      <a:pPr algn="ctr">
                        <a:lnSpc>
                          <a:spcPct val="150000"/>
                        </a:lnSpc>
                        <a:spcAft>
                          <a:spcPts val="0"/>
                        </a:spcAft>
                      </a:pPr>
                      <a:r>
                        <a:rPr lang="es-EC" sz="1100">
                          <a:effectLst/>
                        </a:rPr>
                        <a:t>RJ/PJ 11</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dirty="0">
                          <a:effectLst/>
                        </a:rPr>
                        <a:t>Palancas de Movimiento del Conjunto de Balanzas</a:t>
                      </a:r>
                      <a:endParaRPr lang="es-EC" sz="1100" dirty="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dirty="0">
                          <a:effectLst/>
                        </a:rPr>
                        <a:t> </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dirty="0">
                          <a:effectLst/>
                        </a:rPr>
                        <a:t>X</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a:effectLst/>
                        </a:rPr>
                        <a:t>RJ/PJ 12</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dirty="0">
                          <a:effectLst/>
                        </a:rPr>
                        <a:t>Brazo de Balanzas</a:t>
                      </a:r>
                      <a:endParaRPr lang="es-EC" sz="1100" dirty="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dirty="0">
                          <a:effectLst/>
                        </a:rPr>
                        <a:t> </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X</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a:effectLst/>
                        </a:rPr>
                        <a:t>RJ/PJ 13</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dirty="0">
                          <a:effectLst/>
                        </a:rPr>
                        <a:t>Rueda de Apertura del Ingreso de Aire</a:t>
                      </a:r>
                      <a:endParaRPr lang="es-EC" sz="1100" dirty="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dirty="0">
                          <a:effectLst/>
                        </a:rPr>
                        <a:t> </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X</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r>
              <a:tr h="226409">
                <a:tc>
                  <a:txBody>
                    <a:bodyPr/>
                    <a:lstStyle/>
                    <a:p>
                      <a:pPr algn="ctr">
                        <a:lnSpc>
                          <a:spcPct val="150000"/>
                        </a:lnSpc>
                        <a:spcAft>
                          <a:spcPts val="0"/>
                        </a:spcAft>
                      </a:pPr>
                      <a:r>
                        <a:rPr lang="es-EC" sz="1100">
                          <a:effectLst/>
                        </a:rPr>
                        <a:t>RJ/PJ 14</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dirty="0">
                          <a:effectLst/>
                        </a:rPr>
                        <a:t>Válvulas de Paso de Combustible de 1/2 Vuelta</a:t>
                      </a:r>
                      <a:endParaRPr lang="es-EC" sz="1100" dirty="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dirty="0">
                          <a:effectLst/>
                        </a:rPr>
                        <a:t> </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dirty="0">
                          <a:effectLst/>
                        </a:rPr>
                        <a:t> </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X</a:t>
                      </a:r>
                      <a:endParaRPr lang="es-EC" sz="1100">
                        <a:solidFill>
                          <a:srgbClr val="31849B"/>
                        </a:solidFill>
                        <a:effectLst/>
                        <a:latin typeface="Calibri"/>
                        <a:ea typeface="Calibri"/>
                        <a:cs typeface="Times New Roman"/>
                      </a:endParaRPr>
                    </a:p>
                  </a:txBody>
                  <a:tcPr marL="48149" marR="48149" marT="0" marB="0" anchor="ctr"/>
                </a:tc>
              </a:tr>
              <a:tr h="228600">
                <a:tc>
                  <a:txBody>
                    <a:bodyPr/>
                    <a:lstStyle/>
                    <a:p>
                      <a:pPr algn="ctr">
                        <a:lnSpc>
                          <a:spcPct val="150000"/>
                        </a:lnSpc>
                        <a:spcAft>
                          <a:spcPts val="0"/>
                        </a:spcAft>
                      </a:pPr>
                      <a:r>
                        <a:rPr lang="es-EC" sz="1100">
                          <a:effectLst/>
                        </a:rPr>
                        <a:t>RJ/PJ 15</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dirty="0">
                          <a:effectLst/>
                        </a:rPr>
                        <a:t>Válvulas de Paso de Combustible Tipo Espiga</a:t>
                      </a:r>
                      <a:endParaRPr lang="es-EC" sz="1100" dirty="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dirty="0">
                          <a:effectLst/>
                        </a:rPr>
                        <a:t>X</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dirty="0">
                          <a:effectLst/>
                        </a:rPr>
                        <a:t> </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a:effectLst/>
                        </a:rPr>
                        <a:t>RJ/PJ 16</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a:effectLst/>
                        </a:rPr>
                        <a:t>Pernos, Tornillos y tuercas de sujeción</a:t>
                      </a:r>
                      <a:endParaRPr lang="es-EC" sz="110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dirty="0">
                          <a:effectLst/>
                        </a:rPr>
                        <a:t>X</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dirty="0">
                          <a:effectLst/>
                        </a:rPr>
                        <a:t> </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a:effectLst/>
                        </a:rPr>
                        <a:t>RJ/PJ 17</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a:effectLst/>
                        </a:rPr>
                        <a:t>Pistón Amortiguador</a:t>
                      </a:r>
                      <a:endParaRPr lang="es-EC" sz="110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dirty="0">
                          <a:effectLst/>
                        </a:rPr>
                        <a:t> </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dirty="0">
                          <a:effectLst/>
                        </a:rPr>
                        <a:t>X</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a:effectLst/>
                        </a:rPr>
                        <a:t>RJ/PJ 18</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a:effectLst/>
                        </a:rPr>
                        <a:t>Probetas de Presión de Aire</a:t>
                      </a:r>
                      <a:endParaRPr lang="es-EC" sz="110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dirty="0">
                          <a:effectLst/>
                        </a:rPr>
                        <a:t> </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dirty="0">
                          <a:effectLst/>
                        </a:rPr>
                        <a:t>X</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dirty="0">
                          <a:effectLst/>
                        </a:rPr>
                        <a:t> </a:t>
                      </a:r>
                      <a:endParaRPr lang="es-EC" sz="1100" dirty="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a:effectLst/>
                        </a:rPr>
                        <a:t>RJ/PJ 19</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a:effectLst/>
                        </a:rPr>
                        <a:t>Protector Auditivo</a:t>
                      </a:r>
                      <a:endParaRPr lang="es-EC" sz="110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dirty="0">
                          <a:effectLst/>
                        </a:rPr>
                        <a:t> </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dirty="0">
                          <a:effectLst/>
                        </a:rPr>
                        <a:t> </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dirty="0">
                          <a:effectLst/>
                        </a:rPr>
                        <a:t>X</a:t>
                      </a:r>
                      <a:endParaRPr lang="es-EC" sz="1100" dirty="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a:effectLst/>
                        </a:rPr>
                        <a:t>RJ/PJ 20</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a:effectLst/>
                        </a:rPr>
                        <a:t>Soporte del Tablero de Control</a:t>
                      </a:r>
                      <a:endParaRPr lang="es-EC" sz="110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dirty="0">
                          <a:effectLst/>
                        </a:rPr>
                        <a:t> </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dirty="0">
                          <a:effectLst/>
                        </a:rPr>
                        <a:t>X</a:t>
                      </a:r>
                      <a:endParaRPr lang="es-EC" sz="1100" dirty="0">
                        <a:solidFill>
                          <a:srgbClr val="31849B"/>
                        </a:solidFill>
                        <a:effectLst/>
                        <a:latin typeface="Calibri"/>
                        <a:ea typeface="Calibri"/>
                        <a:cs typeface="Times New Roman"/>
                      </a:endParaRPr>
                    </a:p>
                  </a:txBody>
                  <a:tcPr marL="48149" marR="48149" marT="0" marB="0" anchor="ctr"/>
                </a:tc>
              </a:tr>
              <a:tr h="176545">
                <a:tc>
                  <a:txBody>
                    <a:bodyPr/>
                    <a:lstStyle/>
                    <a:p>
                      <a:pPr algn="ctr">
                        <a:lnSpc>
                          <a:spcPct val="150000"/>
                        </a:lnSpc>
                        <a:spcAft>
                          <a:spcPts val="0"/>
                        </a:spcAft>
                      </a:pPr>
                      <a:r>
                        <a:rPr lang="es-EC" sz="1100">
                          <a:effectLst/>
                        </a:rPr>
                        <a:t>RJ/PJ 21</a:t>
                      </a:r>
                      <a:endParaRPr lang="es-EC" sz="1100">
                        <a:solidFill>
                          <a:srgbClr val="31849B"/>
                        </a:solidFill>
                        <a:effectLst/>
                        <a:latin typeface="Calibri"/>
                        <a:ea typeface="Calibri"/>
                        <a:cs typeface="Times New Roman"/>
                      </a:endParaRPr>
                    </a:p>
                  </a:txBody>
                  <a:tcPr marL="48149" marR="48149" marT="0" marB="0" anchor="ctr"/>
                </a:tc>
                <a:tc>
                  <a:txBody>
                    <a:bodyPr/>
                    <a:lstStyle/>
                    <a:p>
                      <a:pPr>
                        <a:lnSpc>
                          <a:spcPct val="150000"/>
                        </a:lnSpc>
                        <a:spcAft>
                          <a:spcPts val="0"/>
                        </a:spcAft>
                      </a:pPr>
                      <a:r>
                        <a:rPr lang="es-EC" sz="1100">
                          <a:effectLst/>
                        </a:rPr>
                        <a:t>Pieza "T" conectora de Caudalímetros</a:t>
                      </a:r>
                      <a:endParaRPr lang="es-EC" sz="1100">
                        <a:solidFill>
                          <a:srgbClr val="31849B"/>
                        </a:solidFill>
                        <a:effectLst/>
                        <a:latin typeface="Calibri"/>
                        <a:ea typeface="Calibri"/>
                        <a:cs typeface="Times New Roman"/>
                      </a:endParaRPr>
                    </a:p>
                  </a:txBody>
                  <a:tcPr marL="48149" marR="48149" marT="0" marB="0"/>
                </a:tc>
                <a:tc>
                  <a:txBody>
                    <a:bodyPr/>
                    <a:lstStyle/>
                    <a:p>
                      <a:pPr algn="ct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dirty="0">
                          <a:effectLst/>
                        </a:rPr>
                        <a:t> </a:t>
                      </a:r>
                      <a:endParaRPr lang="es-EC" sz="1100" dirty="0">
                        <a:solidFill>
                          <a:srgbClr val="31849B"/>
                        </a:solidFill>
                        <a:effectLst/>
                        <a:latin typeface="Calibri"/>
                        <a:ea typeface="Calibri"/>
                        <a:cs typeface="Times New Roman"/>
                      </a:endParaRPr>
                    </a:p>
                  </a:txBody>
                  <a:tcPr marL="48149" marR="48149" marT="0" marB="0" anchor="ctr"/>
                </a:tc>
                <a:tc>
                  <a:txBody>
                    <a:bodyPr/>
                    <a:lstStyle/>
                    <a:p>
                      <a:pPr algn="ctr">
                        <a:lnSpc>
                          <a:spcPct val="150000"/>
                        </a:lnSpc>
                        <a:spcAft>
                          <a:spcPts val="0"/>
                        </a:spcAft>
                      </a:pPr>
                      <a:r>
                        <a:rPr lang="es-EC" sz="1100" dirty="0">
                          <a:effectLst/>
                        </a:rPr>
                        <a:t>X</a:t>
                      </a:r>
                      <a:endParaRPr lang="es-EC" sz="1100" dirty="0">
                        <a:solidFill>
                          <a:srgbClr val="31849B"/>
                        </a:solidFill>
                        <a:effectLst/>
                        <a:latin typeface="Calibri"/>
                        <a:ea typeface="Calibri"/>
                        <a:cs typeface="Times New Roman"/>
                      </a:endParaRPr>
                    </a:p>
                  </a:txBody>
                  <a:tcPr marL="48149" marR="48149" marT="0" marB="0" anchor="ctr"/>
                </a:tc>
              </a:tr>
            </a:tbl>
          </a:graphicData>
        </a:graphic>
      </p:graphicFrame>
    </p:spTree>
  </p:cSld>
  <p:clrMapOvr>
    <a:masterClrMapping/>
  </p:clrMapOvr>
  <p:transition>
    <p:push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8"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DEFECTACIÓN DE LOS ELEMENTOS DEL ESTATORREACTOR</a:t>
            </a:r>
          </a:p>
          <a:p>
            <a:pPr algn="ctr" eaLnBrk="1" hangingPunct="1">
              <a:buFont typeface="Arial" charset="0"/>
              <a:buNone/>
            </a:pPr>
            <a:endParaRPr lang="es-ES" altLang="en-US" sz="2000" b="1" dirty="0">
              <a:latin typeface="Arial" charset="0"/>
              <a:cs typeface="Arial" charset="0"/>
            </a:endParaRPr>
          </a:p>
          <a:p>
            <a:pPr algn="ctr" eaLnBrk="1" hangingPunct="1">
              <a:buFont typeface="Arial" charset="0"/>
              <a:buNone/>
            </a:pPr>
            <a:endParaRPr lang="es-ES" altLang="en-US" sz="2000" b="1" dirty="0" smtClean="0">
              <a:latin typeface="Arial" charset="0"/>
              <a:cs typeface="Arial" charset="0"/>
            </a:endParaRPr>
          </a:p>
        </p:txBody>
      </p:sp>
      <p:graphicFrame>
        <p:nvGraphicFramePr>
          <p:cNvPr id="2" name="1 Tabla"/>
          <p:cNvGraphicFramePr>
            <a:graphicFrameLocks noGrp="1"/>
          </p:cNvGraphicFramePr>
          <p:nvPr>
            <p:extLst>
              <p:ext uri="{D42A27DB-BD31-4B8C-83A1-F6EECF244321}">
                <p14:modId xmlns:p14="http://schemas.microsoft.com/office/powerpoint/2010/main" val="1395041663"/>
              </p:ext>
            </p:extLst>
          </p:nvPr>
        </p:nvGraphicFramePr>
        <p:xfrm>
          <a:off x="1066800" y="1981200"/>
          <a:ext cx="7239000" cy="2743200"/>
        </p:xfrm>
        <a:graphic>
          <a:graphicData uri="http://schemas.openxmlformats.org/drawingml/2006/table">
            <a:tbl>
              <a:tblPr firstRow="1" firstCol="1" bandRow="1">
                <a:tableStyleId>{5C22544A-7EE6-4342-B048-85BDC9FD1C3A}</a:tableStyleId>
              </a:tblPr>
              <a:tblGrid>
                <a:gridCol w="580996"/>
                <a:gridCol w="3573037"/>
                <a:gridCol w="1186268"/>
                <a:gridCol w="1068228"/>
                <a:gridCol w="830471"/>
              </a:tblGrid>
              <a:tr h="190500">
                <a:tc>
                  <a:txBody>
                    <a:bodyPr/>
                    <a:lstStyle/>
                    <a:p>
                      <a:pPr algn="ctr">
                        <a:lnSpc>
                          <a:spcPct val="150000"/>
                        </a:lnSpc>
                        <a:spcAft>
                          <a:spcPts val="0"/>
                        </a:spcAft>
                      </a:pPr>
                      <a:r>
                        <a:rPr lang="es-EC" sz="1100" dirty="0">
                          <a:effectLst/>
                        </a:rPr>
                        <a:t>ITEM</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DESCRIPCIÓN</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PIEZA DESECHABLE</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PIEZA A RESTAURAR</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PIEZA APTA</a:t>
                      </a:r>
                      <a:endParaRPr lang="es-EC" sz="14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400" dirty="0">
                          <a:effectLst/>
                        </a:rPr>
                        <a:t>RJ 1</a:t>
                      </a:r>
                      <a:endParaRPr lang="es-EC" sz="1400" dirty="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400" dirty="0">
                          <a:effectLst/>
                        </a:rPr>
                        <a:t>Estatorreactor</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X</a:t>
                      </a:r>
                      <a:endParaRPr lang="es-EC" sz="14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400">
                          <a:effectLst/>
                        </a:rPr>
                        <a:t>RJ 2</a:t>
                      </a:r>
                      <a:endParaRPr lang="es-EC" sz="14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400" dirty="0">
                          <a:effectLst/>
                        </a:rPr>
                        <a:t>Panel de Control Estatorreactor</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X</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a:t>
                      </a:r>
                      <a:endParaRPr lang="es-EC" sz="1400">
                        <a:solidFill>
                          <a:srgbClr val="31849B"/>
                        </a:solidFill>
                        <a:effectLst/>
                        <a:latin typeface="Calibri"/>
                        <a:ea typeface="Calibri"/>
                        <a:cs typeface="Times New Roman"/>
                      </a:endParaRPr>
                    </a:p>
                  </a:txBody>
                  <a:tcPr marL="68580" marR="68580" marT="0" marB="0" anchor="ctr"/>
                </a:tc>
              </a:tr>
              <a:tr h="198755">
                <a:tc>
                  <a:txBody>
                    <a:bodyPr/>
                    <a:lstStyle/>
                    <a:p>
                      <a:pPr algn="ctr">
                        <a:lnSpc>
                          <a:spcPct val="150000"/>
                        </a:lnSpc>
                        <a:spcAft>
                          <a:spcPts val="0"/>
                        </a:spcAft>
                      </a:pPr>
                      <a:r>
                        <a:rPr lang="es-EC" sz="1400">
                          <a:effectLst/>
                        </a:rPr>
                        <a:t>RJ 3</a:t>
                      </a:r>
                      <a:endParaRPr lang="es-EC" sz="14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400" dirty="0">
                          <a:effectLst/>
                        </a:rPr>
                        <a:t>Tubo </a:t>
                      </a:r>
                      <a:r>
                        <a:rPr lang="es-EC" sz="1400" dirty="0" err="1">
                          <a:effectLst/>
                        </a:rPr>
                        <a:t>Pitot</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X</a:t>
                      </a:r>
                      <a:endParaRPr lang="es-EC" sz="14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400">
                          <a:effectLst/>
                        </a:rPr>
                        <a:t>RJ 4</a:t>
                      </a:r>
                      <a:endParaRPr lang="es-EC" sz="14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400" dirty="0">
                          <a:effectLst/>
                        </a:rPr>
                        <a:t>Soporte de Tubo </a:t>
                      </a:r>
                      <a:r>
                        <a:rPr lang="es-EC" sz="1400" dirty="0" err="1">
                          <a:effectLst/>
                        </a:rPr>
                        <a:t>Pitot</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X</a:t>
                      </a:r>
                      <a:endParaRPr lang="es-EC" sz="14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400">
                          <a:effectLst/>
                        </a:rPr>
                        <a:t>RJ 5</a:t>
                      </a:r>
                      <a:endParaRPr lang="es-EC" sz="14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400" dirty="0">
                          <a:effectLst/>
                        </a:rPr>
                        <a:t>Bujía de Electrodo Largo</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 </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X</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a:t>
                      </a:r>
                      <a:endParaRPr lang="es-EC" sz="14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400">
                          <a:effectLst/>
                        </a:rPr>
                        <a:t>RJ 6</a:t>
                      </a:r>
                      <a:endParaRPr lang="es-EC" sz="14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400">
                          <a:effectLst/>
                        </a:rPr>
                        <a:t>Control de Caudal Másico del Estatorreactor</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 </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 </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X</a:t>
                      </a:r>
                      <a:endParaRPr lang="es-EC" sz="14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400">
                          <a:effectLst/>
                        </a:rPr>
                        <a:t>RJ 7</a:t>
                      </a:r>
                      <a:endParaRPr lang="es-EC" sz="14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400">
                          <a:effectLst/>
                        </a:rPr>
                        <a:t>Válvula de Paso de Agua al Tubo Pitot</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 </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X</a:t>
                      </a:r>
                      <a:endParaRPr lang="es-EC" sz="1400" dirty="0">
                        <a:solidFill>
                          <a:srgbClr val="31849B"/>
                        </a:solidFill>
                        <a:effectLst/>
                        <a:latin typeface="Calibri"/>
                        <a:ea typeface="Calibri"/>
                        <a:cs typeface="Times New Roman"/>
                      </a:endParaRPr>
                    </a:p>
                  </a:txBody>
                  <a:tcPr marL="68580" marR="68580" marT="0" marB="0" anchor="ctr"/>
                </a:tc>
              </a:tr>
            </a:tbl>
          </a:graphicData>
        </a:graphic>
      </p:graphicFrame>
    </p:spTree>
  </p:cSld>
  <p:clrMapOvr>
    <a:masterClrMapping/>
  </p:clrMapOvr>
  <p:transition>
    <p:push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9938"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DEFECTACIÓN DE LOS ELEMENTOS DEL PULSORREACTOR</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1200" b="1" dirty="0" smtClean="0">
                <a:latin typeface="Arial" charset="0"/>
                <a:cs typeface="Arial" charset="0"/>
                <a:hlinkClick r:id="rId4" action="ppaction://hlinkfile"/>
              </a:rPr>
              <a:t>Cuadro Consolidado</a:t>
            </a:r>
            <a:endParaRPr lang="es-ES" altLang="en-US" sz="1200" b="1" dirty="0">
              <a:latin typeface="Arial" charset="0"/>
              <a:cs typeface="Arial" charset="0"/>
            </a:endParaRPr>
          </a:p>
          <a:p>
            <a:pPr algn="ctr" eaLnBrk="1" hangingPunct="1">
              <a:buFont typeface="Arial" charset="0"/>
              <a:buNone/>
            </a:pPr>
            <a:endParaRPr lang="es-ES" altLang="en-US" sz="2000" b="1" dirty="0" smtClean="0">
              <a:latin typeface="Arial" charset="0"/>
              <a:cs typeface="Arial" charset="0"/>
            </a:endParaRPr>
          </a:p>
          <a:p>
            <a:pPr algn="ctr" eaLnBrk="1" hangingPunct="1">
              <a:buFont typeface="Arial" charset="0"/>
              <a:buNone/>
            </a:pPr>
            <a:endParaRPr lang="es-ES" altLang="en-US" sz="2000" b="1" dirty="0" smtClean="0">
              <a:latin typeface="Arial" charset="0"/>
              <a:cs typeface="Arial" charset="0"/>
            </a:endParaRPr>
          </a:p>
          <a:p>
            <a:pPr algn="ctr" eaLnBrk="1" hangingPunct="1">
              <a:buFont typeface="Arial" charset="0"/>
              <a:buNone/>
            </a:pPr>
            <a:endParaRPr lang="es-ES" altLang="en-US" sz="2000" b="1" dirty="0">
              <a:latin typeface="Arial" charset="0"/>
              <a:cs typeface="Arial" charset="0"/>
            </a:endParaRPr>
          </a:p>
          <a:p>
            <a:pPr algn="ctr" eaLnBrk="1" hangingPunct="1">
              <a:buFont typeface="Arial" charset="0"/>
              <a:buNone/>
            </a:pPr>
            <a:endParaRPr lang="es-ES" altLang="en-US" sz="2000" b="1" dirty="0" smtClean="0">
              <a:latin typeface="Arial" charset="0"/>
              <a:cs typeface="Arial" charset="0"/>
            </a:endParaRPr>
          </a:p>
        </p:txBody>
      </p:sp>
      <p:graphicFrame>
        <p:nvGraphicFramePr>
          <p:cNvPr id="3" name="2 Tabla"/>
          <p:cNvGraphicFramePr>
            <a:graphicFrameLocks noGrp="1"/>
          </p:cNvGraphicFramePr>
          <p:nvPr>
            <p:extLst>
              <p:ext uri="{D42A27DB-BD31-4B8C-83A1-F6EECF244321}">
                <p14:modId xmlns:p14="http://schemas.microsoft.com/office/powerpoint/2010/main" val="2028843477"/>
              </p:ext>
            </p:extLst>
          </p:nvPr>
        </p:nvGraphicFramePr>
        <p:xfrm>
          <a:off x="914400" y="2514600"/>
          <a:ext cx="7543801" cy="1783080"/>
        </p:xfrm>
        <a:graphic>
          <a:graphicData uri="http://schemas.openxmlformats.org/drawingml/2006/table">
            <a:tbl>
              <a:tblPr firstRow="1" firstCol="1" bandRow="1">
                <a:tableStyleId>{5C22544A-7EE6-4342-B048-85BDC9FD1C3A}</a:tableStyleId>
              </a:tblPr>
              <a:tblGrid>
                <a:gridCol w="605458"/>
                <a:gridCol w="3599598"/>
                <a:gridCol w="1271113"/>
                <a:gridCol w="1202193"/>
                <a:gridCol w="865439"/>
              </a:tblGrid>
              <a:tr h="190500">
                <a:tc>
                  <a:txBody>
                    <a:bodyPr/>
                    <a:lstStyle/>
                    <a:p>
                      <a:pPr algn="ctr">
                        <a:lnSpc>
                          <a:spcPct val="150000"/>
                        </a:lnSpc>
                        <a:spcAft>
                          <a:spcPts val="0"/>
                        </a:spcAft>
                      </a:pPr>
                      <a:r>
                        <a:rPr lang="es-EC" sz="1100" dirty="0">
                          <a:effectLst/>
                        </a:rPr>
                        <a:t>ITEM</a:t>
                      </a:r>
                      <a:endParaRPr lang="es-EC" sz="16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DESCRIPCIÓN</a:t>
                      </a:r>
                      <a:endParaRPr lang="es-EC" sz="16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PIEZA DESECHABLE</a:t>
                      </a:r>
                      <a:endParaRPr lang="es-EC" sz="16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PIEZA A RESTAURAR</a:t>
                      </a:r>
                      <a:endParaRPr lang="es-EC" sz="16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PIEZA APTA</a:t>
                      </a:r>
                      <a:endParaRPr lang="es-EC" sz="16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400" dirty="0">
                          <a:effectLst/>
                        </a:rPr>
                        <a:t>PJ 1</a:t>
                      </a:r>
                      <a:endParaRPr lang="es-EC" sz="1400" dirty="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400" dirty="0">
                          <a:effectLst/>
                        </a:rPr>
                        <a:t>Pulsorreactor</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X</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a:t>
                      </a:r>
                      <a:endParaRPr lang="es-EC" sz="14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400" dirty="0">
                          <a:effectLst/>
                        </a:rPr>
                        <a:t>PJ 2</a:t>
                      </a:r>
                      <a:endParaRPr lang="es-EC" sz="1400" dirty="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400" dirty="0">
                          <a:effectLst/>
                        </a:rPr>
                        <a:t>Panel de Control (Tablero Izquierdo)</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X</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a:t>
                      </a:r>
                      <a:endParaRPr lang="es-EC" sz="1400">
                        <a:solidFill>
                          <a:srgbClr val="31849B"/>
                        </a:solidFill>
                        <a:effectLst/>
                        <a:latin typeface="Calibri"/>
                        <a:ea typeface="Calibri"/>
                        <a:cs typeface="Times New Roman"/>
                      </a:endParaRPr>
                    </a:p>
                  </a:txBody>
                  <a:tcPr marL="68580" marR="68580" marT="0" marB="0" anchor="ctr"/>
                </a:tc>
              </a:tr>
              <a:tr h="198755">
                <a:tc>
                  <a:txBody>
                    <a:bodyPr/>
                    <a:lstStyle/>
                    <a:p>
                      <a:pPr algn="ctr">
                        <a:lnSpc>
                          <a:spcPct val="150000"/>
                        </a:lnSpc>
                        <a:spcAft>
                          <a:spcPts val="0"/>
                        </a:spcAft>
                      </a:pPr>
                      <a:r>
                        <a:rPr lang="es-EC" sz="1400">
                          <a:effectLst/>
                        </a:rPr>
                        <a:t>PJ 3</a:t>
                      </a:r>
                      <a:endParaRPr lang="es-EC" sz="14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400" dirty="0">
                          <a:effectLst/>
                        </a:rPr>
                        <a:t>Control de Caudal Másico del Pulsorreactor</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 </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 </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X</a:t>
                      </a:r>
                      <a:endParaRPr lang="es-EC" sz="1400" dirty="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400">
                          <a:effectLst/>
                        </a:rPr>
                        <a:t>PJ 4</a:t>
                      </a:r>
                      <a:endParaRPr lang="es-EC" sz="14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400" dirty="0">
                          <a:effectLst/>
                        </a:rPr>
                        <a:t>Bujía de Electrodo Largo</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 </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X</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 </a:t>
                      </a:r>
                      <a:endParaRPr lang="es-EC" sz="14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282194640"/>
      </p:ext>
    </p:extLst>
  </p:cSld>
  <p:clrMapOvr>
    <a:masterClrMapping/>
  </p:clrMapOvr>
  <p:transition>
    <p:push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MANTENIMIENTO CORRECTIVO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 Restaurar</a:t>
            </a:r>
            <a:endParaRPr lang="es-ES" altLang="en-US" sz="2000" b="1" dirty="0">
              <a:latin typeface="Arial" charset="0"/>
              <a:cs typeface="Arial" charset="0"/>
            </a:endParaRPr>
          </a:p>
          <a:p>
            <a:pPr marL="0" lvl="0" indent="0">
              <a:buNone/>
            </a:pPr>
            <a:endParaRPr lang="es-EC" sz="2000" dirty="0" smtClean="0"/>
          </a:p>
          <a:p>
            <a:pPr marL="0" lvl="0" indent="0">
              <a:buNone/>
            </a:pPr>
            <a:r>
              <a:rPr lang="es-EC" sz="2000" dirty="0" smtClean="0"/>
              <a:t>Banco </a:t>
            </a:r>
            <a:r>
              <a:rPr lang="es-EC" sz="2000" dirty="0"/>
              <a:t>de Pruebas “tablero de control”. </a:t>
            </a:r>
          </a:p>
          <a:p>
            <a:pPr marL="0" indent="0">
              <a:buNone/>
            </a:pPr>
            <a:endParaRPr lang="es-EC" sz="2000" dirty="0"/>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4" name="3 Imagen"/>
          <p:cNvPicPr/>
          <p:nvPr/>
        </p:nvPicPr>
        <p:blipFill rotWithShape="1">
          <a:blip r:embed="rId4" cstate="email">
            <a:extLst>
              <a:ext uri="{28A0092B-C50C-407E-A947-70E740481C1C}">
                <a14:useLocalDpi xmlns:a14="http://schemas.microsoft.com/office/drawing/2010/main"/>
              </a:ext>
            </a:extLst>
          </a:blip>
          <a:srcRect/>
          <a:stretch/>
        </p:blipFill>
        <p:spPr bwMode="auto">
          <a:xfrm>
            <a:off x="3048000" y="2438400"/>
            <a:ext cx="2971800" cy="33407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44855999"/>
      </p:ext>
    </p:extLst>
  </p:cSld>
  <p:clrMapOvr>
    <a:masterClrMapping/>
  </p:clrMapOvr>
  <p:transition>
    <p:push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MANTENIMIENTO CORRECTIVO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 Restaurar</a:t>
            </a:r>
            <a:endParaRPr lang="es-EC" sz="2000" dirty="0" smtClean="0"/>
          </a:p>
          <a:p>
            <a:pPr marL="0" lvl="0" indent="0">
              <a:buNone/>
            </a:pPr>
            <a:endParaRPr lang="es-EC" sz="2000" dirty="0" smtClean="0"/>
          </a:p>
          <a:p>
            <a:pPr marL="0" lvl="0" indent="0">
              <a:buNone/>
            </a:pPr>
            <a:r>
              <a:rPr lang="es-EC" sz="2000" dirty="0" smtClean="0"/>
              <a:t>Rueda </a:t>
            </a:r>
            <a:r>
              <a:rPr lang="es-EC" sz="2000" dirty="0"/>
              <a:t>de Apertura de Aire</a:t>
            </a:r>
            <a:endParaRPr lang="es-EC" sz="2000" dirty="0" smtClean="0"/>
          </a:p>
        </p:txBody>
      </p:sp>
      <p:pic>
        <p:nvPicPr>
          <p:cNvPr id="5" name="4 Imagen"/>
          <p:cNvPicPr/>
          <p:nvPr/>
        </p:nvPicPr>
        <p:blipFill>
          <a:blip r:embed="rId4">
            <a:extLst>
              <a:ext uri="{28A0092B-C50C-407E-A947-70E740481C1C}">
                <a14:useLocalDpi xmlns:a14="http://schemas.microsoft.com/office/drawing/2010/main" val="0"/>
              </a:ext>
            </a:extLst>
          </a:blip>
          <a:srcRect/>
          <a:stretch>
            <a:fillRect/>
          </a:stretch>
        </p:blipFill>
        <p:spPr bwMode="auto">
          <a:xfrm>
            <a:off x="1409700" y="2667000"/>
            <a:ext cx="6324600" cy="2314575"/>
          </a:xfrm>
          <a:prstGeom prst="rect">
            <a:avLst/>
          </a:prstGeom>
          <a:noFill/>
          <a:ln>
            <a:noFill/>
          </a:ln>
        </p:spPr>
      </p:pic>
    </p:spTree>
    <p:extLst>
      <p:ext uri="{BB962C8B-B14F-4D97-AF65-F5344CB8AC3E}">
        <p14:creationId xmlns:p14="http://schemas.microsoft.com/office/powerpoint/2010/main" val="2140267474"/>
      </p:ext>
    </p:extLst>
  </p:cSld>
  <p:clrMapOvr>
    <a:masterClrMapping/>
  </p:clrMapOvr>
  <p:transition>
    <p:push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MANTENIMIENTO CORRECTIVO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 Restaurar</a:t>
            </a:r>
            <a:endParaRPr lang="es-EC" sz="2000" dirty="0" smtClean="0"/>
          </a:p>
          <a:p>
            <a:pPr algn="just" eaLnBrk="1" hangingPunct="1">
              <a:buNone/>
            </a:pPr>
            <a:endParaRPr lang="es-EC" sz="2000" dirty="0" smtClean="0"/>
          </a:p>
          <a:p>
            <a:pPr algn="just" eaLnBrk="1" hangingPunct="1">
              <a:buNone/>
            </a:pPr>
            <a:r>
              <a:rPr lang="es-EC" sz="2000" dirty="0" smtClean="0"/>
              <a:t>Flujo </a:t>
            </a:r>
            <a:r>
              <a:rPr lang="es-EC" sz="2000" dirty="0"/>
              <a:t>de combustible</a:t>
            </a:r>
            <a:endParaRPr lang="es-ES" altLang="en-US" sz="2000"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5" name="4 Imagen"/>
          <p:cNvPicPr/>
          <p:nvPr/>
        </p:nvPicPr>
        <p:blipFill rotWithShape="1">
          <a:blip r:embed="rId4" cstate="email">
            <a:extLst>
              <a:ext uri="{28A0092B-C50C-407E-A947-70E740481C1C}">
                <a14:useLocalDpi xmlns:a14="http://schemas.microsoft.com/office/drawing/2010/main"/>
              </a:ext>
            </a:extLst>
          </a:blip>
          <a:srcRect/>
          <a:stretch/>
        </p:blipFill>
        <p:spPr bwMode="auto">
          <a:xfrm>
            <a:off x="1905000" y="2590800"/>
            <a:ext cx="5334000" cy="3124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7984357"/>
      </p:ext>
    </p:extLst>
  </p:cSld>
  <p:clrMapOvr>
    <a:masterClrMapping/>
  </p:clrMapOvr>
  <p:transition>
    <p:push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MANTENIMIENTO CORRECTIVO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 Restaurar</a:t>
            </a:r>
          </a:p>
          <a:p>
            <a:pPr algn="just" eaLnBrk="1" hangingPunct="1">
              <a:buFont typeface="Arial" charset="0"/>
              <a:buNone/>
            </a:pPr>
            <a:endParaRPr lang="es-EC" sz="2000" dirty="0" smtClean="0"/>
          </a:p>
          <a:p>
            <a:pPr algn="just" eaLnBrk="1" hangingPunct="1">
              <a:buNone/>
            </a:pPr>
            <a:r>
              <a:rPr lang="es-EC" sz="2000" dirty="0"/>
              <a:t>Interruptor del compresor</a:t>
            </a:r>
            <a:endParaRPr lang="es-ES" altLang="en-US" sz="2000"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5" name="0 Imagen"/>
          <p:cNvPicPr/>
          <p:nvPr/>
        </p:nvPicPr>
        <p:blipFill rotWithShape="1">
          <a:blip r:embed="rId4" cstate="email">
            <a:extLst>
              <a:ext uri="{28A0092B-C50C-407E-A947-70E740481C1C}">
                <a14:useLocalDpi xmlns:a14="http://schemas.microsoft.com/office/drawing/2010/main"/>
              </a:ext>
            </a:extLst>
          </a:blip>
          <a:srcRect/>
          <a:stretch/>
        </p:blipFill>
        <p:spPr bwMode="auto">
          <a:xfrm>
            <a:off x="3147854" y="2415476"/>
            <a:ext cx="2848292" cy="32340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1922274"/>
      </p:ext>
    </p:extLst>
  </p:cSld>
  <p:clrMapOvr>
    <a:masterClrMapping/>
  </p:clrMapOvr>
  <p:transition>
    <p:push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1"/>
          <p:cNvSpPr>
            <a:spLocks noGrp="1"/>
          </p:cNvSpPr>
          <p:nvPr>
            <p:ph type="body" idx="4294967295"/>
          </p:nvPr>
        </p:nvSpPr>
        <p:spPr>
          <a:xfrm>
            <a:off x="457200" y="533400"/>
            <a:ext cx="8229600" cy="5592763"/>
          </a:xfrm>
        </p:spPr>
        <p:txBody>
          <a:bodyPr/>
          <a:lstStyle/>
          <a:p>
            <a:pPr algn="ctr" eaLnBrk="1" hangingPunct="1">
              <a:buFont typeface="Arial" panose="020B0604020202020204" pitchFamily="34" charset="0"/>
              <a:buNone/>
              <a:defRPr/>
            </a:pPr>
            <a:r>
              <a:rPr lang="es-ES" altLang="en-US" sz="2000" b="1" dirty="0" smtClean="0">
                <a:latin typeface="Arial" panose="020B0604020202020204" pitchFamily="34" charset="0"/>
                <a:cs typeface="Arial" panose="020B0604020202020204" pitchFamily="34" charset="0"/>
              </a:rPr>
              <a:t>ANTECEDENTES.</a:t>
            </a:r>
          </a:p>
          <a:p>
            <a:pPr algn="just" eaLnBrk="1" hangingPunct="1">
              <a:buFont typeface="Arial" panose="020B0604020202020204" pitchFamily="34" charset="0"/>
              <a:buNone/>
              <a:defRPr/>
            </a:pPr>
            <a:endParaRPr lang="es-ES" altLang="en-US" sz="2000" b="1" dirty="0">
              <a:latin typeface="Arial" panose="020B0604020202020204" pitchFamily="34" charset="0"/>
              <a:cs typeface="Arial" panose="020B0604020202020204" pitchFamily="34" charset="0"/>
            </a:endParaRPr>
          </a:p>
          <a:p>
            <a:pPr marL="0" indent="0" algn="just">
              <a:buFont typeface="Arial" charset="0"/>
              <a:buNone/>
              <a:defRPr/>
            </a:pPr>
            <a:r>
              <a:rPr lang="es-EC" sz="2000" dirty="0" smtClean="0"/>
              <a:t>El </a:t>
            </a:r>
            <a:r>
              <a:rPr lang="es-EC" sz="2000" dirty="0"/>
              <a:t>laboratorio de Motores de Combustión Interna de la Universidad de las Fuerzas Armadas - ESPE, dispone de un Banco de Pruebas de Propulsión Subsónica (</a:t>
            </a:r>
            <a:r>
              <a:rPr lang="es-EC" sz="2000" dirty="0" err="1"/>
              <a:t>Ramjet</a:t>
            </a:r>
            <a:r>
              <a:rPr lang="es-EC" sz="2000" dirty="0"/>
              <a:t> y </a:t>
            </a:r>
            <a:r>
              <a:rPr lang="es-EC" sz="2000" dirty="0" err="1"/>
              <a:t>Pulsejet</a:t>
            </a:r>
            <a:r>
              <a:rPr lang="es-EC" sz="2000" dirty="0"/>
              <a:t>), que data del año de 1980, para motores estatorreactor y pulsorreactor respectivamente. </a:t>
            </a:r>
            <a:endParaRPr lang="es-EC" sz="2000" dirty="0" smtClean="0"/>
          </a:p>
          <a:p>
            <a:pPr marL="0" indent="0" algn="just">
              <a:buFont typeface="Arial" charset="0"/>
              <a:buNone/>
              <a:defRPr/>
            </a:pPr>
            <a:r>
              <a:rPr lang="es-EC" sz="2000" dirty="0" smtClean="0"/>
              <a:t>El </a:t>
            </a:r>
            <a:r>
              <a:rPr lang="es-EC" sz="2000" dirty="0"/>
              <a:t>banco de pruebas se encontraba en desuso y a su vez técnicamente obsoleto. Con estos antecedentes y tomando en cuenta el desarrollo tecnológico de la electrónica e informática, se pone como objetivo rehabilitar el banco de pruebas para su uso como fuente de </a:t>
            </a:r>
            <a:r>
              <a:rPr lang="es-EC" sz="2000" dirty="0" smtClean="0"/>
              <a:t>investigación.</a:t>
            </a:r>
            <a:endParaRPr lang="es-ES" altLang="en-US" sz="2000" b="1" dirty="0" smtClean="0">
              <a:latin typeface="Arial" panose="020B0604020202020204" pitchFamily="34" charset="0"/>
              <a:cs typeface="Arial" panose="020B0604020202020204" pitchFamily="34" charset="0"/>
            </a:endParaRPr>
          </a:p>
          <a:p>
            <a:pPr algn="just" eaLnBrk="1" hangingPunct="1">
              <a:buFont typeface="Arial" panose="020B0604020202020204" pitchFamily="34" charset="0"/>
              <a:buNone/>
              <a:defRPr/>
            </a:pPr>
            <a:endParaRPr lang="es-ES" altLang="en-US" sz="2000" b="1"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4989608"/>
      </p:ext>
    </p:extLst>
  </p:cSld>
  <p:clrMapOvr>
    <a:masterClrMapping/>
  </p:clrMapOvr>
  <p:transition>
    <p:push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MANTENIMIENTO CORRECTIVO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 </a:t>
            </a:r>
            <a:r>
              <a:rPr lang="es-EC" altLang="en-US" sz="2000" b="1" dirty="0" smtClean="0">
                <a:latin typeface="Arial" charset="0"/>
                <a:cs typeface="Arial" charset="0"/>
              </a:rPr>
              <a:t>Restaurar</a:t>
            </a:r>
          </a:p>
          <a:p>
            <a:pPr algn="just" eaLnBrk="1" hangingPunct="1">
              <a:buFont typeface="Arial" charset="0"/>
              <a:buNone/>
            </a:pPr>
            <a:endParaRPr lang="es-EC" sz="2000" dirty="0" smtClean="0"/>
          </a:p>
          <a:p>
            <a:pPr marL="0" indent="0">
              <a:buNone/>
            </a:pPr>
            <a:r>
              <a:rPr lang="es-EC" sz="2000" dirty="0"/>
              <a:t>Pistón amortiguador</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5" name="0 Imagen"/>
          <p:cNvPicPr/>
          <p:nvPr/>
        </p:nvPicPr>
        <p:blipFill>
          <a:blip r:embed="rId4" cstate="email">
            <a:extLst>
              <a:ext uri="{28A0092B-C50C-407E-A947-70E740481C1C}">
                <a14:useLocalDpi xmlns:a14="http://schemas.microsoft.com/office/drawing/2010/main"/>
              </a:ext>
            </a:extLst>
          </a:blip>
          <a:stretch>
            <a:fillRect/>
          </a:stretch>
        </p:blipFill>
        <p:spPr>
          <a:xfrm>
            <a:off x="3055620" y="2590800"/>
            <a:ext cx="3032760" cy="3243043"/>
          </a:xfrm>
          <a:prstGeom prst="rect">
            <a:avLst/>
          </a:prstGeom>
        </p:spPr>
      </p:pic>
    </p:spTree>
    <p:extLst>
      <p:ext uri="{BB962C8B-B14F-4D97-AF65-F5344CB8AC3E}">
        <p14:creationId xmlns:p14="http://schemas.microsoft.com/office/powerpoint/2010/main" val="2364731637"/>
      </p:ext>
    </p:extLst>
  </p:cSld>
  <p:clrMapOvr>
    <a:masterClrMapping/>
  </p:clrMapOvr>
  <p:transition>
    <p:push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MANTENIMIENTO CORRECTIVO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 Restaurar </a:t>
            </a:r>
          </a:p>
          <a:p>
            <a:pPr marL="0" lvl="0" indent="0">
              <a:buNone/>
            </a:pPr>
            <a:endParaRPr lang="es-EC" sz="2000" dirty="0" smtClean="0"/>
          </a:p>
          <a:p>
            <a:pPr marL="0" indent="0">
              <a:buNone/>
            </a:pPr>
            <a:r>
              <a:rPr lang="es-EC" sz="2000" dirty="0" smtClean="0"/>
              <a:t>Bujías de electrodo largo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5" name="4 Imagen"/>
          <p:cNvPicPr/>
          <p:nvPr/>
        </p:nvPicPr>
        <p:blipFill rotWithShape="1">
          <a:blip r:embed="rId4" cstate="email">
            <a:extLst>
              <a:ext uri="{28A0092B-C50C-407E-A947-70E740481C1C}">
                <a14:useLocalDpi xmlns:a14="http://schemas.microsoft.com/office/drawing/2010/main"/>
              </a:ext>
            </a:extLst>
          </a:blip>
          <a:srcRect/>
          <a:stretch/>
        </p:blipFill>
        <p:spPr bwMode="auto">
          <a:xfrm>
            <a:off x="3479007" y="2286000"/>
            <a:ext cx="2185986" cy="37274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698325"/>
      </p:ext>
    </p:extLst>
  </p:cSld>
  <p:clrMapOvr>
    <a:masterClrMapping/>
  </p:clrMapOvr>
  <p:transition>
    <p:push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MANTENIMIENTO CORRECTIVO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 Restaurar</a:t>
            </a:r>
            <a:endParaRPr lang="es-ES" altLang="en-US" sz="2000" b="1" dirty="0">
              <a:latin typeface="Arial" charset="0"/>
              <a:cs typeface="Arial" charset="0"/>
            </a:endParaRPr>
          </a:p>
          <a:p>
            <a:pPr marL="0" lvl="0" indent="0">
              <a:buNone/>
            </a:pPr>
            <a:endParaRPr lang="es-EC" sz="2000" dirty="0" smtClean="0"/>
          </a:p>
          <a:p>
            <a:pPr algn="just" eaLnBrk="1" hangingPunct="1">
              <a:buNone/>
            </a:pPr>
            <a:r>
              <a:rPr lang="es-EC" sz="2000" dirty="0"/>
              <a:t>Probetas de Medición de Presión de Aire</a:t>
            </a:r>
            <a:endParaRPr lang="es-ES" altLang="en-US" sz="2000"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5" name="4 Imagen"/>
          <p:cNvPicPr/>
          <p:nvPr/>
        </p:nvPicPr>
        <p:blipFill rotWithShape="1">
          <a:blip r:embed="rId4" cstate="email">
            <a:extLst>
              <a:ext uri="{28A0092B-C50C-407E-A947-70E740481C1C}">
                <a14:useLocalDpi xmlns:a14="http://schemas.microsoft.com/office/drawing/2010/main"/>
              </a:ext>
            </a:extLst>
          </a:blip>
          <a:srcRect/>
          <a:stretch/>
        </p:blipFill>
        <p:spPr bwMode="auto">
          <a:xfrm>
            <a:off x="2797969" y="2574030"/>
            <a:ext cx="3548062" cy="32289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1846488"/>
      </p:ext>
    </p:extLst>
  </p:cSld>
  <p:clrMapOvr>
    <a:masterClrMapping/>
  </p:clrMapOvr>
  <p:transition>
    <p:push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MANTENIMIENTO CORRECTIVO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 Restaurar</a:t>
            </a:r>
            <a:endParaRPr lang="es-ES" altLang="en-US" sz="2000" b="1" dirty="0">
              <a:latin typeface="Arial" charset="0"/>
              <a:cs typeface="Arial" charset="0"/>
            </a:endParaRPr>
          </a:p>
          <a:p>
            <a:pPr marL="0" lvl="0" indent="0">
              <a:buNone/>
            </a:pPr>
            <a:endParaRPr lang="es-EC" sz="2000" dirty="0" smtClean="0"/>
          </a:p>
          <a:p>
            <a:pPr algn="just" eaLnBrk="1" hangingPunct="1">
              <a:buNone/>
            </a:pPr>
            <a:r>
              <a:rPr lang="es-EC" sz="2000" dirty="0"/>
              <a:t>Palancas de Movimiento</a:t>
            </a:r>
            <a:endParaRPr lang="es-ES" altLang="en-US" sz="2000"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6" name="0 Imagen"/>
          <p:cNvPicPr/>
          <p:nvPr/>
        </p:nvPicPr>
        <p:blipFill>
          <a:blip r:embed="rId4" cstate="email">
            <a:extLst>
              <a:ext uri="{28A0092B-C50C-407E-A947-70E740481C1C}">
                <a14:useLocalDpi xmlns:a14="http://schemas.microsoft.com/office/drawing/2010/main"/>
              </a:ext>
            </a:extLst>
          </a:blip>
          <a:stretch>
            <a:fillRect/>
          </a:stretch>
        </p:blipFill>
        <p:spPr>
          <a:xfrm>
            <a:off x="2130425" y="2369222"/>
            <a:ext cx="4883150" cy="3537174"/>
          </a:xfrm>
          <a:prstGeom prst="rect">
            <a:avLst/>
          </a:prstGeom>
        </p:spPr>
      </p:pic>
    </p:spTree>
    <p:extLst>
      <p:ext uri="{BB962C8B-B14F-4D97-AF65-F5344CB8AC3E}">
        <p14:creationId xmlns:p14="http://schemas.microsoft.com/office/powerpoint/2010/main" val="2539778660"/>
      </p:ext>
    </p:extLst>
  </p:cSld>
  <p:clrMapOvr>
    <a:masterClrMapping/>
  </p:clrMapOvr>
  <p:transition>
    <p:push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MANTENIMIENTO PREVENTIVO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 Desechar</a:t>
            </a:r>
          </a:p>
          <a:p>
            <a:pPr algn="just" eaLnBrk="1" hangingPunct="1">
              <a:buFont typeface="Arial" charset="0"/>
              <a:buNone/>
            </a:pPr>
            <a:endParaRPr lang="es-ES" sz="2000" dirty="0">
              <a:latin typeface="Arial" charset="0"/>
              <a:cs typeface="Arial" charset="0"/>
            </a:endParaRPr>
          </a:p>
          <a:p>
            <a:pPr algn="just" eaLnBrk="1" hangingPunct="1">
              <a:buNone/>
            </a:pPr>
            <a:r>
              <a:rPr lang="es-EC" sz="2000" dirty="0"/>
              <a:t>Mangueras para medir la presión del aire</a:t>
            </a:r>
            <a:endParaRPr lang="es-EC" sz="2000" dirty="0" smtClean="0"/>
          </a:p>
          <a:p>
            <a:pPr marL="0" indent="0">
              <a:buNone/>
            </a:pPr>
            <a:endParaRPr lang="es-EC" sz="2000" dirty="0"/>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5" name="0 Imagen"/>
          <p:cNvPicPr/>
          <p:nvPr/>
        </p:nvPicPr>
        <p:blipFill rotWithShape="1">
          <a:blip r:embed="rId4" cstate="email">
            <a:extLst>
              <a:ext uri="{28A0092B-C50C-407E-A947-70E740481C1C}">
                <a14:useLocalDpi xmlns:a14="http://schemas.microsoft.com/office/drawing/2010/main"/>
              </a:ext>
            </a:extLst>
          </a:blip>
          <a:srcRect/>
          <a:stretch/>
        </p:blipFill>
        <p:spPr bwMode="auto">
          <a:xfrm>
            <a:off x="3242627" y="2514600"/>
            <a:ext cx="2658745" cy="34804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5174049"/>
      </p:ext>
    </p:extLst>
  </p:cSld>
  <p:clrMapOvr>
    <a:masterClrMapping/>
  </p:clrMapOvr>
  <p:transition>
    <p:push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MANTENIMIENTO PREVENTIVO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 Desechar</a:t>
            </a:r>
          </a:p>
          <a:p>
            <a:pPr algn="just" eaLnBrk="1" hangingPunct="1">
              <a:buFont typeface="Arial" charset="0"/>
              <a:buNone/>
            </a:pPr>
            <a:endParaRPr lang="es-ES" sz="2000" b="1" dirty="0">
              <a:latin typeface="Arial" charset="0"/>
              <a:cs typeface="Arial" charset="0"/>
            </a:endParaRPr>
          </a:p>
          <a:p>
            <a:pPr algn="just" eaLnBrk="1" hangingPunct="1">
              <a:buNone/>
            </a:pPr>
            <a:r>
              <a:rPr lang="es-EC" sz="2000" dirty="0"/>
              <a:t>Mangueras para el flujo de combustible</a:t>
            </a:r>
            <a:endParaRPr lang="es-EC" sz="2000" dirty="0" smtClean="0"/>
          </a:p>
          <a:p>
            <a:pPr marL="0" indent="0">
              <a:buNone/>
            </a:pPr>
            <a:endParaRPr lang="es-EC" sz="2000" dirty="0"/>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4" name="0 Imagen"/>
          <p:cNvPicPr/>
          <p:nvPr/>
        </p:nvPicPr>
        <p:blipFill rotWithShape="1">
          <a:blip r:embed="rId4" cstate="email">
            <a:extLst>
              <a:ext uri="{28A0092B-C50C-407E-A947-70E740481C1C}">
                <a14:useLocalDpi xmlns:a14="http://schemas.microsoft.com/office/drawing/2010/main"/>
              </a:ext>
            </a:extLst>
          </a:blip>
          <a:srcRect/>
          <a:stretch/>
        </p:blipFill>
        <p:spPr bwMode="auto">
          <a:xfrm>
            <a:off x="2439194" y="2654926"/>
            <a:ext cx="4265612" cy="28765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7688266"/>
      </p:ext>
    </p:extLst>
  </p:cSld>
  <p:clrMapOvr>
    <a:masterClrMapping/>
  </p:clrMapOvr>
  <p:transition>
    <p:push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MANTENIMIENTO PREVENTIVO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 Desechar</a:t>
            </a:r>
          </a:p>
          <a:p>
            <a:pPr algn="just" eaLnBrk="1" hangingPunct="1">
              <a:buFont typeface="Arial" charset="0"/>
              <a:buNone/>
            </a:pPr>
            <a:endParaRPr lang="es-ES" sz="2000" dirty="0">
              <a:latin typeface="Arial" charset="0"/>
              <a:cs typeface="Arial" charset="0"/>
            </a:endParaRPr>
          </a:p>
          <a:p>
            <a:pPr algn="just" eaLnBrk="1" hangingPunct="1">
              <a:buNone/>
            </a:pPr>
            <a:r>
              <a:rPr lang="es-EC" sz="2000" dirty="0"/>
              <a:t>Mangueras y Válvulas de Presión de Combustible</a:t>
            </a:r>
            <a:endParaRPr lang="es-EC" sz="2000" dirty="0" smtClean="0"/>
          </a:p>
          <a:p>
            <a:pPr marL="0" indent="0">
              <a:buNone/>
            </a:pPr>
            <a:endParaRPr lang="es-EC" sz="2000" dirty="0"/>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4" name="3 Imagen"/>
          <p:cNvPicPr/>
          <p:nvPr/>
        </p:nvPicPr>
        <p:blipFill rotWithShape="1">
          <a:blip r:embed="rId4" cstate="email">
            <a:extLst>
              <a:ext uri="{28A0092B-C50C-407E-A947-70E740481C1C}">
                <a14:useLocalDpi xmlns:a14="http://schemas.microsoft.com/office/drawing/2010/main"/>
              </a:ext>
            </a:extLst>
          </a:blip>
          <a:srcRect/>
          <a:stretch/>
        </p:blipFill>
        <p:spPr bwMode="auto">
          <a:xfrm>
            <a:off x="990600" y="2658481"/>
            <a:ext cx="7162799" cy="28098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09754070"/>
      </p:ext>
    </p:extLst>
  </p:cSld>
  <p:clrMapOvr>
    <a:masterClrMapping/>
  </p:clrMapOvr>
  <p:transition>
    <p:push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2"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MANTENIMIENTO PREVENTIVO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 Desechar</a:t>
            </a:r>
          </a:p>
          <a:p>
            <a:pPr algn="just" eaLnBrk="1" hangingPunct="1">
              <a:buFont typeface="Arial" charset="0"/>
              <a:buNone/>
            </a:pPr>
            <a:endParaRPr lang="es-ES" sz="2000" b="1" dirty="0">
              <a:latin typeface="Arial" charset="0"/>
              <a:cs typeface="Arial" charset="0"/>
            </a:endParaRPr>
          </a:p>
          <a:p>
            <a:pPr algn="just" eaLnBrk="1" hangingPunct="1">
              <a:buNone/>
            </a:pPr>
            <a:r>
              <a:rPr lang="es-EC" sz="2000" dirty="0"/>
              <a:t>Manguera para el paso de agua</a:t>
            </a:r>
            <a:endParaRPr lang="es-EC" sz="2000" dirty="0" smtClean="0"/>
          </a:p>
          <a:p>
            <a:pPr marL="0" indent="0">
              <a:buNone/>
            </a:pPr>
            <a:endParaRPr lang="es-EC" sz="2000" dirty="0"/>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4" name="0 Imagen"/>
          <p:cNvPicPr/>
          <p:nvPr/>
        </p:nvPicPr>
        <p:blipFill rotWithShape="1">
          <a:blip r:embed="rId4" cstate="email">
            <a:extLst>
              <a:ext uri="{28A0092B-C50C-407E-A947-70E740481C1C}">
                <a14:useLocalDpi xmlns:a14="http://schemas.microsoft.com/office/drawing/2010/main"/>
              </a:ext>
            </a:extLst>
          </a:blip>
          <a:srcRect/>
          <a:stretch/>
        </p:blipFill>
        <p:spPr bwMode="auto">
          <a:xfrm>
            <a:off x="3089434" y="2362200"/>
            <a:ext cx="2965132" cy="358743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14315614"/>
      </p:ext>
    </p:extLst>
  </p:cSld>
  <p:clrMapOvr>
    <a:masterClrMapping/>
  </p:clrMapOvr>
  <p:transition>
    <p:push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MONTAJE</a:t>
            </a: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Aptos</a:t>
            </a:r>
          </a:p>
          <a:p>
            <a:pPr algn="just" eaLnBrk="1" hangingPunct="1">
              <a:buFont typeface="Arial" charset="0"/>
              <a:buNone/>
            </a:pPr>
            <a:endParaRPr lang="es-ES" altLang="en-US" sz="2000" dirty="0">
              <a:latin typeface="Arial" charset="0"/>
              <a:cs typeface="Arial" charset="0"/>
            </a:endParaRPr>
          </a:p>
          <a:p>
            <a:pPr algn="just" eaLnBrk="1" hangingPunct="1">
              <a:buNone/>
            </a:pPr>
            <a:r>
              <a:rPr lang="es-EC" sz="2000" dirty="0"/>
              <a:t>Mangueras para el control de presión </a:t>
            </a:r>
            <a:r>
              <a:rPr lang="es-EC" sz="2000" dirty="0" smtClean="0"/>
              <a:t>de aire</a:t>
            </a:r>
          </a:p>
          <a:p>
            <a:pPr algn="just" eaLnBrk="1" hangingPunct="1">
              <a:buNone/>
            </a:pPr>
            <a:endParaRPr lang="es-EC" altLang="en-US" sz="2000" dirty="0">
              <a:latin typeface="Arial" charset="0"/>
              <a:cs typeface="Arial" charset="0"/>
            </a:endParaRPr>
          </a:p>
          <a:p>
            <a:pPr algn="just" eaLnBrk="1" hangingPunct="1">
              <a:buNone/>
            </a:pPr>
            <a:endParaRPr lang="es-ES" altLang="en-US" sz="2000" dirty="0" smtClean="0">
              <a:latin typeface="Arial" charset="0"/>
              <a:cs typeface="Arial" charset="0"/>
            </a:endParaRPr>
          </a:p>
        </p:txBody>
      </p:sp>
      <p:pic>
        <p:nvPicPr>
          <p:cNvPr id="4" name="0 Imagen"/>
          <p:cNvPicPr/>
          <p:nvPr/>
        </p:nvPicPr>
        <p:blipFill rotWithShape="1">
          <a:blip r:embed="rId4" cstate="email">
            <a:extLst>
              <a:ext uri="{28A0092B-C50C-407E-A947-70E740481C1C}">
                <a14:useLocalDpi xmlns:a14="http://schemas.microsoft.com/office/drawing/2010/main"/>
              </a:ext>
            </a:extLst>
          </a:blip>
          <a:srcRect/>
          <a:stretch/>
        </p:blipFill>
        <p:spPr bwMode="auto">
          <a:xfrm>
            <a:off x="2131219" y="2502553"/>
            <a:ext cx="4881562" cy="2947988"/>
          </a:xfrm>
          <a:prstGeom prst="rect">
            <a:avLst/>
          </a:prstGeom>
          <a:ln>
            <a:noFill/>
          </a:ln>
          <a:extLst>
            <a:ext uri="{53640926-AAD7-44D8-BBD7-CCE9431645EC}">
              <a14:shadowObscured xmlns:a14="http://schemas.microsoft.com/office/drawing/2010/main"/>
            </a:ext>
          </a:extLst>
        </p:spPr>
      </p:pic>
    </p:spTree>
  </p:cSld>
  <p:clrMapOvr>
    <a:masterClrMapping/>
  </p:clrMapOvr>
  <p:transition>
    <p:push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MONTAJE</a:t>
            </a: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Aptos</a:t>
            </a:r>
          </a:p>
          <a:p>
            <a:pPr algn="just" eaLnBrk="1" hangingPunct="1">
              <a:buFont typeface="Arial" charset="0"/>
              <a:buNone/>
            </a:pPr>
            <a:endParaRPr lang="es-ES" altLang="en-US" sz="2000" dirty="0">
              <a:latin typeface="Arial" charset="0"/>
              <a:cs typeface="Arial" charset="0"/>
            </a:endParaRPr>
          </a:p>
          <a:p>
            <a:pPr algn="just" eaLnBrk="1" hangingPunct="1">
              <a:buNone/>
            </a:pPr>
            <a:r>
              <a:rPr lang="es-EC" sz="2000" dirty="0"/>
              <a:t>Probetas de Presión de </a:t>
            </a:r>
            <a:r>
              <a:rPr lang="es-EC" sz="2000" dirty="0" smtClean="0"/>
              <a:t>Aire</a:t>
            </a:r>
          </a:p>
          <a:p>
            <a:pPr algn="just" eaLnBrk="1" hangingPunct="1">
              <a:buNone/>
            </a:pPr>
            <a:endParaRPr lang="es-EC" altLang="en-US" sz="2000" dirty="0">
              <a:latin typeface="Arial" charset="0"/>
              <a:cs typeface="Arial" charset="0"/>
            </a:endParaRPr>
          </a:p>
          <a:p>
            <a:pPr algn="just" eaLnBrk="1" hangingPunct="1">
              <a:buNone/>
            </a:pPr>
            <a:endParaRPr lang="es-ES" altLang="en-US" sz="2000" dirty="0" smtClean="0">
              <a:latin typeface="Arial" charset="0"/>
              <a:cs typeface="Arial" charset="0"/>
            </a:endParaRPr>
          </a:p>
        </p:txBody>
      </p:sp>
      <p:pic>
        <p:nvPicPr>
          <p:cNvPr id="4" name="0 Imagen"/>
          <p:cNvPicPr/>
          <p:nvPr/>
        </p:nvPicPr>
        <p:blipFill>
          <a:blip r:embed="rId4" cstate="email">
            <a:extLst>
              <a:ext uri="{28A0092B-C50C-407E-A947-70E740481C1C}">
                <a14:useLocalDpi xmlns:a14="http://schemas.microsoft.com/office/drawing/2010/main"/>
              </a:ext>
            </a:extLst>
          </a:blip>
          <a:stretch>
            <a:fillRect/>
          </a:stretch>
        </p:blipFill>
        <p:spPr>
          <a:xfrm>
            <a:off x="2187416" y="2516803"/>
            <a:ext cx="4769167" cy="3157855"/>
          </a:xfrm>
          <a:prstGeom prst="rect">
            <a:avLst/>
          </a:prstGeom>
        </p:spPr>
      </p:pic>
    </p:spTree>
    <p:extLst>
      <p:ext uri="{BB962C8B-B14F-4D97-AF65-F5344CB8AC3E}">
        <p14:creationId xmlns:p14="http://schemas.microsoft.com/office/powerpoint/2010/main" val="1190002351"/>
      </p:ext>
    </p:extLst>
  </p:cSld>
  <p:clrMapOvr>
    <a:masterClrMapping/>
  </p:clrMapOvr>
  <p:transition>
    <p:push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DEFINICIÓN DEL PROBLEMA.</a:t>
            </a:r>
          </a:p>
          <a:p>
            <a:pPr algn="just"/>
            <a:endParaRPr lang="es-EC" altLang="es-EC" sz="2000" dirty="0" smtClean="0"/>
          </a:p>
          <a:p>
            <a:pPr algn="just"/>
            <a:r>
              <a:rPr lang="es-EC" altLang="es-EC" sz="2000" dirty="0" smtClean="0"/>
              <a:t>Los motores a reacción pura, son parte del estudio e investigación de la Ingeniería Mecánica.</a:t>
            </a:r>
          </a:p>
          <a:p>
            <a:pPr algn="just"/>
            <a:r>
              <a:rPr lang="es-EC" altLang="es-EC" sz="2000" dirty="0" smtClean="0"/>
              <a:t>El equipo denominado Banco de Pruebas de Propulsión que se encuentra en el Laboratorio de Motores de Combustión Interna del DECEM, se encuentra en línea muerta por falta de mantenimiento. Por consiguiente su uso como equipo de investigación, no proporciona los resultados requeridos. </a:t>
            </a:r>
          </a:p>
          <a:p>
            <a:pPr algn="just"/>
            <a:r>
              <a:rPr lang="es-EC" altLang="es-EC" sz="2000" dirty="0" smtClean="0"/>
              <a:t>Es así, que se procura ponerlo en funcionamiento mediante la implementación de un sistema instrumentalizado, que nos permita obtener resultados característicos de los motores a reacción.</a:t>
            </a:r>
            <a:endParaRPr lang="es-ES" altLang="en-US" sz="2000" b="1" dirty="0" smtClean="0">
              <a:latin typeface="Arial" charset="0"/>
              <a:cs typeface="Arial" charset="0"/>
            </a:endParaRPr>
          </a:p>
        </p:txBody>
      </p:sp>
    </p:spTree>
  </p:cSld>
  <p:clrMapOvr>
    <a:masterClrMapping/>
  </p:clrMapOvr>
  <p:transition>
    <p:push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MONTAJE</a:t>
            </a: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Aptos</a:t>
            </a:r>
          </a:p>
          <a:p>
            <a:pPr algn="just" eaLnBrk="1" hangingPunct="1">
              <a:buFont typeface="Arial" charset="0"/>
              <a:buNone/>
            </a:pPr>
            <a:endParaRPr lang="es-ES" altLang="en-US" sz="2000" dirty="0">
              <a:latin typeface="Arial" charset="0"/>
              <a:cs typeface="Arial" charset="0"/>
            </a:endParaRPr>
          </a:p>
          <a:p>
            <a:pPr algn="just" eaLnBrk="1" hangingPunct="1">
              <a:buNone/>
            </a:pPr>
            <a:r>
              <a:rPr lang="es-EC" sz="2000" dirty="0"/>
              <a:t>Termómetro de </a:t>
            </a:r>
            <a:r>
              <a:rPr lang="es-EC" sz="2000" dirty="0" smtClean="0"/>
              <a:t>aire</a:t>
            </a:r>
          </a:p>
          <a:p>
            <a:pPr algn="just" eaLnBrk="1" hangingPunct="1">
              <a:buNone/>
            </a:pPr>
            <a:endParaRPr lang="es-EC" altLang="en-US" sz="2000" dirty="0">
              <a:latin typeface="Arial" charset="0"/>
              <a:cs typeface="Arial" charset="0"/>
            </a:endParaRPr>
          </a:p>
          <a:p>
            <a:pPr algn="just" eaLnBrk="1" hangingPunct="1">
              <a:buNone/>
            </a:pPr>
            <a:endParaRPr lang="es-ES" altLang="en-US" sz="2000" dirty="0" smtClean="0">
              <a:latin typeface="Arial" charset="0"/>
              <a:cs typeface="Arial" charset="0"/>
            </a:endParaRPr>
          </a:p>
        </p:txBody>
      </p:sp>
      <p:pic>
        <p:nvPicPr>
          <p:cNvPr id="4" name="0 Imagen"/>
          <p:cNvPicPr/>
          <p:nvPr/>
        </p:nvPicPr>
        <p:blipFill rotWithShape="1">
          <a:blip r:embed="rId4" cstate="email">
            <a:extLst>
              <a:ext uri="{28A0092B-C50C-407E-A947-70E740481C1C}">
                <a14:useLocalDpi xmlns:a14="http://schemas.microsoft.com/office/drawing/2010/main"/>
              </a:ext>
            </a:extLst>
          </a:blip>
          <a:srcRect/>
          <a:stretch/>
        </p:blipFill>
        <p:spPr bwMode="auto">
          <a:xfrm>
            <a:off x="2575084" y="2590800"/>
            <a:ext cx="3993832" cy="325532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74526552"/>
      </p:ext>
    </p:extLst>
  </p:cSld>
  <p:clrMapOvr>
    <a:masterClrMapping/>
  </p:clrMapOvr>
  <p:transition>
    <p:push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MONTAJE</a:t>
            </a: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Aptos</a:t>
            </a:r>
          </a:p>
          <a:p>
            <a:pPr algn="just" eaLnBrk="1" hangingPunct="1">
              <a:buFont typeface="Arial" charset="0"/>
              <a:buNone/>
            </a:pPr>
            <a:endParaRPr lang="es-ES" altLang="en-US" sz="2000" dirty="0">
              <a:latin typeface="Arial" charset="0"/>
              <a:cs typeface="Arial" charset="0"/>
            </a:endParaRPr>
          </a:p>
          <a:p>
            <a:pPr algn="just" eaLnBrk="1" hangingPunct="1">
              <a:buNone/>
            </a:pPr>
            <a:r>
              <a:rPr lang="es-EC" sz="2000" dirty="0"/>
              <a:t>Manguera para flujo de </a:t>
            </a:r>
            <a:r>
              <a:rPr lang="es-EC" sz="2000" dirty="0" smtClean="0"/>
              <a:t>combustible</a:t>
            </a:r>
          </a:p>
          <a:p>
            <a:pPr algn="just" eaLnBrk="1" hangingPunct="1">
              <a:buNone/>
            </a:pPr>
            <a:endParaRPr lang="es-EC" altLang="en-US" sz="2000" dirty="0">
              <a:latin typeface="Arial" charset="0"/>
              <a:cs typeface="Arial" charset="0"/>
            </a:endParaRPr>
          </a:p>
          <a:p>
            <a:pPr algn="just" eaLnBrk="1" hangingPunct="1">
              <a:buNone/>
            </a:pPr>
            <a:endParaRPr lang="es-ES" altLang="en-US" sz="2000" dirty="0" smtClean="0">
              <a:latin typeface="Arial" charset="0"/>
              <a:cs typeface="Arial" charset="0"/>
            </a:endParaRPr>
          </a:p>
        </p:txBody>
      </p:sp>
      <p:pic>
        <p:nvPicPr>
          <p:cNvPr id="4" name="0 Imagen"/>
          <p:cNvPicPr/>
          <p:nvPr/>
        </p:nvPicPr>
        <p:blipFill>
          <a:blip r:embed="rId4" cstate="email">
            <a:extLst>
              <a:ext uri="{28A0092B-C50C-407E-A947-70E740481C1C}">
                <a14:useLocalDpi xmlns:a14="http://schemas.microsoft.com/office/drawing/2010/main"/>
              </a:ext>
            </a:extLst>
          </a:blip>
          <a:stretch>
            <a:fillRect/>
          </a:stretch>
        </p:blipFill>
        <p:spPr>
          <a:xfrm>
            <a:off x="2322512" y="2438400"/>
            <a:ext cx="4498975" cy="3281680"/>
          </a:xfrm>
          <a:prstGeom prst="rect">
            <a:avLst/>
          </a:prstGeom>
        </p:spPr>
      </p:pic>
    </p:spTree>
    <p:extLst>
      <p:ext uri="{BB962C8B-B14F-4D97-AF65-F5344CB8AC3E}">
        <p14:creationId xmlns:p14="http://schemas.microsoft.com/office/powerpoint/2010/main" val="2419855863"/>
      </p:ext>
    </p:extLst>
  </p:cSld>
  <p:clrMapOvr>
    <a:masterClrMapping/>
  </p:clrMapOvr>
  <p:transition>
    <p:push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MONTAJE</a:t>
            </a: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Aptos</a:t>
            </a:r>
          </a:p>
          <a:p>
            <a:pPr algn="just" eaLnBrk="1" hangingPunct="1">
              <a:buFont typeface="Arial" charset="0"/>
              <a:buNone/>
            </a:pPr>
            <a:endParaRPr lang="es-ES" altLang="en-US" sz="2000" dirty="0">
              <a:latin typeface="Arial" charset="0"/>
              <a:cs typeface="Arial" charset="0"/>
            </a:endParaRPr>
          </a:p>
          <a:p>
            <a:pPr algn="just" eaLnBrk="1" hangingPunct="1">
              <a:buNone/>
            </a:pPr>
            <a:r>
              <a:rPr lang="es-EC" sz="2000" dirty="0"/>
              <a:t>Manguera y Válvulas de Presión</a:t>
            </a:r>
            <a:endParaRPr lang="es-ES" altLang="en-US" sz="2000" dirty="0" smtClean="0">
              <a:latin typeface="Arial" charset="0"/>
              <a:cs typeface="Arial" charset="0"/>
            </a:endParaRPr>
          </a:p>
        </p:txBody>
      </p:sp>
      <p:pic>
        <p:nvPicPr>
          <p:cNvPr id="5" name="0 Imagen"/>
          <p:cNvPicPr/>
          <p:nvPr/>
        </p:nvPicPr>
        <p:blipFill rotWithShape="1">
          <a:blip r:embed="rId4" cstate="email">
            <a:extLst>
              <a:ext uri="{28A0092B-C50C-407E-A947-70E740481C1C}">
                <a14:useLocalDpi xmlns:a14="http://schemas.microsoft.com/office/drawing/2010/main"/>
              </a:ext>
            </a:extLst>
          </a:blip>
          <a:srcRect/>
          <a:stretch/>
        </p:blipFill>
        <p:spPr bwMode="auto">
          <a:xfrm>
            <a:off x="1882027" y="2743200"/>
            <a:ext cx="3209925" cy="2520315"/>
          </a:xfrm>
          <a:prstGeom prst="rect">
            <a:avLst/>
          </a:prstGeom>
          <a:ln>
            <a:noFill/>
          </a:ln>
          <a:extLst>
            <a:ext uri="{53640926-AAD7-44D8-BBD7-CCE9431645EC}">
              <a14:shadowObscured xmlns:a14="http://schemas.microsoft.com/office/drawing/2010/main"/>
            </a:ext>
          </a:extLst>
        </p:spPr>
      </p:pic>
      <p:pic>
        <p:nvPicPr>
          <p:cNvPr id="6" name="0 Imagen"/>
          <p:cNvPicPr/>
          <p:nvPr/>
        </p:nvPicPr>
        <p:blipFill>
          <a:blip r:embed="rId5" cstate="email">
            <a:extLst>
              <a:ext uri="{28A0092B-C50C-407E-A947-70E740481C1C}">
                <a14:useLocalDpi xmlns:a14="http://schemas.microsoft.com/office/drawing/2010/main"/>
              </a:ext>
            </a:extLst>
          </a:blip>
          <a:stretch>
            <a:fillRect/>
          </a:stretch>
        </p:blipFill>
        <p:spPr>
          <a:xfrm>
            <a:off x="5105400" y="2743200"/>
            <a:ext cx="1889760" cy="2519680"/>
          </a:xfrm>
          <a:prstGeom prst="rect">
            <a:avLst/>
          </a:prstGeom>
        </p:spPr>
      </p:pic>
    </p:spTree>
    <p:extLst>
      <p:ext uri="{BB962C8B-B14F-4D97-AF65-F5344CB8AC3E}">
        <p14:creationId xmlns:p14="http://schemas.microsoft.com/office/powerpoint/2010/main" val="3254633611"/>
      </p:ext>
    </p:extLst>
  </p:cSld>
  <p:clrMapOvr>
    <a:masterClrMapping/>
  </p:clrMapOvr>
  <p:transition>
    <p:push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MONTAJE</a:t>
            </a: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Aptos</a:t>
            </a:r>
          </a:p>
          <a:p>
            <a:pPr algn="just" eaLnBrk="1" hangingPunct="1">
              <a:buFont typeface="Arial" charset="0"/>
              <a:buNone/>
            </a:pPr>
            <a:endParaRPr lang="es-ES" altLang="en-US" sz="2000" dirty="0">
              <a:latin typeface="Arial" charset="0"/>
              <a:cs typeface="Arial" charset="0"/>
            </a:endParaRPr>
          </a:p>
          <a:p>
            <a:pPr algn="just" eaLnBrk="1" hangingPunct="1">
              <a:buNone/>
            </a:pPr>
            <a:r>
              <a:rPr lang="es-EC" sz="2000" dirty="0"/>
              <a:t>Mangueras para el paso de agua</a:t>
            </a:r>
            <a:endParaRPr lang="es-ES" altLang="en-US" sz="2000" dirty="0" smtClean="0">
              <a:latin typeface="Arial" charset="0"/>
              <a:cs typeface="Arial" charset="0"/>
            </a:endParaRPr>
          </a:p>
        </p:txBody>
      </p:sp>
      <p:pic>
        <p:nvPicPr>
          <p:cNvPr id="4" name="0 Imagen"/>
          <p:cNvPicPr/>
          <p:nvPr/>
        </p:nvPicPr>
        <p:blipFill>
          <a:blip r:embed="rId4" cstate="email">
            <a:extLst>
              <a:ext uri="{28A0092B-C50C-407E-A947-70E740481C1C}">
                <a14:useLocalDpi xmlns:a14="http://schemas.microsoft.com/office/drawing/2010/main"/>
              </a:ext>
            </a:extLst>
          </a:blip>
          <a:stretch>
            <a:fillRect/>
          </a:stretch>
        </p:blipFill>
        <p:spPr>
          <a:xfrm>
            <a:off x="2132012" y="2590800"/>
            <a:ext cx="4879975" cy="3510280"/>
          </a:xfrm>
          <a:prstGeom prst="rect">
            <a:avLst/>
          </a:prstGeom>
        </p:spPr>
      </p:pic>
    </p:spTree>
    <p:extLst>
      <p:ext uri="{BB962C8B-B14F-4D97-AF65-F5344CB8AC3E}">
        <p14:creationId xmlns:p14="http://schemas.microsoft.com/office/powerpoint/2010/main" val="2299224333"/>
      </p:ext>
    </p:extLst>
  </p:cSld>
  <p:clrMapOvr>
    <a:masterClrMapping/>
  </p:clrMapOvr>
  <p:transition>
    <p:push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MONTAJE</a:t>
            </a: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Aptos</a:t>
            </a:r>
          </a:p>
          <a:p>
            <a:pPr algn="just" eaLnBrk="1" hangingPunct="1">
              <a:buFont typeface="Arial" charset="0"/>
              <a:buNone/>
            </a:pPr>
            <a:endParaRPr lang="es-ES" altLang="en-US" sz="2000" dirty="0">
              <a:latin typeface="Arial" charset="0"/>
              <a:cs typeface="Arial" charset="0"/>
            </a:endParaRPr>
          </a:p>
          <a:p>
            <a:pPr algn="just" eaLnBrk="1" hangingPunct="1">
              <a:buNone/>
            </a:pPr>
            <a:r>
              <a:rPr lang="es-EC" sz="2000" dirty="0"/>
              <a:t>Tablero de control</a:t>
            </a:r>
            <a:endParaRPr lang="es-ES" altLang="en-US" sz="2000" dirty="0" smtClean="0">
              <a:latin typeface="Arial" charset="0"/>
              <a:cs typeface="Arial" charset="0"/>
            </a:endParaRPr>
          </a:p>
        </p:txBody>
      </p:sp>
      <p:pic>
        <p:nvPicPr>
          <p:cNvPr id="4" name="3 Imagen"/>
          <p:cNvPicPr/>
          <p:nvPr/>
        </p:nvPicPr>
        <p:blipFill rotWithShape="1">
          <a:blip r:embed="rId4" cstate="email">
            <a:extLst>
              <a:ext uri="{28A0092B-C50C-407E-A947-70E740481C1C}">
                <a14:useLocalDpi xmlns:a14="http://schemas.microsoft.com/office/drawing/2010/main"/>
              </a:ext>
            </a:extLst>
          </a:blip>
          <a:srcRect/>
          <a:stretch/>
        </p:blipFill>
        <p:spPr bwMode="auto">
          <a:xfrm>
            <a:off x="609600" y="2809874"/>
            <a:ext cx="7924800" cy="19907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17974268"/>
      </p:ext>
    </p:extLst>
  </p:cSld>
  <p:clrMapOvr>
    <a:masterClrMapping/>
  </p:clrMapOvr>
  <p:transition>
    <p:push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MONTAJE</a:t>
            </a: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Elementos Aptos</a:t>
            </a:r>
          </a:p>
          <a:p>
            <a:pPr algn="just" eaLnBrk="1" hangingPunct="1">
              <a:buFont typeface="Arial" charset="0"/>
              <a:buNone/>
            </a:pPr>
            <a:endParaRPr lang="es-ES" altLang="en-US" sz="2000" dirty="0">
              <a:latin typeface="Arial" charset="0"/>
              <a:cs typeface="Arial" charset="0"/>
            </a:endParaRPr>
          </a:p>
          <a:p>
            <a:pPr algn="just" eaLnBrk="1" hangingPunct="1">
              <a:buNone/>
            </a:pPr>
            <a:r>
              <a:rPr lang="es-EC" sz="2000" dirty="0"/>
              <a:t>Deflector de </a:t>
            </a:r>
            <a:r>
              <a:rPr lang="es-EC" sz="2000" dirty="0" smtClean="0"/>
              <a:t>Calor</a:t>
            </a:r>
          </a:p>
          <a:p>
            <a:pPr algn="just" eaLnBrk="1" hangingPunct="1">
              <a:buNone/>
            </a:pPr>
            <a:endParaRPr lang="es-EC" altLang="en-US" sz="2000" dirty="0">
              <a:latin typeface="Arial" charset="0"/>
              <a:cs typeface="Arial" charset="0"/>
            </a:endParaRPr>
          </a:p>
          <a:p>
            <a:pPr algn="just" eaLnBrk="1" hangingPunct="1">
              <a:buNone/>
            </a:pPr>
            <a:endParaRPr lang="es-ES" altLang="en-US" sz="2000" dirty="0" smtClean="0">
              <a:latin typeface="Arial" charset="0"/>
              <a:cs typeface="Arial" charset="0"/>
            </a:endParaRPr>
          </a:p>
        </p:txBody>
      </p:sp>
      <p:pic>
        <p:nvPicPr>
          <p:cNvPr id="4" name="0 Imagen"/>
          <p:cNvPicPr/>
          <p:nvPr/>
        </p:nvPicPr>
        <p:blipFill rotWithShape="1">
          <a:blip r:embed="rId4" cstate="email">
            <a:extLst>
              <a:ext uri="{28A0092B-C50C-407E-A947-70E740481C1C}">
                <a14:useLocalDpi xmlns:a14="http://schemas.microsoft.com/office/drawing/2010/main"/>
              </a:ext>
            </a:extLst>
          </a:blip>
          <a:srcRect/>
          <a:stretch/>
        </p:blipFill>
        <p:spPr bwMode="auto">
          <a:xfrm>
            <a:off x="2895600" y="2514600"/>
            <a:ext cx="3638550" cy="32289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5373692"/>
      </p:ext>
    </p:extLst>
  </p:cSld>
  <p:clrMapOvr>
    <a:masterClrMapping/>
  </p:clrMapOvr>
  <p:transition>
    <p:push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PRUEBAS DE FUNCIONAMIENTO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Funcionamiento del Sistema de Aire</a:t>
            </a:r>
          </a:p>
          <a:p>
            <a:pPr algn="just" eaLnBrk="1" hangingPunct="1">
              <a:buFont typeface="Arial" charset="0"/>
              <a:buNone/>
            </a:pPr>
            <a:endParaRPr lang="es-ES" altLang="en-US" sz="2000" b="1" dirty="0" smtClean="0">
              <a:latin typeface="Arial" charset="0"/>
              <a:cs typeface="Arial" charset="0"/>
            </a:endParaRPr>
          </a:p>
        </p:txBody>
      </p:sp>
      <p:pic>
        <p:nvPicPr>
          <p:cNvPr id="8" name="7 Imagen"/>
          <p:cNvPicPr/>
          <p:nvPr/>
        </p:nvPicPr>
        <p:blipFill rotWithShape="1">
          <a:blip r:embed="rId4"/>
          <a:srcRect l="9137" t="24407" r="32806" b="34943"/>
          <a:stretch/>
        </p:blipFill>
        <p:spPr bwMode="auto">
          <a:xfrm>
            <a:off x="1689416" y="1600200"/>
            <a:ext cx="5765165" cy="2438400"/>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5"/>
          <a:srcRect l="13687" t="31875" r="24819" b="26066"/>
          <a:stretch/>
        </p:blipFill>
        <p:spPr bwMode="auto">
          <a:xfrm>
            <a:off x="1689416" y="4038600"/>
            <a:ext cx="5765165" cy="2286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3801101"/>
      </p:ext>
    </p:extLst>
  </p:cSld>
  <p:clrMapOvr>
    <a:masterClrMapping/>
  </p:clrMapOvr>
  <p:transition>
    <p:push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PRUEBAS DE FUNCIONAMIENTO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Sistema de Refrigeración de Tubo </a:t>
                </a:r>
                <a:r>
                  <a:rPr lang="es-ES" altLang="en-US" sz="2000" b="1" dirty="0" err="1" smtClean="0">
                    <a:latin typeface="Arial" charset="0"/>
                    <a:cs typeface="Arial" charset="0"/>
                  </a:rPr>
                  <a:t>Pitot</a:t>
                </a:r>
                <a:r>
                  <a:rPr lang="es-ES" altLang="en-US" sz="2000" b="1" dirty="0" smtClean="0">
                    <a:latin typeface="Arial" charset="0"/>
                    <a:cs typeface="Arial" charset="0"/>
                  </a:rPr>
                  <a:t>.</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None/>
                </a:pPr>
                <a14:m>
                  <m:oMathPara xmlns:m="http://schemas.openxmlformats.org/officeDocument/2006/math">
                    <m:oMathParaPr>
                      <m:jc m:val="centerGroup"/>
                    </m:oMathParaPr>
                    <m:oMath xmlns:m="http://schemas.openxmlformats.org/officeDocument/2006/math">
                      <m:r>
                        <a:rPr lang="es-EC" sz="2000" i="1">
                          <a:latin typeface="Cambria Math"/>
                        </a:rPr>
                        <m:t>𝑉𝑜𝑙𝑢𝑚𝑒𝑛</m:t>
                      </m:r>
                      <m:r>
                        <a:rPr lang="es-EC" sz="2000" i="1">
                          <a:latin typeface="Cambria Math"/>
                        </a:rPr>
                        <m:t> </m:t>
                      </m:r>
                      <m:r>
                        <a:rPr lang="es-EC" sz="2000" i="1">
                          <a:latin typeface="Cambria Math"/>
                        </a:rPr>
                        <m:t>𝑑𝑒</m:t>
                      </m:r>
                      <m:r>
                        <a:rPr lang="es-EC" sz="2000" i="1">
                          <a:latin typeface="Cambria Math"/>
                        </a:rPr>
                        <m:t> </m:t>
                      </m:r>
                      <m:r>
                        <a:rPr lang="es-EC" sz="2000" i="1">
                          <a:latin typeface="Cambria Math"/>
                        </a:rPr>
                        <m:t>𝐴𝑔𝑢𝑎</m:t>
                      </m:r>
                      <m:r>
                        <a:rPr lang="es-EC" sz="2000" i="1">
                          <a:latin typeface="Cambria Math"/>
                        </a:rPr>
                        <m:t>= 0.0374 </m:t>
                      </m:r>
                      <m:f>
                        <m:fPr>
                          <m:ctrlPr>
                            <a:rPr lang="es-EC" sz="2000" i="1">
                              <a:latin typeface="Cambria Math"/>
                            </a:rPr>
                          </m:ctrlPr>
                        </m:fPr>
                        <m:num>
                          <m:r>
                            <a:rPr lang="es-EC" sz="2000" i="1">
                              <a:latin typeface="Cambria Math"/>
                            </a:rPr>
                            <m:t>𝑔𝑎𝑙</m:t>
                          </m:r>
                        </m:num>
                        <m:den>
                          <m:r>
                            <a:rPr lang="es-EC" sz="2000" i="1">
                              <a:latin typeface="Cambria Math"/>
                            </a:rPr>
                            <m:t>𝑠𝑒𝑔</m:t>
                          </m:r>
                        </m:den>
                      </m:f>
                      <m:r>
                        <a:rPr lang="es-EC" sz="2000" i="1">
                          <a:latin typeface="Cambria Math"/>
                        </a:rPr>
                        <m:t>=8.4935 </m:t>
                      </m:r>
                      <m:f>
                        <m:fPr>
                          <m:ctrlPr>
                            <a:rPr lang="es-EC" sz="2000" i="1">
                              <a:latin typeface="Cambria Math"/>
                            </a:rPr>
                          </m:ctrlPr>
                        </m:fPr>
                        <m:num>
                          <m:r>
                            <a:rPr lang="es-EC" sz="2000" i="1">
                              <a:latin typeface="Cambria Math"/>
                            </a:rPr>
                            <m:t>𝑙𝑖𝑡</m:t>
                          </m:r>
                        </m:num>
                        <m:den>
                          <m:r>
                            <a:rPr lang="es-EC" sz="2000" i="1">
                              <a:latin typeface="Cambria Math"/>
                            </a:rPr>
                            <m:t>𝑚𝑖𝑛</m:t>
                          </m:r>
                        </m:den>
                      </m:f>
                      <m:r>
                        <a:rPr lang="es-EC" sz="2000" i="1">
                          <a:latin typeface="Cambria Math"/>
                        </a:rPr>
                        <m:t> </m:t>
                      </m:r>
                    </m:oMath>
                  </m:oMathPara>
                </a14:m>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mc:Choice>
        <mc:Fallback xmlns="">
          <p:sp>
            <p:nvSpPr>
              <p:cNvPr id="41987" name="Rectangle 11"/>
              <p:cNvSpPr>
                <a:spLocks noGrp="1" noRot="1" noChangeAspect="1" noMove="1" noResize="1" noEditPoints="1" noAdjustHandles="1" noChangeArrowheads="1" noChangeShapeType="1" noTextEdit="1"/>
              </p:cNvSpPr>
              <p:nvPr>
                <p:ph type="body" idx="4294967295"/>
              </p:nvPr>
            </p:nvSpPr>
            <p:spPr>
              <a:xfrm>
                <a:off x="457200" y="533400"/>
                <a:ext cx="8229600" cy="5592763"/>
              </a:xfrm>
              <a:blipFill rotWithShape="1">
                <a:blip r:embed="rId4"/>
                <a:stretch>
                  <a:fillRect l="-741" t="-436"/>
                </a:stretch>
              </a:blipFill>
            </p:spPr>
            <p:txBody>
              <a:bodyPr/>
              <a:lstStyle/>
              <a:p>
                <a:r>
                  <a:rPr lang="es-EC">
                    <a:noFill/>
                  </a:rPr>
                  <a:t> </a:t>
                </a:r>
              </a:p>
            </p:txBody>
          </p:sp>
        </mc:Fallback>
      </mc:AlternateContent>
      <p:pic>
        <p:nvPicPr>
          <p:cNvPr id="6" name="5 Imagen"/>
          <p:cNvPicPr/>
          <p:nvPr/>
        </p:nvPicPr>
        <p:blipFill rotWithShape="1">
          <a:blip r:embed="rId5"/>
          <a:srcRect t="19062" r="46842" b="25000"/>
          <a:stretch/>
        </p:blipFill>
        <p:spPr bwMode="auto">
          <a:xfrm>
            <a:off x="2205672" y="1752600"/>
            <a:ext cx="4732655" cy="28003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37254202"/>
      </p:ext>
    </p:extLst>
  </p:cSld>
  <p:clrMapOvr>
    <a:masterClrMapping/>
  </p:clrMapOvr>
  <p:transition>
    <p:push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609600"/>
            <a:ext cx="8229600" cy="5516563"/>
          </a:xfrm>
        </p:spPr>
        <p:txBody>
          <a:bodyPr/>
          <a:lstStyle/>
          <a:p>
            <a:pPr algn="ctr" eaLnBrk="1" hangingPunct="1">
              <a:buFont typeface="Arial" charset="0"/>
              <a:buNone/>
            </a:pPr>
            <a:r>
              <a:rPr lang="es-ES" altLang="en-US" sz="2000" b="1" dirty="0" smtClean="0">
                <a:latin typeface="Arial" charset="0"/>
                <a:cs typeface="Arial" charset="0"/>
              </a:rPr>
              <a:t>PRUEBAS DE FUNCIONAMIENTO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Sistema de Combustión con el Estatorreactor</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1400" b="1" dirty="0" smtClean="0">
              <a:cs typeface="Arial" charset="0"/>
            </a:endParaRPr>
          </a:p>
          <a:p>
            <a:pPr algn="just" eaLnBrk="1" hangingPunct="1">
              <a:buFont typeface="Arial" charset="0"/>
              <a:buNone/>
            </a:pPr>
            <a:endParaRPr lang="es-ES" altLang="en-US" sz="1400" b="1" dirty="0">
              <a:cs typeface="Arial" charset="0"/>
            </a:endParaRPr>
          </a:p>
          <a:p>
            <a:pPr algn="just" eaLnBrk="1" hangingPunct="1">
              <a:buFont typeface="Arial" charset="0"/>
              <a:buNone/>
            </a:pPr>
            <a:r>
              <a:rPr lang="es-ES" altLang="en-US" sz="1400" b="1" dirty="0" smtClean="0">
                <a:cs typeface="Arial" charset="0"/>
                <a:hlinkClick r:id="rId4" action="ppaction://hlinkfile"/>
              </a:rPr>
              <a:t>Video Demostrativo</a:t>
            </a:r>
            <a:endParaRPr lang="es-ES" altLang="en-US" sz="1400" b="1" dirty="0" smtClean="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5" name="4 Imagen"/>
          <p:cNvPicPr/>
          <p:nvPr/>
        </p:nvPicPr>
        <p:blipFill rotWithShape="1">
          <a:blip r:embed="rId5"/>
          <a:srcRect l="6862" t="23125" r="41403" b="23043"/>
          <a:stretch/>
        </p:blipFill>
        <p:spPr bwMode="auto">
          <a:xfrm>
            <a:off x="1448355" y="1905000"/>
            <a:ext cx="6247289" cy="35337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48091885"/>
      </p:ext>
    </p:extLst>
  </p:cSld>
  <p:clrMapOvr>
    <a:masterClrMapping/>
  </p:clrMapOvr>
  <p:transition>
    <p:push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609600"/>
            <a:ext cx="8229600" cy="5715000"/>
          </a:xfrm>
        </p:spPr>
        <p:txBody>
          <a:bodyPr/>
          <a:lstStyle/>
          <a:p>
            <a:pPr algn="ctr" eaLnBrk="1" hangingPunct="1">
              <a:buFont typeface="Arial" charset="0"/>
              <a:buNone/>
            </a:pPr>
            <a:r>
              <a:rPr lang="es-ES" altLang="en-US" sz="2000" b="1" dirty="0" smtClean="0">
                <a:latin typeface="Arial" charset="0"/>
                <a:cs typeface="Arial" charset="0"/>
              </a:rPr>
              <a:t>PRUEBAS DE FUNCIONAMIENTO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Sistema de Combustión con el Pulsorreactor</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1200" b="1" dirty="0" smtClean="0">
              <a:cs typeface="Arial" charset="0"/>
            </a:endParaRPr>
          </a:p>
          <a:p>
            <a:pPr algn="just" eaLnBrk="1" hangingPunct="1">
              <a:buFont typeface="Arial" charset="0"/>
              <a:buNone/>
            </a:pPr>
            <a:endParaRPr lang="es-ES" altLang="en-US" sz="1200" b="1" dirty="0">
              <a:cs typeface="Arial" charset="0"/>
            </a:endParaRPr>
          </a:p>
          <a:p>
            <a:pPr algn="just" eaLnBrk="1" hangingPunct="1">
              <a:buFont typeface="Arial" charset="0"/>
              <a:buNone/>
            </a:pPr>
            <a:endParaRPr lang="es-ES" altLang="en-US" sz="1200" b="1" dirty="0" smtClean="0">
              <a:cs typeface="Arial" charset="0"/>
            </a:endParaRPr>
          </a:p>
          <a:p>
            <a:pPr algn="just" eaLnBrk="1" hangingPunct="1">
              <a:buFont typeface="Arial" charset="0"/>
              <a:buNone/>
            </a:pPr>
            <a:r>
              <a:rPr lang="es-ES" altLang="en-US" sz="1200" b="1" dirty="0" smtClean="0">
                <a:cs typeface="Arial" charset="0"/>
                <a:hlinkClick r:id="rId4" action="ppaction://hlinkfile"/>
              </a:rPr>
              <a:t>Video Demostrativo</a:t>
            </a:r>
            <a:endParaRPr lang="es-ES" altLang="en-US" sz="1200" b="1" dirty="0" smtClean="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7" name="6 Imagen"/>
          <p:cNvPicPr/>
          <p:nvPr/>
        </p:nvPicPr>
        <p:blipFill rotWithShape="1">
          <a:blip r:embed="rId5"/>
          <a:srcRect l="15833" t="21875" r="35790" b="21804"/>
          <a:stretch/>
        </p:blipFill>
        <p:spPr bwMode="auto">
          <a:xfrm>
            <a:off x="1562100" y="1828800"/>
            <a:ext cx="6019800" cy="37607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79628689"/>
      </p:ext>
    </p:extLst>
  </p:cSld>
  <p:clrMapOvr>
    <a:masterClrMapping/>
  </p:clrMapOvr>
  <p:transition>
    <p:push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1"/>
          <p:cNvSpPr>
            <a:spLocks noGrp="1"/>
          </p:cNvSpPr>
          <p:nvPr>
            <p:ph type="body" idx="4294967295"/>
          </p:nvPr>
        </p:nvSpPr>
        <p:spPr>
          <a:xfrm>
            <a:off x="457200" y="533400"/>
            <a:ext cx="8229600" cy="5592763"/>
          </a:xfrm>
        </p:spPr>
        <p:txBody>
          <a:bodyPr/>
          <a:lstStyle/>
          <a:p>
            <a:pPr algn="ctr" eaLnBrk="1" hangingPunct="1">
              <a:buFont typeface="Arial" panose="020B0604020202020204" pitchFamily="34" charset="0"/>
              <a:buNone/>
              <a:defRPr/>
            </a:pPr>
            <a:r>
              <a:rPr lang="es-ES" altLang="en-US" sz="2000" b="1" dirty="0" smtClean="0">
                <a:latin typeface="Arial" panose="020B0604020202020204" pitchFamily="34" charset="0"/>
                <a:cs typeface="Arial" panose="020B0604020202020204" pitchFamily="34" charset="0"/>
              </a:rPr>
              <a:t>OBJETIVOS.</a:t>
            </a:r>
          </a:p>
          <a:p>
            <a:pPr algn="just">
              <a:defRPr/>
            </a:pPr>
            <a:endParaRPr lang="es-ES" altLang="en-US" sz="1800" b="1" dirty="0" smtClean="0">
              <a:latin typeface="Arial" panose="020B0604020202020204" pitchFamily="34" charset="0"/>
              <a:cs typeface="Arial" panose="020B0604020202020204" pitchFamily="34" charset="0"/>
            </a:endParaRPr>
          </a:p>
          <a:p>
            <a:pPr marL="0" indent="0" algn="just">
              <a:buNone/>
              <a:defRPr/>
            </a:pPr>
            <a:r>
              <a:rPr lang="es-ES" altLang="en-US" sz="1800" b="1" dirty="0" smtClean="0">
                <a:latin typeface="Arial" panose="020B0604020202020204" pitchFamily="34" charset="0"/>
                <a:cs typeface="Arial" panose="020B0604020202020204" pitchFamily="34" charset="0"/>
              </a:rPr>
              <a:t>GENERAL:</a:t>
            </a:r>
          </a:p>
          <a:p>
            <a:pPr marL="0" indent="0" algn="just">
              <a:buFont typeface="Arial" charset="0"/>
              <a:buNone/>
              <a:defRPr/>
            </a:pPr>
            <a:r>
              <a:rPr lang="es-ES" sz="1800" dirty="0" smtClean="0"/>
              <a:t>Rehabilitar</a:t>
            </a:r>
            <a:r>
              <a:rPr lang="es-ES" sz="1800" dirty="0"/>
              <a:t>, e instrumentar el Banco de Pruebas de Propulsión </a:t>
            </a:r>
            <a:r>
              <a:rPr lang="es-ES" sz="1800"/>
              <a:t>del </a:t>
            </a:r>
            <a:r>
              <a:rPr lang="es-ES" sz="1800" smtClean="0"/>
              <a:t>laboratorio </a:t>
            </a:r>
            <a:r>
              <a:rPr lang="es-ES" sz="1800" dirty="0"/>
              <a:t>de Motores de Combustión Interna, mediante la modificación </a:t>
            </a:r>
            <a:r>
              <a:rPr lang="es-ES" sz="1800"/>
              <a:t>de </a:t>
            </a:r>
            <a:r>
              <a:rPr lang="es-ES" sz="1800" smtClean="0"/>
              <a:t>la </a:t>
            </a:r>
            <a:r>
              <a:rPr lang="es-ES" sz="1800" dirty="0"/>
              <a:t>toma de datos digitalizados, para la obtener y registrar los mismos </a:t>
            </a:r>
            <a:r>
              <a:rPr lang="es-ES" sz="1800"/>
              <a:t>en </a:t>
            </a:r>
            <a:r>
              <a:rPr lang="es-ES" sz="1800" smtClean="0"/>
              <a:t>forma </a:t>
            </a:r>
            <a:r>
              <a:rPr lang="es-ES" sz="1800" dirty="0"/>
              <a:t>confiable y en tiempo real.</a:t>
            </a:r>
            <a:endParaRPr lang="es-ES" altLang="en-US" sz="1800" b="1" dirty="0" smtClean="0">
              <a:latin typeface="Arial" panose="020B0604020202020204" pitchFamily="34" charset="0"/>
              <a:cs typeface="Arial" panose="020B0604020202020204" pitchFamily="34" charset="0"/>
            </a:endParaRPr>
          </a:p>
        </p:txBody>
      </p:sp>
    </p:spTree>
  </p:cSld>
  <p:clrMapOvr>
    <a:masterClrMapping/>
  </p:clrMapOvr>
  <p:transition>
    <p:push dir="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PRUEBAS DE FUNCIONAMIENTO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Escape de Gases.</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4" name="3 Imagen"/>
          <p:cNvPicPr/>
          <p:nvPr/>
        </p:nvPicPr>
        <p:blipFill rotWithShape="1">
          <a:blip r:embed="rId4"/>
          <a:srcRect l="878" t="30939" r="64211" b="28640"/>
          <a:stretch/>
        </p:blipFill>
        <p:spPr bwMode="auto">
          <a:xfrm>
            <a:off x="1757362" y="1847850"/>
            <a:ext cx="5629275" cy="38671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53151747"/>
      </p:ext>
    </p:extLst>
  </p:cSld>
  <p:clrMapOvr>
    <a:masterClrMapping/>
  </p:clrMapOvr>
  <p:transition>
    <p:push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PRUEBAS DE FUNCIONAMIENTO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Toma de Datos con el Estatorreactor.</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2" name="1 Tabla"/>
          <p:cNvGraphicFramePr>
            <a:graphicFrameLocks noGrp="1"/>
          </p:cNvGraphicFramePr>
          <p:nvPr>
            <p:extLst>
              <p:ext uri="{D42A27DB-BD31-4B8C-83A1-F6EECF244321}">
                <p14:modId xmlns:p14="http://schemas.microsoft.com/office/powerpoint/2010/main" val="1156557698"/>
              </p:ext>
            </p:extLst>
          </p:nvPr>
        </p:nvGraphicFramePr>
        <p:xfrm>
          <a:off x="1676400" y="1962070"/>
          <a:ext cx="6315076" cy="2933860"/>
        </p:xfrm>
        <a:graphic>
          <a:graphicData uri="http://schemas.openxmlformats.org/drawingml/2006/table">
            <a:tbl>
              <a:tblPr firstRow="1" firstCol="1" bandRow="1">
                <a:tableStyleId>{5C22544A-7EE6-4342-B048-85BDC9FD1C3A}</a:tableStyleId>
              </a:tblPr>
              <a:tblGrid>
                <a:gridCol w="791293"/>
                <a:gridCol w="791293"/>
                <a:gridCol w="689258"/>
                <a:gridCol w="689258"/>
                <a:gridCol w="590000"/>
                <a:gridCol w="791293"/>
                <a:gridCol w="791293"/>
                <a:gridCol w="590694"/>
                <a:gridCol w="590694"/>
              </a:tblGrid>
              <a:tr h="237335">
                <a:tc rowSpan="2">
                  <a:txBody>
                    <a:bodyPr/>
                    <a:lstStyle/>
                    <a:p>
                      <a:pPr algn="ctr">
                        <a:lnSpc>
                          <a:spcPct val="150000"/>
                        </a:lnSpc>
                        <a:spcAft>
                          <a:spcPts val="0"/>
                        </a:spcAft>
                      </a:pPr>
                      <a:r>
                        <a:rPr lang="es-EC" sz="900" dirty="0">
                          <a:effectLst/>
                        </a:rPr>
                        <a:t>CAUDAL MÁSCIO</a:t>
                      </a:r>
                      <a:endParaRPr lang="es-EC" sz="1100" dirty="0">
                        <a:solidFill>
                          <a:srgbClr val="31849B"/>
                        </a:solidFill>
                        <a:effectLst/>
                        <a:latin typeface="Calibri"/>
                        <a:ea typeface="Calibri"/>
                        <a:cs typeface="Times New Roman"/>
                      </a:endParaRPr>
                    </a:p>
                  </a:txBody>
                  <a:tcPr marL="68580" marR="68580" marT="0" marB="0" anchor="ctr"/>
                </a:tc>
                <a:tc gridSpan="3">
                  <a:txBody>
                    <a:bodyPr/>
                    <a:lstStyle/>
                    <a:p>
                      <a:pPr algn="ctr">
                        <a:lnSpc>
                          <a:spcPct val="150000"/>
                        </a:lnSpc>
                        <a:spcAft>
                          <a:spcPts val="0"/>
                        </a:spcAft>
                      </a:pPr>
                      <a:r>
                        <a:rPr lang="es-EC" sz="900">
                          <a:effectLst/>
                        </a:rPr>
                        <a:t>PRESIONES DE AIRE</a:t>
                      </a:r>
                      <a:endParaRPr lang="es-EC" sz="1100">
                        <a:solidFill>
                          <a:srgbClr val="31849B"/>
                        </a:solidFill>
                        <a:effectLst/>
                        <a:latin typeface="Calibri"/>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c rowSpan="2">
                  <a:txBody>
                    <a:bodyPr/>
                    <a:lstStyle/>
                    <a:p>
                      <a:pPr algn="ctr">
                        <a:lnSpc>
                          <a:spcPct val="150000"/>
                        </a:lnSpc>
                        <a:spcAft>
                          <a:spcPts val="0"/>
                        </a:spcAft>
                      </a:pPr>
                      <a:r>
                        <a:rPr lang="es-EC" sz="900">
                          <a:effectLst/>
                        </a:rPr>
                        <a:t>EMPUJE</a:t>
                      </a:r>
                      <a:endParaRPr lang="es-EC" sz="1100">
                        <a:solidFill>
                          <a:srgbClr val="31849B"/>
                        </a:solidFill>
                        <a:effectLst/>
                        <a:latin typeface="Calibri"/>
                        <a:ea typeface="Calibri"/>
                        <a:cs typeface="Times New Roman"/>
                      </a:endParaRPr>
                    </a:p>
                  </a:txBody>
                  <a:tcPr marL="68580" marR="68580" marT="0" marB="0" anchor="ctr"/>
                </a:tc>
                <a:tc gridSpan="2">
                  <a:txBody>
                    <a:bodyPr/>
                    <a:lstStyle/>
                    <a:p>
                      <a:pPr algn="ctr">
                        <a:lnSpc>
                          <a:spcPct val="150000"/>
                        </a:lnSpc>
                        <a:spcAft>
                          <a:spcPts val="0"/>
                        </a:spcAft>
                      </a:pPr>
                      <a:r>
                        <a:rPr lang="es-EC" sz="900">
                          <a:effectLst/>
                        </a:rPr>
                        <a:t>PRESIONES DE GAS</a:t>
                      </a:r>
                      <a:endParaRPr lang="es-EC" sz="1100">
                        <a:solidFill>
                          <a:srgbClr val="31849B"/>
                        </a:solidFill>
                        <a:effectLst/>
                        <a:latin typeface="Calibri"/>
                        <a:ea typeface="Calibri"/>
                        <a:cs typeface="Times New Roman"/>
                      </a:endParaRPr>
                    </a:p>
                  </a:txBody>
                  <a:tcPr marL="68580" marR="68580" marT="0" marB="0" anchor="ctr"/>
                </a:tc>
                <a:tc hMerge="1">
                  <a:txBody>
                    <a:bodyPr/>
                    <a:lstStyle/>
                    <a:p>
                      <a:endParaRPr lang="es-EC"/>
                    </a:p>
                  </a:txBody>
                  <a:tcPr/>
                </a:tc>
                <a:tc gridSpan="2">
                  <a:txBody>
                    <a:bodyPr/>
                    <a:lstStyle/>
                    <a:p>
                      <a:pPr algn="ctr">
                        <a:lnSpc>
                          <a:spcPct val="150000"/>
                        </a:lnSpc>
                        <a:spcAft>
                          <a:spcPts val="0"/>
                        </a:spcAft>
                      </a:pPr>
                      <a:r>
                        <a:rPr lang="es-EC" sz="900">
                          <a:effectLst/>
                        </a:rPr>
                        <a:t>TEMPERATURAS</a:t>
                      </a:r>
                      <a:endParaRPr lang="es-EC" sz="1100">
                        <a:solidFill>
                          <a:srgbClr val="31849B"/>
                        </a:solidFill>
                        <a:effectLst/>
                        <a:latin typeface="Calibri"/>
                        <a:ea typeface="Calibri"/>
                        <a:cs typeface="Times New Roman"/>
                      </a:endParaRPr>
                    </a:p>
                  </a:txBody>
                  <a:tcPr marL="68580" marR="68580" marT="0" marB="0" anchor="ctr"/>
                </a:tc>
                <a:tc hMerge="1">
                  <a:txBody>
                    <a:bodyPr/>
                    <a:lstStyle/>
                    <a:p>
                      <a:endParaRPr lang="es-EC"/>
                    </a:p>
                  </a:txBody>
                  <a:tcPr/>
                </a:tc>
              </a:tr>
              <a:tr h="474670">
                <a:tc vMerge="1">
                  <a:txBody>
                    <a:bodyPr/>
                    <a:lstStyle/>
                    <a:p>
                      <a:endParaRPr lang="es-EC"/>
                    </a:p>
                  </a:txBody>
                  <a:tcPr/>
                </a:tc>
                <a:tc>
                  <a:txBody>
                    <a:bodyPr/>
                    <a:lstStyle/>
                    <a:p>
                      <a:pPr algn="ctr">
                        <a:lnSpc>
                          <a:spcPct val="150000"/>
                        </a:lnSpc>
                        <a:spcAft>
                          <a:spcPts val="0"/>
                        </a:spcAft>
                      </a:pPr>
                      <a:r>
                        <a:rPr lang="es-EC" sz="800">
                          <a:effectLst/>
                        </a:rPr>
                        <a:t>SUMINISTRO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900">
                          <a:effectLst/>
                        </a:rPr>
                        <a:t>TOTAL</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900">
                          <a:effectLst/>
                        </a:rPr>
                        <a:t>ESTÁTICA</a:t>
                      </a:r>
                      <a:endParaRPr lang="es-EC" sz="1100">
                        <a:solidFill>
                          <a:srgbClr val="31849B"/>
                        </a:solidFill>
                        <a:effectLst/>
                        <a:latin typeface="Calibri"/>
                        <a:ea typeface="Calibri"/>
                        <a:cs typeface="Times New Roman"/>
                      </a:endParaRPr>
                    </a:p>
                  </a:txBody>
                  <a:tcPr marL="68580" marR="68580" marT="0" marB="0" anchor="ctr"/>
                </a:tc>
                <a:tc vMerge="1">
                  <a:txBody>
                    <a:bodyPr/>
                    <a:lstStyle/>
                    <a:p>
                      <a:endParaRPr lang="es-EC"/>
                    </a:p>
                  </a:txBody>
                  <a:tcPr/>
                </a:tc>
                <a:tc>
                  <a:txBody>
                    <a:bodyPr/>
                    <a:lstStyle/>
                    <a:p>
                      <a:pPr algn="ctr">
                        <a:lnSpc>
                          <a:spcPct val="150000"/>
                        </a:lnSpc>
                        <a:spcAft>
                          <a:spcPts val="0"/>
                        </a:spcAft>
                      </a:pPr>
                      <a:r>
                        <a:rPr lang="es-EC" sz="900">
                          <a:effectLst/>
                        </a:rPr>
                        <a:t>ENTREGA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800">
                          <a:effectLst/>
                        </a:rPr>
                        <a:t>SUMINISTRO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900">
                          <a:effectLst/>
                        </a:rPr>
                        <a:t>AIRE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900">
                          <a:effectLst/>
                        </a:rPr>
                        <a:t>GAS</a:t>
                      </a:r>
                      <a:endParaRPr lang="es-EC" sz="1100">
                        <a:solidFill>
                          <a:srgbClr val="31849B"/>
                        </a:solidFill>
                        <a:effectLst/>
                        <a:latin typeface="Calibri"/>
                        <a:ea typeface="Calibri"/>
                        <a:cs typeface="Times New Roman"/>
                      </a:endParaRPr>
                    </a:p>
                  </a:txBody>
                  <a:tcPr marL="68580" marR="68580" marT="0" marB="0" anchor="ctr"/>
                </a:tc>
              </a:tr>
              <a:tr h="255373">
                <a:tc>
                  <a:txBody>
                    <a:bodyPr/>
                    <a:lstStyle/>
                    <a:p>
                      <a:pPr algn="ctr">
                        <a:lnSpc>
                          <a:spcPct val="150000"/>
                        </a:lnSpc>
                        <a:spcAft>
                          <a:spcPts val="0"/>
                        </a:spcAft>
                      </a:pPr>
                      <a:r>
                        <a:rPr lang="es-EC" sz="1000">
                          <a:effectLst/>
                        </a:rPr>
                        <a:t>kg/h</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cmH2O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cmH2O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cmH2O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lbf</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Psi</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Psi</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°C</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°C</a:t>
                      </a:r>
                      <a:endParaRPr lang="es-EC" sz="1100">
                        <a:solidFill>
                          <a:srgbClr val="31849B"/>
                        </a:solidFill>
                        <a:effectLst/>
                        <a:latin typeface="Calibri"/>
                        <a:ea typeface="Calibri"/>
                        <a:cs typeface="Times New Roman"/>
                      </a:endParaRPr>
                    </a:p>
                  </a:txBody>
                  <a:tcPr marL="68580" marR="68580" marT="0" marB="0" anchor="ctr"/>
                </a:tc>
              </a:tr>
              <a:tr h="280926">
                <a:tc>
                  <a:txBody>
                    <a:bodyPr/>
                    <a:lstStyle/>
                    <a:p>
                      <a:pPr algn="ctr">
                        <a:lnSpc>
                          <a:spcPct val="150000"/>
                        </a:lnSpc>
                        <a:spcAft>
                          <a:spcPts val="0"/>
                        </a:spcAft>
                      </a:pPr>
                      <a:r>
                        <a:rPr lang="es-EC" sz="1100">
                          <a:effectLst/>
                        </a:rPr>
                        <a:t>10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5</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21</a:t>
                      </a:r>
                      <a:endParaRPr lang="es-EC" sz="1100">
                        <a:solidFill>
                          <a:srgbClr val="31849B"/>
                        </a:solidFill>
                        <a:effectLst/>
                        <a:latin typeface="Calibri"/>
                        <a:ea typeface="Calibri"/>
                        <a:cs typeface="Times New Roman"/>
                      </a:endParaRPr>
                    </a:p>
                  </a:txBody>
                  <a:tcPr marL="68580" marR="68580" marT="0" marB="0" anchor="ctr"/>
                </a:tc>
              </a:tr>
              <a:tr h="280926">
                <a:tc>
                  <a:txBody>
                    <a:bodyPr/>
                    <a:lstStyle/>
                    <a:p>
                      <a:pPr algn="ctr">
                        <a:lnSpc>
                          <a:spcPct val="150000"/>
                        </a:lnSpc>
                        <a:spcAft>
                          <a:spcPts val="0"/>
                        </a:spcAft>
                      </a:pPr>
                      <a:r>
                        <a:rPr lang="es-EC" sz="1100">
                          <a:effectLst/>
                        </a:rPr>
                        <a:t>12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5,5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21,5</a:t>
                      </a:r>
                      <a:endParaRPr lang="es-EC" sz="1100">
                        <a:solidFill>
                          <a:srgbClr val="31849B"/>
                        </a:solidFill>
                        <a:effectLst/>
                        <a:latin typeface="Calibri"/>
                        <a:ea typeface="Calibri"/>
                        <a:cs typeface="Times New Roman"/>
                      </a:endParaRPr>
                    </a:p>
                  </a:txBody>
                  <a:tcPr marL="68580" marR="68580" marT="0" marB="0" anchor="ctr"/>
                </a:tc>
              </a:tr>
              <a:tr h="280926">
                <a:tc>
                  <a:txBody>
                    <a:bodyPr/>
                    <a:lstStyle/>
                    <a:p>
                      <a:pPr algn="ctr">
                        <a:lnSpc>
                          <a:spcPct val="150000"/>
                        </a:lnSpc>
                        <a:spcAft>
                          <a:spcPts val="0"/>
                        </a:spcAft>
                      </a:pPr>
                      <a:r>
                        <a:rPr lang="es-EC" sz="1100">
                          <a:effectLst/>
                        </a:rPr>
                        <a:t>14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6,5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23,5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a:t>
                      </a:r>
                      <a:endParaRPr lang="es-EC" sz="1100">
                        <a:solidFill>
                          <a:srgbClr val="31849B"/>
                        </a:solidFill>
                        <a:effectLst/>
                        <a:latin typeface="Calibri"/>
                        <a:ea typeface="Calibri"/>
                        <a:cs typeface="Times New Roman"/>
                      </a:endParaRPr>
                    </a:p>
                  </a:txBody>
                  <a:tcPr marL="68580" marR="68580" marT="0" marB="0" anchor="ctr"/>
                </a:tc>
              </a:tr>
              <a:tr h="280926">
                <a:tc>
                  <a:txBody>
                    <a:bodyPr/>
                    <a:lstStyle/>
                    <a:p>
                      <a:pPr algn="ctr">
                        <a:lnSpc>
                          <a:spcPct val="150000"/>
                        </a:lnSpc>
                        <a:spcAft>
                          <a:spcPts val="0"/>
                        </a:spcAft>
                      </a:pPr>
                      <a:r>
                        <a:rPr lang="es-EC" sz="1100">
                          <a:effectLst/>
                        </a:rPr>
                        <a:t>16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27,5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23,9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23</a:t>
                      </a:r>
                      <a:endParaRPr lang="es-EC" sz="1100">
                        <a:solidFill>
                          <a:srgbClr val="31849B"/>
                        </a:solidFill>
                        <a:effectLst/>
                        <a:latin typeface="Calibri"/>
                        <a:ea typeface="Calibri"/>
                        <a:cs typeface="Times New Roman"/>
                      </a:endParaRPr>
                    </a:p>
                  </a:txBody>
                  <a:tcPr marL="68580" marR="68580" marT="0" marB="0" anchor="ctr"/>
                </a:tc>
              </a:tr>
              <a:tr h="280926">
                <a:tc>
                  <a:txBody>
                    <a:bodyPr/>
                    <a:lstStyle/>
                    <a:p>
                      <a:pPr algn="ctr">
                        <a:lnSpc>
                          <a:spcPct val="150000"/>
                        </a:lnSpc>
                        <a:spcAft>
                          <a:spcPts val="0"/>
                        </a:spcAft>
                      </a:pPr>
                      <a:r>
                        <a:rPr lang="es-EC" sz="1100">
                          <a:effectLst/>
                        </a:rPr>
                        <a:t>18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0,45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24,9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24,5</a:t>
                      </a:r>
                      <a:endParaRPr lang="es-EC" sz="1100">
                        <a:solidFill>
                          <a:srgbClr val="31849B"/>
                        </a:solidFill>
                        <a:effectLst/>
                        <a:latin typeface="Calibri"/>
                        <a:ea typeface="Calibri"/>
                        <a:cs typeface="Times New Roman"/>
                      </a:endParaRPr>
                    </a:p>
                  </a:txBody>
                  <a:tcPr marL="68580" marR="68580" marT="0" marB="0" anchor="ctr"/>
                </a:tc>
              </a:tr>
              <a:tr h="280926">
                <a:tc>
                  <a:txBody>
                    <a:bodyPr/>
                    <a:lstStyle/>
                    <a:p>
                      <a:pPr algn="ctr">
                        <a:lnSpc>
                          <a:spcPct val="150000"/>
                        </a:lnSpc>
                        <a:spcAft>
                          <a:spcPts val="0"/>
                        </a:spcAft>
                      </a:pPr>
                      <a:r>
                        <a:rPr lang="es-EC" sz="1100">
                          <a:effectLst/>
                        </a:rPr>
                        <a:t>20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15,8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25,5</a:t>
                      </a:r>
                      <a:endParaRPr lang="es-EC" sz="1100">
                        <a:solidFill>
                          <a:srgbClr val="31849B"/>
                        </a:solidFill>
                        <a:effectLst/>
                        <a:latin typeface="Calibri"/>
                        <a:ea typeface="Calibri"/>
                        <a:cs typeface="Times New Roman"/>
                      </a:endParaRPr>
                    </a:p>
                  </a:txBody>
                  <a:tcPr marL="68580" marR="68580" marT="0" marB="0" anchor="ctr"/>
                </a:tc>
              </a:tr>
              <a:tr h="280926">
                <a:tc>
                  <a:txBody>
                    <a:bodyPr/>
                    <a:lstStyle/>
                    <a:p>
                      <a:pPr algn="ctr">
                        <a:lnSpc>
                          <a:spcPct val="150000"/>
                        </a:lnSpc>
                        <a:spcAft>
                          <a:spcPts val="0"/>
                        </a:spcAft>
                      </a:pPr>
                      <a:r>
                        <a:rPr lang="es-EC" sz="1100">
                          <a:effectLst/>
                        </a:rPr>
                        <a:t>22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15,5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0,69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17,8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26,5</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728690003"/>
      </p:ext>
    </p:extLst>
  </p:cSld>
  <p:clrMapOvr>
    <a:masterClrMapping/>
  </p:clrMapOvr>
  <p:transition>
    <p:push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152400"/>
            <a:ext cx="8229600" cy="5973763"/>
          </a:xfrm>
        </p:spPr>
        <p:txBody>
          <a:bodyPr/>
          <a:lstStyle/>
          <a:p>
            <a:pPr algn="ctr" eaLnBrk="1" hangingPunct="1">
              <a:buFont typeface="Arial" charset="0"/>
              <a:buNone/>
            </a:pPr>
            <a:r>
              <a:rPr lang="es-ES" altLang="en-US" sz="2000" b="1" dirty="0" smtClean="0">
                <a:latin typeface="Arial" charset="0"/>
                <a:cs typeface="Arial" charset="0"/>
              </a:rPr>
              <a:t>PRUEBAS DE FUNCIONAMIENTO</a:t>
            </a:r>
          </a:p>
          <a:p>
            <a:pPr algn="just" eaLnBrk="1" hangingPunct="1">
              <a:buFont typeface="Arial" charset="0"/>
              <a:buNone/>
            </a:pPr>
            <a:r>
              <a:rPr lang="es-ES" altLang="en-US" sz="2000" b="1" dirty="0" smtClean="0">
                <a:latin typeface="Arial" charset="0"/>
                <a:cs typeface="Arial" charset="0"/>
              </a:rPr>
              <a:t>Gráficas de la toma de datos con el Estatorreactor.</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4" name="3 Gráfico"/>
          <p:cNvGraphicFramePr/>
          <p:nvPr>
            <p:extLst>
              <p:ext uri="{D42A27DB-BD31-4B8C-83A1-F6EECF244321}">
                <p14:modId xmlns:p14="http://schemas.microsoft.com/office/powerpoint/2010/main" val="2670814186"/>
              </p:ext>
            </p:extLst>
          </p:nvPr>
        </p:nvGraphicFramePr>
        <p:xfrm>
          <a:off x="1752600" y="914400"/>
          <a:ext cx="6472238" cy="27527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4 Gráfico"/>
          <p:cNvGraphicFramePr/>
          <p:nvPr>
            <p:extLst>
              <p:ext uri="{D42A27DB-BD31-4B8C-83A1-F6EECF244321}">
                <p14:modId xmlns:p14="http://schemas.microsoft.com/office/powerpoint/2010/main" val="1862233937"/>
              </p:ext>
            </p:extLst>
          </p:nvPr>
        </p:nvGraphicFramePr>
        <p:xfrm>
          <a:off x="1600200" y="3276600"/>
          <a:ext cx="6477000" cy="29718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907040319"/>
      </p:ext>
    </p:extLst>
  </p:cSld>
  <p:clrMapOvr>
    <a:masterClrMapping/>
  </p:clrMapOvr>
  <p:transition>
    <p:push dir="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152400"/>
            <a:ext cx="8229600" cy="5973763"/>
          </a:xfrm>
        </p:spPr>
        <p:txBody>
          <a:bodyPr/>
          <a:lstStyle/>
          <a:p>
            <a:pPr algn="ctr" eaLnBrk="1" hangingPunct="1">
              <a:buFont typeface="Arial" charset="0"/>
              <a:buNone/>
            </a:pPr>
            <a:r>
              <a:rPr lang="es-ES" altLang="en-US" sz="2000" b="1" dirty="0" smtClean="0">
                <a:latin typeface="Arial" charset="0"/>
                <a:cs typeface="Arial" charset="0"/>
              </a:rPr>
              <a:t>PRUEBAS DE FUNCIONAMIENTO</a:t>
            </a:r>
          </a:p>
          <a:p>
            <a:pPr algn="just" eaLnBrk="1" hangingPunct="1">
              <a:buFont typeface="Arial" charset="0"/>
              <a:buNone/>
            </a:pPr>
            <a:r>
              <a:rPr lang="es-ES" altLang="en-US" sz="2000" b="1" dirty="0" smtClean="0">
                <a:latin typeface="Arial" charset="0"/>
                <a:cs typeface="Arial" charset="0"/>
              </a:rPr>
              <a:t>Gráficas de la toma de datos con el Estatorreactor.</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6" name="5 Gráfico"/>
          <p:cNvGraphicFramePr/>
          <p:nvPr>
            <p:extLst>
              <p:ext uri="{D42A27DB-BD31-4B8C-83A1-F6EECF244321}">
                <p14:modId xmlns:p14="http://schemas.microsoft.com/office/powerpoint/2010/main" val="3578274768"/>
              </p:ext>
            </p:extLst>
          </p:nvPr>
        </p:nvGraphicFramePr>
        <p:xfrm>
          <a:off x="1371600" y="914400"/>
          <a:ext cx="7086600" cy="307784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6 Gráfico"/>
          <p:cNvGraphicFramePr/>
          <p:nvPr>
            <p:extLst>
              <p:ext uri="{D42A27DB-BD31-4B8C-83A1-F6EECF244321}">
                <p14:modId xmlns:p14="http://schemas.microsoft.com/office/powerpoint/2010/main" val="4089223325"/>
              </p:ext>
            </p:extLst>
          </p:nvPr>
        </p:nvGraphicFramePr>
        <p:xfrm>
          <a:off x="1447800" y="3392510"/>
          <a:ext cx="7162800" cy="307784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40052507"/>
      </p:ext>
    </p:extLst>
  </p:cSld>
  <p:clrMapOvr>
    <a:masterClrMapping/>
  </p:clrMapOvr>
  <p:transition>
    <p:push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152400"/>
            <a:ext cx="8229600" cy="5973763"/>
          </a:xfrm>
        </p:spPr>
        <p:txBody>
          <a:bodyPr/>
          <a:lstStyle/>
          <a:p>
            <a:pPr algn="ctr" eaLnBrk="1" hangingPunct="1">
              <a:buFont typeface="Arial" charset="0"/>
              <a:buNone/>
            </a:pPr>
            <a:r>
              <a:rPr lang="es-ES" altLang="en-US" sz="2000" b="1" dirty="0" smtClean="0">
                <a:latin typeface="Arial" charset="0"/>
                <a:cs typeface="Arial" charset="0"/>
              </a:rPr>
              <a:t>PRUEBAS DE FUNCIONAMIENTO</a:t>
            </a:r>
          </a:p>
          <a:p>
            <a:pPr algn="just" eaLnBrk="1" hangingPunct="1">
              <a:buFont typeface="Arial" charset="0"/>
              <a:buNone/>
            </a:pPr>
            <a:r>
              <a:rPr lang="es-ES" altLang="en-US" sz="2000" b="1" dirty="0" smtClean="0">
                <a:latin typeface="Arial" charset="0"/>
                <a:cs typeface="Arial" charset="0"/>
              </a:rPr>
              <a:t>Gráficas de la toma de datos con el Estatorreactor.</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8" name="7 Gráfico"/>
          <p:cNvGraphicFramePr/>
          <p:nvPr>
            <p:extLst>
              <p:ext uri="{D42A27DB-BD31-4B8C-83A1-F6EECF244321}">
                <p14:modId xmlns:p14="http://schemas.microsoft.com/office/powerpoint/2010/main" val="2417870704"/>
              </p:ext>
            </p:extLst>
          </p:nvPr>
        </p:nvGraphicFramePr>
        <p:xfrm>
          <a:off x="1295400" y="1143000"/>
          <a:ext cx="7086600" cy="32956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362585889"/>
      </p:ext>
    </p:extLst>
  </p:cSld>
  <p:clrMapOvr>
    <a:masterClrMapping/>
  </p:clrMapOvr>
  <p:transition>
    <p:push dir="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PRUEBAS DE FUNCIONAMIENTO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Toma de Datos con el Pulsorreactor.</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2" name="1 Tabla"/>
          <p:cNvGraphicFramePr>
            <a:graphicFrameLocks noGrp="1"/>
          </p:cNvGraphicFramePr>
          <p:nvPr>
            <p:extLst>
              <p:ext uri="{D42A27DB-BD31-4B8C-83A1-F6EECF244321}">
                <p14:modId xmlns:p14="http://schemas.microsoft.com/office/powerpoint/2010/main" val="3083282648"/>
              </p:ext>
            </p:extLst>
          </p:nvPr>
        </p:nvGraphicFramePr>
        <p:xfrm>
          <a:off x="1676399" y="1752600"/>
          <a:ext cx="5791201" cy="4228347"/>
        </p:xfrm>
        <a:graphic>
          <a:graphicData uri="http://schemas.openxmlformats.org/drawingml/2006/table">
            <a:tbl>
              <a:tblPr firstRow="1" firstCol="1" bandRow="1">
                <a:tableStyleId>{5C22544A-7EE6-4342-B048-85BDC9FD1C3A}</a:tableStyleId>
              </a:tblPr>
              <a:tblGrid>
                <a:gridCol w="879882"/>
                <a:gridCol w="879882"/>
                <a:gridCol w="791623"/>
                <a:gridCol w="879882"/>
                <a:gridCol w="791623"/>
                <a:gridCol w="787549"/>
                <a:gridCol w="780760"/>
              </a:tblGrid>
              <a:tr h="225138">
                <a:tc rowSpan="2">
                  <a:txBody>
                    <a:bodyPr/>
                    <a:lstStyle/>
                    <a:p>
                      <a:pPr algn="ctr">
                        <a:lnSpc>
                          <a:spcPct val="150000"/>
                        </a:lnSpc>
                        <a:spcAft>
                          <a:spcPts val="0"/>
                        </a:spcAft>
                      </a:pPr>
                      <a:r>
                        <a:rPr lang="es-EC" sz="1000">
                          <a:effectLst/>
                        </a:rPr>
                        <a:t>CAUDAL MÁSICO</a:t>
                      </a:r>
                      <a:endParaRPr lang="es-EC" sz="1100">
                        <a:solidFill>
                          <a:srgbClr val="31849B"/>
                        </a:solidFill>
                        <a:effectLst/>
                        <a:latin typeface="Calibri"/>
                        <a:ea typeface="Calibri"/>
                        <a:cs typeface="Times New Roman"/>
                      </a:endParaRPr>
                    </a:p>
                  </a:txBody>
                  <a:tcPr marL="68580" marR="68580" marT="0" marB="0" anchor="ctr"/>
                </a:tc>
                <a:tc rowSpan="2">
                  <a:txBody>
                    <a:bodyPr/>
                    <a:lstStyle/>
                    <a:p>
                      <a:pPr algn="ctr">
                        <a:lnSpc>
                          <a:spcPct val="150000"/>
                        </a:lnSpc>
                        <a:spcAft>
                          <a:spcPts val="0"/>
                        </a:spcAft>
                      </a:pPr>
                      <a:r>
                        <a:rPr lang="es-EC" sz="1000">
                          <a:effectLst/>
                        </a:rPr>
                        <a:t>PRESIÓN SUMINISTRO DE AIRE</a:t>
                      </a:r>
                      <a:endParaRPr lang="es-EC" sz="1100">
                        <a:solidFill>
                          <a:srgbClr val="31849B"/>
                        </a:solidFill>
                        <a:effectLst/>
                        <a:latin typeface="Calibri"/>
                        <a:ea typeface="Calibri"/>
                        <a:cs typeface="Times New Roman"/>
                      </a:endParaRPr>
                    </a:p>
                  </a:txBody>
                  <a:tcPr marL="68580" marR="68580" marT="0" marB="0" anchor="ctr"/>
                </a:tc>
                <a:tc rowSpan="2">
                  <a:txBody>
                    <a:bodyPr/>
                    <a:lstStyle/>
                    <a:p>
                      <a:pPr algn="ctr">
                        <a:lnSpc>
                          <a:spcPct val="150000"/>
                        </a:lnSpc>
                        <a:spcAft>
                          <a:spcPts val="0"/>
                        </a:spcAft>
                      </a:pPr>
                      <a:r>
                        <a:rPr lang="es-EC" sz="1000">
                          <a:effectLst/>
                        </a:rPr>
                        <a:t>EMPUJE</a:t>
                      </a:r>
                      <a:endParaRPr lang="es-EC" sz="1100">
                        <a:solidFill>
                          <a:srgbClr val="31849B"/>
                        </a:solidFill>
                        <a:effectLst/>
                        <a:latin typeface="Calibri"/>
                        <a:ea typeface="Calibri"/>
                        <a:cs typeface="Times New Roman"/>
                      </a:endParaRPr>
                    </a:p>
                  </a:txBody>
                  <a:tcPr marL="68580" marR="68580" marT="0" marB="0" anchor="ctr"/>
                </a:tc>
                <a:tc gridSpan="2">
                  <a:txBody>
                    <a:bodyPr/>
                    <a:lstStyle/>
                    <a:p>
                      <a:pPr algn="ctr">
                        <a:lnSpc>
                          <a:spcPct val="150000"/>
                        </a:lnSpc>
                        <a:spcAft>
                          <a:spcPts val="0"/>
                        </a:spcAft>
                      </a:pPr>
                      <a:r>
                        <a:rPr lang="es-EC" sz="1000">
                          <a:effectLst/>
                        </a:rPr>
                        <a:t>PRESIONES DE GAS</a:t>
                      </a:r>
                      <a:endParaRPr lang="es-EC" sz="1100">
                        <a:solidFill>
                          <a:srgbClr val="31849B"/>
                        </a:solidFill>
                        <a:effectLst/>
                        <a:latin typeface="Calibri"/>
                        <a:ea typeface="Calibri"/>
                        <a:cs typeface="Times New Roman"/>
                      </a:endParaRPr>
                    </a:p>
                  </a:txBody>
                  <a:tcPr marL="68580" marR="68580" marT="0" marB="0" anchor="ctr"/>
                </a:tc>
                <a:tc hMerge="1">
                  <a:txBody>
                    <a:bodyPr/>
                    <a:lstStyle/>
                    <a:p>
                      <a:endParaRPr lang="es-EC"/>
                    </a:p>
                  </a:txBody>
                  <a:tcPr/>
                </a:tc>
                <a:tc gridSpan="2">
                  <a:txBody>
                    <a:bodyPr/>
                    <a:lstStyle/>
                    <a:p>
                      <a:pPr algn="ctr">
                        <a:lnSpc>
                          <a:spcPct val="150000"/>
                        </a:lnSpc>
                        <a:spcAft>
                          <a:spcPts val="0"/>
                        </a:spcAft>
                      </a:pPr>
                      <a:r>
                        <a:rPr lang="es-EC" sz="1000">
                          <a:effectLst/>
                        </a:rPr>
                        <a:t>TEMPERATURAS</a:t>
                      </a:r>
                      <a:endParaRPr lang="es-EC" sz="1100">
                        <a:solidFill>
                          <a:srgbClr val="31849B"/>
                        </a:solidFill>
                        <a:effectLst/>
                        <a:latin typeface="Calibri"/>
                        <a:ea typeface="Calibri"/>
                        <a:cs typeface="Times New Roman"/>
                      </a:endParaRPr>
                    </a:p>
                  </a:txBody>
                  <a:tcPr marL="68580" marR="68580" marT="0" marB="0" anchor="ctr"/>
                </a:tc>
                <a:tc hMerge="1">
                  <a:txBody>
                    <a:bodyPr/>
                    <a:lstStyle/>
                    <a:p>
                      <a:endParaRPr lang="es-EC"/>
                    </a:p>
                  </a:txBody>
                  <a:tcPr/>
                </a:tc>
              </a:tr>
              <a:tr h="502167">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000">
                          <a:effectLst/>
                        </a:rPr>
                        <a:t>SUMINISTRO GAS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ENTEGA GAS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AIRE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GAS</a:t>
                      </a:r>
                      <a:endParaRPr lang="es-EC" sz="1100">
                        <a:solidFill>
                          <a:srgbClr val="31849B"/>
                        </a:solidFill>
                        <a:effectLst/>
                        <a:latin typeface="Calibri"/>
                        <a:ea typeface="Calibri"/>
                        <a:cs typeface="Times New Roman"/>
                      </a:endParaRPr>
                    </a:p>
                  </a:txBody>
                  <a:tcPr marL="68580" marR="68580" marT="0" marB="0" anchor="ctr"/>
                </a:tc>
              </a:tr>
              <a:tr h="225138">
                <a:tc>
                  <a:txBody>
                    <a:bodyPr/>
                    <a:lstStyle/>
                    <a:p>
                      <a:pPr algn="ctr">
                        <a:lnSpc>
                          <a:spcPct val="150000"/>
                        </a:lnSpc>
                        <a:spcAft>
                          <a:spcPts val="0"/>
                        </a:spcAft>
                      </a:pPr>
                      <a:r>
                        <a:rPr lang="es-EC" sz="1000">
                          <a:effectLst/>
                        </a:rPr>
                        <a:t>kg/h</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cmH2O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N</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Psi</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Psi</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°C</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a:effectLst/>
                        </a:rPr>
                        <a:t>°C</a:t>
                      </a:r>
                      <a:endParaRPr lang="es-EC" sz="1100">
                        <a:solidFill>
                          <a:srgbClr val="31849B"/>
                        </a:solidFill>
                        <a:effectLst/>
                        <a:latin typeface="Calibri"/>
                        <a:ea typeface="Calibri"/>
                        <a:cs typeface="Times New Roman"/>
                      </a:endParaRPr>
                    </a:p>
                  </a:txBody>
                  <a:tcPr marL="68580" marR="68580" marT="0" marB="0" anchor="ctr"/>
                </a:tc>
              </a:tr>
              <a:tr h="247667">
                <a:tc>
                  <a:txBody>
                    <a:bodyPr/>
                    <a:lstStyle/>
                    <a:p>
                      <a:pPr algn="ctr">
                        <a:lnSpc>
                          <a:spcPct val="150000"/>
                        </a:lnSpc>
                        <a:spcAft>
                          <a:spcPts val="0"/>
                        </a:spcAft>
                      </a:pPr>
                      <a:r>
                        <a:rPr lang="es-EC" sz="1100">
                          <a:effectLst/>
                        </a:rPr>
                        <a:t>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0,09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25,5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23,5</a:t>
                      </a:r>
                      <a:endParaRPr lang="es-EC" sz="1100">
                        <a:solidFill>
                          <a:srgbClr val="31849B"/>
                        </a:solidFill>
                        <a:effectLst/>
                        <a:latin typeface="Calibri"/>
                        <a:ea typeface="Calibri"/>
                        <a:cs typeface="Times New Roman"/>
                      </a:endParaRPr>
                    </a:p>
                  </a:txBody>
                  <a:tcPr marL="68580" marR="68580" marT="0" marB="0" anchor="ctr"/>
                </a:tc>
              </a:tr>
              <a:tr h="247667">
                <a:tc>
                  <a:txBody>
                    <a:bodyPr/>
                    <a:lstStyle/>
                    <a:p>
                      <a:pPr algn="ctr">
                        <a:lnSpc>
                          <a:spcPct val="150000"/>
                        </a:lnSpc>
                        <a:spcAft>
                          <a:spcPts val="0"/>
                        </a:spcAft>
                      </a:pPr>
                      <a:r>
                        <a:rPr lang="es-EC" sz="1100">
                          <a:effectLst/>
                        </a:rPr>
                        <a:t>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23,9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24,7</a:t>
                      </a:r>
                      <a:endParaRPr lang="es-EC" sz="1100">
                        <a:solidFill>
                          <a:srgbClr val="31849B"/>
                        </a:solidFill>
                        <a:effectLst/>
                        <a:latin typeface="Calibri"/>
                        <a:ea typeface="Calibri"/>
                        <a:cs typeface="Times New Roman"/>
                      </a:endParaRPr>
                    </a:p>
                  </a:txBody>
                  <a:tcPr marL="68580" marR="68580" marT="0" marB="0" anchor="ctr"/>
                </a:tc>
              </a:tr>
              <a:tr h="247667">
                <a:tc>
                  <a:txBody>
                    <a:bodyPr/>
                    <a:lstStyle/>
                    <a:p>
                      <a:pPr algn="ctr">
                        <a:lnSpc>
                          <a:spcPct val="150000"/>
                        </a:lnSpc>
                        <a:spcAft>
                          <a:spcPts val="0"/>
                        </a:spcAft>
                      </a:pPr>
                      <a:r>
                        <a:rPr lang="es-EC" sz="1100">
                          <a:effectLst/>
                        </a:rPr>
                        <a:t>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0,14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7,5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23,1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25,6</a:t>
                      </a:r>
                      <a:endParaRPr lang="es-EC" sz="1100">
                        <a:solidFill>
                          <a:srgbClr val="31849B"/>
                        </a:solidFill>
                        <a:effectLst/>
                        <a:latin typeface="Calibri"/>
                        <a:ea typeface="Calibri"/>
                        <a:cs typeface="Times New Roman"/>
                      </a:endParaRPr>
                    </a:p>
                  </a:txBody>
                  <a:tcPr marL="68580" marR="68580" marT="0" marB="0" anchor="ctr"/>
                </a:tc>
              </a:tr>
              <a:tr h="247667">
                <a:tc>
                  <a:txBody>
                    <a:bodyPr/>
                    <a:lstStyle/>
                    <a:p>
                      <a:pPr algn="ctr">
                        <a:lnSpc>
                          <a:spcPct val="150000"/>
                        </a:lnSpc>
                        <a:spcAft>
                          <a:spcPts val="0"/>
                        </a:spcAft>
                      </a:pPr>
                      <a:r>
                        <a:rPr lang="es-EC" sz="1100">
                          <a:effectLst/>
                        </a:rPr>
                        <a:t>10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0,16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23,9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26,3</a:t>
                      </a:r>
                      <a:endParaRPr lang="es-EC" sz="1100">
                        <a:solidFill>
                          <a:srgbClr val="31849B"/>
                        </a:solidFill>
                        <a:effectLst/>
                        <a:latin typeface="Calibri"/>
                        <a:ea typeface="Calibri"/>
                        <a:cs typeface="Times New Roman"/>
                      </a:endParaRPr>
                    </a:p>
                  </a:txBody>
                  <a:tcPr marL="68580" marR="68580" marT="0" marB="0" anchor="ctr"/>
                </a:tc>
              </a:tr>
              <a:tr h="247667">
                <a:tc>
                  <a:txBody>
                    <a:bodyPr/>
                    <a:lstStyle/>
                    <a:p>
                      <a:pPr algn="ctr">
                        <a:lnSpc>
                          <a:spcPct val="150000"/>
                        </a:lnSpc>
                        <a:spcAft>
                          <a:spcPts val="0"/>
                        </a:spcAft>
                      </a:pPr>
                      <a:r>
                        <a:rPr lang="es-EC" sz="1100">
                          <a:effectLst/>
                        </a:rPr>
                        <a:t>11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5,5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0,19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24,4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26,8</a:t>
                      </a:r>
                      <a:endParaRPr lang="es-EC" sz="1100">
                        <a:solidFill>
                          <a:srgbClr val="31849B"/>
                        </a:solidFill>
                        <a:effectLst/>
                        <a:latin typeface="Calibri"/>
                        <a:ea typeface="Calibri"/>
                        <a:cs typeface="Times New Roman"/>
                      </a:endParaRPr>
                    </a:p>
                  </a:txBody>
                  <a:tcPr marL="68580" marR="68580" marT="0" marB="0" anchor="ctr"/>
                </a:tc>
              </a:tr>
              <a:tr h="247667">
                <a:tc>
                  <a:txBody>
                    <a:bodyPr/>
                    <a:lstStyle/>
                    <a:p>
                      <a:pPr algn="ctr">
                        <a:lnSpc>
                          <a:spcPct val="150000"/>
                        </a:lnSpc>
                        <a:spcAft>
                          <a:spcPts val="0"/>
                        </a:spcAft>
                      </a:pPr>
                      <a:r>
                        <a:rPr lang="es-EC" sz="1100">
                          <a:effectLst/>
                        </a:rPr>
                        <a:t>12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0,19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25,2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27</a:t>
                      </a:r>
                      <a:endParaRPr lang="es-EC" sz="1100">
                        <a:solidFill>
                          <a:srgbClr val="31849B"/>
                        </a:solidFill>
                        <a:effectLst/>
                        <a:latin typeface="Calibri"/>
                        <a:ea typeface="Calibri"/>
                        <a:cs typeface="Times New Roman"/>
                      </a:endParaRPr>
                    </a:p>
                  </a:txBody>
                  <a:tcPr marL="68580" marR="68580" marT="0" marB="0" anchor="ctr"/>
                </a:tc>
              </a:tr>
              <a:tr h="247667">
                <a:tc>
                  <a:txBody>
                    <a:bodyPr/>
                    <a:lstStyle/>
                    <a:p>
                      <a:pPr algn="ctr">
                        <a:lnSpc>
                          <a:spcPct val="150000"/>
                        </a:lnSpc>
                        <a:spcAft>
                          <a:spcPts val="0"/>
                        </a:spcAft>
                      </a:pPr>
                      <a:r>
                        <a:rPr lang="es-EC" sz="1100">
                          <a:effectLst/>
                        </a:rPr>
                        <a:t>13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11,8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25,7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27,7</a:t>
                      </a:r>
                      <a:endParaRPr lang="es-EC" sz="1100">
                        <a:solidFill>
                          <a:srgbClr val="31849B"/>
                        </a:solidFill>
                        <a:effectLst/>
                        <a:latin typeface="Calibri"/>
                        <a:ea typeface="Calibri"/>
                        <a:cs typeface="Times New Roman"/>
                      </a:endParaRPr>
                    </a:p>
                  </a:txBody>
                  <a:tcPr marL="68580" marR="68580" marT="0" marB="0" anchor="ctr"/>
                </a:tc>
              </a:tr>
              <a:tr h="247667">
                <a:tc>
                  <a:txBody>
                    <a:bodyPr/>
                    <a:lstStyle/>
                    <a:p>
                      <a:pPr algn="ctr">
                        <a:lnSpc>
                          <a:spcPct val="150000"/>
                        </a:lnSpc>
                        <a:spcAft>
                          <a:spcPts val="0"/>
                        </a:spcAft>
                      </a:pPr>
                      <a:r>
                        <a:rPr lang="es-EC" sz="1100">
                          <a:effectLst/>
                        </a:rPr>
                        <a:t>14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6,5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12,4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28</a:t>
                      </a:r>
                      <a:endParaRPr lang="es-EC" sz="1100">
                        <a:solidFill>
                          <a:srgbClr val="31849B"/>
                        </a:solidFill>
                        <a:effectLst/>
                        <a:latin typeface="Calibri"/>
                        <a:ea typeface="Calibri"/>
                        <a:cs typeface="Times New Roman"/>
                      </a:endParaRPr>
                    </a:p>
                  </a:txBody>
                  <a:tcPr marL="68580" marR="68580" marT="0" marB="0" anchor="ctr"/>
                </a:tc>
              </a:tr>
              <a:tr h="247667">
                <a:tc>
                  <a:txBody>
                    <a:bodyPr/>
                    <a:lstStyle/>
                    <a:p>
                      <a:pPr algn="ctr">
                        <a:lnSpc>
                          <a:spcPct val="150000"/>
                        </a:lnSpc>
                        <a:spcAft>
                          <a:spcPts val="0"/>
                        </a:spcAft>
                      </a:pPr>
                      <a:r>
                        <a:rPr lang="es-EC" sz="1100">
                          <a:effectLst/>
                        </a:rPr>
                        <a:t>15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13,5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31</a:t>
                      </a:r>
                      <a:endParaRPr lang="es-EC" sz="1100">
                        <a:solidFill>
                          <a:srgbClr val="31849B"/>
                        </a:solidFill>
                        <a:effectLst/>
                        <a:latin typeface="Calibri"/>
                        <a:ea typeface="Calibri"/>
                        <a:cs typeface="Times New Roman"/>
                      </a:endParaRPr>
                    </a:p>
                  </a:txBody>
                  <a:tcPr marL="68580" marR="68580" marT="0" marB="0" anchor="ctr"/>
                </a:tc>
              </a:tr>
              <a:tr h="247667">
                <a:tc>
                  <a:txBody>
                    <a:bodyPr/>
                    <a:lstStyle/>
                    <a:p>
                      <a:pPr algn="ctr">
                        <a:lnSpc>
                          <a:spcPct val="150000"/>
                        </a:lnSpc>
                        <a:spcAft>
                          <a:spcPts val="0"/>
                        </a:spcAft>
                      </a:pPr>
                      <a:r>
                        <a:rPr lang="es-EC" sz="1100">
                          <a:effectLst/>
                        </a:rPr>
                        <a:t>16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21,8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14,7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31,5</a:t>
                      </a:r>
                      <a:endParaRPr lang="es-EC" sz="1100">
                        <a:solidFill>
                          <a:srgbClr val="31849B"/>
                        </a:solidFill>
                        <a:effectLst/>
                        <a:latin typeface="Calibri"/>
                        <a:ea typeface="Calibri"/>
                        <a:cs typeface="Times New Roman"/>
                      </a:endParaRPr>
                    </a:p>
                  </a:txBody>
                  <a:tcPr marL="68580" marR="68580" marT="0" marB="0" anchor="ctr"/>
                </a:tc>
              </a:tr>
              <a:tr h="247667">
                <a:tc>
                  <a:txBody>
                    <a:bodyPr/>
                    <a:lstStyle/>
                    <a:p>
                      <a:pPr algn="ctr">
                        <a:lnSpc>
                          <a:spcPct val="150000"/>
                        </a:lnSpc>
                        <a:spcAft>
                          <a:spcPts val="0"/>
                        </a:spcAft>
                      </a:pPr>
                      <a:r>
                        <a:rPr lang="es-EC" sz="1100">
                          <a:effectLst/>
                        </a:rPr>
                        <a:t>17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21,5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15,5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30,1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31,9</a:t>
                      </a:r>
                      <a:endParaRPr lang="es-EC" sz="1100">
                        <a:solidFill>
                          <a:srgbClr val="31849B"/>
                        </a:solidFill>
                        <a:effectLst/>
                        <a:latin typeface="Calibri"/>
                        <a:ea typeface="Calibri"/>
                        <a:cs typeface="Times New Roman"/>
                      </a:endParaRPr>
                    </a:p>
                  </a:txBody>
                  <a:tcPr marL="68580" marR="68580" marT="0" marB="0" anchor="ctr"/>
                </a:tc>
              </a:tr>
              <a:tr h="247667">
                <a:tc>
                  <a:txBody>
                    <a:bodyPr/>
                    <a:lstStyle/>
                    <a:p>
                      <a:pPr algn="ctr">
                        <a:lnSpc>
                          <a:spcPct val="150000"/>
                        </a:lnSpc>
                        <a:spcAft>
                          <a:spcPts val="0"/>
                        </a:spcAft>
                      </a:pPr>
                      <a:r>
                        <a:rPr lang="es-EC" sz="1100">
                          <a:effectLst/>
                        </a:rPr>
                        <a:t>18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21,4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16,4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30,9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32</a:t>
                      </a:r>
                      <a:endParaRPr lang="es-EC" sz="1100">
                        <a:solidFill>
                          <a:srgbClr val="31849B"/>
                        </a:solidFill>
                        <a:effectLst/>
                        <a:latin typeface="Calibri"/>
                        <a:ea typeface="Calibri"/>
                        <a:cs typeface="Times New Roman"/>
                      </a:endParaRPr>
                    </a:p>
                  </a:txBody>
                  <a:tcPr marL="68580" marR="68580" marT="0" marB="0" anchor="ctr"/>
                </a:tc>
              </a:tr>
              <a:tr h="247667">
                <a:tc>
                  <a:txBody>
                    <a:bodyPr/>
                    <a:lstStyle/>
                    <a:p>
                      <a:pPr algn="ctr">
                        <a:lnSpc>
                          <a:spcPct val="150000"/>
                        </a:lnSpc>
                        <a:spcAft>
                          <a:spcPts val="0"/>
                        </a:spcAft>
                      </a:pPr>
                      <a:r>
                        <a:rPr lang="es-EC" sz="1100">
                          <a:effectLst/>
                        </a:rPr>
                        <a:t>19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21,1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31,5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32</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566012925"/>
      </p:ext>
    </p:extLst>
  </p:cSld>
  <p:clrMapOvr>
    <a:masterClrMapping/>
  </p:clrMapOvr>
  <p:transition>
    <p:push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152400"/>
            <a:ext cx="8229600" cy="5973763"/>
          </a:xfrm>
        </p:spPr>
        <p:txBody>
          <a:bodyPr/>
          <a:lstStyle/>
          <a:p>
            <a:pPr algn="ctr" eaLnBrk="1" hangingPunct="1">
              <a:buFont typeface="Arial" charset="0"/>
              <a:buNone/>
            </a:pPr>
            <a:r>
              <a:rPr lang="es-ES" altLang="en-US" sz="2000" b="1" dirty="0" smtClean="0">
                <a:latin typeface="Arial" charset="0"/>
                <a:cs typeface="Arial" charset="0"/>
              </a:rPr>
              <a:t>PRUEBAS DE FUNCIONAMIENTO</a:t>
            </a:r>
          </a:p>
          <a:p>
            <a:pPr algn="just" eaLnBrk="1" hangingPunct="1">
              <a:buFont typeface="Arial" charset="0"/>
              <a:buNone/>
            </a:pPr>
            <a:r>
              <a:rPr lang="es-ES" altLang="en-US" sz="2000" b="1" dirty="0" smtClean="0">
                <a:latin typeface="Arial" charset="0"/>
                <a:cs typeface="Arial" charset="0"/>
              </a:rPr>
              <a:t>Gráficas de la toma de datos con el Pulsorreactor.</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5" name="4 Gráfico"/>
          <p:cNvGraphicFramePr/>
          <p:nvPr>
            <p:extLst>
              <p:ext uri="{D42A27DB-BD31-4B8C-83A1-F6EECF244321}">
                <p14:modId xmlns:p14="http://schemas.microsoft.com/office/powerpoint/2010/main" val="2620986389"/>
              </p:ext>
            </p:extLst>
          </p:nvPr>
        </p:nvGraphicFramePr>
        <p:xfrm>
          <a:off x="952500" y="914400"/>
          <a:ext cx="7239000" cy="2895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5 Gráfico"/>
          <p:cNvGraphicFramePr/>
          <p:nvPr>
            <p:extLst>
              <p:ext uri="{D42A27DB-BD31-4B8C-83A1-F6EECF244321}">
                <p14:modId xmlns:p14="http://schemas.microsoft.com/office/powerpoint/2010/main" val="1092642347"/>
              </p:ext>
            </p:extLst>
          </p:nvPr>
        </p:nvGraphicFramePr>
        <p:xfrm>
          <a:off x="1333500" y="3398949"/>
          <a:ext cx="6667500" cy="29527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219053078"/>
      </p:ext>
    </p:extLst>
  </p:cSld>
  <p:clrMapOvr>
    <a:masterClrMapping/>
  </p:clrMapOvr>
  <p:transition>
    <p:push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152400"/>
            <a:ext cx="8229600" cy="5973763"/>
          </a:xfrm>
        </p:spPr>
        <p:txBody>
          <a:bodyPr/>
          <a:lstStyle/>
          <a:p>
            <a:pPr algn="ctr" eaLnBrk="1" hangingPunct="1">
              <a:buFont typeface="Arial" charset="0"/>
              <a:buNone/>
            </a:pPr>
            <a:r>
              <a:rPr lang="es-ES" altLang="en-US" sz="2000" b="1" dirty="0" smtClean="0">
                <a:latin typeface="Arial" charset="0"/>
                <a:cs typeface="Arial" charset="0"/>
              </a:rPr>
              <a:t>PRUEBAS DE FUNCIONAMIENTO</a:t>
            </a:r>
          </a:p>
          <a:p>
            <a:pPr algn="just" eaLnBrk="1" hangingPunct="1">
              <a:buFont typeface="Arial" charset="0"/>
              <a:buNone/>
            </a:pPr>
            <a:r>
              <a:rPr lang="es-ES" altLang="en-US" sz="2000" b="1" dirty="0" smtClean="0">
                <a:latin typeface="Arial" charset="0"/>
                <a:cs typeface="Arial" charset="0"/>
              </a:rPr>
              <a:t>Gráficas de la toma de datos con el Pulsorreactor.</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7" name="6 Gráfico"/>
          <p:cNvGraphicFramePr/>
          <p:nvPr>
            <p:extLst>
              <p:ext uri="{D42A27DB-BD31-4B8C-83A1-F6EECF244321}">
                <p14:modId xmlns:p14="http://schemas.microsoft.com/office/powerpoint/2010/main" val="2719646388"/>
              </p:ext>
            </p:extLst>
          </p:nvPr>
        </p:nvGraphicFramePr>
        <p:xfrm>
          <a:off x="1066800" y="914400"/>
          <a:ext cx="7086600" cy="27336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7 Gráfico"/>
          <p:cNvGraphicFramePr/>
          <p:nvPr>
            <p:extLst>
              <p:ext uri="{D42A27DB-BD31-4B8C-83A1-F6EECF244321}">
                <p14:modId xmlns:p14="http://schemas.microsoft.com/office/powerpoint/2010/main" val="2612763901"/>
              </p:ext>
            </p:extLst>
          </p:nvPr>
        </p:nvGraphicFramePr>
        <p:xfrm>
          <a:off x="1371600" y="3124200"/>
          <a:ext cx="7315200" cy="29813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85550390"/>
      </p:ext>
    </p:extLst>
  </p:cSld>
  <p:clrMapOvr>
    <a:masterClrMapping/>
  </p:clrMapOvr>
  <p:transition>
    <p:push dir="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152400"/>
            <a:ext cx="8229600" cy="5973763"/>
          </a:xfrm>
        </p:spPr>
        <p:txBody>
          <a:bodyPr/>
          <a:lstStyle/>
          <a:p>
            <a:pPr algn="ctr" eaLnBrk="1" hangingPunct="1">
              <a:buFont typeface="Arial" charset="0"/>
              <a:buNone/>
            </a:pPr>
            <a:r>
              <a:rPr lang="es-ES" altLang="en-US" sz="2000" b="1" dirty="0" smtClean="0">
                <a:latin typeface="Arial" charset="0"/>
                <a:cs typeface="Arial" charset="0"/>
              </a:rPr>
              <a:t>PRUEBAS DE FUNCIONAMIENTO</a:t>
            </a:r>
          </a:p>
          <a:p>
            <a:pPr algn="just" eaLnBrk="1" hangingPunct="1">
              <a:buFont typeface="Arial" charset="0"/>
              <a:buNone/>
            </a:pPr>
            <a:r>
              <a:rPr lang="es-ES" altLang="en-US" sz="2000" b="1" dirty="0" smtClean="0">
                <a:latin typeface="Arial" charset="0"/>
                <a:cs typeface="Arial" charset="0"/>
              </a:rPr>
              <a:t>Gráficas de la toma de datos con el Pulsorreactor.</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6" name="5 Gráfico"/>
          <p:cNvGraphicFramePr/>
          <p:nvPr>
            <p:extLst>
              <p:ext uri="{D42A27DB-BD31-4B8C-83A1-F6EECF244321}">
                <p14:modId xmlns:p14="http://schemas.microsoft.com/office/powerpoint/2010/main" val="2912693970"/>
              </p:ext>
            </p:extLst>
          </p:nvPr>
        </p:nvGraphicFramePr>
        <p:xfrm>
          <a:off x="1066800" y="990600"/>
          <a:ext cx="7467600" cy="32385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41665735"/>
      </p:ext>
    </p:extLst>
  </p:cSld>
  <p:clrMapOvr>
    <a:masterClrMapping/>
  </p:clrMapOvr>
  <p:transition>
    <p:push dir="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458"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1"/>
          <p:cNvSpPr>
            <a:spLocks noGrp="1"/>
          </p:cNvSpPr>
          <p:nvPr>
            <p:ph type="body" idx="4294967295"/>
          </p:nvPr>
        </p:nvSpPr>
        <p:spPr>
          <a:xfrm>
            <a:off x="457200" y="533400"/>
            <a:ext cx="8229600" cy="5592763"/>
          </a:xfrm>
        </p:spPr>
        <p:txBody>
          <a:bodyPr/>
          <a:lstStyle/>
          <a:p>
            <a:pPr algn="ctr" eaLnBrk="1" hangingPunct="1">
              <a:buFont typeface="Arial" panose="020B0604020202020204" pitchFamily="34" charset="0"/>
              <a:buNone/>
              <a:defRPr/>
            </a:pPr>
            <a:r>
              <a:rPr lang="es-ES" altLang="en-US" sz="2000" b="1" dirty="0" smtClean="0">
                <a:latin typeface="Arial" panose="020B0604020202020204" pitchFamily="34" charset="0"/>
                <a:cs typeface="Arial" panose="020B0604020202020204" pitchFamily="34" charset="0"/>
              </a:rPr>
              <a:t>INSTRUMENTACIÓN Y PUESTA A PUNTO</a:t>
            </a:r>
          </a:p>
          <a:p>
            <a:pPr marL="0" indent="0" algn="just">
              <a:buFont typeface="Arial" charset="0"/>
              <a:buNone/>
              <a:defRPr/>
            </a:pPr>
            <a:endParaRPr lang="es-EC" sz="2000" dirty="0" smtClean="0">
              <a:cs typeface="Arial" panose="020B0604020202020204" pitchFamily="34" charset="0"/>
            </a:endParaRPr>
          </a:p>
          <a:p>
            <a:pPr marL="0" indent="0" algn="just">
              <a:buFont typeface="Arial" charset="0"/>
              <a:buNone/>
              <a:defRPr/>
            </a:pPr>
            <a:r>
              <a:rPr lang="es-EC" sz="2000" dirty="0" smtClean="0">
                <a:cs typeface="Arial" panose="020B0604020202020204" pitchFamily="34" charset="0"/>
              </a:rPr>
              <a:t>El </a:t>
            </a:r>
            <a:r>
              <a:rPr lang="es-EC" sz="2000" dirty="0">
                <a:cs typeface="Arial" panose="020B0604020202020204" pitchFamily="34" charset="0"/>
              </a:rPr>
              <a:t>esquema debe tener por lo menos una tarjeta que se encargue de la adquisición de datos análogos y que realice la conversión digital. </a:t>
            </a:r>
            <a:r>
              <a:rPr lang="es-EC" sz="2000" dirty="0" smtClean="0">
                <a:cs typeface="Arial" panose="020B0604020202020204" pitchFamily="34" charset="0"/>
              </a:rPr>
              <a:t>Las Variables a medir son:</a:t>
            </a:r>
          </a:p>
          <a:p>
            <a:pPr algn="just">
              <a:defRPr/>
            </a:pPr>
            <a:r>
              <a:rPr lang="es-EC" altLang="en-US" sz="2000" dirty="0" smtClean="0">
                <a:cs typeface="Arial" panose="020B0604020202020204" pitchFamily="34" charset="0"/>
              </a:rPr>
              <a:t>Temperatura de Aire</a:t>
            </a:r>
          </a:p>
          <a:p>
            <a:pPr algn="just">
              <a:defRPr/>
            </a:pPr>
            <a:r>
              <a:rPr lang="es-EC" altLang="en-US" sz="2000" dirty="0" smtClean="0">
                <a:cs typeface="Arial" panose="020B0604020202020204" pitchFamily="34" charset="0"/>
              </a:rPr>
              <a:t>Temperatura a de Gas</a:t>
            </a:r>
          </a:p>
          <a:p>
            <a:pPr algn="just">
              <a:defRPr/>
            </a:pPr>
            <a:r>
              <a:rPr lang="es-EC" altLang="en-US" sz="2000" dirty="0" smtClean="0">
                <a:cs typeface="Arial" panose="020B0604020202020204" pitchFamily="34" charset="0"/>
              </a:rPr>
              <a:t>Presiones de Aire</a:t>
            </a:r>
          </a:p>
          <a:p>
            <a:pPr algn="just">
              <a:defRPr/>
            </a:pPr>
            <a:r>
              <a:rPr lang="es-EC" altLang="en-US" sz="2000" dirty="0" smtClean="0">
                <a:cs typeface="Arial" panose="020B0604020202020204" pitchFamily="34" charset="0"/>
              </a:rPr>
              <a:t>Presiones de Gas</a:t>
            </a:r>
          </a:p>
          <a:p>
            <a:pPr algn="just">
              <a:defRPr/>
            </a:pPr>
            <a:r>
              <a:rPr lang="es-EC" altLang="en-US" sz="2000" dirty="0" smtClean="0">
                <a:cs typeface="Arial" panose="020B0604020202020204" pitchFamily="34" charset="0"/>
              </a:rPr>
              <a:t>Caudal Másico de Combustible</a:t>
            </a:r>
            <a:endParaRPr lang="es-ES" altLang="en-US" sz="2000" dirty="0" smtClean="0">
              <a:cs typeface="Arial" panose="020B0604020202020204" pitchFamily="34" charset="0"/>
            </a:endParaRPr>
          </a:p>
        </p:txBody>
      </p:sp>
    </p:spTree>
  </p:cSld>
  <p:clrMapOvr>
    <a:masterClrMapping/>
  </p:clrMapOvr>
  <p:transition>
    <p:push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OBJETIVOS.</a:t>
            </a:r>
          </a:p>
          <a:p>
            <a:pPr algn="just"/>
            <a:endParaRPr lang="es-ES" altLang="en-US" sz="1800" b="1" dirty="0" smtClean="0">
              <a:latin typeface="Arial" charset="0"/>
              <a:cs typeface="Arial" charset="0"/>
            </a:endParaRPr>
          </a:p>
          <a:p>
            <a:pPr marL="0" indent="0" algn="just">
              <a:buNone/>
            </a:pPr>
            <a:r>
              <a:rPr lang="es-ES" altLang="en-US" sz="1800" b="1" dirty="0" smtClean="0">
                <a:latin typeface="Arial" charset="0"/>
                <a:cs typeface="Arial" charset="0"/>
              </a:rPr>
              <a:t>ESPECÍFICOS:</a:t>
            </a:r>
          </a:p>
          <a:p>
            <a:pPr lvl="1"/>
            <a:r>
              <a:rPr lang="es-EC" altLang="es-EC" sz="1800" dirty="0" smtClean="0"/>
              <a:t>Diagnosticar la falla en los diferentes sistemas y elementos de funcionamiento del Banco de Pruebas a Propulsión.</a:t>
            </a:r>
          </a:p>
          <a:p>
            <a:pPr lvl="1"/>
            <a:r>
              <a:rPr lang="es-EC" altLang="es-EC" sz="1800" dirty="0" smtClean="0"/>
              <a:t>Realizar la reparación de los elementos y sistemas de funcionamiento.</a:t>
            </a:r>
          </a:p>
          <a:p>
            <a:pPr lvl="1"/>
            <a:r>
              <a:rPr lang="es-EC" altLang="es-EC" sz="1800" dirty="0" smtClean="0"/>
              <a:t>Instrumentalizar  el equipo  para la obtención de datos digitalizados (temperatura, empuje, presión, caudal másico de gas) en tiempo real.</a:t>
            </a:r>
          </a:p>
          <a:p>
            <a:pPr lvl="1"/>
            <a:r>
              <a:rPr lang="es-EC" altLang="es-EC" sz="1800" dirty="0" smtClean="0"/>
              <a:t>Realizar la validación de los resultados obtenidos.</a:t>
            </a:r>
          </a:p>
          <a:p>
            <a:pPr lvl="1"/>
            <a:r>
              <a:rPr lang="es-EC" altLang="es-EC" sz="1800" dirty="0" smtClean="0"/>
              <a:t>Realizar la evaluación económica del proyecto.</a:t>
            </a:r>
          </a:p>
          <a:p>
            <a:pPr lvl="1"/>
            <a:r>
              <a:rPr lang="es-EC" altLang="es-EC" sz="1800" dirty="0" smtClean="0"/>
              <a:t>Proponer guías de prácticas con el equipo en recuperación</a:t>
            </a:r>
          </a:p>
          <a:p>
            <a:pPr algn="just"/>
            <a:endParaRPr lang="es-ES" altLang="en-US" sz="1800" b="1" dirty="0" smtClean="0">
              <a:latin typeface="Arial" charset="0"/>
              <a:cs typeface="Arial" charset="0"/>
            </a:endParaRPr>
          </a:p>
        </p:txBody>
      </p:sp>
    </p:spTree>
  </p:cSld>
  <p:clrMapOvr>
    <a:masterClrMapping/>
  </p:clrMapOvr>
  <p:transition>
    <p:push dir="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a:latin typeface="Arial" charset="0"/>
              <a:cs typeface="Arial" charset="0"/>
            </a:endParaRPr>
          </a:p>
          <a:p>
            <a:pPr marL="0" indent="0" algn="just" eaLnBrk="1" hangingPunct="1">
              <a:buNone/>
            </a:pPr>
            <a:r>
              <a:rPr lang="es-EC" sz="2000" dirty="0"/>
              <a:t>La selección adecuada de la instrumentación a utilizarse en un sistema automático de adquisición de datos, es un proceso que involucran diferentes aspectos a tomar en cuenta como calidad, costo, disponibilidad, etc. </a:t>
            </a:r>
            <a:endParaRPr lang="es-EC" altLang="en-US" sz="2000" b="1" dirty="0">
              <a:latin typeface="Arial" charset="0"/>
              <a:cs typeface="Arial" charset="0"/>
            </a:endParaRPr>
          </a:p>
          <a:p>
            <a:pPr marL="0" indent="0" algn="just" eaLnBrk="1" hangingPunct="1">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2" name="1 Tabla"/>
          <p:cNvGraphicFramePr>
            <a:graphicFrameLocks noGrp="1"/>
          </p:cNvGraphicFramePr>
          <p:nvPr>
            <p:extLst>
              <p:ext uri="{D42A27DB-BD31-4B8C-83A1-F6EECF244321}">
                <p14:modId xmlns:p14="http://schemas.microsoft.com/office/powerpoint/2010/main" val="32775924"/>
              </p:ext>
            </p:extLst>
          </p:nvPr>
        </p:nvGraphicFramePr>
        <p:xfrm>
          <a:off x="2133600" y="2590800"/>
          <a:ext cx="5139055" cy="2209799"/>
        </p:xfrm>
        <a:graphic>
          <a:graphicData uri="http://schemas.openxmlformats.org/drawingml/2006/table">
            <a:tbl>
              <a:tblPr firstRow="1" firstCol="1" bandRow="1">
                <a:tableStyleId>{5C22544A-7EE6-4342-B048-85BDC9FD1C3A}</a:tableStyleId>
              </a:tblPr>
              <a:tblGrid>
                <a:gridCol w="2268428"/>
                <a:gridCol w="2870627"/>
              </a:tblGrid>
              <a:tr h="280007">
                <a:tc>
                  <a:txBody>
                    <a:bodyPr/>
                    <a:lstStyle/>
                    <a:p>
                      <a:pPr algn="ctr">
                        <a:lnSpc>
                          <a:spcPct val="150000"/>
                        </a:lnSpc>
                        <a:spcAft>
                          <a:spcPts val="0"/>
                        </a:spcAft>
                      </a:pPr>
                      <a:r>
                        <a:rPr lang="es-EC" sz="1100" dirty="0">
                          <a:effectLst/>
                        </a:rPr>
                        <a:t>PARÁMETRO DE SELECCIÓN</a:t>
                      </a:r>
                      <a:endParaRPr lang="es-EC" sz="1100" dirty="0">
                        <a:solidFill>
                          <a:srgbClr val="31849B"/>
                        </a:solidFill>
                        <a:effectLst/>
                        <a:latin typeface="Calibri"/>
                        <a:ea typeface="Calibri"/>
                        <a:cs typeface="Times New Roman"/>
                      </a:endParaRPr>
                    </a:p>
                  </a:txBody>
                  <a:tcPr marL="68580" marR="68580" marT="0" marB="0" anchor="ctr"/>
                </a:tc>
                <a:tc>
                  <a:txBody>
                    <a:bodyPr/>
                    <a:lstStyle/>
                    <a:p>
                      <a:pPr indent="111125" algn="ctr">
                        <a:lnSpc>
                          <a:spcPct val="150000"/>
                        </a:lnSpc>
                        <a:spcAft>
                          <a:spcPts val="0"/>
                        </a:spcAft>
                      </a:pPr>
                      <a:r>
                        <a:rPr lang="es-EC" sz="1100" dirty="0">
                          <a:effectLst/>
                        </a:rPr>
                        <a:t>TENDENCIA</a:t>
                      </a:r>
                      <a:endParaRPr lang="es-EC" sz="1100" dirty="0">
                        <a:solidFill>
                          <a:srgbClr val="31849B"/>
                        </a:solidFill>
                        <a:effectLst/>
                        <a:latin typeface="Calibri"/>
                        <a:ea typeface="Calibri"/>
                        <a:cs typeface="Times New Roman"/>
                      </a:endParaRPr>
                    </a:p>
                  </a:txBody>
                  <a:tcPr marL="68580" marR="68580" marT="0" marB="0" anchor="ctr"/>
                </a:tc>
              </a:tr>
              <a:tr h="280007">
                <a:tc>
                  <a:txBody>
                    <a:bodyPr/>
                    <a:lstStyle/>
                    <a:p>
                      <a:pPr algn="ctr">
                        <a:lnSpc>
                          <a:spcPct val="150000"/>
                        </a:lnSpc>
                        <a:spcAft>
                          <a:spcPts val="0"/>
                        </a:spcAft>
                      </a:pPr>
                      <a:r>
                        <a:rPr lang="es-EC" sz="1100">
                          <a:effectLst/>
                        </a:rPr>
                        <a:t>Facilidad de Aprovisionamiento</a:t>
                      </a:r>
                      <a:endParaRPr lang="es-EC" sz="1100">
                        <a:solidFill>
                          <a:srgbClr val="31849B"/>
                        </a:solidFill>
                        <a:effectLst/>
                        <a:latin typeface="Calibri"/>
                        <a:ea typeface="Calibri"/>
                        <a:cs typeface="Times New Roman"/>
                      </a:endParaRPr>
                    </a:p>
                  </a:txBody>
                  <a:tcPr marL="68580" marR="68580" marT="0" marB="0" anchor="ctr"/>
                </a:tc>
                <a:tc>
                  <a:txBody>
                    <a:bodyPr/>
                    <a:lstStyle/>
                    <a:p>
                      <a:pPr indent="111125" algn="ctr">
                        <a:lnSpc>
                          <a:spcPct val="150000"/>
                        </a:lnSpc>
                        <a:spcAft>
                          <a:spcPts val="0"/>
                        </a:spcAft>
                      </a:pPr>
                      <a:r>
                        <a:rPr lang="es-EC" sz="1100">
                          <a:effectLst/>
                        </a:rPr>
                        <a:t>MAYOR PUNTAJE = MEJOR OPCIÓN</a:t>
                      </a:r>
                      <a:endParaRPr lang="es-EC" sz="1100">
                        <a:solidFill>
                          <a:srgbClr val="31849B"/>
                        </a:solidFill>
                        <a:effectLst/>
                        <a:latin typeface="Calibri"/>
                        <a:ea typeface="Calibri"/>
                        <a:cs typeface="Times New Roman"/>
                      </a:endParaRPr>
                    </a:p>
                  </a:txBody>
                  <a:tcPr marL="68580" marR="68580" marT="0" marB="0" anchor="ctr"/>
                </a:tc>
              </a:tr>
              <a:tr h="280007">
                <a:tc>
                  <a:txBody>
                    <a:bodyPr/>
                    <a:lstStyle/>
                    <a:p>
                      <a:pPr algn="ctr">
                        <a:lnSpc>
                          <a:spcPct val="150000"/>
                        </a:lnSpc>
                        <a:spcAft>
                          <a:spcPts val="0"/>
                        </a:spcAft>
                      </a:pPr>
                      <a:r>
                        <a:rPr lang="es-EC" sz="1100">
                          <a:effectLst/>
                        </a:rPr>
                        <a:t>Calidad del Producto </a:t>
                      </a:r>
                      <a:endParaRPr lang="es-EC" sz="1100">
                        <a:solidFill>
                          <a:srgbClr val="31849B"/>
                        </a:solidFill>
                        <a:effectLst/>
                        <a:latin typeface="Calibri"/>
                        <a:ea typeface="Calibri"/>
                        <a:cs typeface="Times New Roman"/>
                      </a:endParaRPr>
                    </a:p>
                  </a:txBody>
                  <a:tcPr marL="68580" marR="68580" marT="0" marB="0" anchor="ctr"/>
                </a:tc>
                <a:tc>
                  <a:txBody>
                    <a:bodyPr/>
                    <a:lstStyle/>
                    <a:p>
                      <a:pPr indent="111125" algn="ctr">
                        <a:lnSpc>
                          <a:spcPct val="150000"/>
                        </a:lnSpc>
                        <a:spcAft>
                          <a:spcPts val="0"/>
                        </a:spcAft>
                      </a:pPr>
                      <a:r>
                        <a:rPr lang="es-EC" sz="1100">
                          <a:effectLst/>
                        </a:rPr>
                        <a:t>MAYOR PUNTAJE = MEJOR OPCIÓN</a:t>
                      </a:r>
                      <a:endParaRPr lang="es-EC" sz="1100">
                        <a:solidFill>
                          <a:srgbClr val="31849B"/>
                        </a:solidFill>
                        <a:effectLst/>
                        <a:latin typeface="Calibri"/>
                        <a:ea typeface="Calibri"/>
                        <a:cs typeface="Times New Roman"/>
                      </a:endParaRPr>
                    </a:p>
                  </a:txBody>
                  <a:tcPr marL="68580" marR="68580" marT="0" marB="0" anchor="ctr"/>
                </a:tc>
              </a:tr>
              <a:tr h="280007">
                <a:tc>
                  <a:txBody>
                    <a:bodyPr/>
                    <a:lstStyle/>
                    <a:p>
                      <a:pPr algn="ctr">
                        <a:lnSpc>
                          <a:spcPct val="150000"/>
                        </a:lnSpc>
                        <a:spcAft>
                          <a:spcPts val="0"/>
                        </a:spcAft>
                      </a:pPr>
                      <a:r>
                        <a:rPr lang="es-EC" sz="1100">
                          <a:effectLst/>
                        </a:rPr>
                        <a:t>Señal de Salida</a:t>
                      </a:r>
                      <a:endParaRPr lang="es-EC" sz="1100">
                        <a:solidFill>
                          <a:srgbClr val="31849B"/>
                        </a:solidFill>
                        <a:effectLst/>
                        <a:latin typeface="Calibri"/>
                        <a:ea typeface="Calibri"/>
                        <a:cs typeface="Times New Roman"/>
                      </a:endParaRPr>
                    </a:p>
                  </a:txBody>
                  <a:tcPr marL="68580" marR="68580" marT="0" marB="0" anchor="ctr"/>
                </a:tc>
                <a:tc>
                  <a:txBody>
                    <a:bodyPr/>
                    <a:lstStyle/>
                    <a:p>
                      <a:pPr indent="111125" algn="ctr">
                        <a:lnSpc>
                          <a:spcPct val="150000"/>
                        </a:lnSpc>
                        <a:spcAft>
                          <a:spcPts val="0"/>
                        </a:spcAft>
                      </a:pPr>
                      <a:r>
                        <a:rPr lang="es-EC" sz="1100">
                          <a:effectLst/>
                        </a:rPr>
                        <a:t>MAYOR PUNTAJE = MEJOR OPCIÓN</a:t>
                      </a:r>
                      <a:endParaRPr lang="es-EC" sz="1100">
                        <a:solidFill>
                          <a:srgbClr val="31849B"/>
                        </a:solidFill>
                        <a:effectLst/>
                        <a:latin typeface="Calibri"/>
                        <a:ea typeface="Calibri"/>
                        <a:cs typeface="Times New Roman"/>
                      </a:endParaRPr>
                    </a:p>
                  </a:txBody>
                  <a:tcPr marL="68580" marR="68580" marT="0" marB="0" anchor="ctr"/>
                </a:tc>
              </a:tr>
              <a:tr h="280007">
                <a:tc>
                  <a:txBody>
                    <a:bodyPr/>
                    <a:lstStyle/>
                    <a:p>
                      <a:pPr algn="ctr">
                        <a:lnSpc>
                          <a:spcPct val="150000"/>
                        </a:lnSpc>
                        <a:spcAft>
                          <a:spcPts val="0"/>
                        </a:spcAft>
                      </a:pPr>
                      <a:r>
                        <a:rPr lang="es-EC" sz="1100">
                          <a:effectLst/>
                        </a:rPr>
                        <a:t>Rango de Utilización</a:t>
                      </a:r>
                      <a:endParaRPr lang="es-EC" sz="1100">
                        <a:solidFill>
                          <a:srgbClr val="31849B"/>
                        </a:solidFill>
                        <a:effectLst/>
                        <a:latin typeface="Calibri"/>
                        <a:ea typeface="Calibri"/>
                        <a:cs typeface="Times New Roman"/>
                      </a:endParaRPr>
                    </a:p>
                  </a:txBody>
                  <a:tcPr marL="68580" marR="68580" marT="0" marB="0" anchor="ctr"/>
                </a:tc>
                <a:tc>
                  <a:txBody>
                    <a:bodyPr/>
                    <a:lstStyle/>
                    <a:p>
                      <a:pPr indent="111125" algn="ctr">
                        <a:lnSpc>
                          <a:spcPct val="150000"/>
                        </a:lnSpc>
                        <a:spcAft>
                          <a:spcPts val="0"/>
                        </a:spcAft>
                      </a:pPr>
                      <a:r>
                        <a:rPr lang="es-EC" sz="1100">
                          <a:effectLst/>
                        </a:rPr>
                        <a:t>MAYOR PUNTAJE = MEJOR OPCIÓN</a:t>
                      </a:r>
                      <a:endParaRPr lang="es-EC" sz="1100">
                        <a:solidFill>
                          <a:srgbClr val="31849B"/>
                        </a:solidFill>
                        <a:effectLst/>
                        <a:latin typeface="Calibri"/>
                        <a:ea typeface="Calibri"/>
                        <a:cs typeface="Times New Roman"/>
                      </a:endParaRPr>
                    </a:p>
                  </a:txBody>
                  <a:tcPr marL="68580" marR="68580" marT="0" marB="0" anchor="ctr"/>
                </a:tc>
              </a:tr>
              <a:tr h="529757">
                <a:tc>
                  <a:txBody>
                    <a:bodyPr/>
                    <a:lstStyle/>
                    <a:p>
                      <a:pPr algn="ctr">
                        <a:lnSpc>
                          <a:spcPct val="150000"/>
                        </a:lnSpc>
                        <a:spcAft>
                          <a:spcPts val="0"/>
                        </a:spcAft>
                      </a:pPr>
                      <a:r>
                        <a:rPr lang="es-EC" sz="1100">
                          <a:effectLst/>
                        </a:rPr>
                        <a:t>Compatibilidad con Tarjeta DAQ</a:t>
                      </a:r>
                      <a:endParaRPr lang="es-EC" sz="1100">
                        <a:solidFill>
                          <a:srgbClr val="31849B"/>
                        </a:solidFill>
                        <a:effectLst/>
                        <a:latin typeface="Calibri"/>
                        <a:ea typeface="Calibri"/>
                        <a:cs typeface="Times New Roman"/>
                      </a:endParaRPr>
                    </a:p>
                  </a:txBody>
                  <a:tcPr marL="68580" marR="68580" marT="0" marB="0" anchor="ctr"/>
                </a:tc>
                <a:tc>
                  <a:txBody>
                    <a:bodyPr/>
                    <a:lstStyle/>
                    <a:p>
                      <a:pPr indent="111125" algn="ctr">
                        <a:lnSpc>
                          <a:spcPct val="150000"/>
                        </a:lnSpc>
                        <a:spcAft>
                          <a:spcPts val="0"/>
                        </a:spcAft>
                      </a:pPr>
                      <a:r>
                        <a:rPr lang="es-EC" sz="1100">
                          <a:effectLst/>
                        </a:rPr>
                        <a:t>MAYOR PUNTAJE = MEJOR OPCIÓN</a:t>
                      </a:r>
                      <a:endParaRPr lang="es-EC" sz="1100">
                        <a:solidFill>
                          <a:srgbClr val="31849B"/>
                        </a:solidFill>
                        <a:effectLst/>
                        <a:latin typeface="Calibri"/>
                        <a:ea typeface="Calibri"/>
                        <a:cs typeface="Times New Roman"/>
                      </a:endParaRPr>
                    </a:p>
                  </a:txBody>
                  <a:tcPr marL="68580" marR="68580" marT="0" marB="0" anchor="ctr"/>
                </a:tc>
              </a:tr>
              <a:tr h="280007">
                <a:tc>
                  <a:txBody>
                    <a:bodyPr/>
                    <a:lstStyle/>
                    <a:p>
                      <a:pPr algn="ctr">
                        <a:lnSpc>
                          <a:spcPct val="150000"/>
                        </a:lnSpc>
                        <a:spcAft>
                          <a:spcPts val="0"/>
                        </a:spcAft>
                      </a:pPr>
                      <a:r>
                        <a:rPr lang="es-EC" sz="1100">
                          <a:effectLst/>
                        </a:rPr>
                        <a:t>Costo de Adquisición</a:t>
                      </a:r>
                      <a:endParaRPr lang="es-EC" sz="1100">
                        <a:solidFill>
                          <a:srgbClr val="31849B"/>
                        </a:solidFill>
                        <a:effectLst/>
                        <a:latin typeface="Calibri"/>
                        <a:ea typeface="Calibri"/>
                        <a:cs typeface="Times New Roman"/>
                      </a:endParaRPr>
                    </a:p>
                  </a:txBody>
                  <a:tcPr marL="68580" marR="68580" marT="0" marB="0" anchor="ctr"/>
                </a:tc>
                <a:tc>
                  <a:txBody>
                    <a:bodyPr/>
                    <a:lstStyle/>
                    <a:p>
                      <a:pPr indent="111125" algn="ctr">
                        <a:lnSpc>
                          <a:spcPct val="150000"/>
                        </a:lnSpc>
                        <a:spcAft>
                          <a:spcPts val="0"/>
                        </a:spcAft>
                      </a:pPr>
                      <a:r>
                        <a:rPr lang="es-EC" sz="1100" dirty="0">
                          <a:effectLst/>
                        </a:rPr>
                        <a:t>MAYOR PUNTAJE = MEJOR OPCIÓN</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4286988542"/>
      </p:ext>
    </p:extLst>
  </p:cSld>
  <p:clrMapOvr>
    <a:masterClrMapping/>
  </p:clrMapOvr>
  <p:transition>
    <p:push dir="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None/>
            </a:pPr>
            <a:endParaRPr lang="es-EC" sz="2000" dirty="0" smtClean="0"/>
          </a:p>
          <a:p>
            <a:pPr algn="just" eaLnBrk="1" hangingPunct="1">
              <a:buNone/>
            </a:pPr>
            <a:r>
              <a:rPr lang="es-EC" sz="2000" b="1" dirty="0" smtClean="0"/>
              <a:t>Matriz </a:t>
            </a:r>
            <a:r>
              <a:rPr lang="es-EC" sz="2000" b="1" dirty="0"/>
              <a:t>de Análisis del Valor de Ponderación “</a:t>
            </a:r>
            <a:r>
              <a:rPr lang="es-EC" sz="2000" b="1" dirty="0" err="1"/>
              <a:t>Weigthing</a:t>
            </a:r>
            <a:r>
              <a:rPr lang="es-EC" sz="2000" b="1" dirty="0"/>
              <a:t> </a:t>
            </a:r>
            <a:r>
              <a:rPr lang="es-EC" sz="2000" b="1" dirty="0" smtClean="0"/>
              <a:t>Factor”</a:t>
            </a:r>
          </a:p>
          <a:p>
            <a:pPr algn="just" eaLnBrk="1" hangingPunct="1">
              <a:buNone/>
            </a:pPr>
            <a:endParaRPr lang="es-EC" altLang="en-US" sz="2000" b="1" dirty="0">
              <a:latin typeface="Arial" charset="0"/>
              <a:cs typeface="Arial" charset="0"/>
            </a:endParaRPr>
          </a:p>
          <a:p>
            <a:pPr algn="just" eaLnBrk="1" hangingPunct="1">
              <a:buNone/>
            </a:pPr>
            <a:endParaRPr lang="es-ES" altLang="en-US" sz="2000" b="1" dirty="0">
              <a:latin typeface="Arial" charset="0"/>
              <a:cs typeface="Arial" charset="0"/>
            </a:endParaRPr>
          </a:p>
          <a:p>
            <a:pPr marL="0" indent="0" algn="just" eaLnBrk="1" hangingPunct="1">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3" name="2 Tabla"/>
          <p:cNvGraphicFramePr>
            <a:graphicFrameLocks noGrp="1"/>
          </p:cNvGraphicFramePr>
          <p:nvPr>
            <p:extLst>
              <p:ext uri="{D42A27DB-BD31-4B8C-83A1-F6EECF244321}">
                <p14:modId xmlns:p14="http://schemas.microsoft.com/office/powerpoint/2010/main" val="2888950582"/>
              </p:ext>
            </p:extLst>
          </p:nvPr>
        </p:nvGraphicFramePr>
        <p:xfrm>
          <a:off x="609598" y="2133600"/>
          <a:ext cx="8077201" cy="2666997"/>
        </p:xfrm>
        <a:graphic>
          <a:graphicData uri="http://schemas.openxmlformats.org/drawingml/2006/table">
            <a:tbl>
              <a:tblPr firstRow="1" firstCol="1" bandRow="1">
                <a:tableStyleId>{5C22544A-7EE6-4342-B048-85BDC9FD1C3A}</a:tableStyleId>
              </a:tblPr>
              <a:tblGrid>
                <a:gridCol w="2911787"/>
                <a:gridCol w="464915"/>
                <a:gridCol w="464915"/>
                <a:gridCol w="397699"/>
                <a:gridCol w="397699"/>
                <a:gridCol w="396765"/>
                <a:gridCol w="396765"/>
                <a:gridCol w="396765"/>
                <a:gridCol w="737515"/>
                <a:gridCol w="850478"/>
                <a:gridCol w="661898"/>
              </a:tblGrid>
              <a:tr h="296333">
                <a:tc rowSpan="2">
                  <a:txBody>
                    <a:bodyPr/>
                    <a:lstStyle/>
                    <a:p>
                      <a:pPr algn="ctr">
                        <a:lnSpc>
                          <a:spcPct val="150000"/>
                        </a:lnSpc>
                        <a:spcAft>
                          <a:spcPts val="0"/>
                        </a:spcAft>
                      </a:pPr>
                      <a:r>
                        <a:rPr lang="es-EC" sz="1100" dirty="0">
                          <a:effectLst/>
                        </a:rPr>
                        <a:t>PARÁMETROS DE DECISIÓN</a:t>
                      </a:r>
                      <a:endParaRPr lang="es-EC" sz="1100" dirty="0">
                        <a:solidFill>
                          <a:srgbClr val="31849B"/>
                        </a:solidFill>
                        <a:effectLst/>
                        <a:latin typeface="Calibri"/>
                        <a:ea typeface="Calibri"/>
                        <a:cs typeface="Times New Roman"/>
                      </a:endParaRPr>
                    </a:p>
                  </a:txBody>
                  <a:tcPr marL="68580" marR="68580" marT="0" marB="0" anchor="ctr"/>
                </a:tc>
                <a:tc gridSpan="7">
                  <a:txBody>
                    <a:bodyPr/>
                    <a:lstStyle/>
                    <a:p>
                      <a:pPr algn="ctr">
                        <a:lnSpc>
                          <a:spcPct val="150000"/>
                        </a:lnSpc>
                        <a:spcAft>
                          <a:spcPts val="0"/>
                        </a:spcAft>
                      </a:pPr>
                      <a:r>
                        <a:rPr lang="es-EC" sz="1100">
                          <a:effectLst/>
                        </a:rPr>
                        <a:t>PONDERACIÓNES PARCIALES</a:t>
                      </a:r>
                      <a:endParaRPr lang="es-EC" sz="1100">
                        <a:solidFill>
                          <a:srgbClr val="31849B"/>
                        </a:solidFill>
                        <a:effectLst/>
                        <a:latin typeface="Calibri"/>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rowSpan="2">
                  <a:txBody>
                    <a:bodyPr/>
                    <a:lstStyle/>
                    <a:p>
                      <a:pPr algn="ctr">
                        <a:lnSpc>
                          <a:spcPct val="150000"/>
                        </a:lnSpc>
                        <a:spcAft>
                          <a:spcPts val="0"/>
                        </a:spcAft>
                      </a:pPr>
                      <a:r>
                        <a:rPr lang="es-EC" sz="1100">
                          <a:effectLst/>
                        </a:rPr>
                        <a:t>SUMA</a:t>
                      </a:r>
                      <a:endParaRPr lang="es-EC" sz="1100">
                        <a:solidFill>
                          <a:srgbClr val="31849B"/>
                        </a:solidFill>
                        <a:effectLst/>
                        <a:latin typeface="Calibri"/>
                        <a:ea typeface="Calibri"/>
                        <a:cs typeface="Times New Roman"/>
                      </a:endParaRPr>
                    </a:p>
                  </a:txBody>
                  <a:tcPr marL="68580" marR="68580" marT="0" marB="0" anchor="ctr"/>
                </a:tc>
                <a:tc rowSpan="2">
                  <a:txBody>
                    <a:bodyPr/>
                    <a:lstStyle/>
                    <a:p>
                      <a:pPr algn="ctr">
                        <a:lnSpc>
                          <a:spcPct val="150000"/>
                        </a:lnSpc>
                        <a:spcAft>
                          <a:spcPts val="0"/>
                        </a:spcAft>
                      </a:pPr>
                      <a:r>
                        <a:rPr lang="es-EC" sz="1100">
                          <a:effectLst/>
                        </a:rPr>
                        <a:t>INDICE</a:t>
                      </a:r>
                      <a:br>
                        <a:rPr lang="es-EC" sz="1100">
                          <a:effectLst/>
                        </a:rPr>
                      </a:br>
                      <a:r>
                        <a:rPr lang="es-EC" sz="1100">
                          <a:effectLst/>
                        </a:rPr>
                        <a:t>%</a:t>
                      </a:r>
                      <a:endParaRPr lang="es-EC" sz="1100">
                        <a:solidFill>
                          <a:srgbClr val="31849B"/>
                        </a:solidFill>
                        <a:effectLst/>
                        <a:latin typeface="Calibri"/>
                        <a:ea typeface="Calibri"/>
                        <a:cs typeface="Times New Roman"/>
                      </a:endParaRPr>
                    </a:p>
                  </a:txBody>
                  <a:tcPr marL="68580" marR="68580" marT="0" marB="0" anchor="ctr"/>
                </a:tc>
                <a:tc rowSpan="2">
                  <a:txBody>
                    <a:bodyPr/>
                    <a:lstStyle/>
                    <a:p>
                      <a:pPr algn="ctr">
                        <a:lnSpc>
                          <a:spcPct val="150000"/>
                        </a:lnSpc>
                        <a:spcAft>
                          <a:spcPts val="0"/>
                        </a:spcAft>
                      </a:pPr>
                      <a:r>
                        <a:rPr lang="es-EC" sz="1100">
                          <a:effectLst/>
                        </a:rPr>
                        <a:t>W.F.</a:t>
                      </a:r>
                      <a:endParaRPr lang="es-EC" sz="1100">
                        <a:solidFill>
                          <a:srgbClr val="31849B"/>
                        </a:solidFill>
                        <a:effectLst/>
                        <a:latin typeface="Calibri"/>
                        <a:ea typeface="Calibri"/>
                        <a:cs typeface="Times New Roman"/>
                      </a:endParaRPr>
                    </a:p>
                  </a:txBody>
                  <a:tcPr marL="68580" marR="68580" marT="0" marB="0" anchor="ctr"/>
                </a:tc>
              </a:tr>
              <a:tr h="296333">
                <a:tc vMerge="1">
                  <a:txBody>
                    <a:bodyPr/>
                    <a:lstStyle/>
                    <a:p>
                      <a:endParaRPr lang="es-EC"/>
                    </a:p>
                  </a:txBody>
                  <a:tcP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7</a:t>
                      </a:r>
                      <a:endParaRPr lang="es-EC" sz="1100">
                        <a:solidFill>
                          <a:srgbClr val="31849B"/>
                        </a:solidFill>
                        <a:effectLst/>
                        <a:latin typeface="Calibri"/>
                        <a:ea typeface="Calibri"/>
                        <a:cs typeface="Times New Roman"/>
                      </a:endParaRPr>
                    </a:p>
                  </a:txBody>
                  <a:tcPr marL="68580" marR="68580" marT="0" marB="0" anchor="ctr"/>
                </a:tc>
                <a:tc vMerge="1">
                  <a:txBody>
                    <a:bodyPr/>
                    <a:lstStyle/>
                    <a:p>
                      <a:endParaRPr lang="es-EC"/>
                    </a:p>
                  </a:txBody>
                  <a:tcPr/>
                </a:tc>
                <a:tc vMerge="1">
                  <a:txBody>
                    <a:bodyPr/>
                    <a:lstStyle/>
                    <a:p>
                      <a:endParaRPr lang="es-EC"/>
                    </a:p>
                  </a:txBody>
                  <a:tcPr/>
                </a:tc>
                <a:tc vMerge="1">
                  <a:txBody>
                    <a:bodyPr/>
                    <a:lstStyle/>
                    <a:p>
                      <a:endParaRPr lang="es-EC"/>
                    </a:p>
                  </a:txBody>
                  <a:tcPr/>
                </a:tc>
              </a:tr>
              <a:tr h="296333">
                <a:tc>
                  <a:txBody>
                    <a:bodyPr/>
                    <a:lstStyle/>
                    <a:p>
                      <a:pPr>
                        <a:lnSpc>
                          <a:spcPct val="150000"/>
                        </a:lnSpc>
                        <a:spcAft>
                          <a:spcPts val="0"/>
                        </a:spcAft>
                      </a:pPr>
                      <a:r>
                        <a:rPr lang="es-EC" sz="1100">
                          <a:effectLst/>
                        </a:rPr>
                        <a:t>Facilidad de Aprovisionamiento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0,218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a:effectLst/>
                        </a:rPr>
                        <a:t>0,22</a:t>
                      </a:r>
                      <a:endParaRPr lang="es-EC" sz="1100" b="1" dirty="0">
                        <a:solidFill>
                          <a:srgbClr val="31849B"/>
                        </a:solidFill>
                        <a:effectLst/>
                        <a:latin typeface="Calibri"/>
                        <a:ea typeface="Calibri"/>
                        <a:cs typeface="Times New Roman"/>
                      </a:endParaRPr>
                    </a:p>
                  </a:txBody>
                  <a:tcPr marL="68580" marR="68580" marT="0" marB="0" anchor="ctr"/>
                </a:tc>
              </a:tr>
              <a:tr h="296333">
                <a:tc>
                  <a:txBody>
                    <a:bodyPr/>
                    <a:lstStyle/>
                    <a:p>
                      <a:pPr>
                        <a:lnSpc>
                          <a:spcPct val="150000"/>
                        </a:lnSpc>
                        <a:spcAft>
                          <a:spcPts val="0"/>
                        </a:spcAft>
                      </a:pPr>
                      <a:r>
                        <a:rPr lang="es-EC" sz="1100" dirty="0" smtClean="0">
                          <a:effectLst/>
                        </a:rPr>
                        <a:t>Costo </a:t>
                      </a:r>
                      <a:r>
                        <a:rPr lang="es-EC" sz="1100" dirty="0">
                          <a:effectLst/>
                        </a:rPr>
                        <a:t>de Adquisición</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0,218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a:effectLst/>
                        </a:rPr>
                        <a:t>0,22</a:t>
                      </a:r>
                      <a:endParaRPr lang="es-EC" sz="1100" b="1" dirty="0">
                        <a:solidFill>
                          <a:srgbClr val="31849B"/>
                        </a:solidFill>
                        <a:effectLst/>
                        <a:latin typeface="Calibri"/>
                        <a:ea typeface="Calibri"/>
                        <a:cs typeface="Times New Roman"/>
                      </a:endParaRPr>
                    </a:p>
                  </a:txBody>
                  <a:tcPr marL="68580" marR="68580" marT="0" marB="0" anchor="ctr"/>
                </a:tc>
              </a:tr>
              <a:tr h="296333">
                <a:tc>
                  <a:txBody>
                    <a:bodyPr/>
                    <a:lstStyle/>
                    <a:p>
                      <a:pPr>
                        <a:lnSpc>
                          <a:spcPct val="150000"/>
                        </a:lnSpc>
                        <a:spcAft>
                          <a:spcPts val="0"/>
                        </a:spcAft>
                      </a:pPr>
                      <a:r>
                        <a:rPr lang="es-EC" sz="1100">
                          <a:effectLst/>
                        </a:rPr>
                        <a:t>Calidad del Producto</a:t>
                      </a:r>
                      <a:endParaRPr lang="es-EC" sz="1100">
                        <a:solidFill>
                          <a:srgbClr val="31849B"/>
                        </a:solidFill>
                        <a:effectLst/>
                        <a:latin typeface="Calibri"/>
                        <a:ea typeface="Calibri"/>
                        <a:cs typeface="Times New Roman"/>
                      </a:endParaRPr>
                    </a:p>
                  </a:txBody>
                  <a:tcPr marL="68580" marR="68580" marT="0" marB="0" anchor="ctr"/>
                </a:tc>
                <a:tc>
                  <a:txBody>
                    <a:bodyPr/>
                    <a:lstStyle/>
                    <a:p>
                      <a:endParaRPr lang="es-EC" sz="1100">
                        <a:solidFill>
                          <a:srgbClr val="31849B"/>
                        </a:solidFill>
                        <a:effectLst/>
                        <a:latin typeface="Calibri"/>
                      </a:endParaRPr>
                    </a:p>
                  </a:txBody>
                  <a:tcPr marL="68580" marR="68580" marT="0" marB="0" anchor="ctr"/>
                </a:tc>
                <a:tc>
                  <a:txBody>
                    <a:bodyPr/>
                    <a:lstStyle/>
                    <a:p>
                      <a:endParaRPr lang="es-EC" sz="1100">
                        <a:solidFill>
                          <a:srgbClr val="31849B"/>
                        </a:solidFill>
                        <a:effectLst/>
                        <a:latin typeface="Calibri"/>
                      </a:endParaRPr>
                    </a:p>
                  </a:txBody>
                  <a:tcPr marL="68580" marR="68580" marT="0" marB="0" anchor="ctr"/>
                </a:tc>
                <a:tc>
                  <a:txBody>
                    <a:bodyPr/>
                    <a:lstStyle/>
                    <a:p>
                      <a:pPr algn="ctr">
                        <a:lnSpc>
                          <a:spcPct val="150000"/>
                        </a:lnSpc>
                        <a:spcAft>
                          <a:spcPts val="0"/>
                        </a:spcAft>
                      </a:pPr>
                      <a:r>
                        <a:rPr lang="es-EC" sz="1100">
                          <a:effectLst/>
                        </a:rPr>
                        <a:t>-</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0,179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a:effectLst/>
                        </a:rPr>
                        <a:t>0,18</a:t>
                      </a:r>
                      <a:endParaRPr lang="es-EC" sz="1100" b="1" dirty="0">
                        <a:solidFill>
                          <a:srgbClr val="31849B"/>
                        </a:solidFill>
                        <a:effectLst/>
                        <a:latin typeface="Calibri"/>
                        <a:ea typeface="Calibri"/>
                        <a:cs typeface="Times New Roman"/>
                      </a:endParaRPr>
                    </a:p>
                  </a:txBody>
                  <a:tcPr marL="68580" marR="68580" marT="0" marB="0" anchor="ctr"/>
                </a:tc>
              </a:tr>
              <a:tr h="296333">
                <a:tc>
                  <a:txBody>
                    <a:bodyPr/>
                    <a:lstStyle/>
                    <a:p>
                      <a:pPr>
                        <a:lnSpc>
                          <a:spcPct val="150000"/>
                        </a:lnSpc>
                        <a:spcAft>
                          <a:spcPts val="0"/>
                        </a:spcAft>
                      </a:pPr>
                      <a:r>
                        <a:rPr lang="es-EC" sz="1100">
                          <a:effectLst/>
                        </a:rPr>
                        <a:t>Compatibilidad con Tarjeta DAQ</a:t>
                      </a:r>
                      <a:endParaRPr lang="es-EC" sz="1100">
                        <a:solidFill>
                          <a:srgbClr val="31849B"/>
                        </a:solidFill>
                        <a:effectLst/>
                        <a:latin typeface="Calibri"/>
                        <a:ea typeface="Calibri"/>
                        <a:cs typeface="Times New Roman"/>
                      </a:endParaRPr>
                    </a:p>
                  </a:txBody>
                  <a:tcPr marL="68580" marR="68580" marT="0" marB="0" anchor="ctr"/>
                </a:tc>
                <a:tc>
                  <a:txBody>
                    <a:bodyPr/>
                    <a:lstStyle/>
                    <a:p>
                      <a:endParaRPr lang="es-EC" sz="1100">
                        <a:solidFill>
                          <a:srgbClr val="31849B"/>
                        </a:solidFill>
                        <a:effectLst/>
                        <a:latin typeface="Calibri"/>
                      </a:endParaRPr>
                    </a:p>
                  </a:txBody>
                  <a:tcPr marL="68580" marR="68580" marT="0" marB="0" anchor="ctr"/>
                </a:tc>
                <a:tc>
                  <a:txBody>
                    <a:bodyPr/>
                    <a:lstStyle/>
                    <a:p>
                      <a:endParaRPr lang="es-EC" sz="1100">
                        <a:solidFill>
                          <a:srgbClr val="31849B"/>
                        </a:solidFill>
                        <a:effectLst/>
                        <a:latin typeface="Calibri"/>
                      </a:endParaRPr>
                    </a:p>
                  </a:txBody>
                  <a:tcPr marL="68580" marR="68580" marT="0" marB="0" anchor="ctr"/>
                </a:tc>
                <a:tc>
                  <a:txBody>
                    <a:bodyPr/>
                    <a:lstStyle/>
                    <a:p>
                      <a:endParaRPr lang="es-EC" sz="1100">
                        <a:solidFill>
                          <a:srgbClr val="31849B"/>
                        </a:solidFill>
                        <a:effectLst/>
                        <a:latin typeface="Calibri"/>
                      </a:endParaRPr>
                    </a:p>
                  </a:txBody>
                  <a:tcPr marL="68580" marR="68580" marT="0" marB="0" anchor="ctr"/>
                </a:tc>
                <a:tc>
                  <a:txBody>
                    <a:bodyPr/>
                    <a:lstStyle/>
                    <a:p>
                      <a:pPr algn="ctr">
                        <a:lnSpc>
                          <a:spcPct val="150000"/>
                        </a:lnSpc>
                        <a:spcAft>
                          <a:spcPts val="0"/>
                        </a:spcAft>
                      </a:pPr>
                      <a:r>
                        <a:rPr lang="es-EC" sz="1100">
                          <a:effectLst/>
                        </a:rPr>
                        <a:t>-</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0,154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a:effectLst/>
                        </a:rPr>
                        <a:t>0,15</a:t>
                      </a:r>
                      <a:endParaRPr lang="es-EC" sz="1100" b="1" dirty="0">
                        <a:solidFill>
                          <a:srgbClr val="31849B"/>
                        </a:solidFill>
                        <a:effectLst/>
                        <a:latin typeface="Calibri"/>
                        <a:ea typeface="Calibri"/>
                        <a:cs typeface="Times New Roman"/>
                      </a:endParaRPr>
                    </a:p>
                  </a:txBody>
                  <a:tcPr marL="68580" marR="68580" marT="0" marB="0" anchor="ctr"/>
                </a:tc>
              </a:tr>
              <a:tr h="296333">
                <a:tc>
                  <a:txBody>
                    <a:bodyPr/>
                    <a:lstStyle/>
                    <a:p>
                      <a:pPr>
                        <a:lnSpc>
                          <a:spcPct val="150000"/>
                        </a:lnSpc>
                        <a:spcAft>
                          <a:spcPts val="0"/>
                        </a:spcAft>
                      </a:pPr>
                      <a:r>
                        <a:rPr lang="es-EC" sz="1100">
                          <a:effectLst/>
                        </a:rPr>
                        <a:t>Rango de Utilización</a:t>
                      </a:r>
                      <a:endParaRPr lang="es-EC" sz="1100">
                        <a:solidFill>
                          <a:srgbClr val="31849B"/>
                        </a:solidFill>
                        <a:effectLst/>
                        <a:latin typeface="Calibri"/>
                        <a:ea typeface="Calibri"/>
                        <a:cs typeface="Times New Roman"/>
                      </a:endParaRPr>
                    </a:p>
                  </a:txBody>
                  <a:tcPr marL="68580" marR="68580" marT="0" marB="0" anchor="ctr"/>
                </a:tc>
                <a:tc>
                  <a:txBody>
                    <a:bodyPr/>
                    <a:lstStyle/>
                    <a:p>
                      <a:endParaRPr lang="es-EC" sz="1100">
                        <a:solidFill>
                          <a:srgbClr val="31849B"/>
                        </a:solidFill>
                        <a:effectLst/>
                        <a:latin typeface="Calibri"/>
                      </a:endParaRPr>
                    </a:p>
                  </a:txBody>
                  <a:tcPr marL="68580" marR="68580" marT="0" marB="0" anchor="ctr"/>
                </a:tc>
                <a:tc>
                  <a:txBody>
                    <a:bodyPr/>
                    <a:lstStyle/>
                    <a:p>
                      <a:endParaRPr lang="es-EC" sz="1100">
                        <a:solidFill>
                          <a:srgbClr val="31849B"/>
                        </a:solidFill>
                        <a:effectLst/>
                        <a:latin typeface="Calibri"/>
                      </a:endParaRPr>
                    </a:p>
                  </a:txBody>
                  <a:tcPr marL="68580" marR="68580" marT="0" marB="0" anchor="ctr"/>
                </a:tc>
                <a:tc>
                  <a:txBody>
                    <a:bodyPr/>
                    <a:lstStyle/>
                    <a:p>
                      <a:endParaRPr lang="es-EC" sz="1100">
                        <a:solidFill>
                          <a:srgbClr val="31849B"/>
                        </a:solidFill>
                        <a:effectLst/>
                        <a:latin typeface="Calibri"/>
                      </a:endParaRPr>
                    </a:p>
                  </a:txBody>
                  <a:tcPr marL="68580" marR="68580" marT="0" marB="0" anchor="ctr"/>
                </a:tc>
                <a:tc>
                  <a:txBody>
                    <a:bodyPr/>
                    <a:lstStyle/>
                    <a:p>
                      <a:endParaRPr lang="es-EC" sz="1100">
                        <a:solidFill>
                          <a:srgbClr val="31849B"/>
                        </a:solidFill>
                        <a:effectLst/>
                        <a:latin typeface="Calibri"/>
                      </a:endParaRPr>
                    </a:p>
                  </a:txBody>
                  <a:tcPr marL="68580" marR="68580" marT="0" marB="0" anchor="ctr"/>
                </a:tc>
                <a:tc>
                  <a:txBody>
                    <a:bodyPr/>
                    <a:lstStyle/>
                    <a:p>
                      <a:pPr algn="ctr">
                        <a:lnSpc>
                          <a:spcPct val="150000"/>
                        </a:lnSpc>
                        <a:spcAft>
                          <a:spcPts val="0"/>
                        </a:spcAft>
                      </a:pPr>
                      <a:r>
                        <a:rPr lang="es-EC" sz="1100">
                          <a:effectLst/>
                        </a:rPr>
                        <a:t>-</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0,128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a:effectLst/>
                        </a:rPr>
                        <a:t>0,13</a:t>
                      </a:r>
                      <a:endParaRPr lang="es-EC" sz="1100" b="1" dirty="0">
                        <a:solidFill>
                          <a:srgbClr val="31849B"/>
                        </a:solidFill>
                        <a:effectLst/>
                        <a:latin typeface="Calibri"/>
                        <a:ea typeface="Calibri"/>
                        <a:cs typeface="Times New Roman"/>
                      </a:endParaRPr>
                    </a:p>
                  </a:txBody>
                  <a:tcPr marL="68580" marR="68580" marT="0" marB="0" anchor="ctr"/>
                </a:tc>
              </a:tr>
              <a:tr h="296333">
                <a:tc>
                  <a:txBody>
                    <a:bodyPr/>
                    <a:lstStyle/>
                    <a:p>
                      <a:pPr>
                        <a:lnSpc>
                          <a:spcPct val="150000"/>
                        </a:lnSpc>
                        <a:spcAft>
                          <a:spcPts val="0"/>
                        </a:spcAft>
                      </a:pPr>
                      <a:r>
                        <a:rPr lang="es-EC" sz="1100">
                          <a:effectLst/>
                        </a:rPr>
                        <a:t>Señal de Salida</a:t>
                      </a:r>
                      <a:endParaRPr lang="es-EC" sz="1100">
                        <a:solidFill>
                          <a:srgbClr val="31849B"/>
                        </a:solidFill>
                        <a:effectLst/>
                        <a:latin typeface="Calibri"/>
                        <a:ea typeface="Calibri"/>
                        <a:cs typeface="Times New Roman"/>
                      </a:endParaRPr>
                    </a:p>
                  </a:txBody>
                  <a:tcPr marL="68580" marR="68580" marT="0" marB="0" anchor="ctr"/>
                </a:tc>
                <a:tc>
                  <a:txBody>
                    <a:bodyPr/>
                    <a:lstStyle/>
                    <a:p>
                      <a:endParaRPr lang="es-EC" sz="1100">
                        <a:solidFill>
                          <a:srgbClr val="31849B"/>
                        </a:solidFill>
                        <a:effectLst/>
                        <a:latin typeface="Calibri"/>
                      </a:endParaRPr>
                    </a:p>
                  </a:txBody>
                  <a:tcPr marL="68580" marR="68580" marT="0" marB="0" anchor="ctr"/>
                </a:tc>
                <a:tc>
                  <a:txBody>
                    <a:bodyPr/>
                    <a:lstStyle/>
                    <a:p>
                      <a:endParaRPr lang="es-EC" sz="1100">
                        <a:solidFill>
                          <a:srgbClr val="31849B"/>
                        </a:solidFill>
                        <a:effectLst/>
                        <a:latin typeface="Calibri"/>
                      </a:endParaRPr>
                    </a:p>
                  </a:txBody>
                  <a:tcPr marL="68580" marR="68580" marT="0" marB="0" anchor="ctr"/>
                </a:tc>
                <a:tc>
                  <a:txBody>
                    <a:bodyPr/>
                    <a:lstStyle/>
                    <a:p>
                      <a:endParaRPr lang="es-EC" sz="1100">
                        <a:solidFill>
                          <a:srgbClr val="31849B"/>
                        </a:solidFill>
                        <a:effectLst/>
                        <a:latin typeface="Calibri"/>
                      </a:endParaRPr>
                    </a:p>
                  </a:txBody>
                  <a:tcPr marL="68580" marR="68580" marT="0" marB="0" anchor="ctr"/>
                </a:tc>
                <a:tc>
                  <a:txBody>
                    <a:bodyPr/>
                    <a:lstStyle/>
                    <a:p>
                      <a:endParaRPr lang="es-EC" sz="1100">
                        <a:solidFill>
                          <a:srgbClr val="31849B"/>
                        </a:solidFill>
                        <a:effectLst/>
                        <a:latin typeface="Calibri"/>
                      </a:endParaRPr>
                    </a:p>
                  </a:txBody>
                  <a:tcPr marL="68580" marR="68580" marT="0" marB="0" anchor="ctr"/>
                </a:tc>
                <a:tc>
                  <a:txBody>
                    <a:bodyPr/>
                    <a:lstStyle/>
                    <a:p>
                      <a:endParaRPr lang="es-EC" sz="1100">
                        <a:solidFill>
                          <a:srgbClr val="31849B"/>
                        </a:solidFill>
                        <a:effectLst/>
                        <a:latin typeface="Calibri"/>
                      </a:endParaRPr>
                    </a:p>
                  </a:txBody>
                  <a:tcPr marL="68580" marR="68580" marT="0" marB="0" anchor="ctr"/>
                </a:tc>
                <a:tc>
                  <a:txBody>
                    <a:bodyPr/>
                    <a:lstStyle/>
                    <a:p>
                      <a:pPr algn="ctr">
                        <a:lnSpc>
                          <a:spcPct val="150000"/>
                        </a:lnSpc>
                        <a:spcAft>
                          <a:spcPts val="0"/>
                        </a:spcAft>
                      </a:pPr>
                      <a:r>
                        <a:rPr lang="es-EC" sz="1100">
                          <a:effectLst/>
                        </a:rPr>
                        <a:t>-</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0,103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a:effectLst/>
                        </a:rPr>
                        <a:t>0,10</a:t>
                      </a:r>
                      <a:endParaRPr lang="es-EC" sz="1100" b="1" dirty="0">
                        <a:solidFill>
                          <a:srgbClr val="31849B"/>
                        </a:solidFill>
                        <a:effectLst/>
                        <a:latin typeface="Calibri"/>
                        <a:ea typeface="Calibri"/>
                        <a:cs typeface="Times New Roman"/>
                      </a:endParaRPr>
                    </a:p>
                  </a:txBody>
                  <a:tcPr marL="68580" marR="68580" marT="0" marB="0" anchor="ctr"/>
                </a:tc>
              </a:tr>
              <a:tr h="296333">
                <a:tc gridSpan="8">
                  <a:txBody>
                    <a:bodyPr/>
                    <a:lstStyle/>
                    <a:p>
                      <a:pPr algn="ctr">
                        <a:lnSpc>
                          <a:spcPct val="150000"/>
                        </a:lnSpc>
                        <a:spcAft>
                          <a:spcPts val="0"/>
                        </a:spcAft>
                      </a:pPr>
                      <a:r>
                        <a:rPr lang="es-EC" sz="1100">
                          <a:effectLst/>
                        </a:rPr>
                        <a:t>TOTAL</a:t>
                      </a:r>
                      <a:endParaRPr lang="es-EC" sz="1100">
                        <a:solidFill>
                          <a:srgbClr val="31849B"/>
                        </a:solidFill>
                        <a:effectLst/>
                        <a:latin typeface="Calibri"/>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100">
                          <a:effectLst/>
                        </a:rPr>
                        <a:t>39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1,000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a:effectLst/>
                        </a:rPr>
                        <a:t>1,00</a:t>
                      </a:r>
                      <a:endParaRPr lang="es-EC" sz="1100" b="1"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4230548084"/>
      </p:ext>
    </p:extLst>
  </p:cSld>
  <p:clrMapOvr>
    <a:masterClrMapping/>
  </p:clrMapOvr>
  <p:transition>
    <p:push dir="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 de Temperatura</a:t>
            </a:r>
          </a:p>
          <a:p>
            <a:pPr algn="just" eaLnBrk="1" hangingPunct="1">
              <a:buFont typeface="Arial" charset="0"/>
              <a:buNone/>
            </a:pPr>
            <a:endParaRPr lang="es-ES" altLang="en-US" sz="2000" dirty="0" smtClean="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2" name="1 Tabla"/>
          <p:cNvGraphicFramePr>
            <a:graphicFrameLocks noGrp="1"/>
          </p:cNvGraphicFramePr>
          <p:nvPr>
            <p:extLst>
              <p:ext uri="{D42A27DB-BD31-4B8C-83A1-F6EECF244321}">
                <p14:modId xmlns:p14="http://schemas.microsoft.com/office/powerpoint/2010/main" val="1825081360"/>
              </p:ext>
            </p:extLst>
          </p:nvPr>
        </p:nvGraphicFramePr>
        <p:xfrm>
          <a:off x="1447799" y="2021046"/>
          <a:ext cx="5776914" cy="2627154"/>
        </p:xfrm>
        <a:graphic>
          <a:graphicData uri="http://schemas.openxmlformats.org/drawingml/2006/table">
            <a:tbl>
              <a:tblPr firstRow="1" firstCol="1" bandRow="1">
                <a:tableStyleId>{5C22544A-7EE6-4342-B048-85BDC9FD1C3A}</a:tableStyleId>
              </a:tblPr>
              <a:tblGrid>
                <a:gridCol w="1544796"/>
                <a:gridCol w="1410706"/>
                <a:gridCol w="1410706"/>
                <a:gridCol w="1410706"/>
              </a:tblGrid>
              <a:tr h="304910">
                <a:tc>
                  <a:txBody>
                    <a:bodyPr/>
                    <a:lstStyle/>
                    <a:p>
                      <a:pPr algn="ctr">
                        <a:lnSpc>
                          <a:spcPct val="150000"/>
                        </a:lnSpc>
                        <a:spcAft>
                          <a:spcPts val="0"/>
                        </a:spcAft>
                      </a:pPr>
                      <a:r>
                        <a:rPr lang="es-EC" sz="1100" dirty="0">
                          <a:effectLst/>
                        </a:rPr>
                        <a:t>DESCRIPCIÓN</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OPCIÓN 1</a:t>
                      </a:r>
                      <a:endParaRPr lang="es-EC" sz="1100">
                        <a:solidFill>
                          <a:srgbClr val="31849B"/>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a:effectLst/>
                        </a:rPr>
                        <a:t>OPCIÓN 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OPCIÓN 3</a:t>
                      </a:r>
                      <a:endParaRPr lang="es-EC" sz="1100">
                        <a:solidFill>
                          <a:srgbClr val="31849B"/>
                        </a:solidFill>
                        <a:effectLst/>
                        <a:latin typeface="Calibri"/>
                        <a:ea typeface="Calibri"/>
                        <a:cs typeface="Times New Roman"/>
                      </a:endParaRPr>
                    </a:p>
                  </a:txBody>
                  <a:tcPr marL="68580" marR="68580" marT="0" marB="0" anchor="ctr"/>
                </a:tc>
              </a:tr>
              <a:tr h="609820">
                <a:tc>
                  <a:txBody>
                    <a:bodyPr/>
                    <a:lstStyle/>
                    <a:p>
                      <a:pPr>
                        <a:lnSpc>
                          <a:spcPct val="150000"/>
                        </a:lnSpc>
                        <a:spcAft>
                          <a:spcPts val="0"/>
                        </a:spcAft>
                      </a:pPr>
                      <a:r>
                        <a:rPr lang="es-EC" sz="1100">
                          <a:effectLst/>
                        </a:rPr>
                        <a:t>Marca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TEXAS INSTRUMENTS</a:t>
                      </a:r>
                      <a:endParaRPr lang="es-EC" sz="1100">
                        <a:solidFill>
                          <a:srgbClr val="31849B"/>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a:effectLst/>
                        </a:rPr>
                        <a:t>TEXAS INSTRUMENTS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DANFOSS</a:t>
                      </a:r>
                      <a:endParaRPr lang="es-EC" sz="1100">
                        <a:solidFill>
                          <a:srgbClr val="31849B"/>
                        </a:solidFill>
                        <a:effectLst/>
                        <a:latin typeface="Calibri"/>
                        <a:ea typeface="Calibri"/>
                        <a:cs typeface="Times New Roman"/>
                      </a:endParaRPr>
                    </a:p>
                  </a:txBody>
                  <a:tcPr marL="68580" marR="68580" marT="0" marB="0" anchor="ctr"/>
                </a:tc>
              </a:tr>
              <a:tr h="305680">
                <a:tc>
                  <a:txBody>
                    <a:bodyPr/>
                    <a:lstStyle/>
                    <a:p>
                      <a:pPr>
                        <a:lnSpc>
                          <a:spcPct val="150000"/>
                        </a:lnSpc>
                        <a:spcAft>
                          <a:spcPts val="0"/>
                        </a:spcAft>
                      </a:pPr>
                      <a:r>
                        <a:rPr lang="es-EC" sz="1100">
                          <a:effectLst/>
                        </a:rPr>
                        <a:t>Modelo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LM35 DZ</a:t>
                      </a:r>
                      <a:endParaRPr lang="es-EC" sz="1100">
                        <a:solidFill>
                          <a:srgbClr val="31849B"/>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a:effectLst/>
                        </a:rPr>
                        <a:t>TMP36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MBT 3560</a:t>
                      </a:r>
                      <a:endParaRPr lang="es-EC" sz="1100">
                        <a:solidFill>
                          <a:srgbClr val="31849B"/>
                        </a:solidFill>
                        <a:effectLst/>
                        <a:latin typeface="Calibri"/>
                        <a:ea typeface="Calibri"/>
                        <a:cs typeface="Times New Roman"/>
                      </a:endParaRPr>
                    </a:p>
                  </a:txBody>
                  <a:tcPr marL="68580" marR="68580" marT="0" marB="0" anchor="ctr"/>
                </a:tc>
              </a:tr>
              <a:tr h="1406744">
                <a:tc>
                  <a:txBody>
                    <a:bodyPr/>
                    <a:lstStyle/>
                    <a:p>
                      <a:pPr>
                        <a:lnSpc>
                          <a:spcPct val="150000"/>
                        </a:lnSpc>
                        <a:spcAft>
                          <a:spcPts val="0"/>
                        </a:spcAft>
                      </a:pPr>
                      <a:r>
                        <a:rPr lang="es-EC" sz="1100" dirty="0">
                          <a:effectLst/>
                        </a:rPr>
                        <a:t>Apariencia</a:t>
                      </a:r>
                      <a:endParaRPr lang="es-EC" sz="1100" dirty="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68580" marR="68580" marT="0" marB="0" anchor="ctr"/>
                </a:tc>
                <a:tc>
                  <a:txBody>
                    <a:bodyPr/>
                    <a:lstStyle/>
                    <a:p>
                      <a:pPr indent="19685">
                        <a:lnSpc>
                          <a:spcPct val="150000"/>
                        </a:lnSpc>
                        <a:spcAft>
                          <a:spcPts val="0"/>
                        </a:spcAft>
                      </a:pPr>
                      <a:r>
                        <a:rPr lang="es-EC" sz="1100">
                          <a:effectLst/>
                        </a:rPr>
                        <a:t> </a:t>
                      </a:r>
                      <a:endParaRPr lang="es-EC" sz="11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endParaRPr lang="es-EC" sz="1100" dirty="0">
                        <a:solidFill>
                          <a:srgbClr val="31849B"/>
                        </a:solidFill>
                        <a:effectLst/>
                        <a:latin typeface="Calibri"/>
                        <a:ea typeface="Calibri"/>
                        <a:cs typeface="Arial"/>
                      </a:endParaRPr>
                    </a:p>
                  </a:txBody>
                  <a:tcPr marL="68580" marR="68580" marT="0" marB="0" anchor="ctr"/>
                </a:tc>
              </a:tr>
            </a:tbl>
          </a:graphicData>
        </a:graphic>
      </p:graphicFrame>
      <p:pic>
        <p:nvPicPr>
          <p:cNvPr id="2049" name="Imagen 32"/>
          <p:cNvPicPr>
            <a:picLocks noChangeAspect="1" noChangeArrowheads="1"/>
          </p:cNvPicPr>
          <p:nvPr/>
        </p:nvPicPr>
        <p:blipFill>
          <a:blip r:embed="rId4" cstate="print">
            <a:extLst>
              <a:ext uri="{28A0092B-C50C-407E-A947-70E740481C1C}">
                <a14:useLocalDpi xmlns:a14="http://schemas.microsoft.com/office/drawing/2010/main" val="0"/>
              </a:ext>
            </a:extLst>
          </a:blip>
          <a:srcRect l="56667" t="38126" r="23128" b="13126"/>
          <a:stretch>
            <a:fillRect/>
          </a:stretch>
        </p:blipFill>
        <p:spPr bwMode="auto">
          <a:xfrm>
            <a:off x="6205313" y="3508375"/>
            <a:ext cx="708025" cy="9620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n 33"/>
          <p:cNvPicPr>
            <a:picLocks noChangeAspect="1" noChangeArrowheads="1"/>
          </p:cNvPicPr>
          <p:nvPr/>
        </p:nvPicPr>
        <p:blipFill>
          <a:blip r:embed="rId5" cstate="print">
            <a:extLst>
              <a:ext uri="{28A0092B-C50C-407E-A947-70E740481C1C}">
                <a14:useLocalDpi xmlns:a14="http://schemas.microsoft.com/office/drawing/2010/main" val="0"/>
              </a:ext>
            </a:extLst>
          </a:blip>
          <a:srcRect l="21930" t="36279" r="56091" b="18748"/>
          <a:stretch>
            <a:fillRect/>
          </a:stretch>
        </p:blipFill>
        <p:spPr bwMode="auto">
          <a:xfrm>
            <a:off x="4724400" y="3512868"/>
            <a:ext cx="858838" cy="9874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Imagen 34"/>
          <p:cNvPicPr>
            <a:picLocks noChangeAspect="1" noChangeArrowheads="1"/>
          </p:cNvPicPr>
          <p:nvPr/>
        </p:nvPicPr>
        <p:blipFill>
          <a:blip r:embed="rId6">
            <a:extLst>
              <a:ext uri="{28A0092B-C50C-407E-A947-70E740481C1C}">
                <a14:useLocalDpi xmlns:a14="http://schemas.microsoft.com/office/drawing/2010/main" val="0"/>
              </a:ext>
            </a:extLst>
          </a:blip>
          <a:srcRect l="22105" t="36591" r="55563" b="14687"/>
          <a:stretch>
            <a:fillRect/>
          </a:stretch>
        </p:blipFill>
        <p:spPr bwMode="auto">
          <a:xfrm>
            <a:off x="3352800" y="3508375"/>
            <a:ext cx="806450" cy="98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062917"/>
      </p:ext>
    </p:extLst>
  </p:cSld>
  <p:clrMapOvr>
    <a:masterClrMapping/>
  </p:clrMapOvr>
  <p:transition>
    <p:push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 de Temperatura</a:t>
            </a:r>
          </a:p>
          <a:p>
            <a:pPr algn="just" eaLnBrk="1" hangingPunct="1">
              <a:buFont typeface="Arial" charset="0"/>
              <a:buNone/>
            </a:pPr>
            <a:endParaRPr lang="es-ES" altLang="en-US" sz="2000" dirty="0" smtClean="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3" name="2 Tabla"/>
          <p:cNvGraphicFramePr>
            <a:graphicFrameLocks noGrp="1"/>
          </p:cNvGraphicFramePr>
          <p:nvPr>
            <p:extLst>
              <p:ext uri="{D42A27DB-BD31-4B8C-83A1-F6EECF244321}">
                <p14:modId xmlns:p14="http://schemas.microsoft.com/office/powerpoint/2010/main" val="4040247962"/>
              </p:ext>
            </p:extLst>
          </p:nvPr>
        </p:nvGraphicFramePr>
        <p:xfrm>
          <a:off x="647701" y="2057400"/>
          <a:ext cx="7848598" cy="3386771"/>
        </p:xfrm>
        <a:graphic>
          <a:graphicData uri="http://schemas.openxmlformats.org/drawingml/2006/table">
            <a:tbl>
              <a:tblPr firstRow="1" firstCol="1" bandRow="1">
                <a:tableStyleId>{5C22544A-7EE6-4342-B048-85BDC9FD1C3A}</a:tableStyleId>
              </a:tblPr>
              <a:tblGrid>
                <a:gridCol w="534225"/>
                <a:gridCol w="1504859"/>
                <a:gridCol w="459736"/>
                <a:gridCol w="857771"/>
                <a:gridCol w="857771"/>
                <a:gridCol w="857771"/>
                <a:gridCol w="857771"/>
                <a:gridCol w="959347"/>
                <a:gridCol w="959347"/>
              </a:tblGrid>
              <a:tr h="239384">
                <a:tc rowSpan="2">
                  <a:txBody>
                    <a:bodyPr/>
                    <a:lstStyle/>
                    <a:p>
                      <a:pPr algn="ctr">
                        <a:lnSpc>
                          <a:spcPct val="150000"/>
                        </a:lnSpc>
                        <a:spcAft>
                          <a:spcPts val="0"/>
                        </a:spcAft>
                      </a:pPr>
                      <a:r>
                        <a:rPr lang="es-EC" sz="900" dirty="0">
                          <a:effectLst/>
                        </a:rPr>
                        <a:t>ORD</a:t>
                      </a:r>
                      <a:endParaRPr lang="es-EC" sz="1100" dirty="0">
                        <a:solidFill>
                          <a:srgbClr val="31849B"/>
                        </a:solidFill>
                        <a:effectLst/>
                        <a:latin typeface="Calibri"/>
                        <a:ea typeface="Calibri"/>
                        <a:cs typeface="Times New Roman"/>
                      </a:endParaRPr>
                    </a:p>
                  </a:txBody>
                  <a:tcPr marL="66978" marR="66978" marT="0" marB="0" anchor="ctr"/>
                </a:tc>
                <a:tc rowSpan="2">
                  <a:txBody>
                    <a:bodyPr/>
                    <a:lstStyle/>
                    <a:p>
                      <a:pPr algn="ctr">
                        <a:lnSpc>
                          <a:spcPct val="150000"/>
                        </a:lnSpc>
                        <a:spcAft>
                          <a:spcPts val="0"/>
                        </a:spcAft>
                      </a:pPr>
                      <a:r>
                        <a:rPr lang="es-EC" sz="900" dirty="0">
                          <a:effectLst/>
                        </a:rPr>
                        <a:t>PARÁMETROS DE DECISIÓN</a:t>
                      </a:r>
                      <a:endParaRPr lang="es-EC" sz="1100" dirty="0">
                        <a:solidFill>
                          <a:srgbClr val="31849B"/>
                        </a:solidFill>
                        <a:effectLst/>
                        <a:latin typeface="Calibri"/>
                        <a:ea typeface="Calibri"/>
                        <a:cs typeface="Times New Roman"/>
                      </a:endParaRPr>
                    </a:p>
                  </a:txBody>
                  <a:tcPr marL="66978" marR="66978" marT="0" marB="0" anchor="ctr"/>
                </a:tc>
                <a:tc rowSpan="2">
                  <a:txBody>
                    <a:bodyPr/>
                    <a:lstStyle/>
                    <a:p>
                      <a:pPr algn="ctr">
                        <a:lnSpc>
                          <a:spcPct val="150000"/>
                        </a:lnSpc>
                        <a:spcAft>
                          <a:spcPts val="0"/>
                        </a:spcAft>
                      </a:pPr>
                      <a:r>
                        <a:rPr lang="es-EC" sz="900" dirty="0">
                          <a:effectLst/>
                        </a:rPr>
                        <a:t>W.F.</a:t>
                      </a:r>
                      <a:endParaRPr lang="es-EC" sz="1100" dirty="0">
                        <a:solidFill>
                          <a:srgbClr val="31849B"/>
                        </a:solidFill>
                        <a:effectLst/>
                        <a:latin typeface="Calibri"/>
                        <a:ea typeface="Calibri"/>
                        <a:cs typeface="Times New Roman"/>
                      </a:endParaRPr>
                    </a:p>
                  </a:txBody>
                  <a:tcPr marL="66978" marR="66978" marT="0" marB="0" anchor="ctr"/>
                </a:tc>
                <a:tc gridSpan="2">
                  <a:txBody>
                    <a:bodyPr/>
                    <a:lstStyle/>
                    <a:p>
                      <a:pPr algn="ctr">
                        <a:lnSpc>
                          <a:spcPct val="150000"/>
                        </a:lnSpc>
                        <a:spcAft>
                          <a:spcPts val="0"/>
                        </a:spcAft>
                      </a:pPr>
                      <a:r>
                        <a:rPr lang="es-EC" sz="1000">
                          <a:effectLst/>
                        </a:rPr>
                        <a:t>OPCIÓN 1</a:t>
                      </a:r>
                      <a:endParaRPr lang="es-EC" sz="1100">
                        <a:solidFill>
                          <a:srgbClr val="31849B"/>
                        </a:solidFill>
                        <a:effectLst/>
                        <a:latin typeface="Calibri"/>
                        <a:ea typeface="Calibri"/>
                        <a:cs typeface="Times New Roman"/>
                      </a:endParaRPr>
                    </a:p>
                  </a:txBody>
                  <a:tcPr marL="66978" marR="66978" marT="0" marB="0" anchor="ctr"/>
                </a:tc>
                <a:tc hMerge="1">
                  <a:txBody>
                    <a:bodyPr/>
                    <a:lstStyle/>
                    <a:p>
                      <a:endParaRPr lang="es-EC"/>
                    </a:p>
                  </a:txBody>
                  <a:tcPr/>
                </a:tc>
                <a:tc gridSpan="2">
                  <a:txBody>
                    <a:bodyPr/>
                    <a:lstStyle/>
                    <a:p>
                      <a:pPr algn="ctr">
                        <a:lnSpc>
                          <a:spcPct val="150000"/>
                        </a:lnSpc>
                        <a:spcAft>
                          <a:spcPts val="0"/>
                        </a:spcAft>
                      </a:pPr>
                      <a:r>
                        <a:rPr lang="es-EC" sz="1000">
                          <a:effectLst/>
                        </a:rPr>
                        <a:t>OPCIÓN 2</a:t>
                      </a:r>
                      <a:endParaRPr lang="es-EC" sz="1100">
                        <a:solidFill>
                          <a:srgbClr val="31849B"/>
                        </a:solidFill>
                        <a:effectLst/>
                        <a:latin typeface="Calibri"/>
                        <a:ea typeface="Calibri"/>
                        <a:cs typeface="Times New Roman"/>
                      </a:endParaRPr>
                    </a:p>
                  </a:txBody>
                  <a:tcPr marL="66978" marR="66978" marT="0" marB="0" anchor="ctr"/>
                </a:tc>
                <a:tc hMerge="1">
                  <a:txBody>
                    <a:bodyPr/>
                    <a:lstStyle/>
                    <a:p>
                      <a:endParaRPr lang="es-EC"/>
                    </a:p>
                  </a:txBody>
                  <a:tcPr/>
                </a:tc>
                <a:tc gridSpan="2">
                  <a:txBody>
                    <a:bodyPr/>
                    <a:lstStyle/>
                    <a:p>
                      <a:pPr algn="ctr">
                        <a:lnSpc>
                          <a:spcPct val="150000"/>
                        </a:lnSpc>
                        <a:spcAft>
                          <a:spcPts val="0"/>
                        </a:spcAft>
                      </a:pPr>
                      <a:r>
                        <a:rPr lang="es-EC" sz="1000">
                          <a:effectLst/>
                        </a:rPr>
                        <a:t>OPCIÓN 3</a:t>
                      </a:r>
                      <a:endParaRPr lang="es-EC" sz="1100">
                        <a:solidFill>
                          <a:srgbClr val="31849B"/>
                        </a:solidFill>
                        <a:effectLst/>
                        <a:latin typeface="Calibri"/>
                        <a:ea typeface="Calibri"/>
                        <a:cs typeface="Times New Roman"/>
                      </a:endParaRPr>
                    </a:p>
                  </a:txBody>
                  <a:tcPr marL="66978" marR="66978" marT="0" marB="0" anchor="ctr"/>
                </a:tc>
                <a:tc hMerge="1">
                  <a:txBody>
                    <a:bodyPr/>
                    <a:lstStyle/>
                    <a:p>
                      <a:endParaRPr lang="es-EC"/>
                    </a:p>
                  </a:txBody>
                  <a:tcPr/>
                </a:tc>
              </a:tr>
              <a:tr h="357215">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900">
                          <a:effectLst/>
                        </a:rPr>
                        <a:t>R.F.</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800">
                          <a:effectLst/>
                        </a:rPr>
                        <a:t>PUNTAUCIÓN</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900">
                          <a:effectLst/>
                        </a:rPr>
                        <a:t>R.F.</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800">
                          <a:effectLst/>
                        </a:rPr>
                        <a:t>PUNTAUCIÓN</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900">
                          <a:effectLst/>
                        </a:rPr>
                        <a:t>R.F.</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800">
                          <a:effectLst/>
                        </a:rPr>
                        <a:t>PUNTAUCIÓN</a:t>
                      </a:r>
                      <a:endParaRPr lang="es-EC" sz="1100">
                        <a:solidFill>
                          <a:srgbClr val="31849B"/>
                        </a:solidFill>
                        <a:effectLst/>
                        <a:latin typeface="Calibri"/>
                        <a:ea typeface="Calibri"/>
                        <a:cs typeface="Times New Roman"/>
                      </a:endParaRPr>
                    </a:p>
                  </a:txBody>
                  <a:tcPr marL="66978" marR="66978" marT="0" marB="0" anchor="ctr"/>
                </a:tc>
              </a:tr>
              <a:tr h="546401">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6978" marR="66978" marT="0" marB="0" anchor="ctr"/>
                </a:tc>
                <a:tc>
                  <a:txBody>
                    <a:bodyPr/>
                    <a:lstStyle/>
                    <a:p>
                      <a:pPr>
                        <a:lnSpc>
                          <a:spcPct val="150000"/>
                        </a:lnSpc>
                        <a:spcAft>
                          <a:spcPts val="0"/>
                        </a:spcAft>
                      </a:pPr>
                      <a:r>
                        <a:rPr lang="es-EC" sz="1100">
                          <a:effectLst/>
                        </a:rPr>
                        <a:t>Facilidad de Aprovisionamiento</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0,22</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10</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2,179</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10</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2,179</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8</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1,744</a:t>
                      </a:r>
                      <a:endParaRPr lang="es-EC" sz="1100">
                        <a:solidFill>
                          <a:srgbClr val="31849B"/>
                        </a:solidFill>
                        <a:effectLst/>
                        <a:latin typeface="Calibri"/>
                        <a:ea typeface="Calibri"/>
                        <a:cs typeface="Times New Roman"/>
                      </a:endParaRPr>
                    </a:p>
                  </a:txBody>
                  <a:tcPr marL="66978" marR="66978" marT="0" marB="0" anchor="ctr"/>
                </a:tc>
              </a:tr>
              <a:tr h="304800">
                <a:tc>
                  <a:txBody>
                    <a:bodyPr/>
                    <a:lstStyle/>
                    <a:p>
                      <a:pPr algn="ctr">
                        <a:lnSpc>
                          <a:spcPct val="150000"/>
                        </a:lnSpc>
                        <a:spcAft>
                          <a:spcPts val="0"/>
                        </a:spcAft>
                      </a:pPr>
                      <a:r>
                        <a:rPr lang="es-EC" sz="1100">
                          <a:effectLst/>
                        </a:rPr>
                        <a:t>2</a:t>
                      </a:r>
                      <a:endParaRPr lang="es-EC" sz="1100">
                        <a:solidFill>
                          <a:srgbClr val="31849B"/>
                        </a:solidFill>
                        <a:effectLst/>
                        <a:latin typeface="Calibri"/>
                        <a:ea typeface="Calibri"/>
                        <a:cs typeface="Times New Roman"/>
                      </a:endParaRPr>
                    </a:p>
                  </a:txBody>
                  <a:tcPr marL="66978" marR="66978" marT="0" marB="0" anchor="ctr"/>
                </a:tc>
                <a:tc>
                  <a:txBody>
                    <a:bodyPr/>
                    <a:lstStyle/>
                    <a:p>
                      <a:pPr>
                        <a:lnSpc>
                          <a:spcPct val="150000"/>
                        </a:lnSpc>
                        <a:spcAft>
                          <a:spcPts val="0"/>
                        </a:spcAft>
                      </a:pPr>
                      <a:r>
                        <a:rPr lang="es-EC" sz="1100" dirty="0" smtClean="0">
                          <a:effectLst/>
                        </a:rPr>
                        <a:t>Costo </a:t>
                      </a:r>
                      <a:r>
                        <a:rPr lang="es-EC" sz="1100" dirty="0">
                          <a:effectLst/>
                        </a:rPr>
                        <a:t>de Adquisición</a:t>
                      </a:r>
                      <a:endParaRPr lang="es-EC" sz="1100" dirty="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0,22</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10</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2,179</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8</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1,744</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6</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1,308</a:t>
                      </a:r>
                      <a:endParaRPr lang="es-EC" sz="1100">
                        <a:solidFill>
                          <a:srgbClr val="31849B"/>
                        </a:solidFill>
                        <a:effectLst/>
                        <a:latin typeface="Calibri"/>
                        <a:ea typeface="Calibri"/>
                        <a:cs typeface="Times New Roman"/>
                      </a:endParaRPr>
                    </a:p>
                  </a:txBody>
                  <a:tcPr marL="66978" marR="66978" marT="0" marB="0" anchor="ctr"/>
                </a:tc>
              </a:tr>
              <a:tr h="304800">
                <a:tc>
                  <a:txBody>
                    <a:bodyPr/>
                    <a:lstStyle/>
                    <a:p>
                      <a:pPr algn="ctr">
                        <a:lnSpc>
                          <a:spcPct val="150000"/>
                        </a:lnSpc>
                        <a:spcAft>
                          <a:spcPts val="0"/>
                        </a:spcAft>
                      </a:pPr>
                      <a:r>
                        <a:rPr lang="es-EC" sz="1100">
                          <a:effectLst/>
                        </a:rPr>
                        <a:t>3</a:t>
                      </a:r>
                      <a:endParaRPr lang="es-EC" sz="1100">
                        <a:solidFill>
                          <a:srgbClr val="31849B"/>
                        </a:solidFill>
                        <a:effectLst/>
                        <a:latin typeface="Calibri"/>
                        <a:ea typeface="Calibri"/>
                        <a:cs typeface="Times New Roman"/>
                      </a:endParaRPr>
                    </a:p>
                  </a:txBody>
                  <a:tcPr marL="66978" marR="66978" marT="0" marB="0" anchor="ctr"/>
                </a:tc>
                <a:tc>
                  <a:txBody>
                    <a:bodyPr/>
                    <a:lstStyle/>
                    <a:p>
                      <a:pPr>
                        <a:lnSpc>
                          <a:spcPct val="150000"/>
                        </a:lnSpc>
                        <a:spcAft>
                          <a:spcPts val="0"/>
                        </a:spcAft>
                      </a:pPr>
                      <a:r>
                        <a:rPr lang="es-EC" sz="1100">
                          <a:effectLst/>
                        </a:rPr>
                        <a:t>Calidad del Producto</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0,18</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8</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1,436</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8</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1,436</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10</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1,795</a:t>
                      </a:r>
                      <a:endParaRPr lang="es-EC" sz="1100">
                        <a:solidFill>
                          <a:srgbClr val="31849B"/>
                        </a:solidFill>
                        <a:effectLst/>
                        <a:latin typeface="Calibri"/>
                        <a:ea typeface="Calibri"/>
                        <a:cs typeface="Times New Roman"/>
                      </a:endParaRPr>
                    </a:p>
                  </a:txBody>
                  <a:tcPr marL="66978" marR="66978" marT="0" marB="0" anchor="ctr"/>
                </a:tc>
              </a:tr>
              <a:tr h="533400">
                <a:tc>
                  <a:txBody>
                    <a:bodyPr/>
                    <a:lstStyle/>
                    <a:p>
                      <a:pPr algn="ctr">
                        <a:lnSpc>
                          <a:spcPct val="150000"/>
                        </a:lnSpc>
                        <a:spcAft>
                          <a:spcPts val="0"/>
                        </a:spcAft>
                      </a:pPr>
                      <a:r>
                        <a:rPr lang="es-EC" sz="1100">
                          <a:effectLst/>
                        </a:rPr>
                        <a:t>4</a:t>
                      </a:r>
                      <a:endParaRPr lang="es-EC" sz="1100">
                        <a:solidFill>
                          <a:srgbClr val="31849B"/>
                        </a:solidFill>
                        <a:effectLst/>
                        <a:latin typeface="Calibri"/>
                        <a:ea typeface="Calibri"/>
                        <a:cs typeface="Times New Roman"/>
                      </a:endParaRPr>
                    </a:p>
                  </a:txBody>
                  <a:tcPr marL="66978" marR="66978" marT="0" marB="0" anchor="ctr"/>
                </a:tc>
                <a:tc>
                  <a:txBody>
                    <a:bodyPr/>
                    <a:lstStyle/>
                    <a:p>
                      <a:pPr>
                        <a:lnSpc>
                          <a:spcPct val="150000"/>
                        </a:lnSpc>
                        <a:spcAft>
                          <a:spcPts val="0"/>
                        </a:spcAft>
                      </a:pPr>
                      <a:r>
                        <a:rPr lang="es-EC" sz="1100">
                          <a:effectLst/>
                        </a:rPr>
                        <a:t>Compatibilidad con Tarjeta DAQ</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0,15</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10</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1,538</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8</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1,231</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6</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0,923</a:t>
                      </a:r>
                      <a:endParaRPr lang="es-EC" sz="1100">
                        <a:solidFill>
                          <a:srgbClr val="31849B"/>
                        </a:solidFill>
                        <a:effectLst/>
                        <a:latin typeface="Calibri"/>
                        <a:ea typeface="Calibri"/>
                        <a:cs typeface="Times New Roman"/>
                      </a:endParaRPr>
                    </a:p>
                  </a:txBody>
                  <a:tcPr marL="66978" marR="66978" marT="0" marB="0" anchor="ctr"/>
                </a:tc>
              </a:tr>
              <a:tr h="304800">
                <a:tc>
                  <a:txBody>
                    <a:bodyPr/>
                    <a:lstStyle/>
                    <a:p>
                      <a:pPr algn="ctr">
                        <a:lnSpc>
                          <a:spcPct val="150000"/>
                        </a:lnSpc>
                        <a:spcAft>
                          <a:spcPts val="0"/>
                        </a:spcAft>
                      </a:pPr>
                      <a:r>
                        <a:rPr lang="es-EC" sz="1100">
                          <a:effectLst/>
                        </a:rPr>
                        <a:t>5</a:t>
                      </a:r>
                      <a:endParaRPr lang="es-EC" sz="1100">
                        <a:solidFill>
                          <a:srgbClr val="31849B"/>
                        </a:solidFill>
                        <a:effectLst/>
                        <a:latin typeface="Calibri"/>
                        <a:ea typeface="Calibri"/>
                        <a:cs typeface="Times New Roman"/>
                      </a:endParaRPr>
                    </a:p>
                  </a:txBody>
                  <a:tcPr marL="66978" marR="66978" marT="0" marB="0" anchor="ctr"/>
                </a:tc>
                <a:tc>
                  <a:txBody>
                    <a:bodyPr/>
                    <a:lstStyle/>
                    <a:p>
                      <a:pPr>
                        <a:lnSpc>
                          <a:spcPct val="150000"/>
                        </a:lnSpc>
                        <a:spcAft>
                          <a:spcPts val="0"/>
                        </a:spcAft>
                      </a:pPr>
                      <a:r>
                        <a:rPr lang="es-EC" sz="1100">
                          <a:effectLst/>
                        </a:rPr>
                        <a:t>Rango de Utilización</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0,13</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10</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1,282</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9</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1,154</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8</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1,026</a:t>
                      </a:r>
                      <a:endParaRPr lang="es-EC" sz="1100">
                        <a:solidFill>
                          <a:srgbClr val="31849B"/>
                        </a:solidFill>
                        <a:effectLst/>
                        <a:latin typeface="Calibri"/>
                        <a:ea typeface="Calibri"/>
                        <a:cs typeface="Times New Roman"/>
                      </a:endParaRPr>
                    </a:p>
                  </a:txBody>
                  <a:tcPr marL="66978" marR="66978" marT="0" marB="0" anchor="ctr"/>
                </a:tc>
              </a:tr>
              <a:tr h="304800">
                <a:tc>
                  <a:txBody>
                    <a:bodyPr/>
                    <a:lstStyle/>
                    <a:p>
                      <a:pPr algn="ctr">
                        <a:lnSpc>
                          <a:spcPct val="150000"/>
                        </a:lnSpc>
                        <a:spcAft>
                          <a:spcPts val="0"/>
                        </a:spcAft>
                      </a:pPr>
                      <a:r>
                        <a:rPr lang="es-EC" sz="1100">
                          <a:effectLst/>
                        </a:rPr>
                        <a:t>6</a:t>
                      </a:r>
                      <a:endParaRPr lang="es-EC" sz="1100">
                        <a:solidFill>
                          <a:srgbClr val="31849B"/>
                        </a:solidFill>
                        <a:effectLst/>
                        <a:latin typeface="Calibri"/>
                        <a:ea typeface="Calibri"/>
                        <a:cs typeface="Times New Roman"/>
                      </a:endParaRPr>
                    </a:p>
                  </a:txBody>
                  <a:tcPr marL="66978" marR="66978" marT="0" marB="0" anchor="ctr"/>
                </a:tc>
                <a:tc>
                  <a:txBody>
                    <a:bodyPr/>
                    <a:lstStyle/>
                    <a:p>
                      <a:pPr>
                        <a:lnSpc>
                          <a:spcPct val="150000"/>
                        </a:lnSpc>
                        <a:spcAft>
                          <a:spcPts val="0"/>
                        </a:spcAft>
                      </a:pPr>
                      <a:r>
                        <a:rPr lang="es-EC" sz="1100">
                          <a:effectLst/>
                        </a:rPr>
                        <a:t>Señal de Salida</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0,10</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10</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1,026</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8</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0,821</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6</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0,615</a:t>
                      </a:r>
                      <a:endParaRPr lang="es-EC" sz="1100">
                        <a:solidFill>
                          <a:srgbClr val="31849B"/>
                        </a:solidFill>
                        <a:effectLst/>
                        <a:latin typeface="Calibri"/>
                        <a:ea typeface="Calibri"/>
                        <a:cs typeface="Times New Roman"/>
                      </a:endParaRPr>
                    </a:p>
                  </a:txBody>
                  <a:tcPr marL="66978" marR="66978" marT="0" marB="0" anchor="ctr"/>
                </a:tc>
              </a:tr>
              <a:tr h="491171">
                <a:tc gridSpan="2">
                  <a:txBody>
                    <a:bodyPr/>
                    <a:lstStyle/>
                    <a:p>
                      <a:pPr algn="ctr">
                        <a:lnSpc>
                          <a:spcPct val="150000"/>
                        </a:lnSpc>
                        <a:spcAft>
                          <a:spcPts val="0"/>
                        </a:spcAft>
                      </a:pPr>
                      <a:r>
                        <a:rPr lang="es-EC" sz="1100">
                          <a:effectLst/>
                        </a:rPr>
                        <a:t>SUMATORIA TOTAL</a:t>
                      </a:r>
                      <a:endParaRPr lang="es-EC" sz="1100">
                        <a:solidFill>
                          <a:srgbClr val="31849B"/>
                        </a:solidFill>
                        <a:effectLst/>
                        <a:latin typeface="Calibri"/>
                        <a:ea typeface="Calibri"/>
                        <a:cs typeface="Times New Roman"/>
                      </a:endParaRPr>
                    </a:p>
                  </a:txBody>
                  <a:tcPr marL="66978" marR="66978" marT="0" marB="0" anchor="ctr"/>
                </a:tc>
                <a:tc hMerge="1">
                  <a:txBody>
                    <a:bodyPr/>
                    <a:lstStyle/>
                    <a:p>
                      <a:endParaRPr lang="es-EC"/>
                    </a:p>
                  </a:txBody>
                  <a:tcPr/>
                </a:tc>
                <a:tc>
                  <a:txBody>
                    <a:bodyPr/>
                    <a:lstStyle/>
                    <a:p>
                      <a:pPr algn="ctr">
                        <a:lnSpc>
                          <a:spcPct val="150000"/>
                        </a:lnSpc>
                        <a:spcAft>
                          <a:spcPts val="0"/>
                        </a:spcAft>
                      </a:pPr>
                      <a:r>
                        <a:rPr lang="es-EC" sz="1100">
                          <a:effectLst/>
                        </a:rPr>
                        <a:t>1,00</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b="1" dirty="0">
                          <a:effectLst/>
                        </a:rPr>
                        <a:t>9,64</a:t>
                      </a:r>
                      <a:endParaRPr lang="es-EC" sz="1100" b="1" dirty="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8,56</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a:effectLst/>
                        </a:rPr>
                        <a:t>-</a:t>
                      </a:r>
                      <a:endParaRPr lang="es-EC" sz="1100">
                        <a:solidFill>
                          <a:srgbClr val="31849B"/>
                        </a:solidFill>
                        <a:effectLst/>
                        <a:latin typeface="Calibri"/>
                        <a:ea typeface="Calibri"/>
                        <a:cs typeface="Times New Roman"/>
                      </a:endParaRPr>
                    </a:p>
                  </a:txBody>
                  <a:tcPr marL="66978" marR="66978" marT="0" marB="0" anchor="ctr"/>
                </a:tc>
                <a:tc>
                  <a:txBody>
                    <a:bodyPr/>
                    <a:lstStyle/>
                    <a:p>
                      <a:pPr algn="ctr">
                        <a:lnSpc>
                          <a:spcPct val="150000"/>
                        </a:lnSpc>
                        <a:spcAft>
                          <a:spcPts val="0"/>
                        </a:spcAft>
                      </a:pPr>
                      <a:r>
                        <a:rPr lang="es-EC" sz="1100" dirty="0">
                          <a:effectLst/>
                        </a:rPr>
                        <a:t>7,41</a:t>
                      </a:r>
                      <a:endParaRPr lang="es-EC" sz="1100" dirty="0">
                        <a:solidFill>
                          <a:srgbClr val="31849B"/>
                        </a:solidFill>
                        <a:effectLst/>
                        <a:latin typeface="Calibri"/>
                        <a:ea typeface="Calibri"/>
                        <a:cs typeface="Times New Roman"/>
                      </a:endParaRPr>
                    </a:p>
                  </a:txBody>
                  <a:tcPr marL="66978" marR="66978" marT="0" marB="0" anchor="ctr"/>
                </a:tc>
              </a:tr>
            </a:tbl>
          </a:graphicData>
        </a:graphic>
      </p:graphicFrame>
    </p:spTree>
    <p:extLst>
      <p:ext uri="{BB962C8B-B14F-4D97-AF65-F5344CB8AC3E}">
        <p14:creationId xmlns:p14="http://schemas.microsoft.com/office/powerpoint/2010/main" val="1878518685"/>
      </p:ext>
    </p:extLst>
  </p:cSld>
  <p:clrMapOvr>
    <a:masterClrMapping/>
  </p:clrMapOvr>
  <p:transition>
    <p:push dir="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 de Temperatura</a:t>
            </a:r>
          </a:p>
          <a:p>
            <a:pPr algn="just" eaLnBrk="1" hangingPunct="1">
              <a:buFont typeface="Arial" charset="0"/>
              <a:buNone/>
            </a:pPr>
            <a:r>
              <a:rPr lang="es-ES" altLang="en-US" sz="2000" dirty="0" smtClean="0">
                <a:cs typeface="Arial" charset="0"/>
              </a:rPr>
              <a:t>Temperatura de Aire</a:t>
            </a:r>
          </a:p>
          <a:p>
            <a:pPr algn="just" eaLnBrk="1" hangingPunct="1">
              <a:buFont typeface="Arial" charset="0"/>
              <a:buNone/>
            </a:pPr>
            <a:endParaRPr lang="es-ES" altLang="en-US" sz="2000" dirty="0" smtClean="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5" name="0 Imagen"/>
          <p:cNvPicPr/>
          <p:nvPr/>
        </p:nvPicPr>
        <p:blipFill rotWithShape="1">
          <a:blip r:embed="rId4" cstate="email">
            <a:extLst>
              <a:ext uri="{28A0092B-C50C-407E-A947-70E740481C1C}">
                <a14:useLocalDpi xmlns:a14="http://schemas.microsoft.com/office/drawing/2010/main"/>
              </a:ext>
            </a:extLst>
          </a:blip>
          <a:srcRect/>
          <a:stretch/>
        </p:blipFill>
        <p:spPr bwMode="auto">
          <a:xfrm>
            <a:off x="1219200" y="2209800"/>
            <a:ext cx="3657600" cy="2743200"/>
          </a:xfrm>
          <a:prstGeom prst="rect">
            <a:avLst/>
          </a:prstGeom>
          <a:ln>
            <a:noFill/>
          </a:ln>
          <a:extLst>
            <a:ext uri="{53640926-AAD7-44D8-BBD7-CCE9431645EC}">
              <a14:shadowObscured xmlns:a14="http://schemas.microsoft.com/office/drawing/2010/main"/>
            </a:ext>
          </a:extLst>
        </p:spPr>
      </p:pic>
      <p:pic>
        <p:nvPicPr>
          <p:cNvPr id="6" name="0 Imagen"/>
          <p:cNvPicPr/>
          <p:nvPr/>
        </p:nvPicPr>
        <p:blipFill rotWithShape="1">
          <a:blip r:embed="rId5" cstate="screen">
            <a:extLst>
              <a:ext uri="{28A0092B-C50C-407E-A947-70E740481C1C}">
                <a14:useLocalDpi xmlns:a14="http://schemas.microsoft.com/office/drawing/2010/main"/>
              </a:ext>
            </a:extLst>
          </a:blip>
          <a:srcRect/>
          <a:stretch/>
        </p:blipFill>
        <p:spPr bwMode="auto">
          <a:xfrm>
            <a:off x="4876800" y="2209800"/>
            <a:ext cx="3159617" cy="27432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76925957"/>
      </p:ext>
    </p:extLst>
  </p:cSld>
  <p:clrMapOvr>
    <a:masterClrMapping/>
  </p:clrMapOvr>
  <p:transition>
    <p:push dir="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 de Temperatura</a:t>
            </a:r>
          </a:p>
          <a:p>
            <a:pPr algn="just" eaLnBrk="1" hangingPunct="1">
              <a:buFont typeface="Arial" charset="0"/>
              <a:buNone/>
            </a:pPr>
            <a:r>
              <a:rPr lang="es-ES" altLang="en-US" sz="2000" dirty="0" smtClean="0">
                <a:cs typeface="Arial" charset="0"/>
              </a:rPr>
              <a:t>Temperatura de Aire</a:t>
            </a:r>
          </a:p>
          <a:p>
            <a:pPr algn="just" eaLnBrk="1" hangingPunct="1">
              <a:buFont typeface="Arial" charset="0"/>
              <a:buNone/>
            </a:pPr>
            <a:endParaRPr lang="es-ES" altLang="en-US" sz="2000" dirty="0" smtClean="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4" name="0 Imagen"/>
          <p:cNvPicPr/>
          <p:nvPr/>
        </p:nvPicPr>
        <p:blipFill rotWithShape="1">
          <a:blip r:embed="rId4" cstate="screen">
            <a:extLst>
              <a:ext uri="{28A0092B-C50C-407E-A947-70E740481C1C}">
                <a14:useLocalDpi xmlns:a14="http://schemas.microsoft.com/office/drawing/2010/main"/>
              </a:ext>
            </a:extLst>
          </a:blip>
          <a:srcRect/>
          <a:stretch/>
        </p:blipFill>
        <p:spPr bwMode="auto">
          <a:xfrm>
            <a:off x="2514600" y="2024062"/>
            <a:ext cx="4698682" cy="31575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8904705"/>
      </p:ext>
    </p:extLst>
  </p:cSld>
  <p:clrMapOvr>
    <a:masterClrMapping/>
  </p:clrMapOvr>
  <p:transition>
    <p:push dir="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033"/>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 de Temperatura</a:t>
            </a:r>
          </a:p>
          <a:p>
            <a:pPr algn="just" eaLnBrk="1" hangingPunct="1">
              <a:buFont typeface="Arial" charset="0"/>
              <a:buNone/>
            </a:pPr>
            <a:r>
              <a:rPr lang="es-ES" altLang="en-US" sz="2000" dirty="0" smtClean="0">
                <a:cs typeface="Arial" charset="0"/>
              </a:rPr>
              <a:t>Temperatura de Gas</a:t>
            </a:r>
          </a:p>
          <a:p>
            <a:pPr algn="just" eaLnBrk="1" hangingPunct="1">
              <a:buFont typeface="Arial" charset="0"/>
              <a:buNone/>
            </a:pPr>
            <a:endParaRPr lang="es-ES" altLang="en-US" sz="2000" dirty="0" smtClean="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5" name="0 Imagen"/>
          <p:cNvPicPr/>
          <p:nvPr/>
        </p:nvPicPr>
        <p:blipFill rotWithShape="1">
          <a:blip r:embed="rId4" cstate="screen">
            <a:extLst>
              <a:ext uri="{28A0092B-C50C-407E-A947-70E740481C1C}">
                <a14:useLocalDpi xmlns:a14="http://schemas.microsoft.com/office/drawing/2010/main"/>
              </a:ext>
            </a:extLst>
          </a:blip>
          <a:srcRect/>
          <a:stretch/>
        </p:blipFill>
        <p:spPr bwMode="auto">
          <a:xfrm rot="5400000">
            <a:off x="940911" y="2920536"/>
            <a:ext cx="2842579" cy="1828801"/>
          </a:xfrm>
          <a:prstGeom prst="rect">
            <a:avLst/>
          </a:prstGeom>
          <a:ln>
            <a:noFill/>
          </a:ln>
          <a:extLst>
            <a:ext uri="{53640926-AAD7-44D8-BBD7-CCE9431645EC}">
              <a14:shadowObscured xmlns:a14="http://schemas.microsoft.com/office/drawing/2010/main"/>
            </a:ext>
          </a:extLst>
        </p:spPr>
      </p:pic>
      <p:pic>
        <p:nvPicPr>
          <p:cNvPr id="6" name="0 Imagen"/>
          <p:cNvPicPr/>
          <p:nvPr/>
        </p:nvPicPr>
        <p:blipFill rotWithShape="1">
          <a:blip r:embed="rId5" cstate="screen">
            <a:extLst>
              <a:ext uri="{28A0092B-C50C-407E-A947-70E740481C1C}">
                <a14:useLocalDpi xmlns:a14="http://schemas.microsoft.com/office/drawing/2010/main"/>
              </a:ext>
            </a:extLst>
          </a:blip>
          <a:srcRect/>
          <a:stretch/>
        </p:blipFill>
        <p:spPr bwMode="auto">
          <a:xfrm>
            <a:off x="3276601" y="2405060"/>
            <a:ext cx="4810126" cy="28425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2980179"/>
      </p:ext>
    </p:extLst>
  </p:cSld>
  <p:clrMapOvr>
    <a:masterClrMapping/>
  </p:clrMapOvr>
  <p:transition>
    <p:push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609600"/>
            <a:ext cx="8229600" cy="55165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 de Fuerza</a:t>
            </a:r>
          </a:p>
          <a:p>
            <a:pPr algn="just" eaLnBrk="1" hangingPunct="1">
              <a:buFont typeface="Arial" charset="0"/>
              <a:buNone/>
            </a:pPr>
            <a:endParaRPr lang="es-ES" altLang="en-US" sz="2000"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3" name="2 Tabla"/>
          <p:cNvGraphicFramePr>
            <a:graphicFrameLocks noGrp="1"/>
          </p:cNvGraphicFramePr>
          <p:nvPr>
            <p:extLst>
              <p:ext uri="{D42A27DB-BD31-4B8C-83A1-F6EECF244321}">
                <p14:modId xmlns:p14="http://schemas.microsoft.com/office/powerpoint/2010/main" val="608303383"/>
              </p:ext>
            </p:extLst>
          </p:nvPr>
        </p:nvGraphicFramePr>
        <p:xfrm>
          <a:off x="1600200" y="1905001"/>
          <a:ext cx="6172198" cy="2708274"/>
        </p:xfrm>
        <a:graphic>
          <a:graphicData uri="http://schemas.openxmlformats.org/drawingml/2006/table">
            <a:tbl>
              <a:tblPr firstRow="1" firstCol="1" bandRow="1">
                <a:tableStyleId>{5C22544A-7EE6-4342-B048-85BDC9FD1C3A}</a:tableStyleId>
              </a:tblPr>
              <a:tblGrid>
                <a:gridCol w="1650499"/>
                <a:gridCol w="1507233"/>
                <a:gridCol w="1507233"/>
                <a:gridCol w="1507233"/>
              </a:tblGrid>
              <a:tr h="314325">
                <a:tc>
                  <a:txBody>
                    <a:bodyPr/>
                    <a:lstStyle/>
                    <a:p>
                      <a:pPr algn="ctr">
                        <a:lnSpc>
                          <a:spcPct val="150000"/>
                        </a:lnSpc>
                        <a:spcAft>
                          <a:spcPts val="0"/>
                        </a:spcAft>
                      </a:pPr>
                      <a:r>
                        <a:rPr lang="es-EC" sz="1100" dirty="0">
                          <a:effectLst/>
                        </a:rPr>
                        <a:t>DESCRIPCIÓN</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OPCIÓN 1</a:t>
                      </a:r>
                      <a:endParaRPr lang="es-EC" sz="1100">
                        <a:solidFill>
                          <a:srgbClr val="31849B"/>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a:effectLst/>
                        </a:rPr>
                        <a:t>OPCIÓN 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OPCIÓN 3</a:t>
                      </a:r>
                      <a:endParaRPr lang="es-EC" sz="1100">
                        <a:solidFill>
                          <a:srgbClr val="31849B"/>
                        </a:solidFill>
                        <a:effectLst/>
                        <a:latin typeface="Calibri"/>
                        <a:ea typeface="Calibri"/>
                        <a:cs typeface="Times New Roman"/>
                      </a:endParaRPr>
                    </a:p>
                  </a:txBody>
                  <a:tcPr marL="68580" marR="68580" marT="0" marB="0" anchor="ctr"/>
                </a:tc>
              </a:tr>
              <a:tr h="315118">
                <a:tc>
                  <a:txBody>
                    <a:bodyPr/>
                    <a:lstStyle/>
                    <a:p>
                      <a:pPr>
                        <a:lnSpc>
                          <a:spcPct val="150000"/>
                        </a:lnSpc>
                        <a:spcAft>
                          <a:spcPts val="0"/>
                        </a:spcAft>
                      </a:pPr>
                      <a:r>
                        <a:rPr lang="es-EC" sz="1100" dirty="0">
                          <a:effectLst/>
                        </a:rPr>
                        <a:t>Marca</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N/A</a:t>
                      </a:r>
                      <a:endParaRPr lang="es-EC" sz="1100">
                        <a:solidFill>
                          <a:srgbClr val="31849B"/>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a:effectLst/>
                        </a:rPr>
                        <a:t>N/A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INGELSOFT</a:t>
                      </a:r>
                      <a:endParaRPr lang="es-EC" sz="1100">
                        <a:solidFill>
                          <a:srgbClr val="31849B"/>
                        </a:solidFill>
                        <a:effectLst/>
                        <a:latin typeface="Calibri"/>
                        <a:ea typeface="Calibri"/>
                        <a:cs typeface="Times New Roman"/>
                      </a:endParaRPr>
                    </a:p>
                  </a:txBody>
                  <a:tcPr marL="68580" marR="68580" marT="0" marB="0" anchor="ctr"/>
                </a:tc>
              </a:tr>
              <a:tr h="628650">
                <a:tc>
                  <a:txBody>
                    <a:bodyPr/>
                    <a:lstStyle/>
                    <a:p>
                      <a:pPr>
                        <a:lnSpc>
                          <a:spcPct val="150000"/>
                        </a:lnSpc>
                        <a:spcAft>
                          <a:spcPts val="0"/>
                        </a:spcAft>
                      </a:pPr>
                      <a:r>
                        <a:rPr lang="es-EC" sz="1100">
                          <a:effectLst/>
                        </a:rPr>
                        <a:t>Modelo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FSR CIRCULAR</a:t>
                      </a:r>
                      <a:endParaRPr lang="es-EC" sz="1100">
                        <a:solidFill>
                          <a:srgbClr val="31849B"/>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a:effectLst/>
                        </a:rPr>
                        <a:t>FSR CUADRADO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CELDA DE CARGA UNIPUNTO 1002</a:t>
                      </a:r>
                      <a:endParaRPr lang="es-EC" sz="1100">
                        <a:solidFill>
                          <a:srgbClr val="31849B"/>
                        </a:solidFill>
                        <a:effectLst/>
                        <a:latin typeface="Calibri"/>
                        <a:ea typeface="Calibri"/>
                        <a:cs typeface="Times New Roman"/>
                      </a:endParaRPr>
                    </a:p>
                  </a:txBody>
                  <a:tcPr marL="68580" marR="68580" marT="0" marB="0" anchor="ctr"/>
                </a:tc>
              </a:tr>
              <a:tr h="1450181">
                <a:tc>
                  <a:txBody>
                    <a:bodyPr/>
                    <a:lstStyle/>
                    <a:p>
                      <a:pPr>
                        <a:lnSpc>
                          <a:spcPct val="150000"/>
                        </a:lnSpc>
                        <a:spcAft>
                          <a:spcPts val="0"/>
                        </a:spcAft>
                      </a:pPr>
                      <a:r>
                        <a:rPr lang="es-EC" sz="1100" dirty="0">
                          <a:effectLst/>
                        </a:rPr>
                        <a:t>Apariencia</a:t>
                      </a:r>
                      <a:endParaRPr lang="es-EC" sz="1100" dirty="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endParaRPr lang="es-EC" sz="1100">
                        <a:solidFill>
                          <a:srgbClr val="31849B"/>
                        </a:solidFill>
                        <a:effectLst/>
                        <a:latin typeface="Calibri"/>
                        <a:ea typeface="Calibri"/>
                        <a:cs typeface="Arial"/>
                      </a:endParaRPr>
                    </a:p>
                  </a:txBody>
                  <a:tcPr marL="68580" marR="68580" marT="0" marB="0" anchor="ctr"/>
                </a:tc>
                <a:tc>
                  <a:txBody>
                    <a:bodyPr/>
                    <a:lstStyle/>
                    <a:p>
                      <a:pPr indent="19685">
                        <a:lnSpc>
                          <a:spcPct val="150000"/>
                        </a:lnSpc>
                        <a:spcAft>
                          <a:spcPts val="0"/>
                        </a:spcAft>
                      </a:pPr>
                      <a:endParaRPr lang="es-EC" sz="1100">
                        <a:solidFill>
                          <a:srgbClr val="31849B"/>
                        </a:solidFill>
                        <a:effectLst/>
                        <a:latin typeface="Calibri"/>
                        <a:ea typeface="Calibri"/>
                        <a:cs typeface="Arial"/>
                      </a:endParaRPr>
                    </a:p>
                  </a:txBody>
                  <a:tcPr marL="68580" marR="68580" marT="0" marB="0" anchor="ctr"/>
                </a:tc>
                <a:tc>
                  <a:txBody>
                    <a:bodyPr/>
                    <a:lstStyle/>
                    <a:p>
                      <a:pPr>
                        <a:lnSpc>
                          <a:spcPct val="150000"/>
                        </a:lnSpc>
                        <a:spcAft>
                          <a:spcPts val="0"/>
                        </a:spcAft>
                      </a:pPr>
                      <a:endParaRPr lang="es-EC" sz="1100" dirty="0">
                        <a:solidFill>
                          <a:srgbClr val="31849B"/>
                        </a:solidFill>
                        <a:effectLst/>
                        <a:latin typeface="Calibri"/>
                        <a:ea typeface="Calibri"/>
                        <a:cs typeface="Arial"/>
                      </a:endParaRPr>
                    </a:p>
                  </a:txBody>
                  <a:tcPr marL="68580" marR="68580" marT="0" marB="0" anchor="ctr"/>
                </a:tc>
              </a:tr>
            </a:tbl>
          </a:graphicData>
        </a:graphic>
      </p:graphicFrame>
      <p:pic>
        <p:nvPicPr>
          <p:cNvPr id="3073" name="Imagen 48"/>
          <p:cNvPicPr>
            <a:picLocks noChangeAspect="1" noChangeArrowheads="1"/>
          </p:cNvPicPr>
          <p:nvPr/>
        </p:nvPicPr>
        <p:blipFill>
          <a:blip r:embed="rId4" cstate="print">
            <a:extLst>
              <a:ext uri="{28A0092B-C50C-407E-A947-70E740481C1C}">
                <a14:useLocalDpi xmlns:a14="http://schemas.microsoft.com/office/drawing/2010/main" val="0"/>
              </a:ext>
            </a:extLst>
          </a:blip>
          <a:srcRect l="19502" t="45000" r="53333" b="34064"/>
          <a:stretch>
            <a:fillRect/>
          </a:stretch>
        </p:blipFill>
        <p:spPr bwMode="auto">
          <a:xfrm>
            <a:off x="6400800" y="3655543"/>
            <a:ext cx="1098550" cy="476250"/>
          </a:xfrm>
          <a:prstGeom prst="rect">
            <a:avLst/>
          </a:prstGeom>
          <a:noFill/>
          <a:extLst>
            <a:ext uri="{909E8E84-426E-40DD-AFC4-6F175D3DCCD1}">
              <a14:hiddenFill xmlns:a14="http://schemas.microsoft.com/office/drawing/2010/main">
                <a:solidFill>
                  <a:srgbClr val="FFFFFF"/>
                </a:solidFill>
              </a14:hiddenFill>
            </a:ext>
          </a:extLst>
        </p:spPr>
      </p:pic>
      <p:pic>
        <p:nvPicPr>
          <p:cNvPr id="3075" name="Imagen 49"/>
          <p:cNvPicPr>
            <a:picLocks noChangeAspect="1" noChangeArrowheads="1"/>
          </p:cNvPicPr>
          <p:nvPr/>
        </p:nvPicPr>
        <p:blipFill>
          <a:blip r:embed="rId5" cstate="print">
            <a:extLst>
              <a:ext uri="{28A0092B-C50C-407E-A947-70E740481C1C}">
                <a14:useLocalDpi xmlns:a14="http://schemas.microsoft.com/office/drawing/2010/main" val="0"/>
              </a:ext>
            </a:extLst>
          </a:blip>
          <a:srcRect l="21404" t="41875" r="56265" b="21222"/>
          <a:stretch>
            <a:fillRect/>
          </a:stretch>
        </p:blipFill>
        <p:spPr bwMode="auto">
          <a:xfrm>
            <a:off x="3505200" y="3433293"/>
            <a:ext cx="9017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Imagen 50"/>
          <p:cNvPicPr>
            <a:picLocks noChangeAspect="1" noChangeArrowheads="1"/>
          </p:cNvPicPr>
          <p:nvPr/>
        </p:nvPicPr>
        <p:blipFill>
          <a:blip r:embed="rId6">
            <a:extLst>
              <a:ext uri="{28A0092B-C50C-407E-A947-70E740481C1C}">
                <a14:useLocalDpi xmlns:a14="http://schemas.microsoft.com/office/drawing/2010/main" val="0"/>
              </a:ext>
            </a:extLst>
          </a:blip>
          <a:srcRect l="20930" t="41814" r="56029" b="18144"/>
          <a:stretch>
            <a:fillRect/>
          </a:stretch>
        </p:blipFill>
        <p:spPr bwMode="auto">
          <a:xfrm>
            <a:off x="5078413" y="3433293"/>
            <a:ext cx="941387" cy="9207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719025016"/>
              </p:ext>
            </p:extLst>
          </p:nvPr>
        </p:nvGraphicFramePr>
        <p:xfrm>
          <a:off x="1600200" y="4876800"/>
          <a:ext cx="6172201" cy="483420"/>
        </p:xfrm>
        <a:graphic>
          <a:graphicData uri="http://schemas.openxmlformats.org/drawingml/2006/table">
            <a:tbl>
              <a:tblPr firstRow="1" firstCol="1" bandRow="1">
                <a:tableStyleId>{5C22544A-7EE6-4342-B048-85BDC9FD1C3A}</a:tableStyleId>
              </a:tblPr>
              <a:tblGrid>
                <a:gridCol w="1676400"/>
                <a:gridCol w="1524000"/>
                <a:gridCol w="1524000"/>
                <a:gridCol w="1447801"/>
              </a:tblGrid>
              <a:tr h="483420">
                <a:tc>
                  <a:txBody>
                    <a:bodyPr/>
                    <a:lstStyle/>
                    <a:p>
                      <a:pPr algn="ctr">
                        <a:lnSpc>
                          <a:spcPct val="150000"/>
                        </a:lnSpc>
                        <a:spcAft>
                          <a:spcPts val="0"/>
                        </a:spcAft>
                      </a:pPr>
                      <a:r>
                        <a:rPr lang="es-EC" sz="1100" dirty="0">
                          <a:effectLst/>
                        </a:rPr>
                        <a:t>SUMATORIA TOTAL</a:t>
                      </a:r>
                      <a:endParaRPr lang="es-EC" sz="1100" dirty="0">
                        <a:solidFill>
                          <a:srgbClr val="31849B"/>
                        </a:solidFill>
                        <a:effectLst/>
                        <a:latin typeface="Calibri"/>
                        <a:ea typeface="Calibri"/>
                        <a:cs typeface="Times New Roman"/>
                      </a:endParaRPr>
                    </a:p>
                  </a:txBody>
                  <a:tcPr marL="65921" marR="65921" marT="0" marB="0" anchor="ctr"/>
                </a:tc>
                <a:tc>
                  <a:txBody>
                    <a:bodyPr/>
                    <a:lstStyle/>
                    <a:p>
                      <a:pPr algn="ctr">
                        <a:lnSpc>
                          <a:spcPct val="150000"/>
                        </a:lnSpc>
                        <a:spcAft>
                          <a:spcPts val="0"/>
                        </a:spcAft>
                      </a:pPr>
                      <a:r>
                        <a:rPr lang="es-EC" sz="1100" b="1" dirty="0">
                          <a:effectLst/>
                        </a:rPr>
                        <a:t>7,72</a:t>
                      </a:r>
                      <a:endParaRPr lang="es-EC" sz="1100" b="1" dirty="0">
                        <a:solidFill>
                          <a:srgbClr val="31849B"/>
                        </a:solidFill>
                        <a:effectLst/>
                        <a:latin typeface="Calibri"/>
                        <a:ea typeface="Calibri"/>
                        <a:cs typeface="Times New Roman"/>
                      </a:endParaRPr>
                    </a:p>
                  </a:txBody>
                  <a:tcPr marL="65921" marR="65921" marT="0" marB="0" anchor="ctr"/>
                </a:tc>
                <a:tc>
                  <a:txBody>
                    <a:bodyPr/>
                    <a:lstStyle/>
                    <a:p>
                      <a:pPr algn="ctr">
                        <a:lnSpc>
                          <a:spcPct val="150000"/>
                        </a:lnSpc>
                        <a:spcAft>
                          <a:spcPts val="0"/>
                        </a:spcAft>
                      </a:pPr>
                      <a:r>
                        <a:rPr lang="es-EC" sz="1100" b="1" dirty="0">
                          <a:effectLst/>
                        </a:rPr>
                        <a:t>7,72</a:t>
                      </a:r>
                      <a:endParaRPr lang="es-EC" sz="1100" b="1" dirty="0">
                        <a:solidFill>
                          <a:srgbClr val="31849B"/>
                        </a:solidFill>
                        <a:effectLst/>
                        <a:latin typeface="Calibri"/>
                        <a:ea typeface="Calibri"/>
                        <a:cs typeface="Times New Roman"/>
                      </a:endParaRPr>
                    </a:p>
                  </a:txBody>
                  <a:tcPr marL="65921" marR="65921" marT="0" marB="0" anchor="ctr"/>
                </a:tc>
                <a:tc>
                  <a:txBody>
                    <a:bodyPr/>
                    <a:lstStyle/>
                    <a:p>
                      <a:pPr algn="ctr">
                        <a:lnSpc>
                          <a:spcPct val="150000"/>
                        </a:lnSpc>
                        <a:spcAft>
                          <a:spcPts val="0"/>
                        </a:spcAft>
                      </a:pPr>
                      <a:r>
                        <a:rPr lang="es-EC" sz="1100" dirty="0">
                          <a:effectLst/>
                        </a:rPr>
                        <a:t>6,31</a:t>
                      </a:r>
                      <a:endParaRPr lang="es-EC" sz="1100" dirty="0">
                        <a:solidFill>
                          <a:srgbClr val="31849B"/>
                        </a:solidFill>
                        <a:effectLst/>
                        <a:latin typeface="Calibri"/>
                        <a:ea typeface="Calibri"/>
                        <a:cs typeface="Times New Roman"/>
                      </a:endParaRPr>
                    </a:p>
                  </a:txBody>
                  <a:tcPr marL="65921" marR="65921" marT="0" marB="0" anchor="ctr"/>
                </a:tc>
              </a:tr>
            </a:tbl>
          </a:graphicData>
        </a:graphic>
      </p:graphicFrame>
    </p:spTree>
    <p:extLst>
      <p:ext uri="{BB962C8B-B14F-4D97-AF65-F5344CB8AC3E}">
        <p14:creationId xmlns:p14="http://schemas.microsoft.com/office/powerpoint/2010/main" val="155980486"/>
      </p:ext>
    </p:extLst>
  </p:cSld>
  <p:clrMapOvr>
    <a:masterClrMapping/>
  </p:clrMapOvr>
  <p:transition>
    <p:push dir="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609600"/>
            <a:ext cx="8229600" cy="55165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 de Fuerza</a:t>
            </a:r>
          </a:p>
          <a:p>
            <a:pPr algn="just" eaLnBrk="1" hangingPunct="1">
              <a:buFont typeface="Arial" charset="0"/>
              <a:buNone/>
            </a:pPr>
            <a:endParaRPr lang="es-ES" altLang="en-US" sz="2000"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8" name="7 Imagen"/>
          <p:cNvPicPr/>
          <p:nvPr/>
        </p:nvPicPr>
        <p:blipFill rotWithShape="1">
          <a:blip r:embed="rId4"/>
          <a:srcRect l="43253" t="22204" r="19824" b="35625"/>
          <a:stretch/>
        </p:blipFill>
        <p:spPr bwMode="auto">
          <a:xfrm>
            <a:off x="838200" y="2438400"/>
            <a:ext cx="4143375" cy="2457450"/>
          </a:xfrm>
          <a:prstGeom prst="rect">
            <a:avLst/>
          </a:prstGeom>
          <a:ln>
            <a:noFill/>
          </a:ln>
          <a:extLst>
            <a:ext uri="{53640926-AAD7-44D8-BBD7-CCE9431645EC}">
              <a14:shadowObscured xmlns:a14="http://schemas.microsoft.com/office/drawing/2010/main"/>
            </a:ext>
          </a:extLst>
        </p:spPr>
      </p:pic>
      <p:pic>
        <p:nvPicPr>
          <p:cNvPr id="9" name="0 Imagen"/>
          <p:cNvPicPr/>
          <p:nvPr/>
        </p:nvPicPr>
        <p:blipFill rotWithShape="1">
          <a:blip r:embed="rId5" cstate="print">
            <a:extLst>
              <a:ext uri="{28A0092B-C50C-407E-A947-70E740481C1C}">
                <a14:useLocalDpi xmlns:a14="http://schemas.microsoft.com/office/drawing/2010/main" val="0"/>
              </a:ext>
            </a:extLst>
          </a:blip>
          <a:srcRect l="18246" t="35319" r="20000" b="22112"/>
          <a:stretch/>
        </p:blipFill>
        <p:spPr bwMode="auto">
          <a:xfrm>
            <a:off x="5257800" y="2736895"/>
            <a:ext cx="2689225" cy="13906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5291576"/>
      </p:ext>
    </p:extLst>
  </p:cSld>
  <p:clrMapOvr>
    <a:masterClrMapping/>
  </p:clrMapOvr>
  <p:transition>
    <p:push dir="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609600"/>
            <a:ext cx="8229600" cy="55165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 de Fuerza</a:t>
            </a:r>
          </a:p>
          <a:p>
            <a:pPr algn="just" eaLnBrk="1" hangingPunct="1">
              <a:buFont typeface="Arial" charset="0"/>
              <a:buNone/>
            </a:pPr>
            <a:endParaRPr lang="es-ES" altLang="en-US" sz="2000"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6" name="5 Gráfico"/>
          <p:cNvGraphicFramePr/>
          <p:nvPr>
            <p:extLst>
              <p:ext uri="{D42A27DB-BD31-4B8C-83A1-F6EECF244321}">
                <p14:modId xmlns:p14="http://schemas.microsoft.com/office/powerpoint/2010/main" val="1103213505"/>
              </p:ext>
            </p:extLst>
          </p:nvPr>
        </p:nvGraphicFramePr>
        <p:xfrm>
          <a:off x="1219200" y="1981200"/>
          <a:ext cx="6434137" cy="36337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34764851"/>
      </p:ext>
    </p:extLst>
  </p:cSld>
  <p:clrMapOvr>
    <a:masterClrMapping/>
  </p:clrMapOvr>
  <p:transition>
    <p:push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JUSTIFICACIÓN E IMPORTANCIA.</a:t>
            </a:r>
          </a:p>
          <a:p>
            <a:pPr algn="just"/>
            <a:endParaRPr lang="es-EC" altLang="es-EC" sz="1800" dirty="0" smtClean="0"/>
          </a:p>
          <a:p>
            <a:pPr algn="just"/>
            <a:r>
              <a:rPr lang="es-EC" altLang="es-EC" sz="1800" dirty="0" smtClean="0"/>
              <a:t>El banco de pruebas de propulsión para pulsorreactor y estatorreactor, da la facilidad al practicante del estudio e investigación de dichos motores.</a:t>
            </a:r>
          </a:p>
          <a:p>
            <a:pPr algn="just"/>
            <a:r>
              <a:rPr lang="es-EC" altLang="es-EC" sz="1800" dirty="0" smtClean="0"/>
              <a:t>Los estudiantes de la Carrera de Ingeniería Mecánica tendrán a su alcance un equipo de estudio e investigación.</a:t>
            </a:r>
          </a:p>
          <a:p>
            <a:pPr algn="just"/>
            <a:r>
              <a:rPr lang="es-EC" altLang="es-EC" sz="1800" dirty="0" smtClean="0"/>
              <a:t>El proyecto estará sujeto a las normas y reglamentos de funcionamiento que predominan en los laboratorios del DECEM.</a:t>
            </a:r>
          </a:p>
          <a:p>
            <a:pPr algn="just"/>
            <a:r>
              <a:rPr lang="es-EC" altLang="es-EC" sz="1800" dirty="0" smtClean="0"/>
              <a:t>Se pueden desarrollar los conocimientos teóricos y combinarlos con la práctica ofreciendo una formación más técnica, tecnológica e innovadora.</a:t>
            </a:r>
          </a:p>
          <a:p>
            <a:pPr algn="just"/>
            <a:endParaRPr lang="es-ES" altLang="en-US" sz="1800" b="1" dirty="0" smtClean="0">
              <a:latin typeface="Arial" charset="0"/>
              <a:cs typeface="Arial" charset="0"/>
            </a:endParaRPr>
          </a:p>
        </p:txBody>
      </p:sp>
    </p:spTree>
  </p:cSld>
  <p:clrMapOvr>
    <a:masterClrMapping/>
  </p:clrMapOvr>
  <p:transition>
    <p:push dir="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609600"/>
            <a:ext cx="8229600" cy="55165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 de Fuerza</a:t>
            </a:r>
          </a:p>
          <a:p>
            <a:pPr algn="just" eaLnBrk="1" hangingPunct="1">
              <a:buFont typeface="Arial" charset="0"/>
              <a:buNone/>
            </a:pPr>
            <a:endParaRPr lang="es-ES" altLang="en-US" sz="2000"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5" name="0 Imagen"/>
          <p:cNvPicPr/>
          <p:nvPr/>
        </p:nvPicPr>
        <p:blipFill rotWithShape="1">
          <a:blip r:embed="rId4" cstate="print">
            <a:extLst>
              <a:ext uri="{28A0092B-C50C-407E-A947-70E740481C1C}">
                <a14:useLocalDpi xmlns:a14="http://schemas.microsoft.com/office/drawing/2010/main" val="0"/>
              </a:ext>
            </a:extLst>
          </a:blip>
          <a:srcRect l="20789" t="-352" r="-2" b="-2626"/>
          <a:stretch/>
        </p:blipFill>
        <p:spPr bwMode="auto">
          <a:xfrm rot="5400000">
            <a:off x="2696279" y="1875720"/>
            <a:ext cx="3751441" cy="365760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418786"/>
      </p:ext>
    </p:extLst>
  </p:cSld>
  <p:clrMapOvr>
    <a:masterClrMapping/>
  </p:clrMapOvr>
  <p:transition>
    <p:push dir="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609600"/>
            <a:ext cx="8229600" cy="55165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Sensores de Presión</a:t>
            </a:r>
          </a:p>
          <a:p>
            <a:pPr algn="just" eaLnBrk="1" hangingPunct="1">
              <a:buFont typeface="Arial" charset="0"/>
              <a:buNone/>
            </a:pPr>
            <a:r>
              <a:rPr lang="es-ES" altLang="en-US" sz="2000" dirty="0" smtClean="0">
                <a:cs typeface="Arial" charset="0"/>
              </a:rPr>
              <a:t>Presión de Aire</a:t>
            </a:r>
          </a:p>
          <a:p>
            <a:pPr algn="just" eaLnBrk="1" hangingPunct="1">
              <a:buFont typeface="Arial" charset="0"/>
              <a:buNone/>
            </a:pPr>
            <a:endParaRPr lang="es-ES" altLang="en-US" sz="2000"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3" name="2 Tabla"/>
          <p:cNvGraphicFramePr>
            <a:graphicFrameLocks noGrp="1"/>
          </p:cNvGraphicFramePr>
          <p:nvPr>
            <p:extLst>
              <p:ext uri="{D42A27DB-BD31-4B8C-83A1-F6EECF244321}">
                <p14:modId xmlns:p14="http://schemas.microsoft.com/office/powerpoint/2010/main" val="1489160077"/>
              </p:ext>
            </p:extLst>
          </p:nvPr>
        </p:nvGraphicFramePr>
        <p:xfrm>
          <a:off x="1828800" y="2362200"/>
          <a:ext cx="5758180" cy="2514599"/>
        </p:xfrm>
        <a:graphic>
          <a:graphicData uri="http://schemas.openxmlformats.org/drawingml/2006/table">
            <a:tbl>
              <a:tblPr firstRow="1" firstCol="1" bandRow="1">
                <a:tableStyleId>{5C22544A-7EE6-4342-B048-85BDC9FD1C3A}</a:tableStyleId>
              </a:tblPr>
              <a:tblGrid>
                <a:gridCol w="1508260"/>
                <a:gridCol w="1416640"/>
                <a:gridCol w="1416640"/>
                <a:gridCol w="1416640"/>
              </a:tblGrid>
              <a:tr h="287243">
                <a:tc>
                  <a:txBody>
                    <a:bodyPr/>
                    <a:lstStyle/>
                    <a:p>
                      <a:pPr algn="ctr">
                        <a:lnSpc>
                          <a:spcPct val="150000"/>
                        </a:lnSpc>
                        <a:spcAft>
                          <a:spcPts val="0"/>
                        </a:spcAft>
                      </a:pPr>
                      <a:r>
                        <a:rPr lang="es-EC" sz="1100" dirty="0">
                          <a:effectLst/>
                        </a:rPr>
                        <a:t>DESCRIPCIÓN</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OPCIÓN 1</a:t>
                      </a:r>
                      <a:endParaRPr lang="es-EC" sz="1100">
                        <a:solidFill>
                          <a:srgbClr val="31849B"/>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a:effectLst/>
                        </a:rPr>
                        <a:t>OPCIÓN 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OPCIÓN 3</a:t>
                      </a:r>
                      <a:endParaRPr lang="es-EC" sz="1100">
                        <a:solidFill>
                          <a:srgbClr val="31849B"/>
                        </a:solidFill>
                        <a:effectLst/>
                        <a:latin typeface="Calibri"/>
                        <a:ea typeface="Calibri"/>
                        <a:cs typeface="Times New Roman"/>
                      </a:endParaRPr>
                    </a:p>
                  </a:txBody>
                  <a:tcPr marL="68580" marR="68580" marT="0" marB="0" anchor="ctr"/>
                </a:tc>
              </a:tr>
              <a:tr h="338203">
                <a:tc>
                  <a:txBody>
                    <a:bodyPr/>
                    <a:lstStyle/>
                    <a:p>
                      <a:pPr>
                        <a:lnSpc>
                          <a:spcPct val="150000"/>
                        </a:lnSpc>
                        <a:spcAft>
                          <a:spcPts val="0"/>
                        </a:spcAft>
                      </a:pPr>
                      <a:r>
                        <a:rPr lang="es-EC" sz="1100">
                          <a:effectLst/>
                        </a:rPr>
                        <a:t>Marca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FREESCALE TM</a:t>
                      </a:r>
                      <a:endParaRPr lang="es-EC" sz="1100">
                        <a:solidFill>
                          <a:srgbClr val="31849B"/>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a:effectLst/>
                        </a:rPr>
                        <a:t>FREESCALE TM</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FREESCALE TM</a:t>
                      </a:r>
                      <a:endParaRPr lang="es-EC" sz="1100">
                        <a:solidFill>
                          <a:srgbClr val="31849B"/>
                        </a:solidFill>
                        <a:effectLst/>
                        <a:latin typeface="Calibri"/>
                        <a:ea typeface="Calibri"/>
                        <a:cs typeface="Times New Roman"/>
                      </a:endParaRPr>
                    </a:p>
                  </a:txBody>
                  <a:tcPr marL="68580" marR="68580" marT="0" marB="0" anchor="ctr"/>
                </a:tc>
              </a:tr>
              <a:tr h="338203">
                <a:tc>
                  <a:txBody>
                    <a:bodyPr/>
                    <a:lstStyle/>
                    <a:p>
                      <a:pPr>
                        <a:lnSpc>
                          <a:spcPct val="150000"/>
                        </a:lnSpc>
                        <a:spcAft>
                          <a:spcPts val="0"/>
                        </a:spcAft>
                      </a:pPr>
                      <a:r>
                        <a:rPr lang="es-EC" sz="1100">
                          <a:effectLst/>
                        </a:rPr>
                        <a:t>Modelo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MPX5010 DP</a:t>
                      </a:r>
                      <a:endParaRPr lang="es-EC" sz="1100">
                        <a:solidFill>
                          <a:srgbClr val="31849B"/>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a:effectLst/>
                        </a:rPr>
                        <a:t>MPX5050 D</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MPX5050 DP</a:t>
                      </a:r>
                      <a:endParaRPr lang="es-EC" sz="1100">
                        <a:solidFill>
                          <a:srgbClr val="31849B"/>
                        </a:solidFill>
                        <a:effectLst/>
                        <a:latin typeface="Calibri"/>
                        <a:ea typeface="Calibri"/>
                        <a:cs typeface="Times New Roman"/>
                      </a:endParaRPr>
                    </a:p>
                  </a:txBody>
                  <a:tcPr marL="68580" marR="68580" marT="0" marB="0" anchor="ctr"/>
                </a:tc>
              </a:tr>
              <a:tr h="1550950">
                <a:tc>
                  <a:txBody>
                    <a:bodyPr/>
                    <a:lstStyle/>
                    <a:p>
                      <a:pPr>
                        <a:lnSpc>
                          <a:spcPct val="150000"/>
                        </a:lnSpc>
                        <a:spcAft>
                          <a:spcPts val="0"/>
                        </a:spcAft>
                      </a:pPr>
                      <a:r>
                        <a:rPr lang="es-EC" sz="1100" dirty="0">
                          <a:effectLst/>
                        </a:rPr>
                        <a:t>Apariencia</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endParaRPr lang="es-EC" sz="1100">
                        <a:solidFill>
                          <a:srgbClr val="31849B"/>
                        </a:solidFill>
                        <a:effectLst/>
                        <a:latin typeface="Calibri"/>
                        <a:ea typeface="Calibri"/>
                        <a:cs typeface="Arial"/>
                      </a:endParaRPr>
                    </a:p>
                  </a:txBody>
                  <a:tcPr marL="68580" marR="68580" marT="0" marB="0" anchor="ctr"/>
                </a:tc>
                <a:tc>
                  <a:txBody>
                    <a:bodyPr/>
                    <a:lstStyle/>
                    <a:p>
                      <a:pPr algn="ctr">
                        <a:lnSpc>
                          <a:spcPct val="150000"/>
                        </a:lnSpc>
                        <a:spcAft>
                          <a:spcPts val="0"/>
                        </a:spcAft>
                      </a:pPr>
                      <a:endParaRPr lang="es-EC" sz="1100">
                        <a:solidFill>
                          <a:srgbClr val="31849B"/>
                        </a:solidFill>
                        <a:effectLst/>
                        <a:latin typeface="Calibri"/>
                        <a:ea typeface="Calibri"/>
                        <a:cs typeface="Arial"/>
                      </a:endParaRPr>
                    </a:p>
                  </a:txBody>
                  <a:tcPr marL="68580" marR="68580" marT="0" marB="0" anchor="ctr"/>
                </a:tc>
                <a:tc>
                  <a:txBody>
                    <a:bodyPr/>
                    <a:lstStyle/>
                    <a:p>
                      <a:pPr algn="ctr">
                        <a:lnSpc>
                          <a:spcPct val="150000"/>
                        </a:lnSpc>
                        <a:spcAft>
                          <a:spcPts val="0"/>
                        </a:spcAft>
                      </a:pPr>
                      <a:endParaRPr lang="es-EC" sz="1100" dirty="0">
                        <a:solidFill>
                          <a:srgbClr val="31849B"/>
                        </a:solidFill>
                        <a:effectLst/>
                        <a:latin typeface="Calibri"/>
                        <a:ea typeface="Calibri"/>
                        <a:cs typeface="Arial"/>
                      </a:endParaRPr>
                    </a:p>
                  </a:txBody>
                  <a:tcPr marL="68580" marR="68580" marT="0" marB="0" anchor="ctr"/>
                </a:tc>
              </a:tr>
            </a:tbl>
          </a:graphicData>
        </a:graphic>
      </p:graphicFrame>
      <p:pic>
        <p:nvPicPr>
          <p:cNvPr id="4099" name="Imagen 39"/>
          <p:cNvPicPr>
            <a:picLocks noChangeAspect="1" noChangeArrowheads="1"/>
          </p:cNvPicPr>
          <p:nvPr/>
        </p:nvPicPr>
        <p:blipFill>
          <a:blip r:embed="rId4">
            <a:extLst>
              <a:ext uri="{28A0092B-C50C-407E-A947-70E740481C1C}">
                <a14:useLocalDpi xmlns:a14="http://schemas.microsoft.com/office/drawing/2010/main" val="0"/>
              </a:ext>
            </a:extLst>
          </a:blip>
          <a:srcRect l="39124" t="28436" r="53136" b="43710"/>
          <a:stretch>
            <a:fillRect/>
          </a:stretch>
        </p:blipFill>
        <p:spPr bwMode="auto">
          <a:xfrm>
            <a:off x="3733800" y="3459162"/>
            <a:ext cx="561975" cy="1135063"/>
          </a:xfrm>
          <a:prstGeom prst="rect">
            <a:avLst/>
          </a:prstGeom>
          <a:noFill/>
          <a:extLst>
            <a:ext uri="{909E8E84-426E-40DD-AFC4-6F175D3DCCD1}">
              <a14:hiddenFill xmlns:a14="http://schemas.microsoft.com/office/drawing/2010/main">
                <a:solidFill>
                  <a:srgbClr val="FFFFFF"/>
                </a:solidFill>
              </a14:hiddenFill>
            </a:ext>
          </a:extLst>
        </p:spPr>
      </p:pic>
      <p:pic>
        <p:nvPicPr>
          <p:cNvPr id="4098" name="Imagen 40"/>
          <p:cNvPicPr>
            <a:picLocks noChangeAspect="1" noChangeArrowheads="1"/>
          </p:cNvPicPr>
          <p:nvPr/>
        </p:nvPicPr>
        <p:blipFill>
          <a:blip r:embed="rId5">
            <a:extLst>
              <a:ext uri="{28A0092B-C50C-407E-A947-70E740481C1C}">
                <a14:useLocalDpi xmlns:a14="http://schemas.microsoft.com/office/drawing/2010/main" val="0"/>
              </a:ext>
            </a:extLst>
          </a:blip>
          <a:srcRect l="30777" t="39941" r="61308" b="42229"/>
          <a:stretch>
            <a:fillRect/>
          </a:stretch>
        </p:blipFill>
        <p:spPr bwMode="auto">
          <a:xfrm>
            <a:off x="5175294" y="3736975"/>
            <a:ext cx="676275" cy="857250"/>
          </a:xfrm>
          <a:prstGeom prst="rect">
            <a:avLst/>
          </a:prstGeom>
          <a:noFill/>
          <a:extLst>
            <a:ext uri="{909E8E84-426E-40DD-AFC4-6F175D3DCCD1}">
              <a14:hiddenFill xmlns:a14="http://schemas.microsoft.com/office/drawing/2010/main">
                <a:solidFill>
                  <a:srgbClr val="FFFFFF"/>
                </a:solidFill>
              </a14:hiddenFill>
            </a:ext>
          </a:extLst>
        </p:spPr>
      </p:pic>
      <p:pic>
        <p:nvPicPr>
          <p:cNvPr id="4097" name="Imagen 41"/>
          <p:cNvPicPr>
            <a:picLocks noChangeAspect="1" noChangeArrowheads="1"/>
          </p:cNvPicPr>
          <p:nvPr/>
        </p:nvPicPr>
        <p:blipFill>
          <a:blip r:embed="rId5">
            <a:extLst>
              <a:ext uri="{28A0092B-C50C-407E-A947-70E740481C1C}">
                <a14:useLocalDpi xmlns:a14="http://schemas.microsoft.com/office/drawing/2010/main" val="0"/>
              </a:ext>
            </a:extLst>
          </a:blip>
          <a:srcRect l="60173" t="31250" r="32095" b="42500"/>
          <a:stretch>
            <a:fillRect/>
          </a:stretch>
        </p:blipFill>
        <p:spPr bwMode="auto">
          <a:xfrm>
            <a:off x="6553200" y="3540125"/>
            <a:ext cx="552450" cy="10541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171924429"/>
              </p:ext>
            </p:extLst>
          </p:nvPr>
        </p:nvGraphicFramePr>
        <p:xfrm>
          <a:off x="1828799" y="5105400"/>
          <a:ext cx="5791200" cy="251460"/>
        </p:xfrm>
        <a:graphic>
          <a:graphicData uri="http://schemas.openxmlformats.org/drawingml/2006/table">
            <a:tbl>
              <a:tblPr firstRow="1" firstCol="1" bandRow="1">
                <a:tableStyleId>{5C22544A-7EE6-4342-B048-85BDC9FD1C3A}</a:tableStyleId>
              </a:tblPr>
              <a:tblGrid>
                <a:gridCol w="1544321"/>
                <a:gridCol w="1389888"/>
                <a:gridCol w="1467104"/>
                <a:gridCol w="1389887"/>
              </a:tblGrid>
              <a:tr h="190500">
                <a:tc>
                  <a:txBody>
                    <a:bodyPr/>
                    <a:lstStyle/>
                    <a:p>
                      <a:pPr algn="ctr">
                        <a:lnSpc>
                          <a:spcPct val="150000"/>
                        </a:lnSpc>
                        <a:spcAft>
                          <a:spcPts val="0"/>
                        </a:spcAft>
                      </a:pPr>
                      <a:r>
                        <a:rPr lang="es-EC" sz="1100">
                          <a:effectLst/>
                        </a:rPr>
                        <a:t>SUMATORIA TOTAL</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7,95</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7,99</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a:effectLst/>
                        </a:rPr>
                        <a:t>8,64</a:t>
                      </a:r>
                      <a:endParaRPr lang="es-EC" sz="1100" b="1"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832323345"/>
      </p:ext>
    </p:extLst>
  </p:cSld>
  <p:clrMapOvr>
    <a:masterClrMapping/>
  </p:clrMapOvr>
  <p:transition>
    <p:push dir="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609600"/>
            <a:ext cx="8229600" cy="55165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Sensores de Presión</a:t>
            </a:r>
          </a:p>
          <a:p>
            <a:pPr algn="just" eaLnBrk="1" hangingPunct="1">
              <a:buFont typeface="Arial" charset="0"/>
              <a:buNone/>
            </a:pPr>
            <a:r>
              <a:rPr lang="es-ES" altLang="en-US" sz="2000" dirty="0" smtClean="0">
                <a:cs typeface="Arial" charset="0"/>
              </a:rPr>
              <a:t>Presión de Aire</a:t>
            </a:r>
          </a:p>
          <a:p>
            <a:pPr algn="just" eaLnBrk="1" hangingPunct="1">
              <a:buFont typeface="Arial" charset="0"/>
              <a:buNone/>
            </a:pPr>
            <a:endParaRPr lang="es-ES" altLang="en-US" sz="2000"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9" name="8 Imagen"/>
          <p:cNvPicPr/>
          <p:nvPr/>
        </p:nvPicPr>
        <p:blipFill rotWithShape="1">
          <a:blip r:embed="rId4"/>
          <a:srcRect l="25317" t="30580" r="31785" b="15948"/>
          <a:stretch/>
        </p:blipFill>
        <p:spPr bwMode="auto">
          <a:xfrm>
            <a:off x="1902619" y="2037397"/>
            <a:ext cx="5338762" cy="35252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0706762"/>
      </p:ext>
    </p:extLst>
  </p:cSld>
  <p:clrMapOvr>
    <a:masterClrMapping/>
  </p:clrMapOvr>
  <p:transition>
    <p:push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609600"/>
            <a:ext cx="8229600" cy="55165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Sensores de Presión</a:t>
            </a:r>
          </a:p>
          <a:p>
            <a:pPr algn="just" eaLnBrk="1" hangingPunct="1">
              <a:buFont typeface="Arial" charset="0"/>
              <a:buNone/>
            </a:pPr>
            <a:r>
              <a:rPr lang="es-ES" altLang="en-US" sz="2000" dirty="0" smtClean="0">
                <a:cs typeface="Arial" charset="0"/>
              </a:rPr>
              <a:t>Presión de Aire</a:t>
            </a:r>
          </a:p>
          <a:p>
            <a:pPr algn="just" eaLnBrk="1" hangingPunct="1">
              <a:buFont typeface="Arial" charset="0"/>
              <a:buNone/>
            </a:pPr>
            <a:endParaRPr lang="es-ES" altLang="en-US" sz="2000"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5" name="4 Imagen"/>
          <p:cNvPicPr/>
          <p:nvPr/>
        </p:nvPicPr>
        <p:blipFill rotWithShape="1">
          <a:blip r:embed="rId4"/>
          <a:srcRect l="3692" t="19347" r="30398" b="51893"/>
          <a:stretch/>
        </p:blipFill>
        <p:spPr bwMode="auto">
          <a:xfrm>
            <a:off x="1041559" y="2895600"/>
            <a:ext cx="7060882" cy="19621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34386673"/>
      </p:ext>
    </p:extLst>
  </p:cSld>
  <p:clrMapOvr>
    <a:masterClrMapping/>
  </p:clrMapOvr>
  <p:transition>
    <p:push dir="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609600"/>
            <a:ext cx="8229600" cy="55165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Sensores de Presión</a:t>
            </a:r>
          </a:p>
          <a:p>
            <a:pPr algn="just" eaLnBrk="1" hangingPunct="1">
              <a:buFont typeface="Arial" charset="0"/>
              <a:buNone/>
            </a:pPr>
            <a:r>
              <a:rPr lang="es-ES" altLang="en-US" sz="2000" dirty="0" smtClean="0">
                <a:cs typeface="Arial" charset="0"/>
              </a:rPr>
              <a:t>Presión de Gas</a:t>
            </a:r>
          </a:p>
          <a:p>
            <a:pPr algn="just" eaLnBrk="1" hangingPunct="1">
              <a:buFont typeface="Arial" charset="0"/>
              <a:buNone/>
            </a:pPr>
            <a:endParaRPr lang="es-ES" altLang="en-US" sz="2000"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3" name="2 Tabla"/>
          <p:cNvGraphicFramePr>
            <a:graphicFrameLocks noGrp="1"/>
          </p:cNvGraphicFramePr>
          <p:nvPr>
            <p:extLst>
              <p:ext uri="{D42A27DB-BD31-4B8C-83A1-F6EECF244321}">
                <p14:modId xmlns:p14="http://schemas.microsoft.com/office/powerpoint/2010/main" val="1778833381"/>
              </p:ext>
            </p:extLst>
          </p:nvPr>
        </p:nvGraphicFramePr>
        <p:xfrm>
          <a:off x="1905000" y="2389664"/>
          <a:ext cx="4652963" cy="2410936"/>
        </p:xfrm>
        <a:graphic>
          <a:graphicData uri="http://schemas.openxmlformats.org/drawingml/2006/table">
            <a:tbl>
              <a:tblPr firstRow="1" firstCol="1" bandRow="1">
                <a:tableStyleId>{5C22544A-7EE6-4342-B048-85BDC9FD1C3A}</a:tableStyleId>
              </a:tblPr>
              <a:tblGrid>
                <a:gridCol w="1616449"/>
                <a:gridCol w="1518257"/>
                <a:gridCol w="1518257"/>
              </a:tblGrid>
              <a:tr h="279406">
                <a:tc>
                  <a:txBody>
                    <a:bodyPr/>
                    <a:lstStyle/>
                    <a:p>
                      <a:pPr algn="ctr">
                        <a:lnSpc>
                          <a:spcPct val="150000"/>
                        </a:lnSpc>
                        <a:spcAft>
                          <a:spcPts val="0"/>
                        </a:spcAft>
                      </a:pPr>
                      <a:r>
                        <a:rPr lang="es-EC" sz="1100" dirty="0">
                          <a:effectLst/>
                        </a:rPr>
                        <a:t>DESCRIPCIÓN</a:t>
                      </a:r>
                      <a:endParaRPr lang="es-EC" sz="1100" dirty="0">
                        <a:solidFill>
                          <a:srgbClr val="31849B"/>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100">
                          <a:effectLst/>
                        </a:rPr>
                        <a:t>OPCIÓN 1</a:t>
                      </a:r>
                      <a:endParaRPr lang="es-EC" sz="1100">
                        <a:solidFill>
                          <a:srgbClr val="31849B"/>
                        </a:solidFill>
                        <a:effectLst/>
                        <a:latin typeface="Calibri"/>
                        <a:ea typeface="Calibri"/>
                        <a:cs typeface="Times New Roman"/>
                      </a:endParaRPr>
                    </a:p>
                  </a:txBody>
                  <a:tcPr marL="68580" marR="68580" marT="0" marB="0"/>
                </a:tc>
                <a:tc>
                  <a:txBody>
                    <a:bodyPr/>
                    <a:lstStyle/>
                    <a:p>
                      <a:pPr indent="19685" algn="ctr">
                        <a:lnSpc>
                          <a:spcPct val="150000"/>
                        </a:lnSpc>
                        <a:spcAft>
                          <a:spcPts val="0"/>
                        </a:spcAft>
                      </a:pPr>
                      <a:r>
                        <a:rPr lang="es-EC" sz="1100">
                          <a:effectLst/>
                        </a:rPr>
                        <a:t>OPCIÓN 2</a:t>
                      </a:r>
                      <a:endParaRPr lang="es-EC" sz="1100">
                        <a:solidFill>
                          <a:srgbClr val="31849B"/>
                        </a:solidFill>
                        <a:effectLst/>
                        <a:latin typeface="Calibri"/>
                        <a:ea typeface="Calibri"/>
                        <a:cs typeface="Times New Roman"/>
                      </a:endParaRPr>
                    </a:p>
                  </a:txBody>
                  <a:tcPr marL="68580" marR="68580" marT="0" marB="0"/>
                </a:tc>
              </a:tr>
              <a:tr h="279406">
                <a:tc>
                  <a:txBody>
                    <a:bodyPr/>
                    <a:lstStyle/>
                    <a:p>
                      <a:pPr>
                        <a:lnSpc>
                          <a:spcPct val="150000"/>
                        </a:lnSpc>
                        <a:spcAft>
                          <a:spcPts val="0"/>
                        </a:spcAft>
                      </a:pPr>
                      <a:r>
                        <a:rPr lang="es-EC" sz="1100" b="1" dirty="0">
                          <a:solidFill>
                            <a:schemeClr val="bg1"/>
                          </a:solidFill>
                          <a:effectLst/>
                          <a:latin typeface="Calibri"/>
                          <a:ea typeface="Calibri"/>
                          <a:cs typeface="Arial"/>
                        </a:rPr>
                        <a:t>Marca</a:t>
                      </a:r>
                      <a:endParaRPr lang="es-EC" sz="1100" dirty="0">
                        <a:solidFill>
                          <a:schemeClr val="bg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a:solidFill>
                            <a:schemeClr val="tx1"/>
                          </a:solidFill>
                          <a:effectLst/>
                          <a:latin typeface="Calibri"/>
                          <a:ea typeface="Calibri"/>
                          <a:cs typeface="Arial"/>
                        </a:rPr>
                        <a:t>FREESCALE TM</a:t>
                      </a:r>
                      <a:endParaRPr lang="es-EC" sz="1100" dirty="0">
                        <a:solidFill>
                          <a:schemeClr val="tx1"/>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b="1">
                          <a:solidFill>
                            <a:schemeClr val="tx1"/>
                          </a:solidFill>
                          <a:effectLst/>
                          <a:latin typeface="Calibri"/>
                          <a:ea typeface="Calibri"/>
                          <a:cs typeface="Arial"/>
                        </a:rPr>
                        <a:t>FREESCALE TM</a:t>
                      </a:r>
                      <a:endParaRPr lang="es-EC" sz="1100">
                        <a:solidFill>
                          <a:schemeClr val="tx1"/>
                        </a:solidFill>
                        <a:effectLst/>
                        <a:latin typeface="Calibri"/>
                        <a:ea typeface="Calibri"/>
                        <a:cs typeface="Times New Roman"/>
                      </a:endParaRPr>
                    </a:p>
                  </a:txBody>
                  <a:tcPr marL="68580" marR="68580" marT="0" marB="0" anchor="ctr"/>
                </a:tc>
              </a:tr>
              <a:tr h="279406">
                <a:tc>
                  <a:txBody>
                    <a:bodyPr/>
                    <a:lstStyle/>
                    <a:p>
                      <a:pPr>
                        <a:lnSpc>
                          <a:spcPct val="150000"/>
                        </a:lnSpc>
                        <a:spcAft>
                          <a:spcPts val="0"/>
                        </a:spcAft>
                      </a:pPr>
                      <a:r>
                        <a:rPr lang="es-EC" sz="1100" b="1" dirty="0">
                          <a:solidFill>
                            <a:schemeClr val="bg1"/>
                          </a:solidFill>
                          <a:effectLst/>
                          <a:latin typeface="Calibri"/>
                          <a:ea typeface="Calibri"/>
                          <a:cs typeface="Arial"/>
                        </a:rPr>
                        <a:t>Modelo</a:t>
                      </a:r>
                      <a:endParaRPr lang="es-EC" sz="1100" dirty="0">
                        <a:solidFill>
                          <a:schemeClr val="bg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solidFill>
                            <a:schemeClr val="tx1"/>
                          </a:solidFill>
                          <a:effectLst/>
                          <a:latin typeface="Calibri"/>
                          <a:ea typeface="Calibri"/>
                          <a:cs typeface="Arial"/>
                        </a:rPr>
                        <a:t>MPX5999 D</a:t>
                      </a:r>
                      <a:endParaRPr lang="es-EC" sz="1100" dirty="0">
                        <a:solidFill>
                          <a:schemeClr val="tx1"/>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dirty="0">
                          <a:solidFill>
                            <a:schemeClr val="tx1"/>
                          </a:solidFill>
                          <a:effectLst/>
                          <a:latin typeface="Calibri"/>
                          <a:ea typeface="Calibri"/>
                          <a:cs typeface="Arial"/>
                        </a:rPr>
                        <a:t>MPX5700 DP</a:t>
                      </a:r>
                      <a:endParaRPr lang="es-EC" sz="1100" dirty="0">
                        <a:solidFill>
                          <a:schemeClr val="tx1"/>
                        </a:solidFill>
                        <a:effectLst/>
                        <a:latin typeface="Calibri"/>
                        <a:ea typeface="Calibri"/>
                        <a:cs typeface="Times New Roman"/>
                      </a:endParaRPr>
                    </a:p>
                  </a:txBody>
                  <a:tcPr marL="68580" marR="68580" marT="0" marB="0" anchor="ctr"/>
                </a:tc>
              </a:tr>
              <a:tr h="1572718">
                <a:tc>
                  <a:txBody>
                    <a:bodyPr/>
                    <a:lstStyle/>
                    <a:p>
                      <a:pPr>
                        <a:lnSpc>
                          <a:spcPct val="150000"/>
                        </a:lnSpc>
                        <a:spcAft>
                          <a:spcPts val="0"/>
                        </a:spcAft>
                      </a:pPr>
                      <a:r>
                        <a:rPr lang="es-EC" sz="1100" dirty="0">
                          <a:effectLst/>
                        </a:rPr>
                        <a:t>Apariencia</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endParaRPr lang="es-EC" sz="1100">
                        <a:solidFill>
                          <a:srgbClr val="31849B"/>
                        </a:solidFill>
                        <a:effectLst/>
                        <a:latin typeface="Calibri"/>
                        <a:ea typeface="Calibri"/>
                        <a:cs typeface="Arial"/>
                      </a:endParaRPr>
                    </a:p>
                  </a:txBody>
                  <a:tcPr marL="68580" marR="68580" marT="0" marB="0" anchor="ctr"/>
                </a:tc>
                <a:tc>
                  <a:txBody>
                    <a:bodyPr/>
                    <a:lstStyle/>
                    <a:p>
                      <a:pPr algn="ctr">
                        <a:lnSpc>
                          <a:spcPct val="150000"/>
                        </a:lnSpc>
                        <a:spcAft>
                          <a:spcPts val="0"/>
                        </a:spcAft>
                      </a:pPr>
                      <a:endParaRPr lang="es-EC" sz="1100" dirty="0">
                        <a:solidFill>
                          <a:srgbClr val="31849B"/>
                        </a:solidFill>
                        <a:effectLst/>
                        <a:latin typeface="Calibri"/>
                        <a:ea typeface="Calibri"/>
                        <a:cs typeface="Arial"/>
                      </a:endParaRPr>
                    </a:p>
                  </a:txBody>
                  <a:tcPr marL="68580" marR="68580" marT="0" marB="0" anchor="ctr"/>
                </a:tc>
              </a:tr>
            </a:tbl>
          </a:graphicData>
        </a:graphic>
      </p:graphicFrame>
      <p:pic>
        <p:nvPicPr>
          <p:cNvPr id="5121" name="Imagen 45"/>
          <p:cNvPicPr>
            <a:picLocks noChangeAspect="1" noChangeArrowheads="1"/>
          </p:cNvPicPr>
          <p:nvPr/>
        </p:nvPicPr>
        <p:blipFill>
          <a:blip r:embed="rId4">
            <a:extLst>
              <a:ext uri="{28A0092B-C50C-407E-A947-70E740481C1C}">
                <a14:useLocalDpi xmlns:a14="http://schemas.microsoft.com/office/drawing/2010/main" val="0"/>
              </a:ext>
            </a:extLst>
          </a:blip>
          <a:srcRect l="46317" t="36250" r="44020" b="33438"/>
          <a:stretch>
            <a:fillRect/>
          </a:stretch>
        </p:blipFill>
        <p:spPr bwMode="auto">
          <a:xfrm>
            <a:off x="4114800" y="3489614"/>
            <a:ext cx="625475" cy="11049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Imagen 46"/>
          <p:cNvPicPr>
            <a:picLocks noChangeAspect="1" noChangeArrowheads="1"/>
          </p:cNvPicPr>
          <p:nvPr/>
        </p:nvPicPr>
        <p:blipFill>
          <a:blip r:embed="rId5">
            <a:extLst>
              <a:ext uri="{28A0092B-C50C-407E-A947-70E740481C1C}">
                <a14:useLocalDpi xmlns:a14="http://schemas.microsoft.com/office/drawing/2010/main" val="0"/>
              </a:ext>
            </a:extLst>
          </a:blip>
          <a:srcRect l="44211" t="51250" r="45758" b="29030"/>
          <a:stretch>
            <a:fillRect/>
          </a:stretch>
        </p:blipFill>
        <p:spPr bwMode="auto">
          <a:xfrm>
            <a:off x="5395175" y="3489614"/>
            <a:ext cx="828675" cy="91598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2817146705"/>
              </p:ext>
            </p:extLst>
          </p:nvPr>
        </p:nvGraphicFramePr>
        <p:xfrm>
          <a:off x="1905000" y="4953000"/>
          <a:ext cx="4648200" cy="490498"/>
        </p:xfrm>
        <a:graphic>
          <a:graphicData uri="http://schemas.openxmlformats.org/drawingml/2006/table">
            <a:tbl>
              <a:tblPr firstRow="1" firstCol="1" bandRow="1">
                <a:tableStyleId>{5C22544A-7EE6-4342-B048-85BDC9FD1C3A}</a:tableStyleId>
              </a:tblPr>
              <a:tblGrid>
                <a:gridCol w="1600200"/>
                <a:gridCol w="1524000"/>
                <a:gridCol w="1524000"/>
              </a:tblGrid>
              <a:tr h="490498">
                <a:tc>
                  <a:txBody>
                    <a:bodyPr/>
                    <a:lstStyle/>
                    <a:p>
                      <a:pPr algn="ctr">
                        <a:lnSpc>
                          <a:spcPct val="150000"/>
                        </a:lnSpc>
                        <a:spcAft>
                          <a:spcPts val="0"/>
                        </a:spcAft>
                      </a:pPr>
                      <a:r>
                        <a:rPr lang="es-EC" sz="1100">
                          <a:effectLst/>
                        </a:rPr>
                        <a:t>SUMATORIA TOTAL</a:t>
                      </a:r>
                      <a:endParaRPr lang="es-EC" sz="1100">
                        <a:solidFill>
                          <a:srgbClr val="31849B"/>
                        </a:solidFill>
                        <a:effectLst/>
                        <a:latin typeface="Calibri"/>
                        <a:ea typeface="Calibri"/>
                        <a:cs typeface="Times New Roman"/>
                      </a:endParaRPr>
                    </a:p>
                  </a:txBody>
                  <a:tcPr marL="66886" marR="66886" marT="0" marB="0" anchor="ctr"/>
                </a:tc>
                <a:tc>
                  <a:txBody>
                    <a:bodyPr/>
                    <a:lstStyle/>
                    <a:p>
                      <a:pPr algn="ctr">
                        <a:lnSpc>
                          <a:spcPct val="150000"/>
                        </a:lnSpc>
                        <a:spcAft>
                          <a:spcPts val="0"/>
                        </a:spcAft>
                      </a:pPr>
                      <a:r>
                        <a:rPr lang="es-EC" sz="1100" dirty="0">
                          <a:effectLst/>
                        </a:rPr>
                        <a:t>8,21</a:t>
                      </a:r>
                      <a:endParaRPr lang="es-EC" sz="1100" dirty="0">
                        <a:solidFill>
                          <a:srgbClr val="31849B"/>
                        </a:solidFill>
                        <a:effectLst/>
                        <a:latin typeface="Calibri"/>
                        <a:ea typeface="Calibri"/>
                        <a:cs typeface="Times New Roman"/>
                      </a:endParaRPr>
                    </a:p>
                  </a:txBody>
                  <a:tcPr marL="66886" marR="66886" marT="0" marB="0" anchor="ctr"/>
                </a:tc>
                <a:tc>
                  <a:txBody>
                    <a:bodyPr/>
                    <a:lstStyle/>
                    <a:p>
                      <a:pPr algn="ctr">
                        <a:lnSpc>
                          <a:spcPct val="150000"/>
                        </a:lnSpc>
                        <a:spcAft>
                          <a:spcPts val="0"/>
                        </a:spcAft>
                      </a:pPr>
                      <a:r>
                        <a:rPr lang="es-EC" sz="1100" dirty="0">
                          <a:effectLst/>
                        </a:rPr>
                        <a:t>8,51</a:t>
                      </a:r>
                      <a:endParaRPr lang="es-EC" sz="1100" dirty="0">
                        <a:solidFill>
                          <a:srgbClr val="31849B"/>
                        </a:solidFill>
                        <a:effectLst/>
                        <a:latin typeface="Calibri"/>
                        <a:ea typeface="Calibri"/>
                        <a:cs typeface="Times New Roman"/>
                      </a:endParaRPr>
                    </a:p>
                  </a:txBody>
                  <a:tcPr marL="66886" marR="66886" marT="0" marB="0" anchor="ctr"/>
                </a:tc>
              </a:tr>
            </a:tbl>
          </a:graphicData>
        </a:graphic>
      </p:graphicFrame>
    </p:spTree>
    <p:extLst>
      <p:ext uri="{BB962C8B-B14F-4D97-AF65-F5344CB8AC3E}">
        <p14:creationId xmlns:p14="http://schemas.microsoft.com/office/powerpoint/2010/main" val="1546567395"/>
      </p:ext>
    </p:extLst>
  </p:cSld>
  <p:clrMapOvr>
    <a:masterClrMapping/>
  </p:clrMapOvr>
  <p:transition>
    <p:push dir="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609600"/>
            <a:ext cx="8229600" cy="55165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Sensores de Presión</a:t>
            </a:r>
          </a:p>
          <a:p>
            <a:pPr algn="just" eaLnBrk="1" hangingPunct="1">
              <a:buFont typeface="Arial" charset="0"/>
              <a:buNone/>
            </a:pPr>
            <a:r>
              <a:rPr lang="es-ES" altLang="en-US" sz="2000" dirty="0" smtClean="0">
                <a:cs typeface="Arial" charset="0"/>
              </a:rPr>
              <a:t>Presión de Gas</a:t>
            </a:r>
          </a:p>
          <a:p>
            <a:pPr algn="just" eaLnBrk="1" hangingPunct="1">
              <a:buFont typeface="Arial" charset="0"/>
              <a:buNone/>
            </a:pPr>
            <a:endParaRPr lang="es-ES" altLang="en-US" sz="2000"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8" name="7 Imagen"/>
          <p:cNvPicPr/>
          <p:nvPr/>
        </p:nvPicPr>
        <p:blipFill rotWithShape="1">
          <a:blip r:embed="rId4"/>
          <a:srcRect l="29887" t="30892" r="30379" b="19700"/>
          <a:stretch/>
        </p:blipFill>
        <p:spPr bwMode="auto">
          <a:xfrm>
            <a:off x="1956752" y="2286633"/>
            <a:ext cx="5230495" cy="31997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44909513"/>
      </p:ext>
    </p:extLst>
  </p:cSld>
  <p:clrMapOvr>
    <a:masterClrMapping/>
  </p:clrMapOvr>
  <p:transition>
    <p:push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609600"/>
            <a:ext cx="8229600" cy="55165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Sensores de Presión</a:t>
            </a:r>
          </a:p>
          <a:p>
            <a:pPr algn="just" eaLnBrk="1" hangingPunct="1">
              <a:buFont typeface="Arial" charset="0"/>
              <a:buNone/>
            </a:pPr>
            <a:r>
              <a:rPr lang="es-ES" altLang="en-US" sz="2000" dirty="0" smtClean="0">
                <a:cs typeface="Arial" charset="0"/>
              </a:rPr>
              <a:t>Presión de Gas</a:t>
            </a:r>
          </a:p>
          <a:p>
            <a:pPr algn="just" eaLnBrk="1" hangingPunct="1">
              <a:buFont typeface="Arial" charset="0"/>
              <a:buNone/>
            </a:pPr>
            <a:endParaRPr lang="es-ES" altLang="en-US" sz="2000"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5" name="4 Imagen"/>
          <p:cNvPicPr/>
          <p:nvPr/>
        </p:nvPicPr>
        <p:blipFill rotWithShape="1">
          <a:blip r:embed="rId4"/>
          <a:srcRect l="6153" t="25899" r="49723" b="46899"/>
          <a:stretch/>
        </p:blipFill>
        <p:spPr bwMode="auto">
          <a:xfrm>
            <a:off x="1847691" y="2736425"/>
            <a:ext cx="5448617" cy="16906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97748892"/>
      </p:ext>
    </p:extLst>
  </p:cSld>
  <p:clrMapOvr>
    <a:masterClrMapping/>
  </p:clrMapOvr>
  <p:transition>
    <p:push dir="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609600"/>
            <a:ext cx="8229600" cy="55165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 de Caudal Másico</a:t>
            </a:r>
          </a:p>
          <a:p>
            <a:pPr algn="just" eaLnBrk="1" hangingPunct="1">
              <a:buFont typeface="Arial" charset="0"/>
              <a:buNone/>
            </a:pPr>
            <a:endParaRPr lang="es-ES" altLang="en-US" sz="2000"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3" name="2 Tabla"/>
          <p:cNvGraphicFramePr>
            <a:graphicFrameLocks noGrp="1"/>
          </p:cNvGraphicFramePr>
          <p:nvPr>
            <p:extLst>
              <p:ext uri="{D42A27DB-BD31-4B8C-83A1-F6EECF244321}">
                <p14:modId xmlns:p14="http://schemas.microsoft.com/office/powerpoint/2010/main" val="933487572"/>
              </p:ext>
            </p:extLst>
          </p:nvPr>
        </p:nvGraphicFramePr>
        <p:xfrm>
          <a:off x="1540509" y="1981200"/>
          <a:ext cx="6062981" cy="2580799"/>
        </p:xfrm>
        <a:graphic>
          <a:graphicData uri="http://schemas.openxmlformats.org/drawingml/2006/table">
            <a:tbl>
              <a:tblPr firstRow="1" firstCol="1" bandRow="1">
                <a:tableStyleId>{5C22544A-7EE6-4342-B048-85BDC9FD1C3A}</a:tableStyleId>
              </a:tblPr>
              <a:tblGrid>
                <a:gridCol w="1588097"/>
                <a:gridCol w="1491628"/>
                <a:gridCol w="1491628"/>
                <a:gridCol w="1491628"/>
              </a:tblGrid>
              <a:tr h="340212">
                <a:tc>
                  <a:txBody>
                    <a:bodyPr/>
                    <a:lstStyle/>
                    <a:p>
                      <a:pPr algn="ctr">
                        <a:lnSpc>
                          <a:spcPct val="150000"/>
                        </a:lnSpc>
                        <a:spcAft>
                          <a:spcPts val="0"/>
                        </a:spcAft>
                      </a:pPr>
                      <a:r>
                        <a:rPr lang="es-EC" sz="1100" dirty="0">
                          <a:effectLst/>
                        </a:rPr>
                        <a:t>DESCRIPCIÓN</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OPCIÓN 1</a:t>
                      </a:r>
                      <a:endParaRPr lang="es-EC" sz="1100">
                        <a:solidFill>
                          <a:srgbClr val="31849B"/>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a:effectLst/>
                        </a:rPr>
                        <a:t>OPCIÓN 2</a:t>
                      </a:r>
                      <a:endParaRPr lang="es-EC" sz="1100">
                        <a:solidFill>
                          <a:srgbClr val="31849B"/>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a:effectLst/>
                        </a:rPr>
                        <a:t>OPCIÓN 3</a:t>
                      </a:r>
                      <a:endParaRPr lang="es-EC" sz="1100">
                        <a:solidFill>
                          <a:srgbClr val="31849B"/>
                        </a:solidFill>
                        <a:effectLst/>
                        <a:latin typeface="Calibri"/>
                        <a:ea typeface="Calibri"/>
                        <a:cs typeface="Times New Roman"/>
                      </a:endParaRPr>
                    </a:p>
                  </a:txBody>
                  <a:tcPr marL="68580" marR="68580" marT="0" marB="0" anchor="ctr"/>
                </a:tc>
              </a:tr>
              <a:tr h="340212">
                <a:tc>
                  <a:txBody>
                    <a:bodyPr/>
                    <a:lstStyle/>
                    <a:p>
                      <a:pPr>
                        <a:lnSpc>
                          <a:spcPct val="150000"/>
                        </a:lnSpc>
                        <a:spcAft>
                          <a:spcPts val="0"/>
                        </a:spcAft>
                      </a:pPr>
                      <a:r>
                        <a:rPr lang="es-EC" sz="1100">
                          <a:effectLst/>
                        </a:rPr>
                        <a:t>Marca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SENSOR TECHNICS</a:t>
                      </a:r>
                      <a:endParaRPr lang="es-EC" sz="1100">
                        <a:solidFill>
                          <a:srgbClr val="31849B"/>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a:effectLst/>
                        </a:rPr>
                        <a:t>OMRON</a:t>
                      </a:r>
                      <a:endParaRPr lang="es-EC" sz="1100">
                        <a:solidFill>
                          <a:srgbClr val="31849B"/>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a:effectLst/>
                        </a:rPr>
                        <a:t>OMRON</a:t>
                      </a:r>
                      <a:endParaRPr lang="es-EC" sz="1100">
                        <a:solidFill>
                          <a:srgbClr val="31849B"/>
                        </a:solidFill>
                        <a:effectLst/>
                        <a:latin typeface="Calibri"/>
                        <a:ea typeface="Calibri"/>
                        <a:cs typeface="Times New Roman"/>
                      </a:endParaRPr>
                    </a:p>
                  </a:txBody>
                  <a:tcPr marL="68580" marR="68580" marT="0" marB="0" anchor="ctr"/>
                </a:tc>
              </a:tr>
              <a:tr h="340212">
                <a:tc>
                  <a:txBody>
                    <a:bodyPr/>
                    <a:lstStyle/>
                    <a:p>
                      <a:pPr>
                        <a:lnSpc>
                          <a:spcPct val="150000"/>
                        </a:lnSpc>
                        <a:spcAft>
                          <a:spcPts val="0"/>
                        </a:spcAft>
                      </a:pPr>
                      <a:r>
                        <a:rPr lang="es-EC" sz="1100">
                          <a:effectLst/>
                        </a:rPr>
                        <a:t>Modelo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WBA SERIES</a:t>
                      </a:r>
                      <a:endParaRPr lang="es-EC" sz="1100">
                        <a:solidFill>
                          <a:srgbClr val="31849B"/>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a:effectLst/>
                        </a:rPr>
                        <a:t>D6F-05N2-000</a:t>
                      </a:r>
                      <a:endParaRPr lang="es-EC" sz="1100">
                        <a:solidFill>
                          <a:srgbClr val="31849B"/>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a:effectLst/>
                        </a:rPr>
                        <a:t>D6F-02L7-000</a:t>
                      </a:r>
                      <a:endParaRPr lang="es-EC" sz="1100">
                        <a:solidFill>
                          <a:srgbClr val="31849B"/>
                        </a:solidFill>
                        <a:effectLst/>
                        <a:latin typeface="Calibri"/>
                        <a:ea typeface="Calibri"/>
                        <a:cs typeface="Times New Roman"/>
                      </a:endParaRPr>
                    </a:p>
                  </a:txBody>
                  <a:tcPr marL="68580" marR="68580" marT="0" marB="0" anchor="ctr"/>
                </a:tc>
              </a:tr>
              <a:tr h="1560163">
                <a:tc>
                  <a:txBody>
                    <a:bodyPr/>
                    <a:lstStyle/>
                    <a:p>
                      <a:pPr>
                        <a:lnSpc>
                          <a:spcPct val="150000"/>
                        </a:lnSpc>
                        <a:spcAft>
                          <a:spcPts val="0"/>
                        </a:spcAft>
                      </a:pPr>
                      <a:r>
                        <a:rPr lang="es-EC" sz="1100" dirty="0">
                          <a:effectLst/>
                        </a:rPr>
                        <a:t>Apariencia</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endParaRPr lang="es-EC" sz="1100" dirty="0">
                        <a:solidFill>
                          <a:srgbClr val="31849B"/>
                        </a:solidFill>
                        <a:effectLst/>
                        <a:latin typeface="Calibri"/>
                        <a:ea typeface="Calibri"/>
                        <a:cs typeface="Arial"/>
                      </a:endParaRPr>
                    </a:p>
                  </a:txBody>
                  <a:tcPr marL="68580" marR="68580" marT="0" marB="0" anchor="ctr"/>
                </a:tc>
                <a:tc>
                  <a:txBody>
                    <a:bodyPr/>
                    <a:lstStyle/>
                    <a:p>
                      <a:pPr algn="ctr">
                        <a:lnSpc>
                          <a:spcPct val="150000"/>
                        </a:lnSpc>
                        <a:spcAft>
                          <a:spcPts val="0"/>
                        </a:spcAft>
                      </a:pPr>
                      <a:endParaRPr lang="es-EC" sz="1100">
                        <a:solidFill>
                          <a:srgbClr val="31849B"/>
                        </a:solidFill>
                        <a:effectLst/>
                        <a:latin typeface="Calibri"/>
                        <a:ea typeface="Calibri"/>
                        <a:cs typeface="Arial"/>
                      </a:endParaRPr>
                    </a:p>
                  </a:txBody>
                  <a:tcPr marL="68580" marR="68580" marT="0" marB="0" anchor="ctr"/>
                </a:tc>
                <a:tc>
                  <a:txBody>
                    <a:bodyPr/>
                    <a:lstStyle/>
                    <a:p>
                      <a:pPr algn="ctr">
                        <a:lnSpc>
                          <a:spcPct val="150000"/>
                        </a:lnSpc>
                        <a:spcAft>
                          <a:spcPts val="0"/>
                        </a:spcAft>
                      </a:pP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pic>
        <p:nvPicPr>
          <p:cNvPr id="6145" name="Imagen 42"/>
          <p:cNvPicPr>
            <a:picLocks noChangeAspect="1" noChangeArrowheads="1"/>
          </p:cNvPicPr>
          <p:nvPr/>
        </p:nvPicPr>
        <p:blipFill>
          <a:blip r:embed="rId4">
            <a:extLst>
              <a:ext uri="{28A0092B-C50C-407E-A947-70E740481C1C}">
                <a14:useLocalDpi xmlns:a14="http://schemas.microsoft.com/office/drawing/2010/main" val="0"/>
              </a:ext>
            </a:extLst>
          </a:blip>
          <a:srcRect l="62807" t="26563" r="27530" b="56561"/>
          <a:stretch>
            <a:fillRect/>
          </a:stretch>
        </p:blipFill>
        <p:spPr bwMode="auto">
          <a:xfrm>
            <a:off x="6400800" y="3252787"/>
            <a:ext cx="895350" cy="8763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Imagen 37"/>
          <p:cNvPicPr>
            <a:picLocks noChangeAspect="1" noChangeArrowheads="1"/>
          </p:cNvPicPr>
          <p:nvPr/>
        </p:nvPicPr>
        <p:blipFill>
          <a:blip r:embed="rId5">
            <a:extLst>
              <a:ext uri="{28A0092B-C50C-407E-A947-70E740481C1C}">
                <a14:useLocalDpi xmlns:a14="http://schemas.microsoft.com/office/drawing/2010/main" val="0"/>
              </a:ext>
            </a:extLst>
          </a:blip>
          <a:srcRect l="58948" t="43124" r="28403" b="35312"/>
          <a:stretch>
            <a:fillRect/>
          </a:stretch>
        </p:blipFill>
        <p:spPr bwMode="auto">
          <a:xfrm>
            <a:off x="4800600" y="3221037"/>
            <a:ext cx="981075" cy="9398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Imagen 38"/>
          <p:cNvPicPr>
            <a:picLocks noChangeAspect="1" noChangeArrowheads="1"/>
          </p:cNvPicPr>
          <p:nvPr/>
        </p:nvPicPr>
        <p:blipFill>
          <a:blip r:embed="rId6" cstate="print">
            <a:extLst>
              <a:ext uri="{28A0092B-C50C-407E-A947-70E740481C1C}">
                <a14:useLocalDpi xmlns:a14="http://schemas.microsoft.com/office/drawing/2010/main" val="0"/>
              </a:ext>
            </a:extLst>
          </a:blip>
          <a:srcRect l="55901" t="26524" r="25465" b="44086"/>
          <a:stretch>
            <a:fillRect/>
          </a:stretch>
        </p:blipFill>
        <p:spPr bwMode="auto">
          <a:xfrm>
            <a:off x="3498761" y="3276600"/>
            <a:ext cx="933450" cy="8286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1 Tabla"/>
          <p:cNvGraphicFramePr>
            <a:graphicFrameLocks noGrp="1"/>
          </p:cNvGraphicFramePr>
          <p:nvPr>
            <p:extLst>
              <p:ext uri="{D42A27DB-BD31-4B8C-83A1-F6EECF244321}">
                <p14:modId xmlns:p14="http://schemas.microsoft.com/office/powerpoint/2010/main" val="1411014934"/>
              </p:ext>
            </p:extLst>
          </p:nvPr>
        </p:nvGraphicFramePr>
        <p:xfrm>
          <a:off x="1524000" y="4724400"/>
          <a:ext cx="6096001" cy="490498"/>
        </p:xfrm>
        <a:graphic>
          <a:graphicData uri="http://schemas.openxmlformats.org/drawingml/2006/table">
            <a:tbl>
              <a:tblPr firstRow="1" firstCol="1" bandRow="1">
                <a:tableStyleId>{5C22544A-7EE6-4342-B048-85BDC9FD1C3A}</a:tableStyleId>
              </a:tblPr>
              <a:tblGrid>
                <a:gridCol w="1600200"/>
                <a:gridCol w="1524000"/>
                <a:gridCol w="1447800"/>
                <a:gridCol w="1524001"/>
              </a:tblGrid>
              <a:tr h="490498">
                <a:tc>
                  <a:txBody>
                    <a:bodyPr/>
                    <a:lstStyle/>
                    <a:p>
                      <a:pPr algn="ctr">
                        <a:lnSpc>
                          <a:spcPct val="150000"/>
                        </a:lnSpc>
                        <a:spcAft>
                          <a:spcPts val="0"/>
                        </a:spcAft>
                      </a:pPr>
                      <a:r>
                        <a:rPr lang="es-EC" sz="1100" dirty="0">
                          <a:effectLst/>
                        </a:rPr>
                        <a:t>SUMATORIA TOTAL</a:t>
                      </a:r>
                      <a:endParaRPr lang="es-EC" sz="1100" dirty="0">
                        <a:solidFill>
                          <a:srgbClr val="31849B"/>
                        </a:solidFill>
                        <a:effectLst/>
                        <a:latin typeface="Calibri"/>
                        <a:ea typeface="Calibri"/>
                        <a:cs typeface="Times New Roman"/>
                      </a:endParaRPr>
                    </a:p>
                  </a:txBody>
                  <a:tcPr marL="66886" marR="66886" marT="0" marB="0" anchor="ctr"/>
                </a:tc>
                <a:tc>
                  <a:txBody>
                    <a:bodyPr/>
                    <a:lstStyle/>
                    <a:p>
                      <a:pPr algn="ctr">
                        <a:lnSpc>
                          <a:spcPct val="150000"/>
                        </a:lnSpc>
                        <a:spcAft>
                          <a:spcPts val="0"/>
                        </a:spcAft>
                      </a:pPr>
                      <a:r>
                        <a:rPr lang="es-EC" sz="1100" dirty="0">
                          <a:effectLst/>
                        </a:rPr>
                        <a:t>7,97</a:t>
                      </a:r>
                      <a:endParaRPr lang="es-EC" sz="1100" dirty="0">
                        <a:solidFill>
                          <a:srgbClr val="31849B"/>
                        </a:solidFill>
                        <a:effectLst/>
                        <a:latin typeface="Calibri"/>
                        <a:ea typeface="Calibri"/>
                        <a:cs typeface="Times New Roman"/>
                      </a:endParaRPr>
                    </a:p>
                  </a:txBody>
                  <a:tcPr marL="66886" marR="66886" marT="0" marB="0" anchor="ctr"/>
                </a:tc>
                <a:tc>
                  <a:txBody>
                    <a:bodyPr/>
                    <a:lstStyle/>
                    <a:p>
                      <a:pPr algn="ctr">
                        <a:lnSpc>
                          <a:spcPct val="150000"/>
                        </a:lnSpc>
                        <a:spcAft>
                          <a:spcPts val="0"/>
                        </a:spcAft>
                      </a:pPr>
                      <a:r>
                        <a:rPr lang="es-EC" sz="1100" b="1" dirty="0">
                          <a:effectLst/>
                        </a:rPr>
                        <a:t>8,95</a:t>
                      </a:r>
                      <a:endParaRPr lang="es-EC" sz="1100" b="1" dirty="0">
                        <a:solidFill>
                          <a:srgbClr val="31849B"/>
                        </a:solidFill>
                        <a:effectLst/>
                        <a:latin typeface="Calibri"/>
                        <a:ea typeface="Calibri"/>
                        <a:cs typeface="Times New Roman"/>
                      </a:endParaRPr>
                    </a:p>
                  </a:txBody>
                  <a:tcPr marL="66886" marR="66886" marT="0" marB="0" anchor="ctr"/>
                </a:tc>
                <a:tc>
                  <a:txBody>
                    <a:bodyPr/>
                    <a:lstStyle/>
                    <a:p>
                      <a:pPr algn="ctr">
                        <a:lnSpc>
                          <a:spcPct val="150000"/>
                        </a:lnSpc>
                        <a:spcAft>
                          <a:spcPts val="0"/>
                        </a:spcAft>
                      </a:pPr>
                      <a:r>
                        <a:rPr lang="es-EC" sz="1100" dirty="0">
                          <a:effectLst/>
                        </a:rPr>
                        <a:t>8,92</a:t>
                      </a:r>
                      <a:endParaRPr lang="es-EC" sz="1100" dirty="0">
                        <a:solidFill>
                          <a:srgbClr val="31849B"/>
                        </a:solidFill>
                        <a:effectLst/>
                        <a:latin typeface="Calibri"/>
                        <a:ea typeface="Calibri"/>
                        <a:cs typeface="Times New Roman"/>
                      </a:endParaRPr>
                    </a:p>
                  </a:txBody>
                  <a:tcPr marL="66886" marR="66886" marT="0" marB="0" anchor="ctr"/>
                </a:tc>
              </a:tr>
            </a:tbl>
          </a:graphicData>
        </a:graphic>
      </p:graphicFrame>
    </p:spTree>
    <p:extLst>
      <p:ext uri="{BB962C8B-B14F-4D97-AF65-F5344CB8AC3E}">
        <p14:creationId xmlns:p14="http://schemas.microsoft.com/office/powerpoint/2010/main" val="3752389000"/>
      </p:ext>
    </p:extLst>
  </p:cSld>
  <p:clrMapOvr>
    <a:masterClrMapping/>
  </p:clrMapOvr>
  <p:transition>
    <p:push dir="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152400"/>
            <a:ext cx="8229600" cy="59737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r>
              <a:rPr lang="es-ES" altLang="en-US" sz="2000" b="1" dirty="0" smtClean="0">
                <a:latin typeface="Arial" charset="0"/>
                <a:cs typeface="Arial" charset="0"/>
              </a:rPr>
              <a:t>Sensor de Caudal Másico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dirty="0" smtClean="0">
                <a:cs typeface="Arial" charset="0"/>
              </a:rPr>
              <a:t>Estatorreactor</a:t>
            </a:r>
          </a:p>
          <a:p>
            <a:pPr algn="just" eaLnBrk="1" hangingPunct="1">
              <a:buFont typeface="Arial" charset="0"/>
              <a:buNone/>
            </a:pPr>
            <a:endParaRPr lang="es-ES" altLang="en-US" sz="2000"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dirty="0" smtClean="0">
                <a:cs typeface="Arial" charset="0"/>
              </a:rPr>
              <a:t>Pulsorreactor</a:t>
            </a:r>
          </a:p>
        </p:txBody>
      </p:sp>
      <p:graphicFrame>
        <p:nvGraphicFramePr>
          <p:cNvPr id="9" name="8 Gráfico"/>
          <p:cNvGraphicFramePr/>
          <p:nvPr>
            <p:extLst>
              <p:ext uri="{D42A27DB-BD31-4B8C-83A1-F6EECF244321}">
                <p14:modId xmlns:p14="http://schemas.microsoft.com/office/powerpoint/2010/main" val="2710923730"/>
              </p:ext>
            </p:extLst>
          </p:nvPr>
        </p:nvGraphicFramePr>
        <p:xfrm>
          <a:off x="2286000" y="914400"/>
          <a:ext cx="5431790" cy="28136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9 Gráfico"/>
          <p:cNvGraphicFramePr/>
          <p:nvPr>
            <p:extLst>
              <p:ext uri="{D42A27DB-BD31-4B8C-83A1-F6EECF244321}">
                <p14:modId xmlns:p14="http://schemas.microsoft.com/office/powerpoint/2010/main" val="787401682"/>
              </p:ext>
            </p:extLst>
          </p:nvPr>
        </p:nvGraphicFramePr>
        <p:xfrm>
          <a:off x="2438400" y="3733800"/>
          <a:ext cx="5431790" cy="264922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10177126"/>
      </p:ext>
    </p:extLst>
  </p:cSld>
  <p:clrMapOvr>
    <a:masterClrMapping/>
  </p:clrMapOvr>
  <p:transition>
    <p:push dir="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609600"/>
            <a:ext cx="8229600" cy="55165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Sensor de Caudal Másico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6" name="0 Imagen"/>
          <p:cNvPicPr/>
          <p:nvPr/>
        </p:nvPicPr>
        <p:blipFill>
          <a:blip r:embed="rId4" cstate="print">
            <a:extLst>
              <a:ext uri="{28A0092B-C50C-407E-A947-70E740481C1C}">
                <a14:useLocalDpi xmlns:a14="http://schemas.microsoft.com/office/drawing/2010/main"/>
              </a:ext>
            </a:extLst>
          </a:blip>
          <a:stretch>
            <a:fillRect/>
          </a:stretch>
        </p:blipFill>
        <p:spPr>
          <a:xfrm>
            <a:off x="2321719" y="2286800"/>
            <a:ext cx="4500562" cy="2975293"/>
          </a:xfrm>
          <a:prstGeom prst="rect">
            <a:avLst/>
          </a:prstGeom>
        </p:spPr>
      </p:pic>
    </p:spTree>
    <p:extLst>
      <p:ext uri="{BB962C8B-B14F-4D97-AF65-F5344CB8AC3E}">
        <p14:creationId xmlns:p14="http://schemas.microsoft.com/office/powerpoint/2010/main" val="3221192727"/>
      </p:ext>
    </p:extLst>
  </p:cSld>
  <p:clrMapOvr>
    <a:masterClrMapping/>
  </p:clrMapOvr>
  <p:transition>
    <p:push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218"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1"/>
          <p:cNvSpPr>
            <a:spLocks noGrp="1"/>
          </p:cNvSpPr>
          <p:nvPr>
            <p:ph type="body" idx="4294967295"/>
          </p:nvPr>
        </p:nvSpPr>
        <p:spPr>
          <a:xfrm>
            <a:off x="457200" y="533400"/>
            <a:ext cx="8229600" cy="5592763"/>
          </a:xfrm>
        </p:spPr>
        <p:txBody>
          <a:bodyPr/>
          <a:lstStyle/>
          <a:p>
            <a:pPr algn="ctr" eaLnBrk="1" hangingPunct="1">
              <a:buFont typeface="Arial" panose="020B0604020202020204" pitchFamily="34" charset="0"/>
              <a:buNone/>
              <a:defRPr/>
            </a:pPr>
            <a:r>
              <a:rPr lang="es-ES" altLang="en-US" sz="2000" b="1" dirty="0" smtClean="0">
                <a:latin typeface="Arial" panose="020B0604020202020204" pitchFamily="34" charset="0"/>
                <a:cs typeface="Arial" panose="020B0604020202020204" pitchFamily="34" charset="0"/>
              </a:rPr>
              <a:t>ESTATORREACTOR</a:t>
            </a:r>
          </a:p>
          <a:p>
            <a:pPr marL="0" indent="0" algn="just">
              <a:buNone/>
              <a:defRPr/>
            </a:pPr>
            <a:endParaRPr lang="es-EC" sz="2000" dirty="0" smtClean="0"/>
          </a:p>
          <a:p>
            <a:pPr marL="0" indent="0" algn="just">
              <a:buNone/>
              <a:defRPr/>
            </a:pPr>
            <a:r>
              <a:rPr lang="es-EC" sz="2000" dirty="0" smtClean="0"/>
              <a:t>Un </a:t>
            </a:r>
            <a:r>
              <a:rPr lang="es-EC" sz="2000" dirty="0"/>
              <a:t>estatorreactor es un tipo de </a:t>
            </a:r>
            <a:r>
              <a:rPr lang="es-EC" sz="2000" dirty="0" smtClean="0"/>
              <a:t>motor de reacción que </a:t>
            </a:r>
            <a:r>
              <a:rPr lang="es-EC" sz="2000" dirty="0"/>
              <a:t>carece de </a:t>
            </a:r>
            <a:r>
              <a:rPr lang="es-EC" sz="2000" dirty="0" smtClean="0"/>
              <a:t>compresores y turbinas. También </a:t>
            </a:r>
            <a:r>
              <a:rPr lang="es-EC" sz="2000" dirty="0"/>
              <a:t>conocido por su nombre inglés “</a:t>
            </a:r>
            <a:r>
              <a:rPr lang="es-EC" sz="2000" i="1" dirty="0" err="1"/>
              <a:t>ramjet</a:t>
            </a:r>
            <a:r>
              <a:rPr lang="es-EC" sz="2000" i="1" dirty="0"/>
              <a:t>” </a:t>
            </a:r>
            <a:r>
              <a:rPr lang="es-EC" sz="2000" dirty="0"/>
              <a:t>si el estatorreactor es de velocidad subsónica, y </a:t>
            </a:r>
            <a:r>
              <a:rPr lang="es-EC" sz="2000" dirty="0" smtClean="0"/>
              <a:t>“</a:t>
            </a:r>
            <a:r>
              <a:rPr lang="es-EC" sz="2000" dirty="0" err="1" smtClean="0"/>
              <a:t>scramjet</a:t>
            </a:r>
            <a:r>
              <a:rPr lang="es-EC" sz="2000" i="1" dirty="0" smtClean="0"/>
              <a:t>” </a:t>
            </a:r>
            <a:r>
              <a:rPr lang="es-EC" sz="2000" dirty="0"/>
              <a:t>si el estatorreactor es de velocidad supersónica</a:t>
            </a:r>
            <a:r>
              <a:rPr lang="es-EC" sz="2000" dirty="0" smtClean="0"/>
              <a:t>.</a:t>
            </a:r>
            <a:r>
              <a:rPr lang="es-EC" sz="2000" dirty="0"/>
              <a:t> El régimen de trabajo de este motor es continuo.</a:t>
            </a:r>
          </a:p>
          <a:p>
            <a:pPr>
              <a:defRPr/>
            </a:pPr>
            <a:endParaRPr lang="es-EC" sz="2000" dirty="0"/>
          </a:p>
          <a:p>
            <a:pPr marL="0" indent="0">
              <a:buFont typeface="Arial" charset="0"/>
              <a:buNone/>
              <a:defRPr/>
            </a:pPr>
            <a:r>
              <a:rPr lang="es-EC" sz="2000" dirty="0"/>
              <a:t>Los componentes principales de los </a:t>
            </a:r>
            <a:r>
              <a:rPr lang="es-EC" sz="2000" dirty="0" err="1"/>
              <a:t>estatorreactores</a:t>
            </a:r>
            <a:r>
              <a:rPr lang="es-EC" sz="2000" dirty="0"/>
              <a:t> desde la entrada hasta el escape son:</a:t>
            </a:r>
          </a:p>
          <a:p>
            <a:pPr>
              <a:defRPr/>
            </a:pPr>
            <a:r>
              <a:rPr lang="es-EC" sz="2000" dirty="0" smtClean="0"/>
              <a:t>El </a:t>
            </a:r>
            <a:r>
              <a:rPr lang="es-EC" sz="2000" dirty="0"/>
              <a:t>difusor de entrada (admisión).</a:t>
            </a:r>
          </a:p>
          <a:p>
            <a:pPr>
              <a:defRPr/>
            </a:pPr>
            <a:r>
              <a:rPr lang="es-EC" sz="2000" dirty="0"/>
              <a:t>La cámara de combustión</a:t>
            </a:r>
          </a:p>
          <a:p>
            <a:pPr>
              <a:defRPr/>
            </a:pPr>
            <a:r>
              <a:rPr lang="es-EC" sz="2000" dirty="0"/>
              <a:t>Tobera de escape</a:t>
            </a:r>
          </a:p>
          <a:p>
            <a:pPr algn="just" eaLnBrk="1" hangingPunct="1">
              <a:buFont typeface="Arial" panose="020B0604020202020204" pitchFamily="34" charset="0"/>
              <a:buNone/>
              <a:defRPr/>
            </a:pPr>
            <a:endParaRPr lang="es-EC" sz="2000" b="1" dirty="0" smtClean="0"/>
          </a:p>
          <a:p>
            <a:pPr algn="just" eaLnBrk="1" hangingPunct="1">
              <a:buFont typeface="Arial" panose="020B0604020202020204" pitchFamily="34" charset="0"/>
              <a:buNone/>
              <a:defRPr/>
            </a:pPr>
            <a:endParaRPr lang="es-ES" altLang="en-US" sz="2000" b="1" dirty="0" smtClean="0">
              <a:latin typeface="Arial" panose="020B0604020202020204" pitchFamily="34" charset="0"/>
              <a:cs typeface="Arial" panose="020B0604020202020204" pitchFamily="34" charset="0"/>
            </a:endParaRPr>
          </a:p>
        </p:txBody>
      </p:sp>
    </p:spTree>
  </p:cSld>
  <p:clrMapOvr>
    <a:masterClrMapping/>
  </p:clrMapOvr>
  <p:transition>
    <p:push dir="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Tarjeta de Adquisición de Datos</a:t>
            </a:r>
          </a:p>
          <a:p>
            <a:pPr algn="just" eaLnBrk="1" hangingPunct="1">
              <a:buFont typeface="Arial" charset="0"/>
              <a:buNone/>
            </a:pPr>
            <a:r>
              <a:rPr lang="es-ES" altLang="en-US" sz="2000" dirty="0" smtClean="0">
                <a:cs typeface="Arial" charset="0"/>
              </a:rPr>
              <a:t>Instrumentación a Utilizarse</a:t>
            </a:r>
          </a:p>
        </p:txBody>
      </p:sp>
      <p:graphicFrame>
        <p:nvGraphicFramePr>
          <p:cNvPr id="2" name="1 Tabla"/>
          <p:cNvGraphicFramePr>
            <a:graphicFrameLocks noGrp="1"/>
          </p:cNvGraphicFramePr>
          <p:nvPr>
            <p:extLst>
              <p:ext uri="{D42A27DB-BD31-4B8C-83A1-F6EECF244321}">
                <p14:modId xmlns:p14="http://schemas.microsoft.com/office/powerpoint/2010/main" val="1735373320"/>
              </p:ext>
            </p:extLst>
          </p:nvPr>
        </p:nvGraphicFramePr>
        <p:xfrm>
          <a:off x="914400" y="2102961"/>
          <a:ext cx="7315199" cy="2766060"/>
        </p:xfrm>
        <a:graphic>
          <a:graphicData uri="http://schemas.openxmlformats.org/drawingml/2006/table">
            <a:tbl>
              <a:tblPr firstRow="1" firstCol="1" bandRow="1">
                <a:tableStyleId>{5C22544A-7EE6-4342-B048-85BDC9FD1C3A}</a:tableStyleId>
              </a:tblPr>
              <a:tblGrid>
                <a:gridCol w="1407975"/>
                <a:gridCol w="1476806"/>
                <a:gridCol w="1476806"/>
                <a:gridCol w="1476806"/>
                <a:gridCol w="1476806"/>
              </a:tblGrid>
              <a:tr h="381000">
                <a:tc>
                  <a:txBody>
                    <a:bodyPr/>
                    <a:lstStyle/>
                    <a:p>
                      <a:pPr algn="ctr">
                        <a:lnSpc>
                          <a:spcPct val="150000"/>
                        </a:lnSpc>
                        <a:spcAft>
                          <a:spcPts val="0"/>
                        </a:spcAft>
                      </a:pPr>
                      <a:r>
                        <a:rPr lang="es-EC" sz="1100">
                          <a:effectLst/>
                        </a:rPr>
                        <a:t>DESCRIPCION DE MEDICIÓN</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TIPO DE SENSOR</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TIPO DE SEÑAL</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SALIDA (VOUT)</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ALIMENTACIÓN VCC</a:t>
                      </a:r>
                      <a:endParaRPr lang="es-EC" sz="1100">
                        <a:solidFill>
                          <a:srgbClr val="31849B"/>
                        </a:solidFill>
                        <a:effectLst/>
                        <a:latin typeface="Calibri"/>
                        <a:ea typeface="Calibri"/>
                        <a:cs typeface="Times New Roman"/>
                      </a:endParaRPr>
                    </a:p>
                  </a:txBody>
                  <a:tcPr marL="68580" marR="68580" marT="0" marB="0" anchor="ctr"/>
                </a:tc>
              </a:tr>
              <a:tr h="0">
                <a:tc>
                  <a:txBody>
                    <a:bodyPr/>
                    <a:lstStyle/>
                    <a:p>
                      <a:pPr algn="ctr">
                        <a:lnSpc>
                          <a:spcPct val="150000"/>
                        </a:lnSpc>
                        <a:spcAft>
                          <a:spcPts val="0"/>
                        </a:spcAft>
                      </a:pPr>
                      <a:r>
                        <a:rPr lang="es-EC" sz="1100">
                          <a:effectLst/>
                        </a:rPr>
                        <a:t>TEMPERATURA DE AIRE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LM35 DZ</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Analógico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10 mV/°C</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0 - 5 VDC</a:t>
                      </a:r>
                      <a:endParaRPr lang="es-EC" sz="1100">
                        <a:solidFill>
                          <a:srgbClr val="31849B"/>
                        </a:solidFill>
                        <a:effectLst/>
                        <a:latin typeface="Calibri"/>
                        <a:ea typeface="Calibri"/>
                        <a:cs typeface="Times New Roman"/>
                      </a:endParaRPr>
                    </a:p>
                  </a:txBody>
                  <a:tcPr marL="68580" marR="68580" marT="0" marB="0" anchor="ctr"/>
                </a:tc>
              </a:tr>
              <a:tr h="0">
                <a:tc>
                  <a:txBody>
                    <a:bodyPr/>
                    <a:lstStyle/>
                    <a:p>
                      <a:pPr algn="ctr">
                        <a:lnSpc>
                          <a:spcPct val="150000"/>
                        </a:lnSpc>
                        <a:spcAft>
                          <a:spcPts val="0"/>
                        </a:spcAft>
                      </a:pPr>
                      <a:r>
                        <a:rPr lang="es-EC" sz="1100">
                          <a:effectLst/>
                        </a:rPr>
                        <a:t>TEMPERATURA DE GAS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LM35 DZ</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Analógico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10 mV/°C</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0 - 5 VDC</a:t>
                      </a:r>
                      <a:endParaRPr lang="es-EC" sz="1100">
                        <a:solidFill>
                          <a:srgbClr val="31849B"/>
                        </a:solidFill>
                        <a:effectLst/>
                        <a:latin typeface="Calibri"/>
                        <a:ea typeface="Calibri"/>
                        <a:cs typeface="Times New Roman"/>
                      </a:endParaRPr>
                    </a:p>
                  </a:txBody>
                  <a:tcPr marL="68580" marR="68580" marT="0" marB="0" anchor="ctr"/>
                </a:tc>
              </a:tr>
              <a:tr h="0">
                <a:tc>
                  <a:txBody>
                    <a:bodyPr/>
                    <a:lstStyle/>
                    <a:p>
                      <a:pPr algn="ctr">
                        <a:lnSpc>
                          <a:spcPct val="150000"/>
                        </a:lnSpc>
                        <a:spcAft>
                          <a:spcPts val="0"/>
                        </a:spcAft>
                      </a:pPr>
                      <a:r>
                        <a:rPr lang="es-EC" sz="1100">
                          <a:effectLst/>
                        </a:rPr>
                        <a:t>FUERZA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FSR</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Analógico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0,1 - 5 V</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0 - 5 VDC</a:t>
                      </a:r>
                      <a:endParaRPr lang="es-EC" sz="1100">
                        <a:solidFill>
                          <a:srgbClr val="31849B"/>
                        </a:solidFill>
                        <a:effectLst/>
                        <a:latin typeface="Calibri"/>
                        <a:ea typeface="Calibri"/>
                        <a:cs typeface="Times New Roman"/>
                      </a:endParaRPr>
                    </a:p>
                  </a:txBody>
                  <a:tcPr marL="68580" marR="68580" marT="0" marB="0" anchor="ctr"/>
                </a:tc>
              </a:tr>
              <a:tr h="0">
                <a:tc>
                  <a:txBody>
                    <a:bodyPr/>
                    <a:lstStyle/>
                    <a:p>
                      <a:pPr algn="ctr">
                        <a:lnSpc>
                          <a:spcPct val="150000"/>
                        </a:lnSpc>
                        <a:spcAft>
                          <a:spcPts val="0"/>
                        </a:spcAft>
                      </a:pPr>
                      <a:r>
                        <a:rPr lang="es-EC" sz="1100">
                          <a:effectLst/>
                        </a:rPr>
                        <a:t>PRESIÓN DE AIRE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MPX5050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Analógico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0,2 - 4,7 V</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0 - 5 VDC</a:t>
                      </a:r>
                      <a:endParaRPr lang="es-EC" sz="1100">
                        <a:solidFill>
                          <a:srgbClr val="31849B"/>
                        </a:solidFill>
                        <a:effectLst/>
                        <a:latin typeface="Calibri"/>
                        <a:ea typeface="Calibri"/>
                        <a:cs typeface="Times New Roman"/>
                      </a:endParaRPr>
                    </a:p>
                  </a:txBody>
                  <a:tcPr marL="68580" marR="68580" marT="0" marB="0" anchor="ctr"/>
                </a:tc>
              </a:tr>
              <a:tr h="0">
                <a:tc>
                  <a:txBody>
                    <a:bodyPr/>
                    <a:lstStyle/>
                    <a:p>
                      <a:pPr algn="ctr">
                        <a:lnSpc>
                          <a:spcPct val="150000"/>
                        </a:lnSpc>
                        <a:spcAft>
                          <a:spcPts val="0"/>
                        </a:spcAft>
                      </a:pPr>
                      <a:r>
                        <a:rPr lang="es-EC" sz="1100">
                          <a:effectLst/>
                        </a:rPr>
                        <a:t>PRESIÓN DE GAS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MPX7500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Analógico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0,2 - 4,7 V</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0 - 5 VDC</a:t>
                      </a:r>
                      <a:endParaRPr lang="es-EC" sz="1100">
                        <a:solidFill>
                          <a:srgbClr val="31849B"/>
                        </a:solidFill>
                        <a:effectLst/>
                        <a:latin typeface="Calibri"/>
                        <a:ea typeface="Calibri"/>
                        <a:cs typeface="Times New Roman"/>
                      </a:endParaRPr>
                    </a:p>
                  </a:txBody>
                  <a:tcPr marL="68580" marR="68580" marT="0" marB="0" anchor="ctr"/>
                </a:tc>
              </a:tr>
              <a:tr h="0">
                <a:tc>
                  <a:txBody>
                    <a:bodyPr/>
                    <a:lstStyle/>
                    <a:p>
                      <a:pPr algn="ctr">
                        <a:lnSpc>
                          <a:spcPct val="150000"/>
                        </a:lnSpc>
                        <a:spcAft>
                          <a:spcPts val="0"/>
                        </a:spcAft>
                      </a:pPr>
                      <a:r>
                        <a:rPr lang="es-EC" sz="1100">
                          <a:effectLst/>
                        </a:rPr>
                        <a:t>CAUDAL MÁSICO DE COMBUSTIBLE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D6F-05N2-000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Analógico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1 - 5 V</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10,8 - 26,4 VDC</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704648810"/>
      </p:ext>
    </p:extLst>
  </p:cSld>
  <p:clrMapOvr>
    <a:masterClrMapping/>
  </p:clrMapOvr>
  <p:transition>
    <p:push dir="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Tarjeta de Adquisición de Datos</a:t>
                </a:r>
              </a:p>
              <a:p>
                <a:pPr algn="just" eaLnBrk="1" hangingPunct="1">
                  <a:buFont typeface="Arial" charset="0"/>
                  <a:buNone/>
                </a:pPr>
                <a:r>
                  <a:rPr lang="es-ES" altLang="en-US" sz="2000" dirty="0" smtClean="0">
                    <a:cs typeface="Arial" charset="0"/>
                  </a:rPr>
                  <a:t>Resolución Mínima de Adquisición.</a:t>
                </a:r>
              </a:p>
              <a:p>
                <a:pPr algn="just" eaLnBrk="1" hangingPunct="1">
                  <a:buNone/>
                </a:pPr>
                <a:endParaRPr lang="es-EC" sz="2000" b="1" i="1" dirty="0" smtClean="0"/>
              </a:p>
              <a:p>
                <a:pPr algn="just" eaLnBrk="1" hangingPunct="1">
                  <a:buNone/>
                </a:pPr>
                <a14:m>
                  <m:oMathPara xmlns:m="http://schemas.openxmlformats.org/officeDocument/2006/math">
                    <m:oMathParaPr>
                      <m:jc m:val="centerGroup"/>
                    </m:oMathParaPr>
                    <m:oMath xmlns:m="http://schemas.openxmlformats.org/officeDocument/2006/math">
                      <m:r>
                        <a:rPr lang="es-EC" sz="2000" b="1" i="1">
                          <a:latin typeface="Cambria Math"/>
                        </a:rPr>
                        <m:t>𝒏</m:t>
                      </m:r>
                      <m:r>
                        <a:rPr lang="es-EC" sz="2000" b="1" i="1">
                          <a:latin typeface="Cambria Math"/>
                        </a:rPr>
                        <m:t>=</m:t>
                      </m:r>
                      <m:f>
                        <m:fPr>
                          <m:ctrlPr>
                            <a:rPr lang="es-EC" sz="2000" i="1">
                              <a:latin typeface="Cambria Math"/>
                            </a:rPr>
                          </m:ctrlPr>
                        </m:fPr>
                        <m:num>
                          <m:r>
                            <a:rPr lang="es-EC" sz="2000" b="1" i="1">
                              <a:latin typeface="Cambria Math"/>
                            </a:rPr>
                            <m:t>𝐥𝐧</m:t>
                          </m:r>
                          <m:d>
                            <m:dPr>
                              <m:begChr m:val="["/>
                              <m:endChr m:val="]"/>
                              <m:ctrlPr>
                                <a:rPr lang="es-EC" sz="2000" i="1">
                                  <a:latin typeface="Cambria Math"/>
                                </a:rPr>
                              </m:ctrlPr>
                            </m:dPr>
                            <m:e>
                              <m:f>
                                <m:fPr>
                                  <m:ctrlPr>
                                    <a:rPr lang="es-EC" sz="2000" i="1">
                                      <a:latin typeface="Cambria Math"/>
                                    </a:rPr>
                                  </m:ctrlPr>
                                </m:fPr>
                                <m:num>
                                  <m:sSub>
                                    <m:sSubPr>
                                      <m:ctrlPr>
                                        <a:rPr lang="es-EC" sz="2000" i="1">
                                          <a:latin typeface="Cambria Math"/>
                                        </a:rPr>
                                      </m:ctrlPr>
                                    </m:sSubPr>
                                    <m:e>
                                      <m:r>
                                        <a:rPr lang="es-EC" sz="2000" b="1" i="1">
                                          <a:latin typeface="Cambria Math"/>
                                        </a:rPr>
                                        <m:t>𝑹</m:t>
                                      </m:r>
                                    </m:e>
                                    <m:sub>
                                      <m:r>
                                        <a:rPr lang="es-EC" sz="2000" b="1" i="1">
                                          <a:latin typeface="Cambria Math"/>
                                        </a:rPr>
                                        <m:t>𝒎𝒂𝒙</m:t>
                                      </m:r>
                                    </m:sub>
                                  </m:sSub>
                                  <m:r>
                                    <a:rPr lang="es-EC" sz="2000" b="1" i="1">
                                      <a:latin typeface="Cambria Math"/>
                                    </a:rPr>
                                    <m:t>−</m:t>
                                  </m:r>
                                  <m:sSub>
                                    <m:sSubPr>
                                      <m:ctrlPr>
                                        <a:rPr lang="es-EC" sz="2000" i="1">
                                          <a:latin typeface="Cambria Math"/>
                                        </a:rPr>
                                      </m:ctrlPr>
                                    </m:sSubPr>
                                    <m:e>
                                      <m:r>
                                        <a:rPr lang="es-EC" sz="2000" b="1" i="1">
                                          <a:latin typeface="Cambria Math"/>
                                        </a:rPr>
                                        <m:t>𝑹</m:t>
                                      </m:r>
                                    </m:e>
                                    <m:sub>
                                      <m:r>
                                        <a:rPr lang="es-EC" sz="2000" b="1" i="1">
                                          <a:latin typeface="Cambria Math"/>
                                        </a:rPr>
                                        <m:t>𝒎𝒊𝒏</m:t>
                                      </m:r>
                                    </m:sub>
                                  </m:sSub>
                                </m:num>
                                <m:den>
                                  <m:sSub>
                                    <m:sSubPr>
                                      <m:ctrlPr>
                                        <a:rPr lang="es-EC" sz="2000" i="1">
                                          <a:latin typeface="Cambria Math"/>
                                        </a:rPr>
                                      </m:ctrlPr>
                                    </m:sSubPr>
                                    <m:e>
                                      <m:r>
                                        <a:rPr lang="es-EC" sz="2000" b="1" i="1">
                                          <a:latin typeface="Cambria Math"/>
                                        </a:rPr>
                                        <m:t>𝑹</m:t>
                                      </m:r>
                                    </m:e>
                                    <m:sub>
                                      <m:r>
                                        <a:rPr lang="es-EC" sz="2000" b="1" i="1">
                                          <a:latin typeface="Cambria Math"/>
                                        </a:rPr>
                                        <m:t>𝒎𝒔</m:t>
                                      </m:r>
                                    </m:sub>
                                  </m:sSub>
                                </m:den>
                              </m:f>
                            </m:e>
                          </m:d>
                        </m:num>
                        <m:den>
                          <m:func>
                            <m:funcPr>
                              <m:ctrlPr>
                                <a:rPr lang="es-EC" sz="2000" i="1">
                                  <a:latin typeface="Cambria Math"/>
                                </a:rPr>
                              </m:ctrlPr>
                            </m:funcPr>
                            <m:fName>
                              <m:r>
                                <a:rPr lang="es-EC" sz="2000" b="1" i="1">
                                  <a:latin typeface="Cambria Math"/>
                                </a:rPr>
                                <m:t>𝐥𝐧</m:t>
                              </m:r>
                            </m:fName>
                            <m:e>
                              <m:r>
                                <a:rPr lang="es-EC" sz="2000" b="1" i="1">
                                  <a:latin typeface="Cambria Math"/>
                                </a:rPr>
                                <m:t>[</m:t>
                              </m:r>
                              <m:r>
                                <a:rPr lang="es-EC" sz="2000" b="1" i="1">
                                  <a:latin typeface="Cambria Math"/>
                                </a:rPr>
                                <m:t>𝟐</m:t>
                              </m:r>
                              <m:r>
                                <a:rPr lang="es-EC" sz="2000" b="1" i="1">
                                  <a:latin typeface="Cambria Math"/>
                                </a:rPr>
                                <m:t>]</m:t>
                              </m:r>
                            </m:e>
                          </m:func>
                        </m:den>
                      </m:f>
                    </m:oMath>
                  </m:oMathPara>
                </a14:m>
                <a:endParaRPr lang="es-ES" altLang="en-US" sz="2000" b="1" dirty="0">
                  <a:latin typeface="Arial" charset="0"/>
                  <a:cs typeface="Arial" charset="0"/>
                </a:endParaRPr>
              </a:p>
              <a:p>
                <a:pPr lvl="0"/>
                <a:r>
                  <a:rPr lang="es-EC" sz="2000" dirty="0" err="1"/>
                  <a:t>R</a:t>
                </a:r>
                <a:r>
                  <a:rPr lang="es-EC" sz="2000" baseline="-25000" dirty="0" err="1"/>
                  <a:t>ms</a:t>
                </a:r>
                <a:r>
                  <a:rPr lang="es-EC" sz="2000" dirty="0"/>
                  <a:t> = Resolución mínima del sensor (</a:t>
                </a:r>
                <a:r>
                  <a:rPr lang="es-EC" sz="2000" dirty="0" err="1"/>
                  <a:t>Vout</a:t>
                </a:r>
                <a:r>
                  <a:rPr lang="es-EC" sz="2000" dirty="0"/>
                  <a:t>)</a:t>
                </a:r>
              </a:p>
              <a:p>
                <a:pPr lvl="0"/>
                <a:r>
                  <a:rPr lang="es-EC" sz="2000" dirty="0" err="1"/>
                  <a:t>R</a:t>
                </a:r>
                <a:r>
                  <a:rPr lang="es-EC" sz="2000" baseline="-25000" dirty="0" err="1"/>
                  <a:t>max</a:t>
                </a:r>
                <a:r>
                  <a:rPr lang="es-EC" sz="2000" dirty="0"/>
                  <a:t> = Rango máximo de operación del sensor</a:t>
                </a:r>
              </a:p>
              <a:p>
                <a:pPr lvl="0"/>
                <a:r>
                  <a:rPr lang="es-EC" sz="2000" dirty="0" err="1"/>
                  <a:t>R</a:t>
                </a:r>
                <a:r>
                  <a:rPr lang="es-EC" sz="2000" baseline="-25000" dirty="0" err="1"/>
                  <a:t>mim</a:t>
                </a:r>
                <a:r>
                  <a:rPr lang="es-EC" sz="2000" dirty="0"/>
                  <a:t> = Rango mínimo de operación del sensor</a:t>
                </a:r>
              </a:p>
              <a:p>
                <a:pPr lvl="0"/>
                <a:r>
                  <a:rPr lang="es-EC" sz="2000" dirty="0"/>
                  <a:t>n = número de bits mínimos de funcionamiento</a:t>
                </a:r>
              </a:p>
              <a:p>
                <a:pPr marL="0" indent="0">
                  <a:buNone/>
                </a:pPr>
                <a:endParaRPr lang="es-EC" sz="2000" i="1" dirty="0" smtClean="0"/>
              </a:p>
              <a:p>
                <a:pPr marL="0" indent="0">
                  <a:buNone/>
                </a:pPr>
                <a14:m>
                  <m:oMathPara xmlns:m="http://schemas.openxmlformats.org/officeDocument/2006/math">
                    <m:oMathParaPr>
                      <m:jc m:val="centerGroup"/>
                    </m:oMathParaPr>
                    <m:oMath xmlns:m="http://schemas.openxmlformats.org/officeDocument/2006/math">
                      <m:r>
                        <a:rPr lang="es-EC" sz="2000" i="1">
                          <a:latin typeface="Cambria Math"/>
                        </a:rPr>
                        <m:t>𝑛</m:t>
                      </m:r>
                      <m:r>
                        <a:rPr lang="es-EC" sz="2000" i="1">
                          <a:latin typeface="Cambria Math"/>
                        </a:rPr>
                        <m:t>=</m:t>
                      </m:r>
                      <m:f>
                        <m:fPr>
                          <m:ctrlPr>
                            <a:rPr lang="es-EC" sz="2000" i="1">
                              <a:latin typeface="Cambria Math"/>
                            </a:rPr>
                          </m:ctrlPr>
                        </m:fPr>
                        <m:num>
                          <m:r>
                            <m:rPr>
                              <m:sty m:val="p"/>
                            </m:rPr>
                            <a:rPr lang="es-EC" sz="2000">
                              <a:latin typeface="Cambria Math"/>
                            </a:rPr>
                            <m:t>ln</m:t>
                          </m:r>
                          <m:r>
                            <a:rPr lang="es-EC" sz="2000">
                              <a:latin typeface="Cambria Math"/>
                            </a:rPr>
                            <m:t>⁡</m:t>
                          </m:r>
                          <m:d>
                            <m:dPr>
                              <m:begChr m:val="["/>
                              <m:endChr m:val="]"/>
                              <m:ctrlPr>
                                <a:rPr lang="es-EC" sz="2000" i="1">
                                  <a:latin typeface="Cambria Math"/>
                                </a:rPr>
                              </m:ctrlPr>
                            </m:dPr>
                            <m:e>
                              <m:f>
                                <m:fPr>
                                  <m:ctrlPr>
                                    <a:rPr lang="es-EC" sz="2000" i="1">
                                      <a:latin typeface="Cambria Math"/>
                                    </a:rPr>
                                  </m:ctrlPr>
                                </m:fPr>
                                <m:num>
                                  <m:r>
                                    <a:rPr lang="es-EC" sz="2000" i="1">
                                      <a:latin typeface="Cambria Math"/>
                                    </a:rPr>
                                    <m:t>150−(−55)</m:t>
                                  </m:r>
                                </m:num>
                                <m:den>
                                  <m:r>
                                    <a:rPr lang="es-EC" sz="2000" i="1">
                                      <a:latin typeface="Cambria Math"/>
                                    </a:rPr>
                                    <m:t>0.01</m:t>
                                  </m:r>
                                </m:den>
                              </m:f>
                            </m:e>
                          </m:d>
                        </m:num>
                        <m:den>
                          <m:func>
                            <m:funcPr>
                              <m:ctrlPr>
                                <a:rPr lang="es-EC" sz="2000" i="1">
                                  <a:latin typeface="Cambria Math"/>
                                </a:rPr>
                              </m:ctrlPr>
                            </m:funcPr>
                            <m:fName>
                              <m:r>
                                <m:rPr>
                                  <m:sty m:val="p"/>
                                </m:rPr>
                                <a:rPr lang="es-EC" sz="2000">
                                  <a:latin typeface="Cambria Math"/>
                                </a:rPr>
                                <m:t>ln</m:t>
                              </m:r>
                            </m:fName>
                            <m:e>
                              <m:r>
                                <a:rPr lang="es-EC" sz="2000" i="1">
                                  <a:latin typeface="Cambria Math"/>
                                </a:rPr>
                                <m:t>[2]</m:t>
                              </m:r>
                            </m:e>
                          </m:func>
                        </m:den>
                      </m:f>
                    </m:oMath>
                  </m:oMathPara>
                </a14:m>
                <a:endParaRPr lang="es-EC" sz="2000" dirty="0"/>
              </a:p>
              <a:p>
                <a:pPr marL="0" indent="0">
                  <a:buNone/>
                </a:pPr>
                <a14:m>
                  <m:oMathPara xmlns:m="http://schemas.openxmlformats.org/officeDocument/2006/math">
                    <m:oMathParaPr>
                      <m:jc m:val="centerGroup"/>
                    </m:oMathParaPr>
                    <m:oMath xmlns:m="http://schemas.openxmlformats.org/officeDocument/2006/math">
                      <m:r>
                        <a:rPr lang="es-EC" sz="2000" i="1">
                          <a:latin typeface="Cambria Math"/>
                        </a:rPr>
                        <m:t>𝑛</m:t>
                      </m:r>
                      <m:r>
                        <a:rPr lang="es-EC" sz="2000" i="1">
                          <a:latin typeface="Cambria Math"/>
                        </a:rPr>
                        <m:t>=14.3233 </m:t>
                      </m:r>
                      <m:r>
                        <a:rPr lang="es-EC" sz="2000" i="1">
                          <a:latin typeface="Cambria Math"/>
                        </a:rPr>
                        <m:t>𝑏𝑖𝑡𝑠</m:t>
                      </m:r>
                    </m:oMath>
                  </m:oMathPara>
                </a14:m>
                <a:endParaRPr lang="es-EC" sz="2000" dirty="0"/>
              </a:p>
              <a:p>
                <a:pPr algn="just" eaLnBrk="1" hangingPunct="1">
                  <a:buFont typeface="Arial" charset="0"/>
                  <a:buNone/>
                </a:pPr>
                <a:endParaRPr lang="es-ES" altLang="en-US" sz="2000" b="1" dirty="0" smtClean="0">
                  <a:latin typeface="Arial" charset="0"/>
                  <a:cs typeface="Arial" charset="0"/>
                </a:endParaRPr>
              </a:p>
            </p:txBody>
          </p:sp>
        </mc:Choice>
        <mc:Fallback xmlns="">
          <p:sp>
            <p:nvSpPr>
              <p:cNvPr id="41987" name="Rectangle 11"/>
              <p:cNvSpPr>
                <a:spLocks noGrp="1" noRot="1" noChangeAspect="1" noMove="1" noResize="1" noEditPoints="1" noAdjustHandles="1" noChangeArrowheads="1" noChangeShapeType="1" noTextEdit="1"/>
              </p:cNvSpPr>
              <p:nvPr>
                <p:ph type="body" idx="4294967295"/>
              </p:nvPr>
            </p:nvSpPr>
            <p:spPr>
              <a:xfrm>
                <a:off x="457200" y="533400"/>
                <a:ext cx="8229600" cy="5592763"/>
              </a:xfrm>
              <a:blipFill rotWithShape="1">
                <a:blip r:embed="rId4"/>
                <a:stretch>
                  <a:fillRect l="-741" t="-436" b="-2617"/>
                </a:stretch>
              </a:blipFill>
            </p:spPr>
            <p:txBody>
              <a:bodyPr/>
              <a:lstStyle/>
              <a:p>
                <a:r>
                  <a:rPr lang="es-EC">
                    <a:noFill/>
                  </a:rPr>
                  <a:t> </a:t>
                </a:r>
              </a:p>
            </p:txBody>
          </p:sp>
        </mc:Fallback>
      </mc:AlternateContent>
    </p:spTree>
    <p:extLst>
      <p:ext uri="{BB962C8B-B14F-4D97-AF65-F5344CB8AC3E}">
        <p14:creationId xmlns:p14="http://schemas.microsoft.com/office/powerpoint/2010/main" val="3983470752"/>
      </p:ext>
    </p:extLst>
  </p:cSld>
  <p:clrMapOvr>
    <a:masterClrMapping/>
  </p:clrMapOvr>
  <p:transition>
    <p:push dir="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Tarjeta de Adquisición de Datos</a:t>
            </a:r>
          </a:p>
        </p:txBody>
      </p:sp>
      <p:graphicFrame>
        <p:nvGraphicFramePr>
          <p:cNvPr id="2" name="1 Tabla"/>
          <p:cNvGraphicFramePr>
            <a:graphicFrameLocks noGrp="1"/>
          </p:cNvGraphicFramePr>
          <p:nvPr>
            <p:extLst>
              <p:ext uri="{D42A27DB-BD31-4B8C-83A1-F6EECF244321}">
                <p14:modId xmlns:p14="http://schemas.microsoft.com/office/powerpoint/2010/main" val="3113579358"/>
              </p:ext>
            </p:extLst>
          </p:nvPr>
        </p:nvGraphicFramePr>
        <p:xfrm>
          <a:off x="1676400" y="2017302"/>
          <a:ext cx="6139179" cy="2697640"/>
        </p:xfrm>
        <a:graphic>
          <a:graphicData uri="http://schemas.openxmlformats.org/drawingml/2006/table">
            <a:tbl>
              <a:tblPr firstRow="1" firstCol="1" bandRow="1">
                <a:tableStyleId>{5C22544A-7EE6-4342-B048-85BDC9FD1C3A}</a:tableStyleId>
              </a:tblPr>
              <a:tblGrid>
                <a:gridCol w="1608057"/>
                <a:gridCol w="1510374"/>
                <a:gridCol w="1510374"/>
                <a:gridCol w="1510374"/>
              </a:tblGrid>
              <a:tr h="261924">
                <a:tc>
                  <a:txBody>
                    <a:bodyPr/>
                    <a:lstStyle/>
                    <a:p>
                      <a:pPr algn="ctr">
                        <a:lnSpc>
                          <a:spcPct val="150000"/>
                        </a:lnSpc>
                        <a:spcAft>
                          <a:spcPts val="0"/>
                        </a:spcAft>
                      </a:pPr>
                      <a:r>
                        <a:rPr lang="es-EC" sz="1100" b="1" dirty="0">
                          <a:solidFill>
                            <a:schemeClr val="bg1"/>
                          </a:solidFill>
                          <a:effectLst/>
                          <a:latin typeface="Calibri"/>
                          <a:ea typeface="Calibri"/>
                          <a:cs typeface="Arial"/>
                        </a:rPr>
                        <a:t>DESCRIPCIÓN</a:t>
                      </a:r>
                      <a:endParaRPr lang="es-EC" sz="1100" dirty="0">
                        <a:solidFill>
                          <a:schemeClr val="bg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a:solidFill>
                            <a:schemeClr val="bg1"/>
                          </a:solidFill>
                          <a:effectLst/>
                          <a:latin typeface="Calibri"/>
                          <a:ea typeface="Calibri"/>
                          <a:cs typeface="Arial"/>
                        </a:rPr>
                        <a:t>OPCIÓN 1</a:t>
                      </a:r>
                      <a:endParaRPr lang="es-EC" sz="1100" dirty="0">
                        <a:solidFill>
                          <a:schemeClr val="bg1"/>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b="1" dirty="0">
                          <a:solidFill>
                            <a:schemeClr val="bg1"/>
                          </a:solidFill>
                          <a:effectLst/>
                          <a:latin typeface="Calibri"/>
                          <a:ea typeface="Calibri"/>
                          <a:cs typeface="Arial"/>
                        </a:rPr>
                        <a:t>OPCIÓN 2</a:t>
                      </a:r>
                      <a:endParaRPr lang="es-EC" sz="1100" dirty="0">
                        <a:solidFill>
                          <a:schemeClr val="bg1"/>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b="1" dirty="0">
                          <a:solidFill>
                            <a:schemeClr val="bg1"/>
                          </a:solidFill>
                          <a:effectLst/>
                          <a:latin typeface="Calibri"/>
                          <a:ea typeface="Calibri"/>
                          <a:cs typeface="Arial"/>
                        </a:rPr>
                        <a:t>OPCIÓN</a:t>
                      </a:r>
                      <a:r>
                        <a:rPr lang="es-EC" sz="1100" b="1" dirty="0">
                          <a:solidFill>
                            <a:srgbClr val="31849B"/>
                          </a:solidFill>
                          <a:effectLst/>
                          <a:latin typeface="Calibri"/>
                          <a:ea typeface="Calibri"/>
                          <a:cs typeface="Arial"/>
                        </a:rPr>
                        <a:t> 3</a:t>
                      </a:r>
                      <a:endParaRPr lang="es-EC" sz="1100" dirty="0">
                        <a:solidFill>
                          <a:srgbClr val="31849B"/>
                        </a:solidFill>
                        <a:effectLst/>
                        <a:latin typeface="Calibri"/>
                        <a:ea typeface="Calibri"/>
                        <a:cs typeface="Times New Roman"/>
                      </a:endParaRPr>
                    </a:p>
                  </a:txBody>
                  <a:tcPr marL="68580" marR="68580" marT="0" marB="0" anchor="ctr"/>
                </a:tc>
              </a:tr>
              <a:tr h="554015">
                <a:tc>
                  <a:txBody>
                    <a:bodyPr/>
                    <a:lstStyle/>
                    <a:p>
                      <a:pPr algn="ctr">
                        <a:lnSpc>
                          <a:spcPct val="150000"/>
                        </a:lnSpc>
                        <a:spcAft>
                          <a:spcPts val="0"/>
                        </a:spcAft>
                      </a:pPr>
                      <a:r>
                        <a:rPr lang="es-EC" sz="1100" b="1" dirty="0">
                          <a:solidFill>
                            <a:schemeClr val="bg1"/>
                          </a:solidFill>
                          <a:effectLst/>
                          <a:latin typeface="Calibri"/>
                          <a:ea typeface="Calibri"/>
                          <a:cs typeface="Arial"/>
                        </a:rPr>
                        <a:t>Marca</a:t>
                      </a:r>
                      <a:endParaRPr lang="es-EC" sz="1100" dirty="0">
                        <a:solidFill>
                          <a:schemeClr val="bg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solidFill>
                            <a:schemeClr val="tx1"/>
                          </a:solidFill>
                          <a:effectLst/>
                          <a:latin typeface="Calibri"/>
                          <a:ea typeface="Calibri"/>
                          <a:cs typeface="Arial"/>
                        </a:rPr>
                        <a:t>NATIONAL INSTRUMENTS</a:t>
                      </a:r>
                      <a:endParaRPr lang="es-EC" sz="1100" dirty="0">
                        <a:solidFill>
                          <a:schemeClr val="tx1"/>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dirty="0">
                          <a:solidFill>
                            <a:schemeClr val="tx1"/>
                          </a:solidFill>
                          <a:effectLst/>
                          <a:latin typeface="Calibri"/>
                          <a:ea typeface="Calibri"/>
                          <a:cs typeface="Arial"/>
                        </a:rPr>
                        <a:t>NATIONAL INSTRUMENTS</a:t>
                      </a:r>
                      <a:endParaRPr lang="es-EC" sz="1100" dirty="0">
                        <a:solidFill>
                          <a:schemeClr val="tx1"/>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dirty="0">
                          <a:solidFill>
                            <a:schemeClr val="tx1"/>
                          </a:solidFill>
                          <a:effectLst/>
                          <a:latin typeface="Calibri"/>
                          <a:ea typeface="Calibri"/>
                          <a:cs typeface="Arial"/>
                        </a:rPr>
                        <a:t>NATIONAL INSTRUMENTS</a:t>
                      </a:r>
                      <a:endParaRPr lang="es-EC" sz="1100" dirty="0">
                        <a:solidFill>
                          <a:schemeClr val="tx1"/>
                        </a:solidFill>
                        <a:effectLst/>
                        <a:latin typeface="Calibri"/>
                        <a:ea typeface="Calibri"/>
                        <a:cs typeface="Times New Roman"/>
                      </a:endParaRPr>
                    </a:p>
                  </a:txBody>
                  <a:tcPr marL="68580" marR="68580" marT="0" marB="0" anchor="ctr"/>
                </a:tc>
              </a:tr>
              <a:tr h="261924">
                <a:tc>
                  <a:txBody>
                    <a:bodyPr/>
                    <a:lstStyle/>
                    <a:p>
                      <a:pPr algn="ctr">
                        <a:lnSpc>
                          <a:spcPct val="150000"/>
                        </a:lnSpc>
                        <a:spcAft>
                          <a:spcPts val="0"/>
                        </a:spcAft>
                      </a:pPr>
                      <a:r>
                        <a:rPr lang="es-EC" sz="1100" b="1" dirty="0">
                          <a:solidFill>
                            <a:schemeClr val="bg1"/>
                          </a:solidFill>
                          <a:effectLst/>
                          <a:latin typeface="Calibri"/>
                          <a:ea typeface="Calibri"/>
                          <a:cs typeface="Arial"/>
                        </a:rPr>
                        <a:t>Modelo</a:t>
                      </a:r>
                      <a:endParaRPr lang="es-EC" sz="1100" dirty="0">
                        <a:solidFill>
                          <a:schemeClr val="bg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solidFill>
                            <a:schemeClr val="tx1"/>
                          </a:solidFill>
                          <a:effectLst/>
                          <a:latin typeface="Calibri"/>
                          <a:ea typeface="Calibri"/>
                          <a:cs typeface="Arial"/>
                        </a:rPr>
                        <a:t>NI USB-6008</a:t>
                      </a:r>
                      <a:endParaRPr lang="es-EC" sz="1100" dirty="0">
                        <a:solidFill>
                          <a:schemeClr val="tx1"/>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dirty="0">
                          <a:solidFill>
                            <a:schemeClr val="tx1"/>
                          </a:solidFill>
                          <a:effectLst/>
                          <a:latin typeface="Calibri"/>
                          <a:ea typeface="Calibri"/>
                          <a:cs typeface="Arial"/>
                        </a:rPr>
                        <a:t>NI USB-6009</a:t>
                      </a:r>
                      <a:endParaRPr lang="es-EC" sz="1100" dirty="0">
                        <a:solidFill>
                          <a:schemeClr val="tx1"/>
                        </a:solidFill>
                        <a:effectLst/>
                        <a:latin typeface="Calibri"/>
                        <a:ea typeface="Calibri"/>
                        <a:cs typeface="Times New Roman"/>
                      </a:endParaRPr>
                    </a:p>
                  </a:txBody>
                  <a:tcPr marL="68580" marR="68580" marT="0" marB="0" anchor="ctr"/>
                </a:tc>
                <a:tc>
                  <a:txBody>
                    <a:bodyPr/>
                    <a:lstStyle/>
                    <a:p>
                      <a:pPr indent="19685" algn="ctr">
                        <a:lnSpc>
                          <a:spcPct val="150000"/>
                        </a:lnSpc>
                        <a:spcAft>
                          <a:spcPts val="0"/>
                        </a:spcAft>
                      </a:pPr>
                      <a:r>
                        <a:rPr lang="es-EC" sz="1100" dirty="0">
                          <a:solidFill>
                            <a:schemeClr val="tx1"/>
                          </a:solidFill>
                          <a:effectLst/>
                          <a:latin typeface="Calibri"/>
                          <a:ea typeface="Calibri"/>
                          <a:cs typeface="Arial"/>
                        </a:rPr>
                        <a:t>NI USB-6210</a:t>
                      </a:r>
                      <a:endParaRPr lang="es-EC" sz="1100" dirty="0">
                        <a:solidFill>
                          <a:schemeClr val="tx1"/>
                        </a:solidFill>
                        <a:effectLst/>
                        <a:latin typeface="Calibri"/>
                        <a:ea typeface="Calibri"/>
                        <a:cs typeface="Times New Roman"/>
                      </a:endParaRPr>
                    </a:p>
                  </a:txBody>
                  <a:tcPr marL="68580" marR="68580" marT="0" marB="0" anchor="ctr"/>
                </a:tc>
              </a:tr>
              <a:tr h="1619777">
                <a:tc>
                  <a:txBody>
                    <a:bodyPr/>
                    <a:lstStyle/>
                    <a:p>
                      <a:pPr algn="ctr">
                        <a:lnSpc>
                          <a:spcPct val="150000"/>
                        </a:lnSpc>
                        <a:spcAft>
                          <a:spcPts val="0"/>
                        </a:spcAft>
                      </a:pPr>
                      <a:r>
                        <a:rPr lang="es-EC" sz="1100">
                          <a:effectLst/>
                        </a:rPr>
                        <a:t>Apariencia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endParaRPr lang="es-EC" sz="1100">
                        <a:solidFill>
                          <a:srgbClr val="31849B"/>
                        </a:solidFill>
                        <a:effectLst/>
                        <a:latin typeface="Calibri"/>
                        <a:ea typeface="Calibri"/>
                        <a:cs typeface="Arial"/>
                      </a:endParaRPr>
                    </a:p>
                  </a:txBody>
                  <a:tcPr marL="68580" marR="68580" marT="0" marB="0" anchor="ctr"/>
                </a:tc>
                <a:tc>
                  <a:txBody>
                    <a:bodyPr/>
                    <a:lstStyle/>
                    <a:p>
                      <a:pPr algn="ctr">
                        <a:lnSpc>
                          <a:spcPct val="150000"/>
                        </a:lnSpc>
                        <a:spcAft>
                          <a:spcPts val="0"/>
                        </a:spcAft>
                      </a:pPr>
                      <a:endParaRPr lang="es-EC" sz="1100">
                        <a:solidFill>
                          <a:srgbClr val="31849B"/>
                        </a:solidFill>
                        <a:effectLst/>
                        <a:latin typeface="Calibri"/>
                        <a:ea typeface="Calibri"/>
                        <a:cs typeface="Arial"/>
                      </a:endParaRPr>
                    </a:p>
                  </a:txBody>
                  <a:tcPr marL="68580" marR="68580" marT="0" marB="0" anchor="ctr"/>
                </a:tc>
                <a:tc>
                  <a:txBody>
                    <a:bodyPr/>
                    <a:lstStyle/>
                    <a:p>
                      <a:pPr algn="ctr">
                        <a:lnSpc>
                          <a:spcPct val="150000"/>
                        </a:lnSpc>
                        <a:spcAft>
                          <a:spcPts val="0"/>
                        </a:spcAft>
                      </a:pP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pic>
        <p:nvPicPr>
          <p:cNvPr id="2049" name="Imagen 773"/>
          <p:cNvPicPr>
            <a:picLocks noChangeAspect="1" noChangeArrowheads="1"/>
          </p:cNvPicPr>
          <p:nvPr/>
        </p:nvPicPr>
        <p:blipFill>
          <a:blip r:embed="rId4">
            <a:extLst>
              <a:ext uri="{28A0092B-C50C-407E-A947-70E740481C1C}">
                <a14:useLocalDpi xmlns:a14="http://schemas.microsoft.com/office/drawing/2010/main" val="0"/>
              </a:ext>
            </a:extLst>
          </a:blip>
          <a:srcRect l="58597" t="49689" r="33672" b="31874"/>
          <a:stretch>
            <a:fillRect/>
          </a:stretch>
        </p:blipFill>
        <p:spPr bwMode="auto">
          <a:xfrm>
            <a:off x="6629400" y="3345220"/>
            <a:ext cx="823912" cy="11049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Imagen 774"/>
          <p:cNvPicPr>
            <a:picLocks noChangeAspect="1" noChangeArrowheads="1"/>
          </p:cNvPicPr>
          <p:nvPr/>
        </p:nvPicPr>
        <p:blipFill>
          <a:blip r:embed="rId5">
            <a:extLst>
              <a:ext uri="{28A0092B-C50C-407E-A947-70E740481C1C}">
                <a14:useLocalDpi xmlns:a14="http://schemas.microsoft.com/office/drawing/2010/main" val="0"/>
              </a:ext>
            </a:extLst>
          </a:blip>
          <a:srcRect l="35368" t="49927" r="54417" b="30653"/>
          <a:stretch>
            <a:fillRect/>
          </a:stretch>
        </p:blipFill>
        <p:spPr bwMode="auto">
          <a:xfrm>
            <a:off x="3612143" y="3454758"/>
            <a:ext cx="925513" cy="990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Imagen 775"/>
          <p:cNvPicPr>
            <a:picLocks noChangeAspect="1" noChangeArrowheads="1"/>
          </p:cNvPicPr>
          <p:nvPr/>
        </p:nvPicPr>
        <p:blipFill>
          <a:blip r:embed="rId6">
            <a:extLst>
              <a:ext uri="{28A0092B-C50C-407E-A947-70E740481C1C}">
                <a14:useLocalDpi xmlns:a14="http://schemas.microsoft.com/office/drawing/2010/main" val="0"/>
              </a:ext>
            </a:extLst>
          </a:blip>
          <a:srcRect l="26041" t="49303" r="59180" b="25662"/>
          <a:stretch>
            <a:fillRect/>
          </a:stretch>
        </p:blipFill>
        <p:spPr bwMode="auto">
          <a:xfrm>
            <a:off x="5105399" y="3454758"/>
            <a:ext cx="930275" cy="8858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2 Tabla"/>
          <p:cNvGraphicFramePr>
            <a:graphicFrameLocks noGrp="1"/>
          </p:cNvGraphicFramePr>
          <p:nvPr>
            <p:extLst>
              <p:ext uri="{D42A27DB-BD31-4B8C-83A1-F6EECF244321}">
                <p14:modId xmlns:p14="http://schemas.microsoft.com/office/powerpoint/2010/main" val="1200262660"/>
              </p:ext>
            </p:extLst>
          </p:nvPr>
        </p:nvGraphicFramePr>
        <p:xfrm>
          <a:off x="1676400" y="4872775"/>
          <a:ext cx="6172200" cy="474148"/>
        </p:xfrm>
        <a:graphic>
          <a:graphicData uri="http://schemas.openxmlformats.org/drawingml/2006/table">
            <a:tbl>
              <a:tblPr firstRow="1" firstCol="1" bandRow="1">
                <a:tableStyleId>{5C22544A-7EE6-4342-B048-85BDC9FD1C3A}</a:tableStyleId>
              </a:tblPr>
              <a:tblGrid>
                <a:gridCol w="1620203"/>
                <a:gridCol w="1543050"/>
                <a:gridCol w="1484947"/>
                <a:gridCol w="1524000"/>
              </a:tblGrid>
              <a:tr h="474148">
                <a:tc>
                  <a:txBody>
                    <a:bodyPr/>
                    <a:lstStyle/>
                    <a:p>
                      <a:pPr algn="ctr">
                        <a:lnSpc>
                          <a:spcPct val="150000"/>
                        </a:lnSpc>
                        <a:spcAft>
                          <a:spcPts val="0"/>
                        </a:spcAft>
                      </a:pPr>
                      <a:r>
                        <a:rPr lang="es-EC" sz="1200" dirty="0">
                          <a:effectLst/>
                        </a:rPr>
                        <a:t>SUMATORIA TOTAL</a:t>
                      </a:r>
                      <a:endParaRPr lang="es-EC" sz="1200" dirty="0">
                        <a:solidFill>
                          <a:srgbClr val="31849B"/>
                        </a:solidFill>
                        <a:effectLst/>
                        <a:latin typeface="Calibri"/>
                        <a:ea typeface="Calibri"/>
                        <a:cs typeface="Times New Roman"/>
                      </a:endParaRPr>
                    </a:p>
                  </a:txBody>
                  <a:tcPr marL="64657" marR="64657" marT="0" marB="0" anchor="ctr"/>
                </a:tc>
                <a:tc>
                  <a:txBody>
                    <a:bodyPr/>
                    <a:lstStyle/>
                    <a:p>
                      <a:pPr algn="ctr">
                        <a:lnSpc>
                          <a:spcPct val="150000"/>
                        </a:lnSpc>
                        <a:spcAft>
                          <a:spcPts val="0"/>
                        </a:spcAft>
                      </a:pPr>
                      <a:r>
                        <a:rPr lang="es-EC" sz="1200" b="1" dirty="0">
                          <a:effectLst/>
                        </a:rPr>
                        <a:t>9,15</a:t>
                      </a:r>
                      <a:endParaRPr lang="es-EC" sz="1200" b="1" dirty="0">
                        <a:solidFill>
                          <a:srgbClr val="31849B"/>
                        </a:solidFill>
                        <a:effectLst/>
                        <a:latin typeface="Calibri"/>
                        <a:ea typeface="Calibri"/>
                        <a:cs typeface="Times New Roman"/>
                      </a:endParaRPr>
                    </a:p>
                  </a:txBody>
                  <a:tcPr marL="64657" marR="64657" marT="0" marB="0" anchor="ctr"/>
                </a:tc>
                <a:tc>
                  <a:txBody>
                    <a:bodyPr/>
                    <a:lstStyle/>
                    <a:p>
                      <a:pPr algn="ctr">
                        <a:lnSpc>
                          <a:spcPct val="150000"/>
                        </a:lnSpc>
                        <a:spcAft>
                          <a:spcPts val="0"/>
                        </a:spcAft>
                      </a:pPr>
                      <a:r>
                        <a:rPr lang="es-EC" sz="1200" dirty="0">
                          <a:effectLst/>
                        </a:rPr>
                        <a:t>8,85</a:t>
                      </a:r>
                      <a:endParaRPr lang="es-EC" sz="1200" dirty="0">
                        <a:solidFill>
                          <a:srgbClr val="31849B"/>
                        </a:solidFill>
                        <a:effectLst/>
                        <a:latin typeface="Calibri"/>
                        <a:ea typeface="Calibri"/>
                        <a:cs typeface="Times New Roman"/>
                      </a:endParaRPr>
                    </a:p>
                  </a:txBody>
                  <a:tcPr marL="64657" marR="64657" marT="0" marB="0" anchor="ctr"/>
                </a:tc>
                <a:tc>
                  <a:txBody>
                    <a:bodyPr/>
                    <a:lstStyle/>
                    <a:p>
                      <a:pPr algn="ctr">
                        <a:lnSpc>
                          <a:spcPct val="150000"/>
                        </a:lnSpc>
                        <a:spcAft>
                          <a:spcPts val="0"/>
                        </a:spcAft>
                      </a:pPr>
                      <a:r>
                        <a:rPr lang="es-EC" sz="1200" dirty="0">
                          <a:effectLst/>
                        </a:rPr>
                        <a:t>8,85</a:t>
                      </a:r>
                      <a:endParaRPr lang="es-EC" sz="1200" dirty="0">
                        <a:solidFill>
                          <a:srgbClr val="31849B"/>
                        </a:solidFill>
                        <a:effectLst/>
                        <a:latin typeface="Calibri"/>
                        <a:ea typeface="Calibri"/>
                        <a:cs typeface="Times New Roman"/>
                      </a:endParaRPr>
                    </a:p>
                  </a:txBody>
                  <a:tcPr marL="64657" marR="64657" marT="0" marB="0" anchor="ctr"/>
                </a:tc>
              </a:tr>
            </a:tbl>
          </a:graphicData>
        </a:graphic>
      </p:graphicFrame>
    </p:spTree>
    <p:extLst>
      <p:ext uri="{BB962C8B-B14F-4D97-AF65-F5344CB8AC3E}">
        <p14:creationId xmlns:p14="http://schemas.microsoft.com/office/powerpoint/2010/main" val="2655543220"/>
      </p:ext>
    </p:extLst>
  </p:cSld>
  <p:clrMapOvr>
    <a:masterClrMapping/>
  </p:clrMapOvr>
  <p:transition>
    <p:push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REGISTRO AUTOMÁTICO DE DATOS</a:t>
            </a:r>
          </a:p>
          <a:p>
            <a:pPr algn="just" eaLnBrk="1" hangingPunct="1">
              <a:buFont typeface="Arial" charset="0"/>
              <a:buNone/>
            </a:pPr>
            <a:endParaRPr lang="es-ES" altLang="en-US" sz="2000" b="1" dirty="0" smtClean="0">
              <a:cs typeface="Arial" charset="0"/>
            </a:endParaRPr>
          </a:p>
          <a:p>
            <a:pPr lvl="0"/>
            <a:r>
              <a:rPr lang="es-EC" sz="2000" dirty="0" smtClean="0"/>
              <a:t>Conexión </a:t>
            </a:r>
            <a:r>
              <a:rPr lang="es-EC" sz="2000" dirty="0"/>
              <a:t>de forma Diferencial NIUSB6008DAQ1: </a:t>
            </a:r>
          </a:p>
          <a:p>
            <a:pPr lvl="1"/>
            <a:r>
              <a:rPr lang="es-EC" sz="2000" dirty="0"/>
              <a:t>Sensor Para temperatura de Aire (LM35 DZ N°1)</a:t>
            </a:r>
          </a:p>
          <a:p>
            <a:pPr lvl="1"/>
            <a:r>
              <a:rPr lang="es-EC" sz="2000" dirty="0"/>
              <a:t>Sensor de presión de Suministro de Gas (MPX5700 N°1)</a:t>
            </a:r>
          </a:p>
          <a:p>
            <a:pPr lvl="1"/>
            <a:r>
              <a:rPr lang="es-EC" sz="2000" dirty="0"/>
              <a:t>Sensor para presión de entrega de gas (MPX5700 N°2)</a:t>
            </a:r>
          </a:p>
          <a:p>
            <a:pPr lvl="1"/>
            <a:r>
              <a:rPr lang="es-EC" sz="2000" dirty="0"/>
              <a:t>Sensor para temperatura de gas (LM35 DZ N°2)</a:t>
            </a:r>
          </a:p>
          <a:p>
            <a:pPr marL="0" lvl="0" indent="0">
              <a:buNone/>
            </a:pPr>
            <a:endParaRPr lang="es-EC" sz="2000" dirty="0" smtClean="0"/>
          </a:p>
          <a:p>
            <a:r>
              <a:rPr lang="es-EC" sz="2000" dirty="0" smtClean="0"/>
              <a:t>Conexión </a:t>
            </a:r>
            <a:r>
              <a:rPr lang="es-EC" sz="2000" dirty="0"/>
              <a:t>de forma Referencial NIUSB6008DAQ2: </a:t>
            </a:r>
          </a:p>
          <a:p>
            <a:pPr lvl="1"/>
            <a:r>
              <a:rPr lang="es-EC" sz="2000" dirty="0"/>
              <a:t>Sensor para caudal másico de gas (D6F-05N2-000)</a:t>
            </a:r>
          </a:p>
          <a:p>
            <a:pPr lvl="1"/>
            <a:r>
              <a:rPr lang="es-EC" sz="2000" dirty="0"/>
              <a:t>Sensor para presión de suministro de aire (MPX5050 N°1)</a:t>
            </a:r>
          </a:p>
          <a:p>
            <a:pPr lvl="1"/>
            <a:r>
              <a:rPr lang="es-EC" sz="2000" dirty="0"/>
              <a:t>Sensor para presión total de aire (MPX5050 N°2)</a:t>
            </a:r>
          </a:p>
          <a:p>
            <a:pPr lvl="1"/>
            <a:r>
              <a:rPr lang="es-EC" sz="2000" dirty="0"/>
              <a:t>Sensor para presión estática de aire (MPX5050 N°3)</a:t>
            </a:r>
          </a:p>
          <a:p>
            <a:pPr lvl="1"/>
            <a:r>
              <a:rPr lang="es-EC" sz="2000" dirty="0"/>
              <a:t>Sensor para medición de fuerza de empuje (FRS).</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1200" b="1" dirty="0" smtClean="0">
              <a:latin typeface="Arial" charset="0"/>
              <a:cs typeface="Arial" charset="0"/>
            </a:endParaRPr>
          </a:p>
          <a:p>
            <a:pPr algn="just" eaLnBrk="1" hangingPunct="1">
              <a:buFont typeface="Arial" charset="0"/>
              <a:buNone/>
            </a:pPr>
            <a:endParaRPr lang="es-ES" altLang="en-US" sz="2000" dirty="0">
              <a:cs typeface="Arial" charset="0"/>
            </a:endParaRPr>
          </a:p>
        </p:txBody>
      </p:sp>
    </p:spTree>
    <p:extLst>
      <p:ext uri="{BB962C8B-B14F-4D97-AF65-F5344CB8AC3E}">
        <p14:creationId xmlns:p14="http://schemas.microsoft.com/office/powerpoint/2010/main" val="2940554314"/>
      </p:ext>
    </p:extLst>
  </p:cSld>
  <p:clrMapOvr>
    <a:masterClrMapping/>
  </p:clrMapOvr>
  <p:transition>
    <p:push dir="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INSTRUMENTACIÓN Y PUESTA A PUNTO</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Tarjeta de Adquisición de Datos</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1200" b="1" dirty="0" smtClean="0">
                <a:cs typeface="Arial" charset="0"/>
                <a:hlinkClick r:id="rId4" action="ppaction://hlinkfile"/>
              </a:rPr>
              <a:t>Diagrama de Conexión</a:t>
            </a:r>
            <a:endParaRPr lang="es-ES" altLang="en-US" sz="1200" b="1" dirty="0">
              <a:cs typeface="Arial" charset="0"/>
            </a:endParaRPr>
          </a:p>
          <a:p>
            <a:pPr algn="just" eaLnBrk="1" hangingPunct="1">
              <a:buFont typeface="Arial" charset="0"/>
              <a:buNone/>
            </a:pPr>
            <a:endParaRPr lang="es-ES" altLang="en-US" sz="1200" b="1" dirty="0" smtClean="0">
              <a:cs typeface="Arial" charset="0"/>
            </a:endParaRPr>
          </a:p>
        </p:txBody>
      </p:sp>
      <p:pic>
        <p:nvPicPr>
          <p:cNvPr id="9" name="0 Imagen"/>
          <p:cNvPicPr/>
          <p:nvPr/>
        </p:nvPicPr>
        <p:blipFill rotWithShape="1">
          <a:blip r:embed="rId5" cstate="print">
            <a:extLst>
              <a:ext uri="{28A0092B-C50C-407E-A947-70E740481C1C}">
                <a14:useLocalDpi xmlns:a14="http://schemas.microsoft.com/office/drawing/2010/main" val="0"/>
              </a:ext>
            </a:extLst>
          </a:blip>
          <a:srcRect l="8772" r="13158"/>
          <a:stretch/>
        </p:blipFill>
        <p:spPr bwMode="auto">
          <a:xfrm>
            <a:off x="2286000" y="1828800"/>
            <a:ext cx="4757737" cy="363251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69845773"/>
      </p:ext>
    </p:extLst>
  </p:cSld>
  <p:clrMapOvr>
    <a:masterClrMapping/>
  </p:clrMapOvr>
  <p:transition>
    <p:push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INTERFAZ DE USUARIO Y PUESTA A PUNTO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Programación</a:t>
            </a:r>
          </a:p>
          <a:p>
            <a:pPr marL="0" indent="0">
              <a:buNone/>
            </a:pPr>
            <a:r>
              <a:rPr lang="es-EC" sz="2000" dirty="0" smtClean="0"/>
              <a:t>Software</a:t>
            </a:r>
          </a:p>
          <a:p>
            <a:pPr lvl="0"/>
            <a:r>
              <a:rPr lang="es-EC" sz="2000" dirty="0" smtClean="0"/>
              <a:t>NI-</a:t>
            </a:r>
            <a:r>
              <a:rPr lang="es-EC" sz="2000" dirty="0" err="1" smtClean="0"/>
              <a:t>DAQmx</a:t>
            </a:r>
            <a:r>
              <a:rPr lang="es-EC" sz="2000" dirty="0"/>
              <a:t>. Para la interfaz de programación y configuraciones de sensores.</a:t>
            </a:r>
          </a:p>
          <a:p>
            <a:r>
              <a:rPr lang="es-EC" sz="2000" dirty="0"/>
              <a:t>NI </a:t>
            </a:r>
            <a:r>
              <a:rPr lang="es-EC" sz="2000" dirty="0" err="1"/>
              <a:t>LabView</a:t>
            </a:r>
            <a:r>
              <a:rPr lang="es-EC" sz="2000" dirty="0"/>
              <a:t>. Como software de aplicación para la adquisición de la señal e interpretación de la </a:t>
            </a:r>
            <a:r>
              <a:rPr lang="es-EC" sz="2000" dirty="0" smtClean="0"/>
              <a:t>misma</a:t>
            </a:r>
          </a:p>
          <a:p>
            <a:pPr marL="0" lvl="0" indent="0">
              <a:buNone/>
            </a:pPr>
            <a:endParaRPr lang="es-EC" sz="2000" dirty="0" smtClean="0"/>
          </a:p>
          <a:p>
            <a:pPr marL="0" lvl="0" indent="0">
              <a:buNone/>
            </a:pPr>
            <a:endParaRPr lang="es-EC" sz="2000" dirty="0"/>
          </a:p>
          <a:p>
            <a:pPr marL="0" lvl="0" indent="0">
              <a:buNone/>
            </a:pPr>
            <a:endParaRPr lang="es-EC" sz="2000" dirty="0" smtClean="0"/>
          </a:p>
          <a:p>
            <a:pPr marL="0" lvl="0" indent="0">
              <a:buNone/>
            </a:pPr>
            <a:endParaRPr lang="es-EC" sz="2000" dirty="0"/>
          </a:p>
          <a:p>
            <a:pPr marL="0" lvl="0" indent="0">
              <a:buNone/>
            </a:pPr>
            <a:endParaRPr lang="es-EC" sz="2000" dirty="0" smtClean="0"/>
          </a:p>
          <a:p>
            <a:pPr marL="0" lvl="0" indent="0">
              <a:buNone/>
            </a:pPr>
            <a:endParaRPr lang="es-EC" sz="2000" dirty="0"/>
          </a:p>
          <a:p>
            <a:pPr marL="0" lvl="0" indent="0">
              <a:buNone/>
            </a:pPr>
            <a:endParaRPr lang="es-EC" sz="2000" dirty="0" smtClean="0"/>
          </a:p>
          <a:p>
            <a:pPr marL="0" lvl="0" indent="0">
              <a:buNone/>
            </a:pPr>
            <a:endParaRPr lang="es-EC" sz="2000" dirty="0"/>
          </a:p>
          <a:p>
            <a:pPr marL="0" lvl="0" indent="0">
              <a:buNone/>
            </a:pPr>
            <a:r>
              <a:rPr lang="es-EC" sz="1200" b="1" dirty="0" smtClean="0">
                <a:hlinkClick r:id="rId4" action="ppaction://hlinkfile"/>
              </a:rPr>
              <a:t>Desarrollo de la Programación</a:t>
            </a:r>
            <a:endParaRPr lang="es-EC" sz="1200" b="1" dirty="0"/>
          </a:p>
          <a:p>
            <a:pPr marL="0" indent="0">
              <a:buNone/>
            </a:pPr>
            <a:endParaRPr lang="es-ES" altLang="en-US" sz="2000" dirty="0" smtClean="0">
              <a:cs typeface="Arial" charset="0"/>
            </a:endParaRPr>
          </a:p>
        </p:txBody>
      </p:sp>
    </p:spTree>
    <p:extLst>
      <p:ext uri="{BB962C8B-B14F-4D97-AF65-F5344CB8AC3E}">
        <p14:creationId xmlns:p14="http://schemas.microsoft.com/office/powerpoint/2010/main" val="3479341882"/>
      </p:ext>
    </p:extLst>
  </p:cSld>
  <p:clrMapOvr>
    <a:masterClrMapping/>
  </p:clrMapOvr>
  <p:transition>
    <p:push dir="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715000"/>
          </a:xfrm>
        </p:spPr>
        <p:txBody>
          <a:bodyPr/>
          <a:lstStyle/>
          <a:p>
            <a:pPr algn="ctr" eaLnBrk="1" hangingPunct="1">
              <a:buFont typeface="Arial" charset="0"/>
              <a:buNone/>
            </a:pPr>
            <a:r>
              <a:rPr lang="es-ES" altLang="en-US" sz="2000" b="1" dirty="0" smtClean="0">
                <a:latin typeface="Arial" charset="0"/>
                <a:cs typeface="Arial" charset="0"/>
              </a:rPr>
              <a:t>INTERFAZ DE USUARIO Y PUESTA A PUNTO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Estatorreactor</a:t>
            </a:r>
          </a:p>
          <a:p>
            <a:pPr algn="just" eaLnBrk="1" hangingPunct="1">
              <a:buFont typeface="Arial" charset="0"/>
              <a:buNone/>
            </a:pPr>
            <a:endParaRPr lang="es-ES" altLang="en-US" sz="2000" dirty="0" smtClean="0">
              <a:cs typeface="Arial" charset="0"/>
            </a:endParaRPr>
          </a:p>
          <a:p>
            <a:pPr algn="just" eaLnBrk="1" hangingPunct="1">
              <a:buFont typeface="Arial" charset="0"/>
              <a:buNone/>
            </a:pPr>
            <a:endParaRPr lang="es-ES" altLang="en-US" sz="2000" dirty="0">
              <a:cs typeface="Arial" charset="0"/>
            </a:endParaRPr>
          </a:p>
          <a:p>
            <a:pPr algn="just" eaLnBrk="1" hangingPunct="1">
              <a:buFont typeface="Arial" charset="0"/>
              <a:buNone/>
            </a:pPr>
            <a:endParaRPr lang="es-ES" altLang="en-US" sz="2000" dirty="0" smtClean="0">
              <a:cs typeface="Arial" charset="0"/>
            </a:endParaRPr>
          </a:p>
          <a:p>
            <a:pPr algn="just" eaLnBrk="1" hangingPunct="1">
              <a:buFont typeface="Arial" charset="0"/>
              <a:buNone/>
            </a:pPr>
            <a:endParaRPr lang="es-ES" altLang="en-US" sz="2000" dirty="0">
              <a:cs typeface="Arial" charset="0"/>
            </a:endParaRPr>
          </a:p>
          <a:p>
            <a:pPr algn="just" eaLnBrk="1" hangingPunct="1">
              <a:buFont typeface="Arial" charset="0"/>
              <a:buNone/>
            </a:pPr>
            <a:endParaRPr lang="es-ES" altLang="en-US" sz="2000" dirty="0" smtClean="0">
              <a:cs typeface="Arial" charset="0"/>
            </a:endParaRPr>
          </a:p>
          <a:p>
            <a:pPr algn="just" eaLnBrk="1" hangingPunct="1">
              <a:buFont typeface="Arial" charset="0"/>
              <a:buNone/>
            </a:pPr>
            <a:endParaRPr lang="es-ES" altLang="en-US" sz="2000" dirty="0">
              <a:cs typeface="Arial" charset="0"/>
            </a:endParaRPr>
          </a:p>
          <a:p>
            <a:pPr algn="just" eaLnBrk="1" hangingPunct="1">
              <a:buFont typeface="Arial" charset="0"/>
              <a:buNone/>
            </a:pPr>
            <a:endParaRPr lang="es-ES" altLang="en-US" sz="2000" dirty="0" smtClean="0">
              <a:cs typeface="Arial" charset="0"/>
            </a:endParaRPr>
          </a:p>
          <a:p>
            <a:pPr algn="just" eaLnBrk="1" hangingPunct="1">
              <a:buFont typeface="Arial" charset="0"/>
              <a:buNone/>
            </a:pPr>
            <a:endParaRPr lang="es-ES" altLang="en-US" sz="2000" dirty="0">
              <a:cs typeface="Arial" charset="0"/>
            </a:endParaRPr>
          </a:p>
          <a:p>
            <a:pPr algn="just" eaLnBrk="1" hangingPunct="1">
              <a:buFont typeface="Arial" charset="0"/>
              <a:buNone/>
            </a:pPr>
            <a:endParaRPr lang="es-ES" altLang="en-US" sz="2000" dirty="0" smtClean="0">
              <a:cs typeface="Arial" charset="0"/>
            </a:endParaRPr>
          </a:p>
          <a:p>
            <a:pPr algn="just" eaLnBrk="1" hangingPunct="1">
              <a:buFont typeface="Arial" charset="0"/>
              <a:buNone/>
            </a:pPr>
            <a:endParaRPr lang="es-ES" altLang="en-US" sz="2000" dirty="0">
              <a:cs typeface="Arial" charset="0"/>
            </a:endParaRPr>
          </a:p>
          <a:p>
            <a:pPr algn="just" eaLnBrk="1" hangingPunct="1">
              <a:buFont typeface="Arial" charset="0"/>
              <a:buNone/>
            </a:pPr>
            <a:endParaRPr lang="es-ES" altLang="en-US" sz="2000" dirty="0" smtClean="0">
              <a:cs typeface="Arial" charset="0"/>
            </a:endParaRPr>
          </a:p>
          <a:p>
            <a:pPr algn="just" eaLnBrk="1" hangingPunct="1">
              <a:buFont typeface="Arial" charset="0"/>
              <a:buNone/>
            </a:pPr>
            <a:endParaRPr lang="es-ES" altLang="en-US" sz="1200" dirty="0">
              <a:cs typeface="Arial" charset="0"/>
            </a:endParaRPr>
          </a:p>
          <a:p>
            <a:pPr algn="just" eaLnBrk="1" hangingPunct="1">
              <a:buFont typeface="Arial" charset="0"/>
              <a:buNone/>
            </a:pPr>
            <a:endParaRPr lang="es-ES" altLang="en-US" sz="1200" b="1" dirty="0" smtClean="0">
              <a:cs typeface="Arial" charset="0"/>
            </a:endParaRPr>
          </a:p>
          <a:p>
            <a:pPr algn="just" eaLnBrk="1" hangingPunct="1">
              <a:buFont typeface="Arial" charset="0"/>
              <a:buNone/>
            </a:pPr>
            <a:endParaRPr lang="es-ES" altLang="en-US" sz="1200" b="1" dirty="0">
              <a:cs typeface="Arial" charset="0"/>
            </a:endParaRPr>
          </a:p>
          <a:p>
            <a:pPr algn="just" eaLnBrk="1" hangingPunct="1">
              <a:buFont typeface="Arial" charset="0"/>
              <a:buNone/>
            </a:pPr>
            <a:r>
              <a:rPr lang="es-ES" altLang="en-US" sz="1200" b="1" dirty="0" smtClean="0">
                <a:cs typeface="Arial" charset="0"/>
                <a:hlinkClick r:id="rId4" action="ppaction://hlinkfile"/>
              </a:rPr>
              <a:t>Algoritmo de Programación</a:t>
            </a:r>
            <a:endParaRPr lang="es-ES" altLang="en-US" sz="1200" b="1" dirty="0">
              <a:cs typeface="Arial" charset="0"/>
            </a:endParaRPr>
          </a:p>
        </p:txBody>
      </p:sp>
      <p:pic>
        <p:nvPicPr>
          <p:cNvPr id="4" name="3 Imagen"/>
          <p:cNvPicPr/>
          <p:nvPr/>
        </p:nvPicPr>
        <p:blipFill rotWithShape="1">
          <a:blip r:embed="rId5"/>
          <a:srcRect t="3120" b="5000"/>
          <a:stretch/>
        </p:blipFill>
        <p:spPr bwMode="auto">
          <a:xfrm>
            <a:off x="838200" y="1676400"/>
            <a:ext cx="7620000" cy="4114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14400426"/>
      </p:ext>
    </p:extLst>
  </p:cSld>
  <p:clrMapOvr>
    <a:masterClrMapping/>
  </p:clrMapOvr>
  <p:transition>
    <p:push dir="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6096000"/>
          </a:xfrm>
        </p:spPr>
        <p:txBody>
          <a:bodyPr/>
          <a:lstStyle/>
          <a:p>
            <a:pPr algn="ctr" eaLnBrk="1" hangingPunct="1">
              <a:buFont typeface="Arial" charset="0"/>
              <a:buNone/>
            </a:pPr>
            <a:r>
              <a:rPr lang="es-ES" altLang="en-US" sz="2000" b="1" dirty="0" smtClean="0">
                <a:latin typeface="Arial" charset="0"/>
                <a:cs typeface="Arial" charset="0"/>
              </a:rPr>
              <a:t>INTERFAZ DE USUARIO Y PUESTA A PUNTO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Pulsorreactor </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1200" b="1" dirty="0" smtClean="0">
              <a:cs typeface="Arial" charset="0"/>
            </a:endParaRPr>
          </a:p>
          <a:p>
            <a:pPr algn="just" eaLnBrk="1" hangingPunct="1">
              <a:buFont typeface="Arial" charset="0"/>
              <a:buNone/>
            </a:pPr>
            <a:r>
              <a:rPr lang="es-ES" altLang="en-US" sz="1200" b="1" dirty="0" smtClean="0">
                <a:cs typeface="Arial" charset="0"/>
                <a:hlinkClick r:id="rId4" action="ppaction://hlinkfile"/>
              </a:rPr>
              <a:t>Algoritmo de Programación</a:t>
            </a:r>
            <a:endParaRPr lang="es-ES" altLang="en-US" sz="1200" b="1" dirty="0" smtClean="0">
              <a:cs typeface="Arial" charset="0"/>
            </a:endParaRPr>
          </a:p>
          <a:p>
            <a:pPr algn="just" eaLnBrk="1" hangingPunct="1">
              <a:buFont typeface="Arial" charset="0"/>
              <a:buNone/>
            </a:pPr>
            <a:endParaRPr lang="es-ES" altLang="en-US" sz="2000" dirty="0">
              <a:cs typeface="Arial" charset="0"/>
            </a:endParaRPr>
          </a:p>
          <a:p>
            <a:pPr algn="just" eaLnBrk="1" hangingPunct="1">
              <a:buFont typeface="Arial" charset="0"/>
              <a:buNone/>
            </a:pPr>
            <a:endParaRPr lang="es-ES" altLang="en-US" sz="2000" b="1" dirty="0" smtClean="0">
              <a:latin typeface="Arial" charset="0"/>
              <a:cs typeface="Arial" charset="0"/>
            </a:endParaRPr>
          </a:p>
        </p:txBody>
      </p:sp>
      <p:pic>
        <p:nvPicPr>
          <p:cNvPr id="4" name="3 Imagen"/>
          <p:cNvPicPr/>
          <p:nvPr/>
        </p:nvPicPr>
        <p:blipFill rotWithShape="1">
          <a:blip r:embed="rId5"/>
          <a:srcRect t="5929" b="5313"/>
          <a:stretch/>
        </p:blipFill>
        <p:spPr bwMode="auto">
          <a:xfrm>
            <a:off x="685800" y="1676400"/>
            <a:ext cx="7924800" cy="40005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40105562"/>
      </p:ext>
    </p:extLst>
  </p:cSld>
  <p:clrMapOvr>
    <a:masterClrMapping/>
  </p:clrMapOvr>
  <p:transition>
    <p:push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REGISTRO AUTOMÁTICO DE DATOS</a:t>
            </a:r>
          </a:p>
          <a:p>
            <a:pPr algn="just" eaLnBrk="1" hangingPunct="1">
              <a:buFont typeface="Arial" charset="0"/>
              <a:buNone/>
            </a:pPr>
            <a:endParaRPr lang="es-ES" altLang="en-US" sz="2000" b="1" dirty="0" smtClean="0">
              <a:latin typeface="Arial" panose="020B0604020202020204" pitchFamily="34" charset="0"/>
              <a:cs typeface="Arial" panose="020B0604020202020204" pitchFamily="34" charset="0"/>
            </a:endParaRPr>
          </a:p>
          <a:p>
            <a:pPr algn="just" eaLnBrk="1" hangingPunct="1">
              <a:buFont typeface="Arial" charset="0"/>
              <a:buNone/>
            </a:pPr>
            <a:r>
              <a:rPr lang="es-ES" altLang="en-US" sz="2000" b="1" dirty="0" smtClean="0">
                <a:latin typeface="Arial" panose="020B0604020202020204" pitchFamily="34" charset="0"/>
                <a:cs typeface="Arial" panose="020B0604020202020204" pitchFamily="34" charset="0"/>
              </a:rPr>
              <a:t>Estatorreactor</a:t>
            </a:r>
          </a:p>
          <a:p>
            <a:pPr algn="just" eaLnBrk="1" hangingPunct="1">
              <a:buFont typeface="Arial" charset="0"/>
              <a:buNone/>
            </a:pPr>
            <a:endParaRPr lang="es-ES" altLang="en-US" sz="2000" b="1" dirty="0" smtClean="0">
              <a:latin typeface="Arial" panose="020B0604020202020204" pitchFamily="34" charset="0"/>
              <a:cs typeface="Arial" panose="020B0604020202020204" pitchFamily="34" charset="0"/>
            </a:endParaRPr>
          </a:p>
          <a:p>
            <a:pPr marL="0" indent="0" algn="just" eaLnBrk="1" hangingPunct="1">
              <a:buNone/>
            </a:pPr>
            <a:r>
              <a:rPr lang="es-EC" sz="2000" dirty="0"/>
              <a:t>Mediante la interfaz de usuario desarrollada para el Estatorreactor en el capítulo IV se obtienen los siguientes </a:t>
            </a:r>
            <a:r>
              <a:rPr lang="es-EC" sz="2000" dirty="0" smtClean="0"/>
              <a:t>resultados</a:t>
            </a:r>
          </a:p>
          <a:p>
            <a:pPr marL="0" indent="0" algn="just" eaLnBrk="1" hangingPunct="1">
              <a:buNone/>
            </a:pPr>
            <a:endParaRPr lang="es-EC" altLang="en-US" sz="2000" dirty="0">
              <a:cs typeface="Arial" charset="0"/>
            </a:endParaRPr>
          </a:p>
          <a:p>
            <a:pPr marL="0" indent="0" algn="just" eaLnBrk="1" hangingPunct="1">
              <a:buNone/>
            </a:pPr>
            <a:endParaRPr lang="es-EC" altLang="en-US" sz="2000" dirty="0" smtClean="0">
              <a:cs typeface="Arial" charset="0"/>
            </a:endParaRPr>
          </a:p>
          <a:p>
            <a:pPr marL="0" indent="0" algn="just" eaLnBrk="1" hangingPunct="1">
              <a:buNone/>
            </a:pPr>
            <a:endParaRPr lang="es-EC" altLang="en-US" sz="2000" dirty="0">
              <a:cs typeface="Arial" charset="0"/>
            </a:endParaRPr>
          </a:p>
          <a:p>
            <a:pPr marL="0" indent="0" algn="just" eaLnBrk="1" hangingPunct="1">
              <a:buNone/>
            </a:pPr>
            <a:endParaRPr lang="es-EC" altLang="en-US" sz="2000" dirty="0" smtClean="0">
              <a:cs typeface="Arial" charset="0"/>
            </a:endParaRPr>
          </a:p>
          <a:p>
            <a:pPr marL="0" indent="0" algn="just" eaLnBrk="1" hangingPunct="1">
              <a:buNone/>
            </a:pPr>
            <a:endParaRPr lang="es-EC" altLang="en-US" sz="2000" dirty="0">
              <a:cs typeface="Arial" charset="0"/>
            </a:endParaRPr>
          </a:p>
          <a:p>
            <a:pPr marL="0" indent="0" algn="just" eaLnBrk="1" hangingPunct="1">
              <a:buNone/>
            </a:pPr>
            <a:endParaRPr lang="es-EC" altLang="en-US" sz="2000" dirty="0" smtClean="0">
              <a:cs typeface="Arial" charset="0"/>
            </a:endParaRPr>
          </a:p>
          <a:p>
            <a:pPr marL="0" indent="0" algn="just" eaLnBrk="1" hangingPunct="1">
              <a:buNone/>
            </a:pPr>
            <a:endParaRPr lang="es-EC" altLang="en-US" sz="2000" dirty="0">
              <a:cs typeface="Arial" charset="0"/>
            </a:endParaRPr>
          </a:p>
          <a:p>
            <a:pPr marL="0" indent="0" algn="just" eaLnBrk="1" hangingPunct="1">
              <a:buNone/>
            </a:pPr>
            <a:endParaRPr lang="es-EC" altLang="en-US" sz="2000" dirty="0" smtClean="0">
              <a:cs typeface="Arial" charset="0"/>
            </a:endParaRPr>
          </a:p>
          <a:p>
            <a:pPr marL="0" indent="0" algn="just" eaLnBrk="1" hangingPunct="1">
              <a:buNone/>
            </a:pPr>
            <a:endParaRPr lang="es-EC" altLang="en-US" sz="2000" dirty="0">
              <a:cs typeface="Arial" charset="0"/>
            </a:endParaRPr>
          </a:p>
          <a:p>
            <a:pPr marL="0" indent="0" algn="just" eaLnBrk="1" hangingPunct="1">
              <a:buNone/>
            </a:pPr>
            <a:endParaRPr lang="es-EC" altLang="en-US" sz="2000" dirty="0" smtClean="0">
              <a:cs typeface="Arial" charset="0"/>
            </a:endParaRPr>
          </a:p>
          <a:p>
            <a:pPr marL="0" indent="0" algn="just" eaLnBrk="1" hangingPunct="1">
              <a:buNone/>
            </a:pPr>
            <a:r>
              <a:rPr lang="es-EC" altLang="en-US" sz="1200" b="1" dirty="0" smtClean="0">
                <a:cs typeface="Arial" charset="0"/>
                <a:hlinkClick r:id="rId4" action="ppaction://hlinkfile"/>
              </a:rPr>
              <a:t>Video Demostrativo</a:t>
            </a:r>
            <a:endParaRPr lang="es-ES" altLang="en-US" sz="1200" b="1" dirty="0">
              <a:cs typeface="Arial" charset="0"/>
            </a:endParaRPr>
          </a:p>
        </p:txBody>
      </p:sp>
      <p:graphicFrame>
        <p:nvGraphicFramePr>
          <p:cNvPr id="7" name="6 Tabla"/>
          <p:cNvGraphicFramePr>
            <a:graphicFrameLocks noGrp="1"/>
          </p:cNvGraphicFramePr>
          <p:nvPr>
            <p:extLst>
              <p:ext uri="{D42A27DB-BD31-4B8C-83A1-F6EECF244321}">
                <p14:modId xmlns:p14="http://schemas.microsoft.com/office/powerpoint/2010/main" val="1137756686"/>
              </p:ext>
            </p:extLst>
          </p:nvPr>
        </p:nvGraphicFramePr>
        <p:xfrm>
          <a:off x="1916430" y="2819400"/>
          <a:ext cx="5311140" cy="2766060"/>
        </p:xfrm>
        <a:graphic>
          <a:graphicData uri="http://schemas.openxmlformats.org/drawingml/2006/table">
            <a:tbl>
              <a:tblPr firstRow="1" firstCol="1" bandRow="1">
                <a:tableStyleId>{5C22544A-7EE6-4342-B048-85BDC9FD1C3A}</a:tableStyleId>
              </a:tblPr>
              <a:tblGrid>
                <a:gridCol w="758190"/>
                <a:gridCol w="758825"/>
                <a:gridCol w="891540"/>
                <a:gridCol w="758825"/>
                <a:gridCol w="703580"/>
                <a:gridCol w="629920"/>
                <a:gridCol w="810260"/>
              </a:tblGrid>
              <a:tr h="190500">
                <a:tc>
                  <a:txBody>
                    <a:bodyPr/>
                    <a:lstStyle/>
                    <a:p>
                      <a:pPr algn="ctr">
                        <a:lnSpc>
                          <a:spcPct val="150000"/>
                        </a:lnSpc>
                        <a:spcAft>
                          <a:spcPts val="0"/>
                        </a:spcAft>
                      </a:pPr>
                      <a:r>
                        <a:rPr lang="es-EC" sz="1100" dirty="0">
                          <a:effectLst/>
                        </a:rPr>
                        <a:t>CAUDAL MÁSICO</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FUERZA DE EMPUJE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SUMINISTRO DE AIRE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ENTREGA DE GAS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TEMP. AIRE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TEMP. GAS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SUMINISTRO GAS</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Kg/h</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lb f</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cmH2O</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Psi</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°C</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°C</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Psi</a:t>
                      </a:r>
                      <a:endParaRPr lang="es-EC" sz="1100" dirty="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b="1">
                          <a:solidFill>
                            <a:srgbClr val="000000"/>
                          </a:solidFill>
                          <a:effectLst/>
                          <a:latin typeface="Calibri"/>
                          <a:ea typeface="Times New Roman"/>
                          <a:cs typeface="Times New Roman"/>
                        </a:rPr>
                        <a:t>10,07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0" dirty="0">
                          <a:solidFill>
                            <a:srgbClr val="000000"/>
                          </a:solidFill>
                          <a:effectLst/>
                          <a:latin typeface="Calibri"/>
                          <a:ea typeface="Times New Roman"/>
                          <a:cs typeface="Times New Roman"/>
                        </a:rPr>
                        <a:t>0,18</a:t>
                      </a:r>
                      <a:endParaRPr lang="es-EC" sz="1100" b="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0" dirty="0">
                          <a:solidFill>
                            <a:srgbClr val="000000"/>
                          </a:solidFill>
                          <a:effectLst/>
                          <a:latin typeface="Calibri"/>
                          <a:ea typeface="Times New Roman"/>
                          <a:cs typeface="Times New Roman"/>
                        </a:rPr>
                        <a:t>4,87</a:t>
                      </a:r>
                      <a:endParaRPr lang="es-EC" sz="1100" b="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0" dirty="0">
                          <a:solidFill>
                            <a:srgbClr val="000000"/>
                          </a:solidFill>
                          <a:effectLst/>
                          <a:latin typeface="Calibri"/>
                          <a:ea typeface="Times New Roman"/>
                          <a:cs typeface="Times New Roman"/>
                        </a:rPr>
                        <a:t>6,78</a:t>
                      </a:r>
                      <a:endParaRPr lang="es-EC" sz="1100" b="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0" dirty="0">
                          <a:solidFill>
                            <a:srgbClr val="000000"/>
                          </a:solidFill>
                          <a:effectLst/>
                          <a:latin typeface="Calibri"/>
                          <a:ea typeface="Times New Roman"/>
                          <a:cs typeface="Times New Roman"/>
                        </a:rPr>
                        <a:t>26,14</a:t>
                      </a:r>
                      <a:endParaRPr lang="es-EC" sz="1100" b="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0" dirty="0">
                          <a:solidFill>
                            <a:srgbClr val="000000"/>
                          </a:solidFill>
                          <a:effectLst/>
                          <a:latin typeface="Calibri"/>
                          <a:ea typeface="Times New Roman"/>
                          <a:cs typeface="Times New Roman"/>
                        </a:rPr>
                        <a:t>26,34</a:t>
                      </a:r>
                      <a:endParaRPr lang="es-EC" sz="1100" b="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0" dirty="0">
                          <a:solidFill>
                            <a:srgbClr val="000000"/>
                          </a:solidFill>
                          <a:effectLst/>
                          <a:latin typeface="Calibri"/>
                          <a:ea typeface="Times New Roman"/>
                          <a:cs typeface="Times New Roman"/>
                        </a:rPr>
                        <a:t>28,55</a:t>
                      </a:r>
                      <a:endParaRPr lang="es-EC" sz="1100" b="0" dirty="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b="1">
                          <a:solidFill>
                            <a:srgbClr val="000000"/>
                          </a:solidFill>
                          <a:effectLst/>
                          <a:latin typeface="Calibri"/>
                          <a:ea typeface="Times New Roman"/>
                          <a:cs typeface="Times New Roman"/>
                        </a:rPr>
                        <a:t>12,87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0">
                          <a:solidFill>
                            <a:srgbClr val="000000"/>
                          </a:solidFill>
                          <a:effectLst/>
                          <a:latin typeface="Calibri"/>
                          <a:ea typeface="Times New Roman"/>
                          <a:cs typeface="Times New Roman"/>
                        </a:rPr>
                        <a:t>0,21</a:t>
                      </a:r>
                      <a:endParaRPr lang="es-EC" sz="1100" b="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0" dirty="0">
                          <a:solidFill>
                            <a:srgbClr val="000000"/>
                          </a:solidFill>
                          <a:effectLst/>
                          <a:latin typeface="Calibri"/>
                          <a:ea typeface="Times New Roman"/>
                          <a:cs typeface="Times New Roman"/>
                        </a:rPr>
                        <a:t>6,05</a:t>
                      </a:r>
                      <a:endParaRPr lang="es-EC" sz="1100" b="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0">
                          <a:solidFill>
                            <a:srgbClr val="000000"/>
                          </a:solidFill>
                          <a:effectLst/>
                          <a:latin typeface="Calibri"/>
                          <a:ea typeface="Times New Roman"/>
                          <a:cs typeface="Times New Roman"/>
                        </a:rPr>
                        <a:t>8,74</a:t>
                      </a:r>
                      <a:endParaRPr lang="es-EC" sz="1100" b="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0">
                          <a:solidFill>
                            <a:srgbClr val="000000"/>
                          </a:solidFill>
                          <a:effectLst/>
                          <a:latin typeface="Calibri"/>
                          <a:ea typeface="Times New Roman"/>
                          <a:cs typeface="Times New Roman"/>
                        </a:rPr>
                        <a:t>26,48</a:t>
                      </a:r>
                      <a:endParaRPr lang="es-EC" sz="1100" b="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0">
                          <a:solidFill>
                            <a:srgbClr val="000000"/>
                          </a:solidFill>
                          <a:effectLst/>
                          <a:latin typeface="Calibri"/>
                          <a:ea typeface="Times New Roman"/>
                          <a:cs typeface="Times New Roman"/>
                        </a:rPr>
                        <a:t>26,25</a:t>
                      </a:r>
                      <a:endParaRPr lang="es-EC" sz="1100" b="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0" dirty="0">
                          <a:solidFill>
                            <a:srgbClr val="000000"/>
                          </a:solidFill>
                          <a:effectLst/>
                          <a:latin typeface="Calibri"/>
                          <a:ea typeface="Times New Roman"/>
                          <a:cs typeface="Times New Roman"/>
                        </a:rPr>
                        <a:t>28,03</a:t>
                      </a:r>
                      <a:endParaRPr lang="es-EC" sz="1100" b="0" dirty="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b="1">
                          <a:solidFill>
                            <a:srgbClr val="000000"/>
                          </a:solidFill>
                          <a:effectLst/>
                          <a:latin typeface="Calibri"/>
                          <a:ea typeface="Times New Roman"/>
                          <a:cs typeface="Times New Roman"/>
                        </a:rPr>
                        <a:t>13,18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0,26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6,42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8,73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26,69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26,35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28,06</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b="1">
                          <a:solidFill>
                            <a:srgbClr val="000000"/>
                          </a:solidFill>
                          <a:effectLst/>
                          <a:latin typeface="Calibri"/>
                          <a:ea typeface="Times New Roman"/>
                          <a:cs typeface="Times New Roman"/>
                        </a:rPr>
                        <a:t>15,81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0,30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7,54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11,05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27,04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26,26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27,66</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b="1">
                          <a:solidFill>
                            <a:srgbClr val="000000"/>
                          </a:solidFill>
                          <a:effectLst/>
                          <a:latin typeface="Calibri"/>
                          <a:ea typeface="Times New Roman"/>
                          <a:cs typeface="Times New Roman"/>
                        </a:rPr>
                        <a:t>18,52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0,42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8,56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13,59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27,55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26,31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27,37</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b="1">
                          <a:solidFill>
                            <a:srgbClr val="000000"/>
                          </a:solidFill>
                          <a:effectLst/>
                          <a:latin typeface="Calibri"/>
                          <a:ea typeface="Times New Roman"/>
                          <a:cs typeface="Times New Roman"/>
                        </a:rPr>
                        <a:t>20,38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0,55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10,86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16,24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28,27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26,43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27,23</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b="1">
                          <a:solidFill>
                            <a:srgbClr val="000000"/>
                          </a:solidFill>
                          <a:effectLst/>
                          <a:latin typeface="Calibri"/>
                          <a:ea typeface="Times New Roman"/>
                          <a:cs typeface="Times New Roman"/>
                        </a:rPr>
                        <a:t>21,62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0,61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12,19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18,27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28,81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solidFill>
                            <a:srgbClr val="000000"/>
                          </a:solidFill>
                          <a:effectLst/>
                          <a:latin typeface="Calibri"/>
                          <a:ea typeface="Times New Roman"/>
                          <a:cs typeface="Times New Roman"/>
                        </a:rPr>
                        <a:t>27,11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solidFill>
                            <a:srgbClr val="000000"/>
                          </a:solidFill>
                          <a:effectLst/>
                          <a:latin typeface="Calibri"/>
                          <a:ea typeface="Times New Roman"/>
                          <a:cs typeface="Times New Roman"/>
                        </a:rPr>
                        <a:t>27,33</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916972142"/>
      </p:ext>
    </p:extLst>
  </p:cSld>
  <p:clrMapOvr>
    <a:masterClrMapping/>
  </p:clrMapOvr>
  <p:transition>
    <p:push dir="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619"/>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76200"/>
            <a:ext cx="8229600" cy="6049963"/>
          </a:xfrm>
        </p:spPr>
        <p:txBody>
          <a:bodyPr/>
          <a:lstStyle/>
          <a:p>
            <a:pPr algn="ctr" eaLnBrk="1" hangingPunct="1">
              <a:buFont typeface="Arial" charset="0"/>
              <a:buNone/>
            </a:pPr>
            <a:r>
              <a:rPr lang="es-ES" altLang="en-US" sz="2000" b="1" dirty="0" smtClean="0">
                <a:latin typeface="Arial" charset="0"/>
                <a:cs typeface="Arial" charset="0"/>
              </a:rPr>
              <a:t>ANÁLISIS DE RESULTADOS</a:t>
            </a:r>
          </a:p>
          <a:p>
            <a:pPr algn="just" eaLnBrk="1" hangingPunct="1">
              <a:buFont typeface="Arial" charset="0"/>
              <a:buNone/>
            </a:pPr>
            <a:r>
              <a:rPr lang="es-ES" altLang="en-US" sz="2000" b="1" dirty="0" smtClean="0">
                <a:latin typeface="Arial" charset="0"/>
                <a:cs typeface="Arial" charset="0"/>
              </a:rPr>
              <a:t>Estatorreactor</a:t>
            </a: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panose="020B0604020202020204" pitchFamily="34" charset="0"/>
              <a:cs typeface="Arial" panose="020B0604020202020204" pitchFamily="34" charset="0"/>
            </a:endParaRPr>
          </a:p>
        </p:txBody>
      </p:sp>
      <p:graphicFrame>
        <p:nvGraphicFramePr>
          <p:cNvPr id="6" name="5 Gráfico"/>
          <p:cNvGraphicFramePr/>
          <p:nvPr>
            <p:extLst>
              <p:ext uri="{D42A27DB-BD31-4B8C-83A1-F6EECF244321}">
                <p14:modId xmlns:p14="http://schemas.microsoft.com/office/powerpoint/2010/main" val="291083969"/>
              </p:ext>
            </p:extLst>
          </p:nvPr>
        </p:nvGraphicFramePr>
        <p:xfrm>
          <a:off x="1066800" y="838200"/>
          <a:ext cx="7086600" cy="31432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6 Gráfico"/>
          <p:cNvGraphicFramePr/>
          <p:nvPr>
            <p:extLst>
              <p:ext uri="{D42A27DB-BD31-4B8C-83A1-F6EECF244321}">
                <p14:modId xmlns:p14="http://schemas.microsoft.com/office/powerpoint/2010/main" val="3115497621"/>
              </p:ext>
            </p:extLst>
          </p:nvPr>
        </p:nvGraphicFramePr>
        <p:xfrm>
          <a:off x="1066800" y="3417507"/>
          <a:ext cx="7391400" cy="30099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89937776"/>
      </p:ext>
    </p:extLst>
  </p:cSld>
  <p:clrMapOvr>
    <a:masterClrMapping/>
  </p:clrMapOvr>
  <p:transition>
    <p:push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1"/>
          <p:cNvSpPr>
            <a:spLocks noGrp="1"/>
          </p:cNvSpPr>
          <p:nvPr>
            <p:ph type="body" idx="4294967295"/>
          </p:nvPr>
        </p:nvSpPr>
        <p:spPr>
          <a:xfrm>
            <a:off x="457200" y="533400"/>
            <a:ext cx="8229600" cy="5592763"/>
          </a:xfrm>
        </p:spPr>
        <p:txBody>
          <a:bodyPr/>
          <a:lstStyle/>
          <a:p>
            <a:pPr algn="ctr" eaLnBrk="1" hangingPunct="1">
              <a:buFont typeface="Arial" panose="020B0604020202020204" pitchFamily="34" charset="0"/>
              <a:buNone/>
              <a:defRPr/>
            </a:pPr>
            <a:r>
              <a:rPr lang="es-ES" altLang="en-US" sz="2000" b="1" dirty="0" smtClean="0">
                <a:latin typeface="Arial" panose="020B0604020202020204" pitchFamily="34" charset="0"/>
                <a:cs typeface="Arial" panose="020B0604020202020204" pitchFamily="34" charset="0"/>
              </a:rPr>
              <a:t>PULSORREACTOR.</a:t>
            </a:r>
          </a:p>
          <a:p>
            <a:pPr marL="0" indent="0" algn="just">
              <a:buFont typeface="Arial" charset="0"/>
              <a:buNone/>
              <a:defRPr/>
            </a:pPr>
            <a:endParaRPr lang="es-EC" sz="2000" dirty="0" smtClean="0"/>
          </a:p>
          <a:p>
            <a:pPr marL="0" indent="0" algn="just">
              <a:buFont typeface="Arial" charset="0"/>
              <a:buNone/>
              <a:defRPr/>
            </a:pPr>
            <a:r>
              <a:rPr lang="es-EC" sz="2000" dirty="0" smtClean="0"/>
              <a:t>Un </a:t>
            </a:r>
            <a:r>
              <a:rPr lang="es-EC" sz="2000" dirty="0"/>
              <a:t>motor de propulsión a chorro es un tipo de motor a reacción en el que la combustión se produce en pulsos. </a:t>
            </a:r>
            <a:r>
              <a:rPr lang="es-EC" sz="2000" dirty="0" smtClean="0"/>
              <a:t>Los </a:t>
            </a:r>
            <a:r>
              <a:rPr lang="es-EC" sz="2000" dirty="0"/>
              <a:t>pulsorreactores son una forma ligera de propulsión a chorro, pero por lo general tienen una relación de compresión pobres, y por lo tanto </a:t>
            </a:r>
            <a:r>
              <a:rPr lang="es-EC" sz="2000" dirty="0" smtClean="0"/>
              <a:t>dan </a:t>
            </a:r>
            <a:r>
              <a:rPr lang="es-EC" sz="2000" dirty="0"/>
              <a:t>un bajo impulso específico. </a:t>
            </a:r>
          </a:p>
          <a:p>
            <a:pPr marL="0" indent="0" algn="just">
              <a:buFont typeface="Arial" charset="0"/>
              <a:buNone/>
              <a:defRPr/>
            </a:pPr>
            <a:r>
              <a:rPr lang="es-EC" sz="2000" dirty="0" smtClean="0"/>
              <a:t>Existen </a:t>
            </a:r>
            <a:r>
              <a:rPr lang="es-EC" sz="2000" dirty="0"/>
              <a:t>dos clases de pulsorreactores: </a:t>
            </a:r>
            <a:endParaRPr lang="es-EC" sz="2000" dirty="0" smtClean="0"/>
          </a:p>
          <a:p>
            <a:pPr algn="just">
              <a:defRPr/>
            </a:pPr>
            <a:r>
              <a:rPr lang="es-EC" sz="2000" dirty="0" smtClean="0"/>
              <a:t>Reactores con Válvulas.</a:t>
            </a:r>
          </a:p>
          <a:p>
            <a:pPr algn="just">
              <a:defRPr/>
            </a:pPr>
            <a:r>
              <a:rPr lang="es-EC" sz="2000" dirty="0" smtClean="0"/>
              <a:t>Reactores sin Válvulas.</a:t>
            </a:r>
          </a:p>
          <a:p>
            <a:pPr marL="0" indent="0" algn="just">
              <a:buFont typeface="Arial" charset="0"/>
              <a:buNone/>
              <a:defRPr/>
            </a:pPr>
            <a:endParaRPr lang="es-EC" altLang="en-US" sz="2000" b="1" dirty="0">
              <a:latin typeface="Arial" panose="020B0604020202020204" pitchFamily="34" charset="0"/>
              <a:cs typeface="Arial" panose="020B0604020202020204" pitchFamily="34" charset="0"/>
            </a:endParaRPr>
          </a:p>
          <a:p>
            <a:pPr marL="0" indent="0" algn="just">
              <a:buFont typeface="Arial" charset="0"/>
              <a:buNone/>
              <a:defRPr/>
            </a:pPr>
            <a:endParaRPr lang="es-ES" altLang="en-US" sz="2000" b="1" dirty="0" smtClean="0">
              <a:latin typeface="Arial" panose="020B0604020202020204" pitchFamily="34" charset="0"/>
              <a:cs typeface="Arial" panose="020B0604020202020204" pitchFamily="34" charset="0"/>
            </a:endParaRPr>
          </a:p>
          <a:p>
            <a:pPr algn="just" eaLnBrk="1" hangingPunct="1">
              <a:buFont typeface="Arial" panose="020B0604020202020204" pitchFamily="34" charset="0"/>
              <a:buNone/>
              <a:defRPr/>
            </a:pPr>
            <a:endParaRPr lang="es-EC" sz="2000" b="1" dirty="0" smtClean="0"/>
          </a:p>
          <a:p>
            <a:pPr algn="just" eaLnBrk="1" hangingPunct="1">
              <a:buFont typeface="Arial" panose="020B0604020202020204" pitchFamily="34" charset="0"/>
              <a:buNone/>
              <a:defRPr/>
            </a:pPr>
            <a:endParaRPr lang="es-ES" altLang="en-US" sz="2000" b="1" dirty="0" smtClean="0">
              <a:latin typeface="Arial" panose="020B0604020202020204" pitchFamily="34" charset="0"/>
              <a:cs typeface="Arial" panose="020B0604020202020204" pitchFamily="34" charset="0"/>
            </a:endParaRPr>
          </a:p>
        </p:txBody>
      </p:sp>
    </p:spTree>
  </p:cSld>
  <p:clrMapOvr>
    <a:masterClrMapping/>
  </p:clrMapOvr>
  <p:transition>
    <p:push dir="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76200"/>
            <a:ext cx="8229600" cy="6049963"/>
          </a:xfrm>
        </p:spPr>
        <p:txBody>
          <a:bodyPr/>
          <a:lstStyle/>
          <a:p>
            <a:pPr algn="ctr" eaLnBrk="1" hangingPunct="1">
              <a:buFont typeface="Arial" charset="0"/>
              <a:buNone/>
            </a:pPr>
            <a:r>
              <a:rPr lang="es-ES" altLang="en-US" sz="2000" b="1" dirty="0" smtClean="0">
                <a:latin typeface="Arial" charset="0"/>
                <a:cs typeface="Arial" charset="0"/>
              </a:rPr>
              <a:t>ANÁLISIS DE RESULTADOS</a:t>
            </a:r>
          </a:p>
          <a:p>
            <a:pPr algn="just" eaLnBrk="1" hangingPunct="1">
              <a:buFont typeface="Arial" charset="0"/>
              <a:buNone/>
            </a:pPr>
            <a:r>
              <a:rPr lang="es-ES" altLang="en-US" sz="2000" b="1" dirty="0" smtClean="0">
                <a:latin typeface="Arial" charset="0"/>
                <a:cs typeface="Arial" charset="0"/>
              </a:rPr>
              <a:t>Estatorreactor</a:t>
            </a: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panose="020B0604020202020204" pitchFamily="34" charset="0"/>
              <a:cs typeface="Arial" panose="020B0604020202020204" pitchFamily="34" charset="0"/>
            </a:endParaRPr>
          </a:p>
        </p:txBody>
      </p:sp>
      <p:graphicFrame>
        <p:nvGraphicFramePr>
          <p:cNvPr id="4" name="3 Gráfico"/>
          <p:cNvGraphicFramePr/>
          <p:nvPr>
            <p:extLst>
              <p:ext uri="{D42A27DB-BD31-4B8C-83A1-F6EECF244321}">
                <p14:modId xmlns:p14="http://schemas.microsoft.com/office/powerpoint/2010/main" val="3687842758"/>
              </p:ext>
            </p:extLst>
          </p:nvPr>
        </p:nvGraphicFramePr>
        <p:xfrm>
          <a:off x="838200" y="762000"/>
          <a:ext cx="7543800" cy="29146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4 Gráfico"/>
          <p:cNvGraphicFramePr/>
          <p:nvPr>
            <p:extLst>
              <p:ext uri="{D42A27DB-BD31-4B8C-83A1-F6EECF244321}">
                <p14:modId xmlns:p14="http://schemas.microsoft.com/office/powerpoint/2010/main" val="838713284"/>
              </p:ext>
            </p:extLst>
          </p:nvPr>
        </p:nvGraphicFramePr>
        <p:xfrm>
          <a:off x="838200" y="3048000"/>
          <a:ext cx="7467600" cy="318135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15121486"/>
      </p:ext>
    </p:extLst>
  </p:cSld>
  <p:clrMapOvr>
    <a:masterClrMapping/>
  </p:clrMapOvr>
  <p:transition>
    <p:push dir="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76200"/>
            <a:ext cx="8229600" cy="6049963"/>
          </a:xfrm>
        </p:spPr>
        <p:txBody>
          <a:bodyPr/>
          <a:lstStyle/>
          <a:p>
            <a:pPr algn="ctr" eaLnBrk="1" hangingPunct="1">
              <a:buFont typeface="Arial" charset="0"/>
              <a:buNone/>
            </a:pPr>
            <a:r>
              <a:rPr lang="es-ES" altLang="en-US" sz="2000" b="1" dirty="0" smtClean="0">
                <a:latin typeface="Arial" charset="0"/>
                <a:cs typeface="Arial" charset="0"/>
              </a:rPr>
              <a:t>ANÁLISIS DE RESULTADOS</a:t>
            </a:r>
          </a:p>
          <a:p>
            <a:pPr algn="just" eaLnBrk="1" hangingPunct="1">
              <a:buFont typeface="Arial" charset="0"/>
              <a:buNone/>
            </a:pPr>
            <a:r>
              <a:rPr lang="es-ES" altLang="en-US" sz="2000" b="1" dirty="0" smtClean="0">
                <a:latin typeface="Arial" charset="0"/>
                <a:cs typeface="Arial" charset="0"/>
              </a:rPr>
              <a:t>Estatorreactor</a:t>
            </a: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panose="020B0604020202020204" pitchFamily="34" charset="0"/>
              <a:cs typeface="Arial" panose="020B0604020202020204" pitchFamily="34" charset="0"/>
            </a:endParaRPr>
          </a:p>
        </p:txBody>
      </p:sp>
      <p:graphicFrame>
        <p:nvGraphicFramePr>
          <p:cNvPr id="4" name="3 Gráfico"/>
          <p:cNvGraphicFramePr/>
          <p:nvPr>
            <p:extLst>
              <p:ext uri="{D42A27DB-BD31-4B8C-83A1-F6EECF244321}">
                <p14:modId xmlns:p14="http://schemas.microsoft.com/office/powerpoint/2010/main" val="4127380966"/>
              </p:ext>
            </p:extLst>
          </p:nvPr>
        </p:nvGraphicFramePr>
        <p:xfrm>
          <a:off x="914400" y="914400"/>
          <a:ext cx="7315200" cy="315277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08987409"/>
      </p:ext>
    </p:extLst>
  </p:cSld>
  <p:clrMapOvr>
    <a:masterClrMapping/>
  </p:clrMapOvr>
  <p:transition>
    <p:push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76200"/>
            <a:ext cx="8229600" cy="6049963"/>
          </a:xfrm>
        </p:spPr>
        <p:txBody>
          <a:bodyPr/>
          <a:lstStyle/>
          <a:p>
            <a:pPr algn="ctr" eaLnBrk="1" hangingPunct="1">
              <a:buFont typeface="Arial" charset="0"/>
              <a:buNone/>
            </a:pPr>
            <a:r>
              <a:rPr lang="es-ES" altLang="en-US" sz="2000" b="1" dirty="0" smtClean="0">
                <a:latin typeface="Arial" charset="0"/>
                <a:cs typeface="Arial" charset="0"/>
              </a:rPr>
              <a:t>ANÁLISIS DE RESULTADOS</a:t>
            </a:r>
          </a:p>
          <a:p>
            <a:pPr algn="just" eaLnBrk="1" hangingPunct="1">
              <a:buFont typeface="Arial" charset="0"/>
              <a:buNone/>
            </a:pPr>
            <a:r>
              <a:rPr lang="es-ES" altLang="en-US" sz="2000" b="1" dirty="0" smtClean="0">
                <a:latin typeface="Arial" charset="0"/>
                <a:cs typeface="Arial" charset="0"/>
              </a:rPr>
              <a:t>Estatorreactor</a:t>
            </a: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dirty="0" smtClean="0">
                <a:cs typeface="Arial" panose="020B0604020202020204" pitchFamily="34" charset="0"/>
              </a:rPr>
              <a:t>Porcentaje de Errores en la Dispersión de Datos </a:t>
            </a:r>
          </a:p>
        </p:txBody>
      </p:sp>
      <p:graphicFrame>
        <p:nvGraphicFramePr>
          <p:cNvPr id="2" name="1 Tabla"/>
          <p:cNvGraphicFramePr>
            <a:graphicFrameLocks noGrp="1"/>
          </p:cNvGraphicFramePr>
          <p:nvPr>
            <p:extLst>
              <p:ext uri="{D42A27DB-BD31-4B8C-83A1-F6EECF244321}">
                <p14:modId xmlns:p14="http://schemas.microsoft.com/office/powerpoint/2010/main" val="2517709656"/>
              </p:ext>
            </p:extLst>
          </p:nvPr>
        </p:nvGraphicFramePr>
        <p:xfrm>
          <a:off x="1447798" y="1905001"/>
          <a:ext cx="6172200" cy="2981742"/>
        </p:xfrm>
        <a:graphic>
          <a:graphicData uri="http://schemas.openxmlformats.org/drawingml/2006/table">
            <a:tbl>
              <a:tblPr firstRow="1" firstCol="1" bandRow="1">
                <a:tableStyleId>{5C22544A-7EE6-4342-B048-85BDC9FD1C3A}</a:tableStyleId>
              </a:tblPr>
              <a:tblGrid>
                <a:gridCol w="880904"/>
                <a:gridCol w="880904"/>
                <a:gridCol w="883840"/>
                <a:gridCol w="880904"/>
                <a:gridCol w="880904"/>
                <a:gridCol w="880904"/>
                <a:gridCol w="883840"/>
              </a:tblGrid>
              <a:tr h="623510">
                <a:tc>
                  <a:txBody>
                    <a:bodyPr/>
                    <a:lstStyle/>
                    <a:p>
                      <a:pPr algn="ctr">
                        <a:lnSpc>
                          <a:spcPct val="150000"/>
                        </a:lnSpc>
                        <a:spcAft>
                          <a:spcPts val="0"/>
                        </a:spcAft>
                      </a:pPr>
                      <a:r>
                        <a:rPr lang="es-EC" sz="1100">
                          <a:effectLst/>
                        </a:rPr>
                        <a:t>Caudal Másico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fuerza de Empuje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Suministro de aire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Entrega de Gas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Temp. Aire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Temp. Gas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Suministro gas</a:t>
                      </a:r>
                      <a:endParaRPr lang="es-EC" sz="1100">
                        <a:solidFill>
                          <a:srgbClr val="31849B"/>
                        </a:solidFill>
                        <a:effectLst/>
                        <a:latin typeface="Calibri"/>
                        <a:ea typeface="Calibri"/>
                        <a:cs typeface="Times New Roman"/>
                      </a:endParaRPr>
                    </a:p>
                  </a:txBody>
                  <a:tcPr marL="68580" marR="68580" marT="0" marB="0" anchor="ctr"/>
                </a:tc>
              </a:tr>
              <a:tr h="294779">
                <a:tc>
                  <a:txBody>
                    <a:bodyPr/>
                    <a:lstStyle/>
                    <a:p>
                      <a:pPr algn="ctr">
                        <a:lnSpc>
                          <a:spcPct val="150000"/>
                        </a:lnSpc>
                        <a:spcAft>
                          <a:spcPts val="0"/>
                        </a:spcAft>
                      </a:pPr>
                      <a:r>
                        <a:rPr lang="es-EC" sz="1100">
                          <a:effectLst/>
                        </a:rPr>
                        <a:t>Kg/h</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lb f</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cmH2O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Psi</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°C</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°C</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Psi</a:t>
                      </a:r>
                      <a:endParaRPr lang="es-EC" sz="1100">
                        <a:solidFill>
                          <a:srgbClr val="31849B"/>
                        </a:solidFill>
                        <a:effectLst/>
                        <a:latin typeface="Calibri"/>
                        <a:ea typeface="Calibri"/>
                        <a:cs typeface="Times New Roman"/>
                      </a:endParaRPr>
                    </a:p>
                  </a:txBody>
                  <a:tcPr marL="68580" marR="68580" marT="0" marB="0" anchor="ctr"/>
                </a:tc>
              </a:tr>
              <a:tr h="294779">
                <a:tc>
                  <a:txBody>
                    <a:bodyPr/>
                    <a:lstStyle/>
                    <a:p>
                      <a:pPr algn="ctr">
                        <a:lnSpc>
                          <a:spcPct val="150000"/>
                        </a:lnSpc>
                        <a:spcAft>
                          <a:spcPts val="0"/>
                        </a:spcAft>
                      </a:pPr>
                      <a:r>
                        <a:rPr lang="es-EC" sz="1100">
                          <a:effectLst/>
                        </a:rPr>
                        <a:t>0,65%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8,71%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2,58%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3,11%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14,14%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25,42%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4,80%</a:t>
                      </a:r>
                      <a:endParaRPr lang="es-EC" sz="1100">
                        <a:solidFill>
                          <a:srgbClr val="31849B"/>
                        </a:solidFill>
                        <a:effectLst/>
                        <a:latin typeface="Calibri"/>
                        <a:ea typeface="Calibri"/>
                        <a:cs typeface="Times New Roman"/>
                      </a:endParaRPr>
                    </a:p>
                  </a:txBody>
                  <a:tcPr marL="68580" marR="68580" marT="0" marB="0" anchor="ctr"/>
                </a:tc>
              </a:tr>
              <a:tr h="294779">
                <a:tc>
                  <a:txBody>
                    <a:bodyPr/>
                    <a:lstStyle/>
                    <a:p>
                      <a:pPr algn="ctr">
                        <a:lnSpc>
                          <a:spcPct val="150000"/>
                        </a:lnSpc>
                        <a:spcAft>
                          <a:spcPts val="0"/>
                        </a:spcAft>
                      </a:pPr>
                      <a:r>
                        <a:rPr lang="es-EC" sz="1100">
                          <a:effectLst/>
                        </a:rPr>
                        <a:t>7,23%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14,85%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0,88%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9,23%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15,12%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22,08%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3,34%</a:t>
                      </a:r>
                      <a:endParaRPr lang="es-EC" sz="1100">
                        <a:solidFill>
                          <a:srgbClr val="31849B"/>
                        </a:solidFill>
                        <a:effectLst/>
                        <a:latin typeface="Calibri"/>
                        <a:ea typeface="Calibri"/>
                        <a:cs typeface="Times New Roman"/>
                      </a:endParaRPr>
                    </a:p>
                  </a:txBody>
                  <a:tcPr marL="68580" marR="68580" marT="0" marB="0" anchor="ctr"/>
                </a:tc>
              </a:tr>
              <a:tr h="294779">
                <a:tc>
                  <a:txBody>
                    <a:bodyPr/>
                    <a:lstStyle/>
                    <a:p>
                      <a:pPr algn="ctr">
                        <a:lnSpc>
                          <a:spcPct val="150000"/>
                        </a:lnSpc>
                        <a:spcAft>
                          <a:spcPts val="0"/>
                        </a:spcAft>
                      </a:pPr>
                      <a:r>
                        <a:rPr lang="es-EC" sz="1100">
                          <a:effectLst/>
                        </a:rPr>
                        <a:t>5,83%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14,64%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8,23%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2,76%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13,58%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19,79%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0,24%</a:t>
                      </a:r>
                      <a:endParaRPr lang="es-EC" sz="1100">
                        <a:solidFill>
                          <a:srgbClr val="31849B"/>
                        </a:solidFill>
                        <a:effectLst/>
                        <a:latin typeface="Calibri"/>
                        <a:ea typeface="Calibri"/>
                        <a:cs typeface="Times New Roman"/>
                      </a:endParaRPr>
                    </a:p>
                  </a:txBody>
                  <a:tcPr marL="68580" marR="68580" marT="0" marB="0" anchor="ctr"/>
                </a:tc>
              </a:tr>
              <a:tr h="294779">
                <a:tc>
                  <a:txBody>
                    <a:bodyPr/>
                    <a:lstStyle/>
                    <a:p>
                      <a:pPr algn="ctr">
                        <a:lnSpc>
                          <a:spcPct val="150000"/>
                        </a:lnSpc>
                        <a:spcAft>
                          <a:spcPts val="0"/>
                        </a:spcAft>
                      </a:pPr>
                      <a:r>
                        <a:rPr lang="es-EC" sz="1100">
                          <a:effectLst/>
                        </a:rPr>
                        <a:t>1,18%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24,18%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31,47%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0,41%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13,15%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14,18%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0,59%</a:t>
                      </a:r>
                      <a:endParaRPr lang="es-EC" sz="1100">
                        <a:solidFill>
                          <a:srgbClr val="31849B"/>
                        </a:solidFill>
                        <a:effectLst/>
                        <a:latin typeface="Calibri"/>
                        <a:ea typeface="Calibri"/>
                        <a:cs typeface="Times New Roman"/>
                      </a:endParaRPr>
                    </a:p>
                  </a:txBody>
                  <a:tcPr marL="68580" marR="68580" marT="0" marB="0" anchor="ctr"/>
                </a:tc>
              </a:tr>
              <a:tr h="294779">
                <a:tc>
                  <a:txBody>
                    <a:bodyPr/>
                    <a:lstStyle/>
                    <a:p>
                      <a:pPr algn="ctr">
                        <a:lnSpc>
                          <a:spcPct val="150000"/>
                        </a:lnSpc>
                        <a:spcAft>
                          <a:spcPts val="0"/>
                        </a:spcAft>
                      </a:pPr>
                      <a:r>
                        <a:rPr lang="es-EC" sz="1100">
                          <a:effectLst/>
                        </a:rPr>
                        <a:t>2,88%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6,76%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28,70%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4,57%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10,64%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7,39%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1,39%</a:t>
                      </a:r>
                      <a:endParaRPr lang="es-EC" sz="1100">
                        <a:solidFill>
                          <a:srgbClr val="31849B"/>
                        </a:solidFill>
                        <a:effectLst/>
                        <a:latin typeface="Calibri"/>
                        <a:ea typeface="Calibri"/>
                        <a:cs typeface="Times New Roman"/>
                      </a:endParaRPr>
                    </a:p>
                  </a:txBody>
                  <a:tcPr marL="68580" marR="68580" marT="0" marB="0" anchor="ctr"/>
                </a:tc>
              </a:tr>
              <a:tr h="294779">
                <a:tc>
                  <a:txBody>
                    <a:bodyPr/>
                    <a:lstStyle/>
                    <a:p>
                      <a:pPr algn="ctr">
                        <a:lnSpc>
                          <a:spcPct val="150000"/>
                        </a:lnSpc>
                        <a:spcAft>
                          <a:spcPts val="0"/>
                        </a:spcAft>
                      </a:pPr>
                      <a:r>
                        <a:rPr lang="es-EC" sz="1100">
                          <a:effectLst/>
                        </a:rPr>
                        <a:t>1,92%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8,12%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27,60%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2,78%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8,72%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3,65%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0,89%</a:t>
                      </a:r>
                      <a:endParaRPr lang="es-EC" sz="1100">
                        <a:solidFill>
                          <a:srgbClr val="31849B"/>
                        </a:solidFill>
                        <a:effectLst/>
                        <a:latin typeface="Calibri"/>
                        <a:ea typeface="Calibri"/>
                        <a:cs typeface="Times New Roman"/>
                      </a:endParaRPr>
                    </a:p>
                  </a:txBody>
                  <a:tcPr marL="68580" marR="68580" marT="0" marB="0" anchor="ctr"/>
                </a:tc>
              </a:tr>
              <a:tr h="294779">
                <a:tc>
                  <a:txBody>
                    <a:bodyPr/>
                    <a:lstStyle/>
                    <a:p>
                      <a:pPr algn="ctr">
                        <a:lnSpc>
                          <a:spcPct val="150000"/>
                        </a:lnSpc>
                        <a:spcAft>
                          <a:spcPts val="0"/>
                        </a:spcAft>
                      </a:pPr>
                      <a:r>
                        <a:rPr lang="es-EC" sz="1100">
                          <a:effectLst/>
                        </a:rPr>
                        <a:t>1,73%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11,51%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23,80%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7,10%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2,31%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1,99%</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832961524"/>
      </p:ext>
    </p:extLst>
  </p:cSld>
  <p:clrMapOvr>
    <a:masterClrMapping/>
  </p:clrMapOvr>
  <p:transition>
    <p:push dir="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REGISTRO AUTOMÁTICO DE DATOS</a:t>
            </a:r>
          </a:p>
          <a:p>
            <a:pPr algn="just" eaLnBrk="1" hangingPunct="1">
              <a:buFont typeface="Arial" charset="0"/>
              <a:buNone/>
            </a:pPr>
            <a:endParaRPr lang="es-ES" altLang="en-US" sz="2000" b="1" dirty="0" smtClean="0">
              <a:latin typeface="Arial" panose="020B0604020202020204" pitchFamily="34" charset="0"/>
              <a:cs typeface="Arial" panose="020B0604020202020204" pitchFamily="34" charset="0"/>
            </a:endParaRPr>
          </a:p>
          <a:p>
            <a:pPr algn="just" eaLnBrk="1" hangingPunct="1">
              <a:buFont typeface="Arial" charset="0"/>
              <a:buNone/>
            </a:pPr>
            <a:r>
              <a:rPr lang="es-ES" altLang="en-US" sz="2000" b="1" dirty="0" smtClean="0">
                <a:latin typeface="Arial" panose="020B0604020202020204" pitchFamily="34" charset="0"/>
                <a:cs typeface="Arial" panose="020B0604020202020204" pitchFamily="34" charset="0"/>
              </a:rPr>
              <a:t>Pulsorreactor</a:t>
            </a:r>
          </a:p>
          <a:p>
            <a:pPr algn="just" eaLnBrk="1" hangingPunct="1">
              <a:buFont typeface="Arial" charset="0"/>
              <a:buNone/>
            </a:pPr>
            <a:endParaRPr lang="es-ES" altLang="en-US" sz="2000" b="1" dirty="0" smtClean="0">
              <a:latin typeface="Arial" panose="020B0604020202020204" pitchFamily="34" charset="0"/>
              <a:cs typeface="Arial" panose="020B0604020202020204" pitchFamily="34" charset="0"/>
            </a:endParaRPr>
          </a:p>
          <a:p>
            <a:pPr marL="0" indent="0" algn="just" eaLnBrk="1" hangingPunct="1">
              <a:buNone/>
            </a:pPr>
            <a:r>
              <a:rPr lang="es-EC" sz="2000" dirty="0"/>
              <a:t>Mediante la interfaz de usuario desarrollada para el </a:t>
            </a:r>
            <a:r>
              <a:rPr lang="es-EC" sz="2000" dirty="0" smtClean="0"/>
              <a:t>Pulsorreactor </a:t>
            </a:r>
            <a:r>
              <a:rPr lang="es-EC" sz="2000" dirty="0"/>
              <a:t>en el capítulo IV se obtienen los siguientes </a:t>
            </a:r>
            <a:r>
              <a:rPr lang="es-EC" sz="2000" dirty="0" smtClean="0"/>
              <a:t>resultados</a:t>
            </a:r>
          </a:p>
          <a:p>
            <a:pPr marL="0" indent="0" algn="just" eaLnBrk="1" hangingPunct="1">
              <a:buNone/>
            </a:pPr>
            <a:endParaRPr lang="es-EC" altLang="en-US" sz="2000" dirty="0">
              <a:cs typeface="Arial" charset="0"/>
            </a:endParaRPr>
          </a:p>
          <a:p>
            <a:pPr marL="0" indent="0" algn="just" eaLnBrk="1" hangingPunct="1">
              <a:buNone/>
            </a:pPr>
            <a:endParaRPr lang="es-EC" altLang="en-US" sz="2000" dirty="0" smtClean="0">
              <a:cs typeface="Arial" charset="0"/>
            </a:endParaRPr>
          </a:p>
          <a:p>
            <a:pPr marL="0" indent="0" algn="just" eaLnBrk="1" hangingPunct="1">
              <a:buNone/>
            </a:pPr>
            <a:endParaRPr lang="es-EC" altLang="en-US" sz="2000" dirty="0">
              <a:cs typeface="Arial" charset="0"/>
            </a:endParaRPr>
          </a:p>
          <a:p>
            <a:pPr marL="0" indent="0" algn="just" eaLnBrk="1" hangingPunct="1">
              <a:buNone/>
            </a:pPr>
            <a:endParaRPr lang="es-EC" altLang="en-US" sz="2000" dirty="0" smtClean="0">
              <a:cs typeface="Arial" charset="0"/>
            </a:endParaRPr>
          </a:p>
          <a:p>
            <a:pPr marL="0" indent="0" algn="just" eaLnBrk="1" hangingPunct="1">
              <a:buNone/>
            </a:pPr>
            <a:endParaRPr lang="es-EC" altLang="en-US" sz="2000" dirty="0">
              <a:cs typeface="Arial" charset="0"/>
            </a:endParaRPr>
          </a:p>
          <a:p>
            <a:pPr marL="0" indent="0" algn="just" eaLnBrk="1" hangingPunct="1">
              <a:buNone/>
            </a:pPr>
            <a:endParaRPr lang="es-EC" altLang="en-US" sz="2000" dirty="0" smtClean="0">
              <a:cs typeface="Arial" charset="0"/>
            </a:endParaRPr>
          </a:p>
          <a:p>
            <a:pPr marL="0" indent="0" algn="just" eaLnBrk="1" hangingPunct="1">
              <a:buNone/>
            </a:pPr>
            <a:endParaRPr lang="es-EC" altLang="en-US" sz="2000" dirty="0">
              <a:cs typeface="Arial" charset="0"/>
            </a:endParaRPr>
          </a:p>
          <a:p>
            <a:pPr marL="0" indent="0" algn="just" eaLnBrk="1" hangingPunct="1">
              <a:buNone/>
            </a:pPr>
            <a:endParaRPr lang="es-EC" altLang="en-US" sz="2000" dirty="0" smtClean="0">
              <a:cs typeface="Arial" charset="0"/>
            </a:endParaRPr>
          </a:p>
          <a:p>
            <a:pPr marL="0" indent="0" algn="just" eaLnBrk="1" hangingPunct="1">
              <a:buNone/>
            </a:pPr>
            <a:endParaRPr lang="es-EC" altLang="en-US" sz="2000" dirty="0">
              <a:cs typeface="Arial" charset="0"/>
            </a:endParaRPr>
          </a:p>
          <a:p>
            <a:pPr marL="0" indent="0" algn="just" eaLnBrk="1" hangingPunct="1">
              <a:buNone/>
            </a:pPr>
            <a:endParaRPr lang="es-EC" altLang="en-US" sz="2000" b="1" dirty="0" smtClean="0">
              <a:cs typeface="Arial" charset="0"/>
            </a:endParaRPr>
          </a:p>
          <a:p>
            <a:pPr marL="0" indent="0" algn="just" eaLnBrk="1" hangingPunct="1">
              <a:buNone/>
            </a:pPr>
            <a:r>
              <a:rPr lang="es-EC" altLang="en-US" sz="1200" b="1" dirty="0" smtClean="0">
                <a:cs typeface="Arial" charset="0"/>
                <a:hlinkClick r:id="rId4" action="ppaction://hlinkfile"/>
              </a:rPr>
              <a:t>Video Demostrativo</a:t>
            </a:r>
            <a:endParaRPr lang="es-ES" altLang="en-US" sz="1200" b="1" dirty="0">
              <a:cs typeface="Arial" charset="0"/>
            </a:endParaRPr>
          </a:p>
        </p:txBody>
      </p:sp>
      <p:graphicFrame>
        <p:nvGraphicFramePr>
          <p:cNvPr id="3" name="2 Tabla"/>
          <p:cNvGraphicFramePr>
            <a:graphicFrameLocks noGrp="1"/>
          </p:cNvGraphicFramePr>
          <p:nvPr>
            <p:extLst>
              <p:ext uri="{D42A27DB-BD31-4B8C-83A1-F6EECF244321}">
                <p14:modId xmlns:p14="http://schemas.microsoft.com/office/powerpoint/2010/main" val="3384837146"/>
              </p:ext>
            </p:extLst>
          </p:nvPr>
        </p:nvGraphicFramePr>
        <p:xfrm>
          <a:off x="2133600" y="2667000"/>
          <a:ext cx="5365170" cy="4023360"/>
        </p:xfrm>
        <a:graphic>
          <a:graphicData uri="http://schemas.openxmlformats.org/drawingml/2006/table">
            <a:tbl>
              <a:tblPr firstRow="1" firstCol="1" bandRow="1">
                <a:tableStyleId>{5C22544A-7EE6-4342-B048-85BDC9FD1C3A}</a:tableStyleId>
              </a:tblPr>
              <a:tblGrid>
                <a:gridCol w="750623"/>
                <a:gridCol w="810723"/>
                <a:gridCol w="751249"/>
                <a:gridCol w="793820"/>
                <a:gridCol w="798202"/>
                <a:gridCol w="704296"/>
                <a:gridCol w="756257"/>
              </a:tblGrid>
              <a:tr h="200025">
                <a:tc>
                  <a:txBody>
                    <a:bodyPr/>
                    <a:lstStyle/>
                    <a:p>
                      <a:pPr algn="ctr">
                        <a:lnSpc>
                          <a:spcPct val="150000"/>
                        </a:lnSpc>
                        <a:spcAft>
                          <a:spcPts val="0"/>
                        </a:spcAft>
                      </a:pPr>
                      <a:r>
                        <a:rPr lang="es-EC" sz="1100" b="1" dirty="0" smtClean="0">
                          <a:solidFill>
                            <a:schemeClr val="tx1"/>
                          </a:solidFill>
                          <a:effectLst/>
                          <a:latin typeface="Calibri"/>
                          <a:ea typeface="Calibri"/>
                          <a:cs typeface="Times New Roman"/>
                        </a:rPr>
                        <a:t>CAUDLA MÁSICO DE GAS</a:t>
                      </a:r>
                      <a:endParaRPr lang="es-EC" sz="1100" b="1" dirty="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smtClean="0">
                          <a:solidFill>
                            <a:schemeClr val="tx1"/>
                          </a:solidFill>
                          <a:effectLst/>
                          <a:latin typeface="Calibri"/>
                          <a:ea typeface="Calibri"/>
                          <a:cs typeface="Times New Roman"/>
                        </a:rPr>
                        <a:t>SUMINISTRO DE AIRE</a:t>
                      </a:r>
                      <a:endParaRPr lang="es-EC" sz="1100" b="1" dirty="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smtClean="0">
                          <a:solidFill>
                            <a:schemeClr val="tx1"/>
                          </a:solidFill>
                          <a:effectLst/>
                          <a:latin typeface="Calibri"/>
                          <a:ea typeface="Calibri"/>
                          <a:cs typeface="Times New Roman"/>
                        </a:rPr>
                        <a:t>EMPUJE</a:t>
                      </a:r>
                      <a:endParaRPr lang="es-EC" sz="1100" b="1" dirty="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b="1" dirty="0">
                          <a:solidFill>
                            <a:srgbClr val="000000"/>
                          </a:solidFill>
                          <a:effectLst/>
                          <a:latin typeface="Calibri"/>
                          <a:ea typeface="Times New Roman"/>
                          <a:cs typeface="Times New Roman"/>
                        </a:rPr>
                        <a:t>SUMINISTRO GAS</a:t>
                      </a:r>
                      <a:endParaRPr lang="es-EC" sz="1100" b="1"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b="1" dirty="0">
                          <a:solidFill>
                            <a:srgbClr val="000000"/>
                          </a:solidFill>
                          <a:effectLst/>
                          <a:latin typeface="Calibri"/>
                          <a:ea typeface="Times New Roman"/>
                          <a:cs typeface="Times New Roman"/>
                        </a:rPr>
                        <a:t>ENTEGA GAS</a:t>
                      </a:r>
                      <a:endParaRPr lang="es-EC" sz="1100" b="1"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b="1" dirty="0">
                          <a:solidFill>
                            <a:srgbClr val="000000"/>
                          </a:solidFill>
                          <a:effectLst/>
                          <a:latin typeface="Calibri"/>
                          <a:ea typeface="Times New Roman"/>
                          <a:cs typeface="Times New Roman"/>
                        </a:rPr>
                        <a:t>AIRE</a:t>
                      </a:r>
                      <a:endParaRPr lang="es-EC" sz="1100" b="1"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000" b="1" dirty="0">
                          <a:solidFill>
                            <a:srgbClr val="000000"/>
                          </a:solidFill>
                          <a:effectLst/>
                          <a:latin typeface="Calibri"/>
                          <a:ea typeface="Times New Roman"/>
                          <a:cs typeface="Times New Roman"/>
                        </a:rPr>
                        <a:t>AIRE</a:t>
                      </a:r>
                      <a:endParaRPr lang="es-EC" sz="1100" b="1" dirty="0">
                        <a:solidFill>
                          <a:srgbClr val="31849B"/>
                        </a:solidFill>
                        <a:effectLst/>
                        <a:latin typeface="Calibri"/>
                        <a:ea typeface="Calibri"/>
                        <a:cs typeface="Times New Roman"/>
                      </a:endParaRPr>
                    </a:p>
                  </a:txBody>
                  <a:tcPr marL="68580" marR="68580" marT="0" marB="0" anchor="ctr"/>
                </a:tc>
              </a:tr>
              <a:tr h="200025">
                <a:tc>
                  <a:txBody>
                    <a:bodyPr/>
                    <a:lstStyle/>
                    <a:p>
                      <a:pPr algn="ctr">
                        <a:lnSpc>
                          <a:spcPct val="150000"/>
                        </a:lnSpc>
                        <a:spcAft>
                          <a:spcPts val="0"/>
                        </a:spcAft>
                      </a:pPr>
                      <a:r>
                        <a:rPr lang="es-EC" sz="1100" b="1" dirty="0" smtClean="0">
                          <a:solidFill>
                            <a:schemeClr val="tx1"/>
                          </a:solidFill>
                          <a:effectLst/>
                          <a:latin typeface="Calibri"/>
                          <a:ea typeface="Calibri"/>
                          <a:cs typeface="Times New Roman"/>
                        </a:rPr>
                        <a:t>Kg/h</a:t>
                      </a:r>
                      <a:endParaRPr lang="es-EC" sz="1100" b="1" dirty="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smtClean="0">
                          <a:solidFill>
                            <a:schemeClr val="tx1"/>
                          </a:solidFill>
                          <a:effectLst/>
                          <a:latin typeface="Calibri"/>
                          <a:ea typeface="Calibri"/>
                          <a:cs typeface="Times New Roman"/>
                        </a:rPr>
                        <a:t>cmH2O</a:t>
                      </a:r>
                      <a:endParaRPr lang="es-EC" sz="1100" b="1" dirty="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smtClean="0">
                          <a:solidFill>
                            <a:schemeClr val="tx1"/>
                          </a:solidFill>
                          <a:effectLst/>
                          <a:latin typeface="Calibri"/>
                          <a:ea typeface="Calibri"/>
                          <a:cs typeface="Times New Roman"/>
                        </a:rPr>
                        <a:t>Lb-f</a:t>
                      </a:r>
                      <a:endParaRPr lang="es-EC" sz="1100" b="1" dirty="0">
                        <a:solidFill>
                          <a:schemeClr val="tx1"/>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a:solidFill>
                            <a:srgbClr val="000000"/>
                          </a:solidFill>
                          <a:effectLst/>
                          <a:latin typeface="Calibri"/>
                          <a:ea typeface="Times New Roman"/>
                          <a:cs typeface="Times New Roman"/>
                        </a:rPr>
                        <a:t>Psi</a:t>
                      </a:r>
                      <a:endParaRPr lang="es-EC" sz="1100" b="1"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a:solidFill>
                            <a:srgbClr val="000000"/>
                          </a:solidFill>
                          <a:effectLst/>
                          <a:latin typeface="Calibri"/>
                          <a:ea typeface="Times New Roman"/>
                          <a:cs typeface="Times New Roman"/>
                        </a:rPr>
                        <a:t>Psi</a:t>
                      </a:r>
                      <a:endParaRPr lang="es-EC" sz="1100" b="1"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a:solidFill>
                            <a:srgbClr val="000000"/>
                          </a:solidFill>
                          <a:effectLst/>
                          <a:latin typeface="Calibri"/>
                          <a:ea typeface="Times New Roman"/>
                          <a:cs typeface="Times New Roman"/>
                        </a:rPr>
                        <a:t>°C</a:t>
                      </a:r>
                      <a:endParaRPr lang="es-EC" sz="1100" b="1"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b="1" dirty="0">
                          <a:solidFill>
                            <a:srgbClr val="000000"/>
                          </a:solidFill>
                          <a:effectLst/>
                          <a:latin typeface="Calibri"/>
                          <a:ea typeface="Times New Roman"/>
                          <a:cs typeface="Times New Roman"/>
                        </a:rPr>
                        <a:t>°C</a:t>
                      </a:r>
                      <a:endParaRPr lang="es-EC" sz="1100" b="1" dirty="0">
                        <a:solidFill>
                          <a:srgbClr val="31849B"/>
                        </a:solidFill>
                        <a:effectLst/>
                        <a:latin typeface="Calibri"/>
                        <a:ea typeface="Calibri"/>
                        <a:cs typeface="Times New Roman"/>
                      </a:endParaRPr>
                    </a:p>
                  </a:txBody>
                  <a:tcPr marL="68580" marR="68580" marT="0" marB="0" anchor="ctr"/>
                </a:tc>
              </a:tr>
              <a:tr h="200025">
                <a:tc>
                  <a:txBody>
                    <a:bodyPr/>
                    <a:lstStyle/>
                    <a:p>
                      <a:pPr algn="ctr">
                        <a:lnSpc>
                          <a:spcPct val="150000"/>
                        </a:lnSpc>
                        <a:spcAft>
                          <a:spcPts val="0"/>
                        </a:spcAft>
                      </a:pPr>
                      <a:r>
                        <a:rPr lang="es-EC" sz="1100" dirty="0">
                          <a:effectLst/>
                        </a:rPr>
                        <a:t>7,51</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5,64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0,05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22,44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4,52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25,64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25,46</a:t>
                      </a:r>
                      <a:endParaRPr lang="es-EC" sz="1100" dirty="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8,99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6,14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0,09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22,43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5,92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25,78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25,85</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9,97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6,74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0,10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22,46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7,06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25,82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25,94</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10,10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7,34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0,12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22,32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8,34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25,85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26,06</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dirty="0">
                          <a:effectLst/>
                        </a:rPr>
                        <a:t>11,24</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7,53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0,16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22,38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9,48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26,06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26,15</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12,37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8,03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0,19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22,38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10,35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26,10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26,28</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13,59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8,53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22,27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11,38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26,12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26,58</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14,63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8,67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22,08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13,89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26,15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26,72</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15,12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9,17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22,08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13,92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26,19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26,76</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17,63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9,71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22,28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15,06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26,21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27,15</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18,60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10,21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22,01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16,03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26,21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27,26</a:t>
                      </a:r>
                      <a:endParaRPr lang="es-EC" sz="1100" dirty="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19,82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10,71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0,29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21,62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18,84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26,27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28,07</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4229044831"/>
      </p:ext>
    </p:extLst>
  </p:cSld>
  <p:clrMapOvr>
    <a:masterClrMapping/>
  </p:clrMapOvr>
  <p:transition>
    <p:push dir="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76200"/>
            <a:ext cx="8229600" cy="6049963"/>
          </a:xfrm>
        </p:spPr>
        <p:txBody>
          <a:bodyPr/>
          <a:lstStyle/>
          <a:p>
            <a:pPr algn="ctr" eaLnBrk="1" hangingPunct="1">
              <a:buFont typeface="Arial" charset="0"/>
              <a:buNone/>
            </a:pPr>
            <a:r>
              <a:rPr lang="es-ES" altLang="en-US" sz="2000" b="1" dirty="0" smtClean="0">
                <a:latin typeface="Arial" charset="0"/>
                <a:cs typeface="Arial" charset="0"/>
              </a:rPr>
              <a:t>ANÁLISIS DE RESULTADOS</a:t>
            </a:r>
          </a:p>
          <a:p>
            <a:pPr algn="just" eaLnBrk="1" hangingPunct="1">
              <a:buFont typeface="Arial" charset="0"/>
              <a:buNone/>
            </a:pPr>
            <a:r>
              <a:rPr lang="es-ES" altLang="en-US" sz="2000" b="1" dirty="0" smtClean="0">
                <a:latin typeface="Arial" charset="0"/>
                <a:cs typeface="Arial" charset="0"/>
              </a:rPr>
              <a:t>Pulsorreactor.</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panose="020B0604020202020204" pitchFamily="34" charset="0"/>
              <a:cs typeface="Arial" panose="020B0604020202020204" pitchFamily="34" charset="0"/>
            </a:endParaRPr>
          </a:p>
        </p:txBody>
      </p:sp>
      <p:graphicFrame>
        <p:nvGraphicFramePr>
          <p:cNvPr id="4" name="3 Gráfico"/>
          <p:cNvGraphicFramePr/>
          <p:nvPr>
            <p:extLst>
              <p:ext uri="{D42A27DB-BD31-4B8C-83A1-F6EECF244321}">
                <p14:modId xmlns:p14="http://schemas.microsoft.com/office/powerpoint/2010/main" val="3017499252"/>
              </p:ext>
            </p:extLst>
          </p:nvPr>
        </p:nvGraphicFramePr>
        <p:xfrm>
          <a:off x="685800" y="762000"/>
          <a:ext cx="7696199" cy="32099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4 Gráfico"/>
          <p:cNvGraphicFramePr/>
          <p:nvPr>
            <p:extLst>
              <p:ext uri="{D42A27DB-BD31-4B8C-83A1-F6EECF244321}">
                <p14:modId xmlns:p14="http://schemas.microsoft.com/office/powerpoint/2010/main" val="3904606128"/>
              </p:ext>
            </p:extLst>
          </p:nvPr>
        </p:nvGraphicFramePr>
        <p:xfrm>
          <a:off x="762000" y="3276600"/>
          <a:ext cx="7543801" cy="30194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89210127"/>
      </p:ext>
    </p:extLst>
  </p:cSld>
  <p:clrMapOvr>
    <a:masterClrMapping/>
  </p:clrMapOvr>
  <p:transition>
    <p:push dir="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76200"/>
            <a:ext cx="8229600" cy="6049963"/>
          </a:xfrm>
        </p:spPr>
        <p:txBody>
          <a:bodyPr/>
          <a:lstStyle/>
          <a:p>
            <a:pPr algn="ctr" eaLnBrk="1" hangingPunct="1">
              <a:buFont typeface="Arial" charset="0"/>
              <a:buNone/>
            </a:pPr>
            <a:r>
              <a:rPr lang="es-ES" altLang="en-US" sz="2000" b="1" dirty="0" smtClean="0">
                <a:latin typeface="Arial" charset="0"/>
                <a:cs typeface="Arial" charset="0"/>
              </a:rPr>
              <a:t>ANÁLISIS DE RESULTADOS</a:t>
            </a:r>
          </a:p>
          <a:p>
            <a:pPr algn="just" eaLnBrk="1" hangingPunct="1">
              <a:buFont typeface="Arial" charset="0"/>
              <a:buNone/>
            </a:pPr>
            <a:r>
              <a:rPr lang="es-ES" altLang="en-US" sz="2000" b="1" dirty="0" smtClean="0">
                <a:latin typeface="Arial" charset="0"/>
                <a:cs typeface="Arial" charset="0"/>
              </a:rPr>
              <a:t>Pulsorreactor.</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panose="020B0604020202020204" pitchFamily="34" charset="0"/>
              <a:cs typeface="Arial" panose="020B0604020202020204" pitchFamily="34" charset="0"/>
            </a:endParaRPr>
          </a:p>
        </p:txBody>
      </p:sp>
      <p:graphicFrame>
        <p:nvGraphicFramePr>
          <p:cNvPr id="4" name="3 Gráfico"/>
          <p:cNvGraphicFramePr/>
          <p:nvPr>
            <p:extLst>
              <p:ext uri="{D42A27DB-BD31-4B8C-83A1-F6EECF244321}">
                <p14:modId xmlns:p14="http://schemas.microsoft.com/office/powerpoint/2010/main" val="2496548540"/>
              </p:ext>
            </p:extLst>
          </p:nvPr>
        </p:nvGraphicFramePr>
        <p:xfrm>
          <a:off x="762000" y="762000"/>
          <a:ext cx="7467600" cy="30670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4 Gráfico"/>
          <p:cNvGraphicFramePr/>
          <p:nvPr>
            <p:extLst>
              <p:ext uri="{D42A27DB-BD31-4B8C-83A1-F6EECF244321}">
                <p14:modId xmlns:p14="http://schemas.microsoft.com/office/powerpoint/2010/main" val="3877475512"/>
              </p:ext>
            </p:extLst>
          </p:nvPr>
        </p:nvGraphicFramePr>
        <p:xfrm>
          <a:off x="838201" y="3396803"/>
          <a:ext cx="7467600" cy="2943225"/>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359832261"/>
      </p:ext>
    </p:extLst>
  </p:cSld>
  <p:clrMapOvr>
    <a:masterClrMapping/>
  </p:clrMapOvr>
  <p:transition>
    <p:push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76200"/>
            <a:ext cx="8229600" cy="6049963"/>
          </a:xfrm>
        </p:spPr>
        <p:txBody>
          <a:bodyPr/>
          <a:lstStyle/>
          <a:p>
            <a:pPr algn="ctr" eaLnBrk="1" hangingPunct="1">
              <a:buFont typeface="Arial" charset="0"/>
              <a:buNone/>
            </a:pPr>
            <a:r>
              <a:rPr lang="es-ES" altLang="en-US" sz="2000" b="1" dirty="0" smtClean="0">
                <a:latin typeface="Arial" charset="0"/>
                <a:cs typeface="Arial" charset="0"/>
              </a:rPr>
              <a:t>ANÁLISIS DE RESULTADOS</a:t>
            </a:r>
          </a:p>
          <a:p>
            <a:pPr algn="just" eaLnBrk="1" hangingPunct="1">
              <a:buFont typeface="Arial" charset="0"/>
              <a:buNone/>
            </a:pPr>
            <a:r>
              <a:rPr lang="es-ES" altLang="en-US" sz="2000" b="1" dirty="0" smtClean="0">
                <a:latin typeface="Arial" charset="0"/>
                <a:cs typeface="Arial" charset="0"/>
              </a:rPr>
              <a:t>Pulsorreactor.</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panose="020B0604020202020204" pitchFamily="34" charset="0"/>
              <a:cs typeface="Arial" panose="020B0604020202020204" pitchFamily="34" charset="0"/>
            </a:endParaRPr>
          </a:p>
        </p:txBody>
      </p:sp>
      <p:graphicFrame>
        <p:nvGraphicFramePr>
          <p:cNvPr id="4" name="3 Gráfico"/>
          <p:cNvGraphicFramePr/>
          <p:nvPr>
            <p:extLst>
              <p:ext uri="{D42A27DB-BD31-4B8C-83A1-F6EECF244321}">
                <p14:modId xmlns:p14="http://schemas.microsoft.com/office/powerpoint/2010/main" val="2217857469"/>
              </p:ext>
            </p:extLst>
          </p:nvPr>
        </p:nvGraphicFramePr>
        <p:xfrm>
          <a:off x="838200" y="838200"/>
          <a:ext cx="7315200" cy="29146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18573323"/>
      </p:ext>
    </p:extLst>
  </p:cSld>
  <p:clrMapOvr>
    <a:masterClrMapping/>
  </p:clrMapOvr>
  <p:transition>
    <p:push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76200"/>
            <a:ext cx="8229600" cy="6049963"/>
          </a:xfrm>
        </p:spPr>
        <p:txBody>
          <a:bodyPr/>
          <a:lstStyle/>
          <a:p>
            <a:pPr algn="ctr" eaLnBrk="1" hangingPunct="1">
              <a:buFont typeface="Arial" charset="0"/>
              <a:buNone/>
            </a:pPr>
            <a:r>
              <a:rPr lang="es-ES" altLang="en-US" sz="2000" b="1" dirty="0" smtClean="0">
                <a:latin typeface="Arial" charset="0"/>
                <a:cs typeface="Arial" charset="0"/>
              </a:rPr>
              <a:t>ANÁLISIS DE RESULTADOS</a:t>
            </a:r>
          </a:p>
          <a:p>
            <a:pPr algn="just" eaLnBrk="1" hangingPunct="1">
              <a:buFont typeface="Arial" charset="0"/>
              <a:buNone/>
            </a:pPr>
            <a:r>
              <a:rPr lang="es-ES" altLang="en-US" sz="2000" b="1" dirty="0" smtClean="0">
                <a:latin typeface="Arial" charset="0"/>
                <a:cs typeface="Arial" charset="0"/>
              </a:rPr>
              <a:t>Pulsorreactor.</a:t>
            </a:r>
          </a:p>
          <a:p>
            <a:pPr algn="just" eaLnBrk="1" hangingPunct="1">
              <a:buFont typeface="Arial" charset="0"/>
              <a:buNone/>
            </a:pPr>
            <a:endParaRPr lang="es-ES" altLang="en-US" sz="2000" b="1" dirty="0">
              <a:latin typeface="Arial" charset="0"/>
              <a:cs typeface="Arial" charset="0"/>
            </a:endParaRPr>
          </a:p>
          <a:p>
            <a:pPr algn="just" eaLnBrk="1" hangingPunct="1">
              <a:buNone/>
            </a:pPr>
            <a:r>
              <a:rPr lang="es-ES" altLang="en-US" sz="2000" dirty="0">
                <a:cs typeface="Arial" panose="020B0604020202020204" pitchFamily="34" charset="0"/>
              </a:rPr>
              <a:t>Porcentaje de Errores en la Dispersión de Datos </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panose="020B0604020202020204" pitchFamily="34" charset="0"/>
              <a:cs typeface="Arial" panose="020B0604020202020204" pitchFamily="34" charset="0"/>
            </a:endParaRPr>
          </a:p>
        </p:txBody>
      </p:sp>
      <p:graphicFrame>
        <p:nvGraphicFramePr>
          <p:cNvPr id="3" name="2 Tabla"/>
          <p:cNvGraphicFramePr>
            <a:graphicFrameLocks noGrp="1"/>
          </p:cNvGraphicFramePr>
          <p:nvPr>
            <p:extLst>
              <p:ext uri="{D42A27DB-BD31-4B8C-83A1-F6EECF244321}">
                <p14:modId xmlns:p14="http://schemas.microsoft.com/office/powerpoint/2010/main" val="2137032106"/>
              </p:ext>
            </p:extLst>
          </p:nvPr>
        </p:nvGraphicFramePr>
        <p:xfrm>
          <a:off x="1371601" y="1905000"/>
          <a:ext cx="6400797" cy="4274820"/>
        </p:xfrm>
        <a:graphic>
          <a:graphicData uri="http://schemas.openxmlformats.org/drawingml/2006/table">
            <a:tbl>
              <a:tblPr firstRow="1" firstCol="1" bandRow="1">
                <a:tableStyleId>{5C22544A-7EE6-4342-B048-85BDC9FD1C3A}</a:tableStyleId>
              </a:tblPr>
              <a:tblGrid>
                <a:gridCol w="1046427"/>
                <a:gridCol w="1046427"/>
                <a:gridCol w="890657"/>
                <a:gridCol w="1046427"/>
                <a:gridCol w="890657"/>
                <a:gridCol w="740101"/>
                <a:gridCol w="740101"/>
              </a:tblGrid>
              <a:tr h="190500">
                <a:tc rowSpan="2">
                  <a:txBody>
                    <a:bodyPr/>
                    <a:lstStyle/>
                    <a:p>
                      <a:pPr algn="ctr">
                        <a:lnSpc>
                          <a:spcPct val="150000"/>
                        </a:lnSpc>
                        <a:spcAft>
                          <a:spcPts val="0"/>
                        </a:spcAft>
                      </a:pPr>
                      <a:r>
                        <a:rPr lang="es-EC" sz="1100">
                          <a:effectLst/>
                        </a:rPr>
                        <a:t>CAUDAL MÁSICO</a:t>
                      </a:r>
                      <a:endParaRPr lang="es-EC" sz="1100">
                        <a:solidFill>
                          <a:srgbClr val="31849B"/>
                        </a:solidFill>
                        <a:effectLst/>
                        <a:latin typeface="Calibri"/>
                        <a:ea typeface="Calibri"/>
                        <a:cs typeface="Times New Roman"/>
                      </a:endParaRPr>
                    </a:p>
                  </a:txBody>
                  <a:tcPr marL="68580" marR="68580" marT="0" marB="0" anchor="ctr"/>
                </a:tc>
                <a:tc rowSpan="2">
                  <a:txBody>
                    <a:bodyPr/>
                    <a:lstStyle/>
                    <a:p>
                      <a:pPr algn="ctr">
                        <a:lnSpc>
                          <a:spcPct val="150000"/>
                        </a:lnSpc>
                        <a:spcAft>
                          <a:spcPts val="0"/>
                        </a:spcAft>
                      </a:pPr>
                      <a:r>
                        <a:rPr lang="es-EC" sz="1100">
                          <a:effectLst/>
                        </a:rPr>
                        <a:t>SUMINISTRO AIRE</a:t>
                      </a:r>
                      <a:endParaRPr lang="es-EC" sz="1100">
                        <a:solidFill>
                          <a:srgbClr val="31849B"/>
                        </a:solidFill>
                        <a:effectLst/>
                        <a:latin typeface="Calibri"/>
                        <a:ea typeface="Calibri"/>
                        <a:cs typeface="Times New Roman"/>
                      </a:endParaRPr>
                    </a:p>
                  </a:txBody>
                  <a:tcPr marL="68580" marR="68580" marT="0" marB="0" anchor="ctr"/>
                </a:tc>
                <a:tc rowSpan="2">
                  <a:txBody>
                    <a:bodyPr/>
                    <a:lstStyle/>
                    <a:p>
                      <a:pPr algn="ctr">
                        <a:lnSpc>
                          <a:spcPct val="150000"/>
                        </a:lnSpc>
                        <a:spcAft>
                          <a:spcPts val="0"/>
                        </a:spcAft>
                      </a:pPr>
                      <a:r>
                        <a:rPr lang="es-EC" sz="1100">
                          <a:effectLst/>
                        </a:rPr>
                        <a:t>EMPUJE</a:t>
                      </a:r>
                      <a:endParaRPr lang="es-EC" sz="1100">
                        <a:solidFill>
                          <a:srgbClr val="31849B"/>
                        </a:solidFill>
                        <a:effectLst/>
                        <a:latin typeface="Calibri"/>
                        <a:ea typeface="Calibri"/>
                        <a:cs typeface="Times New Roman"/>
                      </a:endParaRPr>
                    </a:p>
                  </a:txBody>
                  <a:tcPr marL="68580" marR="68580" marT="0" marB="0" anchor="ctr"/>
                </a:tc>
                <a:tc gridSpan="2">
                  <a:txBody>
                    <a:bodyPr/>
                    <a:lstStyle/>
                    <a:p>
                      <a:pPr algn="ctr">
                        <a:lnSpc>
                          <a:spcPct val="150000"/>
                        </a:lnSpc>
                        <a:spcAft>
                          <a:spcPts val="0"/>
                        </a:spcAft>
                      </a:pPr>
                      <a:r>
                        <a:rPr lang="es-EC" sz="1100">
                          <a:effectLst/>
                        </a:rPr>
                        <a:t>PRESIONES DE GAS</a:t>
                      </a:r>
                      <a:endParaRPr lang="es-EC" sz="1100">
                        <a:solidFill>
                          <a:srgbClr val="31849B"/>
                        </a:solidFill>
                        <a:effectLst/>
                        <a:latin typeface="Calibri"/>
                        <a:ea typeface="Calibri"/>
                        <a:cs typeface="Times New Roman"/>
                      </a:endParaRPr>
                    </a:p>
                  </a:txBody>
                  <a:tcPr marL="68580" marR="68580" marT="0" marB="0" anchor="ctr"/>
                </a:tc>
                <a:tc hMerge="1">
                  <a:txBody>
                    <a:bodyPr/>
                    <a:lstStyle/>
                    <a:p>
                      <a:endParaRPr lang="es-EC"/>
                    </a:p>
                  </a:txBody>
                  <a:tcPr/>
                </a:tc>
                <a:tc gridSpan="2">
                  <a:txBody>
                    <a:bodyPr/>
                    <a:lstStyle/>
                    <a:p>
                      <a:pPr algn="ctr">
                        <a:lnSpc>
                          <a:spcPct val="150000"/>
                        </a:lnSpc>
                        <a:spcAft>
                          <a:spcPts val="0"/>
                        </a:spcAft>
                      </a:pPr>
                      <a:r>
                        <a:rPr lang="es-EC" sz="1100">
                          <a:effectLst/>
                        </a:rPr>
                        <a:t>TEMPERATURAS</a:t>
                      </a:r>
                      <a:endParaRPr lang="es-EC" sz="1100">
                        <a:solidFill>
                          <a:srgbClr val="31849B"/>
                        </a:solidFill>
                        <a:effectLst/>
                        <a:latin typeface="Calibri"/>
                        <a:ea typeface="Calibri"/>
                        <a:cs typeface="Times New Roman"/>
                      </a:endParaRPr>
                    </a:p>
                  </a:txBody>
                  <a:tcPr marL="68580" marR="68580" marT="0" marB="0" anchor="ctr"/>
                </a:tc>
                <a:tc hMerge="1">
                  <a:txBody>
                    <a:bodyPr/>
                    <a:lstStyle/>
                    <a:p>
                      <a:endParaRPr lang="es-EC"/>
                    </a:p>
                  </a:txBody>
                  <a:tcPr/>
                </a:tc>
              </a:tr>
              <a:tr h="38100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100">
                          <a:effectLst/>
                        </a:rPr>
                        <a:t>SUMINISTRO GAS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ENTEGA GAS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AIRE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GAS</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kg/h</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cmH2O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lbf</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Psi</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Psi</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°C</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°C</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7,25%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88,02%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42,27%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11,99%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9,55%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16,55%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8,35%</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12,42%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75,45%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8,91%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6,16%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1,27%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15,63%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4,64%</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10,76%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68,53%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26,94%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2,36%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5,89%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11,77%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1,33%</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1,03%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46,80%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21,88%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0,79%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6,33%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8,15%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0,90%</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2,14%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36,93%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13,73%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0,37%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5,16%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6,82%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2,44%</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3,11%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33,85%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0,71%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0,34%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5,91%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3,59%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2,68%</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4,53%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42,18%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1,42%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0,75%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3,56%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1,64%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4,04%</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4,52%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33,42%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15,94%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0,09%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12,04%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0,59%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4,58%</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0,83%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31,03%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7,02%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0,36%</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3,12%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3,01%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13,69%</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10,17%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21,41%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0,53%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2,22%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2,44%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9,62%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13,80%</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9,43%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20,15%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2,07%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2,37%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3,42%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12,91%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14,55%</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10,12%</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19,03%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2,85%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1,01%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14,89%</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15,00%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12,29%</a:t>
                      </a:r>
                      <a:endParaRPr lang="es-EC" sz="1100">
                        <a:solidFill>
                          <a:srgbClr val="31849B"/>
                        </a:solidFill>
                        <a:effectLst/>
                        <a:latin typeface="Calibri"/>
                        <a:ea typeface="Calibri"/>
                        <a:cs typeface="Times New Roman"/>
                      </a:endParaRPr>
                    </a:p>
                  </a:txBody>
                  <a:tcPr marL="68580" marR="68580" marT="0" marB="0" anchor="ctr"/>
                </a:tc>
              </a:tr>
              <a:tr h="190500">
                <a:tc>
                  <a:txBody>
                    <a:bodyPr/>
                    <a:lstStyle/>
                    <a:p>
                      <a:pPr algn="ctr">
                        <a:lnSpc>
                          <a:spcPct val="150000"/>
                        </a:lnSpc>
                        <a:spcAft>
                          <a:spcPts val="0"/>
                        </a:spcAft>
                      </a:pPr>
                      <a:r>
                        <a:rPr lang="es-EC" sz="1100">
                          <a:effectLst/>
                        </a:rPr>
                        <a:t>6,45%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12,13%</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27,11%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2,90%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10,81%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16,48%</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12,54%</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516710344"/>
      </p:ext>
    </p:extLst>
  </p:cSld>
  <p:clrMapOvr>
    <a:masterClrMapping/>
  </p:clrMapOvr>
  <p:transition>
    <p:push dir="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EVALUACIÓN ECONÓMICA</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Costo Directo de </a:t>
            </a:r>
            <a:r>
              <a:rPr lang="es-ES" altLang="en-US" sz="2000" b="1" dirty="0" smtClean="0">
                <a:latin typeface="Arial" charset="0"/>
                <a:cs typeface="Arial" charset="0"/>
              </a:rPr>
              <a:t>Materiales</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None/>
            </a:pPr>
            <a:r>
              <a:rPr lang="es-ES" altLang="en-US" sz="2000" b="1" dirty="0">
                <a:latin typeface="Arial" charset="0"/>
                <a:cs typeface="Arial" charset="0"/>
              </a:rPr>
              <a:t>Costo Directo de Mano de Obra.</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2" name="1 Tabla"/>
          <p:cNvGraphicFramePr>
            <a:graphicFrameLocks noGrp="1"/>
          </p:cNvGraphicFramePr>
          <p:nvPr>
            <p:extLst>
              <p:ext uri="{D42A27DB-BD31-4B8C-83A1-F6EECF244321}">
                <p14:modId xmlns:p14="http://schemas.microsoft.com/office/powerpoint/2010/main" val="1252226792"/>
              </p:ext>
            </p:extLst>
          </p:nvPr>
        </p:nvGraphicFramePr>
        <p:xfrm>
          <a:off x="2407761" y="1700011"/>
          <a:ext cx="4328477" cy="1752600"/>
        </p:xfrm>
        <a:graphic>
          <a:graphicData uri="http://schemas.openxmlformats.org/drawingml/2006/table">
            <a:tbl>
              <a:tblPr firstRow="1" firstCol="1" bandRow="1">
                <a:tableStyleId>{5C22544A-7EE6-4342-B048-85BDC9FD1C3A}</a:tableStyleId>
              </a:tblPr>
              <a:tblGrid>
                <a:gridCol w="3112106"/>
                <a:gridCol w="1216371"/>
              </a:tblGrid>
              <a:tr h="292100">
                <a:tc>
                  <a:txBody>
                    <a:bodyPr/>
                    <a:lstStyle/>
                    <a:p>
                      <a:pPr algn="ctr">
                        <a:lnSpc>
                          <a:spcPct val="150000"/>
                        </a:lnSpc>
                        <a:spcAft>
                          <a:spcPts val="0"/>
                        </a:spcAft>
                      </a:pPr>
                      <a:r>
                        <a:rPr lang="es-EC" sz="1100" dirty="0">
                          <a:effectLst/>
                        </a:rPr>
                        <a:t>DESCRIPCIÓN</a:t>
                      </a:r>
                      <a:endParaRPr lang="es-EC" sz="1100" dirty="0">
                        <a:solidFill>
                          <a:srgbClr val="31849B"/>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100">
                          <a:effectLst/>
                        </a:rPr>
                        <a:t>MONTO</a:t>
                      </a:r>
                      <a:endParaRPr lang="es-EC" sz="1100">
                        <a:solidFill>
                          <a:srgbClr val="31849B"/>
                        </a:solidFill>
                        <a:effectLst/>
                        <a:latin typeface="Calibri"/>
                        <a:ea typeface="Calibri"/>
                        <a:cs typeface="Times New Roman"/>
                      </a:endParaRPr>
                    </a:p>
                  </a:txBody>
                  <a:tcPr marL="68580" marR="68580" marT="0" marB="0"/>
                </a:tc>
              </a:tr>
              <a:tr h="292100">
                <a:tc>
                  <a:txBody>
                    <a:bodyPr/>
                    <a:lstStyle/>
                    <a:p>
                      <a:pPr>
                        <a:lnSpc>
                          <a:spcPct val="150000"/>
                        </a:lnSpc>
                        <a:spcAft>
                          <a:spcPts val="0"/>
                        </a:spcAft>
                      </a:pPr>
                      <a:r>
                        <a:rPr lang="es-EC" sz="1100">
                          <a:effectLst/>
                        </a:rPr>
                        <a:t>INSTRUMENTACIÓN</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100">
                          <a:effectLst/>
                        </a:rPr>
                        <a:t>$    1.303,97</a:t>
                      </a:r>
                      <a:endParaRPr lang="es-EC" sz="1100">
                        <a:solidFill>
                          <a:srgbClr val="31849B"/>
                        </a:solidFill>
                        <a:effectLst/>
                        <a:latin typeface="Calibri"/>
                        <a:ea typeface="Calibri"/>
                        <a:cs typeface="Times New Roman"/>
                      </a:endParaRPr>
                    </a:p>
                  </a:txBody>
                  <a:tcPr marL="68580" marR="68580" marT="0" marB="0" anchor="ctr"/>
                </a:tc>
              </a:tr>
              <a:tr h="292100">
                <a:tc>
                  <a:txBody>
                    <a:bodyPr/>
                    <a:lstStyle/>
                    <a:p>
                      <a:pPr>
                        <a:lnSpc>
                          <a:spcPct val="150000"/>
                        </a:lnSpc>
                        <a:spcAft>
                          <a:spcPts val="0"/>
                        </a:spcAft>
                      </a:pPr>
                      <a:r>
                        <a:rPr lang="es-EC" sz="1100">
                          <a:effectLst/>
                        </a:rPr>
                        <a:t>MATERIAL PARA SENSORES</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100">
                          <a:effectLst/>
                        </a:rPr>
                        <a:t>$       145,09</a:t>
                      </a:r>
                      <a:endParaRPr lang="es-EC" sz="1100">
                        <a:solidFill>
                          <a:srgbClr val="31849B"/>
                        </a:solidFill>
                        <a:effectLst/>
                        <a:latin typeface="Calibri"/>
                        <a:ea typeface="Calibri"/>
                        <a:cs typeface="Times New Roman"/>
                      </a:endParaRPr>
                    </a:p>
                  </a:txBody>
                  <a:tcPr marL="68580" marR="68580" marT="0" marB="0" anchor="ctr"/>
                </a:tc>
              </a:tr>
              <a:tr h="292100">
                <a:tc>
                  <a:txBody>
                    <a:bodyPr/>
                    <a:lstStyle/>
                    <a:p>
                      <a:pPr>
                        <a:lnSpc>
                          <a:spcPct val="150000"/>
                        </a:lnSpc>
                        <a:spcAft>
                          <a:spcPts val="0"/>
                        </a:spcAft>
                      </a:pPr>
                      <a:r>
                        <a:rPr lang="es-EC" sz="1100">
                          <a:effectLst/>
                        </a:rPr>
                        <a:t>MATERIAL PARA BANCO DE PRUEBAS</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100">
                          <a:effectLst/>
                        </a:rPr>
                        <a:t>$       529,44</a:t>
                      </a:r>
                      <a:endParaRPr lang="es-EC" sz="1100">
                        <a:solidFill>
                          <a:srgbClr val="31849B"/>
                        </a:solidFill>
                        <a:effectLst/>
                        <a:latin typeface="Calibri"/>
                        <a:ea typeface="Calibri"/>
                        <a:cs typeface="Times New Roman"/>
                      </a:endParaRPr>
                    </a:p>
                  </a:txBody>
                  <a:tcPr marL="68580" marR="68580" marT="0" marB="0" anchor="ctr"/>
                </a:tc>
              </a:tr>
              <a:tr h="292100">
                <a:tc>
                  <a:txBody>
                    <a:bodyPr/>
                    <a:lstStyle/>
                    <a:p>
                      <a:pPr>
                        <a:lnSpc>
                          <a:spcPct val="150000"/>
                        </a:lnSpc>
                        <a:spcAft>
                          <a:spcPts val="0"/>
                        </a:spcAft>
                      </a:pPr>
                      <a:r>
                        <a:rPr lang="es-EC" sz="1100">
                          <a:effectLst/>
                        </a:rPr>
                        <a:t>TRANSPORTE</a:t>
                      </a:r>
                      <a:endParaRPr lang="es-EC" sz="1100">
                        <a:solidFill>
                          <a:srgbClr val="31849B"/>
                        </a:solidFill>
                        <a:effectLst/>
                        <a:latin typeface="Calibri"/>
                        <a:ea typeface="Calibri"/>
                        <a:cs typeface="Times New Roman"/>
                      </a:endParaRPr>
                    </a:p>
                  </a:txBody>
                  <a:tcPr marL="68580" marR="68580" marT="0" marB="0"/>
                </a:tc>
                <a:tc>
                  <a:txBody>
                    <a:bodyPr/>
                    <a:lstStyle/>
                    <a:p>
                      <a:pPr algn="ctr">
                        <a:lnSpc>
                          <a:spcPct val="150000"/>
                        </a:lnSpc>
                        <a:spcAft>
                          <a:spcPts val="0"/>
                        </a:spcAft>
                      </a:pPr>
                      <a:r>
                        <a:rPr lang="es-EC" sz="1100">
                          <a:effectLst/>
                        </a:rPr>
                        <a:t>$          98,27</a:t>
                      </a:r>
                      <a:endParaRPr lang="es-EC" sz="1100">
                        <a:solidFill>
                          <a:srgbClr val="31849B"/>
                        </a:solidFill>
                        <a:effectLst/>
                        <a:latin typeface="Calibri"/>
                        <a:ea typeface="Calibri"/>
                        <a:cs typeface="Times New Roman"/>
                      </a:endParaRPr>
                    </a:p>
                  </a:txBody>
                  <a:tcPr marL="68580" marR="68580" marT="0" marB="0" anchor="ctr"/>
                </a:tc>
              </a:tr>
              <a:tr h="292100">
                <a:tc>
                  <a:txBody>
                    <a:bodyPr/>
                    <a:lstStyle/>
                    <a:p>
                      <a:pPr algn="ctr">
                        <a:lnSpc>
                          <a:spcPct val="150000"/>
                        </a:lnSpc>
                        <a:spcAft>
                          <a:spcPts val="0"/>
                        </a:spcAft>
                      </a:pPr>
                      <a:r>
                        <a:rPr lang="es-EC" sz="1100" dirty="0">
                          <a:effectLst/>
                        </a:rPr>
                        <a:t>TOTAL</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    2.076,77</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1084330460"/>
              </p:ext>
            </p:extLst>
          </p:nvPr>
        </p:nvGraphicFramePr>
        <p:xfrm>
          <a:off x="2043271" y="4419600"/>
          <a:ext cx="5057458" cy="1142999"/>
        </p:xfrm>
        <a:graphic>
          <a:graphicData uri="http://schemas.openxmlformats.org/drawingml/2006/table">
            <a:tbl>
              <a:tblPr firstRow="1" firstCol="1" bandRow="1">
                <a:tableStyleId>{5C22544A-7EE6-4342-B048-85BDC9FD1C3A}</a:tableStyleId>
              </a:tblPr>
              <a:tblGrid>
                <a:gridCol w="1478449"/>
                <a:gridCol w="996707"/>
                <a:gridCol w="1269971"/>
                <a:gridCol w="1312331"/>
              </a:tblGrid>
              <a:tr h="587495">
                <a:tc>
                  <a:txBody>
                    <a:bodyPr/>
                    <a:lstStyle/>
                    <a:p>
                      <a:pPr algn="ctr">
                        <a:lnSpc>
                          <a:spcPct val="150000"/>
                        </a:lnSpc>
                        <a:spcAft>
                          <a:spcPts val="0"/>
                        </a:spcAft>
                      </a:pPr>
                      <a:r>
                        <a:rPr lang="es-EC" sz="1100" dirty="0">
                          <a:effectLst/>
                        </a:rPr>
                        <a:t>REALIZA</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Ti</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COSTO POR HORA</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TOTAL</a:t>
                      </a:r>
                      <a:endParaRPr lang="es-EC" sz="1100" dirty="0">
                        <a:solidFill>
                          <a:srgbClr val="31849B"/>
                        </a:solidFill>
                        <a:effectLst/>
                        <a:latin typeface="Calibri"/>
                        <a:ea typeface="Calibri"/>
                        <a:cs typeface="Times New Roman"/>
                      </a:endParaRPr>
                    </a:p>
                  </a:txBody>
                  <a:tcPr marL="68580" marR="68580" marT="0" marB="0" anchor="ctr"/>
                </a:tc>
              </a:tr>
              <a:tr h="277752">
                <a:tc>
                  <a:txBody>
                    <a:bodyPr/>
                    <a:lstStyle/>
                    <a:p>
                      <a:pPr>
                        <a:lnSpc>
                          <a:spcPct val="150000"/>
                        </a:lnSpc>
                        <a:spcAft>
                          <a:spcPts val="0"/>
                        </a:spcAft>
                      </a:pPr>
                      <a:r>
                        <a:rPr lang="es-EC" sz="1100" dirty="0">
                          <a:effectLst/>
                        </a:rPr>
                        <a:t>Daniel Báez</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400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6,01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    2.402,40</a:t>
                      </a:r>
                      <a:endParaRPr lang="es-EC" sz="1100" dirty="0">
                        <a:solidFill>
                          <a:srgbClr val="31849B"/>
                        </a:solidFill>
                        <a:effectLst/>
                        <a:latin typeface="Calibri"/>
                        <a:ea typeface="Calibri"/>
                        <a:cs typeface="Times New Roman"/>
                      </a:endParaRPr>
                    </a:p>
                  </a:txBody>
                  <a:tcPr marL="68580" marR="68580" marT="0" marB="0" anchor="ctr"/>
                </a:tc>
              </a:tr>
              <a:tr h="277752">
                <a:tc gridSpan="3">
                  <a:txBody>
                    <a:bodyPr/>
                    <a:lstStyle/>
                    <a:p>
                      <a:pPr algn="ctr">
                        <a:lnSpc>
                          <a:spcPct val="150000"/>
                        </a:lnSpc>
                        <a:spcAft>
                          <a:spcPts val="0"/>
                        </a:spcAft>
                      </a:pPr>
                      <a:r>
                        <a:rPr lang="es-EC" sz="1100" dirty="0">
                          <a:effectLst/>
                        </a:rPr>
                        <a:t>TOTAL</a:t>
                      </a:r>
                      <a:endParaRPr lang="es-EC" sz="1100" dirty="0">
                        <a:solidFill>
                          <a:srgbClr val="31849B"/>
                        </a:solidFill>
                        <a:effectLst/>
                        <a:latin typeface="Calibri"/>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100" dirty="0">
                          <a:effectLst/>
                        </a:rPr>
                        <a:t>$    2.402,40</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2491531362"/>
      </p:ext>
    </p:extLst>
  </p:cSld>
  <p:clrMapOvr>
    <a:masterClrMapping/>
  </p:clrMapOvr>
  <p:transition>
    <p:push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EVALUACIÓN ECONÓMICA</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Costo Directo</a:t>
            </a: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3" name="2 Tabla"/>
          <p:cNvGraphicFramePr>
            <a:graphicFrameLocks noGrp="1"/>
          </p:cNvGraphicFramePr>
          <p:nvPr>
            <p:extLst>
              <p:ext uri="{D42A27DB-BD31-4B8C-83A1-F6EECF244321}">
                <p14:modId xmlns:p14="http://schemas.microsoft.com/office/powerpoint/2010/main" val="578047478"/>
              </p:ext>
            </p:extLst>
          </p:nvPr>
        </p:nvGraphicFramePr>
        <p:xfrm>
          <a:off x="2322830" y="2085995"/>
          <a:ext cx="4498340" cy="1366616"/>
        </p:xfrm>
        <a:graphic>
          <a:graphicData uri="http://schemas.openxmlformats.org/drawingml/2006/table">
            <a:tbl>
              <a:tblPr firstRow="1" firstCol="1" bandRow="1">
                <a:tableStyleId>{5C22544A-7EE6-4342-B048-85BDC9FD1C3A}</a:tableStyleId>
              </a:tblPr>
              <a:tblGrid>
                <a:gridCol w="3174886"/>
                <a:gridCol w="1323454"/>
              </a:tblGrid>
              <a:tr h="341654">
                <a:tc>
                  <a:txBody>
                    <a:bodyPr/>
                    <a:lstStyle/>
                    <a:p>
                      <a:pPr algn="ctr">
                        <a:lnSpc>
                          <a:spcPct val="150000"/>
                        </a:lnSpc>
                        <a:spcAft>
                          <a:spcPts val="0"/>
                        </a:spcAft>
                      </a:pPr>
                      <a:r>
                        <a:rPr lang="es-EC" sz="1100">
                          <a:effectLst/>
                        </a:rPr>
                        <a:t>DESCRIPCIÓN</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MONTO</a:t>
                      </a:r>
                      <a:endParaRPr lang="es-EC" sz="1100">
                        <a:solidFill>
                          <a:srgbClr val="31849B"/>
                        </a:solidFill>
                        <a:effectLst/>
                        <a:latin typeface="Calibri"/>
                        <a:ea typeface="Calibri"/>
                        <a:cs typeface="Times New Roman"/>
                      </a:endParaRPr>
                    </a:p>
                  </a:txBody>
                  <a:tcPr marL="68580" marR="68580" marT="0" marB="0" anchor="ctr"/>
                </a:tc>
              </a:tr>
              <a:tr h="341654">
                <a:tc>
                  <a:txBody>
                    <a:bodyPr/>
                    <a:lstStyle/>
                    <a:p>
                      <a:pPr>
                        <a:lnSpc>
                          <a:spcPct val="150000"/>
                        </a:lnSpc>
                        <a:spcAft>
                          <a:spcPts val="0"/>
                        </a:spcAft>
                      </a:pPr>
                      <a:r>
                        <a:rPr lang="es-EC" sz="1100">
                          <a:effectLst/>
                        </a:rPr>
                        <a:t>COSTO TOTAL DE MATERIALES DIRECTOS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2.076,77</a:t>
                      </a:r>
                      <a:endParaRPr lang="es-EC" sz="1100">
                        <a:solidFill>
                          <a:srgbClr val="31849B"/>
                        </a:solidFill>
                        <a:effectLst/>
                        <a:latin typeface="Calibri"/>
                        <a:ea typeface="Calibri"/>
                        <a:cs typeface="Times New Roman"/>
                      </a:endParaRPr>
                    </a:p>
                  </a:txBody>
                  <a:tcPr marL="68580" marR="68580" marT="0" marB="0" anchor="ctr"/>
                </a:tc>
              </a:tr>
              <a:tr h="341654">
                <a:tc>
                  <a:txBody>
                    <a:bodyPr/>
                    <a:lstStyle/>
                    <a:p>
                      <a:pPr>
                        <a:lnSpc>
                          <a:spcPct val="150000"/>
                        </a:lnSpc>
                        <a:spcAft>
                          <a:spcPts val="0"/>
                        </a:spcAft>
                      </a:pPr>
                      <a:r>
                        <a:rPr lang="es-EC" sz="1100">
                          <a:effectLst/>
                        </a:rPr>
                        <a:t>COSTOS POR MANO DE OBRA DIRECTA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2.402,40</a:t>
                      </a:r>
                      <a:endParaRPr lang="es-EC" sz="1100">
                        <a:solidFill>
                          <a:srgbClr val="31849B"/>
                        </a:solidFill>
                        <a:effectLst/>
                        <a:latin typeface="Calibri"/>
                        <a:ea typeface="Calibri"/>
                        <a:cs typeface="Times New Roman"/>
                      </a:endParaRPr>
                    </a:p>
                  </a:txBody>
                  <a:tcPr marL="68580" marR="68580" marT="0" marB="0" anchor="ctr"/>
                </a:tc>
              </a:tr>
              <a:tr h="341654">
                <a:tc>
                  <a:txBody>
                    <a:bodyPr/>
                    <a:lstStyle/>
                    <a:p>
                      <a:pPr algn="ctr">
                        <a:lnSpc>
                          <a:spcPct val="150000"/>
                        </a:lnSpc>
                        <a:spcAft>
                          <a:spcPts val="0"/>
                        </a:spcAft>
                      </a:pPr>
                      <a:r>
                        <a:rPr lang="es-EC" sz="1100">
                          <a:effectLst/>
                        </a:rPr>
                        <a:t>TOTAL</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    4.479,17</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981727612"/>
      </p:ext>
    </p:extLst>
  </p:cSld>
  <p:clrMapOvr>
    <a:masterClrMapping/>
  </p:clrMapOvr>
  <p:transition>
    <p:push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11"/>
          <p:cNvSpPr>
            <a:spLocks noGrp="1"/>
          </p:cNvSpPr>
          <p:nvPr>
            <p:ph type="body" idx="4294967295"/>
          </p:nvPr>
        </p:nvSpPr>
        <p:spPr>
          <a:xfrm>
            <a:off x="457200" y="533400"/>
            <a:ext cx="8229600" cy="5791200"/>
          </a:xfrm>
        </p:spPr>
        <p:txBody>
          <a:bodyPr/>
          <a:lstStyle/>
          <a:p>
            <a:pPr algn="ctr" eaLnBrk="1" hangingPunct="1">
              <a:buFont typeface="Arial" panose="020B0604020202020204" pitchFamily="34" charset="0"/>
              <a:buNone/>
              <a:defRPr/>
            </a:pPr>
            <a:r>
              <a:rPr lang="es-ES" altLang="en-US" sz="2000" b="1" dirty="0" smtClean="0">
                <a:latin typeface="Arial" panose="020B0604020202020204" pitchFamily="34" charset="0"/>
                <a:cs typeface="Arial" panose="020B0604020202020204" pitchFamily="34" charset="0"/>
              </a:rPr>
              <a:t>ENSAYOS</a:t>
            </a:r>
            <a:endParaRPr lang="es-ES" altLang="en-US" sz="2000" b="1" dirty="0">
              <a:latin typeface="Arial" panose="020B0604020202020204" pitchFamily="34" charset="0"/>
              <a:cs typeface="Arial" panose="020B0604020202020204" pitchFamily="34" charset="0"/>
            </a:endParaRPr>
          </a:p>
          <a:p>
            <a:pPr algn="just" eaLnBrk="1" hangingPunct="1">
              <a:buFont typeface="Arial" panose="020B0604020202020204" pitchFamily="34" charset="0"/>
              <a:buNone/>
              <a:defRPr/>
            </a:pPr>
            <a:endParaRPr lang="es-ES" altLang="en-US" sz="2000" b="1" dirty="0" smtClean="0">
              <a:latin typeface="Arial" panose="020B0604020202020204" pitchFamily="34" charset="0"/>
              <a:cs typeface="Arial" panose="020B0604020202020204" pitchFamily="34" charset="0"/>
            </a:endParaRPr>
          </a:p>
          <a:p>
            <a:pPr algn="just" eaLnBrk="1" hangingPunct="1">
              <a:buFont typeface="Arial" panose="020B0604020202020204" pitchFamily="34" charset="0"/>
              <a:buNone/>
              <a:defRPr/>
            </a:pPr>
            <a:r>
              <a:rPr lang="es-ES" altLang="en-US" sz="2000" b="1" dirty="0" smtClean="0">
                <a:latin typeface="Arial" panose="020B0604020202020204" pitchFamily="34" charset="0"/>
                <a:cs typeface="Arial" panose="020B0604020202020204" pitchFamily="34" charset="0"/>
              </a:rPr>
              <a:t>Tipos de ensayo.</a:t>
            </a:r>
          </a:p>
          <a:p>
            <a:pPr algn="just">
              <a:defRPr/>
            </a:pPr>
            <a:r>
              <a:rPr lang="es-EC" sz="2000" dirty="0" smtClean="0"/>
              <a:t>Ensayo </a:t>
            </a:r>
            <a:r>
              <a:rPr lang="es-EC" sz="2000" dirty="0"/>
              <a:t>de investigación y desarrollo. Su principal objetivo es el estudio y comprensión del comportamiento de un motor de combustión interna</a:t>
            </a:r>
            <a:r>
              <a:rPr lang="es-EC" sz="2000" dirty="0" smtClean="0"/>
              <a:t>.</a:t>
            </a:r>
            <a:endParaRPr lang="es-EC" sz="2000" dirty="0"/>
          </a:p>
          <a:p>
            <a:pPr marL="0" indent="0">
              <a:buFont typeface="Arial" charset="0"/>
              <a:buNone/>
              <a:defRPr/>
            </a:pPr>
            <a:endParaRPr lang="es-EC" sz="2000" dirty="0" smtClean="0">
              <a:latin typeface="Arial" panose="020B0604020202020204" pitchFamily="34" charset="0"/>
              <a:cs typeface="Arial" panose="020B0604020202020204" pitchFamily="34" charset="0"/>
            </a:endParaRPr>
          </a:p>
          <a:p>
            <a:pPr marL="0" indent="0">
              <a:buFont typeface="Arial" charset="0"/>
              <a:buNone/>
              <a:defRPr/>
            </a:pPr>
            <a:r>
              <a:rPr lang="es-EC" sz="2000" b="1" dirty="0">
                <a:latin typeface="Arial" panose="020B0604020202020204" pitchFamily="34" charset="0"/>
                <a:cs typeface="Arial" panose="020B0604020202020204" pitchFamily="34" charset="0"/>
              </a:rPr>
              <a:t>E</a:t>
            </a:r>
            <a:r>
              <a:rPr lang="es-EC" sz="2000" b="1" dirty="0" smtClean="0">
                <a:latin typeface="Arial" panose="020B0604020202020204" pitchFamily="34" charset="0"/>
                <a:cs typeface="Arial" panose="020B0604020202020204" pitchFamily="34" charset="0"/>
              </a:rPr>
              <a:t>nsayos </a:t>
            </a:r>
            <a:r>
              <a:rPr lang="es-EC" sz="2000" b="1" dirty="0">
                <a:latin typeface="Arial" panose="020B0604020202020204" pitchFamily="34" charset="0"/>
                <a:cs typeface="Arial" panose="020B0604020202020204" pitchFamily="34" charset="0"/>
              </a:rPr>
              <a:t>S</a:t>
            </a:r>
            <a:r>
              <a:rPr lang="es-EC" sz="2000" b="1" dirty="0" smtClean="0">
                <a:latin typeface="Arial" panose="020B0604020202020204" pitchFamily="34" charset="0"/>
                <a:cs typeface="Arial" panose="020B0604020202020204" pitchFamily="34" charset="0"/>
              </a:rPr>
              <a:t>egún la Forma a Realizarse.</a:t>
            </a:r>
          </a:p>
          <a:p>
            <a:pPr algn="just">
              <a:defRPr/>
            </a:pPr>
            <a:r>
              <a:rPr lang="es-EC" sz="2000" dirty="0"/>
              <a:t>Ensayo sobre modelos. El objetivo de este tipo de ensayo es la realización de pruebas en condiciones controladas en un modelo físico de algún proceso del </a:t>
            </a:r>
            <a:r>
              <a:rPr lang="es-EC" sz="2000" dirty="0" smtClean="0"/>
              <a:t>motor</a:t>
            </a:r>
          </a:p>
          <a:p>
            <a:pPr algn="just" eaLnBrk="1" hangingPunct="1">
              <a:buFont typeface="Arial" panose="020B0604020202020204" pitchFamily="34" charset="0"/>
              <a:buNone/>
              <a:defRPr/>
            </a:pPr>
            <a:endParaRPr lang="es-ES" altLang="en-US" sz="2000" b="1" dirty="0" smtClean="0">
              <a:latin typeface="Arial" panose="020B0604020202020204" pitchFamily="34" charset="0"/>
              <a:cs typeface="Arial" panose="020B0604020202020204" pitchFamily="34" charset="0"/>
            </a:endParaRPr>
          </a:p>
          <a:p>
            <a:pPr algn="just" eaLnBrk="1" hangingPunct="1">
              <a:buFont typeface="Arial" panose="020B0604020202020204" pitchFamily="34" charset="0"/>
              <a:buNone/>
              <a:defRPr/>
            </a:pPr>
            <a:r>
              <a:rPr lang="es-ES" altLang="en-US" sz="2000" b="1" dirty="0">
                <a:latin typeface="Arial" panose="020B0604020202020204" pitchFamily="34" charset="0"/>
                <a:cs typeface="Arial" panose="020B0604020202020204" pitchFamily="34" charset="0"/>
              </a:rPr>
              <a:t>Funciones del Ensayo.</a:t>
            </a:r>
          </a:p>
          <a:p>
            <a:pPr>
              <a:defRPr/>
            </a:pPr>
            <a:r>
              <a:rPr lang="es-EC" sz="2000" dirty="0" smtClean="0"/>
              <a:t>Medir. </a:t>
            </a:r>
          </a:p>
          <a:p>
            <a:pPr>
              <a:defRPr/>
            </a:pPr>
            <a:r>
              <a:rPr lang="es-EC" sz="2000" dirty="0" smtClean="0"/>
              <a:t>Regular.</a:t>
            </a:r>
          </a:p>
          <a:p>
            <a:pPr>
              <a:defRPr/>
            </a:pPr>
            <a:r>
              <a:rPr lang="es-EC" sz="2000" dirty="0" smtClean="0"/>
              <a:t>Registrar</a:t>
            </a:r>
            <a:endParaRPr lang="es-ES" altLang="en-US" sz="2000" b="1" dirty="0" smtClean="0">
              <a:latin typeface="Arial" panose="020B0604020202020204" pitchFamily="34" charset="0"/>
              <a:cs typeface="Arial" panose="020B0604020202020204" pitchFamily="34" charset="0"/>
            </a:endParaRPr>
          </a:p>
        </p:txBody>
      </p:sp>
    </p:spTree>
  </p:cSld>
  <p:clrMapOvr>
    <a:masterClrMapping/>
  </p:clrMapOvr>
  <p:transition>
    <p:push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EVALUACIÓN ECONÓMICA</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Costo Indirectos</a:t>
            </a:r>
          </a:p>
          <a:p>
            <a:pPr algn="just" eaLnBrk="1" hangingPunct="1">
              <a:buFont typeface="Arial" charset="0"/>
              <a:buNone/>
            </a:pPr>
            <a:r>
              <a:rPr lang="es-ES" altLang="en-US" sz="2000" dirty="0" smtClean="0">
                <a:cs typeface="Arial" charset="0"/>
              </a:rPr>
              <a:t>Talento Humano</a:t>
            </a:r>
          </a:p>
          <a:p>
            <a:pPr algn="just" eaLnBrk="1" hangingPunct="1">
              <a:buFont typeface="Arial" charset="0"/>
              <a:buNone/>
            </a:pPr>
            <a:endParaRPr lang="es-ES" altLang="en-US" sz="2000" dirty="0">
              <a:cs typeface="Arial" charset="0"/>
            </a:endParaRPr>
          </a:p>
          <a:p>
            <a:pPr algn="just" eaLnBrk="1" hangingPunct="1">
              <a:buFont typeface="Arial" charset="0"/>
              <a:buNone/>
            </a:pPr>
            <a:endParaRPr lang="es-ES" altLang="en-US" sz="2000" dirty="0" smtClean="0">
              <a:cs typeface="Arial" charset="0"/>
            </a:endParaRPr>
          </a:p>
          <a:p>
            <a:pPr algn="just" eaLnBrk="1" hangingPunct="1">
              <a:buFont typeface="Arial" charset="0"/>
              <a:buNone/>
            </a:pPr>
            <a:endParaRPr lang="es-ES" altLang="en-US" sz="2000" dirty="0">
              <a:cs typeface="Arial" charset="0"/>
            </a:endParaRPr>
          </a:p>
          <a:p>
            <a:pPr algn="just" eaLnBrk="1" hangingPunct="1">
              <a:buFont typeface="Arial" charset="0"/>
              <a:buNone/>
            </a:pPr>
            <a:endParaRPr lang="es-ES" altLang="en-US" sz="2000" dirty="0" smtClean="0">
              <a:cs typeface="Arial" charset="0"/>
            </a:endParaRPr>
          </a:p>
          <a:p>
            <a:pPr algn="just" eaLnBrk="1" hangingPunct="1">
              <a:buFont typeface="Arial" charset="0"/>
              <a:buNone/>
            </a:pPr>
            <a:endParaRPr lang="es-ES" altLang="en-US" sz="2000" dirty="0">
              <a:cs typeface="Arial" charset="0"/>
            </a:endParaRPr>
          </a:p>
          <a:p>
            <a:pPr algn="just" eaLnBrk="1" hangingPunct="1">
              <a:buFont typeface="Arial" charset="0"/>
              <a:buNone/>
            </a:pPr>
            <a:r>
              <a:rPr lang="es-ES" altLang="en-US" sz="2000" dirty="0" smtClean="0">
                <a:cs typeface="Arial" charset="0"/>
              </a:rPr>
              <a:t>Materiales Indirectos</a:t>
            </a:r>
          </a:p>
          <a:p>
            <a:pPr algn="just" eaLnBrk="1" hangingPunct="1">
              <a:buFont typeface="Arial" charset="0"/>
              <a:buNone/>
            </a:pPr>
            <a:endParaRPr lang="es-ES" altLang="en-US" sz="2000" dirty="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3" name="2 Tabla"/>
          <p:cNvGraphicFramePr>
            <a:graphicFrameLocks noGrp="1"/>
          </p:cNvGraphicFramePr>
          <p:nvPr>
            <p:extLst>
              <p:ext uri="{D42A27DB-BD31-4B8C-83A1-F6EECF244321}">
                <p14:modId xmlns:p14="http://schemas.microsoft.com/office/powerpoint/2010/main" val="1133836544"/>
              </p:ext>
            </p:extLst>
          </p:nvPr>
        </p:nvGraphicFramePr>
        <p:xfrm>
          <a:off x="1756886" y="2094964"/>
          <a:ext cx="5630228" cy="1371599"/>
        </p:xfrm>
        <a:graphic>
          <a:graphicData uri="http://schemas.openxmlformats.org/drawingml/2006/table">
            <a:tbl>
              <a:tblPr firstRow="1" firstCol="1" bandRow="1">
                <a:tableStyleId>{5C22544A-7EE6-4342-B048-85BDC9FD1C3A}</a:tableStyleId>
              </a:tblPr>
              <a:tblGrid>
                <a:gridCol w="2431452"/>
                <a:gridCol w="626071"/>
                <a:gridCol w="1310998"/>
                <a:gridCol w="1261707"/>
              </a:tblGrid>
              <a:tr h="567170">
                <a:tc>
                  <a:txBody>
                    <a:bodyPr/>
                    <a:lstStyle/>
                    <a:p>
                      <a:pPr algn="ctr">
                        <a:lnSpc>
                          <a:spcPct val="150000"/>
                        </a:lnSpc>
                        <a:spcAft>
                          <a:spcPts val="0"/>
                        </a:spcAft>
                      </a:pPr>
                      <a:r>
                        <a:rPr lang="es-EC" sz="1100" dirty="0">
                          <a:effectLst/>
                        </a:rPr>
                        <a:t>REALIZA</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Ti</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COSTO POR HORA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TOTAL</a:t>
                      </a:r>
                      <a:endParaRPr lang="es-EC" sz="1100">
                        <a:solidFill>
                          <a:srgbClr val="31849B"/>
                        </a:solidFill>
                        <a:effectLst/>
                        <a:latin typeface="Calibri"/>
                        <a:ea typeface="Calibri"/>
                        <a:cs typeface="Times New Roman"/>
                      </a:endParaRPr>
                    </a:p>
                  </a:txBody>
                  <a:tcPr marL="68580" marR="68580" marT="0" marB="0" anchor="ctr"/>
                </a:tc>
              </a:tr>
              <a:tr h="268143">
                <a:tc>
                  <a:txBody>
                    <a:bodyPr/>
                    <a:lstStyle/>
                    <a:p>
                      <a:pPr>
                        <a:lnSpc>
                          <a:spcPct val="150000"/>
                        </a:lnSpc>
                        <a:spcAft>
                          <a:spcPts val="0"/>
                        </a:spcAft>
                      </a:pPr>
                      <a:r>
                        <a:rPr lang="es-EC" sz="1100">
                          <a:effectLst/>
                        </a:rPr>
                        <a:t>Director de Trabajo de Titulación</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30</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25,74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772,20</a:t>
                      </a:r>
                      <a:endParaRPr lang="es-EC" sz="1100">
                        <a:solidFill>
                          <a:srgbClr val="31849B"/>
                        </a:solidFill>
                        <a:effectLst/>
                        <a:latin typeface="Calibri"/>
                        <a:ea typeface="Calibri"/>
                        <a:cs typeface="Times New Roman"/>
                      </a:endParaRPr>
                    </a:p>
                  </a:txBody>
                  <a:tcPr marL="68580" marR="68580" marT="0" marB="0" anchor="ctr"/>
                </a:tc>
              </a:tr>
              <a:tr h="268143">
                <a:tc>
                  <a:txBody>
                    <a:bodyPr/>
                    <a:lstStyle/>
                    <a:p>
                      <a:pPr>
                        <a:lnSpc>
                          <a:spcPct val="150000"/>
                        </a:lnSpc>
                        <a:spcAft>
                          <a:spcPts val="0"/>
                        </a:spcAft>
                      </a:pPr>
                      <a:r>
                        <a:rPr lang="es-EC" sz="1100">
                          <a:effectLst/>
                        </a:rPr>
                        <a:t>Laboratorista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15</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9,44</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141,60</a:t>
                      </a:r>
                      <a:endParaRPr lang="es-EC" sz="1100">
                        <a:solidFill>
                          <a:srgbClr val="31849B"/>
                        </a:solidFill>
                        <a:effectLst/>
                        <a:latin typeface="Calibri"/>
                        <a:ea typeface="Calibri"/>
                        <a:cs typeface="Times New Roman"/>
                      </a:endParaRPr>
                    </a:p>
                  </a:txBody>
                  <a:tcPr marL="68580" marR="68580" marT="0" marB="0" anchor="ctr"/>
                </a:tc>
              </a:tr>
              <a:tr h="268143">
                <a:tc gridSpan="3">
                  <a:txBody>
                    <a:bodyPr/>
                    <a:lstStyle/>
                    <a:p>
                      <a:pPr algn="ctr">
                        <a:lnSpc>
                          <a:spcPct val="150000"/>
                        </a:lnSpc>
                        <a:spcAft>
                          <a:spcPts val="0"/>
                        </a:spcAft>
                      </a:pPr>
                      <a:r>
                        <a:rPr lang="es-EC" sz="1100" dirty="0">
                          <a:effectLst/>
                        </a:rPr>
                        <a:t>TOTAL</a:t>
                      </a:r>
                      <a:endParaRPr lang="es-EC" sz="1100" dirty="0">
                        <a:solidFill>
                          <a:srgbClr val="31849B"/>
                        </a:solidFill>
                        <a:effectLst/>
                        <a:latin typeface="Calibri"/>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100" dirty="0">
                          <a:effectLst/>
                        </a:rPr>
                        <a:t>$       913,80</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graphicFrame>
        <p:nvGraphicFramePr>
          <p:cNvPr id="4" name="3 Tabla"/>
          <p:cNvGraphicFramePr>
            <a:graphicFrameLocks noGrp="1"/>
          </p:cNvGraphicFramePr>
          <p:nvPr>
            <p:extLst>
              <p:ext uri="{D42A27DB-BD31-4B8C-83A1-F6EECF244321}">
                <p14:modId xmlns:p14="http://schemas.microsoft.com/office/powerpoint/2010/main" val="3857738737"/>
              </p:ext>
            </p:extLst>
          </p:nvPr>
        </p:nvGraphicFramePr>
        <p:xfrm>
          <a:off x="1752600" y="4267200"/>
          <a:ext cx="5714999" cy="1066800"/>
        </p:xfrm>
        <a:graphic>
          <a:graphicData uri="http://schemas.openxmlformats.org/drawingml/2006/table">
            <a:tbl>
              <a:tblPr firstRow="1" firstCol="1" bandRow="1">
                <a:tableStyleId>{5C22544A-7EE6-4342-B048-85BDC9FD1C3A}</a:tableStyleId>
              </a:tblPr>
              <a:tblGrid>
                <a:gridCol w="1720714"/>
                <a:gridCol w="1258253"/>
                <a:gridCol w="1368016"/>
                <a:gridCol w="1368016"/>
              </a:tblGrid>
              <a:tr h="355600">
                <a:tc>
                  <a:txBody>
                    <a:bodyPr/>
                    <a:lstStyle/>
                    <a:p>
                      <a:pPr algn="ctr">
                        <a:lnSpc>
                          <a:spcPct val="150000"/>
                        </a:lnSpc>
                        <a:spcAft>
                          <a:spcPts val="0"/>
                        </a:spcAft>
                      </a:pPr>
                      <a:r>
                        <a:rPr lang="es-EC" sz="1100" dirty="0">
                          <a:effectLst/>
                        </a:rPr>
                        <a:t>DESCRIPCIÓN</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CANTIDAD</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PRECIO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TOTAL</a:t>
                      </a:r>
                      <a:endParaRPr lang="es-EC" sz="1100">
                        <a:solidFill>
                          <a:srgbClr val="31849B"/>
                        </a:solidFill>
                        <a:effectLst/>
                        <a:latin typeface="Calibri"/>
                        <a:ea typeface="Calibri"/>
                        <a:cs typeface="Times New Roman"/>
                      </a:endParaRPr>
                    </a:p>
                  </a:txBody>
                  <a:tcPr marL="68580" marR="68580" marT="0" marB="0" anchor="ctr"/>
                </a:tc>
              </a:tr>
              <a:tr h="355600">
                <a:tc>
                  <a:txBody>
                    <a:bodyPr/>
                    <a:lstStyle/>
                    <a:p>
                      <a:pPr algn="ctr">
                        <a:lnSpc>
                          <a:spcPct val="150000"/>
                        </a:lnSpc>
                        <a:spcAft>
                          <a:spcPts val="0"/>
                        </a:spcAft>
                      </a:pPr>
                      <a:r>
                        <a:rPr lang="es-EC" sz="1100" dirty="0">
                          <a:effectLst/>
                        </a:rPr>
                        <a:t>Insumos de limpieza</a:t>
                      </a:r>
                      <a:endParaRPr lang="es-EC" sz="11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1</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38,27</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38,27</a:t>
                      </a:r>
                      <a:endParaRPr lang="es-EC" sz="1100">
                        <a:solidFill>
                          <a:srgbClr val="31849B"/>
                        </a:solidFill>
                        <a:effectLst/>
                        <a:latin typeface="Calibri"/>
                        <a:ea typeface="Calibri"/>
                        <a:cs typeface="Times New Roman"/>
                      </a:endParaRPr>
                    </a:p>
                  </a:txBody>
                  <a:tcPr marL="68580" marR="68580" marT="0" marB="0" anchor="ctr"/>
                </a:tc>
              </a:tr>
              <a:tr h="355600">
                <a:tc gridSpan="3">
                  <a:txBody>
                    <a:bodyPr/>
                    <a:lstStyle/>
                    <a:p>
                      <a:pPr algn="ctr">
                        <a:lnSpc>
                          <a:spcPct val="150000"/>
                        </a:lnSpc>
                        <a:spcAft>
                          <a:spcPts val="0"/>
                        </a:spcAft>
                      </a:pPr>
                      <a:r>
                        <a:rPr lang="es-EC" sz="1100">
                          <a:effectLst/>
                        </a:rPr>
                        <a:t>TOTAL</a:t>
                      </a:r>
                      <a:endParaRPr lang="es-EC" sz="1100">
                        <a:solidFill>
                          <a:srgbClr val="31849B"/>
                        </a:solidFill>
                        <a:effectLst/>
                        <a:latin typeface="Calibri"/>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100" dirty="0">
                          <a:effectLst/>
                        </a:rPr>
                        <a:t>$          38,27</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4197314889"/>
      </p:ext>
    </p:extLst>
  </p:cSld>
  <p:clrMapOvr>
    <a:masterClrMapping/>
  </p:clrMapOvr>
  <p:transition>
    <p:push dir="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0839"/>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EVALUACIÓN ECONÓMICA</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Costo Indirectos</a:t>
            </a:r>
          </a:p>
          <a:p>
            <a:pPr algn="just" eaLnBrk="1" hangingPunct="1">
              <a:buFont typeface="Arial" charset="0"/>
              <a:buNone/>
            </a:pPr>
            <a:endParaRPr lang="es-ES" altLang="en-US" sz="2000" dirty="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2" name="1 Tabla"/>
          <p:cNvGraphicFramePr>
            <a:graphicFrameLocks noGrp="1"/>
          </p:cNvGraphicFramePr>
          <p:nvPr>
            <p:extLst>
              <p:ext uri="{D42A27DB-BD31-4B8C-83A1-F6EECF244321}">
                <p14:modId xmlns:p14="http://schemas.microsoft.com/office/powerpoint/2010/main" val="2950985838"/>
              </p:ext>
            </p:extLst>
          </p:nvPr>
        </p:nvGraphicFramePr>
        <p:xfrm>
          <a:off x="2171700" y="1828800"/>
          <a:ext cx="4495800" cy="1389084"/>
        </p:xfrm>
        <a:graphic>
          <a:graphicData uri="http://schemas.openxmlformats.org/drawingml/2006/table">
            <a:tbl>
              <a:tblPr firstRow="1" firstCol="1" bandRow="1">
                <a:tableStyleId>{5C22544A-7EE6-4342-B048-85BDC9FD1C3A}</a:tableStyleId>
              </a:tblPr>
              <a:tblGrid>
                <a:gridCol w="3031331"/>
                <a:gridCol w="1464469"/>
              </a:tblGrid>
              <a:tr h="347271">
                <a:tc>
                  <a:txBody>
                    <a:bodyPr/>
                    <a:lstStyle/>
                    <a:p>
                      <a:pPr algn="ctr">
                        <a:lnSpc>
                          <a:spcPct val="150000"/>
                        </a:lnSpc>
                        <a:spcAft>
                          <a:spcPts val="0"/>
                        </a:spcAft>
                      </a:pPr>
                      <a:r>
                        <a:rPr lang="es-EC" sz="1100">
                          <a:effectLst/>
                        </a:rPr>
                        <a:t>DESCRIPCIÓN</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MONTO</a:t>
                      </a:r>
                      <a:endParaRPr lang="es-EC" sz="1100">
                        <a:solidFill>
                          <a:srgbClr val="31849B"/>
                        </a:solidFill>
                        <a:effectLst/>
                        <a:latin typeface="Calibri"/>
                        <a:ea typeface="Calibri"/>
                        <a:cs typeface="Times New Roman"/>
                      </a:endParaRPr>
                    </a:p>
                  </a:txBody>
                  <a:tcPr marL="68580" marR="68580" marT="0" marB="0" anchor="ctr"/>
                </a:tc>
              </a:tr>
              <a:tr h="347271">
                <a:tc>
                  <a:txBody>
                    <a:bodyPr/>
                    <a:lstStyle/>
                    <a:p>
                      <a:pPr>
                        <a:lnSpc>
                          <a:spcPct val="150000"/>
                        </a:lnSpc>
                        <a:spcAft>
                          <a:spcPts val="0"/>
                        </a:spcAft>
                      </a:pPr>
                      <a:r>
                        <a:rPr lang="es-EC" sz="1100">
                          <a:effectLst/>
                        </a:rPr>
                        <a:t>TALENTO HUMANO INDIRECTO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913,80</a:t>
                      </a:r>
                      <a:endParaRPr lang="es-EC" sz="1100">
                        <a:solidFill>
                          <a:srgbClr val="31849B"/>
                        </a:solidFill>
                        <a:effectLst/>
                        <a:latin typeface="Calibri"/>
                        <a:ea typeface="Calibri"/>
                        <a:cs typeface="Times New Roman"/>
                      </a:endParaRPr>
                    </a:p>
                  </a:txBody>
                  <a:tcPr marL="68580" marR="68580" marT="0" marB="0" anchor="ctr"/>
                </a:tc>
              </a:tr>
              <a:tr h="347271">
                <a:tc>
                  <a:txBody>
                    <a:bodyPr/>
                    <a:lstStyle/>
                    <a:p>
                      <a:pPr>
                        <a:lnSpc>
                          <a:spcPct val="150000"/>
                        </a:lnSpc>
                        <a:spcAft>
                          <a:spcPts val="0"/>
                        </a:spcAft>
                      </a:pPr>
                      <a:r>
                        <a:rPr lang="es-EC" sz="1100">
                          <a:effectLst/>
                        </a:rPr>
                        <a:t>MATERIAL INDIRECTO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38,27</a:t>
                      </a:r>
                      <a:endParaRPr lang="es-EC" sz="1100">
                        <a:solidFill>
                          <a:srgbClr val="31849B"/>
                        </a:solidFill>
                        <a:effectLst/>
                        <a:latin typeface="Calibri"/>
                        <a:ea typeface="Calibri"/>
                        <a:cs typeface="Times New Roman"/>
                      </a:endParaRPr>
                    </a:p>
                  </a:txBody>
                  <a:tcPr marL="68580" marR="68580" marT="0" marB="0" anchor="ctr"/>
                </a:tc>
              </a:tr>
              <a:tr h="347271">
                <a:tc>
                  <a:txBody>
                    <a:bodyPr/>
                    <a:lstStyle/>
                    <a:p>
                      <a:pPr algn="ctr">
                        <a:lnSpc>
                          <a:spcPct val="150000"/>
                        </a:lnSpc>
                        <a:spcAft>
                          <a:spcPts val="0"/>
                        </a:spcAft>
                      </a:pPr>
                      <a:r>
                        <a:rPr lang="es-EC" sz="1100">
                          <a:effectLst/>
                        </a:rPr>
                        <a:t>TOTAL</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       952,07</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591841796"/>
      </p:ext>
    </p:extLst>
  </p:cSld>
  <p:clrMapOvr>
    <a:masterClrMapping/>
  </p:clrMapOvr>
  <p:transition>
    <p:push dir="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EVALUACIÓN ECONÓMICA</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b="1" dirty="0" smtClean="0">
                <a:latin typeface="Arial" charset="0"/>
                <a:cs typeface="Arial" charset="0"/>
              </a:rPr>
              <a:t>Costo Total del Proyecto</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3" name="2 Tabla"/>
          <p:cNvGraphicFramePr>
            <a:graphicFrameLocks noGrp="1"/>
          </p:cNvGraphicFramePr>
          <p:nvPr>
            <p:extLst>
              <p:ext uri="{D42A27DB-BD31-4B8C-83A1-F6EECF244321}">
                <p14:modId xmlns:p14="http://schemas.microsoft.com/office/powerpoint/2010/main" val="2736574658"/>
              </p:ext>
            </p:extLst>
          </p:nvPr>
        </p:nvGraphicFramePr>
        <p:xfrm>
          <a:off x="2446972" y="1752600"/>
          <a:ext cx="4250055" cy="1219200"/>
        </p:xfrm>
        <a:graphic>
          <a:graphicData uri="http://schemas.openxmlformats.org/drawingml/2006/table">
            <a:tbl>
              <a:tblPr firstRow="1" firstCol="1" bandRow="1">
                <a:tableStyleId>{5C22544A-7EE6-4342-B048-85BDC9FD1C3A}</a:tableStyleId>
              </a:tblPr>
              <a:tblGrid>
                <a:gridCol w="2867325"/>
                <a:gridCol w="1382730"/>
              </a:tblGrid>
              <a:tr h="304800">
                <a:tc>
                  <a:txBody>
                    <a:bodyPr/>
                    <a:lstStyle/>
                    <a:p>
                      <a:pPr algn="ctr">
                        <a:lnSpc>
                          <a:spcPct val="150000"/>
                        </a:lnSpc>
                        <a:spcAft>
                          <a:spcPts val="0"/>
                        </a:spcAft>
                      </a:pPr>
                      <a:r>
                        <a:rPr lang="es-EC" sz="1200" dirty="0">
                          <a:effectLst/>
                        </a:rPr>
                        <a:t>DESCRIPCIÓN</a:t>
                      </a:r>
                      <a:endParaRPr lang="es-EC" sz="12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200">
                          <a:effectLst/>
                        </a:rPr>
                        <a:t>MONTO</a:t>
                      </a:r>
                      <a:endParaRPr lang="es-EC" sz="1200">
                        <a:solidFill>
                          <a:srgbClr val="31849B"/>
                        </a:solidFill>
                        <a:effectLst/>
                        <a:latin typeface="Calibri"/>
                        <a:ea typeface="Calibri"/>
                        <a:cs typeface="Times New Roman"/>
                      </a:endParaRPr>
                    </a:p>
                  </a:txBody>
                  <a:tcPr marL="68580" marR="68580" marT="0" marB="0" anchor="ctr"/>
                </a:tc>
              </a:tr>
              <a:tr h="304800">
                <a:tc>
                  <a:txBody>
                    <a:bodyPr/>
                    <a:lstStyle/>
                    <a:p>
                      <a:pPr>
                        <a:lnSpc>
                          <a:spcPct val="150000"/>
                        </a:lnSpc>
                        <a:spcAft>
                          <a:spcPts val="0"/>
                        </a:spcAft>
                      </a:pPr>
                      <a:r>
                        <a:rPr lang="es-EC" sz="1200" dirty="0">
                          <a:effectLst/>
                        </a:rPr>
                        <a:t>TOTAL COSTOS DIRECTOS</a:t>
                      </a:r>
                      <a:endParaRPr lang="es-EC" sz="12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200">
                          <a:effectLst/>
                        </a:rPr>
                        <a:t>$    4.479,17</a:t>
                      </a:r>
                      <a:endParaRPr lang="es-EC" sz="1200">
                        <a:solidFill>
                          <a:srgbClr val="31849B"/>
                        </a:solidFill>
                        <a:effectLst/>
                        <a:latin typeface="Calibri"/>
                        <a:ea typeface="Calibri"/>
                        <a:cs typeface="Times New Roman"/>
                      </a:endParaRPr>
                    </a:p>
                  </a:txBody>
                  <a:tcPr marL="68580" marR="68580" marT="0" marB="0" anchor="ctr"/>
                </a:tc>
              </a:tr>
              <a:tr h="304800">
                <a:tc>
                  <a:txBody>
                    <a:bodyPr/>
                    <a:lstStyle/>
                    <a:p>
                      <a:pPr>
                        <a:lnSpc>
                          <a:spcPct val="150000"/>
                        </a:lnSpc>
                        <a:spcAft>
                          <a:spcPts val="0"/>
                        </a:spcAft>
                      </a:pPr>
                      <a:r>
                        <a:rPr lang="es-EC" sz="1200" dirty="0">
                          <a:effectLst/>
                        </a:rPr>
                        <a:t>TOTAL COSTOS INDIRECTOS</a:t>
                      </a:r>
                      <a:endParaRPr lang="es-EC" sz="12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200">
                          <a:effectLst/>
                        </a:rPr>
                        <a:t>$       952,07</a:t>
                      </a:r>
                      <a:endParaRPr lang="es-EC" sz="1200">
                        <a:solidFill>
                          <a:srgbClr val="31849B"/>
                        </a:solidFill>
                        <a:effectLst/>
                        <a:latin typeface="Calibri"/>
                        <a:ea typeface="Calibri"/>
                        <a:cs typeface="Times New Roman"/>
                      </a:endParaRPr>
                    </a:p>
                  </a:txBody>
                  <a:tcPr marL="68580" marR="68580" marT="0" marB="0" anchor="ctr"/>
                </a:tc>
              </a:tr>
              <a:tr h="304800">
                <a:tc>
                  <a:txBody>
                    <a:bodyPr/>
                    <a:lstStyle/>
                    <a:p>
                      <a:pPr algn="ctr">
                        <a:lnSpc>
                          <a:spcPct val="150000"/>
                        </a:lnSpc>
                        <a:spcAft>
                          <a:spcPts val="0"/>
                        </a:spcAft>
                      </a:pPr>
                      <a:r>
                        <a:rPr lang="es-EC" sz="1200" dirty="0">
                          <a:effectLst/>
                        </a:rPr>
                        <a:t>TOTAL</a:t>
                      </a:r>
                      <a:endParaRPr lang="es-EC" sz="12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200" b="1" dirty="0">
                          <a:effectLst/>
                        </a:rPr>
                        <a:t>$    5.431,24</a:t>
                      </a:r>
                      <a:endParaRPr lang="es-EC" sz="1200" b="1"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172775126"/>
      </p:ext>
    </p:extLst>
  </p:cSld>
  <p:clrMapOvr>
    <a:masterClrMapping/>
  </p:clrMapOvr>
  <p:transition>
    <p:push dir="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EVALUACIÓN FINANCIERA</a:t>
            </a:r>
          </a:p>
          <a:p>
            <a:pPr algn="just" eaLnBrk="1" hangingPunct="1">
              <a:buFont typeface="Arial" charset="0"/>
              <a:buNone/>
            </a:pPr>
            <a:endParaRPr lang="es-ES" altLang="en-US" sz="2000" b="1" dirty="0">
              <a:latin typeface="Arial" charset="0"/>
              <a:cs typeface="Arial" charset="0"/>
            </a:endParaRPr>
          </a:p>
          <a:p>
            <a:pPr marL="0" indent="0" algn="just" eaLnBrk="1" hangingPunct="1">
              <a:buNone/>
            </a:pPr>
            <a:r>
              <a:rPr lang="es-EC" sz="2000" dirty="0"/>
              <a:t>La evaluación financiera hace referencia al aporte económico realizado en el proyecto y sus fuentes de ingreso, los mismos que se detallan a continuación</a:t>
            </a:r>
            <a:endParaRPr lang="es-ES" altLang="en-US" sz="2000" b="1" dirty="0" smtClean="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735113404"/>
              </p:ext>
            </p:extLst>
          </p:nvPr>
        </p:nvGraphicFramePr>
        <p:xfrm>
          <a:off x="990600" y="2895600"/>
          <a:ext cx="7391399" cy="2133439"/>
        </p:xfrm>
        <a:graphic>
          <a:graphicData uri="http://schemas.openxmlformats.org/drawingml/2006/table">
            <a:tbl>
              <a:tblPr firstRow="1" firstCol="1" bandRow="1">
                <a:tableStyleId>{5C22544A-7EE6-4342-B048-85BDC9FD1C3A}</a:tableStyleId>
              </a:tblPr>
              <a:tblGrid>
                <a:gridCol w="2543227"/>
                <a:gridCol w="1435140"/>
                <a:gridCol w="1435140"/>
                <a:gridCol w="887715"/>
                <a:gridCol w="1090177"/>
              </a:tblGrid>
              <a:tr h="304777">
                <a:tc rowSpan="2">
                  <a:txBody>
                    <a:bodyPr/>
                    <a:lstStyle/>
                    <a:p>
                      <a:pPr algn="ctr">
                        <a:lnSpc>
                          <a:spcPct val="150000"/>
                        </a:lnSpc>
                        <a:spcAft>
                          <a:spcPts val="0"/>
                        </a:spcAft>
                      </a:pPr>
                      <a:r>
                        <a:rPr lang="es-EC" sz="1100" dirty="0">
                          <a:effectLst/>
                        </a:rPr>
                        <a:t>USO</a:t>
                      </a:r>
                      <a:endParaRPr lang="es-EC" sz="1100" dirty="0">
                        <a:solidFill>
                          <a:srgbClr val="31849B"/>
                        </a:solidFill>
                        <a:effectLst/>
                        <a:latin typeface="Calibri"/>
                        <a:ea typeface="Calibri"/>
                        <a:cs typeface="Times New Roman"/>
                      </a:endParaRPr>
                    </a:p>
                  </a:txBody>
                  <a:tcPr marL="68580" marR="68580" marT="0" marB="0" anchor="ctr"/>
                </a:tc>
                <a:tc gridSpan="3">
                  <a:txBody>
                    <a:bodyPr/>
                    <a:lstStyle/>
                    <a:p>
                      <a:pPr algn="ctr">
                        <a:lnSpc>
                          <a:spcPct val="150000"/>
                        </a:lnSpc>
                        <a:spcAft>
                          <a:spcPts val="0"/>
                        </a:spcAft>
                      </a:pPr>
                      <a:r>
                        <a:rPr lang="es-EC" sz="1100">
                          <a:effectLst/>
                        </a:rPr>
                        <a:t>FUENTE</a:t>
                      </a:r>
                      <a:endParaRPr lang="es-EC" sz="1100">
                        <a:solidFill>
                          <a:srgbClr val="31849B"/>
                        </a:solidFill>
                        <a:effectLst/>
                        <a:latin typeface="Calibri"/>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c rowSpan="2">
                  <a:txBody>
                    <a:bodyPr/>
                    <a:lstStyle/>
                    <a:p>
                      <a:pPr algn="ctr">
                        <a:lnSpc>
                          <a:spcPct val="150000"/>
                        </a:lnSpc>
                        <a:spcAft>
                          <a:spcPts val="0"/>
                        </a:spcAft>
                      </a:pPr>
                      <a:r>
                        <a:rPr lang="es-EC" sz="1100">
                          <a:effectLst/>
                        </a:rPr>
                        <a:t>TOTAL</a:t>
                      </a:r>
                      <a:endParaRPr lang="es-EC" sz="1100">
                        <a:solidFill>
                          <a:srgbClr val="31849B"/>
                        </a:solidFill>
                        <a:effectLst/>
                        <a:latin typeface="Calibri"/>
                        <a:ea typeface="Calibri"/>
                        <a:cs typeface="Times New Roman"/>
                      </a:endParaRPr>
                    </a:p>
                  </a:txBody>
                  <a:tcPr marL="68580" marR="68580" marT="0" marB="0" anchor="ctr"/>
                </a:tc>
              </a:tr>
              <a:tr h="304777">
                <a:tc vMerge="1">
                  <a:txBody>
                    <a:bodyPr/>
                    <a:lstStyle/>
                    <a:p>
                      <a:endParaRPr lang="es-EC"/>
                    </a:p>
                  </a:txBody>
                  <a:tcPr/>
                </a:tc>
                <a:tc>
                  <a:txBody>
                    <a:bodyPr/>
                    <a:lstStyle/>
                    <a:p>
                      <a:pPr algn="ctr">
                        <a:lnSpc>
                          <a:spcPct val="150000"/>
                        </a:lnSpc>
                        <a:spcAft>
                          <a:spcPts val="0"/>
                        </a:spcAft>
                      </a:pPr>
                      <a:r>
                        <a:rPr lang="es-EC" sz="1100">
                          <a:effectLst/>
                        </a:rPr>
                        <a:t>ESPE</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INVESTIGADOR</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OTROS</a:t>
                      </a:r>
                      <a:endParaRPr lang="es-EC" sz="1100">
                        <a:solidFill>
                          <a:srgbClr val="31849B"/>
                        </a:solidFill>
                        <a:effectLst/>
                        <a:latin typeface="Calibri"/>
                        <a:ea typeface="Calibri"/>
                        <a:cs typeface="Times New Roman"/>
                      </a:endParaRPr>
                    </a:p>
                  </a:txBody>
                  <a:tcPr marL="68580" marR="68580" marT="0" marB="0" anchor="ctr"/>
                </a:tc>
                <a:tc vMerge="1">
                  <a:txBody>
                    <a:bodyPr/>
                    <a:lstStyle/>
                    <a:p>
                      <a:endParaRPr lang="es-EC"/>
                    </a:p>
                  </a:txBody>
                  <a:tcPr/>
                </a:tc>
              </a:tr>
              <a:tr h="304777">
                <a:tc>
                  <a:txBody>
                    <a:bodyPr/>
                    <a:lstStyle/>
                    <a:p>
                      <a:pPr>
                        <a:lnSpc>
                          <a:spcPct val="150000"/>
                        </a:lnSpc>
                        <a:spcAft>
                          <a:spcPts val="0"/>
                        </a:spcAft>
                      </a:pPr>
                      <a:r>
                        <a:rPr lang="es-EC" sz="900">
                          <a:effectLst/>
                        </a:rPr>
                        <a:t>MATERIALES DIRECTOS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            2.076,77 </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    2.076,77 </a:t>
                      </a:r>
                      <a:endParaRPr lang="es-EC" sz="1100">
                        <a:solidFill>
                          <a:srgbClr val="31849B"/>
                        </a:solidFill>
                        <a:effectLst/>
                        <a:latin typeface="Calibri"/>
                        <a:ea typeface="Calibri"/>
                        <a:cs typeface="Times New Roman"/>
                      </a:endParaRPr>
                    </a:p>
                  </a:txBody>
                  <a:tcPr marL="68580" marR="68580" marT="0" marB="0" anchor="ctr"/>
                </a:tc>
              </a:tr>
              <a:tr h="304777">
                <a:tc>
                  <a:txBody>
                    <a:bodyPr/>
                    <a:lstStyle/>
                    <a:p>
                      <a:pPr>
                        <a:lnSpc>
                          <a:spcPct val="150000"/>
                        </a:lnSpc>
                        <a:spcAft>
                          <a:spcPts val="0"/>
                        </a:spcAft>
                      </a:pPr>
                      <a:r>
                        <a:rPr lang="es-EC" sz="900">
                          <a:effectLst/>
                        </a:rPr>
                        <a:t>COSTO POR MANO DE OBRA DIRECTA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            2.402,40 </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    2.402,40 </a:t>
                      </a:r>
                      <a:endParaRPr lang="es-EC" sz="1100">
                        <a:solidFill>
                          <a:srgbClr val="31849B"/>
                        </a:solidFill>
                        <a:effectLst/>
                        <a:latin typeface="Calibri"/>
                        <a:ea typeface="Calibri"/>
                        <a:cs typeface="Times New Roman"/>
                      </a:endParaRPr>
                    </a:p>
                  </a:txBody>
                  <a:tcPr marL="68580" marR="68580" marT="0" marB="0" anchor="ctr"/>
                </a:tc>
              </a:tr>
              <a:tr h="304777">
                <a:tc>
                  <a:txBody>
                    <a:bodyPr/>
                    <a:lstStyle/>
                    <a:p>
                      <a:pPr>
                        <a:lnSpc>
                          <a:spcPct val="150000"/>
                        </a:lnSpc>
                        <a:spcAft>
                          <a:spcPts val="0"/>
                        </a:spcAft>
                      </a:pPr>
                      <a:r>
                        <a:rPr lang="es-EC" sz="900">
                          <a:effectLst/>
                        </a:rPr>
                        <a:t>DIRECCIÓN DEL TRABAJO DE TITULACIÓN</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       913,80 </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 </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       913,80 </a:t>
                      </a:r>
                      <a:endParaRPr lang="es-EC" sz="1100">
                        <a:solidFill>
                          <a:srgbClr val="31849B"/>
                        </a:solidFill>
                        <a:effectLst/>
                        <a:latin typeface="Calibri"/>
                        <a:ea typeface="Calibri"/>
                        <a:cs typeface="Times New Roman"/>
                      </a:endParaRPr>
                    </a:p>
                  </a:txBody>
                  <a:tcPr marL="68580" marR="68580" marT="0" marB="0" anchor="ctr"/>
                </a:tc>
              </a:tr>
              <a:tr h="304777">
                <a:tc>
                  <a:txBody>
                    <a:bodyPr/>
                    <a:lstStyle/>
                    <a:p>
                      <a:pPr>
                        <a:lnSpc>
                          <a:spcPct val="150000"/>
                        </a:lnSpc>
                        <a:spcAft>
                          <a:spcPts val="0"/>
                        </a:spcAft>
                      </a:pPr>
                      <a:r>
                        <a:rPr lang="es-EC" sz="900">
                          <a:effectLst/>
                        </a:rPr>
                        <a:t>MATERIALES INDIRECTOS</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          38,27 </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 </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 $          38,27 </a:t>
                      </a:r>
                      <a:endParaRPr lang="es-EC" sz="1100">
                        <a:solidFill>
                          <a:srgbClr val="31849B"/>
                        </a:solidFill>
                        <a:effectLst/>
                        <a:latin typeface="Calibri"/>
                        <a:ea typeface="Calibri"/>
                        <a:cs typeface="Times New Roman"/>
                      </a:endParaRPr>
                    </a:p>
                  </a:txBody>
                  <a:tcPr marL="68580" marR="68580" marT="0" marB="0" anchor="ctr"/>
                </a:tc>
              </a:tr>
              <a:tr h="304777">
                <a:tc>
                  <a:txBody>
                    <a:bodyPr/>
                    <a:lstStyle/>
                    <a:p>
                      <a:pPr algn="ctr">
                        <a:lnSpc>
                          <a:spcPct val="150000"/>
                        </a:lnSpc>
                        <a:spcAft>
                          <a:spcPts val="0"/>
                        </a:spcAft>
                      </a:pPr>
                      <a:r>
                        <a:rPr lang="es-EC" sz="1100">
                          <a:effectLst/>
                        </a:rPr>
                        <a:t>TOTAL</a:t>
                      </a:r>
                      <a:endParaRPr lang="es-EC" sz="11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100">
                          <a:effectLst/>
                        </a:rPr>
                        <a:t> $       952,07 </a:t>
                      </a:r>
                      <a:endParaRPr lang="es-EC" sz="11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100">
                          <a:effectLst/>
                        </a:rPr>
                        <a:t> $            4.479,17 </a:t>
                      </a:r>
                      <a:endParaRPr lang="es-EC" sz="11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100">
                          <a:effectLst/>
                        </a:rPr>
                        <a:t>        -   </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 $    5.431,24 </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4059528982"/>
      </p:ext>
    </p:extLst>
  </p:cSld>
  <p:clrMapOvr>
    <a:masterClrMapping/>
  </p:clrMapOvr>
  <p:transition>
    <p:push dir="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18"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COSTO OPERATIVO POR REALIZAR UNA PRÁCTICA</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r>
              <a:rPr lang="es-ES" altLang="en-US" sz="2000" dirty="0" smtClean="0">
                <a:latin typeface="Arial" charset="0"/>
                <a:cs typeface="Arial" charset="0"/>
              </a:rPr>
              <a:t>Tiempo neto de Ensayo</a:t>
            </a:r>
          </a:p>
        </p:txBody>
      </p:sp>
      <p:graphicFrame>
        <p:nvGraphicFramePr>
          <p:cNvPr id="2" name="1 Tabla"/>
          <p:cNvGraphicFramePr>
            <a:graphicFrameLocks noGrp="1"/>
          </p:cNvGraphicFramePr>
          <p:nvPr>
            <p:extLst>
              <p:ext uri="{D42A27DB-BD31-4B8C-83A1-F6EECF244321}">
                <p14:modId xmlns:p14="http://schemas.microsoft.com/office/powerpoint/2010/main" val="2155259911"/>
              </p:ext>
            </p:extLst>
          </p:nvPr>
        </p:nvGraphicFramePr>
        <p:xfrm>
          <a:off x="2514600" y="2133600"/>
          <a:ext cx="4267200" cy="1618775"/>
        </p:xfrm>
        <a:graphic>
          <a:graphicData uri="http://schemas.openxmlformats.org/drawingml/2006/table">
            <a:tbl>
              <a:tblPr firstRow="1" firstCol="1" bandRow="1">
                <a:tableStyleId>{5C22544A-7EE6-4342-B048-85BDC9FD1C3A}</a:tableStyleId>
              </a:tblPr>
              <a:tblGrid>
                <a:gridCol w="3251200"/>
                <a:gridCol w="1016000"/>
              </a:tblGrid>
              <a:tr h="323755">
                <a:tc>
                  <a:txBody>
                    <a:bodyPr/>
                    <a:lstStyle/>
                    <a:p>
                      <a:pPr algn="ctr">
                        <a:lnSpc>
                          <a:spcPct val="150000"/>
                        </a:lnSpc>
                        <a:spcAft>
                          <a:spcPts val="0"/>
                        </a:spcAft>
                      </a:pPr>
                      <a:r>
                        <a:rPr lang="es-EC" sz="1100">
                          <a:effectLst/>
                        </a:rPr>
                        <a:t>DESCRIPCIÓN</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TIEMPO</a:t>
                      </a:r>
                      <a:endParaRPr lang="es-EC" sz="1100">
                        <a:solidFill>
                          <a:srgbClr val="31849B"/>
                        </a:solidFill>
                        <a:effectLst/>
                        <a:latin typeface="Calibri"/>
                        <a:ea typeface="Calibri"/>
                        <a:cs typeface="Times New Roman"/>
                      </a:endParaRPr>
                    </a:p>
                  </a:txBody>
                  <a:tcPr marL="68580" marR="68580" marT="0" marB="0" anchor="ctr"/>
                </a:tc>
              </a:tr>
              <a:tr h="323755">
                <a:tc>
                  <a:txBody>
                    <a:bodyPr/>
                    <a:lstStyle/>
                    <a:p>
                      <a:pPr algn="ctr">
                        <a:lnSpc>
                          <a:spcPct val="150000"/>
                        </a:lnSpc>
                        <a:spcAft>
                          <a:spcPts val="0"/>
                        </a:spcAft>
                      </a:pPr>
                      <a:r>
                        <a:rPr lang="es-EC" sz="1100">
                          <a:effectLst/>
                        </a:rPr>
                        <a:t>TIEMPO DE PREPARACIÓN DEL BANCO</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0,5 hora</a:t>
                      </a:r>
                      <a:endParaRPr lang="es-EC" sz="1100">
                        <a:solidFill>
                          <a:srgbClr val="31849B"/>
                        </a:solidFill>
                        <a:effectLst/>
                        <a:latin typeface="Calibri"/>
                        <a:ea typeface="Calibri"/>
                        <a:cs typeface="Times New Roman"/>
                      </a:endParaRPr>
                    </a:p>
                  </a:txBody>
                  <a:tcPr marL="68580" marR="68580" marT="0" marB="0" anchor="ctr"/>
                </a:tc>
              </a:tr>
              <a:tr h="323755">
                <a:tc>
                  <a:txBody>
                    <a:bodyPr/>
                    <a:lstStyle/>
                    <a:p>
                      <a:pPr algn="ctr">
                        <a:lnSpc>
                          <a:spcPct val="150000"/>
                        </a:lnSpc>
                        <a:spcAft>
                          <a:spcPts val="0"/>
                        </a:spcAft>
                      </a:pPr>
                      <a:r>
                        <a:rPr lang="es-EC" sz="1100">
                          <a:effectLst/>
                        </a:rPr>
                        <a:t>TIEMPO ACTIVO DE PRUEBA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0,5 hora</a:t>
                      </a:r>
                      <a:endParaRPr lang="es-EC" sz="1100">
                        <a:solidFill>
                          <a:srgbClr val="31849B"/>
                        </a:solidFill>
                        <a:effectLst/>
                        <a:latin typeface="Calibri"/>
                        <a:ea typeface="Calibri"/>
                        <a:cs typeface="Times New Roman"/>
                      </a:endParaRPr>
                    </a:p>
                  </a:txBody>
                  <a:tcPr marL="68580" marR="68580" marT="0" marB="0" anchor="ctr"/>
                </a:tc>
              </a:tr>
              <a:tr h="323755">
                <a:tc>
                  <a:txBody>
                    <a:bodyPr/>
                    <a:lstStyle/>
                    <a:p>
                      <a:pPr algn="ctr">
                        <a:lnSpc>
                          <a:spcPct val="150000"/>
                        </a:lnSpc>
                        <a:spcAft>
                          <a:spcPts val="0"/>
                        </a:spcAft>
                      </a:pPr>
                      <a:r>
                        <a:rPr lang="es-EC" sz="1100">
                          <a:effectLst/>
                        </a:rPr>
                        <a:t>TIEMPO DE SALIDA</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0,5 hora</a:t>
                      </a:r>
                      <a:endParaRPr lang="es-EC" sz="1100">
                        <a:solidFill>
                          <a:srgbClr val="31849B"/>
                        </a:solidFill>
                        <a:effectLst/>
                        <a:latin typeface="Calibri"/>
                        <a:ea typeface="Calibri"/>
                        <a:cs typeface="Times New Roman"/>
                      </a:endParaRPr>
                    </a:p>
                  </a:txBody>
                  <a:tcPr marL="68580" marR="68580" marT="0" marB="0" anchor="ctr"/>
                </a:tc>
              </a:tr>
              <a:tr h="323755">
                <a:tc>
                  <a:txBody>
                    <a:bodyPr/>
                    <a:lstStyle/>
                    <a:p>
                      <a:pPr algn="ctr">
                        <a:lnSpc>
                          <a:spcPct val="150000"/>
                        </a:lnSpc>
                        <a:spcAft>
                          <a:spcPts val="0"/>
                        </a:spcAft>
                      </a:pPr>
                      <a:r>
                        <a:rPr lang="es-EC" sz="1100">
                          <a:effectLst/>
                        </a:rPr>
                        <a:t>TOTAL</a:t>
                      </a:r>
                      <a:endParaRPr lang="es-EC" sz="11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dirty="0">
                          <a:effectLst/>
                        </a:rPr>
                        <a:t>1,5 horas</a:t>
                      </a:r>
                      <a:endParaRPr lang="es-EC" sz="1100" dirty="0">
                        <a:solidFill>
                          <a:srgbClr val="31849B"/>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3722217115"/>
      </p:ext>
    </p:extLst>
  </p:cSld>
  <p:clrMapOvr>
    <a:masterClrMapping/>
  </p:clrMapOvr>
  <p:transition>
    <p:push dir="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18"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COSTO OPERATIVO POR REALIZAR UNA PRÁCTICA</a:t>
            </a: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Costos </a:t>
            </a:r>
            <a:r>
              <a:rPr lang="es-ES" altLang="en-US" sz="2000" b="1" dirty="0" smtClean="0">
                <a:latin typeface="Arial" charset="0"/>
                <a:cs typeface="Arial" charset="0"/>
              </a:rPr>
              <a:t>Generales</a:t>
            </a: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endParaRPr lang="es-ES" altLang="en-US" sz="2000" b="1" dirty="0">
              <a:latin typeface="Arial" charset="0"/>
              <a:cs typeface="Arial" charset="0"/>
            </a:endParaRPr>
          </a:p>
          <a:p>
            <a:pPr algn="just" eaLnBrk="1" hangingPunct="1">
              <a:buFont typeface="Arial" charset="0"/>
              <a:buNone/>
            </a:pPr>
            <a:endParaRPr lang="es-ES" altLang="en-US" sz="2000" b="1" dirty="0" smtClean="0">
              <a:latin typeface="Arial" charset="0"/>
              <a:cs typeface="Arial" charset="0"/>
            </a:endParaRPr>
          </a:p>
          <a:p>
            <a:pPr algn="just" eaLnBrk="1" hangingPunct="1">
              <a:buFont typeface="Arial" charset="0"/>
              <a:buNone/>
            </a:pPr>
            <a:r>
              <a:rPr lang="es-ES" altLang="en-US" sz="2000" b="1" dirty="0" smtClean="0">
                <a:latin typeface="Arial" charset="0"/>
                <a:cs typeface="Arial" charset="0"/>
              </a:rPr>
              <a:t>Costo Operativo por Prueba</a:t>
            </a:r>
            <a:endParaRPr lang="es-ES" altLang="en-US" sz="2000" b="1" dirty="0">
              <a:latin typeface="Arial" charset="0"/>
              <a:cs typeface="Arial" charset="0"/>
            </a:endParaRPr>
          </a:p>
          <a:p>
            <a:pPr algn="just" eaLnBrk="1" hangingPunct="1">
              <a:buFont typeface="Arial" charset="0"/>
              <a:buNone/>
            </a:pPr>
            <a:endParaRPr lang="es-ES" altLang="en-US" sz="2000" dirty="0" smtClean="0">
              <a:latin typeface="Arial" charset="0"/>
              <a:cs typeface="Arial" charset="0"/>
            </a:endParaRPr>
          </a:p>
        </p:txBody>
      </p:sp>
      <p:graphicFrame>
        <p:nvGraphicFramePr>
          <p:cNvPr id="3" name="2 Tabla"/>
          <p:cNvGraphicFramePr>
            <a:graphicFrameLocks noGrp="1"/>
          </p:cNvGraphicFramePr>
          <p:nvPr>
            <p:extLst>
              <p:ext uri="{D42A27DB-BD31-4B8C-83A1-F6EECF244321}">
                <p14:modId xmlns:p14="http://schemas.microsoft.com/office/powerpoint/2010/main" val="2544113960"/>
              </p:ext>
            </p:extLst>
          </p:nvPr>
        </p:nvGraphicFramePr>
        <p:xfrm>
          <a:off x="914400" y="1676400"/>
          <a:ext cx="7784575" cy="2743200"/>
        </p:xfrm>
        <a:graphic>
          <a:graphicData uri="http://schemas.openxmlformats.org/drawingml/2006/table">
            <a:tbl>
              <a:tblPr firstRow="1" firstCol="1" bandRow="1">
                <a:tableStyleId>{5C22544A-7EE6-4342-B048-85BDC9FD1C3A}</a:tableStyleId>
              </a:tblPr>
              <a:tblGrid>
                <a:gridCol w="1697785"/>
                <a:gridCol w="1697785"/>
                <a:gridCol w="879239"/>
                <a:gridCol w="1245787"/>
                <a:gridCol w="1245787"/>
                <a:gridCol w="1018192"/>
              </a:tblGrid>
              <a:tr h="190500">
                <a:tc rowSpan="2">
                  <a:txBody>
                    <a:bodyPr/>
                    <a:lstStyle/>
                    <a:p>
                      <a:pPr algn="ctr">
                        <a:lnSpc>
                          <a:spcPct val="150000"/>
                        </a:lnSpc>
                        <a:spcAft>
                          <a:spcPts val="0"/>
                        </a:spcAft>
                      </a:pPr>
                      <a:r>
                        <a:rPr lang="es-EC" sz="1400" dirty="0">
                          <a:effectLst/>
                        </a:rPr>
                        <a:t>RUBRO</a:t>
                      </a:r>
                      <a:endParaRPr lang="es-EC" sz="1400" dirty="0">
                        <a:solidFill>
                          <a:srgbClr val="31849B"/>
                        </a:solidFill>
                        <a:effectLst/>
                        <a:latin typeface="Calibri"/>
                        <a:ea typeface="Calibri"/>
                        <a:cs typeface="Times New Roman"/>
                      </a:endParaRPr>
                    </a:p>
                  </a:txBody>
                  <a:tcPr marL="68580" marR="68580" marT="0" marB="0" anchor="ctr"/>
                </a:tc>
                <a:tc rowSpan="2">
                  <a:txBody>
                    <a:bodyPr/>
                    <a:lstStyle/>
                    <a:p>
                      <a:pPr algn="ctr">
                        <a:lnSpc>
                          <a:spcPct val="150000"/>
                        </a:lnSpc>
                        <a:spcAft>
                          <a:spcPts val="0"/>
                        </a:spcAft>
                      </a:pPr>
                      <a:r>
                        <a:rPr lang="es-EC" sz="1400">
                          <a:effectLst/>
                        </a:rPr>
                        <a:t>DESGLOSE</a:t>
                      </a:r>
                      <a:endParaRPr lang="es-EC" sz="1400">
                        <a:solidFill>
                          <a:srgbClr val="31849B"/>
                        </a:solidFill>
                        <a:effectLst/>
                        <a:latin typeface="Calibri"/>
                        <a:ea typeface="Calibri"/>
                        <a:cs typeface="Times New Roman"/>
                      </a:endParaRPr>
                    </a:p>
                  </a:txBody>
                  <a:tcPr marL="68580" marR="68580" marT="0" marB="0" anchor="ctr"/>
                </a:tc>
                <a:tc gridSpan="3">
                  <a:txBody>
                    <a:bodyPr/>
                    <a:lstStyle/>
                    <a:p>
                      <a:pPr algn="ctr">
                        <a:lnSpc>
                          <a:spcPct val="150000"/>
                        </a:lnSpc>
                        <a:spcAft>
                          <a:spcPts val="0"/>
                        </a:spcAft>
                      </a:pPr>
                      <a:r>
                        <a:rPr lang="es-EC" sz="1100">
                          <a:effectLst/>
                        </a:rPr>
                        <a:t>DESCRIPCIÓN DEL RUBRO</a:t>
                      </a:r>
                      <a:endParaRPr lang="es-EC" sz="1100">
                        <a:solidFill>
                          <a:srgbClr val="31849B"/>
                        </a:solidFill>
                        <a:effectLst/>
                        <a:latin typeface="Calibri"/>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c rowSpan="2">
                  <a:txBody>
                    <a:bodyPr/>
                    <a:lstStyle/>
                    <a:p>
                      <a:pPr algn="ctr">
                        <a:lnSpc>
                          <a:spcPct val="150000"/>
                        </a:lnSpc>
                        <a:spcAft>
                          <a:spcPts val="0"/>
                        </a:spcAft>
                      </a:pPr>
                      <a:r>
                        <a:rPr lang="es-EC" sz="1100">
                          <a:effectLst/>
                        </a:rPr>
                        <a:t>COSTO TOTAL</a:t>
                      </a:r>
                      <a:endParaRPr lang="es-EC" sz="1400">
                        <a:solidFill>
                          <a:srgbClr val="31849B"/>
                        </a:solidFill>
                        <a:effectLst/>
                        <a:latin typeface="Calibri"/>
                        <a:ea typeface="Calibri"/>
                        <a:cs typeface="Times New Roman"/>
                      </a:endParaRPr>
                    </a:p>
                  </a:txBody>
                  <a:tcPr marL="68580" marR="68580" marT="0" marB="0" anchor="ctr"/>
                </a:tc>
              </a:tr>
              <a:tr h="571500">
                <a:tc vMerge="1">
                  <a:txBody>
                    <a:bodyPr/>
                    <a:lstStyle/>
                    <a:p>
                      <a:endParaRPr lang="es-EC"/>
                    </a:p>
                  </a:txBody>
                  <a:tcPr/>
                </a:tc>
                <a:tc vMerge="1">
                  <a:txBody>
                    <a:bodyPr/>
                    <a:lstStyle/>
                    <a:p>
                      <a:endParaRPr lang="es-EC"/>
                    </a:p>
                  </a:txBody>
                  <a:tcPr/>
                </a:tc>
                <a:tc>
                  <a:txBody>
                    <a:bodyPr/>
                    <a:lstStyle/>
                    <a:p>
                      <a:pPr algn="ctr">
                        <a:lnSpc>
                          <a:spcPct val="150000"/>
                        </a:lnSpc>
                        <a:spcAft>
                          <a:spcPts val="0"/>
                        </a:spcAft>
                      </a:pPr>
                      <a:r>
                        <a:rPr lang="es-EC" sz="1100">
                          <a:effectLst/>
                        </a:rPr>
                        <a:t>CANTIDAD</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Ti, </a:t>
                      </a:r>
                      <a:r>
                        <a:rPr lang="es-EC" sz="1000">
                          <a:effectLst/>
                        </a:rPr>
                        <a:t>(HORA)</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100">
                          <a:effectLst/>
                        </a:rPr>
                        <a:t>Shi, </a:t>
                      </a:r>
                      <a:r>
                        <a:rPr lang="es-EC" sz="900">
                          <a:effectLst/>
                        </a:rPr>
                        <a:t>($/hora) </a:t>
                      </a:r>
                      <a:r>
                        <a:rPr lang="es-EC" sz="1100">
                          <a:effectLst/>
                        </a:rPr>
                        <a:t>/ VALOR UNITARIO</a:t>
                      </a:r>
                      <a:endParaRPr lang="es-EC" sz="1400">
                        <a:solidFill>
                          <a:srgbClr val="31849B"/>
                        </a:solidFill>
                        <a:effectLst/>
                        <a:latin typeface="Calibri"/>
                        <a:ea typeface="Calibri"/>
                        <a:cs typeface="Times New Roman"/>
                      </a:endParaRPr>
                    </a:p>
                  </a:txBody>
                  <a:tcPr marL="68580" marR="68580" marT="0" marB="0" anchor="ctr"/>
                </a:tc>
                <a:tc vMerge="1">
                  <a:txBody>
                    <a:bodyPr/>
                    <a:lstStyle/>
                    <a:p>
                      <a:endParaRPr lang="es-EC"/>
                    </a:p>
                  </a:txBody>
                  <a:tcPr/>
                </a:tc>
              </a:tr>
              <a:tr h="190500">
                <a:tc rowSpan="2">
                  <a:txBody>
                    <a:bodyPr/>
                    <a:lstStyle/>
                    <a:p>
                      <a:pPr>
                        <a:lnSpc>
                          <a:spcPct val="150000"/>
                        </a:lnSpc>
                        <a:spcAft>
                          <a:spcPts val="0"/>
                        </a:spcAft>
                      </a:pPr>
                      <a:r>
                        <a:rPr lang="es-EC" sz="1050" dirty="0">
                          <a:effectLst/>
                        </a:rPr>
                        <a:t>COSTO MANO DE OBRA DIRECTA</a:t>
                      </a:r>
                      <a:endParaRPr lang="es-EC" sz="1400" dirty="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050" dirty="0">
                          <a:effectLst/>
                        </a:rPr>
                        <a:t>LABORATORISTA</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1</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1,5</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9,83</a:t>
                      </a:r>
                      <a:endParaRPr lang="es-EC" sz="14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400">
                          <a:effectLst/>
                        </a:rPr>
                        <a:t> $       14,75 </a:t>
                      </a:r>
                      <a:endParaRPr lang="es-EC" sz="1400">
                        <a:solidFill>
                          <a:srgbClr val="31849B"/>
                        </a:solidFill>
                        <a:effectLst/>
                        <a:latin typeface="Calibri"/>
                        <a:ea typeface="Calibri"/>
                        <a:cs typeface="Times New Roman"/>
                      </a:endParaRPr>
                    </a:p>
                  </a:txBody>
                  <a:tcPr marL="68580" marR="68580" marT="0" marB="0" anchor="b"/>
                </a:tc>
              </a:tr>
              <a:tr h="190500">
                <a:tc vMerge="1">
                  <a:txBody>
                    <a:bodyPr/>
                    <a:lstStyle/>
                    <a:p>
                      <a:endParaRPr lang="es-EC"/>
                    </a:p>
                  </a:txBody>
                  <a:tcPr/>
                </a:tc>
                <a:tc>
                  <a:txBody>
                    <a:bodyPr/>
                    <a:lstStyle/>
                    <a:p>
                      <a:pPr>
                        <a:lnSpc>
                          <a:spcPct val="150000"/>
                        </a:lnSpc>
                        <a:spcAft>
                          <a:spcPts val="0"/>
                        </a:spcAft>
                      </a:pPr>
                      <a:r>
                        <a:rPr lang="es-EC" sz="1050" dirty="0">
                          <a:effectLst/>
                        </a:rPr>
                        <a:t>DOCENTE INVESTIGADOR</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1</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1,5</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25,74</a:t>
                      </a:r>
                      <a:endParaRPr lang="es-EC" sz="14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400">
                          <a:effectLst/>
                        </a:rPr>
                        <a:t> $       38,61 </a:t>
                      </a:r>
                      <a:endParaRPr lang="es-EC" sz="1400">
                        <a:solidFill>
                          <a:srgbClr val="31849B"/>
                        </a:solidFill>
                        <a:effectLst/>
                        <a:latin typeface="Calibri"/>
                        <a:ea typeface="Calibri"/>
                        <a:cs typeface="Times New Roman"/>
                      </a:endParaRPr>
                    </a:p>
                  </a:txBody>
                  <a:tcPr marL="68580" marR="68580" marT="0" marB="0" anchor="b"/>
                </a:tc>
              </a:tr>
              <a:tr h="190500">
                <a:tc>
                  <a:txBody>
                    <a:bodyPr/>
                    <a:lstStyle/>
                    <a:p>
                      <a:pPr>
                        <a:lnSpc>
                          <a:spcPct val="150000"/>
                        </a:lnSpc>
                        <a:spcAft>
                          <a:spcPts val="0"/>
                        </a:spcAft>
                      </a:pPr>
                      <a:r>
                        <a:rPr lang="es-EC" sz="1050">
                          <a:effectLst/>
                        </a:rPr>
                        <a:t>MATERIALES DIRECTOS</a:t>
                      </a:r>
                      <a:endParaRPr lang="es-EC" sz="14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050" dirty="0">
                          <a:effectLst/>
                        </a:rPr>
                        <a:t>GAS COMBUSTIBLE GLP</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3</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45,00</a:t>
                      </a:r>
                      <a:endParaRPr lang="es-EC" sz="14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400">
                          <a:effectLst/>
                        </a:rPr>
                        <a:t> $     135,00 </a:t>
                      </a:r>
                      <a:endParaRPr lang="es-EC" sz="1400">
                        <a:solidFill>
                          <a:srgbClr val="31849B"/>
                        </a:solidFill>
                        <a:effectLst/>
                        <a:latin typeface="Calibri"/>
                        <a:ea typeface="Calibri"/>
                        <a:cs typeface="Times New Roman"/>
                      </a:endParaRPr>
                    </a:p>
                  </a:txBody>
                  <a:tcPr marL="68580" marR="68580" marT="0" marB="0" anchor="b"/>
                </a:tc>
              </a:tr>
              <a:tr h="190500">
                <a:tc rowSpan="2">
                  <a:txBody>
                    <a:bodyPr/>
                    <a:lstStyle/>
                    <a:p>
                      <a:pPr>
                        <a:lnSpc>
                          <a:spcPct val="150000"/>
                        </a:lnSpc>
                        <a:spcAft>
                          <a:spcPts val="0"/>
                        </a:spcAft>
                      </a:pPr>
                      <a:r>
                        <a:rPr lang="es-EC" sz="1050">
                          <a:effectLst/>
                        </a:rPr>
                        <a:t>GASTOS INDIRECTOS</a:t>
                      </a:r>
                      <a:endParaRPr lang="es-EC" sz="140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050">
                          <a:effectLst/>
                        </a:rPr>
                        <a:t>DEPRECIACIÓN DEL BANCO</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1</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1,5</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157,30</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     235,95</a:t>
                      </a:r>
                      <a:endParaRPr lang="es-EC" sz="1400">
                        <a:solidFill>
                          <a:srgbClr val="31849B"/>
                        </a:solidFill>
                        <a:effectLst/>
                        <a:latin typeface="Calibri"/>
                        <a:ea typeface="Calibri"/>
                        <a:cs typeface="Times New Roman"/>
                      </a:endParaRPr>
                    </a:p>
                  </a:txBody>
                  <a:tcPr marL="68580" marR="68580" marT="0" marB="0" anchor="ctr"/>
                </a:tc>
              </a:tr>
              <a:tr h="190500">
                <a:tc vMerge="1">
                  <a:txBody>
                    <a:bodyPr/>
                    <a:lstStyle/>
                    <a:p>
                      <a:endParaRPr lang="es-EC"/>
                    </a:p>
                  </a:txBody>
                  <a:tcPr/>
                </a:tc>
                <a:tc>
                  <a:txBody>
                    <a:bodyPr/>
                    <a:lstStyle/>
                    <a:p>
                      <a:pPr>
                        <a:lnSpc>
                          <a:spcPct val="150000"/>
                        </a:lnSpc>
                        <a:spcAft>
                          <a:spcPts val="0"/>
                        </a:spcAft>
                      </a:pPr>
                      <a:r>
                        <a:rPr lang="es-EC" sz="1050">
                          <a:effectLst/>
                        </a:rPr>
                        <a:t>INSUMOS VARIOS</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a:effectLst/>
                        </a:rPr>
                        <a:t>1</a:t>
                      </a:r>
                      <a:endParaRPr lang="es-EC" sz="14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a:t>
                      </a:r>
                      <a:endParaRPr lang="es-EC" sz="14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a:effectLst/>
                        </a:rPr>
                        <a:t>$            5,00</a:t>
                      </a:r>
                      <a:endParaRPr lang="es-EC" sz="1400" dirty="0">
                        <a:solidFill>
                          <a:srgbClr val="31849B"/>
                        </a:solidFill>
                        <a:effectLst/>
                        <a:latin typeface="Calibri"/>
                        <a:ea typeface="Calibri"/>
                        <a:cs typeface="Times New Roman"/>
                      </a:endParaRPr>
                    </a:p>
                  </a:txBody>
                  <a:tcPr marL="68580" marR="68580" marT="0" marB="0" anchor="ctr"/>
                </a:tc>
                <a:tc>
                  <a:txBody>
                    <a:bodyPr/>
                    <a:lstStyle/>
                    <a:p>
                      <a:pPr>
                        <a:lnSpc>
                          <a:spcPct val="150000"/>
                        </a:lnSpc>
                        <a:spcAft>
                          <a:spcPts val="0"/>
                        </a:spcAft>
                      </a:pPr>
                      <a:r>
                        <a:rPr lang="es-EC" sz="1400">
                          <a:effectLst/>
                        </a:rPr>
                        <a:t> $          5,00 </a:t>
                      </a:r>
                      <a:endParaRPr lang="es-EC" sz="1400">
                        <a:solidFill>
                          <a:srgbClr val="31849B"/>
                        </a:solidFill>
                        <a:effectLst/>
                        <a:latin typeface="Calibri"/>
                        <a:ea typeface="Calibri"/>
                        <a:cs typeface="Times New Roman"/>
                      </a:endParaRPr>
                    </a:p>
                  </a:txBody>
                  <a:tcPr marL="68580" marR="68580" marT="0" marB="0" anchor="b"/>
                </a:tc>
              </a:tr>
              <a:tr h="190500">
                <a:tc gridSpan="5">
                  <a:txBody>
                    <a:bodyPr/>
                    <a:lstStyle/>
                    <a:p>
                      <a:pPr algn="ctr">
                        <a:lnSpc>
                          <a:spcPct val="150000"/>
                        </a:lnSpc>
                        <a:spcAft>
                          <a:spcPts val="0"/>
                        </a:spcAft>
                      </a:pPr>
                      <a:r>
                        <a:rPr lang="es-EC" sz="1400" dirty="0">
                          <a:effectLst/>
                        </a:rPr>
                        <a:t>TOTAL</a:t>
                      </a:r>
                      <a:endParaRPr lang="es-EC" sz="1400" dirty="0">
                        <a:solidFill>
                          <a:srgbClr val="31849B"/>
                        </a:solidFill>
                        <a:effectLst/>
                        <a:latin typeface="Calibri"/>
                        <a:ea typeface="Calibri"/>
                        <a:cs typeface="Times New Roman"/>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400" dirty="0">
                          <a:effectLst/>
                        </a:rPr>
                        <a:t>$      429,31</a:t>
                      </a:r>
                      <a:endParaRPr lang="es-EC" sz="1400" dirty="0">
                        <a:solidFill>
                          <a:srgbClr val="31849B"/>
                        </a:solidFill>
                        <a:effectLst/>
                        <a:latin typeface="Calibri"/>
                        <a:ea typeface="Calibri"/>
                        <a:cs typeface="Times New Roman"/>
                      </a:endParaRPr>
                    </a:p>
                  </a:txBody>
                  <a:tcPr marL="68580" marR="68580" marT="0" marB="0" anchor="ctr"/>
                </a:tc>
              </a:tr>
            </a:tbl>
          </a:graphicData>
        </a:graphic>
      </p:graphicFrame>
      <p:graphicFrame>
        <p:nvGraphicFramePr>
          <p:cNvPr id="5" name="4 Tabla"/>
          <p:cNvGraphicFramePr>
            <a:graphicFrameLocks noGrp="1"/>
          </p:cNvGraphicFramePr>
          <p:nvPr>
            <p:extLst>
              <p:ext uri="{D42A27DB-BD31-4B8C-83A1-F6EECF244321}">
                <p14:modId xmlns:p14="http://schemas.microsoft.com/office/powerpoint/2010/main" val="4090507355"/>
              </p:ext>
            </p:extLst>
          </p:nvPr>
        </p:nvGraphicFramePr>
        <p:xfrm>
          <a:off x="2286000" y="4953000"/>
          <a:ext cx="3746816" cy="1140429"/>
        </p:xfrm>
        <a:graphic>
          <a:graphicData uri="http://schemas.openxmlformats.org/drawingml/2006/table">
            <a:tbl>
              <a:tblPr firstRow="1" firstCol="1" bandRow="1">
                <a:tableStyleId>{5C22544A-7EE6-4342-B048-85BDC9FD1C3A}</a:tableStyleId>
              </a:tblPr>
              <a:tblGrid>
                <a:gridCol w="1331705"/>
                <a:gridCol w="1196816"/>
                <a:gridCol w="1218295"/>
              </a:tblGrid>
              <a:tr h="774341">
                <a:tc>
                  <a:txBody>
                    <a:bodyPr/>
                    <a:lstStyle/>
                    <a:p>
                      <a:pPr algn="ctr">
                        <a:lnSpc>
                          <a:spcPct val="150000"/>
                        </a:lnSpc>
                        <a:spcAft>
                          <a:spcPts val="0"/>
                        </a:spcAft>
                      </a:pPr>
                      <a:r>
                        <a:rPr lang="es-EC" sz="1200" dirty="0">
                          <a:effectLst/>
                        </a:rPr>
                        <a:t>COSTO GENERAL</a:t>
                      </a:r>
                      <a:endParaRPr lang="es-EC" sz="12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200" dirty="0">
                          <a:effectLst/>
                        </a:rPr>
                        <a:t>% DE EXCEDENTE</a:t>
                      </a:r>
                      <a:endParaRPr lang="es-EC" sz="12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200" dirty="0">
                          <a:effectLst/>
                        </a:rPr>
                        <a:t>COSTO TOTAL</a:t>
                      </a:r>
                      <a:endParaRPr lang="es-EC" sz="1200" dirty="0">
                        <a:solidFill>
                          <a:srgbClr val="31849B"/>
                        </a:solidFill>
                        <a:effectLst/>
                        <a:latin typeface="Calibri"/>
                        <a:ea typeface="Calibri"/>
                        <a:cs typeface="Times New Roman"/>
                      </a:endParaRPr>
                    </a:p>
                  </a:txBody>
                  <a:tcPr marL="68580" marR="68580" marT="0" marB="0" anchor="ctr"/>
                </a:tc>
              </a:tr>
              <a:tr h="366088">
                <a:tc>
                  <a:txBody>
                    <a:bodyPr/>
                    <a:lstStyle/>
                    <a:p>
                      <a:pPr algn="ctr">
                        <a:lnSpc>
                          <a:spcPct val="150000"/>
                        </a:lnSpc>
                        <a:spcAft>
                          <a:spcPts val="0"/>
                        </a:spcAft>
                      </a:pPr>
                      <a:r>
                        <a:rPr lang="es-EC" sz="1200" dirty="0">
                          <a:effectLst/>
                        </a:rPr>
                        <a:t>$       429,31</a:t>
                      </a:r>
                      <a:endParaRPr lang="es-EC" sz="1200" dirty="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200">
                          <a:effectLst/>
                        </a:rPr>
                        <a:t>40%</a:t>
                      </a:r>
                      <a:endParaRPr lang="es-EC" sz="1200">
                        <a:solidFill>
                          <a:srgbClr val="31849B"/>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200" b="1" dirty="0">
                          <a:solidFill>
                            <a:schemeClr val="tx1"/>
                          </a:solidFill>
                          <a:effectLst/>
                        </a:rPr>
                        <a:t>$       601,04</a:t>
                      </a:r>
                      <a:endParaRPr lang="es-EC" sz="1200" b="1" dirty="0">
                        <a:solidFill>
                          <a:schemeClr val="tx1"/>
                        </a:solidFill>
                        <a:effectLst/>
                        <a:latin typeface="Calibri"/>
                        <a:ea typeface="Calibri"/>
                        <a:cs typeface="Times New Roman"/>
                      </a:endParaRPr>
                    </a:p>
                  </a:txBody>
                  <a:tcPr marL="68580" marR="68580" marT="0" marB="0" anchor="ctr"/>
                </a:tc>
              </a:tr>
            </a:tbl>
          </a:graphicData>
        </a:graphic>
      </p:graphicFrame>
    </p:spTree>
    <p:extLst>
      <p:ext uri="{BB962C8B-B14F-4D97-AF65-F5344CB8AC3E}">
        <p14:creationId xmlns:p14="http://schemas.microsoft.com/office/powerpoint/2010/main" val="1312188024"/>
      </p:ext>
    </p:extLst>
  </p:cSld>
  <p:clrMapOvr>
    <a:masterClrMapping/>
  </p:clrMapOvr>
  <p:transition>
    <p:push dir="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18"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CONCLUSIONES</a:t>
            </a:r>
          </a:p>
          <a:p>
            <a:pPr algn="just" eaLnBrk="1" hangingPunct="1">
              <a:buFont typeface="Arial" charset="0"/>
              <a:buNone/>
            </a:pPr>
            <a:endParaRPr lang="es-ES" altLang="en-US" sz="2000" b="1" dirty="0">
              <a:latin typeface="Arial" charset="0"/>
              <a:cs typeface="Arial" charset="0"/>
            </a:endParaRPr>
          </a:p>
          <a:p>
            <a:pPr lvl="0" algn="just"/>
            <a:r>
              <a:rPr lang="es-EC" sz="2000" dirty="0"/>
              <a:t>De acuerdo a las inspecciones de funcionamiento y </a:t>
            </a:r>
            <a:r>
              <a:rPr lang="es-EC" sz="2000" dirty="0" err="1"/>
              <a:t>defectación</a:t>
            </a:r>
            <a:r>
              <a:rPr lang="es-EC" sz="2000" dirty="0"/>
              <a:t> de elementos que se hizo al banco de pruebas, se pudo constatar que la mayoría de los elementos sufrieron un desgaste físico y envejecimiento debido al tiempo inoperativo, lo cual repercutió en la restitución de los mismos: mangueras de flujo de fluidos, válvulas de paso de combustible, elementos de sujeción, mangueras de presión elementos de acople del panel de control</a:t>
            </a:r>
            <a:r>
              <a:rPr lang="es-EC" sz="2000" dirty="0" smtClean="0"/>
              <a:t>.</a:t>
            </a:r>
          </a:p>
          <a:p>
            <a:pPr lvl="0" algn="just"/>
            <a:r>
              <a:rPr lang="es-EC" sz="2000" dirty="0"/>
              <a:t>De las primeras pruebas de funcionamiento se pudo tener una serie de gráficos que demuestran el comportamiento característico del Pulsorreactor y Estatorreactor, por medio de sus variables: temperaturas, presiones, empuje, caudal másico de </a:t>
            </a:r>
            <a:r>
              <a:rPr lang="es-EC" sz="2000" dirty="0" smtClean="0"/>
              <a:t>gas.</a:t>
            </a:r>
            <a:endParaRPr lang="es-EC" sz="2000" dirty="0"/>
          </a:p>
        </p:txBody>
      </p:sp>
    </p:spTree>
    <p:extLst>
      <p:ext uri="{BB962C8B-B14F-4D97-AF65-F5344CB8AC3E}">
        <p14:creationId xmlns:p14="http://schemas.microsoft.com/office/powerpoint/2010/main" val="3422677575"/>
      </p:ext>
    </p:extLst>
  </p:cSld>
  <p:clrMapOvr>
    <a:masterClrMapping/>
  </p:clrMapOvr>
  <p:transition>
    <p:push dir="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18"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CONCLUSIONES</a:t>
            </a:r>
          </a:p>
          <a:p>
            <a:pPr algn="just" eaLnBrk="1" hangingPunct="1">
              <a:buFont typeface="Arial" charset="0"/>
              <a:buNone/>
            </a:pPr>
            <a:endParaRPr lang="es-ES" altLang="en-US" sz="2000" b="1" dirty="0">
              <a:latin typeface="Arial" charset="0"/>
              <a:cs typeface="Arial" charset="0"/>
            </a:endParaRPr>
          </a:p>
          <a:p>
            <a:pPr algn="just"/>
            <a:r>
              <a:rPr lang="es-EC" sz="2000" dirty="0"/>
              <a:t>Se realizó una investigación de los posibles instrumentos (sensores) para la adquisición de datos en tiempo real, los mismos que se evaluaron en una matriz de decisión de acuerdo al método “</a:t>
            </a:r>
            <a:r>
              <a:rPr lang="es-EC" sz="2000" dirty="0" err="1"/>
              <a:t>Combinex</a:t>
            </a:r>
            <a:r>
              <a:rPr lang="es-EC" sz="2000" dirty="0"/>
              <a:t> </a:t>
            </a:r>
            <a:r>
              <a:rPr lang="es-EC" sz="2000" dirty="0" err="1"/>
              <a:t>Matrix</a:t>
            </a:r>
            <a:r>
              <a:rPr lang="es-EC" sz="2000" dirty="0" smtClean="0"/>
              <a:t>”.</a:t>
            </a:r>
          </a:p>
          <a:p>
            <a:pPr algn="just"/>
            <a:r>
              <a:rPr lang="es-EC" sz="2000" dirty="0"/>
              <a:t>Para la tarjeta DAQ1, se realizó una conexión de forma diferencial, debido a la señal de salida de los sensores de temperatura. Puesto que estos sensores requerían esta forma de conexión para obtener una mejor lectura del voltaje de </a:t>
            </a:r>
            <a:r>
              <a:rPr lang="es-EC" sz="2000" dirty="0" smtClean="0"/>
              <a:t>salida.</a:t>
            </a:r>
          </a:p>
          <a:p>
            <a:pPr algn="just"/>
            <a:r>
              <a:rPr lang="es-EC" sz="2000" dirty="0"/>
              <a:t>Para la tarjeta DAQ2, se realizó una conexión de forma referencial, puesto que los sensores de caudal másico, de presión y de fuerza, tienen la versatilidad de ser conectados de forma Diferencial o </a:t>
            </a:r>
            <a:r>
              <a:rPr lang="es-EC" sz="2000" dirty="0" smtClean="0"/>
              <a:t>Referencial.</a:t>
            </a:r>
          </a:p>
          <a:p>
            <a:pPr algn="just"/>
            <a:r>
              <a:rPr lang="es-EC" sz="2000" dirty="0"/>
              <a:t>Con la nueva instrumentación, se realizaron una serie de pruebas tanto en el Estatorreactor como en el Pulsorreactor obteniendo resultados en tiempo real. Con estos resultados se hicieron una serie de gráficos demostrativos del comportamiento del Estatorreactor y del </a:t>
            </a:r>
            <a:r>
              <a:rPr lang="es-EC" sz="2000" dirty="0" smtClean="0"/>
              <a:t>Pulsorreactor.</a:t>
            </a:r>
          </a:p>
          <a:p>
            <a:pPr algn="just"/>
            <a:endParaRPr lang="es-EC" sz="2000" dirty="0"/>
          </a:p>
          <a:p>
            <a:pPr marL="0" lvl="0" indent="0" algn="just">
              <a:buNone/>
            </a:pPr>
            <a:endParaRPr lang="es-ES" altLang="en-US" sz="2000" b="1" dirty="0" smtClean="0">
              <a:latin typeface="Arial" charset="0"/>
              <a:cs typeface="Arial" charset="0"/>
            </a:endParaRPr>
          </a:p>
        </p:txBody>
      </p:sp>
    </p:spTree>
    <p:extLst>
      <p:ext uri="{BB962C8B-B14F-4D97-AF65-F5344CB8AC3E}">
        <p14:creationId xmlns:p14="http://schemas.microsoft.com/office/powerpoint/2010/main" val="1954176319"/>
      </p:ext>
    </p:extLst>
  </p:cSld>
  <p:clrMapOvr>
    <a:masterClrMapping/>
  </p:clrMapOvr>
  <p:transition>
    <p:push dir="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18"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CONCLUSIONES</a:t>
            </a:r>
          </a:p>
          <a:p>
            <a:pPr algn="just" eaLnBrk="1" hangingPunct="1">
              <a:buFont typeface="Arial" charset="0"/>
              <a:buNone/>
            </a:pPr>
            <a:endParaRPr lang="es-ES" altLang="en-US" sz="2000" b="1" dirty="0">
              <a:latin typeface="Arial" charset="0"/>
              <a:cs typeface="Arial" charset="0"/>
            </a:endParaRPr>
          </a:p>
          <a:p>
            <a:pPr lvl="0" algn="just"/>
            <a:r>
              <a:rPr lang="es-EC" sz="2000" dirty="0" smtClean="0"/>
              <a:t>La </a:t>
            </a:r>
            <a:r>
              <a:rPr lang="es-EC" sz="2000" dirty="0"/>
              <a:t>diferencia entre las curvas de los gráficos comparativos, radica en la apreciación del operador. Es decir, depende de la apreciación, capacidad y experiencia de lectura del operador, para obtener datos más exactos en los instrumentos analógicos del banco de pruebas.</a:t>
            </a:r>
          </a:p>
          <a:p>
            <a:pPr lvl="0" algn="just"/>
            <a:r>
              <a:rPr lang="es-EC" sz="2000" dirty="0"/>
              <a:t>Se realizó la evaluación económica del proyecto, con la finalidad de evidenciar todos los gastos realizados en el desarrollo del proyecto, así como el costo que tiene el realizar una </a:t>
            </a:r>
            <a:r>
              <a:rPr lang="es-EC" sz="2000" dirty="0" smtClean="0"/>
              <a:t>prueba.</a:t>
            </a:r>
          </a:p>
          <a:p>
            <a:pPr lvl="0" algn="just"/>
            <a:r>
              <a:rPr lang="es-EC" sz="2000" dirty="0"/>
              <a:t>Se realizaron las guías de prácticas  para el Estatorreactor y Pulsorreactor, como material didáctico para futuras prácticas en el banco de pruebas. Dichas guías se encuentran en los anexos 13 y 14 para el Estatorreactor y Pulsorreactor </a:t>
            </a:r>
            <a:r>
              <a:rPr lang="es-EC" sz="2000" dirty="0" smtClean="0"/>
              <a:t>respectivamente.</a:t>
            </a:r>
            <a:endParaRPr lang="es-EC" sz="2000" dirty="0"/>
          </a:p>
        </p:txBody>
      </p:sp>
    </p:spTree>
    <p:extLst>
      <p:ext uri="{BB962C8B-B14F-4D97-AF65-F5344CB8AC3E}">
        <p14:creationId xmlns:p14="http://schemas.microsoft.com/office/powerpoint/2010/main" val="1029567678"/>
      </p:ext>
    </p:extLst>
  </p:cSld>
  <p:clrMapOvr>
    <a:masterClrMapping/>
  </p:clrMapOvr>
  <p:transition>
    <p:push dir="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1986"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318"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1"/>
          <p:cNvSpPr>
            <a:spLocks noGrp="1"/>
          </p:cNvSpPr>
          <p:nvPr>
            <p:ph type="body" idx="4294967295"/>
          </p:nvPr>
        </p:nvSpPr>
        <p:spPr>
          <a:xfrm>
            <a:off x="457200" y="533400"/>
            <a:ext cx="8229600" cy="5592763"/>
          </a:xfrm>
        </p:spPr>
        <p:txBody>
          <a:bodyPr/>
          <a:lstStyle/>
          <a:p>
            <a:pPr algn="ctr" eaLnBrk="1" hangingPunct="1">
              <a:buFont typeface="Arial" charset="0"/>
              <a:buNone/>
            </a:pPr>
            <a:r>
              <a:rPr lang="es-ES" altLang="en-US" sz="2000" b="1" dirty="0" smtClean="0">
                <a:latin typeface="Arial" charset="0"/>
                <a:cs typeface="Arial" charset="0"/>
              </a:rPr>
              <a:t>RECOMENDACIONES</a:t>
            </a:r>
          </a:p>
          <a:p>
            <a:pPr algn="just" eaLnBrk="1" hangingPunct="1">
              <a:buFont typeface="Arial" charset="0"/>
              <a:buNone/>
            </a:pPr>
            <a:endParaRPr lang="es-ES" altLang="en-US" sz="2000" b="1" dirty="0">
              <a:latin typeface="Arial" charset="0"/>
              <a:cs typeface="Arial" charset="0"/>
            </a:endParaRPr>
          </a:p>
          <a:p>
            <a:pPr lvl="0" algn="just"/>
            <a:r>
              <a:rPr lang="es-EC" sz="2000" dirty="0"/>
              <a:t>Un mantenimiento regular al equipo, ayuda a que los elementos y sistemas del banco de pruebas, estén en buen estado y funcionales. </a:t>
            </a:r>
          </a:p>
          <a:p>
            <a:pPr lvl="0" algn="just"/>
            <a:r>
              <a:rPr lang="es-EC" sz="2000" dirty="0"/>
              <a:t>Siempre se debe acatar las indicaciones técnicas de los </a:t>
            </a:r>
            <a:r>
              <a:rPr lang="es-EC" sz="2000" dirty="0" err="1"/>
              <a:t>datasheets</a:t>
            </a:r>
            <a:r>
              <a:rPr lang="es-EC" sz="2000" dirty="0"/>
              <a:t>, para salvaguardar la integridad física de los sensores y de las tarjetas de adquisición de datos.</a:t>
            </a:r>
          </a:p>
          <a:p>
            <a:pPr lvl="0" algn="just"/>
            <a:r>
              <a:rPr lang="es-EC" sz="2000" dirty="0"/>
              <a:t>Es necesario, seguir el protocolo de pruebas que se especifica en el capítulo V, para que de esta manera se puedan evitar cualquier tipo de incidente.</a:t>
            </a:r>
          </a:p>
          <a:p>
            <a:pPr lvl="0" algn="just"/>
            <a:r>
              <a:rPr lang="es-EC" sz="2000" dirty="0"/>
              <a:t>En ningún momento se debe encender el Estatorreactor sin que este fluyendo agua a través del tubo </a:t>
            </a:r>
            <a:r>
              <a:rPr lang="es-EC" sz="2000" dirty="0" err="1"/>
              <a:t>Pitot</a:t>
            </a:r>
            <a:r>
              <a:rPr lang="es-EC" sz="2000" dirty="0"/>
              <a:t>.</a:t>
            </a:r>
          </a:p>
          <a:p>
            <a:pPr lvl="0" algn="just"/>
            <a:r>
              <a:rPr lang="es-EC" sz="2000" dirty="0"/>
              <a:t>Para obtener unas buenas lecturas de empuje en la balanza, el pistón amortiguador debe estar con un aceite alto en viscosidad. </a:t>
            </a:r>
          </a:p>
        </p:txBody>
      </p:sp>
    </p:spTree>
    <p:extLst>
      <p:ext uri="{BB962C8B-B14F-4D97-AF65-F5344CB8AC3E}">
        <p14:creationId xmlns:p14="http://schemas.microsoft.com/office/powerpoint/2010/main" val="676909704"/>
      </p:ext>
    </p:extLst>
  </p:cSld>
  <p:clrMapOvr>
    <a:masterClrMapping/>
  </p:clrMapOvr>
  <p:transition>
    <p:push dir="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2600</TotalTime>
  <Words>5256</Words>
  <Application>Microsoft Office PowerPoint</Application>
  <PresentationFormat>Presentación en pantalla (4:3)</PresentationFormat>
  <Paragraphs>2063</Paragraphs>
  <Slides>101</Slides>
  <Notes>101</Notes>
  <HiddenSlides>0</HiddenSlides>
  <MMClips>0</MMClips>
  <ScaleCrop>false</ScaleCrop>
  <HeadingPairs>
    <vt:vector size="4" baseType="variant">
      <vt:variant>
        <vt:lpstr>Tema</vt:lpstr>
      </vt:variant>
      <vt:variant>
        <vt:i4>1</vt:i4>
      </vt:variant>
      <vt:variant>
        <vt:lpstr>Títulos de diapositiva</vt:lpstr>
      </vt:variant>
      <vt:variant>
        <vt:i4>101</vt:i4>
      </vt:variant>
    </vt:vector>
  </HeadingPairs>
  <TitlesOfParts>
    <vt:vector size="102" baseType="lpstr">
      <vt:lpstr>Office Theme</vt:lpstr>
      <vt:lpstr>    DEPARTAMENTO DE CIENCIAS DE LA ENERGÍA Y MECÁNICA    CARRERA DE INGENIERÍA MECÁNICA   TRABAJO DE TITULACIÓN PREVIO A LA OBTENCIÓN DEL TÍTULO DE INGENIERO MECÁNICO   TEMA: REHABILITACIÓN, CALIBRACIÓN, MANTENIMIENTO E INSTRUMENTACIÓN DEL BANCO DE PRUEBAS DE PROPULSIÓN PARA EL LABORATORIO DE MOTORES DE COMBUSTIÓN INTERNA DEL DECEM  AUTOR: BÁEZ CALDERÓN CARLOS DANIEL    DIRECTOR: ING. JUAN DÍAZ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y Construcción de una Compactadora Hidráulica de chatarra CON CAPACIDAD DE 70 TONELADAS, de MOVIMIENTO ANGULAR, para la empresa “Recicladora Mejía”  Carlos Alberto rivera rosas Oscar David Mejía Zambrano   Director: Ing. Fernando Montenegro Codirector: Ing. Carlos SuntaxI………….</dc:title>
  <dc:creator>Charly</dc:creator>
  <cp:lastModifiedBy>Daniel</cp:lastModifiedBy>
  <cp:revision>191</cp:revision>
  <dcterms:created xsi:type="dcterms:W3CDTF">2009-11-10T19:49:23Z</dcterms:created>
  <dcterms:modified xsi:type="dcterms:W3CDTF">2017-02-15T03:23:40Z</dcterms:modified>
</cp:coreProperties>
</file>