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74" r:id="rId13"/>
    <p:sldId id="275" r:id="rId14"/>
    <p:sldId id="276" r:id="rId15"/>
    <p:sldId id="277" r:id="rId16"/>
    <p:sldId id="278" r:id="rId17"/>
    <p:sldId id="268" r:id="rId18"/>
    <p:sldId id="269" r:id="rId19"/>
    <p:sldId id="279" r:id="rId20"/>
    <p:sldId id="280" r:id="rId21"/>
    <p:sldId id="281" r:id="rId22"/>
    <p:sldId id="270" r:id="rId23"/>
    <p:sldId id="282" r:id="rId24"/>
    <p:sldId id="283" r:id="rId25"/>
    <p:sldId id="284" r:id="rId26"/>
    <p:sldId id="271" r:id="rId27"/>
    <p:sldId id="272" r:id="rId28"/>
    <p:sldId id="285" r:id="rId29"/>
    <p:sldId id="286" r:id="rId30"/>
    <p:sldId id="273" r:id="rId31"/>
    <p:sldId id="287" r:id="rId32"/>
    <p:sldId id="288" r:id="rId3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Documents\Tesis\Resultados\Resultados_Test1.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m\Documents\Tesis\Resultados\Resultados_Test1.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m\Documents\Tesis\Imagenes%20Caracter&#237;sticas\Datos_Analizar_Prueba3_24Mayo_V3_Wor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Documents\Tesis\Imagenes%20Caracter&#237;sticas\Datos_Analizar_Prueba3_24Mayo_V3_Word.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m\Documents\Tesis\Imagenes%20Caracter&#237;sticas\Test4\Datos%20Analizar%20Test%20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a:t>Analisis de Rendimiento FAR/FRR por HIT/Bloque</a:t>
            </a:r>
          </a:p>
        </c:rich>
      </c:tx>
      <c:layout/>
      <c:overlay val="0"/>
    </c:title>
    <c:autoTitleDeleted val="0"/>
    <c:plotArea>
      <c:layout>
        <c:manualLayout>
          <c:layoutTarget val="inner"/>
          <c:xMode val="edge"/>
          <c:yMode val="edge"/>
          <c:x val="0.10753126372888307"/>
          <c:y val="0.16787773526081445"/>
          <c:w val="0.81200296170740749"/>
          <c:h val="0.65575221782050608"/>
        </c:manualLayout>
      </c:layout>
      <c:barChart>
        <c:barDir val="col"/>
        <c:grouping val="clustered"/>
        <c:varyColors val="0"/>
        <c:ser>
          <c:idx val="0"/>
          <c:order val="0"/>
          <c:tx>
            <c:strRef>
              <c:f>Hoja1!$B$6</c:f>
              <c:strCache>
                <c:ptCount val="1"/>
                <c:pt idx="0">
                  <c:v>FAR/FRR</c:v>
                </c:pt>
              </c:strCache>
            </c:strRef>
          </c:tx>
          <c:invertIfNegative val="0"/>
          <c:dPt>
            <c:idx val="0"/>
            <c:invertIfNegative val="0"/>
            <c:bubble3D val="0"/>
            <c:spPr>
              <a:solidFill>
                <a:schemeClr val="tx1"/>
              </a:solidFill>
            </c:spPr>
          </c:dPt>
          <c:dPt>
            <c:idx val="1"/>
            <c:invertIfNegative val="0"/>
            <c:bubble3D val="0"/>
            <c:spPr>
              <a:solidFill>
                <a:schemeClr val="bg1">
                  <a:lumMod val="50000"/>
                </a:schemeClr>
              </a:solidFill>
            </c:spPr>
          </c:dPt>
          <c:dPt>
            <c:idx val="2"/>
            <c:invertIfNegative val="0"/>
            <c:bubble3D val="0"/>
            <c:spPr>
              <a:solidFill>
                <a:schemeClr val="bg1">
                  <a:lumMod val="50000"/>
                </a:schemeClr>
              </a:solidFill>
            </c:spPr>
          </c:dPt>
          <c:dPt>
            <c:idx val="3"/>
            <c:invertIfNegative val="0"/>
            <c:bubble3D val="0"/>
            <c:spPr>
              <a:solidFill>
                <a:schemeClr val="tx1"/>
              </a:solidFill>
            </c:spPr>
          </c:dPt>
          <c:dPt>
            <c:idx val="4"/>
            <c:invertIfNegative val="0"/>
            <c:bubble3D val="0"/>
            <c:spPr>
              <a:solidFill>
                <a:schemeClr val="tx1"/>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Hoja1!$B$7:$B$11</c:f>
              <c:numCache>
                <c:formatCode>General</c:formatCode>
                <c:ptCount val="5"/>
                <c:pt idx="0">
                  <c:v>20</c:v>
                </c:pt>
                <c:pt idx="1">
                  <c:v>45</c:v>
                </c:pt>
                <c:pt idx="2">
                  <c:v>70</c:v>
                </c:pt>
                <c:pt idx="3">
                  <c:v>55</c:v>
                </c:pt>
                <c:pt idx="4">
                  <c:v>10</c:v>
                </c:pt>
              </c:numCache>
            </c:numRef>
          </c:val>
        </c:ser>
        <c:dLbls>
          <c:showLegendKey val="0"/>
          <c:showVal val="0"/>
          <c:showCatName val="0"/>
          <c:showSerName val="0"/>
          <c:showPercent val="0"/>
          <c:showBubbleSize val="0"/>
        </c:dLbls>
        <c:gapWidth val="150"/>
        <c:axId val="215891896"/>
        <c:axId val="215887192"/>
      </c:barChart>
      <c:catAx>
        <c:axId val="215891896"/>
        <c:scaling>
          <c:orientation val="minMax"/>
        </c:scaling>
        <c:delete val="0"/>
        <c:axPos val="b"/>
        <c:title>
          <c:tx>
            <c:rich>
              <a:bodyPr/>
              <a:lstStyle/>
              <a:p>
                <a:pPr>
                  <a:defRPr/>
                </a:pPr>
                <a:r>
                  <a:rPr lang="es-ES"/>
                  <a:t>HIT</a:t>
                </a:r>
              </a:p>
            </c:rich>
          </c:tx>
          <c:layout>
            <c:manualLayout>
              <c:xMode val="edge"/>
              <c:yMode val="edge"/>
              <c:x val="0.88875540800374819"/>
              <c:y val="0.84331677319774279"/>
            </c:manualLayout>
          </c:layout>
          <c:overlay val="0"/>
        </c:title>
        <c:majorTickMark val="out"/>
        <c:minorTickMark val="none"/>
        <c:tickLblPos val="nextTo"/>
        <c:spPr>
          <a:ln>
            <a:solidFill>
              <a:schemeClr val="bg1">
                <a:lumMod val="85000"/>
              </a:schemeClr>
            </a:solidFill>
          </a:ln>
        </c:spPr>
        <c:crossAx val="215887192"/>
        <c:crosses val="autoZero"/>
        <c:auto val="1"/>
        <c:lblAlgn val="ctr"/>
        <c:lblOffset val="100"/>
        <c:noMultiLvlLbl val="0"/>
      </c:catAx>
      <c:valAx>
        <c:axId val="215887192"/>
        <c:scaling>
          <c:orientation val="minMax"/>
          <c:max val="100"/>
        </c:scaling>
        <c:delete val="0"/>
        <c:axPos val="l"/>
        <c:majorGridlines>
          <c:spPr>
            <a:ln>
              <a:solidFill>
                <a:schemeClr val="bg1">
                  <a:lumMod val="85000"/>
                </a:schemeClr>
              </a:solidFill>
            </a:ln>
          </c:spPr>
        </c:majorGridlines>
        <c:title>
          <c:tx>
            <c:rich>
              <a:bodyPr rot="-5400000" vert="horz"/>
              <a:lstStyle/>
              <a:p>
                <a:pPr>
                  <a:defRPr/>
                </a:pPr>
                <a:r>
                  <a:rPr lang="es-ES"/>
                  <a:t>Porcentaje</a:t>
                </a:r>
              </a:p>
            </c:rich>
          </c:tx>
          <c:layout/>
          <c:overlay val="0"/>
        </c:title>
        <c:numFmt formatCode="General" sourceLinked="1"/>
        <c:majorTickMark val="out"/>
        <c:minorTickMark val="none"/>
        <c:tickLblPos val="nextTo"/>
        <c:spPr>
          <a:ln>
            <a:solidFill>
              <a:schemeClr val="bg1">
                <a:lumMod val="85000"/>
              </a:schemeClr>
            </a:solidFill>
          </a:ln>
        </c:spPr>
        <c:crossAx val="215891896"/>
        <c:crosses val="autoZero"/>
        <c:crossBetween val="between"/>
      </c:valAx>
    </c:plotArea>
    <c:plotVisOnly val="1"/>
    <c:dispBlanksAs val="gap"/>
    <c:showDLblsOverMax val="0"/>
  </c:chart>
  <c:spPr>
    <a:ln>
      <a:solidFill>
        <a:schemeClr val="bg1">
          <a:lumMod val="85000"/>
        </a:schemeClr>
      </a:solidFill>
    </a:ln>
  </c:spPr>
  <c:txPr>
    <a:bodyPr/>
    <a:lstStyle/>
    <a:p>
      <a:pPr>
        <a:defRPr b="1">
          <a:latin typeface="Arial" panose="020B0604020202020204" pitchFamily="34" charset="0"/>
          <a:cs typeface="Arial" panose="020B0604020202020204" pitchFamily="34" charset="0"/>
        </a:defRPr>
      </a:pPr>
      <a:endParaRPr lang="es-E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ES" sz="1200"/>
              <a:t>Porcentaje Utilización Características</a:t>
            </a: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s-ES"/>
        </a:p>
      </c:txPr>
    </c:title>
    <c:autoTitleDeleted val="0"/>
    <c:plotArea>
      <c:layout/>
      <c:barChart>
        <c:barDir val="col"/>
        <c:grouping val="clustered"/>
        <c:varyColors val="0"/>
        <c:ser>
          <c:idx val="0"/>
          <c:order val="0"/>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Hoja1!$O$2:$P$12</c:f>
              <c:multiLvlStrCache>
                <c:ptCount val="11"/>
                <c:lvl>
                  <c:pt idx="0">
                    <c:v>C1</c:v>
                  </c:pt>
                  <c:pt idx="1">
                    <c:v>C2</c:v>
                  </c:pt>
                  <c:pt idx="2">
                    <c:v>C3</c:v>
                  </c:pt>
                  <c:pt idx="3">
                    <c:v>C4</c:v>
                  </c:pt>
                  <c:pt idx="4">
                    <c:v>C5</c:v>
                  </c:pt>
                  <c:pt idx="5">
                    <c:v>C6</c:v>
                  </c:pt>
                  <c:pt idx="6">
                    <c:v>C7</c:v>
                  </c:pt>
                  <c:pt idx="7">
                    <c:v>C8</c:v>
                  </c:pt>
                  <c:pt idx="8">
                    <c:v>C9</c:v>
                  </c:pt>
                  <c:pt idx="9">
                    <c:v>C10</c:v>
                  </c:pt>
                  <c:pt idx="10">
                    <c:v>C11</c:v>
                  </c:pt>
                </c:lvl>
                <c:lvl>
                  <c:pt idx="0">
                    <c:v>40 workers</c:v>
                  </c:pt>
                  <c:pt idx="1">
                    <c:v>40 workers</c:v>
                  </c:pt>
                  <c:pt idx="2">
                    <c:v>20 workers</c:v>
                  </c:pt>
                  <c:pt idx="3">
                    <c:v>40 workers</c:v>
                  </c:pt>
                  <c:pt idx="4">
                    <c:v>20 workers</c:v>
                  </c:pt>
                  <c:pt idx="5">
                    <c:v>20 workers</c:v>
                  </c:pt>
                  <c:pt idx="6">
                    <c:v>20 workers</c:v>
                  </c:pt>
                  <c:pt idx="7">
                    <c:v>20 workers</c:v>
                  </c:pt>
                  <c:pt idx="8">
                    <c:v>40 workers</c:v>
                  </c:pt>
                  <c:pt idx="9">
                    <c:v>20 workers</c:v>
                  </c:pt>
                  <c:pt idx="10">
                    <c:v>20 workers</c:v>
                  </c:pt>
                </c:lvl>
              </c:multiLvlStrCache>
            </c:multiLvlStrRef>
          </c:cat>
          <c:val>
            <c:numRef>
              <c:f>Hoja1!$Q$2:$Q$12</c:f>
              <c:numCache>
                <c:formatCode>General</c:formatCode>
                <c:ptCount val="11"/>
                <c:pt idx="0">
                  <c:v>40</c:v>
                </c:pt>
                <c:pt idx="1">
                  <c:v>40</c:v>
                </c:pt>
                <c:pt idx="2">
                  <c:v>20</c:v>
                </c:pt>
                <c:pt idx="3">
                  <c:v>40</c:v>
                </c:pt>
                <c:pt idx="4">
                  <c:v>20</c:v>
                </c:pt>
                <c:pt idx="5">
                  <c:v>20</c:v>
                </c:pt>
                <c:pt idx="6">
                  <c:v>20</c:v>
                </c:pt>
                <c:pt idx="7">
                  <c:v>20</c:v>
                </c:pt>
                <c:pt idx="8">
                  <c:v>40</c:v>
                </c:pt>
                <c:pt idx="9">
                  <c:v>20</c:v>
                </c:pt>
                <c:pt idx="10">
                  <c:v>20</c:v>
                </c:pt>
              </c:numCache>
            </c:numRef>
          </c:val>
        </c:ser>
        <c:dLbls>
          <c:dLblPos val="outEnd"/>
          <c:showLegendKey val="0"/>
          <c:showVal val="1"/>
          <c:showCatName val="0"/>
          <c:showSerName val="0"/>
          <c:showPercent val="0"/>
          <c:showBubbleSize val="0"/>
        </c:dLbls>
        <c:gapWidth val="219"/>
        <c:overlap val="-27"/>
        <c:axId val="215893072"/>
        <c:axId val="215890328"/>
      </c:barChart>
      <c:catAx>
        <c:axId val="215893072"/>
        <c:scaling>
          <c:orientation val="minMax"/>
        </c:scaling>
        <c:delete val="0"/>
        <c:axPos val="b"/>
        <c:title>
          <c:tx>
            <c:rich>
              <a:bodyPr rot="0" spcFirstLastPara="1" vertOverflow="ellipsis" vert="horz" wrap="square" anchor="ctr" anchorCtr="1"/>
              <a:lstStyle/>
              <a:p>
                <a:pPr>
                  <a:defRPr sz="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ES"/>
                  <a:t>Atributos Característicos</a:t>
                </a:r>
              </a:p>
            </c:rich>
          </c:tx>
          <c:layout/>
          <c:overlay val="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215890328"/>
        <c:crosses val="autoZero"/>
        <c:auto val="1"/>
        <c:lblAlgn val="ctr"/>
        <c:lblOffset val="100"/>
        <c:noMultiLvlLbl val="0"/>
      </c:catAx>
      <c:valAx>
        <c:axId val="21589032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ES"/>
                  <a:t>Porcentajes</a:t>
                </a:r>
              </a:p>
            </c:rich>
          </c:tx>
          <c:layout/>
          <c:overlay val="0"/>
          <c:spPr>
            <a:noFill/>
            <a:ln>
              <a:noFill/>
            </a:ln>
            <a:effectLst/>
          </c:spPr>
          <c:txPr>
            <a:bodyPr rot="-5400000" spcFirstLastPara="1" vertOverflow="ellipsis" vert="horz" wrap="square" anchor="ctr" anchorCtr="1"/>
            <a:lstStyle/>
            <a:p>
              <a:pPr>
                <a:defRPr sz="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215893072"/>
        <c:crosses val="autoZero"/>
        <c:crossBetween val="between"/>
      </c:valAx>
      <c:spPr>
        <a:noFill/>
        <a:ln>
          <a:noFill/>
        </a:ln>
        <a:effectLst/>
      </c:spPr>
    </c:plotArea>
    <c:plotVisOnly val="1"/>
    <c:dispBlanksAs val="gap"/>
    <c:showDLblsOverMax val="0"/>
  </c:chart>
  <c:spPr>
    <a:noFill/>
    <a:ln>
      <a:noFill/>
    </a:ln>
    <a:effectLst/>
  </c:spPr>
  <c:txPr>
    <a:bodyPr/>
    <a:lstStyle/>
    <a:p>
      <a:pPr>
        <a:defRPr sz="800" b="1">
          <a:solidFill>
            <a:sysClr val="windowText" lastClr="000000"/>
          </a:solidFill>
          <a:latin typeface="Arial" panose="020B0604020202020204" pitchFamily="34" charset="0"/>
          <a:cs typeface="Arial" panose="020B0604020202020204" pitchFamily="34" charset="0"/>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s-EC" sz="1200"/>
              <a:t>Porcentaje FAR/FRR - Bloques de Usuarios/Caracteristicas</a:t>
            </a:r>
            <a:endParaRPr lang="es-ES" sz="1200"/>
          </a:p>
        </c:rich>
      </c:tx>
      <c:layout/>
      <c:overlay val="0"/>
    </c:title>
    <c:autoTitleDeleted val="0"/>
    <c:plotArea>
      <c:layout/>
      <c:barChart>
        <c:barDir val="col"/>
        <c:grouping val="clustered"/>
        <c:varyColors val="0"/>
        <c:ser>
          <c:idx val="0"/>
          <c:order val="0"/>
          <c:tx>
            <c:strRef>
              <c:f>Hoja1!$DD$424</c:f>
              <c:strCache>
                <c:ptCount val="1"/>
                <c:pt idx="0">
                  <c:v>FRR</c:v>
                </c:pt>
              </c:strCache>
            </c:strRef>
          </c:tx>
          <c:spPr>
            <a:solidFill>
              <a:schemeClr val="bg1">
                <a:lumMod val="50000"/>
              </a:schemeClr>
            </a:solidFill>
          </c:spPr>
          <c:invertIfNegative val="0"/>
          <c:dLbls>
            <c:dLbl>
              <c:idx val="0"/>
              <c:layout>
                <c:manualLayout>
                  <c:x val="-6.9444444444444657E-3"/>
                  <c:y val="-7.2277238507978675E-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Hoja1!$DB$425:$DC$429</c:f>
              <c:multiLvlStrCache>
                <c:ptCount val="5"/>
                <c:lvl>
                  <c:pt idx="0">
                    <c:v>C2,C3,C4</c:v>
                  </c:pt>
                  <c:pt idx="1">
                    <c:v>C3,C5,C6</c:v>
                  </c:pt>
                  <c:pt idx="2">
                    <c:v>C8,C9,C3</c:v>
                  </c:pt>
                  <c:pt idx="3">
                    <c:v>C2,C10,C14</c:v>
                  </c:pt>
                  <c:pt idx="4">
                    <c:v>C4,C5,C8</c:v>
                  </c:pt>
                </c:lvl>
                <c:lvl>
                  <c:pt idx="0">
                    <c:v>Firmantes 1-4</c:v>
                  </c:pt>
                  <c:pt idx="1">
                    <c:v>Firmantes 5-8</c:v>
                  </c:pt>
                  <c:pt idx="2">
                    <c:v>Firmantes 9-12</c:v>
                  </c:pt>
                  <c:pt idx="3">
                    <c:v>Firmantes 13-16</c:v>
                  </c:pt>
                  <c:pt idx="4">
                    <c:v>Firmantes 17-20</c:v>
                  </c:pt>
                </c:lvl>
              </c:multiLvlStrCache>
            </c:multiLvlStrRef>
          </c:cat>
          <c:val>
            <c:numRef>
              <c:f>Hoja1!$DD$425:$DD$429</c:f>
              <c:numCache>
                <c:formatCode>General</c:formatCode>
                <c:ptCount val="5"/>
                <c:pt idx="0">
                  <c:v>31.75</c:v>
                </c:pt>
                <c:pt idx="1">
                  <c:v>32.5</c:v>
                </c:pt>
                <c:pt idx="2">
                  <c:v>28</c:v>
                </c:pt>
                <c:pt idx="3">
                  <c:v>43</c:v>
                </c:pt>
                <c:pt idx="4">
                  <c:v>36.5</c:v>
                </c:pt>
              </c:numCache>
            </c:numRef>
          </c:val>
        </c:ser>
        <c:ser>
          <c:idx val="1"/>
          <c:order val="1"/>
          <c:tx>
            <c:strRef>
              <c:f>Hoja1!$DE$424</c:f>
              <c:strCache>
                <c:ptCount val="1"/>
                <c:pt idx="0">
                  <c:v>FAR</c:v>
                </c:pt>
              </c:strCache>
            </c:strRef>
          </c:tx>
          <c:spPr>
            <a:solidFill>
              <a:schemeClr val="tx1">
                <a:lumMod val="95000"/>
                <a:lumOff val="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Hoja1!$DB$425:$DC$429</c:f>
              <c:multiLvlStrCache>
                <c:ptCount val="5"/>
                <c:lvl>
                  <c:pt idx="0">
                    <c:v>C2,C3,C4</c:v>
                  </c:pt>
                  <c:pt idx="1">
                    <c:v>C3,C5,C6</c:v>
                  </c:pt>
                  <c:pt idx="2">
                    <c:v>C8,C9,C3</c:v>
                  </c:pt>
                  <c:pt idx="3">
                    <c:v>C2,C10,C14</c:v>
                  </c:pt>
                  <c:pt idx="4">
                    <c:v>C4,C5,C8</c:v>
                  </c:pt>
                </c:lvl>
                <c:lvl>
                  <c:pt idx="0">
                    <c:v>Firmantes 1-4</c:v>
                  </c:pt>
                  <c:pt idx="1">
                    <c:v>Firmantes 5-8</c:v>
                  </c:pt>
                  <c:pt idx="2">
                    <c:v>Firmantes 9-12</c:v>
                  </c:pt>
                  <c:pt idx="3">
                    <c:v>Firmantes 13-16</c:v>
                  </c:pt>
                  <c:pt idx="4">
                    <c:v>Firmantes 17-20</c:v>
                  </c:pt>
                </c:lvl>
              </c:multiLvlStrCache>
            </c:multiLvlStrRef>
          </c:cat>
          <c:val>
            <c:numRef>
              <c:f>Hoja1!$DE$425:$DE$429</c:f>
              <c:numCache>
                <c:formatCode>General</c:formatCode>
                <c:ptCount val="5"/>
                <c:pt idx="0">
                  <c:v>66.66</c:v>
                </c:pt>
                <c:pt idx="1">
                  <c:v>57.5</c:v>
                </c:pt>
                <c:pt idx="2">
                  <c:v>62.9</c:v>
                </c:pt>
                <c:pt idx="3">
                  <c:v>59.1</c:v>
                </c:pt>
                <c:pt idx="4">
                  <c:v>61.6</c:v>
                </c:pt>
              </c:numCache>
            </c:numRef>
          </c:val>
        </c:ser>
        <c:dLbls>
          <c:dLblPos val="outEnd"/>
          <c:showLegendKey val="0"/>
          <c:showVal val="1"/>
          <c:showCatName val="0"/>
          <c:showSerName val="0"/>
          <c:showPercent val="0"/>
          <c:showBubbleSize val="0"/>
        </c:dLbls>
        <c:gapWidth val="150"/>
        <c:axId val="215893464"/>
        <c:axId val="215887584"/>
      </c:barChart>
      <c:catAx>
        <c:axId val="215893464"/>
        <c:scaling>
          <c:orientation val="minMax"/>
        </c:scaling>
        <c:delete val="0"/>
        <c:axPos val="b"/>
        <c:numFmt formatCode="General" sourceLinked="0"/>
        <c:majorTickMark val="out"/>
        <c:minorTickMark val="none"/>
        <c:tickLblPos val="nextTo"/>
        <c:spPr>
          <a:ln>
            <a:solidFill>
              <a:schemeClr val="bg1">
                <a:lumMod val="85000"/>
              </a:schemeClr>
            </a:solidFill>
          </a:ln>
        </c:spPr>
        <c:txPr>
          <a:bodyPr/>
          <a:lstStyle/>
          <a:p>
            <a:pPr>
              <a:defRPr sz="900"/>
            </a:pPr>
            <a:endParaRPr lang="es-ES"/>
          </a:p>
        </c:txPr>
        <c:crossAx val="215887584"/>
        <c:crosses val="autoZero"/>
        <c:auto val="1"/>
        <c:lblAlgn val="ctr"/>
        <c:lblOffset val="100"/>
        <c:noMultiLvlLbl val="0"/>
      </c:catAx>
      <c:valAx>
        <c:axId val="215887584"/>
        <c:scaling>
          <c:orientation val="minMax"/>
          <c:max val="100"/>
        </c:scaling>
        <c:delete val="0"/>
        <c:axPos val="l"/>
        <c:majorGridlines>
          <c:spPr>
            <a:ln>
              <a:solidFill>
                <a:schemeClr val="bg1">
                  <a:lumMod val="85000"/>
                </a:schemeClr>
              </a:solidFill>
            </a:ln>
          </c:spPr>
        </c:majorGridlines>
        <c:title>
          <c:tx>
            <c:rich>
              <a:bodyPr/>
              <a:lstStyle/>
              <a:p>
                <a:pPr>
                  <a:defRPr/>
                </a:pPr>
                <a:r>
                  <a:rPr lang="es-ES"/>
                  <a:t>Porcentajes</a:t>
                </a:r>
              </a:p>
            </c:rich>
          </c:tx>
          <c:layout/>
          <c:overlay val="0"/>
        </c:title>
        <c:numFmt formatCode="General" sourceLinked="1"/>
        <c:majorTickMark val="out"/>
        <c:minorTickMark val="none"/>
        <c:tickLblPos val="nextTo"/>
        <c:spPr>
          <a:ln>
            <a:solidFill>
              <a:schemeClr val="bg1">
                <a:lumMod val="85000"/>
              </a:schemeClr>
            </a:solidFill>
          </a:ln>
        </c:spPr>
        <c:crossAx val="215893464"/>
        <c:crosses val="autoZero"/>
        <c:crossBetween val="between"/>
      </c:valAx>
    </c:plotArea>
    <c:legend>
      <c:legendPos val="t"/>
      <c:layout/>
      <c:overlay val="0"/>
    </c:legend>
    <c:plotVisOnly val="1"/>
    <c:dispBlanksAs val="gap"/>
    <c:showDLblsOverMax val="0"/>
  </c:chart>
  <c:spPr>
    <a:ln>
      <a:noFill/>
    </a:ln>
  </c:spPr>
  <c:txPr>
    <a:bodyPr/>
    <a:lstStyle/>
    <a:p>
      <a:pPr>
        <a:defRPr b="1">
          <a:latin typeface="Arial" panose="020B0604020202020204" pitchFamily="34" charset="0"/>
          <a:cs typeface="Arial" panose="020B0604020202020204" pitchFamily="34" charset="0"/>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ctr" rtl="0">
              <a:defRPr sz="1200"/>
            </a:pPr>
            <a:r>
              <a:rPr lang="es-EC" sz="1200"/>
              <a:t>Porcentaje de Utilizacion Características General</a:t>
            </a:r>
          </a:p>
        </c:rich>
      </c:tx>
      <c:layout/>
      <c:overlay val="0"/>
      <c:spPr>
        <a:noFill/>
        <a:ln>
          <a:noFill/>
        </a:ln>
        <a:effectLst/>
      </c:spPr>
    </c:title>
    <c:autoTitleDeleted val="0"/>
    <c:plotArea>
      <c:layout/>
      <c:barChart>
        <c:barDir val="col"/>
        <c:grouping val="clustered"/>
        <c:varyColors val="0"/>
        <c:ser>
          <c:idx val="0"/>
          <c:order val="0"/>
          <c:spPr>
            <a:solidFill>
              <a:schemeClr val="tx1">
                <a:lumMod val="50000"/>
                <a:lumOff val="50000"/>
              </a:schemeClr>
            </a:solidFill>
            <a:ln>
              <a:no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Hoja1!$BW$446:$BX$454</c:f>
              <c:multiLvlStrCache>
                <c:ptCount val="9"/>
                <c:lvl>
                  <c:pt idx="0">
                    <c:v>160 workers</c:v>
                  </c:pt>
                  <c:pt idx="1">
                    <c:v>240 workers</c:v>
                  </c:pt>
                  <c:pt idx="2">
                    <c:v>160 workers</c:v>
                  </c:pt>
                  <c:pt idx="3">
                    <c:v>160 workers</c:v>
                  </c:pt>
                  <c:pt idx="4">
                    <c:v>80 workers</c:v>
                  </c:pt>
                  <c:pt idx="5">
                    <c:v>160 workers</c:v>
                  </c:pt>
                  <c:pt idx="6">
                    <c:v>80 workers</c:v>
                  </c:pt>
                  <c:pt idx="7">
                    <c:v>80 workers</c:v>
                  </c:pt>
                  <c:pt idx="8">
                    <c:v>80 workers</c:v>
                  </c:pt>
                </c:lvl>
                <c:lvl>
                  <c:pt idx="0">
                    <c:v>C2</c:v>
                  </c:pt>
                  <c:pt idx="1">
                    <c:v>C3</c:v>
                  </c:pt>
                  <c:pt idx="2">
                    <c:v>C4</c:v>
                  </c:pt>
                  <c:pt idx="3">
                    <c:v>C5</c:v>
                  </c:pt>
                  <c:pt idx="4">
                    <c:v>C6</c:v>
                  </c:pt>
                  <c:pt idx="5">
                    <c:v>C8</c:v>
                  </c:pt>
                  <c:pt idx="6">
                    <c:v>C9</c:v>
                  </c:pt>
                  <c:pt idx="7">
                    <c:v>C10</c:v>
                  </c:pt>
                  <c:pt idx="8">
                    <c:v>C14</c:v>
                  </c:pt>
                </c:lvl>
              </c:multiLvlStrCache>
            </c:multiLvlStrRef>
          </c:cat>
          <c:val>
            <c:numRef>
              <c:f>Hoja1!$BY$446:$BY$454</c:f>
              <c:numCache>
                <c:formatCode>General</c:formatCode>
                <c:ptCount val="9"/>
                <c:pt idx="0">
                  <c:v>34.700000000000003</c:v>
                </c:pt>
                <c:pt idx="1">
                  <c:v>25.3</c:v>
                </c:pt>
                <c:pt idx="2">
                  <c:v>23.1</c:v>
                </c:pt>
                <c:pt idx="3">
                  <c:v>61.6</c:v>
                </c:pt>
                <c:pt idx="4">
                  <c:v>42.2</c:v>
                </c:pt>
                <c:pt idx="5">
                  <c:v>33.4</c:v>
                </c:pt>
                <c:pt idx="6">
                  <c:v>57.8</c:v>
                </c:pt>
                <c:pt idx="7">
                  <c:v>73.400000000000006</c:v>
                </c:pt>
                <c:pt idx="8">
                  <c:v>18.399999999999999</c:v>
                </c:pt>
              </c:numCache>
            </c:numRef>
          </c:val>
        </c:ser>
        <c:dLbls>
          <c:dLblPos val="outEnd"/>
          <c:showLegendKey val="0"/>
          <c:showVal val="1"/>
          <c:showCatName val="0"/>
          <c:showSerName val="0"/>
          <c:showPercent val="0"/>
          <c:showBubbleSize val="0"/>
        </c:dLbls>
        <c:gapWidth val="219"/>
        <c:overlap val="-27"/>
        <c:axId val="215890720"/>
        <c:axId val="215889544"/>
      </c:barChart>
      <c:catAx>
        <c:axId val="21589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800"/>
            </a:pPr>
            <a:endParaRPr lang="es-ES"/>
          </a:p>
        </c:txPr>
        <c:crossAx val="215889544"/>
        <c:crosses val="autoZero"/>
        <c:auto val="1"/>
        <c:lblAlgn val="ctr"/>
        <c:lblOffset val="100"/>
        <c:noMultiLvlLbl val="0"/>
      </c:catAx>
      <c:valAx>
        <c:axId val="21588954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s-ES"/>
                  <a:t>Porcentjaes</a:t>
                </a:r>
              </a:p>
            </c:rich>
          </c:tx>
          <c:layout/>
          <c:overlay val="0"/>
        </c:title>
        <c:numFmt formatCode="General" sourceLinked="1"/>
        <c:majorTickMark val="none"/>
        <c:minorTickMark val="none"/>
        <c:tickLblPos val="nextTo"/>
        <c:spPr>
          <a:noFill/>
          <a:ln>
            <a:noFill/>
          </a:ln>
          <a:effectLst/>
        </c:spPr>
        <c:txPr>
          <a:bodyPr rot="-60000000" vert="horz"/>
          <a:lstStyle/>
          <a:p>
            <a:pPr>
              <a:defRPr sz="800"/>
            </a:pPr>
            <a:endParaRPr lang="es-ES"/>
          </a:p>
        </c:txPr>
        <c:crossAx val="21589072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b="1">
          <a:latin typeface="Arial" panose="020B0604020202020204" pitchFamily="34" charset="0"/>
          <a:cs typeface="Arial" panose="020B0604020202020204" pitchFamily="34" charset="0"/>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Rendimiento de Evaluación Protocolo 3</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s-ES"/>
        </a:p>
      </c:txPr>
    </c:title>
    <c:autoTitleDeleted val="0"/>
    <c:plotArea>
      <c:layout/>
      <c:barChart>
        <c:barDir val="col"/>
        <c:grouping val="clustered"/>
        <c:varyColors val="0"/>
        <c:ser>
          <c:idx val="0"/>
          <c:order val="0"/>
          <c:tx>
            <c:strRef>
              <c:f>Hoja1!$K$756</c:f>
              <c:strCache>
                <c:ptCount val="1"/>
                <c:pt idx="0">
                  <c:v>Porcentaje</c:v>
                </c:pt>
              </c:strCache>
            </c:strRef>
          </c:tx>
          <c:spPr>
            <a:solidFill>
              <a:schemeClr val="bg1">
                <a:lumMod val="50000"/>
              </a:schemeClr>
            </a:solidFill>
            <a:ln>
              <a:noFill/>
            </a:ln>
            <a:effectLst/>
          </c:spPr>
          <c:invertIfNegative val="0"/>
          <c:dPt>
            <c:idx val="1"/>
            <c:invertIfNegative val="0"/>
            <c:bubble3D val="0"/>
            <c:spPr>
              <a:solidFill>
                <a:schemeClr val="tx1">
                  <a:lumMod val="95000"/>
                  <a:lumOff val="5000"/>
                </a:schemeClr>
              </a:solidFill>
              <a:ln>
                <a:noFill/>
              </a:ln>
              <a:effectLst/>
            </c:spPr>
          </c:dPt>
          <c:dPt>
            <c:idx val="3"/>
            <c:invertIfNegative val="0"/>
            <c:bubble3D val="0"/>
            <c:spPr>
              <a:solidFill>
                <a:schemeClr val="tx1">
                  <a:lumMod val="95000"/>
                  <a:lumOff val="5000"/>
                </a:schemeClr>
              </a:solidFill>
              <a:ln>
                <a:noFill/>
              </a:ln>
              <a:effectLst/>
            </c:spPr>
          </c:dPt>
          <c:dPt>
            <c:idx val="5"/>
            <c:invertIfNegative val="0"/>
            <c:bubble3D val="0"/>
            <c:spPr>
              <a:solidFill>
                <a:schemeClr val="tx1">
                  <a:lumMod val="95000"/>
                  <a:lumOff val="5000"/>
                </a:schemeClr>
              </a:solidFill>
              <a:ln>
                <a:noFill/>
              </a:ln>
              <a:effectLst/>
            </c:spPr>
          </c:dPt>
          <c:dPt>
            <c:idx val="7"/>
            <c:invertIfNegative val="0"/>
            <c:bubble3D val="0"/>
            <c:spPr>
              <a:solidFill>
                <a:schemeClr val="tx1">
                  <a:lumMod val="95000"/>
                  <a:lumOff val="5000"/>
                </a:schemeClr>
              </a:solidFill>
              <a:ln>
                <a:noFill/>
              </a:ln>
              <a:effectLst/>
            </c:spPr>
          </c:dPt>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Hoja1!$L$754:$S$755</c:f>
              <c:multiLvlStrCache>
                <c:ptCount val="8"/>
                <c:lvl>
                  <c:pt idx="0">
                    <c:v>FRR</c:v>
                  </c:pt>
                  <c:pt idx="1">
                    <c:v>FAR</c:v>
                  </c:pt>
                  <c:pt idx="2">
                    <c:v>FRR</c:v>
                  </c:pt>
                  <c:pt idx="3">
                    <c:v>FAR</c:v>
                  </c:pt>
                  <c:pt idx="4">
                    <c:v>FRR</c:v>
                  </c:pt>
                  <c:pt idx="5">
                    <c:v>FAR</c:v>
                  </c:pt>
                  <c:pt idx="6">
                    <c:v>FRR</c:v>
                  </c:pt>
                  <c:pt idx="7">
                    <c:v>FAR</c:v>
                  </c:pt>
                </c:lvl>
                <c:lvl>
                  <c:pt idx="0">
                    <c:v>Bloque 1</c:v>
                  </c:pt>
                  <c:pt idx="2">
                    <c:v>Bloque 2</c:v>
                  </c:pt>
                  <c:pt idx="4">
                    <c:v>Bloque 3</c:v>
                  </c:pt>
                  <c:pt idx="6">
                    <c:v>Bloque 4</c:v>
                  </c:pt>
                </c:lvl>
              </c:multiLvlStrCache>
            </c:multiLvlStrRef>
          </c:cat>
          <c:val>
            <c:numRef>
              <c:f>Hoja1!$L$756:$S$756</c:f>
              <c:numCache>
                <c:formatCode>General</c:formatCode>
                <c:ptCount val="8"/>
                <c:pt idx="0">
                  <c:v>35.200000000000003</c:v>
                </c:pt>
                <c:pt idx="1">
                  <c:v>53.2</c:v>
                </c:pt>
                <c:pt idx="2">
                  <c:v>29.2</c:v>
                </c:pt>
                <c:pt idx="3">
                  <c:v>36</c:v>
                </c:pt>
                <c:pt idx="4">
                  <c:v>30.4</c:v>
                </c:pt>
                <c:pt idx="5">
                  <c:v>47.6</c:v>
                </c:pt>
                <c:pt idx="6">
                  <c:v>41.6</c:v>
                </c:pt>
                <c:pt idx="7">
                  <c:v>28</c:v>
                </c:pt>
              </c:numCache>
            </c:numRef>
          </c:val>
        </c:ser>
        <c:dLbls>
          <c:dLblPos val="outEnd"/>
          <c:showLegendKey val="0"/>
          <c:showVal val="1"/>
          <c:showCatName val="0"/>
          <c:showSerName val="0"/>
          <c:showPercent val="0"/>
          <c:showBubbleSize val="0"/>
        </c:dLbls>
        <c:gapWidth val="219"/>
        <c:overlap val="-27"/>
        <c:axId val="215891112"/>
        <c:axId val="215887976"/>
      </c:barChart>
      <c:catAx>
        <c:axId val="215891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215887976"/>
        <c:crosses val="autoZero"/>
        <c:auto val="1"/>
        <c:lblAlgn val="ctr"/>
        <c:lblOffset val="100"/>
        <c:noMultiLvlLbl val="0"/>
      </c:catAx>
      <c:valAx>
        <c:axId val="21588797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ES"/>
                  <a:t>Porcentajes</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215891112"/>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ysClr val="windowText" lastClr="000000"/>
          </a:solidFill>
          <a:latin typeface="Arial" panose="020B0604020202020204" pitchFamily="34" charset="0"/>
          <a:cs typeface="Arial" panose="020B0604020202020204" pitchFamily="34" charset="0"/>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0.14294</cdr:x>
      <cdr:y>0.87777</cdr:y>
    </cdr:from>
    <cdr:to>
      <cdr:x>0.29562</cdr:x>
      <cdr:y>0.93189</cdr:y>
    </cdr:to>
    <cdr:sp macro="" textlink="">
      <cdr:nvSpPr>
        <cdr:cNvPr id="2" name="1 CuadroTexto"/>
        <cdr:cNvSpPr txBox="1"/>
      </cdr:nvSpPr>
      <cdr:spPr>
        <a:xfrm xmlns:a="http://schemas.openxmlformats.org/drawingml/2006/main">
          <a:off x="746104" y="2422391"/>
          <a:ext cx="796946" cy="1493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800"/>
            <a:t>20</a:t>
          </a:r>
          <a:r>
            <a:rPr lang="es-ES" sz="800" baseline="0"/>
            <a:t>Workers</a:t>
          </a:r>
        </a:p>
      </cdr:txBody>
    </cdr:sp>
  </cdr:relSizeAnchor>
  <cdr:relSizeAnchor xmlns:cdr="http://schemas.openxmlformats.org/drawingml/2006/chartDrawing">
    <cdr:from>
      <cdr:x>0.29529</cdr:x>
      <cdr:y>0.8765</cdr:y>
    </cdr:from>
    <cdr:to>
      <cdr:x>0.4635</cdr:x>
      <cdr:y>0.93534</cdr:y>
    </cdr:to>
    <cdr:sp macro="" textlink="">
      <cdr:nvSpPr>
        <cdr:cNvPr id="3" name="1 CuadroTexto"/>
        <cdr:cNvSpPr txBox="1"/>
      </cdr:nvSpPr>
      <cdr:spPr>
        <a:xfrm xmlns:a="http://schemas.openxmlformats.org/drawingml/2006/main">
          <a:off x="1541324" y="2418885"/>
          <a:ext cx="878026" cy="1623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800"/>
            <a:t>20</a:t>
          </a:r>
          <a:r>
            <a:rPr lang="es-ES" sz="800" baseline="0"/>
            <a:t>Workers</a:t>
          </a:r>
        </a:p>
      </cdr:txBody>
    </cdr:sp>
  </cdr:relSizeAnchor>
  <cdr:relSizeAnchor xmlns:cdr="http://schemas.openxmlformats.org/drawingml/2006/chartDrawing">
    <cdr:from>
      <cdr:x>0.14561</cdr:x>
      <cdr:y>0.92029</cdr:y>
    </cdr:from>
    <cdr:to>
      <cdr:x>0.26072</cdr:x>
      <cdr:y>0.98406</cdr:y>
    </cdr:to>
    <cdr:sp macro="" textlink="">
      <cdr:nvSpPr>
        <cdr:cNvPr id="4" name="1 CuadroTexto"/>
        <cdr:cNvSpPr txBox="1"/>
      </cdr:nvSpPr>
      <cdr:spPr>
        <a:xfrm xmlns:a="http://schemas.openxmlformats.org/drawingml/2006/main">
          <a:off x="897555" y="2999060"/>
          <a:ext cx="709539" cy="2078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800"/>
            <a:t>Car: 1,2,3</a:t>
          </a:r>
          <a:endParaRPr lang="es-ES" sz="800" baseline="0"/>
        </a:p>
      </cdr:txBody>
    </cdr:sp>
  </cdr:relSizeAnchor>
  <cdr:relSizeAnchor xmlns:cdr="http://schemas.openxmlformats.org/drawingml/2006/chartDrawing">
    <cdr:from>
      <cdr:x>0.7898</cdr:x>
      <cdr:y>0.87916</cdr:y>
    </cdr:from>
    <cdr:to>
      <cdr:x>0.92701</cdr:x>
      <cdr:y>0.92499</cdr:y>
    </cdr:to>
    <cdr:sp macro="" textlink="">
      <cdr:nvSpPr>
        <cdr:cNvPr id="5" name="1 CuadroTexto"/>
        <cdr:cNvSpPr txBox="1"/>
      </cdr:nvSpPr>
      <cdr:spPr>
        <a:xfrm xmlns:a="http://schemas.openxmlformats.org/drawingml/2006/main">
          <a:off x="4122518" y="2426227"/>
          <a:ext cx="716181" cy="1264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800"/>
            <a:t>20</a:t>
          </a:r>
          <a:r>
            <a:rPr lang="es-ES" sz="800" baseline="0"/>
            <a:t>Workers</a:t>
          </a:r>
        </a:p>
      </cdr:txBody>
    </cdr:sp>
  </cdr:relSizeAnchor>
  <cdr:relSizeAnchor xmlns:cdr="http://schemas.openxmlformats.org/drawingml/2006/chartDrawing">
    <cdr:from>
      <cdr:x>0.61252</cdr:x>
      <cdr:y>0.8765</cdr:y>
    </cdr:from>
    <cdr:to>
      <cdr:x>0.73905</cdr:x>
      <cdr:y>0.93534</cdr:y>
    </cdr:to>
    <cdr:sp macro="" textlink="">
      <cdr:nvSpPr>
        <cdr:cNvPr id="6" name="1 CuadroTexto"/>
        <cdr:cNvSpPr txBox="1"/>
      </cdr:nvSpPr>
      <cdr:spPr>
        <a:xfrm xmlns:a="http://schemas.openxmlformats.org/drawingml/2006/main">
          <a:off x="3197171" y="2418886"/>
          <a:ext cx="660454" cy="1623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800"/>
            <a:t>20</a:t>
          </a:r>
          <a:r>
            <a:rPr lang="es-ES" sz="800" baseline="0"/>
            <a:t>Workers</a:t>
          </a:r>
        </a:p>
      </cdr:txBody>
    </cdr:sp>
  </cdr:relSizeAnchor>
  <cdr:relSizeAnchor xmlns:cdr="http://schemas.openxmlformats.org/drawingml/2006/chartDrawing">
    <cdr:from>
      <cdr:x>0.45882</cdr:x>
      <cdr:y>0.8765</cdr:y>
    </cdr:from>
    <cdr:to>
      <cdr:x>0.58759</cdr:x>
      <cdr:y>0.93534</cdr:y>
    </cdr:to>
    <cdr:sp macro="" textlink="">
      <cdr:nvSpPr>
        <cdr:cNvPr id="7" name="1 CuadroTexto"/>
        <cdr:cNvSpPr txBox="1"/>
      </cdr:nvSpPr>
      <cdr:spPr>
        <a:xfrm xmlns:a="http://schemas.openxmlformats.org/drawingml/2006/main">
          <a:off x="2394903" y="2418886"/>
          <a:ext cx="672147" cy="1623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800"/>
            <a:t>20</a:t>
          </a:r>
          <a:r>
            <a:rPr lang="es-ES" sz="800" baseline="0"/>
            <a:t>Workers</a:t>
          </a:r>
        </a:p>
      </cdr:txBody>
    </cdr:sp>
  </cdr:relSizeAnchor>
  <cdr:relSizeAnchor xmlns:cdr="http://schemas.openxmlformats.org/drawingml/2006/chartDrawing">
    <cdr:from>
      <cdr:x>0.79247</cdr:x>
      <cdr:y>0.91525</cdr:y>
    </cdr:from>
    <cdr:to>
      <cdr:x>0.90758</cdr:x>
      <cdr:y>0.97902</cdr:y>
    </cdr:to>
    <cdr:sp macro="" textlink="">
      <cdr:nvSpPr>
        <cdr:cNvPr id="9" name="1 CuadroTexto"/>
        <cdr:cNvSpPr txBox="1"/>
      </cdr:nvSpPr>
      <cdr:spPr>
        <a:xfrm xmlns:a="http://schemas.openxmlformats.org/drawingml/2006/main">
          <a:off x="4136456" y="2525813"/>
          <a:ext cx="600839" cy="1759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800"/>
            <a:t>Car: 1,8,9</a:t>
          </a:r>
          <a:endParaRPr lang="es-ES" sz="800" baseline="0"/>
        </a:p>
      </cdr:txBody>
    </cdr:sp>
  </cdr:relSizeAnchor>
  <cdr:relSizeAnchor xmlns:cdr="http://schemas.openxmlformats.org/drawingml/2006/chartDrawing">
    <cdr:from>
      <cdr:x>0.61689</cdr:x>
      <cdr:y>0.91684</cdr:y>
    </cdr:from>
    <cdr:to>
      <cdr:x>0.73201</cdr:x>
      <cdr:y>0.98061</cdr:y>
    </cdr:to>
    <cdr:sp macro="" textlink="">
      <cdr:nvSpPr>
        <cdr:cNvPr id="10" name="1 CuadroTexto"/>
        <cdr:cNvSpPr txBox="1"/>
      </cdr:nvSpPr>
      <cdr:spPr>
        <a:xfrm xmlns:a="http://schemas.openxmlformats.org/drawingml/2006/main">
          <a:off x="3220004" y="2530209"/>
          <a:ext cx="600892" cy="1759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800"/>
            <a:t>Car: 4,5,6</a:t>
          </a:r>
          <a:endParaRPr lang="es-ES" sz="800" baseline="0"/>
        </a:p>
      </cdr:txBody>
    </cdr:sp>
  </cdr:relSizeAnchor>
  <cdr:relSizeAnchor xmlns:cdr="http://schemas.openxmlformats.org/drawingml/2006/chartDrawing">
    <cdr:from>
      <cdr:x>0.45377</cdr:x>
      <cdr:y>0.91778</cdr:y>
    </cdr:from>
    <cdr:to>
      <cdr:x>0.60036</cdr:x>
      <cdr:y>0.98619</cdr:y>
    </cdr:to>
    <cdr:sp macro="" textlink="">
      <cdr:nvSpPr>
        <cdr:cNvPr id="11" name="1 CuadroTexto"/>
        <cdr:cNvSpPr txBox="1"/>
      </cdr:nvSpPr>
      <cdr:spPr>
        <a:xfrm xmlns:a="http://schemas.openxmlformats.org/drawingml/2006/main">
          <a:off x="2368545" y="2532798"/>
          <a:ext cx="765180" cy="1888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800"/>
            <a:t>Car: 9,10,11</a:t>
          </a:r>
          <a:endParaRPr lang="es-ES" sz="800" baseline="0"/>
        </a:p>
      </cdr:txBody>
    </cdr:sp>
  </cdr:relSizeAnchor>
  <cdr:relSizeAnchor xmlns:cdr="http://schemas.openxmlformats.org/drawingml/2006/chartDrawing">
    <cdr:from>
      <cdr:x>0.29936</cdr:x>
      <cdr:y>0.91922</cdr:y>
    </cdr:from>
    <cdr:to>
      <cdr:x>0.41447</cdr:x>
      <cdr:y>0.98299</cdr:y>
    </cdr:to>
    <cdr:sp macro="" textlink="">
      <cdr:nvSpPr>
        <cdr:cNvPr id="12" name="1 CuadroTexto"/>
        <cdr:cNvSpPr txBox="1"/>
      </cdr:nvSpPr>
      <cdr:spPr>
        <a:xfrm xmlns:a="http://schemas.openxmlformats.org/drawingml/2006/main">
          <a:off x="1562569" y="2536789"/>
          <a:ext cx="600840" cy="1759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800"/>
            <a:t>Car: 2,4,7</a:t>
          </a:r>
          <a:endParaRPr lang="es-ES" sz="800" baseline="0"/>
        </a:p>
      </cdr:txBody>
    </cdr:sp>
  </cdr:relSizeAnchor>
  <cdr:relSizeAnchor xmlns:cdr="http://schemas.openxmlformats.org/drawingml/2006/chartDrawing">
    <cdr:from>
      <cdr:x>0.1501</cdr:x>
      <cdr:y>0.54398</cdr:y>
    </cdr:from>
    <cdr:to>
      <cdr:x>0.22786</cdr:x>
      <cdr:y>0.5984</cdr:y>
    </cdr:to>
    <cdr:sp macro="" textlink="">
      <cdr:nvSpPr>
        <cdr:cNvPr id="13" name="1 CuadroTexto"/>
        <cdr:cNvSpPr txBox="1"/>
      </cdr:nvSpPr>
      <cdr:spPr>
        <a:xfrm xmlns:a="http://schemas.openxmlformats.org/drawingml/2006/main">
          <a:off x="773948" y="1440096"/>
          <a:ext cx="400946" cy="1440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S" sz="800" baseline="0">
              <a:latin typeface="Arial" panose="020B0604020202020204" pitchFamily="34" charset="0"/>
              <a:cs typeface="Arial" panose="020B0604020202020204" pitchFamily="34" charset="0"/>
            </a:rPr>
            <a:t>FAR</a:t>
          </a:r>
        </a:p>
      </cdr:txBody>
    </cdr:sp>
  </cdr:relSizeAnchor>
  <cdr:relSizeAnchor xmlns:cdr="http://schemas.openxmlformats.org/drawingml/2006/chartDrawing">
    <cdr:from>
      <cdr:x>0.31143</cdr:x>
      <cdr:y>0.36047</cdr:y>
    </cdr:from>
    <cdr:to>
      <cdr:x>0.38919</cdr:x>
      <cdr:y>0.41489</cdr:y>
    </cdr:to>
    <cdr:sp macro="" textlink="">
      <cdr:nvSpPr>
        <cdr:cNvPr id="14" name="1 CuadroTexto"/>
        <cdr:cNvSpPr txBox="1"/>
      </cdr:nvSpPr>
      <cdr:spPr>
        <a:xfrm xmlns:a="http://schemas.openxmlformats.org/drawingml/2006/main">
          <a:off x="1605787" y="954266"/>
          <a:ext cx="400946" cy="1440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S" sz="800" baseline="0">
              <a:latin typeface="Arial" panose="020B0604020202020204" pitchFamily="34" charset="0"/>
              <a:cs typeface="Arial" panose="020B0604020202020204" pitchFamily="34" charset="0"/>
            </a:rPr>
            <a:t>FRR</a:t>
          </a:r>
        </a:p>
      </cdr:txBody>
    </cdr:sp>
  </cdr:relSizeAnchor>
  <cdr:relSizeAnchor xmlns:cdr="http://schemas.openxmlformats.org/drawingml/2006/chartDrawing">
    <cdr:from>
      <cdr:x>0.4751</cdr:x>
      <cdr:y>0.21692</cdr:y>
    </cdr:from>
    <cdr:to>
      <cdr:x>0.55286</cdr:x>
      <cdr:y>0.27134</cdr:y>
    </cdr:to>
    <cdr:sp macro="" textlink="">
      <cdr:nvSpPr>
        <cdr:cNvPr id="15" name="1 CuadroTexto"/>
        <cdr:cNvSpPr txBox="1"/>
      </cdr:nvSpPr>
      <cdr:spPr>
        <a:xfrm xmlns:a="http://schemas.openxmlformats.org/drawingml/2006/main">
          <a:off x="2449692" y="574263"/>
          <a:ext cx="400946" cy="1440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S" sz="800" baseline="0">
              <a:latin typeface="Arial" panose="020B0604020202020204" pitchFamily="34" charset="0"/>
              <a:cs typeface="Arial" panose="020B0604020202020204" pitchFamily="34" charset="0"/>
            </a:rPr>
            <a:t>FRR</a:t>
          </a:r>
        </a:p>
      </cdr:txBody>
    </cdr:sp>
  </cdr:relSizeAnchor>
  <cdr:relSizeAnchor xmlns:cdr="http://schemas.openxmlformats.org/drawingml/2006/chartDrawing">
    <cdr:from>
      <cdr:x>0.63579</cdr:x>
      <cdr:y>0.29669</cdr:y>
    </cdr:from>
    <cdr:to>
      <cdr:x>0.71355</cdr:x>
      <cdr:y>0.35111</cdr:y>
    </cdr:to>
    <cdr:sp macro="" textlink="">
      <cdr:nvSpPr>
        <cdr:cNvPr id="16" name="1 CuadroTexto"/>
        <cdr:cNvSpPr txBox="1"/>
      </cdr:nvSpPr>
      <cdr:spPr>
        <a:xfrm xmlns:a="http://schemas.openxmlformats.org/drawingml/2006/main">
          <a:off x="3278279" y="785420"/>
          <a:ext cx="400946" cy="1440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S" sz="800" baseline="0">
              <a:latin typeface="Arial" panose="020B0604020202020204" pitchFamily="34" charset="0"/>
              <a:cs typeface="Arial" panose="020B0604020202020204" pitchFamily="34" charset="0"/>
            </a:rPr>
            <a:t>FAR</a:t>
          </a:r>
        </a:p>
      </cdr:txBody>
    </cdr:sp>
  </cdr:relSizeAnchor>
  <cdr:relSizeAnchor xmlns:cdr="http://schemas.openxmlformats.org/drawingml/2006/chartDrawing">
    <cdr:from>
      <cdr:x>0.79929</cdr:x>
      <cdr:y>0.61023</cdr:y>
    </cdr:from>
    <cdr:to>
      <cdr:x>0.87705</cdr:x>
      <cdr:y>0.66465</cdr:y>
    </cdr:to>
    <cdr:sp macro="" textlink="">
      <cdr:nvSpPr>
        <cdr:cNvPr id="17" name="1 CuadroTexto"/>
        <cdr:cNvSpPr txBox="1"/>
      </cdr:nvSpPr>
      <cdr:spPr>
        <a:xfrm xmlns:a="http://schemas.openxmlformats.org/drawingml/2006/main">
          <a:off x="4121299" y="1615459"/>
          <a:ext cx="400946" cy="1440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S" sz="800" baseline="0">
              <a:latin typeface="Arial" panose="020B0604020202020204" pitchFamily="34" charset="0"/>
              <a:cs typeface="Arial" panose="020B0604020202020204" pitchFamily="34" charset="0"/>
            </a:rPr>
            <a:t>FAR</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3358F88-70EE-43FC-85BE-47AD3C602C61}" type="datetimeFigureOut">
              <a:rPr lang="es-ES" smtClean="0"/>
              <a:t>22/02/2017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DAF6582-9AE2-40F1-905B-1F0E8242DE54}" type="slidenum">
              <a:rPr lang="es-ES" smtClean="0"/>
              <a:t>‹Nº›</a:t>
            </a:fld>
            <a:endParaRPr lang="es-ES"/>
          </a:p>
        </p:txBody>
      </p:sp>
    </p:spTree>
    <p:extLst>
      <p:ext uri="{BB962C8B-B14F-4D97-AF65-F5344CB8AC3E}">
        <p14:creationId xmlns:p14="http://schemas.microsoft.com/office/powerpoint/2010/main" val="4258298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3358F88-70EE-43FC-85BE-47AD3C602C61}" type="datetimeFigureOut">
              <a:rPr lang="es-ES" smtClean="0"/>
              <a:t>22/02/2017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DAF6582-9AE2-40F1-905B-1F0E8242DE54}" type="slidenum">
              <a:rPr lang="es-ES" smtClean="0"/>
              <a:t>‹Nº›</a:t>
            </a:fld>
            <a:endParaRPr lang="es-ES"/>
          </a:p>
        </p:txBody>
      </p:sp>
    </p:spTree>
    <p:extLst>
      <p:ext uri="{BB962C8B-B14F-4D97-AF65-F5344CB8AC3E}">
        <p14:creationId xmlns:p14="http://schemas.microsoft.com/office/powerpoint/2010/main" val="1067485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3358F88-70EE-43FC-85BE-47AD3C602C61}" type="datetimeFigureOut">
              <a:rPr lang="es-ES" smtClean="0"/>
              <a:t>22/02/2017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DAF6582-9AE2-40F1-905B-1F0E8242DE54}" type="slidenum">
              <a:rPr lang="es-ES" smtClean="0"/>
              <a:t>‹Nº›</a:t>
            </a:fld>
            <a:endParaRPr lang="es-ES"/>
          </a:p>
        </p:txBody>
      </p:sp>
    </p:spTree>
    <p:extLst>
      <p:ext uri="{BB962C8B-B14F-4D97-AF65-F5344CB8AC3E}">
        <p14:creationId xmlns:p14="http://schemas.microsoft.com/office/powerpoint/2010/main" val="814949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3358F88-70EE-43FC-85BE-47AD3C602C61}" type="datetimeFigureOut">
              <a:rPr lang="es-ES" smtClean="0"/>
              <a:t>22/02/2017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DAF6582-9AE2-40F1-905B-1F0E8242DE54}" type="slidenum">
              <a:rPr lang="es-ES" smtClean="0"/>
              <a:t>‹Nº›</a:t>
            </a:fld>
            <a:endParaRPr lang="es-E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07498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3358F88-70EE-43FC-85BE-47AD3C602C61}" type="datetimeFigureOut">
              <a:rPr lang="es-ES" smtClean="0"/>
              <a:t>22/02/2017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DAF6582-9AE2-40F1-905B-1F0E8242DE54}" type="slidenum">
              <a:rPr lang="es-ES" smtClean="0"/>
              <a:t>‹Nº›</a:t>
            </a:fld>
            <a:endParaRPr lang="es-ES"/>
          </a:p>
        </p:txBody>
      </p:sp>
    </p:spTree>
    <p:extLst>
      <p:ext uri="{BB962C8B-B14F-4D97-AF65-F5344CB8AC3E}">
        <p14:creationId xmlns:p14="http://schemas.microsoft.com/office/powerpoint/2010/main" val="3134447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3358F88-70EE-43FC-85BE-47AD3C602C61}" type="datetimeFigureOut">
              <a:rPr lang="es-ES" smtClean="0"/>
              <a:t>22/02/2017</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DAF6582-9AE2-40F1-905B-1F0E8242DE54}" type="slidenum">
              <a:rPr lang="es-ES" smtClean="0"/>
              <a:t>‹Nº›</a:t>
            </a:fld>
            <a:endParaRPr lang="es-ES"/>
          </a:p>
        </p:txBody>
      </p:sp>
    </p:spTree>
    <p:extLst>
      <p:ext uri="{BB962C8B-B14F-4D97-AF65-F5344CB8AC3E}">
        <p14:creationId xmlns:p14="http://schemas.microsoft.com/office/powerpoint/2010/main" val="277495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3358F88-70EE-43FC-85BE-47AD3C602C61}" type="datetimeFigureOut">
              <a:rPr lang="es-ES" smtClean="0"/>
              <a:t>22/02/2017</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DAF6582-9AE2-40F1-905B-1F0E8242DE54}" type="slidenum">
              <a:rPr lang="es-ES" smtClean="0"/>
              <a:t>‹Nº›</a:t>
            </a:fld>
            <a:endParaRPr lang="es-ES"/>
          </a:p>
        </p:txBody>
      </p:sp>
    </p:spTree>
    <p:extLst>
      <p:ext uri="{BB962C8B-B14F-4D97-AF65-F5344CB8AC3E}">
        <p14:creationId xmlns:p14="http://schemas.microsoft.com/office/powerpoint/2010/main" val="4075019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3358F88-70EE-43FC-85BE-47AD3C602C61}" type="datetimeFigureOut">
              <a:rPr lang="es-ES" smtClean="0"/>
              <a:t>22/02/2017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DAF6582-9AE2-40F1-905B-1F0E8242DE54}" type="slidenum">
              <a:rPr lang="es-ES" smtClean="0"/>
              <a:t>‹Nº›</a:t>
            </a:fld>
            <a:endParaRPr lang="es-ES"/>
          </a:p>
        </p:txBody>
      </p:sp>
    </p:spTree>
    <p:extLst>
      <p:ext uri="{BB962C8B-B14F-4D97-AF65-F5344CB8AC3E}">
        <p14:creationId xmlns:p14="http://schemas.microsoft.com/office/powerpoint/2010/main" val="770216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3358F88-70EE-43FC-85BE-47AD3C602C61}" type="datetimeFigureOut">
              <a:rPr lang="es-ES" smtClean="0"/>
              <a:t>22/02/2017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DAF6582-9AE2-40F1-905B-1F0E8242DE54}" type="slidenum">
              <a:rPr lang="es-ES" smtClean="0"/>
              <a:t>‹Nº›</a:t>
            </a:fld>
            <a:endParaRPr lang="es-ES"/>
          </a:p>
        </p:txBody>
      </p:sp>
    </p:spTree>
    <p:extLst>
      <p:ext uri="{BB962C8B-B14F-4D97-AF65-F5344CB8AC3E}">
        <p14:creationId xmlns:p14="http://schemas.microsoft.com/office/powerpoint/2010/main" val="287864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D3358F88-70EE-43FC-85BE-47AD3C602C61}" type="datetimeFigureOut">
              <a:rPr lang="es-ES" smtClean="0"/>
              <a:t>22/02/2017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DAF6582-9AE2-40F1-905B-1F0E8242DE54}" type="slidenum">
              <a:rPr lang="es-ES" smtClean="0"/>
              <a:t>‹Nº›</a:t>
            </a:fld>
            <a:endParaRPr lang="es-ES"/>
          </a:p>
        </p:txBody>
      </p:sp>
    </p:spTree>
    <p:extLst>
      <p:ext uri="{BB962C8B-B14F-4D97-AF65-F5344CB8AC3E}">
        <p14:creationId xmlns:p14="http://schemas.microsoft.com/office/powerpoint/2010/main" val="8922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3358F88-70EE-43FC-85BE-47AD3C602C61}" type="datetimeFigureOut">
              <a:rPr lang="es-ES" smtClean="0"/>
              <a:t>22/02/2017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DAF6582-9AE2-40F1-905B-1F0E8242DE54}" type="slidenum">
              <a:rPr lang="es-ES" smtClean="0"/>
              <a:t>‹Nº›</a:t>
            </a:fld>
            <a:endParaRPr lang="es-ES"/>
          </a:p>
        </p:txBody>
      </p:sp>
    </p:spTree>
    <p:extLst>
      <p:ext uri="{BB962C8B-B14F-4D97-AF65-F5344CB8AC3E}">
        <p14:creationId xmlns:p14="http://schemas.microsoft.com/office/powerpoint/2010/main" val="75617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3358F88-70EE-43FC-85BE-47AD3C602C61}" type="datetimeFigureOut">
              <a:rPr lang="es-ES" smtClean="0"/>
              <a:t>22/02/2017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DAF6582-9AE2-40F1-905B-1F0E8242DE54}" type="slidenum">
              <a:rPr lang="es-ES" smtClean="0"/>
              <a:t>‹Nº›</a:t>
            </a:fld>
            <a:endParaRPr lang="es-ES"/>
          </a:p>
        </p:txBody>
      </p:sp>
    </p:spTree>
    <p:extLst>
      <p:ext uri="{BB962C8B-B14F-4D97-AF65-F5344CB8AC3E}">
        <p14:creationId xmlns:p14="http://schemas.microsoft.com/office/powerpoint/2010/main" val="321789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3358F88-70EE-43FC-85BE-47AD3C602C61}" type="datetimeFigureOut">
              <a:rPr lang="es-ES" smtClean="0"/>
              <a:t>22/02/2017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DAF6582-9AE2-40F1-905B-1F0E8242DE54}" type="slidenum">
              <a:rPr lang="es-ES" smtClean="0"/>
              <a:t>‹Nº›</a:t>
            </a:fld>
            <a:endParaRPr lang="es-ES"/>
          </a:p>
        </p:txBody>
      </p:sp>
    </p:spTree>
    <p:extLst>
      <p:ext uri="{BB962C8B-B14F-4D97-AF65-F5344CB8AC3E}">
        <p14:creationId xmlns:p14="http://schemas.microsoft.com/office/powerpoint/2010/main" val="3580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D3358F88-70EE-43FC-85BE-47AD3C602C61}" type="datetimeFigureOut">
              <a:rPr lang="es-ES" smtClean="0"/>
              <a:t>22/02/2017</a:t>
            </a:fld>
            <a:endParaRPr lang="es-ES"/>
          </a:p>
        </p:txBody>
      </p:sp>
      <p:sp>
        <p:nvSpPr>
          <p:cNvPr id="5" name="Footer Placeholder 3"/>
          <p:cNvSpPr>
            <a:spLocks noGrp="1"/>
          </p:cNvSpPr>
          <p:nvPr>
            <p:ph type="ftr" sz="quarter" idx="11"/>
          </p:nvPr>
        </p:nvSpPr>
        <p:spPr/>
        <p:txBody>
          <a:bodyPr/>
          <a:lstStyle/>
          <a:p>
            <a:endParaRPr lang="es-ES"/>
          </a:p>
        </p:txBody>
      </p:sp>
      <p:sp>
        <p:nvSpPr>
          <p:cNvPr id="6" name="Slide Number Placeholder 4"/>
          <p:cNvSpPr>
            <a:spLocks noGrp="1"/>
          </p:cNvSpPr>
          <p:nvPr>
            <p:ph type="sldNum" sz="quarter" idx="12"/>
          </p:nvPr>
        </p:nvSpPr>
        <p:spPr/>
        <p:txBody>
          <a:bodyPr/>
          <a:lstStyle/>
          <a:p>
            <a:fld id="{5DAF6582-9AE2-40F1-905B-1F0E8242DE54}" type="slidenum">
              <a:rPr lang="es-ES" smtClean="0"/>
              <a:t>‹Nº›</a:t>
            </a:fld>
            <a:endParaRPr lang="es-ES"/>
          </a:p>
        </p:txBody>
      </p:sp>
    </p:spTree>
    <p:extLst>
      <p:ext uri="{BB962C8B-B14F-4D97-AF65-F5344CB8AC3E}">
        <p14:creationId xmlns:p14="http://schemas.microsoft.com/office/powerpoint/2010/main" val="3399324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3358F88-70EE-43FC-85BE-47AD3C602C61}" type="datetimeFigureOut">
              <a:rPr lang="es-ES" smtClean="0"/>
              <a:t>22/02/2017</a:t>
            </a:fld>
            <a:endParaRPr lang="es-ES"/>
          </a:p>
        </p:txBody>
      </p:sp>
      <p:sp>
        <p:nvSpPr>
          <p:cNvPr id="5" name="Footer Placeholder 2"/>
          <p:cNvSpPr>
            <a:spLocks noGrp="1"/>
          </p:cNvSpPr>
          <p:nvPr>
            <p:ph type="ftr" sz="quarter" idx="11"/>
          </p:nvPr>
        </p:nvSpPr>
        <p:spPr/>
        <p:txBody>
          <a:bodyPr/>
          <a:lstStyle/>
          <a:p>
            <a:endParaRPr lang="es-ES"/>
          </a:p>
        </p:txBody>
      </p:sp>
      <p:sp>
        <p:nvSpPr>
          <p:cNvPr id="6" name="Slide Number Placeholder 3"/>
          <p:cNvSpPr>
            <a:spLocks noGrp="1"/>
          </p:cNvSpPr>
          <p:nvPr>
            <p:ph type="sldNum" sz="quarter" idx="12"/>
          </p:nvPr>
        </p:nvSpPr>
        <p:spPr/>
        <p:txBody>
          <a:bodyPr/>
          <a:lstStyle/>
          <a:p>
            <a:fld id="{5DAF6582-9AE2-40F1-905B-1F0E8242DE54}" type="slidenum">
              <a:rPr lang="es-ES" smtClean="0"/>
              <a:t>‹Nº›</a:t>
            </a:fld>
            <a:endParaRPr lang="es-ES"/>
          </a:p>
        </p:txBody>
      </p:sp>
    </p:spTree>
    <p:extLst>
      <p:ext uri="{BB962C8B-B14F-4D97-AF65-F5344CB8AC3E}">
        <p14:creationId xmlns:p14="http://schemas.microsoft.com/office/powerpoint/2010/main" val="2953767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D3358F88-70EE-43FC-85BE-47AD3C602C61}" type="datetimeFigureOut">
              <a:rPr lang="es-ES" smtClean="0"/>
              <a:t>22/02/2017</a:t>
            </a:fld>
            <a:endParaRPr lang="es-ES"/>
          </a:p>
        </p:txBody>
      </p:sp>
      <p:sp>
        <p:nvSpPr>
          <p:cNvPr id="5" name="Footer Placeholder 5"/>
          <p:cNvSpPr>
            <a:spLocks noGrp="1"/>
          </p:cNvSpPr>
          <p:nvPr>
            <p:ph type="ftr" sz="quarter" idx="11"/>
          </p:nvPr>
        </p:nvSpPr>
        <p:spPr/>
        <p:txBody>
          <a:bodyPr/>
          <a:lstStyle/>
          <a:p>
            <a:endParaRPr lang="es-ES"/>
          </a:p>
        </p:txBody>
      </p:sp>
      <p:sp>
        <p:nvSpPr>
          <p:cNvPr id="6" name="Slide Number Placeholder 6"/>
          <p:cNvSpPr>
            <a:spLocks noGrp="1"/>
          </p:cNvSpPr>
          <p:nvPr>
            <p:ph type="sldNum" sz="quarter" idx="12"/>
          </p:nvPr>
        </p:nvSpPr>
        <p:spPr/>
        <p:txBody>
          <a:bodyPr/>
          <a:lstStyle/>
          <a:p>
            <a:fld id="{5DAF6582-9AE2-40F1-905B-1F0E8242DE54}" type="slidenum">
              <a:rPr lang="es-ES" smtClean="0"/>
              <a:t>‹Nº›</a:t>
            </a:fld>
            <a:endParaRPr lang="es-ES"/>
          </a:p>
        </p:txBody>
      </p:sp>
    </p:spTree>
    <p:extLst>
      <p:ext uri="{BB962C8B-B14F-4D97-AF65-F5344CB8AC3E}">
        <p14:creationId xmlns:p14="http://schemas.microsoft.com/office/powerpoint/2010/main" val="435933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3358F88-70EE-43FC-85BE-47AD3C602C61}" type="datetimeFigureOut">
              <a:rPr lang="es-ES" smtClean="0"/>
              <a:t>22/02/2017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DAF6582-9AE2-40F1-905B-1F0E8242DE54}" type="slidenum">
              <a:rPr lang="es-ES" smtClean="0"/>
              <a:t>‹Nº›</a:t>
            </a:fld>
            <a:endParaRPr lang="es-ES"/>
          </a:p>
        </p:txBody>
      </p:sp>
    </p:spTree>
    <p:extLst>
      <p:ext uri="{BB962C8B-B14F-4D97-AF65-F5344CB8AC3E}">
        <p14:creationId xmlns:p14="http://schemas.microsoft.com/office/powerpoint/2010/main" val="4047365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3358F88-70EE-43FC-85BE-47AD3C602C61}" type="datetimeFigureOut">
              <a:rPr lang="es-ES" smtClean="0"/>
              <a:t>22/02/2017</a:t>
            </a:fld>
            <a:endParaRPr lang="es-E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DAF6582-9AE2-40F1-905B-1F0E8242DE54}" type="slidenum">
              <a:rPr lang="es-ES" smtClean="0"/>
              <a:t>‹Nº›</a:t>
            </a:fld>
            <a:endParaRPr lang="es-ES"/>
          </a:p>
        </p:txBody>
      </p:sp>
    </p:spTree>
    <p:extLst>
      <p:ext uri="{BB962C8B-B14F-4D97-AF65-F5344CB8AC3E}">
        <p14:creationId xmlns:p14="http://schemas.microsoft.com/office/powerpoint/2010/main" val="17536685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81892" y="1878509"/>
            <a:ext cx="10557162" cy="3329581"/>
          </a:xfrm>
        </p:spPr>
        <p:txBody>
          <a:bodyPr/>
          <a:lstStyle/>
          <a:p>
            <a:r>
              <a:rPr lang="es-ES" sz="4800" b="1" dirty="0"/>
              <a:t>ESTUDIO, ANÁLISIS Y EVALUACIÓN DE ATRIBUTOS DE UNA  FIRMA MANUSCRITA INSPIRADOS EN FDES A TRAVÉS DE HITS VIA CROWDSOURCING </a:t>
            </a:r>
            <a:endParaRPr lang="es-ES" sz="4800" dirty="0"/>
          </a:p>
        </p:txBody>
      </p:sp>
      <p:sp>
        <p:nvSpPr>
          <p:cNvPr id="3" name="Subtítulo 2"/>
          <p:cNvSpPr>
            <a:spLocks noGrp="1"/>
          </p:cNvSpPr>
          <p:nvPr>
            <p:ph type="subTitle" idx="1"/>
          </p:nvPr>
        </p:nvSpPr>
        <p:spPr>
          <a:xfrm>
            <a:off x="1154954" y="5380053"/>
            <a:ext cx="8825658" cy="861420"/>
          </a:xfrm>
        </p:spPr>
        <p:txBody>
          <a:bodyPr/>
          <a:lstStyle/>
          <a:p>
            <a:r>
              <a:rPr lang="es-EC" dirty="0" smtClean="0"/>
              <a:t>Francisco Xavier Encalada Acosta</a:t>
            </a:r>
          </a:p>
          <a:p>
            <a:r>
              <a:rPr lang="es-EC" dirty="0" err="1" smtClean="0"/>
              <a:t>Sangolquí</a:t>
            </a:r>
            <a:r>
              <a:rPr lang="es-EC" dirty="0" smtClean="0"/>
              <a:t>, Febrero 2017</a:t>
            </a:r>
            <a:endParaRPr lang="es-ES" dirty="0"/>
          </a:p>
        </p:txBody>
      </p:sp>
      <p:pic>
        <p:nvPicPr>
          <p:cNvPr id="4" name="Imagen 3" descr="logo_espenuevo"/>
          <p:cNvPicPr/>
          <p:nvPr/>
        </p:nvPicPr>
        <p:blipFill>
          <a:blip r:embed="rId2" cstate="print"/>
          <a:srcRect/>
          <a:stretch>
            <a:fillRect/>
          </a:stretch>
        </p:blipFill>
        <p:spPr bwMode="auto">
          <a:xfrm>
            <a:off x="581892" y="202610"/>
            <a:ext cx="7897089" cy="1314463"/>
          </a:xfrm>
          <a:prstGeom prst="rect">
            <a:avLst/>
          </a:prstGeom>
          <a:noFill/>
          <a:ln w="9525">
            <a:noFill/>
            <a:miter lim="800000"/>
            <a:headEnd/>
            <a:tailEnd/>
          </a:ln>
        </p:spPr>
      </p:pic>
    </p:spTree>
    <p:extLst>
      <p:ext uri="{BB962C8B-B14F-4D97-AF65-F5344CB8AC3E}">
        <p14:creationId xmlns:p14="http://schemas.microsoft.com/office/powerpoint/2010/main" val="3623980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3.5. </a:t>
            </a:r>
            <a:r>
              <a:rPr lang="es-EC" dirty="0" err="1" smtClean="0"/>
              <a:t>Crowdsourcing</a:t>
            </a:r>
            <a:endParaRPr lang="es-ES" dirty="0"/>
          </a:p>
        </p:txBody>
      </p:sp>
      <p:pic>
        <p:nvPicPr>
          <p:cNvPr id="4" name="Picture 2" descr="Resultado de imagen para crowdsourc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6939" y="1273433"/>
            <a:ext cx="5408706" cy="38244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8646" y="1729590"/>
            <a:ext cx="5382340" cy="291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09133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3.6. Amazon </a:t>
            </a:r>
            <a:r>
              <a:rPr lang="es-EC" dirty="0" err="1" smtClean="0"/>
              <a:t>Mechanical</a:t>
            </a:r>
            <a:r>
              <a:rPr lang="es-EC" dirty="0" smtClean="0"/>
              <a:t> </a:t>
            </a:r>
            <a:r>
              <a:rPr lang="es-EC" dirty="0" err="1" smtClean="0"/>
              <a:t>Turk</a:t>
            </a:r>
            <a:endParaRPr lang="es-ES" dirty="0"/>
          </a:p>
        </p:txBody>
      </p:sp>
      <p:pic>
        <p:nvPicPr>
          <p:cNvPr id="4" name="Marcador de contenido 3"/>
          <p:cNvPicPr>
            <a:picLocks noGrp="1"/>
          </p:cNvPicPr>
          <p:nvPr>
            <p:ph idx="1"/>
          </p:nvPr>
        </p:nvPicPr>
        <p:blipFill rotWithShape="1">
          <a:blip r:embed="rId2">
            <a:extLst>
              <a:ext uri="{28A0092B-C50C-407E-A947-70E740481C1C}">
                <a14:useLocalDpi xmlns:a14="http://schemas.microsoft.com/office/drawing/2010/main" val="0"/>
              </a:ext>
            </a:extLst>
          </a:blip>
          <a:srcRect t="9114" b="8420"/>
          <a:stretch/>
        </p:blipFill>
        <p:spPr bwMode="auto">
          <a:xfrm>
            <a:off x="1451413" y="1695746"/>
            <a:ext cx="8947150" cy="3080745"/>
          </a:xfrm>
          <a:prstGeom prst="rect">
            <a:avLst/>
          </a:prstGeom>
          <a:noFill/>
          <a:ln>
            <a:noFill/>
          </a:ln>
          <a:extLst>
            <a:ext uri="{53640926-AAD7-44D8-BBD7-CCE9431645EC}">
              <a14:shadowObscured xmlns:a14="http://schemas.microsoft.com/office/drawing/2010/main"/>
            </a:ext>
          </a:extLst>
        </p:spPr>
      </p:pic>
      <p:pic>
        <p:nvPicPr>
          <p:cNvPr id="5" name="Imagen 4"/>
          <p:cNvPicPr/>
          <p:nvPr/>
        </p:nvPicPr>
        <p:blipFill rotWithShape="1">
          <a:blip r:embed="rId3">
            <a:extLst>
              <a:ext uri="{28A0092B-C50C-407E-A947-70E740481C1C}">
                <a14:useLocalDpi xmlns:a14="http://schemas.microsoft.com/office/drawing/2010/main" val="0"/>
              </a:ext>
            </a:extLst>
          </a:blip>
          <a:srcRect t="9896" b="10417"/>
          <a:stretch/>
        </p:blipFill>
        <p:spPr bwMode="auto">
          <a:xfrm>
            <a:off x="517322" y="4915503"/>
            <a:ext cx="3976370" cy="1457325"/>
          </a:xfrm>
          <a:prstGeom prst="rect">
            <a:avLst/>
          </a:prstGeom>
          <a:noFill/>
          <a:ln>
            <a:noFill/>
          </a:ln>
          <a:extLst>
            <a:ext uri="{53640926-AAD7-44D8-BBD7-CCE9431645EC}">
              <a14:shadowObscured xmlns:a14="http://schemas.microsoft.com/office/drawing/2010/main"/>
            </a:ext>
          </a:extLst>
        </p:spPr>
      </p:pic>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7199290" y="4915502"/>
            <a:ext cx="4327087" cy="1457325"/>
          </a:xfrm>
          <a:prstGeom prst="rect">
            <a:avLst/>
          </a:prstGeom>
          <a:noFill/>
          <a:ln>
            <a:noFill/>
          </a:ln>
        </p:spPr>
      </p:pic>
    </p:spTree>
    <p:extLst>
      <p:ext uri="{BB962C8B-B14F-4D97-AF65-F5344CB8AC3E}">
        <p14:creationId xmlns:p14="http://schemas.microsoft.com/office/powerpoint/2010/main" val="416385465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3.6.1 Creación Interfaz en </a:t>
            </a:r>
            <a:r>
              <a:rPr lang="es-EC" dirty="0" err="1" smtClean="0"/>
              <a:t>MTurk</a:t>
            </a:r>
            <a:endParaRPr lang="es-ES"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854689" y="1853248"/>
            <a:ext cx="5641114" cy="3538149"/>
          </a:xfrm>
          <a:prstGeom prst="rect">
            <a:avLst/>
          </a:prstGeom>
          <a:noFill/>
          <a:ln>
            <a:noFill/>
          </a:ln>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7363768" y="1723987"/>
            <a:ext cx="3680284" cy="3796671"/>
          </a:xfrm>
          <a:prstGeom prst="rect">
            <a:avLst/>
          </a:prstGeom>
          <a:noFill/>
          <a:ln>
            <a:noFill/>
          </a:ln>
        </p:spPr>
      </p:pic>
    </p:spTree>
    <p:extLst>
      <p:ext uri="{BB962C8B-B14F-4D97-AF65-F5344CB8AC3E}">
        <p14:creationId xmlns:p14="http://schemas.microsoft.com/office/powerpoint/2010/main" val="183561544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3.6.2 Generación Base de Datos </a:t>
            </a:r>
            <a:r>
              <a:rPr lang="es-EC" dirty="0" err="1" smtClean="0"/>
              <a:t>BD_MTurk</a:t>
            </a:r>
            <a:endParaRPr lang="es-ES" dirty="0"/>
          </a:p>
        </p:txBody>
      </p:sp>
      <p:pic>
        <p:nvPicPr>
          <p:cNvPr id="4" name="Marcador de contenido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09877" y="1853248"/>
            <a:ext cx="7131006" cy="4256571"/>
          </a:xfrm>
          <a:prstGeom prst="rect">
            <a:avLst/>
          </a:prstGeom>
          <a:noFill/>
          <a:ln>
            <a:noFill/>
          </a:ln>
        </p:spPr>
      </p:pic>
    </p:spTree>
    <p:extLst>
      <p:ext uri="{BB962C8B-B14F-4D97-AF65-F5344CB8AC3E}">
        <p14:creationId xmlns:p14="http://schemas.microsoft.com/office/powerpoint/2010/main" val="409580254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3.6.3. </a:t>
            </a:r>
            <a:r>
              <a:rPr lang="es-EC" dirty="0" err="1" smtClean="0"/>
              <a:t>Envio</a:t>
            </a:r>
            <a:r>
              <a:rPr lang="es-EC" dirty="0" smtClean="0"/>
              <a:t> y Carga de Información</a:t>
            </a:r>
            <a:endParaRPr lang="es-ES" dirty="0"/>
          </a:p>
        </p:txBody>
      </p:sp>
      <p:pic>
        <p:nvPicPr>
          <p:cNvPr id="4" name="Marcador de contenido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07522" y="1258784"/>
            <a:ext cx="10105902" cy="4894613"/>
          </a:xfrm>
          <a:prstGeom prst="rect">
            <a:avLst/>
          </a:prstGeom>
          <a:noFill/>
          <a:ln>
            <a:noFill/>
          </a:ln>
        </p:spPr>
      </p:pic>
    </p:spTree>
    <p:extLst>
      <p:ext uri="{BB962C8B-B14F-4D97-AF65-F5344CB8AC3E}">
        <p14:creationId xmlns:p14="http://schemas.microsoft.com/office/powerpoint/2010/main" val="353630780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3.6.4. Publicación de HIT</a:t>
            </a:r>
            <a:endParaRPr lang="es-ES" dirty="0"/>
          </a:p>
        </p:txBody>
      </p:sp>
      <p:pic>
        <p:nvPicPr>
          <p:cNvPr id="4" name="Marcador de contenido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80655" y="1152983"/>
            <a:ext cx="9381507" cy="4989616"/>
          </a:xfrm>
          <a:prstGeom prst="rect">
            <a:avLst/>
          </a:prstGeom>
          <a:noFill/>
          <a:ln>
            <a:noFill/>
          </a:ln>
        </p:spPr>
      </p:pic>
    </p:spTree>
    <p:extLst>
      <p:ext uri="{BB962C8B-B14F-4D97-AF65-F5344CB8AC3E}">
        <p14:creationId xmlns:p14="http://schemas.microsoft.com/office/powerpoint/2010/main" val="171245141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3.6.5 Recepción de Datos</a:t>
            </a:r>
            <a:endParaRPr lang="es-ES" dirty="0"/>
          </a:p>
        </p:txBody>
      </p:sp>
      <p:pic>
        <p:nvPicPr>
          <p:cNvPr id="4" name="Marcador de contenido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66899" y="1282536"/>
            <a:ext cx="10034649" cy="4977740"/>
          </a:xfrm>
          <a:prstGeom prst="rect">
            <a:avLst/>
          </a:prstGeom>
          <a:noFill/>
          <a:ln>
            <a:noFill/>
          </a:ln>
        </p:spPr>
      </p:pic>
    </p:spTree>
    <p:extLst>
      <p:ext uri="{BB962C8B-B14F-4D97-AF65-F5344CB8AC3E}">
        <p14:creationId xmlns:p14="http://schemas.microsoft.com/office/powerpoint/2010/main" val="366515746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4. Protocolos de Experimentación</a:t>
            </a:r>
            <a:endParaRPr lang="es-ES" dirty="0"/>
          </a:p>
        </p:txBody>
      </p:sp>
      <p:sp>
        <p:nvSpPr>
          <p:cNvPr id="3" name="Marcador de contenido 2"/>
          <p:cNvSpPr>
            <a:spLocks noGrp="1"/>
          </p:cNvSpPr>
          <p:nvPr>
            <p:ph idx="1"/>
          </p:nvPr>
        </p:nvSpPr>
        <p:spPr>
          <a:xfrm>
            <a:off x="1103312" y="2052918"/>
            <a:ext cx="8946541" cy="2145595"/>
          </a:xfrm>
        </p:spPr>
        <p:txBody>
          <a:bodyPr>
            <a:normAutofit/>
          </a:bodyPr>
          <a:lstStyle/>
          <a:p>
            <a:pPr marL="857250" lvl="1" indent="-457200">
              <a:buFont typeface="+mj-lt"/>
              <a:buAutoNum type="arabicPeriod"/>
            </a:pPr>
            <a:r>
              <a:rPr lang="es-EC" sz="3200" dirty="0"/>
              <a:t>Diseño Protocolos de Experimentación</a:t>
            </a:r>
          </a:p>
          <a:p>
            <a:pPr marL="857250" lvl="1" indent="-457200">
              <a:buFont typeface="+mj-lt"/>
              <a:buAutoNum type="arabicPeriod"/>
            </a:pPr>
            <a:r>
              <a:rPr lang="es-EC" sz="3200" dirty="0"/>
              <a:t>Evaluación de Rendimiento Protocolos de Experimentación</a:t>
            </a:r>
          </a:p>
          <a:p>
            <a:endParaRPr lang="es-ES" sz="3200" dirty="0"/>
          </a:p>
        </p:txBody>
      </p:sp>
    </p:spTree>
    <p:extLst>
      <p:ext uri="{BB962C8B-B14F-4D97-AF65-F5344CB8AC3E}">
        <p14:creationId xmlns:p14="http://schemas.microsoft.com/office/powerpoint/2010/main" val="2107842314"/>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4.1. Diseño Protocolos de Experimentación</a:t>
            </a:r>
            <a:endParaRPr lang="es-ES" dirty="0"/>
          </a:p>
        </p:txBody>
      </p:sp>
      <p:sp>
        <p:nvSpPr>
          <p:cNvPr id="3" name="Marcador de contenido 2"/>
          <p:cNvSpPr>
            <a:spLocks noGrp="1"/>
          </p:cNvSpPr>
          <p:nvPr>
            <p:ph idx="1"/>
          </p:nvPr>
        </p:nvSpPr>
        <p:spPr>
          <a:xfrm>
            <a:off x="1104293" y="2599182"/>
            <a:ext cx="8946541" cy="2542833"/>
          </a:xfrm>
        </p:spPr>
        <p:txBody>
          <a:bodyPr/>
          <a:lstStyle/>
          <a:p>
            <a:pPr marL="0" indent="0" algn="just">
              <a:buNone/>
            </a:pPr>
            <a:r>
              <a:rPr lang="es-ES" dirty="0"/>
              <a:t>Los protocolos de experimentación se diseñan mediante la ayuda de lenguaje HTML, y desplegados sobre la plataforma </a:t>
            </a:r>
            <a:r>
              <a:rPr lang="es-ES" i="1" dirty="0" err="1"/>
              <a:t>MTurk</a:t>
            </a:r>
            <a:r>
              <a:rPr lang="es-ES" dirty="0"/>
              <a:t> para su correspondiente desarrollo, se disponen varios escenarios donde se varían parámetros como rasgos característicos (rasgos de análisis de las firmas), número de usuarios, tipos de firmas, entre otros; generando la obtención de múltiples resultados para un mejor análisis y evaluación.</a:t>
            </a:r>
          </a:p>
          <a:p>
            <a:pPr algn="just"/>
            <a:endParaRPr lang="es-ES" dirty="0"/>
          </a:p>
        </p:txBody>
      </p:sp>
    </p:spTree>
    <p:extLst>
      <p:ext uri="{BB962C8B-B14F-4D97-AF65-F5344CB8AC3E}">
        <p14:creationId xmlns:p14="http://schemas.microsoft.com/office/powerpoint/2010/main" val="3914560586"/>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09" y="0"/>
            <a:ext cx="9946679" cy="1400530"/>
          </a:xfrm>
        </p:spPr>
        <p:txBody>
          <a:bodyPr/>
          <a:lstStyle/>
          <a:p>
            <a:r>
              <a:rPr lang="es-EC" dirty="0" smtClean="0"/>
              <a:t>4.1.1 Protocolo de Experimentación 1</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20295436"/>
              </p:ext>
            </p:extLst>
          </p:nvPr>
        </p:nvGraphicFramePr>
        <p:xfrm>
          <a:off x="407267" y="700265"/>
          <a:ext cx="4231005" cy="3017520"/>
        </p:xfrm>
        <a:graphic>
          <a:graphicData uri="http://schemas.openxmlformats.org/drawingml/2006/table">
            <a:tbl>
              <a:tblPr firstRow="1" firstCol="1" bandRow="1">
                <a:tableStyleId>{5C22544A-7EE6-4342-B048-85BDC9FD1C3A}</a:tableStyleId>
              </a:tblPr>
              <a:tblGrid>
                <a:gridCol w="2144590"/>
                <a:gridCol w="2086415"/>
              </a:tblGrid>
              <a:tr h="184663">
                <a:tc>
                  <a:txBody>
                    <a:bodyPr/>
                    <a:lstStyle/>
                    <a:p>
                      <a:pPr algn="ctr">
                        <a:lnSpc>
                          <a:spcPct val="150000"/>
                        </a:lnSpc>
                        <a:spcAft>
                          <a:spcPts val="0"/>
                        </a:spcAft>
                      </a:pPr>
                      <a:r>
                        <a:rPr lang="es-ES" sz="1200">
                          <a:effectLst/>
                        </a:rPr>
                        <a:t>Parámetro </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200">
                          <a:effectLst/>
                        </a:rPr>
                        <a:t>Descripción</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184711">
                <a:tc>
                  <a:txBody>
                    <a:bodyPr/>
                    <a:lstStyle/>
                    <a:p>
                      <a:pPr>
                        <a:lnSpc>
                          <a:spcPct val="150000"/>
                        </a:lnSpc>
                        <a:spcAft>
                          <a:spcPts val="0"/>
                        </a:spcAft>
                      </a:pPr>
                      <a:r>
                        <a:rPr lang="es-ES" sz="1200">
                          <a:effectLst/>
                        </a:rPr>
                        <a:t>Base de Datos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200">
                          <a:effectLst/>
                        </a:rPr>
                        <a:t>BD_MTurk</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184711">
                <a:tc>
                  <a:txBody>
                    <a:bodyPr/>
                    <a:lstStyle/>
                    <a:p>
                      <a:pPr>
                        <a:lnSpc>
                          <a:spcPct val="150000"/>
                        </a:lnSpc>
                        <a:spcAft>
                          <a:spcPts val="0"/>
                        </a:spcAft>
                      </a:pPr>
                      <a:r>
                        <a:rPr lang="es-ES" sz="1200">
                          <a:effectLst/>
                        </a:rPr>
                        <a:t>Usuarios Utilizados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200">
                          <a:effectLst/>
                        </a:rPr>
                        <a:t>5</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184711">
                <a:tc>
                  <a:txBody>
                    <a:bodyPr/>
                    <a:lstStyle/>
                    <a:p>
                      <a:pPr>
                        <a:lnSpc>
                          <a:spcPct val="150000"/>
                        </a:lnSpc>
                        <a:spcAft>
                          <a:spcPts val="0"/>
                        </a:spcAft>
                      </a:pPr>
                      <a:r>
                        <a:rPr lang="es-ES" sz="1200">
                          <a:effectLst/>
                        </a:rPr>
                        <a:t>Tiempo HIT</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200">
                          <a:effectLst/>
                        </a:rPr>
                        <a:t>2 minutos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184711">
                <a:tc>
                  <a:txBody>
                    <a:bodyPr/>
                    <a:lstStyle/>
                    <a:p>
                      <a:pPr>
                        <a:lnSpc>
                          <a:spcPct val="150000"/>
                        </a:lnSpc>
                        <a:spcAft>
                          <a:spcPts val="0"/>
                        </a:spcAft>
                      </a:pPr>
                      <a:r>
                        <a:rPr lang="es-ES" sz="1200">
                          <a:effectLst/>
                        </a:rPr>
                        <a:t>N° Workers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200">
                          <a:effectLst/>
                        </a:rPr>
                        <a:t>100</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184711">
                <a:tc>
                  <a:txBody>
                    <a:bodyPr/>
                    <a:lstStyle/>
                    <a:p>
                      <a:pPr>
                        <a:lnSpc>
                          <a:spcPct val="150000"/>
                        </a:lnSpc>
                        <a:spcAft>
                          <a:spcPts val="0"/>
                        </a:spcAft>
                      </a:pPr>
                      <a:r>
                        <a:rPr lang="es-ES" sz="1200">
                          <a:effectLst/>
                        </a:rPr>
                        <a:t>Costo Individual</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200">
                          <a:effectLst/>
                        </a:rPr>
                        <a:t>$0.02</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184711">
                <a:tc>
                  <a:txBody>
                    <a:bodyPr/>
                    <a:lstStyle/>
                    <a:p>
                      <a:pPr>
                        <a:lnSpc>
                          <a:spcPct val="150000"/>
                        </a:lnSpc>
                        <a:spcAft>
                          <a:spcPts val="0"/>
                        </a:spcAft>
                      </a:pPr>
                      <a:r>
                        <a:rPr lang="es-ES" sz="1200">
                          <a:effectLst/>
                        </a:rPr>
                        <a:t>Costo Total</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200">
                          <a:effectLst/>
                        </a:rPr>
                        <a:t>$2.00</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184711">
                <a:tc>
                  <a:txBody>
                    <a:bodyPr/>
                    <a:lstStyle/>
                    <a:p>
                      <a:pPr>
                        <a:lnSpc>
                          <a:spcPct val="150000"/>
                        </a:lnSpc>
                        <a:spcAft>
                          <a:spcPts val="0"/>
                        </a:spcAft>
                      </a:pPr>
                      <a:r>
                        <a:rPr lang="es-ES" sz="1200">
                          <a:effectLst/>
                        </a:rPr>
                        <a:t>Total Firmas Test</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200">
                          <a:effectLst/>
                        </a:rPr>
                        <a:t>5</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184711">
                <a:tc>
                  <a:txBody>
                    <a:bodyPr/>
                    <a:lstStyle/>
                    <a:p>
                      <a:pPr>
                        <a:lnSpc>
                          <a:spcPct val="150000"/>
                        </a:lnSpc>
                        <a:spcAft>
                          <a:spcPts val="0"/>
                        </a:spcAft>
                      </a:pPr>
                      <a:r>
                        <a:rPr lang="es-ES" sz="1200">
                          <a:effectLst/>
                        </a:rPr>
                        <a:t>Total Firmas Train</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200">
                          <a:effectLst/>
                        </a:rPr>
                        <a:t>20</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184711">
                <a:tc>
                  <a:txBody>
                    <a:bodyPr/>
                    <a:lstStyle/>
                    <a:p>
                      <a:pPr>
                        <a:lnSpc>
                          <a:spcPct val="150000"/>
                        </a:lnSpc>
                        <a:spcAft>
                          <a:spcPts val="0"/>
                        </a:spcAft>
                      </a:pPr>
                      <a:r>
                        <a:rPr lang="es-ES" sz="1200">
                          <a:effectLst/>
                        </a:rPr>
                        <a:t>Total Firmas Utilizadas </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200">
                          <a:effectLst/>
                        </a:rPr>
                        <a:t>25</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184711">
                <a:tc>
                  <a:txBody>
                    <a:bodyPr/>
                    <a:lstStyle/>
                    <a:p>
                      <a:pPr>
                        <a:lnSpc>
                          <a:spcPct val="150000"/>
                        </a:lnSpc>
                        <a:spcAft>
                          <a:spcPts val="0"/>
                        </a:spcAft>
                      </a:pPr>
                      <a:r>
                        <a:rPr lang="es-ES" sz="1200">
                          <a:effectLst/>
                        </a:rPr>
                        <a:t>Características Utilizadas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200" dirty="0">
                          <a:effectLst/>
                        </a:rPr>
                        <a:t>11</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5619449" y="1550257"/>
            <a:ext cx="6350877" cy="4874293"/>
          </a:xfrm>
          <a:prstGeom prst="rect">
            <a:avLst/>
          </a:prstGeom>
          <a:noFill/>
          <a:ln>
            <a:noFill/>
          </a:ln>
        </p:spPr>
      </p:pic>
      <p:graphicFrame>
        <p:nvGraphicFramePr>
          <p:cNvPr id="6" name="Tabla 5"/>
          <p:cNvGraphicFramePr>
            <a:graphicFrameLocks noGrp="1"/>
          </p:cNvGraphicFramePr>
          <p:nvPr>
            <p:extLst>
              <p:ext uri="{D42A27DB-BD31-4B8C-83A1-F6EECF244321}">
                <p14:modId xmlns:p14="http://schemas.microsoft.com/office/powerpoint/2010/main" val="204978894"/>
              </p:ext>
            </p:extLst>
          </p:nvPr>
        </p:nvGraphicFramePr>
        <p:xfrm>
          <a:off x="153346" y="3737657"/>
          <a:ext cx="5220970" cy="3017520"/>
        </p:xfrm>
        <a:graphic>
          <a:graphicData uri="http://schemas.openxmlformats.org/drawingml/2006/table">
            <a:tbl>
              <a:tblPr firstRow="1" firstCol="1" bandRow="1">
                <a:tableStyleId>{5C22544A-7EE6-4342-B048-85BDC9FD1C3A}</a:tableStyleId>
              </a:tblPr>
              <a:tblGrid>
                <a:gridCol w="2790825"/>
                <a:gridCol w="2430145"/>
              </a:tblGrid>
              <a:tr h="202417">
                <a:tc>
                  <a:txBody>
                    <a:bodyPr/>
                    <a:lstStyle/>
                    <a:p>
                      <a:pPr>
                        <a:lnSpc>
                          <a:spcPct val="150000"/>
                        </a:lnSpc>
                        <a:spcAft>
                          <a:spcPts val="0"/>
                        </a:spcAft>
                      </a:pPr>
                      <a:r>
                        <a:rPr lang="es-ES" sz="1100" dirty="0">
                          <a:effectLst/>
                        </a:rPr>
                        <a:t>Características</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100">
                          <a:effectLst/>
                        </a:rPr>
                        <a:t>Nomenclatura Característica</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02417">
                <a:tc>
                  <a:txBody>
                    <a:bodyPr/>
                    <a:lstStyle/>
                    <a:p>
                      <a:pPr>
                        <a:lnSpc>
                          <a:spcPct val="150000"/>
                        </a:lnSpc>
                        <a:spcAft>
                          <a:spcPts val="0"/>
                        </a:spcAft>
                      </a:pPr>
                      <a:r>
                        <a:rPr lang="es-ES" sz="1100">
                          <a:effectLst/>
                        </a:rPr>
                        <a:t>Alineamiento con la Línea Base</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100">
                          <a:effectLst/>
                        </a:rPr>
                        <a:t>C1</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02417">
                <a:tc>
                  <a:txBody>
                    <a:bodyPr/>
                    <a:lstStyle/>
                    <a:p>
                      <a:pPr>
                        <a:lnSpc>
                          <a:spcPct val="150000"/>
                        </a:lnSpc>
                        <a:spcAft>
                          <a:spcPts val="0"/>
                        </a:spcAft>
                      </a:pPr>
                      <a:r>
                        <a:rPr lang="es-ES" sz="1100">
                          <a:effectLst/>
                        </a:rPr>
                        <a:t>Forma</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100">
                          <a:effectLst/>
                        </a:rPr>
                        <a:t>C2</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02417">
                <a:tc>
                  <a:txBody>
                    <a:bodyPr/>
                    <a:lstStyle/>
                    <a:p>
                      <a:pPr>
                        <a:lnSpc>
                          <a:spcPct val="150000"/>
                        </a:lnSpc>
                        <a:spcAft>
                          <a:spcPts val="0"/>
                        </a:spcAft>
                      </a:pPr>
                      <a:r>
                        <a:rPr lang="es-ES" sz="1100">
                          <a:effectLst/>
                        </a:rPr>
                        <a:t>Legibilidad</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100">
                          <a:effectLst/>
                        </a:rPr>
                        <a:t>C3</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02417">
                <a:tc>
                  <a:txBody>
                    <a:bodyPr/>
                    <a:lstStyle/>
                    <a:p>
                      <a:pPr>
                        <a:lnSpc>
                          <a:spcPct val="150000"/>
                        </a:lnSpc>
                        <a:spcAft>
                          <a:spcPts val="0"/>
                        </a:spcAft>
                      </a:pPr>
                      <a:r>
                        <a:rPr lang="es-ES" sz="1100">
                          <a:effectLst/>
                        </a:rPr>
                        <a:t>Proporción</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100">
                          <a:effectLst/>
                        </a:rPr>
                        <a:t>C4</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02417">
                <a:tc>
                  <a:txBody>
                    <a:bodyPr/>
                    <a:lstStyle/>
                    <a:p>
                      <a:pPr>
                        <a:lnSpc>
                          <a:spcPct val="150000"/>
                        </a:lnSpc>
                        <a:spcAft>
                          <a:spcPts val="0"/>
                        </a:spcAft>
                      </a:pPr>
                      <a:r>
                        <a:rPr lang="es-ES" sz="1100">
                          <a:effectLst/>
                        </a:rPr>
                        <a:t>Inclinación de los Trazos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100">
                          <a:effectLst/>
                        </a:rPr>
                        <a:t>C5</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02417">
                <a:tc>
                  <a:txBody>
                    <a:bodyPr/>
                    <a:lstStyle/>
                    <a:p>
                      <a:pPr>
                        <a:lnSpc>
                          <a:spcPct val="150000"/>
                        </a:lnSpc>
                        <a:spcAft>
                          <a:spcPts val="0"/>
                        </a:spcAft>
                      </a:pPr>
                      <a:r>
                        <a:rPr lang="es-ES" sz="1100">
                          <a:effectLst/>
                        </a:rPr>
                        <a:t>Signos de Puntuación</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100">
                          <a:effectLst/>
                        </a:rPr>
                        <a:t>C6</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02417">
                <a:tc>
                  <a:txBody>
                    <a:bodyPr/>
                    <a:lstStyle/>
                    <a:p>
                      <a:pPr>
                        <a:lnSpc>
                          <a:spcPct val="150000"/>
                        </a:lnSpc>
                        <a:spcAft>
                          <a:spcPts val="0"/>
                        </a:spcAft>
                      </a:pPr>
                      <a:r>
                        <a:rPr lang="es-ES" sz="1100">
                          <a:effectLst/>
                        </a:rPr>
                        <a:t>Longitud de los Trazos Característicos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100">
                          <a:effectLst/>
                        </a:rPr>
                        <a:t>C7</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02417">
                <a:tc>
                  <a:txBody>
                    <a:bodyPr/>
                    <a:lstStyle/>
                    <a:p>
                      <a:pPr>
                        <a:lnSpc>
                          <a:spcPct val="150000"/>
                        </a:lnSpc>
                        <a:spcAft>
                          <a:spcPts val="0"/>
                        </a:spcAft>
                      </a:pPr>
                      <a:r>
                        <a:rPr lang="es-ES" sz="1100">
                          <a:effectLst/>
                        </a:rPr>
                        <a:t>Bucles de Texto</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100">
                          <a:effectLst/>
                        </a:rPr>
                        <a:t>C8</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02417">
                <a:tc>
                  <a:txBody>
                    <a:bodyPr/>
                    <a:lstStyle/>
                    <a:p>
                      <a:pPr>
                        <a:lnSpc>
                          <a:spcPct val="150000"/>
                        </a:lnSpc>
                        <a:spcAft>
                          <a:spcPts val="0"/>
                        </a:spcAft>
                      </a:pPr>
                      <a:r>
                        <a:rPr lang="es-ES" sz="1100">
                          <a:effectLst/>
                        </a:rPr>
                        <a:t>Retoques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100">
                          <a:effectLst/>
                        </a:rPr>
                        <a:t>C9</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02417">
                <a:tc>
                  <a:txBody>
                    <a:bodyPr/>
                    <a:lstStyle/>
                    <a:p>
                      <a:pPr>
                        <a:lnSpc>
                          <a:spcPct val="150000"/>
                        </a:lnSpc>
                        <a:spcAft>
                          <a:spcPts val="0"/>
                        </a:spcAft>
                      </a:pPr>
                      <a:r>
                        <a:rPr lang="es-ES" sz="1100">
                          <a:effectLst/>
                        </a:rPr>
                        <a:t>Espaciado de la Grafía</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100">
                          <a:effectLst/>
                        </a:rPr>
                        <a:t>C10</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02417">
                <a:tc>
                  <a:txBody>
                    <a:bodyPr/>
                    <a:lstStyle/>
                    <a:p>
                      <a:pPr>
                        <a:lnSpc>
                          <a:spcPct val="150000"/>
                        </a:lnSpc>
                        <a:spcAft>
                          <a:spcPts val="0"/>
                        </a:spcAft>
                      </a:pPr>
                      <a:r>
                        <a:rPr lang="es-ES" sz="1100">
                          <a:effectLst/>
                        </a:rPr>
                        <a:t>Embellecedores de Texto</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100" dirty="0">
                          <a:effectLst/>
                        </a:rPr>
                        <a:t>C11</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377537557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731846"/>
          </a:xfrm>
        </p:spPr>
        <p:txBody>
          <a:bodyPr/>
          <a:lstStyle/>
          <a:p>
            <a:r>
              <a:rPr lang="es-EC" dirty="0" smtClean="0"/>
              <a:t>Agenda</a:t>
            </a:r>
            <a:endParaRPr lang="es-ES" dirty="0"/>
          </a:p>
        </p:txBody>
      </p:sp>
      <p:sp>
        <p:nvSpPr>
          <p:cNvPr id="3" name="Marcador de contenido 2"/>
          <p:cNvSpPr>
            <a:spLocks noGrp="1"/>
          </p:cNvSpPr>
          <p:nvPr>
            <p:ph idx="1"/>
          </p:nvPr>
        </p:nvSpPr>
        <p:spPr>
          <a:xfrm>
            <a:off x="646111" y="1408681"/>
            <a:ext cx="9618351" cy="5004998"/>
          </a:xfrm>
        </p:spPr>
        <p:txBody>
          <a:bodyPr>
            <a:normAutofit fontScale="92500" lnSpcReduction="10000"/>
          </a:bodyPr>
          <a:lstStyle/>
          <a:p>
            <a:pPr marL="457200" indent="-457200">
              <a:buFont typeface="+mj-lt"/>
              <a:buAutoNum type="arabicPeriod"/>
            </a:pPr>
            <a:r>
              <a:rPr lang="es-EC" dirty="0" smtClean="0"/>
              <a:t>Planteamiento Problema</a:t>
            </a:r>
          </a:p>
          <a:p>
            <a:pPr marL="457200" indent="-457200">
              <a:buFont typeface="+mj-lt"/>
              <a:buAutoNum type="arabicPeriod"/>
            </a:pPr>
            <a:r>
              <a:rPr lang="es-EC" dirty="0" smtClean="0"/>
              <a:t>Objetivo</a:t>
            </a:r>
          </a:p>
          <a:p>
            <a:pPr marL="457200" indent="-457200">
              <a:buFont typeface="+mj-lt"/>
              <a:buAutoNum type="arabicPeriod"/>
            </a:pPr>
            <a:r>
              <a:rPr lang="es-EC" dirty="0" smtClean="0"/>
              <a:t>Marco Teórico</a:t>
            </a:r>
          </a:p>
          <a:p>
            <a:pPr marL="857250" lvl="1" indent="-457200">
              <a:buFont typeface="+mj-lt"/>
              <a:buAutoNum type="arabicPeriod"/>
            </a:pPr>
            <a:r>
              <a:rPr lang="es-EC" dirty="0" smtClean="0"/>
              <a:t>Sistemas Biométricos</a:t>
            </a:r>
          </a:p>
          <a:p>
            <a:pPr marL="857250" lvl="1" indent="-457200">
              <a:buFont typeface="+mj-lt"/>
              <a:buAutoNum type="arabicPeriod"/>
            </a:pPr>
            <a:r>
              <a:rPr lang="es-EC" dirty="0" smtClean="0"/>
              <a:t>Sistemas de Reconocimiento de Firmas</a:t>
            </a:r>
          </a:p>
          <a:p>
            <a:pPr marL="857250" lvl="1" indent="-457200">
              <a:buFont typeface="+mj-lt"/>
              <a:buAutoNum type="arabicPeriod"/>
            </a:pPr>
            <a:r>
              <a:rPr lang="es-EC" dirty="0" err="1" smtClean="0"/>
              <a:t>FDEs</a:t>
            </a:r>
            <a:endParaRPr lang="es-EC" dirty="0" smtClean="0"/>
          </a:p>
          <a:p>
            <a:pPr marL="857250" lvl="1" indent="-457200">
              <a:buFont typeface="+mj-lt"/>
              <a:buAutoNum type="arabicPeriod"/>
            </a:pPr>
            <a:r>
              <a:rPr lang="es-EC" dirty="0" smtClean="0"/>
              <a:t>Atributos </a:t>
            </a:r>
            <a:r>
              <a:rPr lang="es-EC" dirty="0" err="1" smtClean="0"/>
              <a:t>Caracteristicos</a:t>
            </a:r>
            <a:r>
              <a:rPr lang="es-EC" dirty="0" smtClean="0"/>
              <a:t> de Reconocimiento de Firma</a:t>
            </a:r>
          </a:p>
          <a:p>
            <a:pPr marL="857250" lvl="1" indent="-457200">
              <a:buFont typeface="+mj-lt"/>
              <a:buAutoNum type="arabicPeriod"/>
            </a:pPr>
            <a:r>
              <a:rPr lang="es-EC" dirty="0" err="1" smtClean="0"/>
              <a:t>Crowdsourcing</a:t>
            </a:r>
            <a:endParaRPr lang="es-EC" dirty="0" smtClean="0"/>
          </a:p>
          <a:p>
            <a:pPr marL="857250" lvl="1" indent="-457200">
              <a:buFont typeface="+mj-lt"/>
              <a:buAutoNum type="arabicPeriod"/>
            </a:pPr>
            <a:r>
              <a:rPr lang="es-EC" dirty="0" smtClean="0"/>
              <a:t>Amazon </a:t>
            </a:r>
            <a:r>
              <a:rPr lang="es-EC" dirty="0" err="1" smtClean="0"/>
              <a:t>Mechanical</a:t>
            </a:r>
            <a:r>
              <a:rPr lang="es-EC" dirty="0" smtClean="0"/>
              <a:t> </a:t>
            </a:r>
            <a:r>
              <a:rPr lang="es-EC" dirty="0" err="1" smtClean="0"/>
              <a:t>Turk</a:t>
            </a:r>
            <a:endParaRPr lang="es-EC" dirty="0" smtClean="0"/>
          </a:p>
          <a:p>
            <a:pPr marL="457200" indent="-457200">
              <a:buFont typeface="+mj-lt"/>
              <a:buAutoNum type="arabicPeriod"/>
            </a:pPr>
            <a:r>
              <a:rPr lang="es-EC" dirty="0" smtClean="0"/>
              <a:t>Protocolos de Experimentación</a:t>
            </a:r>
          </a:p>
          <a:p>
            <a:pPr marL="857250" lvl="1" indent="-457200">
              <a:buFont typeface="+mj-lt"/>
              <a:buAutoNum type="arabicPeriod"/>
            </a:pPr>
            <a:r>
              <a:rPr lang="es-EC" dirty="0" smtClean="0"/>
              <a:t>Diseño Protocolos de Experimentación</a:t>
            </a:r>
          </a:p>
          <a:p>
            <a:pPr marL="857250" lvl="1" indent="-457200">
              <a:buFont typeface="+mj-lt"/>
              <a:buAutoNum type="arabicPeriod"/>
            </a:pPr>
            <a:r>
              <a:rPr lang="es-EC" dirty="0" smtClean="0"/>
              <a:t>Evaluación de Rendimiento Protocolos de Experimentación</a:t>
            </a:r>
          </a:p>
          <a:p>
            <a:pPr marL="457200" indent="-457200">
              <a:buFont typeface="+mj-lt"/>
              <a:buAutoNum type="arabicPeriod"/>
            </a:pPr>
            <a:r>
              <a:rPr lang="es-EC" dirty="0" smtClean="0"/>
              <a:t>Conclusiones y Recomendaciones</a:t>
            </a:r>
          </a:p>
          <a:p>
            <a:pPr marL="857250" lvl="1" indent="-457200">
              <a:buFont typeface="+mj-lt"/>
              <a:buAutoNum type="arabicPeriod"/>
            </a:pPr>
            <a:endParaRPr lang="es-ES" dirty="0"/>
          </a:p>
        </p:txBody>
      </p:sp>
    </p:spTree>
    <p:extLst>
      <p:ext uri="{BB962C8B-B14F-4D97-AF65-F5344CB8AC3E}">
        <p14:creationId xmlns:p14="http://schemas.microsoft.com/office/powerpoint/2010/main" val="3291331172"/>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946679" cy="1400530"/>
          </a:xfrm>
        </p:spPr>
        <p:txBody>
          <a:bodyPr/>
          <a:lstStyle/>
          <a:p>
            <a:r>
              <a:rPr lang="es-EC" dirty="0" smtClean="0"/>
              <a:t>4.1.2 Protocolo de Experimentación 2</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83815985"/>
              </p:ext>
            </p:extLst>
          </p:nvPr>
        </p:nvGraphicFramePr>
        <p:xfrm>
          <a:off x="254000" y="1216720"/>
          <a:ext cx="3330575" cy="3017520"/>
        </p:xfrm>
        <a:graphic>
          <a:graphicData uri="http://schemas.openxmlformats.org/drawingml/2006/table">
            <a:tbl>
              <a:tblPr firstRow="1" firstCol="1" bandRow="1">
                <a:tableStyleId>{5C22544A-7EE6-4342-B048-85BDC9FD1C3A}</a:tableStyleId>
              </a:tblPr>
              <a:tblGrid>
                <a:gridCol w="2340610"/>
                <a:gridCol w="989965"/>
              </a:tblGrid>
              <a:tr h="209550">
                <a:tc>
                  <a:txBody>
                    <a:bodyPr/>
                    <a:lstStyle/>
                    <a:p>
                      <a:pPr>
                        <a:lnSpc>
                          <a:spcPct val="150000"/>
                        </a:lnSpc>
                        <a:spcAft>
                          <a:spcPts val="0"/>
                        </a:spcAft>
                      </a:pPr>
                      <a:r>
                        <a:rPr lang="es-ES" sz="1200">
                          <a:effectLst/>
                        </a:rPr>
                        <a:t>Parámetro </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200">
                          <a:effectLst/>
                        </a:rPr>
                        <a:t>Descripción</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09550">
                <a:tc>
                  <a:txBody>
                    <a:bodyPr/>
                    <a:lstStyle/>
                    <a:p>
                      <a:pPr>
                        <a:lnSpc>
                          <a:spcPct val="150000"/>
                        </a:lnSpc>
                        <a:spcAft>
                          <a:spcPts val="0"/>
                        </a:spcAft>
                      </a:pPr>
                      <a:r>
                        <a:rPr lang="es-ES" sz="1200">
                          <a:effectLst/>
                        </a:rPr>
                        <a:t>Base de Datos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200">
                          <a:effectLst/>
                        </a:rPr>
                        <a:t>BD_MTurk</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09550">
                <a:tc>
                  <a:txBody>
                    <a:bodyPr/>
                    <a:lstStyle/>
                    <a:p>
                      <a:pPr>
                        <a:lnSpc>
                          <a:spcPct val="150000"/>
                        </a:lnSpc>
                        <a:spcAft>
                          <a:spcPts val="0"/>
                        </a:spcAft>
                      </a:pPr>
                      <a:r>
                        <a:rPr lang="es-ES" sz="1200">
                          <a:effectLst/>
                        </a:rPr>
                        <a:t>Usuarios Utilizados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200">
                          <a:effectLst/>
                        </a:rPr>
                        <a:t>20</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09550">
                <a:tc>
                  <a:txBody>
                    <a:bodyPr/>
                    <a:lstStyle/>
                    <a:p>
                      <a:pPr>
                        <a:lnSpc>
                          <a:spcPct val="150000"/>
                        </a:lnSpc>
                        <a:spcAft>
                          <a:spcPts val="0"/>
                        </a:spcAft>
                      </a:pPr>
                      <a:r>
                        <a:rPr lang="es-ES" sz="1200">
                          <a:effectLst/>
                        </a:rPr>
                        <a:t>Tiempo HIT</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200">
                          <a:effectLst/>
                        </a:rPr>
                        <a:t>3 minutos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09550">
                <a:tc>
                  <a:txBody>
                    <a:bodyPr/>
                    <a:lstStyle/>
                    <a:p>
                      <a:pPr>
                        <a:lnSpc>
                          <a:spcPct val="150000"/>
                        </a:lnSpc>
                        <a:spcAft>
                          <a:spcPts val="0"/>
                        </a:spcAft>
                      </a:pPr>
                      <a:r>
                        <a:rPr lang="es-ES" sz="1200">
                          <a:effectLst/>
                        </a:rPr>
                        <a:t>N° Workers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200">
                          <a:effectLst/>
                        </a:rPr>
                        <a:t>400</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09550">
                <a:tc>
                  <a:txBody>
                    <a:bodyPr/>
                    <a:lstStyle/>
                    <a:p>
                      <a:pPr>
                        <a:lnSpc>
                          <a:spcPct val="150000"/>
                        </a:lnSpc>
                        <a:spcAft>
                          <a:spcPts val="0"/>
                        </a:spcAft>
                      </a:pPr>
                      <a:r>
                        <a:rPr lang="es-ES" sz="1200">
                          <a:effectLst/>
                        </a:rPr>
                        <a:t>Costo Individual</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200">
                          <a:effectLst/>
                        </a:rPr>
                        <a:t>$0.05</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09550">
                <a:tc>
                  <a:txBody>
                    <a:bodyPr/>
                    <a:lstStyle/>
                    <a:p>
                      <a:pPr>
                        <a:lnSpc>
                          <a:spcPct val="150000"/>
                        </a:lnSpc>
                        <a:spcAft>
                          <a:spcPts val="0"/>
                        </a:spcAft>
                      </a:pPr>
                      <a:r>
                        <a:rPr lang="es-ES" sz="1200">
                          <a:effectLst/>
                        </a:rPr>
                        <a:t>Costo Total</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200">
                          <a:effectLst/>
                        </a:rPr>
                        <a:t>$80.00</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09550">
                <a:tc>
                  <a:txBody>
                    <a:bodyPr/>
                    <a:lstStyle/>
                    <a:p>
                      <a:pPr>
                        <a:lnSpc>
                          <a:spcPct val="150000"/>
                        </a:lnSpc>
                        <a:spcAft>
                          <a:spcPts val="0"/>
                        </a:spcAft>
                      </a:pPr>
                      <a:r>
                        <a:rPr lang="es-ES" sz="1200">
                          <a:effectLst/>
                        </a:rPr>
                        <a:t>Total Firmas Test</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200">
                          <a:effectLst/>
                        </a:rPr>
                        <a:t>160</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09550">
                <a:tc>
                  <a:txBody>
                    <a:bodyPr/>
                    <a:lstStyle/>
                    <a:p>
                      <a:pPr>
                        <a:lnSpc>
                          <a:spcPct val="150000"/>
                        </a:lnSpc>
                        <a:spcAft>
                          <a:spcPts val="0"/>
                        </a:spcAft>
                      </a:pPr>
                      <a:r>
                        <a:rPr lang="es-ES" sz="1200">
                          <a:effectLst/>
                        </a:rPr>
                        <a:t>Total Firmas Train</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200">
                          <a:effectLst/>
                        </a:rPr>
                        <a:t>80</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09550">
                <a:tc>
                  <a:txBody>
                    <a:bodyPr/>
                    <a:lstStyle/>
                    <a:p>
                      <a:pPr>
                        <a:lnSpc>
                          <a:spcPct val="150000"/>
                        </a:lnSpc>
                        <a:spcAft>
                          <a:spcPts val="0"/>
                        </a:spcAft>
                      </a:pPr>
                      <a:r>
                        <a:rPr lang="es-ES" sz="1200">
                          <a:effectLst/>
                        </a:rPr>
                        <a:t>Total Firmas Utilizadas </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200">
                          <a:effectLst/>
                        </a:rPr>
                        <a:t>240</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55245">
                <a:tc>
                  <a:txBody>
                    <a:bodyPr/>
                    <a:lstStyle/>
                    <a:p>
                      <a:pPr>
                        <a:lnSpc>
                          <a:spcPct val="150000"/>
                        </a:lnSpc>
                        <a:spcAft>
                          <a:spcPts val="0"/>
                        </a:spcAft>
                      </a:pPr>
                      <a:r>
                        <a:rPr lang="es-ES" sz="1200">
                          <a:effectLst/>
                        </a:rPr>
                        <a:t>Características Utilizadas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200" dirty="0">
                          <a:effectLst/>
                        </a:rPr>
                        <a:t>9</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pic>
        <p:nvPicPr>
          <p:cNvPr id="5" name="Imagen 4"/>
          <p:cNvPicPr/>
          <p:nvPr/>
        </p:nvPicPr>
        <p:blipFill rotWithShape="1">
          <a:blip r:embed="rId2" cstate="print">
            <a:extLst>
              <a:ext uri="{28A0092B-C50C-407E-A947-70E740481C1C}">
                <a14:useLocalDpi xmlns:a14="http://schemas.microsoft.com/office/drawing/2010/main" val="0"/>
              </a:ext>
            </a:extLst>
          </a:blip>
          <a:srcRect b="7022"/>
          <a:stretch/>
        </p:blipFill>
        <p:spPr bwMode="auto">
          <a:xfrm>
            <a:off x="4500748" y="1294411"/>
            <a:ext cx="7564582" cy="5403272"/>
          </a:xfrm>
          <a:prstGeom prst="rect">
            <a:avLst/>
          </a:prstGeom>
          <a:noFill/>
          <a:ln>
            <a:noFill/>
          </a:ln>
          <a:extLst>
            <a:ext uri="{53640926-AAD7-44D8-BBD7-CCE9431645EC}">
              <a14:shadowObscured xmlns:a14="http://schemas.microsoft.com/office/drawing/2010/main"/>
            </a:ext>
          </a:extLst>
        </p:spPr>
      </p:pic>
      <p:graphicFrame>
        <p:nvGraphicFramePr>
          <p:cNvPr id="6" name="Tabla 5"/>
          <p:cNvGraphicFramePr>
            <a:graphicFrameLocks noGrp="1"/>
          </p:cNvGraphicFramePr>
          <p:nvPr>
            <p:extLst>
              <p:ext uri="{D42A27DB-BD31-4B8C-83A1-F6EECF244321}">
                <p14:modId xmlns:p14="http://schemas.microsoft.com/office/powerpoint/2010/main" val="3286627606"/>
              </p:ext>
            </p:extLst>
          </p:nvPr>
        </p:nvGraphicFramePr>
        <p:xfrm>
          <a:off x="171924" y="4094224"/>
          <a:ext cx="4113472" cy="2766060"/>
        </p:xfrm>
        <a:graphic>
          <a:graphicData uri="http://schemas.openxmlformats.org/drawingml/2006/table">
            <a:tbl>
              <a:tblPr firstRow="1" firstCol="1" bandRow="1">
                <a:tableStyleId>{5C22544A-7EE6-4342-B048-85BDC9FD1C3A}</a:tableStyleId>
              </a:tblPr>
              <a:tblGrid>
                <a:gridCol w="2240320"/>
                <a:gridCol w="1873152"/>
              </a:tblGrid>
              <a:tr h="473357">
                <a:tc>
                  <a:txBody>
                    <a:bodyPr/>
                    <a:lstStyle/>
                    <a:p>
                      <a:pPr>
                        <a:lnSpc>
                          <a:spcPct val="150000"/>
                        </a:lnSpc>
                        <a:spcAft>
                          <a:spcPts val="0"/>
                        </a:spcAft>
                      </a:pPr>
                      <a:r>
                        <a:rPr lang="es-ES" sz="1100">
                          <a:effectLst/>
                        </a:rPr>
                        <a:t>Características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S" sz="1100">
                          <a:effectLst/>
                        </a:rPr>
                        <a:t>Nomenclatura Característica</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36678">
                <a:tc>
                  <a:txBody>
                    <a:bodyPr/>
                    <a:lstStyle/>
                    <a:p>
                      <a:pPr>
                        <a:lnSpc>
                          <a:spcPct val="150000"/>
                        </a:lnSpc>
                        <a:spcAft>
                          <a:spcPts val="0"/>
                        </a:spcAft>
                      </a:pPr>
                      <a:r>
                        <a:rPr lang="es-ES" sz="1100">
                          <a:effectLst/>
                        </a:rPr>
                        <a:t>Forma</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100">
                          <a:effectLst/>
                        </a:rPr>
                        <a:t>C2</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36678">
                <a:tc>
                  <a:txBody>
                    <a:bodyPr/>
                    <a:lstStyle/>
                    <a:p>
                      <a:pPr>
                        <a:lnSpc>
                          <a:spcPct val="150000"/>
                        </a:lnSpc>
                        <a:spcAft>
                          <a:spcPts val="0"/>
                        </a:spcAft>
                      </a:pPr>
                      <a:r>
                        <a:rPr lang="es-ES" sz="1100">
                          <a:effectLst/>
                        </a:rPr>
                        <a:t>Legibilidad</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100">
                          <a:effectLst/>
                        </a:rPr>
                        <a:t>C3</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36678">
                <a:tc>
                  <a:txBody>
                    <a:bodyPr/>
                    <a:lstStyle/>
                    <a:p>
                      <a:pPr>
                        <a:lnSpc>
                          <a:spcPct val="150000"/>
                        </a:lnSpc>
                        <a:spcAft>
                          <a:spcPts val="0"/>
                        </a:spcAft>
                      </a:pPr>
                      <a:r>
                        <a:rPr lang="es-ES" sz="1100">
                          <a:effectLst/>
                        </a:rPr>
                        <a:t>Proporción</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100">
                          <a:effectLst/>
                        </a:rPr>
                        <a:t>C4</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36678">
                <a:tc>
                  <a:txBody>
                    <a:bodyPr/>
                    <a:lstStyle/>
                    <a:p>
                      <a:pPr>
                        <a:lnSpc>
                          <a:spcPct val="150000"/>
                        </a:lnSpc>
                        <a:spcAft>
                          <a:spcPts val="0"/>
                        </a:spcAft>
                      </a:pPr>
                      <a:r>
                        <a:rPr lang="es-ES" sz="1100">
                          <a:effectLst/>
                        </a:rPr>
                        <a:t>Inclinación de los Trazos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100">
                          <a:effectLst/>
                        </a:rPr>
                        <a:t>C5</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36678">
                <a:tc>
                  <a:txBody>
                    <a:bodyPr/>
                    <a:lstStyle/>
                    <a:p>
                      <a:pPr>
                        <a:lnSpc>
                          <a:spcPct val="150000"/>
                        </a:lnSpc>
                        <a:spcAft>
                          <a:spcPts val="0"/>
                        </a:spcAft>
                      </a:pPr>
                      <a:r>
                        <a:rPr lang="es-ES" sz="1100">
                          <a:effectLst/>
                        </a:rPr>
                        <a:t>Signos de Puntuación</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100">
                          <a:effectLst/>
                        </a:rPr>
                        <a:t>C6</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36678">
                <a:tc>
                  <a:txBody>
                    <a:bodyPr/>
                    <a:lstStyle/>
                    <a:p>
                      <a:pPr>
                        <a:lnSpc>
                          <a:spcPct val="150000"/>
                        </a:lnSpc>
                        <a:spcAft>
                          <a:spcPts val="0"/>
                        </a:spcAft>
                      </a:pPr>
                      <a:r>
                        <a:rPr lang="es-ES" sz="1100">
                          <a:effectLst/>
                        </a:rPr>
                        <a:t>Bucles de Texto</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100">
                          <a:effectLst/>
                        </a:rPr>
                        <a:t>C8</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36678">
                <a:tc>
                  <a:txBody>
                    <a:bodyPr/>
                    <a:lstStyle/>
                    <a:p>
                      <a:pPr>
                        <a:lnSpc>
                          <a:spcPct val="150000"/>
                        </a:lnSpc>
                        <a:spcAft>
                          <a:spcPts val="0"/>
                        </a:spcAft>
                      </a:pPr>
                      <a:r>
                        <a:rPr lang="es-ES" sz="1100">
                          <a:effectLst/>
                        </a:rPr>
                        <a:t>Retoques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100">
                          <a:effectLst/>
                        </a:rPr>
                        <a:t>C9</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36678">
                <a:tc>
                  <a:txBody>
                    <a:bodyPr/>
                    <a:lstStyle/>
                    <a:p>
                      <a:pPr>
                        <a:lnSpc>
                          <a:spcPct val="150000"/>
                        </a:lnSpc>
                        <a:spcAft>
                          <a:spcPts val="0"/>
                        </a:spcAft>
                      </a:pPr>
                      <a:r>
                        <a:rPr lang="es-ES" sz="1100">
                          <a:effectLst/>
                        </a:rPr>
                        <a:t>Espaciado de la Grafía</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100">
                          <a:effectLst/>
                        </a:rPr>
                        <a:t>C10</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36678">
                <a:tc>
                  <a:txBody>
                    <a:bodyPr/>
                    <a:lstStyle/>
                    <a:p>
                      <a:pPr>
                        <a:lnSpc>
                          <a:spcPct val="150000"/>
                        </a:lnSpc>
                        <a:spcAft>
                          <a:spcPts val="0"/>
                        </a:spcAft>
                      </a:pPr>
                      <a:r>
                        <a:rPr lang="es-ES" sz="1100">
                          <a:effectLst/>
                        </a:rPr>
                        <a:t>Puntos de Inicio y Final</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100" dirty="0">
                          <a:effectLst/>
                        </a:rPr>
                        <a:t>C14</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1886407413"/>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946679" cy="1400530"/>
          </a:xfrm>
        </p:spPr>
        <p:txBody>
          <a:bodyPr/>
          <a:lstStyle/>
          <a:p>
            <a:r>
              <a:rPr lang="es-EC" dirty="0" smtClean="0"/>
              <a:t>4.1.3 Protocolo de Experimentación 3</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76790281"/>
              </p:ext>
            </p:extLst>
          </p:nvPr>
        </p:nvGraphicFramePr>
        <p:xfrm>
          <a:off x="286391" y="1208744"/>
          <a:ext cx="3238500" cy="3017520"/>
        </p:xfrm>
        <a:graphic>
          <a:graphicData uri="http://schemas.openxmlformats.org/drawingml/2006/table">
            <a:tbl>
              <a:tblPr firstRow="1" firstCol="1" bandRow="1">
                <a:tableStyleId>{5C22544A-7EE6-4342-B048-85BDC9FD1C3A}</a:tableStyleId>
              </a:tblPr>
              <a:tblGrid>
                <a:gridCol w="2069518"/>
                <a:gridCol w="1168982"/>
              </a:tblGrid>
              <a:tr h="209550">
                <a:tc>
                  <a:txBody>
                    <a:bodyPr/>
                    <a:lstStyle/>
                    <a:p>
                      <a:pPr>
                        <a:lnSpc>
                          <a:spcPct val="150000"/>
                        </a:lnSpc>
                        <a:spcAft>
                          <a:spcPts val="0"/>
                        </a:spcAft>
                      </a:pPr>
                      <a:r>
                        <a:rPr lang="es-ES" sz="1200">
                          <a:effectLst/>
                        </a:rPr>
                        <a:t>Parámetro </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200">
                          <a:effectLst/>
                        </a:rPr>
                        <a:t>Descripción</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09550">
                <a:tc>
                  <a:txBody>
                    <a:bodyPr/>
                    <a:lstStyle/>
                    <a:p>
                      <a:pPr>
                        <a:lnSpc>
                          <a:spcPct val="150000"/>
                        </a:lnSpc>
                        <a:spcAft>
                          <a:spcPts val="0"/>
                        </a:spcAft>
                      </a:pPr>
                      <a:r>
                        <a:rPr lang="es-ES" sz="1200">
                          <a:effectLst/>
                        </a:rPr>
                        <a:t>Base de Datos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200">
                          <a:effectLst/>
                        </a:rPr>
                        <a:t>BD_MTurk</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09550">
                <a:tc>
                  <a:txBody>
                    <a:bodyPr/>
                    <a:lstStyle/>
                    <a:p>
                      <a:pPr>
                        <a:lnSpc>
                          <a:spcPct val="150000"/>
                        </a:lnSpc>
                        <a:spcAft>
                          <a:spcPts val="0"/>
                        </a:spcAft>
                      </a:pPr>
                      <a:r>
                        <a:rPr lang="es-ES" sz="1200">
                          <a:effectLst/>
                        </a:rPr>
                        <a:t>Usuarios Utilizados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200">
                          <a:effectLst/>
                        </a:rPr>
                        <a:t>20</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09550">
                <a:tc>
                  <a:txBody>
                    <a:bodyPr/>
                    <a:lstStyle/>
                    <a:p>
                      <a:pPr>
                        <a:lnSpc>
                          <a:spcPct val="150000"/>
                        </a:lnSpc>
                        <a:spcAft>
                          <a:spcPts val="0"/>
                        </a:spcAft>
                      </a:pPr>
                      <a:r>
                        <a:rPr lang="es-ES" sz="1200">
                          <a:effectLst/>
                        </a:rPr>
                        <a:t>Tiempo HIT</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200">
                          <a:effectLst/>
                        </a:rPr>
                        <a:t>1 minutos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09550">
                <a:tc>
                  <a:txBody>
                    <a:bodyPr/>
                    <a:lstStyle/>
                    <a:p>
                      <a:pPr>
                        <a:lnSpc>
                          <a:spcPct val="150000"/>
                        </a:lnSpc>
                        <a:spcAft>
                          <a:spcPts val="0"/>
                        </a:spcAft>
                      </a:pPr>
                      <a:r>
                        <a:rPr lang="es-ES" sz="1200">
                          <a:effectLst/>
                        </a:rPr>
                        <a:t>N° Workers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200">
                          <a:effectLst/>
                        </a:rPr>
                        <a:t>400</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09550">
                <a:tc>
                  <a:txBody>
                    <a:bodyPr/>
                    <a:lstStyle/>
                    <a:p>
                      <a:pPr>
                        <a:lnSpc>
                          <a:spcPct val="150000"/>
                        </a:lnSpc>
                        <a:spcAft>
                          <a:spcPts val="0"/>
                        </a:spcAft>
                      </a:pPr>
                      <a:r>
                        <a:rPr lang="es-ES" sz="1200">
                          <a:effectLst/>
                        </a:rPr>
                        <a:t>Costo Individual</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200">
                          <a:effectLst/>
                        </a:rPr>
                        <a:t>$0.01</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09550">
                <a:tc>
                  <a:txBody>
                    <a:bodyPr/>
                    <a:lstStyle/>
                    <a:p>
                      <a:pPr>
                        <a:lnSpc>
                          <a:spcPct val="150000"/>
                        </a:lnSpc>
                        <a:spcAft>
                          <a:spcPts val="0"/>
                        </a:spcAft>
                      </a:pPr>
                      <a:r>
                        <a:rPr lang="es-ES" sz="1200">
                          <a:effectLst/>
                        </a:rPr>
                        <a:t>Costo Total</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200">
                          <a:effectLst/>
                        </a:rPr>
                        <a:t>$40.00</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09550">
                <a:tc>
                  <a:txBody>
                    <a:bodyPr/>
                    <a:lstStyle/>
                    <a:p>
                      <a:pPr>
                        <a:lnSpc>
                          <a:spcPct val="150000"/>
                        </a:lnSpc>
                        <a:spcAft>
                          <a:spcPts val="0"/>
                        </a:spcAft>
                      </a:pPr>
                      <a:r>
                        <a:rPr lang="es-ES" sz="1200">
                          <a:effectLst/>
                        </a:rPr>
                        <a:t>Total Firmas Test</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200">
                          <a:effectLst/>
                        </a:rPr>
                        <a:t>80</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09550">
                <a:tc>
                  <a:txBody>
                    <a:bodyPr/>
                    <a:lstStyle/>
                    <a:p>
                      <a:pPr>
                        <a:lnSpc>
                          <a:spcPct val="150000"/>
                        </a:lnSpc>
                        <a:spcAft>
                          <a:spcPts val="0"/>
                        </a:spcAft>
                      </a:pPr>
                      <a:r>
                        <a:rPr lang="es-ES" sz="1200">
                          <a:effectLst/>
                        </a:rPr>
                        <a:t>Total Firmas Train</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200">
                          <a:effectLst/>
                        </a:rPr>
                        <a:t>20</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09550">
                <a:tc>
                  <a:txBody>
                    <a:bodyPr/>
                    <a:lstStyle/>
                    <a:p>
                      <a:pPr>
                        <a:lnSpc>
                          <a:spcPct val="150000"/>
                        </a:lnSpc>
                        <a:spcAft>
                          <a:spcPts val="0"/>
                        </a:spcAft>
                      </a:pPr>
                      <a:r>
                        <a:rPr lang="es-ES" sz="1200">
                          <a:effectLst/>
                        </a:rPr>
                        <a:t>Total Firmas Utilizadas </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200">
                          <a:effectLst/>
                        </a:rPr>
                        <a:t>100</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09550">
                <a:tc>
                  <a:txBody>
                    <a:bodyPr/>
                    <a:lstStyle/>
                    <a:p>
                      <a:pPr>
                        <a:lnSpc>
                          <a:spcPct val="150000"/>
                        </a:lnSpc>
                        <a:spcAft>
                          <a:spcPts val="0"/>
                        </a:spcAft>
                      </a:pPr>
                      <a:r>
                        <a:rPr lang="es-ES" sz="1200">
                          <a:effectLst/>
                        </a:rPr>
                        <a:t>Características Utilizadas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200" dirty="0">
                          <a:effectLst/>
                        </a:rPr>
                        <a:t>3</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548" y="1287065"/>
            <a:ext cx="8084777" cy="4813484"/>
          </a:xfrm>
          <a:prstGeom prst="rect">
            <a:avLst/>
          </a:prstGeom>
          <a:noFill/>
          <a:ln>
            <a:noFill/>
          </a:ln>
        </p:spPr>
      </p:pic>
      <p:graphicFrame>
        <p:nvGraphicFramePr>
          <p:cNvPr id="6" name="Tabla 5"/>
          <p:cNvGraphicFramePr>
            <a:graphicFrameLocks noGrp="1"/>
          </p:cNvGraphicFramePr>
          <p:nvPr>
            <p:extLst>
              <p:ext uri="{D42A27DB-BD31-4B8C-83A1-F6EECF244321}">
                <p14:modId xmlns:p14="http://schemas.microsoft.com/office/powerpoint/2010/main" val="219313880"/>
              </p:ext>
            </p:extLst>
          </p:nvPr>
        </p:nvGraphicFramePr>
        <p:xfrm>
          <a:off x="188884" y="4340735"/>
          <a:ext cx="3624580" cy="1257300"/>
        </p:xfrm>
        <a:graphic>
          <a:graphicData uri="http://schemas.openxmlformats.org/drawingml/2006/table">
            <a:tbl>
              <a:tblPr firstRow="1" firstCol="1" bandRow="1">
                <a:tableStyleId>{5C22544A-7EE6-4342-B048-85BDC9FD1C3A}</a:tableStyleId>
              </a:tblPr>
              <a:tblGrid>
                <a:gridCol w="2402205"/>
                <a:gridCol w="1222375"/>
              </a:tblGrid>
              <a:tr h="175895">
                <a:tc>
                  <a:txBody>
                    <a:bodyPr/>
                    <a:lstStyle/>
                    <a:p>
                      <a:pPr>
                        <a:lnSpc>
                          <a:spcPct val="150000"/>
                        </a:lnSpc>
                        <a:spcAft>
                          <a:spcPts val="0"/>
                        </a:spcAft>
                      </a:pPr>
                      <a:r>
                        <a:rPr lang="es-ES" sz="1100">
                          <a:effectLst/>
                        </a:rPr>
                        <a:t>Características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S" sz="1100">
                          <a:effectLst/>
                        </a:rPr>
                        <a:t>Nomenclatura Característica</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175895">
                <a:tc>
                  <a:txBody>
                    <a:bodyPr/>
                    <a:lstStyle/>
                    <a:p>
                      <a:pPr>
                        <a:lnSpc>
                          <a:spcPct val="150000"/>
                        </a:lnSpc>
                        <a:spcAft>
                          <a:spcPts val="0"/>
                        </a:spcAft>
                      </a:pPr>
                      <a:r>
                        <a:rPr lang="es-ES" sz="1100">
                          <a:effectLst/>
                        </a:rPr>
                        <a:t>Inclinación de los Trazos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S" sz="1100">
                          <a:effectLst/>
                        </a:rPr>
                        <a:t>C5</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175895">
                <a:tc>
                  <a:txBody>
                    <a:bodyPr/>
                    <a:lstStyle/>
                    <a:p>
                      <a:pPr>
                        <a:lnSpc>
                          <a:spcPct val="150000"/>
                        </a:lnSpc>
                        <a:spcAft>
                          <a:spcPts val="0"/>
                        </a:spcAft>
                      </a:pPr>
                      <a:r>
                        <a:rPr lang="es-ES" sz="1100">
                          <a:effectLst/>
                        </a:rPr>
                        <a:t>Signos de Puntuación</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S" sz="1100">
                          <a:effectLst/>
                        </a:rPr>
                        <a:t>C6</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175895">
                <a:tc>
                  <a:txBody>
                    <a:bodyPr/>
                    <a:lstStyle/>
                    <a:p>
                      <a:pPr>
                        <a:lnSpc>
                          <a:spcPct val="150000"/>
                        </a:lnSpc>
                        <a:spcAft>
                          <a:spcPts val="0"/>
                        </a:spcAft>
                      </a:pPr>
                      <a:r>
                        <a:rPr lang="es-ES" sz="1100">
                          <a:effectLst/>
                        </a:rPr>
                        <a:t>Retoques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S" sz="1100" dirty="0">
                          <a:effectLst/>
                        </a:rPr>
                        <a:t>C9</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320907961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4.2. Evaluación de Rendimiento de Protocolos de Experimentación</a:t>
            </a:r>
            <a:endParaRPr lang="es-ES" dirty="0"/>
          </a:p>
        </p:txBody>
      </p:sp>
      <p:sp>
        <p:nvSpPr>
          <p:cNvPr id="3" name="Marcador de contenido 2"/>
          <p:cNvSpPr>
            <a:spLocks noGrp="1"/>
          </p:cNvSpPr>
          <p:nvPr>
            <p:ph idx="1"/>
          </p:nvPr>
        </p:nvSpPr>
        <p:spPr>
          <a:xfrm>
            <a:off x="1253437" y="3131093"/>
            <a:ext cx="8946541" cy="1591034"/>
          </a:xfrm>
        </p:spPr>
        <p:txBody>
          <a:bodyPr/>
          <a:lstStyle/>
          <a:p>
            <a:pPr marL="0" indent="0" algn="just">
              <a:buNone/>
            </a:pPr>
            <a:r>
              <a:rPr lang="es-ES" dirty="0" smtClean="0"/>
              <a:t>La evaluación de </a:t>
            </a:r>
            <a:r>
              <a:rPr lang="es-ES" smtClean="0"/>
              <a:t>los </a:t>
            </a:r>
            <a:r>
              <a:rPr lang="es-ES" smtClean="0"/>
              <a:t>protocolo mide </a:t>
            </a:r>
            <a:r>
              <a:rPr lang="es-ES" dirty="0"/>
              <a:t>el nivel de desempeño de los escenarios mostrados, mediante la ayuda de las tasas de falso rechazo y de falsa aceptación, así como un estudio de los rasgos característicos utilizados en cada una de las pruebas.</a:t>
            </a:r>
          </a:p>
          <a:p>
            <a:pPr algn="just"/>
            <a:endParaRPr lang="es-ES" dirty="0"/>
          </a:p>
        </p:txBody>
      </p:sp>
    </p:spTree>
    <p:extLst>
      <p:ext uri="{BB962C8B-B14F-4D97-AF65-F5344CB8AC3E}">
        <p14:creationId xmlns:p14="http://schemas.microsoft.com/office/powerpoint/2010/main" val="2355797632"/>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917256" cy="1400530"/>
          </a:xfrm>
        </p:spPr>
        <p:txBody>
          <a:bodyPr/>
          <a:lstStyle/>
          <a:p>
            <a:r>
              <a:rPr lang="es-EC" dirty="0" smtClean="0"/>
              <a:t>4.2.1 Protocolo de Experimentación 1</a:t>
            </a:r>
            <a:endParaRPr lang="es-ES" dirty="0"/>
          </a:p>
        </p:txBody>
      </p:sp>
      <p:graphicFrame>
        <p:nvGraphicFramePr>
          <p:cNvPr id="4" name="Gráfico 3"/>
          <p:cNvGraphicFramePr/>
          <p:nvPr>
            <p:extLst>
              <p:ext uri="{D42A27DB-BD31-4B8C-83A1-F6EECF244321}">
                <p14:modId xmlns:p14="http://schemas.microsoft.com/office/powerpoint/2010/main" val="3355944433"/>
              </p:ext>
            </p:extLst>
          </p:nvPr>
        </p:nvGraphicFramePr>
        <p:xfrm>
          <a:off x="515392" y="1382009"/>
          <a:ext cx="5776225" cy="30125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2756529582"/>
              </p:ext>
            </p:extLst>
          </p:nvPr>
        </p:nvGraphicFramePr>
        <p:xfrm>
          <a:off x="6387152" y="3545007"/>
          <a:ext cx="5691117" cy="3312993"/>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n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6696" y="1364776"/>
            <a:ext cx="2901513" cy="2156662"/>
          </a:xfrm>
          <a:prstGeom prst="rect">
            <a:avLst/>
          </a:prstGeom>
          <a:noFill/>
          <a:ln>
            <a:noFill/>
          </a:ln>
        </p:spPr>
      </p:pic>
    </p:spTree>
    <p:extLst>
      <p:ext uri="{BB962C8B-B14F-4D97-AF65-F5344CB8AC3E}">
        <p14:creationId xmlns:p14="http://schemas.microsoft.com/office/powerpoint/2010/main" val="1619182302"/>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917256" cy="1400530"/>
          </a:xfrm>
        </p:spPr>
        <p:txBody>
          <a:bodyPr/>
          <a:lstStyle/>
          <a:p>
            <a:r>
              <a:rPr lang="es-EC" dirty="0" smtClean="0"/>
              <a:t>4.2.2 Protocolo de Experimentación 2</a:t>
            </a:r>
            <a:endParaRPr lang="es-ES" dirty="0"/>
          </a:p>
        </p:txBody>
      </p:sp>
      <p:graphicFrame>
        <p:nvGraphicFramePr>
          <p:cNvPr id="4" name="Gráfico 3"/>
          <p:cNvGraphicFramePr/>
          <p:nvPr>
            <p:extLst>
              <p:ext uri="{D42A27DB-BD31-4B8C-83A1-F6EECF244321}">
                <p14:modId xmlns:p14="http://schemas.microsoft.com/office/powerpoint/2010/main" val="1541686520"/>
              </p:ext>
            </p:extLst>
          </p:nvPr>
        </p:nvGraphicFramePr>
        <p:xfrm>
          <a:off x="414460" y="1258763"/>
          <a:ext cx="5331247" cy="33814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3873624949"/>
              </p:ext>
            </p:extLst>
          </p:nvPr>
        </p:nvGraphicFramePr>
        <p:xfrm>
          <a:off x="6168787" y="3895752"/>
          <a:ext cx="5676047" cy="2818946"/>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n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6624" y="1152983"/>
            <a:ext cx="3030140" cy="2614788"/>
          </a:xfrm>
          <a:prstGeom prst="rect">
            <a:avLst/>
          </a:prstGeom>
          <a:noFill/>
          <a:ln>
            <a:noFill/>
          </a:ln>
        </p:spPr>
      </p:pic>
    </p:spTree>
    <p:extLst>
      <p:ext uri="{BB962C8B-B14F-4D97-AF65-F5344CB8AC3E}">
        <p14:creationId xmlns:p14="http://schemas.microsoft.com/office/powerpoint/2010/main" val="2690122096"/>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917256" cy="1400530"/>
          </a:xfrm>
        </p:spPr>
        <p:txBody>
          <a:bodyPr/>
          <a:lstStyle/>
          <a:p>
            <a:r>
              <a:rPr lang="es-EC" dirty="0" smtClean="0"/>
              <a:t>4.2.3 Protocolo de Experimentación 3</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15974469"/>
              </p:ext>
            </p:extLst>
          </p:nvPr>
        </p:nvGraphicFramePr>
        <p:xfrm>
          <a:off x="461868" y="1853248"/>
          <a:ext cx="5843398" cy="3164006"/>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n 4"/>
          <p:cNvPicPr/>
          <p:nvPr/>
        </p:nvPicPr>
        <p:blipFill rotWithShape="1">
          <a:blip r:embed="rId3">
            <a:extLst>
              <a:ext uri="{28A0092B-C50C-407E-A947-70E740481C1C}">
                <a14:useLocalDpi xmlns:a14="http://schemas.microsoft.com/office/drawing/2010/main" val="0"/>
              </a:ext>
            </a:extLst>
          </a:blip>
          <a:srcRect l="6593" t="3874" r="7509" b="5327"/>
          <a:stretch/>
        </p:blipFill>
        <p:spPr bwMode="auto">
          <a:xfrm>
            <a:off x="7124201" y="1853248"/>
            <a:ext cx="4467225" cy="35718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8074981"/>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798655" cy="1400530"/>
          </a:xfrm>
        </p:spPr>
        <p:txBody>
          <a:bodyPr/>
          <a:lstStyle/>
          <a:p>
            <a:r>
              <a:rPr lang="es-EC" dirty="0" smtClean="0"/>
              <a:t>5. Conclusiones y Recomendaciones</a:t>
            </a:r>
            <a:endParaRPr lang="es-ES" dirty="0"/>
          </a:p>
        </p:txBody>
      </p:sp>
      <p:sp>
        <p:nvSpPr>
          <p:cNvPr id="4" name="Marcador de contenido 2"/>
          <p:cNvSpPr>
            <a:spLocks noGrp="1"/>
          </p:cNvSpPr>
          <p:nvPr>
            <p:ph idx="1"/>
          </p:nvPr>
        </p:nvSpPr>
        <p:spPr/>
        <p:txBody>
          <a:bodyPr>
            <a:normAutofit/>
          </a:bodyPr>
          <a:lstStyle/>
          <a:p>
            <a:pPr marL="857250" lvl="1" indent="-457200">
              <a:buFont typeface="+mj-lt"/>
              <a:buAutoNum type="arabicPeriod"/>
            </a:pPr>
            <a:r>
              <a:rPr lang="es-EC" sz="3200" dirty="0" smtClean="0"/>
              <a:t>Conclusiones</a:t>
            </a:r>
            <a:endParaRPr lang="es-EC" sz="3200" dirty="0"/>
          </a:p>
          <a:p>
            <a:pPr marL="857250" lvl="1" indent="-457200">
              <a:buFont typeface="+mj-lt"/>
              <a:buAutoNum type="arabicPeriod"/>
            </a:pPr>
            <a:r>
              <a:rPr lang="es-EC" sz="3200" dirty="0" smtClean="0"/>
              <a:t>Recomendaciones</a:t>
            </a:r>
            <a:endParaRPr lang="es-EC" sz="3200" dirty="0"/>
          </a:p>
          <a:p>
            <a:endParaRPr lang="es-ES" sz="3200" dirty="0"/>
          </a:p>
        </p:txBody>
      </p:sp>
    </p:spTree>
    <p:extLst>
      <p:ext uri="{BB962C8B-B14F-4D97-AF65-F5344CB8AC3E}">
        <p14:creationId xmlns:p14="http://schemas.microsoft.com/office/powerpoint/2010/main" val="3076477939"/>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5.1 Conclusiones</a:t>
            </a:r>
            <a:endParaRPr lang="es-ES" dirty="0"/>
          </a:p>
        </p:txBody>
      </p:sp>
      <p:sp>
        <p:nvSpPr>
          <p:cNvPr id="3" name="Marcador de contenido 2"/>
          <p:cNvSpPr>
            <a:spLocks noGrp="1"/>
          </p:cNvSpPr>
          <p:nvPr>
            <p:ph idx="1"/>
          </p:nvPr>
        </p:nvSpPr>
        <p:spPr>
          <a:xfrm>
            <a:off x="1103312" y="1532586"/>
            <a:ext cx="10062671" cy="4715813"/>
          </a:xfrm>
        </p:spPr>
        <p:txBody>
          <a:bodyPr>
            <a:normAutofit fontScale="85000" lnSpcReduction="10000"/>
          </a:bodyPr>
          <a:lstStyle/>
          <a:p>
            <a:pPr marL="0" indent="0" algn="just">
              <a:buNone/>
            </a:pPr>
            <a:r>
              <a:rPr lang="es-ES" dirty="0"/>
              <a:t>El concepto de </a:t>
            </a:r>
            <a:r>
              <a:rPr lang="es-ES" dirty="0" err="1"/>
              <a:t>crowdsourcing</a:t>
            </a:r>
            <a:r>
              <a:rPr lang="es-ES" dirty="0"/>
              <a:t> conlleva la externalización de la realización de tareas mediante la cooperación mutua entre sus interventores, la realización de este proyecto permite observar como en base a esta herramienta aplicada con la ayuda de la plataforma Amazon </a:t>
            </a:r>
            <a:r>
              <a:rPr lang="es-ES" dirty="0" err="1"/>
              <a:t>Mechanical</a:t>
            </a:r>
            <a:r>
              <a:rPr lang="es-ES" dirty="0"/>
              <a:t> </a:t>
            </a:r>
            <a:r>
              <a:rPr lang="es-ES" dirty="0" err="1"/>
              <a:t>Turk</a:t>
            </a:r>
            <a:r>
              <a:rPr lang="es-ES" dirty="0"/>
              <a:t> (</a:t>
            </a:r>
            <a:r>
              <a:rPr lang="es-ES" dirty="0" err="1"/>
              <a:t>MTurk</a:t>
            </a:r>
            <a:r>
              <a:rPr lang="es-ES" dirty="0"/>
              <a:t>), permite la realización de múltiples aplicaciones que pueden ser resueltas de manera rápida y eficiente, más aun en esta investigación que conlleva el análisis y comparación de firmas manuscritas debido a que esta herramienta genera la posibilidad de contar con una amplia red de personas que permiten obtener una cantidad masiva de resultados, que ayudan en la ejecución y generan información sumamente importante en el desarrollo de la biometría enfocada al análisis de firmas.</a:t>
            </a:r>
          </a:p>
          <a:p>
            <a:pPr marL="0" indent="0" algn="just">
              <a:buNone/>
            </a:pPr>
            <a:r>
              <a:rPr lang="es-ES" dirty="0"/>
              <a:t> </a:t>
            </a:r>
          </a:p>
          <a:p>
            <a:pPr marL="0" indent="0" algn="just">
              <a:buNone/>
            </a:pPr>
            <a:r>
              <a:rPr lang="es-ES" dirty="0" smtClean="0"/>
              <a:t>El </a:t>
            </a:r>
            <a:r>
              <a:rPr lang="es-ES" dirty="0"/>
              <a:t>análisis de firmas involucra un estudio de atributos característicos o rasgos distintivos presentes en las firmas, estos atributos permiten determinar el grado de autenticidad de una firma y son determinantes al momento de comprobar una firma como genuina o impostora, se conoce que una firma posee altos porcentajes de variabilidad llegando a existir firmas con un grado de evaluación considerable, por tal razón el estudio basado en atributos característicos realizado en este investigación, permite comparar una firma enfocada a grupos de características debido a que estos rasgos son invariables y permanecen constantes en las firmas independientes de la variabilidad de las mismas.</a:t>
            </a:r>
          </a:p>
          <a:p>
            <a:pPr marL="0" indent="0" algn="just">
              <a:buNone/>
            </a:pPr>
            <a:endParaRPr lang="es-ES" dirty="0"/>
          </a:p>
        </p:txBody>
      </p:sp>
    </p:spTree>
    <p:extLst>
      <p:ext uri="{BB962C8B-B14F-4D97-AF65-F5344CB8AC3E}">
        <p14:creationId xmlns:p14="http://schemas.microsoft.com/office/powerpoint/2010/main" val="1559066332"/>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5.1 Conclusiones</a:t>
            </a:r>
            <a:endParaRPr lang="es-ES" dirty="0"/>
          </a:p>
        </p:txBody>
      </p:sp>
      <p:sp>
        <p:nvSpPr>
          <p:cNvPr id="3" name="Marcador de contenido 2"/>
          <p:cNvSpPr>
            <a:spLocks noGrp="1"/>
          </p:cNvSpPr>
          <p:nvPr>
            <p:ph idx="1"/>
          </p:nvPr>
        </p:nvSpPr>
        <p:spPr>
          <a:xfrm>
            <a:off x="1103312" y="1481070"/>
            <a:ext cx="9830851" cy="4767329"/>
          </a:xfrm>
        </p:spPr>
        <p:txBody>
          <a:bodyPr>
            <a:normAutofit fontScale="85000" lnSpcReduction="20000"/>
          </a:bodyPr>
          <a:lstStyle/>
          <a:p>
            <a:pPr marL="0" indent="0" algn="just">
              <a:buNone/>
            </a:pPr>
            <a:r>
              <a:rPr lang="es-ES" dirty="0" smtClean="0"/>
              <a:t>Los </a:t>
            </a:r>
            <a:r>
              <a:rPr lang="es-ES" dirty="0"/>
              <a:t>protocolos de experimentación dispuestos en esta investigación permiten observar como el nivel de rendimiento de evaluación de firmas ha variado desde la aplicación del protocolo 1 hasta la del protocolo 3, mediante la variación de parámetros como el número de </a:t>
            </a:r>
            <a:r>
              <a:rPr lang="es-ES" dirty="0" err="1"/>
              <a:t>workers</a:t>
            </a:r>
            <a:r>
              <a:rPr lang="es-ES" dirty="0"/>
              <a:t> y de ayudas visuales (atributos característicos), se observa que en un inicio el rendimiento de evaluación tiene porcentajes del 32.5% para el FRR y un 45% para el FAR en el caso del protocolo 1, para el protocolo 2 se llega a tener valores del 34,35% en el caso del FRR y un 61,58% para el caso del FAR, por último el protocolo 3 cuenta con porcentajes del 34,6% para FRR y 40,2% para FAR, los resultados indican que el comportamiento para el análisis de firmas genuinas correspondientes al análisis de las tasas de FRR, ha mantenido un comportamiento constante durante el desarrollo de cada una de las pruebas, pero en el caso del FAR que conlleva el análisis de firmas impostoras se nota claras mejoras considerables de un 21% de disminución, lo que infiere un mejor análisis de comparación de firmas impostoras.    </a:t>
            </a:r>
          </a:p>
          <a:p>
            <a:pPr marL="0" indent="0" algn="just">
              <a:buNone/>
            </a:pPr>
            <a:endParaRPr lang="es-ES" dirty="0"/>
          </a:p>
          <a:p>
            <a:pPr marL="0" indent="0" algn="just">
              <a:buNone/>
            </a:pPr>
            <a:r>
              <a:rPr lang="es-ES" dirty="0" smtClean="0"/>
              <a:t>La </a:t>
            </a:r>
            <a:r>
              <a:rPr lang="es-ES" dirty="0"/>
              <a:t>información del análisis de firmas recolectadas propone que la evaluación de firmas impostoras conlleva un grado de dificultad mayor que el que se presenta al momento de evaluar una firma genuina, las tasas de FAR de los 3 protocolos muestran valores más altos comparados con el FRR, donde existe un 13% de diferencia entre el FAR y el FRR en el caso del protocolo 1, un 27,35% en el protocolo 2 y un 5,6% en el protocolo 3, además a pesar del uso de rasgos característicos dichos porcentaje muestran que las ayudas visuales influyeron de mejor manera en la comparación de firmas genuinas que en las impostoras.</a:t>
            </a:r>
            <a:endParaRPr lang="es-ES" dirty="0"/>
          </a:p>
        </p:txBody>
      </p:sp>
    </p:spTree>
    <p:extLst>
      <p:ext uri="{BB962C8B-B14F-4D97-AF65-F5344CB8AC3E}">
        <p14:creationId xmlns:p14="http://schemas.microsoft.com/office/powerpoint/2010/main" val="869685929"/>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5.1 Conclusiones</a:t>
            </a:r>
            <a:endParaRPr lang="es-ES" dirty="0"/>
          </a:p>
        </p:txBody>
      </p:sp>
      <p:sp>
        <p:nvSpPr>
          <p:cNvPr id="3" name="Marcador de contenido 2"/>
          <p:cNvSpPr>
            <a:spLocks noGrp="1"/>
          </p:cNvSpPr>
          <p:nvPr>
            <p:ph idx="1"/>
          </p:nvPr>
        </p:nvSpPr>
        <p:spPr>
          <a:xfrm>
            <a:off x="1103312" y="1519708"/>
            <a:ext cx="9908125" cy="4728692"/>
          </a:xfrm>
        </p:spPr>
        <p:txBody>
          <a:bodyPr>
            <a:normAutofit fontScale="92500" lnSpcReduction="20000"/>
          </a:bodyPr>
          <a:lstStyle/>
          <a:p>
            <a:pPr marL="0" indent="0" algn="just">
              <a:buNone/>
            </a:pPr>
            <a:r>
              <a:rPr lang="es-ES" dirty="0" smtClean="0"/>
              <a:t>La </a:t>
            </a:r>
            <a:r>
              <a:rPr lang="es-ES" dirty="0"/>
              <a:t>implementación de esta investigación genera como resultado un grupo de características con porcentajes de rendimiento favorables en la evaluación de firmas, estos rasgos corresponden a C5 (Inclinación de Trazos), C9 (Retoques), y C6 (Signos de Puntuación), estas características arrojan tasas de FAR de un 40.2 % y FRR del 34,6%, que muestran que la ayuda de estos rasgos característicos han favorecido a obtener mejores resultados de rendimiento, las características propuestas pueden ser implementados como ayudas para realizar un análisis de firmas eficiente y lo más importante mediante la intervención de personas sin conocimientos en el campo del análisis forense de firmas.</a:t>
            </a:r>
          </a:p>
          <a:p>
            <a:pPr marL="0" indent="0" algn="just">
              <a:buNone/>
            </a:pPr>
            <a:endParaRPr lang="es-ES" dirty="0" smtClean="0"/>
          </a:p>
          <a:p>
            <a:pPr marL="0" indent="0" algn="just">
              <a:buNone/>
            </a:pPr>
            <a:r>
              <a:rPr lang="es-ES" dirty="0" smtClean="0"/>
              <a:t>Esta </a:t>
            </a:r>
            <a:r>
              <a:rPr lang="es-ES" dirty="0"/>
              <a:t>investigación genera propuestas para futuros análisis que involucran el estudio del como el comportamiento </a:t>
            </a:r>
            <a:r>
              <a:rPr lang="es-ES" dirty="0" err="1"/>
              <a:t>worker</a:t>
            </a:r>
            <a:r>
              <a:rPr lang="es-ES" dirty="0"/>
              <a:t> al momento de etiquetar y comparar una firma manuscrita, además de incluir una mayor supervisión al momento del etiquetado y análisis de firmas, mediante el desarrollo de protocolos con más parámetros de variación como el umbral de evaluación, firmas, tiempos de ejecución, </a:t>
            </a:r>
            <a:r>
              <a:rPr lang="es-ES" dirty="0" err="1"/>
              <a:t>etc</a:t>
            </a:r>
            <a:r>
              <a:rPr lang="es-ES" dirty="0"/>
              <a:t>; además de generar estudios en base a una nueva selección de firmas tomando en cuenta rasgos de la firma, complejidad de ejecución de la firma, etc. </a:t>
            </a:r>
            <a:endParaRPr lang="es-ES" dirty="0"/>
          </a:p>
        </p:txBody>
      </p:sp>
    </p:spTree>
    <p:extLst>
      <p:ext uri="{BB962C8B-B14F-4D97-AF65-F5344CB8AC3E}">
        <p14:creationId xmlns:p14="http://schemas.microsoft.com/office/powerpoint/2010/main" val="368889033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1. Planteamiento del Problema</a:t>
            </a:r>
            <a:endParaRPr lang="es-ES"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230" y="1448612"/>
            <a:ext cx="5870598" cy="4384557"/>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257" y="1448612"/>
            <a:ext cx="5086809" cy="4384557"/>
          </a:xfrm>
          <a:prstGeom prst="rect">
            <a:avLst/>
          </a:prstGeom>
        </p:spPr>
      </p:pic>
    </p:spTree>
    <p:extLst>
      <p:ext uri="{BB962C8B-B14F-4D97-AF65-F5344CB8AC3E}">
        <p14:creationId xmlns:p14="http://schemas.microsoft.com/office/powerpoint/2010/main" val="486291726"/>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5.2. Recomendaciones</a:t>
            </a:r>
            <a:endParaRPr lang="es-ES" dirty="0"/>
          </a:p>
        </p:txBody>
      </p:sp>
      <p:sp>
        <p:nvSpPr>
          <p:cNvPr id="3" name="Marcador de contenido 2"/>
          <p:cNvSpPr>
            <a:spLocks noGrp="1"/>
          </p:cNvSpPr>
          <p:nvPr>
            <p:ph idx="1"/>
          </p:nvPr>
        </p:nvSpPr>
        <p:spPr>
          <a:xfrm>
            <a:off x="1103312" y="1584102"/>
            <a:ext cx="8946541" cy="4664298"/>
          </a:xfrm>
        </p:spPr>
        <p:txBody>
          <a:bodyPr>
            <a:normAutofit fontScale="92500" lnSpcReduction="10000"/>
          </a:bodyPr>
          <a:lstStyle/>
          <a:p>
            <a:pPr marL="0" indent="0" algn="just">
              <a:buNone/>
            </a:pPr>
            <a:r>
              <a:rPr lang="es-ES" dirty="0" smtClean="0"/>
              <a:t>Para </a:t>
            </a:r>
            <a:r>
              <a:rPr lang="es-ES" dirty="0"/>
              <a:t>el diseño de los protocolos de experimentación se debe tomar en cuenta parámetros como tipos de firmas a evaluar, rasgos característicos a implementar, costos y tiempos de ejecución, un protocolo mal diseñado conlleva a que la tarea sea mal ejecutada y por ende se obtenga resultados errados. </a:t>
            </a:r>
          </a:p>
          <a:p>
            <a:pPr marL="0" indent="0" algn="just">
              <a:buNone/>
            </a:pPr>
            <a:r>
              <a:rPr lang="es-ES" dirty="0"/>
              <a:t> </a:t>
            </a:r>
          </a:p>
          <a:p>
            <a:pPr marL="0" indent="0" algn="just">
              <a:buNone/>
            </a:pPr>
            <a:r>
              <a:rPr lang="es-ES" dirty="0" smtClean="0"/>
              <a:t>Las </a:t>
            </a:r>
            <a:r>
              <a:rPr lang="es-ES" dirty="0"/>
              <a:t>interfaces a diseñar deben ser concisas y poseer las instrucciones necesarias para su correcta realización, la incorporación de mayor información  no  involucra la obtención de mejores resultados, como el caso del protocolo 2 el cual posee mucha más información en relación al protocolo 3 de experimentación, los resultados obtenidos indican que el protocolo 3 genera porcentajes del 34,6% de FRR y 40,2% de FAR, mientras que el protocolo 2 tiene un FRR del 34,35% y un FAR del 61,58%, como se aprecia el protocolo 3 presenta mejores resultados y posee menor información para evaluar las firmas que el protocolo 3.</a:t>
            </a:r>
            <a:endParaRPr lang="es-ES" dirty="0"/>
          </a:p>
        </p:txBody>
      </p:sp>
    </p:spTree>
    <p:extLst>
      <p:ext uri="{BB962C8B-B14F-4D97-AF65-F5344CB8AC3E}">
        <p14:creationId xmlns:p14="http://schemas.microsoft.com/office/powerpoint/2010/main" val="300054075"/>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5.2. Recomendaciones</a:t>
            </a:r>
            <a:endParaRPr lang="es-ES" dirty="0"/>
          </a:p>
        </p:txBody>
      </p:sp>
      <p:sp>
        <p:nvSpPr>
          <p:cNvPr id="3" name="Marcador de contenido 2"/>
          <p:cNvSpPr>
            <a:spLocks noGrp="1"/>
          </p:cNvSpPr>
          <p:nvPr>
            <p:ph idx="1"/>
          </p:nvPr>
        </p:nvSpPr>
        <p:spPr>
          <a:xfrm>
            <a:off x="1103312" y="1545466"/>
            <a:ext cx="9611911" cy="4702934"/>
          </a:xfrm>
        </p:spPr>
        <p:txBody>
          <a:bodyPr/>
          <a:lstStyle/>
          <a:p>
            <a:pPr marL="0" indent="0" algn="just">
              <a:buNone/>
            </a:pPr>
            <a:r>
              <a:rPr lang="es-ES" dirty="0"/>
              <a:t>Los rasgos característicos de una firma manuscrita dispuesta en cada uno de los protocolos deben ser escogidos luego de un estudio previo, tomando en cuenta la ayuda que pueden generar al momento de evaluar una firma, además de ser concisas y entendibles para las personas a quienes van dirigidas y puedan realizar una correcta comparación de firmas.</a:t>
            </a:r>
          </a:p>
          <a:p>
            <a:pPr marL="0" indent="0" algn="just">
              <a:buNone/>
            </a:pPr>
            <a:r>
              <a:rPr lang="es-ES" dirty="0"/>
              <a:t> </a:t>
            </a:r>
          </a:p>
          <a:p>
            <a:pPr marL="0" indent="0" algn="just">
              <a:buNone/>
            </a:pPr>
            <a:r>
              <a:rPr lang="es-ES" dirty="0" smtClean="0"/>
              <a:t>Los </a:t>
            </a:r>
            <a:r>
              <a:rPr lang="es-ES" dirty="0"/>
              <a:t>tiempos de ejecución de cada uno de los protocolos deben ser definidos lo más cortos posibles debido a que una tarea con tiempos muy largos involucran cansancio al momento de su realización o que la tarea no sea completada en su totalidad.</a:t>
            </a:r>
            <a:r>
              <a:rPr lang="es-EC" dirty="0"/>
              <a:t> </a:t>
            </a:r>
            <a:endParaRPr lang="es-ES" dirty="0"/>
          </a:p>
        </p:txBody>
      </p:sp>
    </p:spTree>
    <p:extLst>
      <p:ext uri="{BB962C8B-B14F-4D97-AF65-F5344CB8AC3E}">
        <p14:creationId xmlns:p14="http://schemas.microsoft.com/office/powerpoint/2010/main" val="2647903518"/>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8940" y="2895668"/>
            <a:ext cx="11131907" cy="1400530"/>
          </a:xfrm>
        </p:spPr>
        <p:txBody>
          <a:bodyPr/>
          <a:lstStyle/>
          <a:p>
            <a:r>
              <a:rPr lang="es-EC" dirty="0" smtClean="0"/>
              <a:t>GRACIAS POR LA ATENCIÓN PRESTADA</a:t>
            </a:r>
            <a:endParaRPr lang="es-ES" dirty="0"/>
          </a:p>
        </p:txBody>
      </p:sp>
    </p:spTree>
    <p:extLst>
      <p:ext uri="{BB962C8B-B14F-4D97-AF65-F5344CB8AC3E}">
        <p14:creationId xmlns:p14="http://schemas.microsoft.com/office/powerpoint/2010/main" val="417588767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2. Objetivo</a:t>
            </a:r>
            <a:endParaRPr lang="es-ES" dirty="0"/>
          </a:p>
        </p:txBody>
      </p:sp>
      <p:sp>
        <p:nvSpPr>
          <p:cNvPr id="3" name="Marcador de contenido 2"/>
          <p:cNvSpPr>
            <a:spLocks noGrp="1"/>
          </p:cNvSpPr>
          <p:nvPr>
            <p:ph idx="1"/>
          </p:nvPr>
        </p:nvSpPr>
        <p:spPr>
          <a:xfrm>
            <a:off x="1104293" y="1692309"/>
            <a:ext cx="8946541" cy="4195481"/>
          </a:xfrm>
        </p:spPr>
        <p:txBody>
          <a:bodyPr>
            <a:normAutofit/>
          </a:bodyPr>
          <a:lstStyle/>
          <a:p>
            <a:pPr algn="just"/>
            <a:r>
              <a:rPr lang="es-ES" sz="2800" dirty="0"/>
              <a:t>Estudiar, analizar y evaluar el desempeño de atributos característicos de una firma manuscrita inspirados en </a:t>
            </a:r>
            <a:r>
              <a:rPr lang="es-ES" sz="2800" i="1" dirty="0" err="1"/>
              <a:t>FDEs</a:t>
            </a:r>
            <a:r>
              <a:rPr lang="es-ES" sz="2800" dirty="0"/>
              <a:t> mediante la utilización de tareas de inteligencia humana vía </a:t>
            </a:r>
            <a:r>
              <a:rPr lang="es-ES" sz="2800" i="1" dirty="0" err="1"/>
              <a:t>crowdsourcing</a:t>
            </a:r>
            <a:r>
              <a:rPr lang="es-ES" sz="2800" dirty="0"/>
              <a:t> con la finalidad de determinar los rasgos característicos que permitan mejorar el rendimiento de los actuales sistemas biométricos detectores de firmas. </a:t>
            </a:r>
          </a:p>
          <a:p>
            <a:pPr algn="just"/>
            <a:endParaRPr lang="es-ES" sz="2800" dirty="0"/>
          </a:p>
        </p:txBody>
      </p:sp>
    </p:spTree>
    <p:extLst>
      <p:ext uri="{BB962C8B-B14F-4D97-AF65-F5344CB8AC3E}">
        <p14:creationId xmlns:p14="http://schemas.microsoft.com/office/powerpoint/2010/main" val="147923283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3. Marco Teórico</a:t>
            </a:r>
            <a:endParaRPr lang="es-ES" dirty="0"/>
          </a:p>
        </p:txBody>
      </p:sp>
      <p:sp>
        <p:nvSpPr>
          <p:cNvPr id="3" name="Marcador de contenido 2"/>
          <p:cNvSpPr>
            <a:spLocks noGrp="1"/>
          </p:cNvSpPr>
          <p:nvPr>
            <p:ph idx="1"/>
          </p:nvPr>
        </p:nvSpPr>
        <p:spPr>
          <a:xfrm>
            <a:off x="1104293" y="1743825"/>
            <a:ext cx="8946541" cy="4195481"/>
          </a:xfrm>
        </p:spPr>
        <p:txBody>
          <a:bodyPr>
            <a:normAutofit/>
          </a:bodyPr>
          <a:lstStyle/>
          <a:p>
            <a:pPr marL="857250" lvl="1" indent="-457200">
              <a:buFont typeface="+mj-lt"/>
              <a:buAutoNum type="arabicPeriod"/>
            </a:pPr>
            <a:r>
              <a:rPr lang="es-EC" sz="2800" dirty="0"/>
              <a:t>Sistemas Biométricos</a:t>
            </a:r>
          </a:p>
          <a:p>
            <a:pPr marL="857250" lvl="1" indent="-457200">
              <a:buFont typeface="+mj-lt"/>
              <a:buAutoNum type="arabicPeriod"/>
            </a:pPr>
            <a:r>
              <a:rPr lang="es-EC" sz="2800" dirty="0"/>
              <a:t>Sistemas de Reconocimiento de Firmas</a:t>
            </a:r>
          </a:p>
          <a:p>
            <a:pPr marL="857250" lvl="1" indent="-457200">
              <a:buFont typeface="+mj-lt"/>
              <a:buAutoNum type="arabicPeriod"/>
            </a:pPr>
            <a:r>
              <a:rPr lang="es-EC" sz="2800" dirty="0" err="1"/>
              <a:t>FDEs</a:t>
            </a:r>
            <a:endParaRPr lang="es-EC" sz="2800" dirty="0"/>
          </a:p>
          <a:p>
            <a:pPr marL="857250" lvl="1" indent="-457200">
              <a:buFont typeface="+mj-lt"/>
              <a:buAutoNum type="arabicPeriod"/>
            </a:pPr>
            <a:r>
              <a:rPr lang="es-EC" sz="2800" dirty="0"/>
              <a:t>Atributos </a:t>
            </a:r>
            <a:r>
              <a:rPr lang="es-EC" sz="2800" dirty="0" err="1"/>
              <a:t>Caracteristicos</a:t>
            </a:r>
            <a:r>
              <a:rPr lang="es-EC" sz="2800" dirty="0"/>
              <a:t> de Reconocimiento de Firma</a:t>
            </a:r>
          </a:p>
          <a:p>
            <a:pPr marL="857250" lvl="1" indent="-457200">
              <a:buFont typeface="+mj-lt"/>
              <a:buAutoNum type="arabicPeriod"/>
            </a:pPr>
            <a:r>
              <a:rPr lang="es-EC" sz="2800" dirty="0" err="1"/>
              <a:t>Crowdsourcing</a:t>
            </a:r>
            <a:endParaRPr lang="es-EC" sz="2800" dirty="0"/>
          </a:p>
          <a:p>
            <a:pPr marL="857250" lvl="1" indent="-457200">
              <a:buFont typeface="+mj-lt"/>
              <a:buAutoNum type="arabicPeriod"/>
            </a:pPr>
            <a:r>
              <a:rPr lang="es-EC" sz="2800" dirty="0"/>
              <a:t>Amazon </a:t>
            </a:r>
            <a:r>
              <a:rPr lang="es-EC" sz="2800" dirty="0" err="1"/>
              <a:t>Mechanical</a:t>
            </a:r>
            <a:r>
              <a:rPr lang="es-EC" sz="2800" dirty="0"/>
              <a:t> </a:t>
            </a:r>
            <a:r>
              <a:rPr lang="es-EC" sz="2800" dirty="0" err="1"/>
              <a:t>Turk</a:t>
            </a:r>
            <a:endParaRPr lang="es-EC" sz="2800" dirty="0"/>
          </a:p>
          <a:p>
            <a:endParaRPr lang="es-ES" sz="2800" dirty="0"/>
          </a:p>
        </p:txBody>
      </p:sp>
    </p:spTree>
    <p:extLst>
      <p:ext uri="{BB962C8B-B14F-4D97-AF65-F5344CB8AC3E}">
        <p14:creationId xmlns:p14="http://schemas.microsoft.com/office/powerpoint/2010/main" val="350011990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3.1. Sistemas Biométricos</a:t>
            </a:r>
            <a:endParaRPr lang="es-ES" dirty="0"/>
          </a:p>
        </p:txBody>
      </p:sp>
      <p:sp>
        <p:nvSpPr>
          <p:cNvPr id="3" name="Marcador de contenido 2"/>
          <p:cNvSpPr>
            <a:spLocks noGrp="1"/>
          </p:cNvSpPr>
          <p:nvPr>
            <p:ph idx="1"/>
          </p:nvPr>
        </p:nvSpPr>
        <p:spPr>
          <a:xfrm>
            <a:off x="355092" y="3887865"/>
            <a:ext cx="3400324" cy="463640"/>
          </a:xfrm>
        </p:spPr>
        <p:txBody>
          <a:bodyPr>
            <a:normAutofit fontScale="77500" lnSpcReduction="20000"/>
          </a:bodyPr>
          <a:lstStyle/>
          <a:p>
            <a:pPr marL="0" indent="0">
              <a:buNone/>
            </a:pPr>
            <a:r>
              <a:rPr lang="es-EC" dirty="0" smtClean="0"/>
              <a:t>Reconocimiento Huella Dactilar</a:t>
            </a:r>
            <a:endParaRPr lang="es-ES" dirty="0"/>
          </a:p>
        </p:txBody>
      </p:sp>
      <p:pic>
        <p:nvPicPr>
          <p:cNvPr id="4" name="Imagen 3"/>
          <p:cNvPicPr>
            <a:picLocks noChangeAspect="1"/>
          </p:cNvPicPr>
          <p:nvPr/>
        </p:nvPicPr>
        <p:blipFill rotWithShape="1">
          <a:blip r:embed="rId2"/>
          <a:srcRect l="21757" t="25837" r="21229" b="14304"/>
          <a:stretch/>
        </p:blipFill>
        <p:spPr>
          <a:xfrm>
            <a:off x="437882" y="2019120"/>
            <a:ext cx="2884867" cy="1702873"/>
          </a:xfrm>
          <a:prstGeom prst="rect">
            <a:avLst/>
          </a:prstGeom>
        </p:spPr>
      </p:pic>
      <p:pic>
        <p:nvPicPr>
          <p:cNvPr id="5" name="Imagen 4"/>
          <p:cNvPicPr>
            <a:picLocks noChangeAspect="1"/>
          </p:cNvPicPr>
          <p:nvPr/>
        </p:nvPicPr>
        <p:blipFill rotWithShape="1">
          <a:blip r:embed="rId3"/>
          <a:srcRect l="25420" t="23547" r="23208" b="17473"/>
          <a:stretch/>
        </p:blipFill>
        <p:spPr>
          <a:xfrm>
            <a:off x="4170920" y="1339671"/>
            <a:ext cx="3751097" cy="2421229"/>
          </a:xfrm>
          <a:prstGeom prst="rect">
            <a:avLst/>
          </a:prstGeom>
        </p:spPr>
      </p:pic>
      <p:sp>
        <p:nvSpPr>
          <p:cNvPr id="6" name="Marcador de contenido 2"/>
          <p:cNvSpPr txBox="1">
            <a:spLocks/>
          </p:cNvSpPr>
          <p:nvPr/>
        </p:nvSpPr>
        <p:spPr>
          <a:xfrm>
            <a:off x="4649733" y="3887865"/>
            <a:ext cx="2941189" cy="46364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s-EC" dirty="0" smtClean="0"/>
              <a:t>Reconocimiento Mano</a:t>
            </a:r>
            <a:endParaRPr lang="es-ES" dirty="0"/>
          </a:p>
        </p:txBody>
      </p:sp>
      <p:pic>
        <p:nvPicPr>
          <p:cNvPr id="7" name="Imagen 6"/>
          <p:cNvPicPr>
            <a:picLocks noChangeAspect="1"/>
          </p:cNvPicPr>
          <p:nvPr/>
        </p:nvPicPr>
        <p:blipFill rotWithShape="1">
          <a:blip r:embed="rId4"/>
          <a:srcRect l="48481" t="55413" r="21724" b="14657"/>
          <a:stretch/>
        </p:blipFill>
        <p:spPr>
          <a:xfrm>
            <a:off x="8292996" y="3869946"/>
            <a:ext cx="3876541" cy="2189409"/>
          </a:xfrm>
          <a:prstGeom prst="rect">
            <a:avLst/>
          </a:prstGeom>
        </p:spPr>
      </p:pic>
      <p:pic>
        <p:nvPicPr>
          <p:cNvPr id="8" name="Imagen 7"/>
          <p:cNvPicPr>
            <a:picLocks noChangeAspect="1"/>
          </p:cNvPicPr>
          <p:nvPr/>
        </p:nvPicPr>
        <p:blipFill rotWithShape="1">
          <a:blip r:embed="rId4"/>
          <a:srcRect l="60705" t="22139" r="24322" b="43766"/>
          <a:stretch/>
        </p:blipFill>
        <p:spPr>
          <a:xfrm>
            <a:off x="9257231" y="1344688"/>
            <a:ext cx="1948069" cy="2494148"/>
          </a:xfrm>
          <a:prstGeom prst="rect">
            <a:avLst/>
          </a:prstGeom>
        </p:spPr>
      </p:pic>
      <p:sp>
        <p:nvSpPr>
          <p:cNvPr id="9" name="Marcador de contenido 2"/>
          <p:cNvSpPr txBox="1">
            <a:spLocks/>
          </p:cNvSpPr>
          <p:nvPr/>
        </p:nvSpPr>
        <p:spPr>
          <a:xfrm>
            <a:off x="8707269" y="6059355"/>
            <a:ext cx="3047991" cy="4636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s-EC" dirty="0" err="1" smtClean="0"/>
              <a:t>Reconocimento</a:t>
            </a:r>
            <a:r>
              <a:rPr lang="es-EC" dirty="0" smtClean="0"/>
              <a:t> Facial</a:t>
            </a:r>
            <a:endParaRPr lang="es-ES" dirty="0"/>
          </a:p>
        </p:txBody>
      </p:sp>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882" y="4695921"/>
            <a:ext cx="3234744" cy="1617372"/>
          </a:xfrm>
          <a:prstGeom prst="rect">
            <a:avLst/>
          </a:prstGeom>
        </p:spPr>
      </p:pic>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2626" y="4964650"/>
            <a:ext cx="3285785" cy="1135827"/>
          </a:xfrm>
          <a:prstGeom prst="rect">
            <a:avLst/>
          </a:prstGeom>
        </p:spPr>
      </p:pic>
      <p:sp>
        <p:nvSpPr>
          <p:cNvPr id="12" name="Marcador de contenido 2"/>
          <p:cNvSpPr txBox="1">
            <a:spLocks/>
          </p:cNvSpPr>
          <p:nvPr/>
        </p:nvSpPr>
        <p:spPr>
          <a:xfrm>
            <a:off x="3672626" y="6313293"/>
            <a:ext cx="2941189" cy="46364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s-EC" dirty="0" smtClean="0"/>
              <a:t>Reconocimiento Firma</a:t>
            </a:r>
            <a:endParaRPr lang="es-ES" dirty="0"/>
          </a:p>
        </p:txBody>
      </p:sp>
    </p:spTree>
    <p:extLst>
      <p:ext uri="{BB962C8B-B14F-4D97-AF65-F5344CB8AC3E}">
        <p14:creationId xmlns:p14="http://schemas.microsoft.com/office/powerpoint/2010/main" val="20715330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3.2. Sistemas de Reconocimiento de Firma </a:t>
            </a:r>
            <a:endParaRPr lang="es-ES"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00657" y="1853248"/>
            <a:ext cx="4904683" cy="3146760"/>
          </a:xfrm>
        </p:spPr>
      </p:pic>
      <p:pic>
        <p:nvPicPr>
          <p:cNvPr id="3074" name="Picture 2" descr="Resultado de imagen para Reconocimiento de fir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6545" y="1332773"/>
            <a:ext cx="3038386" cy="227879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contenido 2"/>
          <p:cNvSpPr txBox="1">
            <a:spLocks/>
          </p:cNvSpPr>
          <p:nvPr/>
        </p:nvSpPr>
        <p:spPr>
          <a:xfrm>
            <a:off x="5985386" y="4020141"/>
            <a:ext cx="5785903" cy="243217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es-ES" dirty="0"/>
              <a:t>En esencia los métodos de reconocimiento de firmas se clasifican en dos grupos claramente definidos los estáticos (off-line) y los  dinámicos (on-line). </a:t>
            </a:r>
          </a:p>
          <a:p>
            <a:pPr marL="0" indent="0" algn="just">
              <a:buNone/>
            </a:pPr>
            <a:r>
              <a:rPr lang="es-ES" dirty="0" smtClean="0"/>
              <a:t>Ambos </a:t>
            </a:r>
            <a:r>
              <a:rPr lang="es-ES" dirty="0"/>
              <a:t>métodos enfocados en el análisis de distintos rasgos de una firma dependiendo de la situación como la forma de obtener la firma o las distintas características que se desean analizar</a:t>
            </a:r>
            <a:endParaRPr lang="es-ES" sz="4400" dirty="0"/>
          </a:p>
        </p:txBody>
      </p:sp>
    </p:spTree>
    <p:extLst>
      <p:ext uri="{BB962C8B-B14F-4D97-AF65-F5344CB8AC3E}">
        <p14:creationId xmlns:p14="http://schemas.microsoft.com/office/powerpoint/2010/main" val="107754436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3.3. </a:t>
            </a:r>
            <a:r>
              <a:rPr lang="es-EC" dirty="0" err="1" smtClean="0"/>
              <a:t>FDEs</a:t>
            </a:r>
            <a:endParaRPr lang="es-ES" dirty="0"/>
          </a:p>
        </p:txBody>
      </p:sp>
      <p:sp>
        <p:nvSpPr>
          <p:cNvPr id="3" name="Marcador de contenido 2"/>
          <p:cNvSpPr>
            <a:spLocks noGrp="1"/>
          </p:cNvSpPr>
          <p:nvPr>
            <p:ph idx="1"/>
          </p:nvPr>
        </p:nvSpPr>
        <p:spPr>
          <a:xfrm>
            <a:off x="1104293" y="1550643"/>
            <a:ext cx="8946541" cy="2609234"/>
          </a:xfrm>
        </p:spPr>
        <p:txBody>
          <a:bodyPr/>
          <a:lstStyle/>
          <a:p>
            <a:pPr marL="0" indent="0" algn="just">
              <a:buNone/>
            </a:pPr>
            <a:r>
              <a:rPr lang="es-ES" dirty="0"/>
              <a:t>Los </a:t>
            </a:r>
            <a:r>
              <a:rPr lang="es-ES" i="1" dirty="0" err="1"/>
              <a:t>FDEs</a:t>
            </a:r>
            <a:r>
              <a:rPr lang="es-ES" dirty="0"/>
              <a:t> (</a:t>
            </a:r>
            <a:r>
              <a:rPr lang="es-ES" dirty="0" err="1"/>
              <a:t>Forensinc</a:t>
            </a:r>
            <a:r>
              <a:rPr lang="es-ES" dirty="0"/>
              <a:t> </a:t>
            </a:r>
            <a:r>
              <a:rPr lang="es-ES" dirty="0" err="1"/>
              <a:t>Document</a:t>
            </a:r>
            <a:r>
              <a:rPr lang="es-ES" dirty="0"/>
              <a:t> </a:t>
            </a:r>
            <a:r>
              <a:rPr lang="es-ES" dirty="0" err="1"/>
              <a:t>Examiner</a:t>
            </a:r>
            <a:r>
              <a:rPr lang="es-ES" dirty="0"/>
              <a:t>), son personas encargadas del análisis y verificación de documentación forense dentro de la cual se desglosa el análisis de firmas manuscritas. Estas personas son capacitadas para lograr detectar las posibles diferencias y cambios que sufren las firmas cuando se encuentran con una adulterada o falsificada, su análisis se centra en definir rasgos característicos de las firmas a través de los cuales pueden descubrir dichas diferencias entre una firma genuina y una falsificada</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11" y="4418850"/>
            <a:ext cx="3488007" cy="1598886"/>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0931" y="4353410"/>
            <a:ext cx="2604784" cy="1664326"/>
          </a:xfrm>
          <a:prstGeom prst="rect">
            <a:avLst/>
          </a:prstGeom>
        </p:spPr>
      </p:pic>
      <p:pic>
        <p:nvPicPr>
          <p:cNvPr id="4098" name="Picture 2" descr="Resultado de imagen para analisis de firm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6471" y="4456061"/>
            <a:ext cx="2993165" cy="1603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10499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3.4. Atributos Característicos de Reconocimiento de Firma</a:t>
            </a:r>
            <a:endParaRPr lang="es-ES" dirty="0"/>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09149" y="4353060"/>
            <a:ext cx="2936384" cy="1793167"/>
          </a:xfrm>
        </p:spPr>
      </p:pic>
      <p:pic>
        <p:nvPicPr>
          <p:cNvPr id="4" name="Imagen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1436" y="2079466"/>
            <a:ext cx="3233921" cy="1884970"/>
          </a:xfrm>
          <a:prstGeom prst="rect">
            <a:avLst/>
          </a:prstGeom>
          <a:noFill/>
          <a:ln>
            <a:noFill/>
          </a:ln>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8540" y="2079466"/>
            <a:ext cx="3550741" cy="1841947"/>
          </a:xfrm>
          <a:prstGeom prst="rect">
            <a:avLst/>
          </a:prstGeom>
        </p:spPr>
      </p:pic>
      <p:pic>
        <p:nvPicPr>
          <p:cNvPr id="8" name="Imagen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6114" y="4353060"/>
            <a:ext cx="3009243" cy="1846742"/>
          </a:xfrm>
          <a:prstGeom prst="rect">
            <a:avLst/>
          </a:prstGeom>
          <a:noFill/>
          <a:ln>
            <a:noFill/>
          </a:ln>
        </p:spPr>
      </p:pic>
      <p:sp>
        <p:nvSpPr>
          <p:cNvPr id="9" name="Marcador de contenido 2"/>
          <p:cNvSpPr txBox="1">
            <a:spLocks/>
          </p:cNvSpPr>
          <p:nvPr/>
        </p:nvSpPr>
        <p:spPr>
          <a:xfrm>
            <a:off x="389515" y="2233380"/>
            <a:ext cx="4535329" cy="324014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es-ES" dirty="0"/>
              <a:t>El análisis de firmas involucra muchos parámetros de estudio, dentro de los cuales se tienen múltiples rasgos o características que definen a una firma como auténtica, estas características están reconocidas por múltiples organismos, forenses y documentos como manuales grafistas o artículos científicos</a:t>
            </a:r>
          </a:p>
        </p:txBody>
      </p:sp>
    </p:spTree>
    <p:extLst>
      <p:ext uri="{BB962C8B-B14F-4D97-AF65-F5344CB8AC3E}">
        <p14:creationId xmlns:p14="http://schemas.microsoft.com/office/powerpoint/2010/main" val="3112417122"/>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188</TotalTime>
  <Words>1624</Words>
  <Application>Microsoft Office PowerPoint</Application>
  <PresentationFormat>Panorámica</PresentationFormat>
  <Paragraphs>229</Paragraphs>
  <Slides>32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32</vt:i4>
      </vt:variant>
    </vt:vector>
  </HeadingPairs>
  <TitlesOfParts>
    <vt:vector size="38" baseType="lpstr">
      <vt:lpstr>Arial</vt:lpstr>
      <vt:lpstr>Calibri</vt:lpstr>
      <vt:lpstr>Century Gothic</vt:lpstr>
      <vt:lpstr>Times New Roman</vt:lpstr>
      <vt:lpstr>Wingdings 3</vt:lpstr>
      <vt:lpstr>Ion</vt:lpstr>
      <vt:lpstr>ESTUDIO, ANÁLISIS Y EVALUACIÓN DE ATRIBUTOS DE UNA  FIRMA MANUSCRITA INSPIRADOS EN FDES A TRAVÉS DE HITS VIA CROWDSOURCING </vt:lpstr>
      <vt:lpstr>Agenda</vt:lpstr>
      <vt:lpstr>1. Planteamiento del Problema</vt:lpstr>
      <vt:lpstr>2. Objetivo</vt:lpstr>
      <vt:lpstr>3. Marco Teórico</vt:lpstr>
      <vt:lpstr>3.1. Sistemas Biométricos</vt:lpstr>
      <vt:lpstr>3.2. Sistemas de Reconocimiento de Firma </vt:lpstr>
      <vt:lpstr>3.3. FDEs</vt:lpstr>
      <vt:lpstr>3.4. Atributos Característicos de Reconocimiento de Firma</vt:lpstr>
      <vt:lpstr>3.5. Crowdsourcing</vt:lpstr>
      <vt:lpstr>3.6. Amazon Mechanical Turk</vt:lpstr>
      <vt:lpstr>3.6.1 Creación Interfaz en MTurk</vt:lpstr>
      <vt:lpstr>3.6.2 Generación Base de Datos BD_MTurk</vt:lpstr>
      <vt:lpstr>3.6.3. Envio y Carga de Información</vt:lpstr>
      <vt:lpstr>3.6.4. Publicación de HIT</vt:lpstr>
      <vt:lpstr>3.6.5 Recepción de Datos</vt:lpstr>
      <vt:lpstr>4. Protocolos de Experimentación</vt:lpstr>
      <vt:lpstr>4.1. Diseño Protocolos de Experimentación</vt:lpstr>
      <vt:lpstr>4.1.1 Protocolo de Experimentación 1</vt:lpstr>
      <vt:lpstr>4.1.2 Protocolo de Experimentación 2</vt:lpstr>
      <vt:lpstr>4.1.3 Protocolo de Experimentación 3</vt:lpstr>
      <vt:lpstr>4.2. Evaluación de Rendimiento de Protocolos de Experimentación</vt:lpstr>
      <vt:lpstr>4.2.1 Protocolo de Experimentación 1</vt:lpstr>
      <vt:lpstr>4.2.2 Protocolo de Experimentación 2</vt:lpstr>
      <vt:lpstr>4.2.3 Protocolo de Experimentación 3</vt:lpstr>
      <vt:lpstr>5. Conclusiones y Recomendaciones</vt:lpstr>
      <vt:lpstr>5.1 Conclusiones</vt:lpstr>
      <vt:lpstr>5.1 Conclusiones</vt:lpstr>
      <vt:lpstr>5.1 Conclusiones</vt:lpstr>
      <vt:lpstr>5.2. Recomendaciones</vt:lpstr>
      <vt:lpstr>5.2. Recomendaciones</vt:lpstr>
      <vt:lpstr>GRACIAS POR LA ATENCIÓN PRESTADA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ANÁLISIS Y EVALUACIÓN DE ATRIBUTOS DE UNA  FIRMA MANUSCRITA INSPIRADOS EN FDES A TRAVÉS DE HITS VIA CROWDSOURCING</dc:title>
  <dc:creator>Francisco</dc:creator>
  <cp:lastModifiedBy>Francisco</cp:lastModifiedBy>
  <cp:revision>18</cp:revision>
  <dcterms:created xsi:type="dcterms:W3CDTF">2017-02-22T05:26:44Z</dcterms:created>
  <dcterms:modified xsi:type="dcterms:W3CDTF">2017-02-22T20:01:32Z</dcterms:modified>
</cp:coreProperties>
</file>