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82" r:id="rId22"/>
    <p:sldId id="276" r:id="rId23"/>
    <p:sldId id="277" r:id="rId24"/>
    <p:sldId id="278" r:id="rId25"/>
    <p:sldId id="279" r:id="rId26"/>
    <p:sldId id="280" r:id="rId27"/>
    <p:sldId id="281" r:id="rId28"/>
    <p:sldId id="283" r:id="rId29"/>
    <p:sldId id="284" r:id="rId30"/>
    <p:sldId id="285" r:id="rId31"/>
    <p:sldId id="286"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7A9FD4-03FC-49D2-B7B2-70D45931EB52}" type="datetimeFigureOut">
              <a:rPr lang="es-EC" smtClean="0"/>
              <a:t>21/02/2017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9FD4-03FC-49D2-B7B2-70D45931EB52}" type="datetimeFigureOut">
              <a:rPr lang="es-EC" smtClean="0"/>
              <a:t>21/02/2017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9FD4-03FC-49D2-B7B2-70D45931EB52}" type="datetimeFigureOut">
              <a:rPr lang="es-EC" smtClean="0"/>
              <a:t>21/02/2017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9FD4-03FC-49D2-B7B2-70D45931EB52}" type="datetimeFigureOut">
              <a:rPr lang="es-EC" smtClean="0"/>
              <a:t>21/02/2017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7A9FD4-03FC-49D2-B7B2-70D45931EB52}" type="datetimeFigureOut">
              <a:rPr lang="es-EC" smtClean="0"/>
              <a:t>21/02/2017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7A9FD4-03FC-49D2-B7B2-70D45931EB52}" type="datetimeFigureOut">
              <a:rPr lang="es-EC" smtClean="0"/>
              <a:t>21/02/2017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07A9FD4-03FC-49D2-B7B2-70D45931EB52}" type="datetimeFigureOut">
              <a:rPr lang="es-EC" smtClean="0"/>
              <a:t>21/02/2017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07A9FD4-03FC-49D2-B7B2-70D45931EB52}" type="datetimeFigureOut">
              <a:rPr lang="es-EC" smtClean="0"/>
              <a:t>21/02/2017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A9FD4-03FC-49D2-B7B2-70D45931EB52}" type="datetimeFigureOut">
              <a:rPr lang="es-EC" smtClean="0"/>
              <a:t>21/02/2017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33D3B8E-2109-4C4F-B427-76820CD08AC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7A9FD4-03FC-49D2-B7B2-70D45931EB52}" type="datetimeFigureOut">
              <a:rPr lang="es-EC" smtClean="0"/>
              <a:t>21/02/2017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33D3B8E-2109-4C4F-B427-76820CD08ACF}"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07A9FD4-03FC-49D2-B7B2-70D45931EB52}" type="datetimeFigureOut">
              <a:rPr lang="es-EC" smtClean="0"/>
              <a:t>21/02/2017</a:t>
            </a:fld>
            <a:endParaRPr lang="es-EC"/>
          </a:p>
        </p:txBody>
      </p:sp>
      <p:sp>
        <p:nvSpPr>
          <p:cNvPr id="9" name="Slide Number Placeholder 8"/>
          <p:cNvSpPr>
            <a:spLocks noGrp="1"/>
          </p:cNvSpPr>
          <p:nvPr>
            <p:ph type="sldNum" sz="quarter" idx="11"/>
          </p:nvPr>
        </p:nvSpPr>
        <p:spPr/>
        <p:txBody>
          <a:bodyPr/>
          <a:lstStyle/>
          <a:p>
            <a:fld id="{633D3B8E-2109-4C4F-B427-76820CD08ACF}"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33D3B8E-2109-4C4F-B427-76820CD08ACF}"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07A9FD4-03FC-49D2-B7B2-70D45931EB52}" type="datetimeFigureOut">
              <a:rPr lang="es-EC" smtClean="0"/>
              <a:t>21/02/2017</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package" Target="../embeddings/Dibujo_de_Microsoft_Visio111111.vsdx"/></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package" Target="../embeddings/Dibujo_de_Microsoft_Visio33332.vs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package" Target="../embeddings/Dibujo_de_Microsoft_Visio44443.vsdx"/><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484784"/>
            <a:ext cx="7543800" cy="5762327"/>
          </a:xfrm>
        </p:spPr>
        <p:txBody>
          <a:bodyPr/>
          <a:lstStyle/>
          <a:p>
            <a:pPr algn="ctr"/>
            <a:r>
              <a:rPr lang="es-ES" sz="1800" b="1" dirty="0">
                <a:solidFill>
                  <a:schemeClr val="tx1"/>
                </a:solidFill>
              </a:rPr>
              <a:t>DEPARTAMENTO DE ELÉCTRICA Y ELECTRÓNICA</a:t>
            </a:r>
            <a:r>
              <a:rPr lang="es-EC" sz="1800" dirty="0">
                <a:solidFill>
                  <a:schemeClr val="tx1"/>
                </a:solidFill>
              </a:rPr>
              <a:t/>
            </a:r>
            <a:br>
              <a:rPr lang="es-EC" sz="1800" dirty="0">
                <a:solidFill>
                  <a:schemeClr val="tx1"/>
                </a:solidFill>
              </a:rPr>
            </a:br>
            <a:r>
              <a:rPr lang="es-ES" sz="2000" b="1" dirty="0" smtClean="0">
                <a:solidFill>
                  <a:schemeClr val="tx1"/>
                </a:solidFill>
              </a:rPr>
              <a:t>CARRERA </a:t>
            </a:r>
            <a:r>
              <a:rPr lang="es-ES" sz="2000" b="1" dirty="0">
                <a:solidFill>
                  <a:schemeClr val="tx1"/>
                </a:solidFill>
              </a:rPr>
              <a:t>DE INGENIERÍA EN ELECTRÓNICA Y TELECOMUNICACIONES</a:t>
            </a:r>
            <a:r>
              <a:rPr lang="es-EC" sz="1800" dirty="0">
                <a:solidFill>
                  <a:schemeClr val="tx1"/>
                </a:solidFill>
              </a:rPr>
              <a:t/>
            </a:r>
            <a:br>
              <a:rPr lang="es-EC" sz="1800" dirty="0">
                <a:solidFill>
                  <a:schemeClr val="tx1"/>
                </a:solidFill>
              </a:rPr>
            </a:br>
            <a:r>
              <a:rPr lang="es-ES" sz="1800" b="1" dirty="0">
                <a:solidFill>
                  <a:schemeClr val="tx1"/>
                </a:solidFill>
              </a:rPr>
              <a:t> </a:t>
            </a:r>
            <a:r>
              <a:rPr lang="es-EC" sz="1800" dirty="0">
                <a:solidFill>
                  <a:schemeClr val="tx1"/>
                </a:solidFill>
              </a:rPr>
              <a:t/>
            </a:r>
            <a:br>
              <a:rPr lang="es-EC" sz="1800" dirty="0">
                <a:solidFill>
                  <a:schemeClr val="tx1"/>
                </a:solidFill>
              </a:rPr>
            </a:br>
            <a:r>
              <a:rPr lang="es-ES" sz="1800" b="1" dirty="0">
                <a:solidFill>
                  <a:schemeClr val="tx1"/>
                </a:solidFill>
              </a:rPr>
              <a:t>TRABAJO DE TITULACIÓN, PREVIO A LA OBTENCIÓN DEL TÍTULO DE INGENIERO EN ELECTRÓNICA Y TELECOMUNICACIÓN</a:t>
            </a:r>
            <a:r>
              <a:rPr lang="es-EC" sz="1800" dirty="0">
                <a:solidFill>
                  <a:schemeClr val="tx1"/>
                </a:solidFill>
              </a:rPr>
              <a:t/>
            </a:r>
            <a:br>
              <a:rPr lang="es-EC" sz="1800" dirty="0">
                <a:solidFill>
                  <a:schemeClr val="tx1"/>
                </a:solidFill>
              </a:rPr>
            </a:br>
            <a:r>
              <a:rPr lang="es-ES" sz="1800" b="1" dirty="0">
                <a:solidFill>
                  <a:schemeClr val="tx1"/>
                </a:solidFill>
              </a:rPr>
              <a:t> </a:t>
            </a:r>
            <a:r>
              <a:rPr lang="es-ES" sz="1800" b="1" dirty="0" smtClean="0">
                <a:solidFill>
                  <a:schemeClr val="tx1"/>
                </a:solidFill>
              </a:rPr>
              <a:t/>
            </a:r>
            <a:br>
              <a:rPr lang="es-ES" sz="1800" b="1" dirty="0" smtClean="0">
                <a:solidFill>
                  <a:schemeClr val="tx1"/>
                </a:solidFill>
              </a:rPr>
            </a:br>
            <a:r>
              <a:rPr lang="es-ES" sz="1800" b="1" dirty="0" smtClean="0">
                <a:solidFill>
                  <a:schemeClr val="tx1"/>
                </a:solidFill>
              </a:rPr>
              <a:t>TEMA</a:t>
            </a:r>
            <a:r>
              <a:rPr lang="es-ES" sz="1800" b="1" dirty="0">
                <a:solidFill>
                  <a:schemeClr val="tx1"/>
                </a:solidFill>
              </a:rPr>
              <a:t>: “DISEÑO Y CONSTRUCCIÓN DE UN ACOPLADOR DIRECCIONAL HÍBRIDO DE 180 GRADOS DE MÚLTIPLES SECCIONES CON TECNOLOGÍA MICROSTRIP PARA BANDA C”.</a:t>
            </a:r>
            <a:r>
              <a:rPr lang="es-EC" sz="1800" dirty="0">
                <a:solidFill>
                  <a:schemeClr val="tx1"/>
                </a:solidFill>
              </a:rPr>
              <a:t/>
            </a:r>
            <a:br>
              <a:rPr lang="es-EC" sz="1800" dirty="0">
                <a:solidFill>
                  <a:schemeClr val="tx1"/>
                </a:solidFill>
              </a:rPr>
            </a:br>
            <a:r>
              <a:rPr lang="es-ES" sz="1800" b="1" dirty="0">
                <a:solidFill>
                  <a:schemeClr val="tx1"/>
                </a:solidFill>
              </a:rPr>
              <a:t> </a:t>
            </a:r>
            <a:r>
              <a:rPr lang="es-EC" sz="1800" dirty="0">
                <a:solidFill>
                  <a:schemeClr val="tx1"/>
                </a:solidFill>
              </a:rPr>
              <a:t/>
            </a:r>
            <a:br>
              <a:rPr lang="es-EC" sz="1800" dirty="0">
                <a:solidFill>
                  <a:schemeClr val="tx1"/>
                </a:solidFill>
              </a:rPr>
            </a:br>
            <a:r>
              <a:rPr lang="es-ES" sz="1800" b="1" dirty="0" smtClean="0">
                <a:solidFill>
                  <a:schemeClr val="tx1"/>
                </a:solidFill>
              </a:rPr>
              <a:t>AUTOR: </a:t>
            </a:r>
            <a:r>
              <a:rPr lang="es-ES" sz="1800" b="1" dirty="0">
                <a:solidFill>
                  <a:schemeClr val="tx1"/>
                </a:solidFill>
              </a:rPr>
              <a:t>ROMERO ARMAS DAVID </a:t>
            </a:r>
            <a:r>
              <a:rPr lang="es-ES" sz="1800" b="1" dirty="0" smtClean="0">
                <a:solidFill>
                  <a:schemeClr val="tx1"/>
                </a:solidFill>
              </a:rPr>
              <a:t>ANDRÉS</a:t>
            </a:r>
            <a:br>
              <a:rPr lang="es-ES" sz="1800" b="1" dirty="0" smtClean="0">
                <a:solidFill>
                  <a:schemeClr val="tx1"/>
                </a:solidFill>
              </a:rPr>
            </a:br>
            <a:r>
              <a:rPr lang="es-ES" sz="1800" b="1" dirty="0" smtClean="0">
                <a:solidFill>
                  <a:schemeClr val="tx1"/>
                </a:solidFill>
              </a:rPr>
              <a:t/>
            </a:r>
            <a:br>
              <a:rPr lang="es-ES" sz="1800" b="1" dirty="0" smtClean="0">
                <a:solidFill>
                  <a:schemeClr val="tx1"/>
                </a:solidFill>
              </a:rPr>
            </a:br>
            <a:r>
              <a:rPr lang="es-ES" sz="1800" b="1" dirty="0" smtClean="0">
                <a:solidFill>
                  <a:schemeClr val="tx1"/>
                </a:solidFill>
              </a:rPr>
              <a:t>SANGOLQUÍ</a:t>
            </a:r>
            <a:br>
              <a:rPr lang="es-ES" sz="1800" b="1" dirty="0" smtClean="0">
                <a:solidFill>
                  <a:schemeClr val="tx1"/>
                </a:solidFill>
              </a:rPr>
            </a:br>
            <a:r>
              <a:rPr lang="es-EC" sz="1800" dirty="0">
                <a:solidFill>
                  <a:schemeClr val="tx1"/>
                </a:solidFill>
              </a:rPr>
              <a:t/>
            </a:r>
            <a:br>
              <a:rPr lang="es-EC" sz="1800" dirty="0">
                <a:solidFill>
                  <a:schemeClr val="tx1"/>
                </a:solidFill>
              </a:rPr>
            </a:br>
            <a:r>
              <a:rPr lang="es-ES" sz="1800" b="1" dirty="0">
                <a:solidFill>
                  <a:schemeClr val="tx1"/>
                </a:solidFill>
              </a:rPr>
              <a:t>2017</a:t>
            </a:r>
            <a:r>
              <a:rPr lang="es-EC" sz="1800" dirty="0">
                <a:solidFill>
                  <a:schemeClr val="tx1"/>
                </a:solidFill>
              </a:rPr>
              <a:t/>
            </a:r>
            <a:br>
              <a:rPr lang="es-EC" sz="1800" dirty="0">
                <a:solidFill>
                  <a:schemeClr val="tx1"/>
                </a:solidFill>
              </a:rPr>
            </a:br>
            <a:r>
              <a:rPr lang="es-EC" sz="1800" dirty="0">
                <a:solidFill>
                  <a:schemeClr val="tx1"/>
                </a:solidFill>
              </a:rPr>
              <a:t/>
            </a:r>
            <a:br>
              <a:rPr lang="es-EC" sz="1800" dirty="0">
                <a:solidFill>
                  <a:schemeClr val="tx1"/>
                </a:solidFill>
              </a:rPr>
            </a:br>
            <a:r>
              <a:rPr lang="es-ES" sz="1800" b="1" dirty="0"/>
              <a:t> </a:t>
            </a:r>
            <a:r>
              <a:rPr lang="es-EC" sz="1800" dirty="0"/>
              <a:t/>
            </a:r>
            <a:br>
              <a:rPr lang="es-EC" sz="1800" dirty="0"/>
            </a:br>
            <a:endParaRPr lang="es-EC"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81" y="548680"/>
            <a:ext cx="571069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9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787208" cy="5924128"/>
          </a:xfrm>
        </p:spPr>
        <p:txBody>
          <a:bodyPr/>
          <a:lstStyle/>
          <a:p>
            <a:r>
              <a:rPr lang="es-EC" sz="2400" dirty="0" smtClean="0"/>
              <a:t>ACOPLADORES DIRECCIONALES Y DIVISORES DE POTENCIA</a:t>
            </a:r>
            <a:r>
              <a:rPr lang="es-EC" sz="2400" dirty="0"/>
              <a:t>		</a:t>
            </a:r>
          </a:p>
          <a:p>
            <a:endParaRPr lang="es-EC" sz="2400" dirty="0"/>
          </a:p>
          <a:p>
            <a:endParaRPr lang="es-EC" sz="2400" dirty="0"/>
          </a:p>
          <a:p>
            <a:pPr marL="114300" indent="0">
              <a:buNone/>
            </a:pPr>
            <a:endParaRPr lang="es-EC" sz="2400" dirty="0"/>
          </a:p>
          <a:p>
            <a:r>
              <a:rPr lang="es-EC" sz="2400" dirty="0" smtClean="0"/>
              <a:t>ACOPLADOR DIRECCIONAL HIBRIDO DE 180</a:t>
            </a:r>
            <a:r>
              <a:rPr lang="es-EC" sz="2400" dirty="0"/>
              <a:t>		</a:t>
            </a:r>
            <a:endParaRPr lang="es-EC" dirty="0"/>
          </a:p>
        </p:txBody>
      </p:sp>
      <p:pic>
        <p:nvPicPr>
          <p:cNvPr id="4" name="3 Imagen"/>
          <p:cNvPicPr/>
          <p:nvPr/>
        </p:nvPicPr>
        <p:blipFill>
          <a:blip r:embed="rId3"/>
          <a:stretch>
            <a:fillRect/>
          </a:stretch>
        </p:blipFill>
        <p:spPr>
          <a:xfrm>
            <a:off x="1619672" y="1124743"/>
            <a:ext cx="5472608" cy="1132205"/>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043239192"/>
              </p:ext>
            </p:extLst>
          </p:nvPr>
        </p:nvGraphicFramePr>
        <p:xfrm>
          <a:off x="2195508" y="3429070"/>
          <a:ext cx="3873391" cy="2469058"/>
        </p:xfrm>
        <a:graphic>
          <a:graphicData uri="http://schemas.openxmlformats.org/presentationml/2006/ole">
            <mc:AlternateContent xmlns:mc="http://schemas.openxmlformats.org/markup-compatibility/2006">
              <mc:Choice xmlns:v="urn:schemas-microsoft-com:vml" Requires="v">
                <p:oleObj spid="_x0000_s3081" r:id="rId4" imgW="7353195" imgH="4629295" progId="Visio.Drawing.15">
                  <p:embed/>
                </p:oleObj>
              </mc:Choice>
              <mc:Fallback>
                <p:oleObj r:id="rId4" imgW="7353195" imgH="462929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08" y="3429070"/>
                        <a:ext cx="3873391" cy="2469058"/>
                      </a:xfrm>
                      <a:prstGeom prst="rect">
                        <a:avLst/>
                      </a:prstGeom>
                      <a:noFill/>
                    </p:spPr>
                  </p:pic>
                </p:oleObj>
              </mc:Fallback>
            </mc:AlternateContent>
          </a:graphicData>
        </a:graphic>
      </p:graphicFrame>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933056"/>
            <a:ext cx="259228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7"/>
          <a:stretch>
            <a:fillRect/>
          </a:stretch>
        </p:blipFill>
        <p:spPr>
          <a:xfrm>
            <a:off x="395764" y="3463275"/>
            <a:ext cx="1871980" cy="2091690"/>
          </a:xfrm>
          <a:prstGeom prst="rect">
            <a:avLst/>
          </a:prstGeom>
        </p:spPr>
      </p:pic>
    </p:spTree>
    <p:extLst>
      <p:ext uri="{BB962C8B-B14F-4D97-AF65-F5344CB8AC3E}">
        <p14:creationId xmlns:p14="http://schemas.microsoft.com/office/powerpoint/2010/main" val="278727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MATERIALES Y MÉTODOS</a:t>
            </a:r>
            <a:endParaRPr lang="es-EC" dirty="0"/>
          </a:p>
        </p:txBody>
      </p:sp>
      <p:sp>
        <p:nvSpPr>
          <p:cNvPr id="3" name="2 Marcador de contenido"/>
          <p:cNvSpPr>
            <a:spLocks noGrp="1"/>
          </p:cNvSpPr>
          <p:nvPr>
            <p:ph idx="1"/>
          </p:nvPr>
        </p:nvSpPr>
        <p:spPr/>
        <p:txBody>
          <a:bodyPr/>
          <a:lstStyle/>
          <a:p>
            <a:r>
              <a:rPr lang="es-EC" dirty="0" smtClean="0"/>
              <a:t>ADS					SUSTRATO FR-4</a:t>
            </a:r>
          </a:p>
          <a:p>
            <a:endParaRPr lang="es-EC" dirty="0"/>
          </a:p>
          <a:p>
            <a:endParaRPr lang="es-EC" dirty="0" smtClean="0"/>
          </a:p>
          <a:p>
            <a:endParaRPr lang="es-EC" dirty="0"/>
          </a:p>
          <a:p>
            <a:endParaRPr lang="es-EC" dirty="0" smtClean="0"/>
          </a:p>
          <a:p>
            <a:endParaRPr lang="es-EC" dirty="0"/>
          </a:p>
          <a:p>
            <a:r>
              <a:rPr lang="es-EC" dirty="0" smtClean="0"/>
              <a:t>CONECTORES SMA MACHO Y HEMBRA</a:t>
            </a:r>
            <a:endParaRPr lang="es-EC" dirty="0"/>
          </a:p>
        </p:txBody>
      </p:sp>
      <p:pic>
        <p:nvPicPr>
          <p:cNvPr id="4" name="3 Imagen"/>
          <p:cNvPicPr/>
          <p:nvPr/>
        </p:nvPicPr>
        <p:blipFill rotWithShape="1">
          <a:blip r:embed="rId2"/>
          <a:srcRect t="1068" b="833"/>
          <a:stretch/>
        </p:blipFill>
        <p:spPr bwMode="auto">
          <a:xfrm>
            <a:off x="971601" y="2060849"/>
            <a:ext cx="2016224" cy="1872208"/>
          </a:xfrm>
          <a:prstGeom prst="rect">
            <a:avLst/>
          </a:prstGeom>
          <a:ln>
            <a:noFill/>
          </a:ln>
          <a:extLst>
            <a:ext uri="{53640926-AAD7-44D8-BBD7-CCE9431645EC}">
              <a14:shadowObscured xmlns:a14="http://schemas.microsoft.com/office/drawing/2010/main"/>
            </a:ext>
          </a:extLst>
        </p:spPr>
      </p:pic>
      <p:pic>
        <p:nvPicPr>
          <p:cNvPr id="5" name="4 Imagen" descr="Resultado de imagen para fr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06378"/>
            <a:ext cx="3421380" cy="1581150"/>
          </a:xfrm>
          <a:prstGeom prst="rect">
            <a:avLst/>
          </a:prstGeom>
          <a:noFill/>
          <a:ln>
            <a:noFill/>
          </a:ln>
        </p:spPr>
      </p:pic>
      <p:pic>
        <p:nvPicPr>
          <p:cNvPr id="6" name="5 Imagen" descr="C:\Users\User\Downloads\IMG_8102.JPG"/>
          <p:cNvPicPr/>
          <p:nvPr/>
        </p:nvPicPr>
        <p:blipFill rotWithShape="1">
          <a:blip r:embed="rId4">
            <a:extLst>
              <a:ext uri="{28A0092B-C50C-407E-A947-70E740481C1C}">
                <a14:useLocalDpi xmlns:a14="http://schemas.microsoft.com/office/drawing/2010/main" val="0"/>
              </a:ext>
            </a:extLst>
          </a:blip>
          <a:srcRect l="38504" t="40370" r="27913" b="26791"/>
          <a:stretch/>
        </p:blipFill>
        <p:spPr bwMode="auto">
          <a:xfrm>
            <a:off x="1475656" y="4437112"/>
            <a:ext cx="2238375" cy="1642110"/>
          </a:xfrm>
          <a:prstGeom prst="rect">
            <a:avLst/>
          </a:prstGeom>
          <a:noFill/>
          <a:ln>
            <a:noFill/>
          </a:ln>
          <a:extLst>
            <a:ext uri="{53640926-AAD7-44D8-BBD7-CCE9431645EC}">
              <a14:shadowObscured xmlns:a14="http://schemas.microsoft.com/office/drawing/2010/main"/>
            </a:ext>
          </a:extLst>
        </p:spPr>
      </p:pic>
      <p:pic>
        <p:nvPicPr>
          <p:cNvPr id="7" name="6 Imagen" descr="Resultado de imagen para conector sma macho"/>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399964"/>
            <a:ext cx="2567940" cy="1716405"/>
          </a:xfrm>
          <a:prstGeom prst="rect">
            <a:avLst/>
          </a:prstGeom>
          <a:noFill/>
          <a:ln>
            <a:noFill/>
          </a:ln>
        </p:spPr>
      </p:pic>
    </p:spTree>
    <p:extLst>
      <p:ext uri="{BB962C8B-B14F-4D97-AF65-F5344CB8AC3E}">
        <p14:creationId xmlns:p14="http://schemas.microsoft.com/office/powerpoint/2010/main" val="26536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7620000" cy="5996136"/>
          </a:xfrm>
        </p:spPr>
        <p:txBody>
          <a:bodyPr/>
          <a:lstStyle/>
          <a:p>
            <a:r>
              <a:rPr lang="es-EC" dirty="0" smtClean="0"/>
              <a:t>CABLE PASTERNACK SMA-N</a:t>
            </a:r>
          </a:p>
          <a:p>
            <a:endParaRPr lang="es-EC" dirty="0"/>
          </a:p>
          <a:p>
            <a:endParaRPr lang="es-EC" dirty="0" smtClean="0"/>
          </a:p>
          <a:p>
            <a:endParaRPr lang="es-EC" dirty="0" smtClean="0"/>
          </a:p>
          <a:p>
            <a:endParaRPr lang="es-EC" dirty="0"/>
          </a:p>
          <a:p>
            <a:pPr marL="114300" indent="0">
              <a:buNone/>
            </a:pPr>
            <a:endParaRPr lang="es-EC" dirty="0"/>
          </a:p>
          <a:p>
            <a:r>
              <a:rPr lang="es-EC" dirty="0" smtClean="0"/>
              <a:t>CARGAS</a:t>
            </a:r>
          </a:p>
          <a:p>
            <a:endParaRPr lang="es-EC" dirty="0"/>
          </a:p>
          <a:p>
            <a:endParaRPr lang="es-EC" dirty="0" smtClean="0"/>
          </a:p>
          <a:p>
            <a:endParaRPr lang="es-EC" dirty="0"/>
          </a:p>
          <a:p>
            <a:endParaRPr lang="es-EC" dirty="0" smtClean="0"/>
          </a:p>
          <a:p>
            <a:endParaRPr lang="es-EC" dirty="0"/>
          </a:p>
          <a:p>
            <a:pPr lvl="1"/>
            <a:r>
              <a:rPr lang="es-EC" dirty="0" smtClean="0"/>
              <a:t>ANALIZADOR</a:t>
            </a:r>
          </a:p>
          <a:p>
            <a:pPr marL="777240" lvl="2" indent="0">
              <a:buNone/>
            </a:pPr>
            <a:r>
              <a:rPr lang="es-EC" dirty="0"/>
              <a:t>	</a:t>
            </a:r>
            <a:r>
              <a:rPr lang="es-EC" dirty="0" smtClean="0"/>
              <a:t>N9918A</a:t>
            </a:r>
            <a:endParaRPr lang="es-EC" dirty="0"/>
          </a:p>
        </p:txBody>
      </p:sp>
      <p:pic>
        <p:nvPicPr>
          <p:cNvPr id="4" name="3 Imagen" descr="C:\Users\FAMILIA ROMERO\Desktop\david_cell\fotos_tesis\del ing\IMG-20160520-WA0014.jpg"/>
          <p:cNvPicPr/>
          <p:nvPr/>
        </p:nvPicPr>
        <p:blipFill rotWithShape="1">
          <a:blip r:embed="rId2" cstate="print">
            <a:extLst>
              <a:ext uri="{28A0092B-C50C-407E-A947-70E740481C1C}">
                <a14:useLocalDpi xmlns:a14="http://schemas.microsoft.com/office/drawing/2010/main" val="0"/>
              </a:ext>
            </a:extLst>
          </a:blip>
          <a:srcRect t="20975" r="21460" b="26057"/>
          <a:stretch/>
        </p:blipFill>
        <p:spPr bwMode="auto">
          <a:xfrm>
            <a:off x="1763688" y="476672"/>
            <a:ext cx="1944216" cy="2016225"/>
          </a:xfrm>
          <a:prstGeom prst="rect">
            <a:avLst/>
          </a:prstGeom>
          <a:noFill/>
          <a:ln>
            <a:noFill/>
          </a:ln>
          <a:extLst>
            <a:ext uri="{53640926-AAD7-44D8-BBD7-CCE9431645EC}">
              <a14:shadowObscured xmlns:a14="http://schemas.microsoft.com/office/drawing/2010/main"/>
            </a:ext>
          </a:extLst>
        </p:spPr>
      </p:pic>
      <p:graphicFrame>
        <p:nvGraphicFramePr>
          <p:cNvPr id="5" name="4 Tabla"/>
          <p:cNvGraphicFramePr>
            <a:graphicFrameLocks noGrp="1"/>
          </p:cNvGraphicFramePr>
          <p:nvPr>
            <p:extLst>
              <p:ext uri="{D42A27DB-BD31-4B8C-83A1-F6EECF244321}">
                <p14:modId xmlns:p14="http://schemas.microsoft.com/office/powerpoint/2010/main" val="1257618781"/>
              </p:ext>
            </p:extLst>
          </p:nvPr>
        </p:nvGraphicFramePr>
        <p:xfrm>
          <a:off x="4139952" y="476672"/>
          <a:ext cx="2876550" cy="1796800"/>
        </p:xfrm>
        <a:graphic>
          <a:graphicData uri="http://schemas.openxmlformats.org/drawingml/2006/table">
            <a:tbl>
              <a:tblPr firstRow="1" firstCol="1" bandRow="1">
                <a:tableStyleId>{5C22544A-7EE6-4342-B048-85BDC9FD1C3A}</a:tableStyleId>
              </a:tblPr>
              <a:tblGrid>
                <a:gridCol w="1887894"/>
                <a:gridCol w="988656"/>
              </a:tblGrid>
              <a:tr h="190500">
                <a:tc>
                  <a:txBody>
                    <a:bodyPr/>
                    <a:lstStyle/>
                    <a:p>
                      <a:pPr algn="ctr">
                        <a:lnSpc>
                          <a:spcPct val="150000"/>
                        </a:lnSpc>
                        <a:spcBef>
                          <a:spcPts val="600"/>
                        </a:spcBef>
                        <a:spcAft>
                          <a:spcPts val="0"/>
                        </a:spcAft>
                      </a:pPr>
                      <a:r>
                        <a:rPr lang="es-ES" sz="1100" dirty="0">
                          <a:effectLst/>
                        </a:rPr>
                        <a:t>Tipo de cable</a:t>
                      </a:r>
                      <a:endParaRPr lang="es-EC" sz="12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Coaxial 160</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Conector 1</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SMA macho</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Conector 2</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N macho</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Frecuencia</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18 GHz</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Impedancia cable</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50Ω</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Impedancia de cada conector</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50Ω</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Protección RF</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90 dB</a:t>
                      </a:r>
                      <a:endParaRPr lang="es-EC" sz="1200">
                        <a:effectLst/>
                        <a:latin typeface="Times New Roman"/>
                        <a:ea typeface="Calibri"/>
                        <a:cs typeface="Times New Roman"/>
                      </a:endParaRPr>
                    </a:p>
                  </a:txBody>
                  <a:tcPr marL="68580" marR="68580" marT="0" marB="0"/>
                </a:tc>
              </a:tr>
              <a:tr h="67310">
                <a:tc>
                  <a:txBody>
                    <a:bodyPr/>
                    <a:lstStyle/>
                    <a:p>
                      <a:pPr algn="ctr">
                        <a:lnSpc>
                          <a:spcPct val="150000"/>
                        </a:lnSpc>
                        <a:spcBef>
                          <a:spcPts val="600"/>
                        </a:spcBef>
                        <a:spcAft>
                          <a:spcPts val="0"/>
                        </a:spcAft>
                      </a:pPr>
                      <a:r>
                        <a:rPr lang="es-ES" sz="1100">
                          <a:effectLst/>
                        </a:rPr>
                        <a:t>Longitud</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dirty="0">
                          <a:effectLst/>
                        </a:rPr>
                        <a:t>30,58 cm</a:t>
                      </a:r>
                      <a:endParaRPr lang="es-EC" sz="1200" dirty="0">
                        <a:effectLst/>
                        <a:latin typeface="Times New Roman"/>
                        <a:ea typeface="Calibri"/>
                        <a:cs typeface="Times New Roman"/>
                      </a:endParaRPr>
                    </a:p>
                  </a:txBody>
                  <a:tcPr marL="68580" marR="68580" marT="0" marB="0"/>
                </a:tc>
              </a:tr>
            </a:tbl>
          </a:graphicData>
        </a:graphic>
      </p:graphicFrame>
      <p:pic>
        <p:nvPicPr>
          <p:cNvPr id="6" name="5 Imagen" descr="C:\Users\User\Downloads\IMG_8104.JPG"/>
          <p:cNvPicPr/>
          <p:nvPr/>
        </p:nvPicPr>
        <p:blipFill rotWithShape="1">
          <a:blip r:embed="rId3">
            <a:extLst>
              <a:ext uri="{28A0092B-C50C-407E-A947-70E740481C1C}">
                <a14:useLocalDpi xmlns:a14="http://schemas.microsoft.com/office/drawing/2010/main" val="0"/>
              </a:ext>
            </a:extLst>
          </a:blip>
          <a:srcRect l="37044" t="37938" r="20978" b="21196"/>
          <a:stretch/>
        </p:blipFill>
        <p:spPr bwMode="auto">
          <a:xfrm>
            <a:off x="1225343" y="2852936"/>
            <a:ext cx="2333625" cy="1704975"/>
          </a:xfrm>
          <a:prstGeom prst="rect">
            <a:avLst/>
          </a:prstGeom>
          <a:noFill/>
          <a:ln>
            <a:noFill/>
          </a:ln>
          <a:extLst>
            <a:ext uri="{53640926-AAD7-44D8-BBD7-CCE9431645EC}">
              <a14:shadowObscured xmlns:a14="http://schemas.microsoft.com/office/drawing/2010/main"/>
            </a:ext>
          </a:extLst>
        </p:spPr>
      </p:pic>
      <p:graphicFrame>
        <p:nvGraphicFramePr>
          <p:cNvPr id="7" name="6 Tabla"/>
          <p:cNvGraphicFramePr>
            <a:graphicFrameLocks noGrp="1"/>
          </p:cNvGraphicFramePr>
          <p:nvPr>
            <p:extLst>
              <p:ext uri="{D42A27DB-BD31-4B8C-83A1-F6EECF244321}">
                <p14:modId xmlns:p14="http://schemas.microsoft.com/office/powerpoint/2010/main" val="2057550646"/>
              </p:ext>
            </p:extLst>
          </p:nvPr>
        </p:nvGraphicFramePr>
        <p:xfrm>
          <a:off x="4139952" y="2866686"/>
          <a:ext cx="3016885" cy="1572200"/>
        </p:xfrm>
        <a:graphic>
          <a:graphicData uri="http://schemas.openxmlformats.org/drawingml/2006/table">
            <a:tbl>
              <a:tblPr firstRow="1" firstCol="1" bandRow="1">
                <a:tableStyleId>{5C22544A-7EE6-4342-B048-85BDC9FD1C3A}</a:tableStyleId>
              </a:tblPr>
              <a:tblGrid>
                <a:gridCol w="1785620"/>
                <a:gridCol w="1231265"/>
              </a:tblGrid>
              <a:tr h="190500">
                <a:tc>
                  <a:txBody>
                    <a:bodyPr/>
                    <a:lstStyle/>
                    <a:p>
                      <a:pPr algn="ctr">
                        <a:lnSpc>
                          <a:spcPct val="150000"/>
                        </a:lnSpc>
                        <a:spcBef>
                          <a:spcPts val="600"/>
                        </a:spcBef>
                        <a:spcAft>
                          <a:spcPts val="0"/>
                        </a:spcAft>
                      </a:pPr>
                      <a:r>
                        <a:rPr lang="es-ES" sz="1100">
                          <a:effectLst/>
                        </a:rPr>
                        <a:t>Conector/Tipo</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SMA macho</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Modelo</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ANNE -50+</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Impedancia</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50Ω</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Potencia nominal</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1W</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Material externo</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Cobre</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Material interno</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a:effectLst/>
                        </a:rPr>
                        <a:t>Plato de oro</a:t>
                      </a:r>
                      <a:endParaRPr lang="es-EC" sz="1200">
                        <a:effectLst/>
                        <a:latin typeface="Times New Roman"/>
                        <a:ea typeface="Calibri"/>
                        <a:cs typeface="Times New Roman"/>
                      </a:endParaRPr>
                    </a:p>
                  </a:txBody>
                  <a:tcPr marL="68580" marR="68580" marT="0" marB="0"/>
                </a:tc>
              </a:tr>
              <a:tr h="190500">
                <a:tc>
                  <a:txBody>
                    <a:bodyPr/>
                    <a:lstStyle/>
                    <a:p>
                      <a:pPr algn="ctr">
                        <a:lnSpc>
                          <a:spcPct val="150000"/>
                        </a:lnSpc>
                        <a:spcBef>
                          <a:spcPts val="600"/>
                        </a:spcBef>
                        <a:spcAft>
                          <a:spcPts val="0"/>
                        </a:spcAft>
                      </a:pPr>
                      <a:r>
                        <a:rPr lang="es-ES" sz="1100">
                          <a:effectLst/>
                        </a:rPr>
                        <a:t>Pérdida de retorno</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100" dirty="0">
                          <a:effectLst/>
                        </a:rPr>
                        <a:t>27 dB de 4 a 8 GHZ</a:t>
                      </a:r>
                      <a:endParaRPr lang="es-EC" sz="1200" dirty="0">
                        <a:effectLst/>
                        <a:latin typeface="Times New Roman"/>
                        <a:ea typeface="Calibri"/>
                        <a:cs typeface="Times New Roman"/>
                      </a:endParaRPr>
                    </a:p>
                  </a:txBody>
                  <a:tcPr marL="68580" marR="68580" marT="0" marB="0"/>
                </a:tc>
              </a:tr>
            </a:tbl>
          </a:graphicData>
        </a:graphic>
      </p:graphicFrame>
      <p:pic>
        <p:nvPicPr>
          <p:cNvPr id="8" name="7 Imagen"/>
          <p:cNvPicPr/>
          <p:nvPr/>
        </p:nvPicPr>
        <p:blipFill>
          <a:blip r:embed="rId4"/>
          <a:stretch>
            <a:fillRect/>
          </a:stretch>
        </p:blipFill>
        <p:spPr>
          <a:xfrm>
            <a:off x="2724054" y="4725144"/>
            <a:ext cx="3217213" cy="2058680"/>
          </a:xfrm>
          <a:prstGeom prst="rect">
            <a:avLst/>
          </a:prstGeom>
        </p:spPr>
      </p:pic>
    </p:spTree>
    <p:extLst>
      <p:ext uri="{BB962C8B-B14F-4D97-AF65-F5344CB8AC3E}">
        <p14:creationId xmlns:p14="http://schemas.microsoft.com/office/powerpoint/2010/main" val="86573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ACOPLADOR HIBRIDO 180 SIMPLE</a:t>
            </a:r>
            <a:endParaRPr lang="es-EC" dirty="0"/>
          </a:p>
        </p:txBody>
      </p:sp>
      <p:pic>
        <p:nvPicPr>
          <p:cNvPr id="4" name="3 Imagen"/>
          <p:cNvPicPr/>
          <p:nvPr/>
        </p:nvPicPr>
        <p:blipFill>
          <a:blip r:embed="rId2"/>
          <a:stretch>
            <a:fillRect/>
          </a:stretch>
        </p:blipFill>
        <p:spPr>
          <a:xfrm>
            <a:off x="1907704" y="1772816"/>
            <a:ext cx="4848225" cy="4451985"/>
          </a:xfrm>
          <a:prstGeom prst="rect">
            <a:avLst/>
          </a:prstGeom>
        </p:spPr>
      </p:pic>
    </p:spTree>
    <p:extLst>
      <p:ext uri="{BB962C8B-B14F-4D97-AF65-F5344CB8AC3E}">
        <p14:creationId xmlns:p14="http://schemas.microsoft.com/office/powerpoint/2010/main" val="21207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37706" t="26481" r="7327" b="30844"/>
          <a:stretch/>
        </p:blipFill>
        <p:spPr bwMode="auto">
          <a:xfrm>
            <a:off x="827584" y="514638"/>
            <a:ext cx="2952328" cy="2194282"/>
          </a:xfrm>
          <a:prstGeom prst="rect">
            <a:avLst/>
          </a:prstGeom>
          <a:ln>
            <a:noFill/>
          </a:ln>
          <a:extLst>
            <a:ext uri="{53640926-AAD7-44D8-BBD7-CCE9431645EC}">
              <a14:shadowObscured xmlns:a14="http://schemas.microsoft.com/office/drawing/2010/main"/>
            </a:ext>
          </a:extLst>
        </p:spPr>
      </p:pic>
      <p:pic>
        <p:nvPicPr>
          <p:cNvPr id="5" name="4 Imagen"/>
          <p:cNvPicPr/>
          <p:nvPr/>
        </p:nvPicPr>
        <p:blipFill>
          <a:blip r:embed="rId3"/>
          <a:stretch>
            <a:fillRect/>
          </a:stretch>
        </p:blipFill>
        <p:spPr>
          <a:xfrm>
            <a:off x="4572000" y="424816"/>
            <a:ext cx="2520280" cy="2520280"/>
          </a:xfrm>
          <a:prstGeom prst="rect">
            <a:avLst/>
          </a:prstGeom>
        </p:spPr>
      </p:pic>
      <p:pic>
        <p:nvPicPr>
          <p:cNvPr id="6"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765650"/>
            <a:ext cx="2333625" cy="2327275"/>
          </a:xfrm>
          <a:prstGeom prst="rect">
            <a:avLst/>
          </a:prstGeom>
          <a:noFill/>
          <a:ln>
            <a:noFill/>
          </a:ln>
          <a:effectLst/>
          <a:extLst/>
        </p:spPr>
      </p:pic>
      <p:pic>
        <p:nvPicPr>
          <p:cNvPr id="7" name="6 Marcador de contenido" descr="C:\Users\User\Desktop\2.jpg"/>
          <p:cNvPicPr>
            <a:picLocks noGrp="1"/>
          </p:cNvPicPr>
          <p:nvPr>
            <p:ph idx="1"/>
          </p:nvPr>
        </p:nvPicPr>
        <p:blipFill rotWithShape="1">
          <a:blip r:embed="rId5">
            <a:extLst>
              <a:ext uri="{28A0092B-C50C-407E-A947-70E740481C1C}">
                <a14:useLocalDpi xmlns:a14="http://schemas.microsoft.com/office/drawing/2010/main" val="0"/>
              </a:ext>
            </a:extLst>
          </a:blip>
          <a:srcRect l="10877" t="17600" r="237" b="55600"/>
          <a:stretch/>
        </p:blipFill>
        <p:spPr bwMode="auto">
          <a:xfrm>
            <a:off x="3347864" y="3501008"/>
            <a:ext cx="4571851" cy="24505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215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POTENCIA</a:t>
            </a:r>
            <a:endParaRPr lang="es-EC" dirty="0"/>
          </a:p>
        </p:txBody>
      </p:sp>
      <p:pic>
        <p:nvPicPr>
          <p:cNvPr id="4" name="3 Marcador de contenido"/>
          <p:cNvPicPr>
            <a:picLocks noGrp="1"/>
          </p:cNvPicPr>
          <p:nvPr>
            <p:ph idx="1"/>
          </p:nvPr>
        </p:nvPicPr>
        <p:blipFill>
          <a:blip r:embed="rId2"/>
          <a:stretch>
            <a:fillRect/>
          </a:stretch>
        </p:blipFill>
        <p:spPr>
          <a:xfrm>
            <a:off x="251520" y="1484784"/>
            <a:ext cx="7620000" cy="4212438"/>
          </a:xfrm>
          <a:prstGeom prst="rect">
            <a:avLst/>
          </a:prstGeom>
        </p:spPr>
      </p:pic>
    </p:spTree>
    <p:extLst>
      <p:ext uri="{BB962C8B-B14F-4D97-AF65-F5344CB8AC3E}">
        <p14:creationId xmlns:p14="http://schemas.microsoft.com/office/powerpoint/2010/main" val="6001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FASE</a:t>
            </a:r>
            <a:endParaRPr lang="es-EC" dirty="0"/>
          </a:p>
        </p:txBody>
      </p:sp>
      <p:pic>
        <p:nvPicPr>
          <p:cNvPr id="5" name="4 Imagen"/>
          <p:cNvPicPr/>
          <p:nvPr/>
        </p:nvPicPr>
        <p:blipFill>
          <a:blip r:embed="rId2"/>
          <a:stretch>
            <a:fillRect/>
          </a:stretch>
        </p:blipFill>
        <p:spPr>
          <a:xfrm>
            <a:off x="779060" y="1264394"/>
            <a:ext cx="3456384" cy="2263318"/>
          </a:xfrm>
          <a:prstGeom prst="rect">
            <a:avLst/>
          </a:prstGeom>
        </p:spPr>
      </p:pic>
      <p:pic>
        <p:nvPicPr>
          <p:cNvPr id="6" name="5 Imagen"/>
          <p:cNvPicPr/>
          <p:nvPr/>
        </p:nvPicPr>
        <p:blipFill>
          <a:blip r:embed="rId3"/>
          <a:stretch>
            <a:fillRect/>
          </a:stretch>
        </p:blipFill>
        <p:spPr>
          <a:xfrm>
            <a:off x="4788024" y="1264394"/>
            <a:ext cx="3429340" cy="2448273"/>
          </a:xfrm>
          <a:prstGeom prst="rect">
            <a:avLst/>
          </a:prstGeom>
        </p:spPr>
      </p:pic>
      <p:pic>
        <p:nvPicPr>
          <p:cNvPr id="7" name="6 Imagen"/>
          <p:cNvPicPr/>
          <p:nvPr/>
        </p:nvPicPr>
        <p:blipFill>
          <a:blip r:embed="rId4"/>
          <a:stretch>
            <a:fillRect/>
          </a:stretch>
        </p:blipFill>
        <p:spPr>
          <a:xfrm>
            <a:off x="670722" y="3861048"/>
            <a:ext cx="3564722" cy="2376264"/>
          </a:xfrm>
          <a:prstGeom prst="rect">
            <a:avLst/>
          </a:prstGeom>
        </p:spPr>
      </p:pic>
      <p:pic>
        <p:nvPicPr>
          <p:cNvPr id="8" name="7 Imagen"/>
          <p:cNvPicPr/>
          <p:nvPr/>
        </p:nvPicPr>
        <p:blipFill>
          <a:blip r:embed="rId5"/>
          <a:stretch>
            <a:fillRect/>
          </a:stretch>
        </p:blipFill>
        <p:spPr>
          <a:xfrm>
            <a:off x="4694263" y="3973785"/>
            <a:ext cx="3478137" cy="2263527"/>
          </a:xfrm>
          <a:prstGeom prst="rect">
            <a:avLst/>
          </a:prstGeom>
        </p:spPr>
      </p:pic>
    </p:spTree>
    <p:extLst>
      <p:ext uri="{BB962C8B-B14F-4D97-AF65-F5344CB8AC3E}">
        <p14:creationId xmlns:p14="http://schemas.microsoft.com/office/powerpoint/2010/main" val="228691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ACOPLADOR DIRECCIONAL HÍBRIDO  4X4</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491153706"/>
              </p:ext>
            </p:extLst>
          </p:nvPr>
        </p:nvGraphicFramePr>
        <p:xfrm>
          <a:off x="1475656" y="1700808"/>
          <a:ext cx="5616624" cy="1872208"/>
        </p:xfrm>
        <a:graphic>
          <a:graphicData uri="http://schemas.openxmlformats.org/presentationml/2006/ole">
            <mc:AlternateContent xmlns:mc="http://schemas.openxmlformats.org/markup-compatibility/2006">
              <mc:Choice xmlns:v="urn:schemas-microsoft-com:vml" Requires="v">
                <p:oleObj spid="_x0000_s5133" r:id="rId3" imgW="9162966" imgH="3066887" progId="Visio.Drawing.15">
                  <p:embed/>
                </p:oleObj>
              </mc:Choice>
              <mc:Fallback>
                <p:oleObj r:id="rId3" imgW="9162966" imgH="306688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00808"/>
                        <a:ext cx="5616624" cy="187220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611063492"/>
              </p:ext>
            </p:extLst>
          </p:nvPr>
        </p:nvGraphicFramePr>
        <p:xfrm>
          <a:off x="1475656" y="4005064"/>
          <a:ext cx="5843331" cy="1944216"/>
        </p:xfrm>
        <a:graphic>
          <a:graphicData uri="http://schemas.openxmlformats.org/presentationml/2006/ole">
            <mc:AlternateContent xmlns:mc="http://schemas.openxmlformats.org/markup-compatibility/2006">
              <mc:Choice xmlns:v="urn:schemas-microsoft-com:vml" Requires="v">
                <p:oleObj spid="_x0000_s5134" r:id="rId5" imgW="9172650" imgH="3047859" progId="Visio.Drawing.15">
                  <p:embed/>
                </p:oleObj>
              </mc:Choice>
              <mc:Fallback>
                <p:oleObj r:id="rId5" imgW="9172650" imgH="3047859"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005064"/>
                        <a:ext cx="5843331" cy="1944216"/>
                      </a:xfrm>
                      <a:prstGeom prst="rect">
                        <a:avLst/>
                      </a:prstGeom>
                      <a:noFill/>
                    </p:spPr>
                  </p:pic>
                </p:oleObj>
              </mc:Fallback>
            </mc:AlternateContent>
          </a:graphicData>
        </a:graphic>
      </p:graphicFrame>
    </p:spTree>
    <p:extLst>
      <p:ext uri="{BB962C8B-B14F-4D97-AF65-F5344CB8AC3E}">
        <p14:creationId xmlns:p14="http://schemas.microsoft.com/office/powerpoint/2010/main" val="370787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ESQUEMÁTICO </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rot="16200000">
            <a:off x="1799694" y="296650"/>
            <a:ext cx="4896542" cy="7272809"/>
          </a:xfrm>
          <a:prstGeom prst="rect">
            <a:avLst/>
          </a:prstGeom>
        </p:spPr>
      </p:pic>
    </p:spTree>
    <p:extLst>
      <p:ext uri="{BB962C8B-B14F-4D97-AF65-F5344CB8AC3E}">
        <p14:creationId xmlns:p14="http://schemas.microsoft.com/office/powerpoint/2010/main" val="98894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7282" t="11972" r="2141" b="19898"/>
          <a:stretch/>
        </p:blipFill>
        <p:spPr bwMode="auto">
          <a:xfrm>
            <a:off x="611561" y="260648"/>
            <a:ext cx="3326680" cy="260477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t="10423" b="5878"/>
          <a:stretch/>
        </p:blipFill>
        <p:spPr bwMode="auto">
          <a:xfrm>
            <a:off x="4589650" y="260648"/>
            <a:ext cx="2981325" cy="2604770"/>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4"/>
          <a:stretch>
            <a:fillRect/>
          </a:stretch>
        </p:blipFill>
        <p:spPr>
          <a:xfrm>
            <a:off x="309216" y="3103761"/>
            <a:ext cx="3629025" cy="3295650"/>
          </a:xfrm>
          <a:prstGeom prst="rect">
            <a:avLst/>
          </a:prstGeom>
        </p:spPr>
      </p:pic>
      <p:pic>
        <p:nvPicPr>
          <p:cNvPr id="7" name="6 Imagen" descr="C:\Users\User\Desktop\2.jpg"/>
          <p:cNvPicPr/>
          <p:nvPr/>
        </p:nvPicPr>
        <p:blipFill rotWithShape="1">
          <a:blip r:embed="rId5">
            <a:extLst>
              <a:ext uri="{28A0092B-C50C-407E-A947-70E740481C1C}">
                <a14:useLocalDpi xmlns:a14="http://schemas.microsoft.com/office/drawing/2010/main" val="0"/>
              </a:ext>
            </a:extLst>
          </a:blip>
          <a:srcRect t="45867" b="11599"/>
          <a:stretch/>
        </p:blipFill>
        <p:spPr bwMode="auto">
          <a:xfrm>
            <a:off x="4139210" y="3284984"/>
            <a:ext cx="3745158" cy="29332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043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ÍNDICE</a:t>
            </a:r>
            <a:endParaRPr lang="es-EC" b="1" dirty="0"/>
          </a:p>
        </p:txBody>
      </p:sp>
      <p:sp>
        <p:nvSpPr>
          <p:cNvPr id="3" name="2 Marcador de contenido"/>
          <p:cNvSpPr>
            <a:spLocks noGrp="1"/>
          </p:cNvSpPr>
          <p:nvPr>
            <p:ph idx="1"/>
          </p:nvPr>
        </p:nvSpPr>
        <p:spPr/>
        <p:txBody>
          <a:bodyPr/>
          <a:lstStyle/>
          <a:p>
            <a:r>
              <a:rPr lang="es-EC" dirty="0" smtClean="0"/>
              <a:t>ANTECEDENTES</a:t>
            </a:r>
          </a:p>
          <a:p>
            <a:r>
              <a:rPr lang="es-EC" dirty="0" smtClean="0"/>
              <a:t>JUSTIFICACIÓN</a:t>
            </a:r>
          </a:p>
          <a:p>
            <a:r>
              <a:rPr lang="es-EC" dirty="0" smtClean="0"/>
              <a:t>OBJETIVOS</a:t>
            </a:r>
          </a:p>
          <a:p>
            <a:r>
              <a:rPr lang="es-EC" dirty="0" smtClean="0"/>
              <a:t>MARCO TEÓRICO</a:t>
            </a:r>
          </a:p>
          <a:p>
            <a:r>
              <a:rPr lang="es-EC" dirty="0" smtClean="0"/>
              <a:t>MATERIALES Y MÉTODOS</a:t>
            </a:r>
          </a:p>
          <a:p>
            <a:r>
              <a:rPr lang="es-EC" dirty="0" smtClean="0"/>
              <a:t>DISEÑO DEL ACOPLADOR DIRECCIONAL HÍBRIDO</a:t>
            </a:r>
          </a:p>
          <a:p>
            <a:r>
              <a:rPr lang="es-EC" dirty="0" smtClean="0"/>
              <a:t>CONCLUSIONES</a:t>
            </a:r>
          </a:p>
          <a:p>
            <a:r>
              <a:rPr lang="es-EC" dirty="0" smtClean="0"/>
              <a:t>RECOMENDACIONES</a:t>
            </a:r>
          </a:p>
          <a:p>
            <a:r>
              <a:rPr lang="es-EC" dirty="0" smtClean="0"/>
              <a:t>TRABAJOS FUTUROS</a:t>
            </a:r>
          </a:p>
          <a:p>
            <a:endParaRPr lang="es-EC" dirty="0" smtClean="0"/>
          </a:p>
          <a:p>
            <a:endParaRPr lang="es-EC" dirty="0" smtClean="0"/>
          </a:p>
          <a:p>
            <a:endParaRPr lang="es-EC" dirty="0"/>
          </a:p>
        </p:txBody>
      </p:sp>
    </p:spTree>
    <p:extLst>
      <p:ext uri="{BB962C8B-B14F-4D97-AF65-F5344CB8AC3E}">
        <p14:creationId xmlns:p14="http://schemas.microsoft.com/office/powerpoint/2010/main" val="159277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POTENCIA</a:t>
            </a:r>
            <a:endParaRPr lang="es-EC" dirty="0"/>
          </a:p>
        </p:txBody>
      </p:sp>
      <p:pic>
        <p:nvPicPr>
          <p:cNvPr id="4" name="3 Marcador de contenido"/>
          <p:cNvPicPr>
            <a:picLocks noGrp="1"/>
          </p:cNvPicPr>
          <p:nvPr>
            <p:ph idx="1"/>
          </p:nvPr>
        </p:nvPicPr>
        <p:blipFill>
          <a:blip r:embed="rId2"/>
          <a:stretch>
            <a:fillRect/>
          </a:stretch>
        </p:blipFill>
        <p:spPr>
          <a:xfrm>
            <a:off x="2257400" y="1124744"/>
            <a:ext cx="4546848" cy="2734542"/>
          </a:xfrm>
          <a:prstGeom prst="rect">
            <a:avLst/>
          </a:prstGeom>
        </p:spPr>
      </p:pic>
      <p:pic>
        <p:nvPicPr>
          <p:cNvPr id="5" name="4 Imagen"/>
          <p:cNvPicPr/>
          <p:nvPr/>
        </p:nvPicPr>
        <p:blipFill rotWithShape="1">
          <a:blip r:embed="rId3"/>
          <a:srcRect t="3920"/>
          <a:stretch/>
        </p:blipFill>
        <p:spPr bwMode="auto">
          <a:xfrm>
            <a:off x="2184623" y="3994343"/>
            <a:ext cx="4619625" cy="2496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11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t="3305"/>
          <a:stretch/>
        </p:blipFill>
        <p:spPr bwMode="auto">
          <a:xfrm>
            <a:off x="395536" y="800084"/>
            <a:ext cx="3888432" cy="2556908"/>
          </a:xfrm>
          <a:prstGeom prst="rect">
            <a:avLst/>
          </a:prstGeom>
          <a:ln>
            <a:noFill/>
          </a:ln>
          <a:extLst>
            <a:ext uri="{53640926-AAD7-44D8-BBD7-CCE9431645EC}">
              <a14:shadowObscured xmlns:a14="http://schemas.microsoft.com/office/drawing/2010/main"/>
            </a:ext>
          </a:extLst>
        </p:spPr>
      </p:pic>
      <p:pic>
        <p:nvPicPr>
          <p:cNvPr id="5" name="4 Imagen"/>
          <p:cNvPicPr/>
          <p:nvPr/>
        </p:nvPicPr>
        <p:blipFill>
          <a:blip r:embed="rId3"/>
          <a:stretch>
            <a:fillRect/>
          </a:stretch>
        </p:blipFill>
        <p:spPr>
          <a:xfrm>
            <a:off x="4584605" y="800084"/>
            <a:ext cx="3646155" cy="2394578"/>
          </a:xfrm>
          <a:prstGeom prst="rect">
            <a:avLst/>
          </a:prstGeom>
        </p:spPr>
      </p:pic>
      <p:pic>
        <p:nvPicPr>
          <p:cNvPr id="6" name="5 Marcador de contenido"/>
          <p:cNvPicPr>
            <a:picLocks noGrp="1"/>
          </p:cNvPicPr>
          <p:nvPr>
            <p:ph idx="1"/>
          </p:nvPr>
        </p:nvPicPr>
        <p:blipFill rotWithShape="1">
          <a:blip r:embed="rId4"/>
          <a:srcRect t="1625"/>
          <a:stretch/>
        </p:blipFill>
        <p:spPr bwMode="auto">
          <a:xfrm>
            <a:off x="215516" y="3933056"/>
            <a:ext cx="4068452" cy="2160239"/>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5"/>
          <a:srcRect t="2367"/>
          <a:stretch/>
        </p:blipFill>
        <p:spPr bwMode="auto">
          <a:xfrm>
            <a:off x="4584606" y="3933056"/>
            <a:ext cx="3535216" cy="2304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019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4005064"/>
                <a:ext cx="7620000" cy="2395736"/>
              </a:xfrm>
            </p:spPr>
            <p:txBody>
              <a:bodyPr>
                <a:normAutofit fontScale="55000" lnSpcReduction="20000"/>
              </a:bodyPr>
              <a:lstStyle/>
              <a:p>
                <a:pPr marL="114300" indent="0">
                  <a:buNone/>
                </a:pPr>
                <a14:m>
                  <m:oMathPara xmlns:m="http://schemas.openxmlformats.org/officeDocument/2006/math">
                    <m:oMathParaPr>
                      <m:jc m:val="centerGroup"/>
                    </m:oMathParaPr>
                    <m:oMath xmlns:m="http://schemas.openxmlformats.org/officeDocument/2006/math">
                      <m:r>
                        <a:rPr lang="es-ES" b="1" i="1" smtClean="0"/>
                        <m:t>%</m:t>
                      </m:r>
                      <m:r>
                        <a:rPr lang="es-ES" b="1" i="1" smtClean="0"/>
                        <m:t>𝐀𝐁</m:t>
                      </m:r>
                      <m:r>
                        <a:rPr lang="es-ES"/>
                        <m:t>=</m:t>
                      </m:r>
                      <m:f>
                        <m:fPr>
                          <m:ctrlPr>
                            <a:rPr lang="es-EC" i="1"/>
                          </m:ctrlPr>
                        </m:fPr>
                        <m:num>
                          <m:r>
                            <m:rPr>
                              <m:sty m:val="p"/>
                            </m:rPr>
                            <a:rPr lang="es-ES"/>
                            <m:t>fr</m:t>
                          </m:r>
                          <m:r>
                            <a:rPr lang="es-ES"/>
                            <m:t>3</m:t>
                          </m:r>
                          <m:r>
                            <a:rPr lang="es-ES" i="1"/>
                            <m:t>−</m:t>
                          </m:r>
                          <m:r>
                            <m:rPr>
                              <m:sty m:val="p"/>
                            </m:rPr>
                            <a:rPr lang="es-ES"/>
                            <m:t>fr</m:t>
                          </m:r>
                          <m:r>
                            <a:rPr lang="es-ES"/>
                            <m:t>1</m:t>
                          </m:r>
                        </m:num>
                        <m:den>
                          <m:r>
                            <m:rPr>
                              <m:sty m:val="p"/>
                            </m:rPr>
                            <a:rPr lang="es-ES"/>
                            <m:t>fr</m:t>
                          </m:r>
                          <m:r>
                            <a:rPr lang="es-ES"/>
                            <m:t> (</m:t>
                          </m:r>
                          <m:r>
                            <m:rPr>
                              <m:sty m:val="p"/>
                            </m:rPr>
                            <a:rPr lang="es-ES"/>
                            <m:t>trabajo</m:t>
                          </m:r>
                          <m:r>
                            <a:rPr lang="es-ES"/>
                            <m:t>)</m:t>
                          </m:r>
                        </m:den>
                      </m:f>
                      <m:r>
                        <a:rPr lang="es-ES" i="1"/>
                        <m:t> . </m:t>
                      </m:r>
                      <m:d>
                        <m:dPr>
                          <m:ctrlPr>
                            <a:rPr lang="es-EC" i="1"/>
                          </m:ctrlPr>
                        </m:dPr>
                        <m:e>
                          <m:r>
                            <a:rPr lang="es-ES" i="1"/>
                            <m:t>100%</m:t>
                          </m:r>
                        </m:e>
                      </m:d>
                    </m:oMath>
                  </m:oMathPara>
                </a14:m>
                <a:endParaRPr lang="es-EC" dirty="0" smtClean="0"/>
              </a:p>
              <a:p>
                <a:pPr marL="114300" indent="0">
                  <a:buNone/>
                </a:pPr>
                <a:endParaRPr lang="es-EC" dirty="0"/>
              </a:p>
              <a:p>
                <a:pPr marL="114300" indent="0">
                  <a:buNone/>
                </a:pPr>
                <a:r>
                  <a:rPr lang="es-ES" dirty="0"/>
                  <a:t> </a:t>
                </a:r>
                <a:r>
                  <a:rPr lang="es-ES" dirty="0" smtClean="0"/>
                  <a:t>Para </a:t>
                </a:r>
                <a:r>
                  <a:rPr lang="es-ES" dirty="0"/>
                  <a:t>las señales de reflexión S (2,2) y S (6,6) se tiene: </a:t>
                </a:r>
                <a:endParaRPr lang="es-ES" dirty="0" smtClean="0"/>
              </a:p>
              <a:p>
                <a:pPr marL="114300" indent="0">
                  <a:buNone/>
                </a:pPr>
                <a:endParaRPr lang="es-EC" dirty="0"/>
              </a:p>
              <a:p>
                <a:pPr marL="114300" indent="0">
                  <a:buNone/>
                </a:pPr>
                <a14:m>
                  <m:oMathPara xmlns:m="http://schemas.openxmlformats.org/officeDocument/2006/math">
                    <m:oMathParaPr>
                      <m:jc m:val="centerGroup"/>
                    </m:oMathParaPr>
                    <m:oMath xmlns:m="http://schemas.openxmlformats.org/officeDocument/2006/math">
                      <m:r>
                        <m:rPr>
                          <m:sty m:val="p"/>
                        </m:rPr>
                        <a:rPr lang="es-ES"/>
                        <m:t>fr</m:t>
                      </m:r>
                      <m:r>
                        <a:rPr lang="es-ES"/>
                        <m:t>1=7,5 </m:t>
                      </m:r>
                      <m:r>
                        <m:rPr>
                          <m:sty m:val="p"/>
                        </m:rPr>
                        <a:rPr lang="es-ES"/>
                        <m:t>GHz</m:t>
                      </m:r>
                    </m:oMath>
                  </m:oMathPara>
                </a14:m>
                <a:endParaRPr lang="es-EC" dirty="0"/>
              </a:p>
              <a:p>
                <a:pPr marL="114300" indent="0">
                  <a:buNone/>
                </a:pPr>
                <a14:m>
                  <m:oMathPara xmlns:m="http://schemas.openxmlformats.org/officeDocument/2006/math">
                    <m:oMathParaPr>
                      <m:jc m:val="centerGroup"/>
                    </m:oMathParaPr>
                    <m:oMath xmlns:m="http://schemas.openxmlformats.org/officeDocument/2006/math">
                      <m:r>
                        <m:rPr>
                          <m:sty m:val="p"/>
                        </m:rPr>
                        <a:rPr lang="es-ES"/>
                        <m:t>fr</m:t>
                      </m:r>
                      <m:r>
                        <a:rPr lang="es-ES"/>
                        <m:t>3=4,5 </m:t>
                      </m:r>
                      <m:r>
                        <m:rPr>
                          <m:sty m:val="p"/>
                        </m:rPr>
                        <a:rPr lang="es-ES"/>
                        <m:t>GHz</m:t>
                      </m:r>
                    </m:oMath>
                  </m:oMathPara>
                </a14:m>
                <a:endParaRPr lang="es-EC" dirty="0"/>
              </a:p>
              <a:p>
                <a:pPr marL="114300" indent="0">
                  <a:buNone/>
                </a:pPr>
                <a14:m>
                  <m:oMathPara xmlns:m="http://schemas.openxmlformats.org/officeDocument/2006/math">
                    <m:oMathParaPr>
                      <m:jc m:val="centerGroup"/>
                    </m:oMathParaPr>
                    <m:oMath xmlns:m="http://schemas.openxmlformats.org/officeDocument/2006/math">
                      <m:r>
                        <a:rPr lang="es-ES"/>
                        <m:t>%</m:t>
                      </m:r>
                      <m:r>
                        <m:rPr>
                          <m:sty m:val="p"/>
                        </m:rPr>
                        <a:rPr lang="es-ES"/>
                        <m:t>AB</m:t>
                      </m:r>
                      <m:r>
                        <a:rPr lang="es-ES"/>
                        <m:t>=</m:t>
                      </m:r>
                      <m:f>
                        <m:fPr>
                          <m:ctrlPr>
                            <a:rPr lang="es-EC" i="1"/>
                          </m:ctrlPr>
                        </m:fPr>
                        <m:num>
                          <m:d>
                            <m:dPr>
                              <m:ctrlPr>
                                <a:rPr lang="es-EC" i="1"/>
                              </m:ctrlPr>
                            </m:dPr>
                            <m:e>
                              <m:r>
                                <a:rPr lang="es-ES"/>
                                <m:t>7,50</m:t>
                              </m:r>
                              <m:r>
                                <a:rPr lang="es-ES" i="1"/>
                                <m:t>−</m:t>
                              </m:r>
                              <m:r>
                                <a:rPr lang="es-ES"/>
                                <m:t>4,50</m:t>
                              </m:r>
                            </m:e>
                          </m:d>
                          <m:r>
                            <m:rPr>
                              <m:sty m:val="p"/>
                            </m:rPr>
                            <a:rPr lang="es-ES"/>
                            <m:t>GHz</m:t>
                          </m:r>
                        </m:num>
                        <m:den>
                          <m:r>
                            <a:rPr lang="es-ES" i="1"/>
                            <m:t>6 </m:t>
                          </m:r>
                          <m:r>
                            <m:rPr>
                              <m:sty m:val="p"/>
                            </m:rPr>
                            <a:rPr lang="es-ES"/>
                            <m:t>GHz</m:t>
                          </m:r>
                        </m:den>
                      </m:f>
                      <m:r>
                        <a:rPr lang="es-ES" i="1"/>
                        <m:t>.</m:t>
                      </m:r>
                      <m:d>
                        <m:dPr>
                          <m:ctrlPr>
                            <a:rPr lang="es-EC" i="1"/>
                          </m:ctrlPr>
                        </m:dPr>
                        <m:e>
                          <m:r>
                            <a:rPr lang="es-ES" i="1"/>
                            <m:t>100%</m:t>
                          </m:r>
                        </m:e>
                      </m:d>
                    </m:oMath>
                  </m:oMathPara>
                </a14:m>
                <a:endParaRPr lang="es-EC" dirty="0"/>
              </a:p>
              <a:p>
                <a:pPr marL="114300" indent="0">
                  <a:buNone/>
                </a:pPr>
                <a14:m>
                  <m:oMathPara xmlns:m="http://schemas.openxmlformats.org/officeDocument/2006/math">
                    <m:oMathParaPr>
                      <m:jc m:val="centerGroup"/>
                    </m:oMathParaPr>
                    <m:oMath xmlns:m="http://schemas.openxmlformats.org/officeDocument/2006/math">
                      <m:r>
                        <a:rPr lang="es-ES"/>
                        <m:t>%</m:t>
                      </m:r>
                      <m:r>
                        <m:rPr>
                          <m:sty m:val="p"/>
                        </m:rPr>
                        <a:rPr lang="es-ES"/>
                        <m:t>AB</m:t>
                      </m:r>
                      <m:r>
                        <a:rPr lang="es-ES"/>
                        <m:t>=</m:t>
                      </m:r>
                      <m:f>
                        <m:fPr>
                          <m:ctrlPr>
                            <a:rPr lang="es-EC" i="1"/>
                          </m:ctrlPr>
                        </m:fPr>
                        <m:num>
                          <m:r>
                            <a:rPr lang="es-ES"/>
                            <m:t>3</m:t>
                          </m:r>
                        </m:num>
                        <m:den>
                          <m:r>
                            <a:rPr lang="es-ES" i="1"/>
                            <m:t>6</m:t>
                          </m:r>
                        </m:den>
                      </m:f>
                      <m:r>
                        <a:rPr lang="es-ES" i="1"/>
                        <m:t>.</m:t>
                      </m:r>
                      <m:d>
                        <m:dPr>
                          <m:ctrlPr>
                            <a:rPr lang="es-EC" i="1"/>
                          </m:ctrlPr>
                        </m:dPr>
                        <m:e>
                          <m:r>
                            <a:rPr lang="es-ES" i="1"/>
                            <m:t>100%</m:t>
                          </m:r>
                        </m:e>
                      </m:d>
                    </m:oMath>
                  </m:oMathPara>
                </a14:m>
                <a:endParaRPr lang="es-EC" dirty="0"/>
              </a:p>
              <a:p>
                <a:pPr marL="114300" indent="0">
                  <a:buNone/>
                </a:pPr>
                <a14:m>
                  <m:oMathPara xmlns:m="http://schemas.openxmlformats.org/officeDocument/2006/math">
                    <m:oMathParaPr>
                      <m:jc m:val="centerGroup"/>
                    </m:oMathParaPr>
                    <m:oMath xmlns:m="http://schemas.openxmlformats.org/officeDocument/2006/math">
                      <m:r>
                        <a:rPr lang="es-ES" b="1"/>
                        <m:t>%</m:t>
                      </m:r>
                      <m:r>
                        <a:rPr lang="es-ES" b="1" i="1"/>
                        <m:t>𝐀𝐁</m:t>
                      </m:r>
                      <m:r>
                        <a:rPr lang="es-ES" b="1"/>
                        <m:t>=</m:t>
                      </m:r>
                      <m:r>
                        <a:rPr lang="es-ES" b="1" i="1"/>
                        <m:t>𝟓𝟎</m:t>
                      </m:r>
                      <m:r>
                        <a:rPr lang="es-ES" b="1"/>
                        <m:t> %</m:t>
                      </m:r>
                    </m:oMath>
                  </m:oMathPara>
                </a14:m>
                <a:endParaRPr lang="es-EC" dirty="0"/>
              </a:p>
              <a:p>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4005064"/>
                <a:ext cx="7620000" cy="2395736"/>
              </a:xfrm>
              <a:blipFill rotWithShape="1">
                <a:blip r:embed="rId2"/>
                <a:stretch>
                  <a:fillRect/>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1498507382"/>
              </p:ext>
            </p:extLst>
          </p:nvPr>
        </p:nvGraphicFramePr>
        <p:xfrm>
          <a:off x="1331640" y="908720"/>
          <a:ext cx="5688629" cy="2499360"/>
        </p:xfrm>
        <a:graphic>
          <a:graphicData uri="http://schemas.openxmlformats.org/drawingml/2006/table">
            <a:tbl>
              <a:tblPr firstRow="1" firstCol="1" bandRow="1">
                <a:tableStyleId>{5C22544A-7EE6-4342-B048-85BDC9FD1C3A}</a:tableStyleId>
              </a:tblPr>
              <a:tblGrid>
                <a:gridCol w="652733"/>
                <a:gridCol w="606852"/>
                <a:gridCol w="606852"/>
                <a:gridCol w="697392"/>
                <a:gridCol w="697392"/>
                <a:gridCol w="606852"/>
                <a:gridCol w="606852"/>
                <a:gridCol w="606852"/>
                <a:gridCol w="606852"/>
              </a:tblGrid>
              <a:tr h="0">
                <a:tc rowSpan="2">
                  <a:txBody>
                    <a:bodyPr/>
                    <a:lstStyle/>
                    <a:p>
                      <a:pPr algn="ctr">
                        <a:lnSpc>
                          <a:spcPct val="150000"/>
                        </a:lnSpc>
                        <a:spcBef>
                          <a:spcPts val="600"/>
                        </a:spcBef>
                        <a:spcAft>
                          <a:spcPts val="0"/>
                        </a:spcAft>
                      </a:pPr>
                      <a:r>
                        <a:rPr lang="es-ES" sz="1200">
                          <a:effectLst/>
                        </a:rPr>
                        <a:t> </a:t>
                      </a:r>
                      <a:endParaRPr lang="es-EC" sz="1200">
                        <a:effectLst/>
                      </a:endParaRPr>
                    </a:p>
                    <a:p>
                      <a:pPr algn="just">
                        <a:lnSpc>
                          <a:spcPct val="150000"/>
                        </a:lnSpc>
                        <a:spcBef>
                          <a:spcPts val="600"/>
                        </a:spcBef>
                        <a:spcAft>
                          <a:spcPts val="0"/>
                        </a:spcAft>
                      </a:pPr>
                      <a:r>
                        <a:rPr lang="es-ES" sz="900">
                          <a:effectLst/>
                        </a:rPr>
                        <a:t>PUNTOS</a:t>
                      </a:r>
                      <a:endParaRPr lang="es-EC" sz="1200">
                        <a:effectLst/>
                        <a:latin typeface="Times New Roman"/>
                        <a:ea typeface="Calibri"/>
                        <a:cs typeface="Times New Roman"/>
                      </a:endParaRPr>
                    </a:p>
                  </a:txBody>
                  <a:tcPr marL="68580" marR="68580" marT="0" marB="0"/>
                </a:tc>
                <a:tc gridSpan="2">
                  <a:txBody>
                    <a:bodyPr/>
                    <a:lstStyle/>
                    <a:p>
                      <a:pPr algn="ctr">
                        <a:lnSpc>
                          <a:spcPct val="150000"/>
                        </a:lnSpc>
                        <a:spcBef>
                          <a:spcPts val="600"/>
                        </a:spcBef>
                        <a:spcAft>
                          <a:spcPts val="0"/>
                        </a:spcAft>
                      </a:pPr>
                      <a:r>
                        <a:rPr lang="es-ES" sz="1600">
                          <a:effectLst/>
                        </a:rPr>
                        <a:t>S 1,1</a:t>
                      </a:r>
                      <a:endParaRPr lang="es-EC" sz="1200">
                        <a:effectLst/>
                        <a:latin typeface="Times New Roman"/>
                        <a:ea typeface="Calibri"/>
                        <a:cs typeface="Times New Roman"/>
                      </a:endParaRPr>
                    </a:p>
                  </a:txBody>
                  <a:tcPr marL="68580" marR="68580" marT="0" marB="0"/>
                </a:tc>
                <a:tc hMerge="1">
                  <a:txBody>
                    <a:bodyPr/>
                    <a:lstStyle/>
                    <a:p>
                      <a:endParaRPr lang="es-EC"/>
                    </a:p>
                  </a:txBody>
                  <a:tcPr/>
                </a:tc>
                <a:tc gridSpan="2">
                  <a:txBody>
                    <a:bodyPr/>
                    <a:lstStyle/>
                    <a:p>
                      <a:pPr algn="ctr">
                        <a:lnSpc>
                          <a:spcPct val="150000"/>
                        </a:lnSpc>
                        <a:spcBef>
                          <a:spcPts val="600"/>
                        </a:spcBef>
                        <a:spcAft>
                          <a:spcPts val="0"/>
                        </a:spcAft>
                      </a:pPr>
                      <a:r>
                        <a:rPr lang="es-ES" sz="1600">
                          <a:effectLst/>
                        </a:rPr>
                        <a:t>S 2,2</a:t>
                      </a:r>
                      <a:endParaRPr lang="es-EC" sz="1200">
                        <a:effectLst/>
                        <a:latin typeface="Times New Roman"/>
                        <a:ea typeface="Calibri"/>
                        <a:cs typeface="Times New Roman"/>
                      </a:endParaRPr>
                    </a:p>
                  </a:txBody>
                  <a:tcPr marL="68580" marR="68580" marT="0" marB="0"/>
                </a:tc>
                <a:tc hMerge="1">
                  <a:txBody>
                    <a:bodyPr/>
                    <a:lstStyle/>
                    <a:p>
                      <a:endParaRPr lang="es-EC"/>
                    </a:p>
                  </a:txBody>
                  <a:tcPr/>
                </a:tc>
                <a:tc gridSpan="2">
                  <a:txBody>
                    <a:bodyPr/>
                    <a:lstStyle/>
                    <a:p>
                      <a:pPr algn="ctr">
                        <a:lnSpc>
                          <a:spcPct val="150000"/>
                        </a:lnSpc>
                        <a:spcBef>
                          <a:spcPts val="600"/>
                        </a:spcBef>
                        <a:spcAft>
                          <a:spcPts val="0"/>
                        </a:spcAft>
                      </a:pPr>
                      <a:r>
                        <a:rPr lang="es-ES" sz="1600">
                          <a:effectLst/>
                        </a:rPr>
                        <a:t>S 5,5</a:t>
                      </a:r>
                      <a:endParaRPr lang="es-EC" sz="1200">
                        <a:effectLst/>
                        <a:latin typeface="Times New Roman"/>
                        <a:ea typeface="Calibri"/>
                        <a:cs typeface="Times New Roman"/>
                      </a:endParaRPr>
                    </a:p>
                  </a:txBody>
                  <a:tcPr marL="68580" marR="68580" marT="0" marB="0"/>
                </a:tc>
                <a:tc hMerge="1">
                  <a:txBody>
                    <a:bodyPr/>
                    <a:lstStyle/>
                    <a:p>
                      <a:endParaRPr lang="es-EC"/>
                    </a:p>
                  </a:txBody>
                  <a:tcPr/>
                </a:tc>
                <a:tc gridSpan="2">
                  <a:txBody>
                    <a:bodyPr/>
                    <a:lstStyle/>
                    <a:p>
                      <a:pPr algn="ctr">
                        <a:lnSpc>
                          <a:spcPct val="150000"/>
                        </a:lnSpc>
                        <a:spcBef>
                          <a:spcPts val="600"/>
                        </a:spcBef>
                        <a:spcAft>
                          <a:spcPts val="0"/>
                        </a:spcAft>
                      </a:pPr>
                      <a:r>
                        <a:rPr lang="es-ES" sz="1600">
                          <a:effectLst/>
                        </a:rPr>
                        <a:t>S 6,6</a:t>
                      </a:r>
                      <a:endParaRPr lang="es-EC" sz="1200">
                        <a:effectLst/>
                        <a:latin typeface="Times New Roman"/>
                        <a:ea typeface="Calibri"/>
                        <a:cs typeface="Times New Roman"/>
                      </a:endParaRPr>
                    </a:p>
                  </a:txBody>
                  <a:tcPr marL="68580" marR="68580" marT="0" marB="0"/>
                </a:tc>
                <a:tc hMerge="1">
                  <a:txBody>
                    <a:bodyPr/>
                    <a:lstStyle/>
                    <a:p>
                      <a:endParaRPr lang="es-EC"/>
                    </a:p>
                  </a:txBody>
                  <a:tcPr/>
                </a:tc>
              </a:tr>
              <a:tr h="0">
                <a:tc vMerge="1">
                  <a:txBody>
                    <a:bodyPr/>
                    <a:lstStyle/>
                    <a:p>
                      <a:endParaRPr lang="es-EC"/>
                    </a:p>
                  </a:txBody>
                  <a:tcPr/>
                </a:tc>
                <a:tc>
                  <a:txBody>
                    <a:bodyPr/>
                    <a:lstStyle/>
                    <a:p>
                      <a:pPr algn="ctr">
                        <a:lnSpc>
                          <a:spcPct val="150000"/>
                        </a:lnSpc>
                        <a:spcBef>
                          <a:spcPts val="600"/>
                        </a:spcBef>
                        <a:spcAft>
                          <a:spcPts val="0"/>
                        </a:spcAft>
                      </a:pPr>
                      <a:r>
                        <a:rPr lang="es-ES" sz="900">
                          <a:effectLst/>
                        </a:rPr>
                        <a:t>X</a:t>
                      </a:r>
                      <a:endParaRPr lang="es-EC" sz="1200">
                        <a:effectLst/>
                      </a:endParaRPr>
                    </a:p>
                    <a:p>
                      <a:pPr algn="ctr">
                        <a:lnSpc>
                          <a:spcPct val="150000"/>
                        </a:lnSpc>
                        <a:spcBef>
                          <a:spcPts val="600"/>
                        </a:spcBef>
                        <a:spcAft>
                          <a:spcPts val="0"/>
                        </a:spcAft>
                      </a:pPr>
                      <a:r>
                        <a:rPr lang="es-ES" sz="900">
                          <a:effectLst/>
                        </a:rPr>
                        <a:t>[GHz]</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Y</a:t>
                      </a:r>
                      <a:endParaRPr lang="es-EC" sz="1200">
                        <a:effectLst/>
                      </a:endParaRPr>
                    </a:p>
                    <a:p>
                      <a:pPr algn="ctr">
                        <a:lnSpc>
                          <a:spcPct val="150000"/>
                        </a:lnSpc>
                        <a:spcBef>
                          <a:spcPts val="600"/>
                        </a:spcBef>
                        <a:spcAft>
                          <a:spcPts val="0"/>
                        </a:spcAft>
                      </a:pPr>
                      <a:r>
                        <a:rPr lang="es-ES" sz="900">
                          <a:effectLst/>
                        </a:rPr>
                        <a:t>[dB]</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X</a:t>
                      </a:r>
                      <a:endParaRPr lang="es-EC" sz="1200">
                        <a:effectLst/>
                      </a:endParaRPr>
                    </a:p>
                    <a:p>
                      <a:pPr algn="ctr">
                        <a:lnSpc>
                          <a:spcPct val="150000"/>
                        </a:lnSpc>
                        <a:spcBef>
                          <a:spcPts val="600"/>
                        </a:spcBef>
                        <a:spcAft>
                          <a:spcPts val="0"/>
                        </a:spcAft>
                      </a:pPr>
                      <a:r>
                        <a:rPr lang="es-ES" sz="900">
                          <a:effectLst/>
                        </a:rPr>
                        <a:t>[GHz]</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X</a:t>
                      </a:r>
                      <a:endParaRPr lang="es-EC" sz="1200">
                        <a:effectLst/>
                      </a:endParaRPr>
                    </a:p>
                    <a:p>
                      <a:pPr algn="ctr">
                        <a:lnSpc>
                          <a:spcPct val="150000"/>
                        </a:lnSpc>
                        <a:spcBef>
                          <a:spcPts val="600"/>
                        </a:spcBef>
                        <a:spcAft>
                          <a:spcPts val="0"/>
                        </a:spcAft>
                      </a:pPr>
                      <a:r>
                        <a:rPr lang="es-ES" sz="900">
                          <a:effectLst/>
                        </a:rPr>
                        <a:t>[GHz]</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X</a:t>
                      </a:r>
                      <a:endParaRPr lang="es-EC" sz="1200">
                        <a:effectLst/>
                      </a:endParaRPr>
                    </a:p>
                    <a:p>
                      <a:pPr algn="ctr">
                        <a:lnSpc>
                          <a:spcPct val="150000"/>
                        </a:lnSpc>
                        <a:spcBef>
                          <a:spcPts val="600"/>
                        </a:spcBef>
                        <a:spcAft>
                          <a:spcPts val="0"/>
                        </a:spcAft>
                      </a:pPr>
                      <a:r>
                        <a:rPr lang="es-ES" sz="900">
                          <a:effectLst/>
                        </a:rPr>
                        <a:t>[GHz]</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Y</a:t>
                      </a:r>
                      <a:endParaRPr lang="es-EC" sz="1200">
                        <a:effectLst/>
                      </a:endParaRPr>
                    </a:p>
                    <a:p>
                      <a:pPr algn="ctr">
                        <a:lnSpc>
                          <a:spcPct val="150000"/>
                        </a:lnSpc>
                        <a:spcBef>
                          <a:spcPts val="600"/>
                        </a:spcBef>
                        <a:spcAft>
                          <a:spcPts val="0"/>
                        </a:spcAft>
                      </a:pPr>
                      <a:r>
                        <a:rPr lang="es-ES" sz="900">
                          <a:effectLst/>
                        </a:rPr>
                        <a:t>[dB]</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X</a:t>
                      </a:r>
                      <a:endParaRPr lang="es-EC" sz="1200">
                        <a:effectLst/>
                      </a:endParaRPr>
                    </a:p>
                    <a:p>
                      <a:pPr algn="ctr">
                        <a:lnSpc>
                          <a:spcPct val="150000"/>
                        </a:lnSpc>
                        <a:spcBef>
                          <a:spcPts val="600"/>
                        </a:spcBef>
                        <a:spcAft>
                          <a:spcPts val="0"/>
                        </a:spcAft>
                      </a:pPr>
                      <a:r>
                        <a:rPr lang="es-ES" sz="900">
                          <a:effectLst/>
                        </a:rPr>
                        <a:t>[GHz]</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900">
                          <a:effectLst/>
                        </a:rPr>
                        <a:t>Y</a:t>
                      </a:r>
                      <a:endParaRPr lang="es-EC" sz="1200">
                        <a:effectLst/>
                      </a:endParaRPr>
                    </a:p>
                    <a:p>
                      <a:pPr algn="ctr">
                        <a:lnSpc>
                          <a:spcPct val="150000"/>
                        </a:lnSpc>
                        <a:spcBef>
                          <a:spcPts val="600"/>
                        </a:spcBef>
                        <a:spcAft>
                          <a:spcPts val="0"/>
                        </a:spcAft>
                      </a:pPr>
                      <a:r>
                        <a:rPr lang="es-ES" sz="900">
                          <a:effectLst/>
                        </a:rPr>
                        <a:t>[dB]</a:t>
                      </a:r>
                      <a:endParaRPr lang="es-EC" sz="1200">
                        <a:effectLst/>
                        <a:latin typeface="Times New Roman"/>
                        <a:ea typeface="Calibri"/>
                        <a:cs typeface="Times New Roman"/>
                      </a:endParaRPr>
                    </a:p>
                  </a:txBody>
                  <a:tcPr marL="68580" marR="68580" marT="0" marB="0"/>
                </a:tc>
              </a:tr>
              <a:tr h="0">
                <a:tc>
                  <a:txBody>
                    <a:bodyPr/>
                    <a:lstStyle/>
                    <a:p>
                      <a:pPr algn="ctr">
                        <a:lnSpc>
                          <a:spcPct val="150000"/>
                        </a:lnSpc>
                        <a:spcBef>
                          <a:spcPts val="600"/>
                        </a:spcBef>
                        <a:spcAft>
                          <a:spcPts val="0"/>
                        </a:spcAft>
                      </a:pPr>
                      <a:r>
                        <a:rPr lang="es-ES" sz="1400">
                          <a:effectLst/>
                        </a:rPr>
                        <a:t>A</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-19,984</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-15,328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-15,928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4,8</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-18,775</a:t>
                      </a:r>
                      <a:endParaRPr lang="es-EC" sz="1200">
                        <a:effectLst/>
                        <a:latin typeface="Times New Roman"/>
                        <a:ea typeface="Calibri"/>
                        <a:cs typeface="Times New Roman"/>
                      </a:endParaRPr>
                    </a:p>
                  </a:txBody>
                  <a:tcPr marL="68580" marR="68580" marT="0" marB="0"/>
                </a:tc>
              </a:tr>
              <a:tr h="0">
                <a:tc>
                  <a:txBody>
                    <a:bodyPr/>
                    <a:lstStyle/>
                    <a:p>
                      <a:pPr algn="ctr">
                        <a:lnSpc>
                          <a:spcPct val="150000"/>
                        </a:lnSpc>
                        <a:spcBef>
                          <a:spcPts val="600"/>
                        </a:spcBef>
                        <a:spcAft>
                          <a:spcPts val="0"/>
                        </a:spcAft>
                      </a:pPr>
                      <a:r>
                        <a:rPr lang="es-ES" sz="1400">
                          <a:effectLst/>
                        </a:rPr>
                        <a:t>B</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6</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-38,690</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6</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-43,644</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6</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-38,484</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6</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-43,555</a:t>
                      </a:r>
                      <a:endParaRPr lang="es-EC" sz="1200">
                        <a:effectLst/>
                        <a:latin typeface="Times New Roman"/>
                        <a:ea typeface="Calibri"/>
                        <a:cs typeface="Times New Roman"/>
                      </a:endParaRPr>
                    </a:p>
                  </a:txBody>
                  <a:tcPr marL="68580" marR="68580" marT="0" marB="0"/>
                </a:tc>
              </a:tr>
              <a:tr h="0">
                <a:tc>
                  <a:txBody>
                    <a:bodyPr/>
                    <a:lstStyle/>
                    <a:p>
                      <a:pPr algn="ctr">
                        <a:lnSpc>
                          <a:spcPct val="150000"/>
                        </a:lnSpc>
                        <a:spcBef>
                          <a:spcPts val="600"/>
                        </a:spcBef>
                        <a:spcAft>
                          <a:spcPts val="0"/>
                        </a:spcAft>
                      </a:pPr>
                      <a:r>
                        <a:rPr lang="es-ES" sz="1400">
                          <a:effectLst/>
                        </a:rPr>
                        <a:t>C</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7,2</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-19,695</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7,2</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-14,989</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7,2</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-15,735</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a:effectLst/>
                        </a:rPr>
                        <a:t>7,2</a:t>
                      </a:r>
                      <a:endParaRPr lang="es-EC" sz="12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200" dirty="0">
                          <a:effectLst/>
                        </a:rPr>
                        <a:t>-17,493</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8197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EN FASE</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3491" y="1556792"/>
            <a:ext cx="6980953" cy="1828572"/>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05064"/>
            <a:ext cx="6624736" cy="1728192"/>
          </a:xfrm>
          <a:prstGeom prst="rect">
            <a:avLst/>
          </a:prstGeom>
          <a:noFill/>
          <a:ln>
            <a:noFill/>
          </a:ln>
        </p:spPr>
      </p:pic>
    </p:spTree>
    <p:extLst>
      <p:ext uri="{BB962C8B-B14F-4D97-AF65-F5344CB8AC3E}">
        <p14:creationId xmlns:p14="http://schemas.microsoft.com/office/powerpoint/2010/main" val="281024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00235" y="908720"/>
            <a:ext cx="6735305" cy="1728192"/>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933681" y="3212976"/>
            <a:ext cx="6768751" cy="1800200"/>
          </a:xfrm>
          <a:prstGeom prst="rect">
            <a:avLst/>
          </a:prstGeom>
          <a:noFill/>
          <a:ln>
            <a:noFill/>
          </a:ln>
        </p:spPr>
      </p:pic>
    </p:spTree>
    <p:extLst>
      <p:ext uri="{BB962C8B-B14F-4D97-AF65-F5344CB8AC3E}">
        <p14:creationId xmlns:p14="http://schemas.microsoft.com/office/powerpoint/2010/main" val="212926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tretch>
            <a:fillRect/>
          </a:stretch>
        </p:blipFill>
        <p:spPr>
          <a:xfrm>
            <a:off x="611560" y="332656"/>
            <a:ext cx="3528392" cy="2793579"/>
          </a:xfrm>
          <a:prstGeom prst="rect">
            <a:avLst/>
          </a:prstGeom>
        </p:spPr>
      </p:pic>
      <p:pic>
        <p:nvPicPr>
          <p:cNvPr id="6" name="5 Imagen"/>
          <p:cNvPicPr/>
          <p:nvPr/>
        </p:nvPicPr>
        <p:blipFill>
          <a:blip r:embed="rId3"/>
          <a:stretch>
            <a:fillRect/>
          </a:stretch>
        </p:blipFill>
        <p:spPr>
          <a:xfrm>
            <a:off x="4499992" y="389931"/>
            <a:ext cx="3534936" cy="2736304"/>
          </a:xfrm>
          <a:prstGeom prst="rect">
            <a:avLst/>
          </a:prstGeom>
        </p:spPr>
      </p:pic>
      <p:pic>
        <p:nvPicPr>
          <p:cNvPr id="7" name="6 Imagen"/>
          <p:cNvPicPr/>
          <p:nvPr/>
        </p:nvPicPr>
        <p:blipFill>
          <a:blip r:embed="rId4"/>
          <a:stretch>
            <a:fillRect/>
          </a:stretch>
        </p:blipFill>
        <p:spPr>
          <a:xfrm>
            <a:off x="683568" y="3501008"/>
            <a:ext cx="3528392" cy="2808312"/>
          </a:xfrm>
          <a:prstGeom prst="rect">
            <a:avLst/>
          </a:prstGeom>
        </p:spPr>
      </p:pic>
      <p:pic>
        <p:nvPicPr>
          <p:cNvPr id="8" name="7 Imagen"/>
          <p:cNvPicPr/>
          <p:nvPr/>
        </p:nvPicPr>
        <p:blipFill>
          <a:blip r:embed="rId5"/>
          <a:stretch>
            <a:fillRect/>
          </a:stretch>
        </p:blipFill>
        <p:spPr>
          <a:xfrm>
            <a:off x="4526960" y="3429000"/>
            <a:ext cx="3507967" cy="2952328"/>
          </a:xfrm>
          <a:prstGeom prst="rect">
            <a:avLst/>
          </a:prstGeom>
        </p:spPr>
      </p:pic>
    </p:spTree>
    <p:extLst>
      <p:ext uri="{BB962C8B-B14F-4D97-AF65-F5344CB8AC3E}">
        <p14:creationId xmlns:p14="http://schemas.microsoft.com/office/powerpoint/2010/main" val="759601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62500" lnSpcReduction="20000"/>
          </a:bodyPr>
          <a:lstStyle/>
          <a:p>
            <a:pPr lvl="0" algn="just"/>
            <a:r>
              <a:rPr lang="es-ES" dirty="0"/>
              <a:t>Se diseñó dos acopladores direccionales híbridos de 180</a:t>
            </a:r>
            <a:r>
              <a:rPr lang="es-ES" baseline="30000" dirty="0"/>
              <a:t>0</a:t>
            </a:r>
            <a:r>
              <a:rPr lang="es-ES" dirty="0"/>
              <a:t> de sección simple y de 4 secciones, con una frecuencia de operación establecida a 6 GHz la cual pertenece a la banda C mediante el uso de tecnología </a:t>
            </a:r>
            <a:r>
              <a:rPr lang="es-ES" i="1" dirty="0" err="1"/>
              <a:t>Microstrip</a:t>
            </a:r>
            <a:r>
              <a:rPr lang="es-ES" dirty="0"/>
              <a:t>, estos dos diseño fueron implementados alcanzado como resultado dispositivos electrónicos de bajo costo computacional de Radio Frecuencia capaz de trabajar con frecuencias de 6 GHz, teniendo como principal característica el costo económico con respecto a otros acopladores o equipos que hay en el mercado, además cabe aludir que estos dispositivos son de fácil reproducción, en comparación a la tecnología de guía de onda u otras tecnologías.</a:t>
            </a:r>
            <a:endParaRPr lang="es-EC" dirty="0"/>
          </a:p>
          <a:p>
            <a:pPr marL="114300" indent="0" algn="just">
              <a:buNone/>
            </a:pPr>
            <a:endParaRPr lang="es-EC" dirty="0"/>
          </a:p>
          <a:p>
            <a:pPr lvl="0" algn="just"/>
            <a:r>
              <a:rPr lang="es-ES" dirty="0"/>
              <a:t>Se realizó el análisis matemático del nivel de potencia en dB y principalmente la fase a la que se diseña el acoplador es un parámetro fundamental relacionado con el factor de acoplamiento tanto para el diseño de sección simple como para el diseño de múltiples secciones, siendo este último diseño el más complejo dependiendo del número de secciones que se desee implementar y debido a que el acoplador construido generó un nuevo tipo de acoplador de 4 entradas x 4 salidas. </a:t>
            </a:r>
            <a:endParaRPr lang="es-EC" dirty="0"/>
          </a:p>
          <a:p>
            <a:pPr marL="114300" indent="0" algn="just">
              <a:buNone/>
            </a:pPr>
            <a:endParaRPr lang="es-EC" dirty="0"/>
          </a:p>
          <a:p>
            <a:pPr lvl="0" algn="just"/>
            <a:r>
              <a:rPr lang="es-ES" dirty="0"/>
              <a:t>Los parámetros S </a:t>
            </a:r>
            <a:r>
              <a:rPr lang="es-ES" i="1" dirty="0"/>
              <a:t>(</a:t>
            </a:r>
            <a:r>
              <a:rPr lang="es-ES" i="1" dirty="0" err="1"/>
              <a:t>Scattering</a:t>
            </a:r>
            <a:r>
              <a:rPr lang="es-ES" i="1" dirty="0"/>
              <a:t>)</a:t>
            </a:r>
            <a:r>
              <a:rPr lang="es-ES" dirty="0"/>
              <a:t> son la base para el desarrollo de las simulaciones y mediciones, estos parámetros nos permiten obtener los valores de potencia, magnitud y fase de cada uno de los puertos en los dos esquemas planteados.</a:t>
            </a:r>
            <a:endParaRPr lang="es-EC" dirty="0"/>
          </a:p>
          <a:p>
            <a:pPr marL="114300" indent="0" algn="just">
              <a:buNone/>
            </a:pPr>
            <a:endParaRPr lang="es-EC" dirty="0"/>
          </a:p>
          <a:p>
            <a:pPr lvl="0" algn="just"/>
            <a:r>
              <a:rPr lang="es-ES" dirty="0"/>
              <a:t>Se analizó previamente los materiales que se utilizaría en base a sus características eléctricas, por tanto, se eligió al sustrato FR-4 como uno de que cumple la mayor parte de parámetros para la elaboración de los diseños y con respecto a las cargas, conectores, se dio importancia a que sus pérdidas de acuerdo al material de elaboración sean mínimas, logrando así resultados con menor cantidad de variaciones.</a:t>
            </a:r>
            <a:endParaRPr lang="es-EC" dirty="0"/>
          </a:p>
          <a:p>
            <a:pPr marL="114300" indent="0" algn="just">
              <a:buNone/>
            </a:pPr>
            <a:endParaRPr lang="es-EC" dirty="0"/>
          </a:p>
          <a:p>
            <a:endParaRPr lang="es-EC" dirty="0"/>
          </a:p>
        </p:txBody>
      </p:sp>
    </p:spTree>
    <p:extLst>
      <p:ext uri="{BB962C8B-B14F-4D97-AF65-F5344CB8AC3E}">
        <p14:creationId xmlns:p14="http://schemas.microsoft.com/office/powerpoint/2010/main" val="394149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7620000" cy="6264696"/>
          </a:xfrm>
        </p:spPr>
        <p:txBody>
          <a:bodyPr>
            <a:normAutofit fontScale="70000" lnSpcReduction="20000"/>
          </a:bodyPr>
          <a:lstStyle/>
          <a:p>
            <a:pPr lvl="0" algn="just"/>
            <a:r>
              <a:rPr lang="es-ES" dirty="0"/>
              <a:t>Se verificó con la construcción del acoplador direccional híbrido, que a más de tener múltiples secciones, al acoplador se lo puede transformar en una matriz Butler, la cual tiene como elemento en común el anillo híbrido de 180</a:t>
            </a:r>
            <a:r>
              <a:rPr lang="es-ES" baseline="30000" dirty="0"/>
              <a:t>0</a:t>
            </a:r>
            <a:r>
              <a:rPr lang="es-ES" dirty="0"/>
              <a:t> (</a:t>
            </a:r>
            <a:r>
              <a:rPr lang="es-ES" dirty="0" err="1"/>
              <a:t>rat-race</a:t>
            </a:r>
            <a:r>
              <a:rPr lang="es-ES" dirty="0"/>
              <a:t>). Este nuevo elemento genera un nuevo acoplador híbrido con 4 entradas y 4 salidas, cabe recalcar que los resultados a pesar del aumento del ancho de banda presentan resultados diferentes a los simulados, esto se debe a la adaptación y el aislamiento frente al diseño </a:t>
            </a:r>
            <a:r>
              <a:rPr lang="es-ES" dirty="0" err="1"/>
              <a:t>circuital</a:t>
            </a:r>
            <a:r>
              <a:rPr lang="es-ES" dirty="0"/>
              <a:t> inicial.</a:t>
            </a:r>
            <a:endParaRPr lang="es-EC" dirty="0"/>
          </a:p>
          <a:p>
            <a:pPr marL="114300" indent="0" algn="just">
              <a:buNone/>
            </a:pPr>
            <a:endParaRPr lang="es-EC" dirty="0"/>
          </a:p>
          <a:p>
            <a:pPr lvl="0" algn="just"/>
            <a:r>
              <a:rPr lang="es-ES" dirty="0"/>
              <a:t>Se garantizó que los resultados sean los más reales posible, por tanto para desarrollar las pruebas reales de los acopladores se utilizaron cables PASTERNACK PE304-24 certificados en base a la norma ISO 9001:2008 y un analizador de espectros N9918A de </a:t>
            </a:r>
            <a:r>
              <a:rPr lang="es-ES" dirty="0" err="1"/>
              <a:t>Keysight</a:t>
            </a:r>
            <a:r>
              <a:rPr lang="es-ES" dirty="0"/>
              <a:t> Technologies calibrado en frecuencia en base a la norma ISO 17025, así como las cargas que se emplearon son cargas de 50 Ω reales, determinando así que estos materiales son una parte esencial para comprobar el buen desempeño de los acopladores.</a:t>
            </a:r>
            <a:endParaRPr lang="es-EC" dirty="0"/>
          </a:p>
          <a:p>
            <a:pPr marL="114300" indent="0" algn="just">
              <a:buNone/>
            </a:pPr>
            <a:endParaRPr lang="es-EC" dirty="0"/>
          </a:p>
          <a:p>
            <a:pPr lvl="0" algn="just"/>
            <a:r>
              <a:rPr lang="es-ES" dirty="0"/>
              <a:t>En las pruebas reales con el acoplador direccional híbrido de sección simple, se puede verificar que las señales son aproximadas entre sí, tienden a ser similares y en algunos casos son idénticas, por tanto se logra obtener valores resultantes semejantes a los obtenidos en la simulación, cabe considerar que no son todas completamente iguales debido a que se presenta variaciones por pérdidas del sustrato FR-4 característico del mismo, así como también por pérdidas generadas al realizar la soldadura de los conectores SMA.</a:t>
            </a:r>
            <a:endParaRPr lang="es-EC" dirty="0"/>
          </a:p>
          <a:p>
            <a:pPr marL="114300" indent="0" algn="just">
              <a:buNone/>
            </a:pPr>
            <a:endParaRPr lang="es-EC" dirty="0"/>
          </a:p>
          <a:p>
            <a:pPr lvl="0" algn="just"/>
            <a:r>
              <a:rPr lang="es-ES" dirty="0"/>
              <a:t>Durante el proceso de desarrollo y simulación se determinó que si el acoplador es inducido por el puerto de entrada 1, el puerto 4 quedará completamente aislado, esto nos damos cuenta ya que tenemos un valor alto respecto a los de las demás secciones, por tanto el valor del parámetro S (1,4) se aproximará aún más al cero ideal debido al aislamiento respecto al </a:t>
            </a:r>
            <a:r>
              <a:rPr lang="es-ES" dirty="0" smtClean="0"/>
              <a:t>puerto1.</a:t>
            </a:r>
            <a:endParaRPr lang="es-EC" dirty="0"/>
          </a:p>
        </p:txBody>
      </p:sp>
    </p:spTree>
    <p:extLst>
      <p:ext uri="{BB962C8B-B14F-4D97-AF65-F5344CB8AC3E}">
        <p14:creationId xmlns:p14="http://schemas.microsoft.com/office/powerpoint/2010/main" val="428171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548680"/>
                <a:ext cx="7620000" cy="5852120"/>
              </a:xfrm>
            </p:spPr>
            <p:txBody>
              <a:bodyPr>
                <a:normAutofit fontScale="70000" lnSpcReduction="20000"/>
              </a:bodyPr>
              <a:lstStyle/>
              <a:p>
                <a:pPr lvl="0" algn="just"/>
                <a:r>
                  <a:rPr lang="es-ES" dirty="0"/>
                  <a:t>Al incrementar el número de secciones a un acoplador direccional híbrido de 180</a:t>
                </a:r>
                <a:r>
                  <a:rPr lang="es-ES" baseline="30000" dirty="0"/>
                  <a:t>0</a:t>
                </a:r>
                <a:r>
                  <a:rPr lang="es-ES" dirty="0"/>
                  <a:t> se logró aumentar el porcentaje de ancho de banda de trabajo, consideramos el primer diseño, donde se trabajó con un anillo de sección simple, el ancho de banda fue de 27,5%, mientras que al generar un nuevo diseño a la misma frecuencia de 6 GHz se obtuvo un ancho de banda de 50%. Para un mayor ancho de banda se debe aumentar más sección recordando que el número de acopladores se debe basar en la relación </a:t>
                </a:r>
                <a14:m>
                  <m:oMath xmlns:m="http://schemas.openxmlformats.org/officeDocument/2006/math">
                    <m:sSup>
                      <m:sSupPr>
                        <m:ctrlPr>
                          <a:rPr lang="es-EC" i="1">
                            <a:latin typeface="Cambria Math"/>
                          </a:rPr>
                        </m:ctrlPr>
                      </m:sSupPr>
                      <m:e>
                        <m:r>
                          <a:rPr lang="es-ES" i="1">
                            <a:latin typeface="Cambria Math"/>
                          </a:rPr>
                          <m:t>2</m:t>
                        </m:r>
                      </m:e>
                      <m:sup>
                        <m:r>
                          <a:rPr lang="es-ES" i="1">
                            <a:latin typeface="Cambria Math"/>
                          </a:rPr>
                          <m:t>𝑛</m:t>
                        </m:r>
                      </m:sup>
                    </m:sSup>
                  </m:oMath>
                </a14:m>
                <a:r>
                  <a:rPr lang="es-ES" dirty="0"/>
                  <a:t>, donde n es el número de secciones a realizarse desde n=0,1,…3,4.</a:t>
                </a:r>
                <a:endParaRPr lang="es-EC" dirty="0"/>
              </a:p>
              <a:p>
                <a:pPr marL="114300" indent="0" algn="just">
                  <a:buNone/>
                </a:pPr>
                <a:endParaRPr lang="es-EC" dirty="0"/>
              </a:p>
              <a:p>
                <a:pPr lvl="0" algn="just"/>
                <a:r>
                  <a:rPr lang="es-ES" dirty="0"/>
                  <a:t>El análisis de los ángulos es fundamental para cumplir las características de ser un híbrido de 180</a:t>
                </a:r>
                <a:r>
                  <a:rPr lang="es-ES" baseline="30000" dirty="0"/>
                  <a:t>0</a:t>
                </a:r>
                <a:r>
                  <a:rPr lang="es-ES" dirty="0"/>
                  <a:t>, cabe mencionar que el anillo de sección simple estas características se cumplieron de una manera similar, cuando se obtuvo el segundo diseño, existe un desplazamiento de frecuencia propio del diseño y por características de los materiales utilizados.</a:t>
                </a:r>
                <a:endParaRPr lang="es-EC" dirty="0"/>
              </a:p>
              <a:p>
                <a:pPr marL="114300" indent="0" algn="just">
                  <a:buNone/>
                </a:pPr>
                <a:endParaRPr lang="es-EC" dirty="0"/>
              </a:p>
              <a:p>
                <a:pPr lvl="0" algn="just"/>
                <a:r>
                  <a:rPr lang="es-ES" dirty="0"/>
                  <a:t>Tras el análisis de los dos diseños tanto del acoplador hibrido simple y el acoplador hibrido de 4x4 se verifica que se obtienen resultados deseados, es decir, se obtuvieron una transmisión y un acople cercanos a los -3dB, y una reflexión alrededor de los -35dB en el acoplador simple y de -23,5 dB en el acoplador 4x4, lo cual es un excelente resultado en la práctica.</a:t>
                </a:r>
                <a:endParaRPr lang="es-EC" dirty="0"/>
              </a:p>
              <a:p>
                <a:pPr marL="114300" indent="0" algn="just">
                  <a:buNone/>
                </a:pPr>
                <a:endParaRPr lang="es-EC" dirty="0"/>
              </a:p>
              <a:p>
                <a:pPr lvl="0" algn="just"/>
                <a:r>
                  <a:rPr lang="es-ES" dirty="0"/>
                  <a:t>Una vez construido el acoplador híbrido 4x4 se verifican las fases de los parámetros S, llegando a la conclusión que cuando se alimenta el acoplador por el puerto 1, se tiene un desfase de 90</a:t>
                </a:r>
                <a:r>
                  <a:rPr lang="es-ES" baseline="30000" dirty="0"/>
                  <a:t>0</a:t>
                </a:r>
                <a:r>
                  <a:rPr lang="es-ES" dirty="0"/>
                  <a:t> entre los parámetros S (1,3) y sus parámetros S (1,7) y S (1,8). De igual manera sucede cuando se alimenta el acoplador por el puerto 2.  Cuando el acoplador se alimenta por el puerto 5 se tiene un desfase de 180</a:t>
                </a:r>
                <a:r>
                  <a:rPr lang="es-ES" baseline="30000" dirty="0"/>
                  <a:t>0</a:t>
                </a:r>
                <a:r>
                  <a:rPr lang="es-ES" dirty="0"/>
                  <a:t> entre los parámetros S (5,7) y S (5,8) y de igual manera cuando el acoplador es alimentado por el puerto 6 existe desfase de 180</a:t>
                </a:r>
                <a:r>
                  <a:rPr lang="es-ES" baseline="30000" dirty="0"/>
                  <a:t>0</a:t>
                </a:r>
                <a:r>
                  <a:rPr lang="es-ES" dirty="0"/>
                  <a:t> entre los parámetros S (6,7) y S (6,8).</a:t>
                </a:r>
                <a:endParaRPr lang="es-EC" dirty="0"/>
              </a:p>
              <a:p>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548680"/>
                <a:ext cx="7620000" cy="5852120"/>
              </a:xfrm>
              <a:blipFill rotWithShape="1">
                <a:blip r:embed="rId2"/>
                <a:stretch>
                  <a:fillRect t="-833" r="-320"/>
                </a:stretch>
              </a:blipFill>
            </p:spPr>
            <p:txBody>
              <a:bodyPr/>
              <a:lstStyle/>
              <a:p>
                <a:r>
                  <a:rPr lang="es-EC">
                    <a:noFill/>
                  </a:rPr>
                  <a:t> </a:t>
                </a:r>
              </a:p>
            </p:txBody>
          </p:sp>
        </mc:Fallback>
      </mc:AlternateContent>
    </p:spTree>
    <p:extLst>
      <p:ext uri="{BB962C8B-B14F-4D97-AF65-F5344CB8AC3E}">
        <p14:creationId xmlns:p14="http://schemas.microsoft.com/office/powerpoint/2010/main" val="282944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457200" y="1600200"/>
            <a:ext cx="7620000" cy="5069160"/>
          </a:xfrm>
        </p:spPr>
        <p:txBody>
          <a:bodyPr>
            <a:normAutofit fontScale="77500" lnSpcReduction="20000"/>
          </a:bodyPr>
          <a:lstStyle/>
          <a:p>
            <a:pPr lvl="0" algn="just"/>
            <a:r>
              <a:rPr lang="es-ES" dirty="0"/>
              <a:t>Se debe emplearse un sustrato que presente las menores pérdidas posibles, es evidente que el sustrato con las pérdidas más bajas tendrá un costo elevado, pero esto evitará problemas de desfasaje de la frecuencia de operación y de potencia.</a:t>
            </a:r>
            <a:endParaRPr lang="es-EC" dirty="0"/>
          </a:p>
          <a:p>
            <a:pPr marL="114300" indent="0" algn="just">
              <a:buNone/>
            </a:pPr>
            <a:r>
              <a:rPr lang="es-ES" dirty="0"/>
              <a:t> </a:t>
            </a:r>
            <a:endParaRPr lang="es-EC" dirty="0"/>
          </a:p>
          <a:p>
            <a:pPr lvl="0" algn="just"/>
            <a:r>
              <a:rPr lang="es-ES" dirty="0"/>
              <a:t>Es recomendable emplear conectores SMA debido a que presentan bajas pérdidas características en el rango de su frecuencia de trabajo.</a:t>
            </a:r>
            <a:endParaRPr lang="es-EC" dirty="0"/>
          </a:p>
          <a:p>
            <a:pPr algn="just"/>
            <a:endParaRPr lang="es-EC" dirty="0"/>
          </a:p>
          <a:p>
            <a:pPr lvl="0" algn="just"/>
            <a:r>
              <a:rPr lang="es-ES" dirty="0"/>
              <a:t>Una adecuada soldadura de los conectores SMA a la placa evitará tener pérdidas por capacitancias parásitas. Esto se logra limpiando las placas con alcohol o el propio líquido para sueldas.</a:t>
            </a:r>
            <a:endParaRPr lang="es-EC" dirty="0"/>
          </a:p>
          <a:p>
            <a:pPr algn="just"/>
            <a:endParaRPr lang="es-EC" dirty="0"/>
          </a:p>
          <a:p>
            <a:pPr lvl="0" algn="just"/>
            <a:r>
              <a:rPr lang="es-ES" dirty="0" smtClean="0"/>
              <a:t>Para </a:t>
            </a:r>
            <a:r>
              <a:rPr lang="es-ES" dirty="0"/>
              <a:t>la construcción de las placas, estas se las deben hacer con equipos que tengan un alto de grado de precisión con la finalidad de no tener variación en las dimensiones de las secciones del acoplador, principalmente en las secciones circulares del anillo, por tanto, se recomienda utilizar una  </a:t>
            </a:r>
            <a:r>
              <a:rPr lang="es-ES" dirty="0" err="1"/>
              <a:t>prototipadora</a:t>
            </a:r>
            <a:r>
              <a:rPr lang="es-ES" dirty="0"/>
              <a:t> de alta gama.</a:t>
            </a:r>
            <a:endParaRPr lang="es-EC" dirty="0"/>
          </a:p>
          <a:p>
            <a:pPr algn="just"/>
            <a:endParaRPr lang="es-EC" dirty="0"/>
          </a:p>
          <a:p>
            <a:pPr lvl="0" algn="just"/>
            <a:r>
              <a:rPr lang="es-ES" dirty="0"/>
              <a:t>Una vez soldado los conectores SMA se debe comprobar la conectividad entre las pistas y el núcleo, y la conectividad entre la tierra y la estructura del conector, esto evita producir cortocircuitos a la placa.</a:t>
            </a:r>
            <a:endParaRPr lang="es-EC" dirty="0"/>
          </a:p>
          <a:p>
            <a:pPr algn="just"/>
            <a:endParaRPr lang="es-EC" dirty="0"/>
          </a:p>
          <a:p>
            <a:endParaRPr lang="es-EC" dirty="0"/>
          </a:p>
        </p:txBody>
      </p:sp>
    </p:spTree>
    <p:extLst>
      <p:ext uri="{BB962C8B-B14F-4D97-AF65-F5344CB8AC3E}">
        <p14:creationId xmlns:p14="http://schemas.microsoft.com/office/powerpoint/2010/main" val="44718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a:t>
            </a:r>
            <a:endParaRPr lang="es-EC" b="1" dirty="0"/>
          </a:p>
        </p:txBody>
      </p:sp>
      <p:sp>
        <p:nvSpPr>
          <p:cNvPr id="3" name="2 Marcador de contenido"/>
          <p:cNvSpPr>
            <a:spLocks noGrp="1"/>
          </p:cNvSpPr>
          <p:nvPr>
            <p:ph idx="1"/>
          </p:nvPr>
        </p:nvSpPr>
        <p:spPr/>
        <p:txBody>
          <a:bodyPr/>
          <a:lstStyle/>
          <a:p>
            <a:pPr algn="just"/>
            <a:r>
              <a:rPr lang="es-ES" dirty="0"/>
              <a:t>El uso de la tecnología de microonda a nivel mundial siempre ha sido motivo de estudio e investigación, por este motivo el Departamento de Eléctrica y Electrónica de la Universidad de las Fuerzas Armadas ESPE ofrece dentro de su malla académica materias como Electrónica, Sistemas de Radio Frecuencia, Sistemas de Comunicaciones, Electromagnetismo, entre otras, donde se enfoca el estudio de principios teóricos como prácticos de equipos y dispositivos de laboratorio enfocados en este caso principalmente a los Sistemas de  Microondas y Radio Frecuencia, siendo estos de gran ayuda dentro del campo de investigación generada en la </a:t>
            </a:r>
            <a:r>
              <a:rPr lang="es-ES" dirty="0" smtClean="0"/>
              <a:t>institución.</a:t>
            </a:r>
            <a:endParaRPr lang="es-EC" dirty="0"/>
          </a:p>
          <a:p>
            <a:pPr algn="just"/>
            <a:endParaRPr lang="es-EC" dirty="0"/>
          </a:p>
        </p:txBody>
      </p:sp>
    </p:spTree>
    <p:extLst>
      <p:ext uri="{BB962C8B-B14F-4D97-AF65-F5344CB8AC3E}">
        <p14:creationId xmlns:p14="http://schemas.microsoft.com/office/powerpoint/2010/main" val="93181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7620000" cy="5996136"/>
          </a:xfrm>
        </p:spPr>
        <p:txBody>
          <a:bodyPr>
            <a:normAutofit fontScale="77500" lnSpcReduction="20000"/>
          </a:bodyPr>
          <a:lstStyle/>
          <a:p>
            <a:pPr lvl="0" algn="just"/>
            <a:r>
              <a:rPr lang="es-ES" dirty="0"/>
              <a:t>Considerar que al adherir elementos al diseño del acoplador como medios de interconexión entre secciones su longitud debe ser proporcional con la de las secciones, sino se ocasionaría distorsión en los resultados ya que en RF la distancia en muy importante, en el caso del acoplador de secciones múltiples están separados los anillos entre sí a longitudes equivalentes y con consideraciones de λ/2.</a:t>
            </a:r>
            <a:endParaRPr lang="es-EC" dirty="0"/>
          </a:p>
          <a:p>
            <a:pPr algn="just"/>
            <a:endParaRPr lang="es-EC" dirty="0"/>
          </a:p>
          <a:p>
            <a:pPr lvl="0" algn="just"/>
            <a:r>
              <a:rPr lang="es-ES" dirty="0"/>
              <a:t>Al conectar el cable Pasternak en cada puerto del acoplador para realizar las mediciones se lo debe hacer con mucho cuidado y con la herramienta adecuada empleando pinzas especiales que vienen en el kit del analizado, así se evita daños en los conectores SMA tanto macho como hembra.</a:t>
            </a:r>
            <a:endParaRPr lang="es-EC" dirty="0"/>
          </a:p>
          <a:p>
            <a:pPr marL="114300" indent="0" algn="just">
              <a:buNone/>
            </a:pPr>
            <a:r>
              <a:rPr lang="es-ES" dirty="0"/>
              <a:t> </a:t>
            </a:r>
            <a:endParaRPr lang="es-EC" dirty="0"/>
          </a:p>
          <a:p>
            <a:pPr lvl="0" algn="just"/>
            <a:r>
              <a:rPr lang="es-ES" dirty="0"/>
              <a:t>La calibración el equipo antes de realizar cualquier medición es fundamental, ya que estos equipos son muy sensibles y el no seguir paso a paso el proceso de calibración generará gráficas indeseadas o a su vez incomprensibles.</a:t>
            </a:r>
            <a:endParaRPr lang="es-EC" dirty="0"/>
          </a:p>
          <a:p>
            <a:pPr algn="just"/>
            <a:endParaRPr lang="es-EC" dirty="0"/>
          </a:p>
          <a:p>
            <a:pPr lvl="0" algn="just"/>
            <a:r>
              <a:rPr lang="es-ES" dirty="0"/>
              <a:t>Colocar las cargas de 50 Ω en todos los puertos que no van a ser acoplados, esto ayuda a que la traza en el analizador sea real y sin armónicos.</a:t>
            </a:r>
            <a:endParaRPr lang="es-EC" dirty="0"/>
          </a:p>
          <a:p>
            <a:pPr marL="114300" indent="0" algn="just">
              <a:buNone/>
            </a:pPr>
            <a:endParaRPr lang="es-EC" dirty="0"/>
          </a:p>
          <a:p>
            <a:pPr lvl="0" algn="just"/>
            <a:r>
              <a:rPr lang="es-ES" dirty="0"/>
              <a:t>Actualizar el software ADS es de gran ayuda, debido a que versiones actuales tienen mayor cantidad de librerías y más ejemplos en formato de guías para el desarrollo de distintos trabajos.</a:t>
            </a:r>
            <a:endParaRPr lang="es-EC" dirty="0"/>
          </a:p>
          <a:p>
            <a:pPr marL="114300" indent="0">
              <a:buNone/>
            </a:pPr>
            <a:endParaRPr lang="es-EC" dirty="0"/>
          </a:p>
        </p:txBody>
      </p:sp>
    </p:spTree>
    <p:extLst>
      <p:ext uri="{BB962C8B-B14F-4D97-AF65-F5344CB8AC3E}">
        <p14:creationId xmlns:p14="http://schemas.microsoft.com/office/powerpoint/2010/main" val="1248694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TRABAJOS FUTUROS</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S" dirty="0"/>
              <a:t>Como trabajos futuros en base al proyecto realizado, se propone desarrollar e implementar acopladores direccionales híbridos de 180</a:t>
            </a:r>
            <a:r>
              <a:rPr lang="es-ES" baseline="30000" dirty="0"/>
              <a:t>0</a:t>
            </a:r>
            <a:r>
              <a:rPr lang="es-ES" dirty="0"/>
              <a:t> de múltiples puertos tanto de entrada como de salida, es decir, realizar la múltiple sección al acoplador híbrido desarrollado en este proyecto, para obtener un acoplador con 8 puertos de entrada y 8 de salida. Una vez realizada la simulación y construcción lo que se pretendería es que aumente el ancho de banda a alrededor de un 80 o más%.</a:t>
            </a:r>
            <a:endParaRPr lang="es-EC" dirty="0"/>
          </a:p>
          <a:p>
            <a:pPr algn="just"/>
            <a:endParaRPr lang="es-EC" dirty="0"/>
          </a:p>
          <a:p>
            <a:pPr algn="just"/>
            <a:r>
              <a:rPr lang="es-ES" dirty="0"/>
              <a:t>Lo que se espera de manera general es replicar este trabajo con el acoplador de múltiples puertos en tecnología </a:t>
            </a:r>
            <a:r>
              <a:rPr lang="es-ES" i="1" dirty="0" err="1"/>
              <a:t>Microstrip</a:t>
            </a:r>
            <a:r>
              <a:rPr lang="es-ES" dirty="0"/>
              <a:t>. Incorporar este tipo de dispositivos en tecnología </a:t>
            </a:r>
            <a:r>
              <a:rPr lang="es-ES" i="1" dirty="0" err="1"/>
              <a:t>Microstrip</a:t>
            </a:r>
            <a:r>
              <a:rPr lang="es-ES" dirty="0"/>
              <a:t> y realizar una comparación con acopladores de sección y múltiples secciones construidos en forma de híbrido de línea acoplada cónica y finalmente como una unión híbrida de guía de ondas o conocida también como T-mágica.</a:t>
            </a:r>
            <a:endParaRPr lang="es-EC" dirty="0"/>
          </a:p>
          <a:p>
            <a:pPr algn="just"/>
            <a:endParaRPr lang="es-EC" dirty="0"/>
          </a:p>
          <a:p>
            <a:pPr algn="just"/>
            <a:r>
              <a:rPr lang="es-ES" dirty="0" smtClean="0"/>
              <a:t>Esta </a:t>
            </a:r>
            <a:r>
              <a:rPr lang="es-ES" dirty="0"/>
              <a:t>comparación de los 3 tipos de acopladores híbridos de 180</a:t>
            </a:r>
            <a:r>
              <a:rPr lang="es-ES" baseline="30000" dirty="0"/>
              <a:t>0</a:t>
            </a:r>
            <a:r>
              <a:rPr lang="es-ES" dirty="0"/>
              <a:t>, permitirá obtener al mejor de todos tanto en su parte de desarrollo y respuesta de frecuencia, una vez alcanzado esto, el acoplador de una o múltiples secciones debe ser sometido a pruebas reales en situaciones de aplicación.</a:t>
            </a:r>
            <a:endParaRPr lang="es-EC" dirty="0"/>
          </a:p>
          <a:p>
            <a:pPr algn="just"/>
            <a:endParaRPr lang="es-EC" dirty="0"/>
          </a:p>
        </p:txBody>
      </p:sp>
    </p:spTree>
    <p:extLst>
      <p:ext uri="{BB962C8B-B14F-4D97-AF65-F5344CB8AC3E}">
        <p14:creationId xmlns:p14="http://schemas.microsoft.com/office/powerpoint/2010/main" val="418975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7620000" cy="5544616"/>
          </a:xfrm>
        </p:spPr>
        <p:txBody>
          <a:bodyPr>
            <a:normAutofit lnSpcReduction="10000"/>
          </a:bodyPr>
          <a:lstStyle/>
          <a:p>
            <a:pPr algn="just"/>
            <a:r>
              <a:rPr lang="es-ES" dirty="0"/>
              <a:t>Comúnmente en sistemas de microondas se emplean dispositivos pasivos recíprocos de diferentes tipos, por ejemplo en dispositivos de una puerta como: conectores de microondas, terminaciones y cargas adaptadas; dispositivos de dos puertas como: atenuadores, </a:t>
            </a:r>
            <a:r>
              <a:rPr lang="es-ES" dirty="0" err="1"/>
              <a:t>desfasadores</a:t>
            </a:r>
            <a:r>
              <a:rPr lang="es-ES" dirty="0"/>
              <a:t>, redes de adaptación con </a:t>
            </a:r>
            <a:r>
              <a:rPr lang="es-ES" i="1" dirty="0" err="1"/>
              <a:t>stubs</a:t>
            </a:r>
            <a:r>
              <a:rPr lang="es-ES" dirty="0"/>
              <a:t>; dispositivos de tres puertas como: divisores/</a:t>
            </a:r>
            <a:r>
              <a:rPr lang="es-ES" dirty="0" err="1"/>
              <a:t>combinadores</a:t>
            </a:r>
            <a:r>
              <a:rPr lang="es-ES" dirty="0"/>
              <a:t> de potencia, y dispositivos de cuatro puertas como: los acopladores </a:t>
            </a:r>
            <a:r>
              <a:rPr lang="es-ES" dirty="0" smtClean="0"/>
              <a:t>direccionales.</a:t>
            </a:r>
          </a:p>
          <a:p>
            <a:pPr algn="just"/>
            <a:endParaRPr lang="es-ES" dirty="0" smtClean="0"/>
          </a:p>
          <a:p>
            <a:pPr algn="just"/>
            <a:r>
              <a:rPr lang="es-ES" dirty="0"/>
              <a:t>Estos últimos, los acopladores direccionales en general, a través de los años han sido elaborados en guía de onda y en otro tipo de tecnología, cumpliendo ciertos requerimientos o parámetros según el fin de la aplicación a </a:t>
            </a:r>
            <a:r>
              <a:rPr lang="es-ES" dirty="0" smtClean="0"/>
              <a:t>utilizarse, pero </a:t>
            </a:r>
            <a:r>
              <a:rPr lang="es-ES" dirty="0"/>
              <a:t>en este trabajo de investigación, se empleará la tecnología </a:t>
            </a:r>
            <a:r>
              <a:rPr lang="es-ES" i="1" dirty="0" err="1"/>
              <a:t>Microstip</a:t>
            </a:r>
            <a:r>
              <a:rPr lang="es-ES" dirty="0"/>
              <a:t> la cual genera varias ventajas con respecto a antiguas tecnologías tanto en tamaño, peso y principalmente en su bajo costo.</a:t>
            </a:r>
            <a:endParaRPr lang="es-EC" dirty="0"/>
          </a:p>
        </p:txBody>
      </p:sp>
    </p:spTree>
    <p:extLst>
      <p:ext uri="{BB962C8B-B14F-4D97-AF65-F5344CB8AC3E}">
        <p14:creationId xmlns:p14="http://schemas.microsoft.com/office/powerpoint/2010/main" val="143761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620000" cy="3240360"/>
          </a:xfrm>
        </p:spPr>
        <p:txBody>
          <a:bodyPr>
            <a:normAutofit fontScale="85000" lnSpcReduction="20000"/>
          </a:bodyPr>
          <a:lstStyle/>
          <a:p>
            <a:pPr algn="just"/>
            <a:r>
              <a:rPr lang="es-ES" dirty="0"/>
              <a:t>Existe un gran número de aplicaciones  que emplea las frecuencias de microondas distribuidas en el espectro electromagnético de (1 – 100 GHz) para enlaces de comunicaciones, los cuales se conocen como enlaces de microondas, donde su uso está regulado por la UIT (Unión Internacional de Telecomunicaciones), por este motivo el diseño y construcción del acoplador híbrido de 180 grados se enfocará a la banda “C” la cual corresponde al espectro electromagnético de 3.9 – 4.1 GHz  en modo DOWN LINK y  5.9 – 6.1 GHz en modo UP LINK. Dicha normativa esta regularizada por la IEEE US.</a:t>
            </a:r>
            <a:endParaRPr lang="es-EC" dirty="0"/>
          </a:p>
          <a:p>
            <a:pPr algn="just"/>
            <a:r>
              <a:rPr lang="es-ES" dirty="0"/>
              <a:t>Trabajar en la Banda C nos permitirá enfocar esta investigación a diversas aplicaciones en el campo de la radioastronomía, radares modernos, comunicación por microondas, muestreo de la señal incidente para el control de la misma, redes inalámbricas, entre otras.</a:t>
            </a:r>
            <a:endParaRPr lang="es-EC" dirty="0"/>
          </a:p>
        </p:txBody>
      </p:sp>
      <p:pic>
        <p:nvPicPr>
          <p:cNvPr id="4" name="3 Imagen"/>
          <p:cNvPicPr/>
          <p:nvPr/>
        </p:nvPicPr>
        <p:blipFill>
          <a:blip r:embed="rId2"/>
          <a:stretch>
            <a:fillRect/>
          </a:stretch>
        </p:blipFill>
        <p:spPr>
          <a:xfrm>
            <a:off x="2483768" y="3717032"/>
            <a:ext cx="4236270" cy="2763143"/>
          </a:xfrm>
          <a:prstGeom prst="rect">
            <a:avLst/>
          </a:prstGeom>
        </p:spPr>
      </p:pic>
    </p:spTree>
    <p:extLst>
      <p:ext uri="{BB962C8B-B14F-4D97-AF65-F5344CB8AC3E}">
        <p14:creationId xmlns:p14="http://schemas.microsoft.com/office/powerpoint/2010/main" val="63472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a:t>
            </a:r>
            <a:endParaRPr lang="es-EC" b="1" dirty="0"/>
          </a:p>
        </p:txBody>
      </p:sp>
      <p:sp>
        <p:nvSpPr>
          <p:cNvPr id="3" name="2 Marcador de contenido"/>
          <p:cNvSpPr>
            <a:spLocks noGrp="1"/>
          </p:cNvSpPr>
          <p:nvPr>
            <p:ph idx="1"/>
          </p:nvPr>
        </p:nvSpPr>
        <p:spPr/>
        <p:txBody>
          <a:bodyPr>
            <a:normAutofit lnSpcReduction="10000"/>
          </a:bodyPr>
          <a:lstStyle/>
          <a:p>
            <a:pPr algn="just"/>
            <a:r>
              <a:rPr lang="es-ES" dirty="0"/>
              <a:t>Los acopladores híbridos de </a:t>
            </a:r>
            <a:r>
              <a:rPr lang="es-ES" dirty="0" smtClean="0"/>
              <a:t>180 grados, </a:t>
            </a:r>
            <a:r>
              <a:rPr lang="es-ES" dirty="0"/>
              <a:t>también conocidos como anillos híbridos de 180 grados, se emplean en diversas aplicaciones en dispositivos de microondas, por ejemplo en circuitos donde resulta necesario dividir la potencia de entrada entre varias ramas, o bien combinar potencias procedentes de distintos puertos de entrada, ya sea en fase o contra fase de forma equilibrada entre sus </a:t>
            </a:r>
            <a:r>
              <a:rPr lang="es-ES" dirty="0" smtClean="0"/>
              <a:t>ramas</a:t>
            </a:r>
          </a:p>
          <a:p>
            <a:pPr algn="just"/>
            <a:r>
              <a:rPr lang="es-ES" dirty="0" smtClean="0"/>
              <a:t>; </a:t>
            </a:r>
            <a:r>
              <a:rPr lang="es-ES" dirty="0"/>
              <a:t>por tanto el diseño y la construcción del acoplador direccional híbrido ayudará en una extensa gama de aplicaciones en sistemas en el entorno de las microondas, tales como: amplificadores balanceados, acopladores, mezcladores balanceados, </a:t>
            </a:r>
            <a:r>
              <a:rPr lang="es-ES" dirty="0" err="1"/>
              <a:t>desfasadores</a:t>
            </a:r>
            <a:r>
              <a:rPr lang="es-ES" dirty="0"/>
              <a:t>, discriminadores de frecuencia, moduladores, multiplicadores de frecuencia, redes de alimentación para </a:t>
            </a:r>
            <a:r>
              <a:rPr lang="es-ES" dirty="0" err="1"/>
              <a:t>arrays</a:t>
            </a:r>
            <a:r>
              <a:rPr lang="es-ES" dirty="0"/>
              <a:t> de antenas, entre otros. </a:t>
            </a:r>
            <a:endParaRPr lang="es-EC" dirty="0"/>
          </a:p>
          <a:p>
            <a:endParaRPr lang="es-EC" dirty="0"/>
          </a:p>
        </p:txBody>
      </p:sp>
    </p:spTree>
    <p:extLst>
      <p:ext uri="{BB962C8B-B14F-4D97-AF65-F5344CB8AC3E}">
        <p14:creationId xmlns:p14="http://schemas.microsoft.com/office/powerpoint/2010/main" val="197165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92696"/>
                <a:ext cx="7620000" cy="5708104"/>
              </a:xfrm>
            </p:spPr>
            <p:txBody>
              <a:bodyPr>
                <a:normAutofit fontScale="92500"/>
              </a:bodyPr>
              <a:lstStyle/>
              <a:p>
                <a:pPr algn="just"/>
                <a:r>
                  <a:rPr lang="es-ES" dirty="0" smtClean="0"/>
                  <a:t>La </a:t>
                </a:r>
                <a:r>
                  <a:rPr lang="es-ES" dirty="0"/>
                  <a:t>construcción de este anillo genera algunas complicaciones principalmente por los tramos sintonizados </a:t>
                </a:r>
                <a14:m>
                  <m:oMath xmlns:m="http://schemas.openxmlformats.org/officeDocument/2006/math">
                    <m:r>
                      <a:rPr lang="es-ES" i="1">
                        <a:latin typeface="Cambria Math"/>
                      </a:rPr>
                      <m:t>𝜆</m:t>
                    </m:r>
                    <m:r>
                      <a:rPr lang="es-ES" i="1">
                        <a:latin typeface="Cambria Math"/>
                      </a:rPr>
                      <m:t>/4</m:t>
                    </m:r>
                  </m:oMath>
                </a14:m>
                <a:r>
                  <a:rPr lang="es-ES" dirty="0"/>
                  <a:t> y </a:t>
                </a:r>
                <a14:m>
                  <m:oMath xmlns:m="http://schemas.openxmlformats.org/officeDocument/2006/math">
                    <m:r>
                      <a:rPr lang="es-ES" i="1">
                        <a:latin typeface="Cambria Math"/>
                      </a:rPr>
                      <m:t>3</m:t>
                    </m:r>
                    <m:r>
                      <a:rPr lang="es-ES" i="1">
                        <a:latin typeface="Cambria Math"/>
                      </a:rPr>
                      <m:t>𝜆</m:t>
                    </m:r>
                    <m:r>
                      <a:rPr lang="es-ES" i="1">
                        <a:latin typeface="Cambria Math"/>
                      </a:rPr>
                      <m:t>/4</m:t>
                    </m:r>
                  </m:oMath>
                </a14:m>
                <a:r>
                  <a:rPr lang="es-ES" dirty="0"/>
                  <a:t>, que sólo asegura un buen comportamiento en fase a frecuencias próximas a la de diseño, lo que limita su uso a aplicaciones con un ancho de banda mayor.</a:t>
                </a:r>
                <a:endParaRPr lang="es-EC" dirty="0"/>
              </a:p>
              <a:p>
                <a:pPr algn="just"/>
                <a:endParaRPr lang="es-EC" dirty="0" smtClean="0"/>
              </a:p>
              <a:p>
                <a:pPr algn="just"/>
                <a:r>
                  <a:rPr lang="es-ES" dirty="0"/>
                  <a:t>Por tanto el presente proyecto se origina con el fin de establecer un método y/o procedimiento de diseño del anillo híbrido convencional de 180 grados, planteando la concatenación de cuatro anillos híbridos a una frecuencia de operación de 6 GHz, lo cual nos permitirá incrementar significativamente el ancho de banda de respuesta del circuito manteniendo la frecuencia de operación en el rango deseado, el implementar la múltiple sección en el acoplador permite incrementar el ancho de banda en aplicaciones actualmente desarrolladas lo cual ayuda en la mejora de su rendimiento del mismo; este proyecto novedoso se lo realizará utilizando tecnología </a:t>
                </a:r>
                <a:r>
                  <a:rPr lang="es-ES" i="1" dirty="0"/>
                  <a:t>Microstrip</a:t>
                </a:r>
                <a:r>
                  <a:rPr lang="es-ES" dirty="0"/>
                  <a:t> que es una técnica de fácil fabricación y de bajo coste, desarrollada mediante el software ADS </a:t>
                </a:r>
                <a:r>
                  <a:rPr lang="es-ES" i="1" dirty="0"/>
                  <a:t>(</a:t>
                </a:r>
                <a:r>
                  <a:rPr lang="es-ES" i="1" dirty="0" err="1"/>
                  <a:t>Advanced</a:t>
                </a:r>
                <a:r>
                  <a:rPr lang="es-ES" i="1" dirty="0"/>
                  <a:t> </a:t>
                </a:r>
                <a:r>
                  <a:rPr lang="es-ES" i="1" dirty="0" err="1"/>
                  <a:t>Design</a:t>
                </a:r>
                <a:r>
                  <a:rPr lang="es-ES" i="1" dirty="0"/>
                  <a:t> </a:t>
                </a:r>
                <a:r>
                  <a:rPr lang="es-ES" i="1" dirty="0" err="1"/>
                  <a:t>System</a:t>
                </a:r>
                <a:r>
                  <a:rPr lang="es-ES" i="1" dirty="0"/>
                  <a:t>)</a:t>
                </a:r>
                <a:r>
                  <a:rPr lang="es-ES" dirty="0"/>
                  <a:t>. </a:t>
                </a: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92696"/>
                <a:ext cx="7620000" cy="5708104"/>
              </a:xfrm>
              <a:blipFill rotWithShape="1">
                <a:blip r:embed="rId2"/>
                <a:stretch>
                  <a:fillRect t="-534" r="-800" b="-1816"/>
                </a:stretch>
              </a:blipFill>
            </p:spPr>
            <p:txBody>
              <a:bodyPr/>
              <a:lstStyle/>
              <a:p>
                <a:r>
                  <a:rPr lang="es-EC">
                    <a:noFill/>
                  </a:rPr>
                  <a:t> </a:t>
                </a:r>
              </a:p>
            </p:txBody>
          </p:sp>
        </mc:Fallback>
      </mc:AlternateContent>
    </p:spTree>
    <p:extLst>
      <p:ext uri="{BB962C8B-B14F-4D97-AF65-F5344CB8AC3E}">
        <p14:creationId xmlns:p14="http://schemas.microsoft.com/office/powerpoint/2010/main" val="174031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620000" cy="994122"/>
          </a:xfrm>
        </p:spPr>
        <p:txBody>
          <a:bodyPr/>
          <a:lstStyle/>
          <a:p>
            <a:r>
              <a:rPr lang="es-EC" dirty="0" smtClean="0"/>
              <a:t>OBJETIVOS</a:t>
            </a:r>
            <a:endParaRPr lang="es-EC" dirty="0"/>
          </a:p>
        </p:txBody>
      </p:sp>
      <p:sp>
        <p:nvSpPr>
          <p:cNvPr id="3" name="2 Marcador de contenido"/>
          <p:cNvSpPr>
            <a:spLocks noGrp="1"/>
          </p:cNvSpPr>
          <p:nvPr>
            <p:ph idx="1"/>
          </p:nvPr>
        </p:nvSpPr>
        <p:spPr>
          <a:xfrm>
            <a:off x="467544" y="764704"/>
            <a:ext cx="7620000" cy="5616624"/>
          </a:xfrm>
        </p:spPr>
        <p:txBody>
          <a:bodyPr>
            <a:normAutofit fontScale="70000" lnSpcReduction="20000"/>
          </a:bodyPr>
          <a:lstStyle/>
          <a:p>
            <a:pPr marL="777240" lvl="2" indent="0">
              <a:buNone/>
            </a:pPr>
            <a:endParaRPr lang="es-ES" sz="2000" b="1" dirty="0"/>
          </a:p>
          <a:p>
            <a:r>
              <a:rPr lang="es-ES" sz="2600" b="1" dirty="0" smtClean="0"/>
              <a:t>OBJETIVO GENERAL</a:t>
            </a:r>
          </a:p>
          <a:p>
            <a:pPr marL="114300" indent="0">
              <a:buNone/>
            </a:pPr>
            <a:endParaRPr lang="es-ES" sz="2600" b="1" dirty="0" smtClean="0"/>
          </a:p>
          <a:p>
            <a:pPr algn="just">
              <a:buFont typeface="Wingdings" pitchFamily="2" charset="2"/>
              <a:buChar char="ü"/>
            </a:pPr>
            <a:r>
              <a:rPr lang="es-ES" sz="2600" dirty="0" smtClean="0"/>
              <a:t>Diseño</a:t>
            </a:r>
            <a:r>
              <a:rPr lang="es-ES" sz="2600" dirty="0"/>
              <a:t>, optimización e implementación de un acoplador direccional híbrido de 180 grados de múltiples secciones mediante tecnología </a:t>
            </a:r>
            <a:r>
              <a:rPr lang="es-ES" sz="2600" i="1" dirty="0"/>
              <a:t>Microstrip</a:t>
            </a:r>
            <a:r>
              <a:rPr lang="es-ES" sz="2600" dirty="0"/>
              <a:t> para banda C</a:t>
            </a:r>
            <a:r>
              <a:rPr lang="es-ES" sz="2600" dirty="0" smtClean="0"/>
              <a:t>.</a:t>
            </a:r>
          </a:p>
          <a:p>
            <a:endParaRPr lang="es-ES" sz="2600" dirty="0"/>
          </a:p>
          <a:p>
            <a:pPr lvl="0"/>
            <a:r>
              <a:rPr lang="es-EC" sz="2600" b="1" dirty="0" smtClean="0"/>
              <a:t>OBJETIVOS ESPECÍFICOS</a:t>
            </a:r>
          </a:p>
          <a:p>
            <a:pPr>
              <a:buFont typeface="Wingdings" pitchFamily="2" charset="2"/>
              <a:buChar char="ü"/>
            </a:pPr>
            <a:endParaRPr lang="es-EC" sz="2600" b="1" dirty="0" smtClean="0"/>
          </a:p>
          <a:p>
            <a:pPr lvl="0" algn="just">
              <a:buFont typeface="Wingdings" pitchFamily="2" charset="2"/>
              <a:buChar char="ü"/>
            </a:pPr>
            <a:r>
              <a:rPr lang="es-EC" sz="2600" dirty="0" smtClean="0"/>
              <a:t>Estudiar </a:t>
            </a:r>
            <a:r>
              <a:rPr lang="es-EC" sz="2600" dirty="0"/>
              <a:t>el Estado del Arte de acopladores direccionales de microondas de cuatro puertos, en base a investigaciones y trabajos relacionados.</a:t>
            </a:r>
            <a:endParaRPr lang="es-EC" sz="2300" dirty="0"/>
          </a:p>
          <a:p>
            <a:pPr lvl="0" algn="just">
              <a:buFont typeface="Wingdings" pitchFamily="2" charset="2"/>
              <a:buChar char="ü"/>
            </a:pPr>
            <a:r>
              <a:rPr lang="es-EC" sz="2600" dirty="0"/>
              <a:t>Diseñar y simular el acoplador híbrido y posteriormente generar cuatro secciones adicionales de este acoplador mediante el software </a:t>
            </a:r>
            <a:r>
              <a:rPr lang="es-EC" sz="2600" dirty="0" err="1"/>
              <a:t>Advanced</a:t>
            </a:r>
            <a:r>
              <a:rPr lang="es-EC" sz="2600" dirty="0"/>
              <a:t> </a:t>
            </a:r>
            <a:r>
              <a:rPr lang="es-EC" sz="2600" dirty="0" err="1"/>
              <a:t>Design</a:t>
            </a:r>
            <a:r>
              <a:rPr lang="es-EC" sz="2600" dirty="0"/>
              <a:t> </a:t>
            </a:r>
            <a:r>
              <a:rPr lang="es-EC" sz="2600" dirty="0" err="1"/>
              <a:t>System</a:t>
            </a:r>
            <a:r>
              <a:rPr lang="es-EC" sz="2600" dirty="0"/>
              <a:t> (ADS). </a:t>
            </a:r>
            <a:endParaRPr lang="es-EC" sz="2300" dirty="0"/>
          </a:p>
          <a:p>
            <a:pPr lvl="0" algn="just">
              <a:buFont typeface="Wingdings" pitchFamily="2" charset="2"/>
              <a:buChar char="ü"/>
            </a:pPr>
            <a:r>
              <a:rPr lang="es-EC" sz="2600" dirty="0"/>
              <a:t>Verificar el adecuado funcionamiento del acoplador direccional híbrido de </a:t>
            </a:r>
            <a:r>
              <a:rPr lang="es-EC" sz="2600" dirty="0" smtClean="0"/>
              <a:t>180 grados.</a:t>
            </a:r>
            <a:endParaRPr lang="es-EC" sz="2300" dirty="0"/>
          </a:p>
          <a:p>
            <a:pPr lvl="0" algn="just">
              <a:buFont typeface="Wingdings" pitchFamily="2" charset="2"/>
              <a:buChar char="ü"/>
            </a:pPr>
            <a:r>
              <a:rPr lang="es-EC" sz="2600" dirty="0"/>
              <a:t>Desarrollar un método de diseño del acoplador direccional híbrido de 180º en base a investigaciones.</a:t>
            </a:r>
            <a:endParaRPr lang="es-EC" sz="2300" dirty="0"/>
          </a:p>
          <a:p>
            <a:pPr lvl="0" algn="just">
              <a:buFont typeface="Wingdings" pitchFamily="2" charset="2"/>
              <a:buChar char="ü"/>
            </a:pPr>
            <a:r>
              <a:rPr lang="es-EC" sz="2600" dirty="0"/>
              <a:t>Construir el acoplador híbrido de cuatro secciones utilizando componentes de bajo coste y de menor tamaño y peso posible.</a:t>
            </a:r>
            <a:endParaRPr lang="es-EC" sz="2300" dirty="0"/>
          </a:p>
          <a:p>
            <a:pPr lvl="0" algn="just">
              <a:buFont typeface="Wingdings" pitchFamily="2" charset="2"/>
              <a:buChar char="ü"/>
            </a:pPr>
            <a:r>
              <a:rPr lang="es-EC" sz="2600" dirty="0"/>
              <a:t>Evaluar el desempeño y correcto funcionamiento del acoplador híbrido de 180 grados de doble banda para frecuencias de 6-8 GHz.</a:t>
            </a:r>
            <a:endParaRPr lang="es-EC" sz="2300" dirty="0"/>
          </a:p>
          <a:p>
            <a:endParaRPr lang="es-EC" dirty="0"/>
          </a:p>
        </p:txBody>
      </p:sp>
    </p:spTree>
    <p:extLst>
      <p:ext uri="{BB962C8B-B14F-4D97-AF65-F5344CB8AC3E}">
        <p14:creationId xmlns:p14="http://schemas.microsoft.com/office/powerpoint/2010/main" val="170976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sp>
        <p:nvSpPr>
          <p:cNvPr id="3" name="2 Marcador de contenido"/>
          <p:cNvSpPr>
            <a:spLocks noGrp="1"/>
          </p:cNvSpPr>
          <p:nvPr>
            <p:ph idx="1"/>
          </p:nvPr>
        </p:nvSpPr>
        <p:spPr>
          <a:xfrm>
            <a:off x="482958" y="1394138"/>
            <a:ext cx="7620000" cy="4800600"/>
          </a:xfrm>
        </p:spPr>
        <p:txBody>
          <a:bodyPr/>
          <a:lstStyle/>
          <a:p>
            <a:r>
              <a:rPr lang="es-EC" sz="2000" dirty="0" smtClean="0"/>
              <a:t>GUIA DE ONDA		TECNOLOGÍA </a:t>
            </a:r>
            <a:r>
              <a:rPr lang="es-EC" sz="2000" dirty="0"/>
              <a:t>MICROSTRIP</a:t>
            </a:r>
          </a:p>
          <a:p>
            <a:endParaRPr lang="es-EC" sz="2000" dirty="0" smtClean="0"/>
          </a:p>
          <a:p>
            <a:endParaRPr lang="es-EC" sz="2000" dirty="0"/>
          </a:p>
          <a:p>
            <a:endParaRPr lang="es-EC" sz="2000" dirty="0" smtClean="0"/>
          </a:p>
          <a:p>
            <a:endParaRPr lang="es-EC" sz="2000" dirty="0"/>
          </a:p>
          <a:p>
            <a:endParaRPr lang="es-EC" sz="2000" dirty="0" smtClean="0"/>
          </a:p>
          <a:p>
            <a:endParaRPr lang="es-EC" sz="2000" dirty="0"/>
          </a:p>
          <a:p>
            <a:r>
              <a:rPr lang="es-EC" sz="2000" dirty="0" smtClean="0"/>
              <a:t>RED DE 4 PUERTOS			RECIPROCIDAD</a:t>
            </a:r>
            <a:r>
              <a:rPr lang="es-EC" dirty="0" smtClean="0"/>
              <a:t>		</a:t>
            </a: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24" y="1957818"/>
            <a:ext cx="1720008" cy="178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Figure 1. Microstrip example (isometric view)."/>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068121"/>
            <a:ext cx="3009900" cy="1676400"/>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273367" y="4509120"/>
            <a:ext cx="2200275" cy="1746885"/>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847678"/>
            <a:ext cx="4104456" cy="1069767"/>
          </a:xfrm>
          <a:prstGeom prst="rect">
            <a:avLst/>
          </a:prstGeom>
          <a:noFill/>
          <a:ln>
            <a:noFill/>
          </a:ln>
        </p:spPr>
      </p:pic>
    </p:spTree>
    <p:extLst>
      <p:ext uri="{BB962C8B-B14F-4D97-AF65-F5344CB8AC3E}">
        <p14:creationId xmlns:p14="http://schemas.microsoft.com/office/powerpoint/2010/main" val="4277065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TotalTime>
  <Words>2456</Words>
  <Application>Microsoft Office PowerPoint</Application>
  <PresentationFormat>Presentación en pantalla (4:3)</PresentationFormat>
  <Paragraphs>217</Paragraphs>
  <Slides>31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Adyacencia</vt:lpstr>
      <vt:lpstr>Visio.Drawing.15</vt:lpstr>
      <vt:lpstr>DEPARTAMENTO DE ELÉCTRICA Y ELECTRÓNICA CARRERA DE INGENIERÍA EN ELECTRÓNICA Y TELECOMUNICACIONES   TRABAJO DE TITULACIÓN, PREVIO A LA OBTENCIÓN DEL TÍTULO DE INGENIERO EN ELECTRÓNICA Y TELECOMUNICACIÓN   TEMA: “DISEÑO Y CONSTRUCCIÓN DE UN ACOPLADOR DIRECCIONAL HÍBRIDO DE 180 GRADOS DE MÚLTIPLES SECCIONES CON TECNOLOGÍA MICROSTRIP PARA BANDA C”.   AUTOR: ROMERO ARMAS DAVID ANDRÉS  SANGOLQUÍ  2017    </vt:lpstr>
      <vt:lpstr>ÍNDICE</vt:lpstr>
      <vt:lpstr>ANTECEDENTES</vt:lpstr>
      <vt:lpstr>Presentación de PowerPoint</vt:lpstr>
      <vt:lpstr>Presentación de PowerPoint</vt:lpstr>
      <vt:lpstr>JUSTIFICACIÓN</vt:lpstr>
      <vt:lpstr>Presentación de PowerPoint</vt:lpstr>
      <vt:lpstr>OBJETIVOS</vt:lpstr>
      <vt:lpstr>MARCO TEÓRICO</vt:lpstr>
      <vt:lpstr>Presentación de PowerPoint</vt:lpstr>
      <vt:lpstr>MATERIALES Y MÉTODOS</vt:lpstr>
      <vt:lpstr>Presentación de PowerPoint</vt:lpstr>
      <vt:lpstr>DISEÑO ACOPLADOR HIBRIDO 180 SIMPLE</vt:lpstr>
      <vt:lpstr>Presentación de PowerPoint</vt:lpstr>
      <vt:lpstr>RESULTADOS POTENCIA</vt:lpstr>
      <vt:lpstr>RESULTADOS FASE</vt:lpstr>
      <vt:lpstr>DISEÑO ACOPLADOR DIRECCIONAL HÍBRIDO  4X4</vt:lpstr>
      <vt:lpstr>DISEÑO ESQUEMÁTICO </vt:lpstr>
      <vt:lpstr>Presentación de PowerPoint</vt:lpstr>
      <vt:lpstr>RESULTADOS POTENCIA</vt:lpstr>
      <vt:lpstr>Presentación de PowerPoint</vt:lpstr>
      <vt:lpstr>Presentación de PowerPoint</vt:lpstr>
      <vt:lpstr>RESULTADOS EN FASE</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TRABAJOS FUTUROS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EN ELECTRÓNICA Y TELECOMUNICACIONES   TRABAJO DE TITULACIÓN, PREVIO A LA OBTENCIÓN DEL TÍTULO DE INGENIERO EN ELECTRÓNICA Y TELECOMUNICACIÓN   TEMA: “DISEÑO Y CONSTRUCCIÓN DE UN ACOPLADOR DIRECCIONAL HÍBRIDO DE 180 GRADOS DE MÚLTIPLES SECCIONES CON TECNOLOGÍA MICROSTRIP PARA BANDA C”.   AUTOR: ROMERO ARMAS DAVID ANDRÉS  SANGOLQUÍ  2017</dc:title>
  <dc:creator>David Romero</dc:creator>
  <cp:lastModifiedBy>David Romero</cp:lastModifiedBy>
  <cp:revision>8</cp:revision>
  <dcterms:created xsi:type="dcterms:W3CDTF">2017-02-22T02:27:48Z</dcterms:created>
  <dcterms:modified xsi:type="dcterms:W3CDTF">2017-02-22T04:40:36Z</dcterms:modified>
</cp:coreProperties>
</file>