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9" r:id="rId3"/>
    <p:sldId id="286" r:id="rId4"/>
    <p:sldId id="265" r:id="rId5"/>
    <p:sldId id="266" r:id="rId6"/>
    <p:sldId id="287" r:id="rId7"/>
    <p:sldId id="260" r:id="rId8"/>
    <p:sldId id="261" r:id="rId9"/>
    <p:sldId id="263" r:id="rId10"/>
    <p:sldId id="264" r:id="rId11"/>
    <p:sldId id="267" r:id="rId12"/>
    <p:sldId id="276" r:id="rId13"/>
    <p:sldId id="274" r:id="rId14"/>
    <p:sldId id="270" r:id="rId15"/>
    <p:sldId id="271" r:id="rId16"/>
    <p:sldId id="275" r:id="rId17"/>
    <p:sldId id="269" r:id="rId18"/>
    <p:sldId id="284" r:id="rId19"/>
    <p:sldId id="277" r:id="rId20"/>
    <p:sldId id="282" r:id="rId21"/>
    <p:sldId id="289" r:id="rId22"/>
    <p:sldId id="290" r:id="rId23"/>
    <p:sldId id="281" r:id="rId24"/>
    <p:sldId id="288" r:id="rId25"/>
    <p:sldId id="291" r:id="rId26"/>
    <p:sldId id="283" r:id="rId27"/>
    <p:sldId id="280" r:id="rId28"/>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LindaDocusMaestria\PLAN%20TICS%20MS\datos%20de%20empresas%20de%20sw%20libre%20en%20elecuador.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426347624473507E-2"/>
          <c:y val="0.127685039370079"/>
          <c:w val="0.65657514916996096"/>
          <c:h val="0.85094143621028717"/>
        </c:manualLayout>
      </c:layout>
      <c:pie3DChart>
        <c:varyColors val="1"/>
        <c:ser>
          <c:idx val="0"/>
          <c:order val="0"/>
          <c:explosion val="25"/>
          <c:dPt>
            <c:idx val="0"/>
            <c:bubble3D val="0"/>
            <c:spPr>
              <a:solidFill>
                <a:srgbClr val="92D050"/>
              </a:solidFill>
            </c:spPr>
          </c:dPt>
          <c:dPt>
            <c:idx val="1"/>
            <c:bubble3D val="0"/>
            <c:spPr>
              <a:solidFill>
                <a:srgbClr val="FFFF00"/>
              </a:solidFill>
            </c:spPr>
          </c:dPt>
          <c:dPt>
            <c:idx val="2"/>
            <c:bubble3D val="0"/>
            <c:spPr>
              <a:solidFill>
                <a:srgbClr val="FF0000"/>
              </a:solidFill>
            </c:spPr>
          </c:dPt>
          <c:dLbls>
            <c:dLbl>
              <c:idx val="2"/>
              <c:layout>
                <c:manualLayout>
                  <c:x val="8.5298549344400246E-2"/>
                  <c:y val="8.5889063867016627E-2"/>
                </c:manualLayout>
              </c:layout>
              <c:showLegendKey val="0"/>
              <c:showVal val="1"/>
              <c:showCatName val="0"/>
              <c:showSerName val="0"/>
              <c:showPercent val="0"/>
              <c:showBubbleSize val="0"/>
            </c:dLbl>
            <c:spPr>
              <a:noFill/>
            </c:spPr>
            <c:txPr>
              <a:bodyPr/>
              <a:lstStyle/>
              <a:p>
                <a:pPr>
                  <a:defRPr lang="es-EC" sz="800">
                    <a:solidFill>
                      <a:sysClr val="windowText" lastClr="000000"/>
                    </a:solidFill>
                  </a:defRPr>
                </a:pPr>
                <a:endParaRPr lang="es-EC"/>
              </a:p>
            </c:txPr>
            <c:showLegendKey val="0"/>
            <c:showVal val="1"/>
            <c:showCatName val="0"/>
            <c:showSerName val="0"/>
            <c:showPercent val="0"/>
            <c:showBubbleSize val="0"/>
            <c:showLeaderLines val="1"/>
          </c:dLbls>
          <c:cat>
            <c:strRef>
              <c:f>'estado de uso de sw libre en el'!$N$11:$N$13</c:f>
              <c:strCache>
                <c:ptCount val="3"/>
                <c:pt idx="0">
                  <c:v>Software Libre</c:v>
                </c:pt>
                <c:pt idx="1">
                  <c:v>Parcial o en Migración</c:v>
                </c:pt>
                <c:pt idx="2">
                  <c:v>Software Propietario</c:v>
                </c:pt>
              </c:strCache>
            </c:strRef>
          </c:cat>
          <c:val>
            <c:numRef>
              <c:f>'estado de uso de sw libre en el'!$O$11:$O$13</c:f>
              <c:numCache>
                <c:formatCode>0.00%</c:formatCode>
                <c:ptCount val="3"/>
                <c:pt idx="0">
                  <c:v>0.65130260521042105</c:v>
                </c:pt>
                <c:pt idx="1">
                  <c:v>0.22444889779559632</c:v>
                </c:pt>
                <c:pt idx="2">
                  <c:v>0.124248496993988</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ysClr val="window" lastClr="FFFFFF"/>
    </a:solidFill>
    <a:ln w="9525" cap="rnd">
      <a:solidFill>
        <a:sysClr val="windowText" lastClr="000000"/>
      </a:solidFill>
    </a:ln>
  </c:sp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50ED5-B0B5-492F-B02E-30F8E7900986}"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s-EC"/>
        </a:p>
      </dgm:t>
    </dgm:pt>
    <dgm:pt modelId="{AAF13428-762A-408A-8D9C-AF59B1E0866F}">
      <dgm:prSet phldrT="[Texto]"/>
      <dgm:spPr/>
      <dgm:t>
        <a:bodyPr/>
        <a:lstStyle/>
        <a:p>
          <a:r>
            <a:rPr lang="es-EC"/>
            <a:t>C.G.F.T</a:t>
          </a:r>
        </a:p>
      </dgm:t>
    </dgm:pt>
    <dgm:pt modelId="{E800B178-514D-49B0-A51E-7840ACEE90A7}" type="parTrans" cxnId="{9D5770A0-A479-46B3-8518-4B5CAFC94E99}">
      <dgm:prSet/>
      <dgm:spPr/>
      <dgm:t>
        <a:bodyPr/>
        <a:lstStyle/>
        <a:p>
          <a:endParaRPr lang="es-EC"/>
        </a:p>
      </dgm:t>
    </dgm:pt>
    <dgm:pt modelId="{37B4CDC1-9337-473E-A443-D721A4ED26FF}" type="sibTrans" cxnId="{9D5770A0-A479-46B3-8518-4B5CAFC94E99}">
      <dgm:prSet/>
      <dgm:spPr/>
      <dgm:t>
        <a:bodyPr/>
        <a:lstStyle/>
        <a:p>
          <a:endParaRPr lang="es-EC"/>
        </a:p>
      </dgm:t>
    </dgm:pt>
    <dgm:pt modelId="{AB77383B-8CFA-495D-8F0A-B0777E2BC74B}">
      <dgm:prSet phldrT="[Texto]"/>
      <dgm:spPr/>
      <dgm:t>
        <a:bodyPr/>
        <a:lstStyle/>
        <a:p>
          <a:r>
            <a:rPr lang="es-EC"/>
            <a:t>Divisiones de Ejercito</a:t>
          </a:r>
        </a:p>
      </dgm:t>
    </dgm:pt>
    <dgm:pt modelId="{38ED422C-8E4E-4915-B484-1AB896D4ECAA}" type="parTrans" cxnId="{3A11431A-BE5E-46A0-A402-05915813AD9C}">
      <dgm:prSet/>
      <dgm:spPr/>
      <dgm:t>
        <a:bodyPr/>
        <a:lstStyle/>
        <a:p>
          <a:endParaRPr lang="es-EC"/>
        </a:p>
      </dgm:t>
    </dgm:pt>
    <dgm:pt modelId="{A0EA2CE6-2FDD-435D-B476-DCE36161A93E}" type="sibTrans" cxnId="{3A11431A-BE5E-46A0-A402-05915813AD9C}">
      <dgm:prSet/>
      <dgm:spPr/>
      <dgm:t>
        <a:bodyPr/>
        <a:lstStyle/>
        <a:p>
          <a:endParaRPr lang="es-EC"/>
        </a:p>
      </dgm:t>
    </dgm:pt>
    <dgm:pt modelId="{87CAE056-917C-4D71-915E-589DF55710B8}">
      <dgm:prSet phldrT="[Texto]"/>
      <dgm:spPr/>
      <dgm:t>
        <a:bodyPr/>
        <a:lstStyle/>
        <a:p>
          <a:r>
            <a:rPr lang="es-EC"/>
            <a:t>Brigadas</a:t>
          </a:r>
        </a:p>
      </dgm:t>
    </dgm:pt>
    <dgm:pt modelId="{4A7EFA7B-4D0E-429B-9EB3-F18EE0ED18E4}" type="parTrans" cxnId="{0149DBC7-319C-4253-B39A-FCA1505CC1BF}">
      <dgm:prSet/>
      <dgm:spPr/>
      <dgm:t>
        <a:bodyPr/>
        <a:lstStyle/>
        <a:p>
          <a:endParaRPr lang="es-EC"/>
        </a:p>
      </dgm:t>
    </dgm:pt>
    <dgm:pt modelId="{E3478EFC-2BC7-4470-9E2B-259CD047F4A6}" type="sibTrans" cxnId="{0149DBC7-319C-4253-B39A-FCA1505CC1BF}">
      <dgm:prSet/>
      <dgm:spPr/>
      <dgm:t>
        <a:bodyPr/>
        <a:lstStyle/>
        <a:p>
          <a:endParaRPr lang="es-EC"/>
        </a:p>
      </dgm:t>
    </dgm:pt>
    <dgm:pt modelId="{9FF5C880-5382-4F66-AAD1-1A258879D22A}">
      <dgm:prSet/>
      <dgm:spPr/>
      <dgm:t>
        <a:bodyPr/>
        <a:lstStyle/>
        <a:p>
          <a:r>
            <a:rPr lang="es-EC"/>
            <a:t>Batallones</a:t>
          </a:r>
        </a:p>
      </dgm:t>
    </dgm:pt>
    <dgm:pt modelId="{EB7C11BB-65B2-48EE-A30B-2F2B1DC294F0}" type="parTrans" cxnId="{7D1D3AD1-EDBB-4B1E-A332-C0695A581B62}">
      <dgm:prSet/>
      <dgm:spPr/>
      <dgm:t>
        <a:bodyPr/>
        <a:lstStyle/>
        <a:p>
          <a:endParaRPr lang="es-EC"/>
        </a:p>
      </dgm:t>
    </dgm:pt>
    <dgm:pt modelId="{07BF48FC-56F4-4487-BCBB-B807851A0A51}" type="sibTrans" cxnId="{7D1D3AD1-EDBB-4B1E-A332-C0695A581B62}">
      <dgm:prSet/>
      <dgm:spPr/>
      <dgm:t>
        <a:bodyPr/>
        <a:lstStyle/>
        <a:p>
          <a:endParaRPr lang="es-EC"/>
        </a:p>
      </dgm:t>
    </dgm:pt>
    <dgm:pt modelId="{F388D766-FDD1-49B7-9694-AF36A378F75A}">
      <dgm:prSet/>
      <dgm:spPr/>
      <dgm:t>
        <a:bodyPr/>
        <a:lstStyle/>
        <a:p>
          <a:r>
            <a:rPr lang="es-EC"/>
            <a:t>Big (1)</a:t>
          </a:r>
        </a:p>
      </dgm:t>
    </dgm:pt>
    <dgm:pt modelId="{3CA6EC42-5B84-4379-8980-16FC28AC8016}" type="parTrans" cxnId="{A716770D-D7C6-4389-8B69-D0C771B771B7}">
      <dgm:prSet/>
      <dgm:spPr/>
      <dgm:t>
        <a:bodyPr/>
        <a:lstStyle/>
        <a:p>
          <a:endParaRPr lang="es-EC"/>
        </a:p>
      </dgm:t>
    </dgm:pt>
    <dgm:pt modelId="{15240D1B-DD80-43F8-A733-0584B967C4CD}" type="sibTrans" cxnId="{A716770D-D7C6-4389-8B69-D0C771B771B7}">
      <dgm:prSet/>
      <dgm:spPr/>
      <dgm:t>
        <a:bodyPr/>
        <a:lstStyle/>
        <a:p>
          <a:endParaRPr lang="es-EC"/>
        </a:p>
      </dgm:t>
    </dgm:pt>
    <dgm:pt modelId="{DFA278C7-FEF7-4415-8442-F32E9E1B7769}">
      <dgm:prSet/>
      <dgm:spPr/>
      <dgm:t>
        <a:bodyPr/>
        <a:lstStyle/>
        <a:p>
          <a:r>
            <a:rPr lang="es-EC"/>
            <a:t>Brig (2)</a:t>
          </a:r>
        </a:p>
      </dgm:t>
    </dgm:pt>
    <dgm:pt modelId="{FF52153B-C593-47DE-8E73-7FB71FB6B446}" type="parTrans" cxnId="{D9C6CF64-B9E5-4C01-8020-981ABAC22307}">
      <dgm:prSet/>
      <dgm:spPr/>
      <dgm:t>
        <a:bodyPr/>
        <a:lstStyle/>
        <a:p>
          <a:endParaRPr lang="es-EC"/>
        </a:p>
      </dgm:t>
    </dgm:pt>
    <dgm:pt modelId="{CAD40C0B-B462-499E-AC5A-DED15CD53B50}" type="sibTrans" cxnId="{D9C6CF64-B9E5-4C01-8020-981ABAC22307}">
      <dgm:prSet/>
      <dgm:spPr/>
      <dgm:t>
        <a:bodyPr/>
        <a:lstStyle/>
        <a:p>
          <a:endParaRPr lang="es-EC"/>
        </a:p>
      </dgm:t>
    </dgm:pt>
    <dgm:pt modelId="{6CF2FBE9-D8EB-4401-89C4-36449D044042}">
      <dgm:prSet/>
      <dgm:spPr/>
      <dgm:t>
        <a:bodyPr/>
        <a:lstStyle/>
        <a:p>
          <a:r>
            <a:rPr lang="es-EC"/>
            <a:t>Bat (x)</a:t>
          </a:r>
        </a:p>
      </dgm:t>
    </dgm:pt>
    <dgm:pt modelId="{E9AD61CC-CE35-44D4-A25E-8E3D4DEB8EA5}" type="parTrans" cxnId="{3E64641A-1BA3-4377-8471-1ABE7DA1F5DE}">
      <dgm:prSet/>
      <dgm:spPr/>
      <dgm:t>
        <a:bodyPr/>
        <a:lstStyle/>
        <a:p>
          <a:endParaRPr lang="es-EC"/>
        </a:p>
      </dgm:t>
    </dgm:pt>
    <dgm:pt modelId="{F08C80F0-B650-47A1-97A8-45AFD58BC6B7}" type="sibTrans" cxnId="{3E64641A-1BA3-4377-8471-1ABE7DA1F5DE}">
      <dgm:prSet/>
      <dgm:spPr/>
      <dgm:t>
        <a:bodyPr/>
        <a:lstStyle/>
        <a:p>
          <a:endParaRPr lang="es-EC"/>
        </a:p>
      </dgm:t>
    </dgm:pt>
    <dgm:pt modelId="{001CF1A3-6D03-4665-AED9-8E0BDE84276E}">
      <dgm:prSet/>
      <dgm:spPr/>
      <dgm:t>
        <a:bodyPr/>
        <a:lstStyle/>
        <a:p>
          <a:r>
            <a:rPr lang="es-EC"/>
            <a:t>Bat (y)</a:t>
          </a:r>
        </a:p>
      </dgm:t>
    </dgm:pt>
    <dgm:pt modelId="{17137519-DFF7-4001-9554-A21D094DC5D4}" type="parTrans" cxnId="{E24DE735-863A-4D85-86B3-7ACC0B3CEDF0}">
      <dgm:prSet/>
      <dgm:spPr/>
      <dgm:t>
        <a:bodyPr/>
        <a:lstStyle/>
        <a:p>
          <a:endParaRPr lang="es-EC"/>
        </a:p>
      </dgm:t>
    </dgm:pt>
    <dgm:pt modelId="{EEBBDF7F-E3D5-46C6-89EB-8EADC80F1766}" type="sibTrans" cxnId="{E24DE735-863A-4D85-86B3-7ACC0B3CEDF0}">
      <dgm:prSet/>
      <dgm:spPr/>
      <dgm:t>
        <a:bodyPr/>
        <a:lstStyle/>
        <a:p>
          <a:endParaRPr lang="es-EC"/>
        </a:p>
      </dgm:t>
    </dgm:pt>
    <dgm:pt modelId="{46597392-9EB5-436B-962E-3A47F6053885}">
      <dgm:prSet/>
      <dgm:spPr/>
      <dgm:t>
        <a:bodyPr/>
        <a:lstStyle/>
        <a:p>
          <a:r>
            <a:rPr lang="es-EC"/>
            <a:t>Div (I)</a:t>
          </a:r>
        </a:p>
      </dgm:t>
    </dgm:pt>
    <dgm:pt modelId="{CDC6F8CB-13E0-44AC-93AE-9C4DEE8EB52B}" type="parTrans" cxnId="{1146BFA4-F4DC-4281-A5C0-6B8472DD221B}">
      <dgm:prSet/>
      <dgm:spPr/>
      <dgm:t>
        <a:bodyPr/>
        <a:lstStyle/>
        <a:p>
          <a:endParaRPr lang="es-EC"/>
        </a:p>
      </dgm:t>
    </dgm:pt>
    <dgm:pt modelId="{910301AF-63DB-4D80-9C72-0EB3691F0E20}" type="sibTrans" cxnId="{1146BFA4-F4DC-4281-A5C0-6B8472DD221B}">
      <dgm:prSet/>
      <dgm:spPr/>
      <dgm:t>
        <a:bodyPr/>
        <a:lstStyle/>
        <a:p>
          <a:endParaRPr lang="es-EC"/>
        </a:p>
      </dgm:t>
    </dgm:pt>
    <dgm:pt modelId="{A39AB47E-3EF7-4C91-A93A-4818B03ED44E}">
      <dgm:prSet/>
      <dgm:spPr/>
      <dgm:t>
        <a:bodyPr/>
        <a:lstStyle/>
        <a:p>
          <a:r>
            <a:rPr lang="es-EC"/>
            <a:t>Div (II)</a:t>
          </a:r>
        </a:p>
      </dgm:t>
    </dgm:pt>
    <dgm:pt modelId="{2AEBA767-E2B3-4FEF-B7D4-7C05CB94D347}" type="parTrans" cxnId="{66DE3DE4-3520-4A5C-A43D-46389DB23C09}">
      <dgm:prSet/>
      <dgm:spPr/>
      <dgm:t>
        <a:bodyPr/>
        <a:lstStyle/>
        <a:p>
          <a:endParaRPr lang="es-EC"/>
        </a:p>
      </dgm:t>
    </dgm:pt>
    <dgm:pt modelId="{938160D9-5EF6-4314-ADAA-785EB090D878}" type="sibTrans" cxnId="{66DE3DE4-3520-4A5C-A43D-46389DB23C09}">
      <dgm:prSet/>
      <dgm:spPr/>
      <dgm:t>
        <a:bodyPr/>
        <a:lstStyle/>
        <a:p>
          <a:endParaRPr lang="es-EC"/>
        </a:p>
      </dgm:t>
    </dgm:pt>
    <dgm:pt modelId="{55A7EDCD-16F9-4D03-AEAD-724A8217E16C}" type="pres">
      <dgm:prSet presAssocID="{47B50ED5-B0B5-492F-B02E-30F8E7900986}" presName="hierChild1" presStyleCnt="0">
        <dgm:presLayoutVars>
          <dgm:orgChart val="1"/>
          <dgm:chPref val="1"/>
          <dgm:dir/>
          <dgm:animOne val="branch"/>
          <dgm:animLvl val="lvl"/>
          <dgm:resizeHandles/>
        </dgm:presLayoutVars>
      </dgm:prSet>
      <dgm:spPr/>
      <dgm:t>
        <a:bodyPr/>
        <a:lstStyle/>
        <a:p>
          <a:endParaRPr lang="es-EC"/>
        </a:p>
      </dgm:t>
    </dgm:pt>
    <dgm:pt modelId="{3FA59B48-9E1A-4EF3-B64A-07E7E5D0C409}" type="pres">
      <dgm:prSet presAssocID="{AAF13428-762A-408A-8D9C-AF59B1E0866F}" presName="hierRoot1" presStyleCnt="0">
        <dgm:presLayoutVars>
          <dgm:hierBranch val="init"/>
        </dgm:presLayoutVars>
      </dgm:prSet>
      <dgm:spPr/>
    </dgm:pt>
    <dgm:pt modelId="{F5822993-CACA-4ABE-BB8B-438AD83167C1}" type="pres">
      <dgm:prSet presAssocID="{AAF13428-762A-408A-8D9C-AF59B1E0866F}" presName="rootComposite1" presStyleCnt="0"/>
      <dgm:spPr/>
    </dgm:pt>
    <dgm:pt modelId="{62A85565-BD48-4FAB-9DF4-425C8903D980}" type="pres">
      <dgm:prSet presAssocID="{AAF13428-762A-408A-8D9C-AF59B1E0866F}" presName="rootText1" presStyleLbl="node0" presStyleIdx="0" presStyleCnt="1" custScaleX="57323" custScaleY="59034">
        <dgm:presLayoutVars>
          <dgm:chPref val="3"/>
        </dgm:presLayoutVars>
      </dgm:prSet>
      <dgm:spPr/>
      <dgm:t>
        <a:bodyPr/>
        <a:lstStyle/>
        <a:p>
          <a:endParaRPr lang="es-EC"/>
        </a:p>
      </dgm:t>
    </dgm:pt>
    <dgm:pt modelId="{7C882E86-028B-422B-AD34-D440F04991D5}" type="pres">
      <dgm:prSet presAssocID="{AAF13428-762A-408A-8D9C-AF59B1E0866F}" presName="rootConnector1" presStyleLbl="node1" presStyleIdx="0" presStyleCnt="0"/>
      <dgm:spPr/>
      <dgm:t>
        <a:bodyPr/>
        <a:lstStyle/>
        <a:p>
          <a:endParaRPr lang="es-EC"/>
        </a:p>
      </dgm:t>
    </dgm:pt>
    <dgm:pt modelId="{343A7BC7-A3E7-4889-9D48-FB54A6AB9A7A}" type="pres">
      <dgm:prSet presAssocID="{AAF13428-762A-408A-8D9C-AF59B1E0866F}" presName="hierChild2" presStyleCnt="0"/>
      <dgm:spPr/>
    </dgm:pt>
    <dgm:pt modelId="{279F0542-AFD2-4043-8C37-F3F23F5C6C4A}" type="pres">
      <dgm:prSet presAssocID="{38ED422C-8E4E-4915-B484-1AB896D4ECAA}" presName="Name64" presStyleLbl="parChTrans1D2" presStyleIdx="0" presStyleCnt="3"/>
      <dgm:spPr/>
      <dgm:t>
        <a:bodyPr/>
        <a:lstStyle/>
        <a:p>
          <a:endParaRPr lang="es-EC"/>
        </a:p>
      </dgm:t>
    </dgm:pt>
    <dgm:pt modelId="{C715AFA8-4600-4FB4-A233-7373C510868B}" type="pres">
      <dgm:prSet presAssocID="{AB77383B-8CFA-495D-8F0A-B0777E2BC74B}" presName="hierRoot2" presStyleCnt="0">
        <dgm:presLayoutVars>
          <dgm:hierBranch val="init"/>
        </dgm:presLayoutVars>
      </dgm:prSet>
      <dgm:spPr/>
    </dgm:pt>
    <dgm:pt modelId="{B9F0DCBA-5CA6-4AA1-BE23-3D107751A7EF}" type="pres">
      <dgm:prSet presAssocID="{AB77383B-8CFA-495D-8F0A-B0777E2BC74B}" presName="rootComposite" presStyleCnt="0"/>
      <dgm:spPr/>
    </dgm:pt>
    <dgm:pt modelId="{056135D7-8728-46FF-9064-AFB27377C776}" type="pres">
      <dgm:prSet presAssocID="{AB77383B-8CFA-495D-8F0A-B0777E2BC74B}" presName="rootText" presStyleLbl="node2" presStyleIdx="0" presStyleCnt="3" custScaleX="90909" custScaleY="75132">
        <dgm:presLayoutVars>
          <dgm:chPref val="3"/>
        </dgm:presLayoutVars>
      </dgm:prSet>
      <dgm:spPr/>
      <dgm:t>
        <a:bodyPr/>
        <a:lstStyle/>
        <a:p>
          <a:endParaRPr lang="es-EC"/>
        </a:p>
      </dgm:t>
    </dgm:pt>
    <dgm:pt modelId="{60828783-61DA-4F46-AD73-35BC8E212086}" type="pres">
      <dgm:prSet presAssocID="{AB77383B-8CFA-495D-8F0A-B0777E2BC74B}" presName="rootConnector" presStyleLbl="node2" presStyleIdx="0" presStyleCnt="3"/>
      <dgm:spPr/>
      <dgm:t>
        <a:bodyPr/>
        <a:lstStyle/>
        <a:p>
          <a:endParaRPr lang="es-EC"/>
        </a:p>
      </dgm:t>
    </dgm:pt>
    <dgm:pt modelId="{2E7F5A8D-F7C9-434B-B5B5-BDA0BBFDEBC8}" type="pres">
      <dgm:prSet presAssocID="{AB77383B-8CFA-495D-8F0A-B0777E2BC74B}" presName="hierChild4" presStyleCnt="0"/>
      <dgm:spPr/>
    </dgm:pt>
    <dgm:pt modelId="{36C1A2EE-B8AD-4D24-A44A-F39378E4E9B4}" type="pres">
      <dgm:prSet presAssocID="{4A7EFA7B-4D0E-429B-9EB3-F18EE0ED18E4}" presName="Name64" presStyleLbl="parChTrans1D3" presStyleIdx="0" presStyleCnt="3"/>
      <dgm:spPr/>
      <dgm:t>
        <a:bodyPr/>
        <a:lstStyle/>
        <a:p>
          <a:endParaRPr lang="es-EC"/>
        </a:p>
      </dgm:t>
    </dgm:pt>
    <dgm:pt modelId="{04FA9691-A666-49A5-B02F-37DDC9A3D647}" type="pres">
      <dgm:prSet presAssocID="{87CAE056-917C-4D71-915E-589DF55710B8}" presName="hierRoot2" presStyleCnt="0">
        <dgm:presLayoutVars>
          <dgm:hierBranch val="init"/>
        </dgm:presLayoutVars>
      </dgm:prSet>
      <dgm:spPr/>
    </dgm:pt>
    <dgm:pt modelId="{78AEFE9C-3711-476C-9487-3636B00B0CD0}" type="pres">
      <dgm:prSet presAssocID="{87CAE056-917C-4D71-915E-589DF55710B8}" presName="rootComposite" presStyleCnt="0"/>
      <dgm:spPr/>
    </dgm:pt>
    <dgm:pt modelId="{04541FF8-CE58-4BA6-AA46-61FF0CFB535D}" type="pres">
      <dgm:prSet presAssocID="{87CAE056-917C-4D71-915E-589DF55710B8}" presName="rootText" presStyleLbl="node3" presStyleIdx="0" presStyleCnt="3" custScaleX="90909" custScaleY="75132">
        <dgm:presLayoutVars>
          <dgm:chPref val="3"/>
        </dgm:presLayoutVars>
      </dgm:prSet>
      <dgm:spPr/>
      <dgm:t>
        <a:bodyPr/>
        <a:lstStyle/>
        <a:p>
          <a:endParaRPr lang="es-EC"/>
        </a:p>
      </dgm:t>
    </dgm:pt>
    <dgm:pt modelId="{C1E24875-B4F9-4DFD-AC5A-F609B3D902D8}" type="pres">
      <dgm:prSet presAssocID="{87CAE056-917C-4D71-915E-589DF55710B8}" presName="rootConnector" presStyleLbl="node3" presStyleIdx="0" presStyleCnt="3"/>
      <dgm:spPr/>
      <dgm:t>
        <a:bodyPr/>
        <a:lstStyle/>
        <a:p>
          <a:endParaRPr lang="es-EC"/>
        </a:p>
      </dgm:t>
    </dgm:pt>
    <dgm:pt modelId="{702B5A37-0A13-4F31-9CB1-5FCA700B16A1}" type="pres">
      <dgm:prSet presAssocID="{87CAE056-917C-4D71-915E-589DF55710B8}" presName="hierChild4" presStyleCnt="0"/>
      <dgm:spPr/>
    </dgm:pt>
    <dgm:pt modelId="{51A4047E-8B7F-4DBB-A7C0-AF02272C08FA}" type="pres">
      <dgm:prSet presAssocID="{EB7C11BB-65B2-48EE-A30B-2F2B1DC294F0}" presName="Name64" presStyleLbl="parChTrans1D4" presStyleIdx="0" presStyleCnt="3"/>
      <dgm:spPr/>
      <dgm:t>
        <a:bodyPr/>
        <a:lstStyle/>
        <a:p>
          <a:endParaRPr lang="es-EC"/>
        </a:p>
      </dgm:t>
    </dgm:pt>
    <dgm:pt modelId="{B7E6B135-F238-43FC-8183-E29B60F577EE}" type="pres">
      <dgm:prSet presAssocID="{9FF5C880-5382-4F66-AAD1-1A258879D22A}" presName="hierRoot2" presStyleCnt="0">
        <dgm:presLayoutVars>
          <dgm:hierBranch val="init"/>
        </dgm:presLayoutVars>
      </dgm:prSet>
      <dgm:spPr/>
    </dgm:pt>
    <dgm:pt modelId="{B94A56EF-981D-4A78-A390-1AEB509E38D2}" type="pres">
      <dgm:prSet presAssocID="{9FF5C880-5382-4F66-AAD1-1A258879D22A}" presName="rootComposite" presStyleCnt="0"/>
      <dgm:spPr/>
    </dgm:pt>
    <dgm:pt modelId="{2E9A3B3F-2C28-4987-A652-3D8D6D74F699}" type="pres">
      <dgm:prSet presAssocID="{9FF5C880-5382-4F66-AAD1-1A258879D22A}" presName="rootText" presStyleLbl="node4" presStyleIdx="0" presStyleCnt="3" custScaleX="90909" custScaleY="75132">
        <dgm:presLayoutVars>
          <dgm:chPref val="3"/>
        </dgm:presLayoutVars>
      </dgm:prSet>
      <dgm:spPr/>
      <dgm:t>
        <a:bodyPr/>
        <a:lstStyle/>
        <a:p>
          <a:endParaRPr lang="es-EC"/>
        </a:p>
      </dgm:t>
    </dgm:pt>
    <dgm:pt modelId="{EEB6DBC6-FF19-46F1-B3D8-9E283AE4A922}" type="pres">
      <dgm:prSet presAssocID="{9FF5C880-5382-4F66-AAD1-1A258879D22A}" presName="rootConnector" presStyleLbl="node4" presStyleIdx="0" presStyleCnt="3"/>
      <dgm:spPr/>
      <dgm:t>
        <a:bodyPr/>
        <a:lstStyle/>
        <a:p>
          <a:endParaRPr lang="es-EC"/>
        </a:p>
      </dgm:t>
    </dgm:pt>
    <dgm:pt modelId="{69E7452C-98F8-409B-ADAB-0589B1E18E51}" type="pres">
      <dgm:prSet presAssocID="{9FF5C880-5382-4F66-AAD1-1A258879D22A}" presName="hierChild4" presStyleCnt="0"/>
      <dgm:spPr/>
    </dgm:pt>
    <dgm:pt modelId="{07E78B0B-4E93-4D0C-BC6D-C981EB28009C}" type="pres">
      <dgm:prSet presAssocID="{9FF5C880-5382-4F66-AAD1-1A258879D22A}" presName="hierChild5" presStyleCnt="0"/>
      <dgm:spPr/>
    </dgm:pt>
    <dgm:pt modelId="{188C0DE1-1E4D-4A63-8A81-467D458C3B22}" type="pres">
      <dgm:prSet presAssocID="{E9AD61CC-CE35-44D4-A25E-8E3D4DEB8EA5}" presName="Name64" presStyleLbl="parChTrans1D4" presStyleIdx="1" presStyleCnt="3"/>
      <dgm:spPr/>
      <dgm:t>
        <a:bodyPr/>
        <a:lstStyle/>
        <a:p>
          <a:endParaRPr lang="es-EC"/>
        </a:p>
      </dgm:t>
    </dgm:pt>
    <dgm:pt modelId="{409EDFEE-1C68-4F1F-97E8-86BB10E6C607}" type="pres">
      <dgm:prSet presAssocID="{6CF2FBE9-D8EB-4401-89C4-36449D044042}" presName="hierRoot2" presStyleCnt="0">
        <dgm:presLayoutVars>
          <dgm:hierBranch val="init"/>
        </dgm:presLayoutVars>
      </dgm:prSet>
      <dgm:spPr/>
    </dgm:pt>
    <dgm:pt modelId="{0939C311-472A-4EC5-A4AD-F9883268361C}" type="pres">
      <dgm:prSet presAssocID="{6CF2FBE9-D8EB-4401-89C4-36449D044042}" presName="rootComposite" presStyleCnt="0"/>
      <dgm:spPr/>
    </dgm:pt>
    <dgm:pt modelId="{D9539662-3F03-4E84-A71F-544A94F5DB43}" type="pres">
      <dgm:prSet presAssocID="{6CF2FBE9-D8EB-4401-89C4-36449D044042}" presName="rootText" presStyleLbl="node4" presStyleIdx="1" presStyleCnt="3" custScaleX="90909" custScaleY="75132">
        <dgm:presLayoutVars>
          <dgm:chPref val="3"/>
        </dgm:presLayoutVars>
      </dgm:prSet>
      <dgm:spPr/>
      <dgm:t>
        <a:bodyPr/>
        <a:lstStyle/>
        <a:p>
          <a:endParaRPr lang="es-EC"/>
        </a:p>
      </dgm:t>
    </dgm:pt>
    <dgm:pt modelId="{CDCD7B8E-B091-48B1-822D-598AFE9D6B99}" type="pres">
      <dgm:prSet presAssocID="{6CF2FBE9-D8EB-4401-89C4-36449D044042}" presName="rootConnector" presStyleLbl="node4" presStyleIdx="1" presStyleCnt="3"/>
      <dgm:spPr/>
      <dgm:t>
        <a:bodyPr/>
        <a:lstStyle/>
        <a:p>
          <a:endParaRPr lang="es-EC"/>
        </a:p>
      </dgm:t>
    </dgm:pt>
    <dgm:pt modelId="{8F8F04E9-8CB4-47EB-86D0-4FEE822EABBF}" type="pres">
      <dgm:prSet presAssocID="{6CF2FBE9-D8EB-4401-89C4-36449D044042}" presName="hierChild4" presStyleCnt="0"/>
      <dgm:spPr/>
    </dgm:pt>
    <dgm:pt modelId="{6D7CCA80-ACA4-41EA-9D94-0116964F7395}" type="pres">
      <dgm:prSet presAssocID="{6CF2FBE9-D8EB-4401-89C4-36449D044042}" presName="hierChild5" presStyleCnt="0"/>
      <dgm:spPr/>
    </dgm:pt>
    <dgm:pt modelId="{C5CEFDE5-775E-4A1A-BF5A-1AA9394FBF7E}" type="pres">
      <dgm:prSet presAssocID="{17137519-DFF7-4001-9554-A21D094DC5D4}" presName="Name64" presStyleLbl="parChTrans1D4" presStyleIdx="2" presStyleCnt="3"/>
      <dgm:spPr/>
      <dgm:t>
        <a:bodyPr/>
        <a:lstStyle/>
        <a:p>
          <a:endParaRPr lang="es-EC"/>
        </a:p>
      </dgm:t>
    </dgm:pt>
    <dgm:pt modelId="{742EBA29-7E63-4CE8-B938-1A6F00D5F1BF}" type="pres">
      <dgm:prSet presAssocID="{001CF1A3-6D03-4665-AED9-8E0BDE84276E}" presName="hierRoot2" presStyleCnt="0">
        <dgm:presLayoutVars>
          <dgm:hierBranch val="init"/>
        </dgm:presLayoutVars>
      </dgm:prSet>
      <dgm:spPr/>
    </dgm:pt>
    <dgm:pt modelId="{39082BC1-3F36-4770-BECF-A26271F70679}" type="pres">
      <dgm:prSet presAssocID="{001CF1A3-6D03-4665-AED9-8E0BDE84276E}" presName="rootComposite" presStyleCnt="0"/>
      <dgm:spPr/>
    </dgm:pt>
    <dgm:pt modelId="{5CC4DDCA-000A-413C-B03A-31D9C4930F6D}" type="pres">
      <dgm:prSet presAssocID="{001CF1A3-6D03-4665-AED9-8E0BDE84276E}" presName="rootText" presStyleLbl="node4" presStyleIdx="2" presStyleCnt="3" custScaleX="90909" custScaleY="75132">
        <dgm:presLayoutVars>
          <dgm:chPref val="3"/>
        </dgm:presLayoutVars>
      </dgm:prSet>
      <dgm:spPr/>
      <dgm:t>
        <a:bodyPr/>
        <a:lstStyle/>
        <a:p>
          <a:endParaRPr lang="es-EC"/>
        </a:p>
      </dgm:t>
    </dgm:pt>
    <dgm:pt modelId="{2DF785E0-60A5-4ED3-9304-35C9041D2D11}" type="pres">
      <dgm:prSet presAssocID="{001CF1A3-6D03-4665-AED9-8E0BDE84276E}" presName="rootConnector" presStyleLbl="node4" presStyleIdx="2" presStyleCnt="3"/>
      <dgm:spPr/>
      <dgm:t>
        <a:bodyPr/>
        <a:lstStyle/>
        <a:p>
          <a:endParaRPr lang="es-EC"/>
        </a:p>
      </dgm:t>
    </dgm:pt>
    <dgm:pt modelId="{CBEB1E94-085C-450C-92FF-3A74DBF524C2}" type="pres">
      <dgm:prSet presAssocID="{001CF1A3-6D03-4665-AED9-8E0BDE84276E}" presName="hierChild4" presStyleCnt="0"/>
      <dgm:spPr/>
    </dgm:pt>
    <dgm:pt modelId="{071F47B0-8EE7-4D36-922E-58EC87B27B73}" type="pres">
      <dgm:prSet presAssocID="{001CF1A3-6D03-4665-AED9-8E0BDE84276E}" presName="hierChild5" presStyleCnt="0"/>
      <dgm:spPr/>
    </dgm:pt>
    <dgm:pt modelId="{268E8F50-B446-43E3-B110-64B8493E27F1}" type="pres">
      <dgm:prSet presAssocID="{87CAE056-917C-4D71-915E-589DF55710B8}" presName="hierChild5" presStyleCnt="0"/>
      <dgm:spPr/>
    </dgm:pt>
    <dgm:pt modelId="{33B7A6D1-0F16-46C9-A44C-A51C5B1544F6}" type="pres">
      <dgm:prSet presAssocID="{3CA6EC42-5B84-4379-8980-16FC28AC8016}" presName="Name64" presStyleLbl="parChTrans1D3" presStyleIdx="1" presStyleCnt="3"/>
      <dgm:spPr/>
      <dgm:t>
        <a:bodyPr/>
        <a:lstStyle/>
        <a:p>
          <a:endParaRPr lang="es-EC"/>
        </a:p>
      </dgm:t>
    </dgm:pt>
    <dgm:pt modelId="{86477040-F979-4EAA-A77B-B4866E00F7F5}" type="pres">
      <dgm:prSet presAssocID="{F388D766-FDD1-49B7-9694-AF36A378F75A}" presName="hierRoot2" presStyleCnt="0">
        <dgm:presLayoutVars>
          <dgm:hierBranch val="init"/>
        </dgm:presLayoutVars>
      </dgm:prSet>
      <dgm:spPr/>
    </dgm:pt>
    <dgm:pt modelId="{D845794A-44DA-4BCE-8F38-64F3A7B6A997}" type="pres">
      <dgm:prSet presAssocID="{F388D766-FDD1-49B7-9694-AF36A378F75A}" presName="rootComposite" presStyleCnt="0"/>
      <dgm:spPr/>
    </dgm:pt>
    <dgm:pt modelId="{11BF6B1D-B1F9-4E55-B85C-020EBF675532}" type="pres">
      <dgm:prSet presAssocID="{F388D766-FDD1-49B7-9694-AF36A378F75A}" presName="rootText" presStyleLbl="node3" presStyleIdx="1" presStyleCnt="3" custScaleX="90909" custScaleY="75132">
        <dgm:presLayoutVars>
          <dgm:chPref val="3"/>
        </dgm:presLayoutVars>
      </dgm:prSet>
      <dgm:spPr/>
      <dgm:t>
        <a:bodyPr/>
        <a:lstStyle/>
        <a:p>
          <a:endParaRPr lang="es-EC"/>
        </a:p>
      </dgm:t>
    </dgm:pt>
    <dgm:pt modelId="{D52A4057-3E25-4D66-A4D4-85FA74836763}" type="pres">
      <dgm:prSet presAssocID="{F388D766-FDD1-49B7-9694-AF36A378F75A}" presName="rootConnector" presStyleLbl="node3" presStyleIdx="1" presStyleCnt="3"/>
      <dgm:spPr/>
      <dgm:t>
        <a:bodyPr/>
        <a:lstStyle/>
        <a:p>
          <a:endParaRPr lang="es-EC"/>
        </a:p>
      </dgm:t>
    </dgm:pt>
    <dgm:pt modelId="{EDAB2262-80FB-4887-BFF7-2E1A6B665389}" type="pres">
      <dgm:prSet presAssocID="{F388D766-FDD1-49B7-9694-AF36A378F75A}" presName="hierChild4" presStyleCnt="0"/>
      <dgm:spPr/>
    </dgm:pt>
    <dgm:pt modelId="{ACAB667E-9F59-4698-B3A4-FD2CED2795DD}" type="pres">
      <dgm:prSet presAssocID="{F388D766-FDD1-49B7-9694-AF36A378F75A}" presName="hierChild5" presStyleCnt="0"/>
      <dgm:spPr/>
    </dgm:pt>
    <dgm:pt modelId="{6DA8DAEA-7E13-402C-99E0-C15E12F2F40B}" type="pres">
      <dgm:prSet presAssocID="{FF52153B-C593-47DE-8E73-7FB71FB6B446}" presName="Name64" presStyleLbl="parChTrans1D3" presStyleIdx="2" presStyleCnt="3"/>
      <dgm:spPr/>
      <dgm:t>
        <a:bodyPr/>
        <a:lstStyle/>
        <a:p>
          <a:endParaRPr lang="es-EC"/>
        </a:p>
      </dgm:t>
    </dgm:pt>
    <dgm:pt modelId="{B5401112-8616-42A5-BCDE-EF2442957DDC}" type="pres">
      <dgm:prSet presAssocID="{DFA278C7-FEF7-4415-8442-F32E9E1B7769}" presName="hierRoot2" presStyleCnt="0">
        <dgm:presLayoutVars>
          <dgm:hierBranch val="init"/>
        </dgm:presLayoutVars>
      </dgm:prSet>
      <dgm:spPr/>
    </dgm:pt>
    <dgm:pt modelId="{DFB8D30F-3B10-4AA7-A065-707ED9DA6830}" type="pres">
      <dgm:prSet presAssocID="{DFA278C7-FEF7-4415-8442-F32E9E1B7769}" presName="rootComposite" presStyleCnt="0"/>
      <dgm:spPr/>
    </dgm:pt>
    <dgm:pt modelId="{01CA4CDE-A585-465C-BD0F-AC1A067EB12A}" type="pres">
      <dgm:prSet presAssocID="{DFA278C7-FEF7-4415-8442-F32E9E1B7769}" presName="rootText" presStyleLbl="node3" presStyleIdx="2" presStyleCnt="3" custScaleX="90909" custScaleY="75132">
        <dgm:presLayoutVars>
          <dgm:chPref val="3"/>
        </dgm:presLayoutVars>
      </dgm:prSet>
      <dgm:spPr/>
      <dgm:t>
        <a:bodyPr/>
        <a:lstStyle/>
        <a:p>
          <a:endParaRPr lang="es-EC"/>
        </a:p>
      </dgm:t>
    </dgm:pt>
    <dgm:pt modelId="{3A7825BC-CBBB-4EF2-8DFC-CDC71998CA7E}" type="pres">
      <dgm:prSet presAssocID="{DFA278C7-FEF7-4415-8442-F32E9E1B7769}" presName="rootConnector" presStyleLbl="node3" presStyleIdx="2" presStyleCnt="3"/>
      <dgm:spPr/>
      <dgm:t>
        <a:bodyPr/>
        <a:lstStyle/>
        <a:p>
          <a:endParaRPr lang="es-EC"/>
        </a:p>
      </dgm:t>
    </dgm:pt>
    <dgm:pt modelId="{673F2D6B-F264-418C-AA89-DDF47FD2092F}" type="pres">
      <dgm:prSet presAssocID="{DFA278C7-FEF7-4415-8442-F32E9E1B7769}" presName="hierChild4" presStyleCnt="0"/>
      <dgm:spPr/>
    </dgm:pt>
    <dgm:pt modelId="{B85FA673-FD38-42A8-A83E-DAAFE6368496}" type="pres">
      <dgm:prSet presAssocID="{DFA278C7-FEF7-4415-8442-F32E9E1B7769}" presName="hierChild5" presStyleCnt="0"/>
      <dgm:spPr/>
    </dgm:pt>
    <dgm:pt modelId="{ED2A2BC2-C7E3-482D-8402-35F5AD68CE3E}" type="pres">
      <dgm:prSet presAssocID="{AB77383B-8CFA-495D-8F0A-B0777E2BC74B}" presName="hierChild5" presStyleCnt="0"/>
      <dgm:spPr/>
    </dgm:pt>
    <dgm:pt modelId="{1D434AE3-6B24-4EF1-B4FA-BEEC24EC0409}" type="pres">
      <dgm:prSet presAssocID="{CDC6F8CB-13E0-44AC-93AE-9C4DEE8EB52B}" presName="Name64" presStyleLbl="parChTrans1D2" presStyleIdx="1" presStyleCnt="3"/>
      <dgm:spPr/>
      <dgm:t>
        <a:bodyPr/>
        <a:lstStyle/>
        <a:p>
          <a:endParaRPr lang="es-EC"/>
        </a:p>
      </dgm:t>
    </dgm:pt>
    <dgm:pt modelId="{9E0F04FC-5240-4A3F-AE84-96316B9559F7}" type="pres">
      <dgm:prSet presAssocID="{46597392-9EB5-436B-962E-3A47F6053885}" presName="hierRoot2" presStyleCnt="0">
        <dgm:presLayoutVars>
          <dgm:hierBranch val="init"/>
        </dgm:presLayoutVars>
      </dgm:prSet>
      <dgm:spPr/>
    </dgm:pt>
    <dgm:pt modelId="{4BA408F4-946E-463A-9EC0-3EED90158E40}" type="pres">
      <dgm:prSet presAssocID="{46597392-9EB5-436B-962E-3A47F6053885}" presName="rootComposite" presStyleCnt="0"/>
      <dgm:spPr/>
    </dgm:pt>
    <dgm:pt modelId="{92DEEE39-8C29-452C-9B9A-9D2114CFEEFD}" type="pres">
      <dgm:prSet presAssocID="{46597392-9EB5-436B-962E-3A47F6053885}" presName="rootText" presStyleLbl="node2" presStyleIdx="1" presStyleCnt="3" custScaleX="90909" custScaleY="75132">
        <dgm:presLayoutVars>
          <dgm:chPref val="3"/>
        </dgm:presLayoutVars>
      </dgm:prSet>
      <dgm:spPr/>
      <dgm:t>
        <a:bodyPr/>
        <a:lstStyle/>
        <a:p>
          <a:endParaRPr lang="es-EC"/>
        </a:p>
      </dgm:t>
    </dgm:pt>
    <dgm:pt modelId="{F7EF98B8-0D3C-40C0-BB8A-3D63DF575A9C}" type="pres">
      <dgm:prSet presAssocID="{46597392-9EB5-436B-962E-3A47F6053885}" presName="rootConnector" presStyleLbl="node2" presStyleIdx="1" presStyleCnt="3"/>
      <dgm:spPr/>
      <dgm:t>
        <a:bodyPr/>
        <a:lstStyle/>
        <a:p>
          <a:endParaRPr lang="es-EC"/>
        </a:p>
      </dgm:t>
    </dgm:pt>
    <dgm:pt modelId="{052D8D6D-EAEC-4362-B1EF-91096E328E78}" type="pres">
      <dgm:prSet presAssocID="{46597392-9EB5-436B-962E-3A47F6053885}" presName="hierChild4" presStyleCnt="0"/>
      <dgm:spPr/>
    </dgm:pt>
    <dgm:pt modelId="{ECD3908B-45D0-45D7-8E0A-A3C2A25703A7}" type="pres">
      <dgm:prSet presAssocID="{46597392-9EB5-436B-962E-3A47F6053885}" presName="hierChild5" presStyleCnt="0"/>
      <dgm:spPr/>
    </dgm:pt>
    <dgm:pt modelId="{7A96D90D-1168-435A-86AA-31B1D660EA52}" type="pres">
      <dgm:prSet presAssocID="{2AEBA767-E2B3-4FEF-B7D4-7C05CB94D347}" presName="Name64" presStyleLbl="parChTrans1D2" presStyleIdx="2" presStyleCnt="3"/>
      <dgm:spPr/>
      <dgm:t>
        <a:bodyPr/>
        <a:lstStyle/>
        <a:p>
          <a:endParaRPr lang="es-EC"/>
        </a:p>
      </dgm:t>
    </dgm:pt>
    <dgm:pt modelId="{7DC3A474-D0ED-4C43-9E66-BBDA547FD813}" type="pres">
      <dgm:prSet presAssocID="{A39AB47E-3EF7-4C91-A93A-4818B03ED44E}" presName="hierRoot2" presStyleCnt="0">
        <dgm:presLayoutVars>
          <dgm:hierBranch val="init"/>
        </dgm:presLayoutVars>
      </dgm:prSet>
      <dgm:spPr/>
    </dgm:pt>
    <dgm:pt modelId="{DF433B5D-1896-47CE-84A0-668758CF6FE3}" type="pres">
      <dgm:prSet presAssocID="{A39AB47E-3EF7-4C91-A93A-4818B03ED44E}" presName="rootComposite" presStyleCnt="0"/>
      <dgm:spPr/>
    </dgm:pt>
    <dgm:pt modelId="{8AA8946D-6169-4D3B-8587-2AEF6C29D66C}" type="pres">
      <dgm:prSet presAssocID="{A39AB47E-3EF7-4C91-A93A-4818B03ED44E}" presName="rootText" presStyleLbl="node2" presStyleIdx="2" presStyleCnt="3" custScaleX="90909" custScaleY="75132">
        <dgm:presLayoutVars>
          <dgm:chPref val="3"/>
        </dgm:presLayoutVars>
      </dgm:prSet>
      <dgm:spPr/>
      <dgm:t>
        <a:bodyPr/>
        <a:lstStyle/>
        <a:p>
          <a:endParaRPr lang="es-EC"/>
        </a:p>
      </dgm:t>
    </dgm:pt>
    <dgm:pt modelId="{6AF7962B-0F06-401F-B1DD-B5365AD82F7B}" type="pres">
      <dgm:prSet presAssocID="{A39AB47E-3EF7-4C91-A93A-4818B03ED44E}" presName="rootConnector" presStyleLbl="node2" presStyleIdx="2" presStyleCnt="3"/>
      <dgm:spPr/>
      <dgm:t>
        <a:bodyPr/>
        <a:lstStyle/>
        <a:p>
          <a:endParaRPr lang="es-EC"/>
        </a:p>
      </dgm:t>
    </dgm:pt>
    <dgm:pt modelId="{D0D2CF6C-EFAD-49EE-B88A-E1E00DE964CF}" type="pres">
      <dgm:prSet presAssocID="{A39AB47E-3EF7-4C91-A93A-4818B03ED44E}" presName="hierChild4" presStyleCnt="0"/>
      <dgm:spPr/>
    </dgm:pt>
    <dgm:pt modelId="{6236EF9F-5DB5-4224-A612-AA587FBA3780}" type="pres">
      <dgm:prSet presAssocID="{A39AB47E-3EF7-4C91-A93A-4818B03ED44E}" presName="hierChild5" presStyleCnt="0"/>
      <dgm:spPr/>
    </dgm:pt>
    <dgm:pt modelId="{FB0A20C6-C5FC-4A15-8DA2-2D2C7A50A129}" type="pres">
      <dgm:prSet presAssocID="{AAF13428-762A-408A-8D9C-AF59B1E0866F}" presName="hierChild3" presStyleCnt="0"/>
      <dgm:spPr/>
    </dgm:pt>
  </dgm:ptLst>
  <dgm:cxnLst>
    <dgm:cxn modelId="{D9C6CF64-B9E5-4C01-8020-981ABAC22307}" srcId="{AB77383B-8CFA-495D-8F0A-B0777E2BC74B}" destId="{DFA278C7-FEF7-4415-8442-F32E9E1B7769}" srcOrd="2" destOrd="0" parTransId="{FF52153B-C593-47DE-8E73-7FB71FB6B446}" sibTransId="{CAD40C0B-B462-499E-AC5A-DED15CD53B50}"/>
    <dgm:cxn modelId="{569B0A3D-BD1B-4866-AC2F-3A6E1443E843}" type="presOf" srcId="{3CA6EC42-5B84-4379-8980-16FC28AC8016}" destId="{33B7A6D1-0F16-46C9-A44C-A51C5B1544F6}" srcOrd="0" destOrd="0" presId="urn:microsoft.com/office/officeart/2009/3/layout/HorizontalOrganizationChart"/>
    <dgm:cxn modelId="{8E4D652B-1FBD-4972-B774-A5FD8D9F1ED5}" type="presOf" srcId="{001CF1A3-6D03-4665-AED9-8E0BDE84276E}" destId="{2DF785E0-60A5-4ED3-9304-35C9041D2D11}" srcOrd="1" destOrd="0" presId="urn:microsoft.com/office/officeart/2009/3/layout/HorizontalOrganizationChart"/>
    <dgm:cxn modelId="{8375AEC4-A753-412B-8F61-4299277314F4}" type="presOf" srcId="{38ED422C-8E4E-4915-B484-1AB896D4ECAA}" destId="{279F0542-AFD2-4043-8C37-F3F23F5C6C4A}" srcOrd="0" destOrd="0" presId="urn:microsoft.com/office/officeart/2009/3/layout/HorizontalOrganizationChart"/>
    <dgm:cxn modelId="{E58F332B-A2B6-48F6-81D9-5E2DF8A054F0}" type="presOf" srcId="{E9AD61CC-CE35-44D4-A25E-8E3D4DEB8EA5}" destId="{188C0DE1-1E4D-4A63-8A81-467D458C3B22}" srcOrd="0" destOrd="0" presId="urn:microsoft.com/office/officeart/2009/3/layout/HorizontalOrganizationChart"/>
    <dgm:cxn modelId="{4860980A-1BD0-46AA-9ABE-604BBA7DE7EC}" type="presOf" srcId="{A39AB47E-3EF7-4C91-A93A-4818B03ED44E}" destId="{8AA8946D-6169-4D3B-8587-2AEF6C29D66C}" srcOrd="0" destOrd="0" presId="urn:microsoft.com/office/officeart/2009/3/layout/HorizontalOrganizationChart"/>
    <dgm:cxn modelId="{976F16D3-D9D5-45BB-93A4-AE3E05F3E2DF}" type="presOf" srcId="{FF52153B-C593-47DE-8E73-7FB71FB6B446}" destId="{6DA8DAEA-7E13-402C-99E0-C15E12F2F40B}" srcOrd="0" destOrd="0" presId="urn:microsoft.com/office/officeart/2009/3/layout/HorizontalOrganizationChart"/>
    <dgm:cxn modelId="{AA3AF26B-1243-4676-AAF2-128336A31D21}" type="presOf" srcId="{46597392-9EB5-436B-962E-3A47F6053885}" destId="{F7EF98B8-0D3C-40C0-BB8A-3D63DF575A9C}" srcOrd="1" destOrd="0" presId="urn:microsoft.com/office/officeart/2009/3/layout/HorizontalOrganizationChart"/>
    <dgm:cxn modelId="{07C6F8D7-CBE7-4FB7-A98B-EEEB36518159}" type="presOf" srcId="{F388D766-FDD1-49B7-9694-AF36A378F75A}" destId="{D52A4057-3E25-4D66-A4D4-85FA74836763}" srcOrd="1" destOrd="0" presId="urn:microsoft.com/office/officeart/2009/3/layout/HorizontalOrganizationChart"/>
    <dgm:cxn modelId="{3E64641A-1BA3-4377-8471-1ABE7DA1F5DE}" srcId="{87CAE056-917C-4D71-915E-589DF55710B8}" destId="{6CF2FBE9-D8EB-4401-89C4-36449D044042}" srcOrd="1" destOrd="0" parTransId="{E9AD61CC-CE35-44D4-A25E-8E3D4DEB8EA5}" sibTransId="{F08C80F0-B650-47A1-97A8-45AFD58BC6B7}"/>
    <dgm:cxn modelId="{E24DE735-863A-4D85-86B3-7ACC0B3CEDF0}" srcId="{87CAE056-917C-4D71-915E-589DF55710B8}" destId="{001CF1A3-6D03-4665-AED9-8E0BDE84276E}" srcOrd="2" destOrd="0" parTransId="{17137519-DFF7-4001-9554-A21D094DC5D4}" sibTransId="{EEBBDF7F-E3D5-46C6-89EB-8EADC80F1766}"/>
    <dgm:cxn modelId="{997CB0E8-55CB-4FCA-8DF7-C4943FE40E26}" type="presOf" srcId="{F388D766-FDD1-49B7-9694-AF36A378F75A}" destId="{11BF6B1D-B1F9-4E55-B85C-020EBF675532}" srcOrd="0" destOrd="0" presId="urn:microsoft.com/office/officeart/2009/3/layout/HorizontalOrganizationChart"/>
    <dgm:cxn modelId="{511FE764-CDD5-441B-861F-5EDA7F3B4F85}" type="presOf" srcId="{AB77383B-8CFA-495D-8F0A-B0777E2BC74B}" destId="{056135D7-8728-46FF-9064-AFB27377C776}" srcOrd="0" destOrd="0" presId="urn:microsoft.com/office/officeart/2009/3/layout/HorizontalOrganizationChart"/>
    <dgm:cxn modelId="{A716770D-D7C6-4389-8B69-D0C771B771B7}" srcId="{AB77383B-8CFA-495D-8F0A-B0777E2BC74B}" destId="{F388D766-FDD1-49B7-9694-AF36A378F75A}" srcOrd="1" destOrd="0" parTransId="{3CA6EC42-5B84-4379-8980-16FC28AC8016}" sibTransId="{15240D1B-DD80-43F8-A733-0584B967C4CD}"/>
    <dgm:cxn modelId="{9D5770A0-A479-46B3-8518-4B5CAFC94E99}" srcId="{47B50ED5-B0B5-492F-B02E-30F8E7900986}" destId="{AAF13428-762A-408A-8D9C-AF59B1E0866F}" srcOrd="0" destOrd="0" parTransId="{E800B178-514D-49B0-A51E-7840ACEE90A7}" sibTransId="{37B4CDC1-9337-473E-A443-D721A4ED26FF}"/>
    <dgm:cxn modelId="{931C794C-DB34-48CD-B785-D820E7A4F7E7}" type="presOf" srcId="{DFA278C7-FEF7-4415-8442-F32E9E1B7769}" destId="{3A7825BC-CBBB-4EF2-8DFC-CDC71998CA7E}" srcOrd="1" destOrd="0" presId="urn:microsoft.com/office/officeart/2009/3/layout/HorizontalOrganizationChart"/>
    <dgm:cxn modelId="{DA531136-DA08-44CC-9C84-49896FBB66CA}" type="presOf" srcId="{17137519-DFF7-4001-9554-A21D094DC5D4}" destId="{C5CEFDE5-775E-4A1A-BF5A-1AA9394FBF7E}" srcOrd="0" destOrd="0" presId="urn:microsoft.com/office/officeart/2009/3/layout/HorizontalOrganizationChart"/>
    <dgm:cxn modelId="{1146BFA4-F4DC-4281-A5C0-6B8472DD221B}" srcId="{AAF13428-762A-408A-8D9C-AF59B1E0866F}" destId="{46597392-9EB5-436B-962E-3A47F6053885}" srcOrd="1" destOrd="0" parTransId="{CDC6F8CB-13E0-44AC-93AE-9C4DEE8EB52B}" sibTransId="{910301AF-63DB-4D80-9C72-0EB3691F0E20}"/>
    <dgm:cxn modelId="{11C7DFAC-5035-46BA-B7EC-4C56AE8AA5B0}" type="presOf" srcId="{EB7C11BB-65B2-48EE-A30B-2F2B1DC294F0}" destId="{51A4047E-8B7F-4DBB-A7C0-AF02272C08FA}" srcOrd="0" destOrd="0" presId="urn:microsoft.com/office/officeart/2009/3/layout/HorizontalOrganizationChart"/>
    <dgm:cxn modelId="{F5A647B6-72C8-4BCB-946C-BB7CAD804CE0}" type="presOf" srcId="{47B50ED5-B0B5-492F-B02E-30F8E7900986}" destId="{55A7EDCD-16F9-4D03-AEAD-724A8217E16C}" srcOrd="0" destOrd="0" presId="urn:microsoft.com/office/officeart/2009/3/layout/HorizontalOrganizationChart"/>
    <dgm:cxn modelId="{7CF9FF47-4AE1-4374-A2CF-37EEFF6B86EE}" type="presOf" srcId="{4A7EFA7B-4D0E-429B-9EB3-F18EE0ED18E4}" destId="{36C1A2EE-B8AD-4D24-A44A-F39378E4E9B4}" srcOrd="0" destOrd="0" presId="urn:microsoft.com/office/officeart/2009/3/layout/HorizontalOrganizationChart"/>
    <dgm:cxn modelId="{4757F820-83CA-4449-B397-D8B56846613B}" type="presOf" srcId="{6CF2FBE9-D8EB-4401-89C4-36449D044042}" destId="{CDCD7B8E-B091-48B1-822D-598AFE9D6B99}" srcOrd="1" destOrd="0" presId="urn:microsoft.com/office/officeart/2009/3/layout/HorizontalOrganizationChart"/>
    <dgm:cxn modelId="{68DACFA7-35D4-40A0-9087-05CE33281647}" type="presOf" srcId="{9FF5C880-5382-4F66-AAD1-1A258879D22A}" destId="{EEB6DBC6-FF19-46F1-B3D8-9E283AE4A922}" srcOrd="1" destOrd="0" presId="urn:microsoft.com/office/officeart/2009/3/layout/HorizontalOrganizationChart"/>
    <dgm:cxn modelId="{F50EA885-E5AF-49BF-9D71-3931719B5E11}" type="presOf" srcId="{46597392-9EB5-436B-962E-3A47F6053885}" destId="{92DEEE39-8C29-452C-9B9A-9D2114CFEEFD}" srcOrd="0" destOrd="0" presId="urn:microsoft.com/office/officeart/2009/3/layout/HorizontalOrganizationChart"/>
    <dgm:cxn modelId="{3A11431A-BE5E-46A0-A402-05915813AD9C}" srcId="{AAF13428-762A-408A-8D9C-AF59B1E0866F}" destId="{AB77383B-8CFA-495D-8F0A-B0777E2BC74B}" srcOrd="0" destOrd="0" parTransId="{38ED422C-8E4E-4915-B484-1AB896D4ECAA}" sibTransId="{A0EA2CE6-2FDD-435D-B476-DCE36161A93E}"/>
    <dgm:cxn modelId="{2DCD1BF0-81A6-403A-B825-A6E3289D7731}" type="presOf" srcId="{2AEBA767-E2B3-4FEF-B7D4-7C05CB94D347}" destId="{7A96D90D-1168-435A-86AA-31B1D660EA52}" srcOrd="0" destOrd="0" presId="urn:microsoft.com/office/officeart/2009/3/layout/HorizontalOrganizationChart"/>
    <dgm:cxn modelId="{66DE3DE4-3520-4A5C-A43D-46389DB23C09}" srcId="{AAF13428-762A-408A-8D9C-AF59B1E0866F}" destId="{A39AB47E-3EF7-4C91-A93A-4818B03ED44E}" srcOrd="2" destOrd="0" parTransId="{2AEBA767-E2B3-4FEF-B7D4-7C05CB94D347}" sibTransId="{938160D9-5EF6-4314-ADAA-785EB090D878}"/>
    <dgm:cxn modelId="{2AA50A1D-4B62-4CD4-8EFB-FDA3298A6889}" type="presOf" srcId="{AAF13428-762A-408A-8D9C-AF59B1E0866F}" destId="{7C882E86-028B-422B-AD34-D440F04991D5}" srcOrd="1" destOrd="0" presId="urn:microsoft.com/office/officeart/2009/3/layout/HorizontalOrganizationChart"/>
    <dgm:cxn modelId="{4C63E094-E1DF-460C-BD40-505CFE40ABBA}" type="presOf" srcId="{AAF13428-762A-408A-8D9C-AF59B1E0866F}" destId="{62A85565-BD48-4FAB-9DF4-425C8903D980}" srcOrd="0" destOrd="0" presId="urn:microsoft.com/office/officeart/2009/3/layout/HorizontalOrganizationChart"/>
    <dgm:cxn modelId="{C44A0606-F607-4A66-84B7-6AB66C108FA9}" type="presOf" srcId="{DFA278C7-FEF7-4415-8442-F32E9E1B7769}" destId="{01CA4CDE-A585-465C-BD0F-AC1A067EB12A}" srcOrd="0" destOrd="0" presId="urn:microsoft.com/office/officeart/2009/3/layout/HorizontalOrganizationChart"/>
    <dgm:cxn modelId="{E129367A-8809-4984-BE81-95C4CB099772}" type="presOf" srcId="{A39AB47E-3EF7-4C91-A93A-4818B03ED44E}" destId="{6AF7962B-0F06-401F-B1DD-B5365AD82F7B}" srcOrd="1" destOrd="0" presId="urn:microsoft.com/office/officeart/2009/3/layout/HorizontalOrganizationChart"/>
    <dgm:cxn modelId="{9DB88F5B-3047-40BA-875F-7691D95A1351}" type="presOf" srcId="{9FF5C880-5382-4F66-AAD1-1A258879D22A}" destId="{2E9A3B3F-2C28-4987-A652-3D8D6D74F699}" srcOrd="0" destOrd="0" presId="urn:microsoft.com/office/officeart/2009/3/layout/HorizontalOrganizationChart"/>
    <dgm:cxn modelId="{394886DA-9059-4F6D-ADBA-13E6F0274934}" type="presOf" srcId="{001CF1A3-6D03-4665-AED9-8E0BDE84276E}" destId="{5CC4DDCA-000A-413C-B03A-31D9C4930F6D}" srcOrd="0" destOrd="0" presId="urn:microsoft.com/office/officeart/2009/3/layout/HorizontalOrganizationChart"/>
    <dgm:cxn modelId="{62205B81-54B3-42AC-B5F2-5C17603FA018}" type="presOf" srcId="{CDC6F8CB-13E0-44AC-93AE-9C4DEE8EB52B}" destId="{1D434AE3-6B24-4EF1-B4FA-BEEC24EC0409}" srcOrd="0" destOrd="0" presId="urn:microsoft.com/office/officeart/2009/3/layout/HorizontalOrganizationChart"/>
    <dgm:cxn modelId="{9B7C48F5-45D6-41F6-926F-32440EFABB13}" type="presOf" srcId="{87CAE056-917C-4D71-915E-589DF55710B8}" destId="{C1E24875-B4F9-4DFD-AC5A-F609B3D902D8}" srcOrd="1" destOrd="0" presId="urn:microsoft.com/office/officeart/2009/3/layout/HorizontalOrganizationChart"/>
    <dgm:cxn modelId="{7D1D3AD1-EDBB-4B1E-A332-C0695A581B62}" srcId="{87CAE056-917C-4D71-915E-589DF55710B8}" destId="{9FF5C880-5382-4F66-AAD1-1A258879D22A}" srcOrd="0" destOrd="0" parTransId="{EB7C11BB-65B2-48EE-A30B-2F2B1DC294F0}" sibTransId="{07BF48FC-56F4-4487-BCBB-B807851A0A51}"/>
    <dgm:cxn modelId="{0C2B8813-2B39-47B2-A92C-58ECA69EF286}" type="presOf" srcId="{AB77383B-8CFA-495D-8F0A-B0777E2BC74B}" destId="{60828783-61DA-4F46-AD73-35BC8E212086}" srcOrd="1" destOrd="0" presId="urn:microsoft.com/office/officeart/2009/3/layout/HorizontalOrganizationChart"/>
    <dgm:cxn modelId="{11BE15B5-E1A1-4AB2-8C4A-85D0D7AEF66E}" type="presOf" srcId="{87CAE056-917C-4D71-915E-589DF55710B8}" destId="{04541FF8-CE58-4BA6-AA46-61FF0CFB535D}" srcOrd="0" destOrd="0" presId="urn:microsoft.com/office/officeart/2009/3/layout/HorizontalOrganizationChart"/>
    <dgm:cxn modelId="{0149DBC7-319C-4253-B39A-FCA1505CC1BF}" srcId="{AB77383B-8CFA-495D-8F0A-B0777E2BC74B}" destId="{87CAE056-917C-4D71-915E-589DF55710B8}" srcOrd="0" destOrd="0" parTransId="{4A7EFA7B-4D0E-429B-9EB3-F18EE0ED18E4}" sibTransId="{E3478EFC-2BC7-4470-9E2B-259CD047F4A6}"/>
    <dgm:cxn modelId="{6EA7D85B-8C09-4F95-A357-C9FB9D4B5897}" type="presOf" srcId="{6CF2FBE9-D8EB-4401-89C4-36449D044042}" destId="{D9539662-3F03-4E84-A71F-544A94F5DB43}" srcOrd="0" destOrd="0" presId="urn:microsoft.com/office/officeart/2009/3/layout/HorizontalOrganizationChart"/>
    <dgm:cxn modelId="{03341A3F-1779-4643-896F-60C5733B27B4}" type="presParOf" srcId="{55A7EDCD-16F9-4D03-AEAD-724A8217E16C}" destId="{3FA59B48-9E1A-4EF3-B64A-07E7E5D0C409}" srcOrd="0" destOrd="0" presId="urn:microsoft.com/office/officeart/2009/3/layout/HorizontalOrganizationChart"/>
    <dgm:cxn modelId="{B3449740-C80A-48AD-ADD1-79C5F81915FA}" type="presParOf" srcId="{3FA59B48-9E1A-4EF3-B64A-07E7E5D0C409}" destId="{F5822993-CACA-4ABE-BB8B-438AD83167C1}" srcOrd="0" destOrd="0" presId="urn:microsoft.com/office/officeart/2009/3/layout/HorizontalOrganizationChart"/>
    <dgm:cxn modelId="{BA68AD82-0FF5-45EE-9FD3-D9342916E31B}" type="presParOf" srcId="{F5822993-CACA-4ABE-BB8B-438AD83167C1}" destId="{62A85565-BD48-4FAB-9DF4-425C8903D980}" srcOrd="0" destOrd="0" presId="urn:microsoft.com/office/officeart/2009/3/layout/HorizontalOrganizationChart"/>
    <dgm:cxn modelId="{ED59F34A-64EE-4BF2-AAB6-B1468CDDF9A7}" type="presParOf" srcId="{F5822993-CACA-4ABE-BB8B-438AD83167C1}" destId="{7C882E86-028B-422B-AD34-D440F04991D5}" srcOrd="1" destOrd="0" presId="urn:microsoft.com/office/officeart/2009/3/layout/HorizontalOrganizationChart"/>
    <dgm:cxn modelId="{FC78B30A-850A-470A-9C6D-41F2D32DFCFD}" type="presParOf" srcId="{3FA59B48-9E1A-4EF3-B64A-07E7E5D0C409}" destId="{343A7BC7-A3E7-4889-9D48-FB54A6AB9A7A}" srcOrd="1" destOrd="0" presId="urn:microsoft.com/office/officeart/2009/3/layout/HorizontalOrganizationChart"/>
    <dgm:cxn modelId="{64DFEC4A-C340-4B04-93B8-4AEDC06CD46E}" type="presParOf" srcId="{343A7BC7-A3E7-4889-9D48-FB54A6AB9A7A}" destId="{279F0542-AFD2-4043-8C37-F3F23F5C6C4A}" srcOrd="0" destOrd="0" presId="urn:microsoft.com/office/officeart/2009/3/layout/HorizontalOrganizationChart"/>
    <dgm:cxn modelId="{6016A492-BBD6-458A-99D2-6CA347CFCEC9}" type="presParOf" srcId="{343A7BC7-A3E7-4889-9D48-FB54A6AB9A7A}" destId="{C715AFA8-4600-4FB4-A233-7373C510868B}" srcOrd="1" destOrd="0" presId="urn:microsoft.com/office/officeart/2009/3/layout/HorizontalOrganizationChart"/>
    <dgm:cxn modelId="{EF66DE8F-776F-4EA9-B0F0-1B62DFF313D7}" type="presParOf" srcId="{C715AFA8-4600-4FB4-A233-7373C510868B}" destId="{B9F0DCBA-5CA6-4AA1-BE23-3D107751A7EF}" srcOrd="0" destOrd="0" presId="urn:microsoft.com/office/officeart/2009/3/layout/HorizontalOrganizationChart"/>
    <dgm:cxn modelId="{9432B406-EC23-4474-8B59-0F95491B27A5}" type="presParOf" srcId="{B9F0DCBA-5CA6-4AA1-BE23-3D107751A7EF}" destId="{056135D7-8728-46FF-9064-AFB27377C776}" srcOrd="0" destOrd="0" presId="urn:microsoft.com/office/officeart/2009/3/layout/HorizontalOrganizationChart"/>
    <dgm:cxn modelId="{2F163782-CF9E-46F7-9E7B-1C830D86ADD2}" type="presParOf" srcId="{B9F0DCBA-5CA6-4AA1-BE23-3D107751A7EF}" destId="{60828783-61DA-4F46-AD73-35BC8E212086}" srcOrd="1" destOrd="0" presId="urn:microsoft.com/office/officeart/2009/3/layout/HorizontalOrganizationChart"/>
    <dgm:cxn modelId="{858CBB30-CF31-43E0-82E5-D6AF6F05E1E2}" type="presParOf" srcId="{C715AFA8-4600-4FB4-A233-7373C510868B}" destId="{2E7F5A8D-F7C9-434B-B5B5-BDA0BBFDEBC8}" srcOrd="1" destOrd="0" presId="urn:microsoft.com/office/officeart/2009/3/layout/HorizontalOrganizationChart"/>
    <dgm:cxn modelId="{40BB3DC6-62FB-47FA-9A31-954B3648DC0B}" type="presParOf" srcId="{2E7F5A8D-F7C9-434B-B5B5-BDA0BBFDEBC8}" destId="{36C1A2EE-B8AD-4D24-A44A-F39378E4E9B4}" srcOrd="0" destOrd="0" presId="urn:microsoft.com/office/officeart/2009/3/layout/HorizontalOrganizationChart"/>
    <dgm:cxn modelId="{95E8A595-5D28-4326-A30A-E0B2A085C500}" type="presParOf" srcId="{2E7F5A8D-F7C9-434B-B5B5-BDA0BBFDEBC8}" destId="{04FA9691-A666-49A5-B02F-37DDC9A3D647}" srcOrd="1" destOrd="0" presId="urn:microsoft.com/office/officeart/2009/3/layout/HorizontalOrganizationChart"/>
    <dgm:cxn modelId="{48111014-7196-44A7-84BF-5E0E616873C1}" type="presParOf" srcId="{04FA9691-A666-49A5-B02F-37DDC9A3D647}" destId="{78AEFE9C-3711-476C-9487-3636B00B0CD0}" srcOrd="0" destOrd="0" presId="urn:microsoft.com/office/officeart/2009/3/layout/HorizontalOrganizationChart"/>
    <dgm:cxn modelId="{A9B93532-C1FD-4480-AAFB-5F75690671DE}" type="presParOf" srcId="{78AEFE9C-3711-476C-9487-3636B00B0CD0}" destId="{04541FF8-CE58-4BA6-AA46-61FF0CFB535D}" srcOrd="0" destOrd="0" presId="urn:microsoft.com/office/officeart/2009/3/layout/HorizontalOrganizationChart"/>
    <dgm:cxn modelId="{73F7E2F7-53B5-45BE-8348-3A702E46C591}" type="presParOf" srcId="{78AEFE9C-3711-476C-9487-3636B00B0CD0}" destId="{C1E24875-B4F9-4DFD-AC5A-F609B3D902D8}" srcOrd="1" destOrd="0" presId="urn:microsoft.com/office/officeart/2009/3/layout/HorizontalOrganizationChart"/>
    <dgm:cxn modelId="{D30350F0-9D01-4D22-AD6B-4EBB98F99AA9}" type="presParOf" srcId="{04FA9691-A666-49A5-B02F-37DDC9A3D647}" destId="{702B5A37-0A13-4F31-9CB1-5FCA700B16A1}" srcOrd="1" destOrd="0" presId="urn:microsoft.com/office/officeart/2009/3/layout/HorizontalOrganizationChart"/>
    <dgm:cxn modelId="{91C81323-7D92-45CC-B1D2-C1900A8C8C0F}" type="presParOf" srcId="{702B5A37-0A13-4F31-9CB1-5FCA700B16A1}" destId="{51A4047E-8B7F-4DBB-A7C0-AF02272C08FA}" srcOrd="0" destOrd="0" presId="urn:microsoft.com/office/officeart/2009/3/layout/HorizontalOrganizationChart"/>
    <dgm:cxn modelId="{9C000EAB-1DC7-43F1-A65F-334A92EFB271}" type="presParOf" srcId="{702B5A37-0A13-4F31-9CB1-5FCA700B16A1}" destId="{B7E6B135-F238-43FC-8183-E29B60F577EE}" srcOrd="1" destOrd="0" presId="urn:microsoft.com/office/officeart/2009/3/layout/HorizontalOrganizationChart"/>
    <dgm:cxn modelId="{E2801535-4EFD-44AB-91A2-30DC3796310D}" type="presParOf" srcId="{B7E6B135-F238-43FC-8183-E29B60F577EE}" destId="{B94A56EF-981D-4A78-A390-1AEB509E38D2}" srcOrd="0" destOrd="0" presId="urn:microsoft.com/office/officeart/2009/3/layout/HorizontalOrganizationChart"/>
    <dgm:cxn modelId="{9EEAD400-C954-420C-9431-A699C600607A}" type="presParOf" srcId="{B94A56EF-981D-4A78-A390-1AEB509E38D2}" destId="{2E9A3B3F-2C28-4987-A652-3D8D6D74F699}" srcOrd="0" destOrd="0" presId="urn:microsoft.com/office/officeart/2009/3/layout/HorizontalOrganizationChart"/>
    <dgm:cxn modelId="{C13E7C9F-AF7D-44FC-8996-4C57788CEF1B}" type="presParOf" srcId="{B94A56EF-981D-4A78-A390-1AEB509E38D2}" destId="{EEB6DBC6-FF19-46F1-B3D8-9E283AE4A922}" srcOrd="1" destOrd="0" presId="urn:microsoft.com/office/officeart/2009/3/layout/HorizontalOrganizationChart"/>
    <dgm:cxn modelId="{5C61BCD7-3D21-4532-996F-05629C73C2A3}" type="presParOf" srcId="{B7E6B135-F238-43FC-8183-E29B60F577EE}" destId="{69E7452C-98F8-409B-ADAB-0589B1E18E51}" srcOrd="1" destOrd="0" presId="urn:microsoft.com/office/officeart/2009/3/layout/HorizontalOrganizationChart"/>
    <dgm:cxn modelId="{BD6A9498-A7D9-45A9-8967-2D8EEB147415}" type="presParOf" srcId="{B7E6B135-F238-43FC-8183-E29B60F577EE}" destId="{07E78B0B-4E93-4D0C-BC6D-C981EB28009C}" srcOrd="2" destOrd="0" presId="urn:microsoft.com/office/officeart/2009/3/layout/HorizontalOrganizationChart"/>
    <dgm:cxn modelId="{5C480C53-A755-4308-8F42-440742B84429}" type="presParOf" srcId="{702B5A37-0A13-4F31-9CB1-5FCA700B16A1}" destId="{188C0DE1-1E4D-4A63-8A81-467D458C3B22}" srcOrd="2" destOrd="0" presId="urn:microsoft.com/office/officeart/2009/3/layout/HorizontalOrganizationChart"/>
    <dgm:cxn modelId="{53754C57-A13C-40A9-BAFC-F9710D642279}" type="presParOf" srcId="{702B5A37-0A13-4F31-9CB1-5FCA700B16A1}" destId="{409EDFEE-1C68-4F1F-97E8-86BB10E6C607}" srcOrd="3" destOrd="0" presId="urn:microsoft.com/office/officeart/2009/3/layout/HorizontalOrganizationChart"/>
    <dgm:cxn modelId="{A09DB8A0-568D-4291-9736-09229967BA17}" type="presParOf" srcId="{409EDFEE-1C68-4F1F-97E8-86BB10E6C607}" destId="{0939C311-472A-4EC5-A4AD-F9883268361C}" srcOrd="0" destOrd="0" presId="urn:microsoft.com/office/officeart/2009/3/layout/HorizontalOrganizationChart"/>
    <dgm:cxn modelId="{F572D4F4-D69D-439B-A944-0B435C61EB36}" type="presParOf" srcId="{0939C311-472A-4EC5-A4AD-F9883268361C}" destId="{D9539662-3F03-4E84-A71F-544A94F5DB43}" srcOrd="0" destOrd="0" presId="urn:microsoft.com/office/officeart/2009/3/layout/HorizontalOrganizationChart"/>
    <dgm:cxn modelId="{31987568-B446-4A47-86F3-E71299532ABF}" type="presParOf" srcId="{0939C311-472A-4EC5-A4AD-F9883268361C}" destId="{CDCD7B8E-B091-48B1-822D-598AFE9D6B99}" srcOrd="1" destOrd="0" presId="urn:microsoft.com/office/officeart/2009/3/layout/HorizontalOrganizationChart"/>
    <dgm:cxn modelId="{DB3F10E3-71D9-4583-AA2A-2CDE85D7532D}" type="presParOf" srcId="{409EDFEE-1C68-4F1F-97E8-86BB10E6C607}" destId="{8F8F04E9-8CB4-47EB-86D0-4FEE822EABBF}" srcOrd="1" destOrd="0" presId="urn:microsoft.com/office/officeart/2009/3/layout/HorizontalOrganizationChart"/>
    <dgm:cxn modelId="{A10B6E63-6ADF-4C7B-B9A6-A4EF00C6222A}" type="presParOf" srcId="{409EDFEE-1C68-4F1F-97E8-86BB10E6C607}" destId="{6D7CCA80-ACA4-41EA-9D94-0116964F7395}" srcOrd="2" destOrd="0" presId="urn:microsoft.com/office/officeart/2009/3/layout/HorizontalOrganizationChart"/>
    <dgm:cxn modelId="{3E0C08BA-6568-47DB-AB00-B9AD791302FB}" type="presParOf" srcId="{702B5A37-0A13-4F31-9CB1-5FCA700B16A1}" destId="{C5CEFDE5-775E-4A1A-BF5A-1AA9394FBF7E}" srcOrd="4" destOrd="0" presId="urn:microsoft.com/office/officeart/2009/3/layout/HorizontalOrganizationChart"/>
    <dgm:cxn modelId="{3081441C-D4F5-4AB4-96F7-E23690E01E51}" type="presParOf" srcId="{702B5A37-0A13-4F31-9CB1-5FCA700B16A1}" destId="{742EBA29-7E63-4CE8-B938-1A6F00D5F1BF}" srcOrd="5" destOrd="0" presId="urn:microsoft.com/office/officeart/2009/3/layout/HorizontalOrganizationChart"/>
    <dgm:cxn modelId="{6A0DA8EC-FE7C-4A38-B8E2-6C66D83C8F0E}" type="presParOf" srcId="{742EBA29-7E63-4CE8-B938-1A6F00D5F1BF}" destId="{39082BC1-3F36-4770-BECF-A26271F70679}" srcOrd="0" destOrd="0" presId="urn:microsoft.com/office/officeart/2009/3/layout/HorizontalOrganizationChart"/>
    <dgm:cxn modelId="{113789B4-7A1E-49C3-8073-E252FE524BC7}" type="presParOf" srcId="{39082BC1-3F36-4770-BECF-A26271F70679}" destId="{5CC4DDCA-000A-413C-B03A-31D9C4930F6D}" srcOrd="0" destOrd="0" presId="urn:microsoft.com/office/officeart/2009/3/layout/HorizontalOrganizationChart"/>
    <dgm:cxn modelId="{328C8274-BEFA-4A04-9A7A-793338ACFEDF}" type="presParOf" srcId="{39082BC1-3F36-4770-BECF-A26271F70679}" destId="{2DF785E0-60A5-4ED3-9304-35C9041D2D11}" srcOrd="1" destOrd="0" presId="urn:microsoft.com/office/officeart/2009/3/layout/HorizontalOrganizationChart"/>
    <dgm:cxn modelId="{1CD179D4-3D9B-410D-AC1A-D6FD0FCBC168}" type="presParOf" srcId="{742EBA29-7E63-4CE8-B938-1A6F00D5F1BF}" destId="{CBEB1E94-085C-450C-92FF-3A74DBF524C2}" srcOrd="1" destOrd="0" presId="urn:microsoft.com/office/officeart/2009/3/layout/HorizontalOrganizationChart"/>
    <dgm:cxn modelId="{08A427FA-F905-4163-A542-6FBA4727823B}" type="presParOf" srcId="{742EBA29-7E63-4CE8-B938-1A6F00D5F1BF}" destId="{071F47B0-8EE7-4D36-922E-58EC87B27B73}" srcOrd="2" destOrd="0" presId="urn:microsoft.com/office/officeart/2009/3/layout/HorizontalOrganizationChart"/>
    <dgm:cxn modelId="{52BF93E7-272D-4C55-9A8C-DEE07BBAEB1E}" type="presParOf" srcId="{04FA9691-A666-49A5-B02F-37DDC9A3D647}" destId="{268E8F50-B446-43E3-B110-64B8493E27F1}" srcOrd="2" destOrd="0" presId="urn:microsoft.com/office/officeart/2009/3/layout/HorizontalOrganizationChart"/>
    <dgm:cxn modelId="{D26A6822-B7FC-41F7-AB9F-CC3E03E22C4B}" type="presParOf" srcId="{2E7F5A8D-F7C9-434B-B5B5-BDA0BBFDEBC8}" destId="{33B7A6D1-0F16-46C9-A44C-A51C5B1544F6}" srcOrd="2" destOrd="0" presId="urn:microsoft.com/office/officeart/2009/3/layout/HorizontalOrganizationChart"/>
    <dgm:cxn modelId="{D6241499-4942-4427-9D26-E2441D168A04}" type="presParOf" srcId="{2E7F5A8D-F7C9-434B-B5B5-BDA0BBFDEBC8}" destId="{86477040-F979-4EAA-A77B-B4866E00F7F5}" srcOrd="3" destOrd="0" presId="urn:microsoft.com/office/officeart/2009/3/layout/HorizontalOrganizationChart"/>
    <dgm:cxn modelId="{B1E96ADC-6C9B-4F16-AD3A-489F185823C4}" type="presParOf" srcId="{86477040-F979-4EAA-A77B-B4866E00F7F5}" destId="{D845794A-44DA-4BCE-8F38-64F3A7B6A997}" srcOrd="0" destOrd="0" presId="urn:microsoft.com/office/officeart/2009/3/layout/HorizontalOrganizationChart"/>
    <dgm:cxn modelId="{32B15409-A0E6-4A2E-96A8-3DBB8C7F79A4}" type="presParOf" srcId="{D845794A-44DA-4BCE-8F38-64F3A7B6A997}" destId="{11BF6B1D-B1F9-4E55-B85C-020EBF675532}" srcOrd="0" destOrd="0" presId="urn:microsoft.com/office/officeart/2009/3/layout/HorizontalOrganizationChart"/>
    <dgm:cxn modelId="{48D7785F-5C0B-4374-A3F4-6E762AC5F1BC}" type="presParOf" srcId="{D845794A-44DA-4BCE-8F38-64F3A7B6A997}" destId="{D52A4057-3E25-4D66-A4D4-85FA74836763}" srcOrd="1" destOrd="0" presId="urn:microsoft.com/office/officeart/2009/3/layout/HorizontalOrganizationChart"/>
    <dgm:cxn modelId="{55709F0F-CF29-4E8A-A2BE-B03D258D4CA4}" type="presParOf" srcId="{86477040-F979-4EAA-A77B-B4866E00F7F5}" destId="{EDAB2262-80FB-4887-BFF7-2E1A6B665389}" srcOrd="1" destOrd="0" presId="urn:microsoft.com/office/officeart/2009/3/layout/HorizontalOrganizationChart"/>
    <dgm:cxn modelId="{B7859BE1-C259-4D77-BB37-A07D3BD08B25}" type="presParOf" srcId="{86477040-F979-4EAA-A77B-B4866E00F7F5}" destId="{ACAB667E-9F59-4698-B3A4-FD2CED2795DD}" srcOrd="2" destOrd="0" presId="urn:microsoft.com/office/officeart/2009/3/layout/HorizontalOrganizationChart"/>
    <dgm:cxn modelId="{358D6B18-1A15-4B23-A0BE-6C8BE4705EC1}" type="presParOf" srcId="{2E7F5A8D-F7C9-434B-B5B5-BDA0BBFDEBC8}" destId="{6DA8DAEA-7E13-402C-99E0-C15E12F2F40B}" srcOrd="4" destOrd="0" presId="urn:microsoft.com/office/officeart/2009/3/layout/HorizontalOrganizationChart"/>
    <dgm:cxn modelId="{5CB76325-425E-47C2-B0A3-85754F833FB7}" type="presParOf" srcId="{2E7F5A8D-F7C9-434B-B5B5-BDA0BBFDEBC8}" destId="{B5401112-8616-42A5-BCDE-EF2442957DDC}" srcOrd="5" destOrd="0" presId="urn:microsoft.com/office/officeart/2009/3/layout/HorizontalOrganizationChart"/>
    <dgm:cxn modelId="{F9F6A92A-C2FF-4F45-A581-B41D0C8E3255}" type="presParOf" srcId="{B5401112-8616-42A5-BCDE-EF2442957DDC}" destId="{DFB8D30F-3B10-4AA7-A065-707ED9DA6830}" srcOrd="0" destOrd="0" presId="urn:microsoft.com/office/officeart/2009/3/layout/HorizontalOrganizationChart"/>
    <dgm:cxn modelId="{055CE402-5944-4133-A804-38A75A6AB989}" type="presParOf" srcId="{DFB8D30F-3B10-4AA7-A065-707ED9DA6830}" destId="{01CA4CDE-A585-465C-BD0F-AC1A067EB12A}" srcOrd="0" destOrd="0" presId="urn:microsoft.com/office/officeart/2009/3/layout/HorizontalOrganizationChart"/>
    <dgm:cxn modelId="{F0E14532-6D6E-4994-9D28-9382E7E9E573}" type="presParOf" srcId="{DFB8D30F-3B10-4AA7-A065-707ED9DA6830}" destId="{3A7825BC-CBBB-4EF2-8DFC-CDC71998CA7E}" srcOrd="1" destOrd="0" presId="urn:microsoft.com/office/officeart/2009/3/layout/HorizontalOrganizationChart"/>
    <dgm:cxn modelId="{BE41F93C-6A8C-4F55-9489-017A98A1DB7D}" type="presParOf" srcId="{B5401112-8616-42A5-BCDE-EF2442957DDC}" destId="{673F2D6B-F264-418C-AA89-DDF47FD2092F}" srcOrd="1" destOrd="0" presId="urn:microsoft.com/office/officeart/2009/3/layout/HorizontalOrganizationChart"/>
    <dgm:cxn modelId="{901FE0B1-9A89-443E-BEE0-492D7F5F0818}" type="presParOf" srcId="{B5401112-8616-42A5-BCDE-EF2442957DDC}" destId="{B85FA673-FD38-42A8-A83E-DAAFE6368496}" srcOrd="2" destOrd="0" presId="urn:microsoft.com/office/officeart/2009/3/layout/HorizontalOrganizationChart"/>
    <dgm:cxn modelId="{4C9612BC-7B35-4BD6-BCBC-BB616DF62590}" type="presParOf" srcId="{C715AFA8-4600-4FB4-A233-7373C510868B}" destId="{ED2A2BC2-C7E3-482D-8402-35F5AD68CE3E}" srcOrd="2" destOrd="0" presId="urn:microsoft.com/office/officeart/2009/3/layout/HorizontalOrganizationChart"/>
    <dgm:cxn modelId="{D4EF650E-EFA7-4B3F-853A-3BB3F7242323}" type="presParOf" srcId="{343A7BC7-A3E7-4889-9D48-FB54A6AB9A7A}" destId="{1D434AE3-6B24-4EF1-B4FA-BEEC24EC0409}" srcOrd="2" destOrd="0" presId="urn:microsoft.com/office/officeart/2009/3/layout/HorizontalOrganizationChart"/>
    <dgm:cxn modelId="{DCC3E39A-CC5A-41D1-B17B-D0E0E64F785B}" type="presParOf" srcId="{343A7BC7-A3E7-4889-9D48-FB54A6AB9A7A}" destId="{9E0F04FC-5240-4A3F-AE84-96316B9559F7}" srcOrd="3" destOrd="0" presId="urn:microsoft.com/office/officeart/2009/3/layout/HorizontalOrganizationChart"/>
    <dgm:cxn modelId="{F03C7F91-4094-4A35-9C45-2F8C50359E2F}" type="presParOf" srcId="{9E0F04FC-5240-4A3F-AE84-96316B9559F7}" destId="{4BA408F4-946E-463A-9EC0-3EED90158E40}" srcOrd="0" destOrd="0" presId="urn:microsoft.com/office/officeart/2009/3/layout/HorizontalOrganizationChart"/>
    <dgm:cxn modelId="{A58D9A94-1CA8-4478-8CBC-6FF7F14718F8}" type="presParOf" srcId="{4BA408F4-946E-463A-9EC0-3EED90158E40}" destId="{92DEEE39-8C29-452C-9B9A-9D2114CFEEFD}" srcOrd="0" destOrd="0" presId="urn:microsoft.com/office/officeart/2009/3/layout/HorizontalOrganizationChart"/>
    <dgm:cxn modelId="{88FD0FE8-2560-4D4F-823D-D0CF703402B4}" type="presParOf" srcId="{4BA408F4-946E-463A-9EC0-3EED90158E40}" destId="{F7EF98B8-0D3C-40C0-BB8A-3D63DF575A9C}" srcOrd="1" destOrd="0" presId="urn:microsoft.com/office/officeart/2009/3/layout/HorizontalOrganizationChart"/>
    <dgm:cxn modelId="{976C5D9A-46B3-40E7-880F-930A75126FD7}" type="presParOf" srcId="{9E0F04FC-5240-4A3F-AE84-96316B9559F7}" destId="{052D8D6D-EAEC-4362-B1EF-91096E328E78}" srcOrd="1" destOrd="0" presId="urn:microsoft.com/office/officeart/2009/3/layout/HorizontalOrganizationChart"/>
    <dgm:cxn modelId="{51117521-EC03-4BF8-9C65-D24D72ACFA3C}" type="presParOf" srcId="{9E0F04FC-5240-4A3F-AE84-96316B9559F7}" destId="{ECD3908B-45D0-45D7-8E0A-A3C2A25703A7}" srcOrd="2" destOrd="0" presId="urn:microsoft.com/office/officeart/2009/3/layout/HorizontalOrganizationChart"/>
    <dgm:cxn modelId="{4C337AD3-0817-4FBF-884F-0132E8CE1221}" type="presParOf" srcId="{343A7BC7-A3E7-4889-9D48-FB54A6AB9A7A}" destId="{7A96D90D-1168-435A-86AA-31B1D660EA52}" srcOrd="4" destOrd="0" presId="urn:microsoft.com/office/officeart/2009/3/layout/HorizontalOrganizationChart"/>
    <dgm:cxn modelId="{12A219AF-9F24-46EC-9D72-B94034BAF4FF}" type="presParOf" srcId="{343A7BC7-A3E7-4889-9D48-FB54A6AB9A7A}" destId="{7DC3A474-D0ED-4C43-9E66-BBDA547FD813}" srcOrd="5" destOrd="0" presId="urn:microsoft.com/office/officeart/2009/3/layout/HorizontalOrganizationChart"/>
    <dgm:cxn modelId="{F40D3F9D-BF17-4293-9648-8E5820226F3C}" type="presParOf" srcId="{7DC3A474-D0ED-4C43-9E66-BBDA547FD813}" destId="{DF433B5D-1896-47CE-84A0-668758CF6FE3}" srcOrd="0" destOrd="0" presId="urn:microsoft.com/office/officeart/2009/3/layout/HorizontalOrganizationChart"/>
    <dgm:cxn modelId="{CC17F8E4-BC43-4ECA-94D1-C5B65B78475A}" type="presParOf" srcId="{DF433B5D-1896-47CE-84A0-668758CF6FE3}" destId="{8AA8946D-6169-4D3B-8587-2AEF6C29D66C}" srcOrd="0" destOrd="0" presId="urn:microsoft.com/office/officeart/2009/3/layout/HorizontalOrganizationChart"/>
    <dgm:cxn modelId="{A6F4C449-D9DE-4AA7-924C-33E7EF3C153A}" type="presParOf" srcId="{DF433B5D-1896-47CE-84A0-668758CF6FE3}" destId="{6AF7962B-0F06-401F-B1DD-B5365AD82F7B}" srcOrd="1" destOrd="0" presId="urn:microsoft.com/office/officeart/2009/3/layout/HorizontalOrganizationChart"/>
    <dgm:cxn modelId="{AF467A9F-44DE-45A7-AE64-521F93E53892}" type="presParOf" srcId="{7DC3A474-D0ED-4C43-9E66-BBDA547FD813}" destId="{D0D2CF6C-EFAD-49EE-B88A-E1E00DE964CF}" srcOrd="1" destOrd="0" presId="urn:microsoft.com/office/officeart/2009/3/layout/HorizontalOrganizationChart"/>
    <dgm:cxn modelId="{AE4B3B64-5265-4DC8-8056-0BAE8C609B12}" type="presParOf" srcId="{7DC3A474-D0ED-4C43-9E66-BBDA547FD813}" destId="{6236EF9F-5DB5-4224-A612-AA587FBA3780}" srcOrd="2" destOrd="0" presId="urn:microsoft.com/office/officeart/2009/3/layout/HorizontalOrganizationChart"/>
    <dgm:cxn modelId="{2C683613-AFBD-4C56-91AC-C78D4450F7B8}" type="presParOf" srcId="{3FA59B48-9E1A-4EF3-B64A-07E7E5D0C409}" destId="{FB0A20C6-C5FC-4A15-8DA2-2D2C7A50A12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6D90D-1168-435A-86AA-31B1D660EA52}">
      <dsp:nvSpPr>
        <dsp:cNvPr id="0" name=""/>
        <dsp:cNvSpPr/>
      </dsp:nvSpPr>
      <dsp:spPr>
        <a:xfrm>
          <a:off x="854894" y="1783602"/>
          <a:ext cx="298155" cy="527962"/>
        </a:xfrm>
        <a:custGeom>
          <a:avLst/>
          <a:gdLst/>
          <a:ahLst/>
          <a:cxnLst/>
          <a:rect l="0" t="0" r="0" b="0"/>
          <a:pathLst>
            <a:path>
              <a:moveTo>
                <a:pt x="0" y="0"/>
              </a:moveTo>
              <a:lnTo>
                <a:pt x="149077" y="0"/>
              </a:lnTo>
              <a:lnTo>
                <a:pt x="149077" y="527962"/>
              </a:lnTo>
              <a:lnTo>
                <a:pt x="298155" y="5279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34AE3-6B24-4EF1-B4FA-BEEC24EC0409}">
      <dsp:nvSpPr>
        <dsp:cNvPr id="0" name=""/>
        <dsp:cNvSpPr/>
      </dsp:nvSpPr>
      <dsp:spPr>
        <a:xfrm>
          <a:off x="854894" y="1737882"/>
          <a:ext cx="298155" cy="91440"/>
        </a:xfrm>
        <a:custGeom>
          <a:avLst/>
          <a:gdLst/>
          <a:ahLst/>
          <a:cxnLst/>
          <a:rect l="0" t="0" r="0" b="0"/>
          <a:pathLst>
            <a:path>
              <a:moveTo>
                <a:pt x="0" y="45720"/>
              </a:moveTo>
              <a:lnTo>
                <a:pt x="298155"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A8DAEA-7E13-402C-99E0-C15E12F2F40B}">
      <dsp:nvSpPr>
        <dsp:cNvPr id="0" name=""/>
        <dsp:cNvSpPr/>
      </dsp:nvSpPr>
      <dsp:spPr>
        <a:xfrm>
          <a:off x="2508298" y="1255640"/>
          <a:ext cx="298155" cy="527962"/>
        </a:xfrm>
        <a:custGeom>
          <a:avLst/>
          <a:gdLst/>
          <a:ahLst/>
          <a:cxnLst/>
          <a:rect l="0" t="0" r="0" b="0"/>
          <a:pathLst>
            <a:path>
              <a:moveTo>
                <a:pt x="0" y="0"/>
              </a:moveTo>
              <a:lnTo>
                <a:pt x="149077" y="0"/>
              </a:lnTo>
              <a:lnTo>
                <a:pt x="149077" y="527962"/>
              </a:lnTo>
              <a:lnTo>
                <a:pt x="298155" y="527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7A6D1-0F16-46C9-A44C-A51C5B1544F6}">
      <dsp:nvSpPr>
        <dsp:cNvPr id="0" name=""/>
        <dsp:cNvSpPr/>
      </dsp:nvSpPr>
      <dsp:spPr>
        <a:xfrm>
          <a:off x="2508298" y="1209920"/>
          <a:ext cx="298155" cy="91440"/>
        </a:xfrm>
        <a:custGeom>
          <a:avLst/>
          <a:gdLst/>
          <a:ahLst/>
          <a:cxnLst/>
          <a:rect l="0" t="0" r="0" b="0"/>
          <a:pathLst>
            <a:path>
              <a:moveTo>
                <a:pt x="0" y="45720"/>
              </a:moveTo>
              <a:lnTo>
                <a:pt x="29815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EFDE5-775E-4A1A-BF5A-1AA9394FBF7E}">
      <dsp:nvSpPr>
        <dsp:cNvPr id="0" name=""/>
        <dsp:cNvSpPr/>
      </dsp:nvSpPr>
      <dsp:spPr>
        <a:xfrm>
          <a:off x="4161703" y="727678"/>
          <a:ext cx="298155" cy="527962"/>
        </a:xfrm>
        <a:custGeom>
          <a:avLst/>
          <a:gdLst/>
          <a:ahLst/>
          <a:cxnLst/>
          <a:rect l="0" t="0" r="0" b="0"/>
          <a:pathLst>
            <a:path>
              <a:moveTo>
                <a:pt x="0" y="0"/>
              </a:moveTo>
              <a:lnTo>
                <a:pt x="149077" y="0"/>
              </a:lnTo>
              <a:lnTo>
                <a:pt x="149077" y="527962"/>
              </a:lnTo>
              <a:lnTo>
                <a:pt x="298155" y="5279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C0DE1-1E4D-4A63-8A81-467D458C3B22}">
      <dsp:nvSpPr>
        <dsp:cNvPr id="0" name=""/>
        <dsp:cNvSpPr/>
      </dsp:nvSpPr>
      <dsp:spPr>
        <a:xfrm>
          <a:off x="4161703" y="681958"/>
          <a:ext cx="298155" cy="91440"/>
        </a:xfrm>
        <a:custGeom>
          <a:avLst/>
          <a:gdLst/>
          <a:ahLst/>
          <a:cxnLst/>
          <a:rect l="0" t="0" r="0" b="0"/>
          <a:pathLst>
            <a:path>
              <a:moveTo>
                <a:pt x="0" y="45720"/>
              </a:moveTo>
              <a:lnTo>
                <a:pt x="29815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A4047E-8B7F-4DBB-A7C0-AF02272C08FA}">
      <dsp:nvSpPr>
        <dsp:cNvPr id="0" name=""/>
        <dsp:cNvSpPr/>
      </dsp:nvSpPr>
      <dsp:spPr>
        <a:xfrm>
          <a:off x="4161703" y="199716"/>
          <a:ext cx="298155" cy="527962"/>
        </a:xfrm>
        <a:custGeom>
          <a:avLst/>
          <a:gdLst/>
          <a:ahLst/>
          <a:cxnLst/>
          <a:rect l="0" t="0" r="0" b="0"/>
          <a:pathLst>
            <a:path>
              <a:moveTo>
                <a:pt x="0" y="527962"/>
              </a:moveTo>
              <a:lnTo>
                <a:pt x="149077" y="527962"/>
              </a:lnTo>
              <a:lnTo>
                <a:pt x="149077" y="0"/>
              </a:lnTo>
              <a:lnTo>
                <a:pt x="29815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C1A2EE-B8AD-4D24-A44A-F39378E4E9B4}">
      <dsp:nvSpPr>
        <dsp:cNvPr id="0" name=""/>
        <dsp:cNvSpPr/>
      </dsp:nvSpPr>
      <dsp:spPr>
        <a:xfrm>
          <a:off x="2508298" y="727678"/>
          <a:ext cx="298155" cy="527962"/>
        </a:xfrm>
        <a:custGeom>
          <a:avLst/>
          <a:gdLst/>
          <a:ahLst/>
          <a:cxnLst/>
          <a:rect l="0" t="0" r="0" b="0"/>
          <a:pathLst>
            <a:path>
              <a:moveTo>
                <a:pt x="0" y="527962"/>
              </a:moveTo>
              <a:lnTo>
                <a:pt x="149077" y="527962"/>
              </a:lnTo>
              <a:lnTo>
                <a:pt x="149077" y="0"/>
              </a:lnTo>
              <a:lnTo>
                <a:pt x="29815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F0542-AFD2-4043-8C37-F3F23F5C6C4A}">
      <dsp:nvSpPr>
        <dsp:cNvPr id="0" name=""/>
        <dsp:cNvSpPr/>
      </dsp:nvSpPr>
      <dsp:spPr>
        <a:xfrm>
          <a:off x="854894" y="1255640"/>
          <a:ext cx="298155" cy="527962"/>
        </a:xfrm>
        <a:custGeom>
          <a:avLst/>
          <a:gdLst/>
          <a:ahLst/>
          <a:cxnLst/>
          <a:rect l="0" t="0" r="0" b="0"/>
          <a:pathLst>
            <a:path>
              <a:moveTo>
                <a:pt x="0" y="527962"/>
              </a:moveTo>
              <a:lnTo>
                <a:pt x="149077" y="527962"/>
              </a:lnTo>
              <a:lnTo>
                <a:pt x="149077" y="0"/>
              </a:lnTo>
              <a:lnTo>
                <a:pt x="2981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85565-BD48-4FAB-9DF4-425C8903D980}">
      <dsp:nvSpPr>
        <dsp:cNvPr id="0" name=""/>
        <dsp:cNvSpPr/>
      </dsp:nvSpPr>
      <dsp:spPr>
        <a:xfrm>
          <a:off x="337" y="1649392"/>
          <a:ext cx="854557" cy="268419"/>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C.G.F.T</a:t>
          </a:r>
        </a:p>
      </dsp:txBody>
      <dsp:txXfrm>
        <a:off x="337" y="1649392"/>
        <a:ext cx="854557" cy="268419"/>
      </dsp:txXfrm>
    </dsp:sp>
    <dsp:sp modelId="{056135D7-8728-46FF-9064-AFB27377C776}">
      <dsp:nvSpPr>
        <dsp:cNvPr id="0" name=""/>
        <dsp:cNvSpPr/>
      </dsp:nvSpPr>
      <dsp:spPr>
        <a:xfrm>
          <a:off x="1153049" y="1084832"/>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Divisiones de Ejercito</a:t>
          </a:r>
        </a:p>
      </dsp:txBody>
      <dsp:txXfrm>
        <a:off x="1153049" y="1084832"/>
        <a:ext cx="1355249" cy="341615"/>
      </dsp:txXfrm>
    </dsp:sp>
    <dsp:sp modelId="{04541FF8-CE58-4BA6-AA46-61FF0CFB535D}">
      <dsp:nvSpPr>
        <dsp:cNvPr id="0" name=""/>
        <dsp:cNvSpPr/>
      </dsp:nvSpPr>
      <dsp:spPr>
        <a:xfrm>
          <a:off x="2806454" y="556870"/>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Brigadas</a:t>
          </a:r>
        </a:p>
      </dsp:txBody>
      <dsp:txXfrm>
        <a:off x="2806454" y="556870"/>
        <a:ext cx="1355249" cy="341615"/>
      </dsp:txXfrm>
    </dsp:sp>
    <dsp:sp modelId="{2E9A3B3F-2C28-4987-A652-3D8D6D74F699}">
      <dsp:nvSpPr>
        <dsp:cNvPr id="0" name=""/>
        <dsp:cNvSpPr/>
      </dsp:nvSpPr>
      <dsp:spPr>
        <a:xfrm>
          <a:off x="4459858" y="28908"/>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Batallones</a:t>
          </a:r>
        </a:p>
      </dsp:txBody>
      <dsp:txXfrm>
        <a:off x="4459858" y="28908"/>
        <a:ext cx="1355249" cy="341615"/>
      </dsp:txXfrm>
    </dsp:sp>
    <dsp:sp modelId="{D9539662-3F03-4E84-A71F-544A94F5DB43}">
      <dsp:nvSpPr>
        <dsp:cNvPr id="0" name=""/>
        <dsp:cNvSpPr/>
      </dsp:nvSpPr>
      <dsp:spPr>
        <a:xfrm>
          <a:off x="4459858" y="556870"/>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Bat (x)</a:t>
          </a:r>
        </a:p>
      </dsp:txBody>
      <dsp:txXfrm>
        <a:off x="4459858" y="556870"/>
        <a:ext cx="1355249" cy="341615"/>
      </dsp:txXfrm>
    </dsp:sp>
    <dsp:sp modelId="{5CC4DDCA-000A-413C-B03A-31D9C4930F6D}">
      <dsp:nvSpPr>
        <dsp:cNvPr id="0" name=""/>
        <dsp:cNvSpPr/>
      </dsp:nvSpPr>
      <dsp:spPr>
        <a:xfrm>
          <a:off x="4459858" y="1084832"/>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Bat (y)</a:t>
          </a:r>
        </a:p>
      </dsp:txBody>
      <dsp:txXfrm>
        <a:off x="4459858" y="1084832"/>
        <a:ext cx="1355249" cy="341615"/>
      </dsp:txXfrm>
    </dsp:sp>
    <dsp:sp modelId="{11BF6B1D-B1F9-4E55-B85C-020EBF675532}">
      <dsp:nvSpPr>
        <dsp:cNvPr id="0" name=""/>
        <dsp:cNvSpPr/>
      </dsp:nvSpPr>
      <dsp:spPr>
        <a:xfrm>
          <a:off x="2806454" y="1084832"/>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Big (1)</a:t>
          </a:r>
        </a:p>
      </dsp:txBody>
      <dsp:txXfrm>
        <a:off x="2806454" y="1084832"/>
        <a:ext cx="1355249" cy="341615"/>
      </dsp:txXfrm>
    </dsp:sp>
    <dsp:sp modelId="{01CA4CDE-A585-465C-BD0F-AC1A067EB12A}">
      <dsp:nvSpPr>
        <dsp:cNvPr id="0" name=""/>
        <dsp:cNvSpPr/>
      </dsp:nvSpPr>
      <dsp:spPr>
        <a:xfrm>
          <a:off x="2806454" y="1612795"/>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Brig (2)</a:t>
          </a:r>
        </a:p>
      </dsp:txBody>
      <dsp:txXfrm>
        <a:off x="2806454" y="1612795"/>
        <a:ext cx="1355249" cy="341615"/>
      </dsp:txXfrm>
    </dsp:sp>
    <dsp:sp modelId="{92DEEE39-8C29-452C-9B9A-9D2114CFEEFD}">
      <dsp:nvSpPr>
        <dsp:cNvPr id="0" name=""/>
        <dsp:cNvSpPr/>
      </dsp:nvSpPr>
      <dsp:spPr>
        <a:xfrm>
          <a:off x="1153049" y="1612795"/>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Div (I)</a:t>
          </a:r>
        </a:p>
      </dsp:txBody>
      <dsp:txXfrm>
        <a:off x="1153049" y="1612795"/>
        <a:ext cx="1355249" cy="341615"/>
      </dsp:txXfrm>
    </dsp:sp>
    <dsp:sp modelId="{8AA8946D-6169-4D3B-8587-2AEF6C29D66C}">
      <dsp:nvSpPr>
        <dsp:cNvPr id="0" name=""/>
        <dsp:cNvSpPr/>
      </dsp:nvSpPr>
      <dsp:spPr>
        <a:xfrm>
          <a:off x="1153049" y="2140757"/>
          <a:ext cx="1355249" cy="341615"/>
        </a:xfrm>
        <a:prstGeom prst="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kern="1200"/>
            <a:t>Div (II)</a:t>
          </a:r>
        </a:p>
      </dsp:txBody>
      <dsp:txXfrm>
        <a:off x="1153049" y="2140757"/>
        <a:ext cx="1355249" cy="34161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0.67562</cdr:x>
      <cdr:y>0.06059</cdr:y>
    </cdr:from>
    <cdr:to>
      <cdr:x>1</cdr:x>
      <cdr:y>0.55331</cdr:y>
    </cdr:to>
    <cdr:sp macro="" textlink="">
      <cdr:nvSpPr>
        <cdr:cNvPr id="2" name="1 CuadroTexto"/>
        <cdr:cNvSpPr txBox="1"/>
      </cdr:nvSpPr>
      <cdr:spPr>
        <a:xfrm xmlns:a="http://schemas.openxmlformats.org/drawingml/2006/main">
          <a:off x="3743293" y="118554"/>
          <a:ext cx="1797209" cy="964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a:t>       </a:t>
          </a:r>
          <a:r>
            <a:rPr lang="es-EC" sz="900"/>
            <a:t>Unidades</a:t>
          </a:r>
          <a:r>
            <a:rPr lang="es-EC" sz="900" baseline="0"/>
            <a:t> en la red</a:t>
          </a:r>
        </a:p>
        <a:p xmlns:a="http://schemas.openxmlformats.org/drawingml/2006/main">
          <a:endParaRPr lang="es-EC" sz="900" baseline="0"/>
        </a:p>
        <a:p xmlns:a="http://schemas.openxmlformats.org/drawingml/2006/main">
          <a:r>
            <a:rPr lang="es-EC" sz="900" baseline="0"/>
            <a:t>         Unidades en proceso</a:t>
          </a:r>
        </a:p>
        <a:p xmlns:a="http://schemas.openxmlformats.org/drawingml/2006/main">
          <a:endParaRPr lang="es-EC" sz="900" baseline="0"/>
        </a:p>
        <a:p xmlns:a="http://schemas.openxmlformats.org/drawingml/2006/main">
          <a:r>
            <a:rPr lang="es-EC" sz="900" baseline="0"/>
            <a:t>         Unidades no atendias</a:t>
          </a:r>
        </a:p>
        <a:p xmlns:a="http://schemas.openxmlformats.org/drawingml/2006/main">
          <a:endParaRPr lang="es-EC"/>
        </a:p>
      </cdr:txBody>
    </cdr:sp>
  </cdr:relSizeAnchor>
  <cdr:relSizeAnchor xmlns:cdr="http://schemas.openxmlformats.org/drawingml/2006/chartDrawing">
    <cdr:from>
      <cdr:x>0.71019</cdr:x>
      <cdr:y>0.10079</cdr:y>
    </cdr:from>
    <cdr:to>
      <cdr:x>0.72563</cdr:x>
      <cdr:y>0.15305</cdr:y>
    </cdr:to>
    <cdr:sp macro="" textlink="">
      <cdr:nvSpPr>
        <cdr:cNvPr id="3" name="2 Rectángulo"/>
        <cdr:cNvSpPr/>
      </cdr:nvSpPr>
      <cdr:spPr>
        <a:xfrm xmlns:a="http://schemas.openxmlformats.org/drawingml/2006/main">
          <a:off x="3363319" y="197331"/>
          <a:ext cx="73135" cy="102335"/>
        </a:xfrm>
        <a:prstGeom xmlns:a="http://schemas.openxmlformats.org/drawingml/2006/main" prst="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s-EC">
            <a:solidFill>
              <a:srgbClr val="92D050"/>
            </a:solidFill>
          </a:endParaRPr>
        </a:p>
      </cdr:txBody>
    </cdr:sp>
  </cdr:relSizeAnchor>
  <cdr:relSizeAnchor xmlns:cdr="http://schemas.openxmlformats.org/drawingml/2006/chartDrawing">
    <cdr:from>
      <cdr:x>0.70922</cdr:x>
      <cdr:y>0.23536</cdr:y>
    </cdr:from>
    <cdr:to>
      <cdr:x>0.72466</cdr:x>
      <cdr:y>0.28762</cdr:y>
    </cdr:to>
    <cdr:sp macro="" textlink="">
      <cdr:nvSpPr>
        <cdr:cNvPr id="4" name="1 Rectángulo"/>
        <cdr:cNvSpPr/>
      </cdr:nvSpPr>
      <cdr:spPr>
        <a:xfrm xmlns:a="http://schemas.openxmlformats.org/drawingml/2006/main">
          <a:off x="3929428" y="460515"/>
          <a:ext cx="85561" cy="102269"/>
        </a:xfrm>
        <a:prstGeom xmlns:a="http://schemas.openxmlformats.org/drawingml/2006/main" prst="rect">
          <a:avLst/>
        </a:prstGeom>
        <a:solidFill xmlns:a="http://schemas.openxmlformats.org/drawingml/2006/main">
          <a:srgbClr val="FFFF00"/>
        </a:solidFill>
        <a:ln xmlns:a="http://schemas.openxmlformats.org/drawingml/2006/main" w="25400" cap="flat" cmpd="sng" algn="ctr">
          <a:solidFill>
            <a:srgbClr val="FFFF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s-EC"/>
        </a:p>
      </cdr:txBody>
    </cdr:sp>
  </cdr:relSizeAnchor>
  <cdr:relSizeAnchor xmlns:cdr="http://schemas.openxmlformats.org/drawingml/2006/chartDrawing">
    <cdr:from>
      <cdr:x>0.71099</cdr:x>
      <cdr:y>0.37358</cdr:y>
    </cdr:from>
    <cdr:to>
      <cdr:x>0.72643</cdr:x>
      <cdr:y>0.42585</cdr:y>
    </cdr:to>
    <cdr:sp macro="" textlink="">
      <cdr:nvSpPr>
        <cdr:cNvPr id="5" name="1 Rectángulo"/>
        <cdr:cNvSpPr/>
      </cdr:nvSpPr>
      <cdr:spPr>
        <a:xfrm xmlns:a="http://schemas.openxmlformats.org/drawingml/2006/main">
          <a:off x="3939229" y="730974"/>
          <a:ext cx="85561" cy="102269"/>
        </a:xfrm>
        <a:prstGeom xmlns:a="http://schemas.openxmlformats.org/drawingml/2006/main" prst="rect">
          <a:avLst/>
        </a:prstGeom>
        <a:solidFill xmlns:a="http://schemas.openxmlformats.org/drawingml/2006/main">
          <a:srgbClr val="FF0000"/>
        </a:solidFill>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s-EC"/>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s-ES_tradnl" smtClean="0"/>
              <a:t>Clic para editar título</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A822907-8A9D-4F6B-98F6-913902AD56B5}"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s-ES_tradnl" smtClean="0"/>
              <a:t>Haga clic para modificar el estilo de texto del patrón</a:t>
            </a:r>
          </a:p>
        </p:txBody>
      </p:sp>
      <p:sp>
        <p:nvSpPr>
          <p:cNvPr id="5" name="Date Placeholder 4"/>
          <p:cNvSpPr>
            <a:spLocks noGrp="1"/>
          </p:cNvSpPr>
          <p:nvPr>
            <p:ph type="dt" sz="half" idx="10"/>
          </p:nvPr>
        </p:nvSpPr>
        <p:spPr>
          <a:xfrm>
            <a:off x="6580094" y="188259"/>
            <a:ext cx="2133600" cy="365125"/>
          </a:xfrm>
        </p:spPr>
        <p:txBody>
          <a:bodyPr/>
          <a:lstStyle/>
          <a:p>
            <a:fld id="{7E14F1C3-58C8-D045-B53F-DFE573D96F60}" type="datetimeFigureOut">
              <a:rPr lang="es-ES" smtClean="0"/>
              <a:t>06/06/2016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6580094" y="188259"/>
            <a:ext cx="2133600" cy="365125"/>
          </a:xfrm>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6580094" y="188259"/>
            <a:ext cx="2133600" cy="365125"/>
          </a:xfrm>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s-ES_tradnl" smtClean="0"/>
              <a:t>Clic para editar título</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s-ES_tradnl" smtClean="0"/>
              <a:t>Clic para editar título</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7E14F1C3-58C8-D045-B53F-DFE573D96F60}" type="datetimeFigureOut">
              <a:rPr lang="es-ES" smtClean="0"/>
              <a:t>06/06/2016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a:xfrm>
            <a:off x="6580094" y="188259"/>
            <a:ext cx="2133600" cy="365125"/>
          </a:xfrm>
        </p:spPr>
        <p:txBody>
          <a:bodyPr/>
          <a:lstStyle/>
          <a:p>
            <a:fld id="{7E14F1C3-58C8-D045-B53F-DFE573D96F60}" type="datetimeFigureOut">
              <a:rPr lang="es-ES" smtClean="0"/>
              <a:t>06/06/2016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a:xfrm>
            <a:off x="6580094" y="188259"/>
            <a:ext cx="2133600" cy="365125"/>
          </a:xfrm>
        </p:spPr>
        <p:txBody>
          <a:bodyPr/>
          <a:lstStyle/>
          <a:p>
            <a:fld id="{7E14F1C3-58C8-D045-B53F-DFE573D96F60}" type="datetimeFigureOut">
              <a:rPr lang="es-ES" smtClean="0"/>
              <a:t>06/06/2016</a:t>
            </a:fld>
            <a:endParaRPr lang="es-ES"/>
          </a:p>
        </p:txBody>
      </p:sp>
      <p:sp>
        <p:nvSpPr>
          <p:cNvPr id="8" name="Footer Placeholder 7"/>
          <p:cNvSpPr>
            <a:spLocks noGrp="1"/>
          </p:cNvSpPr>
          <p:nvPr>
            <p:ph type="ftr" sz="quarter" idx="11"/>
          </p:nvPr>
        </p:nvSpPr>
        <p:spPr>
          <a:xfrm>
            <a:off x="1120588" y="188259"/>
            <a:ext cx="2895600" cy="365125"/>
          </a:xfrm>
        </p:spPr>
        <p:txBody>
          <a:bodyPr/>
          <a:lstStyle/>
          <a:p>
            <a:endParaRPr lang="es-ES"/>
          </a:p>
        </p:txBody>
      </p:sp>
      <p:sp>
        <p:nvSpPr>
          <p:cNvPr id="9" name="Slide Number Placeholder 8"/>
          <p:cNvSpPr>
            <a:spLocks noGrp="1"/>
          </p:cNvSpPr>
          <p:nvPr>
            <p:ph type="sldNum" sz="quarter" idx="12"/>
          </p:nvPr>
        </p:nvSpPr>
        <p:spPr/>
        <p:txBody>
          <a:bodyPr/>
          <a:lstStyle/>
          <a:p>
            <a:fld id="{EBAF6337-6E1F-FB44-AA6F-AC4238AE7772}" type="slidenum">
              <a:rPr lang="es-ES" smtClean="0"/>
              <a:t>‹Nº›</a:t>
            </a:fld>
            <a:endParaRPr lang="es-E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7E14F1C3-58C8-D045-B53F-DFE573D96F60}" type="datetimeFigureOut">
              <a:rPr lang="es-ES" smtClean="0"/>
              <a:t>06/06/2016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4F1C3-58C8-D045-B53F-DFE573D96F60}" type="datetimeFigureOut">
              <a:rPr lang="es-ES" smtClean="0"/>
              <a:t>06/06/2016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6580094" y="188259"/>
            <a:ext cx="2133600" cy="365125"/>
          </a:xfrm>
        </p:spPr>
        <p:txBody>
          <a:bodyPr/>
          <a:lstStyle/>
          <a:p>
            <a:fld id="{7E14F1C3-58C8-D045-B53F-DFE573D96F60}" type="datetimeFigureOut">
              <a:rPr lang="es-ES" smtClean="0"/>
              <a:t>06/06/2016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BAF6337-6E1F-FB44-AA6F-AC4238AE7772}"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s-ES_tradnl" smtClean="0"/>
              <a:t>Clic para editar título</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E14F1C3-58C8-D045-B53F-DFE573D96F60}" type="datetimeFigureOut">
              <a:rPr lang="es-ES" smtClean="0"/>
              <a:t>06/06/2016</a:t>
            </a:fld>
            <a:endParaRPr lang="es-E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EBAF6337-6E1F-FB44-AA6F-AC4238AE7772}" type="slidenum">
              <a:rPr lang="es-ES" smtClean="0"/>
              <a:t>‹Nº›</a:t>
            </a:fld>
            <a:endParaRPr lang="es-E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anielricardorodriguez.com/que-es-roi-y-como-medirlo-con-google-analytic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1.jpeg"/><Relationship Id="rId3" Type="http://schemas.openxmlformats.org/officeDocument/2006/relationships/image" Target="../media/image14.png"/><Relationship Id="rId7" Type="http://schemas.openxmlformats.org/officeDocument/2006/relationships/image" Target="../media/image17.gif"/><Relationship Id="rId12" Type="http://schemas.openxmlformats.org/officeDocument/2006/relationships/hyperlink" Target="http://articulo.mercadolibre.com.ec/MEC-407839502-switch-hp3com-je009a-v1910-48g-puertos-gigabit-administ-l3-_JM" TargetMode="External"/><Relationship Id="rId17" Type="http://schemas.openxmlformats.org/officeDocument/2006/relationships/image" Target="../media/image24.jpeg"/><Relationship Id="rId2" Type="http://schemas.openxmlformats.org/officeDocument/2006/relationships/image" Target="../media/image13.jpeg"/><Relationship Id="rId16"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6.jpeg"/><Relationship Id="rId11" Type="http://schemas.openxmlformats.org/officeDocument/2006/relationships/image" Target="../media/image20.png"/><Relationship Id="rId5" Type="http://schemas.openxmlformats.org/officeDocument/2006/relationships/hyperlink" Target="http://www.telstrat.com.mx/SolucionesCisco.html" TargetMode="External"/><Relationship Id="rId15" Type="http://schemas.openxmlformats.org/officeDocument/2006/relationships/image" Target="../media/image22.jpeg"/><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hyperlink" Target="http://liacolombia.com/" TargetMode="External"/><Relationship Id="rId14" Type="http://schemas.openxmlformats.org/officeDocument/2006/relationships/hyperlink" Target="http://www.barcodescannerstwowayradios.com/products/Products/Motorola-PTP-800-Licensed-Ethernet-Microwave-PTP80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triz_Analisis_Riesgo2.xl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3830279"/>
            <a:ext cx="9144000" cy="3027721"/>
          </a:xfrm>
        </p:spPr>
        <p:txBody>
          <a:bodyPr/>
          <a:lstStyle/>
          <a:p>
            <a:pPr algn="ctr"/>
            <a:r>
              <a:rPr lang="es-ES" sz="2000" b="1" dirty="0" smtClean="0"/>
              <a:t>Titulo del tema de tesis </a:t>
            </a:r>
            <a:r>
              <a:rPr lang="es-ES" sz="2000" dirty="0" smtClean="0"/>
              <a:t>Evaluación </a:t>
            </a:r>
            <a:r>
              <a:rPr lang="es-EC" sz="2000" dirty="0" smtClean="0"/>
              <a:t>ROI de la Red de Datos  de la  F.T</a:t>
            </a:r>
            <a:endParaRPr lang="es-ES" sz="2000" dirty="0" smtClean="0"/>
          </a:p>
          <a:p>
            <a:pPr algn="ctr"/>
            <a:r>
              <a:rPr lang="es-ES" b="1" i="1" dirty="0" smtClean="0"/>
              <a:t>Autor </a:t>
            </a:r>
            <a:r>
              <a:rPr lang="es-ES" i="1" dirty="0" smtClean="0"/>
              <a:t>Mayo de Com. Braulio V Moreno G.</a:t>
            </a:r>
          </a:p>
          <a:p>
            <a:pPr algn="ctr"/>
            <a:r>
              <a:rPr lang="es-ES" b="1" i="1" dirty="0" smtClean="0"/>
              <a:t>Tutor </a:t>
            </a:r>
            <a:r>
              <a:rPr lang="es-ES" i="1" dirty="0" smtClean="0"/>
              <a:t>Ing. Arturo De </a:t>
            </a:r>
            <a:r>
              <a:rPr lang="es-ES" i="1" dirty="0"/>
              <a:t>la Torre </a:t>
            </a:r>
            <a:r>
              <a:rPr lang="es-ES" i="1" dirty="0" err="1" smtClean="0"/>
              <a:t>MSc</a:t>
            </a:r>
            <a:r>
              <a:rPr lang="es-ES" i="1" dirty="0" smtClean="0"/>
              <a:t>.</a:t>
            </a:r>
          </a:p>
          <a:p>
            <a:pPr algn="ctr"/>
            <a:r>
              <a:rPr lang="es-ES" b="1" i="1" dirty="0" smtClean="0"/>
              <a:t>Oponente </a:t>
            </a:r>
            <a:r>
              <a:rPr lang="es-ES" i="1" dirty="0" smtClean="0"/>
              <a:t>Dr. </a:t>
            </a:r>
            <a:r>
              <a:rPr lang="es-ES" i="1" dirty="0" err="1" smtClean="0"/>
              <a:t>Nicolay</a:t>
            </a:r>
            <a:r>
              <a:rPr lang="es-ES" i="1" dirty="0" smtClean="0"/>
              <a:t> Espinoza.</a:t>
            </a:r>
            <a:endParaRPr lang="es-ES" i="1" dirty="0"/>
          </a:p>
        </p:txBody>
      </p:sp>
      <p:pic>
        <p:nvPicPr>
          <p:cNvPr id="4" name="Imagen 3"/>
          <p:cNvPicPr>
            <a:picLocks noChangeAspect="1"/>
          </p:cNvPicPr>
          <p:nvPr/>
        </p:nvPicPr>
        <p:blipFill>
          <a:blip r:embed="rId2"/>
          <a:stretch>
            <a:fillRect/>
          </a:stretch>
        </p:blipFill>
        <p:spPr>
          <a:xfrm>
            <a:off x="6155325" y="6061217"/>
            <a:ext cx="2760075" cy="711874"/>
          </a:xfrm>
          <a:prstGeom prst="rect">
            <a:avLst/>
          </a:prstGeom>
        </p:spPr>
      </p:pic>
      <p:sp>
        <p:nvSpPr>
          <p:cNvPr id="2" name="Título 1"/>
          <p:cNvSpPr>
            <a:spLocks noGrp="1"/>
          </p:cNvSpPr>
          <p:nvPr>
            <p:ph type="ctrTitle"/>
          </p:nvPr>
        </p:nvSpPr>
        <p:spPr>
          <a:xfrm>
            <a:off x="0" y="2157319"/>
            <a:ext cx="9144000" cy="1672960"/>
          </a:xfrm>
        </p:spPr>
        <p:txBody>
          <a:bodyPr>
            <a:normAutofit/>
          </a:bodyPr>
          <a:lstStyle/>
          <a:p>
            <a:pPr algn="ctr"/>
            <a:r>
              <a:rPr lang="es-ES" sz="2800" dirty="0" smtClean="0"/>
              <a:t>Universidad de las Fuerzas Armadas ESPE</a:t>
            </a:r>
            <a:br>
              <a:rPr lang="es-ES" sz="2800" dirty="0" smtClean="0"/>
            </a:br>
            <a:r>
              <a:rPr lang="es-ES" sz="2200" dirty="0" smtClean="0"/>
              <a:t>Unidad de Gestión de Postgrados</a:t>
            </a:r>
            <a:br>
              <a:rPr lang="es-ES" sz="2200" dirty="0" smtClean="0"/>
            </a:br>
            <a:r>
              <a:rPr lang="es-ES" sz="2200" dirty="0" smtClean="0"/>
              <a:t>Departamento de Eléctrica y Electrónica</a:t>
            </a:r>
            <a:endParaRPr lang="es-ES" sz="2200" dirty="0"/>
          </a:p>
        </p:txBody>
      </p:sp>
      <p:pic>
        <p:nvPicPr>
          <p:cNvPr id="5" name="Picture 2" descr="http://www.monimbus.com/wp-content/uploads/2014/04/RO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930" y="385741"/>
            <a:ext cx="2010493" cy="177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496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a:xfrm>
            <a:off x="443345" y="2175164"/>
            <a:ext cx="8281555" cy="4091165"/>
          </a:xfrm>
        </p:spPr>
        <p:txBody>
          <a:bodyPr/>
          <a:lstStyle/>
          <a:p>
            <a:pPr algn="just"/>
            <a:endParaRPr lang="es-EC" dirty="0" smtClean="0"/>
          </a:p>
          <a:p>
            <a:pPr algn="just"/>
            <a:r>
              <a:rPr lang="es-EC" dirty="0" smtClean="0"/>
              <a:t>Evaluar </a:t>
            </a:r>
            <a:r>
              <a:rPr lang="es-EC" dirty="0"/>
              <a:t>el R.O.I de la red de datos de la F.T; cuantificando el “Costo” por la implementación y mantenimiento que incurren las FF.AA en relación a los “Beneficios” obtenidos por la prestación de servicios de comunicación a través de esta red a fin de presentare recomendaciones para optimizar el aprovechamiento de la misma</a:t>
            </a:r>
            <a:r>
              <a:rPr lang="es-EC" dirty="0" smtClean="0"/>
              <a:t>.</a:t>
            </a:r>
          </a:p>
          <a:p>
            <a:pPr lvl="2" algn="just">
              <a:buFont typeface="Wingdings" pitchFamily="2" charset="2"/>
              <a:buChar char="§"/>
            </a:pPr>
            <a:r>
              <a:rPr lang="es-EC" dirty="0" smtClean="0"/>
              <a:t>Tiempo transcurrido …………10 años</a:t>
            </a:r>
          </a:p>
          <a:p>
            <a:pPr lvl="2" algn="just">
              <a:buFont typeface="Wingdings" pitchFamily="2" charset="2"/>
              <a:buChar char="§"/>
            </a:pPr>
            <a:r>
              <a:rPr lang="es-EC" dirty="0" smtClean="0"/>
              <a:t>Unidades atendidas …………65 %</a:t>
            </a:r>
          </a:p>
          <a:p>
            <a:pPr lvl="2" algn="just">
              <a:buFont typeface="Wingdings" pitchFamily="2" charset="2"/>
              <a:buChar char="§"/>
            </a:pPr>
            <a:r>
              <a:rPr lang="es-EC" dirty="0" smtClean="0"/>
              <a:t>Utilización de las </a:t>
            </a:r>
            <a:r>
              <a:rPr lang="es-EC" dirty="0" err="1" smtClean="0"/>
              <a:t>TICs</a:t>
            </a:r>
            <a:r>
              <a:rPr lang="es-EC" dirty="0" smtClean="0"/>
              <a:t>  ……….Alta</a:t>
            </a:r>
            <a:endParaRPr lang="es-EC" dirty="0"/>
          </a:p>
          <a:p>
            <a:pPr algn="just"/>
            <a:endParaRPr lang="es-EC" dirty="0" smtClean="0"/>
          </a:p>
          <a:p>
            <a:pPr marL="0" indent="0">
              <a:buNone/>
            </a:pPr>
            <a:endParaRPr lang="es-EC" dirty="0"/>
          </a:p>
        </p:txBody>
      </p:sp>
    </p:spTree>
    <p:extLst>
      <p:ext uri="{BB962C8B-B14F-4D97-AF65-F5344CB8AC3E}">
        <p14:creationId xmlns:p14="http://schemas.microsoft.com/office/powerpoint/2010/main" val="305386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Específicos</a:t>
            </a:r>
            <a:endParaRPr lang="es-EC" dirty="0"/>
          </a:p>
        </p:txBody>
      </p:sp>
      <p:sp>
        <p:nvSpPr>
          <p:cNvPr id="3" name="2 Marcador de contenido"/>
          <p:cNvSpPr>
            <a:spLocks noGrp="1"/>
          </p:cNvSpPr>
          <p:nvPr>
            <p:ph idx="1"/>
          </p:nvPr>
        </p:nvSpPr>
        <p:spPr>
          <a:xfrm>
            <a:off x="415636" y="2382982"/>
            <a:ext cx="8498177" cy="3883347"/>
          </a:xfrm>
        </p:spPr>
        <p:txBody>
          <a:bodyPr>
            <a:normAutofit lnSpcReduction="10000"/>
          </a:bodyPr>
          <a:lstStyle/>
          <a:p>
            <a:pPr lvl="0" algn="just"/>
            <a:r>
              <a:rPr lang="es-EC" dirty="0"/>
              <a:t>Realizar un análisis de la situación actual y las diferentes tecnologías utilizadas en la red de datos de la F.T.</a:t>
            </a:r>
            <a:endParaRPr lang="es-EC" b="1" dirty="0"/>
          </a:p>
          <a:p>
            <a:pPr lvl="0" algn="just"/>
            <a:r>
              <a:rPr lang="es-EC" dirty="0"/>
              <a:t>Determinar los costos de inversión, operación y mantenimiento (generado para las FF.AA y el Ejército Ecuatoriano) en la implantación del back-</a:t>
            </a:r>
            <a:r>
              <a:rPr lang="es-EC" dirty="0" err="1"/>
              <a:t>bone</a:t>
            </a:r>
            <a:r>
              <a:rPr lang="es-EC" dirty="0"/>
              <a:t> de red de datos.</a:t>
            </a:r>
            <a:endParaRPr lang="es-EC" b="1" dirty="0"/>
          </a:p>
          <a:p>
            <a:pPr lvl="0" algn="just"/>
            <a:r>
              <a:rPr lang="es-EC" dirty="0"/>
              <a:t>Evaluar y cuantificar los beneficios obtenidos a través de un modelo ROI en la implementación de esta red de datos en beneficio de las unidades militares en el territorio ecuatoriano.</a:t>
            </a:r>
            <a:endParaRPr lang="es-EC" b="1" dirty="0"/>
          </a:p>
          <a:p>
            <a:pPr lvl="0" algn="just"/>
            <a:r>
              <a:rPr lang="es-EC" dirty="0"/>
              <a:t>P</a:t>
            </a:r>
            <a:r>
              <a:rPr lang="es-EC" dirty="0" smtClean="0"/>
              <a:t>roducto </a:t>
            </a:r>
            <a:r>
              <a:rPr lang="es-EC" dirty="0"/>
              <a:t>de este estudio de investigación </a:t>
            </a:r>
            <a:r>
              <a:rPr lang="es-EC" dirty="0" smtClean="0"/>
              <a:t>presentar </a:t>
            </a:r>
            <a:r>
              <a:rPr lang="es-EC" dirty="0"/>
              <a:t>recomendaciones para que esta red satisfaga las necesidades </a:t>
            </a:r>
            <a:r>
              <a:rPr lang="es-EC" dirty="0" smtClean="0"/>
              <a:t>de </a:t>
            </a:r>
            <a:r>
              <a:rPr lang="es-EC" dirty="0"/>
              <a:t>la F.T</a:t>
            </a:r>
            <a:endParaRPr lang="es-EC" b="1" dirty="0"/>
          </a:p>
          <a:p>
            <a:endParaRPr lang="es-EC" dirty="0"/>
          </a:p>
        </p:txBody>
      </p:sp>
    </p:spTree>
    <p:extLst>
      <p:ext uri="{BB962C8B-B14F-4D97-AF65-F5344CB8AC3E}">
        <p14:creationId xmlns:p14="http://schemas.microsoft.com/office/powerpoint/2010/main" val="124248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Red de Datos de la F.T </a:t>
            </a:r>
            <a:endParaRPr lang="es-EC" dirty="0"/>
          </a:p>
        </p:txBody>
      </p:sp>
      <p:sp>
        <p:nvSpPr>
          <p:cNvPr id="3" name="2 Marcador de contenido"/>
          <p:cNvSpPr>
            <a:spLocks noGrp="1"/>
          </p:cNvSpPr>
          <p:nvPr>
            <p:ph idx="1"/>
          </p:nvPr>
        </p:nvSpPr>
        <p:spPr>
          <a:xfrm>
            <a:off x="568036" y="2586469"/>
            <a:ext cx="8156864" cy="3670767"/>
          </a:xfrm>
        </p:spPr>
        <p:txBody>
          <a:bodyPr>
            <a:normAutofit lnSpcReduction="10000"/>
          </a:bodyPr>
          <a:lstStyle/>
          <a:p>
            <a:pPr marL="0" lvl="0" indent="0" algn="just">
              <a:buNone/>
            </a:pPr>
            <a:r>
              <a:rPr lang="es-EC" dirty="0" smtClean="0"/>
              <a:t>Es una Infraestructura  </a:t>
            </a:r>
            <a:r>
              <a:rPr lang="es-EC" dirty="0"/>
              <a:t>de comunicaciones cuyo diseño posibilita la transmisión de información </a:t>
            </a:r>
            <a:r>
              <a:rPr lang="es-EC" dirty="0" smtClean="0"/>
              <a:t>y el </a:t>
            </a:r>
            <a:r>
              <a:rPr lang="es-EC" dirty="0"/>
              <a:t>intercambio de datos dentro de l</a:t>
            </a:r>
            <a:r>
              <a:rPr lang="es-EC" dirty="0" smtClean="0"/>
              <a:t>a estructura Orgánica de la Fuerza Terrestre.</a:t>
            </a:r>
            <a:endParaRPr lang="es-EC" dirty="0"/>
          </a:p>
          <a:p>
            <a:pPr marL="0" lvl="0" indent="0" algn="just">
              <a:buNone/>
            </a:pPr>
            <a:r>
              <a:rPr lang="es-EC" dirty="0"/>
              <a:t>C</a:t>
            </a:r>
            <a:r>
              <a:rPr lang="es-EC" dirty="0" smtClean="0"/>
              <a:t>ubre un </a:t>
            </a:r>
            <a:r>
              <a:rPr lang="es-EC" dirty="0"/>
              <a:t>área geográfica extensa</a:t>
            </a:r>
            <a:r>
              <a:rPr lang="es-EC" dirty="0" smtClean="0"/>
              <a:t>, por esta razón se </a:t>
            </a:r>
            <a:r>
              <a:rPr lang="es-EC" dirty="0"/>
              <a:t>la </a:t>
            </a:r>
            <a:r>
              <a:rPr lang="es-EC" dirty="0" smtClean="0"/>
              <a:t>considera </a:t>
            </a:r>
            <a:r>
              <a:rPr lang="es-EC" dirty="0"/>
              <a:t>como una </a:t>
            </a:r>
            <a:r>
              <a:rPr lang="es-EC" dirty="0" smtClean="0"/>
              <a:t>red WAN, que en la actualidad permite </a:t>
            </a:r>
            <a:r>
              <a:rPr lang="es-EC" dirty="0"/>
              <a:t>compartir </a:t>
            </a:r>
            <a:r>
              <a:rPr lang="es-EC" dirty="0" smtClean="0"/>
              <a:t>datos entre la C.G.F.T y sus diferentes unidades militares.</a:t>
            </a:r>
          </a:p>
          <a:p>
            <a:pPr marL="0" lvl="0" indent="0" algn="just">
              <a:buNone/>
            </a:pPr>
            <a:r>
              <a:rPr lang="es-EC" dirty="0" smtClean="0"/>
              <a:t>Hasta la presente fecha se ha logrando casi en su totalidad </a:t>
            </a:r>
            <a:r>
              <a:rPr lang="es-EC" dirty="0"/>
              <a:t>la integración de todas las redes </a:t>
            </a:r>
            <a:r>
              <a:rPr lang="es-EC" dirty="0" smtClean="0"/>
              <a:t>LAN a los diferentes servicios y aplicativos automatizados que cuenta y se encuentra desarrollando la institución.</a:t>
            </a:r>
            <a:endParaRPr lang="es-EC" dirty="0"/>
          </a:p>
        </p:txBody>
      </p:sp>
    </p:spTree>
    <p:extLst>
      <p:ext uri="{BB962C8B-B14F-4D97-AF65-F5344CB8AC3E}">
        <p14:creationId xmlns:p14="http://schemas.microsoft.com/office/powerpoint/2010/main" val="140867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89541"/>
            <a:ext cx="8913813" cy="914400"/>
          </a:xfrm>
        </p:spPr>
        <p:txBody>
          <a:bodyPr>
            <a:normAutofit/>
          </a:bodyPr>
          <a:lstStyle/>
          <a:p>
            <a:r>
              <a:rPr lang="es-EC" sz="2800" b="1" dirty="0" smtClean="0"/>
              <a:t>TOPOLOGIA DE LA RED DE DATOS DE LA F.T</a:t>
            </a:r>
            <a:endParaRPr lang="es-EC"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64" y="1405307"/>
            <a:ext cx="8215745" cy="500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9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2627041010"/>
              </p:ext>
            </p:extLst>
          </p:nvPr>
        </p:nvGraphicFramePr>
        <p:xfrm>
          <a:off x="3588327" y="1069667"/>
          <a:ext cx="5361709" cy="1569742"/>
        </p:xfrm>
        <a:graphic>
          <a:graphicData uri="http://schemas.openxmlformats.org/drawingml/2006/table">
            <a:tbl>
              <a:tblPr firstRow="1" firstCol="1" bandRow="1">
                <a:tableStyleId>{5C22544A-7EE6-4342-B048-85BDC9FD1C3A}</a:tableStyleId>
              </a:tblPr>
              <a:tblGrid>
                <a:gridCol w="730586"/>
                <a:gridCol w="2886699"/>
                <a:gridCol w="1744424"/>
              </a:tblGrid>
              <a:tr h="191357">
                <a:tc>
                  <a:txBody>
                    <a:bodyPr/>
                    <a:lstStyle/>
                    <a:p>
                      <a:pPr algn="ctr">
                        <a:lnSpc>
                          <a:spcPct val="115000"/>
                        </a:lnSpc>
                        <a:spcAft>
                          <a:spcPts val="0"/>
                        </a:spcAft>
                      </a:pPr>
                      <a:r>
                        <a:rPr lang="es-EC" sz="1400" dirty="0">
                          <a:effectLst/>
                        </a:rPr>
                        <a:t>ORD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C" sz="1400" dirty="0">
                          <a:effectLst/>
                        </a:rPr>
                        <a:t>PARAMETROS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C" sz="1400">
                          <a:effectLst/>
                        </a:rPr>
                        <a:t>RANGO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78284">
                <a:tc>
                  <a:txBody>
                    <a:bodyPr/>
                    <a:lstStyle/>
                    <a:p>
                      <a:pPr algn="ctr">
                        <a:lnSpc>
                          <a:spcPct val="115000"/>
                        </a:lnSpc>
                        <a:spcAft>
                          <a:spcPts val="0"/>
                        </a:spcAft>
                      </a:pPr>
                      <a:r>
                        <a:rPr lang="es-EC" sz="14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Capacidad de transmisión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100 Mbps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78284">
                <a:tc>
                  <a:txBody>
                    <a:bodyPr/>
                    <a:lstStyle/>
                    <a:p>
                      <a:pPr algn="ctr">
                        <a:lnSpc>
                          <a:spcPct val="115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Frecuencia de trabajo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a:effectLst/>
                        </a:rPr>
                        <a:t>5.8 a 6.4 GHz</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92495">
                <a:tc>
                  <a:txBody>
                    <a:bodyPr/>
                    <a:lstStyle/>
                    <a:p>
                      <a:pPr algn="ctr">
                        <a:lnSpc>
                          <a:spcPct val="115000"/>
                        </a:lnSpc>
                        <a:spcAft>
                          <a:spcPts val="0"/>
                        </a:spcAft>
                      </a:pPr>
                      <a:r>
                        <a:rPr lang="es-EC" sz="1400" dirty="0">
                          <a:effectLst/>
                        </a:rPr>
                        <a:t>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Potencia de trabajo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1 W</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178284">
                <a:tc>
                  <a:txBody>
                    <a:bodyPr/>
                    <a:lstStyle/>
                    <a:p>
                      <a:pPr algn="ctr">
                        <a:lnSpc>
                          <a:spcPct val="115000"/>
                        </a:lnSpc>
                        <a:spcAft>
                          <a:spcPts val="0"/>
                        </a:spcAft>
                      </a:pPr>
                      <a:r>
                        <a:rPr lang="es-EC" sz="140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smtClean="0">
                          <a:effectLst/>
                          <a:latin typeface="Calibri" panose="020F0502020204030204" pitchFamily="34" charset="0"/>
                          <a:ea typeface="Calibri" panose="020F0502020204030204" pitchFamily="34" charset="0"/>
                          <a:cs typeface="Times New Roman" panose="02020603050405020304" pitchFamily="18" charset="0"/>
                        </a:rPr>
                        <a:t>Polarización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smtClean="0">
                          <a:effectLst/>
                          <a:latin typeface="Calibri" panose="020F0502020204030204" pitchFamily="34" charset="0"/>
                          <a:ea typeface="Calibri" panose="020F0502020204030204" pitchFamily="34" charset="0"/>
                          <a:cs typeface="Times New Roman" panose="02020603050405020304" pitchFamily="18" charset="0"/>
                        </a:rPr>
                        <a:t>H/V</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42922">
                <a:tc>
                  <a:txBody>
                    <a:bodyPr/>
                    <a:lstStyle/>
                    <a:p>
                      <a:pPr algn="ctr">
                        <a:lnSpc>
                          <a:spcPct val="115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smtClean="0">
                          <a:effectLst/>
                          <a:latin typeface="Calibri" panose="020F0502020204030204" pitchFamily="34" charset="0"/>
                          <a:ea typeface="Calibri" panose="020F0502020204030204" pitchFamily="34" charset="0"/>
                          <a:cs typeface="Times New Roman" panose="02020603050405020304" pitchFamily="18" charset="0"/>
                        </a:rPr>
                        <a:t>Anchos</a:t>
                      </a:r>
                      <a:r>
                        <a:rPr lang="es-EC" sz="1400" baseline="0" dirty="0" smtClean="0">
                          <a:effectLst/>
                          <a:latin typeface="Calibri" panose="020F0502020204030204" pitchFamily="34" charset="0"/>
                          <a:ea typeface="Calibri" panose="020F0502020204030204" pitchFamily="34" charset="0"/>
                          <a:cs typeface="Times New Roman" panose="02020603050405020304" pitchFamily="18" charset="0"/>
                        </a:rPr>
                        <a:t> de banda selectivos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smtClean="0">
                          <a:effectLst/>
                          <a:latin typeface="Calibri" panose="020F0502020204030204" pitchFamily="34" charset="0"/>
                          <a:ea typeface="Calibri" panose="020F0502020204030204" pitchFamily="34" charset="0"/>
                          <a:cs typeface="Times New Roman" panose="02020603050405020304" pitchFamily="18" charset="0"/>
                        </a:rPr>
                        <a:t>5, 10, 20 y 26 </a:t>
                      </a:r>
                      <a:r>
                        <a:rPr lang="es-EC" sz="1400" dirty="0" err="1" smtClean="0">
                          <a:effectLst/>
                          <a:latin typeface="Calibri" panose="020F0502020204030204" pitchFamily="34" charset="0"/>
                          <a:ea typeface="Calibri" panose="020F0502020204030204" pitchFamily="34" charset="0"/>
                          <a:cs typeface="Times New Roman" panose="02020603050405020304" pitchFamily="18" charset="0"/>
                        </a:rPr>
                        <a:t>Mhz</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11" name="Rectangle 3"/>
          <p:cNvSpPr>
            <a:spLocks noChangeArrowheads="1"/>
          </p:cNvSpPr>
          <p:nvPr/>
        </p:nvSpPr>
        <p:spPr bwMode="auto">
          <a:xfrm>
            <a:off x="247039" y="3991"/>
            <a:ext cx="8896961" cy="11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ctr" defTabSz="914400" rtl="0" eaLnBrk="0" fontAlgn="base" latinLnBrk="0" hangingPunct="0">
              <a:lnSpc>
                <a:spcPct val="100000"/>
              </a:lnSpc>
              <a:spcBef>
                <a:spcPct val="0"/>
              </a:spcBef>
              <a:spcAft>
                <a:spcPct val="0"/>
              </a:spcAft>
              <a:buClrTx/>
              <a:buSzTx/>
              <a:tabLst/>
            </a:pPr>
            <a:endParaRPr kumimoji="0" lang="es-EC" altLang="es-EC" sz="1050" b="0" i="0" u="none" strike="noStrike" cap="none" normalizeH="0" baseline="0" dirty="0" smtClean="0">
              <a:ln>
                <a:noFill/>
              </a:ln>
              <a:solidFill>
                <a:srgbClr val="FF0000"/>
              </a:solidFill>
              <a:effectLst/>
            </a:endParaRPr>
          </a:p>
          <a:p>
            <a:pPr marL="0" marR="0" lvl="0" indent="449263" algn="ctr" defTabSz="914400" rtl="0" eaLnBrk="0" fontAlgn="base" latinLnBrk="0" hangingPunct="0">
              <a:lnSpc>
                <a:spcPct val="100000"/>
              </a:lnSpc>
              <a:spcBef>
                <a:spcPct val="0"/>
              </a:spcBef>
              <a:spcAft>
                <a:spcPct val="0"/>
              </a:spcAft>
              <a:buClrTx/>
              <a:buSzTx/>
              <a:buFontTx/>
              <a:buNone/>
              <a:tabLst/>
            </a:pPr>
            <a:r>
              <a:rPr lang="es-EC" altLang="es-EC" sz="2800" dirty="0">
                <a:latin typeface="+mj-lt"/>
                <a:ea typeface="Calibri" panose="020F0502020204030204" pitchFamily="34" charset="0"/>
                <a:cs typeface="Arial" panose="020B0604020202020204" pitchFamily="34" charset="0"/>
              </a:rPr>
              <a:t>E</a:t>
            </a:r>
            <a:r>
              <a:rPr kumimoji="0" lang="es-EC" altLang="es-EC" sz="2800" b="0" i="0" u="none" strike="noStrike" cap="none" normalizeH="0" baseline="0" dirty="0" smtClean="0">
                <a:ln>
                  <a:noFill/>
                </a:ln>
                <a:solidFill>
                  <a:schemeClr val="tx1"/>
                </a:solidFill>
                <a:effectLst/>
                <a:latin typeface="+mj-lt"/>
                <a:ea typeface="Calibri" panose="020F0502020204030204" pitchFamily="34" charset="0"/>
                <a:cs typeface="Arial" panose="020B0604020202020204" pitchFamily="34" charset="0"/>
              </a:rPr>
              <a:t>l sistema IP se encuentra instalados los diferentes tipos de radios enlaces</a:t>
            </a:r>
            <a:endParaRPr kumimoji="0" lang="es-EC" altLang="es-EC" sz="2800" b="0" i="0" u="none" strike="noStrike" cap="none" normalizeH="0" baseline="0" dirty="0" smtClean="0">
              <a:ln>
                <a:noFill/>
              </a:ln>
              <a:solidFill>
                <a:schemeClr val="tx1"/>
              </a:solidFill>
              <a:effectLst/>
              <a:latin typeface="+mj-lt"/>
            </a:endParaRPr>
          </a:p>
        </p:txBody>
      </p:sp>
      <p:sp>
        <p:nvSpPr>
          <p:cNvPr id="12" name="Rectángulo 11"/>
          <p:cNvSpPr/>
          <p:nvPr/>
        </p:nvSpPr>
        <p:spPr>
          <a:xfrm>
            <a:off x="-364130" y="1300243"/>
            <a:ext cx="3578385" cy="461665"/>
          </a:xfrm>
          <a:prstGeom prst="rect">
            <a:avLst/>
          </a:prstGeom>
        </p:spPr>
        <p:txBody>
          <a:bodyPr wrap="square">
            <a:spAutoFit/>
          </a:bodyPr>
          <a:lstStyle/>
          <a:p>
            <a:pPr lvl="0" indent="449263" eaLnBrk="0" fontAlgn="base" hangingPunct="0">
              <a:spcBef>
                <a:spcPct val="0"/>
              </a:spcBef>
              <a:spcAft>
                <a:spcPct val="0"/>
              </a:spcAft>
            </a:pPr>
            <a:r>
              <a:rPr kumimoji="0" lang="es-EC" altLang="es-EC" sz="2400" b="1" i="0" u="none" strike="noStrike" cap="none" normalizeH="0" baseline="0" dirty="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CEGARON IP-10</a:t>
            </a:r>
            <a:endParaRPr kumimoji="0" lang="es-EC" altLang="es-EC" sz="2400" b="0" i="0" u="none" strike="noStrike" cap="none" normalizeH="0" baseline="0" dirty="0" smtClean="0">
              <a:ln>
                <a:noFill/>
              </a:ln>
              <a:solidFill>
                <a:srgbClr val="FF0000"/>
              </a:solidFill>
              <a:effectLst/>
            </a:endParaRPr>
          </a:p>
        </p:txBody>
      </p:sp>
      <p:sp>
        <p:nvSpPr>
          <p:cNvPr id="13" name="Rectángulo 12"/>
          <p:cNvSpPr/>
          <p:nvPr/>
        </p:nvSpPr>
        <p:spPr>
          <a:xfrm>
            <a:off x="-361114" y="2815803"/>
            <a:ext cx="2882641" cy="517065"/>
          </a:xfrm>
          <a:prstGeom prst="rect">
            <a:avLst/>
          </a:prstGeom>
        </p:spPr>
        <p:txBody>
          <a:bodyPr wrap="square">
            <a:spAutoFit/>
          </a:bodyPr>
          <a:lstStyle/>
          <a:p>
            <a:pPr marL="449580" indent="7620">
              <a:lnSpc>
                <a:spcPct val="115000"/>
              </a:lnSpc>
              <a:spcAft>
                <a:spcPts val="1000"/>
              </a:spcAft>
            </a:pPr>
            <a:r>
              <a:rPr lang="es-EC" sz="24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RADWIN</a:t>
            </a:r>
            <a:endParaRPr lang="es-EC"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a 13"/>
          <p:cNvGraphicFramePr>
            <a:graphicFrameLocks noGrp="1"/>
          </p:cNvGraphicFramePr>
          <p:nvPr>
            <p:extLst>
              <p:ext uri="{D42A27DB-BD31-4B8C-83A1-F6EECF244321}">
                <p14:modId xmlns:p14="http://schemas.microsoft.com/office/powerpoint/2010/main" val="3857161934"/>
              </p:ext>
            </p:extLst>
          </p:nvPr>
        </p:nvGraphicFramePr>
        <p:xfrm>
          <a:off x="3588327" y="2704519"/>
          <a:ext cx="5361711" cy="1876116"/>
        </p:xfrm>
        <a:graphic>
          <a:graphicData uri="http://schemas.openxmlformats.org/drawingml/2006/table">
            <a:tbl>
              <a:tblPr firstRow="1" firstCol="1" bandRow="1">
                <a:tableStyleId>{5C22544A-7EE6-4342-B048-85BDC9FD1C3A}</a:tableStyleId>
              </a:tblPr>
              <a:tblGrid>
                <a:gridCol w="651861"/>
                <a:gridCol w="3003097"/>
                <a:gridCol w="1706753"/>
              </a:tblGrid>
              <a:tr h="357432">
                <a:tc>
                  <a:txBody>
                    <a:bodyPr/>
                    <a:lstStyle/>
                    <a:p>
                      <a:pPr algn="ctr">
                        <a:lnSpc>
                          <a:spcPct val="115000"/>
                        </a:lnSpc>
                        <a:spcAft>
                          <a:spcPts val="0"/>
                        </a:spcAft>
                      </a:pPr>
                      <a:r>
                        <a:rPr lang="es-EC" sz="1400" dirty="0">
                          <a:effectLst/>
                        </a:rPr>
                        <a:t>ORD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C" sz="1400" dirty="0">
                          <a:effectLst/>
                        </a:rPr>
                        <a:t>PARAMETROS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C" sz="1400" dirty="0">
                          <a:effectLst/>
                        </a:rPr>
                        <a:t>RANGO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79671">
                <a:tc>
                  <a:txBody>
                    <a:bodyPr/>
                    <a:lstStyle/>
                    <a:p>
                      <a:pPr algn="ctr">
                        <a:lnSpc>
                          <a:spcPct val="115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Capacidad de transmisión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smtClean="0">
                          <a:effectLst/>
                        </a:rPr>
                        <a:t>10 </a:t>
                      </a:r>
                      <a:r>
                        <a:rPr lang="es-EC" sz="1400" dirty="0">
                          <a:effectLst/>
                        </a:rPr>
                        <a:t>Mbps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79671">
                <a:tc>
                  <a:txBody>
                    <a:bodyPr/>
                    <a:lstStyle/>
                    <a:p>
                      <a:pPr algn="ctr">
                        <a:lnSpc>
                          <a:spcPct val="115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Frecuencia de trabajo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2.3 a 2.4 </a:t>
                      </a:r>
                      <a:r>
                        <a:rPr lang="es-EC" sz="1400" dirty="0" smtClean="0">
                          <a:effectLst/>
                        </a:rPr>
                        <a:t>4</a:t>
                      </a:r>
                      <a:r>
                        <a:rPr lang="es-EC" sz="1400" baseline="0" dirty="0" smtClean="0">
                          <a:effectLst/>
                        </a:rPr>
                        <a:t> a 5Ghz</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79671">
                <a:tc>
                  <a:txBody>
                    <a:bodyPr/>
                    <a:lstStyle/>
                    <a:p>
                      <a:pPr algn="ctr">
                        <a:lnSpc>
                          <a:spcPct val="115000"/>
                        </a:lnSpc>
                        <a:spcAft>
                          <a:spcPts val="0"/>
                        </a:spcAft>
                      </a:pPr>
                      <a:r>
                        <a:rPr lang="es-EC" sz="1400" dirty="0">
                          <a:effectLst/>
                        </a:rPr>
                        <a:t>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Potencia de transmisión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¼ w</a:t>
                      </a:r>
                      <a:r>
                        <a:rPr lang="es-EC" sz="1400" dirty="0" smtClean="0">
                          <a:effectLst/>
                        </a:rPr>
                        <a:t>. 7,5dBm</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79671">
                <a:tc>
                  <a:txBody>
                    <a:bodyPr/>
                    <a:lstStyle/>
                    <a:p>
                      <a:pPr algn="ctr">
                        <a:lnSpc>
                          <a:spcPct val="115000"/>
                        </a:lnSpc>
                        <a:spcAft>
                          <a:spcPts val="0"/>
                        </a:spcAft>
                      </a:pPr>
                      <a:r>
                        <a:rPr lang="es-EC" sz="1400" dirty="0" smtClean="0">
                          <a:effectLst/>
                          <a:latin typeface="+mj-lt"/>
                          <a:ea typeface="Calibri" panose="020F0502020204030204" pitchFamily="34" charset="0"/>
                          <a:cs typeface="Times New Roman" panose="02020603050405020304" pitchFamily="18" charset="0"/>
                        </a:rPr>
                        <a:t>4</a:t>
                      </a:r>
                      <a:endParaRPr lang="es-EC" sz="14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smtClean="0">
                          <a:effectLst/>
                          <a:latin typeface="+mj-lt"/>
                          <a:ea typeface="Calibri" panose="020F0502020204030204" pitchFamily="34" charset="0"/>
                          <a:cs typeface="Times New Roman" panose="02020603050405020304" pitchFamily="18" charset="0"/>
                        </a:rPr>
                        <a:t>Alimentación </a:t>
                      </a:r>
                      <a:endParaRPr lang="es-EC" sz="14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smtClean="0">
                          <a:effectLst/>
                          <a:latin typeface="+mj-lt"/>
                          <a:ea typeface="Calibri" panose="020F0502020204030204" pitchFamily="34" charset="0"/>
                          <a:cs typeface="Times New Roman" panose="02020603050405020304" pitchFamily="18" charset="0"/>
                        </a:rPr>
                        <a:t>-48 </a:t>
                      </a:r>
                      <a:r>
                        <a:rPr lang="es-EC" sz="1400" dirty="0" err="1" smtClean="0">
                          <a:effectLst/>
                          <a:latin typeface="+mj-lt"/>
                          <a:ea typeface="Calibri" panose="020F0502020204030204" pitchFamily="34" charset="0"/>
                          <a:cs typeface="Times New Roman" panose="02020603050405020304" pitchFamily="18" charset="0"/>
                        </a:rPr>
                        <a:t>vdc</a:t>
                      </a:r>
                      <a:r>
                        <a:rPr lang="es-EC" sz="1400" dirty="0" smtClean="0">
                          <a:effectLst/>
                          <a:latin typeface="+mj-lt"/>
                          <a:ea typeface="Calibri" panose="020F0502020204030204" pitchFamily="34" charset="0"/>
                          <a:cs typeface="Times New Roman" panose="02020603050405020304" pitchFamily="18" charset="0"/>
                        </a:rPr>
                        <a:t> y 110</a:t>
                      </a:r>
                      <a:r>
                        <a:rPr lang="es-EC" sz="1400" baseline="0" dirty="0" smtClean="0">
                          <a:effectLst/>
                          <a:latin typeface="+mj-lt"/>
                          <a:ea typeface="Calibri" panose="020F0502020204030204" pitchFamily="34" charset="0"/>
                          <a:cs typeface="Times New Roman" panose="02020603050405020304" pitchFamily="18" charset="0"/>
                        </a:rPr>
                        <a:t> AC</a:t>
                      </a:r>
                      <a:endParaRPr lang="es-EC" sz="1400" dirty="0">
                        <a:effectLst/>
                        <a:latin typeface="+mj-lt"/>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15" name="Rectángulo 14"/>
          <p:cNvSpPr/>
          <p:nvPr/>
        </p:nvSpPr>
        <p:spPr>
          <a:xfrm>
            <a:off x="150273" y="4447450"/>
            <a:ext cx="2068541" cy="461665"/>
          </a:xfrm>
          <a:prstGeom prst="rect">
            <a:avLst/>
          </a:prstGeom>
        </p:spPr>
        <p:txBody>
          <a:bodyPr wrap="square">
            <a:spAutoFit/>
          </a:bodyPr>
          <a:lstStyle/>
          <a:p>
            <a:r>
              <a:rPr lang="es-EC" sz="24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IPTECOM</a:t>
            </a:r>
            <a:endParaRPr lang="es-EC" sz="2400" dirty="0">
              <a:solidFill>
                <a:srgbClr val="FF0000"/>
              </a:solidFill>
            </a:endParaRPr>
          </a:p>
        </p:txBody>
      </p:sp>
      <p:graphicFrame>
        <p:nvGraphicFramePr>
          <p:cNvPr id="16" name="Tabla 15"/>
          <p:cNvGraphicFramePr>
            <a:graphicFrameLocks noGrp="1"/>
          </p:cNvGraphicFramePr>
          <p:nvPr>
            <p:extLst>
              <p:ext uri="{D42A27DB-BD31-4B8C-83A1-F6EECF244321}">
                <p14:modId xmlns:p14="http://schemas.microsoft.com/office/powerpoint/2010/main" val="2589219222"/>
              </p:ext>
            </p:extLst>
          </p:nvPr>
        </p:nvGraphicFramePr>
        <p:xfrm>
          <a:off x="3588326" y="4710543"/>
          <a:ext cx="5361710" cy="1882179"/>
        </p:xfrm>
        <a:graphic>
          <a:graphicData uri="http://schemas.openxmlformats.org/drawingml/2006/table">
            <a:tbl>
              <a:tblPr firstRow="1" firstCol="1" bandRow="1">
                <a:tableStyleId>{5C22544A-7EE6-4342-B048-85BDC9FD1C3A}</a:tableStyleId>
              </a:tblPr>
              <a:tblGrid>
                <a:gridCol w="632684"/>
                <a:gridCol w="3128890"/>
                <a:gridCol w="1600136"/>
              </a:tblGrid>
              <a:tr h="396111">
                <a:tc>
                  <a:txBody>
                    <a:bodyPr/>
                    <a:lstStyle/>
                    <a:p>
                      <a:pPr algn="ctr">
                        <a:lnSpc>
                          <a:spcPct val="115000"/>
                        </a:lnSpc>
                        <a:spcAft>
                          <a:spcPts val="0"/>
                        </a:spcAft>
                      </a:pPr>
                      <a:r>
                        <a:rPr lang="es-EC" sz="1400" dirty="0">
                          <a:effectLst/>
                        </a:rPr>
                        <a:t>ORD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C" sz="1400" dirty="0">
                          <a:effectLst/>
                        </a:rPr>
                        <a:t>PARAMETROS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C" sz="1400" dirty="0">
                          <a:effectLst/>
                        </a:rPr>
                        <a:t>RANGO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71517">
                <a:tc>
                  <a:txBody>
                    <a:bodyPr/>
                    <a:lstStyle/>
                    <a:p>
                      <a:pPr algn="ctr">
                        <a:lnSpc>
                          <a:spcPct val="115000"/>
                        </a:lnSpc>
                        <a:spcAft>
                          <a:spcPts val="0"/>
                        </a:spcAft>
                      </a:pPr>
                      <a:r>
                        <a:rPr lang="es-EC" sz="1400" dirty="0">
                          <a:effectLst/>
                        </a:rPr>
                        <a:t>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Capacidad de transmisión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10 Mbps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71517">
                <a:tc>
                  <a:txBody>
                    <a:bodyPr/>
                    <a:lstStyle/>
                    <a:p>
                      <a:pPr algn="ctr">
                        <a:lnSpc>
                          <a:spcPct val="115000"/>
                        </a:lnSpc>
                        <a:spcAft>
                          <a:spcPts val="0"/>
                        </a:spcAft>
                      </a:pPr>
                      <a:r>
                        <a:rPr lang="es-EC" sz="1400" dirty="0">
                          <a:effectLst/>
                        </a:rPr>
                        <a:t>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Frecuencia de trabajo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rPr>
                        <a:t>2.3 a 2.4 GHz</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371517">
                <a:tc>
                  <a:txBody>
                    <a:bodyPr/>
                    <a:lstStyle/>
                    <a:p>
                      <a:pPr algn="ctr">
                        <a:lnSpc>
                          <a:spcPct val="115000"/>
                        </a:lnSpc>
                        <a:spcAft>
                          <a:spcPts val="0"/>
                        </a:spcAft>
                      </a:pPr>
                      <a:r>
                        <a:rPr lang="es-EC" sz="1400" dirty="0" smtClean="0">
                          <a:effectLst/>
                        </a:rPr>
                        <a:t>3</a:t>
                      </a:r>
                    </a:p>
                  </a:txBody>
                  <a:tcPr marL="51435" marR="51435" marT="0" marB="0"/>
                </a:tc>
                <a:tc>
                  <a:txBody>
                    <a:bodyPr/>
                    <a:lstStyle/>
                    <a:p>
                      <a:pPr>
                        <a:lnSpc>
                          <a:spcPct val="115000"/>
                        </a:lnSpc>
                        <a:spcAft>
                          <a:spcPts val="0"/>
                        </a:spcAft>
                      </a:pPr>
                      <a:r>
                        <a:rPr lang="es-EC" sz="1400" dirty="0">
                          <a:effectLst/>
                          <a:latin typeface="+mj-lt"/>
                        </a:rPr>
                        <a:t>Potencia de transmisión</a:t>
                      </a:r>
                      <a:endParaRPr lang="es-EC" sz="14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a:effectLst/>
                          <a:latin typeface="+mj-lt"/>
                        </a:rPr>
                        <a:t>½ w</a:t>
                      </a:r>
                      <a:r>
                        <a:rPr lang="es-EC" sz="1400" dirty="0" smtClean="0">
                          <a:effectLst/>
                          <a:latin typeface="+mj-lt"/>
                        </a:rPr>
                        <a:t>. 15 </a:t>
                      </a:r>
                      <a:r>
                        <a:rPr lang="es-EC" sz="1400" dirty="0" err="1" smtClean="0">
                          <a:effectLst/>
                          <a:latin typeface="+mj-lt"/>
                        </a:rPr>
                        <a:t>dBm</a:t>
                      </a:r>
                      <a:endParaRPr lang="es-EC" sz="1400" dirty="0">
                        <a:effectLst/>
                        <a:latin typeface="+mj-lt"/>
                        <a:ea typeface="Calibri" panose="020F0502020204030204" pitchFamily="34" charset="0"/>
                        <a:cs typeface="Times New Roman" panose="02020603050405020304" pitchFamily="18" charset="0"/>
                      </a:endParaRPr>
                    </a:p>
                  </a:txBody>
                  <a:tcPr marL="51435" marR="51435" marT="0" marB="0"/>
                </a:tc>
              </a:tr>
              <a:tr h="371517">
                <a:tc>
                  <a:txBody>
                    <a:bodyPr/>
                    <a:lstStyle/>
                    <a:p>
                      <a:pPr algn="ctr">
                        <a:lnSpc>
                          <a:spcPct val="115000"/>
                        </a:lnSpc>
                        <a:spcAft>
                          <a:spcPts val="0"/>
                        </a:spcAft>
                      </a:pPr>
                      <a:r>
                        <a:rPr lang="es-EC" sz="1400" dirty="0" smtClean="0">
                          <a:effectLst/>
                        </a:rPr>
                        <a:t>4</a:t>
                      </a:r>
                    </a:p>
                  </a:txBody>
                  <a:tcPr marL="51435" marR="51435" marT="0" marB="0"/>
                </a:tc>
                <a:tc>
                  <a:txBody>
                    <a:bodyPr/>
                    <a:lstStyle/>
                    <a:p>
                      <a:pPr>
                        <a:lnSpc>
                          <a:spcPct val="115000"/>
                        </a:lnSpc>
                        <a:spcAft>
                          <a:spcPts val="0"/>
                        </a:spcAft>
                      </a:pPr>
                      <a:r>
                        <a:rPr lang="es-EC" sz="1400" dirty="0" smtClean="0">
                          <a:effectLst/>
                          <a:latin typeface="+mj-lt"/>
                          <a:ea typeface="Calibri" panose="020F0502020204030204" pitchFamily="34" charset="0"/>
                          <a:cs typeface="Times New Roman" panose="02020603050405020304" pitchFamily="18" charset="0"/>
                        </a:rPr>
                        <a:t>Alimentación</a:t>
                      </a:r>
                      <a:r>
                        <a:rPr lang="es-EC" sz="1400" baseline="0" dirty="0" smtClean="0">
                          <a:effectLst/>
                          <a:latin typeface="+mj-lt"/>
                          <a:ea typeface="Calibri" panose="020F0502020204030204" pitchFamily="34" charset="0"/>
                          <a:cs typeface="Times New Roman" panose="02020603050405020304" pitchFamily="18" charset="0"/>
                        </a:rPr>
                        <a:t> utiliza interfaz POE</a:t>
                      </a:r>
                      <a:endParaRPr lang="es-EC" sz="1400" dirty="0">
                        <a:effectLst/>
                        <a:latin typeface="+mj-lt"/>
                        <a:ea typeface="Calibri" panose="020F0502020204030204" pitchFamily="34" charset="0"/>
                        <a:cs typeface="Times New Roman" panose="02020603050405020304" pitchFamily="18" charset="0"/>
                      </a:endParaRPr>
                    </a:p>
                  </a:txBody>
                  <a:tcPr marL="51435" marR="51435" marT="0" marB="0"/>
                </a:tc>
                <a:tc>
                  <a:txBody>
                    <a:bodyPr/>
                    <a:lstStyle/>
                    <a:p>
                      <a:pPr>
                        <a:lnSpc>
                          <a:spcPct val="115000"/>
                        </a:lnSpc>
                        <a:spcAft>
                          <a:spcPts val="0"/>
                        </a:spcAft>
                      </a:pPr>
                      <a:r>
                        <a:rPr lang="es-EC" sz="1400" dirty="0" smtClean="0">
                          <a:effectLst/>
                          <a:latin typeface="+mj-lt"/>
                          <a:ea typeface="Calibri" panose="020F0502020204030204" pitchFamily="34" charset="0"/>
                          <a:cs typeface="Times New Roman" panose="02020603050405020304" pitchFamily="18" charset="0"/>
                        </a:rPr>
                        <a:t>24 </a:t>
                      </a:r>
                      <a:r>
                        <a:rPr lang="es-EC" sz="1400" dirty="0" err="1" smtClean="0">
                          <a:effectLst/>
                          <a:latin typeface="+mj-lt"/>
                          <a:ea typeface="Calibri" panose="020F0502020204030204" pitchFamily="34" charset="0"/>
                          <a:cs typeface="Times New Roman" panose="02020603050405020304" pitchFamily="18" charset="0"/>
                        </a:rPr>
                        <a:t>Vdc</a:t>
                      </a:r>
                      <a:endParaRPr lang="es-EC" sz="1400" dirty="0">
                        <a:effectLst/>
                        <a:latin typeface="+mj-lt"/>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2" name="Rectángulo 1"/>
          <p:cNvSpPr/>
          <p:nvPr/>
        </p:nvSpPr>
        <p:spPr>
          <a:xfrm>
            <a:off x="247040" y="4970670"/>
            <a:ext cx="3202742" cy="830997"/>
          </a:xfrm>
          <a:prstGeom prst="rect">
            <a:avLst/>
          </a:prstGeom>
        </p:spPr>
        <p:txBody>
          <a:bodyPr wrap="square">
            <a:spAutoFit/>
          </a:bodyPr>
          <a:lstStyle/>
          <a:p>
            <a:pPr algn="just"/>
            <a:r>
              <a:rPr lang="es-ES_tradnl" sz="1600" dirty="0">
                <a:latin typeface="Calibri" pitchFamily="34" charset="0"/>
                <a:ea typeface="Calibri" pitchFamily="34" charset="0"/>
                <a:cs typeface="Times New Roman" pitchFamily="18" charset="0"/>
              </a:rPr>
              <a:t>Es una radio con </a:t>
            </a:r>
            <a:r>
              <a:rPr lang="es-ES_tradnl" sz="1600" dirty="0" smtClean="0">
                <a:latin typeface="Calibri" pitchFamily="34" charset="0"/>
                <a:ea typeface="Calibri" pitchFamily="34" charset="0"/>
                <a:cs typeface="Times New Roman" pitchFamily="18" charset="0"/>
              </a:rPr>
              <a:t>tecnología </a:t>
            </a:r>
            <a:r>
              <a:rPr lang="es-ES_tradnl" sz="1600" dirty="0">
                <a:latin typeface="Calibri" pitchFamily="34" charset="0"/>
                <a:ea typeface="Calibri" pitchFamily="34" charset="0"/>
                <a:cs typeface="Times New Roman" pitchFamily="18" charset="0"/>
              </a:rPr>
              <a:t>IP, utilizada para radio enlaces cortos y largos</a:t>
            </a:r>
            <a:endParaRPr lang="es-EC" sz="1600" dirty="0"/>
          </a:p>
        </p:txBody>
      </p:sp>
      <p:sp>
        <p:nvSpPr>
          <p:cNvPr id="3" name="Rectángulo 2"/>
          <p:cNvSpPr/>
          <p:nvPr/>
        </p:nvSpPr>
        <p:spPr>
          <a:xfrm>
            <a:off x="247040" y="3266261"/>
            <a:ext cx="3202742" cy="1077218"/>
          </a:xfrm>
          <a:prstGeom prst="rect">
            <a:avLst/>
          </a:prstGeom>
        </p:spPr>
        <p:txBody>
          <a:bodyPr wrap="square">
            <a:spAutoFit/>
          </a:bodyPr>
          <a:lstStyle/>
          <a:p>
            <a:pPr algn="just"/>
            <a:r>
              <a:rPr lang="es-ES" sz="1600" dirty="0">
                <a:latin typeface="Calibri" panose="020F0502020204030204" pitchFamily="34" charset="0"/>
                <a:ea typeface="Times New Roman" pitchFamily="18" charset="0"/>
                <a:cs typeface="Arial" pitchFamily="34" charset="0"/>
              </a:rPr>
              <a:t>radios digitales para enlaces punto a punto diseñados para satisfacer las necesidades de redes públicas y privadas</a:t>
            </a:r>
            <a:endParaRPr lang="es-EC" sz="1600" dirty="0">
              <a:latin typeface="Calibri" panose="020F0502020204030204" pitchFamily="34" charset="0"/>
            </a:endParaRPr>
          </a:p>
        </p:txBody>
      </p:sp>
      <p:sp>
        <p:nvSpPr>
          <p:cNvPr id="17" name="Rectángulo 16"/>
          <p:cNvSpPr/>
          <p:nvPr/>
        </p:nvSpPr>
        <p:spPr>
          <a:xfrm>
            <a:off x="247040" y="1823463"/>
            <a:ext cx="3202742" cy="830997"/>
          </a:xfrm>
          <a:prstGeom prst="rect">
            <a:avLst/>
          </a:prstGeom>
        </p:spPr>
        <p:txBody>
          <a:bodyPr wrap="square">
            <a:spAutoFit/>
          </a:bodyPr>
          <a:lstStyle/>
          <a:p>
            <a:pPr algn="just"/>
            <a:r>
              <a:rPr lang="es-ES" sz="1600" dirty="0">
                <a:latin typeface="Calibri" panose="020F0502020204030204" pitchFamily="34" charset="0"/>
                <a:ea typeface="Times New Roman" pitchFamily="18" charset="0"/>
                <a:cs typeface="Arial" pitchFamily="34" charset="0"/>
              </a:rPr>
              <a:t>radios digitales para enlaces punto a punto diseñados </a:t>
            </a:r>
            <a:r>
              <a:rPr lang="es-ES" sz="1600" dirty="0" smtClean="0">
                <a:latin typeface="Calibri" panose="020F0502020204030204" pitchFamily="34" charset="0"/>
                <a:ea typeface="Times New Roman" pitchFamily="18" charset="0"/>
                <a:cs typeface="Arial" pitchFamily="34" charset="0"/>
              </a:rPr>
              <a:t>para el envió y recepción de voz, datos y video</a:t>
            </a:r>
            <a:endParaRPr lang="es-EC" sz="1600" dirty="0">
              <a:latin typeface="Calibri" panose="020F0502020204030204" pitchFamily="34" charset="0"/>
            </a:endParaRPr>
          </a:p>
        </p:txBody>
      </p:sp>
    </p:spTree>
    <p:extLst>
      <p:ext uri="{BB962C8B-B14F-4D97-AF65-F5344CB8AC3E}">
        <p14:creationId xmlns:p14="http://schemas.microsoft.com/office/powerpoint/2010/main" val="4065026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1673" y="207093"/>
            <a:ext cx="9504218" cy="768608"/>
          </a:xfrm>
          <a:prstGeom prst="rect">
            <a:avLst/>
          </a:prstGeom>
        </p:spPr>
        <p:txBody>
          <a:bodyPr wrap="square">
            <a:spAutoFit/>
          </a:bodyPr>
          <a:lstStyle/>
          <a:p>
            <a:pPr lvl="0" algn="ctr">
              <a:lnSpc>
                <a:spcPct val="115000"/>
              </a:lnSpc>
              <a:spcAft>
                <a:spcPts val="1000"/>
              </a:spcAft>
            </a:pPr>
            <a:r>
              <a:rPr lang="es-EC" sz="16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COMPONENTES</a:t>
            </a:r>
            <a:r>
              <a:rPr lang="es-EC" sz="1600" b="1"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DEL SISTEMA.</a:t>
            </a:r>
          </a:p>
          <a:p>
            <a:pPr lvl="0" algn="ctr">
              <a:lnSpc>
                <a:spcPct val="115000"/>
              </a:lnSpc>
              <a:spcAft>
                <a:spcPts val="1000"/>
              </a:spcAft>
            </a:pPr>
            <a:r>
              <a:rPr lang="es-EC" sz="1600" dirty="0" smtClean="0">
                <a:latin typeface="Arial" panose="020B0604020202020204" pitchFamily="34" charset="0"/>
                <a:ea typeface="Calibri" panose="020F0502020204030204" pitchFamily="34" charset="0"/>
                <a:cs typeface="Times New Roman" panose="02020603050405020304" pitchFamily="18" charset="0"/>
              </a:rPr>
              <a:t>La Red</a:t>
            </a: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 IP está compuesto por una gran variedad de equipos que detallamos a continuación</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1 Imagen" descr="http://www.4gon.co.uk/images/ceragon_ip-10_big.jpg"/>
          <p:cNvPicPr/>
          <p:nvPr/>
        </p:nvPicPr>
        <p:blipFill>
          <a:blip r:embed="rId2" cstate="print">
            <a:clrChange>
              <a:clrFrom>
                <a:srgbClr val="FFFFFF"/>
              </a:clrFrom>
              <a:clrTo>
                <a:srgbClr val="FFFFFF">
                  <a:alpha val="0"/>
                </a:srgbClr>
              </a:clrTo>
            </a:clrChange>
          </a:blip>
          <a:srcRect/>
          <a:stretch>
            <a:fillRect/>
          </a:stretch>
        </p:blipFill>
        <p:spPr bwMode="auto">
          <a:xfrm>
            <a:off x="235199" y="1235824"/>
            <a:ext cx="1884546" cy="1022468"/>
          </a:xfrm>
          <a:prstGeom prst="rect">
            <a:avLst/>
          </a:prstGeom>
          <a:noFill/>
          <a:ln w="9525">
            <a:noFill/>
            <a:miter lim="800000"/>
            <a:headEnd/>
            <a:tailEnd/>
          </a:ln>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t="48253" b="2838"/>
          <a:stretch>
            <a:fillRect/>
          </a:stretch>
        </p:blipFill>
        <p:spPr bwMode="auto">
          <a:xfrm>
            <a:off x="2297465" y="1394976"/>
            <a:ext cx="2177529" cy="947647"/>
          </a:xfrm>
          <a:prstGeom prst="rect">
            <a:avLst/>
          </a:prstGeom>
          <a:noFill/>
          <a:ln w="9525">
            <a:noFill/>
            <a:miter lim="800000"/>
            <a:headEnd/>
            <a:tailEnd/>
          </a:ln>
        </p:spPr>
      </p:pic>
      <p:pic>
        <p:nvPicPr>
          <p:cNvPr id="14338" name="Picture 2" descr="http://www.iseyco.com/images/stories/contenido/productos/imgip.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6978" y="1397163"/>
            <a:ext cx="790150" cy="9858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encrypted-tbn2.gstatic.com/images?q=tbn:ANd9GcQ779TVL0dPB31Lw5JxifdFTshEB9gxp-dqLbb3cAW6oEqTqZX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2812473"/>
            <a:ext cx="1610591" cy="1149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ech.proact.co.uk/i/3Com_6000_rout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410" y="2812473"/>
            <a:ext cx="1437698" cy="114992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cheib-hardware-consulting.de/shc/bilder/index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45" y="4485937"/>
            <a:ext cx="2514895" cy="15749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1.gstatic.com/images?q=tbn:ANd9GcS5DNWWNITcpw7w13PTcpnFBPu8KDwAMZQt6iAV0NaNspJxDzCrUQ">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8803" y="4704709"/>
            <a:ext cx="2168356" cy="122872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2981" y="3008548"/>
            <a:ext cx="2479097" cy="95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descr="http://mec-s1-p.mlstatic.com/switch-hp3com-je009a-v1910-48g-puertos-gigabit-administ-l3-7554-MEC5233181858_102013-O.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8493" y="2812473"/>
            <a:ext cx="1750487" cy="1149927"/>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http://www.barcodescannerstwowayradios.com/img/products/PTP800_XL.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6322" y="1311829"/>
            <a:ext cx="1491958" cy="115648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5" descr="data:image/jpeg;base64,/9j/4AAQSkZJRgABAQAAAQABAAD/2wCEAAkGBxQTERUTEhQWFhUXGBoaGBcYFx0dGxscHRwcHRkhFxgfHCggGiAlGxcYJDEhJSkrLi4uFx8zODMsNygtLisBCgoKDg0OGxAQGywmICQtLDQ3MC8sLCw0MCw0LC0sLTc0LCwtLCwsLi8sLDQsLCwsLCwsLCwsLCwsLCwsLCwsLP/AABEIAOEA4QMBEQACEQEDEQH/xAAcAAACAgMBAQAAAAAAAAAAAAAABwUGAwQIAgH/xABTEAACAQMABgUHBAwMBQQDAAABAgMABBEFBhIhMUEHE1FhcRQiMlKBkaEjQrHBM0NicnOCkrKzwtHwCBUkNDVTdJOiw+HxF0Rjg9OEo9LiJVVk/8QAGwEBAAIDAQEAAAAAAAAAAAAAAAQFAgMGAQf/xAA/EQACAQMABgYHBwIGAwEAAAAAAQIDBBEFEiExQVETMmGRobEGInGBwdHwFDM0QmJy4SNSFYKSorLxJFNzNf/aAAwDAQACEQMRAD8AeNAFAFAFAFAFAFAFAFAFAFAFAFAFAFAFAFAFAFAFAFAFAFAFAFAFAFAFAFAFAFAFAFAFAFAFAFAFAeJJVXexA8aArOm+kGwtciW4TaHzQct+SMn4UBSdJdO9spxBDLJ34Cj4nPwoCAuOnO7b7FaIvZtMx+gCgNA9Mmlf6qD+7f8A8lAH/GbSo+1W/wDdv/5KA3bbp2u1+y2kbfesy/SGoCw6N6ebZiBPbyx9pXDAfEH4UBddB9IejrrAiuUDHgjnYb2K2CfZQFoVgd4OaA9UAUAUAUAUAUAUAUAUAUAUAUAUAUAUAUAUBq31/HCpaRgoHaaAVOtnTXFGTHZr1z+twT38/Z76AXV7pfSmkT8pKyIfmr5q/A5PtJoDDBqpBGR10oLHgo3knsAHGgLTovU52A6jR8zj1pAIh4/KFcjwzQFjtejq9PFLSId7sze4R4/xUBtjowuTxuYF8IGP+YKA8SdFVxyuoD427D/MNARl90U3nzfJJB3s6H2DYI+NAVbS3R5dx56yxkwPnRFZAfBUYt71FAU670IoYqCVccUcFWHipwRQG/obWjSOjyOpnfYHzG85MdmyeHsxQDU1R6cYZCI7+PqW4dYuTGfEeknxHfQDZsb2OZBJE6ujDIZSCCO4igNigCgCgCgCgCgCgCgCgCgCgCgCgPhNAUTXzpJt7BSoO3KeCLx9vYO+gEVpnTd7pRyZnKxZ3IDhR4+se80BJauaADv1drC1xKMbWz6K97ufNX2nwoBpaF6MXYBr6fA/qbc7K+DSkbTfihfE0BedDau2tqP5PBHGebAZc/fOcs3tJoCUoAoAoAoAoAoDR0roeC5XYuIY5V7HUNjwJ3g94oBe6w9D0LgtZStC39XITJGfAnz18ct4UAotatTp7RsXMJjycLIPOiY/cuN2e44PdQGjq7rJeaMk2reQhSctGd8beK9veMGgOgej/pMttIgRn5K4A3xMePaY2+cPiOznQF6oAoAoAoAoAoAoAoAoAoAoDzI4UZJwBQCc6UOlPqiba0O1JwLcl/ae79yAm44yzGa4YsxOSSd5NANvUnoymuQst7tQQcVhXdK4+7P2sd3pfe0A49F6Mht4xFBGsca8FUYHeT2k8yd5oDboAoAoAoAoAoCOutO20Zw80YPqhst+SMmsXOK3s307WtU6sW/caDa42oOAznwifH5tYdNDmSVou5f5fFHuLW61b57L99G4+OzXqrQfE8loy5j+XxRJ2ekYpfsUiP3KwJ9o4is1JPcRKlGpT68WjLdWySI0ciK6MMMrAFSOwg7iK9NYo9d+iPc0ujt44tbMf0Lnh9427sI4UAlbuyeN9pNpHRt43q6MDzG4qwPtFAOjos6WeuKWl+wWXcscx3BzyD9jHkeB7jxAcdAFAFAFAFAFAFAFAFAfGbAyaAS3S90kGPNrbN559Jh80ft/fxASlpGWcYDPI7AKoBZmZjuAHEkk+3NAdEdGXRkLULdXoD3XFU3FIezHJpO1uA4DtIDNoAoAoAoAoAoCraa1yjjJSACVxuLZ+TU88kekR2D2kVpnWUdiLO10ZUretPZHxKjf6Smn+yyMw9Qean5I4/jZqNKpKW9l7RsqFHqx283tNIgKOQHuFaiYnkweWIPtiflChnhmWO8Q8HU/jCvcmDi+RkYg4O444Hs8DXpi1wZJ6O1onhPp9YvqSHPuf0h7c+FbI15LeQa2i6FVbFqvs+ReNB6xRXIwp2ZMb424+K+sO8e3FS4VFLcc9dWVW3frLZzIHpB1Aiv1MkeI7pR5smNzgcFlA4jsbiveMg5kQ5x09oR4pHjkQxyxnDoeI7x2gjeCNxBoBu9DPSSZdmwvX+UAxDKx3uB81zzYDgefjxAc1AFAFAFAFAFAFAFALfpb14FnCY4zmRtwH78qA5qnmZ2LuSzMckniTQHRnQ90cCzRbu6XN048xT9pUjhj1yOJ5Dd25AaNAFAFAFAFAeXcAEk4A4mgFvrNrY07GKAkQjcWG4yeB5L9PhxiVa2XiJ0ej9GKKVWstvBfMhBsouW3DgPqCgcT3CtDLVybeEe5BgAzP1CHguNqZvBd4X4+ys403Ih1rynS7X4H23hLb7axaX/qTkn4cK3xoJFZV0tN9V92w2fIdKEebBEo7Ai1n0USM9IVPps0b200iB8paxuPwan6MV46CNkNKVI8PFkOb5FOJInt27UJA/JbdWmVvyLGhpmL2T8fmehdHJGdoD52MZ7iDzqNueC9jiUVJcT1HelSGBIIOQRxB5Y76KWNqPJ0ozWrJZQ3tTdJyXFqry+mGZTyzg7iRyOMZqxpSco5ZxekKEaFdwhuInpG1JXSEO3HhbqMHq3PBhzjk+5PI/NO/hkHYQjmrStg8bkgNHJGxDLwZHU7x3EEcaA6G6IdehpC26uU/wAphAEn3Y4Bx4439h8RQDBoAoAoAoAoAoCK1k0sttA8jHGAaA5P1j0u97cvMxOznzR2D/WgGL0GajieXy+dcxRNiFSPSkHFvBOX3X3tAdAUAUAUAUAUAUAuekbWTJ8liO77aR+b7efd41GuKuFqriXuhrDpZdNPct3a/wCCowyqi7TcB8TyAqIth0U05PCJfV3RU1y+2owfXPoxjsjHNu1v3EijTb2spdIX8aOaVPa+JftFapQRecy9ZJzd95+NS0ktxzkpyk8snUQDcAB4V6YnqgPjHtoBW6+6wwSkxQojAHzpccSOSdve3u7otavjZEvtHaJc8VKq2cEUgyFiFUEk7gBULedRhRXYWXVvVh5nA5j0m+ancO1u+pNKg3tZSaQ0qqa1Ke8bmjrJYYljQYCjH7fjU1LBy05ub1pbzZr0xFT0zaoBkN/CvnKMXCj5yDcH8U5/c/eigExobSsmjb2O5i+ad45Oh9JT4j44NAdY6H0lHcwRzxHKSKGU9x7ew0BuUAUAUAUAGgEN066zlmFrGePHHZ/r+2gFpbaNZtmJASzbzgcABlifAA15J4WTOlBTmot4Te/kNPUDWnyBhEcm2OAV4lD6y/WOfjVXRuJRk9bczutI6GpV6EY0ViUVhdq5P4PmO6CZXUOhDKwBBByCDwINWiaayjhJxlCTjJYaPdemIUAUAUBGax6TFvbvIeIG7xrxvCyZ04OpNQjvbwIc3JkkZ2OSxJNVEp60m2fRaNvGhSVOPAmtWtEtfXIjGRFHvc/s7zw99b6MNeXYit0ldq0per1pbh1WdqkSBEAVQMACrE4ptt5ZnoeBQHiaZUUsxCqBkk7gB30PUm3hCx1w1sacGOIlYeZ4NJ+xPifDjDrVuETo9HaLUcVKu/ly/kojks2yo3n9/YKh72dIkkssuup+qxk3jcp9KXt+5j7B31Oo0MbWcxpPSjk3TpjPsbJIkCRqABUo59vO1mxQ8CgPLoCCCAQRgg7wQeORQHM3SHqr5JcSW4B2MdZAf+m2fNzzKkFe3AB50BbP4PWs5HWaPkPDMkOezPnr7yG9rUA76AKAKAKAjtYL4Q27ueQNAcryzG7vpZm3qpOPZw+s+2gJ3U7SDQXDXKgNxj2W4MnzwezJA38tmoVzXcJpROm0NomndW851eOxPlje+/Z7mWXWTRCGMXlpkwOfOX50bc1Yd1YVaaqR6SHvJVheVLKr9iuv8r7OHufDlufZIdHeuvkzCCdvkGPmsftZP6h59nHtrG3ranqvcbdM6MVwulpr114/z57hzKcjI3irI4o+0AUAUAtemPSBEaRDnkn6PrqPdSxTLnQNFVLxZ4JsVcExXfnhVUmd9KKwPbo70L5NZJtD5SQbbnnlt4HsGKuKMNWCPnGk7l17iT4LYi0VtK8KA1768SFDJIwVV4k/V2nurxvBlGLk8LeLrWPTTXBy4KxDekXb2NL2nsXlz38ItWplbDobCw6N6z3+Xs+ZSNJXZY4H+3jUNvO46OnTUI5kW7UjUxpcSzgrHxweL+PYO6ptGhjbI5rSml3UfR0Xs58xpQwqihVAAHACpRzxkoAoAoAoCh9MOhRLZi4UefbEv4xHAlHgAA//AG6AQNtetYaQhuU+Y4bdzU7mHtUke2gOtbS4EiK6nKsAQe0EZFAZaAKAKAWfTdpnqbQoDgkfTuFAJjREHVWRkx5z8PoFBhvYhiRauxT6Piez+ywRqk8fMkDe3ftHJz48wRUKSjcRzHejpaU6+hq+pU205fWV2riv4ZD6u6ea1kOV24n82WI/OH1MOR/bUalOVKRe31rSv6C29sX9cHxPetegliC3Nsestpd6sPm9obsIO4it1WkmteG4q9H31SE/stzsktz5/XB8fOy9F+vPVlbO5bzCcQyE+ieSMfV7Dy4cMYzt62PVkaNL6P1816S28Vz7fbz7xv1NOYCgCgE10vS5ugvYo+v9lQr3qo6b0YSdeb7PiVHQtp1txDH68iKfAsAfhmoNJZmkdZfT6O3nLkmdJKMbquz5afaA0dMaWjtozJKcDkObHkFHM1jKSiss20aE609SCyxaaV0808nWScB6CA7k7z2t38uXfCnW1jqrTRiox7eLIC+0jtZGeHGo8pFvSt8HjVS6tkvFa6HyZ5/NVuTMOzv5ce2s7ecYz9YjaYta1W3xS4b1zQ+Y8YGzjGN2OGO6rQ4LGD1QBQBQBQBQGOeFXVkcAqwKsDwIIwQfZQHK2t+iDEJImyWgkaMk8SFPmk+K4PtoB3dCGmPKNFRKTloSYj4L6H+ArQF/oAoAoDnvp5vy86RA8wMfv34oCI0rCEW2h5DBP4oz9IFaq8sU2yw0VS6W8pxfPPdt+BIaD01JazLNEd43FTwZTxVu4/DjVVTm4S1kd7d29O6pOlU3eT5osOtOhY7qHy+xG4/ZYuaNzyP3zxqdOEa0deO85W2uKujKzt6/Ue5/FdnNFf1V1iFuWimBe2l3SJzU8NtByYcxzA8K00ajpvD3FnpGzjdwUo9Zbn8PZy5Gvrfq8bVg8Z27eQbUcg3gg8N9Z1aSXrR3EWwv5T/o1dk14/z/ANl/6K9fes2bO6bz+EMhPpD1GPrdh58OPHdQq59VlfpOwUc1qS2cVy7fYNOpJRhQCX6Vl/lh+9X66hXvVR03ou/68/Z8Su6vTCO5gc8FlQnwDDPwqFReJo6vSMHO2qRX9r8joqro+XENrLrFFZx7Uhyx9FBxY/UO+sKlRQWWS7OzqXVTUpr38hN6Y1hkuZTJKd/zQOCjsX6zzqrqVnN7TvLLRtO1hqx38WfdG27SnJJCZxkekx7EHb38q9pU3M1311Ttodplv4MSdRNH1GR8i31OeeTUupbJx2FBaabkq3rbmV69gaNijjBH77qrpJxeGdnSqRqR1ol36OdeDAVtblvkTujc/azyVj6nf83w4S7a4x6sjmtN6H1816K28Vz/AJ8/aOAGrE40w3t2kSF5DsqBkmh7FOTwhdnpaTrceTt1WcbW352O3Yxj2ZqH9sWtjGw6VejVR0tbXWtyx8RiWF4k0ayxsGRxlSOz9+VS001lHOVKcqcnCSw0Z69MAoBHdLejdm+mwN00KSZ7WXMbf4UT30B4/g5X5WW7tjw81wPerfq0A9KAKA8ucA0BzJr8/XaXjX7sfT/9aAzayN/KseqmPeR+yo10/Ux2l5oCP/kuXKL8WjQ6yq7B2GuTGrGsb2c3WL5yN5skZ4OvZ3Ecjy8CRW2lN05ZRDvraF3S1Jb+D5P63kvrrq4jxi/sfPgfeyjih5gjkR2VKqU1Na8Tn7K7na1Ps1fdwfL+H4EXqlrEiqbO7861kPHiYWPzl+57R7RzzrpVNX1XuJekLPpv6tPZNeP88iN1p1fkspsZyh86OQHcRxBBH017Up6rytxjZXirx1Z9Zb19eI2ei/X0Xai2uW/lCjzWP21R+uBxHPj2430qutse8qtIWPRPpIdXy/gYlbyrFB0uW+LlX5Mn0HJ+GajXUc0y60BWVO8SfFNFBV6qlsPoMtqwN7/iJFHYRSZ27hl2Sn3S7iW7BkZ9tWn2mKppvecF/gdad3KmliKe/s+YrNK6WknkMsrFmPw7gOQquqVJTeWdna2tK1goU1g+6Ls2lkCKpZjwUfWeQ76ypUnN4Rpv76nbU9aTHRqpqqsCh5cNJjcOS9yiraFNQWEfPru7ncz1pG7rXq3HeRFGGGHotzBrMiiX0zayRMbe5HnL6D+sPGodxQytZHSaF0p0cuiqPYyCcY3Gq5rB2ikmhi9G+vBjxa3LEx8I5CfQ+5Y+r2Hl4cJ1tcflkcrprRCea9FbeK59vtLR0qORaLvwC65Pdmp0llNHK0ZalSMnwa8xPaUh2Hxuzvzjhkbt1U044Z9Nt6uvBMaHQxfM0E0R4RuCv443j3r8an2csxaOQ9I6KjXjNcV5DFqWc6FALPphtflLSTumjPftBGHu2G99ALnoam6rThT145F+hv1aA6SoAoDFcnzG8DQHMekBtacjz6x/XoD7rK/8rk8F+uot1uRfaC2TqPsXxI7rKh4Oi1w6ymBrlh1O1razkIcdZbybpYu0cNpfuh8eHYRtpVHB9hBvrSF1D9S3P4ezyNzXzVVYgLu1O3bSjaDLyz9FbqtNNa8SssLyUZfZ629bvl8jHqrp2OaL+L74/JN9hlPGJjwBPqE/knu4eU5rqy3G29tZa3T0dkl4/XiQmm9ETWFzsklWRso43cOBB7axnBwZvtbmF1T27+K+uA7ujjXdb+Lq5CFuUHnDgHHrqPpHI9xFSaVTWXaUd9ZOhLK6rMfStowyWwlUZMRyR2jmPdWySysESlUdOamt6YlZNx/f2H2iqWcHFtM+nW9xGtTVSO5nnbrHBtciV0HoaW5kCRrknieQHfW+lRc2Vd/pOnaxy9r4Id2qeqsdmm4bUh9JzxqzhBQWEcJc3VS4nr1GWKsyOFAQGt2rMd5EVIw49FuYNAIzS2jJIJGilGGH+IdoqDcW/wCaJ1OiNL7FRqv2MjUkKnNQsYOocsrBY5NcpXtvJpMPHyDDJA7A3HHjmpMbmaWCmraFtqlTXw0V24uSxzUdvLyW9OKhFRXAavQjEdi5b5pZF9oDE/nCp1osJs5T0jqKVSEeSYzqmHNhQFB6X1+RtD2XI+MUv+lAKHUPdrFb/fSfopKA6coAoDFdeg3gaA5juzjTkfif16A8a17ruT8X66jXO5F1oV+tP3fEitqouC/yG1TAyG1TAyW7UbW4WxNtcjbtJThxx6sn56j6R7ePHdSqaux7iuv7JV1rR6y8THrzqkbRxJEdu3k85HXeMHeN/ZXtWnj1luNVheuf9Kp1l4/yb+rulI76FbC8YCQbraY9vKNz8FPs7K9pzUlqSMLu2nRn9ooe9fXj3lcnt57G5G8xzRNlWHd9IPMc84rVKLpyLChVpXdLse9cvrgx76oazRaUtWVgFlC7MsfZn5y9qn4cKmU6imjm72zlbzxwe5im1m1da3uWh5HJjPaOOPZ+2tFzR1vWRa6E0iqT6Ge57jY0BqdJM4Tn848lHf391aaVvrbWWl/piFFYhtY59XdARWkYSMb+bcyasIxUVhHHVas6snOby2S1emsKAKAKAruuGq0d5Fg7pB6Lc80AkNJaJaGUxTgo2fSxuPeP2f7VDq2+dsTpNH6Z1V0dbvM9vqmz70mix902D7iM1o6Blu9J0kb9pqiu0EEglkbgEHmjxbn7KzjbNkSvpqEVsHNqxoZbS2SFOW9j2seJqdGKisI5a4rzr1HUnvZK1kaAoCg9MDfIWo7bofCKU0AodRznWK3++k/RyUB05QBQHiYZUjuNAcwa1DqtMRsf6wD44/WoD3rmn8qJ9ZQfd/vWi4Xq5LbREsVnHmviQeKhnRBigDFAGKAvOoutKBDYX2+1k3I5+0se/wBQnj2Hf21vpVceq9xVX9i5/wBWn1l4/wAkXrjqq9lMVO+Nt6NyI8axq09Xatxv0fequtSXWXj9cSf0ZdJpSAW05AvIx8jIftoA9FjzcD3jvrOElUWrLeRbihOyqfaKPV4r64eRWrC5nsbkOhKSxnBB4Ecww5qf331HetTkW8VRvaHNPvT+a+tg5oFttNWySei6EbSg+cjccZ7DyPP31YU6imso5K7tJ21TVl7nzLVozRqQIEjGO08z41mRm29rNyh4FAFAFAFAFARumdBQXK7MyBu/n76Ara9GlqDuaQDsDHFD3LLFofQMNsMRLv8AWO8++h4SlAFAFALXpiuBt2UfMtLJ+Qqr/m0AtOiiLrNPBvUV2+Gz+vQHStAFABoDmvpntDFeCQDgwP1/UKAw61nbEEo4MMe8bvjitdZZgybo6epcw7dnf/JFWmj5JSRFG8hAyQiliB3gDdUBJvcdZOUYdZpe1md9B3AKqbeYM2dkGJ8tjedkY34Fe6suRiqtJrOsu9Hi40ROhUPDKhY4UNGwLHsXI3neNwrxprgexqU5ZxJPHajK2gLoYzbTjJwPkn3nu83ur3VlyMempf3rvR8OgrkMFNvPtEEgdU+SBjJAxvxke8U1Zcj3paWM6y70MHVB5ZoP4v0hbzCPGIJnicdWeSsxG5ew8uHDGJFKTxqyWwpb+jBS6ehJa3Y13/MqGm9Xp7S56rD7e0OrKA5Jz5uzjfnwrRVpuEtha2N7TuaT1sJreuHt9nkW+fRcukrcvLBJFexDezRsqzL2jIA2u0e0d29LpY4ksNFZKa0fX16MlKEt6TT+ux+5lV1f0xNYXHWR7iNzoeDDmG+o8jUSMpUpF9VoUb6gsPKe58vrih/6A0zFdwLNCcqeIPFW5qw5Ef6jcasoTU1lHFXVtUtqjp1Ft81zJGsyOFAFAFAFAFAFAFAFAFAFAFAJXpa0htaRK8oLcDweQszf4RHQEZ/B6s9u7ubgjcoCg+JJP5ooB+0AUAUAm+njRO0nWAcvo30AvLGbr9Gj1ot3u4fDFN56pOLTW9Elo1yuj5JFJHWzxKMbtyI7tv8AGRPcKq6icYNdvkd1ZzjXuIyW7Uz/AKmvkyx6tB1aS3kbJS5RG48JFmtm9m3LF7hWdBPbF/W9EfSso4pV4Les9zjJeCZj1NYuo2t/UXKzeceAWCdjx57USe3FeW72PPDb4Mz0xBKcdX8y1f8AdH4NmPVmVltZm2jmUypxPBLS4dse0p8K8o9ST+tzNmkcO6owS3NPvnFfBn3RErfxZcnJziTfnf8AZLOkPuZfXI9uor/EqSxw+EzQNk6WiXaTyBtoAqMjAYyBSrhsk5hbIwOI31r1GoKeSUrinO6laygsJZzs7OGO0udxrKJIgJlzPFZ9ekuOJaIodrsO26n28sb5nTZg878HNvRyjdRcOq6jWOxPPdgqeqrTR3EOzIVaeKXqzk7iRIif+5GKiUm1Jbd50WkFSnQnmPVcc+DfgyRvIU0lCbmJQt1GPl4hwYeug7D2cj7MyNlxH9SKRdJomvh7aUn3fyvFdu6O1R1iksZttcmNt0kfrDtHYw5H2c6j06sqUi6vbGlfUVh7d6f1wY9tG6QjniWWJgyMMg/SCORB3EVaRkpLKOCr0Z0ajp1Fho2c1kagzQBmgDNAGaAM0AZoAzQBmgDNABbG88KA5b1t0317XNyPt8rMv3g82P8AwKtANnoC0R1OjusIw0zF/ZwX4KD7aAZtAFAFAVjpB0X19o4xvAyKA5y1ck6m4lt23K+ceP8At9FAWmCBY4bCJyAGlllck7grTdWCe4LDzqBdY14o63QKn9lqzW3gvcm/Nkrd3KG/vzCysHjkljI3gvGVuBwO/wA6M/GsIyXStr64kitSm9HUlNYawnn3x+JngdYZtLJyMUjJ4MwC4/Em+JrxerKa7H9eJskunpWlT9UfLb4xNCz82G1j35aG/mI3/OhkiU+6Fvf30hshjsb+HwFyta5c+U6cfFSf/I96H/ou5/H/AElnXkPuZfXIzuv/ANKl7PhMj2s5vIo5WlDwK211BZ92XZdrGNnewYbjkZ76w1ZailnZyJSuKP2uVFRxNrrYXLO/fs7iU0zs9VNcDcs1vapGn9WrM2UB5geSNv5g79+a2z6jfPH14EC1i/tMab2uDm2+b2bf93yPF/exR/xXJG6sYlUyBSCVIkEmGHL0249hrCTitRrh8yRRpVZ/aYSTSk3jPHZj4GncGSyvXMR2GikYL2FcnAI5qVxu7DWMlKlPYbaEqOkLVa21NYfNP58US2l7KO6iN5bLskfZ4RxRu1e1TyP1g1InFV460esiot61TRNfoK7zSlufL6/Mveu3xqVrQ1lLhstA589ew+so7RzHMeyo9Cu6b27i20pouN7TzHrrc+fZ7OT4Dqt7lZEV0YMrAFWHAg9lWyaayj5/OEqcnCaw1wMm1XpgG1QBtUAbVAG1QBtUAbVAG1QBtUBTOlnT3k2jpFU4kuPkUxx84HbI7MJtb+0igOdriBrieG1j4syqMcsnGfYN/soDrHQOj1gt44lGAigAeAxQEhQBQBQHieMMpU8CMUBzN0p6Da1u+tQYw2R4Z/f30BY5LESvbyzY8ljtott1kXB2Ydt9k5zvkLAd5qDUpSnV2rYdTZaQo2ujsRmuk2vHbn5HvQmjla5tri3QeTuq9YDIrbG1tJKCSQSACTvHA1gqerNOK2fWSZK+VW1nTqyWvtxhb+Mce01r7R80uxJb4cSW8UchV19JFVHU5b1ogf8AesakJSetHijZZ3dvSp9FWeHGUsZzzePBmWdf5XHECuUtHhG8Y6w2smV2s4z1shXx3V4tstVcseB7PEaCrS2J1Nb3ayw+5ZNnR+j3Sxlt3CrLIJCiF1y3n2p3ed2Ix/FNZxhJU3Hj/wBGqvdUpXlOsn6i3vbjdP5n17J/IRa+b1/Vg9XtrtY69z29hB8Kaj6PV4/yY/aKavunb9R524eOqjJpzRsr2NrDGoaRc9aodcrs52Awzz23IpOEnTikhaXVCF5VqzlhPGN+3n5IjtJ6DicOlooMsUgRvlg22pTJcA4AG2CNxNYypJr1N5vt9I1IVP8AymlGSytmOO7uLXpvR8d8gCELeRRRl0yCWGwu1wPEMSCOI3ciKktRrR1HvRR0519HVftMFmnJtccNZePfjan7uZStF38lrNtruYZV0PBhzVh2fRVenOjPtOunTt9JW3OL3Pin81xJPTmjEdPK7X7Ex89OcTcwe7vqTVpqrHpIb+KKawu6mj632K66v5ZcP+vJ7PZu6i61m1fqpSTAx/uyeY+5PMe3tzqtrjo3h7vIm6a0QruPSU1/UX+5cvby7uWG6sgIBByDvBHAjuq2OAaaeGfdqh4G1QBtUAbVAG1QBtUAbVAGaA5x6Utaxd3zFGzDbgxxdjHPyjjxYAeCA86AkOgjVwz3T3kg82PzUz6x4keA3fjGgOh6AKAKAKAKAo/Shq2Lm3LAZZR8KARmpOhC9xcW8hCRxRPM77O0wRCAcLkZJLAYyK8lJRWWbKNKVWoqcd7eCestG6PjGDdytv3HyQZA7Ps2+q2q6dSWU2vcdto+je2lLo5QjLG562MLluZIaP0JZXEqxRXL9Y5wu3bALnG7J6044dlYRpxk9VS8P5JFa6rUYurUoLC34ll/8SGaIEYI9hqMm0XMoRlv2nnydcY2Rjwr3LMeijjGAMC8MD3Uyz104veg8nX1R7qZZ50cc5wfWgU8QDTLR66cZPLRsWNw8MiyRHZdDlSP33gjcR30jJxeUY1qEK0HTmsplu0lappCE3MACzoPlohz+6XtB5e7lVi9W5h+pfXccfF1tCXOHtpS+v8AUuPNe7GjqxKlvG1zNKyxNIYHiEe3t+aHO1567OAdx3439taKCdJ60njbjBaaTcL+KoUoqTcdZSzjG3HJ+9bO81xb2E0wSG4mXrHCoptwQCxwMnrBuyaTjSqSzF4z2HtrUv7S31asVJRW/Ww8L3PPYWC31vg0QFtr2aSQsgkjCRZCKWZcBy+8ZU7sDFTbeEoRw3k5fS91Rua7nThqvi87+3GNj9+0ldA9KNhd3EdtCZuskOF2owBnBO87XdW8qif1k1ihsYGnuC2wrKp2RlstnG7I7D7qAqP/ABo0Z2z/AN0P/nQFh1g12tbO3huJ+sCT42AEywygcBxtbjhhQENo7pc0dNNHChn25XVFzEANpmCjJ2twyaAvhNAfNqgKP0l6wyoi2Fn515dAqoBwY49+25PzdwIBOMYY/NoBbRdFoeEOLid0A3yQ2ZeI9pjJlEkqfdohB4jNAO3ULQ0NrZRJbuskeyCJFxh879rI7eNAWKgCgCgCgCgPMiBgQeBoBT616DWzW+mUAGVIo1ON/nyFnAPLdGN3h2VouXimy20HT172HZl+HzFtBAznZUZOCcdygsfcATVWlk+gTmoLMvrOw2NC3fVXEMvqSI3sDAn4V7F4kmarmn0tGcOaa8Ca1mtuqvLhOQlYjwY7Q+DCsascTa7Ro+r0trTn+ld62PyI3NYEzIZoMhmgyZrO2eWRY412nc4VdwyfE7h7a9jFyeEa6tWFKDqTeEt5O6Y0kLNbeFbazkfqQ0pdFlYSbTggurY4AbqlSxTSjhPZ7SkoQneSqVXUqRWs8JNxWMLGzBt6ma07dyVMFnFmOTDLGIySFyoLluBIFZ0avrbkvAj6U0fihtqVJLK2NuWzO14xyJDTdmjQy7dq7KJRLJHHMivG5jUEHzWDKVwwIO/NSpRjVjt3rgc/RrVdH1c02nGWxSaeMZ5b1t3rgVfR17YJLG/k1yuw6tnr0O9SD6OwM8OFQtajF7mdNqaRrU3Fyp4knz4r62kH0vxho7OdSGDG5TaHAgTdYn+Gb4GrOLTWUcPWhOE3GosNbyr9Hdx1elbJv/6Ix+UwX669NY2un2fFkFz6VzGMdyRyE/F1oBE2VsZZEjX0nZVHixAHxNAdH6+6rC8At3ScRxyB0eFY2z8mkeyQ7rjGxnd20BXtXOimGO6hm27tTFIkg6yOIKSjBgCVkJ347KAbrPkmgIDXPWqLR9s00m9jujjzgu3IDsHMnkO/AICd1B0ubq40hcXTBppIkLk5AFv10YugOQUQ7u3APfQDM0halry4ISJV8rgTynJ6yD5GBlCKABsscKDtYBl3qRmgLJqlnrb0KMQ+UfJgY2QxjQz7OP8ArmTP3W1QFjoAoAoAoAoAoBX9Mt18lFH60pb2IgH0yGod49iR03ozTzVnU5JLvf8ABT+jmx668KkZxDMfehT9eo1COtP3MvdM1uits/qj55+BWK0FqWbW65VriN8+dNbQykfi7DY7fOjNbq0G8T4NIqNGXEIqVtn1oSls/TnK8zf0npGK1S2VbS3k6y2ilZpFYsWcEtv2hu7ByrKWrDC1U9iNdvGrdupPpZxxOSSTSWFu4GTQmkba6E63FvBbxpCZOtiUhwwdFXZyxBztYxzyKQcJ5Ukls4HlzTurZwlSqSm3LGJPZjDfLs38CObWa3Q7MVhCUHOYs7nvLZAB7huFY68FuiveSfsdzPbUryz+nCXcTeq1vDNc291aqYxHMizQsxbY2gQjI53lWPm4O8HxrbRhFzUo8OBXaTuK1K3nQrvOsvVkljOGsprdlb9mxopOmbZ0mcOjISzEBlIyNo4Izy3VGkmntL22qRnSi4tPYt3sNa3t3kOzGrO3YoJPuFeYb3Gyc4wWZNJdo0tPaXNkZ50iRpGmihbrA3oi1hYDAI5k++p05OnmSW1teSOStbeN8oUJyerGMnsxvc5dnIrOjdY45riNGsbT5SRFYhGz5zAHHn8d9ael15LMVtLSWjXbUJdHWmlFNpZWOfIr2uduv8XXCJ/y+kTgb8hJI2Ub/GEVMt+q1ybOZ0xl1Y1H+aMX78FE1fn2Lu3f1Zo29zg/VW8qRmdN945ihRzkm6vCPvUZI0z34B31jHONpurqKktXlHvwslM6L7HrtLWaHgJQ5/7eX/UrI0jx6StdZNH26SwxxuzTmNhIGI+x7e7DDtFAUbQvTRdzXMMLW9sBJLGhIV8gMwBx5/HBoC4dKOvsujeo6iKJ+saZW6wMcdWUxs4YeuaAouhtef400hbQXljaOJHEZYq5ZVPHYzJgUBI9HhsodKrY2sSyyASiW8cscuqPlYEzgRg7snO0M8sUAzrHV+UDqtqaGLGDHHONjHYhMZljXsVXGyMAYxQFmsrRIo1jjUKijAUcBQGegCgCgCgCgCgEl0t3e1cxJyWLa9sjM30bNV128zS7DtvRulq20p835I99EC4uZZcZ2URP7yVB9ANLNeu32GPpLUxQhHnLyT+ZStIwdXNInquy+5iPqqM1htF/Rnr04y5pPwN7WWAS6PsZQcPG08G1zzkSIM/es27/AFqxtsSpYZw+m4yo37nB4bw15fA2NamJSwJ4nR9rn8k1FulieFyOg9HpOdtKT3uT+BHaH0a9xJ1aFV81mZmOFVVG0xYgHcMdlaYQc3hFpd3NO2pupU3LlvPmldHNA+wxVsqrq6HKurgMrKcDIIPZScHB4YtbqFzTVSG7tJbVBzsXw5eRyH2qyFSO8HgeVbKLacsciDpaEZqkpL86XuaeT5rZOzx2LuzOxtFJZmLMT1knFjvNe3Dy4t8jDQkVGFWMdym/JGXo9ci6YgkEQTkEHBBEZxg8q8odf3M2aZSduk/7o+Zhedn0UXdizG+JLMSST1CcSd5r2WeiWeZqtVFaQkorC1F5kfq7/O7f8NF+eK1Q6y9qLK8/D1P2vyLJrvoRRb6TMJDJKiTgjk0NxiQewSN4YNW0UtrXE+cVqlRqMKn5d3s4fwJBWwQRxFZkcafT9dBri0QHPyBl/vZGP1fCh62avQFabWk3kx9it5GB7CSqD4OaHhZOnP8AmSf2w/oFoBT6pfz+0/tEP6RaAu/S9OzwwM5LHyzSQyexZkVR7AAPZQC70bfvBKssR2XQ5VscDjGR376Au3QX/TUH3sv6NqA6koAoAoAoAoAoAoDFcthGI44OPHlQHPuv9zt6RuCDkKwQfiAJ9Kmqmu81GfRtEU+jsqa7M9+0sPRjNGkF2XljR2MWwHkVM7BZtxJ7cb632koxy2yp9I6VWq6cacW8Z3JvkVTW3Z8uuSjBlMrsGUgg7RzuI3HjUapjXeOZeaP1vstPWWHqrw2GaOwa60RdQp6cM8M67u0NG3huxUuzexo5z0np4nTqc013bfietaRiPR4P/wCvtfzTWq7+89xYejn4R/ufkj5qoSBe43nyG5x+SKxtlmeOxm3TtTo7eM+UovzPmtPCz5fyG13f9oUuVieOxDQMta1cucpHvVM+be/2Kb6UryjvfsZs0s8Rpf8A0j8TxrH9gsP7Gv6SSvbjfH2GvQvUq/vfkjY1C/nMn9nn/RmvLfr+5mzTX4Zfuj5mrbH/APEf+uP6BKyn90vaR7J50hP9i8zV1d/ndv8Ahovz1rTDrL2otbz8PU/bLyJjRUzSXmkLTO6eK9RVPJyCwKjmfM4d3dU+i2ptHH6TpxlbU6mNqSXuwJupRQFv6TL/AK64tm7LK1HviD/r0BJ6gSyQaNvbiIsJJJbaGMrxyGaVt/D0VGc7sZ7axmm1hG+3nCFTWqLK27PcSHSDpSa40Uklwio/lxGFzjAto9+/mSTWRpeM7Ci6m/0jZ/2mD9ItDwu/TBatHDbq3E3ekW9jTIw+BFAUvUrRiXOkLaCTOxJKqtjcSud4zyyN2e+gOsdE6uw27ZjjiXG5AsKLsDhgMBtHd2mgJegCgCgCgCgCgCgNe9cBRnhke4ecfgpoepZeEczX1x1kryHi7s35RJ+uqVvLyfU6UNSEYckkYaxNgV6C79EU4F60TYKyxMMHmRhh8A1SbR4njmUHpHS1rVS/ta+Rr9JiBbiBRwFrEB4Dapd/ee4ejn4R/ufkiM1WDFb0L6XkNzjx2Rilp957j30j/B/5l8Q1pzizzx8htc+PVDNeXX3hl6Pfg/ez1qquUvhnGbKbf2b0parM8PkY+kMnC2jKO9SXkzzrEuINHgnOLNd/b8pJXt2sTS7DH0ck5W85Pe5PyRn1D/nEn9nuP0bVjbbaneb9Oy1bTPJx8zTsgf4n85Sp8uO4/gErbXg400nzIGhriNe8nOK/L8TBq7/O7f8ADRfnrUWHWXtRf3n4ep+1+RIaHSWLTKzGNtjyxlJOANmR2jJ8MPnwqyhSalrZOEr6QjUoKkovht9gr9MWnU3E0X9XI6fksR9VbyrNeeZnOWJJAVcnsVQqj2KoHsoBh6Pv5LXQ1qkEe3JdXE8vAnAjCRA48S1AYdY4Z10KhuQRI2kHbB7Dbx4+igKtqb/SFn/aYf0i0Azf4Q//ACv4S5/yaAoXRh/S9l+GWgOu6AKAKAKAKAKAKAKAr+u931VnO+cERPg/dMAi/F611pYg2TdG0ulu6ce1dy2s54qoPpY9NRdEZ0bbYkdMqzHZ2d+0xIzkHlirS3jimj55pmq5XtTbu2dyF70mRnrYHY5JiKFt28xyOpJxzxjNRbtYmn2HQ+jdTWt5RfCXmkROo931WkLZ/wDqBT4P5h/OrTReKiZZ6Up9JaVI9me7b8CX6VVxdxA8reMfF623f3nuK/0c/CP9z8kfeiaMNfMpGQYJAR3HZpa/ee499Ivwn+ZfE1OkVAtzEBwFtAB7Fry6+8MvR78H72YtSbAzm8hX0pLOZR4kpXtp957jX6SfhF+5eTPOstg0dtYZB8yBoT3PHI+0D+UD4Gsrxesn2Gr0ZqJ0Zw4p570vkQ2jdISW8iywtsOucHAPEYO4gg7ieNRYycXlHQV6FOvB06iymXTXpiYJsgDN5GdwwDtWUDMcDtZmqbdbYR+uByno9FRu6qXJ+ZUtXf53b/hovz1qHDrL2o6e8/D1P2vyPWm7nShuZigIRJnYYAyQrkjkewVcnzArfSjAE0td7PBpBIP+4qyfr0BVaA6u1A1bi/i2xMiZZbdSAeXWfKHd25f4UBR/4QCBbRABgeV/5C0AodTf6Qs/7TD+kWgGb/CH/wCV/CXP+TQFC6MP6Xsvwy0B13QBQBQBQBQBQBQBQEPp7RDT4AaPYIwySJtq28EbgwOQR215KKksM2Uqs6UteDw+ZDJqQmRmKzxzxbt/5a19DT/tRL/xO8/9su8tltbrGiogCqoAAHAAcAK2JJLCIU5ynJyk8tlc0jqqZWO11DrtMUEsJYptHLAEOu4nfvzWMoRl1kbqN1WoJqlJrPI8WOpkauGeK1IBz5kLK2RwwesOPdWPQ0+RuekrtrDqPvPWkdVmmcvL5NKeAaSAlguSQMhwMDPZWUqcJPLRqo3txRjq05tLsNvQWrUduxfq4A+CA0UZQ4PEHLHNI04ReUj2te3FaOrUm2u00LnVAucv5NJgBVaSAltkeiCRIAcDdwpKnCTy0KV7cUY6tObS7CR0Bq5HbsXEcAcjG1FGU3HGQcsc7wPdSNOEXlI8rXtxWjq1JtrtMOk9WA7u0bKFkIMkUkYkiZhuDbJ3q2OakcuwVk4qSwzVSqzpS1oNp9mw0YdSI9obcVmV5gW7A+w9YcVr6Gn/AGol/wCKXn/tl3m5pXVnrWOOpMZKnq5YtsBlUICpDKfRAHPhWcoRksNEelc1qUnKnJpvkYdHanRpIrvFanZII2ISrAjeCCZDz7qxVGmuBulpK7kmnUeH2lhewjII2F87Od3bWwhFRutQUkbalS0lYALty25LlVGFDESAHCgDhyoDxD0b220Nq2sSvMC3YH2HrDigLvDEFUKoAVQAAOAA3AD2UBXdYNVxcsdsQyRkhgk0RcK2zskqQy8QAOfCgNLRfR/bRyrI1vZ+aQylICrBgcqQTIeBHZQGxp3VAXLkyC3lUMWRZoS5Qtja2SHXcdkHfnhQGPQuolvDKspt7QMhyjRwlGVhwIJc0BbqAKAKAKAKAKAKAKAKAKAKAKAKAKAKAKAKAKAKAKAKAKAKAKAKAKAKAKAKAKAKAKAKAKAKA//Z"/>
          <p:cNvSpPr>
            <a:spLocks noChangeAspect="1" noChangeArrowheads="1"/>
          </p:cNvSpPr>
          <p:nvPr/>
        </p:nvSpPr>
        <p:spPr bwMode="auto">
          <a:xfrm>
            <a:off x="460375" y="-14859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27" descr="data:image/jpeg;base64,/9j/4AAQSkZJRgABAQAAAQABAAD/2wCEAAkGBxQTERUTEhQWFhUXGBoaGBcYFx0dGxscHRwcHRkhFxgfHCggGiAlGxcYJDEhJSkrLi4uFx8zODMsNygtLisBCgoKDg0OGxAQGywmICQtLDQ3MC8sLCw0MCw0LC0sLTc0LCwtLCwsLi8sLDQsLCwsLCwsLCwsLCwsLCwsLCwsLP/AABEIAOEA4QMBEQACEQEDEQH/xAAcAAACAgMBAQAAAAAAAAAAAAAABwUGAwQIAgH/xABTEAACAQMABgUHBAwMBQQDAAABAgMABBEFBhIhMUEHE1FhcRQiMlKBkaEjQrHBM0NicnOCkrKzwtHwCBUkNDVTdJOiw+HxF0Rjg9OEo9LiJVVk/8QAGwEBAAIDAQEAAAAAAAAAAAAAAAQFAgMGAQf/xAA/EQACAQMABgYHBwIGAwEAAAAAAQIDBBEFEiExQVETMmGRobEGInGBwdHwFDM0QmJy4SNSFYKSorLxJFNzNf/aAAwDAQACEQMRAD8AeNAFAFAFAFAFAFAFAFAFAFAFAFAFAFAFAFAFAFAFAFAFAFAFAFAFAFAFAFAFAFAFAFAFAFAFAFAFAeJJVXexA8aArOm+kGwtciW4TaHzQct+SMn4UBSdJdO9spxBDLJ34Cj4nPwoCAuOnO7b7FaIvZtMx+gCgNA9Mmlf6qD+7f8A8lAH/GbSo+1W/wDdv/5KA3bbp2u1+y2kbfesy/SGoCw6N6ebZiBPbyx9pXDAfEH4UBddB9IejrrAiuUDHgjnYb2K2CfZQFoVgd4OaA9UAUAUAUAUAUAUAUAUAUAUAUAUAUAUAUAUBq31/HCpaRgoHaaAVOtnTXFGTHZr1z+twT38/Z76AXV7pfSmkT8pKyIfmr5q/A5PtJoDDBqpBGR10oLHgo3knsAHGgLTovU52A6jR8zj1pAIh4/KFcjwzQFjtejq9PFLSId7sze4R4/xUBtjowuTxuYF8IGP+YKA8SdFVxyuoD427D/MNARl90U3nzfJJB3s6H2DYI+NAVbS3R5dx56yxkwPnRFZAfBUYt71FAU670IoYqCVccUcFWHipwRQG/obWjSOjyOpnfYHzG85MdmyeHsxQDU1R6cYZCI7+PqW4dYuTGfEeknxHfQDZsb2OZBJE6ujDIZSCCO4igNigCgCgCgCgCgCgCgCgCgCgCgCgPhNAUTXzpJt7BSoO3KeCLx9vYO+gEVpnTd7pRyZnKxZ3IDhR4+se80BJauaADv1drC1xKMbWz6K97ufNX2nwoBpaF6MXYBr6fA/qbc7K+DSkbTfihfE0BedDau2tqP5PBHGebAZc/fOcs3tJoCUoAoAoAoAoAoDR0roeC5XYuIY5V7HUNjwJ3g94oBe6w9D0LgtZStC39XITJGfAnz18ct4UAotatTp7RsXMJjycLIPOiY/cuN2e44PdQGjq7rJeaMk2reQhSctGd8beK9veMGgOgej/pMttIgRn5K4A3xMePaY2+cPiOznQF6oAoAoAoAoAoAoAoAoAoAoDzI4UZJwBQCc6UOlPqiba0O1JwLcl/ae79yAm44yzGa4YsxOSSd5NANvUnoymuQst7tQQcVhXdK4+7P2sd3pfe0A49F6Mht4xFBGsca8FUYHeT2k8yd5oDboAoAoAoAoAoCOutO20Zw80YPqhst+SMmsXOK3s307WtU6sW/caDa42oOAznwifH5tYdNDmSVou5f5fFHuLW61b57L99G4+OzXqrQfE8loy5j+XxRJ2ekYpfsUiP3KwJ9o4is1JPcRKlGpT68WjLdWySI0ciK6MMMrAFSOwg7iK9NYo9d+iPc0ujt44tbMf0Lnh9427sI4UAlbuyeN9pNpHRt43q6MDzG4qwPtFAOjos6WeuKWl+wWXcscx3BzyD9jHkeB7jxAcdAFAFAFAFAFAFAFAFAfGbAyaAS3S90kGPNrbN559Jh80ft/fxASlpGWcYDPI7AKoBZmZjuAHEkk+3NAdEdGXRkLULdXoD3XFU3FIezHJpO1uA4DtIDNoAoAoAoAoAoCraa1yjjJSACVxuLZ+TU88kekR2D2kVpnWUdiLO10ZUretPZHxKjf6Smn+yyMw9Qean5I4/jZqNKpKW9l7RsqFHqx283tNIgKOQHuFaiYnkweWIPtiflChnhmWO8Q8HU/jCvcmDi+RkYg4O444Hs8DXpi1wZJ6O1onhPp9YvqSHPuf0h7c+FbI15LeQa2i6FVbFqvs+ReNB6xRXIwp2ZMb424+K+sO8e3FS4VFLcc9dWVW3frLZzIHpB1Aiv1MkeI7pR5smNzgcFlA4jsbiveMg5kQ5x09oR4pHjkQxyxnDoeI7x2gjeCNxBoBu9DPSSZdmwvX+UAxDKx3uB81zzYDgefjxAc1AFAFAFAFAFAFAFALfpb14FnCY4zmRtwH78qA5qnmZ2LuSzMckniTQHRnQ90cCzRbu6XN048xT9pUjhj1yOJ5Dd25AaNAFAFAFAFAeXcAEk4A4mgFvrNrY07GKAkQjcWG4yeB5L9PhxiVa2XiJ0ej9GKKVWstvBfMhBsouW3DgPqCgcT3CtDLVybeEe5BgAzP1CHguNqZvBd4X4+ys403Ih1rynS7X4H23hLb7axaX/qTkn4cK3xoJFZV0tN9V92w2fIdKEebBEo7Ai1n0USM9IVPps0b200iB8paxuPwan6MV46CNkNKVI8PFkOb5FOJInt27UJA/JbdWmVvyLGhpmL2T8fmehdHJGdoD52MZ7iDzqNueC9jiUVJcT1HelSGBIIOQRxB5Y76KWNqPJ0ozWrJZQ3tTdJyXFqry+mGZTyzg7iRyOMZqxpSco5ZxekKEaFdwhuInpG1JXSEO3HhbqMHq3PBhzjk+5PI/NO/hkHYQjmrStg8bkgNHJGxDLwZHU7x3EEcaA6G6IdehpC26uU/wAphAEn3Y4Bx4439h8RQDBoAoAoAoAoAoCK1k0sttA8jHGAaA5P1j0u97cvMxOznzR2D/WgGL0GajieXy+dcxRNiFSPSkHFvBOX3X3tAdAUAUAUAUAUAUAuekbWTJ8liO77aR+b7efd41GuKuFqriXuhrDpZdNPct3a/wCCowyqi7TcB8TyAqIth0U05PCJfV3RU1y+2owfXPoxjsjHNu1v3EijTb2spdIX8aOaVPa+JftFapQRecy9ZJzd95+NS0ktxzkpyk8snUQDcAB4V6YnqgPjHtoBW6+6wwSkxQojAHzpccSOSdve3u7otavjZEvtHaJc8VKq2cEUgyFiFUEk7gBULedRhRXYWXVvVh5nA5j0m+ancO1u+pNKg3tZSaQ0qqa1Ke8bmjrJYYljQYCjH7fjU1LBy05ub1pbzZr0xFT0zaoBkN/CvnKMXCj5yDcH8U5/c/eigExobSsmjb2O5i+ad45Oh9JT4j44NAdY6H0lHcwRzxHKSKGU9x7ew0BuUAUAUAUAGgEN066zlmFrGePHHZ/r+2gFpbaNZtmJASzbzgcABlifAA15J4WTOlBTmot4Te/kNPUDWnyBhEcm2OAV4lD6y/WOfjVXRuJRk9bczutI6GpV6EY0ViUVhdq5P4PmO6CZXUOhDKwBBByCDwINWiaayjhJxlCTjJYaPdemIUAUAUBGax6TFvbvIeIG7xrxvCyZ04OpNQjvbwIc3JkkZ2OSxJNVEp60m2fRaNvGhSVOPAmtWtEtfXIjGRFHvc/s7zw99b6MNeXYit0ldq0per1pbh1WdqkSBEAVQMACrE4ptt5ZnoeBQHiaZUUsxCqBkk7gB30PUm3hCx1w1sacGOIlYeZ4NJ+xPifDjDrVuETo9HaLUcVKu/ly/kojks2yo3n9/YKh72dIkkssuup+qxk3jcp9KXt+5j7B31Oo0MbWcxpPSjk3TpjPsbJIkCRqABUo59vO1mxQ8CgPLoCCCAQRgg7wQeORQHM3SHqr5JcSW4B2MdZAf+m2fNzzKkFe3AB50BbP4PWs5HWaPkPDMkOezPnr7yG9rUA76AKAKAKAjtYL4Q27ueQNAcryzG7vpZm3qpOPZw+s+2gJ3U7SDQXDXKgNxj2W4MnzwezJA38tmoVzXcJpROm0NomndW851eOxPlje+/Z7mWXWTRCGMXlpkwOfOX50bc1Yd1YVaaqR6SHvJVheVLKr9iuv8r7OHufDlufZIdHeuvkzCCdvkGPmsftZP6h59nHtrG3ranqvcbdM6MVwulpr114/z57hzKcjI3irI4o+0AUAUAtemPSBEaRDnkn6PrqPdSxTLnQNFVLxZ4JsVcExXfnhVUmd9KKwPbo70L5NZJtD5SQbbnnlt4HsGKuKMNWCPnGk7l17iT4LYi0VtK8KA1768SFDJIwVV4k/V2nurxvBlGLk8LeLrWPTTXBy4KxDekXb2NL2nsXlz38ItWplbDobCw6N6z3+Xs+ZSNJXZY4H+3jUNvO46OnTUI5kW7UjUxpcSzgrHxweL+PYO6ptGhjbI5rSml3UfR0Xs58xpQwqihVAAHACpRzxkoAoAoAoCh9MOhRLZi4UefbEv4xHAlHgAA//AG6AQNtetYaQhuU+Y4bdzU7mHtUke2gOtbS4EiK6nKsAQe0EZFAZaAKAKAWfTdpnqbQoDgkfTuFAJjREHVWRkx5z8PoFBhvYhiRauxT6Piez+ywRqk8fMkDe3ftHJz48wRUKSjcRzHejpaU6+hq+pU205fWV2riv4ZD6u6ea1kOV24n82WI/OH1MOR/bUalOVKRe31rSv6C29sX9cHxPetegliC3Nsestpd6sPm9obsIO4it1WkmteG4q9H31SE/stzsktz5/XB8fOy9F+vPVlbO5bzCcQyE+ieSMfV7Dy4cMYzt62PVkaNL6P1816S28Vz7fbz7xv1NOYCgCgE10vS5ugvYo+v9lQr3qo6b0YSdeb7PiVHQtp1txDH68iKfAsAfhmoNJZmkdZfT6O3nLkmdJKMbquz5afaA0dMaWjtozJKcDkObHkFHM1jKSiss20aE609SCyxaaV0808nWScB6CA7k7z2t38uXfCnW1jqrTRiox7eLIC+0jtZGeHGo8pFvSt8HjVS6tkvFa6HyZ5/NVuTMOzv5ce2s7ecYz9YjaYta1W3xS4b1zQ+Y8YGzjGN2OGO6rQ4LGD1QBQBQBQBQGOeFXVkcAqwKsDwIIwQfZQHK2t+iDEJImyWgkaMk8SFPmk+K4PtoB3dCGmPKNFRKTloSYj4L6H+ArQF/oAoAoDnvp5vy86RA8wMfv34oCI0rCEW2h5DBP4oz9IFaq8sU2yw0VS6W8pxfPPdt+BIaD01JazLNEd43FTwZTxVu4/DjVVTm4S1kd7d29O6pOlU3eT5osOtOhY7qHy+xG4/ZYuaNzyP3zxqdOEa0deO85W2uKujKzt6/Ue5/FdnNFf1V1iFuWimBe2l3SJzU8NtByYcxzA8K00ajpvD3FnpGzjdwUo9Zbn8PZy5Gvrfq8bVg8Z27eQbUcg3gg8N9Z1aSXrR3EWwv5T/o1dk14/z/ANl/6K9fes2bO6bz+EMhPpD1GPrdh58OPHdQq59VlfpOwUc1qS2cVy7fYNOpJRhQCX6Vl/lh+9X66hXvVR03ou/68/Z8Su6vTCO5gc8FlQnwDDPwqFReJo6vSMHO2qRX9r8joqro+XENrLrFFZx7Uhyx9FBxY/UO+sKlRQWWS7OzqXVTUpr38hN6Y1hkuZTJKd/zQOCjsX6zzqrqVnN7TvLLRtO1hqx38WfdG27SnJJCZxkekx7EHb38q9pU3M1311Ttodplv4MSdRNH1GR8i31OeeTUupbJx2FBaabkq3rbmV69gaNijjBH77qrpJxeGdnSqRqR1ol36OdeDAVtblvkTujc/azyVj6nf83w4S7a4x6sjmtN6H1816K28Vz/AJ8/aOAGrE40w3t2kSF5DsqBkmh7FOTwhdnpaTrceTt1WcbW352O3Yxj2ZqH9sWtjGw6VejVR0tbXWtyx8RiWF4k0ayxsGRxlSOz9+VS001lHOVKcqcnCSw0Z69MAoBHdLejdm+mwN00KSZ7WXMbf4UT30B4/g5X5WW7tjw81wPerfq0A9KAKA8ucA0BzJr8/XaXjX7sfT/9aAzayN/KseqmPeR+yo10/Ux2l5oCP/kuXKL8WjQ6yq7B2GuTGrGsb2c3WL5yN5skZ4OvZ3Ecjy8CRW2lN05ZRDvraF3S1Jb+D5P63kvrrq4jxi/sfPgfeyjih5gjkR2VKqU1Na8Tn7K7na1Ps1fdwfL+H4EXqlrEiqbO7861kPHiYWPzl+57R7RzzrpVNX1XuJekLPpv6tPZNeP88iN1p1fkspsZyh86OQHcRxBBH017Up6rytxjZXirx1Z9Zb19eI2ei/X0Xai2uW/lCjzWP21R+uBxHPj2430qutse8qtIWPRPpIdXy/gYlbyrFB0uW+LlX5Mn0HJ+GajXUc0y60BWVO8SfFNFBV6qlsPoMtqwN7/iJFHYRSZ27hl2Sn3S7iW7BkZ9tWn2mKppvecF/gdad3KmliKe/s+YrNK6WknkMsrFmPw7gOQquqVJTeWdna2tK1goU1g+6Ls2lkCKpZjwUfWeQ76ypUnN4Rpv76nbU9aTHRqpqqsCh5cNJjcOS9yiraFNQWEfPru7ncz1pG7rXq3HeRFGGGHotzBrMiiX0zayRMbe5HnL6D+sPGodxQytZHSaF0p0cuiqPYyCcY3Gq5rB2ikmhi9G+vBjxa3LEx8I5CfQ+5Y+r2Hl4cJ1tcflkcrprRCea9FbeK59vtLR0qORaLvwC65Pdmp0llNHK0ZalSMnwa8xPaUh2Hxuzvzjhkbt1U044Z9Nt6uvBMaHQxfM0E0R4RuCv443j3r8an2csxaOQ9I6KjXjNcV5DFqWc6FALPphtflLSTumjPftBGHu2G99ALnoam6rThT145F+hv1aA6SoAoDFcnzG8DQHMekBtacjz6x/XoD7rK/8rk8F+uot1uRfaC2TqPsXxI7rKh4Oi1w6ymBrlh1O1razkIcdZbybpYu0cNpfuh8eHYRtpVHB9hBvrSF1D9S3P4ezyNzXzVVYgLu1O3bSjaDLyz9FbqtNNa8SssLyUZfZ629bvl8jHqrp2OaL+L74/JN9hlPGJjwBPqE/knu4eU5rqy3G29tZa3T0dkl4/XiQmm9ETWFzsklWRso43cOBB7axnBwZvtbmF1T27+K+uA7ujjXdb+Lq5CFuUHnDgHHrqPpHI9xFSaVTWXaUd9ZOhLK6rMfStowyWwlUZMRyR2jmPdWySysESlUdOamt6YlZNx/f2H2iqWcHFtM+nW9xGtTVSO5nnbrHBtciV0HoaW5kCRrknieQHfW+lRc2Vd/pOnaxy9r4Id2qeqsdmm4bUh9JzxqzhBQWEcJc3VS4nr1GWKsyOFAQGt2rMd5EVIw49FuYNAIzS2jJIJGilGGH+IdoqDcW/wCaJ1OiNL7FRqv2MjUkKnNQsYOocsrBY5NcpXtvJpMPHyDDJA7A3HHjmpMbmaWCmraFtqlTXw0V24uSxzUdvLyW9OKhFRXAavQjEdi5b5pZF9oDE/nCp1osJs5T0jqKVSEeSYzqmHNhQFB6X1+RtD2XI+MUv+lAKHUPdrFb/fSfopKA6coAoDFdeg3gaA5juzjTkfif16A8a17ruT8X66jXO5F1oV+tP3fEitqouC/yG1TAyG1TAyW7UbW4WxNtcjbtJThxx6sn56j6R7ePHdSqaux7iuv7JV1rR6y8THrzqkbRxJEdu3k85HXeMHeN/ZXtWnj1luNVheuf9Kp1l4/yb+rulI76FbC8YCQbraY9vKNz8FPs7K9pzUlqSMLu2nRn9ooe9fXj3lcnt57G5G8xzRNlWHd9IPMc84rVKLpyLChVpXdLse9cvrgx76oazRaUtWVgFlC7MsfZn5y9qn4cKmU6imjm72zlbzxwe5im1m1da3uWh5HJjPaOOPZ+2tFzR1vWRa6E0iqT6Ge57jY0BqdJM4Tn848lHf391aaVvrbWWl/piFFYhtY59XdARWkYSMb+bcyasIxUVhHHVas6snOby2S1emsKAKAKAruuGq0d5Fg7pB6Lc80AkNJaJaGUxTgo2fSxuPeP2f7VDq2+dsTpNH6Z1V0dbvM9vqmz70mix902D7iM1o6Blu9J0kb9pqiu0EEglkbgEHmjxbn7KzjbNkSvpqEVsHNqxoZbS2SFOW9j2seJqdGKisI5a4rzr1HUnvZK1kaAoCg9MDfIWo7bofCKU0AodRznWK3++k/RyUB05QBQHiYZUjuNAcwa1DqtMRsf6wD44/WoD3rmn8qJ9ZQfd/vWi4Xq5LbREsVnHmviQeKhnRBigDFAGKAvOoutKBDYX2+1k3I5+0se/wBQnj2Hf21vpVceq9xVX9i5/wBWn1l4/wAkXrjqq9lMVO+Nt6NyI8axq09Xatxv0fequtSXWXj9cSf0ZdJpSAW05AvIx8jIftoA9FjzcD3jvrOElUWrLeRbihOyqfaKPV4r64eRWrC5nsbkOhKSxnBB4Ecww5qf331HetTkW8VRvaHNPvT+a+tg5oFttNWySei6EbSg+cjccZ7DyPP31YU6imso5K7tJ21TVl7nzLVozRqQIEjGO08z41mRm29rNyh4FAFAFAFAFARumdBQXK7MyBu/n76Ara9GlqDuaQDsDHFD3LLFofQMNsMRLv8AWO8++h4SlAFAFALXpiuBt2UfMtLJ+Qqr/m0AtOiiLrNPBvUV2+Gz+vQHStAFABoDmvpntDFeCQDgwP1/UKAw61nbEEo4MMe8bvjitdZZgybo6epcw7dnf/JFWmj5JSRFG8hAyQiliB3gDdUBJvcdZOUYdZpe1md9B3AKqbeYM2dkGJ8tjedkY34Fe6suRiqtJrOsu9Hi40ROhUPDKhY4UNGwLHsXI3neNwrxprgexqU5ZxJPHajK2gLoYzbTjJwPkn3nu83ur3VlyMempf3rvR8OgrkMFNvPtEEgdU+SBjJAxvxke8U1Zcj3paWM6y70MHVB5ZoP4v0hbzCPGIJnicdWeSsxG5ew8uHDGJFKTxqyWwpb+jBS6ehJa3Y13/MqGm9Xp7S56rD7e0OrKA5Jz5uzjfnwrRVpuEtha2N7TuaT1sJreuHt9nkW+fRcukrcvLBJFexDezRsqzL2jIA2u0e0d29LpY4ksNFZKa0fX16MlKEt6TT+ux+5lV1f0xNYXHWR7iNzoeDDmG+o8jUSMpUpF9VoUb6gsPKe58vrih/6A0zFdwLNCcqeIPFW5qw5Ef6jcasoTU1lHFXVtUtqjp1Ft81zJGsyOFAFAFAFAFAFAFAFAFAFAFAJXpa0htaRK8oLcDweQszf4RHQEZ/B6s9u7ubgjcoCg+JJP5ooB+0AUAUAm+njRO0nWAcvo30AvLGbr9Gj1ot3u4fDFN56pOLTW9Elo1yuj5JFJHWzxKMbtyI7tv8AGRPcKq6icYNdvkd1ZzjXuIyW7Uz/AKmvkyx6tB1aS3kbJS5RG48JFmtm9m3LF7hWdBPbF/W9EfSso4pV4Les9zjJeCZj1NYuo2t/UXKzeceAWCdjx57USe3FeW72PPDb4Mz0xBKcdX8y1f8AdH4NmPVmVltZm2jmUypxPBLS4dse0p8K8o9ST+tzNmkcO6owS3NPvnFfBn3RErfxZcnJziTfnf8AZLOkPuZfXI9uor/EqSxw+EzQNk6WiXaTyBtoAqMjAYyBSrhsk5hbIwOI31r1GoKeSUrinO6laygsJZzs7OGO0udxrKJIgJlzPFZ9ekuOJaIodrsO26n28sb5nTZg878HNvRyjdRcOq6jWOxPPdgqeqrTR3EOzIVaeKXqzk7iRIif+5GKiUm1Jbd50WkFSnQnmPVcc+DfgyRvIU0lCbmJQt1GPl4hwYeug7D2cj7MyNlxH9SKRdJomvh7aUn3fyvFdu6O1R1iksZttcmNt0kfrDtHYw5H2c6j06sqUi6vbGlfUVh7d6f1wY9tG6QjniWWJgyMMg/SCORB3EVaRkpLKOCr0Z0ajp1Fho2c1kagzQBmgDNAGaAM0AZoAzQBmgDNABbG88KA5b1t0317XNyPt8rMv3g82P8AwKtANnoC0R1OjusIw0zF/ZwX4KD7aAZtAFAFAVjpB0X19o4xvAyKA5y1ck6m4lt23K+ceP8At9FAWmCBY4bCJyAGlllck7grTdWCe4LDzqBdY14o63QKn9lqzW3gvcm/Nkrd3KG/vzCysHjkljI3gvGVuBwO/wA6M/GsIyXStr64kitSm9HUlNYawnn3x+JngdYZtLJyMUjJ4MwC4/Em+JrxerKa7H9eJskunpWlT9UfLb4xNCz82G1j35aG/mI3/OhkiU+6Fvf30hshjsb+HwFyta5c+U6cfFSf/I96H/ou5/H/AElnXkPuZfXIzuv/ANKl7PhMj2s5vIo5WlDwK211BZ92XZdrGNnewYbjkZ76w1ZailnZyJSuKP2uVFRxNrrYXLO/fs7iU0zs9VNcDcs1vapGn9WrM2UB5geSNv5g79+a2z6jfPH14EC1i/tMab2uDm2+b2bf93yPF/exR/xXJG6sYlUyBSCVIkEmGHL0249hrCTitRrh8yRRpVZ/aYSTSk3jPHZj4GncGSyvXMR2GikYL2FcnAI5qVxu7DWMlKlPYbaEqOkLVa21NYfNP58US2l7KO6iN5bLskfZ4RxRu1e1TyP1g1InFV460esiot61TRNfoK7zSlufL6/Mveu3xqVrQ1lLhstA589ew+so7RzHMeyo9Cu6b27i20pouN7TzHrrc+fZ7OT4Dqt7lZEV0YMrAFWHAg9lWyaayj5/OEqcnCaw1wMm1XpgG1QBtUAbVAG1QBtUAbVAG1QBtUBTOlnT3k2jpFU4kuPkUxx84HbI7MJtb+0igOdriBrieG1j4syqMcsnGfYN/soDrHQOj1gt44lGAigAeAxQEhQBQBQHieMMpU8CMUBzN0p6Da1u+tQYw2R4Z/f30BY5LESvbyzY8ljtott1kXB2Ydt9k5zvkLAd5qDUpSnV2rYdTZaQo2ujsRmuk2vHbn5HvQmjla5tri3QeTuq9YDIrbG1tJKCSQSACTvHA1gqerNOK2fWSZK+VW1nTqyWvtxhb+Mce01r7R80uxJb4cSW8UchV19JFVHU5b1ogf8AesakJSetHijZZ3dvSp9FWeHGUsZzzePBmWdf5XHECuUtHhG8Y6w2smV2s4z1shXx3V4tstVcseB7PEaCrS2J1Nb3ayw+5ZNnR+j3Sxlt3CrLIJCiF1y3n2p3ed2Ix/FNZxhJU3Hj/wBGqvdUpXlOsn6i3vbjdP5n17J/IRa+b1/Vg9XtrtY69z29hB8Kaj6PV4/yY/aKavunb9R524eOqjJpzRsr2NrDGoaRc9aodcrs52Awzz23IpOEnTikhaXVCF5VqzlhPGN+3n5IjtJ6DicOlooMsUgRvlg22pTJcA4AG2CNxNYypJr1N5vt9I1IVP8AymlGSytmOO7uLXpvR8d8gCELeRRRl0yCWGwu1wPEMSCOI3ciKktRrR1HvRR0519HVftMFmnJtccNZePfjan7uZStF38lrNtruYZV0PBhzVh2fRVenOjPtOunTt9JW3OL3Pin81xJPTmjEdPK7X7Ex89OcTcwe7vqTVpqrHpIb+KKawu6mj632K66v5ZcP+vJ7PZu6i61m1fqpSTAx/uyeY+5PMe3tzqtrjo3h7vIm6a0QruPSU1/UX+5cvby7uWG6sgIBByDvBHAjuq2OAaaeGfdqh4G1QBtUAbVAG1QBtUAbVAGaA5x6Utaxd3zFGzDbgxxdjHPyjjxYAeCA86AkOgjVwz3T3kg82PzUz6x4keA3fjGgOh6AKAKAKAKAo/Shq2Lm3LAZZR8KARmpOhC9xcW8hCRxRPM77O0wRCAcLkZJLAYyK8lJRWWbKNKVWoqcd7eCestG6PjGDdytv3HyQZA7Ps2+q2q6dSWU2vcdto+je2lLo5QjLG562MLluZIaP0JZXEqxRXL9Y5wu3bALnG7J6044dlYRpxk9VS8P5JFa6rUYurUoLC34ll/8SGaIEYI9hqMm0XMoRlv2nnydcY2Rjwr3LMeijjGAMC8MD3Uyz104veg8nX1R7qZZ50cc5wfWgU8QDTLR66cZPLRsWNw8MiyRHZdDlSP33gjcR30jJxeUY1qEK0HTmsplu0lappCE3MACzoPlohz+6XtB5e7lVi9W5h+pfXccfF1tCXOHtpS+v8AUuPNe7GjqxKlvG1zNKyxNIYHiEe3t+aHO1567OAdx3439taKCdJ60njbjBaaTcL+KoUoqTcdZSzjG3HJ+9bO81xb2E0wSG4mXrHCoptwQCxwMnrBuyaTjSqSzF4z2HtrUv7S31asVJRW/Ww8L3PPYWC31vg0QFtr2aSQsgkjCRZCKWZcBy+8ZU7sDFTbeEoRw3k5fS91Rua7nThqvi87+3GNj9+0ldA9KNhd3EdtCZuskOF2owBnBO87XdW8qif1k1ihsYGnuC2wrKp2RlstnG7I7D7qAqP/ABo0Z2z/AN0P/nQFh1g12tbO3huJ+sCT42AEywygcBxtbjhhQENo7pc0dNNHChn25XVFzEANpmCjJ2twyaAvhNAfNqgKP0l6wyoi2Fn515dAqoBwY49+25PzdwIBOMYY/NoBbRdFoeEOLid0A3yQ2ZeI9pjJlEkqfdohB4jNAO3ULQ0NrZRJbuskeyCJFxh879rI7eNAWKgCgCgCgCgPMiBgQeBoBT616DWzW+mUAGVIo1ON/nyFnAPLdGN3h2VouXimy20HT172HZl+HzFtBAznZUZOCcdygsfcATVWlk+gTmoLMvrOw2NC3fVXEMvqSI3sDAn4V7F4kmarmn0tGcOaa8Ca1mtuqvLhOQlYjwY7Q+DCsascTa7Ro+r0trTn+ld62PyI3NYEzIZoMhmgyZrO2eWRY412nc4VdwyfE7h7a9jFyeEa6tWFKDqTeEt5O6Y0kLNbeFbazkfqQ0pdFlYSbTggurY4AbqlSxTSjhPZ7SkoQneSqVXUqRWs8JNxWMLGzBt6ma07dyVMFnFmOTDLGIySFyoLluBIFZ0avrbkvAj6U0fihtqVJLK2NuWzO14xyJDTdmjQy7dq7KJRLJHHMivG5jUEHzWDKVwwIO/NSpRjVjt3rgc/RrVdH1c02nGWxSaeMZ5b1t3rgVfR17YJLG/k1yuw6tnr0O9SD6OwM8OFQtajF7mdNqaRrU3Fyp4knz4r62kH0vxho7OdSGDG5TaHAgTdYn+Gb4GrOLTWUcPWhOE3GosNbyr9Hdx1elbJv/6Ix+UwX669NY2un2fFkFz6VzGMdyRyE/F1oBE2VsZZEjX0nZVHixAHxNAdH6+6rC8At3ScRxyB0eFY2z8mkeyQ7rjGxnd20BXtXOimGO6hm27tTFIkg6yOIKSjBgCVkJ347KAbrPkmgIDXPWqLR9s00m9jujjzgu3IDsHMnkO/AICd1B0ubq40hcXTBppIkLk5AFv10YugOQUQ7u3APfQDM0halry4ISJV8rgTynJ6yD5GBlCKABsscKDtYBl3qRmgLJqlnrb0KMQ+UfJgY2QxjQz7OP8ArmTP3W1QFjoAoAoAoAoAoBX9Mt18lFH60pb2IgH0yGod49iR03ozTzVnU5JLvf8ABT+jmx668KkZxDMfehT9eo1COtP3MvdM1uits/qj55+BWK0FqWbW65VriN8+dNbQykfi7DY7fOjNbq0G8T4NIqNGXEIqVtn1oSls/TnK8zf0npGK1S2VbS3k6y2ilZpFYsWcEtv2hu7ByrKWrDC1U9iNdvGrdupPpZxxOSSTSWFu4GTQmkba6E63FvBbxpCZOtiUhwwdFXZyxBztYxzyKQcJ5Ukls4HlzTurZwlSqSm3LGJPZjDfLs38CObWa3Q7MVhCUHOYs7nvLZAB7huFY68FuiveSfsdzPbUryz+nCXcTeq1vDNc291aqYxHMizQsxbY2gQjI53lWPm4O8HxrbRhFzUo8OBXaTuK1K3nQrvOsvVkljOGsprdlb9mxopOmbZ0mcOjISzEBlIyNo4Izy3VGkmntL22qRnSi4tPYt3sNa3t3kOzGrO3YoJPuFeYb3Gyc4wWZNJdo0tPaXNkZ50iRpGmihbrA3oi1hYDAI5k++p05OnmSW1teSOStbeN8oUJyerGMnsxvc5dnIrOjdY45riNGsbT5SRFYhGz5zAHHn8d9ael15LMVtLSWjXbUJdHWmlFNpZWOfIr2uduv8XXCJ/y+kTgb8hJI2Ub/GEVMt+q1ybOZ0xl1Y1H+aMX78FE1fn2Lu3f1Zo29zg/VW8qRmdN945ihRzkm6vCPvUZI0z34B31jHONpurqKktXlHvwslM6L7HrtLWaHgJQ5/7eX/UrI0jx6StdZNH26SwxxuzTmNhIGI+x7e7DDtFAUbQvTRdzXMMLW9sBJLGhIV8gMwBx5/HBoC4dKOvsujeo6iKJ+saZW6wMcdWUxs4YeuaAouhtef400hbQXljaOJHEZYq5ZVPHYzJgUBI9HhsodKrY2sSyyASiW8cscuqPlYEzgRg7snO0M8sUAzrHV+UDqtqaGLGDHHONjHYhMZljXsVXGyMAYxQFmsrRIo1jjUKijAUcBQGegCgCgCgCgCgEl0t3e1cxJyWLa9sjM30bNV128zS7DtvRulq20p835I99EC4uZZcZ2URP7yVB9ANLNeu32GPpLUxQhHnLyT+ZStIwdXNInquy+5iPqqM1htF/Rnr04y5pPwN7WWAS6PsZQcPG08G1zzkSIM/es27/AFqxtsSpYZw+m4yo37nB4bw15fA2NamJSwJ4nR9rn8k1FulieFyOg9HpOdtKT3uT+BHaH0a9xJ1aFV81mZmOFVVG0xYgHcMdlaYQc3hFpd3NO2pupU3LlvPmldHNA+wxVsqrq6HKurgMrKcDIIPZScHB4YtbqFzTVSG7tJbVBzsXw5eRyH2qyFSO8HgeVbKLacsciDpaEZqkpL86XuaeT5rZOzx2LuzOxtFJZmLMT1knFjvNe3Dy4t8jDQkVGFWMdym/JGXo9ci6YgkEQTkEHBBEZxg8q8odf3M2aZSduk/7o+Zhedn0UXdizG+JLMSST1CcSd5r2WeiWeZqtVFaQkorC1F5kfq7/O7f8NF+eK1Q6y9qLK8/D1P2vyLJrvoRRb6TMJDJKiTgjk0NxiQewSN4YNW0UtrXE+cVqlRqMKn5d3s4fwJBWwQRxFZkcafT9dBri0QHPyBl/vZGP1fCh62avQFabWk3kx9it5GB7CSqD4OaHhZOnP8AmSf2w/oFoBT6pfz+0/tEP6RaAu/S9OzwwM5LHyzSQyexZkVR7AAPZQC70bfvBKssR2XQ5VscDjGR376Au3QX/TUH3sv6NqA6koAoAoAoAoAoAoDFcthGI44OPHlQHPuv9zt6RuCDkKwQfiAJ9Kmqmu81GfRtEU+jsqa7M9+0sPRjNGkF2XljR2MWwHkVM7BZtxJ7cb632koxy2yp9I6VWq6cacW8Z3JvkVTW3Z8uuSjBlMrsGUgg7RzuI3HjUapjXeOZeaP1vstPWWHqrw2GaOwa60RdQp6cM8M67u0NG3huxUuzexo5z0np4nTqc013bfietaRiPR4P/wCvtfzTWq7+89xYejn4R/ufkj5qoSBe43nyG5x+SKxtlmeOxm3TtTo7eM+UovzPmtPCz5fyG13f9oUuVieOxDQMta1cucpHvVM+be/2Kb6UryjvfsZs0s8Rpf8A0j8TxrH9gsP7Gv6SSvbjfH2GvQvUq/vfkjY1C/nMn9nn/RmvLfr+5mzTX4Zfuj5mrbH/APEf+uP6BKyn90vaR7J50hP9i8zV1d/ndv8Ahovz1rTDrL2otbz8PU/bLyJjRUzSXmkLTO6eK9RVPJyCwKjmfM4d3dU+i2ptHH6TpxlbU6mNqSXuwJupRQFv6TL/AK64tm7LK1HviD/r0BJ6gSyQaNvbiIsJJJbaGMrxyGaVt/D0VGc7sZ7axmm1hG+3nCFTWqLK27PcSHSDpSa40Uklwio/lxGFzjAto9+/mSTWRpeM7Ci6m/0jZ/2mD9ItDwu/TBatHDbq3E3ekW9jTIw+BFAUvUrRiXOkLaCTOxJKqtjcSud4zyyN2e+gOsdE6uw27ZjjiXG5AsKLsDhgMBtHd2mgJegCgCgCgCgCgCgNe9cBRnhke4ecfgpoepZeEczX1x1kryHi7s35RJ+uqVvLyfU6UNSEYckkYaxNgV6C79EU4F60TYKyxMMHmRhh8A1SbR4njmUHpHS1rVS/ta+Rr9JiBbiBRwFrEB4Dapd/ee4ejn4R/ufkiM1WDFb0L6XkNzjx2Rilp957j30j/B/5l8Q1pzizzx8htc+PVDNeXX3hl6Pfg/ez1qquUvhnGbKbf2b0parM8PkY+kMnC2jKO9SXkzzrEuINHgnOLNd/b8pJXt2sTS7DH0ck5W85Pe5PyRn1D/nEn9nuP0bVjbbaneb9Oy1bTPJx8zTsgf4n85Sp8uO4/gErbXg400nzIGhriNe8nOK/L8TBq7/O7f8ADRfnrUWHWXtRf3n4ep+1+RIaHSWLTKzGNtjyxlJOANmR2jJ8MPnwqyhSalrZOEr6QjUoKkovht9gr9MWnU3E0X9XI6fksR9VbyrNeeZnOWJJAVcnsVQqj2KoHsoBh6Pv5LXQ1qkEe3JdXE8vAnAjCRA48S1AYdY4Z10KhuQRI2kHbB7Dbx4+igKtqb/SFn/aYf0i0Azf4Q//ACv4S5/yaAoXRh/S9l+GWgOu6AKAKAKAKAKAKAKAr+u931VnO+cERPg/dMAi/F611pYg2TdG0ulu6ce1dy2s54qoPpY9NRdEZ0bbYkdMqzHZ2d+0xIzkHlirS3jimj55pmq5XtTbu2dyF70mRnrYHY5JiKFt28xyOpJxzxjNRbtYmn2HQ+jdTWt5RfCXmkROo931WkLZ/wDqBT4P5h/OrTReKiZZ6Up9JaVI9me7b8CX6VVxdxA8reMfF623f3nuK/0c/CP9z8kfeiaMNfMpGQYJAR3HZpa/ee499Ivwn+ZfE1OkVAtzEBwFtAB7Fry6+8MvR78H72YtSbAzm8hX0pLOZR4kpXtp957jX6SfhF+5eTPOstg0dtYZB8yBoT3PHI+0D+UD4Gsrxesn2Gr0ZqJ0Zw4p570vkQ2jdISW8iywtsOucHAPEYO4gg7ieNRYycXlHQV6FOvB06iymXTXpiYJsgDN5GdwwDtWUDMcDtZmqbdbYR+uByno9FRu6qXJ+ZUtXf53b/hovz1qHDrL2o6e8/D1P2vyPWm7nShuZigIRJnYYAyQrkjkewVcnzArfSjAE0td7PBpBIP+4qyfr0BVaA6u1A1bi/i2xMiZZbdSAeXWfKHd25f4UBR/4QCBbRABgeV/5C0AodTf6Qs/7TD+kWgGb/CH/wCV/CXP+TQFC6MP6Xsvwy0B13QBQBQBQBQBQBQBQEPp7RDT4AaPYIwySJtq28EbgwOQR215KKksM2Uqs6UteDw+ZDJqQmRmKzxzxbt/5a19DT/tRL/xO8/9su8tltbrGiogCqoAAHAAcAK2JJLCIU5ynJyk8tlc0jqqZWO11DrtMUEsJYptHLAEOu4nfvzWMoRl1kbqN1WoJqlJrPI8WOpkauGeK1IBz5kLK2RwwesOPdWPQ0+RuekrtrDqPvPWkdVmmcvL5NKeAaSAlguSQMhwMDPZWUqcJPLRqo3txRjq05tLsNvQWrUduxfq4A+CA0UZQ4PEHLHNI04ReUj2te3FaOrUm2u00LnVAucv5NJgBVaSAltkeiCRIAcDdwpKnCTy0KV7cUY6tObS7CR0Bq5HbsXEcAcjG1FGU3HGQcsc7wPdSNOEXlI8rXtxWjq1JtrtMOk9WA7u0bKFkIMkUkYkiZhuDbJ3q2OakcuwVk4qSwzVSqzpS1oNp9mw0YdSI9obcVmV5gW7A+w9YcVr6Gn/AGol/wCKXn/tl3m5pXVnrWOOpMZKnq5YtsBlUICpDKfRAHPhWcoRksNEelc1qUnKnJpvkYdHanRpIrvFanZII2ISrAjeCCZDz7qxVGmuBulpK7kmnUeH2lhewjII2F87Od3bWwhFRutQUkbalS0lYALty25LlVGFDESAHCgDhyoDxD0b220Nq2sSvMC3YH2HrDigLvDEFUKoAVQAAOAA3AD2UBXdYNVxcsdsQyRkhgk0RcK2zskqQy8QAOfCgNLRfR/bRyrI1vZ+aQylICrBgcqQTIeBHZQGxp3VAXLkyC3lUMWRZoS5Qtja2SHXcdkHfnhQGPQuolvDKspt7QMhyjRwlGVhwIJc0BbqAKAKAKAKAKAKAKAKAKAKAKAKAKAKAKAKAKAKAKAKAKAKAKAKAKAKAKAKAKAKAKAKAKAKA//Z"/>
          <p:cNvSpPr>
            <a:spLocks noChangeAspect="1" noChangeArrowheads="1"/>
          </p:cNvSpPr>
          <p:nvPr/>
        </p:nvSpPr>
        <p:spPr bwMode="auto">
          <a:xfrm>
            <a:off x="612775" y="-13335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4" name="Picture 4" descr="http://www.helpercomputer.com/images/DESCARGAS/Seguridad/Antivirus/Avira/avira_antivir_by_dj_fahr-d3ezw3k.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32529" y="4613367"/>
            <a:ext cx="1320067" cy="132006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s3.amazonaws.com/libapps/accounts/17009/images/Oracle_Database.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53054" y="4485937"/>
            <a:ext cx="1118945" cy="157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76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1094"/>
            <a:ext cx="8913813" cy="914400"/>
          </a:xfrm>
        </p:spPr>
        <p:txBody>
          <a:bodyPr>
            <a:normAutofit fontScale="90000"/>
          </a:bodyPr>
          <a:lstStyle/>
          <a:p>
            <a:r>
              <a:rPr lang="es-EC" dirty="0" smtClean="0"/>
              <a:t>Aplicativos y servicios de la Red de datos de la F.T</a:t>
            </a:r>
            <a:endParaRPr lang="es-EC" dirty="0"/>
          </a:p>
        </p:txBody>
      </p:sp>
      <p:sp>
        <p:nvSpPr>
          <p:cNvPr id="3" name="2 Marcador de contenido"/>
          <p:cNvSpPr>
            <a:spLocks noGrp="1"/>
          </p:cNvSpPr>
          <p:nvPr>
            <p:ph idx="1"/>
          </p:nvPr>
        </p:nvSpPr>
        <p:spPr>
          <a:xfrm>
            <a:off x="484909" y="1427018"/>
            <a:ext cx="8229600" cy="4839312"/>
          </a:xfrm>
        </p:spPr>
        <p:txBody>
          <a:bodyPr>
            <a:normAutofit/>
          </a:bodyPr>
          <a:lstStyle/>
          <a:p>
            <a:pPr marL="349250" lvl="1" indent="0" algn="just">
              <a:buNone/>
            </a:pPr>
            <a:r>
              <a:rPr lang="es-EC" dirty="0" smtClean="0"/>
              <a:t>Las </a:t>
            </a:r>
            <a:r>
              <a:rPr lang="es-EC" dirty="0"/>
              <a:t>aplicaciones de </a:t>
            </a:r>
            <a:r>
              <a:rPr lang="es-EC" dirty="0" smtClean="0"/>
              <a:t>la red </a:t>
            </a:r>
            <a:r>
              <a:rPr lang="es-EC" dirty="0"/>
              <a:t>de </a:t>
            </a:r>
            <a:r>
              <a:rPr lang="es-EC" dirty="0" smtClean="0"/>
              <a:t> la F.T han permitido reducir la brecha tecnológica pues hoy en día todos los procesos se encuentran automatizados facilitando el cumplimiento de las tareas de la F.T :</a:t>
            </a:r>
          </a:p>
          <a:p>
            <a:pPr marL="349250" lvl="1" indent="0" algn="just">
              <a:buNone/>
            </a:pPr>
            <a:endParaRPr lang="es-EC" dirty="0" smtClean="0"/>
          </a:p>
          <a:p>
            <a:pPr lvl="2"/>
            <a:r>
              <a:rPr lang="es-EC" dirty="0"/>
              <a:t>De </a:t>
            </a:r>
            <a:r>
              <a:rPr lang="es-EC" dirty="0" smtClean="0"/>
              <a:t>archivo y gestión </a:t>
            </a:r>
            <a:r>
              <a:rPr lang="es-EC" dirty="0"/>
              <a:t>d</a:t>
            </a:r>
            <a:r>
              <a:rPr lang="es-EC" dirty="0" smtClean="0"/>
              <a:t>ocumental</a:t>
            </a:r>
            <a:endParaRPr lang="es-EC" dirty="0"/>
          </a:p>
          <a:p>
            <a:pPr lvl="2"/>
            <a:r>
              <a:rPr lang="es-EC" dirty="0" smtClean="0"/>
              <a:t>De correo electrónico y mensajería</a:t>
            </a:r>
            <a:endParaRPr lang="es-EC" b="1" dirty="0" smtClean="0"/>
          </a:p>
          <a:p>
            <a:pPr lvl="2"/>
            <a:r>
              <a:rPr lang="es-EC" dirty="0" smtClean="0"/>
              <a:t>De aplicativos automatizados</a:t>
            </a:r>
            <a:endParaRPr lang="es-EC" b="1" dirty="0"/>
          </a:p>
          <a:p>
            <a:pPr lvl="2"/>
            <a:r>
              <a:rPr lang="es-EC" dirty="0"/>
              <a:t>De base de </a:t>
            </a:r>
            <a:r>
              <a:rPr lang="es-EC" dirty="0" smtClean="0"/>
              <a:t>datos</a:t>
            </a:r>
          </a:p>
          <a:p>
            <a:pPr lvl="2"/>
            <a:r>
              <a:rPr lang="es-EC" dirty="0" smtClean="0"/>
              <a:t>DE seguridad y control de la red</a:t>
            </a:r>
            <a:endParaRPr lang="es-EC" dirty="0"/>
          </a:p>
          <a:p>
            <a:pPr lvl="2"/>
            <a:r>
              <a:rPr lang="es-EC" dirty="0"/>
              <a:t>De </a:t>
            </a:r>
            <a:r>
              <a:rPr lang="es-EC" dirty="0" smtClean="0"/>
              <a:t>servicios de comunicación </a:t>
            </a:r>
          </a:p>
          <a:p>
            <a:pPr lvl="3">
              <a:buFont typeface="Wingdings" pitchFamily="2" charset="2"/>
              <a:buChar char="§"/>
            </a:pPr>
            <a:r>
              <a:rPr lang="es-EC" sz="1600" dirty="0" smtClean="0"/>
              <a:t>Videoconferencia </a:t>
            </a:r>
            <a:endParaRPr lang="es-EC" sz="1600" b="1" dirty="0"/>
          </a:p>
          <a:p>
            <a:pPr lvl="3">
              <a:buFont typeface="Wingdings" pitchFamily="2" charset="2"/>
              <a:buChar char="§"/>
            </a:pPr>
            <a:r>
              <a:rPr lang="es-EC" sz="1600" dirty="0" smtClean="0"/>
              <a:t>Video </a:t>
            </a:r>
            <a:r>
              <a:rPr lang="es-EC" sz="1600" dirty="0"/>
              <a:t>vigilancia o CCTV</a:t>
            </a:r>
            <a:endParaRPr lang="es-EC" sz="1600" b="1" dirty="0"/>
          </a:p>
          <a:p>
            <a:pPr lvl="3">
              <a:buFont typeface="Wingdings" pitchFamily="2" charset="2"/>
              <a:buChar char="§"/>
            </a:pPr>
            <a:r>
              <a:rPr lang="es-EC" sz="1600" dirty="0" smtClean="0"/>
              <a:t>Pasarelas de datos para </a:t>
            </a:r>
            <a:r>
              <a:rPr lang="es-EC" sz="1600" dirty="0" err="1" smtClean="0"/>
              <a:t>streaming</a:t>
            </a:r>
            <a:r>
              <a:rPr lang="es-EC" sz="1600" dirty="0" smtClean="0"/>
              <a:t> para </a:t>
            </a:r>
            <a:r>
              <a:rPr lang="es-EC" sz="1600" dirty="0"/>
              <a:t>la radiodifusión </a:t>
            </a:r>
            <a:r>
              <a:rPr lang="es-EC" sz="1600" dirty="0" smtClean="0"/>
              <a:t>y/o radio-comunicación</a:t>
            </a:r>
            <a:r>
              <a:rPr lang="es-EC" sz="1600" dirty="0"/>
              <a:t>.</a:t>
            </a:r>
            <a:endParaRPr lang="es-EC" sz="1600" b="1" dirty="0"/>
          </a:p>
          <a:p>
            <a:pPr lvl="2"/>
            <a:endParaRPr lang="es-EC" b="1" dirty="0"/>
          </a:p>
          <a:p>
            <a:pPr marL="349250" lvl="1" indent="0">
              <a:buNone/>
            </a:pPr>
            <a:endParaRPr lang="es-EC" b="1" dirty="0"/>
          </a:p>
          <a:p>
            <a:endParaRPr lang="es-EC" dirty="0"/>
          </a:p>
        </p:txBody>
      </p:sp>
    </p:spTree>
    <p:extLst>
      <p:ext uri="{BB962C8B-B14F-4D97-AF65-F5344CB8AC3E}">
        <p14:creationId xmlns:p14="http://schemas.microsoft.com/office/powerpoint/2010/main" val="3301918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25076"/>
            <a:ext cx="9144000" cy="914400"/>
          </a:xfrm>
        </p:spPr>
        <p:txBody>
          <a:bodyPr>
            <a:normAutofit/>
          </a:bodyPr>
          <a:lstStyle/>
          <a:p>
            <a:r>
              <a:rPr lang="es-EC" sz="2800" b="1" dirty="0" smtClean="0"/>
              <a:t>Necesidad de Comunicación de Datos</a:t>
            </a:r>
            <a:endParaRPr lang="es-EC" sz="2800" b="1"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274936539"/>
              </p:ext>
            </p:extLst>
          </p:nvPr>
        </p:nvGraphicFramePr>
        <p:xfrm>
          <a:off x="1427019" y="3837707"/>
          <a:ext cx="5815445" cy="251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18655" y="1859340"/>
            <a:ext cx="8368145" cy="2031325"/>
          </a:xfrm>
          <a:prstGeom prst="rect">
            <a:avLst/>
          </a:prstGeom>
        </p:spPr>
        <p:txBody>
          <a:bodyPr wrap="square">
            <a:spAutoFit/>
          </a:bodyPr>
          <a:lstStyle/>
          <a:p>
            <a:pPr algn="just"/>
            <a:r>
              <a:rPr lang="es-EC" dirty="0"/>
              <a:t>La Fuerza Terrestre, para el 2015 tiene una población de 47.640 miembros, cuenta con 4 unidades tipo División, y un Comando de Educación y Doctrina 13 unidades tipo Brigada dentro de las cuales están inmersos 79 unidades tipo Batallón y Escuelas, además existen cuotas de personal militar de la F.T que cumple funciones operativas y administrativas en otras dependencias bajo control del CC.FF.AA y el MIDENA.</a:t>
            </a:r>
            <a:endParaRPr lang="es-EC" b="1" dirty="0"/>
          </a:p>
        </p:txBody>
      </p:sp>
    </p:spTree>
    <p:extLst>
      <p:ext uri="{BB962C8B-B14F-4D97-AF65-F5344CB8AC3E}">
        <p14:creationId xmlns:p14="http://schemas.microsoft.com/office/powerpoint/2010/main" val="2329091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6469" y="320292"/>
            <a:ext cx="8913813" cy="914400"/>
          </a:xfrm>
        </p:spPr>
        <p:txBody>
          <a:bodyPr>
            <a:normAutofit fontScale="90000"/>
          </a:bodyPr>
          <a:lstStyle/>
          <a:p>
            <a:r>
              <a:rPr lang="es-EC" dirty="0" smtClean="0"/>
              <a:t>Proceso para obtener Información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50482851"/>
              </p:ext>
            </p:extLst>
          </p:nvPr>
        </p:nvGraphicFramePr>
        <p:xfrm>
          <a:off x="1967346" y="4441969"/>
          <a:ext cx="5742825" cy="2000250"/>
        </p:xfrm>
        <a:graphic>
          <a:graphicData uri="http://schemas.openxmlformats.org/drawingml/2006/table">
            <a:tbl>
              <a:tblPr firstRow="1" firstCol="1" bandRow="1">
                <a:tableStyleId>{5C22544A-7EE6-4342-B048-85BDC9FD1C3A}</a:tableStyleId>
              </a:tblPr>
              <a:tblGrid>
                <a:gridCol w="950480"/>
                <a:gridCol w="810260"/>
                <a:gridCol w="741680"/>
                <a:gridCol w="810260"/>
                <a:gridCol w="810260"/>
                <a:gridCol w="809625"/>
                <a:gridCol w="810260"/>
              </a:tblGrid>
              <a:tr h="285750">
                <a:tc>
                  <a:txBody>
                    <a:bodyPr/>
                    <a:lstStyle/>
                    <a:p>
                      <a:pPr marL="109220" indent="-87630" algn="ctr">
                        <a:lnSpc>
                          <a:spcPct val="150000"/>
                        </a:lnSpc>
                        <a:spcBef>
                          <a:spcPts val="1200"/>
                        </a:spcBef>
                        <a:spcAft>
                          <a:spcPts val="0"/>
                        </a:spcAft>
                      </a:pPr>
                      <a:r>
                        <a:rPr lang="es-EC" sz="900">
                          <a:effectLst/>
                        </a:rPr>
                        <a:t> </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I D.E</a:t>
                      </a:r>
                      <a:endParaRPr lang="es-EC" sz="1200" b="1">
                        <a:solidFill>
                          <a:srgbClr val="31849B"/>
                        </a:solidFill>
                        <a:effectLst/>
                        <a:latin typeface="Calibri"/>
                        <a:ea typeface="Times New Roman"/>
                        <a:cs typeface="Times New Roman"/>
                      </a:endParaRPr>
                    </a:p>
                  </a:txBody>
                  <a:tcPr marL="68580" marR="68580" marT="0" marB="0"/>
                </a:tc>
                <a:tc>
                  <a:txBody>
                    <a:bodyPr/>
                    <a:lstStyle/>
                    <a:p>
                      <a:pPr indent="20955" algn="ctr">
                        <a:lnSpc>
                          <a:spcPct val="150000"/>
                        </a:lnSpc>
                        <a:spcBef>
                          <a:spcPts val="1200"/>
                        </a:spcBef>
                        <a:spcAft>
                          <a:spcPts val="0"/>
                        </a:spcAft>
                      </a:pPr>
                      <a:r>
                        <a:rPr lang="es-EC" sz="900">
                          <a:effectLst/>
                        </a:rPr>
                        <a:t>II D.E</a:t>
                      </a:r>
                      <a:endParaRPr lang="es-EC" sz="1200" b="1">
                        <a:solidFill>
                          <a:srgbClr val="31849B"/>
                        </a:solidFill>
                        <a:effectLst/>
                        <a:latin typeface="Calibri"/>
                        <a:ea typeface="Times New Roman"/>
                        <a:cs typeface="Times New Roman"/>
                      </a:endParaRPr>
                    </a:p>
                  </a:txBody>
                  <a:tcPr marL="68580" marR="68580" marT="0" marB="0"/>
                </a:tc>
                <a:tc>
                  <a:txBody>
                    <a:bodyPr/>
                    <a:lstStyle/>
                    <a:p>
                      <a:pPr indent="21590" algn="ctr">
                        <a:lnSpc>
                          <a:spcPct val="150000"/>
                        </a:lnSpc>
                        <a:spcBef>
                          <a:spcPts val="1200"/>
                        </a:spcBef>
                        <a:spcAft>
                          <a:spcPts val="0"/>
                        </a:spcAft>
                      </a:pPr>
                      <a:r>
                        <a:rPr lang="es-EC" sz="900">
                          <a:effectLst/>
                        </a:rPr>
                        <a:t>III D.E</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IV D.E</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C.E.D.E</a:t>
                      </a:r>
                      <a:endParaRPr lang="es-EC" sz="1200" b="1">
                        <a:solidFill>
                          <a:srgbClr val="31849B"/>
                        </a:solidFill>
                        <a:effectLst/>
                        <a:latin typeface="Calibri"/>
                        <a:ea typeface="Times New Roman"/>
                        <a:cs typeface="Times New Roman"/>
                      </a:endParaRPr>
                    </a:p>
                  </a:txBody>
                  <a:tcPr marL="68580" marR="68580" marT="0" marB="0"/>
                </a:tc>
                <a:tc>
                  <a:txBody>
                    <a:bodyPr/>
                    <a:lstStyle/>
                    <a:p>
                      <a:pPr indent="21590" algn="ctr">
                        <a:lnSpc>
                          <a:spcPct val="150000"/>
                        </a:lnSpc>
                        <a:spcBef>
                          <a:spcPts val="1200"/>
                        </a:spcBef>
                        <a:spcAft>
                          <a:spcPts val="0"/>
                        </a:spcAft>
                      </a:pPr>
                      <a:r>
                        <a:rPr lang="es-EC" sz="900">
                          <a:effectLst/>
                        </a:rPr>
                        <a:t>TOTAL </a:t>
                      </a:r>
                      <a:endParaRPr lang="es-EC" sz="1200" b="1">
                        <a:solidFill>
                          <a:srgbClr val="31849B"/>
                        </a:solidFill>
                        <a:effectLst/>
                        <a:latin typeface="Calibri"/>
                        <a:ea typeface="Times New Roman"/>
                        <a:cs typeface="Times New Roman"/>
                      </a:endParaRPr>
                    </a:p>
                  </a:txBody>
                  <a:tcPr marL="68580" marR="68580" marT="0" marB="0"/>
                </a:tc>
              </a:tr>
              <a:tr h="190500">
                <a:tc>
                  <a:txBody>
                    <a:bodyPr/>
                    <a:lstStyle/>
                    <a:p>
                      <a:pPr indent="228600" algn="ctr">
                        <a:lnSpc>
                          <a:spcPct val="150000"/>
                        </a:lnSpc>
                        <a:spcBef>
                          <a:spcPts val="1200"/>
                        </a:spcBef>
                        <a:spcAft>
                          <a:spcPts val="0"/>
                        </a:spcAft>
                      </a:pPr>
                      <a:r>
                        <a:rPr lang="es-EC" sz="900">
                          <a:effectLst/>
                        </a:rPr>
                        <a:t>N</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8461</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2315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5086</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3321</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4750</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23933</a:t>
                      </a:r>
                      <a:endParaRPr lang="es-EC" sz="1200" b="1">
                        <a:solidFill>
                          <a:srgbClr val="31849B"/>
                        </a:solidFill>
                        <a:effectLst/>
                        <a:latin typeface="Calibri"/>
                        <a:ea typeface="Times New Roman"/>
                        <a:cs typeface="Times New Roman"/>
                      </a:endParaRPr>
                    </a:p>
                  </a:txBody>
                  <a:tcPr marL="68580" marR="68580" marT="0" marB="0"/>
                </a:tc>
              </a:tr>
              <a:tr h="190500">
                <a:tc>
                  <a:txBody>
                    <a:bodyPr/>
                    <a:lstStyle/>
                    <a:p>
                      <a:pPr indent="228600" algn="ctr">
                        <a:lnSpc>
                          <a:spcPct val="150000"/>
                        </a:lnSpc>
                        <a:spcBef>
                          <a:spcPts val="1200"/>
                        </a:spcBef>
                        <a:spcAft>
                          <a:spcPts val="0"/>
                        </a:spcAft>
                      </a:pPr>
                      <a:r>
                        <a:rPr lang="es-EC" sz="900">
                          <a:effectLst/>
                        </a:rPr>
                        <a:t>Za</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1,96</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1,96</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1,96</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1,96</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1,96</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1,96</a:t>
                      </a:r>
                      <a:endParaRPr lang="es-EC" sz="1200" b="1">
                        <a:solidFill>
                          <a:srgbClr val="31849B"/>
                        </a:solidFill>
                        <a:effectLst/>
                        <a:latin typeface="Calibri"/>
                        <a:ea typeface="Times New Roman"/>
                        <a:cs typeface="Times New Roman"/>
                      </a:endParaRPr>
                    </a:p>
                  </a:txBody>
                  <a:tcPr marL="68580" marR="68580" marT="0" marB="0"/>
                </a:tc>
              </a:tr>
              <a:tr h="190500">
                <a:tc>
                  <a:txBody>
                    <a:bodyPr/>
                    <a:lstStyle/>
                    <a:p>
                      <a:pPr indent="228600" algn="ctr">
                        <a:lnSpc>
                          <a:spcPct val="150000"/>
                        </a:lnSpc>
                        <a:spcBef>
                          <a:spcPts val="1200"/>
                        </a:spcBef>
                        <a:spcAft>
                          <a:spcPts val="0"/>
                        </a:spcAft>
                      </a:pPr>
                      <a:r>
                        <a:rPr lang="es-EC" sz="900">
                          <a:effectLst/>
                        </a:rPr>
                        <a:t>p</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r>
              <a:tr h="190500">
                <a:tc>
                  <a:txBody>
                    <a:bodyPr/>
                    <a:lstStyle/>
                    <a:p>
                      <a:pPr indent="228600" algn="ctr">
                        <a:lnSpc>
                          <a:spcPct val="150000"/>
                        </a:lnSpc>
                        <a:spcBef>
                          <a:spcPts val="1200"/>
                        </a:spcBef>
                        <a:spcAft>
                          <a:spcPts val="0"/>
                        </a:spcAft>
                      </a:pPr>
                      <a:r>
                        <a:rPr lang="es-EC" sz="900">
                          <a:effectLst/>
                        </a:rPr>
                        <a:t>q</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0,5</a:t>
                      </a:r>
                      <a:endParaRPr lang="es-EC" sz="1200" b="1">
                        <a:solidFill>
                          <a:srgbClr val="31849B"/>
                        </a:solidFill>
                        <a:effectLst/>
                        <a:latin typeface="Calibri"/>
                        <a:ea typeface="Times New Roman"/>
                        <a:cs typeface="Times New Roman"/>
                      </a:endParaRPr>
                    </a:p>
                  </a:txBody>
                  <a:tcPr marL="68580" marR="68580" marT="0" marB="0"/>
                </a:tc>
              </a:tr>
              <a:tr h="190500">
                <a:tc>
                  <a:txBody>
                    <a:bodyPr/>
                    <a:lstStyle/>
                    <a:p>
                      <a:pPr indent="228600" algn="ctr">
                        <a:lnSpc>
                          <a:spcPct val="150000"/>
                        </a:lnSpc>
                        <a:spcBef>
                          <a:spcPts val="1200"/>
                        </a:spcBef>
                        <a:spcAft>
                          <a:spcPts val="0"/>
                        </a:spcAft>
                      </a:pPr>
                      <a:r>
                        <a:rPr lang="es-EC" sz="900">
                          <a:effectLst/>
                        </a:rPr>
                        <a:t>d</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0,1</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0,1</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0,1</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0,1</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0,1</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0,1</a:t>
                      </a:r>
                      <a:endParaRPr lang="es-EC" sz="1200" b="1">
                        <a:solidFill>
                          <a:srgbClr val="31849B"/>
                        </a:solidFill>
                        <a:effectLst/>
                        <a:latin typeface="Calibri"/>
                        <a:ea typeface="Times New Roman"/>
                        <a:cs typeface="Times New Roman"/>
                      </a:endParaRPr>
                    </a:p>
                  </a:txBody>
                  <a:tcPr marL="68580" marR="68580" marT="0" marB="0"/>
                </a:tc>
              </a:tr>
              <a:tr h="190500">
                <a:tc>
                  <a:txBody>
                    <a:bodyPr/>
                    <a:lstStyle/>
                    <a:p>
                      <a:pPr indent="228600" algn="ctr">
                        <a:lnSpc>
                          <a:spcPct val="150000"/>
                        </a:lnSpc>
                        <a:spcBef>
                          <a:spcPts val="1200"/>
                        </a:spcBef>
                        <a:spcAft>
                          <a:spcPts val="0"/>
                        </a:spcAft>
                      </a:pPr>
                      <a:r>
                        <a:rPr lang="es-EC" sz="1200">
                          <a:effectLst/>
                        </a:rPr>
                        <a:t> </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1200">
                          <a:effectLst/>
                        </a:rPr>
                        <a:t> </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1200">
                          <a:effectLst/>
                        </a:rPr>
                        <a:t> </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1200">
                          <a:effectLst/>
                        </a:rPr>
                        <a:t> </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1200">
                          <a:effectLst/>
                        </a:rPr>
                        <a:t> </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1200">
                          <a:effectLst/>
                        </a:rPr>
                        <a:t> </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1200">
                          <a:effectLst/>
                        </a:rPr>
                        <a:t> </a:t>
                      </a:r>
                      <a:endParaRPr lang="es-EC" sz="1200" b="1">
                        <a:solidFill>
                          <a:srgbClr val="31849B"/>
                        </a:solidFill>
                        <a:effectLst/>
                        <a:latin typeface="Calibri"/>
                        <a:ea typeface="Times New Roman"/>
                        <a:cs typeface="Times New Roman"/>
                      </a:endParaRPr>
                    </a:p>
                  </a:txBody>
                  <a:tcPr marL="68580" marR="68580" marT="0" marB="0"/>
                </a:tc>
              </a:tr>
              <a:tr h="381000">
                <a:tc>
                  <a:txBody>
                    <a:bodyPr/>
                    <a:lstStyle/>
                    <a:p>
                      <a:pPr indent="228600" algn="ctr">
                        <a:lnSpc>
                          <a:spcPct val="150000"/>
                        </a:lnSpc>
                        <a:spcBef>
                          <a:spcPts val="1200"/>
                        </a:spcBef>
                        <a:spcAft>
                          <a:spcPts val="0"/>
                        </a:spcAft>
                      </a:pPr>
                      <a:r>
                        <a:rPr lang="es-EC" sz="900">
                          <a:effectLst/>
                        </a:rPr>
                        <a:t>Tamaño de Muestra</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4498</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1865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3325</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2467</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a:effectLst/>
                        </a:rPr>
                        <a:t>3944</a:t>
                      </a:r>
                      <a:endParaRPr lang="es-EC" sz="1200" b="1">
                        <a:solidFill>
                          <a:srgbClr val="31849B"/>
                        </a:solidFill>
                        <a:effectLst/>
                        <a:latin typeface="Calibri"/>
                        <a:ea typeface="Times New Roman"/>
                        <a:cs typeface="Times New Roman"/>
                      </a:endParaRPr>
                    </a:p>
                  </a:txBody>
                  <a:tcPr marL="68580" marR="68580" marT="0" marB="0"/>
                </a:tc>
                <a:tc>
                  <a:txBody>
                    <a:bodyPr/>
                    <a:lstStyle/>
                    <a:p>
                      <a:pPr indent="228600" algn="ctr">
                        <a:lnSpc>
                          <a:spcPct val="150000"/>
                        </a:lnSpc>
                        <a:spcBef>
                          <a:spcPts val="1200"/>
                        </a:spcBef>
                        <a:spcAft>
                          <a:spcPts val="0"/>
                        </a:spcAft>
                      </a:pPr>
                      <a:r>
                        <a:rPr lang="es-EC" sz="900" dirty="0">
                          <a:effectLst/>
                        </a:rPr>
                        <a:t>16099</a:t>
                      </a:r>
                      <a:endParaRPr lang="es-EC" sz="1200" b="1" dirty="0">
                        <a:solidFill>
                          <a:srgbClr val="31849B"/>
                        </a:solidFill>
                        <a:effectLst/>
                        <a:latin typeface="Calibri"/>
                        <a:ea typeface="Times New Roman"/>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554182" y="1373106"/>
                <a:ext cx="3191002" cy="758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𝐧</m:t>
                      </m:r>
                      <m:r>
                        <a:rPr lang="es-EC" b="1">
                          <a:latin typeface="Cambria Math"/>
                        </a:rPr>
                        <m:t>=</m:t>
                      </m:r>
                      <m:f>
                        <m:fPr>
                          <m:ctrlPr>
                            <a:rPr lang="es-EC" b="1" i="1">
                              <a:latin typeface="Cambria Math"/>
                            </a:rPr>
                          </m:ctrlPr>
                        </m:fPr>
                        <m:num>
                          <m:r>
                            <a:rPr lang="es-EC" b="1" i="1">
                              <a:latin typeface="Cambria Math"/>
                            </a:rPr>
                            <m:t>𝐍</m:t>
                          </m:r>
                          <m:r>
                            <a:rPr lang="es-EC" b="1" i="1">
                              <a:latin typeface="Cambria Math"/>
                            </a:rPr>
                            <m:t>∗</m:t>
                          </m:r>
                          <m:sSup>
                            <m:sSupPr>
                              <m:ctrlPr>
                                <a:rPr lang="es-EC" b="1" i="1">
                                  <a:latin typeface="Cambria Math"/>
                                </a:rPr>
                              </m:ctrlPr>
                            </m:sSupPr>
                            <m:e>
                              <m:r>
                                <a:rPr lang="es-EC" b="1" i="1">
                                  <a:latin typeface="Cambria Math"/>
                                </a:rPr>
                                <m:t>𝒁</m:t>
                              </m:r>
                            </m:e>
                            <m:sup>
                              <m:r>
                                <a:rPr lang="es-EC" b="1" i="1">
                                  <a:latin typeface="Cambria Math"/>
                                </a:rPr>
                                <m:t>𝟐</m:t>
                              </m:r>
                            </m:sup>
                          </m:sSup>
                          <m:r>
                            <a:rPr lang="es-EC" b="1" i="1">
                              <a:latin typeface="Cambria Math"/>
                            </a:rPr>
                            <m:t>∗</m:t>
                          </m:r>
                          <m:r>
                            <a:rPr lang="es-EC" b="1" i="1">
                              <a:latin typeface="Cambria Math"/>
                            </a:rPr>
                            <m:t>𝐩</m:t>
                          </m:r>
                          <m:r>
                            <a:rPr lang="es-EC" b="1" i="1">
                              <a:latin typeface="Cambria Math"/>
                            </a:rPr>
                            <m:t>∗</m:t>
                          </m:r>
                          <m:r>
                            <a:rPr lang="es-EC" b="1" i="1">
                              <a:latin typeface="Cambria Math"/>
                            </a:rPr>
                            <m:t>𝐪</m:t>
                          </m:r>
                        </m:num>
                        <m:den>
                          <m:sSup>
                            <m:sSupPr>
                              <m:ctrlPr>
                                <a:rPr lang="es-EC" b="1" i="1">
                                  <a:latin typeface="Cambria Math"/>
                                </a:rPr>
                              </m:ctrlPr>
                            </m:sSupPr>
                            <m:e>
                              <m:r>
                                <a:rPr lang="es-EC" b="1" i="1">
                                  <a:latin typeface="Cambria Math"/>
                                </a:rPr>
                                <m:t>𝒅</m:t>
                              </m:r>
                            </m:e>
                            <m:sup>
                              <m:r>
                                <a:rPr lang="es-EC" b="1" i="1">
                                  <a:latin typeface="Cambria Math"/>
                                </a:rPr>
                                <m:t>𝟐</m:t>
                              </m:r>
                            </m:sup>
                          </m:sSup>
                          <m:r>
                            <a:rPr lang="es-EC" b="1" i="1">
                              <a:latin typeface="Cambria Math"/>
                            </a:rPr>
                            <m:t>∗</m:t>
                          </m:r>
                          <m:d>
                            <m:dPr>
                              <m:ctrlPr>
                                <a:rPr lang="es-EC" b="1" i="1">
                                  <a:latin typeface="Cambria Math"/>
                                </a:rPr>
                              </m:ctrlPr>
                            </m:dPr>
                            <m:e>
                              <m:r>
                                <a:rPr lang="es-EC" b="1" i="1">
                                  <a:latin typeface="Cambria Math"/>
                                </a:rPr>
                                <m:t>𝑵</m:t>
                              </m:r>
                              <m:r>
                                <a:rPr lang="es-EC" b="1" i="1">
                                  <a:latin typeface="Cambria Math"/>
                                </a:rPr>
                                <m:t>−</m:t>
                              </m:r>
                              <m:r>
                                <a:rPr lang="es-EC" b="1" i="1">
                                  <a:latin typeface="Cambria Math"/>
                                </a:rPr>
                                <m:t>𝟏</m:t>
                              </m:r>
                            </m:e>
                          </m:d>
                          <m:r>
                            <a:rPr lang="es-EC" b="1" i="1">
                              <a:latin typeface="Cambria Math"/>
                            </a:rPr>
                            <m:t>+</m:t>
                          </m:r>
                          <m:sSup>
                            <m:sSupPr>
                              <m:ctrlPr>
                                <a:rPr lang="es-EC" b="1" i="1">
                                  <a:latin typeface="Cambria Math"/>
                                </a:rPr>
                              </m:ctrlPr>
                            </m:sSupPr>
                            <m:e>
                              <m:r>
                                <a:rPr lang="es-EC" b="1" i="1">
                                  <a:latin typeface="Cambria Math"/>
                                </a:rPr>
                                <m:t>𝒁</m:t>
                              </m:r>
                            </m:e>
                            <m:sup>
                              <m:r>
                                <a:rPr lang="es-EC" b="1" i="1">
                                  <a:latin typeface="Cambria Math"/>
                                </a:rPr>
                                <m:t>𝟐</m:t>
                              </m:r>
                            </m:sup>
                          </m:sSup>
                          <m:r>
                            <a:rPr lang="es-EC" b="1" i="1">
                              <a:latin typeface="Cambria Math"/>
                            </a:rPr>
                            <m:t>∗</m:t>
                          </m:r>
                          <m:r>
                            <a:rPr lang="es-EC" b="1" i="1">
                              <a:latin typeface="Cambria Math"/>
                            </a:rPr>
                            <m:t>𝒑</m:t>
                          </m:r>
                          <m:r>
                            <a:rPr lang="es-EC" b="1" i="1">
                              <a:latin typeface="Cambria Math"/>
                            </a:rPr>
                            <m:t>∗</m:t>
                          </m:r>
                          <m:r>
                            <a:rPr lang="es-EC" b="1" i="1">
                              <a:latin typeface="Cambria Math"/>
                            </a:rPr>
                            <m:t>𝒒</m:t>
                          </m:r>
                        </m:den>
                      </m:f>
                    </m:oMath>
                  </m:oMathPara>
                </a14:m>
                <a:endParaRPr lang="es-EC" b="1" dirty="0"/>
              </a:p>
            </p:txBody>
          </p:sp>
        </mc:Choice>
        <mc:Fallback xmlns="">
          <p:sp>
            <p:nvSpPr>
              <p:cNvPr id="5" name="4 Rectángulo"/>
              <p:cNvSpPr>
                <a:spLocks noRot="1" noChangeAspect="1" noMove="1" noResize="1" noEditPoints="1" noAdjustHandles="1" noChangeArrowheads="1" noChangeShapeType="1" noTextEdit="1"/>
              </p:cNvSpPr>
              <p:nvPr/>
            </p:nvSpPr>
            <p:spPr>
              <a:xfrm>
                <a:off x="554182" y="1373106"/>
                <a:ext cx="3191002" cy="758990"/>
              </a:xfrm>
              <a:prstGeom prst="rect">
                <a:avLst/>
              </a:prstGeom>
              <a:blipFill rotWithShape="1">
                <a:blip r:embed="rId2"/>
                <a:stretch>
                  <a:fillRect/>
                </a:stretch>
              </a:blipFill>
            </p:spPr>
            <p:txBody>
              <a:bodyPr/>
              <a:lstStyle/>
              <a:p>
                <a:r>
                  <a:rPr lang="es-EC">
                    <a:noFill/>
                  </a:rPr>
                  <a:t> </a:t>
                </a:r>
              </a:p>
            </p:txBody>
          </p:sp>
        </mc:Fallback>
      </mc:AlternateContent>
      <p:sp>
        <p:nvSpPr>
          <p:cNvPr id="6" name="5 Rectángulo"/>
          <p:cNvSpPr/>
          <p:nvPr/>
        </p:nvSpPr>
        <p:spPr>
          <a:xfrm>
            <a:off x="554182" y="2440049"/>
            <a:ext cx="8326582" cy="1938992"/>
          </a:xfrm>
          <a:prstGeom prst="rect">
            <a:avLst/>
          </a:prstGeom>
        </p:spPr>
        <p:txBody>
          <a:bodyPr wrap="square">
            <a:spAutoFit/>
          </a:bodyPr>
          <a:lstStyle/>
          <a:p>
            <a:pPr algn="just"/>
            <a:r>
              <a:rPr lang="es-EC" sz="1200" dirty="0"/>
              <a:t>Para realizar el cálculo de la muestra se usó un nivel de confianza del 95% para que la encuesta sea confiable.</a:t>
            </a:r>
            <a:endParaRPr lang="es-EC" sz="1200" b="1" dirty="0"/>
          </a:p>
          <a:p>
            <a:pPr algn="just"/>
            <a:r>
              <a:rPr lang="es-EC" sz="1200" dirty="0"/>
              <a:t>Para usar el valor de P=0,5 se realizó una encuesta con la siguiente pregunta piloto</a:t>
            </a:r>
            <a:r>
              <a:rPr lang="es-EC" sz="1200" dirty="0" smtClean="0"/>
              <a:t>:</a:t>
            </a:r>
          </a:p>
          <a:p>
            <a:pPr algn="just"/>
            <a:endParaRPr lang="es-EC" sz="1200" b="1" dirty="0"/>
          </a:p>
          <a:p>
            <a:pPr algn="just"/>
            <a:r>
              <a:rPr lang="es-EC" sz="1200" b="1" i="1" dirty="0"/>
              <a:t>¿Sabe usted que es  la Red de datos de la Fuerza Terrestre?</a:t>
            </a:r>
            <a:endParaRPr lang="es-EC" sz="1200" b="1" dirty="0"/>
          </a:p>
          <a:p>
            <a:pPr algn="just"/>
            <a:r>
              <a:rPr lang="es-EC" sz="1200" dirty="0"/>
              <a:t> </a:t>
            </a:r>
            <a:endParaRPr lang="es-EC" sz="1200" b="1" dirty="0"/>
          </a:p>
          <a:p>
            <a:pPr algn="just"/>
            <a:r>
              <a:rPr lang="es-EC" sz="1200" dirty="0"/>
              <a:t>Y como la mayoría de personas contestaron negativamente se usó el peor de </a:t>
            </a:r>
            <a:r>
              <a:rPr lang="es-EC" sz="1200" dirty="0" smtClean="0"/>
              <a:t>los </a:t>
            </a:r>
            <a:r>
              <a:rPr lang="es-EC" sz="1200" dirty="0"/>
              <a:t>casos es decir un valor de p=0,5.</a:t>
            </a:r>
            <a:endParaRPr lang="es-EC" sz="1200" b="1" dirty="0"/>
          </a:p>
          <a:p>
            <a:pPr algn="just"/>
            <a:r>
              <a:rPr lang="es-EC" sz="1200" dirty="0"/>
              <a:t>Los datos que se muestran continuación se obtienen utilizando la Ecuación planteada anteriormente para el cálculo del tamaño de muestra.</a:t>
            </a:r>
            <a:endParaRPr lang="es-EC" sz="1200" b="1" dirty="0"/>
          </a:p>
        </p:txBody>
      </p:sp>
    </p:spTree>
    <p:extLst>
      <p:ext uri="{BB962C8B-B14F-4D97-AF65-F5344CB8AC3E}">
        <p14:creationId xmlns:p14="http://schemas.microsoft.com/office/powerpoint/2010/main" val="1682002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Factores Importantes a Considerar</a:t>
            </a:r>
            <a:endParaRPr lang="es-EC" dirty="0"/>
          </a:p>
        </p:txBody>
      </p:sp>
      <p:sp>
        <p:nvSpPr>
          <p:cNvPr id="3" name="2 Marcador de contenido"/>
          <p:cNvSpPr>
            <a:spLocks noGrp="1"/>
          </p:cNvSpPr>
          <p:nvPr>
            <p:ph idx="1"/>
          </p:nvPr>
        </p:nvSpPr>
        <p:spPr>
          <a:xfrm>
            <a:off x="671079" y="2457017"/>
            <a:ext cx="7610476" cy="3670767"/>
          </a:xfrm>
        </p:spPr>
        <p:txBody>
          <a:bodyPr/>
          <a:lstStyle/>
          <a:p>
            <a:pPr algn="just"/>
            <a:r>
              <a:rPr lang="es-EC" dirty="0" smtClean="0"/>
              <a:t>La red de Datos de la F.T al igual que todas las redes de computadoras </a:t>
            </a:r>
            <a:r>
              <a:rPr lang="es-EC" dirty="0"/>
              <a:t>dependen de varias características como son: tráfico de datos, </a:t>
            </a:r>
            <a:r>
              <a:rPr lang="es-EC" dirty="0" err="1" smtClean="0"/>
              <a:t>throughput</a:t>
            </a:r>
            <a:r>
              <a:rPr lang="es-EC" dirty="0" smtClean="0"/>
              <a:t>, </a:t>
            </a:r>
            <a:r>
              <a:rPr lang="es-EC" dirty="0"/>
              <a:t>capacidad de procesamiento de los dispositivos de entrada y salida, parámetros que son fundamentales para completar sus </a:t>
            </a:r>
            <a:r>
              <a:rPr lang="es-EC" dirty="0" smtClean="0"/>
              <a:t>tareas</a:t>
            </a:r>
          </a:p>
          <a:p>
            <a:pPr lvl="2" algn="just">
              <a:buFont typeface="Wingdings" pitchFamily="2" charset="2"/>
              <a:buChar char="§"/>
            </a:pPr>
            <a:r>
              <a:rPr lang="es-EC" dirty="0" smtClean="0"/>
              <a:t>Disponibilidad</a:t>
            </a:r>
          </a:p>
          <a:p>
            <a:pPr lvl="2" algn="just">
              <a:buFont typeface="Wingdings" pitchFamily="2" charset="2"/>
              <a:buChar char="§"/>
            </a:pPr>
            <a:r>
              <a:rPr lang="es-EC" dirty="0" smtClean="0"/>
              <a:t>Confidencialidad</a:t>
            </a:r>
          </a:p>
          <a:p>
            <a:pPr lvl="2" algn="just">
              <a:buFont typeface="Wingdings" pitchFamily="2" charset="2"/>
              <a:buChar char="§"/>
            </a:pPr>
            <a:r>
              <a:rPr lang="es-EC" dirty="0"/>
              <a:t>Integridad</a:t>
            </a:r>
          </a:p>
        </p:txBody>
      </p:sp>
    </p:spTree>
    <p:extLst>
      <p:ext uri="{BB962C8B-B14F-4D97-AF65-F5344CB8AC3E}">
        <p14:creationId xmlns:p14="http://schemas.microsoft.com/office/powerpoint/2010/main" val="1515743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SUMARIO</a:t>
            </a:r>
            <a:endParaRPr lang="es-EC" b="1" dirty="0"/>
          </a:p>
        </p:txBody>
      </p:sp>
      <p:sp>
        <p:nvSpPr>
          <p:cNvPr id="3" name="2 Marcador de contenido"/>
          <p:cNvSpPr>
            <a:spLocks noGrp="1"/>
          </p:cNvSpPr>
          <p:nvPr>
            <p:ph idx="1"/>
          </p:nvPr>
        </p:nvSpPr>
        <p:spPr>
          <a:xfrm>
            <a:off x="395536" y="2272145"/>
            <a:ext cx="8229600" cy="3738602"/>
          </a:xfrm>
        </p:spPr>
        <p:txBody>
          <a:bodyPr>
            <a:normAutofit fontScale="92500" lnSpcReduction="20000"/>
          </a:bodyPr>
          <a:lstStyle/>
          <a:p>
            <a:r>
              <a:rPr lang="es-EC" dirty="0" smtClean="0"/>
              <a:t>Introducción</a:t>
            </a:r>
          </a:p>
          <a:p>
            <a:r>
              <a:rPr lang="es-EC" dirty="0" smtClean="0"/>
              <a:t>Antecedentes</a:t>
            </a:r>
            <a:endParaRPr lang="es-EC" dirty="0"/>
          </a:p>
          <a:p>
            <a:r>
              <a:rPr lang="es-EC" dirty="0" smtClean="0"/>
              <a:t>Objetivos</a:t>
            </a:r>
          </a:p>
          <a:p>
            <a:r>
              <a:rPr lang="es-EC" dirty="0" smtClean="0"/>
              <a:t>Desarrollo</a:t>
            </a:r>
          </a:p>
          <a:p>
            <a:r>
              <a:rPr lang="es-EC" dirty="0" smtClean="0"/>
              <a:t>Inversión</a:t>
            </a:r>
          </a:p>
          <a:p>
            <a:r>
              <a:rPr lang="es-EC" dirty="0" smtClean="0"/>
              <a:t>Matriz de Riesgo</a:t>
            </a:r>
          </a:p>
          <a:p>
            <a:r>
              <a:rPr lang="es-EC" dirty="0" smtClean="0"/>
              <a:t>Conclusiones</a:t>
            </a:r>
          </a:p>
          <a:p>
            <a:r>
              <a:rPr lang="es-EC" dirty="0" smtClean="0"/>
              <a:t>Recomendaciones</a:t>
            </a:r>
            <a:endParaRPr lang="es-EC" dirty="0"/>
          </a:p>
        </p:txBody>
      </p:sp>
    </p:spTree>
    <p:extLst>
      <p:ext uri="{BB962C8B-B14F-4D97-AF65-F5344CB8AC3E}">
        <p14:creationId xmlns:p14="http://schemas.microsoft.com/office/powerpoint/2010/main" val="99377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66656"/>
            <a:ext cx="8913813" cy="914400"/>
          </a:xfrm>
        </p:spPr>
        <p:txBody>
          <a:bodyPr/>
          <a:lstStyle/>
          <a:p>
            <a:r>
              <a:rPr lang="es-EC" dirty="0" smtClean="0"/>
              <a:t>Matriz de Riesgo</a:t>
            </a:r>
            <a:endParaRPr lang="es-EC" dirty="0"/>
          </a:p>
        </p:txBody>
      </p:sp>
      <p:sp>
        <p:nvSpPr>
          <p:cNvPr id="3" name="2 Marcador de contenido"/>
          <p:cNvSpPr>
            <a:spLocks noGrp="1"/>
          </p:cNvSpPr>
          <p:nvPr>
            <p:ph idx="1"/>
          </p:nvPr>
        </p:nvSpPr>
        <p:spPr>
          <a:xfrm>
            <a:off x="387927" y="2258292"/>
            <a:ext cx="8336973" cy="4008038"/>
          </a:xfrm>
        </p:spPr>
        <p:txBody>
          <a:bodyPr>
            <a:normAutofit fontScale="92500" lnSpcReduction="10000"/>
          </a:bodyPr>
          <a:lstStyle/>
          <a:p>
            <a:pPr algn="just"/>
            <a:r>
              <a:rPr lang="es-EC" dirty="0"/>
              <a:t>Para obtener datos de estos parámetros se </a:t>
            </a:r>
            <a:r>
              <a:rPr lang="es-EC" dirty="0" smtClean="0"/>
              <a:t>procedió </a:t>
            </a:r>
            <a:r>
              <a:rPr lang="es-EC" dirty="0"/>
              <a:t>a realizar varias encuestas las mismas que fueron aplicadas al porcentaje deducido del cálculo de la muestra considerando los diferentes factores de riesgo tanto natural, antrópico y otros circunstanciales que pueden influir sobre la infraestructura tecnológica de las Fuerzas Armadas, con especial atención a la Red de Datos de la Fuerza </a:t>
            </a:r>
            <a:r>
              <a:rPr lang="es-EC" dirty="0" smtClean="0"/>
              <a:t>Terrestre</a:t>
            </a:r>
            <a:r>
              <a:rPr lang="es-EC" dirty="0"/>
              <a:t>.</a:t>
            </a:r>
            <a:endParaRPr lang="es-EC" dirty="0" smtClean="0"/>
          </a:p>
          <a:p>
            <a:pPr algn="just"/>
            <a:r>
              <a:rPr lang="es-EC" dirty="0" smtClean="0"/>
              <a:t>Producto </a:t>
            </a:r>
            <a:r>
              <a:rPr lang="es-EC" dirty="0"/>
              <a:t>de esta matriz se pudo evidenciar valores numéricos que trasladados a curvas de comportamiento que para nuestro caso las denominaremos “umbrales” nos llevan a </a:t>
            </a:r>
            <a:r>
              <a:rPr lang="es-EC" dirty="0" smtClean="0"/>
              <a:t>deducciones </a:t>
            </a:r>
            <a:r>
              <a:rPr lang="es-EC" dirty="0"/>
              <a:t>donde relacionamos los fallos o daños que pudieran en algún determinado momento convertirse en amenazas sobre la inversión de la </a:t>
            </a:r>
            <a:r>
              <a:rPr lang="es-EC" dirty="0" smtClean="0"/>
              <a:t>F.T</a:t>
            </a:r>
            <a:endParaRPr lang="es-EC" b="1" dirty="0"/>
          </a:p>
          <a:p>
            <a:endParaRPr lang="es-EC" dirty="0"/>
          </a:p>
        </p:txBody>
      </p:sp>
      <p:sp>
        <p:nvSpPr>
          <p:cNvPr id="4" name="3 Rectángulo">
            <a:hlinkClick r:id="rId2" action="ppaction://hlinkfile"/>
          </p:cNvPr>
          <p:cNvSpPr/>
          <p:nvPr/>
        </p:nvSpPr>
        <p:spPr>
          <a:xfrm>
            <a:off x="5680364" y="845127"/>
            <a:ext cx="1579418" cy="512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25285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4846"/>
            <a:ext cx="8913813" cy="914400"/>
          </a:xfrm>
        </p:spPr>
        <p:txBody>
          <a:bodyPr/>
          <a:lstStyle/>
          <a:p>
            <a:r>
              <a:rPr lang="es-EC" dirty="0" smtClean="0"/>
              <a:t>BENEFICIOS OBTENIDOS</a:t>
            </a:r>
            <a:endParaRPr lang="es-EC" dirty="0"/>
          </a:p>
        </p:txBody>
      </p:sp>
      <p:sp>
        <p:nvSpPr>
          <p:cNvPr id="3" name="2 Marcador de contenido"/>
          <p:cNvSpPr>
            <a:spLocks noGrp="1"/>
          </p:cNvSpPr>
          <p:nvPr>
            <p:ph idx="1"/>
          </p:nvPr>
        </p:nvSpPr>
        <p:spPr>
          <a:xfrm>
            <a:off x="245918" y="1613499"/>
            <a:ext cx="8288482" cy="1145165"/>
          </a:xfrm>
        </p:spPr>
        <p:txBody>
          <a:bodyPr>
            <a:normAutofit fontScale="85000" lnSpcReduction="20000"/>
          </a:bodyPr>
          <a:lstStyle/>
          <a:p>
            <a:pPr algn="just"/>
            <a:r>
              <a:rPr lang="es-EC" dirty="0" smtClean="0"/>
              <a:t>Una de las encuestas aplicadas al personal de las diferentes unidades utilizando un aplicativo del SIFT denominado SIPER evidencio que el nivel de conocimiento relacionado con los servicios que brinda la red de datos esta entre MEDIO y ALTO así mismo que el grado de aceptación de los servicios prestados  es alto.</a:t>
            </a:r>
            <a:endParaRPr lang="es-EC"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18" y="2978727"/>
            <a:ext cx="7239000" cy="360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483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46765"/>
            <a:ext cx="8913813" cy="914400"/>
          </a:xfrm>
        </p:spPr>
        <p:txBody>
          <a:bodyPr>
            <a:normAutofit/>
          </a:bodyPr>
          <a:lstStyle/>
          <a:p>
            <a:r>
              <a:rPr lang="es-EC" sz="2800" dirty="0" smtClean="0"/>
              <a:t>Interpretación del ROI mediante Graficas</a:t>
            </a:r>
            <a:endParaRPr lang="es-EC" sz="2800"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5070763" y="2854036"/>
            <a:ext cx="3394364" cy="2299856"/>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86" y="2369127"/>
            <a:ext cx="4520478" cy="367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86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MATRIZ DEL RIESGO</a:t>
            </a:r>
            <a:endParaRPr lang="es-EC" dirty="0"/>
          </a:p>
        </p:txBody>
      </p:sp>
      <p:sp>
        <p:nvSpPr>
          <p:cNvPr id="3" name="2 Marcador de contenido"/>
          <p:cNvSpPr>
            <a:spLocks noGrp="1"/>
          </p:cNvSpPr>
          <p:nvPr>
            <p:ph idx="1"/>
          </p:nvPr>
        </p:nvSpPr>
        <p:spPr>
          <a:xfrm>
            <a:off x="748145" y="2595562"/>
            <a:ext cx="7976755" cy="3670767"/>
          </a:xfrm>
        </p:spPr>
        <p:txBody>
          <a:bodyPr/>
          <a:lstStyle/>
          <a:p>
            <a:pPr algn="just"/>
            <a:r>
              <a:rPr lang="es-EC" dirty="0"/>
              <a:t>Del análisis de la gráfica podemos deducir que la inversión realizada por la F.T como institución del estado, la misma que no tiene fines de lucro; se mantiene bajo el umbral de alto riesgo ya que todas las amenazas gravitan dentro del Umbral medio de </a:t>
            </a:r>
            <a:r>
              <a:rPr lang="es-EC" dirty="0" smtClean="0"/>
              <a:t>daños.</a:t>
            </a:r>
          </a:p>
          <a:p>
            <a:pPr algn="just"/>
            <a:r>
              <a:rPr lang="es-EC" dirty="0" smtClean="0"/>
              <a:t>Esto </a:t>
            </a:r>
            <a:r>
              <a:rPr lang="es-EC" dirty="0"/>
              <a:t>se debe a que esta institución orienta su trabajo a proporcionar seguridad al estado lo que se traduce en un alto grado de seguridad y confianza que proporciona a la sociedad al cumplir su misión.</a:t>
            </a:r>
            <a:endParaRPr lang="es-EC" b="1" dirty="0"/>
          </a:p>
          <a:p>
            <a:endParaRPr lang="es-EC" dirty="0"/>
          </a:p>
        </p:txBody>
      </p:sp>
    </p:spTree>
    <p:extLst>
      <p:ext uri="{BB962C8B-B14F-4D97-AF65-F5344CB8AC3E}">
        <p14:creationId xmlns:p14="http://schemas.microsoft.com/office/powerpoint/2010/main" val="1638439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58838"/>
            <a:ext cx="8913813" cy="914400"/>
          </a:xfrm>
        </p:spPr>
        <p:txBody>
          <a:bodyPr/>
          <a:lstStyle/>
          <a:p>
            <a:r>
              <a:rPr lang="es-EC" dirty="0" smtClean="0"/>
              <a:t>Relación por Depreciación</a:t>
            </a:r>
            <a:endParaRPr lang="es-EC" dirty="0"/>
          </a:p>
        </p:txBody>
      </p:sp>
      <p:graphicFrame>
        <p:nvGraphicFramePr>
          <p:cNvPr id="4" name="3 Marcador de contenido"/>
          <p:cNvGraphicFramePr>
            <a:graphicFrameLocks/>
          </p:cNvGraphicFramePr>
          <p:nvPr>
            <p:extLst>
              <p:ext uri="{D42A27DB-BD31-4B8C-83A1-F6EECF244321}">
                <p14:modId xmlns:p14="http://schemas.microsoft.com/office/powerpoint/2010/main" val="1469405037"/>
              </p:ext>
            </p:extLst>
          </p:nvPr>
        </p:nvGraphicFramePr>
        <p:xfrm>
          <a:off x="443346" y="1548945"/>
          <a:ext cx="8271162" cy="4463928"/>
        </p:xfrm>
        <a:graphic>
          <a:graphicData uri="http://schemas.openxmlformats.org/drawingml/2006/table">
            <a:tbl>
              <a:tblPr firstRow="1" firstCol="1" bandRow="1">
                <a:tableStyleId>{5C22544A-7EE6-4342-B048-85BDC9FD1C3A}</a:tableStyleId>
              </a:tblPr>
              <a:tblGrid>
                <a:gridCol w="873979"/>
                <a:gridCol w="1686624"/>
                <a:gridCol w="1073305"/>
                <a:gridCol w="2345940"/>
                <a:gridCol w="2291314"/>
              </a:tblGrid>
              <a:tr h="1077402">
                <a:tc>
                  <a:txBody>
                    <a:bodyPr/>
                    <a:lstStyle/>
                    <a:p>
                      <a:pPr indent="228600" algn="ctr">
                        <a:lnSpc>
                          <a:spcPct val="150000"/>
                        </a:lnSpc>
                        <a:spcBef>
                          <a:spcPts val="1200"/>
                        </a:spcBef>
                        <a:spcAft>
                          <a:spcPts val="0"/>
                        </a:spcAft>
                        <a:tabLst>
                          <a:tab pos="810260" algn="l"/>
                        </a:tabLst>
                      </a:pPr>
                      <a:r>
                        <a:rPr lang="es-EC" sz="1400" b="1" dirty="0" smtClean="0">
                          <a:effectLst/>
                          <a:latin typeface="Calibri"/>
                          <a:ea typeface="Times New Roman"/>
                          <a:cs typeface="Times New Roman"/>
                        </a:rPr>
                        <a:t>Año.</a:t>
                      </a:r>
                      <a:endParaRPr lang="es-EC" sz="1400" b="1" dirty="0">
                        <a:effectLst/>
                        <a:latin typeface="Calibri"/>
                        <a:ea typeface="Times New Roman"/>
                        <a:cs typeface="Times New Roman"/>
                      </a:endParaRPr>
                    </a:p>
                  </a:txBody>
                  <a:tcPr marL="68580" marR="68580" marT="0" marB="0" anchor="ctr"/>
                </a:tc>
                <a:tc>
                  <a:txBody>
                    <a:bodyPr/>
                    <a:lstStyle/>
                    <a:p>
                      <a:pPr indent="228600" algn="ctr">
                        <a:lnSpc>
                          <a:spcPct val="150000"/>
                        </a:lnSpc>
                        <a:spcBef>
                          <a:spcPts val="1200"/>
                        </a:spcBef>
                        <a:spcAft>
                          <a:spcPts val="0"/>
                        </a:spcAft>
                        <a:tabLst>
                          <a:tab pos="810260" algn="l"/>
                        </a:tabLst>
                      </a:pPr>
                      <a:r>
                        <a:rPr lang="es-EC" sz="1400" dirty="0">
                          <a:effectLst/>
                        </a:rPr>
                        <a:t>Valor invertido</a:t>
                      </a:r>
                      <a:endParaRPr lang="es-EC" sz="1400" b="1" dirty="0">
                        <a:effectLst/>
                        <a:latin typeface="Calibri"/>
                        <a:ea typeface="Times New Roman"/>
                        <a:cs typeface="Times New Roman"/>
                      </a:endParaRPr>
                    </a:p>
                  </a:txBody>
                  <a:tcPr marL="68580" marR="68580" marT="0" marB="0" anchor="ctr"/>
                </a:tc>
                <a:tc>
                  <a:txBody>
                    <a:bodyPr/>
                    <a:lstStyle/>
                    <a:p>
                      <a:pPr indent="228600" algn="l">
                        <a:lnSpc>
                          <a:spcPct val="150000"/>
                        </a:lnSpc>
                        <a:spcBef>
                          <a:spcPts val="1200"/>
                        </a:spcBef>
                        <a:spcAft>
                          <a:spcPts val="0"/>
                        </a:spcAft>
                        <a:tabLst>
                          <a:tab pos="810260" algn="l"/>
                        </a:tabLst>
                      </a:pPr>
                      <a:r>
                        <a:rPr lang="es-EC" sz="1400" b="1" dirty="0" smtClean="0">
                          <a:effectLst/>
                          <a:latin typeface="Calibri"/>
                          <a:ea typeface="Times New Roman"/>
                          <a:cs typeface="Times New Roman"/>
                        </a:rPr>
                        <a:t>Tiempo</a:t>
                      </a:r>
                    </a:p>
                    <a:p>
                      <a:pPr indent="228600" algn="l">
                        <a:lnSpc>
                          <a:spcPct val="150000"/>
                        </a:lnSpc>
                        <a:spcBef>
                          <a:spcPts val="1200"/>
                        </a:spcBef>
                        <a:spcAft>
                          <a:spcPts val="0"/>
                        </a:spcAft>
                        <a:tabLst>
                          <a:tab pos="810260" algn="l"/>
                        </a:tabLst>
                      </a:pPr>
                      <a:r>
                        <a:rPr lang="es-EC" sz="1400" b="1" dirty="0" smtClean="0">
                          <a:effectLst/>
                          <a:latin typeface="Calibri"/>
                          <a:ea typeface="Times New Roman"/>
                          <a:cs typeface="Times New Roman"/>
                        </a:rPr>
                        <a:t># años</a:t>
                      </a:r>
                      <a:endParaRPr lang="es-EC" sz="1400" b="1" dirty="0">
                        <a:effectLst/>
                        <a:latin typeface="Calibri"/>
                        <a:ea typeface="Times New Roman"/>
                        <a:cs typeface="Times New Roman"/>
                      </a:endParaRPr>
                    </a:p>
                  </a:txBody>
                  <a:tcPr marL="68580" marR="68580" marT="0" marB="0" anchor="ctr"/>
                </a:tc>
                <a:tc>
                  <a:txBody>
                    <a:bodyPr/>
                    <a:lstStyle/>
                    <a:p>
                      <a:pPr marL="0" marR="0" indent="228600" algn="ctr" defTabSz="914400" rtl="0" eaLnBrk="1" fontAlgn="auto" latinLnBrk="0" hangingPunct="1">
                        <a:lnSpc>
                          <a:spcPct val="150000"/>
                        </a:lnSpc>
                        <a:spcBef>
                          <a:spcPts val="1200"/>
                        </a:spcBef>
                        <a:spcAft>
                          <a:spcPts val="0"/>
                        </a:spcAft>
                        <a:buClrTx/>
                        <a:buSzTx/>
                        <a:buFontTx/>
                        <a:buNone/>
                        <a:tabLst>
                          <a:tab pos="810260" algn="l"/>
                        </a:tabLst>
                        <a:defRPr/>
                      </a:pPr>
                      <a:r>
                        <a:rPr lang="es-EC" sz="1400" dirty="0" smtClean="0">
                          <a:effectLst/>
                        </a:rPr>
                        <a:t>Valor depreciado </a:t>
                      </a:r>
                      <a:r>
                        <a:rPr lang="es-EC" sz="1400" b="1" dirty="0" smtClean="0">
                          <a:effectLst/>
                          <a:latin typeface="Calibri"/>
                          <a:ea typeface="Times New Roman"/>
                          <a:cs typeface="Times New Roman"/>
                        </a:rPr>
                        <a:t>33%</a:t>
                      </a:r>
                      <a:r>
                        <a:rPr lang="es-EC" sz="1400" b="1" baseline="0" dirty="0" smtClean="0">
                          <a:effectLst/>
                          <a:latin typeface="Calibri"/>
                          <a:ea typeface="Times New Roman"/>
                          <a:cs typeface="Times New Roman"/>
                        </a:rPr>
                        <a:t>   según tabla del SRI</a:t>
                      </a:r>
                    </a:p>
                    <a:p>
                      <a:pPr marL="0" marR="0" indent="228600" algn="ctr" defTabSz="914400" rtl="0" eaLnBrk="1" fontAlgn="auto" latinLnBrk="0" hangingPunct="1">
                        <a:lnSpc>
                          <a:spcPct val="150000"/>
                        </a:lnSpc>
                        <a:spcBef>
                          <a:spcPts val="1200"/>
                        </a:spcBef>
                        <a:spcAft>
                          <a:spcPts val="0"/>
                        </a:spcAft>
                        <a:buClrTx/>
                        <a:buSzTx/>
                        <a:buFontTx/>
                        <a:buNone/>
                        <a:tabLst>
                          <a:tab pos="810260" algn="l"/>
                        </a:tabLst>
                        <a:defRPr/>
                      </a:pPr>
                      <a:r>
                        <a:rPr lang="es-EC" sz="1400" b="1" baseline="0" dirty="0" smtClean="0">
                          <a:effectLst/>
                          <a:latin typeface="Calibri"/>
                          <a:ea typeface="Times New Roman"/>
                          <a:cs typeface="Times New Roman"/>
                        </a:rPr>
                        <a:t>D= (Vi*</a:t>
                      </a:r>
                      <a:r>
                        <a:rPr lang="es-EC" sz="1400" b="1" baseline="0" dirty="0" err="1" smtClean="0">
                          <a:effectLst/>
                          <a:latin typeface="Calibri"/>
                          <a:ea typeface="Times New Roman"/>
                          <a:cs typeface="Times New Roman"/>
                        </a:rPr>
                        <a:t>Td</a:t>
                      </a:r>
                      <a:r>
                        <a:rPr lang="es-EC" sz="1400" b="1" baseline="0" dirty="0" smtClean="0">
                          <a:effectLst/>
                          <a:latin typeface="Calibri"/>
                          <a:ea typeface="Times New Roman"/>
                          <a:cs typeface="Times New Roman"/>
                        </a:rPr>
                        <a:t>)# años</a:t>
                      </a:r>
                      <a:endParaRPr lang="es-EC" sz="1400" b="1" dirty="0">
                        <a:effectLst/>
                        <a:latin typeface="Calibri"/>
                        <a:ea typeface="Times New Roman"/>
                        <a:cs typeface="Times New Roman"/>
                      </a:endParaRPr>
                    </a:p>
                  </a:txBody>
                  <a:tcPr marL="68580" marR="68580" marT="0" marB="0" anchor="ctr"/>
                </a:tc>
                <a:tc>
                  <a:txBody>
                    <a:bodyPr/>
                    <a:lstStyle/>
                    <a:p>
                      <a:pPr indent="228600" algn="ctr">
                        <a:lnSpc>
                          <a:spcPct val="150000"/>
                        </a:lnSpc>
                        <a:spcBef>
                          <a:spcPts val="1200"/>
                        </a:spcBef>
                        <a:spcAft>
                          <a:spcPts val="0"/>
                        </a:spcAft>
                        <a:tabLst>
                          <a:tab pos="810260" algn="l"/>
                        </a:tabLst>
                      </a:pPr>
                      <a:r>
                        <a:rPr lang="es-EC" sz="1400" dirty="0" smtClean="0">
                          <a:effectLst/>
                        </a:rPr>
                        <a:t>Diferencia </a:t>
                      </a:r>
                      <a:r>
                        <a:rPr lang="es-EC" sz="1400" dirty="0">
                          <a:effectLst/>
                        </a:rPr>
                        <a:t>entre  valor invertido y depreciado</a:t>
                      </a:r>
                      <a:endParaRPr lang="es-EC" sz="1400" b="1" dirty="0">
                        <a:effectLst/>
                        <a:latin typeface="Calibri"/>
                        <a:ea typeface="Times New Roman"/>
                        <a:cs typeface="Times New Roman"/>
                      </a:endParaRPr>
                    </a:p>
                  </a:txBody>
                  <a:tcPr marL="68580" marR="68580" marT="0" marB="0"/>
                </a:tc>
              </a:tr>
              <a:tr h="311301">
                <a:tc>
                  <a:txBody>
                    <a:bodyPr/>
                    <a:lstStyle/>
                    <a:p>
                      <a:pPr indent="228600" algn="ctr">
                        <a:lnSpc>
                          <a:spcPct val="150000"/>
                        </a:lnSpc>
                        <a:spcBef>
                          <a:spcPts val="1200"/>
                        </a:spcBef>
                        <a:spcAft>
                          <a:spcPts val="0"/>
                        </a:spcAft>
                        <a:tabLst>
                          <a:tab pos="810260" algn="l"/>
                        </a:tabLst>
                      </a:pPr>
                      <a:r>
                        <a:rPr lang="es-EC" sz="1400">
                          <a:effectLst/>
                        </a:rPr>
                        <a:t>2006</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720.535,60</a:t>
                      </a:r>
                      <a:endParaRPr lang="es-EC" sz="1400" b="1" dirty="0">
                        <a:effectLst/>
                        <a:latin typeface="Calibri"/>
                        <a:ea typeface="Times New Roman"/>
                        <a:cs typeface="Times New Roman"/>
                      </a:endParaRP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9</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2.139.991</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-1.419.455,40</a:t>
                      </a:r>
                    </a:p>
                  </a:txBody>
                  <a:tcPr marL="9525" marR="9525" marT="9525" marB="0" anchor="b"/>
                </a:tc>
              </a:tr>
              <a:tr h="311301">
                <a:tc>
                  <a:txBody>
                    <a:bodyPr/>
                    <a:lstStyle/>
                    <a:p>
                      <a:pPr indent="228600" algn="ctr">
                        <a:lnSpc>
                          <a:spcPct val="150000"/>
                        </a:lnSpc>
                        <a:spcBef>
                          <a:spcPts val="1200"/>
                        </a:spcBef>
                        <a:spcAft>
                          <a:spcPts val="0"/>
                        </a:spcAft>
                        <a:tabLst>
                          <a:tab pos="810260" algn="l"/>
                        </a:tabLst>
                      </a:pPr>
                      <a:r>
                        <a:rPr lang="es-EC" sz="1400">
                          <a:effectLst/>
                        </a:rPr>
                        <a:t>2007</a:t>
                      </a:r>
                      <a:endParaRPr lang="es-EC" sz="1400" b="1">
                        <a:effectLst/>
                        <a:latin typeface="Calibri"/>
                        <a:ea typeface="Times New Roman"/>
                        <a:cs typeface="Times New Roman"/>
                      </a:endParaRPr>
                    </a:p>
                  </a:txBody>
                  <a:tcPr marL="68580" marR="68580" marT="0" marB="0" anchor="ctr"/>
                </a:tc>
                <a:tc>
                  <a:txBody>
                    <a:bodyPr/>
                    <a:lstStyle/>
                    <a:p>
                      <a:pPr indent="228600" algn="r">
                        <a:spcBef>
                          <a:spcPts val="1200"/>
                        </a:spcBef>
                        <a:spcAft>
                          <a:spcPts val="0"/>
                        </a:spcAft>
                      </a:pPr>
                      <a:r>
                        <a:rPr lang="es-EC" sz="1400" dirty="0">
                          <a:effectLst/>
                        </a:rPr>
                        <a:t> 273.063,51</a:t>
                      </a:r>
                      <a:endParaRPr lang="es-EC" sz="1400" b="1" dirty="0">
                        <a:effectLst/>
                        <a:latin typeface="Calibri"/>
                        <a:ea typeface="Times New Roman"/>
                        <a:cs typeface="Times New Roman"/>
                      </a:endParaRP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8</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720.887,7</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-447.824,19</a:t>
                      </a:r>
                    </a:p>
                  </a:txBody>
                  <a:tcPr marL="9525" marR="9525" marT="9525" marB="0" anchor="b"/>
                </a:tc>
              </a:tr>
              <a:tr h="311301">
                <a:tc>
                  <a:txBody>
                    <a:bodyPr/>
                    <a:lstStyle/>
                    <a:p>
                      <a:pPr indent="228600" algn="ctr">
                        <a:lnSpc>
                          <a:spcPct val="150000"/>
                        </a:lnSpc>
                        <a:spcBef>
                          <a:spcPts val="1200"/>
                        </a:spcBef>
                        <a:spcAft>
                          <a:spcPts val="0"/>
                        </a:spcAft>
                        <a:tabLst>
                          <a:tab pos="810260" algn="l"/>
                        </a:tabLst>
                      </a:pPr>
                      <a:r>
                        <a:rPr lang="es-EC" sz="1400">
                          <a:effectLst/>
                        </a:rPr>
                        <a:t>2008</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295.137,10</a:t>
                      </a:r>
                      <a:endParaRPr lang="es-EC" sz="1400" b="1" dirty="0">
                        <a:effectLst/>
                        <a:latin typeface="Calibri"/>
                        <a:ea typeface="Times New Roman"/>
                        <a:cs typeface="Times New Roman"/>
                      </a:endParaRP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7</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681.766,7</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-386.629,60</a:t>
                      </a:r>
                    </a:p>
                  </a:txBody>
                  <a:tcPr marL="9525" marR="9525" marT="9525" marB="0" anchor="b"/>
                </a:tc>
              </a:tr>
              <a:tr h="311301">
                <a:tc>
                  <a:txBody>
                    <a:bodyPr/>
                    <a:lstStyle/>
                    <a:p>
                      <a:pPr indent="228600" algn="ctr">
                        <a:lnSpc>
                          <a:spcPct val="150000"/>
                        </a:lnSpc>
                        <a:spcBef>
                          <a:spcPts val="1200"/>
                        </a:spcBef>
                        <a:spcAft>
                          <a:spcPts val="0"/>
                        </a:spcAft>
                        <a:tabLst>
                          <a:tab pos="810260" algn="l"/>
                        </a:tabLst>
                      </a:pPr>
                      <a:r>
                        <a:rPr lang="es-EC" sz="1400">
                          <a:effectLst/>
                        </a:rPr>
                        <a:t>2009</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417.900,00</a:t>
                      </a:r>
                      <a:endParaRPr lang="es-EC" sz="1400" b="1" dirty="0">
                        <a:effectLst/>
                        <a:latin typeface="Calibri"/>
                        <a:ea typeface="Times New Roman"/>
                        <a:cs typeface="Times New Roman"/>
                      </a:endParaRP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6</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827.442</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-409.542,00</a:t>
                      </a:r>
                    </a:p>
                  </a:txBody>
                  <a:tcPr marL="9525" marR="9525" marT="9525" marB="0" anchor="b"/>
                </a:tc>
              </a:tr>
              <a:tr h="311301">
                <a:tc>
                  <a:txBody>
                    <a:bodyPr/>
                    <a:lstStyle/>
                    <a:p>
                      <a:pPr indent="228600" algn="ctr">
                        <a:lnSpc>
                          <a:spcPct val="150000"/>
                        </a:lnSpc>
                        <a:spcBef>
                          <a:spcPts val="1200"/>
                        </a:spcBef>
                        <a:spcAft>
                          <a:spcPts val="0"/>
                        </a:spcAft>
                        <a:tabLst>
                          <a:tab pos="810260" algn="l"/>
                        </a:tabLst>
                      </a:pPr>
                      <a:r>
                        <a:rPr lang="es-EC" sz="1400">
                          <a:effectLst/>
                        </a:rPr>
                        <a:t>2010</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1.039.233,51</a:t>
                      </a:r>
                      <a:endParaRPr lang="es-EC" sz="1400" b="1" dirty="0">
                        <a:effectLst/>
                        <a:latin typeface="Calibri"/>
                        <a:ea typeface="Times New Roman"/>
                        <a:cs typeface="Times New Roman"/>
                      </a:endParaRP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5</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171.473,5</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-675.501,49</a:t>
                      </a:r>
                    </a:p>
                  </a:txBody>
                  <a:tcPr marL="9525" marR="9525" marT="9525" marB="0" anchor="b"/>
                </a:tc>
              </a:tr>
              <a:tr h="311301">
                <a:tc>
                  <a:txBody>
                    <a:bodyPr/>
                    <a:lstStyle/>
                    <a:p>
                      <a:pPr indent="228600" algn="ctr">
                        <a:lnSpc>
                          <a:spcPct val="150000"/>
                        </a:lnSpc>
                        <a:spcBef>
                          <a:spcPts val="1200"/>
                        </a:spcBef>
                        <a:spcAft>
                          <a:spcPts val="0"/>
                        </a:spcAft>
                        <a:tabLst>
                          <a:tab pos="810260" algn="l"/>
                        </a:tabLst>
                      </a:pPr>
                      <a:r>
                        <a:rPr lang="es-EC" sz="1400">
                          <a:effectLst/>
                        </a:rPr>
                        <a:t>2011</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378.233,91</a:t>
                      </a:r>
                      <a:endParaRPr lang="es-EC" sz="1400" b="1" dirty="0">
                        <a:effectLst/>
                        <a:latin typeface="Calibri"/>
                        <a:ea typeface="Times New Roman"/>
                        <a:cs typeface="Times New Roman"/>
                      </a:endParaRP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4</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499.268,8</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-121.034,89</a:t>
                      </a:r>
                    </a:p>
                  </a:txBody>
                  <a:tcPr marL="9525" marR="9525" marT="9525" marB="0" anchor="b"/>
                </a:tc>
              </a:tr>
              <a:tr h="311301">
                <a:tc>
                  <a:txBody>
                    <a:bodyPr/>
                    <a:lstStyle/>
                    <a:p>
                      <a:pPr indent="228600" algn="ctr">
                        <a:lnSpc>
                          <a:spcPct val="150000"/>
                        </a:lnSpc>
                        <a:spcBef>
                          <a:spcPts val="1200"/>
                        </a:spcBef>
                        <a:spcAft>
                          <a:spcPts val="0"/>
                        </a:spcAft>
                        <a:tabLst>
                          <a:tab pos="810260" algn="l"/>
                        </a:tabLst>
                      </a:pPr>
                      <a:r>
                        <a:rPr lang="es-EC" sz="1400">
                          <a:effectLst/>
                        </a:rPr>
                        <a:t>2012</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56.220,00</a:t>
                      </a:r>
                      <a:endParaRPr lang="es-EC" sz="1400" b="1" dirty="0">
                        <a:effectLst/>
                        <a:latin typeface="Calibri"/>
                        <a:ea typeface="Times New Roman"/>
                        <a:cs typeface="Times New Roman"/>
                      </a:endParaRP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3</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556.57,8</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562,20</a:t>
                      </a:r>
                    </a:p>
                  </a:txBody>
                  <a:tcPr marL="9525" marR="9525" marT="9525" marB="0" anchor="b"/>
                </a:tc>
              </a:tr>
              <a:tr h="311301">
                <a:tc>
                  <a:txBody>
                    <a:bodyPr/>
                    <a:lstStyle/>
                    <a:p>
                      <a:pPr indent="228600" algn="ctr">
                        <a:lnSpc>
                          <a:spcPct val="150000"/>
                        </a:lnSpc>
                        <a:spcBef>
                          <a:spcPts val="1200"/>
                        </a:spcBef>
                        <a:spcAft>
                          <a:spcPts val="0"/>
                        </a:spcAft>
                        <a:tabLst>
                          <a:tab pos="810260" algn="l"/>
                        </a:tabLst>
                      </a:pPr>
                      <a:r>
                        <a:rPr lang="es-EC" sz="1400">
                          <a:effectLst/>
                        </a:rPr>
                        <a:t>2013</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435.974,51</a:t>
                      </a:r>
                      <a:endParaRPr lang="es-EC" sz="1400" b="1" dirty="0">
                        <a:effectLst/>
                        <a:latin typeface="Calibri"/>
                        <a:ea typeface="Times New Roman"/>
                        <a:cs typeface="Times New Roman"/>
                      </a:endParaRP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2</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287.743,2</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148.231,31</a:t>
                      </a:r>
                    </a:p>
                  </a:txBody>
                  <a:tcPr marL="9525" marR="9525" marT="9525" marB="0" anchor="b"/>
                </a:tc>
              </a:tr>
              <a:tr h="311301">
                <a:tc>
                  <a:txBody>
                    <a:bodyPr/>
                    <a:lstStyle/>
                    <a:p>
                      <a:pPr indent="228600" algn="ctr">
                        <a:lnSpc>
                          <a:spcPct val="150000"/>
                        </a:lnSpc>
                        <a:spcBef>
                          <a:spcPts val="1200"/>
                        </a:spcBef>
                        <a:spcAft>
                          <a:spcPts val="0"/>
                        </a:spcAft>
                        <a:tabLst>
                          <a:tab pos="810260" algn="l"/>
                        </a:tabLst>
                      </a:pPr>
                      <a:r>
                        <a:rPr lang="es-EC" sz="1400">
                          <a:effectLst/>
                        </a:rPr>
                        <a:t>2014</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63.574,97</a:t>
                      </a:r>
                    </a:p>
                  </a:txBody>
                  <a:tcPr marL="68580" marR="68580" marT="0" marB="0" anchor="ctr"/>
                </a:tc>
                <a:tc>
                  <a:txBody>
                    <a:bodyPr/>
                    <a:lstStyle/>
                    <a:p>
                      <a:pPr marL="0" indent="228600" algn="r" defTabSz="914400" rtl="0" eaLnBrk="1"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1</a:t>
                      </a:r>
                      <a:endParaRPr lang="es-EC" sz="1400" kern="1200" dirty="0">
                        <a:solidFill>
                          <a:schemeClr val="dk1"/>
                        </a:solidFill>
                        <a:effectLst/>
                        <a:latin typeface="+mn-lt"/>
                        <a:ea typeface="+mn-ea"/>
                        <a:cs typeface="+mn-cs"/>
                      </a:endParaRPr>
                    </a:p>
                  </a:txBody>
                  <a:tcPr marL="68580" marR="68580" marT="0" marB="0" anchor="ctr"/>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smtClean="0">
                          <a:solidFill>
                            <a:schemeClr val="dk1"/>
                          </a:solidFill>
                          <a:effectLst/>
                          <a:latin typeface="+mn-lt"/>
                          <a:ea typeface="+mn-ea"/>
                          <a:cs typeface="+mn-cs"/>
                        </a:rPr>
                        <a:t>20979,74</a:t>
                      </a:r>
                      <a:endParaRPr lang="es-EC" sz="1400" kern="1200" dirty="0">
                        <a:solidFill>
                          <a:schemeClr val="dk1"/>
                        </a:solidFill>
                        <a:effectLst/>
                        <a:latin typeface="+mn-lt"/>
                        <a:ea typeface="+mn-ea"/>
                        <a:cs typeface="+mn-cs"/>
                      </a:endParaRPr>
                    </a:p>
                  </a:txBody>
                  <a:tcPr marL="9525" marR="9525" marT="9525" marB="0" anchor="b"/>
                </a:tc>
                <a:tc>
                  <a:txBody>
                    <a:bodyPr/>
                    <a:lstStyle/>
                    <a:p>
                      <a:pPr marL="0" indent="228600" algn="r" defTabSz="914400" rtl="0" eaLnBrk="1" fontAlgn="b" latinLnBrk="0" hangingPunct="1">
                        <a:lnSpc>
                          <a:spcPct val="150000"/>
                        </a:lnSpc>
                        <a:spcBef>
                          <a:spcPts val="1200"/>
                        </a:spcBef>
                        <a:spcAft>
                          <a:spcPts val="0"/>
                        </a:spcAft>
                        <a:tabLst>
                          <a:tab pos="810260" algn="l"/>
                        </a:tabLst>
                      </a:pPr>
                      <a:r>
                        <a:rPr lang="es-EC" sz="1400" kern="1200" dirty="0">
                          <a:solidFill>
                            <a:schemeClr val="dk1"/>
                          </a:solidFill>
                          <a:effectLst/>
                          <a:latin typeface="+mn-lt"/>
                          <a:ea typeface="+mn-ea"/>
                          <a:cs typeface="+mn-cs"/>
                        </a:rPr>
                        <a:t>42.695,23</a:t>
                      </a:r>
                    </a:p>
                  </a:txBody>
                  <a:tcPr marL="9525" marR="9525" marT="9525" marB="0" anchor="b"/>
                </a:tc>
              </a:tr>
              <a:tr h="385323">
                <a:tc>
                  <a:txBody>
                    <a:bodyPr/>
                    <a:lstStyle/>
                    <a:p>
                      <a:pPr indent="228600" algn="r">
                        <a:lnSpc>
                          <a:spcPct val="150000"/>
                        </a:lnSpc>
                        <a:spcBef>
                          <a:spcPts val="1200"/>
                        </a:spcBef>
                        <a:spcAft>
                          <a:spcPts val="0"/>
                        </a:spcAft>
                        <a:tabLst>
                          <a:tab pos="810260" algn="l"/>
                        </a:tabLst>
                      </a:pPr>
                      <a:r>
                        <a:rPr lang="es-EC" sz="1400" dirty="0">
                          <a:effectLst/>
                        </a:rPr>
                        <a:t>TOTAL</a:t>
                      </a:r>
                      <a:endParaRPr lang="es-EC" sz="1400" b="1" dirty="0">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3.406.809,60</a:t>
                      </a:r>
                      <a:endParaRPr lang="es-EC" sz="1400" b="1" dirty="0">
                        <a:effectLst/>
                        <a:latin typeface="Calibri"/>
                        <a:ea typeface="Times New Roman"/>
                        <a:cs typeface="Times New Roman"/>
                      </a:endParaRPr>
                    </a:p>
                  </a:txBody>
                  <a:tcPr marL="68580" marR="68580" marT="0" marB="0" anchor="ctr"/>
                </a:tc>
                <a:tc>
                  <a:txBody>
                    <a:bodyPr/>
                    <a:lstStyle/>
                    <a:p>
                      <a:endParaRPr lang="es-EC" dirty="0"/>
                    </a:p>
                  </a:txBody>
                  <a:tcPr marL="68580" marR="68580" marT="0" marB="0" anchor="ctr"/>
                </a:tc>
                <a:tc>
                  <a:txBody>
                    <a:bodyPr/>
                    <a:lstStyle/>
                    <a:p>
                      <a:pPr indent="228600" algn="r">
                        <a:spcBef>
                          <a:spcPts val="1200"/>
                        </a:spcBef>
                        <a:spcAft>
                          <a:spcPts val="0"/>
                        </a:spcAft>
                      </a:pPr>
                      <a:endParaRPr lang="es-EC" sz="1400" b="1" dirty="0">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endParaRPr lang="es-EC" sz="1400" b="1" dirty="0">
                        <a:effectLst/>
                        <a:latin typeface="Calibri"/>
                        <a:ea typeface="Times New Roman"/>
                        <a:cs typeface="Times New Roman"/>
                      </a:endParaRPr>
                    </a:p>
                  </a:txBody>
                  <a:tcPr marL="68580" marR="68580" marT="0" marB="0"/>
                </a:tc>
              </a:tr>
            </a:tbl>
          </a:graphicData>
        </a:graphic>
      </p:graphicFrame>
      <p:sp>
        <p:nvSpPr>
          <p:cNvPr id="5" name="1 Título"/>
          <p:cNvSpPr txBox="1">
            <a:spLocks/>
          </p:cNvSpPr>
          <p:nvPr/>
        </p:nvSpPr>
        <p:spPr>
          <a:xfrm>
            <a:off x="152399" y="6125347"/>
            <a:ext cx="8913813" cy="344726"/>
          </a:xfrm>
          <a:prstGeom prst="rect">
            <a:avLst/>
          </a:prstGeom>
          <a:solidFill>
            <a:schemeClr val="bg1"/>
          </a:solidFill>
        </p:spPr>
        <p:txBody>
          <a:bodyPr vert="horz" lIns="1188720" tIns="45720" rIns="274320" bIns="45720" rtlCol="0" anchor="ctr">
            <a:normAutofit fontScale="25000" lnSpcReduction="20000"/>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C" dirty="0" smtClean="0">
                <a:solidFill>
                  <a:schemeClr val="tx1"/>
                </a:solidFill>
              </a:rPr>
              <a:t>Nota: Valores  calculados usando tablas de referencia para depreciación de bienes inmuebles hardware y software del S.R.I</a:t>
            </a:r>
            <a:endParaRPr lang="es-EC" dirty="0">
              <a:solidFill>
                <a:schemeClr val="tx1"/>
              </a:solidFill>
            </a:endParaRPr>
          </a:p>
        </p:txBody>
      </p:sp>
    </p:spTree>
    <p:extLst>
      <p:ext uri="{BB962C8B-B14F-4D97-AF65-F5344CB8AC3E}">
        <p14:creationId xmlns:p14="http://schemas.microsoft.com/office/powerpoint/2010/main" val="585920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Evaluación cuantitativa del ROI</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2133600" y="2446685"/>
                <a:ext cx="4572000" cy="3156120"/>
              </a:xfrm>
              <a:prstGeom prst="rect">
                <a:avLst/>
              </a:prstGeom>
            </p:spPr>
            <p:txBody>
              <a:bodyPr>
                <a:spAutoFit/>
              </a:bodyPr>
              <a:lstStyle/>
              <a:p>
                <a:r>
                  <a:rPr lang="es-EC" dirty="0"/>
                  <a:t> </a:t>
                </a:r>
                <a:endParaRPr lang="es-EC" b="1" dirty="0"/>
              </a:p>
              <a:p>
                <a:pPr/>
                <a14:m>
                  <m:oMathPara xmlns:m="http://schemas.openxmlformats.org/officeDocument/2006/math">
                    <m:oMathParaPr>
                      <m:jc m:val="centerGroup"/>
                    </m:oMathParaPr>
                    <m:oMath xmlns:m="http://schemas.openxmlformats.org/officeDocument/2006/math">
                      <m:r>
                        <a:rPr lang="es-EC" b="1" i="1">
                          <a:latin typeface="Cambria Math"/>
                        </a:rPr>
                        <m:t>𝐑𝐎𝐈</m:t>
                      </m:r>
                      <m:r>
                        <a:rPr lang="es-EC" b="1">
                          <a:latin typeface="Cambria Math"/>
                        </a:rPr>
                        <m:t>=</m:t>
                      </m:r>
                      <m:f>
                        <m:fPr>
                          <m:ctrlPr>
                            <a:rPr lang="es-EC" b="1" i="1">
                              <a:latin typeface="Cambria Math"/>
                            </a:rPr>
                          </m:ctrlPr>
                        </m:fPr>
                        <m:num>
                          <m:r>
                            <a:rPr lang="es-EC" b="1" i="1">
                              <a:latin typeface="Cambria Math"/>
                            </a:rPr>
                            <m:t>𝐕𝐟</m:t>
                          </m:r>
                          <m:r>
                            <a:rPr lang="es-EC" b="1" i="1">
                              <a:latin typeface="Cambria Math"/>
                            </a:rPr>
                            <m:t>∗</m:t>
                          </m:r>
                          <m:r>
                            <a:rPr lang="es-EC" b="1" i="1">
                              <a:latin typeface="Cambria Math"/>
                            </a:rPr>
                            <m:t>𝐂𝐭𝐩</m:t>
                          </m:r>
                        </m:num>
                        <m:den>
                          <m:r>
                            <a:rPr lang="es-EC" b="1" i="1">
                              <a:latin typeface="Cambria Math"/>
                            </a:rPr>
                            <m:t>𝑪𝒕</m:t>
                          </m:r>
                        </m:den>
                      </m:f>
                      <m:r>
                        <a:rPr lang="es-EC" b="1" i="1">
                          <a:latin typeface="Cambria Math"/>
                        </a:rPr>
                        <m:t>𝐱𝟏𝟎𝟎</m:t>
                      </m:r>
                    </m:oMath>
                  </m:oMathPara>
                </a14:m>
                <a:endParaRPr lang="es-EC" b="1" dirty="0"/>
              </a:p>
              <a:p>
                <a:r>
                  <a:rPr lang="es-EC" dirty="0"/>
                  <a:t> </a:t>
                </a:r>
                <a:endParaRPr lang="es-EC" b="1" dirty="0"/>
              </a:p>
              <a:p>
                <a:pPr/>
                <a14:m>
                  <m:oMathPara xmlns:m="http://schemas.openxmlformats.org/officeDocument/2006/math">
                    <m:oMathParaPr>
                      <m:jc m:val="centerGroup"/>
                    </m:oMathParaPr>
                    <m:oMath xmlns:m="http://schemas.openxmlformats.org/officeDocument/2006/math">
                      <m:r>
                        <a:rPr lang="es-EC" b="1" i="1">
                          <a:latin typeface="Cambria Math"/>
                        </a:rPr>
                        <m:t>𝐑𝐎𝐈</m:t>
                      </m:r>
                      <m:r>
                        <a:rPr lang="es-EC" b="1">
                          <a:latin typeface="Cambria Math"/>
                        </a:rPr>
                        <m:t>=</m:t>
                      </m:r>
                      <m:f>
                        <m:fPr>
                          <m:ctrlPr>
                            <a:rPr lang="es-EC" b="1" i="1">
                              <a:latin typeface="Cambria Math"/>
                            </a:rPr>
                          </m:ctrlPr>
                        </m:fPr>
                        <m:num>
                          <m:r>
                            <a:rPr lang="es-EC" b="1" i="1">
                              <a:latin typeface="Cambria Math"/>
                            </a:rPr>
                            <m:t>𝐕𝐟</m:t>
                          </m:r>
                          <m:r>
                            <a:rPr lang="es-EC" b="1" i="1">
                              <a:latin typeface="Cambria Math"/>
                            </a:rPr>
                            <m:t>∗</m:t>
                          </m:r>
                          <m:r>
                            <a:rPr lang="es-EC" b="1" i="1">
                              <a:latin typeface="Cambria Math"/>
                            </a:rPr>
                            <m:t>𝐂𝐭𝐩</m:t>
                          </m:r>
                        </m:num>
                        <m:den>
                          <m:r>
                            <a:rPr lang="es-EC" b="1" i="1">
                              <a:latin typeface="Cambria Math"/>
                            </a:rPr>
                            <m:t>𝟑</m:t>
                          </m:r>
                          <m:r>
                            <a:rPr lang="es-EC" b="1">
                              <a:latin typeface="Cambria Math"/>
                            </a:rPr>
                            <m:t>.</m:t>
                          </m:r>
                          <m:r>
                            <a:rPr lang="es-EC" b="1" i="1">
                              <a:latin typeface="Cambria Math"/>
                            </a:rPr>
                            <m:t>𝟒𝟎𝟔</m:t>
                          </m:r>
                          <m:r>
                            <a:rPr lang="es-EC" b="1">
                              <a:latin typeface="Cambria Math"/>
                            </a:rPr>
                            <m:t>.</m:t>
                          </m:r>
                          <m:r>
                            <a:rPr lang="es-EC" b="1" i="1">
                              <a:latin typeface="Cambria Math"/>
                            </a:rPr>
                            <m:t>𝟖𝟎𝟗</m:t>
                          </m:r>
                          <m:r>
                            <a:rPr lang="es-EC" b="1">
                              <a:latin typeface="Cambria Math"/>
                            </a:rPr>
                            <m:t>,</m:t>
                          </m:r>
                          <m:r>
                            <a:rPr lang="es-EC" b="1" i="1">
                              <a:latin typeface="Cambria Math"/>
                            </a:rPr>
                            <m:t>𝟔𝟎</m:t>
                          </m:r>
                        </m:den>
                      </m:f>
                      <m:r>
                        <a:rPr lang="es-EC" b="1" i="1">
                          <a:latin typeface="Cambria Math"/>
                        </a:rPr>
                        <m:t>𝐱𝟏𝟎𝟎</m:t>
                      </m:r>
                    </m:oMath>
                  </m:oMathPara>
                </a14:m>
                <a:endParaRPr lang="es-EC" b="1" dirty="0"/>
              </a:p>
              <a:p>
                <a:r>
                  <a:rPr lang="es-EC" dirty="0"/>
                  <a:t> </a:t>
                </a:r>
                <a:endParaRPr lang="es-EC" b="1" dirty="0"/>
              </a:p>
              <a:p>
                <a:pPr/>
                <a14:m>
                  <m:oMathPara xmlns:m="http://schemas.openxmlformats.org/officeDocument/2006/math">
                    <m:oMathParaPr>
                      <m:jc m:val="centerGroup"/>
                    </m:oMathParaPr>
                    <m:oMath xmlns:m="http://schemas.openxmlformats.org/officeDocument/2006/math">
                      <m:r>
                        <a:rPr lang="es-EC" b="1" i="1">
                          <a:latin typeface="Cambria Math"/>
                        </a:rPr>
                        <m:t>𝐑𝐎𝐈</m:t>
                      </m:r>
                      <m:r>
                        <a:rPr lang="es-EC" b="1">
                          <a:latin typeface="Cambria Math"/>
                        </a:rPr>
                        <m:t>=</m:t>
                      </m:r>
                      <m:f>
                        <m:fPr>
                          <m:ctrlPr>
                            <a:rPr lang="es-EC" i="1">
                              <a:latin typeface="Cambria Math"/>
                            </a:rPr>
                          </m:ctrlPr>
                        </m:fPr>
                        <m:num>
                          <m:r>
                            <a:rPr lang="es-EC" b="1" i="1">
                              <a:latin typeface="Cambria Math"/>
                            </a:rPr>
                            <m:t>𝟐𝟒𝟖</m:t>
                          </m:r>
                          <m:r>
                            <a:rPr lang="es-EC" b="1">
                              <a:latin typeface="Cambria Math"/>
                            </a:rPr>
                            <m:t>.</m:t>
                          </m:r>
                          <m:r>
                            <a:rPr lang="es-EC" b="1" i="1">
                              <a:latin typeface="Cambria Math"/>
                            </a:rPr>
                            <m:t>𝟒𝟏𝟑</m:t>
                          </m:r>
                          <m:r>
                            <a:rPr lang="es-EC" b="1">
                              <a:latin typeface="Cambria Math"/>
                            </a:rPr>
                            <m:t>,</m:t>
                          </m:r>
                          <m:r>
                            <a:rPr lang="es-EC" b="1" i="1">
                              <a:latin typeface="Cambria Math"/>
                            </a:rPr>
                            <m:t>𝟑𝟎</m:t>
                          </m:r>
                        </m:num>
                        <m:den>
                          <m:r>
                            <a:rPr lang="es-EC" b="1" i="1">
                              <a:latin typeface="Cambria Math"/>
                            </a:rPr>
                            <m:t>𝟑</m:t>
                          </m:r>
                          <m:r>
                            <a:rPr lang="es-EC" b="1">
                              <a:latin typeface="Cambria Math"/>
                            </a:rPr>
                            <m:t>.</m:t>
                          </m:r>
                          <m:r>
                            <a:rPr lang="es-EC" b="1" i="1">
                              <a:latin typeface="Cambria Math"/>
                            </a:rPr>
                            <m:t>𝟒𝟎𝟔</m:t>
                          </m:r>
                          <m:r>
                            <a:rPr lang="es-EC" b="1">
                              <a:latin typeface="Cambria Math"/>
                            </a:rPr>
                            <m:t>.</m:t>
                          </m:r>
                          <m:r>
                            <a:rPr lang="es-EC" b="1" i="1">
                              <a:latin typeface="Cambria Math"/>
                            </a:rPr>
                            <m:t>𝟖𝟎𝟗</m:t>
                          </m:r>
                          <m:r>
                            <a:rPr lang="es-EC" b="1">
                              <a:latin typeface="Cambria Math"/>
                            </a:rPr>
                            <m:t>,</m:t>
                          </m:r>
                          <m:r>
                            <a:rPr lang="es-EC" b="1" i="1">
                              <a:latin typeface="Cambria Math"/>
                            </a:rPr>
                            <m:t>𝟔𝟎</m:t>
                          </m:r>
                        </m:den>
                      </m:f>
                      <m:r>
                        <a:rPr lang="es-EC" b="1" i="1">
                          <a:latin typeface="Cambria Math"/>
                        </a:rPr>
                        <m:t>𝐱𝟏𝟎𝟎</m:t>
                      </m:r>
                    </m:oMath>
                  </m:oMathPara>
                </a14:m>
                <a:endParaRPr lang="es-EC" b="1" dirty="0"/>
              </a:p>
              <a:p>
                <a:r>
                  <a:rPr lang="es-EC" dirty="0"/>
                  <a:t> </a:t>
                </a:r>
                <a:endParaRPr lang="es-EC" b="1" dirty="0"/>
              </a:p>
              <a:p>
                <a:pPr/>
                <a14:m>
                  <m:oMathPara xmlns:m="http://schemas.openxmlformats.org/officeDocument/2006/math">
                    <m:oMathParaPr>
                      <m:jc m:val="centerGroup"/>
                    </m:oMathParaPr>
                    <m:oMath xmlns:m="http://schemas.openxmlformats.org/officeDocument/2006/math">
                      <m:r>
                        <a:rPr lang="es-EC" b="1" i="1">
                          <a:latin typeface="Cambria Math"/>
                        </a:rPr>
                        <m:t>𝐑𝐎𝐈</m:t>
                      </m:r>
                      <m:r>
                        <a:rPr lang="es-EC" b="1">
                          <a:latin typeface="Cambria Math"/>
                        </a:rPr>
                        <m:t>=</m:t>
                      </m:r>
                      <m:r>
                        <a:rPr lang="es-EC" b="1" i="1">
                          <a:latin typeface="Cambria Math"/>
                        </a:rPr>
                        <m:t>𝟕</m:t>
                      </m:r>
                      <m:r>
                        <a:rPr lang="es-EC" b="1">
                          <a:latin typeface="Cambria Math"/>
                        </a:rPr>
                        <m:t>,</m:t>
                      </m:r>
                      <m:r>
                        <a:rPr lang="es-EC" b="1" i="1">
                          <a:latin typeface="Cambria Math"/>
                        </a:rPr>
                        <m:t>𝟐𝟗</m:t>
                      </m:r>
                      <m:r>
                        <a:rPr lang="es-EC" b="1">
                          <a:latin typeface="Cambria Math"/>
                        </a:rPr>
                        <m:t> </m:t>
                      </m:r>
                    </m:oMath>
                  </m:oMathPara>
                </a14:m>
                <a:endParaRPr lang="es-EC" b="1" dirty="0"/>
              </a:p>
            </p:txBody>
          </p:sp>
        </mc:Choice>
        <mc:Fallback xmlns="">
          <p:sp>
            <p:nvSpPr>
              <p:cNvPr id="4" name="3 Rectángulo"/>
              <p:cNvSpPr>
                <a:spLocks noRot="1" noChangeAspect="1" noMove="1" noResize="1" noEditPoints="1" noAdjustHandles="1" noChangeArrowheads="1" noChangeShapeType="1" noTextEdit="1"/>
              </p:cNvSpPr>
              <p:nvPr/>
            </p:nvSpPr>
            <p:spPr>
              <a:xfrm>
                <a:off x="2133600" y="2446685"/>
                <a:ext cx="4572000" cy="3156120"/>
              </a:xfrm>
              <a:prstGeom prst="rect">
                <a:avLst/>
              </a:prstGeo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79606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836" y="264874"/>
            <a:ext cx="8913813" cy="914400"/>
          </a:xfrm>
        </p:spPr>
        <p:txBody>
          <a:bodyPr/>
          <a:lstStyle/>
          <a:p>
            <a:r>
              <a:rPr lang="es-EC" dirty="0" smtClean="0"/>
              <a:t>CONCLUSIONES </a:t>
            </a:r>
            <a:endParaRPr lang="es-EC" dirty="0"/>
          </a:p>
        </p:txBody>
      </p:sp>
      <p:sp>
        <p:nvSpPr>
          <p:cNvPr id="3" name="2 Marcador de contenido"/>
          <p:cNvSpPr>
            <a:spLocks noGrp="1"/>
          </p:cNvSpPr>
          <p:nvPr>
            <p:ph idx="1"/>
          </p:nvPr>
        </p:nvSpPr>
        <p:spPr>
          <a:xfrm>
            <a:off x="110836" y="1040720"/>
            <a:ext cx="8913813" cy="5249235"/>
          </a:xfrm>
        </p:spPr>
        <p:txBody>
          <a:bodyPr>
            <a:normAutofit fontScale="25000" lnSpcReduction="20000"/>
          </a:bodyPr>
          <a:lstStyle/>
          <a:p>
            <a:pPr lvl="0"/>
            <a:endParaRPr lang="es-EC" dirty="0" smtClean="0"/>
          </a:p>
          <a:p>
            <a:pPr lvl="0" algn="just"/>
            <a:r>
              <a:rPr lang="es-EC" sz="5600" dirty="0" smtClean="0"/>
              <a:t>Los </a:t>
            </a:r>
            <a:r>
              <a:rPr lang="es-EC" sz="5600" dirty="0"/>
              <a:t>beneficios obtenidos de la inversión tecnológica realizada por la F.T, se traduce en mejoras a la institución militar ya que permiten reaccionar de manera oportuna ante eventos críticos como siniestros de origen natural o antrópico que en determinado momento pueden </a:t>
            </a:r>
            <a:r>
              <a:rPr lang="es-EC" sz="5600" dirty="0" err="1"/>
              <a:t>caotizar</a:t>
            </a:r>
            <a:r>
              <a:rPr lang="es-EC" sz="5600" dirty="0"/>
              <a:t> al Estado o su infraestructura.</a:t>
            </a:r>
            <a:endParaRPr lang="es-EC" sz="5600" b="1" dirty="0"/>
          </a:p>
          <a:p>
            <a:pPr lvl="0" algn="just"/>
            <a:r>
              <a:rPr lang="es-EC" sz="5600" dirty="0" smtClean="0"/>
              <a:t>Disponer una </a:t>
            </a:r>
            <a:r>
              <a:rPr lang="es-EC" sz="5600" dirty="0"/>
              <a:t>plataforma de </a:t>
            </a:r>
            <a:r>
              <a:rPr lang="es-EC" sz="5600" dirty="0" smtClean="0"/>
              <a:t>comunicación propia garantiza </a:t>
            </a:r>
            <a:r>
              <a:rPr lang="es-EC" sz="5600" dirty="0"/>
              <a:t>que en cualesquier  circunstancia </a:t>
            </a:r>
            <a:r>
              <a:rPr lang="es-EC" sz="5600" dirty="0" smtClean="0"/>
              <a:t>disponer servicios </a:t>
            </a:r>
            <a:r>
              <a:rPr lang="es-EC" sz="5600" dirty="0"/>
              <a:t>de comunicación incluso en momentos críticos </a:t>
            </a:r>
            <a:r>
              <a:rPr lang="es-EC" sz="5600" dirty="0" smtClean="0"/>
              <a:t>cuando </a:t>
            </a:r>
            <a:r>
              <a:rPr lang="es-EC" sz="5600" dirty="0"/>
              <a:t>los operadores de comunicación comerciales públicos o privados hayan sido sobrepasados en su capacidad </a:t>
            </a:r>
            <a:r>
              <a:rPr lang="es-EC" sz="5600" dirty="0" smtClean="0"/>
              <a:t>ante </a:t>
            </a:r>
            <a:r>
              <a:rPr lang="es-EC" sz="5600" dirty="0"/>
              <a:t>amenazas terroristas, disturbios sociales u otras de origen externo e interno que alteren el orden constituido y que por su naturaleza son controlables a través de la acción de </a:t>
            </a:r>
            <a:r>
              <a:rPr lang="es-EC" sz="5600" dirty="0" smtClean="0"/>
              <a:t>FF.AA</a:t>
            </a:r>
            <a:endParaRPr lang="es-EC" sz="5600" b="1" dirty="0"/>
          </a:p>
          <a:p>
            <a:pPr lvl="0" algn="just"/>
            <a:r>
              <a:rPr lang="es-EC" sz="5600" dirty="0"/>
              <a:t>Toda la inversión tecnológica esta justificas ya que </a:t>
            </a:r>
            <a:r>
              <a:rPr lang="es-EC" sz="5600" dirty="0" smtClean="0"/>
              <a:t>esto permite </a:t>
            </a:r>
            <a:r>
              <a:rPr lang="es-EC" sz="5600" dirty="0"/>
              <a:t>el desarrollo de </a:t>
            </a:r>
            <a:r>
              <a:rPr lang="es-EC" sz="5600" dirty="0" err="1"/>
              <a:t>TIC´s</a:t>
            </a:r>
            <a:r>
              <a:rPr lang="es-EC" sz="5600" dirty="0"/>
              <a:t> introduciendo nuevos modelos de desarrollo tecnológico en materia de comunicaciones y liderando proyecto en el área de comunicaciones en áreas donde no hay interés de la empresa pública o privada en virtud que no hay beneficio comercial de </a:t>
            </a:r>
            <a:r>
              <a:rPr lang="es-EC" sz="5600" dirty="0" smtClean="0"/>
              <a:t>rentabilidad.</a:t>
            </a:r>
            <a:endParaRPr lang="es-EC" sz="5600" b="1" dirty="0"/>
          </a:p>
          <a:p>
            <a:pPr lvl="0" algn="just"/>
            <a:r>
              <a:rPr lang="es-EC" sz="5600" dirty="0" smtClean="0"/>
              <a:t>En </a:t>
            </a:r>
            <a:r>
              <a:rPr lang="es-EC" sz="5600" dirty="0"/>
              <a:t>el transcurso de esta investigación se pudo evidenciar que existe duplicidad de esfuerzos por parte de entidades que pertenecen a FF.AA y que en su afán de proporcionar servicios de comunicación, </a:t>
            </a:r>
            <a:r>
              <a:rPr lang="es-EC" sz="5600" dirty="0" smtClean="0"/>
              <a:t>planifican, </a:t>
            </a:r>
            <a:r>
              <a:rPr lang="es-EC" sz="5600" dirty="0"/>
              <a:t>ejecutan y administran infraestructuras de comunicación que funcionan paralelamente, lo que ha conlleva a sub utilizar recursos y servicios que de alguna manera podrían ser optimizados en beneficio de la institución </a:t>
            </a:r>
            <a:endParaRPr lang="es-EC" sz="5600" b="1" dirty="0"/>
          </a:p>
          <a:p>
            <a:pPr lvl="0" algn="just"/>
            <a:r>
              <a:rPr lang="es-EC" sz="5600" dirty="0" smtClean="0"/>
              <a:t>Finalmente</a:t>
            </a:r>
            <a:r>
              <a:rPr lang="es-EC" sz="5600" dirty="0"/>
              <a:t>, debemos señalar que el </a:t>
            </a:r>
            <a:r>
              <a:rPr lang="es-EC" sz="5600" dirty="0" smtClean="0"/>
              <a:t>ROI, </a:t>
            </a:r>
            <a:r>
              <a:rPr lang="es-EC" sz="5600" dirty="0"/>
              <a:t>es uno de los principales indicadores utilizados en la evaluación de un proyecto de inversión; sin embargo, debemos tener en cuenta que este </a:t>
            </a:r>
            <a:r>
              <a:rPr lang="es-EC" sz="5600" dirty="0" smtClean="0"/>
              <a:t>indicador considera </a:t>
            </a:r>
            <a:r>
              <a:rPr lang="es-EC" sz="5600" dirty="0"/>
              <a:t>el valor del dinero en el tiempo, por lo que al momento de evaluar un proyecto, siempre es </a:t>
            </a:r>
            <a:r>
              <a:rPr lang="es-EC" sz="5600" dirty="0" smtClean="0"/>
              <a:t>recomendable analizarlo junto </a:t>
            </a:r>
            <a:r>
              <a:rPr lang="es-EC" sz="5600" dirty="0"/>
              <a:t>a otros indicadores no financieros como la seguridad y el bienestar del personal</a:t>
            </a:r>
            <a:r>
              <a:rPr lang="es-EC" sz="5600" dirty="0" smtClean="0"/>
              <a:t>.</a:t>
            </a:r>
            <a:endParaRPr lang="es-EC" sz="5600" dirty="0"/>
          </a:p>
        </p:txBody>
      </p:sp>
    </p:spTree>
    <p:extLst>
      <p:ext uri="{BB962C8B-B14F-4D97-AF65-F5344CB8AC3E}">
        <p14:creationId xmlns:p14="http://schemas.microsoft.com/office/powerpoint/2010/main" val="3848169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492" y="805202"/>
            <a:ext cx="8913813" cy="914400"/>
          </a:xfrm>
        </p:spPr>
        <p:txBody>
          <a:bodyPr/>
          <a:lstStyle/>
          <a:p>
            <a:r>
              <a:rPr lang="es-EC" dirty="0" smtClean="0"/>
              <a:t>RECOMENDACIONES</a:t>
            </a:r>
            <a:endParaRPr lang="es-EC" dirty="0"/>
          </a:p>
        </p:txBody>
      </p:sp>
      <p:sp>
        <p:nvSpPr>
          <p:cNvPr id="3" name="2 Marcador de contenido"/>
          <p:cNvSpPr>
            <a:spLocks noGrp="1"/>
          </p:cNvSpPr>
          <p:nvPr>
            <p:ph idx="1"/>
          </p:nvPr>
        </p:nvSpPr>
        <p:spPr>
          <a:xfrm>
            <a:off x="429491" y="2022764"/>
            <a:ext cx="8437418" cy="4488872"/>
          </a:xfrm>
        </p:spPr>
        <p:txBody>
          <a:bodyPr>
            <a:normAutofit fontScale="70000" lnSpcReduction="20000"/>
          </a:bodyPr>
          <a:lstStyle/>
          <a:p>
            <a:pPr lvl="0" algn="just"/>
            <a:endParaRPr lang="es-EC" dirty="0" smtClean="0"/>
          </a:p>
          <a:p>
            <a:pPr lvl="0" algn="just"/>
            <a:r>
              <a:rPr lang="es-EC" dirty="0" smtClean="0"/>
              <a:t>Continuar </a:t>
            </a:r>
            <a:r>
              <a:rPr lang="es-EC" dirty="0"/>
              <a:t>con la inversión en materia tecnológica a fin de garantizar la continuidad en el permanente funcionamiento de la actual Plataforma Tecnológica mediante el mantenimiento así como actualización de hardware y software adquirido en años anteriores puesto que existe un patrimonio institucional que requiere reparación ante posibles siniestros que puedan presentarse.</a:t>
            </a:r>
            <a:endParaRPr lang="es-EC" b="1" dirty="0"/>
          </a:p>
          <a:p>
            <a:pPr lvl="0" algn="just"/>
            <a:r>
              <a:rPr lang="es-EC" dirty="0" smtClean="0"/>
              <a:t>Resultado </a:t>
            </a:r>
            <a:r>
              <a:rPr lang="es-EC" dirty="0"/>
              <a:t>de este trabajo de investigación es recomendar que el GRUTEL actué como un ente regulador de las telecomunicaciones y servicios de red de eta manera este será el responsable de brindar conectividad hasta la unidad militar que lo requiera, posteriormente la DISICOME se encargara de continuar con este trabajo con la responsabilidad de garantizar el Back </a:t>
            </a:r>
            <a:r>
              <a:rPr lang="es-EC" dirty="0" err="1"/>
              <a:t>Bone</a:t>
            </a:r>
            <a:r>
              <a:rPr lang="es-EC" dirty="0"/>
              <a:t>  indispensable para que la conectividad funcione, dejando finalmente la adquisición de equipos terminales y software a responsabilidad de la logística de la unidad atendida, solo de esta manera será podar hablar de un trabajo compartido   </a:t>
            </a:r>
            <a:endParaRPr lang="es-EC" b="1" dirty="0"/>
          </a:p>
          <a:p>
            <a:pPr lvl="0" algn="just"/>
            <a:r>
              <a:rPr lang="es-EC" dirty="0" smtClean="0"/>
              <a:t>Las </a:t>
            </a:r>
            <a:r>
              <a:rPr lang="es-EC" dirty="0"/>
              <a:t>FF.AA de todos los países del mundo apoyan al desarrollo tecnológico con especial atención a la inversión en materia de infraestructura de trasmisión de datos y </a:t>
            </a:r>
            <a:r>
              <a:rPr lang="es-EC" dirty="0" err="1"/>
              <a:t>cyberseguridad</a:t>
            </a:r>
            <a:r>
              <a:rPr lang="es-EC" dirty="0"/>
              <a:t> la misma que está a disponibilidad de las instituciones del estado ante posibles eventos críticos  que atenten contra la sociedad.</a:t>
            </a:r>
            <a:endParaRPr lang="es-EC" b="1" dirty="0"/>
          </a:p>
          <a:p>
            <a:endParaRPr lang="es-EC" dirty="0"/>
          </a:p>
        </p:txBody>
      </p:sp>
    </p:spTree>
    <p:extLst>
      <p:ext uri="{BB962C8B-B14F-4D97-AF65-F5344CB8AC3E}">
        <p14:creationId xmlns:p14="http://schemas.microsoft.com/office/powerpoint/2010/main" val="3925746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17251"/>
            <a:ext cx="8913813" cy="914400"/>
          </a:xfrm>
        </p:spPr>
        <p:txBody>
          <a:bodyPr/>
          <a:lstStyle/>
          <a:p>
            <a:r>
              <a:rPr lang="es-ES" dirty="0"/>
              <a:t>INTRODUCCIÓN</a:t>
            </a:r>
            <a:endParaRPr lang="es-EC" dirty="0"/>
          </a:p>
        </p:txBody>
      </p:sp>
      <p:sp>
        <p:nvSpPr>
          <p:cNvPr id="3" name="2 Marcador de contenido"/>
          <p:cNvSpPr>
            <a:spLocks noGrp="1"/>
          </p:cNvSpPr>
          <p:nvPr>
            <p:ph idx="1"/>
          </p:nvPr>
        </p:nvSpPr>
        <p:spPr>
          <a:xfrm>
            <a:off x="290945" y="1510146"/>
            <a:ext cx="8433955" cy="4756184"/>
          </a:xfrm>
        </p:spPr>
        <p:txBody>
          <a:bodyPr>
            <a:normAutofit/>
          </a:bodyPr>
          <a:lstStyle/>
          <a:p>
            <a:pPr algn="just"/>
            <a:r>
              <a:rPr lang="es-EC" sz="1600" dirty="0"/>
              <a:t>Orden Ministerial N</a:t>
            </a:r>
            <a:r>
              <a:rPr lang="es-EC" sz="1600" baseline="30000" dirty="0"/>
              <a:t>o</a:t>
            </a:r>
            <a:r>
              <a:rPr lang="es-EC" sz="1600" dirty="0"/>
              <a:t>. </a:t>
            </a:r>
            <a:r>
              <a:rPr lang="es-EC" sz="1600" dirty="0" smtClean="0"/>
              <a:t>114, el 10 Junio </a:t>
            </a:r>
            <a:r>
              <a:rPr lang="es-EC" sz="1600" dirty="0"/>
              <a:t>1995, se conforma la comisión de m</a:t>
            </a:r>
            <a:r>
              <a:rPr lang="es-EC" sz="1600" dirty="0" smtClean="0"/>
              <a:t>odernización </a:t>
            </a:r>
            <a:r>
              <a:rPr lang="es-EC" sz="1600" dirty="0"/>
              <a:t>del Sistema de Comunicaciones de </a:t>
            </a:r>
            <a:r>
              <a:rPr lang="es-EC" sz="1600" dirty="0" smtClean="0"/>
              <a:t>FF.AA con el objeto definir las </a:t>
            </a:r>
            <a:r>
              <a:rPr lang="es-EC" sz="1600" dirty="0"/>
              <a:t>necesidades </a:t>
            </a:r>
            <a:r>
              <a:rPr lang="es-EC" sz="1600" dirty="0" smtClean="0"/>
              <a:t>para la renovación de </a:t>
            </a:r>
            <a:r>
              <a:rPr lang="es-EC" sz="1600" dirty="0"/>
              <a:t>la red estratégica de </a:t>
            </a:r>
            <a:r>
              <a:rPr lang="es-EC" sz="1600" dirty="0" smtClean="0"/>
              <a:t>comunicaciones que para esa fecha se materializaba con equipos analógicos SIEMENS.</a:t>
            </a:r>
          </a:p>
          <a:p>
            <a:pPr algn="just"/>
            <a:r>
              <a:rPr lang="es-EC" sz="1600" dirty="0" smtClean="0"/>
              <a:t>FF.AA adquiere un sistema de comunicación digital basado en microondas de jerarquía ple-</a:t>
            </a:r>
            <a:r>
              <a:rPr lang="es-EC" sz="1600" dirty="0" err="1" smtClean="0"/>
              <a:t>sincronica</a:t>
            </a:r>
            <a:r>
              <a:rPr lang="es-EC" sz="1600" dirty="0" smtClean="0"/>
              <a:t> a la empresa ALCATEL el mismo tenia excelentes características para la prestación de servicios de comunicación de voz.</a:t>
            </a:r>
          </a:p>
          <a:p>
            <a:pPr algn="just"/>
            <a:r>
              <a:rPr lang="es-EC" sz="1600" dirty="0" smtClean="0"/>
              <a:t>Tecnología </a:t>
            </a:r>
            <a:r>
              <a:rPr lang="es-EC" sz="1600" dirty="0"/>
              <a:t>tradicional</a:t>
            </a:r>
            <a:r>
              <a:rPr lang="es-EC" sz="1600" dirty="0" smtClean="0"/>
              <a:t> </a:t>
            </a:r>
            <a:r>
              <a:rPr lang="es-EC" sz="1600" dirty="0"/>
              <a:t>de </a:t>
            </a:r>
            <a:r>
              <a:rPr lang="es-EC" sz="1600" dirty="0" smtClean="0"/>
              <a:t>telecomunicaciones para telefonía que </a:t>
            </a:r>
            <a:r>
              <a:rPr lang="es-EC" sz="1600" dirty="0"/>
              <a:t>permite enviar varios canales telefónicos sobre un mismo medio, usando técnicas de TDM </a:t>
            </a:r>
            <a:r>
              <a:rPr lang="es-EC" sz="1600" dirty="0" smtClean="0"/>
              <a:t>digitalizan la transmisión</a:t>
            </a:r>
            <a:r>
              <a:rPr lang="es-EC" sz="1600" dirty="0"/>
              <a:t> </a:t>
            </a:r>
            <a:r>
              <a:rPr lang="es-EC" sz="1600" dirty="0" smtClean="0"/>
              <a:t>y usando </a:t>
            </a:r>
            <a:r>
              <a:rPr lang="pt-BR" sz="1600" dirty="0"/>
              <a:t>30+2 </a:t>
            </a:r>
            <a:r>
              <a:rPr lang="es-EC" sz="1600" dirty="0"/>
              <a:t>canales</a:t>
            </a:r>
            <a:r>
              <a:rPr lang="pt-BR" sz="1600" dirty="0"/>
              <a:t> de 64Kb/s </a:t>
            </a:r>
            <a:r>
              <a:rPr lang="es-EC" sz="1600" dirty="0" smtClean="0"/>
              <a:t>pueden</a:t>
            </a:r>
            <a:r>
              <a:rPr lang="pt-BR" sz="1600" dirty="0" smtClean="0"/>
              <a:t> </a:t>
            </a:r>
            <a:r>
              <a:rPr lang="es-EC" sz="1600" dirty="0"/>
              <a:t>obtener</a:t>
            </a:r>
            <a:r>
              <a:rPr lang="pt-BR" sz="1600" dirty="0"/>
              <a:t> </a:t>
            </a:r>
            <a:r>
              <a:rPr lang="es-EC" sz="1600" dirty="0"/>
              <a:t>una capacidad de transmisión</a:t>
            </a:r>
            <a:r>
              <a:rPr lang="pt-BR" sz="1600" dirty="0"/>
              <a:t> de 2048 kbit/s (E1). </a:t>
            </a:r>
            <a:endParaRPr lang="es-EC" sz="1600" dirty="0"/>
          </a:p>
          <a:p>
            <a:pPr algn="just"/>
            <a:endParaRPr lang="es-EC" dirty="0" smtClean="0"/>
          </a:p>
          <a:p>
            <a:pPr algn="just"/>
            <a:endParaRPr lang="es-EC" dirty="0" smtClean="0"/>
          </a:p>
          <a:p>
            <a:pPr algn="just"/>
            <a:endParaRPr lang="es-EC" dirty="0"/>
          </a:p>
        </p:txBody>
      </p:sp>
      <p:graphicFrame>
        <p:nvGraphicFramePr>
          <p:cNvPr id="4" name="Tabla 1"/>
          <p:cNvGraphicFramePr>
            <a:graphicFrameLocks noGrp="1"/>
          </p:cNvGraphicFramePr>
          <p:nvPr>
            <p:extLst>
              <p:ext uri="{D42A27DB-BD31-4B8C-83A1-F6EECF244321}">
                <p14:modId xmlns:p14="http://schemas.microsoft.com/office/powerpoint/2010/main" val="1379598260"/>
              </p:ext>
            </p:extLst>
          </p:nvPr>
        </p:nvGraphicFramePr>
        <p:xfrm>
          <a:off x="1689023" y="4982534"/>
          <a:ext cx="5612322" cy="1472184"/>
        </p:xfrm>
        <a:graphic>
          <a:graphicData uri="http://schemas.openxmlformats.org/drawingml/2006/table">
            <a:tbl>
              <a:tblPr firstRow="1" firstCol="1" bandRow="1">
                <a:tableStyleId>{5C22544A-7EE6-4342-B048-85BDC9FD1C3A}</a:tableStyleId>
              </a:tblPr>
              <a:tblGrid>
                <a:gridCol w="668240"/>
                <a:gridCol w="2712162"/>
                <a:gridCol w="2231920"/>
              </a:tblGrid>
              <a:tr h="0">
                <a:tc>
                  <a:txBody>
                    <a:bodyPr/>
                    <a:lstStyle/>
                    <a:p>
                      <a:pPr algn="ctr">
                        <a:lnSpc>
                          <a:spcPct val="115000"/>
                        </a:lnSpc>
                        <a:spcAft>
                          <a:spcPts val="0"/>
                        </a:spcAft>
                      </a:pPr>
                      <a:r>
                        <a:rPr lang="es-EC" sz="1200" dirty="0">
                          <a:effectLst/>
                        </a:rPr>
                        <a:t>ORD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PARAMETROS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200" dirty="0">
                          <a:effectLst/>
                        </a:rPr>
                        <a:t>RANGO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Capacidad de transmisión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32 </a:t>
                      </a:r>
                      <a:r>
                        <a:rPr lang="es-EC" sz="1200" dirty="0" smtClean="0">
                          <a:effectLst/>
                        </a:rPr>
                        <a:t>, 16 y 4 E1s </a:t>
                      </a:r>
                      <a:r>
                        <a:rPr lang="es-EC" sz="1200" baseline="0" dirty="0" smtClean="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8457">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a:effectLst/>
                        </a:rPr>
                        <a:t>Frecuencia de trabajo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_tradnl" sz="1200" dirty="0">
                          <a:effectLst/>
                        </a:rPr>
                        <a:t>7.1-8.5 GHz.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a:effectLst/>
                        </a:rPr>
                        <a:t>Potencia de transmisión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S_tradnl" sz="1200">
                          <a:effectLst/>
                        </a:rPr>
                        <a:t>+27 dBm.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a:effectLst/>
                        </a:rPr>
                        <a:t>Alimentación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- 48 </a:t>
                      </a:r>
                      <a:r>
                        <a:rPr lang="es-EC" sz="1200" dirty="0" err="1">
                          <a:effectLst/>
                        </a:rPr>
                        <a:t>Vdc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a:effectLst/>
                        </a:rPr>
                        <a:t>Polarización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Horizontal - Vertical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0330">
                <a:tc>
                  <a:txBody>
                    <a:bodyPr/>
                    <a:lstStyle/>
                    <a:p>
                      <a:pPr algn="ctr">
                        <a:lnSpc>
                          <a:spcPct val="115000"/>
                        </a:lnSpc>
                        <a:spcAft>
                          <a:spcPts val="0"/>
                        </a:spcAft>
                      </a:pPr>
                      <a:r>
                        <a:rPr lang="es-EC" sz="1200" dirty="0">
                          <a:effectLst/>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Configuración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200" dirty="0">
                          <a:effectLst/>
                        </a:rPr>
                        <a:t>1+1 HSB / 2+1 </a:t>
                      </a:r>
                      <a:r>
                        <a:rPr lang="es-EC" sz="1200" dirty="0" err="1">
                          <a:effectLst/>
                        </a:rPr>
                        <a:t>Div</a:t>
                      </a:r>
                      <a:r>
                        <a:rPr lang="es-EC" sz="1200" dirty="0" smtClean="0">
                          <a:effectLst/>
                        </a:rPr>
                        <a:t>. </a:t>
                      </a:r>
                      <a:r>
                        <a:rPr lang="es-EC" sz="1200" baseline="0" dirty="0" smtClean="0">
                          <a:effectLst/>
                        </a:rPr>
                        <a:t> espacio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9211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1831"/>
            <a:ext cx="8913813" cy="914400"/>
          </a:xfrm>
        </p:spPr>
        <p:txBody>
          <a:bodyPr/>
          <a:lstStyle/>
          <a:p>
            <a:r>
              <a:rPr lang="es-ES" dirty="0"/>
              <a:t>I</a:t>
            </a:r>
            <a:r>
              <a:rPr lang="es-ES" dirty="0" smtClean="0"/>
              <a:t>ntroducción</a:t>
            </a:r>
            <a:endParaRPr lang="es-ES" dirty="0"/>
          </a:p>
        </p:txBody>
      </p:sp>
      <p:pic>
        <p:nvPicPr>
          <p:cNvPr id="6"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2" y="2201618"/>
            <a:ext cx="2072792" cy="1331273"/>
          </a:xfrm>
          <a:prstGeom prst="rect">
            <a:avLst/>
          </a:prstGeom>
        </p:spPr>
      </p:pic>
      <p:sp>
        <p:nvSpPr>
          <p:cNvPr id="3" name="Marcador de contenido 2"/>
          <p:cNvSpPr>
            <a:spLocks noGrp="1"/>
          </p:cNvSpPr>
          <p:nvPr>
            <p:ph idx="1"/>
          </p:nvPr>
        </p:nvSpPr>
        <p:spPr>
          <a:xfrm>
            <a:off x="263236" y="1468582"/>
            <a:ext cx="8609012" cy="4987636"/>
          </a:xfrm>
        </p:spPr>
        <p:txBody>
          <a:bodyPr>
            <a:normAutofit/>
          </a:bodyPr>
          <a:lstStyle/>
          <a:p>
            <a:pPr algn="just"/>
            <a:r>
              <a:rPr lang="es-EC" dirty="0" smtClean="0"/>
              <a:t>Plataforma de comunicaciones que toma el Nombre de M.O.D.E                   </a:t>
            </a:r>
          </a:p>
          <a:p>
            <a:pPr marL="0" indent="0" algn="ctr">
              <a:buNone/>
            </a:pPr>
            <a:r>
              <a:rPr lang="es-EC" b="1" dirty="0" smtClean="0"/>
              <a:t>M</a:t>
            </a:r>
            <a:r>
              <a:rPr lang="es-EC" dirty="0" smtClean="0"/>
              <a:t>icro </a:t>
            </a:r>
            <a:r>
              <a:rPr lang="es-EC" b="1" dirty="0" smtClean="0"/>
              <a:t>O</a:t>
            </a:r>
            <a:r>
              <a:rPr lang="es-EC" dirty="0" smtClean="0"/>
              <a:t>ndas </a:t>
            </a:r>
            <a:r>
              <a:rPr lang="es-EC" b="1" dirty="0" smtClean="0"/>
              <a:t>D</a:t>
            </a:r>
            <a:r>
              <a:rPr lang="es-EC" dirty="0" smtClean="0"/>
              <a:t>el </a:t>
            </a:r>
            <a:r>
              <a:rPr lang="es-EC" b="1" dirty="0" smtClean="0"/>
              <a:t>E</a:t>
            </a:r>
            <a:r>
              <a:rPr lang="es-EC" dirty="0" smtClean="0"/>
              <a:t>cuador.</a:t>
            </a:r>
          </a:p>
          <a:p>
            <a:pPr marL="0" indent="0" algn="just">
              <a:buNone/>
            </a:pPr>
            <a:endParaRPr lang="es-EC" dirty="0" smtClean="0"/>
          </a:p>
          <a:p>
            <a:pPr algn="just"/>
            <a:endParaRPr lang="es-EC" dirty="0" smtClean="0"/>
          </a:p>
        </p:txBody>
      </p:sp>
      <p:pic>
        <p:nvPicPr>
          <p:cNvPr id="8" name="Picture 8" descr="C:\Users\SDH\Desktop\antena sdh.jpg"/>
          <p:cNvPicPr>
            <a:picLocks noChangeAspect="1" noChangeArrowheads="1"/>
          </p:cNvPicPr>
          <p:nvPr/>
        </p:nvPicPr>
        <p:blipFill rotWithShape="1">
          <a:blip r:embed="rId3">
            <a:extLst>
              <a:ext uri="{28A0092B-C50C-407E-A947-70E740481C1C}">
                <a14:useLocalDpi xmlns:a14="http://schemas.microsoft.com/office/drawing/2010/main" val="0"/>
              </a:ext>
            </a:extLst>
          </a:blip>
          <a:srcRect l="2639" t="48205" r="51889" b="4744"/>
          <a:stretch/>
        </p:blipFill>
        <p:spPr bwMode="auto">
          <a:xfrm>
            <a:off x="6761020" y="2187764"/>
            <a:ext cx="2166648" cy="14791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n 1"/>
          <p:cNvPicPr/>
          <p:nvPr/>
        </p:nvPicPr>
        <p:blipFill rotWithShape="1">
          <a:blip r:embed="rId4">
            <a:clrChange>
              <a:clrFrom>
                <a:srgbClr val="FFFFFF"/>
              </a:clrFrom>
              <a:clrTo>
                <a:srgbClr val="FFFFFF">
                  <a:alpha val="0"/>
                </a:srgbClr>
              </a:clrTo>
            </a:clrChange>
          </a:blip>
          <a:srcRect l="37686" t="18129" r="20450" b="10748"/>
          <a:stretch/>
        </p:blipFill>
        <p:spPr bwMode="auto">
          <a:xfrm>
            <a:off x="1188798" y="3325090"/>
            <a:ext cx="6600126" cy="3532910"/>
          </a:xfrm>
          <a:prstGeom prst="rect">
            <a:avLst/>
          </a:prstGeom>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236" y="2496603"/>
            <a:ext cx="1066800" cy="79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clrChange>
              <a:clrFrom>
                <a:srgbClr val="6998C5"/>
              </a:clrFrom>
              <a:clrTo>
                <a:srgbClr val="6998C5">
                  <a:alpha val="0"/>
                </a:srgbClr>
              </a:clrTo>
            </a:clrChange>
            <a:extLst>
              <a:ext uri="{28A0092B-C50C-407E-A947-70E740481C1C}">
                <a14:useLocalDpi xmlns:a14="http://schemas.microsoft.com/office/drawing/2010/main" val="0"/>
              </a:ext>
            </a:extLst>
          </a:blip>
          <a:srcRect l="23746" r="29053"/>
          <a:stretch>
            <a:fillRect/>
          </a:stretch>
        </p:blipFill>
        <p:spPr bwMode="auto">
          <a:xfrm>
            <a:off x="344551" y="4311017"/>
            <a:ext cx="962672" cy="193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n 1"/>
          <p:cNvPicPr>
            <a:picLocks noChangeAspect="1"/>
          </p:cNvPicPr>
          <p:nvPr/>
        </p:nvPicPr>
        <p:blipFill rotWithShape="1">
          <a:blip r:embed="rId7" cstate="print">
            <a:extLst>
              <a:ext uri="{28A0092B-C50C-407E-A947-70E740481C1C}">
                <a14:useLocalDpi xmlns:a14="http://schemas.microsoft.com/office/drawing/2010/main" val="0"/>
              </a:ext>
            </a:extLst>
          </a:blip>
          <a:srcRect l="8826" t="13521" r="10751"/>
          <a:stretch/>
        </p:blipFill>
        <p:spPr>
          <a:xfrm>
            <a:off x="7495309" y="5104149"/>
            <a:ext cx="1376937" cy="972097"/>
          </a:xfrm>
          <a:prstGeom prst="rect">
            <a:avLst/>
          </a:prstGeom>
        </p:spPr>
      </p:pic>
    </p:spTree>
    <p:extLst>
      <p:ext uri="{BB962C8B-B14F-4D97-AF65-F5344CB8AC3E}">
        <p14:creationId xmlns:p14="http://schemas.microsoft.com/office/powerpoint/2010/main" val="37488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50991"/>
            <a:ext cx="8913813" cy="914400"/>
          </a:xfrm>
        </p:spPr>
        <p:txBody>
          <a:bodyPr/>
          <a:lstStyle/>
          <a:p>
            <a:r>
              <a:rPr lang="es-ES" dirty="0" smtClean="0"/>
              <a:t>Introducción</a:t>
            </a:r>
            <a:endParaRPr lang="es-ES" dirty="0"/>
          </a:p>
        </p:txBody>
      </p:sp>
      <p:sp>
        <p:nvSpPr>
          <p:cNvPr id="3" name="Marcador de contenido 2"/>
          <p:cNvSpPr>
            <a:spLocks noGrp="1"/>
          </p:cNvSpPr>
          <p:nvPr>
            <p:ph idx="1"/>
          </p:nvPr>
        </p:nvSpPr>
        <p:spPr>
          <a:xfrm>
            <a:off x="263236" y="1608770"/>
            <a:ext cx="8609012" cy="4847448"/>
          </a:xfrm>
        </p:spPr>
        <p:txBody>
          <a:bodyPr>
            <a:normAutofit fontScale="92500"/>
          </a:bodyPr>
          <a:lstStyle/>
          <a:p>
            <a:pPr algn="just"/>
            <a:r>
              <a:rPr lang="es-EC" dirty="0"/>
              <a:t>Las FF AA se </a:t>
            </a:r>
            <a:r>
              <a:rPr lang="es-EC" dirty="0" smtClean="0"/>
              <a:t>constituyen por:</a:t>
            </a:r>
          </a:p>
          <a:p>
            <a:pPr lvl="3" algn="just"/>
            <a:endParaRPr lang="es-EC" dirty="0" smtClean="0"/>
          </a:p>
          <a:p>
            <a:pPr lvl="3" algn="just"/>
            <a:r>
              <a:rPr lang="es-EC" dirty="0" smtClean="0"/>
              <a:t>Fuerza Aérea</a:t>
            </a:r>
          </a:p>
          <a:p>
            <a:pPr lvl="3" algn="just"/>
            <a:r>
              <a:rPr lang="es-EC" dirty="0" smtClean="0"/>
              <a:t>Fuerza Naval</a:t>
            </a:r>
          </a:p>
          <a:p>
            <a:pPr lvl="3" algn="just"/>
            <a:r>
              <a:rPr lang="es-EC" b="1" dirty="0" smtClean="0"/>
              <a:t>Fuerza Terrestre                                           </a:t>
            </a:r>
            <a:endParaRPr lang="es-EC" b="1" dirty="0"/>
          </a:p>
          <a:p>
            <a:pPr marL="0" indent="0" algn="just">
              <a:buNone/>
            </a:pPr>
            <a:endParaRPr lang="es-EC" dirty="0" smtClean="0"/>
          </a:p>
          <a:p>
            <a:pPr algn="just"/>
            <a:r>
              <a:rPr lang="es-EC" dirty="0" smtClean="0"/>
              <a:t>2006 </a:t>
            </a:r>
            <a:r>
              <a:rPr lang="es-EC" dirty="0"/>
              <a:t>debido a la imperiosa necesidad de disponer de comunicación de datos la </a:t>
            </a:r>
            <a:r>
              <a:rPr lang="es-EC" dirty="0" smtClean="0"/>
              <a:t>DISICOMFT inicia </a:t>
            </a:r>
            <a:r>
              <a:rPr lang="es-EC" dirty="0"/>
              <a:t>la implementación de una red de datos a nivel nacional apoyándose en la plataforma tecnológica existente del MODE. </a:t>
            </a:r>
            <a:endParaRPr lang="es-EC" dirty="0" smtClean="0"/>
          </a:p>
          <a:p>
            <a:pPr algn="just"/>
            <a:r>
              <a:rPr lang="es-EC" dirty="0" smtClean="0"/>
              <a:t>El interés </a:t>
            </a:r>
            <a:r>
              <a:rPr lang="es-EC" dirty="0"/>
              <a:t>del mando militar </a:t>
            </a:r>
            <a:r>
              <a:rPr lang="es-EC" dirty="0" smtClean="0"/>
              <a:t>es enlazarse </a:t>
            </a:r>
            <a:r>
              <a:rPr lang="es-EC" dirty="0"/>
              <a:t>con sus unidades militares y poder interactuar con las mismas a través de los aplicativos automatizados disponibles </a:t>
            </a:r>
            <a:r>
              <a:rPr lang="es-EC" dirty="0" smtClean="0"/>
              <a:t>optimizando </a:t>
            </a:r>
            <a:r>
              <a:rPr lang="es-EC" dirty="0"/>
              <a:t>sus medios y recursos. </a:t>
            </a:r>
            <a:endParaRPr lang="es-E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2" y="1276230"/>
            <a:ext cx="4355668" cy="222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466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91336"/>
            <a:ext cx="8913813" cy="914400"/>
          </a:xfrm>
        </p:spPr>
        <p:txBody>
          <a:bodyPr>
            <a:normAutofit/>
          </a:bodyPr>
          <a:lstStyle/>
          <a:p>
            <a:r>
              <a:rPr lang="es-EC" dirty="0" smtClean="0"/>
              <a:t>INVERSION REALIZADA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56954793"/>
              </p:ext>
            </p:extLst>
          </p:nvPr>
        </p:nvGraphicFramePr>
        <p:xfrm>
          <a:off x="720437" y="2022762"/>
          <a:ext cx="2802264" cy="3998762"/>
        </p:xfrm>
        <a:graphic>
          <a:graphicData uri="http://schemas.openxmlformats.org/drawingml/2006/table">
            <a:tbl>
              <a:tblPr firstRow="1" firstCol="1" bandRow="1">
                <a:tableStyleId>{5C22544A-7EE6-4342-B048-85BDC9FD1C3A}</a:tableStyleId>
              </a:tblPr>
              <a:tblGrid>
                <a:gridCol w="1163839"/>
                <a:gridCol w="1638425"/>
              </a:tblGrid>
              <a:tr h="759806">
                <a:tc>
                  <a:txBody>
                    <a:bodyPr/>
                    <a:lstStyle/>
                    <a:p>
                      <a:pPr indent="228600" algn="ctr">
                        <a:lnSpc>
                          <a:spcPct val="150000"/>
                        </a:lnSpc>
                        <a:spcBef>
                          <a:spcPts val="1200"/>
                        </a:spcBef>
                        <a:spcAft>
                          <a:spcPts val="0"/>
                        </a:spcAft>
                        <a:tabLst>
                          <a:tab pos="810260" algn="l"/>
                        </a:tabLst>
                      </a:pPr>
                      <a:r>
                        <a:rPr lang="es-EC" sz="1400" dirty="0">
                          <a:effectLst/>
                        </a:rPr>
                        <a:t>Año de trabajo</a:t>
                      </a:r>
                      <a:endParaRPr lang="es-EC" sz="1400" b="1" dirty="0">
                        <a:effectLst/>
                        <a:latin typeface="Calibri"/>
                        <a:ea typeface="Times New Roman"/>
                        <a:cs typeface="Times New Roman"/>
                      </a:endParaRPr>
                    </a:p>
                  </a:txBody>
                  <a:tcPr marL="68580" marR="68580" marT="0" marB="0" anchor="ctr"/>
                </a:tc>
                <a:tc>
                  <a:txBody>
                    <a:bodyPr/>
                    <a:lstStyle/>
                    <a:p>
                      <a:pPr indent="228600" algn="ctr">
                        <a:lnSpc>
                          <a:spcPct val="150000"/>
                        </a:lnSpc>
                        <a:spcBef>
                          <a:spcPts val="1200"/>
                        </a:spcBef>
                        <a:spcAft>
                          <a:spcPts val="0"/>
                        </a:spcAft>
                        <a:tabLst>
                          <a:tab pos="810260" algn="l"/>
                        </a:tabLst>
                      </a:pPr>
                      <a:r>
                        <a:rPr lang="es-EC" sz="1400" dirty="0">
                          <a:effectLst/>
                        </a:rPr>
                        <a:t>Valor invertido</a:t>
                      </a:r>
                      <a:endParaRPr lang="es-EC" sz="1400" b="1" dirty="0">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2006</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720.535,60</a:t>
                      </a:r>
                      <a:endParaRPr lang="es-EC" sz="1400" b="1" dirty="0">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2007</a:t>
                      </a:r>
                      <a:endParaRPr lang="es-EC" sz="1400" b="1">
                        <a:effectLst/>
                        <a:latin typeface="Calibri"/>
                        <a:ea typeface="Times New Roman"/>
                        <a:cs typeface="Times New Roman"/>
                      </a:endParaRPr>
                    </a:p>
                  </a:txBody>
                  <a:tcPr marL="68580" marR="68580" marT="0" marB="0" anchor="ctr"/>
                </a:tc>
                <a:tc>
                  <a:txBody>
                    <a:bodyPr/>
                    <a:lstStyle/>
                    <a:p>
                      <a:pPr indent="228600" algn="r">
                        <a:spcBef>
                          <a:spcPts val="1200"/>
                        </a:spcBef>
                        <a:spcAft>
                          <a:spcPts val="0"/>
                        </a:spcAft>
                      </a:pPr>
                      <a:r>
                        <a:rPr lang="es-EC" sz="1400" dirty="0">
                          <a:effectLst/>
                        </a:rPr>
                        <a:t> 273.063,51</a:t>
                      </a:r>
                      <a:endParaRPr lang="es-EC" sz="1400" b="1" dirty="0">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2008</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295.137,10</a:t>
                      </a:r>
                      <a:endParaRPr lang="es-EC" sz="1400" b="1" dirty="0">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2009</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a:effectLst/>
                        </a:rPr>
                        <a:t>417.900,00</a:t>
                      </a:r>
                      <a:endParaRPr lang="es-EC" sz="1400" b="1">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2010</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a:effectLst/>
                        </a:rPr>
                        <a:t>1.039.233,51</a:t>
                      </a:r>
                      <a:endParaRPr lang="es-EC" sz="1400" b="1">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2011</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a:effectLst/>
                        </a:rPr>
                        <a:t>378.233,91</a:t>
                      </a:r>
                      <a:endParaRPr lang="es-EC" sz="1400" b="1">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2012</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a:effectLst/>
                        </a:rPr>
                        <a:t>56.220,00</a:t>
                      </a:r>
                      <a:endParaRPr lang="es-EC" sz="1400" b="1">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2013</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a:effectLst/>
                        </a:rPr>
                        <a:t>435.974,51</a:t>
                      </a:r>
                      <a:endParaRPr lang="es-EC" sz="1400" b="1">
                        <a:effectLst/>
                        <a:latin typeface="Calibri"/>
                        <a:ea typeface="Times New Roman"/>
                        <a:cs typeface="Times New Roman"/>
                      </a:endParaRPr>
                    </a:p>
                  </a:txBody>
                  <a:tcPr marL="68580" marR="68580" marT="0" marB="0" anchor="ctr"/>
                </a:tc>
              </a:tr>
              <a:tr h="234412">
                <a:tc>
                  <a:txBody>
                    <a:bodyPr/>
                    <a:lstStyle/>
                    <a:p>
                      <a:pPr indent="228600" algn="ctr">
                        <a:lnSpc>
                          <a:spcPct val="150000"/>
                        </a:lnSpc>
                        <a:spcBef>
                          <a:spcPts val="1200"/>
                        </a:spcBef>
                        <a:spcAft>
                          <a:spcPts val="0"/>
                        </a:spcAft>
                        <a:tabLst>
                          <a:tab pos="810260" algn="l"/>
                        </a:tabLst>
                      </a:pPr>
                      <a:r>
                        <a:rPr lang="es-EC" sz="1400">
                          <a:effectLst/>
                        </a:rPr>
                        <a:t>2014</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a:effectLst/>
                        </a:rPr>
                        <a:t>63.574,97</a:t>
                      </a:r>
                      <a:endParaRPr lang="es-EC" sz="1400" b="1">
                        <a:effectLst/>
                        <a:latin typeface="Calibri"/>
                        <a:ea typeface="Times New Roman"/>
                        <a:cs typeface="Times New Roman"/>
                      </a:endParaRPr>
                    </a:p>
                  </a:txBody>
                  <a:tcPr marL="68580" marR="68580" marT="0" marB="0" anchor="ctr"/>
                </a:tc>
              </a:tr>
              <a:tr h="358596">
                <a:tc>
                  <a:txBody>
                    <a:bodyPr/>
                    <a:lstStyle/>
                    <a:p>
                      <a:pPr indent="228600" algn="r">
                        <a:lnSpc>
                          <a:spcPct val="150000"/>
                        </a:lnSpc>
                        <a:spcBef>
                          <a:spcPts val="1200"/>
                        </a:spcBef>
                        <a:spcAft>
                          <a:spcPts val="0"/>
                        </a:spcAft>
                        <a:tabLst>
                          <a:tab pos="810260" algn="l"/>
                        </a:tabLst>
                      </a:pPr>
                      <a:r>
                        <a:rPr lang="es-EC" sz="1400">
                          <a:effectLst/>
                        </a:rPr>
                        <a:t>TOTAL</a:t>
                      </a:r>
                      <a:endParaRPr lang="es-EC" sz="1400" b="1">
                        <a:effectLst/>
                        <a:latin typeface="Calibri"/>
                        <a:ea typeface="Times New Roman"/>
                        <a:cs typeface="Times New Roman"/>
                      </a:endParaRPr>
                    </a:p>
                  </a:txBody>
                  <a:tcPr marL="68580" marR="68580" marT="0" marB="0" anchor="ctr"/>
                </a:tc>
                <a:tc>
                  <a:txBody>
                    <a:bodyPr/>
                    <a:lstStyle/>
                    <a:p>
                      <a:pPr indent="228600" algn="r">
                        <a:lnSpc>
                          <a:spcPct val="150000"/>
                        </a:lnSpc>
                        <a:spcBef>
                          <a:spcPts val="1200"/>
                        </a:spcBef>
                        <a:spcAft>
                          <a:spcPts val="0"/>
                        </a:spcAft>
                        <a:tabLst>
                          <a:tab pos="810260" algn="l"/>
                        </a:tabLst>
                      </a:pPr>
                      <a:r>
                        <a:rPr lang="es-EC" sz="1400" dirty="0">
                          <a:effectLst/>
                        </a:rPr>
                        <a:t>3.406.809,60</a:t>
                      </a:r>
                      <a:endParaRPr lang="es-EC" sz="1400" b="1" dirty="0">
                        <a:effectLst/>
                        <a:latin typeface="Calibri"/>
                        <a:ea typeface="Times New Roman"/>
                        <a:cs typeface="Times New Roman"/>
                      </a:endParaRPr>
                    </a:p>
                  </a:txBody>
                  <a:tcPr marL="68580" marR="68580" marT="0" marB="0" anchor="ctr"/>
                </a:tc>
              </a:tr>
            </a:tbl>
          </a:graphicData>
        </a:graphic>
      </p:graphicFrame>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val="3514921168"/>
              </p:ext>
            </p:extLst>
          </p:nvPr>
        </p:nvGraphicFramePr>
        <p:xfrm>
          <a:off x="3774498" y="2787706"/>
          <a:ext cx="5139315" cy="195643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3774498" y="5084202"/>
            <a:ext cx="499542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t>
            </a:r>
            <a:r>
              <a:rPr kumimoji="0" lang="es-EC" sz="1200" b="1"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fico 3</a:t>
            </a:r>
            <a:r>
              <a:rPr kumimoji="0" 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Porcentaje de unidades en red a nivel nacional </a:t>
            </a:r>
            <a:endParaRPr lang="es-EC" sz="1200" dirty="0">
              <a:latin typeface="Arial" pitchFamily="34" charset="0"/>
              <a:ea typeface="Times New Roman" pitchFamily="18" charset="0"/>
              <a:cs typeface="Arial" pitchFamily="34" charset="0"/>
            </a:endParaRPr>
          </a:p>
          <a:p>
            <a:pPr marL="0" marR="0" lvl="0" indent="228600" algn="ctr" defTabSz="914400" rtl="0" eaLnBrk="1" fontAlgn="base" latinLnBrk="0" hangingPunct="1">
              <a:lnSpc>
                <a:spcPct val="100000"/>
              </a:lnSpc>
              <a:spcBef>
                <a:spcPct val="0"/>
              </a:spcBef>
              <a:spcAft>
                <a:spcPct val="0"/>
              </a:spcAft>
              <a:buClrTx/>
              <a:buSzTx/>
              <a:buFontTx/>
              <a:buChar char="•"/>
              <a:tabLst/>
            </a:pPr>
            <a:r>
              <a:rPr kumimoji="0" lang="es-EC"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a:t>
            </a:r>
            <a:r>
              <a:rPr kumimoji="0" lang="es-EC"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DISICOME.</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39421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74474"/>
            <a:ext cx="8913813" cy="914400"/>
          </a:xfrm>
        </p:spPr>
        <p:txBody>
          <a:bodyPr>
            <a:normAutofit fontScale="90000"/>
          </a:bodyPr>
          <a:lstStyle/>
          <a:p>
            <a:pPr algn="l"/>
            <a:r>
              <a:rPr lang="es-EC" dirty="0" smtClean="0"/>
              <a:t/>
            </a:r>
            <a:br>
              <a:rPr lang="es-EC" dirty="0" smtClean="0"/>
            </a:br>
            <a:r>
              <a:rPr lang="es-EC" dirty="0" smtClean="0"/>
              <a:t>	</a:t>
            </a:r>
            <a:r>
              <a:rPr lang="es-EC" b="1" dirty="0" smtClean="0">
                <a:solidFill>
                  <a:srgbClr val="FF0000"/>
                </a:solidFill>
              </a:rPr>
              <a:t>R</a:t>
            </a:r>
            <a:r>
              <a:rPr lang="es-EC" dirty="0" smtClean="0"/>
              <a:t>ETURN </a:t>
            </a:r>
            <a:r>
              <a:rPr lang="es-EC" b="1" dirty="0" smtClean="0">
                <a:solidFill>
                  <a:srgbClr val="FF0000"/>
                </a:solidFill>
              </a:rPr>
              <a:t>O</a:t>
            </a:r>
            <a:r>
              <a:rPr lang="es-EC" dirty="0" smtClean="0"/>
              <a:t>F </a:t>
            </a:r>
            <a:r>
              <a:rPr lang="es-EC" b="1" dirty="0" smtClean="0">
                <a:solidFill>
                  <a:srgbClr val="FF0000"/>
                </a:solidFill>
              </a:rPr>
              <a:t>I</a:t>
            </a:r>
            <a:r>
              <a:rPr lang="es-EC" dirty="0" smtClean="0"/>
              <a:t>NVERSION</a:t>
            </a:r>
            <a:r>
              <a:rPr lang="es-EC" dirty="0"/>
              <a:t/>
            </a:r>
            <a:br>
              <a:rPr lang="es-EC" dirty="0"/>
            </a:br>
            <a:endParaRPr lang="es-EC" dirty="0"/>
          </a:p>
        </p:txBody>
      </p:sp>
      <p:sp>
        <p:nvSpPr>
          <p:cNvPr id="3" name="2 Marcador de contenido"/>
          <p:cNvSpPr>
            <a:spLocks noGrp="1"/>
          </p:cNvSpPr>
          <p:nvPr>
            <p:ph idx="1"/>
          </p:nvPr>
        </p:nvSpPr>
        <p:spPr>
          <a:xfrm>
            <a:off x="467544" y="1944720"/>
            <a:ext cx="8229600" cy="2160241"/>
          </a:xfrm>
        </p:spPr>
        <p:txBody>
          <a:bodyPr>
            <a:normAutofit/>
          </a:bodyPr>
          <a:lstStyle/>
          <a:p>
            <a:pPr marL="0" indent="0" algn="just">
              <a:buNone/>
            </a:pPr>
            <a:r>
              <a:rPr lang="es-EC" b="1" dirty="0"/>
              <a:t>Es una razón financiera que compara el beneficio o la utilidad obtenida en relación a la inversión </a:t>
            </a:r>
            <a:r>
              <a:rPr lang="es-EC" b="1" dirty="0" smtClean="0"/>
              <a:t>realizada. </a:t>
            </a:r>
          </a:p>
          <a:p>
            <a:pPr marL="0" indent="0" algn="just">
              <a:buNone/>
            </a:pPr>
            <a:r>
              <a:rPr lang="es-EC" b="1" dirty="0" smtClean="0"/>
              <a:t>Es </a:t>
            </a:r>
            <a:r>
              <a:rPr lang="es-EC" b="1" dirty="0"/>
              <a:t>decir, representa una herramienta para analizar el rendimiento que la </a:t>
            </a:r>
            <a:r>
              <a:rPr lang="es-EC" b="1" dirty="0" smtClean="0"/>
              <a:t>empresa/institución </a:t>
            </a:r>
            <a:r>
              <a:rPr lang="es-EC" b="1" dirty="0"/>
              <a:t>tiene desde el punto de vista financiero</a:t>
            </a:r>
            <a:endParaRPr lang="es-EC"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3872346"/>
            <a:ext cx="34861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095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FORMULA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01006" y="2216340"/>
                <a:ext cx="8229600" cy="4267588"/>
              </a:xfrm>
            </p:spPr>
            <p:txBody>
              <a:bodyPr>
                <a:normAutofit/>
              </a:bodyPr>
              <a:lstStyle/>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r>
                        <a:rPr lang="es-EC" b="1" i="1">
                          <a:latin typeface="Cambria Math"/>
                        </a:rPr>
                        <m:t>𝐑𝐎𝐈</m:t>
                      </m:r>
                      <m:r>
                        <a:rPr lang="es-EC" b="1">
                          <a:latin typeface="Cambria Math"/>
                        </a:rPr>
                        <m:t>=</m:t>
                      </m:r>
                      <m:f>
                        <m:fPr>
                          <m:ctrlPr>
                            <a:rPr lang="es-EC" b="1" i="1">
                              <a:latin typeface="Cambria Math"/>
                            </a:rPr>
                          </m:ctrlPr>
                        </m:fPr>
                        <m:num>
                          <m:r>
                            <a:rPr lang="es-EC" b="1" i="1">
                              <a:latin typeface="Cambria Math"/>
                            </a:rPr>
                            <m:t>𝐕𝐟</m:t>
                          </m:r>
                          <m:r>
                            <a:rPr lang="es-EC" b="1" i="1">
                              <a:latin typeface="Cambria Math"/>
                            </a:rPr>
                            <m:t>∗</m:t>
                          </m:r>
                          <m:r>
                            <a:rPr lang="es-EC" b="1" i="1">
                              <a:latin typeface="Cambria Math"/>
                            </a:rPr>
                            <m:t>𝐂𝐭𝐩</m:t>
                          </m:r>
                        </m:num>
                        <m:den>
                          <m:r>
                            <a:rPr lang="es-EC" b="1" i="1">
                              <a:latin typeface="Cambria Math"/>
                            </a:rPr>
                            <m:t>𝑪𝒕</m:t>
                          </m:r>
                        </m:den>
                      </m:f>
                      <m:r>
                        <a:rPr lang="es-EC" b="1" i="1">
                          <a:latin typeface="Cambria Math"/>
                        </a:rPr>
                        <m:t>𝐱𝟏𝟎𝟎</m:t>
                      </m:r>
                    </m:oMath>
                  </m:oMathPara>
                </a14:m>
                <a:endParaRPr lang="es-EC" b="1" dirty="0"/>
              </a:p>
              <a:p>
                <a:pPr marL="0" indent="0">
                  <a:buNone/>
                </a:pPr>
                <a:r>
                  <a:rPr lang="es-EC" dirty="0" smtClean="0"/>
                  <a:t>                    (</a:t>
                </a:r>
                <a:r>
                  <a:rPr lang="es-EC" dirty="0"/>
                  <a:t>beneficio obtenido </a:t>
                </a:r>
                <a:r>
                  <a:rPr lang="es-EC" dirty="0" smtClean="0"/>
                  <a:t>* </a:t>
                </a:r>
                <a:r>
                  <a:rPr lang="es-EC" dirty="0"/>
                  <a:t>inversión) / inversión </a:t>
                </a:r>
              </a:p>
              <a:p>
                <a:pPr marL="0" indent="0" algn="just">
                  <a:buNone/>
                </a:pPr>
                <a:endParaRPr lang="es-EC" dirty="0" smtClean="0"/>
              </a:p>
              <a:p>
                <a:pPr marL="0" indent="0" algn="just">
                  <a:buNone/>
                </a:pPr>
                <a:r>
                  <a:rPr lang="es-EC" dirty="0" smtClean="0"/>
                  <a:t>Es decir, al beneficio que hemos obtenido de una inversión (o que planeamos obtener) le multiplicamos por el costo de inversión realizada. </a:t>
                </a:r>
              </a:p>
              <a:p>
                <a:pPr marL="0" indent="0" algn="just">
                  <a:buNone/>
                </a:pPr>
                <a:r>
                  <a:rPr lang="es-EC" dirty="0" smtClean="0"/>
                  <a:t>A eso lo dividimos entre el costo de la inversión y el resultado es el ROI. </a:t>
                </a: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01006" y="2216340"/>
                <a:ext cx="8229600" cy="4267588"/>
              </a:xfrm>
              <a:blipFill rotWithShape="1">
                <a:blip r:embed="rId2"/>
                <a:stretch>
                  <a:fillRect l="-815" r="-741"/>
                </a:stretch>
              </a:blipFill>
            </p:spPr>
            <p:txBody>
              <a:bodyPr/>
              <a:lstStyle/>
              <a:p>
                <a:r>
                  <a:rPr lang="es-EC">
                    <a:noFill/>
                  </a:rPr>
                  <a:t> </a:t>
                </a:r>
              </a:p>
            </p:txBody>
          </p:sp>
        </mc:Fallback>
      </mc:AlternateContent>
    </p:spTree>
    <p:extLst>
      <p:ext uri="{BB962C8B-B14F-4D97-AF65-F5344CB8AC3E}">
        <p14:creationId xmlns:p14="http://schemas.microsoft.com/office/powerpoint/2010/main" val="277393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Planteamiento del problema</a:t>
            </a:r>
            <a:endParaRPr lang="es-EC" dirty="0"/>
          </a:p>
        </p:txBody>
      </p:sp>
      <p:sp>
        <p:nvSpPr>
          <p:cNvPr id="3" name="2 Marcador de contenido"/>
          <p:cNvSpPr>
            <a:spLocks noGrp="1"/>
          </p:cNvSpPr>
          <p:nvPr>
            <p:ph idx="1"/>
          </p:nvPr>
        </p:nvSpPr>
        <p:spPr>
          <a:xfrm>
            <a:off x="374073" y="2382982"/>
            <a:ext cx="8350827" cy="3990109"/>
          </a:xfrm>
        </p:spPr>
        <p:txBody>
          <a:bodyPr>
            <a:normAutofit/>
          </a:bodyPr>
          <a:lstStyle/>
          <a:p>
            <a:pPr marL="0" indent="0" algn="just">
              <a:buNone/>
            </a:pPr>
            <a:r>
              <a:rPr lang="es-EC" dirty="0"/>
              <a:t>Al realizar la evaluación del ROI a la red de datos de la Fuerza </a:t>
            </a:r>
            <a:r>
              <a:rPr lang="es-EC" dirty="0" smtClean="0"/>
              <a:t>Terrestre encontramos un gran limitante FF.AA no es una institución con fines de lucro.</a:t>
            </a:r>
          </a:p>
          <a:p>
            <a:pPr marL="0" indent="0" algn="just">
              <a:buNone/>
            </a:pPr>
            <a:r>
              <a:rPr lang="es-EC" dirty="0" smtClean="0"/>
              <a:t>Entonces el </a:t>
            </a:r>
            <a:r>
              <a:rPr lang="es-EC" dirty="0"/>
              <a:t>reto es evaluar </a:t>
            </a:r>
            <a:r>
              <a:rPr lang="es-EC" dirty="0" smtClean="0"/>
              <a:t>el “</a:t>
            </a:r>
            <a:r>
              <a:rPr lang="es-EC" dirty="0"/>
              <a:t>Retorno de la Inversión </a:t>
            </a:r>
            <a:r>
              <a:rPr lang="es-EC" dirty="0" smtClean="0"/>
              <a:t>basándonos en el bienestar del Recurso Humano y la seguridad de la Información que se genera, transporta, difunde y utiliza en  la institución militar, «poniéndole </a:t>
            </a:r>
            <a:r>
              <a:rPr lang="es-EC" dirty="0"/>
              <a:t>cifras a un </a:t>
            </a:r>
            <a:r>
              <a:rPr lang="es-EC" dirty="0" smtClean="0"/>
              <a:t>intangible»</a:t>
            </a:r>
          </a:p>
          <a:p>
            <a:pPr marL="0" indent="0" algn="just">
              <a:buNone/>
            </a:pPr>
            <a:r>
              <a:rPr lang="es-EC" dirty="0"/>
              <a:t>V</a:t>
            </a:r>
            <a:r>
              <a:rPr lang="es-EC" dirty="0" smtClean="0"/>
              <a:t>inculando la relación costo/ beneficio a un </a:t>
            </a:r>
            <a:r>
              <a:rPr lang="es-EC" dirty="0"/>
              <a:t>enfoque </a:t>
            </a:r>
            <a:r>
              <a:rPr lang="es-EC" dirty="0" smtClean="0"/>
              <a:t>con la seguridad en las operaciones militares así como el </a:t>
            </a:r>
            <a:r>
              <a:rPr lang="es-EC" dirty="0"/>
              <a:t>desarrollo </a:t>
            </a:r>
            <a:r>
              <a:rPr lang="es-EC" dirty="0" smtClean="0"/>
              <a:t>y bienestar del </a:t>
            </a:r>
            <a:r>
              <a:rPr lang="es-EC" dirty="0"/>
              <a:t>Capital </a:t>
            </a:r>
            <a:r>
              <a:rPr lang="es-EC" dirty="0" smtClean="0"/>
              <a:t>Humano.</a:t>
            </a:r>
            <a:endParaRPr lang="es-EC" dirty="0"/>
          </a:p>
          <a:p>
            <a:endParaRPr lang="es-EC" dirty="0"/>
          </a:p>
        </p:txBody>
      </p:sp>
    </p:spTree>
    <p:extLst>
      <p:ext uri="{BB962C8B-B14F-4D97-AF65-F5344CB8AC3E}">
        <p14:creationId xmlns:p14="http://schemas.microsoft.com/office/powerpoint/2010/main" val="617583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Percepción.thmx</Template>
  <TotalTime>918</TotalTime>
  <Words>2297</Words>
  <Application>Microsoft Office PowerPoint</Application>
  <PresentationFormat>Presentación en pantalla (4:3)</PresentationFormat>
  <Paragraphs>351</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Perception</vt:lpstr>
      <vt:lpstr>Universidad de las Fuerzas Armadas ESPE Unidad de Gestión de Postgrados Departamento de Eléctrica y Electrónica</vt:lpstr>
      <vt:lpstr>SUMARIO</vt:lpstr>
      <vt:lpstr>INTRODUCCIÓN</vt:lpstr>
      <vt:lpstr>Introducción</vt:lpstr>
      <vt:lpstr>Introducción</vt:lpstr>
      <vt:lpstr>INVERSION REALIZADA</vt:lpstr>
      <vt:lpstr>  RETURN OF INVERSION </vt:lpstr>
      <vt:lpstr>FORMULA</vt:lpstr>
      <vt:lpstr>Planteamiento del problema</vt:lpstr>
      <vt:lpstr>Objetivo General</vt:lpstr>
      <vt:lpstr>Objetivo Específicos</vt:lpstr>
      <vt:lpstr>Red de Datos de la F.T </vt:lpstr>
      <vt:lpstr>TOPOLOGIA DE LA RED DE DATOS DE LA F.T</vt:lpstr>
      <vt:lpstr>Presentación de PowerPoint</vt:lpstr>
      <vt:lpstr>Presentación de PowerPoint</vt:lpstr>
      <vt:lpstr>Aplicativos y servicios de la Red de datos de la F.T</vt:lpstr>
      <vt:lpstr>Necesidad de Comunicación de Datos</vt:lpstr>
      <vt:lpstr>Proceso para obtener Información</vt:lpstr>
      <vt:lpstr>Factores Importantes a Considerar</vt:lpstr>
      <vt:lpstr>Matriz de Riesgo</vt:lpstr>
      <vt:lpstr>BENEFICIOS OBTENIDOS</vt:lpstr>
      <vt:lpstr>Interpretación del ROI mediante Graficas</vt:lpstr>
      <vt:lpstr>MATRIZ DEL RIESGO</vt:lpstr>
      <vt:lpstr>Relación por Depreciación</vt:lpstr>
      <vt:lpstr>Evaluación cuantitativa del ROI</vt:lpstr>
      <vt:lpstr>CONCLUSIONES </vt:lpstr>
      <vt:lpstr>RECOMENDACIONES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Unidad de Gestión de Postgrados Departamento de Eléctrica y Electrónica</dc:title>
  <dc:creator>imac</dc:creator>
  <cp:lastModifiedBy>JTECNICA</cp:lastModifiedBy>
  <cp:revision>63</cp:revision>
  <dcterms:created xsi:type="dcterms:W3CDTF">2015-04-15T20:55:42Z</dcterms:created>
  <dcterms:modified xsi:type="dcterms:W3CDTF">2016-06-06T15:10:14Z</dcterms:modified>
</cp:coreProperties>
</file>