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4" r:id="rId5"/>
    <p:sldId id="275" r:id="rId6"/>
    <p:sldId id="260" r:id="rId7"/>
    <p:sldId id="276" r:id="rId8"/>
    <p:sldId id="277" r:id="rId9"/>
    <p:sldId id="264" r:id="rId10"/>
    <p:sldId id="265" r:id="rId11"/>
    <p:sldId id="266" r:id="rId12"/>
    <p:sldId id="278" r:id="rId13"/>
    <p:sldId id="263" r:id="rId14"/>
    <p:sldId id="26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0" r:id="rId23"/>
    <p:sldId id="281" r:id="rId24"/>
    <p:sldId id="282" r:id="rId25"/>
    <p:sldId id="288" r:id="rId26"/>
    <p:sldId id="284" r:id="rId27"/>
    <p:sldId id="285" r:id="rId28"/>
    <p:sldId id="286" r:id="rId29"/>
    <p:sldId id="287" r:id="rId30"/>
    <p:sldId id="290" r:id="rId31"/>
    <p:sldId id="291" r:id="rId32"/>
    <p:sldId id="292" r:id="rId33"/>
    <p:sldId id="293" r:id="rId34"/>
    <p:sldId id="297" r:id="rId35"/>
    <p:sldId id="298" r:id="rId36"/>
    <p:sldId id="299" r:id="rId37"/>
    <p:sldId id="300" r:id="rId38"/>
    <p:sldId id="305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TESIS:Tesis%20desarrollo:Reunion%204:Graficas%20encuesta%20D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TESIS:Tesis%20desarrollo:Reunion%204:Graficas%20encuesta%20D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TESIS:Tesis%20desarrollo:Reunion%204:Graficas%20encuesta%20D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TESIS:Tesis%20desarrollo:Reunion%204:Graficas%20encuesta%20D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TESIS:Tesis%20desarrollo:Reunion%204:Graficas%20encuesta%20D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TESIS:Tesis%20desarrollo:Reunion%204:Graficas%20encuesta%20D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:Desktop:Graficos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sz="2400" dirty="0" smtClean="0"/>
              <a:t>Número </a:t>
            </a:r>
            <a:r>
              <a:rPr lang="es-ES" sz="2400" dirty="0"/>
              <a:t>de </a:t>
            </a:r>
            <a:r>
              <a:rPr lang="es-ES" sz="2400" dirty="0" smtClean="0"/>
              <a:t>artículos </a:t>
            </a:r>
            <a:r>
              <a:rPr lang="es-ES" sz="2400" dirty="0"/>
              <a:t>por buscador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3000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Hoja1!$B$2:$B$3</c:f>
              <c:strCache>
                <c:ptCount val="2"/>
                <c:pt idx="0">
                  <c:v>Google Academico</c:v>
                </c:pt>
                <c:pt idx="1">
                  <c:v>Scopus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50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lang="es-ES" sz="2000"/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1500">
          <a:ln>
            <a:noFill/>
          </a:ln>
          <a:latin typeface="Times New Roman"/>
          <a:cs typeface="Times New Roman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dirty="0" smtClean="0"/>
              <a:t>Autoevaluación </a:t>
            </a:r>
            <a:r>
              <a:rPr lang="es-ES_tradnl" dirty="0"/>
              <a:t>de desempeño en el desarrollo de la unidad 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Hoja2!$C$49</c:f>
              <c:strCache>
                <c:ptCount val="1"/>
                <c:pt idx="0">
                  <c:v>UDLA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Hoja2!$B$50:$B$54</c:f>
              <c:strCache>
                <c:ptCount val="5"/>
                <c:pt idx="0">
                  <c:v> Muy deficiente</c:v>
                </c:pt>
                <c:pt idx="1">
                  <c:v>Deficiente</c:v>
                </c:pt>
                <c:pt idx="2">
                  <c:v>Regular</c:v>
                </c:pt>
                <c:pt idx="3">
                  <c:v>Buena</c:v>
                </c:pt>
                <c:pt idx="4">
                  <c:v>Excelente</c:v>
                </c:pt>
              </c:strCache>
            </c:strRef>
          </c:cat>
          <c:val>
            <c:numRef>
              <c:f>Hoja2!$C$50:$C$54</c:f>
              <c:numCache>
                <c:formatCode>0%</c:formatCode>
                <c:ptCount val="5"/>
                <c:pt idx="0">
                  <c:v>0</c:v>
                </c:pt>
                <c:pt idx="1">
                  <c:v>9.2299999999999993E-2</c:v>
                </c:pt>
                <c:pt idx="2">
                  <c:v>0.16919999999999999</c:v>
                </c:pt>
                <c:pt idx="3">
                  <c:v>0.27689999999999998</c:v>
                </c:pt>
                <c:pt idx="4">
                  <c:v>0.46150000000000002</c:v>
                </c:pt>
              </c:numCache>
            </c:numRef>
          </c:val>
        </c:ser>
        <c:ser>
          <c:idx val="1"/>
          <c:order val="1"/>
          <c:tx>
            <c:strRef>
              <c:f>Hoja2!$D$49</c:f>
              <c:strCache>
                <c:ptCount val="1"/>
                <c:pt idx="0">
                  <c:v>UCE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Hoja2!$B$50:$B$54</c:f>
              <c:strCache>
                <c:ptCount val="5"/>
                <c:pt idx="0">
                  <c:v> Muy deficiente</c:v>
                </c:pt>
                <c:pt idx="1">
                  <c:v>Deficiente</c:v>
                </c:pt>
                <c:pt idx="2">
                  <c:v>Regular</c:v>
                </c:pt>
                <c:pt idx="3">
                  <c:v>Buena</c:v>
                </c:pt>
                <c:pt idx="4">
                  <c:v>Excelente</c:v>
                </c:pt>
              </c:strCache>
            </c:strRef>
          </c:cat>
          <c:val>
            <c:numRef>
              <c:f>Hoja2!$D$50:$D$54</c:f>
              <c:numCache>
                <c:formatCode>0%</c:formatCode>
                <c:ptCount val="5"/>
                <c:pt idx="0">
                  <c:v>4.2900000000000001E-2</c:v>
                </c:pt>
                <c:pt idx="1">
                  <c:v>0.1857</c:v>
                </c:pt>
                <c:pt idx="2">
                  <c:v>0.34289999999999998</c:v>
                </c:pt>
                <c:pt idx="3">
                  <c:v>0.2571</c:v>
                </c:pt>
                <c:pt idx="4">
                  <c:v>0.1714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3164680"/>
        <c:axId val="143683584"/>
      </c:barChart>
      <c:catAx>
        <c:axId val="143164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683584"/>
        <c:crosses val="autoZero"/>
        <c:auto val="1"/>
        <c:lblAlgn val="ctr"/>
        <c:lblOffset val="100"/>
        <c:noMultiLvlLbl val="0"/>
      </c:catAx>
      <c:valAx>
        <c:axId val="143683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164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dirty="0" smtClean="0"/>
              <a:t>Calificación </a:t>
            </a:r>
            <a:r>
              <a:rPr lang="es-ES_tradnl" dirty="0"/>
              <a:t>de trabajaos y tareas en el trabajo en equipo </a:t>
            </a:r>
            <a:endParaRPr lang="es-E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755229155315801"/>
          <c:y val="0.107862642169729"/>
          <c:w val="0.60636643005816604"/>
          <c:h val="0.64625123942840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Hoja2!$C$58</c:f>
              <c:strCache>
                <c:ptCount val="1"/>
                <c:pt idx="0">
                  <c:v>UDLA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Hoja2!$B$59:$B$64</c:f>
              <c:strCache>
                <c:ptCount val="5"/>
                <c:pt idx="0">
                  <c:v>Muy deficiente para el aprendizaje</c:v>
                </c:pt>
                <c:pt idx="1">
                  <c:v>Deficiente para el aprendizaje</c:v>
                </c:pt>
                <c:pt idx="2">
                  <c:v>Regular para el aprendizaje</c:v>
                </c:pt>
                <c:pt idx="3">
                  <c:v>Buena para el aprendizaje</c:v>
                </c:pt>
                <c:pt idx="4">
                  <c:v>Excelente para el aprendizaje</c:v>
                </c:pt>
              </c:strCache>
            </c:strRef>
          </c:cat>
          <c:val>
            <c:numRef>
              <c:f>Hoja2!$C$59:$C$64</c:f>
              <c:numCache>
                <c:formatCode>0%</c:formatCode>
                <c:ptCount val="6"/>
                <c:pt idx="0">
                  <c:v>1.54E-2</c:v>
                </c:pt>
                <c:pt idx="1">
                  <c:v>7.6899999999999996E-2</c:v>
                </c:pt>
                <c:pt idx="2">
                  <c:v>4.6199999999999998E-2</c:v>
                </c:pt>
                <c:pt idx="3">
                  <c:v>0.3231</c:v>
                </c:pt>
                <c:pt idx="4">
                  <c:v>0.53849999999999998</c:v>
                </c:pt>
              </c:numCache>
            </c:numRef>
          </c:val>
        </c:ser>
        <c:ser>
          <c:idx val="1"/>
          <c:order val="1"/>
          <c:tx>
            <c:strRef>
              <c:f>Hoja2!$D$58</c:f>
              <c:strCache>
                <c:ptCount val="1"/>
                <c:pt idx="0">
                  <c:v>UCE</c:v>
                </c:pt>
              </c:strCache>
            </c:strRef>
          </c:tx>
          <c:invertIfNegative val="0"/>
          <c:cat>
            <c:strRef>
              <c:f>Hoja2!$B$59:$B$64</c:f>
              <c:strCache>
                <c:ptCount val="5"/>
                <c:pt idx="0">
                  <c:v>Muy deficiente para el aprendizaje</c:v>
                </c:pt>
                <c:pt idx="1">
                  <c:v>Deficiente para el aprendizaje</c:v>
                </c:pt>
                <c:pt idx="2">
                  <c:v>Regular para el aprendizaje</c:v>
                </c:pt>
                <c:pt idx="3">
                  <c:v>Buena para el aprendizaje</c:v>
                </c:pt>
                <c:pt idx="4">
                  <c:v>Excelente para el aprendizaje</c:v>
                </c:pt>
              </c:strCache>
            </c:strRef>
          </c:cat>
          <c:val>
            <c:numRef>
              <c:f>Hoja2!$D$59:$D$64</c:f>
              <c:numCache>
                <c:formatCode>0%</c:formatCode>
                <c:ptCount val="6"/>
                <c:pt idx="0">
                  <c:v>7.1400000000000005E-2</c:v>
                </c:pt>
                <c:pt idx="1">
                  <c:v>0.1714</c:v>
                </c:pt>
                <c:pt idx="2">
                  <c:v>0.4</c:v>
                </c:pt>
                <c:pt idx="3">
                  <c:v>0.1143</c:v>
                </c:pt>
                <c:pt idx="4">
                  <c:v>0.2429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84368"/>
        <c:axId val="143684760"/>
      </c:barChart>
      <c:catAx>
        <c:axId val="14368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684760"/>
        <c:crosses val="autoZero"/>
        <c:auto val="1"/>
        <c:lblAlgn val="ctr"/>
        <c:lblOffset val="100"/>
        <c:noMultiLvlLbl val="0"/>
      </c:catAx>
      <c:valAx>
        <c:axId val="143684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684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dirty="0" smtClean="0"/>
              <a:t>Nivel </a:t>
            </a:r>
            <a:r>
              <a:rPr lang="es-ES_tradnl" dirty="0"/>
              <a:t>de satisfacción con la Plataforma 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Hoja3!$B$2:$B$5</c:f>
              <c:strCache>
                <c:ptCount val="4"/>
                <c:pt idx="0">
                  <c:v>Completamente insatisfecho</c:v>
                </c:pt>
                <c:pt idx="1">
                  <c:v>Bastante insatisfecho</c:v>
                </c:pt>
                <c:pt idx="2">
                  <c:v>Bastante satisfecho</c:v>
                </c:pt>
                <c:pt idx="3">
                  <c:v>Completamente satisfecho</c:v>
                </c:pt>
              </c:strCache>
            </c:strRef>
          </c:cat>
          <c:val>
            <c:numRef>
              <c:f>Hoja3!$C$2:$C$5</c:f>
              <c:numCache>
                <c:formatCode>0.00%</c:formatCode>
                <c:ptCount val="4"/>
                <c:pt idx="0">
                  <c:v>0.1077</c:v>
                </c:pt>
                <c:pt idx="1">
                  <c:v>0.18459999999999999</c:v>
                </c:pt>
                <c:pt idx="2">
                  <c:v>0.3231</c:v>
                </c:pt>
                <c:pt idx="3">
                  <c:v>0.3846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Times New Roman"/>
          <a:ea typeface="+mn-ea"/>
          <a:cs typeface="Times New Roman"/>
        </a:defRPr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dirty="0" smtClean="0"/>
              <a:t>Frecuencia </a:t>
            </a:r>
            <a:r>
              <a:rPr lang="es-ES_tradnl" dirty="0"/>
              <a:t>de uso de la plataforma 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Hoja3!$B$9:$B$14</c:f>
              <c:strCache>
                <c:ptCount val="6"/>
                <c:pt idx="0">
                  <c:v>Una vez al día</c:v>
                </c:pt>
                <c:pt idx="1">
                  <c:v>Varias veces al día</c:v>
                </c:pt>
                <c:pt idx="2">
                  <c:v>Hasta 5 veces por semana</c:v>
                </c:pt>
                <c:pt idx="3">
                  <c:v>Una vez por semana</c:v>
                </c:pt>
                <c:pt idx="4">
                  <c:v>Los fines de semana</c:v>
                </c:pt>
                <c:pt idx="5">
                  <c:v>Únicamente en la semana previa a los parciales</c:v>
                </c:pt>
              </c:strCache>
            </c:strRef>
          </c:cat>
          <c:val>
            <c:numRef>
              <c:f>Hoja3!$C$9:$C$14</c:f>
              <c:numCache>
                <c:formatCode>0.00%</c:formatCode>
                <c:ptCount val="6"/>
                <c:pt idx="0">
                  <c:v>0.49230000000000002</c:v>
                </c:pt>
                <c:pt idx="1">
                  <c:v>0.13850000000000001</c:v>
                </c:pt>
                <c:pt idx="2">
                  <c:v>0.16919999999999999</c:v>
                </c:pt>
                <c:pt idx="3">
                  <c:v>6.1499999999999999E-2</c:v>
                </c:pt>
                <c:pt idx="4">
                  <c:v>9.2299999999999993E-2</c:v>
                </c:pt>
                <c:pt idx="5">
                  <c:v>4.6199999999999998E-2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Times New Roman"/>
          <a:ea typeface="+mn-ea"/>
          <a:cs typeface="Times New Roman"/>
        </a:defRPr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dirty="0" smtClean="0"/>
              <a:t>Principal </a:t>
            </a:r>
            <a:r>
              <a:rPr lang="es-ES_tradnl" dirty="0"/>
              <a:t>beneficio del uso de la plataforma 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Hoja3!$B$19:$B$23</c:f>
              <c:strCache>
                <c:ptCount val="5"/>
                <c:pt idx="0">
                  <c:v>Facilidad para estudiar</c:v>
                </c:pt>
                <c:pt idx="1">
                  <c:v>Rapidez al responder el parcial</c:v>
                </c:pt>
                <c:pt idx="2">
                  <c:v>Rapidez en la entrega de notas</c:v>
                </c:pt>
                <c:pt idx="3">
                  <c:v>Material disponible</c:v>
                </c:pt>
                <c:pt idx="4">
                  <c:v>Aprendizaje más efectivo</c:v>
                </c:pt>
              </c:strCache>
            </c:strRef>
          </c:cat>
          <c:val>
            <c:numRef>
              <c:f>Hoja3!$C$19:$C$23</c:f>
              <c:numCache>
                <c:formatCode>0.00%</c:formatCode>
                <c:ptCount val="5"/>
                <c:pt idx="0">
                  <c:v>0.36919999999999997</c:v>
                </c:pt>
                <c:pt idx="1">
                  <c:v>0.13850000000000001</c:v>
                </c:pt>
                <c:pt idx="2">
                  <c:v>0.1077</c:v>
                </c:pt>
                <c:pt idx="3">
                  <c:v>0.18459999999999999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Times New Roman"/>
          <a:ea typeface="+mn-ea"/>
          <a:cs typeface="Times New Roman"/>
        </a:defRPr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dirty="0" smtClean="0"/>
              <a:t>Calificación </a:t>
            </a:r>
            <a:r>
              <a:rPr lang="es-ES_tradnl" dirty="0"/>
              <a:t>de los contenidos presentados en la plataforma 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Hoja3!$B$28:$B$32</c:f>
              <c:strCache>
                <c:ptCount val="5"/>
                <c:pt idx="0">
                  <c:v>Muy deficiente</c:v>
                </c:pt>
                <c:pt idx="1">
                  <c:v>Deficiente</c:v>
                </c:pt>
                <c:pt idx="2">
                  <c:v>Regular</c:v>
                </c:pt>
                <c:pt idx="3">
                  <c:v>Buena</c:v>
                </c:pt>
                <c:pt idx="4">
                  <c:v>Excelente</c:v>
                </c:pt>
              </c:strCache>
            </c:strRef>
          </c:cat>
          <c:val>
            <c:numRef>
              <c:f>Hoja3!$C$28:$C$32</c:f>
              <c:numCache>
                <c:formatCode>0.00%</c:formatCode>
                <c:ptCount val="5"/>
                <c:pt idx="0">
                  <c:v>6.1499999999999999E-2</c:v>
                </c:pt>
                <c:pt idx="1">
                  <c:v>0.13850000000000001</c:v>
                </c:pt>
                <c:pt idx="2">
                  <c:v>0.18459999999999999</c:v>
                </c:pt>
                <c:pt idx="3">
                  <c:v>0.43080000000000002</c:v>
                </c:pt>
                <c:pt idx="4">
                  <c:v>0.18459999999999999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Times New Roman"/>
          <a:ea typeface="+mn-ea"/>
          <a:cs typeface="Times New Roman"/>
        </a:defRPr>
      </a:pPr>
      <a:endParaRPr lang="es-EC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dirty="0" smtClean="0"/>
              <a:t>Acceso </a:t>
            </a:r>
            <a:r>
              <a:rPr lang="es-ES_tradnl" dirty="0"/>
              <a:t>a la plataforma fuera de la universidad 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Hoja3!$B$66:$B$67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Hoja3!$C$66:$C$67</c:f>
              <c:numCache>
                <c:formatCode>0.00%</c:formatCode>
                <c:ptCount val="2"/>
                <c:pt idx="0">
                  <c:v>0.72309999999999997</c:v>
                </c:pt>
                <c:pt idx="1">
                  <c:v>0.27689999999999998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Times New Roman"/>
          <a:ea typeface="+mn-ea"/>
          <a:cs typeface="Times New Roman"/>
        </a:defRPr>
      </a:pPr>
      <a:endParaRPr lang="es-EC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dirty="0" smtClean="0"/>
              <a:t>Actividad </a:t>
            </a:r>
            <a:r>
              <a:rPr lang="es-ES_tradnl" dirty="0"/>
              <a:t>de mayor dedicación en la plataforma 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Hoja3!$B$77:$B$82</c:f>
              <c:strCache>
                <c:ptCount val="6"/>
                <c:pt idx="0">
                  <c:v>Bajar las clases</c:v>
                </c:pt>
                <c:pt idx="1">
                  <c:v>Enviar tareas</c:v>
                </c:pt>
                <c:pt idx="2">
                  <c:v>Leer información</c:v>
                </c:pt>
                <c:pt idx="3">
                  <c:v>Responder tareas en Línea</c:v>
                </c:pt>
                <c:pt idx="4">
                  <c:v>Comunicación con el docente</c:v>
                </c:pt>
                <c:pt idx="5">
                  <c:v>Responder parciales y evaluaciones</c:v>
                </c:pt>
              </c:strCache>
            </c:strRef>
          </c:cat>
          <c:val>
            <c:numRef>
              <c:f>Hoja3!$C$77:$C$82</c:f>
              <c:numCache>
                <c:formatCode>0.00%</c:formatCode>
                <c:ptCount val="6"/>
                <c:pt idx="0">
                  <c:v>9.2299999999999993E-2</c:v>
                </c:pt>
                <c:pt idx="1">
                  <c:v>0.33850000000000002</c:v>
                </c:pt>
                <c:pt idx="2">
                  <c:v>0.1077</c:v>
                </c:pt>
                <c:pt idx="3">
                  <c:v>0.15379999999999999</c:v>
                </c:pt>
                <c:pt idx="4">
                  <c:v>6.1499999999999999E-2</c:v>
                </c:pt>
                <c:pt idx="5">
                  <c:v>0.2462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Times New Roman"/>
          <a:ea typeface="+mn-ea"/>
          <a:cs typeface="Times New Roman"/>
        </a:defRPr>
      </a:pPr>
      <a:endParaRPr lang="es-EC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dirty="0" smtClean="0"/>
              <a:t>Actividad </a:t>
            </a:r>
            <a:r>
              <a:rPr lang="es-ES_tradnl" dirty="0"/>
              <a:t>de mayor uso por los docentes en la plataforma 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Hoja3!$B$88:$B$92</c:f>
              <c:strCache>
                <c:ptCount val="5"/>
                <c:pt idx="0">
                  <c:v>Foro</c:v>
                </c:pt>
                <c:pt idx="1">
                  <c:v>Subir archivo de tareas</c:v>
                </c:pt>
                <c:pt idx="2">
                  <c:v>Parciales</c:v>
                </c:pt>
                <c:pt idx="3">
                  <c:v>Tareas en línea</c:v>
                </c:pt>
                <c:pt idx="4">
                  <c:v>Chats</c:v>
                </c:pt>
              </c:strCache>
            </c:strRef>
          </c:cat>
          <c:val>
            <c:numRef>
              <c:f>Hoja3!$C$88:$C$92</c:f>
              <c:numCache>
                <c:formatCode>0.00%</c:formatCode>
                <c:ptCount val="5"/>
                <c:pt idx="0">
                  <c:v>7.6899999999999996E-2</c:v>
                </c:pt>
                <c:pt idx="1">
                  <c:v>0.50770000000000004</c:v>
                </c:pt>
                <c:pt idx="2">
                  <c:v>0.27689999999999998</c:v>
                </c:pt>
                <c:pt idx="3">
                  <c:v>0.1077</c:v>
                </c:pt>
                <c:pt idx="4">
                  <c:v>3.0800000000000001E-2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Times New Roman"/>
          <a:ea typeface="+mn-ea"/>
          <a:cs typeface="Times New Roman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n-US"/>
              <a:t>Comparativa de porcentajes de g</a:t>
            </a:r>
            <a:r>
              <a:rPr lang="fr-FR"/>
              <a:t>é</a:t>
            </a:r>
            <a:r>
              <a:rPr lang="en-US"/>
              <a:t>nero entre </a:t>
            </a:r>
          </a:p>
          <a:p>
            <a:pPr>
              <a:defRPr lang="es-ES"/>
            </a:pPr>
            <a:r>
              <a:rPr lang="en-US"/>
              <a:t>UDLA y UCE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Hoja1!$Q$3:$R$3</c:f>
              <c:strCache>
                <c:ptCount val="1"/>
                <c:pt idx="0">
                  <c:v>Género Femenino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Hoja1!$S$2:$T$2</c:f>
              <c:strCache>
                <c:ptCount val="2"/>
                <c:pt idx="0">
                  <c:v>UDLA</c:v>
                </c:pt>
                <c:pt idx="1">
                  <c:v>UCE</c:v>
                </c:pt>
              </c:strCache>
            </c:strRef>
          </c:cat>
          <c:val>
            <c:numRef>
              <c:f>Hoja1!$S$3:$T$3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Hoja1!$Q$4:$R$4</c:f>
              <c:strCache>
                <c:ptCount val="1"/>
                <c:pt idx="0">
                  <c:v>Género Masculino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Hoja1!$S$2:$T$2</c:f>
              <c:strCache>
                <c:ptCount val="2"/>
                <c:pt idx="0">
                  <c:v>UDLA</c:v>
                </c:pt>
                <c:pt idx="1">
                  <c:v>UCE</c:v>
                </c:pt>
              </c:strCache>
            </c:strRef>
          </c:cat>
          <c:val>
            <c:numRef>
              <c:f>Hoja1!$S$4:$T$4</c:f>
              <c:numCache>
                <c:formatCode>0%</c:formatCode>
                <c:ptCount val="2"/>
                <c:pt idx="0">
                  <c:v>0.28000000000000003</c:v>
                </c:pt>
                <c:pt idx="1">
                  <c:v>0.47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825400"/>
        <c:axId val="142825784"/>
      </c:barChart>
      <c:catAx>
        <c:axId val="142825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2825784"/>
        <c:crosses val="autoZero"/>
        <c:auto val="1"/>
        <c:lblAlgn val="ctr"/>
        <c:lblOffset val="100"/>
        <c:noMultiLvlLbl val="0"/>
      </c:catAx>
      <c:valAx>
        <c:axId val="142825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2825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500">
          <a:solidFill>
            <a:schemeClr val="dk1"/>
          </a:solidFill>
          <a:latin typeface="Times New Roman"/>
          <a:ea typeface="+mn-ea"/>
          <a:cs typeface="Times New Roman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/>
              <a:t>Pregunta 1: Edad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Hoja1!$S$8</c:f>
              <c:strCache>
                <c:ptCount val="1"/>
                <c:pt idx="0">
                  <c:v>UDLA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smtClean="0"/>
                      <a:t>24</a:t>
                    </a:r>
                    <a:endParaRPr lang="es-E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 smtClean="0"/>
                      <a:t>20</a:t>
                    </a:r>
                    <a:endParaRPr lang="es-E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Hoja1!$Q$9:$R$11</c:f>
              <c:multiLvlStrCache>
                <c:ptCount val="3"/>
                <c:lvl>
                  <c:pt idx="0">
                    <c:v>Maxima</c:v>
                  </c:pt>
                  <c:pt idx="1">
                    <c:v>Promedio</c:v>
                  </c:pt>
                  <c:pt idx="2">
                    <c:v>Minima</c:v>
                  </c:pt>
                </c:lvl>
                <c:lvl>
                  <c:pt idx="0">
                    <c:v>Edad</c:v>
                  </c:pt>
                </c:lvl>
              </c:multiLvlStrCache>
            </c:multiLvlStrRef>
          </c:cat>
          <c:val>
            <c:numRef>
              <c:f>Hoja1!$S$9:$S$11</c:f>
              <c:numCache>
                <c:formatCode>General</c:formatCode>
                <c:ptCount val="3"/>
                <c:pt idx="0">
                  <c:v>24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[1]#REF:#REF!$T$8</c:f>
              <c:strCache>
                <c:ptCount val="1"/>
                <c:pt idx="0">
                  <c:v>UCE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Hoja1!$Q$9:$R$11</c:f>
              <c:multiLvlStrCache>
                <c:ptCount val="3"/>
                <c:lvl>
                  <c:pt idx="0">
                    <c:v>Maxima</c:v>
                  </c:pt>
                  <c:pt idx="1">
                    <c:v>Promedio</c:v>
                  </c:pt>
                  <c:pt idx="2">
                    <c:v>Minima</c:v>
                  </c:pt>
                </c:lvl>
                <c:lvl>
                  <c:pt idx="0">
                    <c:v>Edad</c:v>
                  </c:pt>
                </c:lvl>
              </c:multiLvlStrCache>
            </c:multiLvlStrRef>
          </c:cat>
          <c:val>
            <c:numRef>
              <c:f>Hoja1!$T$9:$T$11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79832"/>
        <c:axId val="113446008"/>
      </c:barChart>
      <c:catAx>
        <c:axId val="142879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13446008"/>
        <c:crosses val="autoZero"/>
        <c:auto val="1"/>
        <c:lblAlgn val="ctr"/>
        <c:lblOffset val="100"/>
        <c:noMultiLvlLbl val="0"/>
      </c:catAx>
      <c:valAx>
        <c:axId val="113446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28798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 sz="1500">
          <a:solidFill>
            <a:schemeClr val="dk1"/>
          </a:solidFill>
          <a:latin typeface="Times New Roman"/>
          <a:ea typeface="+mn-ea"/>
          <a:cs typeface="Times New Roman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dirty="0"/>
              <a:t>Pregunta 2: Posesión de dispositivos </a:t>
            </a:r>
            <a:r>
              <a:rPr lang="es-ES" dirty="0" smtClean="0"/>
              <a:t>electrónicos</a:t>
            </a:r>
            <a:endParaRPr lang="es-ES" dirty="0"/>
          </a:p>
        </c:rich>
      </c:tx>
      <c:layout>
        <c:manualLayout>
          <c:xMode val="edge"/>
          <c:yMode val="edge"/>
          <c:x val="0.17484762143118401"/>
          <c:y val="0.0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Hoja2!$D$6</c:f>
              <c:strCache>
                <c:ptCount val="1"/>
                <c:pt idx="0">
                  <c:v>UDLA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Hoja2!$B$7:$C$12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C. escritorio</c:v>
                </c:pt>
                <c:pt idx="3">
                  <c:v>C. personal</c:v>
                </c:pt>
                <c:pt idx="4">
                  <c:v>Tablet</c:v>
                </c:pt>
                <c:pt idx="5">
                  <c:v>Teléfono inteligente</c:v>
                </c:pt>
              </c:strCache>
            </c:strRef>
          </c:cat>
          <c:val>
            <c:numRef>
              <c:f>Hoja2!$D$7:$D$12</c:f>
              <c:numCache>
                <c:formatCode>0%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0.8</c:v>
                </c:pt>
                <c:pt idx="4">
                  <c:v>0.54</c:v>
                </c:pt>
                <c:pt idx="5">
                  <c:v>0.94</c:v>
                </c:pt>
              </c:numCache>
            </c:numRef>
          </c:val>
        </c:ser>
        <c:ser>
          <c:idx val="1"/>
          <c:order val="1"/>
          <c:tx>
            <c:strRef>
              <c:f>Hoja2!$E$6</c:f>
              <c:strCache>
                <c:ptCount val="1"/>
                <c:pt idx="0">
                  <c:v>UCE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Hoja2!$B$7:$C$12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C. escritorio</c:v>
                </c:pt>
                <c:pt idx="3">
                  <c:v>C. personal</c:v>
                </c:pt>
                <c:pt idx="4">
                  <c:v>Tablet</c:v>
                </c:pt>
                <c:pt idx="5">
                  <c:v>Teléfono inteligente</c:v>
                </c:pt>
              </c:strCache>
            </c:strRef>
          </c:cat>
          <c:val>
            <c:numRef>
              <c:f>Hoja2!$E$7:$E$12</c:f>
              <c:numCache>
                <c:formatCode>0%</c:formatCode>
                <c:ptCount val="6"/>
                <c:pt idx="0">
                  <c:v>0.7</c:v>
                </c:pt>
                <c:pt idx="1">
                  <c:v>0.3</c:v>
                </c:pt>
                <c:pt idx="2">
                  <c:v>0.7</c:v>
                </c:pt>
                <c:pt idx="3">
                  <c:v>0.27</c:v>
                </c:pt>
                <c:pt idx="4">
                  <c:v>0.13</c:v>
                </c:pt>
                <c:pt idx="5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44184"/>
        <c:axId val="142844576"/>
      </c:barChart>
      <c:catAx>
        <c:axId val="142844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2844576"/>
        <c:crosses val="autoZero"/>
        <c:auto val="1"/>
        <c:lblAlgn val="ctr"/>
        <c:lblOffset val="100"/>
        <c:noMultiLvlLbl val="0"/>
      </c:catAx>
      <c:valAx>
        <c:axId val="142844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2844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/>
              <a:t>Pregunta 3: Conexión a internet en casa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Hoja1!$Q$52:$R$52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Hoja1!$S$51:$T$51</c:f>
              <c:strCache>
                <c:ptCount val="2"/>
                <c:pt idx="0">
                  <c:v>UDLA</c:v>
                </c:pt>
                <c:pt idx="1">
                  <c:v>UCE</c:v>
                </c:pt>
              </c:strCache>
            </c:strRef>
          </c:cat>
          <c:val>
            <c:numRef>
              <c:f>Hoja1!$S$52:$T$52</c:f>
              <c:numCache>
                <c:formatCode>0%</c:formatCode>
                <c:ptCount val="2"/>
                <c:pt idx="0">
                  <c:v>1</c:v>
                </c:pt>
                <c:pt idx="1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Hoja1!$Q$53:$R$53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Hoja1!$S$51:$T$51</c:f>
              <c:strCache>
                <c:ptCount val="2"/>
                <c:pt idx="0">
                  <c:v>UDLA</c:v>
                </c:pt>
                <c:pt idx="1">
                  <c:v>UCE</c:v>
                </c:pt>
              </c:strCache>
            </c:strRef>
          </c:cat>
          <c:val>
            <c:numRef>
              <c:f>Hoja1!$S$53:$T$53</c:f>
              <c:numCache>
                <c:formatCode>0%</c:formatCode>
                <c:ptCount val="2"/>
                <c:pt idx="0" formatCode="General">
                  <c:v>0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45360"/>
        <c:axId val="142845752"/>
      </c:barChart>
      <c:catAx>
        <c:axId val="14284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2845752"/>
        <c:crosses val="autoZero"/>
        <c:auto val="1"/>
        <c:lblAlgn val="ctr"/>
        <c:lblOffset val="100"/>
        <c:noMultiLvlLbl val="0"/>
      </c:catAx>
      <c:valAx>
        <c:axId val="142845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2845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/>
              <a:t>Pregunta 4: Competencias en manejo de plataformas virtuales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Hoja1!$D$49</c:f>
              <c:strCache>
                <c:ptCount val="1"/>
                <c:pt idx="0">
                  <c:v>UDLA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Hoja1!$B$50:$C$54</c:f>
              <c:strCache>
                <c:ptCount val="5"/>
                <c:pt idx="0">
                  <c:v>Excelente</c:v>
                </c:pt>
                <c:pt idx="1">
                  <c:v>Buena</c:v>
                </c:pt>
                <c:pt idx="2">
                  <c:v>Regular </c:v>
                </c:pt>
                <c:pt idx="3">
                  <c:v>Mala</c:v>
                </c:pt>
                <c:pt idx="4">
                  <c:v>No sabe</c:v>
                </c:pt>
              </c:strCache>
            </c:strRef>
          </c:cat>
          <c:val>
            <c:numRef>
              <c:f>Hoja1!$D$50:$D$54</c:f>
              <c:numCache>
                <c:formatCode>0%</c:formatCode>
                <c:ptCount val="5"/>
                <c:pt idx="0">
                  <c:v>0.31</c:v>
                </c:pt>
                <c:pt idx="1">
                  <c:v>0.43</c:v>
                </c:pt>
                <c:pt idx="2">
                  <c:v>0.2</c:v>
                </c:pt>
                <c:pt idx="3">
                  <c:v>0.06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Hoja1!$F$49</c:f>
              <c:strCache>
                <c:ptCount val="1"/>
                <c:pt idx="0">
                  <c:v>UCE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Hoja1!$B$50:$C$54</c:f>
              <c:strCache>
                <c:ptCount val="5"/>
                <c:pt idx="0">
                  <c:v>Excelente</c:v>
                </c:pt>
                <c:pt idx="1">
                  <c:v>Buena</c:v>
                </c:pt>
                <c:pt idx="2">
                  <c:v>Regular </c:v>
                </c:pt>
                <c:pt idx="3">
                  <c:v>Mala</c:v>
                </c:pt>
                <c:pt idx="4">
                  <c:v>No sabe</c:v>
                </c:pt>
              </c:strCache>
            </c:strRef>
          </c:cat>
          <c:val>
            <c:numRef>
              <c:f>Hoja1!$F$50:$F$54</c:f>
              <c:numCache>
                <c:formatCode>0%</c:formatCode>
                <c:ptCount val="5"/>
                <c:pt idx="0">
                  <c:v>0.2</c:v>
                </c:pt>
                <c:pt idx="1">
                  <c:v>0.13</c:v>
                </c:pt>
                <c:pt idx="2">
                  <c:v>0.3</c:v>
                </c:pt>
                <c:pt idx="3">
                  <c:v>0.27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46536"/>
        <c:axId val="142846928"/>
      </c:barChart>
      <c:catAx>
        <c:axId val="142846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2846928"/>
        <c:crosses val="autoZero"/>
        <c:auto val="1"/>
        <c:lblAlgn val="ctr"/>
        <c:lblOffset val="100"/>
        <c:noMultiLvlLbl val="0"/>
      </c:catAx>
      <c:valAx>
        <c:axId val="142846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2846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dirty="0"/>
              <a:t>Pregunta 5: </a:t>
            </a:r>
            <a:r>
              <a:rPr lang="es-ES" dirty="0" smtClean="0"/>
              <a:t>Método </a:t>
            </a:r>
            <a:r>
              <a:rPr lang="es-ES" dirty="0"/>
              <a:t>de aprendizaje preferido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Hoja1!$D$72</c:f>
              <c:strCache>
                <c:ptCount val="1"/>
                <c:pt idx="0">
                  <c:v>UDLA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Hoja1!$B$73:$C$75</c:f>
              <c:strCache>
                <c:ptCount val="3"/>
                <c:pt idx="0">
                  <c:v>Lectura</c:v>
                </c:pt>
                <c:pt idx="1">
                  <c:v>Video </c:v>
                </c:pt>
                <c:pt idx="2">
                  <c:v>Mixto</c:v>
                </c:pt>
              </c:strCache>
            </c:strRef>
          </c:cat>
          <c:val>
            <c:numRef>
              <c:f>Hoja1!$D$73:$D$75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0.74</c:v>
                </c:pt>
                <c:pt idx="2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Hoja1!$F$72</c:f>
              <c:strCache>
                <c:ptCount val="1"/>
                <c:pt idx="0">
                  <c:v>UCE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Hoja1!$B$73:$C$75</c:f>
              <c:strCache>
                <c:ptCount val="3"/>
                <c:pt idx="0">
                  <c:v>Lectura</c:v>
                </c:pt>
                <c:pt idx="1">
                  <c:v>Video </c:v>
                </c:pt>
                <c:pt idx="2">
                  <c:v>Mixto</c:v>
                </c:pt>
              </c:strCache>
            </c:strRef>
          </c:cat>
          <c:val>
            <c:numRef>
              <c:f>Hoja1!$F$73:$F$75</c:f>
              <c:numCache>
                <c:formatCode>0%</c:formatCode>
                <c:ptCount val="3"/>
                <c:pt idx="0">
                  <c:v>0.14000000000000001</c:v>
                </c:pt>
                <c:pt idx="1">
                  <c:v>0.6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61152"/>
        <c:axId val="143161544"/>
      </c:barChart>
      <c:catAx>
        <c:axId val="14316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161544"/>
        <c:crosses val="autoZero"/>
        <c:auto val="1"/>
        <c:lblAlgn val="ctr"/>
        <c:lblOffset val="100"/>
        <c:noMultiLvlLbl val="0"/>
      </c:catAx>
      <c:valAx>
        <c:axId val="1431615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161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 sz="2500" dirty="0" smtClean="0"/>
              <a:t>Trabajo </a:t>
            </a:r>
            <a:r>
              <a:rPr lang="es-ES_tradnl" sz="2500" dirty="0"/>
              <a:t>Ud. en equipo </a:t>
            </a:r>
            <a:endParaRPr lang="es-ES" sz="25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Hoja2!$B$37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Hoja2!$C$36:$D$36</c:f>
              <c:strCache>
                <c:ptCount val="2"/>
                <c:pt idx="0">
                  <c:v>UDLA</c:v>
                </c:pt>
                <c:pt idx="1">
                  <c:v>UCE</c:v>
                </c:pt>
              </c:strCache>
            </c:strRef>
          </c:cat>
          <c:val>
            <c:numRef>
              <c:f>Hoja2!$C$37:$D$37</c:f>
              <c:numCache>
                <c:formatCode>0%</c:formatCode>
                <c:ptCount val="2"/>
                <c:pt idx="0">
                  <c:v>0.9385</c:v>
                </c:pt>
                <c:pt idx="1">
                  <c:v>0.84289999999999998</c:v>
                </c:pt>
              </c:numCache>
            </c:numRef>
          </c:val>
        </c:ser>
        <c:ser>
          <c:idx val="1"/>
          <c:order val="1"/>
          <c:tx>
            <c:strRef>
              <c:f>Hoja2!$B$38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Hoja2!$C$36:$D$36</c:f>
              <c:strCache>
                <c:ptCount val="2"/>
                <c:pt idx="0">
                  <c:v>UDLA</c:v>
                </c:pt>
                <c:pt idx="1">
                  <c:v>UCE</c:v>
                </c:pt>
              </c:strCache>
            </c:strRef>
          </c:cat>
          <c:val>
            <c:numRef>
              <c:f>Hoja2!$C$38:$D$38</c:f>
              <c:numCache>
                <c:formatCode>0%</c:formatCode>
                <c:ptCount val="2"/>
                <c:pt idx="0">
                  <c:v>6.1499999999999999E-2</c:v>
                </c:pt>
                <c:pt idx="1">
                  <c:v>0.15709999999999999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3162328"/>
        <c:axId val="143162720"/>
      </c:barChart>
      <c:catAx>
        <c:axId val="143162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162720"/>
        <c:crosses val="autoZero"/>
        <c:auto val="1"/>
        <c:lblAlgn val="ctr"/>
        <c:lblOffset val="100"/>
        <c:noMultiLvlLbl val="0"/>
      </c:catAx>
      <c:valAx>
        <c:axId val="143162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162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_tradnl"/>
              <a:t>Autoevaluación del trabajo dentro del equipo 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Hoja2!$C$41</c:f>
              <c:strCache>
                <c:ptCount val="1"/>
                <c:pt idx="0">
                  <c:v>UDLA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Hoja2!$B$42:$B$46</c:f>
              <c:strCache>
                <c:ptCount val="5"/>
                <c:pt idx="0">
                  <c:v>Muy deficiente</c:v>
                </c:pt>
                <c:pt idx="1">
                  <c:v>Deficiente</c:v>
                </c:pt>
                <c:pt idx="2">
                  <c:v>Regular</c:v>
                </c:pt>
                <c:pt idx="3">
                  <c:v>Buena</c:v>
                </c:pt>
                <c:pt idx="4">
                  <c:v>Excelente</c:v>
                </c:pt>
              </c:strCache>
            </c:strRef>
          </c:cat>
          <c:val>
            <c:numRef>
              <c:f>Hoja2!$C$42:$C$46</c:f>
              <c:numCache>
                <c:formatCode>0%</c:formatCode>
                <c:ptCount val="5"/>
                <c:pt idx="0">
                  <c:v>3.0800000000000001E-2</c:v>
                </c:pt>
                <c:pt idx="1">
                  <c:v>7.6899999999999996E-2</c:v>
                </c:pt>
                <c:pt idx="2">
                  <c:v>6.1499999999999999E-2</c:v>
                </c:pt>
                <c:pt idx="3">
                  <c:v>0.44619999999999999</c:v>
                </c:pt>
                <c:pt idx="4">
                  <c:v>0.3846</c:v>
                </c:pt>
              </c:numCache>
            </c:numRef>
          </c:val>
        </c:ser>
        <c:ser>
          <c:idx val="1"/>
          <c:order val="1"/>
          <c:tx>
            <c:strRef>
              <c:f>Hoja2!$D$41</c:f>
              <c:strCache>
                <c:ptCount val="1"/>
                <c:pt idx="0">
                  <c:v>UCE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Hoja2!$B$42:$B$46</c:f>
              <c:strCache>
                <c:ptCount val="5"/>
                <c:pt idx="0">
                  <c:v>Muy deficiente</c:v>
                </c:pt>
                <c:pt idx="1">
                  <c:v>Deficiente</c:v>
                </c:pt>
                <c:pt idx="2">
                  <c:v>Regular</c:v>
                </c:pt>
                <c:pt idx="3">
                  <c:v>Buena</c:v>
                </c:pt>
                <c:pt idx="4">
                  <c:v>Excelente</c:v>
                </c:pt>
              </c:strCache>
            </c:strRef>
          </c:cat>
          <c:val>
            <c:numRef>
              <c:f>Hoja2!$D$42:$D$46</c:f>
              <c:numCache>
                <c:formatCode>0%</c:formatCode>
                <c:ptCount val="5"/>
                <c:pt idx="0">
                  <c:v>8.5699999999999998E-2</c:v>
                </c:pt>
                <c:pt idx="1">
                  <c:v>0.2286</c:v>
                </c:pt>
                <c:pt idx="2">
                  <c:v>0.31430000000000002</c:v>
                </c:pt>
                <c:pt idx="3">
                  <c:v>0.1714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3163504"/>
        <c:axId val="143163896"/>
      </c:barChart>
      <c:catAx>
        <c:axId val="14316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163896"/>
        <c:crosses val="autoZero"/>
        <c:auto val="1"/>
        <c:lblAlgn val="ctr"/>
        <c:lblOffset val="100"/>
        <c:noMultiLvlLbl val="0"/>
      </c:catAx>
      <c:valAx>
        <c:axId val="143163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143163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/>
          <a:cs typeface="Times New Roman"/>
        </a:defRPr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4D15C-E568-9345-8630-A0808DAD27CA}" type="doc">
      <dgm:prSet loTypeId="urn:microsoft.com/office/officeart/2005/8/layout/hList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C9862C-2EAA-B34A-BDF2-B39603AB6AC0}">
      <dgm:prSet phldrT="[Texto]" custT="1"/>
      <dgm:spPr/>
      <dgm:t>
        <a:bodyPr/>
        <a:lstStyle/>
        <a:p>
          <a:r>
            <a:rPr lang="es-ES" sz="2800" dirty="0" smtClean="0">
              <a:latin typeface="Times New Roman"/>
              <a:cs typeface="Times New Roman"/>
            </a:rPr>
            <a:t>GRUPO CONTROL </a:t>
          </a:r>
          <a:endParaRPr lang="es-ES" sz="2800" dirty="0">
            <a:latin typeface="Times New Roman"/>
            <a:cs typeface="Times New Roman"/>
          </a:endParaRPr>
        </a:p>
      </dgm:t>
    </dgm:pt>
    <dgm:pt modelId="{09713844-ADEC-5D49-9F9A-F8C3BBF5B5F1}" type="parTrans" cxnId="{D7DD15FE-7C44-C342-833E-944215473FF0}">
      <dgm:prSet/>
      <dgm:spPr/>
      <dgm:t>
        <a:bodyPr/>
        <a:lstStyle/>
        <a:p>
          <a:endParaRPr lang="es-ES"/>
        </a:p>
      </dgm:t>
    </dgm:pt>
    <dgm:pt modelId="{1420D23B-85DA-954B-8369-E99929651D62}" type="sibTrans" cxnId="{D7DD15FE-7C44-C342-833E-944215473FF0}">
      <dgm:prSet/>
      <dgm:spPr/>
      <dgm:t>
        <a:bodyPr/>
        <a:lstStyle/>
        <a:p>
          <a:endParaRPr lang="es-ES"/>
        </a:p>
      </dgm:t>
    </dgm:pt>
    <dgm:pt modelId="{A2B2A775-4C34-9048-89D9-D655022C9D13}">
      <dgm:prSet phldrT="[Texto]" custT="1"/>
      <dgm:spPr/>
      <dgm:t>
        <a:bodyPr/>
        <a:lstStyle/>
        <a:p>
          <a:r>
            <a:rPr lang="es-ES" sz="2600" dirty="0" smtClean="0">
              <a:latin typeface="Times New Roman"/>
              <a:cs typeface="Times New Roman"/>
            </a:rPr>
            <a:t>Estudiantes de la Universidad Central del Ecuador</a:t>
          </a:r>
          <a:endParaRPr lang="es-ES" sz="2600" dirty="0">
            <a:latin typeface="Times New Roman"/>
            <a:cs typeface="Times New Roman"/>
          </a:endParaRPr>
        </a:p>
      </dgm:t>
    </dgm:pt>
    <dgm:pt modelId="{B9529D7C-19FE-084D-AD00-27468E315D23}" type="parTrans" cxnId="{949A67D0-E443-E740-8423-8580DF8EA7BF}">
      <dgm:prSet/>
      <dgm:spPr/>
      <dgm:t>
        <a:bodyPr/>
        <a:lstStyle/>
        <a:p>
          <a:endParaRPr lang="es-ES"/>
        </a:p>
      </dgm:t>
    </dgm:pt>
    <dgm:pt modelId="{69E7D732-39D0-E049-A53F-0D821126863D}" type="sibTrans" cxnId="{949A67D0-E443-E740-8423-8580DF8EA7BF}">
      <dgm:prSet/>
      <dgm:spPr/>
      <dgm:t>
        <a:bodyPr/>
        <a:lstStyle/>
        <a:p>
          <a:endParaRPr lang="es-ES"/>
        </a:p>
      </dgm:t>
    </dgm:pt>
    <dgm:pt modelId="{B685E1F7-54FD-B54A-9BBC-850256061E50}">
      <dgm:prSet phldrT="[Texto]" custT="1"/>
      <dgm:spPr/>
      <dgm:t>
        <a:bodyPr/>
        <a:lstStyle/>
        <a:p>
          <a:r>
            <a:rPr lang="es-ES" sz="2800" dirty="0" smtClean="0">
              <a:latin typeface="Times New Roman"/>
              <a:cs typeface="Times New Roman"/>
            </a:rPr>
            <a:t>GRUPO EXPERIMENTAL</a:t>
          </a:r>
          <a:endParaRPr lang="es-ES" sz="2800" dirty="0">
            <a:latin typeface="Times New Roman"/>
            <a:cs typeface="Times New Roman"/>
          </a:endParaRPr>
        </a:p>
      </dgm:t>
    </dgm:pt>
    <dgm:pt modelId="{34182F15-4324-E847-9A7C-67151693E638}" type="parTrans" cxnId="{1E01D943-840F-C845-95C7-F5DD17AD31D4}">
      <dgm:prSet/>
      <dgm:spPr/>
      <dgm:t>
        <a:bodyPr/>
        <a:lstStyle/>
        <a:p>
          <a:endParaRPr lang="es-ES"/>
        </a:p>
      </dgm:t>
    </dgm:pt>
    <dgm:pt modelId="{6AD1CC86-3F99-0947-97F8-EB6C93F675E3}" type="sibTrans" cxnId="{1E01D943-840F-C845-95C7-F5DD17AD31D4}">
      <dgm:prSet/>
      <dgm:spPr/>
      <dgm:t>
        <a:bodyPr/>
        <a:lstStyle/>
        <a:p>
          <a:endParaRPr lang="es-ES"/>
        </a:p>
      </dgm:t>
    </dgm:pt>
    <dgm:pt modelId="{C7D3C540-0D97-8741-8C4D-618D3134F8DE}">
      <dgm:prSet phldrT="[Texto]" custT="1"/>
      <dgm:spPr/>
      <dgm:t>
        <a:bodyPr/>
        <a:lstStyle/>
        <a:p>
          <a:r>
            <a:rPr lang="es-ES" sz="2600" dirty="0" smtClean="0">
              <a:latin typeface="Times New Roman"/>
              <a:cs typeface="Times New Roman"/>
            </a:rPr>
            <a:t>Estudiantes de la Universidad de las Américas</a:t>
          </a:r>
          <a:endParaRPr lang="es-ES" sz="2600" dirty="0">
            <a:latin typeface="Times New Roman"/>
            <a:cs typeface="Times New Roman"/>
          </a:endParaRPr>
        </a:p>
      </dgm:t>
    </dgm:pt>
    <dgm:pt modelId="{B9F7659A-C063-834F-9ADA-3EC6F2A546E1}" type="parTrans" cxnId="{66AEB47D-F1AE-0A4A-8538-7871C4F3DDA6}">
      <dgm:prSet/>
      <dgm:spPr/>
      <dgm:t>
        <a:bodyPr/>
        <a:lstStyle/>
        <a:p>
          <a:endParaRPr lang="es-ES"/>
        </a:p>
      </dgm:t>
    </dgm:pt>
    <dgm:pt modelId="{A49396C4-9D67-A449-9F25-DCAFA987E2F1}" type="sibTrans" cxnId="{66AEB47D-F1AE-0A4A-8538-7871C4F3DDA6}">
      <dgm:prSet/>
      <dgm:spPr/>
      <dgm:t>
        <a:bodyPr/>
        <a:lstStyle/>
        <a:p>
          <a:endParaRPr lang="es-ES"/>
        </a:p>
      </dgm:t>
    </dgm:pt>
    <dgm:pt modelId="{925D2D56-8BB5-5D4A-81E6-FC8883FB8D8E}" type="pres">
      <dgm:prSet presAssocID="{1714D15C-E568-9345-8630-A0808DAD27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01A84C-AA20-0948-817F-B9BEE5F3F4D6}" type="pres">
      <dgm:prSet presAssocID="{BBC9862C-2EAA-B34A-BDF2-B39603AB6AC0}" presName="composite" presStyleCnt="0"/>
      <dgm:spPr/>
    </dgm:pt>
    <dgm:pt modelId="{40F18E17-1E4D-3D4E-BDF6-2665064E7947}" type="pres">
      <dgm:prSet presAssocID="{BBC9862C-2EAA-B34A-BDF2-B39603AB6A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4DA305-DE7A-7C43-ABBE-2B9BD6A20DCE}" type="pres">
      <dgm:prSet presAssocID="{BBC9862C-2EAA-B34A-BDF2-B39603AB6AC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645F7B-67F1-5642-915C-88176999A17C}" type="pres">
      <dgm:prSet presAssocID="{1420D23B-85DA-954B-8369-E99929651D62}" presName="space" presStyleCnt="0"/>
      <dgm:spPr/>
    </dgm:pt>
    <dgm:pt modelId="{5F26E207-CDBB-A840-83FF-31DB7934307B}" type="pres">
      <dgm:prSet presAssocID="{B685E1F7-54FD-B54A-9BBC-850256061E50}" presName="composite" presStyleCnt="0"/>
      <dgm:spPr/>
    </dgm:pt>
    <dgm:pt modelId="{274E95AC-3DFF-9A4D-AC17-7FECE43E4025}" type="pres">
      <dgm:prSet presAssocID="{B685E1F7-54FD-B54A-9BBC-850256061E5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C98AA4-B30D-8D42-8F9F-C77E8E323BB5}" type="pres">
      <dgm:prSet presAssocID="{B685E1F7-54FD-B54A-9BBC-850256061E5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D1F500-AC2C-CE42-B8E7-ECA8C957FAC1}" type="presOf" srcId="{A2B2A775-4C34-9048-89D9-D655022C9D13}" destId="{364DA305-DE7A-7C43-ABBE-2B9BD6A20DCE}" srcOrd="0" destOrd="0" presId="urn:microsoft.com/office/officeart/2005/8/layout/hList1"/>
    <dgm:cxn modelId="{8CE8F600-0014-054F-B66A-BDB007BA9E05}" type="presOf" srcId="{BBC9862C-2EAA-B34A-BDF2-B39603AB6AC0}" destId="{40F18E17-1E4D-3D4E-BDF6-2665064E7947}" srcOrd="0" destOrd="0" presId="urn:microsoft.com/office/officeart/2005/8/layout/hList1"/>
    <dgm:cxn modelId="{4C4B11B1-A2AC-1F46-A957-7D0150480903}" type="presOf" srcId="{C7D3C540-0D97-8741-8C4D-618D3134F8DE}" destId="{CEC98AA4-B30D-8D42-8F9F-C77E8E323BB5}" srcOrd="0" destOrd="0" presId="urn:microsoft.com/office/officeart/2005/8/layout/hList1"/>
    <dgm:cxn modelId="{D7DD15FE-7C44-C342-833E-944215473FF0}" srcId="{1714D15C-E568-9345-8630-A0808DAD27CA}" destId="{BBC9862C-2EAA-B34A-BDF2-B39603AB6AC0}" srcOrd="0" destOrd="0" parTransId="{09713844-ADEC-5D49-9F9A-F8C3BBF5B5F1}" sibTransId="{1420D23B-85DA-954B-8369-E99929651D62}"/>
    <dgm:cxn modelId="{4D4BFB18-236D-144C-95A1-2F77EFD507FA}" type="presOf" srcId="{B685E1F7-54FD-B54A-9BBC-850256061E50}" destId="{274E95AC-3DFF-9A4D-AC17-7FECE43E4025}" srcOrd="0" destOrd="0" presId="urn:microsoft.com/office/officeart/2005/8/layout/hList1"/>
    <dgm:cxn modelId="{66AEB47D-F1AE-0A4A-8538-7871C4F3DDA6}" srcId="{B685E1F7-54FD-B54A-9BBC-850256061E50}" destId="{C7D3C540-0D97-8741-8C4D-618D3134F8DE}" srcOrd="0" destOrd="0" parTransId="{B9F7659A-C063-834F-9ADA-3EC6F2A546E1}" sibTransId="{A49396C4-9D67-A449-9F25-DCAFA987E2F1}"/>
    <dgm:cxn modelId="{949A67D0-E443-E740-8423-8580DF8EA7BF}" srcId="{BBC9862C-2EAA-B34A-BDF2-B39603AB6AC0}" destId="{A2B2A775-4C34-9048-89D9-D655022C9D13}" srcOrd="0" destOrd="0" parTransId="{B9529D7C-19FE-084D-AD00-27468E315D23}" sibTransId="{69E7D732-39D0-E049-A53F-0D821126863D}"/>
    <dgm:cxn modelId="{80C40D83-BD11-FA48-B20E-EF33530D5C70}" type="presOf" srcId="{1714D15C-E568-9345-8630-A0808DAD27CA}" destId="{925D2D56-8BB5-5D4A-81E6-FC8883FB8D8E}" srcOrd="0" destOrd="0" presId="urn:microsoft.com/office/officeart/2005/8/layout/hList1"/>
    <dgm:cxn modelId="{1E01D943-840F-C845-95C7-F5DD17AD31D4}" srcId="{1714D15C-E568-9345-8630-A0808DAD27CA}" destId="{B685E1F7-54FD-B54A-9BBC-850256061E50}" srcOrd="1" destOrd="0" parTransId="{34182F15-4324-E847-9A7C-67151693E638}" sibTransId="{6AD1CC86-3F99-0947-97F8-EB6C93F675E3}"/>
    <dgm:cxn modelId="{29228431-F7A2-454D-AE76-2AD30E3E0DC7}" type="presParOf" srcId="{925D2D56-8BB5-5D4A-81E6-FC8883FB8D8E}" destId="{4A01A84C-AA20-0948-817F-B9BEE5F3F4D6}" srcOrd="0" destOrd="0" presId="urn:microsoft.com/office/officeart/2005/8/layout/hList1"/>
    <dgm:cxn modelId="{1C82DAA8-A613-5042-8F9F-08B6554D21D7}" type="presParOf" srcId="{4A01A84C-AA20-0948-817F-B9BEE5F3F4D6}" destId="{40F18E17-1E4D-3D4E-BDF6-2665064E7947}" srcOrd="0" destOrd="0" presId="urn:microsoft.com/office/officeart/2005/8/layout/hList1"/>
    <dgm:cxn modelId="{CB0C5C0E-9BF2-1945-8071-BDAF997EBC39}" type="presParOf" srcId="{4A01A84C-AA20-0948-817F-B9BEE5F3F4D6}" destId="{364DA305-DE7A-7C43-ABBE-2B9BD6A20DCE}" srcOrd="1" destOrd="0" presId="urn:microsoft.com/office/officeart/2005/8/layout/hList1"/>
    <dgm:cxn modelId="{92846D9F-8FE7-6843-97C5-3447E08D1F23}" type="presParOf" srcId="{925D2D56-8BB5-5D4A-81E6-FC8883FB8D8E}" destId="{24645F7B-67F1-5642-915C-88176999A17C}" srcOrd="1" destOrd="0" presId="urn:microsoft.com/office/officeart/2005/8/layout/hList1"/>
    <dgm:cxn modelId="{D339B4CC-3FE2-AD49-8F33-D06BA58E4F2A}" type="presParOf" srcId="{925D2D56-8BB5-5D4A-81E6-FC8883FB8D8E}" destId="{5F26E207-CDBB-A840-83FF-31DB7934307B}" srcOrd="2" destOrd="0" presId="urn:microsoft.com/office/officeart/2005/8/layout/hList1"/>
    <dgm:cxn modelId="{E6E0717E-1C75-724F-BBAF-471930DFD9CF}" type="presParOf" srcId="{5F26E207-CDBB-A840-83FF-31DB7934307B}" destId="{274E95AC-3DFF-9A4D-AC17-7FECE43E4025}" srcOrd="0" destOrd="0" presId="urn:microsoft.com/office/officeart/2005/8/layout/hList1"/>
    <dgm:cxn modelId="{45050C07-EC53-2240-BF0A-3E92FD55D92F}" type="presParOf" srcId="{5F26E207-CDBB-A840-83FF-31DB7934307B}" destId="{CEC98AA4-B30D-8D42-8F9F-C77E8E323B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18E17-1E4D-3D4E-BDF6-2665064E7947}">
      <dsp:nvSpPr>
        <dsp:cNvPr id="0" name=""/>
        <dsp:cNvSpPr/>
      </dsp:nvSpPr>
      <dsp:spPr>
        <a:xfrm>
          <a:off x="35" y="10343"/>
          <a:ext cx="3427979" cy="12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/>
              <a:cs typeface="Times New Roman"/>
            </a:rPr>
            <a:t>GRUPO CONTROL </a:t>
          </a:r>
          <a:endParaRPr lang="es-ES" sz="2800" kern="1200" dirty="0">
            <a:latin typeface="Times New Roman"/>
            <a:cs typeface="Times New Roman"/>
          </a:endParaRPr>
        </a:p>
      </dsp:txBody>
      <dsp:txXfrm>
        <a:off x="35" y="10343"/>
        <a:ext cx="3427979" cy="1209600"/>
      </dsp:txXfrm>
    </dsp:sp>
    <dsp:sp modelId="{364DA305-DE7A-7C43-ABBE-2B9BD6A20DCE}">
      <dsp:nvSpPr>
        <dsp:cNvPr id="0" name=""/>
        <dsp:cNvSpPr/>
      </dsp:nvSpPr>
      <dsp:spPr>
        <a:xfrm>
          <a:off x="35" y="1219943"/>
          <a:ext cx="3427979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Times New Roman"/>
              <a:cs typeface="Times New Roman"/>
            </a:rPr>
            <a:t>Estudiantes de la Universidad Central del Ecuador</a:t>
          </a:r>
          <a:endParaRPr lang="es-ES" sz="2600" kern="1200" dirty="0">
            <a:latin typeface="Times New Roman"/>
            <a:cs typeface="Times New Roman"/>
          </a:endParaRPr>
        </a:p>
      </dsp:txBody>
      <dsp:txXfrm>
        <a:off x="35" y="1219943"/>
        <a:ext cx="3427979" cy="1844640"/>
      </dsp:txXfrm>
    </dsp:sp>
    <dsp:sp modelId="{274E95AC-3DFF-9A4D-AC17-7FECE43E4025}">
      <dsp:nvSpPr>
        <dsp:cNvPr id="0" name=""/>
        <dsp:cNvSpPr/>
      </dsp:nvSpPr>
      <dsp:spPr>
        <a:xfrm>
          <a:off x="3907932" y="10343"/>
          <a:ext cx="3427979" cy="12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/>
              <a:cs typeface="Times New Roman"/>
            </a:rPr>
            <a:t>GRUPO EXPERIMENTAL</a:t>
          </a:r>
          <a:endParaRPr lang="es-ES" sz="2800" kern="1200" dirty="0">
            <a:latin typeface="Times New Roman"/>
            <a:cs typeface="Times New Roman"/>
          </a:endParaRPr>
        </a:p>
      </dsp:txBody>
      <dsp:txXfrm>
        <a:off x="3907932" y="10343"/>
        <a:ext cx="3427979" cy="1209600"/>
      </dsp:txXfrm>
    </dsp:sp>
    <dsp:sp modelId="{CEC98AA4-B30D-8D42-8F9F-C77E8E323BB5}">
      <dsp:nvSpPr>
        <dsp:cNvPr id="0" name=""/>
        <dsp:cNvSpPr/>
      </dsp:nvSpPr>
      <dsp:spPr>
        <a:xfrm>
          <a:off x="3907932" y="1219943"/>
          <a:ext cx="3427979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>
              <a:latin typeface="Times New Roman"/>
              <a:cs typeface="Times New Roman"/>
            </a:rPr>
            <a:t>Estudiantes de la Universidad de las Américas</a:t>
          </a:r>
          <a:endParaRPr lang="es-ES" sz="2600" kern="1200" dirty="0">
            <a:latin typeface="Times New Roman"/>
            <a:cs typeface="Times New Roman"/>
          </a:endParaRPr>
        </a:p>
      </dsp:txBody>
      <dsp:txXfrm>
        <a:off x="3907932" y="1219943"/>
        <a:ext cx="3427979" cy="18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1/20/2017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3" y="164465"/>
            <a:ext cx="4018749" cy="955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394442" y="1175975"/>
            <a:ext cx="772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100" b="1" dirty="0" smtClean="0">
                <a:latin typeface="Times New Roman"/>
                <a:cs typeface="Times New Roman"/>
              </a:rPr>
              <a:t>DEPARTAMENTO DE CIENCIAS HUMANAS Y SOCIALES</a:t>
            </a:r>
            <a:endParaRPr lang="es-ES_tradnl" sz="2100" dirty="0">
              <a:latin typeface="Times New Roman"/>
              <a:cs typeface="Times New Roma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4585" y="1665604"/>
            <a:ext cx="57118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100" b="1" dirty="0">
                <a:latin typeface="Times New Roman"/>
                <a:cs typeface="Times New Roman"/>
              </a:rPr>
              <a:t>CARRERA DE DOCENCIA UNIVERSITARIA </a:t>
            </a:r>
            <a:endParaRPr lang="es-ES_tradnl" sz="2100" dirty="0">
              <a:latin typeface="Times New Roman"/>
              <a:cs typeface="Times New Roman"/>
            </a:endParaRPr>
          </a:p>
          <a:p>
            <a:endParaRPr lang="es-ES" sz="2100" dirty="0">
              <a:latin typeface="Times New Roman"/>
              <a:cs typeface="Times New Roman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2065894"/>
            <a:ext cx="8454754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100" b="1" dirty="0">
                <a:latin typeface="Times New Roman"/>
                <a:cs typeface="Times New Roman"/>
              </a:rPr>
              <a:t>TRABAJO DE </a:t>
            </a:r>
            <a:r>
              <a:rPr lang="es-MX" sz="2100" b="1" dirty="0" smtClean="0">
                <a:latin typeface="Times New Roman"/>
                <a:cs typeface="Times New Roman"/>
              </a:rPr>
              <a:t>TITULACIÓN</a:t>
            </a:r>
            <a:r>
              <a:rPr lang="es-MX" sz="2100" b="1" dirty="0">
                <a:latin typeface="Times New Roman"/>
                <a:cs typeface="Times New Roman"/>
              </a:rPr>
              <a:t>, PREVIO A LA </a:t>
            </a:r>
            <a:r>
              <a:rPr lang="es-MX" sz="2100" b="1" dirty="0" smtClean="0">
                <a:latin typeface="Times New Roman"/>
                <a:cs typeface="Times New Roman"/>
              </a:rPr>
              <a:t>OBTENCIÓN </a:t>
            </a:r>
            <a:r>
              <a:rPr lang="es-MX" sz="2100" b="1" dirty="0">
                <a:latin typeface="Times New Roman"/>
                <a:cs typeface="Times New Roman"/>
              </a:rPr>
              <a:t>DEL </a:t>
            </a:r>
            <a:r>
              <a:rPr lang="es-MX" sz="2100" b="1" dirty="0" smtClean="0">
                <a:latin typeface="Times New Roman"/>
                <a:cs typeface="Times New Roman"/>
              </a:rPr>
              <a:t>TÍTULO </a:t>
            </a:r>
            <a:r>
              <a:rPr lang="es-MX" sz="2100" b="1" dirty="0">
                <a:latin typeface="Times New Roman"/>
                <a:cs typeface="Times New Roman"/>
              </a:rPr>
              <a:t>DE </a:t>
            </a:r>
            <a:r>
              <a:rPr lang="es-MX" sz="2100" b="1" dirty="0" smtClean="0">
                <a:latin typeface="Times New Roman"/>
                <a:cs typeface="Times New Roman"/>
              </a:rPr>
              <a:t>MÁSTER </a:t>
            </a:r>
            <a:r>
              <a:rPr lang="es-MX" sz="2100" b="1" dirty="0">
                <a:latin typeface="Times New Roman"/>
                <a:cs typeface="Times New Roman"/>
              </a:rPr>
              <a:t>EN DOCENCIA UNIVERSITARIA</a:t>
            </a:r>
            <a:endParaRPr lang="es-ES_tradnl" sz="2100" dirty="0">
              <a:latin typeface="Times New Roman"/>
              <a:cs typeface="Times New Roman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4441" y="3151383"/>
            <a:ext cx="772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100" b="1" dirty="0" smtClean="0">
                <a:latin typeface="Times New Roman"/>
                <a:cs typeface="Times New Roman"/>
              </a:rPr>
              <a:t>TEMA</a:t>
            </a:r>
            <a:r>
              <a:rPr lang="es-MX" sz="2100" b="1" dirty="0">
                <a:latin typeface="Times New Roman"/>
                <a:cs typeface="Times New Roman"/>
              </a:rPr>
              <a:t>: </a:t>
            </a:r>
            <a:r>
              <a:rPr lang="es-MX" sz="2100" dirty="0">
                <a:latin typeface="Times New Roman"/>
                <a:cs typeface="Times New Roman"/>
              </a:rPr>
              <a:t>“Relación entre la aplicación de las TIC’s y el rendimiento académico de los estudiantes de Arquitectura de Primer Semestre en la asignatura de Diseño Básico I de la Universidad  de las Américas y de los estudiantes de Arquitectura de Segundo Semestre en la asignatura de Diseño Arquitectónico I de la Universidad Central del Ecuador, período académico 2016 – 2”.</a:t>
            </a:r>
            <a:endParaRPr lang="es-ES_tradnl" sz="2100" dirty="0">
              <a:latin typeface="Times New Roman"/>
              <a:cs typeface="Times New Roma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4442" y="5407512"/>
            <a:ext cx="7721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Times New Roman"/>
                <a:cs typeface="Times New Roman"/>
              </a:rPr>
              <a:t>AUTOR: RITA ALEXANDRA FIALLOS </a:t>
            </a:r>
            <a:r>
              <a:rPr lang="es-MX" sz="2000" b="1" dirty="0" smtClean="0">
                <a:latin typeface="Times New Roman"/>
                <a:cs typeface="Times New Roman"/>
              </a:rPr>
              <a:t>NOBOA</a:t>
            </a:r>
          </a:p>
          <a:p>
            <a:pPr algn="ctr"/>
            <a:endParaRPr lang="es-ES_tradnl" sz="2000" dirty="0">
              <a:latin typeface="Times New Roman"/>
              <a:cs typeface="Times New Roman"/>
            </a:endParaRPr>
          </a:p>
          <a:p>
            <a:pPr algn="ctr"/>
            <a:r>
              <a:rPr lang="es-MX" sz="2000" b="1" dirty="0">
                <a:latin typeface="Times New Roman"/>
                <a:cs typeface="Times New Roman"/>
              </a:rPr>
              <a:t>DIRECTOR: RAMIRO NANAC DELGADO </a:t>
            </a:r>
            <a:r>
              <a:rPr lang="es-MX" sz="2000" b="1" dirty="0" smtClean="0">
                <a:latin typeface="Times New Roman"/>
                <a:cs typeface="Times New Roman"/>
              </a:rPr>
              <a:t>RODRIGUEZ</a:t>
            </a:r>
            <a:endParaRPr lang="es-ES_tradnl" sz="2000" dirty="0">
              <a:latin typeface="Times New Roman"/>
              <a:cs typeface="Times New Roman"/>
            </a:endParaRPr>
          </a:p>
          <a:p>
            <a:pPr algn="ctr"/>
            <a:r>
              <a:rPr lang="es-MX" sz="2000" b="1" dirty="0" smtClean="0">
                <a:latin typeface="Times New Roman"/>
                <a:cs typeface="Times New Roman"/>
              </a:rPr>
              <a:t>SANGOLQUÍ  2017</a:t>
            </a:r>
            <a:endParaRPr lang="es-ES_tradnl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17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94482956"/>
              </p:ext>
            </p:extLst>
          </p:nvPr>
        </p:nvGraphicFramePr>
        <p:xfrm>
          <a:off x="457200" y="384366"/>
          <a:ext cx="7620000" cy="596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6157163" y="6488667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737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Escala de calificación</a:t>
            </a:r>
            <a:endParaRPr lang="es-E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Marcador de contenido 3" descr="slide_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t="20938" r="24429" b="17363"/>
          <a:stretch/>
        </p:blipFill>
        <p:spPr>
          <a:xfrm>
            <a:off x="2138751" y="1417638"/>
            <a:ext cx="4255696" cy="4063749"/>
          </a:xfrm>
        </p:spPr>
      </p:pic>
      <p:sp>
        <p:nvSpPr>
          <p:cNvPr id="5" name="CuadroTexto 4"/>
          <p:cNvSpPr txBox="1"/>
          <p:nvPr/>
        </p:nvSpPr>
        <p:spPr>
          <a:xfrm>
            <a:off x="150382" y="5903893"/>
            <a:ext cx="828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(</a:t>
            </a:r>
            <a:r>
              <a:rPr lang="es-ES" sz="1400" dirty="0">
                <a:latin typeface="Times New Roman"/>
                <a:cs typeface="Times New Roman"/>
              </a:rPr>
              <a:t>s.f.). Recuperado el 18 de Enero de 2017, de PROGRAMA DE SEGURIDAD : </a:t>
            </a:r>
            <a:r>
              <a:rPr lang="es-ES" sz="1400" dirty="0" err="1">
                <a:latin typeface="Times New Roman"/>
                <a:cs typeface="Times New Roman"/>
              </a:rPr>
              <a:t>https</a:t>
            </a:r>
            <a:r>
              <a:rPr lang="es-ES" sz="1400" dirty="0">
                <a:latin typeface="Times New Roman"/>
                <a:cs typeface="Times New Roman"/>
              </a:rPr>
              <a:t>://</a:t>
            </a:r>
            <a:r>
              <a:rPr lang="es-ES" sz="1400" dirty="0" err="1">
                <a:latin typeface="Times New Roman"/>
                <a:cs typeface="Times New Roman"/>
              </a:rPr>
              <a:t>www.google.com.ec</a:t>
            </a:r>
            <a:r>
              <a:rPr lang="es-ES" sz="1400" dirty="0">
                <a:latin typeface="Times New Roman"/>
                <a:cs typeface="Times New Roman"/>
              </a:rPr>
              <a:t>/</a:t>
            </a:r>
            <a:r>
              <a:rPr lang="es-ES" sz="1400" dirty="0" err="1">
                <a:latin typeface="Times New Roman"/>
                <a:cs typeface="Times New Roman"/>
              </a:rPr>
              <a:t>search?q</a:t>
            </a:r>
            <a:r>
              <a:rPr lang="es-ES" sz="1400" dirty="0">
                <a:latin typeface="Times New Roman"/>
                <a:cs typeface="Times New Roman"/>
              </a:rPr>
              <a:t>=</a:t>
            </a:r>
            <a:r>
              <a:rPr lang="es-ES" sz="1400" dirty="0" err="1">
                <a:latin typeface="Times New Roman"/>
                <a:cs typeface="Times New Roman"/>
              </a:rPr>
              <a:t>moodle&amp;biw</a:t>
            </a:r>
            <a:r>
              <a:rPr lang="es-ES" sz="1400" dirty="0">
                <a:latin typeface="Times New Roman"/>
                <a:cs typeface="Times New Roman"/>
              </a:rPr>
              <a:t>=730&amp;bih=587&amp;source</a:t>
            </a:r>
            <a:r>
              <a:rPr lang="es-ES" sz="1400" dirty="0" smtClean="0">
                <a:latin typeface="Times New Roman"/>
                <a:cs typeface="Times New Roman"/>
              </a:rPr>
              <a:t>= </a:t>
            </a:r>
            <a:r>
              <a:rPr lang="es-ES" sz="1400" dirty="0" err="1" smtClean="0">
                <a:latin typeface="Times New Roman"/>
                <a:cs typeface="Times New Roman"/>
              </a:rPr>
              <a:t>lnms</a:t>
            </a:r>
            <a:r>
              <a:rPr lang="es-ES" sz="1400" dirty="0" err="1">
                <a:latin typeface="Times New Roman"/>
                <a:cs typeface="Times New Roman"/>
              </a:rPr>
              <a:t>&amp;tbm</a:t>
            </a:r>
            <a:r>
              <a:rPr lang="es-ES" sz="1400" dirty="0">
                <a:latin typeface="Times New Roman"/>
                <a:cs typeface="Times New Roman"/>
              </a:rPr>
              <a:t>=</a:t>
            </a:r>
            <a:r>
              <a:rPr lang="es-ES" sz="1400" dirty="0" err="1">
                <a:latin typeface="Times New Roman"/>
                <a:cs typeface="Times New Roman"/>
              </a:rPr>
              <a:t>isch&amp;sa</a:t>
            </a:r>
            <a:r>
              <a:rPr lang="es-ES" sz="1400" dirty="0" smtClean="0">
                <a:latin typeface="Times New Roman"/>
                <a:cs typeface="Times New Roman"/>
              </a:rPr>
              <a:t>= </a:t>
            </a:r>
            <a:r>
              <a:rPr lang="es-ES" sz="1400" dirty="0" err="1" smtClean="0">
                <a:latin typeface="Times New Roman"/>
                <a:cs typeface="Times New Roman"/>
              </a:rPr>
              <a:t>X</a:t>
            </a:r>
            <a:r>
              <a:rPr lang="es-ES" sz="1400" dirty="0" err="1">
                <a:latin typeface="Times New Roman"/>
                <a:cs typeface="Times New Roman"/>
              </a:rPr>
              <a:t>&amp;ved</a:t>
            </a:r>
            <a:r>
              <a:rPr lang="es-ES" sz="1400" dirty="0" smtClean="0">
                <a:latin typeface="Times New Roman"/>
                <a:cs typeface="Times New Roman"/>
              </a:rPr>
              <a:t>=0ahUKEwis15jUmc3RAhWILSYKHb9dCSUQ_AUIBigB</a:t>
            </a:r>
            <a:r>
              <a:rPr lang="es-ES" sz="1400" dirty="0">
                <a:latin typeface="Times New Roman"/>
                <a:cs typeface="Times New Roman"/>
              </a:rPr>
              <a:t>#tbm=</a:t>
            </a:r>
            <a:r>
              <a:rPr lang="es-ES" sz="1400" dirty="0" err="1">
                <a:latin typeface="Times New Roman"/>
                <a:cs typeface="Times New Roman"/>
              </a:rPr>
              <a:t>isch&amp;q</a:t>
            </a:r>
            <a:r>
              <a:rPr lang="es-ES" sz="1400" dirty="0">
                <a:latin typeface="Times New Roman"/>
                <a:cs typeface="Times New Roman"/>
              </a:rPr>
              <a:t>=</a:t>
            </a:r>
            <a:r>
              <a:rPr lang="es-ES" sz="1400" dirty="0" err="1">
                <a:latin typeface="Times New Roman"/>
                <a:cs typeface="Times New Roman"/>
              </a:rPr>
              <a:t>excelente+bueno+muy+bueno+regular</a:t>
            </a:r>
            <a:r>
              <a:rPr lang="es-ES" sz="1400" dirty="0">
                <a:latin typeface="Times New Roman"/>
                <a:cs typeface="Times New Roman"/>
              </a:rPr>
              <a:t>+&amp;</a:t>
            </a:r>
            <a:r>
              <a:rPr lang="es-ES" sz="1400" dirty="0" err="1">
                <a:latin typeface="Times New Roman"/>
                <a:cs typeface="Times New Roman"/>
              </a:rPr>
              <a:t>imgrc</a:t>
            </a:r>
            <a:r>
              <a:rPr lang="es-ES" sz="1400" dirty="0">
                <a:latin typeface="Times New Roman"/>
                <a:cs typeface="Times New Roman"/>
              </a:rPr>
              <a:t>=jYddqlt0kqsY8M%</a:t>
            </a:r>
            <a:r>
              <a:rPr lang="es-ES" sz="1400" dirty="0" smtClean="0">
                <a:latin typeface="Times New Roman"/>
                <a:cs typeface="Times New Roman"/>
              </a:rPr>
              <a:t>3A</a:t>
            </a:r>
            <a:endParaRPr lang="es-ES_tradnl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96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6F9500"/>
                </a:solidFill>
              </a:rPr>
              <a:t>Artículos relevantes</a:t>
            </a:r>
            <a:endParaRPr lang="es-ES" b="1" dirty="0">
              <a:solidFill>
                <a:srgbClr val="6F95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54442"/>
            <a:ext cx="7620000" cy="4863059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Times New Roman"/>
                <a:cs typeface="Times New Roman"/>
              </a:rPr>
              <a:t>Sáez López, J. M. (2010</a:t>
            </a:r>
            <a:r>
              <a:rPr lang="es-MX" dirty="0" smtClean="0">
                <a:latin typeface="Times New Roman"/>
                <a:cs typeface="Times New Roman"/>
              </a:rPr>
              <a:t>): </a:t>
            </a:r>
            <a:r>
              <a:rPr lang="es-MX" dirty="0">
                <a:latin typeface="Times New Roman"/>
                <a:cs typeface="Times New Roman"/>
              </a:rPr>
              <a:t>¨Actitudes de los docentes respecto a las TIC´s, a partir del desarrollo de una práctica reflexiva¨ </a:t>
            </a:r>
            <a:endParaRPr lang="es-MX" dirty="0" smtClean="0">
              <a:latin typeface="Times New Roman"/>
              <a:cs typeface="Times New Roman"/>
            </a:endParaRPr>
          </a:p>
          <a:p>
            <a:pPr algn="just"/>
            <a:endParaRPr lang="es-MX" dirty="0" smtClean="0">
              <a:latin typeface="Times New Roman"/>
              <a:cs typeface="Times New Roman"/>
            </a:endParaRPr>
          </a:p>
          <a:p>
            <a:pPr algn="just"/>
            <a:r>
              <a:rPr lang="es-MX" dirty="0" smtClean="0">
                <a:latin typeface="Times New Roman"/>
                <a:cs typeface="Times New Roman"/>
              </a:rPr>
              <a:t>Cenk Akbiyik: ¿</a:t>
            </a:r>
            <a:r>
              <a:rPr lang="es-MX" dirty="0">
                <a:latin typeface="Times New Roman"/>
                <a:cs typeface="Times New Roman"/>
              </a:rPr>
              <a:t>Puede la informática afectiva llevar a un uso más efectivo de las Tecnologías de la Información y de la Comunicación (TIC) en la Educación? </a:t>
            </a:r>
            <a:endParaRPr lang="es-MX" dirty="0" smtClean="0">
              <a:latin typeface="Times New Roman"/>
              <a:cs typeface="Times New Roman"/>
            </a:endParaRPr>
          </a:p>
          <a:p>
            <a:pPr algn="just"/>
            <a:endParaRPr lang="es-MX" dirty="0" smtClean="0">
              <a:latin typeface="Times New Roman"/>
              <a:cs typeface="Times New Roman"/>
            </a:endParaRPr>
          </a:p>
          <a:p>
            <a:pPr algn="just"/>
            <a:r>
              <a:rPr lang="es-MX" dirty="0">
                <a:latin typeface="Times New Roman"/>
                <a:cs typeface="Times New Roman"/>
              </a:rPr>
              <a:t>Almenara, J. C. (2005) ¨Las TIC´s y las Universidades: retos, posibilidades y preocupaciones¨</a:t>
            </a:r>
            <a:r>
              <a:rPr lang="es-ES_tradnl" dirty="0">
                <a:latin typeface="Times New Roman"/>
                <a:cs typeface="Times New Roman"/>
              </a:rPr>
              <a:t> </a:t>
            </a:r>
            <a:endParaRPr lang="es-ES_tradnl" dirty="0" smtClean="0">
              <a:latin typeface="Times New Roman"/>
              <a:cs typeface="Times New Roman"/>
            </a:endParaRPr>
          </a:p>
          <a:p>
            <a:pPr algn="just"/>
            <a:endParaRPr lang="es-ES_tradnl" dirty="0" smtClean="0">
              <a:latin typeface="Times New Roman"/>
              <a:cs typeface="Times New Roman"/>
            </a:endParaRPr>
          </a:p>
          <a:p>
            <a:pPr algn="just"/>
            <a:r>
              <a:rPr lang="es-MX" dirty="0">
                <a:latin typeface="Times New Roman"/>
                <a:cs typeface="Times New Roman"/>
              </a:rPr>
              <a:t>Miratía Moncada, O. (2010)</a:t>
            </a:r>
            <a:r>
              <a:rPr lang="es-ES_tradnl" dirty="0">
                <a:latin typeface="Times New Roman"/>
                <a:cs typeface="Times New Roman"/>
              </a:rPr>
              <a:t> </a:t>
            </a:r>
            <a:r>
              <a:rPr lang="es-ES_tradnl" dirty="0" smtClean="0">
                <a:latin typeface="Times New Roman"/>
                <a:cs typeface="Times New Roman"/>
              </a:rPr>
              <a:t>: </a:t>
            </a:r>
            <a:r>
              <a:rPr lang="es-MX" dirty="0" smtClean="0">
                <a:latin typeface="Times New Roman"/>
                <a:cs typeface="Times New Roman"/>
              </a:rPr>
              <a:t>“</a:t>
            </a:r>
            <a:r>
              <a:rPr lang="es-MX" dirty="0">
                <a:latin typeface="Times New Roman"/>
                <a:cs typeface="Times New Roman"/>
              </a:rPr>
              <a:t>Efectos de la web y las TIC en el desempeño y rendimiento de estudiantes </a:t>
            </a:r>
            <a:r>
              <a:rPr lang="es-MX" dirty="0" smtClean="0">
                <a:latin typeface="Times New Roman"/>
                <a:cs typeface="Times New Roman"/>
              </a:rPr>
              <a:t>universitarios.</a:t>
            </a:r>
            <a:endParaRPr lang="es-E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60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dua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52589" r="4498" b="8000"/>
          <a:stretch/>
        </p:blipFill>
        <p:spPr>
          <a:xfrm>
            <a:off x="601524" y="3358444"/>
            <a:ext cx="7522326" cy="2252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57200" y="6141907"/>
            <a:ext cx="7820609" cy="71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 dirty="0">
                <a:latin typeface="Times New Roman"/>
                <a:cs typeface="Times New Roman"/>
              </a:rPr>
              <a:t>Par</a:t>
            </a:r>
            <a:r>
              <a:rPr lang="es-ES" sz="1600" dirty="0">
                <a:latin typeface="Times New Roman"/>
                <a:cs typeface="Times New Roman"/>
              </a:rPr>
              <a:t>edes, F. (s.f.). (S. Share, Productor, &amp; Instituto Profesional Los </a:t>
            </a:r>
            <a:r>
              <a:rPr lang="es-ES" sz="1600" dirty="0" smtClean="0">
                <a:latin typeface="Times New Roman"/>
                <a:cs typeface="Times New Roman"/>
              </a:rPr>
              <a:t>Ángeles) </a:t>
            </a:r>
            <a:r>
              <a:rPr lang="es-ES" sz="1600" dirty="0">
                <a:latin typeface="Times New Roman"/>
                <a:cs typeface="Times New Roman"/>
              </a:rPr>
              <a:t>Recuperado el 18 de Enero de 2017, de </a:t>
            </a:r>
            <a:r>
              <a:rPr lang="es-ES" sz="1600" dirty="0" smtClean="0">
                <a:latin typeface="Times New Roman"/>
                <a:cs typeface="Times New Roman"/>
              </a:rPr>
              <a:t>Diseño </a:t>
            </a:r>
            <a:r>
              <a:rPr lang="es-ES" sz="1600" dirty="0">
                <a:latin typeface="Times New Roman"/>
                <a:cs typeface="Times New Roman"/>
              </a:rPr>
              <a:t>Universal de Aprendizaje como apoyo a programas de </a:t>
            </a:r>
            <a:r>
              <a:rPr lang="es-ES" sz="1600" dirty="0" smtClean="0">
                <a:latin typeface="Times New Roman"/>
                <a:cs typeface="Times New Roman"/>
              </a:rPr>
              <a:t>integración </a:t>
            </a:r>
            <a:r>
              <a:rPr lang="es-ES" sz="1600" dirty="0">
                <a:latin typeface="Times New Roman"/>
                <a:cs typeface="Times New Roman"/>
              </a:rPr>
              <a:t>educativa</a:t>
            </a:r>
            <a:r>
              <a:rPr lang="es-ES" sz="1600" dirty="0" smtClean="0">
                <a:latin typeface="Times New Roman"/>
                <a:cs typeface="Times New Roman"/>
              </a:rPr>
              <a:t>.</a:t>
            </a:r>
            <a:endParaRPr lang="es-ES_tradnl" sz="1600" dirty="0">
              <a:latin typeface="Times New Roman"/>
              <a:cs typeface="Times New Roman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3235" y="2028351"/>
            <a:ext cx="2584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Principio I: </a:t>
            </a:r>
            <a:r>
              <a:rPr lang="es-MX" dirty="0">
                <a:solidFill>
                  <a:srgbClr val="008000"/>
                </a:solidFill>
                <a:latin typeface="Times New Roman"/>
                <a:cs typeface="Times New Roman"/>
              </a:rPr>
              <a:t>Proporcionar múltiples formas de representación</a:t>
            </a:r>
            <a:r>
              <a:rPr lang="es-MX" b="1" dirty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r>
              <a:rPr lang="es-ES_tradnl" b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s-E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endParaRPr lang="es-E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57503" y="1909970"/>
            <a:ext cx="2563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>
                <a:solidFill>
                  <a:srgbClr val="008000"/>
                </a:solidFill>
                <a:latin typeface="Times New Roman"/>
                <a:cs typeface="Times New Roman"/>
              </a:rPr>
              <a:t>Principio II: </a:t>
            </a:r>
            <a:r>
              <a:rPr lang="es-MX" dirty="0">
                <a:solidFill>
                  <a:srgbClr val="008000"/>
                </a:solidFill>
                <a:latin typeface="Times New Roman"/>
                <a:cs typeface="Times New Roman"/>
              </a:rPr>
              <a:t>Proporcionar múltiples formas de acción y expresión</a:t>
            </a:r>
            <a:endParaRPr lang="es-ES_tradnl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21331" y="2048959"/>
            <a:ext cx="2502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>
                <a:solidFill>
                  <a:srgbClr val="008000"/>
                </a:solidFill>
                <a:latin typeface="Times New Roman"/>
                <a:cs typeface="Times New Roman"/>
              </a:rPr>
              <a:t>Principio III: </a:t>
            </a:r>
            <a:r>
              <a:rPr lang="es-MX" dirty="0">
                <a:solidFill>
                  <a:srgbClr val="008000"/>
                </a:solidFill>
                <a:latin typeface="Times New Roman"/>
                <a:cs typeface="Times New Roman"/>
              </a:rPr>
              <a:t>Proporcionar múltiples formas de implicación </a:t>
            </a:r>
            <a:endParaRPr lang="es-ES_tradnl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Diseño Universal de Aprendizaje DUA</a:t>
            </a:r>
            <a:endParaRPr lang="es-E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40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Plataforma </a:t>
            </a:r>
            <a:r>
              <a:rPr lang="es-ES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Moodle</a:t>
            </a:r>
            <a:endParaRPr lang="es-E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3" r="-2453" b="9381"/>
          <a:stretch/>
        </p:blipFill>
        <p:spPr>
          <a:xfrm>
            <a:off x="33544" y="1624628"/>
            <a:ext cx="8501426" cy="4345002"/>
          </a:xfrm>
        </p:spPr>
      </p:pic>
      <p:sp>
        <p:nvSpPr>
          <p:cNvPr id="10" name="CuadroTexto 9"/>
          <p:cNvSpPr txBox="1"/>
          <p:nvPr/>
        </p:nvSpPr>
        <p:spPr>
          <a:xfrm>
            <a:off x="150507" y="6211669"/>
            <a:ext cx="850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/>
                <a:cs typeface="Times New Roman"/>
              </a:rPr>
              <a:t>Martin, J. E. (s.f.). </a:t>
            </a:r>
            <a:r>
              <a:rPr lang="es-ES" i="1" dirty="0" err="1">
                <a:latin typeface="Times New Roman"/>
                <a:cs typeface="Times New Roman"/>
              </a:rPr>
              <a:t>Moodle</a:t>
            </a:r>
            <a:r>
              <a:rPr lang="es-ES" i="1" dirty="0">
                <a:latin typeface="Times New Roman"/>
                <a:cs typeface="Times New Roman"/>
              </a:rPr>
              <a:t>. Que es el </a:t>
            </a:r>
            <a:r>
              <a:rPr lang="es-ES" i="1" dirty="0" err="1">
                <a:latin typeface="Times New Roman"/>
                <a:cs typeface="Times New Roman"/>
              </a:rPr>
              <a:t>Moodel</a:t>
            </a:r>
            <a:r>
              <a:rPr lang="es-ES" i="1" dirty="0">
                <a:latin typeface="Times New Roman"/>
                <a:cs typeface="Times New Roman"/>
              </a:rPr>
              <a:t>?</a:t>
            </a:r>
            <a:r>
              <a:rPr lang="es-ES" dirty="0">
                <a:latin typeface="Times New Roman"/>
                <a:cs typeface="Times New Roman"/>
              </a:rPr>
              <a:t> Recuperado el 18 de Enero de 2017, de http://cmapspublic2.ihmc.us/</a:t>
            </a:r>
            <a:r>
              <a:rPr lang="es-ES" dirty="0" err="1">
                <a:latin typeface="Times New Roman"/>
                <a:cs typeface="Times New Roman"/>
              </a:rPr>
              <a:t>rid</a:t>
            </a:r>
            <a:r>
              <a:rPr lang="es-ES" dirty="0">
                <a:latin typeface="Times New Roman"/>
                <a:cs typeface="Times New Roman"/>
              </a:rPr>
              <a:t>=1KXQ4PRZH-1Y6D8BY-9ZR/</a:t>
            </a:r>
            <a:r>
              <a:rPr lang="es-ES" dirty="0" err="1" smtClean="0">
                <a:latin typeface="Times New Roman"/>
                <a:cs typeface="Times New Roman"/>
              </a:rPr>
              <a:t>Moodle.cmap</a:t>
            </a:r>
            <a:endParaRPr lang="es-ES_tradnl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53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Encuesta Diagnóstica</a:t>
            </a:r>
            <a:endParaRPr lang="es-E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54132"/>
            <a:ext cx="7620000" cy="43466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600" dirty="0">
                <a:latin typeface="Times New Roman"/>
                <a:cs typeface="Times New Roman"/>
              </a:rPr>
              <a:t>65 estudiantes de la Universidad de las Américas (UDLA)</a:t>
            </a:r>
            <a:r>
              <a:rPr lang="es-ES_tradnl" sz="2600" dirty="0">
                <a:latin typeface="Times New Roman"/>
                <a:cs typeface="Times New Roman"/>
              </a:rPr>
              <a:t> </a:t>
            </a:r>
            <a:endParaRPr lang="es-ES_tradnl" sz="26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s-MX" sz="2600" dirty="0">
                <a:latin typeface="Times New Roman"/>
                <a:cs typeface="Times New Roman"/>
              </a:rPr>
              <a:t>70 alumnos de la Universidad Central del Ecuador (UCE)</a:t>
            </a:r>
            <a:r>
              <a:rPr lang="es-ES_tradnl" sz="2600" dirty="0">
                <a:latin typeface="Times New Roman"/>
                <a:cs typeface="Times New Roman"/>
              </a:rPr>
              <a:t> </a:t>
            </a:r>
            <a:endParaRPr lang="es-ES_tradnl" sz="260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s-E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4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703947"/>
              </p:ext>
            </p:extLst>
          </p:nvPr>
        </p:nvGraphicFramePr>
        <p:xfrm>
          <a:off x="1" y="0"/>
          <a:ext cx="8460008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6157163" y="6488667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42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12340835"/>
              </p:ext>
            </p:extLst>
          </p:nvPr>
        </p:nvGraphicFramePr>
        <p:xfrm>
          <a:off x="0" y="0"/>
          <a:ext cx="84226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6119812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0713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98716427"/>
              </p:ext>
            </p:extLst>
          </p:nvPr>
        </p:nvGraphicFramePr>
        <p:xfrm>
          <a:off x="-1" y="0"/>
          <a:ext cx="8478685" cy="644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6175838" y="6493597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663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07183883"/>
              </p:ext>
            </p:extLst>
          </p:nvPr>
        </p:nvGraphicFramePr>
        <p:xfrm>
          <a:off x="0" y="0"/>
          <a:ext cx="84973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6194514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415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7899"/>
            <a:ext cx="76200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Problema de Investigación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Imagen 3" descr="tic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16" y="1080834"/>
            <a:ext cx="5525700" cy="547658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6119336"/>
            <a:ext cx="84414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>
                <a:latin typeface="Times New Roman"/>
                <a:cs typeface="Times New Roman"/>
              </a:rPr>
              <a:t>Icesi</a:t>
            </a:r>
            <a:r>
              <a:rPr lang="es-ES" sz="1400" dirty="0">
                <a:latin typeface="Times New Roman"/>
                <a:cs typeface="Times New Roman"/>
              </a:rPr>
              <a:t>, U. (s.f.). </a:t>
            </a:r>
            <a:r>
              <a:rPr lang="es-ES" sz="1400" i="1" dirty="0" err="1">
                <a:latin typeface="Times New Roman"/>
                <a:cs typeface="Times New Roman"/>
              </a:rPr>
              <a:t>Eduteka</a:t>
            </a:r>
            <a:r>
              <a:rPr lang="es-ES" sz="1400" i="1" dirty="0">
                <a:latin typeface="Times New Roman"/>
                <a:cs typeface="Times New Roman"/>
              </a:rPr>
              <a:t> </a:t>
            </a:r>
            <a:r>
              <a:rPr lang="es-ES" sz="1400" dirty="0">
                <a:latin typeface="Times New Roman"/>
                <a:cs typeface="Times New Roman"/>
              </a:rPr>
              <a:t>. Recuperado el 18 de Enero de 2017, de Plan Nacional de Estados Unidos en Educación en TIC: </a:t>
            </a:r>
            <a:r>
              <a:rPr lang="es-ES" sz="1400" dirty="0" err="1">
                <a:latin typeface="Times New Roman"/>
                <a:cs typeface="Times New Roman"/>
              </a:rPr>
              <a:t>https</a:t>
            </a:r>
            <a:r>
              <a:rPr lang="es-ES" sz="1400" dirty="0">
                <a:latin typeface="Times New Roman"/>
                <a:cs typeface="Times New Roman"/>
              </a:rPr>
              <a:t>://</a:t>
            </a:r>
            <a:r>
              <a:rPr lang="es-ES" sz="1400" dirty="0" err="1">
                <a:latin typeface="Times New Roman"/>
                <a:cs typeface="Times New Roman"/>
              </a:rPr>
              <a:t>www.google.com.ec</a:t>
            </a:r>
            <a:r>
              <a:rPr lang="es-ES" sz="1400" dirty="0">
                <a:latin typeface="Times New Roman"/>
                <a:cs typeface="Times New Roman"/>
              </a:rPr>
              <a:t>/</a:t>
            </a:r>
            <a:r>
              <a:rPr lang="es-ES" sz="1400" dirty="0" err="1">
                <a:latin typeface="Times New Roman"/>
                <a:cs typeface="Times New Roman"/>
              </a:rPr>
              <a:t>search?q</a:t>
            </a:r>
            <a:r>
              <a:rPr lang="es-ES" sz="1400" dirty="0">
                <a:latin typeface="Times New Roman"/>
                <a:cs typeface="Times New Roman"/>
              </a:rPr>
              <a:t>=</a:t>
            </a:r>
            <a:r>
              <a:rPr lang="es-ES" sz="1400" dirty="0" err="1">
                <a:latin typeface="Times New Roman"/>
                <a:cs typeface="Times New Roman"/>
              </a:rPr>
              <a:t>tics+y+educacion+universal&amp;biw</a:t>
            </a:r>
            <a:r>
              <a:rPr lang="es-ES" sz="1400" dirty="0">
                <a:latin typeface="Times New Roman"/>
                <a:cs typeface="Times New Roman"/>
              </a:rPr>
              <a:t>=730&amp;bih</a:t>
            </a:r>
            <a:r>
              <a:rPr lang="es-ES" sz="1400" dirty="0" smtClean="0">
                <a:latin typeface="Times New Roman"/>
                <a:cs typeface="Times New Roman"/>
              </a:rPr>
              <a:t>= 549</a:t>
            </a:r>
            <a:r>
              <a:rPr lang="es-ES" sz="1400" dirty="0">
                <a:latin typeface="Times New Roman"/>
                <a:cs typeface="Times New Roman"/>
              </a:rPr>
              <a:t>&amp;source=</a:t>
            </a:r>
            <a:r>
              <a:rPr lang="es-ES" sz="1400" dirty="0" err="1">
                <a:latin typeface="Times New Roman"/>
                <a:cs typeface="Times New Roman"/>
              </a:rPr>
              <a:t>lnms&amp;tbm</a:t>
            </a:r>
            <a:r>
              <a:rPr lang="es-ES" sz="1400" dirty="0" smtClean="0">
                <a:latin typeface="Times New Roman"/>
                <a:cs typeface="Times New Roman"/>
              </a:rPr>
              <a:t>= </a:t>
            </a:r>
            <a:r>
              <a:rPr lang="es-ES" sz="1400" dirty="0" err="1" smtClean="0">
                <a:latin typeface="Times New Roman"/>
                <a:cs typeface="Times New Roman"/>
              </a:rPr>
              <a:t>isch</a:t>
            </a:r>
            <a:r>
              <a:rPr lang="es-ES" sz="1400" dirty="0" err="1">
                <a:latin typeface="Times New Roman"/>
                <a:cs typeface="Times New Roman"/>
              </a:rPr>
              <a:t>&amp;sa</a:t>
            </a:r>
            <a:r>
              <a:rPr lang="es-ES" sz="1400" dirty="0">
                <a:latin typeface="Times New Roman"/>
                <a:cs typeface="Times New Roman"/>
              </a:rPr>
              <a:t>=</a:t>
            </a:r>
            <a:r>
              <a:rPr lang="es-ES" sz="1400" dirty="0" err="1">
                <a:latin typeface="Times New Roman"/>
                <a:cs typeface="Times New Roman"/>
              </a:rPr>
              <a:t>X&amp;ved</a:t>
            </a:r>
            <a:r>
              <a:rPr lang="es-ES" sz="1400" dirty="0" smtClean="0">
                <a:latin typeface="Times New Roman"/>
                <a:cs typeface="Times New Roman"/>
              </a:rPr>
              <a:t>=0ahUKEwjA6Zqh2s_RAhUFTSYKHarFAP8Q_AUIBigB</a:t>
            </a:r>
            <a:r>
              <a:rPr lang="es-ES" sz="1400" dirty="0">
                <a:latin typeface="Times New Roman"/>
                <a:cs typeface="Times New Roman"/>
              </a:rPr>
              <a:t>#imgrc=AWQNlKSqsmQbPM%3A</a:t>
            </a:r>
            <a:endParaRPr lang="es-ES_tradnl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7305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7684453"/>
              </p:ext>
            </p:extLst>
          </p:nvPr>
        </p:nvGraphicFramePr>
        <p:xfrm>
          <a:off x="-50607" y="0"/>
          <a:ext cx="8510615" cy="6479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6157162" y="6479592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34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92590582"/>
              </p:ext>
            </p:extLst>
          </p:nvPr>
        </p:nvGraphicFramePr>
        <p:xfrm>
          <a:off x="0" y="0"/>
          <a:ext cx="8441334" cy="648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0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35530" r="11802" b="9527"/>
          <a:stretch/>
        </p:blipFill>
        <p:spPr bwMode="auto">
          <a:xfrm>
            <a:off x="150381" y="1771422"/>
            <a:ext cx="8321082" cy="41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50381" y="530040"/>
            <a:ext cx="8077200" cy="510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Comparativa Malla Curricular</a:t>
            </a:r>
            <a:endParaRPr lang="es-ES" sz="46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4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1496786"/>
          </a:xfrm>
        </p:spPr>
        <p:txBody>
          <a:bodyPr/>
          <a:lstStyle/>
          <a:p>
            <a:r>
              <a:rPr lang="es-EC" b="1" dirty="0" smtClean="0">
                <a:solidFill>
                  <a:srgbClr val="6F9500"/>
                </a:solidFill>
              </a:rPr>
              <a:t>Evaluación de conocimientos</a:t>
            </a:r>
            <a:endParaRPr lang="es-EC" b="1" dirty="0">
              <a:solidFill>
                <a:srgbClr val="6F95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5384"/>
            <a:ext cx="7620000" cy="4395415"/>
          </a:xfrm>
        </p:spPr>
        <p:txBody>
          <a:bodyPr>
            <a:normAutofit/>
          </a:bodyPr>
          <a:lstStyle/>
          <a:p>
            <a:pPr marL="628650" lvl="0" indent="-514350">
              <a:buFont typeface="+mj-lt"/>
              <a:buAutoNum type="arabicPeriod"/>
            </a:pPr>
            <a:r>
              <a:rPr lang="es-MX" sz="2600" dirty="0" smtClean="0">
                <a:latin typeface="Times New Roman"/>
                <a:cs typeface="Times New Roman"/>
              </a:rPr>
              <a:t>Valoración </a:t>
            </a:r>
            <a:r>
              <a:rPr lang="es-MX" sz="2600" dirty="0">
                <a:latin typeface="Times New Roman"/>
                <a:cs typeface="Times New Roman"/>
              </a:rPr>
              <a:t>neta de contenidos obtenidos a lo largo del desarrollo de la </a:t>
            </a:r>
            <a:r>
              <a:rPr lang="es-MX" sz="2600" dirty="0" smtClean="0">
                <a:latin typeface="Times New Roman"/>
                <a:cs typeface="Times New Roman"/>
              </a:rPr>
              <a:t>unidad</a:t>
            </a:r>
          </a:p>
          <a:p>
            <a:pPr marL="628650" lvl="0" indent="-514350">
              <a:buFont typeface="+mj-lt"/>
              <a:buAutoNum type="arabicPeriod"/>
            </a:pPr>
            <a:endParaRPr lang="es-EC" sz="2600" dirty="0">
              <a:latin typeface="Times New Roman"/>
              <a:cs typeface="Times New Roman"/>
            </a:endParaRPr>
          </a:p>
          <a:p>
            <a:pPr marL="628650" lvl="0" indent="-514350">
              <a:buFont typeface="+mj-lt"/>
              <a:buAutoNum type="arabicPeriod"/>
            </a:pPr>
            <a:r>
              <a:rPr lang="es-MX" sz="2600" dirty="0" smtClean="0">
                <a:latin typeface="Times New Roman"/>
                <a:cs typeface="Times New Roman"/>
              </a:rPr>
              <a:t>V</a:t>
            </a:r>
            <a:r>
              <a:rPr lang="es-ES" sz="2600" dirty="0" smtClean="0">
                <a:latin typeface="Times New Roman"/>
                <a:cs typeface="Times New Roman"/>
              </a:rPr>
              <a:t>a</a:t>
            </a:r>
            <a:r>
              <a:rPr lang="es-MX" sz="2600" dirty="0" smtClean="0">
                <a:latin typeface="Times New Roman"/>
                <a:cs typeface="Times New Roman"/>
              </a:rPr>
              <a:t>loracion de pensamiento </a:t>
            </a:r>
            <a:r>
              <a:rPr lang="es-MX" sz="2600" dirty="0">
                <a:latin typeface="Times New Roman"/>
                <a:cs typeface="Times New Roman"/>
              </a:rPr>
              <a:t>crítico </a:t>
            </a:r>
            <a:r>
              <a:rPr lang="es-MX" sz="2600" dirty="0" smtClean="0">
                <a:latin typeface="Times New Roman"/>
                <a:cs typeface="Times New Roman"/>
              </a:rPr>
              <a:t>en </a:t>
            </a:r>
            <a:r>
              <a:rPr lang="es-MX" sz="2600" dirty="0">
                <a:latin typeface="Times New Roman"/>
                <a:cs typeface="Times New Roman"/>
              </a:rPr>
              <a:t>el proceso de </a:t>
            </a:r>
            <a:r>
              <a:rPr lang="es-MX" sz="2600" dirty="0" smtClean="0">
                <a:latin typeface="Times New Roman"/>
                <a:cs typeface="Times New Roman"/>
              </a:rPr>
              <a:t>diseño</a:t>
            </a:r>
          </a:p>
          <a:p>
            <a:pPr marL="628650" lvl="0" indent="-514350">
              <a:buFont typeface="+mj-lt"/>
              <a:buAutoNum type="arabicPeriod"/>
            </a:pPr>
            <a:endParaRPr lang="es-MX" sz="2600" dirty="0" smtClean="0">
              <a:latin typeface="Times New Roman"/>
              <a:cs typeface="Times New Roman"/>
            </a:endParaRPr>
          </a:p>
          <a:p>
            <a:pPr marL="628650" lvl="0" indent="-514350">
              <a:buFont typeface="+mj-lt"/>
              <a:buAutoNum type="arabicPeriod"/>
            </a:pPr>
            <a:r>
              <a:rPr lang="es-MX" sz="2600" dirty="0" smtClean="0">
                <a:latin typeface="Times New Roman"/>
                <a:cs typeface="Times New Roman"/>
              </a:rPr>
              <a:t>Valoracion de trabajo </a:t>
            </a:r>
            <a:r>
              <a:rPr lang="es-MX" sz="2600" dirty="0">
                <a:latin typeface="Times New Roman"/>
                <a:cs typeface="Times New Roman"/>
              </a:rPr>
              <a:t>en equipo en todas las fases del </a:t>
            </a:r>
            <a:r>
              <a:rPr lang="es-MX" sz="2600" dirty="0" smtClean="0">
                <a:latin typeface="Times New Roman"/>
                <a:cs typeface="Times New Roman"/>
              </a:rPr>
              <a:t>diseño</a:t>
            </a:r>
            <a:endParaRPr lang="es-EC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57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0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/>
          <a:stretch/>
        </p:blipFill>
        <p:spPr>
          <a:xfrm>
            <a:off x="0" y="1355313"/>
            <a:ext cx="8441334" cy="550268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MX" b="1" dirty="0">
                <a:solidFill>
                  <a:srgbClr val="6F9500"/>
                </a:solidFill>
                <a:latin typeface="Times New Roman"/>
                <a:cs typeface="Times New Roman"/>
              </a:rPr>
              <a:t>V</a:t>
            </a:r>
            <a:r>
              <a:rPr lang="es-ES" b="1" dirty="0">
                <a:solidFill>
                  <a:srgbClr val="6F9500"/>
                </a:solidFill>
                <a:latin typeface="Times New Roman"/>
                <a:cs typeface="Times New Roman"/>
              </a:rPr>
              <a:t>a</a:t>
            </a:r>
            <a:r>
              <a:rPr lang="es-MX" b="1" dirty="0">
                <a:solidFill>
                  <a:srgbClr val="6F9500"/>
                </a:solidFill>
                <a:latin typeface="Times New Roman"/>
                <a:cs typeface="Times New Roman"/>
              </a:rPr>
              <a:t>loración </a:t>
            </a:r>
            <a:r>
              <a:rPr lang="es-MX" b="1" dirty="0" smtClean="0">
                <a:solidFill>
                  <a:srgbClr val="6F9500"/>
                </a:solidFill>
                <a:latin typeface="Times New Roman"/>
                <a:cs typeface="Times New Roman"/>
              </a:rPr>
              <a:t>conocimientos teóricos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02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532242" cy="1143000"/>
          </a:xfrm>
        </p:spPr>
        <p:txBody>
          <a:bodyPr/>
          <a:lstStyle/>
          <a:p>
            <a:r>
              <a:rPr lang="es-MX" b="1" dirty="0">
                <a:solidFill>
                  <a:srgbClr val="6F9500"/>
                </a:solidFill>
                <a:latin typeface="Times New Roman"/>
                <a:cs typeface="Times New Roman"/>
              </a:rPr>
              <a:t>V</a:t>
            </a:r>
            <a:r>
              <a:rPr lang="es-ES" b="1" dirty="0">
                <a:solidFill>
                  <a:srgbClr val="6F9500"/>
                </a:solidFill>
                <a:latin typeface="Times New Roman"/>
                <a:cs typeface="Times New Roman"/>
              </a:rPr>
              <a:t>a</a:t>
            </a:r>
            <a:r>
              <a:rPr lang="es-MX" b="1" dirty="0">
                <a:solidFill>
                  <a:srgbClr val="6F9500"/>
                </a:solidFill>
                <a:latin typeface="Times New Roman"/>
                <a:cs typeface="Times New Roman"/>
              </a:rPr>
              <a:t>loración de </a:t>
            </a:r>
            <a:r>
              <a:rPr lang="es-MX" b="1" dirty="0" smtClean="0">
                <a:solidFill>
                  <a:srgbClr val="6F9500"/>
                </a:solidFill>
                <a:latin typeface="Times New Roman"/>
                <a:cs typeface="Times New Roman"/>
              </a:rPr>
              <a:t>pensamiento crítico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  <p:pic>
        <p:nvPicPr>
          <p:cNvPr id="7" name="Marcador de contenido 6" descr="0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>
          <a:xfrm>
            <a:off x="457200" y="1449796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27195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2971" y="364853"/>
            <a:ext cx="806110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600" b="1" dirty="0" smtClean="0">
                <a:solidFill>
                  <a:srgbClr val="6F9500"/>
                </a:solidFill>
                <a:latin typeface="Times New Roman"/>
                <a:cs typeface="Times New Roman"/>
              </a:rPr>
              <a:t>V</a:t>
            </a:r>
            <a:r>
              <a:rPr lang="es-ES" sz="4600" b="1" dirty="0" smtClean="0">
                <a:solidFill>
                  <a:srgbClr val="6F9500"/>
                </a:solidFill>
                <a:latin typeface="Times New Roman"/>
                <a:cs typeface="Times New Roman"/>
              </a:rPr>
              <a:t>a</a:t>
            </a:r>
            <a:r>
              <a:rPr lang="es-MX" sz="4600" b="1" dirty="0" smtClean="0">
                <a:solidFill>
                  <a:srgbClr val="6F9500"/>
                </a:solidFill>
                <a:latin typeface="Times New Roman"/>
                <a:cs typeface="Times New Roman"/>
              </a:rPr>
              <a:t>loración </a:t>
            </a:r>
            <a:r>
              <a:rPr lang="es-MX" sz="4600" b="1" dirty="0">
                <a:solidFill>
                  <a:srgbClr val="6F9500"/>
                </a:solidFill>
                <a:latin typeface="Times New Roman"/>
                <a:cs typeface="Times New Roman"/>
              </a:rPr>
              <a:t>de </a:t>
            </a:r>
            <a:r>
              <a:rPr lang="es-MX" sz="4600" b="1" dirty="0" smtClean="0">
                <a:solidFill>
                  <a:srgbClr val="6F9500"/>
                </a:solidFill>
                <a:latin typeface="Times New Roman"/>
                <a:cs typeface="Times New Roman"/>
              </a:rPr>
              <a:t>trabajo en grupo</a:t>
            </a:r>
            <a:endParaRPr lang="es-EC" sz="4600" b="1" dirty="0">
              <a:solidFill>
                <a:srgbClr val="6F9500"/>
              </a:solidFill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129990920"/>
              </p:ext>
            </p:extLst>
          </p:nvPr>
        </p:nvGraphicFramePr>
        <p:xfrm>
          <a:off x="132971" y="1355514"/>
          <a:ext cx="8228839" cy="509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920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353451625"/>
              </p:ext>
            </p:extLst>
          </p:nvPr>
        </p:nvGraphicFramePr>
        <p:xfrm>
          <a:off x="116963" y="233962"/>
          <a:ext cx="8301471" cy="662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70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882964460"/>
              </p:ext>
            </p:extLst>
          </p:nvPr>
        </p:nvGraphicFramePr>
        <p:xfrm>
          <a:off x="0" y="0"/>
          <a:ext cx="845475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0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36342153"/>
              </p:ext>
            </p:extLst>
          </p:nvPr>
        </p:nvGraphicFramePr>
        <p:xfrm>
          <a:off x="0" y="0"/>
          <a:ext cx="845475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73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Problema de Investigación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MX" sz="2600" dirty="0">
                <a:latin typeface="Times New Roman"/>
                <a:cs typeface="Times New Roman"/>
              </a:rPr>
              <a:t>¿Cuál es la relación entre la aplicación de las TIC’s y el rendimiento académico de los estudiantes de Arquitectura de Primer Semestre en la asignatura de Diseño Básico I de la Universidad  de las Américas y de los estudiantes de Arquitectura de Segundo Semestre en la asignatura de Diseño Arquitectónico I de la Universidad Central del Ecuador, período académico 2016 – 2</a:t>
            </a:r>
            <a:r>
              <a:rPr lang="es-MX" sz="2600" dirty="0" smtClean="0">
                <a:latin typeface="Times New Roman"/>
                <a:cs typeface="Times New Roman"/>
              </a:rPr>
              <a:t>?</a:t>
            </a:r>
            <a:endParaRPr lang="es-ES_tradnl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43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999246665"/>
              </p:ext>
            </p:extLst>
          </p:nvPr>
        </p:nvGraphicFramePr>
        <p:xfrm>
          <a:off x="0" y="1219943"/>
          <a:ext cx="8478247" cy="563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3 Rectángulo"/>
          <p:cNvSpPr/>
          <p:nvPr/>
        </p:nvSpPr>
        <p:spPr>
          <a:xfrm>
            <a:off x="132971" y="364853"/>
            <a:ext cx="637866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 err="1" smtClean="0">
                <a:solidFill>
                  <a:srgbClr val="6F9500"/>
                </a:solidFill>
                <a:latin typeface="Times New Roman"/>
                <a:cs typeface="Times New Roman"/>
              </a:rPr>
              <a:t>Encuesta</a:t>
            </a:r>
            <a:r>
              <a:rPr lang="en-US" sz="4600" b="1" dirty="0" smtClean="0">
                <a:solidFill>
                  <a:srgbClr val="6F9500"/>
                </a:solidFill>
                <a:latin typeface="Times New Roman"/>
                <a:cs typeface="Times New Roman"/>
              </a:rPr>
              <a:t> de </a:t>
            </a:r>
            <a:r>
              <a:rPr lang="en-US" sz="4600" b="1" dirty="0" err="1" smtClean="0">
                <a:solidFill>
                  <a:srgbClr val="6F9500"/>
                </a:solidFill>
                <a:latin typeface="Times New Roman"/>
                <a:cs typeface="Times New Roman"/>
              </a:rPr>
              <a:t>Satisfacción</a:t>
            </a:r>
            <a:endParaRPr lang="es-EC" sz="4600" b="1" dirty="0">
              <a:solidFill>
                <a:srgbClr val="6F95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26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312759985"/>
              </p:ext>
            </p:extLst>
          </p:nvPr>
        </p:nvGraphicFramePr>
        <p:xfrm>
          <a:off x="1" y="0"/>
          <a:ext cx="84413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1" y="6493257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7728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054257505"/>
              </p:ext>
            </p:extLst>
          </p:nvPr>
        </p:nvGraphicFramePr>
        <p:xfrm>
          <a:off x="1" y="0"/>
          <a:ext cx="84413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7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565305554"/>
              </p:ext>
            </p:extLst>
          </p:nvPr>
        </p:nvGraphicFramePr>
        <p:xfrm>
          <a:off x="1" y="0"/>
          <a:ext cx="84413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23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986868036"/>
              </p:ext>
            </p:extLst>
          </p:nvPr>
        </p:nvGraphicFramePr>
        <p:xfrm>
          <a:off x="1" y="0"/>
          <a:ext cx="84413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54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298379540"/>
              </p:ext>
            </p:extLst>
          </p:nvPr>
        </p:nvGraphicFramePr>
        <p:xfrm>
          <a:off x="1" y="0"/>
          <a:ext cx="84413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0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168594112"/>
              </p:ext>
            </p:extLst>
          </p:nvPr>
        </p:nvGraphicFramePr>
        <p:xfrm>
          <a:off x="1" y="0"/>
          <a:ext cx="84413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138488" y="6488668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7715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Conclusiones </a:t>
            </a:r>
            <a:endParaRPr lang="es-EC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2400" dirty="0" smtClean="0">
                <a:latin typeface="Times New Roman"/>
                <a:cs typeface="Times New Roman"/>
              </a:rPr>
              <a:t>El </a:t>
            </a:r>
            <a:r>
              <a:rPr lang="es-EC" sz="2400" dirty="0">
                <a:latin typeface="Times New Roman"/>
                <a:cs typeface="Times New Roman"/>
              </a:rPr>
              <a:t>uso de plataformas virtuales </a:t>
            </a:r>
            <a:r>
              <a:rPr lang="es-EC" sz="2400" dirty="0" smtClean="0">
                <a:latin typeface="Times New Roman"/>
                <a:cs typeface="Times New Roman"/>
              </a:rPr>
              <a:t> influye  </a:t>
            </a:r>
            <a:r>
              <a:rPr lang="es-EC" sz="2400" dirty="0">
                <a:latin typeface="Times New Roman"/>
                <a:cs typeface="Times New Roman"/>
              </a:rPr>
              <a:t>positivamente en el rendimiento académico de los </a:t>
            </a:r>
            <a:r>
              <a:rPr lang="es-EC" sz="2400" dirty="0" smtClean="0">
                <a:latin typeface="Times New Roman"/>
                <a:cs typeface="Times New Roman"/>
              </a:rPr>
              <a:t>estudiantes.</a:t>
            </a:r>
          </a:p>
          <a:p>
            <a:pPr algn="just"/>
            <a:r>
              <a:rPr lang="es-EC" sz="2400" dirty="0" smtClean="0">
                <a:latin typeface="Times New Roman"/>
                <a:cs typeface="Times New Roman"/>
              </a:rPr>
              <a:t>Las TIC’s al </a:t>
            </a:r>
            <a:r>
              <a:rPr lang="es-EC" sz="2400" dirty="0">
                <a:latin typeface="Times New Roman"/>
                <a:cs typeface="Times New Roman"/>
              </a:rPr>
              <a:t>ser paltaformas virtuales de enseñanza </a:t>
            </a:r>
            <a:r>
              <a:rPr lang="mr-IN" sz="2400" dirty="0" smtClean="0">
                <a:latin typeface="Times New Roman"/>
                <a:cs typeface="Times New Roman"/>
              </a:rPr>
              <a:t>–</a:t>
            </a:r>
            <a:r>
              <a:rPr lang="es-EC" sz="2400" dirty="0" smtClean="0">
                <a:latin typeface="Times New Roman"/>
                <a:cs typeface="Times New Roman"/>
              </a:rPr>
              <a:t> </a:t>
            </a:r>
            <a:r>
              <a:rPr lang="es-EC" sz="2400" dirty="0">
                <a:latin typeface="Times New Roman"/>
                <a:cs typeface="Times New Roman"/>
              </a:rPr>
              <a:t>aprendizaje </a:t>
            </a:r>
            <a:r>
              <a:rPr lang="es-EC" sz="2400" dirty="0" smtClean="0">
                <a:latin typeface="Times New Roman"/>
                <a:cs typeface="Times New Roman"/>
              </a:rPr>
              <a:t>son </a:t>
            </a:r>
            <a:r>
              <a:rPr lang="es-EC" sz="2400" dirty="0">
                <a:latin typeface="Times New Roman"/>
                <a:cs typeface="Times New Roman"/>
              </a:rPr>
              <a:t>indispensables </a:t>
            </a:r>
            <a:r>
              <a:rPr lang="es-EC" sz="2400" dirty="0" smtClean="0">
                <a:latin typeface="Times New Roman"/>
                <a:cs typeface="Times New Roman"/>
              </a:rPr>
              <a:t>para </a:t>
            </a:r>
            <a:r>
              <a:rPr lang="es-EC" sz="2400" dirty="0">
                <a:latin typeface="Times New Roman"/>
                <a:cs typeface="Times New Roman"/>
              </a:rPr>
              <a:t>promover el trabajo investigativo y colaborativo </a:t>
            </a:r>
            <a:r>
              <a:rPr lang="es-EC" sz="2400" dirty="0" smtClean="0">
                <a:latin typeface="Times New Roman"/>
                <a:cs typeface="Times New Roman"/>
              </a:rPr>
              <a:t>con altos </a:t>
            </a:r>
            <a:r>
              <a:rPr lang="es-EC" sz="2400" dirty="0">
                <a:latin typeface="Times New Roman"/>
                <a:cs typeface="Times New Roman"/>
              </a:rPr>
              <a:t>índices de satisfacción y </a:t>
            </a:r>
            <a:r>
              <a:rPr lang="es-EC" sz="2400" dirty="0" smtClean="0">
                <a:latin typeface="Times New Roman"/>
                <a:cs typeface="Times New Roman"/>
              </a:rPr>
              <a:t>rendimiento.</a:t>
            </a:r>
          </a:p>
          <a:p>
            <a:pPr algn="just"/>
            <a:r>
              <a:rPr lang="es-EC" sz="2400" dirty="0" smtClean="0">
                <a:latin typeface="Times New Roman"/>
                <a:cs typeface="Times New Roman"/>
              </a:rPr>
              <a:t>Es </a:t>
            </a:r>
            <a:r>
              <a:rPr lang="es-EC" sz="2400" dirty="0">
                <a:latin typeface="Times New Roman"/>
                <a:cs typeface="Times New Roman"/>
              </a:rPr>
              <a:t>fundamental continuar con la implementación y motivación del uso de las mismas dentro y fuera del </a:t>
            </a:r>
            <a:r>
              <a:rPr lang="es-EC" sz="2400" dirty="0" smtClean="0">
                <a:latin typeface="Times New Roman"/>
                <a:cs typeface="Times New Roman"/>
              </a:rPr>
              <a:t>aula.</a:t>
            </a:r>
          </a:p>
          <a:p>
            <a:pPr algn="just"/>
            <a:r>
              <a:rPr lang="es-EC" sz="2400" dirty="0">
                <a:latin typeface="Times New Roman"/>
                <a:cs typeface="Times New Roman"/>
              </a:rPr>
              <a:t>Las TIC’s se han convertido en un medio de soporte para la enseñanza -aprendizaje </a:t>
            </a:r>
            <a:r>
              <a:rPr lang="es-EC" sz="2400" dirty="0" smtClean="0">
                <a:latin typeface="Times New Roman"/>
                <a:cs typeface="Times New Roman"/>
              </a:rPr>
              <a:t>tanto para docentes y alumnos.</a:t>
            </a:r>
            <a:endParaRPr lang="es-EC" sz="2400" dirty="0">
              <a:latin typeface="Times New Roman"/>
              <a:cs typeface="Times New Roman"/>
            </a:endParaRP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08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8000"/>
                </a:solidFill>
              </a:rPr>
              <a:t>Recomendaciones </a:t>
            </a:r>
            <a:endParaRPr lang="es-EC" b="1" dirty="0">
              <a:solidFill>
                <a:srgbClr val="008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400" dirty="0" smtClean="0">
                <a:latin typeface="Times New Roman"/>
                <a:cs typeface="Times New Roman"/>
              </a:rPr>
              <a:t>Aplicación </a:t>
            </a:r>
            <a:r>
              <a:rPr lang="es-MX" sz="2400" dirty="0">
                <a:latin typeface="Times New Roman"/>
                <a:cs typeface="Times New Roman"/>
              </a:rPr>
              <a:t>de las TIC’s en todos los ámbitos educativos </a:t>
            </a:r>
            <a:r>
              <a:rPr lang="es-MX" sz="2400" dirty="0" smtClean="0">
                <a:latin typeface="Times New Roman"/>
                <a:cs typeface="Times New Roman"/>
              </a:rPr>
              <a:t>para incrementar </a:t>
            </a:r>
            <a:r>
              <a:rPr lang="es-MX" sz="2400" dirty="0">
                <a:latin typeface="Times New Roman"/>
                <a:cs typeface="Times New Roman"/>
              </a:rPr>
              <a:t>el rendimiento </a:t>
            </a:r>
            <a:r>
              <a:rPr lang="es-MX" sz="2400" dirty="0" smtClean="0">
                <a:latin typeface="Times New Roman"/>
                <a:cs typeface="Times New Roman"/>
              </a:rPr>
              <a:t>académico.</a:t>
            </a:r>
          </a:p>
          <a:p>
            <a:pPr algn="just"/>
            <a:r>
              <a:rPr lang="es-MX" sz="2400" dirty="0">
                <a:latin typeface="Times New Roman"/>
                <a:cs typeface="Times New Roman"/>
              </a:rPr>
              <a:t>C</a:t>
            </a:r>
            <a:r>
              <a:rPr lang="es-MX" sz="2400" dirty="0" smtClean="0">
                <a:latin typeface="Times New Roman"/>
                <a:cs typeface="Times New Roman"/>
              </a:rPr>
              <a:t>apacitación </a:t>
            </a:r>
            <a:r>
              <a:rPr lang="es-MX" sz="2400" dirty="0">
                <a:latin typeface="Times New Roman"/>
                <a:cs typeface="Times New Roman"/>
              </a:rPr>
              <a:t>continua de los docentes </a:t>
            </a:r>
            <a:r>
              <a:rPr lang="es-MX" sz="2400" dirty="0" smtClean="0">
                <a:latin typeface="Times New Roman"/>
                <a:cs typeface="Times New Roman"/>
              </a:rPr>
              <a:t>sobre </a:t>
            </a:r>
            <a:r>
              <a:rPr lang="es-MX" sz="2400" dirty="0">
                <a:latin typeface="Times New Roman"/>
                <a:cs typeface="Times New Roman"/>
              </a:rPr>
              <a:t>el manejo de herramientas virtuales </a:t>
            </a:r>
            <a:r>
              <a:rPr lang="es-MX" sz="2400" dirty="0" smtClean="0">
                <a:latin typeface="Times New Roman"/>
                <a:cs typeface="Times New Roman"/>
              </a:rPr>
              <a:t>para facilitar la comunicaci</a:t>
            </a:r>
            <a:r>
              <a:rPr lang="es-ES_tradnl" sz="2400" dirty="0" smtClean="0">
                <a:latin typeface="Times New Roman"/>
                <a:cs typeface="Times New Roman"/>
              </a:rPr>
              <a:t>ó</a:t>
            </a:r>
            <a:r>
              <a:rPr lang="es-MX" sz="2400" dirty="0" smtClean="0">
                <a:latin typeface="Times New Roman"/>
                <a:cs typeface="Times New Roman"/>
              </a:rPr>
              <a:t>n del aprendizaje.</a:t>
            </a:r>
          </a:p>
          <a:p>
            <a:pPr algn="just"/>
            <a:r>
              <a:rPr lang="es-MX" sz="2400" dirty="0" smtClean="0">
                <a:latin typeface="Times New Roman"/>
                <a:cs typeface="Times New Roman"/>
              </a:rPr>
              <a:t>Los </a:t>
            </a:r>
            <a:r>
              <a:rPr lang="es-MX" sz="2400" dirty="0">
                <a:latin typeface="Times New Roman"/>
                <a:cs typeface="Times New Roman"/>
              </a:rPr>
              <a:t>resultados de esta investigación incentivaría </a:t>
            </a:r>
            <a:r>
              <a:rPr lang="es-MX" sz="2400" dirty="0" smtClean="0">
                <a:latin typeface="Times New Roman"/>
                <a:cs typeface="Times New Roman"/>
              </a:rPr>
              <a:t>a </a:t>
            </a:r>
            <a:r>
              <a:rPr lang="es-MX" sz="2400" dirty="0">
                <a:latin typeface="Times New Roman"/>
                <a:cs typeface="Times New Roman"/>
              </a:rPr>
              <a:t>docentes y unidades educativas a optar por este método de enseñanza – aprendizaje </a:t>
            </a:r>
          </a:p>
          <a:p>
            <a:pPr algn="just"/>
            <a:r>
              <a:rPr lang="es-MX" sz="2400" dirty="0" smtClean="0">
                <a:latin typeface="Times New Roman"/>
                <a:cs typeface="Times New Roman"/>
              </a:rPr>
              <a:t>Implementar redes </a:t>
            </a:r>
            <a:r>
              <a:rPr lang="es-MX" sz="2400" dirty="0">
                <a:latin typeface="Times New Roman"/>
                <a:cs typeface="Times New Roman"/>
              </a:rPr>
              <a:t>inalámbricas gratuitas de acceso a internet en </a:t>
            </a:r>
            <a:r>
              <a:rPr lang="es-MX" sz="2400" dirty="0" smtClean="0">
                <a:latin typeface="Times New Roman"/>
                <a:cs typeface="Times New Roman"/>
              </a:rPr>
              <a:t>instituciones educativas para facilitar </a:t>
            </a:r>
            <a:r>
              <a:rPr lang="es-MX" sz="2400" dirty="0">
                <a:latin typeface="Times New Roman"/>
                <a:cs typeface="Times New Roman"/>
              </a:rPr>
              <a:t>la conexión y </a:t>
            </a:r>
            <a:r>
              <a:rPr lang="es-MX" sz="2400" dirty="0" smtClean="0">
                <a:latin typeface="Times New Roman"/>
                <a:cs typeface="Times New Roman"/>
              </a:rPr>
              <a:t>acceso </a:t>
            </a:r>
            <a:r>
              <a:rPr lang="es-MX" sz="2400" dirty="0">
                <a:latin typeface="Times New Roman"/>
                <a:cs typeface="Times New Roman"/>
              </a:rPr>
              <a:t>a las plataformas </a:t>
            </a:r>
            <a:r>
              <a:rPr lang="es-MX" sz="2400" dirty="0" smtClean="0">
                <a:latin typeface="Times New Roman"/>
                <a:cs typeface="Times New Roman"/>
              </a:rPr>
              <a:t>virtuales. </a:t>
            </a:r>
            <a:endParaRPr lang="es-EC" sz="2400" dirty="0">
              <a:latin typeface="Times New Roman"/>
              <a:cs typeface="Times New Roman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98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32312"/>
            <a:ext cx="7620000" cy="1143000"/>
          </a:xfrm>
        </p:spPr>
        <p:txBody>
          <a:bodyPr/>
          <a:lstStyle/>
          <a:p>
            <a:pPr algn="ctr"/>
            <a:r>
              <a:rPr lang="es-ES" sz="6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Gracias </a:t>
            </a:r>
            <a:endParaRPr lang="es-ES" sz="60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69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6F9500"/>
                </a:solidFill>
                <a:latin typeface="Times New Roman"/>
                <a:cs typeface="Times New Roman"/>
              </a:rPr>
              <a:t>Objetivos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06192"/>
            <a:ext cx="7620000" cy="409460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3000" b="1" dirty="0" smtClean="0">
                <a:latin typeface="Times New Roman"/>
                <a:cs typeface="Times New Roman"/>
              </a:rPr>
              <a:t>Objetivo General </a:t>
            </a:r>
          </a:p>
          <a:p>
            <a:pPr algn="just"/>
            <a:r>
              <a:rPr lang="es-MX" sz="2400" dirty="0">
                <a:latin typeface="Times New Roman"/>
                <a:cs typeface="Times New Roman"/>
              </a:rPr>
              <a:t>Analizar la relación entre la aplicación de las TIC’s y el rendimiento académico de los estudiantes de </a:t>
            </a:r>
            <a:r>
              <a:rPr lang="es-MX" sz="2400" dirty="0" smtClean="0">
                <a:latin typeface="Times New Roman"/>
                <a:cs typeface="Times New Roman"/>
              </a:rPr>
              <a:t>Arquitectura.</a:t>
            </a:r>
          </a:p>
        </p:txBody>
      </p:sp>
    </p:spTree>
    <p:extLst>
      <p:ext uri="{BB962C8B-B14F-4D97-AF65-F5344CB8AC3E}">
        <p14:creationId xmlns:p14="http://schemas.microsoft.com/office/powerpoint/2010/main" val="3757345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6F9500"/>
                </a:solidFill>
                <a:latin typeface="Times New Roman"/>
                <a:cs typeface="Times New Roman"/>
              </a:rPr>
              <a:t>Objetivos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2400" b="1" dirty="0" smtClean="0">
                <a:latin typeface="Times New Roman"/>
                <a:cs typeface="Times New Roman"/>
              </a:rPr>
              <a:t>Objetivos Específicos</a:t>
            </a:r>
          </a:p>
          <a:p>
            <a:pPr marL="114300" indent="0">
              <a:buNone/>
            </a:pPr>
            <a:endParaRPr lang="es-ES" sz="2400" b="1" dirty="0">
              <a:latin typeface="Times New Roman"/>
              <a:cs typeface="Times New Roman"/>
            </a:endParaRPr>
          </a:p>
          <a:p>
            <a:pPr algn="just"/>
            <a:r>
              <a:rPr lang="es-MX" dirty="0" smtClean="0">
                <a:latin typeface="Times New Roman"/>
                <a:cs typeface="Times New Roman"/>
              </a:rPr>
              <a:t>Identificar </a:t>
            </a:r>
            <a:r>
              <a:rPr lang="es-MX" dirty="0">
                <a:latin typeface="Times New Roman"/>
                <a:cs typeface="Times New Roman"/>
              </a:rPr>
              <a:t>la importancia de las TIC’s  en los procesos de aprendizaje de los estudiantes de </a:t>
            </a:r>
            <a:r>
              <a:rPr lang="es-MX" dirty="0" smtClean="0">
                <a:latin typeface="Times New Roman"/>
                <a:cs typeface="Times New Roman"/>
              </a:rPr>
              <a:t>Arquitectura.</a:t>
            </a:r>
          </a:p>
          <a:p>
            <a:pPr algn="just"/>
            <a:r>
              <a:rPr lang="es-MX" dirty="0">
                <a:latin typeface="Times New Roman"/>
                <a:cs typeface="Times New Roman"/>
              </a:rPr>
              <a:t>Analizar la manera de mejorar el rendimiento académico de los estudiantes de </a:t>
            </a:r>
            <a:r>
              <a:rPr lang="es-MX" dirty="0" smtClean="0">
                <a:latin typeface="Times New Roman"/>
                <a:cs typeface="Times New Roman"/>
              </a:rPr>
              <a:t>Arquitectura.</a:t>
            </a:r>
            <a:r>
              <a:rPr lang="es-ES_tradnl" dirty="0" smtClean="0">
                <a:latin typeface="Times New Roman"/>
                <a:cs typeface="Times New Roman"/>
              </a:rPr>
              <a:t> </a:t>
            </a:r>
          </a:p>
          <a:p>
            <a:pPr lvl="0" algn="just"/>
            <a:r>
              <a:rPr lang="es-MX" dirty="0">
                <a:latin typeface="Times New Roman"/>
                <a:cs typeface="Times New Roman"/>
              </a:rPr>
              <a:t>Identificar las alternativas para que el docente de la asignatura </a:t>
            </a:r>
            <a:r>
              <a:rPr lang="es-MX" dirty="0" smtClean="0">
                <a:latin typeface="Times New Roman"/>
                <a:cs typeface="Times New Roman"/>
              </a:rPr>
              <a:t>motive el </a:t>
            </a:r>
            <a:r>
              <a:rPr lang="es-MX" dirty="0">
                <a:latin typeface="Times New Roman"/>
                <a:cs typeface="Times New Roman"/>
              </a:rPr>
              <a:t>aprendizaje de los estudiantes mediante aplicación de las TIC’s</a:t>
            </a:r>
            <a:r>
              <a:rPr lang="es-MX" dirty="0" smtClean="0">
                <a:latin typeface="Times New Roman"/>
                <a:cs typeface="Times New Roman"/>
              </a:rPr>
              <a:t>.</a:t>
            </a:r>
          </a:p>
          <a:p>
            <a:pPr lvl="0" algn="just"/>
            <a:r>
              <a:rPr lang="es-MX" dirty="0">
                <a:latin typeface="Times New Roman"/>
                <a:cs typeface="Times New Roman"/>
              </a:rPr>
              <a:t>Definir las ventajas y los inconvenientes que encuentran los estudiantes de Arquitectura</a:t>
            </a:r>
            <a:r>
              <a:rPr lang="es-ES_tradnl" dirty="0">
                <a:latin typeface="Times New Roman"/>
                <a:cs typeface="Times New Roman"/>
              </a:rPr>
              <a:t> </a:t>
            </a:r>
            <a:r>
              <a:rPr lang="es-ES_tradnl" dirty="0" smtClean="0">
                <a:latin typeface="Times New Roman"/>
                <a:cs typeface="Times New Roman"/>
              </a:rPr>
              <a:t>al </a:t>
            </a:r>
            <a:r>
              <a:rPr lang="es-MX" dirty="0" smtClean="0">
                <a:latin typeface="Times New Roman"/>
                <a:cs typeface="Times New Roman"/>
              </a:rPr>
              <a:t>utilizar </a:t>
            </a:r>
            <a:r>
              <a:rPr lang="es-MX" dirty="0">
                <a:latin typeface="Times New Roman"/>
                <a:cs typeface="Times New Roman"/>
              </a:rPr>
              <a:t>las TIC’s dentro y fuera del </a:t>
            </a:r>
            <a:r>
              <a:rPr lang="es-MX" dirty="0" smtClean="0">
                <a:latin typeface="Times New Roman"/>
                <a:cs typeface="Times New Roman"/>
              </a:rPr>
              <a:t>aula</a:t>
            </a:r>
            <a:r>
              <a:rPr lang="es-ES_tradnl" dirty="0" smtClean="0">
                <a:latin typeface="Times New Roman"/>
                <a:cs typeface="Times New Roman"/>
              </a:rPr>
              <a:t>.</a:t>
            </a:r>
          </a:p>
          <a:p>
            <a:pPr lvl="0" algn="just"/>
            <a:endParaRPr lang="es-ES_tradnl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6291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488172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8000"/>
                </a:solidFill>
              </a:rPr>
              <a:t>Metodología de la Investigación</a:t>
            </a:r>
            <a:endParaRPr lang="es-ES" b="1" dirty="0">
              <a:solidFill>
                <a:srgbClr val="008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839685"/>
          </a:xfrm>
        </p:spPr>
        <p:txBody>
          <a:bodyPr>
            <a:normAutofit/>
          </a:bodyPr>
          <a:lstStyle/>
          <a:p>
            <a:r>
              <a:rPr lang="es-ES" sz="2600" dirty="0" smtClean="0">
                <a:latin typeface="Times New Roman"/>
                <a:cs typeface="Times New Roman"/>
              </a:rPr>
              <a:t>Toma en cuenta dos grupos de estudiantes:</a:t>
            </a:r>
            <a:endParaRPr lang="es-ES" sz="2600" dirty="0">
              <a:latin typeface="Times New Roman"/>
              <a:cs typeface="Times New Roman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70666451"/>
              </p:ext>
            </p:extLst>
          </p:nvPr>
        </p:nvGraphicFramePr>
        <p:xfrm>
          <a:off x="457200" y="2523440"/>
          <a:ext cx="7335947" cy="307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208129" y="5999710"/>
            <a:ext cx="220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6600"/>
                </a:solidFill>
              </a:rPr>
              <a:t>MOODLE</a:t>
            </a:r>
            <a:endParaRPr lang="es-ES" sz="4000" b="1" dirty="0">
              <a:solidFill>
                <a:srgbClr val="FF6600"/>
              </a:solidFill>
            </a:endParaRPr>
          </a:p>
        </p:txBody>
      </p:sp>
      <p:sp>
        <p:nvSpPr>
          <p:cNvPr id="7" name="Cerrar llave 6"/>
          <p:cNvSpPr/>
          <p:nvPr/>
        </p:nvSpPr>
        <p:spPr>
          <a:xfrm rot="5400000">
            <a:off x="3926614" y="3827215"/>
            <a:ext cx="534690" cy="407699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48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2022"/>
            <a:ext cx="76200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8000"/>
                </a:solidFill>
              </a:rPr>
              <a:t>Variable independiente</a:t>
            </a:r>
            <a:endParaRPr lang="es-ES" b="1" dirty="0">
              <a:solidFill>
                <a:srgbClr val="008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2" y="2487176"/>
            <a:ext cx="8248279" cy="222547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71662" y="5414540"/>
            <a:ext cx="4561557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b="1" dirty="0" smtClean="0">
                <a:latin typeface="Times New Roman"/>
                <a:cs typeface="Times New Roman"/>
              </a:rPr>
              <a:t>Técnica: </a:t>
            </a:r>
            <a:r>
              <a:rPr lang="es-ES" sz="2400" dirty="0" smtClean="0">
                <a:latin typeface="Times New Roman"/>
                <a:cs typeface="Times New Roman"/>
              </a:rPr>
              <a:t>Encuesta </a:t>
            </a:r>
          </a:p>
          <a:p>
            <a:pPr algn="ctr">
              <a:lnSpc>
                <a:spcPct val="120000"/>
              </a:lnSpc>
            </a:pPr>
            <a:r>
              <a:rPr lang="es-ES" sz="2400" b="1" dirty="0" smtClean="0">
                <a:latin typeface="Times New Roman"/>
                <a:cs typeface="Times New Roman"/>
              </a:rPr>
              <a:t>Instrumento: </a:t>
            </a:r>
            <a:r>
              <a:rPr lang="es-ES" sz="2400" dirty="0" smtClean="0">
                <a:latin typeface="Times New Roman"/>
                <a:cs typeface="Times New Roman"/>
              </a:rPr>
              <a:t>Cuestionario</a:t>
            </a:r>
            <a:endParaRPr lang="es-ES" sz="2400" dirty="0">
              <a:latin typeface="Times New Roman"/>
              <a:cs typeface="Times New Roman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099265" y="4717243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58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253"/>
            <a:ext cx="76200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008000"/>
                </a:solidFill>
              </a:rPr>
              <a:t>Variable dependiente</a:t>
            </a:r>
            <a:endParaRPr lang="es-ES" b="1" dirty="0">
              <a:solidFill>
                <a:srgbClr val="008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2" y="1150253"/>
            <a:ext cx="7411358" cy="47550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74354" y="5909916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Elaborado por:</a:t>
            </a:r>
            <a:r>
              <a:rPr lang="es-MX" dirty="0"/>
              <a:t> Autora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888117" y="6014692"/>
            <a:ext cx="4561557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2400" b="1" dirty="0" smtClean="0">
                <a:latin typeface="Times New Roman"/>
                <a:cs typeface="Times New Roman"/>
              </a:rPr>
              <a:t>Técnica: </a:t>
            </a:r>
            <a:r>
              <a:rPr lang="es-ES" sz="2400" dirty="0" smtClean="0">
                <a:latin typeface="Times New Roman"/>
                <a:cs typeface="Times New Roman"/>
              </a:rPr>
              <a:t>Encuesta </a:t>
            </a:r>
          </a:p>
          <a:p>
            <a:pPr algn="ctr">
              <a:lnSpc>
                <a:spcPct val="80000"/>
              </a:lnSpc>
            </a:pPr>
            <a:r>
              <a:rPr lang="es-ES" sz="2400" b="1" dirty="0" smtClean="0">
                <a:latin typeface="Times New Roman"/>
                <a:cs typeface="Times New Roman"/>
              </a:rPr>
              <a:t>Instrumento: </a:t>
            </a:r>
            <a:r>
              <a:rPr lang="es-ES" sz="2400" dirty="0" smtClean="0">
                <a:latin typeface="Times New Roman"/>
                <a:cs typeface="Times New Roman"/>
              </a:rPr>
              <a:t>Cuestionario</a:t>
            </a:r>
            <a:endParaRPr lang="es-E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76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ES" sz="4400" b="1" dirty="0">
                <a:solidFill>
                  <a:srgbClr val="008000"/>
                </a:solidFill>
              </a:rPr>
              <a:t>Revisión sistemática de literatura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2400" dirty="0">
                <a:latin typeface="Times New Roman"/>
                <a:cs typeface="Times New Roman"/>
              </a:rPr>
              <a:t>Los principales criterios de búsqueda planteados fueron: </a:t>
            </a:r>
            <a:endParaRPr lang="es-MX" sz="2400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s-ES_tradnl" sz="2400" dirty="0">
              <a:latin typeface="Times New Roman"/>
              <a:cs typeface="Times New Roman"/>
            </a:endParaRPr>
          </a:p>
          <a:p>
            <a:pPr lvl="0"/>
            <a:r>
              <a:rPr lang="es-MX" sz="2400" dirty="0">
                <a:latin typeface="Times New Roman"/>
                <a:cs typeface="Times New Roman"/>
              </a:rPr>
              <a:t>TIC´s y rendimiento académico</a:t>
            </a:r>
            <a:endParaRPr lang="es-ES_tradnl" sz="2400" dirty="0">
              <a:latin typeface="Times New Roman"/>
              <a:cs typeface="Times New Roman"/>
            </a:endParaRPr>
          </a:p>
          <a:p>
            <a:pPr lvl="0"/>
            <a:r>
              <a:rPr lang="es-MX" sz="2400" dirty="0">
                <a:latin typeface="Times New Roman"/>
                <a:cs typeface="Times New Roman"/>
              </a:rPr>
              <a:t>Influencia de </a:t>
            </a:r>
            <a:r>
              <a:rPr lang="es-MX" sz="2400" dirty="0" smtClean="0">
                <a:latin typeface="Times New Roman"/>
                <a:cs typeface="Times New Roman"/>
              </a:rPr>
              <a:t>las </a:t>
            </a:r>
            <a:r>
              <a:rPr lang="es-MX" sz="2400" dirty="0">
                <a:latin typeface="Times New Roman"/>
                <a:cs typeface="Times New Roman"/>
              </a:rPr>
              <a:t>TIC´s en el rendimiento académico</a:t>
            </a:r>
            <a:endParaRPr lang="es-ES_tradnl" sz="2400" dirty="0">
              <a:latin typeface="Times New Roman"/>
              <a:cs typeface="Times New Roman"/>
            </a:endParaRPr>
          </a:p>
          <a:p>
            <a:pPr lvl="0"/>
            <a:r>
              <a:rPr lang="es-MX" sz="2400" dirty="0">
                <a:latin typeface="Times New Roman"/>
                <a:cs typeface="Times New Roman"/>
              </a:rPr>
              <a:t>Impacto de las TIC´s y resultados de aprendizaje</a:t>
            </a:r>
            <a:endParaRPr lang="es-ES_tradnl" sz="2400" dirty="0">
              <a:latin typeface="Times New Roman"/>
              <a:cs typeface="Times New Roman"/>
            </a:endParaRPr>
          </a:p>
          <a:p>
            <a:pPr lvl="0"/>
            <a:r>
              <a:rPr lang="es-MX" sz="2400" dirty="0">
                <a:latin typeface="Times New Roman"/>
                <a:cs typeface="Times New Roman"/>
              </a:rPr>
              <a:t>TIC´s y educación</a:t>
            </a:r>
            <a:endParaRPr lang="es-ES_tradnl" sz="2400" dirty="0">
              <a:latin typeface="Times New Roman"/>
              <a:cs typeface="Times New Roman"/>
            </a:endParaRPr>
          </a:p>
          <a:p>
            <a:pPr lvl="0"/>
            <a:r>
              <a:rPr lang="es-MX" sz="2400" dirty="0">
                <a:latin typeface="Times New Roman"/>
                <a:cs typeface="Times New Roman"/>
              </a:rPr>
              <a:t>Ventajas del uso de TIC´s en la educación</a:t>
            </a:r>
            <a:endParaRPr lang="es-ES_tradnl" sz="2400" dirty="0">
              <a:latin typeface="Times New Roman"/>
              <a:cs typeface="Times New Roman"/>
            </a:endParaRPr>
          </a:p>
          <a:p>
            <a:pPr lvl="0"/>
            <a:r>
              <a:rPr lang="es-MX" sz="2400" dirty="0">
                <a:latin typeface="Times New Roman"/>
                <a:cs typeface="Times New Roman"/>
              </a:rPr>
              <a:t>Integración de las TIC´s en la educación/docencia. </a:t>
            </a:r>
            <a:endParaRPr lang="es-ES_tradnl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67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2011</TotalTime>
  <Words>1119</Words>
  <Application>Microsoft Office PowerPoint</Application>
  <PresentationFormat>Presentación en pantalla (4:3)</PresentationFormat>
  <Paragraphs>130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</vt:lpstr>
      <vt:lpstr>Times New Roman</vt:lpstr>
      <vt:lpstr>Adyacencia</vt:lpstr>
      <vt:lpstr>Presentación de PowerPoint</vt:lpstr>
      <vt:lpstr>Problema de Investigación</vt:lpstr>
      <vt:lpstr>Problema de Investigación</vt:lpstr>
      <vt:lpstr>Objetivos </vt:lpstr>
      <vt:lpstr>Objetivos </vt:lpstr>
      <vt:lpstr>Metodología de la Investigación</vt:lpstr>
      <vt:lpstr>Variable independiente</vt:lpstr>
      <vt:lpstr>Variable dependiente</vt:lpstr>
      <vt:lpstr>Revisión sistemática de literatura</vt:lpstr>
      <vt:lpstr>Presentación de PowerPoint</vt:lpstr>
      <vt:lpstr>Escala de calificación</vt:lpstr>
      <vt:lpstr>Artículos relevantes</vt:lpstr>
      <vt:lpstr>Diseño Universal de Aprendizaje DUA</vt:lpstr>
      <vt:lpstr>Plataforma Moodle</vt:lpstr>
      <vt:lpstr>Encuesta Diagnóstica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de conocimientos</vt:lpstr>
      <vt:lpstr>Valoración conocimientos teóricos</vt:lpstr>
      <vt:lpstr>Valoración de pensamiento crítico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  <vt:lpstr>Recomendaciones </vt:lpstr>
      <vt:lpstr>Gracias 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Rita Fiallos N.</dc:creator>
  <cp:lastModifiedBy>ALEXA</cp:lastModifiedBy>
  <cp:revision>67</cp:revision>
  <dcterms:created xsi:type="dcterms:W3CDTF">2017-01-20T09:21:50Z</dcterms:created>
  <dcterms:modified xsi:type="dcterms:W3CDTF">2017-01-20T14:03:35Z</dcterms:modified>
</cp:coreProperties>
</file>