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424" r:id="rId2"/>
    <p:sldId id="441" r:id="rId3"/>
    <p:sldId id="276" r:id="rId4"/>
    <p:sldId id="443" r:id="rId5"/>
    <p:sldId id="445" r:id="rId6"/>
    <p:sldId id="446" r:id="rId7"/>
    <p:sldId id="444" r:id="rId8"/>
    <p:sldId id="408" r:id="rId9"/>
    <p:sldId id="448" r:id="rId10"/>
    <p:sldId id="449" r:id="rId11"/>
    <p:sldId id="451" r:id="rId12"/>
    <p:sldId id="452" r:id="rId13"/>
    <p:sldId id="453" r:id="rId14"/>
    <p:sldId id="438" r:id="rId15"/>
    <p:sldId id="454" r:id="rId16"/>
    <p:sldId id="400" r:id="rId17"/>
    <p:sldId id="43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pos="4037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22F"/>
    <a:srgbClr val="8E0000"/>
    <a:srgbClr val="A5B925"/>
    <a:srgbClr val="FFC000"/>
    <a:srgbClr val="273815"/>
    <a:srgbClr val="DD9608"/>
    <a:srgbClr val="CB1724"/>
    <a:srgbClr val="65C1FF"/>
    <a:srgbClr val="C5D74C"/>
    <a:srgbClr val="EA5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3472" autoAdjust="0"/>
  </p:normalViewPr>
  <p:slideViewPr>
    <p:cSldViewPr snapToGrid="0">
      <p:cViewPr varScale="1">
        <p:scale>
          <a:sx n="70" d="100"/>
          <a:sy n="70" d="100"/>
        </p:scale>
        <p:origin x="1350" y="54"/>
      </p:cViewPr>
      <p:guideLst>
        <p:guide orient="horz" pos="2160"/>
        <p:guide pos="2880"/>
        <p:guide orient="horz" pos="935"/>
        <p:guide orient="horz" pos="3929"/>
        <p:guide pos="295"/>
        <p:guide pos="5465"/>
        <p:guide pos="4037"/>
        <p:guide orient="horz" pos="11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4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Capacidad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Patrimonial </c:v>
                </c:pt>
                <c:pt idx="1">
                  <c:v>Cultural </c:v>
                </c:pt>
                <c:pt idx="2">
                  <c:v>Academica </c:v>
                </c:pt>
                <c:pt idx="3">
                  <c:v>Hotelera </c:v>
                </c:pt>
                <c:pt idx="4">
                  <c:v>C. Convenciones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12096</c:v>
                </c:pt>
                <c:pt idx="1">
                  <c:v>23686</c:v>
                </c:pt>
                <c:pt idx="2">
                  <c:v>7732</c:v>
                </c:pt>
                <c:pt idx="3">
                  <c:v>12620</c:v>
                </c:pt>
                <c:pt idx="4">
                  <c:v>26388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1220848"/>
        <c:axId val="321221240"/>
      </c:barChart>
      <c:catAx>
        <c:axId val="321220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/>
                  <a:t>Sedes</a:t>
                </a:r>
                <a:r>
                  <a:rPr lang="es-MX" sz="1200" baseline="0"/>
                  <a:t> de Eventos</a:t>
                </a:r>
                <a:endParaRPr lang="es-MX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1221240"/>
        <c:crosses val="autoZero"/>
        <c:auto val="1"/>
        <c:lblAlgn val="ctr"/>
        <c:lblOffset val="100"/>
        <c:noMultiLvlLbl val="0"/>
      </c:catAx>
      <c:valAx>
        <c:axId val="32122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122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No.</a:t>
            </a:r>
            <a:r>
              <a:rPr lang="en-US" sz="1800" baseline="0"/>
              <a:t> Habitaciones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No. Hab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Lujo </c:v>
                </c:pt>
                <c:pt idx="1">
                  <c:v>Primera </c:v>
                </c:pt>
                <c:pt idx="2">
                  <c:v>Aeropuerto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1871</c:v>
                </c:pt>
                <c:pt idx="1">
                  <c:v>1732</c:v>
                </c:pt>
                <c:pt idx="2">
                  <c:v>217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baseline="0" dirty="0" smtClean="0"/>
              <a:t>2015 </a:t>
            </a:r>
            <a:r>
              <a:rPr lang="es-MX" sz="1600" b="1" baseline="0" dirty="0"/>
              <a:t>vs 2016</a:t>
            </a:r>
            <a:endParaRPr lang="es-MX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Ocupación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Hoja1!$B$2:$B$3</c:f>
              <c:numCache>
                <c:formatCode>0.00</c:formatCode>
                <c:ptCount val="2"/>
                <c:pt idx="0">
                  <c:v>66.417500000000004</c:v>
                </c:pt>
                <c:pt idx="1">
                  <c:v>58.986666666666672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Tarifa Promedio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Hoja1!$C$2:$C$3</c:f>
              <c:numCache>
                <c:formatCode>0</c:formatCode>
                <c:ptCount val="2"/>
                <c:pt idx="0">
                  <c:v>117.66666666666667</c:v>
                </c:pt>
                <c:pt idx="1">
                  <c:v>118.75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9953568"/>
        <c:axId val="380058200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RevPar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Hoja1!$D$2:$D$3</c:f>
              <c:numCache>
                <c:formatCode>0</c:formatCode>
                <c:ptCount val="2"/>
                <c:pt idx="0">
                  <c:v>78.416666666666671</c:v>
                </c:pt>
                <c:pt idx="1">
                  <c:v>70.583333333333329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9953568"/>
        <c:axId val="380058200"/>
      </c:lineChart>
      <c:catAx>
        <c:axId val="3899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0058200"/>
        <c:crosses val="autoZero"/>
        <c:auto val="1"/>
        <c:lblAlgn val="ctr"/>
        <c:lblOffset val="100"/>
        <c:noMultiLvlLbl val="0"/>
      </c:catAx>
      <c:valAx>
        <c:axId val="38005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99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DDAA-384B-4B50-99BC-F6CC383F748A}" type="datetimeFigureOut">
              <a:rPr lang="es-EC" smtClean="0"/>
              <a:t>09/02/2017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56B8-607D-4AF9-9B4B-19C459199E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79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B327-D7C5-4CE7-89AF-DF707BF00182}" type="datetimeFigureOut">
              <a:rPr lang="en-IN" smtClean="0"/>
              <a:t>09-02-2017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B78B7-F746-4F22-9FD0-176D7BB2DDA9}" type="slidenum">
              <a:rPr lang="en-IN" smtClean="0"/>
              <a:t>‹Nº›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183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42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396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520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077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939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548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451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Images place via grey box,</a:t>
            </a:r>
            <a:r>
              <a:rPr lang="en-IN" baseline="0" dirty="0"/>
              <a:t> just right click and go to fill&gt;Picture.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78B7-F746-4F22-9FD0-176D7BB2DDA9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638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7FEE3-C5E1-4BAD-A297-F4AC9186E4A9}" type="datetimeFigureOut">
              <a:rPr lang="es-EC" smtClean="0"/>
              <a:t>09/02/2017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FB947-D64C-4CCE-A37A-7E760F0E64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999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>
            <a:off x="8622181" y="238198"/>
            <a:ext cx="288035" cy="235899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2120" y="197976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769938" y="514376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9938" y="866367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SUBTITILE GOES HERE</a:t>
            </a:r>
          </a:p>
        </p:txBody>
      </p:sp>
    </p:spTree>
    <p:extLst>
      <p:ext uri="{BB962C8B-B14F-4D97-AF65-F5344CB8AC3E}">
        <p14:creationId xmlns:p14="http://schemas.microsoft.com/office/powerpoint/2010/main" val="6369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9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5" y="0"/>
            <a:ext cx="9146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10"/>
          <p:cNvSpPr/>
          <p:nvPr/>
        </p:nvSpPr>
        <p:spPr>
          <a:xfrm>
            <a:off x="6010577" y="5602251"/>
            <a:ext cx="2519806" cy="1255750"/>
          </a:xfrm>
          <a:prstGeom prst="rect">
            <a:avLst/>
          </a:prstGeom>
          <a:solidFill>
            <a:srgbClr val="273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grpSp>
        <p:nvGrpSpPr>
          <p:cNvPr id="35" name="Group 62"/>
          <p:cNvGrpSpPr/>
          <p:nvPr/>
        </p:nvGrpSpPr>
        <p:grpSpPr>
          <a:xfrm>
            <a:off x="6009360" y="-10696"/>
            <a:ext cx="2521024" cy="98930"/>
            <a:chOff x="3785584" y="3429000"/>
            <a:chExt cx="4636392" cy="723118"/>
          </a:xfrm>
        </p:grpSpPr>
        <p:sp>
          <p:nvSpPr>
            <p:cNvPr id="36" name="Rectangle 63"/>
            <p:cNvSpPr/>
            <p:nvPr/>
          </p:nvSpPr>
          <p:spPr>
            <a:xfrm>
              <a:off x="3785584" y="3429000"/>
              <a:ext cx="772732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37" name="Rectangle 64"/>
            <p:cNvSpPr/>
            <p:nvPr/>
          </p:nvSpPr>
          <p:spPr>
            <a:xfrm>
              <a:off x="4558316" y="3429000"/>
              <a:ext cx="772732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38" name="Rectangle 65"/>
            <p:cNvSpPr/>
            <p:nvPr/>
          </p:nvSpPr>
          <p:spPr>
            <a:xfrm>
              <a:off x="5331048" y="3429000"/>
              <a:ext cx="772732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7" name="Rectangle 66"/>
            <p:cNvSpPr/>
            <p:nvPr/>
          </p:nvSpPr>
          <p:spPr>
            <a:xfrm>
              <a:off x="6103780" y="3429000"/>
              <a:ext cx="772732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8" name="Rectangle 67"/>
            <p:cNvSpPr/>
            <p:nvPr/>
          </p:nvSpPr>
          <p:spPr>
            <a:xfrm>
              <a:off x="6876512" y="3429000"/>
              <a:ext cx="772732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9" name="Rectangle 68"/>
            <p:cNvSpPr/>
            <p:nvPr/>
          </p:nvSpPr>
          <p:spPr>
            <a:xfrm>
              <a:off x="7649244" y="3429000"/>
              <a:ext cx="772732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53" name="Rectángulo 52"/>
          <p:cNvSpPr/>
          <p:nvPr/>
        </p:nvSpPr>
        <p:spPr>
          <a:xfrm>
            <a:off x="-1" y="5500048"/>
            <a:ext cx="3299489" cy="97589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CuadroTexto 55"/>
          <p:cNvSpPr txBox="1"/>
          <p:nvPr/>
        </p:nvSpPr>
        <p:spPr>
          <a:xfrm>
            <a:off x="160487" y="5439712"/>
            <a:ext cx="3139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1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C" sz="1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Mónica Torres</a:t>
            </a:r>
          </a:p>
          <a:p>
            <a:r>
              <a:rPr lang="es-EC" sz="1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Tecnología en Administración Turística</a:t>
            </a:r>
          </a:p>
        </p:txBody>
      </p:sp>
      <p:sp>
        <p:nvSpPr>
          <p:cNvPr id="50" name="Bocadillo: rectángulo 49"/>
          <p:cNvSpPr/>
          <p:nvPr/>
        </p:nvSpPr>
        <p:spPr>
          <a:xfrm flipH="1">
            <a:off x="6010575" y="84153"/>
            <a:ext cx="2519808" cy="5518097"/>
          </a:xfrm>
          <a:prstGeom prst="wedgeRectCallout">
            <a:avLst>
              <a:gd name="adj1" fmla="val -21283"/>
              <a:gd name="adj2" fmla="val 54629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135430" y="1531230"/>
            <a:ext cx="2268879" cy="29915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dirty="0" smtClean="0">
                <a:solidFill>
                  <a:srgbClr val="8E0000"/>
                </a:solidFill>
                <a:latin typeface="Bebas Neue Bold" panose="020B0606020202050201" pitchFamily="34" charset="0"/>
              </a:rPr>
              <a:t>LAS REUNIONES Y EVENTOS INTERNACIONALES </a:t>
            </a:r>
            <a:r>
              <a:rPr lang="es-EC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EN LA CIUDAD DE </a:t>
            </a:r>
            <a:r>
              <a:rPr lang="es-EC" sz="3200" dirty="0" smtClean="0">
                <a:solidFill>
                  <a:srgbClr val="8E0000"/>
                </a:solidFill>
                <a:latin typeface="Bebas Neue Bold" panose="020B0606020202050201" pitchFamily="34" charset="0"/>
              </a:rPr>
              <a:t>QUITO</a:t>
            </a:r>
            <a:r>
              <a:rPr lang="es-EC" sz="32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  <a:r>
              <a:rPr lang="es-EC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Y SU INCIDENCIA EN EL </a:t>
            </a:r>
            <a:r>
              <a:rPr lang="es-EC" sz="3200" dirty="0" smtClean="0">
                <a:solidFill>
                  <a:srgbClr val="8E0000"/>
                </a:solidFill>
                <a:latin typeface="Bebas Neue Bold" panose="020B0606020202050201" pitchFamily="34" charset="0"/>
              </a:rPr>
              <a:t>DESARROLLO TURÍSTICO</a:t>
            </a:r>
            <a:endParaRPr lang="en-IN" sz="3200" dirty="0">
              <a:solidFill>
                <a:schemeClr val="bg1">
                  <a:lumMod val="95000"/>
                </a:schemeClr>
              </a:solidFill>
              <a:highlight>
                <a:srgbClr val="000000"/>
              </a:highlight>
              <a:latin typeface="Bebas Neue Bold" panose="020B0606020202050201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009361" y="5965816"/>
            <a:ext cx="2521022" cy="52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>
              <a:solidFill>
                <a:srgbClr val="F5C24C"/>
              </a:solidFill>
              <a:latin typeface="Bebas Neue Light" panose="00000500000000000000" pitchFamily="50" charset="0"/>
              <a:ea typeface="Franchise" pitchFamily="49" charset="0"/>
              <a:cs typeface="Aharoni" panose="02010803020104030203" pitchFamily="2" charset="-79"/>
            </a:endParaRPr>
          </a:p>
        </p:txBody>
      </p:sp>
      <p:pic>
        <p:nvPicPr>
          <p:cNvPr id="19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95" y="5965815"/>
            <a:ext cx="2394951" cy="78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7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94466" y="743477"/>
            <a:ext cx="71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CAPACIDAD INSTALADA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SALONES DE EVENTOS</a:t>
            </a:r>
          </a:p>
        </p:txBody>
      </p:sp>
      <p:sp>
        <p:nvSpPr>
          <p:cNvPr id="18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686946"/>
              </p:ext>
            </p:extLst>
          </p:nvPr>
        </p:nvGraphicFramePr>
        <p:xfrm>
          <a:off x="259307" y="1378424"/>
          <a:ext cx="8666329" cy="52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6833061" y="1929568"/>
            <a:ext cx="1987215" cy="6093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HOTELES </a:t>
            </a:r>
            <a:endParaRPr lang="es-EC" sz="2800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0"/>
            </a:endParaRPr>
          </a:p>
          <a:p>
            <a:pPr algn="ctr"/>
            <a:endParaRPr lang="en-IN" sz="2000" dirty="0">
              <a:solidFill>
                <a:schemeClr val="bg1">
                  <a:lumMod val="95000"/>
                </a:schemeClr>
              </a:solidFill>
              <a:highlight>
                <a:srgbClr val="000000"/>
              </a:highlight>
              <a:latin typeface="Bebas Neue Bold" panose="020B0606020202050201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 rot="16200000">
            <a:off x="-918207" y="4834324"/>
            <a:ext cx="2941093" cy="110625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-1009599" y="5166993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HOTELES </a:t>
            </a:r>
            <a:endParaRPr lang="es-EC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25" name="Bocadillo: rectángulo 39"/>
          <p:cNvSpPr/>
          <p:nvPr/>
        </p:nvSpPr>
        <p:spPr>
          <a:xfrm flipH="1">
            <a:off x="7037333" y="557968"/>
            <a:ext cx="1296537" cy="2743200"/>
          </a:xfrm>
          <a:prstGeom prst="wedgeRectCallout">
            <a:avLst>
              <a:gd name="adj1" fmla="val -21283"/>
              <a:gd name="adj2" fmla="val 54629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rgbClr val="8E0000"/>
                </a:solidFill>
                <a:latin typeface="Bebas Neue Bold" panose="020B0606020202050201" pitchFamily="34" charset="0"/>
              </a:rPr>
              <a:t>LUJO &amp; PRIMERA CLASE</a:t>
            </a:r>
            <a:endParaRPr lang="es-EC" sz="2000" b="1" dirty="0">
              <a:solidFill>
                <a:srgbClr val="8E0000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94466" y="743477"/>
            <a:ext cx="71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CAPACIDAD INSTALADA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HOTELERA</a:t>
            </a:r>
          </a:p>
        </p:txBody>
      </p:sp>
      <p:sp>
        <p:nvSpPr>
          <p:cNvPr id="18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20137"/>
              </p:ext>
            </p:extLst>
          </p:nvPr>
        </p:nvGraphicFramePr>
        <p:xfrm>
          <a:off x="457200" y="1600201"/>
          <a:ext cx="8331958" cy="497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7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0251" y="743477"/>
            <a:ext cx="863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OCUPACIÓN Y TARIFA PROMEDIO DE HOTELES EN QUITO</a:t>
            </a:r>
          </a:p>
        </p:txBody>
      </p:sp>
      <p:sp>
        <p:nvSpPr>
          <p:cNvPr id="18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538914"/>
              </p:ext>
            </p:extLst>
          </p:nvPr>
        </p:nvGraphicFramePr>
        <p:xfrm>
          <a:off x="395785" y="1526525"/>
          <a:ext cx="8386549" cy="494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6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3" y="0"/>
            <a:ext cx="91417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/>
          <p:cNvSpPr/>
          <p:nvPr/>
        </p:nvSpPr>
        <p:spPr>
          <a:xfrm>
            <a:off x="0" y="4759274"/>
            <a:ext cx="3794863" cy="20987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54000" rIns="243000" bIns="54000" rtlCol="0" anchor="ctr"/>
          <a:lstStyle/>
          <a:p>
            <a:pPr algn="ctr"/>
            <a:endParaRPr lang="es-EC" sz="2400" dirty="0">
              <a:solidFill>
                <a:srgbClr val="1E496B"/>
              </a:solidFill>
              <a:latin typeface="Bebas Neue Bold" panose="020B0606020202050201" pitchFamily="34" charset="0"/>
              <a:ea typeface="Lato Light" panose="020F0502020204030203" pitchFamily="34" charset="0"/>
              <a:cs typeface="Segoe UI Light" panose="020B0502040204020203" pitchFamily="34" charset="0"/>
            </a:endParaRPr>
          </a:p>
          <a:p>
            <a:pPr algn="ctr"/>
            <a:endParaRPr lang="es-EC" sz="2400" dirty="0">
              <a:solidFill>
                <a:srgbClr val="1E496B"/>
              </a:solidFill>
              <a:latin typeface="Bebas Neue Bold" panose="020B0606020202050201" pitchFamily="34" charset="0"/>
              <a:ea typeface="Lato Light" panose="020F0502020204030203" pitchFamily="34" charset="0"/>
              <a:cs typeface="Segoe UI Light" panose="020B050204020402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es-EC" sz="2400" dirty="0" smtClean="0">
                <a:solidFill>
                  <a:srgbClr val="1E496B"/>
                </a:solidFill>
                <a:latin typeface="Bebas Neue Bold" panose="020B0606020202050201" pitchFamily="34" charset="0"/>
                <a:ea typeface="Lato Light" panose="020F0502020204030203" pitchFamily="34" charset="0"/>
                <a:cs typeface="Segoe UI Light" panose="020B0502040204020203" pitchFamily="34" charset="0"/>
              </a:rPr>
              <a:t>93.8% CONOCE SOBRE QUITO TURISMO</a:t>
            </a:r>
          </a:p>
          <a:p>
            <a:pPr marL="342900" indent="-342900" algn="ctr">
              <a:buFontTx/>
              <a:buChar char="-"/>
            </a:pPr>
            <a:r>
              <a:rPr lang="es-EC" sz="2400" dirty="0" smtClean="0">
                <a:solidFill>
                  <a:srgbClr val="1E496B"/>
                </a:solidFill>
                <a:latin typeface="Bebas Neue Bold" panose="020B0606020202050201" pitchFamily="34" charset="0"/>
                <a:ea typeface="Lato Light" panose="020F0502020204030203" pitchFamily="34" charset="0"/>
                <a:cs typeface="Segoe UI Light" panose="020B0502040204020203" pitchFamily="34" charset="0"/>
              </a:rPr>
              <a:t>18.8% FORMA PARTE DEL PROGRAMA </a:t>
            </a:r>
            <a:endParaRPr lang="es-EC" sz="2400" dirty="0">
              <a:solidFill>
                <a:srgbClr val="1E496B"/>
              </a:solidFill>
              <a:latin typeface="Bebas Neue Bold" panose="020B0606020202050201" pitchFamily="34" charset="0"/>
              <a:ea typeface="Lato Light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10745" y="4759274"/>
            <a:ext cx="273380" cy="259456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7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7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1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2700" dirty="0">
              <a:latin typeface="Lato Thin" panose="020F0502020204030203"/>
            </a:endParaRPr>
          </a:p>
        </p:txBody>
      </p:sp>
      <p:grpSp>
        <p:nvGrpSpPr>
          <p:cNvPr id="38" name="Group 62"/>
          <p:cNvGrpSpPr/>
          <p:nvPr/>
        </p:nvGrpSpPr>
        <p:grpSpPr>
          <a:xfrm>
            <a:off x="6253317" y="-10697"/>
            <a:ext cx="2890684" cy="93617"/>
            <a:chOff x="3785584" y="3429000"/>
            <a:chExt cx="4636392" cy="723118"/>
          </a:xfrm>
        </p:grpSpPr>
        <p:sp>
          <p:nvSpPr>
            <p:cNvPr id="39" name="Rectangle 63"/>
            <p:cNvSpPr/>
            <p:nvPr/>
          </p:nvSpPr>
          <p:spPr>
            <a:xfrm>
              <a:off x="3785584" y="3429000"/>
              <a:ext cx="772732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0" name="Rectangle 64"/>
            <p:cNvSpPr/>
            <p:nvPr/>
          </p:nvSpPr>
          <p:spPr>
            <a:xfrm>
              <a:off x="4558316" y="3429000"/>
              <a:ext cx="772732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1" name="Rectangle 65"/>
            <p:cNvSpPr/>
            <p:nvPr/>
          </p:nvSpPr>
          <p:spPr>
            <a:xfrm>
              <a:off x="5331048" y="3429000"/>
              <a:ext cx="772732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2" name="Rectangle 66"/>
            <p:cNvSpPr/>
            <p:nvPr/>
          </p:nvSpPr>
          <p:spPr>
            <a:xfrm>
              <a:off x="6103780" y="3429000"/>
              <a:ext cx="772732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3" name="Rectangle 67"/>
            <p:cNvSpPr/>
            <p:nvPr/>
          </p:nvSpPr>
          <p:spPr>
            <a:xfrm>
              <a:off x="6876512" y="3429000"/>
              <a:ext cx="772732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4" name="Rectangle 68"/>
            <p:cNvSpPr/>
            <p:nvPr/>
          </p:nvSpPr>
          <p:spPr>
            <a:xfrm>
              <a:off x="7649244" y="3429000"/>
              <a:ext cx="772732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3794866" y="4749120"/>
            <a:ext cx="3421484" cy="2108879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4106259" y="5803408"/>
            <a:ext cx="2869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ller" panose="02000503030000020004" pitchFamily="2" charset="0"/>
              </a:rPr>
              <a:t>Ser miembro de un organismo internacional</a:t>
            </a:r>
            <a:endParaRPr lang="es-EC" sz="1600" dirty="0">
              <a:solidFill>
                <a:schemeClr val="tx2">
                  <a:lumMod val="50000"/>
                </a:schemeClr>
              </a:solidFill>
              <a:latin typeface="Aller" panose="02000503030000020004" pitchFamily="2" charset="0"/>
            </a:endParaRPr>
          </a:p>
        </p:txBody>
      </p:sp>
      <p:sp>
        <p:nvSpPr>
          <p:cNvPr id="62" name="TextBox 147"/>
          <p:cNvSpPr txBox="1"/>
          <p:nvPr/>
        </p:nvSpPr>
        <p:spPr>
          <a:xfrm>
            <a:off x="5368917" y="4749121"/>
            <a:ext cx="273380" cy="259456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7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7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1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2700" dirty="0">
              <a:latin typeface="Lato Thin" panose="020F0502020204030203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7216348" y="4749119"/>
            <a:ext cx="1927652" cy="2108880"/>
          </a:xfrm>
          <a:prstGeom prst="rect">
            <a:avLst/>
          </a:prstGeom>
          <a:solidFill>
            <a:srgbClr val="FFF2C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24" name="Bocadillo: rectángulo 23"/>
          <p:cNvSpPr/>
          <p:nvPr/>
        </p:nvSpPr>
        <p:spPr>
          <a:xfrm flipH="1">
            <a:off x="7216350" y="84208"/>
            <a:ext cx="1927647" cy="4664910"/>
          </a:xfrm>
          <a:prstGeom prst="wedgeRectCallout">
            <a:avLst>
              <a:gd name="adj1" fmla="val -21283"/>
              <a:gd name="adj2" fmla="val 54387"/>
            </a:avLst>
          </a:prstGeom>
          <a:solidFill>
            <a:srgbClr val="C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229551" y="1773860"/>
            <a:ext cx="1914447" cy="7863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solidFill>
                  <a:srgbClr val="A5B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PERCEPCIÓN ACTORES CLAVES </a:t>
            </a:r>
            <a:endParaRPr lang="en-IN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Bebas Neue Bold" panose="020B0606020202050201" pitchFamily="34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7403138" y="5649796"/>
            <a:ext cx="1668778" cy="307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 Light" panose="00000500000000000000" pitchFamily="50" charset="0"/>
                <a:ea typeface="Franchise" pitchFamily="49" charset="0"/>
                <a:cs typeface="Aharoni" panose="02010803020104030203" pitchFamily="2" charset="-79"/>
              </a:rPr>
              <a:t>87.5% está organizando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Light" panose="00000500000000000000" pitchFamily="50" charset="0"/>
                <a:ea typeface="Franchise" pitchFamily="49" charset="0"/>
                <a:cs typeface="Aharoni" panose="02010803020104030203" pitchFamily="2" charset="-79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 Light" panose="00000500000000000000" pitchFamily="50" charset="0"/>
                <a:ea typeface="Franchise" pitchFamily="49" charset="0"/>
                <a:cs typeface="Aharoni" panose="02010803020104030203" pitchFamily="2" charset="-79"/>
              </a:rPr>
              <a:t>su próximo evento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ebas Neue Light" panose="00000500000000000000" pitchFamily="50" charset="0"/>
              <a:ea typeface="Franchise" pitchFamily="49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8" grpId="0" animBg="1"/>
      <p:bldP spid="62" grpId="0" animBg="1"/>
      <p:bldP spid="23" grpId="0" animBg="1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40"/>
          <p:cNvSpPr txBox="1"/>
          <p:nvPr/>
        </p:nvSpPr>
        <p:spPr>
          <a:xfrm>
            <a:off x="1248179" y="614403"/>
            <a:ext cx="6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ESTRATEGÍA PARA EL DESARROLLO DE EVENTOS INTERNACIONALES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Signika Negative" pitchFamily="2" charset="0"/>
            </a:endParaRPr>
          </a:p>
        </p:txBody>
      </p:sp>
      <p:cxnSp>
        <p:nvCxnSpPr>
          <p:cNvPr id="40" name="Straight Connector 61"/>
          <p:cNvCxnSpPr/>
          <p:nvPr/>
        </p:nvCxnSpPr>
        <p:spPr>
          <a:xfrm flipV="1">
            <a:off x="1340544" y="983735"/>
            <a:ext cx="6733545" cy="484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85897" y="3180795"/>
            <a:ext cx="1801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FORTALECIMIENTO </a:t>
            </a:r>
            <a:r>
              <a:rPr lang="en-US" sz="1200" dirty="0" smtClean="0"/>
              <a:t>de sectores del </a:t>
            </a:r>
            <a:r>
              <a:rPr lang="en-US" sz="1200" dirty="0" err="1" smtClean="0"/>
              <a:t>mercado</a:t>
            </a:r>
            <a:r>
              <a:rPr lang="en-US" sz="1200" dirty="0" smtClean="0"/>
              <a:t> </a:t>
            </a:r>
            <a:r>
              <a:rPr lang="en-US" sz="1200" dirty="0" err="1" smtClean="0"/>
              <a:t>quienes</a:t>
            </a:r>
            <a:r>
              <a:rPr lang="en-US" sz="1200" dirty="0" smtClean="0"/>
              <a:t> </a:t>
            </a:r>
            <a:r>
              <a:rPr lang="en-US" sz="1200" dirty="0" err="1" smtClean="0"/>
              <a:t>han</a:t>
            </a:r>
            <a:r>
              <a:rPr lang="en-US" sz="1200" dirty="0" smtClean="0"/>
              <a:t> </a:t>
            </a:r>
            <a:r>
              <a:rPr lang="en-US" sz="1200" dirty="0" err="1" smtClean="0"/>
              <a:t>desarrollado</a:t>
            </a:r>
            <a:r>
              <a:rPr lang="en-US" sz="1200" dirty="0" smtClean="0"/>
              <a:t> </a:t>
            </a:r>
            <a:r>
              <a:rPr lang="en-US" sz="1200" dirty="0" err="1" smtClean="0"/>
              <a:t>eventos</a:t>
            </a:r>
            <a:r>
              <a:rPr lang="en-US" sz="1200" dirty="0" smtClean="0"/>
              <a:t> </a:t>
            </a:r>
            <a:r>
              <a:rPr lang="en-US" sz="1200" dirty="0" err="1" smtClean="0"/>
              <a:t>internacionales</a:t>
            </a:r>
            <a:r>
              <a:rPr lang="en-US" sz="1200" dirty="0" smtClean="0"/>
              <a:t> y </a:t>
            </a:r>
            <a:r>
              <a:rPr lang="en-US" sz="1200" dirty="0" err="1" smtClean="0"/>
              <a:t>lograr</a:t>
            </a:r>
            <a:r>
              <a:rPr lang="en-US" sz="1200" dirty="0" smtClean="0"/>
              <a:t> la re </a:t>
            </a:r>
            <a:r>
              <a:rPr lang="en-US" sz="1200" dirty="0" err="1" smtClean="0"/>
              <a:t>ejecución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estos</a:t>
            </a:r>
            <a:r>
              <a:rPr lang="en-US" sz="1200" dirty="0" smtClean="0"/>
              <a:t> </a:t>
            </a:r>
            <a:r>
              <a:rPr lang="en-US" sz="1200" dirty="0" err="1" smtClean="0"/>
              <a:t>eventos</a:t>
            </a:r>
            <a:r>
              <a:rPr lang="en-US" sz="1200" dirty="0" smtClean="0"/>
              <a:t> con un </a:t>
            </a:r>
            <a:r>
              <a:rPr lang="en-US" sz="1200" dirty="0" err="1" smtClean="0"/>
              <a:t>número</a:t>
            </a:r>
            <a:r>
              <a:rPr lang="en-US" sz="1200" dirty="0" smtClean="0"/>
              <a:t> mayor de </a:t>
            </a:r>
            <a:r>
              <a:rPr lang="en-US" sz="1200" dirty="0" err="1" smtClean="0"/>
              <a:t>participantes</a:t>
            </a:r>
            <a:r>
              <a:rPr lang="en-US" sz="1200" dirty="0" smtClean="0"/>
              <a:t> y </a:t>
            </a:r>
            <a:r>
              <a:rPr lang="en-US" sz="1200" dirty="0" err="1" smtClean="0"/>
              <a:t>así</a:t>
            </a:r>
            <a:r>
              <a:rPr lang="en-US" sz="1200" dirty="0" smtClean="0"/>
              <a:t> </a:t>
            </a:r>
            <a:r>
              <a:rPr lang="en-US" sz="1200" dirty="0" err="1" smtClean="0"/>
              <a:t>obtener</a:t>
            </a:r>
            <a:r>
              <a:rPr lang="en-US" sz="1200" dirty="0" smtClean="0"/>
              <a:t> </a:t>
            </a:r>
            <a:r>
              <a:rPr lang="en-US" sz="1200" dirty="0" err="1" smtClean="0"/>
              <a:t>más</a:t>
            </a:r>
            <a:r>
              <a:rPr lang="en-US" sz="1200" dirty="0" smtClean="0"/>
              <a:t> </a:t>
            </a:r>
            <a:r>
              <a:rPr lang="en-US" sz="1200" dirty="0" err="1" smtClean="0"/>
              <a:t>ingresos</a:t>
            </a:r>
            <a:r>
              <a:rPr lang="en-US" sz="1200" dirty="0" smtClean="0"/>
              <a:t> para el sector.</a:t>
            </a:r>
          </a:p>
          <a:p>
            <a:pPr algn="ctr"/>
            <a:r>
              <a:rPr lang="en-US" sz="1200" b="1" dirty="0" smtClean="0"/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82670" y="2813359"/>
            <a:ext cx="1820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PAQUETES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TURÍSTICOS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1200" dirty="0" smtClean="0"/>
              <a:t> de zonas </a:t>
            </a:r>
            <a:r>
              <a:rPr lang="es-EC" sz="1200" dirty="0"/>
              <a:t>cercanas a la ciudad, para que los actores locales puedan difundir esta información a los turistas y posicionar la cercanía que tenemos a diferentes puntos del Ecuador.  </a:t>
            </a:r>
            <a:endParaRPr lang="es-EC" sz="1200" dirty="0" smtClean="0"/>
          </a:p>
          <a:p>
            <a:endParaRPr lang="es-EC" sz="1200" dirty="0"/>
          </a:p>
          <a:p>
            <a:pPr algn="ctr"/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PROMOVER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1200" dirty="0" smtClean="0"/>
              <a:t>todos </a:t>
            </a:r>
            <a:r>
              <a:rPr lang="es-EC" sz="1200" dirty="0"/>
              <a:t>los espacios accesibles con los que cuente la ciudad y fortalecer la imagen como ciudad inclusiva. </a:t>
            </a:r>
            <a:endParaRPr lang="es-MX" sz="1200" dirty="0"/>
          </a:p>
          <a:p>
            <a:endParaRPr lang="es-MX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9881" y="2076627"/>
            <a:ext cx="20297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ACC22F"/>
                </a:solidFill>
              </a:rPr>
              <a:t>APOYO</a:t>
            </a:r>
            <a:r>
              <a:rPr lang="en-US" sz="1200" b="1" dirty="0" smtClean="0">
                <a:solidFill>
                  <a:schemeClr val="accent1"/>
                </a:solidFill>
              </a:rPr>
              <a:t> </a:t>
            </a:r>
            <a:r>
              <a:rPr lang="es-EC" sz="1200" dirty="0" smtClean="0"/>
              <a:t>al </a:t>
            </a:r>
            <a:r>
              <a:rPr lang="es-EC" sz="1200" dirty="0"/>
              <a:t>mejoramiento de lugares </a:t>
            </a:r>
            <a:r>
              <a:rPr lang="es-EC" sz="1200" dirty="0" smtClean="0"/>
              <a:t>existentes y </a:t>
            </a:r>
            <a:r>
              <a:rPr lang="es-EC" sz="1200" dirty="0"/>
              <a:t>creación de nuevos espacios </a:t>
            </a:r>
            <a:r>
              <a:rPr lang="es-EC" sz="1200" dirty="0" smtClean="0"/>
              <a:t>con </a:t>
            </a:r>
            <a:r>
              <a:rPr lang="es-EC" sz="1200" dirty="0"/>
              <a:t>mayor capacidad</a:t>
            </a:r>
            <a:r>
              <a:rPr lang="es-EC" sz="1200" dirty="0" smtClean="0"/>
              <a:t>.</a:t>
            </a:r>
          </a:p>
          <a:p>
            <a:pPr algn="ctr"/>
            <a:r>
              <a:rPr lang="en-US" sz="1200" b="1" dirty="0" smtClean="0">
                <a:solidFill>
                  <a:srgbClr val="ACC22F"/>
                </a:solidFill>
              </a:rPr>
              <a:t>SOLICITAR</a:t>
            </a:r>
            <a:r>
              <a:rPr lang="en-US" sz="1200" b="1" dirty="0" smtClean="0">
                <a:solidFill>
                  <a:schemeClr val="accent1"/>
                </a:solidFill>
              </a:rPr>
              <a:t> </a:t>
            </a:r>
            <a:r>
              <a:rPr lang="es-MX" sz="1200" dirty="0" smtClean="0"/>
              <a:t>reportes </a:t>
            </a:r>
            <a:r>
              <a:rPr lang="es-MX" sz="1200" dirty="0"/>
              <a:t>a la empresa privada sobre el desarrollo del </a:t>
            </a:r>
            <a:r>
              <a:rPr lang="es-MX" sz="1200" dirty="0" smtClean="0"/>
              <a:t>sector, esta </a:t>
            </a:r>
            <a:r>
              <a:rPr lang="es-MX" sz="1200" dirty="0"/>
              <a:t>información </a:t>
            </a:r>
            <a:r>
              <a:rPr lang="es-MX" sz="1200" dirty="0" smtClean="0"/>
              <a:t>brindara conocimiento de </a:t>
            </a:r>
            <a:r>
              <a:rPr lang="es-MX" sz="1200" dirty="0"/>
              <a:t>cómo se encuentra el sector para realizar inversiones futuras y recuperar la confianza para </a:t>
            </a:r>
            <a:r>
              <a:rPr lang="es-MX" sz="1200" dirty="0" smtClean="0"/>
              <a:t>dedicar tiempo </a:t>
            </a:r>
            <a:r>
              <a:rPr lang="es-MX" sz="1200" dirty="0"/>
              <a:t>y dinero a su ejecución</a:t>
            </a:r>
            <a:r>
              <a:rPr lang="es-MX" sz="1200" dirty="0" smtClean="0"/>
              <a:t>.</a:t>
            </a:r>
          </a:p>
          <a:p>
            <a:pPr algn="ctr"/>
            <a:r>
              <a:rPr lang="en-US" sz="1200" b="1" dirty="0" smtClean="0">
                <a:solidFill>
                  <a:srgbClr val="ACC22F"/>
                </a:solidFill>
              </a:rPr>
              <a:t>AGILITAR</a:t>
            </a:r>
            <a:r>
              <a:rPr lang="en-US" sz="1200" b="1" dirty="0" smtClean="0">
                <a:solidFill>
                  <a:schemeClr val="accent1"/>
                </a:solidFill>
              </a:rPr>
              <a:t> </a:t>
            </a:r>
            <a:r>
              <a:rPr lang="es-EC" sz="1200" dirty="0" smtClean="0"/>
              <a:t>procesos </a:t>
            </a:r>
            <a:r>
              <a:rPr lang="es-EC" sz="1200" dirty="0"/>
              <a:t>públicos para que el gestor tenga la posibilidad de contar con el apoyo económico, académico, etc., a tiempo y puede tener un mejor reconocimiento o alcance en su promoción.  </a:t>
            </a:r>
            <a:endParaRPr lang="es-MX" sz="1200" dirty="0"/>
          </a:p>
          <a:p>
            <a:pPr algn="ctr"/>
            <a:r>
              <a:rPr lang="en-US" sz="1200" b="1" dirty="0" smtClean="0">
                <a:solidFill>
                  <a:srgbClr val="ACC22F"/>
                </a:solidFill>
              </a:rPr>
              <a:t>RE CATEGORIZAR</a:t>
            </a:r>
            <a:r>
              <a:rPr lang="es-EC" sz="1200" dirty="0" smtClean="0">
                <a:solidFill>
                  <a:srgbClr val="ACC22F"/>
                </a:solidFill>
              </a:rPr>
              <a:t> </a:t>
            </a:r>
            <a:r>
              <a:rPr lang="es-EC" sz="1200" dirty="0"/>
              <a:t>los diferentes tipos de hoteles existentes en la ciudad de Quito.</a:t>
            </a:r>
            <a:endParaRPr lang="es-MX" sz="1200" dirty="0"/>
          </a:p>
          <a:p>
            <a:pPr algn="ctr"/>
            <a:endParaRPr lang="es-MX" sz="1200" dirty="0"/>
          </a:p>
          <a:p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61746" y="2467421"/>
            <a:ext cx="1783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INCENTIVAR</a:t>
            </a:r>
            <a:r>
              <a:rPr lang="es-EC" sz="1200" dirty="0" smtClean="0"/>
              <a:t> </a:t>
            </a:r>
            <a:r>
              <a:rPr lang="es-EC" sz="1200" dirty="0"/>
              <a:t>reuniones con todos los actores de gobierno que gestionen eventos internacionales para conocer los futuros eventos y estrategias que utilizan para captar los mismos, así fortalecer la promoción como Quito Primer Patrimonio Cultural. </a:t>
            </a:r>
            <a:endParaRPr lang="es-EC" sz="1200" dirty="0" smtClean="0"/>
          </a:p>
          <a:p>
            <a:pPr algn="ctr"/>
            <a:endParaRPr lang="es-MX" sz="12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2469637" y="1916757"/>
            <a:ext cx="2120468" cy="769746"/>
            <a:chOff x="2469637" y="2141115"/>
            <a:chExt cx="2120468" cy="769746"/>
          </a:xfrm>
        </p:grpSpPr>
        <p:sp>
          <p:nvSpPr>
            <p:cNvPr id="65" name="Flowchart: Data 64"/>
            <p:cNvSpPr/>
            <p:nvPr/>
          </p:nvSpPr>
          <p:spPr>
            <a:xfrm rot="16200000" flipH="1" flipV="1">
              <a:off x="4163077" y="2479936"/>
              <a:ext cx="640080" cy="213975"/>
            </a:xfrm>
            <a:prstGeom prst="flowChartInputOutpu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66" name="Group 51"/>
            <p:cNvGrpSpPr/>
            <p:nvPr/>
          </p:nvGrpSpPr>
          <p:grpSpPr>
            <a:xfrm>
              <a:off x="2469637" y="2141115"/>
              <a:ext cx="2120468" cy="769746"/>
              <a:chOff x="2460112" y="1968294"/>
              <a:chExt cx="2120468" cy="76974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919039" y="1968294"/>
                <a:ext cx="1148391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POTENCIALIZAR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" name="Flowchart: Data 67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673145" y="2224816"/>
                <a:ext cx="1907435" cy="51322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OFERTA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711516" y="1193224"/>
            <a:ext cx="2309654" cy="756546"/>
            <a:chOff x="6269161" y="961396"/>
            <a:chExt cx="2309654" cy="756546"/>
          </a:xfrm>
        </p:grpSpPr>
        <p:sp>
          <p:nvSpPr>
            <p:cNvPr id="71" name="Rectangle 70"/>
            <p:cNvSpPr/>
            <p:nvPr/>
          </p:nvSpPr>
          <p:spPr>
            <a:xfrm>
              <a:off x="6801816" y="961396"/>
              <a:ext cx="110927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  <a:latin typeface="FontAwesome" pitchFamily="2" charset="0"/>
                </a:rPr>
                <a:t>ORDENANZA PÚBLICA</a:t>
              </a:r>
              <a:endParaRPr lang="en-US" sz="14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72" name="Flowchart: Data 71"/>
            <p:cNvSpPr/>
            <p:nvPr/>
          </p:nvSpPr>
          <p:spPr>
            <a:xfrm rot="16200000" flipH="1" flipV="1">
              <a:off x="6056109" y="1287017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3" name="Pentagon 72"/>
            <p:cNvSpPr/>
            <p:nvPr/>
          </p:nvSpPr>
          <p:spPr>
            <a:xfrm>
              <a:off x="6483137" y="1204718"/>
              <a:ext cx="2095678" cy="513224"/>
            </a:xfrm>
            <a:prstGeom prst="homePlate">
              <a:avLst/>
            </a:prstGeom>
            <a:solidFill>
              <a:srgbClr val="273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TURISMO DE REUNIONES Y EVENTOS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90105" y="1578691"/>
            <a:ext cx="2121411" cy="766842"/>
            <a:chOff x="4376129" y="1637059"/>
            <a:chExt cx="2121411" cy="766842"/>
          </a:xfrm>
        </p:grpSpPr>
        <p:sp>
          <p:nvSpPr>
            <p:cNvPr id="75" name="Flowchart: Data 74"/>
            <p:cNvSpPr/>
            <p:nvPr/>
          </p:nvSpPr>
          <p:spPr>
            <a:xfrm rot="16200000" flipH="1" flipV="1">
              <a:off x="6070512" y="1976873"/>
              <a:ext cx="640080" cy="213975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76" name="Group 52"/>
            <p:cNvGrpSpPr/>
            <p:nvPr/>
          </p:nvGrpSpPr>
          <p:grpSpPr>
            <a:xfrm>
              <a:off x="4376129" y="1637059"/>
              <a:ext cx="2121411" cy="760578"/>
              <a:chOff x="4366604" y="1464238"/>
              <a:chExt cx="2121411" cy="76057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135840" y="1464238"/>
                <a:ext cx="509755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accent1"/>
                    </a:solidFill>
                    <a:latin typeface="FontAwesome" pitchFamily="2" charset="0"/>
                  </a:rPr>
                  <a:t>OGESTIÓN</a:t>
                </a:r>
                <a:endParaRPr lang="en-US" sz="1400" dirty="0">
                  <a:solidFill>
                    <a:schemeClr val="accent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bg1"/>
                    </a:solidFill>
                  </a:rPr>
                  <a:t>PROMOCIÓN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lowchart: Data 78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61259" y="2255279"/>
            <a:ext cx="1908378" cy="798659"/>
            <a:chOff x="775234" y="2625426"/>
            <a:chExt cx="1908378" cy="798659"/>
          </a:xfrm>
        </p:grpSpPr>
        <p:sp>
          <p:nvSpPr>
            <p:cNvPr id="81" name="Flowchart: Data 80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189789" y="2625426"/>
              <a:ext cx="8274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DISEÑAR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75234" y="2910861"/>
              <a:ext cx="1907435" cy="5132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CAPACITACIÓN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1248179" y="487695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grpSp>
        <p:nvGrpSpPr>
          <p:cNvPr id="42" name="Group 6"/>
          <p:cNvGrpSpPr/>
          <p:nvPr/>
        </p:nvGrpSpPr>
        <p:grpSpPr>
          <a:xfrm>
            <a:off x="423256" y="527349"/>
            <a:ext cx="703955" cy="703955"/>
            <a:chOff x="1475656" y="3545884"/>
            <a:chExt cx="703955" cy="703955"/>
          </a:xfrm>
        </p:grpSpPr>
        <p:sp>
          <p:nvSpPr>
            <p:cNvPr id="43" name="Oval 13"/>
            <p:cNvSpPr/>
            <p:nvPr/>
          </p:nvSpPr>
          <p:spPr>
            <a:xfrm>
              <a:off x="1475656" y="3545884"/>
              <a:ext cx="703955" cy="703955"/>
            </a:xfrm>
            <a:prstGeom prst="wedgeEllipseCallout">
              <a:avLst/>
            </a:prstGeom>
            <a:solidFill>
              <a:srgbClr val="5C922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70" y="3750990"/>
              <a:ext cx="300642" cy="293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3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www.euroresidentes.com/empresa/motivacion/wp-content/uploads/sites/7/2014/07/ser-positivo-en-el-trabajo-descans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08" y="0"/>
            <a:ext cx="8884080" cy="67256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61561" y="220825"/>
            <a:ext cx="2498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400" dirty="0" smtClean="0"/>
              <a:t>Quito no </a:t>
            </a:r>
            <a:r>
              <a:rPr lang="es-EC" sz="1400" dirty="0"/>
              <a:t>cuenta con espacios </a:t>
            </a:r>
            <a:r>
              <a:rPr lang="es-EC" sz="1400" dirty="0" smtClean="0"/>
              <a:t>para </a:t>
            </a:r>
            <a:r>
              <a:rPr lang="es-EC" sz="1400" dirty="0"/>
              <a:t>albergar eventos con más de 3000 personas simultáneamente.  </a:t>
            </a:r>
            <a:endParaRPr lang="es-MX" sz="1400" dirty="0"/>
          </a:p>
          <a:p>
            <a:pPr algn="r"/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16770" y="2883068"/>
            <a:ext cx="2619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600" dirty="0"/>
              <a:t>P</a:t>
            </a:r>
            <a:r>
              <a:rPr lang="es-EC" sz="1600" dirty="0" smtClean="0"/>
              <a:t>romoción </a:t>
            </a:r>
            <a:r>
              <a:rPr lang="es-EC" sz="1600" dirty="0"/>
              <a:t>local </a:t>
            </a:r>
            <a:r>
              <a:rPr lang="es-EC" sz="1600" dirty="0" smtClean="0"/>
              <a:t>sobre el </a:t>
            </a:r>
            <a:r>
              <a:rPr lang="es-EC" sz="1600" dirty="0"/>
              <a:t>sector de turismo de reuniones y eventos. </a:t>
            </a:r>
            <a:endParaRPr lang="es-MX" sz="1600" dirty="0"/>
          </a:p>
          <a:p>
            <a:pPr algn="r"/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</a:rPr>
              <a:t> 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831810" y="1605820"/>
            <a:ext cx="24796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Mejorar la relación </a:t>
            </a:r>
            <a:r>
              <a:rPr lang="es-EC" sz="1400" dirty="0"/>
              <a:t>entre los actores públicos – privados para la ejecución de eventos internacionales. </a:t>
            </a:r>
            <a:endParaRPr lang="es-MX" sz="1400" dirty="0"/>
          </a:p>
          <a:p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950146" y="4058737"/>
            <a:ext cx="25038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No existe información estadística real sobre el desarrollo del sector en las entidades de gobierno y son quienes deben manejar esta información para la creación de nuevas estrategias.  </a:t>
            </a:r>
            <a:endParaRPr lang="es-MX" sz="1200" dirty="0"/>
          </a:p>
          <a:p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19916" y="702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519916" y="2005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496745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523141" y="4467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483705" y="57859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61561" y="5279103"/>
            <a:ext cx="272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dirty="0" smtClean="0"/>
              <a:t>Es </a:t>
            </a:r>
            <a:r>
              <a:rPr lang="es-MX" sz="1200" dirty="0"/>
              <a:t>importante resaltar que los gestores tienen una alta motivación, entusiasmo y cuentan con una excelente credibilidad frente a sus pares en el exterior, por lo que pueden aprovechar al máximo y captar más eventos internacionales a futuro</a:t>
            </a:r>
            <a:r>
              <a:rPr lang="es-MX" sz="1600" dirty="0" smtClean="0"/>
              <a:t>.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</a:rPr>
              <a:t> 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31810" y="189772"/>
            <a:ext cx="3244778" cy="697647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6253317" y="272692"/>
            <a:ext cx="22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CONCLUSIONES</a:t>
            </a:r>
            <a:endParaRPr lang="es-EC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grpSp>
        <p:nvGrpSpPr>
          <p:cNvPr id="51" name="Group 62"/>
          <p:cNvGrpSpPr/>
          <p:nvPr/>
        </p:nvGrpSpPr>
        <p:grpSpPr>
          <a:xfrm>
            <a:off x="6253317" y="-10697"/>
            <a:ext cx="2890684" cy="93617"/>
            <a:chOff x="3785584" y="3429000"/>
            <a:chExt cx="4636392" cy="723118"/>
          </a:xfrm>
        </p:grpSpPr>
        <p:sp>
          <p:nvSpPr>
            <p:cNvPr id="52" name="Rectangle 63"/>
            <p:cNvSpPr/>
            <p:nvPr/>
          </p:nvSpPr>
          <p:spPr>
            <a:xfrm>
              <a:off x="3785584" y="3429000"/>
              <a:ext cx="772732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3" name="Rectangle 64"/>
            <p:cNvSpPr/>
            <p:nvPr/>
          </p:nvSpPr>
          <p:spPr>
            <a:xfrm>
              <a:off x="4558316" y="3429000"/>
              <a:ext cx="772732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4" name="Rectangle 65"/>
            <p:cNvSpPr/>
            <p:nvPr/>
          </p:nvSpPr>
          <p:spPr>
            <a:xfrm>
              <a:off x="5331048" y="3429000"/>
              <a:ext cx="772732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5" name="Rectangle 66"/>
            <p:cNvSpPr/>
            <p:nvPr/>
          </p:nvSpPr>
          <p:spPr>
            <a:xfrm>
              <a:off x="6103780" y="3429000"/>
              <a:ext cx="772732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6" name="Rectangle 67"/>
            <p:cNvSpPr/>
            <p:nvPr/>
          </p:nvSpPr>
          <p:spPr>
            <a:xfrm>
              <a:off x="6876512" y="3429000"/>
              <a:ext cx="772732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7" name="Rectangle 68"/>
            <p:cNvSpPr/>
            <p:nvPr/>
          </p:nvSpPr>
          <p:spPr>
            <a:xfrm>
              <a:off x="7649244" y="3429000"/>
              <a:ext cx="772732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32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s://www.euroresidentes.com/empresa/motivacion/wp-content/uploads/sites/7/2014/07/ser-positivo-en-el-trabajo-equi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/>
          <p:cNvSpPr/>
          <p:nvPr/>
        </p:nvSpPr>
        <p:spPr>
          <a:xfrm>
            <a:off x="6010577" y="4354831"/>
            <a:ext cx="2519806" cy="2503170"/>
          </a:xfrm>
          <a:prstGeom prst="rect">
            <a:avLst/>
          </a:prstGeom>
          <a:solidFill>
            <a:srgbClr val="273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grpSp>
        <p:nvGrpSpPr>
          <p:cNvPr id="19" name="Group 62"/>
          <p:cNvGrpSpPr/>
          <p:nvPr/>
        </p:nvGrpSpPr>
        <p:grpSpPr>
          <a:xfrm>
            <a:off x="6009360" y="-10696"/>
            <a:ext cx="2521024" cy="98930"/>
            <a:chOff x="3785584" y="3429000"/>
            <a:chExt cx="4636392" cy="723118"/>
          </a:xfrm>
        </p:grpSpPr>
        <p:sp>
          <p:nvSpPr>
            <p:cNvPr id="20" name="Rectangle 63"/>
            <p:cNvSpPr/>
            <p:nvPr/>
          </p:nvSpPr>
          <p:spPr>
            <a:xfrm>
              <a:off x="3785584" y="3429000"/>
              <a:ext cx="772732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1" name="Rectangle 64"/>
            <p:cNvSpPr/>
            <p:nvPr/>
          </p:nvSpPr>
          <p:spPr>
            <a:xfrm>
              <a:off x="4558316" y="3429000"/>
              <a:ext cx="772732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2" name="Rectangle 65"/>
            <p:cNvSpPr/>
            <p:nvPr/>
          </p:nvSpPr>
          <p:spPr>
            <a:xfrm>
              <a:off x="5331048" y="3429000"/>
              <a:ext cx="772732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3" name="Rectangle 66"/>
            <p:cNvSpPr/>
            <p:nvPr/>
          </p:nvSpPr>
          <p:spPr>
            <a:xfrm>
              <a:off x="6103780" y="3429000"/>
              <a:ext cx="772732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8" name="Rectangle 67"/>
            <p:cNvSpPr/>
            <p:nvPr/>
          </p:nvSpPr>
          <p:spPr>
            <a:xfrm>
              <a:off x="6876512" y="3429000"/>
              <a:ext cx="772732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35" name="Rectangle 68"/>
            <p:cNvSpPr/>
            <p:nvPr/>
          </p:nvSpPr>
          <p:spPr>
            <a:xfrm>
              <a:off x="7649244" y="3429000"/>
              <a:ext cx="772732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40" name="Bocadillo: rectángulo 39"/>
          <p:cNvSpPr/>
          <p:nvPr/>
        </p:nvSpPr>
        <p:spPr>
          <a:xfrm flipH="1">
            <a:off x="6010575" y="84153"/>
            <a:ext cx="2519808" cy="5634259"/>
          </a:xfrm>
          <a:prstGeom prst="wedgeRectCallout">
            <a:avLst>
              <a:gd name="adj1" fmla="val -21283"/>
              <a:gd name="adj2" fmla="val 54629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261504" y="196380"/>
            <a:ext cx="1987215" cy="44319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TRABAJA EN EQUIPO DIVIDE EL TRABAJO </a:t>
            </a:r>
            <a:r>
              <a:rPr lang="es-EC" sz="4000" dirty="0">
                <a:solidFill>
                  <a:srgbClr val="8E0000"/>
                </a:solidFill>
                <a:latin typeface="Bebas Neue Bold" panose="020B0606020202050201" pitchFamily="34" charset="0"/>
              </a:rPr>
              <a:t/>
            </a:r>
            <a:br>
              <a:rPr lang="es-EC" sz="4000" dirty="0">
                <a:solidFill>
                  <a:srgbClr val="8E0000"/>
                </a:solidFill>
                <a:latin typeface="Bebas Neue Bold" panose="020B0606020202050201" pitchFamily="34" charset="0"/>
              </a:rPr>
            </a:br>
            <a:r>
              <a:rPr lang="es-EC" sz="4000" dirty="0">
                <a:solidFill>
                  <a:srgbClr val="8E0000"/>
                </a:solidFill>
                <a:latin typeface="Bebas Neue Bold" panose="020B0606020202050201" pitchFamily="34" charset="0"/>
              </a:rPr>
              <a:t> y </a:t>
            </a:r>
            <a:r>
              <a:rPr lang="es-EC" sz="4000" dirty="0" smtClean="0">
                <a:solidFill>
                  <a:srgbClr val="8E0000"/>
                </a:solidFill>
                <a:latin typeface="Bebas Neue Bold" panose="020B0606020202050201" pitchFamily="34" charset="0"/>
              </a:rPr>
              <a:t>MULTIPLICA </a:t>
            </a:r>
            <a:r>
              <a:rPr lang="es-EC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0"/>
              </a:rPr>
              <a:t>LOS RESULTADOS</a:t>
            </a:r>
            <a:endParaRPr lang="en-IN" sz="4000" dirty="0">
              <a:solidFill>
                <a:schemeClr val="bg1">
                  <a:lumMod val="95000"/>
                </a:schemeClr>
              </a:solidFill>
              <a:highlight>
                <a:srgbClr val="000000"/>
              </a:highlight>
              <a:latin typeface="Bebas Neue Bold" panose="020B0606020202050201" pitchFamily="34" charset="0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6009361" y="5965816"/>
            <a:ext cx="2521022" cy="52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F5C24C"/>
                </a:solidFill>
                <a:latin typeface="Bebas Neue Light" panose="00000500000000000000" pitchFamily="50" charset="0"/>
                <a:ea typeface="Franchise" pitchFamily="49" charset="0"/>
                <a:cs typeface="Aharoni" panose="02010803020104030203" pitchFamily="2" charset="-79"/>
              </a:rPr>
              <a:t>MUCHAS GRACIAS!!</a:t>
            </a:r>
            <a:endParaRPr lang="en-US" sz="2800" dirty="0">
              <a:solidFill>
                <a:srgbClr val="F5C24C"/>
              </a:solidFill>
              <a:latin typeface="Bebas Neue Light" panose="00000500000000000000" pitchFamily="50" charset="0"/>
              <a:ea typeface="Franchise" pitchFamily="49" charset="0"/>
              <a:cs typeface="Aharoni" panose="02010803020104030203" pitchFamily="2" charset="-79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0" y="5554638"/>
            <a:ext cx="3698543" cy="92129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Mónica Torres</a:t>
            </a:r>
          </a:p>
          <a:p>
            <a:r>
              <a:rPr lang="es-EC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Tecnología en Administración Turística</a:t>
            </a:r>
            <a:endParaRPr lang="es-EC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539181" y="1048144"/>
            <a:ext cx="6129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REUNIONES Y EVENTOS INTERNACIONALES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gnika Negative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5656" y="3345017"/>
            <a:ext cx="703955" cy="703955"/>
            <a:chOff x="1475656" y="2336905"/>
            <a:chExt cx="703955" cy="703955"/>
          </a:xfrm>
        </p:grpSpPr>
        <p:sp>
          <p:nvSpPr>
            <p:cNvPr id="18" name="Oval 17"/>
            <p:cNvSpPr/>
            <p:nvPr/>
          </p:nvSpPr>
          <p:spPr>
            <a:xfrm>
              <a:off x="1475656" y="2336905"/>
              <a:ext cx="703955" cy="703955"/>
            </a:xfrm>
            <a:prstGeom prst="wedgeEllipseCallout">
              <a:avLst/>
            </a:prstGeom>
            <a:solidFill>
              <a:srgbClr val="273815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155" y="2534043"/>
              <a:ext cx="278957" cy="293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475656" y="4553996"/>
            <a:ext cx="703955" cy="703955"/>
            <a:chOff x="1475656" y="3545884"/>
            <a:chExt cx="703955" cy="703955"/>
          </a:xfrm>
        </p:grpSpPr>
        <p:sp>
          <p:nvSpPr>
            <p:cNvPr id="14" name="Oval 13"/>
            <p:cNvSpPr/>
            <p:nvPr/>
          </p:nvSpPr>
          <p:spPr>
            <a:xfrm>
              <a:off x="1475656" y="3545884"/>
              <a:ext cx="703955" cy="703955"/>
            </a:xfrm>
            <a:prstGeom prst="wedgeEllipseCallout">
              <a:avLst/>
            </a:prstGeom>
            <a:solidFill>
              <a:srgbClr val="5C922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70" y="3750990"/>
              <a:ext cx="300642" cy="293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2303892" y="3396637"/>
            <a:ext cx="2299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nivel internacional y local</a:t>
            </a:r>
            <a:endParaRPr lang="es-EC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03892" y="4613585"/>
            <a:ext cx="2299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C" dirty="0" smtClean="0"/>
              <a:t>Estrategias de mercado </a:t>
            </a:r>
            <a:r>
              <a:rPr lang="es-EC" b="0" dirty="0" smtClean="0"/>
              <a:t>Quito Turismo</a:t>
            </a:r>
            <a:endParaRPr lang="en-US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2303892" y="5700956"/>
            <a:ext cx="191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b="0" dirty="0" err="1" smtClean="0"/>
              <a:t>hotelera</a:t>
            </a:r>
            <a:r>
              <a:rPr lang="en-US" b="0" dirty="0" smtClean="0"/>
              <a:t> y </a:t>
            </a:r>
            <a:r>
              <a:rPr lang="en-US" b="0" dirty="0" err="1" smtClean="0"/>
              <a:t>salones</a:t>
            </a:r>
            <a:r>
              <a:rPr lang="en-US" b="0" dirty="0" smtClean="0"/>
              <a:t> para </a:t>
            </a:r>
            <a:r>
              <a:rPr lang="en-US" b="0" dirty="0" err="1" smtClean="0"/>
              <a:t>eventos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7" name="Oval 36"/>
          <p:cNvSpPr/>
          <p:nvPr/>
        </p:nvSpPr>
        <p:spPr>
          <a:xfrm>
            <a:off x="1475656" y="5749381"/>
            <a:ext cx="703955" cy="703955"/>
          </a:xfrm>
          <a:prstGeom prst="wedgeEllipseCallout">
            <a:avLst/>
          </a:prstGeom>
          <a:solidFill>
            <a:srgbClr val="8BB23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732688" y="3321876"/>
            <a:ext cx="209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C" b="0" dirty="0" smtClean="0"/>
              <a:t>Percepción </a:t>
            </a:r>
            <a:r>
              <a:rPr lang="es-EC" dirty="0" smtClean="0"/>
              <a:t>Actores Claves</a:t>
            </a:r>
            <a:endParaRPr lang="en-US" dirty="0">
              <a:solidFill>
                <a:srgbClr val="27381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44470" y="4490473"/>
            <a:ext cx="238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 smtClean="0"/>
              <a:t>Estrategía</a:t>
            </a:r>
            <a:r>
              <a:rPr lang="en-US" b="0" dirty="0" smtClean="0"/>
              <a:t> para 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644470" y="5808970"/>
            <a:ext cx="194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 smtClean="0"/>
              <a:t>Conclusiones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816233" y="3345017"/>
            <a:ext cx="703955" cy="703955"/>
          </a:xfrm>
          <a:prstGeom prst="wedgeEllipseCallout">
            <a:avLst/>
          </a:prstGeom>
          <a:solidFill>
            <a:srgbClr val="F5C24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16233" y="4553996"/>
            <a:ext cx="703955" cy="70395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816233" y="5749381"/>
            <a:ext cx="703955" cy="703955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Off-page Connector 29"/>
          <p:cNvSpPr/>
          <p:nvPr/>
        </p:nvSpPr>
        <p:spPr>
          <a:xfrm>
            <a:off x="8585224" y="188640"/>
            <a:ext cx="379264" cy="297731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b="1" dirty="0" smtClean="0"/>
              <a:t>03</a:t>
            </a:r>
            <a:endParaRPr lang="en-US" sz="1200" b="1" dirty="0"/>
          </a:p>
        </p:txBody>
      </p:sp>
      <p:cxnSp>
        <p:nvCxnSpPr>
          <p:cNvPr id="69" name="Straight Connector 61"/>
          <p:cNvCxnSpPr/>
          <p:nvPr/>
        </p:nvCxnSpPr>
        <p:spPr>
          <a:xfrm>
            <a:off x="988949" y="2434402"/>
            <a:ext cx="75795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321" y="3465137"/>
            <a:ext cx="447777" cy="447777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74" y="5928805"/>
            <a:ext cx="293742" cy="30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944321" y="4592714"/>
            <a:ext cx="447778" cy="584775"/>
            <a:chOff x="-1638300" y="440329"/>
            <a:chExt cx="1639888" cy="3419978"/>
          </a:xfrm>
        </p:grpSpPr>
        <p:grpSp>
          <p:nvGrpSpPr>
            <p:cNvPr id="30" name="Group 97"/>
            <p:cNvGrpSpPr/>
            <p:nvPr/>
          </p:nvGrpSpPr>
          <p:grpSpPr>
            <a:xfrm>
              <a:off x="-1638300" y="2417269"/>
              <a:ext cx="1639888" cy="1443038"/>
              <a:chOff x="3752056" y="1000631"/>
              <a:chExt cx="1639888" cy="1443038"/>
            </a:xfrm>
          </p:grpSpPr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4533106" y="2248406"/>
                <a:ext cx="73025" cy="195263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30" y="0"/>
                  </a:cxn>
                  <a:cxn ang="0">
                    <a:pos x="52" y="9"/>
                  </a:cxn>
                  <a:cxn ang="0">
                    <a:pos x="61" y="31"/>
                  </a:cxn>
                  <a:cxn ang="0">
                    <a:pos x="61" y="133"/>
                  </a:cxn>
                  <a:cxn ang="0">
                    <a:pos x="52" y="155"/>
                  </a:cxn>
                  <a:cxn ang="0">
                    <a:pos x="30" y="164"/>
                  </a:cxn>
                  <a:cxn ang="0">
                    <a:pos x="9" y="155"/>
                  </a:cxn>
                  <a:cxn ang="0">
                    <a:pos x="0" y="133"/>
                  </a:cxn>
                  <a:cxn ang="0">
                    <a:pos x="0" y="31"/>
                  </a:cxn>
                  <a:cxn ang="0">
                    <a:pos x="9" y="9"/>
                  </a:cxn>
                </a:cxnLst>
                <a:rect l="0" t="0" r="r" b="b"/>
                <a:pathLst>
                  <a:path w="61" h="164">
                    <a:moveTo>
                      <a:pt x="9" y="9"/>
                    </a:moveTo>
                    <a:cubicBezTo>
                      <a:pt x="15" y="3"/>
                      <a:pt x="22" y="0"/>
                      <a:pt x="30" y="0"/>
                    </a:cubicBez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3"/>
                      <a:pt x="61" y="31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1" y="142"/>
                      <a:pt x="58" y="149"/>
                      <a:pt x="52" y="155"/>
                    </a:cubicBezTo>
                    <a:cubicBezTo>
                      <a:pt x="46" y="161"/>
                      <a:pt x="39" y="164"/>
                      <a:pt x="30" y="164"/>
                    </a:cubicBezTo>
                    <a:cubicBezTo>
                      <a:pt x="22" y="164"/>
                      <a:pt x="15" y="161"/>
                      <a:pt x="9" y="155"/>
                    </a:cubicBezTo>
                    <a:cubicBezTo>
                      <a:pt x="3" y="149"/>
                      <a:pt x="0" y="142"/>
                      <a:pt x="0" y="13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3"/>
                      <a:pt x="3" y="15"/>
                      <a:pt x="9" y="9"/>
                    </a:cubicBezTo>
                    <a:close/>
                  </a:path>
                </a:pathLst>
              </a:custGeom>
              <a:solidFill>
                <a:srgbClr val="F5C2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3971131" y="2042031"/>
                <a:ext cx="160338" cy="160338"/>
              </a:xfrm>
              <a:custGeom>
                <a:avLst/>
                <a:gdLst/>
                <a:ahLst/>
                <a:cxnLst>
                  <a:cxn ang="0">
                    <a:pos x="52" y="125"/>
                  </a:cxn>
                  <a:cxn ang="0">
                    <a:pos x="31" y="134"/>
                  </a:cxn>
                  <a:cxn ang="0">
                    <a:pos x="9" y="125"/>
                  </a:cxn>
                  <a:cxn ang="0">
                    <a:pos x="0" y="103"/>
                  </a:cxn>
                  <a:cxn ang="0">
                    <a:pos x="9" y="81"/>
                  </a:cxn>
                  <a:cxn ang="0">
                    <a:pos x="81" y="9"/>
                  </a:cxn>
                  <a:cxn ang="0">
                    <a:pos x="103" y="0"/>
                  </a:cxn>
                  <a:cxn ang="0">
                    <a:pos x="125" y="9"/>
                  </a:cxn>
                  <a:cxn ang="0">
                    <a:pos x="134" y="31"/>
                  </a:cxn>
                  <a:cxn ang="0">
                    <a:pos x="125" y="52"/>
                  </a:cxn>
                  <a:cxn ang="0">
                    <a:pos x="52" y="125"/>
                  </a:cxn>
                </a:cxnLst>
                <a:rect l="0" t="0" r="r" b="b"/>
                <a:pathLst>
                  <a:path w="134" h="134">
                    <a:moveTo>
                      <a:pt x="52" y="125"/>
                    </a:moveTo>
                    <a:cubicBezTo>
                      <a:pt x="46" y="131"/>
                      <a:pt x="39" y="134"/>
                      <a:pt x="31" y="134"/>
                    </a:cubicBezTo>
                    <a:cubicBezTo>
                      <a:pt x="22" y="134"/>
                      <a:pt x="15" y="131"/>
                      <a:pt x="9" y="125"/>
                    </a:cubicBezTo>
                    <a:cubicBezTo>
                      <a:pt x="3" y="119"/>
                      <a:pt x="0" y="112"/>
                      <a:pt x="0" y="103"/>
                    </a:cubicBezTo>
                    <a:cubicBezTo>
                      <a:pt x="0" y="95"/>
                      <a:pt x="3" y="87"/>
                      <a:pt x="9" y="8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7" y="3"/>
                      <a:pt x="95" y="0"/>
                      <a:pt x="103" y="0"/>
                    </a:cubicBezTo>
                    <a:cubicBezTo>
                      <a:pt x="111" y="0"/>
                      <a:pt x="119" y="3"/>
                      <a:pt x="125" y="9"/>
                    </a:cubicBezTo>
                    <a:cubicBezTo>
                      <a:pt x="131" y="15"/>
                      <a:pt x="134" y="22"/>
                      <a:pt x="134" y="31"/>
                    </a:cubicBezTo>
                    <a:cubicBezTo>
                      <a:pt x="134" y="39"/>
                      <a:pt x="131" y="46"/>
                      <a:pt x="125" y="52"/>
                    </a:cubicBezTo>
                    <a:lnTo>
                      <a:pt x="52" y="125"/>
                    </a:lnTo>
                    <a:close/>
                  </a:path>
                </a:pathLst>
              </a:custGeom>
              <a:solidFill>
                <a:srgbClr val="F5C2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5025231" y="2042031"/>
                <a:ext cx="157163" cy="160338"/>
              </a:xfrm>
              <a:custGeom>
                <a:avLst/>
                <a:gdLst/>
                <a:ahLst/>
                <a:cxnLst>
                  <a:cxn ang="0">
                    <a:pos x="103" y="134"/>
                  </a:cxn>
                  <a:cxn ang="0">
                    <a:pos x="124" y="125"/>
                  </a:cxn>
                  <a:cxn ang="0">
                    <a:pos x="133" y="104"/>
                  </a:cxn>
                  <a:cxn ang="0">
                    <a:pos x="124" y="82"/>
                  </a:cxn>
                  <a:cxn ang="0">
                    <a:pos x="52" y="9"/>
                  </a:cxn>
                  <a:cxn ang="0">
                    <a:pos x="30" y="1"/>
                  </a:cxn>
                  <a:cxn ang="0">
                    <a:pos x="9" y="9"/>
                  </a:cxn>
                  <a:cxn ang="0">
                    <a:pos x="0" y="31"/>
                  </a:cxn>
                  <a:cxn ang="0">
                    <a:pos x="9" y="53"/>
                  </a:cxn>
                  <a:cxn ang="0">
                    <a:pos x="81" y="125"/>
                  </a:cxn>
                  <a:cxn ang="0">
                    <a:pos x="103" y="134"/>
                  </a:cxn>
                </a:cxnLst>
                <a:rect l="0" t="0" r="r" b="b"/>
                <a:pathLst>
                  <a:path w="133" h="134">
                    <a:moveTo>
                      <a:pt x="103" y="134"/>
                    </a:moveTo>
                    <a:cubicBezTo>
                      <a:pt x="111" y="134"/>
                      <a:pt x="118" y="131"/>
                      <a:pt x="124" y="125"/>
                    </a:cubicBezTo>
                    <a:cubicBezTo>
                      <a:pt x="130" y="119"/>
                      <a:pt x="133" y="112"/>
                      <a:pt x="133" y="104"/>
                    </a:cubicBezTo>
                    <a:cubicBezTo>
                      <a:pt x="133" y="95"/>
                      <a:pt x="130" y="88"/>
                      <a:pt x="124" y="8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3"/>
                      <a:pt x="39" y="0"/>
                      <a:pt x="30" y="1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0" y="31"/>
                    </a:cubicBezTo>
                    <a:cubicBezTo>
                      <a:pt x="0" y="40"/>
                      <a:pt x="3" y="47"/>
                      <a:pt x="9" y="53"/>
                    </a:cubicBezTo>
                    <a:cubicBezTo>
                      <a:pt x="81" y="125"/>
                      <a:pt x="81" y="125"/>
                      <a:pt x="81" y="125"/>
                    </a:cubicBezTo>
                    <a:cubicBezTo>
                      <a:pt x="87" y="131"/>
                      <a:pt x="94" y="134"/>
                      <a:pt x="103" y="134"/>
                    </a:cubicBezTo>
                    <a:close/>
                  </a:path>
                </a:pathLst>
              </a:custGeom>
              <a:solidFill>
                <a:srgbClr val="F5C2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3752056" y="1522918"/>
                <a:ext cx="193675" cy="73025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8" y="52"/>
                  </a:cxn>
                  <a:cxn ang="0">
                    <a:pos x="0" y="30"/>
                  </a:cxn>
                  <a:cxn ang="0">
                    <a:pos x="8" y="9"/>
                  </a:cxn>
                  <a:cxn ang="0">
                    <a:pos x="30" y="0"/>
                  </a:cxn>
                  <a:cxn ang="0">
                    <a:pos x="132" y="0"/>
                  </a:cxn>
                  <a:cxn ang="0">
                    <a:pos x="154" y="9"/>
                  </a:cxn>
                  <a:cxn ang="0">
                    <a:pos x="163" y="30"/>
                  </a:cxn>
                  <a:cxn ang="0">
                    <a:pos x="154" y="52"/>
                  </a:cxn>
                  <a:cxn ang="0">
                    <a:pos x="132" y="61"/>
                  </a:cxn>
                  <a:cxn ang="0">
                    <a:pos x="30" y="61"/>
                  </a:cxn>
                </a:cxnLst>
                <a:rect l="0" t="0" r="r" b="b"/>
                <a:pathLst>
                  <a:path w="163" h="61">
                    <a:moveTo>
                      <a:pt x="30" y="61"/>
                    </a:moveTo>
                    <a:cubicBezTo>
                      <a:pt x="22" y="61"/>
                      <a:pt x="14" y="58"/>
                      <a:pt x="8" y="52"/>
                    </a:cubicBezTo>
                    <a:cubicBezTo>
                      <a:pt x="2" y="46"/>
                      <a:pt x="0" y="39"/>
                      <a:pt x="0" y="30"/>
                    </a:cubicBezTo>
                    <a:cubicBezTo>
                      <a:pt x="0" y="22"/>
                      <a:pt x="2" y="15"/>
                      <a:pt x="8" y="9"/>
                    </a:cubicBezTo>
                    <a:cubicBezTo>
                      <a:pt x="14" y="3"/>
                      <a:pt x="22" y="0"/>
                      <a:pt x="3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41" y="0"/>
                      <a:pt x="148" y="3"/>
                      <a:pt x="154" y="9"/>
                    </a:cubicBezTo>
                    <a:cubicBezTo>
                      <a:pt x="160" y="15"/>
                      <a:pt x="163" y="22"/>
                      <a:pt x="163" y="30"/>
                    </a:cubicBezTo>
                    <a:cubicBezTo>
                      <a:pt x="163" y="39"/>
                      <a:pt x="160" y="46"/>
                      <a:pt x="154" y="52"/>
                    </a:cubicBezTo>
                    <a:cubicBezTo>
                      <a:pt x="148" y="58"/>
                      <a:pt x="141" y="61"/>
                      <a:pt x="132" y="61"/>
                    </a:cubicBez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F5C2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5196681" y="1522918"/>
                <a:ext cx="195263" cy="73025"/>
              </a:xfrm>
              <a:custGeom>
                <a:avLst/>
                <a:gdLst/>
                <a:ahLst/>
                <a:cxnLst>
                  <a:cxn ang="0">
                    <a:pos x="9" y="53"/>
                  </a:cxn>
                  <a:cxn ang="0">
                    <a:pos x="0" y="31"/>
                  </a:cxn>
                  <a:cxn ang="0">
                    <a:pos x="9" y="9"/>
                  </a:cxn>
                  <a:cxn ang="0">
                    <a:pos x="31" y="0"/>
                  </a:cxn>
                  <a:cxn ang="0">
                    <a:pos x="133" y="0"/>
                  </a:cxn>
                  <a:cxn ang="0">
                    <a:pos x="155" y="9"/>
                  </a:cxn>
                  <a:cxn ang="0">
                    <a:pos x="164" y="31"/>
                  </a:cxn>
                  <a:cxn ang="0">
                    <a:pos x="155" y="53"/>
                  </a:cxn>
                  <a:cxn ang="0">
                    <a:pos x="133" y="62"/>
                  </a:cxn>
                  <a:cxn ang="0">
                    <a:pos x="31" y="62"/>
                  </a:cxn>
                  <a:cxn ang="0">
                    <a:pos x="9" y="53"/>
                  </a:cxn>
                </a:cxnLst>
                <a:rect l="0" t="0" r="r" b="b"/>
                <a:pathLst>
                  <a:path w="164" h="62">
                    <a:moveTo>
                      <a:pt x="9" y="53"/>
                    </a:moveTo>
                    <a:cubicBezTo>
                      <a:pt x="3" y="47"/>
                      <a:pt x="0" y="40"/>
                      <a:pt x="0" y="31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41" y="0"/>
                      <a:pt x="149" y="3"/>
                      <a:pt x="155" y="9"/>
                    </a:cubicBezTo>
                    <a:cubicBezTo>
                      <a:pt x="161" y="15"/>
                      <a:pt x="164" y="23"/>
                      <a:pt x="164" y="31"/>
                    </a:cubicBezTo>
                    <a:cubicBezTo>
                      <a:pt x="164" y="40"/>
                      <a:pt x="161" y="47"/>
                      <a:pt x="155" y="53"/>
                    </a:cubicBezTo>
                    <a:cubicBezTo>
                      <a:pt x="149" y="59"/>
                      <a:pt x="141" y="62"/>
                      <a:pt x="13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22" y="62"/>
                      <a:pt x="15" y="59"/>
                      <a:pt x="9" y="53"/>
                    </a:cubicBezTo>
                    <a:close/>
                  </a:path>
                </a:pathLst>
              </a:custGeom>
              <a:solidFill>
                <a:srgbClr val="F5C2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3971131" y="1000631"/>
                <a:ext cx="158750" cy="160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9" y="9"/>
                  </a:cxn>
                  <a:cxn ang="0">
                    <a:pos x="0" y="31"/>
                  </a:cxn>
                  <a:cxn ang="0">
                    <a:pos x="9" y="53"/>
                  </a:cxn>
                  <a:cxn ang="0">
                    <a:pos x="81" y="125"/>
                  </a:cxn>
                  <a:cxn ang="0">
                    <a:pos x="103" y="134"/>
                  </a:cxn>
                  <a:cxn ang="0">
                    <a:pos x="124" y="125"/>
                  </a:cxn>
                  <a:cxn ang="0">
                    <a:pos x="133" y="103"/>
                  </a:cxn>
                  <a:cxn ang="0">
                    <a:pos x="124" y="82"/>
                  </a:cxn>
                  <a:cxn ang="0">
                    <a:pos x="52" y="9"/>
                  </a:cxn>
                  <a:cxn ang="0">
                    <a:pos x="30" y="0"/>
                  </a:cxn>
                </a:cxnLst>
                <a:rect l="0" t="0" r="r" b="b"/>
                <a:pathLst>
                  <a:path w="133" h="134">
                    <a:moveTo>
                      <a:pt x="30" y="0"/>
                    </a:move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0" y="31"/>
                    </a:cubicBezTo>
                    <a:cubicBezTo>
                      <a:pt x="0" y="39"/>
                      <a:pt x="3" y="47"/>
                      <a:pt x="9" y="53"/>
                    </a:cubicBezTo>
                    <a:cubicBezTo>
                      <a:pt x="81" y="125"/>
                      <a:pt x="81" y="125"/>
                      <a:pt x="81" y="125"/>
                    </a:cubicBezTo>
                    <a:cubicBezTo>
                      <a:pt x="87" y="131"/>
                      <a:pt x="94" y="134"/>
                      <a:pt x="103" y="134"/>
                    </a:cubicBezTo>
                    <a:cubicBezTo>
                      <a:pt x="111" y="134"/>
                      <a:pt x="118" y="131"/>
                      <a:pt x="124" y="125"/>
                    </a:cubicBezTo>
                    <a:cubicBezTo>
                      <a:pt x="130" y="119"/>
                      <a:pt x="133" y="112"/>
                      <a:pt x="133" y="103"/>
                    </a:cubicBezTo>
                    <a:cubicBezTo>
                      <a:pt x="133" y="95"/>
                      <a:pt x="130" y="88"/>
                      <a:pt x="124" y="8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3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rgbClr val="F5C2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4998243" y="1002218"/>
                <a:ext cx="160338" cy="158750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9" y="124"/>
                  </a:cxn>
                  <a:cxn ang="0">
                    <a:pos x="31" y="133"/>
                  </a:cxn>
                  <a:cxn ang="0">
                    <a:pos x="53" y="124"/>
                  </a:cxn>
                  <a:cxn ang="0">
                    <a:pos x="125" y="52"/>
                  </a:cxn>
                  <a:cxn ang="0">
                    <a:pos x="134" y="30"/>
                  </a:cxn>
                  <a:cxn ang="0">
                    <a:pos x="125" y="9"/>
                  </a:cxn>
                  <a:cxn ang="0">
                    <a:pos x="103" y="0"/>
                  </a:cxn>
                  <a:cxn ang="0">
                    <a:pos x="82" y="9"/>
                  </a:cxn>
                  <a:cxn ang="0">
                    <a:pos x="9" y="81"/>
                  </a:cxn>
                  <a:cxn ang="0">
                    <a:pos x="0" y="103"/>
                  </a:cxn>
                </a:cxnLst>
                <a:rect l="0" t="0" r="r" b="b"/>
                <a:pathLst>
                  <a:path w="134" h="133">
                    <a:moveTo>
                      <a:pt x="0" y="103"/>
                    </a:moveTo>
                    <a:cubicBezTo>
                      <a:pt x="0" y="111"/>
                      <a:pt x="3" y="118"/>
                      <a:pt x="9" y="124"/>
                    </a:cubicBezTo>
                    <a:cubicBezTo>
                      <a:pt x="15" y="130"/>
                      <a:pt x="23" y="133"/>
                      <a:pt x="31" y="133"/>
                    </a:cubicBezTo>
                    <a:cubicBezTo>
                      <a:pt x="40" y="133"/>
                      <a:pt x="47" y="130"/>
                      <a:pt x="53" y="124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31" y="46"/>
                      <a:pt x="134" y="39"/>
                      <a:pt x="134" y="30"/>
                    </a:cubicBezTo>
                    <a:cubicBezTo>
                      <a:pt x="134" y="22"/>
                      <a:pt x="131" y="15"/>
                      <a:pt x="125" y="9"/>
                    </a:cubicBezTo>
                    <a:cubicBezTo>
                      <a:pt x="119" y="3"/>
                      <a:pt x="112" y="0"/>
                      <a:pt x="103" y="0"/>
                    </a:cubicBezTo>
                    <a:cubicBezTo>
                      <a:pt x="95" y="0"/>
                      <a:pt x="88" y="3"/>
                      <a:pt x="82" y="9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3" y="87"/>
                      <a:pt x="0" y="94"/>
                      <a:pt x="0" y="103"/>
                    </a:cubicBezTo>
                    <a:close/>
                  </a:path>
                </a:pathLst>
              </a:custGeom>
              <a:solidFill>
                <a:srgbClr val="F5C2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31" name="Group 98"/>
            <p:cNvGrpSpPr/>
            <p:nvPr/>
          </p:nvGrpSpPr>
          <p:grpSpPr>
            <a:xfrm>
              <a:off x="-1335088" y="440329"/>
              <a:ext cx="1036638" cy="3134227"/>
              <a:chOff x="4055268" y="-976309"/>
              <a:chExt cx="1036638" cy="3134227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4055268" y="1033968"/>
                <a:ext cx="508000" cy="1123950"/>
              </a:xfrm>
              <a:custGeom>
                <a:avLst/>
                <a:gdLst/>
                <a:ahLst/>
                <a:cxnLst>
                  <a:cxn ang="0">
                    <a:pos x="427" y="944"/>
                  </a:cxn>
                  <a:cxn ang="0">
                    <a:pos x="128" y="816"/>
                  </a:cxn>
                  <a:cxn ang="0">
                    <a:pos x="0" y="508"/>
                  </a:cxn>
                  <a:cxn ang="0">
                    <a:pos x="100" y="229"/>
                  </a:cxn>
                  <a:cxn ang="0">
                    <a:pos x="103" y="226"/>
                  </a:cxn>
                  <a:cxn ang="0">
                    <a:pos x="166" y="138"/>
                  </a:cxn>
                  <a:cxn ang="0">
                    <a:pos x="219" y="0"/>
                  </a:cxn>
                  <a:cxn ang="0">
                    <a:pos x="427" y="0"/>
                  </a:cxn>
                  <a:cxn ang="0">
                    <a:pos x="427" y="944"/>
                  </a:cxn>
                </a:cxnLst>
                <a:rect l="0" t="0" r="r" b="b"/>
                <a:pathLst>
                  <a:path w="427" h="944">
                    <a:moveTo>
                      <a:pt x="427" y="944"/>
                    </a:moveTo>
                    <a:cubicBezTo>
                      <a:pt x="311" y="942"/>
                      <a:pt x="211" y="899"/>
                      <a:pt x="128" y="816"/>
                    </a:cubicBezTo>
                    <a:cubicBezTo>
                      <a:pt x="42" y="731"/>
                      <a:pt x="0" y="628"/>
                      <a:pt x="0" y="508"/>
                    </a:cubicBezTo>
                    <a:cubicBezTo>
                      <a:pt x="0" y="401"/>
                      <a:pt x="33" y="308"/>
                      <a:pt x="100" y="229"/>
                    </a:cubicBezTo>
                    <a:cubicBezTo>
                      <a:pt x="101" y="228"/>
                      <a:pt x="102" y="227"/>
                      <a:pt x="103" y="226"/>
                    </a:cubicBezTo>
                    <a:cubicBezTo>
                      <a:pt x="128" y="195"/>
                      <a:pt x="149" y="165"/>
                      <a:pt x="166" y="138"/>
                    </a:cubicBezTo>
                    <a:cubicBezTo>
                      <a:pt x="201" y="84"/>
                      <a:pt x="218" y="38"/>
                      <a:pt x="219" y="0"/>
                    </a:cubicBezTo>
                    <a:cubicBezTo>
                      <a:pt x="427" y="0"/>
                      <a:pt x="427" y="0"/>
                      <a:pt x="427" y="0"/>
                    </a:cubicBezTo>
                    <a:lnTo>
                      <a:pt x="427" y="944"/>
                    </a:lnTo>
                    <a:close/>
                  </a:path>
                </a:pathLst>
              </a:custGeom>
              <a:solidFill>
                <a:srgbClr val="8BB2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4372767" y="-973819"/>
                <a:ext cx="190501" cy="1680763"/>
              </a:xfrm>
              <a:custGeom>
                <a:avLst/>
                <a:gdLst/>
                <a:ahLst/>
                <a:cxnLst>
                  <a:cxn ang="0">
                    <a:pos x="160" y="900"/>
                  </a:cxn>
                  <a:cxn ang="0">
                    <a:pos x="23" y="900"/>
                  </a:cxn>
                  <a:cxn ang="0">
                    <a:pos x="7" y="894"/>
                  </a:cxn>
                  <a:cxn ang="0">
                    <a:pos x="0" y="878"/>
                  </a:cxn>
                  <a:cxn ang="0">
                    <a:pos x="7" y="862"/>
                  </a:cxn>
                  <a:cxn ang="0">
                    <a:pos x="23" y="855"/>
                  </a:cxn>
                  <a:cxn ang="0">
                    <a:pos x="48" y="855"/>
                  </a:cxn>
                  <a:cxn ang="0">
                    <a:pos x="137" y="798"/>
                  </a:cxn>
                  <a:cxn ang="0">
                    <a:pos x="137" y="794"/>
                  </a:cxn>
                  <a:cxn ang="0">
                    <a:pos x="137" y="29"/>
                  </a:cxn>
                  <a:cxn ang="0">
                    <a:pos x="146" y="8"/>
                  </a:cxn>
                  <a:cxn ang="0">
                    <a:pos x="160" y="0"/>
                  </a:cxn>
                  <a:cxn ang="0">
                    <a:pos x="160" y="900"/>
                  </a:cxn>
                </a:cxnLst>
                <a:rect l="0" t="0" r="r" b="b"/>
                <a:pathLst>
                  <a:path w="160" h="900">
                    <a:moveTo>
                      <a:pt x="160" y="900"/>
                    </a:moveTo>
                    <a:cubicBezTo>
                      <a:pt x="23" y="900"/>
                      <a:pt x="23" y="900"/>
                      <a:pt x="23" y="900"/>
                    </a:cubicBezTo>
                    <a:cubicBezTo>
                      <a:pt x="17" y="900"/>
                      <a:pt x="11" y="898"/>
                      <a:pt x="7" y="894"/>
                    </a:cubicBezTo>
                    <a:cubicBezTo>
                      <a:pt x="2" y="889"/>
                      <a:pt x="0" y="884"/>
                      <a:pt x="0" y="878"/>
                    </a:cubicBezTo>
                    <a:cubicBezTo>
                      <a:pt x="0" y="871"/>
                      <a:pt x="2" y="866"/>
                      <a:pt x="7" y="862"/>
                    </a:cubicBezTo>
                    <a:cubicBezTo>
                      <a:pt x="11" y="857"/>
                      <a:pt x="17" y="855"/>
                      <a:pt x="23" y="855"/>
                    </a:cubicBezTo>
                    <a:cubicBezTo>
                      <a:pt x="48" y="855"/>
                      <a:pt x="48" y="855"/>
                      <a:pt x="48" y="855"/>
                    </a:cubicBezTo>
                    <a:cubicBezTo>
                      <a:pt x="72" y="835"/>
                      <a:pt x="101" y="816"/>
                      <a:pt x="137" y="798"/>
                    </a:cubicBezTo>
                    <a:cubicBezTo>
                      <a:pt x="137" y="797"/>
                      <a:pt x="137" y="795"/>
                      <a:pt x="137" y="794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7" y="21"/>
                      <a:pt x="140" y="14"/>
                      <a:pt x="146" y="8"/>
                    </a:cubicBezTo>
                    <a:cubicBezTo>
                      <a:pt x="150" y="4"/>
                      <a:pt x="155" y="1"/>
                      <a:pt x="160" y="0"/>
                    </a:cubicBezTo>
                    <a:lnTo>
                      <a:pt x="160" y="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4563268" y="1033968"/>
                <a:ext cx="528638" cy="1123950"/>
              </a:xfrm>
              <a:custGeom>
                <a:avLst/>
                <a:gdLst/>
                <a:ahLst/>
                <a:cxnLst>
                  <a:cxn ang="0">
                    <a:pos x="0" y="944"/>
                  </a:cxn>
                  <a:cxn ang="0">
                    <a:pos x="0" y="0"/>
                  </a:cxn>
                  <a:cxn ang="0">
                    <a:pos x="226" y="0"/>
                  </a:cxn>
                  <a:cxn ang="0">
                    <a:pos x="345" y="229"/>
                  </a:cxn>
                  <a:cxn ang="0">
                    <a:pos x="348" y="234"/>
                  </a:cxn>
                  <a:cxn ang="0">
                    <a:pos x="445" y="508"/>
                  </a:cxn>
                  <a:cxn ang="0">
                    <a:pos x="317" y="816"/>
                  </a:cxn>
                  <a:cxn ang="0">
                    <a:pos x="9" y="944"/>
                  </a:cxn>
                  <a:cxn ang="0">
                    <a:pos x="0" y="944"/>
                  </a:cxn>
                </a:cxnLst>
                <a:rect l="0" t="0" r="r" b="b"/>
                <a:pathLst>
                  <a:path w="445" h="944">
                    <a:moveTo>
                      <a:pt x="0" y="9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7" y="57"/>
                      <a:pt x="267" y="133"/>
                      <a:pt x="345" y="229"/>
                    </a:cubicBezTo>
                    <a:cubicBezTo>
                      <a:pt x="348" y="234"/>
                      <a:pt x="348" y="234"/>
                      <a:pt x="348" y="234"/>
                    </a:cubicBezTo>
                    <a:cubicBezTo>
                      <a:pt x="413" y="312"/>
                      <a:pt x="445" y="403"/>
                      <a:pt x="445" y="508"/>
                    </a:cubicBezTo>
                    <a:cubicBezTo>
                      <a:pt x="445" y="628"/>
                      <a:pt x="402" y="731"/>
                      <a:pt x="317" y="816"/>
                    </a:cubicBezTo>
                    <a:cubicBezTo>
                      <a:pt x="232" y="901"/>
                      <a:pt x="129" y="944"/>
                      <a:pt x="9" y="944"/>
                    </a:cubicBezTo>
                    <a:cubicBezTo>
                      <a:pt x="6" y="944"/>
                      <a:pt x="3" y="944"/>
                      <a:pt x="0" y="944"/>
                    </a:cubicBezTo>
                    <a:close/>
                  </a:path>
                </a:pathLst>
              </a:custGeom>
              <a:solidFill>
                <a:srgbClr val="ACC22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4563268" y="-976309"/>
                <a:ext cx="206376" cy="1683252"/>
              </a:xfrm>
              <a:custGeom>
                <a:avLst/>
                <a:gdLst/>
                <a:ahLst/>
                <a:cxnLst>
                  <a:cxn ang="0">
                    <a:pos x="0" y="90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28" y="9"/>
                  </a:cxn>
                  <a:cxn ang="0">
                    <a:pos x="37" y="30"/>
                  </a:cxn>
                  <a:cxn ang="0">
                    <a:pos x="37" y="795"/>
                  </a:cxn>
                  <a:cxn ang="0">
                    <a:pos x="37" y="799"/>
                  </a:cxn>
                  <a:cxn ang="0">
                    <a:pos x="131" y="856"/>
                  </a:cxn>
                  <a:cxn ang="0">
                    <a:pos x="151" y="856"/>
                  </a:cxn>
                  <a:cxn ang="0">
                    <a:pos x="167" y="863"/>
                  </a:cxn>
                  <a:cxn ang="0">
                    <a:pos x="174" y="879"/>
                  </a:cxn>
                  <a:cxn ang="0">
                    <a:pos x="167" y="895"/>
                  </a:cxn>
                  <a:cxn ang="0">
                    <a:pos x="151" y="901"/>
                  </a:cxn>
                  <a:cxn ang="0">
                    <a:pos x="0" y="901"/>
                  </a:cxn>
                </a:cxnLst>
                <a:rect l="0" t="0" r="r" b="b"/>
                <a:pathLst>
                  <a:path w="174" h="901">
                    <a:moveTo>
                      <a:pt x="0" y="90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15" y="0"/>
                      <a:pt x="23" y="3"/>
                      <a:pt x="28" y="9"/>
                    </a:cubicBezTo>
                    <a:cubicBezTo>
                      <a:pt x="34" y="15"/>
                      <a:pt x="37" y="22"/>
                      <a:pt x="37" y="30"/>
                    </a:cubicBezTo>
                    <a:cubicBezTo>
                      <a:pt x="37" y="795"/>
                      <a:pt x="37" y="795"/>
                      <a:pt x="37" y="795"/>
                    </a:cubicBezTo>
                    <a:cubicBezTo>
                      <a:pt x="37" y="797"/>
                      <a:pt x="37" y="798"/>
                      <a:pt x="37" y="799"/>
                    </a:cubicBezTo>
                    <a:cubicBezTo>
                      <a:pt x="71" y="814"/>
                      <a:pt x="103" y="833"/>
                      <a:pt x="131" y="856"/>
                    </a:cubicBezTo>
                    <a:cubicBezTo>
                      <a:pt x="151" y="856"/>
                      <a:pt x="151" y="856"/>
                      <a:pt x="151" y="856"/>
                    </a:cubicBezTo>
                    <a:cubicBezTo>
                      <a:pt x="157" y="856"/>
                      <a:pt x="163" y="858"/>
                      <a:pt x="167" y="863"/>
                    </a:cubicBezTo>
                    <a:cubicBezTo>
                      <a:pt x="172" y="867"/>
                      <a:pt x="174" y="872"/>
                      <a:pt x="174" y="879"/>
                    </a:cubicBezTo>
                    <a:cubicBezTo>
                      <a:pt x="174" y="885"/>
                      <a:pt x="172" y="890"/>
                      <a:pt x="167" y="895"/>
                    </a:cubicBezTo>
                    <a:cubicBezTo>
                      <a:pt x="163" y="899"/>
                      <a:pt x="157" y="901"/>
                      <a:pt x="151" y="901"/>
                    </a:cubicBez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D5D5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4563268" y="937131"/>
                <a:ext cx="295275" cy="71438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218" y="0"/>
                  </a:cxn>
                  <a:cxn ang="0">
                    <a:pos x="239" y="9"/>
                  </a:cxn>
                  <a:cxn ang="0">
                    <a:pos x="248" y="30"/>
                  </a:cxn>
                  <a:cxn ang="0">
                    <a:pos x="239" y="52"/>
                  </a:cxn>
                  <a:cxn ang="0">
                    <a:pos x="218" y="60"/>
                  </a:cxn>
                  <a:cxn ang="0">
                    <a:pos x="0" y="60"/>
                  </a:cxn>
                </a:cxnLst>
                <a:rect l="0" t="0" r="r" b="b"/>
                <a:pathLst>
                  <a:path w="248" h="60">
                    <a:moveTo>
                      <a:pt x="0" y="6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26" y="0"/>
                      <a:pt x="233" y="3"/>
                      <a:pt x="239" y="9"/>
                    </a:cubicBezTo>
                    <a:cubicBezTo>
                      <a:pt x="245" y="15"/>
                      <a:pt x="248" y="22"/>
                      <a:pt x="248" y="30"/>
                    </a:cubicBezTo>
                    <a:cubicBezTo>
                      <a:pt x="248" y="39"/>
                      <a:pt x="245" y="46"/>
                      <a:pt x="239" y="52"/>
                    </a:cubicBezTo>
                    <a:cubicBezTo>
                      <a:pt x="233" y="57"/>
                      <a:pt x="226" y="60"/>
                      <a:pt x="218" y="60"/>
                    </a:cubicBez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5D5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4285456" y="937131"/>
                <a:ext cx="277813" cy="71438"/>
              </a:xfrm>
              <a:custGeom>
                <a:avLst/>
                <a:gdLst/>
                <a:ahLst/>
                <a:cxnLst>
                  <a:cxn ang="0">
                    <a:pos x="233" y="60"/>
                  </a:cxn>
                  <a:cxn ang="0">
                    <a:pos x="30" y="60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0" y="0"/>
                  </a:cxn>
                  <a:cxn ang="0">
                    <a:pos x="233" y="0"/>
                  </a:cxn>
                  <a:cxn ang="0">
                    <a:pos x="233" y="60"/>
                  </a:cxn>
                </a:cxnLst>
                <a:rect l="0" t="0" r="r" b="b"/>
                <a:pathLst>
                  <a:path w="233" h="60">
                    <a:moveTo>
                      <a:pt x="233" y="60"/>
                    </a:moveTo>
                    <a:cubicBezTo>
                      <a:pt x="30" y="60"/>
                      <a:pt x="30" y="60"/>
                      <a:pt x="30" y="60"/>
                    </a:cubicBezTo>
                    <a:cubicBezTo>
                      <a:pt x="22" y="60"/>
                      <a:pt x="14" y="57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4" y="3"/>
                      <a:pt x="22" y="0"/>
                      <a:pt x="30" y="0"/>
                    </a:cubicBezTo>
                    <a:cubicBezTo>
                      <a:pt x="233" y="0"/>
                      <a:pt x="233" y="0"/>
                      <a:pt x="233" y="0"/>
                    </a:cubicBezTo>
                    <a:lnTo>
                      <a:pt x="233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4563268" y="837118"/>
                <a:ext cx="295275" cy="71438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218" y="0"/>
                  </a:cxn>
                  <a:cxn ang="0">
                    <a:pos x="240" y="9"/>
                  </a:cxn>
                  <a:cxn ang="0">
                    <a:pos x="248" y="30"/>
                  </a:cxn>
                  <a:cxn ang="0">
                    <a:pos x="248" y="30"/>
                  </a:cxn>
                  <a:cxn ang="0">
                    <a:pos x="240" y="52"/>
                  </a:cxn>
                  <a:cxn ang="0">
                    <a:pos x="218" y="60"/>
                  </a:cxn>
                  <a:cxn ang="0">
                    <a:pos x="0" y="60"/>
                  </a:cxn>
                </a:cxnLst>
                <a:rect l="0" t="0" r="r" b="b"/>
                <a:pathLst>
                  <a:path w="248" h="60">
                    <a:moveTo>
                      <a:pt x="0" y="6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27" y="0"/>
                      <a:pt x="234" y="3"/>
                      <a:pt x="240" y="9"/>
                    </a:cubicBezTo>
                    <a:cubicBezTo>
                      <a:pt x="245" y="15"/>
                      <a:pt x="248" y="22"/>
                      <a:pt x="248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9"/>
                      <a:pt x="245" y="46"/>
                      <a:pt x="240" y="52"/>
                    </a:cubicBezTo>
                    <a:cubicBezTo>
                      <a:pt x="234" y="57"/>
                      <a:pt x="227" y="60"/>
                      <a:pt x="218" y="60"/>
                    </a:cubicBez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5D5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4285456" y="837118"/>
                <a:ext cx="277813" cy="71438"/>
              </a:xfrm>
              <a:custGeom>
                <a:avLst/>
                <a:gdLst/>
                <a:ahLst/>
                <a:cxnLst>
                  <a:cxn ang="0">
                    <a:pos x="233" y="60"/>
                  </a:cxn>
                  <a:cxn ang="0">
                    <a:pos x="30" y="60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0" y="0"/>
                  </a:cxn>
                  <a:cxn ang="0">
                    <a:pos x="233" y="0"/>
                  </a:cxn>
                  <a:cxn ang="0">
                    <a:pos x="233" y="60"/>
                  </a:cxn>
                </a:cxnLst>
                <a:rect l="0" t="0" r="r" b="b"/>
                <a:pathLst>
                  <a:path w="233" h="60">
                    <a:moveTo>
                      <a:pt x="233" y="60"/>
                    </a:moveTo>
                    <a:cubicBezTo>
                      <a:pt x="30" y="60"/>
                      <a:pt x="30" y="60"/>
                      <a:pt x="30" y="60"/>
                    </a:cubicBezTo>
                    <a:cubicBezTo>
                      <a:pt x="22" y="60"/>
                      <a:pt x="15" y="57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0" y="0"/>
                    </a:cubicBezTo>
                    <a:cubicBezTo>
                      <a:pt x="233" y="0"/>
                      <a:pt x="233" y="0"/>
                      <a:pt x="233" y="0"/>
                    </a:cubicBezTo>
                    <a:lnTo>
                      <a:pt x="233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4563268" y="737106"/>
                <a:ext cx="295275" cy="73025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0"/>
                  </a:cxn>
                  <a:cxn ang="0">
                    <a:pos x="218" y="0"/>
                  </a:cxn>
                  <a:cxn ang="0">
                    <a:pos x="239" y="9"/>
                  </a:cxn>
                  <a:cxn ang="0">
                    <a:pos x="248" y="31"/>
                  </a:cxn>
                  <a:cxn ang="0">
                    <a:pos x="239" y="52"/>
                  </a:cxn>
                  <a:cxn ang="0">
                    <a:pos x="218" y="61"/>
                  </a:cxn>
                  <a:cxn ang="0">
                    <a:pos x="0" y="61"/>
                  </a:cxn>
                </a:cxnLst>
                <a:rect l="0" t="0" r="r" b="b"/>
                <a:pathLst>
                  <a:path w="248" h="61">
                    <a:moveTo>
                      <a:pt x="0" y="6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26" y="0"/>
                      <a:pt x="233" y="3"/>
                      <a:pt x="239" y="9"/>
                    </a:cubicBezTo>
                    <a:cubicBezTo>
                      <a:pt x="245" y="15"/>
                      <a:pt x="248" y="22"/>
                      <a:pt x="248" y="31"/>
                    </a:cubicBezTo>
                    <a:cubicBezTo>
                      <a:pt x="248" y="39"/>
                      <a:pt x="245" y="46"/>
                      <a:pt x="239" y="52"/>
                    </a:cubicBezTo>
                    <a:cubicBezTo>
                      <a:pt x="233" y="58"/>
                      <a:pt x="226" y="61"/>
                      <a:pt x="218" y="61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5D5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4283868" y="737106"/>
                <a:ext cx="279400" cy="73025"/>
              </a:xfrm>
              <a:custGeom>
                <a:avLst/>
                <a:gdLst/>
                <a:ahLst/>
                <a:cxnLst>
                  <a:cxn ang="0">
                    <a:pos x="234" y="61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1"/>
                  </a:cxn>
                  <a:cxn ang="0">
                    <a:pos x="9" y="9"/>
                  </a:cxn>
                  <a:cxn ang="0">
                    <a:pos x="31" y="0"/>
                  </a:cxn>
                  <a:cxn ang="0">
                    <a:pos x="234" y="0"/>
                  </a:cxn>
                  <a:cxn ang="0">
                    <a:pos x="234" y="61"/>
                  </a:cxn>
                </a:cxnLst>
                <a:rect l="0" t="0" r="r" b="b"/>
                <a:pathLst>
                  <a:path w="234" h="61">
                    <a:moveTo>
                      <a:pt x="234" y="61"/>
                    </a:moveTo>
                    <a:cubicBezTo>
                      <a:pt x="31" y="61"/>
                      <a:pt x="31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1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234" y="0"/>
                      <a:pt x="234" y="0"/>
                      <a:pt x="234" y="0"/>
                    </a:cubicBezTo>
                    <a:lnTo>
                      <a:pt x="234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33" name="Oval 31"/>
            <p:cNvSpPr/>
            <p:nvPr/>
          </p:nvSpPr>
          <p:spPr>
            <a:xfrm>
              <a:off x="-1065041" y="2836248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17" y="5928805"/>
            <a:ext cx="300642" cy="29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5" grpId="0"/>
      <p:bldP spid="39" grpId="0"/>
      <p:bldP spid="49" grpId="0"/>
      <p:bldP spid="51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6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Rectangle 10"/>
          <p:cNvSpPr/>
          <p:nvPr/>
        </p:nvSpPr>
        <p:spPr>
          <a:xfrm>
            <a:off x="7216348" y="4206507"/>
            <a:ext cx="1927652" cy="2651492"/>
          </a:xfrm>
          <a:prstGeom prst="rect">
            <a:avLst/>
          </a:prstGeom>
          <a:solidFill>
            <a:srgbClr val="FFF2C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2" name="Rectángulo 11"/>
          <p:cNvSpPr/>
          <p:nvPr/>
        </p:nvSpPr>
        <p:spPr>
          <a:xfrm>
            <a:off x="3794866" y="4199134"/>
            <a:ext cx="3421484" cy="2658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6" name="Rectangle 145"/>
          <p:cNvSpPr/>
          <p:nvPr/>
        </p:nvSpPr>
        <p:spPr>
          <a:xfrm>
            <a:off x="-1" y="4201972"/>
            <a:ext cx="3794867" cy="2656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54000" rIns="243000" bIns="54000" rtlCol="0" anchor="ctr"/>
          <a:lstStyle/>
          <a:p>
            <a:pPr algn="ctr"/>
            <a:r>
              <a:rPr lang="es-EC" sz="2400" dirty="0" smtClean="0">
                <a:solidFill>
                  <a:srgbClr val="4982A1"/>
                </a:solidFill>
                <a:latin typeface="Bebas Neue Bold" panose="020B0606020202050201" pitchFamily="34" charset="0"/>
                <a:ea typeface="Lato Light" panose="020F0502020204030203" pitchFamily="34" charset="0"/>
                <a:cs typeface="Segoe UI Light" panose="020B0502040204020203" pitchFamily="34" charset="0"/>
              </a:rPr>
              <a:t>EN EL MUNDO SE REALIZAN </a:t>
            </a:r>
          </a:p>
          <a:p>
            <a:pPr algn="ctr"/>
            <a:r>
              <a:rPr lang="es-EC" sz="2400" dirty="0" smtClean="0">
                <a:solidFill>
                  <a:srgbClr val="4982A1"/>
                </a:solidFill>
                <a:latin typeface="Bebas Neue Bold" panose="020B0606020202050201" pitchFamily="34" charset="0"/>
                <a:ea typeface="Lato Light" panose="020F0502020204030203" pitchFamily="34" charset="0"/>
                <a:cs typeface="Segoe UI Light" panose="020B0502040204020203" pitchFamily="34" charset="0"/>
              </a:rPr>
              <a:t>12.076 reuniones asociativas internacionales</a:t>
            </a:r>
            <a:endParaRPr lang="es-EC" sz="2400" dirty="0">
              <a:solidFill>
                <a:srgbClr val="4982A1"/>
              </a:solidFill>
              <a:latin typeface="Bebas Neue Bold" panose="020B0606020202050201" pitchFamily="34" charset="0"/>
              <a:ea typeface="Lato Light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-1" y="-5895"/>
            <a:ext cx="7213571" cy="4212403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4320627" y="5610773"/>
            <a:ext cx="2489890" cy="20774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ler" panose="02000503030000020004" pitchFamily="2" charset="0"/>
                <a:cs typeface="Arial" panose="020B0604020202020204" pitchFamily="34" charset="0"/>
              </a:rPr>
              <a:t> </a:t>
            </a:r>
            <a:endParaRPr lang="es-EC" sz="1500" dirty="0">
              <a:solidFill>
                <a:schemeClr val="tx1">
                  <a:lumMod val="50000"/>
                  <a:lumOff val="50000"/>
                </a:schemeClr>
              </a:solidFill>
              <a:latin typeface="Aller" panose="02000503030000020004" pitchFamily="2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699468" y="4707818"/>
            <a:ext cx="329945" cy="281904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7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7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1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2700" dirty="0">
              <a:latin typeface="Lato Thin" panose="020F0502020204030203"/>
            </a:endParaRPr>
          </a:p>
        </p:txBody>
      </p:sp>
      <p:sp>
        <p:nvSpPr>
          <p:cNvPr id="154" name="Freeform 48"/>
          <p:cNvSpPr>
            <a:spLocks noEditPoints="1"/>
          </p:cNvSpPr>
          <p:nvPr/>
        </p:nvSpPr>
        <p:spPr bwMode="auto">
          <a:xfrm>
            <a:off x="3674936" y="5402563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36691" y="4959093"/>
            <a:ext cx="257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C00000"/>
                </a:solidFill>
                <a:latin typeface="Bebas Neue Bold" panose="020B0606020202050201" pitchFamily="34" charset="0"/>
              </a:rPr>
              <a:t>EL </a:t>
            </a:r>
            <a:r>
              <a:rPr lang="es-EC" sz="2400" dirty="0" smtClean="0">
                <a:solidFill>
                  <a:srgbClr val="C00000"/>
                </a:solidFill>
                <a:latin typeface="Bebas Neue Bold" panose="020B0606020202050201" pitchFamily="34" charset="0"/>
              </a:rPr>
              <a:t>TURISMO </a:t>
            </a:r>
            <a:r>
              <a:rPr lang="es-EC" dirty="0" smtClean="0">
                <a:solidFill>
                  <a:srgbClr val="C00000"/>
                </a:solidFill>
                <a:latin typeface="Bebas Neue Bold" panose="020B0606020202050201" pitchFamily="34" charset="0"/>
              </a:rPr>
              <a:t>REPRESENTA </a:t>
            </a:r>
          </a:p>
          <a:p>
            <a:pPr algn="ctr"/>
            <a:r>
              <a:rPr lang="es-EC" dirty="0" smtClean="0">
                <a:solidFill>
                  <a:srgbClr val="C00000"/>
                </a:solidFill>
                <a:latin typeface="Bebas Neue Bold" panose="020B0606020202050201" pitchFamily="34" charset="0"/>
              </a:rPr>
              <a:t>CASI EL </a:t>
            </a:r>
            <a:r>
              <a:rPr lang="es-EC" sz="2400" dirty="0" smtClean="0">
                <a:solidFill>
                  <a:srgbClr val="C00000"/>
                </a:solidFill>
                <a:latin typeface="Bebas Neue Bold" panose="020B0606020202050201" pitchFamily="34" charset="0"/>
              </a:rPr>
              <a:t>10%</a:t>
            </a:r>
            <a:r>
              <a:rPr lang="es-EC" dirty="0" smtClean="0">
                <a:solidFill>
                  <a:srgbClr val="C00000"/>
                </a:solidFill>
                <a:latin typeface="Bebas Neue Bold" panose="020B0606020202050201" pitchFamily="34" charset="0"/>
              </a:rPr>
              <a:t> DEL </a:t>
            </a:r>
          </a:p>
          <a:p>
            <a:pPr algn="ctr"/>
            <a:r>
              <a:rPr lang="es-EC" sz="2400" dirty="0" smtClean="0">
                <a:solidFill>
                  <a:srgbClr val="C00000"/>
                </a:solidFill>
                <a:latin typeface="Bebas Neue Bold" panose="020B0606020202050201" pitchFamily="34" charset="0"/>
              </a:rPr>
              <a:t>PIB MUNDIAL</a:t>
            </a:r>
            <a:endParaRPr lang="es-EC" sz="2400" dirty="0">
              <a:solidFill>
                <a:srgbClr val="C0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4006" y="777922"/>
            <a:ext cx="1505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ler" panose="02000503030000020004" pitchFamily="2" charset="0"/>
              </a:rPr>
              <a:t>OMT</a:t>
            </a:r>
            <a:r>
              <a:rPr lang="es-EC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ler" panose="02000503030000020004" pitchFamily="2" charset="0"/>
              </a:rPr>
              <a:t> - </a:t>
            </a:r>
            <a:r>
              <a:rPr lang="es-EC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ler" panose="02000503030000020004" pitchFamily="2" charset="0"/>
              </a:rPr>
              <a:t>ICCA</a:t>
            </a:r>
            <a:endParaRPr lang="es-EC" b="1" dirty="0">
              <a:solidFill>
                <a:schemeClr val="tx1">
                  <a:lumMod val="85000"/>
                  <a:lumOff val="15000"/>
                </a:schemeClr>
              </a:solidFill>
              <a:latin typeface="Aller" panose="02000503030000020004" pitchFamily="2" charset="0"/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5298331" y="2450046"/>
            <a:ext cx="1909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ler" panose="02000503030000020004" pitchFamily="2" charset="0"/>
              </a:rPr>
              <a:t>Ministerio de Turismo – Empresa Pública Metropolitana de Gestión de Destino Turístico </a:t>
            </a:r>
            <a:endParaRPr lang="es-EC" sz="1600" b="1" dirty="0">
              <a:solidFill>
                <a:schemeClr val="tx1">
                  <a:lumMod val="85000"/>
                  <a:lumOff val="1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601" y="-154352"/>
            <a:ext cx="4201971" cy="4201971"/>
          </a:xfrm>
          <a:prstGeom prst="rect">
            <a:avLst/>
          </a:prstGeom>
        </p:spPr>
      </p:pic>
      <p:sp>
        <p:nvSpPr>
          <p:cNvPr id="115" name="Bocadillo: rectángulo 114"/>
          <p:cNvSpPr/>
          <p:nvPr/>
        </p:nvSpPr>
        <p:spPr>
          <a:xfrm flipH="1">
            <a:off x="7216349" y="84208"/>
            <a:ext cx="1927647" cy="4114926"/>
          </a:xfrm>
          <a:prstGeom prst="wedgeRectCallout">
            <a:avLst>
              <a:gd name="adj1" fmla="val -21283"/>
              <a:gd name="adj2" fmla="val 54387"/>
            </a:avLst>
          </a:prstGeom>
          <a:solidFill>
            <a:srgbClr val="C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3" name="Group 62"/>
          <p:cNvGrpSpPr/>
          <p:nvPr/>
        </p:nvGrpSpPr>
        <p:grpSpPr>
          <a:xfrm>
            <a:off x="6253317" y="-10697"/>
            <a:ext cx="2890684" cy="93617"/>
            <a:chOff x="3785584" y="3429000"/>
            <a:chExt cx="4636392" cy="723118"/>
          </a:xfrm>
        </p:grpSpPr>
        <p:sp>
          <p:nvSpPr>
            <p:cNvPr id="104" name="Rectangle 63"/>
            <p:cNvSpPr/>
            <p:nvPr/>
          </p:nvSpPr>
          <p:spPr>
            <a:xfrm>
              <a:off x="3785584" y="3429000"/>
              <a:ext cx="772732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5" name="Rectangle 64"/>
            <p:cNvSpPr/>
            <p:nvPr/>
          </p:nvSpPr>
          <p:spPr>
            <a:xfrm>
              <a:off x="4558316" y="3429000"/>
              <a:ext cx="772732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6" name="Rectangle 65"/>
            <p:cNvSpPr/>
            <p:nvPr/>
          </p:nvSpPr>
          <p:spPr>
            <a:xfrm>
              <a:off x="5331048" y="3429000"/>
              <a:ext cx="772732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7" name="Rectangle 66"/>
            <p:cNvSpPr/>
            <p:nvPr/>
          </p:nvSpPr>
          <p:spPr>
            <a:xfrm>
              <a:off x="6103780" y="3429000"/>
              <a:ext cx="772732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8" name="Rectangle 67"/>
            <p:cNvSpPr/>
            <p:nvPr/>
          </p:nvSpPr>
          <p:spPr>
            <a:xfrm>
              <a:off x="6876512" y="3429000"/>
              <a:ext cx="772732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9" name="Rectangle 68"/>
            <p:cNvSpPr/>
            <p:nvPr/>
          </p:nvSpPr>
          <p:spPr>
            <a:xfrm>
              <a:off x="7649244" y="3429000"/>
              <a:ext cx="772732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7229551" y="1280648"/>
            <a:ext cx="1914447" cy="1772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 </a:t>
            </a:r>
            <a:r>
              <a:rPr lang="es-EC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DESARROLLO A NIVEL INTERNACIONAL </a:t>
            </a:r>
          </a:p>
          <a:p>
            <a:pPr algn="ctr"/>
            <a:r>
              <a:rPr lang="es-EC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Y LOCAL </a:t>
            </a:r>
            <a:endParaRPr lang="es-EC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  <a:p>
            <a:pPr algn="ctr"/>
            <a:endParaRPr lang="en-IN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Bebas Neue Bold" panose="020B0606020202050201" pitchFamily="34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7403138" y="5649796"/>
            <a:ext cx="1668778" cy="307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bas Neue Light" panose="00000500000000000000" pitchFamily="50" charset="0"/>
              <a:ea typeface="Franchise" pitchFamily="49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65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6" grpId="0" animBg="1"/>
      <p:bldP spid="124" grpId="0"/>
      <p:bldP spid="148" grpId="0" animBg="1"/>
      <p:bldP spid="154" grpId="0" animBg="1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94466" y="743477"/>
            <a:ext cx="612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ORGANISMOS INTERNACIONALES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Signika Negative" pitchFamily="2" charset="0"/>
            </a:endParaRPr>
          </a:p>
        </p:txBody>
      </p:sp>
      <p:cxnSp>
        <p:nvCxnSpPr>
          <p:cNvPr id="69" name="Straight Connector 61"/>
          <p:cNvCxnSpPr/>
          <p:nvPr/>
        </p:nvCxnSpPr>
        <p:spPr>
          <a:xfrm>
            <a:off x="890507" y="1423690"/>
            <a:ext cx="75795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6"/>
          <p:cNvGrpSpPr/>
          <p:nvPr/>
        </p:nvGrpSpPr>
        <p:grpSpPr>
          <a:xfrm>
            <a:off x="186552" y="1005087"/>
            <a:ext cx="703955" cy="703955"/>
            <a:chOff x="1475656" y="3545884"/>
            <a:chExt cx="703955" cy="703955"/>
          </a:xfrm>
        </p:grpSpPr>
        <p:sp>
          <p:nvSpPr>
            <p:cNvPr id="38" name="Oval 13"/>
            <p:cNvSpPr/>
            <p:nvPr/>
          </p:nvSpPr>
          <p:spPr>
            <a:xfrm>
              <a:off x="1475656" y="3545884"/>
              <a:ext cx="703955" cy="703955"/>
            </a:xfrm>
            <a:prstGeom prst="wedgeEllipseCallout">
              <a:avLst/>
            </a:prstGeom>
            <a:solidFill>
              <a:srgbClr val="5C922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70" y="3750990"/>
              <a:ext cx="300642" cy="293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2 Marcador de contenido"/>
          <p:cNvSpPr>
            <a:spLocks noGrp="1"/>
          </p:cNvSpPr>
          <p:nvPr>
            <p:ph idx="1"/>
          </p:nvPr>
        </p:nvSpPr>
        <p:spPr>
          <a:xfrm>
            <a:off x="890507" y="1580684"/>
            <a:ext cx="7721229" cy="484741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OMT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constituida en </a:t>
            </a:r>
            <a:r>
              <a:rPr lang="es-EC" sz="2000" b="1" dirty="0" smtClean="0">
                <a:solidFill>
                  <a:srgbClr val="9BBB59"/>
                </a:solidFill>
              </a:rPr>
              <a:t>1975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turismo de reuniones y eventos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desde </a:t>
            </a:r>
            <a:r>
              <a:rPr lang="es-EC" sz="2000" b="1" dirty="0" smtClean="0">
                <a:solidFill>
                  <a:srgbClr val="9BBB59"/>
                </a:solidFill>
              </a:rPr>
              <a:t>1970 </a:t>
            </a:r>
            <a:r>
              <a:rPr lang="es-MX" sz="2000" dirty="0" smtClean="0"/>
              <a:t>en el </a:t>
            </a:r>
            <a:r>
              <a:rPr lang="es-MX" sz="2000" dirty="0"/>
              <a:t>mundo </a:t>
            </a:r>
            <a:r>
              <a:rPr lang="es-MX" sz="2000" dirty="0" smtClean="0"/>
              <a:t>ya alcanza 4000 </a:t>
            </a:r>
            <a:r>
              <a:rPr lang="es-MX" sz="2000" dirty="0"/>
              <a:t>congresos internacionales con la participación de dos millones y medio de </a:t>
            </a:r>
            <a:r>
              <a:rPr lang="es-MX" sz="2000" dirty="0" smtClean="0"/>
              <a:t>personas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2000" b="1" dirty="0">
                <a:solidFill>
                  <a:schemeClr val="bg2">
                    <a:lumMod val="50000"/>
                  </a:schemeClr>
                </a:solidFill>
              </a:rPr>
              <a:t>International Congress and </a:t>
            </a:r>
            <a:r>
              <a:rPr lang="es-MX" sz="2000" b="1" dirty="0" err="1">
                <a:solidFill>
                  <a:schemeClr val="bg2">
                    <a:lumMod val="50000"/>
                  </a:schemeClr>
                </a:solidFill>
              </a:rPr>
              <a:t>Conventions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MX" sz="2000" b="1" dirty="0" err="1">
                <a:solidFill>
                  <a:schemeClr val="bg2">
                    <a:lumMod val="50000"/>
                  </a:schemeClr>
                </a:solidFill>
              </a:rPr>
              <a:t>Association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s-MX" sz="2000" b="1" dirty="0" err="1">
                <a:solidFill>
                  <a:schemeClr val="bg2">
                    <a:lumMod val="50000"/>
                  </a:schemeClr>
                </a:solidFill>
              </a:rPr>
              <a:t>ICCA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establecido parámetros para una adecuada medición, por lo que </a:t>
            </a:r>
            <a:r>
              <a:rPr lang="es-EC" sz="2000" b="1" dirty="0" smtClean="0">
                <a:solidFill>
                  <a:srgbClr val="9BBB59"/>
                </a:solidFill>
              </a:rPr>
              <a:t>en la actualidad se registran 12.076 reuniones asociativas internacionales y se espera alcanzar en el 2020 una cifra de 1.800 millones de turistas a nivel mundial. 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Existe un mercado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20.000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reuniones asociativas que se celebran con asiduidad, 222.000 ediciones de reuniones celebradas hasta la fecha y 11.500 asociaciones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internacionales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Requisitos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mínimo 50 participantes, realizar el evento cíclicamente cada 1, 2 o 3 años, rotar por mínimo tres países.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94466" y="743477"/>
            <a:ext cx="612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RANKING PAÍS – CIUDAD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ICCA 2015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Signika Negative" pitchFamily="2" charset="0"/>
            </a:endParaRPr>
          </a:p>
        </p:txBody>
      </p:sp>
      <p:cxnSp>
        <p:nvCxnSpPr>
          <p:cNvPr id="69" name="Straight Connector 61"/>
          <p:cNvCxnSpPr/>
          <p:nvPr/>
        </p:nvCxnSpPr>
        <p:spPr>
          <a:xfrm>
            <a:off x="890507" y="2051487"/>
            <a:ext cx="75795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6"/>
          <p:cNvGrpSpPr/>
          <p:nvPr/>
        </p:nvGrpSpPr>
        <p:grpSpPr>
          <a:xfrm>
            <a:off x="186552" y="1684186"/>
            <a:ext cx="703955" cy="703955"/>
            <a:chOff x="1475656" y="3545884"/>
            <a:chExt cx="703955" cy="703955"/>
          </a:xfrm>
        </p:grpSpPr>
        <p:sp>
          <p:nvSpPr>
            <p:cNvPr id="38" name="Oval 13"/>
            <p:cNvSpPr/>
            <p:nvPr/>
          </p:nvSpPr>
          <p:spPr>
            <a:xfrm>
              <a:off x="1475656" y="3545884"/>
              <a:ext cx="703955" cy="703955"/>
            </a:xfrm>
            <a:prstGeom prst="wedgeEllipseCallout">
              <a:avLst/>
            </a:prstGeom>
            <a:solidFill>
              <a:srgbClr val="5C922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70" y="3750990"/>
              <a:ext cx="300642" cy="293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893081"/>
              </p:ext>
            </p:extLst>
          </p:nvPr>
        </p:nvGraphicFramePr>
        <p:xfrm>
          <a:off x="1294466" y="2388141"/>
          <a:ext cx="2717975" cy="39164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85811"/>
                <a:gridCol w="10321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País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Puesto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Estados Unidos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Alemania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Reino Unido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España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Francia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Italia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Japón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China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Holanda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Canadá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25941"/>
              </p:ext>
            </p:extLst>
          </p:nvPr>
        </p:nvGraphicFramePr>
        <p:xfrm>
          <a:off x="5184078" y="2388141"/>
          <a:ext cx="2717976" cy="39164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58988"/>
                <a:gridCol w="1358988"/>
              </a:tblGrid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Ciudad 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Puesto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Berlín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París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Barcelona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Viena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Londres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Madrid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Singapur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Estambul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Lisboa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Copenhague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94466" y="743477"/>
            <a:ext cx="612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RANKING TOP TEN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LATINOAMERICA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ICCA 2015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Signika Negative" pitchFamily="2" charset="0"/>
            </a:endParaRPr>
          </a:p>
        </p:txBody>
      </p:sp>
      <p:cxnSp>
        <p:nvCxnSpPr>
          <p:cNvPr id="69" name="Straight Connector 61"/>
          <p:cNvCxnSpPr/>
          <p:nvPr/>
        </p:nvCxnSpPr>
        <p:spPr>
          <a:xfrm>
            <a:off x="890507" y="2051487"/>
            <a:ext cx="75795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6"/>
          <p:cNvGrpSpPr/>
          <p:nvPr/>
        </p:nvGrpSpPr>
        <p:grpSpPr>
          <a:xfrm>
            <a:off x="186552" y="1684186"/>
            <a:ext cx="703955" cy="703955"/>
            <a:chOff x="1475656" y="3545884"/>
            <a:chExt cx="703955" cy="703955"/>
          </a:xfrm>
        </p:grpSpPr>
        <p:sp>
          <p:nvSpPr>
            <p:cNvPr id="38" name="Oval 13"/>
            <p:cNvSpPr/>
            <p:nvPr/>
          </p:nvSpPr>
          <p:spPr>
            <a:xfrm>
              <a:off x="1475656" y="3545884"/>
              <a:ext cx="703955" cy="703955"/>
            </a:xfrm>
            <a:prstGeom prst="wedgeEllipseCallout">
              <a:avLst/>
            </a:prstGeom>
            <a:solidFill>
              <a:srgbClr val="5C922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70" y="3750990"/>
              <a:ext cx="300642" cy="293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37642"/>
              </p:ext>
            </p:extLst>
          </p:nvPr>
        </p:nvGraphicFramePr>
        <p:xfrm>
          <a:off x="2279176" y="2354421"/>
          <a:ext cx="4926842" cy="4259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0415"/>
                <a:gridCol w="2041557"/>
                <a:gridCol w="1584870"/>
              </a:tblGrid>
              <a:tr h="380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Puesto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País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# Reuniones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Brasil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292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México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184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Argentina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181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Colombia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138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Chile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118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Perú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Uruguay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Ecuador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República Dominicana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Panamá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2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94466" y="743477"/>
            <a:ext cx="612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ORGANISMOS PÚBLICOS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Signika Negative" pitchFamily="2" charset="0"/>
            </a:endParaRPr>
          </a:p>
        </p:txBody>
      </p:sp>
      <p:cxnSp>
        <p:nvCxnSpPr>
          <p:cNvPr id="69" name="Straight Connector 61"/>
          <p:cNvCxnSpPr/>
          <p:nvPr/>
        </p:nvCxnSpPr>
        <p:spPr>
          <a:xfrm>
            <a:off x="890507" y="1423690"/>
            <a:ext cx="75795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6"/>
          <p:cNvGrpSpPr/>
          <p:nvPr/>
        </p:nvGrpSpPr>
        <p:grpSpPr>
          <a:xfrm>
            <a:off x="186552" y="1005087"/>
            <a:ext cx="703955" cy="703955"/>
            <a:chOff x="1475656" y="3545884"/>
            <a:chExt cx="703955" cy="703955"/>
          </a:xfrm>
        </p:grpSpPr>
        <p:sp>
          <p:nvSpPr>
            <p:cNvPr id="38" name="Oval 13"/>
            <p:cNvSpPr/>
            <p:nvPr/>
          </p:nvSpPr>
          <p:spPr>
            <a:xfrm>
              <a:off x="1475656" y="3545884"/>
              <a:ext cx="703955" cy="703955"/>
            </a:xfrm>
            <a:prstGeom prst="wedgeEllipseCallout">
              <a:avLst/>
            </a:prstGeom>
            <a:solidFill>
              <a:srgbClr val="5C922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70" y="3750990"/>
              <a:ext cx="300642" cy="293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2 Marcador de contenido"/>
          <p:cNvSpPr>
            <a:spLocks noGrp="1"/>
          </p:cNvSpPr>
          <p:nvPr>
            <p:ph idx="1"/>
          </p:nvPr>
        </p:nvSpPr>
        <p:spPr>
          <a:xfrm>
            <a:off x="890507" y="1685300"/>
            <a:ext cx="7579538" cy="4851978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Ministerio de Turismo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creado </a:t>
            </a:r>
            <a:r>
              <a:rPr lang="es-EC" sz="2000" b="1" dirty="0" smtClean="0">
                <a:solidFill>
                  <a:srgbClr val="A5B925"/>
                </a:solidFill>
              </a:rPr>
              <a:t>10 de agosto de 1992</a:t>
            </a:r>
            <a:r>
              <a:rPr lang="es-EC" sz="2000" b="1" dirty="0" smtClean="0">
                <a:solidFill>
                  <a:srgbClr val="9BBB59"/>
                </a:solidFill>
              </a:rPr>
              <a:t>,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tiene como objetivo </a:t>
            </a:r>
            <a:r>
              <a:rPr lang="es-EC" sz="2000" b="1" dirty="0" smtClean="0">
                <a:solidFill>
                  <a:srgbClr val="A5B925"/>
                </a:solidFill>
              </a:rPr>
              <a:t>posicionar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 </a:t>
            </a:r>
            <a:r>
              <a:rPr lang="es-EC" sz="2000" b="1" dirty="0" smtClean="0">
                <a:solidFill>
                  <a:srgbClr val="A5B925"/>
                </a:solidFill>
              </a:rPr>
              <a:t>Ecuador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como destino líder, </a:t>
            </a:r>
            <a:r>
              <a:rPr lang="es-EC" sz="2000" b="1" dirty="0" smtClean="0">
                <a:solidFill>
                  <a:srgbClr val="A5B925"/>
                </a:solidFill>
              </a:rPr>
              <a:t>mejorar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los servicios turísticos, </a:t>
            </a:r>
            <a:r>
              <a:rPr lang="es-EC" sz="2000" b="1" dirty="0" smtClean="0">
                <a:solidFill>
                  <a:srgbClr val="A5B925"/>
                </a:solidFill>
              </a:rPr>
              <a:t>desarrollar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destinos turísticos, </a:t>
            </a:r>
            <a:r>
              <a:rPr lang="es-EC" sz="2000" b="1" dirty="0" smtClean="0">
                <a:solidFill>
                  <a:srgbClr val="A5B925"/>
                </a:solidFill>
              </a:rPr>
              <a:t>incrementar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número de turistas, </a:t>
            </a:r>
            <a:r>
              <a:rPr lang="es-EC" sz="2000" b="1" dirty="0" smtClean="0">
                <a:solidFill>
                  <a:srgbClr val="A5B925"/>
                </a:solidFill>
              </a:rPr>
              <a:t>fortalecer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turismo interno, </a:t>
            </a:r>
            <a:r>
              <a:rPr lang="es-EC" sz="2000" b="1" dirty="0" smtClean="0">
                <a:solidFill>
                  <a:srgbClr val="A5B925"/>
                </a:solidFill>
              </a:rPr>
              <a:t>elaborar políticas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C" sz="2000" b="1" dirty="0" smtClean="0">
                <a:solidFill>
                  <a:srgbClr val="A5B925"/>
                </a:solidFill>
              </a:rPr>
              <a:t>promover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todo tipo de turismo.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C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Marca País </a:t>
            </a: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EC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Quito Turismo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creado </a:t>
            </a:r>
            <a:r>
              <a:rPr lang="es-EC" sz="2000" b="1" dirty="0">
                <a:solidFill>
                  <a:srgbClr val="A5B925"/>
                </a:solidFill>
              </a:rPr>
              <a:t>5</a:t>
            </a:r>
            <a:r>
              <a:rPr lang="es-EC" sz="2000" b="1" dirty="0" smtClean="0">
                <a:solidFill>
                  <a:srgbClr val="A5B925"/>
                </a:solidFill>
              </a:rPr>
              <a:t> </a:t>
            </a:r>
            <a:r>
              <a:rPr lang="es-EC" sz="2000" b="1" dirty="0">
                <a:solidFill>
                  <a:srgbClr val="A5B925"/>
                </a:solidFill>
              </a:rPr>
              <a:t>de </a:t>
            </a:r>
            <a:r>
              <a:rPr lang="es-EC" sz="2000" b="1" dirty="0" smtClean="0">
                <a:solidFill>
                  <a:srgbClr val="A5B925"/>
                </a:solidFill>
              </a:rPr>
              <a:t>mayo </a:t>
            </a:r>
            <a:r>
              <a:rPr lang="es-EC" sz="2000" b="1" dirty="0">
                <a:solidFill>
                  <a:srgbClr val="A5B925"/>
                </a:solidFill>
              </a:rPr>
              <a:t>de </a:t>
            </a:r>
            <a:r>
              <a:rPr lang="es-EC" sz="2000" b="1" dirty="0" smtClean="0">
                <a:solidFill>
                  <a:srgbClr val="A5B925"/>
                </a:solidFill>
              </a:rPr>
              <a:t>2010</a:t>
            </a:r>
            <a:r>
              <a:rPr lang="es-EC" sz="2000" b="1" dirty="0" smtClean="0">
                <a:solidFill>
                  <a:srgbClr val="9BBB59"/>
                </a:solidFill>
              </a:rPr>
              <a:t>, </a:t>
            </a:r>
            <a:r>
              <a:rPr lang="es-EC" sz="2000" b="1" dirty="0" smtClean="0">
                <a:solidFill>
                  <a:srgbClr val="A5B925"/>
                </a:solidFill>
              </a:rPr>
              <a:t>apoya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sector turístico de </a:t>
            </a:r>
            <a:r>
              <a:rPr lang="es-EC" sz="2000" b="1" dirty="0" smtClean="0">
                <a:solidFill>
                  <a:srgbClr val="A5B925"/>
                </a:solidFill>
              </a:rPr>
              <a:t>Quito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través del diseño, desarrollo, asistencia técnica, promoción y comercialización de productos turísticos. </a:t>
            </a:r>
          </a:p>
          <a:p>
            <a:pPr algn="just"/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de Industria de Reuniones </a:t>
            </a:r>
            <a:r>
              <a:rPr lang="es-EC" sz="2000" b="1" dirty="0" smtClean="0">
                <a:solidFill>
                  <a:srgbClr val="A5B925"/>
                </a:solidFill>
              </a:rPr>
              <a:t>promociona el </a:t>
            </a:r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 de Turismo de Reuniones y Eventos.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27"/>
          <p:cNvSpPr/>
          <p:nvPr/>
        </p:nvSpPr>
        <p:spPr>
          <a:xfrm>
            <a:off x="0" y="-4908"/>
            <a:ext cx="9144000" cy="488557"/>
          </a:xfrm>
          <a:prstGeom prst="rect">
            <a:avLst/>
          </a:prstGeom>
          <a:solidFill>
            <a:srgbClr val="566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3" y="3347014"/>
            <a:ext cx="2088107" cy="9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7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195460" y="830257"/>
            <a:ext cx="1471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solidFill>
                  <a:srgbClr val="273815"/>
                </a:solidFill>
                <a:latin typeface="Bebas Neue Bold" panose="020B0606020202050201" pitchFamily="34" charset="0"/>
                <a:ea typeface="Rancho" panose="02000000000000000000" pitchFamily="2" charset="0"/>
              </a:rPr>
              <a:t>PROMOCIÓN</a:t>
            </a:r>
          </a:p>
          <a:p>
            <a:r>
              <a:rPr lang="es-EC" sz="2800" dirty="0" smtClean="0">
                <a:solidFill>
                  <a:srgbClr val="273815"/>
                </a:solidFill>
                <a:latin typeface="Bebas Neue Bold" panose="020B0606020202050201" pitchFamily="34" charset="0"/>
                <a:ea typeface="Rancho" panose="02000000000000000000" pitchFamily="2" charset="0"/>
              </a:rPr>
              <a:t>DE </a:t>
            </a:r>
            <a:r>
              <a:rPr lang="es-EC" sz="2800" dirty="0" err="1" smtClean="0">
                <a:solidFill>
                  <a:srgbClr val="273815"/>
                </a:solidFill>
                <a:latin typeface="Bebas Neue Bold" panose="020B0606020202050201" pitchFamily="34" charset="0"/>
                <a:ea typeface="Rancho" panose="02000000000000000000" pitchFamily="2" charset="0"/>
              </a:rPr>
              <a:t>EVENTOs</a:t>
            </a:r>
            <a:endParaRPr lang="es-EC" sz="2800" dirty="0">
              <a:solidFill>
                <a:srgbClr val="273815"/>
              </a:solidFill>
              <a:latin typeface="Bebas Neue Bold" panose="020B0606020202050201" pitchFamily="34" charset="0"/>
              <a:ea typeface="Rancho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64" y="2614622"/>
            <a:ext cx="5534574" cy="410502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662033" y="3100798"/>
            <a:ext cx="1509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b="1" dirty="0" smtClean="0">
                <a:latin typeface="Aller" panose="02000503030000020004" pitchFamily="2" charset="0"/>
              </a:rPr>
              <a:t>Apoyo  institucional, financiero, técnico, promoción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573388" y="4398986"/>
            <a:ext cx="1413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C" sz="1200" b="1" dirty="0">
                <a:latin typeface="Aller" panose="02000503030000020004" pitchFamily="2" charset="0"/>
              </a:rPr>
              <a:t>Reuniones con </a:t>
            </a:r>
            <a:r>
              <a:rPr lang="es-EC" sz="1200" b="1" dirty="0" smtClean="0">
                <a:latin typeface="Aller" panose="02000503030000020004" pitchFamily="2" charset="0"/>
              </a:rPr>
              <a:t>entidades de profesionales</a:t>
            </a:r>
            <a:endParaRPr lang="es-EC" sz="1200" dirty="0">
              <a:latin typeface="Aller" panose="02000503030000020004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62033" y="5534657"/>
            <a:ext cx="136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b="1" dirty="0" smtClean="0">
                <a:latin typeface="Aller" panose="02000503030000020004" pitchFamily="2" charset="0"/>
              </a:rPr>
              <a:t>Programa de Embajadores en Quito </a:t>
            </a:r>
            <a:endParaRPr lang="es-EC" sz="1200" dirty="0">
              <a:latin typeface="Aller" panose="02000503030000020004" pitchFamily="2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3802734" y="3423963"/>
            <a:ext cx="269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765132" y="4537485"/>
            <a:ext cx="269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3802734" y="5618894"/>
            <a:ext cx="269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50" name="Group 62"/>
          <p:cNvGrpSpPr/>
          <p:nvPr/>
        </p:nvGrpSpPr>
        <p:grpSpPr>
          <a:xfrm>
            <a:off x="6253317" y="-10697"/>
            <a:ext cx="2890684" cy="93617"/>
            <a:chOff x="3785584" y="3429000"/>
            <a:chExt cx="4636392" cy="723118"/>
          </a:xfrm>
        </p:grpSpPr>
        <p:sp>
          <p:nvSpPr>
            <p:cNvPr id="51" name="Rectangle 63"/>
            <p:cNvSpPr/>
            <p:nvPr/>
          </p:nvSpPr>
          <p:spPr>
            <a:xfrm>
              <a:off x="3785584" y="3429000"/>
              <a:ext cx="772732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2" name="Rectangle 64"/>
            <p:cNvSpPr/>
            <p:nvPr/>
          </p:nvSpPr>
          <p:spPr>
            <a:xfrm>
              <a:off x="4558316" y="3429000"/>
              <a:ext cx="772732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3" name="Rectangle 65"/>
            <p:cNvSpPr/>
            <p:nvPr/>
          </p:nvSpPr>
          <p:spPr>
            <a:xfrm>
              <a:off x="5331048" y="3429000"/>
              <a:ext cx="772732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4" name="Rectangle 66"/>
            <p:cNvSpPr/>
            <p:nvPr/>
          </p:nvSpPr>
          <p:spPr>
            <a:xfrm>
              <a:off x="6103780" y="3429000"/>
              <a:ext cx="772732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5" name="Rectangle 67"/>
            <p:cNvSpPr/>
            <p:nvPr/>
          </p:nvSpPr>
          <p:spPr>
            <a:xfrm>
              <a:off x="6876512" y="3429000"/>
              <a:ext cx="772732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6" name="Rectangle 68"/>
            <p:cNvSpPr/>
            <p:nvPr/>
          </p:nvSpPr>
          <p:spPr>
            <a:xfrm>
              <a:off x="7649244" y="3429000"/>
              <a:ext cx="772732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26" name="Rectangle 10"/>
          <p:cNvSpPr/>
          <p:nvPr/>
        </p:nvSpPr>
        <p:spPr>
          <a:xfrm>
            <a:off x="7216348" y="4206507"/>
            <a:ext cx="1927652" cy="2651492"/>
          </a:xfrm>
          <a:prstGeom prst="rect">
            <a:avLst/>
          </a:prstGeom>
          <a:solidFill>
            <a:srgbClr val="FFF2C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30" name="Bocadillo: rectángulo 29"/>
          <p:cNvSpPr/>
          <p:nvPr/>
        </p:nvSpPr>
        <p:spPr>
          <a:xfrm flipH="1">
            <a:off x="7216351" y="84208"/>
            <a:ext cx="1927647" cy="4122299"/>
          </a:xfrm>
          <a:prstGeom prst="wedgeRectCallout">
            <a:avLst>
              <a:gd name="adj1" fmla="val -21283"/>
              <a:gd name="adj2" fmla="val 54387"/>
            </a:avLst>
          </a:prstGeom>
          <a:solidFill>
            <a:srgbClr val="C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229551" y="1474545"/>
            <a:ext cx="1914447" cy="13849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 </a:t>
            </a:r>
            <a:r>
              <a:rPr lang="es-EC" sz="2800" b="1" dirty="0" smtClean="0">
                <a:solidFill>
                  <a:srgbClr val="A5B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ESTRATEGIAS DE MERCADO </a:t>
            </a:r>
          </a:p>
          <a:p>
            <a:pPr algn="ctr"/>
            <a:r>
              <a:rPr lang="es-EC" sz="2800" b="1" dirty="0" smtClean="0">
                <a:solidFill>
                  <a:srgbClr val="A5B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QUITO TURISMO</a:t>
            </a:r>
            <a:r>
              <a:rPr lang="es-EC" sz="2800" dirty="0" smtClean="0">
                <a:solidFill>
                  <a:srgbClr val="A5B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 </a:t>
            </a:r>
            <a:endParaRPr lang="es-EC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  <a:p>
            <a:pPr algn="ctr"/>
            <a:endParaRPr lang="en-IN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Bebas Neue Bold" panose="020B0606020202050201" pitchFamily="34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7403138" y="5649796"/>
            <a:ext cx="1668778" cy="307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bas Neue Light" panose="00000500000000000000" pitchFamily="50" charset="0"/>
              <a:ea typeface="Franchise" pitchFamily="49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Resultado de imagen para quito tur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04" y="4890553"/>
            <a:ext cx="1143246" cy="11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interempresas.net/fotos/131964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/>
          <a:stretch/>
        </p:blipFill>
        <p:spPr bwMode="auto">
          <a:xfrm>
            <a:off x="1" y="-1104"/>
            <a:ext cx="9144000" cy="68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0"/>
          <p:cNvSpPr/>
          <p:nvPr/>
        </p:nvSpPr>
        <p:spPr>
          <a:xfrm>
            <a:off x="864757" y="4022217"/>
            <a:ext cx="3042401" cy="2838734"/>
          </a:xfrm>
          <a:prstGeom prst="rect">
            <a:avLst/>
          </a:prstGeom>
          <a:solidFill>
            <a:srgbClr val="1271B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bg1"/>
              </a:solidFill>
              <a:latin typeface="Aller" panose="02000503030000020004" pitchFamily="2" charset="0"/>
              <a:ea typeface="Lato Light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 rot="5400000">
            <a:off x="-986990" y="5016087"/>
            <a:ext cx="2838735" cy="864758"/>
          </a:xfrm>
          <a:prstGeom prst="wedgeRectCallout">
            <a:avLst>
              <a:gd name="adj1" fmla="val -20614"/>
              <a:gd name="adj2" fmla="val -733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3" name="TextBox 52"/>
          <p:cNvSpPr txBox="1"/>
          <p:nvPr/>
        </p:nvSpPr>
        <p:spPr>
          <a:xfrm>
            <a:off x="1932649" y="4058089"/>
            <a:ext cx="1674392" cy="341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I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PATRIMONIALES</a:t>
            </a:r>
            <a:r>
              <a:rPr lang="e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 </a:t>
            </a:r>
            <a:endParaRPr lang="en-I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154" name="Freeform 48"/>
          <p:cNvSpPr>
            <a:spLocks noEditPoints="1"/>
          </p:cNvSpPr>
          <p:nvPr/>
        </p:nvSpPr>
        <p:spPr bwMode="auto">
          <a:xfrm>
            <a:off x="1236971" y="4088686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-1009599" y="5166993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SALONES DE EVENTOS </a:t>
            </a:r>
            <a:endParaRPr lang="es-EC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grpSp>
        <p:nvGrpSpPr>
          <p:cNvPr id="19" name="Group 62"/>
          <p:cNvGrpSpPr/>
          <p:nvPr/>
        </p:nvGrpSpPr>
        <p:grpSpPr>
          <a:xfrm>
            <a:off x="6253317" y="-10697"/>
            <a:ext cx="2890684" cy="93617"/>
            <a:chOff x="3785584" y="3429000"/>
            <a:chExt cx="4636392" cy="723118"/>
          </a:xfrm>
        </p:grpSpPr>
        <p:sp>
          <p:nvSpPr>
            <p:cNvPr id="20" name="Rectangle 63"/>
            <p:cNvSpPr/>
            <p:nvPr/>
          </p:nvSpPr>
          <p:spPr>
            <a:xfrm>
              <a:off x="3785584" y="3429000"/>
              <a:ext cx="772732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1" name="Rectangle 64"/>
            <p:cNvSpPr/>
            <p:nvPr/>
          </p:nvSpPr>
          <p:spPr>
            <a:xfrm>
              <a:off x="4558316" y="3429000"/>
              <a:ext cx="772732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2" name="Rectangle 65"/>
            <p:cNvSpPr/>
            <p:nvPr/>
          </p:nvSpPr>
          <p:spPr>
            <a:xfrm>
              <a:off x="5331048" y="3429000"/>
              <a:ext cx="772732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3" name="Rectangle 66"/>
            <p:cNvSpPr/>
            <p:nvPr/>
          </p:nvSpPr>
          <p:spPr>
            <a:xfrm>
              <a:off x="6103780" y="3429000"/>
              <a:ext cx="772732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5" name="Rectangle 67"/>
            <p:cNvSpPr/>
            <p:nvPr/>
          </p:nvSpPr>
          <p:spPr>
            <a:xfrm>
              <a:off x="6876512" y="3429000"/>
              <a:ext cx="772732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27" name="Rectangle 68"/>
            <p:cNvSpPr/>
            <p:nvPr/>
          </p:nvSpPr>
          <p:spPr>
            <a:xfrm>
              <a:off x="7649244" y="3429000"/>
              <a:ext cx="772732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1236971" y="4558928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52"/>
          <p:cNvSpPr txBox="1"/>
          <p:nvPr/>
        </p:nvSpPr>
        <p:spPr>
          <a:xfrm>
            <a:off x="1932649" y="4561628"/>
            <a:ext cx="1674392" cy="341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I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CULTURALES</a:t>
            </a:r>
            <a:endParaRPr lang="en-I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30" name="Freeform 48"/>
          <p:cNvSpPr>
            <a:spLocks noEditPoints="1"/>
          </p:cNvSpPr>
          <p:nvPr/>
        </p:nvSpPr>
        <p:spPr bwMode="auto">
          <a:xfrm>
            <a:off x="1260411" y="5096710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Freeform 48"/>
          <p:cNvSpPr>
            <a:spLocks noEditPoints="1"/>
          </p:cNvSpPr>
          <p:nvPr/>
        </p:nvSpPr>
        <p:spPr bwMode="auto">
          <a:xfrm>
            <a:off x="1267200" y="5678712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52"/>
          <p:cNvSpPr txBox="1"/>
          <p:nvPr/>
        </p:nvSpPr>
        <p:spPr>
          <a:xfrm>
            <a:off x="1932649" y="5096710"/>
            <a:ext cx="1674392" cy="341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I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ACADÉMICAS</a:t>
            </a:r>
            <a:endParaRPr lang="en-I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1932649" y="5627826"/>
            <a:ext cx="1674392" cy="341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I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HOTELERAS</a:t>
            </a:r>
            <a:endParaRPr lang="en-I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36" name="TextBox 52"/>
          <p:cNvSpPr txBox="1"/>
          <p:nvPr/>
        </p:nvSpPr>
        <p:spPr>
          <a:xfrm>
            <a:off x="1909504" y="6145070"/>
            <a:ext cx="1674392" cy="674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I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CENTROS</a:t>
            </a:r>
            <a:r>
              <a:rPr lang="e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 DE </a:t>
            </a:r>
            <a:r>
              <a:rPr lang="en-I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CONVENCIONES</a:t>
            </a:r>
            <a:r>
              <a:rPr lang="e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 </a:t>
            </a:r>
            <a:endParaRPr lang="en-I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37" name="Freeform 48"/>
          <p:cNvSpPr>
            <a:spLocks noEditPoints="1"/>
          </p:cNvSpPr>
          <p:nvPr/>
        </p:nvSpPr>
        <p:spPr bwMode="auto">
          <a:xfrm>
            <a:off x="1277056" y="6323169"/>
            <a:ext cx="239860" cy="23986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 animBg="1"/>
      <p:bldP spid="53" grpId="0"/>
      <p:bldP spid="154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36" grpId="0"/>
      <p:bldP spid="37" grpId="0" animBg="1"/>
    </p:bldLst>
  </p:timing>
</p:sld>
</file>

<file path=ppt/theme/theme1.xml><?xml version="1.0" encoding="utf-8"?>
<a:theme xmlns:a="http://schemas.openxmlformats.org/drawingml/2006/main" name="Actuar Template">
  <a:themeElements>
    <a:clrScheme name="Flat Color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8BE0"/>
      </a:accent1>
      <a:accent2>
        <a:srgbClr val="65C1FF"/>
      </a:accent2>
      <a:accent3>
        <a:srgbClr val="C8DB4D"/>
      </a:accent3>
      <a:accent4>
        <a:srgbClr val="FFC000"/>
      </a:accent4>
      <a:accent5>
        <a:srgbClr val="EE5A47"/>
      </a:accent5>
      <a:accent6>
        <a:srgbClr val="F89D3C"/>
      </a:accent6>
      <a:hlink>
        <a:srgbClr val="0563C1"/>
      </a:hlink>
      <a:folHlink>
        <a:srgbClr val="954F72"/>
      </a:folHlink>
    </a:clrScheme>
    <a:fontScheme name="Young &amp; Aller">
      <a:majorFont>
        <a:latin typeface="Young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16485</TotalTime>
  <Words>1017</Words>
  <Application>Microsoft Office PowerPoint</Application>
  <PresentationFormat>Presentación en pantalla (4:3)</PresentationFormat>
  <Paragraphs>199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4" baseType="lpstr">
      <vt:lpstr>Aharoni</vt:lpstr>
      <vt:lpstr>Aller</vt:lpstr>
      <vt:lpstr>Arial</vt:lpstr>
      <vt:lpstr>Arial Narrow</vt:lpstr>
      <vt:lpstr>Bebas Neue Bold</vt:lpstr>
      <vt:lpstr>Bebas Neue Light</vt:lpstr>
      <vt:lpstr>Calibri</vt:lpstr>
      <vt:lpstr>FontAwesome</vt:lpstr>
      <vt:lpstr>Franchise</vt:lpstr>
      <vt:lpstr>Lato Light</vt:lpstr>
      <vt:lpstr>Lato Thin</vt:lpstr>
      <vt:lpstr>Rancho</vt:lpstr>
      <vt:lpstr>Segoe UI Light</vt:lpstr>
      <vt:lpstr>Signika Negative</vt:lpstr>
      <vt:lpstr>Times New Roman</vt:lpstr>
      <vt:lpstr>Young</vt:lpstr>
      <vt:lpstr>Actuar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Psiconciencia</dc:title>
  <dc:creator>segmentoDigital.com;Jhonathan Davila</dc:creator>
  <cp:keywords>Psiconciencia</cp:keywords>
  <cp:lastModifiedBy>Monica Torres</cp:lastModifiedBy>
  <cp:revision>1915</cp:revision>
  <dcterms:created xsi:type="dcterms:W3CDTF">2015-05-07T07:32:25Z</dcterms:created>
  <dcterms:modified xsi:type="dcterms:W3CDTF">2017-02-09T22:59:45Z</dcterms:modified>
</cp:coreProperties>
</file>