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8" r:id="rId3"/>
    <p:sldId id="276" r:id="rId4"/>
    <p:sldId id="277" r:id="rId5"/>
    <p:sldId id="278" r:id="rId6"/>
    <p:sldId id="279" r:id="rId7"/>
    <p:sldId id="280" r:id="rId8"/>
    <p:sldId id="284" r:id="rId9"/>
    <p:sldId id="281" r:id="rId10"/>
    <p:sldId id="282" r:id="rId11"/>
    <p:sldId id="283"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12" r:id="rId32"/>
    <p:sldId id="313" r:id="rId33"/>
    <p:sldId id="314" r:id="rId34"/>
    <p:sldId id="304" r:id="rId35"/>
    <p:sldId id="305" r:id="rId36"/>
    <p:sldId id="315" r:id="rId37"/>
    <p:sldId id="306" r:id="rId38"/>
    <p:sldId id="307" r:id="rId39"/>
    <p:sldId id="308" r:id="rId40"/>
    <p:sldId id="309" r:id="rId41"/>
    <p:sldId id="310" r:id="rId42"/>
    <p:sldId id="311" r:id="rId43"/>
    <p:sldId id="316" r:id="rId44"/>
    <p:sldId id="317" r:id="rId45"/>
    <p:sldId id="318" r:id="rId46"/>
    <p:sldId id="320" r:id="rId47"/>
    <p:sldId id="319" r:id="rId48"/>
    <p:sldId id="321" r:id="rId49"/>
    <p:sldId id="322" r:id="rId50"/>
    <p:sldId id="323" r:id="rId51"/>
    <p:sldId id="324" r:id="rId52"/>
    <p:sldId id="325" r:id="rId53"/>
    <p:sldId id="326" r:id="rId54"/>
    <p:sldId id="327" r:id="rId55"/>
    <p:sldId id="328" r:id="rId5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88B48-3B27-4F2E-B88D-A29C36B84E9F}" type="datetimeFigureOut">
              <a:rPr lang="es-EC" smtClean="0"/>
              <a:t>21/03/2017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DAEC3-C100-4AD4-B971-468B4ACE19EE}" type="slidenum">
              <a:rPr lang="es-EC" smtClean="0"/>
              <a:t>‹Nº›</a:t>
            </a:fld>
            <a:endParaRPr lang="es-EC"/>
          </a:p>
        </p:txBody>
      </p:sp>
    </p:spTree>
    <p:extLst>
      <p:ext uri="{BB962C8B-B14F-4D97-AF65-F5344CB8AC3E}">
        <p14:creationId xmlns:p14="http://schemas.microsoft.com/office/powerpoint/2010/main" val="49158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2DDAEC3-C100-4AD4-B971-468B4ACE19EE}" type="slidenum">
              <a:rPr lang="es-EC" smtClean="0"/>
              <a:t>1</a:t>
            </a:fld>
            <a:endParaRPr lang="es-EC"/>
          </a:p>
        </p:txBody>
      </p:sp>
    </p:spTree>
    <p:extLst>
      <p:ext uri="{BB962C8B-B14F-4D97-AF65-F5344CB8AC3E}">
        <p14:creationId xmlns:p14="http://schemas.microsoft.com/office/powerpoint/2010/main" val="130151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122139F8-DEA7-47A2-A1BA-C99BE6544C07}" type="datetimeFigureOut">
              <a:rPr lang="es-EC" smtClean="0"/>
              <a:t>21/03/2017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428475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22139F8-DEA7-47A2-A1BA-C99BE6544C07}" type="datetimeFigureOut">
              <a:rPr lang="es-EC" smtClean="0"/>
              <a:t>21/03/2017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98746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3"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22139F8-DEA7-47A2-A1BA-C99BE6544C07}" type="datetimeFigureOut">
              <a:rPr lang="es-EC" smtClean="0"/>
              <a:t>21/03/2017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104511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8" y="738049"/>
            <a:ext cx="5445343" cy="6194487"/>
          </a:xfrm>
          <a:prstGeom prst="rect">
            <a:avLst/>
          </a:prstGeom>
        </p:spPr>
      </p:pic>
      <p:pic>
        <p:nvPicPr>
          <p:cNvPr id="8" name="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 y="49008"/>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4337" y="76994"/>
            <a:ext cx="949451" cy="1063625"/>
          </a:xfrm>
          <a:prstGeom prst="rect">
            <a:avLst/>
          </a:prstGeom>
        </p:spPr>
      </p:pic>
    </p:spTree>
    <p:extLst>
      <p:ext uri="{BB962C8B-B14F-4D97-AF65-F5344CB8AC3E}">
        <p14:creationId xmlns:p14="http://schemas.microsoft.com/office/powerpoint/2010/main" val="140517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22139F8-DEA7-47A2-A1BA-C99BE6544C07}" type="datetimeFigureOut">
              <a:rPr lang="es-EC" smtClean="0"/>
              <a:t>21/03/2017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415356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4"/>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22139F8-DEA7-47A2-A1BA-C99BE6544C07}" type="datetimeFigureOut">
              <a:rPr lang="es-EC" smtClean="0"/>
              <a:t>21/03/2017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151681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122139F8-DEA7-47A2-A1BA-C99BE6544C07}" type="datetimeFigureOut">
              <a:rPr lang="es-EC" smtClean="0"/>
              <a:t>21/03/2017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415744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122139F8-DEA7-47A2-A1BA-C99BE6544C07}" type="datetimeFigureOut">
              <a:rPr lang="es-EC" smtClean="0"/>
              <a:t>21/03/2017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145551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122139F8-DEA7-47A2-A1BA-C99BE6544C07}" type="datetimeFigureOut">
              <a:rPr lang="es-EC" smtClean="0"/>
              <a:t>21/03/2017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19893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2139F8-DEA7-47A2-A1BA-C99BE6544C07}" type="datetimeFigureOut">
              <a:rPr lang="es-EC" smtClean="0"/>
              <a:t>21/03/2017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2814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22139F8-DEA7-47A2-A1BA-C99BE6544C07}" type="datetimeFigureOut">
              <a:rPr lang="es-EC" smtClean="0"/>
              <a:t>21/03/2017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199124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22139F8-DEA7-47A2-A1BA-C99BE6544C07}" type="datetimeFigureOut">
              <a:rPr lang="es-EC" smtClean="0"/>
              <a:t>21/03/2017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3E29EDF-D2BA-40B2-A51B-60B26152DF63}" type="slidenum">
              <a:rPr lang="es-EC" smtClean="0"/>
              <a:t>‹Nº›</a:t>
            </a:fld>
            <a:endParaRPr lang="es-EC"/>
          </a:p>
        </p:txBody>
      </p:sp>
    </p:spTree>
    <p:extLst>
      <p:ext uri="{BB962C8B-B14F-4D97-AF65-F5344CB8AC3E}">
        <p14:creationId xmlns:p14="http://schemas.microsoft.com/office/powerpoint/2010/main" val="282296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139F8-DEA7-47A2-A1BA-C99BE6544C07}" type="datetimeFigureOut">
              <a:rPr lang="es-EC" smtClean="0"/>
              <a:t>21/03/2017</a:t>
            </a:fld>
            <a:endParaRPr lang="es-EC"/>
          </a:p>
        </p:txBody>
      </p:sp>
      <p:sp>
        <p:nvSpPr>
          <p:cNvPr id="5" name="Marcador de pie de página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29EDF-D2BA-40B2-A51B-60B26152DF63}" type="slidenum">
              <a:rPr lang="es-EC" smtClean="0"/>
              <a:t>‹Nº›</a:t>
            </a:fld>
            <a:endParaRPr lang="es-EC"/>
          </a:p>
        </p:txBody>
      </p:sp>
    </p:spTree>
    <p:extLst>
      <p:ext uri="{BB962C8B-B14F-4D97-AF65-F5344CB8AC3E}">
        <p14:creationId xmlns:p14="http://schemas.microsoft.com/office/powerpoint/2010/main" val="2709811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4.png"/></Relationships>
</file>

<file path=ppt/slides/_rels/slide3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2.xml"/><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png"/><Relationship Id="rId1" Type="http://schemas.openxmlformats.org/officeDocument/2006/relationships/slideLayout" Target="../slideLayouts/slideLayout12.xml"/><Relationship Id="rId4" Type="http://schemas.openxmlformats.org/officeDocument/2006/relationships/image" Target="../media/image109.jpeg"/></Relationships>
</file>

<file path=ppt/slides/_rels/slide4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jpeg"/><Relationship Id="rId1" Type="http://schemas.openxmlformats.org/officeDocument/2006/relationships/slideLayout" Target="../slideLayouts/slideLayout12.xml"/><Relationship Id="rId4" Type="http://schemas.openxmlformats.org/officeDocument/2006/relationships/image" Target="../media/image112.jpeg"/></Relationships>
</file>

<file path=ppt/slides/_rels/slide4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12.xml"/><Relationship Id="rId5" Type="http://schemas.openxmlformats.org/officeDocument/2006/relationships/image" Target="../media/image116.jpeg"/><Relationship Id="rId4" Type="http://schemas.openxmlformats.org/officeDocument/2006/relationships/image" Target="../media/image1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12.xml"/><Relationship Id="rId4" Type="http://schemas.openxmlformats.org/officeDocument/2006/relationships/image" Target="../media/image119.jpeg"/></Relationships>
</file>

<file path=ppt/slides/_rels/slide47.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12.xml"/><Relationship Id="rId4" Type="http://schemas.openxmlformats.org/officeDocument/2006/relationships/image" Target="../media/image123.png"/></Relationships>
</file>

<file path=ppt/slides/_rels/slide4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eg"/><Relationship Id="rId1" Type="http://schemas.openxmlformats.org/officeDocument/2006/relationships/slideLayout" Target="../slideLayouts/slideLayout12.xml"/><Relationship Id="rId4" Type="http://schemas.openxmlformats.org/officeDocument/2006/relationships/image" Target="../media/image12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jpeg"/><Relationship Id="rId1" Type="http://schemas.openxmlformats.org/officeDocument/2006/relationships/slideLayout" Target="../slideLayouts/slideLayout12.xml"/><Relationship Id="rId4" Type="http://schemas.openxmlformats.org/officeDocument/2006/relationships/image" Target="../media/image129.png"/></Relationships>
</file>

<file path=ppt/slides/_rels/slide5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jpeg"/><Relationship Id="rId1" Type="http://schemas.openxmlformats.org/officeDocument/2006/relationships/slideLayout" Target="../slideLayouts/slideLayout12.xml"/><Relationship Id="rId4" Type="http://schemas.openxmlformats.org/officeDocument/2006/relationships/image" Target="../media/image1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1790" y="3055198"/>
            <a:ext cx="9403152" cy="830997"/>
          </a:xfrm>
          <a:prstGeom prst="rect">
            <a:avLst/>
          </a:prstGeom>
          <a:noFill/>
        </p:spPr>
        <p:txBody>
          <a:bodyPr wrap="none" rtlCol="0">
            <a:spAutoFit/>
          </a:bodyPr>
          <a:lstStyle/>
          <a:p>
            <a:r>
              <a:rPr lang="es-EC" sz="2400" b="1" dirty="0"/>
              <a:t>DISEÑO E IMPLEMENTACION DE UNA MÁQUINA ROUTER CNC DE 4 EJES</a:t>
            </a:r>
          </a:p>
          <a:p>
            <a:pPr algn="ctr"/>
            <a:r>
              <a:rPr lang="es-EC" sz="2400" b="1" dirty="0"/>
              <a:t>PARA EL TALLADO DE MODELOS 3D EN MADERA</a:t>
            </a:r>
          </a:p>
        </p:txBody>
      </p:sp>
      <p:sp>
        <p:nvSpPr>
          <p:cNvPr id="5" name="CuadroTexto 4"/>
          <p:cNvSpPr txBox="1"/>
          <p:nvPr/>
        </p:nvSpPr>
        <p:spPr>
          <a:xfrm>
            <a:off x="6673365" y="5266598"/>
            <a:ext cx="3789948" cy="369332"/>
          </a:xfrm>
          <a:prstGeom prst="rect">
            <a:avLst/>
          </a:prstGeom>
          <a:noFill/>
        </p:spPr>
        <p:txBody>
          <a:bodyPr wrap="none" rtlCol="0">
            <a:spAutoFit/>
          </a:bodyPr>
          <a:lstStyle/>
          <a:p>
            <a:r>
              <a:rPr lang="es-EC" dirty="0"/>
              <a:t>DIRECTOR: ING. MORILLO SOSA DIEGO</a:t>
            </a:r>
          </a:p>
        </p:txBody>
      </p:sp>
      <p:pic>
        <p:nvPicPr>
          <p:cNvPr id="2" name="Imagen 1"/>
          <p:cNvPicPr>
            <a:picLocks noChangeAspect="1"/>
          </p:cNvPicPr>
          <p:nvPr/>
        </p:nvPicPr>
        <p:blipFill>
          <a:blip r:embed="rId3"/>
          <a:stretch>
            <a:fillRect/>
          </a:stretch>
        </p:blipFill>
        <p:spPr>
          <a:xfrm>
            <a:off x="3601071" y="469209"/>
            <a:ext cx="5595938" cy="2036585"/>
          </a:xfrm>
          <a:prstGeom prst="rect">
            <a:avLst/>
          </a:prstGeom>
        </p:spPr>
      </p:pic>
      <p:sp>
        <p:nvSpPr>
          <p:cNvPr id="6" name="CuadroTexto 5"/>
          <p:cNvSpPr txBox="1"/>
          <p:nvPr/>
        </p:nvSpPr>
        <p:spPr>
          <a:xfrm>
            <a:off x="6673365" y="4253231"/>
            <a:ext cx="4501297" cy="646331"/>
          </a:xfrm>
          <a:prstGeom prst="rect">
            <a:avLst/>
          </a:prstGeom>
          <a:noFill/>
        </p:spPr>
        <p:txBody>
          <a:bodyPr wrap="none" rtlCol="0">
            <a:spAutoFit/>
          </a:bodyPr>
          <a:lstStyle/>
          <a:p>
            <a:r>
              <a:rPr lang="es-EC" dirty="0"/>
              <a:t>AUTORES: CAICEDO GUERRA ELI DAMIAN</a:t>
            </a:r>
          </a:p>
          <a:p>
            <a:r>
              <a:rPr lang="es-EC" dirty="0"/>
              <a:t>                    PILLAJO ALMACHI CRISTIAN JAVIER</a:t>
            </a:r>
          </a:p>
        </p:txBody>
      </p:sp>
    </p:spTree>
    <p:extLst>
      <p:ext uri="{BB962C8B-B14F-4D97-AF65-F5344CB8AC3E}">
        <p14:creationId xmlns:p14="http://schemas.microsoft.com/office/powerpoint/2010/main" val="68214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12406" y="670795"/>
            <a:ext cx="1667059" cy="369332"/>
          </a:xfrm>
          <a:prstGeom prst="rect">
            <a:avLst/>
          </a:prstGeom>
          <a:noFill/>
        </p:spPr>
        <p:txBody>
          <a:bodyPr wrap="none" rtlCol="0">
            <a:spAutoFit/>
          </a:bodyPr>
          <a:lstStyle/>
          <a:p>
            <a:r>
              <a:rPr lang="es-EC" dirty="0"/>
              <a:t>AREA DE CORTE</a:t>
            </a:r>
          </a:p>
        </p:txBody>
      </p:sp>
      <p:sp>
        <p:nvSpPr>
          <p:cNvPr id="7" name="CuadroTexto 6"/>
          <p:cNvSpPr txBox="1"/>
          <p:nvPr/>
        </p:nvSpPr>
        <p:spPr>
          <a:xfrm>
            <a:off x="1412406" y="3456493"/>
            <a:ext cx="1895968" cy="369332"/>
          </a:xfrm>
          <a:prstGeom prst="rect">
            <a:avLst/>
          </a:prstGeom>
          <a:noFill/>
        </p:spPr>
        <p:txBody>
          <a:bodyPr wrap="none" rtlCol="0">
            <a:spAutoFit/>
          </a:bodyPr>
          <a:lstStyle/>
          <a:p>
            <a:r>
              <a:rPr lang="es-EC" dirty="0"/>
              <a:t>FUERZA DE CORTE</a:t>
            </a:r>
          </a:p>
        </p:txBody>
      </p:sp>
      <p:pic>
        <p:nvPicPr>
          <p:cNvPr id="5" name="Imagen 4"/>
          <p:cNvPicPr>
            <a:picLocks noChangeAspect="1"/>
          </p:cNvPicPr>
          <p:nvPr/>
        </p:nvPicPr>
        <p:blipFill>
          <a:blip r:embed="rId2"/>
          <a:stretch>
            <a:fillRect/>
          </a:stretch>
        </p:blipFill>
        <p:spPr>
          <a:xfrm>
            <a:off x="4139564" y="670795"/>
            <a:ext cx="4657725" cy="2095500"/>
          </a:xfrm>
          <a:prstGeom prst="rect">
            <a:avLst/>
          </a:prstGeom>
        </p:spPr>
      </p:pic>
      <p:pic>
        <p:nvPicPr>
          <p:cNvPr id="6" name="Imagen 5"/>
          <p:cNvPicPr>
            <a:picLocks noChangeAspect="1"/>
          </p:cNvPicPr>
          <p:nvPr/>
        </p:nvPicPr>
        <p:blipFill>
          <a:blip r:embed="rId3"/>
          <a:stretch>
            <a:fillRect/>
          </a:stretch>
        </p:blipFill>
        <p:spPr>
          <a:xfrm>
            <a:off x="4139564" y="3825827"/>
            <a:ext cx="4943475" cy="2095500"/>
          </a:xfrm>
          <a:prstGeom prst="rect">
            <a:avLst/>
          </a:prstGeom>
        </p:spPr>
      </p:pic>
    </p:spTree>
    <p:extLst>
      <p:ext uri="{BB962C8B-B14F-4D97-AF65-F5344CB8AC3E}">
        <p14:creationId xmlns:p14="http://schemas.microsoft.com/office/powerpoint/2010/main" val="292413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58369" y="759495"/>
            <a:ext cx="8762585" cy="5288380"/>
          </a:xfrm>
          <a:prstGeom prst="rect">
            <a:avLst/>
          </a:prstGeom>
        </p:spPr>
      </p:pic>
    </p:spTree>
    <p:extLst>
      <p:ext uri="{BB962C8B-B14F-4D97-AF65-F5344CB8AC3E}">
        <p14:creationId xmlns:p14="http://schemas.microsoft.com/office/powerpoint/2010/main" val="251803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12403" y="332569"/>
            <a:ext cx="3354636" cy="461665"/>
          </a:xfrm>
          <a:prstGeom prst="rect">
            <a:avLst/>
          </a:prstGeom>
          <a:noFill/>
        </p:spPr>
        <p:txBody>
          <a:bodyPr wrap="none" rtlCol="0">
            <a:spAutoFit/>
          </a:bodyPr>
          <a:lstStyle/>
          <a:p>
            <a:r>
              <a:rPr lang="es-EC" sz="2400" b="1" dirty="0"/>
              <a:t>FORMULAS TALADRADO</a:t>
            </a:r>
            <a:r>
              <a:rPr lang="es-EC" b="1" dirty="0"/>
              <a:t>:</a:t>
            </a:r>
          </a:p>
        </p:txBody>
      </p:sp>
      <p:sp>
        <p:nvSpPr>
          <p:cNvPr id="3" name="CuadroTexto 2"/>
          <p:cNvSpPr txBox="1"/>
          <p:nvPr/>
        </p:nvSpPr>
        <p:spPr>
          <a:xfrm>
            <a:off x="1412403" y="794231"/>
            <a:ext cx="2525948" cy="369332"/>
          </a:xfrm>
          <a:prstGeom prst="rect">
            <a:avLst/>
          </a:prstGeom>
          <a:noFill/>
        </p:spPr>
        <p:txBody>
          <a:bodyPr wrap="none" rtlCol="0">
            <a:spAutoFit/>
          </a:bodyPr>
          <a:lstStyle/>
          <a:p>
            <a:r>
              <a:rPr lang="es-EC" dirty="0"/>
              <a:t>VELOCIDAD DEL HUSILLO</a:t>
            </a:r>
          </a:p>
        </p:txBody>
      </p:sp>
      <p:pic>
        <p:nvPicPr>
          <p:cNvPr id="4" name="Imagen 3"/>
          <p:cNvPicPr>
            <a:picLocks noChangeAspect="1"/>
          </p:cNvPicPr>
          <p:nvPr/>
        </p:nvPicPr>
        <p:blipFill>
          <a:blip r:embed="rId2"/>
          <a:stretch>
            <a:fillRect/>
          </a:stretch>
        </p:blipFill>
        <p:spPr>
          <a:xfrm>
            <a:off x="1412406" y="1163566"/>
            <a:ext cx="4295775" cy="2409825"/>
          </a:xfrm>
          <a:prstGeom prst="rect">
            <a:avLst/>
          </a:prstGeom>
        </p:spPr>
      </p:pic>
      <p:pic>
        <p:nvPicPr>
          <p:cNvPr id="5" name="Imagen 4"/>
          <p:cNvPicPr>
            <a:picLocks noChangeAspect="1"/>
          </p:cNvPicPr>
          <p:nvPr/>
        </p:nvPicPr>
        <p:blipFill>
          <a:blip r:embed="rId3"/>
          <a:stretch>
            <a:fillRect/>
          </a:stretch>
        </p:blipFill>
        <p:spPr>
          <a:xfrm>
            <a:off x="1398895" y="3942721"/>
            <a:ext cx="4648200" cy="2457451"/>
          </a:xfrm>
          <a:prstGeom prst="rect">
            <a:avLst/>
          </a:prstGeom>
        </p:spPr>
      </p:pic>
      <p:sp>
        <p:nvSpPr>
          <p:cNvPr id="6" name="CuadroTexto 5"/>
          <p:cNvSpPr txBox="1"/>
          <p:nvPr/>
        </p:nvSpPr>
        <p:spPr>
          <a:xfrm>
            <a:off x="1351996" y="3573388"/>
            <a:ext cx="2133918" cy="369332"/>
          </a:xfrm>
          <a:prstGeom prst="rect">
            <a:avLst/>
          </a:prstGeom>
          <a:noFill/>
        </p:spPr>
        <p:txBody>
          <a:bodyPr wrap="none" rtlCol="0">
            <a:spAutoFit/>
          </a:bodyPr>
          <a:lstStyle/>
          <a:p>
            <a:r>
              <a:rPr lang="es-EC" dirty="0"/>
              <a:t>AVANCE POR DIENTE</a:t>
            </a:r>
          </a:p>
        </p:txBody>
      </p:sp>
      <p:pic>
        <p:nvPicPr>
          <p:cNvPr id="7" name="Imagen 6"/>
          <p:cNvPicPr>
            <a:picLocks noChangeAspect="1"/>
          </p:cNvPicPr>
          <p:nvPr/>
        </p:nvPicPr>
        <p:blipFill>
          <a:blip r:embed="rId4"/>
          <a:stretch>
            <a:fillRect/>
          </a:stretch>
        </p:blipFill>
        <p:spPr>
          <a:xfrm>
            <a:off x="6425118" y="1533591"/>
            <a:ext cx="3710839" cy="3503635"/>
          </a:xfrm>
          <a:prstGeom prst="rect">
            <a:avLst/>
          </a:prstGeom>
        </p:spPr>
      </p:pic>
    </p:spTree>
    <p:extLst>
      <p:ext uri="{BB962C8B-B14F-4D97-AF65-F5344CB8AC3E}">
        <p14:creationId xmlns:p14="http://schemas.microsoft.com/office/powerpoint/2010/main" val="422090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75875" y="577517"/>
            <a:ext cx="2993897" cy="369332"/>
          </a:xfrm>
          <a:prstGeom prst="rect">
            <a:avLst/>
          </a:prstGeom>
          <a:noFill/>
        </p:spPr>
        <p:txBody>
          <a:bodyPr wrap="none" rtlCol="0">
            <a:spAutoFit/>
          </a:bodyPr>
          <a:lstStyle/>
          <a:p>
            <a:r>
              <a:rPr lang="es-EC" dirty="0"/>
              <a:t>FUERZA DE CORTE ESPECIFICA</a:t>
            </a:r>
          </a:p>
        </p:txBody>
      </p:sp>
      <p:pic>
        <p:nvPicPr>
          <p:cNvPr id="3" name="Imagen 2"/>
          <p:cNvPicPr>
            <a:picLocks noChangeAspect="1"/>
          </p:cNvPicPr>
          <p:nvPr/>
        </p:nvPicPr>
        <p:blipFill>
          <a:blip r:embed="rId2"/>
          <a:stretch>
            <a:fillRect/>
          </a:stretch>
        </p:blipFill>
        <p:spPr>
          <a:xfrm>
            <a:off x="4969020" y="762183"/>
            <a:ext cx="4529851" cy="642532"/>
          </a:xfrm>
          <a:prstGeom prst="rect">
            <a:avLst/>
          </a:prstGeom>
        </p:spPr>
      </p:pic>
      <p:pic>
        <p:nvPicPr>
          <p:cNvPr id="4" name="Imagen 3"/>
          <p:cNvPicPr>
            <a:picLocks noChangeAspect="1"/>
          </p:cNvPicPr>
          <p:nvPr/>
        </p:nvPicPr>
        <p:blipFill>
          <a:blip r:embed="rId3"/>
          <a:stretch>
            <a:fillRect/>
          </a:stretch>
        </p:blipFill>
        <p:spPr>
          <a:xfrm>
            <a:off x="2460520" y="1195930"/>
            <a:ext cx="6521163" cy="2714551"/>
          </a:xfrm>
          <a:prstGeom prst="rect">
            <a:avLst/>
          </a:prstGeom>
        </p:spPr>
      </p:pic>
      <p:sp>
        <p:nvSpPr>
          <p:cNvPr id="5" name="CuadroTexto 4"/>
          <p:cNvSpPr txBox="1"/>
          <p:nvPr/>
        </p:nvSpPr>
        <p:spPr>
          <a:xfrm>
            <a:off x="1323478" y="4159553"/>
            <a:ext cx="1137043" cy="369332"/>
          </a:xfrm>
          <a:prstGeom prst="rect">
            <a:avLst/>
          </a:prstGeom>
          <a:noFill/>
        </p:spPr>
        <p:txBody>
          <a:bodyPr wrap="none" rtlCol="0">
            <a:spAutoFit/>
          </a:bodyPr>
          <a:lstStyle/>
          <a:p>
            <a:r>
              <a:rPr lang="es-EC" dirty="0"/>
              <a:t>POTENCIA</a:t>
            </a:r>
          </a:p>
        </p:txBody>
      </p:sp>
      <p:pic>
        <p:nvPicPr>
          <p:cNvPr id="6" name="Imagen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19948" y="5022252"/>
            <a:ext cx="2561753" cy="660552"/>
          </a:xfrm>
          <a:prstGeom prst="rect">
            <a:avLst/>
          </a:prstGeom>
        </p:spPr>
      </p:pic>
      <p:pic>
        <p:nvPicPr>
          <p:cNvPr id="7" name="Imagen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72826" y="4344220"/>
            <a:ext cx="4134815" cy="2016616"/>
          </a:xfrm>
          <a:prstGeom prst="rect">
            <a:avLst/>
          </a:prstGeom>
        </p:spPr>
      </p:pic>
    </p:spTree>
    <p:extLst>
      <p:ext uri="{BB962C8B-B14F-4D97-AF65-F5344CB8AC3E}">
        <p14:creationId xmlns:p14="http://schemas.microsoft.com/office/powerpoint/2010/main" val="202808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07961" y="1540043"/>
            <a:ext cx="5210175" cy="3200400"/>
          </a:xfrm>
          <a:prstGeom prst="rect">
            <a:avLst/>
          </a:prstGeom>
        </p:spPr>
      </p:pic>
      <p:sp>
        <p:nvSpPr>
          <p:cNvPr id="3" name="CuadroTexto 2"/>
          <p:cNvSpPr txBox="1"/>
          <p:nvPr/>
        </p:nvSpPr>
        <p:spPr>
          <a:xfrm>
            <a:off x="1507959" y="962525"/>
            <a:ext cx="2036520" cy="369332"/>
          </a:xfrm>
          <a:prstGeom prst="rect">
            <a:avLst/>
          </a:prstGeom>
          <a:noFill/>
        </p:spPr>
        <p:txBody>
          <a:bodyPr wrap="none" rtlCol="0">
            <a:spAutoFit/>
          </a:bodyPr>
          <a:lstStyle/>
          <a:p>
            <a:r>
              <a:rPr lang="es-EC" dirty="0"/>
              <a:t>FUERZA DE AVANCE</a:t>
            </a:r>
          </a:p>
        </p:txBody>
      </p:sp>
      <p:pic>
        <p:nvPicPr>
          <p:cNvPr id="4" name="Imagen 3"/>
          <p:cNvPicPr>
            <a:picLocks noChangeAspect="1"/>
          </p:cNvPicPr>
          <p:nvPr/>
        </p:nvPicPr>
        <p:blipFill>
          <a:blip r:embed="rId3"/>
          <a:stretch>
            <a:fillRect/>
          </a:stretch>
        </p:blipFill>
        <p:spPr>
          <a:xfrm>
            <a:off x="7238250" y="1203523"/>
            <a:ext cx="3221207" cy="4495372"/>
          </a:xfrm>
          <a:prstGeom prst="rect">
            <a:avLst/>
          </a:prstGeom>
        </p:spPr>
      </p:pic>
    </p:spTree>
    <p:extLst>
      <p:ext uri="{BB962C8B-B14F-4D97-AF65-F5344CB8AC3E}">
        <p14:creationId xmlns:p14="http://schemas.microsoft.com/office/powerpoint/2010/main" val="70061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12403" y="332569"/>
            <a:ext cx="5769015" cy="461665"/>
          </a:xfrm>
          <a:prstGeom prst="rect">
            <a:avLst/>
          </a:prstGeom>
          <a:noFill/>
        </p:spPr>
        <p:txBody>
          <a:bodyPr wrap="none" rtlCol="0">
            <a:spAutoFit/>
          </a:bodyPr>
          <a:lstStyle/>
          <a:p>
            <a:r>
              <a:rPr lang="es-EC" sz="2400" b="1" dirty="0"/>
              <a:t>PARÁMETROS DE CORTE PARA TALADRADO</a:t>
            </a:r>
            <a:r>
              <a:rPr lang="es-EC" b="1" dirty="0"/>
              <a:t>:</a:t>
            </a:r>
          </a:p>
        </p:txBody>
      </p:sp>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0530" y="1142504"/>
            <a:ext cx="8423492" cy="4071185"/>
          </a:xfrm>
          <a:prstGeom prst="rect">
            <a:avLst/>
          </a:prstGeom>
        </p:spPr>
      </p:pic>
    </p:spTree>
    <p:extLst>
      <p:ext uri="{BB962C8B-B14F-4D97-AF65-F5344CB8AC3E}">
        <p14:creationId xmlns:p14="http://schemas.microsoft.com/office/powerpoint/2010/main" val="146462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74143" y="1122949"/>
            <a:ext cx="8526236" cy="3978443"/>
          </a:xfrm>
          <a:prstGeom prst="rect">
            <a:avLst/>
          </a:prstGeom>
        </p:spPr>
      </p:pic>
    </p:spTree>
    <p:extLst>
      <p:ext uri="{BB962C8B-B14F-4D97-AF65-F5344CB8AC3E}">
        <p14:creationId xmlns:p14="http://schemas.microsoft.com/office/powerpoint/2010/main" val="417802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cstate="screen">
            <a:extLst>
              <a:ext uri="{28A0092B-C50C-407E-A947-70E740481C1C}">
                <a14:useLocalDpi xmlns:a14="http://schemas.microsoft.com/office/drawing/2010/main"/>
              </a:ext>
            </a:extLst>
          </a:blip>
          <a:srcRect/>
          <a:stretch/>
        </p:blipFill>
        <p:spPr bwMode="auto">
          <a:xfrm>
            <a:off x="1235243" y="791194"/>
            <a:ext cx="9416716" cy="54171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529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88869" y="364656"/>
            <a:ext cx="4701865" cy="461665"/>
          </a:xfrm>
          <a:prstGeom prst="rect">
            <a:avLst/>
          </a:prstGeom>
          <a:noFill/>
        </p:spPr>
        <p:txBody>
          <a:bodyPr wrap="none" rtlCol="0">
            <a:spAutoFit/>
          </a:bodyPr>
          <a:lstStyle/>
          <a:p>
            <a:r>
              <a:rPr lang="es-EC" sz="2400" b="1" dirty="0"/>
              <a:t>SELECCIÓN DE LAS GUIAS LINEALES</a:t>
            </a:r>
            <a:r>
              <a:rPr lang="es-EC" b="1" dirty="0"/>
              <a:t>:</a:t>
            </a:r>
          </a:p>
        </p:txBody>
      </p:sp>
      <p:sp>
        <p:nvSpPr>
          <p:cNvPr id="5" name="CuadroTexto 4"/>
          <p:cNvSpPr txBox="1"/>
          <p:nvPr/>
        </p:nvSpPr>
        <p:spPr>
          <a:xfrm>
            <a:off x="1588869" y="954324"/>
            <a:ext cx="9784987" cy="369332"/>
          </a:xfrm>
          <a:prstGeom prst="rect">
            <a:avLst/>
          </a:prstGeom>
          <a:noFill/>
        </p:spPr>
        <p:txBody>
          <a:bodyPr wrap="square" rtlCol="0">
            <a:spAutoFit/>
          </a:bodyPr>
          <a:lstStyle/>
          <a:p>
            <a:r>
              <a:rPr lang="es-EC" dirty="0"/>
              <a:t>DIAGRAMA DE CUERPO LIBRE EJE Z</a:t>
            </a:r>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884526" y="1451667"/>
            <a:ext cx="3018116" cy="4949135"/>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a:ext>
            </a:extLst>
          </a:blip>
          <a:srcRect/>
          <a:stretch>
            <a:fillRect/>
          </a:stretch>
        </p:blipFill>
        <p:spPr bwMode="auto">
          <a:xfrm>
            <a:off x="3939802" y="1442148"/>
            <a:ext cx="2350933" cy="2987181"/>
          </a:xfrm>
          <a:prstGeom prst="rect">
            <a:avLst/>
          </a:prstGeom>
          <a:noFill/>
          <a:ln>
            <a:noFill/>
          </a:ln>
        </p:spPr>
      </p:pic>
      <p:pic>
        <p:nvPicPr>
          <p:cNvPr id="8" name="Imagen 7"/>
          <p:cNvPicPr>
            <a:picLocks noChangeAspect="1"/>
          </p:cNvPicPr>
          <p:nvPr/>
        </p:nvPicPr>
        <p:blipFill>
          <a:blip r:embed="rId4"/>
          <a:stretch>
            <a:fillRect/>
          </a:stretch>
        </p:blipFill>
        <p:spPr>
          <a:xfrm>
            <a:off x="4105544" y="4429329"/>
            <a:ext cx="2019445" cy="2174787"/>
          </a:xfrm>
          <a:prstGeom prst="rect">
            <a:avLst/>
          </a:prstGeom>
        </p:spPr>
      </p:pic>
      <p:sp>
        <p:nvSpPr>
          <p:cNvPr id="9" name="Rectángulo 8"/>
          <p:cNvSpPr/>
          <p:nvPr/>
        </p:nvSpPr>
        <p:spPr>
          <a:xfrm>
            <a:off x="9354313" y="6173953"/>
            <a:ext cx="2351926" cy="507831"/>
          </a:xfrm>
          <a:prstGeom prst="rect">
            <a:avLst/>
          </a:prstGeom>
        </p:spPr>
        <p:txBody>
          <a:bodyPr wrap="none">
            <a:spAutoFit/>
          </a:bodyPr>
          <a:lstStyle/>
          <a:p>
            <a:pPr algn="ctr">
              <a:lnSpc>
                <a:spcPct val="150000"/>
              </a:lnSpc>
            </a:pPr>
            <a:r>
              <a:rPr lang="es-EC" b="1" dirty="0">
                <a:latin typeface="Arial" panose="020B0604020202020204" pitchFamily="34" charset="0"/>
                <a:ea typeface="Calibri" panose="020F0502020204030204" pitchFamily="34" charset="0"/>
                <a:cs typeface="Times New Roman" panose="02020603050405020304" pitchFamily="18" charset="0"/>
              </a:rPr>
              <a:t>Fuente: (THK, 2009)</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3637" y="1391481"/>
            <a:ext cx="4519615" cy="3105671"/>
          </a:xfrm>
          <a:prstGeom prst="rect">
            <a:avLst/>
          </a:prstGeom>
        </p:spPr>
      </p:pic>
      <p:pic>
        <p:nvPicPr>
          <p:cNvPr id="11" name="Imagen 10"/>
          <p:cNvPicPr>
            <a:picLocks noChangeAspect="1"/>
          </p:cNvPicPr>
          <p:nvPr/>
        </p:nvPicPr>
        <p:blipFill rotWithShape="1">
          <a:blip r:embed="rId6" cstate="screen">
            <a:extLst>
              <a:ext uri="{28A0092B-C50C-407E-A947-70E740481C1C}">
                <a14:useLocalDpi xmlns:a14="http://schemas.microsoft.com/office/drawing/2010/main"/>
              </a:ext>
            </a:extLst>
          </a:blip>
          <a:srcRect t="-5696"/>
          <a:stretch/>
        </p:blipFill>
        <p:spPr>
          <a:xfrm>
            <a:off x="6493637" y="4564970"/>
            <a:ext cx="4320633" cy="1264159"/>
          </a:xfrm>
          <a:prstGeom prst="rect">
            <a:avLst/>
          </a:prstGeom>
        </p:spPr>
      </p:pic>
    </p:spTree>
    <p:extLst>
      <p:ext uri="{BB962C8B-B14F-4D97-AF65-F5344CB8AC3E}">
        <p14:creationId xmlns:p14="http://schemas.microsoft.com/office/powerpoint/2010/main" val="1167209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a:ext>
            </a:extLst>
          </a:blip>
          <a:srcRect/>
          <a:stretch>
            <a:fillRect/>
          </a:stretch>
        </p:blipFill>
        <p:spPr bwMode="auto">
          <a:xfrm>
            <a:off x="1293277" y="990727"/>
            <a:ext cx="2364323" cy="3368591"/>
          </a:xfrm>
          <a:prstGeom prst="rect">
            <a:avLst/>
          </a:prstGeom>
          <a:noFill/>
          <a:ln>
            <a:noFill/>
          </a:ln>
        </p:spPr>
      </p:pic>
      <p:pic>
        <p:nvPicPr>
          <p:cNvPr id="3" name="Imagen 2"/>
          <p:cNvPicPr>
            <a:picLocks noChangeAspect="1"/>
          </p:cNvPicPr>
          <p:nvPr/>
        </p:nvPicPr>
        <p:blipFill>
          <a:blip r:embed="rId3"/>
          <a:stretch>
            <a:fillRect/>
          </a:stretch>
        </p:blipFill>
        <p:spPr>
          <a:xfrm>
            <a:off x="3657600" y="990729"/>
            <a:ext cx="2514600" cy="2943225"/>
          </a:xfrm>
          <a:prstGeom prst="rect">
            <a:avLst/>
          </a:prstGeom>
        </p:spPr>
      </p:pic>
      <p:pic>
        <p:nvPicPr>
          <p:cNvPr id="4" name="Imagen 3"/>
          <p:cNvPicPr>
            <a:picLocks noChangeAspect="1"/>
          </p:cNvPicPr>
          <p:nvPr/>
        </p:nvPicPr>
        <p:blipFill>
          <a:blip r:embed="rId4"/>
          <a:stretch>
            <a:fillRect/>
          </a:stretch>
        </p:blipFill>
        <p:spPr>
          <a:xfrm>
            <a:off x="6172205" y="1097070"/>
            <a:ext cx="5045761" cy="2730543"/>
          </a:xfrm>
          <a:prstGeom prst="rect">
            <a:avLst/>
          </a:prstGeom>
        </p:spPr>
      </p:pic>
      <p:pic>
        <p:nvPicPr>
          <p:cNvPr id="5" name="Imagen 4"/>
          <p:cNvPicPr>
            <a:picLocks noChangeAspect="1"/>
          </p:cNvPicPr>
          <p:nvPr/>
        </p:nvPicPr>
        <p:blipFill>
          <a:blip r:embed="rId5"/>
          <a:stretch>
            <a:fillRect/>
          </a:stretch>
        </p:blipFill>
        <p:spPr>
          <a:xfrm>
            <a:off x="981076" y="4518673"/>
            <a:ext cx="5191125" cy="1699585"/>
          </a:xfrm>
          <a:prstGeom prst="rect">
            <a:avLst/>
          </a:prstGeom>
        </p:spPr>
      </p:pic>
      <p:pic>
        <p:nvPicPr>
          <p:cNvPr id="6" name="Imagen 5"/>
          <p:cNvPicPr>
            <a:picLocks noChangeAspect="1"/>
          </p:cNvPicPr>
          <p:nvPr/>
        </p:nvPicPr>
        <p:blipFill>
          <a:blip r:embed="rId6"/>
          <a:stretch>
            <a:fillRect/>
          </a:stretch>
        </p:blipFill>
        <p:spPr>
          <a:xfrm>
            <a:off x="6172203" y="4473114"/>
            <a:ext cx="5276851" cy="1790700"/>
          </a:xfrm>
          <a:prstGeom prst="rect">
            <a:avLst/>
          </a:prstGeom>
        </p:spPr>
      </p:pic>
    </p:spTree>
    <p:extLst>
      <p:ext uri="{BB962C8B-B14F-4D97-AF65-F5344CB8AC3E}">
        <p14:creationId xmlns:p14="http://schemas.microsoft.com/office/powerpoint/2010/main" val="196226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7096" y="1173192"/>
            <a:ext cx="3464346" cy="369332"/>
          </a:xfrm>
          <a:prstGeom prst="rect">
            <a:avLst/>
          </a:prstGeom>
          <a:noFill/>
        </p:spPr>
        <p:txBody>
          <a:bodyPr wrap="none" rtlCol="0">
            <a:spAutoFit/>
          </a:bodyPr>
          <a:lstStyle/>
          <a:p>
            <a:r>
              <a:rPr lang="es-EC" b="1" dirty="0"/>
              <a:t>PLANTEAMIENTO DEL PROBLEMA:</a:t>
            </a:r>
          </a:p>
        </p:txBody>
      </p:sp>
      <p:sp>
        <p:nvSpPr>
          <p:cNvPr id="3" name="CuadroTexto 2"/>
          <p:cNvSpPr txBox="1"/>
          <p:nvPr/>
        </p:nvSpPr>
        <p:spPr>
          <a:xfrm>
            <a:off x="1656275" y="1915068"/>
            <a:ext cx="9204387" cy="2585323"/>
          </a:xfrm>
          <a:prstGeom prst="rect">
            <a:avLst/>
          </a:prstGeom>
          <a:noFill/>
        </p:spPr>
        <p:txBody>
          <a:bodyPr wrap="square" rtlCol="0">
            <a:spAutoFit/>
          </a:bodyPr>
          <a:lstStyle/>
          <a:p>
            <a:r>
              <a:rPr lang="es-EC" dirty="0"/>
              <a:t>SETRA, taller de diseño e ilustración, dedicado a la elaboración de prototipos y maquetas de manera artesanal.</a:t>
            </a:r>
          </a:p>
          <a:p>
            <a:endParaRPr lang="es-EC" dirty="0"/>
          </a:p>
          <a:p>
            <a:r>
              <a:rPr lang="es-EC" dirty="0"/>
              <a:t>Desventajas:</a:t>
            </a:r>
          </a:p>
          <a:p>
            <a:endParaRPr lang="es-EC" dirty="0"/>
          </a:p>
          <a:p>
            <a:pPr marL="285737" indent="-285737">
              <a:buFont typeface="Arial" panose="020B0604020202020204" pitchFamily="34" charset="0"/>
              <a:buChar char="•"/>
            </a:pPr>
            <a:r>
              <a:rPr lang="es-EC" dirty="0"/>
              <a:t>Baja producción </a:t>
            </a:r>
          </a:p>
          <a:p>
            <a:pPr marL="285737" indent="-285737">
              <a:buFont typeface="Arial" panose="020B0604020202020204" pitchFamily="34" charset="0"/>
              <a:buChar char="•"/>
            </a:pPr>
            <a:r>
              <a:rPr lang="es-EC" dirty="0"/>
              <a:t>Variación de medidas.</a:t>
            </a:r>
          </a:p>
          <a:p>
            <a:pPr marL="285737" indent="-285737">
              <a:buFont typeface="Arial" panose="020B0604020202020204" pitchFamily="34" charset="0"/>
              <a:buChar char="•"/>
            </a:pPr>
            <a:r>
              <a:rPr lang="es-EC" dirty="0"/>
              <a:t>Desperdicio de materiales.</a:t>
            </a:r>
          </a:p>
          <a:p>
            <a:pPr marL="285737" indent="-285737">
              <a:buFont typeface="Arial" panose="020B0604020202020204" pitchFamily="34" charset="0"/>
              <a:buChar char="•"/>
            </a:pPr>
            <a:r>
              <a:rPr lang="es-EC" dirty="0"/>
              <a:t>Dificultad en la replica de figuras. </a:t>
            </a:r>
          </a:p>
        </p:txBody>
      </p:sp>
      <p:sp>
        <p:nvSpPr>
          <p:cNvPr id="4" name="CuadroTexto 3"/>
          <p:cNvSpPr txBox="1"/>
          <p:nvPr/>
        </p:nvSpPr>
        <p:spPr>
          <a:xfrm>
            <a:off x="1337097" y="4688261"/>
            <a:ext cx="1246623" cy="369332"/>
          </a:xfrm>
          <a:prstGeom prst="rect">
            <a:avLst/>
          </a:prstGeom>
          <a:noFill/>
        </p:spPr>
        <p:txBody>
          <a:bodyPr wrap="none" rtlCol="0">
            <a:spAutoFit/>
          </a:bodyPr>
          <a:lstStyle/>
          <a:p>
            <a:r>
              <a:rPr lang="es-EC" b="1" dirty="0"/>
              <a:t>SOLUCIÓN:</a:t>
            </a:r>
          </a:p>
        </p:txBody>
      </p:sp>
      <p:sp>
        <p:nvSpPr>
          <p:cNvPr id="5" name="CuadroTexto 4"/>
          <p:cNvSpPr txBox="1"/>
          <p:nvPr/>
        </p:nvSpPr>
        <p:spPr>
          <a:xfrm>
            <a:off x="1656275" y="5245467"/>
            <a:ext cx="9204387" cy="369332"/>
          </a:xfrm>
          <a:prstGeom prst="rect">
            <a:avLst/>
          </a:prstGeom>
          <a:noFill/>
        </p:spPr>
        <p:txBody>
          <a:bodyPr wrap="square" rtlCol="0">
            <a:spAutoFit/>
          </a:bodyPr>
          <a:lstStyle/>
          <a:p>
            <a:r>
              <a:rPr lang="es-EC" dirty="0"/>
              <a:t>Implementación de una maquina de control numérico computarizado (CNC).</a:t>
            </a:r>
          </a:p>
        </p:txBody>
      </p:sp>
    </p:spTree>
    <p:extLst>
      <p:ext uri="{BB962C8B-B14F-4D97-AF65-F5344CB8AC3E}">
        <p14:creationId xmlns:p14="http://schemas.microsoft.com/office/powerpoint/2010/main" val="155474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84171" y="805933"/>
            <a:ext cx="3288080"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Determinación de Esfuerzos</a:t>
            </a:r>
            <a:endParaRPr lang="es-EC" dirty="0"/>
          </a:p>
        </p:txBody>
      </p:sp>
      <p:pic>
        <p:nvPicPr>
          <p:cNvPr id="4" name="Imagen 3"/>
          <p:cNvPicPr/>
          <p:nvPr/>
        </p:nvPicPr>
        <p:blipFill rotWithShape="1">
          <a:blip r:embed="rId2" cstate="screen">
            <a:extLst>
              <a:ext uri="{28A0092B-C50C-407E-A947-70E740481C1C}">
                <a14:useLocalDpi xmlns:a14="http://schemas.microsoft.com/office/drawing/2010/main"/>
              </a:ext>
            </a:extLst>
          </a:blip>
          <a:srcRect/>
          <a:stretch/>
        </p:blipFill>
        <p:spPr bwMode="auto">
          <a:xfrm>
            <a:off x="1484172" y="1398271"/>
            <a:ext cx="3938061" cy="4954404"/>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5758618" y="1398271"/>
            <a:ext cx="6000751" cy="2171700"/>
          </a:xfrm>
          <a:prstGeom prst="rect">
            <a:avLst/>
          </a:prstGeom>
        </p:spPr>
      </p:pic>
    </p:spTree>
    <p:extLst>
      <p:ext uri="{BB962C8B-B14F-4D97-AF65-F5344CB8AC3E}">
        <p14:creationId xmlns:p14="http://schemas.microsoft.com/office/powerpoint/2010/main" val="271498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54357" y="422609"/>
            <a:ext cx="7854867" cy="2343608"/>
          </a:xfrm>
          <a:prstGeom prst="rect">
            <a:avLst/>
          </a:prstGeom>
        </p:spPr>
      </p:pic>
      <p:pic>
        <p:nvPicPr>
          <p:cNvPr id="3" name="Imagen 2"/>
          <p:cNvPicPr>
            <a:picLocks noChangeAspect="1"/>
          </p:cNvPicPr>
          <p:nvPr/>
        </p:nvPicPr>
        <p:blipFill>
          <a:blip r:embed="rId3"/>
          <a:stretch>
            <a:fillRect/>
          </a:stretch>
        </p:blipFill>
        <p:spPr>
          <a:xfrm>
            <a:off x="6392282" y="566993"/>
            <a:ext cx="2647951" cy="590551"/>
          </a:xfrm>
          <a:prstGeom prst="rect">
            <a:avLst/>
          </a:prstGeom>
        </p:spPr>
      </p:pic>
      <p:pic>
        <p:nvPicPr>
          <p:cNvPr id="4" name="Imagen 3"/>
          <p:cNvPicPr>
            <a:picLocks noChangeAspect="1"/>
          </p:cNvPicPr>
          <p:nvPr/>
        </p:nvPicPr>
        <p:blipFill>
          <a:blip r:embed="rId4"/>
          <a:stretch>
            <a:fillRect/>
          </a:stretch>
        </p:blipFill>
        <p:spPr>
          <a:xfrm>
            <a:off x="1754358" y="2910599"/>
            <a:ext cx="5438775" cy="2371725"/>
          </a:xfrm>
          <a:prstGeom prst="rect">
            <a:avLst/>
          </a:prstGeom>
        </p:spPr>
      </p:pic>
      <p:pic>
        <p:nvPicPr>
          <p:cNvPr id="5" name="Imagen 4"/>
          <p:cNvPicPr>
            <a:picLocks noChangeAspect="1"/>
          </p:cNvPicPr>
          <p:nvPr/>
        </p:nvPicPr>
        <p:blipFill>
          <a:blip r:embed="rId5"/>
          <a:stretch>
            <a:fillRect/>
          </a:stretch>
        </p:blipFill>
        <p:spPr>
          <a:xfrm>
            <a:off x="6532147" y="3151458"/>
            <a:ext cx="1790700" cy="419100"/>
          </a:xfrm>
          <a:prstGeom prst="rect">
            <a:avLst/>
          </a:prstGeom>
        </p:spPr>
      </p:pic>
    </p:spTree>
    <p:extLst>
      <p:ext uri="{BB962C8B-B14F-4D97-AF65-F5344CB8AC3E}">
        <p14:creationId xmlns:p14="http://schemas.microsoft.com/office/powerpoint/2010/main" val="4051509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72416" y="484271"/>
            <a:ext cx="5747587" cy="3469452"/>
          </a:xfrm>
          <a:prstGeom prst="rect">
            <a:avLst/>
          </a:prstGeom>
        </p:spPr>
      </p:pic>
    </p:spTree>
    <p:extLst>
      <p:ext uri="{BB962C8B-B14F-4D97-AF65-F5344CB8AC3E}">
        <p14:creationId xmlns:p14="http://schemas.microsoft.com/office/powerpoint/2010/main" val="43925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75595" y="304800"/>
            <a:ext cx="3477170" cy="369332"/>
          </a:xfrm>
          <a:prstGeom prst="rect">
            <a:avLst/>
          </a:prstGeom>
          <a:noFill/>
        </p:spPr>
        <p:txBody>
          <a:bodyPr wrap="none" rtlCol="0">
            <a:spAutoFit/>
          </a:bodyPr>
          <a:lstStyle/>
          <a:p>
            <a:r>
              <a:rPr lang="es-EC" dirty="0"/>
              <a:t>DIAGRAMA DE CUERPO LIBRE EJE Y</a:t>
            </a:r>
          </a:p>
        </p:txBody>
      </p:sp>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7484" y="756985"/>
            <a:ext cx="2823411" cy="4379131"/>
          </a:xfrm>
          <a:prstGeom prst="rect">
            <a:avLst/>
          </a:prstGeom>
        </p:spPr>
      </p:pic>
      <p:pic>
        <p:nvPicPr>
          <p:cNvPr id="7" name="Imagen 6"/>
          <p:cNvPicPr>
            <a:picLocks noChangeAspect="1"/>
          </p:cNvPicPr>
          <p:nvPr/>
        </p:nvPicPr>
        <p:blipFill>
          <a:blip r:embed="rId3"/>
          <a:stretch>
            <a:fillRect/>
          </a:stretch>
        </p:blipFill>
        <p:spPr>
          <a:xfrm>
            <a:off x="4231103" y="1044244"/>
            <a:ext cx="2895600" cy="3139363"/>
          </a:xfrm>
          <a:prstGeom prst="rect">
            <a:avLst/>
          </a:prstGeom>
        </p:spPr>
      </p:pic>
      <p:pic>
        <p:nvPicPr>
          <p:cNvPr id="8" name="Imagen 7"/>
          <p:cNvPicPr>
            <a:picLocks noChangeAspect="1"/>
          </p:cNvPicPr>
          <p:nvPr/>
        </p:nvPicPr>
        <p:blipFill>
          <a:blip r:embed="rId4"/>
          <a:stretch>
            <a:fillRect/>
          </a:stretch>
        </p:blipFill>
        <p:spPr>
          <a:xfrm>
            <a:off x="4348630" y="4183609"/>
            <a:ext cx="2275540" cy="2290511"/>
          </a:xfrm>
          <a:prstGeom prst="rect">
            <a:avLst/>
          </a:prstGeom>
        </p:spPr>
      </p:pic>
      <p:pic>
        <p:nvPicPr>
          <p:cNvPr id="9" name="Imagen 8"/>
          <p:cNvPicPr>
            <a:picLocks noChangeAspect="1"/>
          </p:cNvPicPr>
          <p:nvPr/>
        </p:nvPicPr>
        <p:blipFill>
          <a:blip r:embed="rId5"/>
          <a:stretch>
            <a:fillRect/>
          </a:stretch>
        </p:blipFill>
        <p:spPr>
          <a:xfrm>
            <a:off x="7126704" y="1155036"/>
            <a:ext cx="4940899" cy="3321473"/>
          </a:xfrm>
          <a:prstGeom prst="rect">
            <a:avLst/>
          </a:prstGeom>
        </p:spPr>
      </p:pic>
      <p:pic>
        <p:nvPicPr>
          <p:cNvPr id="10" name="Imagen 9"/>
          <p:cNvPicPr>
            <a:picLocks noChangeAspect="1"/>
          </p:cNvPicPr>
          <p:nvPr/>
        </p:nvPicPr>
        <p:blipFill>
          <a:blip r:embed="rId6"/>
          <a:stretch>
            <a:fillRect/>
          </a:stretch>
        </p:blipFill>
        <p:spPr>
          <a:xfrm>
            <a:off x="7126706" y="4476503"/>
            <a:ext cx="4403559" cy="2068100"/>
          </a:xfrm>
          <a:prstGeom prst="rect">
            <a:avLst/>
          </a:prstGeom>
        </p:spPr>
      </p:pic>
    </p:spTree>
    <p:extLst>
      <p:ext uri="{BB962C8B-B14F-4D97-AF65-F5344CB8AC3E}">
        <p14:creationId xmlns:p14="http://schemas.microsoft.com/office/powerpoint/2010/main" val="2810052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572128" y="834189"/>
            <a:ext cx="4487254" cy="369332"/>
          </a:xfrm>
          <a:prstGeom prst="rect">
            <a:avLst/>
          </a:prstGeom>
          <a:noFill/>
        </p:spPr>
        <p:txBody>
          <a:bodyPr wrap="none" rtlCol="0">
            <a:spAutoFit/>
          </a:bodyPr>
          <a:lstStyle/>
          <a:p>
            <a:r>
              <a:rPr lang="es-EC" dirty="0"/>
              <a:t>Se realiza una suma de vectores para P4 y P4T</a:t>
            </a:r>
          </a:p>
        </p:txBody>
      </p:sp>
      <p:pic>
        <p:nvPicPr>
          <p:cNvPr id="8" name="Imagen 7"/>
          <p:cNvPicPr>
            <a:picLocks noChangeAspect="1"/>
          </p:cNvPicPr>
          <p:nvPr/>
        </p:nvPicPr>
        <p:blipFill>
          <a:blip r:embed="rId2"/>
          <a:stretch>
            <a:fillRect/>
          </a:stretch>
        </p:blipFill>
        <p:spPr>
          <a:xfrm>
            <a:off x="1572130" y="1203524"/>
            <a:ext cx="1809751" cy="523875"/>
          </a:xfrm>
          <a:prstGeom prst="rect">
            <a:avLst/>
          </a:prstGeom>
        </p:spPr>
      </p:pic>
      <p:pic>
        <p:nvPicPr>
          <p:cNvPr id="9" name="Imagen 8"/>
          <p:cNvPicPr>
            <a:picLocks noChangeAspect="1"/>
          </p:cNvPicPr>
          <p:nvPr/>
        </p:nvPicPr>
        <p:blipFill>
          <a:blip r:embed="rId3"/>
          <a:stretch>
            <a:fillRect/>
          </a:stretch>
        </p:blipFill>
        <p:spPr>
          <a:xfrm>
            <a:off x="4868030" y="1270196"/>
            <a:ext cx="1685925" cy="457200"/>
          </a:xfrm>
          <a:prstGeom prst="rect">
            <a:avLst/>
          </a:prstGeom>
        </p:spPr>
      </p:pic>
      <p:pic>
        <p:nvPicPr>
          <p:cNvPr id="10" name="Imagen 9"/>
          <p:cNvPicPr/>
          <p:nvPr/>
        </p:nvPicPr>
        <p:blipFill>
          <a:blip r:embed="rId4">
            <a:extLst>
              <a:ext uri="{28A0092B-C50C-407E-A947-70E740481C1C}">
                <a14:useLocalDpi xmlns:a14="http://schemas.microsoft.com/office/drawing/2010/main"/>
              </a:ext>
            </a:extLst>
          </a:blip>
          <a:srcRect/>
          <a:stretch>
            <a:fillRect/>
          </a:stretch>
        </p:blipFill>
        <p:spPr bwMode="auto">
          <a:xfrm>
            <a:off x="1520992" y="2096731"/>
            <a:ext cx="3721771" cy="4416367"/>
          </a:xfrm>
          <a:prstGeom prst="rect">
            <a:avLst/>
          </a:prstGeom>
          <a:noFill/>
          <a:ln>
            <a:noFill/>
          </a:ln>
        </p:spPr>
      </p:pic>
      <p:pic>
        <p:nvPicPr>
          <p:cNvPr id="11" name="Imagen 10"/>
          <p:cNvPicPr>
            <a:picLocks noChangeAspect="1"/>
          </p:cNvPicPr>
          <p:nvPr/>
        </p:nvPicPr>
        <p:blipFill>
          <a:blip r:embed="rId5"/>
          <a:stretch>
            <a:fillRect/>
          </a:stretch>
        </p:blipFill>
        <p:spPr>
          <a:xfrm>
            <a:off x="5485653" y="1794077"/>
            <a:ext cx="5487153" cy="1929273"/>
          </a:xfrm>
          <a:prstGeom prst="rect">
            <a:avLst/>
          </a:prstGeom>
        </p:spPr>
      </p:pic>
      <p:pic>
        <p:nvPicPr>
          <p:cNvPr id="12" name="Imagen 11"/>
          <p:cNvPicPr>
            <a:picLocks noChangeAspect="1"/>
          </p:cNvPicPr>
          <p:nvPr/>
        </p:nvPicPr>
        <p:blipFill>
          <a:blip r:embed="rId6"/>
          <a:stretch>
            <a:fillRect/>
          </a:stretch>
        </p:blipFill>
        <p:spPr>
          <a:xfrm>
            <a:off x="5539539" y="3913458"/>
            <a:ext cx="2337136" cy="526679"/>
          </a:xfrm>
          <a:prstGeom prst="rect">
            <a:avLst/>
          </a:prstGeom>
        </p:spPr>
      </p:pic>
      <p:pic>
        <p:nvPicPr>
          <p:cNvPr id="13" name="Imagen 12"/>
          <p:cNvPicPr>
            <a:picLocks noChangeAspect="1"/>
          </p:cNvPicPr>
          <p:nvPr/>
        </p:nvPicPr>
        <p:blipFill>
          <a:blip r:embed="rId7"/>
          <a:stretch>
            <a:fillRect/>
          </a:stretch>
        </p:blipFill>
        <p:spPr>
          <a:xfrm>
            <a:off x="5591930" y="4489837"/>
            <a:ext cx="2129895" cy="611555"/>
          </a:xfrm>
          <a:prstGeom prst="rect">
            <a:avLst/>
          </a:prstGeom>
        </p:spPr>
      </p:pic>
    </p:spTree>
    <p:extLst>
      <p:ext uri="{BB962C8B-B14F-4D97-AF65-F5344CB8AC3E}">
        <p14:creationId xmlns:p14="http://schemas.microsoft.com/office/powerpoint/2010/main" val="1468903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49353" y="399549"/>
            <a:ext cx="4293740" cy="369332"/>
          </a:xfrm>
          <a:prstGeom prst="rect">
            <a:avLst/>
          </a:prstGeom>
          <a:noFill/>
        </p:spPr>
        <p:txBody>
          <a:bodyPr wrap="none" rtlCol="0">
            <a:spAutoFit/>
          </a:bodyPr>
          <a:lstStyle/>
          <a:p>
            <a:r>
              <a:rPr lang="es-EC" dirty="0"/>
              <a:t>DIAGRAMA DE CUERPO LIBRE PARA EL EJE X</a:t>
            </a:r>
          </a:p>
        </p:txBody>
      </p:sp>
      <p:pic>
        <p:nvPicPr>
          <p:cNvPr id="3" name="Imagen 2"/>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5301" y="768881"/>
            <a:ext cx="4085175" cy="2213811"/>
          </a:xfrm>
          <a:prstGeom prst="rect">
            <a:avLst/>
          </a:prstGeom>
          <a:noFill/>
          <a:ln>
            <a:noFill/>
          </a:ln>
        </p:spPr>
      </p:pic>
      <p:pic>
        <p:nvPicPr>
          <p:cNvPr id="4" name="Imagen 3"/>
          <p:cNvPicPr/>
          <p:nvPr/>
        </p:nvPicPr>
        <p:blipFill>
          <a:blip r:embed="rId3">
            <a:extLst>
              <a:ext uri="{28A0092B-C50C-407E-A947-70E740481C1C}">
                <a14:useLocalDpi xmlns:a14="http://schemas.microsoft.com/office/drawing/2010/main"/>
              </a:ext>
            </a:extLst>
          </a:blip>
          <a:srcRect/>
          <a:stretch>
            <a:fillRect/>
          </a:stretch>
        </p:blipFill>
        <p:spPr bwMode="auto">
          <a:xfrm>
            <a:off x="1425301" y="3108915"/>
            <a:ext cx="4085175" cy="2730413"/>
          </a:xfrm>
          <a:prstGeom prst="rect">
            <a:avLst/>
          </a:prstGeom>
          <a:noFill/>
          <a:ln>
            <a:noFill/>
          </a:ln>
        </p:spPr>
      </p:pic>
      <p:pic>
        <p:nvPicPr>
          <p:cNvPr id="5" name="Imagen 4"/>
          <p:cNvPicPr>
            <a:picLocks noChangeAspect="1"/>
          </p:cNvPicPr>
          <p:nvPr/>
        </p:nvPicPr>
        <p:blipFill>
          <a:blip r:embed="rId4"/>
          <a:stretch>
            <a:fillRect/>
          </a:stretch>
        </p:blipFill>
        <p:spPr>
          <a:xfrm>
            <a:off x="5743098" y="1122458"/>
            <a:ext cx="5694927" cy="3103503"/>
          </a:xfrm>
          <a:prstGeom prst="rect">
            <a:avLst/>
          </a:prstGeom>
        </p:spPr>
      </p:pic>
      <p:pic>
        <p:nvPicPr>
          <p:cNvPr id="6" name="Imagen 5"/>
          <p:cNvPicPr>
            <a:picLocks noChangeAspect="1"/>
          </p:cNvPicPr>
          <p:nvPr/>
        </p:nvPicPr>
        <p:blipFill>
          <a:blip r:embed="rId5"/>
          <a:stretch>
            <a:fillRect/>
          </a:stretch>
        </p:blipFill>
        <p:spPr>
          <a:xfrm>
            <a:off x="6256445" y="4474123"/>
            <a:ext cx="4668233" cy="1589723"/>
          </a:xfrm>
          <a:prstGeom prst="rect">
            <a:avLst/>
          </a:prstGeom>
        </p:spPr>
      </p:pic>
    </p:spTree>
    <p:extLst>
      <p:ext uri="{BB962C8B-B14F-4D97-AF65-F5344CB8AC3E}">
        <p14:creationId xmlns:p14="http://schemas.microsoft.com/office/powerpoint/2010/main" val="32218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a:ext>
            </a:extLst>
          </a:blip>
          <a:srcRect/>
          <a:stretch>
            <a:fillRect/>
          </a:stretch>
        </p:blipFill>
        <p:spPr bwMode="auto">
          <a:xfrm>
            <a:off x="1360774" y="704668"/>
            <a:ext cx="4366260" cy="5615923"/>
          </a:xfrm>
          <a:prstGeom prst="rect">
            <a:avLst/>
          </a:prstGeom>
          <a:noFill/>
          <a:ln>
            <a:noFill/>
          </a:ln>
        </p:spPr>
      </p:pic>
      <p:pic>
        <p:nvPicPr>
          <p:cNvPr id="3" name="Imagen 2"/>
          <p:cNvPicPr>
            <a:picLocks noChangeAspect="1"/>
          </p:cNvPicPr>
          <p:nvPr/>
        </p:nvPicPr>
        <p:blipFill>
          <a:blip r:embed="rId3"/>
          <a:stretch>
            <a:fillRect/>
          </a:stretch>
        </p:blipFill>
        <p:spPr>
          <a:xfrm>
            <a:off x="6023563" y="1229212"/>
            <a:ext cx="5687179" cy="2059923"/>
          </a:xfrm>
          <a:prstGeom prst="rect">
            <a:avLst/>
          </a:prstGeom>
        </p:spPr>
      </p:pic>
      <p:pic>
        <p:nvPicPr>
          <p:cNvPr id="4" name="Imagen 3"/>
          <p:cNvPicPr>
            <a:picLocks noChangeAspect="1"/>
          </p:cNvPicPr>
          <p:nvPr/>
        </p:nvPicPr>
        <p:blipFill>
          <a:blip r:embed="rId4"/>
          <a:stretch>
            <a:fillRect/>
          </a:stretch>
        </p:blipFill>
        <p:spPr>
          <a:xfrm>
            <a:off x="6023562" y="3512627"/>
            <a:ext cx="2537524" cy="594152"/>
          </a:xfrm>
          <a:prstGeom prst="rect">
            <a:avLst/>
          </a:prstGeom>
        </p:spPr>
      </p:pic>
      <p:pic>
        <p:nvPicPr>
          <p:cNvPr id="5" name="Imagen 4"/>
          <p:cNvPicPr>
            <a:picLocks noChangeAspect="1"/>
          </p:cNvPicPr>
          <p:nvPr/>
        </p:nvPicPr>
        <p:blipFill>
          <a:blip r:embed="rId5"/>
          <a:stretch>
            <a:fillRect/>
          </a:stretch>
        </p:blipFill>
        <p:spPr>
          <a:xfrm>
            <a:off x="5966411" y="3969833"/>
            <a:ext cx="2353464" cy="858847"/>
          </a:xfrm>
          <a:prstGeom prst="rect">
            <a:avLst/>
          </a:prstGeom>
        </p:spPr>
      </p:pic>
      <p:sp>
        <p:nvSpPr>
          <p:cNvPr id="6" name="CuadroTexto 5"/>
          <p:cNvSpPr txBox="1"/>
          <p:nvPr/>
        </p:nvSpPr>
        <p:spPr>
          <a:xfrm>
            <a:off x="5966414" y="5951257"/>
            <a:ext cx="5668475" cy="369332"/>
          </a:xfrm>
          <a:prstGeom prst="rect">
            <a:avLst/>
          </a:prstGeom>
          <a:noFill/>
        </p:spPr>
        <p:txBody>
          <a:bodyPr wrap="none" rtlCol="0">
            <a:spAutoFit/>
          </a:bodyPr>
          <a:lstStyle/>
          <a:p>
            <a:r>
              <a:rPr lang="es-EC" dirty="0"/>
              <a:t>Se selecciona un diámetro de 16mm para las guías lineales</a:t>
            </a:r>
          </a:p>
        </p:txBody>
      </p:sp>
    </p:spTree>
    <p:extLst>
      <p:ext uri="{BB962C8B-B14F-4D97-AF65-F5344CB8AC3E}">
        <p14:creationId xmlns:p14="http://schemas.microsoft.com/office/powerpoint/2010/main" val="4211388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8865" y="364656"/>
            <a:ext cx="4663200" cy="461665"/>
          </a:xfrm>
          <a:prstGeom prst="rect">
            <a:avLst/>
          </a:prstGeom>
          <a:noFill/>
        </p:spPr>
        <p:txBody>
          <a:bodyPr wrap="none" rtlCol="0">
            <a:spAutoFit/>
          </a:bodyPr>
          <a:lstStyle/>
          <a:p>
            <a:r>
              <a:rPr lang="es-EC" sz="2400" b="1" dirty="0"/>
              <a:t>SELECCIÓN DEL HUSILLO DE BOLAS</a:t>
            </a:r>
            <a:r>
              <a:rPr lang="es-EC" b="1" dirty="0"/>
              <a:t>:</a:t>
            </a:r>
          </a:p>
        </p:txBody>
      </p:sp>
      <p:pic>
        <p:nvPicPr>
          <p:cNvPr id="3" name="Imagen 2"/>
          <p:cNvPicPr/>
          <p:nvPr/>
        </p:nvPicPr>
        <p:blipFill>
          <a:blip r:embed="rId2" cstate="screen">
            <a:extLst>
              <a:ext uri="{28A0092B-C50C-407E-A947-70E740481C1C}">
                <a14:useLocalDpi xmlns:a14="http://schemas.microsoft.com/office/drawing/2010/main"/>
              </a:ext>
            </a:extLst>
          </a:blip>
          <a:stretch>
            <a:fillRect/>
          </a:stretch>
        </p:blipFill>
        <p:spPr>
          <a:xfrm>
            <a:off x="1011900" y="1528193"/>
            <a:ext cx="4875555" cy="4904691"/>
          </a:xfrm>
          <a:prstGeom prst="rect">
            <a:avLst/>
          </a:prstGeom>
        </p:spPr>
      </p:pic>
      <p:sp>
        <p:nvSpPr>
          <p:cNvPr id="4" name="Rectángulo 3"/>
          <p:cNvSpPr/>
          <p:nvPr/>
        </p:nvSpPr>
        <p:spPr>
          <a:xfrm>
            <a:off x="1011897" y="992587"/>
            <a:ext cx="1954638" cy="369332"/>
          </a:xfrm>
          <a:prstGeom prst="rect">
            <a:avLst/>
          </a:prstGeom>
        </p:spPr>
        <p:txBody>
          <a:bodyPr wrap="none">
            <a:spAutoFit/>
          </a:bodyPr>
          <a:lstStyle/>
          <a:p>
            <a:r>
              <a:rPr lang="es-EC" dirty="0">
                <a:latin typeface="Calibri" panose="020F0502020204030204" pitchFamily="34" charset="0"/>
                <a:ea typeface="Calibri" panose="020F0502020204030204" pitchFamily="34" charset="0"/>
                <a:cs typeface="Times New Roman" panose="02020603050405020304" pitchFamily="18" charset="0"/>
              </a:rPr>
              <a:t>Grado de precisión</a:t>
            </a:r>
            <a:endParaRPr lang="es-EC" dirty="0"/>
          </a:p>
        </p:txBody>
      </p:sp>
      <p:pic>
        <p:nvPicPr>
          <p:cNvPr id="5" name="Imagen 4"/>
          <p:cNvPicPr/>
          <p:nvPr/>
        </p:nvPicPr>
        <p:blipFill>
          <a:blip r:embed="rId3"/>
          <a:stretch>
            <a:fillRect/>
          </a:stretch>
        </p:blipFill>
        <p:spPr>
          <a:xfrm>
            <a:off x="6091055" y="1177255"/>
            <a:ext cx="5400040" cy="5275580"/>
          </a:xfrm>
          <a:prstGeom prst="rect">
            <a:avLst/>
          </a:prstGeom>
        </p:spPr>
      </p:pic>
    </p:spTree>
    <p:extLst>
      <p:ext uri="{BB962C8B-B14F-4D97-AF65-F5344CB8AC3E}">
        <p14:creationId xmlns:p14="http://schemas.microsoft.com/office/powerpoint/2010/main" val="2581826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1772" y="918229"/>
            <a:ext cx="2569934"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Husillo de bolas Eje Z</a:t>
            </a:r>
            <a:endParaRPr lang="es-EC" dirty="0"/>
          </a:p>
        </p:txBody>
      </p:sp>
      <p:pic>
        <p:nvPicPr>
          <p:cNvPr id="3" name="Imagen 2"/>
          <p:cNvPicPr/>
          <p:nvPr/>
        </p:nvPicPr>
        <p:blipFill>
          <a:blip r:embed="rId2">
            <a:extLst>
              <a:ext uri="{28A0092B-C50C-407E-A947-70E740481C1C}">
                <a14:useLocalDpi xmlns:a14="http://schemas.microsoft.com/office/drawing/2010/main"/>
              </a:ext>
            </a:extLst>
          </a:blip>
          <a:srcRect/>
          <a:stretch>
            <a:fillRect/>
          </a:stretch>
        </p:blipFill>
        <p:spPr bwMode="auto">
          <a:xfrm>
            <a:off x="1281771" y="1548413"/>
            <a:ext cx="4324351" cy="4242435"/>
          </a:xfrm>
          <a:prstGeom prst="rect">
            <a:avLst/>
          </a:prstGeom>
          <a:noFill/>
          <a:ln>
            <a:noFill/>
          </a:ln>
        </p:spPr>
      </p:pic>
      <p:sp>
        <p:nvSpPr>
          <p:cNvPr id="4" name="Rectángulo 3"/>
          <p:cNvSpPr/>
          <p:nvPr/>
        </p:nvSpPr>
        <p:spPr>
          <a:xfrm>
            <a:off x="6631817" y="918229"/>
            <a:ext cx="2578591"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Husillo de bolas Eje Y</a:t>
            </a:r>
            <a:endParaRPr lang="es-EC" dirty="0"/>
          </a:p>
        </p:txBody>
      </p:sp>
      <p:pic>
        <p:nvPicPr>
          <p:cNvPr id="5" name="Imagen 4"/>
          <p:cNvPicPr/>
          <p:nvPr/>
        </p:nvPicPr>
        <p:blipFill>
          <a:blip r:embed="rId3">
            <a:extLst>
              <a:ext uri="{28A0092B-C50C-407E-A947-70E740481C1C}">
                <a14:useLocalDpi xmlns:a14="http://schemas.microsoft.com/office/drawing/2010/main"/>
              </a:ext>
            </a:extLst>
          </a:blip>
          <a:srcRect/>
          <a:stretch>
            <a:fillRect/>
          </a:stretch>
        </p:blipFill>
        <p:spPr bwMode="auto">
          <a:xfrm>
            <a:off x="6558028" y="1548418"/>
            <a:ext cx="4372611" cy="4295775"/>
          </a:xfrm>
          <a:prstGeom prst="rect">
            <a:avLst/>
          </a:prstGeom>
          <a:noFill/>
          <a:ln>
            <a:noFill/>
          </a:ln>
        </p:spPr>
      </p:pic>
    </p:spTree>
    <p:extLst>
      <p:ext uri="{BB962C8B-B14F-4D97-AF65-F5344CB8AC3E}">
        <p14:creationId xmlns:p14="http://schemas.microsoft.com/office/powerpoint/2010/main" val="1383937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1772" y="918229"/>
            <a:ext cx="2582758"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Husillo de bolas Eje X</a:t>
            </a:r>
            <a:endParaRPr lang="es-EC" dirty="0"/>
          </a:p>
        </p:txBody>
      </p:sp>
      <p:pic>
        <p:nvPicPr>
          <p:cNvPr id="3" name="Imagen 2"/>
          <p:cNvPicPr/>
          <p:nvPr/>
        </p:nvPicPr>
        <p:blipFill>
          <a:blip r:embed="rId2">
            <a:extLst>
              <a:ext uri="{28A0092B-C50C-407E-A947-70E740481C1C}">
                <a14:useLocalDpi xmlns:a14="http://schemas.microsoft.com/office/drawing/2010/main"/>
              </a:ext>
            </a:extLst>
          </a:blip>
          <a:srcRect/>
          <a:stretch>
            <a:fillRect/>
          </a:stretch>
        </p:blipFill>
        <p:spPr bwMode="auto">
          <a:xfrm>
            <a:off x="1281772" y="1620538"/>
            <a:ext cx="4333875" cy="4290695"/>
          </a:xfrm>
          <a:prstGeom prst="rect">
            <a:avLst/>
          </a:prstGeom>
          <a:noFill/>
          <a:ln>
            <a:noFill/>
          </a:ln>
        </p:spPr>
      </p:pic>
      <p:pic>
        <p:nvPicPr>
          <p:cNvPr id="4" name="Imagen 3"/>
          <p:cNvPicPr/>
          <p:nvPr/>
        </p:nvPicPr>
        <p:blipFill>
          <a:blip r:embed="rId3"/>
          <a:stretch>
            <a:fillRect/>
          </a:stretch>
        </p:blipFill>
        <p:spPr>
          <a:xfrm>
            <a:off x="6058971" y="1287564"/>
            <a:ext cx="5400040" cy="4387851"/>
          </a:xfrm>
          <a:prstGeom prst="rect">
            <a:avLst/>
          </a:prstGeom>
        </p:spPr>
      </p:pic>
    </p:spTree>
    <p:extLst>
      <p:ext uri="{BB962C8B-B14F-4D97-AF65-F5344CB8AC3E}">
        <p14:creationId xmlns:p14="http://schemas.microsoft.com/office/powerpoint/2010/main" val="395052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7096" y="1173192"/>
            <a:ext cx="1673728" cy="369332"/>
          </a:xfrm>
          <a:prstGeom prst="rect">
            <a:avLst/>
          </a:prstGeom>
          <a:noFill/>
        </p:spPr>
        <p:txBody>
          <a:bodyPr wrap="none" rtlCol="0">
            <a:spAutoFit/>
          </a:bodyPr>
          <a:lstStyle/>
          <a:p>
            <a:r>
              <a:rPr lang="es-EC" b="1" dirty="0"/>
              <a:t>JUSTIFICACIÓN:</a:t>
            </a:r>
          </a:p>
        </p:txBody>
      </p:sp>
      <p:sp>
        <p:nvSpPr>
          <p:cNvPr id="3" name="CuadroTexto 2"/>
          <p:cNvSpPr txBox="1"/>
          <p:nvPr/>
        </p:nvSpPr>
        <p:spPr>
          <a:xfrm>
            <a:off x="1656275" y="1915064"/>
            <a:ext cx="9204387" cy="4247317"/>
          </a:xfrm>
          <a:prstGeom prst="rect">
            <a:avLst/>
          </a:prstGeom>
          <a:noFill/>
        </p:spPr>
        <p:txBody>
          <a:bodyPr wrap="square" rtlCol="0">
            <a:spAutoFit/>
          </a:bodyPr>
          <a:lstStyle/>
          <a:p>
            <a:pPr marL="285737" indent="-285737">
              <a:buFont typeface="Arial" panose="020B0604020202020204" pitchFamily="34" charset="0"/>
              <a:buChar char="•"/>
            </a:pPr>
            <a:r>
              <a:rPr lang="es-EC" dirty="0"/>
              <a:t>Un sistema CNC es flexible, se utiliza en diversos procesos industriales.</a:t>
            </a:r>
          </a:p>
          <a:p>
            <a:pPr marL="285737" indent="-285737">
              <a:buFont typeface="Arial" panose="020B0604020202020204" pitchFamily="34" charset="0"/>
              <a:buChar char="•"/>
            </a:pPr>
            <a:endParaRPr lang="es-EC" dirty="0"/>
          </a:p>
          <a:p>
            <a:pPr marL="285737" indent="-285737">
              <a:buFont typeface="Arial" panose="020B0604020202020204" pitchFamily="34" charset="0"/>
              <a:buChar char="•"/>
            </a:pPr>
            <a:r>
              <a:rPr lang="es-EC" dirty="0"/>
              <a:t>El control numérico es un lenguaje de programación vectorial de bajo nivel conocido como Código G, el cual realiza movimientos simples o de geometría sencilla acompañado con parámetros de manufactura.</a:t>
            </a:r>
          </a:p>
          <a:p>
            <a:endParaRPr lang="es-EC" dirty="0"/>
          </a:p>
          <a:p>
            <a:pPr marL="285737" indent="-285737">
              <a:buFont typeface="Arial" panose="020B0604020202020204" pitchFamily="34" charset="0"/>
              <a:buChar char="•"/>
            </a:pPr>
            <a:r>
              <a:rPr lang="es-EC" dirty="0"/>
              <a:t>Aporta ventajas:</a:t>
            </a:r>
          </a:p>
          <a:p>
            <a:pPr marL="742937" lvl="1" indent="-285737">
              <a:buFont typeface="Arial" panose="020B0604020202020204" pitchFamily="34" charset="0"/>
              <a:buChar char="•"/>
            </a:pPr>
            <a:r>
              <a:rPr lang="es-EC" dirty="0"/>
              <a:t>Permite la planeación de las operaciones.</a:t>
            </a:r>
          </a:p>
          <a:p>
            <a:pPr marL="742937" lvl="1" indent="-285737">
              <a:buFont typeface="Arial" panose="020B0604020202020204" pitchFamily="34" charset="0"/>
              <a:buChar char="•"/>
            </a:pPr>
            <a:r>
              <a:rPr lang="es-EC" dirty="0"/>
              <a:t>Disminuye el costo.</a:t>
            </a:r>
          </a:p>
          <a:p>
            <a:pPr marL="742937" lvl="1" indent="-285737">
              <a:buFont typeface="Arial" panose="020B0604020202020204" pitchFamily="34" charset="0"/>
              <a:buChar char="•"/>
            </a:pPr>
            <a:r>
              <a:rPr lang="es-EC" dirty="0"/>
              <a:t>Aumenta la producción.</a:t>
            </a:r>
          </a:p>
          <a:p>
            <a:pPr marL="742937" lvl="1" indent="-285737">
              <a:buFont typeface="Arial" panose="020B0604020202020204" pitchFamily="34" charset="0"/>
              <a:buChar char="•"/>
            </a:pPr>
            <a:r>
              <a:rPr lang="es-EC" dirty="0"/>
              <a:t>Aumenta la precisión.</a:t>
            </a:r>
          </a:p>
          <a:p>
            <a:pPr marL="742937" lvl="1" indent="-285737">
              <a:buFont typeface="Arial" panose="020B0604020202020204" pitchFamily="34" charset="0"/>
              <a:buChar char="•"/>
            </a:pPr>
            <a:r>
              <a:rPr lang="es-EC" dirty="0"/>
              <a:t>Mejor uso de materia prima. </a:t>
            </a:r>
          </a:p>
          <a:p>
            <a:endParaRPr lang="es-EC" dirty="0"/>
          </a:p>
          <a:p>
            <a:pPr marL="285737" indent="-285737">
              <a:buFont typeface="Arial" panose="020B0604020202020204" pitchFamily="34" charset="0"/>
              <a:buChar char="•"/>
            </a:pPr>
            <a:r>
              <a:rPr lang="es-EC" dirty="0"/>
              <a:t>Se lleva a cabo el proyecto con el fin de fomentar la inclusión de nuevas tecnologías y herramientas en la pequeña y mediana industria.</a:t>
            </a:r>
          </a:p>
        </p:txBody>
      </p:sp>
    </p:spTree>
    <p:extLst>
      <p:ext uri="{BB962C8B-B14F-4D97-AF65-F5344CB8AC3E}">
        <p14:creationId xmlns:p14="http://schemas.microsoft.com/office/powerpoint/2010/main" val="3049540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8870" y="364656"/>
            <a:ext cx="6810711" cy="461665"/>
          </a:xfrm>
          <a:prstGeom prst="rect">
            <a:avLst/>
          </a:prstGeom>
          <a:noFill/>
        </p:spPr>
        <p:txBody>
          <a:bodyPr wrap="none" rtlCol="0">
            <a:spAutoFit/>
          </a:bodyPr>
          <a:lstStyle/>
          <a:p>
            <a:r>
              <a:rPr lang="es-EC" sz="2400" b="1" dirty="0"/>
              <a:t>SELECCIÓN DEL TORQUE DE LOS MOTORES A PASOS</a:t>
            </a:r>
            <a:r>
              <a:rPr lang="es-EC" b="1" dirty="0"/>
              <a:t>:</a:t>
            </a:r>
          </a:p>
        </p:txBody>
      </p:sp>
      <p:sp>
        <p:nvSpPr>
          <p:cNvPr id="3" name="CuadroTexto 2"/>
          <p:cNvSpPr txBox="1"/>
          <p:nvPr/>
        </p:nvSpPr>
        <p:spPr>
          <a:xfrm>
            <a:off x="1588870" y="994609"/>
            <a:ext cx="1730025" cy="369332"/>
          </a:xfrm>
          <a:prstGeom prst="rect">
            <a:avLst/>
          </a:prstGeom>
          <a:noFill/>
        </p:spPr>
        <p:txBody>
          <a:bodyPr wrap="none" rtlCol="0">
            <a:spAutoFit/>
          </a:bodyPr>
          <a:lstStyle/>
          <a:p>
            <a:r>
              <a:rPr lang="es-EC" dirty="0"/>
              <a:t>MOTOR DE EJE Z</a:t>
            </a:r>
          </a:p>
        </p:txBody>
      </p:sp>
      <p:pic>
        <p:nvPicPr>
          <p:cNvPr id="4" name="Imagen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34246" y="1595772"/>
            <a:ext cx="1723295" cy="3171523"/>
          </a:xfrm>
          <a:prstGeom prst="rect">
            <a:avLst/>
          </a:prstGeom>
          <a:noFill/>
          <a:ln>
            <a:noFill/>
          </a:ln>
        </p:spPr>
      </p:pic>
      <p:sp>
        <p:nvSpPr>
          <p:cNvPr id="5" name="Rectángulo 4"/>
          <p:cNvSpPr/>
          <p:nvPr/>
        </p:nvSpPr>
        <p:spPr>
          <a:xfrm>
            <a:off x="1043845" y="6178229"/>
            <a:ext cx="2275046"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(Berger </a:t>
            </a:r>
            <a:r>
              <a:rPr lang="es-EC" b="1" dirty="0" err="1">
                <a:latin typeface="Arial" panose="020B0604020202020204" pitchFamily="34" charset="0"/>
                <a:ea typeface="Calibri" panose="020F0502020204030204" pitchFamily="34" charset="0"/>
                <a:cs typeface="Times New Roman" panose="02020603050405020304" pitchFamily="18" charset="0"/>
              </a:rPr>
              <a:t>Lahr</a:t>
            </a:r>
            <a:r>
              <a:rPr lang="es-EC" b="1" dirty="0">
                <a:latin typeface="Arial" panose="020B0604020202020204" pitchFamily="34" charset="0"/>
                <a:ea typeface="Calibri" panose="020F0502020204030204" pitchFamily="34" charset="0"/>
                <a:cs typeface="Times New Roman" panose="02020603050405020304" pitchFamily="18" charset="0"/>
              </a:rPr>
              <a:t>, 2015)</a:t>
            </a:r>
            <a:endParaRPr lang="es-EC" dirty="0"/>
          </a:p>
        </p:txBody>
      </p:sp>
      <p:pic>
        <p:nvPicPr>
          <p:cNvPr id="7" name="Imagen 6"/>
          <p:cNvPicPr>
            <a:picLocks noChangeAspect="1"/>
          </p:cNvPicPr>
          <p:nvPr/>
        </p:nvPicPr>
        <p:blipFill>
          <a:blip r:embed="rId3"/>
          <a:stretch>
            <a:fillRect/>
          </a:stretch>
        </p:blipFill>
        <p:spPr>
          <a:xfrm>
            <a:off x="911594" y="1683423"/>
            <a:ext cx="3965209" cy="2925039"/>
          </a:xfrm>
          <a:prstGeom prst="rect">
            <a:avLst/>
          </a:prstGeom>
        </p:spPr>
      </p:pic>
      <p:pic>
        <p:nvPicPr>
          <p:cNvPr id="8" name="Imagen 7"/>
          <p:cNvPicPr>
            <a:picLocks noChangeAspect="1"/>
          </p:cNvPicPr>
          <p:nvPr/>
        </p:nvPicPr>
        <p:blipFill>
          <a:blip r:embed="rId4"/>
          <a:stretch>
            <a:fillRect/>
          </a:stretch>
        </p:blipFill>
        <p:spPr>
          <a:xfrm>
            <a:off x="7297803" y="1754604"/>
            <a:ext cx="4627880" cy="2853859"/>
          </a:xfrm>
          <a:prstGeom prst="rect">
            <a:avLst/>
          </a:prstGeom>
        </p:spPr>
      </p:pic>
      <p:pic>
        <p:nvPicPr>
          <p:cNvPr id="9" name="Imagen 8"/>
          <p:cNvPicPr>
            <a:picLocks noChangeAspect="1"/>
          </p:cNvPicPr>
          <p:nvPr/>
        </p:nvPicPr>
        <p:blipFill>
          <a:blip r:embed="rId5"/>
          <a:stretch>
            <a:fillRect/>
          </a:stretch>
        </p:blipFill>
        <p:spPr>
          <a:xfrm>
            <a:off x="4994225" y="5403538"/>
            <a:ext cx="2028825" cy="561975"/>
          </a:xfrm>
          <a:prstGeom prst="rect">
            <a:avLst/>
          </a:prstGeom>
        </p:spPr>
      </p:pic>
    </p:spTree>
    <p:extLst>
      <p:ext uri="{BB962C8B-B14F-4D97-AF65-F5344CB8AC3E}">
        <p14:creationId xmlns:p14="http://schemas.microsoft.com/office/powerpoint/2010/main" val="1914381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8870" y="364656"/>
            <a:ext cx="6810711" cy="461665"/>
          </a:xfrm>
          <a:prstGeom prst="rect">
            <a:avLst/>
          </a:prstGeom>
          <a:noFill/>
        </p:spPr>
        <p:txBody>
          <a:bodyPr wrap="none" rtlCol="0">
            <a:spAutoFit/>
          </a:bodyPr>
          <a:lstStyle/>
          <a:p>
            <a:r>
              <a:rPr lang="es-EC" sz="2400" b="1" dirty="0"/>
              <a:t>SELECCIÓN DEL TORQUE DE LOS MOTORES A PASOS</a:t>
            </a:r>
            <a:r>
              <a:rPr lang="es-EC" b="1" dirty="0"/>
              <a:t>:</a:t>
            </a:r>
          </a:p>
        </p:txBody>
      </p:sp>
      <p:sp>
        <p:nvSpPr>
          <p:cNvPr id="3" name="CuadroTexto 2"/>
          <p:cNvSpPr txBox="1"/>
          <p:nvPr/>
        </p:nvSpPr>
        <p:spPr>
          <a:xfrm>
            <a:off x="1588868" y="994609"/>
            <a:ext cx="1734834" cy="369332"/>
          </a:xfrm>
          <a:prstGeom prst="rect">
            <a:avLst/>
          </a:prstGeom>
          <a:noFill/>
        </p:spPr>
        <p:txBody>
          <a:bodyPr wrap="none" rtlCol="0">
            <a:spAutoFit/>
          </a:bodyPr>
          <a:lstStyle/>
          <a:p>
            <a:r>
              <a:rPr lang="es-EC" dirty="0"/>
              <a:t>MOTOR DE EJE Y</a:t>
            </a:r>
          </a:p>
        </p:txBody>
      </p:sp>
      <p:sp>
        <p:nvSpPr>
          <p:cNvPr id="5" name="Rectángulo 4"/>
          <p:cNvSpPr/>
          <p:nvPr/>
        </p:nvSpPr>
        <p:spPr>
          <a:xfrm>
            <a:off x="1043845" y="6178229"/>
            <a:ext cx="2275046"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(Berger </a:t>
            </a:r>
            <a:r>
              <a:rPr lang="es-EC" b="1" dirty="0" err="1">
                <a:latin typeface="Arial" panose="020B0604020202020204" pitchFamily="34" charset="0"/>
                <a:ea typeface="Calibri" panose="020F0502020204030204" pitchFamily="34" charset="0"/>
                <a:cs typeface="Times New Roman" panose="02020603050405020304" pitchFamily="18" charset="0"/>
              </a:rPr>
              <a:t>Lahr</a:t>
            </a:r>
            <a:r>
              <a:rPr lang="es-EC" b="1" dirty="0">
                <a:latin typeface="Arial" panose="020B0604020202020204" pitchFamily="34" charset="0"/>
                <a:ea typeface="Calibri" panose="020F0502020204030204" pitchFamily="34" charset="0"/>
                <a:cs typeface="Times New Roman" panose="02020603050405020304" pitchFamily="18" charset="0"/>
              </a:rPr>
              <a:t>, 2015)</a:t>
            </a:r>
            <a:endParaRPr lang="es-EC" dirty="0"/>
          </a:p>
        </p:txBody>
      </p:sp>
      <p:pic>
        <p:nvPicPr>
          <p:cNvPr id="10" name="Imagen 9"/>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1539" y="1452067"/>
            <a:ext cx="3344863" cy="1514655"/>
          </a:xfrm>
          <a:prstGeom prst="rect">
            <a:avLst/>
          </a:prstGeom>
          <a:noFill/>
          <a:ln>
            <a:noFill/>
          </a:ln>
        </p:spPr>
      </p:pic>
      <p:pic>
        <p:nvPicPr>
          <p:cNvPr id="11" name="Imagen 10"/>
          <p:cNvPicPr/>
          <p:nvPr/>
        </p:nvPicPr>
        <p:blipFill>
          <a:blip r:embed="rId3">
            <a:extLst>
              <a:ext uri="{28A0092B-C50C-407E-A947-70E740481C1C}">
                <a14:useLocalDpi xmlns:a14="http://schemas.microsoft.com/office/drawing/2010/main"/>
              </a:ext>
            </a:extLst>
          </a:blip>
          <a:srcRect/>
          <a:stretch>
            <a:fillRect/>
          </a:stretch>
        </p:blipFill>
        <p:spPr bwMode="auto">
          <a:xfrm>
            <a:off x="1111536" y="3196865"/>
            <a:ext cx="3419824" cy="1378587"/>
          </a:xfrm>
          <a:prstGeom prst="rect">
            <a:avLst/>
          </a:prstGeom>
          <a:noFill/>
          <a:ln>
            <a:noFill/>
          </a:ln>
        </p:spPr>
      </p:pic>
      <p:pic>
        <p:nvPicPr>
          <p:cNvPr id="6" name="Imagen 5"/>
          <p:cNvPicPr>
            <a:picLocks noChangeAspect="1"/>
          </p:cNvPicPr>
          <p:nvPr/>
        </p:nvPicPr>
        <p:blipFill>
          <a:blip r:embed="rId4"/>
          <a:stretch>
            <a:fillRect/>
          </a:stretch>
        </p:blipFill>
        <p:spPr>
          <a:xfrm>
            <a:off x="5841687" y="994611"/>
            <a:ext cx="3739197" cy="1910724"/>
          </a:xfrm>
          <a:prstGeom prst="rect">
            <a:avLst/>
          </a:prstGeom>
        </p:spPr>
      </p:pic>
      <p:pic>
        <p:nvPicPr>
          <p:cNvPr id="12" name="Imagen 11"/>
          <p:cNvPicPr>
            <a:picLocks noChangeAspect="1"/>
          </p:cNvPicPr>
          <p:nvPr/>
        </p:nvPicPr>
        <p:blipFill>
          <a:blip r:embed="rId5"/>
          <a:stretch>
            <a:fillRect/>
          </a:stretch>
        </p:blipFill>
        <p:spPr>
          <a:xfrm>
            <a:off x="5270503" y="3116684"/>
            <a:ext cx="4584700" cy="2917536"/>
          </a:xfrm>
          <a:prstGeom prst="rect">
            <a:avLst/>
          </a:prstGeom>
        </p:spPr>
      </p:pic>
      <p:pic>
        <p:nvPicPr>
          <p:cNvPr id="13" name="Imagen 12"/>
          <p:cNvPicPr>
            <a:picLocks noChangeAspect="1"/>
          </p:cNvPicPr>
          <p:nvPr/>
        </p:nvPicPr>
        <p:blipFill>
          <a:blip r:embed="rId6"/>
          <a:stretch>
            <a:fillRect/>
          </a:stretch>
        </p:blipFill>
        <p:spPr>
          <a:xfrm>
            <a:off x="8812218" y="5674071"/>
            <a:ext cx="2085975" cy="571500"/>
          </a:xfrm>
          <a:prstGeom prst="rect">
            <a:avLst/>
          </a:prstGeom>
        </p:spPr>
      </p:pic>
    </p:spTree>
    <p:extLst>
      <p:ext uri="{BB962C8B-B14F-4D97-AF65-F5344CB8AC3E}">
        <p14:creationId xmlns:p14="http://schemas.microsoft.com/office/powerpoint/2010/main" val="851900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8870" y="364656"/>
            <a:ext cx="6810711" cy="461665"/>
          </a:xfrm>
          <a:prstGeom prst="rect">
            <a:avLst/>
          </a:prstGeom>
          <a:noFill/>
        </p:spPr>
        <p:txBody>
          <a:bodyPr wrap="none" rtlCol="0">
            <a:spAutoFit/>
          </a:bodyPr>
          <a:lstStyle/>
          <a:p>
            <a:r>
              <a:rPr lang="es-EC" sz="2400" b="1" dirty="0"/>
              <a:t>SELECCIÓN DEL TORQUE DE LOS MOTORES A PASOS</a:t>
            </a:r>
            <a:r>
              <a:rPr lang="es-EC" b="1" dirty="0"/>
              <a:t>:</a:t>
            </a:r>
          </a:p>
        </p:txBody>
      </p:sp>
      <p:sp>
        <p:nvSpPr>
          <p:cNvPr id="3" name="CuadroTexto 2"/>
          <p:cNvSpPr txBox="1"/>
          <p:nvPr/>
        </p:nvSpPr>
        <p:spPr>
          <a:xfrm>
            <a:off x="1588870" y="994609"/>
            <a:ext cx="1742849" cy="369332"/>
          </a:xfrm>
          <a:prstGeom prst="rect">
            <a:avLst/>
          </a:prstGeom>
          <a:noFill/>
        </p:spPr>
        <p:txBody>
          <a:bodyPr wrap="none" rtlCol="0">
            <a:spAutoFit/>
          </a:bodyPr>
          <a:lstStyle/>
          <a:p>
            <a:r>
              <a:rPr lang="es-EC" dirty="0"/>
              <a:t>MOTOR DE EJE X</a:t>
            </a:r>
          </a:p>
        </p:txBody>
      </p:sp>
      <p:sp>
        <p:nvSpPr>
          <p:cNvPr id="5" name="Rectángulo 4"/>
          <p:cNvSpPr/>
          <p:nvPr/>
        </p:nvSpPr>
        <p:spPr>
          <a:xfrm>
            <a:off x="1043845" y="6178229"/>
            <a:ext cx="2275046"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(Berger </a:t>
            </a:r>
            <a:r>
              <a:rPr lang="es-EC" b="1" dirty="0" err="1">
                <a:latin typeface="Arial" panose="020B0604020202020204" pitchFamily="34" charset="0"/>
                <a:ea typeface="Calibri" panose="020F0502020204030204" pitchFamily="34" charset="0"/>
                <a:cs typeface="Times New Roman" panose="02020603050405020304" pitchFamily="18" charset="0"/>
              </a:rPr>
              <a:t>Lahr</a:t>
            </a:r>
            <a:r>
              <a:rPr lang="es-EC" b="1" dirty="0">
                <a:latin typeface="Arial" panose="020B0604020202020204" pitchFamily="34" charset="0"/>
                <a:ea typeface="Calibri" panose="020F0502020204030204" pitchFamily="34" charset="0"/>
                <a:cs typeface="Times New Roman" panose="02020603050405020304" pitchFamily="18" charset="0"/>
              </a:rPr>
              <a:t>, 2015)</a:t>
            </a:r>
            <a:endParaRPr lang="es-EC" dirty="0"/>
          </a:p>
        </p:txBody>
      </p:sp>
      <p:pic>
        <p:nvPicPr>
          <p:cNvPr id="10" name="Imagen 9"/>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1539" y="1452067"/>
            <a:ext cx="3344863" cy="1514655"/>
          </a:xfrm>
          <a:prstGeom prst="rect">
            <a:avLst/>
          </a:prstGeom>
          <a:noFill/>
          <a:ln>
            <a:noFill/>
          </a:ln>
        </p:spPr>
      </p:pic>
      <p:pic>
        <p:nvPicPr>
          <p:cNvPr id="11" name="Imagen 10"/>
          <p:cNvPicPr/>
          <p:nvPr/>
        </p:nvPicPr>
        <p:blipFill>
          <a:blip r:embed="rId3">
            <a:extLst>
              <a:ext uri="{28A0092B-C50C-407E-A947-70E740481C1C}">
                <a14:useLocalDpi xmlns:a14="http://schemas.microsoft.com/office/drawing/2010/main"/>
              </a:ext>
            </a:extLst>
          </a:blip>
          <a:srcRect/>
          <a:stretch>
            <a:fillRect/>
          </a:stretch>
        </p:blipFill>
        <p:spPr bwMode="auto">
          <a:xfrm>
            <a:off x="1111536" y="3196865"/>
            <a:ext cx="3419824" cy="1378587"/>
          </a:xfrm>
          <a:prstGeom prst="rect">
            <a:avLst/>
          </a:prstGeom>
          <a:noFill/>
          <a:ln>
            <a:noFill/>
          </a:ln>
        </p:spPr>
      </p:pic>
      <p:pic>
        <p:nvPicPr>
          <p:cNvPr id="6" name="Imagen 5"/>
          <p:cNvPicPr>
            <a:picLocks noChangeAspect="1"/>
          </p:cNvPicPr>
          <p:nvPr/>
        </p:nvPicPr>
        <p:blipFill>
          <a:blip r:embed="rId4"/>
          <a:stretch>
            <a:fillRect/>
          </a:stretch>
        </p:blipFill>
        <p:spPr>
          <a:xfrm>
            <a:off x="5841687" y="994611"/>
            <a:ext cx="3739197" cy="1910724"/>
          </a:xfrm>
          <a:prstGeom prst="rect">
            <a:avLst/>
          </a:prstGeom>
        </p:spPr>
      </p:pic>
      <p:pic>
        <p:nvPicPr>
          <p:cNvPr id="4" name="Imagen 3"/>
          <p:cNvPicPr>
            <a:picLocks noChangeAspect="1"/>
          </p:cNvPicPr>
          <p:nvPr/>
        </p:nvPicPr>
        <p:blipFill>
          <a:blip r:embed="rId5"/>
          <a:stretch>
            <a:fillRect/>
          </a:stretch>
        </p:blipFill>
        <p:spPr>
          <a:xfrm>
            <a:off x="4904424" y="3194866"/>
            <a:ext cx="4676459" cy="2983367"/>
          </a:xfrm>
          <a:prstGeom prst="rect">
            <a:avLst/>
          </a:prstGeom>
        </p:spPr>
      </p:pic>
      <p:pic>
        <p:nvPicPr>
          <p:cNvPr id="7" name="Imagen 6"/>
          <p:cNvPicPr>
            <a:picLocks noChangeAspect="1"/>
          </p:cNvPicPr>
          <p:nvPr/>
        </p:nvPicPr>
        <p:blipFill>
          <a:blip r:embed="rId6"/>
          <a:stretch>
            <a:fillRect/>
          </a:stretch>
        </p:blipFill>
        <p:spPr>
          <a:xfrm>
            <a:off x="8784278" y="5693411"/>
            <a:ext cx="2162175" cy="571500"/>
          </a:xfrm>
          <a:prstGeom prst="rect">
            <a:avLst/>
          </a:prstGeom>
        </p:spPr>
      </p:pic>
    </p:spTree>
    <p:extLst>
      <p:ext uri="{BB962C8B-B14F-4D97-AF65-F5344CB8AC3E}">
        <p14:creationId xmlns:p14="http://schemas.microsoft.com/office/powerpoint/2010/main" val="449460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8870" y="364656"/>
            <a:ext cx="6810711" cy="461665"/>
          </a:xfrm>
          <a:prstGeom prst="rect">
            <a:avLst/>
          </a:prstGeom>
          <a:noFill/>
        </p:spPr>
        <p:txBody>
          <a:bodyPr wrap="none" rtlCol="0">
            <a:spAutoFit/>
          </a:bodyPr>
          <a:lstStyle/>
          <a:p>
            <a:r>
              <a:rPr lang="es-EC" sz="2400" b="1" dirty="0"/>
              <a:t>SELECCIÓN DEL TORQUE DE LOS MOTORES A PASOS</a:t>
            </a:r>
            <a:r>
              <a:rPr lang="es-EC" b="1" dirty="0"/>
              <a:t>:</a:t>
            </a:r>
          </a:p>
        </p:txBody>
      </p:sp>
      <p:sp>
        <p:nvSpPr>
          <p:cNvPr id="3" name="CuadroTexto 2"/>
          <p:cNvSpPr txBox="1"/>
          <p:nvPr/>
        </p:nvSpPr>
        <p:spPr>
          <a:xfrm>
            <a:off x="1588872" y="994609"/>
            <a:ext cx="1755673" cy="369332"/>
          </a:xfrm>
          <a:prstGeom prst="rect">
            <a:avLst/>
          </a:prstGeom>
          <a:noFill/>
        </p:spPr>
        <p:txBody>
          <a:bodyPr wrap="none" rtlCol="0">
            <a:spAutoFit/>
          </a:bodyPr>
          <a:lstStyle/>
          <a:p>
            <a:r>
              <a:rPr lang="es-EC" dirty="0"/>
              <a:t>MOTOR DE EJE A</a:t>
            </a:r>
          </a:p>
        </p:txBody>
      </p:sp>
      <p:pic>
        <p:nvPicPr>
          <p:cNvPr id="8" name="Imagen 7"/>
          <p:cNvPicPr>
            <a:picLocks noChangeAspect="1"/>
          </p:cNvPicPr>
          <p:nvPr/>
        </p:nvPicPr>
        <p:blipFill>
          <a:blip r:embed="rId2"/>
          <a:stretch>
            <a:fillRect/>
          </a:stretch>
        </p:blipFill>
        <p:spPr>
          <a:xfrm>
            <a:off x="1019811" y="1779905"/>
            <a:ext cx="2637791" cy="3225731"/>
          </a:xfrm>
          <a:prstGeom prst="rect">
            <a:avLst/>
          </a:prstGeom>
        </p:spPr>
      </p:pic>
      <p:pic>
        <p:nvPicPr>
          <p:cNvPr id="12" name="Imagen 11"/>
          <p:cNvPicPr/>
          <p:nvPr/>
        </p:nvPicPr>
        <p:blipFill>
          <a:blip r:embed="rId3" cstate="screen">
            <a:extLst>
              <a:ext uri="{28A0092B-C50C-407E-A947-70E740481C1C}">
                <a14:useLocalDpi xmlns:a14="http://schemas.microsoft.com/office/drawing/2010/main"/>
              </a:ext>
            </a:extLst>
          </a:blip>
          <a:stretch>
            <a:fillRect/>
          </a:stretch>
        </p:blipFill>
        <p:spPr>
          <a:xfrm>
            <a:off x="4231008" y="1363948"/>
            <a:ext cx="6721475" cy="2282825"/>
          </a:xfrm>
          <a:prstGeom prst="rect">
            <a:avLst/>
          </a:prstGeom>
        </p:spPr>
      </p:pic>
      <p:sp>
        <p:nvSpPr>
          <p:cNvPr id="9" name="Rectángulo 8"/>
          <p:cNvSpPr/>
          <p:nvPr/>
        </p:nvSpPr>
        <p:spPr>
          <a:xfrm>
            <a:off x="9413333" y="3732013"/>
            <a:ext cx="2082621"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 (SANDVIK, 2016)</a:t>
            </a:r>
            <a:endParaRPr lang="es-EC" dirty="0"/>
          </a:p>
        </p:txBody>
      </p:sp>
      <p:pic>
        <p:nvPicPr>
          <p:cNvPr id="13" name="Imagen 12"/>
          <p:cNvPicPr/>
          <p:nvPr/>
        </p:nvPicPr>
        <p:blipFill>
          <a:blip r:embed="rId4">
            <a:extLst>
              <a:ext uri="{28A0092B-C50C-407E-A947-70E740481C1C}">
                <a14:useLocalDpi xmlns:a14="http://schemas.microsoft.com/office/drawing/2010/main"/>
              </a:ext>
            </a:extLst>
          </a:blip>
          <a:srcRect/>
          <a:stretch>
            <a:fillRect/>
          </a:stretch>
        </p:blipFill>
        <p:spPr bwMode="auto">
          <a:xfrm>
            <a:off x="4231006" y="3732016"/>
            <a:ext cx="2444116" cy="2709427"/>
          </a:xfrm>
          <a:prstGeom prst="rect">
            <a:avLst/>
          </a:prstGeom>
          <a:noFill/>
          <a:ln>
            <a:noFill/>
          </a:ln>
        </p:spPr>
      </p:pic>
      <p:pic>
        <p:nvPicPr>
          <p:cNvPr id="14" name="Imagen 13"/>
          <p:cNvPicPr>
            <a:picLocks noChangeAspect="1"/>
          </p:cNvPicPr>
          <p:nvPr/>
        </p:nvPicPr>
        <p:blipFill>
          <a:blip r:embed="rId5"/>
          <a:stretch>
            <a:fillRect/>
          </a:stretch>
        </p:blipFill>
        <p:spPr>
          <a:xfrm>
            <a:off x="6675120" y="3961221"/>
            <a:ext cx="1330960" cy="580360"/>
          </a:xfrm>
          <a:prstGeom prst="rect">
            <a:avLst/>
          </a:prstGeom>
        </p:spPr>
      </p:pic>
      <p:pic>
        <p:nvPicPr>
          <p:cNvPr id="15" name="Imagen 14"/>
          <p:cNvPicPr>
            <a:picLocks noChangeAspect="1"/>
          </p:cNvPicPr>
          <p:nvPr/>
        </p:nvPicPr>
        <p:blipFill>
          <a:blip r:embed="rId6"/>
          <a:stretch>
            <a:fillRect/>
          </a:stretch>
        </p:blipFill>
        <p:spPr>
          <a:xfrm>
            <a:off x="6675120" y="4579879"/>
            <a:ext cx="1330960" cy="468552"/>
          </a:xfrm>
          <a:prstGeom prst="rect">
            <a:avLst/>
          </a:prstGeom>
        </p:spPr>
      </p:pic>
      <p:pic>
        <p:nvPicPr>
          <p:cNvPr id="16" name="Imagen 15"/>
          <p:cNvPicPr>
            <a:picLocks noChangeAspect="1"/>
          </p:cNvPicPr>
          <p:nvPr/>
        </p:nvPicPr>
        <p:blipFill>
          <a:blip r:embed="rId7"/>
          <a:stretch>
            <a:fillRect/>
          </a:stretch>
        </p:blipFill>
        <p:spPr>
          <a:xfrm>
            <a:off x="6666781" y="5086731"/>
            <a:ext cx="4829175" cy="549435"/>
          </a:xfrm>
          <a:prstGeom prst="rect">
            <a:avLst/>
          </a:prstGeom>
        </p:spPr>
      </p:pic>
      <p:pic>
        <p:nvPicPr>
          <p:cNvPr id="17" name="Imagen 16"/>
          <p:cNvPicPr>
            <a:picLocks noChangeAspect="1"/>
          </p:cNvPicPr>
          <p:nvPr/>
        </p:nvPicPr>
        <p:blipFill>
          <a:blip r:embed="rId8"/>
          <a:stretch>
            <a:fillRect/>
          </a:stretch>
        </p:blipFill>
        <p:spPr>
          <a:xfrm>
            <a:off x="6758940" y="5747926"/>
            <a:ext cx="2209800" cy="866775"/>
          </a:xfrm>
          <a:prstGeom prst="rect">
            <a:avLst/>
          </a:prstGeom>
        </p:spPr>
      </p:pic>
      <p:pic>
        <p:nvPicPr>
          <p:cNvPr id="18" name="Imagen 17"/>
          <p:cNvPicPr>
            <a:picLocks noChangeAspect="1"/>
          </p:cNvPicPr>
          <p:nvPr/>
        </p:nvPicPr>
        <p:blipFill>
          <a:blip r:embed="rId9"/>
          <a:stretch>
            <a:fillRect/>
          </a:stretch>
        </p:blipFill>
        <p:spPr>
          <a:xfrm>
            <a:off x="9737729" y="6110447"/>
            <a:ext cx="1861841" cy="661988"/>
          </a:xfrm>
          <a:prstGeom prst="rect">
            <a:avLst/>
          </a:prstGeom>
        </p:spPr>
      </p:pic>
      <p:sp>
        <p:nvSpPr>
          <p:cNvPr id="19" name="CuadroTexto 18"/>
          <p:cNvSpPr txBox="1"/>
          <p:nvPr/>
        </p:nvSpPr>
        <p:spPr>
          <a:xfrm>
            <a:off x="9642083" y="5925780"/>
            <a:ext cx="2053126" cy="369332"/>
          </a:xfrm>
          <a:prstGeom prst="rect">
            <a:avLst/>
          </a:prstGeom>
          <a:noFill/>
        </p:spPr>
        <p:txBody>
          <a:bodyPr wrap="none" rtlCol="0">
            <a:spAutoFit/>
          </a:bodyPr>
          <a:lstStyle/>
          <a:p>
            <a:r>
              <a:rPr lang="es-EC" dirty="0"/>
              <a:t>Motor seleccionado</a:t>
            </a:r>
          </a:p>
        </p:txBody>
      </p:sp>
    </p:spTree>
    <p:extLst>
      <p:ext uri="{BB962C8B-B14F-4D97-AF65-F5344CB8AC3E}">
        <p14:creationId xmlns:p14="http://schemas.microsoft.com/office/powerpoint/2010/main" val="123450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59790" y="602736"/>
            <a:ext cx="5964582" cy="415498"/>
          </a:xfrm>
          <a:prstGeom prst="rect">
            <a:avLst/>
          </a:prstGeom>
        </p:spPr>
        <p:txBody>
          <a:bodyPr wrap="none">
            <a:spAutoFit/>
          </a:bodyPr>
          <a:lstStyle/>
          <a:p>
            <a:pPr lvl="1" algn="just">
              <a:lnSpc>
                <a:spcPct val="150000"/>
              </a:lnSpc>
            </a:pPr>
            <a:r>
              <a:rPr lang="es-EC" sz="1400" b="1" dirty="0">
                <a:latin typeface="Arial" panose="020B0604020202020204" pitchFamily="34" charset="0"/>
                <a:ea typeface="Times New Roman" panose="02020603050405020304" pitchFamily="18" charset="0"/>
                <a:cs typeface="Times New Roman" panose="02020603050405020304" pitchFamily="18" charset="0"/>
              </a:rPr>
              <a:t>DISEÑO DEL SISTEMA ELÉCTRICO Y CONTROL DE SEÑALES</a:t>
            </a:r>
          </a:p>
        </p:txBody>
      </p:sp>
      <p:pic>
        <p:nvPicPr>
          <p:cNvPr id="4" name="Imagen 3"/>
          <p:cNvPicPr>
            <a:picLocks noChangeAspect="1"/>
          </p:cNvPicPr>
          <p:nvPr/>
        </p:nvPicPr>
        <p:blipFill>
          <a:blip r:embed="rId2"/>
          <a:stretch>
            <a:fillRect/>
          </a:stretch>
        </p:blipFill>
        <p:spPr>
          <a:xfrm>
            <a:off x="2829246" y="1307095"/>
            <a:ext cx="6914199" cy="4867396"/>
          </a:xfrm>
          <a:prstGeom prst="rect">
            <a:avLst/>
          </a:prstGeom>
        </p:spPr>
      </p:pic>
    </p:spTree>
    <p:extLst>
      <p:ext uri="{BB962C8B-B14F-4D97-AF65-F5344CB8AC3E}">
        <p14:creationId xmlns:p14="http://schemas.microsoft.com/office/powerpoint/2010/main" val="855301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a:ext>
            </a:extLst>
          </a:blip>
          <a:srcRect/>
          <a:stretch>
            <a:fillRect/>
          </a:stretch>
        </p:blipFill>
        <p:spPr bwMode="auto">
          <a:xfrm>
            <a:off x="2894014" y="1080534"/>
            <a:ext cx="6849428" cy="5066268"/>
          </a:xfrm>
          <a:prstGeom prst="rect">
            <a:avLst/>
          </a:prstGeom>
          <a:noFill/>
          <a:ln>
            <a:noFill/>
          </a:ln>
        </p:spPr>
      </p:pic>
      <p:sp>
        <p:nvSpPr>
          <p:cNvPr id="3" name="CuadroTexto 2"/>
          <p:cNvSpPr txBox="1"/>
          <p:nvPr/>
        </p:nvSpPr>
        <p:spPr>
          <a:xfrm>
            <a:off x="1788165" y="711200"/>
            <a:ext cx="3354765" cy="369332"/>
          </a:xfrm>
          <a:prstGeom prst="rect">
            <a:avLst/>
          </a:prstGeom>
          <a:noFill/>
        </p:spPr>
        <p:txBody>
          <a:bodyPr wrap="none" rtlCol="0">
            <a:spAutoFit/>
          </a:bodyPr>
          <a:lstStyle/>
          <a:p>
            <a:r>
              <a:rPr lang="es-EC" dirty="0"/>
              <a:t>ESQUEMA GENERAL DEL SISTEMA</a:t>
            </a:r>
          </a:p>
        </p:txBody>
      </p:sp>
    </p:spTree>
    <p:extLst>
      <p:ext uri="{BB962C8B-B14F-4D97-AF65-F5344CB8AC3E}">
        <p14:creationId xmlns:p14="http://schemas.microsoft.com/office/powerpoint/2010/main" val="1234425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6816" y="602737"/>
            <a:ext cx="2888932" cy="461665"/>
          </a:xfrm>
          <a:prstGeom prst="rect">
            <a:avLst/>
          </a:prstGeom>
        </p:spPr>
        <p:txBody>
          <a:bodyPr wrap="none">
            <a:spAutoFit/>
          </a:bodyPr>
          <a:lstStyle/>
          <a:p>
            <a:pPr lvl="1" algn="just">
              <a:lnSpc>
                <a:spcPct val="150000"/>
              </a:lnSpc>
            </a:pPr>
            <a:r>
              <a:rPr lang="es-EC" sz="1600" b="1" dirty="0">
                <a:latin typeface="Arial" panose="020B0604020202020204" pitchFamily="34" charset="0"/>
                <a:ea typeface="Times New Roman" panose="02020603050405020304" pitchFamily="18" charset="0"/>
                <a:cs typeface="Times New Roman" panose="02020603050405020304" pitchFamily="18" charset="0"/>
              </a:rPr>
              <a:t>DISEÑO DE POTENCIA</a:t>
            </a:r>
          </a:p>
        </p:txBody>
      </p:sp>
      <p:sp>
        <p:nvSpPr>
          <p:cNvPr id="5" name="CuadroTexto 4"/>
          <p:cNvSpPr txBox="1"/>
          <p:nvPr/>
        </p:nvSpPr>
        <p:spPr>
          <a:xfrm>
            <a:off x="1402080" y="1018745"/>
            <a:ext cx="6275564" cy="369332"/>
          </a:xfrm>
          <a:prstGeom prst="rect">
            <a:avLst/>
          </a:prstGeom>
          <a:noFill/>
        </p:spPr>
        <p:txBody>
          <a:bodyPr wrap="none" rtlCol="0">
            <a:spAutoFit/>
          </a:bodyPr>
          <a:lstStyle/>
          <a:p>
            <a:r>
              <a:rPr lang="es-EC" dirty="0"/>
              <a:t>Se inicia con las características eléctricas del motor seleccionado.</a:t>
            </a:r>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1176816" y="1594803"/>
            <a:ext cx="6687024" cy="4602799"/>
          </a:xfrm>
          <a:prstGeom prst="rect">
            <a:avLst/>
          </a:prstGeom>
          <a:noFill/>
          <a:ln>
            <a:noFill/>
          </a:ln>
        </p:spPr>
      </p:pic>
      <p:sp>
        <p:nvSpPr>
          <p:cNvPr id="7" name="Rectángulo 6"/>
          <p:cNvSpPr/>
          <p:nvPr/>
        </p:nvSpPr>
        <p:spPr>
          <a:xfrm>
            <a:off x="1176816" y="3972560"/>
            <a:ext cx="6717504"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1059173" y="6224825"/>
            <a:ext cx="2352054"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a:t>
            </a:r>
            <a:r>
              <a:rPr lang="es-EC" b="1" dirty="0" err="1">
                <a:latin typeface="Arial" panose="020B0604020202020204" pitchFamily="34" charset="0"/>
                <a:ea typeface="Calibri" panose="020F0502020204030204" pitchFamily="34" charset="0"/>
                <a:cs typeface="Times New Roman" panose="02020603050405020304" pitchFamily="18" charset="0"/>
              </a:rPr>
              <a:t>Longs</a:t>
            </a:r>
            <a:r>
              <a:rPr lang="es-EC" b="1" dirty="0">
                <a:latin typeface="Arial" panose="020B0604020202020204" pitchFamily="34" charset="0"/>
                <a:ea typeface="Calibri" panose="020F0502020204030204" pitchFamily="34" charset="0"/>
                <a:cs typeface="Times New Roman" panose="02020603050405020304" pitchFamily="18" charset="0"/>
              </a:rPr>
              <a:t> Motor, 2011)</a:t>
            </a:r>
            <a:endParaRPr lang="es-EC" dirty="0"/>
          </a:p>
        </p:txBody>
      </p:sp>
      <p:pic>
        <p:nvPicPr>
          <p:cNvPr id="9" name="Imagen 8"/>
          <p:cNvPicPr/>
          <p:nvPr/>
        </p:nvPicPr>
        <p:blipFill>
          <a:blip r:embed="rId3" cstate="screen">
            <a:extLst>
              <a:ext uri="{28A0092B-C50C-407E-A947-70E740481C1C}">
                <a14:useLocalDpi xmlns:a14="http://schemas.microsoft.com/office/drawing/2010/main"/>
              </a:ext>
            </a:extLst>
          </a:blip>
          <a:stretch>
            <a:fillRect/>
          </a:stretch>
        </p:blipFill>
        <p:spPr>
          <a:xfrm>
            <a:off x="8280086" y="1594804"/>
            <a:ext cx="2692719" cy="3243899"/>
          </a:xfrm>
          <a:prstGeom prst="rect">
            <a:avLst/>
          </a:prstGeom>
        </p:spPr>
      </p:pic>
      <p:sp>
        <p:nvSpPr>
          <p:cNvPr id="10" name="Rectángulo 9"/>
          <p:cNvSpPr/>
          <p:nvPr/>
        </p:nvSpPr>
        <p:spPr>
          <a:xfrm>
            <a:off x="8637301" y="4846323"/>
            <a:ext cx="2117887" cy="276999"/>
          </a:xfrm>
          <a:prstGeom prst="rect">
            <a:avLst/>
          </a:prstGeom>
        </p:spPr>
        <p:txBody>
          <a:bodyPr wrap="none">
            <a:spAutoFit/>
          </a:bodyPr>
          <a:lstStyle/>
          <a:p>
            <a:r>
              <a:rPr lang="es-EC" sz="1200" b="1" i="1" dirty="0">
                <a:latin typeface="Arial" panose="020B0604020202020204" pitchFamily="34" charset="0"/>
                <a:ea typeface="Calibri" panose="020F0502020204030204" pitchFamily="34" charset="0"/>
                <a:cs typeface="Times New Roman" panose="02020603050405020304" pitchFamily="18" charset="0"/>
              </a:rPr>
              <a:t>Operación de </a:t>
            </a:r>
            <a:r>
              <a:rPr lang="es-EC" sz="1200" b="1" i="1" dirty="0" err="1">
                <a:latin typeface="Arial" panose="020B0604020202020204" pitchFamily="34" charset="0"/>
                <a:ea typeface="Calibri" panose="020F0502020204030204" pitchFamily="34" charset="0"/>
                <a:cs typeface="Times New Roman" panose="02020603050405020304" pitchFamily="18" charset="0"/>
              </a:rPr>
              <a:t>micropasos</a:t>
            </a:r>
            <a:r>
              <a:rPr lang="es-EC" sz="1200" b="1" i="1" dirty="0">
                <a:latin typeface="Arial" panose="020B0604020202020204" pitchFamily="34" charset="0"/>
                <a:ea typeface="Calibri" panose="020F0502020204030204" pitchFamily="34" charset="0"/>
                <a:cs typeface="Times New Roman" panose="02020603050405020304" pitchFamily="18" charset="0"/>
              </a:rPr>
              <a:t>.</a:t>
            </a:r>
            <a:endParaRPr lang="es-EC" sz="1200" dirty="0"/>
          </a:p>
        </p:txBody>
      </p:sp>
    </p:spTree>
    <p:extLst>
      <p:ext uri="{BB962C8B-B14F-4D97-AF65-F5344CB8AC3E}">
        <p14:creationId xmlns:p14="http://schemas.microsoft.com/office/powerpoint/2010/main" val="2217444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64828" y="653536"/>
            <a:ext cx="2728632" cy="338554"/>
          </a:xfrm>
          <a:prstGeom prst="rect">
            <a:avLst/>
          </a:prstGeom>
        </p:spPr>
        <p:txBody>
          <a:bodyPr wrap="none">
            <a:spAutoFit/>
          </a:bodyPr>
          <a:lstStyle/>
          <a:p>
            <a:r>
              <a:rPr lang="es-EC" sz="1600" b="1" dirty="0">
                <a:latin typeface="Arial" panose="020B0604020202020204" pitchFamily="34" charset="0"/>
                <a:ea typeface="Calibri" panose="020F0502020204030204" pitchFamily="34" charset="0"/>
                <a:cs typeface="Times New Roman" panose="02020603050405020304" pitchFamily="18" charset="0"/>
              </a:rPr>
              <a:t>Driver para Motor a Pasos</a:t>
            </a:r>
            <a:endParaRPr lang="es-EC" sz="1600" dirty="0"/>
          </a:p>
        </p:txBody>
      </p:sp>
      <p:sp>
        <p:nvSpPr>
          <p:cNvPr id="3" name="Rectángulo 2"/>
          <p:cNvSpPr/>
          <p:nvPr/>
        </p:nvSpPr>
        <p:spPr>
          <a:xfrm>
            <a:off x="1464830" y="1280222"/>
            <a:ext cx="8237972" cy="2031325"/>
          </a:xfrm>
          <a:prstGeom prst="rect">
            <a:avLst/>
          </a:prstGeom>
        </p:spPr>
        <p:txBody>
          <a:bodyPr wrap="square">
            <a:spAutoFit/>
          </a:bodyPr>
          <a:lstStyle/>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Accionamiento de corriente de salida sinusoidal de 2 fases.</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Tensión de alimentación de 24VDC a 80VDC.</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Corriente de entrada menor a 6A.</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Corriente de salida entre 2.8A a 7.8A.</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rPr>
              <a:t>Protección contra sobretensión, bajo voltaje, cortocircuito de fase</a:t>
            </a:r>
          </a:p>
          <a:p>
            <a:pPr marL="342882" indent="-342882" algn="just">
              <a:lnSpc>
                <a:spcPct val="150000"/>
              </a:lnSpc>
              <a:buFont typeface="Symbol" panose="05050102010706020507" pitchFamily="18" charset="2"/>
              <a:buChar char=""/>
            </a:pPr>
            <a:r>
              <a:rPr lang="es-EC" sz="1400" dirty="0">
                <a:latin typeface="Arial" panose="020B0604020202020204" pitchFamily="34" charset="0"/>
              </a:rPr>
              <a:t>Para motores híbridos. </a:t>
            </a:r>
            <a:endParaRPr lang="es-EC" sz="1400" dirty="0"/>
          </a:p>
        </p:txBody>
      </p:sp>
      <p:sp>
        <p:nvSpPr>
          <p:cNvPr id="4" name="Rectángulo 3"/>
          <p:cNvSpPr/>
          <p:nvPr/>
        </p:nvSpPr>
        <p:spPr>
          <a:xfrm>
            <a:off x="1464830" y="3491959"/>
            <a:ext cx="1790875" cy="338554"/>
          </a:xfrm>
          <a:prstGeom prst="rect">
            <a:avLst/>
          </a:prstGeom>
        </p:spPr>
        <p:txBody>
          <a:bodyPr wrap="none">
            <a:spAutoFit/>
          </a:bodyPr>
          <a:lstStyle/>
          <a:p>
            <a:r>
              <a:rPr lang="es-EC" sz="1600" b="1" dirty="0">
                <a:latin typeface="Arial" panose="020B0604020202020204" pitchFamily="34" charset="0"/>
                <a:ea typeface="Calibri" panose="020F0502020204030204" pitchFamily="34" charset="0"/>
                <a:cs typeface="Times New Roman" panose="02020603050405020304" pitchFamily="18" charset="0"/>
              </a:rPr>
              <a:t>Fuente de Poder</a:t>
            </a:r>
            <a:endParaRPr lang="es-EC" sz="1600" dirty="0"/>
          </a:p>
        </p:txBody>
      </p:sp>
      <p:sp>
        <p:nvSpPr>
          <p:cNvPr id="5" name="CuadroTexto 4"/>
          <p:cNvSpPr txBox="1"/>
          <p:nvPr/>
        </p:nvSpPr>
        <p:spPr>
          <a:xfrm>
            <a:off x="1464828" y="4010922"/>
            <a:ext cx="4325928" cy="1200329"/>
          </a:xfrm>
          <a:prstGeom prst="rect">
            <a:avLst/>
          </a:prstGeom>
          <a:noFill/>
        </p:spPr>
        <p:txBody>
          <a:bodyPr wrap="none" rtlCol="0">
            <a:spAutoFit/>
          </a:bodyPr>
          <a:lstStyle/>
          <a:p>
            <a:pPr marL="285737" indent="-285737">
              <a:buFont typeface="Arial" panose="020B0604020202020204" pitchFamily="34" charset="0"/>
              <a:buChar char="•"/>
            </a:pPr>
            <a:r>
              <a:rPr lang="es-EC" dirty="0"/>
              <a:t>Suministra energía a los drivers DM860A.</a:t>
            </a:r>
          </a:p>
          <a:p>
            <a:pPr marL="285737" indent="-285737">
              <a:buFont typeface="Arial" panose="020B0604020202020204" pitchFamily="34" charset="0"/>
              <a:buChar char="•"/>
            </a:pPr>
            <a:r>
              <a:rPr lang="es-EC" dirty="0"/>
              <a:t>Voltaje igual o mayor a 24v.</a:t>
            </a:r>
          </a:p>
          <a:p>
            <a:pPr marL="285737" indent="-285737">
              <a:buFont typeface="Arial" panose="020B0604020202020204" pitchFamily="34" charset="0"/>
              <a:buChar char="•"/>
            </a:pPr>
            <a:r>
              <a:rPr lang="es-EC" dirty="0"/>
              <a:t>Se selecciona una fuente de 24v 15A.</a:t>
            </a:r>
          </a:p>
          <a:p>
            <a:pPr marL="285737" indent="-285737">
              <a:buFont typeface="Arial" panose="020B0604020202020204" pitchFamily="34" charset="0"/>
              <a:buChar char="•"/>
            </a:pPr>
            <a:endParaRPr lang="es-EC" dirty="0"/>
          </a:p>
        </p:txBody>
      </p:sp>
      <p:pic>
        <p:nvPicPr>
          <p:cNvPr id="6" name="Imagen 5"/>
          <p:cNvPicPr>
            <a:picLocks noChangeAspect="1"/>
          </p:cNvPicPr>
          <p:nvPr/>
        </p:nvPicPr>
        <p:blipFill>
          <a:blip r:embed="rId2"/>
          <a:stretch>
            <a:fillRect/>
          </a:stretch>
        </p:blipFill>
        <p:spPr>
          <a:xfrm>
            <a:off x="6866891" y="4201127"/>
            <a:ext cx="3009900" cy="542925"/>
          </a:xfrm>
          <a:prstGeom prst="rect">
            <a:avLst/>
          </a:prstGeom>
        </p:spPr>
      </p:pic>
    </p:spTree>
    <p:extLst>
      <p:ext uri="{BB962C8B-B14F-4D97-AF65-F5344CB8AC3E}">
        <p14:creationId xmlns:p14="http://schemas.microsoft.com/office/powerpoint/2010/main" val="415194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78295" y="1318597"/>
            <a:ext cx="5154660" cy="2175511"/>
          </a:xfrm>
          <a:prstGeom prst="rect">
            <a:avLst/>
          </a:prstGeom>
        </p:spPr>
      </p:pic>
      <p:sp>
        <p:nvSpPr>
          <p:cNvPr id="3" name="CuadroTexto 2"/>
          <p:cNvSpPr txBox="1"/>
          <p:nvPr/>
        </p:nvSpPr>
        <p:spPr>
          <a:xfrm>
            <a:off x="1446010" y="782320"/>
            <a:ext cx="2769797" cy="369332"/>
          </a:xfrm>
          <a:prstGeom prst="rect">
            <a:avLst/>
          </a:prstGeom>
          <a:noFill/>
        </p:spPr>
        <p:txBody>
          <a:bodyPr wrap="none" rtlCol="0">
            <a:spAutoFit/>
          </a:bodyPr>
          <a:lstStyle/>
          <a:p>
            <a:r>
              <a:rPr lang="es-EC" dirty="0"/>
              <a:t>PROTECCIONES ELECTRICAS</a:t>
            </a:r>
          </a:p>
        </p:txBody>
      </p:sp>
      <p:sp>
        <p:nvSpPr>
          <p:cNvPr id="4" name="Rectángulo 3"/>
          <p:cNvSpPr/>
          <p:nvPr/>
        </p:nvSpPr>
        <p:spPr>
          <a:xfrm>
            <a:off x="1446009" y="3661046"/>
            <a:ext cx="8412480" cy="338554"/>
          </a:xfrm>
          <a:prstGeom prst="rect">
            <a:avLst/>
          </a:prstGeom>
        </p:spPr>
        <p:txBody>
          <a:bodyPr wrap="square">
            <a:spAutoFit/>
          </a:bodyPr>
          <a:lstStyle/>
          <a:p>
            <a:r>
              <a:rPr lang="es-EC" sz="1600" dirty="0">
                <a:latin typeface="Arial" panose="020B0604020202020204" pitchFamily="34" charset="0"/>
                <a:ea typeface="Calibri" panose="020F0502020204030204" pitchFamily="34" charset="0"/>
              </a:rPr>
              <a:t>Los disyuntores comerciales que se aproximan a los valores calculados son de 16  y 10 A.</a:t>
            </a:r>
            <a:endParaRPr lang="es-EC" sz="1600" dirty="0"/>
          </a:p>
        </p:txBody>
      </p:sp>
      <p:sp>
        <p:nvSpPr>
          <p:cNvPr id="5" name="CuadroTexto 4"/>
          <p:cNvSpPr txBox="1"/>
          <p:nvPr/>
        </p:nvSpPr>
        <p:spPr>
          <a:xfrm>
            <a:off x="1446009" y="4074160"/>
            <a:ext cx="735458" cy="369332"/>
          </a:xfrm>
          <a:prstGeom prst="rect">
            <a:avLst/>
          </a:prstGeom>
          <a:noFill/>
        </p:spPr>
        <p:txBody>
          <a:bodyPr wrap="none" rtlCol="0">
            <a:spAutoFit/>
          </a:bodyPr>
          <a:lstStyle/>
          <a:p>
            <a:r>
              <a:rPr lang="es-EC" dirty="0"/>
              <a:t>RELES</a:t>
            </a:r>
          </a:p>
        </p:txBody>
      </p:sp>
      <p:pic>
        <p:nvPicPr>
          <p:cNvPr id="8" name="Imagen 7"/>
          <p:cNvPicPr>
            <a:picLocks noChangeAspect="1"/>
          </p:cNvPicPr>
          <p:nvPr/>
        </p:nvPicPr>
        <p:blipFill>
          <a:blip r:embed="rId3"/>
          <a:stretch>
            <a:fillRect/>
          </a:stretch>
        </p:blipFill>
        <p:spPr>
          <a:xfrm>
            <a:off x="1578298" y="4518061"/>
            <a:ext cx="3846399" cy="1665209"/>
          </a:xfrm>
          <a:prstGeom prst="rect">
            <a:avLst/>
          </a:prstGeom>
        </p:spPr>
      </p:pic>
      <p:pic>
        <p:nvPicPr>
          <p:cNvPr id="9" name="Imagen 8"/>
          <p:cNvPicPr>
            <a:picLocks noChangeAspect="1"/>
          </p:cNvPicPr>
          <p:nvPr/>
        </p:nvPicPr>
        <p:blipFill>
          <a:blip r:embed="rId4"/>
          <a:stretch>
            <a:fillRect/>
          </a:stretch>
        </p:blipFill>
        <p:spPr>
          <a:xfrm>
            <a:off x="5652249" y="4777299"/>
            <a:ext cx="3854768" cy="1226197"/>
          </a:xfrm>
          <a:prstGeom prst="rect">
            <a:avLst/>
          </a:prstGeom>
        </p:spPr>
      </p:pic>
    </p:spTree>
    <p:extLst>
      <p:ext uri="{BB962C8B-B14F-4D97-AF65-F5344CB8AC3E}">
        <p14:creationId xmlns:p14="http://schemas.microsoft.com/office/powerpoint/2010/main" val="768520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46010" y="782320"/>
            <a:ext cx="2275495" cy="369332"/>
          </a:xfrm>
          <a:prstGeom prst="rect">
            <a:avLst/>
          </a:prstGeom>
          <a:noFill/>
        </p:spPr>
        <p:txBody>
          <a:bodyPr wrap="none" rtlCol="0">
            <a:spAutoFit/>
          </a:bodyPr>
          <a:lstStyle/>
          <a:p>
            <a:r>
              <a:rPr lang="es-EC" dirty="0"/>
              <a:t>SISTEMA DE CONTROL</a:t>
            </a:r>
          </a:p>
        </p:txBody>
      </p:sp>
      <p:sp>
        <p:nvSpPr>
          <p:cNvPr id="6" name="Rectángulo 5"/>
          <p:cNvSpPr/>
          <p:nvPr/>
        </p:nvSpPr>
        <p:spPr>
          <a:xfrm>
            <a:off x="1446011" y="1283453"/>
            <a:ext cx="3724096"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rPr>
              <a:t>Breakout Board (BOB) DB25-1205</a:t>
            </a:r>
            <a:endParaRPr lang="es-EC" dirty="0"/>
          </a:p>
        </p:txBody>
      </p:sp>
      <p:sp>
        <p:nvSpPr>
          <p:cNvPr id="7" name="Rectángulo 6"/>
          <p:cNvSpPr/>
          <p:nvPr/>
        </p:nvSpPr>
        <p:spPr>
          <a:xfrm>
            <a:off x="1645920" y="1659657"/>
            <a:ext cx="6096000" cy="2354491"/>
          </a:xfrm>
          <a:prstGeom prst="rect">
            <a:avLst/>
          </a:prstGeom>
        </p:spPr>
        <p:txBody>
          <a:bodyPr>
            <a:spAutoFit/>
          </a:bodyPr>
          <a:lstStyle/>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Conductor de motor a pasos con interface para hasta seis ejes.</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Conector macho DB25</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DB25 pines de entrada: P1, P2, P3, P4, P5, P6, P7, P8, P9, P14, P16, P17.</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DB25 pines de salida: P10, P11, P12, P13, P15.</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DB25 GND pin: P18-P25</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Voltaje de alimentación 5 VDC y soporte para Mach3.</a:t>
            </a:r>
            <a:endParaRPr lang="es-EC" sz="1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n 7"/>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1923" y="1283455"/>
            <a:ext cx="3976371" cy="2705100"/>
          </a:xfrm>
          <a:prstGeom prst="rect">
            <a:avLst/>
          </a:prstGeom>
          <a:noFill/>
          <a:ln>
            <a:noFill/>
          </a:ln>
        </p:spPr>
      </p:pic>
    </p:spTree>
    <p:extLst>
      <p:ext uri="{BB962C8B-B14F-4D97-AF65-F5344CB8AC3E}">
        <p14:creationId xmlns:p14="http://schemas.microsoft.com/office/powerpoint/2010/main" val="251097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7094" y="1173192"/>
            <a:ext cx="1294265" cy="369332"/>
          </a:xfrm>
          <a:prstGeom prst="rect">
            <a:avLst/>
          </a:prstGeom>
          <a:noFill/>
        </p:spPr>
        <p:txBody>
          <a:bodyPr wrap="none" rtlCol="0">
            <a:spAutoFit/>
          </a:bodyPr>
          <a:lstStyle/>
          <a:p>
            <a:r>
              <a:rPr lang="es-EC" b="1" dirty="0"/>
              <a:t>OBJETIVOS:</a:t>
            </a:r>
          </a:p>
        </p:txBody>
      </p:sp>
      <p:sp>
        <p:nvSpPr>
          <p:cNvPr id="3" name="CuadroTexto 2"/>
          <p:cNvSpPr txBox="1"/>
          <p:nvPr/>
        </p:nvSpPr>
        <p:spPr>
          <a:xfrm>
            <a:off x="1656275" y="1915064"/>
            <a:ext cx="9204387" cy="3970318"/>
          </a:xfrm>
          <a:prstGeom prst="rect">
            <a:avLst/>
          </a:prstGeom>
          <a:noFill/>
        </p:spPr>
        <p:txBody>
          <a:bodyPr wrap="square" rtlCol="0">
            <a:spAutoFit/>
          </a:bodyPr>
          <a:lstStyle/>
          <a:p>
            <a:r>
              <a:rPr lang="es-EC" dirty="0"/>
              <a:t>General:</a:t>
            </a:r>
          </a:p>
          <a:p>
            <a:endParaRPr lang="es-EC" dirty="0"/>
          </a:p>
          <a:p>
            <a:r>
              <a:rPr lang="es-EC" dirty="0"/>
              <a:t>Diseñar e implementar una máquina de control numérico computarizado de 4 grados de libertad para la talla en madera.</a:t>
            </a:r>
          </a:p>
          <a:p>
            <a:endParaRPr lang="es-EC" dirty="0"/>
          </a:p>
          <a:p>
            <a:r>
              <a:rPr lang="es-EC" dirty="0"/>
              <a:t>Específicos:</a:t>
            </a:r>
          </a:p>
          <a:p>
            <a:endParaRPr lang="es-EC" dirty="0"/>
          </a:p>
          <a:p>
            <a:pPr marL="285737" indent="-285737">
              <a:buFont typeface="Arial" panose="020B0604020202020204" pitchFamily="34" charset="0"/>
              <a:buChar char="•"/>
            </a:pPr>
            <a:r>
              <a:rPr lang="es-EC" dirty="0"/>
              <a:t>Diseñar una estructura mecánica adecuada que permita el movimiento de la herramienta y el material a trabajar.</a:t>
            </a:r>
          </a:p>
          <a:p>
            <a:pPr marL="285737" indent="-285737">
              <a:buFont typeface="Arial" panose="020B0604020202020204" pitchFamily="34" charset="0"/>
              <a:buChar char="•"/>
            </a:pPr>
            <a:r>
              <a:rPr lang="es-EC" dirty="0"/>
              <a:t>Dimensionar y seleccionar los elementos a emplear de manera que garanticen el correcto proceso de tallado.</a:t>
            </a:r>
          </a:p>
          <a:p>
            <a:pPr marL="285737" indent="-285737">
              <a:buFont typeface="Arial" panose="020B0604020202020204" pitchFamily="34" charset="0"/>
              <a:buChar char="•"/>
            </a:pPr>
            <a:r>
              <a:rPr lang="es-EC" dirty="0"/>
              <a:t>Integrar los componentes mecánicos y electrónicos en un sistema </a:t>
            </a:r>
            <a:r>
              <a:rPr lang="es-EC" dirty="0" err="1"/>
              <a:t>mecatrónico</a:t>
            </a:r>
            <a:r>
              <a:rPr lang="es-EC" dirty="0"/>
              <a:t>.</a:t>
            </a:r>
          </a:p>
          <a:p>
            <a:pPr marL="285737" indent="-285737">
              <a:buFont typeface="Arial" panose="020B0604020202020204" pitchFamily="34" charset="0"/>
              <a:buChar char="•"/>
            </a:pPr>
            <a:r>
              <a:rPr lang="es-EC" dirty="0"/>
              <a:t>Realizar la programación correspondiente para el control de los motores.</a:t>
            </a:r>
          </a:p>
          <a:p>
            <a:pPr marL="285737" indent="-285737">
              <a:buFont typeface="Arial" panose="020B0604020202020204" pitchFamily="34" charset="0"/>
              <a:buChar char="•"/>
            </a:pPr>
            <a:r>
              <a:rPr lang="es-EC" dirty="0"/>
              <a:t>Ejecutar pruebas de funcionamiento en la máquina para verificar la precisión de tallado.</a:t>
            </a:r>
          </a:p>
        </p:txBody>
      </p:sp>
    </p:spTree>
    <p:extLst>
      <p:ext uri="{BB962C8B-B14F-4D97-AF65-F5344CB8AC3E}">
        <p14:creationId xmlns:p14="http://schemas.microsoft.com/office/powerpoint/2010/main" val="1041992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205" y="724653"/>
            <a:ext cx="2300630"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Control de Motores</a:t>
            </a:r>
            <a:endParaRPr lang="es-EC" dirty="0"/>
          </a:p>
        </p:txBody>
      </p:sp>
      <p:sp>
        <p:nvSpPr>
          <p:cNvPr id="4" name="CuadroTexto 3"/>
          <p:cNvSpPr txBox="1"/>
          <p:nvPr/>
        </p:nvSpPr>
        <p:spPr>
          <a:xfrm>
            <a:off x="6038392" y="2655414"/>
            <a:ext cx="5665928" cy="1477328"/>
          </a:xfrm>
          <a:prstGeom prst="rect">
            <a:avLst/>
          </a:prstGeom>
          <a:noFill/>
        </p:spPr>
        <p:txBody>
          <a:bodyPr wrap="square" rtlCol="0">
            <a:spAutoFit/>
          </a:bodyPr>
          <a:lstStyle/>
          <a:p>
            <a:pPr marL="285737" indent="-285737">
              <a:buFont typeface="Arial" panose="020B0604020202020204" pitchFamily="34" charset="0"/>
              <a:buChar char="•"/>
            </a:pPr>
            <a:r>
              <a:rPr lang="es-EC" dirty="0"/>
              <a:t>La salidas de la placa de control envían señales de dirección y número de pulsos</a:t>
            </a:r>
          </a:p>
          <a:p>
            <a:pPr marL="285737" indent="-285737">
              <a:buFont typeface="Arial" panose="020B0604020202020204" pitchFamily="34" charset="0"/>
              <a:buChar char="•"/>
            </a:pPr>
            <a:r>
              <a:rPr lang="es-EC" dirty="0"/>
              <a:t>Estas señales son receptadas por el driver quien envía la señal en micro pulsos a los motores.</a:t>
            </a:r>
          </a:p>
          <a:p>
            <a:pPr marL="285737" indent="-285737">
              <a:buFont typeface="Arial" panose="020B0604020202020204" pitchFamily="34" charset="0"/>
              <a:buChar char="•"/>
            </a:pPr>
            <a:endParaRPr lang="es-EC" dirty="0"/>
          </a:p>
        </p:txBody>
      </p:sp>
      <p:pic>
        <p:nvPicPr>
          <p:cNvPr id="5" name="Imagen 4"/>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308737" y="1717357"/>
            <a:ext cx="4299585" cy="3769043"/>
          </a:xfrm>
          <a:prstGeom prst="rect">
            <a:avLst/>
          </a:prstGeom>
          <a:noFill/>
          <a:ln>
            <a:noFill/>
          </a:ln>
        </p:spPr>
      </p:pic>
    </p:spTree>
    <p:extLst>
      <p:ext uri="{BB962C8B-B14F-4D97-AF65-F5344CB8AC3E}">
        <p14:creationId xmlns:p14="http://schemas.microsoft.com/office/powerpoint/2010/main" val="3698434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5347" y="694173"/>
            <a:ext cx="3005951"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cs typeface="Times New Roman" panose="02020603050405020304" pitchFamily="18" charset="0"/>
              </a:rPr>
              <a:t>Control de la Herramienta</a:t>
            </a:r>
            <a:endParaRPr lang="es-EC" dirty="0"/>
          </a:p>
        </p:txBody>
      </p:sp>
      <p:sp>
        <p:nvSpPr>
          <p:cNvPr id="5" name="CuadroTexto 4"/>
          <p:cNvSpPr txBox="1"/>
          <p:nvPr/>
        </p:nvSpPr>
        <p:spPr>
          <a:xfrm>
            <a:off x="6817365" y="1818641"/>
            <a:ext cx="4423903" cy="1477328"/>
          </a:xfrm>
          <a:prstGeom prst="rect">
            <a:avLst/>
          </a:prstGeom>
          <a:noFill/>
        </p:spPr>
        <p:txBody>
          <a:bodyPr wrap="none" rtlCol="0">
            <a:spAutoFit/>
          </a:bodyPr>
          <a:lstStyle/>
          <a:p>
            <a:pPr marL="285737" indent="-285737">
              <a:buFont typeface="Arial" panose="020B0604020202020204" pitchFamily="34" charset="0"/>
              <a:buChar char="•"/>
            </a:pPr>
            <a:r>
              <a:rPr lang="es-EC" dirty="0"/>
              <a:t>La señal se envía desde la placa de control</a:t>
            </a:r>
          </a:p>
          <a:p>
            <a:pPr marL="285737" indent="-285737">
              <a:buFont typeface="Arial" panose="020B0604020202020204" pitchFamily="34" charset="0"/>
              <a:buChar char="•"/>
            </a:pPr>
            <a:r>
              <a:rPr lang="es-EC" dirty="0"/>
              <a:t>Se activa la bobina de un relé de 5v 10 A</a:t>
            </a:r>
          </a:p>
          <a:p>
            <a:pPr marL="285737" indent="-285737">
              <a:buFont typeface="Arial" panose="020B0604020202020204" pitchFamily="34" charset="0"/>
              <a:buChar char="•"/>
            </a:pPr>
            <a:r>
              <a:rPr lang="es-EC" dirty="0"/>
              <a:t>Se activa la bobina de un relé de 12v </a:t>
            </a:r>
          </a:p>
          <a:p>
            <a:pPr marL="285737" indent="-285737">
              <a:buFont typeface="Arial" panose="020B0604020202020204" pitchFamily="34" charset="0"/>
              <a:buChar char="•"/>
            </a:pPr>
            <a:r>
              <a:rPr lang="es-EC" dirty="0"/>
              <a:t>Se enciende la herramienta</a:t>
            </a:r>
          </a:p>
          <a:p>
            <a:endParaRPr lang="es-EC" dirty="0"/>
          </a:p>
        </p:txBody>
      </p:sp>
      <p:pic>
        <p:nvPicPr>
          <p:cNvPr id="6" name="Imagen 5"/>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438909" y="1596708"/>
            <a:ext cx="5043171" cy="3452813"/>
          </a:xfrm>
          <a:prstGeom prst="rect">
            <a:avLst/>
          </a:prstGeom>
          <a:noFill/>
          <a:ln>
            <a:noFill/>
          </a:ln>
        </p:spPr>
      </p:pic>
    </p:spTree>
    <p:extLst>
      <p:ext uri="{BB962C8B-B14F-4D97-AF65-F5344CB8AC3E}">
        <p14:creationId xmlns:p14="http://schemas.microsoft.com/office/powerpoint/2010/main" val="4069784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97150" y="877053"/>
            <a:ext cx="5096267" cy="369332"/>
          </a:xfrm>
          <a:prstGeom prst="rect">
            <a:avLst/>
          </a:prstGeom>
        </p:spPr>
        <p:txBody>
          <a:bodyPr wrap="none">
            <a:spAutoFit/>
          </a:bodyPr>
          <a:lstStyle/>
          <a:p>
            <a:r>
              <a:rPr lang="es-EC" b="1" dirty="0">
                <a:latin typeface="Arial" panose="020B0604020202020204" pitchFamily="34" charset="0"/>
                <a:ea typeface="Calibri" panose="020F0502020204030204" pitchFamily="34" charset="0"/>
              </a:rPr>
              <a:t>Sensores de Contacto y Paro de Emergencia</a:t>
            </a:r>
            <a:endParaRPr lang="es-EC" dirty="0"/>
          </a:p>
        </p:txBody>
      </p:sp>
      <p:pic>
        <p:nvPicPr>
          <p:cNvPr id="5" name="Imagen 4"/>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283337" y="1832294"/>
            <a:ext cx="4832985" cy="3288348"/>
          </a:xfrm>
          <a:prstGeom prst="rect">
            <a:avLst/>
          </a:prstGeom>
          <a:noFill/>
          <a:ln>
            <a:noFill/>
          </a:ln>
        </p:spPr>
      </p:pic>
      <p:sp>
        <p:nvSpPr>
          <p:cNvPr id="6" name="Rectángulo 5"/>
          <p:cNvSpPr/>
          <p:nvPr/>
        </p:nvSpPr>
        <p:spPr>
          <a:xfrm>
            <a:off x="6360160" y="1832292"/>
            <a:ext cx="6096000" cy="923330"/>
          </a:xfrm>
          <a:prstGeom prst="rect">
            <a:avLst/>
          </a:prstGeom>
        </p:spPr>
        <p:txBody>
          <a:bodyPr>
            <a:spAutoFit/>
          </a:bodyPr>
          <a:lstStyle/>
          <a:p>
            <a:r>
              <a:rPr lang="es-EC" dirty="0">
                <a:latin typeface="Arial" panose="020B0604020202020204" pitchFamily="34" charset="0"/>
                <a:ea typeface="Calibri" panose="020F0502020204030204" pitchFamily="34" charset="0"/>
              </a:rPr>
              <a:t>Estos elementos se conectan directamente a la</a:t>
            </a:r>
          </a:p>
          <a:p>
            <a:r>
              <a:rPr lang="es-EC" dirty="0">
                <a:latin typeface="Arial" panose="020B0604020202020204" pitchFamily="34" charset="0"/>
                <a:ea typeface="Calibri" panose="020F0502020204030204" pitchFamily="34" charset="0"/>
              </a:rPr>
              <a:t>placa de control a sus pines de entrada 10 - 13 </a:t>
            </a:r>
          </a:p>
          <a:p>
            <a:r>
              <a:rPr lang="es-EC" dirty="0">
                <a:latin typeface="Arial" panose="020B0604020202020204" pitchFamily="34" charset="0"/>
                <a:ea typeface="Calibri" panose="020F0502020204030204" pitchFamily="34" charset="0"/>
              </a:rPr>
              <a:t>y a GND</a:t>
            </a:r>
            <a:endParaRPr lang="es-EC" dirty="0"/>
          </a:p>
        </p:txBody>
      </p:sp>
    </p:spTree>
    <p:extLst>
      <p:ext uri="{BB962C8B-B14F-4D97-AF65-F5344CB8AC3E}">
        <p14:creationId xmlns:p14="http://schemas.microsoft.com/office/powerpoint/2010/main" val="3990178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1760" y="498458"/>
            <a:ext cx="6096000" cy="507831"/>
          </a:xfrm>
          <a:prstGeom prst="rect">
            <a:avLst/>
          </a:prstGeom>
        </p:spPr>
        <p:txBody>
          <a:bodyPr>
            <a:spAutoFit/>
          </a:bodyPr>
          <a:lstStyle/>
          <a:p>
            <a:pPr>
              <a:lnSpc>
                <a:spcPct val="150000"/>
              </a:lnSpc>
            </a:pPr>
            <a:r>
              <a:rPr lang="es-EC" b="1" kern="0" dirty="0">
                <a:latin typeface="Arial" panose="020B0604020202020204" pitchFamily="34" charset="0"/>
                <a:ea typeface="Times New Roman" panose="02020603050405020304" pitchFamily="18" charset="0"/>
                <a:cs typeface="Times New Roman" panose="02020603050405020304" pitchFamily="18" charset="0"/>
              </a:rPr>
              <a:t>CONSTRUCCIÓN E IMPLEMENTACIÓN</a:t>
            </a:r>
          </a:p>
        </p:txBody>
      </p:sp>
      <p:pic>
        <p:nvPicPr>
          <p:cNvPr id="3" name="Imagen 2"/>
          <p:cNvPicPr/>
          <p:nvPr/>
        </p:nvPicPr>
        <p:blipFill rotWithShape="1">
          <a:blip r:embed="rId2" cstate="screen">
            <a:extLst>
              <a:ext uri="{28A0092B-C50C-407E-A947-70E740481C1C}">
                <a14:useLocalDpi xmlns:a14="http://schemas.microsoft.com/office/drawing/2010/main"/>
              </a:ext>
            </a:extLst>
          </a:blip>
          <a:srcRect/>
          <a:stretch/>
        </p:blipFill>
        <p:spPr bwMode="auto">
          <a:xfrm>
            <a:off x="1806262" y="3043716"/>
            <a:ext cx="3253423" cy="2182813"/>
          </a:xfrm>
          <a:prstGeom prst="rect">
            <a:avLst/>
          </a:prstGeom>
          <a:ln>
            <a:noFill/>
          </a:ln>
          <a:extLst>
            <a:ext uri="{53640926-AAD7-44D8-BBD7-CCE9431645EC}">
              <a14:shadowObscured xmlns:a14="http://schemas.microsoft.com/office/drawing/2010/main"/>
            </a:ext>
          </a:extLst>
        </p:spPr>
      </p:pic>
      <p:pic>
        <p:nvPicPr>
          <p:cNvPr id="4" name="Imagen 3" descr="C:\Users\CLIENTE\Documents\U\Tesis\Imagenes y videos\IMG_20161219_151015.jpg"/>
          <p:cNvPicPr/>
          <p:nvPr/>
        </p:nvPicPr>
        <p:blipFill rotWithShape="1">
          <a:blip r:embed="rId3" cstate="screen">
            <a:extLst>
              <a:ext uri="{28A0092B-C50C-407E-A947-70E740481C1C}">
                <a14:useLocalDpi xmlns:a14="http://schemas.microsoft.com/office/drawing/2010/main"/>
              </a:ext>
            </a:extLst>
          </a:blip>
          <a:srcRect/>
          <a:stretch/>
        </p:blipFill>
        <p:spPr bwMode="auto">
          <a:xfrm>
            <a:off x="6416045" y="987111"/>
            <a:ext cx="3510599" cy="2446973"/>
          </a:xfrm>
          <a:prstGeom prst="rect">
            <a:avLst/>
          </a:prstGeom>
          <a:noFill/>
          <a:ln>
            <a:noFill/>
          </a:ln>
          <a:extLst>
            <a:ext uri="{53640926-AAD7-44D8-BBD7-CCE9431645EC}">
              <a14:shadowObscured xmlns:a14="http://schemas.microsoft.com/office/drawing/2010/main"/>
            </a:ext>
          </a:extLst>
        </p:spPr>
      </p:pic>
      <p:pic>
        <p:nvPicPr>
          <p:cNvPr id="5" name="Imagen 4" descr="C:\Users\CLIENTE\Documents\U\Tesis\Imagenes y videos\IMG_20161219_151235.jpg"/>
          <p:cNvPicPr/>
          <p:nvPr/>
        </p:nvPicPr>
        <p:blipFill rotWithShape="1">
          <a:blip r:embed="rId4" cstate="screen">
            <a:extLst>
              <a:ext uri="{28A0092B-C50C-407E-A947-70E740481C1C}">
                <a14:useLocalDpi xmlns:a14="http://schemas.microsoft.com/office/drawing/2010/main"/>
              </a:ext>
            </a:extLst>
          </a:blip>
          <a:srcRect/>
          <a:stretch/>
        </p:blipFill>
        <p:spPr bwMode="auto">
          <a:xfrm>
            <a:off x="6416045" y="3618550"/>
            <a:ext cx="3510599" cy="2579053"/>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1381762" y="1076960"/>
            <a:ext cx="3040769" cy="369332"/>
          </a:xfrm>
          <a:prstGeom prst="rect">
            <a:avLst/>
          </a:prstGeom>
          <a:noFill/>
        </p:spPr>
        <p:txBody>
          <a:bodyPr wrap="none" rtlCol="0">
            <a:spAutoFit/>
          </a:bodyPr>
          <a:lstStyle/>
          <a:p>
            <a:r>
              <a:rPr lang="es-EC" dirty="0"/>
              <a:t>CORTE POR CHORRO DE AGUA</a:t>
            </a:r>
          </a:p>
        </p:txBody>
      </p:sp>
    </p:spTree>
    <p:extLst>
      <p:ext uri="{BB962C8B-B14F-4D97-AF65-F5344CB8AC3E}">
        <p14:creationId xmlns:p14="http://schemas.microsoft.com/office/powerpoint/2010/main" val="80286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CLIENTE\Documents\U\Tesis\Imagenes y videos\IMG_20161221_195342.jpg"/>
          <p:cNvPicPr/>
          <p:nvPr/>
        </p:nvPicPr>
        <p:blipFill rotWithShape="1">
          <a:blip r:embed="rId2" cstate="screen">
            <a:extLst>
              <a:ext uri="{28A0092B-C50C-407E-A947-70E740481C1C}">
                <a14:useLocalDpi xmlns:a14="http://schemas.microsoft.com/office/drawing/2010/main"/>
              </a:ext>
            </a:extLst>
          </a:blip>
          <a:srcRect/>
          <a:stretch/>
        </p:blipFill>
        <p:spPr bwMode="auto">
          <a:xfrm>
            <a:off x="1317308" y="1594169"/>
            <a:ext cx="2838133" cy="3263583"/>
          </a:xfrm>
          <a:prstGeom prst="rect">
            <a:avLst/>
          </a:prstGeom>
          <a:noFill/>
          <a:ln>
            <a:noFill/>
          </a:ln>
          <a:extLst>
            <a:ext uri="{53640926-AAD7-44D8-BBD7-CCE9431645EC}">
              <a14:shadowObscured xmlns:a14="http://schemas.microsoft.com/office/drawing/2010/main"/>
            </a:ext>
          </a:extLst>
        </p:spPr>
      </p:pic>
      <p:pic>
        <p:nvPicPr>
          <p:cNvPr id="3" name="Imagen 2"/>
          <p:cNvPicPr/>
          <p:nvPr/>
        </p:nvPicPr>
        <p:blipFill>
          <a:blip r:embed="rId3" cstate="screen">
            <a:extLst>
              <a:ext uri="{28A0092B-C50C-407E-A947-70E740481C1C}">
                <a14:useLocalDpi xmlns:a14="http://schemas.microsoft.com/office/drawing/2010/main"/>
              </a:ext>
            </a:extLst>
          </a:blip>
          <a:stretch>
            <a:fillRect/>
          </a:stretch>
        </p:blipFill>
        <p:spPr>
          <a:xfrm>
            <a:off x="4911724" y="1594170"/>
            <a:ext cx="2695576" cy="3263583"/>
          </a:xfrm>
          <a:prstGeom prst="rect">
            <a:avLst/>
          </a:prstGeom>
        </p:spPr>
      </p:pic>
      <p:pic>
        <p:nvPicPr>
          <p:cNvPr id="4" name="Imagen 3" descr="C:\Users\CLIENTE\Documents\U\Tesis\Imagenes y videos\IMG_20170207_151955.jpg"/>
          <p:cNvPicPr/>
          <p:nvPr/>
        </p:nvPicPr>
        <p:blipFill rotWithShape="1">
          <a:blip r:embed="rId4" cstate="screen">
            <a:extLst>
              <a:ext uri="{28A0092B-C50C-407E-A947-70E740481C1C}">
                <a14:useLocalDpi xmlns:a14="http://schemas.microsoft.com/office/drawing/2010/main"/>
              </a:ext>
            </a:extLst>
          </a:blip>
          <a:srcRect/>
          <a:stretch/>
        </p:blipFill>
        <p:spPr bwMode="auto">
          <a:xfrm>
            <a:off x="8363590" y="1594170"/>
            <a:ext cx="2629535" cy="32635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8329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CLIENTE\Documents\U\Tesis\Imagenes y videos\IMG_20170105_104901.jpg"/>
          <p:cNvPicPr/>
          <p:nvPr/>
        </p:nvPicPr>
        <p:blipFill rotWithShape="1">
          <a:blip r:embed="rId2" cstate="screen">
            <a:extLst>
              <a:ext uri="{28A0092B-C50C-407E-A947-70E740481C1C}">
                <a14:useLocalDpi xmlns:a14="http://schemas.microsoft.com/office/drawing/2010/main"/>
              </a:ext>
            </a:extLst>
          </a:blip>
          <a:srcRect/>
          <a:stretch/>
        </p:blipFill>
        <p:spPr bwMode="auto">
          <a:xfrm>
            <a:off x="1657032" y="1022671"/>
            <a:ext cx="2213928" cy="1872933"/>
          </a:xfrm>
          <a:prstGeom prst="rect">
            <a:avLst/>
          </a:prstGeom>
          <a:noFill/>
          <a:ln>
            <a:noFill/>
          </a:ln>
          <a:extLst>
            <a:ext uri="{53640926-AAD7-44D8-BBD7-CCE9431645EC}">
              <a14:shadowObscured xmlns:a14="http://schemas.microsoft.com/office/drawing/2010/main"/>
            </a:ext>
          </a:extLst>
        </p:spPr>
      </p:pic>
      <p:pic>
        <p:nvPicPr>
          <p:cNvPr id="4" name="Imagen 3" descr="C:\Users\CLIENTE\Documents\U\Tesis\Imagenes y videos\IMG_20170105_104919.jpg"/>
          <p:cNvPicPr/>
          <p:nvPr/>
        </p:nvPicPr>
        <p:blipFill rotWithShape="1">
          <a:blip r:embed="rId3" cstate="screen">
            <a:extLst>
              <a:ext uri="{28A0092B-C50C-407E-A947-70E740481C1C}">
                <a14:useLocalDpi xmlns:a14="http://schemas.microsoft.com/office/drawing/2010/main"/>
              </a:ext>
            </a:extLst>
          </a:blip>
          <a:srcRect/>
          <a:stretch/>
        </p:blipFill>
        <p:spPr bwMode="auto">
          <a:xfrm>
            <a:off x="1657035" y="3203260"/>
            <a:ext cx="2178051" cy="1914525"/>
          </a:xfrm>
          <a:prstGeom prst="rect">
            <a:avLst/>
          </a:prstGeom>
          <a:noFill/>
          <a:ln>
            <a:noFill/>
          </a:ln>
          <a:extLst>
            <a:ext uri="{53640926-AAD7-44D8-BBD7-CCE9431645EC}">
              <a14:shadowObscured xmlns:a14="http://schemas.microsoft.com/office/drawing/2010/main"/>
            </a:ext>
          </a:extLst>
        </p:spPr>
      </p:pic>
      <p:pic>
        <p:nvPicPr>
          <p:cNvPr id="5" name="Imagen 4" descr="C:\Users\CLIENTE\Documents\U\Tesis\Imagenes y videos\IMG_20170106_143528.jpg"/>
          <p:cNvPicPr/>
          <p:nvPr/>
        </p:nvPicPr>
        <p:blipFill rotWithShape="1">
          <a:blip r:embed="rId4" cstate="screen">
            <a:extLst>
              <a:ext uri="{28A0092B-C50C-407E-A947-70E740481C1C}">
                <a14:useLocalDpi xmlns:a14="http://schemas.microsoft.com/office/drawing/2010/main"/>
              </a:ext>
            </a:extLst>
          </a:blip>
          <a:srcRect/>
          <a:stretch/>
        </p:blipFill>
        <p:spPr bwMode="auto">
          <a:xfrm>
            <a:off x="4347848" y="1022671"/>
            <a:ext cx="3800475" cy="4494213"/>
          </a:xfrm>
          <a:prstGeom prst="rect">
            <a:avLst/>
          </a:prstGeom>
          <a:noFill/>
          <a:ln>
            <a:noFill/>
          </a:ln>
          <a:extLst>
            <a:ext uri="{53640926-AAD7-44D8-BBD7-CCE9431645EC}">
              <a14:shadowObscured xmlns:a14="http://schemas.microsoft.com/office/drawing/2010/main"/>
            </a:ext>
          </a:extLst>
        </p:spPr>
      </p:pic>
      <p:pic>
        <p:nvPicPr>
          <p:cNvPr id="6" name="Imagen 5" descr="C:\Users\CLIENTE\Documents\U\Tesis\Imagenes y videos\IMG_20170201_183327.jpg"/>
          <p:cNvPicPr/>
          <p:nvPr/>
        </p:nvPicPr>
        <p:blipFill rotWithShape="1">
          <a:blip r:embed="rId5" cstate="screen">
            <a:extLst>
              <a:ext uri="{28A0092B-C50C-407E-A947-70E740481C1C}">
                <a14:useLocalDpi xmlns:a14="http://schemas.microsoft.com/office/drawing/2010/main"/>
              </a:ext>
            </a:extLst>
          </a:blip>
          <a:srcRect/>
          <a:stretch/>
        </p:blipFill>
        <p:spPr bwMode="auto">
          <a:xfrm>
            <a:off x="8401688" y="1022671"/>
            <a:ext cx="2063115" cy="18729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2184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CLIENTE\Documents\U\Tesis\Imagenes y videos\IMG_20170201_144310.jpg"/>
          <p:cNvPicPr/>
          <p:nvPr/>
        </p:nvPicPr>
        <p:blipFill rotWithShape="1">
          <a:blip r:embed="rId2" cstate="screen">
            <a:extLst>
              <a:ext uri="{28A0092B-C50C-407E-A947-70E740481C1C}">
                <a14:useLocalDpi xmlns:a14="http://schemas.microsoft.com/office/drawing/2010/main"/>
              </a:ext>
            </a:extLst>
          </a:blip>
          <a:srcRect/>
          <a:stretch/>
        </p:blipFill>
        <p:spPr bwMode="auto">
          <a:xfrm>
            <a:off x="1606237" y="1123000"/>
            <a:ext cx="3549015" cy="1990725"/>
          </a:xfrm>
          <a:prstGeom prst="rect">
            <a:avLst/>
          </a:prstGeom>
          <a:noFill/>
          <a:ln>
            <a:noFill/>
          </a:ln>
          <a:extLst>
            <a:ext uri="{53640926-AAD7-44D8-BBD7-CCE9431645EC}">
              <a14:shadowObscured xmlns:a14="http://schemas.microsoft.com/office/drawing/2010/main"/>
            </a:ext>
          </a:extLst>
        </p:spPr>
      </p:pic>
      <p:pic>
        <p:nvPicPr>
          <p:cNvPr id="3" name="Imagen 2" descr="C:\Users\CLIENTE\Documents\U\Tesis\Imagenes y videos\IMG_20170202_200203.jpg"/>
          <p:cNvPicPr/>
          <p:nvPr/>
        </p:nvPicPr>
        <p:blipFill rotWithShape="1">
          <a:blip r:embed="rId3" cstate="screen">
            <a:extLst>
              <a:ext uri="{28A0092B-C50C-407E-A947-70E740481C1C}">
                <a14:useLocalDpi xmlns:a14="http://schemas.microsoft.com/office/drawing/2010/main"/>
              </a:ext>
            </a:extLst>
          </a:blip>
          <a:srcRect/>
          <a:stretch/>
        </p:blipFill>
        <p:spPr bwMode="auto">
          <a:xfrm>
            <a:off x="1606237" y="3553460"/>
            <a:ext cx="3615055" cy="2230120"/>
          </a:xfrm>
          <a:prstGeom prst="rect">
            <a:avLst/>
          </a:prstGeom>
          <a:noFill/>
          <a:ln>
            <a:noFill/>
          </a:ln>
          <a:extLst>
            <a:ext uri="{53640926-AAD7-44D8-BBD7-CCE9431645EC}">
              <a14:shadowObscured xmlns:a14="http://schemas.microsoft.com/office/drawing/2010/main"/>
            </a:ext>
          </a:extLst>
        </p:spPr>
      </p:pic>
      <p:pic>
        <p:nvPicPr>
          <p:cNvPr id="4" name="Imagen 3" descr="C:\Users\CLIENTE\Documents\U\Tesis\Imagenes y videos\IMG_20170217_172908.jpg"/>
          <p:cNvPicPr/>
          <p:nvPr/>
        </p:nvPicPr>
        <p:blipFill rotWithShape="1">
          <a:blip r:embed="rId4" cstate="screen">
            <a:extLst>
              <a:ext uri="{28A0092B-C50C-407E-A947-70E740481C1C}">
                <a14:useLocalDpi xmlns:a14="http://schemas.microsoft.com/office/drawing/2010/main"/>
              </a:ext>
            </a:extLst>
          </a:blip>
          <a:srcRect/>
          <a:stretch/>
        </p:blipFill>
        <p:spPr bwMode="auto">
          <a:xfrm>
            <a:off x="5839462" y="1557659"/>
            <a:ext cx="5519420" cy="37585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6020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6721" y="1036325"/>
            <a:ext cx="8837184" cy="4962287"/>
          </a:xfrm>
          <a:prstGeom prst="rect">
            <a:avLst/>
          </a:prstGeom>
        </p:spPr>
      </p:pic>
    </p:spTree>
    <p:extLst>
      <p:ext uri="{BB962C8B-B14F-4D97-AF65-F5344CB8AC3E}">
        <p14:creationId xmlns:p14="http://schemas.microsoft.com/office/powerpoint/2010/main" val="544737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4618" y="523327"/>
            <a:ext cx="3185487" cy="507831"/>
          </a:xfrm>
          <a:prstGeom prst="rect">
            <a:avLst/>
          </a:prstGeom>
        </p:spPr>
        <p:txBody>
          <a:bodyPr wrap="none">
            <a:spAutoFit/>
          </a:bodyPr>
          <a:lstStyle/>
          <a:p>
            <a:pPr>
              <a:lnSpc>
                <a:spcPct val="150000"/>
              </a:lnSpc>
            </a:pPr>
            <a:r>
              <a:rPr lang="es-EC" b="1" kern="0" dirty="0">
                <a:latin typeface="Arial" panose="020B0604020202020204" pitchFamily="34" charset="0"/>
                <a:ea typeface="Times New Roman" panose="02020603050405020304" pitchFamily="18" charset="0"/>
                <a:cs typeface="Times New Roman" panose="02020603050405020304" pitchFamily="18" charset="0"/>
              </a:rPr>
              <a:t>PRUEBAS Y RESULTADOS</a:t>
            </a:r>
          </a:p>
        </p:txBody>
      </p:sp>
      <p:pic>
        <p:nvPicPr>
          <p:cNvPr id="3" name="Imagen 2" descr="C:\Users\CLIENTE\Documents\U\Tesis\Imagenes y videos\IMG_20170216_194048.jpg"/>
          <p:cNvPicPr/>
          <p:nvPr/>
        </p:nvPicPr>
        <p:blipFill rotWithShape="1">
          <a:blip r:embed="rId2" cstate="screen">
            <a:extLst>
              <a:ext uri="{28A0092B-C50C-407E-A947-70E740481C1C}">
                <a14:useLocalDpi xmlns:a14="http://schemas.microsoft.com/office/drawing/2010/main"/>
              </a:ext>
            </a:extLst>
          </a:blip>
          <a:srcRect/>
          <a:stretch/>
        </p:blipFill>
        <p:spPr bwMode="auto">
          <a:xfrm>
            <a:off x="1043305" y="4421904"/>
            <a:ext cx="2070264" cy="1904685"/>
          </a:xfrm>
          <a:prstGeom prst="rect">
            <a:avLst/>
          </a:prstGeom>
          <a:noFill/>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307" y="1277621"/>
            <a:ext cx="4402455" cy="2897819"/>
          </a:xfrm>
          <a:prstGeom prst="rect">
            <a:avLst/>
          </a:prstGeom>
        </p:spPr>
      </p:pic>
      <p:sp>
        <p:nvSpPr>
          <p:cNvPr id="7" name="CuadroTexto 6"/>
          <p:cNvSpPr txBox="1"/>
          <p:nvPr/>
        </p:nvSpPr>
        <p:spPr>
          <a:xfrm>
            <a:off x="3244535" y="5004912"/>
            <a:ext cx="1758815" cy="369332"/>
          </a:xfrm>
          <a:prstGeom prst="rect">
            <a:avLst/>
          </a:prstGeom>
          <a:noFill/>
        </p:spPr>
        <p:txBody>
          <a:bodyPr wrap="none" rtlCol="0">
            <a:spAutoFit/>
          </a:bodyPr>
          <a:lstStyle/>
          <a:p>
            <a:r>
              <a:rPr lang="es-EC" dirty="0"/>
              <a:t>RANURAS 20mm</a:t>
            </a:r>
          </a:p>
        </p:txBody>
      </p:sp>
      <p:pic>
        <p:nvPicPr>
          <p:cNvPr id="8" name="Imagen 7"/>
          <p:cNvPicPr>
            <a:picLocks noChangeAspect="1"/>
          </p:cNvPicPr>
          <p:nvPr/>
        </p:nvPicPr>
        <p:blipFill>
          <a:blip r:embed="rId4"/>
          <a:stretch>
            <a:fillRect/>
          </a:stretch>
        </p:blipFill>
        <p:spPr>
          <a:xfrm>
            <a:off x="5576726" y="1277623"/>
            <a:ext cx="6285039" cy="4939509"/>
          </a:xfrm>
          <a:prstGeom prst="rect">
            <a:avLst/>
          </a:prstGeom>
        </p:spPr>
      </p:pic>
    </p:spTree>
    <p:extLst>
      <p:ext uri="{BB962C8B-B14F-4D97-AF65-F5344CB8AC3E}">
        <p14:creationId xmlns:p14="http://schemas.microsoft.com/office/powerpoint/2010/main" val="1807374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CLIENTE\Documents\U\Tesis\Imagenes y videos\IMG_20170216_194048.jpg"/>
          <p:cNvPicPr/>
          <p:nvPr/>
        </p:nvPicPr>
        <p:blipFill rotWithShape="1">
          <a:blip r:embed="rId2" cstate="screen">
            <a:extLst>
              <a:ext uri="{28A0092B-C50C-407E-A947-70E740481C1C}">
                <a14:useLocalDpi xmlns:a14="http://schemas.microsoft.com/office/drawing/2010/main"/>
              </a:ext>
            </a:extLst>
          </a:blip>
          <a:srcRect/>
          <a:stretch/>
        </p:blipFill>
        <p:spPr bwMode="auto">
          <a:xfrm>
            <a:off x="1294450" y="4460240"/>
            <a:ext cx="1865313" cy="1950720"/>
          </a:xfrm>
          <a:prstGeom prst="rect">
            <a:avLst/>
          </a:prstGeom>
          <a:noFill/>
          <a:ln>
            <a:noFill/>
          </a:ln>
          <a:extLst>
            <a:ext uri="{53640926-AAD7-44D8-BBD7-CCE9431645EC}">
              <a14:shadowObscured xmlns:a14="http://schemas.microsoft.com/office/drawing/2010/main"/>
            </a:ext>
          </a:extLst>
        </p:spPr>
      </p:pic>
      <p:sp>
        <p:nvSpPr>
          <p:cNvPr id="3" name="CuadroTexto 2"/>
          <p:cNvSpPr txBox="1"/>
          <p:nvPr/>
        </p:nvSpPr>
        <p:spPr>
          <a:xfrm>
            <a:off x="3396935" y="5066268"/>
            <a:ext cx="1758815" cy="369332"/>
          </a:xfrm>
          <a:prstGeom prst="rect">
            <a:avLst/>
          </a:prstGeom>
          <a:noFill/>
        </p:spPr>
        <p:txBody>
          <a:bodyPr wrap="none" rtlCol="0">
            <a:spAutoFit/>
          </a:bodyPr>
          <a:lstStyle/>
          <a:p>
            <a:r>
              <a:rPr lang="es-EC" dirty="0"/>
              <a:t>RANURAS 22mm</a:t>
            </a:r>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4448" y="966469"/>
            <a:ext cx="4811021" cy="3219451"/>
          </a:xfrm>
          <a:prstGeom prst="rect">
            <a:avLst/>
          </a:prstGeom>
        </p:spPr>
      </p:pic>
      <p:pic>
        <p:nvPicPr>
          <p:cNvPr id="5" name="Imagen 4"/>
          <p:cNvPicPr>
            <a:picLocks noChangeAspect="1"/>
          </p:cNvPicPr>
          <p:nvPr/>
        </p:nvPicPr>
        <p:blipFill>
          <a:blip r:embed="rId4"/>
          <a:stretch>
            <a:fillRect/>
          </a:stretch>
        </p:blipFill>
        <p:spPr>
          <a:xfrm>
            <a:off x="6183949" y="1602982"/>
            <a:ext cx="5518715" cy="3934223"/>
          </a:xfrm>
          <a:prstGeom prst="rect">
            <a:avLst/>
          </a:prstGeom>
        </p:spPr>
      </p:pic>
    </p:spTree>
    <p:extLst>
      <p:ext uri="{BB962C8B-B14F-4D97-AF65-F5344CB8AC3E}">
        <p14:creationId xmlns:p14="http://schemas.microsoft.com/office/powerpoint/2010/main" val="357456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7097" y="1173194"/>
            <a:ext cx="1231427" cy="461665"/>
          </a:xfrm>
          <a:prstGeom prst="rect">
            <a:avLst/>
          </a:prstGeom>
          <a:noFill/>
        </p:spPr>
        <p:txBody>
          <a:bodyPr wrap="none" rtlCol="0">
            <a:spAutoFit/>
          </a:bodyPr>
          <a:lstStyle/>
          <a:p>
            <a:r>
              <a:rPr lang="es-EC" sz="2400" b="1" dirty="0"/>
              <a:t>DISEÑO</a:t>
            </a:r>
            <a:r>
              <a:rPr lang="es-EC" b="1" dirty="0"/>
              <a:t>:</a:t>
            </a:r>
          </a:p>
        </p:txBody>
      </p:sp>
      <p:pic>
        <p:nvPicPr>
          <p:cNvPr id="5" name="Imagen 4"/>
          <p:cNvPicPr>
            <a:picLocks noChangeAspect="1"/>
          </p:cNvPicPr>
          <p:nvPr/>
        </p:nvPicPr>
        <p:blipFill>
          <a:blip r:embed="rId2"/>
          <a:stretch>
            <a:fillRect/>
          </a:stretch>
        </p:blipFill>
        <p:spPr>
          <a:xfrm>
            <a:off x="3060229" y="1634859"/>
            <a:ext cx="6842899" cy="4619372"/>
          </a:xfrm>
          <a:prstGeom prst="rect">
            <a:avLst/>
          </a:prstGeom>
        </p:spPr>
      </p:pic>
    </p:spTree>
    <p:extLst>
      <p:ext uri="{BB962C8B-B14F-4D97-AF65-F5344CB8AC3E}">
        <p14:creationId xmlns:p14="http://schemas.microsoft.com/office/powerpoint/2010/main" val="3069351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CLIENTE\Documents\U\Tesis\Imagenes y videos\IMG_20170216_194155.jpg"/>
          <p:cNvPicPr/>
          <p:nvPr/>
        </p:nvPicPr>
        <p:blipFill rotWithShape="1">
          <a:blip r:embed="rId2" cstate="screen">
            <a:extLst>
              <a:ext uri="{28A0092B-C50C-407E-A947-70E740481C1C}">
                <a14:useLocalDpi xmlns:a14="http://schemas.microsoft.com/office/drawing/2010/main"/>
              </a:ext>
            </a:extLst>
          </a:blip>
          <a:srcRect b="-425"/>
          <a:stretch/>
        </p:blipFill>
        <p:spPr bwMode="auto">
          <a:xfrm>
            <a:off x="1351916" y="4480562"/>
            <a:ext cx="1249045" cy="1992631"/>
          </a:xfrm>
          <a:prstGeom prst="rect">
            <a:avLst/>
          </a:prstGeom>
          <a:noFill/>
          <a:ln>
            <a:noFill/>
          </a:ln>
          <a:extLst>
            <a:ext uri="{53640926-AAD7-44D8-BBD7-CCE9431645EC}">
              <a14:shadowObscured xmlns:a14="http://schemas.microsoft.com/office/drawing/2010/main"/>
            </a:ext>
          </a:extLst>
        </p:spPr>
      </p:pic>
      <p:sp>
        <p:nvSpPr>
          <p:cNvPr id="3" name="CuadroTexto 2"/>
          <p:cNvSpPr txBox="1"/>
          <p:nvPr/>
        </p:nvSpPr>
        <p:spPr>
          <a:xfrm>
            <a:off x="2848295" y="5371068"/>
            <a:ext cx="1455335" cy="369332"/>
          </a:xfrm>
          <a:prstGeom prst="rect">
            <a:avLst/>
          </a:prstGeom>
          <a:noFill/>
        </p:spPr>
        <p:txBody>
          <a:bodyPr wrap="none" rtlCol="0">
            <a:spAutoFit/>
          </a:bodyPr>
          <a:lstStyle/>
          <a:p>
            <a:r>
              <a:rPr lang="es-EC" dirty="0"/>
              <a:t>Agujero 2mm</a:t>
            </a:r>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1918" y="1107441"/>
            <a:ext cx="4705033" cy="3180867"/>
          </a:xfrm>
          <a:prstGeom prst="rect">
            <a:avLst/>
          </a:prstGeom>
        </p:spPr>
      </p:pic>
      <p:pic>
        <p:nvPicPr>
          <p:cNvPr id="5" name="Imagen 4"/>
          <p:cNvPicPr>
            <a:picLocks noChangeAspect="1"/>
          </p:cNvPicPr>
          <p:nvPr/>
        </p:nvPicPr>
        <p:blipFill>
          <a:blip r:embed="rId4"/>
          <a:stretch>
            <a:fillRect/>
          </a:stretch>
        </p:blipFill>
        <p:spPr>
          <a:xfrm>
            <a:off x="6304285" y="1475224"/>
            <a:ext cx="5226929" cy="4559819"/>
          </a:xfrm>
          <a:prstGeom prst="rect">
            <a:avLst/>
          </a:prstGeom>
        </p:spPr>
      </p:pic>
    </p:spTree>
    <p:extLst>
      <p:ext uri="{BB962C8B-B14F-4D97-AF65-F5344CB8AC3E}">
        <p14:creationId xmlns:p14="http://schemas.microsoft.com/office/powerpoint/2010/main" val="46577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CLIENTE\Documents\U\Tesis\Imagenes y videos\IMG_20170217_151243.jpg"/>
          <p:cNvPicPr/>
          <p:nvPr/>
        </p:nvPicPr>
        <p:blipFill rotWithShape="1">
          <a:blip r:embed="rId2" cstate="screen">
            <a:extLst>
              <a:ext uri="{28A0092B-C50C-407E-A947-70E740481C1C}">
                <a14:useLocalDpi xmlns:a14="http://schemas.microsoft.com/office/drawing/2010/main"/>
              </a:ext>
            </a:extLst>
          </a:blip>
          <a:srcRect/>
          <a:stretch/>
        </p:blipFill>
        <p:spPr bwMode="auto">
          <a:xfrm>
            <a:off x="1227139" y="4423730"/>
            <a:ext cx="3458845" cy="1952625"/>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139" y="1139827"/>
            <a:ext cx="4517804" cy="3046095"/>
          </a:xfrm>
          <a:prstGeom prst="rect">
            <a:avLst/>
          </a:prstGeom>
        </p:spPr>
      </p:pic>
      <p:pic>
        <p:nvPicPr>
          <p:cNvPr id="4" name="Imagen 3"/>
          <p:cNvPicPr>
            <a:picLocks noChangeAspect="1"/>
          </p:cNvPicPr>
          <p:nvPr/>
        </p:nvPicPr>
        <p:blipFill>
          <a:blip r:embed="rId4"/>
          <a:stretch>
            <a:fillRect/>
          </a:stretch>
        </p:blipFill>
        <p:spPr>
          <a:xfrm>
            <a:off x="5744941" y="1376680"/>
            <a:ext cx="5471272" cy="4251960"/>
          </a:xfrm>
          <a:prstGeom prst="rect">
            <a:avLst/>
          </a:prstGeom>
        </p:spPr>
      </p:pic>
    </p:spTree>
    <p:extLst>
      <p:ext uri="{BB962C8B-B14F-4D97-AF65-F5344CB8AC3E}">
        <p14:creationId xmlns:p14="http://schemas.microsoft.com/office/powerpoint/2010/main" val="3948810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9680" y="1052981"/>
            <a:ext cx="9347200" cy="5309146"/>
          </a:xfrm>
          <a:prstGeom prst="rect">
            <a:avLst/>
          </a:prstGeom>
        </p:spPr>
        <p:txBody>
          <a:bodyPr wrap="square">
            <a:spAutoFit/>
          </a:bodyPr>
          <a:lstStyle/>
          <a:p>
            <a:pPr>
              <a:lnSpc>
                <a:spcPct val="150000"/>
              </a:lnSpc>
            </a:pPr>
            <a:r>
              <a:rPr lang="es-EC" sz="1600" b="1" kern="0" dirty="0">
                <a:latin typeface="Arial" panose="020B0604020202020204" pitchFamily="34" charset="0"/>
                <a:ea typeface="Times New Roman" panose="02020603050405020304" pitchFamily="18" charset="0"/>
                <a:cs typeface="Times New Roman" panose="02020603050405020304" pitchFamily="18" charset="0"/>
              </a:rPr>
              <a:t>CONCLUSIONES</a:t>
            </a: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Times New Roman" panose="02020603050405020304" pitchFamily="18" charset="0"/>
              </a:rPr>
              <a:t>Se ha disminuido al máximo los costos en la construcción logrando un producto de calidad a bajo costo, las características de trabajo alcanzadas son las siguientes:</a:t>
            </a:r>
          </a:p>
          <a:p>
            <a:pPr marL="457178"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Volumen de trabajo: 874x650x170 mm (Ejes XYZ).</a:t>
            </a:r>
          </a:p>
          <a:p>
            <a:pPr marL="457178"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Precisión: +/- 0.05 </a:t>
            </a:r>
            <a:r>
              <a:rPr lang="es-EC" sz="1400" dirty="0" err="1">
                <a:latin typeface="Arial" panose="020B0604020202020204" pitchFamily="34" charset="0"/>
                <a:ea typeface="Calibri" panose="020F0502020204030204" pitchFamily="34" charset="0"/>
                <a:cs typeface="Times New Roman" panose="02020603050405020304" pitchFamily="18" charset="0"/>
              </a:rPr>
              <a:t>mm.</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457178"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Velocidad máxima de avance: 700 mm/min.</a:t>
            </a:r>
          </a:p>
          <a:p>
            <a:pPr marL="457178"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Diámetro de trabajo del cuarto eje: 140 </a:t>
            </a:r>
            <a:r>
              <a:rPr lang="es-EC" sz="1400" dirty="0" err="1">
                <a:latin typeface="Arial" panose="020B0604020202020204" pitchFamily="34" charset="0"/>
                <a:ea typeface="Calibri" panose="020F0502020204030204" pitchFamily="34" charset="0"/>
                <a:cs typeface="Times New Roman" panose="02020603050405020304" pitchFamily="18" charset="0"/>
              </a:rPr>
              <a:t>mm.</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457178"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Potencia del husillo: 2 ¼ hp.</a:t>
            </a:r>
          </a:p>
          <a:p>
            <a:pPr marL="457178"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Velocidad del husillo: 8000-24000 rpm.</a:t>
            </a:r>
          </a:p>
          <a:p>
            <a:pPr marL="457178"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Costo: 2860 dólares americanos.</a:t>
            </a:r>
          </a:p>
          <a:p>
            <a:pPr marL="457178" algn="just">
              <a:lnSpc>
                <a:spcPct val="150000"/>
              </a:lnSpc>
            </a:pPr>
            <a:r>
              <a:rPr lang="es-EC" sz="1400" dirty="0">
                <a:latin typeface="Arial" panose="020B0604020202020204" pitchFamily="34" charset="0"/>
                <a:ea typeface="Calibri" panose="020F0502020204030204" pitchFamily="34" charset="0"/>
                <a:cs typeface="Times New Roman" panose="02020603050405020304" pitchFamily="18" charset="0"/>
              </a:rPr>
              <a:t>Los límites de trabajo se han establecido en 850x610x160mm de manera que el usuario pueda operar la máquina de manera segura hasta que logre familiarizarse por completo, estos límites son configurables desde el software y se deja a completo criterio del usuario ampliarlos si lo cree conveniente.</a:t>
            </a: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Times New Roman" panose="02020603050405020304" pitchFamily="18" charset="0"/>
              </a:rPr>
              <a:t>La precisión alcanzada es de +/-0.05mm como se aprecia en el capítulo de pruebas y resultados. Debido a la característica de los drivers, estos pueden ser configurados de manera que aumente el número de pulsos por cada revolución del eje, permitiendo alcanzar un mayor grado de precisión hasta 0.001mm.</a:t>
            </a:r>
          </a:p>
        </p:txBody>
      </p:sp>
    </p:spTree>
    <p:extLst>
      <p:ext uri="{BB962C8B-B14F-4D97-AF65-F5344CB8AC3E}">
        <p14:creationId xmlns:p14="http://schemas.microsoft.com/office/powerpoint/2010/main" val="637264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5040" y="1530684"/>
            <a:ext cx="10617200" cy="3647152"/>
          </a:xfrm>
          <a:prstGeom prst="rect">
            <a:avLst/>
          </a:prstGeom>
        </p:spPr>
        <p:txBody>
          <a:bodyPr wrap="square">
            <a:spAutoFit/>
          </a:bodyPr>
          <a:lstStyle/>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Times New Roman" panose="02020603050405020304" pitchFamily="18" charset="0"/>
              </a:rPr>
              <a:t>Se establece una velocidad </a:t>
            </a:r>
            <a:r>
              <a:rPr lang="es-EC" sz="1400">
                <a:latin typeface="Arial" panose="020B0604020202020204" pitchFamily="34" charset="0"/>
                <a:ea typeface="Calibri" panose="020F0502020204030204" pitchFamily="34" charset="0"/>
                <a:cs typeface="Times New Roman" panose="02020603050405020304" pitchFamily="18" charset="0"/>
              </a:rPr>
              <a:t>de avance de </a:t>
            </a:r>
            <a:r>
              <a:rPr lang="es-EC" sz="1400" dirty="0">
                <a:latin typeface="Arial" panose="020B0604020202020204" pitchFamily="34" charset="0"/>
                <a:ea typeface="Calibri" panose="020F0502020204030204" pitchFamily="34" charset="0"/>
                <a:cs typeface="Times New Roman" panose="02020603050405020304" pitchFamily="18" charset="0"/>
              </a:rPr>
              <a:t>700mm/min, este parámetro puede ser variable según la configuración del usuario. La velocidad del husillo se varia manualmente desde la herramienta y se puede situar desde 8000 a 24000 rpm.</a:t>
            </a: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Times New Roman" panose="02020603050405020304" pitchFamily="18" charset="0"/>
              </a:rPr>
              <a:t>Con el dimensionamiento de los componentes mecánicos y eléctricos se logró precisar los elementos que intervienen en el proceso de tallado. La implementación de un control sencillo y potente da paso a que los sistemas se integren en uno solo, de manera que el movimiento lineal realizado por cada eje sea fluido. Se garantiza de ese modo el funcionamiento apropiado de la máquina herramienta.</a:t>
            </a: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Times New Roman" panose="02020603050405020304" pitchFamily="18" charset="0"/>
              </a:rPr>
              <a:t>El acero A 36 es una alternativa económica y eficiente en la construcción de estructuras de soporte, tiene una amplia gama de aplicación en la industria metalmecánica debido a su fácil manufactura, aporta rigidez a la maquina permitiendo alcanzar el grado de precisión requerido.</a:t>
            </a: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Times New Roman" panose="02020603050405020304" pitchFamily="18" charset="0"/>
              </a:rPr>
              <a:t>Las posibilidades de integración de otros actuadores finales pueden proporcionar a la máquina funciones extra como el corte por láser o incluso la impresión 3D.</a:t>
            </a:r>
          </a:p>
        </p:txBody>
      </p:sp>
    </p:spTree>
    <p:extLst>
      <p:ext uri="{BB962C8B-B14F-4D97-AF65-F5344CB8AC3E}">
        <p14:creationId xmlns:p14="http://schemas.microsoft.com/office/powerpoint/2010/main" val="3501874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5520" y="1239952"/>
            <a:ext cx="10474960" cy="4016484"/>
          </a:xfrm>
          <a:prstGeom prst="rect">
            <a:avLst/>
          </a:prstGeom>
        </p:spPr>
        <p:txBody>
          <a:bodyPr wrap="square">
            <a:spAutoFit/>
          </a:bodyPr>
          <a:lstStyle/>
          <a:p>
            <a:pPr>
              <a:lnSpc>
                <a:spcPct val="150000"/>
              </a:lnSpc>
            </a:pPr>
            <a:r>
              <a:rPr lang="es-EC" sz="1600" b="1" kern="0" dirty="0">
                <a:latin typeface="Arial" panose="020B0604020202020204" pitchFamily="34" charset="0"/>
                <a:ea typeface="Times New Roman" panose="02020603050405020304" pitchFamily="18" charset="0"/>
                <a:cs typeface="Times New Roman" panose="02020603050405020304" pitchFamily="18" charset="0"/>
              </a:rPr>
              <a:t>RECOMENDACIONES</a:t>
            </a: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Times New Roman" panose="02020603050405020304" pitchFamily="18" charset="0"/>
              </a:rPr>
              <a:t>Tomar en consideración los parámetros de corte adecuados que se pueden encontrar en catálogos de herramientas fácilmente por vía web. Cuanto mejor se elijan los parámetros de mecanizado, mejor será el rendimiento de la máquina. Considerar que las velocidades de avance, corte y diámetro de la herramienta demasiado grandes pueden afectar la precisión e inclusive causar daños mecánicos. </a:t>
            </a: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Times New Roman" panose="02020603050405020304" pitchFamily="18" charset="0"/>
              </a:rPr>
              <a:t>Implementar un sistema de aspiración o limpieza, durante o después del uso. La acumulación de desperdicios causará vibraciones que disminuirán paulatinamente el rendimiento de la máquina y la vida útil de sus componentes.</a:t>
            </a: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Proveer un sistema de mando a distancia en la máquina que permita verificar las operaciones y estado de cada uno de los grados de libertad. Una alternativa económica es un control de videojuegos que se puede configurar fácilmente desde </a:t>
            </a:r>
            <a:r>
              <a:rPr lang="es-EC" sz="1400" dirty="0" err="1">
                <a:latin typeface="Arial" panose="020B0604020202020204" pitchFamily="34" charset="0"/>
                <a:ea typeface="Calibri" panose="020F0502020204030204" pitchFamily="34" charset="0"/>
                <a:cs typeface="Arial" panose="020B0604020202020204" pitchFamily="34" charset="0"/>
              </a:rPr>
              <a:t>KeyGrabber</a:t>
            </a:r>
            <a:r>
              <a:rPr lang="es-EC" sz="1400" dirty="0">
                <a:latin typeface="Arial" panose="020B0604020202020204" pitchFamily="34" charset="0"/>
                <a:ea typeface="Calibri" panose="020F0502020204030204" pitchFamily="34" charset="0"/>
                <a:cs typeface="Arial" panose="020B0604020202020204" pitchFamily="34" charset="0"/>
              </a:rPr>
              <a:t>, una aplicación que se instala por defecto junto a Mach3.</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marL="342882" indent="-342882" algn="just">
              <a:lnSpc>
                <a:spcPct val="15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Existen varios portales web donde se ofrece información y descargables con respecto al correcto manejo de una máquina herramienta y uso del software Mach3. Visitar estos sitios agilitará la familiarización con el sistema previo a su utilización.</a:t>
            </a:r>
            <a:endParaRPr lang="es-EC" sz="1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201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49791" y="862274"/>
            <a:ext cx="3082895" cy="1446550"/>
          </a:xfrm>
          <a:prstGeom prst="rect">
            <a:avLst/>
          </a:prstGeom>
          <a:noFill/>
        </p:spPr>
        <p:txBody>
          <a:bodyPr wrap="none" rtlCol="0">
            <a:spAutoFit/>
          </a:bodyPr>
          <a:lstStyle/>
          <a:p>
            <a:r>
              <a:rPr lang="es-EC" sz="8800" dirty="0"/>
              <a:t>VIDEO</a:t>
            </a:r>
          </a:p>
        </p:txBody>
      </p:sp>
    </p:spTree>
    <p:extLst>
      <p:ext uri="{BB962C8B-B14F-4D97-AF65-F5344CB8AC3E}">
        <p14:creationId xmlns:p14="http://schemas.microsoft.com/office/powerpoint/2010/main" val="157556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7094" y="1166707"/>
            <a:ext cx="3438827" cy="369332"/>
          </a:xfrm>
          <a:prstGeom prst="rect">
            <a:avLst/>
          </a:prstGeom>
          <a:noFill/>
        </p:spPr>
        <p:txBody>
          <a:bodyPr wrap="none" rtlCol="0">
            <a:spAutoFit/>
          </a:bodyPr>
          <a:lstStyle/>
          <a:p>
            <a:r>
              <a:rPr lang="es-EC" b="1" dirty="0"/>
              <a:t>Parámetros de corte para fresado:</a:t>
            </a:r>
          </a:p>
        </p:txBody>
      </p:sp>
      <p:sp>
        <p:nvSpPr>
          <p:cNvPr id="3" name="CuadroTexto 2"/>
          <p:cNvSpPr txBox="1"/>
          <p:nvPr/>
        </p:nvSpPr>
        <p:spPr>
          <a:xfrm>
            <a:off x="1656275" y="1915064"/>
            <a:ext cx="9204387" cy="369332"/>
          </a:xfrm>
          <a:prstGeom prst="rect">
            <a:avLst/>
          </a:prstGeom>
          <a:noFill/>
        </p:spPr>
        <p:txBody>
          <a:bodyPr wrap="square" rtlCol="0">
            <a:spAutoFit/>
          </a:bodyPr>
          <a:lstStyle/>
          <a:p>
            <a:endParaRPr lang="es-EC" dirty="0"/>
          </a:p>
        </p:txBody>
      </p:sp>
      <p:pic>
        <p:nvPicPr>
          <p:cNvPr id="5" name="Imagen 4"/>
          <p:cNvPicPr>
            <a:picLocks noChangeAspect="1"/>
          </p:cNvPicPr>
          <p:nvPr/>
        </p:nvPicPr>
        <p:blipFill>
          <a:blip r:embed="rId2"/>
          <a:stretch>
            <a:fillRect/>
          </a:stretch>
        </p:blipFill>
        <p:spPr>
          <a:xfrm>
            <a:off x="1337094" y="1542520"/>
            <a:ext cx="6812295" cy="4345632"/>
          </a:xfrm>
          <a:prstGeom prst="rect">
            <a:avLst/>
          </a:prstGeom>
        </p:spPr>
      </p:pic>
      <p:sp>
        <p:nvSpPr>
          <p:cNvPr id="6" name="CuadroTexto 5"/>
          <p:cNvSpPr txBox="1"/>
          <p:nvPr/>
        </p:nvSpPr>
        <p:spPr>
          <a:xfrm>
            <a:off x="8502321" y="2656940"/>
            <a:ext cx="3101683" cy="3139321"/>
          </a:xfrm>
          <a:prstGeom prst="rect">
            <a:avLst/>
          </a:prstGeom>
          <a:noFill/>
        </p:spPr>
        <p:txBody>
          <a:bodyPr wrap="none" rtlCol="0">
            <a:spAutoFit/>
          </a:bodyPr>
          <a:lstStyle/>
          <a:p>
            <a:r>
              <a:rPr lang="es-EC" dirty="0"/>
              <a:t>KRAR (2009)</a:t>
            </a:r>
          </a:p>
          <a:p>
            <a:r>
              <a:rPr lang="es-EC" dirty="0"/>
              <a:t>MAX DWALT</a:t>
            </a:r>
          </a:p>
          <a:p>
            <a:r>
              <a:rPr lang="es-EC" dirty="0"/>
              <a:t>KRAR (2009)</a:t>
            </a:r>
          </a:p>
          <a:p>
            <a:endParaRPr lang="es-EC" dirty="0"/>
          </a:p>
          <a:p>
            <a:r>
              <a:rPr lang="es-EC" dirty="0"/>
              <a:t>PARA FRESAS DE PUNTA PLANA</a:t>
            </a:r>
          </a:p>
          <a:p>
            <a:endParaRPr lang="es-EC" dirty="0"/>
          </a:p>
          <a:p>
            <a:r>
              <a:rPr lang="es-EC" dirty="0"/>
              <a:t>CATALOGO DORMER</a:t>
            </a:r>
          </a:p>
          <a:p>
            <a:endParaRPr lang="es-EC" dirty="0"/>
          </a:p>
          <a:p>
            <a:endParaRPr lang="es-EC" dirty="0"/>
          </a:p>
          <a:p>
            <a:endParaRPr lang="es-EC" dirty="0"/>
          </a:p>
          <a:p>
            <a:endParaRPr lang="es-EC" dirty="0"/>
          </a:p>
        </p:txBody>
      </p:sp>
      <p:pic>
        <p:nvPicPr>
          <p:cNvPr id="4" name="Imagen 3"/>
          <p:cNvPicPr>
            <a:picLocks noChangeAspect="1"/>
          </p:cNvPicPr>
          <p:nvPr/>
        </p:nvPicPr>
        <p:blipFill>
          <a:blip r:embed="rId3"/>
          <a:stretch>
            <a:fillRect/>
          </a:stretch>
        </p:blipFill>
        <p:spPr>
          <a:xfrm>
            <a:off x="1337094" y="1542520"/>
            <a:ext cx="2286000" cy="295275"/>
          </a:xfrm>
          <a:prstGeom prst="rect">
            <a:avLst/>
          </a:prstGeom>
        </p:spPr>
      </p:pic>
      <p:pic>
        <p:nvPicPr>
          <p:cNvPr id="7" name="Imagen 6"/>
          <p:cNvPicPr>
            <a:picLocks noChangeAspect="1"/>
          </p:cNvPicPr>
          <p:nvPr/>
        </p:nvPicPr>
        <p:blipFill>
          <a:blip r:embed="rId3"/>
          <a:stretch>
            <a:fillRect/>
          </a:stretch>
        </p:blipFill>
        <p:spPr>
          <a:xfrm>
            <a:off x="1337094" y="1911852"/>
            <a:ext cx="2286000" cy="295275"/>
          </a:xfrm>
          <a:prstGeom prst="rect">
            <a:avLst/>
          </a:prstGeom>
        </p:spPr>
      </p:pic>
      <p:pic>
        <p:nvPicPr>
          <p:cNvPr id="8" name="Imagen 7"/>
          <p:cNvPicPr>
            <a:picLocks noChangeAspect="1"/>
          </p:cNvPicPr>
          <p:nvPr/>
        </p:nvPicPr>
        <p:blipFill>
          <a:blip r:embed="rId3"/>
          <a:stretch>
            <a:fillRect/>
          </a:stretch>
        </p:blipFill>
        <p:spPr>
          <a:xfrm>
            <a:off x="3389244" y="1952092"/>
            <a:ext cx="2286000" cy="295275"/>
          </a:xfrm>
          <a:prstGeom prst="rect">
            <a:avLst/>
          </a:prstGeom>
        </p:spPr>
      </p:pic>
    </p:spTree>
    <p:extLst>
      <p:ext uri="{BB962C8B-B14F-4D97-AF65-F5344CB8AC3E}">
        <p14:creationId xmlns:p14="http://schemas.microsoft.com/office/powerpoint/2010/main" val="351749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12403" y="332569"/>
            <a:ext cx="2961645" cy="461665"/>
          </a:xfrm>
          <a:prstGeom prst="rect">
            <a:avLst/>
          </a:prstGeom>
          <a:noFill/>
        </p:spPr>
        <p:txBody>
          <a:bodyPr wrap="none" rtlCol="0">
            <a:spAutoFit/>
          </a:bodyPr>
          <a:lstStyle/>
          <a:p>
            <a:r>
              <a:rPr lang="es-EC" sz="2400" b="1" dirty="0"/>
              <a:t>FÓRMULAS FRESADO</a:t>
            </a:r>
            <a:r>
              <a:rPr lang="es-EC" b="1" dirty="0"/>
              <a:t>:</a:t>
            </a:r>
          </a:p>
        </p:txBody>
      </p:sp>
      <p:pic>
        <p:nvPicPr>
          <p:cNvPr id="3" name="Imagen 2"/>
          <p:cNvPicPr>
            <a:picLocks noChangeAspect="1"/>
          </p:cNvPicPr>
          <p:nvPr/>
        </p:nvPicPr>
        <p:blipFill>
          <a:blip r:embed="rId2"/>
          <a:stretch>
            <a:fillRect/>
          </a:stretch>
        </p:blipFill>
        <p:spPr>
          <a:xfrm>
            <a:off x="1412404" y="1230585"/>
            <a:ext cx="4505325" cy="2381251"/>
          </a:xfrm>
          <a:prstGeom prst="rect">
            <a:avLst/>
          </a:prstGeom>
        </p:spPr>
      </p:pic>
      <p:sp>
        <p:nvSpPr>
          <p:cNvPr id="4" name="CuadroTexto 3"/>
          <p:cNvSpPr txBox="1"/>
          <p:nvPr/>
        </p:nvSpPr>
        <p:spPr>
          <a:xfrm>
            <a:off x="1418005" y="794231"/>
            <a:ext cx="2525948" cy="369332"/>
          </a:xfrm>
          <a:prstGeom prst="rect">
            <a:avLst/>
          </a:prstGeom>
          <a:noFill/>
        </p:spPr>
        <p:txBody>
          <a:bodyPr wrap="none" rtlCol="0">
            <a:spAutoFit/>
          </a:bodyPr>
          <a:lstStyle/>
          <a:p>
            <a:r>
              <a:rPr lang="es-EC" dirty="0"/>
              <a:t>VELOCIDAD DEL HUSILLO</a:t>
            </a:r>
          </a:p>
        </p:txBody>
      </p:sp>
      <p:sp>
        <p:nvSpPr>
          <p:cNvPr id="5" name="CuadroTexto 4"/>
          <p:cNvSpPr txBox="1"/>
          <p:nvPr/>
        </p:nvSpPr>
        <p:spPr>
          <a:xfrm>
            <a:off x="1412405" y="3611836"/>
            <a:ext cx="1851084" cy="369332"/>
          </a:xfrm>
          <a:prstGeom prst="rect">
            <a:avLst/>
          </a:prstGeom>
          <a:noFill/>
        </p:spPr>
        <p:txBody>
          <a:bodyPr wrap="none" rtlCol="0">
            <a:spAutoFit/>
          </a:bodyPr>
          <a:lstStyle/>
          <a:p>
            <a:r>
              <a:rPr lang="es-EC" dirty="0"/>
              <a:t>AVANCE DE MESA</a:t>
            </a:r>
          </a:p>
        </p:txBody>
      </p:sp>
      <p:pic>
        <p:nvPicPr>
          <p:cNvPr id="6" name="Imagen 5"/>
          <p:cNvPicPr>
            <a:picLocks noChangeAspect="1"/>
          </p:cNvPicPr>
          <p:nvPr/>
        </p:nvPicPr>
        <p:blipFill>
          <a:blip r:embed="rId3"/>
          <a:stretch>
            <a:fillRect/>
          </a:stretch>
        </p:blipFill>
        <p:spPr>
          <a:xfrm>
            <a:off x="1412406" y="3981169"/>
            <a:ext cx="4467225" cy="2686051"/>
          </a:xfrm>
          <a:prstGeom prst="rect">
            <a:avLst/>
          </a:prstGeom>
        </p:spPr>
      </p:pic>
      <p:pic>
        <p:nvPicPr>
          <p:cNvPr id="13" name="Imagen 12"/>
          <p:cNvPicPr>
            <a:picLocks noChangeAspect="1"/>
          </p:cNvPicPr>
          <p:nvPr/>
        </p:nvPicPr>
        <p:blipFill>
          <a:blip r:embed="rId4"/>
          <a:stretch>
            <a:fillRect/>
          </a:stretch>
        </p:blipFill>
        <p:spPr>
          <a:xfrm>
            <a:off x="6929440" y="1163566"/>
            <a:ext cx="4036899" cy="4839487"/>
          </a:xfrm>
          <a:prstGeom prst="rect">
            <a:avLst/>
          </a:prstGeom>
        </p:spPr>
      </p:pic>
    </p:spTree>
    <p:extLst>
      <p:ext uri="{BB962C8B-B14F-4D97-AF65-F5344CB8AC3E}">
        <p14:creationId xmlns:p14="http://schemas.microsoft.com/office/powerpoint/2010/main" val="189961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55537" y="662956"/>
            <a:ext cx="4562475" cy="1905000"/>
          </a:xfrm>
          <a:prstGeom prst="rect">
            <a:avLst/>
          </a:prstGeom>
        </p:spPr>
      </p:pic>
      <p:sp>
        <p:nvSpPr>
          <p:cNvPr id="3" name="CuadroTexto 2"/>
          <p:cNvSpPr txBox="1"/>
          <p:nvPr/>
        </p:nvSpPr>
        <p:spPr>
          <a:xfrm>
            <a:off x="1393941" y="601725"/>
            <a:ext cx="3319820" cy="369332"/>
          </a:xfrm>
          <a:prstGeom prst="rect">
            <a:avLst/>
          </a:prstGeom>
          <a:noFill/>
        </p:spPr>
        <p:txBody>
          <a:bodyPr wrap="none" rtlCol="0">
            <a:spAutoFit/>
          </a:bodyPr>
          <a:lstStyle/>
          <a:p>
            <a:r>
              <a:rPr lang="es-EC" dirty="0"/>
              <a:t>PROFUNDIDAD DE CORTE RADIAL</a:t>
            </a:r>
          </a:p>
        </p:txBody>
      </p:sp>
      <p:sp>
        <p:nvSpPr>
          <p:cNvPr id="4" name="CuadroTexto 3"/>
          <p:cNvSpPr txBox="1"/>
          <p:nvPr/>
        </p:nvSpPr>
        <p:spPr>
          <a:xfrm>
            <a:off x="1333008" y="2629185"/>
            <a:ext cx="2345450" cy="369332"/>
          </a:xfrm>
          <a:prstGeom prst="rect">
            <a:avLst/>
          </a:prstGeom>
          <a:noFill/>
        </p:spPr>
        <p:txBody>
          <a:bodyPr wrap="none" rtlCol="0">
            <a:spAutoFit/>
          </a:bodyPr>
          <a:lstStyle/>
          <a:p>
            <a:r>
              <a:rPr lang="es-EC" dirty="0"/>
              <a:t>ESPESOR DE LA VIRUTA</a:t>
            </a:r>
          </a:p>
        </p:txBody>
      </p:sp>
      <p:pic>
        <p:nvPicPr>
          <p:cNvPr id="5" name="Imagen 4"/>
          <p:cNvPicPr>
            <a:picLocks noChangeAspect="1"/>
          </p:cNvPicPr>
          <p:nvPr/>
        </p:nvPicPr>
        <p:blipFill>
          <a:blip r:embed="rId3"/>
          <a:stretch>
            <a:fillRect/>
          </a:stretch>
        </p:blipFill>
        <p:spPr>
          <a:xfrm>
            <a:off x="1455539" y="2953995"/>
            <a:ext cx="5238751" cy="1752600"/>
          </a:xfrm>
          <a:prstGeom prst="rect">
            <a:avLst/>
          </a:prstGeom>
        </p:spPr>
      </p:pic>
      <p:pic>
        <p:nvPicPr>
          <p:cNvPr id="6" name="Imagen 5"/>
          <p:cNvPicPr>
            <a:picLocks noChangeAspect="1"/>
          </p:cNvPicPr>
          <p:nvPr/>
        </p:nvPicPr>
        <p:blipFill>
          <a:blip r:embed="rId4"/>
          <a:stretch>
            <a:fillRect/>
          </a:stretch>
        </p:blipFill>
        <p:spPr>
          <a:xfrm>
            <a:off x="1760340" y="4656647"/>
            <a:ext cx="4257675" cy="1676400"/>
          </a:xfrm>
          <a:prstGeom prst="rect">
            <a:avLst/>
          </a:prstGeom>
        </p:spPr>
      </p:pic>
      <p:pic>
        <p:nvPicPr>
          <p:cNvPr id="7" name="Imagen 6"/>
          <p:cNvPicPr>
            <a:picLocks noChangeAspect="1"/>
          </p:cNvPicPr>
          <p:nvPr/>
        </p:nvPicPr>
        <p:blipFill>
          <a:blip r:embed="rId5"/>
          <a:stretch>
            <a:fillRect/>
          </a:stretch>
        </p:blipFill>
        <p:spPr>
          <a:xfrm>
            <a:off x="7808047" y="662960"/>
            <a:ext cx="2813272" cy="2167603"/>
          </a:xfrm>
          <a:prstGeom prst="rect">
            <a:avLst/>
          </a:prstGeom>
        </p:spPr>
      </p:pic>
      <p:pic>
        <p:nvPicPr>
          <p:cNvPr id="8" name="Imagen 7"/>
          <p:cNvPicPr>
            <a:picLocks noChangeAspect="1"/>
          </p:cNvPicPr>
          <p:nvPr/>
        </p:nvPicPr>
        <p:blipFill>
          <a:blip r:embed="rId6"/>
          <a:stretch>
            <a:fillRect/>
          </a:stretch>
        </p:blipFill>
        <p:spPr>
          <a:xfrm>
            <a:off x="7757360" y="2842137"/>
            <a:ext cx="2914651" cy="3629025"/>
          </a:xfrm>
          <a:prstGeom prst="rect">
            <a:avLst/>
          </a:prstGeom>
        </p:spPr>
      </p:pic>
    </p:spTree>
    <p:extLst>
      <p:ext uri="{BB962C8B-B14F-4D97-AF65-F5344CB8AC3E}">
        <p14:creationId xmlns:p14="http://schemas.microsoft.com/office/powerpoint/2010/main" val="81381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15010" y="670795"/>
            <a:ext cx="2993897" cy="369332"/>
          </a:xfrm>
          <a:prstGeom prst="rect">
            <a:avLst/>
          </a:prstGeom>
          <a:noFill/>
        </p:spPr>
        <p:txBody>
          <a:bodyPr wrap="none" rtlCol="0">
            <a:spAutoFit/>
          </a:bodyPr>
          <a:lstStyle/>
          <a:p>
            <a:r>
              <a:rPr lang="es-EC" dirty="0"/>
              <a:t>FUERZA DE CORTE ESPECIFICA</a:t>
            </a:r>
          </a:p>
        </p:txBody>
      </p:sp>
      <p:sp>
        <p:nvSpPr>
          <p:cNvPr id="7" name="CuadroTexto 6"/>
          <p:cNvSpPr txBox="1"/>
          <p:nvPr/>
        </p:nvSpPr>
        <p:spPr>
          <a:xfrm>
            <a:off x="1412406" y="3456493"/>
            <a:ext cx="1678473" cy="369332"/>
          </a:xfrm>
          <a:prstGeom prst="rect">
            <a:avLst/>
          </a:prstGeom>
          <a:noFill/>
        </p:spPr>
        <p:txBody>
          <a:bodyPr wrap="none" rtlCol="0">
            <a:spAutoFit/>
          </a:bodyPr>
          <a:lstStyle/>
          <a:p>
            <a:r>
              <a:rPr lang="es-EC" dirty="0"/>
              <a:t>POTENCIA NETA</a:t>
            </a:r>
          </a:p>
        </p:txBody>
      </p:sp>
      <p:pic>
        <p:nvPicPr>
          <p:cNvPr id="12" name="Imagen 11"/>
          <p:cNvPicPr>
            <a:picLocks noChangeAspect="1"/>
          </p:cNvPicPr>
          <p:nvPr/>
        </p:nvPicPr>
        <p:blipFill>
          <a:blip r:embed="rId2"/>
          <a:stretch>
            <a:fillRect/>
          </a:stretch>
        </p:blipFill>
        <p:spPr>
          <a:xfrm>
            <a:off x="4308910" y="563399"/>
            <a:ext cx="6593751" cy="2893096"/>
          </a:xfrm>
          <a:prstGeom prst="rect">
            <a:avLst/>
          </a:prstGeom>
        </p:spPr>
      </p:pic>
      <p:pic>
        <p:nvPicPr>
          <p:cNvPr id="13" name="Imagen 12"/>
          <p:cNvPicPr>
            <a:picLocks noChangeAspect="1"/>
          </p:cNvPicPr>
          <p:nvPr/>
        </p:nvPicPr>
        <p:blipFill>
          <a:blip r:embed="rId3"/>
          <a:stretch>
            <a:fillRect/>
          </a:stretch>
        </p:blipFill>
        <p:spPr>
          <a:xfrm>
            <a:off x="4308905" y="3641163"/>
            <a:ext cx="4418000" cy="2739189"/>
          </a:xfrm>
          <a:prstGeom prst="rect">
            <a:avLst/>
          </a:prstGeom>
        </p:spPr>
      </p:pic>
      <p:pic>
        <p:nvPicPr>
          <p:cNvPr id="15" name="Imagen 14"/>
          <p:cNvPicPr>
            <a:picLocks noChangeAspect="1"/>
          </p:cNvPicPr>
          <p:nvPr/>
        </p:nvPicPr>
        <p:blipFill>
          <a:blip r:embed="rId4"/>
          <a:stretch>
            <a:fillRect/>
          </a:stretch>
        </p:blipFill>
        <p:spPr>
          <a:xfrm>
            <a:off x="8994300" y="3641160"/>
            <a:ext cx="1944353" cy="2678072"/>
          </a:xfrm>
          <a:prstGeom prst="rect">
            <a:avLst/>
          </a:prstGeom>
        </p:spPr>
      </p:pic>
    </p:spTree>
    <p:extLst>
      <p:ext uri="{BB962C8B-B14F-4D97-AF65-F5344CB8AC3E}">
        <p14:creationId xmlns:p14="http://schemas.microsoft.com/office/powerpoint/2010/main" val="7009511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1742</TotalTime>
  <Words>1420</Words>
  <Application>Microsoft Office PowerPoint</Application>
  <PresentationFormat>Panorámica</PresentationFormat>
  <Paragraphs>162</Paragraphs>
  <Slides>55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55</vt:i4>
      </vt:variant>
    </vt:vector>
  </HeadingPairs>
  <TitlesOfParts>
    <vt:vector size="61"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 Caicedo</dc:creator>
  <cp:lastModifiedBy>CLIENTE</cp:lastModifiedBy>
  <cp:revision>68</cp:revision>
  <dcterms:created xsi:type="dcterms:W3CDTF">2017-03-14T01:32:47Z</dcterms:created>
  <dcterms:modified xsi:type="dcterms:W3CDTF">2017-03-22T05:18:17Z</dcterms:modified>
</cp:coreProperties>
</file>