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58" r:id="rId4"/>
    <p:sldId id="259" r:id="rId5"/>
    <p:sldId id="302" r:id="rId6"/>
    <p:sldId id="260" r:id="rId7"/>
    <p:sldId id="291" r:id="rId8"/>
    <p:sldId id="293" r:id="rId9"/>
    <p:sldId id="294" r:id="rId10"/>
    <p:sldId id="295" r:id="rId11"/>
    <p:sldId id="261" r:id="rId12"/>
    <p:sldId id="305" r:id="rId13"/>
    <p:sldId id="284" r:id="rId14"/>
    <p:sldId id="285" r:id="rId15"/>
    <p:sldId id="286" r:id="rId16"/>
    <p:sldId id="287" r:id="rId17"/>
    <p:sldId id="303" r:id="rId18"/>
    <p:sldId id="288" r:id="rId19"/>
    <p:sldId id="289" r:id="rId20"/>
    <p:sldId id="290" r:id="rId21"/>
    <p:sldId id="262" r:id="rId22"/>
    <p:sldId id="263" r:id="rId23"/>
    <p:sldId id="264" r:id="rId24"/>
    <p:sldId id="265" r:id="rId25"/>
    <p:sldId id="296" r:id="rId26"/>
    <p:sldId id="297" r:id="rId27"/>
    <p:sldId id="266" r:id="rId28"/>
    <p:sldId id="298" r:id="rId29"/>
    <p:sldId id="299" r:id="rId30"/>
    <p:sldId id="267" r:id="rId31"/>
    <p:sldId id="268" r:id="rId32"/>
    <p:sldId id="269" r:id="rId33"/>
    <p:sldId id="300" r:id="rId34"/>
    <p:sldId id="301" r:id="rId35"/>
    <p:sldId id="270" r:id="rId36"/>
    <p:sldId id="271" r:id="rId37"/>
    <p:sldId id="272" r:id="rId38"/>
    <p:sldId id="273" r:id="rId39"/>
    <p:sldId id="306" r:id="rId40"/>
    <p:sldId id="274" r:id="rId41"/>
    <p:sldId id="276" r:id="rId42"/>
    <p:sldId id="275" r:id="rId43"/>
    <p:sldId id="277" r:id="rId44"/>
    <p:sldId id="278" r:id="rId45"/>
    <p:sldId id="279" r:id="rId46"/>
    <p:sldId id="280" r:id="rId47"/>
    <p:sldId id="304" r:id="rId48"/>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758" autoAdjust="0"/>
    <p:restoredTop sz="94434" autoAdjust="0"/>
  </p:normalViewPr>
  <p:slideViewPr>
    <p:cSldViewPr snapToGrid="0">
      <p:cViewPr>
        <p:scale>
          <a:sx n="41" d="100"/>
          <a:sy n="41" d="100"/>
        </p:scale>
        <p:origin x="-252" y="-6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iagrams/_rels/data12.xml.rels><?xml version="1.0" encoding="UTF-8" standalone="yes"?>
<Relationships xmlns="http://schemas.openxmlformats.org/package/2006/relationships"><Relationship Id="rId1" Type="http://schemas.openxmlformats.org/officeDocument/2006/relationships/image" Target="../media/image14.png"/></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ata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ata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269486-E4FB-4B91-B4E8-C3491DE3DDA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11852693-EA61-44ED-BEF3-5DEC55B3B977}">
      <dgm:prSet phldrT="[Texto]" custT="1"/>
      <dgm:spPr/>
      <dgm:t>
        <a:bodyPr/>
        <a:lstStyle/>
        <a:p>
          <a:r>
            <a:rPr lang="es-EC" sz="2000" dirty="0" smtClean="0"/>
            <a:t>1</a:t>
          </a:r>
          <a:endParaRPr lang="es-EC" sz="2000" dirty="0"/>
        </a:p>
      </dgm:t>
    </dgm:pt>
    <dgm:pt modelId="{135D6B36-BF17-41A9-ABFF-35B332F82DD3}" type="parTrans" cxnId="{5F0A076D-E0E0-4529-9A69-42E3F27E25DF}">
      <dgm:prSet/>
      <dgm:spPr/>
      <dgm:t>
        <a:bodyPr/>
        <a:lstStyle/>
        <a:p>
          <a:endParaRPr lang="es-EC" sz="2000"/>
        </a:p>
      </dgm:t>
    </dgm:pt>
    <dgm:pt modelId="{45695D34-E54B-4F2F-BB0B-AE9E774DCC97}" type="sibTrans" cxnId="{5F0A076D-E0E0-4529-9A69-42E3F27E25DF}">
      <dgm:prSet/>
      <dgm:spPr/>
      <dgm:t>
        <a:bodyPr/>
        <a:lstStyle/>
        <a:p>
          <a:endParaRPr lang="es-EC" sz="2000"/>
        </a:p>
      </dgm:t>
    </dgm:pt>
    <dgm:pt modelId="{BE6DD555-48E4-4950-8BF9-62871014E242}">
      <dgm:prSet phldrT="[Texto]" custT="1"/>
      <dgm:spPr/>
      <dgm:t>
        <a:bodyPr/>
        <a:lstStyle/>
        <a:p>
          <a:r>
            <a:rPr lang="es-EC" sz="2000" dirty="0" smtClean="0"/>
            <a:t>Diagnosticar la situación actual del Sector Financiero Popular y Solidario del Ecuador.</a:t>
          </a:r>
          <a:endParaRPr lang="es-EC" sz="2000" dirty="0"/>
        </a:p>
      </dgm:t>
    </dgm:pt>
    <dgm:pt modelId="{DAB94D39-EF82-4C4D-8502-ACFCD24A62DC}" type="parTrans" cxnId="{B6BE86FB-27F3-41D0-ACB6-31346CCCBA8C}">
      <dgm:prSet/>
      <dgm:spPr/>
      <dgm:t>
        <a:bodyPr/>
        <a:lstStyle/>
        <a:p>
          <a:endParaRPr lang="es-EC" sz="2000"/>
        </a:p>
      </dgm:t>
    </dgm:pt>
    <dgm:pt modelId="{2290203E-2D0C-4C22-8184-33A5E7FEA14D}" type="sibTrans" cxnId="{B6BE86FB-27F3-41D0-ACB6-31346CCCBA8C}">
      <dgm:prSet/>
      <dgm:spPr/>
      <dgm:t>
        <a:bodyPr/>
        <a:lstStyle/>
        <a:p>
          <a:endParaRPr lang="es-EC" sz="2000"/>
        </a:p>
      </dgm:t>
    </dgm:pt>
    <dgm:pt modelId="{EF3B1589-C9CE-4E61-B77A-44BB723570BA}">
      <dgm:prSet phldrT="[Texto]" custT="1"/>
      <dgm:spPr/>
      <dgm:t>
        <a:bodyPr/>
        <a:lstStyle/>
        <a:p>
          <a:r>
            <a:rPr lang="es-EC" sz="2000" dirty="0" smtClean="0"/>
            <a:t>2</a:t>
          </a:r>
          <a:endParaRPr lang="es-EC" sz="2000" dirty="0"/>
        </a:p>
      </dgm:t>
    </dgm:pt>
    <dgm:pt modelId="{ADD9596D-5C40-4367-A892-5BE7C1A98EA2}" type="parTrans" cxnId="{87F70A6A-8381-4D34-B1EE-ABBEE8333A66}">
      <dgm:prSet/>
      <dgm:spPr/>
      <dgm:t>
        <a:bodyPr/>
        <a:lstStyle/>
        <a:p>
          <a:endParaRPr lang="es-EC" sz="2000"/>
        </a:p>
      </dgm:t>
    </dgm:pt>
    <dgm:pt modelId="{0DEFF9BB-AC68-4895-8B29-9AF5F23E2753}" type="sibTrans" cxnId="{87F70A6A-8381-4D34-B1EE-ABBEE8333A66}">
      <dgm:prSet/>
      <dgm:spPr/>
      <dgm:t>
        <a:bodyPr/>
        <a:lstStyle/>
        <a:p>
          <a:endParaRPr lang="es-EC" sz="2000"/>
        </a:p>
      </dgm:t>
    </dgm:pt>
    <dgm:pt modelId="{92953193-AFD5-4184-8D0C-40CC7455AC4E}">
      <dgm:prSet phldrT="[Texto]" custT="1"/>
      <dgm:spPr/>
      <dgm:t>
        <a:bodyPr/>
        <a:lstStyle/>
        <a:p>
          <a:r>
            <a:rPr lang="es-EC" sz="2000" dirty="0" smtClean="0"/>
            <a:t>Establecer el entorno de desarrollo de las PYMES en el país.</a:t>
          </a:r>
          <a:endParaRPr lang="es-EC" sz="2000" dirty="0"/>
        </a:p>
      </dgm:t>
    </dgm:pt>
    <dgm:pt modelId="{FA59BE18-FE11-4AA5-A759-4E2A1F3D26B2}" type="parTrans" cxnId="{E439B777-4096-4A66-9ABF-C64C30A11382}">
      <dgm:prSet/>
      <dgm:spPr/>
      <dgm:t>
        <a:bodyPr/>
        <a:lstStyle/>
        <a:p>
          <a:endParaRPr lang="es-EC" sz="2000"/>
        </a:p>
      </dgm:t>
    </dgm:pt>
    <dgm:pt modelId="{6BB956FF-B883-4A28-871D-E565A91E5FCB}" type="sibTrans" cxnId="{E439B777-4096-4A66-9ABF-C64C30A11382}">
      <dgm:prSet/>
      <dgm:spPr/>
      <dgm:t>
        <a:bodyPr/>
        <a:lstStyle/>
        <a:p>
          <a:endParaRPr lang="es-EC" sz="2000"/>
        </a:p>
      </dgm:t>
    </dgm:pt>
    <dgm:pt modelId="{DFD83F6E-A8DD-4CAE-92F8-D115753A22F9}">
      <dgm:prSet phldrT="[Texto]" custT="1"/>
      <dgm:spPr/>
      <dgm:t>
        <a:bodyPr/>
        <a:lstStyle/>
        <a:p>
          <a:r>
            <a:rPr lang="es-EC" sz="2000" dirty="0" smtClean="0"/>
            <a:t>3</a:t>
          </a:r>
          <a:endParaRPr lang="es-EC" sz="2000" dirty="0"/>
        </a:p>
      </dgm:t>
    </dgm:pt>
    <dgm:pt modelId="{4DB6D7E5-9BCB-41AD-9C2C-2711AAB1D592}" type="parTrans" cxnId="{70510692-61ED-4AB0-9A6A-A732F68F8032}">
      <dgm:prSet/>
      <dgm:spPr/>
      <dgm:t>
        <a:bodyPr/>
        <a:lstStyle/>
        <a:p>
          <a:endParaRPr lang="es-EC" sz="2000"/>
        </a:p>
      </dgm:t>
    </dgm:pt>
    <dgm:pt modelId="{C1287264-9FA7-48DC-B79E-F3C1B04F9F9C}" type="sibTrans" cxnId="{70510692-61ED-4AB0-9A6A-A732F68F8032}">
      <dgm:prSet/>
      <dgm:spPr/>
      <dgm:t>
        <a:bodyPr/>
        <a:lstStyle/>
        <a:p>
          <a:endParaRPr lang="es-EC" sz="2000"/>
        </a:p>
      </dgm:t>
    </dgm:pt>
    <dgm:pt modelId="{995970F4-CA97-4258-85EB-F96EC7823D83}">
      <dgm:prSet phldrT="[Texto]" custT="1"/>
      <dgm:spPr/>
      <dgm:t>
        <a:bodyPr/>
        <a:lstStyle/>
        <a:p>
          <a:r>
            <a:rPr lang="es-EC" sz="2000" dirty="0" smtClean="0"/>
            <a:t>Comparar los principales indicadores financieros del Sector Financiero Popular y Solidario del Ecuador.</a:t>
          </a:r>
          <a:endParaRPr lang="es-EC" sz="2000" dirty="0"/>
        </a:p>
      </dgm:t>
    </dgm:pt>
    <dgm:pt modelId="{1636375B-186E-4B14-B7B8-4E83B561D122}" type="parTrans" cxnId="{6DA3A288-C396-4855-BD75-348584BE523B}">
      <dgm:prSet/>
      <dgm:spPr/>
      <dgm:t>
        <a:bodyPr/>
        <a:lstStyle/>
        <a:p>
          <a:endParaRPr lang="es-EC" sz="2000"/>
        </a:p>
      </dgm:t>
    </dgm:pt>
    <dgm:pt modelId="{FEE8C146-4882-4AAD-90E1-3BA8C8E35367}" type="sibTrans" cxnId="{6DA3A288-C396-4855-BD75-348584BE523B}">
      <dgm:prSet/>
      <dgm:spPr/>
      <dgm:t>
        <a:bodyPr/>
        <a:lstStyle/>
        <a:p>
          <a:endParaRPr lang="es-EC" sz="2000"/>
        </a:p>
      </dgm:t>
    </dgm:pt>
    <dgm:pt modelId="{28EBEFEC-4BE0-41F8-A90C-FC3474F01B90}">
      <dgm:prSet phldrT="[Texto]" custT="1"/>
      <dgm:spPr/>
      <dgm:t>
        <a:bodyPr/>
        <a:lstStyle/>
        <a:p>
          <a:r>
            <a:rPr lang="es-EC" sz="2000" dirty="0" smtClean="0"/>
            <a:t>4</a:t>
          </a:r>
          <a:endParaRPr lang="es-EC" sz="2000" dirty="0"/>
        </a:p>
      </dgm:t>
    </dgm:pt>
    <dgm:pt modelId="{5C0BCEFC-B3EB-4092-BFB9-C46A679AFFCC}" type="parTrans" cxnId="{9D5C64AB-EEE7-4A92-ABAF-EDE31FEAA241}">
      <dgm:prSet/>
      <dgm:spPr/>
      <dgm:t>
        <a:bodyPr/>
        <a:lstStyle/>
        <a:p>
          <a:endParaRPr lang="es-EC" sz="2000"/>
        </a:p>
      </dgm:t>
    </dgm:pt>
    <dgm:pt modelId="{B07FDD42-1314-49A2-90F8-1251E46CE920}" type="sibTrans" cxnId="{9D5C64AB-EEE7-4A92-ABAF-EDE31FEAA241}">
      <dgm:prSet/>
      <dgm:spPr/>
      <dgm:t>
        <a:bodyPr/>
        <a:lstStyle/>
        <a:p>
          <a:endParaRPr lang="es-EC" sz="2000"/>
        </a:p>
      </dgm:t>
    </dgm:pt>
    <dgm:pt modelId="{2FEDCBBD-1F04-44E7-B883-B4AE0872EFDA}">
      <dgm:prSet phldrT="[Texto]" custT="1"/>
      <dgm:spPr/>
      <dgm:t>
        <a:bodyPr/>
        <a:lstStyle/>
        <a:p>
          <a:r>
            <a:rPr lang="es-EC" sz="2000" dirty="0" smtClean="0"/>
            <a:t>Determinar los montos de crédito otorgados por el Segmento 1 del Sistema Financiero Popular Ecuatoriano, dirigidos hacia la creación de nuevas empresas en el país.</a:t>
          </a:r>
          <a:endParaRPr lang="es-EC" sz="2000" dirty="0"/>
        </a:p>
      </dgm:t>
    </dgm:pt>
    <dgm:pt modelId="{B657DDB4-2B3B-45DA-BEAD-A0D707704478}" type="parTrans" cxnId="{348389F5-1231-4B27-A797-061FE9A423FD}">
      <dgm:prSet/>
      <dgm:spPr/>
      <dgm:t>
        <a:bodyPr/>
        <a:lstStyle/>
        <a:p>
          <a:endParaRPr lang="es-EC" sz="2000"/>
        </a:p>
      </dgm:t>
    </dgm:pt>
    <dgm:pt modelId="{13C8A987-7079-46EA-88A0-C0BC12686389}" type="sibTrans" cxnId="{348389F5-1231-4B27-A797-061FE9A423FD}">
      <dgm:prSet/>
      <dgm:spPr/>
      <dgm:t>
        <a:bodyPr/>
        <a:lstStyle/>
        <a:p>
          <a:endParaRPr lang="es-EC" sz="2000"/>
        </a:p>
      </dgm:t>
    </dgm:pt>
    <dgm:pt modelId="{0A8C536A-880B-44A2-9E16-4A24DFA4D3F9}" type="pres">
      <dgm:prSet presAssocID="{0A269486-E4FB-4B91-B4E8-C3491DE3DDAC}" presName="linearFlow" presStyleCnt="0">
        <dgm:presLayoutVars>
          <dgm:dir/>
          <dgm:animLvl val="lvl"/>
          <dgm:resizeHandles val="exact"/>
        </dgm:presLayoutVars>
      </dgm:prSet>
      <dgm:spPr/>
      <dgm:t>
        <a:bodyPr/>
        <a:lstStyle/>
        <a:p>
          <a:endParaRPr lang="es-EC"/>
        </a:p>
      </dgm:t>
    </dgm:pt>
    <dgm:pt modelId="{B6AE119E-CEFF-44C7-820E-804C88B4D2D2}" type="pres">
      <dgm:prSet presAssocID="{11852693-EA61-44ED-BEF3-5DEC55B3B977}" presName="composite" presStyleCnt="0"/>
      <dgm:spPr/>
    </dgm:pt>
    <dgm:pt modelId="{4E837B28-4C3B-4CDF-9E38-81D74CF7C15D}" type="pres">
      <dgm:prSet presAssocID="{11852693-EA61-44ED-BEF3-5DEC55B3B977}" presName="parentText" presStyleLbl="alignNode1" presStyleIdx="0" presStyleCnt="4">
        <dgm:presLayoutVars>
          <dgm:chMax val="1"/>
          <dgm:bulletEnabled val="1"/>
        </dgm:presLayoutVars>
      </dgm:prSet>
      <dgm:spPr/>
      <dgm:t>
        <a:bodyPr/>
        <a:lstStyle/>
        <a:p>
          <a:endParaRPr lang="es-EC"/>
        </a:p>
      </dgm:t>
    </dgm:pt>
    <dgm:pt modelId="{B69ED01C-066E-4C71-A6EB-AAB27452AC2C}" type="pres">
      <dgm:prSet presAssocID="{11852693-EA61-44ED-BEF3-5DEC55B3B977}" presName="descendantText" presStyleLbl="alignAcc1" presStyleIdx="0" presStyleCnt="4">
        <dgm:presLayoutVars>
          <dgm:bulletEnabled val="1"/>
        </dgm:presLayoutVars>
      </dgm:prSet>
      <dgm:spPr/>
      <dgm:t>
        <a:bodyPr/>
        <a:lstStyle/>
        <a:p>
          <a:endParaRPr lang="es-EC"/>
        </a:p>
      </dgm:t>
    </dgm:pt>
    <dgm:pt modelId="{2AE7021E-FE8B-4782-8108-97750326B37C}" type="pres">
      <dgm:prSet presAssocID="{45695D34-E54B-4F2F-BB0B-AE9E774DCC97}" presName="sp" presStyleCnt="0"/>
      <dgm:spPr/>
    </dgm:pt>
    <dgm:pt modelId="{1AC90596-94FF-4939-8E39-940639D748F9}" type="pres">
      <dgm:prSet presAssocID="{EF3B1589-C9CE-4E61-B77A-44BB723570BA}" presName="composite" presStyleCnt="0"/>
      <dgm:spPr/>
    </dgm:pt>
    <dgm:pt modelId="{0CD27546-2DC4-4F50-A924-29EC7046CBFF}" type="pres">
      <dgm:prSet presAssocID="{EF3B1589-C9CE-4E61-B77A-44BB723570BA}" presName="parentText" presStyleLbl="alignNode1" presStyleIdx="1" presStyleCnt="4">
        <dgm:presLayoutVars>
          <dgm:chMax val="1"/>
          <dgm:bulletEnabled val="1"/>
        </dgm:presLayoutVars>
      </dgm:prSet>
      <dgm:spPr/>
      <dgm:t>
        <a:bodyPr/>
        <a:lstStyle/>
        <a:p>
          <a:endParaRPr lang="es-EC"/>
        </a:p>
      </dgm:t>
    </dgm:pt>
    <dgm:pt modelId="{1337C2F3-554A-4937-A6DD-0694C866AFB3}" type="pres">
      <dgm:prSet presAssocID="{EF3B1589-C9CE-4E61-B77A-44BB723570BA}" presName="descendantText" presStyleLbl="alignAcc1" presStyleIdx="1" presStyleCnt="4">
        <dgm:presLayoutVars>
          <dgm:bulletEnabled val="1"/>
        </dgm:presLayoutVars>
      </dgm:prSet>
      <dgm:spPr/>
      <dgm:t>
        <a:bodyPr/>
        <a:lstStyle/>
        <a:p>
          <a:endParaRPr lang="es-EC"/>
        </a:p>
      </dgm:t>
    </dgm:pt>
    <dgm:pt modelId="{02B3404D-4859-4CFD-A1F2-3101313CF236}" type="pres">
      <dgm:prSet presAssocID="{0DEFF9BB-AC68-4895-8B29-9AF5F23E2753}" presName="sp" presStyleCnt="0"/>
      <dgm:spPr/>
    </dgm:pt>
    <dgm:pt modelId="{0CBEAA24-373A-4C0D-891C-3BE90F30AF99}" type="pres">
      <dgm:prSet presAssocID="{DFD83F6E-A8DD-4CAE-92F8-D115753A22F9}" presName="composite" presStyleCnt="0"/>
      <dgm:spPr/>
    </dgm:pt>
    <dgm:pt modelId="{32325C32-FBFC-4758-842C-60DBA79469A8}" type="pres">
      <dgm:prSet presAssocID="{DFD83F6E-A8DD-4CAE-92F8-D115753A22F9}" presName="parentText" presStyleLbl="alignNode1" presStyleIdx="2" presStyleCnt="4">
        <dgm:presLayoutVars>
          <dgm:chMax val="1"/>
          <dgm:bulletEnabled val="1"/>
        </dgm:presLayoutVars>
      </dgm:prSet>
      <dgm:spPr/>
      <dgm:t>
        <a:bodyPr/>
        <a:lstStyle/>
        <a:p>
          <a:endParaRPr lang="es-EC"/>
        </a:p>
      </dgm:t>
    </dgm:pt>
    <dgm:pt modelId="{5F30C355-DFC2-4082-AB60-7F0C2BD6898C}" type="pres">
      <dgm:prSet presAssocID="{DFD83F6E-A8DD-4CAE-92F8-D115753A22F9}" presName="descendantText" presStyleLbl="alignAcc1" presStyleIdx="2" presStyleCnt="4" custLinFactNeighborX="330">
        <dgm:presLayoutVars>
          <dgm:bulletEnabled val="1"/>
        </dgm:presLayoutVars>
      </dgm:prSet>
      <dgm:spPr/>
      <dgm:t>
        <a:bodyPr/>
        <a:lstStyle/>
        <a:p>
          <a:endParaRPr lang="es-EC"/>
        </a:p>
      </dgm:t>
    </dgm:pt>
    <dgm:pt modelId="{F3618808-9198-4C74-ABDF-678F1AACEAEC}" type="pres">
      <dgm:prSet presAssocID="{C1287264-9FA7-48DC-B79E-F3C1B04F9F9C}" presName="sp" presStyleCnt="0"/>
      <dgm:spPr/>
    </dgm:pt>
    <dgm:pt modelId="{AEAC060C-1031-4F95-B5B7-1694F38F18EB}" type="pres">
      <dgm:prSet presAssocID="{28EBEFEC-4BE0-41F8-A90C-FC3474F01B90}" presName="composite" presStyleCnt="0"/>
      <dgm:spPr/>
    </dgm:pt>
    <dgm:pt modelId="{BBA0FDA6-2FEC-443F-81A4-F6B767127C16}" type="pres">
      <dgm:prSet presAssocID="{28EBEFEC-4BE0-41F8-A90C-FC3474F01B90}" presName="parentText" presStyleLbl="alignNode1" presStyleIdx="3" presStyleCnt="4">
        <dgm:presLayoutVars>
          <dgm:chMax val="1"/>
          <dgm:bulletEnabled val="1"/>
        </dgm:presLayoutVars>
      </dgm:prSet>
      <dgm:spPr/>
      <dgm:t>
        <a:bodyPr/>
        <a:lstStyle/>
        <a:p>
          <a:endParaRPr lang="es-EC"/>
        </a:p>
      </dgm:t>
    </dgm:pt>
    <dgm:pt modelId="{9CB2CEB0-C22F-4065-9CC8-43126529560C}" type="pres">
      <dgm:prSet presAssocID="{28EBEFEC-4BE0-41F8-A90C-FC3474F01B90}" presName="descendantText" presStyleLbl="alignAcc1" presStyleIdx="3" presStyleCnt="4">
        <dgm:presLayoutVars>
          <dgm:bulletEnabled val="1"/>
        </dgm:presLayoutVars>
      </dgm:prSet>
      <dgm:spPr/>
      <dgm:t>
        <a:bodyPr/>
        <a:lstStyle/>
        <a:p>
          <a:endParaRPr lang="es-EC"/>
        </a:p>
      </dgm:t>
    </dgm:pt>
  </dgm:ptLst>
  <dgm:cxnLst>
    <dgm:cxn modelId="{45A77097-06C5-4B5C-8FC7-427C38B76BD1}" type="presOf" srcId="{2FEDCBBD-1F04-44E7-B883-B4AE0872EFDA}" destId="{9CB2CEB0-C22F-4065-9CC8-43126529560C}" srcOrd="0" destOrd="0" presId="urn:microsoft.com/office/officeart/2005/8/layout/chevron2"/>
    <dgm:cxn modelId="{42443843-9564-4329-A280-ACDA4820A8B2}" type="presOf" srcId="{EF3B1589-C9CE-4E61-B77A-44BB723570BA}" destId="{0CD27546-2DC4-4F50-A924-29EC7046CBFF}" srcOrd="0" destOrd="0" presId="urn:microsoft.com/office/officeart/2005/8/layout/chevron2"/>
    <dgm:cxn modelId="{E439B777-4096-4A66-9ABF-C64C30A11382}" srcId="{EF3B1589-C9CE-4E61-B77A-44BB723570BA}" destId="{92953193-AFD5-4184-8D0C-40CC7455AC4E}" srcOrd="0" destOrd="0" parTransId="{FA59BE18-FE11-4AA5-A759-4E2A1F3D26B2}" sibTransId="{6BB956FF-B883-4A28-871D-E565A91E5FCB}"/>
    <dgm:cxn modelId="{ACD0EAD4-4244-4BF0-B42F-0972B3D444A2}" type="presOf" srcId="{DFD83F6E-A8DD-4CAE-92F8-D115753A22F9}" destId="{32325C32-FBFC-4758-842C-60DBA79469A8}" srcOrd="0" destOrd="0" presId="urn:microsoft.com/office/officeart/2005/8/layout/chevron2"/>
    <dgm:cxn modelId="{B6BE86FB-27F3-41D0-ACB6-31346CCCBA8C}" srcId="{11852693-EA61-44ED-BEF3-5DEC55B3B977}" destId="{BE6DD555-48E4-4950-8BF9-62871014E242}" srcOrd="0" destOrd="0" parTransId="{DAB94D39-EF82-4C4D-8502-ACFCD24A62DC}" sibTransId="{2290203E-2D0C-4C22-8184-33A5E7FEA14D}"/>
    <dgm:cxn modelId="{5F0A076D-E0E0-4529-9A69-42E3F27E25DF}" srcId="{0A269486-E4FB-4B91-B4E8-C3491DE3DDAC}" destId="{11852693-EA61-44ED-BEF3-5DEC55B3B977}" srcOrd="0" destOrd="0" parTransId="{135D6B36-BF17-41A9-ABFF-35B332F82DD3}" sibTransId="{45695D34-E54B-4F2F-BB0B-AE9E774DCC97}"/>
    <dgm:cxn modelId="{3E410D19-63A3-4446-92B1-83DD85AF5C1E}" type="presOf" srcId="{11852693-EA61-44ED-BEF3-5DEC55B3B977}" destId="{4E837B28-4C3B-4CDF-9E38-81D74CF7C15D}" srcOrd="0" destOrd="0" presId="urn:microsoft.com/office/officeart/2005/8/layout/chevron2"/>
    <dgm:cxn modelId="{6DA3A288-C396-4855-BD75-348584BE523B}" srcId="{DFD83F6E-A8DD-4CAE-92F8-D115753A22F9}" destId="{995970F4-CA97-4258-85EB-F96EC7823D83}" srcOrd="0" destOrd="0" parTransId="{1636375B-186E-4B14-B7B8-4E83B561D122}" sibTransId="{FEE8C146-4882-4AAD-90E1-3BA8C8E35367}"/>
    <dgm:cxn modelId="{B095DECE-3103-4AE7-A766-B00A5B3EEE77}" type="presOf" srcId="{BE6DD555-48E4-4950-8BF9-62871014E242}" destId="{B69ED01C-066E-4C71-A6EB-AAB27452AC2C}" srcOrd="0" destOrd="0" presId="urn:microsoft.com/office/officeart/2005/8/layout/chevron2"/>
    <dgm:cxn modelId="{9D5C64AB-EEE7-4A92-ABAF-EDE31FEAA241}" srcId="{0A269486-E4FB-4B91-B4E8-C3491DE3DDAC}" destId="{28EBEFEC-4BE0-41F8-A90C-FC3474F01B90}" srcOrd="3" destOrd="0" parTransId="{5C0BCEFC-B3EB-4092-BFB9-C46A679AFFCC}" sibTransId="{B07FDD42-1314-49A2-90F8-1251E46CE920}"/>
    <dgm:cxn modelId="{D47BBF9A-B7CE-4574-B3FB-F51A737BF97D}" type="presOf" srcId="{0A269486-E4FB-4B91-B4E8-C3491DE3DDAC}" destId="{0A8C536A-880B-44A2-9E16-4A24DFA4D3F9}" srcOrd="0" destOrd="0" presId="urn:microsoft.com/office/officeart/2005/8/layout/chevron2"/>
    <dgm:cxn modelId="{B2FFA272-39B7-499E-A7F2-B45F7749AB6A}" type="presOf" srcId="{28EBEFEC-4BE0-41F8-A90C-FC3474F01B90}" destId="{BBA0FDA6-2FEC-443F-81A4-F6B767127C16}" srcOrd="0" destOrd="0" presId="urn:microsoft.com/office/officeart/2005/8/layout/chevron2"/>
    <dgm:cxn modelId="{70510692-61ED-4AB0-9A6A-A732F68F8032}" srcId="{0A269486-E4FB-4B91-B4E8-C3491DE3DDAC}" destId="{DFD83F6E-A8DD-4CAE-92F8-D115753A22F9}" srcOrd="2" destOrd="0" parTransId="{4DB6D7E5-9BCB-41AD-9C2C-2711AAB1D592}" sibTransId="{C1287264-9FA7-48DC-B79E-F3C1B04F9F9C}"/>
    <dgm:cxn modelId="{671EC3E3-51AC-4F87-BDD8-9C9A3AF9DD77}" type="presOf" srcId="{995970F4-CA97-4258-85EB-F96EC7823D83}" destId="{5F30C355-DFC2-4082-AB60-7F0C2BD6898C}" srcOrd="0" destOrd="0" presId="urn:microsoft.com/office/officeart/2005/8/layout/chevron2"/>
    <dgm:cxn modelId="{348389F5-1231-4B27-A797-061FE9A423FD}" srcId="{28EBEFEC-4BE0-41F8-A90C-FC3474F01B90}" destId="{2FEDCBBD-1F04-44E7-B883-B4AE0872EFDA}" srcOrd="0" destOrd="0" parTransId="{B657DDB4-2B3B-45DA-BEAD-A0D707704478}" sibTransId="{13C8A987-7079-46EA-88A0-C0BC12686389}"/>
    <dgm:cxn modelId="{87F70A6A-8381-4D34-B1EE-ABBEE8333A66}" srcId="{0A269486-E4FB-4B91-B4E8-C3491DE3DDAC}" destId="{EF3B1589-C9CE-4E61-B77A-44BB723570BA}" srcOrd="1" destOrd="0" parTransId="{ADD9596D-5C40-4367-A892-5BE7C1A98EA2}" sibTransId="{0DEFF9BB-AC68-4895-8B29-9AF5F23E2753}"/>
    <dgm:cxn modelId="{195D01AB-6477-4540-A098-B0935760E258}" type="presOf" srcId="{92953193-AFD5-4184-8D0C-40CC7455AC4E}" destId="{1337C2F3-554A-4937-A6DD-0694C866AFB3}" srcOrd="0" destOrd="0" presId="urn:microsoft.com/office/officeart/2005/8/layout/chevron2"/>
    <dgm:cxn modelId="{9F325799-CF94-4200-BD71-1565B2794CBA}" type="presParOf" srcId="{0A8C536A-880B-44A2-9E16-4A24DFA4D3F9}" destId="{B6AE119E-CEFF-44C7-820E-804C88B4D2D2}" srcOrd="0" destOrd="0" presId="urn:microsoft.com/office/officeart/2005/8/layout/chevron2"/>
    <dgm:cxn modelId="{D9F2B053-C049-466D-96A8-12203E2AA435}" type="presParOf" srcId="{B6AE119E-CEFF-44C7-820E-804C88B4D2D2}" destId="{4E837B28-4C3B-4CDF-9E38-81D74CF7C15D}" srcOrd="0" destOrd="0" presId="urn:microsoft.com/office/officeart/2005/8/layout/chevron2"/>
    <dgm:cxn modelId="{DDB9850F-03FA-4939-AE60-6A357B82BBB0}" type="presParOf" srcId="{B6AE119E-CEFF-44C7-820E-804C88B4D2D2}" destId="{B69ED01C-066E-4C71-A6EB-AAB27452AC2C}" srcOrd="1" destOrd="0" presId="urn:microsoft.com/office/officeart/2005/8/layout/chevron2"/>
    <dgm:cxn modelId="{3CB7457E-7C07-466E-A41F-085E6BC702AB}" type="presParOf" srcId="{0A8C536A-880B-44A2-9E16-4A24DFA4D3F9}" destId="{2AE7021E-FE8B-4782-8108-97750326B37C}" srcOrd="1" destOrd="0" presId="urn:microsoft.com/office/officeart/2005/8/layout/chevron2"/>
    <dgm:cxn modelId="{1C39DD33-E17E-4FDA-81F6-4FC069F6AEC1}" type="presParOf" srcId="{0A8C536A-880B-44A2-9E16-4A24DFA4D3F9}" destId="{1AC90596-94FF-4939-8E39-940639D748F9}" srcOrd="2" destOrd="0" presId="urn:microsoft.com/office/officeart/2005/8/layout/chevron2"/>
    <dgm:cxn modelId="{7E5D22D2-6943-410B-AE82-BBFD48BFF37A}" type="presParOf" srcId="{1AC90596-94FF-4939-8E39-940639D748F9}" destId="{0CD27546-2DC4-4F50-A924-29EC7046CBFF}" srcOrd="0" destOrd="0" presId="urn:microsoft.com/office/officeart/2005/8/layout/chevron2"/>
    <dgm:cxn modelId="{B445B5E4-1040-4BB9-A8F5-959CF5438432}" type="presParOf" srcId="{1AC90596-94FF-4939-8E39-940639D748F9}" destId="{1337C2F3-554A-4937-A6DD-0694C866AFB3}" srcOrd="1" destOrd="0" presId="urn:microsoft.com/office/officeart/2005/8/layout/chevron2"/>
    <dgm:cxn modelId="{3526030F-7747-4F1D-8BAE-E67146F535AA}" type="presParOf" srcId="{0A8C536A-880B-44A2-9E16-4A24DFA4D3F9}" destId="{02B3404D-4859-4CFD-A1F2-3101313CF236}" srcOrd="3" destOrd="0" presId="urn:microsoft.com/office/officeart/2005/8/layout/chevron2"/>
    <dgm:cxn modelId="{5C8F0820-26CB-4E20-A1FE-5F76C14BA3B6}" type="presParOf" srcId="{0A8C536A-880B-44A2-9E16-4A24DFA4D3F9}" destId="{0CBEAA24-373A-4C0D-891C-3BE90F30AF99}" srcOrd="4" destOrd="0" presId="urn:microsoft.com/office/officeart/2005/8/layout/chevron2"/>
    <dgm:cxn modelId="{5980D318-DDCF-4EAF-B626-FA2ADDE5192F}" type="presParOf" srcId="{0CBEAA24-373A-4C0D-891C-3BE90F30AF99}" destId="{32325C32-FBFC-4758-842C-60DBA79469A8}" srcOrd="0" destOrd="0" presId="urn:microsoft.com/office/officeart/2005/8/layout/chevron2"/>
    <dgm:cxn modelId="{5553A9E7-974B-4102-A6DF-AF0EBA1135EF}" type="presParOf" srcId="{0CBEAA24-373A-4C0D-891C-3BE90F30AF99}" destId="{5F30C355-DFC2-4082-AB60-7F0C2BD6898C}" srcOrd="1" destOrd="0" presId="urn:microsoft.com/office/officeart/2005/8/layout/chevron2"/>
    <dgm:cxn modelId="{377AF66B-9873-4816-A5C8-7626252F0818}" type="presParOf" srcId="{0A8C536A-880B-44A2-9E16-4A24DFA4D3F9}" destId="{F3618808-9198-4C74-ABDF-678F1AACEAEC}" srcOrd="5" destOrd="0" presId="urn:microsoft.com/office/officeart/2005/8/layout/chevron2"/>
    <dgm:cxn modelId="{FCA093B7-C402-4DF2-9758-6D043FF7354B}" type="presParOf" srcId="{0A8C536A-880B-44A2-9E16-4A24DFA4D3F9}" destId="{AEAC060C-1031-4F95-B5B7-1694F38F18EB}" srcOrd="6" destOrd="0" presId="urn:microsoft.com/office/officeart/2005/8/layout/chevron2"/>
    <dgm:cxn modelId="{F82DAC78-7C5C-4CED-8E18-E9BD7998E4A2}" type="presParOf" srcId="{AEAC060C-1031-4F95-B5B7-1694F38F18EB}" destId="{BBA0FDA6-2FEC-443F-81A4-F6B767127C16}" srcOrd="0" destOrd="0" presId="urn:microsoft.com/office/officeart/2005/8/layout/chevron2"/>
    <dgm:cxn modelId="{82C15D77-4617-4A93-B936-70F972FAD1BF}" type="presParOf" srcId="{AEAC060C-1031-4F95-B5B7-1694F38F18EB}" destId="{9CB2CEB0-C22F-4065-9CC8-43126529560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F28E779-2F97-4412-B205-484828AC4E25}"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s-US"/>
        </a:p>
      </dgm:t>
    </dgm:pt>
    <dgm:pt modelId="{FF2CAD96-06E5-4A32-948F-A4F522FDE968}">
      <dgm:prSet phldrT="[Texto]" custT="1"/>
      <dgm:spPr/>
      <dgm:t>
        <a:bodyPr/>
        <a:lstStyle/>
        <a:p>
          <a:r>
            <a:rPr lang="es-EC" sz="1100" b="1" dirty="0"/>
            <a:t>Beneficio Empresarial</a:t>
          </a:r>
          <a:endParaRPr lang="es-US" sz="1100" dirty="0"/>
        </a:p>
      </dgm:t>
    </dgm:pt>
    <dgm:pt modelId="{E3FDE205-6DE1-44F5-95D3-CF6A9094B135}" type="parTrans" cxnId="{AF053210-A51C-435E-8E5F-49CFF1B7B27E}">
      <dgm:prSet/>
      <dgm:spPr/>
      <dgm:t>
        <a:bodyPr/>
        <a:lstStyle/>
        <a:p>
          <a:endParaRPr lang="es-US" sz="3200"/>
        </a:p>
      </dgm:t>
    </dgm:pt>
    <dgm:pt modelId="{5779350B-1BF2-4939-8DAB-46F7D6276539}" type="sibTrans" cxnId="{AF053210-A51C-435E-8E5F-49CFF1B7B27E}">
      <dgm:prSet/>
      <dgm:spPr/>
      <dgm:t>
        <a:bodyPr/>
        <a:lstStyle/>
        <a:p>
          <a:endParaRPr lang="es-US" sz="3200"/>
        </a:p>
      </dgm:t>
    </dgm:pt>
    <dgm:pt modelId="{5C4A1260-026F-4569-8590-C60A2AACE61D}">
      <dgm:prSet phldrT="[Texto]" custT="1"/>
      <dgm:spPr/>
      <dgm:t>
        <a:bodyPr/>
        <a:lstStyle/>
        <a:p>
          <a:r>
            <a:rPr lang="es-EC" sz="1100" b="1" dirty="0"/>
            <a:t>Condiciones políticas</a:t>
          </a:r>
          <a:endParaRPr lang="es-US" sz="1100" dirty="0"/>
        </a:p>
      </dgm:t>
    </dgm:pt>
    <dgm:pt modelId="{C4D05946-A844-439D-B328-AEC0E665D1A9}" type="parTrans" cxnId="{D8269C23-B739-4A0F-AE62-92D966B10E06}">
      <dgm:prSet/>
      <dgm:spPr/>
      <dgm:t>
        <a:bodyPr/>
        <a:lstStyle/>
        <a:p>
          <a:endParaRPr lang="es-US" sz="3200"/>
        </a:p>
      </dgm:t>
    </dgm:pt>
    <dgm:pt modelId="{AB7AC3E9-636A-4D8D-AF08-064F18FE7544}" type="sibTrans" cxnId="{D8269C23-B739-4A0F-AE62-92D966B10E06}">
      <dgm:prSet/>
      <dgm:spPr/>
      <dgm:t>
        <a:bodyPr/>
        <a:lstStyle/>
        <a:p>
          <a:endParaRPr lang="es-US" sz="3200"/>
        </a:p>
      </dgm:t>
    </dgm:pt>
    <dgm:pt modelId="{D2841B13-0290-4079-AEFB-EEEEAF4496C2}">
      <dgm:prSet phldrT="[Texto]" custT="1"/>
      <dgm:spPr/>
      <dgm:t>
        <a:bodyPr/>
        <a:lstStyle/>
        <a:p>
          <a:r>
            <a:rPr lang="es-EC" sz="1100" b="1" dirty="0"/>
            <a:t>Condiciones sociales</a:t>
          </a:r>
          <a:endParaRPr lang="es-US" sz="1100" dirty="0"/>
        </a:p>
      </dgm:t>
    </dgm:pt>
    <dgm:pt modelId="{8C23D1B5-2913-49FC-A10D-C67C14BFDDC5}" type="parTrans" cxnId="{4108B195-ADF9-4A43-B08F-8E12E2AC315A}">
      <dgm:prSet/>
      <dgm:spPr/>
      <dgm:t>
        <a:bodyPr/>
        <a:lstStyle/>
        <a:p>
          <a:endParaRPr lang="es-US" sz="3200"/>
        </a:p>
      </dgm:t>
    </dgm:pt>
    <dgm:pt modelId="{C9A0F312-8D71-4470-B0CD-E5A5EA883846}" type="sibTrans" cxnId="{4108B195-ADF9-4A43-B08F-8E12E2AC315A}">
      <dgm:prSet/>
      <dgm:spPr/>
      <dgm:t>
        <a:bodyPr/>
        <a:lstStyle/>
        <a:p>
          <a:endParaRPr lang="es-US" sz="3200"/>
        </a:p>
      </dgm:t>
    </dgm:pt>
    <dgm:pt modelId="{0301F52C-287C-4A58-BD18-36D169D4866C}">
      <dgm:prSet phldrT="[Texto]" custT="1"/>
      <dgm:spPr/>
      <dgm:t>
        <a:bodyPr/>
        <a:lstStyle/>
        <a:p>
          <a:r>
            <a:rPr lang="es-EC" sz="1100" b="1" dirty="0"/>
            <a:t>Diagnóstico</a:t>
          </a:r>
          <a:endParaRPr lang="es-US" sz="1100" dirty="0"/>
        </a:p>
      </dgm:t>
    </dgm:pt>
    <dgm:pt modelId="{29677004-A096-4278-AAF7-E04061BF6263}" type="parTrans" cxnId="{24353F71-4000-4AF5-8D48-60F257ACA041}">
      <dgm:prSet/>
      <dgm:spPr/>
      <dgm:t>
        <a:bodyPr/>
        <a:lstStyle/>
        <a:p>
          <a:endParaRPr lang="es-US" sz="3200"/>
        </a:p>
      </dgm:t>
    </dgm:pt>
    <dgm:pt modelId="{D3053699-ECBA-4E01-9E8B-6195C6267A96}" type="sibTrans" cxnId="{24353F71-4000-4AF5-8D48-60F257ACA041}">
      <dgm:prSet/>
      <dgm:spPr/>
      <dgm:t>
        <a:bodyPr/>
        <a:lstStyle/>
        <a:p>
          <a:endParaRPr lang="es-US" sz="3200"/>
        </a:p>
      </dgm:t>
    </dgm:pt>
    <dgm:pt modelId="{DA9515F7-42D5-4541-80E2-C12886599FB3}">
      <dgm:prSet phldrT="[Texto]" custT="1"/>
      <dgm:spPr/>
      <dgm:t>
        <a:bodyPr/>
        <a:lstStyle/>
        <a:p>
          <a:r>
            <a:rPr lang="es-EC" sz="1100" b="1" dirty="0"/>
            <a:t>Condiciones económicas</a:t>
          </a:r>
          <a:endParaRPr lang="es-US" sz="1100" dirty="0"/>
        </a:p>
      </dgm:t>
    </dgm:pt>
    <dgm:pt modelId="{A88E6349-0BAE-43E0-A493-77495ED3EDB2}" type="parTrans" cxnId="{7FE95FB9-14A4-42C3-9CA4-FC28F4BF7E44}">
      <dgm:prSet/>
      <dgm:spPr/>
      <dgm:t>
        <a:bodyPr/>
        <a:lstStyle/>
        <a:p>
          <a:endParaRPr lang="es-US" sz="3200"/>
        </a:p>
      </dgm:t>
    </dgm:pt>
    <dgm:pt modelId="{65F45263-7132-47F7-9F46-0995C81862D7}" type="sibTrans" cxnId="{7FE95FB9-14A4-42C3-9CA4-FC28F4BF7E44}">
      <dgm:prSet/>
      <dgm:spPr/>
      <dgm:t>
        <a:bodyPr/>
        <a:lstStyle/>
        <a:p>
          <a:endParaRPr lang="es-US" sz="3200"/>
        </a:p>
      </dgm:t>
    </dgm:pt>
    <dgm:pt modelId="{12EACD19-21C8-4351-A7AD-E9613812DCE8}">
      <dgm:prSet phldrT="[Texto]" custT="1"/>
      <dgm:spPr/>
      <dgm:t>
        <a:bodyPr/>
        <a:lstStyle/>
        <a:p>
          <a:r>
            <a:rPr lang="es-EC" sz="1100" b="1" dirty="0"/>
            <a:t>Diversificación</a:t>
          </a:r>
          <a:endParaRPr lang="es-US" sz="1100" dirty="0"/>
        </a:p>
      </dgm:t>
    </dgm:pt>
    <dgm:pt modelId="{46CEF3ED-F627-47DE-83D8-E6584CFBC527}" type="parTrans" cxnId="{4C1E3509-8E6F-43D1-B149-8149912BD934}">
      <dgm:prSet/>
      <dgm:spPr/>
      <dgm:t>
        <a:bodyPr/>
        <a:lstStyle/>
        <a:p>
          <a:endParaRPr lang="es-US" sz="3200"/>
        </a:p>
      </dgm:t>
    </dgm:pt>
    <dgm:pt modelId="{1A248A2E-EA73-4C6B-B929-4B5DCF6E4FBC}" type="sibTrans" cxnId="{4C1E3509-8E6F-43D1-B149-8149912BD934}">
      <dgm:prSet/>
      <dgm:spPr/>
      <dgm:t>
        <a:bodyPr/>
        <a:lstStyle/>
        <a:p>
          <a:endParaRPr lang="es-US" sz="3200"/>
        </a:p>
      </dgm:t>
    </dgm:pt>
    <dgm:pt modelId="{11E66DC2-2050-47CE-953A-D15229DBF941}">
      <dgm:prSet phldrT="[Texto]" custT="1"/>
      <dgm:spPr/>
      <dgm:t>
        <a:bodyPr/>
        <a:lstStyle/>
        <a:p>
          <a:r>
            <a:rPr lang="es-EC" sz="1100" b="1" dirty="0"/>
            <a:t>Emprendimiento</a:t>
          </a:r>
          <a:endParaRPr lang="es-US" sz="1100" dirty="0"/>
        </a:p>
      </dgm:t>
    </dgm:pt>
    <dgm:pt modelId="{E54C9EFD-5447-431A-933E-2E210A122AC1}" type="parTrans" cxnId="{1A36A658-B131-4031-BD6B-1F65CF84EECC}">
      <dgm:prSet/>
      <dgm:spPr/>
      <dgm:t>
        <a:bodyPr/>
        <a:lstStyle/>
        <a:p>
          <a:endParaRPr lang="es-US" sz="3200"/>
        </a:p>
      </dgm:t>
    </dgm:pt>
    <dgm:pt modelId="{BC34A8A3-B50A-4729-9EE3-CD9977D54D2E}" type="sibTrans" cxnId="{1A36A658-B131-4031-BD6B-1F65CF84EECC}">
      <dgm:prSet/>
      <dgm:spPr/>
      <dgm:t>
        <a:bodyPr/>
        <a:lstStyle/>
        <a:p>
          <a:endParaRPr lang="es-US" sz="3200"/>
        </a:p>
      </dgm:t>
    </dgm:pt>
    <dgm:pt modelId="{EF5FF721-1958-4B54-BDC4-A979D1667C98}">
      <dgm:prSet phldrT="[Texto]" custT="1"/>
      <dgm:spPr/>
      <dgm:t>
        <a:bodyPr/>
        <a:lstStyle/>
        <a:p>
          <a:r>
            <a:rPr lang="es-EC" sz="1100" b="1"/>
            <a:t>Cliente</a:t>
          </a:r>
          <a:endParaRPr lang="es-US" sz="1100" dirty="0"/>
        </a:p>
      </dgm:t>
    </dgm:pt>
    <dgm:pt modelId="{CF17576A-CB2B-475D-96F5-D7E41348A1F5}" type="parTrans" cxnId="{94104A8B-1EF2-4E7D-A8F2-015B771062D6}">
      <dgm:prSet/>
      <dgm:spPr/>
      <dgm:t>
        <a:bodyPr/>
        <a:lstStyle/>
        <a:p>
          <a:endParaRPr lang="es-US" sz="3200"/>
        </a:p>
      </dgm:t>
    </dgm:pt>
    <dgm:pt modelId="{B065C5E0-AEFD-4BF7-8DD5-6FBA7BE6731B}" type="sibTrans" cxnId="{94104A8B-1EF2-4E7D-A8F2-015B771062D6}">
      <dgm:prSet/>
      <dgm:spPr/>
      <dgm:t>
        <a:bodyPr/>
        <a:lstStyle/>
        <a:p>
          <a:endParaRPr lang="es-US" sz="3200"/>
        </a:p>
      </dgm:t>
    </dgm:pt>
    <dgm:pt modelId="{84D86835-84D2-4DA1-8397-53EA842CB77A}" type="pres">
      <dgm:prSet presAssocID="{9F28E779-2F97-4412-B205-484828AC4E25}" presName="cycle" presStyleCnt="0">
        <dgm:presLayoutVars>
          <dgm:dir/>
          <dgm:resizeHandles val="exact"/>
        </dgm:presLayoutVars>
      </dgm:prSet>
      <dgm:spPr/>
      <dgm:t>
        <a:bodyPr/>
        <a:lstStyle/>
        <a:p>
          <a:endParaRPr lang="es-US"/>
        </a:p>
      </dgm:t>
    </dgm:pt>
    <dgm:pt modelId="{794239AA-1709-4C38-87B1-DA9DDCA5564A}" type="pres">
      <dgm:prSet presAssocID="{FF2CAD96-06E5-4A32-948F-A4F522FDE968}" presName="node" presStyleLbl="node1" presStyleIdx="0" presStyleCnt="8">
        <dgm:presLayoutVars>
          <dgm:bulletEnabled val="1"/>
        </dgm:presLayoutVars>
      </dgm:prSet>
      <dgm:spPr/>
      <dgm:t>
        <a:bodyPr/>
        <a:lstStyle/>
        <a:p>
          <a:endParaRPr lang="es-US"/>
        </a:p>
      </dgm:t>
    </dgm:pt>
    <dgm:pt modelId="{36B67073-87AE-44E5-9F5F-AEC00E49FF24}" type="pres">
      <dgm:prSet presAssocID="{FF2CAD96-06E5-4A32-948F-A4F522FDE968}" presName="spNode" presStyleCnt="0"/>
      <dgm:spPr/>
    </dgm:pt>
    <dgm:pt modelId="{D95F33D9-5B28-4724-B923-AB2B4BA64947}" type="pres">
      <dgm:prSet presAssocID="{5779350B-1BF2-4939-8DAB-46F7D6276539}" presName="sibTrans" presStyleLbl="sibTrans1D1" presStyleIdx="0" presStyleCnt="8"/>
      <dgm:spPr/>
      <dgm:t>
        <a:bodyPr/>
        <a:lstStyle/>
        <a:p>
          <a:endParaRPr lang="es-US"/>
        </a:p>
      </dgm:t>
    </dgm:pt>
    <dgm:pt modelId="{598CAC3B-08BE-4680-9C15-722D17CF5BD0}" type="pres">
      <dgm:prSet presAssocID="{EF5FF721-1958-4B54-BDC4-A979D1667C98}" presName="node" presStyleLbl="node1" presStyleIdx="1" presStyleCnt="8">
        <dgm:presLayoutVars>
          <dgm:bulletEnabled val="1"/>
        </dgm:presLayoutVars>
      </dgm:prSet>
      <dgm:spPr/>
      <dgm:t>
        <a:bodyPr/>
        <a:lstStyle/>
        <a:p>
          <a:endParaRPr lang="es-US"/>
        </a:p>
      </dgm:t>
    </dgm:pt>
    <dgm:pt modelId="{EA730560-B1BA-4424-9CDA-EC13C2EBE1D6}" type="pres">
      <dgm:prSet presAssocID="{EF5FF721-1958-4B54-BDC4-A979D1667C98}" presName="spNode" presStyleCnt="0"/>
      <dgm:spPr/>
    </dgm:pt>
    <dgm:pt modelId="{547E1622-DD04-4F3C-A576-BD89742F171C}" type="pres">
      <dgm:prSet presAssocID="{B065C5E0-AEFD-4BF7-8DD5-6FBA7BE6731B}" presName="sibTrans" presStyleLbl="sibTrans1D1" presStyleIdx="1" presStyleCnt="8"/>
      <dgm:spPr/>
      <dgm:t>
        <a:bodyPr/>
        <a:lstStyle/>
        <a:p>
          <a:endParaRPr lang="es-US"/>
        </a:p>
      </dgm:t>
    </dgm:pt>
    <dgm:pt modelId="{059F53AC-A0B1-41B3-8602-361CDCDB6146}" type="pres">
      <dgm:prSet presAssocID="{DA9515F7-42D5-4541-80E2-C12886599FB3}" presName="node" presStyleLbl="node1" presStyleIdx="2" presStyleCnt="8">
        <dgm:presLayoutVars>
          <dgm:bulletEnabled val="1"/>
        </dgm:presLayoutVars>
      </dgm:prSet>
      <dgm:spPr/>
      <dgm:t>
        <a:bodyPr/>
        <a:lstStyle/>
        <a:p>
          <a:endParaRPr lang="es-US"/>
        </a:p>
      </dgm:t>
    </dgm:pt>
    <dgm:pt modelId="{E34B4B0F-D8A1-40C9-BA43-C1FC86FD59BA}" type="pres">
      <dgm:prSet presAssocID="{DA9515F7-42D5-4541-80E2-C12886599FB3}" presName="spNode" presStyleCnt="0"/>
      <dgm:spPr/>
    </dgm:pt>
    <dgm:pt modelId="{87CE93CB-1830-492D-A4DD-DDCA03962D3E}" type="pres">
      <dgm:prSet presAssocID="{65F45263-7132-47F7-9F46-0995C81862D7}" presName="sibTrans" presStyleLbl="sibTrans1D1" presStyleIdx="2" presStyleCnt="8"/>
      <dgm:spPr/>
      <dgm:t>
        <a:bodyPr/>
        <a:lstStyle/>
        <a:p>
          <a:endParaRPr lang="es-US"/>
        </a:p>
      </dgm:t>
    </dgm:pt>
    <dgm:pt modelId="{1FD4AC09-43BE-4489-A780-A475C1FA1BE6}" type="pres">
      <dgm:prSet presAssocID="{5C4A1260-026F-4569-8590-C60A2AACE61D}" presName="node" presStyleLbl="node1" presStyleIdx="3" presStyleCnt="8">
        <dgm:presLayoutVars>
          <dgm:bulletEnabled val="1"/>
        </dgm:presLayoutVars>
      </dgm:prSet>
      <dgm:spPr/>
      <dgm:t>
        <a:bodyPr/>
        <a:lstStyle/>
        <a:p>
          <a:endParaRPr lang="es-US"/>
        </a:p>
      </dgm:t>
    </dgm:pt>
    <dgm:pt modelId="{81807B07-12BB-4B2C-9ED7-94B1C9CD8C79}" type="pres">
      <dgm:prSet presAssocID="{5C4A1260-026F-4569-8590-C60A2AACE61D}" presName="spNode" presStyleCnt="0"/>
      <dgm:spPr/>
    </dgm:pt>
    <dgm:pt modelId="{EB10AE5D-7504-4129-8068-6A6236E2D184}" type="pres">
      <dgm:prSet presAssocID="{AB7AC3E9-636A-4D8D-AF08-064F18FE7544}" presName="sibTrans" presStyleLbl="sibTrans1D1" presStyleIdx="3" presStyleCnt="8"/>
      <dgm:spPr/>
      <dgm:t>
        <a:bodyPr/>
        <a:lstStyle/>
        <a:p>
          <a:endParaRPr lang="es-US"/>
        </a:p>
      </dgm:t>
    </dgm:pt>
    <dgm:pt modelId="{51EBAF3A-8554-4C3B-88BD-9ECB4D7D1AED}" type="pres">
      <dgm:prSet presAssocID="{D2841B13-0290-4079-AEFB-EEEEAF4496C2}" presName="node" presStyleLbl="node1" presStyleIdx="4" presStyleCnt="8">
        <dgm:presLayoutVars>
          <dgm:bulletEnabled val="1"/>
        </dgm:presLayoutVars>
      </dgm:prSet>
      <dgm:spPr/>
      <dgm:t>
        <a:bodyPr/>
        <a:lstStyle/>
        <a:p>
          <a:endParaRPr lang="es-US"/>
        </a:p>
      </dgm:t>
    </dgm:pt>
    <dgm:pt modelId="{0179B175-5BAC-4A92-95F7-664BC2A6D300}" type="pres">
      <dgm:prSet presAssocID="{D2841B13-0290-4079-AEFB-EEEEAF4496C2}" presName="spNode" presStyleCnt="0"/>
      <dgm:spPr/>
    </dgm:pt>
    <dgm:pt modelId="{79BE1EAD-0D01-42B8-A2D6-0C6C246ACC7C}" type="pres">
      <dgm:prSet presAssocID="{C9A0F312-8D71-4470-B0CD-E5A5EA883846}" presName="sibTrans" presStyleLbl="sibTrans1D1" presStyleIdx="4" presStyleCnt="8"/>
      <dgm:spPr/>
      <dgm:t>
        <a:bodyPr/>
        <a:lstStyle/>
        <a:p>
          <a:endParaRPr lang="es-US"/>
        </a:p>
      </dgm:t>
    </dgm:pt>
    <dgm:pt modelId="{62DB1DC3-66F4-4CD6-A07C-9E3B7F6E54AB}" type="pres">
      <dgm:prSet presAssocID="{0301F52C-287C-4A58-BD18-36D169D4866C}" presName="node" presStyleLbl="node1" presStyleIdx="5" presStyleCnt="8">
        <dgm:presLayoutVars>
          <dgm:bulletEnabled val="1"/>
        </dgm:presLayoutVars>
      </dgm:prSet>
      <dgm:spPr/>
      <dgm:t>
        <a:bodyPr/>
        <a:lstStyle/>
        <a:p>
          <a:endParaRPr lang="es-US"/>
        </a:p>
      </dgm:t>
    </dgm:pt>
    <dgm:pt modelId="{260616CF-A7E5-4C39-89C8-FB2D704765E2}" type="pres">
      <dgm:prSet presAssocID="{0301F52C-287C-4A58-BD18-36D169D4866C}" presName="spNode" presStyleCnt="0"/>
      <dgm:spPr/>
    </dgm:pt>
    <dgm:pt modelId="{1870D051-F02A-4D40-A0B5-42A023266F09}" type="pres">
      <dgm:prSet presAssocID="{D3053699-ECBA-4E01-9E8B-6195C6267A96}" presName="sibTrans" presStyleLbl="sibTrans1D1" presStyleIdx="5" presStyleCnt="8"/>
      <dgm:spPr/>
      <dgm:t>
        <a:bodyPr/>
        <a:lstStyle/>
        <a:p>
          <a:endParaRPr lang="es-US"/>
        </a:p>
      </dgm:t>
    </dgm:pt>
    <dgm:pt modelId="{FC562905-1D99-42B8-AF19-584FCFCF6B22}" type="pres">
      <dgm:prSet presAssocID="{12EACD19-21C8-4351-A7AD-E9613812DCE8}" presName="node" presStyleLbl="node1" presStyleIdx="6" presStyleCnt="8" custScaleX="134450">
        <dgm:presLayoutVars>
          <dgm:bulletEnabled val="1"/>
        </dgm:presLayoutVars>
      </dgm:prSet>
      <dgm:spPr/>
      <dgm:t>
        <a:bodyPr/>
        <a:lstStyle/>
        <a:p>
          <a:endParaRPr lang="es-US"/>
        </a:p>
      </dgm:t>
    </dgm:pt>
    <dgm:pt modelId="{E122D489-AE3D-45C5-8355-04911B4160F8}" type="pres">
      <dgm:prSet presAssocID="{12EACD19-21C8-4351-A7AD-E9613812DCE8}" presName="spNode" presStyleCnt="0"/>
      <dgm:spPr/>
    </dgm:pt>
    <dgm:pt modelId="{9A97D02D-64AE-40E9-9311-83E1188D346E}" type="pres">
      <dgm:prSet presAssocID="{1A248A2E-EA73-4C6B-B929-4B5DCF6E4FBC}" presName="sibTrans" presStyleLbl="sibTrans1D1" presStyleIdx="6" presStyleCnt="8"/>
      <dgm:spPr/>
      <dgm:t>
        <a:bodyPr/>
        <a:lstStyle/>
        <a:p>
          <a:endParaRPr lang="es-US"/>
        </a:p>
      </dgm:t>
    </dgm:pt>
    <dgm:pt modelId="{0D0BFB0B-A168-4311-AC5D-EB489C03238D}" type="pres">
      <dgm:prSet presAssocID="{11E66DC2-2050-47CE-953A-D15229DBF941}" presName="node" presStyleLbl="node1" presStyleIdx="7" presStyleCnt="8" custScaleX="127075">
        <dgm:presLayoutVars>
          <dgm:bulletEnabled val="1"/>
        </dgm:presLayoutVars>
      </dgm:prSet>
      <dgm:spPr/>
      <dgm:t>
        <a:bodyPr/>
        <a:lstStyle/>
        <a:p>
          <a:endParaRPr lang="es-US"/>
        </a:p>
      </dgm:t>
    </dgm:pt>
    <dgm:pt modelId="{8C8572DE-ECFB-4C57-A29C-0AB6C508E8EF}" type="pres">
      <dgm:prSet presAssocID="{11E66DC2-2050-47CE-953A-D15229DBF941}" presName="spNode" presStyleCnt="0"/>
      <dgm:spPr/>
    </dgm:pt>
    <dgm:pt modelId="{D4D2A1AE-8147-42EC-AD9B-FAA5DC5536A7}" type="pres">
      <dgm:prSet presAssocID="{BC34A8A3-B50A-4729-9EE3-CD9977D54D2E}" presName="sibTrans" presStyleLbl="sibTrans1D1" presStyleIdx="7" presStyleCnt="8"/>
      <dgm:spPr/>
      <dgm:t>
        <a:bodyPr/>
        <a:lstStyle/>
        <a:p>
          <a:endParaRPr lang="es-US"/>
        </a:p>
      </dgm:t>
    </dgm:pt>
  </dgm:ptLst>
  <dgm:cxnLst>
    <dgm:cxn modelId="{AF053210-A51C-435E-8E5F-49CFF1B7B27E}" srcId="{9F28E779-2F97-4412-B205-484828AC4E25}" destId="{FF2CAD96-06E5-4A32-948F-A4F522FDE968}" srcOrd="0" destOrd="0" parTransId="{E3FDE205-6DE1-44F5-95D3-CF6A9094B135}" sibTransId="{5779350B-1BF2-4939-8DAB-46F7D6276539}"/>
    <dgm:cxn modelId="{281D5F44-3531-4BEA-B7D3-89485C40B292}" type="presOf" srcId="{5779350B-1BF2-4939-8DAB-46F7D6276539}" destId="{D95F33D9-5B28-4724-B923-AB2B4BA64947}" srcOrd="0" destOrd="0" presId="urn:microsoft.com/office/officeart/2005/8/layout/cycle5"/>
    <dgm:cxn modelId="{1A36A658-B131-4031-BD6B-1F65CF84EECC}" srcId="{9F28E779-2F97-4412-B205-484828AC4E25}" destId="{11E66DC2-2050-47CE-953A-D15229DBF941}" srcOrd="7" destOrd="0" parTransId="{E54C9EFD-5447-431A-933E-2E210A122AC1}" sibTransId="{BC34A8A3-B50A-4729-9EE3-CD9977D54D2E}"/>
    <dgm:cxn modelId="{70DB1DB9-83C2-4D8B-B37B-5A93EE0F4B53}" type="presOf" srcId="{12EACD19-21C8-4351-A7AD-E9613812DCE8}" destId="{FC562905-1D99-42B8-AF19-584FCFCF6B22}" srcOrd="0" destOrd="0" presId="urn:microsoft.com/office/officeart/2005/8/layout/cycle5"/>
    <dgm:cxn modelId="{0666659A-A91D-4116-844B-AEEC37BD60F5}" type="presOf" srcId="{C9A0F312-8D71-4470-B0CD-E5A5EA883846}" destId="{79BE1EAD-0D01-42B8-A2D6-0C6C246ACC7C}" srcOrd="0" destOrd="0" presId="urn:microsoft.com/office/officeart/2005/8/layout/cycle5"/>
    <dgm:cxn modelId="{1D04233A-878A-4FE0-AD8A-CF8ED8931E30}" type="presOf" srcId="{EF5FF721-1958-4B54-BDC4-A979D1667C98}" destId="{598CAC3B-08BE-4680-9C15-722D17CF5BD0}" srcOrd="0" destOrd="0" presId="urn:microsoft.com/office/officeart/2005/8/layout/cycle5"/>
    <dgm:cxn modelId="{D8269C23-B739-4A0F-AE62-92D966B10E06}" srcId="{9F28E779-2F97-4412-B205-484828AC4E25}" destId="{5C4A1260-026F-4569-8590-C60A2AACE61D}" srcOrd="3" destOrd="0" parTransId="{C4D05946-A844-439D-B328-AEC0E665D1A9}" sibTransId="{AB7AC3E9-636A-4D8D-AF08-064F18FE7544}"/>
    <dgm:cxn modelId="{24353F71-4000-4AF5-8D48-60F257ACA041}" srcId="{9F28E779-2F97-4412-B205-484828AC4E25}" destId="{0301F52C-287C-4A58-BD18-36D169D4866C}" srcOrd="5" destOrd="0" parTransId="{29677004-A096-4278-AAF7-E04061BF6263}" sibTransId="{D3053699-ECBA-4E01-9E8B-6195C6267A96}"/>
    <dgm:cxn modelId="{BB6A3D76-31F3-42B6-9C91-BFFC167E5977}" type="presOf" srcId="{1A248A2E-EA73-4C6B-B929-4B5DCF6E4FBC}" destId="{9A97D02D-64AE-40E9-9311-83E1188D346E}" srcOrd="0" destOrd="0" presId="urn:microsoft.com/office/officeart/2005/8/layout/cycle5"/>
    <dgm:cxn modelId="{7FE95FB9-14A4-42C3-9CA4-FC28F4BF7E44}" srcId="{9F28E779-2F97-4412-B205-484828AC4E25}" destId="{DA9515F7-42D5-4541-80E2-C12886599FB3}" srcOrd="2" destOrd="0" parTransId="{A88E6349-0BAE-43E0-A493-77495ED3EDB2}" sibTransId="{65F45263-7132-47F7-9F46-0995C81862D7}"/>
    <dgm:cxn modelId="{03C76C30-9B8C-4B6A-8A1F-00544175C3EA}" type="presOf" srcId="{11E66DC2-2050-47CE-953A-D15229DBF941}" destId="{0D0BFB0B-A168-4311-AC5D-EB489C03238D}" srcOrd="0" destOrd="0" presId="urn:microsoft.com/office/officeart/2005/8/layout/cycle5"/>
    <dgm:cxn modelId="{94104A8B-1EF2-4E7D-A8F2-015B771062D6}" srcId="{9F28E779-2F97-4412-B205-484828AC4E25}" destId="{EF5FF721-1958-4B54-BDC4-A979D1667C98}" srcOrd="1" destOrd="0" parTransId="{CF17576A-CB2B-475D-96F5-D7E41348A1F5}" sibTransId="{B065C5E0-AEFD-4BF7-8DD5-6FBA7BE6731B}"/>
    <dgm:cxn modelId="{8DFBAFBC-7B7E-46FD-8B6C-D048624230CC}" type="presOf" srcId="{0301F52C-287C-4A58-BD18-36D169D4866C}" destId="{62DB1DC3-66F4-4CD6-A07C-9E3B7F6E54AB}" srcOrd="0" destOrd="0" presId="urn:microsoft.com/office/officeart/2005/8/layout/cycle5"/>
    <dgm:cxn modelId="{623E843E-21D8-4872-BBE1-E1F3309180B5}" type="presOf" srcId="{AB7AC3E9-636A-4D8D-AF08-064F18FE7544}" destId="{EB10AE5D-7504-4129-8068-6A6236E2D184}" srcOrd="0" destOrd="0" presId="urn:microsoft.com/office/officeart/2005/8/layout/cycle5"/>
    <dgm:cxn modelId="{4C1E3509-8E6F-43D1-B149-8149912BD934}" srcId="{9F28E779-2F97-4412-B205-484828AC4E25}" destId="{12EACD19-21C8-4351-A7AD-E9613812DCE8}" srcOrd="6" destOrd="0" parTransId="{46CEF3ED-F627-47DE-83D8-E6584CFBC527}" sibTransId="{1A248A2E-EA73-4C6B-B929-4B5DCF6E4FBC}"/>
    <dgm:cxn modelId="{4108B195-ADF9-4A43-B08F-8E12E2AC315A}" srcId="{9F28E779-2F97-4412-B205-484828AC4E25}" destId="{D2841B13-0290-4079-AEFB-EEEEAF4496C2}" srcOrd="4" destOrd="0" parTransId="{8C23D1B5-2913-49FC-A10D-C67C14BFDDC5}" sibTransId="{C9A0F312-8D71-4470-B0CD-E5A5EA883846}"/>
    <dgm:cxn modelId="{49191E9C-684E-4DCB-989F-B0DF0E99C79D}" type="presOf" srcId="{B065C5E0-AEFD-4BF7-8DD5-6FBA7BE6731B}" destId="{547E1622-DD04-4F3C-A576-BD89742F171C}" srcOrd="0" destOrd="0" presId="urn:microsoft.com/office/officeart/2005/8/layout/cycle5"/>
    <dgm:cxn modelId="{CC54E5DE-0F5F-46E3-9989-B362642A2D71}" type="presOf" srcId="{BC34A8A3-B50A-4729-9EE3-CD9977D54D2E}" destId="{D4D2A1AE-8147-42EC-AD9B-FAA5DC5536A7}" srcOrd="0" destOrd="0" presId="urn:microsoft.com/office/officeart/2005/8/layout/cycle5"/>
    <dgm:cxn modelId="{CF65692C-EBB0-4F84-AFB9-C07B6C02A4B6}" type="presOf" srcId="{5C4A1260-026F-4569-8590-C60A2AACE61D}" destId="{1FD4AC09-43BE-4489-A780-A475C1FA1BE6}" srcOrd="0" destOrd="0" presId="urn:microsoft.com/office/officeart/2005/8/layout/cycle5"/>
    <dgm:cxn modelId="{C82D75C1-828C-4AE2-93CD-081FD684FCF4}" type="presOf" srcId="{9F28E779-2F97-4412-B205-484828AC4E25}" destId="{84D86835-84D2-4DA1-8397-53EA842CB77A}" srcOrd="0" destOrd="0" presId="urn:microsoft.com/office/officeart/2005/8/layout/cycle5"/>
    <dgm:cxn modelId="{A8766C1C-8E5F-464A-9A29-70BA10F0B7A2}" type="presOf" srcId="{65F45263-7132-47F7-9F46-0995C81862D7}" destId="{87CE93CB-1830-492D-A4DD-DDCA03962D3E}" srcOrd="0" destOrd="0" presId="urn:microsoft.com/office/officeart/2005/8/layout/cycle5"/>
    <dgm:cxn modelId="{3EE5BC58-04FE-4FCE-ACC8-0D5E54DD190A}" type="presOf" srcId="{DA9515F7-42D5-4541-80E2-C12886599FB3}" destId="{059F53AC-A0B1-41B3-8602-361CDCDB6146}" srcOrd="0" destOrd="0" presId="urn:microsoft.com/office/officeart/2005/8/layout/cycle5"/>
    <dgm:cxn modelId="{383DD715-F0B6-4883-ADB9-31A18D505A20}" type="presOf" srcId="{FF2CAD96-06E5-4A32-948F-A4F522FDE968}" destId="{794239AA-1709-4C38-87B1-DA9DDCA5564A}" srcOrd="0" destOrd="0" presId="urn:microsoft.com/office/officeart/2005/8/layout/cycle5"/>
    <dgm:cxn modelId="{E002F2B0-55FE-424C-A25C-1099CCEC3666}" type="presOf" srcId="{D2841B13-0290-4079-AEFB-EEEEAF4496C2}" destId="{51EBAF3A-8554-4C3B-88BD-9ECB4D7D1AED}" srcOrd="0" destOrd="0" presId="urn:microsoft.com/office/officeart/2005/8/layout/cycle5"/>
    <dgm:cxn modelId="{CB80C26B-87CA-49BD-BCC0-704AE429A0FB}" type="presOf" srcId="{D3053699-ECBA-4E01-9E8B-6195C6267A96}" destId="{1870D051-F02A-4D40-A0B5-42A023266F09}" srcOrd="0" destOrd="0" presId="urn:microsoft.com/office/officeart/2005/8/layout/cycle5"/>
    <dgm:cxn modelId="{DB794BB2-6AF2-445B-9C3E-9FC0891AB71F}" type="presParOf" srcId="{84D86835-84D2-4DA1-8397-53EA842CB77A}" destId="{794239AA-1709-4C38-87B1-DA9DDCA5564A}" srcOrd="0" destOrd="0" presId="urn:microsoft.com/office/officeart/2005/8/layout/cycle5"/>
    <dgm:cxn modelId="{7C0D5500-EA81-4083-BF0B-BFF18BC7738D}" type="presParOf" srcId="{84D86835-84D2-4DA1-8397-53EA842CB77A}" destId="{36B67073-87AE-44E5-9F5F-AEC00E49FF24}" srcOrd="1" destOrd="0" presId="urn:microsoft.com/office/officeart/2005/8/layout/cycle5"/>
    <dgm:cxn modelId="{D3D4FFD8-7E90-4BAB-B25E-8216DF996661}" type="presParOf" srcId="{84D86835-84D2-4DA1-8397-53EA842CB77A}" destId="{D95F33D9-5B28-4724-B923-AB2B4BA64947}" srcOrd="2" destOrd="0" presId="urn:microsoft.com/office/officeart/2005/8/layout/cycle5"/>
    <dgm:cxn modelId="{E88C5DE6-7791-488A-A68C-AC4E9DDF3D94}" type="presParOf" srcId="{84D86835-84D2-4DA1-8397-53EA842CB77A}" destId="{598CAC3B-08BE-4680-9C15-722D17CF5BD0}" srcOrd="3" destOrd="0" presId="urn:microsoft.com/office/officeart/2005/8/layout/cycle5"/>
    <dgm:cxn modelId="{712068C4-C924-40B2-A576-32201F48AEE0}" type="presParOf" srcId="{84D86835-84D2-4DA1-8397-53EA842CB77A}" destId="{EA730560-B1BA-4424-9CDA-EC13C2EBE1D6}" srcOrd="4" destOrd="0" presId="urn:microsoft.com/office/officeart/2005/8/layout/cycle5"/>
    <dgm:cxn modelId="{59AB1DB5-CCE0-4AED-AE28-9345CCB84F40}" type="presParOf" srcId="{84D86835-84D2-4DA1-8397-53EA842CB77A}" destId="{547E1622-DD04-4F3C-A576-BD89742F171C}" srcOrd="5" destOrd="0" presId="urn:microsoft.com/office/officeart/2005/8/layout/cycle5"/>
    <dgm:cxn modelId="{72A09936-D21D-4493-9F0D-0321CF00811C}" type="presParOf" srcId="{84D86835-84D2-4DA1-8397-53EA842CB77A}" destId="{059F53AC-A0B1-41B3-8602-361CDCDB6146}" srcOrd="6" destOrd="0" presId="urn:microsoft.com/office/officeart/2005/8/layout/cycle5"/>
    <dgm:cxn modelId="{9BBE3CF4-8B0A-4F9E-9ABC-A75615DEF2FD}" type="presParOf" srcId="{84D86835-84D2-4DA1-8397-53EA842CB77A}" destId="{E34B4B0F-D8A1-40C9-BA43-C1FC86FD59BA}" srcOrd="7" destOrd="0" presId="urn:microsoft.com/office/officeart/2005/8/layout/cycle5"/>
    <dgm:cxn modelId="{A7CD2974-1D0A-425C-92A2-5C0895A60660}" type="presParOf" srcId="{84D86835-84D2-4DA1-8397-53EA842CB77A}" destId="{87CE93CB-1830-492D-A4DD-DDCA03962D3E}" srcOrd="8" destOrd="0" presId="urn:microsoft.com/office/officeart/2005/8/layout/cycle5"/>
    <dgm:cxn modelId="{5C8EE127-4D77-430A-8F46-6B65FD0BDF6B}" type="presParOf" srcId="{84D86835-84D2-4DA1-8397-53EA842CB77A}" destId="{1FD4AC09-43BE-4489-A780-A475C1FA1BE6}" srcOrd="9" destOrd="0" presId="urn:microsoft.com/office/officeart/2005/8/layout/cycle5"/>
    <dgm:cxn modelId="{739C7EC4-6462-40C3-87E4-EC190B3AF5A2}" type="presParOf" srcId="{84D86835-84D2-4DA1-8397-53EA842CB77A}" destId="{81807B07-12BB-4B2C-9ED7-94B1C9CD8C79}" srcOrd="10" destOrd="0" presId="urn:microsoft.com/office/officeart/2005/8/layout/cycle5"/>
    <dgm:cxn modelId="{BD952DB6-7BC3-4375-B360-77657E6DF620}" type="presParOf" srcId="{84D86835-84D2-4DA1-8397-53EA842CB77A}" destId="{EB10AE5D-7504-4129-8068-6A6236E2D184}" srcOrd="11" destOrd="0" presId="urn:microsoft.com/office/officeart/2005/8/layout/cycle5"/>
    <dgm:cxn modelId="{BEEB5698-D21F-4B09-8932-E19CA7FBC1BA}" type="presParOf" srcId="{84D86835-84D2-4DA1-8397-53EA842CB77A}" destId="{51EBAF3A-8554-4C3B-88BD-9ECB4D7D1AED}" srcOrd="12" destOrd="0" presId="urn:microsoft.com/office/officeart/2005/8/layout/cycle5"/>
    <dgm:cxn modelId="{BFB7BD42-CCB4-44AB-B38E-41AE68B04715}" type="presParOf" srcId="{84D86835-84D2-4DA1-8397-53EA842CB77A}" destId="{0179B175-5BAC-4A92-95F7-664BC2A6D300}" srcOrd="13" destOrd="0" presId="urn:microsoft.com/office/officeart/2005/8/layout/cycle5"/>
    <dgm:cxn modelId="{03CB40DB-9570-467E-B375-EBDB0D292828}" type="presParOf" srcId="{84D86835-84D2-4DA1-8397-53EA842CB77A}" destId="{79BE1EAD-0D01-42B8-A2D6-0C6C246ACC7C}" srcOrd="14" destOrd="0" presId="urn:microsoft.com/office/officeart/2005/8/layout/cycle5"/>
    <dgm:cxn modelId="{5DC4DFBF-4C2A-4ECC-89C6-50DFCC7A0166}" type="presParOf" srcId="{84D86835-84D2-4DA1-8397-53EA842CB77A}" destId="{62DB1DC3-66F4-4CD6-A07C-9E3B7F6E54AB}" srcOrd="15" destOrd="0" presId="urn:microsoft.com/office/officeart/2005/8/layout/cycle5"/>
    <dgm:cxn modelId="{55B57D73-8ED1-4C4E-B336-1F6424BAEA02}" type="presParOf" srcId="{84D86835-84D2-4DA1-8397-53EA842CB77A}" destId="{260616CF-A7E5-4C39-89C8-FB2D704765E2}" srcOrd="16" destOrd="0" presId="urn:microsoft.com/office/officeart/2005/8/layout/cycle5"/>
    <dgm:cxn modelId="{A07531C8-13AD-41C2-9D72-10C011C019FF}" type="presParOf" srcId="{84D86835-84D2-4DA1-8397-53EA842CB77A}" destId="{1870D051-F02A-4D40-A0B5-42A023266F09}" srcOrd="17" destOrd="0" presId="urn:microsoft.com/office/officeart/2005/8/layout/cycle5"/>
    <dgm:cxn modelId="{617C808F-FF7B-4778-8157-1B8C3EA91B23}" type="presParOf" srcId="{84D86835-84D2-4DA1-8397-53EA842CB77A}" destId="{FC562905-1D99-42B8-AF19-584FCFCF6B22}" srcOrd="18" destOrd="0" presId="urn:microsoft.com/office/officeart/2005/8/layout/cycle5"/>
    <dgm:cxn modelId="{65FF3D23-9492-4111-A7F5-88568DCB813D}" type="presParOf" srcId="{84D86835-84D2-4DA1-8397-53EA842CB77A}" destId="{E122D489-AE3D-45C5-8355-04911B4160F8}" srcOrd="19" destOrd="0" presId="urn:microsoft.com/office/officeart/2005/8/layout/cycle5"/>
    <dgm:cxn modelId="{1C8E111E-B376-4293-ABF3-8AE0AE77B65A}" type="presParOf" srcId="{84D86835-84D2-4DA1-8397-53EA842CB77A}" destId="{9A97D02D-64AE-40E9-9311-83E1188D346E}" srcOrd="20" destOrd="0" presId="urn:microsoft.com/office/officeart/2005/8/layout/cycle5"/>
    <dgm:cxn modelId="{B4752F40-A64F-474D-BA63-110A829389A0}" type="presParOf" srcId="{84D86835-84D2-4DA1-8397-53EA842CB77A}" destId="{0D0BFB0B-A168-4311-AC5D-EB489C03238D}" srcOrd="21" destOrd="0" presId="urn:microsoft.com/office/officeart/2005/8/layout/cycle5"/>
    <dgm:cxn modelId="{C3162E1F-B826-43BB-B6B5-3B98C13B6072}" type="presParOf" srcId="{84D86835-84D2-4DA1-8397-53EA842CB77A}" destId="{8C8572DE-ECFB-4C57-A29C-0AB6C508E8EF}" srcOrd="22" destOrd="0" presId="urn:microsoft.com/office/officeart/2005/8/layout/cycle5"/>
    <dgm:cxn modelId="{337DE202-2DE5-40A8-BC4A-1A1AE1FB82B2}" type="presParOf" srcId="{84D86835-84D2-4DA1-8397-53EA842CB77A}" destId="{D4D2A1AE-8147-42EC-AD9B-FAA5DC5536A7}" srcOrd="23"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F28E779-2F97-4412-B205-484828AC4E25}"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s-US"/>
        </a:p>
      </dgm:t>
    </dgm:pt>
    <dgm:pt modelId="{9394174C-9023-412C-A685-E204276DEE1B}">
      <dgm:prSet custT="1"/>
      <dgm:spPr/>
      <dgm:t>
        <a:bodyPr/>
        <a:lstStyle/>
        <a:p>
          <a:r>
            <a:rPr lang="es-EC" sz="1050" b="1"/>
            <a:t>Empresa Responsable y Sostenible</a:t>
          </a:r>
          <a:endParaRPr lang="es-US" sz="1050"/>
        </a:p>
      </dgm:t>
    </dgm:pt>
    <dgm:pt modelId="{557B8E35-DFD1-4372-8005-F60D43FE9D8F}" type="parTrans" cxnId="{4E50D47A-DE86-4188-9596-4E08F04FECA7}">
      <dgm:prSet/>
      <dgm:spPr/>
      <dgm:t>
        <a:bodyPr/>
        <a:lstStyle/>
        <a:p>
          <a:endParaRPr lang="es-US" sz="2400"/>
        </a:p>
      </dgm:t>
    </dgm:pt>
    <dgm:pt modelId="{166DCD05-AD6D-4BAC-8C29-1F607733E879}" type="sibTrans" cxnId="{4E50D47A-DE86-4188-9596-4E08F04FECA7}">
      <dgm:prSet/>
      <dgm:spPr/>
      <dgm:t>
        <a:bodyPr/>
        <a:lstStyle/>
        <a:p>
          <a:endParaRPr lang="es-US" sz="2400"/>
        </a:p>
      </dgm:t>
    </dgm:pt>
    <dgm:pt modelId="{73775E03-B17A-492D-8370-D3608635FFAA}">
      <dgm:prSet custT="1"/>
      <dgm:spPr/>
      <dgm:t>
        <a:bodyPr/>
        <a:lstStyle/>
        <a:p>
          <a:r>
            <a:rPr lang="es-EC" sz="1050"/>
            <a:t>Empresa</a:t>
          </a:r>
          <a:endParaRPr lang="es-US" sz="1050"/>
        </a:p>
      </dgm:t>
    </dgm:pt>
    <dgm:pt modelId="{85CA53A9-7801-4E99-BF2F-948F8E231799}" type="parTrans" cxnId="{FBEA3B91-9B6C-4C7C-BD61-2B21DBB02A8B}">
      <dgm:prSet/>
      <dgm:spPr/>
      <dgm:t>
        <a:bodyPr/>
        <a:lstStyle/>
        <a:p>
          <a:endParaRPr lang="es-US" sz="2400"/>
        </a:p>
      </dgm:t>
    </dgm:pt>
    <dgm:pt modelId="{1A3CFAC7-18A8-4A9E-A3B0-A881ECA3AFFF}" type="sibTrans" cxnId="{FBEA3B91-9B6C-4C7C-BD61-2B21DBB02A8B}">
      <dgm:prSet/>
      <dgm:spPr/>
      <dgm:t>
        <a:bodyPr/>
        <a:lstStyle/>
        <a:p>
          <a:endParaRPr lang="es-US" sz="2400"/>
        </a:p>
      </dgm:t>
    </dgm:pt>
    <dgm:pt modelId="{9DDBE366-EA6F-4E40-8ABC-7113D7E7749A}">
      <dgm:prSet custT="1"/>
      <dgm:spPr/>
      <dgm:t>
        <a:bodyPr/>
        <a:lstStyle/>
        <a:p>
          <a:r>
            <a:rPr lang="es-EC" sz="1050" b="1"/>
            <a:t>Entorno</a:t>
          </a:r>
          <a:endParaRPr lang="es-US" sz="1050"/>
        </a:p>
      </dgm:t>
    </dgm:pt>
    <dgm:pt modelId="{D249FF62-64D8-4D71-AC22-E0CACF088644}" type="parTrans" cxnId="{9E29F119-B330-41E6-94AF-6F8B27B50399}">
      <dgm:prSet/>
      <dgm:spPr/>
      <dgm:t>
        <a:bodyPr/>
        <a:lstStyle/>
        <a:p>
          <a:endParaRPr lang="es-US" sz="2400"/>
        </a:p>
      </dgm:t>
    </dgm:pt>
    <dgm:pt modelId="{0C3C2A28-8D6A-45B7-B765-0108DE21AFA8}" type="sibTrans" cxnId="{9E29F119-B330-41E6-94AF-6F8B27B50399}">
      <dgm:prSet/>
      <dgm:spPr/>
      <dgm:t>
        <a:bodyPr/>
        <a:lstStyle/>
        <a:p>
          <a:endParaRPr lang="es-US" sz="2400"/>
        </a:p>
      </dgm:t>
    </dgm:pt>
    <dgm:pt modelId="{DEDC36BA-A0DE-447E-A1FF-8F4EA55F6DDF}">
      <dgm:prSet custT="1"/>
      <dgm:spPr/>
      <dgm:t>
        <a:bodyPr/>
        <a:lstStyle/>
        <a:p>
          <a:r>
            <a:rPr lang="es-EC" sz="1050" b="1"/>
            <a:t>Evaluación</a:t>
          </a:r>
          <a:endParaRPr lang="es-US" sz="1050"/>
        </a:p>
      </dgm:t>
    </dgm:pt>
    <dgm:pt modelId="{EF43F0E7-37AE-44C3-9D19-97FDFD32AE52}" type="parTrans" cxnId="{F57B7F58-4A11-4F9F-AD97-087C03F34ACF}">
      <dgm:prSet/>
      <dgm:spPr/>
      <dgm:t>
        <a:bodyPr/>
        <a:lstStyle/>
        <a:p>
          <a:endParaRPr lang="es-US" sz="2400"/>
        </a:p>
      </dgm:t>
    </dgm:pt>
    <dgm:pt modelId="{5303AA9D-6704-4224-9934-45A678D963E7}" type="sibTrans" cxnId="{F57B7F58-4A11-4F9F-AD97-087C03F34ACF}">
      <dgm:prSet/>
      <dgm:spPr/>
      <dgm:t>
        <a:bodyPr/>
        <a:lstStyle/>
        <a:p>
          <a:endParaRPr lang="es-US" sz="2400"/>
        </a:p>
      </dgm:t>
    </dgm:pt>
    <dgm:pt modelId="{E23F310E-F53D-4008-97C8-23254912F980}">
      <dgm:prSet custT="1"/>
      <dgm:spPr/>
      <dgm:t>
        <a:bodyPr/>
        <a:lstStyle/>
        <a:p>
          <a:r>
            <a:rPr lang="es-EC" sz="1050" b="1"/>
            <a:t>Factores productivos</a:t>
          </a:r>
          <a:endParaRPr lang="es-US" sz="1050"/>
        </a:p>
      </dgm:t>
    </dgm:pt>
    <dgm:pt modelId="{936F4319-D36C-4575-B51B-93518AAB09E6}" type="parTrans" cxnId="{A22D9D2F-EA38-4B3A-A14C-CCB18482785B}">
      <dgm:prSet/>
      <dgm:spPr/>
      <dgm:t>
        <a:bodyPr/>
        <a:lstStyle/>
        <a:p>
          <a:endParaRPr lang="es-US" sz="2400"/>
        </a:p>
      </dgm:t>
    </dgm:pt>
    <dgm:pt modelId="{32248A27-4BA4-4095-A6D6-AA2E2C11C4B3}" type="sibTrans" cxnId="{A22D9D2F-EA38-4B3A-A14C-CCB18482785B}">
      <dgm:prSet/>
      <dgm:spPr/>
      <dgm:t>
        <a:bodyPr/>
        <a:lstStyle/>
        <a:p>
          <a:endParaRPr lang="es-US" sz="2400"/>
        </a:p>
      </dgm:t>
    </dgm:pt>
    <dgm:pt modelId="{866496D8-C048-4B61-8474-260ECF527D61}">
      <dgm:prSet custT="1"/>
      <dgm:spPr/>
      <dgm:t>
        <a:bodyPr/>
        <a:lstStyle/>
        <a:p>
          <a:r>
            <a:rPr lang="es-EC" sz="1050" b="1"/>
            <a:t>Finanzas</a:t>
          </a:r>
          <a:endParaRPr lang="es-US" sz="1050"/>
        </a:p>
      </dgm:t>
    </dgm:pt>
    <dgm:pt modelId="{D84B91ED-EF83-4ECD-83CE-C083F86A8417}" type="parTrans" cxnId="{413127C4-2ADD-41A5-AD65-1F0EBB0B906E}">
      <dgm:prSet/>
      <dgm:spPr/>
      <dgm:t>
        <a:bodyPr/>
        <a:lstStyle/>
        <a:p>
          <a:endParaRPr lang="es-US" sz="2400"/>
        </a:p>
      </dgm:t>
    </dgm:pt>
    <dgm:pt modelId="{4E8326B2-DA79-4D1B-9DD6-B1134403F186}" type="sibTrans" cxnId="{413127C4-2ADD-41A5-AD65-1F0EBB0B906E}">
      <dgm:prSet/>
      <dgm:spPr/>
      <dgm:t>
        <a:bodyPr/>
        <a:lstStyle/>
        <a:p>
          <a:endParaRPr lang="es-US" sz="2400"/>
        </a:p>
      </dgm:t>
    </dgm:pt>
    <dgm:pt modelId="{68AC474B-5E3A-411F-B356-FD1C92404602}">
      <dgm:prSet custT="1"/>
      <dgm:spPr/>
      <dgm:t>
        <a:bodyPr/>
        <a:lstStyle/>
        <a:p>
          <a:r>
            <a:rPr lang="es-EC" sz="1050" b="1"/>
            <a:t>Morosidad</a:t>
          </a:r>
          <a:endParaRPr lang="es-US" sz="1050"/>
        </a:p>
      </dgm:t>
    </dgm:pt>
    <dgm:pt modelId="{3092AED2-A76F-48AC-8843-445312325F2C}" type="parTrans" cxnId="{0B5726EE-E67D-4630-B247-21CCF473DDA1}">
      <dgm:prSet/>
      <dgm:spPr/>
      <dgm:t>
        <a:bodyPr/>
        <a:lstStyle/>
        <a:p>
          <a:endParaRPr lang="es-US" sz="2400"/>
        </a:p>
      </dgm:t>
    </dgm:pt>
    <dgm:pt modelId="{D82D1632-D4E5-4D18-B31F-9975910FA6A1}" type="sibTrans" cxnId="{0B5726EE-E67D-4630-B247-21CCF473DDA1}">
      <dgm:prSet/>
      <dgm:spPr/>
      <dgm:t>
        <a:bodyPr/>
        <a:lstStyle/>
        <a:p>
          <a:endParaRPr lang="es-US" sz="2400"/>
        </a:p>
      </dgm:t>
    </dgm:pt>
    <dgm:pt modelId="{9B851FF6-6794-4C18-B6E5-15D8449D2306}">
      <dgm:prSet custT="1"/>
      <dgm:spPr/>
      <dgm:t>
        <a:bodyPr/>
        <a:lstStyle/>
        <a:p>
          <a:r>
            <a:rPr lang="es-EC" sz="1050" b="1" dirty="0"/>
            <a:t>Productividad</a:t>
          </a:r>
          <a:endParaRPr lang="es-US" sz="1050" dirty="0"/>
        </a:p>
      </dgm:t>
    </dgm:pt>
    <dgm:pt modelId="{3FD0C75A-9EF7-44D6-B9AE-E0544B3DB67E}" type="parTrans" cxnId="{D0806235-2544-4C86-ABAF-937F9E0E3D4D}">
      <dgm:prSet/>
      <dgm:spPr/>
      <dgm:t>
        <a:bodyPr/>
        <a:lstStyle/>
        <a:p>
          <a:endParaRPr lang="es-US" sz="2400"/>
        </a:p>
      </dgm:t>
    </dgm:pt>
    <dgm:pt modelId="{E4675D95-A0DB-4BB9-AD80-CDC0022C728B}" type="sibTrans" cxnId="{D0806235-2544-4C86-ABAF-937F9E0E3D4D}">
      <dgm:prSet/>
      <dgm:spPr/>
      <dgm:t>
        <a:bodyPr/>
        <a:lstStyle/>
        <a:p>
          <a:endParaRPr lang="es-US" sz="2400"/>
        </a:p>
      </dgm:t>
    </dgm:pt>
    <dgm:pt modelId="{BDC287CC-76C7-417C-9308-FD19102CDCBB}">
      <dgm:prSet custT="1"/>
      <dgm:spPr/>
      <dgm:t>
        <a:bodyPr/>
        <a:lstStyle/>
        <a:p>
          <a:r>
            <a:rPr lang="es-EC" sz="1050" b="1"/>
            <a:t>Sostenibilidad</a:t>
          </a:r>
          <a:endParaRPr lang="es-US" sz="1050"/>
        </a:p>
      </dgm:t>
    </dgm:pt>
    <dgm:pt modelId="{A38D907B-AD47-44A5-9B9B-8F6920038109}" type="parTrans" cxnId="{7D017531-4AFE-4248-AF12-F470E20723C2}">
      <dgm:prSet/>
      <dgm:spPr/>
      <dgm:t>
        <a:bodyPr/>
        <a:lstStyle/>
        <a:p>
          <a:endParaRPr lang="es-US" sz="2400"/>
        </a:p>
      </dgm:t>
    </dgm:pt>
    <dgm:pt modelId="{30E8465E-50D9-468E-AAAD-AC4130287D5D}" type="sibTrans" cxnId="{7D017531-4AFE-4248-AF12-F470E20723C2}">
      <dgm:prSet/>
      <dgm:spPr/>
      <dgm:t>
        <a:bodyPr/>
        <a:lstStyle/>
        <a:p>
          <a:endParaRPr lang="es-US" sz="2400"/>
        </a:p>
      </dgm:t>
    </dgm:pt>
    <dgm:pt modelId="{84D86835-84D2-4DA1-8397-53EA842CB77A}" type="pres">
      <dgm:prSet presAssocID="{9F28E779-2F97-4412-B205-484828AC4E25}" presName="cycle" presStyleCnt="0">
        <dgm:presLayoutVars>
          <dgm:dir/>
          <dgm:resizeHandles val="exact"/>
        </dgm:presLayoutVars>
      </dgm:prSet>
      <dgm:spPr/>
      <dgm:t>
        <a:bodyPr/>
        <a:lstStyle/>
        <a:p>
          <a:endParaRPr lang="es-US"/>
        </a:p>
      </dgm:t>
    </dgm:pt>
    <dgm:pt modelId="{9474FF8C-4C53-4538-AE65-A3D079734ACD}" type="pres">
      <dgm:prSet presAssocID="{9394174C-9023-412C-A685-E204276DEE1B}" presName="node" presStyleLbl="node1" presStyleIdx="0" presStyleCnt="9">
        <dgm:presLayoutVars>
          <dgm:bulletEnabled val="1"/>
        </dgm:presLayoutVars>
      </dgm:prSet>
      <dgm:spPr/>
      <dgm:t>
        <a:bodyPr/>
        <a:lstStyle/>
        <a:p>
          <a:endParaRPr lang="es-US"/>
        </a:p>
      </dgm:t>
    </dgm:pt>
    <dgm:pt modelId="{6DCB25D7-22C9-4D49-8BC7-8E9C68460224}" type="pres">
      <dgm:prSet presAssocID="{9394174C-9023-412C-A685-E204276DEE1B}" presName="spNode" presStyleCnt="0"/>
      <dgm:spPr/>
    </dgm:pt>
    <dgm:pt modelId="{7FF181D6-AA7B-4C37-A215-D0BFBEC64387}" type="pres">
      <dgm:prSet presAssocID="{166DCD05-AD6D-4BAC-8C29-1F607733E879}" presName="sibTrans" presStyleLbl="sibTrans1D1" presStyleIdx="0" presStyleCnt="9"/>
      <dgm:spPr/>
      <dgm:t>
        <a:bodyPr/>
        <a:lstStyle/>
        <a:p>
          <a:endParaRPr lang="es-US"/>
        </a:p>
      </dgm:t>
    </dgm:pt>
    <dgm:pt modelId="{4D871F74-41BE-4E08-BA7F-CB1D4754CE8E}" type="pres">
      <dgm:prSet presAssocID="{73775E03-B17A-492D-8370-D3608635FFAA}" presName="node" presStyleLbl="node1" presStyleIdx="1" presStyleCnt="9">
        <dgm:presLayoutVars>
          <dgm:bulletEnabled val="1"/>
        </dgm:presLayoutVars>
      </dgm:prSet>
      <dgm:spPr/>
      <dgm:t>
        <a:bodyPr/>
        <a:lstStyle/>
        <a:p>
          <a:endParaRPr lang="es-US"/>
        </a:p>
      </dgm:t>
    </dgm:pt>
    <dgm:pt modelId="{64C52B0C-5965-4B5A-B9D3-31C0FD893A3E}" type="pres">
      <dgm:prSet presAssocID="{73775E03-B17A-492D-8370-D3608635FFAA}" presName="spNode" presStyleCnt="0"/>
      <dgm:spPr/>
    </dgm:pt>
    <dgm:pt modelId="{D1BA767F-78A1-4CEC-8442-B82BF95307CC}" type="pres">
      <dgm:prSet presAssocID="{1A3CFAC7-18A8-4A9E-A3B0-A881ECA3AFFF}" presName="sibTrans" presStyleLbl="sibTrans1D1" presStyleIdx="1" presStyleCnt="9"/>
      <dgm:spPr/>
      <dgm:t>
        <a:bodyPr/>
        <a:lstStyle/>
        <a:p>
          <a:endParaRPr lang="es-US"/>
        </a:p>
      </dgm:t>
    </dgm:pt>
    <dgm:pt modelId="{8EB34F61-6CCC-4DB5-A8F3-7EA580D3C3B4}" type="pres">
      <dgm:prSet presAssocID="{9DDBE366-EA6F-4E40-8ABC-7113D7E7749A}" presName="node" presStyleLbl="node1" presStyleIdx="2" presStyleCnt="9">
        <dgm:presLayoutVars>
          <dgm:bulletEnabled val="1"/>
        </dgm:presLayoutVars>
      </dgm:prSet>
      <dgm:spPr/>
      <dgm:t>
        <a:bodyPr/>
        <a:lstStyle/>
        <a:p>
          <a:endParaRPr lang="es-US"/>
        </a:p>
      </dgm:t>
    </dgm:pt>
    <dgm:pt modelId="{37EDDD6B-1B00-466A-9562-7ACE0A54E58F}" type="pres">
      <dgm:prSet presAssocID="{9DDBE366-EA6F-4E40-8ABC-7113D7E7749A}" presName="spNode" presStyleCnt="0"/>
      <dgm:spPr/>
    </dgm:pt>
    <dgm:pt modelId="{96919421-7A25-4F9C-86FA-F30D1264D427}" type="pres">
      <dgm:prSet presAssocID="{0C3C2A28-8D6A-45B7-B765-0108DE21AFA8}" presName="sibTrans" presStyleLbl="sibTrans1D1" presStyleIdx="2" presStyleCnt="9"/>
      <dgm:spPr/>
      <dgm:t>
        <a:bodyPr/>
        <a:lstStyle/>
        <a:p>
          <a:endParaRPr lang="es-US"/>
        </a:p>
      </dgm:t>
    </dgm:pt>
    <dgm:pt modelId="{22FFA471-F199-496A-9FA8-FF1F7635C317}" type="pres">
      <dgm:prSet presAssocID="{DEDC36BA-A0DE-447E-A1FF-8F4EA55F6DDF}" presName="node" presStyleLbl="node1" presStyleIdx="3" presStyleCnt="9">
        <dgm:presLayoutVars>
          <dgm:bulletEnabled val="1"/>
        </dgm:presLayoutVars>
      </dgm:prSet>
      <dgm:spPr/>
      <dgm:t>
        <a:bodyPr/>
        <a:lstStyle/>
        <a:p>
          <a:endParaRPr lang="es-US"/>
        </a:p>
      </dgm:t>
    </dgm:pt>
    <dgm:pt modelId="{B9428EE1-F11A-4BA6-A59E-34C40C622992}" type="pres">
      <dgm:prSet presAssocID="{DEDC36BA-A0DE-447E-A1FF-8F4EA55F6DDF}" presName="spNode" presStyleCnt="0"/>
      <dgm:spPr/>
    </dgm:pt>
    <dgm:pt modelId="{FDC73006-E8B9-40D7-B7A8-A80A0F5FA193}" type="pres">
      <dgm:prSet presAssocID="{5303AA9D-6704-4224-9934-45A678D963E7}" presName="sibTrans" presStyleLbl="sibTrans1D1" presStyleIdx="3" presStyleCnt="9"/>
      <dgm:spPr/>
      <dgm:t>
        <a:bodyPr/>
        <a:lstStyle/>
        <a:p>
          <a:endParaRPr lang="es-US"/>
        </a:p>
      </dgm:t>
    </dgm:pt>
    <dgm:pt modelId="{9C9656EB-6175-431C-8D1F-C5E8C192C989}" type="pres">
      <dgm:prSet presAssocID="{E23F310E-F53D-4008-97C8-23254912F980}" presName="node" presStyleLbl="node1" presStyleIdx="4" presStyleCnt="9">
        <dgm:presLayoutVars>
          <dgm:bulletEnabled val="1"/>
        </dgm:presLayoutVars>
      </dgm:prSet>
      <dgm:spPr/>
      <dgm:t>
        <a:bodyPr/>
        <a:lstStyle/>
        <a:p>
          <a:endParaRPr lang="es-US"/>
        </a:p>
      </dgm:t>
    </dgm:pt>
    <dgm:pt modelId="{6267274D-64DA-4D29-9247-C4D8386B8C26}" type="pres">
      <dgm:prSet presAssocID="{E23F310E-F53D-4008-97C8-23254912F980}" presName="spNode" presStyleCnt="0"/>
      <dgm:spPr/>
    </dgm:pt>
    <dgm:pt modelId="{6E051FD1-4282-4F53-98F7-42C74F9CF8F3}" type="pres">
      <dgm:prSet presAssocID="{32248A27-4BA4-4095-A6D6-AA2E2C11C4B3}" presName="sibTrans" presStyleLbl="sibTrans1D1" presStyleIdx="4" presStyleCnt="9"/>
      <dgm:spPr/>
      <dgm:t>
        <a:bodyPr/>
        <a:lstStyle/>
        <a:p>
          <a:endParaRPr lang="es-US"/>
        </a:p>
      </dgm:t>
    </dgm:pt>
    <dgm:pt modelId="{74603476-9D2A-460E-ADDE-7A6C6451E3EA}" type="pres">
      <dgm:prSet presAssocID="{866496D8-C048-4B61-8474-260ECF527D61}" presName="node" presStyleLbl="node1" presStyleIdx="5" presStyleCnt="9">
        <dgm:presLayoutVars>
          <dgm:bulletEnabled val="1"/>
        </dgm:presLayoutVars>
      </dgm:prSet>
      <dgm:spPr/>
      <dgm:t>
        <a:bodyPr/>
        <a:lstStyle/>
        <a:p>
          <a:endParaRPr lang="es-US"/>
        </a:p>
      </dgm:t>
    </dgm:pt>
    <dgm:pt modelId="{BBEB39CE-E498-4A1F-A747-67D392EB21A3}" type="pres">
      <dgm:prSet presAssocID="{866496D8-C048-4B61-8474-260ECF527D61}" presName="spNode" presStyleCnt="0"/>
      <dgm:spPr/>
    </dgm:pt>
    <dgm:pt modelId="{99ADD32A-6F81-4EC0-924F-47AD1A7DD6BD}" type="pres">
      <dgm:prSet presAssocID="{4E8326B2-DA79-4D1B-9DD6-B1134403F186}" presName="sibTrans" presStyleLbl="sibTrans1D1" presStyleIdx="5" presStyleCnt="9"/>
      <dgm:spPr/>
      <dgm:t>
        <a:bodyPr/>
        <a:lstStyle/>
        <a:p>
          <a:endParaRPr lang="es-US"/>
        </a:p>
      </dgm:t>
    </dgm:pt>
    <dgm:pt modelId="{E0312CE4-626B-4C59-8B17-A43B7E3E13D9}" type="pres">
      <dgm:prSet presAssocID="{68AC474B-5E3A-411F-B356-FD1C92404602}" presName="node" presStyleLbl="node1" presStyleIdx="6" presStyleCnt="9">
        <dgm:presLayoutVars>
          <dgm:bulletEnabled val="1"/>
        </dgm:presLayoutVars>
      </dgm:prSet>
      <dgm:spPr/>
      <dgm:t>
        <a:bodyPr/>
        <a:lstStyle/>
        <a:p>
          <a:endParaRPr lang="es-US"/>
        </a:p>
      </dgm:t>
    </dgm:pt>
    <dgm:pt modelId="{22BA2205-42FC-4B71-B6F8-D5F8FECEDAC1}" type="pres">
      <dgm:prSet presAssocID="{68AC474B-5E3A-411F-B356-FD1C92404602}" presName="spNode" presStyleCnt="0"/>
      <dgm:spPr/>
    </dgm:pt>
    <dgm:pt modelId="{C0C434F6-2B71-4B68-B04D-3DD3FD04157E}" type="pres">
      <dgm:prSet presAssocID="{D82D1632-D4E5-4D18-B31F-9975910FA6A1}" presName="sibTrans" presStyleLbl="sibTrans1D1" presStyleIdx="6" presStyleCnt="9"/>
      <dgm:spPr/>
      <dgm:t>
        <a:bodyPr/>
        <a:lstStyle/>
        <a:p>
          <a:endParaRPr lang="es-US"/>
        </a:p>
      </dgm:t>
    </dgm:pt>
    <dgm:pt modelId="{72C5D7B8-2A65-45B3-A517-8742C1F3C4B1}" type="pres">
      <dgm:prSet presAssocID="{9B851FF6-6794-4C18-B6E5-15D8449D2306}" presName="node" presStyleLbl="node1" presStyleIdx="7" presStyleCnt="9" custScaleX="124059">
        <dgm:presLayoutVars>
          <dgm:bulletEnabled val="1"/>
        </dgm:presLayoutVars>
      </dgm:prSet>
      <dgm:spPr/>
      <dgm:t>
        <a:bodyPr/>
        <a:lstStyle/>
        <a:p>
          <a:endParaRPr lang="es-US"/>
        </a:p>
      </dgm:t>
    </dgm:pt>
    <dgm:pt modelId="{68BEDDFB-5D9C-4E13-B6C6-B6B2C2A6A2E1}" type="pres">
      <dgm:prSet presAssocID="{9B851FF6-6794-4C18-B6E5-15D8449D2306}" presName="spNode" presStyleCnt="0"/>
      <dgm:spPr/>
    </dgm:pt>
    <dgm:pt modelId="{C7664BB9-3D7A-410F-AE67-1CE7E66E622E}" type="pres">
      <dgm:prSet presAssocID="{E4675D95-A0DB-4BB9-AD80-CDC0022C728B}" presName="sibTrans" presStyleLbl="sibTrans1D1" presStyleIdx="7" presStyleCnt="9"/>
      <dgm:spPr/>
      <dgm:t>
        <a:bodyPr/>
        <a:lstStyle/>
        <a:p>
          <a:endParaRPr lang="es-US"/>
        </a:p>
      </dgm:t>
    </dgm:pt>
    <dgm:pt modelId="{9CD9DA05-6B13-420A-853F-8228C3F21FC2}" type="pres">
      <dgm:prSet presAssocID="{BDC287CC-76C7-417C-9308-FD19102CDCBB}" presName="node" presStyleLbl="node1" presStyleIdx="8" presStyleCnt="9" custScaleX="117257">
        <dgm:presLayoutVars>
          <dgm:bulletEnabled val="1"/>
        </dgm:presLayoutVars>
      </dgm:prSet>
      <dgm:spPr/>
      <dgm:t>
        <a:bodyPr/>
        <a:lstStyle/>
        <a:p>
          <a:endParaRPr lang="es-US"/>
        </a:p>
      </dgm:t>
    </dgm:pt>
    <dgm:pt modelId="{8FD0BB55-9A89-4DCA-89A2-FCFFEEB1ECDF}" type="pres">
      <dgm:prSet presAssocID="{BDC287CC-76C7-417C-9308-FD19102CDCBB}" presName="spNode" presStyleCnt="0"/>
      <dgm:spPr/>
    </dgm:pt>
    <dgm:pt modelId="{EE4E38C8-CF94-40CB-A462-52BEDD959CA4}" type="pres">
      <dgm:prSet presAssocID="{30E8465E-50D9-468E-AAAD-AC4130287D5D}" presName="sibTrans" presStyleLbl="sibTrans1D1" presStyleIdx="8" presStyleCnt="9"/>
      <dgm:spPr/>
      <dgm:t>
        <a:bodyPr/>
        <a:lstStyle/>
        <a:p>
          <a:endParaRPr lang="es-US"/>
        </a:p>
      </dgm:t>
    </dgm:pt>
  </dgm:ptLst>
  <dgm:cxnLst>
    <dgm:cxn modelId="{49F7916F-92B1-4FE4-B333-5BBFC2990F72}" type="presOf" srcId="{30E8465E-50D9-468E-AAAD-AC4130287D5D}" destId="{EE4E38C8-CF94-40CB-A462-52BEDD959CA4}" srcOrd="0" destOrd="0" presId="urn:microsoft.com/office/officeart/2005/8/layout/cycle5"/>
    <dgm:cxn modelId="{7D017531-4AFE-4248-AF12-F470E20723C2}" srcId="{9F28E779-2F97-4412-B205-484828AC4E25}" destId="{BDC287CC-76C7-417C-9308-FD19102CDCBB}" srcOrd="8" destOrd="0" parTransId="{A38D907B-AD47-44A5-9B9B-8F6920038109}" sibTransId="{30E8465E-50D9-468E-AAAD-AC4130287D5D}"/>
    <dgm:cxn modelId="{64681E27-2DB2-49CA-B0F3-6ECBE6D87163}" type="presOf" srcId="{9DDBE366-EA6F-4E40-8ABC-7113D7E7749A}" destId="{8EB34F61-6CCC-4DB5-A8F3-7EA580D3C3B4}" srcOrd="0" destOrd="0" presId="urn:microsoft.com/office/officeart/2005/8/layout/cycle5"/>
    <dgm:cxn modelId="{413127C4-2ADD-41A5-AD65-1F0EBB0B906E}" srcId="{9F28E779-2F97-4412-B205-484828AC4E25}" destId="{866496D8-C048-4B61-8474-260ECF527D61}" srcOrd="5" destOrd="0" parTransId="{D84B91ED-EF83-4ECD-83CE-C083F86A8417}" sibTransId="{4E8326B2-DA79-4D1B-9DD6-B1134403F186}"/>
    <dgm:cxn modelId="{893CF034-3500-4B8E-B01B-1970C664268B}" type="presOf" srcId="{9F28E779-2F97-4412-B205-484828AC4E25}" destId="{84D86835-84D2-4DA1-8397-53EA842CB77A}" srcOrd="0" destOrd="0" presId="urn:microsoft.com/office/officeart/2005/8/layout/cycle5"/>
    <dgm:cxn modelId="{A22D9D2F-EA38-4B3A-A14C-CCB18482785B}" srcId="{9F28E779-2F97-4412-B205-484828AC4E25}" destId="{E23F310E-F53D-4008-97C8-23254912F980}" srcOrd="4" destOrd="0" parTransId="{936F4319-D36C-4575-B51B-93518AAB09E6}" sibTransId="{32248A27-4BA4-4095-A6D6-AA2E2C11C4B3}"/>
    <dgm:cxn modelId="{FFC5AD82-E5EB-4A22-8A30-5751F6C71FF6}" type="presOf" srcId="{1A3CFAC7-18A8-4A9E-A3B0-A881ECA3AFFF}" destId="{D1BA767F-78A1-4CEC-8442-B82BF95307CC}" srcOrd="0" destOrd="0" presId="urn:microsoft.com/office/officeart/2005/8/layout/cycle5"/>
    <dgm:cxn modelId="{4E50D47A-DE86-4188-9596-4E08F04FECA7}" srcId="{9F28E779-2F97-4412-B205-484828AC4E25}" destId="{9394174C-9023-412C-A685-E204276DEE1B}" srcOrd="0" destOrd="0" parTransId="{557B8E35-DFD1-4372-8005-F60D43FE9D8F}" sibTransId="{166DCD05-AD6D-4BAC-8C29-1F607733E879}"/>
    <dgm:cxn modelId="{D0806235-2544-4C86-ABAF-937F9E0E3D4D}" srcId="{9F28E779-2F97-4412-B205-484828AC4E25}" destId="{9B851FF6-6794-4C18-B6E5-15D8449D2306}" srcOrd="7" destOrd="0" parTransId="{3FD0C75A-9EF7-44D6-B9AE-E0544B3DB67E}" sibTransId="{E4675D95-A0DB-4BB9-AD80-CDC0022C728B}"/>
    <dgm:cxn modelId="{F57B7F58-4A11-4F9F-AD97-087C03F34ACF}" srcId="{9F28E779-2F97-4412-B205-484828AC4E25}" destId="{DEDC36BA-A0DE-447E-A1FF-8F4EA55F6DDF}" srcOrd="3" destOrd="0" parTransId="{EF43F0E7-37AE-44C3-9D19-97FDFD32AE52}" sibTransId="{5303AA9D-6704-4224-9934-45A678D963E7}"/>
    <dgm:cxn modelId="{686E53F6-AD4A-46E2-8E84-02F42E5F4D3E}" type="presOf" srcId="{9B851FF6-6794-4C18-B6E5-15D8449D2306}" destId="{72C5D7B8-2A65-45B3-A517-8742C1F3C4B1}" srcOrd="0" destOrd="0" presId="urn:microsoft.com/office/officeart/2005/8/layout/cycle5"/>
    <dgm:cxn modelId="{4DF0AEBF-084F-4311-B911-3DEB81B59B8A}" type="presOf" srcId="{32248A27-4BA4-4095-A6D6-AA2E2C11C4B3}" destId="{6E051FD1-4282-4F53-98F7-42C74F9CF8F3}" srcOrd="0" destOrd="0" presId="urn:microsoft.com/office/officeart/2005/8/layout/cycle5"/>
    <dgm:cxn modelId="{ECE5E75F-3730-430F-9FDE-80147A0E7B6E}" type="presOf" srcId="{E4675D95-A0DB-4BB9-AD80-CDC0022C728B}" destId="{C7664BB9-3D7A-410F-AE67-1CE7E66E622E}" srcOrd="0" destOrd="0" presId="urn:microsoft.com/office/officeart/2005/8/layout/cycle5"/>
    <dgm:cxn modelId="{46CC0888-8039-48BA-A0A1-BA68AFB3FE63}" type="presOf" srcId="{0C3C2A28-8D6A-45B7-B765-0108DE21AFA8}" destId="{96919421-7A25-4F9C-86FA-F30D1264D427}" srcOrd="0" destOrd="0" presId="urn:microsoft.com/office/officeart/2005/8/layout/cycle5"/>
    <dgm:cxn modelId="{E6624719-7A8E-4520-B2F0-AB64886A4EB2}" type="presOf" srcId="{68AC474B-5E3A-411F-B356-FD1C92404602}" destId="{E0312CE4-626B-4C59-8B17-A43B7E3E13D9}" srcOrd="0" destOrd="0" presId="urn:microsoft.com/office/officeart/2005/8/layout/cycle5"/>
    <dgm:cxn modelId="{8919002A-7236-4695-A9E7-487ACF88104D}" type="presOf" srcId="{5303AA9D-6704-4224-9934-45A678D963E7}" destId="{FDC73006-E8B9-40D7-B7A8-A80A0F5FA193}" srcOrd="0" destOrd="0" presId="urn:microsoft.com/office/officeart/2005/8/layout/cycle5"/>
    <dgm:cxn modelId="{60C3B598-AA8F-48A9-807C-A18199EE8A28}" type="presOf" srcId="{DEDC36BA-A0DE-447E-A1FF-8F4EA55F6DDF}" destId="{22FFA471-F199-496A-9FA8-FF1F7635C317}" srcOrd="0" destOrd="0" presId="urn:microsoft.com/office/officeart/2005/8/layout/cycle5"/>
    <dgm:cxn modelId="{9E29F119-B330-41E6-94AF-6F8B27B50399}" srcId="{9F28E779-2F97-4412-B205-484828AC4E25}" destId="{9DDBE366-EA6F-4E40-8ABC-7113D7E7749A}" srcOrd="2" destOrd="0" parTransId="{D249FF62-64D8-4D71-AC22-E0CACF088644}" sibTransId="{0C3C2A28-8D6A-45B7-B765-0108DE21AFA8}"/>
    <dgm:cxn modelId="{085441CE-8624-46F9-A062-D6F1F61E5F36}" type="presOf" srcId="{BDC287CC-76C7-417C-9308-FD19102CDCBB}" destId="{9CD9DA05-6B13-420A-853F-8228C3F21FC2}" srcOrd="0" destOrd="0" presId="urn:microsoft.com/office/officeart/2005/8/layout/cycle5"/>
    <dgm:cxn modelId="{4FFFA58E-F76D-4143-A6CB-2675863E7AB1}" type="presOf" srcId="{E23F310E-F53D-4008-97C8-23254912F980}" destId="{9C9656EB-6175-431C-8D1F-C5E8C192C989}" srcOrd="0" destOrd="0" presId="urn:microsoft.com/office/officeart/2005/8/layout/cycle5"/>
    <dgm:cxn modelId="{A901DCFF-6697-4D54-8A78-77FEC98BFD02}" type="presOf" srcId="{4E8326B2-DA79-4D1B-9DD6-B1134403F186}" destId="{99ADD32A-6F81-4EC0-924F-47AD1A7DD6BD}" srcOrd="0" destOrd="0" presId="urn:microsoft.com/office/officeart/2005/8/layout/cycle5"/>
    <dgm:cxn modelId="{0B5726EE-E67D-4630-B247-21CCF473DDA1}" srcId="{9F28E779-2F97-4412-B205-484828AC4E25}" destId="{68AC474B-5E3A-411F-B356-FD1C92404602}" srcOrd="6" destOrd="0" parTransId="{3092AED2-A76F-48AC-8843-445312325F2C}" sibTransId="{D82D1632-D4E5-4D18-B31F-9975910FA6A1}"/>
    <dgm:cxn modelId="{B81C8C8F-FDBC-49A6-B0ED-CD697CF4D127}" type="presOf" srcId="{73775E03-B17A-492D-8370-D3608635FFAA}" destId="{4D871F74-41BE-4E08-BA7F-CB1D4754CE8E}" srcOrd="0" destOrd="0" presId="urn:microsoft.com/office/officeart/2005/8/layout/cycle5"/>
    <dgm:cxn modelId="{FBEA3B91-9B6C-4C7C-BD61-2B21DBB02A8B}" srcId="{9F28E779-2F97-4412-B205-484828AC4E25}" destId="{73775E03-B17A-492D-8370-D3608635FFAA}" srcOrd="1" destOrd="0" parTransId="{85CA53A9-7801-4E99-BF2F-948F8E231799}" sibTransId="{1A3CFAC7-18A8-4A9E-A3B0-A881ECA3AFFF}"/>
    <dgm:cxn modelId="{22C1A601-CAAB-489A-B4DD-2599C35DDAB3}" type="presOf" srcId="{866496D8-C048-4B61-8474-260ECF527D61}" destId="{74603476-9D2A-460E-ADDE-7A6C6451E3EA}" srcOrd="0" destOrd="0" presId="urn:microsoft.com/office/officeart/2005/8/layout/cycle5"/>
    <dgm:cxn modelId="{D8CE8E83-1751-4A16-AA1F-057EC4F10063}" type="presOf" srcId="{166DCD05-AD6D-4BAC-8C29-1F607733E879}" destId="{7FF181D6-AA7B-4C37-A215-D0BFBEC64387}" srcOrd="0" destOrd="0" presId="urn:microsoft.com/office/officeart/2005/8/layout/cycle5"/>
    <dgm:cxn modelId="{B4F9D98F-066C-456D-8109-57D70FD77DF3}" type="presOf" srcId="{9394174C-9023-412C-A685-E204276DEE1B}" destId="{9474FF8C-4C53-4538-AE65-A3D079734ACD}" srcOrd="0" destOrd="0" presId="urn:microsoft.com/office/officeart/2005/8/layout/cycle5"/>
    <dgm:cxn modelId="{A82B9030-3556-43CD-BFDC-7A7B2184EA13}" type="presOf" srcId="{D82D1632-D4E5-4D18-B31F-9975910FA6A1}" destId="{C0C434F6-2B71-4B68-B04D-3DD3FD04157E}" srcOrd="0" destOrd="0" presId="urn:microsoft.com/office/officeart/2005/8/layout/cycle5"/>
    <dgm:cxn modelId="{5940AAA2-8A64-4F56-81B0-7FF40EB4BFBD}" type="presParOf" srcId="{84D86835-84D2-4DA1-8397-53EA842CB77A}" destId="{9474FF8C-4C53-4538-AE65-A3D079734ACD}" srcOrd="0" destOrd="0" presId="urn:microsoft.com/office/officeart/2005/8/layout/cycle5"/>
    <dgm:cxn modelId="{5A0D5B50-9902-4868-94D9-DADDFF986CC8}" type="presParOf" srcId="{84D86835-84D2-4DA1-8397-53EA842CB77A}" destId="{6DCB25D7-22C9-4D49-8BC7-8E9C68460224}" srcOrd="1" destOrd="0" presId="urn:microsoft.com/office/officeart/2005/8/layout/cycle5"/>
    <dgm:cxn modelId="{4F18167C-4CA1-4BDE-8933-D41A8E95BC5B}" type="presParOf" srcId="{84D86835-84D2-4DA1-8397-53EA842CB77A}" destId="{7FF181D6-AA7B-4C37-A215-D0BFBEC64387}" srcOrd="2" destOrd="0" presId="urn:microsoft.com/office/officeart/2005/8/layout/cycle5"/>
    <dgm:cxn modelId="{ED8C268D-E3DB-4906-9368-7A7BCD69339F}" type="presParOf" srcId="{84D86835-84D2-4DA1-8397-53EA842CB77A}" destId="{4D871F74-41BE-4E08-BA7F-CB1D4754CE8E}" srcOrd="3" destOrd="0" presId="urn:microsoft.com/office/officeart/2005/8/layout/cycle5"/>
    <dgm:cxn modelId="{92B2EA1A-01E4-4C1E-B55F-86BD06BFC664}" type="presParOf" srcId="{84D86835-84D2-4DA1-8397-53EA842CB77A}" destId="{64C52B0C-5965-4B5A-B9D3-31C0FD893A3E}" srcOrd="4" destOrd="0" presId="urn:microsoft.com/office/officeart/2005/8/layout/cycle5"/>
    <dgm:cxn modelId="{359C95DA-45A5-4FAF-ACE8-71B031A63073}" type="presParOf" srcId="{84D86835-84D2-4DA1-8397-53EA842CB77A}" destId="{D1BA767F-78A1-4CEC-8442-B82BF95307CC}" srcOrd="5" destOrd="0" presId="urn:microsoft.com/office/officeart/2005/8/layout/cycle5"/>
    <dgm:cxn modelId="{F1DD4C58-D7BB-417D-AE48-28B6D7A42F58}" type="presParOf" srcId="{84D86835-84D2-4DA1-8397-53EA842CB77A}" destId="{8EB34F61-6CCC-4DB5-A8F3-7EA580D3C3B4}" srcOrd="6" destOrd="0" presId="urn:microsoft.com/office/officeart/2005/8/layout/cycle5"/>
    <dgm:cxn modelId="{CBA68EAE-A177-4B96-9268-9B08B1120653}" type="presParOf" srcId="{84D86835-84D2-4DA1-8397-53EA842CB77A}" destId="{37EDDD6B-1B00-466A-9562-7ACE0A54E58F}" srcOrd="7" destOrd="0" presId="urn:microsoft.com/office/officeart/2005/8/layout/cycle5"/>
    <dgm:cxn modelId="{ED5F3498-61A8-4A30-8397-CC1709DA3A0A}" type="presParOf" srcId="{84D86835-84D2-4DA1-8397-53EA842CB77A}" destId="{96919421-7A25-4F9C-86FA-F30D1264D427}" srcOrd="8" destOrd="0" presId="urn:microsoft.com/office/officeart/2005/8/layout/cycle5"/>
    <dgm:cxn modelId="{9441F3C6-F890-4480-9E49-E31BACCDAB5A}" type="presParOf" srcId="{84D86835-84D2-4DA1-8397-53EA842CB77A}" destId="{22FFA471-F199-496A-9FA8-FF1F7635C317}" srcOrd="9" destOrd="0" presId="urn:microsoft.com/office/officeart/2005/8/layout/cycle5"/>
    <dgm:cxn modelId="{9B92A7DA-0380-43D3-AE14-C4D870E8F3F6}" type="presParOf" srcId="{84D86835-84D2-4DA1-8397-53EA842CB77A}" destId="{B9428EE1-F11A-4BA6-A59E-34C40C622992}" srcOrd="10" destOrd="0" presId="urn:microsoft.com/office/officeart/2005/8/layout/cycle5"/>
    <dgm:cxn modelId="{06B15479-5CD9-4995-8D26-64E4CF2FE432}" type="presParOf" srcId="{84D86835-84D2-4DA1-8397-53EA842CB77A}" destId="{FDC73006-E8B9-40D7-B7A8-A80A0F5FA193}" srcOrd="11" destOrd="0" presId="urn:microsoft.com/office/officeart/2005/8/layout/cycle5"/>
    <dgm:cxn modelId="{830B6A04-522F-41E7-8FF1-AF1C7DE699F1}" type="presParOf" srcId="{84D86835-84D2-4DA1-8397-53EA842CB77A}" destId="{9C9656EB-6175-431C-8D1F-C5E8C192C989}" srcOrd="12" destOrd="0" presId="urn:microsoft.com/office/officeart/2005/8/layout/cycle5"/>
    <dgm:cxn modelId="{247D7D7D-B4FB-4672-9E26-745F98B0E634}" type="presParOf" srcId="{84D86835-84D2-4DA1-8397-53EA842CB77A}" destId="{6267274D-64DA-4D29-9247-C4D8386B8C26}" srcOrd="13" destOrd="0" presId="urn:microsoft.com/office/officeart/2005/8/layout/cycle5"/>
    <dgm:cxn modelId="{76883673-5243-4057-9594-A04E2AE02BD8}" type="presParOf" srcId="{84D86835-84D2-4DA1-8397-53EA842CB77A}" destId="{6E051FD1-4282-4F53-98F7-42C74F9CF8F3}" srcOrd="14" destOrd="0" presId="urn:microsoft.com/office/officeart/2005/8/layout/cycle5"/>
    <dgm:cxn modelId="{AC36A09F-0513-4897-B900-0E5DF86719C7}" type="presParOf" srcId="{84D86835-84D2-4DA1-8397-53EA842CB77A}" destId="{74603476-9D2A-460E-ADDE-7A6C6451E3EA}" srcOrd="15" destOrd="0" presId="urn:microsoft.com/office/officeart/2005/8/layout/cycle5"/>
    <dgm:cxn modelId="{5E83A0EC-5CDF-48A5-A043-863F6B235227}" type="presParOf" srcId="{84D86835-84D2-4DA1-8397-53EA842CB77A}" destId="{BBEB39CE-E498-4A1F-A747-67D392EB21A3}" srcOrd="16" destOrd="0" presId="urn:microsoft.com/office/officeart/2005/8/layout/cycle5"/>
    <dgm:cxn modelId="{FDC4DB9B-97DB-4923-B0A4-494D995421D4}" type="presParOf" srcId="{84D86835-84D2-4DA1-8397-53EA842CB77A}" destId="{99ADD32A-6F81-4EC0-924F-47AD1A7DD6BD}" srcOrd="17" destOrd="0" presId="urn:microsoft.com/office/officeart/2005/8/layout/cycle5"/>
    <dgm:cxn modelId="{FD99588E-B7F8-4DD4-B183-5627D6AB0188}" type="presParOf" srcId="{84D86835-84D2-4DA1-8397-53EA842CB77A}" destId="{E0312CE4-626B-4C59-8B17-A43B7E3E13D9}" srcOrd="18" destOrd="0" presId="urn:microsoft.com/office/officeart/2005/8/layout/cycle5"/>
    <dgm:cxn modelId="{2068898D-ED73-40EA-B708-66D0CB56A36A}" type="presParOf" srcId="{84D86835-84D2-4DA1-8397-53EA842CB77A}" destId="{22BA2205-42FC-4B71-B6F8-D5F8FECEDAC1}" srcOrd="19" destOrd="0" presId="urn:microsoft.com/office/officeart/2005/8/layout/cycle5"/>
    <dgm:cxn modelId="{B6EE5FAE-D65F-4CC8-ABE5-8370AEBEED1E}" type="presParOf" srcId="{84D86835-84D2-4DA1-8397-53EA842CB77A}" destId="{C0C434F6-2B71-4B68-B04D-3DD3FD04157E}" srcOrd="20" destOrd="0" presId="urn:microsoft.com/office/officeart/2005/8/layout/cycle5"/>
    <dgm:cxn modelId="{37020372-AB8F-4D59-A9F7-1FA2DB52A318}" type="presParOf" srcId="{84D86835-84D2-4DA1-8397-53EA842CB77A}" destId="{72C5D7B8-2A65-45B3-A517-8742C1F3C4B1}" srcOrd="21" destOrd="0" presId="urn:microsoft.com/office/officeart/2005/8/layout/cycle5"/>
    <dgm:cxn modelId="{008A7CD9-7943-4170-99AC-997E319D2E04}" type="presParOf" srcId="{84D86835-84D2-4DA1-8397-53EA842CB77A}" destId="{68BEDDFB-5D9C-4E13-B6C6-B6B2C2A6A2E1}" srcOrd="22" destOrd="0" presId="urn:microsoft.com/office/officeart/2005/8/layout/cycle5"/>
    <dgm:cxn modelId="{95EF118F-58B6-40CF-8D10-BAE6982B8C7B}" type="presParOf" srcId="{84D86835-84D2-4DA1-8397-53EA842CB77A}" destId="{C7664BB9-3D7A-410F-AE67-1CE7E66E622E}" srcOrd="23" destOrd="0" presId="urn:microsoft.com/office/officeart/2005/8/layout/cycle5"/>
    <dgm:cxn modelId="{BA83A971-8322-4469-9B3C-30CB4AA1236B}" type="presParOf" srcId="{84D86835-84D2-4DA1-8397-53EA842CB77A}" destId="{9CD9DA05-6B13-420A-853F-8228C3F21FC2}" srcOrd="24" destOrd="0" presId="urn:microsoft.com/office/officeart/2005/8/layout/cycle5"/>
    <dgm:cxn modelId="{6CE8B6D1-8FC9-49D5-AB3E-2AACAE3730C0}" type="presParOf" srcId="{84D86835-84D2-4DA1-8397-53EA842CB77A}" destId="{8FD0BB55-9A89-4DCA-89A2-FCFFEEB1ECDF}" srcOrd="25" destOrd="0" presId="urn:microsoft.com/office/officeart/2005/8/layout/cycle5"/>
    <dgm:cxn modelId="{17EE740A-8504-4590-8767-95E92444E8EF}" type="presParOf" srcId="{84D86835-84D2-4DA1-8397-53EA842CB77A}" destId="{EE4E38C8-CF94-40CB-A462-52BEDD959CA4}" srcOrd="26"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AEAEE38-CD05-4757-907D-E3780DA2A7DD}"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US"/>
        </a:p>
      </dgm:t>
    </dgm:pt>
    <dgm:pt modelId="{5DBDA88C-2CBB-4831-81A7-42E2B0AAEBBF}">
      <dgm:prSet phldrT="[Texto]" custT="1"/>
      <dgm:spPr/>
      <dgm:t>
        <a:bodyPr/>
        <a:lstStyle/>
        <a:p>
          <a:pPr algn="just"/>
          <a:r>
            <a:rPr lang="es-EC" sz="1800" dirty="0"/>
            <a:t>Diagnostico del Sector Financiero Popular y Solidario del Ecuador</a:t>
          </a:r>
          <a:endParaRPr lang="es-US" sz="1800" dirty="0"/>
        </a:p>
      </dgm:t>
    </dgm:pt>
    <dgm:pt modelId="{478AB86F-BA4E-4E3A-99DC-BAE0546B3706}" type="parTrans" cxnId="{CD661EA6-5C8C-4840-9AA3-9A45D29CA756}">
      <dgm:prSet/>
      <dgm:spPr/>
      <dgm:t>
        <a:bodyPr/>
        <a:lstStyle/>
        <a:p>
          <a:pPr algn="just"/>
          <a:endParaRPr lang="es-US" sz="1800"/>
        </a:p>
      </dgm:t>
    </dgm:pt>
    <dgm:pt modelId="{169929E1-6116-4C0F-B299-AA289DC9096D}" type="sibTrans" cxnId="{CD661EA6-5C8C-4840-9AA3-9A45D29CA756}">
      <dgm:prSet/>
      <dgm:spPr/>
      <dgm:t>
        <a:bodyPr/>
        <a:lstStyle/>
        <a:p>
          <a:pPr algn="just"/>
          <a:endParaRPr lang="es-US" sz="1800"/>
        </a:p>
      </dgm:t>
    </dgm:pt>
    <dgm:pt modelId="{4320B008-74F1-4BB3-B7AD-3F000285CEF3}">
      <dgm:prSet phldrT="[Texto]" custT="1"/>
      <dgm:spPr/>
      <dgm:t>
        <a:bodyPr/>
        <a:lstStyle/>
        <a:p>
          <a:pPr algn="just"/>
          <a:r>
            <a:rPr lang="es-US" sz="1800" dirty="0"/>
            <a:t>Entorno de desarrollo de las PYMES en el país</a:t>
          </a:r>
        </a:p>
      </dgm:t>
    </dgm:pt>
    <dgm:pt modelId="{E8A02B6B-5B88-4304-A285-CFC7CA9E11D4}" type="parTrans" cxnId="{CE3FC27F-7223-4CE4-9D0A-DAFEC822F3AF}">
      <dgm:prSet/>
      <dgm:spPr/>
      <dgm:t>
        <a:bodyPr/>
        <a:lstStyle/>
        <a:p>
          <a:pPr algn="just"/>
          <a:endParaRPr lang="es-US" sz="1800"/>
        </a:p>
      </dgm:t>
    </dgm:pt>
    <dgm:pt modelId="{99721652-17B3-4C7B-86B1-076EFF2EA05A}" type="sibTrans" cxnId="{CE3FC27F-7223-4CE4-9D0A-DAFEC822F3AF}">
      <dgm:prSet/>
      <dgm:spPr/>
      <dgm:t>
        <a:bodyPr/>
        <a:lstStyle/>
        <a:p>
          <a:pPr algn="just"/>
          <a:endParaRPr lang="es-US" sz="1800"/>
        </a:p>
      </dgm:t>
    </dgm:pt>
    <dgm:pt modelId="{6AEF1719-9A57-45B5-A53A-57683E8578C5}">
      <dgm:prSet phldrT="[Texto]" custT="1"/>
      <dgm:spPr/>
      <dgm:t>
        <a:bodyPr/>
        <a:lstStyle/>
        <a:p>
          <a:pPr algn="just"/>
          <a:r>
            <a:rPr lang="es-US" sz="1800" dirty="0"/>
            <a:t>Principales indicadores financieros del Sector Financiero Popular y Solidario del Ecuador</a:t>
          </a:r>
        </a:p>
      </dgm:t>
    </dgm:pt>
    <dgm:pt modelId="{06BA0995-E830-4C76-BDBF-9EF5944E5CDF}" type="parTrans" cxnId="{EFA417EA-9766-4896-98C8-6F68A5B67F97}">
      <dgm:prSet/>
      <dgm:spPr/>
      <dgm:t>
        <a:bodyPr/>
        <a:lstStyle/>
        <a:p>
          <a:pPr algn="just"/>
          <a:endParaRPr lang="es-US" sz="1800"/>
        </a:p>
      </dgm:t>
    </dgm:pt>
    <dgm:pt modelId="{8B5FF588-EE6B-462D-98C8-93D102C595DA}" type="sibTrans" cxnId="{EFA417EA-9766-4896-98C8-6F68A5B67F97}">
      <dgm:prSet/>
      <dgm:spPr/>
      <dgm:t>
        <a:bodyPr/>
        <a:lstStyle/>
        <a:p>
          <a:pPr algn="just"/>
          <a:endParaRPr lang="es-US" sz="1800"/>
        </a:p>
      </dgm:t>
    </dgm:pt>
    <dgm:pt modelId="{B8EA53A8-A6E0-4C19-8C4C-5E590A8C78FF}">
      <dgm:prSet phldrT="[Texto]" custT="1"/>
      <dgm:spPr/>
      <dgm:t>
        <a:bodyPr/>
        <a:lstStyle/>
        <a:p>
          <a:pPr algn="just"/>
          <a:r>
            <a:rPr lang="es-US" sz="1800" dirty="0"/>
            <a:t>Montos de crédito otorgados por el Segmento 1 del Sistema Financiero Popular Ecuatoriano, dirigidos hacia la creación de nuevas empresas en el país, en el periodo 2010-2015</a:t>
          </a:r>
        </a:p>
      </dgm:t>
    </dgm:pt>
    <dgm:pt modelId="{075DF190-97C7-4313-B73E-EC23E9400545}" type="parTrans" cxnId="{9863BDA7-1092-4DB6-80A5-7A68B4174BB5}">
      <dgm:prSet/>
      <dgm:spPr/>
      <dgm:t>
        <a:bodyPr/>
        <a:lstStyle/>
        <a:p>
          <a:pPr algn="just"/>
          <a:endParaRPr lang="es-US" sz="1800"/>
        </a:p>
      </dgm:t>
    </dgm:pt>
    <dgm:pt modelId="{344EECE8-3FCF-449E-B2A8-E2AD1B6F6C3B}" type="sibTrans" cxnId="{9863BDA7-1092-4DB6-80A5-7A68B4174BB5}">
      <dgm:prSet/>
      <dgm:spPr/>
      <dgm:t>
        <a:bodyPr/>
        <a:lstStyle/>
        <a:p>
          <a:pPr algn="just"/>
          <a:endParaRPr lang="es-US" sz="1800"/>
        </a:p>
      </dgm:t>
    </dgm:pt>
    <dgm:pt modelId="{36BDC388-5463-426A-8237-6A2765C8320E}" type="pres">
      <dgm:prSet presAssocID="{AAEAEE38-CD05-4757-907D-E3780DA2A7DD}" presName="rootnode" presStyleCnt="0">
        <dgm:presLayoutVars>
          <dgm:chMax/>
          <dgm:chPref/>
          <dgm:dir/>
          <dgm:animLvl val="lvl"/>
        </dgm:presLayoutVars>
      </dgm:prSet>
      <dgm:spPr/>
      <dgm:t>
        <a:bodyPr/>
        <a:lstStyle/>
        <a:p>
          <a:endParaRPr lang="es-US"/>
        </a:p>
      </dgm:t>
    </dgm:pt>
    <dgm:pt modelId="{04C84755-6ED4-418C-98FB-B035E72826F2}" type="pres">
      <dgm:prSet presAssocID="{5DBDA88C-2CBB-4831-81A7-42E2B0AAEBBF}" presName="composite" presStyleCnt="0"/>
      <dgm:spPr/>
    </dgm:pt>
    <dgm:pt modelId="{6F3F3D78-F241-4737-9D6F-440D5EFFD803}" type="pres">
      <dgm:prSet presAssocID="{5DBDA88C-2CBB-4831-81A7-42E2B0AAEBBF}" presName="LShape" presStyleLbl="alignNode1" presStyleIdx="0" presStyleCnt="7"/>
      <dgm:spPr/>
    </dgm:pt>
    <dgm:pt modelId="{F3BB7BB2-56F6-4C7B-BEB6-3463AEA700B4}" type="pres">
      <dgm:prSet presAssocID="{5DBDA88C-2CBB-4831-81A7-42E2B0AAEBBF}" presName="ParentText" presStyleLbl="revTx" presStyleIdx="0" presStyleCnt="4">
        <dgm:presLayoutVars>
          <dgm:chMax val="0"/>
          <dgm:chPref val="0"/>
          <dgm:bulletEnabled val="1"/>
        </dgm:presLayoutVars>
      </dgm:prSet>
      <dgm:spPr/>
      <dgm:t>
        <a:bodyPr/>
        <a:lstStyle/>
        <a:p>
          <a:endParaRPr lang="es-US"/>
        </a:p>
      </dgm:t>
    </dgm:pt>
    <dgm:pt modelId="{C576828F-B4A6-497A-AEEE-224C3F9367FC}" type="pres">
      <dgm:prSet presAssocID="{5DBDA88C-2CBB-4831-81A7-42E2B0AAEBBF}" presName="Triangle" presStyleLbl="alignNode1" presStyleIdx="1" presStyleCnt="7"/>
      <dgm:spPr/>
    </dgm:pt>
    <dgm:pt modelId="{3F4F7E12-FD1D-4B60-AD7F-A1C1848A0E6A}" type="pres">
      <dgm:prSet presAssocID="{169929E1-6116-4C0F-B299-AA289DC9096D}" presName="sibTrans" presStyleCnt="0"/>
      <dgm:spPr/>
    </dgm:pt>
    <dgm:pt modelId="{F059295B-4358-45EE-9333-3F4C8047871B}" type="pres">
      <dgm:prSet presAssocID="{169929E1-6116-4C0F-B299-AA289DC9096D}" presName="space" presStyleCnt="0"/>
      <dgm:spPr/>
    </dgm:pt>
    <dgm:pt modelId="{3FD0A44F-7750-4A35-8D8E-13A05D695748}" type="pres">
      <dgm:prSet presAssocID="{4320B008-74F1-4BB3-B7AD-3F000285CEF3}" presName="composite" presStyleCnt="0"/>
      <dgm:spPr/>
    </dgm:pt>
    <dgm:pt modelId="{8352878F-F699-43CF-9F1F-A1D0996E3B04}" type="pres">
      <dgm:prSet presAssocID="{4320B008-74F1-4BB3-B7AD-3F000285CEF3}" presName="LShape" presStyleLbl="alignNode1" presStyleIdx="2" presStyleCnt="7"/>
      <dgm:spPr/>
    </dgm:pt>
    <dgm:pt modelId="{D4FBB53B-372C-4A42-973F-6B29B89B7952}" type="pres">
      <dgm:prSet presAssocID="{4320B008-74F1-4BB3-B7AD-3F000285CEF3}" presName="ParentText" presStyleLbl="revTx" presStyleIdx="1" presStyleCnt="4">
        <dgm:presLayoutVars>
          <dgm:chMax val="0"/>
          <dgm:chPref val="0"/>
          <dgm:bulletEnabled val="1"/>
        </dgm:presLayoutVars>
      </dgm:prSet>
      <dgm:spPr/>
      <dgm:t>
        <a:bodyPr/>
        <a:lstStyle/>
        <a:p>
          <a:endParaRPr lang="es-US"/>
        </a:p>
      </dgm:t>
    </dgm:pt>
    <dgm:pt modelId="{669C369C-0D9C-4341-8635-148406B9874A}" type="pres">
      <dgm:prSet presAssocID="{4320B008-74F1-4BB3-B7AD-3F000285CEF3}" presName="Triangle" presStyleLbl="alignNode1" presStyleIdx="3" presStyleCnt="7"/>
      <dgm:spPr/>
    </dgm:pt>
    <dgm:pt modelId="{1F287E51-62D7-44A2-9C7A-702F56FF48C1}" type="pres">
      <dgm:prSet presAssocID="{99721652-17B3-4C7B-86B1-076EFF2EA05A}" presName="sibTrans" presStyleCnt="0"/>
      <dgm:spPr/>
    </dgm:pt>
    <dgm:pt modelId="{EB69FA0B-1DA9-4C5B-A534-84D1A436C602}" type="pres">
      <dgm:prSet presAssocID="{99721652-17B3-4C7B-86B1-076EFF2EA05A}" presName="space" presStyleCnt="0"/>
      <dgm:spPr/>
    </dgm:pt>
    <dgm:pt modelId="{54FAFB62-7835-4327-9B5F-ABD2D91E8C6B}" type="pres">
      <dgm:prSet presAssocID="{6AEF1719-9A57-45B5-A53A-57683E8578C5}" presName="composite" presStyleCnt="0"/>
      <dgm:spPr/>
    </dgm:pt>
    <dgm:pt modelId="{2E971E19-AE04-49CB-B2C5-A69586B13AC1}" type="pres">
      <dgm:prSet presAssocID="{6AEF1719-9A57-45B5-A53A-57683E8578C5}" presName="LShape" presStyleLbl="alignNode1" presStyleIdx="4" presStyleCnt="7"/>
      <dgm:spPr>
        <a:blipFill rotWithShape="0">
          <a:blip xmlns:r="http://schemas.openxmlformats.org/officeDocument/2006/relationships" r:embed="rId1"/>
          <a:stretch>
            <a:fillRect/>
          </a:stretch>
        </a:blipFill>
      </dgm:spPr>
    </dgm:pt>
    <dgm:pt modelId="{A11B1012-903B-4C1E-8264-1050DAC65029}" type="pres">
      <dgm:prSet presAssocID="{6AEF1719-9A57-45B5-A53A-57683E8578C5}" presName="ParentText" presStyleLbl="revTx" presStyleIdx="2" presStyleCnt="4">
        <dgm:presLayoutVars>
          <dgm:chMax val="0"/>
          <dgm:chPref val="0"/>
          <dgm:bulletEnabled val="1"/>
        </dgm:presLayoutVars>
      </dgm:prSet>
      <dgm:spPr/>
      <dgm:t>
        <a:bodyPr/>
        <a:lstStyle/>
        <a:p>
          <a:endParaRPr lang="es-US"/>
        </a:p>
      </dgm:t>
    </dgm:pt>
    <dgm:pt modelId="{EAFDAB24-70D3-4ED7-9B04-681DC66D875D}" type="pres">
      <dgm:prSet presAssocID="{6AEF1719-9A57-45B5-A53A-57683E8578C5}" presName="Triangle" presStyleLbl="alignNode1" presStyleIdx="5" presStyleCnt="7"/>
      <dgm:spPr/>
    </dgm:pt>
    <dgm:pt modelId="{6813CFA2-AC10-4869-993B-0FFF7E6692BD}" type="pres">
      <dgm:prSet presAssocID="{8B5FF588-EE6B-462D-98C8-93D102C595DA}" presName="sibTrans" presStyleCnt="0"/>
      <dgm:spPr/>
    </dgm:pt>
    <dgm:pt modelId="{895FA4B7-6E6C-4E1B-B171-5A6277EE74EF}" type="pres">
      <dgm:prSet presAssocID="{8B5FF588-EE6B-462D-98C8-93D102C595DA}" presName="space" presStyleCnt="0"/>
      <dgm:spPr/>
    </dgm:pt>
    <dgm:pt modelId="{A23FBD55-C7EC-424E-913B-B2B6CE9195C0}" type="pres">
      <dgm:prSet presAssocID="{B8EA53A8-A6E0-4C19-8C4C-5E590A8C78FF}" presName="composite" presStyleCnt="0"/>
      <dgm:spPr/>
    </dgm:pt>
    <dgm:pt modelId="{8CB6E26E-7124-483A-9B9B-EA5E37A5C274}" type="pres">
      <dgm:prSet presAssocID="{B8EA53A8-A6E0-4C19-8C4C-5E590A8C78FF}" presName="LShape" presStyleLbl="alignNode1" presStyleIdx="6" presStyleCnt="7"/>
      <dgm:spPr/>
    </dgm:pt>
    <dgm:pt modelId="{29E7980B-883B-497D-B9F8-48DBCA93D05C}" type="pres">
      <dgm:prSet presAssocID="{B8EA53A8-A6E0-4C19-8C4C-5E590A8C78FF}" presName="ParentText" presStyleLbl="revTx" presStyleIdx="3" presStyleCnt="4">
        <dgm:presLayoutVars>
          <dgm:chMax val="0"/>
          <dgm:chPref val="0"/>
          <dgm:bulletEnabled val="1"/>
        </dgm:presLayoutVars>
      </dgm:prSet>
      <dgm:spPr/>
      <dgm:t>
        <a:bodyPr/>
        <a:lstStyle/>
        <a:p>
          <a:endParaRPr lang="es-US"/>
        </a:p>
      </dgm:t>
    </dgm:pt>
  </dgm:ptLst>
  <dgm:cxnLst>
    <dgm:cxn modelId="{8FC4FD80-9B05-42ED-8E11-4C3AB98F81CC}" type="presOf" srcId="{5DBDA88C-2CBB-4831-81A7-42E2B0AAEBBF}" destId="{F3BB7BB2-56F6-4C7B-BEB6-3463AEA700B4}" srcOrd="0" destOrd="0" presId="urn:microsoft.com/office/officeart/2009/3/layout/StepUpProcess"/>
    <dgm:cxn modelId="{CD661EA6-5C8C-4840-9AA3-9A45D29CA756}" srcId="{AAEAEE38-CD05-4757-907D-E3780DA2A7DD}" destId="{5DBDA88C-2CBB-4831-81A7-42E2B0AAEBBF}" srcOrd="0" destOrd="0" parTransId="{478AB86F-BA4E-4E3A-99DC-BAE0546B3706}" sibTransId="{169929E1-6116-4C0F-B299-AA289DC9096D}"/>
    <dgm:cxn modelId="{CE3FC27F-7223-4CE4-9D0A-DAFEC822F3AF}" srcId="{AAEAEE38-CD05-4757-907D-E3780DA2A7DD}" destId="{4320B008-74F1-4BB3-B7AD-3F000285CEF3}" srcOrd="1" destOrd="0" parTransId="{E8A02B6B-5B88-4304-A285-CFC7CA9E11D4}" sibTransId="{99721652-17B3-4C7B-86B1-076EFF2EA05A}"/>
    <dgm:cxn modelId="{F51D8B82-1EF6-40B0-A5EB-4CF7DCA9142A}" type="presOf" srcId="{AAEAEE38-CD05-4757-907D-E3780DA2A7DD}" destId="{36BDC388-5463-426A-8237-6A2765C8320E}" srcOrd="0" destOrd="0" presId="urn:microsoft.com/office/officeart/2009/3/layout/StepUpProcess"/>
    <dgm:cxn modelId="{AAA05F7D-ACCB-4CF1-84B8-8FC28139CB54}" type="presOf" srcId="{4320B008-74F1-4BB3-B7AD-3F000285CEF3}" destId="{D4FBB53B-372C-4A42-973F-6B29B89B7952}" srcOrd="0" destOrd="0" presId="urn:microsoft.com/office/officeart/2009/3/layout/StepUpProcess"/>
    <dgm:cxn modelId="{D0EAA4FF-2815-4B88-B0C1-AC98F95A31C1}" type="presOf" srcId="{B8EA53A8-A6E0-4C19-8C4C-5E590A8C78FF}" destId="{29E7980B-883B-497D-B9F8-48DBCA93D05C}" srcOrd="0" destOrd="0" presId="urn:microsoft.com/office/officeart/2009/3/layout/StepUpProcess"/>
    <dgm:cxn modelId="{DB5D5D54-969F-4A2A-ACBF-13DE82BEFEE3}" type="presOf" srcId="{6AEF1719-9A57-45B5-A53A-57683E8578C5}" destId="{A11B1012-903B-4C1E-8264-1050DAC65029}" srcOrd="0" destOrd="0" presId="urn:microsoft.com/office/officeart/2009/3/layout/StepUpProcess"/>
    <dgm:cxn modelId="{9863BDA7-1092-4DB6-80A5-7A68B4174BB5}" srcId="{AAEAEE38-CD05-4757-907D-E3780DA2A7DD}" destId="{B8EA53A8-A6E0-4C19-8C4C-5E590A8C78FF}" srcOrd="3" destOrd="0" parTransId="{075DF190-97C7-4313-B73E-EC23E9400545}" sibTransId="{344EECE8-3FCF-449E-B2A8-E2AD1B6F6C3B}"/>
    <dgm:cxn modelId="{EFA417EA-9766-4896-98C8-6F68A5B67F97}" srcId="{AAEAEE38-CD05-4757-907D-E3780DA2A7DD}" destId="{6AEF1719-9A57-45B5-A53A-57683E8578C5}" srcOrd="2" destOrd="0" parTransId="{06BA0995-E830-4C76-BDBF-9EF5944E5CDF}" sibTransId="{8B5FF588-EE6B-462D-98C8-93D102C595DA}"/>
    <dgm:cxn modelId="{CE44B588-18FA-4431-B664-F925E06F2011}" type="presParOf" srcId="{36BDC388-5463-426A-8237-6A2765C8320E}" destId="{04C84755-6ED4-418C-98FB-B035E72826F2}" srcOrd="0" destOrd="0" presId="urn:microsoft.com/office/officeart/2009/3/layout/StepUpProcess"/>
    <dgm:cxn modelId="{CFD09BE9-8704-43E2-8C4E-64C31A1EEFDB}" type="presParOf" srcId="{04C84755-6ED4-418C-98FB-B035E72826F2}" destId="{6F3F3D78-F241-4737-9D6F-440D5EFFD803}" srcOrd="0" destOrd="0" presId="urn:microsoft.com/office/officeart/2009/3/layout/StepUpProcess"/>
    <dgm:cxn modelId="{83B2C688-8007-49F7-B3A1-427B6610FAAB}" type="presParOf" srcId="{04C84755-6ED4-418C-98FB-B035E72826F2}" destId="{F3BB7BB2-56F6-4C7B-BEB6-3463AEA700B4}" srcOrd="1" destOrd="0" presId="urn:microsoft.com/office/officeart/2009/3/layout/StepUpProcess"/>
    <dgm:cxn modelId="{3EE2F3B6-8F26-4ED4-84B5-B072BC28A7F1}" type="presParOf" srcId="{04C84755-6ED4-418C-98FB-B035E72826F2}" destId="{C576828F-B4A6-497A-AEEE-224C3F9367FC}" srcOrd="2" destOrd="0" presId="urn:microsoft.com/office/officeart/2009/3/layout/StepUpProcess"/>
    <dgm:cxn modelId="{C57683C6-A8C8-46AF-8398-1583B5DAD3BB}" type="presParOf" srcId="{36BDC388-5463-426A-8237-6A2765C8320E}" destId="{3F4F7E12-FD1D-4B60-AD7F-A1C1848A0E6A}" srcOrd="1" destOrd="0" presId="urn:microsoft.com/office/officeart/2009/3/layout/StepUpProcess"/>
    <dgm:cxn modelId="{C32664A1-714E-4DA8-A8FC-BB50CF3DA08E}" type="presParOf" srcId="{3F4F7E12-FD1D-4B60-AD7F-A1C1848A0E6A}" destId="{F059295B-4358-45EE-9333-3F4C8047871B}" srcOrd="0" destOrd="0" presId="urn:microsoft.com/office/officeart/2009/3/layout/StepUpProcess"/>
    <dgm:cxn modelId="{7889C5CD-C97C-4065-9392-74A2CD50D14D}" type="presParOf" srcId="{36BDC388-5463-426A-8237-6A2765C8320E}" destId="{3FD0A44F-7750-4A35-8D8E-13A05D695748}" srcOrd="2" destOrd="0" presId="urn:microsoft.com/office/officeart/2009/3/layout/StepUpProcess"/>
    <dgm:cxn modelId="{A3219CCE-849A-4B77-AAB6-B1B22A8948D0}" type="presParOf" srcId="{3FD0A44F-7750-4A35-8D8E-13A05D695748}" destId="{8352878F-F699-43CF-9F1F-A1D0996E3B04}" srcOrd="0" destOrd="0" presId="urn:microsoft.com/office/officeart/2009/3/layout/StepUpProcess"/>
    <dgm:cxn modelId="{611BC686-92B0-4B06-9F10-6D8A0EAFB7D8}" type="presParOf" srcId="{3FD0A44F-7750-4A35-8D8E-13A05D695748}" destId="{D4FBB53B-372C-4A42-973F-6B29B89B7952}" srcOrd="1" destOrd="0" presId="urn:microsoft.com/office/officeart/2009/3/layout/StepUpProcess"/>
    <dgm:cxn modelId="{A240842C-978C-419D-87C6-E820422EE086}" type="presParOf" srcId="{3FD0A44F-7750-4A35-8D8E-13A05D695748}" destId="{669C369C-0D9C-4341-8635-148406B9874A}" srcOrd="2" destOrd="0" presId="urn:microsoft.com/office/officeart/2009/3/layout/StepUpProcess"/>
    <dgm:cxn modelId="{B181079F-8617-48A7-990A-8341642735A8}" type="presParOf" srcId="{36BDC388-5463-426A-8237-6A2765C8320E}" destId="{1F287E51-62D7-44A2-9C7A-702F56FF48C1}" srcOrd="3" destOrd="0" presId="urn:microsoft.com/office/officeart/2009/3/layout/StepUpProcess"/>
    <dgm:cxn modelId="{C0539282-85AE-4650-B7FF-0266F740D2C5}" type="presParOf" srcId="{1F287E51-62D7-44A2-9C7A-702F56FF48C1}" destId="{EB69FA0B-1DA9-4C5B-A534-84D1A436C602}" srcOrd="0" destOrd="0" presId="urn:microsoft.com/office/officeart/2009/3/layout/StepUpProcess"/>
    <dgm:cxn modelId="{E2F7963E-1688-4B2C-ACF0-AEC35FA33CC5}" type="presParOf" srcId="{36BDC388-5463-426A-8237-6A2765C8320E}" destId="{54FAFB62-7835-4327-9B5F-ABD2D91E8C6B}" srcOrd="4" destOrd="0" presId="urn:microsoft.com/office/officeart/2009/3/layout/StepUpProcess"/>
    <dgm:cxn modelId="{8F8599BC-A61C-47E3-B3C5-5A91743C8E3B}" type="presParOf" srcId="{54FAFB62-7835-4327-9B5F-ABD2D91E8C6B}" destId="{2E971E19-AE04-49CB-B2C5-A69586B13AC1}" srcOrd="0" destOrd="0" presId="urn:microsoft.com/office/officeart/2009/3/layout/StepUpProcess"/>
    <dgm:cxn modelId="{BBA2D777-5BD3-4271-A8CF-FAC344A86594}" type="presParOf" srcId="{54FAFB62-7835-4327-9B5F-ABD2D91E8C6B}" destId="{A11B1012-903B-4C1E-8264-1050DAC65029}" srcOrd="1" destOrd="0" presId="urn:microsoft.com/office/officeart/2009/3/layout/StepUpProcess"/>
    <dgm:cxn modelId="{709D7EE3-3CDE-42A8-9009-E479666220F0}" type="presParOf" srcId="{54FAFB62-7835-4327-9B5F-ABD2D91E8C6B}" destId="{EAFDAB24-70D3-4ED7-9B04-681DC66D875D}" srcOrd="2" destOrd="0" presId="urn:microsoft.com/office/officeart/2009/3/layout/StepUpProcess"/>
    <dgm:cxn modelId="{84044753-8309-4D39-924D-37C167572754}" type="presParOf" srcId="{36BDC388-5463-426A-8237-6A2765C8320E}" destId="{6813CFA2-AC10-4869-993B-0FFF7E6692BD}" srcOrd="5" destOrd="0" presId="urn:microsoft.com/office/officeart/2009/3/layout/StepUpProcess"/>
    <dgm:cxn modelId="{08ABD82A-1F09-4A2E-A4D1-A548664A2D17}" type="presParOf" srcId="{6813CFA2-AC10-4869-993B-0FFF7E6692BD}" destId="{895FA4B7-6E6C-4E1B-B171-5A6277EE74EF}" srcOrd="0" destOrd="0" presId="urn:microsoft.com/office/officeart/2009/3/layout/StepUpProcess"/>
    <dgm:cxn modelId="{C36C6BD9-FADD-40A1-AABC-C6A3A39663FA}" type="presParOf" srcId="{36BDC388-5463-426A-8237-6A2765C8320E}" destId="{A23FBD55-C7EC-424E-913B-B2B6CE9195C0}" srcOrd="6" destOrd="0" presId="urn:microsoft.com/office/officeart/2009/3/layout/StepUpProcess"/>
    <dgm:cxn modelId="{2780C761-C308-4045-AD89-162DA60C31A2}" type="presParOf" srcId="{A23FBD55-C7EC-424E-913B-B2B6CE9195C0}" destId="{8CB6E26E-7124-483A-9B9B-EA5E37A5C274}" srcOrd="0" destOrd="0" presId="urn:microsoft.com/office/officeart/2009/3/layout/StepUpProcess"/>
    <dgm:cxn modelId="{B16B4CC6-DD93-480F-86A9-FE73C0D22E47}" type="presParOf" srcId="{A23FBD55-C7EC-424E-913B-B2B6CE9195C0}" destId="{29E7980B-883B-497D-B9F8-48DBCA93D05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E70A423-DDA5-4A9B-BB20-60EC74835DC2}"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US"/>
        </a:p>
      </dgm:t>
    </dgm:pt>
    <dgm:pt modelId="{8E67BE37-83ED-40FE-9C01-213EAD197D62}">
      <dgm:prSet phldrT="[Texto]"/>
      <dgm:spPr/>
      <dgm:t>
        <a:bodyPr/>
        <a:lstStyle/>
        <a:p>
          <a:r>
            <a:rPr lang="es-US" dirty="0"/>
            <a:t>Participación del Segmento 1</a:t>
          </a:r>
        </a:p>
      </dgm:t>
    </dgm:pt>
    <dgm:pt modelId="{5E071014-5607-481A-A0F1-6403E776C2EF}" type="parTrans" cxnId="{80BF4FEE-75B6-4217-B53D-794AC2788D23}">
      <dgm:prSet/>
      <dgm:spPr/>
      <dgm:t>
        <a:bodyPr/>
        <a:lstStyle/>
        <a:p>
          <a:endParaRPr lang="es-US"/>
        </a:p>
      </dgm:t>
    </dgm:pt>
    <dgm:pt modelId="{09FBB536-0DEE-4A3F-BCF4-898157852F71}" type="sibTrans" cxnId="{80BF4FEE-75B6-4217-B53D-794AC2788D23}">
      <dgm:prSet/>
      <dgm:spPr/>
      <dgm:t>
        <a:bodyPr/>
        <a:lstStyle/>
        <a:p>
          <a:endParaRPr lang="es-US"/>
        </a:p>
      </dgm:t>
    </dgm:pt>
    <dgm:pt modelId="{4693CB56-C7DB-42B9-AF69-45A0D0C75CCD}">
      <dgm:prSet phldrT="[Texto]"/>
      <dgm:spPr/>
      <dgm:t>
        <a:bodyPr/>
        <a:lstStyle/>
        <a:p>
          <a:pPr algn="just"/>
          <a:r>
            <a:rPr lang="es-US" b="0" i="0" dirty="0"/>
            <a:t>La participación promedio del segmento 1 en el total de créditos entregados por el sector cooperativo, es del 88% para cartera de créditos comerciales del 59% para la cartera de microcréditos, denotando que este segmento en particular tiene un parte importante por las 476 cooperativas que lo integran. </a:t>
          </a:r>
          <a:endParaRPr lang="es-US" dirty="0"/>
        </a:p>
      </dgm:t>
    </dgm:pt>
    <dgm:pt modelId="{BA34C128-10CD-4809-A9F3-A25DEC5BCC50}" type="parTrans" cxnId="{65C2CD83-7CA6-4E4D-BA2F-FC294173AEB7}">
      <dgm:prSet/>
      <dgm:spPr/>
      <dgm:t>
        <a:bodyPr/>
        <a:lstStyle/>
        <a:p>
          <a:endParaRPr lang="es-US"/>
        </a:p>
      </dgm:t>
    </dgm:pt>
    <dgm:pt modelId="{00D97BBD-A2A0-49BC-8318-75B89795CE34}" type="sibTrans" cxnId="{65C2CD83-7CA6-4E4D-BA2F-FC294173AEB7}">
      <dgm:prSet/>
      <dgm:spPr/>
      <dgm:t>
        <a:bodyPr/>
        <a:lstStyle/>
        <a:p>
          <a:endParaRPr lang="es-US"/>
        </a:p>
      </dgm:t>
    </dgm:pt>
    <dgm:pt modelId="{15365B0A-8523-47E5-92F7-04055F569715}" type="pres">
      <dgm:prSet presAssocID="{6E70A423-DDA5-4A9B-BB20-60EC74835DC2}" presName="Name0" presStyleCnt="0">
        <dgm:presLayoutVars>
          <dgm:dir/>
          <dgm:animLvl val="lvl"/>
          <dgm:resizeHandles/>
        </dgm:presLayoutVars>
      </dgm:prSet>
      <dgm:spPr/>
      <dgm:t>
        <a:bodyPr/>
        <a:lstStyle/>
        <a:p>
          <a:endParaRPr lang="es-US"/>
        </a:p>
      </dgm:t>
    </dgm:pt>
    <dgm:pt modelId="{CF1196BE-D542-48CE-96CE-0270F69B6C9E}" type="pres">
      <dgm:prSet presAssocID="{8E67BE37-83ED-40FE-9C01-213EAD197D62}" presName="linNode" presStyleCnt="0"/>
      <dgm:spPr/>
    </dgm:pt>
    <dgm:pt modelId="{2EB4CACD-C6AF-493B-B2B9-99D4D062DE26}" type="pres">
      <dgm:prSet presAssocID="{8E67BE37-83ED-40FE-9C01-213EAD197D62}" presName="parentShp" presStyleLbl="node1" presStyleIdx="0" presStyleCnt="1" custLinFactNeighborX="69">
        <dgm:presLayoutVars>
          <dgm:bulletEnabled val="1"/>
        </dgm:presLayoutVars>
      </dgm:prSet>
      <dgm:spPr/>
      <dgm:t>
        <a:bodyPr/>
        <a:lstStyle/>
        <a:p>
          <a:endParaRPr lang="es-US"/>
        </a:p>
      </dgm:t>
    </dgm:pt>
    <dgm:pt modelId="{8C72A9B5-B02F-4D00-8514-C4C3FDF7BE90}" type="pres">
      <dgm:prSet presAssocID="{8E67BE37-83ED-40FE-9C01-213EAD197D62}" presName="childShp" presStyleLbl="bgAccFollowNode1" presStyleIdx="0" presStyleCnt="1" custLinFactNeighborX="1941">
        <dgm:presLayoutVars>
          <dgm:bulletEnabled val="1"/>
        </dgm:presLayoutVars>
      </dgm:prSet>
      <dgm:spPr/>
      <dgm:t>
        <a:bodyPr/>
        <a:lstStyle/>
        <a:p>
          <a:endParaRPr lang="es-US"/>
        </a:p>
      </dgm:t>
    </dgm:pt>
  </dgm:ptLst>
  <dgm:cxnLst>
    <dgm:cxn modelId="{80BF4FEE-75B6-4217-B53D-794AC2788D23}" srcId="{6E70A423-DDA5-4A9B-BB20-60EC74835DC2}" destId="{8E67BE37-83ED-40FE-9C01-213EAD197D62}" srcOrd="0" destOrd="0" parTransId="{5E071014-5607-481A-A0F1-6403E776C2EF}" sibTransId="{09FBB536-0DEE-4A3F-BCF4-898157852F71}"/>
    <dgm:cxn modelId="{AC363F6A-3308-4FC5-9EE1-6E2D700F56F3}" type="presOf" srcId="{4693CB56-C7DB-42B9-AF69-45A0D0C75CCD}" destId="{8C72A9B5-B02F-4D00-8514-C4C3FDF7BE90}" srcOrd="0" destOrd="0" presId="urn:microsoft.com/office/officeart/2005/8/layout/vList6"/>
    <dgm:cxn modelId="{A6745C45-968B-49E9-8A30-E88965E7AF42}" type="presOf" srcId="{8E67BE37-83ED-40FE-9C01-213EAD197D62}" destId="{2EB4CACD-C6AF-493B-B2B9-99D4D062DE26}" srcOrd="0" destOrd="0" presId="urn:microsoft.com/office/officeart/2005/8/layout/vList6"/>
    <dgm:cxn modelId="{65C2CD83-7CA6-4E4D-BA2F-FC294173AEB7}" srcId="{8E67BE37-83ED-40FE-9C01-213EAD197D62}" destId="{4693CB56-C7DB-42B9-AF69-45A0D0C75CCD}" srcOrd="0" destOrd="0" parTransId="{BA34C128-10CD-4809-A9F3-A25DEC5BCC50}" sibTransId="{00D97BBD-A2A0-49BC-8318-75B89795CE34}"/>
    <dgm:cxn modelId="{51D0CF12-682F-4E7A-B315-0B1696D826D2}" type="presOf" srcId="{6E70A423-DDA5-4A9B-BB20-60EC74835DC2}" destId="{15365B0A-8523-47E5-92F7-04055F569715}" srcOrd="0" destOrd="0" presId="urn:microsoft.com/office/officeart/2005/8/layout/vList6"/>
    <dgm:cxn modelId="{B13DF7AB-3929-4286-B6A4-C4AD3CB28C4B}" type="presParOf" srcId="{15365B0A-8523-47E5-92F7-04055F569715}" destId="{CF1196BE-D542-48CE-96CE-0270F69B6C9E}" srcOrd="0" destOrd="0" presId="urn:microsoft.com/office/officeart/2005/8/layout/vList6"/>
    <dgm:cxn modelId="{01D49564-7962-4472-A2AD-FEFBC338E419}" type="presParOf" srcId="{CF1196BE-D542-48CE-96CE-0270F69B6C9E}" destId="{2EB4CACD-C6AF-493B-B2B9-99D4D062DE26}" srcOrd="0" destOrd="0" presId="urn:microsoft.com/office/officeart/2005/8/layout/vList6"/>
    <dgm:cxn modelId="{4399B9DD-B7AF-400E-804D-4EBABB6531D3}" type="presParOf" srcId="{CF1196BE-D542-48CE-96CE-0270F69B6C9E}" destId="{8C72A9B5-B02F-4D00-8514-C4C3FDF7BE9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F2DEAB0-9543-4490-A3BD-28485C5B02F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US"/>
        </a:p>
      </dgm:t>
    </dgm:pt>
    <dgm:pt modelId="{6F64A4F2-645F-401E-8846-EF342FA95E66}">
      <dgm:prSet phldrT="[Texto]" custT="1"/>
      <dgm:spPr/>
      <dgm:t>
        <a:bodyPr/>
        <a:lstStyle/>
        <a:p>
          <a:r>
            <a:rPr lang="es-US" sz="2000" dirty="0"/>
            <a:t>Segmento 1</a:t>
          </a:r>
        </a:p>
      </dgm:t>
    </dgm:pt>
    <dgm:pt modelId="{16495FC9-AD2B-4231-AAFB-389EF73576EA}" type="parTrans" cxnId="{C23FD164-C775-4B42-BB2A-64F6D0010A73}">
      <dgm:prSet/>
      <dgm:spPr/>
      <dgm:t>
        <a:bodyPr/>
        <a:lstStyle/>
        <a:p>
          <a:endParaRPr lang="es-US" sz="2000"/>
        </a:p>
      </dgm:t>
    </dgm:pt>
    <dgm:pt modelId="{388A00F0-B3BC-453E-B139-D4D762627B4D}" type="sibTrans" cxnId="{C23FD164-C775-4B42-BB2A-64F6D0010A73}">
      <dgm:prSet/>
      <dgm:spPr/>
      <dgm:t>
        <a:bodyPr/>
        <a:lstStyle/>
        <a:p>
          <a:endParaRPr lang="es-US" sz="2000"/>
        </a:p>
      </dgm:t>
    </dgm:pt>
    <dgm:pt modelId="{5636562B-73AD-4406-A3D7-C9A62211F2F3}">
      <dgm:prSet phldrT="[Texto]" custT="1"/>
      <dgm:spPr/>
      <dgm:t>
        <a:bodyPr/>
        <a:lstStyle/>
        <a:p>
          <a:pPr algn="just"/>
          <a:r>
            <a:rPr lang="es-EC" sz="2000" dirty="0"/>
            <a:t>Para el año 2010 el segmento 1 entrego un total de 956,49 millones de USD, en 2011 un total de 1.070,85 millones de USD.</a:t>
          </a:r>
          <a:endParaRPr lang="es-US" sz="2000" dirty="0"/>
        </a:p>
      </dgm:t>
    </dgm:pt>
    <dgm:pt modelId="{9BDED1C9-E32A-48BE-AA06-011EC96FE84D}" type="parTrans" cxnId="{2AC86085-7AD7-4794-BFE7-D3CFE26FB264}">
      <dgm:prSet/>
      <dgm:spPr/>
      <dgm:t>
        <a:bodyPr/>
        <a:lstStyle/>
        <a:p>
          <a:endParaRPr lang="es-US" sz="2000"/>
        </a:p>
      </dgm:t>
    </dgm:pt>
    <dgm:pt modelId="{B6E3C609-0A41-4298-A1E2-9E4053B39E70}" type="sibTrans" cxnId="{2AC86085-7AD7-4794-BFE7-D3CFE26FB264}">
      <dgm:prSet/>
      <dgm:spPr/>
      <dgm:t>
        <a:bodyPr/>
        <a:lstStyle/>
        <a:p>
          <a:endParaRPr lang="es-US" sz="2000"/>
        </a:p>
      </dgm:t>
    </dgm:pt>
    <dgm:pt modelId="{955406F8-A5EC-46D0-B856-036413A22F81}">
      <dgm:prSet phldrT="[Texto]" custT="1"/>
      <dgm:spPr/>
      <dgm:t>
        <a:bodyPr/>
        <a:lstStyle/>
        <a:p>
          <a:pPr algn="just"/>
          <a:r>
            <a:rPr lang="es-EC" sz="2000" dirty="0"/>
            <a:t>Para el año 2013 esta cantidad asciende a 1.349,03 millones de USD, creciendo a una tasa promedio de 12% anual, de esta manera para el año 2014 y 2015, se registró un total de 1.532,56 millones de USD y 1.686,72 millones de USD respectivamente, para dar un gran total en el periodo 2010 – 2015 de 7.794,77 millones de USD de créditos destinados para la creación de nuevas empresas. </a:t>
          </a:r>
          <a:endParaRPr lang="es-US" sz="2000" dirty="0"/>
        </a:p>
      </dgm:t>
    </dgm:pt>
    <dgm:pt modelId="{82370B20-16D7-4A60-9D6E-AC9DD59708BC}" type="parTrans" cxnId="{8B72C2A8-EF30-4ACD-8392-03C1FB4D32CA}">
      <dgm:prSet/>
      <dgm:spPr/>
      <dgm:t>
        <a:bodyPr/>
        <a:lstStyle/>
        <a:p>
          <a:endParaRPr lang="es-US" sz="2000"/>
        </a:p>
      </dgm:t>
    </dgm:pt>
    <dgm:pt modelId="{5DE3E948-407C-4753-A59A-D6C67304D980}" type="sibTrans" cxnId="{8B72C2A8-EF30-4ACD-8392-03C1FB4D32CA}">
      <dgm:prSet/>
      <dgm:spPr/>
      <dgm:t>
        <a:bodyPr/>
        <a:lstStyle/>
        <a:p>
          <a:endParaRPr lang="es-US" sz="2000"/>
        </a:p>
      </dgm:t>
    </dgm:pt>
    <dgm:pt modelId="{7674A493-E7DD-4B37-B0D6-0B50ACF8E025}">
      <dgm:prSet phldrT="[Texto]" custT="1"/>
      <dgm:spPr/>
      <dgm:t>
        <a:bodyPr/>
        <a:lstStyle/>
        <a:p>
          <a:pPr algn="just"/>
          <a:endParaRPr lang="es-US" sz="2000" dirty="0"/>
        </a:p>
      </dgm:t>
    </dgm:pt>
    <dgm:pt modelId="{5E4DAD92-6AEC-4AD3-AF68-B2E10046F0FA}" type="parTrans" cxnId="{831303E2-A359-4118-8FBD-8A59AF36E00A}">
      <dgm:prSet/>
      <dgm:spPr/>
      <dgm:t>
        <a:bodyPr/>
        <a:lstStyle/>
        <a:p>
          <a:endParaRPr lang="es-US" sz="2000"/>
        </a:p>
      </dgm:t>
    </dgm:pt>
    <dgm:pt modelId="{6EF2D550-6179-4115-801D-28FCF6B13113}" type="sibTrans" cxnId="{831303E2-A359-4118-8FBD-8A59AF36E00A}">
      <dgm:prSet/>
      <dgm:spPr/>
      <dgm:t>
        <a:bodyPr/>
        <a:lstStyle/>
        <a:p>
          <a:endParaRPr lang="es-US" sz="2000"/>
        </a:p>
      </dgm:t>
    </dgm:pt>
    <dgm:pt modelId="{5583B839-17DF-4735-80FD-E2A102EF846F}">
      <dgm:prSet phldrT="[Texto]" custT="1"/>
      <dgm:spPr/>
      <dgm:t>
        <a:bodyPr/>
        <a:lstStyle/>
        <a:p>
          <a:pPr algn="just"/>
          <a:endParaRPr lang="es-US" sz="2000" dirty="0"/>
        </a:p>
      </dgm:t>
    </dgm:pt>
    <dgm:pt modelId="{5E91B00A-D453-4BAD-879F-2E3679EFD39C}" type="parTrans" cxnId="{04C7B8CF-6898-4110-B57F-922D9F316366}">
      <dgm:prSet/>
      <dgm:spPr/>
      <dgm:t>
        <a:bodyPr/>
        <a:lstStyle/>
        <a:p>
          <a:endParaRPr lang="es-EC"/>
        </a:p>
      </dgm:t>
    </dgm:pt>
    <dgm:pt modelId="{CEA4289F-D4FE-4975-ACD8-067E311350FC}" type="sibTrans" cxnId="{04C7B8CF-6898-4110-B57F-922D9F316366}">
      <dgm:prSet/>
      <dgm:spPr/>
      <dgm:t>
        <a:bodyPr/>
        <a:lstStyle/>
        <a:p>
          <a:endParaRPr lang="es-EC"/>
        </a:p>
      </dgm:t>
    </dgm:pt>
    <dgm:pt modelId="{9A710E25-3F68-4FCC-8840-23D4497A63A0}">
      <dgm:prSet phldrT="[Texto]" custT="1"/>
      <dgm:spPr/>
      <dgm:t>
        <a:bodyPr/>
        <a:lstStyle/>
        <a:p>
          <a:pPr algn="just"/>
          <a:endParaRPr lang="es-US" sz="2000" dirty="0"/>
        </a:p>
      </dgm:t>
    </dgm:pt>
    <dgm:pt modelId="{7D494E1B-F6A0-41D5-ADEE-E6227AE9B071}" type="parTrans" cxnId="{069029C0-4B0A-4C47-B392-012654800E64}">
      <dgm:prSet/>
      <dgm:spPr/>
      <dgm:t>
        <a:bodyPr/>
        <a:lstStyle/>
        <a:p>
          <a:endParaRPr lang="es-EC"/>
        </a:p>
      </dgm:t>
    </dgm:pt>
    <dgm:pt modelId="{146D26DD-D0A2-45AF-8988-3F3F32D3FD04}" type="sibTrans" cxnId="{069029C0-4B0A-4C47-B392-012654800E64}">
      <dgm:prSet/>
      <dgm:spPr/>
      <dgm:t>
        <a:bodyPr/>
        <a:lstStyle/>
        <a:p>
          <a:endParaRPr lang="es-EC"/>
        </a:p>
      </dgm:t>
    </dgm:pt>
    <dgm:pt modelId="{440DA7BB-4044-483A-A30A-97ECF95F5B54}">
      <dgm:prSet phldrT="[Texto]" custT="1"/>
      <dgm:spPr/>
      <dgm:t>
        <a:bodyPr/>
        <a:lstStyle/>
        <a:p>
          <a:pPr algn="just"/>
          <a:endParaRPr lang="es-US" sz="2000" dirty="0"/>
        </a:p>
      </dgm:t>
    </dgm:pt>
    <dgm:pt modelId="{11A92DE2-A8DC-4154-90C4-2BB9C84A64AF}" type="parTrans" cxnId="{1E56BB3A-FBAD-409B-A247-03E2F6D25E8C}">
      <dgm:prSet/>
      <dgm:spPr/>
      <dgm:t>
        <a:bodyPr/>
        <a:lstStyle/>
        <a:p>
          <a:endParaRPr lang="es-EC"/>
        </a:p>
      </dgm:t>
    </dgm:pt>
    <dgm:pt modelId="{ADD1FA5E-C2C1-474D-B479-B31C4A4C1FEF}" type="sibTrans" cxnId="{1E56BB3A-FBAD-409B-A247-03E2F6D25E8C}">
      <dgm:prSet/>
      <dgm:spPr/>
      <dgm:t>
        <a:bodyPr/>
        <a:lstStyle/>
        <a:p>
          <a:endParaRPr lang="es-EC"/>
        </a:p>
      </dgm:t>
    </dgm:pt>
    <dgm:pt modelId="{C8B1263B-A7F8-4F16-9F33-94102BA4E86A}">
      <dgm:prSet phldrT="[Texto]" custT="1"/>
      <dgm:spPr/>
      <dgm:t>
        <a:bodyPr/>
        <a:lstStyle/>
        <a:p>
          <a:pPr algn="just"/>
          <a:endParaRPr lang="es-US" sz="2000" dirty="0"/>
        </a:p>
      </dgm:t>
    </dgm:pt>
    <dgm:pt modelId="{CDC67F8A-5F8A-4226-8F39-BF6A89CCB2FD}" type="parTrans" cxnId="{F1049BF3-0EEC-427C-A4B2-6DD85CB27076}">
      <dgm:prSet/>
      <dgm:spPr/>
      <dgm:t>
        <a:bodyPr/>
        <a:lstStyle/>
        <a:p>
          <a:endParaRPr lang="es-EC"/>
        </a:p>
      </dgm:t>
    </dgm:pt>
    <dgm:pt modelId="{8B48C715-CD81-4DF3-B635-E863EA0F3E0D}" type="sibTrans" cxnId="{F1049BF3-0EEC-427C-A4B2-6DD85CB27076}">
      <dgm:prSet/>
      <dgm:spPr/>
      <dgm:t>
        <a:bodyPr/>
        <a:lstStyle/>
        <a:p>
          <a:endParaRPr lang="es-EC"/>
        </a:p>
      </dgm:t>
    </dgm:pt>
    <dgm:pt modelId="{794C036A-355E-44C8-8567-1B8FF6EA2E2D}" type="pres">
      <dgm:prSet presAssocID="{2F2DEAB0-9543-4490-A3BD-28485C5B02F2}" presName="rootnode" presStyleCnt="0">
        <dgm:presLayoutVars>
          <dgm:chMax/>
          <dgm:chPref/>
          <dgm:dir/>
          <dgm:animLvl val="lvl"/>
        </dgm:presLayoutVars>
      </dgm:prSet>
      <dgm:spPr/>
      <dgm:t>
        <a:bodyPr/>
        <a:lstStyle/>
        <a:p>
          <a:endParaRPr lang="es-US"/>
        </a:p>
      </dgm:t>
    </dgm:pt>
    <dgm:pt modelId="{D7B6EE89-AD9A-4D77-832E-6EDB93FFE3C9}" type="pres">
      <dgm:prSet presAssocID="{6F64A4F2-645F-401E-8846-EF342FA95E66}" presName="composite" presStyleCnt="0"/>
      <dgm:spPr/>
    </dgm:pt>
    <dgm:pt modelId="{0C4B7978-7886-418E-8239-FABC4728FCAB}" type="pres">
      <dgm:prSet presAssocID="{6F64A4F2-645F-401E-8846-EF342FA95E66}" presName="ParentText" presStyleLbl="node1" presStyleIdx="0" presStyleCnt="1" custScaleX="134552" custScaleY="80189" custLinFactNeighborX="-25617" custLinFactNeighborY="-62427">
        <dgm:presLayoutVars>
          <dgm:chMax val="1"/>
          <dgm:chPref val="1"/>
          <dgm:bulletEnabled val="1"/>
        </dgm:presLayoutVars>
      </dgm:prSet>
      <dgm:spPr/>
      <dgm:t>
        <a:bodyPr/>
        <a:lstStyle/>
        <a:p>
          <a:endParaRPr lang="es-US"/>
        </a:p>
      </dgm:t>
    </dgm:pt>
    <dgm:pt modelId="{7FD05214-55AA-4367-9817-C858A9E53BCF}" type="pres">
      <dgm:prSet presAssocID="{6F64A4F2-645F-401E-8846-EF342FA95E66}" presName="FinalChildText" presStyleLbl="revTx" presStyleIdx="0" presStyleCnt="1" custScaleX="236310" custLinFactNeighborX="60157" custLinFactNeighborY="-34255">
        <dgm:presLayoutVars>
          <dgm:chMax val="0"/>
          <dgm:chPref val="0"/>
          <dgm:bulletEnabled val="1"/>
        </dgm:presLayoutVars>
      </dgm:prSet>
      <dgm:spPr/>
      <dgm:t>
        <a:bodyPr/>
        <a:lstStyle/>
        <a:p>
          <a:endParaRPr lang="es-US"/>
        </a:p>
      </dgm:t>
    </dgm:pt>
  </dgm:ptLst>
  <dgm:cxnLst>
    <dgm:cxn modelId="{86639674-9A7A-4CBD-BFB6-02676CCF9D2C}" type="presOf" srcId="{2F2DEAB0-9543-4490-A3BD-28485C5B02F2}" destId="{794C036A-355E-44C8-8567-1B8FF6EA2E2D}" srcOrd="0" destOrd="0" presId="urn:microsoft.com/office/officeart/2005/8/layout/StepDownProcess"/>
    <dgm:cxn modelId="{FB77AC47-E646-429D-93B5-1A42219A06A9}" type="presOf" srcId="{9A710E25-3F68-4FCC-8840-23D4497A63A0}" destId="{7FD05214-55AA-4367-9817-C858A9E53BCF}" srcOrd="0" destOrd="1" presId="urn:microsoft.com/office/officeart/2005/8/layout/StepDownProcess"/>
    <dgm:cxn modelId="{04C7B8CF-6898-4110-B57F-922D9F316366}" srcId="{6F64A4F2-645F-401E-8846-EF342FA95E66}" destId="{5583B839-17DF-4735-80FD-E2A102EF846F}" srcOrd="0" destOrd="0" parTransId="{5E91B00A-D453-4BAD-879F-2E3679EFD39C}" sibTransId="{CEA4289F-D4FE-4975-ACD8-067E311350FC}"/>
    <dgm:cxn modelId="{1E56BB3A-FBAD-409B-A247-03E2F6D25E8C}" srcId="{6F64A4F2-645F-401E-8846-EF342FA95E66}" destId="{440DA7BB-4044-483A-A30A-97ECF95F5B54}" srcOrd="2" destOrd="0" parTransId="{11A92DE2-A8DC-4154-90C4-2BB9C84A64AF}" sibTransId="{ADD1FA5E-C2C1-474D-B479-B31C4A4C1FEF}"/>
    <dgm:cxn modelId="{BD6FD57C-76D9-450F-B842-1369A4E4436D}" type="presOf" srcId="{5583B839-17DF-4735-80FD-E2A102EF846F}" destId="{7FD05214-55AA-4367-9817-C858A9E53BCF}" srcOrd="0" destOrd="0" presId="urn:microsoft.com/office/officeart/2005/8/layout/StepDownProcess"/>
    <dgm:cxn modelId="{C23FD164-C775-4B42-BB2A-64F6D0010A73}" srcId="{2F2DEAB0-9543-4490-A3BD-28485C5B02F2}" destId="{6F64A4F2-645F-401E-8846-EF342FA95E66}" srcOrd="0" destOrd="0" parTransId="{16495FC9-AD2B-4231-AAFB-389EF73576EA}" sibTransId="{388A00F0-B3BC-453E-B139-D4D762627B4D}"/>
    <dgm:cxn modelId="{A5E73558-63A4-4431-9972-67451E241F77}" type="presOf" srcId="{7674A493-E7DD-4B37-B0D6-0B50ACF8E025}" destId="{7FD05214-55AA-4367-9817-C858A9E53BCF}" srcOrd="0" destOrd="5" presId="urn:microsoft.com/office/officeart/2005/8/layout/StepDownProcess"/>
    <dgm:cxn modelId="{A1192474-ACF2-4EFB-B514-962B632DC7BE}" type="presOf" srcId="{6F64A4F2-645F-401E-8846-EF342FA95E66}" destId="{0C4B7978-7886-418E-8239-FABC4728FCAB}" srcOrd="0" destOrd="0" presId="urn:microsoft.com/office/officeart/2005/8/layout/StepDownProcess"/>
    <dgm:cxn modelId="{2AC86085-7AD7-4794-BFE7-D3CFE26FB264}" srcId="{6F64A4F2-645F-401E-8846-EF342FA95E66}" destId="{5636562B-73AD-4406-A3D7-C9A62211F2F3}" srcOrd="4" destOrd="0" parTransId="{9BDED1C9-E32A-48BE-AA06-011EC96FE84D}" sibTransId="{B6E3C609-0A41-4298-A1E2-9E4053B39E70}"/>
    <dgm:cxn modelId="{831303E2-A359-4118-8FBD-8A59AF36E00A}" srcId="{6F64A4F2-645F-401E-8846-EF342FA95E66}" destId="{7674A493-E7DD-4B37-B0D6-0B50ACF8E025}" srcOrd="5" destOrd="0" parTransId="{5E4DAD92-6AEC-4AD3-AF68-B2E10046F0FA}" sibTransId="{6EF2D550-6179-4115-801D-28FCF6B13113}"/>
    <dgm:cxn modelId="{8B72C2A8-EF30-4ACD-8392-03C1FB4D32CA}" srcId="{6F64A4F2-645F-401E-8846-EF342FA95E66}" destId="{955406F8-A5EC-46D0-B856-036413A22F81}" srcOrd="6" destOrd="0" parTransId="{82370B20-16D7-4A60-9D6E-AC9DD59708BC}" sibTransId="{5DE3E948-407C-4753-A59A-D6C67304D980}"/>
    <dgm:cxn modelId="{42AD5A01-120E-45C8-97B6-D96FB8C6CA51}" type="presOf" srcId="{C8B1263B-A7F8-4F16-9F33-94102BA4E86A}" destId="{7FD05214-55AA-4367-9817-C858A9E53BCF}" srcOrd="0" destOrd="3" presId="urn:microsoft.com/office/officeart/2005/8/layout/StepDownProcess"/>
    <dgm:cxn modelId="{489BD671-D07F-477F-9077-A1EA7D33FF67}" type="presOf" srcId="{5636562B-73AD-4406-A3D7-C9A62211F2F3}" destId="{7FD05214-55AA-4367-9817-C858A9E53BCF}" srcOrd="0" destOrd="4" presId="urn:microsoft.com/office/officeart/2005/8/layout/StepDownProcess"/>
    <dgm:cxn modelId="{0A01477A-7225-4648-88C4-443539BEBE2D}" type="presOf" srcId="{955406F8-A5EC-46D0-B856-036413A22F81}" destId="{7FD05214-55AA-4367-9817-C858A9E53BCF}" srcOrd="0" destOrd="6" presId="urn:microsoft.com/office/officeart/2005/8/layout/StepDownProcess"/>
    <dgm:cxn modelId="{069029C0-4B0A-4C47-B392-012654800E64}" srcId="{6F64A4F2-645F-401E-8846-EF342FA95E66}" destId="{9A710E25-3F68-4FCC-8840-23D4497A63A0}" srcOrd="1" destOrd="0" parTransId="{7D494E1B-F6A0-41D5-ADEE-E6227AE9B071}" sibTransId="{146D26DD-D0A2-45AF-8988-3F3F32D3FD04}"/>
    <dgm:cxn modelId="{502CF558-D00E-4B20-979E-AD5727B160EA}" type="presOf" srcId="{440DA7BB-4044-483A-A30A-97ECF95F5B54}" destId="{7FD05214-55AA-4367-9817-C858A9E53BCF}" srcOrd="0" destOrd="2" presId="urn:microsoft.com/office/officeart/2005/8/layout/StepDownProcess"/>
    <dgm:cxn modelId="{F1049BF3-0EEC-427C-A4B2-6DD85CB27076}" srcId="{6F64A4F2-645F-401E-8846-EF342FA95E66}" destId="{C8B1263B-A7F8-4F16-9F33-94102BA4E86A}" srcOrd="3" destOrd="0" parTransId="{CDC67F8A-5F8A-4226-8F39-BF6A89CCB2FD}" sibTransId="{8B48C715-CD81-4DF3-B635-E863EA0F3E0D}"/>
    <dgm:cxn modelId="{2F1D6626-6EDE-43F4-B81D-9AD1BD3AEADF}" type="presParOf" srcId="{794C036A-355E-44C8-8567-1B8FF6EA2E2D}" destId="{D7B6EE89-AD9A-4D77-832E-6EDB93FFE3C9}" srcOrd="0" destOrd="0" presId="urn:microsoft.com/office/officeart/2005/8/layout/StepDownProcess"/>
    <dgm:cxn modelId="{013C8573-B53E-470E-9B57-2187AFFBAF80}" type="presParOf" srcId="{D7B6EE89-AD9A-4D77-832E-6EDB93FFE3C9}" destId="{0C4B7978-7886-418E-8239-FABC4728FCAB}" srcOrd="0" destOrd="0" presId="urn:microsoft.com/office/officeart/2005/8/layout/StepDownProcess"/>
    <dgm:cxn modelId="{CCECFAC9-1D31-481F-A20E-9014481F39E4}" type="presParOf" srcId="{D7B6EE89-AD9A-4D77-832E-6EDB93FFE3C9}" destId="{7FD05214-55AA-4367-9817-C858A9E53BCF}"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5FD120-2C7D-48E0-92C3-9545BFEF5552}"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s-US"/>
        </a:p>
      </dgm:t>
    </dgm:pt>
    <dgm:pt modelId="{DBBD655D-5143-4D5F-B377-F5C0C0F0C00D}">
      <dgm:prSet phldrT="[Texto]"/>
      <dgm:spPr/>
      <dgm:t>
        <a:bodyPr/>
        <a:lstStyle/>
        <a:p>
          <a:r>
            <a:rPr lang="es-US" dirty="0"/>
            <a:t>Enfoque Mixto</a:t>
          </a:r>
        </a:p>
      </dgm:t>
    </dgm:pt>
    <dgm:pt modelId="{AA56251B-C28F-4E8A-A291-5CC04EB84FD7}" type="parTrans" cxnId="{0B02C4BB-CF6C-4086-A4B6-57D7819B67AD}">
      <dgm:prSet/>
      <dgm:spPr/>
      <dgm:t>
        <a:bodyPr/>
        <a:lstStyle/>
        <a:p>
          <a:endParaRPr lang="es-US"/>
        </a:p>
      </dgm:t>
    </dgm:pt>
    <dgm:pt modelId="{B5F2889B-3FB1-4108-B0DF-16ADC5B44344}" type="sibTrans" cxnId="{0B02C4BB-CF6C-4086-A4B6-57D7819B67AD}">
      <dgm:prSet/>
      <dgm:spPr/>
      <dgm:t>
        <a:bodyPr/>
        <a:lstStyle/>
        <a:p>
          <a:endParaRPr lang="es-US"/>
        </a:p>
      </dgm:t>
    </dgm:pt>
    <dgm:pt modelId="{8AD4D82E-AACA-4A33-8431-61AC94DF8929}">
      <dgm:prSet phldrT="[Texto]" custT="1"/>
      <dgm:spPr/>
      <dgm:t>
        <a:bodyPr/>
        <a:lstStyle/>
        <a:p>
          <a:pPr algn="just"/>
          <a:r>
            <a:rPr lang="es-EC" sz="2000" b="1" dirty="0"/>
            <a:t>Investigación cualitativa </a:t>
          </a:r>
          <a:r>
            <a:rPr lang="es-EC" sz="2000" dirty="0"/>
            <a:t>para describir la influencia de la morosidad de la cartera de créditos para microempresa del Sector Financiero Popular y Solidario en el nivel de emprendimiento del país.</a:t>
          </a:r>
          <a:endParaRPr lang="es-US" sz="2000" dirty="0"/>
        </a:p>
      </dgm:t>
    </dgm:pt>
    <dgm:pt modelId="{1DBC992B-1DA6-488A-972D-C571B76B40C2}" type="parTrans" cxnId="{43B5039D-0351-4F26-B183-3F8B1D17A99E}">
      <dgm:prSet/>
      <dgm:spPr/>
      <dgm:t>
        <a:bodyPr/>
        <a:lstStyle/>
        <a:p>
          <a:endParaRPr lang="es-US"/>
        </a:p>
      </dgm:t>
    </dgm:pt>
    <dgm:pt modelId="{71AFE2A5-6503-4436-A149-219317D3DD66}" type="sibTrans" cxnId="{43B5039D-0351-4F26-B183-3F8B1D17A99E}">
      <dgm:prSet/>
      <dgm:spPr/>
      <dgm:t>
        <a:bodyPr/>
        <a:lstStyle/>
        <a:p>
          <a:endParaRPr lang="es-US"/>
        </a:p>
      </dgm:t>
    </dgm:pt>
    <dgm:pt modelId="{430F6648-BCC6-4F97-8B26-EA2FA2BD6C0F}">
      <dgm:prSet phldrT="[Texto]" custT="1"/>
      <dgm:spPr/>
      <dgm:t>
        <a:bodyPr/>
        <a:lstStyle/>
        <a:p>
          <a:pPr algn="just"/>
          <a:r>
            <a:rPr lang="es-EC" sz="2000" b="1" dirty="0"/>
            <a:t>Investigación </a:t>
          </a:r>
          <a:r>
            <a:rPr lang="es-EC" sz="2000" b="1" dirty="0" smtClean="0"/>
            <a:t>cuantitativa </a:t>
          </a:r>
          <a:r>
            <a:rPr lang="es-EC" sz="2000" b="0" dirty="0"/>
            <a:t>considerar </a:t>
          </a:r>
          <a:r>
            <a:rPr lang="es-EC" sz="2000" dirty="0"/>
            <a:t>los cambios cuantitativos que se han producido tanto en el Sistema Financiero Popular y Solidario como en el sector empresarial ecuatorianos, pues consecuencia de estas alteraciones el emprendimiento en el Ecuador se ha visto afectado</a:t>
          </a:r>
          <a:endParaRPr lang="es-US" sz="2000" dirty="0"/>
        </a:p>
      </dgm:t>
    </dgm:pt>
    <dgm:pt modelId="{DC2802FA-BF83-4E74-B481-30CAAC43DC07}" type="parTrans" cxnId="{F27FBC2B-BCA1-4E32-9442-0271D06A320E}">
      <dgm:prSet/>
      <dgm:spPr/>
      <dgm:t>
        <a:bodyPr/>
        <a:lstStyle/>
        <a:p>
          <a:endParaRPr lang="es-US"/>
        </a:p>
      </dgm:t>
    </dgm:pt>
    <dgm:pt modelId="{A1F0CB00-45CD-4574-A132-D11F7980818E}" type="sibTrans" cxnId="{F27FBC2B-BCA1-4E32-9442-0271D06A320E}">
      <dgm:prSet/>
      <dgm:spPr/>
      <dgm:t>
        <a:bodyPr/>
        <a:lstStyle/>
        <a:p>
          <a:endParaRPr lang="es-US"/>
        </a:p>
      </dgm:t>
    </dgm:pt>
    <dgm:pt modelId="{5331405C-C747-41EA-BA14-3481A5E51932}" type="pres">
      <dgm:prSet presAssocID="{AD5FD120-2C7D-48E0-92C3-9545BFEF5552}" presName="Name0" presStyleCnt="0">
        <dgm:presLayoutVars>
          <dgm:chPref val="1"/>
          <dgm:dir/>
          <dgm:animOne val="branch"/>
          <dgm:animLvl val="lvl"/>
          <dgm:resizeHandles val="exact"/>
        </dgm:presLayoutVars>
      </dgm:prSet>
      <dgm:spPr/>
      <dgm:t>
        <a:bodyPr/>
        <a:lstStyle/>
        <a:p>
          <a:endParaRPr lang="es-US"/>
        </a:p>
      </dgm:t>
    </dgm:pt>
    <dgm:pt modelId="{E634B616-1287-4A6A-B95A-D3DD84659850}" type="pres">
      <dgm:prSet presAssocID="{DBBD655D-5143-4D5F-B377-F5C0C0F0C00D}" presName="root1" presStyleCnt="0"/>
      <dgm:spPr/>
    </dgm:pt>
    <dgm:pt modelId="{8F554FE0-AC19-4108-9D3C-76777B0DCCFC}" type="pres">
      <dgm:prSet presAssocID="{DBBD655D-5143-4D5F-B377-F5C0C0F0C00D}" presName="LevelOneTextNode" presStyleLbl="node0" presStyleIdx="0" presStyleCnt="1">
        <dgm:presLayoutVars>
          <dgm:chPref val="3"/>
        </dgm:presLayoutVars>
      </dgm:prSet>
      <dgm:spPr/>
      <dgm:t>
        <a:bodyPr/>
        <a:lstStyle/>
        <a:p>
          <a:endParaRPr lang="es-US"/>
        </a:p>
      </dgm:t>
    </dgm:pt>
    <dgm:pt modelId="{73AA0690-DB62-4A07-AACB-8C554A4892F0}" type="pres">
      <dgm:prSet presAssocID="{DBBD655D-5143-4D5F-B377-F5C0C0F0C00D}" presName="level2hierChild" presStyleCnt="0"/>
      <dgm:spPr/>
    </dgm:pt>
    <dgm:pt modelId="{9B01B52E-2567-4E5F-AC9D-5723D3A180A1}" type="pres">
      <dgm:prSet presAssocID="{1DBC992B-1DA6-488A-972D-C571B76B40C2}" presName="conn2-1" presStyleLbl="parChTrans1D2" presStyleIdx="0" presStyleCnt="2"/>
      <dgm:spPr/>
      <dgm:t>
        <a:bodyPr/>
        <a:lstStyle/>
        <a:p>
          <a:endParaRPr lang="es-US"/>
        </a:p>
      </dgm:t>
    </dgm:pt>
    <dgm:pt modelId="{E458BBB5-AE3C-41A1-BFF7-D72A1097AE5C}" type="pres">
      <dgm:prSet presAssocID="{1DBC992B-1DA6-488A-972D-C571B76B40C2}" presName="connTx" presStyleLbl="parChTrans1D2" presStyleIdx="0" presStyleCnt="2"/>
      <dgm:spPr/>
      <dgm:t>
        <a:bodyPr/>
        <a:lstStyle/>
        <a:p>
          <a:endParaRPr lang="es-US"/>
        </a:p>
      </dgm:t>
    </dgm:pt>
    <dgm:pt modelId="{5CD4D1A2-E0C2-4F70-99B2-7E068088AFDF}" type="pres">
      <dgm:prSet presAssocID="{8AD4D82E-AACA-4A33-8431-61AC94DF8929}" presName="root2" presStyleCnt="0"/>
      <dgm:spPr/>
    </dgm:pt>
    <dgm:pt modelId="{6E4CB5EE-11F7-45A3-B025-6FB75AE8E70C}" type="pres">
      <dgm:prSet presAssocID="{8AD4D82E-AACA-4A33-8431-61AC94DF8929}" presName="LevelTwoTextNode" presStyleLbl="node2" presStyleIdx="0" presStyleCnt="2" custScaleX="265044" custScaleY="260257">
        <dgm:presLayoutVars>
          <dgm:chPref val="3"/>
        </dgm:presLayoutVars>
      </dgm:prSet>
      <dgm:spPr/>
      <dgm:t>
        <a:bodyPr/>
        <a:lstStyle/>
        <a:p>
          <a:endParaRPr lang="es-US"/>
        </a:p>
      </dgm:t>
    </dgm:pt>
    <dgm:pt modelId="{BECAEA66-E00A-49D2-96A2-0FB643712565}" type="pres">
      <dgm:prSet presAssocID="{8AD4D82E-AACA-4A33-8431-61AC94DF8929}" presName="level3hierChild" presStyleCnt="0"/>
      <dgm:spPr/>
    </dgm:pt>
    <dgm:pt modelId="{2EB4DF00-0D5D-488F-8E5D-5820754E131F}" type="pres">
      <dgm:prSet presAssocID="{DC2802FA-BF83-4E74-B481-30CAAC43DC07}" presName="conn2-1" presStyleLbl="parChTrans1D2" presStyleIdx="1" presStyleCnt="2"/>
      <dgm:spPr/>
      <dgm:t>
        <a:bodyPr/>
        <a:lstStyle/>
        <a:p>
          <a:endParaRPr lang="es-US"/>
        </a:p>
      </dgm:t>
    </dgm:pt>
    <dgm:pt modelId="{163239E2-7210-4AE3-B121-1791C073A18F}" type="pres">
      <dgm:prSet presAssocID="{DC2802FA-BF83-4E74-B481-30CAAC43DC07}" presName="connTx" presStyleLbl="parChTrans1D2" presStyleIdx="1" presStyleCnt="2"/>
      <dgm:spPr/>
      <dgm:t>
        <a:bodyPr/>
        <a:lstStyle/>
        <a:p>
          <a:endParaRPr lang="es-US"/>
        </a:p>
      </dgm:t>
    </dgm:pt>
    <dgm:pt modelId="{F76690E9-A0BA-4E38-800A-280AB49CCF31}" type="pres">
      <dgm:prSet presAssocID="{430F6648-BCC6-4F97-8B26-EA2FA2BD6C0F}" presName="root2" presStyleCnt="0"/>
      <dgm:spPr/>
    </dgm:pt>
    <dgm:pt modelId="{CC433AC9-80E1-4069-BB08-2AB022515931}" type="pres">
      <dgm:prSet presAssocID="{430F6648-BCC6-4F97-8B26-EA2FA2BD6C0F}" presName="LevelTwoTextNode" presStyleLbl="node2" presStyleIdx="1" presStyleCnt="2" custScaleX="264827" custScaleY="205467" custLinFactNeighborX="-870" custLinFactNeighborY="-5706">
        <dgm:presLayoutVars>
          <dgm:chPref val="3"/>
        </dgm:presLayoutVars>
      </dgm:prSet>
      <dgm:spPr/>
      <dgm:t>
        <a:bodyPr/>
        <a:lstStyle/>
        <a:p>
          <a:endParaRPr lang="es-US"/>
        </a:p>
      </dgm:t>
    </dgm:pt>
    <dgm:pt modelId="{6EDB86BD-D565-4493-BD4A-756FBB45560E}" type="pres">
      <dgm:prSet presAssocID="{430F6648-BCC6-4F97-8B26-EA2FA2BD6C0F}" presName="level3hierChild" presStyleCnt="0"/>
      <dgm:spPr/>
    </dgm:pt>
  </dgm:ptLst>
  <dgm:cxnLst>
    <dgm:cxn modelId="{0B02C4BB-CF6C-4086-A4B6-57D7819B67AD}" srcId="{AD5FD120-2C7D-48E0-92C3-9545BFEF5552}" destId="{DBBD655D-5143-4D5F-B377-F5C0C0F0C00D}" srcOrd="0" destOrd="0" parTransId="{AA56251B-C28F-4E8A-A291-5CC04EB84FD7}" sibTransId="{B5F2889B-3FB1-4108-B0DF-16ADC5B44344}"/>
    <dgm:cxn modelId="{39839DF0-1F28-42D0-B3F5-37AF42A4B747}" type="presOf" srcId="{DBBD655D-5143-4D5F-B377-F5C0C0F0C00D}" destId="{8F554FE0-AC19-4108-9D3C-76777B0DCCFC}" srcOrd="0" destOrd="0" presId="urn:microsoft.com/office/officeart/2008/layout/HorizontalMultiLevelHierarchy"/>
    <dgm:cxn modelId="{88F4890B-9ABD-4A76-81B2-0DE151B5A1F5}" type="presOf" srcId="{430F6648-BCC6-4F97-8B26-EA2FA2BD6C0F}" destId="{CC433AC9-80E1-4069-BB08-2AB022515931}" srcOrd="0" destOrd="0" presId="urn:microsoft.com/office/officeart/2008/layout/HorizontalMultiLevelHierarchy"/>
    <dgm:cxn modelId="{FBDC0CBE-870E-4F62-866B-B8FFC32555E3}" type="presOf" srcId="{DC2802FA-BF83-4E74-B481-30CAAC43DC07}" destId="{163239E2-7210-4AE3-B121-1791C073A18F}" srcOrd="1" destOrd="0" presId="urn:microsoft.com/office/officeart/2008/layout/HorizontalMultiLevelHierarchy"/>
    <dgm:cxn modelId="{F27FBC2B-BCA1-4E32-9442-0271D06A320E}" srcId="{DBBD655D-5143-4D5F-B377-F5C0C0F0C00D}" destId="{430F6648-BCC6-4F97-8B26-EA2FA2BD6C0F}" srcOrd="1" destOrd="0" parTransId="{DC2802FA-BF83-4E74-B481-30CAAC43DC07}" sibTransId="{A1F0CB00-45CD-4574-A132-D11F7980818E}"/>
    <dgm:cxn modelId="{43B5039D-0351-4F26-B183-3F8B1D17A99E}" srcId="{DBBD655D-5143-4D5F-B377-F5C0C0F0C00D}" destId="{8AD4D82E-AACA-4A33-8431-61AC94DF8929}" srcOrd="0" destOrd="0" parTransId="{1DBC992B-1DA6-488A-972D-C571B76B40C2}" sibTransId="{71AFE2A5-6503-4436-A149-219317D3DD66}"/>
    <dgm:cxn modelId="{C229824A-E9E9-48B6-B37B-0C2C15C7ED9E}" type="presOf" srcId="{8AD4D82E-AACA-4A33-8431-61AC94DF8929}" destId="{6E4CB5EE-11F7-45A3-B025-6FB75AE8E70C}" srcOrd="0" destOrd="0" presId="urn:microsoft.com/office/officeart/2008/layout/HorizontalMultiLevelHierarchy"/>
    <dgm:cxn modelId="{4192A8D7-AAA6-465D-B320-C4BB487E2B33}" type="presOf" srcId="{AD5FD120-2C7D-48E0-92C3-9545BFEF5552}" destId="{5331405C-C747-41EA-BA14-3481A5E51932}" srcOrd="0" destOrd="0" presId="urn:microsoft.com/office/officeart/2008/layout/HorizontalMultiLevelHierarchy"/>
    <dgm:cxn modelId="{22D16820-F88A-4A70-BE38-CAED1E356604}" type="presOf" srcId="{DC2802FA-BF83-4E74-B481-30CAAC43DC07}" destId="{2EB4DF00-0D5D-488F-8E5D-5820754E131F}" srcOrd="0" destOrd="0" presId="urn:microsoft.com/office/officeart/2008/layout/HorizontalMultiLevelHierarchy"/>
    <dgm:cxn modelId="{34546881-AC88-423C-A099-74B9ADDF6206}" type="presOf" srcId="{1DBC992B-1DA6-488A-972D-C571B76B40C2}" destId="{E458BBB5-AE3C-41A1-BFF7-D72A1097AE5C}" srcOrd="1" destOrd="0" presId="urn:microsoft.com/office/officeart/2008/layout/HorizontalMultiLevelHierarchy"/>
    <dgm:cxn modelId="{6D5009EE-FDAD-4425-847B-1729C95B306D}" type="presOf" srcId="{1DBC992B-1DA6-488A-972D-C571B76B40C2}" destId="{9B01B52E-2567-4E5F-AC9D-5723D3A180A1}" srcOrd="0" destOrd="0" presId="urn:microsoft.com/office/officeart/2008/layout/HorizontalMultiLevelHierarchy"/>
    <dgm:cxn modelId="{4BDF87BD-DA07-46DC-90C4-EBF26249062F}" type="presParOf" srcId="{5331405C-C747-41EA-BA14-3481A5E51932}" destId="{E634B616-1287-4A6A-B95A-D3DD84659850}" srcOrd="0" destOrd="0" presId="urn:microsoft.com/office/officeart/2008/layout/HorizontalMultiLevelHierarchy"/>
    <dgm:cxn modelId="{39E82748-06F0-4D49-9704-B884A571BC7F}" type="presParOf" srcId="{E634B616-1287-4A6A-B95A-D3DD84659850}" destId="{8F554FE0-AC19-4108-9D3C-76777B0DCCFC}" srcOrd="0" destOrd="0" presId="urn:microsoft.com/office/officeart/2008/layout/HorizontalMultiLevelHierarchy"/>
    <dgm:cxn modelId="{D56928A6-00FE-4362-9259-40A2A7B15E8A}" type="presParOf" srcId="{E634B616-1287-4A6A-B95A-D3DD84659850}" destId="{73AA0690-DB62-4A07-AACB-8C554A4892F0}" srcOrd="1" destOrd="0" presId="urn:microsoft.com/office/officeart/2008/layout/HorizontalMultiLevelHierarchy"/>
    <dgm:cxn modelId="{50A6F1BD-D95C-4BF2-9E12-D81DB0BD930D}" type="presParOf" srcId="{73AA0690-DB62-4A07-AACB-8C554A4892F0}" destId="{9B01B52E-2567-4E5F-AC9D-5723D3A180A1}" srcOrd="0" destOrd="0" presId="urn:microsoft.com/office/officeart/2008/layout/HorizontalMultiLevelHierarchy"/>
    <dgm:cxn modelId="{264B85CF-2985-4776-AE5E-36C9D9848047}" type="presParOf" srcId="{9B01B52E-2567-4E5F-AC9D-5723D3A180A1}" destId="{E458BBB5-AE3C-41A1-BFF7-D72A1097AE5C}" srcOrd="0" destOrd="0" presId="urn:microsoft.com/office/officeart/2008/layout/HorizontalMultiLevelHierarchy"/>
    <dgm:cxn modelId="{9CA68ACF-2ED5-481E-9D46-F3DEB489AF44}" type="presParOf" srcId="{73AA0690-DB62-4A07-AACB-8C554A4892F0}" destId="{5CD4D1A2-E0C2-4F70-99B2-7E068088AFDF}" srcOrd="1" destOrd="0" presId="urn:microsoft.com/office/officeart/2008/layout/HorizontalMultiLevelHierarchy"/>
    <dgm:cxn modelId="{E80321CF-E4DE-4D4C-BC6B-B7CD98E10FCB}" type="presParOf" srcId="{5CD4D1A2-E0C2-4F70-99B2-7E068088AFDF}" destId="{6E4CB5EE-11F7-45A3-B025-6FB75AE8E70C}" srcOrd="0" destOrd="0" presId="urn:microsoft.com/office/officeart/2008/layout/HorizontalMultiLevelHierarchy"/>
    <dgm:cxn modelId="{D2E10F47-7BF1-4BAE-96F3-04C55C8A7FB3}" type="presParOf" srcId="{5CD4D1A2-E0C2-4F70-99B2-7E068088AFDF}" destId="{BECAEA66-E00A-49D2-96A2-0FB643712565}" srcOrd="1" destOrd="0" presId="urn:microsoft.com/office/officeart/2008/layout/HorizontalMultiLevelHierarchy"/>
    <dgm:cxn modelId="{90BD128C-35A9-417B-B5F3-D57BE568B3CA}" type="presParOf" srcId="{73AA0690-DB62-4A07-AACB-8C554A4892F0}" destId="{2EB4DF00-0D5D-488F-8E5D-5820754E131F}" srcOrd="2" destOrd="0" presId="urn:microsoft.com/office/officeart/2008/layout/HorizontalMultiLevelHierarchy"/>
    <dgm:cxn modelId="{EA69EDA7-2E05-4F63-9572-CA686AE4D3E7}" type="presParOf" srcId="{2EB4DF00-0D5D-488F-8E5D-5820754E131F}" destId="{163239E2-7210-4AE3-B121-1791C073A18F}" srcOrd="0" destOrd="0" presId="urn:microsoft.com/office/officeart/2008/layout/HorizontalMultiLevelHierarchy"/>
    <dgm:cxn modelId="{5DC98B54-3DF0-471D-94B8-32F274DCC717}" type="presParOf" srcId="{73AA0690-DB62-4A07-AACB-8C554A4892F0}" destId="{F76690E9-A0BA-4E38-800A-280AB49CCF31}" srcOrd="3" destOrd="0" presId="urn:microsoft.com/office/officeart/2008/layout/HorizontalMultiLevelHierarchy"/>
    <dgm:cxn modelId="{F7543B75-C44D-4991-900D-84055892CA69}" type="presParOf" srcId="{F76690E9-A0BA-4E38-800A-280AB49CCF31}" destId="{CC433AC9-80E1-4069-BB08-2AB022515931}" srcOrd="0" destOrd="0" presId="urn:microsoft.com/office/officeart/2008/layout/HorizontalMultiLevelHierarchy"/>
    <dgm:cxn modelId="{BDCD018B-4EEB-4468-AD5A-CCC616598FCC}" type="presParOf" srcId="{F76690E9-A0BA-4E38-800A-280AB49CCF31}" destId="{6EDB86BD-D565-4493-BD4A-756FBB45560E}"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691435-6116-4667-8F26-81EAF326842B}"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US"/>
        </a:p>
      </dgm:t>
    </dgm:pt>
    <dgm:pt modelId="{6A33BE9F-F3AD-4D2D-9DD1-E49860BA0385}">
      <dgm:prSet phldrT="[Texto]" custT="1"/>
      <dgm:spPr/>
      <dgm:t>
        <a:bodyPr/>
        <a:lstStyle/>
        <a:p>
          <a:pPr algn="l"/>
          <a:r>
            <a:rPr lang="es-EC" sz="1600" b="1" dirty="0"/>
            <a:t>Aplicada </a:t>
          </a:r>
          <a:endParaRPr lang="es-US" sz="1600" dirty="0"/>
        </a:p>
        <a:p>
          <a:pPr algn="just"/>
          <a:r>
            <a:rPr lang="es-EC" sz="1600" dirty="0"/>
            <a:t>con el fin de emplear  teorías económicas para la delimitación de la problemática, con lo cual se generará conocimiento nuevo derivado del análisis y síntesis de la interacción de las instituciones financieras del segmento 1 del Sistema Financiero Popular y Solidario y el emprendimiento en el Ecuador.  </a:t>
          </a:r>
          <a:endParaRPr lang="es-US" sz="1600" dirty="0"/>
        </a:p>
      </dgm:t>
    </dgm:pt>
    <dgm:pt modelId="{1878CE73-57E8-459B-B9DA-6368725DC17B}" type="parTrans" cxnId="{C33E7BEF-D938-4AE2-8E11-3B9AB8824EB6}">
      <dgm:prSet/>
      <dgm:spPr/>
      <dgm:t>
        <a:bodyPr/>
        <a:lstStyle/>
        <a:p>
          <a:endParaRPr lang="es-US" sz="2800"/>
        </a:p>
      </dgm:t>
    </dgm:pt>
    <dgm:pt modelId="{69694C1D-05C1-4230-AE24-FB9D3050D58A}" type="sibTrans" cxnId="{C33E7BEF-D938-4AE2-8E11-3B9AB8824EB6}">
      <dgm:prSet/>
      <dgm:spPr/>
      <dgm:t>
        <a:bodyPr/>
        <a:lstStyle/>
        <a:p>
          <a:endParaRPr lang="es-US" sz="2800"/>
        </a:p>
      </dgm:t>
    </dgm:pt>
    <dgm:pt modelId="{767F07E1-6874-423F-8DBB-C04BA2E54EE3}">
      <dgm:prSet phldrT="[Texto]" custT="1"/>
      <dgm:spPr/>
      <dgm:t>
        <a:bodyPr/>
        <a:lstStyle/>
        <a:p>
          <a:pPr algn="l"/>
          <a:r>
            <a:rPr lang="es-EC" sz="1600" b="1" dirty="0"/>
            <a:t>Documental</a:t>
          </a:r>
          <a:endParaRPr lang="es-US" sz="1600" dirty="0"/>
        </a:p>
        <a:p>
          <a:pPr algn="just"/>
          <a:r>
            <a:rPr lang="es-EC" sz="1600" dirty="0"/>
            <a:t>Se utilizará investigación documental con el apoyo en fuentes secundarias, es decir en documentos de cualquier tipo como libros especializados, </a:t>
          </a:r>
          <a:r>
            <a:rPr lang="es-EC" sz="1600" dirty="0" err="1"/>
            <a:t>papers</a:t>
          </a:r>
          <a:r>
            <a:rPr lang="es-EC" sz="1600" dirty="0"/>
            <a:t>, investigaciones anteriores. </a:t>
          </a:r>
          <a:endParaRPr lang="es-US" sz="1600" dirty="0"/>
        </a:p>
      </dgm:t>
    </dgm:pt>
    <dgm:pt modelId="{5DE3966F-9BFF-49C4-AEDF-E52334B7B091}" type="parTrans" cxnId="{12FCD996-5A36-4A2F-B9B4-D54C5572AF85}">
      <dgm:prSet/>
      <dgm:spPr/>
      <dgm:t>
        <a:bodyPr/>
        <a:lstStyle/>
        <a:p>
          <a:endParaRPr lang="es-US" sz="2800"/>
        </a:p>
      </dgm:t>
    </dgm:pt>
    <dgm:pt modelId="{4D2A5BE8-830C-4C2E-9630-E25DD04D1459}" type="sibTrans" cxnId="{12FCD996-5A36-4A2F-B9B4-D54C5572AF85}">
      <dgm:prSet/>
      <dgm:spPr/>
      <dgm:t>
        <a:bodyPr/>
        <a:lstStyle/>
        <a:p>
          <a:endParaRPr lang="es-US" sz="2800"/>
        </a:p>
      </dgm:t>
    </dgm:pt>
    <dgm:pt modelId="{CD4216C8-5E80-447F-A658-09D3864331A0}">
      <dgm:prSet phldrT="[Texto]" custT="1"/>
      <dgm:spPr/>
      <dgm:t>
        <a:bodyPr/>
        <a:lstStyle/>
        <a:p>
          <a:pPr algn="l"/>
          <a:r>
            <a:rPr lang="es-EC" sz="1600" b="1" dirty="0"/>
            <a:t>In situ </a:t>
          </a:r>
          <a:endParaRPr lang="es-US" sz="1600" dirty="0"/>
        </a:p>
        <a:p>
          <a:pPr algn="just"/>
          <a:r>
            <a:rPr lang="es-EC" sz="1600" dirty="0"/>
            <a:t>La investigación se realizará en la ciudad tomada como referencia para la investigación, es decir Quito, donde se encuentra gran parte de las empresas país y de donde se obtendrá la información para el análisis del estudio. </a:t>
          </a:r>
          <a:endParaRPr lang="es-US" sz="1600" dirty="0"/>
        </a:p>
      </dgm:t>
    </dgm:pt>
    <dgm:pt modelId="{752A997C-FE40-4A85-8052-D21F20B3DEC3}" type="parTrans" cxnId="{137C2D40-C66F-4021-B4C9-EED41A67F596}">
      <dgm:prSet/>
      <dgm:spPr/>
      <dgm:t>
        <a:bodyPr/>
        <a:lstStyle/>
        <a:p>
          <a:endParaRPr lang="es-US" sz="2800"/>
        </a:p>
      </dgm:t>
    </dgm:pt>
    <dgm:pt modelId="{C05D97D3-020F-48D0-900C-912B0AF30B5D}" type="sibTrans" cxnId="{137C2D40-C66F-4021-B4C9-EED41A67F596}">
      <dgm:prSet/>
      <dgm:spPr/>
      <dgm:t>
        <a:bodyPr/>
        <a:lstStyle/>
        <a:p>
          <a:endParaRPr lang="es-US" sz="2800"/>
        </a:p>
      </dgm:t>
    </dgm:pt>
    <dgm:pt modelId="{C368C239-9B8A-4BF3-9E21-76E6E9D5DEF2}" type="pres">
      <dgm:prSet presAssocID="{C2691435-6116-4667-8F26-81EAF326842B}" presName="Name0" presStyleCnt="0">
        <dgm:presLayoutVars>
          <dgm:dir/>
          <dgm:resizeHandles val="exact"/>
        </dgm:presLayoutVars>
      </dgm:prSet>
      <dgm:spPr/>
      <dgm:t>
        <a:bodyPr/>
        <a:lstStyle/>
        <a:p>
          <a:endParaRPr lang="es-US"/>
        </a:p>
      </dgm:t>
    </dgm:pt>
    <dgm:pt modelId="{D16EC8CD-DDAE-410A-9371-73D28E03115A}" type="pres">
      <dgm:prSet presAssocID="{6A33BE9F-F3AD-4D2D-9DD1-E49860BA0385}" presName="composite" presStyleCnt="0"/>
      <dgm:spPr/>
    </dgm:pt>
    <dgm:pt modelId="{7C148DF0-10E6-401B-9593-B23F4AB1B2AE}" type="pres">
      <dgm:prSet presAssocID="{6A33BE9F-F3AD-4D2D-9DD1-E49860BA0385}" presName="rect1" presStyleLbl="trAlignAcc1" presStyleIdx="0" presStyleCnt="3" custScaleY="129408">
        <dgm:presLayoutVars>
          <dgm:bulletEnabled val="1"/>
        </dgm:presLayoutVars>
      </dgm:prSet>
      <dgm:spPr/>
      <dgm:t>
        <a:bodyPr/>
        <a:lstStyle/>
        <a:p>
          <a:endParaRPr lang="es-US"/>
        </a:p>
      </dgm:t>
    </dgm:pt>
    <dgm:pt modelId="{DF08BF9D-98C4-4B8D-AF85-2EF8063456DF}" type="pres">
      <dgm:prSet presAssocID="{6A33BE9F-F3AD-4D2D-9DD1-E49860BA0385}" presName="rect2" presStyleLbl="fgImgPlace1" presStyleIdx="0" presStyleCnt="3"/>
      <dgm:spPr>
        <a:blipFill rotWithShape="1">
          <a:blip xmlns:r="http://schemas.openxmlformats.org/officeDocument/2006/relationships" r:embed="rId1"/>
          <a:stretch>
            <a:fillRect/>
          </a:stretch>
        </a:blipFill>
      </dgm:spPr>
    </dgm:pt>
    <dgm:pt modelId="{E8463F77-DF7D-4833-9493-0190A212ABFE}" type="pres">
      <dgm:prSet presAssocID="{69694C1D-05C1-4230-AE24-FB9D3050D58A}" presName="sibTrans" presStyleCnt="0"/>
      <dgm:spPr/>
    </dgm:pt>
    <dgm:pt modelId="{F3B7A6C2-749A-4DC3-9CC1-1D549EB22583}" type="pres">
      <dgm:prSet presAssocID="{767F07E1-6874-423F-8DBB-C04BA2E54EE3}" presName="composite" presStyleCnt="0"/>
      <dgm:spPr/>
    </dgm:pt>
    <dgm:pt modelId="{0E111320-50D5-4B74-A8DD-F0D4ED633EB0}" type="pres">
      <dgm:prSet presAssocID="{767F07E1-6874-423F-8DBB-C04BA2E54EE3}" presName="rect1" presStyleLbl="trAlignAcc1" presStyleIdx="1" presStyleCnt="3" custScaleY="127911">
        <dgm:presLayoutVars>
          <dgm:bulletEnabled val="1"/>
        </dgm:presLayoutVars>
      </dgm:prSet>
      <dgm:spPr/>
      <dgm:t>
        <a:bodyPr/>
        <a:lstStyle/>
        <a:p>
          <a:endParaRPr lang="es-US"/>
        </a:p>
      </dgm:t>
    </dgm:pt>
    <dgm:pt modelId="{D8BD2EE2-EEAB-4B6A-ADDB-B76DB78EF23D}" type="pres">
      <dgm:prSet presAssocID="{767F07E1-6874-423F-8DBB-C04BA2E54EE3}" presName="rect2" presStyleLbl="fgImgPlace1" presStyleIdx="1" presStyleCnt="3"/>
      <dgm:spPr>
        <a:blipFill rotWithShape="1">
          <a:blip xmlns:r="http://schemas.openxmlformats.org/officeDocument/2006/relationships" r:embed="rId2"/>
          <a:stretch>
            <a:fillRect/>
          </a:stretch>
        </a:blipFill>
      </dgm:spPr>
    </dgm:pt>
    <dgm:pt modelId="{CC4E807A-A576-4D6B-ADBB-DBEAEC4CCC16}" type="pres">
      <dgm:prSet presAssocID="{4D2A5BE8-830C-4C2E-9630-E25DD04D1459}" presName="sibTrans" presStyleCnt="0"/>
      <dgm:spPr/>
    </dgm:pt>
    <dgm:pt modelId="{ED829EAA-0DD2-47C3-B0D7-06F22DB6D669}" type="pres">
      <dgm:prSet presAssocID="{CD4216C8-5E80-447F-A658-09D3864331A0}" presName="composite" presStyleCnt="0"/>
      <dgm:spPr/>
    </dgm:pt>
    <dgm:pt modelId="{BAC71D96-3273-49EF-8E8E-23CBBC1F32BC}" type="pres">
      <dgm:prSet presAssocID="{CD4216C8-5E80-447F-A658-09D3864331A0}" presName="rect1" presStyleLbl="trAlignAcc1" presStyleIdx="2" presStyleCnt="3" custLinFactNeighborX="702" custLinFactNeighborY="25448">
        <dgm:presLayoutVars>
          <dgm:bulletEnabled val="1"/>
        </dgm:presLayoutVars>
      </dgm:prSet>
      <dgm:spPr/>
      <dgm:t>
        <a:bodyPr/>
        <a:lstStyle/>
        <a:p>
          <a:endParaRPr lang="es-US"/>
        </a:p>
      </dgm:t>
    </dgm:pt>
    <dgm:pt modelId="{2CACA6DB-EAF6-47CA-979A-1DA4EDF65799}" type="pres">
      <dgm:prSet presAssocID="{CD4216C8-5E80-447F-A658-09D3864331A0}" presName="rect2" presStyleLbl="fgImgPlace1" presStyleIdx="2" presStyleCnt="3" custLinFactNeighborX="-2138" custLinFactNeighborY="31364"/>
      <dgm:spPr>
        <a:blipFill rotWithShape="1">
          <a:blip xmlns:r="http://schemas.openxmlformats.org/officeDocument/2006/relationships" r:embed="rId3"/>
          <a:stretch>
            <a:fillRect/>
          </a:stretch>
        </a:blipFill>
      </dgm:spPr>
    </dgm:pt>
  </dgm:ptLst>
  <dgm:cxnLst>
    <dgm:cxn modelId="{0647A101-A2DE-454C-BAA5-CD05C5A6A739}" type="presOf" srcId="{CD4216C8-5E80-447F-A658-09D3864331A0}" destId="{BAC71D96-3273-49EF-8E8E-23CBBC1F32BC}" srcOrd="0" destOrd="0" presId="urn:microsoft.com/office/officeart/2008/layout/PictureStrips"/>
    <dgm:cxn modelId="{05F1A539-08DA-483D-A55A-8CAFC9D0293A}" type="presOf" srcId="{6A33BE9F-F3AD-4D2D-9DD1-E49860BA0385}" destId="{7C148DF0-10E6-401B-9593-B23F4AB1B2AE}" srcOrd="0" destOrd="0" presId="urn:microsoft.com/office/officeart/2008/layout/PictureStrips"/>
    <dgm:cxn modelId="{C33E7BEF-D938-4AE2-8E11-3B9AB8824EB6}" srcId="{C2691435-6116-4667-8F26-81EAF326842B}" destId="{6A33BE9F-F3AD-4D2D-9DD1-E49860BA0385}" srcOrd="0" destOrd="0" parTransId="{1878CE73-57E8-459B-B9DA-6368725DC17B}" sibTransId="{69694C1D-05C1-4230-AE24-FB9D3050D58A}"/>
    <dgm:cxn modelId="{137C2D40-C66F-4021-B4C9-EED41A67F596}" srcId="{C2691435-6116-4667-8F26-81EAF326842B}" destId="{CD4216C8-5E80-447F-A658-09D3864331A0}" srcOrd="2" destOrd="0" parTransId="{752A997C-FE40-4A85-8052-D21F20B3DEC3}" sibTransId="{C05D97D3-020F-48D0-900C-912B0AF30B5D}"/>
    <dgm:cxn modelId="{12FCD996-5A36-4A2F-B9B4-D54C5572AF85}" srcId="{C2691435-6116-4667-8F26-81EAF326842B}" destId="{767F07E1-6874-423F-8DBB-C04BA2E54EE3}" srcOrd="1" destOrd="0" parTransId="{5DE3966F-9BFF-49C4-AEDF-E52334B7B091}" sibTransId="{4D2A5BE8-830C-4C2E-9630-E25DD04D1459}"/>
    <dgm:cxn modelId="{C5D53156-06E6-418D-AD15-B278CA0ED267}" type="presOf" srcId="{C2691435-6116-4667-8F26-81EAF326842B}" destId="{C368C239-9B8A-4BF3-9E21-76E6E9D5DEF2}" srcOrd="0" destOrd="0" presId="urn:microsoft.com/office/officeart/2008/layout/PictureStrips"/>
    <dgm:cxn modelId="{A7EEE9A1-3E23-41B8-84FD-5455D95E0254}" type="presOf" srcId="{767F07E1-6874-423F-8DBB-C04BA2E54EE3}" destId="{0E111320-50D5-4B74-A8DD-F0D4ED633EB0}" srcOrd="0" destOrd="0" presId="urn:microsoft.com/office/officeart/2008/layout/PictureStrips"/>
    <dgm:cxn modelId="{AF7E3B12-48E0-4D4B-AB9C-739F218AD8DA}" type="presParOf" srcId="{C368C239-9B8A-4BF3-9E21-76E6E9D5DEF2}" destId="{D16EC8CD-DDAE-410A-9371-73D28E03115A}" srcOrd="0" destOrd="0" presId="urn:microsoft.com/office/officeart/2008/layout/PictureStrips"/>
    <dgm:cxn modelId="{D18EFFB0-9F89-4045-BF44-3DEB3572DFAC}" type="presParOf" srcId="{D16EC8CD-DDAE-410A-9371-73D28E03115A}" destId="{7C148DF0-10E6-401B-9593-B23F4AB1B2AE}" srcOrd="0" destOrd="0" presId="urn:microsoft.com/office/officeart/2008/layout/PictureStrips"/>
    <dgm:cxn modelId="{638C11F9-C164-47C9-B6C9-DACC0187D99D}" type="presParOf" srcId="{D16EC8CD-DDAE-410A-9371-73D28E03115A}" destId="{DF08BF9D-98C4-4B8D-AF85-2EF8063456DF}" srcOrd="1" destOrd="0" presId="urn:microsoft.com/office/officeart/2008/layout/PictureStrips"/>
    <dgm:cxn modelId="{DBB93898-2771-47DF-AEC9-9ED9F914514F}" type="presParOf" srcId="{C368C239-9B8A-4BF3-9E21-76E6E9D5DEF2}" destId="{E8463F77-DF7D-4833-9493-0190A212ABFE}" srcOrd="1" destOrd="0" presId="urn:microsoft.com/office/officeart/2008/layout/PictureStrips"/>
    <dgm:cxn modelId="{84EE5CA1-5AC8-4957-973E-EEECD9DAC452}" type="presParOf" srcId="{C368C239-9B8A-4BF3-9E21-76E6E9D5DEF2}" destId="{F3B7A6C2-749A-4DC3-9CC1-1D549EB22583}" srcOrd="2" destOrd="0" presId="urn:microsoft.com/office/officeart/2008/layout/PictureStrips"/>
    <dgm:cxn modelId="{6478A133-F927-4A0E-ABC5-FAB6C193B4D5}" type="presParOf" srcId="{F3B7A6C2-749A-4DC3-9CC1-1D549EB22583}" destId="{0E111320-50D5-4B74-A8DD-F0D4ED633EB0}" srcOrd="0" destOrd="0" presId="urn:microsoft.com/office/officeart/2008/layout/PictureStrips"/>
    <dgm:cxn modelId="{4FC46CE2-2E5B-4CBD-8A45-4A3873370726}" type="presParOf" srcId="{F3B7A6C2-749A-4DC3-9CC1-1D549EB22583}" destId="{D8BD2EE2-EEAB-4B6A-ADDB-B76DB78EF23D}" srcOrd="1" destOrd="0" presId="urn:microsoft.com/office/officeart/2008/layout/PictureStrips"/>
    <dgm:cxn modelId="{6FAB3A8D-1A89-4C94-97C4-2FC074A3C349}" type="presParOf" srcId="{C368C239-9B8A-4BF3-9E21-76E6E9D5DEF2}" destId="{CC4E807A-A576-4D6B-ADBB-DBEAEC4CCC16}" srcOrd="3" destOrd="0" presId="urn:microsoft.com/office/officeart/2008/layout/PictureStrips"/>
    <dgm:cxn modelId="{570EE2C1-5888-43D4-973E-5FB2DF71D432}" type="presParOf" srcId="{C368C239-9B8A-4BF3-9E21-76E6E9D5DEF2}" destId="{ED829EAA-0DD2-47C3-B0D7-06F22DB6D669}" srcOrd="4" destOrd="0" presId="urn:microsoft.com/office/officeart/2008/layout/PictureStrips"/>
    <dgm:cxn modelId="{6B278129-6F71-4994-9CD4-B20533505DAB}" type="presParOf" srcId="{ED829EAA-0DD2-47C3-B0D7-06F22DB6D669}" destId="{BAC71D96-3273-49EF-8E8E-23CBBC1F32BC}" srcOrd="0" destOrd="0" presId="urn:microsoft.com/office/officeart/2008/layout/PictureStrips"/>
    <dgm:cxn modelId="{FBCCD3ED-D444-4CF9-A963-CF78785AEB73}" type="presParOf" srcId="{ED829EAA-0DD2-47C3-B0D7-06F22DB6D669}" destId="{2CACA6DB-EAF6-47CA-979A-1DA4EDF65799}"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691435-6116-4667-8F26-81EAF326842B}"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US"/>
        </a:p>
      </dgm:t>
    </dgm:pt>
    <dgm:pt modelId="{6A33BE9F-F3AD-4D2D-9DD1-E49860BA0385}">
      <dgm:prSet phldrT="[Texto]" custT="1"/>
      <dgm:spPr/>
      <dgm:t>
        <a:bodyPr/>
        <a:lstStyle/>
        <a:p>
          <a:pPr algn="l"/>
          <a:r>
            <a:rPr lang="es-EC" sz="1600" b="1" dirty="0"/>
            <a:t>No experimental </a:t>
          </a:r>
          <a:endParaRPr lang="es-US" sz="1600" dirty="0"/>
        </a:p>
        <a:p>
          <a:pPr algn="just"/>
          <a:r>
            <a:rPr lang="es-EC" sz="1600" dirty="0"/>
            <a:t>Los fenómenos suscitados en torno a la relación de la morosidad de la cartera de créditos para la microempresa del Segmento 1 del Sistema Financiero Popular Ecuatoriano, y el nivel de emprendimiento, obedecen a una serie de factores macroeconómicos y sociales exógenos.</a:t>
          </a:r>
          <a:endParaRPr lang="es-US" sz="1600" dirty="0"/>
        </a:p>
      </dgm:t>
    </dgm:pt>
    <dgm:pt modelId="{1878CE73-57E8-459B-B9DA-6368725DC17B}" type="parTrans" cxnId="{C33E7BEF-D938-4AE2-8E11-3B9AB8824EB6}">
      <dgm:prSet/>
      <dgm:spPr/>
      <dgm:t>
        <a:bodyPr/>
        <a:lstStyle/>
        <a:p>
          <a:endParaRPr lang="es-US" sz="2800"/>
        </a:p>
      </dgm:t>
    </dgm:pt>
    <dgm:pt modelId="{69694C1D-05C1-4230-AE24-FB9D3050D58A}" type="sibTrans" cxnId="{C33E7BEF-D938-4AE2-8E11-3B9AB8824EB6}">
      <dgm:prSet/>
      <dgm:spPr/>
      <dgm:t>
        <a:bodyPr/>
        <a:lstStyle/>
        <a:p>
          <a:endParaRPr lang="es-US" sz="2800"/>
        </a:p>
      </dgm:t>
    </dgm:pt>
    <dgm:pt modelId="{767F07E1-6874-423F-8DBB-C04BA2E54EE3}">
      <dgm:prSet phldrT="[Texto]" custT="1"/>
      <dgm:spPr/>
      <dgm:t>
        <a:bodyPr/>
        <a:lstStyle/>
        <a:p>
          <a:pPr algn="l"/>
          <a:r>
            <a:rPr lang="es-EC" sz="1600" b="1" dirty="0"/>
            <a:t>Descriptivo</a:t>
          </a:r>
          <a:endParaRPr lang="es-US" sz="1600" dirty="0"/>
        </a:p>
        <a:p>
          <a:pPr algn="just"/>
          <a:r>
            <a:rPr lang="es-EC" sz="1600" dirty="0"/>
            <a:t>Se utilizará la investigación descriptiva para detallar todos los factores que indicen en la morosidad del prestamista, y de las condiciones que permiten la creación y desarrollo de nuevas empresas en el país. </a:t>
          </a:r>
          <a:endParaRPr lang="es-US" sz="1600" dirty="0"/>
        </a:p>
      </dgm:t>
    </dgm:pt>
    <dgm:pt modelId="{5DE3966F-9BFF-49C4-AEDF-E52334B7B091}" type="parTrans" cxnId="{12FCD996-5A36-4A2F-B9B4-D54C5572AF85}">
      <dgm:prSet/>
      <dgm:spPr/>
      <dgm:t>
        <a:bodyPr/>
        <a:lstStyle/>
        <a:p>
          <a:endParaRPr lang="es-US" sz="2800"/>
        </a:p>
      </dgm:t>
    </dgm:pt>
    <dgm:pt modelId="{4D2A5BE8-830C-4C2E-9630-E25DD04D1459}" type="sibTrans" cxnId="{12FCD996-5A36-4A2F-B9B4-D54C5572AF85}">
      <dgm:prSet/>
      <dgm:spPr/>
      <dgm:t>
        <a:bodyPr/>
        <a:lstStyle/>
        <a:p>
          <a:endParaRPr lang="es-US" sz="2800"/>
        </a:p>
      </dgm:t>
    </dgm:pt>
    <dgm:pt modelId="{C368C239-9B8A-4BF3-9E21-76E6E9D5DEF2}" type="pres">
      <dgm:prSet presAssocID="{C2691435-6116-4667-8F26-81EAF326842B}" presName="Name0" presStyleCnt="0">
        <dgm:presLayoutVars>
          <dgm:dir/>
          <dgm:resizeHandles val="exact"/>
        </dgm:presLayoutVars>
      </dgm:prSet>
      <dgm:spPr/>
      <dgm:t>
        <a:bodyPr/>
        <a:lstStyle/>
        <a:p>
          <a:endParaRPr lang="es-US"/>
        </a:p>
      </dgm:t>
    </dgm:pt>
    <dgm:pt modelId="{D16EC8CD-DDAE-410A-9371-73D28E03115A}" type="pres">
      <dgm:prSet presAssocID="{6A33BE9F-F3AD-4D2D-9DD1-E49860BA0385}" presName="composite" presStyleCnt="0"/>
      <dgm:spPr/>
    </dgm:pt>
    <dgm:pt modelId="{7C148DF0-10E6-401B-9593-B23F4AB1B2AE}" type="pres">
      <dgm:prSet presAssocID="{6A33BE9F-F3AD-4D2D-9DD1-E49860BA0385}" presName="rect1" presStyleLbl="trAlignAcc1" presStyleIdx="0" presStyleCnt="2" custScaleY="129408">
        <dgm:presLayoutVars>
          <dgm:bulletEnabled val="1"/>
        </dgm:presLayoutVars>
      </dgm:prSet>
      <dgm:spPr/>
      <dgm:t>
        <a:bodyPr/>
        <a:lstStyle/>
        <a:p>
          <a:endParaRPr lang="es-US"/>
        </a:p>
      </dgm:t>
    </dgm:pt>
    <dgm:pt modelId="{DF08BF9D-98C4-4B8D-AF85-2EF8063456DF}" type="pres">
      <dgm:prSet presAssocID="{6A33BE9F-F3AD-4D2D-9DD1-E49860BA0385}" presName="rect2" presStyleLbl="fgImgPlace1" presStyleIdx="0" presStyleCnt="2"/>
      <dgm:spPr>
        <a:blipFill rotWithShape="1">
          <a:blip xmlns:r="http://schemas.openxmlformats.org/officeDocument/2006/relationships" r:embed="rId1"/>
          <a:stretch>
            <a:fillRect/>
          </a:stretch>
        </a:blipFill>
      </dgm:spPr>
    </dgm:pt>
    <dgm:pt modelId="{E8463F77-DF7D-4833-9493-0190A212ABFE}" type="pres">
      <dgm:prSet presAssocID="{69694C1D-05C1-4230-AE24-FB9D3050D58A}" presName="sibTrans" presStyleCnt="0"/>
      <dgm:spPr/>
    </dgm:pt>
    <dgm:pt modelId="{F3B7A6C2-749A-4DC3-9CC1-1D549EB22583}" type="pres">
      <dgm:prSet presAssocID="{767F07E1-6874-423F-8DBB-C04BA2E54EE3}" presName="composite" presStyleCnt="0"/>
      <dgm:spPr/>
    </dgm:pt>
    <dgm:pt modelId="{0E111320-50D5-4B74-A8DD-F0D4ED633EB0}" type="pres">
      <dgm:prSet presAssocID="{767F07E1-6874-423F-8DBB-C04BA2E54EE3}" presName="rect1" presStyleLbl="trAlignAcc1" presStyleIdx="1" presStyleCnt="2" custScaleY="127911">
        <dgm:presLayoutVars>
          <dgm:bulletEnabled val="1"/>
        </dgm:presLayoutVars>
      </dgm:prSet>
      <dgm:spPr/>
      <dgm:t>
        <a:bodyPr/>
        <a:lstStyle/>
        <a:p>
          <a:endParaRPr lang="es-US"/>
        </a:p>
      </dgm:t>
    </dgm:pt>
    <dgm:pt modelId="{D8BD2EE2-EEAB-4B6A-ADDB-B76DB78EF23D}" type="pres">
      <dgm:prSet presAssocID="{767F07E1-6874-423F-8DBB-C04BA2E54EE3}" presName="rect2" presStyleLbl="fgImgPlace1" presStyleIdx="1" presStyleCnt="2"/>
      <dgm:spPr>
        <a:blipFill rotWithShape="1">
          <a:blip xmlns:r="http://schemas.openxmlformats.org/officeDocument/2006/relationships" r:embed="rId2"/>
          <a:stretch>
            <a:fillRect/>
          </a:stretch>
        </a:blipFill>
      </dgm:spPr>
    </dgm:pt>
  </dgm:ptLst>
  <dgm:cxnLst>
    <dgm:cxn modelId="{BA08A50C-252D-4CD0-8424-D23D0EB57AA1}" type="presOf" srcId="{6A33BE9F-F3AD-4D2D-9DD1-E49860BA0385}" destId="{7C148DF0-10E6-401B-9593-B23F4AB1B2AE}" srcOrd="0" destOrd="0" presId="urn:microsoft.com/office/officeart/2008/layout/PictureStrips"/>
    <dgm:cxn modelId="{98B61956-81F4-4D06-94E1-94E31B4C7925}" type="presOf" srcId="{767F07E1-6874-423F-8DBB-C04BA2E54EE3}" destId="{0E111320-50D5-4B74-A8DD-F0D4ED633EB0}" srcOrd="0" destOrd="0" presId="urn:microsoft.com/office/officeart/2008/layout/PictureStrips"/>
    <dgm:cxn modelId="{12FCD996-5A36-4A2F-B9B4-D54C5572AF85}" srcId="{C2691435-6116-4667-8F26-81EAF326842B}" destId="{767F07E1-6874-423F-8DBB-C04BA2E54EE3}" srcOrd="1" destOrd="0" parTransId="{5DE3966F-9BFF-49C4-AEDF-E52334B7B091}" sibTransId="{4D2A5BE8-830C-4C2E-9630-E25DD04D1459}"/>
    <dgm:cxn modelId="{55142252-7A88-4C77-AD8A-081FB6C90CD6}" type="presOf" srcId="{C2691435-6116-4667-8F26-81EAF326842B}" destId="{C368C239-9B8A-4BF3-9E21-76E6E9D5DEF2}" srcOrd="0" destOrd="0" presId="urn:microsoft.com/office/officeart/2008/layout/PictureStrips"/>
    <dgm:cxn modelId="{C33E7BEF-D938-4AE2-8E11-3B9AB8824EB6}" srcId="{C2691435-6116-4667-8F26-81EAF326842B}" destId="{6A33BE9F-F3AD-4D2D-9DD1-E49860BA0385}" srcOrd="0" destOrd="0" parTransId="{1878CE73-57E8-459B-B9DA-6368725DC17B}" sibTransId="{69694C1D-05C1-4230-AE24-FB9D3050D58A}"/>
    <dgm:cxn modelId="{F41E2662-55BA-48D2-9BBC-DE812452E8F2}" type="presParOf" srcId="{C368C239-9B8A-4BF3-9E21-76E6E9D5DEF2}" destId="{D16EC8CD-DDAE-410A-9371-73D28E03115A}" srcOrd="0" destOrd="0" presId="urn:microsoft.com/office/officeart/2008/layout/PictureStrips"/>
    <dgm:cxn modelId="{CF98E370-D2F2-4826-B8CD-FD634C0615B6}" type="presParOf" srcId="{D16EC8CD-DDAE-410A-9371-73D28E03115A}" destId="{7C148DF0-10E6-401B-9593-B23F4AB1B2AE}" srcOrd="0" destOrd="0" presId="urn:microsoft.com/office/officeart/2008/layout/PictureStrips"/>
    <dgm:cxn modelId="{0175AED1-F948-44C4-A884-85E9A2E016B7}" type="presParOf" srcId="{D16EC8CD-DDAE-410A-9371-73D28E03115A}" destId="{DF08BF9D-98C4-4B8D-AF85-2EF8063456DF}" srcOrd="1" destOrd="0" presId="urn:microsoft.com/office/officeart/2008/layout/PictureStrips"/>
    <dgm:cxn modelId="{48487219-69F3-4FA5-AFD0-1CFD4190B4EA}" type="presParOf" srcId="{C368C239-9B8A-4BF3-9E21-76E6E9D5DEF2}" destId="{E8463F77-DF7D-4833-9493-0190A212ABFE}" srcOrd="1" destOrd="0" presId="urn:microsoft.com/office/officeart/2008/layout/PictureStrips"/>
    <dgm:cxn modelId="{3C2060D5-5BEA-48FB-8FCC-83CF3CCC8F15}" type="presParOf" srcId="{C368C239-9B8A-4BF3-9E21-76E6E9D5DEF2}" destId="{F3B7A6C2-749A-4DC3-9CC1-1D549EB22583}" srcOrd="2" destOrd="0" presId="urn:microsoft.com/office/officeart/2008/layout/PictureStrips"/>
    <dgm:cxn modelId="{45D77219-F865-4B5C-A856-966303C92C0F}" type="presParOf" srcId="{F3B7A6C2-749A-4DC3-9CC1-1D549EB22583}" destId="{0E111320-50D5-4B74-A8DD-F0D4ED633EB0}" srcOrd="0" destOrd="0" presId="urn:microsoft.com/office/officeart/2008/layout/PictureStrips"/>
    <dgm:cxn modelId="{C3690E99-09FC-421A-8D5F-426FDC288386}" type="presParOf" srcId="{F3B7A6C2-749A-4DC3-9CC1-1D549EB22583}" destId="{D8BD2EE2-EEAB-4B6A-ADDB-B76DB78EF23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691435-6116-4667-8F26-81EAF326842B}"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US"/>
        </a:p>
      </dgm:t>
    </dgm:pt>
    <dgm:pt modelId="{6A33BE9F-F3AD-4D2D-9DD1-E49860BA0385}">
      <dgm:prSet phldrT="[Texto]" custT="1"/>
      <dgm:spPr/>
      <dgm:t>
        <a:bodyPr/>
        <a:lstStyle/>
        <a:p>
          <a:pPr algn="l"/>
          <a:r>
            <a:rPr lang="es-MX" sz="1600" b="1" dirty="0"/>
            <a:t>Observación Científica </a:t>
          </a:r>
          <a:endParaRPr lang="es-US" sz="1600" dirty="0"/>
        </a:p>
        <a:p>
          <a:pPr algn="just"/>
          <a:r>
            <a:rPr lang="es-MX" sz="1600" dirty="0"/>
            <a:t>Se realizará una síntesis de los datos recolectados, utilizando un criterio científico, para determinar la relación que existe entre la morosidad de la cartera de créditos para la microempresa del Segmento 1 del Sistema Financiero Popular Ecuatoriano, y el nivel de emprendimiento en el Ecuador. </a:t>
          </a:r>
          <a:endParaRPr lang="es-US" sz="1600" dirty="0"/>
        </a:p>
      </dgm:t>
    </dgm:pt>
    <dgm:pt modelId="{1878CE73-57E8-459B-B9DA-6368725DC17B}" type="parTrans" cxnId="{C33E7BEF-D938-4AE2-8E11-3B9AB8824EB6}">
      <dgm:prSet/>
      <dgm:spPr/>
      <dgm:t>
        <a:bodyPr/>
        <a:lstStyle/>
        <a:p>
          <a:endParaRPr lang="es-US" sz="2800"/>
        </a:p>
      </dgm:t>
    </dgm:pt>
    <dgm:pt modelId="{69694C1D-05C1-4230-AE24-FB9D3050D58A}" type="sibTrans" cxnId="{C33E7BEF-D938-4AE2-8E11-3B9AB8824EB6}">
      <dgm:prSet/>
      <dgm:spPr/>
      <dgm:t>
        <a:bodyPr/>
        <a:lstStyle/>
        <a:p>
          <a:endParaRPr lang="es-US" sz="2800"/>
        </a:p>
      </dgm:t>
    </dgm:pt>
    <dgm:pt modelId="{767F07E1-6874-423F-8DBB-C04BA2E54EE3}">
      <dgm:prSet phldrT="[Texto]" custT="1"/>
      <dgm:spPr/>
      <dgm:t>
        <a:bodyPr/>
        <a:lstStyle/>
        <a:p>
          <a:pPr algn="l"/>
          <a:r>
            <a:rPr lang="es-MX" sz="1600" b="1" dirty="0"/>
            <a:t>Base de Datos</a:t>
          </a:r>
          <a:endParaRPr lang="es-US" sz="1600" dirty="0"/>
        </a:p>
        <a:p>
          <a:pPr algn="just"/>
          <a:r>
            <a:rPr lang="es-MX" sz="1600" dirty="0"/>
            <a:t>La base de datos que se genere mediante el levantamiento de información primaria y secundaria, se convierte en los insumos de la investigación que a través del análisis y síntesis, dará como resultado la consecución del os objetivo establecidos en el estudio. </a:t>
          </a:r>
          <a:endParaRPr lang="es-US" sz="1600" dirty="0"/>
        </a:p>
      </dgm:t>
    </dgm:pt>
    <dgm:pt modelId="{5DE3966F-9BFF-49C4-AEDF-E52334B7B091}" type="parTrans" cxnId="{12FCD996-5A36-4A2F-B9B4-D54C5572AF85}">
      <dgm:prSet/>
      <dgm:spPr/>
      <dgm:t>
        <a:bodyPr/>
        <a:lstStyle/>
        <a:p>
          <a:endParaRPr lang="es-US" sz="2800"/>
        </a:p>
      </dgm:t>
    </dgm:pt>
    <dgm:pt modelId="{4D2A5BE8-830C-4C2E-9630-E25DD04D1459}" type="sibTrans" cxnId="{12FCD996-5A36-4A2F-B9B4-D54C5572AF85}">
      <dgm:prSet/>
      <dgm:spPr/>
      <dgm:t>
        <a:bodyPr/>
        <a:lstStyle/>
        <a:p>
          <a:endParaRPr lang="es-US" sz="2800"/>
        </a:p>
      </dgm:t>
    </dgm:pt>
    <dgm:pt modelId="{C368C239-9B8A-4BF3-9E21-76E6E9D5DEF2}" type="pres">
      <dgm:prSet presAssocID="{C2691435-6116-4667-8F26-81EAF326842B}" presName="Name0" presStyleCnt="0">
        <dgm:presLayoutVars>
          <dgm:dir/>
          <dgm:resizeHandles val="exact"/>
        </dgm:presLayoutVars>
      </dgm:prSet>
      <dgm:spPr/>
      <dgm:t>
        <a:bodyPr/>
        <a:lstStyle/>
        <a:p>
          <a:endParaRPr lang="es-US"/>
        </a:p>
      </dgm:t>
    </dgm:pt>
    <dgm:pt modelId="{D16EC8CD-DDAE-410A-9371-73D28E03115A}" type="pres">
      <dgm:prSet presAssocID="{6A33BE9F-F3AD-4D2D-9DD1-E49860BA0385}" presName="composite" presStyleCnt="0"/>
      <dgm:spPr/>
    </dgm:pt>
    <dgm:pt modelId="{7C148DF0-10E6-401B-9593-B23F4AB1B2AE}" type="pres">
      <dgm:prSet presAssocID="{6A33BE9F-F3AD-4D2D-9DD1-E49860BA0385}" presName="rect1" presStyleLbl="trAlignAcc1" presStyleIdx="0" presStyleCnt="2" custScaleY="129408">
        <dgm:presLayoutVars>
          <dgm:bulletEnabled val="1"/>
        </dgm:presLayoutVars>
      </dgm:prSet>
      <dgm:spPr/>
      <dgm:t>
        <a:bodyPr/>
        <a:lstStyle/>
        <a:p>
          <a:endParaRPr lang="es-US"/>
        </a:p>
      </dgm:t>
    </dgm:pt>
    <dgm:pt modelId="{DF08BF9D-98C4-4B8D-AF85-2EF8063456DF}" type="pres">
      <dgm:prSet presAssocID="{6A33BE9F-F3AD-4D2D-9DD1-E49860BA0385}" presName="rect2" presStyleLbl="fgImgPlace1" presStyleIdx="0" presStyleCnt="2"/>
      <dgm:spPr>
        <a:blipFill rotWithShape="1">
          <a:blip xmlns:r="http://schemas.openxmlformats.org/officeDocument/2006/relationships" r:embed="rId1"/>
          <a:stretch>
            <a:fillRect/>
          </a:stretch>
        </a:blipFill>
      </dgm:spPr>
    </dgm:pt>
    <dgm:pt modelId="{E8463F77-DF7D-4833-9493-0190A212ABFE}" type="pres">
      <dgm:prSet presAssocID="{69694C1D-05C1-4230-AE24-FB9D3050D58A}" presName="sibTrans" presStyleCnt="0"/>
      <dgm:spPr/>
    </dgm:pt>
    <dgm:pt modelId="{F3B7A6C2-749A-4DC3-9CC1-1D549EB22583}" type="pres">
      <dgm:prSet presAssocID="{767F07E1-6874-423F-8DBB-C04BA2E54EE3}" presName="composite" presStyleCnt="0"/>
      <dgm:spPr/>
    </dgm:pt>
    <dgm:pt modelId="{0E111320-50D5-4B74-A8DD-F0D4ED633EB0}" type="pres">
      <dgm:prSet presAssocID="{767F07E1-6874-423F-8DBB-C04BA2E54EE3}" presName="rect1" presStyleLbl="trAlignAcc1" presStyleIdx="1" presStyleCnt="2" custScaleY="127911">
        <dgm:presLayoutVars>
          <dgm:bulletEnabled val="1"/>
        </dgm:presLayoutVars>
      </dgm:prSet>
      <dgm:spPr/>
      <dgm:t>
        <a:bodyPr/>
        <a:lstStyle/>
        <a:p>
          <a:endParaRPr lang="es-US"/>
        </a:p>
      </dgm:t>
    </dgm:pt>
    <dgm:pt modelId="{D8BD2EE2-EEAB-4B6A-ADDB-B76DB78EF23D}" type="pres">
      <dgm:prSet presAssocID="{767F07E1-6874-423F-8DBB-C04BA2E54EE3}" presName="rect2" presStyleLbl="fgImgPlace1" presStyleIdx="1" presStyleCnt="2"/>
      <dgm:spPr>
        <a:blipFill rotWithShape="1">
          <a:blip xmlns:r="http://schemas.openxmlformats.org/officeDocument/2006/relationships" r:embed="rId2"/>
          <a:stretch>
            <a:fillRect/>
          </a:stretch>
        </a:blipFill>
      </dgm:spPr>
    </dgm:pt>
  </dgm:ptLst>
  <dgm:cxnLst>
    <dgm:cxn modelId="{12FCD996-5A36-4A2F-B9B4-D54C5572AF85}" srcId="{C2691435-6116-4667-8F26-81EAF326842B}" destId="{767F07E1-6874-423F-8DBB-C04BA2E54EE3}" srcOrd="1" destOrd="0" parTransId="{5DE3966F-9BFF-49C4-AEDF-E52334B7B091}" sibTransId="{4D2A5BE8-830C-4C2E-9630-E25DD04D1459}"/>
    <dgm:cxn modelId="{CBDD83BF-A0F9-4D97-B98B-9738599B8148}" type="presOf" srcId="{6A33BE9F-F3AD-4D2D-9DD1-E49860BA0385}" destId="{7C148DF0-10E6-401B-9593-B23F4AB1B2AE}" srcOrd="0" destOrd="0" presId="urn:microsoft.com/office/officeart/2008/layout/PictureStrips"/>
    <dgm:cxn modelId="{96F9B08D-DC5A-40AD-A38D-E538DFA11931}" type="presOf" srcId="{767F07E1-6874-423F-8DBB-C04BA2E54EE3}" destId="{0E111320-50D5-4B74-A8DD-F0D4ED633EB0}" srcOrd="0" destOrd="0" presId="urn:microsoft.com/office/officeart/2008/layout/PictureStrips"/>
    <dgm:cxn modelId="{A288A067-3624-4571-AA8A-E53E493DE060}" type="presOf" srcId="{C2691435-6116-4667-8F26-81EAF326842B}" destId="{C368C239-9B8A-4BF3-9E21-76E6E9D5DEF2}" srcOrd="0" destOrd="0" presId="urn:microsoft.com/office/officeart/2008/layout/PictureStrips"/>
    <dgm:cxn modelId="{C33E7BEF-D938-4AE2-8E11-3B9AB8824EB6}" srcId="{C2691435-6116-4667-8F26-81EAF326842B}" destId="{6A33BE9F-F3AD-4D2D-9DD1-E49860BA0385}" srcOrd="0" destOrd="0" parTransId="{1878CE73-57E8-459B-B9DA-6368725DC17B}" sibTransId="{69694C1D-05C1-4230-AE24-FB9D3050D58A}"/>
    <dgm:cxn modelId="{78E5A746-7D7E-433F-A16F-D88EBDF3534B}" type="presParOf" srcId="{C368C239-9B8A-4BF3-9E21-76E6E9D5DEF2}" destId="{D16EC8CD-DDAE-410A-9371-73D28E03115A}" srcOrd="0" destOrd="0" presId="urn:microsoft.com/office/officeart/2008/layout/PictureStrips"/>
    <dgm:cxn modelId="{9A3B1797-1EFC-4C20-BD73-820E98F9E601}" type="presParOf" srcId="{D16EC8CD-DDAE-410A-9371-73D28E03115A}" destId="{7C148DF0-10E6-401B-9593-B23F4AB1B2AE}" srcOrd="0" destOrd="0" presId="urn:microsoft.com/office/officeart/2008/layout/PictureStrips"/>
    <dgm:cxn modelId="{B9DCD8EA-8369-4C25-901D-F5C119ACF9DA}" type="presParOf" srcId="{D16EC8CD-DDAE-410A-9371-73D28E03115A}" destId="{DF08BF9D-98C4-4B8D-AF85-2EF8063456DF}" srcOrd="1" destOrd="0" presId="urn:microsoft.com/office/officeart/2008/layout/PictureStrips"/>
    <dgm:cxn modelId="{42EFC706-8963-4276-8D3D-4410F4726125}" type="presParOf" srcId="{C368C239-9B8A-4BF3-9E21-76E6E9D5DEF2}" destId="{E8463F77-DF7D-4833-9493-0190A212ABFE}" srcOrd="1" destOrd="0" presId="urn:microsoft.com/office/officeart/2008/layout/PictureStrips"/>
    <dgm:cxn modelId="{A44118B2-5932-47F3-9AA1-714DA28BE2E6}" type="presParOf" srcId="{C368C239-9B8A-4BF3-9E21-76E6E9D5DEF2}" destId="{F3B7A6C2-749A-4DC3-9CC1-1D549EB22583}" srcOrd="2" destOrd="0" presId="urn:microsoft.com/office/officeart/2008/layout/PictureStrips"/>
    <dgm:cxn modelId="{277CE079-F777-4A90-BF1B-ED1A41842D96}" type="presParOf" srcId="{F3B7A6C2-749A-4DC3-9CC1-1D549EB22583}" destId="{0E111320-50D5-4B74-A8DD-F0D4ED633EB0}" srcOrd="0" destOrd="0" presId="urn:microsoft.com/office/officeart/2008/layout/PictureStrips"/>
    <dgm:cxn modelId="{AE5B3AD1-D7DD-444F-8A98-826C3A283B28}" type="presParOf" srcId="{F3B7A6C2-749A-4DC3-9CC1-1D549EB22583}" destId="{D8BD2EE2-EEAB-4B6A-ADDB-B76DB78EF23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691435-6116-4667-8F26-81EAF326842B}"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US"/>
        </a:p>
      </dgm:t>
    </dgm:pt>
    <dgm:pt modelId="{6A33BE9F-F3AD-4D2D-9DD1-E49860BA0385}">
      <dgm:prSet phldrT="[Texto]" custT="1"/>
      <dgm:spPr/>
      <dgm:t>
        <a:bodyPr/>
        <a:lstStyle/>
        <a:p>
          <a:pPr algn="l"/>
          <a:r>
            <a:rPr lang="es-EC" sz="1600" b="1" dirty="0"/>
            <a:t>Técnica documental </a:t>
          </a:r>
          <a:endParaRPr lang="es-US" sz="1600" dirty="0"/>
        </a:p>
        <a:p>
          <a:pPr algn="l"/>
          <a:r>
            <a:rPr lang="es-EC" sz="1600" dirty="0"/>
            <a:t>La información será obtenida mediante la interpretación y análisis de fuentes documentales, en este caso gubernamentales. </a:t>
          </a:r>
          <a:endParaRPr lang="es-US" sz="1600" dirty="0"/>
        </a:p>
      </dgm:t>
    </dgm:pt>
    <dgm:pt modelId="{1878CE73-57E8-459B-B9DA-6368725DC17B}" type="parTrans" cxnId="{C33E7BEF-D938-4AE2-8E11-3B9AB8824EB6}">
      <dgm:prSet/>
      <dgm:spPr/>
      <dgm:t>
        <a:bodyPr/>
        <a:lstStyle/>
        <a:p>
          <a:endParaRPr lang="es-US" sz="2800"/>
        </a:p>
      </dgm:t>
    </dgm:pt>
    <dgm:pt modelId="{69694C1D-05C1-4230-AE24-FB9D3050D58A}" type="sibTrans" cxnId="{C33E7BEF-D938-4AE2-8E11-3B9AB8824EB6}">
      <dgm:prSet/>
      <dgm:spPr/>
      <dgm:t>
        <a:bodyPr/>
        <a:lstStyle/>
        <a:p>
          <a:endParaRPr lang="es-US" sz="2800"/>
        </a:p>
      </dgm:t>
    </dgm:pt>
    <dgm:pt modelId="{767F07E1-6874-423F-8DBB-C04BA2E54EE3}">
      <dgm:prSet phldrT="[Texto]" custT="1"/>
      <dgm:spPr/>
      <dgm:t>
        <a:bodyPr/>
        <a:lstStyle/>
        <a:p>
          <a:pPr algn="l"/>
          <a:r>
            <a:rPr lang="es-EC" sz="1600" b="1" dirty="0"/>
            <a:t>Explicativo</a:t>
          </a:r>
          <a:endParaRPr lang="es-US" sz="1600" dirty="0"/>
        </a:p>
        <a:p>
          <a:pPr algn="l"/>
          <a:r>
            <a:rPr lang="es-EC" sz="1600" dirty="0"/>
            <a:t>Con la ayuda de herramientas informáticas se puede establecer un mejor análisis de las variables estudiadas en la investigación. </a:t>
          </a:r>
          <a:endParaRPr lang="es-US" sz="1600" dirty="0"/>
        </a:p>
      </dgm:t>
    </dgm:pt>
    <dgm:pt modelId="{5DE3966F-9BFF-49C4-AEDF-E52334B7B091}" type="parTrans" cxnId="{12FCD996-5A36-4A2F-B9B4-D54C5572AF85}">
      <dgm:prSet/>
      <dgm:spPr/>
      <dgm:t>
        <a:bodyPr/>
        <a:lstStyle/>
        <a:p>
          <a:endParaRPr lang="es-US" sz="2800"/>
        </a:p>
      </dgm:t>
    </dgm:pt>
    <dgm:pt modelId="{4D2A5BE8-830C-4C2E-9630-E25DD04D1459}" type="sibTrans" cxnId="{12FCD996-5A36-4A2F-B9B4-D54C5572AF85}">
      <dgm:prSet/>
      <dgm:spPr/>
      <dgm:t>
        <a:bodyPr/>
        <a:lstStyle/>
        <a:p>
          <a:endParaRPr lang="es-US" sz="2800"/>
        </a:p>
      </dgm:t>
    </dgm:pt>
    <dgm:pt modelId="{C368C239-9B8A-4BF3-9E21-76E6E9D5DEF2}" type="pres">
      <dgm:prSet presAssocID="{C2691435-6116-4667-8F26-81EAF326842B}" presName="Name0" presStyleCnt="0">
        <dgm:presLayoutVars>
          <dgm:dir/>
          <dgm:resizeHandles val="exact"/>
        </dgm:presLayoutVars>
      </dgm:prSet>
      <dgm:spPr/>
      <dgm:t>
        <a:bodyPr/>
        <a:lstStyle/>
        <a:p>
          <a:endParaRPr lang="es-US"/>
        </a:p>
      </dgm:t>
    </dgm:pt>
    <dgm:pt modelId="{D16EC8CD-DDAE-410A-9371-73D28E03115A}" type="pres">
      <dgm:prSet presAssocID="{6A33BE9F-F3AD-4D2D-9DD1-E49860BA0385}" presName="composite" presStyleCnt="0"/>
      <dgm:spPr/>
    </dgm:pt>
    <dgm:pt modelId="{7C148DF0-10E6-401B-9593-B23F4AB1B2AE}" type="pres">
      <dgm:prSet presAssocID="{6A33BE9F-F3AD-4D2D-9DD1-E49860BA0385}" presName="rect1" presStyleLbl="trAlignAcc1" presStyleIdx="0" presStyleCnt="2" custScaleY="129408">
        <dgm:presLayoutVars>
          <dgm:bulletEnabled val="1"/>
        </dgm:presLayoutVars>
      </dgm:prSet>
      <dgm:spPr/>
      <dgm:t>
        <a:bodyPr/>
        <a:lstStyle/>
        <a:p>
          <a:endParaRPr lang="es-US"/>
        </a:p>
      </dgm:t>
    </dgm:pt>
    <dgm:pt modelId="{DF08BF9D-98C4-4B8D-AF85-2EF8063456DF}" type="pres">
      <dgm:prSet presAssocID="{6A33BE9F-F3AD-4D2D-9DD1-E49860BA0385}" presName="rect2" presStyleLbl="fgImgPlace1" presStyleIdx="0" presStyleCnt="2"/>
      <dgm:spPr>
        <a:blipFill rotWithShape="1">
          <a:blip xmlns:r="http://schemas.openxmlformats.org/officeDocument/2006/relationships" r:embed="rId1"/>
          <a:stretch>
            <a:fillRect/>
          </a:stretch>
        </a:blipFill>
      </dgm:spPr>
    </dgm:pt>
    <dgm:pt modelId="{E8463F77-DF7D-4833-9493-0190A212ABFE}" type="pres">
      <dgm:prSet presAssocID="{69694C1D-05C1-4230-AE24-FB9D3050D58A}" presName="sibTrans" presStyleCnt="0"/>
      <dgm:spPr/>
    </dgm:pt>
    <dgm:pt modelId="{F3B7A6C2-749A-4DC3-9CC1-1D549EB22583}" type="pres">
      <dgm:prSet presAssocID="{767F07E1-6874-423F-8DBB-C04BA2E54EE3}" presName="composite" presStyleCnt="0"/>
      <dgm:spPr/>
    </dgm:pt>
    <dgm:pt modelId="{0E111320-50D5-4B74-A8DD-F0D4ED633EB0}" type="pres">
      <dgm:prSet presAssocID="{767F07E1-6874-423F-8DBB-C04BA2E54EE3}" presName="rect1" presStyleLbl="trAlignAcc1" presStyleIdx="1" presStyleCnt="2" custScaleY="127911">
        <dgm:presLayoutVars>
          <dgm:bulletEnabled val="1"/>
        </dgm:presLayoutVars>
      </dgm:prSet>
      <dgm:spPr/>
      <dgm:t>
        <a:bodyPr/>
        <a:lstStyle/>
        <a:p>
          <a:endParaRPr lang="es-US"/>
        </a:p>
      </dgm:t>
    </dgm:pt>
    <dgm:pt modelId="{D8BD2EE2-EEAB-4B6A-ADDB-B76DB78EF23D}" type="pres">
      <dgm:prSet presAssocID="{767F07E1-6874-423F-8DBB-C04BA2E54EE3}" presName="rect2" presStyleLbl="fgImgPlace1" presStyleIdx="1" presStyleCnt="2"/>
      <dgm:spPr>
        <a:blipFill rotWithShape="1">
          <a:blip xmlns:r="http://schemas.openxmlformats.org/officeDocument/2006/relationships" r:embed="rId2"/>
          <a:stretch>
            <a:fillRect/>
          </a:stretch>
        </a:blipFill>
      </dgm:spPr>
    </dgm:pt>
  </dgm:ptLst>
  <dgm:cxnLst>
    <dgm:cxn modelId="{4D37C8AE-B359-439F-ACA9-5303ADB20C5B}" type="presOf" srcId="{767F07E1-6874-423F-8DBB-C04BA2E54EE3}" destId="{0E111320-50D5-4B74-A8DD-F0D4ED633EB0}" srcOrd="0" destOrd="0" presId="urn:microsoft.com/office/officeart/2008/layout/PictureStrips"/>
    <dgm:cxn modelId="{12FCD996-5A36-4A2F-B9B4-D54C5572AF85}" srcId="{C2691435-6116-4667-8F26-81EAF326842B}" destId="{767F07E1-6874-423F-8DBB-C04BA2E54EE3}" srcOrd="1" destOrd="0" parTransId="{5DE3966F-9BFF-49C4-AEDF-E52334B7B091}" sibTransId="{4D2A5BE8-830C-4C2E-9630-E25DD04D1459}"/>
    <dgm:cxn modelId="{C6407D7F-8506-4377-97F1-FDEFE02F6CD2}" type="presOf" srcId="{C2691435-6116-4667-8F26-81EAF326842B}" destId="{C368C239-9B8A-4BF3-9E21-76E6E9D5DEF2}" srcOrd="0" destOrd="0" presId="urn:microsoft.com/office/officeart/2008/layout/PictureStrips"/>
    <dgm:cxn modelId="{F25822A6-E8A9-4CA8-8A54-2DB222DB538B}" type="presOf" srcId="{6A33BE9F-F3AD-4D2D-9DD1-E49860BA0385}" destId="{7C148DF0-10E6-401B-9593-B23F4AB1B2AE}" srcOrd="0" destOrd="0" presId="urn:microsoft.com/office/officeart/2008/layout/PictureStrips"/>
    <dgm:cxn modelId="{C33E7BEF-D938-4AE2-8E11-3B9AB8824EB6}" srcId="{C2691435-6116-4667-8F26-81EAF326842B}" destId="{6A33BE9F-F3AD-4D2D-9DD1-E49860BA0385}" srcOrd="0" destOrd="0" parTransId="{1878CE73-57E8-459B-B9DA-6368725DC17B}" sibTransId="{69694C1D-05C1-4230-AE24-FB9D3050D58A}"/>
    <dgm:cxn modelId="{8B6F4D79-DB06-4F9A-90EC-9A6A6DE16DE1}" type="presParOf" srcId="{C368C239-9B8A-4BF3-9E21-76E6E9D5DEF2}" destId="{D16EC8CD-DDAE-410A-9371-73D28E03115A}" srcOrd="0" destOrd="0" presId="urn:microsoft.com/office/officeart/2008/layout/PictureStrips"/>
    <dgm:cxn modelId="{E98B83EC-4E49-487D-BE78-CB9C319F8B65}" type="presParOf" srcId="{D16EC8CD-DDAE-410A-9371-73D28E03115A}" destId="{7C148DF0-10E6-401B-9593-B23F4AB1B2AE}" srcOrd="0" destOrd="0" presId="urn:microsoft.com/office/officeart/2008/layout/PictureStrips"/>
    <dgm:cxn modelId="{F76E8847-D76F-44D8-9071-EBA2FEA29A6F}" type="presParOf" srcId="{D16EC8CD-DDAE-410A-9371-73D28E03115A}" destId="{DF08BF9D-98C4-4B8D-AF85-2EF8063456DF}" srcOrd="1" destOrd="0" presId="urn:microsoft.com/office/officeart/2008/layout/PictureStrips"/>
    <dgm:cxn modelId="{94259D2D-55B4-4902-9E19-621CD893D44C}" type="presParOf" srcId="{C368C239-9B8A-4BF3-9E21-76E6E9D5DEF2}" destId="{E8463F77-DF7D-4833-9493-0190A212ABFE}" srcOrd="1" destOrd="0" presId="urn:microsoft.com/office/officeart/2008/layout/PictureStrips"/>
    <dgm:cxn modelId="{3E63189D-1FED-43D1-BD54-1FC0AB548848}" type="presParOf" srcId="{C368C239-9B8A-4BF3-9E21-76E6E9D5DEF2}" destId="{F3B7A6C2-749A-4DC3-9CC1-1D549EB22583}" srcOrd="2" destOrd="0" presId="urn:microsoft.com/office/officeart/2008/layout/PictureStrips"/>
    <dgm:cxn modelId="{2F1DFA7E-B54A-4ADB-8A29-8C6A5F4609B1}" type="presParOf" srcId="{F3B7A6C2-749A-4DC3-9CC1-1D549EB22583}" destId="{0E111320-50D5-4B74-A8DD-F0D4ED633EB0}" srcOrd="0" destOrd="0" presId="urn:microsoft.com/office/officeart/2008/layout/PictureStrips"/>
    <dgm:cxn modelId="{A174E468-21CE-4372-BB84-8647A8352A13}" type="presParOf" srcId="{F3B7A6C2-749A-4DC3-9CC1-1D549EB22583}" destId="{D8BD2EE2-EEAB-4B6A-ADDB-B76DB78EF23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8C1DB2-6DD9-451C-9731-BF0BBC6066E0}" type="doc">
      <dgm:prSet loTypeId="urn:microsoft.com/office/officeart/2005/8/layout/chart3" loCatId="relationship" qsTypeId="urn:microsoft.com/office/officeart/2005/8/quickstyle/simple1" qsCatId="simple" csTypeId="urn:microsoft.com/office/officeart/2005/8/colors/accent1_2" csCatId="accent1" phldr="1"/>
      <dgm:spPr/>
    </dgm:pt>
    <dgm:pt modelId="{BBC3765C-0293-4198-BAE7-1E7B5E97BAEB}">
      <dgm:prSet phldrT="[Texto]" custT="1"/>
      <dgm:spPr/>
      <dgm:t>
        <a:bodyPr/>
        <a:lstStyle/>
        <a:p>
          <a:pPr algn="ctr"/>
          <a:r>
            <a:rPr lang="es-EC" sz="1600" b="1" dirty="0"/>
            <a:t>Morosidad</a:t>
          </a:r>
          <a:r>
            <a:rPr lang="es-EC" sz="1400" b="1" dirty="0"/>
            <a:t> </a:t>
          </a:r>
          <a:endParaRPr lang="es-US" sz="1400" dirty="0"/>
        </a:p>
        <a:p>
          <a:pPr algn="r"/>
          <a:r>
            <a:rPr lang="es-EC" sz="1400" dirty="0"/>
            <a:t>El aumento de la morosidad es el factor más relevante al que se enfrentan las entidades financieras para mantener un nivel de solvencia adecuado en el contexto de decrecimiento económico actual.</a:t>
          </a:r>
          <a:endParaRPr lang="es-US" sz="1400" dirty="0"/>
        </a:p>
      </dgm:t>
    </dgm:pt>
    <dgm:pt modelId="{47D0058A-AF29-4386-8063-FEE9C966D729}" type="parTrans" cxnId="{E8BF4DC3-8C46-4A9B-A284-9B18D538D9F0}">
      <dgm:prSet/>
      <dgm:spPr/>
      <dgm:t>
        <a:bodyPr/>
        <a:lstStyle/>
        <a:p>
          <a:endParaRPr lang="es-US"/>
        </a:p>
      </dgm:t>
    </dgm:pt>
    <dgm:pt modelId="{93DB0190-203C-47E6-9D0E-C50095B8DC57}" type="sibTrans" cxnId="{E8BF4DC3-8C46-4A9B-A284-9B18D538D9F0}">
      <dgm:prSet/>
      <dgm:spPr/>
      <dgm:t>
        <a:bodyPr/>
        <a:lstStyle/>
        <a:p>
          <a:endParaRPr lang="es-US"/>
        </a:p>
      </dgm:t>
    </dgm:pt>
    <dgm:pt modelId="{9F27039E-0A27-45D0-A20D-7B41FA36BD41}">
      <dgm:prSet phldrT="[Texto]" custT="1"/>
      <dgm:spPr/>
      <dgm:t>
        <a:bodyPr/>
        <a:lstStyle/>
        <a:p>
          <a:r>
            <a:rPr lang="es-EC" sz="1500" b="1" dirty="0"/>
            <a:t>Teoría del Emprendimiento de Andy Freire</a:t>
          </a:r>
          <a:endParaRPr lang="es-US" sz="1500" b="1" dirty="0"/>
        </a:p>
        <a:p>
          <a:r>
            <a:rPr lang="es-EC" sz="1400" dirty="0"/>
            <a:t>El problema trascendental no es el capital ni la idea, porque emprender va más allá de una mera actitud mercantil o un conjunto de conceptos. </a:t>
          </a:r>
          <a:endParaRPr lang="es-US" sz="1400" dirty="0"/>
        </a:p>
      </dgm:t>
    </dgm:pt>
    <dgm:pt modelId="{87FB50FE-6737-43D0-931A-737D8C9E4E24}" type="parTrans" cxnId="{C0329D02-65E0-4CAE-8E0B-B0C236426299}">
      <dgm:prSet/>
      <dgm:spPr/>
      <dgm:t>
        <a:bodyPr/>
        <a:lstStyle/>
        <a:p>
          <a:endParaRPr lang="es-US"/>
        </a:p>
      </dgm:t>
    </dgm:pt>
    <dgm:pt modelId="{EF465E1B-5F6B-4298-B685-4D210AC42B46}" type="sibTrans" cxnId="{C0329D02-65E0-4CAE-8E0B-B0C236426299}">
      <dgm:prSet/>
      <dgm:spPr/>
      <dgm:t>
        <a:bodyPr/>
        <a:lstStyle/>
        <a:p>
          <a:endParaRPr lang="es-US"/>
        </a:p>
      </dgm:t>
    </dgm:pt>
    <dgm:pt modelId="{7CF4FAF8-3F86-45F9-9C8E-C7A9822401EA}">
      <dgm:prSet phldrT="[Texto]" custT="1"/>
      <dgm:spPr/>
      <dgm:t>
        <a:bodyPr/>
        <a:lstStyle/>
        <a:p>
          <a:pPr algn="ctr"/>
          <a:endParaRPr lang="es-EC" sz="1200" dirty="0"/>
        </a:p>
        <a:p>
          <a:pPr algn="ctr"/>
          <a:r>
            <a:rPr lang="es-EC" sz="1600" b="1" dirty="0"/>
            <a:t>Teoría del Crédito </a:t>
          </a:r>
        </a:p>
        <a:p>
          <a:pPr algn="l"/>
          <a:r>
            <a:rPr lang="es-EC" sz="1400" dirty="0"/>
            <a:t>El sentido económico del crédito reside en que por medio del mismo el aprovechamiento de la existencia económica de bienes es fomentado extraordinariamente.</a:t>
          </a:r>
          <a:endParaRPr lang="es-US" sz="1400" dirty="0"/>
        </a:p>
      </dgm:t>
    </dgm:pt>
    <dgm:pt modelId="{2D505B14-D9C4-4E1C-B07E-A77FACFA6ECB}" type="parTrans" cxnId="{1362DBAC-85A9-4276-8AC2-B29ACBE83982}">
      <dgm:prSet/>
      <dgm:spPr/>
      <dgm:t>
        <a:bodyPr/>
        <a:lstStyle/>
        <a:p>
          <a:endParaRPr lang="es-US"/>
        </a:p>
      </dgm:t>
    </dgm:pt>
    <dgm:pt modelId="{4D4AF600-9F97-4B66-8E3D-0AD1D78130B0}" type="sibTrans" cxnId="{1362DBAC-85A9-4276-8AC2-B29ACBE83982}">
      <dgm:prSet/>
      <dgm:spPr/>
      <dgm:t>
        <a:bodyPr/>
        <a:lstStyle/>
        <a:p>
          <a:endParaRPr lang="es-US"/>
        </a:p>
      </dgm:t>
    </dgm:pt>
    <dgm:pt modelId="{646AF3B2-5D2A-4E9A-B4D0-C985A80E200F}" type="pres">
      <dgm:prSet presAssocID="{8C8C1DB2-6DD9-451C-9731-BF0BBC6066E0}" presName="compositeShape" presStyleCnt="0">
        <dgm:presLayoutVars>
          <dgm:chMax val="7"/>
          <dgm:dir/>
          <dgm:resizeHandles val="exact"/>
        </dgm:presLayoutVars>
      </dgm:prSet>
      <dgm:spPr/>
    </dgm:pt>
    <dgm:pt modelId="{181C34C1-B0E8-461F-A19F-6F5C31360AE2}" type="pres">
      <dgm:prSet presAssocID="{8C8C1DB2-6DD9-451C-9731-BF0BBC6066E0}" presName="wedge1" presStyleLbl="node1" presStyleIdx="0" presStyleCnt="3" custScaleY="98508"/>
      <dgm:spPr/>
      <dgm:t>
        <a:bodyPr/>
        <a:lstStyle/>
        <a:p>
          <a:endParaRPr lang="es-US"/>
        </a:p>
      </dgm:t>
    </dgm:pt>
    <dgm:pt modelId="{EBABA918-CDB7-471C-943F-B84F725456F5}" type="pres">
      <dgm:prSet presAssocID="{8C8C1DB2-6DD9-451C-9731-BF0BBC6066E0}" presName="wedge1Tx" presStyleLbl="node1" presStyleIdx="0" presStyleCnt="3">
        <dgm:presLayoutVars>
          <dgm:chMax val="0"/>
          <dgm:chPref val="0"/>
          <dgm:bulletEnabled val="1"/>
        </dgm:presLayoutVars>
      </dgm:prSet>
      <dgm:spPr/>
      <dgm:t>
        <a:bodyPr/>
        <a:lstStyle/>
        <a:p>
          <a:endParaRPr lang="es-US"/>
        </a:p>
      </dgm:t>
    </dgm:pt>
    <dgm:pt modelId="{15594AD1-2C73-4B02-BEDC-A00CFE383B1B}" type="pres">
      <dgm:prSet presAssocID="{8C8C1DB2-6DD9-451C-9731-BF0BBC6066E0}" presName="wedge2" presStyleLbl="node1" presStyleIdx="1" presStyleCnt="3"/>
      <dgm:spPr/>
      <dgm:t>
        <a:bodyPr/>
        <a:lstStyle/>
        <a:p>
          <a:endParaRPr lang="es-US"/>
        </a:p>
      </dgm:t>
    </dgm:pt>
    <dgm:pt modelId="{5E50B1CD-5768-48FF-B856-4E8449D7EDC8}" type="pres">
      <dgm:prSet presAssocID="{8C8C1DB2-6DD9-451C-9731-BF0BBC6066E0}" presName="wedge2Tx" presStyleLbl="node1" presStyleIdx="1" presStyleCnt="3">
        <dgm:presLayoutVars>
          <dgm:chMax val="0"/>
          <dgm:chPref val="0"/>
          <dgm:bulletEnabled val="1"/>
        </dgm:presLayoutVars>
      </dgm:prSet>
      <dgm:spPr/>
      <dgm:t>
        <a:bodyPr/>
        <a:lstStyle/>
        <a:p>
          <a:endParaRPr lang="es-US"/>
        </a:p>
      </dgm:t>
    </dgm:pt>
    <dgm:pt modelId="{5D250391-843B-4BC1-8C2F-A50CB35D5FA1}" type="pres">
      <dgm:prSet presAssocID="{8C8C1DB2-6DD9-451C-9731-BF0BBC6066E0}" presName="wedge3" presStyleLbl="node1" presStyleIdx="2" presStyleCnt="3" custLinFactNeighborX="-658"/>
      <dgm:spPr/>
      <dgm:t>
        <a:bodyPr/>
        <a:lstStyle/>
        <a:p>
          <a:endParaRPr lang="es-US"/>
        </a:p>
      </dgm:t>
    </dgm:pt>
    <dgm:pt modelId="{2106EA7C-4053-4AB5-913A-17A72806AC6E}" type="pres">
      <dgm:prSet presAssocID="{8C8C1DB2-6DD9-451C-9731-BF0BBC6066E0}" presName="wedge3Tx" presStyleLbl="node1" presStyleIdx="2" presStyleCnt="3">
        <dgm:presLayoutVars>
          <dgm:chMax val="0"/>
          <dgm:chPref val="0"/>
          <dgm:bulletEnabled val="1"/>
        </dgm:presLayoutVars>
      </dgm:prSet>
      <dgm:spPr/>
      <dgm:t>
        <a:bodyPr/>
        <a:lstStyle/>
        <a:p>
          <a:endParaRPr lang="es-US"/>
        </a:p>
      </dgm:t>
    </dgm:pt>
  </dgm:ptLst>
  <dgm:cxnLst>
    <dgm:cxn modelId="{254CC2AA-B0ED-47AB-A23E-AF1A105DF052}" type="presOf" srcId="{7CF4FAF8-3F86-45F9-9C8E-C7A9822401EA}" destId="{2106EA7C-4053-4AB5-913A-17A72806AC6E}" srcOrd="1" destOrd="0" presId="urn:microsoft.com/office/officeart/2005/8/layout/chart3"/>
    <dgm:cxn modelId="{D0938ECD-877C-4CE5-A7C5-B4E037D07032}" type="presOf" srcId="{8C8C1DB2-6DD9-451C-9731-BF0BBC6066E0}" destId="{646AF3B2-5D2A-4E9A-B4D0-C985A80E200F}" srcOrd="0" destOrd="0" presId="urn:microsoft.com/office/officeart/2005/8/layout/chart3"/>
    <dgm:cxn modelId="{1362DBAC-85A9-4276-8AC2-B29ACBE83982}" srcId="{8C8C1DB2-6DD9-451C-9731-BF0BBC6066E0}" destId="{7CF4FAF8-3F86-45F9-9C8E-C7A9822401EA}" srcOrd="2" destOrd="0" parTransId="{2D505B14-D9C4-4E1C-B07E-A77FACFA6ECB}" sibTransId="{4D4AF600-9F97-4B66-8E3D-0AD1D78130B0}"/>
    <dgm:cxn modelId="{E8BF4DC3-8C46-4A9B-A284-9B18D538D9F0}" srcId="{8C8C1DB2-6DD9-451C-9731-BF0BBC6066E0}" destId="{BBC3765C-0293-4198-BAE7-1E7B5E97BAEB}" srcOrd="0" destOrd="0" parTransId="{47D0058A-AF29-4386-8063-FEE9C966D729}" sibTransId="{93DB0190-203C-47E6-9D0E-C50095B8DC57}"/>
    <dgm:cxn modelId="{C0329D02-65E0-4CAE-8E0B-B0C236426299}" srcId="{8C8C1DB2-6DD9-451C-9731-BF0BBC6066E0}" destId="{9F27039E-0A27-45D0-A20D-7B41FA36BD41}" srcOrd="1" destOrd="0" parTransId="{87FB50FE-6737-43D0-931A-737D8C9E4E24}" sibTransId="{EF465E1B-5F6B-4298-B685-4D210AC42B46}"/>
    <dgm:cxn modelId="{3549D6F6-F53A-4989-BB89-0721E20348B8}" type="presOf" srcId="{7CF4FAF8-3F86-45F9-9C8E-C7A9822401EA}" destId="{5D250391-843B-4BC1-8C2F-A50CB35D5FA1}" srcOrd="0" destOrd="0" presId="urn:microsoft.com/office/officeart/2005/8/layout/chart3"/>
    <dgm:cxn modelId="{C60DDF4A-6436-4FAF-A39D-1F7A50BCBE76}" type="presOf" srcId="{BBC3765C-0293-4198-BAE7-1E7B5E97BAEB}" destId="{EBABA918-CDB7-471C-943F-B84F725456F5}" srcOrd="1" destOrd="0" presId="urn:microsoft.com/office/officeart/2005/8/layout/chart3"/>
    <dgm:cxn modelId="{795C6AF2-F1C1-481C-BBC8-5D4737D70C4A}" type="presOf" srcId="{BBC3765C-0293-4198-BAE7-1E7B5E97BAEB}" destId="{181C34C1-B0E8-461F-A19F-6F5C31360AE2}" srcOrd="0" destOrd="0" presId="urn:microsoft.com/office/officeart/2005/8/layout/chart3"/>
    <dgm:cxn modelId="{C6F1682E-1084-4F0B-BA34-1304645608EE}" type="presOf" srcId="{9F27039E-0A27-45D0-A20D-7B41FA36BD41}" destId="{5E50B1CD-5768-48FF-B856-4E8449D7EDC8}" srcOrd="1" destOrd="0" presId="urn:microsoft.com/office/officeart/2005/8/layout/chart3"/>
    <dgm:cxn modelId="{43816DED-26E6-4A43-90FF-D2BA32168B50}" type="presOf" srcId="{9F27039E-0A27-45D0-A20D-7B41FA36BD41}" destId="{15594AD1-2C73-4B02-BEDC-A00CFE383B1B}" srcOrd="0" destOrd="0" presId="urn:microsoft.com/office/officeart/2005/8/layout/chart3"/>
    <dgm:cxn modelId="{B00E5B41-DDE0-43F0-BF45-B4A200B45E88}" type="presParOf" srcId="{646AF3B2-5D2A-4E9A-B4D0-C985A80E200F}" destId="{181C34C1-B0E8-461F-A19F-6F5C31360AE2}" srcOrd="0" destOrd="0" presId="urn:microsoft.com/office/officeart/2005/8/layout/chart3"/>
    <dgm:cxn modelId="{FC9BDE31-1AAB-4BD5-93B3-45D7CD9F259B}" type="presParOf" srcId="{646AF3B2-5D2A-4E9A-B4D0-C985A80E200F}" destId="{EBABA918-CDB7-471C-943F-B84F725456F5}" srcOrd="1" destOrd="0" presId="urn:microsoft.com/office/officeart/2005/8/layout/chart3"/>
    <dgm:cxn modelId="{0CC9F8F7-2BAF-4242-90D5-B43F4C161443}" type="presParOf" srcId="{646AF3B2-5D2A-4E9A-B4D0-C985A80E200F}" destId="{15594AD1-2C73-4B02-BEDC-A00CFE383B1B}" srcOrd="2" destOrd="0" presId="urn:microsoft.com/office/officeart/2005/8/layout/chart3"/>
    <dgm:cxn modelId="{F5C3AC61-6075-4ED9-B9D3-30CB4BBB1DD3}" type="presParOf" srcId="{646AF3B2-5D2A-4E9A-B4D0-C985A80E200F}" destId="{5E50B1CD-5768-48FF-B856-4E8449D7EDC8}" srcOrd="3" destOrd="0" presId="urn:microsoft.com/office/officeart/2005/8/layout/chart3"/>
    <dgm:cxn modelId="{C45730E7-9730-4A58-869A-98CA794ECA1E}" type="presParOf" srcId="{646AF3B2-5D2A-4E9A-B4D0-C985A80E200F}" destId="{5D250391-843B-4BC1-8C2F-A50CB35D5FA1}" srcOrd="4" destOrd="0" presId="urn:microsoft.com/office/officeart/2005/8/layout/chart3"/>
    <dgm:cxn modelId="{19F4EB10-4D8C-46CF-B8A6-35873F677624}" type="presParOf" srcId="{646AF3B2-5D2A-4E9A-B4D0-C985A80E200F}" destId="{2106EA7C-4053-4AB5-913A-17A72806AC6E}"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8C1DB2-6DD9-451C-9731-BF0BBC6066E0}" type="doc">
      <dgm:prSet loTypeId="urn:microsoft.com/office/officeart/2005/8/layout/chart3" loCatId="relationship" qsTypeId="urn:microsoft.com/office/officeart/2005/8/quickstyle/simple1" qsCatId="simple" csTypeId="urn:microsoft.com/office/officeart/2005/8/colors/accent1_2" csCatId="accent1" phldr="1"/>
      <dgm:spPr/>
    </dgm:pt>
    <dgm:pt modelId="{BBC3765C-0293-4198-BAE7-1E7B5E97BAEB}">
      <dgm:prSet phldrT="[Texto]" custT="1"/>
      <dgm:spPr/>
      <dgm:t>
        <a:bodyPr/>
        <a:lstStyle/>
        <a:p>
          <a:pPr algn="ctr"/>
          <a:endParaRPr lang="es-EC" sz="1400" b="1" dirty="0"/>
        </a:p>
        <a:p>
          <a:pPr algn="ctr"/>
          <a:r>
            <a:rPr lang="es-EC" sz="1400" b="1" dirty="0"/>
            <a:t>El modelo del Evento Empresarial </a:t>
          </a:r>
          <a:endParaRPr lang="es-US" sz="1400" b="1" dirty="0"/>
        </a:p>
        <a:p>
          <a:pPr algn="ctr"/>
          <a:r>
            <a:rPr lang="es-EC" sz="1400" dirty="0"/>
            <a:t>Trata de interpretar las acciones de las personas emprendedoras frente a situaciones adversas.</a:t>
          </a:r>
          <a:endParaRPr lang="es-US" sz="1400" dirty="0"/>
        </a:p>
      </dgm:t>
    </dgm:pt>
    <dgm:pt modelId="{47D0058A-AF29-4386-8063-FEE9C966D729}" type="parTrans" cxnId="{E8BF4DC3-8C46-4A9B-A284-9B18D538D9F0}">
      <dgm:prSet/>
      <dgm:spPr/>
      <dgm:t>
        <a:bodyPr/>
        <a:lstStyle/>
        <a:p>
          <a:endParaRPr lang="es-US" sz="1400"/>
        </a:p>
      </dgm:t>
    </dgm:pt>
    <dgm:pt modelId="{93DB0190-203C-47E6-9D0E-C50095B8DC57}" type="sibTrans" cxnId="{E8BF4DC3-8C46-4A9B-A284-9B18D538D9F0}">
      <dgm:prSet/>
      <dgm:spPr/>
      <dgm:t>
        <a:bodyPr/>
        <a:lstStyle/>
        <a:p>
          <a:endParaRPr lang="es-US" sz="1400"/>
        </a:p>
      </dgm:t>
    </dgm:pt>
    <dgm:pt modelId="{9F27039E-0A27-45D0-A20D-7B41FA36BD41}">
      <dgm:prSet phldrT="[Texto]" custT="1"/>
      <dgm:spPr/>
      <dgm:t>
        <a:bodyPr/>
        <a:lstStyle/>
        <a:p>
          <a:r>
            <a:rPr lang="es-EC" sz="1400" b="1" dirty="0"/>
            <a:t>Teoría del Emprendimiento de Andy Freire</a:t>
          </a:r>
          <a:endParaRPr lang="es-US" sz="1400" b="1" dirty="0"/>
        </a:p>
        <a:p>
          <a:r>
            <a:rPr lang="es-EC" sz="1400" dirty="0"/>
            <a:t>El problema trascendental no es el capital ni la idea, porque emprender va más allá de una mera actitud mercantil o un conjunto de conceptos. </a:t>
          </a:r>
          <a:endParaRPr lang="es-US" sz="1400" dirty="0"/>
        </a:p>
      </dgm:t>
    </dgm:pt>
    <dgm:pt modelId="{87FB50FE-6737-43D0-931A-737D8C9E4E24}" type="parTrans" cxnId="{C0329D02-65E0-4CAE-8E0B-B0C236426299}">
      <dgm:prSet/>
      <dgm:spPr/>
      <dgm:t>
        <a:bodyPr/>
        <a:lstStyle/>
        <a:p>
          <a:endParaRPr lang="es-US" sz="1400"/>
        </a:p>
      </dgm:t>
    </dgm:pt>
    <dgm:pt modelId="{EF465E1B-5F6B-4298-B685-4D210AC42B46}" type="sibTrans" cxnId="{C0329D02-65E0-4CAE-8E0B-B0C236426299}">
      <dgm:prSet/>
      <dgm:spPr/>
      <dgm:t>
        <a:bodyPr/>
        <a:lstStyle/>
        <a:p>
          <a:endParaRPr lang="es-US" sz="1400"/>
        </a:p>
      </dgm:t>
    </dgm:pt>
    <dgm:pt modelId="{7CF4FAF8-3F86-45F9-9C8E-C7A9822401EA}">
      <dgm:prSet phldrT="[Texto]" custT="1"/>
      <dgm:spPr/>
      <dgm:t>
        <a:bodyPr/>
        <a:lstStyle/>
        <a:p>
          <a:pPr algn="ctr"/>
          <a:endParaRPr lang="es-EC" sz="1400" dirty="0"/>
        </a:p>
        <a:p>
          <a:pPr algn="ctr"/>
          <a:r>
            <a:rPr lang="es-EC" sz="1400" b="1" dirty="0"/>
            <a:t>Teoría del Comportamiento Planificado (TPB) </a:t>
          </a:r>
          <a:endParaRPr lang="es-US" sz="1400" dirty="0"/>
        </a:p>
        <a:p>
          <a:pPr algn="ctr"/>
          <a:r>
            <a:rPr lang="es-EC" sz="1400" dirty="0"/>
            <a:t>Esta teoría determina en definitiva cual es comportamiento de una persona en el proceso previo de emprender</a:t>
          </a:r>
          <a:endParaRPr lang="es-US" sz="1400" dirty="0"/>
        </a:p>
      </dgm:t>
    </dgm:pt>
    <dgm:pt modelId="{2D505B14-D9C4-4E1C-B07E-A77FACFA6ECB}" type="parTrans" cxnId="{1362DBAC-85A9-4276-8AC2-B29ACBE83982}">
      <dgm:prSet/>
      <dgm:spPr/>
      <dgm:t>
        <a:bodyPr/>
        <a:lstStyle/>
        <a:p>
          <a:endParaRPr lang="es-US" sz="1400"/>
        </a:p>
      </dgm:t>
    </dgm:pt>
    <dgm:pt modelId="{4D4AF600-9F97-4B66-8E3D-0AD1D78130B0}" type="sibTrans" cxnId="{1362DBAC-85A9-4276-8AC2-B29ACBE83982}">
      <dgm:prSet/>
      <dgm:spPr/>
      <dgm:t>
        <a:bodyPr/>
        <a:lstStyle/>
        <a:p>
          <a:endParaRPr lang="es-US" sz="1400"/>
        </a:p>
      </dgm:t>
    </dgm:pt>
    <dgm:pt modelId="{646AF3B2-5D2A-4E9A-B4D0-C985A80E200F}" type="pres">
      <dgm:prSet presAssocID="{8C8C1DB2-6DD9-451C-9731-BF0BBC6066E0}" presName="compositeShape" presStyleCnt="0">
        <dgm:presLayoutVars>
          <dgm:chMax val="7"/>
          <dgm:dir/>
          <dgm:resizeHandles val="exact"/>
        </dgm:presLayoutVars>
      </dgm:prSet>
      <dgm:spPr/>
    </dgm:pt>
    <dgm:pt modelId="{181C34C1-B0E8-461F-A19F-6F5C31360AE2}" type="pres">
      <dgm:prSet presAssocID="{8C8C1DB2-6DD9-451C-9731-BF0BBC6066E0}" presName="wedge1" presStyleLbl="node1" presStyleIdx="0" presStyleCnt="3" custLinFactNeighborX="324" custLinFactNeighborY="486"/>
      <dgm:spPr/>
      <dgm:t>
        <a:bodyPr/>
        <a:lstStyle/>
        <a:p>
          <a:endParaRPr lang="es-US"/>
        </a:p>
      </dgm:t>
    </dgm:pt>
    <dgm:pt modelId="{EBABA918-CDB7-471C-943F-B84F725456F5}" type="pres">
      <dgm:prSet presAssocID="{8C8C1DB2-6DD9-451C-9731-BF0BBC6066E0}" presName="wedge1Tx" presStyleLbl="node1" presStyleIdx="0" presStyleCnt="3">
        <dgm:presLayoutVars>
          <dgm:chMax val="0"/>
          <dgm:chPref val="0"/>
          <dgm:bulletEnabled val="1"/>
        </dgm:presLayoutVars>
      </dgm:prSet>
      <dgm:spPr/>
      <dgm:t>
        <a:bodyPr/>
        <a:lstStyle/>
        <a:p>
          <a:endParaRPr lang="es-US"/>
        </a:p>
      </dgm:t>
    </dgm:pt>
    <dgm:pt modelId="{15594AD1-2C73-4B02-BEDC-A00CFE383B1B}" type="pres">
      <dgm:prSet presAssocID="{8C8C1DB2-6DD9-451C-9731-BF0BBC6066E0}" presName="wedge2" presStyleLbl="node1" presStyleIdx="1" presStyleCnt="3"/>
      <dgm:spPr/>
      <dgm:t>
        <a:bodyPr/>
        <a:lstStyle/>
        <a:p>
          <a:endParaRPr lang="es-US"/>
        </a:p>
      </dgm:t>
    </dgm:pt>
    <dgm:pt modelId="{5E50B1CD-5768-48FF-B856-4E8449D7EDC8}" type="pres">
      <dgm:prSet presAssocID="{8C8C1DB2-6DD9-451C-9731-BF0BBC6066E0}" presName="wedge2Tx" presStyleLbl="node1" presStyleIdx="1" presStyleCnt="3">
        <dgm:presLayoutVars>
          <dgm:chMax val="0"/>
          <dgm:chPref val="0"/>
          <dgm:bulletEnabled val="1"/>
        </dgm:presLayoutVars>
      </dgm:prSet>
      <dgm:spPr/>
      <dgm:t>
        <a:bodyPr/>
        <a:lstStyle/>
        <a:p>
          <a:endParaRPr lang="es-US"/>
        </a:p>
      </dgm:t>
    </dgm:pt>
    <dgm:pt modelId="{5D250391-843B-4BC1-8C2F-A50CB35D5FA1}" type="pres">
      <dgm:prSet presAssocID="{8C8C1DB2-6DD9-451C-9731-BF0BBC6066E0}" presName="wedge3" presStyleLbl="node1" presStyleIdx="2" presStyleCnt="3" custLinFactNeighborX="-220" custLinFactNeighborY="-658"/>
      <dgm:spPr/>
      <dgm:t>
        <a:bodyPr/>
        <a:lstStyle/>
        <a:p>
          <a:endParaRPr lang="es-US"/>
        </a:p>
      </dgm:t>
    </dgm:pt>
    <dgm:pt modelId="{2106EA7C-4053-4AB5-913A-17A72806AC6E}" type="pres">
      <dgm:prSet presAssocID="{8C8C1DB2-6DD9-451C-9731-BF0BBC6066E0}" presName="wedge3Tx" presStyleLbl="node1" presStyleIdx="2" presStyleCnt="3">
        <dgm:presLayoutVars>
          <dgm:chMax val="0"/>
          <dgm:chPref val="0"/>
          <dgm:bulletEnabled val="1"/>
        </dgm:presLayoutVars>
      </dgm:prSet>
      <dgm:spPr/>
      <dgm:t>
        <a:bodyPr/>
        <a:lstStyle/>
        <a:p>
          <a:endParaRPr lang="es-US"/>
        </a:p>
      </dgm:t>
    </dgm:pt>
  </dgm:ptLst>
  <dgm:cxnLst>
    <dgm:cxn modelId="{C50FB857-9639-4BC0-A537-35ACEF813E6C}" type="presOf" srcId="{BBC3765C-0293-4198-BAE7-1E7B5E97BAEB}" destId="{EBABA918-CDB7-471C-943F-B84F725456F5}" srcOrd="1" destOrd="0" presId="urn:microsoft.com/office/officeart/2005/8/layout/chart3"/>
    <dgm:cxn modelId="{E8BF4DC3-8C46-4A9B-A284-9B18D538D9F0}" srcId="{8C8C1DB2-6DD9-451C-9731-BF0BBC6066E0}" destId="{BBC3765C-0293-4198-BAE7-1E7B5E97BAEB}" srcOrd="0" destOrd="0" parTransId="{47D0058A-AF29-4386-8063-FEE9C966D729}" sibTransId="{93DB0190-203C-47E6-9D0E-C50095B8DC57}"/>
    <dgm:cxn modelId="{6198C131-C2DA-43B8-B311-02730B383205}" type="presOf" srcId="{7CF4FAF8-3F86-45F9-9C8E-C7A9822401EA}" destId="{5D250391-843B-4BC1-8C2F-A50CB35D5FA1}" srcOrd="0" destOrd="0" presId="urn:microsoft.com/office/officeart/2005/8/layout/chart3"/>
    <dgm:cxn modelId="{B2EB70B8-DCE5-4970-ADD3-9C0BF07B5105}" type="presOf" srcId="{BBC3765C-0293-4198-BAE7-1E7B5E97BAEB}" destId="{181C34C1-B0E8-461F-A19F-6F5C31360AE2}" srcOrd="0" destOrd="0" presId="urn:microsoft.com/office/officeart/2005/8/layout/chart3"/>
    <dgm:cxn modelId="{C0329D02-65E0-4CAE-8E0B-B0C236426299}" srcId="{8C8C1DB2-6DD9-451C-9731-BF0BBC6066E0}" destId="{9F27039E-0A27-45D0-A20D-7B41FA36BD41}" srcOrd="1" destOrd="0" parTransId="{87FB50FE-6737-43D0-931A-737D8C9E4E24}" sibTransId="{EF465E1B-5F6B-4298-B685-4D210AC42B46}"/>
    <dgm:cxn modelId="{134020E2-54E1-40FD-A9C7-972FAFAD3CA0}" type="presOf" srcId="{9F27039E-0A27-45D0-A20D-7B41FA36BD41}" destId="{15594AD1-2C73-4B02-BEDC-A00CFE383B1B}" srcOrd="0" destOrd="0" presId="urn:microsoft.com/office/officeart/2005/8/layout/chart3"/>
    <dgm:cxn modelId="{C567D961-F30F-4149-BF8A-F12CCCE479FB}" type="presOf" srcId="{8C8C1DB2-6DD9-451C-9731-BF0BBC6066E0}" destId="{646AF3B2-5D2A-4E9A-B4D0-C985A80E200F}" srcOrd="0" destOrd="0" presId="urn:microsoft.com/office/officeart/2005/8/layout/chart3"/>
    <dgm:cxn modelId="{BEEFF01C-32A8-4635-BA8D-254AE442BB30}" type="presOf" srcId="{9F27039E-0A27-45D0-A20D-7B41FA36BD41}" destId="{5E50B1CD-5768-48FF-B856-4E8449D7EDC8}" srcOrd="1" destOrd="0" presId="urn:microsoft.com/office/officeart/2005/8/layout/chart3"/>
    <dgm:cxn modelId="{1362DBAC-85A9-4276-8AC2-B29ACBE83982}" srcId="{8C8C1DB2-6DD9-451C-9731-BF0BBC6066E0}" destId="{7CF4FAF8-3F86-45F9-9C8E-C7A9822401EA}" srcOrd="2" destOrd="0" parTransId="{2D505B14-D9C4-4E1C-B07E-A77FACFA6ECB}" sibTransId="{4D4AF600-9F97-4B66-8E3D-0AD1D78130B0}"/>
    <dgm:cxn modelId="{78A36C08-F99A-4691-92A6-DC13CB01D7B0}" type="presOf" srcId="{7CF4FAF8-3F86-45F9-9C8E-C7A9822401EA}" destId="{2106EA7C-4053-4AB5-913A-17A72806AC6E}" srcOrd="1" destOrd="0" presId="urn:microsoft.com/office/officeart/2005/8/layout/chart3"/>
    <dgm:cxn modelId="{A4693687-18D0-4287-9F52-F4383E50523B}" type="presParOf" srcId="{646AF3B2-5D2A-4E9A-B4D0-C985A80E200F}" destId="{181C34C1-B0E8-461F-A19F-6F5C31360AE2}" srcOrd="0" destOrd="0" presId="urn:microsoft.com/office/officeart/2005/8/layout/chart3"/>
    <dgm:cxn modelId="{CAC25213-F3C7-4746-A940-E7D00CEB5A3F}" type="presParOf" srcId="{646AF3B2-5D2A-4E9A-B4D0-C985A80E200F}" destId="{EBABA918-CDB7-471C-943F-B84F725456F5}" srcOrd="1" destOrd="0" presId="urn:microsoft.com/office/officeart/2005/8/layout/chart3"/>
    <dgm:cxn modelId="{0EBF398D-8A75-4477-9AC5-6E01AFC53409}" type="presParOf" srcId="{646AF3B2-5D2A-4E9A-B4D0-C985A80E200F}" destId="{15594AD1-2C73-4B02-BEDC-A00CFE383B1B}" srcOrd="2" destOrd="0" presId="urn:microsoft.com/office/officeart/2005/8/layout/chart3"/>
    <dgm:cxn modelId="{C47AE090-DF1D-4D78-B5CC-AD2D29008D91}" type="presParOf" srcId="{646AF3B2-5D2A-4E9A-B4D0-C985A80E200F}" destId="{5E50B1CD-5768-48FF-B856-4E8449D7EDC8}" srcOrd="3" destOrd="0" presId="urn:microsoft.com/office/officeart/2005/8/layout/chart3"/>
    <dgm:cxn modelId="{58C7F690-51CD-48E9-B13E-54883E9C574D}" type="presParOf" srcId="{646AF3B2-5D2A-4E9A-B4D0-C985A80E200F}" destId="{5D250391-843B-4BC1-8C2F-A50CB35D5FA1}" srcOrd="4" destOrd="0" presId="urn:microsoft.com/office/officeart/2005/8/layout/chart3"/>
    <dgm:cxn modelId="{212F9118-2427-49FF-879A-A7838BCFBCBC}" type="presParOf" srcId="{646AF3B2-5D2A-4E9A-B4D0-C985A80E200F}" destId="{2106EA7C-4053-4AB5-913A-17A72806AC6E}"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8EE0A85-84C1-4F59-B07D-1FE82E9A7EF1}"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US"/>
        </a:p>
      </dgm:t>
    </dgm:pt>
    <dgm:pt modelId="{6CE74017-15F5-48AF-9F7A-E78CB41A572A}">
      <dgm:prSet phldrT="[Texto]"/>
      <dgm:spPr/>
      <dgm:t>
        <a:bodyPr/>
        <a:lstStyle/>
        <a:p>
          <a:r>
            <a:rPr lang="es-EC" b="1" dirty="0"/>
            <a:t>Diagnostico situacional</a:t>
          </a:r>
          <a:endParaRPr lang="es-US" dirty="0"/>
        </a:p>
      </dgm:t>
    </dgm:pt>
    <dgm:pt modelId="{AB276B7C-419A-4969-B7D0-E982BC153052}" type="parTrans" cxnId="{663EB703-9CE4-485C-B148-23BEC28733A0}">
      <dgm:prSet/>
      <dgm:spPr/>
      <dgm:t>
        <a:bodyPr/>
        <a:lstStyle/>
        <a:p>
          <a:endParaRPr lang="es-US"/>
        </a:p>
      </dgm:t>
    </dgm:pt>
    <dgm:pt modelId="{D25FD928-5900-4558-B780-D33D30DE2895}" type="sibTrans" cxnId="{663EB703-9CE4-485C-B148-23BEC28733A0}">
      <dgm:prSet/>
      <dgm:spPr/>
      <dgm:t>
        <a:bodyPr/>
        <a:lstStyle/>
        <a:p>
          <a:endParaRPr lang="es-US"/>
        </a:p>
      </dgm:t>
    </dgm:pt>
    <dgm:pt modelId="{79846D88-7642-4A4F-8C41-AC502C76C512}">
      <dgm:prSet phldrT="[Texto]" custT="1"/>
      <dgm:spPr/>
      <dgm:t>
        <a:bodyPr/>
        <a:lstStyle/>
        <a:p>
          <a:pPr algn="just"/>
          <a:r>
            <a:rPr lang="es-EC" sz="1600" dirty="0"/>
            <a:t>El diagnostico situacional es parte del proceso mediante el cual se puede determinar la relación que existe entre el nivel de morosidad y el nivel de emprendimiento en el país, pues al conocer y analizar los factores que influyen en el comportamiento de la economía.</a:t>
          </a:r>
          <a:endParaRPr lang="es-US" sz="1600" dirty="0"/>
        </a:p>
      </dgm:t>
    </dgm:pt>
    <dgm:pt modelId="{BF37D387-EA5F-4866-AA6A-D1783385F90B}" type="parTrans" cxnId="{CD8485EE-DDD5-4A6A-B291-FECF6A476D6A}">
      <dgm:prSet/>
      <dgm:spPr/>
      <dgm:t>
        <a:bodyPr/>
        <a:lstStyle/>
        <a:p>
          <a:endParaRPr lang="es-US"/>
        </a:p>
      </dgm:t>
    </dgm:pt>
    <dgm:pt modelId="{C085594C-1ACF-4AC9-81E6-560BBB3CC099}" type="sibTrans" cxnId="{CD8485EE-DDD5-4A6A-B291-FECF6A476D6A}">
      <dgm:prSet/>
      <dgm:spPr/>
      <dgm:t>
        <a:bodyPr/>
        <a:lstStyle/>
        <a:p>
          <a:endParaRPr lang="es-US"/>
        </a:p>
      </dgm:t>
    </dgm:pt>
    <dgm:pt modelId="{FD46E56B-2476-47A0-8E25-BB74599B99D3}">
      <dgm:prSet phldrT="[Texto]"/>
      <dgm:spPr/>
      <dgm:t>
        <a:bodyPr/>
        <a:lstStyle/>
        <a:p>
          <a:r>
            <a:rPr lang="es-US" b="1" dirty="0"/>
            <a:t>Entorno</a:t>
          </a:r>
        </a:p>
      </dgm:t>
    </dgm:pt>
    <dgm:pt modelId="{90029897-099E-4F86-8634-7BF0ADABA611}" type="parTrans" cxnId="{606CD9B1-9C7C-4D18-B144-35A55017326D}">
      <dgm:prSet/>
      <dgm:spPr/>
      <dgm:t>
        <a:bodyPr/>
        <a:lstStyle/>
        <a:p>
          <a:endParaRPr lang="es-US"/>
        </a:p>
      </dgm:t>
    </dgm:pt>
    <dgm:pt modelId="{EA7BF511-0BC5-4C5B-A699-80EEA3665B1B}" type="sibTrans" cxnId="{606CD9B1-9C7C-4D18-B144-35A55017326D}">
      <dgm:prSet/>
      <dgm:spPr/>
      <dgm:t>
        <a:bodyPr/>
        <a:lstStyle/>
        <a:p>
          <a:endParaRPr lang="es-US"/>
        </a:p>
      </dgm:t>
    </dgm:pt>
    <dgm:pt modelId="{38AF697A-5223-4F3C-B708-4BC0D8A566A0}">
      <dgm:prSet phldrT="[Texto]" custT="1"/>
      <dgm:spPr/>
      <dgm:t>
        <a:bodyPr/>
        <a:lstStyle/>
        <a:p>
          <a:pPr algn="just"/>
          <a:r>
            <a:rPr lang="es-EC" sz="1600" dirty="0"/>
            <a:t>Sin duda el entorno al ser el lugar en donde confluyen los actores de la economía, se convierte en una de las variables de estudio, pues al conocer todos los factores que inciden en el comportamiento de las instituciones financieras con fines populares y solidarios, y además en la actitud y personalidad de los emprendedores.</a:t>
          </a:r>
          <a:endParaRPr lang="es-US" sz="1600" dirty="0"/>
        </a:p>
      </dgm:t>
    </dgm:pt>
    <dgm:pt modelId="{2BC439DE-26CB-45F1-A1C2-2002FD0ACAD3}" type="parTrans" cxnId="{4576238C-B6E9-4B5F-8742-446EA38C34CD}">
      <dgm:prSet/>
      <dgm:spPr/>
      <dgm:t>
        <a:bodyPr/>
        <a:lstStyle/>
        <a:p>
          <a:endParaRPr lang="es-US"/>
        </a:p>
      </dgm:t>
    </dgm:pt>
    <dgm:pt modelId="{A6C7E01A-2241-4D9A-9B11-FF2B28A9A32D}" type="sibTrans" cxnId="{4576238C-B6E9-4B5F-8742-446EA38C34CD}">
      <dgm:prSet/>
      <dgm:spPr/>
      <dgm:t>
        <a:bodyPr/>
        <a:lstStyle/>
        <a:p>
          <a:endParaRPr lang="es-US"/>
        </a:p>
      </dgm:t>
    </dgm:pt>
    <dgm:pt modelId="{15525743-F277-47B9-BB37-2F576518D6C6}" type="pres">
      <dgm:prSet presAssocID="{D8EE0A85-84C1-4F59-B07D-1FE82E9A7EF1}" presName="rootnode" presStyleCnt="0">
        <dgm:presLayoutVars>
          <dgm:chMax/>
          <dgm:chPref/>
          <dgm:dir/>
          <dgm:animLvl val="lvl"/>
        </dgm:presLayoutVars>
      </dgm:prSet>
      <dgm:spPr/>
      <dgm:t>
        <a:bodyPr/>
        <a:lstStyle/>
        <a:p>
          <a:endParaRPr lang="es-US"/>
        </a:p>
      </dgm:t>
    </dgm:pt>
    <dgm:pt modelId="{69F4D95D-8F68-4C85-85C2-D062F5D19EC0}" type="pres">
      <dgm:prSet presAssocID="{6CE74017-15F5-48AF-9F7A-E78CB41A572A}" presName="composite" presStyleCnt="0"/>
      <dgm:spPr/>
    </dgm:pt>
    <dgm:pt modelId="{869D4D87-BDF9-4537-8424-B5038E033B18}" type="pres">
      <dgm:prSet presAssocID="{6CE74017-15F5-48AF-9F7A-E78CB41A572A}" presName="bentUpArrow1" presStyleLbl="alignImgPlace1" presStyleIdx="0" presStyleCnt="1" custScaleX="54997" custScaleY="152129" custLinFactNeighborX="-52272" custLinFactNeighborY="-1184"/>
      <dgm:spPr/>
    </dgm:pt>
    <dgm:pt modelId="{BCF46FBC-DE8F-4BE8-A19A-C79CC0A74CD6}" type="pres">
      <dgm:prSet presAssocID="{6CE74017-15F5-48AF-9F7A-E78CB41A572A}" presName="ParentText" presStyleLbl="node1" presStyleIdx="0" presStyleCnt="2" custLinFactNeighborX="-27465" custLinFactNeighborY="-32432">
        <dgm:presLayoutVars>
          <dgm:chMax val="1"/>
          <dgm:chPref val="1"/>
          <dgm:bulletEnabled val="1"/>
        </dgm:presLayoutVars>
      </dgm:prSet>
      <dgm:spPr/>
      <dgm:t>
        <a:bodyPr/>
        <a:lstStyle/>
        <a:p>
          <a:endParaRPr lang="es-US"/>
        </a:p>
      </dgm:t>
    </dgm:pt>
    <dgm:pt modelId="{5C955EF5-8349-4467-BB82-FDE6B80B3866}" type="pres">
      <dgm:prSet presAssocID="{6CE74017-15F5-48AF-9F7A-E78CB41A572A}" presName="ChildText" presStyleLbl="revTx" presStyleIdx="0" presStyleCnt="2" custScaleX="465406" custLinFactX="44026" custLinFactNeighborX="100000" custLinFactNeighborY="-42747">
        <dgm:presLayoutVars>
          <dgm:chMax val="0"/>
          <dgm:chPref val="0"/>
          <dgm:bulletEnabled val="1"/>
        </dgm:presLayoutVars>
      </dgm:prSet>
      <dgm:spPr/>
      <dgm:t>
        <a:bodyPr/>
        <a:lstStyle/>
        <a:p>
          <a:endParaRPr lang="es-US"/>
        </a:p>
      </dgm:t>
    </dgm:pt>
    <dgm:pt modelId="{907C269B-463C-4527-80A4-56C9E5F01C2F}" type="pres">
      <dgm:prSet presAssocID="{D25FD928-5900-4558-B780-D33D30DE2895}" presName="sibTrans" presStyleCnt="0"/>
      <dgm:spPr/>
    </dgm:pt>
    <dgm:pt modelId="{2399943A-42BC-4D00-A0C5-15433444F6E6}" type="pres">
      <dgm:prSet presAssocID="{FD46E56B-2476-47A0-8E25-BB74599B99D3}" presName="composite" presStyleCnt="0"/>
      <dgm:spPr/>
    </dgm:pt>
    <dgm:pt modelId="{B816A03D-E054-42B1-B254-146B3EC5BCC7}" type="pres">
      <dgm:prSet presAssocID="{FD46E56B-2476-47A0-8E25-BB74599B99D3}" presName="ParentText" presStyleLbl="node1" presStyleIdx="1" presStyleCnt="2" custLinFactX="-7464" custLinFactNeighborX="-100000" custLinFactNeighborY="28176">
        <dgm:presLayoutVars>
          <dgm:chMax val="1"/>
          <dgm:chPref val="1"/>
          <dgm:bulletEnabled val="1"/>
        </dgm:presLayoutVars>
      </dgm:prSet>
      <dgm:spPr/>
      <dgm:t>
        <a:bodyPr/>
        <a:lstStyle/>
        <a:p>
          <a:endParaRPr lang="es-US"/>
        </a:p>
      </dgm:t>
    </dgm:pt>
    <dgm:pt modelId="{F0498EE8-7AE5-44B5-BC9B-4DD997A3F300}" type="pres">
      <dgm:prSet presAssocID="{FD46E56B-2476-47A0-8E25-BB74599B99D3}" presName="FinalChildText" presStyleLbl="revTx" presStyleIdx="1" presStyleCnt="2" custScaleX="389854" custLinFactNeighborX="33" custLinFactNeighborY="29000">
        <dgm:presLayoutVars>
          <dgm:chMax val="0"/>
          <dgm:chPref val="0"/>
          <dgm:bulletEnabled val="1"/>
        </dgm:presLayoutVars>
      </dgm:prSet>
      <dgm:spPr/>
      <dgm:t>
        <a:bodyPr/>
        <a:lstStyle/>
        <a:p>
          <a:endParaRPr lang="es-US"/>
        </a:p>
      </dgm:t>
    </dgm:pt>
  </dgm:ptLst>
  <dgm:cxnLst>
    <dgm:cxn modelId="{2A819CB1-7DE2-46EC-89DA-DB9F1733D701}" type="presOf" srcId="{38AF697A-5223-4F3C-B708-4BC0D8A566A0}" destId="{F0498EE8-7AE5-44B5-BC9B-4DD997A3F300}" srcOrd="0" destOrd="0" presId="urn:microsoft.com/office/officeart/2005/8/layout/StepDownProcess"/>
    <dgm:cxn modelId="{606CD9B1-9C7C-4D18-B144-35A55017326D}" srcId="{D8EE0A85-84C1-4F59-B07D-1FE82E9A7EF1}" destId="{FD46E56B-2476-47A0-8E25-BB74599B99D3}" srcOrd="1" destOrd="0" parTransId="{90029897-099E-4F86-8634-7BF0ADABA611}" sibTransId="{EA7BF511-0BC5-4C5B-A699-80EEA3665B1B}"/>
    <dgm:cxn modelId="{0BAB32A1-6E66-41E8-800B-1BB644FF189B}" type="presOf" srcId="{D8EE0A85-84C1-4F59-B07D-1FE82E9A7EF1}" destId="{15525743-F277-47B9-BB37-2F576518D6C6}" srcOrd="0" destOrd="0" presId="urn:microsoft.com/office/officeart/2005/8/layout/StepDownProcess"/>
    <dgm:cxn modelId="{663EB703-9CE4-485C-B148-23BEC28733A0}" srcId="{D8EE0A85-84C1-4F59-B07D-1FE82E9A7EF1}" destId="{6CE74017-15F5-48AF-9F7A-E78CB41A572A}" srcOrd="0" destOrd="0" parTransId="{AB276B7C-419A-4969-B7D0-E982BC153052}" sibTransId="{D25FD928-5900-4558-B780-D33D30DE2895}"/>
    <dgm:cxn modelId="{CD8485EE-DDD5-4A6A-B291-FECF6A476D6A}" srcId="{6CE74017-15F5-48AF-9F7A-E78CB41A572A}" destId="{79846D88-7642-4A4F-8C41-AC502C76C512}" srcOrd="0" destOrd="0" parTransId="{BF37D387-EA5F-4866-AA6A-D1783385F90B}" sibTransId="{C085594C-1ACF-4AC9-81E6-560BBB3CC099}"/>
    <dgm:cxn modelId="{BC1AF743-7C51-4D02-BA60-540DA58812A8}" type="presOf" srcId="{6CE74017-15F5-48AF-9F7A-E78CB41A572A}" destId="{BCF46FBC-DE8F-4BE8-A19A-C79CC0A74CD6}" srcOrd="0" destOrd="0" presId="urn:microsoft.com/office/officeart/2005/8/layout/StepDownProcess"/>
    <dgm:cxn modelId="{4576238C-B6E9-4B5F-8742-446EA38C34CD}" srcId="{FD46E56B-2476-47A0-8E25-BB74599B99D3}" destId="{38AF697A-5223-4F3C-B708-4BC0D8A566A0}" srcOrd="0" destOrd="0" parTransId="{2BC439DE-26CB-45F1-A1C2-2002FD0ACAD3}" sibTransId="{A6C7E01A-2241-4D9A-9B11-FF2B28A9A32D}"/>
    <dgm:cxn modelId="{E710E3D5-1831-4504-99FE-26C2155CCBC0}" type="presOf" srcId="{79846D88-7642-4A4F-8C41-AC502C76C512}" destId="{5C955EF5-8349-4467-BB82-FDE6B80B3866}" srcOrd="0" destOrd="0" presId="urn:microsoft.com/office/officeart/2005/8/layout/StepDownProcess"/>
    <dgm:cxn modelId="{A1CDC24F-72C4-448D-B09F-9FED8806E90C}" type="presOf" srcId="{FD46E56B-2476-47A0-8E25-BB74599B99D3}" destId="{B816A03D-E054-42B1-B254-146B3EC5BCC7}" srcOrd="0" destOrd="0" presId="urn:microsoft.com/office/officeart/2005/8/layout/StepDownProcess"/>
    <dgm:cxn modelId="{FD3937EA-64FB-4618-85C9-B2ED4D6EC63D}" type="presParOf" srcId="{15525743-F277-47B9-BB37-2F576518D6C6}" destId="{69F4D95D-8F68-4C85-85C2-D062F5D19EC0}" srcOrd="0" destOrd="0" presId="urn:microsoft.com/office/officeart/2005/8/layout/StepDownProcess"/>
    <dgm:cxn modelId="{8B3938F0-4800-47A1-BE01-E671B9413FF7}" type="presParOf" srcId="{69F4D95D-8F68-4C85-85C2-D062F5D19EC0}" destId="{869D4D87-BDF9-4537-8424-B5038E033B18}" srcOrd="0" destOrd="0" presId="urn:microsoft.com/office/officeart/2005/8/layout/StepDownProcess"/>
    <dgm:cxn modelId="{797AEFDC-F0C2-4FB8-AFED-A96CEABF7D4F}" type="presParOf" srcId="{69F4D95D-8F68-4C85-85C2-D062F5D19EC0}" destId="{BCF46FBC-DE8F-4BE8-A19A-C79CC0A74CD6}" srcOrd="1" destOrd="0" presId="urn:microsoft.com/office/officeart/2005/8/layout/StepDownProcess"/>
    <dgm:cxn modelId="{9B0C522B-6DDD-45F6-9AA9-0DCC39199C12}" type="presParOf" srcId="{69F4D95D-8F68-4C85-85C2-D062F5D19EC0}" destId="{5C955EF5-8349-4467-BB82-FDE6B80B3866}" srcOrd="2" destOrd="0" presId="urn:microsoft.com/office/officeart/2005/8/layout/StepDownProcess"/>
    <dgm:cxn modelId="{1B8EF301-6988-44F3-9365-F30A07FA5929}" type="presParOf" srcId="{15525743-F277-47B9-BB37-2F576518D6C6}" destId="{907C269B-463C-4527-80A4-56C9E5F01C2F}" srcOrd="1" destOrd="0" presId="urn:microsoft.com/office/officeart/2005/8/layout/StepDownProcess"/>
    <dgm:cxn modelId="{C99788AE-C735-4862-880D-E6C097BFFCC7}" type="presParOf" srcId="{15525743-F277-47B9-BB37-2F576518D6C6}" destId="{2399943A-42BC-4D00-A0C5-15433444F6E6}" srcOrd="2" destOrd="0" presId="urn:microsoft.com/office/officeart/2005/8/layout/StepDownProcess"/>
    <dgm:cxn modelId="{ADAC2195-1DBF-41D4-AB7A-214690DACDE9}" type="presParOf" srcId="{2399943A-42BC-4D00-A0C5-15433444F6E6}" destId="{B816A03D-E054-42B1-B254-146B3EC5BCC7}" srcOrd="0" destOrd="0" presId="urn:microsoft.com/office/officeart/2005/8/layout/StepDownProcess"/>
    <dgm:cxn modelId="{3DAD9519-6C2F-457E-BDD8-EAE11763076A}" type="presParOf" srcId="{2399943A-42BC-4D00-A0C5-15433444F6E6}" destId="{F0498EE8-7AE5-44B5-BC9B-4DD997A3F300}"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37B28-4C3B-4CDF-9E38-81D74CF7C15D}">
      <dsp:nvSpPr>
        <dsp:cNvPr id="0" name=""/>
        <dsp:cNvSpPr/>
      </dsp:nvSpPr>
      <dsp:spPr>
        <a:xfrm rot="5400000">
          <a:off x="-233104" y="234154"/>
          <a:ext cx="1554030" cy="1087821"/>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1</a:t>
          </a:r>
          <a:endParaRPr lang="es-EC" sz="2000" kern="1200" dirty="0"/>
        </a:p>
      </dsp:txBody>
      <dsp:txXfrm rot="-5400000">
        <a:off x="1" y="544961"/>
        <a:ext cx="1087821" cy="466209"/>
      </dsp:txXfrm>
    </dsp:sp>
    <dsp:sp modelId="{B69ED01C-066E-4C71-A6EB-AAB27452AC2C}">
      <dsp:nvSpPr>
        <dsp:cNvPr id="0" name=""/>
        <dsp:cNvSpPr/>
      </dsp:nvSpPr>
      <dsp:spPr>
        <a:xfrm rot="5400000">
          <a:off x="4603035" y="-3514163"/>
          <a:ext cx="1010119" cy="8040547"/>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Diagnosticar la situación actual del Sector Financiero Popular y Solidario del Ecuador.</a:t>
          </a:r>
          <a:endParaRPr lang="es-EC" sz="2000" kern="1200" dirty="0"/>
        </a:p>
      </dsp:txBody>
      <dsp:txXfrm rot="-5400000">
        <a:off x="1087821" y="50361"/>
        <a:ext cx="7991237" cy="911499"/>
      </dsp:txXfrm>
    </dsp:sp>
    <dsp:sp modelId="{0CD27546-2DC4-4F50-A924-29EC7046CBFF}">
      <dsp:nvSpPr>
        <dsp:cNvPr id="0" name=""/>
        <dsp:cNvSpPr/>
      </dsp:nvSpPr>
      <dsp:spPr>
        <a:xfrm rot="5400000">
          <a:off x="-233104" y="1644325"/>
          <a:ext cx="1554030" cy="1087821"/>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2</a:t>
          </a:r>
          <a:endParaRPr lang="es-EC" sz="2000" kern="1200" dirty="0"/>
        </a:p>
      </dsp:txBody>
      <dsp:txXfrm rot="-5400000">
        <a:off x="1" y="1955132"/>
        <a:ext cx="1087821" cy="466209"/>
      </dsp:txXfrm>
    </dsp:sp>
    <dsp:sp modelId="{1337C2F3-554A-4937-A6DD-0694C866AFB3}">
      <dsp:nvSpPr>
        <dsp:cNvPr id="0" name=""/>
        <dsp:cNvSpPr/>
      </dsp:nvSpPr>
      <dsp:spPr>
        <a:xfrm rot="5400000">
          <a:off x="4603035" y="-2103992"/>
          <a:ext cx="1010119" cy="8040547"/>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Establecer el entorno de desarrollo de las PYMES en el país.</a:t>
          </a:r>
          <a:endParaRPr lang="es-EC" sz="2000" kern="1200" dirty="0"/>
        </a:p>
      </dsp:txBody>
      <dsp:txXfrm rot="-5400000">
        <a:off x="1087821" y="1460532"/>
        <a:ext cx="7991237" cy="911499"/>
      </dsp:txXfrm>
    </dsp:sp>
    <dsp:sp modelId="{32325C32-FBFC-4758-842C-60DBA79469A8}">
      <dsp:nvSpPr>
        <dsp:cNvPr id="0" name=""/>
        <dsp:cNvSpPr/>
      </dsp:nvSpPr>
      <dsp:spPr>
        <a:xfrm rot="5400000">
          <a:off x="-233104" y="3054496"/>
          <a:ext cx="1554030" cy="1087821"/>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3</a:t>
          </a:r>
          <a:endParaRPr lang="es-EC" sz="2000" kern="1200" dirty="0"/>
        </a:p>
      </dsp:txBody>
      <dsp:txXfrm rot="-5400000">
        <a:off x="1" y="3365303"/>
        <a:ext cx="1087821" cy="466209"/>
      </dsp:txXfrm>
    </dsp:sp>
    <dsp:sp modelId="{5F30C355-DFC2-4082-AB60-7F0C2BD6898C}">
      <dsp:nvSpPr>
        <dsp:cNvPr id="0" name=""/>
        <dsp:cNvSpPr/>
      </dsp:nvSpPr>
      <dsp:spPr>
        <a:xfrm rot="5400000">
          <a:off x="4603035" y="-693821"/>
          <a:ext cx="1010119" cy="8040547"/>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Comparar los principales indicadores financieros del Sector Financiero Popular y Solidario del Ecuador.</a:t>
          </a:r>
          <a:endParaRPr lang="es-EC" sz="2000" kern="1200" dirty="0"/>
        </a:p>
      </dsp:txBody>
      <dsp:txXfrm rot="-5400000">
        <a:off x="1087821" y="2870703"/>
        <a:ext cx="7991237" cy="911499"/>
      </dsp:txXfrm>
    </dsp:sp>
    <dsp:sp modelId="{BBA0FDA6-2FEC-443F-81A4-F6B767127C16}">
      <dsp:nvSpPr>
        <dsp:cNvPr id="0" name=""/>
        <dsp:cNvSpPr/>
      </dsp:nvSpPr>
      <dsp:spPr>
        <a:xfrm rot="5400000">
          <a:off x="-233104" y="4464667"/>
          <a:ext cx="1554030" cy="1087821"/>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4</a:t>
          </a:r>
          <a:endParaRPr lang="es-EC" sz="2000" kern="1200" dirty="0"/>
        </a:p>
      </dsp:txBody>
      <dsp:txXfrm rot="-5400000">
        <a:off x="1" y="4775474"/>
        <a:ext cx="1087821" cy="466209"/>
      </dsp:txXfrm>
    </dsp:sp>
    <dsp:sp modelId="{9CB2CEB0-C22F-4065-9CC8-43126529560C}">
      <dsp:nvSpPr>
        <dsp:cNvPr id="0" name=""/>
        <dsp:cNvSpPr/>
      </dsp:nvSpPr>
      <dsp:spPr>
        <a:xfrm rot="5400000">
          <a:off x="4603035" y="716349"/>
          <a:ext cx="1010119" cy="8040547"/>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Determinar los montos de crédito otorgados por el Segmento 1 del Sistema Financiero Popular Ecuatoriano, dirigidos hacia la creación de nuevas empresas en el país.</a:t>
          </a:r>
          <a:endParaRPr lang="es-EC" sz="2000" kern="1200" dirty="0"/>
        </a:p>
      </dsp:txBody>
      <dsp:txXfrm rot="-5400000">
        <a:off x="1087821" y="4280873"/>
        <a:ext cx="7991237" cy="9114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4DF00-0D5D-488F-8E5D-5820754E131F}">
      <dsp:nvSpPr>
        <dsp:cNvPr id="0" name=""/>
        <dsp:cNvSpPr/>
      </dsp:nvSpPr>
      <dsp:spPr>
        <a:xfrm>
          <a:off x="1455154" y="2439865"/>
          <a:ext cx="580616" cy="1266996"/>
        </a:xfrm>
        <a:custGeom>
          <a:avLst/>
          <a:gdLst/>
          <a:ahLst/>
          <a:cxnLst/>
          <a:rect l="0" t="0" r="0" b="0"/>
          <a:pathLst>
            <a:path>
              <a:moveTo>
                <a:pt x="0" y="0"/>
              </a:moveTo>
              <a:lnTo>
                <a:pt x="290308" y="0"/>
              </a:lnTo>
              <a:lnTo>
                <a:pt x="290308" y="1266996"/>
              </a:lnTo>
              <a:lnTo>
                <a:pt x="580616" y="1266996"/>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US" sz="500" kern="1200"/>
        </a:p>
      </dsp:txBody>
      <dsp:txXfrm>
        <a:off x="1710620" y="3038520"/>
        <a:ext cx="69684" cy="69684"/>
      </dsp:txXfrm>
    </dsp:sp>
    <dsp:sp modelId="{9B01B52E-2567-4E5F-AC9D-5723D3A180A1}">
      <dsp:nvSpPr>
        <dsp:cNvPr id="0" name=""/>
        <dsp:cNvSpPr/>
      </dsp:nvSpPr>
      <dsp:spPr>
        <a:xfrm>
          <a:off x="1455154" y="1373564"/>
          <a:ext cx="607022" cy="1066300"/>
        </a:xfrm>
        <a:custGeom>
          <a:avLst/>
          <a:gdLst/>
          <a:ahLst/>
          <a:cxnLst/>
          <a:rect l="0" t="0" r="0" b="0"/>
          <a:pathLst>
            <a:path>
              <a:moveTo>
                <a:pt x="0" y="1066300"/>
              </a:moveTo>
              <a:lnTo>
                <a:pt x="303511" y="1066300"/>
              </a:lnTo>
              <a:lnTo>
                <a:pt x="303511" y="0"/>
              </a:lnTo>
              <a:lnTo>
                <a:pt x="607022" y="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US" sz="500" kern="1200"/>
        </a:p>
      </dsp:txBody>
      <dsp:txXfrm>
        <a:off x="1727991" y="1876040"/>
        <a:ext cx="61348" cy="61348"/>
      </dsp:txXfrm>
    </dsp:sp>
    <dsp:sp modelId="{8F554FE0-AC19-4108-9D3C-76777B0DCCFC}">
      <dsp:nvSpPr>
        <dsp:cNvPr id="0" name=""/>
        <dsp:cNvSpPr/>
      </dsp:nvSpPr>
      <dsp:spPr>
        <a:xfrm rot="16200000">
          <a:off x="-1442616" y="1977195"/>
          <a:ext cx="4870203" cy="925338"/>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s-US" sz="5400" kern="1200" dirty="0"/>
            <a:t>Enfoque Mixto</a:t>
          </a:r>
        </a:p>
      </dsp:txBody>
      <dsp:txXfrm>
        <a:off x="-1442616" y="1977195"/>
        <a:ext cx="4870203" cy="925338"/>
      </dsp:txXfrm>
    </dsp:sp>
    <dsp:sp modelId="{6E4CB5EE-11F7-45A3-B025-6FB75AE8E70C}">
      <dsp:nvSpPr>
        <dsp:cNvPr id="0" name=""/>
        <dsp:cNvSpPr/>
      </dsp:nvSpPr>
      <dsp:spPr>
        <a:xfrm>
          <a:off x="2062177" y="169435"/>
          <a:ext cx="8044379" cy="2408258"/>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just" defTabSz="889000">
            <a:lnSpc>
              <a:spcPct val="90000"/>
            </a:lnSpc>
            <a:spcBef>
              <a:spcPct val="0"/>
            </a:spcBef>
            <a:spcAft>
              <a:spcPct val="35000"/>
            </a:spcAft>
          </a:pPr>
          <a:r>
            <a:rPr lang="es-EC" sz="2000" b="1" kern="1200" dirty="0"/>
            <a:t>Investigación cualitativa </a:t>
          </a:r>
          <a:r>
            <a:rPr lang="es-EC" sz="2000" kern="1200" dirty="0"/>
            <a:t>para describir la influencia de la morosidad de la cartera de créditos para microempresa del Sector Financiero Popular y Solidario en el nivel de emprendimiento del país.</a:t>
          </a:r>
          <a:endParaRPr lang="es-US" sz="2000" kern="1200" dirty="0"/>
        </a:p>
      </dsp:txBody>
      <dsp:txXfrm>
        <a:off x="2062177" y="169435"/>
        <a:ext cx="8044379" cy="2408258"/>
      </dsp:txXfrm>
    </dsp:sp>
    <dsp:sp modelId="{CC433AC9-80E1-4069-BB08-2AB022515931}">
      <dsp:nvSpPr>
        <dsp:cNvPr id="0" name=""/>
        <dsp:cNvSpPr/>
      </dsp:nvSpPr>
      <dsp:spPr>
        <a:xfrm>
          <a:off x="2035771" y="2756229"/>
          <a:ext cx="8037793" cy="1901265"/>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just" defTabSz="889000">
            <a:lnSpc>
              <a:spcPct val="90000"/>
            </a:lnSpc>
            <a:spcBef>
              <a:spcPct val="0"/>
            </a:spcBef>
            <a:spcAft>
              <a:spcPct val="35000"/>
            </a:spcAft>
          </a:pPr>
          <a:r>
            <a:rPr lang="es-EC" sz="2000" b="1" kern="1200" dirty="0"/>
            <a:t>Investigación </a:t>
          </a:r>
          <a:r>
            <a:rPr lang="es-EC" sz="2000" b="1" kern="1200" dirty="0" smtClean="0"/>
            <a:t>cuantitativa </a:t>
          </a:r>
          <a:r>
            <a:rPr lang="es-EC" sz="2000" b="0" kern="1200" dirty="0"/>
            <a:t>considerar </a:t>
          </a:r>
          <a:r>
            <a:rPr lang="es-EC" sz="2000" kern="1200" dirty="0"/>
            <a:t>los cambios cuantitativos que se han producido tanto en el Sistema Financiero Popular y Solidario como en el sector empresarial ecuatorianos, pues consecuencia de estas alteraciones el emprendimiento en el Ecuador se ha visto afectado</a:t>
          </a:r>
          <a:endParaRPr lang="es-US" sz="2000" kern="1200" dirty="0"/>
        </a:p>
      </dsp:txBody>
      <dsp:txXfrm>
        <a:off x="2035771" y="2756229"/>
        <a:ext cx="8037793" cy="19012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48DF0-10E6-401B-9593-B23F4AB1B2AE}">
      <dsp:nvSpPr>
        <dsp:cNvPr id="0" name=""/>
        <dsp:cNvSpPr/>
      </dsp:nvSpPr>
      <dsp:spPr>
        <a:xfrm>
          <a:off x="226536" y="729658"/>
          <a:ext cx="5429767" cy="2195798"/>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9301" tIns="60960" rIns="60960" bIns="60960" numCol="1" spcCol="1270" anchor="ctr" anchorCtr="0">
          <a:noAutofit/>
        </a:bodyPr>
        <a:lstStyle/>
        <a:p>
          <a:pPr lvl="0" algn="l" defTabSz="711200">
            <a:lnSpc>
              <a:spcPct val="90000"/>
            </a:lnSpc>
            <a:spcBef>
              <a:spcPct val="0"/>
            </a:spcBef>
            <a:spcAft>
              <a:spcPct val="35000"/>
            </a:spcAft>
          </a:pPr>
          <a:r>
            <a:rPr lang="es-EC" sz="1600" b="1" kern="1200" dirty="0"/>
            <a:t>Aplicada </a:t>
          </a:r>
          <a:endParaRPr lang="es-US" sz="1600" kern="1200" dirty="0"/>
        </a:p>
        <a:p>
          <a:pPr lvl="0" algn="just" defTabSz="711200">
            <a:lnSpc>
              <a:spcPct val="90000"/>
            </a:lnSpc>
            <a:spcBef>
              <a:spcPct val="0"/>
            </a:spcBef>
            <a:spcAft>
              <a:spcPct val="35000"/>
            </a:spcAft>
          </a:pPr>
          <a:r>
            <a:rPr lang="es-EC" sz="1600" kern="1200" dirty="0"/>
            <a:t>con el fin de emplear  teorías económicas para la delimitación de la problemática, con lo cual se generará conocimiento nuevo derivado del análisis y síntesis de la interacción de las instituciones financieras del segmento 1 del Sistema Financiero Popular y Solidario y el emprendimiento en el Ecuador.  </a:t>
          </a:r>
          <a:endParaRPr lang="es-US" sz="1600" kern="1200" dirty="0"/>
        </a:p>
      </dsp:txBody>
      <dsp:txXfrm>
        <a:off x="226536" y="729658"/>
        <a:ext cx="5429767" cy="2195798"/>
      </dsp:txXfrm>
    </dsp:sp>
    <dsp:sp modelId="{DF08BF9D-98C4-4B8D-AF85-2EF8063456DF}">
      <dsp:nvSpPr>
        <dsp:cNvPr id="0" name=""/>
        <dsp:cNvSpPr/>
      </dsp:nvSpPr>
      <dsp:spPr>
        <a:xfrm>
          <a:off x="296" y="734062"/>
          <a:ext cx="1187761" cy="1781642"/>
        </a:xfrm>
        <a:prstGeom prst="rect">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111320-50D5-4B74-A8DD-F0D4ED633EB0}">
      <dsp:nvSpPr>
        <dsp:cNvPr id="0" name=""/>
        <dsp:cNvSpPr/>
      </dsp:nvSpPr>
      <dsp:spPr>
        <a:xfrm>
          <a:off x="6165035" y="746506"/>
          <a:ext cx="5429767" cy="2170397"/>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9301" tIns="60960" rIns="60960" bIns="60960" numCol="1" spcCol="1270" anchor="ctr" anchorCtr="0">
          <a:noAutofit/>
        </a:bodyPr>
        <a:lstStyle/>
        <a:p>
          <a:pPr lvl="0" algn="l" defTabSz="711200">
            <a:lnSpc>
              <a:spcPct val="90000"/>
            </a:lnSpc>
            <a:spcBef>
              <a:spcPct val="0"/>
            </a:spcBef>
            <a:spcAft>
              <a:spcPct val="35000"/>
            </a:spcAft>
          </a:pPr>
          <a:r>
            <a:rPr lang="es-EC" sz="1600" b="1" kern="1200" dirty="0"/>
            <a:t>Documental</a:t>
          </a:r>
          <a:endParaRPr lang="es-US" sz="1600" kern="1200" dirty="0"/>
        </a:p>
        <a:p>
          <a:pPr lvl="0" algn="just" defTabSz="711200">
            <a:lnSpc>
              <a:spcPct val="90000"/>
            </a:lnSpc>
            <a:spcBef>
              <a:spcPct val="0"/>
            </a:spcBef>
            <a:spcAft>
              <a:spcPct val="35000"/>
            </a:spcAft>
          </a:pPr>
          <a:r>
            <a:rPr lang="es-EC" sz="1600" kern="1200" dirty="0"/>
            <a:t>Se utilizará investigación documental con el apoyo en fuentes secundarias, es decir en documentos de cualquier tipo como libros especializados, </a:t>
          </a:r>
          <a:r>
            <a:rPr lang="es-EC" sz="1600" kern="1200" dirty="0" err="1"/>
            <a:t>papers</a:t>
          </a:r>
          <a:r>
            <a:rPr lang="es-EC" sz="1600" kern="1200" dirty="0"/>
            <a:t>, investigaciones anteriores. </a:t>
          </a:r>
          <a:endParaRPr lang="es-US" sz="1600" kern="1200" dirty="0"/>
        </a:p>
      </dsp:txBody>
      <dsp:txXfrm>
        <a:off x="6165035" y="746506"/>
        <a:ext cx="5429767" cy="2170397"/>
      </dsp:txXfrm>
    </dsp:sp>
    <dsp:sp modelId="{D8BD2EE2-EEAB-4B6A-ADDB-B76DB78EF23D}">
      <dsp:nvSpPr>
        <dsp:cNvPr id="0" name=""/>
        <dsp:cNvSpPr/>
      </dsp:nvSpPr>
      <dsp:spPr>
        <a:xfrm>
          <a:off x="5938795" y="738210"/>
          <a:ext cx="1187761" cy="1781642"/>
        </a:xfrm>
        <a:prstGeom prst="rect">
          <a:avLst/>
        </a:prstGeom>
        <a:blipFill rotWithShape="1">
          <a:blip xmlns:r="http://schemas.openxmlformats.org/officeDocument/2006/relationships" r:embed="rId2"/>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C71D96-3273-49EF-8E8E-23CBBC1F32BC}">
      <dsp:nvSpPr>
        <dsp:cNvPr id="0" name=""/>
        <dsp:cNvSpPr/>
      </dsp:nvSpPr>
      <dsp:spPr>
        <a:xfrm>
          <a:off x="3233903" y="3796541"/>
          <a:ext cx="5429767" cy="1696802"/>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9301" tIns="60960" rIns="60960" bIns="60960" numCol="1" spcCol="1270" anchor="ctr" anchorCtr="0">
          <a:noAutofit/>
        </a:bodyPr>
        <a:lstStyle/>
        <a:p>
          <a:pPr lvl="0" algn="l" defTabSz="711200">
            <a:lnSpc>
              <a:spcPct val="90000"/>
            </a:lnSpc>
            <a:spcBef>
              <a:spcPct val="0"/>
            </a:spcBef>
            <a:spcAft>
              <a:spcPct val="35000"/>
            </a:spcAft>
          </a:pPr>
          <a:r>
            <a:rPr lang="es-EC" sz="1600" b="1" kern="1200" dirty="0"/>
            <a:t>In situ </a:t>
          </a:r>
          <a:endParaRPr lang="es-US" sz="1600" kern="1200" dirty="0"/>
        </a:p>
        <a:p>
          <a:pPr lvl="0" algn="just" defTabSz="711200">
            <a:lnSpc>
              <a:spcPct val="90000"/>
            </a:lnSpc>
            <a:spcBef>
              <a:spcPct val="0"/>
            </a:spcBef>
            <a:spcAft>
              <a:spcPct val="35000"/>
            </a:spcAft>
          </a:pPr>
          <a:r>
            <a:rPr lang="es-EC" sz="1600" kern="1200" dirty="0"/>
            <a:t>La investigación se realizará en la ciudad tomada como referencia para la investigación, es decir Quito, donde se encuentra gran parte de las empresas país y de donde se obtendrá la información para el análisis del estudio. </a:t>
          </a:r>
          <a:endParaRPr lang="es-US" sz="1600" kern="1200" dirty="0"/>
        </a:p>
      </dsp:txBody>
      <dsp:txXfrm>
        <a:off x="3233903" y="3796541"/>
        <a:ext cx="5429767" cy="1696802"/>
      </dsp:txXfrm>
    </dsp:sp>
    <dsp:sp modelId="{2CACA6DB-EAF6-47CA-979A-1DA4EDF65799}">
      <dsp:nvSpPr>
        <dsp:cNvPr id="0" name=""/>
        <dsp:cNvSpPr/>
      </dsp:nvSpPr>
      <dsp:spPr>
        <a:xfrm>
          <a:off x="2944151" y="3678440"/>
          <a:ext cx="1187761" cy="1781642"/>
        </a:xfrm>
        <a:prstGeom prst="rect">
          <a:avLst/>
        </a:prstGeom>
        <a:blipFill rotWithShape="1">
          <a:blip xmlns:r="http://schemas.openxmlformats.org/officeDocument/2006/relationships" r:embed="rId3"/>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48DF0-10E6-401B-9593-B23F4AB1B2AE}">
      <dsp:nvSpPr>
        <dsp:cNvPr id="0" name=""/>
        <dsp:cNvSpPr/>
      </dsp:nvSpPr>
      <dsp:spPr>
        <a:xfrm>
          <a:off x="3044846" y="26074"/>
          <a:ext cx="5734882" cy="2319186"/>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3884" tIns="60960" rIns="60960" bIns="60960" numCol="1" spcCol="1270" anchor="ctr" anchorCtr="0">
          <a:noAutofit/>
        </a:bodyPr>
        <a:lstStyle/>
        <a:p>
          <a:pPr lvl="0" algn="l" defTabSz="711200">
            <a:lnSpc>
              <a:spcPct val="90000"/>
            </a:lnSpc>
            <a:spcBef>
              <a:spcPct val="0"/>
            </a:spcBef>
            <a:spcAft>
              <a:spcPct val="35000"/>
            </a:spcAft>
          </a:pPr>
          <a:r>
            <a:rPr lang="es-EC" sz="1600" b="1" kern="1200" dirty="0"/>
            <a:t>No experimental </a:t>
          </a:r>
          <a:endParaRPr lang="es-US" sz="1600" kern="1200" dirty="0"/>
        </a:p>
        <a:p>
          <a:pPr lvl="0" algn="just" defTabSz="711200">
            <a:lnSpc>
              <a:spcPct val="90000"/>
            </a:lnSpc>
            <a:spcBef>
              <a:spcPct val="0"/>
            </a:spcBef>
            <a:spcAft>
              <a:spcPct val="35000"/>
            </a:spcAft>
          </a:pPr>
          <a:r>
            <a:rPr lang="es-EC" sz="1600" kern="1200" dirty="0"/>
            <a:t>Los fenómenos suscitados en torno a la relación de la morosidad de la cartera de créditos para la microempresa del Segmento 1 del Sistema Financiero Popular Ecuatoriano, y el nivel de emprendimiento, obedecen a una serie de factores macroeconómicos y sociales exógenos.</a:t>
          </a:r>
          <a:endParaRPr lang="es-US" sz="1600" kern="1200" dirty="0"/>
        </a:p>
      </dsp:txBody>
      <dsp:txXfrm>
        <a:off x="3044846" y="26074"/>
        <a:ext cx="5734882" cy="2319186"/>
      </dsp:txXfrm>
    </dsp:sp>
    <dsp:sp modelId="{DF08BF9D-98C4-4B8D-AF85-2EF8063456DF}">
      <dsp:nvSpPr>
        <dsp:cNvPr id="0" name=""/>
        <dsp:cNvSpPr/>
      </dsp:nvSpPr>
      <dsp:spPr>
        <a:xfrm>
          <a:off x="2805892" y="30726"/>
          <a:ext cx="1254505" cy="1881758"/>
        </a:xfrm>
        <a:prstGeom prst="rect">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111320-50D5-4B74-A8DD-F0D4ED633EB0}">
      <dsp:nvSpPr>
        <dsp:cNvPr id="0" name=""/>
        <dsp:cNvSpPr/>
      </dsp:nvSpPr>
      <dsp:spPr>
        <a:xfrm>
          <a:off x="3044846" y="2559125"/>
          <a:ext cx="5734882" cy="2292358"/>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3884" tIns="60960" rIns="60960" bIns="60960" numCol="1" spcCol="1270" anchor="ctr" anchorCtr="0">
          <a:noAutofit/>
        </a:bodyPr>
        <a:lstStyle/>
        <a:p>
          <a:pPr lvl="0" algn="l" defTabSz="711200">
            <a:lnSpc>
              <a:spcPct val="90000"/>
            </a:lnSpc>
            <a:spcBef>
              <a:spcPct val="0"/>
            </a:spcBef>
            <a:spcAft>
              <a:spcPct val="35000"/>
            </a:spcAft>
          </a:pPr>
          <a:r>
            <a:rPr lang="es-EC" sz="1600" b="1" kern="1200" dirty="0"/>
            <a:t>Descriptivo</a:t>
          </a:r>
          <a:endParaRPr lang="es-US" sz="1600" kern="1200" dirty="0"/>
        </a:p>
        <a:p>
          <a:pPr lvl="0" algn="just" defTabSz="711200">
            <a:lnSpc>
              <a:spcPct val="90000"/>
            </a:lnSpc>
            <a:spcBef>
              <a:spcPct val="0"/>
            </a:spcBef>
            <a:spcAft>
              <a:spcPct val="35000"/>
            </a:spcAft>
          </a:pPr>
          <a:r>
            <a:rPr lang="es-EC" sz="1600" kern="1200" dirty="0"/>
            <a:t>Se utilizará la investigación descriptiva para detallar todos los factores que indicen en la morosidad del prestamista, y de las condiciones que permiten la creación y desarrollo de nuevas empresas en el país. </a:t>
          </a:r>
          <a:endParaRPr lang="es-US" sz="1600" kern="1200" dirty="0"/>
        </a:p>
      </dsp:txBody>
      <dsp:txXfrm>
        <a:off x="3044846" y="2559125"/>
        <a:ext cx="5734882" cy="2292358"/>
      </dsp:txXfrm>
    </dsp:sp>
    <dsp:sp modelId="{D8BD2EE2-EEAB-4B6A-ADDB-B76DB78EF23D}">
      <dsp:nvSpPr>
        <dsp:cNvPr id="0" name=""/>
        <dsp:cNvSpPr/>
      </dsp:nvSpPr>
      <dsp:spPr>
        <a:xfrm>
          <a:off x="2805892" y="2550362"/>
          <a:ext cx="1254505" cy="1881758"/>
        </a:xfrm>
        <a:prstGeom prst="rect">
          <a:avLst/>
        </a:prstGeom>
        <a:blipFill rotWithShape="1">
          <a:blip xmlns:r="http://schemas.openxmlformats.org/officeDocument/2006/relationships" r:embed="rId2"/>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DF944CF-4B37-4FB0-9E3D-18700A24EEFC}" type="datetimeFigureOut">
              <a:rPr lang="es-US" smtClean="0"/>
              <a:t>3/22/2017</a:t>
            </a:fld>
            <a:endParaRPr lang="es-US"/>
          </a:p>
        </p:txBody>
      </p:sp>
      <p:sp>
        <p:nvSpPr>
          <p:cNvPr id="5" name="Footer Placeholder 4"/>
          <p:cNvSpPr>
            <a:spLocks noGrp="1"/>
          </p:cNvSpPr>
          <p:nvPr>
            <p:ph type="ftr" sz="quarter" idx="11"/>
          </p:nvPr>
        </p:nvSpPr>
        <p:spPr/>
        <p:txBody>
          <a:bodyPr/>
          <a:lstStyle/>
          <a:p>
            <a:endParaRPr lang="es-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8244DD2-6260-4BD5-A879-875703003178}" type="slidenum">
              <a:rPr lang="es-US" smtClean="0"/>
              <a:t>‹Nº›</a:t>
            </a:fld>
            <a:endParaRPr lang="es-US"/>
          </a:p>
        </p:txBody>
      </p:sp>
    </p:spTree>
    <p:extLst>
      <p:ext uri="{BB962C8B-B14F-4D97-AF65-F5344CB8AC3E}">
        <p14:creationId xmlns:p14="http://schemas.microsoft.com/office/powerpoint/2010/main" val="1035680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DF944CF-4B37-4FB0-9E3D-18700A24EEFC}" type="datetimeFigureOut">
              <a:rPr lang="es-US" smtClean="0"/>
              <a:t>3/22/2017</a:t>
            </a:fld>
            <a:endParaRPr lang="es-US"/>
          </a:p>
        </p:txBody>
      </p:sp>
      <p:sp>
        <p:nvSpPr>
          <p:cNvPr id="5" name="Footer Placeholder 4"/>
          <p:cNvSpPr>
            <a:spLocks noGrp="1"/>
          </p:cNvSpPr>
          <p:nvPr>
            <p:ph type="ftr" sz="quarter" idx="11"/>
          </p:nvPr>
        </p:nvSpPr>
        <p:spPr/>
        <p:txBody>
          <a:bodyPr/>
          <a:lstStyle/>
          <a:p>
            <a:endParaRPr lang="es-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8244DD2-6260-4BD5-A879-875703003178}" type="slidenum">
              <a:rPr lang="es-US" smtClean="0"/>
              <a:t>‹Nº›</a:t>
            </a:fld>
            <a:endParaRPr lang="es-US"/>
          </a:p>
        </p:txBody>
      </p:sp>
    </p:spTree>
    <p:extLst>
      <p:ext uri="{BB962C8B-B14F-4D97-AF65-F5344CB8AC3E}">
        <p14:creationId xmlns:p14="http://schemas.microsoft.com/office/powerpoint/2010/main" val="2794047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DF944CF-4B37-4FB0-9E3D-18700A24EEFC}" type="datetimeFigureOut">
              <a:rPr lang="es-US" smtClean="0"/>
              <a:t>3/22/2017</a:t>
            </a:fld>
            <a:endParaRPr lang="es-US"/>
          </a:p>
        </p:txBody>
      </p:sp>
      <p:sp>
        <p:nvSpPr>
          <p:cNvPr id="5" name="Footer Placeholder 4"/>
          <p:cNvSpPr>
            <a:spLocks noGrp="1"/>
          </p:cNvSpPr>
          <p:nvPr>
            <p:ph type="ftr" sz="quarter" idx="11"/>
          </p:nvPr>
        </p:nvSpPr>
        <p:spPr/>
        <p:txBody>
          <a:bodyPr/>
          <a:lstStyle/>
          <a:p>
            <a:endParaRPr lang="es-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8244DD2-6260-4BD5-A879-875703003178}" type="slidenum">
              <a:rPr lang="es-US" smtClean="0"/>
              <a:t>‹Nº›</a:t>
            </a:fld>
            <a:endParaRPr lang="es-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09131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EDF944CF-4B37-4FB0-9E3D-18700A24EEFC}" type="datetimeFigureOut">
              <a:rPr lang="es-US" smtClean="0"/>
              <a:t>3/22/2017</a:t>
            </a:fld>
            <a:endParaRPr lang="es-US"/>
          </a:p>
        </p:txBody>
      </p:sp>
      <p:sp>
        <p:nvSpPr>
          <p:cNvPr id="6" name="Footer Placeholder 5"/>
          <p:cNvSpPr>
            <a:spLocks noGrp="1"/>
          </p:cNvSpPr>
          <p:nvPr>
            <p:ph type="ftr" sz="quarter" idx="11"/>
          </p:nvPr>
        </p:nvSpPr>
        <p:spPr/>
        <p:txBody>
          <a:bodyPr/>
          <a:lstStyle/>
          <a:p>
            <a:endParaRPr lang="es-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244DD2-6260-4BD5-A879-875703003178}" type="slidenum">
              <a:rPr lang="es-US" smtClean="0"/>
              <a:t>‹Nº›</a:t>
            </a:fld>
            <a:endParaRPr lang="es-US"/>
          </a:p>
        </p:txBody>
      </p:sp>
    </p:spTree>
    <p:extLst>
      <p:ext uri="{BB962C8B-B14F-4D97-AF65-F5344CB8AC3E}">
        <p14:creationId xmlns:p14="http://schemas.microsoft.com/office/powerpoint/2010/main" val="2234708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EDF944CF-4B37-4FB0-9E3D-18700A24EEFC}" type="datetimeFigureOut">
              <a:rPr lang="es-US" smtClean="0"/>
              <a:t>3/22/2017</a:t>
            </a:fld>
            <a:endParaRPr lang="es-US"/>
          </a:p>
        </p:txBody>
      </p:sp>
      <p:sp>
        <p:nvSpPr>
          <p:cNvPr id="6" name="Footer Placeholder 5"/>
          <p:cNvSpPr>
            <a:spLocks noGrp="1"/>
          </p:cNvSpPr>
          <p:nvPr>
            <p:ph type="ftr" sz="quarter" idx="11"/>
          </p:nvPr>
        </p:nvSpPr>
        <p:spPr/>
        <p:txBody>
          <a:bodyPr/>
          <a:lstStyle/>
          <a:p>
            <a:endParaRPr lang="es-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244DD2-6260-4BD5-A879-875703003178}" type="slidenum">
              <a:rPr lang="es-US" smtClean="0"/>
              <a:t>‹Nº›</a:t>
            </a:fld>
            <a:endParaRPr lang="es-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51640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EDF944CF-4B37-4FB0-9E3D-18700A24EEFC}" type="datetimeFigureOut">
              <a:rPr lang="es-US" smtClean="0"/>
              <a:t>3/22/2017</a:t>
            </a:fld>
            <a:endParaRPr lang="es-US"/>
          </a:p>
        </p:txBody>
      </p:sp>
      <p:sp>
        <p:nvSpPr>
          <p:cNvPr id="6" name="Footer Placeholder 5"/>
          <p:cNvSpPr>
            <a:spLocks noGrp="1"/>
          </p:cNvSpPr>
          <p:nvPr>
            <p:ph type="ftr" sz="quarter" idx="11"/>
          </p:nvPr>
        </p:nvSpPr>
        <p:spPr/>
        <p:txBody>
          <a:bodyPr/>
          <a:lstStyle/>
          <a:p>
            <a:endParaRPr lang="es-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244DD2-6260-4BD5-A879-875703003178}" type="slidenum">
              <a:rPr lang="es-US" smtClean="0"/>
              <a:t>‹Nº›</a:t>
            </a:fld>
            <a:endParaRPr lang="es-US"/>
          </a:p>
        </p:txBody>
      </p:sp>
    </p:spTree>
    <p:extLst>
      <p:ext uri="{BB962C8B-B14F-4D97-AF65-F5344CB8AC3E}">
        <p14:creationId xmlns:p14="http://schemas.microsoft.com/office/powerpoint/2010/main" val="1426436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F944CF-4B37-4FB0-9E3D-18700A24EEFC}" type="datetimeFigureOut">
              <a:rPr lang="es-US" smtClean="0"/>
              <a:t>3/22/2017</a:t>
            </a:fld>
            <a:endParaRPr lang="es-US"/>
          </a:p>
        </p:txBody>
      </p:sp>
      <p:sp>
        <p:nvSpPr>
          <p:cNvPr id="5" name="Footer Placeholder 4"/>
          <p:cNvSpPr>
            <a:spLocks noGrp="1"/>
          </p:cNvSpPr>
          <p:nvPr>
            <p:ph type="ftr" sz="quarter" idx="11"/>
          </p:nvPr>
        </p:nvSpPr>
        <p:spPr/>
        <p:txBody>
          <a:bodyPr/>
          <a:lstStyle/>
          <a:p>
            <a:endParaRPr lang="es-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8244DD2-6260-4BD5-A879-875703003178}" type="slidenum">
              <a:rPr lang="es-US" smtClean="0"/>
              <a:t>‹Nº›</a:t>
            </a:fld>
            <a:endParaRPr lang="es-US"/>
          </a:p>
        </p:txBody>
      </p:sp>
    </p:spTree>
    <p:extLst>
      <p:ext uri="{BB962C8B-B14F-4D97-AF65-F5344CB8AC3E}">
        <p14:creationId xmlns:p14="http://schemas.microsoft.com/office/powerpoint/2010/main" val="1441460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F944CF-4B37-4FB0-9E3D-18700A24EEFC}" type="datetimeFigureOut">
              <a:rPr lang="es-US" smtClean="0"/>
              <a:t>3/22/2017</a:t>
            </a:fld>
            <a:endParaRPr lang="es-US"/>
          </a:p>
        </p:txBody>
      </p:sp>
      <p:sp>
        <p:nvSpPr>
          <p:cNvPr id="5" name="Footer Placeholder 4"/>
          <p:cNvSpPr>
            <a:spLocks noGrp="1"/>
          </p:cNvSpPr>
          <p:nvPr>
            <p:ph type="ftr" sz="quarter" idx="11"/>
          </p:nvPr>
        </p:nvSpPr>
        <p:spPr/>
        <p:txBody>
          <a:bodyPr/>
          <a:lstStyle/>
          <a:p>
            <a:endParaRPr lang="es-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8244DD2-6260-4BD5-A879-875703003178}" type="slidenum">
              <a:rPr lang="es-US" smtClean="0"/>
              <a:t>‹Nº›</a:t>
            </a:fld>
            <a:endParaRPr lang="es-US"/>
          </a:p>
        </p:txBody>
      </p:sp>
    </p:spTree>
    <p:extLst>
      <p:ext uri="{BB962C8B-B14F-4D97-AF65-F5344CB8AC3E}">
        <p14:creationId xmlns:p14="http://schemas.microsoft.com/office/powerpoint/2010/main" val="3089688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F944CF-4B37-4FB0-9E3D-18700A24EEFC}" type="datetimeFigureOut">
              <a:rPr lang="es-US" smtClean="0"/>
              <a:t>3/22/2017</a:t>
            </a:fld>
            <a:endParaRPr lang="es-US"/>
          </a:p>
        </p:txBody>
      </p:sp>
      <p:sp>
        <p:nvSpPr>
          <p:cNvPr id="5" name="Footer Placeholder 4"/>
          <p:cNvSpPr>
            <a:spLocks noGrp="1"/>
          </p:cNvSpPr>
          <p:nvPr>
            <p:ph type="ftr" sz="quarter" idx="11"/>
          </p:nvPr>
        </p:nvSpPr>
        <p:spPr/>
        <p:txBody>
          <a:bodyPr/>
          <a:lstStyle/>
          <a:p>
            <a:endParaRPr lang="es-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8244DD2-6260-4BD5-A879-875703003178}" type="slidenum">
              <a:rPr lang="es-US" smtClean="0"/>
              <a:t>‹Nº›</a:t>
            </a:fld>
            <a:endParaRPr lang="es-US"/>
          </a:p>
        </p:txBody>
      </p:sp>
    </p:spTree>
    <p:extLst>
      <p:ext uri="{BB962C8B-B14F-4D97-AF65-F5344CB8AC3E}">
        <p14:creationId xmlns:p14="http://schemas.microsoft.com/office/powerpoint/2010/main" val="2678342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DF944CF-4B37-4FB0-9E3D-18700A24EEFC}" type="datetimeFigureOut">
              <a:rPr lang="es-US" smtClean="0"/>
              <a:t>3/22/2017</a:t>
            </a:fld>
            <a:endParaRPr lang="es-US"/>
          </a:p>
        </p:txBody>
      </p:sp>
      <p:sp>
        <p:nvSpPr>
          <p:cNvPr id="5" name="Footer Placeholder 4"/>
          <p:cNvSpPr>
            <a:spLocks noGrp="1"/>
          </p:cNvSpPr>
          <p:nvPr>
            <p:ph type="ftr" sz="quarter" idx="11"/>
          </p:nvPr>
        </p:nvSpPr>
        <p:spPr/>
        <p:txBody>
          <a:bodyPr/>
          <a:lstStyle/>
          <a:p>
            <a:endParaRPr lang="es-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8244DD2-6260-4BD5-A879-875703003178}" type="slidenum">
              <a:rPr lang="es-US" smtClean="0"/>
              <a:t>‹Nº›</a:t>
            </a:fld>
            <a:endParaRPr lang="es-US"/>
          </a:p>
        </p:txBody>
      </p:sp>
    </p:spTree>
    <p:extLst>
      <p:ext uri="{BB962C8B-B14F-4D97-AF65-F5344CB8AC3E}">
        <p14:creationId xmlns:p14="http://schemas.microsoft.com/office/powerpoint/2010/main" val="962337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DF944CF-4B37-4FB0-9E3D-18700A24EEFC}" type="datetimeFigureOut">
              <a:rPr lang="es-US" smtClean="0"/>
              <a:t>3/22/2017</a:t>
            </a:fld>
            <a:endParaRPr lang="es-US"/>
          </a:p>
        </p:txBody>
      </p:sp>
      <p:sp>
        <p:nvSpPr>
          <p:cNvPr id="6" name="Footer Placeholder 5"/>
          <p:cNvSpPr>
            <a:spLocks noGrp="1"/>
          </p:cNvSpPr>
          <p:nvPr>
            <p:ph type="ftr" sz="quarter" idx="11"/>
          </p:nvPr>
        </p:nvSpPr>
        <p:spPr/>
        <p:txBody>
          <a:bodyPr/>
          <a:lstStyle/>
          <a:p>
            <a:endParaRPr lang="es-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8244DD2-6260-4BD5-A879-875703003178}" type="slidenum">
              <a:rPr lang="es-US" smtClean="0"/>
              <a:t>‹Nº›</a:t>
            </a:fld>
            <a:endParaRPr lang="es-US"/>
          </a:p>
        </p:txBody>
      </p:sp>
    </p:spTree>
    <p:extLst>
      <p:ext uri="{BB962C8B-B14F-4D97-AF65-F5344CB8AC3E}">
        <p14:creationId xmlns:p14="http://schemas.microsoft.com/office/powerpoint/2010/main" val="1989135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DF944CF-4B37-4FB0-9E3D-18700A24EEFC}" type="datetimeFigureOut">
              <a:rPr lang="es-US" smtClean="0"/>
              <a:t>3/22/2017</a:t>
            </a:fld>
            <a:endParaRPr lang="es-US"/>
          </a:p>
        </p:txBody>
      </p:sp>
      <p:sp>
        <p:nvSpPr>
          <p:cNvPr id="8" name="Footer Placeholder 7"/>
          <p:cNvSpPr>
            <a:spLocks noGrp="1"/>
          </p:cNvSpPr>
          <p:nvPr>
            <p:ph type="ftr" sz="quarter" idx="11"/>
          </p:nvPr>
        </p:nvSpPr>
        <p:spPr/>
        <p:txBody>
          <a:bodyPr/>
          <a:lstStyle/>
          <a:p>
            <a:endParaRPr lang="es-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8244DD2-6260-4BD5-A879-875703003178}" type="slidenum">
              <a:rPr lang="es-US" smtClean="0"/>
              <a:t>‹Nº›</a:t>
            </a:fld>
            <a:endParaRPr lang="es-US"/>
          </a:p>
        </p:txBody>
      </p:sp>
    </p:spTree>
    <p:extLst>
      <p:ext uri="{BB962C8B-B14F-4D97-AF65-F5344CB8AC3E}">
        <p14:creationId xmlns:p14="http://schemas.microsoft.com/office/powerpoint/2010/main" val="3864944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DF944CF-4B37-4FB0-9E3D-18700A24EEFC}" type="datetimeFigureOut">
              <a:rPr lang="es-US" smtClean="0"/>
              <a:t>3/22/2017</a:t>
            </a:fld>
            <a:endParaRPr lang="es-US"/>
          </a:p>
        </p:txBody>
      </p:sp>
      <p:sp>
        <p:nvSpPr>
          <p:cNvPr id="4" name="Footer Placeholder 3"/>
          <p:cNvSpPr>
            <a:spLocks noGrp="1"/>
          </p:cNvSpPr>
          <p:nvPr>
            <p:ph type="ftr" sz="quarter" idx="11"/>
          </p:nvPr>
        </p:nvSpPr>
        <p:spPr/>
        <p:txBody>
          <a:bodyPr/>
          <a:lstStyle/>
          <a:p>
            <a:endParaRPr lang="es-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8244DD2-6260-4BD5-A879-875703003178}" type="slidenum">
              <a:rPr lang="es-US" smtClean="0"/>
              <a:t>‹Nº›</a:t>
            </a:fld>
            <a:endParaRPr lang="es-US"/>
          </a:p>
        </p:txBody>
      </p:sp>
    </p:spTree>
    <p:extLst>
      <p:ext uri="{BB962C8B-B14F-4D97-AF65-F5344CB8AC3E}">
        <p14:creationId xmlns:p14="http://schemas.microsoft.com/office/powerpoint/2010/main" val="3571393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944CF-4B37-4FB0-9E3D-18700A24EEFC}" type="datetimeFigureOut">
              <a:rPr lang="es-US" smtClean="0"/>
              <a:t>3/22/2017</a:t>
            </a:fld>
            <a:endParaRPr lang="es-US"/>
          </a:p>
        </p:txBody>
      </p:sp>
      <p:sp>
        <p:nvSpPr>
          <p:cNvPr id="3" name="Footer Placeholder 2"/>
          <p:cNvSpPr>
            <a:spLocks noGrp="1"/>
          </p:cNvSpPr>
          <p:nvPr>
            <p:ph type="ftr" sz="quarter" idx="11"/>
          </p:nvPr>
        </p:nvSpPr>
        <p:spPr/>
        <p:txBody>
          <a:bodyPr/>
          <a:lstStyle/>
          <a:p>
            <a:endParaRPr lang="es-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8244DD2-6260-4BD5-A879-875703003178}" type="slidenum">
              <a:rPr lang="es-US" smtClean="0"/>
              <a:t>‹Nº›</a:t>
            </a:fld>
            <a:endParaRPr lang="es-US"/>
          </a:p>
        </p:txBody>
      </p:sp>
    </p:spTree>
    <p:extLst>
      <p:ext uri="{BB962C8B-B14F-4D97-AF65-F5344CB8AC3E}">
        <p14:creationId xmlns:p14="http://schemas.microsoft.com/office/powerpoint/2010/main" val="274138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DF944CF-4B37-4FB0-9E3D-18700A24EEFC}" type="datetimeFigureOut">
              <a:rPr lang="es-US" smtClean="0"/>
              <a:t>3/22/2017</a:t>
            </a:fld>
            <a:endParaRPr lang="es-US"/>
          </a:p>
        </p:txBody>
      </p:sp>
      <p:sp>
        <p:nvSpPr>
          <p:cNvPr id="6" name="Footer Placeholder 5"/>
          <p:cNvSpPr>
            <a:spLocks noGrp="1"/>
          </p:cNvSpPr>
          <p:nvPr>
            <p:ph type="ftr" sz="quarter" idx="11"/>
          </p:nvPr>
        </p:nvSpPr>
        <p:spPr/>
        <p:txBody>
          <a:bodyPr/>
          <a:lstStyle/>
          <a:p>
            <a:endParaRPr lang="es-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8244DD2-6260-4BD5-A879-875703003178}" type="slidenum">
              <a:rPr lang="es-US" smtClean="0"/>
              <a:t>‹Nº›</a:t>
            </a:fld>
            <a:endParaRPr lang="es-US"/>
          </a:p>
        </p:txBody>
      </p:sp>
    </p:spTree>
    <p:extLst>
      <p:ext uri="{BB962C8B-B14F-4D97-AF65-F5344CB8AC3E}">
        <p14:creationId xmlns:p14="http://schemas.microsoft.com/office/powerpoint/2010/main" val="4129035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DF944CF-4B37-4FB0-9E3D-18700A24EEFC}" type="datetimeFigureOut">
              <a:rPr lang="es-US" smtClean="0"/>
              <a:t>3/22/2017</a:t>
            </a:fld>
            <a:endParaRPr lang="es-US"/>
          </a:p>
        </p:txBody>
      </p:sp>
      <p:sp>
        <p:nvSpPr>
          <p:cNvPr id="6" name="Footer Placeholder 5"/>
          <p:cNvSpPr>
            <a:spLocks noGrp="1"/>
          </p:cNvSpPr>
          <p:nvPr>
            <p:ph type="ftr" sz="quarter" idx="11"/>
          </p:nvPr>
        </p:nvSpPr>
        <p:spPr/>
        <p:txBody>
          <a:bodyPr/>
          <a:lstStyle/>
          <a:p>
            <a:endParaRPr lang="es-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244DD2-6260-4BD5-A879-875703003178}" type="slidenum">
              <a:rPr lang="es-US" smtClean="0"/>
              <a:t>‹Nº›</a:t>
            </a:fld>
            <a:endParaRPr lang="es-US"/>
          </a:p>
        </p:txBody>
      </p:sp>
    </p:spTree>
    <p:extLst>
      <p:ext uri="{BB962C8B-B14F-4D97-AF65-F5344CB8AC3E}">
        <p14:creationId xmlns:p14="http://schemas.microsoft.com/office/powerpoint/2010/main" val="2249062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DF944CF-4B37-4FB0-9E3D-18700A24EEFC}" type="datetimeFigureOut">
              <a:rPr lang="es-US" smtClean="0"/>
              <a:t>3/22/2017</a:t>
            </a:fld>
            <a:endParaRPr lang="es-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8244DD2-6260-4BD5-A879-875703003178}" type="slidenum">
              <a:rPr lang="es-US" smtClean="0"/>
              <a:t>‹Nº›</a:t>
            </a:fld>
            <a:endParaRPr lang="es-US"/>
          </a:p>
        </p:txBody>
      </p:sp>
    </p:spTree>
    <p:extLst>
      <p:ext uri="{BB962C8B-B14F-4D97-AF65-F5344CB8AC3E}">
        <p14:creationId xmlns:p14="http://schemas.microsoft.com/office/powerpoint/2010/main" val="152651720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5.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37.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73361" y="6072555"/>
            <a:ext cx="7953960" cy="828849"/>
          </a:xfrm>
        </p:spPr>
        <p:txBody>
          <a:bodyPr>
            <a:noAutofit/>
          </a:bodyPr>
          <a:lstStyle/>
          <a:p>
            <a:pPr algn="ct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a:t/>
            </a:r>
            <a:br>
              <a:rPr lang="es-ES_tradnl" sz="2000" dirty="0"/>
            </a:br>
            <a:r>
              <a:rPr lang="es-ES_tradnl" sz="2000" dirty="0" smtClean="0"/>
              <a:t/>
            </a:r>
            <a:br>
              <a:rPr lang="es-ES_tradnl" sz="2000" dirty="0" smtClean="0"/>
            </a:br>
            <a:r>
              <a:rPr lang="es-ES_tradnl" sz="2000" dirty="0" smtClean="0"/>
              <a:t/>
            </a:r>
            <a:br>
              <a:rPr lang="es-ES_tradnl" sz="2000" dirty="0" smtClean="0"/>
            </a:br>
            <a:r>
              <a:rPr lang="es-ES_tradnl" sz="2000" dirty="0"/>
              <a:t/>
            </a:r>
            <a:br>
              <a:rPr lang="es-ES_tradnl" sz="2000" dirty="0"/>
            </a:br>
            <a:r>
              <a:rPr lang="es-ES_tradnl" sz="2400" b="1" dirty="0" smtClean="0"/>
              <a:t>DEPARTAMENTO DE CIENCIAS ECONÓMICAS, ADMINISTRATIVAS Y DEL COMERCIO</a:t>
            </a:r>
            <a:r>
              <a:rPr lang="es-US" sz="2400" b="1" dirty="0" smtClean="0"/>
              <a:t/>
            </a:r>
            <a:br>
              <a:rPr lang="es-US" sz="2400" b="1" dirty="0" smtClean="0"/>
            </a:br>
            <a:r>
              <a:rPr lang="es-ES_tradnl" sz="2000" dirty="0" smtClean="0"/>
              <a:t> </a:t>
            </a:r>
            <a:r>
              <a:rPr lang="es-US" sz="2000" dirty="0" smtClean="0"/>
              <a:t/>
            </a:r>
            <a:br>
              <a:rPr lang="es-US" sz="2000" dirty="0" smtClean="0"/>
            </a:br>
            <a:r>
              <a:rPr lang="es-ES_tradnl" sz="2000" b="1" dirty="0" smtClean="0"/>
              <a:t>CARRERA DE INGENIERÍA EN FINANZAS Y AUDITORÍA </a:t>
            </a:r>
            <a:r>
              <a:rPr lang="es-US" sz="2000" b="1" dirty="0" smtClean="0"/>
              <a:t/>
            </a:r>
            <a:br>
              <a:rPr lang="es-US" sz="2000" b="1" dirty="0" smtClean="0"/>
            </a:br>
            <a:r>
              <a:rPr lang="es-ES_tradnl" sz="2000" b="1" dirty="0" smtClean="0"/>
              <a:t>TRABAJO DE TITULACIÓN PREVIO A LA OBTENCIÓN DEL TÍTULO DE INGENIERO EN </a:t>
            </a:r>
            <a:r>
              <a:rPr lang="es-ES_tradnl" sz="2000" b="1" dirty="0" smtClean="0"/>
              <a:t>FINANZAS, CONTADOR PÚBLICO-AUDITOR</a:t>
            </a:r>
            <a:r>
              <a:rPr lang="es-ES_tradnl" sz="2000" b="1" dirty="0" smtClean="0"/>
              <a:t/>
            </a:r>
            <a:br>
              <a:rPr lang="es-ES_tradnl" sz="2000" b="1" dirty="0" smtClean="0"/>
            </a:br>
            <a:r>
              <a:rPr lang="es-US" sz="2000" b="1" dirty="0" smtClean="0"/>
              <a:t/>
            </a:r>
            <a:br>
              <a:rPr lang="es-US" sz="2000" b="1" dirty="0" smtClean="0"/>
            </a:br>
            <a:r>
              <a:rPr lang="es-ES_tradnl" sz="2000" b="1" dirty="0" smtClean="0"/>
              <a:t>TEMA:   </a:t>
            </a:r>
            <a:r>
              <a:rPr lang="es-EC" sz="2000" b="1" dirty="0" smtClean="0"/>
              <a:t>ANÁLISIS COMPARATIVO DE LA MOROSIDAD DE LA CARTERA DE CRÉDITOS PARA LA MICROEMPRESA DEL SEGMENTO 1 DEL SISTEMA FINANCIERO POPULAR ECUATORIANO Y EL NIVEL DE EMPRENDIMIENTO, EN EL PERIODO 2010-2015.</a:t>
            </a:r>
            <a:r>
              <a:rPr lang="es-US" sz="2000" b="1" dirty="0" smtClean="0"/>
              <a:t/>
            </a:r>
            <a:br>
              <a:rPr lang="es-US" sz="2000" b="1" dirty="0" smtClean="0"/>
            </a:br>
            <a:r>
              <a:rPr lang="es-US" sz="2000" b="1" dirty="0" smtClean="0"/>
              <a:t/>
            </a:r>
            <a:br>
              <a:rPr lang="es-US" sz="2000" b="1" dirty="0" smtClean="0"/>
            </a:br>
            <a:r>
              <a:rPr lang="es-ES_tradnl" sz="2000" b="1" dirty="0" smtClean="0"/>
              <a:t>AUTOR: </a:t>
            </a:r>
            <a:r>
              <a:rPr lang="es-ES_tradnl" sz="2000" b="1" dirty="0"/>
              <a:t>GIL ORTEGA KATHIA GABRIELA </a:t>
            </a:r>
            <a:r>
              <a:rPr lang="es-US" sz="2000" b="1" dirty="0" smtClean="0"/>
              <a:t/>
            </a:r>
            <a:br>
              <a:rPr lang="es-US" sz="2000" b="1" dirty="0" smtClean="0"/>
            </a:br>
            <a:r>
              <a:rPr lang="es-ES_tradnl" sz="2000" b="1" dirty="0" smtClean="0"/>
              <a:t>DIRECTOR: ECO. MONCAYO BONE LUIS GUSTAVO</a:t>
            </a:r>
            <a:r>
              <a:rPr lang="es-US" sz="2000" b="1" dirty="0" smtClean="0"/>
              <a:t/>
            </a:r>
            <a:br>
              <a:rPr lang="es-US" sz="2000" b="1" dirty="0" smtClean="0"/>
            </a:br>
            <a:r>
              <a:rPr lang="es-US" sz="2000" b="1" dirty="0" smtClean="0"/>
              <a:t/>
            </a:r>
            <a:br>
              <a:rPr lang="es-US" sz="2000" b="1" dirty="0" smtClean="0"/>
            </a:br>
            <a:r>
              <a:rPr lang="es-ES_tradnl" sz="2000" b="1" dirty="0" smtClean="0"/>
              <a:t>SANGOLQUÍ, MARZO DEL 2017</a:t>
            </a:r>
            <a:r>
              <a:rPr lang="es-US" sz="2000" b="1" dirty="0" smtClean="0"/>
              <a:t/>
            </a:r>
            <a:br>
              <a:rPr lang="es-US" sz="2000" b="1" dirty="0" smtClean="0"/>
            </a:br>
            <a:endParaRPr lang="es-US" sz="2000" b="1" dirty="0"/>
          </a:p>
        </p:txBody>
      </p:sp>
      <p:pic>
        <p:nvPicPr>
          <p:cNvPr id="2053" name="Picture 5"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5730" y="65386"/>
            <a:ext cx="6936191" cy="1200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99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887190"/>
          </a:xfrm>
        </p:spPr>
        <p:txBody>
          <a:bodyPr>
            <a:normAutofit fontScale="90000"/>
          </a:bodyPr>
          <a:lstStyle/>
          <a:p>
            <a:r>
              <a:rPr lang="es-EC" b="1" dirty="0"/>
              <a:t>Tipología de investigación</a:t>
            </a:r>
            <a:r>
              <a:rPr lang="es-US" b="1" dirty="0"/>
              <a:t/>
            </a:r>
            <a:br>
              <a:rPr lang="es-US" b="1" dirty="0"/>
            </a:br>
            <a:endParaRPr lang="es-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36651868"/>
              </p:ext>
            </p:extLst>
          </p:nvPr>
        </p:nvGraphicFramePr>
        <p:xfrm>
          <a:off x="165100" y="1711355"/>
          <a:ext cx="11571975" cy="4389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297587" y="1495911"/>
            <a:ext cx="5580536" cy="369332"/>
          </a:xfrm>
          <a:prstGeom prst="rect">
            <a:avLst/>
          </a:prstGeom>
        </p:spPr>
        <p:txBody>
          <a:bodyPr wrap="square">
            <a:spAutoFit/>
          </a:bodyPr>
          <a:lstStyle/>
          <a:p>
            <a:pPr algn="ctr"/>
            <a:r>
              <a:rPr lang="es-MX" b="1" dirty="0"/>
              <a:t>Procedimiento para la recolección de datos</a:t>
            </a:r>
            <a:endParaRPr lang="es-US" b="1" dirty="0"/>
          </a:p>
        </p:txBody>
      </p:sp>
      <p:sp>
        <p:nvSpPr>
          <p:cNvPr id="6" name="Rectángulo 5"/>
          <p:cNvSpPr/>
          <p:nvPr/>
        </p:nvSpPr>
        <p:spPr>
          <a:xfrm>
            <a:off x="4914540" y="2117206"/>
            <a:ext cx="7231536" cy="369332"/>
          </a:xfrm>
          <a:prstGeom prst="rect">
            <a:avLst/>
          </a:prstGeom>
        </p:spPr>
        <p:txBody>
          <a:bodyPr wrap="square">
            <a:spAutoFit/>
          </a:bodyPr>
          <a:lstStyle/>
          <a:p>
            <a:pPr algn="ctr"/>
            <a:r>
              <a:rPr lang="es-EC" b="1" dirty="0"/>
              <a:t>Procedimiento para tratamiento y análisis de la información</a:t>
            </a:r>
            <a:endParaRPr lang="es-US" b="1" dirty="0"/>
          </a:p>
        </p:txBody>
      </p:sp>
      <p:sp>
        <p:nvSpPr>
          <p:cNvPr id="8" name="Rectángulo 7"/>
          <p:cNvSpPr/>
          <p:nvPr/>
        </p:nvSpPr>
        <p:spPr>
          <a:xfrm>
            <a:off x="297587" y="5071113"/>
            <a:ext cx="1739579" cy="523220"/>
          </a:xfrm>
          <a:prstGeom prst="rect">
            <a:avLst/>
          </a:prstGeom>
        </p:spPr>
        <p:txBody>
          <a:bodyPr wrap="none">
            <a:spAutoFit/>
          </a:bodyPr>
          <a:lstStyle/>
          <a:p>
            <a:pPr>
              <a:lnSpc>
                <a:spcPct val="200000"/>
              </a:lnSpc>
              <a:spcAft>
                <a:spcPts val="0"/>
              </a:spcAft>
            </a:pPr>
            <a:r>
              <a:rPr lang="es-US" sz="1400" dirty="0" smtClean="0"/>
              <a:t>Fuente: (Gil, 2016)</a:t>
            </a:r>
            <a:endParaRPr lang="es-US" sz="1400" dirty="0"/>
          </a:p>
        </p:txBody>
      </p:sp>
    </p:spTree>
    <p:extLst>
      <p:ext uri="{BB962C8B-B14F-4D97-AF65-F5344CB8AC3E}">
        <p14:creationId xmlns:p14="http://schemas.microsoft.com/office/powerpoint/2010/main" val="1733578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4131" y="199108"/>
            <a:ext cx="8911687" cy="1280890"/>
          </a:xfrm>
        </p:spPr>
        <p:txBody>
          <a:bodyPr/>
          <a:lstStyle/>
          <a:p>
            <a:r>
              <a:rPr lang="es-US" dirty="0"/>
              <a:t>Marco Teórico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72521946"/>
              </p:ext>
            </p:extLst>
          </p:nvPr>
        </p:nvGraphicFramePr>
        <p:xfrm>
          <a:off x="-489397" y="90153"/>
          <a:ext cx="12969025" cy="6993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720668" y="6026456"/>
            <a:ext cx="1739579" cy="523220"/>
          </a:xfrm>
          <a:prstGeom prst="rect">
            <a:avLst/>
          </a:prstGeom>
        </p:spPr>
        <p:txBody>
          <a:bodyPr wrap="none">
            <a:spAutoFit/>
          </a:bodyPr>
          <a:lstStyle/>
          <a:p>
            <a:pPr>
              <a:lnSpc>
                <a:spcPct val="200000"/>
              </a:lnSpc>
              <a:spcAft>
                <a:spcPts val="0"/>
              </a:spcAft>
            </a:pPr>
            <a:r>
              <a:rPr lang="es-US" sz="1400" dirty="0" smtClean="0"/>
              <a:t>Fuente: (Gil, 2016)</a:t>
            </a:r>
            <a:endParaRPr lang="es-US" sz="1400" dirty="0"/>
          </a:p>
        </p:txBody>
      </p:sp>
    </p:spTree>
    <p:extLst>
      <p:ext uri="{BB962C8B-B14F-4D97-AF65-F5344CB8AC3E}">
        <p14:creationId xmlns:p14="http://schemas.microsoft.com/office/powerpoint/2010/main" val="1976972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Marco Teórico</a:t>
            </a:r>
            <a:endParaRPr lang="es-EC" dirty="0"/>
          </a:p>
        </p:txBody>
      </p:sp>
      <p:sp>
        <p:nvSpPr>
          <p:cNvPr id="4" name="3 Elipse"/>
          <p:cNvSpPr/>
          <p:nvPr/>
        </p:nvSpPr>
        <p:spPr>
          <a:xfrm>
            <a:off x="1312983" y="1699844"/>
            <a:ext cx="4595447" cy="3868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MICROFINANZAS</a:t>
            </a:r>
          </a:p>
          <a:p>
            <a:pPr algn="ctr"/>
            <a:r>
              <a:rPr lang="es-EC" dirty="0"/>
              <a:t>Las </a:t>
            </a:r>
            <a:r>
              <a:rPr lang="es-EC" dirty="0" err="1"/>
              <a:t>microfinanzas</a:t>
            </a:r>
            <a:r>
              <a:rPr lang="es-EC" dirty="0"/>
              <a:t> son la raíz de donde nacen las relaciones económicas y financieras entre la población con recursos limitados y las instituciones financieras de economía popular y solidaria. </a:t>
            </a:r>
          </a:p>
        </p:txBody>
      </p:sp>
      <p:sp>
        <p:nvSpPr>
          <p:cNvPr id="6" name="5 Elipse"/>
          <p:cNvSpPr/>
          <p:nvPr/>
        </p:nvSpPr>
        <p:spPr>
          <a:xfrm>
            <a:off x="7162799" y="1770181"/>
            <a:ext cx="4595447" cy="3868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S</a:t>
            </a:r>
            <a:r>
              <a:rPr lang="es-EC" dirty="0" smtClean="0"/>
              <a:t>on </a:t>
            </a:r>
            <a:r>
              <a:rPr lang="es-EC" dirty="0"/>
              <a:t>importantes </a:t>
            </a:r>
            <a:r>
              <a:rPr lang="es-EC" dirty="0" smtClean="0"/>
              <a:t>, ya que al darle </a:t>
            </a:r>
            <a:r>
              <a:rPr lang="es-EC" dirty="0"/>
              <a:t>a la población de niveles socioeconómicos bajo, medio bajo y medio acceso a créditos baratos, entonces este contexto tiene una relación directa con el emprendimiento</a:t>
            </a:r>
          </a:p>
        </p:txBody>
      </p:sp>
      <p:sp>
        <p:nvSpPr>
          <p:cNvPr id="7" name="6 Flecha derecha"/>
          <p:cNvSpPr/>
          <p:nvPr/>
        </p:nvSpPr>
        <p:spPr>
          <a:xfrm>
            <a:off x="6166339" y="3423138"/>
            <a:ext cx="855784" cy="10550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675190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4131" y="199108"/>
            <a:ext cx="8911687" cy="1280890"/>
          </a:xfrm>
        </p:spPr>
        <p:txBody>
          <a:bodyPr/>
          <a:lstStyle/>
          <a:p>
            <a:r>
              <a:rPr lang="es-US" dirty="0"/>
              <a:t>Marco Teórico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71388453"/>
              </p:ext>
            </p:extLst>
          </p:nvPr>
        </p:nvGraphicFramePr>
        <p:xfrm>
          <a:off x="-489397" y="90153"/>
          <a:ext cx="12969025" cy="6993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1826136" y="6190229"/>
            <a:ext cx="1739579" cy="523220"/>
          </a:xfrm>
          <a:prstGeom prst="rect">
            <a:avLst/>
          </a:prstGeom>
        </p:spPr>
        <p:txBody>
          <a:bodyPr wrap="none">
            <a:spAutoFit/>
          </a:bodyPr>
          <a:lstStyle/>
          <a:p>
            <a:pPr>
              <a:lnSpc>
                <a:spcPct val="200000"/>
              </a:lnSpc>
              <a:spcAft>
                <a:spcPts val="0"/>
              </a:spcAft>
            </a:pPr>
            <a:r>
              <a:rPr lang="es-US" sz="1400" dirty="0" smtClean="0"/>
              <a:t>Fuente: (Gil, 2016)</a:t>
            </a:r>
            <a:endParaRPr lang="es-US" sz="1400" dirty="0"/>
          </a:p>
        </p:txBody>
      </p:sp>
    </p:spTree>
    <p:extLst>
      <p:ext uri="{BB962C8B-B14F-4D97-AF65-F5344CB8AC3E}">
        <p14:creationId xmlns:p14="http://schemas.microsoft.com/office/powerpoint/2010/main" val="676816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 de texto 2"/>
          <p:cNvSpPr txBox="1">
            <a:spLocks noChangeArrowheads="1"/>
          </p:cNvSpPr>
          <p:nvPr/>
        </p:nvSpPr>
        <p:spPr bwMode="auto">
          <a:xfrm>
            <a:off x="4833939" y="3622993"/>
            <a:ext cx="942974" cy="27622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6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IDEA</a:t>
            </a:r>
            <a:r>
              <a:rPr kumimoji="0" lang="es-EC"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EC" sz="2800" b="0" i="0" u="none" strike="noStrike" cap="none" normalizeH="0" baseline="0" dirty="0">
              <a:ln>
                <a:noFill/>
              </a:ln>
              <a:solidFill>
                <a:schemeClr val="tx1"/>
              </a:solidFill>
              <a:effectLst/>
              <a:latin typeface="Arial" panose="020B0604020202020204" pitchFamily="34" charset="0"/>
            </a:endParaRPr>
          </a:p>
        </p:txBody>
      </p:sp>
      <p:sp>
        <p:nvSpPr>
          <p:cNvPr id="13" name="Cuadro de texto 3"/>
          <p:cNvSpPr txBox="1">
            <a:spLocks noChangeArrowheads="1"/>
          </p:cNvSpPr>
          <p:nvPr/>
        </p:nvSpPr>
        <p:spPr bwMode="auto">
          <a:xfrm>
            <a:off x="8101013" y="3648075"/>
            <a:ext cx="1185862" cy="27622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6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CAPITAL</a:t>
            </a:r>
            <a:endParaRPr kumimoji="0" lang="es-EC" sz="2800" b="0" i="0" u="none" strike="noStrike" cap="none" normalizeH="0" baseline="0" dirty="0">
              <a:ln>
                <a:noFill/>
              </a:ln>
              <a:solidFill>
                <a:schemeClr val="tx1"/>
              </a:solidFill>
              <a:effectLst/>
            </a:endParaRPr>
          </a:p>
        </p:txBody>
      </p:sp>
      <p:sp>
        <p:nvSpPr>
          <p:cNvPr id="14" name="Cuadro de texto 4"/>
          <p:cNvSpPr txBox="1">
            <a:spLocks noChangeArrowheads="1"/>
          </p:cNvSpPr>
          <p:nvPr/>
        </p:nvSpPr>
        <p:spPr bwMode="auto">
          <a:xfrm>
            <a:off x="2960449" y="1544004"/>
            <a:ext cx="7402672" cy="27622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s-EC" sz="2400" b="1" dirty="0"/>
              <a:t>Teoría del Emprendimiento de Andy Freire</a:t>
            </a:r>
            <a:endParaRPr lang="es-US" sz="2400" b="1" dirty="0"/>
          </a:p>
          <a:p>
            <a:pPr algn="ctr"/>
            <a:r>
              <a:rPr lang="es-EC" sz="2400" dirty="0"/>
              <a:t> </a:t>
            </a:r>
            <a:endParaRPr lang="es-US" sz="2400" dirty="0"/>
          </a:p>
          <a:p>
            <a:pPr algn="ctr"/>
            <a:r>
              <a:rPr lang="es-EC" sz="2400" dirty="0"/>
              <a:t>Según la teoría del triángulo invertido propuesta por Andy Freire, todo proceso emprendedor combina tres componentes:</a:t>
            </a:r>
            <a:endParaRPr lang="es-US" sz="2400" dirty="0"/>
          </a:p>
        </p:txBody>
      </p:sp>
      <p:sp>
        <p:nvSpPr>
          <p:cNvPr id="16" name="Rectangle 16"/>
          <p:cNvSpPr>
            <a:spLocks noChangeArrowheads="1"/>
          </p:cNvSpPr>
          <p:nvPr/>
        </p:nvSpPr>
        <p:spPr bwMode="auto">
          <a:xfrm>
            <a:off x="4162425" y="2971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US"/>
          </a:p>
        </p:txBody>
      </p:sp>
      <p:sp>
        <p:nvSpPr>
          <p:cNvPr id="17" name="Rectangle 20"/>
          <p:cNvSpPr>
            <a:spLocks noChangeArrowheads="1"/>
          </p:cNvSpPr>
          <p:nvPr/>
        </p:nvSpPr>
        <p:spPr bwMode="auto">
          <a:xfrm>
            <a:off x="4162425" y="3429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US"/>
          </a:p>
        </p:txBody>
      </p:sp>
      <p:sp>
        <p:nvSpPr>
          <p:cNvPr id="18" name="Triángulo isósceles 17"/>
          <p:cNvSpPr/>
          <p:nvPr/>
        </p:nvSpPr>
        <p:spPr>
          <a:xfrm rot="10800000">
            <a:off x="5710238" y="3817619"/>
            <a:ext cx="2209800" cy="923925"/>
          </a:xfrm>
          <a:prstGeom prst="triangle">
            <a:avLst/>
          </a:prstGeom>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US"/>
          </a:p>
        </p:txBody>
      </p:sp>
      <p:sp>
        <p:nvSpPr>
          <p:cNvPr id="19" name="Elipse 18"/>
          <p:cNvSpPr/>
          <p:nvPr/>
        </p:nvSpPr>
        <p:spPr>
          <a:xfrm>
            <a:off x="7615238" y="3648074"/>
            <a:ext cx="485775" cy="390525"/>
          </a:xfrm>
          <a:prstGeom prst="ellipse">
            <a:avLst/>
          </a:prstGeom>
          <a:noFill/>
          <a:ln w="57150"/>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US"/>
          </a:p>
        </p:txBody>
      </p:sp>
      <p:sp>
        <p:nvSpPr>
          <p:cNvPr id="20" name="Cuadro de texto 4"/>
          <p:cNvSpPr txBox="1"/>
          <p:nvPr/>
        </p:nvSpPr>
        <p:spPr>
          <a:xfrm>
            <a:off x="5776913" y="4854573"/>
            <a:ext cx="2081212" cy="27559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US" sz="1600">
                <a:effectLst/>
                <a:ea typeface="Calibri" panose="020F0502020204030204" pitchFamily="34" charset="0"/>
                <a:cs typeface="Times New Roman" panose="02020603050405020304" pitchFamily="18" charset="0"/>
              </a:rPr>
              <a:t>EMPREDENDEDOR </a:t>
            </a:r>
          </a:p>
        </p:txBody>
      </p:sp>
      <p:sp>
        <p:nvSpPr>
          <p:cNvPr id="10" name="Rectángulo 9"/>
          <p:cNvSpPr/>
          <p:nvPr/>
        </p:nvSpPr>
        <p:spPr>
          <a:xfrm>
            <a:off x="4037334" y="5130163"/>
            <a:ext cx="1739579" cy="523220"/>
          </a:xfrm>
          <a:prstGeom prst="rect">
            <a:avLst/>
          </a:prstGeom>
        </p:spPr>
        <p:txBody>
          <a:bodyPr wrap="none">
            <a:spAutoFit/>
          </a:bodyPr>
          <a:lstStyle/>
          <a:p>
            <a:pPr>
              <a:lnSpc>
                <a:spcPct val="200000"/>
              </a:lnSpc>
              <a:spcAft>
                <a:spcPts val="0"/>
              </a:spcAft>
            </a:pPr>
            <a:r>
              <a:rPr lang="es-US" sz="1400" dirty="0" smtClean="0"/>
              <a:t>Fuente: (Gil, 2016)</a:t>
            </a:r>
            <a:endParaRPr lang="es-US" sz="1400" dirty="0"/>
          </a:p>
        </p:txBody>
      </p:sp>
    </p:spTree>
    <p:extLst>
      <p:ext uri="{BB962C8B-B14F-4D97-AF65-F5344CB8AC3E}">
        <p14:creationId xmlns:p14="http://schemas.microsoft.com/office/powerpoint/2010/main" val="421871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entorno empresa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537" y="1795685"/>
            <a:ext cx="4664075" cy="2286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5" name="Marcador de contenido 4"/>
          <p:cNvGraphicFramePr>
            <a:graphicFrameLocks noGrp="1"/>
          </p:cNvGraphicFramePr>
          <p:nvPr>
            <p:ph idx="1"/>
            <p:extLst>
              <p:ext uri="{D42A27DB-BD31-4B8C-83A1-F6EECF244321}">
                <p14:modId xmlns:p14="http://schemas.microsoft.com/office/powerpoint/2010/main" val="3089886569"/>
              </p:ext>
            </p:extLst>
          </p:nvPr>
        </p:nvGraphicFramePr>
        <p:xfrm>
          <a:off x="1406769" y="820615"/>
          <a:ext cx="10363200" cy="5043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p:cNvSpPr/>
          <p:nvPr/>
        </p:nvSpPr>
        <p:spPr>
          <a:xfrm>
            <a:off x="1594124" y="5958218"/>
            <a:ext cx="1739579" cy="523220"/>
          </a:xfrm>
          <a:prstGeom prst="rect">
            <a:avLst/>
          </a:prstGeom>
        </p:spPr>
        <p:txBody>
          <a:bodyPr wrap="none">
            <a:spAutoFit/>
          </a:bodyPr>
          <a:lstStyle/>
          <a:p>
            <a:pPr>
              <a:lnSpc>
                <a:spcPct val="200000"/>
              </a:lnSpc>
              <a:spcAft>
                <a:spcPts val="0"/>
              </a:spcAft>
            </a:pPr>
            <a:r>
              <a:rPr lang="es-US" sz="1400" dirty="0" smtClean="0"/>
              <a:t>Fuente: (Gil, 2016)</a:t>
            </a:r>
            <a:endParaRPr lang="es-US" sz="1400" dirty="0"/>
          </a:p>
        </p:txBody>
      </p:sp>
    </p:spTree>
    <p:extLst>
      <p:ext uri="{BB962C8B-B14F-4D97-AF65-F5344CB8AC3E}">
        <p14:creationId xmlns:p14="http://schemas.microsoft.com/office/powerpoint/2010/main" val="2307405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3775" y="690785"/>
            <a:ext cx="8911687" cy="766540"/>
          </a:xfrm>
        </p:spPr>
        <p:txBody>
          <a:bodyPr/>
          <a:lstStyle/>
          <a:p>
            <a:r>
              <a:rPr lang="es-EC" b="1"/>
              <a:t>Marco referencial</a:t>
            </a:r>
            <a:endParaRPr lang="es-US" b="1" dirty="0"/>
          </a:p>
        </p:txBody>
      </p:sp>
      <p:sp>
        <p:nvSpPr>
          <p:cNvPr id="4" name="Rectángulo 3"/>
          <p:cNvSpPr/>
          <p:nvPr/>
        </p:nvSpPr>
        <p:spPr>
          <a:xfrm>
            <a:off x="3502055" y="1841989"/>
            <a:ext cx="7840846" cy="3477875"/>
          </a:xfrm>
          <a:prstGeom prst="rect">
            <a:avLst/>
          </a:prstGeom>
        </p:spPr>
        <p:txBody>
          <a:bodyPr wrap="square">
            <a:spAutoFit/>
          </a:bodyPr>
          <a:lstStyle/>
          <a:p>
            <a:pPr algn="just">
              <a:spcAft>
                <a:spcPts val="0"/>
              </a:spcAft>
            </a:pPr>
            <a:r>
              <a:rPr lang="es-EC" sz="2000" b="1" dirty="0">
                <a:ea typeface="Calibri" panose="020F0502020204030204" pitchFamily="34" charset="0"/>
                <a:cs typeface="Times New Roman" panose="02020603050405020304" pitchFamily="18" charset="0"/>
              </a:rPr>
              <a:t>Nivel de Morosidad: Determinantes Macroeconómicos y pruebas de estrés para el Sistema Financiero Dominicano</a:t>
            </a:r>
            <a:endParaRPr lang="es-US" sz="2000" dirty="0">
              <a:ea typeface="Calibri" panose="020F0502020204030204" pitchFamily="34" charset="0"/>
              <a:cs typeface="Times New Roman" panose="02020603050405020304" pitchFamily="18" charset="0"/>
            </a:endParaRPr>
          </a:p>
          <a:p>
            <a:pPr algn="just">
              <a:lnSpc>
                <a:spcPct val="200000"/>
              </a:lnSpc>
              <a:spcAft>
                <a:spcPts val="0"/>
              </a:spcAft>
            </a:pPr>
            <a:r>
              <a:rPr lang="es-EC" sz="2000" b="1" dirty="0">
                <a:ea typeface="Calibri" panose="020F0502020204030204" pitchFamily="34" charset="0"/>
                <a:cs typeface="Times New Roman" panose="02020603050405020304" pitchFamily="18" charset="0"/>
              </a:rPr>
              <a:t> </a:t>
            </a:r>
            <a:endParaRPr lang="es-US" sz="2000" dirty="0">
              <a:ea typeface="Calibri" panose="020F0502020204030204" pitchFamily="34" charset="0"/>
              <a:cs typeface="Times New Roman" panose="02020603050405020304" pitchFamily="18" charset="0"/>
            </a:endParaRPr>
          </a:p>
          <a:p>
            <a:pPr algn="just"/>
            <a:r>
              <a:rPr lang="es-EC" sz="2000" dirty="0">
                <a:ea typeface="Calibri" panose="020F0502020204030204" pitchFamily="34" charset="0"/>
              </a:rPr>
              <a:t>Esta investigación con afán de aportar a la literatura de Republica Dominicana sobre morosidad, utilizando la metodología de cointegración y corrección de error, busca identificar variables macroeconómicas que afecten el nivel de morosidad de la cartera de crédito del Sistema Financiero completo y de cada sector dentro de éste, durante el período </a:t>
            </a:r>
            <a:r>
              <a:rPr lang="es-EC" sz="2000" dirty="0" smtClean="0">
                <a:ea typeface="Calibri" panose="020F0502020204030204" pitchFamily="34" charset="0"/>
              </a:rPr>
              <a:t>2000-2012</a:t>
            </a:r>
            <a:endParaRPr lang="es-US" sz="2000" dirty="0"/>
          </a:p>
        </p:txBody>
      </p:sp>
      <p:pic>
        <p:nvPicPr>
          <p:cNvPr id="5122" name="Picture 2" descr="Resultado de imagen para marco referen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55" y="2883727"/>
            <a:ext cx="2390508" cy="26383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258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4"/>
          <p:cNvSpPr/>
          <p:nvPr/>
        </p:nvSpPr>
        <p:spPr>
          <a:xfrm>
            <a:off x="4173415" y="1655881"/>
            <a:ext cx="7534152" cy="2246769"/>
          </a:xfrm>
          <a:prstGeom prst="rect">
            <a:avLst/>
          </a:prstGeom>
        </p:spPr>
        <p:txBody>
          <a:bodyPr wrap="square">
            <a:spAutoFit/>
          </a:bodyPr>
          <a:lstStyle/>
          <a:p>
            <a:pPr algn="just">
              <a:spcAft>
                <a:spcPts val="0"/>
              </a:spcAft>
            </a:pPr>
            <a:r>
              <a:rPr lang="es-EC" sz="2000" b="1" dirty="0">
                <a:ea typeface="Calibri" panose="020F0502020204030204" pitchFamily="34" charset="0"/>
                <a:cs typeface="Times New Roman" panose="02020603050405020304" pitchFamily="18" charset="0"/>
              </a:rPr>
              <a:t>Perfil del emprendedor ecuatoriano</a:t>
            </a:r>
            <a:endParaRPr lang="es-US" sz="2000" dirty="0">
              <a:ea typeface="Calibri" panose="020F0502020204030204" pitchFamily="34" charset="0"/>
              <a:cs typeface="Times New Roman" panose="02020603050405020304" pitchFamily="18" charset="0"/>
            </a:endParaRPr>
          </a:p>
          <a:p>
            <a:pPr algn="just">
              <a:spcAft>
                <a:spcPts val="0"/>
              </a:spcAft>
            </a:pPr>
            <a:r>
              <a:rPr lang="es-EC" sz="2000" b="1" dirty="0">
                <a:ea typeface="Calibri" panose="020F0502020204030204" pitchFamily="34" charset="0"/>
                <a:cs typeface="Times New Roman" panose="02020603050405020304" pitchFamily="18" charset="0"/>
              </a:rPr>
              <a:t> </a:t>
            </a:r>
            <a:endParaRPr lang="es-US" sz="2000" dirty="0">
              <a:ea typeface="Calibri" panose="020F0502020204030204" pitchFamily="34" charset="0"/>
              <a:cs typeface="Times New Roman" panose="02020603050405020304" pitchFamily="18" charset="0"/>
            </a:endParaRPr>
          </a:p>
          <a:p>
            <a:pPr algn="just"/>
            <a:r>
              <a:rPr lang="es-EC" sz="2000" dirty="0">
                <a:solidFill>
                  <a:srgbClr val="000000"/>
                </a:solidFill>
                <a:ea typeface="Calibri" panose="020F0502020204030204" pitchFamily="34" charset="0"/>
              </a:rPr>
              <a:t>Está investigación tiene el fin de proporcionar información orientada a promover el espíritu emprendedor de las personas que están pensando en crear una pequeña empresa. Los temas que se exponen en el estudio explican los ámbitos que describen a un emprendedor</a:t>
            </a:r>
            <a:endParaRPr lang="es-US" sz="2000" dirty="0"/>
          </a:p>
        </p:txBody>
      </p:sp>
      <p:pic>
        <p:nvPicPr>
          <p:cNvPr id="5" name="Picture 2" descr="Resultado de imagen para marco referen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348" y="2779265"/>
            <a:ext cx="2390508" cy="26383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583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3775" y="690785"/>
            <a:ext cx="8911687" cy="766540"/>
          </a:xfrm>
        </p:spPr>
        <p:txBody>
          <a:bodyPr/>
          <a:lstStyle/>
          <a:p>
            <a:r>
              <a:rPr lang="es-EC" b="1"/>
              <a:t>Marco referencial</a:t>
            </a:r>
            <a:endParaRPr lang="es-US" b="1" dirty="0"/>
          </a:p>
        </p:txBody>
      </p:sp>
      <p:pic>
        <p:nvPicPr>
          <p:cNvPr id="6146" name="Picture 2" descr="Resultado de imagen para marco referen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216" y="2407663"/>
            <a:ext cx="4479925" cy="2159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ángulo 4"/>
          <p:cNvSpPr/>
          <p:nvPr/>
        </p:nvSpPr>
        <p:spPr>
          <a:xfrm>
            <a:off x="5345724" y="1594337"/>
            <a:ext cx="6635262" cy="3785652"/>
          </a:xfrm>
          <a:prstGeom prst="rect">
            <a:avLst/>
          </a:prstGeom>
        </p:spPr>
        <p:txBody>
          <a:bodyPr wrap="square">
            <a:spAutoFit/>
          </a:bodyPr>
          <a:lstStyle/>
          <a:p>
            <a:pPr algn="just"/>
            <a:r>
              <a:rPr lang="es-EC" sz="2000" b="1" dirty="0"/>
              <a:t>Las MIPYME’S y su situación actual</a:t>
            </a:r>
            <a:endParaRPr lang="es-US" sz="2000" dirty="0"/>
          </a:p>
          <a:p>
            <a:pPr algn="just"/>
            <a:r>
              <a:rPr lang="es-EC" sz="2000" b="1" dirty="0"/>
              <a:t> </a:t>
            </a:r>
            <a:endParaRPr lang="es-US" sz="2000" dirty="0"/>
          </a:p>
          <a:p>
            <a:pPr algn="just"/>
            <a:r>
              <a:rPr lang="es-EC" sz="2000" dirty="0"/>
              <a:t>Las micro, pequeñas y medianas empresas (MIPYME )dentro del tejido empresarial ecuatoriano tienen un aporte significativo; según el último Censo Nacional Económico del 2010, alrededor de 99 de cada 100 establecimientos se encuentran dentro de la categoría de MIPYME. Esta tendencia se convierte en un dato duro sobre la importancia que tienen las micro, pequeñas y medianas empresas a la hora de contribuir al proceso de consolidación del sistema productivo nacional</a:t>
            </a:r>
            <a:endParaRPr lang="es-US" sz="2000" dirty="0"/>
          </a:p>
        </p:txBody>
      </p:sp>
    </p:spTree>
    <p:extLst>
      <p:ext uri="{BB962C8B-B14F-4D97-AF65-F5344CB8AC3E}">
        <p14:creationId xmlns:p14="http://schemas.microsoft.com/office/powerpoint/2010/main" val="1319704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61125" y="535210"/>
            <a:ext cx="8911687" cy="1280890"/>
          </a:xfrm>
        </p:spPr>
        <p:txBody>
          <a:bodyPr/>
          <a:lstStyle/>
          <a:p>
            <a:r>
              <a:rPr lang="es-US" dirty="0"/>
              <a:t>Marco Conceptual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24737124"/>
              </p:ext>
            </p:extLst>
          </p:nvPr>
        </p:nvGraphicFramePr>
        <p:xfrm>
          <a:off x="-482600" y="1132110"/>
          <a:ext cx="13271500" cy="5446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2645003" y="6026456"/>
            <a:ext cx="1739579" cy="523220"/>
          </a:xfrm>
          <a:prstGeom prst="rect">
            <a:avLst/>
          </a:prstGeom>
        </p:spPr>
        <p:txBody>
          <a:bodyPr wrap="none">
            <a:spAutoFit/>
          </a:bodyPr>
          <a:lstStyle/>
          <a:p>
            <a:pPr>
              <a:lnSpc>
                <a:spcPct val="200000"/>
              </a:lnSpc>
              <a:spcAft>
                <a:spcPts val="0"/>
              </a:spcAft>
            </a:pPr>
            <a:r>
              <a:rPr lang="es-US" sz="1400" dirty="0" smtClean="0"/>
              <a:t>Fuente: (Gil, 2016)</a:t>
            </a:r>
            <a:endParaRPr lang="es-US" sz="1400" dirty="0"/>
          </a:p>
        </p:txBody>
      </p:sp>
    </p:spTree>
    <p:extLst>
      <p:ext uri="{BB962C8B-B14F-4D97-AF65-F5344CB8AC3E}">
        <p14:creationId xmlns:p14="http://schemas.microsoft.com/office/powerpoint/2010/main" val="2609591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Problemática </a:t>
            </a:r>
          </a:p>
        </p:txBody>
      </p:sp>
      <p:sp>
        <p:nvSpPr>
          <p:cNvPr id="3" name="Marcador de contenido 2"/>
          <p:cNvSpPr>
            <a:spLocks noGrp="1"/>
          </p:cNvSpPr>
          <p:nvPr>
            <p:ph idx="1"/>
          </p:nvPr>
        </p:nvSpPr>
        <p:spPr>
          <a:xfrm>
            <a:off x="1494509" y="1753004"/>
            <a:ext cx="8915400" cy="3777622"/>
          </a:xfrm>
        </p:spPr>
        <p:txBody>
          <a:bodyPr>
            <a:normAutofit/>
          </a:bodyPr>
          <a:lstStyle/>
          <a:p>
            <a:pPr algn="just"/>
            <a:r>
              <a:rPr lang="es-EC" sz="2400" dirty="0"/>
              <a:t>En el país no se han creado en los últimos cinco años las condiciones adecuadas para generar emprendimiento sólido, trayendo como consecuencia, pocas empresas exitosas, muchas empresas poco productivas, alta concentración de la riqueza, poca generación de valor agregado y </a:t>
            </a:r>
            <a:r>
              <a:rPr lang="es-EC" sz="2400" dirty="0" smtClean="0"/>
              <a:t>mucha pobreza. </a:t>
            </a:r>
            <a:endParaRPr lang="es-US" sz="2400" dirty="0"/>
          </a:p>
        </p:txBody>
      </p:sp>
      <p:pic>
        <p:nvPicPr>
          <p:cNvPr id="3076" name="Picture 4" descr="Resultado de imagen para emprendimie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768" y="3641815"/>
            <a:ext cx="4619625"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752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61125" y="535210"/>
            <a:ext cx="8911687" cy="1280890"/>
          </a:xfrm>
        </p:spPr>
        <p:txBody>
          <a:bodyPr/>
          <a:lstStyle/>
          <a:p>
            <a:r>
              <a:rPr lang="es-US" dirty="0"/>
              <a:t>Marco Conceptual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79534951"/>
              </p:ext>
            </p:extLst>
          </p:nvPr>
        </p:nvGraphicFramePr>
        <p:xfrm>
          <a:off x="-482600" y="1132110"/>
          <a:ext cx="13271500" cy="5446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1607772" y="6190230"/>
            <a:ext cx="1739579" cy="523220"/>
          </a:xfrm>
          <a:prstGeom prst="rect">
            <a:avLst/>
          </a:prstGeom>
        </p:spPr>
        <p:txBody>
          <a:bodyPr wrap="none">
            <a:spAutoFit/>
          </a:bodyPr>
          <a:lstStyle/>
          <a:p>
            <a:pPr>
              <a:lnSpc>
                <a:spcPct val="200000"/>
              </a:lnSpc>
              <a:spcAft>
                <a:spcPts val="0"/>
              </a:spcAft>
            </a:pPr>
            <a:r>
              <a:rPr lang="es-US" sz="1400" dirty="0" smtClean="0"/>
              <a:t>Fuente: (Gil, 2016)</a:t>
            </a:r>
            <a:endParaRPr lang="es-US" sz="1400" dirty="0"/>
          </a:p>
        </p:txBody>
      </p:sp>
    </p:spTree>
    <p:extLst>
      <p:ext uri="{BB962C8B-B14F-4D97-AF65-F5344CB8AC3E}">
        <p14:creationId xmlns:p14="http://schemas.microsoft.com/office/powerpoint/2010/main" val="15380079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0"/>
            <a:ext cx="8911687" cy="1280890"/>
          </a:xfrm>
        </p:spPr>
        <p:txBody>
          <a:bodyPr/>
          <a:lstStyle/>
          <a:p>
            <a:r>
              <a:rPr lang="es-US" dirty="0"/>
              <a:t>Resultados </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585250509"/>
              </p:ext>
            </p:extLst>
          </p:nvPr>
        </p:nvGraphicFramePr>
        <p:xfrm>
          <a:off x="824805" y="1899138"/>
          <a:ext cx="11109287" cy="4665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8" name="Picture 4"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0329" y="791886"/>
            <a:ext cx="7391444" cy="182249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ángulo 4"/>
          <p:cNvSpPr/>
          <p:nvPr/>
        </p:nvSpPr>
        <p:spPr>
          <a:xfrm>
            <a:off x="853346" y="5794445"/>
            <a:ext cx="1739579" cy="523220"/>
          </a:xfrm>
          <a:prstGeom prst="rect">
            <a:avLst/>
          </a:prstGeom>
        </p:spPr>
        <p:txBody>
          <a:bodyPr wrap="none">
            <a:spAutoFit/>
          </a:bodyPr>
          <a:lstStyle/>
          <a:p>
            <a:pPr>
              <a:lnSpc>
                <a:spcPct val="200000"/>
              </a:lnSpc>
              <a:spcAft>
                <a:spcPts val="0"/>
              </a:spcAft>
            </a:pPr>
            <a:r>
              <a:rPr lang="es-US" sz="1400" dirty="0" smtClean="0"/>
              <a:t>Fuente: (Gil, 2016)</a:t>
            </a:r>
            <a:endParaRPr lang="es-US" sz="1400" dirty="0"/>
          </a:p>
        </p:txBody>
      </p:sp>
    </p:spTree>
    <p:extLst>
      <p:ext uri="{BB962C8B-B14F-4D97-AF65-F5344CB8AC3E}">
        <p14:creationId xmlns:p14="http://schemas.microsoft.com/office/powerpoint/2010/main" val="2865363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436542"/>
            <a:ext cx="8911687" cy="1280890"/>
          </a:xfrm>
        </p:spPr>
        <p:txBody>
          <a:bodyPr>
            <a:normAutofit fontScale="90000"/>
          </a:bodyPr>
          <a:lstStyle/>
          <a:p>
            <a:pPr lvl="0"/>
            <a:r>
              <a:rPr lang="es-EC" dirty="0"/>
              <a:t>Diagnostico del Sector Financiero Popular y Solidario del Ecuador</a:t>
            </a:r>
            <a:r>
              <a:rPr lang="es-US" dirty="0"/>
              <a:t/>
            </a:r>
            <a:br>
              <a:rPr lang="es-US" dirty="0"/>
            </a:br>
            <a:endParaRPr lang="es-US" dirty="0"/>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12135" y="2220666"/>
            <a:ext cx="9095127" cy="3770701"/>
          </a:xfrm>
          <a:prstGeom prst="rect">
            <a:avLst/>
          </a:prstGeom>
          <a:noFill/>
        </p:spPr>
      </p:pic>
      <p:sp>
        <p:nvSpPr>
          <p:cNvPr id="5" name="Rectángulo 4"/>
          <p:cNvSpPr/>
          <p:nvPr/>
        </p:nvSpPr>
        <p:spPr>
          <a:xfrm>
            <a:off x="2969892" y="1680606"/>
            <a:ext cx="7422225" cy="446276"/>
          </a:xfrm>
          <a:prstGeom prst="rect">
            <a:avLst/>
          </a:prstGeom>
        </p:spPr>
        <p:txBody>
          <a:bodyPr wrap="none">
            <a:spAutoFit/>
          </a:bodyPr>
          <a:lstStyle/>
          <a:p>
            <a:pPr>
              <a:lnSpc>
                <a:spcPct val="115000"/>
              </a:lnSpc>
              <a:spcAft>
                <a:spcPts val="1000"/>
              </a:spcAft>
            </a:pPr>
            <a:r>
              <a:rPr lang="es-ES" sz="2000" b="1" i="0" dirty="0">
                <a:solidFill>
                  <a:srgbClr val="000000"/>
                </a:solidFill>
                <a:effectLst/>
                <a:latin typeface="+mj-lt"/>
                <a:ea typeface="Times New Roman" panose="02020603050405020304" pitchFamily="18" charset="0"/>
              </a:rPr>
              <a:t>Institucionalidad del sector económico popular y solidario</a:t>
            </a:r>
            <a:endParaRPr lang="es-US" sz="2000" i="1" dirty="0">
              <a:solidFill>
                <a:srgbClr val="44546A"/>
              </a:solidFill>
              <a:effectLst/>
              <a:latin typeface="+mj-lt"/>
              <a:ea typeface="Times New Roman" panose="02020603050405020304" pitchFamily="18" charset="0"/>
            </a:endParaRPr>
          </a:p>
        </p:txBody>
      </p:sp>
      <p:sp>
        <p:nvSpPr>
          <p:cNvPr id="3" name="Rectángulo 2"/>
          <p:cNvSpPr/>
          <p:nvPr/>
        </p:nvSpPr>
        <p:spPr>
          <a:xfrm>
            <a:off x="3680823" y="5907281"/>
            <a:ext cx="5279009" cy="374398"/>
          </a:xfrm>
          <a:prstGeom prst="rect">
            <a:avLst/>
          </a:prstGeom>
        </p:spPr>
        <p:txBody>
          <a:bodyPr wrap="none">
            <a:spAutoFit/>
          </a:bodyPr>
          <a:lstStyle/>
          <a:p>
            <a:pPr algn="ctr">
              <a:lnSpc>
                <a:spcPct val="150000"/>
              </a:lnSpc>
              <a:spcAft>
                <a:spcPts val="0"/>
              </a:spcAft>
              <a:tabLst>
                <a:tab pos="4007485" algn="l"/>
              </a:tabLst>
            </a:pPr>
            <a:r>
              <a:rPr lang="es-EC" sz="1400" b="1" dirty="0">
                <a:latin typeface="+mj-lt"/>
                <a:ea typeface="Calibri" panose="020F0502020204030204" pitchFamily="34" charset="0"/>
                <a:cs typeface="Times New Roman" panose="02020603050405020304" pitchFamily="18" charset="0"/>
              </a:rPr>
              <a:t>Fuente:</a:t>
            </a:r>
            <a:r>
              <a:rPr lang="es-EC" sz="1400" dirty="0">
                <a:latin typeface="+mj-lt"/>
                <a:ea typeface="Calibri" panose="020F0502020204030204" pitchFamily="34" charset="0"/>
                <a:cs typeface="Times New Roman" panose="02020603050405020304" pitchFamily="18" charset="0"/>
              </a:rPr>
              <a:t> </a:t>
            </a:r>
            <a:r>
              <a:rPr lang="es-US" sz="1400" dirty="0">
                <a:latin typeface="+mj-lt"/>
                <a:ea typeface="Calibri" panose="020F0502020204030204" pitchFamily="34" charset="0"/>
                <a:cs typeface="Times New Roman" panose="02020603050405020304" pitchFamily="18" charset="0"/>
              </a:rPr>
              <a:t>(Ministerio Coordinador de Desarrollo Social , 2015)</a:t>
            </a:r>
            <a:endParaRPr lang="es-US"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7996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063262" y="1378040"/>
            <a:ext cx="8853533" cy="4722026"/>
          </a:xfrm>
          <a:prstGeom prst="rect">
            <a:avLst/>
          </a:prstGeom>
          <a:noFill/>
        </p:spPr>
      </p:pic>
      <p:sp>
        <p:nvSpPr>
          <p:cNvPr id="5" name="Rectángulo 4"/>
          <p:cNvSpPr/>
          <p:nvPr/>
        </p:nvSpPr>
        <p:spPr>
          <a:xfrm>
            <a:off x="3603191" y="776573"/>
            <a:ext cx="6604693" cy="414472"/>
          </a:xfrm>
          <a:prstGeom prst="rect">
            <a:avLst/>
          </a:prstGeom>
        </p:spPr>
        <p:txBody>
          <a:bodyPr wrap="none">
            <a:spAutoFit/>
          </a:bodyPr>
          <a:lstStyle/>
          <a:p>
            <a:pPr>
              <a:lnSpc>
                <a:spcPct val="115000"/>
              </a:lnSpc>
              <a:spcAft>
                <a:spcPts val="1000"/>
              </a:spcAft>
            </a:pPr>
            <a:r>
              <a:rPr lang="es-ES" sz="2000" b="1" i="0" dirty="0">
                <a:solidFill>
                  <a:srgbClr val="000000"/>
                </a:solidFill>
                <a:effectLst/>
                <a:ea typeface="Times New Roman" panose="02020603050405020304" pitchFamily="18" charset="0"/>
              </a:rPr>
              <a:t>Situación de las organizaciones de la EPS y del SFPS</a:t>
            </a:r>
            <a:endParaRPr lang="es-US" sz="2000" i="1" dirty="0">
              <a:solidFill>
                <a:srgbClr val="44546A"/>
              </a:solidFill>
              <a:effectLst/>
              <a:ea typeface="Times New Roman" panose="02020603050405020304" pitchFamily="18" charset="0"/>
            </a:endParaRPr>
          </a:p>
        </p:txBody>
      </p:sp>
      <p:sp>
        <p:nvSpPr>
          <p:cNvPr id="2" name="Rectángulo 1"/>
          <p:cNvSpPr/>
          <p:nvPr/>
        </p:nvSpPr>
        <p:spPr>
          <a:xfrm>
            <a:off x="3922187" y="6100066"/>
            <a:ext cx="5279010" cy="374398"/>
          </a:xfrm>
          <a:prstGeom prst="rect">
            <a:avLst/>
          </a:prstGeom>
        </p:spPr>
        <p:txBody>
          <a:bodyPr wrap="none">
            <a:spAutoFit/>
          </a:bodyPr>
          <a:lstStyle/>
          <a:p>
            <a:pPr algn="ctr">
              <a:lnSpc>
                <a:spcPct val="150000"/>
              </a:lnSpc>
              <a:spcAft>
                <a:spcPts val="0"/>
              </a:spcAft>
              <a:tabLst>
                <a:tab pos="4007485" algn="l"/>
              </a:tabLst>
            </a:pPr>
            <a:r>
              <a:rPr lang="es-EC" sz="1400" b="1" dirty="0">
                <a:ea typeface="Calibri" panose="020F0502020204030204" pitchFamily="34" charset="0"/>
                <a:cs typeface="Times New Roman" panose="02020603050405020304" pitchFamily="18" charset="0"/>
              </a:rPr>
              <a:t>Fuente:</a:t>
            </a:r>
            <a:r>
              <a:rPr lang="es-EC" sz="1400" dirty="0">
                <a:ea typeface="Calibri" panose="020F0502020204030204" pitchFamily="34" charset="0"/>
                <a:cs typeface="Times New Roman" panose="02020603050405020304" pitchFamily="18" charset="0"/>
              </a:rPr>
              <a:t> </a:t>
            </a:r>
            <a:r>
              <a:rPr lang="es-US" sz="1400" dirty="0">
                <a:ea typeface="Calibri" panose="020F0502020204030204" pitchFamily="34" charset="0"/>
                <a:cs typeface="Times New Roman" panose="02020603050405020304" pitchFamily="18" charset="0"/>
              </a:rPr>
              <a:t>(Ministerio Coordinador de Desarrollo Social , 2015)</a:t>
            </a:r>
            <a:endParaRPr lang="es-US"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0973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309953" y="174934"/>
            <a:ext cx="5649303" cy="400110"/>
          </a:xfrm>
          <a:prstGeom prst="rect">
            <a:avLst/>
          </a:prstGeom>
        </p:spPr>
        <p:txBody>
          <a:bodyPr wrap="none">
            <a:spAutoFit/>
          </a:bodyPr>
          <a:lstStyle/>
          <a:p>
            <a:r>
              <a:rPr lang="es-EC" b="1" dirty="0">
                <a:solidFill>
                  <a:srgbClr val="000000"/>
                </a:solidFill>
                <a:effectLst/>
                <a:ea typeface="Calibri" panose="020F0502020204030204" pitchFamily="34" charset="0"/>
              </a:rPr>
              <a:t>Número de </a:t>
            </a:r>
            <a:r>
              <a:rPr lang="es-EC" sz="2000" b="1" dirty="0">
                <a:solidFill>
                  <a:srgbClr val="000000"/>
                </a:solidFill>
                <a:effectLst/>
                <a:ea typeface="Calibri" panose="020F0502020204030204" pitchFamily="34" charset="0"/>
              </a:rPr>
              <a:t>c</a:t>
            </a:r>
            <a:r>
              <a:rPr lang="es-EC" sz="2000" b="1" dirty="0">
                <a:effectLst/>
                <a:ea typeface="Calibri" panose="020F0502020204030204" pitchFamily="34" charset="0"/>
              </a:rPr>
              <a:t>ooperativas</a:t>
            </a:r>
            <a:r>
              <a:rPr lang="es-EC" b="1" dirty="0">
                <a:effectLst/>
                <a:ea typeface="Calibri" panose="020F0502020204030204" pitchFamily="34" charset="0"/>
              </a:rPr>
              <a:t> registradas en el país </a:t>
            </a:r>
            <a:endParaRPr lang="es-US" dirty="0"/>
          </a:p>
        </p:txBody>
      </p:sp>
      <p:pic>
        <p:nvPicPr>
          <p:cNvPr id="8" name="Imagen 7"/>
          <p:cNvPicPr/>
          <p:nvPr/>
        </p:nvPicPr>
        <p:blipFill rotWithShape="1">
          <a:blip r:embed="rId2">
            <a:extLst>
              <a:ext uri="{28A0092B-C50C-407E-A947-70E740481C1C}">
                <a14:useLocalDpi xmlns:a14="http://schemas.microsoft.com/office/drawing/2010/main" val="0"/>
              </a:ext>
            </a:extLst>
          </a:blip>
          <a:srcRect l="3432" t="3447" r="1958" b="4814"/>
          <a:stretch/>
        </p:blipFill>
        <p:spPr bwMode="auto">
          <a:xfrm>
            <a:off x="5914082" y="820619"/>
            <a:ext cx="6090349" cy="5250783"/>
          </a:xfrm>
          <a:prstGeom prst="rect">
            <a:avLst/>
          </a:prstGeom>
          <a:noFill/>
          <a:ln>
            <a:noFill/>
          </a:ln>
        </p:spPr>
      </p:pic>
      <p:pic>
        <p:nvPicPr>
          <p:cNvPr id="4" name="Imagen 3"/>
          <p:cNvPicPr/>
          <p:nvPr/>
        </p:nvPicPr>
        <p:blipFill rotWithShape="1">
          <a:blip r:embed="rId3">
            <a:extLst>
              <a:ext uri="{28A0092B-C50C-407E-A947-70E740481C1C}">
                <a14:useLocalDpi xmlns:a14="http://schemas.microsoft.com/office/drawing/2010/main" val="0"/>
              </a:ext>
            </a:extLst>
          </a:blip>
          <a:srcRect l="44487" t="38073" r="24908" b="23855"/>
          <a:stretch/>
        </p:blipFill>
        <p:spPr bwMode="auto">
          <a:xfrm>
            <a:off x="515816" y="808955"/>
            <a:ext cx="5655544" cy="5262448"/>
          </a:xfrm>
          <a:prstGeom prst="rect">
            <a:avLst/>
          </a:prstGeom>
          <a:ln>
            <a:noFill/>
          </a:ln>
          <a:extLst>
            <a:ext uri="{53640926-AAD7-44D8-BBD7-CCE9431645EC}">
              <a14:shadowObscured xmlns:a14="http://schemas.microsoft.com/office/drawing/2010/main"/>
            </a:ext>
          </a:extLst>
        </p:spPr>
      </p:pic>
      <p:sp>
        <p:nvSpPr>
          <p:cNvPr id="2" name="1 CuadroTexto"/>
          <p:cNvSpPr txBox="1"/>
          <p:nvPr/>
        </p:nvSpPr>
        <p:spPr>
          <a:xfrm>
            <a:off x="3309953" y="6141741"/>
            <a:ext cx="6630341" cy="923330"/>
          </a:xfrm>
          <a:prstGeom prst="rect">
            <a:avLst/>
          </a:prstGeom>
          <a:noFill/>
        </p:spPr>
        <p:txBody>
          <a:bodyPr wrap="none" rtlCol="0">
            <a:spAutoFit/>
          </a:bodyPr>
          <a:lstStyle/>
          <a:p>
            <a:r>
              <a:rPr lang="es-EC" b="1" dirty="0"/>
              <a:t>Fuente: (Ministerio </a:t>
            </a:r>
            <a:r>
              <a:rPr lang="es-EC" b="1" dirty="0" err="1"/>
              <a:t>Cordinador</a:t>
            </a:r>
            <a:r>
              <a:rPr lang="es-EC" b="1" dirty="0"/>
              <a:t> de Desarrollo Social , 2015)</a:t>
            </a:r>
            <a:endParaRPr lang="es-EC" dirty="0"/>
          </a:p>
          <a:p>
            <a:r>
              <a:rPr lang="es-EC" b="1" dirty="0"/>
              <a:t> </a:t>
            </a:r>
            <a:endParaRPr lang="es-EC" dirty="0"/>
          </a:p>
          <a:p>
            <a:endParaRPr lang="es-EC" dirty="0"/>
          </a:p>
        </p:txBody>
      </p:sp>
    </p:spTree>
    <p:extLst>
      <p:ext uri="{BB962C8B-B14F-4D97-AF65-F5344CB8AC3E}">
        <p14:creationId xmlns:p14="http://schemas.microsoft.com/office/powerpoint/2010/main" val="11444661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print">
            <a:extLst>
              <a:ext uri="{28A0092B-C50C-407E-A947-70E740481C1C}">
                <a14:useLocalDpi xmlns:a14="http://schemas.microsoft.com/office/drawing/2010/main" val="0"/>
              </a:ext>
            </a:extLst>
          </a:blip>
          <a:srcRect b="6327"/>
          <a:stretch/>
        </p:blipFill>
        <p:spPr bwMode="auto">
          <a:xfrm>
            <a:off x="1951630" y="1698318"/>
            <a:ext cx="9021170" cy="4088333"/>
          </a:xfrm>
          <a:prstGeom prst="rect">
            <a:avLst/>
          </a:prstGeom>
          <a:noFill/>
          <a:ln>
            <a:noFill/>
          </a:ln>
          <a:extLst>
            <a:ext uri="{53640926-AAD7-44D8-BBD7-CCE9431645EC}">
              <a14:shadowObscured xmlns:a14="http://schemas.microsoft.com/office/drawing/2010/main"/>
            </a:ext>
          </a:extLst>
        </p:spPr>
      </p:pic>
      <p:sp>
        <p:nvSpPr>
          <p:cNvPr id="5" name="Rectángulo 4"/>
          <p:cNvSpPr/>
          <p:nvPr/>
        </p:nvSpPr>
        <p:spPr>
          <a:xfrm>
            <a:off x="1951630" y="732526"/>
            <a:ext cx="8934735" cy="707886"/>
          </a:xfrm>
          <a:prstGeom prst="rect">
            <a:avLst/>
          </a:prstGeom>
        </p:spPr>
        <p:txBody>
          <a:bodyPr wrap="square">
            <a:spAutoFit/>
          </a:bodyPr>
          <a:lstStyle/>
          <a:p>
            <a:pPr algn="ctr"/>
            <a:r>
              <a:rPr lang="es-EC" sz="2000" b="1" dirty="0">
                <a:solidFill>
                  <a:srgbClr val="000000"/>
                </a:solidFill>
                <a:ea typeface="Calibri" panose="020F0502020204030204" pitchFamily="34" charset="0"/>
                <a:cs typeface="Times New Roman" panose="02020603050405020304" pitchFamily="18" charset="0"/>
              </a:rPr>
              <a:t>Consideraciones para la segmentación de cooperativas de ahorro y crédito</a:t>
            </a:r>
            <a:endParaRPr lang="es-US" sz="2000" dirty="0"/>
          </a:p>
        </p:txBody>
      </p:sp>
      <p:sp>
        <p:nvSpPr>
          <p:cNvPr id="2" name="Rectángulo 1"/>
          <p:cNvSpPr/>
          <p:nvPr/>
        </p:nvSpPr>
        <p:spPr>
          <a:xfrm>
            <a:off x="1951630" y="5786651"/>
            <a:ext cx="5977919" cy="307777"/>
          </a:xfrm>
          <a:prstGeom prst="rect">
            <a:avLst/>
          </a:prstGeom>
        </p:spPr>
        <p:txBody>
          <a:bodyPr wrap="none">
            <a:spAutoFit/>
          </a:bodyPr>
          <a:lstStyle/>
          <a:p>
            <a:r>
              <a:rPr lang="es-EC" sz="1400" b="1" dirty="0"/>
              <a:t>Fuente: (Superintendencia de Economía Popular y Solidaria , 2014)</a:t>
            </a:r>
            <a:endParaRPr lang="es-US" sz="1400" dirty="0"/>
          </a:p>
        </p:txBody>
      </p:sp>
    </p:spTree>
    <p:extLst>
      <p:ext uri="{BB962C8B-B14F-4D97-AF65-F5344CB8AC3E}">
        <p14:creationId xmlns:p14="http://schemas.microsoft.com/office/powerpoint/2010/main" val="40699339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576818" y="731124"/>
            <a:ext cx="7476727" cy="400110"/>
          </a:xfrm>
          <a:prstGeom prst="rect">
            <a:avLst/>
          </a:prstGeom>
        </p:spPr>
        <p:txBody>
          <a:bodyPr wrap="none">
            <a:spAutoFit/>
          </a:bodyPr>
          <a:lstStyle/>
          <a:p>
            <a:r>
              <a:rPr lang="es-EC" sz="2000" b="1" dirty="0"/>
              <a:t>Distribución de cooperativas de ahorro y crédito en el país</a:t>
            </a:r>
            <a:endParaRPr lang="es-US" sz="2000" b="1" dirty="0"/>
          </a:p>
        </p:txBody>
      </p:sp>
      <p:pic>
        <p:nvPicPr>
          <p:cNvPr id="5" name="Imagen 4"/>
          <p:cNvPicPr/>
          <p:nvPr/>
        </p:nvPicPr>
        <p:blipFill rotWithShape="1">
          <a:blip r:embed="rId2">
            <a:extLst>
              <a:ext uri="{28A0092B-C50C-407E-A947-70E740481C1C}">
                <a14:useLocalDpi xmlns:a14="http://schemas.microsoft.com/office/drawing/2010/main" val="0"/>
              </a:ext>
            </a:extLst>
          </a:blip>
          <a:srcRect l="36822" t="27503" r="12831" b="23241"/>
          <a:stretch/>
        </p:blipFill>
        <p:spPr bwMode="auto">
          <a:xfrm>
            <a:off x="696036" y="1564829"/>
            <a:ext cx="7861111" cy="4399243"/>
          </a:xfrm>
          <a:prstGeom prst="rect">
            <a:avLst/>
          </a:prstGeom>
          <a:ln>
            <a:noFill/>
          </a:ln>
          <a:extLst>
            <a:ext uri="{53640926-AAD7-44D8-BBD7-CCE9431645EC}">
              <a14:shadowObscured xmlns:a14="http://schemas.microsoft.com/office/drawing/2010/main"/>
            </a:ext>
          </a:extLst>
        </p:spPr>
      </p:pic>
      <p:sp>
        <p:nvSpPr>
          <p:cNvPr id="6" name="Rectángulo 5"/>
          <p:cNvSpPr/>
          <p:nvPr/>
        </p:nvSpPr>
        <p:spPr>
          <a:xfrm>
            <a:off x="8768862" y="2536953"/>
            <a:ext cx="3254815" cy="3139321"/>
          </a:xfrm>
          <a:prstGeom prst="rect">
            <a:avLst/>
          </a:prstGeom>
        </p:spPr>
        <p:txBody>
          <a:bodyPr wrap="square">
            <a:spAutoFit/>
          </a:bodyPr>
          <a:lstStyle/>
          <a:p>
            <a:pPr indent="449580" algn="just">
              <a:spcAft>
                <a:spcPts val="0"/>
              </a:spcAft>
            </a:pPr>
            <a:r>
              <a:rPr lang="es-EC" dirty="0">
                <a:ea typeface="Calibri" panose="020F0502020204030204" pitchFamily="34" charset="0"/>
                <a:cs typeface="Times New Roman" panose="02020603050405020304" pitchFamily="18" charset="0"/>
              </a:rPr>
              <a:t>Las provincias que más concentran cooperativas de ahorro y crédito son las de la sierra centro y norte, este fenómeno se desencadena  debido a la proliferación de negocios y emprendimiento en su gran mayoría agrícolas o derivados del cultivo de la tierra. </a:t>
            </a:r>
            <a:endParaRPr lang="es-US" dirty="0">
              <a:effectLst/>
              <a:ea typeface="Calibri" panose="020F0502020204030204" pitchFamily="34" charset="0"/>
              <a:cs typeface="Times New Roman" panose="02020603050405020304" pitchFamily="18" charset="0"/>
            </a:endParaRPr>
          </a:p>
        </p:txBody>
      </p:sp>
      <p:sp>
        <p:nvSpPr>
          <p:cNvPr id="2" name="Rectángulo 1"/>
          <p:cNvSpPr/>
          <p:nvPr/>
        </p:nvSpPr>
        <p:spPr>
          <a:xfrm>
            <a:off x="1110017" y="6074501"/>
            <a:ext cx="6710149" cy="307777"/>
          </a:xfrm>
          <a:prstGeom prst="rect">
            <a:avLst/>
          </a:prstGeom>
        </p:spPr>
        <p:txBody>
          <a:bodyPr wrap="square">
            <a:spAutoFit/>
          </a:bodyPr>
          <a:lstStyle/>
          <a:p>
            <a:r>
              <a:rPr lang="es-EC" sz="1400" b="1" dirty="0">
                <a:solidFill>
                  <a:srgbClr val="000000"/>
                </a:solidFill>
                <a:ea typeface="Calibri" panose="020F0502020204030204" pitchFamily="34" charset="0"/>
                <a:cs typeface="Times New Roman" panose="02020603050405020304" pitchFamily="18" charset="0"/>
              </a:rPr>
              <a:t>Fuente:</a:t>
            </a:r>
            <a:r>
              <a:rPr lang="es-EC" sz="1400" dirty="0">
                <a:solidFill>
                  <a:srgbClr val="000000"/>
                </a:solidFill>
                <a:ea typeface="Calibri" panose="020F0502020204030204" pitchFamily="34" charset="0"/>
                <a:cs typeface="Times New Roman" panose="02020603050405020304" pitchFamily="18" charset="0"/>
              </a:rPr>
              <a:t>(Superintendencia de Economía Popular y Solidaria , 2014)</a:t>
            </a:r>
            <a:endParaRPr lang="es-US" sz="1400" dirty="0"/>
          </a:p>
        </p:txBody>
      </p:sp>
    </p:spTree>
    <p:extLst>
      <p:ext uri="{BB962C8B-B14F-4D97-AF65-F5344CB8AC3E}">
        <p14:creationId xmlns:p14="http://schemas.microsoft.com/office/powerpoint/2010/main" val="2844180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print">
            <a:extLst>
              <a:ext uri="{28A0092B-C50C-407E-A947-70E740481C1C}">
                <a14:useLocalDpi xmlns:a14="http://schemas.microsoft.com/office/drawing/2010/main" val="0"/>
              </a:ext>
            </a:extLst>
          </a:blip>
          <a:srcRect b="9325"/>
          <a:stretch/>
        </p:blipFill>
        <p:spPr bwMode="auto">
          <a:xfrm>
            <a:off x="5580185" y="1570892"/>
            <a:ext cx="6424245" cy="4465899"/>
          </a:xfrm>
          <a:prstGeom prst="rect">
            <a:avLst/>
          </a:prstGeom>
          <a:noFill/>
          <a:ln>
            <a:noFill/>
          </a:ln>
          <a:extLst>
            <a:ext uri="{53640926-AAD7-44D8-BBD7-CCE9431645EC}">
              <a14:shadowObscured xmlns:a14="http://schemas.microsoft.com/office/drawing/2010/main"/>
            </a:ext>
          </a:extLst>
        </p:spPr>
      </p:pic>
      <p:pic>
        <p:nvPicPr>
          <p:cNvPr id="5" name="Imagen 4"/>
          <p:cNvPicPr/>
          <p:nvPr/>
        </p:nvPicPr>
        <p:blipFill rotWithShape="1">
          <a:blip r:embed="rId3" cstate="print">
            <a:extLst>
              <a:ext uri="{28A0092B-C50C-407E-A947-70E740481C1C}">
                <a14:useLocalDpi xmlns:a14="http://schemas.microsoft.com/office/drawing/2010/main" val="0"/>
              </a:ext>
            </a:extLst>
          </a:blip>
          <a:srcRect l="14588" r="18067" b="10765"/>
          <a:stretch/>
        </p:blipFill>
        <p:spPr bwMode="auto">
          <a:xfrm>
            <a:off x="984738" y="1570893"/>
            <a:ext cx="3486768" cy="4465898"/>
          </a:xfrm>
          <a:prstGeom prst="rect">
            <a:avLst/>
          </a:prstGeom>
          <a:noFill/>
          <a:ln>
            <a:noFill/>
          </a:ln>
          <a:extLst>
            <a:ext uri="{53640926-AAD7-44D8-BBD7-CCE9431645EC}">
              <a14:shadowObscured xmlns:a14="http://schemas.microsoft.com/office/drawing/2010/main"/>
            </a:ext>
          </a:extLst>
        </p:spPr>
      </p:pic>
      <p:sp>
        <p:nvSpPr>
          <p:cNvPr id="6" name="Flecha derecha 5"/>
          <p:cNvSpPr/>
          <p:nvPr/>
        </p:nvSpPr>
        <p:spPr>
          <a:xfrm>
            <a:off x="4481848" y="3302607"/>
            <a:ext cx="914400" cy="1004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7" name="Rectángulo 6"/>
          <p:cNvSpPr/>
          <p:nvPr/>
        </p:nvSpPr>
        <p:spPr>
          <a:xfrm>
            <a:off x="3526492" y="976788"/>
            <a:ext cx="5997155" cy="400110"/>
          </a:xfrm>
          <a:prstGeom prst="rect">
            <a:avLst/>
          </a:prstGeom>
        </p:spPr>
        <p:txBody>
          <a:bodyPr wrap="none">
            <a:spAutoFit/>
          </a:bodyPr>
          <a:lstStyle/>
          <a:p>
            <a:r>
              <a:rPr lang="es-EC" sz="2000" b="1" dirty="0">
                <a:solidFill>
                  <a:srgbClr val="000000"/>
                </a:solidFill>
                <a:effectLst/>
                <a:ea typeface="Calibri" panose="020F0502020204030204" pitchFamily="34" charset="0"/>
                <a:cs typeface="Times New Roman" panose="02020603050405020304" pitchFamily="18" charset="0"/>
              </a:rPr>
              <a:t>Características de los segmentos cooperativos</a:t>
            </a:r>
            <a:endParaRPr lang="es-US" sz="2000" dirty="0"/>
          </a:p>
        </p:txBody>
      </p:sp>
      <p:sp>
        <p:nvSpPr>
          <p:cNvPr id="8" name="Rectángulo 7"/>
          <p:cNvSpPr/>
          <p:nvPr/>
        </p:nvSpPr>
        <p:spPr>
          <a:xfrm>
            <a:off x="2411889" y="6084783"/>
            <a:ext cx="6710149" cy="307777"/>
          </a:xfrm>
          <a:prstGeom prst="rect">
            <a:avLst/>
          </a:prstGeom>
        </p:spPr>
        <p:txBody>
          <a:bodyPr wrap="square">
            <a:spAutoFit/>
          </a:bodyPr>
          <a:lstStyle/>
          <a:p>
            <a:r>
              <a:rPr lang="es-EC" sz="1400" b="1" dirty="0">
                <a:solidFill>
                  <a:srgbClr val="000000"/>
                </a:solidFill>
                <a:ea typeface="Calibri" panose="020F0502020204030204" pitchFamily="34" charset="0"/>
                <a:cs typeface="Times New Roman" panose="02020603050405020304" pitchFamily="18" charset="0"/>
              </a:rPr>
              <a:t>Fuente:(Superintendencia de Economía Popular y Solidaria , 2014)</a:t>
            </a:r>
            <a:endParaRPr lang="es-US" sz="1400" b="1" dirty="0"/>
          </a:p>
        </p:txBody>
      </p:sp>
    </p:spTree>
    <p:extLst>
      <p:ext uri="{BB962C8B-B14F-4D97-AF65-F5344CB8AC3E}">
        <p14:creationId xmlns:p14="http://schemas.microsoft.com/office/powerpoint/2010/main" val="14372638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052904" y="885188"/>
            <a:ext cx="93041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Cooperativas de ahorro y crédito clasificadas por activos y N° de socios  </a:t>
            </a:r>
            <a:endParaRPr kumimoji="0" lang="es-EC"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2000" b="0" i="0" u="none" strike="noStrike" cap="none" normalizeH="0" baseline="0" dirty="0">
              <a:ln>
                <a:noFill/>
              </a:ln>
              <a:solidFill>
                <a:schemeClr val="tx1"/>
              </a:solidFill>
              <a:effectLst/>
            </a:endParaRPr>
          </a:p>
        </p:txBody>
      </p:sp>
      <p:pic>
        <p:nvPicPr>
          <p:cNvPr id="1025" name="Imagen 19"/>
          <p:cNvPicPr>
            <a:picLocks noChangeAspect="1" noChangeArrowheads="1"/>
          </p:cNvPicPr>
          <p:nvPr/>
        </p:nvPicPr>
        <p:blipFill>
          <a:blip r:embed="rId2" cstate="print">
            <a:extLst>
              <a:ext uri="{28A0092B-C50C-407E-A947-70E740481C1C}">
                <a14:useLocalDpi xmlns:a14="http://schemas.microsoft.com/office/drawing/2010/main" val="0"/>
              </a:ext>
            </a:extLst>
          </a:blip>
          <a:srcRect r="19153" b="12927"/>
          <a:stretch>
            <a:fillRect/>
          </a:stretch>
        </p:blipFill>
        <p:spPr bwMode="auto">
          <a:xfrm>
            <a:off x="2513890" y="1686133"/>
            <a:ext cx="8926545" cy="35751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384645" y="4105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US"/>
          </a:p>
        </p:txBody>
      </p:sp>
      <p:sp>
        <p:nvSpPr>
          <p:cNvPr id="6" name="Rectángulo 5"/>
          <p:cNvSpPr/>
          <p:nvPr/>
        </p:nvSpPr>
        <p:spPr>
          <a:xfrm>
            <a:off x="2513891" y="5261287"/>
            <a:ext cx="6710149" cy="307777"/>
          </a:xfrm>
          <a:prstGeom prst="rect">
            <a:avLst/>
          </a:prstGeom>
        </p:spPr>
        <p:txBody>
          <a:bodyPr wrap="square">
            <a:spAutoFit/>
          </a:bodyPr>
          <a:lstStyle/>
          <a:p>
            <a:r>
              <a:rPr lang="es-EC" sz="1400" b="1" dirty="0">
                <a:solidFill>
                  <a:srgbClr val="000000"/>
                </a:solidFill>
                <a:ea typeface="Calibri" panose="020F0502020204030204" pitchFamily="34" charset="0"/>
                <a:cs typeface="Times New Roman" panose="02020603050405020304" pitchFamily="18" charset="0"/>
              </a:rPr>
              <a:t>Fuente:(Superintendencia de Economía Popular y Solidaria , 2014)</a:t>
            </a:r>
            <a:endParaRPr lang="es-US" sz="1400" b="1" dirty="0"/>
          </a:p>
        </p:txBody>
      </p:sp>
    </p:spTree>
    <p:extLst>
      <p:ext uri="{BB962C8B-B14F-4D97-AF65-F5344CB8AC3E}">
        <p14:creationId xmlns:p14="http://schemas.microsoft.com/office/powerpoint/2010/main" val="812691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922584" y="765909"/>
            <a:ext cx="9195581" cy="400110"/>
          </a:xfrm>
          <a:prstGeom prst="rect">
            <a:avLst/>
          </a:prstGeom>
        </p:spPr>
        <p:txBody>
          <a:bodyPr wrap="square">
            <a:spAutoFit/>
          </a:bodyPr>
          <a:lstStyle/>
          <a:p>
            <a:pPr lvl="0" eaLnBrk="0" fontAlgn="base" hangingPunct="0">
              <a:spcBef>
                <a:spcPct val="0"/>
              </a:spcBef>
              <a:spcAft>
                <a:spcPct val="0"/>
              </a:spcAft>
            </a:pPr>
            <a:r>
              <a:rPr lang="es-EC" sz="2000" b="1" dirty="0">
                <a:ea typeface="Calibri" panose="020F0502020204030204" pitchFamily="34" charset="0"/>
                <a:cs typeface="Times New Roman" panose="02020603050405020304" pitchFamily="18" charset="0"/>
              </a:rPr>
              <a:t>Cooperativas de ahorro y crédito clasificadas por activos y N° de socios  </a:t>
            </a:r>
            <a:endParaRPr lang="es-EC" sz="2000"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2302410" y="1336431"/>
            <a:ext cx="9022081" cy="4559402"/>
          </a:xfrm>
          <a:prstGeom prst="rect">
            <a:avLst/>
          </a:prstGeom>
          <a:noFill/>
        </p:spPr>
      </p:pic>
      <p:sp>
        <p:nvSpPr>
          <p:cNvPr id="6" name="Rectángulo 5"/>
          <p:cNvSpPr/>
          <p:nvPr/>
        </p:nvSpPr>
        <p:spPr>
          <a:xfrm>
            <a:off x="3457433" y="6113338"/>
            <a:ext cx="6710149" cy="307777"/>
          </a:xfrm>
          <a:prstGeom prst="rect">
            <a:avLst/>
          </a:prstGeom>
        </p:spPr>
        <p:txBody>
          <a:bodyPr wrap="square">
            <a:spAutoFit/>
          </a:bodyPr>
          <a:lstStyle/>
          <a:p>
            <a:r>
              <a:rPr lang="es-EC" sz="1400" b="1" dirty="0">
                <a:solidFill>
                  <a:srgbClr val="000000"/>
                </a:solidFill>
                <a:ea typeface="Calibri" panose="020F0502020204030204" pitchFamily="34" charset="0"/>
                <a:cs typeface="Times New Roman" panose="02020603050405020304" pitchFamily="18" charset="0"/>
              </a:rPr>
              <a:t>Fuente:</a:t>
            </a:r>
            <a:r>
              <a:rPr lang="es-EC" sz="1400" dirty="0">
                <a:solidFill>
                  <a:srgbClr val="000000"/>
                </a:solidFill>
                <a:ea typeface="Calibri" panose="020F0502020204030204" pitchFamily="34" charset="0"/>
                <a:cs typeface="Times New Roman" panose="02020603050405020304" pitchFamily="18" charset="0"/>
              </a:rPr>
              <a:t>(Superintendencia de Economía Popular y Solidaria , 2014)</a:t>
            </a:r>
            <a:endParaRPr lang="es-US" sz="1400" dirty="0"/>
          </a:p>
        </p:txBody>
      </p:sp>
    </p:spTree>
    <p:extLst>
      <p:ext uri="{BB962C8B-B14F-4D97-AF65-F5344CB8AC3E}">
        <p14:creationId xmlns:p14="http://schemas.microsoft.com/office/powerpoint/2010/main" val="2026877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Justificación </a:t>
            </a:r>
          </a:p>
        </p:txBody>
      </p:sp>
      <p:sp>
        <p:nvSpPr>
          <p:cNvPr id="3" name="Marcador de contenido 2"/>
          <p:cNvSpPr>
            <a:spLocks noGrp="1"/>
          </p:cNvSpPr>
          <p:nvPr>
            <p:ph idx="1"/>
          </p:nvPr>
        </p:nvSpPr>
        <p:spPr>
          <a:xfrm>
            <a:off x="1900192" y="1670399"/>
            <a:ext cx="8915400" cy="3777622"/>
          </a:xfrm>
        </p:spPr>
        <p:txBody>
          <a:bodyPr>
            <a:normAutofit/>
          </a:bodyPr>
          <a:lstStyle/>
          <a:p>
            <a:pPr algn="just"/>
            <a:r>
              <a:rPr lang="es-EC" sz="2400" dirty="0"/>
              <a:t>Es necesario conocer cómo influye la falta de acceso a financiamiento privado, el cual se ha visto disminuido por los deficientes indicadores de morosidad en el Sistema Financiero Popular y Solidario, y así lograr determinar la relación que existe entre el nivel de incumplimiento crediticio y el nivel de emprendimiento en el Ecuador. </a:t>
            </a:r>
            <a:endParaRPr lang="es-US" sz="2400" dirty="0"/>
          </a:p>
        </p:txBody>
      </p:sp>
      <p:pic>
        <p:nvPicPr>
          <p:cNvPr id="4098" name="Picture 2" descr="Resultado de imagen para financiamiento emprended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6141" y="4038042"/>
            <a:ext cx="3669451" cy="281995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6780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75695" y="530326"/>
            <a:ext cx="8911687" cy="1280890"/>
          </a:xfrm>
        </p:spPr>
        <p:txBody>
          <a:bodyPr/>
          <a:lstStyle/>
          <a:p>
            <a:r>
              <a:rPr lang="es-US" dirty="0"/>
              <a:t>Entorno de desarrollo de las PYMES en el país</a:t>
            </a:r>
          </a:p>
        </p:txBody>
      </p:sp>
      <p:pic>
        <p:nvPicPr>
          <p:cNvPr id="5" name="Marcador de contenido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09363" y="1172308"/>
            <a:ext cx="6312299" cy="4339851"/>
          </a:xfrm>
          <a:prstGeom prst="rect">
            <a:avLst/>
          </a:prstGeom>
          <a:noFill/>
        </p:spPr>
      </p:pic>
      <p:sp>
        <p:nvSpPr>
          <p:cNvPr id="6" name="Rectangle 1"/>
          <p:cNvSpPr>
            <a:spLocks noChangeArrowheads="1"/>
          </p:cNvSpPr>
          <p:nvPr/>
        </p:nvSpPr>
        <p:spPr bwMode="auto">
          <a:xfrm>
            <a:off x="647246" y="2183930"/>
            <a:ext cx="5138671"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PIB </a:t>
            </a:r>
            <a:endParaRPr kumimoji="0" lang="es-EC" sz="2000" b="1"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En los últimos años la creación de negocios se ha complicado, y no por la</a:t>
            </a:r>
            <a:r>
              <a:rPr kumimoji="0" lang="es-EC" sz="2000" b="0" i="0" u="none" strike="noStrike" cap="none" normalizeH="0" baseline="0" dirty="0">
                <a:ln>
                  <a:noFill/>
                </a:ln>
                <a:solidFill>
                  <a:srgbClr val="FF0000"/>
                </a:solidFill>
                <a:effectLst/>
                <a:ea typeface="Calibri" panose="020F0502020204030204" pitchFamily="34" charset="0"/>
                <a:cs typeface="Times New Roman" panose="02020603050405020304" pitchFamily="18" charset="0"/>
              </a:rPr>
              <a:t> </a:t>
            </a:r>
            <a:r>
              <a:rPr kumimoji="0" lang="es-EC" sz="2000" i="0" u="none" strike="noStrike" cap="none" normalizeH="0" baseline="0" dirty="0">
                <a:ln>
                  <a:noFill/>
                </a:ln>
                <a:effectLst/>
                <a:ea typeface="Calibri" panose="020F0502020204030204" pitchFamily="34" charset="0"/>
                <a:cs typeface="Times New Roman" panose="02020603050405020304" pitchFamily="18" charset="0"/>
              </a:rPr>
              <a:t>inexistencia </a:t>
            </a:r>
            <a:r>
              <a:rPr kumimoji="0" lang="es-EC"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de fuentes de financiamiento, pues el Sistema Financiero goza de liquidez, si no del temor de las personas por realizar nuevas inversiones</a:t>
            </a:r>
            <a:endParaRPr kumimoji="0" lang="es-EC" sz="2000" b="0" i="0" u="none" strike="noStrike" cap="none" normalizeH="0" baseline="0" dirty="0">
              <a:ln>
                <a:noFill/>
              </a:ln>
              <a:solidFill>
                <a:schemeClr val="tx1"/>
              </a:solidFill>
              <a:effectLst/>
            </a:endParaRPr>
          </a:p>
        </p:txBody>
      </p:sp>
      <p:sp>
        <p:nvSpPr>
          <p:cNvPr id="3" name="Rectángulo 2"/>
          <p:cNvSpPr/>
          <p:nvPr/>
        </p:nvSpPr>
        <p:spPr>
          <a:xfrm>
            <a:off x="6327802" y="5512158"/>
            <a:ext cx="3876382" cy="415498"/>
          </a:xfrm>
          <a:prstGeom prst="rect">
            <a:avLst/>
          </a:prstGeom>
        </p:spPr>
        <p:txBody>
          <a:bodyPr wrap="none">
            <a:spAutoFit/>
          </a:bodyPr>
          <a:lstStyle/>
          <a:p>
            <a:pPr algn="ctr">
              <a:lnSpc>
                <a:spcPct val="150000"/>
              </a:lnSpc>
              <a:spcAft>
                <a:spcPts val="1000"/>
              </a:spcAft>
            </a:pPr>
            <a:r>
              <a:rPr lang="es-EC" sz="1400" b="1" dirty="0">
                <a:latin typeface="+mj-lt"/>
                <a:ea typeface="Calibri" panose="020F0502020204030204" pitchFamily="34" charset="0"/>
                <a:cs typeface="Times New Roman" panose="02020603050405020304" pitchFamily="18" charset="0"/>
              </a:rPr>
              <a:t>Fuente:</a:t>
            </a:r>
            <a:r>
              <a:rPr lang="es-EC" sz="1400" dirty="0">
                <a:latin typeface="+mj-lt"/>
                <a:ea typeface="Calibri" panose="020F0502020204030204" pitchFamily="34" charset="0"/>
                <a:cs typeface="Times New Roman" panose="02020603050405020304" pitchFamily="18" charset="0"/>
              </a:rPr>
              <a:t> (Banco Central del Ecuador, 2016)</a:t>
            </a:r>
            <a:endParaRPr lang="es-US"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94280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830688" y="304800"/>
            <a:ext cx="10908406" cy="4212609"/>
          </a:xfrm>
          <a:prstGeom prst="rect">
            <a:avLst/>
          </a:prstGeom>
          <a:noFill/>
        </p:spPr>
      </p:pic>
      <p:sp>
        <p:nvSpPr>
          <p:cNvPr id="5" name="Rectangle 1"/>
          <p:cNvSpPr>
            <a:spLocks noChangeArrowheads="1"/>
          </p:cNvSpPr>
          <p:nvPr/>
        </p:nvSpPr>
        <p:spPr bwMode="auto">
          <a:xfrm>
            <a:off x="1539026" y="4991919"/>
            <a:ext cx="1020006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sz="20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Tasa de inflación</a:t>
            </a:r>
            <a:endParaRPr kumimoji="0" lang="es-EC" sz="2000" b="1"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Como se puede explicar que con una tasa de inflación en niveles bajos, pueda existir una inestabilidad económica a nivel productivo y comercial, es simple, </a:t>
            </a:r>
            <a:endParaRPr kumimoji="0" lang="es-EC" sz="20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este ha sido estabilizado a través de la inversión pública que el gobierno ha logrado a través de la consecución de créditos internacionales.</a:t>
            </a:r>
            <a:endParaRPr kumimoji="0" lang="es-EC" sz="2000" b="0" i="0" u="none" strike="noStrike" cap="none" normalizeH="0" baseline="0" dirty="0">
              <a:ln>
                <a:noFill/>
              </a:ln>
              <a:solidFill>
                <a:schemeClr val="tx1"/>
              </a:solidFill>
              <a:effectLst/>
              <a:latin typeface="+mj-lt"/>
            </a:endParaRPr>
          </a:p>
        </p:txBody>
      </p:sp>
      <p:sp>
        <p:nvSpPr>
          <p:cNvPr id="2" name="Rectángulo 1"/>
          <p:cNvSpPr/>
          <p:nvPr/>
        </p:nvSpPr>
        <p:spPr>
          <a:xfrm>
            <a:off x="830688" y="4531057"/>
            <a:ext cx="3876382" cy="374398"/>
          </a:xfrm>
          <a:prstGeom prst="rect">
            <a:avLst/>
          </a:prstGeom>
        </p:spPr>
        <p:txBody>
          <a:bodyPr wrap="none">
            <a:spAutoFit/>
          </a:bodyPr>
          <a:lstStyle/>
          <a:p>
            <a:pPr algn="ctr">
              <a:lnSpc>
                <a:spcPct val="150000"/>
              </a:lnSpc>
              <a:spcAft>
                <a:spcPts val="1000"/>
              </a:spcAft>
            </a:pPr>
            <a:r>
              <a:rPr lang="es-EC" sz="1400" b="1" dirty="0">
                <a:latin typeface="+mj-lt"/>
                <a:ea typeface="Calibri" panose="020F0502020204030204" pitchFamily="34" charset="0"/>
                <a:cs typeface="Times New Roman" panose="02020603050405020304" pitchFamily="18" charset="0"/>
              </a:rPr>
              <a:t>Fuente:</a:t>
            </a:r>
            <a:r>
              <a:rPr lang="es-EC" sz="1400" dirty="0">
                <a:latin typeface="+mj-lt"/>
                <a:ea typeface="Calibri" panose="020F0502020204030204" pitchFamily="34" charset="0"/>
                <a:cs typeface="Times New Roman" panose="02020603050405020304" pitchFamily="18" charset="0"/>
              </a:rPr>
              <a:t> (Banco Central del Ecuador, 2016)</a:t>
            </a:r>
            <a:endParaRPr lang="es-US"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32497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US"/>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758817" y="257908"/>
            <a:ext cx="11269059" cy="3764503"/>
          </a:xfrm>
          <a:prstGeom prst="rect">
            <a:avLst/>
          </a:prstGeom>
          <a:noFill/>
        </p:spPr>
      </p:pic>
      <p:sp>
        <p:nvSpPr>
          <p:cNvPr id="6" name="Rectángulo 5"/>
          <p:cNvSpPr/>
          <p:nvPr/>
        </p:nvSpPr>
        <p:spPr>
          <a:xfrm>
            <a:off x="758819" y="4661412"/>
            <a:ext cx="10745792" cy="1759456"/>
          </a:xfrm>
          <a:prstGeom prst="rect">
            <a:avLst/>
          </a:prstGeom>
        </p:spPr>
        <p:txBody>
          <a:bodyPr wrap="square">
            <a:spAutoFit/>
          </a:bodyPr>
          <a:lstStyle/>
          <a:p>
            <a:pPr>
              <a:spcAft>
                <a:spcPts val="1000"/>
              </a:spcAft>
            </a:pPr>
            <a:r>
              <a:rPr lang="es-EC" sz="2000" b="1" dirty="0">
                <a:effectLst/>
                <a:ea typeface="Calibri" panose="020F0502020204030204" pitchFamily="34" charset="0"/>
                <a:cs typeface="Times New Roman" panose="02020603050405020304" pitchFamily="18" charset="0"/>
              </a:rPr>
              <a:t>Tasa Pasiva </a:t>
            </a:r>
            <a:endParaRPr lang="es-US" sz="2000" b="1" dirty="0">
              <a:effectLst/>
              <a:ea typeface="Calibri" panose="020F0502020204030204" pitchFamily="34" charset="0"/>
              <a:cs typeface="Times New Roman" panose="02020603050405020304" pitchFamily="18" charset="0"/>
            </a:endParaRPr>
          </a:p>
          <a:p>
            <a:pPr algn="just">
              <a:spcAft>
                <a:spcPts val="1000"/>
              </a:spcAft>
            </a:pPr>
            <a:r>
              <a:rPr lang="es-EC" sz="2000" dirty="0">
                <a:ea typeface="Calibri" panose="020F0502020204030204" pitchFamily="34" charset="0"/>
                <a:cs typeface="Times New Roman" panose="02020603050405020304" pitchFamily="18" charset="0"/>
              </a:rPr>
              <a:t>E</a:t>
            </a:r>
            <a:r>
              <a:rPr lang="es-EC" sz="2000" dirty="0">
                <a:effectLst/>
                <a:ea typeface="Calibri" panose="020F0502020204030204" pitchFamily="34" charset="0"/>
                <a:cs typeface="Times New Roman" panose="02020603050405020304" pitchFamily="18" charset="0"/>
              </a:rPr>
              <a:t>l sistema financiero actualmente no es favorable ni para invertir, ni para obtener financiamiento, es decir existe un exceso de liquidez en el sector, pero el temor de la población radica en la inseguridad económica y financiera que le depara al Ecuador en el futuro, esto alimenta la disminución del nivel de emprendimiento. </a:t>
            </a:r>
            <a:endParaRPr lang="es-US" sz="2000" dirty="0">
              <a:effectLst/>
              <a:ea typeface="Calibri" panose="020F0502020204030204" pitchFamily="34" charset="0"/>
              <a:cs typeface="Times New Roman" panose="02020603050405020304" pitchFamily="18" charset="0"/>
            </a:endParaRPr>
          </a:p>
        </p:txBody>
      </p:sp>
      <p:sp>
        <p:nvSpPr>
          <p:cNvPr id="7" name="Rectángulo 6"/>
          <p:cNvSpPr/>
          <p:nvPr/>
        </p:nvSpPr>
        <p:spPr>
          <a:xfrm>
            <a:off x="651021" y="4087678"/>
            <a:ext cx="3876382" cy="374398"/>
          </a:xfrm>
          <a:prstGeom prst="rect">
            <a:avLst/>
          </a:prstGeom>
        </p:spPr>
        <p:txBody>
          <a:bodyPr wrap="none">
            <a:spAutoFit/>
          </a:bodyPr>
          <a:lstStyle/>
          <a:p>
            <a:pPr algn="ctr">
              <a:lnSpc>
                <a:spcPct val="150000"/>
              </a:lnSpc>
              <a:spcAft>
                <a:spcPts val="1000"/>
              </a:spcAft>
            </a:pPr>
            <a:r>
              <a:rPr lang="es-EC" sz="1400" b="1" dirty="0">
                <a:latin typeface="+mj-lt"/>
                <a:ea typeface="Calibri" panose="020F0502020204030204" pitchFamily="34" charset="0"/>
                <a:cs typeface="Times New Roman" panose="02020603050405020304" pitchFamily="18" charset="0"/>
              </a:rPr>
              <a:t>Fuente:</a:t>
            </a:r>
            <a:r>
              <a:rPr lang="es-EC" sz="1400" dirty="0">
                <a:latin typeface="+mj-lt"/>
                <a:ea typeface="Calibri" panose="020F0502020204030204" pitchFamily="34" charset="0"/>
                <a:cs typeface="Times New Roman" panose="02020603050405020304" pitchFamily="18" charset="0"/>
              </a:rPr>
              <a:t> (Banco Central del Ecuador, 2016)</a:t>
            </a:r>
            <a:endParaRPr lang="es-US"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30526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698786" y="328246"/>
            <a:ext cx="10141521" cy="3857939"/>
          </a:xfrm>
          <a:prstGeom prst="rect">
            <a:avLst/>
          </a:prstGeom>
          <a:noFill/>
        </p:spPr>
      </p:pic>
      <p:sp>
        <p:nvSpPr>
          <p:cNvPr id="5" name="Rectángulo 4"/>
          <p:cNvSpPr/>
          <p:nvPr/>
        </p:nvSpPr>
        <p:spPr>
          <a:xfrm>
            <a:off x="1698786" y="4724107"/>
            <a:ext cx="10141521" cy="1938992"/>
          </a:xfrm>
          <a:prstGeom prst="rect">
            <a:avLst/>
          </a:prstGeom>
        </p:spPr>
        <p:txBody>
          <a:bodyPr wrap="square">
            <a:spAutoFit/>
          </a:bodyPr>
          <a:lstStyle/>
          <a:p>
            <a:pPr>
              <a:spcAft>
                <a:spcPts val="0"/>
              </a:spcAft>
            </a:pPr>
            <a:r>
              <a:rPr lang="es-EC" sz="2000" b="1" dirty="0">
                <a:effectLst/>
                <a:latin typeface="+mj-lt"/>
                <a:ea typeface="Times New Roman" panose="02020603050405020304" pitchFamily="18" charset="0"/>
                <a:cs typeface="Times New Roman" panose="02020603050405020304" pitchFamily="18" charset="0"/>
              </a:rPr>
              <a:t>Tasa activa</a:t>
            </a:r>
            <a:endParaRPr lang="es-US" sz="2000" b="1" dirty="0">
              <a:effectLst/>
              <a:latin typeface="+mj-lt"/>
              <a:ea typeface="Times New Roman" panose="02020603050405020304" pitchFamily="18" charset="0"/>
              <a:cs typeface="Times New Roman" panose="02020603050405020304" pitchFamily="18" charset="0"/>
            </a:endParaRPr>
          </a:p>
          <a:p>
            <a:pPr algn="just">
              <a:spcAft>
                <a:spcPts val="0"/>
              </a:spcAft>
            </a:pPr>
            <a:r>
              <a:rPr lang="es-EC" sz="2000" dirty="0">
                <a:solidFill>
                  <a:srgbClr val="000000"/>
                </a:solidFill>
                <a:latin typeface="+mj-lt"/>
                <a:ea typeface="Calibri" panose="020F0502020204030204" pitchFamily="34" charset="0"/>
                <a:cs typeface="Times New Roman" panose="02020603050405020304" pitchFamily="18" charset="0"/>
              </a:rPr>
              <a:t>A</a:t>
            </a:r>
            <a:r>
              <a:rPr lang="es-EC" sz="2000" dirty="0">
                <a:solidFill>
                  <a:srgbClr val="000000"/>
                </a:solidFill>
                <a:effectLst/>
                <a:latin typeface="+mj-lt"/>
                <a:ea typeface="Calibri" panose="020F0502020204030204" pitchFamily="34" charset="0"/>
                <a:cs typeface="Times New Roman" panose="02020603050405020304" pitchFamily="18" charset="0"/>
              </a:rPr>
              <a:t>l desacelerarse la economía, el flujo de efectivo es lento y los ingresos de los negocios disminuye, lo que ocasiona que las obligaciones crediticias demoren y no se paguen a tiempo, esto desencadena un aumento en los índices de morosidad, de esta forma se explica la estrecha relación entre los macroindicadores económicos y el objeto de estudio.</a:t>
            </a:r>
            <a:endParaRPr lang="es-US" sz="2000" dirty="0">
              <a:effectLst/>
              <a:latin typeface="+mj-lt"/>
              <a:ea typeface="Calibri" panose="020F0502020204030204" pitchFamily="34" charset="0"/>
              <a:cs typeface="Times New Roman" panose="02020603050405020304" pitchFamily="18" charset="0"/>
            </a:endParaRPr>
          </a:p>
        </p:txBody>
      </p:sp>
      <p:sp>
        <p:nvSpPr>
          <p:cNvPr id="6" name="Rectángulo 5"/>
          <p:cNvSpPr/>
          <p:nvPr/>
        </p:nvSpPr>
        <p:spPr>
          <a:xfrm>
            <a:off x="1594963" y="4349709"/>
            <a:ext cx="3876382" cy="374398"/>
          </a:xfrm>
          <a:prstGeom prst="rect">
            <a:avLst/>
          </a:prstGeom>
        </p:spPr>
        <p:txBody>
          <a:bodyPr wrap="none">
            <a:spAutoFit/>
          </a:bodyPr>
          <a:lstStyle/>
          <a:p>
            <a:pPr algn="ctr">
              <a:lnSpc>
                <a:spcPct val="150000"/>
              </a:lnSpc>
              <a:spcAft>
                <a:spcPts val="1000"/>
              </a:spcAft>
            </a:pPr>
            <a:r>
              <a:rPr lang="es-EC" sz="1400" b="1" dirty="0">
                <a:latin typeface="+mj-lt"/>
                <a:ea typeface="Calibri" panose="020F0502020204030204" pitchFamily="34" charset="0"/>
                <a:cs typeface="Times New Roman" panose="02020603050405020304" pitchFamily="18" charset="0"/>
              </a:rPr>
              <a:t>Fuente:</a:t>
            </a:r>
            <a:r>
              <a:rPr lang="es-EC" sz="1400" dirty="0">
                <a:latin typeface="+mj-lt"/>
                <a:ea typeface="Calibri" panose="020F0502020204030204" pitchFamily="34" charset="0"/>
                <a:cs typeface="Times New Roman" panose="02020603050405020304" pitchFamily="18" charset="0"/>
              </a:rPr>
              <a:t> (Banco Central del Ecuador, 2016)</a:t>
            </a:r>
            <a:endParaRPr lang="es-US"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47798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047694" y="789552"/>
            <a:ext cx="3102131" cy="477951"/>
          </a:xfrm>
          <a:prstGeom prst="rect">
            <a:avLst/>
          </a:prstGeom>
        </p:spPr>
        <p:txBody>
          <a:bodyPr wrap="none">
            <a:spAutoFit/>
          </a:bodyPr>
          <a:lstStyle/>
          <a:p>
            <a:pPr>
              <a:lnSpc>
                <a:spcPct val="115000"/>
              </a:lnSpc>
              <a:spcAft>
                <a:spcPts val="0"/>
              </a:spcAft>
            </a:pPr>
            <a:r>
              <a:rPr lang="es-EC" sz="2400" b="1" dirty="0">
                <a:latin typeface="+mj-lt"/>
                <a:ea typeface="Times New Roman" panose="02020603050405020304" pitchFamily="18" charset="0"/>
                <a:cs typeface="Times New Roman" panose="02020603050405020304" pitchFamily="18" charset="0"/>
              </a:rPr>
              <a:t>Tasas referenciales </a:t>
            </a:r>
            <a:endParaRPr lang="es-US" sz="2400" b="1" dirty="0">
              <a:effectLst/>
              <a:latin typeface="+mj-lt"/>
              <a:ea typeface="Times New Roman" panose="02020603050405020304" pitchFamily="18" charset="0"/>
              <a:cs typeface="Times New Roman" panose="02020603050405020304" pitchFamily="18" charset="0"/>
            </a:endParaRPr>
          </a:p>
        </p:txBody>
      </p:sp>
      <p:pic>
        <p:nvPicPr>
          <p:cNvPr id="5" name="Imagen 4"/>
          <p:cNvPicPr/>
          <p:nvPr/>
        </p:nvPicPr>
        <p:blipFill rotWithShape="1">
          <a:blip r:embed="rId2" cstate="print">
            <a:extLst>
              <a:ext uri="{28A0092B-C50C-407E-A947-70E740481C1C}">
                <a14:useLocalDpi xmlns:a14="http://schemas.microsoft.com/office/drawing/2010/main" val="0"/>
              </a:ext>
            </a:extLst>
          </a:blip>
          <a:srcRect t="5421" r="50091" b="62314"/>
          <a:stretch/>
        </p:blipFill>
        <p:spPr bwMode="auto">
          <a:xfrm>
            <a:off x="1240121" y="1267503"/>
            <a:ext cx="4464643" cy="4191601"/>
          </a:xfrm>
          <a:prstGeom prst="rect">
            <a:avLst/>
          </a:prstGeom>
          <a:noFill/>
          <a:ln>
            <a:noFill/>
          </a:ln>
        </p:spPr>
      </p:pic>
      <p:sp>
        <p:nvSpPr>
          <p:cNvPr id="6" name="Rectángulo 5"/>
          <p:cNvSpPr/>
          <p:nvPr/>
        </p:nvSpPr>
        <p:spPr>
          <a:xfrm>
            <a:off x="5704764" y="2001250"/>
            <a:ext cx="5818496" cy="3785652"/>
          </a:xfrm>
          <a:prstGeom prst="rect">
            <a:avLst/>
          </a:prstGeom>
        </p:spPr>
        <p:txBody>
          <a:bodyPr wrap="square">
            <a:spAutoFit/>
          </a:bodyPr>
          <a:lstStyle/>
          <a:p>
            <a:pPr algn="just"/>
            <a:r>
              <a:rPr lang="es-EC" sz="2000" dirty="0">
                <a:ea typeface="Calibri" panose="020F0502020204030204" pitchFamily="34" charset="0"/>
                <a:cs typeface="Times New Roman" panose="02020603050405020304" pitchFamily="18" charset="0"/>
              </a:rPr>
              <a:t>Las tasas referenciales activas vigentes para el segmento productivo empresarial asciende a 9,84%, para el segmento comercial prioritario empresa rial se ubica en 9,92%, similares rangos para este tipo de niveles de financiamiento. Aún más elevado se registra el comercial prioritario PYMES con el 11%, lo que demuestra la actual situación económica que atraviesa el país, pues el riesgo que corre tanto un inversionista como el financista de un proyecto de inversión es alto.</a:t>
            </a:r>
            <a:endParaRPr lang="es-US" sz="2000" dirty="0"/>
          </a:p>
        </p:txBody>
      </p:sp>
      <p:sp>
        <p:nvSpPr>
          <p:cNvPr id="7" name="Rectángulo 6"/>
          <p:cNvSpPr/>
          <p:nvPr/>
        </p:nvSpPr>
        <p:spPr>
          <a:xfrm>
            <a:off x="1240121" y="5459104"/>
            <a:ext cx="3876382" cy="374398"/>
          </a:xfrm>
          <a:prstGeom prst="rect">
            <a:avLst/>
          </a:prstGeom>
        </p:spPr>
        <p:txBody>
          <a:bodyPr wrap="none">
            <a:spAutoFit/>
          </a:bodyPr>
          <a:lstStyle/>
          <a:p>
            <a:pPr algn="ctr">
              <a:lnSpc>
                <a:spcPct val="150000"/>
              </a:lnSpc>
              <a:spcAft>
                <a:spcPts val="1000"/>
              </a:spcAft>
            </a:pPr>
            <a:r>
              <a:rPr lang="es-EC" sz="1400" b="1" dirty="0">
                <a:latin typeface="+mj-lt"/>
                <a:ea typeface="Calibri" panose="020F0502020204030204" pitchFamily="34" charset="0"/>
                <a:cs typeface="Times New Roman" panose="02020603050405020304" pitchFamily="18" charset="0"/>
              </a:rPr>
              <a:t>Fuente: (Banco Central del Ecuador, 2016)</a:t>
            </a:r>
            <a:endParaRPr lang="es-US" sz="1200" b="1"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49280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US" dirty="0" smtClean="0"/>
              <a:t>}+</a:t>
            </a:r>
            <a:endParaRPr lang="es-US"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28246" y="1266093"/>
            <a:ext cx="5650523" cy="5298830"/>
          </a:xfrm>
          <a:prstGeom prst="rect">
            <a:avLst/>
          </a:prstGeom>
          <a:noFill/>
        </p:spPr>
      </p:pic>
      <p:sp>
        <p:nvSpPr>
          <p:cNvPr id="5" name="Flecha derecha 4"/>
          <p:cNvSpPr/>
          <p:nvPr/>
        </p:nvSpPr>
        <p:spPr>
          <a:xfrm>
            <a:off x="6025660" y="3236731"/>
            <a:ext cx="829079" cy="897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6" name="Rectángulo 5"/>
          <p:cNvSpPr/>
          <p:nvPr/>
        </p:nvSpPr>
        <p:spPr>
          <a:xfrm>
            <a:off x="6807848" y="1905000"/>
            <a:ext cx="4954342" cy="3728393"/>
          </a:xfrm>
          <a:prstGeom prst="rect">
            <a:avLst/>
          </a:prstGeom>
        </p:spPr>
        <p:txBody>
          <a:bodyPr wrap="square">
            <a:spAutoFit/>
          </a:bodyPr>
          <a:lstStyle/>
          <a:p>
            <a:pPr algn="just">
              <a:lnSpc>
                <a:spcPct val="115000"/>
              </a:lnSpc>
              <a:spcAft>
                <a:spcPts val="1000"/>
              </a:spcAft>
            </a:pPr>
            <a:r>
              <a:rPr lang="es-EC" sz="2000" b="1" dirty="0">
                <a:effectLst/>
                <a:ea typeface="Calibri" panose="020F0502020204030204" pitchFamily="34" charset="0"/>
                <a:cs typeface="Times New Roman" panose="02020603050405020304" pitchFamily="18" charset="0"/>
              </a:rPr>
              <a:t>Riesgo País </a:t>
            </a:r>
            <a:endParaRPr lang="es-US" sz="2000" b="1"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s-EC" sz="2000" dirty="0">
                <a:ea typeface="Calibri" panose="020F0502020204030204" pitchFamily="34" charset="0"/>
                <a:cs typeface="Times New Roman" panose="02020603050405020304" pitchFamily="18" charset="0"/>
              </a:rPr>
              <a:t>S</a:t>
            </a:r>
            <a:r>
              <a:rPr lang="es-EC" sz="2000" dirty="0">
                <a:effectLst/>
                <a:ea typeface="Calibri" panose="020F0502020204030204" pitchFamily="34" charset="0"/>
                <a:cs typeface="Times New Roman" panose="02020603050405020304" pitchFamily="18" charset="0"/>
              </a:rPr>
              <a:t>e puede concluir de forma general que no es factible invertir en nuevos negocios debido a la disminución de la actividad económica de los pequeños y medianos negocios, que han generado pérdidas sustanciales que no han permitido cumplir a tiempo con las obligaciones crediticias.</a:t>
            </a:r>
            <a:endParaRPr lang="es-US"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87734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67167" y="253926"/>
            <a:ext cx="8911687" cy="1280890"/>
          </a:xfrm>
        </p:spPr>
        <p:txBody>
          <a:bodyPr>
            <a:normAutofit fontScale="90000"/>
          </a:bodyPr>
          <a:lstStyle/>
          <a:p>
            <a:r>
              <a:rPr lang="es-EC" sz="3100" dirty="0"/>
              <a:t>Características del emprendedor ecuatoriano </a:t>
            </a:r>
            <a:r>
              <a:rPr lang="es-US" b="1" dirty="0"/>
              <a:t/>
            </a:r>
            <a:br>
              <a:rPr lang="es-US" b="1" dirty="0"/>
            </a:br>
            <a:endParaRPr lang="es-US"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27968"/>
            <a:ext cx="5958625" cy="4900785"/>
          </a:xfrm>
          <a:prstGeom prst="rect">
            <a:avLst/>
          </a:prstGeom>
          <a:noFill/>
          <a:ln>
            <a:noFill/>
          </a:ln>
        </p:spPr>
      </p:pic>
      <p:sp>
        <p:nvSpPr>
          <p:cNvPr id="5" name="Rectángulo 4"/>
          <p:cNvSpPr/>
          <p:nvPr/>
        </p:nvSpPr>
        <p:spPr>
          <a:xfrm>
            <a:off x="6568225" y="966186"/>
            <a:ext cx="5512158" cy="5536387"/>
          </a:xfrm>
          <a:prstGeom prst="rect">
            <a:avLst/>
          </a:prstGeom>
        </p:spPr>
        <p:txBody>
          <a:bodyPr wrap="square">
            <a:spAutoFit/>
          </a:bodyPr>
          <a:lstStyle/>
          <a:p>
            <a:pPr indent="449580" algn="just">
              <a:lnSpc>
                <a:spcPct val="150000"/>
              </a:lnSpc>
              <a:spcAft>
                <a:spcPts val="0"/>
              </a:spcAft>
            </a:pPr>
            <a:r>
              <a:rPr lang="es-EC" sz="1700" dirty="0">
                <a:ea typeface="Calibri" panose="020F0502020204030204" pitchFamily="34" charset="0"/>
                <a:cs typeface="Times New Roman" panose="02020603050405020304" pitchFamily="18" charset="0"/>
              </a:rPr>
              <a:t>S</a:t>
            </a:r>
            <a:r>
              <a:rPr lang="es-EC" sz="1700" dirty="0">
                <a:effectLst/>
                <a:ea typeface="Calibri" panose="020F0502020204030204" pitchFamily="34" charset="0"/>
                <a:cs typeface="Times New Roman" panose="02020603050405020304" pitchFamily="18" charset="0"/>
              </a:rPr>
              <a:t>e estima que el  99% de negocios empresariales que se crearon con la modalidad de actividad microempresarial, tienen un promedio de dos trabajadores y una inversión de 7.289 USD, donde se incluye también el capital de trabajo. Al centrar el análisis en el emprendimiento, en la aplicación de actividades productivas de mayor interés para los emprendedores, se evidencia que 92 de cada 100 nuevos negocios se tienden a concentrar en tres sectores:</a:t>
            </a:r>
            <a:endParaRPr lang="es-US" sz="1700" dirty="0">
              <a:effectLst/>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700" dirty="0">
                <a:effectLst/>
                <a:ea typeface="Calibri" panose="020F0502020204030204" pitchFamily="34" charset="0"/>
                <a:cs typeface="Times New Roman" panose="02020603050405020304" pitchFamily="18" charset="0"/>
              </a:rPr>
              <a:t>Comercio 53%</a:t>
            </a:r>
            <a:endParaRPr lang="es-US" sz="1700" dirty="0">
              <a:effectLst/>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700" dirty="0">
                <a:effectLst/>
                <a:ea typeface="Calibri" panose="020F0502020204030204" pitchFamily="34" charset="0"/>
                <a:cs typeface="Times New Roman" panose="02020603050405020304" pitchFamily="18" charset="0"/>
              </a:rPr>
              <a:t>Servicios 39%</a:t>
            </a:r>
            <a:endParaRPr lang="es-US" sz="1700" dirty="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700" dirty="0">
                <a:effectLst/>
                <a:ea typeface="Calibri" panose="020F0502020204030204" pitchFamily="34" charset="0"/>
              </a:rPr>
              <a:t>Manufactura 8% (iniciativas emprendedoras) </a:t>
            </a:r>
            <a:endParaRPr lang="es-US" sz="1700" dirty="0"/>
          </a:p>
        </p:txBody>
      </p:sp>
      <p:sp>
        <p:nvSpPr>
          <p:cNvPr id="3" name="Rectángulo 2"/>
          <p:cNvSpPr/>
          <p:nvPr/>
        </p:nvSpPr>
        <p:spPr>
          <a:xfrm>
            <a:off x="2161252" y="6328753"/>
            <a:ext cx="1946367" cy="374398"/>
          </a:xfrm>
          <a:prstGeom prst="rect">
            <a:avLst/>
          </a:prstGeom>
        </p:spPr>
        <p:txBody>
          <a:bodyPr wrap="none">
            <a:spAutoFit/>
          </a:bodyPr>
          <a:lstStyle/>
          <a:p>
            <a:pPr algn="ctr">
              <a:lnSpc>
                <a:spcPct val="150000"/>
              </a:lnSpc>
              <a:spcAft>
                <a:spcPts val="0"/>
              </a:spcAft>
            </a:pPr>
            <a:r>
              <a:rPr lang="es-EC" sz="1400" b="1" dirty="0">
                <a:ea typeface="Calibri" panose="020F0502020204030204" pitchFamily="34" charset="0"/>
                <a:cs typeface="Times New Roman" panose="02020603050405020304" pitchFamily="18" charset="0"/>
              </a:rPr>
              <a:t>Fuente:</a:t>
            </a:r>
            <a:r>
              <a:rPr lang="es-EC" sz="1400" dirty="0">
                <a:ea typeface="Calibri" panose="020F0502020204030204" pitchFamily="34" charset="0"/>
                <a:cs typeface="Times New Roman" panose="02020603050405020304" pitchFamily="18" charset="0"/>
              </a:rPr>
              <a:t> </a:t>
            </a:r>
            <a:r>
              <a:rPr lang="es-US" sz="1400" dirty="0">
                <a:ea typeface="Calibri" panose="020F0502020204030204" pitchFamily="34" charset="0"/>
                <a:cs typeface="Times New Roman" panose="02020603050405020304" pitchFamily="18" charset="0"/>
              </a:rPr>
              <a:t>(EKOS, 2015)</a:t>
            </a:r>
            <a:endParaRPr lang="es-US"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0338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just"/>
            <a:r>
              <a:rPr lang="es-US" dirty="0"/>
              <a:t>Principales indicadores financieros del Sector Financiero Popular y Solidario del Ecuador</a:t>
            </a:r>
          </a:p>
        </p:txBody>
      </p:sp>
      <p:sp>
        <p:nvSpPr>
          <p:cNvPr id="4" name="Rectángulo 3"/>
          <p:cNvSpPr/>
          <p:nvPr/>
        </p:nvSpPr>
        <p:spPr>
          <a:xfrm>
            <a:off x="950912" y="2728973"/>
            <a:ext cx="6096000" cy="2246769"/>
          </a:xfrm>
          <a:prstGeom prst="rect">
            <a:avLst/>
          </a:prstGeom>
        </p:spPr>
        <p:txBody>
          <a:bodyPr>
            <a:spAutoFit/>
          </a:bodyPr>
          <a:lstStyle/>
          <a:p>
            <a:pPr algn="just"/>
            <a:r>
              <a:rPr lang="es-EC" sz="2000" dirty="0">
                <a:effectLst/>
                <a:ea typeface="Calibri" panose="020F0502020204030204" pitchFamily="34" charset="0"/>
              </a:rPr>
              <a:t>Los indicadores financieros reúnen los datos anuales, y reflejan una visión general del comportamiento del Sector Financiero Popular y Solidario del país. Específicamente para las cooperativas de ahorro y crédito, los indicadores financieros permiten conocer en el periodo 2010 – 2015.</a:t>
            </a:r>
            <a:endParaRPr lang="es-US" sz="2000" dirty="0"/>
          </a:p>
        </p:txBody>
      </p:sp>
      <p:pic>
        <p:nvPicPr>
          <p:cNvPr id="10242" name="Picture 2" descr="Resultado de imagen para sector popular y solidario de ecua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4124" y="2728973"/>
            <a:ext cx="3343275" cy="1792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6558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cstate="print">
            <a:extLst>
              <a:ext uri="{28A0092B-C50C-407E-A947-70E740481C1C}">
                <a14:useLocalDpi xmlns:a14="http://schemas.microsoft.com/office/drawing/2010/main" val="0"/>
              </a:ext>
            </a:extLst>
          </a:blip>
          <a:srcRect t="26597"/>
          <a:stretch/>
        </p:blipFill>
        <p:spPr bwMode="auto">
          <a:xfrm>
            <a:off x="2297063" y="1052644"/>
            <a:ext cx="9848045" cy="5324623"/>
          </a:xfrm>
          <a:prstGeom prst="rect">
            <a:avLst/>
          </a:prstGeom>
          <a:noFill/>
          <a:ln>
            <a:noFill/>
          </a:ln>
          <a:extLst>
            <a:ext uri="{53640926-AAD7-44D8-BBD7-CCE9431645EC}">
              <a14:shadowObscured xmlns:a14="http://schemas.microsoft.com/office/drawing/2010/main"/>
            </a:ext>
          </a:extLst>
        </p:spPr>
      </p:pic>
      <p:sp>
        <p:nvSpPr>
          <p:cNvPr id="4" name="Rectángulo 3"/>
          <p:cNvSpPr/>
          <p:nvPr/>
        </p:nvSpPr>
        <p:spPr>
          <a:xfrm>
            <a:off x="2343956" y="41473"/>
            <a:ext cx="8190962" cy="1015663"/>
          </a:xfrm>
          <a:prstGeom prst="rect">
            <a:avLst/>
          </a:prstGeom>
        </p:spPr>
        <p:txBody>
          <a:bodyPr wrap="square">
            <a:spAutoFit/>
          </a:bodyPr>
          <a:lstStyle/>
          <a:p>
            <a:pPr marL="457200" algn="ctr">
              <a:lnSpc>
                <a:spcPct val="150000"/>
              </a:lnSpc>
              <a:spcAft>
                <a:spcPts val="1000"/>
              </a:spcAft>
            </a:pPr>
            <a:r>
              <a:rPr lang="es-EC" sz="2000" b="1" dirty="0">
                <a:solidFill>
                  <a:srgbClr val="000000"/>
                </a:solidFill>
                <a:effectLst/>
                <a:ea typeface="Calibri" panose="020F0502020204030204" pitchFamily="34" charset="0"/>
                <a:cs typeface="Times New Roman" panose="02020603050405020304" pitchFamily="18" charset="0"/>
              </a:rPr>
              <a:t>Consolidado Indicadores Financieros COAC Pichincha y Tungurahua (Segmento 1, 2,3 y 4); Periodo 2010 – 2015</a:t>
            </a:r>
            <a:endParaRPr lang="es-US" sz="2000" dirty="0">
              <a:effectLst/>
              <a:ea typeface="Calibri" panose="020F0502020204030204" pitchFamily="34" charset="0"/>
              <a:cs typeface="Times New Roman" panose="02020603050405020304" pitchFamily="18" charset="0"/>
            </a:endParaRPr>
          </a:p>
        </p:txBody>
      </p:sp>
      <p:sp>
        <p:nvSpPr>
          <p:cNvPr id="6" name="Flecha derecha 5"/>
          <p:cNvSpPr/>
          <p:nvPr/>
        </p:nvSpPr>
        <p:spPr>
          <a:xfrm>
            <a:off x="1326523" y="2146914"/>
            <a:ext cx="1171977" cy="566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8" name="Flecha derecha 7"/>
          <p:cNvSpPr/>
          <p:nvPr/>
        </p:nvSpPr>
        <p:spPr>
          <a:xfrm>
            <a:off x="1326523" y="3416473"/>
            <a:ext cx="1171977" cy="566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2" name="Rectángulo 1"/>
          <p:cNvSpPr/>
          <p:nvPr/>
        </p:nvSpPr>
        <p:spPr>
          <a:xfrm>
            <a:off x="2343956" y="6457839"/>
            <a:ext cx="6096000" cy="307777"/>
          </a:xfrm>
          <a:prstGeom prst="rect">
            <a:avLst/>
          </a:prstGeom>
        </p:spPr>
        <p:txBody>
          <a:bodyPr>
            <a:spAutoFit/>
          </a:bodyPr>
          <a:lstStyle/>
          <a:p>
            <a:r>
              <a:rPr lang="es-EC" sz="1400" b="1" dirty="0">
                <a:latin typeface="+mj-lt"/>
                <a:ea typeface="Calibri" panose="020F0502020204030204" pitchFamily="34" charset="0"/>
              </a:rPr>
              <a:t>Fuente: (Superintendencia de economía Popular y Solidaria, 2016)</a:t>
            </a:r>
            <a:endParaRPr lang="es-US" sz="1400" dirty="0">
              <a:latin typeface="+mj-lt"/>
            </a:endParaRPr>
          </a:p>
        </p:txBody>
      </p:sp>
    </p:spTree>
    <p:extLst>
      <p:ext uri="{BB962C8B-B14F-4D97-AF65-F5344CB8AC3E}">
        <p14:creationId xmlns:p14="http://schemas.microsoft.com/office/powerpoint/2010/main" val="8584268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89212" y="890954"/>
            <a:ext cx="8711834" cy="5020268"/>
          </a:xfrm>
        </p:spPr>
        <p:txBody>
          <a:bodyPr>
            <a:normAutofit/>
          </a:bodyPr>
          <a:lstStyle/>
          <a:p>
            <a:pPr algn="just"/>
            <a:r>
              <a:rPr lang="es-US" sz="2000" dirty="0"/>
              <a:t>Dentro de todo el conjunto de indicadores financieros obtenidos a través de la estructuración de los balances consolidados del Sistema Financiero Popular y Solidario, los más importantes se derivan de la morosidad en cada tipo de cartera manejada por las cooperativas de ahorro y crédito, que de acuerdo al análisis realizado anteriormente se clasifican en 4 segmentos, de acuerdo a la cantidad de activos y al número de socios. Entonces dentro de estos indicadores de morosidad se debe analizar específicamente la morosidad en la cartera de créditos comerciales y de microcrédito, lo cuales son los instrumentos financieros que están dirigidos hacia la inversión y creación de nuevos negocios.</a:t>
            </a:r>
            <a:endParaRPr lang="es-EC" sz="2000" dirty="0"/>
          </a:p>
        </p:txBody>
      </p:sp>
    </p:spTree>
    <p:extLst>
      <p:ext uri="{BB962C8B-B14F-4D97-AF65-F5344CB8AC3E}">
        <p14:creationId xmlns:p14="http://schemas.microsoft.com/office/powerpoint/2010/main" val="3788852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506880"/>
            <a:ext cx="8911687" cy="1280890"/>
          </a:xfrm>
        </p:spPr>
        <p:txBody>
          <a:bodyPr/>
          <a:lstStyle/>
          <a:p>
            <a:r>
              <a:rPr lang="es-US" dirty="0"/>
              <a:t>Objetivos</a:t>
            </a:r>
          </a:p>
        </p:txBody>
      </p:sp>
      <p:sp>
        <p:nvSpPr>
          <p:cNvPr id="3" name="Marcador de contenido 2"/>
          <p:cNvSpPr>
            <a:spLocks noGrp="1"/>
          </p:cNvSpPr>
          <p:nvPr>
            <p:ph idx="1"/>
          </p:nvPr>
        </p:nvSpPr>
        <p:spPr>
          <a:xfrm>
            <a:off x="1455871" y="1264555"/>
            <a:ext cx="10048741" cy="5027055"/>
          </a:xfrm>
        </p:spPr>
        <p:txBody>
          <a:bodyPr>
            <a:noAutofit/>
          </a:bodyPr>
          <a:lstStyle/>
          <a:p>
            <a:pPr algn="just"/>
            <a:endParaRPr lang="es-EC" sz="2000" b="1" dirty="0" smtClean="0"/>
          </a:p>
          <a:p>
            <a:pPr algn="just"/>
            <a:endParaRPr lang="es-EC" sz="2000" b="1" dirty="0" smtClean="0"/>
          </a:p>
          <a:p>
            <a:pPr algn="just"/>
            <a:r>
              <a:rPr lang="es-EC" sz="2400" b="1" dirty="0" smtClean="0"/>
              <a:t>Objetivo general</a:t>
            </a:r>
            <a:endParaRPr lang="es-US" sz="2400" b="1" dirty="0"/>
          </a:p>
          <a:p>
            <a:pPr marL="0" indent="0" algn="just">
              <a:buNone/>
            </a:pPr>
            <a:r>
              <a:rPr lang="es-EC" sz="2000" dirty="0"/>
              <a:t>Analizar la relación de la morosidad de la cartera de créditos para la microempresa del Segmento 1 del Sistema Financiero Popular Ecuatoriano, para establecer la relación con el nivel de emprendimiento, a través de la comparación de indicadores financieros y empresariales, en el periodo 2010-2015.       </a:t>
            </a:r>
            <a:endParaRPr lang="es-US" sz="2000" dirty="0"/>
          </a:p>
          <a:p>
            <a:pPr marL="0" indent="0" algn="just">
              <a:buNone/>
            </a:pPr>
            <a:endParaRPr lang="es-US" sz="2000" dirty="0"/>
          </a:p>
        </p:txBody>
      </p:sp>
    </p:spTree>
    <p:extLst>
      <p:ext uri="{BB962C8B-B14F-4D97-AF65-F5344CB8AC3E}">
        <p14:creationId xmlns:p14="http://schemas.microsoft.com/office/powerpoint/2010/main" val="8301988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506880"/>
            <a:ext cx="8911687" cy="1280890"/>
          </a:xfrm>
        </p:spPr>
        <p:txBody>
          <a:bodyPr>
            <a:noAutofit/>
          </a:bodyPr>
          <a:lstStyle/>
          <a:p>
            <a:pPr algn="just"/>
            <a:r>
              <a:rPr lang="es-US" sz="2400" dirty="0"/>
              <a:t>Montos de crédito otorgados por el Segmento 1 del Sistema Financiero Popular Ecuatoriano, dirigidos hacia la creación de nuevas empresas en el país, en el periodo 2010-2015</a:t>
            </a:r>
          </a:p>
        </p:txBody>
      </p:sp>
      <p:pic>
        <p:nvPicPr>
          <p:cNvPr id="4" name="Imagen 3"/>
          <p:cNvPicPr/>
          <p:nvPr/>
        </p:nvPicPr>
        <p:blipFill rotWithShape="1">
          <a:blip r:embed="rId2" cstate="print">
            <a:extLst>
              <a:ext uri="{28A0092B-C50C-407E-A947-70E740481C1C}">
                <a14:useLocalDpi xmlns:a14="http://schemas.microsoft.com/office/drawing/2010/main" val="0"/>
              </a:ext>
            </a:extLst>
          </a:blip>
          <a:srcRect t="26666"/>
          <a:stretch/>
        </p:blipFill>
        <p:spPr bwMode="auto">
          <a:xfrm>
            <a:off x="3016968" y="2526882"/>
            <a:ext cx="8729555" cy="3888647"/>
          </a:xfrm>
          <a:prstGeom prst="rect">
            <a:avLst/>
          </a:prstGeom>
          <a:noFill/>
          <a:ln>
            <a:noFill/>
          </a:ln>
          <a:extLst>
            <a:ext uri="{53640926-AAD7-44D8-BBD7-CCE9431645EC}">
              <a14:shadowObscured xmlns:a14="http://schemas.microsoft.com/office/drawing/2010/main"/>
            </a:ext>
          </a:extLst>
        </p:spPr>
      </p:pic>
      <p:sp>
        <p:nvSpPr>
          <p:cNvPr id="5" name="Flecha derecha 4"/>
          <p:cNvSpPr/>
          <p:nvPr/>
        </p:nvSpPr>
        <p:spPr>
          <a:xfrm>
            <a:off x="1790168" y="3357425"/>
            <a:ext cx="1300766" cy="6954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6" name="Flecha derecha 5"/>
          <p:cNvSpPr/>
          <p:nvPr/>
        </p:nvSpPr>
        <p:spPr>
          <a:xfrm>
            <a:off x="1835247" y="5454779"/>
            <a:ext cx="1300766" cy="6954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7" name="Rectángulo 6"/>
          <p:cNvSpPr/>
          <p:nvPr/>
        </p:nvSpPr>
        <p:spPr>
          <a:xfrm>
            <a:off x="2687392" y="2157550"/>
            <a:ext cx="8053588" cy="369332"/>
          </a:xfrm>
          <a:prstGeom prst="rect">
            <a:avLst/>
          </a:prstGeom>
        </p:spPr>
        <p:txBody>
          <a:bodyPr wrap="square">
            <a:spAutoFit/>
          </a:bodyPr>
          <a:lstStyle/>
          <a:p>
            <a:pPr algn="ctr"/>
            <a:r>
              <a:rPr lang="es-EC" b="1" dirty="0">
                <a:solidFill>
                  <a:srgbClr val="000000"/>
                </a:solidFill>
                <a:effectLst/>
                <a:ea typeface="Calibri" panose="020F0502020204030204" pitchFamily="34" charset="0"/>
              </a:rPr>
              <a:t>Cartera de Créditos del Sector Cooperativo periodo 2010 - 2015</a:t>
            </a:r>
            <a:endParaRPr lang="es-US" dirty="0"/>
          </a:p>
        </p:txBody>
      </p:sp>
      <p:sp>
        <p:nvSpPr>
          <p:cNvPr id="8" name="Rectángulo 7"/>
          <p:cNvSpPr/>
          <p:nvPr/>
        </p:nvSpPr>
        <p:spPr>
          <a:xfrm>
            <a:off x="2687392" y="6415530"/>
            <a:ext cx="6096000" cy="307777"/>
          </a:xfrm>
          <a:prstGeom prst="rect">
            <a:avLst/>
          </a:prstGeom>
        </p:spPr>
        <p:txBody>
          <a:bodyPr>
            <a:spAutoFit/>
          </a:bodyPr>
          <a:lstStyle/>
          <a:p>
            <a:r>
              <a:rPr lang="es-EC" sz="1400" b="1" dirty="0">
                <a:latin typeface="+mj-lt"/>
                <a:ea typeface="Calibri" panose="020F0502020204030204" pitchFamily="34" charset="0"/>
              </a:rPr>
              <a:t>Fuente: (Superintendencia de economía Popular y Solidaria, 2016)</a:t>
            </a:r>
            <a:endParaRPr lang="es-US" sz="1400" dirty="0">
              <a:latin typeface="+mj-lt"/>
            </a:endParaRPr>
          </a:p>
        </p:txBody>
      </p:sp>
    </p:spTree>
    <p:extLst>
      <p:ext uri="{BB962C8B-B14F-4D97-AF65-F5344CB8AC3E}">
        <p14:creationId xmlns:p14="http://schemas.microsoft.com/office/powerpoint/2010/main" val="21948147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print">
            <a:extLst>
              <a:ext uri="{28A0092B-C50C-407E-A947-70E740481C1C}">
                <a14:useLocalDpi xmlns:a14="http://schemas.microsoft.com/office/drawing/2010/main" val="0"/>
              </a:ext>
            </a:extLst>
          </a:blip>
          <a:srcRect b="20098"/>
          <a:stretch/>
        </p:blipFill>
        <p:spPr bwMode="auto">
          <a:xfrm>
            <a:off x="1983346" y="1852246"/>
            <a:ext cx="9294253" cy="4394009"/>
          </a:xfrm>
          <a:prstGeom prst="rect">
            <a:avLst/>
          </a:prstGeom>
          <a:noFill/>
          <a:ln>
            <a:noFill/>
          </a:ln>
          <a:extLst>
            <a:ext uri="{53640926-AAD7-44D8-BBD7-CCE9431645EC}">
              <a14:shadowObscured xmlns:a14="http://schemas.microsoft.com/office/drawing/2010/main"/>
            </a:ext>
          </a:extLst>
        </p:spPr>
      </p:pic>
      <p:sp>
        <p:nvSpPr>
          <p:cNvPr id="5" name="Rectángulo 4"/>
          <p:cNvSpPr/>
          <p:nvPr/>
        </p:nvSpPr>
        <p:spPr>
          <a:xfrm>
            <a:off x="2063260" y="639233"/>
            <a:ext cx="9214339" cy="1015663"/>
          </a:xfrm>
          <a:prstGeom prst="rect">
            <a:avLst/>
          </a:prstGeom>
        </p:spPr>
        <p:txBody>
          <a:bodyPr wrap="square">
            <a:spAutoFit/>
          </a:bodyPr>
          <a:lstStyle/>
          <a:p>
            <a:pPr algn="just"/>
            <a:r>
              <a:rPr lang="es-US" sz="2000" b="1" dirty="0">
                <a:solidFill>
                  <a:srgbClr val="000000"/>
                </a:solidFill>
                <a:effectLst/>
                <a:ea typeface="Times New Roman" panose="02020603050405020304" pitchFamily="18" charset="0"/>
              </a:rPr>
              <a:t>Montos totales de crédito  otorgados por el Segmento 1 del Sistema Financiero Popular Ecuatoriano en el periodo 2010 – 2015 (millones de USD)</a:t>
            </a:r>
            <a:endParaRPr lang="es-US" sz="2000" dirty="0"/>
          </a:p>
        </p:txBody>
      </p:sp>
      <p:sp>
        <p:nvSpPr>
          <p:cNvPr id="6" name="Rectángulo 5"/>
          <p:cNvSpPr/>
          <p:nvPr/>
        </p:nvSpPr>
        <p:spPr>
          <a:xfrm>
            <a:off x="1983346" y="6092364"/>
            <a:ext cx="6096000" cy="307777"/>
          </a:xfrm>
          <a:prstGeom prst="rect">
            <a:avLst/>
          </a:prstGeom>
        </p:spPr>
        <p:txBody>
          <a:bodyPr>
            <a:spAutoFit/>
          </a:bodyPr>
          <a:lstStyle/>
          <a:p>
            <a:r>
              <a:rPr lang="es-EC" sz="1400" b="1" dirty="0">
                <a:latin typeface="+mj-lt"/>
                <a:ea typeface="Calibri" panose="020F0502020204030204" pitchFamily="34" charset="0"/>
              </a:rPr>
              <a:t>Fuente: (Superintendencia de economía Popular y Solidaria, 2016)</a:t>
            </a:r>
            <a:endParaRPr lang="es-US" sz="1400" dirty="0">
              <a:latin typeface="+mj-lt"/>
            </a:endParaRPr>
          </a:p>
        </p:txBody>
      </p:sp>
    </p:spTree>
    <p:extLst>
      <p:ext uri="{BB962C8B-B14F-4D97-AF65-F5344CB8AC3E}">
        <p14:creationId xmlns:p14="http://schemas.microsoft.com/office/powerpoint/2010/main" val="1573506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02466156"/>
              </p:ext>
            </p:extLst>
          </p:nvPr>
        </p:nvGraphicFramePr>
        <p:xfrm>
          <a:off x="605867" y="1641231"/>
          <a:ext cx="8147474" cy="4042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lipse 5"/>
          <p:cNvSpPr/>
          <p:nvPr/>
        </p:nvSpPr>
        <p:spPr>
          <a:xfrm>
            <a:off x="8753341" y="2020910"/>
            <a:ext cx="3251090" cy="3438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US" b="0" i="0" dirty="0"/>
              <a:t>En total el monto de créditos entregados para la creación de nuevo negocios a nivel PYMES, aproximadamente se ubicó en 7.794 millones de USD.</a:t>
            </a:r>
            <a:endParaRPr lang="es-US" dirty="0"/>
          </a:p>
        </p:txBody>
      </p:sp>
      <p:sp>
        <p:nvSpPr>
          <p:cNvPr id="5" name="Rectángulo 4"/>
          <p:cNvSpPr/>
          <p:nvPr/>
        </p:nvSpPr>
        <p:spPr>
          <a:xfrm>
            <a:off x="853346" y="5843461"/>
            <a:ext cx="1739579" cy="523220"/>
          </a:xfrm>
          <a:prstGeom prst="rect">
            <a:avLst/>
          </a:prstGeom>
        </p:spPr>
        <p:txBody>
          <a:bodyPr wrap="none">
            <a:spAutoFit/>
          </a:bodyPr>
          <a:lstStyle/>
          <a:p>
            <a:pPr>
              <a:lnSpc>
                <a:spcPct val="200000"/>
              </a:lnSpc>
              <a:spcAft>
                <a:spcPts val="0"/>
              </a:spcAft>
            </a:pPr>
            <a:r>
              <a:rPr lang="es-US" sz="1400" dirty="0" smtClean="0"/>
              <a:t>Fuente: (Gil, 2016)</a:t>
            </a:r>
            <a:endParaRPr lang="es-US" sz="1400" dirty="0"/>
          </a:p>
        </p:txBody>
      </p:sp>
    </p:spTree>
    <p:extLst>
      <p:ext uri="{BB962C8B-B14F-4D97-AF65-F5344CB8AC3E}">
        <p14:creationId xmlns:p14="http://schemas.microsoft.com/office/powerpoint/2010/main" val="32921514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584670288"/>
              </p:ext>
            </p:extLst>
          </p:nvPr>
        </p:nvGraphicFramePr>
        <p:xfrm>
          <a:off x="398581" y="1289538"/>
          <a:ext cx="11441723" cy="5059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290" name="Picture 2" descr="Resultado de imagen para financiamiento"/>
          <p:cNvPicPr>
            <a:picLocks noChangeAspect="1" noChangeArrowheads="1"/>
          </p:cNvPicPr>
          <p:nvPr/>
        </p:nvPicPr>
        <p:blipFill rotWithShape="1">
          <a:blip r:embed="rId7">
            <a:extLst>
              <a:ext uri="{28A0092B-C50C-407E-A947-70E740481C1C}">
                <a14:useLocalDpi xmlns:a14="http://schemas.microsoft.com/office/drawing/2010/main" val="0"/>
              </a:ext>
            </a:extLst>
          </a:blip>
          <a:srcRect t="14259"/>
          <a:stretch/>
        </p:blipFill>
        <p:spPr bwMode="auto">
          <a:xfrm>
            <a:off x="914400" y="3500410"/>
            <a:ext cx="4736453" cy="26272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ángulo 4"/>
          <p:cNvSpPr/>
          <p:nvPr/>
        </p:nvSpPr>
        <p:spPr>
          <a:xfrm>
            <a:off x="679725" y="6334780"/>
            <a:ext cx="1739579" cy="523220"/>
          </a:xfrm>
          <a:prstGeom prst="rect">
            <a:avLst/>
          </a:prstGeom>
        </p:spPr>
        <p:txBody>
          <a:bodyPr wrap="none">
            <a:spAutoFit/>
          </a:bodyPr>
          <a:lstStyle/>
          <a:p>
            <a:pPr>
              <a:lnSpc>
                <a:spcPct val="200000"/>
              </a:lnSpc>
              <a:spcAft>
                <a:spcPts val="0"/>
              </a:spcAft>
            </a:pPr>
            <a:r>
              <a:rPr lang="es-US" sz="1400" dirty="0" smtClean="0"/>
              <a:t>Fuente: (Gil, 2016)</a:t>
            </a:r>
            <a:endParaRPr lang="es-US" sz="1400" dirty="0"/>
          </a:p>
        </p:txBody>
      </p:sp>
    </p:spTree>
    <p:extLst>
      <p:ext uri="{BB962C8B-B14F-4D97-AF65-F5344CB8AC3E}">
        <p14:creationId xmlns:p14="http://schemas.microsoft.com/office/powerpoint/2010/main" val="24428793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80801" y="688504"/>
            <a:ext cx="8911687" cy="1280890"/>
          </a:xfrm>
        </p:spPr>
        <p:txBody>
          <a:bodyPr/>
          <a:lstStyle/>
          <a:p>
            <a:r>
              <a:rPr lang="es-US" dirty="0"/>
              <a:t>Conclusiones </a:t>
            </a:r>
          </a:p>
        </p:txBody>
      </p:sp>
      <p:sp>
        <p:nvSpPr>
          <p:cNvPr id="3" name="Marcador de contenido 2"/>
          <p:cNvSpPr>
            <a:spLocks noGrp="1"/>
          </p:cNvSpPr>
          <p:nvPr>
            <p:ph idx="1"/>
          </p:nvPr>
        </p:nvSpPr>
        <p:spPr>
          <a:xfrm>
            <a:off x="1211173" y="1592687"/>
            <a:ext cx="10624512" cy="2631584"/>
          </a:xfrm>
        </p:spPr>
        <p:txBody>
          <a:bodyPr>
            <a:noAutofit/>
          </a:bodyPr>
          <a:lstStyle/>
          <a:p>
            <a:pPr algn="just"/>
            <a:r>
              <a:rPr lang="es-EC" sz="2400" dirty="0"/>
              <a:t>A través del objetivo tres se pudo conocer el estado financiero de las cooperativas de ahorro y crédito, pues se consiguió analizar los indicadores financieros más importantes, resaltando de este la variable de estudio “morosidad”, pues de acuerdo a información de la Superintendencia de Economía Popular y Solidaria, la morosidad de la cartera de créditos comerciales a tenido un crecimiento notable en los últimos 6 años, pasando de 4% al 10%, lo que denota y ejemplifica los problemas económicos que el Ecuador esta atravesando. La morosidad en la careta de microcréditos también muestra una situación similar aumentando de 5% en 2010 para terminar en 11% en 2015. </a:t>
            </a:r>
          </a:p>
          <a:p>
            <a:endParaRPr lang="es-US" sz="2400" dirty="0"/>
          </a:p>
        </p:txBody>
      </p:sp>
    </p:spTree>
    <p:extLst>
      <p:ext uri="{BB962C8B-B14F-4D97-AF65-F5344CB8AC3E}">
        <p14:creationId xmlns:p14="http://schemas.microsoft.com/office/powerpoint/2010/main" val="23951907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91476" y="2082084"/>
            <a:ext cx="10113135" cy="3777622"/>
          </a:xfrm>
        </p:spPr>
        <p:txBody>
          <a:bodyPr>
            <a:noAutofit/>
          </a:bodyPr>
          <a:lstStyle/>
          <a:p>
            <a:pPr algn="just"/>
            <a:r>
              <a:rPr lang="es-EC" sz="2000" dirty="0"/>
              <a:t>Se pudo establecer un monto aproximado de emisión de créditos dirigidos a la creación de nuevas empresas, por parte del segmento 1 del Sistema Financiero Popular y Solidario, esta estimación se logró a través del cálculo de la participación promedio del segmento 1 en el total de créditos entregados por el sector cooperativo, dando como resultado que la cartera de créditos comerciales tienen una participación promedio del 88% y en la cartera de microcréditos el 59%, denotando que este segmento en particular tiene un parte importante por las 476 cooperativas que lo integran. En total el monto de créditos entregados para la creación de nuevo negocios a nivel PYMES, aproximadamente se ubicó en 7.794 millones de USD. </a:t>
            </a:r>
            <a:endParaRPr lang="es-US" sz="2000" dirty="0"/>
          </a:p>
          <a:p>
            <a:pPr algn="just"/>
            <a:endParaRPr lang="es-US" sz="2000" dirty="0"/>
          </a:p>
        </p:txBody>
      </p:sp>
    </p:spTree>
    <p:extLst>
      <p:ext uri="{BB962C8B-B14F-4D97-AF65-F5344CB8AC3E}">
        <p14:creationId xmlns:p14="http://schemas.microsoft.com/office/powerpoint/2010/main" val="26830111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Recomendaciones </a:t>
            </a:r>
          </a:p>
        </p:txBody>
      </p:sp>
      <p:sp>
        <p:nvSpPr>
          <p:cNvPr id="3" name="Marcador de contenido 2"/>
          <p:cNvSpPr>
            <a:spLocks noGrp="1"/>
          </p:cNvSpPr>
          <p:nvPr>
            <p:ph idx="1"/>
          </p:nvPr>
        </p:nvSpPr>
        <p:spPr>
          <a:xfrm>
            <a:off x="1533144" y="1669961"/>
            <a:ext cx="9971467" cy="4305836"/>
          </a:xfrm>
        </p:spPr>
        <p:txBody>
          <a:bodyPr>
            <a:noAutofit/>
          </a:bodyPr>
          <a:lstStyle/>
          <a:p>
            <a:pPr algn="just"/>
            <a:r>
              <a:rPr lang="es-EC" sz="2000" dirty="0"/>
              <a:t>Dentro del diagnóstico del Sistema Financiero Popular y Solidario, se debe incluir el análisis  de indicadores de gestión y desarrollo, para conocer el avance que ha tenido este sector en comparación con el sistema financiero tradicional. Este diagnóstico debe ir acompañado de un análisis de externalidades que permita identificar de mejor manera las limitaciones y fortalezas de este sector en la economía del Ecuador. </a:t>
            </a:r>
            <a:endParaRPr lang="es-US" sz="2000" dirty="0"/>
          </a:p>
          <a:p>
            <a:pPr marL="0" indent="0" algn="just">
              <a:buNone/>
            </a:pPr>
            <a:endParaRPr lang="es-US" sz="2000" dirty="0"/>
          </a:p>
          <a:p>
            <a:pPr algn="just"/>
            <a:r>
              <a:rPr lang="es-EC" sz="2000" dirty="0"/>
              <a:t>	Para el desarrollo del entorno de las PYMES, se debe recabar información mucho más actualizada, que de una idea más centrada del comportamiento de este tipo de empresas, la forma más idónea para obtener esta información será la aplicación de una  encuesta a una muestra representativa de este sector empresarial, y así fortalecer los resultados de la investigación.</a:t>
            </a:r>
            <a:endParaRPr lang="es-US" sz="2000" dirty="0"/>
          </a:p>
          <a:p>
            <a:pPr algn="just"/>
            <a:endParaRPr lang="es-US" sz="2000" dirty="0"/>
          </a:p>
        </p:txBody>
      </p:sp>
    </p:spTree>
    <p:extLst>
      <p:ext uri="{BB962C8B-B14F-4D97-AF65-F5344CB8AC3E}">
        <p14:creationId xmlns:p14="http://schemas.microsoft.com/office/powerpoint/2010/main" val="5299711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1026" name="Picture 2" descr="Resultado de imagen para gracias por su atencion en diapositi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9612" y="0"/>
            <a:ext cx="10122388" cy="6858000"/>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980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25090" y="398592"/>
            <a:ext cx="8915400" cy="586154"/>
          </a:xfrm>
        </p:spPr>
        <p:txBody>
          <a:bodyPr/>
          <a:lstStyle/>
          <a:p>
            <a:pPr algn="just"/>
            <a:r>
              <a:rPr lang="es-EC" sz="2400" b="1" dirty="0"/>
              <a:t>Objetivos </a:t>
            </a:r>
            <a:r>
              <a:rPr lang="es-EC" sz="2400" b="1" dirty="0" smtClean="0"/>
              <a:t>específicos</a:t>
            </a:r>
            <a:endParaRPr lang="es-US" sz="2400" b="1" dirty="0"/>
          </a:p>
        </p:txBody>
      </p:sp>
      <p:graphicFrame>
        <p:nvGraphicFramePr>
          <p:cNvPr id="5" name="4 Diagrama"/>
          <p:cNvGraphicFramePr/>
          <p:nvPr>
            <p:extLst>
              <p:ext uri="{D42A27DB-BD31-4B8C-83A1-F6EECF244321}">
                <p14:modId xmlns:p14="http://schemas.microsoft.com/office/powerpoint/2010/main" val="3810642509"/>
              </p:ext>
            </p:extLst>
          </p:nvPr>
        </p:nvGraphicFramePr>
        <p:xfrm>
          <a:off x="2313354" y="1047910"/>
          <a:ext cx="9128369" cy="5786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7578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Metodología de la Investigación </a:t>
            </a:r>
          </a:p>
        </p:txBody>
      </p:sp>
      <p:pic>
        <p:nvPicPr>
          <p:cNvPr id="512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600" y="3518877"/>
            <a:ext cx="2438400" cy="26943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6" name="Marcador de contenido 5"/>
          <p:cNvGraphicFramePr>
            <a:graphicFrameLocks noGrp="1"/>
          </p:cNvGraphicFramePr>
          <p:nvPr>
            <p:ph idx="1"/>
            <p:extLst>
              <p:ext uri="{D42A27DB-BD31-4B8C-83A1-F6EECF244321}">
                <p14:modId xmlns:p14="http://schemas.microsoft.com/office/powerpoint/2010/main" val="707396798"/>
              </p:ext>
            </p:extLst>
          </p:nvPr>
        </p:nvGraphicFramePr>
        <p:xfrm>
          <a:off x="-320067" y="1406770"/>
          <a:ext cx="10636373" cy="4879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1037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887190"/>
          </a:xfrm>
        </p:spPr>
        <p:txBody>
          <a:bodyPr>
            <a:normAutofit fontScale="90000"/>
          </a:bodyPr>
          <a:lstStyle/>
          <a:p>
            <a:r>
              <a:rPr lang="es-EC" b="1" dirty="0"/>
              <a:t>Tipología de investigación</a:t>
            </a:r>
            <a:r>
              <a:rPr lang="es-US" b="1" dirty="0"/>
              <a:t/>
            </a:r>
            <a:br>
              <a:rPr lang="es-US" b="1" dirty="0"/>
            </a:br>
            <a:endParaRPr lang="es-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29015804"/>
              </p:ext>
            </p:extLst>
          </p:nvPr>
        </p:nvGraphicFramePr>
        <p:xfrm>
          <a:off x="165100" y="1168400"/>
          <a:ext cx="115951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1252064" y="1311245"/>
            <a:ext cx="3269136" cy="400110"/>
          </a:xfrm>
          <a:prstGeom prst="rect">
            <a:avLst/>
          </a:prstGeom>
        </p:spPr>
        <p:txBody>
          <a:bodyPr wrap="square">
            <a:spAutoFit/>
          </a:bodyPr>
          <a:lstStyle/>
          <a:p>
            <a:pPr algn="ctr"/>
            <a:r>
              <a:rPr lang="es-EC" sz="2000" b="1" dirty="0">
                <a:latin typeface="Calibri" panose="020F0502020204030204" pitchFamily="34" charset="0"/>
                <a:ea typeface="Calibri" panose="020F0502020204030204" pitchFamily="34" charset="0"/>
                <a:cs typeface="Times New Roman" panose="02020603050405020304" pitchFamily="18" charset="0"/>
              </a:rPr>
              <a:t>Por su finalidad </a:t>
            </a:r>
            <a:endParaRPr lang="es-US" sz="2000" b="1" dirty="0"/>
          </a:p>
        </p:txBody>
      </p:sp>
      <p:sp>
        <p:nvSpPr>
          <p:cNvPr id="6" name="Rectángulo 5"/>
          <p:cNvSpPr/>
          <p:nvPr/>
        </p:nvSpPr>
        <p:spPr>
          <a:xfrm>
            <a:off x="7292654" y="1426662"/>
            <a:ext cx="3483198" cy="400110"/>
          </a:xfrm>
          <a:prstGeom prst="rect">
            <a:avLst/>
          </a:prstGeom>
        </p:spPr>
        <p:txBody>
          <a:bodyPr wrap="none">
            <a:spAutoFit/>
          </a:bodyPr>
          <a:lstStyle/>
          <a:p>
            <a:r>
              <a:rPr lang="es-EC" sz="2000" b="1" dirty="0">
                <a:latin typeface="Calibri" panose="020F0502020204030204" pitchFamily="34" charset="0"/>
                <a:ea typeface="Calibri" panose="020F0502020204030204" pitchFamily="34" charset="0"/>
                <a:cs typeface="Times New Roman" panose="02020603050405020304" pitchFamily="18" charset="0"/>
              </a:rPr>
              <a:t>Por las fuentes de información </a:t>
            </a:r>
            <a:endParaRPr lang="es-US" sz="2000" b="1" dirty="0"/>
          </a:p>
        </p:txBody>
      </p:sp>
      <p:sp>
        <p:nvSpPr>
          <p:cNvPr id="7" name="Rectángulo 6"/>
          <p:cNvSpPr/>
          <p:nvPr/>
        </p:nvSpPr>
        <p:spPr>
          <a:xfrm>
            <a:off x="4521200" y="4412734"/>
            <a:ext cx="3150927" cy="400110"/>
          </a:xfrm>
          <a:prstGeom prst="rect">
            <a:avLst/>
          </a:prstGeom>
        </p:spPr>
        <p:txBody>
          <a:bodyPr wrap="none">
            <a:spAutoFit/>
          </a:bodyPr>
          <a:lstStyle/>
          <a:p>
            <a:r>
              <a:rPr lang="es-EC" sz="2000" b="1" dirty="0">
                <a:latin typeface="Calibri" panose="020F0502020204030204" pitchFamily="34" charset="0"/>
                <a:ea typeface="Calibri" panose="020F0502020204030204" pitchFamily="34" charset="0"/>
                <a:cs typeface="Times New Roman" panose="02020603050405020304" pitchFamily="18" charset="0"/>
              </a:rPr>
              <a:t>Por las unidades de análisis </a:t>
            </a:r>
            <a:endParaRPr lang="es-US" sz="2000" b="1" dirty="0"/>
          </a:p>
        </p:txBody>
      </p:sp>
      <p:sp>
        <p:nvSpPr>
          <p:cNvPr id="9" name="Rectángulo 8"/>
          <p:cNvSpPr/>
          <p:nvPr/>
        </p:nvSpPr>
        <p:spPr>
          <a:xfrm>
            <a:off x="679725" y="6334780"/>
            <a:ext cx="1739579" cy="523220"/>
          </a:xfrm>
          <a:prstGeom prst="rect">
            <a:avLst/>
          </a:prstGeom>
        </p:spPr>
        <p:txBody>
          <a:bodyPr wrap="none">
            <a:spAutoFit/>
          </a:bodyPr>
          <a:lstStyle/>
          <a:p>
            <a:pPr>
              <a:lnSpc>
                <a:spcPct val="200000"/>
              </a:lnSpc>
              <a:spcAft>
                <a:spcPts val="0"/>
              </a:spcAft>
            </a:pPr>
            <a:r>
              <a:rPr lang="es-US" sz="1400" dirty="0" smtClean="0"/>
              <a:t>Fuente: (Gil, 2016)</a:t>
            </a:r>
            <a:endParaRPr lang="es-US" sz="1400" dirty="0"/>
          </a:p>
        </p:txBody>
      </p:sp>
    </p:spTree>
    <p:extLst>
      <p:ext uri="{BB962C8B-B14F-4D97-AF65-F5344CB8AC3E}">
        <p14:creationId xmlns:p14="http://schemas.microsoft.com/office/powerpoint/2010/main" val="3503935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19312"/>
            <a:ext cx="8911687" cy="887190"/>
          </a:xfrm>
        </p:spPr>
        <p:txBody>
          <a:bodyPr>
            <a:normAutofit fontScale="90000"/>
          </a:bodyPr>
          <a:lstStyle/>
          <a:p>
            <a:r>
              <a:rPr lang="es-EC" b="1" dirty="0"/>
              <a:t>Tipología de investigación</a:t>
            </a:r>
            <a:r>
              <a:rPr lang="es-US" b="1" dirty="0"/>
              <a:t/>
            </a:r>
            <a:br>
              <a:rPr lang="es-US" b="1" dirty="0"/>
            </a:br>
            <a:endParaRPr lang="es-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23634020"/>
              </p:ext>
            </p:extLst>
          </p:nvPr>
        </p:nvGraphicFramePr>
        <p:xfrm>
          <a:off x="165100" y="1402860"/>
          <a:ext cx="11585622" cy="4877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3817464" y="936109"/>
            <a:ext cx="4983636" cy="400110"/>
          </a:xfrm>
          <a:prstGeom prst="rect">
            <a:avLst/>
          </a:prstGeom>
        </p:spPr>
        <p:txBody>
          <a:bodyPr wrap="square">
            <a:spAutoFit/>
          </a:bodyPr>
          <a:lstStyle/>
          <a:p>
            <a:pPr algn="ctr"/>
            <a:r>
              <a:rPr lang="es-EC" sz="2000" b="1" dirty="0"/>
              <a:t>Por el control de las variables </a:t>
            </a:r>
            <a:endParaRPr lang="es-US" sz="2000" b="1" dirty="0"/>
          </a:p>
        </p:txBody>
      </p:sp>
      <p:sp>
        <p:nvSpPr>
          <p:cNvPr id="7" name="Rectángulo 6"/>
          <p:cNvSpPr/>
          <p:nvPr/>
        </p:nvSpPr>
        <p:spPr>
          <a:xfrm>
            <a:off x="2947674" y="6149287"/>
            <a:ext cx="1739579" cy="523220"/>
          </a:xfrm>
          <a:prstGeom prst="rect">
            <a:avLst/>
          </a:prstGeom>
        </p:spPr>
        <p:txBody>
          <a:bodyPr wrap="none">
            <a:spAutoFit/>
          </a:bodyPr>
          <a:lstStyle/>
          <a:p>
            <a:pPr>
              <a:lnSpc>
                <a:spcPct val="200000"/>
              </a:lnSpc>
              <a:spcAft>
                <a:spcPts val="0"/>
              </a:spcAft>
            </a:pPr>
            <a:r>
              <a:rPr lang="es-US" sz="1400" dirty="0" smtClean="0"/>
              <a:t>Fuente: (Gil, 2016)</a:t>
            </a:r>
            <a:endParaRPr lang="es-US" sz="1400" dirty="0"/>
          </a:p>
        </p:txBody>
      </p:sp>
    </p:spTree>
    <p:extLst>
      <p:ext uri="{BB962C8B-B14F-4D97-AF65-F5344CB8AC3E}">
        <p14:creationId xmlns:p14="http://schemas.microsoft.com/office/powerpoint/2010/main" val="2148843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887190"/>
          </a:xfrm>
        </p:spPr>
        <p:txBody>
          <a:bodyPr>
            <a:normAutofit fontScale="90000"/>
          </a:bodyPr>
          <a:lstStyle/>
          <a:p>
            <a:r>
              <a:rPr lang="es-EC" b="1" dirty="0"/>
              <a:t>Tipología de investigación</a:t>
            </a:r>
            <a:r>
              <a:rPr lang="es-US" b="1" dirty="0"/>
              <a:t/>
            </a:r>
            <a:br>
              <a:rPr lang="es-US" b="1" dirty="0"/>
            </a:br>
            <a:endParaRPr lang="es-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220187"/>
              </p:ext>
            </p:extLst>
          </p:nvPr>
        </p:nvGraphicFramePr>
        <p:xfrm>
          <a:off x="165100" y="1711355"/>
          <a:ext cx="11626566" cy="4307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3817464" y="1311245"/>
            <a:ext cx="4983636" cy="400110"/>
          </a:xfrm>
          <a:prstGeom prst="rect">
            <a:avLst/>
          </a:prstGeom>
        </p:spPr>
        <p:txBody>
          <a:bodyPr wrap="square">
            <a:spAutoFit/>
          </a:bodyPr>
          <a:lstStyle/>
          <a:p>
            <a:pPr algn="ctr"/>
            <a:r>
              <a:rPr lang="es-EC" sz="2000" b="1" dirty="0"/>
              <a:t>Por el control de las variables </a:t>
            </a:r>
            <a:endParaRPr lang="es-US" sz="2000" b="1" dirty="0"/>
          </a:p>
        </p:txBody>
      </p:sp>
      <p:sp>
        <p:nvSpPr>
          <p:cNvPr id="7" name="Rectángulo 6"/>
          <p:cNvSpPr/>
          <p:nvPr/>
        </p:nvSpPr>
        <p:spPr>
          <a:xfrm>
            <a:off x="1075509" y="4989227"/>
            <a:ext cx="1739579" cy="523220"/>
          </a:xfrm>
          <a:prstGeom prst="rect">
            <a:avLst/>
          </a:prstGeom>
        </p:spPr>
        <p:txBody>
          <a:bodyPr wrap="none">
            <a:spAutoFit/>
          </a:bodyPr>
          <a:lstStyle/>
          <a:p>
            <a:pPr>
              <a:lnSpc>
                <a:spcPct val="200000"/>
              </a:lnSpc>
              <a:spcAft>
                <a:spcPts val="0"/>
              </a:spcAft>
            </a:pPr>
            <a:r>
              <a:rPr lang="es-US" sz="1400" dirty="0" smtClean="0"/>
              <a:t>Fuente: (Gil, 2016)</a:t>
            </a:r>
            <a:endParaRPr lang="es-US" sz="1400" dirty="0"/>
          </a:p>
        </p:txBody>
      </p:sp>
    </p:spTree>
    <p:extLst>
      <p:ext uri="{BB962C8B-B14F-4D97-AF65-F5344CB8AC3E}">
        <p14:creationId xmlns:p14="http://schemas.microsoft.com/office/powerpoint/2010/main" val="3751861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3083</TotalTime>
  <Words>2784</Words>
  <Application>Microsoft Office PowerPoint</Application>
  <PresentationFormat>Personalizado</PresentationFormat>
  <Paragraphs>199</Paragraphs>
  <Slides>47</Slides>
  <Notes>0</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Espiral</vt:lpstr>
      <vt:lpstr>                                                                                                                                                                                        DEPARTAMENTO DE CIENCIAS ECONÓMICAS, ADMINISTRATIVAS Y DEL COMERCIO   CARRERA DE INGENIERÍA EN FINANZAS Y AUDITORÍA  TRABAJO DE TITULACIÓN PREVIO A LA OBTENCIÓN DEL TÍTULO DE INGENIERO EN FINANZAS, CONTADOR PÚBLICO-AUDITOR  TEMA:   ANÁLISIS COMPARATIVO DE LA MOROSIDAD DE LA CARTERA DE CRÉDITOS PARA LA MICROEMPRESA DEL SEGMENTO 1 DEL SISTEMA FINANCIERO POPULAR ECUATORIANO Y EL NIVEL DE EMPRENDIMIENTO, EN EL PERIODO 2010-2015.  AUTOR: GIL ORTEGA KATHIA GABRIELA  DIRECTOR: ECO. MONCAYO BONE LUIS GUSTAVO  SANGOLQUÍ, MARZO DEL 2017 </vt:lpstr>
      <vt:lpstr>Problemática </vt:lpstr>
      <vt:lpstr>Justificación </vt:lpstr>
      <vt:lpstr>Objetivos</vt:lpstr>
      <vt:lpstr>Presentación de PowerPoint</vt:lpstr>
      <vt:lpstr>Metodología de la Investigación </vt:lpstr>
      <vt:lpstr>Tipología de investigación </vt:lpstr>
      <vt:lpstr>Tipología de investigación </vt:lpstr>
      <vt:lpstr>Tipología de investigación </vt:lpstr>
      <vt:lpstr>Tipología de investigación </vt:lpstr>
      <vt:lpstr>Marco Teórico </vt:lpstr>
      <vt:lpstr>Marco Teórico</vt:lpstr>
      <vt:lpstr>Marco Teórico </vt:lpstr>
      <vt:lpstr>Presentación de PowerPoint</vt:lpstr>
      <vt:lpstr>Presentación de PowerPoint</vt:lpstr>
      <vt:lpstr>Marco referencial</vt:lpstr>
      <vt:lpstr>Presentación de PowerPoint</vt:lpstr>
      <vt:lpstr>Marco referencial</vt:lpstr>
      <vt:lpstr>Marco Conceptual </vt:lpstr>
      <vt:lpstr>Marco Conceptual </vt:lpstr>
      <vt:lpstr>Resultados </vt:lpstr>
      <vt:lpstr>Diagnostico del Sector Financiero Popular y Solidario del Ecuador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Entorno de desarrollo de las PYMES en el país</vt:lpstr>
      <vt:lpstr>Presentación de PowerPoint</vt:lpstr>
      <vt:lpstr>Presentación de PowerPoint</vt:lpstr>
      <vt:lpstr>Presentación de PowerPoint</vt:lpstr>
      <vt:lpstr>Presentación de PowerPoint</vt:lpstr>
      <vt:lpstr>Presentación de PowerPoint</vt:lpstr>
      <vt:lpstr>Características del emprendedor ecuatoriano  </vt:lpstr>
      <vt:lpstr>Principales indicadores financieros del Sector Financiero Popular y Solidario del Ecuador</vt:lpstr>
      <vt:lpstr>Presentación de PowerPoint</vt:lpstr>
      <vt:lpstr>Presentación de PowerPoint</vt:lpstr>
      <vt:lpstr>Montos de crédito otorgados por el Segmento 1 del Sistema Financiero Popular Ecuatoriano, dirigidos hacia la creación de nuevas empresas en el país, en el periodo 2010-2015</vt:lpstr>
      <vt:lpstr>Presentación de PowerPoint</vt:lpstr>
      <vt:lpstr>Presentación de PowerPoint</vt:lpstr>
      <vt:lpstr>Presentación de PowerPoint</vt:lpstr>
      <vt:lpstr>Conclusiones </vt:lpstr>
      <vt:lpstr>Presentación de PowerPoint</vt:lpstr>
      <vt:lpstr>Recomendaciones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ECONÓMICAS, ADMINISTRATIVAS Y DEL COMERCIO   CARRERA DE INGENIERÍA EN FINANZAS Y AUDITORÍA  PROYECTO DE GRADO PREVIO A LA OBTENCIÓN DEL TÍTULO DE INGENIERO EN FINANZAS Y AUDITORÍA  TEMA:    AUTOR: DIRECTOR:  QUITO, DICIEMBRE DEL 2016</dc:title>
  <dc:creator>Kathia Gil</dc:creator>
  <cp:lastModifiedBy>ESPE</cp:lastModifiedBy>
  <cp:revision>71</cp:revision>
  <dcterms:created xsi:type="dcterms:W3CDTF">2016-12-21T12:31:01Z</dcterms:created>
  <dcterms:modified xsi:type="dcterms:W3CDTF">2017-03-22T16:45:37Z</dcterms:modified>
</cp:coreProperties>
</file>