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1"/>
  </p:notesMasterIdLst>
  <p:sldIdLst>
    <p:sldId id="256" r:id="rId2"/>
    <p:sldId id="257" r:id="rId3"/>
    <p:sldId id="259" r:id="rId4"/>
    <p:sldId id="262" r:id="rId5"/>
    <p:sldId id="258" r:id="rId6"/>
    <p:sldId id="260" r:id="rId7"/>
    <p:sldId id="263" r:id="rId8"/>
    <p:sldId id="275"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EAA08-B835-414B-9675-5F5B0A4EADC2}" type="datetimeFigureOut">
              <a:rPr lang="es-EC" smtClean="0"/>
              <a:t>05/03/2017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4F8A9A-DAAB-4CC0-83DC-47D0ACEF280F}" type="slidenum">
              <a:rPr lang="es-EC" smtClean="0"/>
              <a:t>‹Nº›</a:t>
            </a:fld>
            <a:endParaRPr lang="es-EC"/>
          </a:p>
        </p:txBody>
      </p:sp>
    </p:spTree>
    <p:extLst>
      <p:ext uri="{BB962C8B-B14F-4D97-AF65-F5344CB8AC3E}">
        <p14:creationId xmlns:p14="http://schemas.microsoft.com/office/powerpoint/2010/main" val="206145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2701096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302819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847352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125281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5827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345461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5891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94881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277168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70004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BBE929-C22A-4B36-8F10-D16BEAFF5CE2}" type="datetimeFigureOut">
              <a:rPr lang="es-EC" smtClean="0"/>
              <a:t>05/03/2017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B825E5B-361F-4C5C-91EF-240B2C06004F}" type="slidenum">
              <a:rPr lang="es-EC" smtClean="0"/>
              <a:t>‹Nº›</a:t>
            </a:fld>
            <a:endParaRPr lang="es-EC"/>
          </a:p>
        </p:txBody>
      </p:sp>
    </p:spTree>
    <p:extLst>
      <p:ext uri="{BB962C8B-B14F-4D97-AF65-F5344CB8AC3E}">
        <p14:creationId xmlns:p14="http://schemas.microsoft.com/office/powerpoint/2010/main" val="4156393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BE929-C22A-4B36-8F10-D16BEAFF5CE2}" type="datetimeFigureOut">
              <a:rPr lang="es-EC" smtClean="0"/>
              <a:t>05/03/2017</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25E5B-361F-4C5C-91EF-240B2C06004F}" type="slidenum">
              <a:rPr lang="es-EC" smtClean="0"/>
              <a:t>‹Nº›</a:t>
            </a:fld>
            <a:endParaRPr lang="es-EC"/>
          </a:p>
        </p:txBody>
      </p:sp>
    </p:spTree>
    <p:extLst>
      <p:ext uri="{BB962C8B-B14F-4D97-AF65-F5344CB8AC3E}">
        <p14:creationId xmlns:p14="http://schemas.microsoft.com/office/powerpoint/2010/main" val="22379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5780" y="1836439"/>
            <a:ext cx="8098668" cy="576064"/>
          </a:xfrm>
        </p:spPr>
        <p:txBody>
          <a:bodyPr>
            <a:noAutofit/>
          </a:bodyPr>
          <a:lstStyle/>
          <a:p>
            <a:pPr algn="l"/>
            <a:r>
              <a:rPr lang="es-EC" sz="3200" dirty="0" smtClean="0"/>
              <a:t>DEPARTAMENTO DE ELECTRICA Y ELECTRÓNICA</a:t>
            </a:r>
            <a:endParaRPr lang="es-EC" sz="3200" dirty="0"/>
          </a:p>
        </p:txBody>
      </p:sp>
      <p:pic>
        <p:nvPicPr>
          <p:cNvPr id="1026" name="Picture 2" descr="Resultado de imagen para universidad de las fuerzas armadas es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315454"/>
            <a:ext cx="7128792" cy="1406174"/>
          </a:xfrm>
          <a:prstGeom prst="rect">
            <a:avLst/>
          </a:prstGeom>
          <a:noFill/>
          <a:extLst>
            <a:ext uri="{909E8E84-426E-40DD-AFC4-6F175D3DCCD1}">
              <a14:hiddenFill xmlns:a14="http://schemas.microsoft.com/office/drawing/2010/main">
                <a:solidFill>
                  <a:srgbClr val="FFFFFF"/>
                </a:solidFill>
              </a14:hiddenFill>
            </a:ext>
          </a:extLst>
        </p:spPr>
      </p:pic>
      <p:sp>
        <p:nvSpPr>
          <p:cNvPr id="6" name="1 Título"/>
          <p:cNvSpPr txBox="1">
            <a:spLocks/>
          </p:cNvSpPr>
          <p:nvPr/>
        </p:nvSpPr>
        <p:spPr>
          <a:xfrm>
            <a:off x="688032" y="3471143"/>
            <a:ext cx="7772400" cy="1470025"/>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b="1" dirty="0" smtClean="0"/>
              <a:t>TEMA: DISEÑO, IMPLEMENTACIÓN Y ANÁLISIS DE UN SISTEMA BIOMÉTRICO VASCULAR</a:t>
            </a:r>
            <a:endParaRPr lang="es-EC" b="1" dirty="0"/>
          </a:p>
        </p:txBody>
      </p:sp>
      <p:sp>
        <p:nvSpPr>
          <p:cNvPr id="7" name="1 Título"/>
          <p:cNvSpPr txBox="1">
            <a:spLocks/>
          </p:cNvSpPr>
          <p:nvPr/>
        </p:nvSpPr>
        <p:spPr>
          <a:xfrm>
            <a:off x="395536" y="5004790"/>
            <a:ext cx="3595936" cy="864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C" sz="1800" b="1" dirty="0" smtClean="0"/>
              <a:t>DIRECTOR:</a:t>
            </a:r>
            <a:r>
              <a:rPr lang="es-EC" sz="1800" dirty="0" smtClean="0"/>
              <a:t> ING. CARRERA ERAZO ENRIQUE VINICIO PhD</a:t>
            </a:r>
            <a:endParaRPr lang="es-EC" sz="1800" dirty="0"/>
          </a:p>
        </p:txBody>
      </p:sp>
      <p:sp>
        <p:nvSpPr>
          <p:cNvPr id="8" name="1 Título"/>
          <p:cNvSpPr txBox="1">
            <a:spLocks/>
          </p:cNvSpPr>
          <p:nvPr/>
        </p:nvSpPr>
        <p:spPr>
          <a:xfrm>
            <a:off x="4576464" y="5013175"/>
            <a:ext cx="3595936" cy="864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C" sz="1800" b="1" dirty="0" smtClean="0"/>
              <a:t>AUTOR:</a:t>
            </a:r>
            <a:r>
              <a:rPr lang="es-EC" sz="1800" dirty="0" smtClean="0"/>
              <a:t> IZURIETA SALAZAR SANTIAGO DAVID</a:t>
            </a:r>
            <a:endParaRPr lang="es-EC" sz="1800" dirty="0"/>
          </a:p>
        </p:txBody>
      </p:sp>
      <p:sp>
        <p:nvSpPr>
          <p:cNvPr id="9" name="1 Título"/>
          <p:cNvSpPr txBox="1">
            <a:spLocks/>
          </p:cNvSpPr>
          <p:nvPr/>
        </p:nvSpPr>
        <p:spPr>
          <a:xfrm>
            <a:off x="2843808" y="5805264"/>
            <a:ext cx="3672408" cy="864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1800" dirty="0" smtClean="0"/>
              <a:t>SANGOLQUÍ, </a:t>
            </a:r>
            <a:r>
              <a:rPr lang="es-EC" sz="1800" dirty="0" smtClean="0"/>
              <a:t>MARZO </a:t>
            </a:r>
            <a:r>
              <a:rPr lang="es-EC" sz="1800" dirty="0" smtClean="0"/>
              <a:t>2017</a:t>
            </a:r>
            <a:endParaRPr lang="es-EC" sz="1800" dirty="0"/>
          </a:p>
        </p:txBody>
      </p:sp>
      <p:sp>
        <p:nvSpPr>
          <p:cNvPr id="10" name="1 Título"/>
          <p:cNvSpPr txBox="1">
            <a:spLocks/>
          </p:cNvSpPr>
          <p:nvPr/>
        </p:nvSpPr>
        <p:spPr>
          <a:xfrm>
            <a:off x="608290" y="2492896"/>
            <a:ext cx="809866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dirty="0"/>
              <a:t>CARRERA DE INGENIERÍA ELECTRÓNICA EN TELECOMUNICACIONES</a:t>
            </a:r>
            <a:endParaRPr lang="es-EC" sz="2800" dirty="0"/>
          </a:p>
        </p:txBody>
      </p:sp>
    </p:spTree>
    <p:extLst>
      <p:ext uri="{BB962C8B-B14F-4D97-AF65-F5344CB8AC3E}">
        <p14:creationId xmlns:p14="http://schemas.microsoft.com/office/powerpoint/2010/main" val="1977785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788024" y="1600200"/>
            <a:ext cx="3898776" cy="4525963"/>
          </a:xfrm>
        </p:spPr>
        <p:txBody>
          <a:bodyPr/>
          <a:lstStyle/>
          <a:p>
            <a:pPr marL="0" indent="0">
              <a:buNone/>
            </a:pPr>
            <a:endParaRPr lang="es-EC" dirty="0" smtClean="0"/>
          </a:p>
          <a:p>
            <a:pPr marL="0" indent="0">
              <a:buNone/>
            </a:pPr>
            <a:endParaRPr lang="es-EC" dirty="0"/>
          </a:p>
          <a:p>
            <a:pPr marL="0" indent="0">
              <a:buNone/>
            </a:pPr>
            <a:r>
              <a:rPr lang="es-EC" dirty="0" smtClean="0"/>
              <a:t>Etapa de </a:t>
            </a:r>
          </a:p>
          <a:p>
            <a:pPr marL="0" indent="0">
              <a:buNone/>
            </a:pPr>
            <a:r>
              <a:rPr lang="es-EC" dirty="0" smtClean="0"/>
              <a:t>clasificación</a:t>
            </a:r>
            <a:endParaRPr lang="es-EC" dirty="0"/>
          </a:p>
        </p:txBody>
      </p:sp>
      <p:sp>
        <p:nvSpPr>
          <p:cNvPr id="4" name="1 Título"/>
          <p:cNvSpPr>
            <a:spLocks noGrp="1"/>
          </p:cNvSpPr>
          <p:nvPr>
            <p:ph type="title"/>
          </p:nvPr>
        </p:nvSpPr>
        <p:spPr>
          <a:xfrm>
            <a:off x="457200" y="274638"/>
            <a:ext cx="8229600" cy="1143000"/>
          </a:xfrm>
        </p:spPr>
        <p:txBody>
          <a:bodyPr/>
          <a:lstStyle/>
          <a:p>
            <a:pPr algn="r"/>
            <a:r>
              <a:rPr lang="es-EC" dirty="0" smtClean="0"/>
              <a:t>IMPLEMENTACIÓN</a:t>
            </a:r>
            <a:endParaRPr lang="es-EC" dirty="0"/>
          </a:p>
        </p:txBody>
      </p:sp>
      <p:pic>
        <p:nvPicPr>
          <p:cNvPr id="5" name="4 Imagen"/>
          <p:cNvPicPr/>
          <p:nvPr/>
        </p:nvPicPr>
        <p:blipFill>
          <a:blip r:embed="rId2"/>
          <a:stretch>
            <a:fillRect/>
          </a:stretch>
        </p:blipFill>
        <p:spPr>
          <a:xfrm>
            <a:off x="1331640" y="1556792"/>
            <a:ext cx="2374900" cy="4368800"/>
          </a:xfrm>
          <a:prstGeom prst="rect">
            <a:avLst/>
          </a:prstGeom>
        </p:spPr>
      </p:pic>
    </p:spTree>
    <p:extLst>
      <p:ext uri="{BB962C8B-B14F-4D97-AF65-F5344CB8AC3E}">
        <p14:creationId xmlns:p14="http://schemas.microsoft.com/office/powerpoint/2010/main" val="576642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2688640237"/>
              </p:ext>
            </p:extLst>
          </p:nvPr>
        </p:nvGraphicFramePr>
        <p:xfrm>
          <a:off x="1043608" y="1988840"/>
          <a:ext cx="7200803" cy="2016224"/>
        </p:xfrm>
        <a:graphic>
          <a:graphicData uri="http://schemas.openxmlformats.org/drawingml/2006/table">
            <a:tbl>
              <a:tblPr firstRow="1" firstCol="1" bandRow="1">
                <a:tableStyleId>{5C22544A-7EE6-4342-B048-85BDC9FD1C3A}</a:tableStyleId>
              </a:tblPr>
              <a:tblGrid>
                <a:gridCol w="1308981"/>
                <a:gridCol w="769273"/>
                <a:gridCol w="760840"/>
                <a:gridCol w="1415798"/>
                <a:gridCol w="769273"/>
                <a:gridCol w="760840"/>
                <a:gridCol w="1415798"/>
              </a:tblGrid>
              <a:tr h="285222">
                <a:tc>
                  <a:txBody>
                    <a:bodyPr/>
                    <a:lstStyle/>
                    <a:p>
                      <a:endParaRPr lang="es-EC" sz="1200" dirty="0">
                        <a:effectLst/>
                        <a:latin typeface="Arial"/>
                        <a:cs typeface="Arial"/>
                      </a:endParaRPr>
                    </a:p>
                  </a:txBody>
                  <a:tcPr marL="68580" marR="68580" marT="0" marB="0"/>
                </a:tc>
                <a:tc gridSpan="3">
                  <a:txBody>
                    <a:bodyPr/>
                    <a:lstStyle/>
                    <a:p>
                      <a:pPr indent="252095" algn="ctr">
                        <a:lnSpc>
                          <a:spcPct val="150000"/>
                        </a:lnSpc>
                        <a:spcAft>
                          <a:spcPts val="0"/>
                        </a:spcAft>
                      </a:pPr>
                      <a:r>
                        <a:rPr lang="es-EC" sz="1200" dirty="0">
                          <a:effectLst/>
                        </a:rPr>
                        <a:t>N=3</a:t>
                      </a:r>
                      <a:endParaRPr lang="es-EC" sz="1200" dirty="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c gridSpan="3">
                  <a:txBody>
                    <a:bodyPr/>
                    <a:lstStyle/>
                    <a:p>
                      <a:pPr indent="252095" algn="ctr">
                        <a:lnSpc>
                          <a:spcPct val="150000"/>
                        </a:lnSpc>
                        <a:spcAft>
                          <a:spcPts val="0"/>
                        </a:spcAft>
                      </a:pPr>
                      <a:r>
                        <a:rPr lang="es-EC" sz="1200">
                          <a:effectLst/>
                        </a:rPr>
                        <a:t>N=4</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r>
              <a:tr h="566510">
                <a:tc>
                  <a:txBody>
                    <a:bodyPr/>
                    <a:lstStyle/>
                    <a:p>
                      <a:endParaRPr lang="es-EC" sz="1200">
                        <a:effectLst/>
                        <a:latin typeface="Arial"/>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r>
              <a:tr h="597982">
                <a:tc>
                  <a:txBody>
                    <a:bodyPr/>
                    <a:lstStyle/>
                    <a:p>
                      <a:pPr indent="252095" algn="ctr">
                        <a:lnSpc>
                          <a:spcPct val="150000"/>
                        </a:lnSpc>
                        <a:spcAft>
                          <a:spcPts val="0"/>
                        </a:spcAft>
                      </a:pPr>
                      <a:r>
                        <a:rPr lang="es-EC" sz="1200">
                          <a:effectLst/>
                        </a:rPr>
                        <a:t>Wavelet spline biortogonal</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7,62</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38,10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62,26</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6,10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30,48</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69,81</a:t>
                      </a:r>
                      <a:endParaRPr lang="es-EC" sz="1200">
                        <a:effectLst/>
                        <a:latin typeface="Times New Roman"/>
                        <a:ea typeface="Calibri"/>
                        <a:cs typeface="Arial"/>
                      </a:endParaRPr>
                    </a:p>
                  </a:txBody>
                  <a:tcPr marL="68580" marR="68580" marT="0" marB="0"/>
                </a:tc>
              </a:tr>
              <a:tr h="566510">
                <a:tc>
                  <a:txBody>
                    <a:bodyPr/>
                    <a:lstStyle/>
                    <a:p>
                      <a:pPr indent="252095" algn="ctr">
                        <a:lnSpc>
                          <a:spcPct val="150000"/>
                        </a:lnSpc>
                        <a:spcAft>
                          <a:spcPts val="0"/>
                        </a:spcAft>
                      </a:pPr>
                      <a:r>
                        <a:rPr lang="es-EC" sz="1200" dirty="0">
                          <a:effectLst/>
                        </a:rPr>
                        <a:t>Wavelet haar</a:t>
                      </a:r>
                      <a:endParaRPr lang="es-EC" sz="1200" dirty="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4,95</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24,76</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75,47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4,00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20,00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 </a:t>
                      </a:r>
                    </a:p>
                    <a:p>
                      <a:pPr indent="252095" algn="ctr">
                        <a:lnSpc>
                          <a:spcPct val="150000"/>
                        </a:lnSpc>
                        <a:spcAft>
                          <a:spcPts val="0"/>
                        </a:spcAft>
                      </a:pPr>
                      <a:r>
                        <a:rPr lang="es-EC" sz="1200" dirty="0">
                          <a:effectLst/>
                        </a:rPr>
                        <a:t>80,19</a:t>
                      </a:r>
                      <a:endParaRPr lang="es-EC" sz="1200" dirty="0">
                        <a:effectLst/>
                        <a:latin typeface="Times New Roman"/>
                        <a:ea typeface="Calibri"/>
                        <a:cs typeface="Arial"/>
                      </a:endParaRPr>
                    </a:p>
                  </a:txBody>
                  <a:tcPr marL="68580" marR="68580" marT="0" marB="0"/>
                </a:tc>
              </a:tr>
            </a:tbl>
          </a:graphicData>
        </a:graphic>
      </p:graphicFrame>
      <p:sp>
        <p:nvSpPr>
          <p:cNvPr id="5" name="1 Título"/>
          <p:cNvSpPr>
            <a:spLocks noGrp="1"/>
          </p:cNvSpPr>
          <p:nvPr>
            <p:ph type="title"/>
          </p:nvPr>
        </p:nvSpPr>
        <p:spPr>
          <a:xfrm>
            <a:off x="457200" y="274638"/>
            <a:ext cx="8229600" cy="1143000"/>
          </a:xfrm>
        </p:spPr>
        <p:txBody>
          <a:bodyPr/>
          <a:lstStyle/>
          <a:p>
            <a:pPr algn="r"/>
            <a:r>
              <a:rPr lang="es-EC" dirty="0" smtClean="0"/>
              <a:t>RESULTADOS OBTENIDOS</a:t>
            </a:r>
            <a:endParaRPr lang="es-EC" dirty="0"/>
          </a:p>
        </p:txBody>
      </p:sp>
      <p:graphicFrame>
        <p:nvGraphicFramePr>
          <p:cNvPr id="7" name="6 Tabla"/>
          <p:cNvGraphicFramePr>
            <a:graphicFrameLocks noGrp="1"/>
          </p:cNvGraphicFramePr>
          <p:nvPr>
            <p:extLst>
              <p:ext uri="{D42A27DB-BD31-4B8C-83A1-F6EECF244321}">
                <p14:modId xmlns:p14="http://schemas.microsoft.com/office/powerpoint/2010/main" val="1757927554"/>
              </p:ext>
            </p:extLst>
          </p:nvPr>
        </p:nvGraphicFramePr>
        <p:xfrm>
          <a:off x="1043608" y="4221088"/>
          <a:ext cx="7200798" cy="2468880"/>
        </p:xfrm>
        <a:graphic>
          <a:graphicData uri="http://schemas.openxmlformats.org/drawingml/2006/table">
            <a:tbl>
              <a:tblPr firstRow="1" firstCol="1" bandRow="1">
                <a:tableStyleId>{5C22544A-7EE6-4342-B048-85BDC9FD1C3A}</a:tableStyleId>
              </a:tblPr>
              <a:tblGrid>
                <a:gridCol w="1418952"/>
                <a:gridCol w="692125"/>
                <a:gridCol w="770206"/>
                <a:gridCol w="1368826"/>
                <a:gridCol w="736468"/>
                <a:gridCol w="692125"/>
                <a:gridCol w="1522096"/>
              </a:tblGrid>
              <a:tr h="200029">
                <a:tc>
                  <a:txBody>
                    <a:bodyPr/>
                    <a:lstStyle/>
                    <a:p>
                      <a:endParaRPr lang="es-EC" sz="1200" dirty="0">
                        <a:effectLst/>
                        <a:latin typeface="Arial"/>
                        <a:cs typeface="Arial"/>
                      </a:endParaRPr>
                    </a:p>
                  </a:txBody>
                  <a:tcPr marL="68580" marR="68580" marT="0" marB="0"/>
                </a:tc>
                <a:tc gridSpan="3">
                  <a:txBody>
                    <a:bodyPr/>
                    <a:lstStyle/>
                    <a:p>
                      <a:pPr indent="252095" algn="ctr">
                        <a:lnSpc>
                          <a:spcPct val="150000"/>
                        </a:lnSpc>
                        <a:spcAft>
                          <a:spcPts val="0"/>
                        </a:spcAft>
                      </a:pPr>
                      <a:r>
                        <a:rPr lang="es-EC" sz="1200" dirty="0">
                          <a:effectLst/>
                        </a:rPr>
                        <a:t>N=3</a:t>
                      </a:r>
                      <a:endParaRPr lang="es-EC" sz="1200" dirty="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c gridSpan="3">
                  <a:txBody>
                    <a:bodyPr/>
                    <a:lstStyle/>
                    <a:p>
                      <a:pPr indent="252095" algn="ctr">
                        <a:lnSpc>
                          <a:spcPct val="150000"/>
                        </a:lnSpc>
                        <a:spcAft>
                          <a:spcPts val="0"/>
                        </a:spcAft>
                      </a:pPr>
                      <a:r>
                        <a:rPr lang="es-EC" sz="1200">
                          <a:effectLst/>
                        </a:rPr>
                        <a:t>N=4</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r>
              <a:tr h="423954">
                <a:tc>
                  <a:txBody>
                    <a:bodyPr/>
                    <a:lstStyle/>
                    <a:p>
                      <a:endParaRPr lang="es-EC" sz="1200">
                        <a:effectLst/>
                        <a:latin typeface="Arial"/>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r>
              <a:tr h="647878">
                <a:tc>
                  <a:txBody>
                    <a:bodyPr/>
                    <a:lstStyle/>
                    <a:p>
                      <a:pPr indent="252095" algn="ctr">
                        <a:lnSpc>
                          <a:spcPct val="150000"/>
                        </a:lnSpc>
                        <a:spcAft>
                          <a:spcPts val="0"/>
                        </a:spcAft>
                      </a:pPr>
                      <a:r>
                        <a:rPr lang="es-EC" sz="1200">
                          <a:effectLst/>
                        </a:rPr>
                        <a:t>Wavelet spline biortogonal</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23,33</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46,67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7,55</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18,48</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46,19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8,49</a:t>
                      </a:r>
                      <a:endParaRPr lang="es-EC" sz="1200">
                        <a:effectLst/>
                        <a:latin typeface="Times New Roman"/>
                        <a:ea typeface="Calibri"/>
                        <a:cs typeface="Arial"/>
                      </a:endParaRPr>
                    </a:p>
                  </a:txBody>
                  <a:tcPr marL="68580" marR="68580" marT="0" marB="0"/>
                </a:tc>
              </a:tr>
              <a:tr h="647878">
                <a:tc>
                  <a:txBody>
                    <a:bodyPr/>
                    <a:lstStyle/>
                    <a:p>
                      <a:pPr indent="252095" algn="ctr">
                        <a:lnSpc>
                          <a:spcPct val="150000"/>
                        </a:lnSpc>
                        <a:spcAft>
                          <a:spcPts val="0"/>
                        </a:spcAft>
                      </a:pPr>
                      <a:r>
                        <a:rPr lang="es-EC" sz="1200">
                          <a:effectLst/>
                        </a:rPr>
                        <a:t>Wavelet haar</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23,21</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46,43</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8,02</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 </a:t>
                      </a:r>
                    </a:p>
                    <a:p>
                      <a:pPr indent="252095" algn="ctr">
                        <a:lnSpc>
                          <a:spcPct val="150000"/>
                        </a:lnSpc>
                        <a:spcAft>
                          <a:spcPts val="0"/>
                        </a:spcAft>
                      </a:pPr>
                      <a:r>
                        <a:rPr lang="es-EC" sz="1200" dirty="0">
                          <a:effectLst/>
                        </a:rPr>
                        <a:t>18,19</a:t>
                      </a:r>
                      <a:endParaRPr lang="es-EC" sz="1200" dirty="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45,47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 </a:t>
                      </a:r>
                    </a:p>
                    <a:p>
                      <a:pPr indent="252095" algn="ctr">
                        <a:lnSpc>
                          <a:spcPct val="150000"/>
                        </a:lnSpc>
                        <a:spcAft>
                          <a:spcPts val="0"/>
                        </a:spcAft>
                      </a:pPr>
                      <a:r>
                        <a:rPr lang="es-EC" sz="1200" dirty="0">
                          <a:effectLst/>
                        </a:rPr>
                        <a:t>9,91</a:t>
                      </a:r>
                      <a:endParaRPr lang="es-EC" sz="1200" dirty="0">
                        <a:effectLst/>
                        <a:latin typeface="Times New Roman"/>
                        <a:ea typeface="Calibri"/>
                        <a:cs typeface="Arial"/>
                      </a:endParaRPr>
                    </a:p>
                  </a:txBody>
                  <a:tcPr marL="68580" marR="68580" marT="0" marB="0"/>
                </a:tc>
              </a:tr>
            </a:tbl>
          </a:graphicData>
        </a:graphic>
      </p:graphicFrame>
      <p:sp>
        <p:nvSpPr>
          <p:cNvPr id="8" name="2 Marcador de contenido"/>
          <p:cNvSpPr txBox="1">
            <a:spLocks/>
          </p:cNvSpPr>
          <p:nvPr/>
        </p:nvSpPr>
        <p:spPr>
          <a:xfrm>
            <a:off x="889248" y="1412776"/>
            <a:ext cx="3898776" cy="36004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C" dirty="0" smtClean="0"/>
              <a:t>CLASIFICADOR  DISCRIMINANTE LINEAL</a:t>
            </a:r>
          </a:p>
        </p:txBody>
      </p:sp>
    </p:spTree>
    <p:extLst>
      <p:ext uri="{BB962C8B-B14F-4D97-AF65-F5344CB8AC3E}">
        <p14:creationId xmlns:p14="http://schemas.microsoft.com/office/powerpoint/2010/main" val="2423803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49060765"/>
              </p:ext>
            </p:extLst>
          </p:nvPr>
        </p:nvGraphicFramePr>
        <p:xfrm>
          <a:off x="683570" y="2132856"/>
          <a:ext cx="7776862" cy="1861944"/>
        </p:xfrm>
        <a:graphic>
          <a:graphicData uri="http://schemas.openxmlformats.org/drawingml/2006/table">
            <a:tbl>
              <a:tblPr firstRow="1" firstCol="1" bandRow="1">
                <a:tableStyleId>{5C22544A-7EE6-4342-B048-85BDC9FD1C3A}</a:tableStyleId>
              </a:tblPr>
              <a:tblGrid>
                <a:gridCol w="1498459"/>
                <a:gridCol w="798979"/>
                <a:gridCol w="813904"/>
                <a:gridCol w="1470599"/>
                <a:gridCol w="798979"/>
                <a:gridCol w="790024"/>
                <a:gridCol w="1605918"/>
              </a:tblGrid>
              <a:tr h="310324">
                <a:tc>
                  <a:txBody>
                    <a:bodyPr/>
                    <a:lstStyle/>
                    <a:p>
                      <a:endParaRPr lang="es-EC" sz="1200" dirty="0">
                        <a:effectLst/>
                        <a:latin typeface="Arial"/>
                        <a:cs typeface="Arial"/>
                      </a:endParaRPr>
                    </a:p>
                  </a:txBody>
                  <a:tcPr marL="68580" marR="68580" marT="0" marB="0"/>
                </a:tc>
                <a:tc gridSpan="3">
                  <a:txBody>
                    <a:bodyPr/>
                    <a:lstStyle/>
                    <a:p>
                      <a:pPr indent="252095" algn="ctr">
                        <a:lnSpc>
                          <a:spcPct val="150000"/>
                        </a:lnSpc>
                        <a:spcAft>
                          <a:spcPts val="0"/>
                        </a:spcAft>
                      </a:pPr>
                      <a:r>
                        <a:rPr lang="es-EC" sz="1200">
                          <a:effectLst/>
                        </a:rPr>
                        <a:t>N=3</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c gridSpan="3">
                  <a:txBody>
                    <a:bodyPr/>
                    <a:lstStyle/>
                    <a:p>
                      <a:pPr indent="252095" algn="ctr">
                        <a:lnSpc>
                          <a:spcPct val="150000"/>
                        </a:lnSpc>
                        <a:spcAft>
                          <a:spcPts val="0"/>
                        </a:spcAft>
                      </a:pPr>
                      <a:r>
                        <a:rPr lang="es-EC" sz="1200">
                          <a:effectLst/>
                        </a:rPr>
                        <a:t>N=4</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r>
              <a:tr h="620648">
                <a:tc>
                  <a:txBody>
                    <a:bodyPr/>
                    <a:lstStyle/>
                    <a:p>
                      <a:endParaRPr lang="es-EC" sz="1200">
                        <a:effectLst/>
                        <a:latin typeface="Arial"/>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r>
              <a:tr h="620648">
                <a:tc>
                  <a:txBody>
                    <a:bodyPr/>
                    <a:lstStyle/>
                    <a:p>
                      <a:pPr indent="252095" algn="ctr">
                        <a:lnSpc>
                          <a:spcPct val="150000"/>
                        </a:lnSpc>
                        <a:spcAft>
                          <a:spcPts val="0"/>
                        </a:spcAft>
                      </a:pPr>
                      <a:r>
                        <a:rPr lang="es-EC" sz="1200">
                          <a:effectLst/>
                        </a:rPr>
                        <a:t>Wavelet spline biortogonal</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14,09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70,47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30,19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14,09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70,47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30,19</a:t>
                      </a:r>
                      <a:endParaRPr lang="es-EC" sz="1200">
                        <a:effectLst/>
                        <a:latin typeface="Times New Roman"/>
                        <a:ea typeface="Calibri"/>
                        <a:cs typeface="Arial"/>
                      </a:endParaRPr>
                    </a:p>
                  </a:txBody>
                  <a:tcPr marL="68580" marR="68580" marT="0" marB="0"/>
                </a:tc>
              </a:tr>
              <a:tr h="310324">
                <a:tc>
                  <a:txBody>
                    <a:bodyPr/>
                    <a:lstStyle/>
                    <a:p>
                      <a:pPr indent="252095" algn="ctr">
                        <a:lnSpc>
                          <a:spcPct val="150000"/>
                        </a:lnSpc>
                        <a:spcAft>
                          <a:spcPts val="0"/>
                        </a:spcAft>
                      </a:pPr>
                      <a:r>
                        <a:rPr lang="es-EC" sz="1200">
                          <a:effectLst/>
                        </a:rPr>
                        <a:t>Wavelet haar</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11,05</a:t>
                      </a:r>
                      <a:endParaRPr lang="es-EC" sz="1200" dirty="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55,24</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45,28</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10,29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51,43</a:t>
                      </a:r>
                      <a:endParaRPr lang="es-EC" sz="1200" dirty="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49,06</a:t>
                      </a:r>
                      <a:endParaRPr lang="es-EC" sz="1200" dirty="0">
                        <a:effectLst/>
                        <a:latin typeface="Times New Roman"/>
                        <a:ea typeface="Calibri"/>
                        <a:cs typeface="Arial"/>
                      </a:endParaRPr>
                    </a:p>
                  </a:txBody>
                  <a:tcPr marL="68580" marR="68580" marT="0" marB="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68942827"/>
              </p:ext>
            </p:extLst>
          </p:nvPr>
        </p:nvGraphicFramePr>
        <p:xfrm>
          <a:off x="755576" y="4221088"/>
          <a:ext cx="7560840" cy="2194560"/>
        </p:xfrm>
        <a:graphic>
          <a:graphicData uri="http://schemas.openxmlformats.org/drawingml/2006/table">
            <a:tbl>
              <a:tblPr firstRow="1" firstCol="1" bandRow="1">
                <a:tableStyleId>{5C22544A-7EE6-4342-B048-85BDC9FD1C3A}</a:tableStyleId>
              </a:tblPr>
              <a:tblGrid>
                <a:gridCol w="1238538"/>
                <a:gridCol w="824491"/>
                <a:gridCol w="816391"/>
                <a:gridCol w="1520269"/>
                <a:gridCol w="824491"/>
                <a:gridCol w="816391"/>
                <a:gridCol w="1520269"/>
              </a:tblGrid>
              <a:tr h="185591">
                <a:tc>
                  <a:txBody>
                    <a:bodyPr/>
                    <a:lstStyle/>
                    <a:p>
                      <a:endParaRPr lang="es-EC" sz="1200" dirty="0">
                        <a:effectLst/>
                        <a:latin typeface="Arial"/>
                        <a:cs typeface="Arial"/>
                      </a:endParaRPr>
                    </a:p>
                  </a:txBody>
                  <a:tcPr marL="68580" marR="68580" marT="0" marB="0"/>
                </a:tc>
                <a:tc gridSpan="3">
                  <a:txBody>
                    <a:bodyPr/>
                    <a:lstStyle/>
                    <a:p>
                      <a:pPr indent="252095" algn="ctr">
                        <a:lnSpc>
                          <a:spcPct val="150000"/>
                        </a:lnSpc>
                        <a:spcAft>
                          <a:spcPts val="0"/>
                        </a:spcAft>
                      </a:pPr>
                      <a:r>
                        <a:rPr lang="es-EC" sz="1200">
                          <a:effectLst/>
                        </a:rPr>
                        <a:t>N=3</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c gridSpan="3">
                  <a:txBody>
                    <a:bodyPr/>
                    <a:lstStyle/>
                    <a:p>
                      <a:pPr indent="252095" algn="ctr">
                        <a:lnSpc>
                          <a:spcPct val="150000"/>
                        </a:lnSpc>
                        <a:spcAft>
                          <a:spcPts val="0"/>
                        </a:spcAft>
                      </a:pPr>
                      <a:r>
                        <a:rPr lang="es-EC" sz="1200" dirty="0">
                          <a:effectLst/>
                        </a:rPr>
                        <a:t>N=4</a:t>
                      </a:r>
                      <a:endParaRPr lang="es-EC" sz="1200" dirty="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r>
              <a:tr h="393353">
                <a:tc>
                  <a:txBody>
                    <a:bodyPr/>
                    <a:lstStyle/>
                    <a:p>
                      <a:endParaRPr lang="es-EC" sz="1200">
                        <a:effectLst/>
                        <a:latin typeface="Arial"/>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r>
              <a:tr h="601115">
                <a:tc>
                  <a:txBody>
                    <a:bodyPr/>
                    <a:lstStyle/>
                    <a:p>
                      <a:pPr indent="252095" algn="ctr">
                        <a:lnSpc>
                          <a:spcPct val="150000"/>
                        </a:lnSpc>
                        <a:spcAft>
                          <a:spcPts val="0"/>
                        </a:spcAft>
                      </a:pPr>
                      <a:r>
                        <a:rPr lang="es-EC" sz="1200">
                          <a:effectLst/>
                        </a:rPr>
                        <a:t>Wavelet spline biortogonal</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24,52</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49,05</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2,83</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19,52</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48,81</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3,30</a:t>
                      </a:r>
                      <a:endParaRPr lang="es-EC" sz="1200">
                        <a:effectLst/>
                        <a:latin typeface="Times New Roman"/>
                        <a:ea typeface="Calibri"/>
                        <a:cs typeface="Arial"/>
                      </a:endParaRPr>
                    </a:p>
                  </a:txBody>
                  <a:tcPr marL="68580" marR="68580" marT="0" marB="0"/>
                </a:tc>
              </a:tr>
              <a:tr h="393353">
                <a:tc>
                  <a:txBody>
                    <a:bodyPr/>
                    <a:lstStyle/>
                    <a:p>
                      <a:pPr indent="252095" algn="ctr">
                        <a:lnSpc>
                          <a:spcPct val="150000"/>
                        </a:lnSpc>
                        <a:spcAft>
                          <a:spcPts val="0"/>
                        </a:spcAft>
                      </a:pPr>
                      <a:r>
                        <a:rPr lang="es-EC" sz="1200">
                          <a:effectLst/>
                        </a:rPr>
                        <a:t>Wavelet haar</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24,05</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48,09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4,72</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19,05</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47,62</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 </a:t>
                      </a:r>
                    </a:p>
                    <a:p>
                      <a:pPr indent="252095" algn="ctr">
                        <a:lnSpc>
                          <a:spcPct val="150000"/>
                        </a:lnSpc>
                        <a:spcAft>
                          <a:spcPts val="0"/>
                        </a:spcAft>
                      </a:pPr>
                      <a:r>
                        <a:rPr lang="es-EC" sz="1200" dirty="0">
                          <a:effectLst/>
                        </a:rPr>
                        <a:t>5,66</a:t>
                      </a:r>
                      <a:endParaRPr lang="es-EC" sz="1200" dirty="0">
                        <a:effectLst/>
                        <a:latin typeface="Times New Roman"/>
                        <a:ea typeface="Calibri"/>
                        <a:cs typeface="Arial"/>
                      </a:endParaRPr>
                    </a:p>
                  </a:txBody>
                  <a:tcPr marL="68580" marR="68580" marT="0" marB="0"/>
                </a:tc>
              </a:tr>
            </a:tbl>
          </a:graphicData>
        </a:graphic>
      </p:graphicFrame>
      <p:sp>
        <p:nvSpPr>
          <p:cNvPr id="6" name="2 Marcador de contenido"/>
          <p:cNvSpPr txBox="1">
            <a:spLocks/>
          </p:cNvSpPr>
          <p:nvPr/>
        </p:nvSpPr>
        <p:spPr>
          <a:xfrm>
            <a:off x="683568" y="1578376"/>
            <a:ext cx="5040560" cy="36004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C" dirty="0" smtClean="0"/>
              <a:t>CLASIFICADOR  DISCRIMINANTE CUADRÁTICO</a:t>
            </a:r>
          </a:p>
        </p:txBody>
      </p:sp>
      <p:sp>
        <p:nvSpPr>
          <p:cNvPr id="7" name="1 Título"/>
          <p:cNvSpPr>
            <a:spLocks noGrp="1"/>
          </p:cNvSpPr>
          <p:nvPr>
            <p:ph type="title"/>
          </p:nvPr>
        </p:nvSpPr>
        <p:spPr>
          <a:xfrm>
            <a:off x="457200" y="274638"/>
            <a:ext cx="8229600" cy="1143000"/>
          </a:xfrm>
        </p:spPr>
        <p:txBody>
          <a:bodyPr/>
          <a:lstStyle/>
          <a:p>
            <a:pPr algn="r"/>
            <a:r>
              <a:rPr lang="es-EC" dirty="0" smtClean="0"/>
              <a:t>RESULTADOS OBTENIDOS</a:t>
            </a:r>
            <a:endParaRPr lang="es-EC" dirty="0"/>
          </a:p>
        </p:txBody>
      </p:sp>
    </p:spTree>
    <p:extLst>
      <p:ext uri="{BB962C8B-B14F-4D97-AF65-F5344CB8AC3E}">
        <p14:creationId xmlns:p14="http://schemas.microsoft.com/office/powerpoint/2010/main" val="264908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pPr algn="r"/>
            <a:r>
              <a:rPr lang="es-EC" dirty="0" smtClean="0"/>
              <a:t>RESULTADOS OBTENIDOS</a:t>
            </a:r>
            <a:endParaRPr lang="es-EC" dirty="0"/>
          </a:p>
        </p:txBody>
      </p:sp>
      <p:sp>
        <p:nvSpPr>
          <p:cNvPr id="5" name="2 Marcador de contenido"/>
          <p:cNvSpPr txBox="1">
            <a:spLocks/>
          </p:cNvSpPr>
          <p:nvPr/>
        </p:nvSpPr>
        <p:spPr>
          <a:xfrm>
            <a:off x="889248" y="1412776"/>
            <a:ext cx="3898776" cy="36004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C" dirty="0" smtClean="0"/>
              <a:t>CLASIFICADOR  k-NN</a:t>
            </a:r>
          </a:p>
        </p:txBody>
      </p:sp>
      <p:sp>
        <p:nvSpPr>
          <p:cNvPr id="6" name="2 Marcador de contenido"/>
          <p:cNvSpPr txBox="1">
            <a:spLocks/>
          </p:cNvSpPr>
          <p:nvPr/>
        </p:nvSpPr>
        <p:spPr>
          <a:xfrm>
            <a:off x="1005911" y="2132856"/>
            <a:ext cx="3898776" cy="36004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C" dirty="0" smtClean="0"/>
              <a:t>Análisis del valor </a:t>
            </a:r>
            <a:r>
              <a:rPr lang="es-EC" i="1" dirty="0" smtClean="0"/>
              <a:t>k</a:t>
            </a:r>
            <a:r>
              <a:rPr lang="es-EC" dirty="0" smtClean="0"/>
              <a:t> del clasificador</a:t>
            </a:r>
          </a:p>
        </p:txBody>
      </p:sp>
      <p:pic>
        <p:nvPicPr>
          <p:cNvPr id="7" name="6 Imagen"/>
          <p:cNvPicPr/>
          <p:nvPr/>
        </p:nvPicPr>
        <p:blipFill>
          <a:blip r:embed="rId2"/>
          <a:stretch>
            <a:fillRect/>
          </a:stretch>
        </p:blipFill>
        <p:spPr>
          <a:xfrm>
            <a:off x="2361634" y="2708920"/>
            <a:ext cx="4635401" cy="2880320"/>
          </a:xfrm>
          <a:prstGeom prst="rect">
            <a:avLst/>
          </a:prstGeom>
        </p:spPr>
      </p:pic>
    </p:spTree>
    <p:extLst>
      <p:ext uri="{BB962C8B-B14F-4D97-AF65-F5344CB8AC3E}">
        <p14:creationId xmlns:p14="http://schemas.microsoft.com/office/powerpoint/2010/main" val="1185134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710194466"/>
              </p:ext>
            </p:extLst>
          </p:nvPr>
        </p:nvGraphicFramePr>
        <p:xfrm>
          <a:off x="755576" y="1916832"/>
          <a:ext cx="7560841" cy="1926590"/>
        </p:xfrm>
        <a:graphic>
          <a:graphicData uri="http://schemas.openxmlformats.org/drawingml/2006/table">
            <a:tbl>
              <a:tblPr firstRow="1" firstCol="1" bandRow="1">
                <a:tableStyleId>{5C22544A-7EE6-4342-B048-85BDC9FD1C3A}</a:tableStyleId>
              </a:tblPr>
              <a:tblGrid>
                <a:gridCol w="1373715"/>
                <a:gridCol w="808299"/>
                <a:gridCol w="801416"/>
                <a:gridCol w="1483848"/>
                <a:gridCol w="808299"/>
                <a:gridCol w="801416"/>
                <a:gridCol w="1483848"/>
              </a:tblGrid>
              <a:tr h="264160">
                <a:tc>
                  <a:txBody>
                    <a:bodyPr/>
                    <a:lstStyle/>
                    <a:p>
                      <a:endParaRPr lang="es-EC" sz="1200">
                        <a:effectLst/>
                        <a:latin typeface="Arial"/>
                        <a:cs typeface="Arial"/>
                      </a:endParaRPr>
                    </a:p>
                  </a:txBody>
                  <a:tcPr marL="68580" marR="68580" marT="0" marB="0"/>
                </a:tc>
                <a:tc gridSpan="3">
                  <a:txBody>
                    <a:bodyPr/>
                    <a:lstStyle/>
                    <a:p>
                      <a:pPr indent="252095" algn="ctr">
                        <a:lnSpc>
                          <a:spcPct val="150000"/>
                        </a:lnSpc>
                        <a:spcAft>
                          <a:spcPts val="0"/>
                        </a:spcAft>
                      </a:pPr>
                      <a:r>
                        <a:rPr lang="es-EC" sz="1200">
                          <a:effectLst/>
                        </a:rPr>
                        <a:t>N=3</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c gridSpan="3">
                  <a:txBody>
                    <a:bodyPr/>
                    <a:lstStyle/>
                    <a:p>
                      <a:pPr indent="252095" algn="ctr">
                        <a:lnSpc>
                          <a:spcPct val="150000"/>
                        </a:lnSpc>
                        <a:spcAft>
                          <a:spcPts val="0"/>
                        </a:spcAft>
                      </a:pPr>
                      <a:r>
                        <a:rPr lang="es-EC" sz="1200">
                          <a:effectLst/>
                        </a:rPr>
                        <a:t>N=4</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r>
              <a:tr h="264160">
                <a:tc>
                  <a:txBody>
                    <a:bodyPr/>
                    <a:lstStyle/>
                    <a:p>
                      <a:endParaRPr lang="es-EC" sz="1200">
                        <a:effectLst/>
                        <a:latin typeface="Arial"/>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FRR</a:t>
                      </a:r>
                    </a:p>
                    <a:p>
                      <a:pPr indent="252095" algn="ctr">
                        <a:lnSpc>
                          <a:spcPct val="150000"/>
                        </a:lnSpc>
                        <a:spcAft>
                          <a:spcPts val="0"/>
                        </a:spcAft>
                      </a:pPr>
                      <a:r>
                        <a:rPr lang="es-EC" sz="1200" dirty="0">
                          <a:effectLst/>
                        </a:rPr>
                        <a:t>(%)</a:t>
                      </a:r>
                      <a:endParaRPr lang="es-EC" sz="1200" dirty="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r>
              <a:tr h="554990">
                <a:tc>
                  <a:txBody>
                    <a:bodyPr/>
                    <a:lstStyle/>
                    <a:p>
                      <a:pPr indent="252095" algn="ctr">
                        <a:lnSpc>
                          <a:spcPct val="150000"/>
                        </a:lnSpc>
                        <a:spcAft>
                          <a:spcPts val="0"/>
                        </a:spcAft>
                      </a:pPr>
                      <a:r>
                        <a:rPr lang="es-EC" sz="1200">
                          <a:effectLst/>
                        </a:rPr>
                        <a:t>Wavelet spline biortogonal</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4,00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20,00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80,19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3,43</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17,14</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83,02</a:t>
                      </a:r>
                      <a:endParaRPr lang="es-EC" sz="1200">
                        <a:effectLst/>
                        <a:latin typeface="Times New Roman"/>
                        <a:ea typeface="Calibri"/>
                        <a:cs typeface="Arial"/>
                      </a:endParaRPr>
                    </a:p>
                  </a:txBody>
                  <a:tcPr marL="68580" marR="68580" marT="0" marB="0"/>
                </a:tc>
              </a:tr>
              <a:tr h="264160">
                <a:tc>
                  <a:txBody>
                    <a:bodyPr/>
                    <a:lstStyle/>
                    <a:p>
                      <a:pPr indent="252095" algn="ctr">
                        <a:lnSpc>
                          <a:spcPct val="150000"/>
                        </a:lnSpc>
                        <a:spcAft>
                          <a:spcPts val="0"/>
                        </a:spcAft>
                      </a:pPr>
                      <a:r>
                        <a:rPr lang="es-EC" sz="1200">
                          <a:effectLst/>
                        </a:rPr>
                        <a:t>Wavelet haar</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4,00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20,00</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80,19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3,43</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17,14</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 </a:t>
                      </a:r>
                    </a:p>
                    <a:p>
                      <a:pPr indent="252095" algn="ctr">
                        <a:lnSpc>
                          <a:spcPct val="150000"/>
                        </a:lnSpc>
                        <a:spcAft>
                          <a:spcPts val="0"/>
                        </a:spcAft>
                      </a:pPr>
                      <a:r>
                        <a:rPr lang="es-EC" sz="1200" dirty="0">
                          <a:effectLst/>
                        </a:rPr>
                        <a:t>83,02</a:t>
                      </a:r>
                      <a:endParaRPr lang="es-EC" sz="1200" dirty="0">
                        <a:effectLst/>
                        <a:latin typeface="Times New Roman"/>
                        <a:ea typeface="Calibri"/>
                        <a:cs typeface="Arial"/>
                      </a:endParaRPr>
                    </a:p>
                  </a:txBody>
                  <a:tcPr marL="68580" marR="68580" marT="0" marB="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037389540"/>
              </p:ext>
            </p:extLst>
          </p:nvPr>
        </p:nvGraphicFramePr>
        <p:xfrm>
          <a:off x="755576" y="4221088"/>
          <a:ext cx="7560841" cy="1800177"/>
        </p:xfrm>
        <a:graphic>
          <a:graphicData uri="http://schemas.openxmlformats.org/drawingml/2006/table">
            <a:tbl>
              <a:tblPr firstRow="1" firstCol="1" bandRow="1">
                <a:tableStyleId>{5C22544A-7EE6-4342-B048-85BDC9FD1C3A}</a:tableStyleId>
              </a:tblPr>
              <a:tblGrid>
                <a:gridCol w="1456515"/>
                <a:gridCol w="776419"/>
                <a:gridCol w="791013"/>
                <a:gridCol w="1430245"/>
                <a:gridCol w="776419"/>
                <a:gridCol w="768635"/>
                <a:gridCol w="1561595"/>
              </a:tblGrid>
              <a:tr h="150855">
                <a:tc>
                  <a:txBody>
                    <a:bodyPr/>
                    <a:lstStyle/>
                    <a:p>
                      <a:endParaRPr lang="es-EC" sz="1200">
                        <a:effectLst/>
                        <a:latin typeface="Arial"/>
                        <a:cs typeface="Arial"/>
                      </a:endParaRPr>
                    </a:p>
                  </a:txBody>
                  <a:tcPr marL="68580" marR="68580" marT="0" marB="0"/>
                </a:tc>
                <a:tc gridSpan="3">
                  <a:txBody>
                    <a:bodyPr/>
                    <a:lstStyle/>
                    <a:p>
                      <a:pPr indent="252095" algn="ctr">
                        <a:lnSpc>
                          <a:spcPct val="150000"/>
                        </a:lnSpc>
                        <a:spcAft>
                          <a:spcPts val="0"/>
                        </a:spcAft>
                      </a:pPr>
                      <a:r>
                        <a:rPr lang="es-EC" sz="1200">
                          <a:effectLst/>
                        </a:rPr>
                        <a:t>N=3</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c gridSpan="3">
                  <a:txBody>
                    <a:bodyPr/>
                    <a:lstStyle/>
                    <a:p>
                      <a:pPr indent="252095" algn="ctr">
                        <a:lnSpc>
                          <a:spcPct val="150000"/>
                        </a:lnSpc>
                        <a:spcAft>
                          <a:spcPts val="0"/>
                        </a:spcAft>
                      </a:pPr>
                      <a:r>
                        <a:rPr lang="es-EC" sz="1200">
                          <a:effectLst/>
                        </a:rPr>
                        <a:t>N=4</a:t>
                      </a:r>
                      <a:endParaRPr lang="es-EC" sz="1200">
                        <a:effectLst/>
                        <a:latin typeface="Times New Roman"/>
                        <a:ea typeface="Calibri"/>
                        <a:cs typeface="Arial"/>
                      </a:endParaRPr>
                    </a:p>
                  </a:txBody>
                  <a:tcPr marL="68580" marR="68580" marT="0" marB="0"/>
                </a:tc>
                <a:tc hMerge="1">
                  <a:txBody>
                    <a:bodyPr/>
                    <a:lstStyle/>
                    <a:p>
                      <a:endParaRPr lang="es-EC"/>
                    </a:p>
                  </a:txBody>
                  <a:tcPr/>
                </a:tc>
                <a:tc hMerge="1">
                  <a:txBody>
                    <a:bodyPr/>
                    <a:lstStyle/>
                    <a:p>
                      <a:endParaRPr lang="es-EC"/>
                    </a:p>
                  </a:txBody>
                  <a:tcPr/>
                </a:tc>
              </a:tr>
              <a:tr h="657485">
                <a:tc>
                  <a:txBody>
                    <a:bodyPr/>
                    <a:lstStyle/>
                    <a:p>
                      <a:endParaRPr lang="es-EC" sz="1200">
                        <a:effectLst/>
                        <a:latin typeface="Arial"/>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FAR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FRR</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Desempeño</a:t>
                      </a:r>
                    </a:p>
                    <a:p>
                      <a:pPr indent="252095" algn="ctr">
                        <a:lnSpc>
                          <a:spcPct val="150000"/>
                        </a:lnSpc>
                        <a:spcAft>
                          <a:spcPts val="0"/>
                        </a:spcAft>
                      </a:pPr>
                      <a:r>
                        <a:rPr lang="es-EC" sz="1200">
                          <a:effectLst/>
                        </a:rPr>
                        <a:t>(%)</a:t>
                      </a:r>
                      <a:endParaRPr lang="es-EC" sz="1200">
                        <a:effectLst/>
                        <a:latin typeface="Times New Roman"/>
                        <a:ea typeface="Calibri"/>
                        <a:cs typeface="Arial"/>
                      </a:endParaRPr>
                    </a:p>
                  </a:txBody>
                  <a:tcPr marL="68580" marR="68580" marT="0" marB="0"/>
                </a:tc>
              </a:tr>
              <a:tr h="488609">
                <a:tc>
                  <a:txBody>
                    <a:bodyPr/>
                    <a:lstStyle/>
                    <a:p>
                      <a:pPr indent="252095" algn="ctr">
                        <a:lnSpc>
                          <a:spcPct val="150000"/>
                        </a:lnSpc>
                        <a:spcAft>
                          <a:spcPts val="0"/>
                        </a:spcAft>
                      </a:pPr>
                      <a:r>
                        <a:rPr lang="es-EC" sz="1200">
                          <a:effectLst/>
                        </a:rPr>
                        <a:t>Wavelet spline biortogonal</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21,19</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42,38</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16,04</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16,67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41,67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 </a:t>
                      </a:r>
                    </a:p>
                    <a:p>
                      <a:pPr indent="252095" algn="ctr">
                        <a:lnSpc>
                          <a:spcPct val="150000"/>
                        </a:lnSpc>
                        <a:spcAft>
                          <a:spcPts val="0"/>
                        </a:spcAft>
                      </a:pPr>
                      <a:r>
                        <a:rPr lang="es-EC" sz="1200">
                          <a:effectLst/>
                        </a:rPr>
                        <a:t>17,45</a:t>
                      </a:r>
                      <a:endParaRPr lang="es-EC" sz="1200">
                        <a:effectLst/>
                        <a:latin typeface="Times New Roman"/>
                        <a:ea typeface="Calibri"/>
                        <a:cs typeface="Arial"/>
                      </a:endParaRPr>
                    </a:p>
                  </a:txBody>
                  <a:tcPr marL="68580" marR="68580" marT="0" marB="0"/>
                </a:tc>
              </a:tr>
              <a:tr h="319732">
                <a:tc>
                  <a:txBody>
                    <a:bodyPr/>
                    <a:lstStyle/>
                    <a:p>
                      <a:pPr indent="252095" algn="ctr">
                        <a:lnSpc>
                          <a:spcPct val="150000"/>
                        </a:lnSpc>
                        <a:spcAft>
                          <a:spcPts val="0"/>
                        </a:spcAft>
                      </a:pPr>
                      <a:r>
                        <a:rPr lang="es-EC" sz="1200">
                          <a:effectLst/>
                        </a:rPr>
                        <a:t>Wavelet haar</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21,67</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43,33</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14,15</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17,14</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a:effectLst/>
                        </a:rPr>
                        <a:t>42,86</a:t>
                      </a:r>
                      <a:endParaRPr lang="es-EC" sz="1200">
                        <a:effectLst/>
                        <a:latin typeface="Times New Roman"/>
                        <a:ea typeface="Calibri"/>
                        <a:cs typeface="Arial"/>
                      </a:endParaRPr>
                    </a:p>
                  </a:txBody>
                  <a:tcPr marL="68580" marR="68580" marT="0" marB="0"/>
                </a:tc>
                <a:tc>
                  <a:txBody>
                    <a:bodyPr/>
                    <a:lstStyle/>
                    <a:p>
                      <a:pPr indent="252095" algn="ctr">
                        <a:lnSpc>
                          <a:spcPct val="150000"/>
                        </a:lnSpc>
                        <a:spcAft>
                          <a:spcPts val="0"/>
                        </a:spcAft>
                      </a:pPr>
                      <a:r>
                        <a:rPr lang="es-EC" sz="1200" dirty="0">
                          <a:effectLst/>
                        </a:rPr>
                        <a:t>15,09</a:t>
                      </a:r>
                      <a:endParaRPr lang="es-EC" sz="1200" dirty="0">
                        <a:effectLst/>
                        <a:latin typeface="Times New Roman"/>
                        <a:ea typeface="Calibri"/>
                        <a:cs typeface="Arial"/>
                      </a:endParaRPr>
                    </a:p>
                  </a:txBody>
                  <a:tcPr marL="68580" marR="68580" marT="0" marB="0"/>
                </a:tc>
              </a:tr>
            </a:tbl>
          </a:graphicData>
        </a:graphic>
      </p:graphicFrame>
      <p:sp>
        <p:nvSpPr>
          <p:cNvPr id="6" name="2 Marcador de contenido"/>
          <p:cNvSpPr txBox="1">
            <a:spLocks/>
          </p:cNvSpPr>
          <p:nvPr/>
        </p:nvSpPr>
        <p:spPr>
          <a:xfrm>
            <a:off x="755576" y="1484784"/>
            <a:ext cx="3898776" cy="36004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C" dirty="0" smtClean="0"/>
              <a:t>CLASIFICADOR  k-NN</a:t>
            </a:r>
          </a:p>
        </p:txBody>
      </p:sp>
      <p:sp>
        <p:nvSpPr>
          <p:cNvPr id="7" name="1 Título"/>
          <p:cNvSpPr>
            <a:spLocks noGrp="1"/>
          </p:cNvSpPr>
          <p:nvPr>
            <p:ph type="title"/>
          </p:nvPr>
        </p:nvSpPr>
        <p:spPr>
          <a:xfrm>
            <a:off x="457200" y="274638"/>
            <a:ext cx="8229600" cy="1143000"/>
          </a:xfrm>
        </p:spPr>
        <p:txBody>
          <a:bodyPr/>
          <a:lstStyle/>
          <a:p>
            <a:pPr algn="r"/>
            <a:r>
              <a:rPr lang="es-EC" dirty="0" smtClean="0"/>
              <a:t>RESULTADOS OBTENIDOS</a:t>
            </a:r>
            <a:endParaRPr lang="es-EC" dirty="0"/>
          </a:p>
        </p:txBody>
      </p:sp>
    </p:spTree>
    <p:extLst>
      <p:ext uri="{BB962C8B-B14F-4D97-AF65-F5344CB8AC3E}">
        <p14:creationId xmlns:p14="http://schemas.microsoft.com/office/powerpoint/2010/main" val="33167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pPr algn="just"/>
            <a:r>
              <a:rPr lang="es-EC" dirty="0"/>
              <a:t>Los niveles de descomposición o profundidad de las </a:t>
            </a:r>
            <a:r>
              <a:rPr lang="es-EC" i="1" dirty="0"/>
              <a:t>wavelets</a:t>
            </a:r>
            <a:r>
              <a:rPr lang="es-EC" dirty="0"/>
              <a:t> utilizadas influyen radicalmente en el desempeño de la clasificación. Es mejor el desempeño del clasificador en el nivel más profundo analizado en este trabajo del par de </a:t>
            </a:r>
            <a:r>
              <a:rPr lang="es-EC" i="1" dirty="0"/>
              <a:t>wavelets </a:t>
            </a:r>
            <a:r>
              <a:rPr lang="es-EC" dirty="0"/>
              <a:t>escogidas. La profundidad de la </a:t>
            </a:r>
            <a:r>
              <a:rPr lang="es-EC" i="1" dirty="0"/>
              <a:t>wavelet</a:t>
            </a:r>
            <a:r>
              <a:rPr lang="es-EC" dirty="0"/>
              <a:t> depende del tamaño de la imagen que se está procesando. Esto sucede ya que en estos niveles de descomposición se detallan mucho mejor los cambios locales en la imagen original. </a:t>
            </a:r>
          </a:p>
          <a:p>
            <a:pPr algn="just"/>
            <a:endParaRPr lang="es-EC" dirty="0"/>
          </a:p>
          <a:p>
            <a:pPr algn="just"/>
            <a:r>
              <a:rPr lang="es-EC" dirty="0"/>
              <a:t>Dentro del procesamiento wavelet es mucho mejor trabajar con una misma función para descomposición y para reconstrucción. Esto permite obtener mejores tasas de acierto del sistema en comparación al trabajar con funciones para descomposición y para reconstrucción diferentes.</a:t>
            </a:r>
          </a:p>
          <a:p>
            <a:pPr marL="0" indent="0" algn="just">
              <a:buNone/>
            </a:pPr>
            <a:r>
              <a:rPr lang="es-EC" dirty="0"/>
              <a:t> </a:t>
            </a:r>
          </a:p>
          <a:p>
            <a:pPr algn="just"/>
            <a:r>
              <a:rPr lang="es-EC" dirty="0"/>
              <a:t>El tipo de </a:t>
            </a:r>
            <a:r>
              <a:rPr lang="es-EC" i="1" dirty="0"/>
              <a:t>wavelet </a:t>
            </a:r>
            <a:r>
              <a:rPr lang="es-EC" dirty="0"/>
              <a:t>aplicada al pre-procesamiento, el número de características analizadas, el clasificador empleado y los métodos de validación ejecutados, influyen directamente en la tasa de falsa aceptación y la tasa de falso rechazo. Varias pruebas han sido realizadas con el objetivo de reducir estas tasas. Al lograr reducir al mínimo posible la tasa de falsa aceptación y la tasa de falso rechazo, se puede garantizar la seguridad del sistema biométrico vascular planteado. </a:t>
            </a:r>
          </a:p>
          <a:p>
            <a:pPr marL="0" indent="0">
              <a:buNone/>
            </a:pPr>
            <a:endParaRPr lang="es-EC" dirty="0"/>
          </a:p>
        </p:txBody>
      </p:sp>
      <p:sp>
        <p:nvSpPr>
          <p:cNvPr id="4" name="1 Título"/>
          <p:cNvSpPr>
            <a:spLocks noGrp="1"/>
          </p:cNvSpPr>
          <p:nvPr>
            <p:ph type="title"/>
          </p:nvPr>
        </p:nvSpPr>
        <p:spPr>
          <a:xfrm>
            <a:off x="457200" y="274638"/>
            <a:ext cx="8229600" cy="1143000"/>
          </a:xfrm>
        </p:spPr>
        <p:txBody>
          <a:bodyPr/>
          <a:lstStyle/>
          <a:p>
            <a:pPr algn="r"/>
            <a:r>
              <a:rPr lang="es-EC" dirty="0" smtClean="0"/>
              <a:t>CONCLUSIONES</a:t>
            </a:r>
            <a:endParaRPr lang="es-EC" dirty="0"/>
          </a:p>
        </p:txBody>
      </p:sp>
    </p:spTree>
    <p:extLst>
      <p:ext uri="{BB962C8B-B14F-4D97-AF65-F5344CB8AC3E}">
        <p14:creationId xmlns:p14="http://schemas.microsoft.com/office/powerpoint/2010/main" val="426774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pPr algn="just"/>
            <a:r>
              <a:rPr lang="es-EC" dirty="0"/>
              <a:t>En el clasificador k-NN, el valor de </a:t>
            </a:r>
            <a:r>
              <a:rPr lang="es-EC" i="1" dirty="0"/>
              <a:t>k</a:t>
            </a:r>
            <a:r>
              <a:rPr lang="es-EC" dirty="0"/>
              <a:t> vecinos más cercanos, influye a la hora de evaluar el desempeño del clasificador. Se ha realizado varias pruebas determinando que a partir de un valor de </a:t>
            </a:r>
            <a:r>
              <a:rPr lang="es-EC" i="1" dirty="0"/>
              <a:t>k</a:t>
            </a:r>
            <a:r>
              <a:rPr lang="es-EC" dirty="0"/>
              <a:t>=210 el desempeño del clasificador se estabiliza. El correcto escogimiento de este valor depende de los datos que se estén evaluando. Por lo que se hace necesario realizar varias pruebas para determinar correctamente este valor. </a:t>
            </a:r>
          </a:p>
          <a:p>
            <a:pPr marL="0" indent="0" algn="just">
              <a:buNone/>
            </a:pPr>
            <a:r>
              <a:rPr lang="es-EC" dirty="0"/>
              <a:t> </a:t>
            </a:r>
          </a:p>
          <a:p>
            <a:pPr algn="just"/>
            <a:r>
              <a:rPr lang="es-EC" dirty="0"/>
              <a:t>El clasificador </a:t>
            </a:r>
            <a:r>
              <a:rPr lang="es-EC" i="1" dirty="0"/>
              <a:t>k-nearest neighbor</a:t>
            </a:r>
            <a:r>
              <a:rPr lang="es-EC" dirty="0"/>
              <a:t> (k-NN) utilizando una </a:t>
            </a:r>
            <a:r>
              <a:rPr lang="es-EC" i="1" dirty="0"/>
              <a:t>wavelet haar</a:t>
            </a:r>
            <a:r>
              <a:rPr lang="es-EC" dirty="0"/>
              <a:t> o una </a:t>
            </a:r>
            <a:r>
              <a:rPr lang="es-EC" i="1" dirty="0"/>
              <a:t>wavelet spline </a:t>
            </a:r>
            <a:r>
              <a:rPr lang="es-EC" dirty="0"/>
              <a:t>biortogonal para la descomposición de la imagen, es el que mejor tasas de acierto presenta. Además, presenta bajas tasas de falsa aceptación y falso rechazo en el cuarto nivel de descomposición del par de </a:t>
            </a:r>
            <a:r>
              <a:rPr lang="es-EC" i="1" dirty="0"/>
              <a:t>wavelets </a:t>
            </a:r>
            <a:r>
              <a:rPr lang="es-EC" dirty="0"/>
              <a:t>utilizadas. Si se quiere definir el mejor sistema de biometría vascular sería el que emplea: en el pre-procesamiento la </a:t>
            </a:r>
            <a:r>
              <a:rPr lang="es-EC" i="1" dirty="0"/>
              <a:t>wavelet haar </a:t>
            </a:r>
            <a:r>
              <a:rPr lang="es-EC" dirty="0"/>
              <a:t>o</a:t>
            </a:r>
            <a:r>
              <a:rPr lang="es-EC" i="1" dirty="0"/>
              <a:t> wavelet spline</a:t>
            </a:r>
            <a:r>
              <a:rPr lang="es-EC" dirty="0"/>
              <a:t> biortogonal en su cuarto nivel de descomposición, clasificador k-NN con </a:t>
            </a:r>
            <a:r>
              <a:rPr lang="es-EC" i="1" dirty="0"/>
              <a:t>k</a:t>
            </a:r>
            <a:r>
              <a:rPr lang="es-EC" dirty="0"/>
              <a:t>=210 vecinos más cercanos, utilizando 5 imágenes para el entrenamiento y 1 imagen para validación. Este sistema presenta una tasa de acierto del 83,02%, una tasa de falsa aceptación de 3,43% y una tasa de falso rechazo de 17,14%. </a:t>
            </a:r>
          </a:p>
          <a:p>
            <a:pPr marL="0" indent="0" algn="just">
              <a:buNone/>
            </a:pPr>
            <a:r>
              <a:rPr lang="es-EC" dirty="0"/>
              <a:t>    </a:t>
            </a:r>
          </a:p>
          <a:p>
            <a:pPr algn="just"/>
            <a:r>
              <a:rPr lang="es-EC" dirty="0"/>
              <a:t>En referencia a los dos métodos de validación empleados se observa que los mejores resultados son empleando 5 imágenes para el entrenamiento y 1 imagen para la validación. Esto lleva a concluir que: mientras más grande sea el conjunto de datos de entrenamiento, el clasificador tiene un mejor desempeño presentando una alta tasa de acierto además  de, una baja tasa de falsa aceptación y falso rechazo.</a:t>
            </a:r>
          </a:p>
        </p:txBody>
      </p:sp>
      <p:sp>
        <p:nvSpPr>
          <p:cNvPr id="4" name="1 Título"/>
          <p:cNvSpPr>
            <a:spLocks noGrp="1"/>
          </p:cNvSpPr>
          <p:nvPr>
            <p:ph type="title"/>
          </p:nvPr>
        </p:nvSpPr>
        <p:spPr>
          <a:xfrm>
            <a:off x="457200" y="274638"/>
            <a:ext cx="8229600" cy="1143000"/>
          </a:xfrm>
        </p:spPr>
        <p:txBody>
          <a:bodyPr/>
          <a:lstStyle/>
          <a:p>
            <a:pPr algn="r"/>
            <a:r>
              <a:rPr lang="es-EC" dirty="0" smtClean="0"/>
              <a:t>CONCLUSIONES</a:t>
            </a:r>
            <a:endParaRPr lang="es-EC" dirty="0"/>
          </a:p>
        </p:txBody>
      </p:sp>
    </p:spTree>
    <p:extLst>
      <p:ext uri="{BB962C8B-B14F-4D97-AF65-F5344CB8AC3E}">
        <p14:creationId xmlns:p14="http://schemas.microsoft.com/office/powerpoint/2010/main" val="2564958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MX" dirty="0"/>
              <a:t>Como principal proyección a este trabajo sería interesante trabajar y desarrollar un prototipo que realice la etapa de adquisición de imágenes. Los resultados obtenidos en el sistema propuesto dependen mucho de la calidad de muestra obtenida. Sería importante evaluar el software implementado en conjunto con el hardware necesario para tomar la muestra vascular del usuario.  </a:t>
            </a:r>
            <a:endParaRPr lang="es-EC" dirty="0"/>
          </a:p>
          <a:p>
            <a:pPr marL="0" indent="0">
              <a:buNone/>
            </a:pPr>
            <a:r>
              <a:rPr lang="es-MX" dirty="0"/>
              <a:t> </a:t>
            </a:r>
            <a:endParaRPr lang="es-EC" dirty="0"/>
          </a:p>
          <a:p>
            <a:r>
              <a:rPr lang="es-MX" dirty="0"/>
              <a:t>Ya que se cuenta con una base de datos multimodal como lo es SDUMLA-HMT, sería importante implementar un sistema biométrico multimodal. Es decir, un sistema biométrico que se complemente con otras técnicas de biometría para asegurar al usuario mucha mayor seguridad. Por ejemplo, se podría integrar estratégicamente sistemas biométricos que integren técnicas de reconocimiento basadas en patrones vasculares y además el reconocimiento de la huella dactilar. </a:t>
            </a:r>
            <a:endParaRPr lang="es-EC" dirty="0"/>
          </a:p>
          <a:p>
            <a:pPr marL="0" indent="0">
              <a:buNone/>
            </a:pPr>
            <a:r>
              <a:rPr lang="es-MX" dirty="0"/>
              <a:t> </a:t>
            </a:r>
            <a:endParaRPr lang="es-EC" dirty="0"/>
          </a:p>
          <a:p>
            <a:endParaRPr lang="es-EC" dirty="0"/>
          </a:p>
        </p:txBody>
      </p:sp>
      <p:sp>
        <p:nvSpPr>
          <p:cNvPr id="4" name="1 Título"/>
          <p:cNvSpPr>
            <a:spLocks noGrp="1"/>
          </p:cNvSpPr>
          <p:nvPr>
            <p:ph type="title"/>
          </p:nvPr>
        </p:nvSpPr>
        <p:spPr>
          <a:xfrm>
            <a:off x="457200" y="274638"/>
            <a:ext cx="8229600" cy="1143000"/>
          </a:xfrm>
        </p:spPr>
        <p:txBody>
          <a:bodyPr/>
          <a:lstStyle/>
          <a:p>
            <a:pPr algn="r"/>
            <a:r>
              <a:rPr lang="es-EC" dirty="0" smtClean="0"/>
              <a:t>TRABAJOS FUTUROS</a:t>
            </a:r>
            <a:endParaRPr lang="es-EC" dirty="0"/>
          </a:p>
        </p:txBody>
      </p:sp>
    </p:spTree>
    <p:extLst>
      <p:ext uri="{BB962C8B-B14F-4D97-AF65-F5344CB8AC3E}">
        <p14:creationId xmlns:p14="http://schemas.microsoft.com/office/powerpoint/2010/main" val="323449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276872"/>
            <a:ext cx="8229600" cy="3129211"/>
          </a:xfrm>
        </p:spPr>
        <p:txBody>
          <a:bodyPr>
            <a:normAutofit fontScale="70000" lnSpcReduction="20000"/>
          </a:bodyPr>
          <a:lstStyle/>
          <a:p>
            <a:r>
              <a:rPr lang="es-MX" dirty="0"/>
              <a:t>Los sistemas biométricos en general presentan algunos inconvenientes relacionados con la seguridad y la privacidad. En comparación a los sistemas basados en contraseñas, que se pueden renovar sin necesidad de que se comprometa la seguridad del sistema, los rasgos biométricos están asociados al usuario de forma permanente. Por lo tanto, si el rasgo vascular de algún usuario es robado de la base de datos de una aplicación de biometría vascular, todas las aplicaciones en las que este rasgo se utilice se verían comprometidas. Por lo tanto, se propone utilizar biometría cancelable dentro del sistema propuesto para evitar el robo de los patrones vasculares.</a:t>
            </a:r>
            <a:endParaRPr lang="es-EC" dirty="0"/>
          </a:p>
        </p:txBody>
      </p:sp>
      <p:sp>
        <p:nvSpPr>
          <p:cNvPr id="5" name="1 Título"/>
          <p:cNvSpPr>
            <a:spLocks noGrp="1"/>
          </p:cNvSpPr>
          <p:nvPr>
            <p:ph type="title"/>
          </p:nvPr>
        </p:nvSpPr>
        <p:spPr>
          <a:xfrm>
            <a:off x="457200" y="274638"/>
            <a:ext cx="8229600" cy="1143000"/>
          </a:xfrm>
        </p:spPr>
        <p:txBody>
          <a:bodyPr/>
          <a:lstStyle/>
          <a:p>
            <a:pPr algn="r"/>
            <a:r>
              <a:rPr lang="es-EC" dirty="0" smtClean="0"/>
              <a:t>TRABAJOS FUTUROS</a:t>
            </a:r>
            <a:endParaRPr lang="es-EC" dirty="0"/>
          </a:p>
        </p:txBody>
      </p:sp>
    </p:spTree>
    <p:extLst>
      <p:ext uri="{BB962C8B-B14F-4D97-AF65-F5344CB8AC3E}">
        <p14:creationId xmlns:p14="http://schemas.microsoft.com/office/powerpoint/2010/main" val="55124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564904"/>
            <a:ext cx="8229600" cy="1143000"/>
          </a:xfrm>
        </p:spPr>
        <p:txBody>
          <a:bodyPr>
            <a:normAutofit fontScale="90000"/>
          </a:bodyPr>
          <a:lstStyle/>
          <a:p>
            <a:r>
              <a:rPr lang="es-EC" dirty="0" smtClean="0"/>
              <a:t>MUCHAS GRACIAS POR </a:t>
            </a:r>
            <a:br>
              <a:rPr lang="es-EC" dirty="0" smtClean="0"/>
            </a:br>
            <a:r>
              <a:rPr lang="es-EC" dirty="0" smtClean="0"/>
              <a:t>SU ATENCIÓN</a:t>
            </a:r>
            <a:endParaRPr lang="es-EC" dirty="0"/>
          </a:p>
        </p:txBody>
      </p:sp>
    </p:spTree>
    <p:extLst>
      <p:ext uri="{BB962C8B-B14F-4D97-AF65-F5344CB8AC3E}">
        <p14:creationId xmlns:p14="http://schemas.microsoft.com/office/powerpoint/2010/main" val="49471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EC" dirty="0" smtClean="0"/>
              <a:t>AGENDA</a:t>
            </a:r>
            <a:endParaRPr lang="es-EC" dirty="0"/>
          </a:p>
        </p:txBody>
      </p:sp>
      <p:sp>
        <p:nvSpPr>
          <p:cNvPr id="3" name="2 Marcador de contenido"/>
          <p:cNvSpPr>
            <a:spLocks noGrp="1"/>
          </p:cNvSpPr>
          <p:nvPr>
            <p:ph idx="1"/>
          </p:nvPr>
        </p:nvSpPr>
        <p:spPr>
          <a:xfrm>
            <a:off x="1331640" y="1600200"/>
            <a:ext cx="7355160" cy="4525963"/>
          </a:xfrm>
        </p:spPr>
        <p:txBody>
          <a:bodyPr/>
          <a:lstStyle/>
          <a:p>
            <a:r>
              <a:rPr lang="es-EC" dirty="0" smtClean="0"/>
              <a:t>Introducción</a:t>
            </a:r>
          </a:p>
          <a:p>
            <a:r>
              <a:rPr lang="es-EC" dirty="0" smtClean="0"/>
              <a:t>Objetivos</a:t>
            </a:r>
          </a:p>
          <a:p>
            <a:r>
              <a:rPr lang="es-EC" dirty="0" smtClean="0"/>
              <a:t>Implementación</a:t>
            </a:r>
          </a:p>
          <a:p>
            <a:r>
              <a:rPr lang="es-EC" dirty="0" smtClean="0"/>
              <a:t>Resultados</a:t>
            </a:r>
          </a:p>
          <a:p>
            <a:r>
              <a:rPr lang="es-EC" dirty="0" smtClean="0"/>
              <a:t>Conclusiones</a:t>
            </a:r>
          </a:p>
          <a:p>
            <a:endParaRPr lang="es-EC" dirty="0"/>
          </a:p>
        </p:txBody>
      </p:sp>
    </p:spTree>
    <p:extLst>
      <p:ext uri="{BB962C8B-B14F-4D97-AF65-F5344CB8AC3E}">
        <p14:creationId xmlns:p14="http://schemas.microsoft.com/office/powerpoint/2010/main" val="4152803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EC" dirty="0" smtClean="0"/>
              <a:t>INTRODUCCIÓN</a:t>
            </a:r>
            <a:endParaRPr lang="es-EC" dirty="0"/>
          </a:p>
        </p:txBody>
      </p:sp>
      <p:pic>
        <p:nvPicPr>
          <p:cNvPr id="1026" name="Picture 2" descr="Resultado de imagen para Numero P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1453692"/>
            <a:ext cx="4069852" cy="23353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28" name="Picture 4"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3" y="1453692"/>
            <a:ext cx="5889113" cy="23556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30" name="Picture 6" descr="Resultado de imagen para Biometria vasc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845" y="4029642"/>
            <a:ext cx="4043211" cy="242369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Public\Documents\Santi\ESPE-SANTI\Tesis\Biometría vascular en mano\Finger Database\Finger Vein Database\037\left\index_6.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4203086"/>
            <a:ext cx="2808312" cy="2106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23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fade">
                                      <p:cBhvr>
                                        <p:cTn id="13" dur="1000"/>
                                        <p:tgtEl>
                                          <p:spTgt spid="1028"/>
                                        </p:tgtEl>
                                      </p:cBhvr>
                                    </p:animEffect>
                                    <p:anim calcmode="lin" valueType="num">
                                      <p:cBhvr>
                                        <p:cTn id="14" dur="1000" fill="hold"/>
                                        <p:tgtEl>
                                          <p:spTgt spid="1028"/>
                                        </p:tgtEl>
                                        <p:attrNameLst>
                                          <p:attrName>ppt_x</p:attrName>
                                        </p:attrNameLst>
                                      </p:cBhvr>
                                      <p:tavLst>
                                        <p:tav tm="0">
                                          <p:val>
                                            <p:strVal val="#ppt_x"/>
                                          </p:val>
                                        </p:tav>
                                        <p:tav tm="100000">
                                          <p:val>
                                            <p:strVal val="#ppt_x"/>
                                          </p:val>
                                        </p:tav>
                                      </p:tavLst>
                                    </p:anim>
                                    <p:anim calcmode="lin" valueType="num">
                                      <p:cBhvr>
                                        <p:cTn id="15"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30"/>
                                        </p:tgtEl>
                                        <p:attrNameLst>
                                          <p:attrName>style.visibility</p:attrName>
                                        </p:attrNameLst>
                                      </p:cBhvr>
                                      <p:to>
                                        <p:strVal val="visible"/>
                                      </p:to>
                                    </p:set>
                                    <p:animEffect transition="in" filter="wipe(down)">
                                      <p:cBhvr>
                                        <p:cTn id="20" dur="500"/>
                                        <p:tgtEl>
                                          <p:spTgt spid="1030"/>
                                        </p:tgtEl>
                                      </p:cBhvr>
                                    </p:animEffect>
                                  </p:childTnLst>
                                </p:cTn>
                              </p:par>
                              <p:par>
                                <p:cTn id="21" presetID="22" presetClass="entr" presetSubtype="4" fill="hold" nodeType="withEffect">
                                  <p:stCondLst>
                                    <p:cond delay="0"/>
                                  </p:stCondLst>
                                  <p:childTnLst>
                                    <p:set>
                                      <p:cBhvr>
                                        <p:cTn id="22" dur="1" fill="hold">
                                          <p:stCondLst>
                                            <p:cond delay="0"/>
                                          </p:stCondLst>
                                        </p:cTn>
                                        <p:tgtEl>
                                          <p:spTgt spid="1032"/>
                                        </p:tgtEl>
                                        <p:attrNameLst>
                                          <p:attrName>style.visibility</p:attrName>
                                        </p:attrNameLst>
                                      </p:cBhvr>
                                      <p:to>
                                        <p:strVal val="visible"/>
                                      </p:to>
                                    </p:set>
                                    <p:animEffect transition="in" filter="wipe(down)">
                                      <p:cBhvr>
                                        <p:cTn id="23"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600200"/>
            <a:ext cx="8003232" cy="4525963"/>
          </a:xfrm>
        </p:spPr>
        <p:txBody>
          <a:bodyPr/>
          <a:lstStyle/>
          <a:p>
            <a:pPr marL="0" indent="0">
              <a:buNone/>
            </a:pPr>
            <a:r>
              <a:rPr lang="es-EC" dirty="0" smtClean="0"/>
              <a:t>Diagrama de bloques general de un sistema biométrico.</a:t>
            </a:r>
            <a:endParaRPr lang="es-EC" dirty="0"/>
          </a:p>
        </p:txBody>
      </p:sp>
      <p:sp>
        <p:nvSpPr>
          <p:cNvPr id="4" name="1 Título"/>
          <p:cNvSpPr>
            <a:spLocks noGrp="1"/>
          </p:cNvSpPr>
          <p:nvPr>
            <p:ph type="title"/>
          </p:nvPr>
        </p:nvSpPr>
        <p:spPr>
          <a:xfrm>
            <a:off x="457200" y="274638"/>
            <a:ext cx="8229600" cy="1143000"/>
          </a:xfrm>
        </p:spPr>
        <p:txBody>
          <a:bodyPr/>
          <a:lstStyle/>
          <a:p>
            <a:pPr algn="r"/>
            <a:r>
              <a:rPr lang="es-EC" dirty="0" smtClean="0"/>
              <a:t>INTRODUCCIÓN</a:t>
            </a:r>
            <a:endParaRPr lang="es-EC" dirty="0"/>
          </a:p>
        </p:txBody>
      </p:sp>
      <p:pic>
        <p:nvPicPr>
          <p:cNvPr id="5" name="4 Imagen" descr="C:\Users\Public\Documents\Santi\ESPE-SANTI\Tesis\Biometría vascular en mano\Perfil y DocFinal\Perfil\Diagrama de Bloques.JPG"/>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327142"/>
            <a:ext cx="7128792" cy="1325994"/>
          </a:xfrm>
          <a:prstGeom prst="rect">
            <a:avLst/>
          </a:prstGeom>
          <a:noFill/>
          <a:ln>
            <a:noFill/>
          </a:ln>
        </p:spPr>
      </p:pic>
    </p:spTree>
    <p:extLst>
      <p:ext uri="{BB962C8B-B14F-4D97-AF65-F5344CB8AC3E}">
        <p14:creationId xmlns:p14="http://schemas.microsoft.com/office/powerpoint/2010/main" val="164027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EC" dirty="0" smtClean="0"/>
              <a:t>OBJETIVOS</a:t>
            </a:r>
            <a:endParaRPr lang="es-EC" dirty="0"/>
          </a:p>
        </p:txBody>
      </p:sp>
      <p:sp>
        <p:nvSpPr>
          <p:cNvPr id="3" name="2 Marcador de contenido"/>
          <p:cNvSpPr>
            <a:spLocks noGrp="1"/>
          </p:cNvSpPr>
          <p:nvPr>
            <p:ph idx="1"/>
          </p:nvPr>
        </p:nvSpPr>
        <p:spPr>
          <a:xfrm>
            <a:off x="899592" y="1556792"/>
            <a:ext cx="7488832" cy="4525963"/>
          </a:xfrm>
        </p:spPr>
        <p:txBody>
          <a:bodyPr>
            <a:normAutofit fontScale="70000" lnSpcReduction="20000"/>
          </a:bodyPr>
          <a:lstStyle/>
          <a:p>
            <a:pPr marL="0" indent="0" algn="just">
              <a:buNone/>
            </a:pPr>
            <a:r>
              <a:rPr lang="es-EC" b="1" dirty="0" smtClean="0"/>
              <a:t>General</a:t>
            </a:r>
          </a:p>
          <a:p>
            <a:pPr algn="just">
              <a:buFont typeface="Wingdings" panose="05000000000000000000" pitchFamily="2" charset="2"/>
              <a:buChar char="ü"/>
            </a:pPr>
            <a:r>
              <a:rPr lang="es-EC" dirty="0" smtClean="0"/>
              <a:t>Analizar </a:t>
            </a:r>
            <a:r>
              <a:rPr lang="es-EC" dirty="0" smtClean="0"/>
              <a:t>los diferentes parámetros que afectan el desempeño de un sistema de biometría vascular basado en imágenes del dedo índice.</a:t>
            </a:r>
          </a:p>
          <a:p>
            <a:pPr algn="just"/>
            <a:endParaRPr lang="es-EC" dirty="0" smtClean="0"/>
          </a:p>
          <a:p>
            <a:pPr marL="0" indent="0" algn="just">
              <a:buNone/>
            </a:pPr>
            <a:r>
              <a:rPr lang="es-EC" b="1" dirty="0" smtClean="0"/>
              <a:t>Específicos</a:t>
            </a:r>
          </a:p>
          <a:p>
            <a:pPr algn="just">
              <a:buFont typeface="Wingdings" panose="05000000000000000000" pitchFamily="2" charset="2"/>
              <a:buChar char="ü"/>
            </a:pPr>
            <a:r>
              <a:rPr lang="es-EC" dirty="0" smtClean="0"/>
              <a:t>Realizar el estudio del estado del arte de los sistemas biométricos vasculares.</a:t>
            </a:r>
          </a:p>
          <a:p>
            <a:pPr algn="just">
              <a:buFont typeface="Wingdings" panose="05000000000000000000" pitchFamily="2" charset="2"/>
              <a:buChar char="ü"/>
            </a:pPr>
            <a:r>
              <a:rPr lang="es-EC" dirty="0" smtClean="0"/>
              <a:t>Diseñar un sistema biométrico vascular para una base de datos estandarizada.</a:t>
            </a:r>
          </a:p>
          <a:p>
            <a:pPr algn="just">
              <a:buFont typeface="Wingdings" panose="05000000000000000000" pitchFamily="2" charset="2"/>
              <a:buChar char="ü"/>
            </a:pPr>
            <a:r>
              <a:rPr lang="es-EC" dirty="0" smtClean="0"/>
              <a:t>Implementar las etapas de pre procesamiento, extracción de características y clasificación del sistema biométrico vascular.</a:t>
            </a:r>
          </a:p>
          <a:p>
            <a:pPr algn="just">
              <a:buFont typeface="Wingdings" panose="05000000000000000000" pitchFamily="2" charset="2"/>
              <a:buChar char="ü"/>
            </a:pPr>
            <a:r>
              <a:rPr lang="es-EC" dirty="0" smtClean="0"/>
              <a:t>Evaluar los parámetros que caracterizan el desempeño de un sistema biométrico </a:t>
            </a:r>
            <a:r>
              <a:rPr lang="es-EC" dirty="0" smtClean="0"/>
              <a:t>de </a:t>
            </a:r>
            <a:r>
              <a:rPr lang="es-EC" dirty="0" smtClean="0"/>
              <a:t>patrones vasculares.</a:t>
            </a:r>
          </a:p>
          <a:p>
            <a:pPr algn="just"/>
            <a:endParaRPr lang="es-EC" dirty="0"/>
          </a:p>
        </p:txBody>
      </p:sp>
    </p:spTree>
    <p:extLst>
      <p:ext uri="{BB962C8B-B14F-4D97-AF65-F5344CB8AC3E}">
        <p14:creationId xmlns:p14="http://schemas.microsoft.com/office/powerpoint/2010/main" val="292024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pPr algn="r"/>
            <a:r>
              <a:rPr lang="es-EC" dirty="0" smtClean="0"/>
              <a:t>IMPLEMENTACIÓN</a:t>
            </a:r>
            <a:endParaRPr lang="es-EC"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025" name="Imagen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63234"/>
            <a:ext cx="2664296" cy="4486046"/>
          </a:xfrm>
          <a:prstGeom prst="rect">
            <a:avLst/>
          </a:prstGeom>
          <a:noFill/>
          <a:extLst>
            <a:ext uri="{909E8E84-426E-40DD-AFC4-6F175D3DCCD1}">
              <a14:hiddenFill xmlns:a14="http://schemas.microsoft.com/office/drawing/2010/main">
                <a:solidFill>
                  <a:srgbClr val="FFFFFF"/>
                </a:solidFill>
              </a14:hiddenFill>
            </a:ext>
          </a:extLst>
        </p:spPr>
      </p:pic>
      <p:sp>
        <p:nvSpPr>
          <p:cNvPr id="9" name="2 Marcador de contenido"/>
          <p:cNvSpPr>
            <a:spLocks noGrp="1"/>
          </p:cNvSpPr>
          <p:nvPr>
            <p:ph idx="1"/>
          </p:nvPr>
        </p:nvSpPr>
        <p:spPr>
          <a:xfrm>
            <a:off x="4716016" y="1600200"/>
            <a:ext cx="3754760" cy="4525963"/>
          </a:xfrm>
        </p:spPr>
        <p:txBody>
          <a:bodyPr/>
          <a:lstStyle/>
          <a:p>
            <a:pPr marL="0" indent="0">
              <a:buNone/>
            </a:pPr>
            <a:endParaRPr lang="es-EC" dirty="0" smtClean="0"/>
          </a:p>
          <a:p>
            <a:pPr marL="0" indent="0">
              <a:buNone/>
            </a:pPr>
            <a:endParaRPr lang="es-EC" dirty="0"/>
          </a:p>
          <a:p>
            <a:pPr marL="0" indent="0">
              <a:buNone/>
            </a:pPr>
            <a:r>
              <a:rPr lang="es-EC" dirty="0" smtClean="0"/>
              <a:t>Diagrama de flujo del sistema biométrico planteado</a:t>
            </a:r>
            <a:endParaRPr lang="es-EC" dirty="0"/>
          </a:p>
        </p:txBody>
      </p:sp>
    </p:spTree>
    <p:extLst>
      <p:ext uri="{BB962C8B-B14F-4D97-AF65-F5344CB8AC3E}">
        <p14:creationId xmlns:p14="http://schemas.microsoft.com/office/powerpoint/2010/main" val="3782085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932040" y="1600200"/>
            <a:ext cx="3754760" cy="4525963"/>
          </a:xfrm>
        </p:spPr>
        <p:txBody>
          <a:bodyPr/>
          <a:lstStyle/>
          <a:p>
            <a:pPr marL="0" indent="0">
              <a:buNone/>
            </a:pPr>
            <a:endParaRPr lang="es-EC" dirty="0" smtClean="0"/>
          </a:p>
          <a:p>
            <a:pPr marL="0" indent="0">
              <a:buNone/>
            </a:pPr>
            <a:endParaRPr lang="es-EC" dirty="0"/>
          </a:p>
          <a:p>
            <a:pPr marL="0" indent="0">
              <a:buNone/>
            </a:pPr>
            <a:endParaRPr lang="es-EC" dirty="0" smtClean="0"/>
          </a:p>
          <a:p>
            <a:pPr marL="0" indent="0">
              <a:buNone/>
            </a:pPr>
            <a:r>
              <a:rPr lang="es-EC" dirty="0" smtClean="0"/>
              <a:t>Etapa de pre-procesamiento</a:t>
            </a:r>
            <a:endParaRPr lang="es-EC" dirty="0"/>
          </a:p>
        </p:txBody>
      </p:sp>
      <p:pic>
        <p:nvPicPr>
          <p:cNvPr id="4" name="3 Imagen"/>
          <p:cNvPicPr/>
          <p:nvPr/>
        </p:nvPicPr>
        <p:blipFill>
          <a:blip r:embed="rId2"/>
          <a:stretch>
            <a:fillRect/>
          </a:stretch>
        </p:blipFill>
        <p:spPr>
          <a:xfrm>
            <a:off x="1209674" y="1340768"/>
            <a:ext cx="3362325" cy="4962525"/>
          </a:xfrm>
          <a:prstGeom prst="rect">
            <a:avLst/>
          </a:prstGeom>
        </p:spPr>
      </p:pic>
      <p:sp>
        <p:nvSpPr>
          <p:cNvPr id="5" name="1 Título"/>
          <p:cNvSpPr>
            <a:spLocks noGrp="1"/>
          </p:cNvSpPr>
          <p:nvPr>
            <p:ph type="title"/>
          </p:nvPr>
        </p:nvSpPr>
        <p:spPr>
          <a:xfrm>
            <a:off x="457200" y="274638"/>
            <a:ext cx="8229600" cy="1143000"/>
          </a:xfrm>
        </p:spPr>
        <p:txBody>
          <a:bodyPr/>
          <a:lstStyle/>
          <a:p>
            <a:pPr algn="r"/>
            <a:r>
              <a:rPr lang="es-EC" dirty="0" smtClean="0"/>
              <a:t>IMPLEMENTACIÓN</a:t>
            </a:r>
            <a:endParaRPr lang="es-EC" dirty="0"/>
          </a:p>
        </p:txBody>
      </p:sp>
    </p:spTree>
    <p:extLst>
      <p:ext uri="{BB962C8B-B14F-4D97-AF65-F5344CB8AC3E}">
        <p14:creationId xmlns:p14="http://schemas.microsoft.com/office/powerpoint/2010/main" val="2097722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C" dirty="0"/>
          </a:p>
        </p:txBody>
      </p:sp>
      <p:sp>
        <p:nvSpPr>
          <p:cNvPr id="4" name="2 Marcador de contenido"/>
          <p:cNvSpPr txBox="1">
            <a:spLocks/>
          </p:cNvSpPr>
          <p:nvPr/>
        </p:nvSpPr>
        <p:spPr>
          <a:xfrm>
            <a:off x="5436096" y="1600201"/>
            <a:ext cx="3250704" cy="17567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C" smtClean="0"/>
              <a:t>Etapa de extracción de características</a:t>
            </a:r>
            <a:endParaRPr lang="es-EC" dirty="0"/>
          </a:p>
        </p:txBody>
      </p:sp>
      <p:sp>
        <p:nvSpPr>
          <p:cNvPr id="5" name="1 Título"/>
          <p:cNvSpPr>
            <a:spLocks noGrp="1"/>
          </p:cNvSpPr>
          <p:nvPr>
            <p:ph type="title"/>
          </p:nvPr>
        </p:nvSpPr>
        <p:spPr>
          <a:xfrm>
            <a:off x="457200" y="274638"/>
            <a:ext cx="8229600" cy="1143000"/>
          </a:xfrm>
        </p:spPr>
        <p:txBody>
          <a:bodyPr/>
          <a:lstStyle/>
          <a:p>
            <a:pPr algn="r"/>
            <a:r>
              <a:rPr lang="es-EC" dirty="0" smtClean="0"/>
              <a:t>IMPLEMENTACIÓN</a:t>
            </a:r>
            <a:endParaRPr lang="es-EC" dirty="0"/>
          </a:p>
        </p:txBody>
      </p:sp>
    </p:spTree>
    <p:extLst>
      <p:ext uri="{BB962C8B-B14F-4D97-AF65-F5344CB8AC3E}">
        <p14:creationId xmlns:p14="http://schemas.microsoft.com/office/powerpoint/2010/main" val="278067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436096" y="1600201"/>
            <a:ext cx="3250704" cy="1756792"/>
          </a:xfrm>
        </p:spPr>
        <p:txBody>
          <a:bodyPr/>
          <a:lstStyle/>
          <a:p>
            <a:pPr marL="0" indent="0">
              <a:buNone/>
            </a:pPr>
            <a:r>
              <a:rPr lang="es-EC" dirty="0" smtClean="0"/>
              <a:t>Etapa de extracción de características</a:t>
            </a:r>
            <a:endParaRPr lang="es-EC" dirty="0"/>
          </a:p>
        </p:txBody>
      </p:sp>
      <p:pic>
        <p:nvPicPr>
          <p:cNvPr id="4" name="3 Imagen"/>
          <p:cNvPicPr/>
          <p:nvPr/>
        </p:nvPicPr>
        <p:blipFill>
          <a:blip r:embed="rId2"/>
          <a:stretch>
            <a:fillRect/>
          </a:stretch>
        </p:blipFill>
        <p:spPr>
          <a:xfrm>
            <a:off x="557039" y="692696"/>
            <a:ext cx="3222873" cy="5616624"/>
          </a:xfrm>
          <a:prstGeom prst="rect">
            <a:avLst/>
          </a:prstGeom>
        </p:spPr>
      </p:pic>
      <p:sp>
        <p:nvSpPr>
          <p:cNvPr id="5" name="1 Título"/>
          <p:cNvSpPr>
            <a:spLocks noGrp="1"/>
          </p:cNvSpPr>
          <p:nvPr>
            <p:ph type="title"/>
          </p:nvPr>
        </p:nvSpPr>
        <p:spPr>
          <a:xfrm>
            <a:off x="457200" y="274638"/>
            <a:ext cx="8229600" cy="1143000"/>
          </a:xfrm>
        </p:spPr>
        <p:txBody>
          <a:bodyPr/>
          <a:lstStyle/>
          <a:p>
            <a:pPr algn="r"/>
            <a:r>
              <a:rPr lang="es-EC" dirty="0" smtClean="0"/>
              <a:t>IMPLEMENTACIÓN</a:t>
            </a:r>
            <a:endParaRPr lang="es-EC" dirty="0"/>
          </a:p>
        </p:txBody>
      </p:sp>
      <p:graphicFrame>
        <p:nvGraphicFramePr>
          <p:cNvPr id="6" name="5 Tabla"/>
          <p:cNvGraphicFramePr>
            <a:graphicFrameLocks noGrp="1"/>
          </p:cNvGraphicFramePr>
          <p:nvPr>
            <p:extLst>
              <p:ext uri="{D42A27DB-BD31-4B8C-83A1-F6EECF244321}">
                <p14:modId xmlns:p14="http://schemas.microsoft.com/office/powerpoint/2010/main" val="3001690014"/>
              </p:ext>
            </p:extLst>
          </p:nvPr>
        </p:nvGraphicFramePr>
        <p:xfrm>
          <a:off x="3779913" y="3717032"/>
          <a:ext cx="4680519" cy="1543040"/>
        </p:xfrm>
        <a:graphic>
          <a:graphicData uri="http://schemas.openxmlformats.org/drawingml/2006/table">
            <a:tbl>
              <a:tblPr firstRow="1" firstCol="1" bandRow="1">
                <a:tableStyleId>{5C22544A-7EE6-4342-B048-85BDC9FD1C3A}</a:tableStyleId>
              </a:tblPr>
              <a:tblGrid>
                <a:gridCol w="1224135"/>
                <a:gridCol w="1202920"/>
                <a:gridCol w="1126732"/>
                <a:gridCol w="1126732"/>
              </a:tblGrid>
              <a:tr h="720080">
                <a:tc>
                  <a:txBody>
                    <a:bodyPr/>
                    <a:lstStyle/>
                    <a:p>
                      <a:pPr algn="ctr">
                        <a:lnSpc>
                          <a:spcPct val="150000"/>
                        </a:lnSpc>
                        <a:spcAft>
                          <a:spcPts val="0"/>
                        </a:spcAft>
                      </a:pPr>
                      <a:r>
                        <a:rPr lang="es-EC" sz="1200" dirty="0">
                          <a:effectLst/>
                        </a:rPr>
                        <a:t>Nivel de descomposición</a:t>
                      </a:r>
                      <a:endParaRPr lang="es-EC" sz="1200" b="1" dirty="0">
                        <a:effectLst/>
                        <a:latin typeface="Arial"/>
                        <a:ea typeface="Times New Roman"/>
                        <a:cs typeface="Arial"/>
                      </a:endParaRPr>
                    </a:p>
                  </a:txBody>
                  <a:tcPr marL="68580" marR="68580" marT="0" marB="0"/>
                </a:tc>
                <a:tc>
                  <a:txBody>
                    <a:bodyPr/>
                    <a:lstStyle/>
                    <a:p>
                      <a:pPr algn="ctr">
                        <a:lnSpc>
                          <a:spcPct val="150000"/>
                        </a:lnSpc>
                        <a:spcAft>
                          <a:spcPts val="0"/>
                        </a:spcAft>
                      </a:pPr>
                      <a:r>
                        <a:rPr lang="es-EC" sz="1200">
                          <a:effectLst/>
                        </a:rPr>
                        <a:t>Total de sub-imágenes de detalle</a:t>
                      </a:r>
                      <a:endParaRPr lang="es-EC" sz="1200" b="1">
                        <a:effectLst/>
                        <a:latin typeface="Arial"/>
                        <a:ea typeface="Times New Roman"/>
                        <a:cs typeface="Arial"/>
                      </a:endParaRPr>
                    </a:p>
                  </a:txBody>
                  <a:tcPr marL="68580" marR="68580" marT="0" marB="0"/>
                </a:tc>
                <a:tc>
                  <a:txBody>
                    <a:bodyPr/>
                    <a:lstStyle/>
                    <a:p>
                      <a:pPr algn="ctr">
                        <a:lnSpc>
                          <a:spcPct val="150000"/>
                        </a:lnSpc>
                        <a:spcAft>
                          <a:spcPts val="0"/>
                        </a:spcAft>
                      </a:pPr>
                      <a:r>
                        <a:rPr lang="es-EC" sz="1200">
                          <a:effectLst/>
                        </a:rPr>
                        <a:t>Características de textura calculados</a:t>
                      </a:r>
                      <a:endParaRPr lang="es-EC" sz="1200" b="1">
                        <a:effectLst/>
                        <a:latin typeface="Arial"/>
                        <a:ea typeface="Times New Roman"/>
                        <a:cs typeface="Arial"/>
                      </a:endParaRPr>
                    </a:p>
                  </a:txBody>
                  <a:tcPr marL="68580" marR="68580" marT="0" marB="0"/>
                </a:tc>
                <a:tc>
                  <a:txBody>
                    <a:bodyPr/>
                    <a:lstStyle/>
                    <a:p>
                      <a:pPr algn="ctr">
                        <a:lnSpc>
                          <a:spcPct val="150000"/>
                        </a:lnSpc>
                        <a:spcAft>
                          <a:spcPts val="0"/>
                        </a:spcAft>
                      </a:pPr>
                      <a:r>
                        <a:rPr lang="es-EC" sz="1200">
                          <a:effectLst/>
                        </a:rPr>
                        <a:t>Total de características</a:t>
                      </a:r>
                      <a:endParaRPr lang="es-EC" sz="1200" b="1">
                        <a:effectLst/>
                        <a:latin typeface="Arial"/>
                        <a:ea typeface="Times New Roman"/>
                        <a:cs typeface="Arial"/>
                      </a:endParaRPr>
                    </a:p>
                  </a:txBody>
                  <a:tcPr marL="68580" marR="68580" marT="0" marB="0"/>
                </a:tc>
              </a:tr>
              <a:tr h="360040">
                <a:tc>
                  <a:txBody>
                    <a:bodyPr/>
                    <a:lstStyle/>
                    <a:p>
                      <a:pPr marL="457200" indent="252095" algn="l">
                        <a:lnSpc>
                          <a:spcPct val="150000"/>
                        </a:lnSpc>
                        <a:spcAft>
                          <a:spcPts val="0"/>
                        </a:spcAft>
                      </a:pPr>
                      <a:r>
                        <a:rPr lang="es-EC" sz="1200" dirty="0" smtClean="0">
                          <a:effectLst/>
                        </a:rPr>
                        <a:t>N</a:t>
                      </a:r>
                      <a:r>
                        <a:rPr lang="es-EC" sz="1200" baseline="0" dirty="0" smtClean="0">
                          <a:effectLst/>
                        </a:rPr>
                        <a:t> </a:t>
                      </a:r>
                      <a:r>
                        <a:rPr lang="es-EC" sz="1200" dirty="0" smtClean="0">
                          <a:effectLst/>
                        </a:rPr>
                        <a:t>= </a:t>
                      </a:r>
                      <a:r>
                        <a:rPr lang="es-EC" sz="1200" dirty="0">
                          <a:effectLst/>
                        </a:rPr>
                        <a:t>3</a:t>
                      </a:r>
                      <a:endParaRPr lang="es-EC" sz="1200" dirty="0">
                        <a:effectLst/>
                        <a:latin typeface="Times New Roman"/>
                        <a:ea typeface="Calibri"/>
                        <a:cs typeface="Arial"/>
                      </a:endParaRPr>
                    </a:p>
                  </a:txBody>
                  <a:tcPr marL="68580" marR="68580" marT="0" marB="0"/>
                </a:tc>
                <a:tc>
                  <a:txBody>
                    <a:bodyPr/>
                    <a:lstStyle/>
                    <a:p>
                      <a:pPr marL="457200" indent="252095" algn="ctr">
                        <a:lnSpc>
                          <a:spcPct val="150000"/>
                        </a:lnSpc>
                        <a:spcAft>
                          <a:spcPts val="0"/>
                        </a:spcAft>
                      </a:pPr>
                      <a:r>
                        <a:rPr lang="es-EC" sz="1200" dirty="0">
                          <a:effectLst/>
                        </a:rPr>
                        <a:t>9</a:t>
                      </a:r>
                      <a:endParaRPr lang="es-EC" sz="1200" dirty="0">
                        <a:effectLst/>
                        <a:latin typeface="Times New Roman"/>
                        <a:ea typeface="Calibri"/>
                        <a:cs typeface="Arial"/>
                      </a:endParaRPr>
                    </a:p>
                  </a:txBody>
                  <a:tcPr marL="68580" marR="68580" marT="0" marB="0"/>
                </a:tc>
                <a:tc>
                  <a:txBody>
                    <a:bodyPr/>
                    <a:lstStyle/>
                    <a:p>
                      <a:pPr marL="457200" indent="252095" algn="ctr">
                        <a:lnSpc>
                          <a:spcPct val="150000"/>
                        </a:lnSpc>
                        <a:spcAft>
                          <a:spcPts val="0"/>
                        </a:spcAft>
                      </a:pPr>
                      <a:r>
                        <a:rPr lang="es-EC" sz="1200">
                          <a:effectLst/>
                        </a:rPr>
                        <a:t>8</a:t>
                      </a:r>
                      <a:endParaRPr lang="es-EC" sz="1200">
                        <a:effectLst/>
                        <a:latin typeface="Times New Roman"/>
                        <a:ea typeface="Calibri"/>
                        <a:cs typeface="Arial"/>
                      </a:endParaRPr>
                    </a:p>
                  </a:txBody>
                  <a:tcPr marL="68580" marR="68580" marT="0" marB="0"/>
                </a:tc>
                <a:tc>
                  <a:txBody>
                    <a:bodyPr/>
                    <a:lstStyle/>
                    <a:p>
                      <a:pPr marL="457200" indent="252095" algn="ctr">
                        <a:lnSpc>
                          <a:spcPct val="150000"/>
                        </a:lnSpc>
                        <a:spcAft>
                          <a:spcPts val="0"/>
                        </a:spcAft>
                      </a:pPr>
                      <a:r>
                        <a:rPr lang="es-EC" sz="1200">
                          <a:effectLst/>
                        </a:rPr>
                        <a:t>72</a:t>
                      </a:r>
                      <a:endParaRPr lang="es-EC" sz="1200">
                        <a:effectLst/>
                        <a:latin typeface="Times New Roman"/>
                        <a:ea typeface="Calibri"/>
                        <a:cs typeface="Arial"/>
                      </a:endParaRPr>
                    </a:p>
                  </a:txBody>
                  <a:tcPr marL="68580" marR="68580" marT="0" marB="0"/>
                </a:tc>
              </a:tr>
              <a:tr h="360040">
                <a:tc>
                  <a:txBody>
                    <a:bodyPr/>
                    <a:lstStyle/>
                    <a:p>
                      <a:pPr marL="457200" indent="252095" algn="ctr">
                        <a:lnSpc>
                          <a:spcPct val="150000"/>
                        </a:lnSpc>
                        <a:spcAft>
                          <a:spcPts val="0"/>
                        </a:spcAft>
                      </a:pPr>
                      <a:r>
                        <a:rPr lang="es-EC" sz="1200">
                          <a:effectLst/>
                        </a:rPr>
                        <a:t>N = 4</a:t>
                      </a:r>
                      <a:endParaRPr lang="es-EC" sz="1200">
                        <a:effectLst/>
                        <a:latin typeface="Times New Roman"/>
                        <a:ea typeface="Calibri"/>
                        <a:cs typeface="Arial"/>
                      </a:endParaRPr>
                    </a:p>
                  </a:txBody>
                  <a:tcPr marL="68580" marR="68580" marT="0" marB="0"/>
                </a:tc>
                <a:tc>
                  <a:txBody>
                    <a:bodyPr/>
                    <a:lstStyle/>
                    <a:p>
                      <a:pPr marL="457200" indent="252095" algn="ctr">
                        <a:lnSpc>
                          <a:spcPct val="150000"/>
                        </a:lnSpc>
                        <a:spcAft>
                          <a:spcPts val="0"/>
                        </a:spcAft>
                      </a:pPr>
                      <a:r>
                        <a:rPr lang="es-EC" sz="1200">
                          <a:effectLst/>
                        </a:rPr>
                        <a:t>12</a:t>
                      </a:r>
                      <a:endParaRPr lang="es-EC" sz="1200">
                        <a:effectLst/>
                        <a:latin typeface="Times New Roman"/>
                        <a:ea typeface="Calibri"/>
                        <a:cs typeface="Arial"/>
                      </a:endParaRPr>
                    </a:p>
                  </a:txBody>
                  <a:tcPr marL="68580" marR="68580" marT="0" marB="0"/>
                </a:tc>
                <a:tc>
                  <a:txBody>
                    <a:bodyPr/>
                    <a:lstStyle/>
                    <a:p>
                      <a:pPr marL="457200" indent="252095" algn="ctr">
                        <a:lnSpc>
                          <a:spcPct val="150000"/>
                        </a:lnSpc>
                        <a:spcAft>
                          <a:spcPts val="0"/>
                        </a:spcAft>
                      </a:pPr>
                      <a:r>
                        <a:rPr lang="es-EC" sz="1200">
                          <a:effectLst/>
                        </a:rPr>
                        <a:t>8</a:t>
                      </a:r>
                      <a:endParaRPr lang="es-EC" sz="1200">
                        <a:effectLst/>
                        <a:latin typeface="Times New Roman"/>
                        <a:ea typeface="Calibri"/>
                        <a:cs typeface="Arial"/>
                      </a:endParaRPr>
                    </a:p>
                  </a:txBody>
                  <a:tcPr marL="68580" marR="68580" marT="0" marB="0"/>
                </a:tc>
                <a:tc>
                  <a:txBody>
                    <a:bodyPr/>
                    <a:lstStyle/>
                    <a:p>
                      <a:pPr marL="457200" indent="252095" algn="ctr">
                        <a:lnSpc>
                          <a:spcPct val="150000"/>
                        </a:lnSpc>
                        <a:spcAft>
                          <a:spcPts val="0"/>
                        </a:spcAft>
                      </a:pPr>
                      <a:r>
                        <a:rPr lang="es-EC" sz="1200" dirty="0">
                          <a:effectLst/>
                        </a:rPr>
                        <a:t>96</a:t>
                      </a:r>
                      <a:endParaRPr lang="es-EC" sz="1200" dirty="0">
                        <a:effectLst/>
                        <a:latin typeface="Times New Roman"/>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33524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923</Words>
  <Application>Microsoft Office PowerPoint</Application>
  <PresentationFormat>Presentación en pantalla (4:3)</PresentationFormat>
  <Paragraphs>311</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DEPARTAMENTO DE ELECTRICA Y ELECTRÓNICA</vt:lpstr>
      <vt:lpstr>AGENDA</vt:lpstr>
      <vt:lpstr>INTRODUCCIÓN</vt:lpstr>
      <vt:lpstr>INTRODUCCIÓN</vt:lpstr>
      <vt:lpstr>OBJETIVOS</vt:lpstr>
      <vt:lpstr>IMPLEMENTACIÓN</vt:lpstr>
      <vt:lpstr>IMPLEMENTACIÓN</vt:lpstr>
      <vt:lpstr>IMPLEMENTACIÓN</vt:lpstr>
      <vt:lpstr>IMPLEMENTACIÓN</vt:lpstr>
      <vt:lpstr>IMPLEMENTACIÓN</vt:lpstr>
      <vt:lpstr>RESULTADOS OBTENIDOS</vt:lpstr>
      <vt:lpstr>RESULTADOS OBTENIDOS</vt:lpstr>
      <vt:lpstr>RESULTADOS OBTENIDOS</vt:lpstr>
      <vt:lpstr>RESULTADOS OBTENIDOS</vt:lpstr>
      <vt:lpstr>CONCLUSIONES</vt:lpstr>
      <vt:lpstr>CONCLUSIONES</vt:lpstr>
      <vt:lpstr>TRABAJOS FUTUROS</vt:lpstr>
      <vt:lpstr>TRABAJOS FUTUROS</vt:lpstr>
      <vt:lpstr>MUCHAS 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DEPARTAMENTO DE ELECTRICA Y ELECTRÓNICA</dc:title>
  <dc:creator>IZURIETA2</dc:creator>
  <cp:lastModifiedBy>IZURIETA2</cp:lastModifiedBy>
  <cp:revision>20</cp:revision>
  <dcterms:created xsi:type="dcterms:W3CDTF">2017-01-27T22:16:36Z</dcterms:created>
  <dcterms:modified xsi:type="dcterms:W3CDTF">2017-03-06T02:48:01Z</dcterms:modified>
</cp:coreProperties>
</file>