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5"/>
  </p:notesMasterIdLst>
  <p:handoutMasterIdLst>
    <p:handoutMasterId r:id="rId66"/>
  </p:handoutMasterIdLst>
  <p:sldIdLst>
    <p:sldId id="263" r:id="rId2"/>
    <p:sldId id="335" r:id="rId3"/>
    <p:sldId id="423" r:id="rId4"/>
    <p:sldId id="424" r:id="rId5"/>
    <p:sldId id="406" r:id="rId6"/>
    <p:sldId id="416" r:id="rId7"/>
    <p:sldId id="413" r:id="rId8"/>
    <p:sldId id="333" r:id="rId9"/>
    <p:sldId id="336" r:id="rId10"/>
    <p:sldId id="425" r:id="rId11"/>
    <p:sldId id="433" r:id="rId12"/>
    <p:sldId id="430" r:id="rId13"/>
    <p:sldId id="431" r:id="rId14"/>
    <p:sldId id="264" r:id="rId15"/>
    <p:sldId id="352" r:id="rId16"/>
    <p:sldId id="337" r:id="rId17"/>
    <p:sldId id="338" r:id="rId18"/>
    <p:sldId id="339" r:id="rId19"/>
    <p:sldId id="432" r:id="rId20"/>
    <p:sldId id="340" r:id="rId21"/>
    <p:sldId id="341" r:id="rId22"/>
    <p:sldId id="342" r:id="rId23"/>
    <p:sldId id="434" r:id="rId24"/>
    <p:sldId id="439" r:id="rId25"/>
    <p:sldId id="344" r:id="rId26"/>
    <p:sldId id="435" r:id="rId27"/>
    <p:sldId id="436" r:id="rId28"/>
    <p:sldId id="437" r:id="rId29"/>
    <p:sldId id="388" r:id="rId30"/>
    <p:sldId id="347" r:id="rId31"/>
    <p:sldId id="350" r:id="rId32"/>
    <p:sldId id="417" r:id="rId33"/>
    <p:sldId id="440" r:id="rId34"/>
    <p:sldId id="442" r:id="rId35"/>
    <p:sldId id="441" r:id="rId36"/>
    <p:sldId id="418" r:id="rId37"/>
    <p:sldId id="390" r:id="rId38"/>
    <p:sldId id="391" r:id="rId39"/>
    <p:sldId id="354" r:id="rId40"/>
    <p:sldId id="422" r:id="rId41"/>
    <p:sldId id="427" r:id="rId42"/>
    <p:sldId id="359" r:id="rId43"/>
    <p:sldId id="428" r:id="rId44"/>
    <p:sldId id="362" r:id="rId45"/>
    <p:sldId id="443" r:id="rId46"/>
    <p:sldId id="444" r:id="rId47"/>
    <p:sldId id="451" r:id="rId48"/>
    <p:sldId id="452" r:id="rId49"/>
    <p:sldId id="446" r:id="rId50"/>
    <p:sldId id="456" r:id="rId51"/>
    <p:sldId id="453" r:id="rId52"/>
    <p:sldId id="457" r:id="rId53"/>
    <p:sldId id="459" r:id="rId54"/>
    <p:sldId id="458" r:id="rId55"/>
    <p:sldId id="463" r:id="rId56"/>
    <p:sldId id="460" r:id="rId57"/>
    <p:sldId id="429" r:id="rId58"/>
    <p:sldId id="402" r:id="rId59"/>
    <p:sldId id="403" r:id="rId60"/>
    <p:sldId id="420" r:id="rId61"/>
    <p:sldId id="421" r:id="rId62"/>
    <p:sldId id="372" r:id="rId63"/>
    <p:sldId id="40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3716" autoAdjust="0"/>
  </p:normalViewPr>
  <p:slideViewPr>
    <p:cSldViewPr>
      <p:cViewPr varScale="1">
        <p:scale>
          <a:sx n="70" d="100"/>
          <a:sy n="70" d="100"/>
        </p:scale>
        <p:origin x="1410" y="6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Clasificación de empresa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a:outerShdw blurRad="254000" sx="102000" sy="102000" algn="ctr" rotWithShape="0">
                <a:prstClr val="black">
                  <a:alpha val="20000"/>
                </a:prstClr>
              </a:outerShdw>
            </a:effectLst>
          </c:spPr>
          <c:invertIfNegative val="0"/>
          <c:dLbls>
            <c:dLbl>
              <c:idx val="1"/>
              <c:layout>
                <c:manualLayout>
                  <c:x val="7.7876202974628168E-3"/>
                  <c:y val="-6.625109361329748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678915135608253E-2"/>
                  <c:y val="-3.3938466025080198E-4"/>
                </c:manualLayout>
              </c:layout>
              <c:showLegendKey val="0"/>
              <c:showVal val="1"/>
              <c:showCatName val="0"/>
              <c:showSerName val="0"/>
              <c:showPercent val="0"/>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Hoja1!$N$37:$N$41</c:f>
              <c:strCache>
                <c:ptCount val="5"/>
                <c:pt idx="0">
                  <c:v>Micro empres </c:v>
                </c:pt>
                <c:pt idx="1">
                  <c:v>Pequeñas </c:v>
                </c:pt>
                <c:pt idx="2">
                  <c:v>Mediana A </c:v>
                </c:pt>
                <c:pt idx="3">
                  <c:v>Mediana B </c:v>
                </c:pt>
                <c:pt idx="4">
                  <c:v>Grande </c:v>
                </c:pt>
              </c:strCache>
            </c:strRef>
          </c:cat>
          <c:val>
            <c:numRef>
              <c:f>Hoja1!$O$37:$O$41</c:f>
              <c:numCache>
                <c:formatCode>General</c:formatCode>
                <c:ptCount val="5"/>
                <c:pt idx="0">
                  <c:v>760739</c:v>
                </c:pt>
                <c:pt idx="1">
                  <c:v>65135</c:v>
                </c:pt>
                <c:pt idx="2">
                  <c:v>7929</c:v>
                </c:pt>
                <c:pt idx="3">
                  <c:v>5588</c:v>
                </c:pt>
                <c:pt idx="4">
                  <c:v>4253</c:v>
                </c:pt>
              </c:numCache>
            </c:numRef>
          </c:val>
        </c:ser>
        <c:dLbls>
          <c:showLegendKey val="0"/>
          <c:showVal val="0"/>
          <c:showCatName val="0"/>
          <c:showSerName val="0"/>
          <c:showPercent val="0"/>
          <c:showBubbleSize val="0"/>
        </c:dLbls>
        <c:gapWidth val="150"/>
        <c:axId val="352846920"/>
        <c:axId val="352849272"/>
      </c:barChart>
      <c:catAx>
        <c:axId val="35284692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52849272"/>
        <c:crosses val="autoZero"/>
        <c:auto val="1"/>
        <c:lblAlgn val="ctr"/>
        <c:lblOffset val="100"/>
        <c:noMultiLvlLbl val="0"/>
      </c:catAx>
      <c:valAx>
        <c:axId val="3528492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52846920"/>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Grupos</a:t>
            </a:r>
            <a:r>
              <a:rPr lang="en-US" baseline="0"/>
              <a:t> de interesados en la información</a:t>
            </a:r>
            <a:endParaRPr lang="en-US"/>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Porcentaje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a:lstStyle/>
                  <a:p>
                    <a:fld id="{7FFEF675-6E3B-499E-BB7D-BBB0342ECCB1}"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EAA4DFCF-AD90-4177-A0BB-FB15220709C3}"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CD7593AD-8CDE-46AF-AEC0-DA25A6E50562}"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089F5287-8928-4CF0-845F-5557104310D7}"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6E330069-4F4A-4225-B249-9863C2D9842C}"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FBD42FCB-C1C2-47A1-8389-93AE91BCB12D}"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Hoja1!$A$2:$A$7</c:f>
              <c:strCache>
                <c:ptCount val="6"/>
                <c:pt idx="0">
                  <c:v>Dueños / Accionistas</c:v>
                </c:pt>
                <c:pt idx="1">
                  <c:v>Administradores</c:v>
                </c:pt>
                <c:pt idx="2">
                  <c:v>Compradores de la empresa</c:v>
                </c:pt>
                <c:pt idx="3">
                  <c:v>Inversionistas</c:v>
                </c:pt>
                <c:pt idx="4">
                  <c:v>Entidades financieras</c:v>
                </c:pt>
                <c:pt idx="5">
                  <c:v>Otras empresas del sector</c:v>
                </c:pt>
              </c:strCache>
            </c:strRef>
          </c:cat>
          <c:val>
            <c:numRef>
              <c:f>Hoja1!$B$2:$B$7</c:f>
              <c:numCache>
                <c:formatCode>0%</c:formatCode>
                <c:ptCount val="6"/>
                <c:pt idx="0">
                  <c:v>0.92</c:v>
                </c:pt>
                <c:pt idx="1">
                  <c:v>0.85</c:v>
                </c:pt>
                <c:pt idx="2">
                  <c:v>0.45</c:v>
                </c:pt>
                <c:pt idx="3">
                  <c:v>0.74</c:v>
                </c:pt>
                <c:pt idx="4">
                  <c:v>0.54</c:v>
                </c:pt>
                <c:pt idx="5">
                  <c:v>0.44</c:v>
                </c:pt>
              </c:numCache>
            </c:numRef>
          </c:val>
        </c:ser>
        <c:dLbls>
          <c:dLblPos val="inEnd"/>
          <c:showLegendKey val="0"/>
          <c:showVal val="1"/>
          <c:showCatName val="0"/>
          <c:showSerName val="0"/>
          <c:showPercent val="0"/>
          <c:showBubbleSize val="0"/>
        </c:dLbls>
        <c:gapWidth val="41"/>
        <c:axId val="419043464"/>
        <c:axId val="419044248"/>
      </c:barChart>
      <c:catAx>
        <c:axId val="419043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419044248"/>
        <c:crosses val="autoZero"/>
        <c:auto val="1"/>
        <c:lblAlgn val="ctr"/>
        <c:lblOffset val="100"/>
        <c:noMultiLvlLbl val="0"/>
      </c:catAx>
      <c:valAx>
        <c:axId val="419044248"/>
        <c:scaling>
          <c:orientation val="minMax"/>
        </c:scaling>
        <c:delete val="1"/>
        <c:axPos val="l"/>
        <c:numFmt formatCode="0%" sourceLinked="1"/>
        <c:majorTickMark val="none"/>
        <c:minorTickMark val="none"/>
        <c:tickLblPos val="nextTo"/>
        <c:crossAx val="4190434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Porcentaje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a:lstStyle/>
                  <a:p>
                    <a:fld id="{335C561E-6287-4543-BB7D-DEB9E810FB4A}"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2B5A1B1B-0382-4B0E-B27B-FBFDD60FFE49}"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1A730555-F0E2-4E5E-B0CA-4DAA24E9BC0B}"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7B6C50F9-2144-48BD-81E1-50251CAFA6D8}"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46AD65FC-64A2-40C1-86B1-F1D129EAC2BD}"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Pocas oportunidades empresariales (falta de competitividad)</c:v>
                </c:pt>
                <c:pt idx="1">
                  <c:v>Problemas financieros</c:v>
                </c:pt>
                <c:pt idx="2">
                  <c:v>No se alcanzan los objetivos propuestos</c:v>
                </c:pt>
                <c:pt idx="3">
                  <c:v>No se toman decisiones oportunamente</c:v>
                </c:pt>
                <c:pt idx="4">
                  <c:v>Otros</c:v>
                </c:pt>
              </c:strCache>
            </c:strRef>
          </c:cat>
          <c:val>
            <c:numRef>
              <c:f>Hoja1!$B$2:$B$6</c:f>
              <c:numCache>
                <c:formatCode>0%</c:formatCode>
                <c:ptCount val="5"/>
                <c:pt idx="0">
                  <c:v>0.81</c:v>
                </c:pt>
                <c:pt idx="1">
                  <c:v>0.33</c:v>
                </c:pt>
                <c:pt idx="2">
                  <c:v>0.45</c:v>
                </c:pt>
                <c:pt idx="3">
                  <c:v>0.76</c:v>
                </c:pt>
                <c:pt idx="4">
                  <c:v>0.08</c:v>
                </c:pt>
              </c:numCache>
            </c:numRef>
          </c:val>
        </c:ser>
        <c:dLbls>
          <c:dLblPos val="inEnd"/>
          <c:showLegendKey val="0"/>
          <c:showVal val="1"/>
          <c:showCatName val="0"/>
          <c:showSerName val="0"/>
          <c:showPercent val="0"/>
          <c:showBubbleSize val="0"/>
        </c:dLbls>
        <c:gapWidth val="41"/>
        <c:axId val="419061104"/>
        <c:axId val="419054440"/>
      </c:barChart>
      <c:catAx>
        <c:axId val="419061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419054440"/>
        <c:crosses val="autoZero"/>
        <c:auto val="1"/>
        <c:lblAlgn val="ctr"/>
        <c:lblOffset val="100"/>
        <c:noMultiLvlLbl val="0"/>
      </c:catAx>
      <c:valAx>
        <c:axId val="419054440"/>
        <c:scaling>
          <c:orientation val="minMax"/>
        </c:scaling>
        <c:delete val="1"/>
        <c:axPos val="l"/>
        <c:numFmt formatCode="0%" sourceLinked="1"/>
        <c:majorTickMark val="none"/>
        <c:minorTickMark val="none"/>
        <c:tickLblPos val="nextTo"/>
        <c:crossAx val="4190611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EC" sz="2400" dirty="0" smtClean="0"/>
              <a:t>EMPRESAS</a:t>
            </a:r>
            <a:r>
              <a:rPr lang="es-EC" sz="2400" baseline="0" dirty="0" smtClean="0"/>
              <a:t> DEL SECTOR  DE AGROPECUARIO </a:t>
            </a:r>
            <a:endParaRPr lang="es-EC" sz="2400" dirty="0"/>
          </a:p>
        </c:rich>
      </c:tx>
      <c:layout>
        <c:manualLayout>
          <c:xMode val="edge"/>
          <c:yMode val="edge"/>
          <c:x val="0.19040197640875153"/>
          <c:y val="4.0375672544320472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C"/>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Hoja1!$O$72:$O$76</c:f>
              <c:strCache>
                <c:ptCount val="5"/>
                <c:pt idx="0">
                  <c:v>Micro empres </c:v>
                </c:pt>
                <c:pt idx="1">
                  <c:v>Pequeñas </c:v>
                </c:pt>
                <c:pt idx="2">
                  <c:v>Mediana A </c:v>
                </c:pt>
                <c:pt idx="3">
                  <c:v>Mediana B </c:v>
                </c:pt>
                <c:pt idx="4">
                  <c:v>Grande </c:v>
                </c:pt>
              </c:strCache>
            </c:strRef>
          </c:cat>
          <c:val>
            <c:numRef>
              <c:f>Hoja1!$P$72:$P$76</c:f>
              <c:numCache>
                <c:formatCode>General</c:formatCode>
                <c:ptCount val="5"/>
                <c:pt idx="0">
                  <c:v>83513</c:v>
                </c:pt>
                <c:pt idx="1">
                  <c:v>4577</c:v>
                </c:pt>
                <c:pt idx="2">
                  <c:v>692</c:v>
                </c:pt>
                <c:pt idx="3">
                  <c:v>548</c:v>
                </c:pt>
                <c:pt idx="4">
                  <c:v>218</c:v>
                </c:pt>
              </c:numCache>
            </c:numRef>
          </c:val>
        </c:ser>
        <c:dLbls>
          <c:showLegendKey val="0"/>
          <c:showVal val="0"/>
          <c:showCatName val="0"/>
          <c:showSerName val="0"/>
          <c:showPercent val="0"/>
          <c:showBubbleSize val="0"/>
        </c:dLbls>
        <c:gapWidth val="150"/>
        <c:axId val="352848096"/>
        <c:axId val="352848488"/>
      </c:barChart>
      <c:catAx>
        <c:axId val="35284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352848488"/>
        <c:crosses val="autoZero"/>
        <c:auto val="1"/>
        <c:lblAlgn val="ctr"/>
        <c:lblOffset val="100"/>
        <c:noMultiLvlLbl val="0"/>
      </c:catAx>
      <c:valAx>
        <c:axId val="352848488"/>
        <c:scaling>
          <c:orientation val="minMax"/>
        </c:scaling>
        <c:delete val="0"/>
        <c:axPos val="l"/>
        <c:majorGridlines>
          <c:spPr>
            <a:ln w="9525" cap="flat" cmpd="sng" algn="ctr">
              <a:solidFill>
                <a:schemeClr val="dk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35284809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stacked"/>
        <c:varyColors val="0"/>
        <c:ser>
          <c:idx val="0"/>
          <c:order val="0"/>
          <c:tx>
            <c:strRef>
              <c:f>Hoja1!$B$1</c:f>
              <c:strCache>
                <c:ptCount val="1"/>
                <c:pt idx="0">
                  <c:v>Muestra de 382 empresas del sector agropecuario</c:v>
                </c:pt>
              </c:strCache>
            </c:strRef>
          </c:tx>
          <c:spPr>
            <a:solidFill>
              <a:schemeClr val="accent5">
                <a:alpha val="85000"/>
              </a:schemeClr>
            </a:solidFill>
            <a:ln w="9525" cap="flat" cmpd="sng" algn="ctr">
              <a:solidFill>
                <a:schemeClr val="lt1">
                  <a:alpha val="50000"/>
                </a:schemeClr>
              </a:solidFill>
              <a:round/>
            </a:ln>
            <a:effectLst/>
          </c:spPr>
          <c:invertIfNegative val="0"/>
          <c:dLbls>
            <c:dLbl>
              <c:idx val="0"/>
              <c:layout/>
              <c:tx>
                <c:rich>
                  <a:bodyPr/>
                  <a:lstStyle/>
                  <a:p>
                    <a:fld id="{5E950ED4-272C-4E3F-BA73-D08C4F4CF240}" type="VALUE">
                      <a:rPr lang="en-US">
                        <a:solidFill>
                          <a:sysClr val="windowText" lastClr="000000"/>
                        </a:solidFill>
                      </a:rPr>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baseline="0">
                        <a:solidFill>
                          <a:schemeClr val="tx1"/>
                        </a:solidFill>
                      </a:rPr>
                      <a:t>115</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fld id="{F3F1AE00-B6A1-43D9-A6F2-56966A714D8E}" type="VALUE">
                      <a:rPr lang="en-US" baseline="0">
                        <a:solidFill>
                          <a:schemeClr val="tx1"/>
                        </a:solidFill>
                      </a:rPr>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Hoja1!$A$2:$A$4</c:f>
              <c:strCache>
                <c:ptCount val="3"/>
                <c:pt idx="0">
                  <c:v>Agricolas y Ganaderas </c:v>
                </c:pt>
                <c:pt idx="1">
                  <c:v>Pesca y Acuicultura</c:v>
                </c:pt>
                <c:pt idx="2">
                  <c:v>Silvicultura </c:v>
                </c:pt>
              </c:strCache>
            </c:strRef>
          </c:cat>
          <c:val>
            <c:numRef>
              <c:f>Hoja1!$B$2:$B$4</c:f>
              <c:numCache>
                <c:formatCode>General</c:formatCode>
                <c:ptCount val="3"/>
                <c:pt idx="0">
                  <c:v>256</c:v>
                </c:pt>
                <c:pt idx="1">
                  <c:v>113</c:v>
                </c:pt>
                <c:pt idx="2">
                  <c:v>11</c:v>
                </c:pt>
              </c:numCache>
            </c:numRef>
          </c:val>
        </c:ser>
        <c:dLbls>
          <c:dLblPos val="ctr"/>
          <c:showLegendKey val="0"/>
          <c:showVal val="1"/>
          <c:showCatName val="0"/>
          <c:showSerName val="0"/>
          <c:showPercent val="0"/>
          <c:showBubbleSize val="0"/>
        </c:dLbls>
        <c:gapWidth val="150"/>
        <c:overlap val="100"/>
        <c:axId val="419070120"/>
        <c:axId val="419045424"/>
      </c:barChart>
      <c:catAx>
        <c:axId val="419070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419045424"/>
        <c:crosses val="autoZero"/>
        <c:auto val="1"/>
        <c:lblAlgn val="ctr"/>
        <c:lblOffset val="100"/>
        <c:noMultiLvlLbl val="0"/>
      </c:catAx>
      <c:valAx>
        <c:axId val="4190454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90701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manualLayout>
          <c:layoutTarget val="inner"/>
          <c:xMode val="edge"/>
          <c:yMode val="edge"/>
          <c:x val="0.29513387655339368"/>
          <c:y val="0.17164195203467078"/>
          <c:w val="0.62885012551085606"/>
          <c:h val="0.63995736987589291"/>
        </c:manualLayout>
      </c:layout>
      <c:barChart>
        <c:barDir val="bar"/>
        <c:grouping val="clustered"/>
        <c:varyColors val="0"/>
        <c:ser>
          <c:idx val="0"/>
          <c:order val="0"/>
          <c:tx>
            <c:strRef>
              <c:f>Hoja1!$B$1</c:f>
              <c:strCache>
                <c:ptCount val="1"/>
                <c:pt idx="0">
                  <c:v>Años de operación de las empresas</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fld id="{755BA52A-40AD-4D69-A7FB-4866152642CD}"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B623302C-4FB4-43A0-8E0B-7C70C29968DB}" type="VALUE">
                      <a:rPr lang="en-US" b="1">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3DB48991-4A29-4248-B5F3-2E18AC9EC7FB}"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2DEC8C1A-4F25-4AA4-AB89-ED43DB7A40B2}"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Uno o dos años</c:v>
                </c:pt>
                <c:pt idx="1">
                  <c:v>De tres años a cinco</c:v>
                </c:pt>
                <c:pt idx="2">
                  <c:v>De cinco a diez años</c:v>
                </c:pt>
                <c:pt idx="3">
                  <c:v>De diez años en adelante</c:v>
                </c:pt>
              </c:strCache>
            </c:strRef>
          </c:cat>
          <c:val>
            <c:numRef>
              <c:f>Hoja1!$B$2:$B$5</c:f>
              <c:numCache>
                <c:formatCode>0.00%</c:formatCode>
                <c:ptCount val="4"/>
                <c:pt idx="0">
                  <c:v>3.6299999999999999E-2</c:v>
                </c:pt>
                <c:pt idx="1">
                  <c:v>0.23150000000000001</c:v>
                </c:pt>
                <c:pt idx="2">
                  <c:v>0.16400000000000001</c:v>
                </c:pt>
                <c:pt idx="3">
                  <c:v>0.56820000000000004</c:v>
                </c:pt>
              </c:numCache>
            </c:numRef>
          </c:val>
        </c:ser>
        <c:dLbls>
          <c:dLblPos val="inEnd"/>
          <c:showLegendKey val="0"/>
          <c:showVal val="1"/>
          <c:showCatName val="0"/>
          <c:showSerName val="0"/>
          <c:showPercent val="0"/>
          <c:showBubbleSize val="0"/>
        </c:dLbls>
        <c:gapWidth val="65"/>
        <c:axId val="419051696"/>
        <c:axId val="419052480"/>
      </c:barChart>
      <c:catAx>
        <c:axId val="4190516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419052480"/>
        <c:crosses val="autoZero"/>
        <c:auto val="1"/>
        <c:lblAlgn val="ctr"/>
        <c:lblOffset val="100"/>
        <c:noMultiLvlLbl val="0"/>
      </c:catAx>
      <c:valAx>
        <c:axId val="4190524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4190516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Información al día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0"/>
              <c:layout/>
              <c:tx>
                <c:rich>
                  <a:bodyPr/>
                  <a:lstStyle/>
                  <a:p>
                    <a:fld id="{E80BA14E-5F3E-4FD2-819D-215129986085}" type="CATEGORYNAME">
                      <a:rPr lang="en-US"/>
                      <a:pPr/>
                      <a:t>[NOMBRE DE CATEGORÍA]</a:t>
                    </a:fld>
                    <a:endParaRPr lang="en-US" baseline="0"/>
                  </a:p>
                  <a:p>
                    <a:fld id="{063CAD74-FCA2-40C7-BD07-025374C60A17}" type="VALUE">
                      <a:rPr lang="en-US"/>
                      <a:pPr/>
                      <a:t>[VALOR]</a:t>
                    </a:fld>
                    <a:endParaRPr lang="es-EC"/>
                  </a:p>
                </c:rich>
              </c:tx>
              <c:dLblPos val="ctr"/>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tx>
                <c:rich>
                  <a:bodyPr/>
                  <a:lstStyle/>
                  <a:p>
                    <a:fld id="{8E3D2FFE-CEBD-4ABF-8509-1896EF76FC17}" type="CATEGORYNAME">
                      <a:rPr lang="en-US"/>
                      <a:pPr/>
                      <a:t>[NOMBRE DE CATEGORÍA]</a:t>
                    </a:fld>
                    <a:endParaRPr lang="en-US" baseline="0"/>
                  </a:p>
                  <a:p>
                    <a:fld id="{6FF94E17-96B7-499B-8EB3-FB11082F5786}" type="VALUE">
                      <a:rPr lang="en-US"/>
                      <a:pPr/>
                      <a:t>[VALOR]</a:t>
                    </a:fld>
                    <a:endParaRPr lang="es-EC"/>
                  </a:p>
                </c:rich>
              </c:tx>
              <c:dLblPos val="ctr"/>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numFmt formatCode="0.00%" sourceLinked="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0.00%</c:formatCode>
                <c:ptCount val="2"/>
                <c:pt idx="0">
                  <c:v>0.83520000000000005</c:v>
                </c:pt>
                <c:pt idx="1">
                  <c:v>0.1648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Análisis de precedentes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Columna1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0"/>
              <c:layout/>
              <c:tx>
                <c:rich>
                  <a:bodyPr/>
                  <a:lstStyle/>
                  <a:p>
                    <a:fld id="{C9113B48-ABC3-455D-866B-4013517DE263}" type="VALUE">
                      <a:rPr lang="en-US"/>
                      <a:pPr/>
                      <a:t>[VALOR]</a:t>
                    </a:fld>
                    <a:endParaRPr lang="es-EC"/>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D3EA0294-A2C2-4D8D-9B47-E8B8A4873170}" type="VALUE">
                      <a:rPr lang="en-US"/>
                      <a:pPr/>
                      <a:t>[VALOR]</a:t>
                    </a:fld>
                    <a:endParaRPr lang="es-EC"/>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0.00%</c:formatCode>
                <c:ptCount val="2"/>
                <c:pt idx="0">
                  <c:v>0.31340000000000001</c:v>
                </c:pt>
                <c:pt idx="1">
                  <c:v>0.68659999999999999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Aceptación de un modelo de valoración</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SI</c:v>
                </c:pt>
                <c:pt idx="1">
                  <c:v>NO</c:v>
                </c:pt>
              </c:strCache>
            </c:strRef>
          </c:cat>
          <c:val>
            <c:numRef>
              <c:f>Hoja1!$B$2:$B$3</c:f>
              <c:numCache>
                <c:formatCode>0%</c:formatCode>
                <c:ptCount val="2"/>
                <c:pt idx="0">
                  <c:v>0.93</c:v>
                </c:pt>
                <c:pt idx="1">
                  <c:v>7.0000000000000007E-2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Nivel de información</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SI</c:v>
                </c:pt>
                <c:pt idx="1">
                  <c:v>NO</c:v>
                </c:pt>
              </c:strCache>
            </c:strRef>
          </c:cat>
          <c:val>
            <c:numRef>
              <c:f>Hoja1!$B$2:$B$3</c:f>
              <c:numCache>
                <c:formatCode>0%</c:formatCode>
                <c:ptCount val="2"/>
                <c:pt idx="0">
                  <c:v>0.85</c:v>
                </c:pt>
                <c:pt idx="1">
                  <c:v>0.15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Información que poseen las empresas </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Porcentaje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a:lstStyle/>
                  <a:p>
                    <a:fld id="{58E0285F-0CBE-4E00-BAC0-87C20D5CC705}"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EC9D108D-4765-46DF-B578-248737960F82}" type="VALUE">
                      <a:rPr lang="en-US" b="1">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10DE235D-A808-4E62-AB25-69062D8793EC}"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4A5B8381-21BE-4911-8216-46E5A7D49626}"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AD0B66D1-763F-4134-A23E-769DE227EE50}"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41596198-89B4-499B-9D3C-6ECD78C252B8}"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03F8CB60-AD02-4887-8895-8614C53A45FE}" type="VALUE">
                      <a:rPr lang="en-US">
                        <a:solidFill>
                          <a:sysClr val="windowText" lastClr="000000"/>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 Análisis financiero de los resultados de la empresa</c:v>
                </c:pt>
                <c:pt idx="1">
                  <c:v> Valor contable o patrimonio de la empresa</c:v>
                </c:pt>
                <c:pt idx="2">
                  <c:v>Valor de liquidación de la empresa</c:v>
                </c:pt>
                <c:pt idx="3">
                  <c:v>Proyección de ventas para los siguientes años</c:v>
                </c:pt>
                <c:pt idx="4">
                  <c:v> Análisis de flujos esperados para los siguientes años</c:v>
                </c:pt>
                <c:pt idx="5">
                  <c:v>Referente de valor de otras empresas de su sector en el mercado</c:v>
                </c:pt>
                <c:pt idx="6">
                  <c:v>Otros</c:v>
                </c:pt>
              </c:strCache>
            </c:strRef>
          </c:cat>
          <c:val>
            <c:numRef>
              <c:f>Hoja1!$B$2:$B$8</c:f>
              <c:numCache>
                <c:formatCode>0%</c:formatCode>
                <c:ptCount val="7"/>
                <c:pt idx="0">
                  <c:v>0.89</c:v>
                </c:pt>
                <c:pt idx="1">
                  <c:v>0.92</c:v>
                </c:pt>
                <c:pt idx="2">
                  <c:v>0.45</c:v>
                </c:pt>
                <c:pt idx="3">
                  <c:v>0.91</c:v>
                </c:pt>
                <c:pt idx="4">
                  <c:v>0.3</c:v>
                </c:pt>
                <c:pt idx="5">
                  <c:v>0.08</c:v>
                </c:pt>
                <c:pt idx="6">
                  <c:v>0.05</c:v>
                </c:pt>
              </c:numCache>
            </c:numRef>
          </c:val>
        </c:ser>
        <c:dLbls>
          <c:dLblPos val="inEnd"/>
          <c:showLegendKey val="0"/>
          <c:showVal val="1"/>
          <c:showCatName val="0"/>
          <c:showSerName val="0"/>
          <c:showPercent val="0"/>
          <c:showBubbleSize val="0"/>
        </c:dLbls>
        <c:gapWidth val="41"/>
        <c:axId val="419050128"/>
        <c:axId val="419063064"/>
      </c:barChart>
      <c:catAx>
        <c:axId val="419050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419063064"/>
        <c:crosses val="autoZero"/>
        <c:auto val="1"/>
        <c:lblAlgn val="ctr"/>
        <c:lblOffset val="100"/>
        <c:noMultiLvlLbl val="0"/>
      </c:catAx>
      <c:valAx>
        <c:axId val="419063064"/>
        <c:scaling>
          <c:orientation val="minMax"/>
        </c:scaling>
        <c:delete val="1"/>
        <c:axPos val="l"/>
        <c:numFmt formatCode="0%" sourceLinked="1"/>
        <c:majorTickMark val="none"/>
        <c:minorTickMark val="none"/>
        <c:tickLblPos val="nextTo"/>
        <c:crossAx val="4190501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ata14.xml.rels><?xml version="1.0" encoding="UTF-8" standalone="yes"?>
<Relationships xmlns="http://schemas.openxmlformats.org/package/2006/relationships"><Relationship Id="rId1" Type="http://schemas.openxmlformats.org/officeDocument/2006/relationships/image" Target="../media/image37.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3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2.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D76BF-E616-4694-9FD1-994F8B514E79}" type="doc">
      <dgm:prSet loTypeId="urn:microsoft.com/office/officeart/2005/8/layout/gear1" loCatId="process" qsTypeId="urn:microsoft.com/office/officeart/2005/8/quickstyle/simple1" qsCatId="simple" csTypeId="urn:microsoft.com/office/officeart/2005/8/colors/colorful3" csCatId="colorful" phldr="1"/>
      <dgm:spPr/>
    </dgm:pt>
    <dgm:pt modelId="{61CFCFA4-0004-423C-9483-4608F928B3A0}">
      <dgm:prSet phldrT="[Texto]" custT="1"/>
      <dgm:spPr/>
      <dgm:t>
        <a:bodyPr/>
        <a:lstStyle/>
        <a:p>
          <a:r>
            <a:rPr lang="es-EC" sz="1400" dirty="0" smtClean="0"/>
            <a:t>En un mundo globalizado tener la información correcta es la base que permite realizar de una forma oportuna cualquier actividad que tenga relación con los negocios </a:t>
          </a:r>
          <a:endParaRPr lang="es-EC" sz="1400" dirty="0"/>
        </a:p>
      </dgm:t>
    </dgm:pt>
    <dgm:pt modelId="{B27FDD5B-0CEC-4483-950A-EC58C73F5714}" type="parTrans" cxnId="{BAB8DE5B-1EA1-4567-BF12-1DDD5CC34A33}">
      <dgm:prSet/>
      <dgm:spPr/>
      <dgm:t>
        <a:bodyPr/>
        <a:lstStyle/>
        <a:p>
          <a:endParaRPr lang="es-EC"/>
        </a:p>
      </dgm:t>
    </dgm:pt>
    <dgm:pt modelId="{FCDBDDDF-50E7-4558-9AFB-947DF80CF68F}" type="sibTrans" cxnId="{BAB8DE5B-1EA1-4567-BF12-1DDD5CC34A33}">
      <dgm:prSet/>
      <dgm:spPr/>
      <dgm:t>
        <a:bodyPr/>
        <a:lstStyle/>
        <a:p>
          <a:endParaRPr lang="es-EC"/>
        </a:p>
      </dgm:t>
    </dgm:pt>
    <dgm:pt modelId="{B9AAE99F-5A8D-43E6-9FC8-ACA4AD473074}">
      <dgm:prSet phldrT="[Texto]"/>
      <dgm:spPr/>
      <dgm:t>
        <a:bodyPr/>
        <a:lstStyle/>
        <a:p>
          <a:r>
            <a:rPr lang="es-EC" dirty="0" smtClean="0"/>
            <a:t>Cómo utilizarlos de una manera correcta para que generen ganancias</a:t>
          </a:r>
          <a:endParaRPr lang="es-EC" dirty="0"/>
        </a:p>
      </dgm:t>
    </dgm:pt>
    <dgm:pt modelId="{2736CB77-98D7-4CD9-B219-9F914A404A33}" type="parTrans" cxnId="{1B6D0227-663A-444B-BD9C-79C7FDD50AD4}">
      <dgm:prSet/>
      <dgm:spPr/>
      <dgm:t>
        <a:bodyPr/>
        <a:lstStyle/>
        <a:p>
          <a:endParaRPr lang="es-EC"/>
        </a:p>
      </dgm:t>
    </dgm:pt>
    <dgm:pt modelId="{B8B3BF63-51C0-47E6-82FB-1AD7EAF3A2E6}" type="sibTrans" cxnId="{1B6D0227-663A-444B-BD9C-79C7FDD50AD4}">
      <dgm:prSet/>
      <dgm:spPr/>
      <dgm:t>
        <a:bodyPr/>
        <a:lstStyle/>
        <a:p>
          <a:endParaRPr lang="es-EC"/>
        </a:p>
      </dgm:t>
    </dgm:pt>
    <dgm:pt modelId="{E141AE5B-D383-4464-8B49-83B04C859A1B}">
      <dgm:prSet phldrT="[Texto]" phldr="1"/>
      <dgm:spPr/>
      <dgm:t>
        <a:bodyPr/>
        <a:lstStyle/>
        <a:p>
          <a:endParaRPr lang="es-EC"/>
        </a:p>
      </dgm:t>
    </dgm:pt>
    <dgm:pt modelId="{FA17803B-73A9-42A4-B1D1-170D1B67F0C1}" type="parTrans" cxnId="{5DED979F-48B9-4FFC-85B6-2D985B8C0DE8}">
      <dgm:prSet/>
      <dgm:spPr/>
      <dgm:t>
        <a:bodyPr/>
        <a:lstStyle/>
        <a:p>
          <a:endParaRPr lang="es-EC"/>
        </a:p>
      </dgm:t>
    </dgm:pt>
    <dgm:pt modelId="{BAAE553E-8D5A-41A8-BE9E-A815C42334F5}" type="sibTrans" cxnId="{5DED979F-48B9-4FFC-85B6-2D985B8C0DE8}">
      <dgm:prSet/>
      <dgm:spPr/>
      <dgm:t>
        <a:bodyPr/>
        <a:lstStyle/>
        <a:p>
          <a:endParaRPr lang="es-EC"/>
        </a:p>
      </dgm:t>
    </dgm:pt>
    <dgm:pt modelId="{AC563C15-9554-45E5-872A-54A67EAB7704}">
      <dgm:prSet/>
      <dgm:spPr/>
      <dgm:t>
        <a:bodyPr/>
        <a:lstStyle/>
        <a:p>
          <a:r>
            <a:rPr lang="es-EC" dirty="0" smtClean="0"/>
            <a:t>Cómo se obtienen los recursos para el funcionamiento del mismo</a:t>
          </a:r>
          <a:endParaRPr lang="es-EC" dirty="0"/>
        </a:p>
      </dgm:t>
    </dgm:pt>
    <dgm:pt modelId="{EFF3AD0B-B15A-4178-AEA3-766C1502704A}" type="parTrans" cxnId="{C4961751-6365-4F41-B45C-33404CD2ADEE}">
      <dgm:prSet/>
      <dgm:spPr/>
      <dgm:t>
        <a:bodyPr/>
        <a:lstStyle/>
        <a:p>
          <a:endParaRPr lang="es-EC"/>
        </a:p>
      </dgm:t>
    </dgm:pt>
    <dgm:pt modelId="{3399958F-72FF-499B-8877-B9DA7573FB3D}" type="sibTrans" cxnId="{C4961751-6365-4F41-B45C-33404CD2ADEE}">
      <dgm:prSet/>
      <dgm:spPr/>
      <dgm:t>
        <a:bodyPr/>
        <a:lstStyle/>
        <a:p>
          <a:endParaRPr lang="es-EC"/>
        </a:p>
      </dgm:t>
    </dgm:pt>
    <dgm:pt modelId="{9B61EEB6-CC63-4F28-A963-6ADF32585D4E}" type="pres">
      <dgm:prSet presAssocID="{2E0D76BF-E616-4694-9FD1-994F8B514E79}" presName="composite" presStyleCnt="0">
        <dgm:presLayoutVars>
          <dgm:chMax val="3"/>
          <dgm:animLvl val="lvl"/>
          <dgm:resizeHandles val="exact"/>
        </dgm:presLayoutVars>
      </dgm:prSet>
      <dgm:spPr/>
    </dgm:pt>
    <dgm:pt modelId="{630BD5AC-EBD6-40BF-85CF-5272DA0D484B}" type="pres">
      <dgm:prSet presAssocID="{61CFCFA4-0004-423C-9483-4608F928B3A0}" presName="gear1" presStyleLbl="node1" presStyleIdx="0" presStyleCnt="3">
        <dgm:presLayoutVars>
          <dgm:chMax val="1"/>
          <dgm:bulletEnabled val="1"/>
        </dgm:presLayoutVars>
      </dgm:prSet>
      <dgm:spPr/>
      <dgm:t>
        <a:bodyPr/>
        <a:lstStyle/>
        <a:p>
          <a:endParaRPr lang="es-EC"/>
        </a:p>
      </dgm:t>
    </dgm:pt>
    <dgm:pt modelId="{198E2960-C8E0-4459-B2DE-816492E4DB34}" type="pres">
      <dgm:prSet presAssocID="{61CFCFA4-0004-423C-9483-4608F928B3A0}" presName="gear1srcNode" presStyleLbl="node1" presStyleIdx="0" presStyleCnt="3"/>
      <dgm:spPr/>
      <dgm:t>
        <a:bodyPr/>
        <a:lstStyle/>
        <a:p>
          <a:endParaRPr lang="es-EC"/>
        </a:p>
      </dgm:t>
    </dgm:pt>
    <dgm:pt modelId="{89668227-4D0E-4CA1-A372-C050234907C4}" type="pres">
      <dgm:prSet presAssocID="{61CFCFA4-0004-423C-9483-4608F928B3A0}" presName="gear1dstNode" presStyleLbl="node1" presStyleIdx="0" presStyleCnt="3"/>
      <dgm:spPr/>
      <dgm:t>
        <a:bodyPr/>
        <a:lstStyle/>
        <a:p>
          <a:endParaRPr lang="es-EC"/>
        </a:p>
      </dgm:t>
    </dgm:pt>
    <dgm:pt modelId="{07231D48-A4C0-4FD0-B005-A271E639D04B}" type="pres">
      <dgm:prSet presAssocID="{B9AAE99F-5A8D-43E6-9FC8-ACA4AD473074}" presName="gear2" presStyleLbl="node1" presStyleIdx="1" presStyleCnt="3" custScaleX="112347" custScaleY="119407">
        <dgm:presLayoutVars>
          <dgm:chMax val="1"/>
          <dgm:bulletEnabled val="1"/>
        </dgm:presLayoutVars>
      </dgm:prSet>
      <dgm:spPr/>
      <dgm:t>
        <a:bodyPr/>
        <a:lstStyle/>
        <a:p>
          <a:endParaRPr lang="es-EC"/>
        </a:p>
      </dgm:t>
    </dgm:pt>
    <dgm:pt modelId="{5F600CE3-7CF5-4CF5-8E16-9C6CE66607A6}" type="pres">
      <dgm:prSet presAssocID="{B9AAE99F-5A8D-43E6-9FC8-ACA4AD473074}" presName="gear2srcNode" presStyleLbl="node1" presStyleIdx="1" presStyleCnt="3"/>
      <dgm:spPr/>
      <dgm:t>
        <a:bodyPr/>
        <a:lstStyle/>
        <a:p>
          <a:endParaRPr lang="es-EC"/>
        </a:p>
      </dgm:t>
    </dgm:pt>
    <dgm:pt modelId="{5213A080-F2CB-449E-B623-085385FC55A5}" type="pres">
      <dgm:prSet presAssocID="{B9AAE99F-5A8D-43E6-9FC8-ACA4AD473074}" presName="gear2dstNode" presStyleLbl="node1" presStyleIdx="1" presStyleCnt="3"/>
      <dgm:spPr/>
      <dgm:t>
        <a:bodyPr/>
        <a:lstStyle/>
        <a:p>
          <a:endParaRPr lang="es-EC"/>
        </a:p>
      </dgm:t>
    </dgm:pt>
    <dgm:pt modelId="{CB8482A7-64FB-46FE-BA8F-D22D386011AC}" type="pres">
      <dgm:prSet presAssocID="{AC563C15-9554-45E5-872A-54A67EAB7704}" presName="gear3" presStyleLbl="node1" presStyleIdx="2" presStyleCnt="3"/>
      <dgm:spPr/>
      <dgm:t>
        <a:bodyPr/>
        <a:lstStyle/>
        <a:p>
          <a:endParaRPr lang="es-EC"/>
        </a:p>
      </dgm:t>
    </dgm:pt>
    <dgm:pt modelId="{B3AB2B5D-943A-4424-AE05-89E56E14C534}" type="pres">
      <dgm:prSet presAssocID="{AC563C15-9554-45E5-872A-54A67EAB7704}" presName="gear3tx" presStyleLbl="node1" presStyleIdx="2" presStyleCnt="3">
        <dgm:presLayoutVars>
          <dgm:chMax val="1"/>
          <dgm:bulletEnabled val="1"/>
        </dgm:presLayoutVars>
      </dgm:prSet>
      <dgm:spPr/>
      <dgm:t>
        <a:bodyPr/>
        <a:lstStyle/>
        <a:p>
          <a:endParaRPr lang="es-EC"/>
        </a:p>
      </dgm:t>
    </dgm:pt>
    <dgm:pt modelId="{61541B65-6DEB-4850-950F-A017A90F11D6}" type="pres">
      <dgm:prSet presAssocID="{AC563C15-9554-45E5-872A-54A67EAB7704}" presName="gear3srcNode" presStyleLbl="node1" presStyleIdx="2" presStyleCnt="3"/>
      <dgm:spPr/>
      <dgm:t>
        <a:bodyPr/>
        <a:lstStyle/>
        <a:p>
          <a:endParaRPr lang="es-EC"/>
        </a:p>
      </dgm:t>
    </dgm:pt>
    <dgm:pt modelId="{70BC6B8D-7489-4DF4-8C49-68507A5DB12F}" type="pres">
      <dgm:prSet presAssocID="{AC563C15-9554-45E5-872A-54A67EAB7704}" presName="gear3dstNode" presStyleLbl="node1" presStyleIdx="2" presStyleCnt="3"/>
      <dgm:spPr/>
      <dgm:t>
        <a:bodyPr/>
        <a:lstStyle/>
        <a:p>
          <a:endParaRPr lang="es-EC"/>
        </a:p>
      </dgm:t>
    </dgm:pt>
    <dgm:pt modelId="{FD865E81-5E9D-4464-A851-D0E6D057D5FD}" type="pres">
      <dgm:prSet presAssocID="{FCDBDDDF-50E7-4558-9AFB-947DF80CF68F}" presName="connector1" presStyleLbl="sibTrans2D1" presStyleIdx="0" presStyleCnt="3"/>
      <dgm:spPr/>
      <dgm:t>
        <a:bodyPr/>
        <a:lstStyle/>
        <a:p>
          <a:endParaRPr lang="es-EC"/>
        </a:p>
      </dgm:t>
    </dgm:pt>
    <dgm:pt modelId="{1F0B7B8B-890A-42C1-9909-310A7F8F7E2C}" type="pres">
      <dgm:prSet presAssocID="{B8B3BF63-51C0-47E6-82FB-1AD7EAF3A2E6}" presName="connector2" presStyleLbl="sibTrans2D1" presStyleIdx="1" presStyleCnt="3"/>
      <dgm:spPr/>
      <dgm:t>
        <a:bodyPr/>
        <a:lstStyle/>
        <a:p>
          <a:endParaRPr lang="es-EC"/>
        </a:p>
      </dgm:t>
    </dgm:pt>
    <dgm:pt modelId="{93989255-DF80-46C6-B773-8347F7E9853D}" type="pres">
      <dgm:prSet presAssocID="{3399958F-72FF-499B-8877-B9DA7573FB3D}" presName="connector3" presStyleLbl="sibTrans2D1" presStyleIdx="2" presStyleCnt="3"/>
      <dgm:spPr/>
      <dgm:t>
        <a:bodyPr/>
        <a:lstStyle/>
        <a:p>
          <a:endParaRPr lang="es-EC"/>
        </a:p>
      </dgm:t>
    </dgm:pt>
  </dgm:ptLst>
  <dgm:cxnLst>
    <dgm:cxn modelId="{CCC3613A-ECEA-4DE0-84D6-E4E5FC0FC8FE}" type="presOf" srcId="{61CFCFA4-0004-423C-9483-4608F928B3A0}" destId="{89668227-4D0E-4CA1-A372-C050234907C4}" srcOrd="2" destOrd="0" presId="urn:microsoft.com/office/officeart/2005/8/layout/gear1"/>
    <dgm:cxn modelId="{59CC847A-1A14-4815-880A-E16BEE9D6157}" type="presOf" srcId="{B9AAE99F-5A8D-43E6-9FC8-ACA4AD473074}" destId="{5F600CE3-7CF5-4CF5-8E16-9C6CE66607A6}" srcOrd="1" destOrd="0" presId="urn:microsoft.com/office/officeart/2005/8/layout/gear1"/>
    <dgm:cxn modelId="{E538FD0D-1330-400A-9B77-0748C2AE4C24}" type="presOf" srcId="{AC563C15-9554-45E5-872A-54A67EAB7704}" destId="{70BC6B8D-7489-4DF4-8C49-68507A5DB12F}" srcOrd="3" destOrd="0" presId="urn:microsoft.com/office/officeart/2005/8/layout/gear1"/>
    <dgm:cxn modelId="{FBB609E5-F1EB-40BF-9B52-08482944EA19}" type="presOf" srcId="{B9AAE99F-5A8D-43E6-9FC8-ACA4AD473074}" destId="{5213A080-F2CB-449E-B623-085385FC55A5}" srcOrd="2" destOrd="0" presId="urn:microsoft.com/office/officeart/2005/8/layout/gear1"/>
    <dgm:cxn modelId="{CF1B37A0-70F8-4617-9F95-7B8835811BCA}" type="presOf" srcId="{2E0D76BF-E616-4694-9FD1-994F8B514E79}" destId="{9B61EEB6-CC63-4F28-A963-6ADF32585D4E}" srcOrd="0" destOrd="0" presId="urn:microsoft.com/office/officeart/2005/8/layout/gear1"/>
    <dgm:cxn modelId="{E946CD98-37B7-44FA-A34B-522FED7E1C76}" type="presOf" srcId="{FCDBDDDF-50E7-4558-9AFB-947DF80CF68F}" destId="{FD865E81-5E9D-4464-A851-D0E6D057D5FD}" srcOrd="0" destOrd="0" presId="urn:microsoft.com/office/officeart/2005/8/layout/gear1"/>
    <dgm:cxn modelId="{43E17B13-2F73-4129-A36F-703A0619FD01}" type="presOf" srcId="{AC563C15-9554-45E5-872A-54A67EAB7704}" destId="{CB8482A7-64FB-46FE-BA8F-D22D386011AC}" srcOrd="0" destOrd="0" presId="urn:microsoft.com/office/officeart/2005/8/layout/gear1"/>
    <dgm:cxn modelId="{E5F9DBD3-545E-4533-8CF3-DF3038FEB042}" type="presOf" srcId="{AC563C15-9554-45E5-872A-54A67EAB7704}" destId="{B3AB2B5D-943A-4424-AE05-89E56E14C534}" srcOrd="1" destOrd="0" presId="urn:microsoft.com/office/officeart/2005/8/layout/gear1"/>
    <dgm:cxn modelId="{C4961751-6365-4F41-B45C-33404CD2ADEE}" srcId="{2E0D76BF-E616-4694-9FD1-994F8B514E79}" destId="{AC563C15-9554-45E5-872A-54A67EAB7704}" srcOrd="2" destOrd="0" parTransId="{EFF3AD0B-B15A-4178-AEA3-766C1502704A}" sibTransId="{3399958F-72FF-499B-8877-B9DA7573FB3D}"/>
    <dgm:cxn modelId="{BAB8DE5B-1EA1-4567-BF12-1DDD5CC34A33}" srcId="{2E0D76BF-E616-4694-9FD1-994F8B514E79}" destId="{61CFCFA4-0004-423C-9483-4608F928B3A0}" srcOrd="0" destOrd="0" parTransId="{B27FDD5B-0CEC-4483-950A-EC58C73F5714}" sibTransId="{FCDBDDDF-50E7-4558-9AFB-947DF80CF68F}"/>
    <dgm:cxn modelId="{5DED979F-48B9-4FFC-85B6-2D985B8C0DE8}" srcId="{2E0D76BF-E616-4694-9FD1-994F8B514E79}" destId="{E141AE5B-D383-4464-8B49-83B04C859A1B}" srcOrd="3" destOrd="0" parTransId="{FA17803B-73A9-42A4-B1D1-170D1B67F0C1}" sibTransId="{BAAE553E-8D5A-41A8-BE9E-A815C42334F5}"/>
    <dgm:cxn modelId="{8C197B27-646B-48BA-9571-034CB0246D6E}" type="presOf" srcId="{3399958F-72FF-499B-8877-B9DA7573FB3D}" destId="{93989255-DF80-46C6-B773-8347F7E9853D}" srcOrd="0" destOrd="0" presId="urn:microsoft.com/office/officeart/2005/8/layout/gear1"/>
    <dgm:cxn modelId="{CAA3A51D-DAC4-44F2-9C58-4935DB656219}" type="presOf" srcId="{61CFCFA4-0004-423C-9483-4608F928B3A0}" destId="{630BD5AC-EBD6-40BF-85CF-5272DA0D484B}" srcOrd="0" destOrd="0" presId="urn:microsoft.com/office/officeart/2005/8/layout/gear1"/>
    <dgm:cxn modelId="{C20050F3-1510-4A38-B95F-47ED5AB7AAE6}" type="presOf" srcId="{B8B3BF63-51C0-47E6-82FB-1AD7EAF3A2E6}" destId="{1F0B7B8B-890A-42C1-9909-310A7F8F7E2C}" srcOrd="0" destOrd="0" presId="urn:microsoft.com/office/officeart/2005/8/layout/gear1"/>
    <dgm:cxn modelId="{B2D987AE-AF2C-48B7-991F-643911ABDC14}" type="presOf" srcId="{61CFCFA4-0004-423C-9483-4608F928B3A0}" destId="{198E2960-C8E0-4459-B2DE-816492E4DB34}" srcOrd="1" destOrd="0" presId="urn:microsoft.com/office/officeart/2005/8/layout/gear1"/>
    <dgm:cxn modelId="{B2AD19AE-BAEC-4068-B67E-01931D2114BF}" type="presOf" srcId="{AC563C15-9554-45E5-872A-54A67EAB7704}" destId="{61541B65-6DEB-4850-950F-A017A90F11D6}" srcOrd="2" destOrd="0" presId="urn:microsoft.com/office/officeart/2005/8/layout/gear1"/>
    <dgm:cxn modelId="{1B6D0227-663A-444B-BD9C-79C7FDD50AD4}" srcId="{2E0D76BF-E616-4694-9FD1-994F8B514E79}" destId="{B9AAE99F-5A8D-43E6-9FC8-ACA4AD473074}" srcOrd="1" destOrd="0" parTransId="{2736CB77-98D7-4CD9-B219-9F914A404A33}" sibTransId="{B8B3BF63-51C0-47E6-82FB-1AD7EAF3A2E6}"/>
    <dgm:cxn modelId="{388DBD2D-33CE-4702-91F3-E0687D465DD2}" type="presOf" srcId="{B9AAE99F-5A8D-43E6-9FC8-ACA4AD473074}" destId="{07231D48-A4C0-4FD0-B005-A271E639D04B}" srcOrd="0" destOrd="0" presId="urn:microsoft.com/office/officeart/2005/8/layout/gear1"/>
    <dgm:cxn modelId="{F47731B0-4C04-436A-A728-F31F205A662E}" type="presParOf" srcId="{9B61EEB6-CC63-4F28-A963-6ADF32585D4E}" destId="{630BD5AC-EBD6-40BF-85CF-5272DA0D484B}" srcOrd="0" destOrd="0" presId="urn:microsoft.com/office/officeart/2005/8/layout/gear1"/>
    <dgm:cxn modelId="{160130F5-FF7F-42C0-9D40-05D5C9F38E17}" type="presParOf" srcId="{9B61EEB6-CC63-4F28-A963-6ADF32585D4E}" destId="{198E2960-C8E0-4459-B2DE-816492E4DB34}" srcOrd="1" destOrd="0" presId="urn:microsoft.com/office/officeart/2005/8/layout/gear1"/>
    <dgm:cxn modelId="{F95312BD-9A4E-4CAA-AD2C-D55B63BD8545}" type="presParOf" srcId="{9B61EEB6-CC63-4F28-A963-6ADF32585D4E}" destId="{89668227-4D0E-4CA1-A372-C050234907C4}" srcOrd="2" destOrd="0" presId="urn:microsoft.com/office/officeart/2005/8/layout/gear1"/>
    <dgm:cxn modelId="{6AB3B71A-3719-48A0-92F7-A3ABDA818A5D}" type="presParOf" srcId="{9B61EEB6-CC63-4F28-A963-6ADF32585D4E}" destId="{07231D48-A4C0-4FD0-B005-A271E639D04B}" srcOrd="3" destOrd="0" presId="urn:microsoft.com/office/officeart/2005/8/layout/gear1"/>
    <dgm:cxn modelId="{1D70D488-3D06-4BC2-A08B-967977E18ABD}" type="presParOf" srcId="{9B61EEB6-CC63-4F28-A963-6ADF32585D4E}" destId="{5F600CE3-7CF5-4CF5-8E16-9C6CE66607A6}" srcOrd="4" destOrd="0" presId="urn:microsoft.com/office/officeart/2005/8/layout/gear1"/>
    <dgm:cxn modelId="{4BCBB7C7-B75C-45B9-8E66-A9E250134276}" type="presParOf" srcId="{9B61EEB6-CC63-4F28-A963-6ADF32585D4E}" destId="{5213A080-F2CB-449E-B623-085385FC55A5}" srcOrd="5" destOrd="0" presId="urn:microsoft.com/office/officeart/2005/8/layout/gear1"/>
    <dgm:cxn modelId="{3C49456A-13D8-402D-A1F0-F261E95BD0B9}" type="presParOf" srcId="{9B61EEB6-CC63-4F28-A963-6ADF32585D4E}" destId="{CB8482A7-64FB-46FE-BA8F-D22D386011AC}" srcOrd="6" destOrd="0" presId="urn:microsoft.com/office/officeart/2005/8/layout/gear1"/>
    <dgm:cxn modelId="{1CB6E07B-B0DB-438F-8681-3B7F44A50771}" type="presParOf" srcId="{9B61EEB6-CC63-4F28-A963-6ADF32585D4E}" destId="{B3AB2B5D-943A-4424-AE05-89E56E14C534}" srcOrd="7" destOrd="0" presId="urn:microsoft.com/office/officeart/2005/8/layout/gear1"/>
    <dgm:cxn modelId="{ECE3340C-07F0-4938-95E3-3978EEB78E79}" type="presParOf" srcId="{9B61EEB6-CC63-4F28-A963-6ADF32585D4E}" destId="{61541B65-6DEB-4850-950F-A017A90F11D6}" srcOrd="8" destOrd="0" presId="urn:microsoft.com/office/officeart/2005/8/layout/gear1"/>
    <dgm:cxn modelId="{79358FB9-58F0-4CE3-8675-3FFC8B8C3326}" type="presParOf" srcId="{9B61EEB6-CC63-4F28-A963-6ADF32585D4E}" destId="{70BC6B8D-7489-4DF4-8C49-68507A5DB12F}" srcOrd="9" destOrd="0" presId="urn:microsoft.com/office/officeart/2005/8/layout/gear1"/>
    <dgm:cxn modelId="{FD064EED-EBBE-4B47-9F96-3422BF2B17B6}" type="presParOf" srcId="{9B61EEB6-CC63-4F28-A963-6ADF32585D4E}" destId="{FD865E81-5E9D-4464-A851-D0E6D057D5FD}" srcOrd="10" destOrd="0" presId="urn:microsoft.com/office/officeart/2005/8/layout/gear1"/>
    <dgm:cxn modelId="{0CFA0C84-6849-4F83-8E25-2D95CF538571}" type="presParOf" srcId="{9B61EEB6-CC63-4F28-A963-6ADF32585D4E}" destId="{1F0B7B8B-890A-42C1-9909-310A7F8F7E2C}" srcOrd="11" destOrd="0" presId="urn:microsoft.com/office/officeart/2005/8/layout/gear1"/>
    <dgm:cxn modelId="{10AEC462-6EE1-474D-B5B3-A7A6FD508370}" type="presParOf" srcId="{9B61EEB6-CC63-4F28-A963-6ADF32585D4E}" destId="{93989255-DF80-46C6-B773-8347F7E9853D}"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846C29-3279-4E86-A63E-9E1844662CA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89D21247-8DCE-4486-A442-2C5F86D296D6}">
      <dgm:prSet phldrT="[Texto]"/>
      <dgm:spPr/>
      <dgm:t>
        <a:bodyPr/>
        <a:lstStyle/>
        <a:p>
          <a:pPr algn="just"/>
          <a:r>
            <a:rPr lang="es-EC" dirty="0" smtClean="0"/>
            <a:t>El sector agropecuario en el país tuvo periodos de auge, la costa fue escenario de la producción de cultivos tropicales como el cacao, café y banano, fueron los productos estrella que estaban orientados a satisfacer la demanda, el boom  cacaotero se dio en 1880 y 1920 lo que permitió incremento en la mano de obra y explotación de trabajadores, por los atributos del cacao y la alta demanda origino la aceleración del proceso de exportación y la dinamización de la economía de Guayaquil. 30 años más tarde otro de los productos que provoco el boom fue el banano que empezó desde 1950 hasta 1960</a:t>
          </a:r>
          <a:endParaRPr lang="es-EC" dirty="0"/>
        </a:p>
      </dgm:t>
    </dgm:pt>
    <dgm:pt modelId="{2B0F3A78-8260-4680-B5AF-060A3FB6706A}" type="parTrans" cxnId="{F60A204F-686D-40A3-9AFD-E7B9DED4F09E}">
      <dgm:prSet/>
      <dgm:spPr/>
      <dgm:t>
        <a:bodyPr/>
        <a:lstStyle/>
        <a:p>
          <a:endParaRPr lang="es-EC"/>
        </a:p>
      </dgm:t>
    </dgm:pt>
    <dgm:pt modelId="{AD65416E-65D7-4EEB-8A15-8FBEEDA5197B}" type="sibTrans" cxnId="{F60A204F-686D-40A3-9AFD-E7B9DED4F09E}">
      <dgm:prSet/>
      <dgm:spPr/>
      <dgm:t>
        <a:bodyPr/>
        <a:lstStyle/>
        <a:p>
          <a:endParaRPr lang="es-EC"/>
        </a:p>
      </dgm:t>
    </dgm:pt>
    <dgm:pt modelId="{FDBE1C52-BA7B-4304-8FBD-ED64F7CE4AAD}">
      <dgm:prSet phldrT="[Texto]"/>
      <dgm:spPr/>
      <dgm:t>
        <a:bodyPr/>
        <a:lstStyle/>
        <a:p>
          <a:pPr algn="just"/>
          <a:r>
            <a:rPr lang="es-EC" dirty="0" smtClean="0"/>
            <a:t>La crisis de 1960 dio inicio a cambios en la economía, que origino la creación de un proyecto político que se orientó a la diversificación de la economía e industrialización con la finalidad de cambiar la situación agrícola y de proveer un nuevo enfoque que coadyuve a eliminaron los regazos feudales y  los interés de las clases dominantes que acapararon gran parte de la producción y comercialización de cacao y banano. </a:t>
          </a:r>
          <a:endParaRPr lang="es-EC" dirty="0"/>
        </a:p>
      </dgm:t>
    </dgm:pt>
    <dgm:pt modelId="{58987BAD-901C-4D19-A580-7DEEBC4369A7}" type="parTrans" cxnId="{C49F57BC-BB01-4320-9E56-2AC0DC30368C}">
      <dgm:prSet/>
      <dgm:spPr/>
      <dgm:t>
        <a:bodyPr/>
        <a:lstStyle/>
        <a:p>
          <a:endParaRPr lang="es-EC"/>
        </a:p>
      </dgm:t>
    </dgm:pt>
    <dgm:pt modelId="{A84C7D7C-1117-4FCB-AA33-778A51E4D112}" type="sibTrans" cxnId="{C49F57BC-BB01-4320-9E56-2AC0DC30368C}">
      <dgm:prSet/>
      <dgm:spPr/>
      <dgm:t>
        <a:bodyPr/>
        <a:lstStyle/>
        <a:p>
          <a:endParaRPr lang="es-EC"/>
        </a:p>
      </dgm:t>
    </dgm:pt>
    <dgm:pt modelId="{D474B674-4BAD-4999-9DD0-001B67D1DD38}">
      <dgm:prSet phldrT="[Texto]"/>
      <dgm:spPr/>
      <dgm:t>
        <a:bodyPr/>
        <a:lstStyle/>
        <a:p>
          <a:pPr algn="just"/>
          <a:r>
            <a:rPr lang="es-EC" dirty="0" smtClean="0"/>
            <a:t>El aporte de la reforma agraria realizada en 1964  tuvo el efecto deseado, se eliminaron las formas feudales y la estructura de uso de tierra con este avance se dio origen a la modernización que estuvo de mano con el proceso de industrialización que desplazo, por así decirlo al sector agrícola, dándole paso al boom petrolero que marcó el inicio de la economía del país, y que hasta la actualidad depende de la exportación del petróleo.  </a:t>
          </a:r>
        </a:p>
      </dgm:t>
    </dgm:pt>
    <dgm:pt modelId="{FE220D1D-F500-4B0B-B1A2-515E9DE850DB}" type="parTrans" cxnId="{028AB65F-1388-46AF-8F29-6F24CED85689}">
      <dgm:prSet/>
      <dgm:spPr/>
      <dgm:t>
        <a:bodyPr/>
        <a:lstStyle/>
        <a:p>
          <a:endParaRPr lang="es-EC"/>
        </a:p>
      </dgm:t>
    </dgm:pt>
    <dgm:pt modelId="{AC78BC97-6F84-44BE-BE4D-B0D6FBEDBE8B}" type="sibTrans" cxnId="{028AB65F-1388-46AF-8F29-6F24CED85689}">
      <dgm:prSet/>
      <dgm:spPr/>
      <dgm:t>
        <a:bodyPr/>
        <a:lstStyle/>
        <a:p>
          <a:endParaRPr lang="es-EC"/>
        </a:p>
      </dgm:t>
    </dgm:pt>
    <dgm:pt modelId="{85647586-0500-4495-9D7A-F525465DC074}" type="pres">
      <dgm:prSet presAssocID="{D2846C29-3279-4E86-A63E-9E1844662CA1}" presName="outerComposite" presStyleCnt="0">
        <dgm:presLayoutVars>
          <dgm:chMax val="5"/>
          <dgm:dir/>
          <dgm:resizeHandles val="exact"/>
        </dgm:presLayoutVars>
      </dgm:prSet>
      <dgm:spPr/>
      <dgm:t>
        <a:bodyPr/>
        <a:lstStyle/>
        <a:p>
          <a:endParaRPr lang="es-EC"/>
        </a:p>
      </dgm:t>
    </dgm:pt>
    <dgm:pt modelId="{4AD22739-6D76-4CAE-80C4-D97056374DE9}" type="pres">
      <dgm:prSet presAssocID="{D2846C29-3279-4E86-A63E-9E1844662CA1}" presName="dummyMaxCanvas" presStyleCnt="0">
        <dgm:presLayoutVars/>
      </dgm:prSet>
      <dgm:spPr/>
    </dgm:pt>
    <dgm:pt modelId="{B3682827-1194-45BD-A9FC-99972FBA835E}" type="pres">
      <dgm:prSet presAssocID="{D2846C29-3279-4E86-A63E-9E1844662CA1}" presName="ThreeNodes_1" presStyleLbl="node1" presStyleIdx="0" presStyleCnt="3">
        <dgm:presLayoutVars>
          <dgm:bulletEnabled val="1"/>
        </dgm:presLayoutVars>
      </dgm:prSet>
      <dgm:spPr/>
      <dgm:t>
        <a:bodyPr/>
        <a:lstStyle/>
        <a:p>
          <a:endParaRPr lang="es-EC"/>
        </a:p>
      </dgm:t>
    </dgm:pt>
    <dgm:pt modelId="{06D532CA-248D-4528-B810-3297A4FBD915}" type="pres">
      <dgm:prSet presAssocID="{D2846C29-3279-4E86-A63E-9E1844662CA1}" presName="ThreeNodes_2" presStyleLbl="node1" presStyleIdx="1" presStyleCnt="3">
        <dgm:presLayoutVars>
          <dgm:bulletEnabled val="1"/>
        </dgm:presLayoutVars>
      </dgm:prSet>
      <dgm:spPr/>
      <dgm:t>
        <a:bodyPr/>
        <a:lstStyle/>
        <a:p>
          <a:endParaRPr lang="es-EC"/>
        </a:p>
      </dgm:t>
    </dgm:pt>
    <dgm:pt modelId="{B72E0302-810C-45DA-AC5F-48773697F0D0}" type="pres">
      <dgm:prSet presAssocID="{D2846C29-3279-4E86-A63E-9E1844662CA1}" presName="ThreeNodes_3" presStyleLbl="node1" presStyleIdx="2" presStyleCnt="3">
        <dgm:presLayoutVars>
          <dgm:bulletEnabled val="1"/>
        </dgm:presLayoutVars>
      </dgm:prSet>
      <dgm:spPr/>
      <dgm:t>
        <a:bodyPr/>
        <a:lstStyle/>
        <a:p>
          <a:endParaRPr lang="es-EC"/>
        </a:p>
      </dgm:t>
    </dgm:pt>
    <dgm:pt modelId="{D73879D2-5A36-40D5-955C-EE101797D4E8}" type="pres">
      <dgm:prSet presAssocID="{D2846C29-3279-4E86-A63E-9E1844662CA1}" presName="ThreeConn_1-2" presStyleLbl="fgAccFollowNode1" presStyleIdx="0" presStyleCnt="2">
        <dgm:presLayoutVars>
          <dgm:bulletEnabled val="1"/>
        </dgm:presLayoutVars>
      </dgm:prSet>
      <dgm:spPr/>
      <dgm:t>
        <a:bodyPr/>
        <a:lstStyle/>
        <a:p>
          <a:endParaRPr lang="es-EC"/>
        </a:p>
      </dgm:t>
    </dgm:pt>
    <dgm:pt modelId="{8BDEC92C-3B6F-4B33-90DB-659B3D785504}" type="pres">
      <dgm:prSet presAssocID="{D2846C29-3279-4E86-A63E-9E1844662CA1}" presName="ThreeConn_2-3" presStyleLbl="fgAccFollowNode1" presStyleIdx="1" presStyleCnt="2">
        <dgm:presLayoutVars>
          <dgm:bulletEnabled val="1"/>
        </dgm:presLayoutVars>
      </dgm:prSet>
      <dgm:spPr/>
      <dgm:t>
        <a:bodyPr/>
        <a:lstStyle/>
        <a:p>
          <a:endParaRPr lang="es-EC"/>
        </a:p>
      </dgm:t>
    </dgm:pt>
    <dgm:pt modelId="{A6C9E306-A837-46B6-9D3F-FABC28D46CC1}" type="pres">
      <dgm:prSet presAssocID="{D2846C29-3279-4E86-A63E-9E1844662CA1}" presName="ThreeNodes_1_text" presStyleLbl="node1" presStyleIdx="2" presStyleCnt="3">
        <dgm:presLayoutVars>
          <dgm:bulletEnabled val="1"/>
        </dgm:presLayoutVars>
      </dgm:prSet>
      <dgm:spPr/>
      <dgm:t>
        <a:bodyPr/>
        <a:lstStyle/>
        <a:p>
          <a:endParaRPr lang="es-EC"/>
        </a:p>
      </dgm:t>
    </dgm:pt>
    <dgm:pt modelId="{0B9A4A7B-B0B9-4951-8119-E75A75C42318}" type="pres">
      <dgm:prSet presAssocID="{D2846C29-3279-4E86-A63E-9E1844662CA1}" presName="ThreeNodes_2_text" presStyleLbl="node1" presStyleIdx="2" presStyleCnt="3">
        <dgm:presLayoutVars>
          <dgm:bulletEnabled val="1"/>
        </dgm:presLayoutVars>
      </dgm:prSet>
      <dgm:spPr/>
      <dgm:t>
        <a:bodyPr/>
        <a:lstStyle/>
        <a:p>
          <a:endParaRPr lang="es-EC"/>
        </a:p>
      </dgm:t>
    </dgm:pt>
    <dgm:pt modelId="{E96BB44A-5445-4715-AA51-11B248C18258}" type="pres">
      <dgm:prSet presAssocID="{D2846C29-3279-4E86-A63E-9E1844662CA1}" presName="ThreeNodes_3_text" presStyleLbl="node1" presStyleIdx="2" presStyleCnt="3">
        <dgm:presLayoutVars>
          <dgm:bulletEnabled val="1"/>
        </dgm:presLayoutVars>
      </dgm:prSet>
      <dgm:spPr/>
      <dgm:t>
        <a:bodyPr/>
        <a:lstStyle/>
        <a:p>
          <a:endParaRPr lang="es-EC"/>
        </a:p>
      </dgm:t>
    </dgm:pt>
  </dgm:ptLst>
  <dgm:cxnLst>
    <dgm:cxn modelId="{1141425F-8294-48B7-9ADA-982C8C1EF2CE}" type="presOf" srcId="{A84C7D7C-1117-4FCB-AA33-778A51E4D112}" destId="{8BDEC92C-3B6F-4B33-90DB-659B3D785504}" srcOrd="0" destOrd="0" presId="urn:microsoft.com/office/officeart/2005/8/layout/vProcess5"/>
    <dgm:cxn modelId="{E83CA1DE-0050-4346-8CAA-EBA480D63D05}" type="presOf" srcId="{89D21247-8DCE-4486-A442-2C5F86D296D6}" destId="{B3682827-1194-45BD-A9FC-99972FBA835E}" srcOrd="0" destOrd="0" presId="urn:microsoft.com/office/officeart/2005/8/layout/vProcess5"/>
    <dgm:cxn modelId="{CB3DBAFD-FE38-43F1-B9C9-1FE1AF20AB28}" type="presOf" srcId="{D2846C29-3279-4E86-A63E-9E1844662CA1}" destId="{85647586-0500-4495-9D7A-F525465DC074}" srcOrd="0" destOrd="0" presId="urn:microsoft.com/office/officeart/2005/8/layout/vProcess5"/>
    <dgm:cxn modelId="{028AB65F-1388-46AF-8F29-6F24CED85689}" srcId="{D2846C29-3279-4E86-A63E-9E1844662CA1}" destId="{D474B674-4BAD-4999-9DD0-001B67D1DD38}" srcOrd="2" destOrd="0" parTransId="{FE220D1D-F500-4B0B-B1A2-515E9DE850DB}" sibTransId="{AC78BC97-6F84-44BE-BE4D-B0D6FBEDBE8B}"/>
    <dgm:cxn modelId="{62B6E405-F340-4EBA-90DF-0E8890EEA526}" type="presOf" srcId="{AD65416E-65D7-4EEB-8A15-8FBEEDA5197B}" destId="{D73879D2-5A36-40D5-955C-EE101797D4E8}" srcOrd="0" destOrd="0" presId="urn:microsoft.com/office/officeart/2005/8/layout/vProcess5"/>
    <dgm:cxn modelId="{497B0FDA-D9BC-4D96-845A-9F6A9AB1328A}" type="presOf" srcId="{FDBE1C52-BA7B-4304-8FBD-ED64F7CE4AAD}" destId="{0B9A4A7B-B0B9-4951-8119-E75A75C42318}" srcOrd="1" destOrd="0" presId="urn:microsoft.com/office/officeart/2005/8/layout/vProcess5"/>
    <dgm:cxn modelId="{1BA7F992-6F19-4626-828D-D87DC969016F}" type="presOf" srcId="{D474B674-4BAD-4999-9DD0-001B67D1DD38}" destId="{B72E0302-810C-45DA-AC5F-48773697F0D0}" srcOrd="0" destOrd="0" presId="urn:microsoft.com/office/officeart/2005/8/layout/vProcess5"/>
    <dgm:cxn modelId="{DCEDF03E-6A7F-4B6B-B0E4-E4119500B984}" type="presOf" srcId="{D474B674-4BAD-4999-9DD0-001B67D1DD38}" destId="{E96BB44A-5445-4715-AA51-11B248C18258}" srcOrd="1" destOrd="0" presId="urn:microsoft.com/office/officeart/2005/8/layout/vProcess5"/>
    <dgm:cxn modelId="{F60A204F-686D-40A3-9AFD-E7B9DED4F09E}" srcId="{D2846C29-3279-4E86-A63E-9E1844662CA1}" destId="{89D21247-8DCE-4486-A442-2C5F86D296D6}" srcOrd="0" destOrd="0" parTransId="{2B0F3A78-8260-4680-B5AF-060A3FB6706A}" sibTransId="{AD65416E-65D7-4EEB-8A15-8FBEEDA5197B}"/>
    <dgm:cxn modelId="{C49F57BC-BB01-4320-9E56-2AC0DC30368C}" srcId="{D2846C29-3279-4E86-A63E-9E1844662CA1}" destId="{FDBE1C52-BA7B-4304-8FBD-ED64F7CE4AAD}" srcOrd="1" destOrd="0" parTransId="{58987BAD-901C-4D19-A580-7DEEBC4369A7}" sibTransId="{A84C7D7C-1117-4FCB-AA33-778A51E4D112}"/>
    <dgm:cxn modelId="{DAF1A8F4-E1EF-4049-9168-F4B8B956A211}" type="presOf" srcId="{89D21247-8DCE-4486-A442-2C5F86D296D6}" destId="{A6C9E306-A837-46B6-9D3F-FABC28D46CC1}" srcOrd="1" destOrd="0" presId="urn:microsoft.com/office/officeart/2005/8/layout/vProcess5"/>
    <dgm:cxn modelId="{E5B2CD18-32CE-44CB-9F77-26A741D65A06}" type="presOf" srcId="{FDBE1C52-BA7B-4304-8FBD-ED64F7CE4AAD}" destId="{06D532CA-248D-4528-B810-3297A4FBD915}" srcOrd="0" destOrd="0" presId="urn:microsoft.com/office/officeart/2005/8/layout/vProcess5"/>
    <dgm:cxn modelId="{57753B21-8286-40EA-B244-CBC24E7525C6}" type="presParOf" srcId="{85647586-0500-4495-9D7A-F525465DC074}" destId="{4AD22739-6D76-4CAE-80C4-D97056374DE9}" srcOrd="0" destOrd="0" presId="urn:microsoft.com/office/officeart/2005/8/layout/vProcess5"/>
    <dgm:cxn modelId="{BD2F156E-750B-4D24-803A-4411765ACD2F}" type="presParOf" srcId="{85647586-0500-4495-9D7A-F525465DC074}" destId="{B3682827-1194-45BD-A9FC-99972FBA835E}" srcOrd="1" destOrd="0" presId="urn:microsoft.com/office/officeart/2005/8/layout/vProcess5"/>
    <dgm:cxn modelId="{3AA97D9B-2ED4-41CC-B85B-70D7CC625C3B}" type="presParOf" srcId="{85647586-0500-4495-9D7A-F525465DC074}" destId="{06D532CA-248D-4528-B810-3297A4FBD915}" srcOrd="2" destOrd="0" presId="urn:microsoft.com/office/officeart/2005/8/layout/vProcess5"/>
    <dgm:cxn modelId="{D99676F4-5968-47FA-9EAF-442080D4AEAA}" type="presParOf" srcId="{85647586-0500-4495-9D7A-F525465DC074}" destId="{B72E0302-810C-45DA-AC5F-48773697F0D0}" srcOrd="3" destOrd="0" presId="urn:microsoft.com/office/officeart/2005/8/layout/vProcess5"/>
    <dgm:cxn modelId="{54E235CC-1504-4681-BA9E-CE2480260FA9}" type="presParOf" srcId="{85647586-0500-4495-9D7A-F525465DC074}" destId="{D73879D2-5A36-40D5-955C-EE101797D4E8}" srcOrd="4" destOrd="0" presId="urn:microsoft.com/office/officeart/2005/8/layout/vProcess5"/>
    <dgm:cxn modelId="{A6240F63-B2BF-46EE-921B-F2DE5BC3062B}" type="presParOf" srcId="{85647586-0500-4495-9D7A-F525465DC074}" destId="{8BDEC92C-3B6F-4B33-90DB-659B3D785504}" srcOrd="5" destOrd="0" presId="urn:microsoft.com/office/officeart/2005/8/layout/vProcess5"/>
    <dgm:cxn modelId="{B4372737-7F38-46D2-B707-BE70CF12E55B}" type="presParOf" srcId="{85647586-0500-4495-9D7A-F525465DC074}" destId="{A6C9E306-A837-46B6-9D3F-FABC28D46CC1}" srcOrd="6" destOrd="0" presId="urn:microsoft.com/office/officeart/2005/8/layout/vProcess5"/>
    <dgm:cxn modelId="{4E1C6B42-4628-4CE2-81F0-99D8CDB39DA8}" type="presParOf" srcId="{85647586-0500-4495-9D7A-F525465DC074}" destId="{0B9A4A7B-B0B9-4951-8119-E75A75C42318}" srcOrd="7" destOrd="0" presId="urn:microsoft.com/office/officeart/2005/8/layout/vProcess5"/>
    <dgm:cxn modelId="{87766003-FE21-4ECF-B5E7-26C1AA551C1C}" type="presParOf" srcId="{85647586-0500-4495-9D7A-F525465DC074}" destId="{E96BB44A-5445-4715-AA51-11B248C1825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5806AF-16E7-4AF7-B571-B868A8592A99}"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C"/>
        </a:p>
      </dgm:t>
    </dgm:pt>
    <dgm:pt modelId="{0E3AC15B-8C5B-4999-9F4C-AE8E29FDFF4C}">
      <dgm:prSet phldrT="[Texto]"/>
      <dgm:spPr/>
      <dgm:t>
        <a:bodyPr/>
        <a:lstStyle/>
        <a:p>
          <a:r>
            <a:rPr lang="es-EC" dirty="0" smtClean="0"/>
            <a:t>Hoy en día existen dos tipos de enfoque de la agricultura como forma de producción. La agricultura como modalidad de vida, es decir, la concepción más cultural y la agricultura como norma de ganarse la vida, es decir, con un punto de vista más económico.</a:t>
          </a:r>
          <a:endParaRPr lang="es-EC" dirty="0"/>
        </a:p>
      </dgm:t>
    </dgm:pt>
    <dgm:pt modelId="{7717B7BC-071B-4CFC-A255-33982252CBC3}" type="parTrans" cxnId="{08F38386-8FE8-43A5-A7FE-C639142F02BB}">
      <dgm:prSet/>
      <dgm:spPr/>
      <dgm:t>
        <a:bodyPr/>
        <a:lstStyle/>
        <a:p>
          <a:endParaRPr lang="es-EC"/>
        </a:p>
      </dgm:t>
    </dgm:pt>
    <dgm:pt modelId="{FBDA8470-2CA3-4C09-98B2-410CE12094A2}" type="sibTrans" cxnId="{08F38386-8FE8-43A5-A7FE-C639142F02BB}">
      <dgm:prSet/>
      <dgm:spPr/>
      <dgm:t>
        <a:bodyPr/>
        <a:lstStyle/>
        <a:p>
          <a:endParaRPr lang="es-EC"/>
        </a:p>
      </dgm:t>
    </dgm:pt>
    <dgm:pt modelId="{4D1AB6B8-8586-4ABB-945D-1D5BEBD6AE13}">
      <dgm:prSet phldrT="[Texto]" phldr="1"/>
      <dgm:spPr>
        <a:blipFill rotWithShape="0">
          <a:blip xmlns:r="http://schemas.openxmlformats.org/officeDocument/2006/relationships" r:embed="rId1"/>
          <a:stretch>
            <a:fillRect/>
          </a:stretch>
        </a:blipFill>
      </dgm:spPr>
      <dgm:t>
        <a:bodyPr/>
        <a:lstStyle/>
        <a:p>
          <a:endParaRPr lang="es-EC" dirty="0"/>
        </a:p>
      </dgm:t>
    </dgm:pt>
    <dgm:pt modelId="{055B5340-743A-460C-8595-516575B0C0B6}" type="parTrans" cxnId="{A60142CD-2071-4EA8-AFD6-076265D39351}">
      <dgm:prSet/>
      <dgm:spPr/>
      <dgm:t>
        <a:bodyPr/>
        <a:lstStyle/>
        <a:p>
          <a:endParaRPr lang="es-EC"/>
        </a:p>
      </dgm:t>
    </dgm:pt>
    <dgm:pt modelId="{3775666F-DC77-41C6-ADF1-1F79FA068671}" type="sibTrans" cxnId="{A60142CD-2071-4EA8-AFD6-076265D39351}">
      <dgm:prSet/>
      <dgm:spPr/>
      <dgm:t>
        <a:bodyPr/>
        <a:lstStyle/>
        <a:p>
          <a:endParaRPr lang="es-EC"/>
        </a:p>
      </dgm:t>
    </dgm:pt>
    <dgm:pt modelId="{186AA0B2-3FFE-4C86-8C41-E6E63264D018}">
      <dgm:prSet phldrT="[Texto]" phldr="1"/>
      <dgm:spPr>
        <a:blipFill rotWithShape="0">
          <a:blip xmlns:r="http://schemas.openxmlformats.org/officeDocument/2006/relationships" r:embed="rId2"/>
          <a:stretch>
            <a:fillRect/>
          </a:stretch>
        </a:blipFill>
      </dgm:spPr>
      <dgm:t>
        <a:bodyPr/>
        <a:lstStyle/>
        <a:p>
          <a:endParaRPr lang="es-EC" dirty="0"/>
        </a:p>
      </dgm:t>
    </dgm:pt>
    <dgm:pt modelId="{8F9657E9-2309-49DE-8FCA-4201D4EA42C8}" type="parTrans" cxnId="{26288506-45B8-4F04-AB6D-F7ED4EB246E8}">
      <dgm:prSet/>
      <dgm:spPr/>
      <dgm:t>
        <a:bodyPr/>
        <a:lstStyle/>
        <a:p>
          <a:endParaRPr lang="es-EC"/>
        </a:p>
      </dgm:t>
    </dgm:pt>
    <dgm:pt modelId="{7AAEB691-A14C-4E87-A305-05F5E9443E3D}" type="sibTrans" cxnId="{26288506-45B8-4F04-AB6D-F7ED4EB246E8}">
      <dgm:prSet/>
      <dgm:spPr/>
      <dgm:t>
        <a:bodyPr/>
        <a:lstStyle/>
        <a:p>
          <a:endParaRPr lang="es-EC"/>
        </a:p>
      </dgm:t>
    </dgm:pt>
    <dgm:pt modelId="{42B005F9-E9E5-4A90-9CD9-6B992186326F}">
      <dgm:prSet phldrT="[Texto]"/>
      <dgm:spPr/>
      <dgm:t>
        <a:bodyPr/>
        <a:lstStyle/>
        <a:p>
          <a:endParaRPr lang="es-EC" dirty="0"/>
        </a:p>
      </dgm:t>
    </dgm:pt>
    <dgm:pt modelId="{4A6EE329-F91F-4ED9-84AB-72C1D5A48602}" type="parTrans" cxnId="{3306E1EC-079C-4D38-A3A6-17605B075F20}">
      <dgm:prSet/>
      <dgm:spPr/>
      <dgm:t>
        <a:bodyPr/>
        <a:lstStyle/>
        <a:p>
          <a:endParaRPr lang="es-EC"/>
        </a:p>
      </dgm:t>
    </dgm:pt>
    <dgm:pt modelId="{1D204024-2E0A-4B0C-B232-B892B6D5F1DF}" type="sibTrans" cxnId="{3306E1EC-079C-4D38-A3A6-17605B075F20}">
      <dgm:prSet/>
      <dgm:spPr/>
      <dgm:t>
        <a:bodyPr/>
        <a:lstStyle/>
        <a:p>
          <a:endParaRPr lang="es-EC"/>
        </a:p>
      </dgm:t>
    </dgm:pt>
    <dgm:pt modelId="{F7BFE5BA-2AF6-49A8-9D29-11226E7583D2}" type="pres">
      <dgm:prSet presAssocID="{945806AF-16E7-4AF7-B571-B868A8592A99}" presName="composite" presStyleCnt="0">
        <dgm:presLayoutVars>
          <dgm:chMax val="1"/>
          <dgm:dir/>
          <dgm:resizeHandles val="exact"/>
        </dgm:presLayoutVars>
      </dgm:prSet>
      <dgm:spPr/>
      <dgm:t>
        <a:bodyPr/>
        <a:lstStyle/>
        <a:p>
          <a:endParaRPr lang="es-EC"/>
        </a:p>
      </dgm:t>
    </dgm:pt>
    <dgm:pt modelId="{4CF8B721-689C-47AE-A57D-767B703E7FB5}" type="pres">
      <dgm:prSet presAssocID="{0E3AC15B-8C5B-4999-9F4C-AE8E29FDFF4C}" presName="roof" presStyleLbl="dkBgShp" presStyleIdx="0" presStyleCnt="2"/>
      <dgm:spPr/>
      <dgm:t>
        <a:bodyPr/>
        <a:lstStyle/>
        <a:p>
          <a:endParaRPr lang="es-EC"/>
        </a:p>
      </dgm:t>
    </dgm:pt>
    <dgm:pt modelId="{E79853EC-C3B2-4CE1-A5FC-465479189E24}" type="pres">
      <dgm:prSet presAssocID="{0E3AC15B-8C5B-4999-9F4C-AE8E29FDFF4C}" presName="pillars" presStyleCnt="0"/>
      <dgm:spPr/>
    </dgm:pt>
    <dgm:pt modelId="{567DC8AF-8EF3-49C0-A0D4-356AFE11F082}" type="pres">
      <dgm:prSet presAssocID="{0E3AC15B-8C5B-4999-9F4C-AE8E29FDFF4C}" presName="pillar1" presStyleLbl="node1" presStyleIdx="0" presStyleCnt="2">
        <dgm:presLayoutVars>
          <dgm:bulletEnabled val="1"/>
        </dgm:presLayoutVars>
      </dgm:prSet>
      <dgm:spPr/>
      <dgm:t>
        <a:bodyPr/>
        <a:lstStyle/>
        <a:p>
          <a:endParaRPr lang="es-EC"/>
        </a:p>
      </dgm:t>
    </dgm:pt>
    <dgm:pt modelId="{4ABB4070-48CD-41EF-B3C1-10454474C02E}" type="pres">
      <dgm:prSet presAssocID="{186AA0B2-3FFE-4C86-8C41-E6E63264D018}" presName="pillarX" presStyleLbl="node1" presStyleIdx="1" presStyleCnt="2">
        <dgm:presLayoutVars>
          <dgm:bulletEnabled val="1"/>
        </dgm:presLayoutVars>
      </dgm:prSet>
      <dgm:spPr/>
      <dgm:t>
        <a:bodyPr/>
        <a:lstStyle/>
        <a:p>
          <a:endParaRPr lang="es-EC"/>
        </a:p>
      </dgm:t>
    </dgm:pt>
    <dgm:pt modelId="{7FABC750-58DB-4115-B1B8-42E2DD86E7C9}" type="pres">
      <dgm:prSet presAssocID="{0E3AC15B-8C5B-4999-9F4C-AE8E29FDFF4C}" presName="base" presStyleLbl="dkBgShp" presStyleIdx="1" presStyleCnt="2"/>
      <dgm:spPr/>
    </dgm:pt>
  </dgm:ptLst>
  <dgm:cxnLst>
    <dgm:cxn modelId="{A60142CD-2071-4EA8-AFD6-076265D39351}" srcId="{0E3AC15B-8C5B-4999-9F4C-AE8E29FDFF4C}" destId="{4D1AB6B8-8586-4ABB-945D-1D5BEBD6AE13}" srcOrd="0" destOrd="0" parTransId="{055B5340-743A-460C-8595-516575B0C0B6}" sibTransId="{3775666F-DC77-41C6-ADF1-1F79FA068671}"/>
    <dgm:cxn modelId="{08F38386-8FE8-43A5-A7FE-C639142F02BB}" srcId="{945806AF-16E7-4AF7-B571-B868A8592A99}" destId="{0E3AC15B-8C5B-4999-9F4C-AE8E29FDFF4C}" srcOrd="0" destOrd="0" parTransId="{7717B7BC-071B-4CFC-A255-33982252CBC3}" sibTransId="{FBDA8470-2CA3-4C09-98B2-410CE12094A2}"/>
    <dgm:cxn modelId="{962655F7-203B-43B9-8DEB-A3118D71BFD6}" type="presOf" srcId="{945806AF-16E7-4AF7-B571-B868A8592A99}" destId="{F7BFE5BA-2AF6-49A8-9D29-11226E7583D2}" srcOrd="0" destOrd="0" presId="urn:microsoft.com/office/officeart/2005/8/layout/hList3"/>
    <dgm:cxn modelId="{3306E1EC-079C-4D38-A3A6-17605B075F20}" srcId="{945806AF-16E7-4AF7-B571-B868A8592A99}" destId="{42B005F9-E9E5-4A90-9CD9-6B992186326F}" srcOrd="1" destOrd="0" parTransId="{4A6EE329-F91F-4ED9-84AB-72C1D5A48602}" sibTransId="{1D204024-2E0A-4B0C-B232-B892B6D5F1DF}"/>
    <dgm:cxn modelId="{6A48BD77-E5CB-4E9F-AEB4-3CCE032163A5}" type="presOf" srcId="{186AA0B2-3FFE-4C86-8C41-E6E63264D018}" destId="{4ABB4070-48CD-41EF-B3C1-10454474C02E}" srcOrd="0" destOrd="0" presId="urn:microsoft.com/office/officeart/2005/8/layout/hList3"/>
    <dgm:cxn modelId="{54D174C1-E9C3-4C42-96BA-65858255722C}" type="presOf" srcId="{0E3AC15B-8C5B-4999-9F4C-AE8E29FDFF4C}" destId="{4CF8B721-689C-47AE-A57D-767B703E7FB5}" srcOrd="0" destOrd="0" presId="urn:microsoft.com/office/officeart/2005/8/layout/hList3"/>
    <dgm:cxn modelId="{EAC29675-77D2-4D71-9DA5-F30265C0EAA4}" type="presOf" srcId="{4D1AB6B8-8586-4ABB-945D-1D5BEBD6AE13}" destId="{567DC8AF-8EF3-49C0-A0D4-356AFE11F082}" srcOrd="0" destOrd="0" presId="urn:microsoft.com/office/officeart/2005/8/layout/hList3"/>
    <dgm:cxn modelId="{26288506-45B8-4F04-AB6D-F7ED4EB246E8}" srcId="{0E3AC15B-8C5B-4999-9F4C-AE8E29FDFF4C}" destId="{186AA0B2-3FFE-4C86-8C41-E6E63264D018}" srcOrd="1" destOrd="0" parTransId="{8F9657E9-2309-49DE-8FCA-4201D4EA42C8}" sibTransId="{7AAEB691-A14C-4E87-A305-05F5E9443E3D}"/>
    <dgm:cxn modelId="{C7502BAD-FD70-4EE4-89BF-A16C032B1027}" type="presParOf" srcId="{F7BFE5BA-2AF6-49A8-9D29-11226E7583D2}" destId="{4CF8B721-689C-47AE-A57D-767B703E7FB5}" srcOrd="0" destOrd="0" presId="urn:microsoft.com/office/officeart/2005/8/layout/hList3"/>
    <dgm:cxn modelId="{EA319D0F-427D-4CE5-96C1-43673A6FA8A1}" type="presParOf" srcId="{F7BFE5BA-2AF6-49A8-9D29-11226E7583D2}" destId="{E79853EC-C3B2-4CE1-A5FC-465479189E24}" srcOrd="1" destOrd="0" presId="urn:microsoft.com/office/officeart/2005/8/layout/hList3"/>
    <dgm:cxn modelId="{DE23E974-F146-4C4F-AF8C-497B26A27642}" type="presParOf" srcId="{E79853EC-C3B2-4CE1-A5FC-465479189E24}" destId="{567DC8AF-8EF3-49C0-A0D4-356AFE11F082}" srcOrd="0" destOrd="0" presId="urn:microsoft.com/office/officeart/2005/8/layout/hList3"/>
    <dgm:cxn modelId="{A0B51674-9758-4B61-B486-C2C5F0F413E9}" type="presParOf" srcId="{E79853EC-C3B2-4CE1-A5FC-465479189E24}" destId="{4ABB4070-48CD-41EF-B3C1-10454474C02E}" srcOrd="1" destOrd="0" presId="urn:microsoft.com/office/officeart/2005/8/layout/hList3"/>
    <dgm:cxn modelId="{34072250-F61D-46BD-BFE4-35E094D4A88F}" type="presParOf" srcId="{F7BFE5BA-2AF6-49A8-9D29-11226E7583D2}" destId="{7FABC750-58DB-4115-B1B8-42E2DD86E7C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0C5B9A-26C4-42F8-941F-DE46F70AE495}"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es-EC"/>
        </a:p>
      </dgm:t>
    </dgm:pt>
    <dgm:pt modelId="{EBD947F5-6D29-4CE5-98EE-4FEEB49BA8E7}">
      <dgm:prSet phldrT="[Texto]"/>
      <dgm:spPr/>
      <dgm:t>
        <a:bodyPr/>
        <a:lstStyle/>
        <a:p>
          <a:r>
            <a:rPr lang="es-EC" dirty="0" smtClean="0"/>
            <a:t>El PIB agropecuario representa el 14 % del PIB nacional con un crecimiento del 3.41% comparado con el cuarto trimestre del 2015 y con el cuatro trimestre del 2016 Importancia en el PIB y principales productos </a:t>
          </a:r>
          <a:endParaRPr lang="es-EC" dirty="0"/>
        </a:p>
      </dgm:t>
    </dgm:pt>
    <dgm:pt modelId="{1DE4AF22-0848-4768-95D1-A65CD4C0EA73}" type="parTrans" cxnId="{C1A65EA5-B5CB-430F-857B-A0A6C9BF44ED}">
      <dgm:prSet/>
      <dgm:spPr/>
      <dgm:t>
        <a:bodyPr/>
        <a:lstStyle/>
        <a:p>
          <a:endParaRPr lang="es-EC"/>
        </a:p>
      </dgm:t>
    </dgm:pt>
    <dgm:pt modelId="{2591E5CC-FB69-4DE5-A4AC-F0DAC024277D}" type="sibTrans" cxnId="{C1A65EA5-B5CB-430F-857B-A0A6C9BF44ED}">
      <dgm:prSet/>
      <dgm:spPr/>
      <dgm:t>
        <a:bodyPr/>
        <a:lstStyle/>
        <a:p>
          <a:endParaRPr lang="es-EC"/>
        </a:p>
      </dgm:t>
    </dgm:pt>
    <dgm:pt modelId="{FB9EA1F1-6A19-4A3D-9385-967592670CDA}">
      <dgm:prSet phldrT="[Texto]" phldr="1"/>
      <dgm:spPr>
        <a:blipFill rotWithShape="0">
          <a:blip xmlns:r="http://schemas.openxmlformats.org/officeDocument/2006/relationships" r:embed="rId1"/>
          <a:stretch>
            <a:fillRect/>
          </a:stretch>
        </a:blipFill>
      </dgm:spPr>
      <dgm:t>
        <a:bodyPr/>
        <a:lstStyle/>
        <a:p>
          <a:endParaRPr lang="es-EC" dirty="0"/>
        </a:p>
      </dgm:t>
    </dgm:pt>
    <dgm:pt modelId="{8368BE07-B194-440D-AB43-63ED7E8C338E}" type="sibTrans" cxnId="{E4DA93F2-047C-4BC3-ACA3-01AAD9B372F3}">
      <dgm:prSet/>
      <dgm:spPr/>
      <dgm:t>
        <a:bodyPr/>
        <a:lstStyle/>
        <a:p>
          <a:endParaRPr lang="es-EC"/>
        </a:p>
      </dgm:t>
    </dgm:pt>
    <dgm:pt modelId="{60B4C7F8-EFFD-4823-ADEC-32259B04B807}" type="parTrans" cxnId="{E4DA93F2-047C-4BC3-ACA3-01AAD9B372F3}">
      <dgm:prSet/>
      <dgm:spPr/>
      <dgm:t>
        <a:bodyPr/>
        <a:lstStyle/>
        <a:p>
          <a:endParaRPr lang="es-EC"/>
        </a:p>
      </dgm:t>
    </dgm:pt>
    <dgm:pt modelId="{FDE9963C-AF61-4967-9D81-29A960AF599E}" type="pres">
      <dgm:prSet presAssocID="{130C5B9A-26C4-42F8-941F-DE46F70AE495}" presName="layout" presStyleCnt="0">
        <dgm:presLayoutVars>
          <dgm:chMax/>
          <dgm:chPref/>
          <dgm:dir/>
          <dgm:animOne val="branch"/>
          <dgm:animLvl val="lvl"/>
          <dgm:resizeHandles/>
        </dgm:presLayoutVars>
      </dgm:prSet>
      <dgm:spPr/>
      <dgm:t>
        <a:bodyPr/>
        <a:lstStyle/>
        <a:p>
          <a:endParaRPr lang="es-EC"/>
        </a:p>
      </dgm:t>
    </dgm:pt>
    <dgm:pt modelId="{AAB60AC5-6595-4ED3-AB63-E0FDE2770DFA}" type="pres">
      <dgm:prSet presAssocID="{EBD947F5-6D29-4CE5-98EE-4FEEB49BA8E7}" presName="root" presStyleCnt="0">
        <dgm:presLayoutVars>
          <dgm:chMax/>
          <dgm:chPref val="4"/>
        </dgm:presLayoutVars>
      </dgm:prSet>
      <dgm:spPr/>
    </dgm:pt>
    <dgm:pt modelId="{EDDE0FF6-9DD8-413C-BEA5-EDF499A6E83B}" type="pres">
      <dgm:prSet presAssocID="{EBD947F5-6D29-4CE5-98EE-4FEEB49BA8E7}" presName="rootComposite" presStyleCnt="0">
        <dgm:presLayoutVars/>
      </dgm:prSet>
      <dgm:spPr/>
    </dgm:pt>
    <dgm:pt modelId="{522C4ABF-66EB-4378-9794-1EB093B702CB}" type="pres">
      <dgm:prSet presAssocID="{EBD947F5-6D29-4CE5-98EE-4FEEB49BA8E7}" presName="rootText" presStyleLbl="node0" presStyleIdx="0" presStyleCnt="1">
        <dgm:presLayoutVars>
          <dgm:chMax/>
          <dgm:chPref val="4"/>
        </dgm:presLayoutVars>
      </dgm:prSet>
      <dgm:spPr/>
      <dgm:t>
        <a:bodyPr/>
        <a:lstStyle/>
        <a:p>
          <a:endParaRPr lang="es-EC"/>
        </a:p>
      </dgm:t>
    </dgm:pt>
    <dgm:pt modelId="{6420A4C5-B6A0-41A0-A5CC-3983BDC802D7}" type="pres">
      <dgm:prSet presAssocID="{EBD947F5-6D29-4CE5-98EE-4FEEB49BA8E7}" presName="childShape" presStyleCnt="0">
        <dgm:presLayoutVars>
          <dgm:chMax val="0"/>
          <dgm:chPref val="0"/>
        </dgm:presLayoutVars>
      </dgm:prSet>
      <dgm:spPr/>
    </dgm:pt>
    <dgm:pt modelId="{E3A5F52F-7E9E-4A79-AF76-FE9129EB5A20}" type="pres">
      <dgm:prSet presAssocID="{FB9EA1F1-6A19-4A3D-9385-967592670CDA}" presName="childComposite" presStyleCnt="0">
        <dgm:presLayoutVars>
          <dgm:chMax val="0"/>
          <dgm:chPref val="0"/>
        </dgm:presLayoutVars>
      </dgm:prSet>
      <dgm:spPr/>
    </dgm:pt>
    <dgm:pt modelId="{43F8AE92-B167-46D6-9F6D-05FEAA2AB533}" type="pres">
      <dgm:prSet presAssocID="{FB9EA1F1-6A19-4A3D-9385-967592670CDA}" presName="Image" presStyleLbl="node1" presStyleIdx="0" presStyleCnt="1" custScaleY="136772"/>
      <dgm:spPr>
        <a:blipFill rotWithShape="1">
          <a:blip xmlns:r="http://schemas.openxmlformats.org/officeDocument/2006/relationships" r:embed="rId2"/>
          <a:stretch>
            <a:fillRect/>
          </a:stretch>
        </a:blipFill>
      </dgm:spPr>
    </dgm:pt>
    <dgm:pt modelId="{910A7473-803D-4228-9473-7EB57ECD9491}" type="pres">
      <dgm:prSet presAssocID="{FB9EA1F1-6A19-4A3D-9385-967592670CDA}" presName="childText" presStyleLbl="lnNode1" presStyleIdx="0" presStyleCnt="1" custScaleY="294470">
        <dgm:presLayoutVars>
          <dgm:chMax val="0"/>
          <dgm:chPref val="0"/>
          <dgm:bulletEnabled val="1"/>
        </dgm:presLayoutVars>
      </dgm:prSet>
      <dgm:spPr/>
      <dgm:t>
        <a:bodyPr/>
        <a:lstStyle/>
        <a:p>
          <a:endParaRPr lang="es-EC"/>
        </a:p>
      </dgm:t>
    </dgm:pt>
  </dgm:ptLst>
  <dgm:cxnLst>
    <dgm:cxn modelId="{51C40646-5AD5-449B-B499-6697851E0C9C}" type="presOf" srcId="{FB9EA1F1-6A19-4A3D-9385-967592670CDA}" destId="{910A7473-803D-4228-9473-7EB57ECD9491}" srcOrd="0" destOrd="0" presId="urn:microsoft.com/office/officeart/2008/layout/PictureAccentList"/>
    <dgm:cxn modelId="{DF656DEE-F5B7-4A69-ABC5-159978C205BA}" type="presOf" srcId="{130C5B9A-26C4-42F8-941F-DE46F70AE495}" destId="{FDE9963C-AF61-4967-9D81-29A960AF599E}" srcOrd="0" destOrd="0" presId="urn:microsoft.com/office/officeart/2008/layout/PictureAccentList"/>
    <dgm:cxn modelId="{C1A65EA5-B5CB-430F-857B-A0A6C9BF44ED}" srcId="{130C5B9A-26C4-42F8-941F-DE46F70AE495}" destId="{EBD947F5-6D29-4CE5-98EE-4FEEB49BA8E7}" srcOrd="0" destOrd="0" parTransId="{1DE4AF22-0848-4768-95D1-A65CD4C0EA73}" sibTransId="{2591E5CC-FB69-4DE5-A4AC-F0DAC024277D}"/>
    <dgm:cxn modelId="{E4DA93F2-047C-4BC3-ACA3-01AAD9B372F3}" srcId="{EBD947F5-6D29-4CE5-98EE-4FEEB49BA8E7}" destId="{FB9EA1F1-6A19-4A3D-9385-967592670CDA}" srcOrd="0" destOrd="0" parTransId="{60B4C7F8-EFFD-4823-ADEC-32259B04B807}" sibTransId="{8368BE07-B194-440D-AB43-63ED7E8C338E}"/>
    <dgm:cxn modelId="{935E81EF-771D-43C5-8D47-0A6062CB4F38}" type="presOf" srcId="{EBD947F5-6D29-4CE5-98EE-4FEEB49BA8E7}" destId="{522C4ABF-66EB-4378-9794-1EB093B702CB}" srcOrd="0" destOrd="0" presId="urn:microsoft.com/office/officeart/2008/layout/PictureAccentList"/>
    <dgm:cxn modelId="{C74BF587-0CA7-49FE-A570-C2E3C358050B}" type="presParOf" srcId="{FDE9963C-AF61-4967-9D81-29A960AF599E}" destId="{AAB60AC5-6595-4ED3-AB63-E0FDE2770DFA}" srcOrd="0" destOrd="0" presId="urn:microsoft.com/office/officeart/2008/layout/PictureAccentList"/>
    <dgm:cxn modelId="{9CE62446-772F-4BD6-83F6-9BFC3ACFEFFE}" type="presParOf" srcId="{AAB60AC5-6595-4ED3-AB63-E0FDE2770DFA}" destId="{EDDE0FF6-9DD8-413C-BEA5-EDF499A6E83B}" srcOrd="0" destOrd="0" presId="urn:microsoft.com/office/officeart/2008/layout/PictureAccentList"/>
    <dgm:cxn modelId="{653616D5-6B9F-464B-8D27-8DDE477EB0E7}" type="presParOf" srcId="{EDDE0FF6-9DD8-413C-BEA5-EDF499A6E83B}" destId="{522C4ABF-66EB-4378-9794-1EB093B702CB}" srcOrd="0" destOrd="0" presId="urn:microsoft.com/office/officeart/2008/layout/PictureAccentList"/>
    <dgm:cxn modelId="{04B5F2FD-A952-4B53-98A0-6E984B6F9D47}" type="presParOf" srcId="{AAB60AC5-6595-4ED3-AB63-E0FDE2770DFA}" destId="{6420A4C5-B6A0-41A0-A5CC-3983BDC802D7}" srcOrd="1" destOrd="0" presId="urn:microsoft.com/office/officeart/2008/layout/PictureAccentList"/>
    <dgm:cxn modelId="{39F30B5E-2223-43E6-92B9-2A1C17A49664}" type="presParOf" srcId="{6420A4C5-B6A0-41A0-A5CC-3983BDC802D7}" destId="{E3A5F52F-7E9E-4A79-AF76-FE9129EB5A20}" srcOrd="0" destOrd="0" presId="urn:microsoft.com/office/officeart/2008/layout/PictureAccentList"/>
    <dgm:cxn modelId="{1BBBDB43-1DF6-443D-A4AB-6AFD6CFCBFBE}" type="presParOf" srcId="{E3A5F52F-7E9E-4A79-AF76-FE9129EB5A20}" destId="{43F8AE92-B167-46D6-9F6D-05FEAA2AB533}" srcOrd="0" destOrd="0" presId="urn:microsoft.com/office/officeart/2008/layout/PictureAccentList"/>
    <dgm:cxn modelId="{BCE637A1-3B6D-4E06-B040-8FD396C14B98}" type="presParOf" srcId="{E3A5F52F-7E9E-4A79-AF76-FE9129EB5A20}" destId="{910A7473-803D-4228-9473-7EB57ECD949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AEB409-AAEC-4224-AD77-129D451FE88D}"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C"/>
        </a:p>
      </dgm:t>
    </dgm:pt>
    <dgm:pt modelId="{80514400-8E90-48B4-8A23-E462E7830ADC}">
      <dgm:prSet phldrT="[Texto]"/>
      <dgm:spPr/>
      <dgm:t>
        <a:bodyPr/>
        <a:lstStyle/>
        <a:p>
          <a:r>
            <a:rPr lang="es-EC" dirty="0" smtClean="0"/>
            <a:t>El sector agropecuario es el mayor demandante de mano de obra en el sector rural. Ocupó en el 2015 entre el 70% y 62% de la población económicamente activa (PEA) rural, con una mayor absorción de mano de obra no calificada. En 2015, cerca de 1 millón y medio de personas del área rural dependieron de la agricultura (62% de la población ocupada rural). Se suman a lo anterior aproximadamente 300.000 personas del área urbana articuladas a la actividad agropecuaria.</a:t>
          </a:r>
          <a:endParaRPr lang="es-EC" dirty="0"/>
        </a:p>
      </dgm:t>
    </dgm:pt>
    <dgm:pt modelId="{EF1152EA-56FA-4C31-ABEB-C34377B11694}" type="parTrans" cxnId="{B8843F79-E31E-419E-8FC9-2870F9DC842A}">
      <dgm:prSet/>
      <dgm:spPr/>
      <dgm:t>
        <a:bodyPr/>
        <a:lstStyle/>
        <a:p>
          <a:endParaRPr lang="es-EC"/>
        </a:p>
      </dgm:t>
    </dgm:pt>
    <dgm:pt modelId="{B422566D-8302-4AB0-82A1-2D650A533BED}" type="sibTrans" cxnId="{B8843F79-E31E-419E-8FC9-2870F9DC842A}">
      <dgm:prSet/>
      <dgm:spPr/>
      <dgm:t>
        <a:bodyPr/>
        <a:lstStyle/>
        <a:p>
          <a:endParaRPr lang="es-EC"/>
        </a:p>
      </dgm:t>
    </dgm:pt>
    <dgm:pt modelId="{9B5C850F-7028-4BAB-91E6-C40C6DF601DA}">
      <dgm:prSet phldrT="[Texto]" phldr="1"/>
      <dgm:spPr>
        <a:blipFill rotWithShape="0">
          <a:blip xmlns:r="http://schemas.openxmlformats.org/officeDocument/2006/relationships" r:embed="rId1"/>
          <a:stretch>
            <a:fillRect/>
          </a:stretch>
        </a:blipFill>
      </dgm:spPr>
      <dgm:t>
        <a:bodyPr/>
        <a:lstStyle/>
        <a:p>
          <a:endParaRPr lang="es-EC" dirty="0"/>
        </a:p>
      </dgm:t>
    </dgm:pt>
    <dgm:pt modelId="{C3A3B804-C0F9-4DA7-9219-D472428F2977}" type="parTrans" cxnId="{63224DD2-E80C-4C9E-B0AB-8993BCFCBBC3}">
      <dgm:prSet/>
      <dgm:spPr/>
      <dgm:t>
        <a:bodyPr/>
        <a:lstStyle/>
        <a:p>
          <a:endParaRPr lang="es-EC"/>
        </a:p>
      </dgm:t>
    </dgm:pt>
    <dgm:pt modelId="{1637D45A-1793-4FD3-91BE-3B0E3A76D86A}" type="sibTrans" cxnId="{63224DD2-E80C-4C9E-B0AB-8993BCFCBBC3}">
      <dgm:prSet/>
      <dgm:spPr/>
      <dgm:t>
        <a:bodyPr/>
        <a:lstStyle/>
        <a:p>
          <a:endParaRPr lang="es-EC"/>
        </a:p>
      </dgm:t>
    </dgm:pt>
    <dgm:pt modelId="{D57CB2B0-A57E-4FAD-B6DC-F07951A1DA9B}" type="pres">
      <dgm:prSet presAssocID="{80AEB409-AAEC-4224-AD77-129D451FE88D}" presName="layout" presStyleCnt="0">
        <dgm:presLayoutVars>
          <dgm:chMax/>
          <dgm:chPref/>
          <dgm:dir/>
          <dgm:animOne val="branch"/>
          <dgm:animLvl val="lvl"/>
          <dgm:resizeHandles/>
        </dgm:presLayoutVars>
      </dgm:prSet>
      <dgm:spPr/>
      <dgm:t>
        <a:bodyPr/>
        <a:lstStyle/>
        <a:p>
          <a:endParaRPr lang="es-EC"/>
        </a:p>
      </dgm:t>
    </dgm:pt>
    <dgm:pt modelId="{01F474D3-4D0A-44B4-92DB-9DB5FD4622B9}" type="pres">
      <dgm:prSet presAssocID="{80514400-8E90-48B4-8A23-E462E7830ADC}" presName="root" presStyleCnt="0">
        <dgm:presLayoutVars>
          <dgm:chMax/>
          <dgm:chPref val="4"/>
        </dgm:presLayoutVars>
      </dgm:prSet>
      <dgm:spPr/>
    </dgm:pt>
    <dgm:pt modelId="{2A8B9502-F5FB-4BFE-A9EE-1943DBA01E08}" type="pres">
      <dgm:prSet presAssocID="{80514400-8E90-48B4-8A23-E462E7830ADC}" presName="rootComposite" presStyleCnt="0">
        <dgm:presLayoutVars/>
      </dgm:prSet>
      <dgm:spPr/>
    </dgm:pt>
    <dgm:pt modelId="{E6ACD510-B34F-4AA6-A4DD-B4BB679BF24D}" type="pres">
      <dgm:prSet presAssocID="{80514400-8E90-48B4-8A23-E462E7830ADC}" presName="rootText" presStyleLbl="node0" presStyleIdx="0" presStyleCnt="1" custScaleY="146169">
        <dgm:presLayoutVars>
          <dgm:chMax/>
          <dgm:chPref val="4"/>
        </dgm:presLayoutVars>
      </dgm:prSet>
      <dgm:spPr/>
      <dgm:t>
        <a:bodyPr/>
        <a:lstStyle/>
        <a:p>
          <a:endParaRPr lang="es-EC"/>
        </a:p>
      </dgm:t>
    </dgm:pt>
    <dgm:pt modelId="{8334F667-ECD7-4F63-8C88-F99E26234804}" type="pres">
      <dgm:prSet presAssocID="{80514400-8E90-48B4-8A23-E462E7830ADC}" presName="childShape" presStyleCnt="0">
        <dgm:presLayoutVars>
          <dgm:chMax val="0"/>
          <dgm:chPref val="0"/>
        </dgm:presLayoutVars>
      </dgm:prSet>
      <dgm:spPr/>
    </dgm:pt>
    <dgm:pt modelId="{2BEB374B-DC0C-4D43-B199-DDC473CADEE8}" type="pres">
      <dgm:prSet presAssocID="{9B5C850F-7028-4BAB-91E6-C40C6DF601DA}" presName="childComposite" presStyleCnt="0">
        <dgm:presLayoutVars>
          <dgm:chMax val="0"/>
          <dgm:chPref val="0"/>
        </dgm:presLayoutVars>
      </dgm:prSet>
      <dgm:spPr/>
    </dgm:pt>
    <dgm:pt modelId="{71C1AD28-37F6-4167-989A-4F489414CFF9}" type="pres">
      <dgm:prSet presAssocID="{9B5C850F-7028-4BAB-91E6-C40C6DF601DA}" presName="Image" presStyleLbl="node1" presStyleIdx="0" presStyleCnt="1" custScaleY="111887"/>
      <dgm:spPr>
        <a:blipFill rotWithShape="1">
          <a:blip xmlns:r="http://schemas.openxmlformats.org/officeDocument/2006/relationships" r:embed="rId2"/>
          <a:stretch>
            <a:fillRect/>
          </a:stretch>
        </a:blipFill>
      </dgm:spPr>
    </dgm:pt>
    <dgm:pt modelId="{5D4840BF-81F3-4EA1-B8AE-5BE218BE1306}" type="pres">
      <dgm:prSet presAssocID="{9B5C850F-7028-4BAB-91E6-C40C6DF601DA}" presName="childText" presStyleLbl="lnNode1" presStyleIdx="0" presStyleCnt="1" custScaleY="190761">
        <dgm:presLayoutVars>
          <dgm:chMax val="0"/>
          <dgm:chPref val="0"/>
          <dgm:bulletEnabled val="1"/>
        </dgm:presLayoutVars>
      </dgm:prSet>
      <dgm:spPr/>
      <dgm:t>
        <a:bodyPr/>
        <a:lstStyle/>
        <a:p>
          <a:endParaRPr lang="es-EC"/>
        </a:p>
      </dgm:t>
    </dgm:pt>
  </dgm:ptLst>
  <dgm:cxnLst>
    <dgm:cxn modelId="{88EACD52-E59A-458C-8962-8B6F9122E7E1}" type="presOf" srcId="{80AEB409-AAEC-4224-AD77-129D451FE88D}" destId="{D57CB2B0-A57E-4FAD-B6DC-F07951A1DA9B}" srcOrd="0" destOrd="0" presId="urn:microsoft.com/office/officeart/2008/layout/PictureAccentList"/>
    <dgm:cxn modelId="{B8843F79-E31E-419E-8FC9-2870F9DC842A}" srcId="{80AEB409-AAEC-4224-AD77-129D451FE88D}" destId="{80514400-8E90-48B4-8A23-E462E7830ADC}" srcOrd="0" destOrd="0" parTransId="{EF1152EA-56FA-4C31-ABEB-C34377B11694}" sibTransId="{B422566D-8302-4AB0-82A1-2D650A533BED}"/>
    <dgm:cxn modelId="{AAB9A2FD-5662-4DF2-AE7E-D17BBD08FE7A}" type="presOf" srcId="{9B5C850F-7028-4BAB-91E6-C40C6DF601DA}" destId="{5D4840BF-81F3-4EA1-B8AE-5BE218BE1306}" srcOrd="0" destOrd="0" presId="urn:microsoft.com/office/officeart/2008/layout/PictureAccentList"/>
    <dgm:cxn modelId="{63224DD2-E80C-4C9E-B0AB-8993BCFCBBC3}" srcId="{80514400-8E90-48B4-8A23-E462E7830ADC}" destId="{9B5C850F-7028-4BAB-91E6-C40C6DF601DA}" srcOrd="0" destOrd="0" parTransId="{C3A3B804-C0F9-4DA7-9219-D472428F2977}" sibTransId="{1637D45A-1793-4FD3-91BE-3B0E3A76D86A}"/>
    <dgm:cxn modelId="{83525F5E-26EE-426D-8C88-77DC2C11AEA6}" type="presOf" srcId="{80514400-8E90-48B4-8A23-E462E7830ADC}" destId="{E6ACD510-B34F-4AA6-A4DD-B4BB679BF24D}" srcOrd="0" destOrd="0" presId="urn:microsoft.com/office/officeart/2008/layout/PictureAccentList"/>
    <dgm:cxn modelId="{8626594C-9CFA-4021-BE95-51242EF5F15F}" type="presParOf" srcId="{D57CB2B0-A57E-4FAD-B6DC-F07951A1DA9B}" destId="{01F474D3-4D0A-44B4-92DB-9DB5FD4622B9}" srcOrd="0" destOrd="0" presId="urn:microsoft.com/office/officeart/2008/layout/PictureAccentList"/>
    <dgm:cxn modelId="{09A40BFF-272E-4743-B200-2447668DE618}" type="presParOf" srcId="{01F474D3-4D0A-44B4-92DB-9DB5FD4622B9}" destId="{2A8B9502-F5FB-4BFE-A9EE-1943DBA01E08}" srcOrd="0" destOrd="0" presId="urn:microsoft.com/office/officeart/2008/layout/PictureAccentList"/>
    <dgm:cxn modelId="{023772AB-2CC9-43EF-BA55-6609417C50CD}" type="presParOf" srcId="{2A8B9502-F5FB-4BFE-A9EE-1943DBA01E08}" destId="{E6ACD510-B34F-4AA6-A4DD-B4BB679BF24D}" srcOrd="0" destOrd="0" presId="urn:microsoft.com/office/officeart/2008/layout/PictureAccentList"/>
    <dgm:cxn modelId="{92993C8C-3B3A-4339-B509-AEE5A1BBAB99}" type="presParOf" srcId="{01F474D3-4D0A-44B4-92DB-9DB5FD4622B9}" destId="{8334F667-ECD7-4F63-8C88-F99E26234804}" srcOrd="1" destOrd="0" presId="urn:microsoft.com/office/officeart/2008/layout/PictureAccentList"/>
    <dgm:cxn modelId="{8EC95263-DD95-4287-8C4B-1EB43C929F7E}" type="presParOf" srcId="{8334F667-ECD7-4F63-8C88-F99E26234804}" destId="{2BEB374B-DC0C-4D43-B199-DDC473CADEE8}" srcOrd="0" destOrd="0" presId="urn:microsoft.com/office/officeart/2008/layout/PictureAccentList"/>
    <dgm:cxn modelId="{01D00D34-CF58-4BEC-935E-BEA8038B0248}" type="presParOf" srcId="{2BEB374B-DC0C-4D43-B199-DDC473CADEE8}" destId="{71C1AD28-37F6-4167-989A-4F489414CFF9}" srcOrd="0" destOrd="0" presId="urn:microsoft.com/office/officeart/2008/layout/PictureAccentList"/>
    <dgm:cxn modelId="{3F46CF1D-CE06-43E6-B9E6-331DCE42F178}" type="presParOf" srcId="{2BEB374B-DC0C-4D43-B199-DDC473CADEE8}" destId="{5D4840BF-81F3-4EA1-B8AE-5BE218BE1306}"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CFABCD-F300-4241-87DE-6066E77A7876}"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C"/>
        </a:p>
      </dgm:t>
    </dgm:pt>
    <dgm:pt modelId="{B811DE5E-4623-4B9B-AA7E-86DCBF66F072}">
      <dgm:prSet phldrT="[Texto]"/>
      <dgm:spPr/>
      <dgm:t>
        <a:bodyPr/>
        <a:lstStyle/>
        <a:p>
          <a:r>
            <a:rPr lang="es-EC" dirty="0" smtClean="0"/>
            <a:t>La valoración de empresas para el sector agropecuario no están  preestablecida, sin embargo existe herramientas complementarias al igual que técnicas financieras que contribuyen a evaluar y determinar la estructura y rentabilidad de las empresas y se las puede realizar mediante la comparación de cuentas contables y financieras, el aporte de esta información es esencial para la toma de decisiones, ya que a través de los resultados se puede determinar:</a:t>
          </a:r>
          <a:endParaRPr lang="es-EC" dirty="0"/>
        </a:p>
      </dgm:t>
    </dgm:pt>
    <dgm:pt modelId="{7EF60246-944F-4BA6-8EF3-44E85743BE18}" type="parTrans" cxnId="{5D6BA584-0EFA-41CB-AD85-E5BAE3E2F610}">
      <dgm:prSet/>
      <dgm:spPr/>
      <dgm:t>
        <a:bodyPr/>
        <a:lstStyle/>
        <a:p>
          <a:endParaRPr lang="es-EC"/>
        </a:p>
      </dgm:t>
    </dgm:pt>
    <dgm:pt modelId="{2E614044-ED54-40E3-A11B-6118A39AA2FC}" type="sibTrans" cxnId="{5D6BA584-0EFA-41CB-AD85-E5BAE3E2F610}">
      <dgm:prSet/>
      <dgm:spPr/>
      <dgm:t>
        <a:bodyPr/>
        <a:lstStyle/>
        <a:p>
          <a:endParaRPr lang="es-EC"/>
        </a:p>
      </dgm:t>
    </dgm:pt>
    <dgm:pt modelId="{17D312F9-35B3-422A-9CC5-8FFD66C8B84E}">
      <dgm:prSet phldrT="[Texto]"/>
      <dgm:spPr>
        <a:blipFill rotWithShape="0">
          <a:blip xmlns:r="http://schemas.openxmlformats.org/officeDocument/2006/relationships" r:embed="rId1"/>
          <a:stretch>
            <a:fillRect/>
          </a:stretch>
        </a:blipFill>
      </dgm:spPr>
      <dgm:t>
        <a:bodyPr/>
        <a:lstStyle/>
        <a:p>
          <a:endParaRPr lang="es-EC" dirty="0"/>
        </a:p>
      </dgm:t>
    </dgm:pt>
    <dgm:pt modelId="{8FE0C3FF-5E2D-4D9D-90EB-5E884ACB9E4E}" type="parTrans" cxnId="{69445158-0CB3-431B-AE80-6A5058EC83CD}">
      <dgm:prSet/>
      <dgm:spPr/>
      <dgm:t>
        <a:bodyPr/>
        <a:lstStyle/>
        <a:p>
          <a:endParaRPr lang="es-EC"/>
        </a:p>
      </dgm:t>
    </dgm:pt>
    <dgm:pt modelId="{79266AF4-7D3C-4662-9E09-6697C7EDA81A}" type="sibTrans" cxnId="{69445158-0CB3-431B-AE80-6A5058EC83CD}">
      <dgm:prSet/>
      <dgm:spPr/>
      <dgm:t>
        <a:bodyPr/>
        <a:lstStyle/>
        <a:p>
          <a:endParaRPr lang="es-EC"/>
        </a:p>
      </dgm:t>
    </dgm:pt>
    <dgm:pt modelId="{6814BED2-B9B0-4684-A50E-2808EF25A3B8}">
      <dgm:prSet custT="1"/>
      <dgm:spPr/>
      <dgm:t>
        <a:bodyPr/>
        <a:lstStyle/>
        <a:p>
          <a:pPr algn="l"/>
          <a:r>
            <a:rPr lang="es-EC" sz="1800" dirty="0" smtClean="0"/>
            <a:t>• Capacidad de gestión administrativa </a:t>
          </a:r>
        </a:p>
        <a:p>
          <a:pPr algn="l"/>
          <a:r>
            <a:rPr lang="es-EC" sz="1800" dirty="0" smtClean="0"/>
            <a:t>• Indicadores de riesgos</a:t>
          </a:r>
        </a:p>
        <a:p>
          <a:pPr algn="l"/>
          <a:r>
            <a:rPr lang="es-EC" sz="1800" dirty="0" smtClean="0"/>
            <a:t>• Estructura de capital </a:t>
          </a:r>
        </a:p>
        <a:p>
          <a:pPr algn="l"/>
          <a:r>
            <a:rPr lang="es-EC" sz="1800" dirty="0" smtClean="0"/>
            <a:t>• Capacidad de pago </a:t>
          </a:r>
        </a:p>
        <a:p>
          <a:pPr algn="l"/>
          <a:r>
            <a:rPr lang="es-EC" sz="1800" dirty="0" smtClean="0"/>
            <a:t>• Capacidad de endeudamiento.</a:t>
          </a:r>
          <a:endParaRPr lang="es-EC" sz="1800" dirty="0"/>
        </a:p>
      </dgm:t>
    </dgm:pt>
    <dgm:pt modelId="{8F0A52C9-A97B-4002-83EE-5B616DEE65E7}" type="parTrans" cxnId="{AEECD0C2-0445-4CD9-811A-9F494F693018}">
      <dgm:prSet/>
      <dgm:spPr/>
      <dgm:t>
        <a:bodyPr/>
        <a:lstStyle/>
        <a:p>
          <a:endParaRPr lang="es-EC"/>
        </a:p>
      </dgm:t>
    </dgm:pt>
    <dgm:pt modelId="{FBCD3325-40B4-4FF1-9E96-43C4C0BEF01F}" type="sibTrans" cxnId="{AEECD0C2-0445-4CD9-811A-9F494F693018}">
      <dgm:prSet/>
      <dgm:spPr/>
      <dgm:t>
        <a:bodyPr/>
        <a:lstStyle/>
        <a:p>
          <a:endParaRPr lang="es-EC"/>
        </a:p>
      </dgm:t>
    </dgm:pt>
    <dgm:pt modelId="{1F22D9EF-D29E-4110-A101-279F07B1A038}" type="pres">
      <dgm:prSet presAssocID="{C0CFABCD-F300-4241-87DE-6066E77A7876}" presName="Name0" presStyleCnt="0">
        <dgm:presLayoutVars>
          <dgm:chPref val="1"/>
          <dgm:dir/>
          <dgm:animOne val="branch"/>
          <dgm:animLvl val="lvl"/>
          <dgm:resizeHandles/>
        </dgm:presLayoutVars>
      </dgm:prSet>
      <dgm:spPr/>
      <dgm:t>
        <a:bodyPr/>
        <a:lstStyle/>
        <a:p>
          <a:endParaRPr lang="es-EC"/>
        </a:p>
      </dgm:t>
    </dgm:pt>
    <dgm:pt modelId="{92BDFA76-4528-440F-BBCF-F7D450E039B7}" type="pres">
      <dgm:prSet presAssocID="{B811DE5E-4623-4B9B-AA7E-86DCBF66F072}" presName="vertOne" presStyleCnt="0"/>
      <dgm:spPr/>
    </dgm:pt>
    <dgm:pt modelId="{F79DC7A8-E198-4638-8876-D20997A01900}" type="pres">
      <dgm:prSet presAssocID="{B811DE5E-4623-4B9B-AA7E-86DCBF66F072}" presName="txOne" presStyleLbl="node0" presStyleIdx="0" presStyleCnt="1">
        <dgm:presLayoutVars>
          <dgm:chPref val="3"/>
        </dgm:presLayoutVars>
      </dgm:prSet>
      <dgm:spPr/>
      <dgm:t>
        <a:bodyPr/>
        <a:lstStyle/>
        <a:p>
          <a:endParaRPr lang="es-EC"/>
        </a:p>
      </dgm:t>
    </dgm:pt>
    <dgm:pt modelId="{EC014F68-3F42-436B-ABE6-E197731F46CC}" type="pres">
      <dgm:prSet presAssocID="{B811DE5E-4623-4B9B-AA7E-86DCBF66F072}" presName="parTransOne" presStyleCnt="0"/>
      <dgm:spPr/>
    </dgm:pt>
    <dgm:pt modelId="{4685B068-66DF-4486-966C-EB2170DA993B}" type="pres">
      <dgm:prSet presAssocID="{B811DE5E-4623-4B9B-AA7E-86DCBF66F072}" presName="horzOne" presStyleCnt="0"/>
      <dgm:spPr/>
    </dgm:pt>
    <dgm:pt modelId="{9FCEBBD0-CEF9-4E1A-9976-4365B79CA27D}" type="pres">
      <dgm:prSet presAssocID="{6814BED2-B9B0-4684-A50E-2808EF25A3B8}" presName="vertTwo" presStyleCnt="0"/>
      <dgm:spPr/>
    </dgm:pt>
    <dgm:pt modelId="{D2503E7A-C755-42CE-9629-81B462DD53D0}" type="pres">
      <dgm:prSet presAssocID="{6814BED2-B9B0-4684-A50E-2808EF25A3B8}" presName="txTwo" presStyleLbl="node2" presStyleIdx="0" presStyleCnt="2">
        <dgm:presLayoutVars>
          <dgm:chPref val="3"/>
        </dgm:presLayoutVars>
      </dgm:prSet>
      <dgm:spPr/>
      <dgm:t>
        <a:bodyPr/>
        <a:lstStyle/>
        <a:p>
          <a:endParaRPr lang="es-EC"/>
        </a:p>
      </dgm:t>
    </dgm:pt>
    <dgm:pt modelId="{1AF4030A-DB6F-4A32-BFCE-1B0BD377B8B0}" type="pres">
      <dgm:prSet presAssocID="{6814BED2-B9B0-4684-A50E-2808EF25A3B8}" presName="horzTwo" presStyleCnt="0"/>
      <dgm:spPr/>
    </dgm:pt>
    <dgm:pt modelId="{A8C4C629-581F-4D7B-B457-5167CD8D36EE}" type="pres">
      <dgm:prSet presAssocID="{FBCD3325-40B4-4FF1-9E96-43C4C0BEF01F}" presName="sibSpaceTwo" presStyleCnt="0"/>
      <dgm:spPr/>
    </dgm:pt>
    <dgm:pt modelId="{E0DFA9CD-169A-405B-A582-BE132C0F487C}" type="pres">
      <dgm:prSet presAssocID="{17D312F9-35B3-422A-9CC5-8FFD66C8B84E}" presName="vertTwo" presStyleCnt="0"/>
      <dgm:spPr/>
    </dgm:pt>
    <dgm:pt modelId="{AFB62511-9CD1-4C88-AF05-A0F9CFBDF066}" type="pres">
      <dgm:prSet presAssocID="{17D312F9-35B3-422A-9CC5-8FFD66C8B84E}" presName="txTwo" presStyleLbl="node2" presStyleIdx="1" presStyleCnt="2">
        <dgm:presLayoutVars>
          <dgm:chPref val="3"/>
        </dgm:presLayoutVars>
      </dgm:prSet>
      <dgm:spPr/>
      <dgm:t>
        <a:bodyPr/>
        <a:lstStyle/>
        <a:p>
          <a:endParaRPr lang="es-EC"/>
        </a:p>
      </dgm:t>
    </dgm:pt>
    <dgm:pt modelId="{BBF08FB7-6B73-4783-8ABA-F118B3DF97EF}" type="pres">
      <dgm:prSet presAssocID="{17D312F9-35B3-422A-9CC5-8FFD66C8B84E}" presName="horzTwo" presStyleCnt="0"/>
      <dgm:spPr/>
    </dgm:pt>
  </dgm:ptLst>
  <dgm:cxnLst>
    <dgm:cxn modelId="{5D6BA584-0EFA-41CB-AD85-E5BAE3E2F610}" srcId="{C0CFABCD-F300-4241-87DE-6066E77A7876}" destId="{B811DE5E-4623-4B9B-AA7E-86DCBF66F072}" srcOrd="0" destOrd="0" parTransId="{7EF60246-944F-4BA6-8EF3-44E85743BE18}" sibTransId="{2E614044-ED54-40E3-A11B-6118A39AA2FC}"/>
    <dgm:cxn modelId="{69445158-0CB3-431B-AE80-6A5058EC83CD}" srcId="{B811DE5E-4623-4B9B-AA7E-86DCBF66F072}" destId="{17D312F9-35B3-422A-9CC5-8FFD66C8B84E}" srcOrd="1" destOrd="0" parTransId="{8FE0C3FF-5E2D-4D9D-90EB-5E884ACB9E4E}" sibTransId="{79266AF4-7D3C-4662-9E09-6697C7EDA81A}"/>
    <dgm:cxn modelId="{864AAA30-E871-4F8B-98E9-F630DEC9C77F}" type="presOf" srcId="{B811DE5E-4623-4B9B-AA7E-86DCBF66F072}" destId="{F79DC7A8-E198-4638-8876-D20997A01900}" srcOrd="0" destOrd="0" presId="urn:microsoft.com/office/officeart/2005/8/layout/hierarchy4"/>
    <dgm:cxn modelId="{5145E618-AF55-4372-A6AB-19C9B69D5D87}" type="presOf" srcId="{C0CFABCD-F300-4241-87DE-6066E77A7876}" destId="{1F22D9EF-D29E-4110-A101-279F07B1A038}" srcOrd="0" destOrd="0" presId="urn:microsoft.com/office/officeart/2005/8/layout/hierarchy4"/>
    <dgm:cxn modelId="{AEECD0C2-0445-4CD9-811A-9F494F693018}" srcId="{B811DE5E-4623-4B9B-AA7E-86DCBF66F072}" destId="{6814BED2-B9B0-4684-A50E-2808EF25A3B8}" srcOrd="0" destOrd="0" parTransId="{8F0A52C9-A97B-4002-83EE-5B616DEE65E7}" sibTransId="{FBCD3325-40B4-4FF1-9E96-43C4C0BEF01F}"/>
    <dgm:cxn modelId="{0D94E079-C231-4DCF-9AAC-FD2E6399C29A}" type="presOf" srcId="{17D312F9-35B3-422A-9CC5-8FFD66C8B84E}" destId="{AFB62511-9CD1-4C88-AF05-A0F9CFBDF066}" srcOrd="0" destOrd="0" presId="urn:microsoft.com/office/officeart/2005/8/layout/hierarchy4"/>
    <dgm:cxn modelId="{B0E9F693-31A5-4DE6-BB3A-F40B4CEE6D05}" type="presOf" srcId="{6814BED2-B9B0-4684-A50E-2808EF25A3B8}" destId="{D2503E7A-C755-42CE-9629-81B462DD53D0}" srcOrd="0" destOrd="0" presId="urn:microsoft.com/office/officeart/2005/8/layout/hierarchy4"/>
    <dgm:cxn modelId="{9ADF60DB-A3E3-4C6B-BD2C-DB462969A382}" type="presParOf" srcId="{1F22D9EF-D29E-4110-A101-279F07B1A038}" destId="{92BDFA76-4528-440F-BBCF-F7D450E039B7}" srcOrd="0" destOrd="0" presId="urn:microsoft.com/office/officeart/2005/8/layout/hierarchy4"/>
    <dgm:cxn modelId="{0ADD4E7A-79A6-453E-AD06-C905ADB440C3}" type="presParOf" srcId="{92BDFA76-4528-440F-BBCF-F7D450E039B7}" destId="{F79DC7A8-E198-4638-8876-D20997A01900}" srcOrd="0" destOrd="0" presId="urn:microsoft.com/office/officeart/2005/8/layout/hierarchy4"/>
    <dgm:cxn modelId="{8907E766-DD48-4B68-A05C-881908B14F72}" type="presParOf" srcId="{92BDFA76-4528-440F-BBCF-F7D450E039B7}" destId="{EC014F68-3F42-436B-ABE6-E197731F46CC}" srcOrd="1" destOrd="0" presId="urn:microsoft.com/office/officeart/2005/8/layout/hierarchy4"/>
    <dgm:cxn modelId="{057A3C5F-5355-432D-9BD1-19686F4DBA88}" type="presParOf" srcId="{92BDFA76-4528-440F-BBCF-F7D450E039B7}" destId="{4685B068-66DF-4486-966C-EB2170DA993B}" srcOrd="2" destOrd="0" presId="urn:microsoft.com/office/officeart/2005/8/layout/hierarchy4"/>
    <dgm:cxn modelId="{4ACDFF65-4E9F-423C-8C26-700A4551330F}" type="presParOf" srcId="{4685B068-66DF-4486-966C-EB2170DA993B}" destId="{9FCEBBD0-CEF9-4E1A-9976-4365B79CA27D}" srcOrd="0" destOrd="0" presId="urn:microsoft.com/office/officeart/2005/8/layout/hierarchy4"/>
    <dgm:cxn modelId="{4FD580CB-0666-4450-ABD2-5ED5D841FB5D}" type="presParOf" srcId="{9FCEBBD0-CEF9-4E1A-9976-4365B79CA27D}" destId="{D2503E7A-C755-42CE-9629-81B462DD53D0}" srcOrd="0" destOrd="0" presId="urn:microsoft.com/office/officeart/2005/8/layout/hierarchy4"/>
    <dgm:cxn modelId="{D4E7A3BA-4DC3-4038-94D6-DB89CAD9E9C5}" type="presParOf" srcId="{9FCEBBD0-CEF9-4E1A-9976-4365B79CA27D}" destId="{1AF4030A-DB6F-4A32-BFCE-1B0BD377B8B0}" srcOrd="1" destOrd="0" presId="urn:microsoft.com/office/officeart/2005/8/layout/hierarchy4"/>
    <dgm:cxn modelId="{62489BE5-D70A-4694-9583-146D31ECDC49}" type="presParOf" srcId="{4685B068-66DF-4486-966C-EB2170DA993B}" destId="{A8C4C629-581F-4D7B-B457-5167CD8D36EE}" srcOrd="1" destOrd="0" presId="urn:microsoft.com/office/officeart/2005/8/layout/hierarchy4"/>
    <dgm:cxn modelId="{F6B5310B-6BD1-4461-B87E-068D1C95D02A}" type="presParOf" srcId="{4685B068-66DF-4486-966C-EB2170DA993B}" destId="{E0DFA9CD-169A-405B-A582-BE132C0F487C}" srcOrd="2" destOrd="0" presId="urn:microsoft.com/office/officeart/2005/8/layout/hierarchy4"/>
    <dgm:cxn modelId="{1EEB1569-0C50-461C-BD0C-905BB32B2672}" type="presParOf" srcId="{E0DFA9CD-169A-405B-A582-BE132C0F487C}" destId="{AFB62511-9CD1-4C88-AF05-A0F9CFBDF066}" srcOrd="0" destOrd="0" presId="urn:microsoft.com/office/officeart/2005/8/layout/hierarchy4"/>
    <dgm:cxn modelId="{81DCE392-2494-4E65-B8C9-A4CE40757A2B}" type="presParOf" srcId="{E0DFA9CD-169A-405B-A582-BE132C0F487C}" destId="{BBF08FB7-6B73-4783-8ABA-F118B3DF97E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4146F4-1CAC-40AA-955F-411F8413CC80}"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EC"/>
        </a:p>
      </dgm:t>
    </dgm:pt>
    <dgm:pt modelId="{67EDAB1C-4481-4B92-89A8-AEFBFDC100C5}">
      <dgm:prSet phldrT="[Texto]"/>
      <dgm:spPr/>
      <dgm:t>
        <a:bodyPr/>
        <a:lstStyle/>
        <a:p>
          <a:r>
            <a:rPr lang="es-EC" dirty="0" smtClean="0"/>
            <a:t>La elección del método de valoración más apropiado tomara en  cuenta las siguientes circunstancias: </a:t>
          </a:r>
          <a:endParaRPr lang="es-EC" dirty="0"/>
        </a:p>
      </dgm:t>
    </dgm:pt>
    <dgm:pt modelId="{90562170-A933-4ECE-A809-F507C76F4568}" type="parTrans" cxnId="{63AB8DBF-DD16-49D8-938B-364FFC5A416A}">
      <dgm:prSet/>
      <dgm:spPr/>
      <dgm:t>
        <a:bodyPr/>
        <a:lstStyle/>
        <a:p>
          <a:endParaRPr lang="es-EC"/>
        </a:p>
      </dgm:t>
    </dgm:pt>
    <dgm:pt modelId="{CABD7F1D-EE51-453F-8E79-0ED7A73770BC}" type="sibTrans" cxnId="{63AB8DBF-DD16-49D8-938B-364FFC5A416A}">
      <dgm:prSet/>
      <dgm:spPr/>
      <dgm:t>
        <a:bodyPr/>
        <a:lstStyle/>
        <a:p>
          <a:endParaRPr lang="es-EC"/>
        </a:p>
      </dgm:t>
    </dgm:pt>
    <dgm:pt modelId="{A3E44EAC-69BB-4D95-B8AC-F52E97665DE4}">
      <dgm:prSet phldrT="[Texto]" custT="1"/>
      <dgm:spPr/>
      <dgm:t>
        <a:bodyPr/>
        <a:lstStyle/>
        <a:p>
          <a:r>
            <a:rPr lang="es-EC" sz="1200" dirty="0" smtClean="0"/>
            <a:t>• Nivel de información disponible y calidad de la misma.</a:t>
          </a:r>
        </a:p>
        <a:p>
          <a:r>
            <a:rPr lang="es-EC" sz="1200" dirty="0" smtClean="0"/>
            <a:t> • Estudio  del sector, del mercado y los competidores</a:t>
          </a:r>
        </a:p>
        <a:p>
          <a:r>
            <a:rPr lang="es-EC" sz="1200" dirty="0" smtClean="0"/>
            <a:t>• Capital técnico y recursos operativos.</a:t>
          </a:r>
        </a:p>
        <a:p>
          <a:r>
            <a:rPr lang="es-EC" sz="1200" dirty="0" smtClean="0"/>
            <a:t>• Volumen de la empresa.</a:t>
          </a:r>
        </a:p>
        <a:p>
          <a:r>
            <a:rPr lang="es-EC" sz="1200" dirty="0" smtClean="0"/>
            <a:t>• Situación económico-financiera de la empresa.</a:t>
          </a:r>
        </a:p>
        <a:p>
          <a:r>
            <a:rPr lang="es-EC" sz="1200" dirty="0" smtClean="0"/>
            <a:t>• Propiedades del negocio.</a:t>
          </a:r>
        </a:p>
        <a:p>
          <a:r>
            <a:rPr lang="es-EC" sz="1200" dirty="0" smtClean="0"/>
            <a:t>• Inmuebles propiedad de la empresa.</a:t>
          </a:r>
        </a:p>
        <a:p>
          <a:r>
            <a:rPr lang="es-EC" sz="1200" dirty="0" smtClean="0"/>
            <a:t>• Objetivo de la valoración.</a:t>
          </a:r>
        </a:p>
        <a:p>
          <a:endParaRPr lang="es-EC" sz="1000" dirty="0" smtClean="0"/>
        </a:p>
        <a:p>
          <a:endParaRPr lang="es-EC" sz="1000" dirty="0"/>
        </a:p>
      </dgm:t>
    </dgm:pt>
    <dgm:pt modelId="{EA1F2A7A-69CA-4565-868C-15AA4D5C103E}" type="parTrans" cxnId="{4ABB8F66-D236-4E50-B419-17E7DABB6815}">
      <dgm:prSet/>
      <dgm:spPr/>
      <dgm:t>
        <a:bodyPr/>
        <a:lstStyle/>
        <a:p>
          <a:endParaRPr lang="es-EC"/>
        </a:p>
      </dgm:t>
    </dgm:pt>
    <dgm:pt modelId="{2B8BCBA2-D874-425F-B510-05C3D878511B}" type="sibTrans" cxnId="{4ABB8F66-D236-4E50-B419-17E7DABB6815}">
      <dgm:prSet/>
      <dgm:spPr/>
      <dgm:t>
        <a:bodyPr/>
        <a:lstStyle/>
        <a:p>
          <a:endParaRPr lang="es-EC"/>
        </a:p>
      </dgm:t>
    </dgm:pt>
    <dgm:pt modelId="{1C7627B5-F50E-4E2B-8656-0C02CFCA2AE9}" type="pres">
      <dgm:prSet presAssocID="{854146F4-1CAC-40AA-955F-411F8413CC80}" presName="diagram" presStyleCnt="0">
        <dgm:presLayoutVars>
          <dgm:chPref val="1"/>
          <dgm:dir/>
          <dgm:animOne val="branch"/>
          <dgm:animLvl val="lvl"/>
          <dgm:resizeHandles/>
        </dgm:presLayoutVars>
      </dgm:prSet>
      <dgm:spPr/>
      <dgm:t>
        <a:bodyPr/>
        <a:lstStyle/>
        <a:p>
          <a:endParaRPr lang="es-EC"/>
        </a:p>
      </dgm:t>
    </dgm:pt>
    <dgm:pt modelId="{F537B62E-5F15-4004-A554-063977D07848}" type="pres">
      <dgm:prSet presAssocID="{67EDAB1C-4481-4B92-89A8-AEFBFDC100C5}" presName="root" presStyleCnt="0"/>
      <dgm:spPr/>
    </dgm:pt>
    <dgm:pt modelId="{07B541CE-3C6A-4C81-AF26-8184C6854101}" type="pres">
      <dgm:prSet presAssocID="{67EDAB1C-4481-4B92-89A8-AEFBFDC100C5}" presName="rootComposite" presStyleCnt="0"/>
      <dgm:spPr/>
    </dgm:pt>
    <dgm:pt modelId="{6FC85439-FFDB-4F70-AFAA-6155564E3DEC}" type="pres">
      <dgm:prSet presAssocID="{67EDAB1C-4481-4B92-89A8-AEFBFDC100C5}" presName="rootText" presStyleLbl="node1" presStyleIdx="0" presStyleCnt="1" custScaleX="76814" custScaleY="43410" custLinFactNeighborX="34" custLinFactNeighborY="-7685"/>
      <dgm:spPr/>
      <dgm:t>
        <a:bodyPr/>
        <a:lstStyle/>
        <a:p>
          <a:endParaRPr lang="es-EC"/>
        </a:p>
      </dgm:t>
    </dgm:pt>
    <dgm:pt modelId="{AAC6BF63-89CF-46C8-B594-94B667325F3C}" type="pres">
      <dgm:prSet presAssocID="{67EDAB1C-4481-4B92-89A8-AEFBFDC100C5}" presName="rootConnector" presStyleLbl="node1" presStyleIdx="0" presStyleCnt="1"/>
      <dgm:spPr/>
      <dgm:t>
        <a:bodyPr/>
        <a:lstStyle/>
        <a:p>
          <a:endParaRPr lang="es-EC"/>
        </a:p>
      </dgm:t>
    </dgm:pt>
    <dgm:pt modelId="{7FA63E29-7494-4A51-90BC-A992C00A9583}" type="pres">
      <dgm:prSet presAssocID="{67EDAB1C-4481-4B92-89A8-AEFBFDC100C5}" presName="childShape" presStyleCnt="0"/>
      <dgm:spPr/>
    </dgm:pt>
    <dgm:pt modelId="{3F074004-0D5B-44EF-9090-129EC9B4D991}" type="pres">
      <dgm:prSet presAssocID="{EA1F2A7A-69CA-4565-868C-15AA4D5C103E}" presName="Name13" presStyleLbl="parChTrans1D2" presStyleIdx="0" presStyleCnt="1"/>
      <dgm:spPr/>
      <dgm:t>
        <a:bodyPr/>
        <a:lstStyle/>
        <a:p>
          <a:endParaRPr lang="es-EC"/>
        </a:p>
      </dgm:t>
    </dgm:pt>
    <dgm:pt modelId="{331ACDBD-A25C-4005-867C-C3091AC19F1E}" type="pres">
      <dgm:prSet presAssocID="{A3E44EAC-69BB-4D95-B8AC-F52E97665DE4}" presName="childText" presStyleLbl="bgAcc1" presStyleIdx="0" presStyleCnt="1" custScaleX="82906" custScaleY="132957" custLinFactNeighborX="-4228" custLinFactNeighborY="-5766">
        <dgm:presLayoutVars>
          <dgm:bulletEnabled val="1"/>
        </dgm:presLayoutVars>
      </dgm:prSet>
      <dgm:spPr/>
      <dgm:t>
        <a:bodyPr/>
        <a:lstStyle/>
        <a:p>
          <a:endParaRPr lang="es-EC"/>
        </a:p>
      </dgm:t>
    </dgm:pt>
  </dgm:ptLst>
  <dgm:cxnLst>
    <dgm:cxn modelId="{4ABB8F66-D236-4E50-B419-17E7DABB6815}" srcId="{67EDAB1C-4481-4B92-89A8-AEFBFDC100C5}" destId="{A3E44EAC-69BB-4D95-B8AC-F52E97665DE4}" srcOrd="0" destOrd="0" parTransId="{EA1F2A7A-69CA-4565-868C-15AA4D5C103E}" sibTransId="{2B8BCBA2-D874-425F-B510-05C3D878511B}"/>
    <dgm:cxn modelId="{F85F3A23-3331-49DC-8EC8-D0176AB169AB}" type="presOf" srcId="{67EDAB1C-4481-4B92-89A8-AEFBFDC100C5}" destId="{AAC6BF63-89CF-46C8-B594-94B667325F3C}" srcOrd="1" destOrd="0" presId="urn:microsoft.com/office/officeart/2005/8/layout/hierarchy3"/>
    <dgm:cxn modelId="{29B4A712-148C-4157-8780-4A7EAFE17D68}" type="presOf" srcId="{854146F4-1CAC-40AA-955F-411F8413CC80}" destId="{1C7627B5-F50E-4E2B-8656-0C02CFCA2AE9}" srcOrd="0" destOrd="0" presId="urn:microsoft.com/office/officeart/2005/8/layout/hierarchy3"/>
    <dgm:cxn modelId="{3A50EB1A-FAA3-4916-827D-C91E4937C831}" type="presOf" srcId="{EA1F2A7A-69CA-4565-868C-15AA4D5C103E}" destId="{3F074004-0D5B-44EF-9090-129EC9B4D991}" srcOrd="0" destOrd="0" presId="urn:microsoft.com/office/officeart/2005/8/layout/hierarchy3"/>
    <dgm:cxn modelId="{0A05D460-CEFE-423D-B8A3-D913FC4F0C3F}" type="presOf" srcId="{67EDAB1C-4481-4B92-89A8-AEFBFDC100C5}" destId="{6FC85439-FFDB-4F70-AFAA-6155564E3DEC}" srcOrd="0" destOrd="0" presId="urn:microsoft.com/office/officeart/2005/8/layout/hierarchy3"/>
    <dgm:cxn modelId="{CFD3C216-7FD6-4BD0-A7ED-8CCB9E5DA0B4}" type="presOf" srcId="{A3E44EAC-69BB-4D95-B8AC-F52E97665DE4}" destId="{331ACDBD-A25C-4005-867C-C3091AC19F1E}" srcOrd="0" destOrd="0" presId="urn:microsoft.com/office/officeart/2005/8/layout/hierarchy3"/>
    <dgm:cxn modelId="{63AB8DBF-DD16-49D8-938B-364FFC5A416A}" srcId="{854146F4-1CAC-40AA-955F-411F8413CC80}" destId="{67EDAB1C-4481-4B92-89A8-AEFBFDC100C5}" srcOrd="0" destOrd="0" parTransId="{90562170-A933-4ECE-A809-F507C76F4568}" sibTransId="{CABD7F1D-EE51-453F-8E79-0ED7A73770BC}"/>
    <dgm:cxn modelId="{3B23A5A9-AB68-49AE-A6A1-73A11F3F43EC}" type="presParOf" srcId="{1C7627B5-F50E-4E2B-8656-0C02CFCA2AE9}" destId="{F537B62E-5F15-4004-A554-063977D07848}" srcOrd="0" destOrd="0" presId="urn:microsoft.com/office/officeart/2005/8/layout/hierarchy3"/>
    <dgm:cxn modelId="{213DFEE3-1CFB-4850-B173-70CC06E30432}" type="presParOf" srcId="{F537B62E-5F15-4004-A554-063977D07848}" destId="{07B541CE-3C6A-4C81-AF26-8184C6854101}" srcOrd="0" destOrd="0" presId="urn:microsoft.com/office/officeart/2005/8/layout/hierarchy3"/>
    <dgm:cxn modelId="{EEFAC4BE-A68B-4BC1-B53F-A90EDB8321B4}" type="presParOf" srcId="{07B541CE-3C6A-4C81-AF26-8184C6854101}" destId="{6FC85439-FFDB-4F70-AFAA-6155564E3DEC}" srcOrd="0" destOrd="0" presId="urn:microsoft.com/office/officeart/2005/8/layout/hierarchy3"/>
    <dgm:cxn modelId="{D941EF21-B998-40C7-BB47-144DFE39685C}" type="presParOf" srcId="{07B541CE-3C6A-4C81-AF26-8184C6854101}" destId="{AAC6BF63-89CF-46C8-B594-94B667325F3C}" srcOrd="1" destOrd="0" presId="urn:microsoft.com/office/officeart/2005/8/layout/hierarchy3"/>
    <dgm:cxn modelId="{80469D94-AD7D-41BD-9F3A-BC00C8E8D99C}" type="presParOf" srcId="{F537B62E-5F15-4004-A554-063977D07848}" destId="{7FA63E29-7494-4A51-90BC-A992C00A9583}" srcOrd="1" destOrd="0" presId="urn:microsoft.com/office/officeart/2005/8/layout/hierarchy3"/>
    <dgm:cxn modelId="{96460F98-6344-4C40-99D7-01F5C9881853}" type="presParOf" srcId="{7FA63E29-7494-4A51-90BC-A992C00A9583}" destId="{3F074004-0D5B-44EF-9090-129EC9B4D991}" srcOrd="0" destOrd="0" presId="urn:microsoft.com/office/officeart/2005/8/layout/hierarchy3"/>
    <dgm:cxn modelId="{5E552C9F-2ACB-47B4-9BDF-66D00533B602}" type="presParOf" srcId="{7FA63E29-7494-4A51-90BC-A992C00A9583}" destId="{331ACDBD-A25C-4005-867C-C3091AC19F1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5D4956-7F19-4D7C-B6F5-7A91672F6576}"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s-EC"/>
        </a:p>
      </dgm:t>
    </dgm:pt>
    <dgm:pt modelId="{96A791EA-0416-47BB-BF7E-3AC048CF4A94}">
      <dgm:prSet phldrT="[Texto]"/>
      <dgm:spPr/>
      <dgm:t>
        <a:bodyPr/>
        <a:lstStyle/>
        <a:p>
          <a:r>
            <a:rPr lang="es-EC" dirty="0" smtClean="0"/>
            <a:t>CUALITATIVO </a:t>
          </a:r>
          <a:endParaRPr lang="es-EC" dirty="0"/>
        </a:p>
      </dgm:t>
    </dgm:pt>
    <dgm:pt modelId="{667EBD2C-5993-49B2-95F0-51A5CF3C095D}" type="parTrans" cxnId="{D5D00F2F-28C2-4722-BC05-E84CC5003FB7}">
      <dgm:prSet/>
      <dgm:spPr/>
      <dgm:t>
        <a:bodyPr/>
        <a:lstStyle/>
        <a:p>
          <a:endParaRPr lang="es-EC"/>
        </a:p>
      </dgm:t>
    </dgm:pt>
    <dgm:pt modelId="{8BC56EAE-AA8B-4DFE-92A6-8E00F72D5DE3}" type="sibTrans" cxnId="{D5D00F2F-28C2-4722-BC05-E84CC5003FB7}">
      <dgm:prSet/>
      <dgm:spPr/>
      <dgm:t>
        <a:bodyPr/>
        <a:lstStyle/>
        <a:p>
          <a:endParaRPr lang="es-EC"/>
        </a:p>
      </dgm:t>
    </dgm:pt>
    <dgm:pt modelId="{542FAEE1-EB45-40D8-B832-C7CA2D51483A}">
      <dgm:prSet phldrT="[Texto]"/>
      <dgm:spPr/>
      <dgm:t>
        <a:bodyPr/>
        <a:lstStyle/>
        <a:p>
          <a:pPr algn="l"/>
          <a:r>
            <a:rPr lang="es-EC" b="1" dirty="0" smtClean="0"/>
            <a:t>Metodología del análisis FODA</a:t>
          </a:r>
          <a:endParaRPr lang="es-EC" b="1" dirty="0"/>
        </a:p>
      </dgm:t>
    </dgm:pt>
    <dgm:pt modelId="{F881BAEA-7E23-4851-8C3E-BC3E0CDCC600}" type="parTrans" cxnId="{C89E928D-EBBD-435B-B159-461A4D6C8578}">
      <dgm:prSet/>
      <dgm:spPr/>
      <dgm:t>
        <a:bodyPr/>
        <a:lstStyle/>
        <a:p>
          <a:endParaRPr lang="es-EC"/>
        </a:p>
      </dgm:t>
    </dgm:pt>
    <dgm:pt modelId="{4AAE0159-887D-4107-8E14-E991F5C4B264}" type="sibTrans" cxnId="{C89E928D-EBBD-435B-B159-461A4D6C8578}">
      <dgm:prSet/>
      <dgm:spPr/>
      <dgm:t>
        <a:bodyPr/>
        <a:lstStyle/>
        <a:p>
          <a:endParaRPr lang="es-EC"/>
        </a:p>
      </dgm:t>
    </dgm:pt>
    <dgm:pt modelId="{AFCE22CB-4E59-4EE6-95C3-148690C95AC4}">
      <dgm:prSet phldrT="[Texto]"/>
      <dgm:spPr/>
      <dgm:t>
        <a:bodyPr/>
        <a:lstStyle/>
        <a:p>
          <a:r>
            <a:rPr lang="es-EC" dirty="0" smtClean="0"/>
            <a:t>CUANTITATIVO</a:t>
          </a:r>
          <a:endParaRPr lang="es-EC" dirty="0"/>
        </a:p>
      </dgm:t>
    </dgm:pt>
    <dgm:pt modelId="{5C1D806F-4A21-45B1-B0FD-D9009E897D6C}" type="parTrans" cxnId="{5B82E64B-6B2A-4300-B1AC-8FE56118366C}">
      <dgm:prSet/>
      <dgm:spPr/>
      <dgm:t>
        <a:bodyPr/>
        <a:lstStyle/>
        <a:p>
          <a:endParaRPr lang="es-EC"/>
        </a:p>
      </dgm:t>
    </dgm:pt>
    <dgm:pt modelId="{5FFB3FD4-830B-485F-9739-AC0A58F5EDB1}" type="sibTrans" cxnId="{5B82E64B-6B2A-4300-B1AC-8FE56118366C}">
      <dgm:prSet/>
      <dgm:spPr/>
      <dgm:t>
        <a:bodyPr/>
        <a:lstStyle/>
        <a:p>
          <a:endParaRPr lang="es-EC"/>
        </a:p>
      </dgm:t>
    </dgm:pt>
    <dgm:pt modelId="{0875FBC3-578C-495A-A9A8-82A302BEDFE9}">
      <dgm:prSet phldrT="[Texto]"/>
      <dgm:spPr/>
      <dgm:t>
        <a:bodyPr/>
        <a:lstStyle/>
        <a:p>
          <a:r>
            <a:rPr lang="es-EC" b="1" dirty="0" smtClean="0"/>
            <a:t>Descuentos Flujos o dinámicos</a:t>
          </a:r>
          <a:endParaRPr lang="es-EC" b="1" dirty="0"/>
        </a:p>
      </dgm:t>
    </dgm:pt>
    <dgm:pt modelId="{21F3AD12-9D2C-4568-BEFE-61625C5478C4}" type="parTrans" cxnId="{FEF102A6-948D-49A3-9226-871A04306130}">
      <dgm:prSet/>
      <dgm:spPr/>
      <dgm:t>
        <a:bodyPr/>
        <a:lstStyle/>
        <a:p>
          <a:endParaRPr lang="es-EC"/>
        </a:p>
      </dgm:t>
    </dgm:pt>
    <dgm:pt modelId="{F7E3F4A8-9832-4922-B040-B9F7193EC950}" type="sibTrans" cxnId="{FEF102A6-948D-49A3-9226-871A04306130}">
      <dgm:prSet/>
      <dgm:spPr/>
      <dgm:t>
        <a:bodyPr/>
        <a:lstStyle/>
        <a:p>
          <a:endParaRPr lang="es-EC"/>
        </a:p>
      </dgm:t>
    </dgm:pt>
    <dgm:pt modelId="{99B749AD-DD40-4943-9CDC-054BCC32DB53}">
      <dgm:prSet phldrT="[Texto]"/>
      <dgm:spPr/>
      <dgm:t>
        <a:bodyPr/>
        <a:lstStyle/>
        <a:p>
          <a:pPr algn="just"/>
          <a:r>
            <a:rPr lang="es-EC" dirty="0" smtClean="0"/>
            <a:t>Es una herramienta de análisis clara para estudiar con información limitada sobre la compañía, en las etapas de valoración o estudio situacional con el propósito de llegar a la planeación integral. </a:t>
          </a:r>
          <a:endParaRPr lang="es-EC" b="1" dirty="0"/>
        </a:p>
      </dgm:t>
    </dgm:pt>
    <dgm:pt modelId="{34B1BAB5-69D3-49CD-8CED-A97E6963BD37}" type="parTrans" cxnId="{36E40566-C81C-4A56-90DF-A5981F604370}">
      <dgm:prSet/>
      <dgm:spPr/>
      <dgm:t>
        <a:bodyPr/>
        <a:lstStyle/>
        <a:p>
          <a:endParaRPr lang="es-EC"/>
        </a:p>
      </dgm:t>
    </dgm:pt>
    <dgm:pt modelId="{BDEAA1EA-6C61-4287-8507-BFE678D1F25F}" type="sibTrans" cxnId="{36E40566-C81C-4A56-90DF-A5981F604370}">
      <dgm:prSet/>
      <dgm:spPr/>
      <dgm:t>
        <a:bodyPr/>
        <a:lstStyle/>
        <a:p>
          <a:endParaRPr lang="es-EC"/>
        </a:p>
      </dgm:t>
    </dgm:pt>
    <dgm:pt modelId="{29E748AC-8DB7-4D32-979F-FCEC912637AB}">
      <dgm:prSet/>
      <dgm:spPr/>
      <dgm:t>
        <a:bodyPr/>
        <a:lstStyle/>
        <a:p>
          <a:r>
            <a:rPr lang="es-EC" dirty="0" smtClean="0"/>
            <a:t>En la actualidad este método es el más utilizado en la valoración de empresas, por su capacidad analítica y rigor, si bien su aplicación no está exenta de dificultades. Sus principales ventajas es que facilita el examen de los factores que crean o destruyen valor para la empresa y reconoce de forma explícita el diferente valor temporal del flujo de caja de la empresa. </a:t>
          </a:r>
          <a:endParaRPr lang="es-EC" dirty="0"/>
        </a:p>
      </dgm:t>
    </dgm:pt>
    <dgm:pt modelId="{F4411832-04FA-4868-BB2D-9A825D4B99B3}" type="parTrans" cxnId="{BBEA9AEC-58E6-4975-ABDD-FF3E61D7790B}">
      <dgm:prSet/>
      <dgm:spPr/>
      <dgm:t>
        <a:bodyPr/>
        <a:lstStyle/>
        <a:p>
          <a:endParaRPr lang="es-EC"/>
        </a:p>
      </dgm:t>
    </dgm:pt>
    <dgm:pt modelId="{17039435-296C-44AB-B134-23EF73C0077A}" type="sibTrans" cxnId="{BBEA9AEC-58E6-4975-ABDD-FF3E61D7790B}">
      <dgm:prSet/>
      <dgm:spPr/>
      <dgm:t>
        <a:bodyPr/>
        <a:lstStyle/>
        <a:p>
          <a:endParaRPr lang="es-EC"/>
        </a:p>
      </dgm:t>
    </dgm:pt>
    <dgm:pt modelId="{91F9DCA3-FC2B-4FA7-8328-972B4AE96B53}" type="pres">
      <dgm:prSet presAssocID="{BB5D4956-7F19-4D7C-B6F5-7A91672F6576}" presName="Name0" presStyleCnt="0">
        <dgm:presLayoutVars>
          <dgm:dir/>
          <dgm:animLvl val="lvl"/>
          <dgm:resizeHandles/>
        </dgm:presLayoutVars>
      </dgm:prSet>
      <dgm:spPr/>
      <dgm:t>
        <a:bodyPr/>
        <a:lstStyle/>
        <a:p>
          <a:endParaRPr lang="es-EC"/>
        </a:p>
      </dgm:t>
    </dgm:pt>
    <dgm:pt modelId="{71F684ED-5729-4C5E-AC1F-68352224CFCE}" type="pres">
      <dgm:prSet presAssocID="{96A791EA-0416-47BB-BF7E-3AC048CF4A94}" presName="linNode" presStyleCnt="0"/>
      <dgm:spPr/>
    </dgm:pt>
    <dgm:pt modelId="{090AD001-A71D-4C7B-B89D-444DED65DA1F}" type="pres">
      <dgm:prSet presAssocID="{96A791EA-0416-47BB-BF7E-3AC048CF4A94}" presName="parentShp" presStyleLbl="node1" presStyleIdx="0" presStyleCnt="2">
        <dgm:presLayoutVars>
          <dgm:bulletEnabled val="1"/>
        </dgm:presLayoutVars>
      </dgm:prSet>
      <dgm:spPr/>
      <dgm:t>
        <a:bodyPr/>
        <a:lstStyle/>
        <a:p>
          <a:endParaRPr lang="es-EC"/>
        </a:p>
      </dgm:t>
    </dgm:pt>
    <dgm:pt modelId="{EA93F8A6-5181-45C8-A4B7-73746C168B44}" type="pres">
      <dgm:prSet presAssocID="{96A791EA-0416-47BB-BF7E-3AC048CF4A94}" presName="childShp" presStyleLbl="bgAccFollowNode1" presStyleIdx="0" presStyleCnt="2">
        <dgm:presLayoutVars>
          <dgm:bulletEnabled val="1"/>
        </dgm:presLayoutVars>
      </dgm:prSet>
      <dgm:spPr/>
      <dgm:t>
        <a:bodyPr/>
        <a:lstStyle/>
        <a:p>
          <a:endParaRPr lang="es-EC"/>
        </a:p>
      </dgm:t>
    </dgm:pt>
    <dgm:pt modelId="{05CBA40F-4BE7-4DED-9355-13D899FC7AFC}" type="pres">
      <dgm:prSet presAssocID="{8BC56EAE-AA8B-4DFE-92A6-8E00F72D5DE3}" presName="spacing" presStyleCnt="0"/>
      <dgm:spPr/>
    </dgm:pt>
    <dgm:pt modelId="{C286E9D4-42A9-48B2-B9F1-5C2DBF8475EF}" type="pres">
      <dgm:prSet presAssocID="{AFCE22CB-4E59-4EE6-95C3-148690C95AC4}" presName="linNode" presStyleCnt="0"/>
      <dgm:spPr/>
    </dgm:pt>
    <dgm:pt modelId="{3A7AB8B0-E736-4983-893E-C34BECF79C9C}" type="pres">
      <dgm:prSet presAssocID="{AFCE22CB-4E59-4EE6-95C3-148690C95AC4}" presName="parentShp" presStyleLbl="node1" presStyleIdx="1" presStyleCnt="2">
        <dgm:presLayoutVars>
          <dgm:bulletEnabled val="1"/>
        </dgm:presLayoutVars>
      </dgm:prSet>
      <dgm:spPr/>
      <dgm:t>
        <a:bodyPr/>
        <a:lstStyle/>
        <a:p>
          <a:endParaRPr lang="es-EC"/>
        </a:p>
      </dgm:t>
    </dgm:pt>
    <dgm:pt modelId="{87745427-EBC7-457B-B384-EBB139EC2756}" type="pres">
      <dgm:prSet presAssocID="{AFCE22CB-4E59-4EE6-95C3-148690C95AC4}" presName="childShp" presStyleLbl="bgAccFollowNode1" presStyleIdx="1" presStyleCnt="2">
        <dgm:presLayoutVars>
          <dgm:bulletEnabled val="1"/>
        </dgm:presLayoutVars>
      </dgm:prSet>
      <dgm:spPr/>
      <dgm:t>
        <a:bodyPr/>
        <a:lstStyle/>
        <a:p>
          <a:endParaRPr lang="es-EC"/>
        </a:p>
      </dgm:t>
    </dgm:pt>
  </dgm:ptLst>
  <dgm:cxnLst>
    <dgm:cxn modelId="{7D8046DF-9193-41D6-AAA2-4E0D438F18C1}" type="presOf" srcId="{BB5D4956-7F19-4D7C-B6F5-7A91672F6576}" destId="{91F9DCA3-FC2B-4FA7-8328-972B4AE96B53}" srcOrd="0" destOrd="0" presId="urn:microsoft.com/office/officeart/2005/8/layout/vList6"/>
    <dgm:cxn modelId="{D5D00F2F-28C2-4722-BC05-E84CC5003FB7}" srcId="{BB5D4956-7F19-4D7C-B6F5-7A91672F6576}" destId="{96A791EA-0416-47BB-BF7E-3AC048CF4A94}" srcOrd="0" destOrd="0" parTransId="{667EBD2C-5993-49B2-95F0-51A5CF3C095D}" sibTransId="{8BC56EAE-AA8B-4DFE-92A6-8E00F72D5DE3}"/>
    <dgm:cxn modelId="{BBEA9AEC-58E6-4975-ABDD-FF3E61D7790B}" srcId="{AFCE22CB-4E59-4EE6-95C3-148690C95AC4}" destId="{29E748AC-8DB7-4D32-979F-FCEC912637AB}" srcOrd="1" destOrd="0" parTransId="{F4411832-04FA-4868-BB2D-9A825D4B99B3}" sibTransId="{17039435-296C-44AB-B134-23EF73C0077A}"/>
    <dgm:cxn modelId="{FEF102A6-948D-49A3-9226-871A04306130}" srcId="{AFCE22CB-4E59-4EE6-95C3-148690C95AC4}" destId="{0875FBC3-578C-495A-A9A8-82A302BEDFE9}" srcOrd="0" destOrd="0" parTransId="{21F3AD12-9D2C-4568-BEFE-61625C5478C4}" sibTransId="{F7E3F4A8-9832-4922-B040-B9F7193EC950}"/>
    <dgm:cxn modelId="{68D0E3D7-0E50-4EA1-A930-BD47F75BE16B}" type="presOf" srcId="{542FAEE1-EB45-40D8-B832-C7CA2D51483A}" destId="{EA93F8A6-5181-45C8-A4B7-73746C168B44}" srcOrd="0" destOrd="0" presId="urn:microsoft.com/office/officeart/2005/8/layout/vList6"/>
    <dgm:cxn modelId="{5D0DA977-847D-4CBF-805F-70517C2C06CC}" type="presOf" srcId="{AFCE22CB-4E59-4EE6-95C3-148690C95AC4}" destId="{3A7AB8B0-E736-4983-893E-C34BECF79C9C}" srcOrd="0" destOrd="0" presId="urn:microsoft.com/office/officeart/2005/8/layout/vList6"/>
    <dgm:cxn modelId="{14CA47A3-E5E0-40EE-A22D-A359BB87B03A}" type="presOf" srcId="{96A791EA-0416-47BB-BF7E-3AC048CF4A94}" destId="{090AD001-A71D-4C7B-B89D-444DED65DA1F}" srcOrd="0" destOrd="0" presId="urn:microsoft.com/office/officeart/2005/8/layout/vList6"/>
    <dgm:cxn modelId="{E6DC1532-BA45-4D87-BBF1-EDDA5ED01DC4}" type="presOf" srcId="{29E748AC-8DB7-4D32-979F-FCEC912637AB}" destId="{87745427-EBC7-457B-B384-EBB139EC2756}" srcOrd="0" destOrd="1" presId="urn:microsoft.com/office/officeart/2005/8/layout/vList6"/>
    <dgm:cxn modelId="{36E40566-C81C-4A56-90DF-A5981F604370}" srcId="{96A791EA-0416-47BB-BF7E-3AC048CF4A94}" destId="{99B749AD-DD40-4943-9CDC-054BCC32DB53}" srcOrd="1" destOrd="0" parTransId="{34B1BAB5-69D3-49CD-8CED-A97E6963BD37}" sibTransId="{BDEAA1EA-6C61-4287-8507-BFE678D1F25F}"/>
    <dgm:cxn modelId="{52ACF2BA-386C-4081-AFB1-EB35181712A9}" type="presOf" srcId="{99B749AD-DD40-4943-9CDC-054BCC32DB53}" destId="{EA93F8A6-5181-45C8-A4B7-73746C168B44}" srcOrd="0" destOrd="1" presId="urn:microsoft.com/office/officeart/2005/8/layout/vList6"/>
    <dgm:cxn modelId="{5B82E64B-6B2A-4300-B1AC-8FE56118366C}" srcId="{BB5D4956-7F19-4D7C-B6F5-7A91672F6576}" destId="{AFCE22CB-4E59-4EE6-95C3-148690C95AC4}" srcOrd="1" destOrd="0" parTransId="{5C1D806F-4A21-45B1-B0FD-D9009E897D6C}" sibTransId="{5FFB3FD4-830B-485F-9739-AC0A58F5EDB1}"/>
    <dgm:cxn modelId="{C89E928D-EBBD-435B-B159-461A4D6C8578}" srcId="{96A791EA-0416-47BB-BF7E-3AC048CF4A94}" destId="{542FAEE1-EB45-40D8-B832-C7CA2D51483A}" srcOrd="0" destOrd="0" parTransId="{F881BAEA-7E23-4851-8C3E-BC3E0CDCC600}" sibTransId="{4AAE0159-887D-4107-8E14-E991F5C4B264}"/>
    <dgm:cxn modelId="{E475E373-2C8B-4D3D-B2AB-CF52ACD2FAD6}" type="presOf" srcId="{0875FBC3-578C-495A-A9A8-82A302BEDFE9}" destId="{87745427-EBC7-457B-B384-EBB139EC2756}" srcOrd="0" destOrd="0" presId="urn:microsoft.com/office/officeart/2005/8/layout/vList6"/>
    <dgm:cxn modelId="{AD294F79-003C-4E53-A6CF-6906992CF78D}" type="presParOf" srcId="{91F9DCA3-FC2B-4FA7-8328-972B4AE96B53}" destId="{71F684ED-5729-4C5E-AC1F-68352224CFCE}" srcOrd="0" destOrd="0" presId="urn:microsoft.com/office/officeart/2005/8/layout/vList6"/>
    <dgm:cxn modelId="{A0070CD8-FFDE-4A42-9169-9713E8B27E48}" type="presParOf" srcId="{71F684ED-5729-4C5E-AC1F-68352224CFCE}" destId="{090AD001-A71D-4C7B-B89D-444DED65DA1F}" srcOrd="0" destOrd="0" presId="urn:microsoft.com/office/officeart/2005/8/layout/vList6"/>
    <dgm:cxn modelId="{089972E8-B110-411C-A1B6-4C99F0E2820F}" type="presParOf" srcId="{71F684ED-5729-4C5E-AC1F-68352224CFCE}" destId="{EA93F8A6-5181-45C8-A4B7-73746C168B44}" srcOrd="1" destOrd="0" presId="urn:microsoft.com/office/officeart/2005/8/layout/vList6"/>
    <dgm:cxn modelId="{13CD2E0F-CB02-487A-9A96-BB28D3FF475C}" type="presParOf" srcId="{91F9DCA3-FC2B-4FA7-8328-972B4AE96B53}" destId="{05CBA40F-4BE7-4DED-9355-13D899FC7AFC}" srcOrd="1" destOrd="0" presId="urn:microsoft.com/office/officeart/2005/8/layout/vList6"/>
    <dgm:cxn modelId="{8B71E8D3-081A-4CB2-AC6B-C8C389591489}" type="presParOf" srcId="{91F9DCA3-FC2B-4FA7-8328-972B4AE96B53}" destId="{C286E9D4-42A9-48B2-B9F1-5C2DBF8475EF}" srcOrd="2" destOrd="0" presId="urn:microsoft.com/office/officeart/2005/8/layout/vList6"/>
    <dgm:cxn modelId="{667E0EFB-EA60-4B52-AFF5-9C7F26CDE772}" type="presParOf" srcId="{C286E9D4-42A9-48B2-B9F1-5C2DBF8475EF}" destId="{3A7AB8B0-E736-4983-893E-C34BECF79C9C}" srcOrd="0" destOrd="0" presId="urn:microsoft.com/office/officeart/2005/8/layout/vList6"/>
    <dgm:cxn modelId="{65E530B3-9CBA-405A-B263-E0A913FC29C7}" type="presParOf" srcId="{C286E9D4-42A9-48B2-B9F1-5C2DBF8475EF}" destId="{87745427-EBC7-457B-B384-EBB139EC275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EBEFC6E2-86CD-425C-A6AF-3D4840549524}"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9326AADC-2440-43F2-BBB5-DFD3EFECEFC1}"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0D7E41D9-2C9F-4405-8D22-996C9B81F18A}"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F9D94AA8-6CA6-408F-9C78-47F0B4D98296}"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53475AAC-3C58-4BBC-A2C7-94D14A0FAA5E}"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C99627D3-71CC-412D-8CA2-7084A9472B4A}"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4E02E579-3DB5-42A4-8659-694C0B5F7A30}"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0B35B-CB94-4F9A-9542-B58A67E7BA99}"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s-EC"/>
        </a:p>
      </dgm:t>
    </dgm:pt>
    <dgm:pt modelId="{91407B92-AAFD-4963-9A13-D35C1541C236}">
      <dgm:prSet phldrT="[Texto]" custT="1"/>
      <dgm:spPr/>
      <dgm:t>
        <a:bodyPr/>
        <a:lstStyle/>
        <a:p>
          <a:r>
            <a:rPr lang="es-EC" sz="1200" dirty="0" smtClean="0"/>
            <a:t>La valoración es una proceso claro para acrecentar el importe de una compañía, pues implica un estudio de sus puntos débiles y marca por comparación las mejoras que se pueden introducir</a:t>
          </a:r>
          <a:endParaRPr lang="es-EC" sz="1200" dirty="0"/>
        </a:p>
      </dgm:t>
    </dgm:pt>
    <dgm:pt modelId="{6142BD7A-EB01-45E1-AC0F-1748655B0E8D}" type="parTrans" cxnId="{FA064CDC-CD8A-4918-BCFA-64138A6F3689}">
      <dgm:prSet/>
      <dgm:spPr/>
      <dgm:t>
        <a:bodyPr/>
        <a:lstStyle/>
        <a:p>
          <a:endParaRPr lang="es-EC"/>
        </a:p>
      </dgm:t>
    </dgm:pt>
    <dgm:pt modelId="{546DF674-1909-42F9-A9E4-EF7EA427417F}" type="sibTrans" cxnId="{FA064CDC-CD8A-4918-BCFA-64138A6F3689}">
      <dgm:prSet/>
      <dgm:spPr/>
      <dgm:t>
        <a:bodyPr/>
        <a:lstStyle/>
        <a:p>
          <a:endParaRPr lang="es-EC"/>
        </a:p>
      </dgm:t>
    </dgm:pt>
    <dgm:pt modelId="{394E7DEA-CAF9-4067-8462-D3BD4389FCB5}">
      <dgm:prSet phldrT="[Texto]"/>
      <dgm:spPr/>
      <dgm:t>
        <a:bodyPr/>
        <a:lstStyle/>
        <a:p>
          <a:r>
            <a:rPr lang="es-EC" dirty="0" smtClean="0"/>
            <a:t>Valorar una empresa es una manera de confrontar a la realidad del mercado</a:t>
          </a:r>
          <a:endParaRPr lang="es-EC" dirty="0"/>
        </a:p>
      </dgm:t>
    </dgm:pt>
    <dgm:pt modelId="{276A1FBA-CD20-4E96-9469-0E1400054631}" type="parTrans" cxnId="{5BDB5F21-7529-4F42-A253-D5D47F2C816F}">
      <dgm:prSet/>
      <dgm:spPr/>
      <dgm:t>
        <a:bodyPr/>
        <a:lstStyle/>
        <a:p>
          <a:endParaRPr lang="es-EC"/>
        </a:p>
      </dgm:t>
    </dgm:pt>
    <dgm:pt modelId="{D5EC0221-8919-4478-BFE5-44C791912C6C}" type="sibTrans" cxnId="{5BDB5F21-7529-4F42-A253-D5D47F2C816F}">
      <dgm:prSet/>
      <dgm:spPr/>
      <dgm:t>
        <a:bodyPr/>
        <a:lstStyle/>
        <a:p>
          <a:endParaRPr lang="es-EC"/>
        </a:p>
      </dgm:t>
    </dgm:pt>
    <dgm:pt modelId="{6F1263F1-7BF3-43D9-A5FA-4F44C9321581}">
      <dgm:prSet phldrT="[Texto]"/>
      <dgm:spPr/>
      <dgm:t>
        <a:bodyPr/>
        <a:lstStyle/>
        <a:p>
          <a:r>
            <a:rPr lang="es-EC" dirty="0" smtClean="0"/>
            <a:t>De distinguirse con diferentes empresas de su sector</a:t>
          </a:r>
          <a:endParaRPr lang="es-EC" dirty="0"/>
        </a:p>
      </dgm:t>
    </dgm:pt>
    <dgm:pt modelId="{AE3CCA4A-0B02-4680-B896-C73F677759A7}" type="parTrans" cxnId="{DA9078A8-EF92-4068-AD35-08717A4BD325}">
      <dgm:prSet/>
      <dgm:spPr/>
      <dgm:t>
        <a:bodyPr/>
        <a:lstStyle/>
        <a:p>
          <a:endParaRPr lang="es-EC"/>
        </a:p>
      </dgm:t>
    </dgm:pt>
    <dgm:pt modelId="{D0DE608E-3B38-4B19-97F3-F87C2E99519C}" type="sibTrans" cxnId="{DA9078A8-EF92-4068-AD35-08717A4BD325}">
      <dgm:prSet/>
      <dgm:spPr/>
      <dgm:t>
        <a:bodyPr/>
        <a:lstStyle/>
        <a:p>
          <a:endParaRPr lang="es-EC"/>
        </a:p>
      </dgm:t>
    </dgm:pt>
    <dgm:pt modelId="{B9B96575-9B17-43A9-B86C-8DD467363538}">
      <dgm:prSet/>
      <dgm:spPr/>
      <dgm:t>
        <a:bodyPr/>
        <a:lstStyle/>
        <a:p>
          <a:r>
            <a:rPr lang="es-EC" dirty="0" smtClean="0"/>
            <a:t>Un método de analizar los diferenciales de rentabilidad que finalmente incidirán en su valor</a:t>
          </a:r>
          <a:endParaRPr lang="es-EC" dirty="0"/>
        </a:p>
      </dgm:t>
    </dgm:pt>
    <dgm:pt modelId="{8EA7C122-9BEE-436C-AF9A-2F5107CFD538}" type="parTrans" cxnId="{DA1A85DD-5F70-431F-B17B-CE19CD19938B}">
      <dgm:prSet/>
      <dgm:spPr/>
      <dgm:t>
        <a:bodyPr/>
        <a:lstStyle/>
        <a:p>
          <a:endParaRPr lang="es-EC"/>
        </a:p>
      </dgm:t>
    </dgm:pt>
    <dgm:pt modelId="{52522E61-3747-462D-88D2-5EB9688ECC92}" type="sibTrans" cxnId="{DA1A85DD-5F70-431F-B17B-CE19CD19938B}">
      <dgm:prSet/>
      <dgm:spPr/>
      <dgm:t>
        <a:bodyPr/>
        <a:lstStyle/>
        <a:p>
          <a:endParaRPr lang="es-EC"/>
        </a:p>
      </dgm:t>
    </dgm:pt>
    <dgm:pt modelId="{A7B3543B-7393-4024-B11B-9B65EFBDD836}" type="pres">
      <dgm:prSet presAssocID="{6CB0B35B-CB94-4F9A-9542-B58A67E7BA99}" presName="diagram" presStyleCnt="0">
        <dgm:presLayoutVars>
          <dgm:dir/>
          <dgm:resizeHandles val="exact"/>
        </dgm:presLayoutVars>
      </dgm:prSet>
      <dgm:spPr/>
      <dgm:t>
        <a:bodyPr/>
        <a:lstStyle/>
        <a:p>
          <a:endParaRPr lang="es-EC"/>
        </a:p>
      </dgm:t>
    </dgm:pt>
    <dgm:pt modelId="{E403DC56-9A3F-4AD2-935E-A7CD49FF1B32}" type="pres">
      <dgm:prSet presAssocID="{91407B92-AAFD-4963-9A13-D35C1541C236}" presName="arrow" presStyleLbl="node1" presStyleIdx="0" presStyleCnt="4" custScaleX="123920" custScaleY="107571">
        <dgm:presLayoutVars>
          <dgm:bulletEnabled val="1"/>
        </dgm:presLayoutVars>
      </dgm:prSet>
      <dgm:spPr/>
      <dgm:t>
        <a:bodyPr/>
        <a:lstStyle/>
        <a:p>
          <a:endParaRPr lang="es-EC"/>
        </a:p>
      </dgm:t>
    </dgm:pt>
    <dgm:pt modelId="{253C6B28-81D0-43D6-BA53-A16B0DA26A45}" type="pres">
      <dgm:prSet presAssocID="{B9B96575-9B17-43A9-B86C-8DD467363538}" presName="arrow" presStyleLbl="node1" presStyleIdx="1" presStyleCnt="4" custRadScaleRad="133057" custRadScaleInc="1822">
        <dgm:presLayoutVars>
          <dgm:bulletEnabled val="1"/>
        </dgm:presLayoutVars>
      </dgm:prSet>
      <dgm:spPr/>
      <dgm:t>
        <a:bodyPr/>
        <a:lstStyle/>
        <a:p>
          <a:endParaRPr lang="es-EC"/>
        </a:p>
      </dgm:t>
    </dgm:pt>
    <dgm:pt modelId="{691F62B4-6165-4B99-8C22-BE7104728EE8}" type="pres">
      <dgm:prSet presAssocID="{394E7DEA-CAF9-4067-8462-D3BD4389FCB5}" presName="arrow" presStyleLbl="node1" presStyleIdx="2" presStyleCnt="4" custScaleY="91104" custRadScaleRad="122763">
        <dgm:presLayoutVars>
          <dgm:bulletEnabled val="1"/>
        </dgm:presLayoutVars>
      </dgm:prSet>
      <dgm:spPr/>
      <dgm:t>
        <a:bodyPr/>
        <a:lstStyle/>
        <a:p>
          <a:endParaRPr lang="es-EC"/>
        </a:p>
      </dgm:t>
    </dgm:pt>
    <dgm:pt modelId="{FB22A290-7CF9-45F8-B260-ECFBD85A70C8}" type="pres">
      <dgm:prSet presAssocID="{6F1263F1-7BF3-43D9-A5FA-4F44C9321581}" presName="arrow" presStyleLbl="node1" presStyleIdx="3" presStyleCnt="4" custRadScaleRad="128170" custRadScaleInc="-1891">
        <dgm:presLayoutVars>
          <dgm:bulletEnabled val="1"/>
        </dgm:presLayoutVars>
      </dgm:prSet>
      <dgm:spPr/>
      <dgm:t>
        <a:bodyPr/>
        <a:lstStyle/>
        <a:p>
          <a:endParaRPr lang="es-EC"/>
        </a:p>
      </dgm:t>
    </dgm:pt>
  </dgm:ptLst>
  <dgm:cxnLst>
    <dgm:cxn modelId="{FA064CDC-CD8A-4918-BCFA-64138A6F3689}" srcId="{6CB0B35B-CB94-4F9A-9542-B58A67E7BA99}" destId="{91407B92-AAFD-4963-9A13-D35C1541C236}" srcOrd="0" destOrd="0" parTransId="{6142BD7A-EB01-45E1-AC0F-1748655B0E8D}" sibTransId="{546DF674-1909-42F9-A9E4-EF7EA427417F}"/>
    <dgm:cxn modelId="{5BDB5F21-7529-4F42-A253-D5D47F2C816F}" srcId="{6CB0B35B-CB94-4F9A-9542-B58A67E7BA99}" destId="{394E7DEA-CAF9-4067-8462-D3BD4389FCB5}" srcOrd="2" destOrd="0" parTransId="{276A1FBA-CD20-4E96-9469-0E1400054631}" sibTransId="{D5EC0221-8919-4478-BFE5-44C791912C6C}"/>
    <dgm:cxn modelId="{0DAF0301-9966-44C6-A062-E27602694E43}" type="presOf" srcId="{91407B92-AAFD-4963-9A13-D35C1541C236}" destId="{E403DC56-9A3F-4AD2-935E-A7CD49FF1B32}" srcOrd="0" destOrd="0" presId="urn:microsoft.com/office/officeart/2005/8/layout/arrow5"/>
    <dgm:cxn modelId="{3ADF7EAA-297C-4628-9B4B-0144573AE315}" type="presOf" srcId="{6CB0B35B-CB94-4F9A-9542-B58A67E7BA99}" destId="{A7B3543B-7393-4024-B11B-9B65EFBDD836}" srcOrd="0" destOrd="0" presId="urn:microsoft.com/office/officeart/2005/8/layout/arrow5"/>
    <dgm:cxn modelId="{DA1A85DD-5F70-431F-B17B-CE19CD19938B}" srcId="{6CB0B35B-CB94-4F9A-9542-B58A67E7BA99}" destId="{B9B96575-9B17-43A9-B86C-8DD467363538}" srcOrd="1" destOrd="0" parTransId="{8EA7C122-9BEE-436C-AF9A-2F5107CFD538}" sibTransId="{52522E61-3747-462D-88D2-5EB9688ECC92}"/>
    <dgm:cxn modelId="{ADEDAC10-A0CA-4462-A73C-500CCB010706}" type="presOf" srcId="{6F1263F1-7BF3-43D9-A5FA-4F44C9321581}" destId="{FB22A290-7CF9-45F8-B260-ECFBD85A70C8}" srcOrd="0" destOrd="0" presId="urn:microsoft.com/office/officeart/2005/8/layout/arrow5"/>
    <dgm:cxn modelId="{DA9078A8-EF92-4068-AD35-08717A4BD325}" srcId="{6CB0B35B-CB94-4F9A-9542-B58A67E7BA99}" destId="{6F1263F1-7BF3-43D9-A5FA-4F44C9321581}" srcOrd="3" destOrd="0" parTransId="{AE3CCA4A-0B02-4680-B896-C73F677759A7}" sibTransId="{D0DE608E-3B38-4B19-97F3-F87C2E99519C}"/>
    <dgm:cxn modelId="{C414ACEC-F3FC-4B26-AF8A-CCA07ABA5DD2}" type="presOf" srcId="{394E7DEA-CAF9-4067-8462-D3BD4389FCB5}" destId="{691F62B4-6165-4B99-8C22-BE7104728EE8}" srcOrd="0" destOrd="0" presId="urn:microsoft.com/office/officeart/2005/8/layout/arrow5"/>
    <dgm:cxn modelId="{9FAD2B68-05EF-4E0C-A0DB-014BA1167E7C}" type="presOf" srcId="{B9B96575-9B17-43A9-B86C-8DD467363538}" destId="{253C6B28-81D0-43D6-BA53-A16B0DA26A45}" srcOrd="0" destOrd="0" presId="urn:microsoft.com/office/officeart/2005/8/layout/arrow5"/>
    <dgm:cxn modelId="{A198043E-9B0C-41AD-AD27-DBE1C69D3FA9}" type="presParOf" srcId="{A7B3543B-7393-4024-B11B-9B65EFBDD836}" destId="{E403DC56-9A3F-4AD2-935E-A7CD49FF1B32}" srcOrd="0" destOrd="0" presId="urn:microsoft.com/office/officeart/2005/8/layout/arrow5"/>
    <dgm:cxn modelId="{76763E5F-5840-421B-B2EE-A670AB91998C}" type="presParOf" srcId="{A7B3543B-7393-4024-B11B-9B65EFBDD836}" destId="{253C6B28-81D0-43D6-BA53-A16B0DA26A45}" srcOrd="1" destOrd="0" presId="urn:microsoft.com/office/officeart/2005/8/layout/arrow5"/>
    <dgm:cxn modelId="{7B254EC4-9698-4FCE-B8EC-18A73625017A}" type="presParOf" srcId="{A7B3543B-7393-4024-B11B-9B65EFBDD836}" destId="{691F62B4-6165-4B99-8C22-BE7104728EE8}" srcOrd="2" destOrd="0" presId="urn:microsoft.com/office/officeart/2005/8/layout/arrow5"/>
    <dgm:cxn modelId="{1139EF97-0A70-4F06-BDC3-491F227A7468}" type="presParOf" srcId="{A7B3543B-7393-4024-B11B-9B65EFBDD836}" destId="{FB22A290-7CF9-45F8-B260-ECFBD85A70C8}" srcOrd="3"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288C6F-6BFB-4968-A283-6550B62D0CB3}"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s-EC"/>
        </a:p>
      </dgm:t>
    </dgm:pt>
    <dgm:pt modelId="{AA393270-3CE2-4814-A271-6C3A5EE090C2}" type="pres">
      <dgm:prSet presAssocID="{6B288C6F-6BFB-4968-A283-6550B62D0CB3}" presName="linear" presStyleCnt="0">
        <dgm:presLayoutVars>
          <dgm:dir/>
          <dgm:resizeHandles val="exact"/>
        </dgm:presLayoutVars>
      </dgm:prSet>
      <dgm:spPr/>
      <dgm:t>
        <a:bodyPr/>
        <a:lstStyle/>
        <a:p>
          <a:endParaRPr lang="es-EC"/>
        </a:p>
      </dgm:t>
    </dgm:pt>
  </dgm:ptLst>
  <dgm:cxnLst>
    <dgm:cxn modelId="{D53D39F1-1F7D-436F-A5B4-D9EF2DDB3142}" type="presOf" srcId="{6B288C6F-6BFB-4968-A283-6550B62D0CB3}" destId="{AA393270-3CE2-4814-A271-6C3A5EE090C2}"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C6BED-D62C-416B-BE55-9D34BF5D10C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F6721AAB-F417-45C6-A5C6-BBA3EE2EF37C}">
      <dgm:prSet phldrT="[Texto]" custT="1"/>
      <dgm:spPr/>
      <dgm:t>
        <a:bodyPr/>
        <a:lstStyle/>
        <a:p>
          <a:r>
            <a:rPr lang="es-EC" sz="3600" dirty="0" smtClean="0"/>
            <a:t>General</a:t>
          </a:r>
          <a:endParaRPr lang="es-EC" sz="3600" dirty="0"/>
        </a:p>
      </dgm:t>
    </dgm:pt>
    <dgm:pt modelId="{8A59FE7E-6A4E-472F-AB8A-B7E7E8F08BC3}" type="parTrans" cxnId="{C8FCBA6A-DAC7-40ED-8D76-10418EFF0375}">
      <dgm:prSet/>
      <dgm:spPr/>
      <dgm:t>
        <a:bodyPr/>
        <a:lstStyle/>
        <a:p>
          <a:endParaRPr lang="es-EC"/>
        </a:p>
      </dgm:t>
    </dgm:pt>
    <dgm:pt modelId="{70B669D5-9DB7-438C-A7AB-58F754584618}" type="sibTrans" cxnId="{C8FCBA6A-DAC7-40ED-8D76-10418EFF0375}">
      <dgm:prSet/>
      <dgm:spPr/>
      <dgm:t>
        <a:bodyPr/>
        <a:lstStyle/>
        <a:p>
          <a:endParaRPr lang="es-EC"/>
        </a:p>
      </dgm:t>
    </dgm:pt>
    <dgm:pt modelId="{7A1BB0E7-0785-4CE7-A573-5322A9A07CA8}">
      <dgm:prSet phldrT="[Texto]" custT="1"/>
      <dgm:spPr/>
      <dgm:t>
        <a:bodyPr/>
        <a:lstStyle/>
        <a:p>
          <a:pPr algn="just"/>
          <a:r>
            <a:rPr lang="es-EC" sz="1800" dirty="0" smtClean="0"/>
            <a:t>Analizar los métodos de valoraciones existentes; mediante un estudio que permita proponer una herramienta factible; con la que se realizar un diagnóstico para aplicabilidad del modelo y la elaboración de conclusiones y recomendaciones; con la finalidad de que las PYMES del sector agropecuario del país cuenten con una herramienta de criterio de valor y brindar la posibilidad para otros investigadores propongan nuevas alternativas de análisis. </a:t>
          </a:r>
          <a:endParaRPr lang="es-EC" sz="1800" dirty="0"/>
        </a:p>
      </dgm:t>
    </dgm:pt>
    <dgm:pt modelId="{D11542E1-A6BD-47B8-8DFF-3ECE8FE04624}" type="parTrans" cxnId="{40AF451E-2B9F-419A-A1E8-4BFE69DB9E13}">
      <dgm:prSet/>
      <dgm:spPr/>
      <dgm:t>
        <a:bodyPr/>
        <a:lstStyle/>
        <a:p>
          <a:endParaRPr lang="es-EC"/>
        </a:p>
      </dgm:t>
    </dgm:pt>
    <dgm:pt modelId="{3639AE88-CC2A-4713-8FE2-1FFBEFD03635}" type="sibTrans" cxnId="{40AF451E-2B9F-419A-A1E8-4BFE69DB9E13}">
      <dgm:prSet/>
      <dgm:spPr/>
      <dgm:t>
        <a:bodyPr/>
        <a:lstStyle/>
        <a:p>
          <a:endParaRPr lang="es-EC"/>
        </a:p>
      </dgm:t>
    </dgm:pt>
    <dgm:pt modelId="{D551DEC7-69F4-47E2-A812-ABAAD2707375}" type="pres">
      <dgm:prSet presAssocID="{277C6BED-D62C-416B-BE55-9D34BF5D10C1}" presName="outerComposite" presStyleCnt="0">
        <dgm:presLayoutVars>
          <dgm:chMax val="5"/>
          <dgm:dir/>
          <dgm:resizeHandles val="exact"/>
        </dgm:presLayoutVars>
      </dgm:prSet>
      <dgm:spPr/>
      <dgm:t>
        <a:bodyPr/>
        <a:lstStyle/>
        <a:p>
          <a:endParaRPr lang="es-EC"/>
        </a:p>
      </dgm:t>
    </dgm:pt>
    <dgm:pt modelId="{216ED96A-26ED-45C3-9DDD-36AA29F16BE6}" type="pres">
      <dgm:prSet presAssocID="{277C6BED-D62C-416B-BE55-9D34BF5D10C1}" presName="dummyMaxCanvas" presStyleCnt="0">
        <dgm:presLayoutVars/>
      </dgm:prSet>
      <dgm:spPr/>
    </dgm:pt>
    <dgm:pt modelId="{2675D9DA-D285-462C-8AC3-AD0C17E760CE}" type="pres">
      <dgm:prSet presAssocID="{277C6BED-D62C-416B-BE55-9D34BF5D10C1}" presName="TwoNodes_1" presStyleLbl="node1" presStyleIdx="0" presStyleCnt="2" custScaleY="35901" custLinFactNeighborX="2338" custLinFactNeighborY="-40440">
        <dgm:presLayoutVars>
          <dgm:bulletEnabled val="1"/>
        </dgm:presLayoutVars>
      </dgm:prSet>
      <dgm:spPr/>
      <dgm:t>
        <a:bodyPr/>
        <a:lstStyle/>
        <a:p>
          <a:endParaRPr lang="es-EC"/>
        </a:p>
      </dgm:t>
    </dgm:pt>
    <dgm:pt modelId="{153E597C-C880-45F4-94E0-B2968BB4FAEB}" type="pres">
      <dgm:prSet presAssocID="{277C6BED-D62C-416B-BE55-9D34BF5D10C1}" presName="TwoNodes_2" presStyleLbl="node1" presStyleIdx="1" presStyleCnt="2" custScaleX="117647" custScaleY="121921" custLinFactNeighborX="6417" custLinFactNeighborY="-40946">
        <dgm:presLayoutVars>
          <dgm:bulletEnabled val="1"/>
        </dgm:presLayoutVars>
      </dgm:prSet>
      <dgm:spPr/>
      <dgm:t>
        <a:bodyPr/>
        <a:lstStyle/>
        <a:p>
          <a:endParaRPr lang="es-EC"/>
        </a:p>
      </dgm:t>
    </dgm:pt>
    <dgm:pt modelId="{97226BAA-0FCE-4A2F-B034-9CD92565448D}" type="pres">
      <dgm:prSet presAssocID="{277C6BED-D62C-416B-BE55-9D34BF5D10C1}" presName="TwoConn_1-2" presStyleLbl="fgAccFollowNode1" presStyleIdx="0" presStyleCnt="1" custScaleX="96190" custScaleY="100000" custLinFactY="-16423" custLinFactNeighborX="24793" custLinFactNeighborY="-100000">
        <dgm:presLayoutVars>
          <dgm:bulletEnabled val="1"/>
        </dgm:presLayoutVars>
      </dgm:prSet>
      <dgm:spPr/>
      <dgm:t>
        <a:bodyPr/>
        <a:lstStyle/>
        <a:p>
          <a:endParaRPr lang="es-EC"/>
        </a:p>
      </dgm:t>
    </dgm:pt>
    <dgm:pt modelId="{71F45794-052D-450C-BA3B-8E89471BCA56}" type="pres">
      <dgm:prSet presAssocID="{277C6BED-D62C-416B-BE55-9D34BF5D10C1}" presName="TwoNodes_1_text" presStyleLbl="node1" presStyleIdx="1" presStyleCnt="2">
        <dgm:presLayoutVars>
          <dgm:bulletEnabled val="1"/>
        </dgm:presLayoutVars>
      </dgm:prSet>
      <dgm:spPr/>
      <dgm:t>
        <a:bodyPr/>
        <a:lstStyle/>
        <a:p>
          <a:endParaRPr lang="es-EC"/>
        </a:p>
      </dgm:t>
    </dgm:pt>
    <dgm:pt modelId="{273D2869-DC16-47C9-8523-2C081CBEF663}" type="pres">
      <dgm:prSet presAssocID="{277C6BED-D62C-416B-BE55-9D34BF5D10C1}" presName="TwoNodes_2_text" presStyleLbl="node1" presStyleIdx="1" presStyleCnt="2">
        <dgm:presLayoutVars>
          <dgm:bulletEnabled val="1"/>
        </dgm:presLayoutVars>
      </dgm:prSet>
      <dgm:spPr/>
      <dgm:t>
        <a:bodyPr/>
        <a:lstStyle/>
        <a:p>
          <a:endParaRPr lang="es-EC"/>
        </a:p>
      </dgm:t>
    </dgm:pt>
  </dgm:ptLst>
  <dgm:cxnLst>
    <dgm:cxn modelId="{67778F22-3214-499A-AB74-8EDC05EC4A22}" type="presOf" srcId="{70B669D5-9DB7-438C-A7AB-58F754584618}" destId="{97226BAA-0FCE-4A2F-B034-9CD92565448D}" srcOrd="0" destOrd="0" presId="urn:microsoft.com/office/officeart/2005/8/layout/vProcess5"/>
    <dgm:cxn modelId="{40AF451E-2B9F-419A-A1E8-4BFE69DB9E13}" srcId="{277C6BED-D62C-416B-BE55-9D34BF5D10C1}" destId="{7A1BB0E7-0785-4CE7-A573-5322A9A07CA8}" srcOrd="1" destOrd="0" parTransId="{D11542E1-A6BD-47B8-8DFF-3ECE8FE04624}" sibTransId="{3639AE88-CC2A-4713-8FE2-1FFBEFD03635}"/>
    <dgm:cxn modelId="{3306DF48-9433-4BA6-93D5-715C7E5174C7}" type="presOf" srcId="{7A1BB0E7-0785-4CE7-A573-5322A9A07CA8}" destId="{273D2869-DC16-47C9-8523-2C081CBEF663}" srcOrd="1" destOrd="0" presId="urn:microsoft.com/office/officeart/2005/8/layout/vProcess5"/>
    <dgm:cxn modelId="{D15FB08A-80AF-4252-A3D0-D560F14BDA8B}" type="presOf" srcId="{F6721AAB-F417-45C6-A5C6-BBA3EE2EF37C}" destId="{71F45794-052D-450C-BA3B-8E89471BCA56}" srcOrd="1" destOrd="0" presId="urn:microsoft.com/office/officeart/2005/8/layout/vProcess5"/>
    <dgm:cxn modelId="{1E402AEB-FF66-4696-AE4A-AFFEFA67DE3C}" type="presOf" srcId="{277C6BED-D62C-416B-BE55-9D34BF5D10C1}" destId="{D551DEC7-69F4-47E2-A812-ABAAD2707375}" srcOrd="0" destOrd="0" presId="urn:microsoft.com/office/officeart/2005/8/layout/vProcess5"/>
    <dgm:cxn modelId="{77C6DD3C-AF86-48B5-A582-F437D83D5C8A}" type="presOf" srcId="{F6721AAB-F417-45C6-A5C6-BBA3EE2EF37C}" destId="{2675D9DA-D285-462C-8AC3-AD0C17E760CE}" srcOrd="0" destOrd="0" presId="urn:microsoft.com/office/officeart/2005/8/layout/vProcess5"/>
    <dgm:cxn modelId="{C8FCBA6A-DAC7-40ED-8D76-10418EFF0375}" srcId="{277C6BED-D62C-416B-BE55-9D34BF5D10C1}" destId="{F6721AAB-F417-45C6-A5C6-BBA3EE2EF37C}" srcOrd="0" destOrd="0" parTransId="{8A59FE7E-6A4E-472F-AB8A-B7E7E8F08BC3}" sibTransId="{70B669D5-9DB7-438C-A7AB-58F754584618}"/>
    <dgm:cxn modelId="{ADD6803F-BE59-45E4-8589-6EA0072F3C41}" type="presOf" srcId="{7A1BB0E7-0785-4CE7-A573-5322A9A07CA8}" destId="{153E597C-C880-45F4-94E0-B2968BB4FAEB}" srcOrd="0" destOrd="0" presId="urn:microsoft.com/office/officeart/2005/8/layout/vProcess5"/>
    <dgm:cxn modelId="{C54E4D17-E68C-4339-BDC2-FC2CA8DB4D34}" type="presParOf" srcId="{D551DEC7-69F4-47E2-A812-ABAAD2707375}" destId="{216ED96A-26ED-45C3-9DDD-36AA29F16BE6}" srcOrd="0" destOrd="0" presId="urn:microsoft.com/office/officeart/2005/8/layout/vProcess5"/>
    <dgm:cxn modelId="{F28693F1-1DBA-4A1E-87F4-9C6DB548CB82}" type="presParOf" srcId="{D551DEC7-69F4-47E2-A812-ABAAD2707375}" destId="{2675D9DA-D285-462C-8AC3-AD0C17E760CE}" srcOrd="1" destOrd="0" presId="urn:microsoft.com/office/officeart/2005/8/layout/vProcess5"/>
    <dgm:cxn modelId="{9ED1E8FB-0E60-42DA-92D8-50FAF2387327}" type="presParOf" srcId="{D551DEC7-69F4-47E2-A812-ABAAD2707375}" destId="{153E597C-C880-45F4-94E0-B2968BB4FAEB}" srcOrd="2" destOrd="0" presId="urn:microsoft.com/office/officeart/2005/8/layout/vProcess5"/>
    <dgm:cxn modelId="{45169884-2915-4831-B65E-0532FFA05609}" type="presParOf" srcId="{D551DEC7-69F4-47E2-A812-ABAAD2707375}" destId="{97226BAA-0FCE-4A2F-B034-9CD92565448D}" srcOrd="3" destOrd="0" presId="urn:microsoft.com/office/officeart/2005/8/layout/vProcess5"/>
    <dgm:cxn modelId="{68848DB4-5407-4493-82B2-0F51A7E4CD6E}" type="presParOf" srcId="{D551DEC7-69F4-47E2-A812-ABAAD2707375}" destId="{71F45794-052D-450C-BA3B-8E89471BCA56}" srcOrd="4" destOrd="0" presId="urn:microsoft.com/office/officeart/2005/8/layout/vProcess5"/>
    <dgm:cxn modelId="{9C66510A-5620-498F-8D26-E0497C5507A3}" type="presParOf" srcId="{D551DEC7-69F4-47E2-A812-ABAAD2707375}" destId="{273D2869-DC16-47C9-8523-2C081CBEF663}" srcOrd="5"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B7A704-FF78-41F0-A586-2DC6EB77560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066F5237-CD27-4643-945D-D61E7C6FB669}">
      <dgm:prSet phldrT="[Texto]"/>
      <dgm:spPr/>
      <dgm:t>
        <a:bodyPr/>
        <a:lstStyle/>
        <a:p>
          <a:r>
            <a:rPr lang="es-EC" dirty="0" smtClean="0"/>
            <a:t>Diagnosticar la situación del sector agropecuario del país </a:t>
          </a:r>
          <a:endParaRPr lang="es-EC" dirty="0"/>
        </a:p>
      </dgm:t>
    </dgm:pt>
    <dgm:pt modelId="{1368BF9E-A0AF-405F-AF1E-169B71C0FCDD}" type="parTrans" cxnId="{9EA70A76-4F1E-411A-91B7-F8C64BE5FB88}">
      <dgm:prSet/>
      <dgm:spPr/>
      <dgm:t>
        <a:bodyPr/>
        <a:lstStyle/>
        <a:p>
          <a:endParaRPr lang="es-EC"/>
        </a:p>
      </dgm:t>
    </dgm:pt>
    <dgm:pt modelId="{C6AB0634-6C27-472C-BFF7-BB9B80541D68}" type="sibTrans" cxnId="{9EA70A76-4F1E-411A-91B7-F8C64BE5FB88}">
      <dgm:prSet/>
      <dgm:spPr/>
      <dgm:t>
        <a:bodyPr/>
        <a:lstStyle/>
        <a:p>
          <a:endParaRPr lang="es-EC"/>
        </a:p>
      </dgm:t>
    </dgm:pt>
    <dgm:pt modelId="{635B7303-0676-4310-9F73-3F5D8B2F12C6}">
      <dgm:prSet phldrT="[Texto]"/>
      <dgm:spPr/>
      <dgm:t>
        <a:bodyPr/>
        <a:lstStyle/>
        <a:p>
          <a:r>
            <a:rPr lang="es-EC" dirty="0" smtClean="0"/>
            <a:t>Estudiar y proponer una herramienta factible de valoración para las PYMES del sector agropecuario del país.</a:t>
          </a:r>
          <a:endParaRPr lang="es-EC" dirty="0"/>
        </a:p>
      </dgm:t>
    </dgm:pt>
    <dgm:pt modelId="{133AEEC5-BC63-4639-B0E1-D3B838D2F52D}" type="parTrans" cxnId="{A973E2ED-001B-48D6-856D-223C417441DA}">
      <dgm:prSet/>
      <dgm:spPr/>
      <dgm:t>
        <a:bodyPr/>
        <a:lstStyle/>
        <a:p>
          <a:endParaRPr lang="es-EC"/>
        </a:p>
      </dgm:t>
    </dgm:pt>
    <dgm:pt modelId="{AC6108E9-6DD9-4C19-993A-A7835436CA3C}" type="sibTrans" cxnId="{A973E2ED-001B-48D6-856D-223C417441DA}">
      <dgm:prSet/>
      <dgm:spPr/>
      <dgm:t>
        <a:bodyPr/>
        <a:lstStyle/>
        <a:p>
          <a:endParaRPr lang="es-EC"/>
        </a:p>
      </dgm:t>
    </dgm:pt>
    <dgm:pt modelId="{39E390DF-E4E7-459B-BEC5-9C2B0605A42B}">
      <dgm:prSet/>
      <dgm:spPr/>
      <dgm:t>
        <a:bodyPr/>
        <a:lstStyle/>
        <a:p>
          <a:r>
            <a:rPr lang="es-EC" dirty="0" smtClean="0"/>
            <a:t>Aplicar del modelo propuesto en el caso real (</a:t>
          </a:r>
          <a:r>
            <a:rPr lang="es-EC" dirty="0" err="1" smtClean="0"/>
            <a:t>Hortiflora</a:t>
          </a:r>
          <a:r>
            <a:rPr lang="es-EC" dirty="0" smtClean="0"/>
            <a:t> Andina S.A.).</a:t>
          </a:r>
        </a:p>
        <a:p>
          <a:endParaRPr lang="es-EC" dirty="0"/>
        </a:p>
      </dgm:t>
    </dgm:pt>
    <dgm:pt modelId="{6CFBEB0C-23AB-4C10-8841-8C42BF9F01AA}" type="parTrans" cxnId="{DA9C1CB3-708A-456F-8471-209D46661543}">
      <dgm:prSet/>
      <dgm:spPr/>
      <dgm:t>
        <a:bodyPr/>
        <a:lstStyle/>
        <a:p>
          <a:endParaRPr lang="es-EC"/>
        </a:p>
      </dgm:t>
    </dgm:pt>
    <dgm:pt modelId="{54E8720B-D059-404E-8534-5441271F4A30}" type="sibTrans" cxnId="{DA9C1CB3-708A-456F-8471-209D46661543}">
      <dgm:prSet/>
      <dgm:spPr/>
      <dgm:t>
        <a:bodyPr/>
        <a:lstStyle/>
        <a:p>
          <a:endParaRPr lang="es-EC"/>
        </a:p>
      </dgm:t>
    </dgm:pt>
    <dgm:pt modelId="{62CB2FFE-31C9-41E6-972B-92576F60331F}">
      <dgm:prSet/>
      <dgm:spPr/>
      <dgm:t>
        <a:bodyPr/>
        <a:lstStyle/>
        <a:p>
          <a:r>
            <a:rPr lang="es-EC" smtClean="0"/>
            <a:t>Elaborar conclusiones y recomendaciones para la industria de acuerdo con el modelo investigado.</a:t>
          </a:r>
          <a:endParaRPr lang="es-EC"/>
        </a:p>
      </dgm:t>
    </dgm:pt>
    <dgm:pt modelId="{C0260EDE-3F2A-4B48-ADEB-C2C7DF2B2448}" type="parTrans" cxnId="{3D93F596-E47D-48DC-B809-D6462019B992}">
      <dgm:prSet/>
      <dgm:spPr/>
      <dgm:t>
        <a:bodyPr/>
        <a:lstStyle/>
        <a:p>
          <a:endParaRPr lang="es-EC"/>
        </a:p>
      </dgm:t>
    </dgm:pt>
    <dgm:pt modelId="{EE92C5F1-B738-4CC1-B6A5-C0B3722B268C}" type="sibTrans" cxnId="{3D93F596-E47D-48DC-B809-D6462019B992}">
      <dgm:prSet/>
      <dgm:spPr/>
      <dgm:t>
        <a:bodyPr/>
        <a:lstStyle/>
        <a:p>
          <a:endParaRPr lang="es-EC"/>
        </a:p>
      </dgm:t>
    </dgm:pt>
    <dgm:pt modelId="{A9F0F2E5-EFE6-4CB0-823A-777F41BB750C}" type="pres">
      <dgm:prSet presAssocID="{2BB7A704-FF78-41F0-A586-2DC6EB77560F}" presName="Name0" presStyleCnt="0">
        <dgm:presLayoutVars>
          <dgm:chMax val="7"/>
          <dgm:chPref val="7"/>
          <dgm:dir/>
        </dgm:presLayoutVars>
      </dgm:prSet>
      <dgm:spPr/>
      <dgm:t>
        <a:bodyPr/>
        <a:lstStyle/>
        <a:p>
          <a:endParaRPr lang="es-EC"/>
        </a:p>
      </dgm:t>
    </dgm:pt>
    <dgm:pt modelId="{D2818880-0AE0-4DDB-8540-D52966573421}" type="pres">
      <dgm:prSet presAssocID="{2BB7A704-FF78-41F0-A586-2DC6EB77560F}" presName="Name1" presStyleCnt="0"/>
      <dgm:spPr/>
    </dgm:pt>
    <dgm:pt modelId="{79801F77-C5BD-46D9-9C0B-3869A729C6B1}" type="pres">
      <dgm:prSet presAssocID="{2BB7A704-FF78-41F0-A586-2DC6EB77560F}" presName="cycle" presStyleCnt="0"/>
      <dgm:spPr/>
    </dgm:pt>
    <dgm:pt modelId="{E03B69DF-DF0E-4DC1-9570-41BD6C253DE2}" type="pres">
      <dgm:prSet presAssocID="{2BB7A704-FF78-41F0-A586-2DC6EB77560F}" presName="srcNode" presStyleLbl="node1" presStyleIdx="0" presStyleCnt="4"/>
      <dgm:spPr/>
    </dgm:pt>
    <dgm:pt modelId="{4F57ACA8-CFDC-4A28-A9BA-3DDFE828C2B7}" type="pres">
      <dgm:prSet presAssocID="{2BB7A704-FF78-41F0-A586-2DC6EB77560F}" presName="conn" presStyleLbl="parChTrans1D2" presStyleIdx="0" presStyleCnt="1"/>
      <dgm:spPr/>
      <dgm:t>
        <a:bodyPr/>
        <a:lstStyle/>
        <a:p>
          <a:endParaRPr lang="es-EC"/>
        </a:p>
      </dgm:t>
    </dgm:pt>
    <dgm:pt modelId="{3555EAAA-9816-449E-8895-C6883FF94C79}" type="pres">
      <dgm:prSet presAssocID="{2BB7A704-FF78-41F0-A586-2DC6EB77560F}" presName="extraNode" presStyleLbl="node1" presStyleIdx="0" presStyleCnt="4"/>
      <dgm:spPr/>
    </dgm:pt>
    <dgm:pt modelId="{9E272060-D6BF-4D95-B866-92D73D05F348}" type="pres">
      <dgm:prSet presAssocID="{2BB7A704-FF78-41F0-A586-2DC6EB77560F}" presName="dstNode" presStyleLbl="node1" presStyleIdx="0" presStyleCnt="4"/>
      <dgm:spPr/>
    </dgm:pt>
    <dgm:pt modelId="{C66A3172-C398-41E2-B43B-57B652706342}" type="pres">
      <dgm:prSet presAssocID="{066F5237-CD27-4643-945D-D61E7C6FB669}" presName="text_1" presStyleLbl="node1" presStyleIdx="0" presStyleCnt="4">
        <dgm:presLayoutVars>
          <dgm:bulletEnabled val="1"/>
        </dgm:presLayoutVars>
      </dgm:prSet>
      <dgm:spPr/>
      <dgm:t>
        <a:bodyPr/>
        <a:lstStyle/>
        <a:p>
          <a:endParaRPr lang="es-EC"/>
        </a:p>
      </dgm:t>
    </dgm:pt>
    <dgm:pt modelId="{F572518A-2B45-4240-9AF9-8E753FFB83AB}" type="pres">
      <dgm:prSet presAssocID="{066F5237-CD27-4643-945D-D61E7C6FB669}" presName="accent_1" presStyleCnt="0"/>
      <dgm:spPr/>
    </dgm:pt>
    <dgm:pt modelId="{91C255EB-12E2-49A2-9626-5DAD12F1E8E7}" type="pres">
      <dgm:prSet presAssocID="{066F5237-CD27-4643-945D-D61E7C6FB669}" presName="accentRepeatNode" presStyleLbl="solidFgAcc1" presStyleIdx="0" presStyleCnt="4"/>
      <dgm:spPr>
        <a:blipFill rotWithShape="0">
          <a:blip xmlns:r="http://schemas.openxmlformats.org/officeDocument/2006/relationships" r:embed="rId1"/>
          <a:stretch>
            <a:fillRect/>
          </a:stretch>
        </a:blipFill>
      </dgm:spPr>
    </dgm:pt>
    <dgm:pt modelId="{AC40CF2C-6B6A-412F-86CC-A88A98AAE3DA}" type="pres">
      <dgm:prSet presAssocID="{635B7303-0676-4310-9F73-3F5D8B2F12C6}" presName="text_2" presStyleLbl="node1" presStyleIdx="1" presStyleCnt="4">
        <dgm:presLayoutVars>
          <dgm:bulletEnabled val="1"/>
        </dgm:presLayoutVars>
      </dgm:prSet>
      <dgm:spPr/>
      <dgm:t>
        <a:bodyPr/>
        <a:lstStyle/>
        <a:p>
          <a:endParaRPr lang="es-EC"/>
        </a:p>
      </dgm:t>
    </dgm:pt>
    <dgm:pt modelId="{C67B51C3-468A-49D0-973E-8194D714630D}" type="pres">
      <dgm:prSet presAssocID="{635B7303-0676-4310-9F73-3F5D8B2F12C6}" presName="accent_2" presStyleCnt="0"/>
      <dgm:spPr/>
    </dgm:pt>
    <dgm:pt modelId="{1C466C1A-B8E7-4663-8679-8256BF945530}" type="pres">
      <dgm:prSet presAssocID="{635B7303-0676-4310-9F73-3F5D8B2F12C6}" presName="accentRepeatNode" presStyleLbl="solidFgAcc1" presStyleIdx="1" presStyleCnt="4"/>
      <dgm:spPr>
        <a:blipFill rotWithShape="0">
          <a:blip xmlns:r="http://schemas.openxmlformats.org/officeDocument/2006/relationships" r:embed="rId2"/>
          <a:stretch>
            <a:fillRect/>
          </a:stretch>
        </a:blipFill>
      </dgm:spPr>
    </dgm:pt>
    <dgm:pt modelId="{0FFDA9F9-667A-47C5-B368-54EC57F94640}" type="pres">
      <dgm:prSet presAssocID="{39E390DF-E4E7-459B-BEC5-9C2B0605A42B}" presName="text_3" presStyleLbl="node1" presStyleIdx="2" presStyleCnt="4">
        <dgm:presLayoutVars>
          <dgm:bulletEnabled val="1"/>
        </dgm:presLayoutVars>
      </dgm:prSet>
      <dgm:spPr/>
      <dgm:t>
        <a:bodyPr/>
        <a:lstStyle/>
        <a:p>
          <a:endParaRPr lang="es-EC"/>
        </a:p>
      </dgm:t>
    </dgm:pt>
    <dgm:pt modelId="{C951378B-BD90-46AC-811F-2A7903E416B3}" type="pres">
      <dgm:prSet presAssocID="{39E390DF-E4E7-459B-BEC5-9C2B0605A42B}" presName="accent_3" presStyleCnt="0"/>
      <dgm:spPr/>
    </dgm:pt>
    <dgm:pt modelId="{A310FD8D-C3A3-4278-8223-D6B7E0F91E44}" type="pres">
      <dgm:prSet presAssocID="{39E390DF-E4E7-459B-BEC5-9C2B0605A42B}" presName="accentRepeatNode" presStyleLbl="solidFgAcc1" presStyleIdx="2" presStyleCnt="4"/>
      <dgm:spPr>
        <a:blipFill rotWithShape="0">
          <a:blip xmlns:r="http://schemas.openxmlformats.org/officeDocument/2006/relationships" r:embed="rId3"/>
          <a:stretch>
            <a:fillRect/>
          </a:stretch>
        </a:blipFill>
      </dgm:spPr>
    </dgm:pt>
    <dgm:pt modelId="{126EFD70-66A4-42EF-8B8D-301F11BAEDCC}" type="pres">
      <dgm:prSet presAssocID="{62CB2FFE-31C9-41E6-972B-92576F60331F}" presName="text_4" presStyleLbl="node1" presStyleIdx="3" presStyleCnt="4">
        <dgm:presLayoutVars>
          <dgm:bulletEnabled val="1"/>
        </dgm:presLayoutVars>
      </dgm:prSet>
      <dgm:spPr/>
      <dgm:t>
        <a:bodyPr/>
        <a:lstStyle/>
        <a:p>
          <a:endParaRPr lang="es-EC"/>
        </a:p>
      </dgm:t>
    </dgm:pt>
    <dgm:pt modelId="{13FF58B5-F1F4-45AE-A805-CB349A88D484}" type="pres">
      <dgm:prSet presAssocID="{62CB2FFE-31C9-41E6-972B-92576F60331F}" presName="accent_4" presStyleCnt="0"/>
      <dgm:spPr/>
    </dgm:pt>
    <dgm:pt modelId="{5C381F08-71F1-4181-97B8-24C3910BE42A}" type="pres">
      <dgm:prSet presAssocID="{62CB2FFE-31C9-41E6-972B-92576F60331F}" presName="accentRepeatNode" presStyleLbl="solidFgAcc1" presStyleIdx="3" presStyleCnt="4"/>
      <dgm:spPr>
        <a:blipFill rotWithShape="0">
          <a:blip xmlns:r="http://schemas.openxmlformats.org/officeDocument/2006/relationships" r:embed="rId4"/>
          <a:stretch>
            <a:fillRect/>
          </a:stretch>
        </a:blipFill>
      </dgm:spPr>
    </dgm:pt>
  </dgm:ptLst>
  <dgm:cxnLst>
    <dgm:cxn modelId="{A973E2ED-001B-48D6-856D-223C417441DA}" srcId="{2BB7A704-FF78-41F0-A586-2DC6EB77560F}" destId="{635B7303-0676-4310-9F73-3F5D8B2F12C6}" srcOrd="1" destOrd="0" parTransId="{133AEEC5-BC63-4639-B0E1-D3B838D2F52D}" sibTransId="{AC6108E9-6DD9-4C19-993A-A7835436CA3C}"/>
    <dgm:cxn modelId="{653EE481-FA70-4739-8EB0-36BB5BD5F75B}" type="presOf" srcId="{39E390DF-E4E7-459B-BEC5-9C2B0605A42B}" destId="{0FFDA9F9-667A-47C5-B368-54EC57F94640}" srcOrd="0" destOrd="0" presId="urn:microsoft.com/office/officeart/2008/layout/VerticalCurvedList"/>
    <dgm:cxn modelId="{FBFB30AC-09D4-4B33-B18A-9D2357AA96B7}" type="presOf" srcId="{2BB7A704-FF78-41F0-A586-2DC6EB77560F}" destId="{A9F0F2E5-EFE6-4CB0-823A-777F41BB750C}" srcOrd="0" destOrd="0" presId="urn:microsoft.com/office/officeart/2008/layout/VerticalCurvedList"/>
    <dgm:cxn modelId="{3D93F596-E47D-48DC-B809-D6462019B992}" srcId="{2BB7A704-FF78-41F0-A586-2DC6EB77560F}" destId="{62CB2FFE-31C9-41E6-972B-92576F60331F}" srcOrd="3" destOrd="0" parTransId="{C0260EDE-3F2A-4B48-ADEB-C2C7DF2B2448}" sibTransId="{EE92C5F1-B738-4CC1-B6A5-C0B3722B268C}"/>
    <dgm:cxn modelId="{9EA70A76-4F1E-411A-91B7-F8C64BE5FB88}" srcId="{2BB7A704-FF78-41F0-A586-2DC6EB77560F}" destId="{066F5237-CD27-4643-945D-D61E7C6FB669}" srcOrd="0" destOrd="0" parTransId="{1368BF9E-A0AF-405F-AF1E-169B71C0FCDD}" sibTransId="{C6AB0634-6C27-472C-BFF7-BB9B80541D68}"/>
    <dgm:cxn modelId="{6C008198-3530-4668-8BF9-B7DC59D2ECAA}" type="presOf" srcId="{066F5237-CD27-4643-945D-D61E7C6FB669}" destId="{C66A3172-C398-41E2-B43B-57B652706342}" srcOrd="0" destOrd="0" presId="urn:microsoft.com/office/officeart/2008/layout/VerticalCurvedList"/>
    <dgm:cxn modelId="{F7694AB4-2ECB-4766-BAA6-4D697184DFEB}" type="presOf" srcId="{635B7303-0676-4310-9F73-3F5D8B2F12C6}" destId="{AC40CF2C-6B6A-412F-86CC-A88A98AAE3DA}" srcOrd="0" destOrd="0" presId="urn:microsoft.com/office/officeart/2008/layout/VerticalCurvedList"/>
    <dgm:cxn modelId="{01741806-0E62-400E-8F59-3CDDB6EE166F}" type="presOf" srcId="{C6AB0634-6C27-472C-BFF7-BB9B80541D68}" destId="{4F57ACA8-CFDC-4A28-A9BA-3DDFE828C2B7}" srcOrd="0" destOrd="0" presId="urn:microsoft.com/office/officeart/2008/layout/VerticalCurvedList"/>
    <dgm:cxn modelId="{813105BF-423F-4EF8-BB39-323AB087DF6E}" type="presOf" srcId="{62CB2FFE-31C9-41E6-972B-92576F60331F}" destId="{126EFD70-66A4-42EF-8B8D-301F11BAEDCC}" srcOrd="0" destOrd="0" presId="urn:microsoft.com/office/officeart/2008/layout/VerticalCurvedList"/>
    <dgm:cxn modelId="{DA9C1CB3-708A-456F-8471-209D46661543}" srcId="{2BB7A704-FF78-41F0-A586-2DC6EB77560F}" destId="{39E390DF-E4E7-459B-BEC5-9C2B0605A42B}" srcOrd="2" destOrd="0" parTransId="{6CFBEB0C-23AB-4C10-8841-8C42BF9F01AA}" sibTransId="{54E8720B-D059-404E-8534-5441271F4A30}"/>
    <dgm:cxn modelId="{54697936-071A-413A-B18D-A265ECAFEA55}" type="presParOf" srcId="{A9F0F2E5-EFE6-4CB0-823A-777F41BB750C}" destId="{D2818880-0AE0-4DDB-8540-D52966573421}" srcOrd="0" destOrd="0" presId="urn:microsoft.com/office/officeart/2008/layout/VerticalCurvedList"/>
    <dgm:cxn modelId="{49367A88-A57B-42E6-99AB-CC3EBE104BF5}" type="presParOf" srcId="{D2818880-0AE0-4DDB-8540-D52966573421}" destId="{79801F77-C5BD-46D9-9C0B-3869A729C6B1}" srcOrd="0" destOrd="0" presId="urn:microsoft.com/office/officeart/2008/layout/VerticalCurvedList"/>
    <dgm:cxn modelId="{79F3BC9F-29AB-4C09-A539-F902CEF27474}" type="presParOf" srcId="{79801F77-C5BD-46D9-9C0B-3869A729C6B1}" destId="{E03B69DF-DF0E-4DC1-9570-41BD6C253DE2}" srcOrd="0" destOrd="0" presId="urn:microsoft.com/office/officeart/2008/layout/VerticalCurvedList"/>
    <dgm:cxn modelId="{3927D0B4-BA81-4EF8-B66F-0BC1CE5FB7E6}" type="presParOf" srcId="{79801F77-C5BD-46D9-9C0B-3869A729C6B1}" destId="{4F57ACA8-CFDC-4A28-A9BA-3DDFE828C2B7}" srcOrd="1" destOrd="0" presId="urn:microsoft.com/office/officeart/2008/layout/VerticalCurvedList"/>
    <dgm:cxn modelId="{90E47269-21BD-4E8A-9391-AE8605543888}" type="presParOf" srcId="{79801F77-C5BD-46D9-9C0B-3869A729C6B1}" destId="{3555EAAA-9816-449E-8895-C6883FF94C79}" srcOrd="2" destOrd="0" presId="urn:microsoft.com/office/officeart/2008/layout/VerticalCurvedList"/>
    <dgm:cxn modelId="{1244C717-3B72-49D0-BF61-4D3CAEC12DEE}" type="presParOf" srcId="{79801F77-C5BD-46D9-9C0B-3869A729C6B1}" destId="{9E272060-D6BF-4D95-B866-92D73D05F348}" srcOrd="3" destOrd="0" presId="urn:microsoft.com/office/officeart/2008/layout/VerticalCurvedList"/>
    <dgm:cxn modelId="{4ED1B298-131A-4143-A8C0-73F9BF2FB5CC}" type="presParOf" srcId="{D2818880-0AE0-4DDB-8540-D52966573421}" destId="{C66A3172-C398-41E2-B43B-57B652706342}" srcOrd="1" destOrd="0" presId="urn:microsoft.com/office/officeart/2008/layout/VerticalCurvedList"/>
    <dgm:cxn modelId="{BC367977-06BD-4CEC-BA2B-CB071524B252}" type="presParOf" srcId="{D2818880-0AE0-4DDB-8540-D52966573421}" destId="{F572518A-2B45-4240-9AF9-8E753FFB83AB}" srcOrd="2" destOrd="0" presId="urn:microsoft.com/office/officeart/2008/layout/VerticalCurvedList"/>
    <dgm:cxn modelId="{57C411C3-079F-4BC7-AFCD-2F24FBA8076C}" type="presParOf" srcId="{F572518A-2B45-4240-9AF9-8E753FFB83AB}" destId="{91C255EB-12E2-49A2-9626-5DAD12F1E8E7}" srcOrd="0" destOrd="0" presId="urn:microsoft.com/office/officeart/2008/layout/VerticalCurvedList"/>
    <dgm:cxn modelId="{197CF67C-D900-4E9C-AD80-3E45172E255D}" type="presParOf" srcId="{D2818880-0AE0-4DDB-8540-D52966573421}" destId="{AC40CF2C-6B6A-412F-86CC-A88A98AAE3DA}" srcOrd="3" destOrd="0" presId="urn:microsoft.com/office/officeart/2008/layout/VerticalCurvedList"/>
    <dgm:cxn modelId="{69AB1042-D5AD-41F9-9215-D512CD54FB56}" type="presParOf" srcId="{D2818880-0AE0-4DDB-8540-D52966573421}" destId="{C67B51C3-468A-49D0-973E-8194D714630D}" srcOrd="4" destOrd="0" presId="urn:microsoft.com/office/officeart/2008/layout/VerticalCurvedList"/>
    <dgm:cxn modelId="{0F710039-0154-4AD8-A04A-4098D4A58973}" type="presParOf" srcId="{C67B51C3-468A-49D0-973E-8194D714630D}" destId="{1C466C1A-B8E7-4663-8679-8256BF945530}" srcOrd="0" destOrd="0" presId="urn:microsoft.com/office/officeart/2008/layout/VerticalCurvedList"/>
    <dgm:cxn modelId="{19AA427E-D6A9-4CBD-BE1D-2F56087ADD40}" type="presParOf" srcId="{D2818880-0AE0-4DDB-8540-D52966573421}" destId="{0FFDA9F9-667A-47C5-B368-54EC57F94640}" srcOrd="5" destOrd="0" presId="urn:microsoft.com/office/officeart/2008/layout/VerticalCurvedList"/>
    <dgm:cxn modelId="{4F008880-5921-44F2-8614-A91670CF846D}" type="presParOf" srcId="{D2818880-0AE0-4DDB-8540-D52966573421}" destId="{C951378B-BD90-46AC-811F-2A7903E416B3}" srcOrd="6" destOrd="0" presId="urn:microsoft.com/office/officeart/2008/layout/VerticalCurvedList"/>
    <dgm:cxn modelId="{0C3FAE6E-B836-4E41-9565-E2CF7DA1C182}" type="presParOf" srcId="{C951378B-BD90-46AC-811F-2A7903E416B3}" destId="{A310FD8D-C3A3-4278-8223-D6B7E0F91E44}" srcOrd="0" destOrd="0" presId="urn:microsoft.com/office/officeart/2008/layout/VerticalCurvedList"/>
    <dgm:cxn modelId="{F07951BC-AD10-42FF-AD74-F117E07BCE34}" type="presParOf" srcId="{D2818880-0AE0-4DDB-8540-D52966573421}" destId="{126EFD70-66A4-42EF-8B8D-301F11BAEDCC}" srcOrd="7" destOrd="0" presId="urn:microsoft.com/office/officeart/2008/layout/VerticalCurvedList"/>
    <dgm:cxn modelId="{32121A00-87D8-40B2-94A3-F0848393F1AD}" type="presParOf" srcId="{D2818880-0AE0-4DDB-8540-D52966573421}" destId="{13FF58B5-F1F4-45AE-A805-CB349A88D484}" srcOrd="8" destOrd="0" presId="urn:microsoft.com/office/officeart/2008/layout/VerticalCurvedList"/>
    <dgm:cxn modelId="{A25D8E75-97FF-487D-B014-4B4873DECE97}" type="presParOf" srcId="{13FF58B5-F1F4-45AE-A805-CB349A88D484}" destId="{5C381F08-71F1-4181-97B8-24C3910BE42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986B5A-4305-4BE5-8DDB-02A08D44667A}"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FF517282-21F6-4672-9FEE-DE57CFE5AB58}">
      <dgm:prSet phldrT="[Texto]"/>
      <dgm:spPr/>
      <dgm:t>
        <a:bodyPr/>
        <a:lstStyle/>
        <a:p>
          <a:r>
            <a:rPr lang="es-EC" dirty="0" smtClean="0"/>
            <a:t>- El surgimiento del neolítico (6000 A.C.) y la agricultura suponen un nuevo tipo de juego con  nuevas reglas del mundo humano.</a:t>
          </a:r>
        </a:p>
        <a:p>
          <a:r>
            <a:rPr lang="es-EC" dirty="0" smtClean="0"/>
            <a:t> - Oscar </a:t>
          </a:r>
          <a:r>
            <a:rPr lang="es-EC" dirty="0" err="1" smtClean="0"/>
            <a:t>Childe</a:t>
          </a:r>
          <a:r>
            <a:rPr lang="es-EC" dirty="0" smtClean="0"/>
            <a:t> y la teoría del Oasis</a:t>
          </a:r>
          <a:endParaRPr lang="es-EC" dirty="0"/>
        </a:p>
      </dgm:t>
    </dgm:pt>
    <dgm:pt modelId="{EF5D5B12-232A-499F-ACAF-A45D2AA2E65F}" type="parTrans" cxnId="{45EA7B24-882A-4D53-ADB2-CF39FA11BEB3}">
      <dgm:prSet/>
      <dgm:spPr/>
      <dgm:t>
        <a:bodyPr/>
        <a:lstStyle/>
        <a:p>
          <a:endParaRPr lang="es-EC"/>
        </a:p>
      </dgm:t>
    </dgm:pt>
    <dgm:pt modelId="{977C0586-2324-4C5B-90DA-B0CC817489D4}" type="sibTrans" cxnId="{45EA7B24-882A-4D53-ADB2-CF39FA11BEB3}">
      <dgm:prSet/>
      <dgm:spPr/>
      <dgm:t>
        <a:bodyPr/>
        <a:lstStyle/>
        <a:p>
          <a:endParaRPr lang="es-EC"/>
        </a:p>
      </dgm:t>
    </dgm:pt>
    <dgm:pt modelId="{E361DCFE-6185-402F-8916-7C2A913F41F8}">
      <dgm:prSet phldrT="[Texto]"/>
      <dgm:spPr/>
      <dgm:t>
        <a:bodyPr/>
        <a:lstStyle/>
        <a:p>
          <a:r>
            <a:rPr lang="es-EC" dirty="0" smtClean="0"/>
            <a:t>- Adam Smith en su obra La Riqueza de las naciones (1776) expone que el libre mercado es una condición ineludible para el desarrollo económico. </a:t>
          </a:r>
        </a:p>
        <a:p>
          <a:r>
            <a:rPr lang="es-EC" dirty="0" smtClean="0"/>
            <a:t>- El interés personal es la clave del bienestar de la sociedad en su conjunto. </a:t>
          </a:r>
          <a:endParaRPr lang="es-EC" dirty="0"/>
        </a:p>
      </dgm:t>
    </dgm:pt>
    <dgm:pt modelId="{994008CC-5F15-41D2-8C7E-BAA7187D3254}" type="parTrans" cxnId="{541A4722-B897-4449-A4C1-61DA6BD421D4}">
      <dgm:prSet/>
      <dgm:spPr/>
      <dgm:t>
        <a:bodyPr/>
        <a:lstStyle/>
        <a:p>
          <a:endParaRPr lang="es-EC"/>
        </a:p>
      </dgm:t>
    </dgm:pt>
    <dgm:pt modelId="{21F2EE33-17BE-4C8B-A765-52D330304639}" type="sibTrans" cxnId="{541A4722-B897-4449-A4C1-61DA6BD421D4}">
      <dgm:prSet/>
      <dgm:spPr/>
      <dgm:t>
        <a:bodyPr/>
        <a:lstStyle/>
        <a:p>
          <a:endParaRPr lang="es-EC"/>
        </a:p>
      </dgm:t>
    </dgm:pt>
    <dgm:pt modelId="{E50E7612-344D-4F98-94BC-B2BE811E9FDC}">
      <dgm:prSet phldrT="[Texto]"/>
      <dgm:spPr/>
      <dgm:t>
        <a:bodyPr/>
        <a:lstStyle/>
        <a:p>
          <a:r>
            <a:rPr lang="es-EC" dirty="0" smtClean="0"/>
            <a:t>La evolución del ser humano y el constante crecimiento permiten que los cambios sean la clave a un nuevo enfoque de desarrollo económico y den la pauta para establecer condiciones productivas en donde exista igualdad y equidad y de cierta forma se obtenga la libertad económica. </a:t>
          </a:r>
          <a:endParaRPr lang="es-EC" dirty="0"/>
        </a:p>
      </dgm:t>
    </dgm:pt>
    <dgm:pt modelId="{683A38C8-4B03-4AA3-B9AE-D0DE818BD2C4}" type="parTrans" cxnId="{745AC51C-D005-4B54-8699-8E5B3AE661D8}">
      <dgm:prSet/>
      <dgm:spPr/>
      <dgm:t>
        <a:bodyPr/>
        <a:lstStyle/>
        <a:p>
          <a:endParaRPr lang="es-EC"/>
        </a:p>
      </dgm:t>
    </dgm:pt>
    <dgm:pt modelId="{BF13022E-68EE-4586-8DBD-B86E6868A192}" type="sibTrans" cxnId="{745AC51C-D005-4B54-8699-8E5B3AE661D8}">
      <dgm:prSet/>
      <dgm:spPr/>
      <dgm:t>
        <a:bodyPr/>
        <a:lstStyle/>
        <a:p>
          <a:endParaRPr lang="es-EC"/>
        </a:p>
      </dgm:t>
    </dgm:pt>
    <dgm:pt modelId="{503BD3D3-4965-4E17-B374-022FC25473B7}" type="pres">
      <dgm:prSet presAssocID="{31986B5A-4305-4BE5-8DDB-02A08D44667A}" presName="linearFlow" presStyleCnt="0">
        <dgm:presLayoutVars>
          <dgm:dir/>
          <dgm:resizeHandles val="exact"/>
        </dgm:presLayoutVars>
      </dgm:prSet>
      <dgm:spPr/>
    </dgm:pt>
    <dgm:pt modelId="{DF3E685C-89CC-4138-835B-4DC1074848D8}" type="pres">
      <dgm:prSet presAssocID="{FF517282-21F6-4672-9FEE-DE57CFE5AB58}" presName="comp" presStyleCnt="0"/>
      <dgm:spPr/>
    </dgm:pt>
    <dgm:pt modelId="{A0BE4E14-204A-4E77-87DA-7DB036ADC380}" type="pres">
      <dgm:prSet presAssocID="{FF517282-21F6-4672-9FEE-DE57CFE5AB58}" presName="rect2" presStyleLbl="node1" presStyleIdx="0" presStyleCnt="3">
        <dgm:presLayoutVars>
          <dgm:bulletEnabled val="1"/>
        </dgm:presLayoutVars>
      </dgm:prSet>
      <dgm:spPr/>
      <dgm:t>
        <a:bodyPr/>
        <a:lstStyle/>
        <a:p>
          <a:endParaRPr lang="es-EC"/>
        </a:p>
      </dgm:t>
    </dgm:pt>
    <dgm:pt modelId="{744AAAD1-AE5C-4397-BD90-345516D2E628}" type="pres">
      <dgm:prSet presAssocID="{FF517282-21F6-4672-9FEE-DE57CFE5AB58}" presName="rect1" presStyleLbl="lnNode1" presStyleIdx="0" presStyleCnt="3"/>
      <dgm:spPr>
        <a:blipFill rotWithShape="1">
          <a:blip xmlns:r="http://schemas.openxmlformats.org/officeDocument/2006/relationships" r:embed="rId1"/>
          <a:stretch>
            <a:fillRect/>
          </a:stretch>
        </a:blipFill>
      </dgm:spPr>
    </dgm:pt>
    <dgm:pt modelId="{CBEF1BA9-0861-4CE0-8021-345DC7535CF0}" type="pres">
      <dgm:prSet presAssocID="{977C0586-2324-4C5B-90DA-B0CC817489D4}" presName="sibTrans" presStyleCnt="0"/>
      <dgm:spPr/>
    </dgm:pt>
    <dgm:pt modelId="{A6756244-4BDE-426D-B266-B5CEB64F9C9E}" type="pres">
      <dgm:prSet presAssocID="{E361DCFE-6185-402F-8916-7C2A913F41F8}" presName="comp" presStyleCnt="0"/>
      <dgm:spPr/>
    </dgm:pt>
    <dgm:pt modelId="{CB5A52B6-FE9C-4BDE-9E6F-7965D254617C}" type="pres">
      <dgm:prSet presAssocID="{E361DCFE-6185-402F-8916-7C2A913F41F8}" presName="rect2" presStyleLbl="node1" presStyleIdx="1" presStyleCnt="3">
        <dgm:presLayoutVars>
          <dgm:bulletEnabled val="1"/>
        </dgm:presLayoutVars>
      </dgm:prSet>
      <dgm:spPr/>
      <dgm:t>
        <a:bodyPr/>
        <a:lstStyle/>
        <a:p>
          <a:endParaRPr lang="es-EC"/>
        </a:p>
      </dgm:t>
    </dgm:pt>
    <dgm:pt modelId="{894D6CAE-6152-4041-B189-D9ACCC2572A7}" type="pres">
      <dgm:prSet presAssocID="{E361DCFE-6185-402F-8916-7C2A913F41F8}" presName="rect1" presStyleLbl="lnNode1" presStyleIdx="1" presStyleCnt="3"/>
      <dgm:spPr>
        <a:blipFill rotWithShape="1">
          <a:blip xmlns:r="http://schemas.openxmlformats.org/officeDocument/2006/relationships" r:embed="rId2"/>
          <a:stretch>
            <a:fillRect/>
          </a:stretch>
        </a:blipFill>
      </dgm:spPr>
    </dgm:pt>
    <dgm:pt modelId="{9C2B9AED-9EDD-4988-A287-378D77463D30}" type="pres">
      <dgm:prSet presAssocID="{21F2EE33-17BE-4C8B-A765-52D330304639}" presName="sibTrans" presStyleCnt="0"/>
      <dgm:spPr/>
    </dgm:pt>
    <dgm:pt modelId="{C68C1D69-6094-4365-B1C0-734539AC6629}" type="pres">
      <dgm:prSet presAssocID="{E50E7612-344D-4F98-94BC-B2BE811E9FDC}" presName="comp" presStyleCnt="0"/>
      <dgm:spPr/>
    </dgm:pt>
    <dgm:pt modelId="{9D67B67A-EF44-4BB8-A70A-75B67FBD8549}" type="pres">
      <dgm:prSet presAssocID="{E50E7612-344D-4F98-94BC-B2BE811E9FDC}" presName="rect2" presStyleLbl="node1" presStyleIdx="2" presStyleCnt="3">
        <dgm:presLayoutVars>
          <dgm:bulletEnabled val="1"/>
        </dgm:presLayoutVars>
      </dgm:prSet>
      <dgm:spPr/>
      <dgm:t>
        <a:bodyPr/>
        <a:lstStyle/>
        <a:p>
          <a:endParaRPr lang="es-EC"/>
        </a:p>
      </dgm:t>
    </dgm:pt>
    <dgm:pt modelId="{66EF39A0-E832-475C-9FB8-A5E584822F9E}" type="pres">
      <dgm:prSet presAssocID="{E50E7612-344D-4F98-94BC-B2BE811E9FDC}" presName="rect1" presStyleLbl="lnNode1" presStyleIdx="2" presStyleCnt="3"/>
      <dgm:spPr>
        <a:blipFill rotWithShape="1">
          <a:blip xmlns:r="http://schemas.openxmlformats.org/officeDocument/2006/relationships" r:embed="rId3"/>
          <a:stretch>
            <a:fillRect/>
          </a:stretch>
        </a:blipFill>
      </dgm:spPr>
    </dgm:pt>
  </dgm:ptLst>
  <dgm:cxnLst>
    <dgm:cxn modelId="{7E86562B-7A86-4C2D-9214-372E96E462BF}" type="presOf" srcId="{E361DCFE-6185-402F-8916-7C2A913F41F8}" destId="{CB5A52B6-FE9C-4BDE-9E6F-7965D254617C}" srcOrd="0" destOrd="0" presId="urn:microsoft.com/office/officeart/2008/layout/AlternatingPictureBlocks"/>
    <dgm:cxn modelId="{3277DC16-1469-41BC-B043-839EB2EBB263}" type="presOf" srcId="{FF517282-21F6-4672-9FEE-DE57CFE5AB58}" destId="{A0BE4E14-204A-4E77-87DA-7DB036ADC380}" srcOrd="0" destOrd="0" presId="urn:microsoft.com/office/officeart/2008/layout/AlternatingPictureBlocks"/>
    <dgm:cxn modelId="{45EA7B24-882A-4D53-ADB2-CF39FA11BEB3}" srcId="{31986B5A-4305-4BE5-8DDB-02A08D44667A}" destId="{FF517282-21F6-4672-9FEE-DE57CFE5AB58}" srcOrd="0" destOrd="0" parTransId="{EF5D5B12-232A-499F-ACAF-A45D2AA2E65F}" sibTransId="{977C0586-2324-4C5B-90DA-B0CC817489D4}"/>
    <dgm:cxn modelId="{4FFF5658-D246-4D65-9FC9-F00977481AFC}" type="presOf" srcId="{E50E7612-344D-4F98-94BC-B2BE811E9FDC}" destId="{9D67B67A-EF44-4BB8-A70A-75B67FBD8549}" srcOrd="0" destOrd="0" presId="urn:microsoft.com/office/officeart/2008/layout/AlternatingPictureBlocks"/>
    <dgm:cxn modelId="{244F1C4F-A402-48CC-8D4E-67CC760F84BB}" type="presOf" srcId="{31986B5A-4305-4BE5-8DDB-02A08D44667A}" destId="{503BD3D3-4965-4E17-B374-022FC25473B7}" srcOrd="0" destOrd="0" presId="urn:microsoft.com/office/officeart/2008/layout/AlternatingPictureBlocks"/>
    <dgm:cxn modelId="{541A4722-B897-4449-A4C1-61DA6BD421D4}" srcId="{31986B5A-4305-4BE5-8DDB-02A08D44667A}" destId="{E361DCFE-6185-402F-8916-7C2A913F41F8}" srcOrd="1" destOrd="0" parTransId="{994008CC-5F15-41D2-8C7E-BAA7187D3254}" sibTransId="{21F2EE33-17BE-4C8B-A765-52D330304639}"/>
    <dgm:cxn modelId="{745AC51C-D005-4B54-8699-8E5B3AE661D8}" srcId="{31986B5A-4305-4BE5-8DDB-02A08D44667A}" destId="{E50E7612-344D-4F98-94BC-B2BE811E9FDC}" srcOrd="2" destOrd="0" parTransId="{683A38C8-4B03-4AA3-B9AE-D0DE818BD2C4}" sibTransId="{BF13022E-68EE-4586-8DBD-B86E6868A192}"/>
    <dgm:cxn modelId="{A45A17B7-1763-48A5-8571-7140A1BB3DE7}" type="presParOf" srcId="{503BD3D3-4965-4E17-B374-022FC25473B7}" destId="{DF3E685C-89CC-4138-835B-4DC1074848D8}" srcOrd="0" destOrd="0" presId="urn:microsoft.com/office/officeart/2008/layout/AlternatingPictureBlocks"/>
    <dgm:cxn modelId="{62D26C52-91DA-474C-9839-C65632270AE1}" type="presParOf" srcId="{DF3E685C-89CC-4138-835B-4DC1074848D8}" destId="{A0BE4E14-204A-4E77-87DA-7DB036ADC380}" srcOrd="0" destOrd="0" presId="urn:microsoft.com/office/officeart/2008/layout/AlternatingPictureBlocks"/>
    <dgm:cxn modelId="{75EECE93-EF18-4840-9D09-B7E4C3E7FB64}" type="presParOf" srcId="{DF3E685C-89CC-4138-835B-4DC1074848D8}" destId="{744AAAD1-AE5C-4397-BD90-345516D2E628}" srcOrd="1" destOrd="0" presId="urn:microsoft.com/office/officeart/2008/layout/AlternatingPictureBlocks"/>
    <dgm:cxn modelId="{DE3B3C48-8A98-4248-839A-9A32541104BE}" type="presParOf" srcId="{503BD3D3-4965-4E17-B374-022FC25473B7}" destId="{CBEF1BA9-0861-4CE0-8021-345DC7535CF0}" srcOrd="1" destOrd="0" presId="urn:microsoft.com/office/officeart/2008/layout/AlternatingPictureBlocks"/>
    <dgm:cxn modelId="{E58B212E-DB93-48F7-987F-64517C55158E}" type="presParOf" srcId="{503BD3D3-4965-4E17-B374-022FC25473B7}" destId="{A6756244-4BDE-426D-B266-B5CEB64F9C9E}" srcOrd="2" destOrd="0" presId="urn:microsoft.com/office/officeart/2008/layout/AlternatingPictureBlocks"/>
    <dgm:cxn modelId="{2F5DCC5E-0CAF-4C12-A9CE-B766F7CEA961}" type="presParOf" srcId="{A6756244-4BDE-426D-B266-B5CEB64F9C9E}" destId="{CB5A52B6-FE9C-4BDE-9E6F-7965D254617C}" srcOrd="0" destOrd="0" presId="urn:microsoft.com/office/officeart/2008/layout/AlternatingPictureBlocks"/>
    <dgm:cxn modelId="{CDB309C3-9496-42CD-B363-08A2D2376972}" type="presParOf" srcId="{A6756244-4BDE-426D-B266-B5CEB64F9C9E}" destId="{894D6CAE-6152-4041-B189-D9ACCC2572A7}" srcOrd="1" destOrd="0" presId="urn:microsoft.com/office/officeart/2008/layout/AlternatingPictureBlocks"/>
    <dgm:cxn modelId="{7A0E6467-036D-452F-A2AF-2F5F24291B48}" type="presParOf" srcId="{503BD3D3-4965-4E17-B374-022FC25473B7}" destId="{9C2B9AED-9EDD-4988-A287-378D77463D30}" srcOrd="3" destOrd="0" presId="urn:microsoft.com/office/officeart/2008/layout/AlternatingPictureBlocks"/>
    <dgm:cxn modelId="{7A7641CC-E206-42BB-A353-0BD707806629}" type="presParOf" srcId="{503BD3D3-4965-4E17-B374-022FC25473B7}" destId="{C68C1D69-6094-4365-B1C0-734539AC6629}" srcOrd="4" destOrd="0" presId="urn:microsoft.com/office/officeart/2008/layout/AlternatingPictureBlocks"/>
    <dgm:cxn modelId="{A711F09B-7B64-48AB-B203-F0EAF473966C}" type="presParOf" srcId="{C68C1D69-6094-4365-B1C0-734539AC6629}" destId="{9D67B67A-EF44-4BB8-A70A-75B67FBD8549}" srcOrd="0" destOrd="0" presId="urn:microsoft.com/office/officeart/2008/layout/AlternatingPictureBlocks"/>
    <dgm:cxn modelId="{21495BE2-ED40-40FF-895C-003D9D690DD9}" type="presParOf" srcId="{C68C1D69-6094-4365-B1C0-734539AC6629}" destId="{66EF39A0-E832-475C-9FB8-A5E584822F9E}"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76F327-CFD6-49EE-9D6B-E2609715FE51}"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C"/>
        </a:p>
      </dgm:t>
    </dgm:pt>
    <dgm:pt modelId="{3DC1BB5D-E89A-4D78-BE6B-8F54648413F6}">
      <dgm:prSet phldrT="[Texto]"/>
      <dgm:spPr/>
      <dgm:t>
        <a:bodyPr/>
        <a:lstStyle/>
        <a:p>
          <a:r>
            <a:rPr lang="es-ES" dirty="0" smtClean="0"/>
            <a:t>Pymes es la denominación que se da a empresas pequeñas y medianas  en donde la composición de su estructura se dan en función de la representación de su capital, la misma que puede determinar por el número de trabajadores, volumen de ventas, participación de mercado, niveles de producción, activos y pasivos entre otros. </a:t>
          </a:r>
          <a:endParaRPr lang="es-EC" dirty="0"/>
        </a:p>
      </dgm:t>
    </dgm:pt>
    <dgm:pt modelId="{40C303A1-5250-400C-8769-5D37F0F427BE}" type="parTrans" cxnId="{AEB6C78C-7041-49A0-9041-B4533B0848FC}">
      <dgm:prSet/>
      <dgm:spPr/>
      <dgm:t>
        <a:bodyPr/>
        <a:lstStyle/>
        <a:p>
          <a:endParaRPr lang="es-EC"/>
        </a:p>
      </dgm:t>
    </dgm:pt>
    <dgm:pt modelId="{4CBBDE57-C976-401B-81B4-47D6FF1012B6}" type="sibTrans" cxnId="{AEB6C78C-7041-49A0-9041-B4533B0848FC}">
      <dgm:prSet/>
      <dgm:spPr/>
      <dgm:t>
        <a:bodyPr/>
        <a:lstStyle/>
        <a:p>
          <a:endParaRPr lang="es-EC"/>
        </a:p>
      </dgm:t>
    </dgm:pt>
    <dgm:pt modelId="{F3E5E533-446A-4BEE-8D5C-A59B129C049C}">
      <dgm:prSet phldrT="[Texto]"/>
      <dgm:spPr/>
      <dgm:t>
        <a:bodyPr/>
        <a:lstStyle/>
        <a:p>
          <a:r>
            <a:rPr lang="es-ES" dirty="0" smtClean="0"/>
            <a:t>Dentro de esta concepción se han formado empresas pequeñas y medias desde diferentes tipos de actividades económicas como: </a:t>
          </a:r>
          <a:endParaRPr lang="es-EC" dirty="0"/>
        </a:p>
      </dgm:t>
    </dgm:pt>
    <dgm:pt modelId="{4C02A75E-76E4-4126-A1C9-F744D0676D81}" type="parTrans" cxnId="{A7936BBA-0D4E-46AA-B01D-D9AF0F24678A}">
      <dgm:prSet/>
      <dgm:spPr/>
      <dgm:t>
        <a:bodyPr/>
        <a:lstStyle/>
        <a:p>
          <a:endParaRPr lang="es-EC"/>
        </a:p>
      </dgm:t>
    </dgm:pt>
    <dgm:pt modelId="{0612584D-AC83-4D90-9C06-01155999BD16}" type="sibTrans" cxnId="{A7936BBA-0D4E-46AA-B01D-D9AF0F24678A}">
      <dgm:prSet/>
      <dgm:spPr/>
      <dgm:t>
        <a:bodyPr/>
        <a:lstStyle/>
        <a:p>
          <a:endParaRPr lang="es-EC"/>
        </a:p>
      </dgm:t>
    </dgm:pt>
    <dgm:pt modelId="{85FFB756-D20E-4295-A35F-ACBC36E47737}" type="pres">
      <dgm:prSet presAssocID="{F976F327-CFD6-49EE-9D6B-E2609715FE51}" presName="layout" presStyleCnt="0">
        <dgm:presLayoutVars>
          <dgm:chMax/>
          <dgm:chPref/>
          <dgm:dir/>
          <dgm:animOne val="branch"/>
          <dgm:animLvl val="lvl"/>
          <dgm:resizeHandles/>
        </dgm:presLayoutVars>
      </dgm:prSet>
      <dgm:spPr/>
      <dgm:t>
        <a:bodyPr/>
        <a:lstStyle/>
        <a:p>
          <a:endParaRPr lang="es-EC"/>
        </a:p>
      </dgm:t>
    </dgm:pt>
    <dgm:pt modelId="{5AB5481A-3C84-46A3-BD6F-51882A4DA342}" type="pres">
      <dgm:prSet presAssocID="{3DC1BB5D-E89A-4D78-BE6B-8F54648413F6}" presName="root" presStyleCnt="0">
        <dgm:presLayoutVars>
          <dgm:chMax/>
          <dgm:chPref val="4"/>
        </dgm:presLayoutVars>
      </dgm:prSet>
      <dgm:spPr/>
    </dgm:pt>
    <dgm:pt modelId="{E322FFED-D3DE-4936-9544-0A66FEC32AEF}" type="pres">
      <dgm:prSet presAssocID="{3DC1BB5D-E89A-4D78-BE6B-8F54648413F6}" presName="rootComposite" presStyleCnt="0">
        <dgm:presLayoutVars/>
      </dgm:prSet>
      <dgm:spPr/>
    </dgm:pt>
    <dgm:pt modelId="{7C4912FD-D958-411C-B534-E95E9B5B26D3}" type="pres">
      <dgm:prSet presAssocID="{3DC1BB5D-E89A-4D78-BE6B-8F54648413F6}" presName="rootText" presStyleLbl="node0" presStyleIdx="0" presStyleCnt="1" custScaleY="160467">
        <dgm:presLayoutVars>
          <dgm:chMax/>
          <dgm:chPref val="4"/>
        </dgm:presLayoutVars>
      </dgm:prSet>
      <dgm:spPr/>
      <dgm:t>
        <a:bodyPr/>
        <a:lstStyle/>
        <a:p>
          <a:endParaRPr lang="es-EC"/>
        </a:p>
      </dgm:t>
    </dgm:pt>
    <dgm:pt modelId="{90624F0E-E688-4FA4-ABF1-1D19D5638315}" type="pres">
      <dgm:prSet presAssocID="{3DC1BB5D-E89A-4D78-BE6B-8F54648413F6}" presName="childShape" presStyleCnt="0">
        <dgm:presLayoutVars>
          <dgm:chMax val="0"/>
          <dgm:chPref val="0"/>
        </dgm:presLayoutVars>
      </dgm:prSet>
      <dgm:spPr/>
    </dgm:pt>
    <dgm:pt modelId="{E5749979-9FCD-4674-9C90-C3E5EC995335}" type="pres">
      <dgm:prSet presAssocID="{F3E5E533-446A-4BEE-8D5C-A59B129C049C}" presName="childComposite" presStyleCnt="0">
        <dgm:presLayoutVars>
          <dgm:chMax val="0"/>
          <dgm:chPref val="0"/>
        </dgm:presLayoutVars>
      </dgm:prSet>
      <dgm:spPr/>
    </dgm:pt>
    <dgm:pt modelId="{97749EA6-B610-42EE-B6DC-924EA63173EF}" type="pres">
      <dgm:prSet presAssocID="{F3E5E533-446A-4BEE-8D5C-A59B129C049C}" presName="Image" presStyleLbl="node1" presStyleIdx="0" presStyleCnt="1" custScaleX="150676" custScaleY="184324"/>
      <dgm:spPr>
        <a:blipFill rotWithShape="1">
          <a:blip xmlns:r="http://schemas.openxmlformats.org/officeDocument/2006/relationships" r:embed="rId1"/>
          <a:stretch>
            <a:fillRect/>
          </a:stretch>
        </a:blipFill>
      </dgm:spPr>
      <dgm:t>
        <a:bodyPr/>
        <a:lstStyle/>
        <a:p>
          <a:endParaRPr lang="es-EC"/>
        </a:p>
      </dgm:t>
    </dgm:pt>
    <dgm:pt modelId="{94FD02FA-F5D1-41C8-9D5E-6325418CED3E}" type="pres">
      <dgm:prSet presAssocID="{F3E5E533-446A-4BEE-8D5C-A59B129C049C}" presName="childText" presStyleLbl="lnNode1" presStyleIdx="0" presStyleCnt="1" custScaleX="93300" custScaleY="170373">
        <dgm:presLayoutVars>
          <dgm:chMax val="0"/>
          <dgm:chPref val="0"/>
          <dgm:bulletEnabled val="1"/>
        </dgm:presLayoutVars>
      </dgm:prSet>
      <dgm:spPr/>
      <dgm:t>
        <a:bodyPr/>
        <a:lstStyle/>
        <a:p>
          <a:endParaRPr lang="es-EC"/>
        </a:p>
      </dgm:t>
    </dgm:pt>
  </dgm:ptLst>
  <dgm:cxnLst>
    <dgm:cxn modelId="{5CC8E279-D293-4E8F-9C83-76342CA2A65B}" type="presOf" srcId="{F3E5E533-446A-4BEE-8D5C-A59B129C049C}" destId="{94FD02FA-F5D1-41C8-9D5E-6325418CED3E}" srcOrd="0" destOrd="0" presId="urn:microsoft.com/office/officeart/2008/layout/PictureAccentList"/>
    <dgm:cxn modelId="{E582AFF5-3DA3-4ECC-AB2B-2943AEA2DF5A}" type="presOf" srcId="{3DC1BB5D-E89A-4D78-BE6B-8F54648413F6}" destId="{7C4912FD-D958-411C-B534-E95E9B5B26D3}" srcOrd="0" destOrd="0" presId="urn:microsoft.com/office/officeart/2008/layout/PictureAccentList"/>
    <dgm:cxn modelId="{AEB6C78C-7041-49A0-9041-B4533B0848FC}" srcId="{F976F327-CFD6-49EE-9D6B-E2609715FE51}" destId="{3DC1BB5D-E89A-4D78-BE6B-8F54648413F6}" srcOrd="0" destOrd="0" parTransId="{40C303A1-5250-400C-8769-5D37F0F427BE}" sibTransId="{4CBBDE57-C976-401B-81B4-47D6FF1012B6}"/>
    <dgm:cxn modelId="{68689623-ED25-4429-8AEA-947A13C1A868}" type="presOf" srcId="{F976F327-CFD6-49EE-9D6B-E2609715FE51}" destId="{85FFB756-D20E-4295-A35F-ACBC36E47737}" srcOrd="0" destOrd="0" presId="urn:microsoft.com/office/officeart/2008/layout/PictureAccentList"/>
    <dgm:cxn modelId="{A7936BBA-0D4E-46AA-B01D-D9AF0F24678A}" srcId="{3DC1BB5D-E89A-4D78-BE6B-8F54648413F6}" destId="{F3E5E533-446A-4BEE-8D5C-A59B129C049C}" srcOrd="0" destOrd="0" parTransId="{4C02A75E-76E4-4126-A1C9-F744D0676D81}" sibTransId="{0612584D-AC83-4D90-9C06-01155999BD16}"/>
    <dgm:cxn modelId="{3122B7EA-AFBA-4262-8F23-E3661A7A8C53}" type="presParOf" srcId="{85FFB756-D20E-4295-A35F-ACBC36E47737}" destId="{5AB5481A-3C84-46A3-BD6F-51882A4DA342}" srcOrd="0" destOrd="0" presId="urn:microsoft.com/office/officeart/2008/layout/PictureAccentList"/>
    <dgm:cxn modelId="{44E6BF33-0BB7-42D0-AD22-9498280E2573}" type="presParOf" srcId="{5AB5481A-3C84-46A3-BD6F-51882A4DA342}" destId="{E322FFED-D3DE-4936-9544-0A66FEC32AEF}" srcOrd="0" destOrd="0" presId="urn:microsoft.com/office/officeart/2008/layout/PictureAccentList"/>
    <dgm:cxn modelId="{1BD295A4-42C8-4C78-BBEC-2AE665818624}" type="presParOf" srcId="{E322FFED-D3DE-4936-9544-0A66FEC32AEF}" destId="{7C4912FD-D958-411C-B534-E95E9B5B26D3}" srcOrd="0" destOrd="0" presId="urn:microsoft.com/office/officeart/2008/layout/PictureAccentList"/>
    <dgm:cxn modelId="{87D57B0D-8890-4E99-BC5F-D554CD7742EB}" type="presParOf" srcId="{5AB5481A-3C84-46A3-BD6F-51882A4DA342}" destId="{90624F0E-E688-4FA4-ABF1-1D19D5638315}" srcOrd="1" destOrd="0" presId="urn:microsoft.com/office/officeart/2008/layout/PictureAccentList"/>
    <dgm:cxn modelId="{669F5DB9-F8A9-48C6-A5CF-636FEA7FC371}" type="presParOf" srcId="{90624F0E-E688-4FA4-ABF1-1D19D5638315}" destId="{E5749979-9FCD-4674-9C90-C3E5EC995335}" srcOrd="0" destOrd="0" presId="urn:microsoft.com/office/officeart/2008/layout/PictureAccentList"/>
    <dgm:cxn modelId="{F9062C54-450B-4844-B942-38CE4433051F}" type="presParOf" srcId="{E5749979-9FCD-4674-9C90-C3E5EC995335}" destId="{97749EA6-B610-42EE-B6DC-924EA63173EF}" srcOrd="0" destOrd="0" presId="urn:microsoft.com/office/officeart/2008/layout/PictureAccentList"/>
    <dgm:cxn modelId="{4473FE35-2B83-4195-BF25-AFAF23C66DE9}" type="presParOf" srcId="{E5749979-9FCD-4674-9C90-C3E5EC995335}" destId="{94FD02FA-F5D1-41C8-9D5E-6325418CED3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7969BC-D4E1-4818-B9A4-1F838D3C7763}" type="doc">
      <dgm:prSet loTypeId="urn:microsoft.com/office/officeart/2005/8/layout/pList2" loCatId="list" qsTypeId="urn:microsoft.com/office/officeart/2005/8/quickstyle/simple1" qsCatId="simple" csTypeId="urn:microsoft.com/office/officeart/2005/8/colors/colorful3" csCatId="colorful" phldr="1"/>
      <dgm:spPr/>
    </dgm:pt>
    <dgm:pt modelId="{6F660FD7-3AB1-4034-A900-0B4210ACC2BD}">
      <dgm:prSet phldrT="[Texto]"/>
      <dgm:spPr/>
      <dgm:t>
        <a:bodyPr/>
        <a:lstStyle/>
        <a:p>
          <a:pPr algn="just"/>
          <a:endParaRPr lang="es-EC" dirty="0" smtClean="0"/>
        </a:p>
        <a:p>
          <a:pPr algn="just"/>
          <a:r>
            <a:rPr lang="es-EC" dirty="0" smtClean="0"/>
            <a:t>- La producción interna no abastece el mercado. </a:t>
          </a:r>
        </a:p>
        <a:p>
          <a:pPr algn="just"/>
          <a:endParaRPr lang="es-EC" dirty="0" smtClean="0"/>
        </a:p>
        <a:p>
          <a:pPr algn="just"/>
          <a:r>
            <a:rPr lang="es-EC" dirty="0" smtClean="0"/>
            <a:t>- Sin embargo en este proceso se encuentran las PYMES quienes con una producción reducida abastecen al mercado local.</a:t>
          </a:r>
        </a:p>
      </dgm:t>
    </dgm:pt>
    <dgm:pt modelId="{38465D45-F599-4364-98DC-F2F90C5CA0D2}" type="parTrans" cxnId="{5D34F225-4919-462E-A114-56296061F50A}">
      <dgm:prSet/>
      <dgm:spPr/>
      <dgm:t>
        <a:bodyPr/>
        <a:lstStyle/>
        <a:p>
          <a:endParaRPr lang="es-EC"/>
        </a:p>
      </dgm:t>
    </dgm:pt>
    <dgm:pt modelId="{46294776-D1D3-4C47-8752-3AF92856E979}" type="sibTrans" cxnId="{5D34F225-4919-462E-A114-56296061F50A}">
      <dgm:prSet/>
      <dgm:spPr/>
      <dgm:t>
        <a:bodyPr/>
        <a:lstStyle/>
        <a:p>
          <a:endParaRPr lang="es-EC"/>
        </a:p>
      </dgm:t>
    </dgm:pt>
    <dgm:pt modelId="{D6DEB7EC-DD38-4C40-AC6B-D3B9297EF2B1}">
      <dgm:prSet phldrT="[Texto]"/>
      <dgm:spPr/>
      <dgm:t>
        <a:bodyPr/>
        <a:lstStyle/>
        <a:p>
          <a:pPr algn="just"/>
          <a:r>
            <a:rPr lang="es-EC" dirty="0" smtClean="0"/>
            <a:t>- Esta condicionante se debe a que las empresas medianas y pequeñas no cuentas con los equipos, personal y recursos para posicionar sus productos y servicios.</a:t>
          </a:r>
        </a:p>
        <a:p>
          <a:pPr algn="just"/>
          <a:endParaRPr lang="es-EC" dirty="0" smtClean="0"/>
        </a:p>
        <a:p>
          <a:pPr algn="just"/>
          <a:r>
            <a:rPr lang="es-EC" dirty="0" smtClean="0"/>
            <a:t>- Crea una brecha de obstáculos que evita el crecimiento de las empresas factor que está inmerso en la distribución de los recursos se productivos y fuerza de trabajadores.  </a:t>
          </a:r>
        </a:p>
      </dgm:t>
    </dgm:pt>
    <dgm:pt modelId="{E594A10F-5720-4A56-B4A0-87BD74F32862}" type="parTrans" cxnId="{682FB0A6-E36D-474B-B13B-647E72C8FC24}">
      <dgm:prSet/>
      <dgm:spPr/>
      <dgm:t>
        <a:bodyPr/>
        <a:lstStyle/>
        <a:p>
          <a:endParaRPr lang="es-EC"/>
        </a:p>
      </dgm:t>
    </dgm:pt>
    <dgm:pt modelId="{D44A2D0F-FB90-49EF-A49B-22DA8F2609F8}" type="sibTrans" cxnId="{682FB0A6-E36D-474B-B13B-647E72C8FC24}">
      <dgm:prSet/>
      <dgm:spPr/>
      <dgm:t>
        <a:bodyPr/>
        <a:lstStyle/>
        <a:p>
          <a:endParaRPr lang="es-EC"/>
        </a:p>
      </dgm:t>
    </dgm:pt>
    <dgm:pt modelId="{38AE3286-0A81-43DB-BDF8-7C6ED4F9B240}">
      <dgm:prSet phldrT="[Texto]"/>
      <dgm:spPr/>
      <dgm:t>
        <a:bodyPr/>
        <a:lstStyle/>
        <a:p>
          <a:pPr algn="just"/>
          <a:r>
            <a:rPr lang="es-EC" dirty="0" smtClean="0"/>
            <a:t>- El desarrollo y la evolución van a la par con el cambio y con las ideologías actuales que intentan establecer parámetros y políticas comerciales justas en donde la competencia  sea leal y las empresas tengan la posibilidad de competir con sus productos y servicios, sin embargo las condiciones y estructura económica difiere de la realidad. </a:t>
          </a:r>
        </a:p>
        <a:p>
          <a:pPr algn="just"/>
          <a:endParaRPr lang="es-EC" dirty="0" smtClean="0"/>
        </a:p>
        <a:p>
          <a:pPr algn="just"/>
          <a:r>
            <a:rPr lang="es-EC" dirty="0" smtClean="0"/>
            <a:t>- Es decir que las empresas grandes cubren toda la demanda de productos y evitan que las empresas pequeñas y medianas se posicionen en el mercado.</a:t>
          </a:r>
          <a:endParaRPr lang="es-EC" dirty="0"/>
        </a:p>
      </dgm:t>
    </dgm:pt>
    <dgm:pt modelId="{E6A5C1D1-3A5F-4771-B418-7DCD59683B02}" type="parTrans" cxnId="{B8CA37E7-47A7-44DD-A363-5FD878825DF1}">
      <dgm:prSet/>
      <dgm:spPr/>
      <dgm:t>
        <a:bodyPr/>
        <a:lstStyle/>
        <a:p>
          <a:endParaRPr lang="es-EC"/>
        </a:p>
      </dgm:t>
    </dgm:pt>
    <dgm:pt modelId="{06E1E22B-EB82-46A7-8ACB-8E3380B1DCA5}" type="sibTrans" cxnId="{B8CA37E7-47A7-44DD-A363-5FD878825DF1}">
      <dgm:prSet/>
      <dgm:spPr/>
      <dgm:t>
        <a:bodyPr/>
        <a:lstStyle/>
        <a:p>
          <a:endParaRPr lang="es-EC"/>
        </a:p>
      </dgm:t>
    </dgm:pt>
    <dgm:pt modelId="{464B368F-3DF2-4E85-8B69-AB75CD1D136C}" type="pres">
      <dgm:prSet presAssocID="{CF7969BC-D4E1-4818-B9A4-1F838D3C7763}" presName="Name0" presStyleCnt="0">
        <dgm:presLayoutVars>
          <dgm:dir/>
          <dgm:resizeHandles val="exact"/>
        </dgm:presLayoutVars>
      </dgm:prSet>
      <dgm:spPr/>
    </dgm:pt>
    <dgm:pt modelId="{DA8AC156-9F69-4FA6-B31A-C6641E510916}" type="pres">
      <dgm:prSet presAssocID="{CF7969BC-D4E1-4818-B9A4-1F838D3C7763}" presName="bkgdShp" presStyleLbl="alignAccFollowNode1" presStyleIdx="0" presStyleCnt="1" custLinFactNeighborY="-3087"/>
      <dgm:spPr/>
    </dgm:pt>
    <dgm:pt modelId="{6AA89584-6BDD-4999-89B4-13EA9907EAD6}" type="pres">
      <dgm:prSet presAssocID="{CF7969BC-D4E1-4818-B9A4-1F838D3C7763}" presName="linComp" presStyleCnt="0"/>
      <dgm:spPr/>
    </dgm:pt>
    <dgm:pt modelId="{30E7CD24-52CC-43FC-9E97-265A45A9B468}" type="pres">
      <dgm:prSet presAssocID="{6F660FD7-3AB1-4034-A900-0B4210ACC2BD}" presName="compNode" presStyleCnt="0"/>
      <dgm:spPr/>
    </dgm:pt>
    <dgm:pt modelId="{3F5CD402-9814-4CAB-8110-DACDB8DD89E4}" type="pres">
      <dgm:prSet presAssocID="{6F660FD7-3AB1-4034-A900-0B4210ACC2BD}" presName="node" presStyleLbl="node1" presStyleIdx="0" presStyleCnt="3">
        <dgm:presLayoutVars>
          <dgm:bulletEnabled val="1"/>
        </dgm:presLayoutVars>
      </dgm:prSet>
      <dgm:spPr/>
      <dgm:t>
        <a:bodyPr/>
        <a:lstStyle/>
        <a:p>
          <a:endParaRPr lang="es-EC"/>
        </a:p>
      </dgm:t>
    </dgm:pt>
    <dgm:pt modelId="{90C4D0C9-B581-4CC7-B9A0-8BA0B2DD6660}" type="pres">
      <dgm:prSet presAssocID="{6F660FD7-3AB1-4034-A900-0B4210ACC2BD}" presName="invisiNode" presStyleLbl="node1" presStyleIdx="0" presStyleCnt="3"/>
      <dgm:spPr/>
    </dgm:pt>
    <dgm:pt modelId="{09277655-7E7D-4260-A21A-6EF9C4CB951A}" type="pres">
      <dgm:prSet presAssocID="{6F660FD7-3AB1-4034-A900-0B4210ACC2BD}" presName="imagNode" presStyleLbl="fgImgPlace1" presStyleIdx="0" presStyleCnt="3"/>
      <dgm:spPr>
        <a:blipFill rotWithShape="1">
          <a:blip xmlns:r="http://schemas.openxmlformats.org/officeDocument/2006/relationships" r:embed="rId1"/>
          <a:stretch>
            <a:fillRect/>
          </a:stretch>
        </a:blipFill>
      </dgm:spPr>
    </dgm:pt>
    <dgm:pt modelId="{B8A915A7-4279-4907-8FCE-7B1E5E0704E5}" type="pres">
      <dgm:prSet presAssocID="{46294776-D1D3-4C47-8752-3AF92856E979}" presName="sibTrans" presStyleLbl="sibTrans2D1" presStyleIdx="0" presStyleCnt="0"/>
      <dgm:spPr/>
      <dgm:t>
        <a:bodyPr/>
        <a:lstStyle/>
        <a:p>
          <a:endParaRPr lang="es-EC"/>
        </a:p>
      </dgm:t>
    </dgm:pt>
    <dgm:pt modelId="{BDD9C77B-6BBC-4346-B386-EC3A2341B782}" type="pres">
      <dgm:prSet presAssocID="{D6DEB7EC-DD38-4C40-AC6B-D3B9297EF2B1}" presName="compNode" presStyleCnt="0"/>
      <dgm:spPr/>
    </dgm:pt>
    <dgm:pt modelId="{51E1431D-2495-4EA1-A488-71934ECA4385}" type="pres">
      <dgm:prSet presAssocID="{D6DEB7EC-DD38-4C40-AC6B-D3B9297EF2B1}" presName="node" presStyleLbl="node1" presStyleIdx="1" presStyleCnt="3">
        <dgm:presLayoutVars>
          <dgm:bulletEnabled val="1"/>
        </dgm:presLayoutVars>
      </dgm:prSet>
      <dgm:spPr/>
      <dgm:t>
        <a:bodyPr/>
        <a:lstStyle/>
        <a:p>
          <a:endParaRPr lang="es-EC"/>
        </a:p>
      </dgm:t>
    </dgm:pt>
    <dgm:pt modelId="{71D0113A-30A0-4554-88C8-056342671189}" type="pres">
      <dgm:prSet presAssocID="{D6DEB7EC-DD38-4C40-AC6B-D3B9297EF2B1}" presName="invisiNode" presStyleLbl="node1" presStyleIdx="1" presStyleCnt="3"/>
      <dgm:spPr/>
    </dgm:pt>
    <dgm:pt modelId="{B3F20453-E833-411A-B8E6-AEBBCF7ADE66}" type="pres">
      <dgm:prSet presAssocID="{D6DEB7EC-DD38-4C40-AC6B-D3B9297EF2B1}" presName="imagNode" presStyleLbl="fgImgPlace1" presStyleIdx="1" presStyleCnt="3"/>
      <dgm:spPr>
        <a:blipFill rotWithShape="1">
          <a:blip xmlns:r="http://schemas.openxmlformats.org/officeDocument/2006/relationships" r:embed="rId2"/>
          <a:stretch>
            <a:fillRect/>
          </a:stretch>
        </a:blipFill>
      </dgm:spPr>
    </dgm:pt>
    <dgm:pt modelId="{97D83CC4-4F8F-400C-91F2-85D744B890FF}" type="pres">
      <dgm:prSet presAssocID="{D44A2D0F-FB90-49EF-A49B-22DA8F2609F8}" presName="sibTrans" presStyleLbl="sibTrans2D1" presStyleIdx="0" presStyleCnt="0"/>
      <dgm:spPr/>
      <dgm:t>
        <a:bodyPr/>
        <a:lstStyle/>
        <a:p>
          <a:endParaRPr lang="es-EC"/>
        </a:p>
      </dgm:t>
    </dgm:pt>
    <dgm:pt modelId="{58837C0C-5522-4D25-BB79-925FA1FF6F9B}" type="pres">
      <dgm:prSet presAssocID="{38AE3286-0A81-43DB-BDF8-7C6ED4F9B240}" presName="compNode" presStyleCnt="0"/>
      <dgm:spPr/>
    </dgm:pt>
    <dgm:pt modelId="{9DB2317E-6CB8-4BDB-B322-175784F9B0AC}" type="pres">
      <dgm:prSet presAssocID="{38AE3286-0A81-43DB-BDF8-7C6ED4F9B240}" presName="node" presStyleLbl="node1" presStyleIdx="2" presStyleCnt="3">
        <dgm:presLayoutVars>
          <dgm:bulletEnabled val="1"/>
        </dgm:presLayoutVars>
      </dgm:prSet>
      <dgm:spPr/>
      <dgm:t>
        <a:bodyPr/>
        <a:lstStyle/>
        <a:p>
          <a:endParaRPr lang="es-EC"/>
        </a:p>
      </dgm:t>
    </dgm:pt>
    <dgm:pt modelId="{3932A497-B96C-411F-A74C-5E5416A2EA21}" type="pres">
      <dgm:prSet presAssocID="{38AE3286-0A81-43DB-BDF8-7C6ED4F9B240}" presName="invisiNode" presStyleLbl="node1" presStyleIdx="2" presStyleCnt="3"/>
      <dgm:spPr/>
    </dgm:pt>
    <dgm:pt modelId="{DA54ACF0-480E-4DDE-8A01-2C0849829DA7}" type="pres">
      <dgm:prSet presAssocID="{38AE3286-0A81-43DB-BDF8-7C6ED4F9B240}" presName="imagNode" presStyleLbl="fgImgPlace1" presStyleIdx="2" presStyleCnt="3"/>
      <dgm:spPr>
        <a:blipFill rotWithShape="1">
          <a:blip xmlns:r="http://schemas.openxmlformats.org/officeDocument/2006/relationships" r:embed="rId3"/>
          <a:stretch>
            <a:fillRect/>
          </a:stretch>
        </a:blipFill>
      </dgm:spPr>
    </dgm:pt>
  </dgm:ptLst>
  <dgm:cxnLst>
    <dgm:cxn modelId="{DDE73CC6-BDDA-48C6-BE04-1C87212E8B25}" type="presOf" srcId="{D6DEB7EC-DD38-4C40-AC6B-D3B9297EF2B1}" destId="{51E1431D-2495-4EA1-A488-71934ECA4385}" srcOrd="0" destOrd="0" presId="urn:microsoft.com/office/officeart/2005/8/layout/pList2"/>
    <dgm:cxn modelId="{067A7247-842D-4AAB-A72D-3AC8E81B48B5}" type="presOf" srcId="{38AE3286-0A81-43DB-BDF8-7C6ED4F9B240}" destId="{9DB2317E-6CB8-4BDB-B322-175784F9B0AC}" srcOrd="0" destOrd="0" presId="urn:microsoft.com/office/officeart/2005/8/layout/pList2"/>
    <dgm:cxn modelId="{BC4D6548-29F2-45FF-BA07-940641AB9C25}" type="presOf" srcId="{CF7969BC-D4E1-4818-B9A4-1F838D3C7763}" destId="{464B368F-3DF2-4E85-8B69-AB75CD1D136C}" srcOrd="0" destOrd="0" presId="urn:microsoft.com/office/officeart/2005/8/layout/pList2"/>
    <dgm:cxn modelId="{E75A26C6-7C87-4C91-AAE0-4D68AFD0E51B}" type="presOf" srcId="{D44A2D0F-FB90-49EF-A49B-22DA8F2609F8}" destId="{97D83CC4-4F8F-400C-91F2-85D744B890FF}" srcOrd="0" destOrd="0" presId="urn:microsoft.com/office/officeart/2005/8/layout/pList2"/>
    <dgm:cxn modelId="{B8CA37E7-47A7-44DD-A363-5FD878825DF1}" srcId="{CF7969BC-D4E1-4818-B9A4-1F838D3C7763}" destId="{38AE3286-0A81-43DB-BDF8-7C6ED4F9B240}" srcOrd="2" destOrd="0" parTransId="{E6A5C1D1-3A5F-4771-B418-7DCD59683B02}" sibTransId="{06E1E22B-EB82-46A7-8ACB-8E3380B1DCA5}"/>
    <dgm:cxn modelId="{5D34F225-4919-462E-A114-56296061F50A}" srcId="{CF7969BC-D4E1-4818-B9A4-1F838D3C7763}" destId="{6F660FD7-3AB1-4034-A900-0B4210ACC2BD}" srcOrd="0" destOrd="0" parTransId="{38465D45-F599-4364-98DC-F2F90C5CA0D2}" sibTransId="{46294776-D1D3-4C47-8752-3AF92856E979}"/>
    <dgm:cxn modelId="{551EB3CA-FAC2-424F-825E-26D882E53D49}" type="presOf" srcId="{6F660FD7-3AB1-4034-A900-0B4210ACC2BD}" destId="{3F5CD402-9814-4CAB-8110-DACDB8DD89E4}" srcOrd="0" destOrd="0" presId="urn:microsoft.com/office/officeart/2005/8/layout/pList2"/>
    <dgm:cxn modelId="{1B350A1E-224F-474D-A891-0EA44CC07CFD}" type="presOf" srcId="{46294776-D1D3-4C47-8752-3AF92856E979}" destId="{B8A915A7-4279-4907-8FCE-7B1E5E0704E5}" srcOrd="0" destOrd="0" presId="urn:microsoft.com/office/officeart/2005/8/layout/pList2"/>
    <dgm:cxn modelId="{682FB0A6-E36D-474B-B13B-647E72C8FC24}" srcId="{CF7969BC-D4E1-4818-B9A4-1F838D3C7763}" destId="{D6DEB7EC-DD38-4C40-AC6B-D3B9297EF2B1}" srcOrd="1" destOrd="0" parTransId="{E594A10F-5720-4A56-B4A0-87BD74F32862}" sibTransId="{D44A2D0F-FB90-49EF-A49B-22DA8F2609F8}"/>
    <dgm:cxn modelId="{B9ABA137-991D-47AB-BDAB-8A9492157D8C}" type="presParOf" srcId="{464B368F-3DF2-4E85-8B69-AB75CD1D136C}" destId="{DA8AC156-9F69-4FA6-B31A-C6641E510916}" srcOrd="0" destOrd="0" presId="urn:microsoft.com/office/officeart/2005/8/layout/pList2"/>
    <dgm:cxn modelId="{3EF51C33-A01E-4E69-BDFA-1111277A33B7}" type="presParOf" srcId="{464B368F-3DF2-4E85-8B69-AB75CD1D136C}" destId="{6AA89584-6BDD-4999-89B4-13EA9907EAD6}" srcOrd="1" destOrd="0" presId="urn:microsoft.com/office/officeart/2005/8/layout/pList2"/>
    <dgm:cxn modelId="{8325BAAD-675B-42C2-BB4E-CF607CB88F4A}" type="presParOf" srcId="{6AA89584-6BDD-4999-89B4-13EA9907EAD6}" destId="{30E7CD24-52CC-43FC-9E97-265A45A9B468}" srcOrd="0" destOrd="0" presId="urn:microsoft.com/office/officeart/2005/8/layout/pList2"/>
    <dgm:cxn modelId="{7455D749-1599-4ED0-B371-ADFB732B9EC7}" type="presParOf" srcId="{30E7CD24-52CC-43FC-9E97-265A45A9B468}" destId="{3F5CD402-9814-4CAB-8110-DACDB8DD89E4}" srcOrd="0" destOrd="0" presId="urn:microsoft.com/office/officeart/2005/8/layout/pList2"/>
    <dgm:cxn modelId="{94B9C7A1-A688-45C6-8B1D-D7222F23B298}" type="presParOf" srcId="{30E7CD24-52CC-43FC-9E97-265A45A9B468}" destId="{90C4D0C9-B581-4CC7-B9A0-8BA0B2DD6660}" srcOrd="1" destOrd="0" presId="urn:microsoft.com/office/officeart/2005/8/layout/pList2"/>
    <dgm:cxn modelId="{9B8551C5-4139-4748-A823-4AF7223FF628}" type="presParOf" srcId="{30E7CD24-52CC-43FC-9E97-265A45A9B468}" destId="{09277655-7E7D-4260-A21A-6EF9C4CB951A}" srcOrd="2" destOrd="0" presId="urn:microsoft.com/office/officeart/2005/8/layout/pList2"/>
    <dgm:cxn modelId="{2D9DF584-193F-4F10-B01D-DE1EB9B9C786}" type="presParOf" srcId="{6AA89584-6BDD-4999-89B4-13EA9907EAD6}" destId="{B8A915A7-4279-4907-8FCE-7B1E5E0704E5}" srcOrd="1" destOrd="0" presId="urn:microsoft.com/office/officeart/2005/8/layout/pList2"/>
    <dgm:cxn modelId="{4E758D94-5D8F-4455-B85A-9195F4AECACA}" type="presParOf" srcId="{6AA89584-6BDD-4999-89B4-13EA9907EAD6}" destId="{BDD9C77B-6BBC-4346-B386-EC3A2341B782}" srcOrd="2" destOrd="0" presId="urn:microsoft.com/office/officeart/2005/8/layout/pList2"/>
    <dgm:cxn modelId="{20DBAE07-8F94-43B3-B83A-14737D6BD136}" type="presParOf" srcId="{BDD9C77B-6BBC-4346-B386-EC3A2341B782}" destId="{51E1431D-2495-4EA1-A488-71934ECA4385}" srcOrd="0" destOrd="0" presId="urn:microsoft.com/office/officeart/2005/8/layout/pList2"/>
    <dgm:cxn modelId="{6BBCEAF5-B976-47D9-A4FA-6BD82AAAFD56}" type="presParOf" srcId="{BDD9C77B-6BBC-4346-B386-EC3A2341B782}" destId="{71D0113A-30A0-4554-88C8-056342671189}" srcOrd="1" destOrd="0" presId="urn:microsoft.com/office/officeart/2005/8/layout/pList2"/>
    <dgm:cxn modelId="{3A129266-ADDC-4388-A97A-CA54B2B0BF71}" type="presParOf" srcId="{BDD9C77B-6BBC-4346-B386-EC3A2341B782}" destId="{B3F20453-E833-411A-B8E6-AEBBCF7ADE66}" srcOrd="2" destOrd="0" presId="urn:microsoft.com/office/officeart/2005/8/layout/pList2"/>
    <dgm:cxn modelId="{DF06363A-4078-4278-B2EF-953EAE59B667}" type="presParOf" srcId="{6AA89584-6BDD-4999-89B4-13EA9907EAD6}" destId="{97D83CC4-4F8F-400C-91F2-85D744B890FF}" srcOrd="3" destOrd="0" presId="urn:microsoft.com/office/officeart/2005/8/layout/pList2"/>
    <dgm:cxn modelId="{898380B0-DBF4-44FE-8232-5E394083FD28}" type="presParOf" srcId="{6AA89584-6BDD-4999-89B4-13EA9907EAD6}" destId="{58837C0C-5522-4D25-BB79-925FA1FF6F9B}" srcOrd="4" destOrd="0" presId="urn:microsoft.com/office/officeart/2005/8/layout/pList2"/>
    <dgm:cxn modelId="{DD4D51E6-DE82-48E8-95AB-1BD2CD119E13}" type="presParOf" srcId="{58837C0C-5522-4D25-BB79-925FA1FF6F9B}" destId="{9DB2317E-6CB8-4BDB-B322-175784F9B0AC}" srcOrd="0" destOrd="0" presId="urn:microsoft.com/office/officeart/2005/8/layout/pList2"/>
    <dgm:cxn modelId="{0B7E25F7-FE01-4622-8D5F-F534D1BFC099}" type="presParOf" srcId="{58837C0C-5522-4D25-BB79-925FA1FF6F9B}" destId="{3932A497-B96C-411F-A74C-5E5416A2EA21}" srcOrd="1" destOrd="0" presId="urn:microsoft.com/office/officeart/2005/8/layout/pList2"/>
    <dgm:cxn modelId="{E37F21C3-D38C-464D-ADB5-7849AB79DBA2}" type="presParOf" srcId="{58837C0C-5522-4D25-BB79-925FA1FF6F9B}" destId="{DA54ACF0-480E-4DDE-8A01-2C0849829DA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D5AC-EBD6-40BF-85CF-5272DA0D484B}">
      <dsp:nvSpPr>
        <dsp:cNvPr id="0" name=""/>
        <dsp:cNvSpPr/>
      </dsp:nvSpPr>
      <dsp:spPr>
        <a:xfrm>
          <a:off x="4604941" y="2300387"/>
          <a:ext cx="2811584" cy="2811584"/>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En un mundo globalizado tener la información correcta es la base que permite realizar de una forma oportuna cualquier actividad que tenga relación con los negocios </a:t>
          </a:r>
          <a:endParaRPr lang="es-EC" sz="1400" kern="1200" dirty="0"/>
        </a:p>
      </dsp:txBody>
      <dsp:txXfrm>
        <a:off x="5170194" y="2958987"/>
        <a:ext cx="1681078" cy="1445212"/>
      </dsp:txXfrm>
    </dsp:sp>
    <dsp:sp modelId="{07231D48-A4C0-4FD0-B005-A271E639D04B}">
      <dsp:nvSpPr>
        <dsp:cNvPr id="0" name=""/>
        <dsp:cNvSpPr/>
      </dsp:nvSpPr>
      <dsp:spPr>
        <a:xfrm>
          <a:off x="2842875" y="1437414"/>
          <a:ext cx="2297258" cy="2441620"/>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Cómo utilizarlos de una manera correcta para que generen ganancias</a:t>
          </a:r>
          <a:endParaRPr lang="es-EC" sz="1200" kern="1200" dirty="0"/>
        </a:p>
      </dsp:txBody>
      <dsp:txXfrm>
        <a:off x="3421217" y="2040550"/>
        <a:ext cx="1140574" cy="1235348"/>
      </dsp:txXfrm>
    </dsp:sp>
    <dsp:sp modelId="{CB8482A7-64FB-46FE-BA8F-D22D386011AC}">
      <dsp:nvSpPr>
        <dsp:cNvPr id="0" name=""/>
        <dsp:cNvSpPr/>
      </dsp:nvSpPr>
      <dsp:spPr>
        <a:xfrm rot="20700000">
          <a:off x="4114400" y="225135"/>
          <a:ext cx="2003475" cy="2003475"/>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Cómo se obtienen los recursos para el funcionamiento del mismo</a:t>
          </a:r>
          <a:endParaRPr lang="es-EC" sz="1200" kern="1200" dirty="0"/>
        </a:p>
      </dsp:txBody>
      <dsp:txXfrm rot="-20700000">
        <a:off x="4553821" y="664556"/>
        <a:ext cx="1124633" cy="1124633"/>
      </dsp:txXfrm>
    </dsp:sp>
    <dsp:sp modelId="{FD865E81-5E9D-4464-A851-D0E6D057D5FD}">
      <dsp:nvSpPr>
        <dsp:cNvPr id="0" name=""/>
        <dsp:cNvSpPr/>
      </dsp:nvSpPr>
      <dsp:spPr>
        <a:xfrm>
          <a:off x="4398954" y="1870295"/>
          <a:ext cx="3598828" cy="3598828"/>
        </a:xfrm>
        <a:prstGeom prst="circularArrow">
          <a:avLst>
            <a:gd name="adj1" fmla="val 4688"/>
            <a:gd name="adj2" fmla="val 299029"/>
            <a:gd name="adj3" fmla="val 2534446"/>
            <a:gd name="adj4" fmla="val 15822445"/>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B7B8B-890A-42C1-9909-310A7F8F7E2C}">
      <dsp:nvSpPr>
        <dsp:cNvPr id="0" name=""/>
        <dsp:cNvSpPr/>
      </dsp:nvSpPr>
      <dsp:spPr>
        <a:xfrm>
          <a:off x="2606982" y="1179458"/>
          <a:ext cx="2614773" cy="2614773"/>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89255-DF80-46C6-B773-8347F7E9853D}">
      <dsp:nvSpPr>
        <dsp:cNvPr id="0" name=""/>
        <dsp:cNvSpPr/>
      </dsp:nvSpPr>
      <dsp:spPr>
        <a:xfrm>
          <a:off x="3650976" y="-217639"/>
          <a:ext cx="2819252" cy="2819252"/>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82827-1194-45BD-A9FC-99972FBA835E}">
      <dsp:nvSpPr>
        <dsp:cNvPr id="0" name=""/>
        <dsp:cNvSpPr/>
      </dsp:nvSpPr>
      <dsp:spPr>
        <a:xfrm>
          <a:off x="0" y="0"/>
          <a:ext cx="5589933" cy="13609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El sector agropecuario en el país tuvo periodos de auge, la costa fue escenario de la producción de cultivos tropicales como el cacao, café y banano, fueron los productos estrella que estaban orientados a satisfacer la demanda, el boom  cacaotero se dio en 1880 y 1920 lo que permitió incremento en la mano de obra y explotación de trabajadores, por los atributos del cacao y la alta demanda origino la aceleración del proceso de exportación y la dinamización de la economía de Guayaquil. 30 años más tarde otro de los productos que provoco el boom fue el banano que empezó desde 1950 hasta 1960</a:t>
          </a:r>
          <a:endParaRPr lang="es-EC" sz="900" kern="1200" dirty="0"/>
        </a:p>
      </dsp:txBody>
      <dsp:txXfrm>
        <a:off x="39861" y="39861"/>
        <a:ext cx="4121360" cy="1281229"/>
      </dsp:txXfrm>
    </dsp:sp>
    <dsp:sp modelId="{06D532CA-248D-4528-B810-3297A4FBD915}">
      <dsp:nvSpPr>
        <dsp:cNvPr id="0" name=""/>
        <dsp:cNvSpPr/>
      </dsp:nvSpPr>
      <dsp:spPr>
        <a:xfrm>
          <a:off x="493229" y="1587776"/>
          <a:ext cx="5589933" cy="136095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La crisis de 1960 dio inicio a cambios en la economía, que origino la creación de un proyecto político que se orientó a la diversificación de la economía e industrialización con la finalidad de cambiar la situación agrícola y de proveer un nuevo enfoque que coadyuve a eliminaron los regazos feudales y  los interés de las clases dominantes que acapararon gran parte de la producción y comercialización de cacao y banano. </a:t>
          </a:r>
          <a:endParaRPr lang="es-EC" sz="900" kern="1200" dirty="0"/>
        </a:p>
      </dsp:txBody>
      <dsp:txXfrm>
        <a:off x="533090" y="1627637"/>
        <a:ext cx="4132363" cy="1281229"/>
      </dsp:txXfrm>
    </dsp:sp>
    <dsp:sp modelId="{B72E0302-810C-45DA-AC5F-48773697F0D0}">
      <dsp:nvSpPr>
        <dsp:cNvPr id="0" name=""/>
        <dsp:cNvSpPr/>
      </dsp:nvSpPr>
      <dsp:spPr>
        <a:xfrm>
          <a:off x="986458" y="3175552"/>
          <a:ext cx="5589933" cy="136095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El aporte de la reforma agraria realizada en 1964  tuvo el efecto deseado, se eliminaron las formas feudales y la estructura de uso de tierra con este avance se dio origen a la modernización que estuvo de mano con el proceso de industrialización que desplazo, por así decirlo al sector agrícola, dándole paso al boom petrolero que marcó el inicio de la economía del país, y que hasta la actualidad depende de la exportación del petróleo.  </a:t>
          </a:r>
        </a:p>
      </dsp:txBody>
      <dsp:txXfrm>
        <a:off x="1026319" y="3215413"/>
        <a:ext cx="4132363" cy="1281229"/>
      </dsp:txXfrm>
    </dsp:sp>
    <dsp:sp modelId="{D73879D2-5A36-40D5-955C-EE101797D4E8}">
      <dsp:nvSpPr>
        <dsp:cNvPr id="0" name=""/>
        <dsp:cNvSpPr/>
      </dsp:nvSpPr>
      <dsp:spPr>
        <a:xfrm>
          <a:off x="4705314" y="1032054"/>
          <a:ext cx="884618" cy="88461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904353" y="1032054"/>
        <a:ext cx="486540" cy="665675"/>
      </dsp:txXfrm>
    </dsp:sp>
    <dsp:sp modelId="{8BDEC92C-3B6F-4B33-90DB-659B3D785504}">
      <dsp:nvSpPr>
        <dsp:cNvPr id="0" name=""/>
        <dsp:cNvSpPr/>
      </dsp:nvSpPr>
      <dsp:spPr>
        <a:xfrm>
          <a:off x="5198544" y="2610758"/>
          <a:ext cx="884618" cy="884618"/>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397583" y="2610758"/>
        <a:ext cx="486540" cy="665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8B721-689C-47AE-A57D-767B703E7FB5}">
      <dsp:nvSpPr>
        <dsp:cNvPr id="0" name=""/>
        <dsp:cNvSpPr/>
      </dsp:nvSpPr>
      <dsp:spPr>
        <a:xfrm>
          <a:off x="0" y="0"/>
          <a:ext cx="7992888" cy="16201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Hoy en día existen dos tipos de enfoque de la agricultura como forma de producción. La agricultura como modalidad de vida, es decir, la concepción más cultural y la agricultura como norma de ganarse la vida, es decir, con un punto de vista más económico.</a:t>
          </a:r>
          <a:endParaRPr lang="es-EC" sz="2300" kern="1200" dirty="0"/>
        </a:p>
      </dsp:txBody>
      <dsp:txXfrm>
        <a:off x="0" y="0"/>
        <a:ext cx="7992888" cy="1620180"/>
      </dsp:txXfrm>
    </dsp:sp>
    <dsp:sp modelId="{567DC8AF-8EF3-49C0-A0D4-356AFE11F082}">
      <dsp:nvSpPr>
        <dsp:cNvPr id="0" name=""/>
        <dsp:cNvSpPr/>
      </dsp:nvSpPr>
      <dsp:spPr>
        <a:xfrm>
          <a:off x="0" y="1620180"/>
          <a:ext cx="3996443" cy="3402378"/>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0" y="1620180"/>
        <a:ext cx="3996443" cy="3402378"/>
      </dsp:txXfrm>
    </dsp:sp>
    <dsp:sp modelId="{4ABB4070-48CD-41EF-B3C1-10454474C02E}">
      <dsp:nvSpPr>
        <dsp:cNvPr id="0" name=""/>
        <dsp:cNvSpPr/>
      </dsp:nvSpPr>
      <dsp:spPr>
        <a:xfrm>
          <a:off x="3996444" y="1620180"/>
          <a:ext cx="3996443" cy="3402378"/>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3996444" y="1620180"/>
        <a:ext cx="3996443" cy="3402378"/>
      </dsp:txXfrm>
    </dsp:sp>
    <dsp:sp modelId="{7FABC750-58DB-4115-B1B8-42E2DD86E7C9}">
      <dsp:nvSpPr>
        <dsp:cNvPr id="0" name=""/>
        <dsp:cNvSpPr/>
      </dsp:nvSpPr>
      <dsp:spPr>
        <a:xfrm>
          <a:off x="0" y="5022558"/>
          <a:ext cx="7992888" cy="37804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C4ABF-66EB-4378-9794-1EB093B702CB}">
      <dsp:nvSpPr>
        <dsp:cNvPr id="0" name=""/>
        <dsp:cNvSpPr/>
      </dsp:nvSpPr>
      <dsp:spPr>
        <a:xfrm>
          <a:off x="128615" y="103"/>
          <a:ext cx="8239712" cy="1187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El PIB agropecuario representa el 14 % del PIB nacional con un crecimiento del 3.41% comparado con el cuarto trimestre del 2015 y con el cuatro trimestre del 2016 Importancia en el PIB y principales productos </a:t>
          </a:r>
          <a:endParaRPr lang="es-EC" sz="2100" kern="1200" dirty="0"/>
        </a:p>
      </dsp:txBody>
      <dsp:txXfrm>
        <a:off x="163383" y="34871"/>
        <a:ext cx="8170176" cy="1117541"/>
      </dsp:txXfrm>
    </dsp:sp>
    <dsp:sp modelId="{43F8AE92-B167-46D6-9F6D-05FEAA2AB533}">
      <dsp:nvSpPr>
        <dsp:cNvPr id="0" name=""/>
        <dsp:cNvSpPr/>
      </dsp:nvSpPr>
      <dsp:spPr>
        <a:xfrm>
          <a:off x="128615" y="2336852"/>
          <a:ext cx="1187077" cy="1623589"/>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A7473-803D-4228-9473-7EB57ECD9491}">
      <dsp:nvSpPr>
        <dsp:cNvPr id="0" name=""/>
        <dsp:cNvSpPr/>
      </dsp:nvSpPr>
      <dsp:spPr>
        <a:xfrm>
          <a:off x="1386917" y="1400854"/>
          <a:ext cx="6981410" cy="3495586"/>
        </a:xfrm>
        <a:prstGeom prst="roundRect">
          <a:avLst>
            <a:gd name="adj" fmla="val 166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s-EC" sz="2100" kern="1200" dirty="0"/>
        </a:p>
      </dsp:txBody>
      <dsp:txXfrm>
        <a:off x="1557588" y="1571525"/>
        <a:ext cx="6640068" cy="31542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CD510-B34F-4AA6-A4DD-B4BB679BF24D}">
      <dsp:nvSpPr>
        <dsp:cNvPr id="0" name=""/>
        <dsp:cNvSpPr/>
      </dsp:nvSpPr>
      <dsp:spPr>
        <a:xfrm>
          <a:off x="0" y="288029"/>
          <a:ext cx="7560839" cy="18682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El sector agropecuario es el mayor demandante de mano de obra en el sector rural. Ocupó en el 2015 entre el 70% y 62% de la población económicamente activa (PEA) rural, con una mayor absorción de mano de obra no calificada. En 2015, cerca de 1 millón y medio de personas del área rural dependieron de la agricultura (62% de la población ocupada rural). Se suman a lo anterior aproximadamente 300.000 personas del área urbana articuladas a la actividad agropecuaria.</a:t>
          </a:r>
          <a:endParaRPr lang="es-EC" sz="1700" kern="1200" dirty="0"/>
        </a:p>
      </dsp:txBody>
      <dsp:txXfrm>
        <a:off x="54719" y="342748"/>
        <a:ext cx="7451401" cy="1758809"/>
      </dsp:txXfrm>
    </dsp:sp>
    <dsp:sp modelId="{71C1AD28-37F6-4167-989A-4F489414CFF9}">
      <dsp:nvSpPr>
        <dsp:cNvPr id="0" name=""/>
        <dsp:cNvSpPr/>
      </dsp:nvSpPr>
      <dsp:spPr>
        <a:xfrm>
          <a:off x="0" y="2890403"/>
          <a:ext cx="1278142" cy="1430074"/>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840BF-81F3-4EA1-B8AE-5BE218BE1306}">
      <dsp:nvSpPr>
        <dsp:cNvPr id="0" name=""/>
        <dsp:cNvSpPr/>
      </dsp:nvSpPr>
      <dsp:spPr>
        <a:xfrm>
          <a:off x="1354830" y="2386342"/>
          <a:ext cx="6206009" cy="2438196"/>
        </a:xfrm>
        <a:prstGeom prst="roundRect">
          <a:avLst>
            <a:gd name="adj" fmla="val 166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s-EC" sz="1700" kern="1200" dirty="0"/>
        </a:p>
      </dsp:txBody>
      <dsp:txXfrm>
        <a:off x="1473874" y="2505386"/>
        <a:ext cx="5967921" cy="22001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DC7A8-E198-4638-8876-D20997A01900}">
      <dsp:nvSpPr>
        <dsp:cNvPr id="0" name=""/>
        <dsp:cNvSpPr/>
      </dsp:nvSpPr>
      <dsp:spPr>
        <a:xfrm>
          <a:off x="3189" y="2332"/>
          <a:ext cx="8634580" cy="2338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valoración de empresas para el sector agropecuario no están  preestablecida, sin embargo existe herramientas complementarias al igual que técnicas financieras que contribuyen a evaluar y determinar la estructura y rentabilidad de las empresas y se las puede realizar mediante la comparación de cuentas contables y financieras, el aporte de esta información es esencial para la toma de decisiones, ya que a través de los resultados se puede determinar:</a:t>
          </a:r>
          <a:endParaRPr lang="es-EC" sz="2000" kern="1200" dirty="0"/>
        </a:p>
      </dsp:txBody>
      <dsp:txXfrm>
        <a:off x="71677" y="70820"/>
        <a:ext cx="8497604" cy="2201369"/>
      </dsp:txXfrm>
    </dsp:sp>
    <dsp:sp modelId="{D2503E7A-C755-42CE-9629-81B462DD53D0}">
      <dsp:nvSpPr>
        <dsp:cNvPr id="0" name=""/>
        <dsp:cNvSpPr/>
      </dsp:nvSpPr>
      <dsp:spPr>
        <a:xfrm>
          <a:off x="3189" y="2571047"/>
          <a:ext cx="4143272" cy="23383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 Capacidad de gestión administrativa </a:t>
          </a:r>
        </a:p>
        <a:p>
          <a:pPr lvl="0" algn="l" defTabSz="800100">
            <a:lnSpc>
              <a:spcPct val="90000"/>
            </a:lnSpc>
            <a:spcBef>
              <a:spcPct val="0"/>
            </a:spcBef>
            <a:spcAft>
              <a:spcPct val="35000"/>
            </a:spcAft>
          </a:pPr>
          <a:r>
            <a:rPr lang="es-EC" sz="1800" kern="1200" dirty="0" smtClean="0"/>
            <a:t>• Indicadores de riesgos</a:t>
          </a:r>
        </a:p>
        <a:p>
          <a:pPr lvl="0" algn="l" defTabSz="800100">
            <a:lnSpc>
              <a:spcPct val="90000"/>
            </a:lnSpc>
            <a:spcBef>
              <a:spcPct val="0"/>
            </a:spcBef>
            <a:spcAft>
              <a:spcPct val="35000"/>
            </a:spcAft>
          </a:pPr>
          <a:r>
            <a:rPr lang="es-EC" sz="1800" kern="1200" dirty="0" smtClean="0"/>
            <a:t>• Estructura de capital </a:t>
          </a:r>
        </a:p>
        <a:p>
          <a:pPr lvl="0" algn="l" defTabSz="800100">
            <a:lnSpc>
              <a:spcPct val="90000"/>
            </a:lnSpc>
            <a:spcBef>
              <a:spcPct val="0"/>
            </a:spcBef>
            <a:spcAft>
              <a:spcPct val="35000"/>
            </a:spcAft>
          </a:pPr>
          <a:r>
            <a:rPr lang="es-EC" sz="1800" kern="1200" dirty="0" smtClean="0"/>
            <a:t>• Capacidad de pago </a:t>
          </a:r>
        </a:p>
        <a:p>
          <a:pPr lvl="0" algn="l" defTabSz="800100">
            <a:lnSpc>
              <a:spcPct val="90000"/>
            </a:lnSpc>
            <a:spcBef>
              <a:spcPct val="0"/>
            </a:spcBef>
            <a:spcAft>
              <a:spcPct val="35000"/>
            </a:spcAft>
          </a:pPr>
          <a:r>
            <a:rPr lang="es-EC" sz="1800" kern="1200" dirty="0" smtClean="0"/>
            <a:t>• Capacidad de endeudamiento.</a:t>
          </a:r>
          <a:endParaRPr lang="es-EC" sz="1800" kern="1200" dirty="0"/>
        </a:p>
      </dsp:txBody>
      <dsp:txXfrm>
        <a:off x="71677" y="2639535"/>
        <a:ext cx="4006296" cy="2201369"/>
      </dsp:txXfrm>
    </dsp:sp>
    <dsp:sp modelId="{AFB62511-9CD1-4C88-AF05-A0F9CFBDF066}">
      <dsp:nvSpPr>
        <dsp:cNvPr id="0" name=""/>
        <dsp:cNvSpPr/>
      </dsp:nvSpPr>
      <dsp:spPr>
        <a:xfrm>
          <a:off x="4494497" y="2571047"/>
          <a:ext cx="4143272" cy="233834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s-EC" sz="3100" kern="1200" dirty="0"/>
        </a:p>
      </dsp:txBody>
      <dsp:txXfrm>
        <a:off x="4562985" y="2639535"/>
        <a:ext cx="4006296" cy="22013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85439-FFDB-4F70-AFAA-6155564E3DEC}">
      <dsp:nvSpPr>
        <dsp:cNvPr id="0" name=""/>
        <dsp:cNvSpPr/>
      </dsp:nvSpPr>
      <dsp:spPr>
        <a:xfrm>
          <a:off x="1400827" y="0"/>
          <a:ext cx="3100381" cy="8760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La elección del método de valoración más apropiado tomara en  cuenta las siguientes circunstancias: </a:t>
          </a:r>
          <a:endParaRPr lang="es-EC" sz="1500" kern="1200" dirty="0"/>
        </a:p>
      </dsp:txBody>
      <dsp:txXfrm>
        <a:off x="1426486" y="25659"/>
        <a:ext cx="3049063" cy="824743"/>
      </dsp:txXfrm>
    </dsp:sp>
    <dsp:sp modelId="{3F074004-0D5B-44EF-9090-129EC9B4D991}">
      <dsp:nvSpPr>
        <dsp:cNvPr id="0" name=""/>
        <dsp:cNvSpPr/>
      </dsp:nvSpPr>
      <dsp:spPr>
        <a:xfrm>
          <a:off x="1710865" y="876061"/>
          <a:ext cx="172144" cy="1729868"/>
        </a:xfrm>
        <a:custGeom>
          <a:avLst/>
          <a:gdLst/>
          <a:ahLst/>
          <a:cxnLst/>
          <a:rect l="0" t="0" r="0" b="0"/>
          <a:pathLst>
            <a:path>
              <a:moveTo>
                <a:pt x="0" y="0"/>
              </a:moveTo>
              <a:lnTo>
                <a:pt x="0" y="1729868"/>
              </a:lnTo>
              <a:lnTo>
                <a:pt x="172144" y="17298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ACDBD-A25C-4005-867C-C3091AC19F1E}">
      <dsp:nvSpPr>
        <dsp:cNvPr id="0" name=""/>
        <dsp:cNvSpPr/>
      </dsp:nvSpPr>
      <dsp:spPr>
        <a:xfrm>
          <a:off x="1883010" y="1264321"/>
          <a:ext cx="2677014" cy="26832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t>• Nivel de información disponible y calidad de la misma.</a:t>
          </a:r>
        </a:p>
        <a:p>
          <a:pPr lvl="0" algn="ctr" defTabSz="533400">
            <a:lnSpc>
              <a:spcPct val="90000"/>
            </a:lnSpc>
            <a:spcBef>
              <a:spcPct val="0"/>
            </a:spcBef>
            <a:spcAft>
              <a:spcPct val="35000"/>
            </a:spcAft>
          </a:pPr>
          <a:r>
            <a:rPr lang="es-EC" sz="1200" kern="1200" dirty="0" smtClean="0"/>
            <a:t> • Estudio  del sector, del mercado y los competidores</a:t>
          </a:r>
        </a:p>
        <a:p>
          <a:pPr lvl="0" algn="ctr" defTabSz="533400">
            <a:lnSpc>
              <a:spcPct val="90000"/>
            </a:lnSpc>
            <a:spcBef>
              <a:spcPct val="0"/>
            </a:spcBef>
            <a:spcAft>
              <a:spcPct val="35000"/>
            </a:spcAft>
          </a:pPr>
          <a:r>
            <a:rPr lang="es-EC" sz="1200" kern="1200" dirty="0" smtClean="0"/>
            <a:t>• Capital técnico y recursos operativos.</a:t>
          </a:r>
        </a:p>
        <a:p>
          <a:pPr lvl="0" algn="ctr" defTabSz="533400">
            <a:lnSpc>
              <a:spcPct val="90000"/>
            </a:lnSpc>
            <a:spcBef>
              <a:spcPct val="0"/>
            </a:spcBef>
            <a:spcAft>
              <a:spcPct val="35000"/>
            </a:spcAft>
          </a:pPr>
          <a:r>
            <a:rPr lang="es-EC" sz="1200" kern="1200" dirty="0" smtClean="0"/>
            <a:t>• Volumen de la empresa.</a:t>
          </a:r>
        </a:p>
        <a:p>
          <a:pPr lvl="0" algn="ctr" defTabSz="533400">
            <a:lnSpc>
              <a:spcPct val="90000"/>
            </a:lnSpc>
            <a:spcBef>
              <a:spcPct val="0"/>
            </a:spcBef>
            <a:spcAft>
              <a:spcPct val="35000"/>
            </a:spcAft>
          </a:pPr>
          <a:r>
            <a:rPr lang="es-EC" sz="1200" kern="1200" dirty="0" smtClean="0"/>
            <a:t>• Situación económico-financiera de la empresa.</a:t>
          </a:r>
        </a:p>
        <a:p>
          <a:pPr lvl="0" algn="ctr" defTabSz="533400">
            <a:lnSpc>
              <a:spcPct val="90000"/>
            </a:lnSpc>
            <a:spcBef>
              <a:spcPct val="0"/>
            </a:spcBef>
            <a:spcAft>
              <a:spcPct val="35000"/>
            </a:spcAft>
          </a:pPr>
          <a:r>
            <a:rPr lang="es-EC" sz="1200" kern="1200" dirty="0" smtClean="0"/>
            <a:t>• Propiedades del negocio.</a:t>
          </a:r>
        </a:p>
        <a:p>
          <a:pPr lvl="0" algn="ctr" defTabSz="533400">
            <a:lnSpc>
              <a:spcPct val="90000"/>
            </a:lnSpc>
            <a:spcBef>
              <a:spcPct val="0"/>
            </a:spcBef>
            <a:spcAft>
              <a:spcPct val="35000"/>
            </a:spcAft>
          </a:pPr>
          <a:r>
            <a:rPr lang="es-EC" sz="1200" kern="1200" dirty="0" smtClean="0"/>
            <a:t>• Inmuebles propiedad de la empresa.</a:t>
          </a:r>
        </a:p>
        <a:p>
          <a:pPr lvl="0" algn="ctr" defTabSz="533400">
            <a:lnSpc>
              <a:spcPct val="90000"/>
            </a:lnSpc>
            <a:spcBef>
              <a:spcPct val="0"/>
            </a:spcBef>
            <a:spcAft>
              <a:spcPct val="35000"/>
            </a:spcAft>
          </a:pPr>
          <a:r>
            <a:rPr lang="es-EC" sz="1200" kern="1200" dirty="0" smtClean="0"/>
            <a:t>• Objetivo de la valoración.</a:t>
          </a:r>
        </a:p>
        <a:p>
          <a:pPr lvl="0" algn="ctr" defTabSz="533400">
            <a:lnSpc>
              <a:spcPct val="90000"/>
            </a:lnSpc>
            <a:spcBef>
              <a:spcPct val="0"/>
            </a:spcBef>
            <a:spcAft>
              <a:spcPct val="35000"/>
            </a:spcAft>
          </a:pPr>
          <a:endParaRPr lang="es-EC" sz="1000" kern="1200" dirty="0" smtClean="0"/>
        </a:p>
        <a:p>
          <a:pPr lvl="0" algn="ctr" defTabSz="533400">
            <a:lnSpc>
              <a:spcPct val="90000"/>
            </a:lnSpc>
            <a:spcBef>
              <a:spcPct val="0"/>
            </a:spcBef>
            <a:spcAft>
              <a:spcPct val="35000"/>
            </a:spcAft>
          </a:pPr>
          <a:endParaRPr lang="es-EC" sz="1000" kern="1200" dirty="0"/>
        </a:p>
      </dsp:txBody>
      <dsp:txXfrm>
        <a:off x="1961417" y="1342728"/>
        <a:ext cx="2520200" cy="25264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3F8A6-5181-45C8-A4B7-73746C168B44}">
      <dsp:nvSpPr>
        <dsp:cNvPr id="0" name=""/>
        <dsp:cNvSpPr/>
      </dsp:nvSpPr>
      <dsp:spPr>
        <a:xfrm>
          <a:off x="3312367" y="555"/>
          <a:ext cx="4968552" cy="216722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b="1" kern="1200" dirty="0" smtClean="0"/>
            <a:t>Metodología del análisis FODA</a:t>
          </a:r>
          <a:endParaRPr lang="es-EC" sz="1300" b="1" kern="1200" dirty="0"/>
        </a:p>
        <a:p>
          <a:pPr marL="114300" lvl="1" indent="-114300" algn="just" defTabSz="577850">
            <a:lnSpc>
              <a:spcPct val="90000"/>
            </a:lnSpc>
            <a:spcBef>
              <a:spcPct val="0"/>
            </a:spcBef>
            <a:spcAft>
              <a:spcPct val="15000"/>
            </a:spcAft>
            <a:buChar char="••"/>
          </a:pPr>
          <a:r>
            <a:rPr lang="es-EC" sz="1300" kern="1200" dirty="0" smtClean="0"/>
            <a:t>Es una herramienta de análisis clara para estudiar con información limitada sobre la compañía, en las etapas de valoración o estudio situacional con el propósito de llegar a la planeación integral. </a:t>
          </a:r>
          <a:endParaRPr lang="es-EC" sz="1300" b="1" kern="1200" dirty="0"/>
        </a:p>
      </dsp:txBody>
      <dsp:txXfrm>
        <a:off x="3312367" y="271458"/>
        <a:ext cx="4155843" cy="1625417"/>
      </dsp:txXfrm>
    </dsp:sp>
    <dsp:sp modelId="{090AD001-A71D-4C7B-B89D-444DED65DA1F}">
      <dsp:nvSpPr>
        <dsp:cNvPr id="0" name=""/>
        <dsp:cNvSpPr/>
      </dsp:nvSpPr>
      <dsp:spPr>
        <a:xfrm>
          <a:off x="0" y="555"/>
          <a:ext cx="3312368" cy="21672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CUALITATIVO </a:t>
          </a:r>
          <a:endParaRPr lang="es-EC" sz="3500" kern="1200" dirty="0"/>
        </a:p>
      </dsp:txBody>
      <dsp:txXfrm>
        <a:off x="105795" y="106350"/>
        <a:ext cx="3100778" cy="1955633"/>
      </dsp:txXfrm>
    </dsp:sp>
    <dsp:sp modelId="{87745427-EBC7-457B-B384-EBB139EC2756}">
      <dsp:nvSpPr>
        <dsp:cNvPr id="0" name=""/>
        <dsp:cNvSpPr/>
      </dsp:nvSpPr>
      <dsp:spPr>
        <a:xfrm>
          <a:off x="3312367" y="2384501"/>
          <a:ext cx="4968552" cy="2167223"/>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b="1" kern="1200" dirty="0" smtClean="0"/>
            <a:t>Descuentos Flujos o dinámicos</a:t>
          </a:r>
          <a:endParaRPr lang="es-EC" sz="1300" b="1" kern="1200" dirty="0"/>
        </a:p>
        <a:p>
          <a:pPr marL="114300" lvl="1" indent="-114300" algn="l" defTabSz="577850">
            <a:lnSpc>
              <a:spcPct val="90000"/>
            </a:lnSpc>
            <a:spcBef>
              <a:spcPct val="0"/>
            </a:spcBef>
            <a:spcAft>
              <a:spcPct val="15000"/>
            </a:spcAft>
            <a:buChar char="••"/>
          </a:pPr>
          <a:r>
            <a:rPr lang="es-EC" sz="1300" kern="1200" dirty="0" smtClean="0"/>
            <a:t>En la actualidad este método es el más utilizado en la valoración de empresas, por su capacidad analítica y rigor, si bien su aplicación no está exenta de dificultades. Sus principales ventajas es que facilita el examen de los factores que crean o destruyen valor para la empresa y reconoce de forma explícita el diferente valor temporal del flujo de caja de la empresa. </a:t>
          </a:r>
          <a:endParaRPr lang="es-EC" sz="1300" kern="1200" dirty="0"/>
        </a:p>
      </dsp:txBody>
      <dsp:txXfrm>
        <a:off x="3312367" y="2655404"/>
        <a:ext cx="4155843" cy="1625417"/>
      </dsp:txXfrm>
    </dsp:sp>
    <dsp:sp modelId="{3A7AB8B0-E736-4983-893E-C34BECF79C9C}">
      <dsp:nvSpPr>
        <dsp:cNvPr id="0" name=""/>
        <dsp:cNvSpPr/>
      </dsp:nvSpPr>
      <dsp:spPr>
        <a:xfrm>
          <a:off x="0" y="2384501"/>
          <a:ext cx="3312368" cy="216722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CUANTITATIVO</a:t>
          </a:r>
          <a:endParaRPr lang="es-EC" sz="3500" kern="1200" dirty="0"/>
        </a:p>
      </dsp:txBody>
      <dsp:txXfrm>
        <a:off x="105795" y="2490296"/>
        <a:ext cx="3100778" cy="19556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3DC56-9A3F-4AD2-935E-A7CD49FF1B32}">
      <dsp:nvSpPr>
        <dsp:cNvPr id="0" name=""/>
        <dsp:cNvSpPr/>
      </dsp:nvSpPr>
      <dsp:spPr>
        <a:xfrm>
          <a:off x="2880316" y="8753"/>
          <a:ext cx="2952334" cy="2562827"/>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La valoración es una proceso claro para acrecentar el importe de una compañía, pues implica un estudio de sus puntos débiles y marca por comparación las mejoras que se pueden introducir</a:t>
          </a:r>
          <a:endParaRPr lang="es-EC" sz="1200" kern="1200" dirty="0"/>
        </a:p>
      </dsp:txBody>
      <dsp:txXfrm>
        <a:off x="3618400" y="8753"/>
        <a:ext cx="1476167" cy="2114332"/>
      </dsp:txXfrm>
    </dsp:sp>
    <dsp:sp modelId="{253C6B28-81D0-43D6-BA53-A16B0DA26A45}">
      <dsp:nvSpPr>
        <dsp:cNvPr id="0" name=""/>
        <dsp:cNvSpPr/>
      </dsp:nvSpPr>
      <dsp:spPr>
        <a:xfrm rot="5400000">
          <a:off x="5554307" y="1963578"/>
          <a:ext cx="2382452" cy="2382452"/>
        </a:xfrm>
        <a:prstGeom prst="downArrow">
          <a:avLst>
            <a:gd name="adj1" fmla="val 50000"/>
            <a:gd name="adj2" fmla="val 35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Un método de analizar los diferenciales de rentabilidad que finalmente incidirán en su valor</a:t>
          </a:r>
          <a:endParaRPr lang="es-EC" sz="1400" kern="1200" dirty="0"/>
        </a:p>
      </dsp:txBody>
      <dsp:txXfrm rot="-5400000">
        <a:off x="5971237" y="2559191"/>
        <a:ext cx="1965523" cy="1191226"/>
      </dsp:txXfrm>
    </dsp:sp>
    <dsp:sp modelId="{691F62B4-6165-4B99-8C22-BE7104728EE8}">
      <dsp:nvSpPr>
        <dsp:cNvPr id="0" name=""/>
        <dsp:cNvSpPr/>
      </dsp:nvSpPr>
      <dsp:spPr>
        <a:xfrm rot="10800000">
          <a:off x="3165257" y="3806153"/>
          <a:ext cx="2382452" cy="2170509"/>
        </a:xfrm>
        <a:prstGeom prst="downArrow">
          <a:avLst>
            <a:gd name="adj1" fmla="val 50000"/>
            <a:gd name="adj2" fmla="val 35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Valorar una empresa es una manera de confrontar a la realidad del mercado</a:t>
          </a:r>
          <a:endParaRPr lang="es-EC" sz="1400" kern="1200" dirty="0"/>
        </a:p>
      </dsp:txBody>
      <dsp:txXfrm rot="10800000">
        <a:off x="3760870" y="4185992"/>
        <a:ext cx="1191226" cy="1790670"/>
      </dsp:txXfrm>
    </dsp:sp>
    <dsp:sp modelId="{FB22A290-7CF9-45F8-B260-ECFBD85A70C8}">
      <dsp:nvSpPr>
        <dsp:cNvPr id="0" name=""/>
        <dsp:cNvSpPr/>
      </dsp:nvSpPr>
      <dsp:spPr>
        <a:xfrm rot="16200000">
          <a:off x="864027" y="1963560"/>
          <a:ext cx="2382452" cy="2382452"/>
        </a:xfrm>
        <a:prstGeom prst="down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De distinguirse con diferentes empresas de su sector</a:t>
          </a:r>
          <a:endParaRPr lang="es-EC" sz="1400" kern="1200" dirty="0"/>
        </a:p>
      </dsp:txBody>
      <dsp:txXfrm rot="5400000">
        <a:off x="864028" y="2559173"/>
        <a:ext cx="1965523" cy="1191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D9DA-D285-462C-8AC3-AD0C17E760CE}">
      <dsp:nvSpPr>
        <dsp:cNvPr id="0" name=""/>
        <dsp:cNvSpPr/>
      </dsp:nvSpPr>
      <dsp:spPr>
        <a:xfrm>
          <a:off x="-144697" y="0"/>
          <a:ext cx="6977575" cy="7935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t>General</a:t>
          </a:r>
          <a:endParaRPr lang="es-EC" sz="3600" kern="1200" dirty="0"/>
        </a:p>
      </dsp:txBody>
      <dsp:txXfrm>
        <a:off x="-121456" y="23241"/>
        <a:ext cx="4776073" cy="747029"/>
      </dsp:txXfrm>
    </dsp:sp>
    <dsp:sp modelId="{153E597C-C880-45F4-94E0-B2968BB4FAEB}">
      <dsp:nvSpPr>
        <dsp:cNvPr id="0" name=""/>
        <dsp:cNvSpPr/>
      </dsp:nvSpPr>
      <dsp:spPr>
        <a:xfrm>
          <a:off x="307837" y="1433043"/>
          <a:ext cx="8208907" cy="269479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Analizar los métodos de valoraciones existentes; mediante un estudio que permita proponer una herramienta factible; con la que se realizar un diagnóstico para aplicabilidad del modelo y la elaboración de conclusiones y recomendaciones; con la finalidad de que las PYMES del sector agropecuario del país cuenten con una herramienta de criterio de valor y brindar la posibilidad para otros investigadores propongan nuevas alternativas de análisis. </a:t>
          </a:r>
          <a:endParaRPr lang="es-EC" sz="1800" kern="1200" dirty="0"/>
        </a:p>
      </dsp:txBody>
      <dsp:txXfrm>
        <a:off x="386765" y="1511971"/>
        <a:ext cx="4912210" cy="2536935"/>
      </dsp:txXfrm>
    </dsp:sp>
    <dsp:sp modelId="{97226BAA-0FCE-4A2F-B034-9CD92565448D}">
      <dsp:nvSpPr>
        <dsp:cNvPr id="0" name=""/>
        <dsp:cNvSpPr/>
      </dsp:nvSpPr>
      <dsp:spPr>
        <a:xfrm>
          <a:off x="5616626" y="0"/>
          <a:ext cx="1381942" cy="143667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927563" y="0"/>
        <a:ext cx="760068" cy="109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7ACA8-CFDC-4A28-A9BA-3DDFE828C2B7}">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A3172-C398-41E2-B43B-57B652706342}">
      <dsp:nvSpPr>
        <dsp:cNvPr id="0" name=""/>
        <dsp:cNvSpPr/>
      </dsp:nvSpPr>
      <dsp:spPr>
        <a:xfrm>
          <a:off x="528566" y="359838"/>
          <a:ext cx="7543414" cy="7200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Diagnosticar la situación del sector agropecuario del país </a:t>
          </a:r>
          <a:endParaRPr lang="es-EC" sz="1800" kern="1200" dirty="0"/>
        </a:p>
      </dsp:txBody>
      <dsp:txXfrm>
        <a:off x="528566" y="359838"/>
        <a:ext cx="7543414" cy="720051"/>
      </dsp:txXfrm>
    </dsp:sp>
    <dsp:sp modelId="{91C255EB-12E2-49A2-9626-5DAD12F1E8E7}">
      <dsp:nvSpPr>
        <dsp:cNvPr id="0" name=""/>
        <dsp:cNvSpPr/>
      </dsp:nvSpPr>
      <dsp:spPr>
        <a:xfrm>
          <a:off x="78534" y="269831"/>
          <a:ext cx="900063" cy="900063"/>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0CF2C-6B6A-412F-86CC-A88A98AAE3DA}">
      <dsp:nvSpPr>
        <dsp:cNvPr id="0" name=""/>
        <dsp:cNvSpPr/>
      </dsp:nvSpPr>
      <dsp:spPr>
        <a:xfrm>
          <a:off x="941387" y="1440102"/>
          <a:ext cx="7130592" cy="720051"/>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Estudiar y proponer una herramienta factible de valoración para las PYMES del sector agropecuario del país.</a:t>
          </a:r>
          <a:endParaRPr lang="es-EC" sz="1800" kern="1200" dirty="0"/>
        </a:p>
      </dsp:txBody>
      <dsp:txXfrm>
        <a:off x="941387" y="1440102"/>
        <a:ext cx="7130592" cy="720051"/>
      </dsp:txXfrm>
    </dsp:sp>
    <dsp:sp modelId="{1C466C1A-B8E7-4663-8679-8256BF945530}">
      <dsp:nvSpPr>
        <dsp:cNvPr id="0" name=""/>
        <dsp:cNvSpPr/>
      </dsp:nvSpPr>
      <dsp:spPr>
        <a:xfrm>
          <a:off x="491355" y="1350095"/>
          <a:ext cx="900063" cy="900063"/>
        </a:xfrm>
        <a:prstGeom prst="ellipse">
          <a:avLst/>
        </a:prstGeom>
        <a:blipFill rotWithShape="0">
          <a:blip xmlns:r="http://schemas.openxmlformats.org/officeDocument/2006/relationships" r:embed="rId2"/>
          <a:stretch>
            <a:fillRect/>
          </a:stretch>
        </a:blip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0FFDA9F9-667A-47C5-B368-54EC57F94640}">
      <dsp:nvSpPr>
        <dsp:cNvPr id="0" name=""/>
        <dsp:cNvSpPr/>
      </dsp:nvSpPr>
      <dsp:spPr>
        <a:xfrm>
          <a:off x="941387" y="2520366"/>
          <a:ext cx="7130592" cy="720051"/>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Aplicar del modelo propuesto en el caso real (</a:t>
          </a:r>
          <a:r>
            <a:rPr lang="es-EC" sz="1800" kern="1200" dirty="0" err="1" smtClean="0"/>
            <a:t>Hortiflora</a:t>
          </a:r>
          <a:r>
            <a:rPr lang="es-EC" sz="1800" kern="1200" dirty="0" smtClean="0"/>
            <a:t> Andina S.A.).</a:t>
          </a:r>
        </a:p>
        <a:p>
          <a:pPr lvl="0" algn="l" defTabSz="800100">
            <a:lnSpc>
              <a:spcPct val="90000"/>
            </a:lnSpc>
            <a:spcBef>
              <a:spcPct val="0"/>
            </a:spcBef>
            <a:spcAft>
              <a:spcPct val="35000"/>
            </a:spcAft>
          </a:pPr>
          <a:endParaRPr lang="es-EC" sz="1800" kern="1200" dirty="0"/>
        </a:p>
      </dsp:txBody>
      <dsp:txXfrm>
        <a:off x="941387" y="2520366"/>
        <a:ext cx="7130592" cy="720051"/>
      </dsp:txXfrm>
    </dsp:sp>
    <dsp:sp modelId="{A310FD8D-C3A3-4278-8223-D6B7E0F91E44}">
      <dsp:nvSpPr>
        <dsp:cNvPr id="0" name=""/>
        <dsp:cNvSpPr/>
      </dsp:nvSpPr>
      <dsp:spPr>
        <a:xfrm>
          <a:off x="491355" y="2430360"/>
          <a:ext cx="900063" cy="900063"/>
        </a:xfrm>
        <a:prstGeom prst="ellipse">
          <a:avLst/>
        </a:prstGeom>
        <a:blipFill rotWithShape="0">
          <a:blip xmlns:r="http://schemas.openxmlformats.org/officeDocument/2006/relationships" r:embed="rId3"/>
          <a:stretch>
            <a:fillRect/>
          </a:stretch>
        </a:blip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126EFD70-66A4-42EF-8B8D-301F11BAEDCC}">
      <dsp:nvSpPr>
        <dsp:cNvPr id="0" name=""/>
        <dsp:cNvSpPr/>
      </dsp:nvSpPr>
      <dsp:spPr>
        <a:xfrm>
          <a:off x="528566" y="3600630"/>
          <a:ext cx="7543414" cy="7200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5720" rIns="45720" bIns="45720" numCol="1" spcCol="1270" anchor="ctr" anchorCtr="0">
          <a:noAutofit/>
        </a:bodyPr>
        <a:lstStyle/>
        <a:p>
          <a:pPr lvl="0" algn="l" defTabSz="800100">
            <a:lnSpc>
              <a:spcPct val="90000"/>
            </a:lnSpc>
            <a:spcBef>
              <a:spcPct val="0"/>
            </a:spcBef>
            <a:spcAft>
              <a:spcPct val="35000"/>
            </a:spcAft>
          </a:pPr>
          <a:r>
            <a:rPr lang="es-EC" sz="1800" kern="1200" smtClean="0"/>
            <a:t>Elaborar conclusiones y recomendaciones para la industria de acuerdo con el modelo investigado.</a:t>
          </a:r>
          <a:endParaRPr lang="es-EC" sz="1800" kern="1200"/>
        </a:p>
      </dsp:txBody>
      <dsp:txXfrm>
        <a:off x="528566" y="3600630"/>
        <a:ext cx="7543414" cy="720051"/>
      </dsp:txXfrm>
    </dsp:sp>
    <dsp:sp modelId="{5C381F08-71F1-4181-97B8-24C3910BE42A}">
      <dsp:nvSpPr>
        <dsp:cNvPr id="0" name=""/>
        <dsp:cNvSpPr/>
      </dsp:nvSpPr>
      <dsp:spPr>
        <a:xfrm>
          <a:off x="78534" y="3510624"/>
          <a:ext cx="900063" cy="900063"/>
        </a:xfrm>
        <a:prstGeom prst="ellipse">
          <a:avLst/>
        </a:prstGeom>
        <a:blipFill rotWithShape="0">
          <a:blip xmlns:r="http://schemas.openxmlformats.org/officeDocument/2006/relationships" r:embed="rId4"/>
          <a:stretch>
            <a:fillRect/>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E4E14-204A-4E77-87DA-7DB036ADC380}">
      <dsp:nvSpPr>
        <dsp:cNvPr id="0" name=""/>
        <dsp:cNvSpPr/>
      </dsp:nvSpPr>
      <dsp:spPr>
        <a:xfrm>
          <a:off x="3670635" y="4339"/>
          <a:ext cx="3340591" cy="15108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 El surgimiento del neolítico (6000 A.C.) y la agricultura suponen un nuevo tipo de juego con  nuevas reglas del mundo humano.</a:t>
          </a:r>
        </a:p>
        <a:p>
          <a:pPr lvl="0" algn="ctr" defTabSz="622300">
            <a:lnSpc>
              <a:spcPct val="90000"/>
            </a:lnSpc>
            <a:spcBef>
              <a:spcPct val="0"/>
            </a:spcBef>
            <a:spcAft>
              <a:spcPct val="35000"/>
            </a:spcAft>
          </a:pPr>
          <a:r>
            <a:rPr lang="es-EC" sz="1400" kern="1200" dirty="0" smtClean="0"/>
            <a:t> - Oscar </a:t>
          </a:r>
          <a:r>
            <a:rPr lang="es-EC" sz="1400" kern="1200" dirty="0" err="1" smtClean="0"/>
            <a:t>Childe</a:t>
          </a:r>
          <a:r>
            <a:rPr lang="es-EC" sz="1400" kern="1200" dirty="0" smtClean="0"/>
            <a:t> y la teoría del Oasis</a:t>
          </a:r>
          <a:endParaRPr lang="es-EC" sz="1400" kern="1200" dirty="0"/>
        </a:p>
      </dsp:txBody>
      <dsp:txXfrm>
        <a:off x="3670635" y="4339"/>
        <a:ext cx="3340591" cy="1510896"/>
      </dsp:txXfrm>
    </dsp:sp>
    <dsp:sp modelId="{744AAAD1-AE5C-4397-BD90-345516D2E628}">
      <dsp:nvSpPr>
        <dsp:cNvPr id="0" name=""/>
        <dsp:cNvSpPr/>
      </dsp:nvSpPr>
      <dsp:spPr>
        <a:xfrm>
          <a:off x="2025269" y="4339"/>
          <a:ext cx="1495787" cy="151089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A52B6-FE9C-4BDE-9E6F-7965D254617C}">
      <dsp:nvSpPr>
        <dsp:cNvPr id="0" name=""/>
        <dsp:cNvSpPr/>
      </dsp:nvSpPr>
      <dsp:spPr>
        <a:xfrm>
          <a:off x="2025269" y="1764533"/>
          <a:ext cx="3340591" cy="1510896"/>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 Adam Smith en su obra La Riqueza de las naciones (1776) expone que el libre mercado es una condición ineludible para el desarrollo económico. </a:t>
          </a:r>
        </a:p>
        <a:p>
          <a:pPr lvl="0" algn="ctr" defTabSz="622300">
            <a:lnSpc>
              <a:spcPct val="90000"/>
            </a:lnSpc>
            <a:spcBef>
              <a:spcPct val="0"/>
            </a:spcBef>
            <a:spcAft>
              <a:spcPct val="35000"/>
            </a:spcAft>
          </a:pPr>
          <a:r>
            <a:rPr lang="es-EC" sz="1400" kern="1200" dirty="0" smtClean="0"/>
            <a:t>- El interés personal es la clave del bienestar de la sociedad en su conjunto. </a:t>
          </a:r>
          <a:endParaRPr lang="es-EC" sz="1400" kern="1200" dirty="0"/>
        </a:p>
      </dsp:txBody>
      <dsp:txXfrm>
        <a:off x="2025269" y="1764533"/>
        <a:ext cx="3340591" cy="1510896"/>
      </dsp:txXfrm>
    </dsp:sp>
    <dsp:sp modelId="{894D6CAE-6152-4041-B189-D9ACCC2572A7}">
      <dsp:nvSpPr>
        <dsp:cNvPr id="0" name=""/>
        <dsp:cNvSpPr/>
      </dsp:nvSpPr>
      <dsp:spPr>
        <a:xfrm>
          <a:off x="5515439" y="1764533"/>
          <a:ext cx="1495787" cy="151089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7B67A-EF44-4BB8-A70A-75B67FBD8549}">
      <dsp:nvSpPr>
        <dsp:cNvPr id="0" name=""/>
        <dsp:cNvSpPr/>
      </dsp:nvSpPr>
      <dsp:spPr>
        <a:xfrm>
          <a:off x="3670635" y="3524727"/>
          <a:ext cx="3340591" cy="151089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 evolución del ser humano y el constante crecimiento permiten que los cambios sean la clave a un nuevo enfoque de desarrollo económico y den la pauta para establecer condiciones productivas en donde exista igualdad y equidad y de cierta forma se obtenga la libertad económica. </a:t>
          </a:r>
          <a:endParaRPr lang="es-EC" sz="1400" kern="1200" dirty="0"/>
        </a:p>
      </dsp:txBody>
      <dsp:txXfrm>
        <a:off x="3670635" y="3524727"/>
        <a:ext cx="3340591" cy="1510896"/>
      </dsp:txXfrm>
    </dsp:sp>
    <dsp:sp modelId="{66EF39A0-E832-475C-9FB8-A5E584822F9E}">
      <dsp:nvSpPr>
        <dsp:cNvPr id="0" name=""/>
        <dsp:cNvSpPr/>
      </dsp:nvSpPr>
      <dsp:spPr>
        <a:xfrm>
          <a:off x="2025269" y="3524727"/>
          <a:ext cx="1495787" cy="151089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12FD-D958-411C-B534-E95E9B5B26D3}">
      <dsp:nvSpPr>
        <dsp:cNvPr id="0" name=""/>
        <dsp:cNvSpPr/>
      </dsp:nvSpPr>
      <dsp:spPr>
        <a:xfrm>
          <a:off x="0" y="144014"/>
          <a:ext cx="8568952" cy="12421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Pymes es la denominación que se da a empresas pequeñas y medianas  en donde la composición de su estructura se dan en función de la representación de su capital, la misma que puede determinar por el número de trabajadores, volumen de ventas, participación de mercado, niveles de producción, activos y pasivos entre otros. </a:t>
          </a:r>
          <a:endParaRPr lang="es-EC" sz="1900" kern="1200" dirty="0"/>
        </a:p>
      </dsp:txBody>
      <dsp:txXfrm>
        <a:off x="36381" y="180395"/>
        <a:ext cx="8496190" cy="1169390"/>
      </dsp:txXfrm>
    </dsp:sp>
    <dsp:sp modelId="{97749EA6-B610-42EE-B6DC-924EA63173EF}">
      <dsp:nvSpPr>
        <dsp:cNvPr id="0" name=""/>
        <dsp:cNvSpPr/>
      </dsp:nvSpPr>
      <dsp:spPr>
        <a:xfrm>
          <a:off x="31717" y="1525502"/>
          <a:ext cx="1166361" cy="1426825"/>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D02FA-F5D1-41C8-9D5E-6325418CED3E}">
      <dsp:nvSpPr>
        <dsp:cNvPr id="0" name=""/>
        <dsp:cNvSpPr/>
      </dsp:nvSpPr>
      <dsp:spPr>
        <a:xfrm>
          <a:off x="1307957" y="1579498"/>
          <a:ext cx="7229276" cy="131883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t>Dentro de esta concepción se han formado empresas pequeñas y medias desde diferentes tipos de actividades económicas como: </a:t>
          </a:r>
          <a:endParaRPr lang="es-EC" sz="1900" kern="1200" dirty="0"/>
        </a:p>
      </dsp:txBody>
      <dsp:txXfrm>
        <a:off x="1372349" y="1643890"/>
        <a:ext cx="7100492" cy="1190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C156-9F69-4FA6-B31A-C6641E510916}">
      <dsp:nvSpPr>
        <dsp:cNvPr id="0" name=""/>
        <dsp:cNvSpPr/>
      </dsp:nvSpPr>
      <dsp:spPr>
        <a:xfrm>
          <a:off x="0" y="0"/>
          <a:ext cx="8496944" cy="2332791"/>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77655-7E7D-4260-A21A-6EF9C4CB951A}">
      <dsp:nvSpPr>
        <dsp:cNvPr id="0" name=""/>
        <dsp:cNvSpPr/>
      </dsp:nvSpPr>
      <dsp:spPr>
        <a:xfrm>
          <a:off x="254908" y="311038"/>
          <a:ext cx="2495977" cy="171071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CD402-9814-4CAB-8110-DACDB8DD89E4}">
      <dsp:nvSpPr>
        <dsp:cNvPr id="0" name=""/>
        <dsp:cNvSpPr/>
      </dsp:nvSpPr>
      <dsp:spPr>
        <a:xfrm rot="10800000">
          <a:off x="254908" y="2332790"/>
          <a:ext cx="2495977" cy="2851189"/>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kern="1200" dirty="0" smtClean="0"/>
            <a:t>- La producción interna no abastece el mercado. </a:t>
          </a:r>
        </a:p>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kern="1200" dirty="0" smtClean="0"/>
            <a:t>- Sin embargo en este proceso se encuentran las PYMES quienes con una producción reducida abastecen al mercado local.</a:t>
          </a:r>
        </a:p>
      </dsp:txBody>
      <dsp:txXfrm rot="10800000">
        <a:off x="331668" y="2332790"/>
        <a:ext cx="2342457" cy="2774429"/>
      </dsp:txXfrm>
    </dsp:sp>
    <dsp:sp modelId="{B3F20453-E833-411A-B8E6-AEBBCF7ADE66}">
      <dsp:nvSpPr>
        <dsp:cNvPr id="0" name=""/>
        <dsp:cNvSpPr/>
      </dsp:nvSpPr>
      <dsp:spPr>
        <a:xfrm>
          <a:off x="3000483" y="311038"/>
          <a:ext cx="2495977" cy="171071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1431D-2495-4EA1-A488-71934ECA4385}">
      <dsp:nvSpPr>
        <dsp:cNvPr id="0" name=""/>
        <dsp:cNvSpPr/>
      </dsp:nvSpPr>
      <dsp:spPr>
        <a:xfrm rot="10800000">
          <a:off x="3000483" y="2332790"/>
          <a:ext cx="2495977" cy="2851189"/>
        </a:xfrm>
        <a:prstGeom prst="round2SameRect">
          <a:avLst>
            <a:gd name="adj1" fmla="val 10500"/>
            <a:gd name="adj2" fmla="val 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just" defTabSz="488950">
            <a:lnSpc>
              <a:spcPct val="90000"/>
            </a:lnSpc>
            <a:spcBef>
              <a:spcPct val="0"/>
            </a:spcBef>
            <a:spcAft>
              <a:spcPct val="35000"/>
            </a:spcAft>
          </a:pPr>
          <a:r>
            <a:rPr lang="es-EC" sz="1100" kern="1200" dirty="0" smtClean="0"/>
            <a:t>- Esta condicionante se debe a que las empresas medianas y pequeñas no cuentas con los equipos, personal y recursos para posicionar sus productos y servicios.</a:t>
          </a:r>
        </a:p>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kern="1200" dirty="0" smtClean="0"/>
            <a:t>- Crea una brecha de obstáculos que evita el crecimiento de las empresas factor que está inmerso en la distribución de los recursos se productivos y fuerza de trabajadores.  </a:t>
          </a:r>
        </a:p>
      </dsp:txBody>
      <dsp:txXfrm rot="10800000">
        <a:off x="3077243" y="2332790"/>
        <a:ext cx="2342457" cy="2774429"/>
      </dsp:txXfrm>
    </dsp:sp>
    <dsp:sp modelId="{DA54ACF0-480E-4DDE-8A01-2C0849829DA7}">
      <dsp:nvSpPr>
        <dsp:cNvPr id="0" name=""/>
        <dsp:cNvSpPr/>
      </dsp:nvSpPr>
      <dsp:spPr>
        <a:xfrm>
          <a:off x="5746058" y="311038"/>
          <a:ext cx="2495977" cy="17107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2317E-6CB8-4BDB-B322-175784F9B0AC}">
      <dsp:nvSpPr>
        <dsp:cNvPr id="0" name=""/>
        <dsp:cNvSpPr/>
      </dsp:nvSpPr>
      <dsp:spPr>
        <a:xfrm rot="10800000">
          <a:off x="5746058" y="2332790"/>
          <a:ext cx="2495977" cy="2851189"/>
        </a:xfrm>
        <a:prstGeom prst="round2SameRect">
          <a:avLst>
            <a:gd name="adj1" fmla="val 10500"/>
            <a:gd name="adj2" fmla="val 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just" defTabSz="488950">
            <a:lnSpc>
              <a:spcPct val="90000"/>
            </a:lnSpc>
            <a:spcBef>
              <a:spcPct val="0"/>
            </a:spcBef>
            <a:spcAft>
              <a:spcPct val="35000"/>
            </a:spcAft>
          </a:pPr>
          <a:r>
            <a:rPr lang="es-EC" sz="1100" kern="1200" dirty="0" smtClean="0"/>
            <a:t>- El desarrollo y la evolución van a la par con el cambio y con las ideologías actuales que intentan establecer parámetros y políticas comerciales justas en donde la competencia  sea leal y las empresas tengan la posibilidad de competir con sus productos y servicios, sin embargo las condiciones y estructura económica difiere de la realidad. </a:t>
          </a:r>
        </a:p>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kern="1200" dirty="0" smtClean="0"/>
            <a:t>- Es decir que las empresas grandes cubren toda la demanda de productos y evitan que las empresas pequeñas y medianas se posicionen en el mercado.</a:t>
          </a:r>
          <a:endParaRPr lang="es-EC" sz="1100" kern="1200" dirty="0"/>
        </a:p>
      </dsp:txBody>
      <dsp:txXfrm rot="10800000">
        <a:off x="5822818" y="2332790"/>
        <a:ext cx="2342457" cy="277442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3/16/2017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3/16/2017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a:t>
            </a:fld>
            <a:endParaRPr lang="en-US"/>
          </a:p>
        </p:txBody>
      </p:sp>
    </p:spTree>
    <p:extLst>
      <p:ext uri="{BB962C8B-B14F-4D97-AF65-F5344CB8AC3E}">
        <p14:creationId xmlns:p14="http://schemas.microsoft.com/office/powerpoint/2010/main" val="10034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12</a:t>
            </a:fld>
            <a:endParaRPr lang="en-US"/>
          </a:p>
        </p:txBody>
      </p:sp>
    </p:spTree>
    <p:extLst>
      <p:ext uri="{BB962C8B-B14F-4D97-AF65-F5344CB8AC3E}">
        <p14:creationId xmlns:p14="http://schemas.microsoft.com/office/powerpoint/2010/main" val="155372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17</a:t>
            </a:fld>
            <a:endParaRPr lang="en-US"/>
          </a:p>
        </p:txBody>
      </p:sp>
    </p:spTree>
    <p:extLst>
      <p:ext uri="{BB962C8B-B14F-4D97-AF65-F5344CB8AC3E}">
        <p14:creationId xmlns:p14="http://schemas.microsoft.com/office/powerpoint/2010/main" val="390751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18</a:t>
            </a:fld>
            <a:endParaRPr lang="en-US"/>
          </a:p>
        </p:txBody>
      </p:sp>
    </p:spTree>
    <p:extLst>
      <p:ext uri="{BB962C8B-B14F-4D97-AF65-F5344CB8AC3E}">
        <p14:creationId xmlns:p14="http://schemas.microsoft.com/office/powerpoint/2010/main" val="390751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26</a:t>
            </a:fld>
            <a:endParaRPr lang="en-US"/>
          </a:p>
        </p:txBody>
      </p:sp>
    </p:spTree>
    <p:extLst>
      <p:ext uri="{BB962C8B-B14F-4D97-AF65-F5344CB8AC3E}">
        <p14:creationId xmlns:p14="http://schemas.microsoft.com/office/powerpoint/2010/main" val="33992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27</a:t>
            </a:fld>
            <a:endParaRPr lang="en-US"/>
          </a:p>
        </p:txBody>
      </p:sp>
    </p:spTree>
    <p:extLst>
      <p:ext uri="{BB962C8B-B14F-4D97-AF65-F5344CB8AC3E}">
        <p14:creationId xmlns:p14="http://schemas.microsoft.com/office/powerpoint/2010/main" val="400441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28</a:t>
            </a:fld>
            <a:endParaRPr lang="en-US"/>
          </a:p>
        </p:txBody>
      </p:sp>
    </p:spTree>
    <p:extLst>
      <p:ext uri="{BB962C8B-B14F-4D97-AF65-F5344CB8AC3E}">
        <p14:creationId xmlns:p14="http://schemas.microsoft.com/office/powerpoint/2010/main" val="85791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37</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38</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39</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41</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a:t>
            </a:fld>
            <a:endParaRPr lang="en-US"/>
          </a:p>
        </p:txBody>
      </p:sp>
    </p:spTree>
    <p:extLst>
      <p:ext uri="{BB962C8B-B14F-4D97-AF65-F5344CB8AC3E}">
        <p14:creationId xmlns:p14="http://schemas.microsoft.com/office/powerpoint/2010/main" val="264179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42</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43</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44</a:t>
            </a:fld>
            <a:endParaRPr lang="en-US"/>
          </a:p>
        </p:txBody>
      </p:sp>
    </p:spTree>
    <p:extLst>
      <p:ext uri="{BB962C8B-B14F-4D97-AF65-F5344CB8AC3E}">
        <p14:creationId xmlns:p14="http://schemas.microsoft.com/office/powerpoint/2010/main" val="296953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45</a:t>
            </a:fld>
            <a:endParaRPr lang="en-US"/>
          </a:p>
        </p:txBody>
      </p:sp>
    </p:spTree>
    <p:extLst>
      <p:ext uri="{BB962C8B-B14F-4D97-AF65-F5344CB8AC3E}">
        <p14:creationId xmlns:p14="http://schemas.microsoft.com/office/powerpoint/2010/main" val="103092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46</a:t>
            </a:fld>
            <a:endParaRPr lang="en-US"/>
          </a:p>
        </p:txBody>
      </p:sp>
    </p:spTree>
    <p:extLst>
      <p:ext uri="{BB962C8B-B14F-4D97-AF65-F5344CB8AC3E}">
        <p14:creationId xmlns:p14="http://schemas.microsoft.com/office/powerpoint/2010/main" val="2392726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47</a:t>
            </a:fld>
            <a:endParaRPr lang="en-US"/>
          </a:p>
        </p:txBody>
      </p:sp>
    </p:spTree>
    <p:extLst>
      <p:ext uri="{BB962C8B-B14F-4D97-AF65-F5344CB8AC3E}">
        <p14:creationId xmlns:p14="http://schemas.microsoft.com/office/powerpoint/2010/main" val="3906440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48</a:t>
            </a:fld>
            <a:endParaRPr lang="en-US"/>
          </a:p>
        </p:txBody>
      </p:sp>
    </p:spTree>
    <p:extLst>
      <p:ext uri="{BB962C8B-B14F-4D97-AF65-F5344CB8AC3E}">
        <p14:creationId xmlns:p14="http://schemas.microsoft.com/office/powerpoint/2010/main" val="1484341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49</a:t>
            </a:fld>
            <a:endParaRPr lang="en-US"/>
          </a:p>
        </p:txBody>
      </p:sp>
    </p:spTree>
    <p:extLst>
      <p:ext uri="{BB962C8B-B14F-4D97-AF65-F5344CB8AC3E}">
        <p14:creationId xmlns:p14="http://schemas.microsoft.com/office/powerpoint/2010/main" val="1686610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50</a:t>
            </a:fld>
            <a:endParaRPr lang="en-US"/>
          </a:p>
        </p:txBody>
      </p:sp>
    </p:spTree>
    <p:extLst>
      <p:ext uri="{BB962C8B-B14F-4D97-AF65-F5344CB8AC3E}">
        <p14:creationId xmlns:p14="http://schemas.microsoft.com/office/powerpoint/2010/main" val="131813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51</a:t>
            </a:fld>
            <a:endParaRPr lang="en-US"/>
          </a:p>
        </p:txBody>
      </p:sp>
    </p:spTree>
    <p:extLst>
      <p:ext uri="{BB962C8B-B14F-4D97-AF65-F5344CB8AC3E}">
        <p14:creationId xmlns:p14="http://schemas.microsoft.com/office/powerpoint/2010/main" val="425706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estima que 4 de cada 10 ecuatorianos pertenecen a hogares de la Agricultura Familiar en Ecuador , esta se define como una unidad productiva agropecuaria (UPA) cuya actividad productiva se basa en la mano de obra familiar y estima que la producción de cultivos de esta representa aproximadamente el 45% de la producción agrícola nacional. Repasando la publicación destacamos que del total de unidades productivas agropecuarias en el Ecuador un </a:t>
            </a:r>
            <a:r>
              <a:rPr lang="es-EC" dirty="0" smtClean="0">
                <a:solidFill>
                  <a:srgbClr val="FFFF00"/>
                </a:solidFill>
              </a:rPr>
              <a:t>88% corresponde a Agricultura Familiar</a:t>
            </a:r>
            <a:r>
              <a:rPr lang="es-EC" sz="1200" kern="1200" dirty="0" smtClean="0">
                <a:solidFill>
                  <a:schemeClr val="tx1"/>
                </a:solidFill>
                <a:effectLst/>
                <a:latin typeface="+mn-lt"/>
                <a:ea typeface="+mn-ea"/>
                <a:cs typeface="+mn-cs"/>
              </a:rPr>
              <a:t>, que ocupa el 41% de la superficie agropecuaria productiva del país. El tamaño promedio de cada UPA es de casi 7 hectáreas</a:t>
            </a:r>
            <a:r>
              <a:rPr lang="es-EC" dirty="0" smtClean="0">
                <a:effectLst/>
              </a:rPr>
              <a:t> </a:t>
            </a:r>
            <a:r>
              <a:rPr lang="es-EC" sz="1200" kern="1200" dirty="0" smtClean="0">
                <a:solidFill>
                  <a:schemeClr val="tx1"/>
                </a:solidFill>
                <a:effectLst/>
                <a:latin typeface="+mn-lt"/>
                <a:ea typeface="+mn-ea"/>
                <a:cs typeface="+mn-cs"/>
              </a:rPr>
              <a:t>  La agricultura familiar incluye todas las actividades agrícolas de base familiar y está relacionada con varios ámbitos del desarrollo rural. La agricultura familiar es una forma de clasificar la producción agrícola, forestal, pesquera, pastoril y acuícola gestionada y operada por una familia y que depende principalmente de la mano de obra familiar, incluyendo tanto a mujeres como a hombres. Tanto en países en desarrollo como en países desarrollados, la agricultura familiar es la forma predominante de agricultura en la producción de alimentos.</a:t>
            </a:r>
          </a:p>
          <a:p>
            <a:r>
              <a:rPr lang="es-EC" sz="1200" kern="1200" dirty="0" smtClean="0">
                <a:solidFill>
                  <a:schemeClr val="tx1"/>
                </a:solidFill>
                <a:effectLst/>
                <a:latin typeface="+mn-lt"/>
                <a:ea typeface="+mn-ea"/>
                <a:cs typeface="+mn-cs"/>
              </a:rPr>
              <a:t> </a:t>
            </a:r>
          </a:p>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a:t>
            </a:fld>
            <a:endParaRPr lang="en-US"/>
          </a:p>
        </p:txBody>
      </p:sp>
    </p:spTree>
    <p:extLst>
      <p:ext uri="{BB962C8B-B14F-4D97-AF65-F5344CB8AC3E}">
        <p14:creationId xmlns:p14="http://schemas.microsoft.com/office/powerpoint/2010/main" val="428672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52</a:t>
            </a:fld>
            <a:endParaRPr lang="en-US"/>
          </a:p>
        </p:txBody>
      </p:sp>
    </p:spTree>
    <p:extLst>
      <p:ext uri="{BB962C8B-B14F-4D97-AF65-F5344CB8AC3E}">
        <p14:creationId xmlns:p14="http://schemas.microsoft.com/office/powerpoint/2010/main" val="744872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53</a:t>
            </a:fld>
            <a:endParaRPr lang="en-US"/>
          </a:p>
        </p:txBody>
      </p:sp>
    </p:spTree>
    <p:extLst>
      <p:ext uri="{BB962C8B-B14F-4D97-AF65-F5344CB8AC3E}">
        <p14:creationId xmlns:p14="http://schemas.microsoft.com/office/powerpoint/2010/main" val="3431448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54</a:t>
            </a:fld>
            <a:endParaRPr lang="en-US"/>
          </a:p>
        </p:txBody>
      </p:sp>
    </p:spTree>
    <p:extLst>
      <p:ext uri="{BB962C8B-B14F-4D97-AF65-F5344CB8AC3E}">
        <p14:creationId xmlns:p14="http://schemas.microsoft.com/office/powerpoint/2010/main" val="2770647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C" smtClean="0">
              <a:ea typeface="ＭＳ Ｐゴシック" panose="020B0600070205080204" pitchFamily="34" charset="-128"/>
            </a:endParaRPr>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FA584B2-09C3-4CED-BB67-D553170E1BBE}" type="slidenum">
              <a:rPr lang="es-ES" altLang="es-EC">
                <a:latin typeface="Arial" panose="020B0604020202020204" pitchFamily="34" charset="0"/>
                <a:cs typeface="Arial" panose="020B0604020202020204" pitchFamily="34" charset="0"/>
              </a:rPr>
              <a:pPr eaLnBrk="1" hangingPunct="1">
                <a:spcBef>
                  <a:spcPct val="0"/>
                </a:spcBef>
              </a:pPr>
              <a:t>55</a:t>
            </a:fld>
            <a:endParaRPr lang="es-ES" altLang="es-EC">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994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56</a:t>
            </a:fld>
            <a:endParaRPr lang="en-US"/>
          </a:p>
        </p:txBody>
      </p:sp>
    </p:spTree>
    <p:extLst>
      <p:ext uri="{BB962C8B-B14F-4D97-AF65-F5344CB8AC3E}">
        <p14:creationId xmlns:p14="http://schemas.microsoft.com/office/powerpoint/2010/main" val="315721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Diferentes procesos</a:t>
            </a:r>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4</a:t>
            </a:fld>
            <a:endParaRPr lang="en-US"/>
          </a:p>
        </p:txBody>
      </p:sp>
    </p:spTree>
    <p:extLst>
      <p:ext uri="{BB962C8B-B14F-4D97-AF65-F5344CB8AC3E}">
        <p14:creationId xmlns:p14="http://schemas.microsoft.com/office/powerpoint/2010/main" val="68666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5</a:t>
            </a:fld>
            <a:endParaRPr lang="en-US"/>
          </a:p>
        </p:txBody>
      </p:sp>
    </p:spTree>
    <p:extLst>
      <p:ext uri="{BB962C8B-B14F-4D97-AF65-F5344CB8AC3E}">
        <p14:creationId xmlns:p14="http://schemas.microsoft.com/office/powerpoint/2010/main" val="353317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6</a:t>
            </a:fld>
            <a:endParaRPr lang="en-US"/>
          </a:p>
        </p:txBody>
      </p:sp>
    </p:spTree>
    <p:extLst>
      <p:ext uri="{BB962C8B-B14F-4D97-AF65-F5344CB8AC3E}">
        <p14:creationId xmlns:p14="http://schemas.microsoft.com/office/powerpoint/2010/main" val="353317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7</a:t>
            </a:fld>
            <a:endParaRPr lang="en-US"/>
          </a:p>
        </p:txBody>
      </p:sp>
    </p:spTree>
    <p:extLst>
      <p:ext uri="{BB962C8B-B14F-4D97-AF65-F5344CB8AC3E}">
        <p14:creationId xmlns:p14="http://schemas.microsoft.com/office/powerpoint/2010/main" val="353317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10</a:t>
            </a:fld>
            <a:endParaRPr lang="en-US"/>
          </a:p>
        </p:txBody>
      </p:sp>
    </p:spTree>
    <p:extLst>
      <p:ext uri="{BB962C8B-B14F-4D97-AF65-F5344CB8AC3E}">
        <p14:creationId xmlns:p14="http://schemas.microsoft.com/office/powerpoint/2010/main" val="258728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11</a:t>
            </a:fld>
            <a:endParaRPr lang="en-US"/>
          </a:p>
        </p:txBody>
      </p:sp>
    </p:spTree>
    <p:extLst>
      <p:ext uri="{BB962C8B-B14F-4D97-AF65-F5344CB8AC3E}">
        <p14:creationId xmlns:p14="http://schemas.microsoft.com/office/powerpoint/2010/main" val="84761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28" name="CorelDRAW" r:id="rId3" imgW="9151920" imgH="5621400" progId="">
                  <p:embed/>
                </p:oleObj>
              </mc:Choice>
              <mc:Fallback>
                <p:oleObj name="CorelDRAW" r:id="rId3" imgW="9151920" imgH="562140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3/16/2017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3/16/2017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6.png"/><Relationship Id="rId4" Type="http://schemas.openxmlformats.org/officeDocument/2006/relationships/diagramLayout" Target="../diagrams/layout10.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package" Target="../embeddings/Documento_de_Microsoft_Word1.docx"/></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8.jpeg"/><Relationship Id="rId7" Type="http://schemas.openxmlformats.org/officeDocument/2006/relationships/diagramColors" Target="../diagrams/colors1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package" Target="../embeddings/Documento_de_Microsoft_Word11.docx"/><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2.emf"/><Relationship Id="rId5" Type="http://schemas.openxmlformats.org/officeDocument/2006/relationships/package" Target="../embeddings/Documento_de_Microsoft_Word12.docx"/><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0.jpeg"/></Relationships>
</file>

<file path=ppt/slides/_rels/slide50.xml.rels><?xml version="1.0" encoding="UTF-8" standalone="yes"?>
<Relationships xmlns="http://schemas.openxmlformats.org/package/2006/relationships"><Relationship Id="rId8" Type="http://schemas.openxmlformats.org/officeDocument/2006/relationships/package" Target="../embeddings/Documento_de_Microsoft_Word15.docx"/><Relationship Id="rId3" Type="http://schemas.openxmlformats.org/officeDocument/2006/relationships/notesSlide" Target="../notesSlides/notesSlide28.xml"/><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Documento_de_Microsoft_Word14.docx"/><Relationship Id="rId5" Type="http://schemas.openxmlformats.org/officeDocument/2006/relationships/image" Target="../media/image53.emf"/><Relationship Id="rId10" Type="http://schemas.openxmlformats.org/officeDocument/2006/relationships/image" Target="../media/image4.png"/><Relationship Id="rId4" Type="http://schemas.openxmlformats.org/officeDocument/2006/relationships/package" Target="../embeddings/Documento_de_Microsoft_Word13.docx"/><Relationship Id="rId9" Type="http://schemas.openxmlformats.org/officeDocument/2006/relationships/image" Target="../media/image55.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6.emf"/><Relationship Id="rId5" Type="http://schemas.openxmlformats.org/officeDocument/2006/relationships/package" Target="../embeddings/Documento_de_Microsoft_Word16.docx"/><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7.emf"/><Relationship Id="rId5" Type="http://schemas.openxmlformats.org/officeDocument/2006/relationships/package" Target="../embeddings/Documento_de_Microsoft_Word17.docx"/><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8.emf"/><Relationship Id="rId5" Type="http://schemas.openxmlformats.org/officeDocument/2006/relationships/package" Target="../embeddings/Documento_de_Microsoft_Word18.docx"/><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9.emf"/><Relationship Id="rId5" Type="http://schemas.openxmlformats.org/officeDocument/2006/relationships/package" Target="../embeddings/Documento_de_Microsoft_Word19.docx"/><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7.emf"/><Relationship Id="rId5" Type="http://schemas.openxmlformats.org/officeDocument/2006/relationships/package" Target="../embeddings/Documento_de_Microsoft_Word20.docx"/><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08171" y="1002802"/>
            <a:ext cx="6192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sz="2000" b="1" dirty="0">
                <a:latin typeface="Calibri" pitchFamily="34" charset="0"/>
              </a:rPr>
              <a:t>DEPARTAMENTO DE CIENCIAS ECONÓMICAS, ADMINISTRATIVAS Y DE COMERCIO</a:t>
            </a:r>
          </a:p>
        </p:txBody>
      </p:sp>
      <p:sp>
        <p:nvSpPr>
          <p:cNvPr id="6" name="5 CuadroTexto"/>
          <p:cNvSpPr txBox="1"/>
          <p:nvPr/>
        </p:nvSpPr>
        <p:spPr>
          <a:xfrm>
            <a:off x="2332430" y="1757186"/>
            <a:ext cx="5344319" cy="2585323"/>
          </a:xfrm>
          <a:prstGeom prst="rect">
            <a:avLst/>
          </a:prstGeom>
          <a:noFill/>
        </p:spPr>
        <p:txBody>
          <a:bodyPr wrap="square" rtlCol="0">
            <a:spAutoFit/>
          </a:bodyPr>
          <a:lstStyle/>
          <a:p>
            <a:pPr algn="ctr"/>
            <a:r>
              <a:rPr lang="es-ES" b="1" dirty="0" smtClean="0">
                <a:latin typeface="Calibri" pitchFamily="34" charset="0"/>
                <a:cs typeface="Calibri" pitchFamily="34" charset="0"/>
              </a:rPr>
              <a:t>INGENIERÍA EN FINANZAS Y AUDITORIA </a:t>
            </a:r>
            <a:endParaRPr lang="en-US" b="1" dirty="0">
              <a:latin typeface="Calibri" pitchFamily="34" charset="0"/>
              <a:cs typeface="Calibri" pitchFamily="34" charset="0"/>
            </a:endParaRPr>
          </a:p>
          <a:p>
            <a:pPr algn="ctr"/>
            <a:r>
              <a:rPr lang="es-ES" b="1" dirty="0">
                <a:latin typeface="Calibri" pitchFamily="34" charset="0"/>
                <a:cs typeface="Calibri" pitchFamily="34" charset="0"/>
              </a:rPr>
              <a:t>MODALIDAD: </a:t>
            </a:r>
            <a:r>
              <a:rPr lang="es-ES" b="1" dirty="0" smtClean="0">
                <a:latin typeface="Calibri" pitchFamily="34" charset="0"/>
                <a:cs typeface="Calibri" pitchFamily="34" charset="0"/>
              </a:rPr>
              <a:t>PRESENCIAL</a:t>
            </a:r>
          </a:p>
          <a:p>
            <a:pPr algn="ctr"/>
            <a:endParaRPr lang="es-ES" b="1" dirty="0" smtClean="0">
              <a:latin typeface="Calibri" pitchFamily="34" charset="0"/>
              <a:cs typeface="Calibri" pitchFamily="34" charset="0"/>
            </a:endParaRPr>
          </a:p>
          <a:p>
            <a:pPr algn="ctr"/>
            <a:r>
              <a:rPr lang="es-EC" b="1" dirty="0" smtClean="0">
                <a:latin typeface="Calibri" pitchFamily="34" charset="0"/>
                <a:cs typeface="Calibri" pitchFamily="34" charset="0"/>
              </a:rPr>
              <a:t>TRABAJO DE TITULACIÓN </a:t>
            </a:r>
            <a:r>
              <a:rPr lang="es-EC" b="1" dirty="0">
                <a:latin typeface="Calibri" pitchFamily="34" charset="0"/>
                <a:cs typeface="Calibri" pitchFamily="34" charset="0"/>
              </a:rPr>
              <a:t>PREVIO A LA OBTENCIÓN DEL TÍTULO DE INGENIERO </a:t>
            </a:r>
            <a:r>
              <a:rPr lang="es-EC" b="1" dirty="0" smtClean="0">
                <a:latin typeface="Calibri" pitchFamily="34" charset="0"/>
                <a:cs typeface="Calibri" pitchFamily="34" charset="0"/>
              </a:rPr>
              <a:t>EN FINANZAS Y AUDITORIA CPA</a:t>
            </a:r>
            <a:endParaRPr lang="es-EC" b="1" dirty="0">
              <a:latin typeface="Calibri" pitchFamily="34" charset="0"/>
              <a:cs typeface="Calibri" pitchFamily="34" charset="0"/>
            </a:endParaRPr>
          </a:p>
          <a:p>
            <a:pPr algn="ctr"/>
            <a:endParaRPr lang="es-EC" dirty="0">
              <a:latin typeface="Calibri" pitchFamily="34" charset="0"/>
              <a:cs typeface="Calibri" pitchFamily="34" charset="0"/>
            </a:endParaRPr>
          </a:p>
          <a:p>
            <a:pPr algn="ct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7" name="6 CuadroTexto"/>
          <p:cNvSpPr txBox="1"/>
          <p:nvPr/>
        </p:nvSpPr>
        <p:spPr>
          <a:xfrm>
            <a:off x="2109308" y="3647363"/>
            <a:ext cx="5790565" cy="2031325"/>
          </a:xfrm>
          <a:prstGeom prst="rect">
            <a:avLst/>
          </a:prstGeom>
          <a:noFill/>
        </p:spPr>
        <p:txBody>
          <a:bodyPr wrap="square" rtlCol="0">
            <a:spAutoFit/>
          </a:bodyPr>
          <a:lstStyle/>
          <a:p>
            <a:pPr algn="ctr"/>
            <a:r>
              <a:rPr lang="es-ES" b="1" dirty="0" smtClean="0">
                <a:latin typeface="Calibri" pitchFamily="34" charset="0"/>
                <a:cs typeface="Calibri" pitchFamily="34" charset="0"/>
              </a:rPr>
              <a:t>“</a:t>
            </a:r>
            <a:r>
              <a:rPr lang="es-EC" b="1" dirty="0">
                <a:latin typeface="Calibri" pitchFamily="34" charset="0"/>
                <a:cs typeface="Calibri" pitchFamily="34" charset="0"/>
              </a:rPr>
              <a:t>APLICABILIDAD DE UN MÉTODO DE VALORACIÓN PARA PYMES DEL SECTOR AGROPECUARIO DEL ECUADOR CASO DE ESTUDIO: HORTIFLORA ANDINA S.A.”</a:t>
            </a:r>
            <a:endParaRPr lang="es-EC" b="1" dirty="0" smtClean="0">
              <a:latin typeface="Calibri" pitchFamily="34" charset="0"/>
              <a:cs typeface="Calibri" pitchFamily="34" charset="0"/>
            </a:endParaRPr>
          </a:p>
          <a:p>
            <a:pPr algn="ctr"/>
            <a:endParaRPr lang="es-EC" b="1" dirty="0" smtClean="0">
              <a:latin typeface="Calibri" pitchFamily="34" charset="0"/>
              <a:cs typeface="Calibri" pitchFamily="34" charset="0"/>
            </a:endParaRPr>
          </a:p>
          <a:p>
            <a:pPr algn="ctr"/>
            <a:endParaRPr lang="es-EC" b="1" dirty="0">
              <a:latin typeface="Calibri" pitchFamily="34" charset="0"/>
              <a:cs typeface="Calibri" pitchFamily="34" charset="0"/>
            </a:endParaRPr>
          </a:p>
          <a:p>
            <a:pPr algn="ct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8" name="7 CuadroTexto"/>
          <p:cNvSpPr txBox="1"/>
          <p:nvPr/>
        </p:nvSpPr>
        <p:spPr>
          <a:xfrm>
            <a:off x="2601709" y="4786908"/>
            <a:ext cx="5075039" cy="646331"/>
          </a:xfrm>
          <a:prstGeom prst="rect">
            <a:avLst/>
          </a:prstGeom>
          <a:noFill/>
        </p:spPr>
        <p:txBody>
          <a:bodyPr wrap="square" rtlCol="0">
            <a:spAutoFit/>
          </a:bodyPr>
          <a:lstStyle/>
          <a:p>
            <a:pPr algn="ctr"/>
            <a:r>
              <a:rPr lang="en-US" b="1" dirty="0">
                <a:latin typeface="Calibri" pitchFamily="34" charset="0"/>
                <a:cs typeface="Calibri" pitchFamily="34" charset="0"/>
              </a:rPr>
              <a:t>AUTOR: </a:t>
            </a:r>
            <a:r>
              <a:rPr lang="en-US" b="1" dirty="0" smtClean="0">
                <a:latin typeface="Calibri" pitchFamily="34" charset="0"/>
                <a:cs typeface="Calibri" pitchFamily="34" charset="0"/>
              </a:rPr>
              <a:t>VALENCIA ANDRADE CHRISTIAN ANDRES</a:t>
            </a:r>
            <a:endParaRPr lang="en-US" b="1"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9" name="8 CuadroTexto"/>
          <p:cNvSpPr txBox="1"/>
          <p:nvPr/>
        </p:nvSpPr>
        <p:spPr>
          <a:xfrm>
            <a:off x="3023391" y="5175197"/>
            <a:ext cx="3962400" cy="369332"/>
          </a:xfrm>
          <a:prstGeom prst="rect">
            <a:avLst/>
          </a:prstGeom>
          <a:noFill/>
        </p:spPr>
        <p:txBody>
          <a:bodyPr wrap="square" rtlCol="0">
            <a:spAutoFit/>
          </a:bodyPr>
          <a:lstStyle/>
          <a:p>
            <a:pPr algn="ctr"/>
            <a:r>
              <a:rPr lang="en-US" b="1" dirty="0" smtClean="0">
                <a:latin typeface="Calibri" pitchFamily="34" charset="0"/>
                <a:cs typeface="Calibri" pitchFamily="34" charset="0"/>
              </a:rPr>
              <a:t>DIRECTOR:</a:t>
            </a:r>
            <a:r>
              <a:rPr lang="en-US" b="1" dirty="0">
                <a:latin typeface="Calibri" pitchFamily="34" charset="0"/>
                <a:cs typeface="Calibri" pitchFamily="34" charset="0"/>
              </a:rPr>
              <a:t> ING. </a:t>
            </a:r>
            <a:r>
              <a:rPr lang="en-US" b="1" dirty="0" smtClean="0">
                <a:latin typeface="Calibri" pitchFamily="34" charset="0"/>
                <a:cs typeface="Calibri" pitchFamily="34" charset="0"/>
              </a:rPr>
              <a:t>VICTOR CUENCA</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TEORÍAS DE SOPORTE </a:t>
            </a:r>
            <a:endParaRPr lang="es-EC" sz="2800" b="1" dirty="0"/>
          </a:p>
        </p:txBody>
      </p:sp>
      <p:graphicFrame>
        <p:nvGraphicFramePr>
          <p:cNvPr id="2" name="Diagrama 1"/>
          <p:cNvGraphicFramePr/>
          <p:nvPr>
            <p:extLst>
              <p:ext uri="{D42A27DB-BD31-4B8C-83A1-F6EECF244321}">
                <p14:modId xmlns:p14="http://schemas.microsoft.com/office/powerpoint/2010/main" val="246168218"/>
              </p:ext>
            </p:extLst>
          </p:nvPr>
        </p:nvGraphicFramePr>
        <p:xfrm>
          <a:off x="0" y="1268761"/>
          <a:ext cx="9036496" cy="5039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308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PYMES</a:t>
            </a:r>
            <a:endParaRPr lang="es-EC" sz="2800" b="1" dirty="0"/>
          </a:p>
        </p:txBody>
      </p:sp>
      <p:graphicFrame>
        <p:nvGraphicFramePr>
          <p:cNvPr id="4" name="Diagrama 3"/>
          <p:cNvGraphicFramePr/>
          <p:nvPr>
            <p:extLst>
              <p:ext uri="{D42A27DB-BD31-4B8C-83A1-F6EECF244321}">
                <p14:modId xmlns:p14="http://schemas.microsoft.com/office/powerpoint/2010/main" val="3442799918"/>
              </p:ext>
            </p:extLst>
          </p:nvPr>
        </p:nvGraphicFramePr>
        <p:xfrm>
          <a:off x="323528" y="1124744"/>
          <a:ext cx="8568952" cy="3096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2195736" y="4221087"/>
            <a:ext cx="6120680" cy="160043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s-EC" sz="1400" dirty="0"/>
              <a:t>Comercio al por mayor y al por menor.</a:t>
            </a:r>
          </a:p>
          <a:p>
            <a:pPr marL="285750" indent="-285750">
              <a:buFont typeface="Arial" panose="020B0604020202020204" pitchFamily="34" charset="0"/>
              <a:buChar char="•"/>
            </a:pPr>
            <a:r>
              <a:rPr lang="es-EC" sz="1400" dirty="0"/>
              <a:t>Agricultura, silvicultura y pesca.</a:t>
            </a:r>
          </a:p>
          <a:p>
            <a:pPr marL="285750" indent="-285750">
              <a:buFont typeface="Arial" panose="020B0604020202020204" pitchFamily="34" charset="0"/>
              <a:buChar char="•"/>
            </a:pPr>
            <a:r>
              <a:rPr lang="es-EC" sz="1400" dirty="0"/>
              <a:t>Industrias manufactureras.</a:t>
            </a:r>
          </a:p>
          <a:p>
            <a:pPr marL="285750" indent="-285750">
              <a:buFont typeface="Arial" panose="020B0604020202020204" pitchFamily="34" charset="0"/>
              <a:buChar char="•"/>
            </a:pPr>
            <a:r>
              <a:rPr lang="es-EC" sz="1400" dirty="0"/>
              <a:t>Construcción.</a:t>
            </a:r>
          </a:p>
          <a:p>
            <a:pPr marL="285750" indent="-285750">
              <a:buFont typeface="Arial" panose="020B0604020202020204" pitchFamily="34" charset="0"/>
              <a:buChar char="•"/>
            </a:pPr>
            <a:r>
              <a:rPr lang="es-EC" sz="1400" dirty="0"/>
              <a:t>Transporte, flete, acopio, y comunicaciones.</a:t>
            </a:r>
          </a:p>
          <a:p>
            <a:pPr marL="285750" indent="-285750">
              <a:buFont typeface="Arial" panose="020B0604020202020204" pitchFamily="34" charset="0"/>
              <a:buChar char="•"/>
            </a:pPr>
            <a:r>
              <a:rPr lang="es-EC" sz="1400" dirty="0"/>
              <a:t>Bienes que son muebles o  inmuebles y servicios anticipados a las compañías.</a:t>
            </a:r>
          </a:p>
          <a:p>
            <a:pPr marL="285750" indent="-285750">
              <a:buFont typeface="Arial" panose="020B0604020202020204" pitchFamily="34" charset="0"/>
              <a:buChar char="•"/>
            </a:pPr>
            <a:r>
              <a:rPr lang="es-EC" sz="1400" dirty="0"/>
              <a:t>Servicios comunales, sociales y personales. </a:t>
            </a:r>
          </a:p>
        </p:txBody>
      </p:sp>
    </p:spTree>
    <p:extLst>
      <p:ext uri="{BB962C8B-B14F-4D97-AF65-F5344CB8AC3E}">
        <p14:creationId xmlns:p14="http://schemas.microsoft.com/office/powerpoint/2010/main" val="439041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PYMES</a:t>
            </a:r>
            <a:endParaRPr lang="es-EC" sz="2800" b="1" dirty="0"/>
          </a:p>
        </p:txBody>
      </p:sp>
      <p:graphicFrame>
        <p:nvGraphicFramePr>
          <p:cNvPr id="2" name="Tabla 1"/>
          <p:cNvGraphicFramePr>
            <a:graphicFrameLocks noGrp="1"/>
          </p:cNvGraphicFramePr>
          <p:nvPr>
            <p:extLst>
              <p:ext uri="{D42A27DB-BD31-4B8C-83A1-F6EECF244321}">
                <p14:modId xmlns:p14="http://schemas.microsoft.com/office/powerpoint/2010/main" val="4156953199"/>
              </p:ext>
            </p:extLst>
          </p:nvPr>
        </p:nvGraphicFramePr>
        <p:xfrm>
          <a:off x="179512" y="1114858"/>
          <a:ext cx="5256585" cy="2301358"/>
        </p:xfrm>
        <a:graphic>
          <a:graphicData uri="http://schemas.openxmlformats.org/drawingml/2006/table">
            <a:tbl>
              <a:tblPr firstRow="1" firstCol="1" bandRow="1">
                <a:tableStyleId>{5C22544A-7EE6-4342-B048-85BDC9FD1C3A}</a:tableStyleId>
              </a:tblPr>
              <a:tblGrid>
                <a:gridCol w="1051317"/>
                <a:gridCol w="1051317"/>
                <a:gridCol w="1051317"/>
                <a:gridCol w="1051317"/>
                <a:gridCol w="1051317"/>
              </a:tblGrid>
              <a:tr h="337419">
                <a:tc>
                  <a:txBody>
                    <a:bodyPr/>
                    <a:lstStyle/>
                    <a:p>
                      <a:pPr indent="252095" algn="ctr">
                        <a:lnSpc>
                          <a:spcPct val="15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Micro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Pequeñas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a:effectLst/>
                        </a:rPr>
                        <a:t>Medianas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a:effectLst/>
                        </a:rPr>
                        <a:t>Grandes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15659">
                <a:tc>
                  <a:txBody>
                    <a:bodyPr/>
                    <a:lstStyle/>
                    <a:p>
                      <a:pPr indent="252095" algn="ctr">
                        <a:lnSpc>
                          <a:spcPct val="150000"/>
                        </a:lnSpc>
                        <a:spcAft>
                          <a:spcPts val="0"/>
                        </a:spcAft>
                      </a:pPr>
                      <a:r>
                        <a:rPr lang="es-ES" sz="1100" dirty="0">
                          <a:effectLst/>
                        </a:rPr>
                        <a:t>Número de empleados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1 </a:t>
                      </a:r>
                      <a:r>
                        <a:rPr lang="es-ES" sz="1100" dirty="0" smtClean="0">
                          <a:effectLst/>
                        </a:rPr>
                        <a:t>a</a:t>
                      </a:r>
                      <a:r>
                        <a:rPr lang="es-ES" sz="1100" baseline="0" dirty="0" smtClean="0">
                          <a:effectLst/>
                        </a:rPr>
                        <a:t> </a:t>
                      </a:r>
                      <a:r>
                        <a:rPr lang="es-ES" sz="1100" dirty="0" smtClean="0">
                          <a:effectLst/>
                        </a:rPr>
                        <a:t>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49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50 - 199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a:effectLst/>
                        </a:rPr>
                        <a:t>Más de 200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93900">
                <a:tc>
                  <a:txBody>
                    <a:bodyPr/>
                    <a:lstStyle/>
                    <a:p>
                      <a:pPr indent="252095" algn="ctr">
                        <a:lnSpc>
                          <a:spcPct val="150000"/>
                        </a:lnSpc>
                        <a:spcAft>
                          <a:spcPts val="0"/>
                        </a:spcAft>
                      </a:pPr>
                      <a:r>
                        <a:rPr lang="es-ES" sz="1100">
                          <a:effectLst/>
                        </a:rPr>
                        <a:t>Valor Bruto de ventas anuales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100.000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Hasta 1000.000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1000.001 a 5000.000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Mayor a 5000.000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93900">
                <a:tc>
                  <a:txBody>
                    <a:bodyPr/>
                    <a:lstStyle/>
                    <a:p>
                      <a:pPr indent="252095" algn="ctr">
                        <a:lnSpc>
                          <a:spcPct val="150000"/>
                        </a:lnSpc>
                        <a:spcAft>
                          <a:spcPts val="0"/>
                        </a:spcAft>
                      </a:pPr>
                      <a:r>
                        <a:rPr lang="es-ES" sz="1100" dirty="0" smtClean="0">
                          <a:effectLst/>
                        </a:rPr>
                        <a:t>Valor </a:t>
                      </a:r>
                      <a:r>
                        <a:rPr lang="es-ES" sz="1100" dirty="0">
                          <a:effectLst/>
                        </a:rPr>
                        <a:t>activos totales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a:effectLst/>
                        </a:rPr>
                        <a:t>Menor a 100.000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De 100.001 Hasta 750.000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750.001 a 4000.000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100" dirty="0">
                          <a:effectLst/>
                        </a:rPr>
                        <a:t>Mayor a 4000.000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2342260907"/>
              </p:ext>
            </p:extLst>
          </p:nvPr>
        </p:nvGraphicFramePr>
        <p:xfrm>
          <a:off x="4067944" y="3497262"/>
          <a:ext cx="486003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8190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áfico 3"/>
          <p:cNvGraphicFramePr/>
          <p:nvPr>
            <p:extLst>
              <p:ext uri="{D42A27DB-BD31-4B8C-83A1-F6EECF244321}">
                <p14:modId xmlns:p14="http://schemas.microsoft.com/office/powerpoint/2010/main" val="557066110"/>
              </p:ext>
            </p:extLst>
          </p:nvPr>
        </p:nvGraphicFramePr>
        <p:xfrm>
          <a:off x="395536" y="692696"/>
          <a:ext cx="835292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73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PYMES Y EL SECTOR AGROPECUARIO </a:t>
            </a:r>
            <a:endParaRPr lang="es-EC" sz="2800" b="1" dirty="0"/>
          </a:p>
        </p:txBody>
      </p:sp>
      <p:graphicFrame>
        <p:nvGraphicFramePr>
          <p:cNvPr id="2" name="Diagrama 1"/>
          <p:cNvGraphicFramePr/>
          <p:nvPr>
            <p:extLst>
              <p:ext uri="{D42A27DB-BD31-4B8C-83A1-F6EECF244321}">
                <p14:modId xmlns:p14="http://schemas.microsoft.com/office/powerpoint/2010/main" val="3890540231"/>
              </p:ext>
            </p:extLst>
          </p:nvPr>
        </p:nvGraphicFramePr>
        <p:xfrm>
          <a:off x="323528" y="1124745"/>
          <a:ext cx="8496944" cy="5183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46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PROBLEMÁTICA  </a:t>
            </a:r>
            <a:endParaRPr lang="es-EC" sz="2800" b="1" dirty="0"/>
          </a:p>
        </p:txBody>
      </p:sp>
      <p:sp>
        <p:nvSpPr>
          <p:cNvPr id="5" name="Nube 4"/>
          <p:cNvSpPr/>
          <p:nvPr/>
        </p:nvSpPr>
        <p:spPr>
          <a:xfrm>
            <a:off x="755576" y="1196752"/>
            <a:ext cx="7776864" cy="2808312"/>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Existe </a:t>
            </a:r>
            <a:r>
              <a:rPr lang="es-EC" b="1" dirty="0"/>
              <a:t>poca transformación de las estructuras productivas lo cual es esencial para un crecimiento sostenido e inclusivo. Esto se manifiesta en los mercados de trabajo con importantes brechas de productividad, desigualdad, empleo y condiciones de trabajo</a:t>
            </a:r>
          </a:p>
        </p:txBody>
      </p:sp>
      <p:pic>
        <p:nvPicPr>
          <p:cNvPr id="6" name="Imagen 5"/>
          <p:cNvPicPr>
            <a:picLocks noChangeAspect="1"/>
          </p:cNvPicPr>
          <p:nvPr/>
        </p:nvPicPr>
        <p:blipFill rotWithShape="1">
          <a:blip r:embed="rId3"/>
          <a:srcRect t="50000" r="29214"/>
          <a:stretch/>
        </p:blipFill>
        <p:spPr>
          <a:xfrm>
            <a:off x="1259632" y="4221087"/>
            <a:ext cx="6408712" cy="2087637"/>
          </a:xfrm>
          <a:prstGeom prst="rect">
            <a:avLst/>
          </a:prstGeom>
        </p:spPr>
      </p:pic>
    </p:spTree>
    <p:extLst>
      <p:ext uri="{BB962C8B-B14F-4D97-AF65-F5344CB8AC3E}">
        <p14:creationId xmlns:p14="http://schemas.microsoft.com/office/powerpoint/2010/main" val="3290478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SECTOR AGROPECUARIO EN EL ECUADOR </a:t>
            </a:r>
            <a:endParaRPr lang="es-EC" sz="2800" b="1" dirty="0"/>
          </a:p>
        </p:txBody>
      </p:sp>
      <p:graphicFrame>
        <p:nvGraphicFramePr>
          <p:cNvPr id="5" name="Diagrama 4"/>
          <p:cNvGraphicFramePr/>
          <p:nvPr>
            <p:extLst>
              <p:ext uri="{D42A27DB-BD31-4B8C-83A1-F6EECF244321}">
                <p14:modId xmlns:p14="http://schemas.microsoft.com/office/powerpoint/2010/main" val="2508245879"/>
              </p:ext>
            </p:extLst>
          </p:nvPr>
        </p:nvGraphicFramePr>
        <p:xfrm>
          <a:off x="1979712" y="1412776"/>
          <a:ext cx="657639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Resultado de imagen para Sector agropecuario 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484784"/>
            <a:ext cx="1387549"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9"/>
          <a:stretch>
            <a:fillRect/>
          </a:stretch>
        </p:blipFill>
        <p:spPr>
          <a:xfrm>
            <a:off x="395536" y="2998068"/>
            <a:ext cx="1872208" cy="1367036"/>
          </a:xfrm>
          <a:prstGeom prst="rect">
            <a:avLst/>
          </a:prstGeom>
        </p:spPr>
      </p:pic>
      <p:pic>
        <p:nvPicPr>
          <p:cNvPr id="8" name="Imagen 7"/>
          <p:cNvPicPr>
            <a:picLocks noChangeAspect="1"/>
          </p:cNvPicPr>
          <p:nvPr/>
        </p:nvPicPr>
        <p:blipFill>
          <a:blip r:embed="rId10"/>
          <a:stretch>
            <a:fillRect/>
          </a:stretch>
        </p:blipFill>
        <p:spPr>
          <a:xfrm>
            <a:off x="591344" y="4580533"/>
            <a:ext cx="1964432" cy="1657895"/>
          </a:xfrm>
          <a:prstGeom prst="rect">
            <a:avLst/>
          </a:prstGeom>
        </p:spPr>
      </p:pic>
    </p:spTree>
    <p:extLst>
      <p:ext uri="{BB962C8B-B14F-4D97-AF65-F5344CB8AC3E}">
        <p14:creationId xmlns:p14="http://schemas.microsoft.com/office/powerpoint/2010/main" val="1888019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3327325337"/>
              </p:ext>
            </p:extLst>
          </p:nvPr>
        </p:nvGraphicFramePr>
        <p:xfrm>
          <a:off x="539552" y="548680"/>
          <a:ext cx="7992888"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707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APORTE DEL SECTOR AGROPECUARIA A LA ECONOMÍA </a:t>
            </a:r>
            <a:endParaRPr lang="es-EC" sz="2800" b="1" dirty="0"/>
          </a:p>
        </p:txBody>
      </p:sp>
      <p:graphicFrame>
        <p:nvGraphicFramePr>
          <p:cNvPr id="2" name="Diagrama 1"/>
          <p:cNvGraphicFramePr/>
          <p:nvPr>
            <p:extLst>
              <p:ext uri="{D42A27DB-BD31-4B8C-83A1-F6EECF244321}">
                <p14:modId xmlns:p14="http://schemas.microsoft.com/office/powerpoint/2010/main" val="3887137962"/>
              </p:ext>
            </p:extLst>
          </p:nvPr>
        </p:nvGraphicFramePr>
        <p:xfrm>
          <a:off x="323528" y="1268760"/>
          <a:ext cx="8496944"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438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GENERACIÓN DE EMPLEO </a:t>
            </a:r>
            <a:endParaRPr lang="es-EC" sz="2800" b="1" dirty="0"/>
          </a:p>
        </p:txBody>
      </p:sp>
      <p:graphicFrame>
        <p:nvGraphicFramePr>
          <p:cNvPr id="2" name="Diagrama 1"/>
          <p:cNvGraphicFramePr/>
          <p:nvPr>
            <p:extLst>
              <p:ext uri="{D42A27DB-BD31-4B8C-83A1-F6EECF244321}">
                <p14:modId xmlns:p14="http://schemas.microsoft.com/office/powerpoint/2010/main" val="398347452"/>
              </p:ext>
            </p:extLst>
          </p:nvPr>
        </p:nvGraphicFramePr>
        <p:xfrm>
          <a:off x="827584" y="980728"/>
          <a:ext cx="756084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1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91680" y="548680"/>
            <a:ext cx="6192688" cy="2880320"/>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800" b="1" dirty="0" smtClean="0"/>
              <a:t>CAPÍTULO I</a:t>
            </a:r>
          </a:p>
          <a:p>
            <a:pPr algn="ctr"/>
            <a:endParaRPr lang="es-EC" sz="3200" b="1" dirty="0"/>
          </a:p>
          <a:p>
            <a:pPr algn="ctr"/>
            <a:r>
              <a:rPr lang="es-EC" sz="4000" b="1" dirty="0" smtClean="0">
                <a:solidFill>
                  <a:srgbClr val="0070C0"/>
                </a:solidFill>
              </a:rPr>
              <a:t>INTRODUCCIÓN</a:t>
            </a:r>
          </a:p>
          <a:p>
            <a:pPr algn="ctr"/>
            <a:endParaRPr lang="es-EC" sz="2800" b="1" dirty="0"/>
          </a:p>
        </p:txBody>
      </p:sp>
      <p:pic>
        <p:nvPicPr>
          <p:cNvPr id="9218" name="Picture 2" descr="Resultado de imagen para lib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64780"/>
            <a:ext cx="3570122" cy="21005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valor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921358"/>
            <a:ext cx="4104456" cy="209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21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Comercio Exterior </a:t>
            </a:r>
            <a:endParaRPr lang="es-EC" sz="2800" b="1" dirty="0"/>
          </a:p>
        </p:txBody>
      </p:sp>
      <p:pic>
        <p:nvPicPr>
          <p:cNvPr id="6" name="Imagen 5"/>
          <p:cNvPicPr>
            <a:picLocks noChangeAspect="1"/>
          </p:cNvPicPr>
          <p:nvPr/>
        </p:nvPicPr>
        <p:blipFill rotWithShape="1">
          <a:blip r:embed="rId3"/>
          <a:srcRect l="37271" t="39172" r="26203" b="49016"/>
          <a:stretch/>
        </p:blipFill>
        <p:spPr>
          <a:xfrm>
            <a:off x="863588" y="1341813"/>
            <a:ext cx="7416824" cy="1800200"/>
          </a:xfrm>
          <a:prstGeom prst="rect">
            <a:avLst/>
          </a:prstGeom>
        </p:spPr>
      </p:pic>
      <p:pic>
        <p:nvPicPr>
          <p:cNvPr id="15362" name="Picture 2" descr="Resultado de imagen para exportaci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497712"/>
            <a:ext cx="5724525" cy="241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5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Métodos de valoración </a:t>
            </a:r>
            <a:endParaRPr lang="es-EC" sz="2800" b="1" dirty="0"/>
          </a:p>
        </p:txBody>
      </p:sp>
      <p:sp>
        <p:nvSpPr>
          <p:cNvPr id="6" name="AutoShape 2" descr="Resultado de imagen para simbolo din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7" name="Objeto 1"/>
          <p:cNvGraphicFramePr>
            <a:graphicFrameLocks noChangeAspect="1"/>
          </p:cNvGraphicFramePr>
          <p:nvPr>
            <p:extLst>
              <p:ext uri="{D42A27DB-BD31-4B8C-83A1-F6EECF244321}">
                <p14:modId xmlns:p14="http://schemas.microsoft.com/office/powerpoint/2010/main" val="3728735260"/>
              </p:ext>
            </p:extLst>
          </p:nvPr>
        </p:nvGraphicFramePr>
        <p:xfrm>
          <a:off x="449805" y="1772816"/>
          <a:ext cx="8897937" cy="5008563"/>
        </p:xfrm>
        <a:graphic>
          <a:graphicData uri="http://schemas.openxmlformats.org/presentationml/2006/ole">
            <mc:AlternateContent xmlns:mc="http://schemas.openxmlformats.org/markup-compatibility/2006">
              <mc:Choice xmlns:v="urn:schemas-microsoft-com:vml" Requires="v">
                <p:oleObj spid="_x0000_s2052" name="Documento" r:id="rId4" imgW="5220749" imgH="2987387" progId="Word.Document.12">
                  <p:embed/>
                </p:oleObj>
              </mc:Choice>
              <mc:Fallback>
                <p:oleObj name="Documento" r:id="rId4" imgW="5220749" imgH="2987387" progId="Word.Document.12">
                  <p:embed/>
                  <p:pic>
                    <p:nvPicPr>
                      <p:cNvPr id="0" name=""/>
                      <p:cNvPicPr>
                        <a:picLocks noChangeAspect="1" noChangeArrowheads="1"/>
                      </p:cNvPicPr>
                      <p:nvPr/>
                    </p:nvPicPr>
                    <p:blipFill>
                      <a:blip r:embed="rId5"/>
                      <a:srcRect/>
                      <a:stretch>
                        <a:fillRect/>
                      </a:stretch>
                    </p:blipFill>
                    <p:spPr bwMode="auto">
                      <a:xfrm>
                        <a:off x="449805" y="1772816"/>
                        <a:ext cx="8897937" cy="50085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4224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Resultado de imagen para simbolo din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1" descr="Captura de pantalla 2016-02-22 a la(s) 7.16.5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0339"/>
            <a:ext cx="8360098" cy="593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9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VALORIZACIÓN DE EMPRESAS AGROPECUARIAS</a:t>
            </a:r>
            <a:endParaRPr lang="es-EC" sz="2800" b="1" dirty="0"/>
          </a:p>
        </p:txBody>
      </p:sp>
      <p:graphicFrame>
        <p:nvGraphicFramePr>
          <p:cNvPr id="6" name="Diagrama 5"/>
          <p:cNvGraphicFramePr/>
          <p:nvPr>
            <p:extLst>
              <p:ext uri="{D42A27DB-BD31-4B8C-83A1-F6EECF244321}">
                <p14:modId xmlns:p14="http://schemas.microsoft.com/office/powerpoint/2010/main" val="3962271942"/>
              </p:ext>
            </p:extLst>
          </p:nvPr>
        </p:nvGraphicFramePr>
        <p:xfrm>
          <a:off x="179512" y="1396999"/>
          <a:ext cx="8640960" cy="491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061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ELECCIÓN DE UN MÉTODO DE VALORIZACIÓN  </a:t>
            </a:r>
            <a:endParaRPr lang="es-EC" sz="2800" b="1" dirty="0"/>
          </a:p>
        </p:txBody>
      </p:sp>
      <p:pic>
        <p:nvPicPr>
          <p:cNvPr id="4" name="image13.jpeg"/>
          <p:cNvPicPr/>
          <p:nvPr/>
        </p:nvPicPr>
        <p:blipFill>
          <a:blip r:embed="rId3" cstate="print"/>
          <a:stretch>
            <a:fillRect/>
          </a:stretch>
        </p:blipFill>
        <p:spPr>
          <a:xfrm>
            <a:off x="4283968" y="1196752"/>
            <a:ext cx="4546446" cy="4962919"/>
          </a:xfrm>
          <a:prstGeom prst="rect">
            <a:avLst/>
          </a:prstGeom>
        </p:spPr>
      </p:pic>
      <p:graphicFrame>
        <p:nvGraphicFramePr>
          <p:cNvPr id="2" name="Diagrama 1"/>
          <p:cNvGraphicFramePr/>
          <p:nvPr>
            <p:extLst>
              <p:ext uri="{D42A27DB-BD31-4B8C-83A1-F6EECF244321}">
                <p14:modId xmlns:p14="http://schemas.microsoft.com/office/powerpoint/2010/main" val="1013426331"/>
              </p:ext>
            </p:extLst>
          </p:nvPr>
        </p:nvGraphicFramePr>
        <p:xfrm>
          <a:off x="-972616" y="141277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5132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19672" y="1412776"/>
            <a:ext cx="6192688" cy="3168352"/>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800" b="1" dirty="0" smtClean="0"/>
              <a:t>CAPÍTULO III</a:t>
            </a:r>
          </a:p>
          <a:p>
            <a:pPr algn="ctr"/>
            <a:endParaRPr lang="es-EC" sz="3200" b="1" dirty="0"/>
          </a:p>
          <a:p>
            <a:pPr algn="ctr"/>
            <a:r>
              <a:rPr lang="es-EC" sz="4000" b="1" dirty="0" smtClean="0">
                <a:solidFill>
                  <a:srgbClr val="0070C0"/>
                </a:solidFill>
              </a:rPr>
              <a:t>METODOLOGÍA DE INVESTIGACIÓN</a:t>
            </a:r>
          </a:p>
          <a:p>
            <a:pPr algn="ctr"/>
            <a:endParaRPr lang="es-EC" sz="2800" b="1" dirty="0"/>
          </a:p>
        </p:txBody>
      </p:sp>
    </p:spTree>
    <p:extLst>
      <p:ext uri="{BB962C8B-B14F-4D97-AF65-F5344CB8AC3E}">
        <p14:creationId xmlns:p14="http://schemas.microsoft.com/office/powerpoint/2010/main" val="3798631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TIPOLOGÍA DE LA INVESTIGACIÓN </a:t>
            </a:r>
            <a:endParaRPr lang="es-EC" sz="2800" b="1" dirty="0"/>
          </a:p>
        </p:txBody>
      </p:sp>
      <p:sp>
        <p:nvSpPr>
          <p:cNvPr id="4" name="Rectángulo 3"/>
          <p:cNvSpPr/>
          <p:nvPr/>
        </p:nvSpPr>
        <p:spPr>
          <a:xfrm>
            <a:off x="755576" y="1412776"/>
            <a:ext cx="7344816" cy="203132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EC" dirty="0"/>
              <a:t>El tipo de investigación será inductivo, pues a través de información particular se podrá obtener resultados generales. En la presente investigación se utilizará información particular de una muestra de las empresas del sector en estudio a través de la cual será posible inducir a la población y obtener un modelo que sea aplicable a nivel general a las PYMES del sector agropecuario en el Ecuador, mismo que se aplicará a la empresa HORTIFLORA ANDINA S.A. </a:t>
            </a:r>
          </a:p>
        </p:txBody>
      </p:sp>
      <p:pic>
        <p:nvPicPr>
          <p:cNvPr id="6" name="Imagen 5"/>
          <p:cNvPicPr>
            <a:picLocks noChangeAspect="1"/>
          </p:cNvPicPr>
          <p:nvPr/>
        </p:nvPicPr>
        <p:blipFill>
          <a:blip r:embed="rId4"/>
          <a:stretch>
            <a:fillRect/>
          </a:stretch>
        </p:blipFill>
        <p:spPr>
          <a:xfrm>
            <a:off x="2395364" y="3680239"/>
            <a:ext cx="4353272" cy="2463372"/>
          </a:xfrm>
          <a:prstGeom prst="rect">
            <a:avLst/>
          </a:prstGeom>
        </p:spPr>
      </p:pic>
    </p:spTree>
    <p:extLst>
      <p:ext uri="{BB962C8B-B14F-4D97-AF65-F5344CB8AC3E}">
        <p14:creationId xmlns:p14="http://schemas.microsoft.com/office/powerpoint/2010/main" val="4033624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14434"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PROCEDIMIENTO PARA RECOLECCIÓN Y ANÁLISIS DE DATOS</a:t>
            </a:r>
            <a:endParaRPr lang="es-EC" sz="2800" b="1" dirty="0"/>
          </a:p>
        </p:txBody>
      </p:sp>
      <p:sp>
        <p:nvSpPr>
          <p:cNvPr id="4" name="Rectángulo 3"/>
          <p:cNvSpPr/>
          <p:nvPr/>
        </p:nvSpPr>
        <p:spPr>
          <a:xfrm>
            <a:off x="3059832" y="2004456"/>
            <a:ext cx="5670376" cy="332398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endParaRPr lang="es-EC" dirty="0"/>
          </a:p>
          <a:p>
            <a:pPr algn="just"/>
            <a:r>
              <a:rPr lang="es-EC" sz="1600" dirty="0" smtClean="0"/>
              <a:t>1. Recopilación </a:t>
            </a:r>
            <a:r>
              <a:rPr lang="es-EC" sz="1600" dirty="0"/>
              <a:t>de información bibliografía de documento, para conocer acerca del sector agropecuario y de los métodos de valoración que están acorde a esta clase de empresas. </a:t>
            </a:r>
          </a:p>
          <a:p>
            <a:pPr algn="just"/>
            <a:endParaRPr lang="es-EC" sz="1600" dirty="0" smtClean="0"/>
          </a:p>
          <a:p>
            <a:pPr algn="just"/>
            <a:r>
              <a:rPr lang="es-EC" sz="1600" dirty="0" smtClean="0"/>
              <a:t>2. Estudio </a:t>
            </a:r>
            <a:r>
              <a:rPr lang="es-EC" sz="1600" dirty="0"/>
              <a:t>de campo preliminar para obtener información.  </a:t>
            </a:r>
          </a:p>
          <a:p>
            <a:pPr algn="just"/>
            <a:endParaRPr lang="es-EC" sz="1600" dirty="0" smtClean="0"/>
          </a:p>
          <a:p>
            <a:pPr algn="just"/>
            <a:r>
              <a:rPr lang="es-EC" sz="1600" dirty="0" smtClean="0"/>
              <a:t>3. Procesamiento </a:t>
            </a:r>
            <a:r>
              <a:rPr lang="es-EC" sz="1600" dirty="0"/>
              <a:t>de la información y resultados obtenidos por el estudio preliminar </a:t>
            </a:r>
          </a:p>
          <a:p>
            <a:pPr algn="just"/>
            <a:endParaRPr lang="es-EC" sz="1600" dirty="0" smtClean="0"/>
          </a:p>
          <a:p>
            <a:pPr algn="just"/>
            <a:r>
              <a:rPr lang="es-EC" sz="1600" dirty="0" smtClean="0"/>
              <a:t>4. Identificación </a:t>
            </a:r>
            <a:r>
              <a:rPr lang="es-EC" sz="1600" dirty="0"/>
              <a:t>de aspectos relevantes para la determinación de la propuesta de un modelo de valoración de empresas para el sector agropecuario</a:t>
            </a:r>
          </a:p>
        </p:txBody>
      </p:sp>
      <p:pic>
        <p:nvPicPr>
          <p:cNvPr id="5" name="Imagen 4"/>
          <p:cNvPicPr>
            <a:picLocks noChangeAspect="1"/>
          </p:cNvPicPr>
          <p:nvPr/>
        </p:nvPicPr>
        <p:blipFill>
          <a:blip r:embed="rId4"/>
          <a:stretch>
            <a:fillRect/>
          </a:stretch>
        </p:blipFill>
        <p:spPr>
          <a:xfrm>
            <a:off x="539552" y="2204864"/>
            <a:ext cx="2088232" cy="2800895"/>
          </a:xfrm>
          <a:prstGeom prst="rect">
            <a:avLst/>
          </a:prstGeom>
        </p:spPr>
      </p:pic>
    </p:spTree>
    <p:extLst>
      <p:ext uri="{BB962C8B-B14F-4D97-AF65-F5344CB8AC3E}">
        <p14:creationId xmlns:p14="http://schemas.microsoft.com/office/powerpoint/2010/main" val="1203085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7937"/>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INSTRUMENTOS</a:t>
            </a:r>
            <a:endParaRPr lang="es-EC" sz="2800" b="1" dirty="0"/>
          </a:p>
        </p:txBody>
      </p:sp>
      <p:sp>
        <p:nvSpPr>
          <p:cNvPr id="5" name="AutoShape 2" descr="Resultado de imagen para arquitec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ángulo 1"/>
          <p:cNvSpPr/>
          <p:nvPr/>
        </p:nvSpPr>
        <p:spPr>
          <a:xfrm>
            <a:off x="307975" y="1161769"/>
            <a:ext cx="4984105" cy="48013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t>Los instrumentos para la recolección de datos que se requieren para el estudio </a:t>
            </a:r>
            <a:r>
              <a:rPr lang="es-EC" dirty="0" smtClean="0"/>
              <a:t>serán Directos en especifico encuestas: </a:t>
            </a:r>
            <a:endParaRPr lang="es-EC" dirty="0"/>
          </a:p>
          <a:p>
            <a:pPr algn="just"/>
            <a:endParaRPr lang="es-EC" dirty="0" smtClean="0"/>
          </a:p>
          <a:p>
            <a:pPr algn="just"/>
            <a:r>
              <a:rPr lang="es-EC" dirty="0" smtClean="0"/>
              <a:t>La </a:t>
            </a:r>
            <a:r>
              <a:rPr lang="es-EC" dirty="0"/>
              <a:t>encuesta es  una técnica  de obtención de información sobre la base de un conjunto objetivo, acorde y vinculado a una serie de preguntas, que respaldan que la información proporcionada por una muestra puede ser calculada a través de procedimientos cuantitativos y los resultados sean </a:t>
            </a:r>
            <a:r>
              <a:rPr lang="es-EC" dirty="0" smtClean="0"/>
              <a:t>extraídos </a:t>
            </a:r>
            <a:r>
              <a:rPr lang="es-EC" dirty="0"/>
              <a:t>como determinados errores y confianzas a una población. </a:t>
            </a:r>
            <a:endParaRPr lang="es-EC" dirty="0" smtClean="0"/>
          </a:p>
          <a:p>
            <a:pPr algn="just"/>
            <a:endParaRPr lang="es-EC" dirty="0"/>
          </a:p>
          <a:p>
            <a:pPr algn="just"/>
            <a:endParaRPr lang="es-EC" dirty="0" smtClean="0"/>
          </a:p>
          <a:p>
            <a:pPr algn="just"/>
            <a:r>
              <a:rPr lang="es-EC" dirty="0" smtClean="0"/>
              <a:t>Esta </a:t>
            </a:r>
            <a:r>
              <a:rPr lang="es-EC" dirty="0"/>
              <a:t>técnica será usada con la finalidad de obtener información del sector agropecuario y el potencial método de valoración para las pymes. </a:t>
            </a:r>
          </a:p>
        </p:txBody>
      </p:sp>
      <p:pic>
        <p:nvPicPr>
          <p:cNvPr id="4" name="Imagen 3"/>
          <p:cNvPicPr>
            <a:picLocks noChangeAspect="1"/>
          </p:cNvPicPr>
          <p:nvPr/>
        </p:nvPicPr>
        <p:blipFill>
          <a:blip r:embed="rId4"/>
          <a:stretch>
            <a:fillRect/>
          </a:stretch>
        </p:blipFill>
        <p:spPr>
          <a:xfrm>
            <a:off x="5652120" y="1690218"/>
            <a:ext cx="3096344" cy="3744416"/>
          </a:xfrm>
          <a:prstGeom prst="rect">
            <a:avLst/>
          </a:prstGeom>
        </p:spPr>
      </p:pic>
    </p:spTree>
    <p:extLst>
      <p:ext uri="{BB962C8B-B14F-4D97-AF65-F5344CB8AC3E}">
        <p14:creationId xmlns:p14="http://schemas.microsoft.com/office/powerpoint/2010/main" val="2823844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POBLACIÓN OBJETO DE ESTUDIO</a:t>
            </a:r>
            <a:endParaRPr lang="es-EC" sz="2800" b="1" dirty="0"/>
          </a:p>
        </p:txBody>
      </p:sp>
      <p:sp>
        <p:nvSpPr>
          <p:cNvPr id="17" name="AutoShape 2" descr="Resultado de imagen para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Rectángulo 18"/>
          <p:cNvSpPr/>
          <p:nvPr/>
        </p:nvSpPr>
        <p:spPr>
          <a:xfrm>
            <a:off x="3923928" y="4059173"/>
            <a:ext cx="4932040"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Se recurrirá al uso de base de datos, estadísticas, boletines, de siguientes fuentes:</a:t>
            </a:r>
          </a:p>
          <a:p>
            <a:pPr algn="just"/>
            <a:r>
              <a:rPr lang="es-EC" dirty="0" smtClean="0"/>
              <a:t>a. Instituto </a:t>
            </a:r>
            <a:r>
              <a:rPr lang="es-EC" dirty="0"/>
              <a:t>Nacional de Estadística y Censo.</a:t>
            </a:r>
          </a:p>
          <a:p>
            <a:pPr algn="just"/>
            <a:r>
              <a:rPr lang="es-EC" dirty="0" smtClean="0"/>
              <a:t>b. Banco </a:t>
            </a:r>
            <a:r>
              <a:rPr lang="es-EC" dirty="0"/>
              <a:t>Central del Ecuador</a:t>
            </a:r>
          </a:p>
          <a:p>
            <a:pPr algn="just"/>
            <a:r>
              <a:rPr lang="es-EC" dirty="0" smtClean="0"/>
              <a:t>c. Cámara </a:t>
            </a:r>
            <a:r>
              <a:rPr lang="es-EC" dirty="0"/>
              <a:t>de la pequeña y mediana empresa.</a:t>
            </a:r>
          </a:p>
          <a:p>
            <a:pPr algn="just"/>
            <a:r>
              <a:rPr lang="es-EC" dirty="0" smtClean="0"/>
              <a:t>d. Ministerio </a:t>
            </a:r>
            <a:r>
              <a:rPr lang="es-EC" dirty="0"/>
              <a:t>de Agricultura y Pesca (MAGAP).</a:t>
            </a:r>
          </a:p>
        </p:txBody>
      </p:sp>
      <p:sp>
        <p:nvSpPr>
          <p:cNvPr id="20" name="Rectángulo 19"/>
          <p:cNvSpPr/>
          <p:nvPr/>
        </p:nvSpPr>
        <p:spPr>
          <a:xfrm>
            <a:off x="307974" y="1255623"/>
            <a:ext cx="5848201"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EC" dirty="0"/>
              <a:t>El Universo de la investigación, es el </a:t>
            </a:r>
            <a:r>
              <a:rPr lang="es-EC" dirty="0" smtClean="0"/>
              <a:t>numero  </a:t>
            </a:r>
            <a:r>
              <a:rPr lang="es-EC" dirty="0"/>
              <a:t>que tienen las empresas que se encuentran en el sector </a:t>
            </a:r>
            <a:r>
              <a:rPr lang="es-EC" dirty="0" smtClean="0"/>
              <a:t> </a:t>
            </a:r>
            <a:r>
              <a:rPr lang="es-EC" dirty="0"/>
              <a:t>agropecuario, el tamaño está representado por microempresa, pequeñas, y medianas empresas las cuales se dedican a actividades agrícolas siendo un total de </a:t>
            </a:r>
            <a:r>
              <a:rPr lang="es-EC" dirty="0" smtClean="0"/>
              <a:t>89.330 </a:t>
            </a:r>
            <a:r>
              <a:rPr lang="es-EC" dirty="0"/>
              <a:t>empresas. </a:t>
            </a:r>
          </a:p>
          <a:p>
            <a:pPr algn="just"/>
            <a:r>
              <a:rPr lang="es-EC" dirty="0"/>
              <a:t>No obstante la Muestra, es una representación significativa de las características de una población, que bajo, la admisión de un fallo aceptado hasta un valor del 5</a:t>
            </a:r>
            <a:r>
              <a:rPr lang="es-EC" dirty="0" smtClean="0"/>
              <a:t>%.</a:t>
            </a:r>
            <a:endParaRPr lang="es-EC" dirty="0"/>
          </a:p>
        </p:txBody>
      </p:sp>
      <p:pic>
        <p:nvPicPr>
          <p:cNvPr id="21" name="Imagen 20"/>
          <p:cNvPicPr>
            <a:picLocks noChangeAspect="1"/>
          </p:cNvPicPr>
          <p:nvPr/>
        </p:nvPicPr>
        <p:blipFill>
          <a:blip r:embed="rId3"/>
          <a:stretch>
            <a:fillRect/>
          </a:stretch>
        </p:blipFill>
        <p:spPr>
          <a:xfrm>
            <a:off x="460375" y="3632237"/>
            <a:ext cx="3048000" cy="2428875"/>
          </a:xfrm>
          <a:prstGeom prst="rect">
            <a:avLst/>
          </a:prstGeom>
        </p:spPr>
      </p:pic>
      <p:pic>
        <p:nvPicPr>
          <p:cNvPr id="23" name="Imagen 22"/>
          <p:cNvPicPr>
            <a:picLocks noChangeAspect="1"/>
          </p:cNvPicPr>
          <p:nvPr/>
        </p:nvPicPr>
        <p:blipFill>
          <a:blip r:embed="rId4"/>
          <a:stretch>
            <a:fillRect/>
          </a:stretch>
        </p:blipFill>
        <p:spPr>
          <a:xfrm>
            <a:off x="6623124" y="1055402"/>
            <a:ext cx="2520876" cy="2524125"/>
          </a:xfrm>
          <a:prstGeom prst="rect">
            <a:avLst/>
          </a:prstGeom>
        </p:spPr>
      </p:pic>
    </p:spTree>
    <p:extLst>
      <p:ext uri="{BB962C8B-B14F-4D97-AF65-F5344CB8AC3E}">
        <p14:creationId xmlns:p14="http://schemas.microsoft.com/office/powerpoint/2010/main" val="2986551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PYMES DEL SECTOR AGROPECUARIO </a:t>
            </a:r>
            <a:endParaRPr lang="es-EC" sz="2800" b="1" dirty="0"/>
          </a:p>
        </p:txBody>
      </p:sp>
      <p:pic>
        <p:nvPicPr>
          <p:cNvPr id="18" name="Imagen 17"/>
          <p:cNvPicPr/>
          <p:nvPr/>
        </p:nvPicPr>
        <p:blipFill rotWithShape="1">
          <a:blip r:embed="rId4"/>
          <a:srcRect l="17701" t="26532" r="17518" b="21770"/>
          <a:stretch/>
        </p:blipFill>
        <p:spPr bwMode="auto">
          <a:xfrm>
            <a:off x="2194494" y="979460"/>
            <a:ext cx="6804248" cy="5184577"/>
          </a:xfrm>
          <a:prstGeom prst="rect">
            <a:avLst/>
          </a:prstGeom>
          <a:ln>
            <a:noFill/>
          </a:ln>
          <a:extLst>
            <a:ext uri="{53640926-AAD7-44D8-BBD7-CCE9431645EC}">
              <a14:shadowObscured xmlns:a14="http://schemas.microsoft.com/office/drawing/2010/main"/>
            </a:ext>
          </a:extLst>
        </p:spPr>
      </p:pic>
      <p:sp>
        <p:nvSpPr>
          <p:cNvPr id="5" name="Nube 4"/>
          <p:cNvSpPr/>
          <p:nvPr/>
        </p:nvSpPr>
        <p:spPr>
          <a:xfrm>
            <a:off x="122787" y="3767708"/>
            <a:ext cx="2372557" cy="164578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smtClean="0"/>
              <a:t>96</a:t>
            </a:r>
            <a:r>
              <a:rPr lang="es-EC" sz="1600" dirty="0"/>
              <a:t>% de las empresas legalmente constituidas </a:t>
            </a:r>
            <a:r>
              <a:rPr lang="es-EC" sz="1400" dirty="0"/>
              <a:t>   </a:t>
            </a:r>
          </a:p>
        </p:txBody>
      </p:sp>
      <p:sp>
        <p:nvSpPr>
          <p:cNvPr id="19" name="Llamada de flecha hacia abajo 18"/>
          <p:cNvSpPr/>
          <p:nvPr/>
        </p:nvSpPr>
        <p:spPr>
          <a:xfrm>
            <a:off x="178270" y="1490525"/>
            <a:ext cx="2016224" cy="1829565"/>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a:t>El sector de las  PYMES en el país es la principal fuente de unidades productivas</a:t>
            </a:r>
            <a:r>
              <a:rPr lang="es-EC" sz="2000" dirty="0"/>
              <a:t> </a:t>
            </a:r>
          </a:p>
        </p:txBody>
      </p:sp>
      <p:pic>
        <p:nvPicPr>
          <p:cNvPr id="21" name="Imagen 20"/>
          <p:cNvPicPr>
            <a:picLocks noChangeAspect="1"/>
          </p:cNvPicPr>
          <p:nvPr/>
        </p:nvPicPr>
        <p:blipFill>
          <a:blip r:embed="rId5"/>
          <a:stretch>
            <a:fillRect/>
          </a:stretch>
        </p:blipFill>
        <p:spPr>
          <a:xfrm>
            <a:off x="837577" y="5523453"/>
            <a:ext cx="942975" cy="981133"/>
          </a:xfrm>
          <a:prstGeom prst="rect">
            <a:avLst/>
          </a:prstGeom>
        </p:spPr>
      </p:pic>
    </p:spTree>
    <p:extLst>
      <p:ext uri="{BB962C8B-B14F-4D97-AF65-F5344CB8AC3E}">
        <p14:creationId xmlns:p14="http://schemas.microsoft.com/office/powerpoint/2010/main" val="2625753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CALCULO DE LA MUESTRA </a:t>
            </a:r>
            <a:endParaRPr lang="es-EC" sz="2800" b="1" dirty="0"/>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183389"/>
            <a:ext cx="2592288" cy="1109345"/>
          </a:xfrm>
          <a:prstGeom prst="rect">
            <a:avLst/>
          </a:prstGeom>
          <a:noFill/>
          <a:ln>
            <a:noFill/>
          </a:ln>
        </p:spPr>
      </p:pic>
      <p:sp>
        <p:nvSpPr>
          <p:cNvPr id="4" name="Rectángulo 3"/>
          <p:cNvSpPr/>
          <p:nvPr/>
        </p:nvSpPr>
        <p:spPr>
          <a:xfrm>
            <a:off x="80628" y="2537696"/>
            <a:ext cx="5355468" cy="37548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sz="1400" dirty="0" smtClean="0"/>
              <a:t>•</a:t>
            </a:r>
            <a:r>
              <a:rPr lang="es-EC" sz="1400" b="1" dirty="0" smtClean="0"/>
              <a:t> Valor </a:t>
            </a:r>
            <a:r>
              <a:rPr lang="es-EC" sz="1400" b="1" dirty="0"/>
              <a:t>de N:</a:t>
            </a:r>
            <a:r>
              <a:rPr lang="es-EC" sz="1400" dirty="0"/>
              <a:t> El cual corresponde al tamaño de la población que en este caso son la totalidad de empresas del sector agropecuario que se consideran pymes, en este caso serán: 89.330 pymes </a:t>
            </a:r>
          </a:p>
          <a:p>
            <a:pPr algn="just"/>
            <a:endParaRPr lang="es-EC" sz="1400" dirty="0" smtClean="0"/>
          </a:p>
          <a:p>
            <a:pPr algn="just"/>
            <a:r>
              <a:rPr lang="es-EC" sz="1400" dirty="0" smtClean="0"/>
              <a:t>•</a:t>
            </a:r>
            <a:r>
              <a:rPr lang="es-EC" sz="1400" b="1" dirty="0" smtClean="0"/>
              <a:t> Valor </a:t>
            </a:r>
            <a:r>
              <a:rPr lang="es-EC" sz="1400" b="1" dirty="0"/>
              <a:t>de Zα/2:</a:t>
            </a:r>
            <a:r>
              <a:rPr lang="es-EC" sz="1400" dirty="0"/>
              <a:t> Es el número de desviaciones estándar con relación a la media de un  nivel de confianza determinado. Por lo cual para este estudio  este  se  tomara un nivel de confianza  del 95%  el cual equivale a  1,96.</a:t>
            </a:r>
          </a:p>
          <a:p>
            <a:pPr algn="just"/>
            <a:endParaRPr lang="es-EC" sz="1400" dirty="0" smtClean="0"/>
          </a:p>
          <a:p>
            <a:pPr algn="just"/>
            <a:r>
              <a:rPr lang="es-EC" sz="1400" dirty="0" smtClean="0"/>
              <a:t>• </a:t>
            </a:r>
            <a:r>
              <a:rPr lang="es-EC" sz="1400" b="1" dirty="0" smtClean="0"/>
              <a:t>Valor </a:t>
            </a:r>
            <a:r>
              <a:rPr lang="es-EC" sz="1400" b="1" dirty="0"/>
              <a:t>de P: </a:t>
            </a:r>
            <a:r>
              <a:rPr lang="es-EC" sz="1400" dirty="0"/>
              <a:t>En este caso debido a que no se posee información sobre la  proporción de aceptación de la población como resultado de un estudio previo se va a asumir el valor de 0,5 para P con el cual se va a poder obtener una muestra mayor y un trabajo representativo. </a:t>
            </a:r>
          </a:p>
          <a:p>
            <a:pPr algn="just"/>
            <a:endParaRPr lang="es-EC" sz="1400" dirty="0" smtClean="0"/>
          </a:p>
          <a:p>
            <a:pPr algn="just"/>
            <a:r>
              <a:rPr lang="es-EC" sz="1400" b="1" dirty="0" smtClean="0"/>
              <a:t>• Valor </a:t>
            </a:r>
            <a:r>
              <a:rPr lang="es-EC" sz="1400" b="1" dirty="0"/>
              <a:t>del E: </a:t>
            </a:r>
            <a:r>
              <a:rPr lang="es-EC" sz="1400" dirty="0"/>
              <a:t>Se enfoca en la representación del error permisible por lo cual para el estudio se va a considerar un valor aceptable del 5% con lo cual el valor de E representa en 0.05.</a:t>
            </a:r>
          </a:p>
        </p:txBody>
      </p:sp>
      <p:pic>
        <p:nvPicPr>
          <p:cNvPr id="7" name="Imagen 6"/>
          <p:cNvPicPr>
            <a:picLocks noChangeAspect="1"/>
          </p:cNvPicPr>
          <p:nvPr/>
        </p:nvPicPr>
        <p:blipFill rotWithShape="1">
          <a:blip r:embed="rId4"/>
          <a:srcRect l="31547" t="33469" r="46315" b="49981"/>
          <a:stretch/>
        </p:blipFill>
        <p:spPr>
          <a:xfrm>
            <a:off x="6156176" y="4797152"/>
            <a:ext cx="2520280" cy="1210690"/>
          </a:xfrm>
          <a:prstGeom prst="rect">
            <a:avLst/>
          </a:prstGeom>
        </p:spPr>
      </p:pic>
      <p:pic>
        <p:nvPicPr>
          <p:cNvPr id="10" name="Imagen 9"/>
          <p:cNvPicPr>
            <a:picLocks noChangeAspect="1"/>
          </p:cNvPicPr>
          <p:nvPr/>
        </p:nvPicPr>
        <p:blipFill>
          <a:blip r:embed="rId5"/>
          <a:stretch>
            <a:fillRect/>
          </a:stretch>
        </p:blipFill>
        <p:spPr>
          <a:xfrm>
            <a:off x="5580112" y="1183389"/>
            <a:ext cx="3384376" cy="2965691"/>
          </a:xfrm>
          <a:prstGeom prst="rect">
            <a:avLst/>
          </a:prstGeom>
        </p:spPr>
      </p:pic>
    </p:spTree>
    <p:extLst>
      <p:ext uri="{BB962C8B-B14F-4D97-AF65-F5344CB8AC3E}">
        <p14:creationId xmlns:p14="http://schemas.microsoft.com/office/powerpoint/2010/main" val="2861876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19672" y="1628800"/>
            <a:ext cx="6192688" cy="3168352"/>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800" b="1" dirty="0" smtClean="0"/>
              <a:t>CAPÍTULO IV</a:t>
            </a:r>
          </a:p>
          <a:p>
            <a:pPr algn="ctr"/>
            <a:endParaRPr lang="es-EC" sz="3200" b="1" dirty="0"/>
          </a:p>
          <a:p>
            <a:pPr algn="ctr"/>
            <a:r>
              <a:rPr lang="es-EC" sz="4000" b="1" dirty="0" smtClean="0">
                <a:solidFill>
                  <a:srgbClr val="0070C0"/>
                </a:solidFill>
              </a:rPr>
              <a:t>ANÁLISIS DE DATOS</a:t>
            </a:r>
          </a:p>
          <a:p>
            <a:pPr algn="ctr"/>
            <a:endParaRPr lang="es-EC" sz="2800" b="1" dirty="0"/>
          </a:p>
        </p:txBody>
      </p:sp>
    </p:spTree>
    <p:extLst>
      <p:ext uri="{BB962C8B-B14F-4D97-AF65-F5344CB8AC3E}">
        <p14:creationId xmlns:p14="http://schemas.microsoft.com/office/powerpoint/2010/main" val="3431092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ACTIVIDAD EMPRESARIAL </a:t>
            </a:r>
            <a:endParaRPr lang="es-EC" sz="2800" b="1" dirty="0"/>
          </a:p>
        </p:txBody>
      </p:sp>
      <p:graphicFrame>
        <p:nvGraphicFramePr>
          <p:cNvPr id="14" name="Gráfico 13"/>
          <p:cNvGraphicFramePr/>
          <p:nvPr>
            <p:extLst>
              <p:ext uri="{D42A27DB-BD31-4B8C-83A1-F6EECF244321}">
                <p14:modId xmlns:p14="http://schemas.microsoft.com/office/powerpoint/2010/main" val="1413640814"/>
              </p:ext>
            </p:extLst>
          </p:nvPr>
        </p:nvGraphicFramePr>
        <p:xfrm>
          <a:off x="971600" y="1772816"/>
          <a:ext cx="7128792"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4642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TIEMPO DE OPERACIONES DE LA EMPRESA: (EN AÑOS) </a:t>
            </a:r>
            <a:endParaRPr lang="es-EC" sz="2800" b="1" dirty="0"/>
          </a:p>
        </p:txBody>
      </p:sp>
      <p:graphicFrame>
        <p:nvGraphicFramePr>
          <p:cNvPr id="5" name="Gráfico 4"/>
          <p:cNvGraphicFramePr/>
          <p:nvPr>
            <p:extLst>
              <p:ext uri="{D42A27DB-BD31-4B8C-83A1-F6EECF244321}">
                <p14:modId xmlns:p14="http://schemas.microsoft.com/office/powerpoint/2010/main" val="3484198340"/>
              </p:ext>
            </p:extLst>
          </p:nvPr>
        </p:nvGraphicFramePr>
        <p:xfrm>
          <a:off x="971600" y="1412776"/>
          <a:ext cx="705678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7800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LA EMPRESA ESTÁ AL DÍA CON SUS REPORTES A LA SUPERINTENDENCIA DE COMPAÑÍAS: (SI O NO)</a:t>
            </a:r>
            <a:endParaRPr lang="es-EC" sz="2800" b="1" dirty="0"/>
          </a:p>
        </p:txBody>
      </p:sp>
      <p:graphicFrame>
        <p:nvGraphicFramePr>
          <p:cNvPr id="5" name="Gráfico 4"/>
          <p:cNvGraphicFramePr/>
          <p:nvPr>
            <p:extLst>
              <p:ext uri="{D42A27DB-BD31-4B8C-83A1-F6EECF244321}">
                <p14:modId xmlns:p14="http://schemas.microsoft.com/office/powerpoint/2010/main" val="2607175016"/>
              </p:ext>
            </p:extLst>
          </p:nvPr>
        </p:nvGraphicFramePr>
        <p:xfrm>
          <a:off x="1979712" y="1840054"/>
          <a:ext cx="5341263" cy="3569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0147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¿LA EMPRESA HA SIDO VALORADA CON ANTERIORIDAD?</a:t>
            </a:r>
            <a:endParaRPr lang="es-EC" sz="2800" b="1" dirty="0"/>
          </a:p>
        </p:txBody>
      </p:sp>
      <p:graphicFrame>
        <p:nvGraphicFramePr>
          <p:cNvPr id="5" name="Gráfico 4"/>
          <p:cNvGraphicFramePr/>
          <p:nvPr>
            <p:extLst>
              <p:ext uri="{D42A27DB-BD31-4B8C-83A1-F6EECF244321}">
                <p14:modId xmlns:p14="http://schemas.microsoft.com/office/powerpoint/2010/main" val="2044188734"/>
              </p:ext>
            </p:extLst>
          </p:nvPr>
        </p:nvGraphicFramePr>
        <p:xfrm>
          <a:off x="251520" y="1196752"/>
          <a:ext cx="4158878" cy="2151321"/>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a:picLocks noChangeAspect="1"/>
          </p:cNvPicPr>
          <p:nvPr/>
        </p:nvPicPr>
        <p:blipFill>
          <a:blip r:embed="rId4"/>
          <a:stretch>
            <a:fillRect/>
          </a:stretch>
        </p:blipFill>
        <p:spPr>
          <a:xfrm>
            <a:off x="3779912" y="3501008"/>
            <a:ext cx="5114163" cy="3060042"/>
          </a:xfrm>
          <a:prstGeom prst="rect">
            <a:avLst/>
          </a:prstGeom>
        </p:spPr>
      </p:pic>
    </p:spTree>
    <p:extLst>
      <p:ext uri="{BB962C8B-B14F-4D97-AF65-F5344CB8AC3E}">
        <p14:creationId xmlns:p14="http://schemas.microsoft.com/office/powerpoint/2010/main" val="3032506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14304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¿Considera necesario la implementación de un método de valoración de empresas para las PYMES del sector agropecuario? </a:t>
            </a:r>
          </a:p>
        </p:txBody>
      </p:sp>
      <p:graphicFrame>
        <p:nvGraphicFramePr>
          <p:cNvPr id="9" name="Gráfico 8"/>
          <p:cNvGraphicFramePr/>
          <p:nvPr>
            <p:extLst>
              <p:ext uri="{D42A27DB-BD31-4B8C-83A1-F6EECF244321}">
                <p14:modId xmlns:p14="http://schemas.microsoft.com/office/powerpoint/2010/main" val="1575484482"/>
              </p:ext>
            </p:extLst>
          </p:nvPr>
        </p:nvGraphicFramePr>
        <p:xfrm>
          <a:off x="1403648" y="1700808"/>
          <a:ext cx="6264696"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819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19633" y="-22186"/>
            <a:ext cx="9144000" cy="143496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¿CREE USTED QUE CUENTA CON LA INFORMACIÓN SUFICIENTE PARA SER EVALUADO A TRAVÉS DE UN MÉTODO DE VALORACIÓN? </a:t>
            </a:r>
            <a:endParaRPr lang="es-EC" sz="2800" b="1" dirty="0"/>
          </a:p>
        </p:txBody>
      </p:sp>
      <p:graphicFrame>
        <p:nvGraphicFramePr>
          <p:cNvPr id="6" name="Gráfico 5"/>
          <p:cNvGraphicFramePr/>
          <p:nvPr>
            <p:extLst>
              <p:ext uri="{D42A27DB-BD31-4B8C-83A1-F6EECF244321}">
                <p14:modId xmlns:p14="http://schemas.microsoft.com/office/powerpoint/2010/main" val="2525402866"/>
              </p:ext>
            </p:extLst>
          </p:nvPr>
        </p:nvGraphicFramePr>
        <p:xfrm>
          <a:off x="179512" y="2082588"/>
          <a:ext cx="3168352"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1883034360"/>
              </p:ext>
            </p:extLst>
          </p:nvPr>
        </p:nvGraphicFramePr>
        <p:xfrm>
          <a:off x="3491880" y="2060848"/>
          <a:ext cx="5438167" cy="38111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4751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0608" y="0"/>
            <a:ext cx="9144000" cy="120147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¿Quién considera que tendría interés en que las empresas del sector agrícola se encuentren valoradas? </a:t>
            </a:r>
          </a:p>
        </p:txBody>
      </p:sp>
      <p:graphicFrame>
        <p:nvGraphicFramePr>
          <p:cNvPr id="6" name="Gráfico 5"/>
          <p:cNvGraphicFramePr/>
          <p:nvPr>
            <p:extLst>
              <p:ext uri="{D42A27DB-BD31-4B8C-83A1-F6EECF244321}">
                <p14:modId xmlns:p14="http://schemas.microsoft.com/office/powerpoint/2010/main" val="3916618664"/>
              </p:ext>
            </p:extLst>
          </p:nvPr>
        </p:nvGraphicFramePr>
        <p:xfrm>
          <a:off x="683568" y="1556792"/>
          <a:ext cx="7560839"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9309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0608" y="-76735"/>
            <a:ext cx="9144000" cy="1280991"/>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¿Qué tipo de problemas podrían ser afrontados con mayor facilidad con un método de valoración aplicado en su empresa? </a:t>
            </a:r>
          </a:p>
        </p:txBody>
      </p:sp>
      <p:graphicFrame>
        <p:nvGraphicFramePr>
          <p:cNvPr id="10" name="Gráfico 9"/>
          <p:cNvGraphicFramePr/>
          <p:nvPr>
            <p:extLst>
              <p:ext uri="{D42A27DB-BD31-4B8C-83A1-F6EECF244321}">
                <p14:modId xmlns:p14="http://schemas.microsoft.com/office/powerpoint/2010/main" val="112801328"/>
              </p:ext>
            </p:extLst>
          </p:nvPr>
        </p:nvGraphicFramePr>
        <p:xfrm>
          <a:off x="914988" y="1700808"/>
          <a:ext cx="7272808"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063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LA VALORIZACIÓN DE LAS EMPRESAS </a:t>
            </a:r>
            <a:endParaRPr lang="es-EC" sz="2800" b="1" dirty="0"/>
          </a:p>
        </p:txBody>
      </p:sp>
      <p:graphicFrame>
        <p:nvGraphicFramePr>
          <p:cNvPr id="3" name="Diagrama 2"/>
          <p:cNvGraphicFramePr/>
          <p:nvPr>
            <p:extLst>
              <p:ext uri="{D42A27DB-BD31-4B8C-83A1-F6EECF244321}">
                <p14:modId xmlns:p14="http://schemas.microsoft.com/office/powerpoint/2010/main" val="1029402680"/>
              </p:ext>
            </p:extLst>
          </p:nvPr>
        </p:nvGraphicFramePr>
        <p:xfrm>
          <a:off x="-719149" y="1206150"/>
          <a:ext cx="9721080" cy="5111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1496" y="1556792"/>
            <a:ext cx="1905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809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19672" y="1628800"/>
            <a:ext cx="6192688" cy="3168352"/>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800" b="1" dirty="0" smtClean="0"/>
              <a:t>CAPÍTULO V</a:t>
            </a:r>
          </a:p>
          <a:p>
            <a:pPr algn="ctr"/>
            <a:endParaRPr lang="es-EC" sz="3200" b="1" dirty="0"/>
          </a:p>
          <a:p>
            <a:pPr algn="ctr"/>
            <a:r>
              <a:rPr lang="es-EC" sz="4000" b="1" dirty="0" smtClean="0">
                <a:solidFill>
                  <a:srgbClr val="0070C0"/>
                </a:solidFill>
              </a:rPr>
              <a:t>PROPUESTA</a:t>
            </a:r>
          </a:p>
          <a:p>
            <a:pPr algn="ctr"/>
            <a:endParaRPr lang="es-EC" sz="2800" b="1" dirty="0"/>
          </a:p>
        </p:txBody>
      </p:sp>
    </p:spTree>
    <p:extLst>
      <p:ext uri="{BB962C8B-B14F-4D97-AF65-F5344CB8AC3E}">
        <p14:creationId xmlns:p14="http://schemas.microsoft.com/office/powerpoint/2010/main" val="281541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0608" y="-76734"/>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smtClean="0"/>
          </a:p>
          <a:p>
            <a:pPr algn="ctr"/>
            <a:r>
              <a:rPr lang="es-EC" sz="2800" b="1" dirty="0" smtClean="0"/>
              <a:t>INTRODUCCIÓN </a:t>
            </a:r>
            <a:endParaRPr lang="es-EC" sz="2800" b="1" dirty="0"/>
          </a:p>
        </p:txBody>
      </p:sp>
      <p:sp>
        <p:nvSpPr>
          <p:cNvPr id="4" name="Rectángulo 3"/>
          <p:cNvSpPr/>
          <p:nvPr/>
        </p:nvSpPr>
        <p:spPr>
          <a:xfrm>
            <a:off x="323528" y="1249774"/>
            <a:ext cx="2808312" cy="424731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C" dirty="0"/>
              <a:t>La presente propuesta nace con la idea de presentar una herramienta que se adapte a la realidad que afrontan las PYMES del sector agropecuario del país, la cual pretende brindar una opción de fácil aplicación que permita obtener información cualitativa y cuantitativa del estado de la empresa para así brindar a los grupos de interés una visión clara del estado de la misma.</a:t>
            </a:r>
          </a:p>
        </p:txBody>
      </p:sp>
      <p:pic>
        <p:nvPicPr>
          <p:cNvPr id="6" name="Imagen 5"/>
          <p:cNvPicPr>
            <a:picLocks noChangeAspect="1"/>
          </p:cNvPicPr>
          <p:nvPr/>
        </p:nvPicPr>
        <p:blipFill>
          <a:blip r:embed="rId4"/>
          <a:stretch>
            <a:fillRect/>
          </a:stretch>
        </p:blipFill>
        <p:spPr>
          <a:xfrm>
            <a:off x="3419872" y="3403746"/>
            <a:ext cx="5436096" cy="2093345"/>
          </a:xfrm>
          <a:prstGeom prst="rect">
            <a:avLst/>
          </a:prstGeom>
        </p:spPr>
      </p:pic>
      <p:sp>
        <p:nvSpPr>
          <p:cNvPr id="8" name="Rectángulo 7"/>
          <p:cNvSpPr/>
          <p:nvPr/>
        </p:nvSpPr>
        <p:spPr>
          <a:xfrm>
            <a:off x="3419872" y="1342108"/>
            <a:ext cx="5436096"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dirty="0"/>
              <a:t>La propuesta que se maneja ve su justificación en la importancia que ha tomado en la actualidad la valoración de empresas porque se ha convertido en una herramienta gerencial que mide la eficiencia en la gestión de los negocios y no simplemente obtiene un valor de transacción. </a:t>
            </a:r>
          </a:p>
        </p:txBody>
      </p:sp>
    </p:spTree>
    <p:extLst>
      <p:ext uri="{BB962C8B-B14F-4D97-AF65-F5344CB8AC3E}">
        <p14:creationId xmlns:p14="http://schemas.microsoft.com/office/powerpoint/2010/main" val="3580343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0608" y="-76734"/>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METODOLOGIA </a:t>
            </a:r>
          </a:p>
        </p:txBody>
      </p:sp>
      <p:graphicFrame>
        <p:nvGraphicFramePr>
          <p:cNvPr id="2" name="Diagrama 1"/>
          <p:cNvGraphicFramePr/>
          <p:nvPr>
            <p:extLst>
              <p:ext uri="{D42A27DB-BD31-4B8C-83A1-F6EECF244321}">
                <p14:modId xmlns:p14="http://schemas.microsoft.com/office/powerpoint/2010/main" val="2333375297"/>
              </p:ext>
            </p:extLst>
          </p:nvPr>
        </p:nvGraphicFramePr>
        <p:xfrm>
          <a:off x="179512" y="1397000"/>
          <a:ext cx="8280920" cy="455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3620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0608" y="-76734"/>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DATOS DE LA EMPRESA</a:t>
            </a:r>
            <a:endParaRPr lang="es-EC" sz="2800" b="1" dirty="0"/>
          </a:p>
        </p:txBody>
      </p:sp>
      <p:sp>
        <p:nvSpPr>
          <p:cNvPr id="5" name="Rectángulo 4"/>
          <p:cNvSpPr/>
          <p:nvPr/>
        </p:nvSpPr>
        <p:spPr>
          <a:xfrm>
            <a:off x="302920" y="1340768"/>
            <a:ext cx="8496944" cy="3139321"/>
          </a:xfrm>
          <a:prstGeom prst="rect">
            <a:avLst/>
          </a:prstGeom>
        </p:spPr>
        <p:txBody>
          <a:bodyPr wrap="square">
            <a:spAutoFit/>
          </a:bodyPr>
          <a:lstStyle/>
          <a:p>
            <a:pPr algn="just"/>
            <a:r>
              <a:rPr lang="es-EC" dirty="0" err="1"/>
              <a:t>Hortiflora</a:t>
            </a:r>
            <a:r>
              <a:rPr lang="es-EC" dirty="0"/>
              <a:t> Andina es una sociedad anónima que fue fundada el 20 de agosto de 1998, bajo la resolución N° 98.1.1.1.002064 aprobada por la superintendencia de compañías, con el objeto de cumplir  las siguientes actividades de acuerdo con el acta de constitución: </a:t>
            </a:r>
          </a:p>
          <a:p>
            <a:pPr algn="just"/>
            <a:r>
              <a:rPr lang="es-EC" dirty="0" smtClean="0"/>
              <a:t>• Toda </a:t>
            </a:r>
            <a:r>
              <a:rPr lang="es-EC" dirty="0"/>
              <a:t>actividad lícita relacionada con la explotación ganadera, lechera, agrícola y floricultura. </a:t>
            </a:r>
            <a:endParaRPr lang="es-EC" dirty="0" smtClean="0"/>
          </a:p>
          <a:p>
            <a:pPr algn="just"/>
            <a:endParaRPr lang="es-EC" dirty="0"/>
          </a:p>
          <a:p>
            <a:pPr algn="just"/>
            <a:r>
              <a:rPr lang="es-EC" dirty="0" smtClean="0"/>
              <a:t>• Remates </a:t>
            </a:r>
            <a:r>
              <a:rPr lang="es-EC" dirty="0"/>
              <a:t>de ganado caballar, vacuno, porcino, ovino, etc. </a:t>
            </a:r>
            <a:endParaRPr lang="es-EC" dirty="0" smtClean="0"/>
          </a:p>
          <a:p>
            <a:pPr algn="just"/>
            <a:endParaRPr lang="es-EC" dirty="0"/>
          </a:p>
          <a:p>
            <a:pPr algn="just"/>
            <a:r>
              <a:rPr lang="es-EC" dirty="0" smtClean="0"/>
              <a:t>• Dar </a:t>
            </a:r>
            <a:r>
              <a:rPr lang="es-EC" dirty="0"/>
              <a:t>asesoría técnica y legal en la obtención de registros agrícolas, veterinarios, sanitarios y, en general, para la obtención de cualquier tipo de permisos de importación.</a:t>
            </a:r>
          </a:p>
        </p:txBody>
      </p:sp>
      <p:pic>
        <p:nvPicPr>
          <p:cNvPr id="7" name="Imagen 6"/>
          <p:cNvPicPr>
            <a:picLocks noChangeAspect="1"/>
          </p:cNvPicPr>
          <p:nvPr/>
        </p:nvPicPr>
        <p:blipFill>
          <a:blip r:embed="rId4"/>
          <a:stretch>
            <a:fillRect/>
          </a:stretch>
        </p:blipFill>
        <p:spPr>
          <a:xfrm>
            <a:off x="3095836" y="4513261"/>
            <a:ext cx="2952328" cy="1849118"/>
          </a:xfrm>
          <a:prstGeom prst="rect">
            <a:avLst/>
          </a:prstGeom>
        </p:spPr>
      </p:pic>
    </p:spTree>
    <p:extLst>
      <p:ext uri="{BB962C8B-B14F-4D97-AF65-F5344CB8AC3E}">
        <p14:creationId xmlns:p14="http://schemas.microsoft.com/office/powerpoint/2010/main" val="1152975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ANÁLISIS FODA</a:t>
            </a:r>
          </a:p>
        </p:txBody>
      </p:sp>
      <p:graphicFrame>
        <p:nvGraphicFramePr>
          <p:cNvPr id="4" name="Objeto 3"/>
          <p:cNvGraphicFramePr>
            <a:graphicFrameLocks noChangeAspect="1"/>
          </p:cNvGraphicFramePr>
          <p:nvPr>
            <p:extLst>
              <p:ext uri="{D42A27DB-BD31-4B8C-83A1-F6EECF244321}">
                <p14:modId xmlns:p14="http://schemas.microsoft.com/office/powerpoint/2010/main" val="90112727"/>
              </p:ext>
            </p:extLst>
          </p:nvPr>
        </p:nvGraphicFramePr>
        <p:xfrm>
          <a:off x="395536" y="1189992"/>
          <a:ext cx="8352928" cy="5191336"/>
        </p:xfrm>
        <a:graphic>
          <a:graphicData uri="http://schemas.openxmlformats.org/presentationml/2006/ole">
            <mc:AlternateContent xmlns:mc="http://schemas.openxmlformats.org/markup-compatibility/2006">
              <mc:Choice xmlns:v="urn:schemas-microsoft-com:vml" Requires="v">
                <p:oleObj spid="_x0000_s3077" name="Documento" r:id="rId5" imgW="5112741" imgH="6599397" progId="Word.Document.12">
                  <p:embed/>
                </p:oleObj>
              </mc:Choice>
              <mc:Fallback>
                <p:oleObj name="Documento" r:id="rId5" imgW="5112741" imgH="6599397" progId="Word.Document.12">
                  <p:embed/>
                  <p:pic>
                    <p:nvPicPr>
                      <p:cNvPr id="0" name=""/>
                      <p:cNvPicPr/>
                      <p:nvPr/>
                    </p:nvPicPr>
                    <p:blipFill>
                      <a:blip r:embed="rId6"/>
                      <a:stretch>
                        <a:fillRect/>
                      </a:stretch>
                    </p:blipFill>
                    <p:spPr>
                      <a:xfrm>
                        <a:off x="395536" y="1189992"/>
                        <a:ext cx="8352928" cy="5191336"/>
                      </a:xfrm>
                      <a:prstGeom prst="rect">
                        <a:avLst/>
                      </a:prstGeom>
                    </p:spPr>
                  </p:pic>
                </p:oleObj>
              </mc:Fallback>
            </mc:AlternateContent>
          </a:graphicData>
        </a:graphic>
      </p:graphicFrame>
    </p:spTree>
    <p:extLst>
      <p:ext uri="{BB962C8B-B14F-4D97-AF65-F5344CB8AC3E}">
        <p14:creationId xmlns:p14="http://schemas.microsoft.com/office/powerpoint/2010/main" val="2666170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Matriz FODA</a:t>
            </a:r>
          </a:p>
        </p:txBody>
      </p:sp>
      <p:pic>
        <p:nvPicPr>
          <p:cNvPr id="4" name="Imagen 3"/>
          <p:cNvPicPr>
            <a:picLocks noChangeAspect="1"/>
          </p:cNvPicPr>
          <p:nvPr/>
        </p:nvPicPr>
        <p:blipFill>
          <a:blip r:embed="rId4"/>
          <a:stretch>
            <a:fillRect/>
          </a:stretch>
        </p:blipFill>
        <p:spPr>
          <a:xfrm>
            <a:off x="1994309" y="1666736"/>
            <a:ext cx="5114163" cy="4451445"/>
          </a:xfrm>
          <a:prstGeom prst="rect">
            <a:avLst/>
          </a:prstGeom>
        </p:spPr>
      </p:pic>
      <p:sp>
        <p:nvSpPr>
          <p:cNvPr id="5" name="Rectángulo 4"/>
          <p:cNvSpPr/>
          <p:nvPr/>
        </p:nvSpPr>
        <p:spPr>
          <a:xfrm>
            <a:off x="1653323" y="1183595"/>
            <a:ext cx="5796136" cy="369332"/>
          </a:xfrm>
          <a:prstGeom prst="rect">
            <a:avLst/>
          </a:prstGeom>
        </p:spPr>
        <p:txBody>
          <a:bodyPr wrap="square">
            <a:spAutoFit/>
          </a:bodyPr>
          <a:lstStyle/>
          <a:p>
            <a:pPr algn="ctr"/>
            <a:r>
              <a:rPr lang="es-EC" b="1" dirty="0"/>
              <a:t>Matriz de factores internos fortalezas y debilidades</a:t>
            </a:r>
          </a:p>
        </p:txBody>
      </p:sp>
    </p:spTree>
    <p:extLst>
      <p:ext uri="{BB962C8B-B14F-4D97-AF65-F5344CB8AC3E}">
        <p14:creationId xmlns:p14="http://schemas.microsoft.com/office/powerpoint/2010/main" val="3207493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979712" y="116632"/>
            <a:ext cx="5670376" cy="369332"/>
          </a:xfrm>
          <a:prstGeom prst="rect">
            <a:avLst/>
          </a:prstGeom>
        </p:spPr>
        <p:txBody>
          <a:bodyPr wrap="square">
            <a:spAutoFit/>
          </a:bodyPr>
          <a:lstStyle/>
          <a:p>
            <a:r>
              <a:rPr lang="es-EC" b="1" dirty="0"/>
              <a:t>Matriz de factores externos oportunidades y amenazas</a:t>
            </a:r>
          </a:p>
        </p:txBody>
      </p:sp>
      <p:graphicFrame>
        <p:nvGraphicFramePr>
          <p:cNvPr id="7" name="Objeto 6"/>
          <p:cNvGraphicFramePr>
            <a:graphicFrameLocks noChangeAspect="1"/>
          </p:cNvGraphicFramePr>
          <p:nvPr>
            <p:extLst>
              <p:ext uri="{D42A27DB-BD31-4B8C-83A1-F6EECF244321}">
                <p14:modId xmlns:p14="http://schemas.microsoft.com/office/powerpoint/2010/main" val="1667399324"/>
              </p:ext>
            </p:extLst>
          </p:nvPr>
        </p:nvGraphicFramePr>
        <p:xfrm>
          <a:off x="1259632" y="764704"/>
          <a:ext cx="6390456" cy="5328592"/>
        </p:xfrm>
        <a:graphic>
          <a:graphicData uri="http://schemas.openxmlformats.org/presentationml/2006/ole">
            <mc:AlternateContent xmlns:mc="http://schemas.openxmlformats.org/markup-compatibility/2006">
              <mc:Choice xmlns:v="urn:schemas-microsoft-com:vml" Requires="v">
                <p:oleObj spid="_x0000_s4101" name="Documento" r:id="rId5" imgW="5112741" imgH="6235784" progId="Word.Document.12">
                  <p:embed/>
                </p:oleObj>
              </mc:Choice>
              <mc:Fallback>
                <p:oleObj name="Documento" r:id="rId5" imgW="5112741" imgH="6235784" progId="Word.Document.12">
                  <p:embed/>
                  <p:pic>
                    <p:nvPicPr>
                      <p:cNvPr id="0" name=""/>
                      <p:cNvPicPr/>
                      <p:nvPr/>
                    </p:nvPicPr>
                    <p:blipFill>
                      <a:blip r:embed="rId6"/>
                      <a:stretch>
                        <a:fillRect/>
                      </a:stretch>
                    </p:blipFill>
                    <p:spPr>
                      <a:xfrm>
                        <a:off x="1259632" y="764704"/>
                        <a:ext cx="6390456" cy="5328592"/>
                      </a:xfrm>
                      <a:prstGeom prst="rect">
                        <a:avLst/>
                      </a:prstGeom>
                    </p:spPr>
                  </p:pic>
                </p:oleObj>
              </mc:Fallback>
            </mc:AlternateContent>
          </a:graphicData>
        </a:graphic>
      </p:graphicFrame>
    </p:spTree>
    <p:extLst>
      <p:ext uri="{BB962C8B-B14F-4D97-AF65-F5344CB8AC3E}">
        <p14:creationId xmlns:p14="http://schemas.microsoft.com/office/powerpoint/2010/main" val="3436633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119675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bg1"/>
                </a:solidFill>
              </a:rPr>
              <a:t>ENFOQUE METODOLENFOQUE METODOLÓGICO Y SU APLICACIÓNÓGICO Y SU APLICACIÓN</a:t>
            </a:r>
            <a:r>
              <a:rPr lang="es-EC" sz="2800" b="1" dirty="0" smtClean="0">
                <a:solidFill>
                  <a:schemeClr val="bg1"/>
                </a:solidFill>
              </a:rPr>
              <a:t>.</a:t>
            </a:r>
            <a:endParaRPr lang="es-EC" sz="2800" b="1" dirty="0">
              <a:solidFill>
                <a:schemeClr val="bg1"/>
              </a:solidFill>
            </a:endParaRPr>
          </a:p>
        </p:txBody>
      </p:sp>
      <p:sp>
        <p:nvSpPr>
          <p:cNvPr id="2" name="Rectángulo 1"/>
          <p:cNvSpPr/>
          <p:nvPr/>
        </p:nvSpPr>
        <p:spPr>
          <a:xfrm>
            <a:off x="179512" y="1412776"/>
            <a:ext cx="8727856" cy="480131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EC" b="1" dirty="0" smtClean="0"/>
              <a:t>Fase </a:t>
            </a:r>
            <a:r>
              <a:rPr lang="es-EC" b="1" dirty="0"/>
              <a:t>1. Estados financieros históricos: </a:t>
            </a:r>
            <a:r>
              <a:rPr lang="es-EC" dirty="0"/>
              <a:t>Análisis de los estados financieros de los últimos 3 o 5 periodos fiscales; Se orienta a definir como están constituidos sus activos y pasivos, su actividad, sus características operativas o cualquier otro aspecto susceptible de ser valorado.</a:t>
            </a:r>
          </a:p>
          <a:p>
            <a:endParaRPr lang="es-EC" b="1" dirty="0" smtClean="0"/>
          </a:p>
          <a:p>
            <a:r>
              <a:rPr lang="es-EC" b="1" dirty="0" smtClean="0"/>
              <a:t>Fase </a:t>
            </a:r>
            <a:r>
              <a:rPr lang="es-EC" b="1" dirty="0"/>
              <a:t>2. Premisas y Criterio de Proyección: </a:t>
            </a:r>
            <a:r>
              <a:rPr lang="es-EC" dirty="0"/>
              <a:t>Las fuentes de información deben ser las más objetivas y precisas acerca del negocio para lograr una valoración más precisa y asertiva.</a:t>
            </a:r>
          </a:p>
          <a:p>
            <a:endParaRPr lang="es-EC" dirty="0" smtClean="0"/>
          </a:p>
          <a:p>
            <a:r>
              <a:rPr lang="es-EC" b="1" dirty="0" smtClean="0"/>
              <a:t>Fase </a:t>
            </a:r>
            <a:r>
              <a:rPr lang="es-EC" b="1" dirty="0"/>
              <a:t>3. Proyección de los Estados Financieros: </a:t>
            </a:r>
            <a:r>
              <a:rPr lang="es-EC" dirty="0"/>
              <a:t>Se valora el modelo por medio del cual se proyectarán el Balance General, el Estado de Resultados y el flujo de caja libre de la empresa para los próximos </a:t>
            </a:r>
            <a:r>
              <a:rPr lang="es-EC" dirty="0" smtClean="0"/>
              <a:t>2 </a:t>
            </a:r>
            <a:r>
              <a:rPr lang="es-EC" dirty="0"/>
              <a:t>a 5 años, con base a los criterios definidos en la fase 2.</a:t>
            </a:r>
          </a:p>
          <a:p>
            <a:endParaRPr lang="es-EC" b="1" dirty="0" smtClean="0"/>
          </a:p>
          <a:p>
            <a:r>
              <a:rPr lang="es-EC" b="1" dirty="0" smtClean="0"/>
              <a:t>Fase </a:t>
            </a:r>
            <a:r>
              <a:rPr lang="es-EC" b="1" dirty="0"/>
              <a:t>4: Calculo de la tasa de descuento: </a:t>
            </a:r>
            <a:r>
              <a:rPr lang="es-EC" dirty="0"/>
              <a:t>Se calcula la tasa de descuento que refleja el riesgo </a:t>
            </a:r>
            <a:endParaRPr lang="es-EC" dirty="0" smtClean="0"/>
          </a:p>
          <a:p>
            <a:r>
              <a:rPr lang="es-EC" dirty="0" smtClean="0"/>
              <a:t>de </a:t>
            </a:r>
            <a:r>
              <a:rPr lang="es-EC" dirty="0"/>
              <a:t>la empresa en función al sector, composición de la deuda- patrimonio de la empresa.</a:t>
            </a:r>
          </a:p>
          <a:p>
            <a:endParaRPr lang="es-EC" b="1" dirty="0" smtClean="0"/>
          </a:p>
          <a:p>
            <a:r>
              <a:rPr lang="es-EC" b="1" dirty="0" smtClean="0"/>
              <a:t>Fase </a:t>
            </a:r>
            <a:r>
              <a:rPr lang="es-EC" b="1" dirty="0"/>
              <a:t>5: Valor presente neto</a:t>
            </a:r>
            <a:r>
              <a:rPr lang="es-EC" dirty="0"/>
              <a:t>: Se descuenta los flujos de caja libre proyectado en la fase 3, utilizando la tasa de descuento fase 4 para finalmente obtener el valor de la empresa.</a:t>
            </a:r>
          </a:p>
        </p:txBody>
      </p:sp>
    </p:spTree>
    <p:extLst>
      <p:ext uri="{BB962C8B-B14F-4D97-AF65-F5344CB8AC3E}">
        <p14:creationId xmlns:p14="http://schemas.microsoft.com/office/powerpoint/2010/main" val="3623345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PROYECCIONES </a:t>
            </a:r>
            <a:endParaRPr lang="es-EC" sz="2800" b="1" dirty="0"/>
          </a:p>
        </p:txBody>
      </p:sp>
      <p:sp>
        <p:nvSpPr>
          <p:cNvPr id="2" name="Rectángulo 1"/>
          <p:cNvSpPr/>
          <p:nvPr/>
        </p:nvSpPr>
        <p:spPr>
          <a:xfrm>
            <a:off x="410932" y="1116000"/>
            <a:ext cx="8280920" cy="5016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b="1" i="1" dirty="0"/>
              <a:t>Estado de resultados</a:t>
            </a:r>
          </a:p>
          <a:p>
            <a:pPr algn="just"/>
            <a:endParaRPr lang="es-EC" sz="1600" dirty="0" smtClean="0"/>
          </a:p>
          <a:p>
            <a:pPr algn="just"/>
            <a:r>
              <a:rPr lang="es-EC" sz="1600" dirty="0" smtClean="0"/>
              <a:t>Se </a:t>
            </a:r>
            <a:r>
              <a:rPr lang="es-EC" sz="1600" dirty="0"/>
              <a:t>proyecta un crecimiento de ventas para el periodo 2016 al 2020 del 5%, justificado en el promedio que se obtiene en las ventas completas del sector y las de la compañía.</a:t>
            </a:r>
          </a:p>
          <a:p>
            <a:pPr algn="just"/>
            <a:endParaRPr lang="es-EC" sz="1600" dirty="0" smtClean="0"/>
          </a:p>
          <a:p>
            <a:pPr algn="just"/>
            <a:r>
              <a:rPr lang="es-EC" sz="1600" dirty="0" smtClean="0"/>
              <a:t>En </a:t>
            </a:r>
            <a:r>
              <a:rPr lang="es-EC" sz="1600" dirty="0"/>
              <a:t>cuanto al costo de ventas se puede proyectar  que se mantendrá como el 55% en relación a las ventas proyectadas ya que se mantendrán las políticas contables establecidas desde el año 2015 con lo cual se pretende mantener la clasificación de este rubro con la misma distribución.</a:t>
            </a:r>
          </a:p>
          <a:p>
            <a:pPr algn="just"/>
            <a:endParaRPr lang="es-EC" sz="1600" dirty="0" smtClean="0"/>
          </a:p>
          <a:p>
            <a:pPr algn="just"/>
            <a:r>
              <a:rPr lang="es-EC" sz="1600" dirty="0" smtClean="0"/>
              <a:t>El </a:t>
            </a:r>
            <a:r>
              <a:rPr lang="es-EC" sz="1600" dirty="0"/>
              <a:t>crecimiento de los gastos se reducirá en varios rubros que han aumentado de una forma acelerada sin justificativo, los sueldos y beneficios se pretende que aumenten en un 3% anual tomando en cuenta la inflación (2,3%) y el incremento salarial anual. Se pretende que los beneficios sociales y demás mantengan la misma relación que mantienen con el total del  gasto la cual se muestra en el análisis vertical del esto de resultados, los arrendamientos se mantendrán en un periodo de dos años y a partir del tercero se firmara un nuevo contrato por otros tres años con un incremento del 4%, en cuanto a los demás gastos como: transporte, Suministros, gastos de viaje se pretende que mantengan un crecimiento razonable del 7 % tomando la media de crecimiento de cada uno y las políticas de control de los mismos a excepción de los gastos de gestión que se incrementaran al mismo nivel de las ventas para justificar el mismo. El pago de dividendos del año para el periodo 2016 al 2020 será del 75%.</a:t>
            </a:r>
          </a:p>
        </p:txBody>
      </p:sp>
    </p:spTree>
    <p:extLst>
      <p:ext uri="{BB962C8B-B14F-4D97-AF65-F5344CB8AC3E}">
        <p14:creationId xmlns:p14="http://schemas.microsoft.com/office/powerpoint/2010/main" val="441226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60648"/>
            <a:ext cx="8280920" cy="59093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C" sz="1400" b="1" dirty="0"/>
              <a:t>Balance general </a:t>
            </a:r>
          </a:p>
          <a:p>
            <a:pPr algn="just"/>
            <a:r>
              <a:rPr lang="es-EC" sz="1400" b="1" dirty="0"/>
              <a:t>Activo</a:t>
            </a:r>
          </a:p>
          <a:p>
            <a:pPr algn="just"/>
            <a:r>
              <a:rPr lang="es-EC" sz="1400" dirty="0"/>
              <a:t>En cuanto al efectivo y sus equivalentes se pretenderá mantener un mínimo de 55.000,00 dólares para que se mantenga como un rubro importante dentro del activo corriente lo cual nos ayudara con los índices de liquidez, además se pretende que este crezca a la par de las ventas con un 5% anual. </a:t>
            </a:r>
          </a:p>
          <a:p>
            <a:pPr algn="just"/>
            <a:r>
              <a:rPr lang="es-EC" sz="1400" dirty="0"/>
              <a:t>Las cuentas por cobrar se proyectaran utilizando la rotación de cartera (ventas / cuentas por cobrar), es decir que con dicha información, se procedió a calcular las proyecciones para los años 2016 al 2020 lo cual nos dará como resultado el incremento de las mismas en relación a las ventas.</a:t>
            </a:r>
          </a:p>
          <a:p>
            <a:pPr algn="just"/>
            <a:r>
              <a:rPr lang="es-EC" sz="1400" dirty="0"/>
              <a:t>El crédito tributario se pretende que se mantenga en relación al incremento al costo de ventas además se pretende que este se vaya liquidando con cada nuevo periodo contable. </a:t>
            </a:r>
          </a:p>
          <a:p>
            <a:pPr algn="just"/>
            <a:endParaRPr lang="es-EC" sz="1400" dirty="0"/>
          </a:p>
          <a:p>
            <a:pPr algn="just"/>
            <a:r>
              <a:rPr lang="es-EC" sz="1400" dirty="0"/>
              <a:t>En lo que respecta a propiedad planta y equipo se mantendrá  el valor de los bienes, tomando en cuenta los valores de la depreciación presentada en las políticas de la empresa, el terreno mantendrá su valor durante todo el periodo de proyección los activos biológicos se valoraran a valor razonable según la norma vigente y se calcula que su valor se incremente en un 16 % anual recuperando su valor e incrementándolo.   </a:t>
            </a:r>
          </a:p>
          <a:p>
            <a:pPr algn="just"/>
            <a:r>
              <a:rPr lang="es-EC" sz="1400" b="1" dirty="0"/>
              <a:t>Pasivo</a:t>
            </a:r>
          </a:p>
          <a:p>
            <a:pPr algn="just"/>
            <a:r>
              <a:rPr lang="es-EC" sz="1400" dirty="0"/>
              <a:t>Las cuentas y documentos por pagar, se calculó a través de la planeación del periodo medio de pago ((cuentas y documentos por pagar * 365)/costo de ventas), con dicha información se procedieron a calcular las cuentas y documentos por pagar para los años 2016 y 2020.</a:t>
            </a:r>
          </a:p>
          <a:p>
            <a:pPr algn="just"/>
            <a:r>
              <a:rPr lang="es-EC" sz="1400" dirty="0"/>
              <a:t>La partición de trabajadores e impuestos se calcularan de acuerdo a los resultados obtenidos en los demás rubros que involucran a estas cuentas, los anticipos a los clientes mantendrán la misma tendencia que se aplicó para las cuentas por pagar, se observa que la entidad se maneja con préstamos que se adeudan a los mismos accionistas por lo cual se mantendrá la tendencia a disminuir los mismos en un 5% anual.</a:t>
            </a:r>
          </a:p>
          <a:p>
            <a:pPr algn="just"/>
            <a:r>
              <a:rPr lang="es-EC" sz="1400" b="1" dirty="0"/>
              <a:t>Patrimonio</a:t>
            </a:r>
          </a:p>
          <a:p>
            <a:pPr algn="just"/>
            <a:r>
              <a:rPr lang="es-EC" sz="1400" dirty="0"/>
              <a:t>El Capital Suscrito y Reserva Legal se mantiene constante al igual que la proporción de la reserva facultativa.</a:t>
            </a:r>
          </a:p>
          <a:p>
            <a:pPr algn="just"/>
            <a:r>
              <a:rPr lang="es-EC" sz="1400" dirty="0"/>
              <a:t>El resultado del ejercicio, es el que se obtiene después de calcular el 15% de participación trabajadores, 22% de impuesto a la renta y el pago de dividendos.</a:t>
            </a:r>
          </a:p>
        </p:txBody>
      </p:sp>
    </p:spTree>
    <p:extLst>
      <p:ext uri="{BB962C8B-B14F-4D97-AF65-F5344CB8AC3E}">
        <p14:creationId xmlns:p14="http://schemas.microsoft.com/office/powerpoint/2010/main" val="382184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4281377826"/>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a 1"/>
          <p:cNvGraphicFramePr/>
          <p:nvPr>
            <p:extLst>
              <p:ext uri="{D42A27DB-BD31-4B8C-83A1-F6EECF244321}">
                <p14:modId xmlns:p14="http://schemas.microsoft.com/office/powerpoint/2010/main" val="285811937"/>
              </p:ext>
            </p:extLst>
          </p:nvPr>
        </p:nvGraphicFramePr>
        <p:xfrm>
          <a:off x="323528" y="260649"/>
          <a:ext cx="8712968" cy="59766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descr="Resultado de imagen para Valo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9912" y="2852936"/>
            <a:ext cx="1728192"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73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835062431"/>
              </p:ext>
            </p:extLst>
          </p:nvPr>
        </p:nvGraphicFramePr>
        <p:xfrm>
          <a:off x="2123726" y="1389597"/>
          <a:ext cx="5113337" cy="1728192"/>
        </p:xfrm>
        <a:graphic>
          <a:graphicData uri="http://schemas.openxmlformats.org/presentationml/2006/ole">
            <mc:AlternateContent xmlns:mc="http://schemas.openxmlformats.org/markup-compatibility/2006">
              <mc:Choice xmlns:v="urn:schemas-microsoft-com:vml" Requires="v">
                <p:oleObj spid="_x0000_s6158" name="Documento" r:id="rId4" imgW="5115262" imgH="1835706" progId="Word.Document.12">
                  <p:embed/>
                </p:oleObj>
              </mc:Choice>
              <mc:Fallback>
                <p:oleObj name="Documento" r:id="rId4" imgW="5115262" imgH="1835706" progId="Word.Document.12">
                  <p:embed/>
                  <p:pic>
                    <p:nvPicPr>
                      <p:cNvPr id="0" name=""/>
                      <p:cNvPicPr/>
                      <p:nvPr/>
                    </p:nvPicPr>
                    <p:blipFill>
                      <a:blip r:embed="rId5"/>
                      <a:stretch>
                        <a:fillRect/>
                      </a:stretch>
                    </p:blipFill>
                    <p:spPr>
                      <a:xfrm>
                        <a:off x="2123726" y="1389597"/>
                        <a:ext cx="5113337" cy="1728192"/>
                      </a:xfrm>
                      <a:prstGeom prst="rect">
                        <a:avLst/>
                      </a:prstGeom>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772313217"/>
              </p:ext>
            </p:extLst>
          </p:nvPr>
        </p:nvGraphicFramePr>
        <p:xfrm>
          <a:off x="2123727" y="3265977"/>
          <a:ext cx="5113337" cy="1035050"/>
        </p:xfrm>
        <a:graphic>
          <a:graphicData uri="http://schemas.openxmlformats.org/presentationml/2006/ole">
            <mc:AlternateContent xmlns:mc="http://schemas.openxmlformats.org/markup-compatibility/2006">
              <mc:Choice xmlns:v="urn:schemas-microsoft-com:vml" Requires="v">
                <p:oleObj spid="_x0000_s6159" name="Documento" r:id="rId6" imgW="5112741" imgH="1034317" progId="Word.Document.12">
                  <p:embed/>
                </p:oleObj>
              </mc:Choice>
              <mc:Fallback>
                <p:oleObj name="Documento" r:id="rId6" imgW="5112741" imgH="1034317" progId="Word.Document.12">
                  <p:embed/>
                  <p:pic>
                    <p:nvPicPr>
                      <p:cNvPr id="0" name=""/>
                      <p:cNvPicPr/>
                      <p:nvPr/>
                    </p:nvPicPr>
                    <p:blipFill>
                      <a:blip r:embed="rId7"/>
                      <a:stretch>
                        <a:fillRect/>
                      </a:stretch>
                    </p:blipFill>
                    <p:spPr>
                      <a:xfrm>
                        <a:off x="2123727" y="3265977"/>
                        <a:ext cx="5113337" cy="103505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395600339"/>
              </p:ext>
            </p:extLst>
          </p:nvPr>
        </p:nvGraphicFramePr>
        <p:xfrm>
          <a:off x="2123728" y="4537600"/>
          <a:ext cx="5113337" cy="1296987"/>
        </p:xfrm>
        <a:graphic>
          <a:graphicData uri="http://schemas.openxmlformats.org/presentationml/2006/ole">
            <mc:AlternateContent xmlns:mc="http://schemas.openxmlformats.org/markup-compatibility/2006">
              <mc:Choice xmlns:v="urn:schemas-microsoft-com:vml" Requires="v">
                <p:oleObj spid="_x0000_s6160" name="Documento" r:id="rId8" imgW="5112741" imgH="1297127" progId="Word.Document.12">
                  <p:embed/>
                </p:oleObj>
              </mc:Choice>
              <mc:Fallback>
                <p:oleObj name="Documento" r:id="rId8" imgW="5112741" imgH="1297127" progId="Word.Document.12">
                  <p:embed/>
                  <p:pic>
                    <p:nvPicPr>
                      <p:cNvPr id="0" name=""/>
                      <p:cNvPicPr/>
                      <p:nvPr/>
                    </p:nvPicPr>
                    <p:blipFill>
                      <a:blip r:embed="rId9"/>
                      <a:stretch>
                        <a:fillRect/>
                      </a:stretch>
                    </p:blipFill>
                    <p:spPr>
                      <a:xfrm>
                        <a:off x="2123728" y="4537600"/>
                        <a:ext cx="5113337" cy="1296987"/>
                      </a:xfrm>
                      <a:prstGeom prst="rect">
                        <a:avLst/>
                      </a:prstGeom>
                    </p:spPr>
                  </p:pic>
                </p:oleObj>
              </mc:Fallback>
            </mc:AlternateContent>
          </a:graphicData>
        </a:graphic>
      </p:graphicFrame>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l="20297" t="79733" r="9941" b="12766"/>
          <a:stretch>
            <a:fillRect/>
          </a:stretch>
        </p:blipFill>
        <p:spPr bwMode="auto">
          <a:xfrm>
            <a:off x="-794" y="6307733"/>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BALANCE GENERAL </a:t>
            </a:r>
            <a:endParaRPr lang="es-EC" sz="2800" b="1" dirty="0"/>
          </a:p>
        </p:txBody>
      </p:sp>
    </p:spTree>
    <p:extLst>
      <p:ext uri="{BB962C8B-B14F-4D97-AF65-F5344CB8AC3E}">
        <p14:creationId xmlns:p14="http://schemas.microsoft.com/office/powerpoint/2010/main" val="657051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to 3"/>
          <p:cNvGraphicFramePr>
            <a:graphicFrameLocks noChangeAspect="1"/>
          </p:cNvGraphicFramePr>
          <p:nvPr>
            <p:extLst>
              <p:ext uri="{D42A27DB-BD31-4B8C-83A1-F6EECF244321}">
                <p14:modId xmlns:p14="http://schemas.microsoft.com/office/powerpoint/2010/main" val="635810325"/>
              </p:ext>
            </p:extLst>
          </p:nvPr>
        </p:nvGraphicFramePr>
        <p:xfrm>
          <a:off x="2014538" y="1449388"/>
          <a:ext cx="5113337" cy="3957637"/>
        </p:xfrm>
        <a:graphic>
          <a:graphicData uri="http://schemas.openxmlformats.org/presentationml/2006/ole">
            <mc:AlternateContent xmlns:mc="http://schemas.openxmlformats.org/markup-compatibility/2006">
              <mc:Choice xmlns:v="urn:schemas-microsoft-com:vml" Requires="v">
                <p:oleObj spid="_x0000_s7173" name="Documento" r:id="rId5" imgW="5112741" imgH="3957622" progId="Word.Document.12">
                  <p:embed/>
                </p:oleObj>
              </mc:Choice>
              <mc:Fallback>
                <p:oleObj name="Documento" r:id="rId5" imgW="5112741" imgH="3957622" progId="Word.Document.12">
                  <p:embed/>
                  <p:pic>
                    <p:nvPicPr>
                      <p:cNvPr id="0" name=""/>
                      <p:cNvPicPr/>
                      <p:nvPr/>
                    </p:nvPicPr>
                    <p:blipFill>
                      <a:blip r:embed="rId6"/>
                      <a:stretch>
                        <a:fillRect/>
                      </a:stretch>
                    </p:blipFill>
                    <p:spPr>
                      <a:xfrm>
                        <a:off x="2014538" y="1449388"/>
                        <a:ext cx="5113337" cy="3957637"/>
                      </a:xfrm>
                      <a:prstGeom prst="rect">
                        <a:avLst/>
                      </a:prstGeom>
                    </p:spPr>
                  </p:pic>
                </p:oleObj>
              </mc:Fallback>
            </mc:AlternateContent>
          </a:graphicData>
        </a:graphic>
      </p:graphicFrame>
    </p:spTree>
    <p:extLst>
      <p:ext uri="{BB962C8B-B14F-4D97-AF65-F5344CB8AC3E}">
        <p14:creationId xmlns:p14="http://schemas.microsoft.com/office/powerpoint/2010/main" val="2081304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to 4"/>
          <p:cNvGraphicFramePr>
            <a:graphicFrameLocks noChangeAspect="1"/>
          </p:cNvGraphicFramePr>
          <p:nvPr>
            <p:extLst>
              <p:ext uri="{D42A27DB-BD31-4B8C-83A1-F6EECF244321}">
                <p14:modId xmlns:p14="http://schemas.microsoft.com/office/powerpoint/2010/main" val="3590023708"/>
              </p:ext>
            </p:extLst>
          </p:nvPr>
        </p:nvGraphicFramePr>
        <p:xfrm>
          <a:off x="1979712" y="490003"/>
          <a:ext cx="5365774" cy="5741988"/>
        </p:xfrm>
        <a:graphic>
          <a:graphicData uri="http://schemas.openxmlformats.org/presentationml/2006/ole">
            <mc:AlternateContent xmlns:mc="http://schemas.openxmlformats.org/markup-compatibility/2006">
              <mc:Choice xmlns:v="urn:schemas-microsoft-com:vml" Requires="v">
                <p:oleObj spid="_x0000_s8197" name="Documento" r:id="rId5" imgW="5112741" imgH="5742206" progId="Word.Document.12">
                  <p:embed/>
                </p:oleObj>
              </mc:Choice>
              <mc:Fallback>
                <p:oleObj name="Documento" r:id="rId5" imgW="5112741" imgH="5742206" progId="Word.Document.12">
                  <p:embed/>
                  <p:pic>
                    <p:nvPicPr>
                      <p:cNvPr id="0" name=""/>
                      <p:cNvPicPr/>
                      <p:nvPr/>
                    </p:nvPicPr>
                    <p:blipFill>
                      <a:blip r:embed="rId6"/>
                      <a:stretch>
                        <a:fillRect/>
                      </a:stretch>
                    </p:blipFill>
                    <p:spPr>
                      <a:xfrm>
                        <a:off x="1979712" y="490003"/>
                        <a:ext cx="5365774" cy="5741988"/>
                      </a:xfrm>
                      <a:prstGeom prst="rect">
                        <a:avLst/>
                      </a:prstGeom>
                    </p:spPr>
                  </p:pic>
                </p:oleObj>
              </mc:Fallback>
            </mc:AlternateContent>
          </a:graphicData>
        </a:graphic>
      </p:graphicFrame>
    </p:spTree>
    <p:extLst>
      <p:ext uri="{BB962C8B-B14F-4D97-AF65-F5344CB8AC3E}">
        <p14:creationId xmlns:p14="http://schemas.microsoft.com/office/powerpoint/2010/main" val="24662567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794" y="6307733"/>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BALANCE DE RESULTADOS </a:t>
            </a:r>
            <a:endParaRPr lang="es-EC" sz="2800" b="1" dirty="0"/>
          </a:p>
        </p:txBody>
      </p:sp>
      <p:graphicFrame>
        <p:nvGraphicFramePr>
          <p:cNvPr id="6" name="Objeto 5"/>
          <p:cNvGraphicFramePr>
            <a:graphicFrameLocks noChangeAspect="1"/>
          </p:cNvGraphicFramePr>
          <p:nvPr>
            <p:extLst>
              <p:ext uri="{D42A27DB-BD31-4B8C-83A1-F6EECF244321}">
                <p14:modId xmlns:p14="http://schemas.microsoft.com/office/powerpoint/2010/main" val="1638782827"/>
              </p:ext>
            </p:extLst>
          </p:nvPr>
        </p:nvGraphicFramePr>
        <p:xfrm>
          <a:off x="1115616" y="1973263"/>
          <a:ext cx="6552728" cy="3255937"/>
        </p:xfrm>
        <a:graphic>
          <a:graphicData uri="http://schemas.openxmlformats.org/presentationml/2006/ole">
            <mc:AlternateContent xmlns:mc="http://schemas.openxmlformats.org/markup-compatibility/2006">
              <mc:Choice xmlns:v="urn:schemas-microsoft-com:vml" Requires="v">
                <p:oleObj spid="_x0000_s9221" name="Documento" r:id="rId5" imgW="5112741" imgH="2910705" progId="Word.Document.12">
                  <p:embed/>
                </p:oleObj>
              </mc:Choice>
              <mc:Fallback>
                <p:oleObj name="Documento" r:id="rId5" imgW="5112741" imgH="2910705" progId="Word.Document.12">
                  <p:embed/>
                  <p:pic>
                    <p:nvPicPr>
                      <p:cNvPr id="0" name=""/>
                      <p:cNvPicPr/>
                      <p:nvPr/>
                    </p:nvPicPr>
                    <p:blipFill>
                      <a:blip r:embed="rId6"/>
                      <a:stretch>
                        <a:fillRect/>
                      </a:stretch>
                    </p:blipFill>
                    <p:spPr>
                      <a:xfrm>
                        <a:off x="1115616" y="1973263"/>
                        <a:ext cx="6552728" cy="3255937"/>
                      </a:xfrm>
                      <a:prstGeom prst="rect">
                        <a:avLst/>
                      </a:prstGeom>
                    </p:spPr>
                  </p:pic>
                </p:oleObj>
              </mc:Fallback>
            </mc:AlternateContent>
          </a:graphicData>
        </a:graphic>
      </p:graphicFrame>
    </p:spTree>
    <p:extLst>
      <p:ext uri="{BB962C8B-B14F-4D97-AF65-F5344CB8AC3E}">
        <p14:creationId xmlns:p14="http://schemas.microsoft.com/office/powerpoint/2010/main" val="3843603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20608" y="62319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to 1"/>
          <p:cNvGraphicFramePr>
            <a:graphicFrameLocks noChangeAspect="1"/>
          </p:cNvGraphicFramePr>
          <p:nvPr>
            <p:extLst>
              <p:ext uri="{D42A27DB-BD31-4B8C-83A1-F6EECF244321}">
                <p14:modId xmlns:p14="http://schemas.microsoft.com/office/powerpoint/2010/main" val="3834382111"/>
              </p:ext>
            </p:extLst>
          </p:nvPr>
        </p:nvGraphicFramePr>
        <p:xfrm>
          <a:off x="611560" y="1196752"/>
          <a:ext cx="7704856" cy="4896544"/>
        </p:xfrm>
        <a:graphic>
          <a:graphicData uri="http://schemas.openxmlformats.org/presentationml/2006/ole">
            <mc:AlternateContent xmlns:mc="http://schemas.openxmlformats.org/markup-compatibility/2006">
              <mc:Choice xmlns:v="urn:schemas-microsoft-com:vml" Requires="v">
                <p:oleObj spid="_x0000_s10246" name="Documento" r:id="rId5" imgW="5112741" imgH="7155257" progId="Word.Document.12">
                  <p:embed/>
                </p:oleObj>
              </mc:Choice>
              <mc:Fallback>
                <p:oleObj name="Documento" r:id="rId5" imgW="5112741" imgH="7155257" progId="Word.Document.12">
                  <p:embed/>
                  <p:pic>
                    <p:nvPicPr>
                      <p:cNvPr id="0" name=""/>
                      <p:cNvPicPr/>
                      <p:nvPr/>
                    </p:nvPicPr>
                    <p:blipFill>
                      <a:blip r:embed="rId6"/>
                      <a:stretch>
                        <a:fillRect/>
                      </a:stretch>
                    </p:blipFill>
                    <p:spPr>
                      <a:xfrm>
                        <a:off x="611560" y="1196752"/>
                        <a:ext cx="7704856" cy="4896544"/>
                      </a:xfrm>
                      <a:prstGeom prst="rect">
                        <a:avLst/>
                      </a:prstGeom>
                    </p:spPr>
                  </p:pic>
                </p:oleObj>
              </mc:Fallback>
            </mc:AlternateContent>
          </a:graphicData>
        </a:graphic>
      </p:graphicFrame>
      <p:sp>
        <p:nvSpPr>
          <p:cNvPr id="5"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FLUJO DE EFECTIVO </a:t>
            </a:r>
            <a:endParaRPr lang="es-EC" sz="2800" b="1" dirty="0"/>
          </a:p>
        </p:txBody>
      </p:sp>
    </p:spTree>
    <p:extLst>
      <p:ext uri="{BB962C8B-B14F-4D97-AF65-F5344CB8AC3E}">
        <p14:creationId xmlns:p14="http://schemas.microsoft.com/office/powerpoint/2010/main" val="1707069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316" y="1236052"/>
            <a:ext cx="3635375" cy="649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s-ES" altLang="es-EC" sz="1800" b="1" smtClean="0">
                <a:solidFill>
                  <a:srgbClr val="A600A6"/>
                </a:solidFill>
              </a:rPr>
              <a:t>Estimación de la tasa de descuento acorde al riesgo</a:t>
            </a:r>
            <a:endParaRPr lang="es-EC" altLang="es-EC" sz="2800" b="1" smtClean="0">
              <a:solidFill>
                <a:srgbClr val="A600A6"/>
              </a:solidFill>
            </a:endParaRPr>
          </a:p>
        </p:txBody>
      </p:sp>
      <p:sp>
        <p:nvSpPr>
          <p:cNvPr id="6" name="Rectangle 3"/>
          <p:cNvSpPr/>
          <p:nvPr/>
        </p:nvSpPr>
        <p:spPr>
          <a:xfrm>
            <a:off x="4926629" y="1127920"/>
            <a:ext cx="4032250" cy="649288"/>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s-ES" altLang="es-EC" sz="1800" b="1" dirty="0" smtClean="0">
                <a:solidFill>
                  <a:srgbClr val="A600A6"/>
                </a:solidFill>
              </a:rPr>
              <a:t>Estimación </a:t>
            </a:r>
            <a:r>
              <a:rPr lang="es-ES_tradnl" altLang="es-EC" sz="1800" b="1" dirty="0" smtClean="0">
                <a:solidFill>
                  <a:srgbClr val="A600A6"/>
                </a:solidFill>
              </a:rPr>
              <a:t>del Valor Residual</a:t>
            </a:r>
            <a:endParaRPr lang="es-EC" altLang="es-EC" sz="2800" b="1" dirty="0" smtClean="0">
              <a:solidFill>
                <a:srgbClr val="A600A6"/>
              </a:solidFill>
            </a:endParaRPr>
          </a:p>
        </p:txBody>
      </p:sp>
      <p:pic>
        <p:nvPicPr>
          <p:cNvPr id="25605" name="Imagen 1" descr="Captura de pantalla 2016-02-17 a la(s) 6.49.5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006" y="2299649"/>
            <a:ext cx="3384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n 2" descr="Captura de pantalla 2016-02-17 a la(s) 6.50.4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376" y="2850580"/>
            <a:ext cx="3384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n 7" descr="Captura de pantalla 2016-02-17 a la(s) 6.56.3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087" y="4733131"/>
            <a:ext cx="3406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1" name="Agrupar 17"/>
          <p:cNvGrpSpPr>
            <a:grpSpLocks/>
          </p:cNvGrpSpPr>
          <p:nvPr/>
        </p:nvGrpSpPr>
        <p:grpSpPr bwMode="auto">
          <a:xfrm>
            <a:off x="5160927" y="2449299"/>
            <a:ext cx="3382963" cy="3311525"/>
            <a:chOff x="5148064" y="1844824"/>
            <a:chExt cx="2376264" cy="2232248"/>
          </a:xfrm>
        </p:grpSpPr>
        <p:cxnSp>
          <p:nvCxnSpPr>
            <p:cNvPr id="3" name="Conector recto 2"/>
            <p:cNvCxnSpPr>
              <a:cxnSpLocks noChangeShapeType="1"/>
            </p:cNvCxnSpPr>
            <p:nvPr/>
          </p:nvCxnSpPr>
          <p:spPr bwMode="auto">
            <a:xfrm>
              <a:off x="5148064" y="2060986"/>
              <a:ext cx="0" cy="20160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Conector recto 6"/>
            <p:cNvCxnSpPr>
              <a:cxnSpLocks noChangeShapeType="1"/>
            </p:cNvCxnSpPr>
            <p:nvPr/>
          </p:nvCxnSpPr>
          <p:spPr bwMode="auto">
            <a:xfrm>
              <a:off x="5148064" y="4077072"/>
              <a:ext cx="237626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Conector recto 9"/>
            <p:cNvCxnSpPr>
              <a:cxnSpLocks noChangeShapeType="1"/>
            </p:cNvCxnSpPr>
            <p:nvPr/>
          </p:nvCxnSpPr>
          <p:spPr bwMode="auto">
            <a:xfrm>
              <a:off x="5148064" y="3644748"/>
              <a:ext cx="2376264" cy="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Conector curvado 12"/>
            <p:cNvCxnSpPr>
              <a:cxnSpLocks noChangeShapeType="1"/>
            </p:cNvCxnSpPr>
            <p:nvPr/>
          </p:nvCxnSpPr>
          <p:spPr bwMode="auto">
            <a:xfrm rot="5400000" flipH="1" flipV="1">
              <a:off x="5076224" y="1916664"/>
              <a:ext cx="1728227" cy="1584548"/>
            </a:xfrm>
            <a:prstGeom prst="curvedConnector3">
              <a:avLst>
                <a:gd name="adj1" fmla="val 50000"/>
              </a:avLst>
            </a:prstGeom>
            <a:noFill/>
            <a:ln w="25400">
              <a:solidFill>
                <a:srgbClr val="6B6BC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Forma libre 16"/>
            <p:cNvSpPr>
              <a:spLocks/>
            </p:cNvSpPr>
            <p:nvPr/>
          </p:nvSpPr>
          <p:spPr bwMode="auto">
            <a:xfrm>
              <a:off x="5179287" y="2565008"/>
              <a:ext cx="2201194" cy="1008043"/>
            </a:xfrm>
            <a:custGeom>
              <a:avLst/>
              <a:gdLst>
                <a:gd name="T0" fmla="*/ 0 w 1739058"/>
                <a:gd name="T1" fmla="*/ 1008043 h 947012"/>
                <a:gd name="T2" fmla="*/ 1125242 w 1739058"/>
                <a:gd name="T3" fmla="*/ 677592 h 947012"/>
                <a:gd name="T4" fmla="*/ 2107596 w 1739058"/>
                <a:gd name="T5" fmla="*/ 46730 h 947012"/>
                <a:gd name="T6" fmla="*/ 2161179 w 1739058"/>
                <a:gd name="T7" fmla="*/ 46730 h 947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9058" h="947012">
                  <a:moveTo>
                    <a:pt x="0" y="947012"/>
                  </a:moveTo>
                  <a:cubicBezTo>
                    <a:pt x="305741" y="867049"/>
                    <a:pt x="611482" y="787086"/>
                    <a:pt x="889000" y="636568"/>
                  </a:cubicBezTo>
                  <a:cubicBezTo>
                    <a:pt x="1166519" y="486049"/>
                    <a:pt x="1528704" y="142679"/>
                    <a:pt x="1665111" y="43901"/>
                  </a:cubicBezTo>
                  <a:cubicBezTo>
                    <a:pt x="1801518" y="-54877"/>
                    <a:pt x="1707444" y="43901"/>
                    <a:pt x="1707444" y="43901"/>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s-EC"/>
            </a:p>
          </p:txBody>
        </p:sp>
      </p:grpSp>
      <p:pic>
        <p:nvPicPr>
          <p:cNvPr id="25612" name="Imagen 18" descr="Captura de pantalla 2016-02-17 a la(s) 16.14.1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84150" y="2299649"/>
            <a:ext cx="1714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Imagen 19" descr="Captura de pantalla 2016-02-17 a la(s) 16.14.4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3357563"/>
            <a:ext cx="1435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CuadroTexto 21"/>
          <p:cNvSpPr txBox="1">
            <a:spLocks noChangeArrowheads="1"/>
          </p:cNvSpPr>
          <p:nvPr/>
        </p:nvSpPr>
        <p:spPr bwMode="auto">
          <a:xfrm>
            <a:off x="5148263" y="1773238"/>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s-ES" altLang="es-EC" sz="1800" dirty="0"/>
              <a:t>g= perpetuo</a:t>
            </a:r>
          </a:p>
        </p:txBody>
      </p:sp>
      <p:sp>
        <p:nvSpPr>
          <p:cNvPr id="25615" name="CuadroTexto 29"/>
          <p:cNvSpPr txBox="1">
            <a:spLocks noChangeArrowheads="1"/>
          </p:cNvSpPr>
          <p:nvPr/>
        </p:nvSpPr>
        <p:spPr bwMode="auto">
          <a:xfrm>
            <a:off x="7343775" y="306863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s-ES" altLang="es-EC" sz="1800"/>
              <a:t>g= constante</a:t>
            </a:r>
          </a:p>
        </p:txBody>
      </p:sp>
      <p:sp>
        <p:nvSpPr>
          <p:cNvPr id="25616" name="CuadroTexto 30"/>
          <p:cNvSpPr txBox="1">
            <a:spLocks noChangeArrowheads="1"/>
          </p:cNvSpPr>
          <p:nvPr/>
        </p:nvSpPr>
        <p:spPr bwMode="auto">
          <a:xfrm>
            <a:off x="7164388" y="46529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s-ES" altLang="es-EC" sz="1800"/>
              <a:t>g= cero</a:t>
            </a:r>
          </a:p>
        </p:txBody>
      </p:sp>
      <p:pic>
        <p:nvPicPr>
          <p:cNvPr id="25617" name="Imagen 23" descr="Captura de pantalla 2016-02-17 a la(s) 16.18.2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5084763"/>
            <a:ext cx="1511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CuadroTexto 34"/>
          <p:cNvSpPr txBox="1">
            <a:spLocks noChangeArrowheads="1"/>
          </p:cNvSpPr>
          <p:nvPr/>
        </p:nvSpPr>
        <p:spPr bwMode="auto">
          <a:xfrm>
            <a:off x="5507831" y="5985527"/>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s-ES" altLang="es-EC" sz="1800" dirty="0"/>
              <a:t>g= 0</a:t>
            </a:r>
          </a:p>
          <a:p>
            <a:pPr eaLnBrk="1" hangingPunct="1">
              <a:spcBef>
                <a:spcPct val="0"/>
              </a:spcBef>
              <a:buFontTx/>
              <a:buNone/>
            </a:pPr>
            <a:r>
              <a:rPr lang="es-ES" altLang="es-EC" sz="1800" dirty="0"/>
              <a:t>VR=  $661.116,50 </a:t>
            </a:r>
          </a:p>
        </p:txBody>
      </p:sp>
      <p:sp>
        <p:nvSpPr>
          <p:cNvPr id="24" name="14 Rectángulo"/>
          <p:cNvSpPr/>
          <p:nvPr/>
        </p:nvSpPr>
        <p:spPr>
          <a:xfrm>
            <a:off x="0" y="-37753"/>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a:t>Estimación de la tasa de descuento acorde al riesgo</a:t>
            </a:r>
            <a:endParaRPr lang="es-EC" sz="2800" b="1" dirty="0"/>
          </a:p>
        </p:txBody>
      </p:sp>
      <p:pic>
        <p:nvPicPr>
          <p:cNvPr id="2" name="Imagen 1"/>
          <p:cNvPicPr>
            <a:picLocks noChangeAspect="1"/>
          </p:cNvPicPr>
          <p:nvPr/>
        </p:nvPicPr>
        <p:blipFill rotWithShape="1">
          <a:blip r:embed="rId9"/>
          <a:srcRect l="29332" t="46217" r="45210" b="28216"/>
          <a:stretch/>
        </p:blipFill>
        <p:spPr>
          <a:xfrm>
            <a:off x="669188" y="3289110"/>
            <a:ext cx="3312368" cy="1173507"/>
          </a:xfrm>
          <a:prstGeom prst="rect">
            <a:avLst/>
          </a:prstGeom>
        </p:spPr>
      </p:pic>
      <p:sp>
        <p:nvSpPr>
          <p:cNvPr id="5" name="CuadroTexto 4"/>
          <p:cNvSpPr txBox="1"/>
          <p:nvPr/>
        </p:nvSpPr>
        <p:spPr>
          <a:xfrm>
            <a:off x="1389268" y="5306164"/>
            <a:ext cx="1872208" cy="369332"/>
          </a:xfrm>
          <a:prstGeom prst="rect">
            <a:avLst/>
          </a:prstGeom>
          <a:noFill/>
        </p:spPr>
        <p:txBody>
          <a:bodyPr wrap="square" rtlCol="0">
            <a:spAutoFit/>
          </a:bodyPr>
          <a:lstStyle/>
          <a:p>
            <a:r>
              <a:rPr lang="es-EC" dirty="0" err="1" smtClean="0"/>
              <a:t>Ke</a:t>
            </a:r>
            <a:r>
              <a:rPr lang="es-EC" dirty="0" smtClean="0"/>
              <a:t> =  </a:t>
            </a:r>
            <a:r>
              <a:rPr lang="es-EC" dirty="0" err="1" smtClean="0"/>
              <a:t>Wacc</a:t>
            </a:r>
            <a:r>
              <a:rPr lang="es-EC" dirty="0" smtClean="0"/>
              <a:t> = 18%</a:t>
            </a:r>
            <a:endParaRPr lang="es-EC" dirty="0"/>
          </a:p>
        </p:txBody>
      </p:sp>
    </p:spTree>
    <p:extLst>
      <p:ext uri="{BB962C8B-B14F-4D97-AF65-F5344CB8AC3E}">
        <p14:creationId xmlns:p14="http://schemas.microsoft.com/office/powerpoint/2010/main" val="3809454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20297" t="79733" r="9941" b="12766"/>
          <a:stretch>
            <a:fillRect/>
          </a:stretch>
        </p:blipFill>
        <p:spPr bwMode="auto">
          <a:xfrm>
            <a:off x="-794" y="6307733"/>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4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FLUJO DE CAJA DESCONTADO </a:t>
            </a:r>
            <a:endParaRPr lang="es-EC" sz="28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2275559804"/>
              </p:ext>
            </p:extLst>
          </p:nvPr>
        </p:nvGraphicFramePr>
        <p:xfrm>
          <a:off x="251521" y="1268760"/>
          <a:ext cx="8568952" cy="5112568"/>
        </p:xfrm>
        <a:graphic>
          <a:graphicData uri="http://schemas.openxmlformats.org/presentationml/2006/ole">
            <mc:AlternateContent xmlns:mc="http://schemas.openxmlformats.org/markup-compatibility/2006">
              <mc:Choice xmlns:v="urn:schemas-microsoft-com:vml" Requires="v">
                <p:oleObj spid="_x0000_s11268" name="Documento" r:id="rId5" imgW="5601298" imgH="7244540" progId="Word.Document.12">
                  <p:embed/>
                </p:oleObj>
              </mc:Choice>
              <mc:Fallback>
                <p:oleObj name="Documento" r:id="rId5" imgW="5601298" imgH="7244540" progId="Word.Document.12">
                  <p:embed/>
                  <p:pic>
                    <p:nvPicPr>
                      <p:cNvPr id="0" name=""/>
                      <p:cNvPicPr/>
                      <p:nvPr/>
                    </p:nvPicPr>
                    <p:blipFill>
                      <a:blip r:embed="rId6"/>
                      <a:stretch>
                        <a:fillRect/>
                      </a:stretch>
                    </p:blipFill>
                    <p:spPr>
                      <a:xfrm>
                        <a:off x="251521" y="1268760"/>
                        <a:ext cx="8568952" cy="5112568"/>
                      </a:xfrm>
                      <a:prstGeom prst="rect">
                        <a:avLst/>
                      </a:prstGeom>
                    </p:spPr>
                  </p:pic>
                </p:oleObj>
              </mc:Fallback>
            </mc:AlternateContent>
          </a:graphicData>
        </a:graphic>
      </p:graphicFrame>
    </p:spTree>
    <p:extLst>
      <p:ext uri="{BB962C8B-B14F-4D97-AF65-F5344CB8AC3E}">
        <p14:creationId xmlns:p14="http://schemas.microsoft.com/office/powerpoint/2010/main" val="965495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19672" y="1628800"/>
            <a:ext cx="6192688" cy="3168352"/>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000" b="1" dirty="0" smtClean="0">
                <a:solidFill>
                  <a:srgbClr val="0070C0"/>
                </a:solidFill>
              </a:rPr>
              <a:t>CONCLUSIONES Y RECOMENDACIONES </a:t>
            </a:r>
          </a:p>
          <a:p>
            <a:pPr algn="ctr"/>
            <a:endParaRPr lang="es-EC" sz="2800" b="1" dirty="0"/>
          </a:p>
        </p:txBody>
      </p:sp>
    </p:spTree>
    <p:extLst>
      <p:ext uri="{BB962C8B-B14F-4D97-AF65-F5344CB8AC3E}">
        <p14:creationId xmlns:p14="http://schemas.microsoft.com/office/powerpoint/2010/main" val="1563379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2991169088"/>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408923" y="1340769"/>
            <a:ext cx="8352928" cy="4464495"/>
          </a:xfrm>
          <a:prstGeom prst="roundRect">
            <a:avLst/>
          </a:prstGeom>
          <a:ln/>
        </p:spPr>
        <p:style>
          <a:lnRef idx="1">
            <a:schemeClr val="dk1"/>
          </a:lnRef>
          <a:fillRef idx="1003">
            <a:schemeClr val="lt1"/>
          </a:fillRef>
          <a:effectRef idx="1">
            <a:schemeClr val="dk1"/>
          </a:effectRef>
          <a:fontRef idx="minor">
            <a:schemeClr val="dk1"/>
          </a:fontRef>
        </p:style>
        <p:txBody>
          <a:bodyPr rtlCol="0" anchor="ctr"/>
          <a:lstStyle/>
          <a:p>
            <a:pPr algn="just"/>
            <a:r>
              <a:rPr lang="es-EC" sz="2000" b="1" dirty="0" smtClean="0">
                <a:solidFill>
                  <a:schemeClr val="tx2"/>
                </a:solidFill>
              </a:rPr>
              <a:t>Se </a:t>
            </a:r>
            <a:r>
              <a:rPr lang="es-EC" sz="2000" b="1" dirty="0">
                <a:solidFill>
                  <a:schemeClr val="tx2"/>
                </a:solidFill>
              </a:rPr>
              <a:t>puede mencionar  que se ha realizado un análisis extenso de los diferentes métodos de valoración pasando por los más sencillos hasta los más dinámicos y complejos lo cual ayudo a la determinación de que  las PYMES cumplen con el perfil requerido por diversos métodos de valoración en especial los más sencillos, pero por medio de experiencias en otros países, el conocimiento que las miembros del sector mostraron y la gran difusión que muestra el método de flujo de caja descontados en prácticamente todos los sectores productivos de la economía se eligió este como el idóneo para aplicar al grupo de entidades que conforman este sector, con lo cual se ha comprobado la hipótesis planteada al inicio del proyecto.</a:t>
            </a:r>
          </a:p>
        </p:txBody>
      </p:sp>
      <p:sp>
        <p:nvSpPr>
          <p:cNvPr id="7" name="6 Rectángulo"/>
          <p:cNvSpPr/>
          <p:nvPr/>
        </p:nvSpPr>
        <p:spPr>
          <a:xfrm>
            <a:off x="0" y="20101"/>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CONCLUSIONES</a:t>
            </a:r>
            <a:endParaRPr lang="es-EC" sz="2800" b="1" dirty="0"/>
          </a:p>
        </p:txBody>
      </p:sp>
    </p:spTree>
    <p:extLst>
      <p:ext uri="{BB962C8B-B14F-4D97-AF65-F5344CB8AC3E}">
        <p14:creationId xmlns:p14="http://schemas.microsoft.com/office/powerpoint/2010/main" val="23705047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2638615605"/>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95536" y="1268760"/>
            <a:ext cx="8352928" cy="4320480"/>
          </a:xfrm>
          <a:prstGeom prst="roundRect">
            <a:avLst/>
          </a:prstGeom>
          <a:ln/>
        </p:spPr>
        <p:style>
          <a:lnRef idx="1">
            <a:schemeClr val="dk1"/>
          </a:lnRef>
          <a:fillRef idx="1003">
            <a:schemeClr val="lt1"/>
          </a:fillRef>
          <a:effectRef idx="1">
            <a:schemeClr val="dk1"/>
          </a:effectRef>
          <a:fontRef idx="minor">
            <a:schemeClr val="dk1"/>
          </a:fontRef>
        </p:style>
        <p:txBody>
          <a:bodyPr rtlCol="0" anchor="ctr"/>
          <a:lstStyle/>
          <a:p>
            <a:pPr algn="just"/>
            <a:r>
              <a:rPr lang="es-EC" sz="2000" b="1" dirty="0" smtClean="0">
                <a:solidFill>
                  <a:schemeClr val="tx2"/>
                </a:solidFill>
              </a:rPr>
              <a:t>Se </a:t>
            </a:r>
            <a:r>
              <a:rPr lang="es-EC" sz="2000" b="1" dirty="0">
                <a:solidFill>
                  <a:schemeClr val="tx2"/>
                </a:solidFill>
              </a:rPr>
              <a:t>pudo obtener como resultado del estudio es la gran </a:t>
            </a:r>
            <a:r>
              <a:rPr lang="es-EC" sz="2000" b="1" dirty="0" smtClean="0">
                <a:solidFill>
                  <a:schemeClr val="tx2"/>
                </a:solidFill>
              </a:rPr>
              <a:t>importancia que </a:t>
            </a:r>
            <a:r>
              <a:rPr lang="es-EC" sz="2000" b="1" dirty="0">
                <a:solidFill>
                  <a:schemeClr val="tx2"/>
                </a:solidFill>
              </a:rPr>
              <a:t>tiene este sector para el país en diversos puntos como por ejemplo en la generación de empleo ya que familias enteras trabajan y sobreviven de esta actividad, pero este punto es uno de los principales inconvenientes que encuentra el sector para su crecimiento ya que al ser empresas familiares en muchos casos no han logrado sobresalir por la falta de apertura, lo cual se vio reflejado en la encuesta la cual nos informó que la mayoría de las entidades tomaran la información proporcionada por el método de valoración para propósitos internos, mas no ven la importancia de compartir y recibir información de las entidades del mismo sector </a:t>
            </a:r>
          </a:p>
        </p:txBody>
      </p:sp>
      <p:sp>
        <p:nvSpPr>
          <p:cNvPr id="7" name="6 Rectángulo"/>
          <p:cNvSpPr/>
          <p:nvPr/>
        </p:nvSpPr>
        <p:spPr>
          <a:xfrm>
            <a:off x="0" y="20101"/>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CONCLUSIONES</a:t>
            </a:r>
            <a:endParaRPr lang="es-EC" sz="2800" b="1" dirty="0"/>
          </a:p>
        </p:txBody>
      </p:sp>
    </p:spTree>
    <p:extLst>
      <p:ext uri="{BB962C8B-B14F-4D97-AF65-F5344CB8AC3E}">
        <p14:creationId xmlns:p14="http://schemas.microsoft.com/office/powerpoint/2010/main" val="730498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3916044048"/>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t>OBJETIVOS</a:t>
            </a:r>
            <a:endParaRPr lang="es-EC" sz="4800" b="1" dirty="0"/>
          </a:p>
        </p:txBody>
      </p:sp>
      <p:graphicFrame>
        <p:nvGraphicFramePr>
          <p:cNvPr id="9" name="Diagrama 8"/>
          <p:cNvGraphicFramePr/>
          <p:nvPr>
            <p:extLst>
              <p:ext uri="{D42A27DB-BD31-4B8C-83A1-F6EECF244321}">
                <p14:modId xmlns:p14="http://schemas.microsoft.com/office/powerpoint/2010/main" val="3718184378"/>
              </p:ext>
            </p:extLst>
          </p:nvPr>
        </p:nvGraphicFramePr>
        <p:xfrm>
          <a:off x="179512" y="1396999"/>
          <a:ext cx="8208912" cy="49117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268" name="Picture 4" descr="Resultado de imagen para objetivo gener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2160" y="2780928"/>
            <a:ext cx="295232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69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1140717227"/>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408923" y="1340769"/>
            <a:ext cx="8352928" cy="4464495"/>
          </a:xfrm>
          <a:prstGeom prst="roundRect">
            <a:avLst/>
          </a:prstGeom>
          <a:ln/>
        </p:spPr>
        <p:style>
          <a:lnRef idx="1">
            <a:schemeClr val="dk1"/>
          </a:lnRef>
          <a:fillRef idx="1003">
            <a:schemeClr val="lt1"/>
          </a:fillRef>
          <a:effectRef idx="1">
            <a:schemeClr val="dk1"/>
          </a:effectRef>
          <a:fontRef idx="minor">
            <a:schemeClr val="dk1"/>
          </a:fontRef>
        </p:style>
        <p:txBody>
          <a:bodyPr rtlCol="0" anchor="ctr"/>
          <a:lstStyle/>
          <a:p>
            <a:pPr algn="just"/>
            <a:r>
              <a:rPr lang="es-EC" sz="2000" b="1" dirty="0" smtClean="0">
                <a:solidFill>
                  <a:schemeClr val="tx2"/>
                </a:solidFill>
              </a:rPr>
              <a:t>La </a:t>
            </a:r>
            <a:r>
              <a:rPr lang="es-EC" sz="2000" b="1" dirty="0">
                <a:solidFill>
                  <a:schemeClr val="tx2"/>
                </a:solidFill>
              </a:rPr>
              <a:t>elección de del método de valoración se procedió  aplicarlo en una empresa real con resultados exitosos con lo cual se demostró que las empresas de este sector están aptas para ser evaluadas por el método antes mencionado, afirmando así los resultados del estudio los cuales reflejaron que es viable valorar estas empresas ya que el nivel de información proporcionado por el ente regulador es suficiente para la aplicación del método además de que un porcentaje mayoritario estaría dispuesto aplicar este método, lo cual nos deja abierto una puerta para la implementación de modelos más complejos que proporcionen información aún más completa y fiable.</a:t>
            </a:r>
          </a:p>
        </p:txBody>
      </p:sp>
      <p:sp>
        <p:nvSpPr>
          <p:cNvPr id="7" name="6 Rectángulo"/>
          <p:cNvSpPr/>
          <p:nvPr/>
        </p:nvSpPr>
        <p:spPr>
          <a:xfrm>
            <a:off x="0" y="20101"/>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CONCLUSIONES</a:t>
            </a:r>
            <a:endParaRPr lang="es-EC" sz="2800" b="1" dirty="0"/>
          </a:p>
        </p:txBody>
      </p:sp>
    </p:spTree>
    <p:extLst>
      <p:ext uri="{BB962C8B-B14F-4D97-AF65-F5344CB8AC3E}">
        <p14:creationId xmlns:p14="http://schemas.microsoft.com/office/powerpoint/2010/main" val="3031341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405437872"/>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95536" y="1268759"/>
            <a:ext cx="8352928" cy="50399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400" b="1" dirty="0">
                <a:solidFill>
                  <a:schemeClr val="tx2"/>
                </a:solidFill>
              </a:rPr>
              <a:t>El estudio que se ha realizado de los métodos de valoración en si fue lo más completo posible, pero no se puede aseverar que se cubrió toda la materia referente a la valoración de empresas ya que con el pasar del tiempo se observan nuevas formas y mucho más actuales de valoración por lo que se recomienda que en un futuro se vuelva analizar dichos métodos con el fin de verificar si existe una forma mucho más eficiente de obtener información satisfactoria de la empresa por lo pronto se procederá a mencionar una propuesta de un nuevo tema de investigación relacionado con este tema.</a:t>
            </a:r>
            <a:endParaRPr lang="es-EC" sz="2400" b="1" dirty="0" smtClean="0">
              <a:solidFill>
                <a:schemeClr val="tx2"/>
              </a:solidFill>
            </a:endParaRPr>
          </a:p>
        </p:txBody>
      </p:sp>
      <p:sp>
        <p:nvSpPr>
          <p:cNvPr id="7" name="6 Rectángulo"/>
          <p:cNvSpPr/>
          <p:nvPr/>
        </p:nvSpPr>
        <p:spPr>
          <a:xfrm>
            <a:off x="0" y="20101"/>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RECOMENDACIONES</a:t>
            </a:r>
            <a:endParaRPr lang="es-EC" sz="2800" b="1" dirty="0"/>
          </a:p>
        </p:txBody>
      </p:sp>
    </p:spTree>
    <p:extLst>
      <p:ext uri="{BB962C8B-B14F-4D97-AF65-F5344CB8AC3E}">
        <p14:creationId xmlns:p14="http://schemas.microsoft.com/office/powerpoint/2010/main" val="328222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566513966"/>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95536" y="1268759"/>
            <a:ext cx="8352928" cy="50399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sz="2400">
                <a:solidFill>
                  <a:schemeClr val="tx2"/>
                </a:solidFill>
              </a:rPr>
              <a:t>En cuanto a lo que se refiere al método elegido se propone recomendarlo para las empresas del sector de manera que se masifique en el mismo para que exista información comparable del mismo, lo cual permitirá mejorar la competitividad, pero esto también se logra dejando de lado la estructura de negocio familiar que maneja la gran mayoría de estas empresas incluida la estudiada en el caso práctico, también se recomienda una  mayor capacitación en temas de administración financiera ya que esto ayudara a la mejor implementación del método propuesto además que se dará como resultado una clara subida en la eficiencia de la empresa. </a:t>
            </a:r>
            <a:endParaRPr lang="es-EC" sz="2800" b="1" dirty="0" smtClean="0">
              <a:solidFill>
                <a:schemeClr val="tx2"/>
              </a:solidFill>
            </a:endParaRPr>
          </a:p>
        </p:txBody>
      </p:sp>
      <p:sp>
        <p:nvSpPr>
          <p:cNvPr id="7" name="6 Rectángulo"/>
          <p:cNvSpPr/>
          <p:nvPr/>
        </p:nvSpPr>
        <p:spPr>
          <a:xfrm>
            <a:off x="0" y="20101"/>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smtClean="0"/>
          </a:p>
          <a:p>
            <a:pPr algn="ctr"/>
            <a:r>
              <a:rPr lang="es-EC" sz="2800" b="1" dirty="0" smtClean="0"/>
              <a:t>RECOMENDACIONES</a:t>
            </a:r>
            <a:endParaRPr lang="es-EC" sz="2800" b="1" dirty="0"/>
          </a:p>
          <a:p>
            <a:pPr algn="ctr"/>
            <a:endParaRPr lang="es-EC" sz="2800" b="1" dirty="0"/>
          </a:p>
        </p:txBody>
      </p:sp>
    </p:spTree>
    <p:extLst>
      <p:ext uri="{BB962C8B-B14F-4D97-AF65-F5344CB8AC3E}">
        <p14:creationId xmlns:p14="http://schemas.microsoft.com/office/powerpoint/2010/main" val="37008589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817767"/>
            <a:ext cx="8208912" cy="496855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val="1904123809"/>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Resultado de imagen para graci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175" y="1726122"/>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52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68425569"/>
              </p:ext>
            </p:extLst>
          </p:nvPr>
        </p:nvGraphicFramePr>
        <p:xfrm>
          <a:off x="395536" y="1340768"/>
          <a:ext cx="813690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p:cNvSpPr txBox="1"/>
          <p:nvPr/>
        </p:nvSpPr>
        <p:spPr>
          <a:xfrm>
            <a:off x="2123728" y="326806"/>
            <a:ext cx="4608512" cy="830997"/>
          </a:xfrm>
          <a:prstGeom prst="rect">
            <a:avLst/>
          </a:prstGeom>
          <a:noFill/>
        </p:spPr>
        <p:txBody>
          <a:bodyPr wrap="square" rtlCol="0">
            <a:spAutoFit/>
          </a:bodyPr>
          <a:lstStyle/>
          <a:p>
            <a:pPr algn="ctr"/>
            <a:r>
              <a:rPr lang="es-EC" sz="4800" b="1" dirty="0" smtClean="0"/>
              <a:t>Específicos</a:t>
            </a:r>
            <a:r>
              <a:rPr lang="es-EC" sz="2000" dirty="0" smtClean="0"/>
              <a:t> </a:t>
            </a:r>
            <a:endParaRPr lang="es-EC" sz="2000" dirty="0"/>
          </a:p>
        </p:txBody>
      </p:sp>
    </p:spTree>
    <p:extLst>
      <p:ext uri="{BB962C8B-B14F-4D97-AF65-F5344CB8AC3E}">
        <p14:creationId xmlns:p14="http://schemas.microsoft.com/office/powerpoint/2010/main" val="148632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0" y="0"/>
            <a:ext cx="9144000" cy="98072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HIPÓTESIS GENERAL</a:t>
            </a:r>
            <a:endParaRPr lang="es-EC" sz="2800" b="1" dirty="0"/>
          </a:p>
        </p:txBody>
      </p:sp>
      <p:sp>
        <p:nvSpPr>
          <p:cNvPr id="2" name="1 Rectángulo redondeado"/>
          <p:cNvSpPr/>
          <p:nvPr/>
        </p:nvSpPr>
        <p:spPr>
          <a:xfrm>
            <a:off x="251520" y="1700808"/>
            <a:ext cx="8568952" cy="266429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EC" sz="3200" dirty="0"/>
              <a:t>Existe un modelo de valoración de empresas que se adapte a la realidad de las </a:t>
            </a:r>
            <a:r>
              <a:rPr lang="es-EC" sz="3200" dirty="0" smtClean="0"/>
              <a:t>PYMES </a:t>
            </a:r>
            <a:r>
              <a:rPr lang="es-EC" sz="3200" dirty="0"/>
              <a:t>del sector agropecuario del país, el cual pueda satisfacer las diferentes necesidades de información que tienen los grupos de interés.</a:t>
            </a:r>
          </a:p>
        </p:txBody>
      </p:sp>
    </p:spTree>
    <p:extLst>
      <p:ext uri="{BB962C8B-B14F-4D97-AF65-F5344CB8AC3E}">
        <p14:creationId xmlns:p14="http://schemas.microsoft.com/office/powerpoint/2010/main" val="1676057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1619672" y="1628800"/>
            <a:ext cx="6192688" cy="2880320"/>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800" b="1" dirty="0" smtClean="0"/>
              <a:t>CAPÍTULO II</a:t>
            </a:r>
          </a:p>
          <a:p>
            <a:pPr algn="ctr"/>
            <a:endParaRPr lang="es-EC" sz="3200" b="1" dirty="0"/>
          </a:p>
          <a:p>
            <a:pPr algn="ctr"/>
            <a:r>
              <a:rPr lang="es-EC" sz="4000" b="1" dirty="0" smtClean="0">
                <a:solidFill>
                  <a:srgbClr val="0070C0"/>
                </a:solidFill>
              </a:rPr>
              <a:t>MARCO TEÓRICO</a:t>
            </a:r>
          </a:p>
          <a:p>
            <a:pPr algn="ctr"/>
            <a:endParaRPr lang="es-EC" sz="2800" b="1" dirty="0"/>
          </a:p>
        </p:txBody>
      </p:sp>
    </p:spTree>
    <p:extLst>
      <p:ext uri="{BB962C8B-B14F-4D97-AF65-F5344CB8AC3E}">
        <p14:creationId xmlns:p14="http://schemas.microsoft.com/office/powerpoint/2010/main" val="3252164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17966</TotalTime>
  <Words>4257</Words>
  <Application>Microsoft Office PowerPoint</Application>
  <PresentationFormat>Presentación en pantalla (4:3)</PresentationFormat>
  <Paragraphs>328</Paragraphs>
  <Slides>63</Slides>
  <Notes>34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63</vt:i4>
      </vt:variant>
    </vt:vector>
  </HeadingPairs>
  <TitlesOfParts>
    <vt:vector size="70" baseType="lpstr">
      <vt:lpstr>ＭＳ Ｐゴシック</vt:lpstr>
      <vt:lpstr>Arial</vt:lpstr>
      <vt:lpstr>Calibri</vt:lpstr>
      <vt:lpstr>Times New Roman</vt:lpstr>
      <vt:lpstr>Tema de Office</vt:lpstr>
      <vt:lpstr>CorelDRAW</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Christian Valencia</cp:lastModifiedBy>
  <cp:revision>397</cp:revision>
  <dcterms:created xsi:type="dcterms:W3CDTF">2012-04-21T01:11:57Z</dcterms:created>
  <dcterms:modified xsi:type="dcterms:W3CDTF">2017-03-20T05:05:16Z</dcterms:modified>
</cp:coreProperties>
</file>