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8" r:id="rId22"/>
    <p:sldId id="275" r:id="rId23"/>
    <p:sldId id="293" r:id="rId24"/>
    <p:sldId id="294" r:id="rId25"/>
    <p:sldId id="296" r:id="rId26"/>
    <p:sldId id="295" r:id="rId27"/>
    <p:sldId id="297" r:id="rId28"/>
    <p:sldId id="300" r:id="rId29"/>
    <p:sldId id="301" r:id="rId30"/>
    <p:sldId id="302" r:id="rId31"/>
    <p:sldId id="303" r:id="rId32"/>
    <p:sldId id="304" r:id="rId33"/>
    <p:sldId id="305" r:id="rId34"/>
    <p:sldId id="306" r:id="rId35"/>
    <p:sldId id="299" r:id="rId36"/>
    <p:sldId id="277" r:id="rId37"/>
    <p:sldId id="276" r:id="rId38"/>
    <p:sldId id="279" r:id="rId39"/>
    <p:sldId id="280" r:id="rId40"/>
    <p:sldId id="281" r:id="rId41"/>
    <p:sldId id="282" r:id="rId42"/>
    <p:sldId id="283" r:id="rId43"/>
    <p:sldId id="284" r:id="rId44"/>
    <p:sldId id="285" r:id="rId45"/>
    <p:sldId id="286" r:id="rId46"/>
    <p:sldId id="287" r:id="rId47"/>
    <p:sldId id="288" r:id="rId48"/>
    <p:sldId id="289" r:id="rId49"/>
    <p:sldId id="290" r:id="rId50"/>
    <p:sldId id="291" r:id="rId51"/>
    <p:sldId id="292" r:id="rId5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94882-1107-470B-A027-3E3B76B0C9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40231EDF-470C-4B46-A81F-EAD6B7B35C5E}">
      <dgm:prSet phldrT="[Texto]"/>
      <dgm:spPr/>
      <dgm:t>
        <a:bodyPr/>
        <a:lstStyle/>
        <a:p>
          <a:r>
            <a:rPr lang="es-EC"/>
            <a:t>Necesidades de las partes interesadas</a:t>
          </a:r>
        </a:p>
      </dgm:t>
    </dgm:pt>
    <dgm:pt modelId="{9319340A-F970-4D1D-A09A-1FAEDF06A2D8}" type="parTrans" cxnId="{F0C69EEF-986A-49E2-87DD-B333EDAE529E}">
      <dgm:prSet/>
      <dgm:spPr/>
      <dgm:t>
        <a:bodyPr/>
        <a:lstStyle/>
        <a:p>
          <a:endParaRPr lang="es-EC"/>
        </a:p>
      </dgm:t>
    </dgm:pt>
    <dgm:pt modelId="{F877D564-A199-4C4A-A68B-0557111B7ADC}" type="sibTrans" cxnId="{F0C69EEF-986A-49E2-87DD-B333EDAE529E}">
      <dgm:prSet/>
      <dgm:spPr/>
      <dgm:t>
        <a:bodyPr/>
        <a:lstStyle/>
        <a:p>
          <a:endParaRPr lang="es-EC"/>
        </a:p>
      </dgm:t>
    </dgm:pt>
    <dgm:pt modelId="{B7C6C9B3-85BB-4F1E-9C5C-55AA57DE048C}">
      <dgm:prSet phldrT="[Texto]"/>
      <dgm:spPr/>
      <dgm:t>
        <a:bodyPr/>
        <a:lstStyle/>
        <a:p>
          <a:r>
            <a:rPr lang="es-EC"/>
            <a:t>Realización de  beneficios</a:t>
          </a:r>
        </a:p>
      </dgm:t>
    </dgm:pt>
    <dgm:pt modelId="{AA3386AA-9F5D-417D-94CE-7215129B0990}" type="parTrans" cxnId="{47802127-06FD-4D76-BA29-16D0CBF3E9CE}">
      <dgm:prSet/>
      <dgm:spPr/>
      <dgm:t>
        <a:bodyPr/>
        <a:lstStyle/>
        <a:p>
          <a:endParaRPr lang="es-EC"/>
        </a:p>
      </dgm:t>
    </dgm:pt>
    <dgm:pt modelId="{23BD1926-5C27-40FA-915B-66E24A60787A}" type="sibTrans" cxnId="{47802127-06FD-4D76-BA29-16D0CBF3E9CE}">
      <dgm:prSet/>
      <dgm:spPr/>
      <dgm:t>
        <a:bodyPr/>
        <a:lstStyle/>
        <a:p>
          <a:endParaRPr lang="es-EC"/>
        </a:p>
      </dgm:t>
    </dgm:pt>
    <dgm:pt modelId="{D5BE7A00-0FB4-43BE-A392-090DEF0ED36E}">
      <dgm:prSet phldrT="[Texto]"/>
      <dgm:spPr/>
      <dgm:t>
        <a:bodyPr/>
        <a:lstStyle/>
        <a:p>
          <a:r>
            <a:rPr lang="es-EC"/>
            <a:t>Optimización de riesgos</a:t>
          </a:r>
        </a:p>
      </dgm:t>
    </dgm:pt>
    <dgm:pt modelId="{C5B37BEE-B12F-427E-BF35-4653D36FD50F}" type="parTrans" cxnId="{DB40605F-1F8E-4F2E-9271-53075B1121BE}">
      <dgm:prSet/>
      <dgm:spPr/>
      <dgm:t>
        <a:bodyPr/>
        <a:lstStyle/>
        <a:p>
          <a:endParaRPr lang="es-EC"/>
        </a:p>
      </dgm:t>
    </dgm:pt>
    <dgm:pt modelId="{FC51A2CF-9CAC-4356-9B86-E581EEF2342A}" type="sibTrans" cxnId="{DB40605F-1F8E-4F2E-9271-53075B1121BE}">
      <dgm:prSet/>
      <dgm:spPr/>
      <dgm:t>
        <a:bodyPr/>
        <a:lstStyle/>
        <a:p>
          <a:endParaRPr lang="es-EC"/>
        </a:p>
      </dgm:t>
    </dgm:pt>
    <dgm:pt modelId="{A245E701-625D-4881-B8D4-1D642E1BE0D4}">
      <dgm:prSet phldrT="[Texto]"/>
      <dgm:spPr/>
      <dgm:t>
        <a:bodyPr/>
        <a:lstStyle/>
        <a:p>
          <a:r>
            <a:rPr lang="es-EC"/>
            <a:t>Optimización de recursos</a:t>
          </a:r>
        </a:p>
      </dgm:t>
    </dgm:pt>
    <dgm:pt modelId="{2B4740D1-245D-48EE-BB87-7B85C3224206}" type="parTrans" cxnId="{453E901B-0E9E-4BB8-9787-DFA6A07F32B9}">
      <dgm:prSet/>
      <dgm:spPr/>
      <dgm:t>
        <a:bodyPr/>
        <a:lstStyle/>
        <a:p>
          <a:endParaRPr lang="es-EC"/>
        </a:p>
      </dgm:t>
    </dgm:pt>
    <dgm:pt modelId="{C8C6D72B-FD2E-4809-BB30-64322A1F679D}" type="sibTrans" cxnId="{453E901B-0E9E-4BB8-9787-DFA6A07F32B9}">
      <dgm:prSet/>
      <dgm:spPr/>
      <dgm:t>
        <a:bodyPr/>
        <a:lstStyle/>
        <a:p>
          <a:endParaRPr lang="es-EC"/>
        </a:p>
      </dgm:t>
    </dgm:pt>
    <dgm:pt modelId="{02E3D7C9-CA74-4BB8-AD8F-F0DFCFDC26B3}" type="pres">
      <dgm:prSet presAssocID="{97394882-1107-470B-A027-3E3B76B0C95E}" presName="linearFlow" presStyleCnt="0">
        <dgm:presLayoutVars>
          <dgm:dir/>
          <dgm:animLvl val="lvl"/>
          <dgm:resizeHandles val="exact"/>
        </dgm:presLayoutVars>
      </dgm:prSet>
      <dgm:spPr/>
      <dgm:t>
        <a:bodyPr/>
        <a:lstStyle/>
        <a:p>
          <a:endParaRPr lang="es-EC"/>
        </a:p>
      </dgm:t>
    </dgm:pt>
    <dgm:pt modelId="{CF6DAB32-3B41-4867-8D54-A81C870DCF21}" type="pres">
      <dgm:prSet presAssocID="{40231EDF-470C-4B46-A81F-EAD6B7B35C5E}" presName="composite" presStyleCnt="0"/>
      <dgm:spPr/>
    </dgm:pt>
    <dgm:pt modelId="{5BB39C8E-9F53-45EC-8153-992508110570}" type="pres">
      <dgm:prSet presAssocID="{40231EDF-470C-4B46-A81F-EAD6B7B35C5E}" presName="parentText" presStyleLbl="alignNode1" presStyleIdx="0" presStyleCnt="1">
        <dgm:presLayoutVars>
          <dgm:chMax val="1"/>
          <dgm:bulletEnabled val="1"/>
        </dgm:presLayoutVars>
      </dgm:prSet>
      <dgm:spPr/>
      <dgm:t>
        <a:bodyPr/>
        <a:lstStyle/>
        <a:p>
          <a:endParaRPr lang="es-EC"/>
        </a:p>
      </dgm:t>
    </dgm:pt>
    <dgm:pt modelId="{08F82457-59E7-403F-9131-E1F460BFC420}" type="pres">
      <dgm:prSet presAssocID="{40231EDF-470C-4B46-A81F-EAD6B7B35C5E}" presName="descendantText" presStyleLbl="alignAcc1" presStyleIdx="0" presStyleCnt="1">
        <dgm:presLayoutVars>
          <dgm:bulletEnabled val="1"/>
        </dgm:presLayoutVars>
      </dgm:prSet>
      <dgm:spPr/>
      <dgm:t>
        <a:bodyPr/>
        <a:lstStyle/>
        <a:p>
          <a:endParaRPr lang="es-EC"/>
        </a:p>
      </dgm:t>
    </dgm:pt>
  </dgm:ptLst>
  <dgm:cxnLst>
    <dgm:cxn modelId="{1E01B4A1-E376-474C-8A89-116FF0CB07FF}" type="presOf" srcId="{97394882-1107-470B-A027-3E3B76B0C95E}" destId="{02E3D7C9-CA74-4BB8-AD8F-F0DFCFDC26B3}" srcOrd="0" destOrd="0" presId="urn:microsoft.com/office/officeart/2005/8/layout/chevron2"/>
    <dgm:cxn modelId="{453E901B-0E9E-4BB8-9787-DFA6A07F32B9}" srcId="{40231EDF-470C-4B46-A81F-EAD6B7B35C5E}" destId="{A245E701-625D-4881-B8D4-1D642E1BE0D4}" srcOrd="2" destOrd="0" parTransId="{2B4740D1-245D-48EE-BB87-7B85C3224206}" sibTransId="{C8C6D72B-FD2E-4809-BB30-64322A1F679D}"/>
    <dgm:cxn modelId="{9D895E73-3946-43A9-A7B9-2A5C0A468996}" type="presOf" srcId="{40231EDF-470C-4B46-A81F-EAD6B7B35C5E}" destId="{5BB39C8E-9F53-45EC-8153-992508110570}" srcOrd="0" destOrd="0" presId="urn:microsoft.com/office/officeart/2005/8/layout/chevron2"/>
    <dgm:cxn modelId="{F0C69EEF-986A-49E2-87DD-B333EDAE529E}" srcId="{97394882-1107-470B-A027-3E3B76B0C95E}" destId="{40231EDF-470C-4B46-A81F-EAD6B7B35C5E}" srcOrd="0" destOrd="0" parTransId="{9319340A-F970-4D1D-A09A-1FAEDF06A2D8}" sibTransId="{F877D564-A199-4C4A-A68B-0557111B7ADC}"/>
    <dgm:cxn modelId="{26E2D0CD-5331-4DED-A5DB-4BCA1F02F00E}" type="presOf" srcId="{A245E701-625D-4881-B8D4-1D642E1BE0D4}" destId="{08F82457-59E7-403F-9131-E1F460BFC420}" srcOrd="0" destOrd="2" presId="urn:microsoft.com/office/officeart/2005/8/layout/chevron2"/>
    <dgm:cxn modelId="{C7BA5666-0CEE-484E-A359-7836A0FA385A}" type="presOf" srcId="{D5BE7A00-0FB4-43BE-A392-090DEF0ED36E}" destId="{08F82457-59E7-403F-9131-E1F460BFC420}" srcOrd="0" destOrd="1" presId="urn:microsoft.com/office/officeart/2005/8/layout/chevron2"/>
    <dgm:cxn modelId="{07199438-98A7-41D0-AC02-F61C27148A2C}" type="presOf" srcId="{B7C6C9B3-85BB-4F1E-9C5C-55AA57DE048C}" destId="{08F82457-59E7-403F-9131-E1F460BFC420}" srcOrd="0" destOrd="0" presId="urn:microsoft.com/office/officeart/2005/8/layout/chevron2"/>
    <dgm:cxn modelId="{DB40605F-1F8E-4F2E-9271-53075B1121BE}" srcId="{40231EDF-470C-4B46-A81F-EAD6B7B35C5E}" destId="{D5BE7A00-0FB4-43BE-A392-090DEF0ED36E}" srcOrd="1" destOrd="0" parTransId="{C5B37BEE-B12F-427E-BF35-4653D36FD50F}" sibTransId="{FC51A2CF-9CAC-4356-9B86-E581EEF2342A}"/>
    <dgm:cxn modelId="{47802127-06FD-4D76-BA29-16D0CBF3E9CE}" srcId="{40231EDF-470C-4B46-A81F-EAD6B7B35C5E}" destId="{B7C6C9B3-85BB-4F1E-9C5C-55AA57DE048C}" srcOrd="0" destOrd="0" parTransId="{AA3386AA-9F5D-417D-94CE-7215129B0990}" sibTransId="{23BD1926-5C27-40FA-915B-66E24A60787A}"/>
    <dgm:cxn modelId="{30009D74-348C-4601-A662-022810CC9A50}" type="presParOf" srcId="{02E3D7C9-CA74-4BB8-AD8F-F0DFCFDC26B3}" destId="{CF6DAB32-3B41-4867-8D54-A81C870DCF21}" srcOrd="0" destOrd="0" presId="urn:microsoft.com/office/officeart/2005/8/layout/chevron2"/>
    <dgm:cxn modelId="{2F5312CA-0CE6-4D90-908F-C53D1B1216EF}" type="presParOf" srcId="{CF6DAB32-3B41-4867-8D54-A81C870DCF21}" destId="{5BB39C8E-9F53-45EC-8153-992508110570}" srcOrd="0" destOrd="0" presId="urn:microsoft.com/office/officeart/2005/8/layout/chevron2"/>
    <dgm:cxn modelId="{0B69755D-F270-4FC5-B755-8385028D6162}" type="presParOf" srcId="{CF6DAB32-3B41-4867-8D54-A81C870DCF21}" destId="{08F82457-59E7-403F-9131-E1F460BFC42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A84B2C-90E3-414A-9452-78F772B3EEE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6907413E-BC87-472B-81AC-03FA0599C9DE}">
      <dgm:prSet phldrT="[Texto]"/>
      <dgm:spPr/>
      <dgm:t>
        <a:bodyPr/>
        <a:lstStyle/>
        <a:p>
          <a:r>
            <a:rPr lang="es-EC"/>
            <a:t>Necesidades de las partes interesadas</a:t>
          </a:r>
        </a:p>
      </dgm:t>
    </dgm:pt>
    <dgm:pt modelId="{8369EA11-7902-488D-B8E2-2DADAF50D5DB}" type="parTrans" cxnId="{0157F747-1964-4ADF-BAD4-276069F12B05}">
      <dgm:prSet/>
      <dgm:spPr/>
      <dgm:t>
        <a:bodyPr/>
        <a:lstStyle/>
        <a:p>
          <a:endParaRPr lang="es-EC"/>
        </a:p>
      </dgm:t>
    </dgm:pt>
    <dgm:pt modelId="{9911419A-DEAD-4FED-85CB-2BE0C6A1B701}" type="sibTrans" cxnId="{0157F747-1964-4ADF-BAD4-276069F12B05}">
      <dgm:prSet/>
      <dgm:spPr/>
      <dgm:t>
        <a:bodyPr/>
        <a:lstStyle/>
        <a:p>
          <a:endParaRPr lang="es-EC"/>
        </a:p>
      </dgm:t>
    </dgm:pt>
    <dgm:pt modelId="{F59EA6D5-C5E7-4B64-A697-4D519A48EB1C}">
      <dgm:prSet phldrT="[Texto]"/>
      <dgm:spPr/>
      <dgm:t>
        <a:bodyPr/>
        <a:lstStyle/>
        <a:p>
          <a:r>
            <a:rPr lang="es-EC"/>
            <a:t>Objetivos de la empresa</a:t>
          </a:r>
        </a:p>
      </dgm:t>
    </dgm:pt>
    <dgm:pt modelId="{AA4502DA-D6E5-44A9-AD21-B5B7B35B0DC4}" type="parTrans" cxnId="{05B449C2-FAF2-4279-B11B-EB8821A77A85}">
      <dgm:prSet/>
      <dgm:spPr/>
      <dgm:t>
        <a:bodyPr/>
        <a:lstStyle/>
        <a:p>
          <a:endParaRPr lang="es-EC"/>
        </a:p>
      </dgm:t>
    </dgm:pt>
    <dgm:pt modelId="{CEB36004-6444-43CF-A63D-FF310EB2B8D0}" type="sibTrans" cxnId="{05B449C2-FAF2-4279-B11B-EB8821A77A85}">
      <dgm:prSet/>
      <dgm:spPr/>
      <dgm:t>
        <a:bodyPr/>
        <a:lstStyle/>
        <a:p>
          <a:endParaRPr lang="es-EC"/>
        </a:p>
      </dgm:t>
    </dgm:pt>
    <dgm:pt modelId="{5C0E5054-6FC2-47D9-B7D7-C1CE67501F38}">
      <dgm:prSet phldrT="[Texto]"/>
      <dgm:spPr/>
      <dgm:t>
        <a:bodyPr/>
        <a:lstStyle/>
        <a:p>
          <a:r>
            <a:rPr lang="es-EC"/>
            <a:t>Objetivos de las TI</a:t>
          </a:r>
        </a:p>
      </dgm:t>
    </dgm:pt>
    <dgm:pt modelId="{EF343BA3-8444-4157-BA88-3932A66F9CEB}" type="parTrans" cxnId="{879CF5FF-EA31-4FD1-A02D-4F5CBF9B0365}">
      <dgm:prSet/>
      <dgm:spPr/>
      <dgm:t>
        <a:bodyPr/>
        <a:lstStyle/>
        <a:p>
          <a:endParaRPr lang="es-EC"/>
        </a:p>
      </dgm:t>
    </dgm:pt>
    <dgm:pt modelId="{284560A5-A820-4859-8E24-D13436B012CC}" type="sibTrans" cxnId="{879CF5FF-EA31-4FD1-A02D-4F5CBF9B0365}">
      <dgm:prSet/>
      <dgm:spPr/>
      <dgm:t>
        <a:bodyPr/>
        <a:lstStyle/>
        <a:p>
          <a:endParaRPr lang="es-EC"/>
        </a:p>
      </dgm:t>
    </dgm:pt>
    <dgm:pt modelId="{5995B916-ABDE-48AD-A34B-CD1A987673C1}">
      <dgm:prSet phldrT="[Texto]"/>
      <dgm:spPr/>
      <dgm:t>
        <a:bodyPr/>
        <a:lstStyle/>
        <a:p>
          <a:r>
            <a:rPr lang="es-EC"/>
            <a:t>Objetivos de los catalizadores</a:t>
          </a:r>
        </a:p>
      </dgm:t>
    </dgm:pt>
    <dgm:pt modelId="{DADFEF08-9184-4E96-B630-959B6F548E9F}" type="parTrans" cxnId="{5DFD2802-D51D-4217-AC48-F22949ECFDDD}">
      <dgm:prSet/>
      <dgm:spPr/>
      <dgm:t>
        <a:bodyPr/>
        <a:lstStyle/>
        <a:p>
          <a:endParaRPr lang="en-US"/>
        </a:p>
      </dgm:t>
    </dgm:pt>
    <dgm:pt modelId="{6ABCCE16-4C51-400F-B1DF-8321391D79AE}" type="sibTrans" cxnId="{5DFD2802-D51D-4217-AC48-F22949ECFDDD}">
      <dgm:prSet/>
      <dgm:spPr/>
      <dgm:t>
        <a:bodyPr/>
        <a:lstStyle/>
        <a:p>
          <a:endParaRPr lang="en-US"/>
        </a:p>
      </dgm:t>
    </dgm:pt>
    <dgm:pt modelId="{9E144AEC-3873-4DDC-8EEE-C69449EC07F2}" type="pres">
      <dgm:prSet presAssocID="{AAA84B2C-90E3-414A-9452-78F772B3EEEA}" presName="linear" presStyleCnt="0">
        <dgm:presLayoutVars>
          <dgm:dir/>
          <dgm:animLvl val="lvl"/>
          <dgm:resizeHandles val="exact"/>
        </dgm:presLayoutVars>
      </dgm:prSet>
      <dgm:spPr/>
      <dgm:t>
        <a:bodyPr/>
        <a:lstStyle/>
        <a:p>
          <a:endParaRPr lang="es-EC"/>
        </a:p>
      </dgm:t>
    </dgm:pt>
    <dgm:pt modelId="{1FC0D982-B69D-44CB-85ED-10A11BB920A4}" type="pres">
      <dgm:prSet presAssocID="{6907413E-BC87-472B-81AC-03FA0599C9DE}" presName="parentLin" presStyleCnt="0"/>
      <dgm:spPr/>
    </dgm:pt>
    <dgm:pt modelId="{E0118F9E-DAE0-4A31-A3BA-18832A9405F9}" type="pres">
      <dgm:prSet presAssocID="{6907413E-BC87-472B-81AC-03FA0599C9DE}" presName="parentLeftMargin" presStyleLbl="node1" presStyleIdx="0" presStyleCnt="4"/>
      <dgm:spPr/>
      <dgm:t>
        <a:bodyPr/>
        <a:lstStyle/>
        <a:p>
          <a:endParaRPr lang="es-EC"/>
        </a:p>
      </dgm:t>
    </dgm:pt>
    <dgm:pt modelId="{5E4DF23A-D125-4E5B-82BF-1C8E3EC01FB8}" type="pres">
      <dgm:prSet presAssocID="{6907413E-BC87-472B-81AC-03FA0599C9DE}" presName="parentText" presStyleLbl="node1" presStyleIdx="0" presStyleCnt="4">
        <dgm:presLayoutVars>
          <dgm:chMax val="0"/>
          <dgm:bulletEnabled val="1"/>
        </dgm:presLayoutVars>
      </dgm:prSet>
      <dgm:spPr/>
      <dgm:t>
        <a:bodyPr/>
        <a:lstStyle/>
        <a:p>
          <a:endParaRPr lang="es-EC"/>
        </a:p>
      </dgm:t>
    </dgm:pt>
    <dgm:pt modelId="{F5AFA0E7-52C8-40AE-8AF6-5C37AC1C44AC}" type="pres">
      <dgm:prSet presAssocID="{6907413E-BC87-472B-81AC-03FA0599C9DE}" presName="negativeSpace" presStyleCnt="0"/>
      <dgm:spPr/>
    </dgm:pt>
    <dgm:pt modelId="{9B393EC3-98E3-492F-83AE-F5C9F2350C23}" type="pres">
      <dgm:prSet presAssocID="{6907413E-BC87-472B-81AC-03FA0599C9DE}" presName="childText" presStyleLbl="conFgAcc1" presStyleIdx="0" presStyleCnt="4">
        <dgm:presLayoutVars>
          <dgm:bulletEnabled val="1"/>
        </dgm:presLayoutVars>
      </dgm:prSet>
      <dgm:spPr/>
    </dgm:pt>
    <dgm:pt modelId="{B6EA1D0A-15CE-4B3E-9991-E1F39F5155CA}" type="pres">
      <dgm:prSet presAssocID="{9911419A-DEAD-4FED-85CB-2BE0C6A1B701}" presName="spaceBetweenRectangles" presStyleCnt="0"/>
      <dgm:spPr/>
    </dgm:pt>
    <dgm:pt modelId="{0F867947-A359-4884-BC9C-92CF23617A20}" type="pres">
      <dgm:prSet presAssocID="{F59EA6D5-C5E7-4B64-A697-4D519A48EB1C}" presName="parentLin" presStyleCnt="0"/>
      <dgm:spPr/>
    </dgm:pt>
    <dgm:pt modelId="{C227049B-2E2A-4419-8AF0-88D15F4920BE}" type="pres">
      <dgm:prSet presAssocID="{F59EA6D5-C5E7-4B64-A697-4D519A48EB1C}" presName="parentLeftMargin" presStyleLbl="node1" presStyleIdx="0" presStyleCnt="4"/>
      <dgm:spPr/>
      <dgm:t>
        <a:bodyPr/>
        <a:lstStyle/>
        <a:p>
          <a:endParaRPr lang="es-EC"/>
        </a:p>
      </dgm:t>
    </dgm:pt>
    <dgm:pt modelId="{4AC5B742-9381-4A13-A268-7B6AF427A4C0}" type="pres">
      <dgm:prSet presAssocID="{F59EA6D5-C5E7-4B64-A697-4D519A48EB1C}" presName="parentText" presStyleLbl="node1" presStyleIdx="1" presStyleCnt="4">
        <dgm:presLayoutVars>
          <dgm:chMax val="0"/>
          <dgm:bulletEnabled val="1"/>
        </dgm:presLayoutVars>
      </dgm:prSet>
      <dgm:spPr/>
      <dgm:t>
        <a:bodyPr/>
        <a:lstStyle/>
        <a:p>
          <a:endParaRPr lang="es-EC"/>
        </a:p>
      </dgm:t>
    </dgm:pt>
    <dgm:pt modelId="{8BB674B8-7761-4F35-81A1-C0750C108D0D}" type="pres">
      <dgm:prSet presAssocID="{F59EA6D5-C5E7-4B64-A697-4D519A48EB1C}" presName="negativeSpace" presStyleCnt="0"/>
      <dgm:spPr/>
    </dgm:pt>
    <dgm:pt modelId="{12F28A44-21BD-49E3-8E52-64865CFB162D}" type="pres">
      <dgm:prSet presAssocID="{F59EA6D5-C5E7-4B64-A697-4D519A48EB1C}" presName="childText" presStyleLbl="conFgAcc1" presStyleIdx="1" presStyleCnt="4">
        <dgm:presLayoutVars>
          <dgm:bulletEnabled val="1"/>
        </dgm:presLayoutVars>
      </dgm:prSet>
      <dgm:spPr/>
    </dgm:pt>
    <dgm:pt modelId="{9DF9152F-C161-4C71-9B81-D48D4912C944}" type="pres">
      <dgm:prSet presAssocID="{CEB36004-6444-43CF-A63D-FF310EB2B8D0}" presName="spaceBetweenRectangles" presStyleCnt="0"/>
      <dgm:spPr/>
    </dgm:pt>
    <dgm:pt modelId="{CE49A5B0-0070-4150-901D-3533635B91D4}" type="pres">
      <dgm:prSet presAssocID="{5C0E5054-6FC2-47D9-B7D7-C1CE67501F38}" presName="parentLin" presStyleCnt="0"/>
      <dgm:spPr/>
    </dgm:pt>
    <dgm:pt modelId="{6B303078-A484-4823-A449-FB0C4E64A613}" type="pres">
      <dgm:prSet presAssocID="{5C0E5054-6FC2-47D9-B7D7-C1CE67501F38}" presName="parentLeftMargin" presStyleLbl="node1" presStyleIdx="1" presStyleCnt="4"/>
      <dgm:spPr/>
      <dgm:t>
        <a:bodyPr/>
        <a:lstStyle/>
        <a:p>
          <a:endParaRPr lang="es-EC"/>
        </a:p>
      </dgm:t>
    </dgm:pt>
    <dgm:pt modelId="{844DEFB8-F540-4430-9EE5-E795519905CC}" type="pres">
      <dgm:prSet presAssocID="{5C0E5054-6FC2-47D9-B7D7-C1CE67501F38}" presName="parentText" presStyleLbl="node1" presStyleIdx="2" presStyleCnt="4">
        <dgm:presLayoutVars>
          <dgm:chMax val="0"/>
          <dgm:bulletEnabled val="1"/>
        </dgm:presLayoutVars>
      </dgm:prSet>
      <dgm:spPr/>
      <dgm:t>
        <a:bodyPr/>
        <a:lstStyle/>
        <a:p>
          <a:endParaRPr lang="es-EC"/>
        </a:p>
      </dgm:t>
    </dgm:pt>
    <dgm:pt modelId="{2574EF7D-70D9-4D63-AE3E-1F5DC709E13E}" type="pres">
      <dgm:prSet presAssocID="{5C0E5054-6FC2-47D9-B7D7-C1CE67501F38}" presName="negativeSpace" presStyleCnt="0"/>
      <dgm:spPr/>
    </dgm:pt>
    <dgm:pt modelId="{912BAD65-1EBB-49F3-B14F-D21B0BBE32E1}" type="pres">
      <dgm:prSet presAssocID="{5C0E5054-6FC2-47D9-B7D7-C1CE67501F38}" presName="childText" presStyleLbl="conFgAcc1" presStyleIdx="2" presStyleCnt="4">
        <dgm:presLayoutVars>
          <dgm:bulletEnabled val="1"/>
        </dgm:presLayoutVars>
      </dgm:prSet>
      <dgm:spPr/>
    </dgm:pt>
    <dgm:pt modelId="{F57EEB73-B90A-4F72-B9EB-F532CA22EB4E}" type="pres">
      <dgm:prSet presAssocID="{284560A5-A820-4859-8E24-D13436B012CC}" presName="spaceBetweenRectangles" presStyleCnt="0"/>
      <dgm:spPr/>
    </dgm:pt>
    <dgm:pt modelId="{D4762023-0157-4672-8B3B-457545F9C888}" type="pres">
      <dgm:prSet presAssocID="{5995B916-ABDE-48AD-A34B-CD1A987673C1}" presName="parentLin" presStyleCnt="0"/>
      <dgm:spPr/>
    </dgm:pt>
    <dgm:pt modelId="{3EE965E3-A8DB-4B64-86DC-ED42AEC04544}" type="pres">
      <dgm:prSet presAssocID="{5995B916-ABDE-48AD-A34B-CD1A987673C1}" presName="parentLeftMargin" presStyleLbl="node1" presStyleIdx="2" presStyleCnt="4"/>
      <dgm:spPr/>
      <dgm:t>
        <a:bodyPr/>
        <a:lstStyle/>
        <a:p>
          <a:endParaRPr lang="es-EC"/>
        </a:p>
      </dgm:t>
    </dgm:pt>
    <dgm:pt modelId="{76B83595-AEDA-455E-AAAC-73ED2327A631}" type="pres">
      <dgm:prSet presAssocID="{5995B916-ABDE-48AD-A34B-CD1A987673C1}" presName="parentText" presStyleLbl="node1" presStyleIdx="3" presStyleCnt="4">
        <dgm:presLayoutVars>
          <dgm:chMax val="0"/>
          <dgm:bulletEnabled val="1"/>
        </dgm:presLayoutVars>
      </dgm:prSet>
      <dgm:spPr/>
      <dgm:t>
        <a:bodyPr/>
        <a:lstStyle/>
        <a:p>
          <a:endParaRPr lang="es-EC"/>
        </a:p>
      </dgm:t>
    </dgm:pt>
    <dgm:pt modelId="{3412C78E-BDCF-41CC-931F-5ED7F19BE29E}" type="pres">
      <dgm:prSet presAssocID="{5995B916-ABDE-48AD-A34B-CD1A987673C1}" presName="negativeSpace" presStyleCnt="0"/>
      <dgm:spPr/>
    </dgm:pt>
    <dgm:pt modelId="{BFA9246C-19E5-45FF-855E-E35272E8E079}" type="pres">
      <dgm:prSet presAssocID="{5995B916-ABDE-48AD-A34B-CD1A987673C1}" presName="childText" presStyleLbl="conFgAcc1" presStyleIdx="3" presStyleCnt="4">
        <dgm:presLayoutVars>
          <dgm:bulletEnabled val="1"/>
        </dgm:presLayoutVars>
      </dgm:prSet>
      <dgm:spPr/>
    </dgm:pt>
  </dgm:ptLst>
  <dgm:cxnLst>
    <dgm:cxn modelId="{DABE4025-579A-42E4-BBB8-F35D6E196A91}" type="presOf" srcId="{5C0E5054-6FC2-47D9-B7D7-C1CE67501F38}" destId="{844DEFB8-F540-4430-9EE5-E795519905CC}" srcOrd="1" destOrd="0" presId="urn:microsoft.com/office/officeart/2005/8/layout/list1"/>
    <dgm:cxn modelId="{0157F747-1964-4ADF-BAD4-276069F12B05}" srcId="{AAA84B2C-90E3-414A-9452-78F772B3EEEA}" destId="{6907413E-BC87-472B-81AC-03FA0599C9DE}" srcOrd="0" destOrd="0" parTransId="{8369EA11-7902-488D-B8E2-2DADAF50D5DB}" sibTransId="{9911419A-DEAD-4FED-85CB-2BE0C6A1B701}"/>
    <dgm:cxn modelId="{F193F095-C701-42AF-BD34-644F782500D3}" type="presOf" srcId="{6907413E-BC87-472B-81AC-03FA0599C9DE}" destId="{E0118F9E-DAE0-4A31-A3BA-18832A9405F9}" srcOrd="0" destOrd="0" presId="urn:microsoft.com/office/officeart/2005/8/layout/list1"/>
    <dgm:cxn modelId="{5CBE4FBF-FE6E-4FCF-9D8A-10517FA4D055}" type="presOf" srcId="{5995B916-ABDE-48AD-A34B-CD1A987673C1}" destId="{76B83595-AEDA-455E-AAAC-73ED2327A631}" srcOrd="1" destOrd="0" presId="urn:microsoft.com/office/officeart/2005/8/layout/list1"/>
    <dgm:cxn modelId="{5DFD2802-D51D-4217-AC48-F22949ECFDDD}" srcId="{AAA84B2C-90E3-414A-9452-78F772B3EEEA}" destId="{5995B916-ABDE-48AD-A34B-CD1A987673C1}" srcOrd="3" destOrd="0" parTransId="{DADFEF08-9184-4E96-B630-959B6F548E9F}" sibTransId="{6ABCCE16-4C51-400F-B1DF-8321391D79AE}"/>
    <dgm:cxn modelId="{8E1B1106-0AB1-49AE-AAA1-63A56F39AA3D}" type="presOf" srcId="{5C0E5054-6FC2-47D9-B7D7-C1CE67501F38}" destId="{6B303078-A484-4823-A449-FB0C4E64A613}" srcOrd="0" destOrd="0" presId="urn:microsoft.com/office/officeart/2005/8/layout/list1"/>
    <dgm:cxn modelId="{977D4185-1C5E-45AB-A8F4-35FEBECDF47F}" type="presOf" srcId="{AAA84B2C-90E3-414A-9452-78F772B3EEEA}" destId="{9E144AEC-3873-4DDC-8EEE-C69449EC07F2}" srcOrd="0" destOrd="0" presId="urn:microsoft.com/office/officeart/2005/8/layout/list1"/>
    <dgm:cxn modelId="{42BF5504-EE87-4EA0-AB88-3E9423EE781A}" type="presOf" srcId="{F59EA6D5-C5E7-4B64-A697-4D519A48EB1C}" destId="{C227049B-2E2A-4419-8AF0-88D15F4920BE}" srcOrd="0" destOrd="0" presId="urn:microsoft.com/office/officeart/2005/8/layout/list1"/>
    <dgm:cxn modelId="{1CCED6F6-49C9-4A91-AC9D-CA2B5ABC7AB5}" type="presOf" srcId="{F59EA6D5-C5E7-4B64-A697-4D519A48EB1C}" destId="{4AC5B742-9381-4A13-A268-7B6AF427A4C0}" srcOrd="1" destOrd="0" presId="urn:microsoft.com/office/officeart/2005/8/layout/list1"/>
    <dgm:cxn modelId="{3DF6DBBC-0EE3-4C59-B576-4EBF593BD39B}" type="presOf" srcId="{5995B916-ABDE-48AD-A34B-CD1A987673C1}" destId="{3EE965E3-A8DB-4B64-86DC-ED42AEC04544}" srcOrd="0" destOrd="0" presId="urn:microsoft.com/office/officeart/2005/8/layout/list1"/>
    <dgm:cxn modelId="{ED106A8F-BB36-4C0F-9765-A72733C22673}" type="presOf" srcId="{6907413E-BC87-472B-81AC-03FA0599C9DE}" destId="{5E4DF23A-D125-4E5B-82BF-1C8E3EC01FB8}" srcOrd="1" destOrd="0" presId="urn:microsoft.com/office/officeart/2005/8/layout/list1"/>
    <dgm:cxn modelId="{879CF5FF-EA31-4FD1-A02D-4F5CBF9B0365}" srcId="{AAA84B2C-90E3-414A-9452-78F772B3EEEA}" destId="{5C0E5054-6FC2-47D9-B7D7-C1CE67501F38}" srcOrd="2" destOrd="0" parTransId="{EF343BA3-8444-4157-BA88-3932A66F9CEB}" sibTransId="{284560A5-A820-4859-8E24-D13436B012CC}"/>
    <dgm:cxn modelId="{05B449C2-FAF2-4279-B11B-EB8821A77A85}" srcId="{AAA84B2C-90E3-414A-9452-78F772B3EEEA}" destId="{F59EA6D5-C5E7-4B64-A697-4D519A48EB1C}" srcOrd="1" destOrd="0" parTransId="{AA4502DA-D6E5-44A9-AD21-B5B7B35B0DC4}" sibTransId="{CEB36004-6444-43CF-A63D-FF310EB2B8D0}"/>
    <dgm:cxn modelId="{03E8940C-1B22-40E1-9566-BBB6493CE8CF}" type="presParOf" srcId="{9E144AEC-3873-4DDC-8EEE-C69449EC07F2}" destId="{1FC0D982-B69D-44CB-85ED-10A11BB920A4}" srcOrd="0" destOrd="0" presId="urn:microsoft.com/office/officeart/2005/8/layout/list1"/>
    <dgm:cxn modelId="{33A88B85-3434-4FE6-A91F-B2A8B8EDE08B}" type="presParOf" srcId="{1FC0D982-B69D-44CB-85ED-10A11BB920A4}" destId="{E0118F9E-DAE0-4A31-A3BA-18832A9405F9}" srcOrd="0" destOrd="0" presId="urn:microsoft.com/office/officeart/2005/8/layout/list1"/>
    <dgm:cxn modelId="{B0CFB485-CB30-4481-A522-1834F5E1910F}" type="presParOf" srcId="{1FC0D982-B69D-44CB-85ED-10A11BB920A4}" destId="{5E4DF23A-D125-4E5B-82BF-1C8E3EC01FB8}" srcOrd="1" destOrd="0" presId="urn:microsoft.com/office/officeart/2005/8/layout/list1"/>
    <dgm:cxn modelId="{CF176DAE-F436-4367-899E-C81FCDAC6ECC}" type="presParOf" srcId="{9E144AEC-3873-4DDC-8EEE-C69449EC07F2}" destId="{F5AFA0E7-52C8-40AE-8AF6-5C37AC1C44AC}" srcOrd="1" destOrd="0" presId="urn:microsoft.com/office/officeart/2005/8/layout/list1"/>
    <dgm:cxn modelId="{29FF1879-DB77-4470-98CA-CF694882C58B}" type="presParOf" srcId="{9E144AEC-3873-4DDC-8EEE-C69449EC07F2}" destId="{9B393EC3-98E3-492F-83AE-F5C9F2350C23}" srcOrd="2" destOrd="0" presId="urn:microsoft.com/office/officeart/2005/8/layout/list1"/>
    <dgm:cxn modelId="{E36D0B16-5346-4DAB-B8D1-F0AA49619671}" type="presParOf" srcId="{9E144AEC-3873-4DDC-8EEE-C69449EC07F2}" destId="{B6EA1D0A-15CE-4B3E-9991-E1F39F5155CA}" srcOrd="3" destOrd="0" presId="urn:microsoft.com/office/officeart/2005/8/layout/list1"/>
    <dgm:cxn modelId="{CB74A253-F09C-4E0B-B566-D219FABC256A}" type="presParOf" srcId="{9E144AEC-3873-4DDC-8EEE-C69449EC07F2}" destId="{0F867947-A359-4884-BC9C-92CF23617A20}" srcOrd="4" destOrd="0" presId="urn:microsoft.com/office/officeart/2005/8/layout/list1"/>
    <dgm:cxn modelId="{43D0F935-52C1-4AF6-A6F7-09DC77AD7EC1}" type="presParOf" srcId="{0F867947-A359-4884-BC9C-92CF23617A20}" destId="{C227049B-2E2A-4419-8AF0-88D15F4920BE}" srcOrd="0" destOrd="0" presId="urn:microsoft.com/office/officeart/2005/8/layout/list1"/>
    <dgm:cxn modelId="{63EF7F82-C4AA-461C-A0DF-22F3B84D0069}" type="presParOf" srcId="{0F867947-A359-4884-BC9C-92CF23617A20}" destId="{4AC5B742-9381-4A13-A268-7B6AF427A4C0}" srcOrd="1" destOrd="0" presId="urn:microsoft.com/office/officeart/2005/8/layout/list1"/>
    <dgm:cxn modelId="{4A1B3865-87D9-405F-A616-3FECBBB3E170}" type="presParOf" srcId="{9E144AEC-3873-4DDC-8EEE-C69449EC07F2}" destId="{8BB674B8-7761-4F35-81A1-C0750C108D0D}" srcOrd="5" destOrd="0" presId="urn:microsoft.com/office/officeart/2005/8/layout/list1"/>
    <dgm:cxn modelId="{5822AF40-411D-4939-B592-2E794162CC68}" type="presParOf" srcId="{9E144AEC-3873-4DDC-8EEE-C69449EC07F2}" destId="{12F28A44-21BD-49E3-8E52-64865CFB162D}" srcOrd="6" destOrd="0" presId="urn:microsoft.com/office/officeart/2005/8/layout/list1"/>
    <dgm:cxn modelId="{6EDCC263-54DE-4D37-9E3C-1640AB7C3C40}" type="presParOf" srcId="{9E144AEC-3873-4DDC-8EEE-C69449EC07F2}" destId="{9DF9152F-C161-4C71-9B81-D48D4912C944}" srcOrd="7" destOrd="0" presId="urn:microsoft.com/office/officeart/2005/8/layout/list1"/>
    <dgm:cxn modelId="{23406EDC-C02B-4AFA-9C92-DE3417F9F576}" type="presParOf" srcId="{9E144AEC-3873-4DDC-8EEE-C69449EC07F2}" destId="{CE49A5B0-0070-4150-901D-3533635B91D4}" srcOrd="8" destOrd="0" presId="urn:microsoft.com/office/officeart/2005/8/layout/list1"/>
    <dgm:cxn modelId="{B0FD71B8-59A2-49B3-AF35-CB485207B0F9}" type="presParOf" srcId="{CE49A5B0-0070-4150-901D-3533635B91D4}" destId="{6B303078-A484-4823-A449-FB0C4E64A613}" srcOrd="0" destOrd="0" presId="urn:microsoft.com/office/officeart/2005/8/layout/list1"/>
    <dgm:cxn modelId="{04521A2C-BB5E-4E73-AE08-107D27DF284D}" type="presParOf" srcId="{CE49A5B0-0070-4150-901D-3533635B91D4}" destId="{844DEFB8-F540-4430-9EE5-E795519905CC}" srcOrd="1" destOrd="0" presId="urn:microsoft.com/office/officeart/2005/8/layout/list1"/>
    <dgm:cxn modelId="{0C664120-8FBE-43FE-901C-58BA193E140F}" type="presParOf" srcId="{9E144AEC-3873-4DDC-8EEE-C69449EC07F2}" destId="{2574EF7D-70D9-4D63-AE3E-1F5DC709E13E}" srcOrd="9" destOrd="0" presId="urn:microsoft.com/office/officeart/2005/8/layout/list1"/>
    <dgm:cxn modelId="{98E62648-6EDA-4FF6-888C-F2DBF0C311DB}" type="presParOf" srcId="{9E144AEC-3873-4DDC-8EEE-C69449EC07F2}" destId="{912BAD65-1EBB-49F3-B14F-D21B0BBE32E1}" srcOrd="10" destOrd="0" presId="urn:microsoft.com/office/officeart/2005/8/layout/list1"/>
    <dgm:cxn modelId="{F43DCAB9-0A06-4BA0-8EEF-A46D8F9FB0F6}" type="presParOf" srcId="{9E144AEC-3873-4DDC-8EEE-C69449EC07F2}" destId="{F57EEB73-B90A-4F72-B9EB-F532CA22EB4E}" srcOrd="11" destOrd="0" presId="urn:microsoft.com/office/officeart/2005/8/layout/list1"/>
    <dgm:cxn modelId="{AC7260EE-774D-4D77-96A4-B32F47910D96}" type="presParOf" srcId="{9E144AEC-3873-4DDC-8EEE-C69449EC07F2}" destId="{D4762023-0157-4672-8B3B-457545F9C888}" srcOrd="12" destOrd="0" presId="urn:microsoft.com/office/officeart/2005/8/layout/list1"/>
    <dgm:cxn modelId="{F5F048E8-85A9-4B9C-8601-BBF5100DCDEC}" type="presParOf" srcId="{D4762023-0157-4672-8B3B-457545F9C888}" destId="{3EE965E3-A8DB-4B64-86DC-ED42AEC04544}" srcOrd="0" destOrd="0" presId="urn:microsoft.com/office/officeart/2005/8/layout/list1"/>
    <dgm:cxn modelId="{7CC62D26-8FE5-439D-B633-D420CC1BE754}" type="presParOf" srcId="{D4762023-0157-4672-8B3B-457545F9C888}" destId="{76B83595-AEDA-455E-AAAC-73ED2327A631}" srcOrd="1" destOrd="0" presId="urn:microsoft.com/office/officeart/2005/8/layout/list1"/>
    <dgm:cxn modelId="{47466D43-FA4F-4675-B207-A14818EC5BBF}" type="presParOf" srcId="{9E144AEC-3873-4DDC-8EEE-C69449EC07F2}" destId="{3412C78E-BDCF-41CC-931F-5ED7F19BE29E}" srcOrd="13" destOrd="0" presId="urn:microsoft.com/office/officeart/2005/8/layout/list1"/>
    <dgm:cxn modelId="{74FEB740-9C72-4135-9E96-27EA1868B5AE}" type="presParOf" srcId="{9E144AEC-3873-4DDC-8EEE-C69449EC07F2}" destId="{BFA9246C-19E5-45FF-855E-E35272E8E07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39C8E-9F53-45EC-8153-992508110570}">
      <dsp:nvSpPr>
        <dsp:cNvPr id="0" name=""/>
        <dsp:cNvSpPr/>
      </dsp:nvSpPr>
      <dsp:spPr>
        <a:xfrm rot="5400000">
          <a:off x="-232409" y="232409"/>
          <a:ext cx="1549400" cy="1084580"/>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a:t>Necesidades de las partes interesadas</a:t>
          </a:r>
        </a:p>
      </dsp:txBody>
      <dsp:txXfrm rot="-5400000">
        <a:off x="1" y="542289"/>
        <a:ext cx="1084580" cy="464820"/>
      </dsp:txXfrm>
    </dsp:sp>
    <dsp:sp modelId="{08F82457-59E7-403F-9131-E1F460BFC420}">
      <dsp:nvSpPr>
        <dsp:cNvPr id="0" name=""/>
        <dsp:cNvSpPr/>
      </dsp:nvSpPr>
      <dsp:spPr>
        <a:xfrm rot="5400000">
          <a:off x="1473835" y="-389254"/>
          <a:ext cx="1007110" cy="178561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C" sz="1100" kern="1200"/>
            <a:t>Realización de  beneficios</a:t>
          </a:r>
        </a:p>
        <a:p>
          <a:pPr marL="57150" lvl="1" indent="-57150" algn="l" defTabSz="488950">
            <a:lnSpc>
              <a:spcPct val="90000"/>
            </a:lnSpc>
            <a:spcBef>
              <a:spcPct val="0"/>
            </a:spcBef>
            <a:spcAft>
              <a:spcPct val="15000"/>
            </a:spcAft>
            <a:buChar char="••"/>
          </a:pPr>
          <a:r>
            <a:rPr lang="es-EC" sz="1100" kern="1200"/>
            <a:t>Optimización de riesgos</a:t>
          </a:r>
        </a:p>
        <a:p>
          <a:pPr marL="57150" lvl="1" indent="-57150" algn="l" defTabSz="488950">
            <a:lnSpc>
              <a:spcPct val="90000"/>
            </a:lnSpc>
            <a:spcBef>
              <a:spcPct val="0"/>
            </a:spcBef>
            <a:spcAft>
              <a:spcPct val="15000"/>
            </a:spcAft>
            <a:buChar char="••"/>
          </a:pPr>
          <a:r>
            <a:rPr lang="es-EC" sz="1100" kern="1200"/>
            <a:t>Optimización de recursos</a:t>
          </a:r>
        </a:p>
      </dsp:txBody>
      <dsp:txXfrm rot="-5400000">
        <a:off x="1084581" y="49163"/>
        <a:ext cx="1736456" cy="908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93EC3-98E3-492F-83AE-F5C9F2350C23}">
      <dsp:nvSpPr>
        <dsp:cNvPr id="0" name=""/>
        <dsp:cNvSpPr/>
      </dsp:nvSpPr>
      <dsp:spPr>
        <a:xfrm>
          <a:off x="0" y="328998"/>
          <a:ext cx="859631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4DF23A-D125-4E5B-82BF-1C8E3EC01FB8}">
      <dsp:nvSpPr>
        <dsp:cNvPr id="0" name=""/>
        <dsp:cNvSpPr/>
      </dsp:nvSpPr>
      <dsp:spPr>
        <a:xfrm>
          <a:off x="429815" y="4278"/>
          <a:ext cx="6017418"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977900">
            <a:lnSpc>
              <a:spcPct val="90000"/>
            </a:lnSpc>
            <a:spcBef>
              <a:spcPct val="0"/>
            </a:spcBef>
            <a:spcAft>
              <a:spcPct val="35000"/>
            </a:spcAft>
          </a:pPr>
          <a:r>
            <a:rPr lang="es-EC" sz="2200" kern="1200"/>
            <a:t>Necesidades de las partes interesadas</a:t>
          </a:r>
        </a:p>
      </dsp:txBody>
      <dsp:txXfrm>
        <a:off x="461518" y="35981"/>
        <a:ext cx="5954012" cy="586034"/>
      </dsp:txXfrm>
    </dsp:sp>
    <dsp:sp modelId="{12F28A44-21BD-49E3-8E52-64865CFB162D}">
      <dsp:nvSpPr>
        <dsp:cNvPr id="0" name=""/>
        <dsp:cNvSpPr/>
      </dsp:nvSpPr>
      <dsp:spPr>
        <a:xfrm>
          <a:off x="0" y="1326918"/>
          <a:ext cx="859631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C5B742-9381-4A13-A268-7B6AF427A4C0}">
      <dsp:nvSpPr>
        <dsp:cNvPr id="0" name=""/>
        <dsp:cNvSpPr/>
      </dsp:nvSpPr>
      <dsp:spPr>
        <a:xfrm>
          <a:off x="429815" y="1002198"/>
          <a:ext cx="6017418"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977900">
            <a:lnSpc>
              <a:spcPct val="90000"/>
            </a:lnSpc>
            <a:spcBef>
              <a:spcPct val="0"/>
            </a:spcBef>
            <a:spcAft>
              <a:spcPct val="35000"/>
            </a:spcAft>
          </a:pPr>
          <a:r>
            <a:rPr lang="es-EC" sz="2200" kern="1200"/>
            <a:t>Objetivos de la empresa</a:t>
          </a:r>
        </a:p>
      </dsp:txBody>
      <dsp:txXfrm>
        <a:off x="461518" y="1033901"/>
        <a:ext cx="5954012" cy="586034"/>
      </dsp:txXfrm>
    </dsp:sp>
    <dsp:sp modelId="{912BAD65-1EBB-49F3-B14F-D21B0BBE32E1}">
      <dsp:nvSpPr>
        <dsp:cNvPr id="0" name=""/>
        <dsp:cNvSpPr/>
      </dsp:nvSpPr>
      <dsp:spPr>
        <a:xfrm>
          <a:off x="0" y="2324838"/>
          <a:ext cx="859631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4DEFB8-F540-4430-9EE5-E795519905CC}">
      <dsp:nvSpPr>
        <dsp:cNvPr id="0" name=""/>
        <dsp:cNvSpPr/>
      </dsp:nvSpPr>
      <dsp:spPr>
        <a:xfrm>
          <a:off x="429815" y="2000118"/>
          <a:ext cx="6017418"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977900">
            <a:lnSpc>
              <a:spcPct val="90000"/>
            </a:lnSpc>
            <a:spcBef>
              <a:spcPct val="0"/>
            </a:spcBef>
            <a:spcAft>
              <a:spcPct val="35000"/>
            </a:spcAft>
          </a:pPr>
          <a:r>
            <a:rPr lang="es-EC" sz="2200" kern="1200"/>
            <a:t>Objetivos de las TI</a:t>
          </a:r>
        </a:p>
      </dsp:txBody>
      <dsp:txXfrm>
        <a:off x="461518" y="2031821"/>
        <a:ext cx="5954012" cy="586034"/>
      </dsp:txXfrm>
    </dsp:sp>
    <dsp:sp modelId="{BFA9246C-19E5-45FF-855E-E35272E8E079}">
      <dsp:nvSpPr>
        <dsp:cNvPr id="0" name=""/>
        <dsp:cNvSpPr/>
      </dsp:nvSpPr>
      <dsp:spPr>
        <a:xfrm>
          <a:off x="0" y="3322758"/>
          <a:ext cx="859631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B83595-AEDA-455E-AAAC-73ED2327A631}">
      <dsp:nvSpPr>
        <dsp:cNvPr id="0" name=""/>
        <dsp:cNvSpPr/>
      </dsp:nvSpPr>
      <dsp:spPr>
        <a:xfrm>
          <a:off x="429815" y="2998038"/>
          <a:ext cx="6017418"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977900">
            <a:lnSpc>
              <a:spcPct val="90000"/>
            </a:lnSpc>
            <a:spcBef>
              <a:spcPct val="0"/>
            </a:spcBef>
            <a:spcAft>
              <a:spcPct val="35000"/>
            </a:spcAft>
          </a:pPr>
          <a:r>
            <a:rPr lang="es-EC" sz="2200" kern="1200"/>
            <a:t>Objetivos de los catalizadores</a:t>
          </a:r>
        </a:p>
      </dsp:txBody>
      <dsp:txXfrm>
        <a:off x="461518" y="3029741"/>
        <a:ext cx="5954012"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202212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33092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203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1797118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12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1630266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687811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68799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59877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481A3-D637-4E64-AD2C-F2D5B79818B2}" type="datetimeFigureOut">
              <a:rPr lang="es-EC" smtClean="0"/>
              <a:t>08/01/2016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398089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9E481A3-D637-4E64-AD2C-F2D5B79818B2}" type="datetimeFigureOut">
              <a:rPr lang="es-EC" smtClean="0"/>
              <a:t>08/01/2016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392904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9E481A3-D637-4E64-AD2C-F2D5B79818B2}" type="datetimeFigureOut">
              <a:rPr lang="es-EC" smtClean="0"/>
              <a:t>08/01/2016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202510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9E481A3-D637-4E64-AD2C-F2D5B79818B2}" type="datetimeFigureOut">
              <a:rPr lang="es-EC" smtClean="0"/>
              <a:t>08/01/2016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326239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481A3-D637-4E64-AD2C-F2D5B79818B2}" type="datetimeFigureOut">
              <a:rPr lang="es-EC" smtClean="0"/>
              <a:t>08/01/2016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266031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E481A3-D637-4E64-AD2C-F2D5B79818B2}" type="datetimeFigureOut">
              <a:rPr lang="es-EC" smtClean="0"/>
              <a:t>08/01/2016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228529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E481A3-D637-4E64-AD2C-F2D5B79818B2}" type="datetimeFigureOut">
              <a:rPr lang="es-EC" smtClean="0"/>
              <a:t>08/01/2016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F848C2-0D47-4176-B125-276C71660E38}" type="slidenum">
              <a:rPr lang="es-EC" smtClean="0"/>
              <a:t>‹Nº›</a:t>
            </a:fld>
            <a:endParaRPr lang="es-EC"/>
          </a:p>
        </p:txBody>
      </p:sp>
    </p:spTree>
    <p:extLst>
      <p:ext uri="{BB962C8B-B14F-4D97-AF65-F5344CB8AC3E}">
        <p14:creationId xmlns:p14="http://schemas.microsoft.com/office/powerpoint/2010/main" val="265125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E481A3-D637-4E64-AD2C-F2D5B79818B2}" type="datetimeFigureOut">
              <a:rPr lang="es-EC" smtClean="0"/>
              <a:t>08/01/2016</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7F848C2-0D47-4176-B125-276C71660E38}" type="slidenum">
              <a:rPr lang="es-EC" smtClean="0"/>
              <a:t>‹Nº›</a:t>
            </a:fld>
            <a:endParaRPr lang="es-EC"/>
          </a:p>
        </p:txBody>
      </p:sp>
    </p:spTree>
    <p:extLst>
      <p:ext uri="{BB962C8B-B14F-4D97-AF65-F5344CB8AC3E}">
        <p14:creationId xmlns:p14="http://schemas.microsoft.com/office/powerpoint/2010/main" val="4030601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16914" y="3482539"/>
            <a:ext cx="7766936" cy="1646302"/>
          </a:xfrm>
        </p:spPr>
        <p:txBody>
          <a:bodyPr/>
          <a:lstStyle/>
          <a:p>
            <a:r>
              <a:rPr lang="es-ES" b="1" dirty="0"/>
              <a:t>EVALUACIÓN TÉCNICA INFORMÁTICA DEL MONITOREO DE LA ESPE SEDE </a:t>
            </a:r>
            <a:r>
              <a:rPr lang="es-ES" b="1" dirty="0" smtClean="0"/>
              <a:t>PRINCIPAL</a:t>
            </a:r>
            <a:endParaRPr lang="es-EC" dirty="0"/>
          </a:p>
        </p:txBody>
      </p:sp>
      <p:sp>
        <p:nvSpPr>
          <p:cNvPr id="5" name="Subtítulo 4"/>
          <p:cNvSpPr>
            <a:spLocks noGrp="1"/>
          </p:cNvSpPr>
          <p:nvPr>
            <p:ph type="subTitle" idx="1"/>
          </p:nvPr>
        </p:nvSpPr>
        <p:spPr/>
        <p:txBody>
          <a:bodyPr/>
          <a:lstStyle/>
          <a:p>
            <a:endParaRPr lang="es-EC"/>
          </a:p>
        </p:txBody>
      </p:sp>
    </p:spTree>
    <p:extLst>
      <p:ext uri="{BB962C8B-B14F-4D97-AF65-F5344CB8AC3E}">
        <p14:creationId xmlns:p14="http://schemas.microsoft.com/office/powerpoint/2010/main" val="298092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COBIT</a:t>
            </a:r>
            <a:endParaRPr lang="es-EC" dirty="0"/>
          </a:p>
        </p:txBody>
      </p:sp>
      <p:pic>
        <p:nvPicPr>
          <p:cNvPr id="2050" name="Picture 2" descr="http://1.bp.blogspot.com/_nRUCfILZb4g/TOy85Yr-snI/AAAAAAAAABU/b0K9mCrUWYA/s1600/Standar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3506" y="1930401"/>
            <a:ext cx="6960146" cy="4012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40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Dominios de COBIT 5</a:t>
            </a:r>
            <a:endParaRPr lang="es-EC" dirty="0"/>
          </a:p>
        </p:txBody>
      </p:sp>
      <p:sp>
        <p:nvSpPr>
          <p:cNvPr id="3" name="Marcador de contenido 2"/>
          <p:cNvSpPr>
            <a:spLocks noGrp="1"/>
          </p:cNvSpPr>
          <p:nvPr>
            <p:ph idx="1"/>
          </p:nvPr>
        </p:nvSpPr>
        <p:spPr>
          <a:xfrm>
            <a:off x="677334" y="1722707"/>
            <a:ext cx="8596668" cy="3880773"/>
          </a:xfrm>
        </p:spPr>
        <p:txBody>
          <a:bodyPr>
            <a:noAutofit/>
          </a:bodyPr>
          <a:lstStyle/>
          <a:p>
            <a:pPr algn="just"/>
            <a:r>
              <a:rPr lang="es-ES" sz="2400" dirty="0" smtClean="0"/>
              <a:t>El Dominio </a:t>
            </a:r>
            <a:r>
              <a:rPr lang="es-ES" sz="2400" dirty="0"/>
              <a:t>de Gobierno </a:t>
            </a:r>
            <a:r>
              <a:rPr lang="es-ES" sz="2400" dirty="0" smtClean="0"/>
              <a:t>trata del cumplimiento de los </a:t>
            </a:r>
            <a:r>
              <a:rPr lang="es-ES" sz="2400" dirty="0"/>
              <a:t>objetivos de gobierno de las partes interesadas, entrega de valor, optimización del riesgo y de recursos e incluye prácticas y actividades orientadas a evaluar opciones estratégicas, proporcionando la dirección de TI y supervisando la salida</a:t>
            </a:r>
            <a:r>
              <a:rPr lang="es-ES" sz="2400" dirty="0" smtClean="0"/>
              <a:t>.</a:t>
            </a:r>
          </a:p>
          <a:p>
            <a:pPr algn="just"/>
            <a:endParaRPr lang="es-ES" sz="2400" dirty="0"/>
          </a:p>
          <a:p>
            <a:pPr algn="just"/>
            <a:r>
              <a:rPr lang="es-ES" sz="2400" dirty="0" smtClean="0"/>
              <a:t>El Dominio </a:t>
            </a:r>
            <a:r>
              <a:rPr lang="es-ES" sz="2400" dirty="0"/>
              <a:t>de Gestión </a:t>
            </a:r>
            <a:r>
              <a:rPr lang="es-ES" sz="2400" dirty="0" smtClean="0"/>
              <a:t>está alineado con </a:t>
            </a:r>
            <a:r>
              <a:rPr lang="es-ES" sz="2400" dirty="0"/>
              <a:t>las prácticas y actividades </a:t>
            </a:r>
            <a:r>
              <a:rPr lang="es-ES" sz="2400" dirty="0" smtClean="0"/>
              <a:t>con que los </a:t>
            </a:r>
            <a:r>
              <a:rPr lang="es-ES" sz="2400" dirty="0"/>
              <a:t>procesos cubren las áreas de responsabilidad de TI de la empresa y tienen que proporcionar cobertura de TI extremo a extremo.</a:t>
            </a:r>
            <a:endParaRPr lang="es-EC" sz="2400" dirty="0"/>
          </a:p>
          <a:p>
            <a:pPr algn="just"/>
            <a:endParaRPr lang="es-EC" sz="2400" dirty="0"/>
          </a:p>
          <a:p>
            <a:pPr algn="just"/>
            <a:endParaRPr lang="es-EC" sz="2400" dirty="0"/>
          </a:p>
        </p:txBody>
      </p:sp>
    </p:spTree>
    <p:extLst>
      <p:ext uri="{BB962C8B-B14F-4D97-AF65-F5344CB8AC3E}">
        <p14:creationId xmlns:p14="http://schemas.microsoft.com/office/powerpoint/2010/main" val="138441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Dominios de COBIT 5</a:t>
            </a:r>
            <a:br>
              <a:rPr lang="es-EC" dirty="0" smtClean="0"/>
            </a:br>
            <a:endParaRPr lang="es-EC" dirty="0"/>
          </a:p>
        </p:txBody>
      </p:sp>
      <p:sp>
        <p:nvSpPr>
          <p:cNvPr id="3" name="Marcador de contenido 2"/>
          <p:cNvSpPr>
            <a:spLocks noGrp="1"/>
          </p:cNvSpPr>
          <p:nvPr>
            <p:ph idx="1"/>
          </p:nvPr>
        </p:nvSpPr>
        <p:spPr/>
        <p:txBody>
          <a:bodyPr/>
          <a:lstStyle/>
          <a:p>
            <a:r>
              <a:rPr lang="es-EC" dirty="0" smtClean="0"/>
              <a:t>El proceso en el dominio de Gobierno es el EDM (Evaluar, Orientar y Supervisar)</a:t>
            </a:r>
          </a:p>
          <a:p>
            <a:pPr marL="0" indent="0">
              <a:buNone/>
            </a:pPr>
            <a:endParaRPr lang="es-EC" dirty="0"/>
          </a:p>
          <a:p>
            <a:r>
              <a:rPr lang="es-EC" dirty="0" smtClean="0"/>
              <a:t>Los Procesos en el Dominio de Gestión son:</a:t>
            </a:r>
          </a:p>
          <a:p>
            <a:pPr lvl="1">
              <a:buFont typeface="Arial" panose="020B0604020202020204" pitchFamily="34" charset="0"/>
              <a:buChar char="•"/>
            </a:pPr>
            <a:r>
              <a:rPr lang="es-EC" sz="1800" dirty="0" smtClean="0"/>
              <a:t>APO (Alinear, Planificar y Organizar)</a:t>
            </a:r>
          </a:p>
          <a:p>
            <a:pPr lvl="1">
              <a:buFont typeface="Arial" panose="020B0604020202020204" pitchFamily="34" charset="0"/>
              <a:buChar char="•"/>
            </a:pPr>
            <a:r>
              <a:rPr lang="es-EC" sz="1800" dirty="0" smtClean="0"/>
              <a:t>BAI (Construir, Adquirir e Implementar)</a:t>
            </a:r>
          </a:p>
          <a:p>
            <a:pPr lvl="1">
              <a:buFont typeface="Arial" panose="020B0604020202020204" pitchFamily="34" charset="0"/>
              <a:buChar char="•"/>
            </a:pPr>
            <a:r>
              <a:rPr lang="es-EC" sz="1800" dirty="0" smtClean="0"/>
              <a:t>DSS (Entregar, Dar Servicio y Soporte)</a:t>
            </a:r>
          </a:p>
          <a:p>
            <a:pPr lvl="1">
              <a:buFont typeface="Arial" panose="020B0604020202020204" pitchFamily="34" charset="0"/>
              <a:buChar char="•"/>
            </a:pPr>
            <a:r>
              <a:rPr lang="es-EC" sz="1800" dirty="0" smtClean="0"/>
              <a:t>MEA (Supervisar, Evaluar y Valorar)</a:t>
            </a:r>
            <a:endParaRPr lang="es-EC" sz="1800" dirty="0"/>
          </a:p>
        </p:txBody>
      </p:sp>
    </p:spTree>
    <p:extLst>
      <p:ext uri="{BB962C8B-B14F-4D97-AF65-F5344CB8AC3E}">
        <p14:creationId xmlns:p14="http://schemas.microsoft.com/office/powerpoint/2010/main" val="98552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MEA (Supervisar, Evaluar y Valorar)</a:t>
            </a:r>
            <a:endParaRPr lang="es-EC" dirty="0"/>
          </a:p>
        </p:txBody>
      </p:sp>
      <p:sp>
        <p:nvSpPr>
          <p:cNvPr id="3" name="Marcador de contenido 2"/>
          <p:cNvSpPr>
            <a:spLocks noGrp="1"/>
          </p:cNvSpPr>
          <p:nvPr>
            <p:ph idx="1"/>
          </p:nvPr>
        </p:nvSpPr>
        <p:spPr/>
        <p:txBody>
          <a:bodyPr>
            <a:normAutofit/>
          </a:bodyPr>
          <a:lstStyle/>
          <a:p>
            <a:pPr algn="just"/>
            <a:r>
              <a:rPr lang="es-ES" sz="2400" b="1" dirty="0"/>
              <a:t>MEA01</a:t>
            </a:r>
            <a:r>
              <a:rPr lang="es-ES" sz="2400" dirty="0"/>
              <a:t> Supervisar, Evaluar y Valorar Rendimiento y Conformidad</a:t>
            </a:r>
            <a:endParaRPr lang="es-EC" sz="2400" dirty="0"/>
          </a:p>
          <a:p>
            <a:pPr marL="0" indent="0" algn="just">
              <a:buNone/>
            </a:pPr>
            <a:endParaRPr lang="es-EC" sz="2400" dirty="0"/>
          </a:p>
          <a:p>
            <a:pPr algn="just"/>
            <a:r>
              <a:rPr lang="es-ES" sz="2400" dirty="0" smtClean="0"/>
              <a:t>Supervisar </a:t>
            </a:r>
            <a:r>
              <a:rPr lang="es-ES" sz="2400" dirty="0"/>
              <a:t>que los procesos se están realizando acorde al rendimiento acordado y conforme a los objetivos y métricas y se proporcionan informes de forma sistemática y planificada. Es decir, proporcionar transparencia de rendimiento y conformidad y conducción hacia la obtención de los objetivos.</a:t>
            </a:r>
            <a:endParaRPr lang="es-EC" sz="2400" dirty="0"/>
          </a:p>
        </p:txBody>
      </p:sp>
    </p:spTree>
    <p:extLst>
      <p:ext uri="{BB962C8B-B14F-4D97-AF65-F5344CB8AC3E}">
        <p14:creationId xmlns:p14="http://schemas.microsoft.com/office/powerpoint/2010/main" val="232324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930400"/>
            <a:ext cx="8596668" cy="3880773"/>
          </a:xfrm>
        </p:spPr>
        <p:txBody>
          <a:bodyPr>
            <a:noAutofit/>
          </a:bodyPr>
          <a:lstStyle/>
          <a:p>
            <a:pPr algn="just"/>
            <a:r>
              <a:rPr lang="es-ES" sz="2000" b="1" dirty="0"/>
              <a:t>MEA02</a:t>
            </a:r>
            <a:r>
              <a:rPr lang="es-ES" sz="2000" dirty="0"/>
              <a:t> Supervisar, Evaluar y Valorar el Sistema de Control Interno</a:t>
            </a:r>
            <a:endParaRPr lang="es-EC" sz="2000" dirty="0"/>
          </a:p>
          <a:p>
            <a:pPr marL="0" indent="0" algn="just">
              <a:buNone/>
            </a:pPr>
            <a:endParaRPr lang="es-EC" sz="2000" dirty="0"/>
          </a:p>
          <a:p>
            <a:pPr algn="just"/>
            <a:r>
              <a:rPr lang="es-ES" sz="2000" dirty="0"/>
              <a:t>Este proceso busca supervisar y evaluar de forma continua el entorno de control, incluyendo tanto autoevaluaciones como revisiones externas independientes. Facilitar a la Dirección la identificación de deficiencias e ineficiencias en el control y el inicio de acciones de mejora. </a:t>
            </a:r>
            <a:endParaRPr lang="es-ES" sz="2000" dirty="0" smtClean="0"/>
          </a:p>
          <a:p>
            <a:pPr algn="just"/>
            <a:r>
              <a:rPr lang="es-ES" sz="2000" dirty="0" smtClean="0"/>
              <a:t>Planificar</a:t>
            </a:r>
            <a:r>
              <a:rPr lang="es-ES" sz="2000" dirty="0"/>
              <a:t>, organizar y mantener normas para la evaluación del control interno y las actividades de aseguramiento. Además, ofrecer transparencia a las partes interesadas </a:t>
            </a:r>
            <a:r>
              <a:rPr lang="es-ES" sz="2000" dirty="0" smtClean="0"/>
              <a:t>respecto </a:t>
            </a:r>
            <a:r>
              <a:rPr lang="es-ES" sz="2000" dirty="0"/>
              <a:t>de la adecuación del sistema de control interno para generar confianza en las operaciones, en el logro de los objetivos de la compañía y un entendimiento adecuado del riesgo residual.</a:t>
            </a:r>
            <a:endParaRPr lang="es-EC" sz="2000" dirty="0"/>
          </a:p>
          <a:p>
            <a:pPr algn="just"/>
            <a:endParaRPr lang="es-EC" sz="2000" dirty="0"/>
          </a:p>
        </p:txBody>
      </p:sp>
      <p:sp>
        <p:nvSpPr>
          <p:cNvPr id="4" name="Título 1"/>
          <p:cNvSpPr>
            <a:spLocks noGrp="1"/>
          </p:cNvSpPr>
          <p:nvPr>
            <p:ph type="title"/>
          </p:nvPr>
        </p:nvSpPr>
        <p:spPr/>
        <p:txBody>
          <a:bodyPr/>
          <a:lstStyle/>
          <a:p>
            <a:r>
              <a:rPr lang="es-EC" dirty="0" smtClean="0"/>
              <a:t>MEA (Supervisar, Evaluar y Valorar)</a:t>
            </a:r>
            <a:endParaRPr lang="es-EC" dirty="0"/>
          </a:p>
        </p:txBody>
      </p:sp>
    </p:spTree>
    <p:extLst>
      <p:ext uri="{BB962C8B-B14F-4D97-AF65-F5344CB8AC3E}">
        <p14:creationId xmlns:p14="http://schemas.microsoft.com/office/powerpoint/2010/main" val="1449105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pPr algn="just"/>
            <a:r>
              <a:rPr lang="es-ES" sz="2200" b="1" dirty="0"/>
              <a:t>MEA03</a:t>
            </a:r>
            <a:r>
              <a:rPr lang="es-ES" sz="2200" dirty="0"/>
              <a:t> Supervisar, Evaluar y Valorar la Conformidad con los Requerimientos Externos</a:t>
            </a:r>
            <a:endParaRPr lang="es-EC" sz="2200" dirty="0"/>
          </a:p>
          <a:p>
            <a:pPr marL="0" indent="0" algn="just">
              <a:buNone/>
            </a:pPr>
            <a:endParaRPr lang="es-EC" sz="2200" dirty="0"/>
          </a:p>
          <a:p>
            <a:pPr algn="just"/>
            <a:r>
              <a:rPr lang="es-ES" sz="2200" dirty="0" smtClean="0"/>
              <a:t>Evalúa </a:t>
            </a:r>
            <a:r>
              <a:rPr lang="es-ES" sz="2200" dirty="0"/>
              <a:t>el cumplimiento de requisitos regulatorios y contractuales tanto en los procesos de TI como en los procesos de negocio dependientes de las tecnologías de la información. Busca obtener garantías de que se han identificado, se cumple con los requisitos y se ha integrado el cumplimiento de TI en el cumplimiento de la empresa general. Así como, asegurar que la empresa cumple con todos los requisitos externos que le sean aplicables.</a:t>
            </a:r>
            <a:endParaRPr lang="es-EC" sz="2200" dirty="0"/>
          </a:p>
          <a:p>
            <a:pPr algn="just"/>
            <a:endParaRPr lang="es-EC" sz="2200" dirty="0"/>
          </a:p>
        </p:txBody>
      </p:sp>
      <p:sp>
        <p:nvSpPr>
          <p:cNvPr id="4" name="Título 1"/>
          <p:cNvSpPr>
            <a:spLocks noGrp="1"/>
          </p:cNvSpPr>
          <p:nvPr>
            <p:ph type="title"/>
          </p:nvPr>
        </p:nvSpPr>
        <p:spPr/>
        <p:txBody>
          <a:bodyPr/>
          <a:lstStyle/>
          <a:p>
            <a:r>
              <a:rPr lang="es-EC" dirty="0" smtClean="0"/>
              <a:t>MEA (Supervisar, Evaluar y Valorar)</a:t>
            </a:r>
            <a:endParaRPr lang="es-EC" dirty="0"/>
          </a:p>
        </p:txBody>
      </p:sp>
    </p:spTree>
    <p:extLst>
      <p:ext uri="{BB962C8B-B14F-4D97-AF65-F5344CB8AC3E}">
        <p14:creationId xmlns:p14="http://schemas.microsoft.com/office/powerpoint/2010/main" val="1117926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Administración de riesgos</a:t>
            </a:r>
            <a:endParaRPr lang="es-EC" dirty="0"/>
          </a:p>
        </p:txBody>
      </p:sp>
      <p:sp>
        <p:nvSpPr>
          <p:cNvPr id="3" name="Marcador de contenido 2"/>
          <p:cNvSpPr>
            <a:spLocks noGrp="1"/>
          </p:cNvSpPr>
          <p:nvPr>
            <p:ph idx="1"/>
          </p:nvPr>
        </p:nvSpPr>
        <p:spPr>
          <a:xfrm>
            <a:off x="677334" y="1735586"/>
            <a:ext cx="8596668" cy="3880773"/>
          </a:xfrm>
        </p:spPr>
        <p:txBody>
          <a:bodyPr>
            <a:normAutofit/>
          </a:bodyPr>
          <a:lstStyle/>
          <a:p>
            <a:pPr algn="just"/>
            <a:r>
              <a:rPr lang="es-ES" sz="2400" dirty="0"/>
              <a:t>Administración de Riesgos es proporcionar lineamientos para obtener</a:t>
            </a:r>
            <a:r>
              <a:rPr lang="es-EC" sz="2400" dirty="0"/>
              <a:t> una comprensión de los riesgos de auditoría y </a:t>
            </a:r>
            <a:r>
              <a:rPr lang="es-EC" sz="2400" dirty="0" smtClean="0"/>
              <a:t>son: </a:t>
            </a:r>
          </a:p>
          <a:p>
            <a:pPr marL="0" indent="0" algn="just">
              <a:buNone/>
            </a:pPr>
            <a:endParaRPr lang="es-EC" sz="2400" dirty="0" smtClean="0"/>
          </a:p>
          <a:p>
            <a:pPr lvl="1" algn="just">
              <a:buFont typeface="Arial" panose="020B0604020202020204" pitchFamily="34" charset="0"/>
              <a:buChar char="•"/>
            </a:pPr>
            <a:r>
              <a:rPr lang="es-EC" sz="2400" dirty="0" smtClean="0"/>
              <a:t>Riesgo inherente</a:t>
            </a:r>
          </a:p>
          <a:p>
            <a:pPr lvl="1" algn="just">
              <a:buFont typeface="Arial" panose="020B0604020202020204" pitchFamily="34" charset="0"/>
              <a:buChar char="•"/>
            </a:pPr>
            <a:r>
              <a:rPr lang="es-EC" sz="2400" dirty="0" smtClean="0"/>
              <a:t>Riesgo </a:t>
            </a:r>
            <a:r>
              <a:rPr lang="es-EC" sz="2400" dirty="0"/>
              <a:t>de </a:t>
            </a:r>
            <a:r>
              <a:rPr lang="es-ES" sz="2400" dirty="0"/>
              <a:t>control </a:t>
            </a:r>
          </a:p>
          <a:p>
            <a:pPr lvl="1" algn="just">
              <a:buFont typeface="Arial" panose="020B0604020202020204" pitchFamily="34" charset="0"/>
              <a:buChar char="•"/>
            </a:pPr>
            <a:r>
              <a:rPr lang="es-ES" sz="2400" dirty="0" smtClean="0"/>
              <a:t>Riesgo </a:t>
            </a:r>
            <a:r>
              <a:rPr lang="es-ES" sz="2400" dirty="0"/>
              <a:t>de detección.</a:t>
            </a:r>
            <a:endParaRPr lang="es-EC" sz="2400" dirty="0"/>
          </a:p>
          <a:p>
            <a:pPr lvl="1" algn="just">
              <a:buFont typeface="Arial" panose="020B0604020202020204" pitchFamily="34" charset="0"/>
              <a:buChar char="•"/>
            </a:pPr>
            <a:endParaRPr lang="es-EC" sz="2400" dirty="0"/>
          </a:p>
        </p:txBody>
      </p:sp>
    </p:spTree>
    <p:extLst>
      <p:ext uri="{BB962C8B-B14F-4D97-AF65-F5344CB8AC3E}">
        <p14:creationId xmlns:p14="http://schemas.microsoft.com/office/powerpoint/2010/main" val="239369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Respuestas </a:t>
            </a:r>
            <a:r>
              <a:rPr lang="es-ES" dirty="0"/>
              <a:t>al Riesgo</a:t>
            </a:r>
            <a:endParaRPr lang="es-EC" dirty="0"/>
          </a:p>
        </p:txBody>
      </p:sp>
      <p:sp>
        <p:nvSpPr>
          <p:cNvPr id="3" name="Marcador de contenido 2"/>
          <p:cNvSpPr>
            <a:spLocks noGrp="1"/>
          </p:cNvSpPr>
          <p:nvPr>
            <p:ph idx="1"/>
          </p:nvPr>
        </p:nvSpPr>
        <p:spPr>
          <a:xfrm>
            <a:off x="677334" y="1606797"/>
            <a:ext cx="8596668" cy="3880773"/>
          </a:xfrm>
        </p:spPr>
        <p:txBody>
          <a:bodyPr>
            <a:noAutofit/>
          </a:bodyPr>
          <a:lstStyle/>
          <a:p>
            <a:pPr algn="just"/>
            <a:r>
              <a:rPr lang="es-ES" sz="2000" dirty="0"/>
              <a:t>Una vez que se haya priorizado los riesgos estamos preparados para responder ante ellos. La respuesta a los riesgos es el proceso de desarrollar procedimientos y acciones para mejorar las oportunidades y reducir las amenazas a los objetivos del proyecto, se planifican en función de la prioridad de estos, incorporando recursos y actividades en el presupuesto, cronograma y plan de gestión, según sea necesario.</a:t>
            </a:r>
            <a:endParaRPr lang="es-EC" sz="2000" dirty="0"/>
          </a:p>
          <a:p>
            <a:pPr algn="just" hangingPunct="0"/>
            <a:r>
              <a:rPr lang="es-EC" sz="2000" dirty="0"/>
              <a:t>Existen 4 maneras de tratar con los riesgos, estas son:</a:t>
            </a:r>
          </a:p>
          <a:p>
            <a:pPr marL="0" indent="0" algn="just">
              <a:buNone/>
            </a:pPr>
            <a:endParaRPr lang="es-EC" sz="2000" dirty="0" smtClean="0"/>
          </a:p>
          <a:p>
            <a:pPr lvl="1" algn="just">
              <a:buFont typeface="Arial" panose="020B0604020202020204" pitchFamily="34" charset="0"/>
              <a:buChar char="•"/>
            </a:pPr>
            <a:r>
              <a:rPr lang="es-EC" sz="2000" dirty="0" smtClean="0"/>
              <a:t>Evitar</a:t>
            </a:r>
          </a:p>
          <a:p>
            <a:pPr lvl="1" algn="just">
              <a:buFont typeface="Arial" panose="020B0604020202020204" pitchFamily="34" charset="0"/>
              <a:buChar char="•"/>
            </a:pPr>
            <a:r>
              <a:rPr lang="es-EC" sz="2000" dirty="0" smtClean="0"/>
              <a:t>Transferir</a:t>
            </a:r>
          </a:p>
          <a:p>
            <a:pPr lvl="1" algn="just">
              <a:buFont typeface="Arial" panose="020B0604020202020204" pitchFamily="34" charset="0"/>
              <a:buChar char="•"/>
            </a:pPr>
            <a:r>
              <a:rPr lang="es-EC" sz="2000" dirty="0" smtClean="0"/>
              <a:t>Mitigar</a:t>
            </a:r>
          </a:p>
          <a:p>
            <a:pPr lvl="1" algn="just">
              <a:buFont typeface="Arial" panose="020B0604020202020204" pitchFamily="34" charset="0"/>
              <a:buChar char="•"/>
            </a:pPr>
            <a:r>
              <a:rPr lang="es-EC" sz="2000" dirty="0" smtClean="0"/>
              <a:t>Aceptar</a:t>
            </a:r>
            <a:endParaRPr lang="es-EC" sz="2000" dirty="0"/>
          </a:p>
        </p:txBody>
      </p:sp>
    </p:spTree>
    <p:extLst>
      <p:ext uri="{BB962C8B-B14F-4D97-AF65-F5344CB8AC3E}">
        <p14:creationId xmlns:p14="http://schemas.microsoft.com/office/powerpoint/2010/main" val="1143586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03538"/>
            <a:ext cx="8596668" cy="1320800"/>
          </a:xfrm>
        </p:spPr>
        <p:txBody>
          <a:bodyPr/>
          <a:lstStyle/>
          <a:p>
            <a:r>
              <a:rPr lang="es-EC" dirty="0" smtClean="0"/>
              <a:t>Auditoría</a:t>
            </a:r>
            <a:endParaRPr lang="es-EC" dirty="0"/>
          </a:p>
        </p:txBody>
      </p:sp>
      <p:sp>
        <p:nvSpPr>
          <p:cNvPr id="3" name="Marcador de contenido 2"/>
          <p:cNvSpPr>
            <a:spLocks noGrp="1"/>
          </p:cNvSpPr>
          <p:nvPr>
            <p:ph idx="1"/>
          </p:nvPr>
        </p:nvSpPr>
        <p:spPr>
          <a:xfrm>
            <a:off x="677334" y="1349221"/>
            <a:ext cx="8596668" cy="4446273"/>
          </a:xfrm>
        </p:spPr>
        <p:txBody>
          <a:bodyPr>
            <a:noAutofit/>
          </a:bodyPr>
          <a:lstStyle/>
          <a:p>
            <a:pPr algn="just"/>
            <a:r>
              <a:rPr lang="es-ES" dirty="0"/>
              <a:t>E</a:t>
            </a:r>
            <a:r>
              <a:rPr lang="es-ES" dirty="0" smtClean="0"/>
              <a:t>s un </a:t>
            </a:r>
            <a:r>
              <a:rPr lang="es-ES" dirty="0"/>
              <a:t>proceso sistemático, practicado </a:t>
            </a:r>
            <a:r>
              <a:rPr lang="es-ES" dirty="0" smtClean="0"/>
              <a:t>de </a:t>
            </a:r>
            <a:r>
              <a:rPr lang="es-ES" dirty="0"/>
              <a:t>conformidad con normas y procedimientos técnicos establecidos, consistente en obtener y evaluar objetivamente las evidencias sobre las afirmaciones contenidas en </a:t>
            </a:r>
            <a:r>
              <a:rPr lang="es-ES" dirty="0" smtClean="0"/>
              <a:t>eventos </a:t>
            </a:r>
            <a:r>
              <a:rPr lang="es-ES" dirty="0"/>
              <a:t>de carácter técnico, económico, administrativo y otros, con el fin de determinar el grado de correspondencia entre esas afirmaciones, las disposiciones legales vigentes y los criterios establecidos</a:t>
            </a:r>
            <a:r>
              <a:rPr lang="es-ES" dirty="0" smtClean="0"/>
              <a:t>.</a:t>
            </a:r>
          </a:p>
          <a:p>
            <a:pPr algn="just"/>
            <a:endParaRPr lang="es-ES" dirty="0" smtClean="0"/>
          </a:p>
          <a:p>
            <a:pPr algn="just"/>
            <a:r>
              <a:rPr lang="es-ES" dirty="0"/>
              <a:t>La Auditoría, se divide actualmente en cinco grandes áreas o entornos de trabajo, estos son</a:t>
            </a:r>
            <a:r>
              <a:rPr lang="es-ES" dirty="0" smtClean="0"/>
              <a:t>:</a:t>
            </a:r>
          </a:p>
          <a:p>
            <a:pPr lvl="1" algn="just">
              <a:buFont typeface="Arial" panose="020B0604020202020204" pitchFamily="34" charset="0"/>
              <a:buChar char="•"/>
            </a:pPr>
            <a:r>
              <a:rPr lang="es-ES" sz="1800" dirty="0" smtClean="0"/>
              <a:t>Auditoría </a:t>
            </a:r>
            <a:r>
              <a:rPr lang="es-ES" sz="1800" dirty="0"/>
              <a:t>Financiera y Contable</a:t>
            </a:r>
            <a:endParaRPr lang="es-EC" sz="1800" dirty="0"/>
          </a:p>
          <a:p>
            <a:pPr lvl="1" algn="just">
              <a:buFont typeface="Arial" panose="020B0604020202020204" pitchFamily="34" charset="0"/>
              <a:buChar char="•"/>
            </a:pPr>
            <a:r>
              <a:rPr lang="es-ES" sz="1800" dirty="0"/>
              <a:t>Auditoría Operativa y Administrativa (o de Gestión) </a:t>
            </a:r>
            <a:endParaRPr lang="es-EC" sz="1800" dirty="0"/>
          </a:p>
          <a:p>
            <a:pPr lvl="1" algn="just">
              <a:buFont typeface="Arial" panose="020B0604020202020204" pitchFamily="34" charset="0"/>
              <a:buChar char="•"/>
            </a:pPr>
            <a:r>
              <a:rPr lang="es-ES" sz="1800" dirty="0"/>
              <a:t>Auditoría Informática y de Sistemas de Información</a:t>
            </a:r>
            <a:endParaRPr lang="es-EC" sz="1800" dirty="0"/>
          </a:p>
          <a:p>
            <a:pPr lvl="1" algn="just">
              <a:buFont typeface="Arial" panose="020B0604020202020204" pitchFamily="34" charset="0"/>
              <a:buChar char="•"/>
            </a:pPr>
            <a:r>
              <a:rPr lang="es-ES" sz="1800" dirty="0"/>
              <a:t>Auditoría de Recursos Humanos</a:t>
            </a:r>
            <a:endParaRPr lang="es-EC" sz="1800" dirty="0"/>
          </a:p>
          <a:p>
            <a:pPr lvl="1" algn="just">
              <a:buFont typeface="Arial" panose="020B0604020202020204" pitchFamily="34" charset="0"/>
              <a:buChar char="•"/>
            </a:pPr>
            <a:r>
              <a:rPr lang="es-ES" sz="1800" dirty="0" smtClean="0"/>
              <a:t>Auditoría </a:t>
            </a:r>
            <a:r>
              <a:rPr lang="es-ES" sz="1800" dirty="0"/>
              <a:t>Ambiental</a:t>
            </a:r>
            <a:endParaRPr lang="es-EC" sz="1800" dirty="0"/>
          </a:p>
          <a:p>
            <a:pPr algn="just"/>
            <a:endParaRPr lang="es-EC" dirty="0"/>
          </a:p>
        </p:txBody>
      </p:sp>
    </p:spTree>
    <p:extLst>
      <p:ext uri="{BB962C8B-B14F-4D97-AF65-F5344CB8AC3E}">
        <p14:creationId xmlns:p14="http://schemas.microsoft.com/office/powerpoint/2010/main" val="924115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Fases de la Auditoría</a:t>
            </a:r>
            <a:endParaRPr lang="es-EC" dirty="0"/>
          </a:p>
        </p:txBody>
      </p:sp>
      <p:sp>
        <p:nvSpPr>
          <p:cNvPr id="3" name="Marcador de contenido 2"/>
          <p:cNvSpPr>
            <a:spLocks noGrp="1"/>
          </p:cNvSpPr>
          <p:nvPr>
            <p:ph idx="1"/>
          </p:nvPr>
        </p:nvSpPr>
        <p:spPr>
          <a:xfrm>
            <a:off x="677334" y="1555282"/>
            <a:ext cx="8596668" cy="3880773"/>
          </a:xfrm>
        </p:spPr>
        <p:txBody>
          <a:bodyPr>
            <a:noAutofit/>
          </a:bodyPr>
          <a:lstStyle/>
          <a:p>
            <a:pPr algn="just"/>
            <a:r>
              <a:rPr lang="es-MX" sz="2200" dirty="0"/>
              <a:t>La auditoría supone la revisión de la información de una empresa en una fecha determinada y se realiza previa a la presentación de un </a:t>
            </a:r>
            <a:r>
              <a:rPr lang="es-MX" sz="2200" dirty="0" smtClean="0"/>
              <a:t>informe. Necesita </a:t>
            </a:r>
            <a:r>
              <a:rPr lang="es-MX" sz="2200" dirty="0"/>
              <a:t>de trabajo antes y después de la fecha a la que se presentan esos informes, siendo las etapas o fases típicas que la componen las siguientes:</a:t>
            </a:r>
            <a:endParaRPr lang="es-EC" sz="2200" dirty="0"/>
          </a:p>
          <a:p>
            <a:pPr marL="0" indent="0" algn="just">
              <a:buNone/>
            </a:pPr>
            <a:endParaRPr lang="es-EC" sz="2200" dirty="0"/>
          </a:p>
          <a:p>
            <a:pPr lvl="1" algn="just">
              <a:buFont typeface="Arial" panose="020B0604020202020204" pitchFamily="34" charset="0"/>
              <a:buChar char="•"/>
            </a:pPr>
            <a:r>
              <a:rPr lang="es-ES" sz="2200" dirty="0"/>
              <a:t>Planeación </a:t>
            </a:r>
            <a:endParaRPr lang="es-ES" sz="2200" dirty="0" smtClean="0"/>
          </a:p>
          <a:p>
            <a:pPr lvl="1" algn="just">
              <a:buFont typeface="Arial" panose="020B0604020202020204" pitchFamily="34" charset="0"/>
              <a:buChar char="•"/>
            </a:pPr>
            <a:r>
              <a:rPr lang="es-ES" sz="2200" dirty="0"/>
              <a:t>Ejecución</a:t>
            </a:r>
            <a:endParaRPr lang="es-EC" sz="2200" dirty="0"/>
          </a:p>
          <a:p>
            <a:pPr lvl="1" algn="just">
              <a:buFont typeface="Arial" panose="020B0604020202020204" pitchFamily="34" charset="0"/>
              <a:buChar char="•"/>
            </a:pPr>
            <a:r>
              <a:rPr lang="es-ES" sz="2200" dirty="0"/>
              <a:t>Presentación de Informe</a:t>
            </a:r>
            <a:endParaRPr lang="es-EC" sz="2200" dirty="0"/>
          </a:p>
          <a:p>
            <a:pPr lvl="1" algn="just">
              <a:buFont typeface="Arial" panose="020B0604020202020204" pitchFamily="34" charset="0"/>
              <a:buChar char="•"/>
            </a:pPr>
            <a:r>
              <a:rPr lang="es-ES" sz="2200" dirty="0"/>
              <a:t>Seguimiento</a:t>
            </a:r>
            <a:endParaRPr lang="es-EC" sz="2200" dirty="0"/>
          </a:p>
          <a:p>
            <a:pPr marL="0" indent="0" algn="just">
              <a:buNone/>
            </a:pPr>
            <a:endParaRPr lang="es-EC" sz="2200" dirty="0"/>
          </a:p>
        </p:txBody>
      </p:sp>
    </p:spTree>
    <p:extLst>
      <p:ext uri="{BB962C8B-B14F-4D97-AF65-F5344CB8AC3E}">
        <p14:creationId xmlns:p14="http://schemas.microsoft.com/office/powerpoint/2010/main" val="211757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478010"/>
            <a:ext cx="8596668" cy="4922790"/>
          </a:xfrm>
        </p:spPr>
        <p:txBody>
          <a:bodyPr>
            <a:normAutofit fontScale="92500" lnSpcReduction="20000"/>
          </a:bodyPr>
          <a:lstStyle/>
          <a:p>
            <a:pPr algn="just"/>
            <a:r>
              <a:rPr lang="es-EC" sz="2400" dirty="0"/>
              <a:t>El desarrollo tecnológico </a:t>
            </a:r>
            <a:r>
              <a:rPr lang="es-EC" sz="2400" dirty="0" smtClean="0"/>
              <a:t>conlleva tomar decisiones y  </a:t>
            </a:r>
            <a:r>
              <a:rPr lang="es-EC" sz="2400" dirty="0"/>
              <a:t>utilizar la información </a:t>
            </a:r>
            <a:r>
              <a:rPr lang="es-EC" sz="2400" dirty="0" smtClean="0"/>
              <a:t>disponible, para </a:t>
            </a:r>
            <a:r>
              <a:rPr lang="es-EC" sz="2400" dirty="0"/>
              <a:t>no quedar a la zaga de la evolución mundial, </a:t>
            </a:r>
            <a:r>
              <a:rPr lang="es-EC" sz="2400" dirty="0" smtClean="0"/>
              <a:t>por lo que es necesario realizar </a:t>
            </a:r>
            <a:r>
              <a:rPr lang="es-EC" sz="2400" dirty="0"/>
              <a:t>un seguimiento </a:t>
            </a:r>
            <a:r>
              <a:rPr lang="es-EC" sz="2400" dirty="0" smtClean="0"/>
              <a:t>al cumplimiento de los objetivos de </a:t>
            </a:r>
            <a:r>
              <a:rPr lang="es-EC" sz="2400" dirty="0"/>
              <a:t>cada uno de los proyectos </a:t>
            </a:r>
            <a:r>
              <a:rPr lang="es-EC" sz="2400" dirty="0" smtClean="0"/>
              <a:t>de TI de la Universidad.</a:t>
            </a:r>
          </a:p>
          <a:p>
            <a:pPr algn="just"/>
            <a:endParaRPr lang="es-EC" sz="2400" dirty="0" smtClean="0"/>
          </a:p>
          <a:p>
            <a:pPr algn="just"/>
            <a:r>
              <a:rPr lang="es-EC" sz="2400" dirty="0" smtClean="0"/>
              <a:t>La </a:t>
            </a:r>
            <a:r>
              <a:rPr lang="es-EC" sz="2400" dirty="0"/>
              <a:t>cantidad de </a:t>
            </a:r>
            <a:r>
              <a:rPr lang="es-EC" sz="2400" dirty="0" smtClean="0"/>
              <a:t>trabajo que tienen </a:t>
            </a:r>
            <a:r>
              <a:rPr lang="es-EC" sz="2400" dirty="0"/>
              <a:t>los </a:t>
            </a:r>
            <a:r>
              <a:rPr lang="es-EC" sz="2400" dirty="0" smtClean="0"/>
              <a:t>integrantes de </a:t>
            </a:r>
            <a:r>
              <a:rPr lang="es-EC" sz="2400" dirty="0"/>
              <a:t>la </a:t>
            </a:r>
            <a:r>
              <a:rPr lang="es-EC" sz="2400" dirty="0" smtClean="0"/>
              <a:t>UTIC, </a:t>
            </a:r>
            <a:r>
              <a:rPr lang="es-EC" sz="2400" dirty="0"/>
              <a:t>hace que </a:t>
            </a:r>
            <a:r>
              <a:rPr lang="es-EC" sz="2400" dirty="0" smtClean="0"/>
              <a:t>se </a:t>
            </a:r>
            <a:r>
              <a:rPr lang="es-EC" sz="2400" dirty="0"/>
              <a:t>tomen atajos </a:t>
            </a:r>
            <a:r>
              <a:rPr lang="es-EC" sz="2400" dirty="0" smtClean="0"/>
              <a:t>en la ejecución de proyectos, afectando la </a:t>
            </a:r>
            <a:r>
              <a:rPr lang="es-EC" sz="2400" dirty="0"/>
              <a:t>calidad de los productos que se desean entregar para servicio del cliente interno</a:t>
            </a:r>
            <a:r>
              <a:rPr lang="es-EC" sz="2400" dirty="0" smtClean="0"/>
              <a:t>.</a:t>
            </a:r>
          </a:p>
          <a:p>
            <a:pPr algn="just"/>
            <a:endParaRPr lang="es-EC" sz="2400" dirty="0"/>
          </a:p>
          <a:p>
            <a:pPr algn="just"/>
            <a:r>
              <a:rPr lang="es-EC" sz="2400" dirty="0" smtClean="0"/>
              <a:t>La </a:t>
            </a:r>
            <a:r>
              <a:rPr lang="es-EC" sz="2400" dirty="0"/>
              <a:t>Universidad </a:t>
            </a:r>
            <a:r>
              <a:rPr lang="es-EC" sz="2400" dirty="0" smtClean="0"/>
              <a:t>se </a:t>
            </a:r>
            <a:r>
              <a:rPr lang="es-EC" sz="2400" dirty="0"/>
              <a:t>ha visto en la necesidad de alinear el seguimiento de proyectos a un marco de referencia y/o buena práctica, internacionalmente aceptado y que permita el mejoramiento en la gestión de TI. </a:t>
            </a:r>
          </a:p>
          <a:p>
            <a:pPr algn="just"/>
            <a:endParaRPr lang="es-EC" sz="2400" dirty="0"/>
          </a:p>
          <a:p>
            <a:pPr algn="just"/>
            <a:endParaRPr lang="es-EC" sz="2400" dirty="0"/>
          </a:p>
          <a:p>
            <a:endParaRPr lang="es-EC" sz="2400" dirty="0"/>
          </a:p>
        </p:txBody>
      </p:sp>
      <p:sp>
        <p:nvSpPr>
          <p:cNvPr id="4" name="Título 1"/>
          <p:cNvSpPr>
            <a:spLocks noGrp="1"/>
          </p:cNvSpPr>
          <p:nvPr>
            <p:ph type="title"/>
          </p:nvPr>
        </p:nvSpPr>
        <p:spPr>
          <a:xfrm>
            <a:off x="677334" y="607970"/>
            <a:ext cx="8596668" cy="1320800"/>
          </a:xfrm>
        </p:spPr>
        <p:txBody>
          <a:bodyPr/>
          <a:lstStyle/>
          <a:p>
            <a:r>
              <a:rPr lang="es-EC" dirty="0" smtClean="0"/>
              <a:t>Justificación</a:t>
            </a:r>
            <a:endParaRPr lang="es-EC" dirty="0"/>
          </a:p>
        </p:txBody>
      </p:sp>
    </p:spTree>
    <p:extLst>
      <p:ext uri="{BB962C8B-B14F-4D97-AF65-F5344CB8AC3E}">
        <p14:creationId xmlns:p14="http://schemas.microsoft.com/office/powerpoint/2010/main" val="1532373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Metodología</a:t>
            </a:r>
            <a:endParaRPr lang="es-EC" dirty="0"/>
          </a:p>
        </p:txBody>
      </p:sp>
      <p:sp>
        <p:nvSpPr>
          <p:cNvPr id="3" name="Marcador de contenido 2"/>
          <p:cNvSpPr>
            <a:spLocks noGrp="1"/>
          </p:cNvSpPr>
          <p:nvPr>
            <p:ph idx="1"/>
          </p:nvPr>
        </p:nvSpPr>
        <p:spPr>
          <a:xfrm>
            <a:off x="677334" y="1658313"/>
            <a:ext cx="8596668" cy="3880773"/>
          </a:xfrm>
        </p:spPr>
        <p:txBody>
          <a:bodyPr/>
          <a:lstStyle/>
          <a:p>
            <a:pPr algn="just"/>
            <a:r>
              <a:rPr lang="es-ES" dirty="0"/>
              <a:t>L</a:t>
            </a:r>
            <a:r>
              <a:rPr lang="es-ES" dirty="0" smtClean="0"/>
              <a:t>as </a:t>
            </a:r>
            <a:r>
              <a:rPr lang="es-ES" dirty="0"/>
              <a:t>empresas existen para crear valor para sus partes interesadas, es </a:t>
            </a:r>
            <a:r>
              <a:rPr lang="es-ES" dirty="0" smtClean="0"/>
              <a:t>decir, </a:t>
            </a:r>
            <a:r>
              <a:rPr lang="es-ES" dirty="0"/>
              <a:t>obtener beneficios a un coste óptimo de recursos mientras se optimiza el riesgo, estos beneficios pueden ser </a:t>
            </a:r>
            <a:r>
              <a:rPr lang="es-ES" dirty="0" smtClean="0"/>
              <a:t>y </a:t>
            </a:r>
            <a:r>
              <a:rPr lang="es-ES" dirty="0"/>
              <a:t>de </a:t>
            </a:r>
            <a:r>
              <a:rPr lang="es-ES" dirty="0" smtClean="0"/>
              <a:t>servicio.</a:t>
            </a:r>
          </a:p>
          <a:p>
            <a:pPr algn="just"/>
            <a:r>
              <a:rPr lang="es-ES" dirty="0"/>
              <a:t>Partiendo de las necesidades de las partes interesadas</a:t>
            </a:r>
            <a:r>
              <a:rPr lang="es-ES" dirty="0" smtClean="0"/>
              <a:t>, estas </a:t>
            </a:r>
            <a:r>
              <a:rPr lang="es-ES" dirty="0"/>
              <a:t>tienen que transformarse en una estrategia corporativa que se pueda aplicar; la cascada de metas de COBIT 5 es el método que vamos a utilizar para traducir las necesidades de las partes interesadas en metas específicas.</a:t>
            </a:r>
            <a:endParaRPr lang="es-EC" dirty="0"/>
          </a:p>
          <a:p>
            <a:pPr algn="just"/>
            <a:endParaRPr lang="es-EC" dirty="0"/>
          </a:p>
          <a:p>
            <a:pPr algn="just"/>
            <a:endParaRPr lang="es-EC" dirty="0"/>
          </a:p>
        </p:txBody>
      </p:sp>
    </p:spTree>
    <p:extLst>
      <p:ext uri="{BB962C8B-B14F-4D97-AF65-F5344CB8AC3E}">
        <p14:creationId xmlns:p14="http://schemas.microsoft.com/office/powerpoint/2010/main" val="1501815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Objetivos de los catalizadores</a:t>
            </a:r>
            <a:r>
              <a:rPr lang="es-EC" dirty="0"/>
              <a:t/>
            </a:r>
            <a:br>
              <a:rPr lang="es-EC" dirty="0"/>
            </a:br>
            <a:endParaRPr lang="es-EC" dirty="0"/>
          </a:p>
        </p:txBody>
      </p:sp>
      <p:sp>
        <p:nvSpPr>
          <p:cNvPr id="3" name="Marcador de contenido 2"/>
          <p:cNvSpPr>
            <a:spLocks noGrp="1"/>
          </p:cNvSpPr>
          <p:nvPr>
            <p:ph idx="1"/>
          </p:nvPr>
        </p:nvSpPr>
        <p:spPr/>
        <p:txBody>
          <a:bodyPr/>
          <a:lstStyle/>
          <a:p>
            <a:r>
              <a:rPr lang="es-ES" dirty="0" smtClean="0"/>
              <a:t>Los </a:t>
            </a:r>
            <a:r>
              <a:rPr lang="es-ES" dirty="0"/>
              <a:t>catalizadores son considerados para ayudar a fomentar la consecución de los objetivos del marco de la empresa, tales como:</a:t>
            </a:r>
            <a:endParaRPr lang="es-EC" dirty="0"/>
          </a:p>
          <a:p>
            <a:pPr lvl="1"/>
            <a:r>
              <a:rPr lang="es-ES" dirty="0"/>
              <a:t>Principios, políticas y marcos</a:t>
            </a:r>
            <a:endParaRPr lang="es-EC" dirty="0"/>
          </a:p>
          <a:p>
            <a:pPr lvl="1"/>
            <a:r>
              <a:rPr lang="es-ES" dirty="0"/>
              <a:t>Procesos.</a:t>
            </a:r>
            <a:endParaRPr lang="es-EC" dirty="0"/>
          </a:p>
          <a:p>
            <a:pPr lvl="1"/>
            <a:r>
              <a:rPr lang="es-ES" dirty="0"/>
              <a:t>Estructuras organizativas.</a:t>
            </a:r>
            <a:endParaRPr lang="es-EC" dirty="0"/>
          </a:p>
          <a:p>
            <a:pPr lvl="1"/>
            <a:r>
              <a:rPr lang="es-ES" dirty="0"/>
              <a:t>Cultura, ética y comportamiento.</a:t>
            </a:r>
            <a:endParaRPr lang="es-EC" dirty="0"/>
          </a:p>
          <a:p>
            <a:pPr lvl="1"/>
            <a:r>
              <a:rPr lang="es-ES" dirty="0"/>
              <a:t>Información,</a:t>
            </a:r>
            <a:endParaRPr lang="es-EC" dirty="0"/>
          </a:p>
          <a:p>
            <a:pPr lvl="1"/>
            <a:r>
              <a:rPr lang="es-ES" dirty="0"/>
              <a:t>Servicios, infraestructuras y aplicaciones.</a:t>
            </a:r>
            <a:endParaRPr lang="es-EC" dirty="0"/>
          </a:p>
          <a:p>
            <a:pPr lvl="1"/>
            <a:r>
              <a:rPr lang="es-ES" dirty="0"/>
              <a:t>Personas, habilidades y competencias.</a:t>
            </a:r>
            <a:endParaRPr lang="es-EC" dirty="0"/>
          </a:p>
          <a:p>
            <a:endParaRPr lang="es-EC" dirty="0"/>
          </a:p>
        </p:txBody>
      </p:sp>
    </p:spTree>
    <p:extLst>
      <p:ext uri="{BB962C8B-B14F-4D97-AF65-F5344CB8AC3E}">
        <p14:creationId xmlns:p14="http://schemas.microsoft.com/office/powerpoint/2010/main" val="52189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Agregación de Valor</a:t>
            </a:r>
            <a:endParaRPr lang="es-EC" dirty="0"/>
          </a:p>
        </p:txBody>
      </p:sp>
      <p:sp>
        <p:nvSpPr>
          <p:cNvPr id="3" name="Marcador de contenido 2"/>
          <p:cNvSpPr>
            <a:spLocks noGrp="1"/>
          </p:cNvSpPr>
          <p:nvPr>
            <p:ph idx="1"/>
          </p:nvPr>
        </p:nvSpPr>
        <p:spPr/>
        <p:txBody>
          <a:bodyPr/>
          <a:lstStyle/>
          <a:p>
            <a:pPr marL="0" indent="0">
              <a:buNone/>
            </a:pPr>
            <a:endParaRPr lang="es-EC" dirty="0"/>
          </a:p>
        </p:txBody>
      </p:sp>
      <p:graphicFrame>
        <p:nvGraphicFramePr>
          <p:cNvPr id="4" name="Diagrama 3"/>
          <p:cNvGraphicFramePr/>
          <p:nvPr>
            <p:extLst>
              <p:ext uri="{D42A27DB-BD31-4B8C-83A1-F6EECF244321}">
                <p14:modId xmlns:p14="http://schemas.microsoft.com/office/powerpoint/2010/main" val="3364434657"/>
              </p:ext>
            </p:extLst>
          </p:nvPr>
        </p:nvGraphicFramePr>
        <p:xfrm>
          <a:off x="1325272" y="2821725"/>
          <a:ext cx="2870200" cy="154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392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Modelo Cascada</a:t>
            </a:r>
            <a:endParaRPr lang="es-EC" dirty="0"/>
          </a:p>
        </p:txBody>
      </p:sp>
      <p:graphicFrame>
        <p:nvGraphicFramePr>
          <p:cNvPr id="4" name="Marcador de contenido 3"/>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056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empresa</a:t>
            </a:r>
            <a:endParaRPr lang="es-EC" dirty="0"/>
          </a:p>
        </p:txBody>
      </p:sp>
      <p:sp>
        <p:nvSpPr>
          <p:cNvPr id="3" name="Marcador de contenido 2"/>
          <p:cNvSpPr>
            <a:spLocks noGrp="1"/>
          </p:cNvSpPr>
          <p:nvPr>
            <p:ph idx="1"/>
          </p:nvPr>
        </p:nvSpPr>
        <p:spPr/>
        <p:txBody>
          <a:bodyPr>
            <a:normAutofit/>
          </a:bodyPr>
          <a:lstStyle/>
          <a:p>
            <a:pPr lvl="0"/>
            <a:r>
              <a:rPr lang="es-EC" dirty="0" smtClean="0"/>
              <a:t>1. Valor </a:t>
            </a:r>
            <a:r>
              <a:rPr lang="es-EC" dirty="0"/>
              <a:t>para las partes interesadas de las Inversiones de Negocio</a:t>
            </a:r>
          </a:p>
          <a:p>
            <a:pPr lvl="0"/>
            <a:r>
              <a:rPr lang="es-EC" dirty="0" smtClean="0"/>
              <a:t>2. Cartera </a:t>
            </a:r>
            <a:r>
              <a:rPr lang="es-EC" dirty="0"/>
              <a:t>de productos y servicios competitivos</a:t>
            </a:r>
          </a:p>
          <a:p>
            <a:pPr lvl="0"/>
            <a:r>
              <a:rPr lang="es-EC" dirty="0" smtClean="0"/>
              <a:t>3. Riesgos </a:t>
            </a:r>
            <a:r>
              <a:rPr lang="es-EC" dirty="0"/>
              <a:t>de negocio gestionados (salvaguarda de activos)</a:t>
            </a:r>
          </a:p>
          <a:p>
            <a:pPr lvl="0"/>
            <a:r>
              <a:rPr lang="es-EC" dirty="0" smtClean="0"/>
              <a:t>4. Cumplimiento </a:t>
            </a:r>
            <a:r>
              <a:rPr lang="es-EC" dirty="0"/>
              <a:t>de leyes y regulaciones externas</a:t>
            </a:r>
          </a:p>
          <a:p>
            <a:pPr lvl="0"/>
            <a:r>
              <a:rPr lang="es-EC" dirty="0" smtClean="0"/>
              <a:t>5. Transparencia </a:t>
            </a:r>
            <a:r>
              <a:rPr lang="es-EC" dirty="0"/>
              <a:t>financiera</a:t>
            </a:r>
          </a:p>
          <a:p>
            <a:pPr lvl="0"/>
            <a:r>
              <a:rPr lang="es-EC" dirty="0" smtClean="0"/>
              <a:t>6. Cultura </a:t>
            </a:r>
            <a:r>
              <a:rPr lang="es-EC" dirty="0"/>
              <a:t>de servicio orientada al cliente</a:t>
            </a:r>
          </a:p>
          <a:p>
            <a:pPr lvl="0"/>
            <a:r>
              <a:rPr lang="es-EC" dirty="0" smtClean="0"/>
              <a:t>7. Continuidad </a:t>
            </a:r>
            <a:r>
              <a:rPr lang="es-EC" dirty="0"/>
              <a:t>y disponibilidad del servicio de negocio</a:t>
            </a:r>
          </a:p>
          <a:p>
            <a:pPr lvl="0"/>
            <a:r>
              <a:rPr lang="es-EC" dirty="0" smtClean="0"/>
              <a:t>8. Respuestas </a:t>
            </a:r>
            <a:r>
              <a:rPr lang="es-EC" dirty="0"/>
              <a:t>ágiles a un entorno de negocio cambiante</a:t>
            </a:r>
          </a:p>
          <a:p>
            <a:pPr lvl="0"/>
            <a:r>
              <a:rPr lang="es-EC" dirty="0" smtClean="0"/>
              <a:t>9. Toma </a:t>
            </a:r>
            <a:r>
              <a:rPr lang="es-EC" dirty="0"/>
              <a:t>estratégica de Decisiones basada en Información</a:t>
            </a:r>
          </a:p>
          <a:p>
            <a:endParaRPr lang="es-EC" dirty="0"/>
          </a:p>
        </p:txBody>
      </p:sp>
    </p:spTree>
    <p:extLst>
      <p:ext uri="{BB962C8B-B14F-4D97-AF65-F5344CB8AC3E}">
        <p14:creationId xmlns:p14="http://schemas.microsoft.com/office/powerpoint/2010/main" val="212457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empresa</a:t>
            </a:r>
            <a:endParaRPr lang="es-EC" dirty="0"/>
          </a:p>
        </p:txBody>
      </p:sp>
      <p:sp>
        <p:nvSpPr>
          <p:cNvPr id="3" name="Marcador de contenido 2"/>
          <p:cNvSpPr>
            <a:spLocks noGrp="1"/>
          </p:cNvSpPr>
          <p:nvPr>
            <p:ph idx="1"/>
          </p:nvPr>
        </p:nvSpPr>
        <p:spPr/>
        <p:txBody>
          <a:bodyPr/>
          <a:lstStyle/>
          <a:p>
            <a:pPr lvl="0"/>
            <a:r>
              <a:rPr lang="es-EC" dirty="0" smtClean="0"/>
              <a:t>10. Optimización </a:t>
            </a:r>
            <a:r>
              <a:rPr lang="es-EC" dirty="0"/>
              <a:t>de costes de entrega del servicio</a:t>
            </a:r>
          </a:p>
          <a:p>
            <a:pPr lvl="0"/>
            <a:r>
              <a:rPr lang="es-EC" dirty="0" smtClean="0"/>
              <a:t>11. Optimización </a:t>
            </a:r>
            <a:r>
              <a:rPr lang="es-EC" dirty="0"/>
              <a:t>de la funcionalidad de los procesos de negocio</a:t>
            </a:r>
          </a:p>
          <a:p>
            <a:pPr lvl="0"/>
            <a:r>
              <a:rPr lang="es-EC" dirty="0" smtClean="0"/>
              <a:t>12.. Optimización </a:t>
            </a:r>
            <a:r>
              <a:rPr lang="es-EC" dirty="0"/>
              <a:t>de los costes de los procesos de negocio</a:t>
            </a:r>
          </a:p>
          <a:p>
            <a:pPr lvl="0"/>
            <a:r>
              <a:rPr lang="es-EC" dirty="0" smtClean="0"/>
              <a:t>13. Programas </a:t>
            </a:r>
            <a:r>
              <a:rPr lang="es-EC" dirty="0"/>
              <a:t>gestionados de cambio en el negocio</a:t>
            </a:r>
          </a:p>
          <a:p>
            <a:pPr lvl="0"/>
            <a:r>
              <a:rPr lang="es-EC" dirty="0" smtClean="0"/>
              <a:t>14. Productividad </a:t>
            </a:r>
            <a:r>
              <a:rPr lang="es-EC" dirty="0"/>
              <a:t>operacional y de los empleados</a:t>
            </a:r>
          </a:p>
          <a:p>
            <a:pPr lvl="0"/>
            <a:r>
              <a:rPr lang="es-EC" dirty="0" smtClean="0"/>
              <a:t>15. Cumplimiento </a:t>
            </a:r>
            <a:r>
              <a:rPr lang="es-EC" dirty="0"/>
              <a:t>con las políticas internas</a:t>
            </a:r>
          </a:p>
          <a:p>
            <a:pPr lvl="0"/>
            <a:r>
              <a:rPr lang="es-EC" dirty="0" smtClean="0"/>
              <a:t>16. Personas </a:t>
            </a:r>
            <a:r>
              <a:rPr lang="es-EC" dirty="0"/>
              <a:t>preparadas y motivadas</a:t>
            </a:r>
          </a:p>
          <a:p>
            <a:pPr lvl="0"/>
            <a:r>
              <a:rPr lang="es-EC" dirty="0" smtClean="0"/>
              <a:t>17. Cultura </a:t>
            </a:r>
            <a:r>
              <a:rPr lang="es-EC" dirty="0"/>
              <a:t>de innovación de producto y negocio</a:t>
            </a:r>
          </a:p>
          <a:p>
            <a:endParaRPr lang="es-EC" dirty="0"/>
          </a:p>
        </p:txBody>
      </p:sp>
    </p:spTree>
    <p:extLst>
      <p:ext uri="{BB962C8B-B14F-4D97-AF65-F5344CB8AC3E}">
        <p14:creationId xmlns:p14="http://schemas.microsoft.com/office/powerpoint/2010/main" val="418768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TI</a:t>
            </a:r>
            <a:endParaRPr lang="es-EC" dirty="0"/>
          </a:p>
        </p:txBody>
      </p:sp>
      <p:sp>
        <p:nvSpPr>
          <p:cNvPr id="3" name="Marcador de contenido 2"/>
          <p:cNvSpPr>
            <a:spLocks noGrp="1"/>
          </p:cNvSpPr>
          <p:nvPr>
            <p:ph idx="1"/>
          </p:nvPr>
        </p:nvSpPr>
        <p:spPr/>
        <p:txBody>
          <a:bodyPr>
            <a:normAutofit fontScale="92500" lnSpcReduction="20000"/>
          </a:bodyPr>
          <a:lstStyle/>
          <a:p>
            <a:pPr marL="0" indent="0">
              <a:buNone/>
            </a:pPr>
            <a:endParaRPr lang="es-EC" dirty="0"/>
          </a:p>
          <a:p>
            <a:pPr lvl="0"/>
            <a:r>
              <a:rPr lang="es-EC" dirty="0" smtClean="0"/>
              <a:t>1. Alineamiento </a:t>
            </a:r>
            <a:r>
              <a:rPr lang="es-EC" dirty="0"/>
              <a:t>de TI y estrategia de negocio</a:t>
            </a:r>
          </a:p>
          <a:p>
            <a:pPr lvl="0"/>
            <a:r>
              <a:rPr lang="es-EC" dirty="0" smtClean="0"/>
              <a:t>2. Cumplimiento </a:t>
            </a:r>
            <a:r>
              <a:rPr lang="es-EC" dirty="0"/>
              <a:t>y soporte de la TI al cumplimiento del negocio de las leyes y regulaciones externas</a:t>
            </a:r>
          </a:p>
          <a:p>
            <a:pPr lvl="0"/>
            <a:r>
              <a:rPr lang="es-EC" dirty="0" smtClean="0"/>
              <a:t>3. Compromiso </a:t>
            </a:r>
            <a:r>
              <a:rPr lang="es-EC" dirty="0"/>
              <a:t>de la dirección ejecutiva para tomar decisiones relacionadas con TI</a:t>
            </a:r>
          </a:p>
          <a:p>
            <a:pPr lvl="0"/>
            <a:r>
              <a:rPr lang="es-EC" dirty="0" smtClean="0"/>
              <a:t>4. Riesgos </a:t>
            </a:r>
            <a:r>
              <a:rPr lang="es-EC" dirty="0"/>
              <a:t>de negocio relacionados con las TI gestionados</a:t>
            </a:r>
          </a:p>
          <a:p>
            <a:pPr lvl="0"/>
            <a:r>
              <a:rPr lang="es-EC" dirty="0" smtClean="0"/>
              <a:t>5. Realización </a:t>
            </a:r>
            <a:r>
              <a:rPr lang="es-EC" dirty="0"/>
              <a:t>de beneficios del portafolio de Inversiones y Servicios relacionados con las TI</a:t>
            </a:r>
          </a:p>
          <a:p>
            <a:pPr lvl="0"/>
            <a:r>
              <a:rPr lang="es-EC" dirty="0" smtClean="0"/>
              <a:t>6. Transparencia </a:t>
            </a:r>
            <a:r>
              <a:rPr lang="es-EC" dirty="0"/>
              <a:t>de los costes, beneficios y riesgos de las TI</a:t>
            </a:r>
          </a:p>
          <a:p>
            <a:pPr lvl="0"/>
            <a:r>
              <a:rPr lang="es-EC" dirty="0" smtClean="0"/>
              <a:t>7. Entrega </a:t>
            </a:r>
            <a:r>
              <a:rPr lang="es-EC" dirty="0"/>
              <a:t>de servicios de TI de acuerdo a los requisitos del negocio</a:t>
            </a:r>
          </a:p>
          <a:p>
            <a:pPr lvl="0"/>
            <a:r>
              <a:rPr lang="es-EC" dirty="0" smtClean="0"/>
              <a:t>8. Uso </a:t>
            </a:r>
            <a:r>
              <a:rPr lang="es-EC" dirty="0"/>
              <a:t>adecuado de aplicaciones, información y soluciones tecnológicas</a:t>
            </a:r>
          </a:p>
          <a:p>
            <a:pPr lvl="0"/>
            <a:r>
              <a:rPr lang="es-EC" dirty="0" smtClean="0"/>
              <a:t>9. Agilidad </a:t>
            </a:r>
            <a:r>
              <a:rPr lang="es-EC" dirty="0"/>
              <a:t>de las TI</a:t>
            </a:r>
          </a:p>
          <a:p>
            <a:endParaRPr lang="es-EC" dirty="0"/>
          </a:p>
        </p:txBody>
      </p:sp>
    </p:spTree>
    <p:extLst>
      <p:ext uri="{BB962C8B-B14F-4D97-AF65-F5344CB8AC3E}">
        <p14:creationId xmlns:p14="http://schemas.microsoft.com/office/powerpoint/2010/main" val="1943796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TI</a:t>
            </a:r>
            <a:endParaRPr lang="es-EC" dirty="0"/>
          </a:p>
        </p:txBody>
      </p:sp>
      <p:sp>
        <p:nvSpPr>
          <p:cNvPr id="3" name="Marcador de contenido 2"/>
          <p:cNvSpPr>
            <a:spLocks noGrp="1"/>
          </p:cNvSpPr>
          <p:nvPr>
            <p:ph idx="1"/>
          </p:nvPr>
        </p:nvSpPr>
        <p:spPr/>
        <p:txBody>
          <a:bodyPr>
            <a:normAutofit lnSpcReduction="10000"/>
          </a:bodyPr>
          <a:lstStyle/>
          <a:p>
            <a:pPr lvl="0"/>
            <a:r>
              <a:rPr lang="es-EC" dirty="0" smtClean="0"/>
              <a:t>10. Seguridad </a:t>
            </a:r>
            <a:r>
              <a:rPr lang="es-EC" dirty="0"/>
              <a:t>de la información, infraestructura de procesamiento y aplicaciones</a:t>
            </a:r>
          </a:p>
          <a:p>
            <a:pPr lvl="0"/>
            <a:r>
              <a:rPr lang="es-EC" dirty="0" smtClean="0"/>
              <a:t>11. Optimización </a:t>
            </a:r>
            <a:r>
              <a:rPr lang="es-EC" dirty="0"/>
              <a:t>de activos, recursos y capacidades de las TI</a:t>
            </a:r>
          </a:p>
          <a:p>
            <a:pPr lvl="0"/>
            <a:r>
              <a:rPr lang="es-EC" dirty="0" smtClean="0"/>
              <a:t>12. Capacitación </a:t>
            </a:r>
            <a:r>
              <a:rPr lang="es-EC" dirty="0"/>
              <a:t>y soporte de procesos de negocio integrando aplicaciones y tecnología en procesos de negocio</a:t>
            </a:r>
          </a:p>
          <a:p>
            <a:pPr lvl="0"/>
            <a:r>
              <a:rPr lang="es-EC" dirty="0" smtClean="0"/>
              <a:t>13. Entrega </a:t>
            </a:r>
            <a:r>
              <a:rPr lang="es-EC" dirty="0"/>
              <a:t>de Programas que proporcionen beneficios a tiempo, dentro del presupuesto y satisfaciendo los requisitos y normas de calidad.</a:t>
            </a:r>
          </a:p>
          <a:p>
            <a:pPr lvl="0"/>
            <a:r>
              <a:rPr lang="es-EC" dirty="0" smtClean="0"/>
              <a:t>14. Disponibilidad </a:t>
            </a:r>
            <a:r>
              <a:rPr lang="es-EC" dirty="0"/>
              <a:t>de información útil y fiable para la toma de decisiones</a:t>
            </a:r>
          </a:p>
          <a:p>
            <a:pPr lvl="0"/>
            <a:r>
              <a:rPr lang="es-EC" dirty="0" smtClean="0"/>
              <a:t>15. Cumplimiento </a:t>
            </a:r>
            <a:r>
              <a:rPr lang="es-EC" dirty="0"/>
              <a:t>de las políticas internas por parte de las TI</a:t>
            </a:r>
          </a:p>
          <a:p>
            <a:pPr lvl="0"/>
            <a:r>
              <a:rPr lang="es-EC" dirty="0" smtClean="0"/>
              <a:t>16. Personal </a:t>
            </a:r>
            <a:r>
              <a:rPr lang="es-EC" dirty="0"/>
              <a:t>del negocio y de las TI competente y motivado</a:t>
            </a:r>
          </a:p>
          <a:p>
            <a:pPr lvl="0"/>
            <a:r>
              <a:rPr lang="es-EC" dirty="0" smtClean="0"/>
              <a:t>17. Conocimiento</a:t>
            </a:r>
            <a:r>
              <a:rPr lang="es-EC" dirty="0"/>
              <a:t>, experiencia e iniciativas para la innovación de negocio</a:t>
            </a:r>
          </a:p>
          <a:p>
            <a:endParaRPr lang="es-EC" dirty="0"/>
          </a:p>
        </p:txBody>
      </p:sp>
    </p:spTree>
    <p:extLst>
      <p:ext uri="{BB962C8B-B14F-4D97-AF65-F5344CB8AC3E}">
        <p14:creationId xmlns:p14="http://schemas.microsoft.com/office/powerpoint/2010/main" val="527282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Gobierno</a:t>
            </a:r>
            <a:endParaRPr lang="es-EC" dirty="0"/>
          </a:p>
        </p:txBody>
      </p:sp>
      <p:pic>
        <p:nvPicPr>
          <p:cNvPr id="4" name="Marcador de contenido 3"/>
          <p:cNvPicPr>
            <a:picLocks noGrp="1" noChangeAspect="1"/>
          </p:cNvPicPr>
          <p:nvPr>
            <p:ph idx="1"/>
          </p:nvPr>
        </p:nvPicPr>
        <p:blipFill>
          <a:blip r:embed="rId2"/>
          <a:stretch>
            <a:fillRect/>
          </a:stretch>
        </p:blipFill>
        <p:spPr>
          <a:xfrm>
            <a:off x="1006688" y="2066230"/>
            <a:ext cx="7937960" cy="4180024"/>
          </a:xfrm>
          <a:prstGeom prst="rect">
            <a:avLst/>
          </a:prstGeom>
        </p:spPr>
      </p:pic>
    </p:spTree>
    <p:extLst>
      <p:ext uri="{BB962C8B-B14F-4D97-AF65-F5344CB8AC3E}">
        <p14:creationId xmlns:p14="http://schemas.microsoft.com/office/powerpoint/2010/main" val="3950458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dirty="0"/>
          </a:p>
        </p:txBody>
      </p:sp>
      <p:pic>
        <p:nvPicPr>
          <p:cNvPr id="4" name="Marcador de contenido 3"/>
          <p:cNvPicPr>
            <a:picLocks noGrp="1" noChangeAspect="1"/>
          </p:cNvPicPr>
          <p:nvPr>
            <p:ph idx="1"/>
          </p:nvPr>
        </p:nvPicPr>
        <p:blipFill>
          <a:blip r:embed="rId2"/>
          <a:stretch>
            <a:fillRect/>
          </a:stretch>
        </p:blipFill>
        <p:spPr>
          <a:xfrm>
            <a:off x="677334" y="2044678"/>
            <a:ext cx="5090659" cy="4541773"/>
          </a:xfrm>
          <a:prstGeom prst="rect">
            <a:avLst/>
          </a:prstGeom>
        </p:spPr>
      </p:pic>
      <p:sp>
        <p:nvSpPr>
          <p:cNvPr id="5" name="CuadroTexto 4"/>
          <p:cNvSpPr txBox="1"/>
          <p:nvPr/>
        </p:nvSpPr>
        <p:spPr>
          <a:xfrm>
            <a:off x="6297769" y="2369713"/>
            <a:ext cx="3863662" cy="3970318"/>
          </a:xfrm>
          <a:prstGeom prst="rect">
            <a:avLst/>
          </a:prstGeom>
          <a:noFill/>
        </p:spPr>
        <p:txBody>
          <a:bodyPr wrap="square" rtlCol="0">
            <a:spAutoFit/>
          </a:bodyPr>
          <a:lstStyle/>
          <a:p>
            <a:r>
              <a:rPr lang="es-ES" dirty="0"/>
              <a:t>Se ha categorizado a cada una de las metas de gobierno, como </a:t>
            </a:r>
            <a:r>
              <a:rPr lang="es-ES" b="1" dirty="0"/>
              <a:t>S</a:t>
            </a:r>
            <a:r>
              <a:rPr lang="es-ES" dirty="0"/>
              <a:t> (Secundarias) y P (Principales). Con una ponderación final de más del 36% se ha tomado como una meta de gobierno principal, y las restantes como secundaria. Una vez identificando las metas corporativas, procedemos a identificar las metas de TI, de las 17 metas de TI que propone COBIT 5, que más se identifiquen con la Institución.</a:t>
            </a:r>
            <a:endParaRPr lang="es-EC" dirty="0"/>
          </a:p>
          <a:p>
            <a:endParaRPr lang="es-EC" dirty="0"/>
          </a:p>
        </p:txBody>
      </p:sp>
    </p:spTree>
    <p:extLst>
      <p:ext uri="{BB962C8B-B14F-4D97-AF65-F5344CB8AC3E}">
        <p14:creationId xmlns:p14="http://schemas.microsoft.com/office/powerpoint/2010/main" val="3150481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74749"/>
            <a:ext cx="8596668" cy="1320800"/>
          </a:xfrm>
        </p:spPr>
        <p:txBody>
          <a:bodyPr/>
          <a:lstStyle/>
          <a:p>
            <a:r>
              <a:rPr lang="es-EC" dirty="0" smtClean="0"/>
              <a:t>Planteamiento</a:t>
            </a:r>
            <a:endParaRPr lang="es-EC" dirty="0"/>
          </a:p>
        </p:txBody>
      </p:sp>
      <p:sp>
        <p:nvSpPr>
          <p:cNvPr id="3" name="Marcador de contenido 2"/>
          <p:cNvSpPr>
            <a:spLocks noGrp="1"/>
          </p:cNvSpPr>
          <p:nvPr>
            <p:ph idx="1"/>
          </p:nvPr>
        </p:nvSpPr>
        <p:spPr>
          <a:xfrm>
            <a:off x="677334" y="1271946"/>
            <a:ext cx="8596668" cy="3880773"/>
          </a:xfrm>
        </p:spPr>
        <p:txBody>
          <a:bodyPr>
            <a:noAutofit/>
          </a:bodyPr>
          <a:lstStyle/>
          <a:p>
            <a:pPr algn="just"/>
            <a:r>
              <a:rPr lang="es-ES" sz="1900" dirty="0" smtClean="0"/>
              <a:t>La misión de La </a:t>
            </a:r>
            <a:r>
              <a:rPr lang="es-ES" sz="1900" dirty="0"/>
              <a:t>Universidad de las Fuerzas Armadas, como parte del Sistema de Educación Superior</a:t>
            </a:r>
            <a:r>
              <a:rPr lang="es-ES" sz="1900" dirty="0" smtClean="0"/>
              <a:t>, es </a:t>
            </a:r>
            <a:r>
              <a:rPr lang="es-ES" sz="1900" dirty="0"/>
              <a:t>formar académicos y profesionales de excelencia; generar, aplicar y difundir el conocimiento y, proponer e implementar alternativas de solución a problemas de interés público en sus zonas de influencia. </a:t>
            </a:r>
            <a:endParaRPr lang="es-ES" sz="1900" dirty="0" smtClean="0"/>
          </a:p>
          <a:p>
            <a:pPr algn="just"/>
            <a:r>
              <a:rPr lang="es-ES" sz="1900" dirty="0" smtClean="0"/>
              <a:t>Su </a:t>
            </a:r>
            <a:r>
              <a:rPr lang="es-ES" sz="1900" dirty="0"/>
              <a:t>visión es la búsqueda del liderazgo en la gestión del conocimiento y de la tecnología en el Sistema de Educación Superior, con prestigio Internacional y referente de práctica de valores éticos, cívicos y de servicio a la sociedad.</a:t>
            </a:r>
            <a:endParaRPr lang="es-ES" sz="1900" dirty="0" smtClean="0"/>
          </a:p>
          <a:p>
            <a:pPr algn="just"/>
            <a:r>
              <a:rPr lang="es-ES" sz="1900" dirty="0" smtClean="0"/>
              <a:t>Esta </a:t>
            </a:r>
            <a:r>
              <a:rPr lang="es-ES" sz="1900" dirty="0"/>
              <a:t>auditoría se basará en la gestión de los procesos de la Unidad de Tecnologías de la Información y Comunicaciones, que según el Reglamento Orgánico de Gestión Organizacional por Procesos Codificado, </a:t>
            </a:r>
            <a:r>
              <a:rPr lang="es-ES" sz="1900" dirty="0" smtClean="0"/>
              <a:t>su misión </a:t>
            </a:r>
            <a:r>
              <a:rPr lang="es-ES" sz="1900" dirty="0"/>
              <a:t>es la de prever, proveer y administrar las recursos tecnológicos demandado por los procesos institucionales, mediante la aplicación de métodos y procedimientos ágiles, dinámicos y sencillos, a fin de asegurar la disponibilidad permanente de los recursos necesarios para la gestión institucional.</a:t>
            </a:r>
            <a:endParaRPr lang="es-EC" sz="1900" dirty="0"/>
          </a:p>
        </p:txBody>
      </p:sp>
    </p:spTree>
    <p:extLst>
      <p:ext uri="{BB962C8B-B14F-4D97-AF65-F5344CB8AC3E}">
        <p14:creationId xmlns:p14="http://schemas.microsoft.com/office/powerpoint/2010/main" val="295376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Gobierno</a:t>
            </a:r>
            <a:endParaRPr lang="es-EC" dirty="0"/>
          </a:p>
        </p:txBody>
      </p:sp>
      <p:sp>
        <p:nvSpPr>
          <p:cNvPr id="3" name="Marcador de contenido 2"/>
          <p:cNvSpPr>
            <a:spLocks noGrp="1"/>
          </p:cNvSpPr>
          <p:nvPr>
            <p:ph idx="1"/>
          </p:nvPr>
        </p:nvSpPr>
        <p:spPr/>
        <p:txBody>
          <a:bodyPr/>
          <a:lstStyle/>
          <a:p>
            <a:endParaRPr lang="es-EC"/>
          </a:p>
        </p:txBody>
      </p:sp>
      <p:pic>
        <p:nvPicPr>
          <p:cNvPr id="4" name="Imagen 3"/>
          <p:cNvPicPr>
            <a:picLocks noChangeAspect="1"/>
          </p:cNvPicPr>
          <p:nvPr/>
        </p:nvPicPr>
        <p:blipFill>
          <a:blip r:embed="rId2"/>
          <a:stretch>
            <a:fillRect/>
          </a:stretch>
        </p:blipFill>
        <p:spPr>
          <a:xfrm>
            <a:off x="1815921" y="2403617"/>
            <a:ext cx="6001555" cy="3574776"/>
          </a:xfrm>
          <a:prstGeom prst="rect">
            <a:avLst/>
          </a:prstGeom>
        </p:spPr>
      </p:pic>
    </p:spTree>
    <p:extLst>
      <p:ext uri="{BB962C8B-B14F-4D97-AF65-F5344CB8AC3E}">
        <p14:creationId xmlns:p14="http://schemas.microsoft.com/office/powerpoint/2010/main" val="1527690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corporativas vs metas de TI</a:t>
            </a:r>
            <a:endParaRPr lang="es-EC" dirty="0"/>
          </a:p>
        </p:txBody>
      </p:sp>
      <p:pic>
        <p:nvPicPr>
          <p:cNvPr id="4" name="Marcador de contenido 3"/>
          <p:cNvPicPr>
            <a:picLocks noGrp="1" noChangeAspect="1"/>
          </p:cNvPicPr>
          <p:nvPr>
            <p:ph idx="1"/>
          </p:nvPr>
        </p:nvPicPr>
        <p:blipFill>
          <a:blip r:embed="rId2"/>
          <a:stretch>
            <a:fillRect/>
          </a:stretch>
        </p:blipFill>
        <p:spPr>
          <a:xfrm>
            <a:off x="677863" y="2253543"/>
            <a:ext cx="8596312" cy="3695527"/>
          </a:xfrm>
          <a:prstGeom prst="rect">
            <a:avLst/>
          </a:prstGeom>
        </p:spPr>
      </p:pic>
    </p:spTree>
    <p:extLst>
      <p:ext uri="{BB962C8B-B14F-4D97-AF65-F5344CB8AC3E}">
        <p14:creationId xmlns:p14="http://schemas.microsoft.com/office/powerpoint/2010/main" val="954147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Metas corporativas vs metas de TI</a:t>
            </a:r>
          </a:p>
        </p:txBody>
      </p:sp>
      <p:sp>
        <p:nvSpPr>
          <p:cNvPr id="3" name="Marcador de contenido 2"/>
          <p:cNvSpPr>
            <a:spLocks noGrp="1"/>
          </p:cNvSpPr>
          <p:nvPr>
            <p:ph idx="1"/>
          </p:nvPr>
        </p:nvSpPr>
        <p:spPr/>
        <p:txBody>
          <a:bodyPr/>
          <a:lstStyle/>
          <a:p>
            <a:endParaRPr lang="es-EC"/>
          </a:p>
        </p:txBody>
      </p:sp>
      <p:pic>
        <p:nvPicPr>
          <p:cNvPr id="4" name="Imagen 3"/>
          <p:cNvPicPr>
            <a:picLocks noChangeAspect="1"/>
          </p:cNvPicPr>
          <p:nvPr/>
        </p:nvPicPr>
        <p:blipFill>
          <a:blip r:embed="rId2"/>
          <a:stretch>
            <a:fillRect/>
          </a:stretch>
        </p:blipFill>
        <p:spPr>
          <a:xfrm>
            <a:off x="1263337" y="2574358"/>
            <a:ext cx="6419850" cy="3362325"/>
          </a:xfrm>
          <a:prstGeom prst="rect">
            <a:avLst/>
          </a:prstGeom>
        </p:spPr>
      </p:pic>
    </p:spTree>
    <p:extLst>
      <p:ext uri="{BB962C8B-B14F-4D97-AF65-F5344CB8AC3E}">
        <p14:creationId xmlns:p14="http://schemas.microsoft.com/office/powerpoint/2010/main" val="1888619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Metas de  TI Vs Dominio</a:t>
            </a:r>
            <a:endParaRPr lang="es-EC" dirty="0"/>
          </a:p>
        </p:txBody>
      </p:sp>
      <p:pic>
        <p:nvPicPr>
          <p:cNvPr id="4" name="Marcador de contenido 3"/>
          <p:cNvPicPr>
            <a:picLocks noGrp="1" noChangeAspect="1"/>
          </p:cNvPicPr>
          <p:nvPr>
            <p:ph idx="1"/>
          </p:nvPr>
        </p:nvPicPr>
        <p:blipFill>
          <a:blip r:embed="rId2"/>
          <a:stretch>
            <a:fillRect/>
          </a:stretch>
        </p:blipFill>
        <p:spPr>
          <a:xfrm>
            <a:off x="2279561" y="2239169"/>
            <a:ext cx="4782433" cy="4269250"/>
          </a:xfrm>
          <a:prstGeom prst="rect">
            <a:avLst/>
          </a:prstGeom>
        </p:spPr>
      </p:pic>
    </p:spTree>
    <p:extLst>
      <p:ext uri="{BB962C8B-B14F-4D97-AF65-F5344CB8AC3E}">
        <p14:creationId xmlns:p14="http://schemas.microsoft.com/office/powerpoint/2010/main" val="4041954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Metas de  TI Vs Dominio</a:t>
            </a:r>
          </a:p>
        </p:txBody>
      </p:sp>
      <p:graphicFrame>
        <p:nvGraphicFramePr>
          <p:cNvPr id="4" name="Marcador de contenido 3"/>
          <p:cNvGraphicFramePr>
            <a:graphicFrameLocks noGrp="1"/>
          </p:cNvGraphicFramePr>
          <p:nvPr>
            <p:ph idx="1"/>
          </p:nvPr>
        </p:nvGraphicFramePr>
        <p:xfrm>
          <a:off x="2884796" y="2160588"/>
          <a:ext cx="4182446" cy="3881437"/>
        </p:xfrm>
        <a:graphic>
          <a:graphicData uri="http://schemas.openxmlformats.org/drawingml/2006/table">
            <a:tbl>
              <a:tblPr/>
              <a:tblGrid>
                <a:gridCol w="2915038"/>
                <a:gridCol w="633704"/>
                <a:gridCol w="633704"/>
              </a:tblGrid>
              <a:tr h="2930881">
                <a:tc>
                  <a:txBody>
                    <a:bodyPr/>
                    <a:lstStyle/>
                    <a:p>
                      <a:pPr algn="l" fontAlgn="b"/>
                      <a:r>
                        <a:rPr lang="es-EC" sz="900" b="0" i="0" u="none" strike="noStrike" dirty="0">
                          <a:solidFill>
                            <a:srgbClr val="000000"/>
                          </a:solidFill>
                          <a:effectLst/>
                          <a:latin typeface="Calibri" panose="020F0502020204030204" pitchFamily="34" charset="0"/>
                        </a:rPr>
                        <a:t> </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100" b="1" i="0" u="none" strike="noStrike">
                          <a:solidFill>
                            <a:srgbClr val="000000"/>
                          </a:solidFill>
                          <a:effectLst/>
                          <a:latin typeface="Calibri" panose="020F0502020204030204" pitchFamily="34" charset="0"/>
                        </a:rPr>
                        <a:t>Suma</a:t>
                      </a:r>
                    </a:p>
                  </a:txBody>
                  <a:tcPr marL="7921" marR="7921" marT="792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100" b="1" i="0" u="none" strike="noStrike">
                          <a:solidFill>
                            <a:srgbClr val="000000"/>
                          </a:solidFill>
                          <a:effectLst/>
                          <a:latin typeface="Calibri" panose="020F0502020204030204" pitchFamily="34" charset="0"/>
                        </a:rPr>
                        <a:t>Ponderación</a:t>
                      </a:r>
                    </a:p>
                  </a:txBody>
                  <a:tcPr marL="7921" marR="7921" marT="792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852">
                <a:tc>
                  <a:txBody>
                    <a:bodyPr/>
                    <a:lstStyle/>
                    <a:p>
                      <a:pPr algn="l" fontAlgn="b"/>
                      <a:r>
                        <a:rPr lang="es-EC" sz="900" b="0" i="0" u="none" strike="noStrike">
                          <a:solidFill>
                            <a:srgbClr val="000000"/>
                          </a:solidFill>
                          <a:effectLst/>
                          <a:latin typeface="Calibri" panose="020F0502020204030204" pitchFamily="34" charset="0"/>
                        </a:rPr>
                        <a:t>MEA01 Supervisar, Evaluar y Valorar el Rendimiento y la Conformidad</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a:solidFill>
                            <a:srgbClr val="000000"/>
                          </a:solidFill>
                          <a:effectLst/>
                          <a:latin typeface="Calibri" panose="020F0502020204030204" pitchFamily="34" charset="0"/>
                        </a:rPr>
                        <a:t>18</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a:solidFill>
                            <a:srgbClr val="000000"/>
                          </a:solidFill>
                          <a:effectLst/>
                          <a:latin typeface="Calibri" panose="020F0502020204030204" pitchFamily="34" charset="0"/>
                        </a:rPr>
                        <a:t>100</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16852">
                <a:tc>
                  <a:txBody>
                    <a:bodyPr/>
                    <a:lstStyle/>
                    <a:p>
                      <a:pPr algn="l" fontAlgn="b"/>
                      <a:r>
                        <a:rPr lang="es-EC" sz="900" b="0" i="0" u="none" strike="noStrike">
                          <a:solidFill>
                            <a:srgbClr val="000000"/>
                          </a:solidFill>
                          <a:effectLst/>
                          <a:latin typeface="Calibri" panose="020F0502020204030204" pitchFamily="34" charset="0"/>
                        </a:rPr>
                        <a:t>MEA02 Supervisar, Evaluar y Valorar el Sistema de Control Interno</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a:solidFill>
                            <a:srgbClr val="000000"/>
                          </a:solidFill>
                          <a:effectLst/>
                          <a:latin typeface="Calibri" panose="020F0502020204030204" pitchFamily="34" charset="0"/>
                        </a:rPr>
                        <a:t>8</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a:solidFill>
                            <a:srgbClr val="000000"/>
                          </a:solidFill>
                          <a:effectLst/>
                          <a:latin typeface="Calibri" panose="020F0502020204030204" pitchFamily="34" charset="0"/>
                        </a:rPr>
                        <a:t>44</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16852">
                <a:tc>
                  <a:txBody>
                    <a:bodyPr/>
                    <a:lstStyle/>
                    <a:p>
                      <a:pPr algn="l" fontAlgn="b"/>
                      <a:r>
                        <a:rPr lang="es-EC" sz="900" b="0" i="0" u="none" strike="noStrike">
                          <a:solidFill>
                            <a:srgbClr val="000000"/>
                          </a:solidFill>
                          <a:effectLst/>
                          <a:latin typeface="Calibri" panose="020F0502020204030204" pitchFamily="34" charset="0"/>
                        </a:rPr>
                        <a:t>MEA03 Supervisar, Evaluar y Valorar la Conformidad con los Requerimientos Externos.</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a:solidFill>
                            <a:srgbClr val="000000"/>
                          </a:solidFill>
                          <a:effectLst/>
                          <a:latin typeface="Calibri" panose="020F0502020204030204" pitchFamily="34" charset="0"/>
                        </a:rPr>
                        <a:t>7</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900" b="0" i="0" u="none" strike="noStrike" dirty="0">
                          <a:solidFill>
                            <a:srgbClr val="000000"/>
                          </a:solidFill>
                          <a:effectLst/>
                          <a:latin typeface="Calibri" panose="020F0502020204030204" pitchFamily="34" charset="0"/>
                        </a:rPr>
                        <a:t>39</a:t>
                      </a:r>
                    </a:p>
                  </a:txBody>
                  <a:tcPr marL="7921" marR="7921" marT="79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759240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Procesos</a:t>
            </a:r>
            <a:endParaRPr lang="es-EC" dirty="0"/>
          </a:p>
        </p:txBody>
      </p:sp>
      <p:pic>
        <p:nvPicPr>
          <p:cNvPr id="7" name="Marcador de contenido 6"/>
          <p:cNvPicPr>
            <a:picLocks noGrp="1" noChangeAspect="1"/>
          </p:cNvPicPr>
          <p:nvPr>
            <p:ph idx="1"/>
          </p:nvPr>
        </p:nvPicPr>
        <p:blipFill>
          <a:blip r:embed="rId2"/>
          <a:stretch>
            <a:fillRect/>
          </a:stretch>
        </p:blipFill>
        <p:spPr>
          <a:xfrm>
            <a:off x="2086377" y="3979656"/>
            <a:ext cx="5468971" cy="2711377"/>
          </a:xfrm>
          <a:prstGeom prst="rect">
            <a:avLst/>
          </a:prstGeom>
        </p:spPr>
      </p:pic>
      <p:sp>
        <p:nvSpPr>
          <p:cNvPr id="8" name="CuadroTexto 7"/>
          <p:cNvSpPr txBox="1"/>
          <p:nvPr/>
        </p:nvSpPr>
        <p:spPr>
          <a:xfrm>
            <a:off x="1403797" y="2343955"/>
            <a:ext cx="7186411" cy="1477328"/>
          </a:xfrm>
          <a:prstGeom prst="rect">
            <a:avLst/>
          </a:prstGeom>
          <a:noFill/>
        </p:spPr>
        <p:txBody>
          <a:bodyPr wrap="square" rtlCol="0">
            <a:spAutoFit/>
          </a:bodyPr>
          <a:lstStyle/>
          <a:p>
            <a:pPr algn="just"/>
            <a:r>
              <a:rPr lang="es-ES" dirty="0"/>
              <a:t>Una vez determinado las metas de gobierno y las metas de TI, aplicamos el catalizador que en este caso son los Procesos correspondientes al dominio Supervisar, Evaluar y Valorar de COBIT 5.</a:t>
            </a:r>
            <a:endParaRPr lang="es-EC" dirty="0"/>
          </a:p>
          <a:p>
            <a:endParaRPr lang="es-EC" dirty="0"/>
          </a:p>
        </p:txBody>
      </p:sp>
    </p:spTree>
    <p:extLst>
      <p:ext uri="{BB962C8B-B14F-4D97-AF65-F5344CB8AC3E}">
        <p14:creationId xmlns:p14="http://schemas.microsoft.com/office/powerpoint/2010/main" val="58836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de la información</a:t>
            </a:r>
            <a:endParaRPr lang="es-EC" dirty="0"/>
          </a:p>
        </p:txBody>
      </p:sp>
      <p:sp>
        <p:nvSpPr>
          <p:cNvPr id="3" name="Marcador de contenido 2"/>
          <p:cNvSpPr>
            <a:spLocks noGrp="1"/>
          </p:cNvSpPr>
          <p:nvPr>
            <p:ph idx="1"/>
          </p:nvPr>
        </p:nvSpPr>
        <p:spPr>
          <a:xfrm>
            <a:off x="677334" y="1619676"/>
            <a:ext cx="8596668" cy="3880773"/>
          </a:xfrm>
        </p:spPr>
        <p:txBody>
          <a:bodyPr>
            <a:noAutofit/>
          </a:bodyPr>
          <a:lstStyle/>
          <a:p>
            <a:pPr algn="just"/>
            <a:r>
              <a:rPr lang="es-ES" sz="2000" dirty="0"/>
              <a:t>Luego de haber aplicado los instrumentos de investigación de campo, y recogido la </a:t>
            </a:r>
            <a:r>
              <a:rPr lang="es-ES" sz="2000" dirty="0" smtClean="0"/>
              <a:t>información, </a:t>
            </a:r>
            <a:r>
              <a:rPr lang="es-ES" sz="2000" dirty="0"/>
              <a:t>realizamos el análisis de </a:t>
            </a:r>
            <a:r>
              <a:rPr lang="es-ES" sz="2000" dirty="0" smtClean="0"/>
              <a:t>esta, de donde se obtendrán los </a:t>
            </a:r>
            <a:r>
              <a:rPr lang="es-ES" sz="2000" dirty="0"/>
              <a:t>hallazgos, que es la descripción narrativa de </a:t>
            </a:r>
            <a:r>
              <a:rPr lang="es-ES" sz="2000" dirty="0" smtClean="0"/>
              <a:t>las novedades encontrados </a:t>
            </a:r>
            <a:r>
              <a:rPr lang="es-ES" sz="2000" dirty="0"/>
              <a:t>durante </a:t>
            </a:r>
            <a:r>
              <a:rPr lang="es-ES" sz="2000" dirty="0" smtClean="0"/>
              <a:t>la auditoria, </a:t>
            </a:r>
            <a:r>
              <a:rPr lang="es-ES" sz="2000" dirty="0"/>
              <a:t>debiendo contener en forma lógica y clara los asuntos de importancia ya que constituyen la base para una o más conclusiones y recomendaciones</a:t>
            </a:r>
            <a:r>
              <a:rPr lang="es-ES" sz="2000" dirty="0" smtClean="0"/>
              <a:t>.</a:t>
            </a:r>
          </a:p>
          <a:p>
            <a:pPr algn="just"/>
            <a:r>
              <a:rPr lang="es-ES" sz="2000" dirty="0"/>
              <a:t>Los hallazgos están compuestos por </a:t>
            </a:r>
            <a:r>
              <a:rPr lang="es-ES" sz="2000" dirty="0" smtClean="0"/>
              <a:t>cuatro </a:t>
            </a:r>
            <a:r>
              <a:rPr lang="es-ES" sz="2000" dirty="0"/>
              <a:t>atributos:</a:t>
            </a:r>
            <a:endParaRPr lang="es-EC" sz="2000" dirty="0"/>
          </a:p>
          <a:p>
            <a:pPr lvl="1" algn="just">
              <a:buFont typeface="Arial" panose="020B0604020202020204" pitchFamily="34" charset="0"/>
              <a:buChar char="•"/>
            </a:pPr>
            <a:r>
              <a:rPr lang="es-EC" sz="2000" dirty="0" smtClean="0"/>
              <a:t>Condición</a:t>
            </a:r>
          </a:p>
          <a:p>
            <a:pPr lvl="1" algn="just">
              <a:buFont typeface="Arial" panose="020B0604020202020204" pitchFamily="34" charset="0"/>
              <a:buChar char="•"/>
            </a:pPr>
            <a:r>
              <a:rPr lang="es-EC" sz="2000" dirty="0" smtClean="0"/>
              <a:t>Criterio </a:t>
            </a:r>
          </a:p>
          <a:p>
            <a:pPr lvl="1" algn="just">
              <a:buFont typeface="Arial" panose="020B0604020202020204" pitchFamily="34" charset="0"/>
              <a:buChar char="•"/>
            </a:pPr>
            <a:r>
              <a:rPr lang="es-EC" sz="2000" dirty="0" smtClean="0"/>
              <a:t>Causa </a:t>
            </a:r>
          </a:p>
          <a:p>
            <a:pPr lvl="1" algn="just">
              <a:buFont typeface="Arial" panose="020B0604020202020204" pitchFamily="34" charset="0"/>
              <a:buChar char="•"/>
            </a:pPr>
            <a:r>
              <a:rPr lang="es-EC" sz="2000" dirty="0" smtClean="0"/>
              <a:t>Efecto</a:t>
            </a:r>
            <a:endParaRPr lang="es-EC" sz="2000" dirty="0"/>
          </a:p>
          <a:p>
            <a:pPr algn="just"/>
            <a:endParaRPr lang="es-EC" sz="2000" dirty="0"/>
          </a:p>
        </p:txBody>
      </p:sp>
    </p:spTree>
    <p:extLst>
      <p:ext uri="{BB962C8B-B14F-4D97-AF65-F5344CB8AC3E}">
        <p14:creationId xmlns:p14="http://schemas.microsoft.com/office/powerpoint/2010/main" val="7080154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 de la Auditoría</a:t>
            </a:r>
            <a:endParaRPr lang="es-EC" dirty="0"/>
          </a:p>
        </p:txBody>
      </p:sp>
      <p:sp>
        <p:nvSpPr>
          <p:cNvPr id="3" name="Marcador de contenido 2"/>
          <p:cNvSpPr>
            <a:spLocks noGrp="1"/>
          </p:cNvSpPr>
          <p:nvPr>
            <p:ph idx="1"/>
          </p:nvPr>
        </p:nvSpPr>
        <p:spPr>
          <a:xfrm>
            <a:off x="677334" y="1632555"/>
            <a:ext cx="8596668" cy="3880773"/>
          </a:xfrm>
        </p:spPr>
        <p:txBody>
          <a:bodyPr>
            <a:noAutofit/>
          </a:bodyPr>
          <a:lstStyle/>
          <a:p>
            <a:pPr algn="just"/>
            <a:r>
              <a:rPr lang="es-ES" sz="2000" dirty="0"/>
              <a:t>La auditoría se realizó de conformidad con Normas de Aseguramiento de TI como es el quinto Dominio Supervisar, Evaluar y Valorar – MEA, por sus siglas en inglés, del marco de referencia COBIT 5. </a:t>
            </a:r>
            <a:endParaRPr lang="es-ES" sz="2000" dirty="0" smtClean="0"/>
          </a:p>
          <a:p>
            <a:pPr marL="0" indent="0" algn="just">
              <a:buNone/>
            </a:pPr>
            <a:endParaRPr lang="es-ES" sz="2000" dirty="0" smtClean="0"/>
          </a:p>
          <a:p>
            <a:pPr algn="just"/>
            <a:r>
              <a:rPr lang="es-ES" sz="2000" dirty="0"/>
              <a:t>L</a:t>
            </a:r>
            <a:r>
              <a:rPr lang="es-ES" sz="2000" dirty="0" smtClean="0"/>
              <a:t>a </a:t>
            </a:r>
            <a:r>
              <a:rPr lang="es-ES" sz="2000" dirty="0"/>
              <a:t>auditoría </a:t>
            </a:r>
            <a:r>
              <a:rPr lang="es-ES" sz="2000" dirty="0" smtClean="0"/>
              <a:t>fue planeada </a:t>
            </a:r>
            <a:r>
              <a:rPr lang="es-ES" sz="2000" dirty="0"/>
              <a:t>y realizada para obtener pruebas suficientes, pertinentes y válidas, proporcionando una base razonable para las conclusiones, opiniones y recomendaciones de la auditoría.</a:t>
            </a:r>
            <a:endParaRPr lang="es-EC" sz="2000" dirty="0"/>
          </a:p>
          <a:p>
            <a:pPr marL="0" indent="0" algn="just">
              <a:buNone/>
            </a:pPr>
            <a:endParaRPr lang="es-EC" sz="2000" dirty="0"/>
          </a:p>
          <a:p>
            <a:pPr algn="just"/>
            <a:r>
              <a:rPr lang="es-ES" sz="2000" dirty="0"/>
              <a:t>Nuestro ámbito de aplicación se limita a un examen de la manera como se monitorean los procesos, procedimientos y controles con respecto a la gestión de la Unidad de Tecnologías de la Información y Comunicaciones.</a:t>
            </a:r>
            <a:endParaRPr lang="es-EC" sz="2000" dirty="0"/>
          </a:p>
          <a:p>
            <a:pPr marL="0" indent="0" algn="just">
              <a:buNone/>
            </a:pPr>
            <a:endParaRPr lang="es-EC" sz="2000" dirty="0"/>
          </a:p>
        </p:txBody>
      </p:sp>
    </p:spTree>
    <p:extLst>
      <p:ext uri="{BB962C8B-B14F-4D97-AF65-F5344CB8AC3E}">
        <p14:creationId xmlns:p14="http://schemas.microsoft.com/office/powerpoint/2010/main" val="3026560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Resultados de la Auditoría</a:t>
            </a:r>
            <a:endParaRPr lang="es-EC" dirty="0"/>
          </a:p>
        </p:txBody>
      </p:sp>
      <p:sp>
        <p:nvSpPr>
          <p:cNvPr id="3" name="Marcador de contenido 2"/>
          <p:cNvSpPr>
            <a:spLocks noGrp="1"/>
          </p:cNvSpPr>
          <p:nvPr>
            <p:ph idx="1"/>
          </p:nvPr>
        </p:nvSpPr>
        <p:spPr>
          <a:xfrm>
            <a:off x="677334" y="1619676"/>
            <a:ext cx="8596668" cy="4497789"/>
          </a:xfrm>
        </p:spPr>
        <p:txBody>
          <a:bodyPr>
            <a:normAutofit/>
          </a:bodyPr>
          <a:lstStyle/>
          <a:p>
            <a:pPr algn="just"/>
            <a:r>
              <a:rPr lang="es-ES" dirty="0" smtClean="0"/>
              <a:t>Los resultados se obtuvieron en entrevista </a:t>
            </a:r>
            <a:r>
              <a:rPr lang="es-ES" dirty="0"/>
              <a:t>realizada el 5 de mayo de 2015, </a:t>
            </a:r>
            <a:r>
              <a:rPr lang="es-ES" dirty="0" smtClean="0"/>
              <a:t>a la </a:t>
            </a:r>
            <a:r>
              <a:rPr lang="es-ES" dirty="0"/>
              <a:t>servidora responsable de la planificación de la Unidad de Tecnología de Tecnologías de la Información y Comunicaciones, </a:t>
            </a:r>
            <a:r>
              <a:rPr lang="es-ES" dirty="0" smtClean="0"/>
              <a:t>delegada por el Director de la UTIC.</a:t>
            </a:r>
          </a:p>
          <a:p>
            <a:pPr algn="just"/>
            <a:endParaRPr lang="es-ES" dirty="0"/>
          </a:p>
          <a:p>
            <a:pPr algn="just">
              <a:buFont typeface="+mj-lt"/>
              <a:buAutoNum type="arabicPeriod"/>
            </a:pPr>
            <a:r>
              <a:rPr lang="es-ES" dirty="0"/>
              <a:t>No </a:t>
            </a:r>
            <a:r>
              <a:rPr lang="es-ES" dirty="0" smtClean="0"/>
              <a:t>se establece </a:t>
            </a:r>
            <a:r>
              <a:rPr lang="es-ES" dirty="0"/>
              <a:t>un enfoque de </a:t>
            </a:r>
            <a:r>
              <a:rPr lang="es-ES" dirty="0" smtClean="0"/>
              <a:t>supervisión.</a:t>
            </a:r>
            <a:r>
              <a:rPr lang="es-ES" dirty="0"/>
              <a:t> </a:t>
            </a:r>
            <a:endParaRPr lang="es-ES" dirty="0" smtClean="0"/>
          </a:p>
          <a:p>
            <a:pPr marL="0" indent="0" algn="just">
              <a:buNone/>
            </a:pPr>
            <a:r>
              <a:rPr lang="es-ES" dirty="0" smtClean="0"/>
              <a:t>No </a:t>
            </a:r>
            <a:r>
              <a:rPr lang="es-ES" dirty="0"/>
              <a:t>se involucra a las partes interesadas en el establecimiento y mantenimiento de un enfoque de supervisión que defina los objetivos, alcance y método de medición de las soluciones.</a:t>
            </a:r>
            <a:endParaRPr lang="es-EC" dirty="0"/>
          </a:p>
          <a:p>
            <a:pPr algn="just">
              <a:buFont typeface="+mj-lt"/>
              <a:buAutoNum type="arabicPeriod"/>
            </a:pPr>
            <a:endParaRPr lang="es-ES" dirty="0" smtClean="0"/>
          </a:p>
          <a:p>
            <a:pPr algn="just">
              <a:buFont typeface="+mj-lt"/>
              <a:buAutoNum type="arabicPeriod" startAt="2"/>
            </a:pPr>
            <a:r>
              <a:rPr lang="es-ES" dirty="0"/>
              <a:t>No se recopila y procesa los datos de cumplimiento y </a:t>
            </a:r>
            <a:r>
              <a:rPr lang="es-ES" dirty="0" smtClean="0"/>
              <a:t>rendimiento.</a:t>
            </a:r>
          </a:p>
          <a:p>
            <a:pPr marL="0" indent="0" algn="just">
              <a:buNone/>
            </a:pPr>
            <a:r>
              <a:rPr lang="es-ES" dirty="0"/>
              <a:t>recopilan y procesan datos pero muchas veces no son oportunos y precisos de acuerdo al enfoque de negocio.</a:t>
            </a:r>
            <a:endParaRPr lang="es-EC" dirty="0"/>
          </a:p>
          <a:p>
            <a:pPr marL="0" indent="0" algn="just">
              <a:buNone/>
            </a:pPr>
            <a:endParaRPr lang="es-ES" dirty="0" smtClean="0"/>
          </a:p>
          <a:p>
            <a:pPr marL="0" indent="0" algn="just">
              <a:buNone/>
            </a:pPr>
            <a:endParaRPr lang="es-EC" dirty="0" smtClean="0"/>
          </a:p>
          <a:p>
            <a:pPr marL="0" indent="0" algn="just">
              <a:buNone/>
            </a:pPr>
            <a:endParaRPr lang="es-EC" dirty="0"/>
          </a:p>
        </p:txBody>
      </p:sp>
    </p:spTree>
    <p:extLst>
      <p:ext uri="{BB962C8B-B14F-4D97-AF65-F5344CB8AC3E}">
        <p14:creationId xmlns:p14="http://schemas.microsoft.com/office/powerpoint/2010/main" val="264013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dirty="0"/>
              <a:t>Resultados de la Auditoría</a:t>
            </a:r>
            <a:endParaRPr lang="es-EC" dirty="0"/>
          </a:p>
        </p:txBody>
      </p:sp>
      <p:sp>
        <p:nvSpPr>
          <p:cNvPr id="5" name="Marcador de contenido 2"/>
          <p:cNvSpPr>
            <a:spLocks noGrp="1"/>
          </p:cNvSpPr>
          <p:nvPr>
            <p:ph idx="1"/>
          </p:nvPr>
        </p:nvSpPr>
        <p:spPr>
          <a:xfrm>
            <a:off x="677334" y="1490887"/>
            <a:ext cx="8596668" cy="3880773"/>
          </a:xfrm>
        </p:spPr>
        <p:txBody>
          <a:bodyPr>
            <a:noAutofit/>
          </a:bodyPr>
          <a:lstStyle/>
          <a:p>
            <a:pPr algn="just">
              <a:buFont typeface="+mj-lt"/>
              <a:buAutoNum type="arabicPeriod" startAt="3"/>
            </a:pPr>
            <a:r>
              <a:rPr lang="es-ES" sz="2000" dirty="0"/>
              <a:t>No se asegura la implantación de medidas correctivas</a:t>
            </a:r>
            <a:r>
              <a:rPr lang="es-ES" sz="2000" dirty="0" smtClean="0"/>
              <a:t>. </a:t>
            </a:r>
          </a:p>
          <a:p>
            <a:pPr marL="0" indent="0" algn="just">
              <a:buNone/>
            </a:pPr>
            <a:r>
              <a:rPr lang="es-ES" sz="2000" dirty="0" smtClean="0"/>
              <a:t>No </a:t>
            </a:r>
            <a:r>
              <a:rPr lang="es-ES" sz="2000" dirty="0"/>
              <a:t>se revisa en forma periódica el desempeño de los objetivos, que proporcione una visión completa del sistema corporativo de supervisión.</a:t>
            </a:r>
            <a:endParaRPr lang="es-EC" sz="2000" dirty="0"/>
          </a:p>
          <a:p>
            <a:pPr algn="just">
              <a:buFont typeface="+mj-lt"/>
              <a:buAutoNum type="arabicPeriod"/>
            </a:pPr>
            <a:endParaRPr lang="es-ES" sz="2000" dirty="0" smtClean="0"/>
          </a:p>
          <a:p>
            <a:pPr algn="just">
              <a:buFont typeface="+mj-lt"/>
              <a:buAutoNum type="arabicPeriod" startAt="4"/>
            </a:pPr>
            <a:r>
              <a:rPr lang="es-ES" sz="2000" dirty="0"/>
              <a:t>No se evalúan las actividades de control en la Unidad de Tecnologías de la Información y </a:t>
            </a:r>
            <a:r>
              <a:rPr lang="es-ES" sz="2000" dirty="0" smtClean="0"/>
              <a:t>Comunicaciones.</a:t>
            </a:r>
          </a:p>
          <a:p>
            <a:pPr marL="0" indent="0" algn="just">
              <a:buNone/>
            </a:pPr>
            <a:r>
              <a:rPr lang="es-ES" sz="2000" dirty="0"/>
              <a:t>L</a:t>
            </a:r>
            <a:r>
              <a:rPr lang="es-ES" sz="2000" dirty="0" smtClean="0"/>
              <a:t>a </a:t>
            </a:r>
            <a:r>
              <a:rPr lang="es-ES" sz="2000" dirty="0"/>
              <a:t>Auditoría Interna de la Universidad de las Fuerzas Armadas realiza evaluaciones de control basadas en la Normas de Control Interno de la Contraloría General del Estado, no se están realizando actividades de evaluación y supervisión del control interno basadas en mejores prácticas aceptadas en la industria. Así como, no se cuenta con un cronograma para realizar las supervisiones mencionadas.</a:t>
            </a:r>
            <a:endParaRPr lang="es-ES" sz="2000" dirty="0" smtClean="0"/>
          </a:p>
          <a:p>
            <a:pPr marL="0" indent="0" algn="just">
              <a:buNone/>
            </a:pPr>
            <a:endParaRPr lang="es-EC" sz="2000" dirty="0" smtClean="0"/>
          </a:p>
          <a:p>
            <a:pPr marL="0" indent="0" algn="just">
              <a:buNone/>
            </a:pPr>
            <a:endParaRPr lang="es-EC" sz="2000" dirty="0"/>
          </a:p>
        </p:txBody>
      </p:sp>
    </p:spTree>
    <p:extLst>
      <p:ext uri="{BB962C8B-B14F-4D97-AF65-F5344CB8AC3E}">
        <p14:creationId xmlns:p14="http://schemas.microsoft.com/office/powerpoint/2010/main" val="319909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90659"/>
            <a:ext cx="8596668" cy="1320800"/>
          </a:xfrm>
        </p:spPr>
        <p:txBody>
          <a:bodyPr/>
          <a:lstStyle/>
          <a:p>
            <a:r>
              <a:rPr lang="es-EC" dirty="0" smtClean="0"/>
              <a:t>Objetivos</a:t>
            </a:r>
            <a:endParaRPr lang="es-EC" dirty="0"/>
          </a:p>
        </p:txBody>
      </p:sp>
      <p:sp>
        <p:nvSpPr>
          <p:cNvPr id="3" name="Marcador de contenido 2"/>
          <p:cNvSpPr>
            <a:spLocks noGrp="1"/>
          </p:cNvSpPr>
          <p:nvPr>
            <p:ph idx="1"/>
          </p:nvPr>
        </p:nvSpPr>
        <p:spPr>
          <a:xfrm>
            <a:off x="677334" y="1398788"/>
            <a:ext cx="8596668" cy="3880773"/>
          </a:xfrm>
        </p:spPr>
        <p:txBody>
          <a:bodyPr>
            <a:normAutofit fontScale="77500" lnSpcReduction="20000"/>
          </a:bodyPr>
          <a:lstStyle/>
          <a:p>
            <a:pPr algn="just"/>
            <a:r>
              <a:rPr lang="es-ES" sz="2800" dirty="0" smtClean="0"/>
              <a:t>Evaluar </a:t>
            </a:r>
            <a:r>
              <a:rPr lang="es-ES" sz="2800" dirty="0"/>
              <a:t>y valorar el rendimiento </a:t>
            </a:r>
            <a:r>
              <a:rPr lang="es-ES" sz="2800" dirty="0" smtClean="0"/>
              <a:t>del </a:t>
            </a:r>
            <a:r>
              <a:rPr lang="es-ES" sz="2800" dirty="0"/>
              <a:t>sistema de control interno y la conformidad con los requerimientos </a:t>
            </a:r>
            <a:r>
              <a:rPr lang="es-ES" sz="2800" dirty="0" smtClean="0"/>
              <a:t>externos, en la Unidad </a:t>
            </a:r>
            <a:r>
              <a:rPr lang="es-ES" sz="2800" dirty="0"/>
              <a:t>de </a:t>
            </a:r>
            <a:r>
              <a:rPr lang="es-ES" sz="2800" dirty="0" smtClean="0"/>
              <a:t>Tecnologías </a:t>
            </a:r>
            <a:r>
              <a:rPr lang="es-ES" sz="2800" dirty="0"/>
              <a:t>de Información y </a:t>
            </a:r>
            <a:r>
              <a:rPr lang="es-ES" sz="2800" dirty="0" smtClean="0"/>
              <a:t>Comunicaciones – UTIC.</a:t>
            </a:r>
          </a:p>
          <a:p>
            <a:pPr algn="just"/>
            <a:endParaRPr lang="es-ES" sz="2800" dirty="0" smtClean="0"/>
          </a:p>
          <a:p>
            <a:pPr algn="just"/>
            <a:r>
              <a:rPr lang="es-EC" sz="2800" dirty="0" smtClean="0"/>
              <a:t>Aportar con recomendaciones para el cumplimiento de los objetivos de Gobierno de TI de la Universidad de las Fuerzas Armadas ESPE.</a:t>
            </a:r>
          </a:p>
          <a:p>
            <a:pPr algn="just"/>
            <a:endParaRPr lang="es-EC" sz="2800" dirty="0" smtClean="0"/>
          </a:p>
          <a:p>
            <a:pPr algn="just"/>
            <a:r>
              <a:rPr lang="es-EC" sz="2800" dirty="0"/>
              <a:t>Al encontrarse la Universidad de las Fuerzas Armadas </a:t>
            </a:r>
            <a:r>
              <a:rPr lang="es-ES" sz="2800" dirty="0"/>
              <a:t>en un proceso de cambio institucional, buscamos mejorar la evaluación, orientación y supervisión del monitoreo de la misma.</a:t>
            </a:r>
            <a:endParaRPr lang="es-EC" sz="2800" dirty="0"/>
          </a:p>
          <a:p>
            <a:pPr algn="just"/>
            <a:endParaRPr lang="es-EC" sz="2800" dirty="0"/>
          </a:p>
          <a:p>
            <a:pPr marL="0" indent="0">
              <a:buNone/>
            </a:pPr>
            <a:endParaRPr lang="es-EC" dirty="0"/>
          </a:p>
        </p:txBody>
      </p:sp>
    </p:spTree>
    <p:extLst>
      <p:ext uri="{BB962C8B-B14F-4D97-AF65-F5344CB8AC3E}">
        <p14:creationId xmlns:p14="http://schemas.microsoft.com/office/powerpoint/2010/main" val="3629543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dirty="0"/>
              <a:t>Resultados de la Auditoría</a:t>
            </a:r>
            <a:endParaRPr lang="es-EC" dirty="0"/>
          </a:p>
        </p:txBody>
      </p:sp>
      <p:sp>
        <p:nvSpPr>
          <p:cNvPr id="5" name="Marcador de contenido 2"/>
          <p:cNvSpPr>
            <a:spLocks noGrp="1"/>
          </p:cNvSpPr>
          <p:nvPr>
            <p:ph idx="1"/>
          </p:nvPr>
        </p:nvSpPr>
        <p:spPr>
          <a:xfrm>
            <a:off x="677334" y="1542403"/>
            <a:ext cx="8596668" cy="3880773"/>
          </a:xfrm>
        </p:spPr>
        <p:txBody>
          <a:bodyPr>
            <a:noAutofit/>
          </a:bodyPr>
          <a:lstStyle/>
          <a:p>
            <a:pPr marL="457200" indent="-457200" algn="just">
              <a:buFont typeface="+mj-lt"/>
              <a:buAutoNum type="arabicPeriod" startAt="5"/>
            </a:pPr>
            <a:r>
              <a:rPr lang="es-ES" sz="2000" dirty="0"/>
              <a:t>No se valida el desempeño de los controles implantados para mitigar los riesgos en la Unidad de Tecnologías de la Información y Comunicaciones</a:t>
            </a:r>
            <a:r>
              <a:rPr lang="es-ES" sz="2000" dirty="0" smtClean="0"/>
              <a:t>. </a:t>
            </a:r>
          </a:p>
          <a:p>
            <a:pPr marL="0" indent="0" algn="just">
              <a:buNone/>
            </a:pPr>
            <a:r>
              <a:rPr lang="es-ES" sz="2000" dirty="0"/>
              <a:t>S</a:t>
            </a:r>
            <a:r>
              <a:rPr lang="es-ES" sz="2000" dirty="0" smtClean="0"/>
              <a:t>e </a:t>
            </a:r>
            <a:r>
              <a:rPr lang="es-ES" sz="2000" dirty="0"/>
              <a:t>cuenta con una matriz de evaluación de riesgos y con la forma de mitigarlos en el Plan de Contingencia y en el Plan de Desarrollo de la UTIC, pero no se valida el funcionamiento de los controles que sirven para contrarrestar los riesgos, ni su efectividad de operación</a:t>
            </a:r>
            <a:r>
              <a:rPr lang="es-ES" sz="2000" dirty="0" smtClean="0"/>
              <a:t>.</a:t>
            </a:r>
            <a:endParaRPr lang="es-EC" sz="2000" dirty="0"/>
          </a:p>
          <a:p>
            <a:pPr algn="just">
              <a:buFont typeface="+mj-lt"/>
              <a:buAutoNum type="arabicPeriod"/>
            </a:pPr>
            <a:endParaRPr lang="es-ES" sz="2000" dirty="0" smtClean="0"/>
          </a:p>
          <a:p>
            <a:pPr marL="457200" indent="-457200" algn="just">
              <a:buFont typeface="+mj-lt"/>
              <a:buAutoNum type="arabicPeriod" startAt="6"/>
            </a:pPr>
            <a:r>
              <a:rPr lang="es-ES" sz="2000" dirty="0"/>
              <a:t>No se han realizado autoevaluaciones de control en la Unidad de Tecnologías de la Información y Comunicaciones</a:t>
            </a:r>
            <a:r>
              <a:rPr lang="es-ES" sz="2000" dirty="0" smtClean="0"/>
              <a:t>.</a:t>
            </a:r>
          </a:p>
          <a:p>
            <a:pPr marL="0" indent="0" algn="just">
              <a:buNone/>
            </a:pPr>
            <a:r>
              <a:rPr lang="es-ES" sz="2000" dirty="0"/>
              <a:t>S</a:t>
            </a:r>
            <a:r>
              <a:rPr lang="es-ES" sz="2000" dirty="0" smtClean="0"/>
              <a:t>e </a:t>
            </a:r>
            <a:r>
              <a:rPr lang="es-ES" sz="2000" dirty="0"/>
              <a:t>cuenta con estándares, marcos de referencia y buenas prácticas para la gestión de la Unidad de Tecnologías de la Información y Comunicaciones, pero no se han realizado las autoevaluaciones de control.</a:t>
            </a:r>
            <a:endParaRPr lang="es-EC" sz="2000" dirty="0"/>
          </a:p>
          <a:p>
            <a:pPr marL="0" indent="0" algn="just">
              <a:buNone/>
            </a:pPr>
            <a:endParaRPr lang="es-ES" sz="2000" dirty="0" smtClean="0"/>
          </a:p>
          <a:p>
            <a:pPr marL="0" indent="0" algn="just">
              <a:buNone/>
            </a:pPr>
            <a:endParaRPr lang="es-EC" sz="2000" dirty="0" smtClean="0"/>
          </a:p>
          <a:p>
            <a:pPr marL="0" indent="0" algn="just">
              <a:buNone/>
            </a:pPr>
            <a:endParaRPr lang="es-EC" sz="2000" dirty="0"/>
          </a:p>
        </p:txBody>
      </p:sp>
    </p:spTree>
    <p:extLst>
      <p:ext uri="{BB962C8B-B14F-4D97-AF65-F5344CB8AC3E}">
        <p14:creationId xmlns:p14="http://schemas.microsoft.com/office/powerpoint/2010/main" val="2538772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dirty="0"/>
              <a:t>Resultados de la Auditoría</a:t>
            </a:r>
            <a:endParaRPr lang="es-EC" dirty="0"/>
          </a:p>
        </p:txBody>
      </p:sp>
      <p:sp>
        <p:nvSpPr>
          <p:cNvPr id="5" name="Marcador de contenido 2"/>
          <p:cNvSpPr>
            <a:spLocks noGrp="1"/>
          </p:cNvSpPr>
          <p:nvPr>
            <p:ph idx="1"/>
          </p:nvPr>
        </p:nvSpPr>
        <p:spPr>
          <a:xfrm>
            <a:off x="677334" y="1503766"/>
            <a:ext cx="8596668" cy="3880773"/>
          </a:xfrm>
        </p:spPr>
        <p:txBody>
          <a:bodyPr>
            <a:noAutofit/>
          </a:bodyPr>
          <a:lstStyle/>
          <a:p>
            <a:pPr marL="457200" indent="-457200" algn="just">
              <a:buFont typeface="+mj-lt"/>
              <a:buAutoNum type="arabicPeriod" startAt="7"/>
            </a:pPr>
            <a:r>
              <a:rPr lang="es-ES" sz="2000" dirty="0"/>
              <a:t>No se comunican los resultados obtenidos de las autoevaluaciones de control en la UTIC</a:t>
            </a:r>
            <a:r>
              <a:rPr lang="es-ES" sz="2000" dirty="0" smtClean="0"/>
              <a:t>. </a:t>
            </a:r>
          </a:p>
          <a:p>
            <a:pPr marL="0" indent="0" algn="just">
              <a:buNone/>
            </a:pPr>
            <a:r>
              <a:rPr lang="es-ES" sz="2000" dirty="0"/>
              <a:t>S</a:t>
            </a:r>
            <a:r>
              <a:rPr lang="es-ES" sz="2000" dirty="0" smtClean="0"/>
              <a:t>e </a:t>
            </a:r>
            <a:r>
              <a:rPr lang="es-ES" sz="2000" dirty="0"/>
              <a:t>conoce quienes son las partes interesadas en la gestión de la UTIC, no se han comunicado resultados al respecto de las autoevaluaciones de control, ya que estas no se han realizado</a:t>
            </a:r>
            <a:r>
              <a:rPr lang="es-ES" sz="2000" dirty="0" smtClean="0"/>
              <a:t>.</a:t>
            </a:r>
          </a:p>
          <a:p>
            <a:pPr marL="0" indent="0" algn="just">
              <a:buNone/>
            </a:pPr>
            <a:endParaRPr lang="es-ES" sz="2000" dirty="0" smtClean="0"/>
          </a:p>
          <a:p>
            <a:pPr marL="457200" indent="-457200" algn="just">
              <a:buFont typeface="+mj-lt"/>
              <a:buAutoNum type="arabicPeriod" startAt="8"/>
            </a:pPr>
            <a:r>
              <a:rPr lang="es-ES" sz="2000" dirty="0"/>
              <a:t>No se evalúa que los procesos de la Unidad de Tecnologías de la Información y Comunicaciones estén cumpliendo con sus objetivos</a:t>
            </a:r>
            <a:r>
              <a:rPr lang="es-ES" sz="2000" dirty="0" smtClean="0"/>
              <a:t>.</a:t>
            </a:r>
          </a:p>
          <a:p>
            <a:pPr marL="0" indent="0" algn="just">
              <a:buNone/>
            </a:pPr>
            <a:r>
              <a:rPr lang="es-ES" sz="2000" dirty="0"/>
              <a:t>S</a:t>
            </a:r>
            <a:r>
              <a:rPr lang="es-ES" sz="2000" dirty="0" smtClean="0"/>
              <a:t>e </a:t>
            </a:r>
            <a:r>
              <a:rPr lang="es-ES" sz="2000" dirty="0"/>
              <a:t>cuenta con los procesos dentro de la Unidad de Tecnologías de la Información y Comunicaciones, y se conoce cuál de estos son considerados críticos para le gestión de la unidad, no se han realizado las evaluaciones para saber si estos están cumpliendo con sus objetivos</a:t>
            </a:r>
            <a:r>
              <a:rPr lang="es-ES" sz="2000" dirty="0" smtClean="0"/>
              <a:t>.</a:t>
            </a:r>
            <a:endParaRPr lang="es-EC" sz="2000" dirty="0"/>
          </a:p>
          <a:p>
            <a:pPr marL="0" indent="0" algn="just">
              <a:buNone/>
            </a:pPr>
            <a:endParaRPr lang="es-ES" sz="2000" dirty="0" smtClean="0"/>
          </a:p>
          <a:p>
            <a:pPr marL="0" indent="0" algn="just">
              <a:buNone/>
            </a:pPr>
            <a:endParaRPr lang="es-EC" sz="2000" dirty="0" smtClean="0"/>
          </a:p>
          <a:p>
            <a:pPr marL="0" indent="0" algn="just">
              <a:buNone/>
            </a:pPr>
            <a:endParaRPr lang="es-EC" sz="2000" dirty="0"/>
          </a:p>
        </p:txBody>
      </p:sp>
    </p:spTree>
    <p:extLst>
      <p:ext uri="{BB962C8B-B14F-4D97-AF65-F5344CB8AC3E}">
        <p14:creationId xmlns:p14="http://schemas.microsoft.com/office/powerpoint/2010/main" val="3676792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dirty="0"/>
              <a:t>Resultados de la Auditoría</a:t>
            </a:r>
            <a:endParaRPr lang="es-EC" dirty="0"/>
          </a:p>
        </p:txBody>
      </p:sp>
      <p:sp>
        <p:nvSpPr>
          <p:cNvPr id="5" name="Marcador de contenido 2"/>
          <p:cNvSpPr>
            <a:spLocks noGrp="1"/>
          </p:cNvSpPr>
          <p:nvPr>
            <p:ph idx="1"/>
          </p:nvPr>
        </p:nvSpPr>
        <p:spPr>
          <a:xfrm>
            <a:off x="677334" y="1581040"/>
            <a:ext cx="8596668" cy="3880773"/>
          </a:xfrm>
        </p:spPr>
        <p:txBody>
          <a:bodyPr>
            <a:noAutofit/>
          </a:bodyPr>
          <a:lstStyle/>
          <a:p>
            <a:pPr marL="457200" indent="-457200" algn="just">
              <a:buFont typeface="+mj-lt"/>
              <a:buAutoNum type="arabicPeriod" startAt="9"/>
            </a:pPr>
            <a:r>
              <a:rPr lang="es-ES" sz="2000" dirty="0"/>
              <a:t>No se cuenta con iniciativas para el aseguramiento de la </a:t>
            </a:r>
            <a:r>
              <a:rPr lang="es-ES" sz="2000" dirty="0" smtClean="0"/>
              <a:t>UTIC. </a:t>
            </a:r>
          </a:p>
          <a:p>
            <a:pPr marL="0" indent="0" algn="just">
              <a:buNone/>
            </a:pPr>
            <a:r>
              <a:rPr lang="es-ES" sz="2000" dirty="0"/>
              <a:t>N</a:t>
            </a:r>
            <a:r>
              <a:rPr lang="es-ES" sz="2000" dirty="0" smtClean="0"/>
              <a:t>o </a:t>
            </a:r>
            <a:r>
              <a:rPr lang="es-ES" sz="2000" dirty="0"/>
              <a:t>se cuenta con actividades de aseguramiento que colabore con el mejoramiento en la gestión de la UTIC</a:t>
            </a:r>
            <a:r>
              <a:rPr lang="es-ES" sz="2000" dirty="0" smtClean="0"/>
              <a:t>.</a:t>
            </a:r>
          </a:p>
          <a:p>
            <a:pPr marL="0" indent="0" algn="just">
              <a:buNone/>
            </a:pPr>
            <a:endParaRPr lang="es-ES" sz="2000" dirty="0" smtClean="0"/>
          </a:p>
          <a:p>
            <a:pPr marL="457200" indent="-457200" algn="just">
              <a:buFont typeface="+mj-lt"/>
              <a:buAutoNum type="arabicPeriod" startAt="10"/>
            </a:pPr>
            <a:r>
              <a:rPr lang="es-ES" sz="2000" dirty="0"/>
              <a:t>No se optimiza la respuesta a requisitos externos</a:t>
            </a:r>
            <a:r>
              <a:rPr lang="es-ES" sz="2000" dirty="0" smtClean="0"/>
              <a:t>.</a:t>
            </a:r>
          </a:p>
          <a:p>
            <a:pPr marL="0" indent="0" algn="just">
              <a:buNone/>
            </a:pPr>
            <a:r>
              <a:rPr lang="es-ES" sz="2000" dirty="0"/>
              <a:t>N</a:t>
            </a:r>
            <a:r>
              <a:rPr lang="es-ES" sz="2000" dirty="0" smtClean="0"/>
              <a:t>o </a:t>
            </a:r>
            <a:r>
              <a:rPr lang="es-ES" sz="2000" dirty="0"/>
              <a:t>se identifica y supervisa de manera continua, cambios en las regulaciones tanto locales como externas</a:t>
            </a:r>
            <a:r>
              <a:rPr lang="es-ES" sz="2000" dirty="0" smtClean="0"/>
              <a:t>.</a:t>
            </a:r>
            <a:endParaRPr lang="es-EC" sz="2000" dirty="0"/>
          </a:p>
          <a:p>
            <a:pPr marL="0" indent="0" algn="just">
              <a:buNone/>
            </a:pPr>
            <a:endParaRPr lang="es-ES" sz="2000" dirty="0" smtClean="0"/>
          </a:p>
          <a:p>
            <a:pPr marL="0" indent="0" algn="just">
              <a:buNone/>
            </a:pPr>
            <a:endParaRPr lang="es-EC" sz="2000" dirty="0" smtClean="0"/>
          </a:p>
          <a:p>
            <a:pPr marL="0" indent="0" algn="just">
              <a:buNone/>
            </a:pPr>
            <a:endParaRPr lang="es-EC" sz="2000" dirty="0"/>
          </a:p>
        </p:txBody>
      </p:sp>
    </p:spTree>
    <p:extLst>
      <p:ext uri="{BB962C8B-B14F-4D97-AF65-F5344CB8AC3E}">
        <p14:creationId xmlns:p14="http://schemas.microsoft.com/office/powerpoint/2010/main" val="289386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r>
              <a:rPr lang="es-ES" dirty="0"/>
              <a:t>Resultados de la Auditoría</a:t>
            </a:r>
            <a:endParaRPr lang="es-EC" dirty="0"/>
          </a:p>
        </p:txBody>
      </p:sp>
      <p:sp>
        <p:nvSpPr>
          <p:cNvPr id="5" name="Marcador de contenido 2"/>
          <p:cNvSpPr>
            <a:spLocks noGrp="1"/>
          </p:cNvSpPr>
          <p:nvPr>
            <p:ph idx="1"/>
          </p:nvPr>
        </p:nvSpPr>
        <p:spPr>
          <a:xfrm>
            <a:off x="677334" y="1632555"/>
            <a:ext cx="8596668" cy="3880773"/>
          </a:xfrm>
        </p:spPr>
        <p:txBody>
          <a:bodyPr>
            <a:noAutofit/>
          </a:bodyPr>
          <a:lstStyle/>
          <a:p>
            <a:pPr marL="457200" indent="-457200" algn="just">
              <a:buFont typeface="+mj-lt"/>
              <a:buAutoNum type="arabicPeriod" startAt="11"/>
            </a:pPr>
            <a:r>
              <a:rPr lang="es-ES" sz="2000" dirty="0"/>
              <a:t>No se obtiene la garantía del cumplimiento de requisitos externos</a:t>
            </a:r>
            <a:r>
              <a:rPr lang="es-ES" sz="2000" dirty="0" smtClean="0"/>
              <a:t>. </a:t>
            </a:r>
          </a:p>
          <a:p>
            <a:pPr marL="0" indent="0" algn="just">
              <a:buNone/>
            </a:pPr>
            <a:r>
              <a:rPr lang="es-ES" sz="2000" dirty="0"/>
              <a:t>N</a:t>
            </a:r>
            <a:r>
              <a:rPr lang="es-ES" sz="2000" dirty="0" smtClean="0"/>
              <a:t>o </a:t>
            </a:r>
            <a:r>
              <a:rPr lang="es-ES" sz="2000" dirty="0"/>
              <a:t>existen reglas de validación y aprobación de informes obligatorios, no existe una valoración de la efectividad de las evaluaciones</a:t>
            </a:r>
            <a:r>
              <a:rPr lang="es-ES" sz="2000" dirty="0" smtClean="0"/>
              <a:t>.</a:t>
            </a:r>
          </a:p>
          <a:p>
            <a:pPr marL="0" indent="0" algn="just">
              <a:buNone/>
            </a:pPr>
            <a:endParaRPr lang="es-ES" sz="2000" dirty="0" smtClean="0"/>
          </a:p>
          <a:p>
            <a:pPr marL="0" indent="0" algn="just">
              <a:buNone/>
            </a:pPr>
            <a:endParaRPr lang="es-EC" sz="2000" dirty="0" smtClean="0"/>
          </a:p>
          <a:p>
            <a:pPr marL="0" indent="0" algn="just">
              <a:buNone/>
            </a:pPr>
            <a:endParaRPr lang="es-EC" sz="2000" dirty="0"/>
          </a:p>
        </p:txBody>
      </p:sp>
    </p:spTree>
    <p:extLst>
      <p:ext uri="{BB962C8B-B14F-4D97-AF65-F5344CB8AC3E}">
        <p14:creationId xmlns:p14="http://schemas.microsoft.com/office/powerpoint/2010/main" val="42429869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a:xfrm>
            <a:off x="677334" y="1516645"/>
            <a:ext cx="8596668" cy="3880773"/>
          </a:xfrm>
        </p:spPr>
        <p:txBody>
          <a:bodyPr>
            <a:noAutofit/>
          </a:bodyPr>
          <a:lstStyle/>
          <a:p>
            <a:pPr lvl="0" algn="just"/>
            <a:r>
              <a:rPr lang="es-ES" sz="2000" dirty="0"/>
              <a:t>La necesidad </a:t>
            </a:r>
            <a:r>
              <a:rPr lang="es-ES" sz="2000" dirty="0" smtClean="0"/>
              <a:t>que </a:t>
            </a:r>
            <a:r>
              <a:rPr lang="es-ES" sz="2000" dirty="0"/>
              <a:t>tiene la Universidad de las Fuerzas Armadas </a:t>
            </a:r>
            <a:r>
              <a:rPr lang="es-ES" sz="2000" dirty="0" smtClean="0"/>
              <a:t>ESPE, de </a:t>
            </a:r>
            <a:r>
              <a:rPr lang="es-ES" sz="2000" dirty="0"/>
              <a:t>contar con una evaluación técnica de la situación actual en la que se encuentra la Unidad de Tecnologías de la Información y Comunicaciones, que centraliza la administración y gestión de las actividades de TI, nos ha llevado a proponer la Evaluación Técnica Informática del Monitoreo de la ESPE, Sede </a:t>
            </a:r>
            <a:r>
              <a:rPr lang="es-ES" sz="2000" dirty="0" smtClean="0"/>
              <a:t>Principal.</a:t>
            </a:r>
            <a:endParaRPr lang="es-EC" sz="2000" dirty="0"/>
          </a:p>
          <a:p>
            <a:pPr marL="0" indent="0" algn="just">
              <a:buNone/>
            </a:pPr>
            <a:endParaRPr lang="es-EC" sz="2000" dirty="0"/>
          </a:p>
          <a:p>
            <a:pPr lvl="0" algn="just"/>
            <a:r>
              <a:rPr lang="es-ES" sz="2000" dirty="0"/>
              <a:t>Una de las ventajas que nos llevó a optar por COBIT 5 es su marco de referencia de gestión y gobierno tanto para la información de la empresa y la tecnología relacionada, debido a que están dirigidas a la alta dirección y su alineación con otros marcos de referencia y estándares.</a:t>
            </a:r>
            <a:endParaRPr lang="es-EC" sz="2000" dirty="0"/>
          </a:p>
          <a:p>
            <a:pPr algn="just"/>
            <a:endParaRPr lang="es-EC" sz="2000" dirty="0"/>
          </a:p>
        </p:txBody>
      </p:sp>
    </p:spTree>
    <p:extLst>
      <p:ext uri="{BB962C8B-B14F-4D97-AF65-F5344CB8AC3E}">
        <p14:creationId xmlns:p14="http://schemas.microsoft.com/office/powerpoint/2010/main" val="4144781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4" name="Marcador de contenido 3"/>
          <p:cNvSpPr>
            <a:spLocks noGrp="1"/>
          </p:cNvSpPr>
          <p:nvPr>
            <p:ph idx="1"/>
          </p:nvPr>
        </p:nvSpPr>
        <p:spPr>
          <a:xfrm>
            <a:off x="677334" y="1658313"/>
            <a:ext cx="8596668" cy="3880773"/>
          </a:xfrm>
        </p:spPr>
        <p:txBody>
          <a:bodyPr>
            <a:noAutofit/>
          </a:bodyPr>
          <a:lstStyle/>
          <a:p>
            <a:pPr lvl="0" algn="just"/>
            <a:r>
              <a:rPr lang="es-ES" sz="2000" dirty="0"/>
              <a:t>La evaluación del Dominio de Gestión MEA del Marco de Referencia COBIT 5, en la Unidad de Tecnologías de la Información y Comunicaciones de la Universidad, busca asegurar </a:t>
            </a:r>
            <a:r>
              <a:rPr lang="es-ES" sz="2000" dirty="0" smtClean="0"/>
              <a:t>el cumplimiento de </a:t>
            </a:r>
            <a:r>
              <a:rPr lang="es-ES" sz="2000" dirty="0"/>
              <a:t>los objetivos de Gobierno de </a:t>
            </a:r>
            <a:r>
              <a:rPr lang="es-ES" sz="2000" dirty="0" smtClean="0"/>
              <a:t>TI.</a:t>
            </a:r>
          </a:p>
          <a:p>
            <a:pPr marL="0" lvl="0" indent="0" algn="just">
              <a:buNone/>
            </a:pPr>
            <a:endParaRPr lang="es-EC" sz="2000" dirty="0"/>
          </a:p>
          <a:p>
            <a:pPr lvl="0" algn="just"/>
            <a:r>
              <a:rPr lang="es-ES" sz="2000" dirty="0"/>
              <a:t>La función de este proceso es la de recolectar, validar y evaluar, métricas y objetivos de negocio, de TI y de procesos. Supervisar que los procesos se están realizando acorde al rendimiento acordado y conforme a los objetivos y métricas, y se proporcionan informes de forma sistemática y planificada. Es decir, proporcionar transparencia de rendimiento y conformidad y conducción hacia la obtención de los objetivos.</a:t>
            </a:r>
            <a:endParaRPr lang="es-EC" sz="2000" dirty="0"/>
          </a:p>
          <a:p>
            <a:pPr algn="just"/>
            <a:endParaRPr lang="es-EC" sz="2000" dirty="0"/>
          </a:p>
        </p:txBody>
      </p:sp>
    </p:spTree>
    <p:extLst>
      <p:ext uri="{BB962C8B-B14F-4D97-AF65-F5344CB8AC3E}">
        <p14:creationId xmlns:p14="http://schemas.microsoft.com/office/powerpoint/2010/main" val="4014237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a:xfrm>
            <a:off x="677334" y="1761344"/>
            <a:ext cx="8596668" cy="3880773"/>
          </a:xfrm>
        </p:spPr>
        <p:txBody>
          <a:bodyPr>
            <a:noAutofit/>
          </a:bodyPr>
          <a:lstStyle/>
          <a:p>
            <a:pPr lvl="0" algn="just"/>
            <a:r>
              <a:rPr lang="es-ES" sz="2000" dirty="0"/>
              <a:t>Nuestro ámbito de aplicación se limita a la manera como se monitorean los procesos, procedimientos y controles con respecto a la gestión de la Unidad de Tecnologías de la Información y Comunicaciones. Requiriendo que la auditoría sea planeada y realizada para obtener pruebas suficientes, pertinentes y válidas, proporcionando una base razonable para las conclusiones, opiniones y recomendaciones.</a:t>
            </a:r>
            <a:endParaRPr lang="es-EC" sz="2000" dirty="0"/>
          </a:p>
          <a:p>
            <a:pPr marL="0" indent="0" algn="just">
              <a:buNone/>
            </a:pPr>
            <a:endParaRPr lang="es-EC" sz="2000" dirty="0"/>
          </a:p>
          <a:p>
            <a:pPr lvl="0" algn="just"/>
            <a:r>
              <a:rPr lang="es-ES" sz="2000" dirty="0"/>
              <a:t>Como resultados de la evaluación realizada en la UTIC se determinó que no se están realizando actividades de evaluación, autoevaluación y supervisión de los controles de la Unidad, basadas en las mejores prácticas.</a:t>
            </a:r>
            <a:endParaRPr lang="es-EC" sz="2000" dirty="0"/>
          </a:p>
          <a:p>
            <a:pPr marL="0" indent="0" algn="just">
              <a:buNone/>
            </a:pPr>
            <a:endParaRPr lang="es-EC" sz="2000" dirty="0"/>
          </a:p>
        </p:txBody>
      </p:sp>
    </p:spTree>
    <p:extLst>
      <p:ext uri="{BB962C8B-B14F-4D97-AF65-F5344CB8AC3E}">
        <p14:creationId xmlns:p14="http://schemas.microsoft.com/office/powerpoint/2010/main" val="2164789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4" name="Marcador de contenido 3"/>
          <p:cNvSpPr>
            <a:spLocks noGrp="1"/>
          </p:cNvSpPr>
          <p:nvPr>
            <p:ph idx="1"/>
          </p:nvPr>
        </p:nvSpPr>
        <p:spPr>
          <a:xfrm>
            <a:off x="677334" y="1684071"/>
            <a:ext cx="8596668" cy="3880773"/>
          </a:xfrm>
        </p:spPr>
        <p:txBody>
          <a:bodyPr>
            <a:normAutofit/>
          </a:bodyPr>
          <a:lstStyle/>
          <a:p>
            <a:pPr lvl="0" algn="just"/>
            <a:r>
              <a:rPr lang="es-ES" sz="2000" dirty="0"/>
              <a:t>Tampoco se valida el funcionamiento de los controles que sirven para contrarrestar los riesgos, ni su efectividad en las operaciones, a pesar de contar en los Planes de Contingencia y de Desarrollo de la UTIC, con una matriz de evaluación de riesgos y la forma de </a:t>
            </a:r>
            <a:r>
              <a:rPr lang="es-ES" sz="2000" dirty="0" smtClean="0"/>
              <a:t>mitigarlos</a:t>
            </a:r>
            <a:r>
              <a:rPr lang="es-ES" sz="2000" dirty="0"/>
              <a:t>.</a:t>
            </a:r>
            <a:endParaRPr lang="es-EC" sz="2000" dirty="0"/>
          </a:p>
          <a:p>
            <a:pPr marL="0" indent="0" algn="just">
              <a:buNone/>
            </a:pPr>
            <a:endParaRPr lang="es-EC" sz="2000" dirty="0"/>
          </a:p>
          <a:p>
            <a:pPr lvl="0" algn="just"/>
            <a:r>
              <a:rPr lang="es-ES" sz="2000" dirty="0"/>
              <a:t>Se cuenta con procesos en la UTIC, y se conoce cuál de estos son considerados críticos para le gestión de la unidad, </a:t>
            </a:r>
            <a:r>
              <a:rPr lang="es-ES" sz="2000" dirty="0" smtClean="0"/>
              <a:t>pero no </a:t>
            </a:r>
            <a:r>
              <a:rPr lang="es-ES" sz="2000" dirty="0"/>
              <a:t>se han realizado las evaluaciones para saber si estos están cumpliendo con sus objetivos, razones por las cuales es de gran importancia la pronta implementación del cuarto Dominio de Gestión de COBIT 5.</a:t>
            </a:r>
            <a:endParaRPr lang="es-EC" sz="2000" dirty="0"/>
          </a:p>
          <a:p>
            <a:pPr marL="0" indent="0" algn="just">
              <a:buNone/>
            </a:pPr>
            <a:endParaRPr lang="es-EC" sz="2000" dirty="0"/>
          </a:p>
        </p:txBody>
      </p:sp>
    </p:spTree>
    <p:extLst>
      <p:ext uri="{BB962C8B-B14F-4D97-AF65-F5344CB8AC3E}">
        <p14:creationId xmlns:p14="http://schemas.microsoft.com/office/powerpoint/2010/main" val="3655341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sp>
        <p:nvSpPr>
          <p:cNvPr id="3" name="Marcador de contenido 2"/>
          <p:cNvSpPr>
            <a:spLocks noGrp="1"/>
          </p:cNvSpPr>
          <p:nvPr>
            <p:ph idx="1"/>
          </p:nvPr>
        </p:nvSpPr>
        <p:spPr>
          <a:xfrm>
            <a:off x="677334" y="1930400"/>
            <a:ext cx="8596668" cy="3880773"/>
          </a:xfrm>
        </p:spPr>
        <p:txBody>
          <a:bodyPr>
            <a:normAutofit/>
          </a:bodyPr>
          <a:lstStyle/>
          <a:p>
            <a:pPr lvl="0" algn="just"/>
            <a:r>
              <a:rPr lang="es-ES" sz="2000" dirty="0"/>
              <a:t>El Director de Tecnologías de la Información y Comunicaciones debería evaluar de manera periódica el Dominio de Gestión MEA del Marco de Referencia COBIT 5, en la Unidad a su cargo, buscando asegurar el cumplimiento de los objetivos de Gobierno de TI de la Institución.</a:t>
            </a:r>
            <a:endParaRPr lang="es-EC" sz="2000" dirty="0"/>
          </a:p>
          <a:p>
            <a:pPr marL="0" indent="0" algn="just">
              <a:buNone/>
            </a:pPr>
            <a:endParaRPr lang="es-EC" sz="2000" dirty="0"/>
          </a:p>
          <a:p>
            <a:pPr algn="just"/>
            <a:r>
              <a:rPr lang="es-ES" sz="2000" dirty="0"/>
              <a:t>Es recomendable que el Director de Tecnologías de la Información y Comunicaciones, emita y socialice Informes de Control Interno de la gestión de TIC, así como, un Plan de monitoreo, seguimiento y control de los servicios de la unidad a su cargo, para que todos los servidores relacionados y que forman la UTIC los conozcan.</a:t>
            </a:r>
            <a:endParaRPr lang="es-EC" sz="2000" dirty="0"/>
          </a:p>
        </p:txBody>
      </p:sp>
    </p:spTree>
    <p:extLst>
      <p:ext uri="{BB962C8B-B14F-4D97-AF65-F5344CB8AC3E}">
        <p14:creationId xmlns:p14="http://schemas.microsoft.com/office/powerpoint/2010/main" val="19313297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sp>
        <p:nvSpPr>
          <p:cNvPr id="4" name="Marcador de contenido 3"/>
          <p:cNvSpPr>
            <a:spLocks noGrp="1"/>
          </p:cNvSpPr>
          <p:nvPr>
            <p:ph idx="1"/>
          </p:nvPr>
        </p:nvSpPr>
        <p:spPr>
          <a:xfrm>
            <a:off x="677334" y="1426493"/>
            <a:ext cx="8596668" cy="3880773"/>
          </a:xfrm>
        </p:spPr>
        <p:txBody>
          <a:bodyPr>
            <a:noAutofit/>
          </a:bodyPr>
          <a:lstStyle/>
          <a:p>
            <a:pPr lvl="0" algn="just"/>
            <a:r>
              <a:rPr lang="es-ES" sz="2000" dirty="0"/>
              <a:t>Es de suma importancia emitir políticas y procedimientos que permitan agilitar los procesos para gestión de riesgos en la UTIC, y socializarlos para conocimiento de los servidores de su unidad. </a:t>
            </a:r>
            <a:endParaRPr lang="es-EC" sz="2000" dirty="0"/>
          </a:p>
          <a:p>
            <a:pPr marL="0" indent="0" algn="just">
              <a:buNone/>
            </a:pPr>
            <a:endParaRPr lang="es-EC" sz="2000" dirty="0"/>
          </a:p>
          <a:p>
            <a:pPr lvl="0" algn="just"/>
            <a:r>
              <a:rPr lang="es-ES" sz="2000" dirty="0"/>
              <a:t>Es recomendable definir, dentro de la estructura organizacional de la Unidad de Tecnologías de las Información y Comunicaciones, el Proceso de Evaluación Interna y Acción, junto con sus roles y </a:t>
            </a:r>
            <a:r>
              <a:rPr lang="es-ES" sz="2000" dirty="0" smtClean="0"/>
              <a:t>responsabilidades.</a:t>
            </a:r>
          </a:p>
          <a:p>
            <a:pPr lvl="0" algn="just"/>
            <a:endParaRPr lang="es-ES" sz="2000" dirty="0"/>
          </a:p>
          <a:p>
            <a:pPr lvl="0" algn="just"/>
            <a:r>
              <a:rPr lang="es-ES" sz="2000" dirty="0" smtClean="0"/>
              <a:t>Es </a:t>
            </a:r>
            <a:r>
              <a:rPr lang="es-ES" sz="2000" dirty="0"/>
              <a:t>indispensable se designe un servidor responsable de gestionar el proceso de Evaluación Interna y Acción, quién una vez nombrado por el Director de la UTIC, deberá implementar las políticas y procedimientos emitidos y que sean de su competencia, para agilitar los procesos de la gestión de riesgos en la mencionada Dirección.</a:t>
            </a:r>
            <a:endParaRPr lang="es-EC" sz="2000" dirty="0"/>
          </a:p>
          <a:p>
            <a:pPr marL="0" indent="0" algn="just">
              <a:buNone/>
            </a:pPr>
            <a:endParaRPr lang="es-EC" sz="2000" dirty="0"/>
          </a:p>
        </p:txBody>
      </p:sp>
    </p:spTree>
    <p:extLst>
      <p:ext uri="{BB962C8B-B14F-4D97-AF65-F5344CB8AC3E}">
        <p14:creationId xmlns:p14="http://schemas.microsoft.com/office/powerpoint/2010/main" val="319901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Objetivos específicos</a:t>
            </a:r>
            <a:endParaRPr lang="es-EC" dirty="0"/>
          </a:p>
        </p:txBody>
      </p:sp>
      <p:sp>
        <p:nvSpPr>
          <p:cNvPr id="3" name="Marcador de contenido 2"/>
          <p:cNvSpPr>
            <a:spLocks noGrp="1"/>
          </p:cNvSpPr>
          <p:nvPr>
            <p:ph idx="1"/>
          </p:nvPr>
        </p:nvSpPr>
        <p:spPr>
          <a:xfrm>
            <a:off x="677334" y="1542403"/>
            <a:ext cx="8596668" cy="4639456"/>
          </a:xfrm>
        </p:spPr>
        <p:txBody>
          <a:bodyPr>
            <a:normAutofit/>
          </a:bodyPr>
          <a:lstStyle/>
          <a:p>
            <a:r>
              <a:rPr lang="es-EC" sz="2400" dirty="0" smtClean="0"/>
              <a:t>Desarrollar entrevistas con preguntas que se le realizará al responsable de la Unidad de Tecnologías de Información y Comunicaciones UTIC o su delegado.</a:t>
            </a:r>
          </a:p>
          <a:p>
            <a:r>
              <a:rPr lang="es-EC" sz="2400" dirty="0" smtClean="0"/>
              <a:t>Constatar las afirmaciones mencionadas en las diferentes preguntas realizadas en las entrevistas planificadas.</a:t>
            </a:r>
          </a:p>
          <a:p>
            <a:r>
              <a:rPr lang="es-EC" sz="2400" dirty="0" smtClean="0"/>
              <a:t>Realizar un análisis de la información obtenida durante la ejecución de la auditoría.</a:t>
            </a:r>
            <a:endParaRPr lang="es-EC" sz="2400" dirty="0"/>
          </a:p>
        </p:txBody>
      </p:sp>
    </p:spTree>
    <p:extLst>
      <p:ext uri="{BB962C8B-B14F-4D97-AF65-F5344CB8AC3E}">
        <p14:creationId xmlns:p14="http://schemas.microsoft.com/office/powerpoint/2010/main" val="30864671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sp>
        <p:nvSpPr>
          <p:cNvPr id="3" name="Marcador de contenido 2"/>
          <p:cNvSpPr>
            <a:spLocks noGrp="1"/>
          </p:cNvSpPr>
          <p:nvPr>
            <p:ph idx="1"/>
          </p:nvPr>
        </p:nvSpPr>
        <p:spPr>
          <a:xfrm>
            <a:off x="677334" y="1761344"/>
            <a:ext cx="8596668" cy="3880773"/>
          </a:xfrm>
        </p:spPr>
        <p:txBody>
          <a:bodyPr>
            <a:normAutofit/>
          </a:bodyPr>
          <a:lstStyle/>
          <a:p>
            <a:pPr lvl="0" algn="just"/>
            <a:r>
              <a:rPr lang="es-ES" sz="2000" dirty="0"/>
              <a:t>Una vez nombrado el responsable de gestionar el Proceso de Evaluación Interna y Acción, es necesario que cumpla con los objetivos del Proceso, planteados en el Reglamento Orgánico de Gestión Organizacional por Procesos Codificado; así como, en las buenas prácticas que la Unidad de Tecnologías de la Información y Comunicaciones.</a:t>
            </a:r>
            <a:endParaRPr lang="es-EC" sz="2000" dirty="0"/>
          </a:p>
          <a:p>
            <a:pPr marL="0" indent="0" algn="just">
              <a:buNone/>
            </a:pPr>
            <a:endParaRPr lang="es-EC" sz="2000" dirty="0"/>
          </a:p>
          <a:p>
            <a:pPr lvl="0" algn="just"/>
            <a:r>
              <a:rPr lang="es-ES" sz="2000" dirty="0"/>
              <a:t>Capacitar al personal técnico de la UTIC sobre las actividades que se realizarán mediante el Proceso de Evaluación Interna y Acción, ya que en la actualidad no se conoce sobre esta gestión, quedando bajo total dependencia de la Auditoría Interna.</a:t>
            </a:r>
            <a:endParaRPr lang="es-EC" sz="2000" dirty="0"/>
          </a:p>
          <a:p>
            <a:pPr marL="0" indent="0" algn="just">
              <a:buNone/>
            </a:pPr>
            <a:endParaRPr lang="es-EC" sz="2000" dirty="0"/>
          </a:p>
        </p:txBody>
      </p:sp>
    </p:spTree>
    <p:extLst>
      <p:ext uri="{BB962C8B-B14F-4D97-AF65-F5344CB8AC3E}">
        <p14:creationId xmlns:p14="http://schemas.microsoft.com/office/powerpoint/2010/main" val="10245085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sp>
        <p:nvSpPr>
          <p:cNvPr id="4" name="Marcador de contenido 3"/>
          <p:cNvSpPr>
            <a:spLocks noGrp="1"/>
          </p:cNvSpPr>
          <p:nvPr>
            <p:ph idx="1"/>
          </p:nvPr>
        </p:nvSpPr>
        <p:spPr>
          <a:xfrm>
            <a:off x="677334" y="1452251"/>
            <a:ext cx="8596668" cy="3880773"/>
          </a:xfrm>
        </p:spPr>
        <p:txBody>
          <a:bodyPr>
            <a:noAutofit/>
          </a:bodyPr>
          <a:lstStyle/>
          <a:p>
            <a:pPr lvl="0" algn="just"/>
            <a:r>
              <a:rPr lang="es-ES" sz="2000" dirty="0"/>
              <a:t>La Unidad de Tecnologías de la Información y Comunicaciones </a:t>
            </a:r>
            <a:r>
              <a:rPr lang="es-ES" sz="2000" dirty="0" smtClean="0"/>
              <a:t>debería </a:t>
            </a:r>
            <a:r>
              <a:rPr lang="es-ES" sz="2000" dirty="0"/>
              <a:t>implementar el marco de referencia COBIT 5, ya que puede ser implementado en cualquier tipo de organización, permitiendo relacionar los objetivos de la institución con los objetivos de TI, los cuales permitirán establecer una gestión de procesos de calidad, incorporando un mismo lenguaje para todos los departamentos y así poder cumplir con los objetivos institucionales.</a:t>
            </a:r>
            <a:endParaRPr lang="es-EC" sz="2000" dirty="0"/>
          </a:p>
          <a:p>
            <a:pPr marL="0" indent="0" algn="just">
              <a:buNone/>
            </a:pPr>
            <a:endParaRPr lang="es-EC" sz="2000" dirty="0"/>
          </a:p>
          <a:p>
            <a:pPr lvl="0" algn="just"/>
            <a:r>
              <a:rPr lang="es-ES" sz="2000" dirty="0"/>
              <a:t>Aplicar las recomendaciones realizadas en el informe detallado de este trabajo y mantener un seguimiento permanente de las mismas, esto permitirá alcanzar un alto nivel de calidad de servicios de la UTIC a la comunidad y a la sociedad.</a:t>
            </a:r>
            <a:endParaRPr lang="es-EC" sz="2000" dirty="0"/>
          </a:p>
          <a:p>
            <a:pPr marL="0" indent="0" algn="just">
              <a:buNone/>
            </a:pPr>
            <a:endParaRPr lang="es-EC" sz="2000" dirty="0"/>
          </a:p>
        </p:txBody>
      </p:sp>
    </p:spTree>
    <p:extLst>
      <p:ext uri="{BB962C8B-B14F-4D97-AF65-F5344CB8AC3E}">
        <p14:creationId xmlns:p14="http://schemas.microsoft.com/office/powerpoint/2010/main" val="411782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de Referencia</a:t>
            </a:r>
            <a:endParaRPr lang="es-EC" dirty="0"/>
          </a:p>
        </p:txBody>
      </p:sp>
      <p:sp>
        <p:nvSpPr>
          <p:cNvPr id="3" name="Marcador de contenido 2"/>
          <p:cNvSpPr>
            <a:spLocks noGrp="1"/>
          </p:cNvSpPr>
          <p:nvPr>
            <p:ph idx="1"/>
          </p:nvPr>
        </p:nvSpPr>
        <p:spPr/>
        <p:txBody>
          <a:bodyPr>
            <a:normAutofit/>
          </a:bodyPr>
          <a:lstStyle/>
          <a:p>
            <a:pPr algn="just"/>
            <a:r>
              <a:rPr lang="es-EC" sz="2400" dirty="0" smtClean="0"/>
              <a:t>Para el desarrollo del presente proyecto se utilizaron dos marcos de referencia como son:</a:t>
            </a:r>
          </a:p>
          <a:p>
            <a:pPr marL="0" indent="0">
              <a:buNone/>
            </a:pPr>
            <a:endParaRPr lang="es-EC" sz="2400" dirty="0" smtClean="0"/>
          </a:p>
          <a:p>
            <a:pPr lvl="1">
              <a:buFont typeface="Arial" panose="020B0604020202020204" pitchFamily="34" charset="0"/>
              <a:buChar char="•"/>
            </a:pPr>
            <a:r>
              <a:rPr lang="es-EC" sz="2000" dirty="0" smtClean="0"/>
              <a:t>ITIL (IT </a:t>
            </a:r>
            <a:r>
              <a:rPr lang="es-EC" sz="2000" dirty="0" err="1" smtClean="0"/>
              <a:t>Infraestructure</a:t>
            </a:r>
            <a:r>
              <a:rPr lang="es-EC" sz="2000" dirty="0" smtClean="0"/>
              <a:t> Library)</a:t>
            </a:r>
          </a:p>
          <a:p>
            <a:pPr marL="457200" lvl="1" indent="0">
              <a:buNone/>
            </a:pPr>
            <a:endParaRPr lang="es-EC" sz="2000" dirty="0" smtClean="0"/>
          </a:p>
          <a:p>
            <a:pPr lvl="1">
              <a:buFont typeface="Arial" panose="020B0604020202020204" pitchFamily="34" charset="0"/>
              <a:buChar char="•"/>
            </a:pPr>
            <a:r>
              <a:rPr lang="es-EC" sz="2000" dirty="0" smtClean="0"/>
              <a:t>COBIT 5 (Control Objetives for Information Systems and </a:t>
            </a:r>
            <a:r>
              <a:rPr lang="es-EC" sz="2000" dirty="0" err="1" smtClean="0"/>
              <a:t>related</a:t>
            </a:r>
            <a:r>
              <a:rPr lang="es-EC" sz="2000" dirty="0" smtClean="0"/>
              <a:t> Tecnology)</a:t>
            </a:r>
            <a:endParaRPr lang="es-EC" sz="2000" dirty="0"/>
          </a:p>
        </p:txBody>
      </p:sp>
    </p:spTree>
    <p:extLst>
      <p:ext uri="{BB962C8B-B14F-4D97-AF65-F5344CB8AC3E}">
        <p14:creationId xmlns:p14="http://schemas.microsoft.com/office/powerpoint/2010/main" val="288337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ITIL v3</a:t>
            </a:r>
            <a:endParaRPr lang="es-EC" dirty="0"/>
          </a:p>
        </p:txBody>
      </p:sp>
      <p:sp>
        <p:nvSpPr>
          <p:cNvPr id="3" name="Marcador de contenido 2"/>
          <p:cNvSpPr>
            <a:spLocks noGrp="1"/>
          </p:cNvSpPr>
          <p:nvPr>
            <p:ph idx="1"/>
          </p:nvPr>
        </p:nvSpPr>
        <p:spPr>
          <a:xfrm>
            <a:off x="677334" y="1503766"/>
            <a:ext cx="8596668" cy="3880773"/>
          </a:xfrm>
        </p:spPr>
        <p:txBody>
          <a:bodyPr>
            <a:noAutofit/>
          </a:bodyPr>
          <a:lstStyle/>
          <a:p>
            <a:pPr algn="just"/>
            <a:r>
              <a:rPr lang="es-ES" sz="2200" dirty="0" smtClean="0"/>
              <a:t>Marco </a:t>
            </a:r>
            <a:r>
              <a:rPr lang="es-ES" sz="2200" dirty="0"/>
              <a:t>de referencia que describe un conjunto de mejores prácticas y recomendaciones para la administración de servicios de TI, con un enfoque de administración de procesos</a:t>
            </a:r>
            <a:r>
              <a:rPr lang="es-ES" sz="2200" dirty="0" smtClean="0"/>
              <a:t>.</a:t>
            </a:r>
          </a:p>
          <a:p>
            <a:pPr marL="0" indent="0" algn="just">
              <a:buNone/>
            </a:pPr>
            <a:endParaRPr lang="es-ES" sz="2200" dirty="0" smtClean="0"/>
          </a:p>
          <a:p>
            <a:pPr algn="just"/>
            <a:r>
              <a:rPr lang="es-ES" sz="2200" dirty="0"/>
              <a:t>La gestión de servicios de TI permite que una empresa </a:t>
            </a:r>
            <a:r>
              <a:rPr lang="es-ES" sz="2200" dirty="0" smtClean="0"/>
              <a:t>cumpla </a:t>
            </a:r>
            <a:r>
              <a:rPr lang="es-ES" sz="2200" dirty="0"/>
              <a:t>con </a:t>
            </a:r>
            <a:r>
              <a:rPr lang="es-ES" sz="2200" dirty="0" smtClean="0"/>
              <a:t>los objetivos del </a:t>
            </a:r>
            <a:r>
              <a:rPr lang="es-ES" sz="2200" dirty="0"/>
              <a:t>negocio, </a:t>
            </a:r>
            <a:r>
              <a:rPr lang="es-ES" sz="2200" dirty="0" smtClean="0"/>
              <a:t>optimizar </a:t>
            </a:r>
            <a:r>
              <a:rPr lang="es-ES" sz="2200" dirty="0"/>
              <a:t>los procesos de TI y </a:t>
            </a:r>
            <a:r>
              <a:rPr lang="es-ES" sz="2200" dirty="0" smtClean="0"/>
              <a:t>lograr </a:t>
            </a:r>
            <a:r>
              <a:rPr lang="es-ES" sz="2200" dirty="0"/>
              <a:t>dichos objetivos mediante la provisión y mejora de los servicios que presta. </a:t>
            </a:r>
            <a:r>
              <a:rPr lang="es-ES" sz="2200" dirty="0" smtClean="0"/>
              <a:t/>
            </a:r>
            <a:br>
              <a:rPr lang="es-ES" sz="2200" dirty="0" smtClean="0"/>
            </a:br>
            <a:endParaRPr lang="es-ES" sz="2200" dirty="0" smtClean="0"/>
          </a:p>
          <a:p>
            <a:pPr algn="just"/>
            <a:r>
              <a:rPr lang="es-ES" sz="2200" dirty="0" smtClean="0"/>
              <a:t>Las </a:t>
            </a:r>
            <a:r>
              <a:rPr lang="es-ES" sz="2200" dirty="0"/>
              <a:t>organizaciones de TI deben dejar atrás el modelo de respuesta a fallas del sistema y desempeñar una función más proactiva en la planificación, supervisión y gestión de los servicios de TI para apoyar el éxito general de la empresa.</a:t>
            </a:r>
            <a:endParaRPr lang="es-EC" sz="2200" dirty="0"/>
          </a:p>
          <a:p>
            <a:pPr algn="just"/>
            <a:endParaRPr lang="es-EC" sz="2200" dirty="0"/>
          </a:p>
        </p:txBody>
      </p:sp>
    </p:spTree>
    <p:extLst>
      <p:ext uri="{BB962C8B-B14F-4D97-AF65-F5344CB8AC3E}">
        <p14:creationId xmlns:p14="http://schemas.microsoft.com/office/powerpoint/2010/main" val="34455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42175"/>
            <a:ext cx="8596668" cy="1320800"/>
          </a:xfrm>
        </p:spPr>
        <p:txBody>
          <a:bodyPr/>
          <a:lstStyle/>
          <a:p>
            <a:r>
              <a:rPr lang="es-EC" dirty="0" smtClean="0"/>
              <a:t>COBIT 5</a:t>
            </a:r>
            <a:endParaRPr lang="es-EC" dirty="0"/>
          </a:p>
        </p:txBody>
      </p:sp>
      <p:sp>
        <p:nvSpPr>
          <p:cNvPr id="3" name="Marcador de contenido 2"/>
          <p:cNvSpPr>
            <a:spLocks noGrp="1"/>
          </p:cNvSpPr>
          <p:nvPr>
            <p:ph idx="1"/>
          </p:nvPr>
        </p:nvSpPr>
        <p:spPr>
          <a:xfrm>
            <a:off x="677334" y="1413614"/>
            <a:ext cx="8596668" cy="3880773"/>
          </a:xfrm>
        </p:spPr>
        <p:txBody>
          <a:bodyPr/>
          <a:lstStyle/>
          <a:p>
            <a:r>
              <a:rPr lang="es-ES" dirty="0"/>
              <a:t>M</a:t>
            </a:r>
            <a:r>
              <a:rPr lang="es-ES" dirty="0" smtClean="0"/>
              <a:t>arco </a:t>
            </a:r>
            <a:r>
              <a:rPr lang="es-ES" dirty="0"/>
              <a:t>de referencia de gestión y gobierno tanto para la información de la empresa y la tecnología relacionada, dirigido a la alta dirección, que se alinea con otros marcos de referencia y normas o estándares</a:t>
            </a:r>
            <a:r>
              <a:rPr lang="es-ES" dirty="0" smtClean="0"/>
              <a:t>.</a:t>
            </a:r>
          </a:p>
          <a:p>
            <a:endParaRPr lang="es-EC" dirty="0"/>
          </a:p>
        </p:txBody>
      </p:sp>
      <p:pic>
        <p:nvPicPr>
          <p:cNvPr id="1028" name="Picture 4" descr="http://4.bp.blogspot.com/-96utf-W83EU/T40szO9NfPI/AAAAAAAAAVA/Q-uu5DG584Q/s1600/Evoluci%C3%B3n+de+Cob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568" y="2414900"/>
            <a:ext cx="6934200" cy="4076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5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COBIT 5</a:t>
            </a:r>
            <a:endParaRPr lang="es-EC" dirty="0"/>
          </a:p>
        </p:txBody>
      </p:sp>
      <p:sp>
        <p:nvSpPr>
          <p:cNvPr id="4" name="Content Placeholder 1"/>
          <p:cNvSpPr>
            <a:spLocks noGrp="1"/>
          </p:cNvSpPr>
          <p:nvPr>
            <p:ph idx="1"/>
          </p:nvPr>
        </p:nvSpPr>
        <p:spPr>
          <a:xfrm>
            <a:off x="677334" y="1825738"/>
            <a:ext cx="8596668" cy="3880773"/>
          </a:xfrm>
        </p:spPr>
        <p:txBody>
          <a:bodyPr>
            <a:normAutofit fontScale="85000" lnSpcReduction="20000"/>
          </a:bodyPr>
          <a:lstStyle/>
          <a:p>
            <a:pPr lvl="1" eaLnBrk="1" hangingPunct="1">
              <a:buClr>
                <a:schemeClr val="tx2"/>
              </a:buClr>
              <a:buFont typeface="Arial" panose="020B0604020202020204" pitchFamily="34" charset="0"/>
              <a:buChar char="-"/>
            </a:pPr>
            <a:r>
              <a:rPr lang="es-AR" altLang="es-EC" sz="2400" dirty="0" smtClean="0"/>
              <a:t>Compendio de mejores prácticas aceptadas internacionalmente</a:t>
            </a:r>
          </a:p>
          <a:p>
            <a:pPr lvl="1" eaLnBrk="1" hangingPunct="1">
              <a:buClr>
                <a:schemeClr val="tx2"/>
              </a:buClr>
              <a:buFont typeface="Arial" panose="020B0604020202020204" pitchFamily="34" charset="0"/>
              <a:buChar char="-"/>
            </a:pPr>
            <a:r>
              <a:rPr lang="es-AR" altLang="es-EC" sz="2400" dirty="0" smtClean="0"/>
              <a:t>Orientado al gerenciamiento de las tecnologías</a:t>
            </a:r>
          </a:p>
          <a:p>
            <a:pPr lvl="1" eaLnBrk="1" hangingPunct="1">
              <a:buClr>
                <a:schemeClr val="tx2"/>
              </a:buClr>
              <a:buFont typeface="Arial" panose="020B0604020202020204" pitchFamily="34" charset="0"/>
              <a:buChar char="-"/>
            </a:pPr>
            <a:r>
              <a:rPr lang="es-AR" altLang="es-EC" sz="2400" dirty="0" smtClean="0"/>
              <a:t>Complementado con herramientas y capacitación</a:t>
            </a:r>
          </a:p>
          <a:p>
            <a:pPr lvl="1" eaLnBrk="1" hangingPunct="1">
              <a:buClr>
                <a:schemeClr val="tx2"/>
              </a:buClr>
              <a:buFont typeface="Arial" panose="020B0604020202020204" pitchFamily="34" charset="0"/>
              <a:buChar char="-"/>
            </a:pPr>
            <a:r>
              <a:rPr lang="es-AR" altLang="es-EC" sz="2400" dirty="0" smtClean="0"/>
              <a:t>Gratuito</a:t>
            </a:r>
          </a:p>
          <a:p>
            <a:pPr lvl="1" eaLnBrk="1" hangingPunct="1">
              <a:buClr>
                <a:schemeClr val="tx2"/>
              </a:buClr>
              <a:buFont typeface="Arial" panose="020B0604020202020204" pitchFamily="34" charset="0"/>
              <a:buChar char="-"/>
            </a:pPr>
            <a:r>
              <a:rPr lang="es-AR" altLang="es-EC" sz="2400" dirty="0" smtClean="0"/>
              <a:t>Respaldado por una comunidad de expertos</a:t>
            </a:r>
          </a:p>
          <a:p>
            <a:pPr lvl="1" eaLnBrk="1" hangingPunct="1">
              <a:buClr>
                <a:schemeClr val="tx2"/>
              </a:buClr>
              <a:buFont typeface="Arial" panose="020B0604020202020204" pitchFamily="34" charset="0"/>
              <a:buChar char="-"/>
            </a:pPr>
            <a:r>
              <a:rPr lang="es-AR" altLang="es-EC" sz="2400" dirty="0" smtClean="0"/>
              <a:t>En evolución permanente</a:t>
            </a:r>
          </a:p>
          <a:p>
            <a:pPr lvl="1" eaLnBrk="1" hangingPunct="1">
              <a:buClr>
                <a:schemeClr val="tx2"/>
              </a:buClr>
              <a:buFont typeface="Arial" panose="020B0604020202020204" pitchFamily="34" charset="0"/>
              <a:buChar char="-"/>
            </a:pPr>
            <a:r>
              <a:rPr lang="es-AR" altLang="es-EC" sz="2400" dirty="0" smtClean="0"/>
              <a:t>Mantenido por una organización sin fines de lucro, con reconocimiento internacional</a:t>
            </a:r>
          </a:p>
          <a:p>
            <a:pPr lvl="1" eaLnBrk="1" hangingPunct="1">
              <a:buClr>
                <a:schemeClr val="tx2"/>
              </a:buClr>
              <a:buFont typeface="Arial" panose="020B0604020202020204" pitchFamily="34" charset="0"/>
              <a:buChar char="-"/>
            </a:pPr>
            <a:r>
              <a:rPr lang="es-AR" altLang="es-EC" sz="2400" dirty="0" smtClean="0"/>
              <a:t>Mapeado con otros estándares</a:t>
            </a:r>
          </a:p>
          <a:p>
            <a:pPr lvl="1" eaLnBrk="1" hangingPunct="1">
              <a:buClr>
                <a:schemeClr val="tx2"/>
              </a:buClr>
              <a:buFont typeface="Arial" panose="020B0604020202020204" pitchFamily="34" charset="0"/>
              <a:buChar char="-"/>
            </a:pPr>
            <a:r>
              <a:rPr lang="es-AR" altLang="es-EC" sz="2400" dirty="0" smtClean="0"/>
              <a:t>Orientado a Procesos, sobre la base de Dominios de Responsabilidad</a:t>
            </a:r>
          </a:p>
        </p:txBody>
      </p:sp>
    </p:spTree>
    <p:extLst>
      <p:ext uri="{BB962C8B-B14F-4D97-AF65-F5344CB8AC3E}">
        <p14:creationId xmlns:p14="http://schemas.microsoft.com/office/powerpoint/2010/main" val="423640413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220</TotalTime>
  <Words>3790</Words>
  <Application>Microsoft Office PowerPoint</Application>
  <PresentationFormat>Panorámica</PresentationFormat>
  <Paragraphs>270</Paragraphs>
  <Slides>51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51</vt:i4>
      </vt:variant>
    </vt:vector>
  </HeadingPairs>
  <TitlesOfParts>
    <vt:vector size="56" baseType="lpstr">
      <vt:lpstr>Arial</vt:lpstr>
      <vt:lpstr>Calibri</vt:lpstr>
      <vt:lpstr>Trebuchet MS</vt:lpstr>
      <vt:lpstr>Wingdings 3</vt:lpstr>
      <vt:lpstr>Faceta</vt:lpstr>
      <vt:lpstr>EVALUACIÓN TÉCNICA INFORMÁTICA DEL MONITOREO DE LA ESPE SEDE PRINCIPAL</vt:lpstr>
      <vt:lpstr>Justificación</vt:lpstr>
      <vt:lpstr>Planteamiento</vt:lpstr>
      <vt:lpstr>Objetivos</vt:lpstr>
      <vt:lpstr>Objetivos específicos</vt:lpstr>
      <vt:lpstr>Marco de Referencia</vt:lpstr>
      <vt:lpstr>ITIL v3</vt:lpstr>
      <vt:lpstr>COBIT 5</vt:lpstr>
      <vt:lpstr>COBIT 5</vt:lpstr>
      <vt:lpstr>COBIT</vt:lpstr>
      <vt:lpstr>Dominios de COBIT 5</vt:lpstr>
      <vt:lpstr>Dominios de COBIT 5 </vt:lpstr>
      <vt:lpstr>MEA (Supervisar, Evaluar y Valorar)</vt:lpstr>
      <vt:lpstr>MEA (Supervisar, Evaluar y Valorar)</vt:lpstr>
      <vt:lpstr>MEA (Supervisar, Evaluar y Valorar)</vt:lpstr>
      <vt:lpstr>Administración de riesgos</vt:lpstr>
      <vt:lpstr>Respuestas al Riesgo</vt:lpstr>
      <vt:lpstr>Auditoría</vt:lpstr>
      <vt:lpstr>Fases de la Auditoría</vt:lpstr>
      <vt:lpstr>Metodología</vt:lpstr>
      <vt:lpstr>Objetivos de los catalizadores </vt:lpstr>
      <vt:lpstr>Agregación de Valor</vt:lpstr>
      <vt:lpstr>Modelo Cascada</vt:lpstr>
      <vt:lpstr>Metas de empresa</vt:lpstr>
      <vt:lpstr>Metas de empresa</vt:lpstr>
      <vt:lpstr>Metas de TI</vt:lpstr>
      <vt:lpstr>Metas de TI</vt:lpstr>
      <vt:lpstr>Metas de Gobierno</vt:lpstr>
      <vt:lpstr>Presentación de PowerPoint</vt:lpstr>
      <vt:lpstr>Metas de Gobierno</vt:lpstr>
      <vt:lpstr>Metas corporativas vs metas de TI</vt:lpstr>
      <vt:lpstr>Metas corporativas vs metas de TI</vt:lpstr>
      <vt:lpstr>Metas de  TI Vs Dominio</vt:lpstr>
      <vt:lpstr>Metas de  TI Vs Dominio</vt:lpstr>
      <vt:lpstr>Procesos</vt:lpstr>
      <vt:lpstr>Análisis de la información</vt:lpstr>
      <vt:lpstr>Resultados de la Auditoría</vt:lpstr>
      <vt:lpstr>Resultados de la Auditoría</vt:lpstr>
      <vt:lpstr>Resultados de la Auditoría</vt:lpstr>
      <vt:lpstr>Resultados de la Auditoría</vt:lpstr>
      <vt:lpstr>Resultados de la Auditoría</vt:lpstr>
      <vt:lpstr>Resultados de la Auditoría</vt:lpstr>
      <vt:lpstr>Resultados de la Auditoría</vt:lpstr>
      <vt:lpstr>Conclusiones</vt:lpstr>
      <vt:lpstr>Conclusiones</vt:lpstr>
      <vt:lpstr>Conclusiones</vt:lpstr>
      <vt:lpstr>Conclusiones</vt:lpstr>
      <vt:lpstr>Recomendaciones</vt:lpstr>
      <vt:lpstr>Recomendaciones</vt:lpstr>
      <vt:lpstr>Recomendaciones</vt:lpstr>
      <vt:lpstr>Recomendaciones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TÉCNICA INFORMÁTICA DEL MONITOREO DE LA ESPE SEDE PRINCIPAL</dc:title>
  <dc:creator>GABRIEL MARCELO ARMAS JIRONZA</dc:creator>
  <cp:lastModifiedBy>Wilfrido Rigoberto Rosero Alvarez</cp:lastModifiedBy>
  <cp:revision>26</cp:revision>
  <dcterms:created xsi:type="dcterms:W3CDTF">2016-01-08T01:20:10Z</dcterms:created>
  <dcterms:modified xsi:type="dcterms:W3CDTF">2016-01-08T16:05:11Z</dcterms:modified>
</cp:coreProperties>
</file>