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27"/>
  </p:notesMasterIdLst>
  <p:sldIdLst>
    <p:sldId id="256" r:id="rId2"/>
    <p:sldId id="316" r:id="rId3"/>
    <p:sldId id="307" r:id="rId4"/>
    <p:sldId id="259" r:id="rId5"/>
    <p:sldId id="268" r:id="rId6"/>
    <p:sldId id="269" r:id="rId7"/>
    <p:sldId id="272" r:id="rId8"/>
    <p:sldId id="295" r:id="rId9"/>
    <p:sldId id="291" r:id="rId10"/>
    <p:sldId id="297" r:id="rId11"/>
    <p:sldId id="288" r:id="rId12"/>
    <p:sldId id="319" r:id="rId13"/>
    <p:sldId id="318" r:id="rId14"/>
    <p:sldId id="286" r:id="rId15"/>
    <p:sldId id="300" r:id="rId16"/>
    <p:sldId id="303" r:id="rId17"/>
    <p:sldId id="313" r:id="rId18"/>
    <p:sldId id="302" r:id="rId19"/>
    <p:sldId id="301" r:id="rId20"/>
    <p:sldId id="315" r:id="rId21"/>
    <p:sldId id="314" r:id="rId22"/>
    <p:sldId id="260" r:id="rId23"/>
    <p:sldId id="276" r:id="rId24"/>
    <p:sldId id="275" r:id="rId25"/>
    <p:sldId id="277"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5817" autoAdjust="0"/>
  </p:normalViewPr>
  <p:slideViewPr>
    <p:cSldViewPr snapToGrid="0">
      <p:cViewPr varScale="1">
        <p:scale>
          <a:sx n="64" d="100"/>
          <a:sy n="64" d="100"/>
        </p:scale>
        <p:origin x="918" y="60"/>
      </p:cViewPr>
      <p:guideLst>
        <p:guide orient="horz" pos="2160"/>
        <p:guide pos="3840"/>
      </p:guideLst>
    </p:cSldViewPr>
  </p:slideViewPr>
  <p:outlineViewPr>
    <p:cViewPr>
      <p:scale>
        <a:sx n="33" d="100"/>
        <a:sy n="33" d="100"/>
      </p:scale>
      <p:origin x="0" y="-343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DDFF2-019D-4308-9087-9952B8D7F3A3}" type="datetimeFigureOut">
              <a:rPr lang="es-EC" smtClean="0"/>
              <a:t>8/3/2017</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FD82F-0002-404E-8326-A5821DE664CA}" type="slidenum">
              <a:rPr lang="es-EC" smtClean="0"/>
              <a:t>‹Nº›</a:t>
            </a:fld>
            <a:endParaRPr lang="es-EC" dirty="0"/>
          </a:p>
        </p:txBody>
      </p:sp>
    </p:spTree>
    <p:extLst>
      <p:ext uri="{BB962C8B-B14F-4D97-AF65-F5344CB8AC3E}">
        <p14:creationId xmlns:p14="http://schemas.microsoft.com/office/powerpoint/2010/main" val="10141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FD82F-0002-404E-8326-A5821DE664CA}" type="slidenum">
              <a:rPr lang="es-EC" smtClean="0"/>
              <a:t>6</a:t>
            </a:fld>
            <a:endParaRPr lang="es-EC" dirty="0"/>
          </a:p>
        </p:txBody>
      </p:sp>
    </p:spTree>
    <p:extLst>
      <p:ext uri="{BB962C8B-B14F-4D97-AF65-F5344CB8AC3E}">
        <p14:creationId xmlns:p14="http://schemas.microsoft.com/office/powerpoint/2010/main" val="100926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antenas MIMO brindan potenciales beneficios a los sistemas de radio, incluyendo un funcionamiento más fiable en condiciones de cobertura pobre, una mayor eficiencia espectral para la capacidad global del sistema </a:t>
            </a:r>
            <a:br>
              <a:rPr lang="es-EC" sz="1200" kern="1200" dirty="0" smtClean="0">
                <a:solidFill>
                  <a:schemeClr val="tx1"/>
                </a:solidFill>
                <a:effectLst/>
                <a:latin typeface="+mn-lt"/>
                <a:ea typeface="+mn-ea"/>
                <a:cs typeface="+mn-cs"/>
              </a:rPr>
            </a:br>
            <a:r>
              <a:rPr lang="es-EC" sz="1200" kern="1200" dirty="0" smtClean="0">
                <a:solidFill>
                  <a:schemeClr val="tx1"/>
                </a:solidFill>
                <a:effectLst/>
                <a:latin typeface="+mn-lt"/>
                <a:ea typeface="+mn-ea"/>
                <a:cs typeface="+mn-cs"/>
              </a:rPr>
              <a:t>y el aumento de velocidades de datos para usuarios individuales. Sin embargo, MIMO es una tecnología compleja, con un número de variaciones en su principio básico. El estándar LTE es compatible con una amplia gama de modos de operación MIMO, según diferentes condiciones de radio, y que permite adaptarse a las circunstancias. </a:t>
            </a:r>
          </a:p>
          <a:p>
            <a:endParaRPr lang="es-EC" dirty="0"/>
          </a:p>
        </p:txBody>
      </p:sp>
      <p:sp>
        <p:nvSpPr>
          <p:cNvPr id="4" name="Marcador de número de diapositiva 3"/>
          <p:cNvSpPr>
            <a:spLocks noGrp="1"/>
          </p:cNvSpPr>
          <p:nvPr>
            <p:ph type="sldNum" sz="quarter" idx="10"/>
          </p:nvPr>
        </p:nvSpPr>
        <p:spPr/>
        <p:txBody>
          <a:bodyPr/>
          <a:lstStyle/>
          <a:p>
            <a:fld id="{B16FD82F-0002-404E-8326-A5821DE664CA}" type="slidenum">
              <a:rPr lang="es-EC" smtClean="0"/>
              <a:t>9</a:t>
            </a:fld>
            <a:endParaRPr lang="es-EC" dirty="0"/>
          </a:p>
        </p:txBody>
      </p:sp>
    </p:spTree>
    <p:extLst>
      <p:ext uri="{BB962C8B-B14F-4D97-AF65-F5344CB8AC3E}">
        <p14:creationId xmlns:p14="http://schemas.microsoft.com/office/powerpoint/2010/main" val="274342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C" i="1" u="sng" dirty="0" smtClean="0"/>
              <a:t>Mobility Management Entity (MME).-</a:t>
            </a:r>
            <a:r>
              <a:rPr lang="es-EC" dirty="0" smtClean="0"/>
              <a:t> funciones de gestión de usuario, sesiones y movilidad, entre las que se incluyen operaciones del plano de control.</a:t>
            </a:r>
          </a:p>
          <a:p>
            <a:pPr algn="just"/>
            <a:endParaRPr lang="es-EC" dirty="0" smtClean="0"/>
          </a:p>
          <a:p>
            <a:pPr algn="just"/>
            <a:r>
              <a:rPr lang="es-EC" i="1" u="sng" dirty="0" smtClean="0"/>
              <a:t>Serving Gateway (SGW).-</a:t>
            </a:r>
            <a:r>
              <a:rPr lang="es-EC" i="1" dirty="0" smtClean="0"/>
              <a:t> </a:t>
            </a:r>
            <a:r>
              <a:rPr lang="es-EC" dirty="0" smtClean="0"/>
              <a:t>El SGW es el ancla de movilidad para los portadores de datos cuando el UE se mueve entre eNodeBs. También contiene información sobre portadores cuando el UE está en modo IDLE y temporalmente buffer los datos descarga mientras el MME inicia la paginación para restablecer portadoras.</a:t>
            </a:r>
          </a:p>
          <a:p>
            <a:pPr algn="just"/>
            <a:r>
              <a:rPr lang="es-EC" dirty="0" smtClean="0"/>
              <a:t> </a:t>
            </a:r>
          </a:p>
          <a:p>
            <a:pPr algn="just"/>
            <a:r>
              <a:rPr lang="es-EC" u="sng" dirty="0" smtClean="0"/>
              <a:t>PDN </a:t>
            </a:r>
            <a:r>
              <a:rPr lang="es-EC" i="1" u="sng" dirty="0" smtClean="0"/>
              <a:t>Gateway (PGW).-</a:t>
            </a:r>
            <a:r>
              <a:rPr lang="es-EC" i="1" dirty="0" smtClean="0"/>
              <a:t>  </a:t>
            </a:r>
            <a:r>
              <a:rPr lang="es-EC" dirty="0" smtClean="0"/>
              <a:t>Es el encargado de la asignación de una dirección IP para el UE, así como la aplicación de calidad de servicio (QoS). Sirve como ancla de movilidad para trabajar con tecnologías no 3GPP tales como redes CDMA2000 y WiMAX.</a:t>
            </a:r>
          </a:p>
          <a:p>
            <a:pPr algn="just"/>
            <a:r>
              <a:rPr lang="es-EC" i="1" dirty="0" smtClean="0"/>
              <a:t> </a:t>
            </a:r>
            <a:endParaRPr lang="es-EC" dirty="0" smtClean="0"/>
          </a:p>
          <a:p>
            <a:pPr algn="just"/>
            <a:r>
              <a:rPr lang="es-EC" u="sng" dirty="0" smtClean="0"/>
              <a:t>Home Subscriber Server (HSS).-</a:t>
            </a:r>
            <a:r>
              <a:rPr lang="es-EC" dirty="0" smtClean="0"/>
              <a:t> El HSS almacena y administra todo lo relativo a los datos de suscripción de los usuarios.</a:t>
            </a:r>
            <a:endParaRPr lang="es-EC" dirty="0"/>
          </a:p>
        </p:txBody>
      </p:sp>
      <p:sp>
        <p:nvSpPr>
          <p:cNvPr id="4" name="Marcador de número de diapositiva 3"/>
          <p:cNvSpPr>
            <a:spLocks noGrp="1"/>
          </p:cNvSpPr>
          <p:nvPr>
            <p:ph type="sldNum" sz="quarter" idx="10"/>
          </p:nvPr>
        </p:nvSpPr>
        <p:spPr/>
        <p:txBody>
          <a:bodyPr/>
          <a:lstStyle/>
          <a:p>
            <a:fld id="{B16FD82F-0002-404E-8326-A5821DE664CA}" type="slidenum">
              <a:rPr lang="es-EC" smtClean="0"/>
              <a:t>10</a:t>
            </a:fld>
            <a:endParaRPr lang="es-EC" dirty="0"/>
          </a:p>
        </p:txBody>
      </p:sp>
    </p:spTree>
    <p:extLst>
      <p:ext uri="{BB962C8B-B14F-4D97-AF65-F5344CB8AC3E}">
        <p14:creationId xmlns:p14="http://schemas.microsoft.com/office/powerpoint/2010/main" val="79592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IMS Es una arquitectura genérica para la oferta de multimedia y servicios de Voz sobre IP, que proporciona los mecanismos de control necesarios para los usuarios de la red LTE.</a:t>
            </a:r>
          </a:p>
          <a:p>
            <a:endParaRPr lang="es-EC" dirty="0"/>
          </a:p>
        </p:txBody>
      </p:sp>
      <p:sp>
        <p:nvSpPr>
          <p:cNvPr id="4" name="Marcador de número de diapositiva 3"/>
          <p:cNvSpPr>
            <a:spLocks noGrp="1"/>
          </p:cNvSpPr>
          <p:nvPr>
            <p:ph type="sldNum" sz="quarter" idx="10"/>
          </p:nvPr>
        </p:nvSpPr>
        <p:spPr/>
        <p:txBody>
          <a:bodyPr/>
          <a:lstStyle/>
          <a:p>
            <a:fld id="{B16FD82F-0002-404E-8326-A5821DE664CA}" type="slidenum">
              <a:rPr lang="es-EC" smtClean="0"/>
              <a:t>11</a:t>
            </a:fld>
            <a:endParaRPr lang="es-EC" dirty="0"/>
          </a:p>
        </p:txBody>
      </p:sp>
    </p:spTree>
    <p:extLst>
      <p:ext uri="{BB962C8B-B14F-4D97-AF65-F5344CB8AC3E}">
        <p14:creationId xmlns:p14="http://schemas.microsoft.com/office/powerpoint/2010/main" val="15571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157641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191901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4175389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1394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711460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4"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3260078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4"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249770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152925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203584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357066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315781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71144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240756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3"/>
          <p:cNvSpPr>
            <a:spLocks noGrp="1"/>
          </p:cNvSpPr>
          <p:nvPr>
            <p:ph type="ftr" sz="quarter" idx="11"/>
          </p:nvPr>
        </p:nvSpPr>
        <p:spPr/>
        <p:txBody>
          <a:bodyPr/>
          <a:lstStyle/>
          <a:p>
            <a:endParaRPr lang="es-EC" dirty="0"/>
          </a:p>
        </p:txBody>
      </p:sp>
      <p:sp>
        <p:nvSpPr>
          <p:cNvPr id="6" name="Slide Number Placeholder 4"/>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379822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2"/>
          <p:cNvSpPr>
            <a:spLocks noGrp="1"/>
          </p:cNvSpPr>
          <p:nvPr>
            <p:ph type="ftr" sz="quarter" idx="11"/>
          </p:nvPr>
        </p:nvSpPr>
        <p:spPr/>
        <p:txBody>
          <a:bodyPr/>
          <a:lstStyle/>
          <a:p>
            <a:endParaRPr lang="es-EC" dirty="0"/>
          </a:p>
        </p:txBody>
      </p:sp>
      <p:sp>
        <p:nvSpPr>
          <p:cNvPr id="6" name="Slide Number Placeholder 3"/>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238827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5" name="Footer Placeholder 5"/>
          <p:cNvSpPr>
            <a:spLocks noGrp="1"/>
          </p:cNvSpPr>
          <p:nvPr>
            <p:ph type="ftr" sz="quarter" idx="11"/>
          </p:nvPr>
        </p:nvSpPr>
        <p:spPr/>
        <p:txBody>
          <a:bodyPr/>
          <a:lstStyle/>
          <a:p>
            <a:endParaRPr lang="es-EC" dirty="0"/>
          </a:p>
        </p:txBody>
      </p:sp>
      <p:sp>
        <p:nvSpPr>
          <p:cNvPr id="6" name="Slide Number Placeholder 6"/>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161319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01F5009-8476-4FA9-B0F6-D2CB3D07101E}" type="datetimeFigureOut">
              <a:rPr lang="es-EC" smtClean="0"/>
              <a:t>8/3/2017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84BA114-8DC8-4B6B-B569-79D636000D4E}" type="slidenum">
              <a:rPr lang="es-EC" smtClean="0"/>
              <a:t>‹Nº›</a:t>
            </a:fld>
            <a:endParaRPr lang="es-EC" dirty="0"/>
          </a:p>
        </p:txBody>
      </p:sp>
    </p:spTree>
    <p:extLst>
      <p:ext uri="{BB962C8B-B14F-4D97-AF65-F5344CB8AC3E}">
        <p14:creationId xmlns:p14="http://schemas.microsoft.com/office/powerpoint/2010/main" val="304917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1F5009-8476-4FA9-B0F6-D2CB3D07101E}" type="datetimeFigureOut">
              <a:rPr lang="es-EC" smtClean="0"/>
              <a:t>8/3/2017</a:t>
            </a:fld>
            <a:endParaRPr lang="es-EC"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4BA114-8DC8-4B6B-B569-79D636000D4E}" type="slidenum">
              <a:rPr lang="es-EC" smtClean="0"/>
              <a:t>‹Nº›</a:t>
            </a:fld>
            <a:endParaRPr lang="es-EC" dirty="0"/>
          </a:p>
        </p:txBody>
      </p:sp>
    </p:spTree>
    <p:extLst>
      <p:ext uri="{BB962C8B-B14F-4D97-AF65-F5344CB8AC3E}">
        <p14:creationId xmlns:p14="http://schemas.microsoft.com/office/powerpoint/2010/main" val="1574245224"/>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image001.jpg@01CFB703.4FE55C1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57968" y="211627"/>
            <a:ext cx="4968671" cy="1365622"/>
          </a:xfrm>
          <a:prstGeom prst="rect">
            <a:avLst/>
          </a:prstGeom>
        </p:spPr>
      </p:pic>
      <p:sp>
        <p:nvSpPr>
          <p:cNvPr id="6" name="Rectángulo 5"/>
          <p:cNvSpPr/>
          <p:nvPr/>
        </p:nvSpPr>
        <p:spPr>
          <a:xfrm>
            <a:off x="734517" y="1832082"/>
            <a:ext cx="10613037" cy="4339650"/>
          </a:xfrm>
          <a:prstGeom prst="rect">
            <a:avLst/>
          </a:prstGeom>
        </p:spPr>
        <p:txBody>
          <a:bodyPr wrap="square">
            <a:spAutoFit/>
          </a:bodyPr>
          <a:lstStyle/>
          <a:p>
            <a:pPr indent="252095" algn="ctr">
              <a:spcAft>
                <a:spcPts val="0"/>
              </a:spcAft>
            </a:pPr>
            <a:r>
              <a:rPr lang="es-EC" sz="2800" b="1" dirty="0">
                <a:latin typeface="Arial" panose="020B0604020202020204" pitchFamily="34" charset="0"/>
                <a:ea typeface="Times New Roman" panose="02020603050405020304" pitchFamily="18" charset="0"/>
                <a:cs typeface="Arial" panose="020B0604020202020204" pitchFamily="34" charset="0"/>
              </a:rPr>
              <a:t>DEPARTAMENTO DE ELÉCTRICA Y ELECTRÓNICA</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ctr">
              <a:spcBef>
                <a:spcPts val="35"/>
              </a:spcBef>
              <a:spcAft>
                <a:spcPts val="0"/>
              </a:spcAft>
            </a:pPr>
            <a:r>
              <a:rPr lang="es-EC" sz="3200" b="1" dirty="0">
                <a:latin typeface="Arial" panose="020B0604020202020204" pitchFamily="34" charset="0"/>
                <a:ea typeface="Times New Roman" panose="02020603050405020304" pitchFamily="18" charset="0"/>
                <a:cs typeface="Arial" panose="020B0604020202020204" pitchFamily="34" charset="0"/>
              </a:rPr>
              <a:t> </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ctr">
              <a:spcBef>
                <a:spcPts val="35"/>
              </a:spcBef>
              <a:spcAft>
                <a:spcPts val="0"/>
              </a:spcAft>
            </a:pPr>
            <a:r>
              <a:rPr lang="es-EC" sz="2400" b="1" dirty="0">
                <a:latin typeface="Arial" panose="020B0604020202020204" pitchFamily="34" charset="0"/>
                <a:ea typeface="Times New Roman" panose="02020603050405020304" pitchFamily="18" charset="0"/>
                <a:cs typeface="Arial" panose="020B0604020202020204" pitchFamily="34" charset="0"/>
              </a:rPr>
              <a:t>CARRERA DE INGENIERÍA ELECTRÓNICA EN REDES Y COMUNICACIÓN DE DATOS</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ctr">
              <a:spcBef>
                <a:spcPts val="35"/>
              </a:spcBef>
              <a:spcAft>
                <a:spcPts val="0"/>
              </a:spcAft>
            </a:pPr>
            <a:r>
              <a:rPr lang="es-EC" sz="2400" b="1" dirty="0">
                <a:latin typeface="Arial" panose="020B0604020202020204" pitchFamily="34" charset="0"/>
                <a:ea typeface="Times New Roman" panose="02020603050405020304" pitchFamily="18" charset="0"/>
                <a:cs typeface="Arial" panose="020B0604020202020204" pitchFamily="34" charset="0"/>
              </a:rPr>
              <a:t> </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ctr">
              <a:spcAft>
                <a:spcPts val="0"/>
              </a:spcAft>
            </a:pPr>
            <a:r>
              <a:rPr lang="es-EC" sz="2400" b="1" dirty="0" smtClean="0">
                <a:latin typeface="Arial" panose="020B0604020202020204" pitchFamily="34" charset="0"/>
                <a:ea typeface="Calibri" panose="020F0502020204030204" pitchFamily="34" charset="0"/>
                <a:cs typeface="Arial" panose="020B0604020202020204" pitchFamily="34" charset="0"/>
              </a:rPr>
              <a:t>TEMA</a:t>
            </a:r>
            <a:r>
              <a:rPr lang="es-EC" sz="2400" b="1" dirty="0">
                <a:latin typeface="Arial" panose="020B0604020202020204" pitchFamily="34" charset="0"/>
                <a:ea typeface="Calibri" panose="020F0502020204030204" pitchFamily="34" charset="0"/>
                <a:cs typeface="Arial" panose="020B0604020202020204" pitchFamily="34" charset="0"/>
              </a:rPr>
              <a:t>: </a:t>
            </a:r>
            <a:r>
              <a:rPr lang="es-EC" sz="2400" b="1" spc="-15" dirty="0">
                <a:latin typeface="Arial" panose="020B0604020202020204" pitchFamily="34" charset="0"/>
                <a:ea typeface="Calibri" panose="020F0502020204030204" pitchFamily="34" charset="0"/>
                <a:cs typeface="Arial" panose="020B0604020202020204" pitchFamily="34" charset="0"/>
              </a:rPr>
              <a:t>ANÁLISIS Y EVALUACIÓN DE DESEMPEÑO DE UNA RED CELULAR DE CUARTA GENERACIÓN LTE (LONG TERM EVOLUTION) PARA LA APLICACIÓN Y PRESTACIÓN DE NUEVOS SERVICIOS</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325120" algn="ctr">
              <a:spcAft>
                <a:spcPts val="0"/>
              </a:spcAft>
            </a:pPr>
            <a:r>
              <a:rPr lang="es-EC" sz="2400" b="1" spc="-15" dirty="0">
                <a:latin typeface="Arial" panose="020B0604020202020204" pitchFamily="34" charset="0"/>
                <a:ea typeface="Calibri" panose="020F0502020204030204" pitchFamily="34" charset="0"/>
                <a:cs typeface="Arial" panose="020B0604020202020204" pitchFamily="34" charset="0"/>
              </a:rPr>
              <a:t> </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ctr">
              <a:spcAft>
                <a:spcPts val="0"/>
              </a:spcAft>
            </a:pPr>
            <a:r>
              <a:rPr lang="es-EC" sz="2400" b="1" spc="-15" dirty="0">
                <a:latin typeface="Arial" panose="020B0604020202020204" pitchFamily="34" charset="0"/>
                <a:ea typeface="Calibri" panose="020F0502020204030204" pitchFamily="34" charset="0"/>
                <a:cs typeface="Arial" panose="020B0604020202020204" pitchFamily="34" charset="0"/>
              </a:rPr>
              <a:t>AUTOR: </a:t>
            </a:r>
            <a:r>
              <a:rPr lang="es-EC" sz="2400" b="1" dirty="0">
                <a:latin typeface="Arial" panose="020B0604020202020204" pitchFamily="34" charset="0"/>
                <a:ea typeface="Calibri" panose="020F0502020204030204" pitchFamily="34" charset="0"/>
                <a:cs typeface="Arial" panose="020B0604020202020204" pitchFamily="34" charset="0"/>
              </a:rPr>
              <a:t>REINOSO VARELA</a:t>
            </a:r>
            <a:r>
              <a:rPr lang="es-EC" sz="2400" b="1" spc="-40" dirty="0">
                <a:latin typeface="Arial" panose="020B0604020202020204" pitchFamily="34" charset="0"/>
                <a:ea typeface="Calibri" panose="020F0502020204030204" pitchFamily="34" charset="0"/>
                <a:cs typeface="Arial" panose="020B0604020202020204" pitchFamily="34" charset="0"/>
              </a:rPr>
              <a:t>, JAIME FELIPE</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ctr">
              <a:spcAft>
                <a:spcPts val="0"/>
              </a:spcAft>
            </a:pPr>
            <a:r>
              <a:rPr lang="es-EC" sz="2400" b="1" dirty="0" smtClean="0">
                <a:latin typeface="Arial" panose="020B0604020202020204" pitchFamily="34" charset="0"/>
                <a:ea typeface="Calibri" panose="020F0502020204030204" pitchFamily="34" charset="0"/>
                <a:cs typeface="Arial" panose="020B0604020202020204" pitchFamily="34" charset="0"/>
              </a:rPr>
              <a:t>DIRECTOR</a:t>
            </a:r>
            <a:r>
              <a:rPr lang="es-EC" sz="2400" b="1" dirty="0">
                <a:latin typeface="Arial" panose="020B0604020202020204" pitchFamily="34" charset="0"/>
                <a:ea typeface="Calibri" panose="020F0502020204030204" pitchFamily="34" charset="0"/>
                <a:cs typeface="Arial" panose="020B0604020202020204" pitchFamily="34" charset="0"/>
              </a:rPr>
              <a:t>: ING. AGUILAR SALAZAR, DARWIN </a:t>
            </a:r>
            <a:r>
              <a:rPr lang="es-EC" sz="2400" b="1" dirty="0" smtClean="0">
                <a:latin typeface="Arial" panose="020B0604020202020204" pitchFamily="34" charset="0"/>
                <a:ea typeface="Calibri" panose="020F0502020204030204" pitchFamily="34" charset="0"/>
                <a:cs typeface="Arial" panose="020B0604020202020204" pitchFamily="34" charset="0"/>
              </a:rPr>
              <a:t>LEONIDAS </a:t>
            </a: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604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Arquitectura de red LTE</a:t>
            </a:r>
            <a:r>
              <a:rPr lang="es-EC" dirty="0"/>
              <a:t/>
            </a:r>
            <a:br>
              <a:rPr lang="es-EC" dirty="0"/>
            </a:br>
            <a:r>
              <a:rPr lang="es-EC" dirty="0"/>
              <a:t/>
            </a:r>
            <a:br>
              <a:rPr lang="es-EC" dirty="0"/>
            </a:br>
            <a:endParaRPr lang="es-EC" dirty="0"/>
          </a:p>
        </p:txBody>
      </p:sp>
      <p:pic>
        <p:nvPicPr>
          <p:cNvPr id="5" name="Imagen 4"/>
          <p:cNvPicPr>
            <a:picLocks noChangeAspect="1"/>
          </p:cNvPicPr>
          <p:nvPr/>
        </p:nvPicPr>
        <p:blipFill>
          <a:blip r:embed="rId3"/>
          <a:stretch>
            <a:fillRect/>
          </a:stretch>
        </p:blipFill>
        <p:spPr>
          <a:xfrm>
            <a:off x="938397" y="1853248"/>
            <a:ext cx="4410075" cy="4640048"/>
          </a:xfrm>
          <a:prstGeom prst="rect">
            <a:avLst/>
          </a:prstGeom>
        </p:spPr>
      </p:pic>
      <p:sp>
        <p:nvSpPr>
          <p:cNvPr id="6" name="Rectángulo 5"/>
          <p:cNvSpPr/>
          <p:nvPr/>
        </p:nvSpPr>
        <p:spPr>
          <a:xfrm>
            <a:off x="6096000" y="2338404"/>
            <a:ext cx="4996721" cy="3416320"/>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Times New Roman" panose="02020603050405020304" pitchFamily="18" charset="0"/>
                <a:cs typeface="Arial" panose="020B0604020202020204" pitchFamily="34" charset="0"/>
              </a:rPr>
              <a:t>Puerta </a:t>
            </a:r>
            <a:r>
              <a:rPr lang="es-EC" dirty="0">
                <a:latin typeface="Arial" panose="020B0604020202020204" pitchFamily="34" charset="0"/>
                <a:ea typeface="Times New Roman" panose="02020603050405020304" pitchFamily="18" charset="0"/>
                <a:cs typeface="Arial" panose="020B0604020202020204" pitchFamily="34" charset="0"/>
              </a:rPr>
              <a:t>de enlace PDN (P-GW</a:t>
            </a:r>
            <a:r>
              <a:rPr lang="es-EC" dirty="0" smtClean="0">
                <a:latin typeface="Arial" panose="020B0604020202020204" pitchFamily="34" charset="0"/>
                <a:ea typeface="Times New Roman" panose="02020603050405020304" pitchFamily="18" charset="0"/>
                <a:cs typeface="Arial" panose="020B0604020202020204" pitchFamily="34" charset="0"/>
              </a:rPr>
              <a:t>)</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Times New Roman" panose="02020603050405020304" pitchFamily="18" charset="0"/>
                <a:cs typeface="Arial" panose="020B0604020202020204" pitchFamily="34" charset="0"/>
              </a:rPr>
              <a:t>Servicio </a:t>
            </a:r>
            <a:r>
              <a:rPr lang="es-EC" dirty="0">
                <a:latin typeface="Arial" panose="020B0604020202020204" pitchFamily="34" charset="0"/>
                <a:ea typeface="Times New Roman" panose="02020603050405020304" pitchFamily="18" charset="0"/>
                <a:cs typeface="Arial" panose="020B0604020202020204" pitchFamily="34" charset="0"/>
              </a:rPr>
              <a:t>GateWay (S-GW</a:t>
            </a:r>
            <a:r>
              <a:rPr lang="es-EC" dirty="0" smtClean="0">
                <a:latin typeface="Arial" panose="020B0604020202020204" pitchFamily="34" charset="0"/>
                <a:ea typeface="Times New Roman" panose="02020603050405020304" pitchFamily="18" charset="0"/>
                <a:cs typeface="Arial" panose="020B0604020202020204" pitchFamily="34" charset="0"/>
              </a:rPr>
              <a:t>)</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Times New Roman" panose="02020603050405020304" pitchFamily="18" charset="0"/>
                <a:cs typeface="Arial" panose="020B0604020202020204" pitchFamily="34" charset="0"/>
              </a:rPr>
              <a:t>Entidad </a:t>
            </a:r>
            <a:r>
              <a:rPr lang="es-EC" dirty="0">
                <a:latin typeface="Arial" panose="020B0604020202020204" pitchFamily="34" charset="0"/>
                <a:ea typeface="Times New Roman" panose="02020603050405020304" pitchFamily="18" charset="0"/>
                <a:cs typeface="Arial" panose="020B0604020202020204" pitchFamily="34" charset="0"/>
              </a:rPr>
              <a:t>de Gestión de Movilidad (</a:t>
            </a:r>
            <a:r>
              <a:rPr lang="es-EC" dirty="0" smtClean="0">
                <a:latin typeface="Arial" panose="020B0604020202020204" pitchFamily="34" charset="0"/>
                <a:ea typeface="Times New Roman" panose="02020603050405020304" pitchFamily="18" charset="0"/>
                <a:cs typeface="Arial" panose="020B0604020202020204" pitchFamily="34" charset="0"/>
              </a:rPr>
              <a:t>MME)</a:t>
            </a:r>
          </a:p>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Calibri" panose="020F0502020204030204" pitchFamily="34" charset="0"/>
              </a:rPr>
              <a:t>EPC</a:t>
            </a:r>
            <a:endParaRPr lang="es-EC"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Calibri" panose="020F0502020204030204" pitchFamily="34" charset="0"/>
              </a:rPr>
              <a:t>eNodeBs </a:t>
            </a:r>
          </a:p>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Calibri" panose="020F0502020204030204" pitchFamily="34" charset="0"/>
              </a:rPr>
              <a:t>Interfaz X2</a:t>
            </a:r>
          </a:p>
          <a:p>
            <a:pPr marL="285750" indent="-285750" algn="just">
              <a:lnSpc>
                <a:spcPct val="150000"/>
              </a:lnSpc>
              <a:spcAft>
                <a:spcPts val="0"/>
              </a:spcAft>
              <a:buFont typeface="Arial" panose="020B0604020202020204" pitchFamily="34" charset="0"/>
              <a:buChar char="•"/>
            </a:pPr>
            <a:r>
              <a:rPr lang="es-EC" dirty="0" smtClean="0">
                <a:latin typeface="Arial" panose="020B0604020202020204" pitchFamily="34" charset="0"/>
                <a:ea typeface="Calibri" panose="020F0502020204030204" pitchFamily="34" charset="0"/>
              </a:rPr>
              <a:t>Interfaz S1</a:t>
            </a:r>
            <a:endParaRPr lang="es-EC" dirty="0"/>
          </a:p>
          <a:p>
            <a:pPr indent="252095" algn="just">
              <a:lnSpc>
                <a:spcPct val="150000"/>
              </a:lnSpc>
              <a:spcAft>
                <a:spcPts val="0"/>
              </a:spcAft>
            </a:pP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842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SERVICIOS EN UNA RED LTE</a:t>
            </a:r>
            <a:br>
              <a:rPr lang="es-EC" b="1" dirty="0"/>
            </a:br>
            <a:endParaRPr lang="es-EC" dirty="0"/>
          </a:p>
        </p:txBody>
      </p:sp>
      <p:sp>
        <p:nvSpPr>
          <p:cNvPr id="3" name="Marcador de contenido 2"/>
          <p:cNvSpPr>
            <a:spLocks noGrp="1"/>
          </p:cNvSpPr>
          <p:nvPr>
            <p:ph idx="1"/>
          </p:nvPr>
        </p:nvSpPr>
        <p:spPr>
          <a:xfrm>
            <a:off x="1103313" y="2052918"/>
            <a:ext cx="5420318" cy="4195481"/>
          </a:xfrm>
        </p:spPr>
        <p:txBody>
          <a:bodyPr/>
          <a:lstStyle/>
          <a:p>
            <a:r>
              <a:rPr lang="es-EC" b="1" dirty="0" smtClean="0"/>
              <a:t>IP MULTIMEDIA </a:t>
            </a:r>
            <a:r>
              <a:rPr lang="es-EC" b="1" dirty="0" err="1" smtClean="0"/>
              <a:t>SERVICES</a:t>
            </a:r>
            <a:endParaRPr lang="es-EC" b="1" dirty="0" smtClean="0"/>
          </a:p>
          <a:p>
            <a:r>
              <a:rPr lang="es-EC" b="1" dirty="0" smtClean="0"/>
              <a:t>Servicios de Voz</a:t>
            </a:r>
          </a:p>
          <a:p>
            <a:pPr lvl="1"/>
            <a:r>
              <a:rPr lang="es-EC" dirty="0"/>
              <a:t>Voz </a:t>
            </a:r>
            <a:r>
              <a:rPr lang="es-EC" dirty="0" smtClean="0"/>
              <a:t>HD</a:t>
            </a:r>
            <a:endParaRPr lang="es-EC" dirty="0"/>
          </a:p>
          <a:p>
            <a:pPr lvl="1"/>
            <a:r>
              <a:rPr lang="en-US" dirty="0" smtClean="0"/>
              <a:t>Voice over Long Term Evolution (voLTE)</a:t>
            </a:r>
            <a:endParaRPr lang="es-EC" dirty="0" smtClean="0"/>
          </a:p>
          <a:p>
            <a:pPr lvl="1"/>
            <a:r>
              <a:rPr lang="es-EC" dirty="0" smtClean="0"/>
              <a:t>Simultaneous Voice </a:t>
            </a:r>
            <a:r>
              <a:rPr lang="es-EC" dirty="0"/>
              <a:t>LTE (SV-LTE)</a:t>
            </a:r>
          </a:p>
          <a:p>
            <a:pPr lvl="1"/>
            <a:r>
              <a:rPr lang="es-EC" dirty="0"/>
              <a:t>Circuit-switched fallback (CSFB)</a:t>
            </a:r>
          </a:p>
          <a:p>
            <a:r>
              <a:rPr lang="es-EC" b="1" dirty="0"/>
              <a:t>Servicios de Mensajería</a:t>
            </a:r>
            <a:endParaRPr lang="es-EC" dirty="0"/>
          </a:p>
          <a:p>
            <a:pPr lvl="1"/>
            <a:r>
              <a:rPr lang="es-EC" dirty="0" smtClean="0"/>
              <a:t>SMS</a:t>
            </a:r>
          </a:p>
          <a:p>
            <a:pPr lvl="1"/>
            <a:r>
              <a:rPr lang="es-EC" dirty="0" smtClean="0"/>
              <a:t>MMS</a:t>
            </a:r>
            <a:endParaRPr lang="es-EC" dirty="0"/>
          </a:p>
        </p:txBody>
      </p:sp>
      <p:sp>
        <p:nvSpPr>
          <p:cNvPr id="4" name="Marcador de contenido 2"/>
          <p:cNvSpPr txBox="1">
            <a:spLocks/>
          </p:cNvSpPr>
          <p:nvPr/>
        </p:nvSpPr>
        <p:spPr>
          <a:xfrm>
            <a:off x="6630657" y="2243988"/>
            <a:ext cx="5270192" cy="34334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s-EC" b="1" dirty="0" smtClean="0"/>
              <a:t>Nuevos Servicios sobre LTE</a:t>
            </a:r>
            <a:endParaRPr lang="es-EC" dirty="0" smtClean="0"/>
          </a:p>
          <a:p>
            <a:pPr lvl="1"/>
            <a:r>
              <a:rPr lang="en-US" dirty="0" smtClean="0"/>
              <a:t>Rich Communication Services (RCS)</a:t>
            </a:r>
          </a:p>
          <a:p>
            <a:pPr lvl="1"/>
            <a:r>
              <a:rPr lang="en-US" dirty="0" smtClean="0"/>
              <a:t>Push To Talk (PTT)</a:t>
            </a:r>
          </a:p>
          <a:p>
            <a:pPr lvl="1"/>
            <a:r>
              <a:rPr lang="en-US" dirty="0" smtClean="0"/>
              <a:t>Push To View (PTV)</a:t>
            </a:r>
          </a:p>
          <a:p>
            <a:r>
              <a:rPr lang="es-EC" b="1" dirty="0" smtClean="0"/>
              <a:t>Servicios Ofertados En Ecuador</a:t>
            </a:r>
            <a:endParaRPr lang="es-EC" dirty="0" smtClean="0"/>
          </a:p>
          <a:p>
            <a:pPr lvl="1"/>
            <a:r>
              <a:rPr lang="es-EC" dirty="0" smtClean="0"/>
              <a:t>CSFB </a:t>
            </a:r>
            <a:r>
              <a:rPr lang="es-EC" dirty="0" smtClean="0"/>
              <a:t>Y VOLTE</a:t>
            </a:r>
          </a:p>
          <a:p>
            <a:pPr lvl="1"/>
            <a:r>
              <a:rPr lang="es-EC" dirty="0" smtClean="0"/>
              <a:t>M2M</a:t>
            </a:r>
            <a:endParaRPr lang="es-EC" dirty="0"/>
          </a:p>
        </p:txBody>
      </p:sp>
    </p:spTree>
    <p:extLst>
      <p:ext uri="{BB962C8B-B14F-4D97-AF65-F5344CB8AC3E}">
        <p14:creationId xmlns:p14="http://schemas.microsoft.com/office/powerpoint/2010/main" val="625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SERVICIOS EN UNA RED LTE</a:t>
            </a:r>
            <a:br>
              <a:rPr lang="es-EC" b="1" dirty="0"/>
            </a:br>
            <a:r>
              <a:rPr lang="es-EC" b="1" dirty="0"/>
              <a:t>Servicios Ofertados En </a:t>
            </a:r>
            <a:r>
              <a:rPr lang="es-EC" b="1" dirty="0" smtClean="0"/>
              <a:t>Ecuador</a:t>
            </a:r>
            <a:r>
              <a:rPr lang="es-EC" b="1" dirty="0"/>
              <a:t/>
            </a:r>
            <a:br>
              <a:rPr lang="es-EC" b="1" dirty="0"/>
            </a:br>
            <a:r>
              <a:rPr lang="es-EC" b="1" dirty="0"/>
              <a:t/>
            </a:r>
            <a:br>
              <a:rPr lang="es-EC" b="1" dirty="0"/>
            </a:br>
            <a:endParaRPr lang="es-EC" dirty="0"/>
          </a:p>
        </p:txBody>
      </p:sp>
      <p:sp>
        <p:nvSpPr>
          <p:cNvPr id="4" name="Rectángulo 3"/>
          <p:cNvSpPr/>
          <p:nvPr/>
        </p:nvSpPr>
        <p:spPr>
          <a:xfrm>
            <a:off x="7155306" y="2271988"/>
            <a:ext cx="3877455" cy="1477328"/>
          </a:xfrm>
          <a:prstGeom prst="rect">
            <a:avLst/>
          </a:prstGeom>
        </p:spPr>
        <p:txBody>
          <a:bodyPr wrap="square">
            <a:spAutoFit/>
          </a:bodyPr>
          <a:lstStyle/>
          <a:p>
            <a:pPr marL="285750" indent="-285750">
              <a:buFont typeface="Arial" panose="020B0604020202020204" pitchFamily="34" charset="0"/>
              <a:buChar char="•"/>
            </a:pPr>
            <a:r>
              <a:rPr lang="es-EC" dirty="0"/>
              <a:t>Llamadas caídas (</a:t>
            </a:r>
            <a:r>
              <a:rPr lang="es-EC" dirty="0" err="1"/>
              <a:t>llc</a:t>
            </a:r>
            <a:r>
              <a:rPr lang="es-EC" dirty="0"/>
              <a:t>) </a:t>
            </a:r>
          </a:p>
          <a:p>
            <a:pPr marL="285750" indent="-285750">
              <a:buFont typeface="Arial" panose="020B0604020202020204" pitchFamily="34" charset="0"/>
              <a:buChar char="•"/>
            </a:pPr>
            <a:r>
              <a:rPr lang="es-EC" dirty="0"/>
              <a:t>Llamadas establecidas (</a:t>
            </a:r>
            <a:r>
              <a:rPr lang="es-EC" dirty="0" err="1"/>
              <a:t>llcom</a:t>
            </a:r>
            <a:r>
              <a:rPr lang="es-EC" dirty="0"/>
              <a:t>)</a:t>
            </a:r>
          </a:p>
          <a:p>
            <a:pPr marL="285750" indent="-285750">
              <a:buFont typeface="Arial" panose="020B0604020202020204" pitchFamily="34" charset="0"/>
              <a:buChar char="•"/>
            </a:pPr>
            <a:r>
              <a:rPr lang="es-EC" dirty="0"/>
              <a:t>Llamadas caídas (%</a:t>
            </a:r>
            <a:r>
              <a:rPr lang="es-EC" dirty="0" err="1"/>
              <a:t>llc</a:t>
            </a:r>
            <a:r>
              <a:rPr lang="es-EC" dirty="0"/>
              <a:t>)</a:t>
            </a:r>
          </a:p>
          <a:p>
            <a:pPr marL="285750" indent="-285750">
              <a:buFont typeface="Arial" panose="020B0604020202020204" pitchFamily="34" charset="0"/>
              <a:buChar char="•"/>
            </a:pPr>
            <a:r>
              <a:rPr lang="es-EC" dirty="0"/>
              <a:t>Intentos de llamada (</a:t>
            </a:r>
            <a:r>
              <a:rPr lang="es-EC" dirty="0" err="1"/>
              <a:t>ill</a:t>
            </a:r>
            <a:r>
              <a:rPr lang="es-EC" dirty="0"/>
              <a:t>)</a:t>
            </a:r>
          </a:p>
          <a:p>
            <a:pPr marL="285750" indent="-285750">
              <a:buFont typeface="Arial" panose="020B0604020202020204" pitchFamily="34" charset="0"/>
              <a:buChar char="•"/>
            </a:pPr>
            <a:r>
              <a:rPr lang="es-EC" dirty="0"/>
              <a:t>%C: Porcentaje de Cobertura</a:t>
            </a:r>
            <a:endParaRPr lang="es-EC" dirty="0"/>
          </a:p>
        </p:txBody>
      </p:sp>
      <mc:AlternateContent xmlns:mc="http://schemas.openxmlformats.org/markup-compatibility/2006">
        <mc:Choice xmlns:a14="http://schemas.microsoft.com/office/drawing/2010/main" Requires="a14">
          <p:sp>
            <p:nvSpPr>
              <p:cNvPr id="8" name="Marcador de contenido 2"/>
              <p:cNvSpPr txBox="1">
                <a:spLocks/>
              </p:cNvSpPr>
              <p:nvPr/>
            </p:nvSpPr>
            <p:spPr>
              <a:xfrm>
                <a:off x="922568" y="2271987"/>
                <a:ext cx="5433261" cy="403887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0"/>
                <a:r>
                  <a:rPr lang="es-EC" b="1" dirty="0"/>
                  <a:t>Porcentaje De Llamadas Caídas</a:t>
                </a:r>
                <a:endParaRPr lang="es-EC" dirty="0"/>
              </a:p>
              <a:p>
                <a:pPr marL="914400" lvl="2" indent="0">
                  <a:buNone/>
                </a:pPr>
                <a:endParaRPr lang="es-EC" i="1" dirty="0" smtClean="0">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r>
                        <a:rPr lang="es-EC" sz="1900" i="1">
                          <a:latin typeface="Cambria Math" panose="02040503050406030204" pitchFamily="18" charset="0"/>
                        </a:rPr>
                        <m:t>%</m:t>
                      </m:r>
                      <m:r>
                        <a:rPr lang="es-EC" sz="1900" i="1">
                          <a:latin typeface="Cambria Math" panose="02040503050406030204" pitchFamily="18" charset="0"/>
                        </a:rPr>
                        <m:t>𝑙𝑙𝑐</m:t>
                      </m:r>
                      <m:r>
                        <a:rPr lang="es-EC" sz="1900" i="1">
                          <a:latin typeface="Cambria Math" panose="02040503050406030204" pitchFamily="18" charset="0"/>
                          <a:ea typeface="Cambria Math" panose="02040503050406030204" pitchFamily="18" charset="0"/>
                        </a:rPr>
                        <m:t>≤4%</m:t>
                      </m:r>
                    </m:oMath>
                  </m:oMathPara>
                </a14:m>
                <a:endParaRPr lang="es-EC" sz="1900" dirty="0"/>
              </a:p>
              <a:p>
                <a:pPr marL="0" indent="0" algn="ctr">
                  <a:buNone/>
                </a:pPr>
                <a14:m>
                  <m:oMath xmlns:m="http://schemas.openxmlformats.org/officeDocument/2006/math">
                    <m:r>
                      <a:rPr lang="es-EC" sz="2600" i="1">
                        <a:latin typeface="Cambria Math" panose="02040503050406030204" pitchFamily="18" charset="0"/>
                      </a:rPr>
                      <m:t>%</m:t>
                    </m:r>
                    <m:r>
                      <a:rPr lang="es-EC" sz="2600" i="1">
                        <a:latin typeface="Cambria Math" panose="02040503050406030204" pitchFamily="18" charset="0"/>
                      </a:rPr>
                      <m:t>𝑙𝑙𝑐</m:t>
                    </m:r>
                    <m:r>
                      <a:rPr lang="es-EC" sz="2600" i="1">
                        <a:latin typeface="Cambria Math" panose="02040503050406030204" pitchFamily="18" charset="0"/>
                      </a:rPr>
                      <m:t>=</m:t>
                    </m:r>
                    <m:f>
                      <m:fPr>
                        <m:ctrlPr>
                          <a:rPr lang="es-EC" sz="2600" i="1">
                            <a:latin typeface="Cambria Math" panose="02040503050406030204" pitchFamily="18" charset="0"/>
                          </a:rPr>
                        </m:ctrlPr>
                      </m:fPr>
                      <m:num>
                        <m:r>
                          <a:rPr lang="es-EC" sz="2600" i="1">
                            <a:latin typeface="Cambria Math" panose="02040503050406030204" pitchFamily="18" charset="0"/>
                          </a:rPr>
                          <m:t>𝑙𝑙𝑐</m:t>
                        </m:r>
                      </m:num>
                      <m:den>
                        <m:r>
                          <a:rPr lang="es-EC" sz="2600" i="1">
                            <a:latin typeface="Cambria Math" panose="02040503050406030204" pitchFamily="18" charset="0"/>
                          </a:rPr>
                          <m:t>𝑙𝑙𝑒</m:t>
                        </m:r>
                      </m:den>
                    </m:f>
                    <m:r>
                      <a:rPr lang="es-EC" sz="2600" i="1">
                        <a:latin typeface="Cambria Math" panose="02040503050406030204" pitchFamily="18" charset="0"/>
                        <a:ea typeface="Cambria Math" panose="02040503050406030204" pitchFamily="18" charset="0"/>
                      </a:rPr>
                      <m:t>×100</m:t>
                    </m:r>
                  </m:oMath>
                </a14:m>
                <a:r>
                  <a:rPr lang="es-EC" sz="2600" dirty="0"/>
                  <a:t> </a:t>
                </a:r>
                <a:endParaRPr lang="es-EC" sz="2600" dirty="0"/>
              </a:p>
              <a:p>
                <a:pPr lvl="0"/>
                <a:endParaRPr lang="es-EC" b="1" dirty="0" smtClean="0"/>
              </a:p>
              <a:p>
                <a:pPr lvl="0"/>
                <a:r>
                  <a:rPr lang="es-EC" b="1" dirty="0" smtClean="0"/>
                  <a:t>Nivel </a:t>
                </a:r>
                <a:r>
                  <a:rPr lang="es-EC" b="1" dirty="0"/>
                  <a:t>Mínimo De </a:t>
                </a:r>
                <a:r>
                  <a:rPr lang="es-EC" b="1" dirty="0" smtClean="0"/>
                  <a:t>Cobertura </a:t>
                </a:r>
                <a:endParaRPr lang="es-EC" dirty="0"/>
              </a:p>
              <a:p>
                <a:pPr marL="0" indent="0">
                  <a:buNone/>
                </a:pPr>
                <a14:m>
                  <m:oMathPara xmlns:m="http://schemas.openxmlformats.org/officeDocument/2006/math">
                    <m:oMathParaPr>
                      <m:jc m:val="centerGroup"/>
                    </m:oMathParaPr>
                    <m:oMath xmlns:m="http://schemas.openxmlformats.org/officeDocument/2006/math">
                      <m:r>
                        <a:rPr lang="es-EC" i="1" dirty="0" smtClean="0">
                          <a:latin typeface="Cambria Math" panose="02040503050406030204" pitchFamily="18" charset="0"/>
                        </a:rPr>
                        <m:t>%</m:t>
                      </m:r>
                      <m:r>
                        <a:rPr lang="es-EC" i="1" dirty="0" smtClean="0">
                          <a:latin typeface="Cambria Math" panose="02040503050406030204" pitchFamily="18" charset="0"/>
                        </a:rPr>
                        <m:t>𝐶</m:t>
                      </m:r>
                      <m:r>
                        <a:rPr lang="es-EC" i="1" dirty="0" smtClean="0">
                          <a:latin typeface="Cambria Math" panose="02040503050406030204" pitchFamily="18" charset="0"/>
                        </a:rPr>
                        <m:t> ≥  95% </m:t>
                      </m:r>
                    </m:oMath>
                  </m:oMathPara>
                </a14:m>
                <a:endParaRPr lang="es-EC" dirty="0" smtClean="0"/>
              </a:p>
              <a:p>
                <a:pPr marL="0" indent="0">
                  <a:buNone/>
                </a:pPr>
                <a:endParaRPr lang="es-EC" dirty="0" smtClean="0"/>
              </a:p>
              <a:p>
                <a:pPr lvl="0"/>
                <a:r>
                  <a:rPr lang="es-EC" b="1" dirty="0"/>
                  <a:t>Porcentaje De Llamadas Establecidas </a:t>
                </a:r>
                <a:endParaRPr lang="es-EC" dirty="0"/>
              </a:p>
              <a:p>
                <a:pPr marL="0" indent="0">
                  <a:buNone/>
                </a:pPr>
                <a14:m>
                  <m:oMathPara xmlns:m="http://schemas.openxmlformats.org/officeDocument/2006/math">
                    <m:oMathParaPr>
                      <m:jc m:val="centerGroup"/>
                    </m:oMathParaPr>
                    <m:oMath xmlns:m="http://schemas.openxmlformats.org/officeDocument/2006/math">
                      <m:r>
                        <a:rPr lang="es-EC" i="1" dirty="0">
                          <a:latin typeface="Cambria Math" panose="02040503050406030204" pitchFamily="18" charset="0"/>
                        </a:rPr>
                        <m:t>%</m:t>
                      </m:r>
                      <m:r>
                        <a:rPr lang="es-EC" i="1" dirty="0" err="1">
                          <a:latin typeface="Cambria Math" panose="02040503050406030204" pitchFamily="18" charset="0"/>
                        </a:rPr>
                        <m:t>𝑙𝑙𝑐𝑜𝑚</m:t>
                      </m:r>
                      <m:r>
                        <a:rPr lang="es-EC" i="1" dirty="0">
                          <a:latin typeface="Cambria Math" panose="02040503050406030204" pitchFamily="18" charset="0"/>
                        </a:rPr>
                        <m:t> ≥ 96%</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dirty="0">
                          <a:latin typeface="Cambria Math" panose="02040503050406030204" pitchFamily="18" charset="0"/>
                        </a:rPr>
                        <m:t>%</m:t>
                      </m:r>
                      <m:r>
                        <a:rPr lang="es-EC" i="1" dirty="0" err="1">
                          <a:latin typeface="Cambria Math" panose="02040503050406030204" pitchFamily="18" charset="0"/>
                        </a:rPr>
                        <m:t>𝑙𝑙𝑐𝑜𝑚</m:t>
                      </m:r>
                      <m:r>
                        <a:rPr lang="es-EC" i="1" dirty="0">
                          <a:latin typeface="Cambria Math" panose="02040503050406030204" pitchFamily="18" charset="0"/>
                        </a:rPr>
                        <m:t> =</m:t>
                      </m:r>
                      <m:f>
                        <m:fPr>
                          <m:ctrlPr>
                            <a:rPr lang="es-EC" i="1" dirty="0">
                              <a:latin typeface="Cambria Math" panose="02040503050406030204" pitchFamily="18" charset="0"/>
                            </a:rPr>
                          </m:ctrlPr>
                        </m:fPr>
                        <m:num>
                          <m:r>
                            <a:rPr lang="es-EC" i="1" dirty="0">
                              <a:latin typeface="Cambria Math" panose="02040503050406030204" pitchFamily="18" charset="0"/>
                            </a:rPr>
                            <m:t>𝑙𝑙𝑐𝑜𝑚</m:t>
                          </m:r>
                        </m:num>
                        <m:den>
                          <m:r>
                            <a:rPr lang="es-EC" i="1" dirty="0">
                              <a:latin typeface="Cambria Math" panose="02040503050406030204" pitchFamily="18" charset="0"/>
                            </a:rPr>
                            <m:t>𝑖𝑙𝑙</m:t>
                          </m:r>
                        </m:den>
                      </m:f>
                      <m:r>
                        <a:rPr lang="es-EC" i="1" dirty="0">
                          <a:latin typeface="Cambria Math" panose="02040503050406030204" pitchFamily="18" charset="0"/>
                          <a:ea typeface="Cambria Math" panose="02040503050406030204" pitchFamily="18" charset="0"/>
                        </a:rPr>
                        <m:t>×100</m:t>
                      </m:r>
                    </m:oMath>
                  </m:oMathPara>
                </a14:m>
                <a:endParaRPr lang="es-EC" dirty="0"/>
              </a:p>
              <a:p>
                <a:endParaRPr lang="es-EC" dirty="0"/>
              </a:p>
              <a:p>
                <a:endParaRPr lang="es-EC" dirty="0" smtClean="0"/>
              </a:p>
            </p:txBody>
          </p:sp>
        </mc:Choice>
        <mc:Fallback>
          <p:sp>
            <p:nvSpPr>
              <p:cNvPr id="8" name="Marcador de contenido 2"/>
              <p:cNvSpPr txBox="1">
                <a:spLocks noRot="1" noChangeAspect="1" noMove="1" noResize="1" noEditPoints="1" noAdjustHandles="1" noChangeArrowheads="1" noChangeShapeType="1" noTextEdit="1"/>
              </p:cNvSpPr>
              <p:nvPr/>
            </p:nvSpPr>
            <p:spPr>
              <a:xfrm>
                <a:off x="922568" y="2271987"/>
                <a:ext cx="5433261" cy="4038871"/>
              </a:xfrm>
              <a:prstGeom prst="rect">
                <a:avLst/>
              </a:prstGeom>
              <a:blipFill rotWithShape="0">
                <a:blip r:embed="rId2"/>
                <a:stretch>
                  <a:fillRect l="-448" t="-2266"/>
                </a:stretch>
              </a:blipFill>
            </p:spPr>
            <p:txBody>
              <a:bodyPr/>
              <a:lstStyle/>
              <a:p>
                <a:r>
                  <a:rPr lang="es-EC">
                    <a:noFill/>
                  </a:rPr>
                  <a:t> </a:t>
                </a:r>
              </a:p>
            </p:txBody>
          </p:sp>
        </mc:Fallback>
      </mc:AlternateContent>
    </p:spTree>
    <p:extLst>
      <p:ext uri="{BB962C8B-B14F-4D97-AF65-F5344CB8AC3E}">
        <p14:creationId xmlns:p14="http://schemas.microsoft.com/office/powerpoint/2010/main" val="4031270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SERVICIOS EN UNA RED LTE</a:t>
            </a:r>
            <a:br>
              <a:rPr lang="es-EC" b="1" dirty="0"/>
            </a:br>
            <a:r>
              <a:rPr lang="es-EC" sz="3600" b="1" dirty="0" smtClean="0"/>
              <a:t>Aspecto </a:t>
            </a:r>
            <a:r>
              <a:rPr lang="es-EC" sz="3600" b="1" dirty="0"/>
              <a:t>legal</a:t>
            </a:r>
            <a:br>
              <a:rPr lang="es-EC" sz="3600" b="1" dirty="0"/>
            </a:br>
            <a:endParaRPr lang="es-EC" dirty="0"/>
          </a:p>
        </p:txBody>
      </p:sp>
      <p:sp>
        <p:nvSpPr>
          <p:cNvPr id="3" name="Marcador de contenido 2"/>
          <p:cNvSpPr>
            <a:spLocks noGrp="1"/>
          </p:cNvSpPr>
          <p:nvPr>
            <p:ph idx="1"/>
          </p:nvPr>
        </p:nvSpPr>
        <p:spPr>
          <a:xfrm>
            <a:off x="1103313" y="2052919"/>
            <a:ext cx="9989408" cy="4422832"/>
          </a:xfrm>
        </p:spPr>
        <p:txBody>
          <a:bodyPr>
            <a:normAutofit lnSpcReduction="10000"/>
          </a:bodyPr>
          <a:lstStyle/>
          <a:p>
            <a:pPr algn="just"/>
            <a:r>
              <a:rPr lang="es-EC" dirty="0" smtClean="0"/>
              <a:t>Para </a:t>
            </a:r>
            <a:r>
              <a:rPr lang="es-EC" dirty="0"/>
              <a:t>la provisión de servicios adicionales, las operadoras comunican a la </a:t>
            </a:r>
            <a:r>
              <a:rPr lang="es-EC" dirty="0" err="1"/>
              <a:t>ARCOTEL</a:t>
            </a:r>
            <a:r>
              <a:rPr lang="es-EC" dirty="0"/>
              <a:t> mediante oficio las condiciones técnicas y legales del servicio que ofertaran.</a:t>
            </a:r>
          </a:p>
          <a:p>
            <a:pPr algn="just"/>
            <a:r>
              <a:rPr lang="es-EC" dirty="0"/>
              <a:t>En nuestro país la operadora Movistar oferta el servicio de Push to Talk para lo cual comunica a </a:t>
            </a:r>
            <a:r>
              <a:rPr lang="es-EC" dirty="0" err="1"/>
              <a:t>ARCOTEL</a:t>
            </a:r>
            <a:r>
              <a:rPr lang="es-EC" dirty="0"/>
              <a:t> mediante oficio VPR-10695-2015 N, con el nombre de </a:t>
            </a:r>
            <a:r>
              <a:rPr lang="es-EC" i="1" dirty="0" err="1"/>
              <a:t>Team</a:t>
            </a:r>
            <a:r>
              <a:rPr lang="es-EC" i="1" dirty="0"/>
              <a:t> Talk </a:t>
            </a:r>
            <a:r>
              <a:rPr lang="es-EC" dirty="0"/>
              <a:t> a partir de noviembre de 2015. </a:t>
            </a:r>
          </a:p>
          <a:p>
            <a:pPr algn="just"/>
            <a:r>
              <a:rPr lang="es-EC" dirty="0"/>
              <a:t>El servicio Push to View no se oferta en el país actualmente. Se oferta el servicio de video llamada pero a través de la red 3G.</a:t>
            </a:r>
          </a:p>
          <a:p>
            <a:pPr algn="just"/>
            <a:r>
              <a:rPr lang="es-EC" dirty="0"/>
              <a:t>En los próximos años es seguro que se tendrá el servicio de voz sobre LTE, dado que los operadores a nivel de latinoamérica están implementando ya este servicio. En nuestro país las redes LTE permitirán ofertar servicios como es voz HD, solo será necesario implementar mejoras de infraestructura para tener redes con IMS. Se conoce que CNT está implementando VoLTE </a:t>
            </a:r>
            <a:r>
              <a:rPr lang="es-EC" dirty="0" smtClean="0"/>
              <a:t>.</a:t>
            </a:r>
            <a:endParaRPr lang="es-EC" dirty="0"/>
          </a:p>
          <a:p>
            <a:endParaRPr lang="es-EC" dirty="0"/>
          </a:p>
        </p:txBody>
      </p:sp>
    </p:spTree>
    <p:extLst>
      <p:ext uri="{BB962C8B-B14F-4D97-AF65-F5344CB8AC3E}">
        <p14:creationId xmlns:p14="http://schemas.microsoft.com/office/powerpoint/2010/main" val="355326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PRUEBAS DE DESEMPEÑO DE LTE </a:t>
            </a:r>
            <a:br>
              <a:rPr lang="es-EC" b="1" dirty="0"/>
            </a:br>
            <a:r>
              <a:rPr lang="es-EC" dirty="0"/>
              <a:t>RSRP</a:t>
            </a:r>
          </a:p>
        </p:txBody>
      </p:sp>
      <p:pic>
        <p:nvPicPr>
          <p:cNvPr id="4" name="Picture 19"/>
          <p:cNvPicPr/>
          <p:nvPr/>
        </p:nvPicPr>
        <p:blipFill>
          <a:blip r:embed="rId2" cstate="print"/>
          <a:srcRect/>
          <a:stretch>
            <a:fillRect/>
          </a:stretch>
        </p:blipFill>
        <p:spPr bwMode="auto">
          <a:xfrm>
            <a:off x="3207896" y="1379095"/>
            <a:ext cx="7073480" cy="5203633"/>
          </a:xfrm>
          <a:prstGeom prst="rect">
            <a:avLst/>
          </a:prstGeom>
          <a:noFill/>
          <a:ln w="9525">
            <a:solidFill>
              <a:srgbClr val="1F497D">
                <a:lumMod val="60000"/>
                <a:lumOff val="40000"/>
              </a:srgbClr>
            </a:solidFill>
            <a:miter lim="800000"/>
            <a:headEnd/>
            <a:tailEnd/>
          </a:ln>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6326" y="4871538"/>
            <a:ext cx="1526166" cy="1741170"/>
          </a:xfrm>
          <a:prstGeom prst="rect">
            <a:avLst/>
          </a:prstGeom>
          <a:noFill/>
          <a:ln>
            <a:noFill/>
          </a:ln>
        </p:spPr>
      </p:pic>
      <p:sp>
        <p:nvSpPr>
          <p:cNvPr id="7" name="Marcador de contenido 2"/>
          <p:cNvSpPr>
            <a:spLocks noGrp="1"/>
          </p:cNvSpPr>
          <p:nvPr>
            <p:ph idx="1"/>
          </p:nvPr>
        </p:nvSpPr>
        <p:spPr>
          <a:xfrm>
            <a:off x="646111" y="2052919"/>
            <a:ext cx="2142059" cy="4422832"/>
          </a:xfrm>
        </p:spPr>
        <p:txBody>
          <a:bodyPr>
            <a:normAutofit/>
          </a:bodyPr>
          <a:lstStyle/>
          <a:p>
            <a:pPr algn="just"/>
            <a:r>
              <a:rPr lang="es-EC" dirty="0" smtClean="0"/>
              <a:t>Señal de referencia de potencia recibida</a:t>
            </a:r>
          </a:p>
          <a:p>
            <a:pPr algn="just"/>
            <a:r>
              <a:rPr lang="es-EC" dirty="0" smtClean="0"/>
              <a:t>Cobertura</a:t>
            </a:r>
            <a:endParaRPr lang="es-EC" dirty="0"/>
          </a:p>
        </p:txBody>
      </p:sp>
    </p:spTree>
    <p:extLst>
      <p:ext uri="{BB962C8B-B14F-4D97-AF65-F5344CB8AC3E}">
        <p14:creationId xmlns:p14="http://schemas.microsoft.com/office/powerpoint/2010/main" val="268460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PRUEBAS DE DESEMPEÑO DE LTE </a:t>
            </a:r>
            <a:br>
              <a:rPr lang="es-EC" b="1" dirty="0"/>
            </a:br>
            <a:r>
              <a:rPr lang="es-EC" dirty="0"/>
              <a:t>SINR</a:t>
            </a:r>
            <a:br>
              <a:rPr lang="es-EC" dirty="0"/>
            </a:br>
            <a:endParaRPr lang="es-EC" dirty="0"/>
          </a:p>
        </p:txBody>
      </p:sp>
      <p:pic>
        <p:nvPicPr>
          <p:cNvPr id="4" name="Picture 40"/>
          <p:cNvPicPr/>
          <p:nvPr/>
        </p:nvPicPr>
        <p:blipFill>
          <a:blip r:embed="rId2" cstate="print"/>
          <a:srcRect/>
          <a:stretch>
            <a:fillRect/>
          </a:stretch>
        </p:blipFill>
        <p:spPr bwMode="auto">
          <a:xfrm>
            <a:off x="2846635" y="1417964"/>
            <a:ext cx="7249915" cy="5245366"/>
          </a:xfrm>
          <a:prstGeom prst="rect">
            <a:avLst/>
          </a:prstGeom>
          <a:noFill/>
          <a:ln w="9525">
            <a:solidFill>
              <a:srgbClr val="4F81BD"/>
            </a:solidFill>
            <a:miter lim="800000"/>
            <a:headEnd/>
            <a:tailEnd/>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9865" y="5139330"/>
            <a:ext cx="1647245" cy="1524000"/>
          </a:xfrm>
          <a:prstGeom prst="rect">
            <a:avLst/>
          </a:prstGeom>
          <a:noFill/>
          <a:ln>
            <a:noFill/>
          </a:ln>
        </p:spPr>
      </p:pic>
      <p:sp>
        <p:nvSpPr>
          <p:cNvPr id="6" name="Marcador de contenido 2"/>
          <p:cNvSpPr>
            <a:spLocks noGrp="1"/>
          </p:cNvSpPr>
          <p:nvPr>
            <p:ph idx="1"/>
          </p:nvPr>
        </p:nvSpPr>
        <p:spPr>
          <a:xfrm>
            <a:off x="421261" y="2052919"/>
            <a:ext cx="2142059" cy="4422832"/>
          </a:xfrm>
        </p:spPr>
        <p:txBody>
          <a:bodyPr>
            <a:normAutofit/>
          </a:bodyPr>
          <a:lstStyle/>
          <a:p>
            <a:pPr algn="just"/>
            <a:r>
              <a:rPr lang="es-EC" dirty="0" smtClean="0"/>
              <a:t>Relación de referencia señal a ruido</a:t>
            </a:r>
          </a:p>
          <a:p>
            <a:pPr algn="just"/>
            <a:r>
              <a:rPr lang="es-EC" dirty="0" smtClean="0"/>
              <a:t>Calidad</a:t>
            </a:r>
            <a:endParaRPr lang="es-EC" dirty="0"/>
          </a:p>
        </p:txBody>
      </p:sp>
    </p:spTree>
    <p:extLst>
      <p:ext uri="{BB962C8B-B14F-4D97-AF65-F5344CB8AC3E}">
        <p14:creationId xmlns:p14="http://schemas.microsoft.com/office/powerpoint/2010/main" val="392368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07748"/>
            <a:ext cx="9404723" cy="1400530"/>
          </a:xfrm>
        </p:spPr>
        <p:txBody>
          <a:bodyPr/>
          <a:lstStyle/>
          <a:p>
            <a:r>
              <a:rPr lang="es-EC" b="1" dirty="0"/>
              <a:t>PRUEBAS DE DESEMPEÑO DE LTE </a:t>
            </a:r>
            <a:br>
              <a:rPr lang="es-EC" b="1" dirty="0"/>
            </a:br>
            <a:r>
              <a:rPr lang="es-EC" b="1" dirty="0"/>
              <a:t>RLC Throughput Downlink</a:t>
            </a:r>
            <a:r>
              <a:rPr lang="es-EC" dirty="0"/>
              <a:t/>
            </a:r>
            <a:br>
              <a:rPr lang="es-EC" dirty="0"/>
            </a:br>
            <a:endParaRPr lang="es-EC" b="1" dirty="0"/>
          </a:p>
        </p:txBody>
      </p:sp>
      <p:pic>
        <p:nvPicPr>
          <p:cNvPr id="4" name="Picture 7"/>
          <p:cNvPicPr/>
          <p:nvPr/>
        </p:nvPicPr>
        <p:blipFill>
          <a:blip r:embed="rId2" cstate="print"/>
          <a:srcRect/>
          <a:stretch>
            <a:fillRect/>
          </a:stretch>
        </p:blipFill>
        <p:spPr bwMode="auto">
          <a:xfrm>
            <a:off x="2653260" y="1808278"/>
            <a:ext cx="6865498" cy="4802384"/>
          </a:xfrm>
          <a:prstGeom prst="rect">
            <a:avLst/>
          </a:prstGeom>
          <a:noFill/>
          <a:ln w="9525">
            <a:solidFill>
              <a:srgbClr val="1F497D">
                <a:lumMod val="60000"/>
                <a:lumOff val="40000"/>
              </a:srgbClr>
            </a:solidFill>
            <a:miter lim="800000"/>
            <a:headEnd/>
            <a:tailEnd/>
          </a:ln>
        </p:spPr>
      </p:pic>
      <p:pic>
        <p:nvPicPr>
          <p:cNvPr id="6" name="Imagen 5"/>
          <p:cNvPicPr>
            <a:picLocks noChangeAspect="1"/>
          </p:cNvPicPr>
          <p:nvPr/>
        </p:nvPicPr>
        <p:blipFill rotWithShape="1">
          <a:blip r:embed="rId3"/>
          <a:srcRect l="1359" r="2465"/>
          <a:stretch/>
        </p:blipFill>
        <p:spPr>
          <a:xfrm>
            <a:off x="9608694" y="4831686"/>
            <a:ext cx="2473377" cy="1809750"/>
          </a:xfrm>
          <a:prstGeom prst="rect">
            <a:avLst/>
          </a:prstGeom>
        </p:spPr>
      </p:pic>
      <p:sp>
        <p:nvSpPr>
          <p:cNvPr id="3" name="Rectángulo 2"/>
          <p:cNvSpPr/>
          <p:nvPr/>
        </p:nvSpPr>
        <p:spPr>
          <a:xfrm>
            <a:off x="406274" y="2158584"/>
            <a:ext cx="2157050" cy="1909143"/>
          </a:xfrm>
          <a:prstGeom prst="rect">
            <a:avLst/>
          </a:prstGeom>
        </p:spPr>
        <p:txBody>
          <a:bodyPr vert="horz" lIns="91440" tIns="45720" rIns="91440" bIns="45720" rtlCol="0">
            <a:normAutofit/>
          </a:bodyPr>
          <a:lstStyle/>
          <a:p>
            <a:pPr marL="342900" indent="-342900" algn="just" defTabSz="457200">
              <a:spcBef>
                <a:spcPts val="1000"/>
              </a:spcBef>
              <a:buClr>
                <a:schemeClr val="bg2">
                  <a:lumMod val="40000"/>
                  <a:lumOff val="60000"/>
                </a:schemeClr>
              </a:buClr>
              <a:buSzPct val="80000"/>
              <a:buFont typeface="Wingdings 3" charset="2"/>
              <a:buChar char=""/>
            </a:pPr>
            <a:r>
              <a:rPr lang="es-EC" sz="2000" dirty="0">
                <a:latin typeface="+mj-lt"/>
                <a:ea typeface="+mj-ea"/>
                <a:cs typeface="+mj-cs"/>
              </a:rPr>
              <a:t>Rendimiento en descarga de datos</a:t>
            </a:r>
          </a:p>
          <a:p>
            <a:pPr marL="342900" indent="-342900" algn="just" defTabSz="457200">
              <a:spcBef>
                <a:spcPts val="1000"/>
              </a:spcBef>
              <a:buClr>
                <a:schemeClr val="bg2">
                  <a:lumMod val="40000"/>
                  <a:lumOff val="60000"/>
                </a:schemeClr>
              </a:buClr>
              <a:buSzPct val="80000"/>
              <a:buFont typeface="Wingdings 3" charset="2"/>
              <a:buChar char=""/>
            </a:pPr>
            <a:r>
              <a:rPr lang="es-EC" sz="2000" dirty="0" smtClean="0">
                <a:latin typeface="+mj-lt"/>
                <a:ea typeface="+mj-ea"/>
                <a:cs typeface="+mj-cs"/>
              </a:rPr>
              <a:t>Capa </a:t>
            </a:r>
            <a:r>
              <a:rPr lang="es-EC" sz="2000" dirty="0">
                <a:latin typeface="+mj-lt"/>
                <a:ea typeface="+mj-ea"/>
                <a:cs typeface="+mj-cs"/>
              </a:rPr>
              <a:t>RLC</a:t>
            </a:r>
          </a:p>
        </p:txBody>
      </p:sp>
    </p:spTree>
    <p:extLst>
      <p:ext uri="{BB962C8B-B14F-4D97-AF65-F5344CB8AC3E}">
        <p14:creationId xmlns:p14="http://schemas.microsoft.com/office/powerpoint/2010/main" val="2471063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PRUEBAS DE DESEMPEÑO DE LTE </a:t>
            </a:r>
            <a:br>
              <a:rPr lang="es-EC" b="1" dirty="0"/>
            </a:br>
            <a:r>
              <a:rPr lang="es-EC" b="1" dirty="0"/>
              <a:t>RLC Throughput Uplink</a:t>
            </a:r>
            <a:r>
              <a:rPr lang="es-EC" dirty="0"/>
              <a:t/>
            </a:r>
            <a:br>
              <a:rPr lang="es-EC" dirty="0"/>
            </a:br>
            <a:endParaRPr lang="es-EC" b="1" dirty="0"/>
          </a:p>
        </p:txBody>
      </p:sp>
      <p:pic>
        <p:nvPicPr>
          <p:cNvPr id="9" name="Picture 1" descr="cid:image001.jpg@01CFB703.4FE55C10"/>
          <p:cNvPicPr/>
          <p:nvPr/>
        </p:nvPicPr>
        <p:blipFill>
          <a:blip r:embed="rId2" r:link="rId3" cstate="print"/>
          <a:srcRect/>
          <a:stretch>
            <a:fillRect/>
          </a:stretch>
        </p:blipFill>
        <p:spPr bwMode="auto">
          <a:xfrm>
            <a:off x="9819304" y="5073894"/>
            <a:ext cx="2297373" cy="1476806"/>
          </a:xfrm>
          <a:prstGeom prst="rect">
            <a:avLst/>
          </a:prstGeom>
          <a:noFill/>
          <a:ln w="9525">
            <a:noFill/>
            <a:miter lim="800000"/>
            <a:headEnd/>
            <a:tailEnd/>
          </a:ln>
        </p:spPr>
      </p:pic>
      <p:pic>
        <p:nvPicPr>
          <p:cNvPr id="10" name="Picture 2"/>
          <p:cNvPicPr/>
          <p:nvPr/>
        </p:nvPicPr>
        <p:blipFill>
          <a:blip r:embed="rId4" cstate="print"/>
          <a:srcRect/>
          <a:stretch>
            <a:fillRect/>
          </a:stretch>
        </p:blipFill>
        <p:spPr bwMode="auto">
          <a:xfrm>
            <a:off x="2913679" y="2044315"/>
            <a:ext cx="6905625" cy="4476405"/>
          </a:xfrm>
          <a:prstGeom prst="rect">
            <a:avLst/>
          </a:prstGeom>
          <a:noFill/>
          <a:ln w="6350">
            <a:solidFill>
              <a:srgbClr val="0070C0"/>
            </a:solidFill>
            <a:miter lim="800000"/>
            <a:headEnd/>
            <a:tailEnd/>
          </a:ln>
        </p:spPr>
      </p:pic>
      <p:sp>
        <p:nvSpPr>
          <p:cNvPr id="5" name="Rectángulo 4"/>
          <p:cNvSpPr/>
          <p:nvPr/>
        </p:nvSpPr>
        <p:spPr>
          <a:xfrm>
            <a:off x="646111" y="2449854"/>
            <a:ext cx="2052119" cy="2287038"/>
          </a:xfrm>
          <a:prstGeom prst="rect">
            <a:avLst/>
          </a:prstGeom>
        </p:spPr>
        <p:txBody>
          <a:bodyPr vert="horz" lIns="91440" tIns="45720" rIns="91440" bIns="45720" rtlCol="0">
            <a:normAutofit/>
          </a:bodyPr>
          <a:lstStyle/>
          <a:p>
            <a:pPr marL="342900" indent="-342900" algn="just" defTabSz="457200">
              <a:spcBef>
                <a:spcPts val="1000"/>
              </a:spcBef>
              <a:buClr>
                <a:schemeClr val="bg2">
                  <a:lumMod val="40000"/>
                  <a:lumOff val="60000"/>
                </a:schemeClr>
              </a:buClr>
              <a:buSzPct val="80000"/>
              <a:buFont typeface="Wingdings 3" charset="2"/>
              <a:buChar char=""/>
            </a:pPr>
            <a:r>
              <a:rPr lang="es-EC" sz="2000" dirty="0">
                <a:latin typeface="+mj-lt"/>
                <a:ea typeface="+mj-ea"/>
                <a:cs typeface="+mj-cs"/>
              </a:rPr>
              <a:t>Rendimiento en </a:t>
            </a:r>
            <a:r>
              <a:rPr lang="es-EC" sz="2000" dirty="0" smtClean="0">
                <a:latin typeface="+mj-lt"/>
                <a:ea typeface="+mj-ea"/>
                <a:cs typeface="+mj-cs"/>
              </a:rPr>
              <a:t>carga </a:t>
            </a:r>
            <a:r>
              <a:rPr lang="es-EC" sz="2000" dirty="0">
                <a:latin typeface="+mj-lt"/>
                <a:ea typeface="+mj-ea"/>
                <a:cs typeface="+mj-cs"/>
              </a:rPr>
              <a:t>de datos</a:t>
            </a:r>
          </a:p>
          <a:p>
            <a:pPr marL="342900" indent="-342900" algn="just" defTabSz="457200">
              <a:spcBef>
                <a:spcPts val="1000"/>
              </a:spcBef>
              <a:buClr>
                <a:schemeClr val="bg2">
                  <a:lumMod val="40000"/>
                  <a:lumOff val="60000"/>
                </a:schemeClr>
              </a:buClr>
              <a:buSzPct val="80000"/>
              <a:buFont typeface="Wingdings 3" charset="2"/>
              <a:buChar char=""/>
            </a:pPr>
            <a:r>
              <a:rPr lang="es-EC" sz="2000" dirty="0" smtClean="0">
                <a:latin typeface="+mj-lt"/>
                <a:ea typeface="+mj-ea"/>
                <a:cs typeface="+mj-cs"/>
              </a:rPr>
              <a:t>Capa </a:t>
            </a:r>
            <a:r>
              <a:rPr lang="es-EC" sz="2000" dirty="0">
                <a:latin typeface="+mj-lt"/>
                <a:ea typeface="+mj-ea"/>
                <a:cs typeface="+mj-cs"/>
              </a:rPr>
              <a:t>RLC</a:t>
            </a:r>
          </a:p>
        </p:txBody>
      </p:sp>
    </p:spTree>
    <p:extLst>
      <p:ext uri="{BB962C8B-B14F-4D97-AF65-F5344CB8AC3E}">
        <p14:creationId xmlns:p14="http://schemas.microsoft.com/office/powerpoint/2010/main" val="295256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PRUEBAS DE DESEMPEÑO DE LTE </a:t>
            </a:r>
            <a:br>
              <a:rPr lang="es-EC" b="1" dirty="0"/>
            </a:br>
            <a:r>
              <a:rPr lang="es-EC" dirty="0"/>
              <a:t>EVENTOS</a:t>
            </a: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3539945196"/>
              </p:ext>
            </p:extLst>
          </p:nvPr>
        </p:nvGraphicFramePr>
        <p:xfrm>
          <a:off x="1406372" y="5974486"/>
          <a:ext cx="6867832" cy="625094"/>
        </p:xfrm>
        <a:graphic>
          <a:graphicData uri="http://schemas.openxmlformats.org/drawingml/2006/table">
            <a:tbl>
              <a:tblPr firstRow="1" firstCol="1" bandRow="1">
                <a:tableStyleId>{073A0DAA-6AF3-43AB-8588-CEC1D06C72B9}</a:tableStyleId>
              </a:tblPr>
              <a:tblGrid>
                <a:gridCol w="1517791"/>
                <a:gridCol w="1532900"/>
                <a:gridCol w="1615314"/>
                <a:gridCol w="2201827"/>
              </a:tblGrid>
              <a:tr h="342265">
                <a:tc>
                  <a:txBody>
                    <a:bodyPr/>
                    <a:lstStyle/>
                    <a:p>
                      <a:pPr>
                        <a:lnSpc>
                          <a:spcPct val="107000"/>
                        </a:lnSpc>
                        <a:spcAft>
                          <a:spcPts val="0"/>
                        </a:spcAft>
                      </a:pPr>
                      <a:r>
                        <a:rPr lang="en-US" sz="1200" dirty="0">
                          <a:effectLst/>
                        </a:rPr>
                        <a:t>LTE  CSFB  Setup </a:t>
                      </a:r>
                      <a:r>
                        <a:rPr lang="en-US" sz="1200" dirty="0" smtClean="0">
                          <a:effectLst/>
                        </a:rPr>
                        <a:t>attempt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LTE  CSFB  Setup Success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LTE  CSFB  Setup  Failure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effectLst/>
                        </a:rPr>
                        <a:t>LTE </a:t>
                      </a:r>
                      <a:r>
                        <a:rPr lang="en-US" sz="1200" dirty="0">
                          <a:effectLst/>
                        </a:rPr>
                        <a:t>CSFB Success </a:t>
                      </a:r>
                      <a:r>
                        <a:rPr lang="en-US" sz="1200" dirty="0" smtClean="0">
                          <a:effectLst/>
                        </a:rPr>
                        <a:t>Establishment </a:t>
                      </a:r>
                      <a:r>
                        <a:rPr lang="en-US" sz="1200" dirty="0">
                          <a:effectLst/>
                        </a:rPr>
                        <a:t>Rate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33680">
                <a:tc>
                  <a:txBody>
                    <a:bodyPr/>
                    <a:lstStyle/>
                    <a:p>
                      <a:pPr>
                        <a:lnSpc>
                          <a:spcPct val="107000"/>
                        </a:lnSpc>
                        <a:spcAft>
                          <a:spcPts val="0"/>
                        </a:spcAft>
                      </a:pPr>
                      <a:r>
                        <a:rPr lang="en-US" sz="1200" dirty="0">
                          <a:effectLst/>
                        </a:rPr>
                        <a:t>722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714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rPr>
                        <a:t>98.89%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42341366"/>
              </p:ext>
            </p:extLst>
          </p:nvPr>
        </p:nvGraphicFramePr>
        <p:xfrm>
          <a:off x="1406372" y="4368882"/>
          <a:ext cx="4709160" cy="1369949"/>
        </p:xfrm>
        <a:graphic>
          <a:graphicData uri="http://schemas.openxmlformats.org/drawingml/2006/table">
            <a:tbl>
              <a:tblPr firstRow="1" firstCol="1" bandRow="1">
                <a:tableStyleId>{073A0DAA-6AF3-43AB-8588-CEC1D06C72B9}</a:tableStyleId>
              </a:tblPr>
              <a:tblGrid>
                <a:gridCol w="1170940"/>
                <a:gridCol w="1102995"/>
                <a:gridCol w="1145540"/>
                <a:gridCol w="1289685"/>
              </a:tblGrid>
              <a:tr h="0">
                <a:tc>
                  <a:txBody>
                    <a:bodyPr/>
                    <a:lstStyle/>
                    <a:p>
                      <a:pPr algn="l">
                        <a:lnSpc>
                          <a:spcPct val="107000"/>
                        </a:lnSpc>
                        <a:spcAft>
                          <a:spcPts val="0"/>
                        </a:spcAft>
                      </a:pPr>
                      <a:r>
                        <a:rPr lang="en-US" sz="1200" dirty="0">
                          <a:effectLst/>
                        </a:rPr>
                        <a:t>Evento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dirty="0">
                          <a:effectLst/>
                        </a:rPr>
                        <a:t>Intentos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dirty="0">
                          <a:effectLst/>
                        </a:rPr>
                        <a:t>Exitosos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200" dirty="0">
                          <a:effectLst/>
                        </a:rPr>
                        <a:t>Porcentaje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l">
                        <a:lnSpc>
                          <a:spcPct val="107000"/>
                        </a:lnSpc>
                        <a:spcAft>
                          <a:spcPts val="0"/>
                        </a:spcAft>
                      </a:pPr>
                      <a:r>
                        <a:rPr lang="en-US" sz="1200" dirty="0">
                          <a:effectLst/>
                        </a:rPr>
                        <a:t>Handover Success </a:t>
                      </a:r>
                      <a:r>
                        <a:rPr lang="en-US" sz="1200" dirty="0" smtClean="0">
                          <a:effectLst/>
                        </a:rPr>
                        <a:t>Rate LTE-LTE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dirty="0">
                          <a:effectLst/>
                        </a:rPr>
                        <a:t>3123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dirty="0">
                          <a:effectLst/>
                        </a:rPr>
                        <a:t>3100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200" dirty="0">
                          <a:effectLst/>
                        </a:rPr>
                        <a:t>99.26 %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rPr>
                        <a:t>Handover Success Rate LTE-UMTS</a:t>
                      </a:r>
                      <a:endParaRPr lang="es-EC" sz="1200" dirty="0" smtClean="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200" dirty="0" smtClean="0">
                          <a:effectLst/>
                        </a:rPr>
                        <a:t>722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200" dirty="0" smtClean="0">
                          <a:effectLst/>
                        </a:rPr>
                        <a:t>697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C" sz="1200" dirty="0" smtClean="0">
                          <a:effectLst/>
                        </a:rPr>
                        <a:t>96.4%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7155180"/>
              </p:ext>
            </p:extLst>
          </p:nvPr>
        </p:nvGraphicFramePr>
        <p:xfrm>
          <a:off x="1406372" y="1993693"/>
          <a:ext cx="8947150" cy="965200"/>
        </p:xfrm>
        <a:graphic>
          <a:graphicData uri="http://schemas.openxmlformats.org/drawingml/2006/table">
            <a:tbl>
              <a:tblPr firstRow="1" firstCol="1" bandRow="1">
                <a:tableStyleId>{073A0DAA-6AF3-43AB-8588-CEC1D06C72B9}</a:tableStyleId>
              </a:tblPr>
              <a:tblGrid>
                <a:gridCol w="1789430"/>
                <a:gridCol w="1789430"/>
                <a:gridCol w="1789430"/>
                <a:gridCol w="1789430"/>
                <a:gridCol w="1789430"/>
              </a:tblGrid>
              <a:tr h="298728">
                <a:tc gridSpan="5">
                  <a:txBody>
                    <a:bodyPr/>
                    <a:lstStyle/>
                    <a:p>
                      <a:pPr algn="ctr">
                        <a:spcAft>
                          <a:spcPts val="0"/>
                        </a:spcAft>
                      </a:pPr>
                      <a:r>
                        <a:rPr lang="en-US" sz="1200" dirty="0" err="1">
                          <a:effectLst/>
                        </a:rPr>
                        <a:t>EVENTOS</a:t>
                      </a:r>
                      <a:r>
                        <a:rPr lang="en-US" sz="1200" dirty="0">
                          <a:effectLst/>
                        </a:rPr>
                        <a:t> DE </a:t>
                      </a:r>
                      <a:r>
                        <a:rPr lang="en-US" sz="1200" dirty="0" err="1">
                          <a:effectLst/>
                        </a:rPr>
                        <a:t>ACCESIBILIDAD</a:t>
                      </a:r>
                      <a:r>
                        <a:rPr lang="en-US" sz="1200" dirty="0">
                          <a:effectLst/>
                        </a:rPr>
                        <a:t> </a:t>
                      </a:r>
                      <a:br>
                        <a:rPr lang="en-US" sz="1200" dirty="0">
                          <a:effectLst/>
                        </a:rPr>
                      </a:br>
                      <a:r>
                        <a:rPr lang="en-US" sz="1200" dirty="0">
                          <a:effectLst/>
                        </a:rPr>
                        <a:t>(RRC Connection Setup  Success Rate)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spcAft>
                          <a:spcPts val="0"/>
                        </a:spcAft>
                      </a:pPr>
                      <a:r>
                        <a:rPr lang="en-US" sz="1200">
                          <a:effectLst/>
                        </a:rPr>
                        <a:t>RRC  Setup attempt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RRC Setup Success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dirty="0">
                          <a:effectLst/>
                        </a:rPr>
                        <a:t>RRC Setup </a:t>
                      </a:r>
                      <a:endParaRPr lang="es-EC" sz="1200" dirty="0">
                        <a:effectLst/>
                      </a:endParaRPr>
                    </a:p>
                    <a:p>
                      <a:pPr>
                        <a:spcAft>
                          <a:spcPts val="0"/>
                        </a:spcAft>
                      </a:pPr>
                      <a:r>
                        <a:rPr lang="en-US" sz="1200" dirty="0">
                          <a:effectLst/>
                        </a:rPr>
                        <a:t>Failure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RRC Stablishment Rate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RRC Setup Time Delay Average (ms)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3680">
                <a:tc>
                  <a:txBody>
                    <a:bodyPr/>
                    <a:lstStyle/>
                    <a:p>
                      <a:pPr>
                        <a:spcAft>
                          <a:spcPts val="0"/>
                        </a:spcAft>
                      </a:pPr>
                      <a:r>
                        <a:rPr lang="en-US" sz="1200" dirty="0">
                          <a:effectLst/>
                        </a:rPr>
                        <a:t>409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407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dirty="0">
                          <a:effectLst/>
                        </a:rPr>
                        <a:t>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dirty="0">
                          <a:effectLst/>
                        </a:rPr>
                        <a:t>99.5%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dirty="0">
                          <a:effectLst/>
                        </a:rPr>
                        <a:t>38.31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98367001"/>
              </p:ext>
            </p:extLst>
          </p:nvPr>
        </p:nvGraphicFramePr>
        <p:xfrm>
          <a:off x="1380972" y="3175005"/>
          <a:ext cx="8947150" cy="965200"/>
        </p:xfrm>
        <a:graphic>
          <a:graphicData uri="http://schemas.openxmlformats.org/drawingml/2006/table">
            <a:tbl>
              <a:tblPr firstRow="1" firstCol="1" bandRow="1">
                <a:tableStyleId>{073A0DAA-6AF3-43AB-8588-CEC1D06C72B9}</a:tableStyleId>
              </a:tblPr>
              <a:tblGrid>
                <a:gridCol w="1495963"/>
                <a:gridCol w="1519226"/>
                <a:gridCol w="1597961"/>
                <a:gridCol w="1517437"/>
                <a:gridCol w="1456596"/>
                <a:gridCol w="1359967"/>
              </a:tblGrid>
              <a:tr h="0">
                <a:tc gridSpan="6">
                  <a:txBody>
                    <a:bodyPr/>
                    <a:lstStyle/>
                    <a:p>
                      <a:pPr algn="ctr">
                        <a:spcAft>
                          <a:spcPts val="0"/>
                        </a:spcAft>
                      </a:pPr>
                      <a:r>
                        <a:rPr lang="en-US" sz="1200" dirty="0" err="1">
                          <a:effectLst/>
                        </a:rPr>
                        <a:t>EVENTOS</a:t>
                      </a:r>
                      <a:r>
                        <a:rPr lang="en-US" sz="1200" dirty="0">
                          <a:effectLst/>
                        </a:rPr>
                        <a:t> DE RETENIBILIDAD </a:t>
                      </a:r>
                      <a:br>
                        <a:rPr lang="en-US" sz="1200" dirty="0">
                          <a:effectLst/>
                        </a:rPr>
                      </a:br>
                      <a:r>
                        <a:rPr lang="en-US" sz="1200" dirty="0">
                          <a:effectLst/>
                        </a:rPr>
                        <a:t>(</a:t>
                      </a:r>
                      <a:r>
                        <a:rPr lang="en-US" sz="1200" dirty="0" err="1">
                          <a:effectLst/>
                        </a:rPr>
                        <a:t>eRab</a:t>
                      </a:r>
                      <a:r>
                        <a:rPr lang="en-US" sz="1200" dirty="0">
                          <a:effectLst/>
                        </a:rPr>
                        <a:t> Establishment Success Rate)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spcAft>
                          <a:spcPts val="0"/>
                        </a:spcAft>
                      </a:pPr>
                      <a:r>
                        <a:rPr lang="en-US" sz="1200">
                          <a:effectLst/>
                        </a:rPr>
                        <a:t>Erab  Setup attemp</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Erab Setup Success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Access Failures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Normal Release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Abnormal release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Call </a:t>
                      </a:r>
                      <a:endParaRPr lang="es-EC" sz="1200">
                        <a:effectLst/>
                      </a:endParaRPr>
                    </a:p>
                    <a:p>
                      <a:pPr>
                        <a:spcAft>
                          <a:spcPts val="0"/>
                        </a:spcAft>
                      </a:pPr>
                      <a:r>
                        <a:rPr lang="en-US" sz="1200">
                          <a:effectLst/>
                        </a:rPr>
                        <a:t>Dropped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33680">
                <a:tc>
                  <a:txBody>
                    <a:bodyPr/>
                    <a:lstStyle/>
                    <a:p>
                      <a:pPr>
                        <a:spcAft>
                          <a:spcPts val="0"/>
                        </a:spcAft>
                      </a:pPr>
                      <a:r>
                        <a:rPr lang="en-US" sz="1200">
                          <a:effectLst/>
                        </a:rPr>
                        <a:t>382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382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367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a:effectLst/>
                        </a:rPr>
                        <a:t>15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200" dirty="0">
                          <a:effectLst/>
                        </a:rPr>
                        <a:t>3.96%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70620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16827" cy="1400530"/>
          </a:xfrm>
        </p:spPr>
        <p:txBody>
          <a:bodyPr/>
          <a:lstStyle/>
          <a:p>
            <a:r>
              <a:rPr lang="es-EC" b="1" dirty="0"/>
              <a:t>PRUEBAS DE DESEMPEÑO DE </a:t>
            </a:r>
            <a:r>
              <a:rPr lang="es-EC" b="1" dirty="0" smtClean="0"/>
              <a:t>LTE</a:t>
            </a:r>
            <a:br>
              <a:rPr lang="es-EC" b="1" dirty="0" smtClean="0"/>
            </a:br>
            <a:r>
              <a:rPr lang="es-EC" sz="3600" dirty="0"/>
              <a:t>KPIs (Indicadores Clave de Rendimiento</a:t>
            </a:r>
            <a:r>
              <a:rPr lang="es-EC" sz="4000" dirty="0"/>
              <a:t>)</a:t>
            </a:r>
            <a:r>
              <a:rPr lang="es-EC" dirty="0"/>
              <a:t/>
            </a:r>
            <a:br>
              <a:rPr lang="es-EC" dirty="0"/>
            </a:b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2557907793"/>
              </p:ext>
            </p:extLst>
          </p:nvPr>
        </p:nvGraphicFramePr>
        <p:xfrm>
          <a:off x="1041534" y="2128603"/>
          <a:ext cx="9571502" cy="3947432"/>
        </p:xfrm>
        <a:graphic>
          <a:graphicData uri="http://schemas.openxmlformats.org/drawingml/2006/table">
            <a:tbl>
              <a:tblPr firstRow="1" firstCol="1" lastRow="1" lastCol="1" bandRow="1" bandCol="1">
                <a:tableStyleId>{775DCB02-9BB8-47FD-8907-85C794F793BA}</a:tableStyleId>
              </a:tblPr>
              <a:tblGrid>
                <a:gridCol w="3775001"/>
                <a:gridCol w="1117952"/>
                <a:gridCol w="1146665"/>
                <a:gridCol w="1843471"/>
                <a:gridCol w="1688413"/>
              </a:tblGrid>
              <a:tr h="954166">
                <a:tc>
                  <a:txBody>
                    <a:bodyPr/>
                    <a:lstStyle/>
                    <a:p>
                      <a:pPr>
                        <a:lnSpc>
                          <a:spcPct val="107000"/>
                        </a:lnSpc>
                        <a:spcAft>
                          <a:spcPts val="0"/>
                        </a:spcAft>
                      </a:pPr>
                      <a:r>
                        <a:rPr lang="en-US" sz="1200" b="1" dirty="0" err="1">
                          <a:effectLst/>
                          <a:latin typeface="Arial" panose="020B0604020202020204" pitchFamily="34" charset="0"/>
                          <a:ea typeface="Calibri" panose="020F0502020204030204" pitchFamily="34" charset="0"/>
                          <a:cs typeface="Times New Roman" panose="02020603050405020304" pitchFamily="18" charset="0"/>
                        </a:rPr>
                        <a:t>KPI</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Fuente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Valor Actual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Target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Comentario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1016">
                <a:tc>
                  <a:txBody>
                    <a:bodyPr/>
                    <a:lstStyle/>
                    <a:p>
                      <a:pPr>
                        <a:lnSpc>
                          <a:spcPct val="107000"/>
                        </a:lnSpc>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RRC Connection Setup  Success Rate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Accesibilidad</a:t>
                      </a: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99.5 %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r>
                        <a:rPr lang="en-US" sz="1200">
                          <a:effectLst/>
                          <a:latin typeface="Arial" panose="020B0604020202020204" pitchFamily="34" charset="0"/>
                          <a:ea typeface="Calibri" panose="020F0502020204030204" pitchFamily="34" charset="0"/>
                          <a:cs typeface="Times New Roman" panose="02020603050405020304" pitchFamily="18" charset="0"/>
                        </a:rPr>
                        <a:t>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Cumple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1016">
                <a:tc>
                  <a:txBody>
                    <a:bodyPr/>
                    <a:lstStyle/>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eRab Establishment Success Rate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(Retenibilidad)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r>
                        <a:rPr lang="en-US" sz="1200">
                          <a:effectLst/>
                          <a:latin typeface="Arial" panose="020B0604020202020204" pitchFamily="34" charset="0"/>
                          <a:ea typeface="Calibri" panose="020F0502020204030204" pitchFamily="34" charset="0"/>
                          <a:cs typeface="Times New Roman" panose="02020603050405020304" pitchFamily="18" charset="0"/>
                        </a:rPr>
                        <a:t>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Cumple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2614">
                <a:tc>
                  <a:txBody>
                    <a:bodyPr/>
                    <a:lstStyle/>
                    <a:p>
                      <a:pPr>
                        <a:lnSpc>
                          <a:spcPct val="107000"/>
                        </a:lnSpc>
                        <a:spcAft>
                          <a:spcPts val="0"/>
                        </a:spcAft>
                      </a:pPr>
                      <a:r>
                        <a:rPr lang="es-EC" sz="1200" b="1">
                          <a:effectLst/>
                          <a:latin typeface="Arial" panose="020B0604020202020204" pitchFamily="34" charset="0"/>
                          <a:ea typeface="Calibri" panose="020F0502020204030204" pitchFamily="34" charset="0"/>
                          <a:cs typeface="Times New Roman" panose="02020603050405020304" pitchFamily="18" charset="0"/>
                        </a:rPr>
                        <a:t>Call Drop Rate (Llamadas Caidas)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3.96%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&lt; = 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Cumple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70479">
                <a:tc>
                  <a:txBody>
                    <a:bodyPr/>
                    <a:lstStyle/>
                    <a:p>
                      <a:pPr>
                        <a:lnSpc>
                          <a:spcPct val="107000"/>
                        </a:lnSpc>
                        <a:spcAft>
                          <a:spcPts val="0"/>
                        </a:spcAft>
                      </a:pPr>
                      <a:r>
                        <a:rPr lang="en-US" sz="1200" b="1" dirty="0" err="1">
                          <a:effectLst/>
                          <a:latin typeface="Arial" panose="020B0604020202020204" pitchFamily="34" charset="0"/>
                          <a:ea typeface="Calibri" panose="020F0502020204030204" pitchFamily="34" charset="0"/>
                          <a:cs typeface="Times New Roman" panose="02020603050405020304" pitchFamily="18" charset="0"/>
                        </a:rPr>
                        <a:t>IntraFreq</a:t>
                      </a:r>
                      <a:r>
                        <a:rPr lang="en-US" sz="1200" b="1" dirty="0">
                          <a:effectLst/>
                          <a:latin typeface="Arial" panose="020B0604020202020204" pitchFamily="34" charset="0"/>
                          <a:ea typeface="Calibri" panose="020F0502020204030204" pitchFamily="34" charset="0"/>
                          <a:cs typeface="Times New Roman" panose="02020603050405020304" pitchFamily="18" charset="0"/>
                        </a:rPr>
                        <a:t> Handover Success Rate (LTE&lt;-&gt;LTE)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99.6%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a:t>
                      </a:r>
                      <a:r>
                        <a:rPr lang="en-US" sz="1200">
                          <a:effectLst/>
                          <a:latin typeface="Arial" panose="020B0604020202020204" pitchFamily="34" charset="0"/>
                          <a:ea typeface="Calibri" panose="020F0502020204030204" pitchFamily="34" charset="0"/>
                          <a:cs typeface="Times New Roman" panose="02020603050405020304" pitchFamily="18" charset="0"/>
                        </a:rPr>
                        <a:t> 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Cumple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36109">
                <a:tc>
                  <a:txBody>
                    <a:bodyPr/>
                    <a:lstStyle/>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InterRat Handover Success Rate (LTE&lt;-&gt;UMTS)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96.54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90%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Cumple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1016">
                <a:tc>
                  <a:txBody>
                    <a:bodyPr/>
                    <a:lstStyle/>
                    <a:p>
                      <a:pPr>
                        <a:lnSpc>
                          <a:spcPct val="107000"/>
                        </a:lnSpc>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RLC Layer Throughput DL/UL – Mobility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Movilidad</a:t>
                      </a: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30­.5/16.0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Cumple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1016">
                <a:tc>
                  <a:txBody>
                    <a:bodyPr/>
                    <a:lstStyle/>
                    <a:p>
                      <a:pPr>
                        <a:lnSpc>
                          <a:spcPct val="107000"/>
                        </a:lnSpc>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RLC Throughput DL/UL- Stationary (Rendimiento)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ST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75.16­/40.95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Cumple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30171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ÍNDICE</a:t>
            </a:r>
            <a:r>
              <a:rPr lang="es-EC" dirty="0" smtClean="0"/>
              <a:t/>
            </a:r>
            <a:br>
              <a:rPr lang="es-EC" dirty="0" smtClean="0"/>
            </a:br>
            <a:endParaRPr lang="es-EC" dirty="0"/>
          </a:p>
        </p:txBody>
      </p:sp>
      <p:sp>
        <p:nvSpPr>
          <p:cNvPr id="3" name="Marcador de contenido 2"/>
          <p:cNvSpPr>
            <a:spLocks noGrp="1"/>
          </p:cNvSpPr>
          <p:nvPr>
            <p:ph idx="1"/>
          </p:nvPr>
        </p:nvSpPr>
        <p:spPr>
          <a:xfrm>
            <a:off x="1064303" y="1603948"/>
            <a:ext cx="9803566" cy="4644451"/>
          </a:xfrm>
        </p:spPr>
        <p:txBody>
          <a:bodyPr>
            <a:normAutofit fontScale="85000" lnSpcReduction="20000"/>
          </a:bodyPr>
          <a:lstStyle/>
          <a:p>
            <a:pPr>
              <a:buFont typeface="Wingdings" panose="05000000000000000000" pitchFamily="2" charset="2"/>
              <a:buChar char="v"/>
            </a:pPr>
            <a:r>
              <a:rPr lang="es-EC" dirty="0" smtClean="0"/>
              <a:t>RESUMEN</a:t>
            </a:r>
          </a:p>
          <a:p>
            <a:pPr>
              <a:buFont typeface="Wingdings" panose="05000000000000000000" pitchFamily="2" charset="2"/>
              <a:buChar char="v"/>
            </a:pPr>
            <a:r>
              <a:rPr lang="es-EC" dirty="0" smtClean="0"/>
              <a:t>OBJETIVO GENERAL</a:t>
            </a:r>
          </a:p>
          <a:p>
            <a:pPr>
              <a:buFont typeface="Wingdings" panose="05000000000000000000" pitchFamily="2" charset="2"/>
              <a:buChar char="v"/>
            </a:pPr>
            <a:r>
              <a:rPr lang="es-EC" dirty="0" smtClean="0"/>
              <a:t>OBJETIVOS ESPECÍFICOS</a:t>
            </a:r>
          </a:p>
          <a:p>
            <a:pPr>
              <a:buFont typeface="Wingdings" panose="05000000000000000000" pitchFamily="2" charset="2"/>
              <a:buChar char="v"/>
            </a:pPr>
            <a:r>
              <a:rPr lang="es-EC" dirty="0" smtClean="0"/>
              <a:t>LONG TERM EVOLUTION</a:t>
            </a:r>
          </a:p>
          <a:p>
            <a:pPr>
              <a:buFont typeface="Wingdings" panose="05000000000000000000" pitchFamily="2" charset="2"/>
              <a:buChar char="v"/>
            </a:pPr>
            <a:r>
              <a:rPr lang="es-EC" dirty="0" smtClean="0"/>
              <a:t>CARACTERÍSTICAS RELEASE 8</a:t>
            </a:r>
          </a:p>
          <a:p>
            <a:pPr>
              <a:buFont typeface="Wingdings" panose="05000000000000000000" pitchFamily="2" charset="2"/>
              <a:buChar char="v"/>
            </a:pPr>
            <a:r>
              <a:rPr lang="es-EC" dirty="0" smtClean="0"/>
              <a:t>MULTIPLE INPUT MULTIPLE OUTPUT</a:t>
            </a:r>
          </a:p>
          <a:p>
            <a:pPr>
              <a:buFont typeface="Wingdings" panose="05000000000000000000" pitchFamily="2" charset="2"/>
              <a:buChar char="v"/>
            </a:pPr>
            <a:r>
              <a:rPr lang="es-EC" dirty="0" smtClean="0"/>
              <a:t>ARQUITECTURA DE RED LTE</a:t>
            </a:r>
          </a:p>
          <a:p>
            <a:pPr>
              <a:buFont typeface="Wingdings" panose="05000000000000000000" pitchFamily="2" charset="2"/>
              <a:buChar char="v"/>
            </a:pPr>
            <a:r>
              <a:rPr lang="es-EC" dirty="0" smtClean="0"/>
              <a:t>IP MULTIMEDIA </a:t>
            </a:r>
            <a:r>
              <a:rPr lang="es-EC" dirty="0" err="1" smtClean="0"/>
              <a:t>SUBSYSTEM</a:t>
            </a:r>
            <a:r>
              <a:rPr lang="es-EC" dirty="0" smtClean="0"/>
              <a:t> (IMS) </a:t>
            </a:r>
          </a:p>
          <a:p>
            <a:pPr>
              <a:buFont typeface="Wingdings" panose="05000000000000000000" pitchFamily="2" charset="2"/>
              <a:buChar char="v"/>
            </a:pPr>
            <a:r>
              <a:rPr lang="es-EC" dirty="0" smtClean="0"/>
              <a:t>SERVICIOS EN UNA RED LTE</a:t>
            </a:r>
          </a:p>
          <a:p>
            <a:pPr>
              <a:buFont typeface="Wingdings" panose="05000000000000000000" pitchFamily="2" charset="2"/>
              <a:buChar char="v"/>
            </a:pPr>
            <a:r>
              <a:rPr lang="es-EC" dirty="0" smtClean="0"/>
              <a:t>PRUEBAS DE DESEMPEÑO LTE</a:t>
            </a:r>
          </a:p>
          <a:p>
            <a:pPr>
              <a:buFont typeface="Wingdings" panose="05000000000000000000" pitchFamily="2" charset="2"/>
              <a:buChar char="v"/>
            </a:pPr>
            <a:r>
              <a:rPr lang="es-EC" dirty="0" smtClean="0"/>
              <a:t>RESULTADOS</a:t>
            </a:r>
          </a:p>
          <a:p>
            <a:pPr>
              <a:buFont typeface="Wingdings" panose="05000000000000000000" pitchFamily="2" charset="2"/>
              <a:buChar char="v"/>
            </a:pPr>
            <a:r>
              <a:rPr lang="es-EC" dirty="0" smtClean="0"/>
              <a:t>CONCLUSIONES</a:t>
            </a:r>
          </a:p>
          <a:p>
            <a:pPr>
              <a:buFont typeface="Wingdings" panose="05000000000000000000" pitchFamily="2" charset="2"/>
              <a:buChar char="v"/>
            </a:pPr>
            <a:r>
              <a:rPr lang="es-EC" dirty="0" smtClean="0"/>
              <a:t>RECOMENDACIONES</a:t>
            </a:r>
          </a:p>
          <a:p>
            <a:endParaRPr lang="es-EC" dirty="0" smtClean="0"/>
          </a:p>
          <a:p>
            <a:endParaRPr lang="es-EC" dirty="0" smtClean="0"/>
          </a:p>
          <a:p>
            <a:endParaRPr lang="es-EC" dirty="0"/>
          </a:p>
        </p:txBody>
      </p:sp>
    </p:spTree>
    <p:extLst>
      <p:ext uri="{BB962C8B-B14F-4D97-AF65-F5344CB8AC3E}">
        <p14:creationId xmlns:p14="http://schemas.microsoft.com/office/powerpoint/2010/main" val="140247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332798"/>
            <a:ext cx="9404723" cy="1400530"/>
          </a:xfrm>
        </p:spPr>
        <p:txBody>
          <a:bodyPr/>
          <a:lstStyle/>
          <a:p>
            <a:r>
              <a:rPr lang="es-EC" b="1" dirty="0"/>
              <a:t>RESULTADOS</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0904" y="1033063"/>
            <a:ext cx="9712092" cy="5606321"/>
          </a:xfrm>
          <a:prstGeom prst="rect">
            <a:avLst/>
          </a:prstGeom>
          <a:noFill/>
          <a:ln>
            <a:noFill/>
          </a:ln>
        </p:spPr>
      </p:pic>
    </p:spTree>
    <p:extLst>
      <p:ext uri="{BB962C8B-B14F-4D97-AF65-F5344CB8AC3E}">
        <p14:creationId xmlns:p14="http://schemas.microsoft.com/office/powerpoint/2010/main" val="2899730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RESULTADOS</a:t>
            </a:r>
            <a:endParaRPr lang="es-EC" b="1" dirty="0"/>
          </a:p>
        </p:txBody>
      </p:sp>
      <p:sp>
        <p:nvSpPr>
          <p:cNvPr id="3" name="Marcador de contenido 2"/>
          <p:cNvSpPr>
            <a:spLocks noGrp="1"/>
          </p:cNvSpPr>
          <p:nvPr>
            <p:ph idx="1"/>
          </p:nvPr>
        </p:nvSpPr>
        <p:spPr>
          <a:xfrm>
            <a:off x="1103312" y="1536700"/>
            <a:ext cx="9494734" cy="4564297"/>
          </a:xfrm>
        </p:spPr>
        <p:txBody>
          <a:bodyPr>
            <a:normAutofit/>
          </a:bodyPr>
          <a:lstStyle/>
          <a:p>
            <a:pPr algn="just"/>
            <a:r>
              <a:rPr lang="es-EC" dirty="0"/>
              <a:t>En la zonas señaladas en la figura </a:t>
            </a:r>
            <a:r>
              <a:rPr lang="es-EC" dirty="0" smtClean="0"/>
              <a:t>los </a:t>
            </a:r>
            <a:r>
              <a:rPr lang="es-EC" dirty="0"/>
              <a:t>niveles de RSRP son menores a -110 dBm, y los niveles de SINR son menores a 0 dB, dado que los niveles de cobertura son tan bajos se producen accesos fallidos de llamadas y/o caída de sesiones.</a:t>
            </a:r>
          </a:p>
          <a:p>
            <a:pPr algn="just"/>
            <a:r>
              <a:rPr lang="es-EC" dirty="0"/>
              <a:t>De acuerdo a los resultados </a:t>
            </a:r>
            <a:r>
              <a:rPr lang="es-EC" dirty="0" smtClean="0"/>
              <a:t>se </a:t>
            </a:r>
            <a:r>
              <a:rPr lang="es-EC" dirty="0"/>
              <a:t>obtuvo </a:t>
            </a:r>
            <a:r>
              <a:rPr lang="es-EC" dirty="0" smtClean="0"/>
              <a:t>8 </a:t>
            </a:r>
            <a:r>
              <a:rPr lang="es-EC" dirty="0"/>
              <a:t>eventos fallidos </a:t>
            </a:r>
            <a:r>
              <a:rPr lang="es-EC" dirty="0" smtClean="0"/>
              <a:t>que se </a:t>
            </a:r>
            <a:r>
              <a:rPr lang="es-EC" dirty="0"/>
              <a:t>dan por fallas de cobertura y calidad de la red 3G</a:t>
            </a:r>
            <a:r>
              <a:rPr lang="es-EC" dirty="0" smtClean="0"/>
              <a:t>.</a:t>
            </a:r>
          </a:p>
          <a:p>
            <a:pPr algn="just"/>
            <a:r>
              <a:rPr lang="es-EC" dirty="0" smtClean="0"/>
              <a:t>El </a:t>
            </a:r>
            <a:r>
              <a:rPr lang="es-EC" dirty="0"/>
              <a:t>Call Drop Rate obtiene un porcentaje de 3.96% </a:t>
            </a:r>
            <a:r>
              <a:rPr lang="es-EC" dirty="0" smtClean="0"/>
              <a:t>valor cercano al umbral permitido, debido a una mala configuración el nodo estadio </a:t>
            </a:r>
            <a:r>
              <a:rPr lang="es-EC" dirty="0" smtClean="0"/>
              <a:t>olímpico.</a:t>
            </a:r>
            <a:endParaRPr lang="es-EC" dirty="0"/>
          </a:p>
        </p:txBody>
      </p:sp>
    </p:spTree>
    <p:extLst>
      <p:ext uri="{BB962C8B-B14F-4D97-AF65-F5344CB8AC3E}">
        <p14:creationId xmlns:p14="http://schemas.microsoft.com/office/powerpoint/2010/main" val="22103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CONCLUSIONES</a:t>
            </a:r>
            <a:br>
              <a:rPr lang="es-EC" b="1" dirty="0" smtClean="0"/>
            </a:br>
            <a:endParaRPr lang="es-EC" b="1" dirty="0"/>
          </a:p>
        </p:txBody>
      </p:sp>
      <p:sp>
        <p:nvSpPr>
          <p:cNvPr id="3" name="Marcador de contenido 2"/>
          <p:cNvSpPr>
            <a:spLocks noGrp="1"/>
          </p:cNvSpPr>
          <p:nvPr>
            <p:ph idx="1"/>
          </p:nvPr>
        </p:nvSpPr>
        <p:spPr>
          <a:xfrm>
            <a:off x="1103312" y="1853248"/>
            <a:ext cx="9509724" cy="4395151"/>
          </a:xfrm>
        </p:spPr>
        <p:txBody>
          <a:bodyPr>
            <a:normAutofit/>
          </a:bodyPr>
          <a:lstStyle/>
          <a:p>
            <a:pPr lvl="0" algn="just"/>
            <a:r>
              <a:rPr lang="es-EC" dirty="0"/>
              <a:t>En la ruta analizada </a:t>
            </a:r>
            <a:r>
              <a:rPr lang="es-EC" dirty="0" smtClean="0"/>
              <a:t>para </a:t>
            </a:r>
            <a:r>
              <a:rPr lang="es-EC" dirty="0"/>
              <a:t>el caso de cobertura se analizó el RSRP que obtuvo un valor máximo de -49.38  dBm y un valor promedio de -96.54 dBm, mientras que para calidad se analizó el SINR que obtuvo un valor máximo de 30.00 dB y un valor promedio de 10.85 dB. </a:t>
            </a:r>
            <a:r>
              <a:rPr lang="es-EC" dirty="0"/>
              <a:t>E</a:t>
            </a:r>
            <a:r>
              <a:rPr lang="es-EC" dirty="0" smtClean="0"/>
              <a:t>stos </a:t>
            </a:r>
            <a:r>
              <a:rPr lang="es-EC" dirty="0"/>
              <a:t>resultados determinan un buen servicio al usuario.</a:t>
            </a:r>
          </a:p>
          <a:p>
            <a:pPr lvl="0" algn="just"/>
            <a:r>
              <a:rPr lang="es-EC" dirty="0"/>
              <a:t>Los niveles máximos de descarga en el Drive Test, alcanzan un valor de 98.89  Mbps, mientras </a:t>
            </a:r>
            <a:r>
              <a:rPr lang="es-EC" dirty="0" smtClean="0"/>
              <a:t>el </a:t>
            </a:r>
            <a:r>
              <a:rPr lang="es-EC" dirty="0"/>
              <a:t>valor promedio es de 30.5 Mbps. Para </a:t>
            </a:r>
            <a:r>
              <a:rPr lang="es-EC" dirty="0" smtClean="0"/>
              <a:t>pruebas </a:t>
            </a:r>
            <a:r>
              <a:rPr lang="es-EC" dirty="0"/>
              <a:t>estáticas en </a:t>
            </a:r>
            <a:r>
              <a:rPr lang="es-EC" dirty="0" smtClean="0"/>
              <a:t>descarga</a:t>
            </a:r>
            <a:r>
              <a:rPr lang="es-EC" dirty="0"/>
              <a:t>, se tiene un </a:t>
            </a:r>
            <a:r>
              <a:rPr lang="es-EC" dirty="0" smtClean="0"/>
              <a:t>promedio </a:t>
            </a:r>
            <a:r>
              <a:rPr lang="es-EC" dirty="0"/>
              <a:t>es de  75.16  Mbps.  </a:t>
            </a:r>
            <a:r>
              <a:rPr lang="es-EC" dirty="0" smtClean="0"/>
              <a:t>Y para carga un  </a:t>
            </a:r>
            <a:r>
              <a:rPr lang="es-EC" dirty="0"/>
              <a:t>promedio de 40.91 Mbps, velocidades que garantizan </a:t>
            </a:r>
            <a:r>
              <a:rPr lang="es-EC" dirty="0" smtClean="0"/>
              <a:t>el</a:t>
            </a:r>
            <a:r>
              <a:rPr lang="es-EC" dirty="0" smtClean="0"/>
              <a:t> buen rendimiento de la red. </a:t>
            </a:r>
            <a:endParaRPr lang="es-EC" dirty="0"/>
          </a:p>
          <a:p>
            <a:endParaRPr lang="es-EC" dirty="0"/>
          </a:p>
        </p:txBody>
      </p:sp>
    </p:spTree>
    <p:extLst>
      <p:ext uri="{BB962C8B-B14F-4D97-AF65-F5344CB8AC3E}">
        <p14:creationId xmlns:p14="http://schemas.microsoft.com/office/powerpoint/2010/main" val="1973948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CONCLUSIONES</a:t>
            </a:r>
            <a:br>
              <a:rPr lang="es-EC" b="1" dirty="0" smtClean="0"/>
            </a:br>
            <a:endParaRPr lang="es-EC" b="1" dirty="0"/>
          </a:p>
        </p:txBody>
      </p:sp>
      <p:sp>
        <p:nvSpPr>
          <p:cNvPr id="3" name="Marcador de contenido 2"/>
          <p:cNvSpPr>
            <a:spLocks noGrp="1"/>
          </p:cNvSpPr>
          <p:nvPr>
            <p:ph idx="1"/>
          </p:nvPr>
        </p:nvSpPr>
        <p:spPr>
          <a:xfrm>
            <a:off x="1103312" y="1853248"/>
            <a:ext cx="8715245" cy="4052877"/>
          </a:xfrm>
        </p:spPr>
        <p:txBody>
          <a:bodyPr>
            <a:normAutofit/>
          </a:bodyPr>
          <a:lstStyle/>
          <a:p>
            <a:pPr lvl="0" algn="just"/>
            <a:r>
              <a:rPr lang="es-EC" dirty="0"/>
              <a:t>Con los datos obtenidos en las pruebas de este proyecto se verifica el comportamiento actual de la red, en el clúster para de esta manera mejorar el servicio de LTE. Con la implementación de los cambios tanto </a:t>
            </a:r>
            <a:r>
              <a:rPr lang="es-EC" dirty="0" smtClean="0"/>
              <a:t>físicos </a:t>
            </a:r>
            <a:r>
              <a:rPr lang="es-EC" dirty="0"/>
              <a:t>y </a:t>
            </a:r>
            <a:r>
              <a:rPr lang="es-EC" dirty="0" smtClean="0"/>
              <a:t>lógicos </a:t>
            </a:r>
            <a:r>
              <a:rPr lang="es-EC" dirty="0"/>
              <a:t>es posible mejorar cobertura, calidad, e indicadores claves de desempeño de la red (Key Performance Indicators, KPIs).</a:t>
            </a:r>
          </a:p>
          <a:p>
            <a:pPr lvl="0" algn="just"/>
            <a:r>
              <a:rPr lang="es-EC" dirty="0"/>
              <a:t>Nuestro país tienen algunas bandas de frecuencia que no han sido ocupadas que permitirá a los operadoras desplegar en mejores condiciones el servicio móvil avanzado (SMA) al contar con bloques de frecuencia en las bandas de 700 MHz y 2500 MHz</a:t>
            </a:r>
            <a:r>
              <a:rPr lang="es-EC" dirty="0" smtClean="0"/>
              <a:t>.</a:t>
            </a:r>
            <a:endParaRPr lang="es-EC" dirty="0"/>
          </a:p>
        </p:txBody>
      </p:sp>
    </p:spTree>
    <p:extLst>
      <p:ext uri="{BB962C8B-B14F-4D97-AF65-F5344CB8AC3E}">
        <p14:creationId xmlns:p14="http://schemas.microsoft.com/office/powerpoint/2010/main" val="161453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p:txBody>
          <a:bodyPr/>
          <a:lstStyle/>
          <a:p>
            <a:pPr lvl="0" algn="just"/>
            <a:r>
              <a:rPr lang="es-EC" dirty="0"/>
              <a:t>La evaluación de redes celulares debe ser realizada de manera periódica, bajo diferentes condiciones y horas del día, para de esta manera garantizar servicios de mejor calidad y detectar problemas para dar soluciones rápidas y efectivas.</a:t>
            </a:r>
          </a:p>
          <a:p>
            <a:pPr lvl="0" algn="just"/>
            <a:r>
              <a:rPr lang="es-EC" dirty="0"/>
              <a:t>CNT debe desplegar cobertura de LTE en zonas rurales, autopistas, carreteras, al tener la ventaja de contar infraestructura para el crecimiento de su red.</a:t>
            </a:r>
          </a:p>
          <a:p>
            <a:pPr marL="0" indent="0">
              <a:buNone/>
            </a:pPr>
            <a:endParaRPr lang="es-EC" dirty="0"/>
          </a:p>
        </p:txBody>
      </p:sp>
    </p:spTree>
    <p:extLst>
      <p:ext uri="{BB962C8B-B14F-4D97-AF65-F5344CB8AC3E}">
        <p14:creationId xmlns:p14="http://schemas.microsoft.com/office/powerpoint/2010/main" val="226853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p:txBody>
          <a:bodyPr>
            <a:normAutofit/>
          </a:bodyPr>
          <a:lstStyle/>
          <a:p>
            <a:pPr lvl="0" algn="just"/>
            <a:r>
              <a:rPr lang="es-EC" dirty="0"/>
              <a:t>Para tener éxito en la entrega de una buena experiencia del cliente VoLTE, CNT EP tendrá que ser capaz de probar, solucionar problemas, gestionar y optimizar la red y los servicios para garantizar que cumplen las expectativas del usuario.</a:t>
            </a:r>
          </a:p>
          <a:p>
            <a:pPr lvl="0" algn="just"/>
            <a:r>
              <a:rPr lang="es-EC" dirty="0"/>
              <a:t>La red LTE de la CNT se encuentra en constante crecimiento, convirtiéndose en una red dinámica, por lo que un proceso de optimización se debe realizar constantemente cada cierto periodo de tiempo para poder suplir con los problemas y demanda de </a:t>
            </a:r>
            <a:r>
              <a:rPr lang="es-EC" dirty="0" smtClean="0"/>
              <a:t>capacidad </a:t>
            </a:r>
            <a:r>
              <a:rPr lang="es-EC" dirty="0"/>
              <a:t>que se presenten en un futuro.</a:t>
            </a:r>
          </a:p>
        </p:txBody>
      </p:sp>
    </p:spTree>
    <p:extLst>
      <p:ext uri="{BB962C8B-B14F-4D97-AF65-F5344CB8AC3E}">
        <p14:creationId xmlns:p14="http://schemas.microsoft.com/office/powerpoint/2010/main" val="83939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RESUMEN</a:t>
            </a:r>
            <a:endParaRPr lang="es-EC" dirty="0"/>
          </a:p>
        </p:txBody>
      </p:sp>
      <p:sp>
        <p:nvSpPr>
          <p:cNvPr id="3" name="Marcador de contenido 2"/>
          <p:cNvSpPr>
            <a:spLocks noGrp="1"/>
          </p:cNvSpPr>
          <p:nvPr>
            <p:ph idx="1"/>
          </p:nvPr>
        </p:nvSpPr>
        <p:spPr/>
        <p:txBody>
          <a:bodyPr>
            <a:normAutofit fontScale="92500" lnSpcReduction="10000"/>
          </a:bodyPr>
          <a:lstStyle/>
          <a:p>
            <a:pPr algn="just"/>
            <a:r>
              <a:rPr lang="es-EC" dirty="0"/>
              <a:t>En el presente proyecto se realiza el análisis y evaluación de una red celular LTE (Long Term Evolution), investigando el funcionamiento y las características principales de esta tecnología, además se investiga los diferentes estándares desarrollados por 3GPP (3rd Generation Partnership Project). Se analizan las mediciones obtenidas durante pruebas de desempeño de drive test realizadas en el </a:t>
            </a:r>
            <a:r>
              <a:rPr lang="es-EC" dirty="0" err="1"/>
              <a:t>cluster</a:t>
            </a:r>
            <a:r>
              <a:rPr lang="es-EC" dirty="0"/>
              <a:t> 5 sector norte del Distrito Metropolitano de Quito, en las cuales se verifica valores de cobertura, calidad, accesibilidad, retenibilidad y rendimiento de datos.  Para ello se utilizan y configuran distintos recursos en software para toma de mediciones y procesamiento de datos así como también recursos en hardware que incluyen equipos de usuario como teléfonos con capacidad LTE y modem de datos LTE.  </a:t>
            </a:r>
          </a:p>
          <a:p>
            <a:pPr algn="just"/>
            <a:r>
              <a:rPr lang="es-EC" dirty="0"/>
              <a:t>Se investigan los servicios que actualmente las operadoras ofertan en el mercado, analizando su posible implementación y oferta en nuestro país como lo son Voz sobre LTE, RCS, Push to Talk, Push to View.</a:t>
            </a:r>
          </a:p>
        </p:txBody>
      </p:sp>
    </p:spTree>
    <p:extLst>
      <p:ext uri="{BB962C8B-B14F-4D97-AF65-F5344CB8AC3E}">
        <p14:creationId xmlns:p14="http://schemas.microsoft.com/office/powerpoint/2010/main" val="2714189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 GENERAL</a:t>
            </a:r>
            <a:endParaRPr lang="es-EC" b="1" dirty="0"/>
          </a:p>
        </p:txBody>
      </p:sp>
      <p:sp>
        <p:nvSpPr>
          <p:cNvPr id="3" name="Marcador de contenido 2"/>
          <p:cNvSpPr>
            <a:spLocks noGrp="1"/>
          </p:cNvSpPr>
          <p:nvPr>
            <p:ph idx="1"/>
          </p:nvPr>
        </p:nvSpPr>
        <p:spPr/>
        <p:txBody>
          <a:bodyPr>
            <a:normAutofit/>
          </a:bodyPr>
          <a:lstStyle/>
          <a:p>
            <a:pPr lvl="0" algn="just"/>
            <a:r>
              <a:rPr lang="es-EC" sz="2400" dirty="0" smtClean="0"/>
              <a:t>Realizar </a:t>
            </a:r>
            <a:r>
              <a:rPr lang="es-EC" sz="2400" dirty="0"/>
              <a:t>el análisis y evaluación de los servicios de una red LTE mediante pruebas de cobertura en el sector norte del Distrito Metropolitano de Quito contrastando los resultados obtenidos con estándares y características de LTE para presentar recomendaciones de optimización y mejoras de desempeño además de especificar los requerimientos técnico-legales necesarios para la implementación de nuevos servicios sobre la red LTE que actualmente no se ofertan en el país</a:t>
            </a:r>
            <a:r>
              <a:rPr lang="es-EC" sz="2400" dirty="0" smtClean="0"/>
              <a:t>.</a:t>
            </a:r>
            <a:endParaRPr lang="es-EC" sz="2400" dirty="0"/>
          </a:p>
        </p:txBody>
      </p:sp>
    </p:spTree>
    <p:extLst>
      <p:ext uri="{BB962C8B-B14F-4D97-AF65-F5344CB8AC3E}">
        <p14:creationId xmlns:p14="http://schemas.microsoft.com/office/powerpoint/2010/main" val="12891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 ESPECÍFICOS</a:t>
            </a:r>
            <a:endParaRPr lang="es-EC" b="1" dirty="0"/>
          </a:p>
        </p:txBody>
      </p:sp>
      <p:sp>
        <p:nvSpPr>
          <p:cNvPr id="3" name="Marcador de contenido 2"/>
          <p:cNvSpPr>
            <a:spLocks noGrp="1"/>
          </p:cNvSpPr>
          <p:nvPr>
            <p:ph idx="1"/>
          </p:nvPr>
        </p:nvSpPr>
        <p:spPr/>
        <p:txBody>
          <a:bodyPr>
            <a:normAutofit lnSpcReduction="10000"/>
          </a:bodyPr>
          <a:lstStyle/>
          <a:p>
            <a:pPr lvl="0" algn="just"/>
            <a:r>
              <a:rPr lang="es-EC" dirty="0" smtClean="0"/>
              <a:t>Investigar </a:t>
            </a:r>
            <a:r>
              <a:rPr lang="es-EC" dirty="0"/>
              <a:t>el funcionamiento de Long Term Evolution.</a:t>
            </a:r>
          </a:p>
          <a:p>
            <a:pPr lvl="0" algn="just"/>
            <a:r>
              <a:rPr lang="es-EC" dirty="0"/>
              <a:t>Recopilar información sobre los equipos de medición.</a:t>
            </a:r>
          </a:p>
          <a:p>
            <a:pPr lvl="0" algn="just"/>
            <a:r>
              <a:rPr lang="es-EC" dirty="0"/>
              <a:t>Evaluar los servicios de redes móviles de Cuarta generación LTE.</a:t>
            </a:r>
          </a:p>
          <a:p>
            <a:pPr lvl="0" algn="just"/>
            <a:r>
              <a:rPr lang="es-EC" dirty="0"/>
              <a:t>Describir las limitaciones actuales de redes móviles LTE.</a:t>
            </a:r>
          </a:p>
          <a:p>
            <a:pPr lvl="0" algn="just"/>
            <a:r>
              <a:rPr lang="es-EC" dirty="0"/>
              <a:t>Comparativa entre mediciones efectuadas con los estándares y recomendaciones de 3GPP.</a:t>
            </a:r>
          </a:p>
          <a:p>
            <a:pPr lvl="0" algn="just"/>
            <a:r>
              <a:rPr lang="es-EC" dirty="0"/>
              <a:t>Realizar un análisis técnico legal para la prestación de nuevos servicios sobre la red LTE.</a:t>
            </a:r>
          </a:p>
          <a:p>
            <a:pPr lvl="0" algn="just"/>
            <a:r>
              <a:rPr lang="es-EC" dirty="0"/>
              <a:t>Realizar mediciones para analizar diversos parámetros de transmisión (cobertura, tasas, ancho de banda, portadora, entre otros) alcanzados durante pruebas de funcionamiento</a:t>
            </a:r>
            <a:r>
              <a:rPr lang="es-EC" dirty="0" smtClean="0"/>
              <a:t>.</a:t>
            </a:r>
            <a:endParaRPr lang="es-EC" dirty="0"/>
          </a:p>
        </p:txBody>
      </p:sp>
    </p:spTree>
    <p:extLst>
      <p:ext uri="{BB962C8B-B14F-4D97-AF65-F5344CB8AC3E}">
        <p14:creationId xmlns:p14="http://schemas.microsoft.com/office/powerpoint/2010/main" val="279425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 Long Term Evolution (LTE)</a:t>
            </a:r>
            <a:r>
              <a:rPr lang="es-EC" dirty="0"/>
              <a:t/>
            </a:r>
            <a:br>
              <a:rPr lang="es-EC" dirty="0"/>
            </a:br>
            <a:endParaRPr lang="es-EC" dirty="0"/>
          </a:p>
        </p:txBody>
      </p:sp>
      <p:sp>
        <p:nvSpPr>
          <p:cNvPr id="3" name="Marcador de contenido 2"/>
          <p:cNvSpPr>
            <a:spLocks noGrp="1"/>
          </p:cNvSpPr>
          <p:nvPr>
            <p:ph idx="1"/>
          </p:nvPr>
        </p:nvSpPr>
        <p:spPr/>
        <p:txBody>
          <a:bodyPr>
            <a:normAutofit/>
          </a:bodyPr>
          <a:lstStyle/>
          <a:p>
            <a:r>
              <a:rPr lang="es-EC" dirty="0"/>
              <a:t>LTE o E-UTRAN (Evolved Universal Terrestrial Access </a:t>
            </a:r>
            <a:r>
              <a:rPr lang="es-EC" dirty="0" smtClean="0"/>
              <a:t>Network)</a:t>
            </a:r>
          </a:p>
          <a:p>
            <a:r>
              <a:rPr lang="es-EC" dirty="0"/>
              <a:t>A</a:t>
            </a:r>
            <a:r>
              <a:rPr lang="es-EC" dirty="0" smtClean="0"/>
              <a:t>lta </a:t>
            </a:r>
            <a:r>
              <a:rPr lang="es-EC" dirty="0"/>
              <a:t>eficiencia </a:t>
            </a:r>
            <a:r>
              <a:rPr lang="es-EC" dirty="0" smtClean="0"/>
              <a:t>espectral.</a:t>
            </a:r>
          </a:p>
          <a:p>
            <a:r>
              <a:rPr lang="es-EC" dirty="0"/>
              <a:t>Flexibilidad en frecuencia y ancho de banda. </a:t>
            </a:r>
          </a:p>
          <a:p>
            <a:r>
              <a:rPr lang="es-EC" dirty="0" smtClean="0"/>
              <a:t>Demanda de </a:t>
            </a:r>
            <a:r>
              <a:rPr lang="es-EC" dirty="0"/>
              <a:t>altos rangos de datos y calidad de servicio.</a:t>
            </a:r>
          </a:p>
          <a:p>
            <a:r>
              <a:rPr lang="es-EC" dirty="0" smtClean="0"/>
              <a:t>Conmutación </a:t>
            </a:r>
            <a:r>
              <a:rPr lang="es-EC" dirty="0"/>
              <a:t>de </a:t>
            </a:r>
            <a:r>
              <a:rPr lang="es-EC" dirty="0" smtClean="0"/>
              <a:t>Paquetes.</a:t>
            </a:r>
            <a:endParaRPr lang="es-EC" dirty="0"/>
          </a:p>
          <a:p>
            <a:r>
              <a:rPr lang="es-EC" dirty="0" smtClean="0"/>
              <a:t>Reducción </a:t>
            </a:r>
            <a:r>
              <a:rPr lang="es-EC" dirty="0"/>
              <a:t>de costos.</a:t>
            </a:r>
          </a:p>
          <a:p>
            <a:r>
              <a:rPr lang="es-EC" dirty="0" smtClean="0"/>
              <a:t>Release 8.</a:t>
            </a:r>
            <a:endParaRPr lang="es-EC" dirty="0"/>
          </a:p>
        </p:txBody>
      </p:sp>
    </p:spTree>
    <p:extLst>
      <p:ext uri="{BB962C8B-B14F-4D97-AF65-F5344CB8AC3E}">
        <p14:creationId xmlns:p14="http://schemas.microsoft.com/office/powerpoint/2010/main" val="4290965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Características </a:t>
            </a:r>
            <a:r>
              <a:rPr lang="es-EC" b="1" dirty="0" smtClean="0"/>
              <a:t>de LTE Release 8</a:t>
            </a:r>
            <a:r>
              <a:rPr lang="es-EC" dirty="0"/>
              <a:t/>
            </a:r>
            <a:br>
              <a:rPr lang="es-EC" dirty="0"/>
            </a:br>
            <a:endParaRPr lang="es-EC" dirty="0"/>
          </a:p>
        </p:txBody>
      </p:sp>
      <p:sp>
        <p:nvSpPr>
          <p:cNvPr id="3" name="Marcador de contenido 2"/>
          <p:cNvSpPr>
            <a:spLocks noGrp="1"/>
          </p:cNvSpPr>
          <p:nvPr>
            <p:ph idx="1"/>
          </p:nvPr>
        </p:nvSpPr>
        <p:spPr/>
        <p:txBody>
          <a:bodyPr>
            <a:normAutofit/>
          </a:bodyPr>
          <a:lstStyle/>
          <a:p>
            <a:r>
              <a:rPr lang="es-EC" i="1" dirty="0" smtClean="0"/>
              <a:t>System </a:t>
            </a:r>
            <a:r>
              <a:rPr lang="es-EC" i="1" dirty="0"/>
              <a:t>Architecture Evolution</a:t>
            </a:r>
            <a:r>
              <a:rPr lang="es-EC" dirty="0"/>
              <a:t> (SAE</a:t>
            </a:r>
            <a:r>
              <a:rPr lang="es-EC" dirty="0" smtClean="0"/>
              <a:t>).</a:t>
            </a:r>
          </a:p>
          <a:p>
            <a:r>
              <a:rPr lang="es-EC" dirty="0" smtClean="0"/>
              <a:t>Interfaz </a:t>
            </a:r>
            <a:r>
              <a:rPr lang="es-EC" dirty="0"/>
              <a:t>de radio y red core </a:t>
            </a:r>
            <a:r>
              <a:rPr lang="es-EC" dirty="0" smtClean="0"/>
              <a:t>nueva </a:t>
            </a:r>
            <a:r>
              <a:rPr lang="en-US" i="1" dirty="0"/>
              <a:t>all IP</a:t>
            </a:r>
            <a:endParaRPr lang="es-EC" dirty="0"/>
          </a:p>
          <a:p>
            <a:r>
              <a:rPr lang="es-EC" dirty="0" smtClean="0"/>
              <a:t>Acceso </a:t>
            </a:r>
            <a:r>
              <a:rPr lang="es-EC" dirty="0"/>
              <a:t>múltiple por división de frecuencia ortogonal (OFDMA) para descarga de datos.</a:t>
            </a:r>
          </a:p>
          <a:p>
            <a:pPr lvl="0"/>
            <a:r>
              <a:rPr lang="es-EC" dirty="0"/>
              <a:t>Acceso múltiple por división de frecuencia de portadora simple (SC-FDMA) para carga.</a:t>
            </a:r>
          </a:p>
          <a:p>
            <a:r>
              <a:rPr lang="es-EC" dirty="0" smtClean="0"/>
              <a:t>Tasa </a:t>
            </a:r>
            <a:r>
              <a:rPr lang="es-EC" dirty="0"/>
              <a:t>de descarga de datos </a:t>
            </a:r>
            <a:r>
              <a:rPr lang="es-EC" dirty="0" smtClean="0"/>
              <a:t>(5 bps/Hz) 20 MHz ► 100 Mb/s</a:t>
            </a:r>
            <a:endParaRPr lang="es-EC" dirty="0"/>
          </a:p>
          <a:p>
            <a:r>
              <a:rPr lang="es-EC" dirty="0" smtClean="0"/>
              <a:t>Mejoras </a:t>
            </a:r>
            <a:r>
              <a:rPr lang="es-EC" dirty="0"/>
              <a:t>de capacidad del plano de control</a:t>
            </a:r>
          </a:p>
          <a:p>
            <a:r>
              <a:rPr lang="es-EC" dirty="0"/>
              <a:t>Latencia en el plano de usuario</a:t>
            </a:r>
          </a:p>
          <a:p>
            <a:pPr lvl="0"/>
            <a:endParaRPr lang="es-EC" dirty="0"/>
          </a:p>
        </p:txBody>
      </p:sp>
    </p:spTree>
    <p:extLst>
      <p:ext uri="{BB962C8B-B14F-4D97-AF65-F5344CB8AC3E}">
        <p14:creationId xmlns:p14="http://schemas.microsoft.com/office/powerpoint/2010/main" val="3045961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Características </a:t>
            </a:r>
            <a:r>
              <a:rPr lang="es-EC" b="1" dirty="0" smtClean="0"/>
              <a:t>de LTE Release 8</a:t>
            </a:r>
            <a:r>
              <a:rPr lang="es-EC" dirty="0"/>
              <a:t/>
            </a:r>
            <a:br>
              <a:rPr lang="es-EC" dirty="0"/>
            </a:br>
            <a:endParaRPr lang="es-EC" dirty="0"/>
          </a:p>
        </p:txBody>
      </p:sp>
      <p:sp>
        <p:nvSpPr>
          <p:cNvPr id="3" name="Marcador de contenido 2"/>
          <p:cNvSpPr>
            <a:spLocks noGrp="1"/>
          </p:cNvSpPr>
          <p:nvPr>
            <p:ph idx="1"/>
          </p:nvPr>
        </p:nvSpPr>
        <p:spPr/>
        <p:txBody>
          <a:bodyPr>
            <a:normAutofit/>
          </a:bodyPr>
          <a:lstStyle/>
          <a:p>
            <a:r>
              <a:rPr lang="es-EC" dirty="0" smtClean="0"/>
              <a:t>Cobertura</a:t>
            </a:r>
            <a:endParaRPr lang="es-EC" dirty="0"/>
          </a:p>
          <a:p>
            <a:r>
              <a:rPr lang="es-EC" dirty="0"/>
              <a:t>Mejora en </a:t>
            </a:r>
            <a:r>
              <a:rPr lang="es-EC" i="1" dirty="0"/>
              <a:t>Multimedia Broadcast Multicast Service (MBMS</a:t>
            </a:r>
            <a:r>
              <a:rPr lang="es-EC" i="1" dirty="0" smtClean="0"/>
              <a:t>)</a:t>
            </a:r>
            <a:endParaRPr lang="es-EC" dirty="0"/>
          </a:p>
          <a:p>
            <a:r>
              <a:rPr lang="es-EC" dirty="0"/>
              <a:t>Flexibilidad del </a:t>
            </a:r>
            <a:r>
              <a:rPr lang="es-EC" dirty="0" smtClean="0"/>
              <a:t>espectro</a:t>
            </a:r>
            <a:endParaRPr lang="es-EC" dirty="0"/>
          </a:p>
          <a:p>
            <a:r>
              <a:rPr lang="es-EC" dirty="0" smtClean="0"/>
              <a:t>Coexistencia </a:t>
            </a:r>
            <a:r>
              <a:rPr lang="es-EC" dirty="0"/>
              <a:t>y trabajo en conjunto con </a:t>
            </a:r>
            <a:r>
              <a:rPr lang="es-EC" dirty="0" smtClean="0"/>
              <a:t>tecnologías RAT 3GPP</a:t>
            </a:r>
          </a:p>
          <a:p>
            <a:r>
              <a:rPr lang="es-EC" dirty="0" smtClean="0"/>
              <a:t>Arquitectura </a:t>
            </a:r>
            <a:r>
              <a:rPr lang="es-EC" dirty="0"/>
              <a:t>y migración</a:t>
            </a:r>
          </a:p>
          <a:p>
            <a:r>
              <a:rPr lang="es-EC" dirty="0" smtClean="0"/>
              <a:t>Requisitos </a:t>
            </a:r>
            <a:r>
              <a:rPr lang="es-EC" dirty="0"/>
              <a:t>de gestión de recursos de radio</a:t>
            </a:r>
          </a:p>
          <a:p>
            <a:r>
              <a:rPr lang="es-EC" dirty="0" smtClean="0"/>
              <a:t>Complejidad</a:t>
            </a:r>
            <a:endParaRPr lang="es-EC" dirty="0"/>
          </a:p>
          <a:p>
            <a:endParaRPr lang="es-EC" dirty="0"/>
          </a:p>
        </p:txBody>
      </p:sp>
    </p:spTree>
    <p:extLst>
      <p:ext uri="{BB962C8B-B14F-4D97-AF65-F5344CB8AC3E}">
        <p14:creationId xmlns:p14="http://schemas.microsoft.com/office/powerpoint/2010/main" val="228089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MULTIPLE INPUT MULTIPLE OUTPUT</a:t>
            </a:r>
            <a:r>
              <a:rPr lang="es-EC" dirty="0"/>
              <a:t/>
            </a:r>
            <a:br>
              <a:rPr lang="es-EC" dirty="0"/>
            </a:br>
            <a:endParaRPr lang="es-EC" dirty="0"/>
          </a:p>
        </p:txBody>
      </p:sp>
      <p:sp>
        <p:nvSpPr>
          <p:cNvPr id="3" name="Marcador de contenido 2"/>
          <p:cNvSpPr>
            <a:spLocks noGrp="1"/>
          </p:cNvSpPr>
          <p:nvPr>
            <p:ph idx="1"/>
          </p:nvPr>
        </p:nvSpPr>
        <p:spPr>
          <a:xfrm>
            <a:off x="1281112" y="1697318"/>
            <a:ext cx="8946541" cy="4474882"/>
          </a:xfrm>
        </p:spPr>
        <p:txBody>
          <a:bodyPr/>
          <a:lstStyle/>
          <a:p>
            <a:pPr algn="just"/>
            <a:r>
              <a:rPr lang="es-EC" dirty="0"/>
              <a:t>Es una innovación tecnológica para LTE que mejora el rendimiento del sistema. Esta tecnología permite en LTE mejorar el rendimiento de datos y la eficiencia espectral mediante</a:t>
            </a:r>
            <a:r>
              <a:rPr lang="es-EC" b="1" dirty="0"/>
              <a:t> </a:t>
            </a:r>
            <a:r>
              <a:rPr lang="es-EC" dirty="0"/>
              <a:t>Multiplexación por división de frecuencias ortogonales (</a:t>
            </a:r>
            <a:r>
              <a:rPr lang="es-EC" dirty="0" smtClean="0"/>
              <a:t>OFDM)</a:t>
            </a:r>
          </a:p>
          <a:p>
            <a:pPr algn="just"/>
            <a:r>
              <a:rPr lang="es-EC" dirty="0"/>
              <a:t>En MIMO tanto el transmisor y receptor tienen más de una </a:t>
            </a:r>
            <a:r>
              <a:rPr lang="es-EC" dirty="0" smtClean="0"/>
              <a:t>antena.</a:t>
            </a:r>
            <a:endParaRPr lang="es-EC" dirty="0"/>
          </a:p>
        </p:txBody>
      </p:sp>
      <p:pic>
        <p:nvPicPr>
          <p:cNvPr id="4" name="Imagen 3"/>
          <p:cNvPicPr>
            <a:picLocks noChangeAspect="1"/>
          </p:cNvPicPr>
          <p:nvPr/>
        </p:nvPicPr>
        <p:blipFill>
          <a:blip r:embed="rId3"/>
          <a:stretch>
            <a:fillRect/>
          </a:stretch>
        </p:blipFill>
        <p:spPr>
          <a:xfrm>
            <a:off x="919347" y="3649259"/>
            <a:ext cx="4429125" cy="2895600"/>
          </a:xfrm>
          <a:prstGeom prst="rect">
            <a:avLst/>
          </a:prstGeom>
        </p:spPr>
      </p:pic>
      <p:sp>
        <p:nvSpPr>
          <p:cNvPr id="5" name="Rectángulo 4"/>
          <p:cNvSpPr/>
          <p:nvPr/>
        </p:nvSpPr>
        <p:spPr>
          <a:xfrm>
            <a:off x="5839148" y="4264673"/>
            <a:ext cx="4750270" cy="1200329"/>
          </a:xfrm>
          <a:prstGeom prst="rect">
            <a:avLst/>
          </a:prstGeom>
        </p:spPr>
        <p:txBody>
          <a:bodyPr wrap="square">
            <a:spAutoFit/>
          </a:bodyPr>
          <a:lstStyle/>
          <a:p>
            <a:pPr marL="285750" indent="-285750" algn="just">
              <a:buFont typeface="Arial" panose="020B0604020202020204" pitchFamily="34" charset="0"/>
              <a:buChar char="•"/>
            </a:pPr>
            <a:r>
              <a:rPr lang="es-EC" dirty="0"/>
              <a:t>Diversidad espacial. </a:t>
            </a:r>
            <a:endParaRPr lang="es-EC" dirty="0" smtClean="0"/>
          </a:p>
          <a:p>
            <a:pPr marL="285750" indent="-285750" algn="just">
              <a:buFont typeface="Arial" panose="020B0604020202020204" pitchFamily="34" charset="0"/>
              <a:buChar char="•"/>
            </a:pPr>
            <a:r>
              <a:rPr lang="es-EC" dirty="0" smtClean="0"/>
              <a:t>Multiplexación </a:t>
            </a:r>
            <a:r>
              <a:rPr lang="es-EC" dirty="0"/>
              <a:t>espacial</a:t>
            </a:r>
            <a:r>
              <a:rPr lang="es-EC" dirty="0" smtClean="0"/>
              <a:t>.</a:t>
            </a:r>
          </a:p>
          <a:p>
            <a:pPr marL="285750" indent="-285750" algn="just">
              <a:buFont typeface="Arial" panose="020B0604020202020204" pitchFamily="34" charset="0"/>
              <a:buChar char="•"/>
            </a:pPr>
            <a:r>
              <a:rPr lang="es-EC" dirty="0" smtClean="0"/>
              <a:t>Retroalimentación </a:t>
            </a:r>
            <a:r>
              <a:rPr lang="es-EC" dirty="0"/>
              <a:t>de bucle cerrado y </a:t>
            </a:r>
            <a:r>
              <a:rPr lang="es-EC" dirty="0" smtClean="0"/>
              <a:t>pre-codificación</a:t>
            </a:r>
            <a:endParaRPr lang="es-EC" dirty="0"/>
          </a:p>
        </p:txBody>
      </p:sp>
    </p:spTree>
    <p:extLst>
      <p:ext uri="{BB962C8B-B14F-4D97-AF65-F5344CB8AC3E}">
        <p14:creationId xmlns:p14="http://schemas.microsoft.com/office/powerpoint/2010/main" val="3254636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1605</TotalTime>
  <Words>1799</Words>
  <Application>Microsoft Office PowerPoint</Application>
  <PresentationFormat>Panorámica</PresentationFormat>
  <Paragraphs>245</Paragraphs>
  <Slides>25</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Cambria Math</vt:lpstr>
      <vt:lpstr>Century Gothic</vt:lpstr>
      <vt:lpstr>Times New Roman</vt:lpstr>
      <vt:lpstr>Wingdings</vt:lpstr>
      <vt:lpstr>Wingdings 3</vt:lpstr>
      <vt:lpstr>Ion</vt:lpstr>
      <vt:lpstr>Presentación de PowerPoint</vt:lpstr>
      <vt:lpstr>ÍNDICE </vt:lpstr>
      <vt:lpstr>RESUMEN</vt:lpstr>
      <vt:lpstr>OBJETIVO GENERAL</vt:lpstr>
      <vt:lpstr>OBJETIVOS ESPECÍFICOS</vt:lpstr>
      <vt:lpstr> Long Term Evolution (LTE) </vt:lpstr>
      <vt:lpstr>Características de LTE Release 8 </vt:lpstr>
      <vt:lpstr>Características de LTE Release 8 </vt:lpstr>
      <vt:lpstr>MULTIPLE INPUT MULTIPLE OUTPUT </vt:lpstr>
      <vt:lpstr>Arquitectura de red LTE  </vt:lpstr>
      <vt:lpstr>SERVICIOS EN UNA RED LTE </vt:lpstr>
      <vt:lpstr>SERVICIOS EN UNA RED LTE Servicios Ofertados En Ecuador  </vt:lpstr>
      <vt:lpstr>SERVICIOS EN UNA RED LTE Aspecto legal </vt:lpstr>
      <vt:lpstr>PRUEBAS DE DESEMPEÑO DE LTE  RSRP</vt:lpstr>
      <vt:lpstr>PRUEBAS DE DESEMPEÑO DE LTE  SINR </vt:lpstr>
      <vt:lpstr>PRUEBAS DE DESEMPEÑO DE LTE  RLC Throughput Downlink </vt:lpstr>
      <vt:lpstr>PRUEBAS DE DESEMPEÑO DE LTE  RLC Throughput Uplink </vt:lpstr>
      <vt:lpstr>PRUEBAS DE DESEMPEÑO DE LTE  EVENTOS</vt:lpstr>
      <vt:lpstr>PRUEBAS DE DESEMPEÑO DE LTE KPIs (Indicadores Clave de Rendimiento) </vt:lpstr>
      <vt:lpstr>RESULTADOS</vt:lpstr>
      <vt:lpstr>RESULTADOS</vt:lpstr>
      <vt:lpstr>CONCLUSIONES </vt:lpstr>
      <vt:lpstr>CONCLUSIONES </vt:lpstr>
      <vt:lpstr>RECOMENDACIONES</vt:lpstr>
      <vt:lpstr>RECOMENDACIONES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Y EVALUACIÓN DE DESEMPEÑO DE UNA RED CELULAR LTE (LONG TERM EVOLUTION) PARA LA APLICACIÓN Y PRESTACIÓN DE NUEVOS SERVICIOS</dc:title>
  <dc:creator>Felipe Reinoso</dc:creator>
  <cp:lastModifiedBy>Felipe Reinoso</cp:lastModifiedBy>
  <cp:revision>64</cp:revision>
  <dcterms:created xsi:type="dcterms:W3CDTF">2016-12-14T00:01:48Z</dcterms:created>
  <dcterms:modified xsi:type="dcterms:W3CDTF">2017-03-08T15:11:30Z</dcterms:modified>
</cp:coreProperties>
</file>