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68" r:id="rId3"/>
    <p:sldId id="257" r:id="rId4"/>
    <p:sldId id="258" r:id="rId5"/>
    <p:sldId id="260" r:id="rId6"/>
    <p:sldId id="261" r:id="rId7"/>
    <p:sldId id="266" r:id="rId8"/>
    <p:sldId id="279" r:id="rId9"/>
    <p:sldId id="287" r:id="rId10"/>
    <p:sldId id="269" r:id="rId11"/>
    <p:sldId id="280" r:id="rId12"/>
    <p:sldId id="281" r:id="rId13"/>
    <p:sldId id="282" r:id="rId14"/>
    <p:sldId id="289" r:id="rId15"/>
    <p:sldId id="284" r:id="rId16"/>
    <p:sldId id="262" r:id="rId17"/>
    <p:sldId id="295" r:id="rId18"/>
    <p:sldId id="296" r:id="rId19"/>
    <p:sldId id="263" r:id="rId20"/>
    <p:sldId id="264" r:id="rId21"/>
    <p:sldId id="293" r:id="rId22"/>
    <p:sldId id="278" r:id="rId23"/>
    <p:sldId id="294" r:id="rId24"/>
    <p:sldId id="292" r:id="rId25"/>
    <p:sldId id="291" r:id="rId26"/>
    <p:sldId id="265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DC"/>
    <a:srgbClr val="F9D2B1"/>
    <a:srgbClr val="DFE686"/>
    <a:srgbClr val="E5A2EC"/>
    <a:srgbClr val="D392DE"/>
    <a:srgbClr val="E0B2E8"/>
    <a:srgbClr val="F7F093"/>
    <a:srgbClr val="E6D2FA"/>
    <a:srgbClr val="CCFFCC"/>
    <a:srgbClr val="E2F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ony\Desktop\PROYECTO%20JOHA\grafico%20asociaciones%20regio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TESIS%20XIME\Min.%20Finanzas\J%20JIMENEZ-mail%2020-oct-2016%20prog%20proy%20sect%20gan5(MH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'[grafico asociaciones regiones.xlsx]Hoja1'!$K$5</c:f>
              <c:strCache>
                <c:ptCount val="1"/>
                <c:pt idx="0">
                  <c:v>%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'[grafico asociaciones regiones.xlsx]Hoja1'!$J$6:$J$9</c:f>
              <c:strCache>
                <c:ptCount val="4"/>
                <c:pt idx="0">
                  <c:v>Costa</c:v>
                </c:pt>
                <c:pt idx="1">
                  <c:v>Sierra</c:v>
                </c:pt>
                <c:pt idx="2">
                  <c:v>Amazonía</c:v>
                </c:pt>
                <c:pt idx="3">
                  <c:v>Región Insular</c:v>
                </c:pt>
              </c:strCache>
            </c:strRef>
          </c:cat>
          <c:val>
            <c:numRef>
              <c:f>'[grafico asociaciones regiones.xlsx]Hoja1'!$K$6:$K$9</c:f>
              <c:numCache>
                <c:formatCode>0.0</c:formatCode>
                <c:ptCount val="4"/>
                <c:pt idx="0">
                  <c:v>48.710010319917444</c:v>
                </c:pt>
                <c:pt idx="1">
                  <c:v>41.382868937048507</c:v>
                </c:pt>
                <c:pt idx="2">
                  <c:v>9.5975232198142422</c:v>
                </c:pt>
                <c:pt idx="3">
                  <c:v>0.30959752321981426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00967808"/>
        <c:axId val="302208128"/>
      </c:barChart>
      <c:catAx>
        <c:axId val="300967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2208128"/>
        <c:crosses val="autoZero"/>
        <c:auto val="1"/>
        <c:lblAlgn val="ctr"/>
        <c:lblOffset val="100"/>
        <c:noMultiLvlLbl val="0"/>
      </c:catAx>
      <c:valAx>
        <c:axId val="3022081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009678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33,33%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38,89%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16.67%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11.11%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[Libro1]Hoja1!$A$2:$A$6</c:f>
              <c:strCache>
                <c:ptCount val="5"/>
                <c:pt idx="0">
                  <c:v>El Chaco</c:v>
                </c:pt>
                <c:pt idx="1">
                  <c:v>Quijos </c:v>
                </c:pt>
                <c:pt idx="2">
                  <c:v>Archidona</c:v>
                </c:pt>
                <c:pt idx="3">
                  <c:v>Tena</c:v>
                </c:pt>
                <c:pt idx="4">
                  <c:v>Carlos Julio Arosemena Tola</c:v>
                </c:pt>
              </c:strCache>
            </c:strRef>
          </c:cat>
          <c:val>
            <c:numRef>
              <c:f>[Libro1]Hoja1!$B$2:$B$6</c:f>
              <c:numCache>
                <c:formatCode>0.00</c:formatCode>
                <c:ptCount val="5"/>
                <c:pt idx="0">
                  <c:v>33.333333333333336</c:v>
                </c:pt>
                <c:pt idx="1">
                  <c:v>38.888888888888886</c:v>
                </c:pt>
                <c:pt idx="2">
                  <c:v>16.666666666666668</c:v>
                </c:pt>
                <c:pt idx="3">
                  <c:v>11.111111111111111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02565248"/>
        <c:axId val="302566784"/>
      </c:barChart>
      <c:catAx>
        <c:axId val="30256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2566784"/>
        <c:crosses val="autoZero"/>
        <c:auto val="1"/>
        <c:lblAlgn val="ctr"/>
        <c:lblOffset val="100"/>
        <c:noMultiLvlLbl val="0"/>
      </c:catAx>
      <c:valAx>
        <c:axId val="30256678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30256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'Presupuesto acumulado'!$B$20:$B$22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'Presupuesto acumulado'!$C$20:$C$22</c:f>
              <c:numCache>
                <c:formatCode>#,##0.00</c:formatCode>
                <c:ptCount val="3"/>
                <c:pt idx="0">
                  <c:v>282387.65999999997</c:v>
                </c:pt>
                <c:pt idx="1">
                  <c:v>665837.16</c:v>
                </c:pt>
                <c:pt idx="2" formatCode="General">
                  <c:v>228816.94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637440"/>
        <c:axId val="302638976"/>
      </c:barChart>
      <c:catAx>
        <c:axId val="3026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2638976"/>
        <c:crosses val="autoZero"/>
        <c:auto val="1"/>
        <c:lblAlgn val="ctr"/>
        <c:lblOffset val="100"/>
        <c:noMultiLvlLbl val="0"/>
      </c:catAx>
      <c:valAx>
        <c:axId val="3026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12700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0263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300"/>
      </a:pPr>
      <a:endParaRPr lang="es-A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8240A-17BB-4AA5-9F20-B895546EFFA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471FC1-9E84-40E8-80CF-2A544849F488}">
      <dgm:prSet phldrT="[Texto]" custT="1"/>
      <dgm:spPr/>
      <dgm:t>
        <a:bodyPr/>
        <a:lstStyle/>
        <a:p>
          <a:r>
            <a:rPr lang="es-ES" sz="1900" dirty="0" smtClean="0"/>
            <a:t>1. </a:t>
          </a:r>
          <a:r>
            <a:rPr lang="es-EC" sz="1900" dirty="0" smtClean="0"/>
            <a:t>Identificar las asociaciones ganaderas existentes en la provincia de Napo conforme lo establece la Superintendencia de Economía Popular y Solidaria y realizar un análisis.</a:t>
          </a:r>
          <a:endParaRPr lang="es-ES" sz="1900" dirty="0"/>
        </a:p>
      </dgm:t>
    </dgm:pt>
    <dgm:pt modelId="{1C8206C1-3448-46DB-A962-FA346D6B248F}" type="parTrans" cxnId="{F5E276FF-F714-43C8-95FB-6D0E7DC03166}">
      <dgm:prSet/>
      <dgm:spPr/>
      <dgm:t>
        <a:bodyPr/>
        <a:lstStyle/>
        <a:p>
          <a:endParaRPr lang="es-ES" sz="1900">
            <a:solidFill>
              <a:schemeClr val="tx1"/>
            </a:solidFill>
          </a:endParaRPr>
        </a:p>
      </dgm:t>
    </dgm:pt>
    <dgm:pt modelId="{48272FFB-54E8-48B7-963C-5C0244D08E53}" type="sibTrans" cxnId="{F5E276FF-F714-43C8-95FB-6D0E7DC03166}">
      <dgm:prSet/>
      <dgm:spPr/>
      <dgm:t>
        <a:bodyPr/>
        <a:lstStyle/>
        <a:p>
          <a:endParaRPr lang="es-ES" sz="1900">
            <a:solidFill>
              <a:schemeClr val="tx1"/>
            </a:solidFill>
          </a:endParaRPr>
        </a:p>
      </dgm:t>
    </dgm:pt>
    <dgm:pt modelId="{35D17FD0-788D-4E2E-A421-6FDFAA62C7B3}">
      <dgm:prSet phldrT="[Texto]" custT="1"/>
      <dgm:spPr/>
      <dgm:t>
        <a:bodyPr/>
        <a:lstStyle/>
        <a:p>
          <a:r>
            <a:rPr lang="es-ES" sz="1900" dirty="0" smtClean="0"/>
            <a:t>2. </a:t>
          </a:r>
          <a:r>
            <a:rPr lang="es-EC" sz="1900" dirty="0" smtClean="0"/>
            <a:t>Investigar la acción que realiza el Ministerio de Agricultura, Ganadería y Pesca  para incentivar la producción en </a:t>
          </a:r>
          <a:r>
            <a:rPr lang="es-EC" sz="1900" smtClean="0"/>
            <a:t>el sector.</a:t>
          </a:r>
          <a:endParaRPr lang="es-ES" sz="1900" dirty="0"/>
        </a:p>
      </dgm:t>
    </dgm:pt>
    <dgm:pt modelId="{B8FAEE50-C8F8-4F54-9BCB-B35888F5A791}" type="parTrans" cxnId="{E64EAC8B-8211-49A6-8030-C21903547B54}">
      <dgm:prSet/>
      <dgm:spPr/>
      <dgm:t>
        <a:bodyPr/>
        <a:lstStyle/>
        <a:p>
          <a:endParaRPr lang="es-ES" sz="1900">
            <a:solidFill>
              <a:schemeClr val="tx1"/>
            </a:solidFill>
          </a:endParaRPr>
        </a:p>
      </dgm:t>
    </dgm:pt>
    <dgm:pt modelId="{BB1DC3D6-4EDB-4DE9-B6F9-EA43329AE360}" type="sibTrans" cxnId="{E64EAC8B-8211-49A6-8030-C21903547B54}">
      <dgm:prSet/>
      <dgm:spPr/>
      <dgm:t>
        <a:bodyPr/>
        <a:lstStyle/>
        <a:p>
          <a:endParaRPr lang="es-ES" sz="1900">
            <a:solidFill>
              <a:schemeClr val="tx1"/>
            </a:solidFill>
          </a:endParaRPr>
        </a:p>
      </dgm:t>
    </dgm:pt>
    <dgm:pt modelId="{26EEE7AF-BD9D-408E-BEE0-90900EF7825D}">
      <dgm:prSet phldrT="[Texto]" custT="1"/>
      <dgm:spPr/>
      <dgm:t>
        <a:bodyPr/>
        <a:lstStyle/>
        <a:p>
          <a:r>
            <a:rPr lang="es-ES" sz="1900" smtClean="0"/>
            <a:t>3. </a:t>
          </a:r>
          <a:r>
            <a:rPr lang="es-EC" sz="1900" smtClean="0"/>
            <a:t>Determinar los factores por lo que las personas dedicadas a la actividad ganadera no se integran a una asociación.</a:t>
          </a:r>
          <a:endParaRPr lang="es-ES" sz="1900" dirty="0"/>
        </a:p>
      </dgm:t>
    </dgm:pt>
    <dgm:pt modelId="{433E095D-5741-4D0A-842E-D5D458227537}" type="parTrans" cxnId="{18704DBF-1072-46E5-9C23-63D7D1E8E7F2}">
      <dgm:prSet/>
      <dgm:spPr/>
      <dgm:t>
        <a:bodyPr/>
        <a:lstStyle/>
        <a:p>
          <a:endParaRPr lang="es-ES" sz="1900">
            <a:solidFill>
              <a:schemeClr val="tx1"/>
            </a:solidFill>
          </a:endParaRPr>
        </a:p>
      </dgm:t>
    </dgm:pt>
    <dgm:pt modelId="{46D76F54-A242-45AC-A789-59F0C603D03F}" type="sibTrans" cxnId="{18704DBF-1072-46E5-9C23-63D7D1E8E7F2}">
      <dgm:prSet/>
      <dgm:spPr/>
      <dgm:t>
        <a:bodyPr/>
        <a:lstStyle/>
        <a:p>
          <a:endParaRPr lang="es-ES" sz="1900">
            <a:solidFill>
              <a:schemeClr val="tx1"/>
            </a:solidFill>
          </a:endParaRPr>
        </a:p>
      </dgm:t>
    </dgm:pt>
    <dgm:pt modelId="{FD88FBE0-668F-438D-8124-2B93903F993A}" type="pres">
      <dgm:prSet presAssocID="{F008240A-17BB-4AA5-9F20-B895546EFF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2414057-294C-4392-B870-5F851C55B166}" type="pres">
      <dgm:prSet presAssocID="{F008240A-17BB-4AA5-9F20-B895546EFFA5}" presName="Name1" presStyleCnt="0"/>
      <dgm:spPr/>
    </dgm:pt>
    <dgm:pt modelId="{886E430F-D175-40A4-BBB0-5F04368C16FB}" type="pres">
      <dgm:prSet presAssocID="{F008240A-17BB-4AA5-9F20-B895546EFFA5}" presName="cycle" presStyleCnt="0"/>
      <dgm:spPr/>
    </dgm:pt>
    <dgm:pt modelId="{55384096-1345-4FD3-9C85-919D2D07E73F}" type="pres">
      <dgm:prSet presAssocID="{F008240A-17BB-4AA5-9F20-B895546EFFA5}" presName="srcNode" presStyleLbl="node1" presStyleIdx="0" presStyleCnt="3"/>
      <dgm:spPr/>
    </dgm:pt>
    <dgm:pt modelId="{B39B39DB-BDFB-49D2-A4B3-7380D54B9D77}" type="pres">
      <dgm:prSet presAssocID="{F008240A-17BB-4AA5-9F20-B895546EFFA5}" presName="conn" presStyleLbl="parChTrans1D2" presStyleIdx="0" presStyleCnt="1"/>
      <dgm:spPr/>
      <dgm:t>
        <a:bodyPr/>
        <a:lstStyle/>
        <a:p>
          <a:endParaRPr lang="es-ES"/>
        </a:p>
      </dgm:t>
    </dgm:pt>
    <dgm:pt modelId="{0D2322F9-9412-4689-AB46-98EBCAFE2A81}" type="pres">
      <dgm:prSet presAssocID="{F008240A-17BB-4AA5-9F20-B895546EFFA5}" presName="extraNode" presStyleLbl="node1" presStyleIdx="0" presStyleCnt="3"/>
      <dgm:spPr/>
    </dgm:pt>
    <dgm:pt modelId="{EB2E7736-1AA2-47B9-AC10-92365AD6B595}" type="pres">
      <dgm:prSet presAssocID="{F008240A-17BB-4AA5-9F20-B895546EFFA5}" presName="dstNode" presStyleLbl="node1" presStyleIdx="0" presStyleCnt="3"/>
      <dgm:spPr/>
    </dgm:pt>
    <dgm:pt modelId="{0A51C242-9B8B-4263-8C8C-E5D4D8F9307E}" type="pres">
      <dgm:prSet presAssocID="{30471FC1-9E84-40E8-80CF-2A544849F4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D53790-6CA8-4F6C-88FA-7FCCD1BF7356}" type="pres">
      <dgm:prSet presAssocID="{30471FC1-9E84-40E8-80CF-2A544849F488}" presName="accent_1" presStyleCnt="0"/>
      <dgm:spPr/>
    </dgm:pt>
    <dgm:pt modelId="{0F4F8DD2-DF85-46A3-9AB8-CFDE19D1A1B7}" type="pres">
      <dgm:prSet presAssocID="{30471FC1-9E84-40E8-80CF-2A544849F488}" presName="accentRepeatNode" presStyleLbl="solidFgAcc1" presStyleIdx="0" presStyleCnt="3"/>
      <dgm:spPr/>
    </dgm:pt>
    <dgm:pt modelId="{0C34E1C1-68FA-4623-9B7F-5961F4846B2D}" type="pres">
      <dgm:prSet presAssocID="{35D17FD0-788D-4E2E-A421-6FDFAA62C7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60C3C-A8A2-4548-93A1-35AE6E5A8240}" type="pres">
      <dgm:prSet presAssocID="{35D17FD0-788D-4E2E-A421-6FDFAA62C7B3}" presName="accent_2" presStyleCnt="0"/>
      <dgm:spPr/>
    </dgm:pt>
    <dgm:pt modelId="{E1BAB9F6-3EFE-485B-AA3A-2D9D1AC7F329}" type="pres">
      <dgm:prSet presAssocID="{35D17FD0-788D-4E2E-A421-6FDFAA62C7B3}" presName="accentRepeatNode" presStyleLbl="solidFgAcc1" presStyleIdx="1" presStyleCnt="3"/>
      <dgm:spPr/>
    </dgm:pt>
    <dgm:pt modelId="{EEF92D0F-6018-4697-8504-D6A67794A804}" type="pres">
      <dgm:prSet presAssocID="{26EEE7AF-BD9D-408E-BEE0-90900EF7825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CE7D13-4109-4D00-B165-597C4D172B9A}" type="pres">
      <dgm:prSet presAssocID="{26EEE7AF-BD9D-408E-BEE0-90900EF7825D}" presName="accent_3" presStyleCnt="0"/>
      <dgm:spPr/>
    </dgm:pt>
    <dgm:pt modelId="{284FEC41-DE6C-4B80-99F6-0B3D715C70E3}" type="pres">
      <dgm:prSet presAssocID="{26EEE7AF-BD9D-408E-BEE0-90900EF7825D}" presName="accentRepeatNode" presStyleLbl="solidFgAcc1" presStyleIdx="2" presStyleCnt="3"/>
      <dgm:spPr/>
    </dgm:pt>
  </dgm:ptLst>
  <dgm:cxnLst>
    <dgm:cxn modelId="{D109C0AD-4CC7-4A38-A302-FCDF55AD51B5}" type="presOf" srcId="{48272FFB-54E8-48B7-963C-5C0244D08E53}" destId="{B39B39DB-BDFB-49D2-A4B3-7380D54B9D77}" srcOrd="0" destOrd="0" presId="urn:microsoft.com/office/officeart/2008/layout/VerticalCurvedList"/>
    <dgm:cxn modelId="{D4E22BD1-13E2-47F8-A608-0B665E37C082}" type="presOf" srcId="{26EEE7AF-BD9D-408E-BEE0-90900EF7825D}" destId="{EEF92D0F-6018-4697-8504-D6A67794A804}" srcOrd="0" destOrd="0" presId="urn:microsoft.com/office/officeart/2008/layout/VerticalCurvedList"/>
    <dgm:cxn modelId="{7648F4B4-DD78-48AE-86C6-DA7F1E31D9C2}" type="presOf" srcId="{35D17FD0-788D-4E2E-A421-6FDFAA62C7B3}" destId="{0C34E1C1-68FA-4623-9B7F-5961F4846B2D}" srcOrd="0" destOrd="0" presId="urn:microsoft.com/office/officeart/2008/layout/VerticalCurvedList"/>
    <dgm:cxn modelId="{14BD4DE5-F6A4-4EC1-B50F-800D38CE19FD}" type="presOf" srcId="{30471FC1-9E84-40E8-80CF-2A544849F488}" destId="{0A51C242-9B8B-4263-8C8C-E5D4D8F9307E}" srcOrd="0" destOrd="0" presId="urn:microsoft.com/office/officeart/2008/layout/VerticalCurvedList"/>
    <dgm:cxn modelId="{12D3E4A9-0071-4487-98D5-620B1AB97AFD}" type="presOf" srcId="{F008240A-17BB-4AA5-9F20-B895546EFFA5}" destId="{FD88FBE0-668F-438D-8124-2B93903F993A}" srcOrd="0" destOrd="0" presId="urn:microsoft.com/office/officeart/2008/layout/VerticalCurvedList"/>
    <dgm:cxn modelId="{E64EAC8B-8211-49A6-8030-C21903547B54}" srcId="{F008240A-17BB-4AA5-9F20-B895546EFFA5}" destId="{35D17FD0-788D-4E2E-A421-6FDFAA62C7B3}" srcOrd="1" destOrd="0" parTransId="{B8FAEE50-C8F8-4F54-9BCB-B35888F5A791}" sibTransId="{BB1DC3D6-4EDB-4DE9-B6F9-EA43329AE360}"/>
    <dgm:cxn modelId="{18704DBF-1072-46E5-9C23-63D7D1E8E7F2}" srcId="{F008240A-17BB-4AA5-9F20-B895546EFFA5}" destId="{26EEE7AF-BD9D-408E-BEE0-90900EF7825D}" srcOrd="2" destOrd="0" parTransId="{433E095D-5741-4D0A-842E-D5D458227537}" sibTransId="{46D76F54-A242-45AC-A789-59F0C603D03F}"/>
    <dgm:cxn modelId="{F5E276FF-F714-43C8-95FB-6D0E7DC03166}" srcId="{F008240A-17BB-4AA5-9F20-B895546EFFA5}" destId="{30471FC1-9E84-40E8-80CF-2A544849F488}" srcOrd="0" destOrd="0" parTransId="{1C8206C1-3448-46DB-A962-FA346D6B248F}" sibTransId="{48272FFB-54E8-48B7-963C-5C0244D08E53}"/>
    <dgm:cxn modelId="{E5DF850E-09F5-4B92-96BC-15CE78713CB9}" type="presParOf" srcId="{FD88FBE0-668F-438D-8124-2B93903F993A}" destId="{62414057-294C-4392-B870-5F851C55B166}" srcOrd="0" destOrd="0" presId="urn:microsoft.com/office/officeart/2008/layout/VerticalCurvedList"/>
    <dgm:cxn modelId="{51F499F1-5F90-4DC9-A9D4-66542C63655E}" type="presParOf" srcId="{62414057-294C-4392-B870-5F851C55B166}" destId="{886E430F-D175-40A4-BBB0-5F04368C16FB}" srcOrd="0" destOrd="0" presId="urn:microsoft.com/office/officeart/2008/layout/VerticalCurvedList"/>
    <dgm:cxn modelId="{CB9C3918-63C1-4BD0-AF1B-D99D42CDB398}" type="presParOf" srcId="{886E430F-D175-40A4-BBB0-5F04368C16FB}" destId="{55384096-1345-4FD3-9C85-919D2D07E73F}" srcOrd="0" destOrd="0" presId="urn:microsoft.com/office/officeart/2008/layout/VerticalCurvedList"/>
    <dgm:cxn modelId="{9CFBEDCF-72A8-4656-9C78-DB8A32BAF044}" type="presParOf" srcId="{886E430F-D175-40A4-BBB0-5F04368C16FB}" destId="{B39B39DB-BDFB-49D2-A4B3-7380D54B9D77}" srcOrd="1" destOrd="0" presId="urn:microsoft.com/office/officeart/2008/layout/VerticalCurvedList"/>
    <dgm:cxn modelId="{4D7BE1E6-05F9-4A32-ABBB-25385B22AA28}" type="presParOf" srcId="{886E430F-D175-40A4-BBB0-5F04368C16FB}" destId="{0D2322F9-9412-4689-AB46-98EBCAFE2A81}" srcOrd="2" destOrd="0" presId="urn:microsoft.com/office/officeart/2008/layout/VerticalCurvedList"/>
    <dgm:cxn modelId="{6AE6FAC2-1892-4250-A22A-5B8819491B4B}" type="presParOf" srcId="{886E430F-D175-40A4-BBB0-5F04368C16FB}" destId="{EB2E7736-1AA2-47B9-AC10-92365AD6B595}" srcOrd="3" destOrd="0" presId="urn:microsoft.com/office/officeart/2008/layout/VerticalCurvedList"/>
    <dgm:cxn modelId="{A23F6795-C8A6-4EA6-A72C-7720ECD6783A}" type="presParOf" srcId="{62414057-294C-4392-B870-5F851C55B166}" destId="{0A51C242-9B8B-4263-8C8C-E5D4D8F9307E}" srcOrd="1" destOrd="0" presId="urn:microsoft.com/office/officeart/2008/layout/VerticalCurvedList"/>
    <dgm:cxn modelId="{3FCBFFF8-78B1-4E1C-AB12-E01A70E852AA}" type="presParOf" srcId="{62414057-294C-4392-B870-5F851C55B166}" destId="{F7D53790-6CA8-4F6C-88FA-7FCCD1BF7356}" srcOrd="2" destOrd="0" presId="urn:microsoft.com/office/officeart/2008/layout/VerticalCurvedList"/>
    <dgm:cxn modelId="{CB2E5427-E933-4F9E-9069-0A869EB76466}" type="presParOf" srcId="{F7D53790-6CA8-4F6C-88FA-7FCCD1BF7356}" destId="{0F4F8DD2-DF85-46A3-9AB8-CFDE19D1A1B7}" srcOrd="0" destOrd="0" presId="urn:microsoft.com/office/officeart/2008/layout/VerticalCurvedList"/>
    <dgm:cxn modelId="{2B01E360-0EA1-40E4-8B17-297BC8B684C8}" type="presParOf" srcId="{62414057-294C-4392-B870-5F851C55B166}" destId="{0C34E1C1-68FA-4623-9B7F-5961F4846B2D}" srcOrd="3" destOrd="0" presId="urn:microsoft.com/office/officeart/2008/layout/VerticalCurvedList"/>
    <dgm:cxn modelId="{01E0E8BB-916C-4849-8F52-C412D26D33F6}" type="presParOf" srcId="{62414057-294C-4392-B870-5F851C55B166}" destId="{7FE60C3C-A8A2-4548-93A1-35AE6E5A8240}" srcOrd="4" destOrd="0" presId="urn:microsoft.com/office/officeart/2008/layout/VerticalCurvedList"/>
    <dgm:cxn modelId="{D8F923FD-88FD-42AD-822D-FF85EF6A65D1}" type="presParOf" srcId="{7FE60C3C-A8A2-4548-93A1-35AE6E5A8240}" destId="{E1BAB9F6-3EFE-485B-AA3A-2D9D1AC7F329}" srcOrd="0" destOrd="0" presId="urn:microsoft.com/office/officeart/2008/layout/VerticalCurvedList"/>
    <dgm:cxn modelId="{C5D52FF4-41FB-4B0E-AD06-32977B7A713F}" type="presParOf" srcId="{62414057-294C-4392-B870-5F851C55B166}" destId="{EEF92D0F-6018-4697-8504-D6A67794A804}" srcOrd="5" destOrd="0" presId="urn:microsoft.com/office/officeart/2008/layout/VerticalCurvedList"/>
    <dgm:cxn modelId="{0CA89B18-685B-42E5-8D1E-DAC3F6928A78}" type="presParOf" srcId="{62414057-294C-4392-B870-5F851C55B166}" destId="{F2CE7D13-4109-4D00-B165-597C4D172B9A}" srcOrd="6" destOrd="0" presId="urn:microsoft.com/office/officeart/2008/layout/VerticalCurvedList"/>
    <dgm:cxn modelId="{8678ED42-C559-4E0C-88A9-BD257D65DBB5}" type="presParOf" srcId="{F2CE7D13-4109-4D00-B165-597C4D172B9A}" destId="{284FEC41-DE6C-4B80-99F6-0B3D715C70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A7CFC-FB6C-4E55-A1B3-66B17618DF6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450441D-B3FE-4729-8615-FD5AA64CEE6A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La Economía Popular y Solidaria en el desarrollo del Ecuador ha sido notoria, pues se estima que el 50% del empleo nacional es generado por microempresas.</a:t>
          </a:r>
          <a:endParaRPr lang="es-ES" dirty="0"/>
        </a:p>
      </dgm:t>
    </dgm:pt>
    <dgm:pt modelId="{EC101681-0E25-4D7C-804B-574A9B0BC238}" type="parTrans" cxnId="{13904A3B-3304-4341-B1A1-2A6BD5F8AABD}">
      <dgm:prSet/>
      <dgm:spPr/>
      <dgm:t>
        <a:bodyPr/>
        <a:lstStyle/>
        <a:p>
          <a:endParaRPr lang="es-ES"/>
        </a:p>
      </dgm:t>
    </dgm:pt>
    <dgm:pt modelId="{49266C20-62F0-4EF9-B9D9-F48A13E4F6A5}" type="sibTrans" cxnId="{13904A3B-3304-4341-B1A1-2A6BD5F8AABD}">
      <dgm:prSet/>
      <dgm:spPr/>
      <dgm:t>
        <a:bodyPr/>
        <a:lstStyle/>
        <a:p>
          <a:endParaRPr lang="es-ES"/>
        </a:p>
      </dgm:t>
    </dgm:pt>
    <dgm:pt modelId="{C6BAC9B9-20B1-439E-AB23-19B1973A2DD9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Con relación a la actividad de agricultura, ganadería, caza, silvicultura y pesca la participación de empleados aumenta en un 0,1%</a:t>
          </a:r>
          <a:endParaRPr lang="es-ES" dirty="0"/>
        </a:p>
      </dgm:t>
    </dgm:pt>
    <dgm:pt modelId="{95785EBF-B1A0-4E63-99CC-D3DDEE171137}" type="parTrans" cxnId="{40D6A721-8FA0-4A1D-ADE9-E55745138B87}">
      <dgm:prSet/>
      <dgm:spPr/>
      <dgm:t>
        <a:bodyPr/>
        <a:lstStyle/>
        <a:p>
          <a:endParaRPr lang="es-ES"/>
        </a:p>
      </dgm:t>
    </dgm:pt>
    <dgm:pt modelId="{49141F16-5188-4ECE-8AC2-C780F1AE3503}" type="sibTrans" cxnId="{40D6A721-8FA0-4A1D-ADE9-E55745138B87}">
      <dgm:prSet/>
      <dgm:spPr/>
      <dgm:t>
        <a:bodyPr/>
        <a:lstStyle/>
        <a:p>
          <a:endParaRPr lang="es-ES"/>
        </a:p>
      </dgm:t>
    </dgm:pt>
    <dgm:pt modelId="{64791351-74B4-4041-AAD9-101FE95491BF}" type="pres">
      <dgm:prSet presAssocID="{7FCA7CFC-FB6C-4E55-A1B3-66B17618DF60}" presName="CompostProcess" presStyleCnt="0">
        <dgm:presLayoutVars>
          <dgm:dir/>
          <dgm:resizeHandles val="exact"/>
        </dgm:presLayoutVars>
      </dgm:prSet>
      <dgm:spPr/>
    </dgm:pt>
    <dgm:pt modelId="{AB269348-3915-44C1-A60C-11B7DD61EE42}" type="pres">
      <dgm:prSet presAssocID="{7FCA7CFC-FB6C-4E55-A1B3-66B17618DF60}" presName="arrow" presStyleLbl="bgShp" presStyleIdx="0" presStyleCnt="1" custLinFactNeighborY="-228"/>
      <dgm:spPr/>
    </dgm:pt>
    <dgm:pt modelId="{9C829540-2CDF-4DCE-A3E1-9058394E148B}" type="pres">
      <dgm:prSet presAssocID="{7FCA7CFC-FB6C-4E55-A1B3-66B17618DF60}" presName="linearProcess" presStyleCnt="0"/>
      <dgm:spPr/>
    </dgm:pt>
    <dgm:pt modelId="{2EE729BF-DD96-4426-86B0-6632D4D8C86D}" type="pres">
      <dgm:prSet presAssocID="{5450441D-B3FE-4729-8615-FD5AA64CEE6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8FE3BF-4B4A-477E-9620-32DAE1CFFF41}" type="pres">
      <dgm:prSet presAssocID="{49266C20-62F0-4EF9-B9D9-F48A13E4F6A5}" presName="sibTrans" presStyleCnt="0"/>
      <dgm:spPr/>
    </dgm:pt>
    <dgm:pt modelId="{17E619F5-D995-4050-B427-CD01A04AA938}" type="pres">
      <dgm:prSet presAssocID="{C6BAC9B9-20B1-439E-AB23-19B1973A2DD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702B6A-C029-483F-B644-8B74687E977F}" type="presOf" srcId="{C6BAC9B9-20B1-439E-AB23-19B1973A2DD9}" destId="{17E619F5-D995-4050-B427-CD01A04AA938}" srcOrd="0" destOrd="0" presId="urn:microsoft.com/office/officeart/2005/8/layout/hProcess9"/>
    <dgm:cxn modelId="{78649843-3B8D-43DF-B7A6-AC696C2D3449}" type="presOf" srcId="{5450441D-B3FE-4729-8615-FD5AA64CEE6A}" destId="{2EE729BF-DD96-4426-86B0-6632D4D8C86D}" srcOrd="0" destOrd="0" presId="urn:microsoft.com/office/officeart/2005/8/layout/hProcess9"/>
    <dgm:cxn modelId="{40D6A721-8FA0-4A1D-ADE9-E55745138B87}" srcId="{7FCA7CFC-FB6C-4E55-A1B3-66B17618DF60}" destId="{C6BAC9B9-20B1-439E-AB23-19B1973A2DD9}" srcOrd="1" destOrd="0" parTransId="{95785EBF-B1A0-4E63-99CC-D3DDEE171137}" sibTransId="{49141F16-5188-4ECE-8AC2-C780F1AE3503}"/>
    <dgm:cxn modelId="{13904A3B-3304-4341-B1A1-2A6BD5F8AABD}" srcId="{7FCA7CFC-FB6C-4E55-A1B3-66B17618DF60}" destId="{5450441D-B3FE-4729-8615-FD5AA64CEE6A}" srcOrd="0" destOrd="0" parTransId="{EC101681-0E25-4D7C-804B-574A9B0BC238}" sibTransId="{49266C20-62F0-4EF9-B9D9-F48A13E4F6A5}"/>
    <dgm:cxn modelId="{8C0E466D-E6E4-4852-A5C5-E6B1F7B344FE}" type="presOf" srcId="{7FCA7CFC-FB6C-4E55-A1B3-66B17618DF60}" destId="{64791351-74B4-4041-AAD9-101FE95491BF}" srcOrd="0" destOrd="0" presId="urn:microsoft.com/office/officeart/2005/8/layout/hProcess9"/>
    <dgm:cxn modelId="{293633E1-D10C-48B7-AEE0-DB363518ADD9}" type="presParOf" srcId="{64791351-74B4-4041-AAD9-101FE95491BF}" destId="{AB269348-3915-44C1-A60C-11B7DD61EE42}" srcOrd="0" destOrd="0" presId="urn:microsoft.com/office/officeart/2005/8/layout/hProcess9"/>
    <dgm:cxn modelId="{2ECE1A02-75A0-4B03-9463-52D93CE9E084}" type="presParOf" srcId="{64791351-74B4-4041-AAD9-101FE95491BF}" destId="{9C829540-2CDF-4DCE-A3E1-9058394E148B}" srcOrd="1" destOrd="0" presId="urn:microsoft.com/office/officeart/2005/8/layout/hProcess9"/>
    <dgm:cxn modelId="{95BDE762-2678-4AE9-891A-0A5C18B35EB4}" type="presParOf" srcId="{9C829540-2CDF-4DCE-A3E1-9058394E148B}" destId="{2EE729BF-DD96-4426-86B0-6632D4D8C86D}" srcOrd="0" destOrd="0" presId="urn:microsoft.com/office/officeart/2005/8/layout/hProcess9"/>
    <dgm:cxn modelId="{AA4480CB-51FE-4CE9-876E-C4C1509F2306}" type="presParOf" srcId="{9C829540-2CDF-4DCE-A3E1-9058394E148B}" destId="{0D8FE3BF-4B4A-477E-9620-32DAE1CFFF41}" srcOrd="1" destOrd="0" presId="urn:microsoft.com/office/officeart/2005/8/layout/hProcess9"/>
    <dgm:cxn modelId="{AFBACD91-85CF-443D-8BAB-B47B41AA73DB}" type="presParOf" srcId="{9C829540-2CDF-4DCE-A3E1-9058394E148B}" destId="{17E619F5-D995-4050-B427-CD01A04AA93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F54C9-1913-4B34-867D-C00C7B5B0580}" type="doc">
      <dgm:prSet loTypeId="urn:microsoft.com/office/officeart/2005/8/layout/default" loCatId="list" qsTypeId="urn:microsoft.com/office/officeart/2009/2/quickstyle/3d8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A51DEAF-5519-49E9-9092-128F3935092E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</a:rPr>
            <a:t>Ley de Economía Popular y Solidaria (LOEPS)</a:t>
          </a:r>
          <a:endParaRPr lang="es-ES" sz="2200" dirty="0">
            <a:solidFill>
              <a:schemeClr val="tx1"/>
            </a:solidFill>
          </a:endParaRPr>
        </a:p>
      </dgm:t>
    </dgm:pt>
    <dgm:pt modelId="{1A5AEEA6-409E-4DD8-A90C-8E5EC2B2C8B6}" type="parTrans" cxnId="{1D0A2991-3DB4-4FF4-813C-2B71A494055A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4CDAA505-D760-4955-9E4D-5436D53504E5}" type="sibTrans" cxnId="{1D0A2991-3DB4-4FF4-813C-2B71A494055A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FCE35D9D-808B-4246-82B9-4AE65752D082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</a:rPr>
            <a:t>Ley Orgánica del Sistema Nacional de Contratación Pública</a:t>
          </a:r>
          <a:endParaRPr lang="es-ES" sz="2200" dirty="0">
            <a:solidFill>
              <a:schemeClr val="tx1"/>
            </a:solidFill>
          </a:endParaRPr>
        </a:p>
      </dgm:t>
    </dgm:pt>
    <dgm:pt modelId="{169766FA-0A2E-4977-A68F-4AC145C05993}" type="parTrans" cxnId="{DA9B3BE4-1455-4051-8083-B45E5EFF0BCC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5EC4C3DC-5125-4596-96F2-E7FD2E7A056F}" type="sibTrans" cxnId="{DA9B3BE4-1455-4051-8083-B45E5EFF0BCC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41144DF4-E4C8-4266-BBB9-3898DA4DA01B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tx1"/>
              </a:solidFill>
            </a:rPr>
            <a:t>Código Orgánico de la Producción , Comercio e Inversiones</a:t>
          </a:r>
          <a:endParaRPr lang="es-ES" sz="2200" dirty="0">
            <a:solidFill>
              <a:schemeClr val="tx1"/>
            </a:solidFill>
          </a:endParaRPr>
        </a:p>
      </dgm:t>
    </dgm:pt>
    <dgm:pt modelId="{85C93347-3123-4192-9CEB-1D90EF730DF1}" type="parTrans" cxnId="{2BCA5103-6FE6-4638-A135-4C05334D03F9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A1D2D43A-E38D-45F4-8DB4-88F24DEB6154}" type="sibTrans" cxnId="{2BCA5103-6FE6-4638-A135-4C05334D03F9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A4C83AC6-6362-4A82-9F9A-CCE87BB66F1B}">
      <dgm:prSet phldrT="[Texto]" custT="1"/>
      <dgm:spPr/>
      <dgm:t>
        <a:bodyPr/>
        <a:lstStyle/>
        <a:p>
          <a:r>
            <a:rPr lang="es-ES" sz="2200" smtClean="0">
              <a:solidFill>
                <a:schemeClr val="tx1"/>
              </a:solidFill>
            </a:rPr>
            <a:t>Código Orgánico de Organización Territorial, Autonomía y descentralización</a:t>
          </a:r>
          <a:endParaRPr lang="es-ES" sz="2200" dirty="0">
            <a:solidFill>
              <a:schemeClr val="tx1"/>
            </a:solidFill>
          </a:endParaRPr>
        </a:p>
      </dgm:t>
    </dgm:pt>
    <dgm:pt modelId="{8800AE6F-BA81-49F5-AA56-2BF6FF0AAD76}" type="parTrans" cxnId="{3F6E9028-C0EE-40C3-8062-84583971FA61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EC6C017F-5BA4-4EBF-AB16-8584B5F09C92}" type="sibTrans" cxnId="{3F6E9028-C0EE-40C3-8062-84583971FA61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69B3955E-111E-47D7-A93E-6D72BE7F087B}" type="pres">
      <dgm:prSet presAssocID="{FD2F54C9-1913-4B34-867D-C00C7B5B05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737B72-22E2-41FB-A4E4-46337F03A4B2}" type="pres">
      <dgm:prSet presAssocID="{4A51DEAF-5519-49E9-9092-128F393509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10F7F-B61F-4DF5-AAE3-77249DBA7ADB}" type="pres">
      <dgm:prSet presAssocID="{4CDAA505-D760-4955-9E4D-5436D53504E5}" presName="sibTrans" presStyleCnt="0"/>
      <dgm:spPr/>
    </dgm:pt>
    <dgm:pt modelId="{3041E140-6D1B-4CEA-BF6C-5D18772B5F94}" type="pres">
      <dgm:prSet presAssocID="{FCE35D9D-808B-4246-82B9-4AE65752D0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05768E-2804-4FF6-B4B7-8335202CE635}" type="pres">
      <dgm:prSet presAssocID="{5EC4C3DC-5125-4596-96F2-E7FD2E7A056F}" presName="sibTrans" presStyleCnt="0"/>
      <dgm:spPr/>
    </dgm:pt>
    <dgm:pt modelId="{0F090CC2-66A5-4FEC-A7D8-E02A7532F4B9}" type="pres">
      <dgm:prSet presAssocID="{41144DF4-E4C8-4266-BBB9-3898DA4DA0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640C3E-D3B8-4907-95C8-0E82BCEC8CA3}" type="pres">
      <dgm:prSet presAssocID="{A1D2D43A-E38D-45F4-8DB4-88F24DEB6154}" presName="sibTrans" presStyleCnt="0"/>
      <dgm:spPr/>
    </dgm:pt>
    <dgm:pt modelId="{2EAB9B0E-1C35-4E2F-AB82-3C34D7D08C4F}" type="pres">
      <dgm:prSet presAssocID="{A4C83AC6-6362-4A82-9F9A-CCE87BB66F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0A2991-3DB4-4FF4-813C-2B71A494055A}" srcId="{FD2F54C9-1913-4B34-867D-C00C7B5B0580}" destId="{4A51DEAF-5519-49E9-9092-128F3935092E}" srcOrd="0" destOrd="0" parTransId="{1A5AEEA6-409E-4DD8-A90C-8E5EC2B2C8B6}" sibTransId="{4CDAA505-D760-4955-9E4D-5436D53504E5}"/>
    <dgm:cxn modelId="{8061B186-1AF0-4320-8726-974E47D247EB}" type="presOf" srcId="{4A51DEAF-5519-49E9-9092-128F3935092E}" destId="{CC737B72-22E2-41FB-A4E4-46337F03A4B2}" srcOrd="0" destOrd="0" presId="urn:microsoft.com/office/officeart/2005/8/layout/default"/>
    <dgm:cxn modelId="{2BCA5103-6FE6-4638-A135-4C05334D03F9}" srcId="{FD2F54C9-1913-4B34-867D-C00C7B5B0580}" destId="{41144DF4-E4C8-4266-BBB9-3898DA4DA01B}" srcOrd="2" destOrd="0" parTransId="{85C93347-3123-4192-9CEB-1D90EF730DF1}" sibTransId="{A1D2D43A-E38D-45F4-8DB4-88F24DEB6154}"/>
    <dgm:cxn modelId="{B9BA3548-BCE1-4284-9E63-EE38483906B7}" type="presOf" srcId="{A4C83AC6-6362-4A82-9F9A-CCE87BB66F1B}" destId="{2EAB9B0E-1C35-4E2F-AB82-3C34D7D08C4F}" srcOrd="0" destOrd="0" presId="urn:microsoft.com/office/officeart/2005/8/layout/default"/>
    <dgm:cxn modelId="{B6CE75E3-12B0-4BCC-A1B1-092B8114BE91}" type="presOf" srcId="{41144DF4-E4C8-4266-BBB9-3898DA4DA01B}" destId="{0F090CC2-66A5-4FEC-A7D8-E02A7532F4B9}" srcOrd="0" destOrd="0" presId="urn:microsoft.com/office/officeart/2005/8/layout/default"/>
    <dgm:cxn modelId="{DA9B3BE4-1455-4051-8083-B45E5EFF0BCC}" srcId="{FD2F54C9-1913-4B34-867D-C00C7B5B0580}" destId="{FCE35D9D-808B-4246-82B9-4AE65752D082}" srcOrd="1" destOrd="0" parTransId="{169766FA-0A2E-4977-A68F-4AC145C05993}" sibTransId="{5EC4C3DC-5125-4596-96F2-E7FD2E7A056F}"/>
    <dgm:cxn modelId="{3DD67545-F25D-4A48-AACF-AC2BB00C8749}" type="presOf" srcId="{FD2F54C9-1913-4B34-867D-C00C7B5B0580}" destId="{69B3955E-111E-47D7-A93E-6D72BE7F087B}" srcOrd="0" destOrd="0" presId="urn:microsoft.com/office/officeart/2005/8/layout/default"/>
    <dgm:cxn modelId="{3F6E9028-C0EE-40C3-8062-84583971FA61}" srcId="{FD2F54C9-1913-4B34-867D-C00C7B5B0580}" destId="{A4C83AC6-6362-4A82-9F9A-CCE87BB66F1B}" srcOrd="3" destOrd="0" parTransId="{8800AE6F-BA81-49F5-AA56-2BF6FF0AAD76}" sibTransId="{EC6C017F-5BA4-4EBF-AB16-8584B5F09C92}"/>
    <dgm:cxn modelId="{CF9C417A-4D64-45B2-A937-491FBD277CA3}" type="presOf" srcId="{FCE35D9D-808B-4246-82B9-4AE65752D082}" destId="{3041E140-6D1B-4CEA-BF6C-5D18772B5F94}" srcOrd="0" destOrd="0" presId="urn:microsoft.com/office/officeart/2005/8/layout/default"/>
    <dgm:cxn modelId="{9F330AB7-00CF-4E9B-A74A-3B326567C6EC}" type="presParOf" srcId="{69B3955E-111E-47D7-A93E-6D72BE7F087B}" destId="{CC737B72-22E2-41FB-A4E4-46337F03A4B2}" srcOrd="0" destOrd="0" presId="urn:microsoft.com/office/officeart/2005/8/layout/default"/>
    <dgm:cxn modelId="{142FCD39-AB71-473C-BD14-188D5009EA91}" type="presParOf" srcId="{69B3955E-111E-47D7-A93E-6D72BE7F087B}" destId="{AAA10F7F-B61F-4DF5-AAE3-77249DBA7ADB}" srcOrd="1" destOrd="0" presId="urn:microsoft.com/office/officeart/2005/8/layout/default"/>
    <dgm:cxn modelId="{68E1515B-7EBA-4F9F-B32D-232390E8F8CB}" type="presParOf" srcId="{69B3955E-111E-47D7-A93E-6D72BE7F087B}" destId="{3041E140-6D1B-4CEA-BF6C-5D18772B5F94}" srcOrd="2" destOrd="0" presId="urn:microsoft.com/office/officeart/2005/8/layout/default"/>
    <dgm:cxn modelId="{1EAEA6CD-7EB8-463B-A63F-71A857C588B4}" type="presParOf" srcId="{69B3955E-111E-47D7-A93E-6D72BE7F087B}" destId="{0005768E-2804-4FF6-B4B7-8335202CE635}" srcOrd="3" destOrd="0" presId="urn:microsoft.com/office/officeart/2005/8/layout/default"/>
    <dgm:cxn modelId="{DAD09FAF-A82A-4AE2-BDFE-FE69AE7DE2B6}" type="presParOf" srcId="{69B3955E-111E-47D7-A93E-6D72BE7F087B}" destId="{0F090CC2-66A5-4FEC-A7D8-E02A7532F4B9}" srcOrd="4" destOrd="0" presId="urn:microsoft.com/office/officeart/2005/8/layout/default"/>
    <dgm:cxn modelId="{9AC03D0A-2ED0-4382-8491-1169A6794DC9}" type="presParOf" srcId="{69B3955E-111E-47D7-A93E-6D72BE7F087B}" destId="{DF640C3E-D3B8-4907-95C8-0E82BCEC8CA3}" srcOrd="5" destOrd="0" presId="urn:microsoft.com/office/officeart/2005/8/layout/default"/>
    <dgm:cxn modelId="{93C00E72-1014-4042-9584-5361D7F481E8}" type="presParOf" srcId="{69B3955E-111E-47D7-A93E-6D72BE7F087B}" destId="{2EAB9B0E-1C35-4E2F-AB82-3C34D7D08C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88BDA-AE0A-4C8E-A4DA-20181ACB68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B188CC4F-84B5-48CE-A0B6-5ABA98450482}">
      <dgm:prSet phldrT="[Texto]" custT="1"/>
      <dgm:spPr/>
      <dgm:t>
        <a:bodyPr/>
        <a:lstStyle/>
        <a:p>
          <a:r>
            <a:rPr lang="es-ES" sz="1400" dirty="0" smtClean="0"/>
            <a:t>Pastoreo</a:t>
          </a:r>
          <a:endParaRPr lang="es-ES" sz="1400" dirty="0"/>
        </a:p>
      </dgm:t>
    </dgm:pt>
    <dgm:pt modelId="{CDDD98EB-A140-42F3-8D23-C9D9F95F6570}" type="parTrans" cxnId="{CE443D7D-68C5-4B35-BA37-7443670CAF5C}">
      <dgm:prSet/>
      <dgm:spPr/>
      <dgm:t>
        <a:bodyPr/>
        <a:lstStyle/>
        <a:p>
          <a:endParaRPr lang="es-ES"/>
        </a:p>
      </dgm:t>
    </dgm:pt>
    <dgm:pt modelId="{D8E11F81-BE49-4742-9E9F-BA719BC0ED1F}" type="sibTrans" cxnId="{CE443D7D-68C5-4B35-BA37-7443670CAF5C}">
      <dgm:prSet/>
      <dgm:spPr/>
      <dgm:t>
        <a:bodyPr/>
        <a:lstStyle/>
        <a:p>
          <a:endParaRPr lang="es-ES"/>
        </a:p>
      </dgm:t>
    </dgm:pt>
    <dgm:pt modelId="{F5A75D52-1C59-440A-9BCF-D2ECFAF43D15}">
      <dgm:prSet phldrT="[Texto]" custT="1"/>
      <dgm:spPr/>
      <dgm:t>
        <a:bodyPr/>
        <a:lstStyle/>
        <a:p>
          <a:r>
            <a:rPr lang="es-ES" sz="1400" dirty="0" smtClean="0"/>
            <a:t>Sogueo</a:t>
          </a:r>
          <a:endParaRPr lang="es-ES" sz="1400" dirty="0"/>
        </a:p>
      </dgm:t>
    </dgm:pt>
    <dgm:pt modelId="{DC1AED56-C68D-489E-8913-0D9114FA4777}" type="parTrans" cxnId="{8C01DB74-9B03-48AA-8260-084EAA21F7A6}">
      <dgm:prSet/>
      <dgm:spPr/>
      <dgm:t>
        <a:bodyPr/>
        <a:lstStyle/>
        <a:p>
          <a:endParaRPr lang="es-ES"/>
        </a:p>
      </dgm:t>
    </dgm:pt>
    <dgm:pt modelId="{DD4FEAF9-D3B7-4B57-9AAB-9D65AA3622E5}" type="sibTrans" cxnId="{8C01DB74-9B03-48AA-8260-084EAA21F7A6}">
      <dgm:prSet/>
      <dgm:spPr/>
      <dgm:t>
        <a:bodyPr/>
        <a:lstStyle/>
        <a:p>
          <a:endParaRPr lang="es-ES"/>
        </a:p>
      </dgm:t>
    </dgm:pt>
    <dgm:pt modelId="{2CCE9EC5-3367-450D-82BB-BA1FA640DD97}">
      <dgm:prSet phldrT="[Texto]" custT="1"/>
      <dgm:spPr/>
      <dgm:t>
        <a:bodyPr/>
        <a:lstStyle/>
        <a:p>
          <a:r>
            <a:rPr lang="es-ES" sz="1400" dirty="0" smtClean="0"/>
            <a:t>Semiestabulado</a:t>
          </a:r>
          <a:endParaRPr lang="es-ES" sz="1400" dirty="0"/>
        </a:p>
      </dgm:t>
    </dgm:pt>
    <dgm:pt modelId="{AC91ABE9-C727-4620-9D0A-DD8487120B37}" type="parTrans" cxnId="{667C34E5-031C-4761-920E-4EBA44E6DF79}">
      <dgm:prSet/>
      <dgm:spPr/>
      <dgm:t>
        <a:bodyPr/>
        <a:lstStyle/>
        <a:p>
          <a:endParaRPr lang="es-ES"/>
        </a:p>
      </dgm:t>
    </dgm:pt>
    <dgm:pt modelId="{3C955A70-F56E-4C12-B003-D16BBAE9E765}" type="sibTrans" cxnId="{667C34E5-031C-4761-920E-4EBA44E6DF79}">
      <dgm:prSet/>
      <dgm:spPr/>
      <dgm:t>
        <a:bodyPr/>
        <a:lstStyle/>
        <a:p>
          <a:endParaRPr lang="es-ES"/>
        </a:p>
      </dgm:t>
    </dgm:pt>
    <dgm:pt modelId="{D85B6140-F008-469B-BA60-E1973BDA53EF}">
      <dgm:prSet/>
      <dgm:spPr/>
      <dgm:t>
        <a:bodyPr/>
        <a:lstStyle/>
        <a:p>
          <a:r>
            <a:rPr lang="es-ES" dirty="0" smtClean="0"/>
            <a:t>Consiste en que el ganado consuma los alimentos que ofrecen los pastos espontáneos</a:t>
          </a:r>
          <a:endParaRPr lang="es-ES" dirty="0"/>
        </a:p>
      </dgm:t>
    </dgm:pt>
    <dgm:pt modelId="{53765D7F-0FE1-4242-B947-D9696E0CCE4F}" type="parTrans" cxnId="{48EC24EA-D0AA-4818-8381-F7C67DD95678}">
      <dgm:prSet/>
      <dgm:spPr/>
      <dgm:t>
        <a:bodyPr/>
        <a:lstStyle/>
        <a:p>
          <a:endParaRPr lang="es-ES"/>
        </a:p>
      </dgm:t>
    </dgm:pt>
    <dgm:pt modelId="{67D27848-071D-4677-BA5A-EB779BA90A14}" type="sibTrans" cxnId="{48EC24EA-D0AA-4818-8381-F7C67DD95678}">
      <dgm:prSet/>
      <dgm:spPr/>
      <dgm:t>
        <a:bodyPr/>
        <a:lstStyle/>
        <a:p>
          <a:endParaRPr lang="es-ES"/>
        </a:p>
      </dgm:t>
    </dgm:pt>
    <dgm:pt modelId="{0832503A-8E68-408B-8C28-8FA02AA0D13A}">
      <dgm:prSet/>
      <dgm:spPr/>
      <dgm:t>
        <a:bodyPr/>
        <a:lstStyle/>
        <a:p>
          <a:r>
            <a:rPr lang="es-ES" dirty="0" smtClean="0"/>
            <a:t>El animal es amarrado con una soga a un árbol dependiendo la densidad del pasto </a:t>
          </a:r>
          <a:endParaRPr lang="es-ES" dirty="0"/>
        </a:p>
      </dgm:t>
    </dgm:pt>
    <dgm:pt modelId="{29B9CF7B-9D57-412D-A977-B12AEF1FF88F}" type="parTrans" cxnId="{DAE25B12-EE94-410F-872F-607890469B1B}">
      <dgm:prSet/>
      <dgm:spPr/>
      <dgm:t>
        <a:bodyPr/>
        <a:lstStyle/>
        <a:p>
          <a:endParaRPr lang="es-ES"/>
        </a:p>
      </dgm:t>
    </dgm:pt>
    <dgm:pt modelId="{D16FA6BB-E185-4AC6-83CA-EF5E80F080C6}" type="sibTrans" cxnId="{DAE25B12-EE94-410F-872F-607890469B1B}">
      <dgm:prSet/>
      <dgm:spPr/>
      <dgm:t>
        <a:bodyPr/>
        <a:lstStyle/>
        <a:p>
          <a:endParaRPr lang="es-ES"/>
        </a:p>
      </dgm:t>
    </dgm:pt>
    <dgm:pt modelId="{34EAA107-9985-4BA3-A876-FE7E3B389729}">
      <dgm:prSet/>
      <dgm:spPr/>
      <dgm:t>
        <a:bodyPr/>
        <a:lstStyle/>
        <a:p>
          <a:r>
            <a:rPr lang="es-ES" dirty="0" smtClean="0"/>
            <a:t>Parte del tiempo permanecen en galerones para alimentarse y la otra parte de tiempo pasan en pastos tradicionales</a:t>
          </a:r>
          <a:endParaRPr lang="es-ES" dirty="0"/>
        </a:p>
      </dgm:t>
    </dgm:pt>
    <dgm:pt modelId="{655C2B09-F5E3-40AF-A93A-DB7F59A224D3}" type="parTrans" cxnId="{FD87E0D0-3B3D-4D6F-B30A-59718D471285}">
      <dgm:prSet/>
      <dgm:spPr/>
      <dgm:t>
        <a:bodyPr/>
        <a:lstStyle/>
        <a:p>
          <a:endParaRPr lang="es-ES"/>
        </a:p>
      </dgm:t>
    </dgm:pt>
    <dgm:pt modelId="{736D47DF-E73A-48E8-8B00-FC37533E37F7}" type="sibTrans" cxnId="{FD87E0D0-3B3D-4D6F-B30A-59718D471285}">
      <dgm:prSet/>
      <dgm:spPr/>
      <dgm:t>
        <a:bodyPr/>
        <a:lstStyle/>
        <a:p>
          <a:endParaRPr lang="es-ES"/>
        </a:p>
      </dgm:t>
    </dgm:pt>
    <dgm:pt modelId="{65802E79-6697-47F9-9DF9-2D9EF85E671B}" type="pres">
      <dgm:prSet presAssocID="{5C288BDA-AE0A-4C8E-A4DA-20181ACB6828}" presName="linearFlow" presStyleCnt="0">
        <dgm:presLayoutVars>
          <dgm:dir/>
          <dgm:animLvl val="lvl"/>
          <dgm:resizeHandles val="exact"/>
        </dgm:presLayoutVars>
      </dgm:prSet>
      <dgm:spPr/>
    </dgm:pt>
    <dgm:pt modelId="{C55610ED-60C9-433B-970D-7F3D7F6F830F}" type="pres">
      <dgm:prSet presAssocID="{B188CC4F-84B5-48CE-A0B6-5ABA98450482}" presName="composite" presStyleCnt="0"/>
      <dgm:spPr/>
    </dgm:pt>
    <dgm:pt modelId="{59159B00-244D-434A-98DF-6CEAB5EB98F8}" type="pres">
      <dgm:prSet presAssocID="{B188CC4F-84B5-48CE-A0B6-5ABA98450482}" presName="parentText" presStyleLbl="alignNode1" presStyleIdx="0" presStyleCnt="3" custScaleX="119920" custScaleY="10657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932942-B747-45F3-9DCD-94A2A1F829F6}" type="pres">
      <dgm:prSet presAssocID="{B188CC4F-84B5-48CE-A0B6-5ABA98450482}" presName="descendantText" presStyleLbl="alignAcc1" presStyleIdx="0" presStyleCnt="3" custLinFactNeighborX="1720" custLinFactNeighborY="-8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A010CE-AFCB-490E-8F72-4E27A614CA2C}" type="pres">
      <dgm:prSet presAssocID="{D8E11F81-BE49-4742-9E9F-BA719BC0ED1F}" presName="sp" presStyleCnt="0"/>
      <dgm:spPr/>
    </dgm:pt>
    <dgm:pt modelId="{94CC7FF1-A0E2-43DA-9146-1DC7EC636E7A}" type="pres">
      <dgm:prSet presAssocID="{F5A75D52-1C59-440A-9BCF-D2ECFAF43D15}" presName="composite" presStyleCnt="0"/>
      <dgm:spPr/>
    </dgm:pt>
    <dgm:pt modelId="{98167C3E-8636-432F-872E-15AB97EE8C29}" type="pres">
      <dgm:prSet presAssocID="{F5A75D52-1C59-440A-9BCF-D2ECFAF43D15}" presName="parentText" presStyleLbl="alignNode1" presStyleIdx="1" presStyleCnt="3" custScaleX="120024" custScaleY="11044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13BB25-EBFA-4B81-A933-A5BD3EFA0AB3}" type="pres">
      <dgm:prSet presAssocID="{F5A75D52-1C59-440A-9BCF-D2ECFAF43D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11D34E-954F-4F04-B374-076A74EB71FE}" type="pres">
      <dgm:prSet presAssocID="{DD4FEAF9-D3B7-4B57-9AAB-9D65AA3622E5}" presName="sp" presStyleCnt="0"/>
      <dgm:spPr/>
    </dgm:pt>
    <dgm:pt modelId="{AF988934-FDB5-4481-AA93-0B967DD56165}" type="pres">
      <dgm:prSet presAssocID="{2CCE9EC5-3367-450D-82BB-BA1FA640DD97}" presName="composite" presStyleCnt="0"/>
      <dgm:spPr/>
    </dgm:pt>
    <dgm:pt modelId="{63035560-D686-4BEF-9C8E-2EA6A6814967}" type="pres">
      <dgm:prSet presAssocID="{2CCE9EC5-3367-450D-82BB-BA1FA640DD97}" presName="parentText" presStyleLbl="alignNode1" presStyleIdx="2" presStyleCnt="3" custScaleX="135855" custScaleY="992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B678B-06DA-4729-8394-1096E40FF98B}" type="pres">
      <dgm:prSet presAssocID="{2CCE9EC5-3367-450D-82BB-BA1FA640DD97}" presName="descendantText" presStyleLbl="alignAcc1" presStyleIdx="2" presStyleCnt="3" custLinFactNeighborX="1559" custLinFactNeighborY="-27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104FDB-92EB-43A7-B693-DF60418039E7}" type="presOf" srcId="{D85B6140-F008-469B-BA60-E1973BDA53EF}" destId="{05932942-B747-45F3-9DCD-94A2A1F829F6}" srcOrd="0" destOrd="0" presId="urn:microsoft.com/office/officeart/2005/8/layout/chevron2"/>
    <dgm:cxn modelId="{CE443D7D-68C5-4B35-BA37-7443670CAF5C}" srcId="{5C288BDA-AE0A-4C8E-A4DA-20181ACB6828}" destId="{B188CC4F-84B5-48CE-A0B6-5ABA98450482}" srcOrd="0" destOrd="0" parTransId="{CDDD98EB-A140-42F3-8D23-C9D9F95F6570}" sibTransId="{D8E11F81-BE49-4742-9E9F-BA719BC0ED1F}"/>
    <dgm:cxn modelId="{109B56A1-93D5-40C6-8063-1B48F31CA2F0}" type="presOf" srcId="{2CCE9EC5-3367-450D-82BB-BA1FA640DD97}" destId="{63035560-D686-4BEF-9C8E-2EA6A6814967}" srcOrd="0" destOrd="0" presId="urn:microsoft.com/office/officeart/2005/8/layout/chevron2"/>
    <dgm:cxn modelId="{22677A4B-3161-4926-AFE4-1DF9B7066668}" type="presOf" srcId="{F5A75D52-1C59-440A-9BCF-D2ECFAF43D15}" destId="{98167C3E-8636-432F-872E-15AB97EE8C29}" srcOrd="0" destOrd="0" presId="urn:microsoft.com/office/officeart/2005/8/layout/chevron2"/>
    <dgm:cxn modelId="{48EC24EA-D0AA-4818-8381-F7C67DD95678}" srcId="{B188CC4F-84B5-48CE-A0B6-5ABA98450482}" destId="{D85B6140-F008-469B-BA60-E1973BDA53EF}" srcOrd="0" destOrd="0" parTransId="{53765D7F-0FE1-4242-B947-D9696E0CCE4F}" sibTransId="{67D27848-071D-4677-BA5A-EB779BA90A14}"/>
    <dgm:cxn modelId="{667C34E5-031C-4761-920E-4EBA44E6DF79}" srcId="{5C288BDA-AE0A-4C8E-A4DA-20181ACB6828}" destId="{2CCE9EC5-3367-450D-82BB-BA1FA640DD97}" srcOrd="2" destOrd="0" parTransId="{AC91ABE9-C727-4620-9D0A-DD8487120B37}" sibTransId="{3C955A70-F56E-4C12-B003-D16BBAE9E765}"/>
    <dgm:cxn modelId="{8C01DB74-9B03-48AA-8260-084EAA21F7A6}" srcId="{5C288BDA-AE0A-4C8E-A4DA-20181ACB6828}" destId="{F5A75D52-1C59-440A-9BCF-D2ECFAF43D15}" srcOrd="1" destOrd="0" parTransId="{DC1AED56-C68D-489E-8913-0D9114FA4777}" sibTransId="{DD4FEAF9-D3B7-4B57-9AAB-9D65AA3622E5}"/>
    <dgm:cxn modelId="{21D799D1-67AA-4C99-B485-3A6D457A0907}" type="presOf" srcId="{5C288BDA-AE0A-4C8E-A4DA-20181ACB6828}" destId="{65802E79-6697-47F9-9DF9-2D9EF85E671B}" srcOrd="0" destOrd="0" presId="urn:microsoft.com/office/officeart/2005/8/layout/chevron2"/>
    <dgm:cxn modelId="{B620C319-0CD8-43AF-A15F-A421D9821DE4}" type="presOf" srcId="{0832503A-8E68-408B-8C28-8FA02AA0D13A}" destId="{1A13BB25-EBFA-4B81-A933-A5BD3EFA0AB3}" srcOrd="0" destOrd="0" presId="urn:microsoft.com/office/officeart/2005/8/layout/chevron2"/>
    <dgm:cxn modelId="{DAE25B12-EE94-410F-872F-607890469B1B}" srcId="{F5A75D52-1C59-440A-9BCF-D2ECFAF43D15}" destId="{0832503A-8E68-408B-8C28-8FA02AA0D13A}" srcOrd="0" destOrd="0" parTransId="{29B9CF7B-9D57-412D-A977-B12AEF1FF88F}" sibTransId="{D16FA6BB-E185-4AC6-83CA-EF5E80F080C6}"/>
    <dgm:cxn modelId="{0B75AF88-216B-41F5-B204-6A6628091AAD}" type="presOf" srcId="{34EAA107-9985-4BA3-A876-FE7E3B389729}" destId="{015B678B-06DA-4729-8394-1096E40FF98B}" srcOrd="0" destOrd="0" presId="urn:microsoft.com/office/officeart/2005/8/layout/chevron2"/>
    <dgm:cxn modelId="{C8860881-7DCB-4E7B-850D-79F35442F0EA}" type="presOf" srcId="{B188CC4F-84B5-48CE-A0B6-5ABA98450482}" destId="{59159B00-244D-434A-98DF-6CEAB5EB98F8}" srcOrd="0" destOrd="0" presId="urn:microsoft.com/office/officeart/2005/8/layout/chevron2"/>
    <dgm:cxn modelId="{FD87E0D0-3B3D-4D6F-B30A-59718D471285}" srcId="{2CCE9EC5-3367-450D-82BB-BA1FA640DD97}" destId="{34EAA107-9985-4BA3-A876-FE7E3B389729}" srcOrd="0" destOrd="0" parTransId="{655C2B09-F5E3-40AF-A93A-DB7F59A224D3}" sibTransId="{736D47DF-E73A-48E8-8B00-FC37533E37F7}"/>
    <dgm:cxn modelId="{D38DDD81-1784-4D92-8383-7750E93F8669}" type="presParOf" srcId="{65802E79-6697-47F9-9DF9-2D9EF85E671B}" destId="{C55610ED-60C9-433B-970D-7F3D7F6F830F}" srcOrd="0" destOrd="0" presId="urn:microsoft.com/office/officeart/2005/8/layout/chevron2"/>
    <dgm:cxn modelId="{B71144B9-DEDC-49C6-BD54-D3FFCF6A950A}" type="presParOf" srcId="{C55610ED-60C9-433B-970D-7F3D7F6F830F}" destId="{59159B00-244D-434A-98DF-6CEAB5EB98F8}" srcOrd="0" destOrd="0" presId="urn:microsoft.com/office/officeart/2005/8/layout/chevron2"/>
    <dgm:cxn modelId="{FEB16A7C-C455-4853-BA2F-2981DB82FD53}" type="presParOf" srcId="{C55610ED-60C9-433B-970D-7F3D7F6F830F}" destId="{05932942-B747-45F3-9DCD-94A2A1F829F6}" srcOrd="1" destOrd="0" presId="urn:microsoft.com/office/officeart/2005/8/layout/chevron2"/>
    <dgm:cxn modelId="{886C7B50-F2DB-4883-947D-D00FF48F1FAD}" type="presParOf" srcId="{65802E79-6697-47F9-9DF9-2D9EF85E671B}" destId="{48A010CE-AFCB-490E-8F72-4E27A614CA2C}" srcOrd="1" destOrd="0" presId="urn:microsoft.com/office/officeart/2005/8/layout/chevron2"/>
    <dgm:cxn modelId="{303B1417-5868-4FF2-95A3-ECD921C13D13}" type="presParOf" srcId="{65802E79-6697-47F9-9DF9-2D9EF85E671B}" destId="{94CC7FF1-A0E2-43DA-9146-1DC7EC636E7A}" srcOrd="2" destOrd="0" presId="urn:microsoft.com/office/officeart/2005/8/layout/chevron2"/>
    <dgm:cxn modelId="{559F7279-BAF9-447A-AEA7-8D7814600A10}" type="presParOf" srcId="{94CC7FF1-A0E2-43DA-9146-1DC7EC636E7A}" destId="{98167C3E-8636-432F-872E-15AB97EE8C29}" srcOrd="0" destOrd="0" presId="urn:microsoft.com/office/officeart/2005/8/layout/chevron2"/>
    <dgm:cxn modelId="{4D90BA5A-60F5-4D70-B577-D6E421C65EC3}" type="presParOf" srcId="{94CC7FF1-A0E2-43DA-9146-1DC7EC636E7A}" destId="{1A13BB25-EBFA-4B81-A933-A5BD3EFA0AB3}" srcOrd="1" destOrd="0" presId="urn:microsoft.com/office/officeart/2005/8/layout/chevron2"/>
    <dgm:cxn modelId="{D006C237-25D4-4E8C-946D-D2D993C0CA27}" type="presParOf" srcId="{65802E79-6697-47F9-9DF9-2D9EF85E671B}" destId="{C411D34E-954F-4F04-B374-076A74EB71FE}" srcOrd="3" destOrd="0" presId="urn:microsoft.com/office/officeart/2005/8/layout/chevron2"/>
    <dgm:cxn modelId="{D05C3BAA-6FF6-4EAC-8CAF-767F35EDA4D6}" type="presParOf" srcId="{65802E79-6697-47F9-9DF9-2D9EF85E671B}" destId="{AF988934-FDB5-4481-AA93-0B967DD56165}" srcOrd="4" destOrd="0" presId="urn:microsoft.com/office/officeart/2005/8/layout/chevron2"/>
    <dgm:cxn modelId="{11565FDE-CF56-4F40-B936-ECBC27A415DF}" type="presParOf" srcId="{AF988934-FDB5-4481-AA93-0B967DD56165}" destId="{63035560-D686-4BEF-9C8E-2EA6A6814967}" srcOrd="0" destOrd="0" presId="urn:microsoft.com/office/officeart/2005/8/layout/chevron2"/>
    <dgm:cxn modelId="{CC0817B7-1961-44EE-90F3-6D1939612F65}" type="presParOf" srcId="{AF988934-FDB5-4481-AA93-0B967DD56165}" destId="{015B678B-06DA-4729-8394-1096E40FF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7F995-0A34-46EF-BA17-43DFD41214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5A1C4F-C72A-4C87-AB53-084EAB7CCD87}">
      <dgm:prSet phldrT="[Texto]" custT="1"/>
      <dgm:spPr>
        <a:solidFill>
          <a:srgbClr val="E2FAAC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Efectivamente la actividad ganadera y agropecuaria son la principal fuente de ingresos de los habitantes de la provincia de Napo, sobresaliendo el porcentaje de hombres a partir de 50 años los que se dedican a esta actividad.</a:t>
          </a:r>
          <a:endParaRPr lang="es-ES" sz="1800" dirty="0">
            <a:solidFill>
              <a:schemeClr val="tx1"/>
            </a:solidFill>
          </a:endParaRPr>
        </a:p>
      </dgm:t>
    </dgm:pt>
    <dgm:pt modelId="{46E99112-E073-4416-8063-8A91E5E4E13B}" type="parTrans" cxnId="{B179B5A0-57CE-4EFA-9B94-5681D367B78C}">
      <dgm:prSet/>
      <dgm:spPr/>
      <dgm:t>
        <a:bodyPr/>
        <a:lstStyle/>
        <a:p>
          <a:endParaRPr lang="es-ES" sz="1800"/>
        </a:p>
      </dgm:t>
    </dgm:pt>
    <dgm:pt modelId="{D5B554F0-A730-4B58-8967-D964688EF6D1}" type="sibTrans" cxnId="{B179B5A0-57CE-4EFA-9B94-5681D367B78C}">
      <dgm:prSet/>
      <dgm:spPr/>
      <dgm:t>
        <a:bodyPr/>
        <a:lstStyle/>
        <a:p>
          <a:endParaRPr lang="es-ES" sz="1800"/>
        </a:p>
      </dgm:t>
    </dgm:pt>
    <dgm:pt modelId="{345A7469-4D9B-463A-8254-41645EF07DC3}">
      <dgm:prSet phldrT="[Texto]" custT="1"/>
      <dgm:spPr>
        <a:solidFill>
          <a:srgbClr val="D2F070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El 39,9% es socio de una asociación ganadera y/o agropecuaria, siendo el motivo principal de su integración los beneficios ofrecidos; mientras que el 60,10% restante no pertenece a ninguna asociación argumentando que prefieren trabajar solos.</a:t>
          </a:r>
          <a:endParaRPr lang="es-ES" sz="1800" dirty="0">
            <a:solidFill>
              <a:schemeClr val="tx1"/>
            </a:solidFill>
          </a:endParaRPr>
        </a:p>
      </dgm:t>
    </dgm:pt>
    <dgm:pt modelId="{F453C942-005A-452E-9E40-C9AE049EB5C7}" type="parTrans" cxnId="{81236D5A-3F27-4567-8F74-9DB726AA3F2A}">
      <dgm:prSet/>
      <dgm:spPr/>
      <dgm:t>
        <a:bodyPr/>
        <a:lstStyle/>
        <a:p>
          <a:endParaRPr lang="es-ES" sz="1800"/>
        </a:p>
      </dgm:t>
    </dgm:pt>
    <dgm:pt modelId="{B9277B16-F31D-46A4-B0CA-F1B43EDEF4DE}" type="sibTrans" cxnId="{81236D5A-3F27-4567-8F74-9DB726AA3F2A}">
      <dgm:prSet/>
      <dgm:spPr/>
      <dgm:t>
        <a:bodyPr/>
        <a:lstStyle/>
        <a:p>
          <a:endParaRPr lang="es-ES" sz="1800"/>
        </a:p>
      </dgm:t>
    </dgm:pt>
    <dgm:pt modelId="{74CB317F-575E-4228-BEDF-023DDE2D490C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Para incrementar el número de ganado, la mayor parte de ganaderos optan por la reproducción de nuevas crías o adquisición en ferias ganaderas, para ello en su mayoría realizan créditos en BAN Ecuador (antes Banco de Fomento).</a:t>
          </a:r>
          <a:endParaRPr lang="es-ES" sz="1800" dirty="0">
            <a:solidFill>
              <a:schemeClr val="tx1"/>
            </a:solidFill>
          </a:endParaRPr>
        </a:p>
      </dgm:t>
    </dgm:pt>
    <dgm:pt modelId="{F2E3517B-E8CF-43AF-9D79-32FE42907E3E}" type="parTrans" cxnId="{2BFB6E31-5E1E-4DCD-8B3B-3AC5D760DEA2}">
      <dgm:prSet/>
      <dgm:spPr/>
      <dgm:t>
        <a:bodyPr/>
        <a:lstStyle/>
        <a:p>
          <a:endParaRPr lang="es-ES" sz="1800"/>
        </a:p>
      </dgm:t>
    </dgm:pt>
    <dgm:pt modelId="{40964A76-5B4C-46FE-A19A-8AFDD41B6087}" type="sibTrans" cxnId="{2BFB6E31-5E1E-4DCD-8B3B-3AC5D760DEA2}">
      <dgm:prSet/>
      <dgm:spPr/>
      <dgm:t>
        <a:bodyPr/>
        <a:lstStyle/>
        <a:p>
          <a:endParaRPr lang="es-ES" sz="1800"/>
        </a:p>
      </dgm:t>
    </dgm:pt>
    <dgm:pt modelId="{96D8C268-E2E7-43A7-B08B-18219F867C5A}">
      <dgm:prSet phldrT="[Texto]" custT="1"/>
      <dgm:spPr>
        <a:solidFill>
          <a:srgbClr val="E6D2F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Un reducido número de población ganadera perteneciente a una asociación, representada por el 6,6% ha sido beneficiario del seguro ganadero, mientras que la mayoría desconoce del tema.</a:t>
          </a:r>
          <a:endParaRPr lang="es-ES" sz="1800" dirty="0">
            <a:solidFill>
              <a:schemeClr val="tx1"/>
            </a:solidFill>
          </a:endParaRPr>
        </a:p>
      </dgm:t>
    </dgm:pt>
    <dgm:pt modelId="{924FDCA6-CCC4-4D4A-882F-DB49EA698D28}" type="parTrans" cxnId="{19245D34-FF5D-4AD0-8328-66930A1DAF5F}">
      <dgm:prSet/>
      <dgm:spPr/>
      <dgm:t>
        <a:bodyPr/>
        <a:lstStyle/>
        <a:p>
          <a:endParaRPr lang="es-ES" sz="1800"/>
        </a:p>
      </dgm:t>
    </dgm:pt>
    <dgm:pt modelId="{C574568D-26B4-4AAA-BA05-1777E11A418B}" type="sibTrans" cxnId="{19245D34-FF5D-4AD0-8328-66930A1DAF5F}">
      <dgm:prSet/>
      <dgm:spPr/>
      <dgm:t>
        <a:bodyPr/>
        <a:lstStyle/>
        <a:p>
          <a:endParaRPr lang="es-ES" sz="1800"/>
        </a:p>
      </dgm:t>
    </dgm:pt>
    <dgm:pt modelId="{0B83D1C4-D985-45F1-9A22-B3D67ECF7BA2}">
      <dgm:prSet phldrT="[Texto]" custT="1"/>
      <dgm:spPr>
        <a:solidFill>
          <a:srgbClr val="E6D2F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La mayor parte de encuestados pertenecientes a una asociación concuerdan en que uno de los beneficios que más apoya al ganadero de la provincia de Napo es la capacitación y vacunas.</a:t>
          </a:r>
          <a:endParaRPr lang="es-ES" sz="1800" dirty="0">
            <a:solidFill>
              <a:schemeClr val="tx1"/>
            </a:solidFill>
          </a:endParaRPr>
        </a:p>
      </dgm:t>
    </dgm:pt>
    <dgm:pt modelId="{0F5152D8-B505-4DC3-9532-E51D55D95D81}" type="parTrans" cxnId="{E30FC64B-AFCB-43DD-BE4B-C81B6BC77B51}">
      <dgm:prSet/>
      <dgm:spPr/>
      <dgm:t>
        <a:bodyPr/>
        <a:lstStyle/>
        <a:p>
          <a:endParaRPr lang="es-ES" sz="1800"/>
        </a:p>
      </dgm:t>
    </dgm:pt>
    <dgm:pt modelId="{405DA799-4BE3-4E14-BAE2-D7D7C045882E}" type="sibTrans" cxnId="{E30FC64B-AFCB-43DD-BE4B-C81B6BC77B51}">
      <dgm:prSet/>
      <dgm:spPr/>
      <dgm:t>
        <a:bodyPr/>
        <a:lstStyle/>
        <a:p>
          <a:endParaRPr lang="es-ES" sz="1800"/>
        </a:p>
      </dgm:t>
    </dgm:pt>
    <dgm:pt modelId="{E9C49303-F0B0-4057-BC70-76594224C2CD}">
      <dgm:prSet phldrT="[Texto]"/>
      <dgm:spPr>
        <a:solidFill>
          <a:srgbClr val="E6D2FA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 MAGAP cuenta con proyectos y programas a favor del sector ganadero, sin embargo la percepción de los habitantes dedicados a la actividad ganadera es negativa, pues el 63,5% consideran que no reciben la atención necesaria.</a:t>
          </a:r>
          <a:endParaRPr lang="es-ES" dirty="0">
            <a:solidFill>
              <a:schemeClr val="tx1"/>
            </a:solidFill>
          </a:endParaRPr>
        </a:p>
      </dgm:t>
    </dgm:pt>
    <dgm:pt modelId="{40CA1BC9-69F0-4EAD-B760-282B353CB9E9}" type="parTrans" cxnId="{B1635155-F9FE-4167-B4B1-F437158C7B6B}">
      <dgm:prSet/>
      <dgm:spPr/>
      <dgm:t>
        <a:bodyPr/>
        <a:lstStyle/>
        <a:p>
          <a:endParaRPr lang="es-ES"/>
        </a:p>
      </dgm:t>
    </dgm:pt>
    <dgm:pt modelId="{6EEA0719-79F5-41A7-B6E9-AC6D88C7618F}" type="sibTrans" cxnId="{B1635155-F9FE-4167-B4B1-F437158C7B6B}">
      <dgm:prSet/>
      <dgm:spPr/>
      <dgm:t>
        <a:bodyPr/>
        <a:lstStyle/>
        <a:p>
          <a:endParaRPr lang="es-ES"/>
        </a:p>
      </dgm:t>
    </dgm:pt>
    <dgm:pt modelId="{38C3368C-EBA6-48D5-A40E-38570678558C}" type="pres">
      <dgm:prSet presAssocID="{FE47F995-0A34-46EF-BA17-43DFD41214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75B2BA-FE85-4C05-9807-9E46C6FA0F59}" type="pres">
      <dgm:prSet presAssocID="{735A1C4F-C72A-4C87-AB53-084EAB7CCD87}" presName="node" presStyleLbl="node1" presStyleIdx="0" presStyleCnt="6" custScaleY="114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21ABFD-6E61-4625-AAD5-B291DF3D723B}" type="pres">
      <dgm:prSet presAssocID="{D5B554F0-A730-4B58-8967-D964688EF6D1}" presName="sibTrans" presStyleCnt="0"/>
      <dgm:spPr/>
    </dgm:pt>
    <dgm:pt modelId="{14BFB546-626E-49C4-B831-C152E9406174}" type="pres">
      <dgm:prSet presAssocID="{345A7469-4D9B-463A-8254-41645EF07DC3}" presName="node" presStyleLbl="node1" presStyleIdx="1" presStyleCnt="6" custScaleY="114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B6E0B0-BA8D-4037-B7BA-AF8F51E93AE9}" type="pres">
      <dgm:prSet presAssocID="{B9277B16-F31D-46A4-B0CA-F1B43EDEF4DE}" presName="sibTrans" presStyleCnt="0"/>
      <dgm:spPr/>
    </dgm:pt>
    <dgm:pt modelId="{7CC2C0AB-9749-4537-B660-E771C5179ACE}" type="pres">
      <dgm:prSet presAssocID="{74CB317F-575E-4228-BEDF-023DDE2D490C}" presName="node" presStyleLbl="node1" presStyleIdx="2" presStyleCnt="6" custScaleY="113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3914A-24D8-4EB7-88FA-AB9ABED98BDA}" type="pres">
      <dgm:prSet presAssocID="{40964A76-5B4C-46FE-A19A-8AFDD41B6087}" presName="sibTrans" presStyleCnt="0"/>
      <dgm:spPr/>
    </dgm:pt>
    <dgm:pt modelId="{60310A48-E5E8-478C-9812-2B9FC6BC528C}" type="pres">
      <dgm:prSet presAssocID="{96D8C268-E2E7-43A7-B08B-18219F867C5A}" presName="node" presStyleLbl="node1" presStyleIdx="3" presStyleCnt="6" custLinFactX="11437" custLinFactNeighborX="100000" custLinFactNeighborY="20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5EEA4D-D765-42E5-9A40-690CD1E53303}" type="pres">
      <dgm:prSet presAssocID="{C574568D-26B4-4AAA-BA05-1777E11A418B}" presName="sibTrans" presStyleCnt="0"/>
      <dgm:spPr/>
    </dgm:pt>
    <dgm:pt modelId="{1B51A8AD-1A9D-4ACE-A777-2E16370AE991}" type="pres">
      <dgm:prSet presAssocID="{0B83D1C4-D985-45F1-9A22-B3D67ECF7BA2}" presName="node" presStyleLbl="node1" presStyleIdx="4" presStyleCnt="6" custLinFactX="-11846" custLinFactNeighborX="-100000" custLinFactNeighborY="20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C5D354-6D5F-4DA8-88C7-15B01F40264A}" type="pres">
      <dgm:prSet presAssocID="{405DA799-4BE3-4E14-BAE2-D7D7C045882E}" presName="sibTrans" presStyleCnt="0"/>
      <dgm:spPr/>
    </dgm:pt>
    <dgm:pt modelId="{BF0D2EC8-3D78-4A58-AA4D-184D71846DDC}" type="pres">
      <dgm:prSet presAssocID="{E9C49303-F0B0-4057-BC70-76594224C2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72EFFE-638E-475D-82A8-DD6559131B60}" type="presOf" srcId="{345A7469-4D9B-463A-8254-41645EF07DC3}" destId="{14BFB546-626E-49C4-B831-C152E9406174}" srcOrd="0" destOrd="0" presId="urn:microsoft.com/office/officeart/2005/8/layout/default"/>
    <dgm:cxn modelId="{8634D730-F869-458D-BBA5-B03505DD9C90}" type="presOf" srcId="{FE47F995-0A34-46EF-BA17-43DFD41214C1}" destId="{38C3368C-EBA6-48D5-A40E-38570678558C}" srcOrd="0" destOrd="0" presId="urn:microsoft.com/office/officeart/2005/8/layout/default"/>
    <dgm:cxn modelId="{EE6CFA28-BBB7-4AA4-BC52-4316D68E6310}" type="presOf" srcId="{E9C49303-F0B0-4057-BC70-76594224C2CD}" destId="{BF0D2EC8-3D78-4A58-AA4D-184D71846DDC}" srcOrd="0" destOrd="0" presId="urn:microsoft.com/office/officeart/2005/8/layout/default"/>
    <dgm:cxn modelId="{753824BE-359C-44A8-9D96-8AA9F453E8FC}" type="presOf" srcId="{96D8C268-E2E7-43A7-B08B-18219F867C5A}" destId="{60310A48-E5E8-478C-9812-2B9FC6BC528C}" srcOrd="0" destOrd="0" presId="urn:microsoft.com/office/officeart/2005/8/layout/default"/>
    <dgm:cxn modelId="{81236D5A-3F27-4567-8F74-9DB726AA3F2A}" srcId="{FE47F995-0A34-46EF-BA17-43DFD41214C1}" destId="{345A7469-4D9B-463A-8254-41645EF07DC3}" srcOrd="1" destOrd="0" parTransId="{F453C942-005A-452E-9E40-C9AE049EB5C7}" sibTransId="{B9277B16-F31D-46A4-B0CA-F1B43EDEF4DE}"/>
    <dgm:cxn modelId="{2BFB6E31-5E1E-4DCD-8B3B-3AC5D760DEA2}" srcId="{FE47F995-0A34-46EF-BA17-43DFD41214C1}" destId="{74CB317F-575E-4228-BEDF-023DDE2D490C}" srcOrd="2" destOrd="0" parTransId="{F2E3517B-E8CF-43AF-9D79-32FE42907E3E}" sibTransId="{40964A76-5B4C-46FE-A19A-8AFDD41B6087}"/>
    <dgm:cxn modelId="{C8D63508-79FF-4C4E-87CF-A83B1091DF23}" type="presOf" srcId="{74CB317F-575E-4228-BEDF-023DDE2D490C}" destId="{7CC2C0AB-9749-4537-B660-E771C5179ACE}" srcOrd="0" destOrd="0" presId="urn:microsoft.com/office/officeart/2005/8/layout/default"/>
    <dgm:cxn modelId="{B1635155-F9FE-4167-B4B1-F437158C7B6B}" srcId="{FE47F995-0A34-46EF-BA17-43DFD41214C1}" destId="{E9C49303-F0B0-4057-BC70-76594224C2CD}" srcOrd="5" destOrd="0" parTransId="{40CA1BC9-69F0-4EAD-B760-282B353CB9E9}" sibTransId="{6EEA0719-79F5-41A7-B6E9-AC6D88C7618F}"/>
    <dgm:cxn modelId="{F05C75B0-05F6-47B7-9F2E-1AD0EE1C252F}" type="presOf" srcId="{735A1C4F-C72A-4C87-AB53-084EAB7CCD87}" destId="{5675B2BA-FE85-4C05-9807-9E46C6FA0F59}" srcOrd="0" destOrd="0" presId="urn:microsoft.com/office/officeart/2005/8/layout/default"/>
    <dgm:cxn modelId="{19245D34-FF5D-4AD0-8328-66930A1DAF5F}" srcId="{FE47F995-0A34-46EF-BA17-43DFD41214C1}" destId="{96D8C268-E2E7-43A7-B08B-18219F867C5A}" srcOrd="3" destOrd="0" parTransId="{924FDCA6-CCC4-4D4A-882F-DB49EA698D28}" sibTransId="{C574568D-26B4-4AAA-BA05-1777E11A418B}"/>
    <dgm:cxn modelId="{B179B5A0-57CE-4EFA-9B94-5681D367B78C}" srcId="{FE47F995-0A34-46EF-BA17-43DFD41214C1}" destId="{735A1C4F-C72A-4C87-AB53-084EAB7CCD87}" srcOrd="0" destOrd="0" parTransId="{46E99112-E073-4416-8063-8A91E5E4E13B}" sibTransId="{D5B554F0-A730-4B58-8967-D964688EF6D1}"/>
    <dgm:cxn modelId="{E30FC64B-AFCB-43DD-BE4B-C81B6BC77B51}" srcId="{FE47F995-0A34-46EF-BA17-43DFD41214C1}" destId="{0B83D1C4-D985-45F1-9A22-B3D67ECF7BA2}" srcOrd="4" destOrd="0" parTransId="{0F5152D8-B505-4DC3-9532-E51D55D95D81}" sibTransId="{405DA799-4BE3-4E14-BAE2-D7D7C045882E}"/>
    <dgm:cxn modelId="{0AB8454D-C6E0-46DF-80D1-0C8B1F50B799}" type="presOf" srcId="{0B83D1C4-D985-45F1-9A22-B3D67ECF7BA2}" destId="{1B51A8AD-1A9D-4ACE-A777-2E16370AE991}" srcOrd="0" destOrd="0" presId="urn:microsoft.com/office/officeart/2005/8/layout/default"/>
    <dgm:cxn modelId="{060088B3-753B-4D81-A081-6945646C887B}" type="presParOf" srcId="{38C3368C-EBA6-48D5-A40E-38570678558C}" destId="{5675B2BA-FE85-4C05-9807-9E46C6FA0F59}" srcOrd="0" destOrd="0" presId="urn:microsoft.com/office/officeart/2005/8/layout/default"/>
    <dgm:cxn modelId="{C47D2E84-5B0D-40D2-8E67-F32E53B5DC9F}" type="presParOf" srcId="{38C3368C-EBA6-48D5-A40E-38570678558C}" destId="{5C21ABFD-6E61-4625-AAD5-B291DF3D723B}" srcOrd="1" destOrd="0" presId="urn:microsoft.com/office/officeart/2005/8/layout/default"/>
    <dgm:cxn modelId="{9C2F8EA9-3F8C-4EB4-AC35-0703898CD51E}" type="presParOf" srcId="{38C3368C-EBA6-48D5-A40E-38570678558C}" destId="{14BFB546-626E-49C4-B831-C152E9406174}" srcOrd="2" destOrd="0" presId="urn:microsoft.com/office/officeart/2005/8/layout/default"/>
    <dgm:cxn modelId="{770EDF21-D5F6-4373-861B-588E31F4EC12}" type="presParOf" srcId="{38C3368C-EBA6-48D5-A40E-38570678558C}" destId="{7BB6E0B0-BA8D-4037-B7BA-AF8F51E93AE9}" srcOrd="3" destOrd="0" presId="urn:microsoft.com/office/officeart/2005/8/layout/default"/>
    <dgm:cxn modelId="{1C603741-E90D-4835-99A2-CDEDC3A3FEDA}" type="presParOf" srcId="{38C3368C-EBA6-48D5-A40E-38570678558C}" destId="{7CC2C0AB-9749-4537-B660-E771C5179ACE}" srcOrd="4" destOrd="0" presId="urn:microsoft.com/office/officeart/2005/8/layout/default"/>
    <dgm:cxn modelId="{3373AC26-E602-4260-B320-6E6CB3ABB798}" type="presParOf" srcId="{38C3368C-EBA6-48D5-A40E-38570678558C}" destId="{2E53914A-24D8-4EB7-88FA-AB9ABED98BDA}" srcOrd="5" destOrd="0" presId="urn:microsoft.com/office/officeart/2005/8/layout/default"/>
    <dgm:cxn modelId="{340A5468-2689-409D-B130-3E148F18C9BD}" type="presParOf" srcId="{38C3368C-EBA6-48D5-A40E-38570678558C}" destId="{60310A48-E5E8-478C-9812-2B9FC6BC528C}" srcOrd="6" destOrd="0" presId="urn:microsoft.com/office/officeart/2005/8/layout/default"/>
    <dgm:cxn modelId="{AC800810-1823-4B06-900C-DE74084B8ECC}" type="presParOf" srcId="{38C3368C-EBA6-48D5-A40E-38570678558C}" destId="{F75EEA4D-D765-42E5-9A40-690CD1E53303}" srcOrd="7" destOrd="0" presId="urn:microsoft.com/office/officeart/2005/8/layout/default"/>
    <dgm:cxn modelId="{2AAA9A91-319E-41AF-A2C9-3788242BE4EC}" type="presParOf" srcId="{38C3368C-EBA6-48D5-A40E-38570678558C}" destId="{1B51A8AD-1A9D-4ACE-A777-2E16370AE991}" srcOrd="8" destOrd="0" presId="urn:microsoft.com/office/officeart/2005/8/layout/default"/>
    <dgm:cxn modelId="{1499E7B9-A7B2-4D3E-9768-2B437CBF8421}" type="presParOf" srcId="{38C3368C-EBA6-48D5-A40E-38570678558C}" destId="{90C5D354-6D5F-4DA8-88C7-15B01F40264A}" srcOrd="9" destOrd="0" presId="urn:microsoft.com/office/officeart/2005/8/layout/default"/>
    <dgm:cxn modelId="{7DD9A97C-21C1-4E01-AFB9-A141F42EC1DD}" type="presParOf" srcId="{38C3368C-EBA6-48D5-A40E-38570678558C}" destId="{BF0D2EC8-3D78-4A58-AA4D-184D71846DDC}" srcOrd="10" destOrd="0" presId="urn:microsoft.com/office/officeart/2005/8/layout/default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3BF26-DDE5-483E-A540-0D8D79C6385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8A19DC-3093-4774-A136-340F707A8FDB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Antecedentes</a:t>
          </a:r>
          <a:endParaRPr lang="es-ES" dirty="0">
            <a:solidFill>
              <a:schemeClr val="tx1"/>
            </a:solidFill>
          </a:endParaRPr>
        </a:p>
      </dgm:t>
    </dgm:pt>
    <dgm:pt modelId="{A4D98004-C9B2-4BB2-886D-C65B480F61FD}" type="parTrans" cxnId="{5D852ECD-5E61-4CB1-B9FF-8177492328E5}">
      <dgm:prSet/>
      <dgm:spPr/>
      <dgm:t>
        <a:bodyPr/>
        <a:lstStyle/>
        <a:p>
          <a:endParaRPr lang="es-ES"/>
        </a:p>
      </dgm:t>
    </dgm:pt>
    <dgm:pt modelId="{96AAFCED-BF0B-481F-9478-466B73E7A60A}" type="sibTrans" cxnId="{5D852ECD-5E61-4CB1-B9FF-8177492328E5}">
      <dgm:prSet/>
      <dgm:spPr/>
      <dgm:t>
        <a:bodyPr/>
        <a:lstStyle/>
        <a:p>
          <a:endParaRPr lang="es-ES"/>
        </a:p>
      </dgm:t>
    </dgm:pt>
    <dgm:pt modelId="{D17265C5-2FC0-4A22-BFA4-9FA28FCA938B}">
      <dgm:prSet phldrT="[Texto]" custT="1"/>
      <dgm:spPr/>
      <dgm:t>
        <a:bodyPr/>
        <a:lstStyle/>
        <a:p>
          <a:r>
            <a:rPr lang="es-EC" sz="1900" dirty="0" smtClean="0"/>
            <a:t>En la investigación se determinó que existe un 60,10% de la población ganadera que no pertenecen a una asociación, se evidenció la falta de conocimiento acerca de los beneficios a los que pueden acceder al pertenecer a una asociación</a:t>
          </a:r>
          <a:endParaRPr lang="es-ES" sz="1900" dirty="0"/>
        </a:p>
      </dgm:t>
    </dgm:pt>
    <dgm:pt modelId="{16FBE6C2-9675-42EF-B2F1-9AF9FCECDD01}" type="parTrans" cxnId="{4E66925D-E76C-4F92-8339-67637BC37C21}">
      <dgm:prSet/>
      <dgm:spPr/>
      <dgm:t>
        <a:bodyPr/>
        <a:lstStyle/>
        <a:p>
          <a:endParaRPr lang="es-ES"/>
        </a:p>
      </dgm:t>
    </dgm:pt>
    <dgm:pt modelId="{4090CF14-4802-45A0-8594-2BBE10DAF4F9}" type="sibTrans" cxnId="{4E66925D-E76C-4F92-8339-67637BC37C21}">
      <dgm:prSet/>
      <dgm:spPr/>
      <dgm:t>
        <a:bodyPr/>
        <a:lstStyle/>
        <a:p>
          <a:endParaRPr lang="es-ES"/>
        </a:p>
      </dgm:t>
    </dgm:pt>
    <dgm:pt modelId="{B96E6BE3-11C5-4E6F-B71D-06AB7E32F924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Justificación</a:t>
          </a:r>
          <a:endParaRPr lang="es-ES" dirty="0">
            <a:solidFill>
              <a:schemeClr val="tx1"/>
            </a:solidFill>
          </a:endParaRPr>
        </a:p>
      </dgm:t>
    </dgm:pt>
    <dgm:pt modelId="{24E0FFA2-693E-4913-A835-35B6B5A6FFE1}" type="parTrans" cxnId="{4CD0A952-F41D-4F26-8420-837206E04633}">
      <dgm:prSet/>
      <dgm:spPr/>
      <dgm:t>
        <a:bodyPr/>
        <a:lstStyle/>
        <a:p>
          <a:endParaRPr lang="es-ES"/>
        </a:p>
      </dgm:t>
    </dgm:pt>
    <dgm:pt modelId="{1EE8A559-BFAB-4165-B229-08C8DB3CF0B1}" type="sibTrans" cxnId="{4CD0A952-F41D-4F26-8420-837206E04633}">
      <dgm:prSet/>
      <dgm:spPr/>
      <dgm:t>
        <a:bodyPr/>
        <a:lstStyle/>
        <a:p>
          <a:endParaRPr lang="es-ES"/>
        </a:p>
      </dgm:t>
    </dgm:pt>
    <dgm:pt modelId="{E84C029A-2AA5-49D9-B649-2875D963C92F}">
      <dgm:prSet phldrT="[Texto]" custT="1"/>
      <dgm:spPr/>
      <dgm:t>
        <a:bodyPr/>
        <a:lstStyle/>
        <a:p>
          <a:r>
            <a:rPr lang="es-EC" sz="1900" dirty="0" smtClean="0"/>
            <a:t>Frente a la situación que presenta el sector ganadero de la provincia de Napo, siendo esta una de las principales actividades económicas, es necesario dar a conocer a la comunidad los beneficios de trabajar en asociatividad u organizaciones de tal forma que puedan desarrollar sus habilidades, experiencia y capacidades.</a:t>
          </a:r>
          <a:endParaRPr lang="es-ES" sz="1900" dirty="0"/>
        </a:p>
      </dgm:t>
    </dgm:pt>
    <dgm:pt modelId="{875F8666-690C-44C5-B99B-A9A680005220}" type="parTrans" cxnId="{DAA86E19-18D6-45E2-ABFE-A407221E7817}">
      <dgm:prSet/>
      <dgm:spPr/>
      <dgm:t>
        <a:bodyPr/>
        <a:lstStyle/>
        <a:p>
          <a:endParaRPr lang="es-ES"/>
        </a:p>
      </dgm:t>
    </dgm:pt>
    <dgm:pt modelId="{B8FF2869-02B9-4887-BC37-00A27CB6DC6A}" type="sibTrans" cxnId="{DAA86E19-18D6-45E2-ABFE-A407221E7817}">
      <dgm:prSet/>
      <dgm:spPr/>
      <dgm:t>
        <a:bodyPr/>
        <a:lstStyle/>
        <a:p>
          <a:endParaRPr lang="es-ES"/>
        </a:p>
      </dgm:t>
    </dgm:pt>
    <dgm:pt modelId="{02D1536F-DE2D-4C33-A6FA-780908336AB3}" type="pres">
      <dgm:prSet presAssocID="{1C23BF26-DDE5-483E-A540-0D8D79C6385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A42FD04-52B1-467C-9677-F26265435BA9}" type="pres">
      <dgm:prSet presAssocID="{B98A19DC-3093-4774-A136-340F707A8FDB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8D4BAF-6279-41AC-B12D-CA1CF07DDD52}" type="pres">
      <dgm:prSet presAssocID="{B98A19DC-3093-4774-A136-340F707A8FDB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F3392A-AF5C-451D-9FEC-06FD471E978A}" type="pres">
      <dgm:prSet presAssocID="{B96E6BE3-11C5-4E6F-B71D-06AB7E32F924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25B3C6-72EE-4D40-AEF7-AD96ACE38D7A}" type="pres">
      <dgm:prSet presAssocID="{B96E6BE3-11C5-4E6F-B71D-06AB7E32F924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85B67F-B0A2-4D01-9FDD-5967D6CF91D7}" type="presOf" srcId="{1C23BF26-DDE5-483E-A540-0D8D79C63856}" destId="{02D1536F-DE2D-4C33-A6FA-780908336AB3}" srcOrd="0" destOrd="0" presId="urn:microsoft.com/office/officeart/2009/3/layout/IncreasingArrowsProcess"/>
    <dgm:cxn modelId="{595A1CCC-F1F1-48CB-8988-BBE9D3F46B82}" type="presOf" srcId="{D17265C5-2FC0-4A22-BFA4-9FA28FCA938B}" destId="{A98D4BAF-6279-41AC-B12D-CA1CF07DDD52}" srcOrd="0" destOrd="0" presId="urn:microsoft.com/office/officeart/2009/3/layout/IncreasingArrowsProcess"/>
    <dgm:cxn modelId="{4CD0A952-F41D-4F26-8420-837206E04633}" srcId="{1C23BF26-DDE5-483E-A540-0D8D79C63856}" destId="{B96E6BE3-11C5-4E6F-B71D-06AB7E32F924}" srcOrd="1" destOrd="0" parTransId="{24E0FFA2-693E-4913-A835-35B6B5A6FFE1}" sibTransId="{1EE8A559-BFAB-4165-B229-08C8DB3CF0B1}"/>
    <dgm:cxn modelId="{4E66925D-E76C-4F92-8339-67637BC37C21}" srcId="{B98A19DC-3093-4774-A136-340F707A8FDB}" destId="{D17265C5-2FC0-4A22-BFA4-9FA28FCA938B}" srcOrd="0" destOrd="0" parTransId="{16FBE6C2-9675-42EF-B2F1-9AF9FCECDD01}" sibTransId="{4090CF14-4802-45A0-8594-2BBE10DAF4F9}"/>
    <dgm:cxn modelId="{C7E404C2-E171-4C83-A4E4-91843A416A0A}" type="presOf" srcId="{B98A19DC-3093-4774-A136-340F707A8FDB}" destId="{4A42FD04-52B1-467C-9677-F26265435BA9}" srcOrd="0" destOrd="0" presId="urn:microsoft.com/office/officeart/2009/3/layout/IncreasingArrowsProcess"/>
    <dgm:cxn modelId="{DAA86E19-18D6-45E2-ABFE-A407221E7817}" srcId="{B96E6BE3-11C5-4E6F-B71D-06AB7E32F924}" destId="{E84C029A-2AA5-49D9-B649-2875D963C92F}" srcOrd="0" destOrd="0" parTransId="{875F8666-690C-44C5-B99B-A9A680005220}" sibTransId="{B8FF2869-02B9-4887-BC37-00A27CB6DC6A}"/>
    <dgm:cxn modelId="{5D852ECD-5E61-4CB1-B9FF-8177492328E5}" srcId="{1C23BF26-DDE5-483E-A540-0D8D79C63856}" destId="{B98A19DC-3093-4774-A136-340F707A8FDB}" srcOrd="0" destOrd="0" parTransId="{A4D98004-C9B2-4BB2-886D-C65B480F61FD}" sibTransId="{96AAFCED-BF0B-481F-9478-466B73E7A60A}"/>
    <dgm:cxn modelId="{5DCB68D7-399B-4B0E-A3EC-FCDBA024F222}" type="presOf" srcId="{E84C029A-2AA5-49D9-B649-2875D963C92F}" destId="{5D25B3C6-72EE-4D40-AEF7-AD96ACE38D7A}" srcOrd="0" destOrd="0" presId="urn:microsoft.com/office/officeart/2009/3/layout/IncreasingArrowsProcess"/>
    <dgm:cxn modelId="{ED561FB9-1BB0-4E55-9C00-12E68FAACC94}" type="presOf" srcId="{B96E6BE3-11C5-4E6F-B71D-06AB7E32F924}" destId="{77F3392A-AF5C-451D-9FEC-06FD471E978A}" srcOrd="0" destOrd="0" presId="urn:microsoft.com/office/officeart/2009/3/layout/IncreasingArrowsProcess"/>
    <dgm:cxn modelId="{E1B53F57-D04F-486C-AB97-19F3DAFE522A}" type="presParOf" srcId="{02D1536F-DE2D-4C33-A6FA-780908336AB3}" destId="{4A42FD04-52B1-467C-9677-F26265435BA9}" srcOrd="0" destOrd="0" presId="urn:microsoft.com/office/officeart/2009/3/layout/IncreasingArrowsProcess"/>
    <dgm:cxn modelId="{23C493ED-5645-4711-98F1-79A4E677C7BF}" type="presParOf" srcId="{02D1536F-DE2D-4C33-A6FA-780908336AB3}" destId="{A98D4BAF-6279-41AC-B12D-CA1CF07DDD52}" srcOrd="1" destOrd="0" presId="urn:microsoft.com/office/officeart/2009/3/layout/IncreasingArrowsProcess"/>
    <dgm:cxn modelId="{2217F7CD-ACA3-4902-87A8-BC5CE02818AE}" type="presParOf" srcId="{02D1536F-DE2D-4C33-A6FA-780908336AB3}" destId="{77F3392A-AF5C-451D-9FEC-06FD471E978A}" srcOrd="2" destOrd="0" presId="urn:microsoft.com/office/officeart/2009/3/layout/IncreasingArrowsProcess"/>
    <dgm:cxn modelId="{87080368-6B4F-401A-A3F2-C5A98C52A351}" type="presParOf" srcId="{02D1536F-DE2D-4C33-A6FA-780908336AB3}" destId="{5D25B3C6-72EE-4D40-AEF7-AD96ACE38D7A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3735BD-DBC5-464B-AEDA-FAC53800E2B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500CDA-778F-4762-9BFF-7C41B935B1A1}">
      <dgm:prSet phldrT="[Texto]"/>
      <dgm:spPr>
        <a:solidFill>
          <a:srgbClr val="F9D2B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 producción promedio de leche de una vaca Holstein es de 20 litros diarios, los ganaderos entregan esta producción a intermediarios recibiendo un valor mínimo (0,40 ctvs.)</a:t>
          </a:r>
          <a:endParaRPr lang="es-ES" dirty="0">
            <a:solidFill>
              <a:schemeClr val="tx1"/>
            </a:solidFill>
          </a:endParaRPr>
        </a:p>
      </dgm:t>
    </dgm:pt>
    <dgm:pt modelId="{3CF33800-8B30-4562-A8F3-4690B36AE784}" type="parTrans" cxnId="{FF0B075F-1BB6-42B5-900C-DFA3E22843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813139-8B13-4FA5-A771-959FD6039686}" type="sibTrans" cxnId="{FF0B075F-1BB6-42B5-900C-DFA3E22843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83087F-7ED4-42EF-B5C2-031026EC4996}">
      <dgm:prSet phldrT="[Texto]"/>
      <dgm:spPr>
        <a:solidFill>
          <a:srgbClr val="F9D2B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Al trabajar colectivamente su producción es mucho más grande con la cual pueden buscar directamente nuevos mercados. </a:t>
          </a:r>
          <a:endParaRPr lang="es-ES" dirty="0">
            <a:solidFill>
              <a:schemeClr val="tx1"/>
            </a:solidFill>
          </a:endParaRPr>
        </a:p>
      </dgm:t>
    </dgm:pt>
    <dgm:pt modelId="{DD8F2FDE-5C3A-4D58-9E44-EE33FDAD4A7E}" type="parTrans" cxnId="{BD07CA8C-5F96-4BC4-8623-4118B079F3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612C1-0A66-4B6C-B579-059147A89A5D}" type="sibTrans" cxnId="{BD07CA8C-5F96-4BC4-8623-4118B079F3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1600EC-C330-4F75-BC44-DC084B6C9893}">
      <dgm:prSet phldrT="[Texto]"/>
      <dgm:spPr>
        <a:solidFill>
          <a:srgbClr val="F9D2B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Eliminando la intermediación mejorando sus precios y con ello obtienen mejores ingresos y una mejor calidad de vida</a:t>
          </a:r>
          <a:endParaRPr lang="es-ES" dirty="0">
            <a:solidFill>
              <a:schemeClr val="tx1"/>
            </a:solidFill>
          </a:endParaRPr>
        </a:p>
      </dgm:t>
    </dgm:pt>
    <dgm:pt modelId="{F98635FF-F67D-446F-ABD5-3F14C194C8EC}" type="parTrans" cxnId="{A980BD5F-6EFD-42CE-B467-E0D5EB95E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6510E6-BC0A-4AFE-8BD6-77C0414737CB}" type="sibTrans" cxnId="{A980BD5F-6EFD-42CE-B467-E0D5EB95E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6AE665-7FF9-432D-A663-3434CA4AE10F}" type="pres">
      <dgm:prSet presAssocID="{E93735BD-DBC5-464B-AEDA-FAC53800E2B9}" presName="Name0" presStyleCnt="0">
        <dgm:presLayoutVars>
          <dgm:dir/>
          <dgm:resizeHandles val="exact"/>
        </dgm:presLayoutVars>
      </dgm:prSet>
      <dgm:spPr/>
    </dgm:pt>
    <dgm:pt modelId="{597150E7-A74F-4ECB-A56C-EDE24FE30761}" type="pres">
      <dgm:prSet presAssocID="{55500CDA-778F-4762-9BFF-7C41B935B1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780B3-DF15-4515-A218-7C01659FFC0B}" type="pres">
      <dgm:prSet presAssocID="{9A813139-8B13-4FA5-A771-959FD603968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7B3CE19D-0034-45FD-AB26-2998E9C2E12B}" type="pres">
      <dgm:prSet presAssocID="{9A813139-8B13-4FA5-A771-959FD6039686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CE7C3158-3C70-4AF8-B280-3BA851495730}" type="pres">
      <dgm:prSet presAssocID="{FD83087F-7ED4-42EF-B5C2-031026EC49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903F9-5171-4CD3-AB43-C44ABA684F25}" type="pres">
      <dgm:prSet presAssocID="{669612C1-0A66-4B6C-B579-059147A89A5D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A2AF66A-D2C5-42E8-87A1-A0EBCF864170}" type="pres">
      <dgm:prSet presAssocID="{669612C1-0A66-4B6C-B579-059147A89A5D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B632C17-B66B-44E6-A550-E66C1FDE0B74}" type="pres">
      <dgm:prSet presAssocID="{DD1600EC-C330-4F75-BC44-DC084B6C98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67A771-9FAA-4658-8C80-7CCEE7274C84}" type="presOf" srcId="{E93735BD-DBC5-464B-AEDA-FAC53800E2B9}" destId="{026AE665-7FF9-432D-A663-3434CA4AE10F}" srcOrd="0" destOrd="0" presId="urn:microsoft.com/office/officeart/2005/8/layout/process1"/>
    <dgm:cxn modelId="{D4710875-0D97-4A7B-A5CD-BC47C55E8788}" type="presOf" srcId="{669612C1-0A66-4B6C-B579-059147A89A5D}" destId="{3A2AF66A-D2C5-42E8-87A1-A0EBCF864170}" srcOrd="1" destOrd="0" presId="urn:microsoft.com/office/officeart/2005/8/layout/process1"/>
    <dgm:cxn modelId="{9803A993-699F-4014-82E7-BECB4157705B}" type="presOf" srcId="{DD1600EC-C330-4F75-BC44-DC084B6C9893}" destId="{EB632C17-B66B-44E6-A550-E66C1FDE0B74}" srcOrd="0" destOrd="0" presId="urn:microsoft.com/office/officeart/2005/8/layout/process1"/>
    <dgm:cxn modelId="{BD07CA8C-5F96-4BC4-8623-4118B079F3CE}" srcId="{E93735BD-DBC5-464B-AEDA-FAC53800E2B9}" destId="{FD83087F-7ED4-42EF-B5C2-031026EC4996}" srcOrd="1" destOrd="0" parTransId="{DD8F2FDE-5C3A-4D58-9E44-EE33FDAD4A7E}" sibTransId="{669612C1-0A66-4B6C-B579-059147A89A5D}"/>
    <dgm:cxn modelId="{FF0B075F-1BB6-42B5-900C-DFA3E2284339}" srcId="{E93735BD-DBC5-464B-AEDA-FAC53800E2B9}" destId="{55500CDA-778F-4762-9BFF-7C41B935B1A1}" srcOrd="0" destOrd="0" parTransId="{3CF33800-8B30-4562-A8F3-4690B36AE784}" sibTransId="{9A813139-8B13-4FA5-A771-959FD6039686}"/>
    <dgm:cxn modelId="{133C08AD-73F6-4F23-B750-7A64B6111DB8}" type="presOf" srcId="{55500CDA-778F-4762-9BFF-7C41B935B1A1}" destId="{597150E7-A74F-4ECB-A56C-EDE24FE30761}" srcOrd="0" destOrd="0" presId="urn:microsoft.com/office/officeart/2005/8/layout/process1"/>
    <dgm:cxn modelId="{B058B5F7-F62D-4B37-B362-83A277A4E3C0}" type="presOf" srcId="{FD83087F-7ED4-42EF-B5C2-031026EC4996}" destId="{CE7C3158-3C70-4AF8-B280-3BA851495730}" srcOrd="0" destOrd="0" presId="urn:microsoft.com/office/officeart/2005/8/layout/process1"/>
    <dgm:cxn modelId="{A980BD5F-6EFD-42CE-B467-E0D5EB95E976}" srcId="{E93735BD-DBC5-464B-AEDA-FAC53800E2B9}" destId="{DD1600EC-C330-4F75-BC44-DC084B6C9893}" srcOrd="2" destOrd="0" parTransId="{F98635FF-F67D-446F-ABD5-3F14C194C8EC}" sibTransId="{EB6510E6-BC0A-4AFE-8BD6-77C0414737CB}"/>
    <dgm:cxn modelId="{1F2EAE69-2E7D-4D0B-A01B-1C18BDB8BC96}" type="presOf" srcId="{9A813139-8B13-4FA5-A771-959FD6039686}" destId="{3F8780B3-DF15-4515-A218-7C01659FFC0B}" srcOrd="0" destOrd="0" presId="urn:microsoft.com/office/officeart/2005/8/layout/process1"/>
    <dgm:cxn modelId="{1243D74E-2AA1-4505-98F4-9C7D3304AB1D}" type="presOf" srcId="{669612C1-0A66-4B6C-B579-059147A89A5D}" destId="{4E6903F9-5171-4CD3-AB43-C44ABA684F25}" srcOrd="0" destOrd="0" presId="urn:microsoft.com/office/officeart/2005/8/layout/process1"/>
    <dgm:cxn modelId="{357FD5BF-3287-4E72-8D81-67BCF1FFE187}" type="presOf" srcId="{9A813139-8B13-4FA5-A771-959FD6039686}" destId="{7B3CE19D-0034-45FD-AB26-2998E9C2E12B}" srcOrd="1" destOrd="0" presId="urn:microsoft.com/office/officeart/2005/8/layout/process1"/>
    <dgm:cxn modelId="{2F81EF7C-8687-4B97-99BF-72FBF3B48DB9}" type="presParOf" srcId="{026AE665-7FF9-432D-A663-3434CA4AE10F}" destId="{597150E7-A74F-4ECB-A56C-EDE24FE30761}" srcOrd="0" destOrd="0" presId="urn:microsoft.com/office/officeart/2005/8/layout/process1"/>
    <dgm:cxn modelId="{B7D90C8E-288F-4E1D-B5AE-A2A7D1B0F5E9}" type="presParOf" srcId="{026AE665-7FF9-432D-A663-3434CA4AE10F}" destId="{3F8780B3-DF15-4515-A218-7C01659FFC0B}" srcOrd="1" destOrd="0" presId="urn:microsoft.com/office/officeart/2005/8/layout/process1"/>
    <dgm:cxn modelId="{DD8E46D8-E8EF-49FF-A092-828010799009}" type="presParOf" srcId="{3F8780B3-DF15-4515-A218-7C01659FFC0B}" destId="{7B3CE19D-0034-45FD-AB26-2998E9C2E12B}" srcOrd="0" destOrd="0" presId="urn:microsoft.com/office/officeart/2005/8/layout/process1"/>
    <dgm:cxn modelId="{FA76E4CF-257E-4166-B9C0-1921953CE926}" type="presParOf" srcId="{026AE665-7FF9-432D-A663-3434CA4AE10F}" destId="{CE7C3158-3C70-4AF8-B280-3BA851495730}" srcOrd="2" destOrd="0" presId="urn:microsoft.com/office/officeart/2005/8/layout/process1"/>
    <dgm:cxn modelId="{04796507-670B-4774-8DD6-A7677BCECD6F}" type="presParOf" srcId="{026AE665-7FF9-432D-A663-3434CA4AE10F}" destId="{4E6903F9-5171-4CD3-AB43-C44ABA684F25}" srcOrd="3" destOrd="0" presId="urn:microsoft.com/office/officeart/2005/8/layout/process1"/>
    <dgm:cxn modelId="{C8277F73-7CD8-48E5-ADC1-1676E1C3CB4A}" type="presParOf" srcId="{4E6903F9-5171-4CD3-AB43-C44ABA684F25}" destId="{3A2AF66A-D2C5-42E8-87A1-A0EBCF864170}" srcOrd="0" destOrd="0" presId="urn:microsoft.com/office/officeart/2005/8/layout/process1"/>
    <dgm:cxn modelId="{8F661EAA-77E2-454C-8788-50D397E16465}" type="presParOf" srcId="{026AE665-7FF9-432D-A663-3434CA4AE10F}" destId="{EB632C17-B66B-44E6-A550-E66C1FDE0B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CF5E40-A9D0-41AE-A286-2AD0A9910D0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EC394D-63D3-4288-9F10-852EFFDFB1DE}">
      <dgm:prSet phldrT="[Texto]" custT="1"/>
      <dgm:spPr/>
      <dgm:t>
        <a:bodyPr/>
        <a:lstStyle/>
        <a:p>
          <a:r>
            <a:rPr lang="es-ES" sz="2000" dirty="0" smtClean="0"/>
            <a:t>Objetivo 4.   Fortalecer las capacidades y potencialidades de la ciudadanía</a:t>
          </a:r>
        </a:p>
      </dgm:t>
    </dgm:pt>
    <dgm:pt modelId="{C5C2F27F-35B7-4840-B8B7-93D2456B3AAB}" type="parTrans" cxnId="{E0B7BC07-BBEA-42DD-8058-DF026A5F2393}">
      <dgm:prSet/>
      <dgm:spPr/>
      <dgm:t>
        <a:bodyPr/>
        <a:lstStyle/>
        <a:p>
          <a:endParaRPr lang="es-ES"/>
        </a:p>
      </dgm:t>
    </dgm:pt>
    <dgm:pt modelId="{EBD4A5E6-9399-4D97-9199-6F890BAD9861}" type="sibTrans" cxnId="{E0B7BC07-BBEA-42DD-8058-DF026A5F2393}">
      <dgm:prSet/>
      <dgm:spPr/>
      <dgm:t>
        <a:bodyPr/>
        <a:lstStyle/>
        <a:p>
          <a:endParaRPr lang="es-ES"/>
        </a:p>
      </dgm:t>
    </dgm:pt>
    <dgm:pt modelId="{253043E8-F83A-41BC-8A24-4D95184AB5ED}">
      <dgm:prSet phldrT="[Texto]" custT="1"/>
      <dgm:spPr/>
      <dgm:t>
        <a:bodyPr/>
        <a:lstStyle/>
        <a:p>
          <a:r>
            <a:rPr lang="es-ES" sz="2000" dirty="0" smtClean="0"/>
            <a:t>Objetivo 9.   Garantizar el trabajo digno en todas sus formas</a:t>
          </a:r>
          <a:endParaRPr lang="es-ES" sz="2000" dirty="0"/>
        </a:p>
      </dgm:t>
    </dgm:pt>
    <dgm:pt modelId="{9BE10A52-86CC-47E0-886D-AACC256495FE}" type="parTrans" cxnId="{5A767585-634C-45E8-BEBF-6243AD289B71}">
      <dgm:prSet/>
      <dgm:spPr/>
      <dgm:t>
        <a:bodyPr/>
        <a:lstStyle/>
        <a:p>
          <a:endParaRPr lang="es-ES"/>
        </a:p>
      </dgm:t>
    </dgm:pt>
    <dgm:pt modelId="{980166A6-94AA-4EF5-A733-DDD692BA12AA}" type="sibTrans" cxnId="{5A767585-634C-45E8-BEBF-6243AD289B71}">
      <dgm:prSet/>
      <dgm:spPr/>
      <dgm:t>
        <a:bodyPr/>
        <a:lstStyle/>
        <a:p>
          <a:endParaRPr lang="es-ES"/>
        </a:p>
      </dgm:t>
    </dgm:pt>
    <dgm:pt modelId="{468E38EC-6981-4735-AEFB-B1D066574015}" type="pres">
      <dgm:prSet presAssocID="{52CF5E40-A9D0-41AE-A286-2AD0A9910D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B180D0B-4087-433C-B44A-B53C42E053ED}" type="pres">
      <dgm:prSet presAssocID="{1FEC394D-63D3-4288-9F10-852EFFDFB1DE}" presName="composite" presStyleCnt="0"/>
      <dgm:spPr/>
    </dgm:pt>
    <dgm:pt modelId="{78B55459-105D-47E1-B2F1-A6F73D1CA146}" type="pres">
      <dgm:prSet presAssocID="{1FEC394D-63D3-4288-9F10-852EFFDFB1DE}" presName="LShape" presStyleLbl="alignNode1" presStyleIdx="0" presStyleCnt="3"/>
      <dgm:spPr>
        <a:solidFill>
          <a:srgbClr val="FCAEDC"/>
        </a:solidFill>
      </dgm:spPr>
      <dgm:t>
        <a:bodyPr/>
        <a:lstStyle/>
        <a:p>
          <a:endParaRPr lang="es-EC"/>
        </a:p>
      </dgm:t>
    </dgm:pt>
    <dgm:pt modelId="{D5F4326F-772B-49BE-9C5C-16BCBC84CDD9}" type="pres">
      <dgm:prSet presAssocID="{1FEC394D-63D3-4288-9F10-852EFFDFB1D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2538F3-6674-427A-881F-204D950F4BB0}" type="pres">
      <dgm:prSet presAssocID="{1FEC394D-63D3-4288-9F10-852EFFDFB1DE}" presName="Triangle" presStyleLbl="alignNode1" presStyleIdx="1" presStyleCnt="3" custLinFactNeighborX="31215" custLinFactNeighborY="6426"/>
      <dgm:spPr>
        <a:solidFill>
          <a:srgbClr val="00B0F0"/>
        </a:solidFill>
      </dgm:spPr>
      <dgm:t>
        <a:bodyPr/>
        <a:lstStyle/>
        <a:p>
          <a:endParaRPr lang="es-EC"/>
        </a:p>
      </dgm:t>
    </dgm:pt>
    <dgm:pt modelId="{A06D537D-F743-499E-B0E5-672010217489}" type="pres">
      <dgm:prSet presAssocID="{EBD4A5E6-9399-4D97-9199-6F890BAD9861}" presName="sibTrans" presStyleCnt="0"/>
      <dgm:spPr/>
    </dgm:pt>
    <dgm:pt modelId="{A0F303E4-3EF0-4918-8CB0-643598519787}" type="pres">
      <dgm:prSet presAssocID="{EBD4A5E6-9399-4D97-9199-6F890BAD9861}" presName="space" presStyleCnt="0"/>
      <dgm:spPr/>
    </dgm:pt>
    <dgm:pt modelId="{748FFC0A-5D05-4E80-B449-C307F0F31780}" type="pres">
      <dgm:prSet presAssocID="{253043E8-F83A-41BC-8A24-4D95184AB5ED}" presName="composite" presStyleCnt="0"/>
      <dgm:spPr/>
    </dgm:pt>
    <dgm:pt modelId="{43F0F092-2DFF-4805-AF29-880CC92ACBBE}" type="pres">
      <dgm:prSet presAssocID="{253043E8-F83A-41BC-8A24-4D95184AB5ED}" presName="LShape" presStyleLbl="alignNode1" presStyleIdx="2" presStyleCnt="3"/>
      <dgm:spPr>
        <a:solidFill>
          <a:srgbClr val="FCAEDC"/>
        </a:solidFill>
        <a:ln>
          <a:solidFill>
            <a:srgbClr val="002060"/>
          </a:solidFill>
        </a:ln>
      </dgm:spPr>
      <dgm:t>
        <a:bodyPr/>
        <a:lstStyle/>
        <a:p>
          <a:endParaRPr lang="es-EC"/>
        </a:p>
      </dgm:t>
    </dgm:pt>
    <dgm:pt modelId="{D5C50112-9B96-476A-B97D-9C2342DBFD66}" type="pres">
      <dgm:prSet presAssocID="{253043E8-F83A-41BC-8A24-4D95184AB5E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3F703A-88F7-461B-8127-372803E8F76C}" type="presOf" srcId="{253043E8-F83A-41BC-8A24-4D95184AB5ED}" destId="{D5C50112-9B96-476A-B97D-9C2342DBFD66}" srcOrd="0" destOrd="0" presId="urn:microsoft.com/office/officeart/2009/3/layout/StepUpProcess"/>
    <dgm:cxn modelId="{E0B7BC07-BBEA-42DD-8058-DF026A5F2393}" srcId="{52CF5E40-A9D0-41AE-A286-2AD0A9910D0C}" destId="{1FEC394D-63D3-4288-9F10-852EFFDFB1DE}" srcOrd="0" destOrd="0" parTransId="{C5C2F27F-35B7-4840-B8B7-93D2456B3AAB}" sibTransId="{EBD4A5E6-9399-4D97-9199-6F890BAD9861}"/>
    <dgm:cxn modelId="{5A767585-634C-45E8-BEBF-6243AD289B71}" srcId="{52CF5E40-A9D0-41AE-A286-2AD0A9910D0C}" destId="{253043E8-F83A-41BC-8A24-4D95184AB5ED}" srcOrd="1" destOrd="0" parTransId="{9BE10A52-86CC-47E0-886D-AACC256495FE}" sibTransId="{980166A6-94AA-4EF5-A733-DDD692BA12AA}"/>
    <dgm:cxn modelId="{A6EAFDCC-CB0A-44E3-BBE1-2B7E2194B58B}" type="presOf" srcId="{1FEC394D-63D3-4288-9F10-852EFFDFB1DE}" destId="{D5F4326F-772B-49BE-9C5C-16BCBC84CDD9}" srcOrd="0" destOrd="0" presId="urn:microsoft.com/office/officeart/2009/3/layout/StepUpProcess"/>
    <dgm:cxn modelId="{29937A13-EAED-4340-BA1C-F79C5A0DD2C2}" type="presOf" srcId="{52CF5E40-A9D0-41AE-A286-2AD0A9910D0C}" destId="{468E38EC-6981-4735-AEFB-B1D066574015}" srcOrd="0" destOrd="0" presId="urn:microsoft.com/office/officeart/2009/3/layout/StepUpProcess"/>
    <dgm:cxn modelId="{DC3FA9C2-12DE-4104-B222-A6FC846907E3}" type="presParOf" srcId="{468E38EC-6981-4735-AEFB-B1D066574015}" destId="{CB180D0B-4087-433C-B44A-B53C42E053ED}" srcOrd="0" destOrd="0" presId="urn:microsoft.com/office/officeart/2009/3/layout/StepUpProcess"/>
    <dgm:cxn modelId="{1F03A05B-85FB-4D43-A7E4-E9D0B90B391F}" type="presParOf" srcId="{CB180D0B-4087-433C-B44A-B53C42E053ED}" destId="{78B55459-105D-47E1-B2F1-A6F73D1CA146}" srcOrd="0" destOrd="0" presId="urn:microsoft.com/office/officeart/2009/3/layout/StepUpProcess"/>
    <dgm:cxn modelId="{28CC9575-47E6-4202-89E9-FD02F1A74705}" type="presParOf" srcId="{CB180D0B-4087-433C-B44A-B53C42E053ED}" destId="{D5F4326F-772B-49BE-9C5C-16BCBC84CDD9}" srcOrd="1" destOrd="0" presId="urn:microsoft.com/office/officeart/2009/3/layout/StepUpProcess"/>
    <dgm:cxn modelId="{F8C2A7EA-2A4B-488F-98E3-C6BF8EF25CF7}" type="presParOf" srcId="{CB180D0B-4087-433C-B44A-B53C42E053ED}" destId="{C22538F3-6674-427A-881F-204D950F4BB0}" srcOrd="2" destOrd="0" presId="urn:microsoft.com/office/officeart/2009/3/layout/StepUpProcess"/>
    <dgm:cxn modelId="{0DC57652-3C28-4414-B5AE-77EACC3C4083}" type="presParOf" srcId="{468E38EC-6981-4735-AEFB-B1D066574015}" destId="{A06D537D-F743-499E-B0E5-672010217489}" srcOrd="1" destOrd="0" presId="urn:microsoft.com/office/officeart/2009/3/layout/StepUpProcess"/>
    <dgm:cxn modelId="{9F925176-E355-48F4-B6E1-D42B461B29C4}" type="presParOf" srcId="{A06D537D-F743-499E-B0E5-672010217489}" destId="{A0F303E4-3EF0-4918-8CB0-643598519787}" srcOrd="0" destOrd="0" presId="urn:microsoft.com/office/officeart/2009/3/layout/StepUpProcess"/>
    <dgm:cxn modelId="{DFE50D78-A488-41EA-B5D7-A2F02FC28D63}" type="presParOf" srcId="{468E38EC-6981-4735-AEFB-B1D066574015}" destId="{748FFC0A-5D05-4E80-B449-C307F0F31780}" srcOrd="2" destOrd="0" presId="urn:microsoft.com/office/officeart/2009/3/layout/StepUpProcess"/>
    <dgm:cxn modelId="{3C3B11D7-4C94-4290-AC4E-8500AA091EB2}" type="presParOf" srcId="{748FFC0A-5D05-4E80-B449-C307F0F31780}" destId="{43F0F092-2DFF-4805-AF29-880CC92ACBBE}" srcOrd="0" destOrd="0" presId="urn:microsoft.com/office/officeart/2009/3/layout/StepUpProcess"/>
    <dgm:cxn modelId="{936C8D3A-3282-4E5C-9932-47932E863753}" type="presParOf" srcId="{748FFC0A-5D05-4E80-B449-C307F0F31780}" destId="{D5C50112-9B96-476A-B97D-9C2342DBFD66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FF4948-E5E1-43E3-8E43-A474CE799D7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00E0A1A-D874-477B-9EF3-2BA969944AE6}">
      <dgm:prSet phldrT="[Texto]"/>
      <dgm:spPr/>
      <dgm:t>
        <a:bodyPr/>
        <a:lstStyle/>
        <a:p>
          <a:pPr algn="ctr"/>
          <a:r>
            <a:rPr lang="es-ES" b="1" dirty="0" smtClean="0"/>
            <a:t>Responsables</a:t>
          </a:r>
        </a:p>
        <a:p>
          <a:pPr algn="l"/>
          <a:r>
            <a:rPr lang="es-EC" dirty="0" smtClean="0"/>
            <a:t>Autoridades de la unidad de vinculación con la sociedad.</a:t>
          </a:r>
          <a:endParaRPr lang="es-ES" dirty="0" smtClean="0"/>
        </a:p>
        <a:p>
          <a:pPr algn="l"/>
          <a:r>
            <a:rPr lang="es-EC" dirty="0" smtClean="0"/>
            <a:t>Estudiantes de áreas administrativas.</a:t>
          </a:r>
          <a:endParaRPr lang="es-ES" dirty="0" smtClean="0"/>
        </a:p>
        <a:p>
          <a:pPr algn="l"/>
          <a:r>
            <a:rPr lang="es-EC" dirty="0" smtClean="0"/>
            <a:t>Representante de la asociación ganadera.</a:t>
          </a:r>
          <a:endParaRPr lang="es-ES" dirty="0"/>
        </a:p>
      </dgm:t>
    </dgm:pt>
    <dgm:pt modelId="{C6894E53-4C64-4518-92A8-6FEBEFF9FCA1}" type="parTrans" cxnId="{CB1EAC83-87F7-4E25-A652-B0DF1FFD12C6}">
      <dgm:prSet/>
      <dgm:spPr/>
      <dgm:t>
        <a:bodyPr/>
        <a:lstStyle/>
        <a:p>
          <a:endParaRPr lang="es-ES"/>
        </a:p>
      </dgm:t>
    </dgm:pt>
    <dgm:pt modelId="{CCA27E3E-8B42-4FE1-910D-450FAA4516A0}" type="sibTrans" cxnId="{CB1EAC83-87F7-4E25-A652-B0DF1FFD12C6}">
      <dgm:prSet/>
      <dgm:spPr/>
      <dgm:t>
        <a:bodyPr/>
        <a:lstStyle/>
        <a:p>
          <a:endParaRPr lang="es-ES"/>
        </a:p>
      </dgm:t>
    </dgm:pt>
    <dgm:pt modelId="{3E2569A1-536D-431C-A895-87B724570A1B}">
      <dgm:prSet phldrT="[Texto]"/>
      <dgm:spPr/>
      <dgm:t>
        <a:bodyPr/>
        <a:lstStyle/>
        <a:p>
          <a:r>
            <a:rPr lang="es-ES" b="1" dirty="0" smtClean="0"/>
            <a:t>Beneficiarios</a:t>
          </a:r>
        </a:p>
        <a:p>
          <a:r>
            <a:rPr lang="es-EC" dirty="0" smtClean="0"/>
            <a:t>Personas dedicadas a la actividad ganadera que no pertenecen a ninguna asociación, alrededor de 2540 entre hombres y mujeres</a:t>
          </a:r>
          <a:endParaRPr lang="es-ES" dirty="0"/>
        </a:p>
      </dgm:t>
    </dgm:pt>
    <dgm:pt modelId="{C9D344E3-822F-4589-A366-C771BB0756EB}" type="parTrans" cxnId="{960AF24C-C7BF-430C-A1E9-E989B570CE8D}">
      <dgm:prSet/>
      <dgm:spPr/>
      <dgm:t>
        <a:bodyPr/>
        <a:lstStyle/>
        <a:p>
          <a:endParaRPr lang="es-ES"/>
        </a:p>
      </dgm:t>
    </dgm:pt>
    <dgm:pt modelId="{3F237ED4-83F8-4019-AED2-330605F4BC44}" type="sibTrans" cxnId="{960AF24C-C7BF-430C-A1E9-E989B570CE8D}">
      <dgm:prSet/>
      <dgm:spPr/>
      <dgm:t>
        <a:bodyPr/>
        <a:lstStyle/>
        <a:p>
          <a:endParaRPr lang="es-ES"/>
        </a:p>
      </dgm:t>
    </dgm:pt>
    <dgm:pt modelId="{39A3F16A-A387-4E66-9836-4BBBAE932BB0}" type="pres">
      <dgm:prSet presAssocID="{A0FF4948-E5E1-43E3-8E43-A474CE799D76}" presName="compositeShape" presStyleCnt="0">
        <dgm:presLayoutVars>
          <dgm:dir/>
          <dgm:resizeHandles/>
        </dgm:presLayoutVars>
      </dgm:prSet>
      <dgm:spPr/>
    </dgm:pt>
    <dgm:pt modelId="{5904304C-E576-48D6-9D4C-247394DEC50C}" type="pres">
      <dgm:prSet presAssocID="{A0FF4948-E5E1-43E3-8E43-A474CE799D76}" presName="pyramid" presStyleLbl="node1" presStyleIdx="0" presStyleCnt="1" custLinFactNeighborX="519" custLinFactNeighborY="-1038"/>
      <dgm:spPr>
        <a:solidFill>
          <a:srgbClr val="FCAEDC"/>
        </a:solidFill>
      </dgm:spPr>
    </dgm:pt>
    <dgm:pt modelId="{DDC84A98-CC42-4AAC-B4C3-E2B7EB0FF30C}" type="pres">
      <dgm:prSet presAssocID="{A0FF4948-E5E1-43E3-8E43-A474CE799D76}" presName="theList" presStyleCnt="0"/>
      <dgm:spPr/>
    </dgm:pt>
    <dgm:pt modelId="{67BA456B-3CEC-449C-9539-93374C9ACEA8}" type="pres">
      <dgm:prSet presAssocID="{300E0A1A-D874-477B-9EF3-2BA969944AE6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BC213-D83D-4BBA-A133-2EED055291BD}" type="pres">
      <dgm:prSet presAssocID="{300E0A1A-D874-477B-9EF3-2BA969944AE6}" presName="aSpace" presStyleCnt="0"/>
      <dgm:spPr/>
    </dgm:pt>
    <dgm:pt modelId="{DD32191C-F176-4E1B-8045-C12F5277187F}" type="pres">
      <dgm:prSet presAssocID="{3E2569A1-536D-431C-A895-87B724570A1B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1F675F-39D2-4DC6-9142-ED018C52ECD8}" type="pres">
      <dgm:prSet presAssocID="{3E2569A1-536D-431C-A895-87B724570A1B}" presName="aSpace" presStyleCnt="0"/>
      <dgm:spPr/>
    </dgm:pt>
  </dgm:ptLst>
  <dgm:cxnLst>
    <dgm:cxn modelId="{77B03375-0D2A-4C26-A876-C08DC6889EC9}" type="presOf" srcId="{300E0A1A-D874-477B-9EF3-2BA969944AE6}" destId="{67BA456B-3CEC-449C-9539-93374C9ACEA8}" srcOrd="0" destOrd="0" presId="urn:microsoft.com/office/officeart/2005/8/layout/pyramid2"/>
    <dgm:cxn modelId="{EAA64626-A48B-4B8E-BD20-BCCC5AF7FC26}" type="presOf" srcId="{3E2569A1-536D-431C-A895-87B724570A1B}" destId="{DD32191C-F176-4E1B-8045-C12F5277187F}" srcOrd="0" destOrd="0" presId="urn:microsoft.com/office/officeart/2005/8/layout/pyramid2"/>
    <dgm:cxn modelId="{960AF24C-C7BF-430C-A1E9-E989B570CE8D}" srcId="{A0FF4948-E5E1-43E3-8E43-A474CE799D76}" destId="{3E2569A1-536D-431C-A895-87B724570A1B}" srcOrd="1" destOrd="0" parTransId="{C9D344E3-822F-4589-A366-C771BB0756EB}" sibTransId="{3F237ED4-83F8-4019-AED2-330605F4BC44}"/>
    <dgm:cxn modelId="{CB1EAC83-87F7-4E25-A652-B0DF1FFD12C6}" srcId="{A0FF4948-E5E1-43E3-8E43-A474CE799D76}" destId="{300E0A1A-D874-477B-9EF3-2BA969944AE6}" srcOrd="0" destOrd="0" parTransId="{C6894E53-4C64-4518-92A8-6FEBEFF9FCA1}" sibTransId="{CCA27E3E-8B42-4FE1-910D-450FAA4516A0}"/>
    <dgm:cxn modelId="{8484B6BE-C423-4EE5-A7CD-72E1D57C6558}" type="presOf" srcId="{A0FF4948-E5E1-43E3-8E43-A474CE799D76}" destId="{39A3F16A-A387-4E66-9836-4BBBAE932BB0}" srcOrd="0" destOrd="0" presId="urn:microsoft.com/office/officeart/2005/8/layout/pyramid2"/>
    <dgm:cxn modelId="{F125FD5B-9372-4F8A-BE64-679B55CDE85F}" type="presParOf" srcId="{39A3F16A-A387-4E66-9836-4BBBAE932BB0}" destId="{5904304C-E576-48D6-9D4C-247394DEC50C}" srcOrd="0" destOrd="0" presId="urn:microsoft.com/office/officeart/2005/8/layout/pyramid2"/>
    <dgm:cxn modelId="{36E9907E-BDD0-4406-83DE-53E45CB625D2}" type="presParOf" srcId="{39A3F16A-A387-4E66-9836-4BBBAE932BB0}" destId="{DDC84A98-CC42-4AAC-B4C3-E2B7EB0FF30C}" srcOrd="1" destOrd="0" presId="urn:microsoft.com/office/officeart/2005/8/layout/pyramid2"/>
    <dgm:cxn modelId="{552E982D-7EEA-4C95-BD47-EB5E25E3E228}" type="presParOf" srcId="{DDC84A98-CC42-4AAC-B4C3-E2B7EB0FF30C}" destId="{67BA456B-3CEC-449C-9539-93374C9ACEA8}" srcOrd="0" destOrd="0" presId="urn:microsoft.com/office/officeart/2005/8/layout/pyramid2"/>
    <dgm:cxn modelId="{6FAEF152-55F1-46B1-8FAF-C34BF156CF46}" type="presParOf" srcId="{DDC84A98-CC42-4AAC-B4C3-E2B7EB0FF30C}" destId="{3FABC213-D83D-4BBA-A133-2EED055291BD}" srcOrd="1" destOrd="0" presId="urn:microsoft.com/office/officeart/2005/8/layout/pyramid2"/>
    <dgm:cxn modelId="{1492DB29-EE4D-450D-AFDC-75727162BBEF}" type="presParOf" srcId="{DDC84A98-CC42-4AAC-B4C3-E2B7EB0FF30C}" destId="{DD32191C-F176-4E1B-8045-C12F5277187F}" srcOrd="2" destOrd="0" presId="urn:microsoft.com/office/officeart/2005/8/layout/pyramid2"/>
    <dgm:cxn modelId="{B646B860-71D1-4B33-9DD7-9C3BE38A50C5}" type="presParOf" srcId="{DDC84A98-CC42-4AAC-B4C3-E2B7EB0FF30C}" destId="{EF1F675F-39D2-4DC6-9142-ED018C52ECD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B39DB-BDFB-49D2-A4B3-7380D54B9D77}">
      <dsp:nvSpPr>
        <dsp:cNvPr id="0" name=""/>
        <dsp:cNvSpPr/>
      </dsp:nvSpPr>
      <dsp:spPr>
        <a:xfrm>
          <a:off x="-6341604" y="-970371"/>
          <a:ext cx="7551043" cy="755104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1C242-9B8B-4263-8C8C-E5D4D8F9307E}">
      <dsp:nvSpPr>
        <dsp:cNvPr id="0" name=""/>
        <dsp:cNvSpPr/>
      </dsp:nvSpPr>
      <dsp:spPr>
        <a:xfrm>
          <a:off x="778709" y="561030"/>
          <a:ext cx="7271868" cy="1122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06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1. </a:t>
          </a:r>
          <a:r>
            <a:rPr lang="es-EC" sz="1900" kern="1200" dirty="0" smtClean="0"/>
            <a:t>Identificar las asociaciones ganaderas existentes en la provincia de Napo conforme lo establece la Superintendencia de Economía Popular y Solidaria y realizar un análisis.</a:t>
          </a:r>
          <a:endParaRPr lang="es-ES" sz="1900" kern="1200" dirty="0"/>
        </a:p>
      </dsp:txBody>
      <dsp:txXfrm>
        <a:off x="778709" y="561030"/>
        <a:ext cx="7271868" cy="1122060"/>
      </dsp:txXfrm>
    </dsp:sp>
    <dsp:sp modelId="{0F4F8DD2-DF85-46A3-9AB8-CFDE19D1A1B7}">
      <dsp:nvSpPr>
        <dsp:cNvPr id="0" name=""/>
        <dsp:cNvSpPr/>
      </dsp:nvSpPr>
      <dsp:spPr>
        <a:xfrm>
          <a:off x="77422" y="420772"/>
          <a:ext cx="1402575" cy="14025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34E1C1-68FA-4623-9B7F-5961F4846B2D}">
      <dsp:nvSpPr>
        <dsp:cNvPr id="0" name=""/>
        <dsp:cNvSpPr/>
      </dsp:nvSpPr>
      <dsp:spPr>
        <a:xfrm>
          <a:off x="1186578" y="2244119"/>
          <a:ext cx="6863999" cy="1122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06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2. </a:t>
          </a:r>
          <a:r>
            <a:rPr lang="es-EC" sz="1900" kern="1200" dirty="0" smtClean="0"/>
            <a:t>Investigar la acción que realiza el Ministerio de Agricultura, Ganadería y Pesca  para incentivar la producción en </a:t>
          </a:r>
          <a:r>
            <a:rPr lang="es-EC" sz="1900" kern="1200" smtClean="0"/>
            <a:t>el sector.</a:t>
          </a:r>
          <a:endParaRPr lang="es-ES" sz="1900" kern="1200" dirty="0"/>
        </a:p>
      </dsp:txBody>
      <dsp:txXfrm>
        <a:off x="1186578" y="2244119"/>
        <a:ext cx="6863999" cy="1122060"/>
      </dsp:txXfrm>
    </dsp:sp>
    <dsp:sp modelId="{E1BAB9F6-3EFE-485B-AA3A-2D9D1AC7F329}">
      <dsp:nvSpPr>
        <dsp:cNvPr id="0" name=""/>
        <dsp:cNvSpPr/>
      </dsp:nvSpPr>
      <dsp:spPr>
        <a:xfrm>
          <a:off x="485290" y="2103862"/>
          <a:ext cx="1402575" cy="14025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F92D0F-6018-4697-8504-D6A67794A804}">
      <dsp:nvSpPr>
        <dsp:cNvPr id="0" name=""/>
        <dsp:cNvSpPr/>
      </dsp:nvSpPr>
      <dsp:spPr>
        <a:xfrm>
          <a:off x="778709" y="3927210"/>
          <a:ext cx="7271868" cy="1122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06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3. </a:t>
          </a:r>
          <a:r>
            <a:rPr lang="es-EC" sz="1900" kern="1200" smtClean="0"/>
            <a:t>Determinar los factores por lo que las personas dedicadas a la actividad ganadera no se integran a una asociación.</a:t>
          </a:r>
          <a:endParaRPr lang="es-ES" sz="1900" kern="1200" dirty="0"/>
        </a:p>
      </dsp:txBody>
      <dsp:txXfrm>
        <a:off x="778709" y="3927210"/>
        <a:ext cx="7271868" cy="1122060"/>
      </dsp:txXfrm>
    </dsp:sp>
    <dsp:sp modelId="{284FEC41-DE6C-4B80-99F6-0B3D715C70E3}">
      <dsp:nvSpPr>
        <dsp:cNvPr id="0" name=""/>
        <dsp:cNvSpPr/>
      </dsp:nvSpPr>
      <dsp:spPr>
        <a:xfrm>
          <a:off x="77422" y="3786952"/>
          <a:ext cx="1402575" cy="14025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9348-3915-44C1-A60C-11B7DD61EE42}">
      <dsp:nvSpPr>
        <dsp:cNvPr id="0" name=""/>
        <dsp:cNvSpPr/>
      </dsp:nvSpPr>
      <dsp:spPr>
        <a:xfrm>
          <a:off x="777955" y="0"/>
          <a:ext cx="8816827" cy="56452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729BF-DD96-4426-86B0-6632D4D8C86D}">
      <dsp:nvSpPr>
        <dsp:cNvPr id="0" name=""/>
        <dsp:cNvSpPr/>
      </dsp:nvSpPr>
      <dsp:spPr>
        <a:xfrm>
          <a:off x="126" y="1693571"/>
          <a:ext cx="5059748" cy="2258095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La Economía Popular y Solidaria en el desarrollo del Ecuador ha sido notoria, pues se estima que el 50% del empleo nacional es generado por microempresas.</a:t>
          </a:r>
          <a:endParaRPr lang="es-ES" sz="2500" kern="1200" dirty="0"/>
        </a:p>
      </dsp:txBody>
      <dsp:txXfrm>
        <a:off x="110357" y="1803802"/>
        <a:ext cx="4839286" cy="2037633"/>
      </dsp:txXfrm>
    </dsp:sp>
    <dsp:sp modelId="{17E619F5-D995-4050-B427-CD01A04AA938}">
      <dsp:nvSpPr>
        <dsp:cNvPr id="0" name=""/>
        <dsp:cNvSpPr/>
      </dsp:nvSpPr>
      <dsp:spPr>
        <a:xfrm>
          <a:off x="5312862" y="1693571"/>
          <a:ext cx="5059748" cy="2258095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 relación a la actividad de agricultura, ganadería, caza, silvicultura y pesca la participación de empleados aumenta en un 0,1%</a:t>
          </a:r>
          <a:endParaRPr lang="es-ES" sz="2500" kern="1200" dirty="0"/>
        </a:p>
      </dsp:txBody>
      <dsp:txXfrm>
        <a:off x="5423093" y="1803802"/>
        <a:ext cx="4839286" cy="2037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37B72-22E2-41FB-A4E4-46337F03A4B2}">
      <dsp:nvSpPr>
        <dsp:cNvPr id="0" name=""/>
        <dsp:cNvSpPr/>
      </dsp:nvSpPr>
      <dsp:spPr>
        <a:xfrm>
          <a:off x="594638" y="1345"/>
          <a:ext cx="3915242" cy="234914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Ley de Economía Popular y Solidaria (LOEPS)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594638" y="1345"/>
        <a:ext cx="3915242" cy="2349145"/>
      </dsp:txXfrm>
    </dsp:sp>
    <dsp:sp modelId="{3041E140-6D1B-4CEA-BF6C-5D18772B5F94}">
      <dsp:nvSpPr>
        <dsp:cNvPr id="0" name=""/>
        <dsp:cNvSpPr/>
      </dsp:nvSpPr>
      <dsp:spPr>
        <a:xfrm>
          <a:off x="4901405" y="1345"/>
          <a:ext cx="3915242" cy="2349145"/>
        </a:xfrm>
        <a:prstGeom prst="rect">
          <a:avLst/>
        </a:prstGeom>
        <a:solidFill>
          <a:schemeClr val="accent3">
            <a:shade val="50000"/>
            <a:hueOff val="-224389"/>
            <a:satOff val="-5014"/>
            <a:lumOff val="2294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Ley Orgánica del Sistema Nacional de Contratación Pública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4901405" y="1345"/>
        <a:ext cx="3915242" cy="2349145"/>
      </dsp:txXfrm>
    </dsp:sp>
    <dsp:sp modelId="{0F090CC2-66A5-4FEC-A7D8-E02A7532F4B9}">
      <dsp:nvSpPr>
        <dsp:cNvPr id="0" name=""/>
        <dsp:cNvSpPr/>
      </dsp:nvSpPr>
      <dsp:spPr>
        <a:xfrm>
          <a:off x="594638" y="2742014"/>
          <a:ext cx="3915242" cy="2349145"/>
        </a:xfrm>
        <a:prstGeom prst="rect">
          <a:avLst/>
        </a:prstGeom>
        <a:solidFill>
          <a:schemeClr val="accent3">
            <a:shade val="50000"/>
            <a:hueOff val="-448778"/>
            <a:satOff val="-10028"/>
            <a:lumOff val="4589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Código Orgánico de la Producción , Comercio e Inversiones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594638" y="2742014"/>
        <a:ext cx="3915242" cy="2349145"/>
      </dsp:txXfrm>
    </dsp:sp>
    <dsp:sp modelId="{2EAB9B0E-1C35-4E2F-AB82-3C34D7D08C4F}">
      <dsp:nvSpPr>
        <dsp:cNvPr id="0" name=""/>
        <dsp:cNvSpPr/>
      </dsp:nvSpPr>
      <dsp:spPr>
        <a:xfrm>
          <a:off x="4901405" y="2742014"/>
          <a:ext cx="3915242" cy="2349145"/>
        </a:xfrm>
        <a:prstGeom prst="rect">
          <a:avLst/>
        </a:prstGeom>
        <a:solidFill>
          <a:schemeClr val="accent3">
            <a:shade val="50000"/>
            <a:hueOff val="-224389"/>
            <a:satOff val="-5014"/>
            <a:lumOff val="2294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>
              <a:solidFill>
                <a:schemeClr val="tx1"/>
              </a:solidFill>
            </a:rPr>
            <a:t>Código Orgánico de Organización Territorial, Autonomía y descentralización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4901405" y="2742014"/>
        <a:ext cx="3915242" cy="2349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59B00-244D-434A-98DF-6CEAB5EB98F8}">
      <dsp:nvSpPr>
        <dsp:cNvPr id="0" name=""/>
        <dsp:cNvSpPr/>
      </dsp:nvSpPr>
      <dsp:spPr>
        <a:xfrm rot="5400000">
          <a:off x="-262528" y="195162"/>
          <a:ext cx="1590730" cy="1252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Pastoreo</a:t>
          </a:r>
          <a:endParaRPr lang="es-ES" sz="1400" kern="1200" dirty="0"/>
        </a:p>
      </dsp:txBody>
      <dsp:txXfrm rot="-5400000">
        <a:off x="-93657" y="652785"/>
        <a:ext cx="1252988" cy="337742"/>
      </dsp:txXfrm>
    </dsp:sp>
    <dsp:sp modelId="{05932942-B747-45F3-9DCD-94A2A1F829F6}">
      <dsp:nvSpPr>
        <dsp:cNvPr id="0" name=""/>
        <dsp:cNvSpPr/>
      </dsp:nvSpPr>
      <dsp:spPr>
        <a:xfrm rot="5400000">
          <a:off x="4695791" y="-3640528"/>
          <a:ext cx="970221" cy="8251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Consiste en que el ganado consuma los alimentos que ofrecen los pastos espontáneos</a:t>
          </a:r>
          <a:endParaRPr lang="es-ES" sz="2200" kern="1200" dirty="0"/>
        </a:p>
      </dsp:txBody>
      <dsp:txXfrm rot="-5400000">
        <a:off x="1055263" y="47362"/>
        <a:ext cx="8203915" cy="875497"/>
      </dsp:txXfrm>
    </dsp:sp>
    <dsp:sp modelId="{98167C3E-8636-432F-872E-15AB97EE8C29}">
      <dsp:nvSpPr>
        <dsp:cNvPr id="0" name=""/>
        <dsp:cNvSpPr/>
      </dsp:nvSpPr>
      <dsp:spPr>
        <a:xfrm rot="5400000">
          <a:off x="-290913" y="1630056"/>
          <a:ext cx="1648585" cy="12540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Sogueo</a:t>
          </a:r>
          <a:endParaRPr lang="es-ES" sz="1400" kern="1200" dirty="0"/>
        </a:p>
      </dsp:txBody>
      <dsp:txXfrm rot="-5400000">
        <a:off x="-93657" y="2059839"/>
        <a:ext cx="1254075" cy="394510"/>
      </dsp:txXfrm>
    </dsp:sp>
    <dsp:sp modelId="{1A13BB25-EBFA-4B81-A933-A5BD3EFA0AB3}">
      <dsp:nvSpPr>
        <dsp:cNvPr id="0" name=""/>
        <dsp:cNvSpPr/>
      </dsp:nvSpPr>
      <dsp:spPr>
        <a:xfrm rot="5400000">
          <a:off x="4696334" y="-2129758"/>
          <a:ext cx="970221" cy="8251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El animal es amarrado con una soga a un árbol dependiendo la densidad del pasto </a:t>
          </a:r>
          <a:endParaRPr lang="es-ES" sz="2200" kern="1200" dirty="0"/>
        </a:p>
      </dsp:txBody>
      <dsp:txXfrm rot="-5400000">
        <a:off x="1055806" y="1558132"/>
        <a:ext cx="8203915" cy="875497"/>
      </dsp:txXfrm>
    </dsp:sp>
    <dsp:sp modelId="{63035560-D686-4BEF-9C8E-2EA6A6814967}">
      <dsp:nvSpPr>
        <dsp:cNvPr id="0" name=""/>
        <dsp:cNvSpPr/>
      </dsp:nvSpPr>
      <dsp:spPr>
        <a:xfrm rot="5400000">
          <a:off x="-124305" y="2933746"/>
          <a:ext cx="1480782" cy="1419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Semiestabulado</a:t>
          </a:r>
          <a:endParaRPr lang="es-ES" sz="1400" kern="1200" dirty="0"/>
        </a:p>
      </dsp:txBody>
      <dsp:txXfrm rot="-5400000">
        <a:off x="-93657" y="3612841"/>
        <a:ext cx="1419486" cy="61296"/>
      </dsp:txXfrm>
    </dsp:sp>
    <dsp:sp modelId="{015B678B-06DA-4729-8394-1096E40FF98B}">
      <dsp:nvSpPr>
        <dsp:cNvPr id="0" name=""/>
        <dsp:cNvSpPr/>
      </dsp:nvSpPr>
      <dsp:spPr>
        <a:xfrm rot="5400000">
          <a:off x="4779040" y="-769646"/>
          <a:ext cx="970221" cy="8251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Parte del tiempo permanecen en galerones para alimentarse y la otra parte de tiempo pasan en pastos tradicionales</a:t>
          </a:r>
          <a:endParaRPr lang="es-ES" sz="2200" kern="1200" dirty="0"/>
        </a:p>
      </dsp:txBody>
      <dsp:txXfrm rot="-5400000">
        <a:off x="1138512" y="2918244"/>
        <a:ext cx="8203915" cy="875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5B2BA-FE85-4C05-9807-9E46C6FA0F59}">
      <dsp:nvSpPr>
        <dsp:cNvPr id="0" name=""/>
        <dsp:cNvSpPr/>
      </dsp:nvSpPr>
      <dsp:spPr>
        <a:xfrm>
          <a:off x="0" y="525320"/>
          <a:ext cx="3484196" cy="2402569"/>
        </a:xfrm>
        <a:prstGeom prst="rect">
          <a:avLst/>
        </a:prstGeom>
        <a:solidFill>
          <a:srgbClr val="E2FAA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Efectivamente la actividad ganadera y agropecuaria son la principal fuente de ingresos de los habitantes de la provincia de Napo, sobresaliendo el porcentaje de hombres a partir de 50 años los que se dedican a esta actividad.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0" y="525320"/>
        <a:ext cx="3484196" cy="2402569"/>
      </dsp:txXfrm>
    </dsp:sp>
    <dsp:sp modelId="{14BFB546-626E-49C4-B831-C152E9406174}">
      <dsp:nvSpPr>
        <dsp:cNvPr id="0" name=""/>
        <dsp:cNvSpPr/>
      </dsp:nvSpPr>
      <dsp:spPr>
        <a:xfrm>
          <a:off x="3832616" y="525320"/>
          <a:ext cx="3484196" cy="2402569"/>
        </a:xfrm>
        <a:prstGeom prst="rect">
          <a:avLst/>
        </a:prstGeom>
        <a:solidFill>
          <a:srgbClr val="D2F07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El 39,9% es socio de una asociación ganadera y/o agropecuaria, siendo el motivo principal de su integración los beneficios ofrecidos; mientras que el 60,10% restante no pertenece a ninguna asociación argumentando que prefieren trabajar solos.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832616" y="525320"/>
        <a:ext cx="3484196" cy="2402569"/>
      </dsp:txXfrm>
    </dsp:sp>
    <dsp:sp modelId="{7CC2C0AB-9749-4537-B660-E771C5179ACE}">
      <dsp:nvSpPr>
        <dsp:cNvPr id="0" name=""/>
        <dsp:cNvSpPr/>
      </dsp:nvSpPr>
      <dsp:spPr>
        <a:xfrm>
          <a:off x="7665232" y="539390"/>
          <a:ext cx="3484196" cy="2374431"/>
        </a:xfrm>
        <a:prstGeom prst="rect">
          <a:avLst/>
        </a:prstGeom>
        <a:solidFill>
          <a:srgbClr val="CCFF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Para incrementar el número de ganado, la mayor parte de ganaderos optan por la reproducción de nuevas crías o adquisición en ferias ganaderas, para ello en su mayoría realizan créditos en BAN Ecuador (antes Banco de Fomento).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665232" y="539390"/>
        <a:ext cx="3484196" cy="2374431"/>
      </dsp:txXfrm>
    </dsp:sp>
    <dsp:sp modelId="{60310A48-E5E8-478C-9812-2B9FC6BC528C}">
      <dsp:nvSpPr>
        <dsp:cNvPr id="0" name=""/>
        <dsp:cNvSpPr/>
      </dsp:nvSpPr>
      <dsp:spPr>
        <a:xfrm>
          <a:off x="3882684" y="3318517"/>
          <a:ext cx="3484196" cy="2090517"/>
        </a:xfrm>
        <a:prstGeom prst="rect">
          <a:avLst/>
        </a:prstGeom>
        <a:solidFill>
          <a:srgbClr val="E6D2F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Un reducido número de población ganadera perteneciente a una asociación, representada por el 6,6% ha sido beneficiario del seguro ganadero, mientras que la mayoría desconoce del tema.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882684" y="3318517"/>
        <a:ext cx="3484196" cy="2090517"/>
      </dsp:txXfrm>
    </dsp:sp>
    <dsp:sp modelId="{1B51A8AD-1A9D-4ACE-A777-2E16370AE991}">
      <dsp:nvSpPr>
        <dsp:cNvPr id="0" name=""/>
        <dsp:cNvSpPr/>
      </dsp:nvSpPr>
      <dsp:spPr>
        <a:xfrm>
          <a:off x="0" y="3318496"/>
          <a:ext cx="3484196" cy="2090517"/>
        </a:xfrm>
        <a:prstGeom prst="rect">
          <a:avLst/>
        </a:prstGeom>
        <a:solidFill>
          <a:srgbClr val="E6D2F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La mayor parte de encuestados pertenecientes a una asociación concuerdan en que uno de los beneficios que más apoya al ganadero de la provincia de Napo es la capacitación y vacunas.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0" y="3318496"/>
        <a:ext cx="3484196" cy="2090517"/>
      </dsp:txXfrm>
    </dsp:sp>
    <dsp:sp modelId="{BF0D2EC8-3D78-4A58-AA4D-184D71846DDC}">
      <dsp:nvSpPr>
        <dsp:cNvPr id="0" name=""/>
        <dsp:cNvSpPr/>
      </dsp:nvSpPr>
      <dsp:spPr>
        <a:xfrm>
          <a:off x="7665232" y="3276310"/>
          <a:ext cx="3484196" cy="2090517"/>
        </a:xfrm>
        <a:prstGeom prst="rect">
          <a:avLst/>
        </a:prstGeom>
        <a:solidFill>
          <a:srgbClr val="E6D2F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El MAGAP cuenta con proyectos y programas a favor del sector ganadero, sin embargo la percepción de los habitantes dedicados a la actividad ganadera es negativa, pues el 63,5% consideran que no reciben la atención necesaria.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665232" y="3276310"/>
        <a:ext cx="3484196" cy="2090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FD04-52B1-467C-9677-F26265435BA9}">
      <dsp:nvSpPr>
        <dsp:cNvPr id="0" name=""/>
        <dsp:cNvSpPr/>
      </dsp:nvSpPr>
      <dsp:spPr>
        <a:xfrm>
          <a:off x="0" y="353935"/>
          <a:ext cx="10689360" cy="15569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47159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Antecedentes</a:t>
          </a:r>
          <a:endParaRPr lang="es-ES" sz="3100" kern="1200" dirty="0">
            <a:solidFill>
              <a:schemeClr val="tx1"/>
            </a:solidFill>
          </a:endParaRPr>
        </a:p>
      </dsp:txBody>
      <dsp:txXfrm>
        <a:off x="0" y="743161"/>
        <a:ext cx="10300134" cy="778452"/>
      </dsp:txXfrm>
    </dsp:sp>
    <dsp:sp modelId="{A98D4BAF-6279-41AC-B12D-CA1CF07DDD52}">
      <dsp:nvSpPr>
        <dsp:cNvPr id="0" name=""/>
        <dsp:cNvSpPr/>
      </dsp:nvSpPr>
      <dsp:spPr>
        <a:xfrm>
          <a:off x="0" y="1558392"/>
          <a:ext cx="4938484" cy="3475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 la investigación se determinó que existe un 60,10% de la población ganadera que no pertenecen a una asociación, se evidenció la falta de conocimiento acerca de los beneficios a los que pueden acceder al pertenecer a una asociación</a:t>
          </a:r>
          <a:endParaRPr lang="es-ES" sz="1900" kern="1200" dirty="0"/>
        </a:p>
      </dsp:txBody>
      <dsp:txXfrm>
        <a:off x="0" y="1558392"/>
        <a:ext cx="4938484" cy="3475094"/>
      </dsp:txXfrm>
    </dsp:sp>
    <dsp:sp modelId="{77F3392A-AF5C-451D-9FEC-06FD471E978A}">
      <dsp:nvSpPr>
        <dsp:cNvPr id="0" name=""/>
        <dsp:cNvSpPr/>
      </dsp:nvSpPr>
      <dsp:spPr>
        <a:xfrm>
          <a:off x="4938484" y="872730"/>
          <a:ext cx="5750875" cy="15569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47159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Justificación</a:t>
          </a:r>
          <a:endParaRPr lang="es-ES" sz="3100" kern="1200" dirty="0">
            <a:solidFill>
              <a:schemeClr val="tx1"/>
            </a:solidFill>
          </a:endParaRPr>
        </a:p>
      </dsp:txBody>
      <dsp:txXfrm>
        <a:off x="4938484" y="1261956"/>
        <a:ext cx="5361649" cy="778452"/>
      </dsp:txXfrm>
    </dsp:sp>
    <dsp:sp modelId="{5D25B3C6-72EE-4D40-AEF7-AD96ACE38D7A}">
      <dsp:nvSpPr>
        <dsp:cNvPr id="0" name=""/>
        <dsp:cNvSpPr/>
      </dsp:nvSpPr>
      <dsp:spPr>
        <a:xfrm>
          <a:off x="4938484" y="2077187"/>
          <a:ext cx="4938484" cy="3475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Frente a la situación que presenta el sector ganadero de la provincia de Napo, siendo esta una de las principales actividades económicas, es necesario dar a conocer a la comunidad los beneficios de trabajar en asociatividad u organizaciones de tal forma que puedan desarrollar sus habilidades, experiencia y capacidades.</a:t>
          </a:r>
          <a:endParaRPr lang="es-ES" sz="1900" kern="1200" dirty="0"/>
        </a:p>
      </dsp:txBody>
      <dsp:txXfrm>
        <a:off x="4938484" y="2077187"/>
        <a:ext cx="4938484" cy="3475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50E7-A74F-4ECB-A56C-EDE24FE30761}">
      <dsp:nvSpPr>
        <dsp:cNvPr id="0" name=""/>
        <dsp:cNvSpPr/>
      </dsp:nvSpPr>
      <dsp:spPr>
        <a:xfrm>
          <a:off x="8753" y="813902"/>
          <a:ext cx="2616425" cy="2747247"/>
        </a:xfrm>
        <a:prstGeom prst="roundRect">
          <a:avLst>
            <a:gd name="adj" fmla="val 10000"/>
          </a:avLst>
        </a:prstGeom>
        <a:solidFill>
          <a:srgbClr val="F9D2B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La producción promedio de leche de una vaca Holstein es de 20 litros diarios, los ganaderos entregan esta producción a intermediarios recibiendo un valor mínimo (0,40 ctvs.)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85385" y="890534"/>
        <a:ext cx="2463161" cy="2593983"/>
      </dsp:txXfrm>
    </dsp:sp>
    <dsp:sp modelId="{3F8780B3-DF15-4515-A218-7C01659FFC0B}">
      <dsp:nvSpPr>
        <dsp:cNvPr id="0" name=""/>
        <dsp:cNvSpPr/>
      </dsp:nvSpPr>
      <dsp:spPr>
        <a:xfrm>
          <a:off x="2886822" y="1863089"/>
          <a:ext cx="554682" cy="648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2886822" y="1992864"/>
        <a:ext cx="388277" cy="389323"/>
      </dsp:txXfrm>
    </dsp:sp>
    <dsp:sp modelId="{CE7C3158-3C70-4AF8-B280-3BA851495730}">
      <dsp:nvSpPr>
        <dsp:cNvPr id="0" name=""/>
        <dsp:cNvSpPr/>
      </dsp:nvSpPr>
      <dsp:spPr>
        <a:xfrm>
          <a:off x="3671750" y="813902"/>
          <a:ext cx="2616425" cy="2747247"/>
        </a:xfrm>
        <a:prstGeom prst="roundRect">
          <a:avLst>
            <a:gd name="adj" fmla="val 10000"/>
          </a:avLst>
        </a:prstGeom>
        <a:solidFill>
          <a:srgbClr val="F9D2B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Al trabajar colectivamente su producción es mucho más grande con la cual pueden buscar directamente nuevos mercados.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748382" y="890534"/>
        <a:ext cx="2463161" cy="2593983"/>
      </dsp:txXfrm>
    </dsp:sp>
    <dsp:sp modelId="{4E6903F9-5171-4CD3-AB43-C44ABA684F25}">
      <dsp:nvSpPr>
        <dsp:cNvPr id="0" name=""/>
        <dsp:cNvSpPr/>
      </dsp:nvSpPr>
      <dsp:spPr>
        <a:xfrm>
          <a:off x="6549818" y="1863089"/>
          <a:ext cx="554682" cy="648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6549818" y="1992864"/>
        <a:ext cx="388277" cy="389323"/>
      </dsp:txXfrm>
    </dsp:sp>
    <dsp:sp modelId="{EB632C17-B66B-44E6-A550-E66C1FDE0B74}">
      <dsp:nvSpPr>
        <dsp:cNvPr id="0" name=""/>
        <dsp:cNvSpPr/>
      </dsp:nvSpPr>
      <dsp:spPr>
        <a:xfrm>
          <a:off x="7334746" y="813902"/>
          <a:ext cx="2616425" cy="2747247"/>
        </a:xfrm>
        <a:prstGeom prst="roundRect">
          <a:avLst>
            <a:gd name="adj" fmla="val 10000"/>
          </a:avLst>
        </a:prstGeom>
        <a:solidFill>
          <a:srgbClr val="F9D2B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Eliminando la intermediación mejorando sus precios y con ello obtienen mejores ingresos y una mejor calidad de vida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411378" y="890534"/>
        <a:ext cx="2463161" cy="25939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55459-105D-47E1-B2F1-A6F73D1CA146}">
      <dsp:nvSpPr>
        <dsp:cNvPr id="0" name=""/>
        <dsp:cNvSpPr/>
      </dsp:nvSpPr>
      <dsp:spPr>
        <a:xfrm rot="5400000">
          <a:off x="770734" y="750213"/>
          <a:ext cx="2317259" cy="3855867"/>
        </a:xfrm>
        <a:prstGeom prst="corner">
          <a:avLst>
            <a:gd name="adj1" fmla="val 16120"/>
            <a:gd name="adj2" fmla="val 16110"/>
          </a:avLst>
        </a:prstGeom>
        <a:solidFill>
          <a:srgbClr val="FCAEDC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4326F-772B-49BE-9C5C-16BCBC84CDD9}">
      <dsp:nvSpPr>
        <dsp:cNvPr id="0" name=""/>
        <dsp:cNvSpPr/>
      </dsp:nvSpPr>
      <dsp:spPr>
        <a:xfrm>
          <a:off x="383926" y="1902286"/>
          <a:ext cx="3481098" cy="305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Objetivo 4.   Fortalecer las capacidades y potencialidades de la ciudadanía</a:t>
          </a:r>
        </a:p>
      </dsp:txBody>
      <dsp:txXfrm>
        <a:off x="383926" y="1902286"/>
        <a:ext cx="3481098" cy="3051386"/>
      </dsp:txXfrm>
    </dsp:sp>
    <dsp:sp modelId="{C22538F3-6674-427A-881F-204D950F4BB0}">
      <dsp:nvSpPr>
        <dsp:cNvPr id="0" name=""/>
        <dsp:cNvSpPr/>
      </dsp:nvSpPr>
      <dsp:spPr>
        <a:xfrm>
          <a:off x="3413237" y="508546"/>
          <a:ext cx="656811" cy="656811"/>
        </a:xfrm>
        <a:prstGeom prst="triangle">
          <a:avLst>
            <a:gd name="adj" fmla="val 100000"/>
          </a:avLst>
        </a:prstGeom>
        <a:solidFill>
          <a:srgbClr val="00B0F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0F092-2DFF-4805-AF29-880CC92ACBBE}">
      <dsp:nvSpPr>
        <dsp:cNvPr id="0" name=""/>
        <dsp:cNvSpPr/>
      </dsp:nvSpPr>
      <dsp:spPr>
        <a:xfrm rot="5400000">
          <a:off x="5032279" y="-304310"/>
          <a:ext cx="2317259" cy="3855867"/>
        </a:xfrm>
        <a:prstGeom prst="corner">
          <a:avLst>
            <a:gd name="adj1" fmla="val 16120"/>
            <a:gd name="adj2" fmla="val 16110"/>
          </a:avLst>
        </a:prstGeom>
        <a:solidFill>
          <a:srgbClr val="FCAEDC"/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50112-9B96-476A-B97D-9C2342DBFD66}">
      <dsp:nvSpPr>
        <dsp:cNvPr id="0" name=""/>
        <dsp:cNvSpPr/>
      </dsp:nvSpPr>
      <dsp:spPr>
        <a:xfrm>
          <a:off x="4645470" y="847763"/>
          <a:ext cx="3481098" cy="305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Objetivo 9.   Garantizar el trabajo digno en todas sus formas</a:t>
          </a:r>
          <a:endParaRPr lang="es-ES" sz="2000" kern="1200" dirty="0"/>
        </a:p>
      </dsp:txBody>
      <dsp:txXfrm>
        <a:off x="4645470" y="847763"/>
        <a:ext cx="3481098" cy="30513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4304C-E576-48D6-9D4C-247394DEC50C}">
      <dsp:nvSpPr>
        <dsp:cNvPr id="0" name=""/>
        <dsp:cNvSpPr/>
      </dsp:nvSpPr>
      <dsp:spPr>
        <a:xfrm>
          <a:off x="976389" y="0"/>
          <a:ext cx="5418667" cy="5418667"/>
        </a:xfrm>
        <a:prstGeom prst="triangle">
          <a:avLst/>
        </a:prstGeom>
        <a:solidFill>
          <a:srgbClr val="FCAED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A456B-3CEC-449C-9539-93374C9ACEA8}">
      <dsp:nvSpPr>
        <dsp:cNvPr id="0" name=""/>
        <dsp:cNvSpPr/>
      </dsp:nvSpPr>
      <dsp:spPr>
        <a:xfrm>
          <a:off x="3657599" y="542395"/>
          <a:ext cx="3522133" cy="1926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Responsables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Autoridades de la unidad de vinculación con la sociedad.</a:t>
          </a:r>
          <a:endParaRPr lang="es-E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Estudiantes de áreas administrativas.</a:t>
          </a:r>
          <a:endParaRPr lang="es-E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Representante de la asociación ganadera.</a:t>
          </a:r>
          <a:endParaRPr lang="es-ES" sz="1500" kern="1200" dirty="0"/>
        </a:p>
      </dsp:txBody>
      <dsp:txXfrm>
        <a:off x="3751627" y="636423"/>
        <a:ext cx="3334077" cy="1738110"/>
      </dsp:txXfrm>
    </dsp:sp>
    <dsp:sp modelId="{DD32191C-F176-4E1B-8045-C12F5277187F}">
      <dsp:nvSpPr>
        <dsp:cNvPr id="0" name=""/>
        <dsp:cNvSpPr/>
      </dsp:nvSpPr>
      <dsp:spPr>
        <a:xfrm>
          <a:off x="3657599" y="2709333"/>
          <a:ext cx="3522133" cy="1926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Beneficiarios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Personas dedicadas a la actividad ganadera que no pertenecen a ninguna asociación, alrededor de 2540 entre hombres y mujeres</a:t>
          </a:r>
          <a:endParaRPr lang="es-ES" sz="1500" kern="1200" dirty="0"/>
        </a:p>
      </dsp:txBody>
      <dsp:txXfrm>
        <a:off x="3751627" y="2803361"/>
        <a:ext cx="3334077" cy="173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70E9D-514E-4659-AAD6-1C60395688C4}" type="datetimeFigureOut">
              <a:rPr lang="es-US" smtClean="0"/>
              <a:t>07/03/2017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3FC45-C44F-498B-B3A5-B2C4D6DECD9E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9525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1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69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0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76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43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31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28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08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4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33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29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9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91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4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20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8561-DB08-4598-9AEC-01856F000CB4}" type="datetimeFigureOut">
              <a:rPr lang="es-ES" smtClean="0"/>
              <a:t>07/03/2017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586FD9-71EF-4C84-AD86-63CF3CA629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17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831" y="2013448"/>
            <a:ext cx="8500055" cy="892458"/>
          </a:xfrm>
        </p:spPr>
        <p:txBody>
          <a:bodyPr/>
          <a:lstStyle/>
          <a:p>
            <a:pPr algn="ctr"/>
            <a:r>
              <a:rPr lang="es-ES" sz="3000" b="1" dirty="0" smtClean="0">
                <a:solidFill>
                  <a:schemeClr val="tx1"/>
                </a:solidFill>
              </a:rPr>
              <a:t>DEPARTAMENTO DE CIENCIAS ECONOMICAS, ADMINISTRATIVAS Y DE COMERCIO</a:t>
            </a:r>
            <a:endParaRPr lang="es-ES" sz="3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4542" y="3145882"/>
            <a:ext cx="8319513" cy="1096899"/>
          </a:xfrm>
        </p:spPr>
        <p:txBody>
          <a:bodyPr>
            <a:noAutofit/>
          </a:bodyPr>
          <a:lstStyle/>
          <a:p>
            <a:r>
              <a:rPr lang="es-ES" sz="2200" b="1" dirty="0" smtClean="0">
                <a:solidFill>
                  <a:schemeClr val="tx1"/>
                </a:solidFill>
              </a:rPr>
              <a:t>Proyecto de Investigación</a:t>
            </a:r>
            <a:r>
              <a:rPr lang="es-ES" sz="22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“INVESTIGACION DE LA INCIDENCIA DE LA ECONOMIA POPULAR Y SOLIDARIA EN EL SECTOR GANADERO DE LA </a:t>
            </a:r>
            <a:r>
              <a:rPr lang="es-ES" sz="2200" dirty="0" smtClean="0">
                <a:solidFill>
                  <a:schemeClr val="tx1"/>
                </a:solidFill>
              </a:rPr>
              <a:t>PROVINCIA </a:t>
            </a:r>
            <a:r>
              <a:rPr lang="es-ES" sz="2200" dirty="0" smtClean="0">
                <a:solidFill>
                  <a:schemeClr val="tx1"/>
                </a:solidFill>
              </a:rPr>
              <a:t>DE NAPO”</a:t>
            </a: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93" y="220372"/>
            <a:ext cx="4989770" cy="1553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620831" y="4486569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>
                <a:solidFill>
                  <a:schemeClr val="tx1"/>
                </a:solidFill>
              </a:rPr>
              <a:t>Autoras: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Johana Conlago Ortuño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Jimena Jiménez Herrera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620831" y="574493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>
                <a:solidFill>
                  <a:schemeClr val="tx1"/>
                </a:solidFill>
              </a:rPr>
              <a:t>Director: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Ing. Víctor Cuenca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1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163"/>
            <a:ext cx="12070080" cy="1022252"/>
          </a:xfrm>
        </p:spPr>
        <p:txBody>
          <a:bodyPr>
            <a:noAutofit/>
          </a:bodyPr>
          <a:lstStyle/>
          <a:p>
            <a:pPr algn="ctr"/>
            <a:r>
              <a:rPr lang="es-ES" sz="3200" b="1" cap="all" dirty="0" smtClean="0"/>
              <a:t>Presupuesto destinado al sector agropecuario en la provincia de Napo</a:t>
            </a:r>
            <a:endParaRPr lang="es-ES" sz="3200" b="1" cap="al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980" y="1963641"/>
            <a:ext cx="4330764" cy="297411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En el año 2014 existe mayor inversión, puesto que impulsa el proyecto de “Fomento y desarrollo de la producción agropecuaria provincial”</a:t>
            </a:r>
          </a:p>
          <a:p>
            <a:r>
              <a:rPr lang="es-ES" sz="2000" dirty="0" smtClean="0"/>
              <a:t>Está orientado al crecimiento del sector.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50492917"/>
              </p:ext>
            </p:extLst>
          </p:nvPr>
        </p:nvGraphicFramePr>
        <p:xfrm>
          <a:off x="5627076" y="1434905"/>
          <a:ext cx="5570807" cy="460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Resultado de imagen para PRESUPUESTO SECTOR GANAD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2" y="4362334"/>
            <a:ext cx="3411873" cy="21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37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20549" cy="1320800"/>
          </a:xfrm>
        </p:spPr>
        <p:txBody>
          <a:bodyPr/>
          <a:lstStyle/>
          <a:p>
            <a:pPr algn="ctr"/>
            <a:r>
              <a:rPr lang="es-ES" b="1" cap="all" dirty="0" smtClean="0"/>
              <a:t>Financiamiento en el sector agropecuario</a:t>
            </a:r>
            <a:endParaRPr lang="es-ES" b="1" cap="al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10953"/>
              </p:ext>
            </p:extLst>
          </p:nvPr>
        </p:nvGraphicFramePr>
        <p:xfrm>
          <a:off x="579550" y="2125013"/>
          <a:ext cx="5228821" cy="205447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12205"/>
                <a:gridCol w="1258308"/>
                <a:gridCol w="1258308"/>
              </a:tblGrid>
              <a:tr h="51515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s-EC" sz="1800" dirty="0">
                          <a:effectLst/>
                        </a:rPr>
                        <a:t>Rubro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Número de operaciones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75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2014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2015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Ganado Bovino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26.196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22.532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Mantenimiento de pasto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115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128" y="1749893"/>
            <a:ext cx="5079130" cy="2676279"/>
          </a:xfrm>
          <a:prstGeom prst="rect">
            <a:avLst/>
          </a:prstGeom>
        </p:spPr>
      </p:pic>
      <p:sp>
        <p:nvSpPr>
          <p:cNvPr id="6" name="Bisel 5"/>
          <p:cNvSpPr/>
          <p:nvPr/>
        </p:nvSpPr>
        <p:spPr>
          <a:xfrm>
            <a:off x="2356833" y="4095481"/>
            <a:ext cx="2318197" cy="669701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USD. 119,423,087 </a:t>
            </a:r>
            <a:endParaRPr lang="es-ES" b="1" dirty="0"/>
          </a:p>
        </p:txBody>
      </p:sp>
      <p:sp>
        <p:nvSpPr>
          <p:cNvPr id="7" name="Bisel 6"/>
          <p:cNvSpPr/>
          <p:nvPr/>
        </p:nvSpPr>
        <p:spPr>
          <a:xfrm>
            <a:off x="4675030" y="4095481"/>
            <a:ext cx="2318197" cy="669701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USD. 127,249,891 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65175" y="4245665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esembolso</a:t>
            </a:r>
            <a:endParaRPr lang="es-ES" dirty="0"/>
          </a:p>
        </p:txBody>
      </p:sp>
      <p:sp>
        <p:nvSpPr>
          <p:cNvPr id="10" name="Flecha a la derecha con bandas 9"/>
          <p:cNvSpPr/>
          <p:nvPr/>
        </p:nvSpPr>
        <p:spPr>
          <a:xfrm>
            <a:off x="2588654" y="5563673"/>
            <a:ext cx="2086376" cy="108182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PROVINCIA DE NAPO</a:t>
            </a:r>
            <a:endParaRPr lang="es-ES" dirty="0"/>
          </a:p>
        </p:txBody>
      </p:sp>
      <p:sp>
        <p:nvSpPr>
          <p:cNvPr id="11" name="Nube 10"/>
          <p:cNvSpPr/>
          <p:nvPr/>
        </p:nvSpPr>
        <p:spPr>
          <a:xfrm>
            <a:off x="5009882" y="5563673"/>
            <a:ext cx="4353059" cy="102758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4,45 millones de dólares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5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1637"/>
            <a:ext cx="11209866" cy="1320800"/>
          </a:xfrm>
        </p:spPr>
        <p:txBody>
          <a:bodyPr/>
          <a:lstStyle/>
          <a:p>
            <a:pPr algn="ctr"/>
            <a:r>
              <a:rPr lang="es-ES" b="1" cap="all" dirty="0" smtClean="0"/>
              <a:t>Población bovina en la provincia de Napo</a:t>
            </a:r>
            <a:endParaRPr lang="es-ES" b="1" cap="al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43742"/>
              </p:ext>
            </p:extLst>
          </p:nvPr>
        </p:nvGraphicFramePr>
        <p:xfrm>
          <a:off x="253220" y="1381759"/>
          <a:ext cx="7329267" cy="4076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310"/>
                <a:gridCol w="761155"/>
                <a:gridCol w="761155"/>
                <a:gridCol w="1046797"/>
                <a:gridCol w="1045958"/>
                <a:gridCol w="842647"/>
                <a:gridCol w="875412"/>
                <a:gridCol w="741833"/>
              </a:tblGrid>
              <a:tr h="645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Cantones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 Toros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 Vacas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Terneros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Terneras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Toretes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Vaconas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2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err="1">
                          <a:solidFill>
                            <a:schemeClr val="tx1"/>
                          </a:solidFill>
                          <a:effectLst/>
                        </a:rPr>
                        <a:t>Archidona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1510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2452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559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627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2614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1839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</a:rPr>
                        <a:t>9601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109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Carlos Julio Arosemena Tola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293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1012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263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239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574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687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</a:rPr>
                        <a:t>3068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53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El Chaco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3216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5002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1474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1617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4168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3304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</a:rPr>
                        <a:t>18781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53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Quijos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1193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1286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2316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3229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</a:rPr>
                        <a:t>13928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32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Tena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587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2503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809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775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1050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</a:rPr>
                        <a:t>1494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</a:rPr>
                        <a:t>7218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  <a:tr h="618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</a:rPr>
                        <a:t>              Total 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</a:rPr>
                        <a:t>6806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tx1"/>
                          </a:solidFill>
                          <a:effectLst/>
                        </a:rPr>
                        <a:t>15673</a:t>
                      </a:r>
                      <a:endParaRPr lang="es-ES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tx1"/>
                          </a:solidFill>
                          <a:effectLst/>
                        </a:rPr>
                        <a:t>4298</a:t>
                      </a:r>
                      <a:endParaRPr lang="es-ES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tx1"/>
                          </a:solidFill>
                          <a:effectLst/>
                        </a:rPr>
                        <a:t>4544</a:t>
                      </a:r>
                      <a:endParaRPr lang="es-ES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tx1"/>
                          </a:solidFill>
                          <a:effectLst/>
                        </a:rPr>
                        <a:t>10722</a:t>
                      </a:r>
                      <a:endParaRPr lang="es-ES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chemeClr val="tx1"/>
                          </a:solidFill>
                          <a:effectLst/>
                        </a:rPr>
                        <a:t>10553</a:t>
                      </a:r>
                      <a:endParaRPr lang="es-ES" sz="15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tx1"/>
                          </a:solidFill>
                          <a:effectLst/>
                        </a:rPr>
                        <a:t>52596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Llamada de nube 4"/>
          <p:cNvSpPr/>
          <p:nvPr/>
        </p:nvSpPr>
        <p:spPr>
          <a:xfrm>
            <a:off x="7849772" y="661183"/>
            <a:ext cx="4342228" cy="534572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sng" dirty="0" smtClean="0"/>
              <a:t>Razas de Ganado bovino existentes en la provincia de napo</a:t>
            </a:r>
          </a:p>
          <a:p>
            <a:endParaRPr lang="es-ES" dirty="0" smtClean="0"/>
          </a:p>
          <a:p>
            <a:r>
              <a:rPr lang="es-ES" dirty="0" smtClean="0"/>
              <a:t>Raza Angus</a:t>
            </a:r>
          </a:p>
          <a:p>
            <a:r>
              <a:rPr lang="es-ES" dirty="0" smtClean="0"/>
              <a:t>Raza Brahman</a:t>
            </a:r>
          </a:p>
          <a:p>
            <a:r>
              <a:rPr lang="es-ES" dirty="0" smtClean="0"/>
              <a:t>Raza Brown Swiss</a:t>
            </a:r>
          </a:p>
          <a:p>
            <a:r>
              <a:rPr lang="es-ES" dirty="0" smtClean="0"/>
              <a:t>Raza Charolesa</a:t>
            </a:r>
          </a:p>
          <a:p>
            <a:r>
              <a:rPr lang="es-ES" dirty="0" smtClean="0"/>
              <a:t>Raza Holstein</a:t>
            </a:r>
          </a:p>
          <a:p>
            <a:r>
              <a:rPr lang="es-ES" dirty="0" smtClean="0"/>
              <a:t>Raza Normando</a:t>
            </a:r>
          </a:p>
          <a:p>
            <a:r>
              <a:rPr lang="es-ES" dirty="0" smtClean="0"/>
              <a:t>Raza Santa Gertrudis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08" y="5273956"/>
            <a:ext cx="2912446" cy="1540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36" y="4956004"/>
            <a:ext cx="3111670" cy="19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00" y="187567"/>
            <a:ext cx="11514667" cy="1320800"/>
          </a:xfrm>
        </p:spPr>
        <p:txBody>
          <a:bodyPr>
            <a:normAutofit/>
          </a:bodyPr>
          <a:lstStyle/>
          <a:p>
            <a:pPr algn="ctr"/>
            <a:r>
              <a:rPr lang="es-ES" sz="3200" b="1" cap="all" dirty="0" smtClean="0"/>
              <a:t>Formas de Manejo del ganado Bovino en la provincia de Napo</a:t>
            </a:r>
            <a:endParaRPr lang="es-ES" sz="3200" b="1" cap="al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00036"/>
              </p:ext>
            </p:extLst>
          </p:nvPr>
        </p:nvGraphicFramePr>
        <p:xfrm>
          <a:off x="677862" y="1631852"/>
          <a:ext cx="9296132" cy="441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C:\Users\USER\Downloads\12884625_798744170257639_851056010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67" y="847967"/>
            <a:ext cx="2376267" cy="146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555" y="2309737"/>
            <a:ext cx="1567889" cy="184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11" y="4271388"/>
            <a:ext cx="2126823" cy="184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456" y="235614"/>
            <a:ext cx="8596668" cy="1320800"/>
          </a:xfrm>
        </p:spPr>
        <p:txBody>
          <a:bodyPr/>
          <a:lstStyle/>
          <a:p>
            <a:pPr algn="ctr"/>
            <a:r>
              <a:rPr lang="es-ES" b="1" cap="all" dirty="0" smtClean="0"/>
              <a:t>Centros de Acopio y faenamiento en la provincia de Napo</a:t>
            </a:r>
            <a:endParaRPr lang="es-ES" b="1" cap="al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93555"/>
              </p:ext>
            </p:extLst>
          </p:nvPr>
        </p:nvGraphicFramePr>
        <p:xfrm>
          <a:off x="1336431" y="2321169"/>
          <a:ext cx="4183227" cy="362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575"/>
                <a:gridCol w="1300315"/>
                <a:gridCol w="1548337"/>
              </a:tblGrid>
              <a:tr h="873896"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Cantón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Centros de Acopio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Centros de 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faenamiento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206"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Tena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849"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Carlos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Julio Arosemena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206"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Archidona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206"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Quijos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206">
                <a:tc>
                  <a:txBody>
                    <a:bodyPr/>
                    <a:lstStyle/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El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Chaco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28600" algn="ctr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28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Nube 4"/>
          <p:cNvSpPr/>
          <p:nvPr/>
        </p:nvSpPr>
        <p:spPr>
          <a:xfrm>
            <a:off x="6086313" y="1556414"/>
            <a:ext cx="4262510" cy="2204720"/>
          </a:xfrm>
          <a:prstGeom prst="cloud">
            <a:avLst/>
          </a:prstGeom>
          <a:gradFill>
            <a:gsLst>
              <a:gs pos="0">
                <a:srgbClr val="E5A2EC"/>
              </a:gs>
              <a:gs pos="88000">
                <a:schemeClr val="accent4">
                  <a:tint val="90000"/>
                </a:schemeClr>
              </a:gs>
            </a:gsLst>
          </a:gradFill>
          <a:ln>
            <a:solidFill>
              <a:srgbClr val="D392D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mayor cantidad de animales que se sacrifican son vacas y toros de mas de 2 años de edad.</a:t>
            </a:r>
            <a:endParaRPr lang="es-ES" dirty="0"/>
          </a:p>
        </p:txBody>
      </p:sp>
      <p:sp>
        <p:nvSpPr>
          <p:cNvPr id="6" name="Nube 5"/>
          <p:cNvSpPr/>
          <p:nvPr/>
        </p:nvSpPr>
        <p:spPr>
          <a:xfrm>
            <a:off x="8456719" y="3542694"/>
            <a:ext cx="3784209" cy="2475914"/>
          </a:xfrm>
          <a:prstGeom prst="cloud">
            <a:avLst/>
          </a:prstGeom>
          <a:gradFill>
            <a:gsLst>
              <a:gs pos="0">
                <a:srgbClr val="F7F093"/>
              </a:gs>
              <a:gs pos="88000">
                <a:schemeClr val="accent4">
                  <a:tint val="9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provincia de Napo produce más de 55.000 </a:t>
            </a:r>
            <a:r>
              <a:rPr lang="es-ES" dirty="0" err="1" smtClean="0"/>
              <a:t>lts</a:t>
            </a:r>
            <a:r>
              <a:rPr lang="es-ES" dirty="0" smtClean="0"/>
              <a:t>. De leche, representa el 1% de la producción nacional</a:t>
            </a:r>
            <a:endParaRPr lang="es-ES" dirty="0"/>
          </a:p>
        </p:txBody>
      </p:sp>
      <p:pic>
        <p:nvPicPr>
          <p:cNvPr id="4098" name="Picture 2" descr="Resultado de imagen para centros de acopio LE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21" y="4271068"/>
            <a:ext cx="2864398" cy="23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29551" cy="1320800"/>
          </a:xfrm>
        </p:spPr>
        <p:txBody>
          <a:bodyPr/>
          <a:lstStyle/>
          <a:p>
            <a:pPr algn="ctr"/>
            <a:r>
              <a:rPr lang="es-ES" b="1" cap="all" dirty="0" smtClean="0"/>
              <a:t>Población ganadera en la provincia de Napo</a:t>
            </a:r>
            <a:endParaRPr lang="es-ES" b="1" cap="al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405"/>
              </p:ext>
            </p:extLst>
          </p:nvPr>
        </p:nvGraphicFramePr>
        <p:xfrm>
          <a:off x="120381" y="2099211"/>
          <a:ext cx="6449231" cy="3373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804"/>
                <a:gridCol w="2166424"/>
                <a:gridCol w="1871003"/>
              </a:tblGrid>
              <a:tr h="9060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Cantón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Pob. (2010)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Pob. Ganaderos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6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Archidona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24.969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682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745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Carlos Julio Arosemena Tola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3.664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215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6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 dirty="0">
                          <a:effectLst/>
                        </a:rPr>
                        <a:t>El Chaco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7.960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962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6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>
                          <a:effectLst/>
                        </a:rPr>
                        <a:t>Quijos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6.224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689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6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>
                          <a:effectLst/>
                        </a:rPr>
                        <a:t>Tena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60.880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492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17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>
                          <a:effectLst/>
                        </a:rPr>
                        <a:t>Total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103.697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3040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20" y="2211248"/>
            <a:ext cx="5600480" cy="34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184855" y="1157316"/>
                <a:ext cx="2807596" cy="708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S" sz="2400" i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s-E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sz="2400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i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S" sz="2400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ES" sz="24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s-E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sz="2400" i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s-ES" sz="1900" dirty="0" smtClean="0"/>
                  <a:t> </a:t>
                </a:r>
                <a:endParaRPr lang="es-ES" sz="19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55" y="1157316"/>
                <a:ext cx="2807596" cy="7089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478543" y="3314753"/>
            <a:ext cx="3057539" cy="33239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=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población -&gt;3040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=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probabilidad de éxito    -&gt; 0.80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 =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probabilidad de fracaso -&gt; 0.20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 =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1.96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=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margen de error -&gt; 5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%,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30017" y="3550714"/>
            <a:ext cx="2780173" cy="2852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C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la población establecida y los porcentajes de nuestra prueba piloto tenemos como resultado n: 227,535</a:t>
            </a:r>
            <a:endParaRPr lang="es-ES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C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= 228</a:t>
            </a:r>
            <a:endParaRPr lang="es-E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621772" y="2249946"/>
                <a:ext cx="4461350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3040∗ 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∗0,8∗0,2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3040−1</m:t>
                              </m:r>
                            </m:e>
                          </m:d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∗0,8∗0,2 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72" y="2249946"/>
                <a:ext cx="4461350" cy="6873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/>
          <p:cNvSpPr txBox="1">
            <a:spLocks/>
          </p:cNvSpPr>
          <p:nvPr/>
        </p:nvSpPr>
        <p:spPr>
          <a:xfrm>
            <a:off x="1057731" y="283608"/>
            <a:ext cx="3852447" cy="8737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 smtClean="0"/>
              <a:t>MUESTRA</a:t>
            </a:r>
            <a:endParaRPr lang="es-ES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57813"/>
              </p:ext>
            </p:extLst>
          </p:nvPr>
        </p:nvGraphicFramePr>
        <p:xfrm>
          <a:off x="7785733" y="3581716"/>
          <a:ext cx="2868208" cy="2943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723"/>
                <a:gridCol w="1436485"/>
              </a:tblGrid>
              <a:tr h="540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 Encuestas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Archidona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Carlos Julio Arosemena Tola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Chaco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Quijos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946526" y="1866293"/>
            <a:ext cx="2830024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Muestra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Tamaño del estrato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N: Tamaño de la </a:t>
            </a:r>
            <a:r>
              <a:rPr lang="es-EC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población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7407016" y="1945343"/>
                <a:ext cx="1440074" cy="609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016" y="1945343"/>
                <a:ext cx="1440074" cy="6092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5892569" y="209332"/>
            <a:ext cx="446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s-EC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ENCUESTAS POR ESTRATO</a:t>
            </a:r>
          </a:p>
        </p:txBody>
      </p:sp>
    </p:spTree>
    <p:extLst>
      <p:ext uri="{BB962C8B-B14F-4D97-AF65-F5344CB8AC3E}">
        <p14:creationId xmlns:p14="http://schemas.microsoft.com/office/powerpoint/2010/main" val="38038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4613" y="558084"/>
            <a:ext cx="8596668" cy="1320800"/>
          </a:xfrm>
        </p:spPr>
        <p:txBody>
          <a:bodyPr/>
          <a:lstStyle/>
          <a:p>
            <a:pPr algn="ctr"/>
            <a:r>
              <a:rPr lang="es-ES" b="1" dirty="0" smtClean="0"/>
              <a:t>ANÁLISIS UNIVARIADO</a:t>
            </a:r>
            <a:endParaRPr lang="es-ES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04434"/>
              </p:ext>
            </p:extLst>
          </p:nvPr>
        </p:nvGraphicFramePr>
        <p:xfrm>
          <a:off x="1236155" y="1184857"/>
          <a:ext cx="10071495" cy="502484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06290"/>
                <a:gridCol w="3026535"/>
                <a:gridCol w="5138670"/>
              </a:tblGrid>
              <a:tr h="458649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VARIABLE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RESULTADO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ANÁLISIS</a:t>
                      </a:r>
                      <a:endParaRPr lang="es-ES" sz="1500" dirty="0"/>
                    </a:p>
                  </a:txBody>
                  <a:tcPr/>
                </a:tc>
              </a:tr>
              <a:tr h="678549">
                <a:tc>
                  <a:txBody>
                    <a:bodyPr/>
                    <a:lstStyle/>
                    <a:p>
                      <a:r>
                        <a:rPr lang="es-ES" sz="1500" b="0" dirty="0" smtClean="0"/>
                        <a:t>Asociatividad</a:t>
                      </a:r>
                      <a:endParaRPr lang="es-E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60,1%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La mayoría de la población ganadera no pertenece a</a:t>
                      </a:r>
                      <a:r>
                        <a:rPr lang="es-ES" sz="1500" baseline="0" dirty="0" smtClean="0"/>
                        <a:t> alguna asociación</a:t>
                      </a:r>
                      <a:endParaRPr lang="es-ES" sz="1500" dirty="0"/>
                    </a:p>
                  </a:txBody>
                  <a:tcPr/>
                </a:tc>
              </a:tr>
              <a:tr h="395821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Hato</a:t>
                      </a:r>
                      <a:r>
                        <a:rPr lang="es-ES" sz="1500" baseline="0" dirty="0" smtClean="0"/>
                        <a:t> ganadero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44,7%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La mayor población bovino esta conformada por cabezas de ganado de leche raza Holstein.</a:t>
                      </a:r>
                      <a:endParaRPr lang="es-ES" sz="1500" dirty="0"/>
                    </a:p>
                  </a:txBody>
                  <a:tcPr/>
                </a:tc>
              </a:tr>
              <a:tr h="458649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Beneficios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84,2% (S.G)</a:t>
                      </a:r>
                    </a:p>
                    <a:p>
                      <a:pPr algn="ctr"/>
                      <a:endParaRPr lang="es-ES" sz="1500" dirty="0" smtClean="0"/>
                    </a:p>
                    <a:p>
                      <a:pPr algn="ctr"/>
                      <a:r>
                        <a:rPr lang="es-ES" sz="1500" dirty="0" smtClean="0"/>
                        <a:t>56,1% (C.A.)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La</a:t>
                      </a:r>
                      <a:r>
                        <a:rPr lang="es-ES" sz="1500" baseline="0" dirty="0" smtClean="0"/>
                        <a:t> mayoría de ganaderos no han sido beneficiados con el seguro ganadero y tampoco de algún centro de acopio</a:t>
                      </a:r>
                      <a:endParaRPr lang="es-ES" sz="1500" dirty="0"/>
                    </a:p>
                  </a:txBody>
                  <a:tcPr/>
                </a:tc>
              </a:tr>
              <a:tr h="4586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Capacitación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43,9%</a:t>
                      </a:r>
                    </a:p>
                    <a:p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 smtClean="0"/>
                        <a:t>La</a:t>
                      </a:r>
                      <a:r>
                        <a:rPr lang="es-ES" sz="1500" baseline="0" dirty="0" smtClean="0"/>
                        <a:t> mayoría de personas dedicadas a la actividad ganadera ha recibido capacitaciones como beneficio de pertenecer a una asociación ganadera.</a:t>
                      </a:r>
                      <a:endParaRPr lang="es-ES" sz="1500" dirty="0"/>
                    </a:p>
                  </a:txBody>
                  <a:tcPr/>
                </a:tc>
              </a:tr>
              <a:tr h="458649">
                <a:tc>
                  <a:txBody>
                    <a:bodyPr/>
                    <a:lstStyle/>
                    <a:p>
                      <a:r>
                        <a:rPr lang="es-ES" sz="1500" b="0" dirty="0" smtClean="0"/>
                        <a:t>Financiamiento</a:t>
                      </a:r>
                      <a:endParaRPr lang="es-E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61,8%</a:t>
                      </a:r>
                    </a:p>
                    <a:p>
                      <a:pPr algn="ctr"/>
                      <a:endParaRPr lang="es-ES" sz="1500" dirty="0" smtClean="0"/>
                    </a:p>
                    <a:p>
                      <a:pPr algn="ctr"/>
                      <a:r>
                        <a:rPr lang="es-ES" sz="1500" dirty="0" smtClean="0"/>
                        <a:t>82%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La</a:t>
                      </a:r>
                      <a:r>
                        <a:rPr lang="es-ES" sz="1500" baseline="0" dirty="0" smtClean="0"/>
                        <a:t> mayor parte de encuestados ha</a:t>
                      </a:r>
                      <a:r>
                        <a:rPr lang="es-ES" sz="1500" dirty="0" smtClean="0"/>
                        <a:t> realizado</a:t>
                      </a:r>
                      <a:r>
                        <a:rPr lang="es-ES" sz="1500" baseline="0" dirty="0" smtClean="0"/>
                        <a:t> créditos para sus actividades ganaderas, y en su mayoría en BAN Ecuador </a:t>
                      </a:r>
                      <a:endParaRPr lang="es-ES" sz="1500" dirty="0"/>
                    </a:p>
                  </a:txBody>
                  <a:tcPr/>
                </a:tc>
              </a:tr>
              <a:tr h="458649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Comercialización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33,33%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Indica que oferta su</a:t>
                      </a:r>
                      <a:r>
                        <a:rPr lang="es-ES" sz="1500" baseline="0" dirty="0" smtClean="0"/>
                        <a:t> producción en mayoristas</a:t>
                      </a:r>
                      <a:endParaRPr lang="es-ES" sz="1500" dirty="0"/>
                    </a:p>
                  </a:txBody>
                  <a:tcPr/>
                </a:tc>
              </a:tr>
              <a:tr h="458649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Percepción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57%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La mayo</a:t>
                      </a:r>
                      <a:r>
                        <a:rPr lang="es-ES" sz="1500" baseline="0" dirty="0" smtClean="0"/>
                        <a:t>r parte considera que el gobierno actual no ayuda al sector ganadero de la provincia.</a:t>
                      </a:r>
                      <a:endParaRPr lang="es-ES" sz="1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51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2182" y="0"/>
            <a:ext cx="8596668" cy="1320800"/>
          </a:xfrm>
        </p:spPr>
        <p:txBody>
          <a:bodyPr/>
          <a:lstStyle/>
          <a:p>
            <a:pPr algn="ctr"/>
            <a:r>
              <a:rPr lang="es-ES" b="1" dirty="0" smtClean="0"/>
              <a:t>ANÁLISIS BIVARIADO </a:t>
            </a:r>
            <a:endParaRPr lang="es-ES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16019"/>
              </p:ext>
            </p:extLst>
          </p:nvPr>
        </p:nvGraphicFramePr>
        <p:xfrm>
          <a:off x="548545" y="631167"/>
          <a:ext cx="7667907" cy="6226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923"/>
                <a:gridCol w="544946"/>
                <a:gridCol w="1800900"/>
                <a:gridCol w="691523"/>
                <a:gridCol w="691523"/>
                <a:gridCol w="691523"/>
                <a:gridCol w="691523"/>
                <a:gridCol w="691523"/>
                <a:gridCol w="691523"/>
              </a:tblGrid>
              <a:tr h="251175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Nivel de Ingresos promedio mensual de la actividad ganadera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95360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Menos de $375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 $376 a $500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 $501 a $650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 $651 a $900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Más de $900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Total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</a:tr>
              <a:tr h="251175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¿Pertenece a alguna asociación ganadera o agropecuaria?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Recuento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</a:tr>
              <a:tr h="14755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% dentro de ¿Pertenece a alguna asociación ganadera o agropecuaria?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33,8%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3,8%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7,5%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</a:tr>
              <a:tr h="2511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Recuento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</a:tr>
              <a:tr h="14755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% dentro de ¿Pertenece a alguna asociación ganadera o agropecuaria?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71,1%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18,2%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3,3%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4,1%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3,3%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</a:tr>
              <a:tr h="251175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Recuento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113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</a:tr>
              <a:tr h="1475591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% dentro de ¿Pertenece a alguna asociación ganadera o agropecuaria?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56,2%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24,9%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5,0%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100,0%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9" marR="38529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306873" y="1004552"/>
            <a:ext cx="23439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acepta la hipótesis ya que se relacionó las preguntas 14 y 9 en el análisis chi cuadrado de Pearson con un valor de significancia del 0% por lo cual las asociaciones si contribuyen al desarrollo del sector mejorando sus ingresos.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4309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006" y="373488"/>
            <a:ext cx="8596668" cy="746975"/>
          </a:xfrm>
        </p:spPr>
        <p:txBody>
          <a:bodyPr/>
          <a:lstStyle/>
          <a:p>
            <a:r>
              <a:rPr lang="es-ES" b="1" u="sng" dirty="0" smtClean="0">
                <a:solidFill>
                  <a:schemeClr val="tx1"/>
                </a:solidFill>
              </a:rPr>
              <a:t>CONCLUSIONES</a:t>
            </a:r>
            <a:endParaRPr lang="es-E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6701218"/>
              </p:ext>
            </p:extLst>
          </p:nvPr>
        </p:nvGraphicFramePr>
        <p:xfrm>
          <a:off x="878448" y="965851"/>
          <a:ext cx="11149429" cy="589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6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13208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239451" y="1775852"/>
            <a:ext cx="4525731" cy="4418886"/>
          </a:xfrm>
          <a:prstGeom prst="homePlate">
            <a:avLst>
              <a:gd name="adj" fmla="val 360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u="sng" dirty="0" smtClean="0">
                <a:solidFill>
                  <a:schemeClr val="tx1"/>
                </a:solidFill>
              </a:rPr>
              <a:t>Objetivo General</a:t>
            </a:r>
          </a:p>
          <a:p>
            <a:pPr algn="ctr"/>
            <a:endParaRPr lang="es-EC" sz="2000" dirty="0" smtClean="0">
              <a:solidFill>
                <a:schemeClr val="tx1"/>
              </a:solidFill>
            </a:endParaRPr>
          </a:p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Investigar </a:t>
            </a:r>
            <a:r>
              <a:rPr lang="es-EC" sz="2000" dirty="0">
                <a:solidFill>
                  <a:schemeClr val="tx1"/>
                </a:solidFill>
              </a:rPr>
              <a:t>la incidencia de la Economía Popular y Solidaria en el sector ganadero de la provincia de Napo para incrementar la producción y mejorar la calidad de vida de las habitantes mediante la recopilación de información por medio de </a:t>
            </a:r>
            <a:r>
              <a:rPr lang="es-EC" sz="2000" dirty="0" smtClean="0">
                <a:solidFill>
                  <a:schemeClr val="tx1"/>
                </a:solidFill>
              </a:rPr>
              <a:t>encuestas.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97580991"/>
              </p:ext>
            </p:extLst>
          </p:nvPr>
        </p:nvGraphicFramePr>
        <p:xfrm>
          <a:off x="4131255" y="1081826"/>
          <a:ext cx="8128000" cy="56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740203" y="930786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Objetivo Específicos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1104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2" y="217268"/>
            <a:ext cx="8596668" cy="661182"/>
          </a:xfrm>
        </p:spPr>
        <p:txBody>
          <a:bodyPr/>
          <a:lstStyle/>
          <a:p>
            <a:r>
              <a:rPr lang="es-ES" b="1" u="sng" dirty="0" smtClean="0">
                <a:solidFill>
                  <a:schemeClr val="tx1"/>
                </a:solidFill>
              </a:rPr>
              <a:t>RECOMENDACIONES</a:t>
            </a:r>
            <a:endParaRPr lang="es-ES" b="1" u="sng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156874" y="661182"/>
            <a:ext cx="450166" cy="157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5083" y="1095717"/>
            <a:ext cx="10705516" cy="53553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 smtClean="0"/>
              <a:t>Establecer </a:t>
            </a:r>
            <a:r>
              <a:rPr lang="es-EC" dirty="0"/>
              <a:t>charlas de socialización por parte de autoridades del Ministerio de agricultura, ganadería, acuacultura y pesca (</a:t>
            </a:r>
            <a:r>
              <a:rPr lang="es-EC" dirty="0" smtClean="0"/>
              <a:t>MAGAP) </a:t>
            </a:r>
            <a:r>
              <a:rPr lang="es-EC" dirty="0"/>
              <a:t>dando a conocer los beneficios que un ganadero puede acceder al ser partícipe en una asociación legalmente constituida. </a:t>
            </a:r>
            <a:endParaRPr lang="es-EC" dirty="0" smtClean="0"/>
          </a:p>
          <a:p>
            <a:endParaRPr lang="es-EC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Fomentar </a:t>
            </a:r>
            <a:r>
              <a:rPr lang="es-EC" dirty="0"/>
              <a:t>la participación de los socios en las actividades organizadas por las asociaciones ganaderas y/o agropecuarias, permitiendo de esta manera trabajar para su propio beneficio y estar actualizados en los temas que competen al sector</a:t>
            </a:r>
            <a:r>
              <a:rPr lang="es-EC" dirty="0" smtClean="0"/>
              <a:t>.</a:t>
            </a:r>
          </a:p>
          <a:p>
            <a:endParaRPr lang="es-EC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/>
              <a:t>Fomentar los precios justos para que los ganaderos tengan buenos ingresos, y de esta manera puedan incrementar y mejorar su producción</a:t>
            </a:r>
            <a:r>
              <a:rPr lang="es-EC" dirty="0" smtClean="0"/>
              <a:t>.</a:t>
            </a:r>
          </a:p>
          <a:p>
            <a:pPr lvl="0"/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Buscar convenios para facilitar la comercialización con empresas por parte de los representantes de las asociaciones para beneficio de sus integrantes</a:t>
            </a:r>
            <a:r>
              <a:rPr lang="es-EC" dirty="0" smtClean="0"/>
              <a:t>.</a:t>
            </a:r>
          </a:p>
          <a:p>
            <a:endParaRPr lang="es-EC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/>
              <a:t>Fomentar la asociatividad en el cantón Carlos Julio Arosemena Tola, ya que en dicho sector no existe ninguna asociación ganadera</a:t>
            </a:r>
            <a:r>
              <a:rPr lang="es-EC" dirty="0" smtClean="0"/>
              <a:t>.</a:t>
            </a:r>
          </a:p>
          <a:p>
            <a:pPr lvl="0"/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Realizar programas de vinculación con la sociedad por parte de los estudiantes, con temas de asociatividad, ahorro, planificación, inversión etc</a:t>
            </a:r>
            <a:r>
              <a:rPr lang="es-EC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1369" y="760438"/>
            <a:ext cx="8596668" cy="1320800"/>
          </a:xfrm>
        </p:spPr>
        <p:txBody>
          <a:bodyPr/>
          <a:lstStyle/>
          <a:p>
            <a:r>
              <a:rPr lang="es-ES" b="1" dirty="0"/>
              <a:t>Descripción de la situación actual del área de intervención del proyecto</a:t>
            </a:r>
            <a:endParaRPr lang="es-ES" dirty="0"/>
          </a:p>
        </p:txBody>
      </p:sp>
      <p:sp>
        <p:nvSpPr>
          <p:cNvPr id="4" name="Esquina doblada 3"/>
          <p:cNvSpPr/>
          <p:nvPr/>
        </p:nvSpPr>
        <p:spPr>
          <a:xfrm>
            <a:off x="309489" y="2166425"/>
            <a:ext cx="4360985" cy="3840480"/>
          </a:xfrm>
          <a:prstGeom prst="foldedCorner">
            <a:avLst/>
          </a:prstGeom>
          <a:solidFill>
            <a:srgbClr val="DFE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</a:rPr>
              <a:t>La provincia Napo se encuentra en la región oriente del país, dividida en 5 cantones y con una población de 103.697 habitantes, de los cuales 3040 se dedican a la actividad ganadera la cual es una de las principales actividades económicas de la provincia, en su mayoría estos habitantes tienen únicamente educación primaria.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703" y="2039302"/>
            <a:ext cx="3920145" cy="360184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72140" y="14263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/>
              <a:t>PROPUESTA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315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538" y="609600"/>
            <a:ext cx="8596668" cy="1320800"/>
          </a:xfrm>
        </p:spPr>
        <p:txBody>
          <a:bodyPr/>
          <a:lstStyle/>
          <a:p>
            <a:r>
              <a:rPr lang="es-ES" dirty="0" smtClean="0"/>
              <a:t>PROPUESTA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5234121"/>
              </p:ext>
            </p:extLst>
          </p:nvPr>
        </p:nvGraphicFramePr>
        <p:xfrm>
          <a:off x="677335" y="719666"/>
          <a:ext cx="10689360" cy="59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878" y="4411101"/>
            <a:ext cx="32670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cap="all" dirty="0" smtClean="0"/>
              <a:t>Línea base del proyecto</a:t>
            </a:r>
            <a:endParaRPr lang="es-ES" b="1" cap="all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5323849"/>
              </p:ext>
            </p:extLst>
          </p:nvPr>
        </p:nvGraphicFramePr>
        <p:xfrm>
          <a:off x="677334" y="1384976"/>
          <a:ext cx="9959926" cy="437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406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9537" y="567397"/>
            <a:ext cx="9198186" cy="1320800"/>
          </a:xfrm>
        </p:spPr>
        <p:txBody>
          <a:bodyPr>
            <a:normAutofit/>
          </a:bodyPr>
          <a:lstStyle/>
          <a:p>
            <a:pPr algn="ctr"/>
            <a:r>
              <a:rPr lang="es-ES" sz="32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Objetivos del Plan Nacional del Buen Vivir </a:t>
            </a:r>
            <a:endParaRPr lang="es-ES" sz="32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40236574"/>
              </p:ext>
            </p:extLst>
          </p:nvPr>
        </p:nvGraphicFramePr>
        <p:xfrm>
          <a:off x="1014437" y="13403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Resultado de imagen para buen vivir ecu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62" y="4278303"/>
            <a:ext cx="4458001" cy="25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8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RESPONS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914400"/>
            <a:ext cx="4484876" cy="38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76469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851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20080345">
            <a:off x="1617492" y="2302258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GRACIAS</a:t>
            </a:r>
            <a:endParaRPr lang="es-ES" sz="1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1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230294" cy="70404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92D050"/>
                </a:solidFill>
              </a:rPr>
              <a:t>ECONOMÍA POPULAR Y SOLIDARIA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9914" y="1725488"/>
            <a:ext cx="3765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 Economía Popular y Solidaria es el principal elemento en el cambio de la matriz productiva.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6" y="4314709"/>
            <a:ext cx="3495181" cy="1957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183" y="1552047"/>
            <a:ext cx="4391839" cy="2524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5256209" y="4411175"/>
            <a:ext cx="55121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La Constitución y la Ley de Economía Popular y Solidaria y del Sector Financiero (LOEPS) definen este importante sector de la economía del país y el objetivo por medio de su cumplimiento es la búsqueda del buen vivir y del buen común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9947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22029167"/>
              </p:ext>
            </p:extLst>
          </p:nvPr>
        </p:nvGraphicFramePr>
        <p:xfrm>
          <a:off x="870519" y="-112221"/>
          <a:ext cx="10372738" cy="564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91934"/>
              </p:ext>
            </p:extLst>
          </p:nvPr>
        </p:nvGraphicFramePr>
        <p:xfrm>
          <a:off x="2962140" y="4146996"/>
          <a:ext cx="5666705" cy="256032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387546"/>
                <a:gridCol w="2279159"/>
              </a:tblGrid>
              <a:tr h="6603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Sector de la EPS</a:t>
                      </a:r>
                      <a:endParaRPr lang="es-E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Número de Ocupados/Socios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5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Asociaciones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125.304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Cooperativas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256.382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5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Unidades Económicas Populares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678.000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5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Sector financiero popular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3.783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r>
                        <a:rPr lang="es-MX" sz="1600" dirty="0">
                          <a:effectLst/>
                        </a:rPr>
                        <a:t>´</a:t>
                      </a:r>
                      <a:r>
                        <a:rPr lang="es-ES" sz="1600" dirty="0">
                          <a:effectLst/>
                        </a:rPr>
                        <a:t>063.469</a:t>
                      </a:r>
                      <a:endParaRPr lang="es-E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07643" y="532327"/>
            <a:ext cx="8003027" cy="70404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ECONOMÍA POPULAR Y SOLIDARIA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12960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3234"/>
            <a:ext cx="11514666" cy="101313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ORGANIZACIONES DE ECONOMÍA POPULAR Y SOLIDARIA</a:t>
            </a:r>
            <a:endParaRPr lang="es-ES" b="1" dirty="0"/>
          </a:p>
        </p:txBody>
      </p:sp>
      <p:sp>
        <p:nvSpPr>
          <p:cNvPr id="4" name="Llamada de flecha hacia abajo 3"/>
          <p:cNvSpPr/>
          <p:nvPr/>
        </p:nvSpPr>
        <p:spPr>
          <a:xfrm rot="16200000">
            <a:off x="-1156127" y="2553422"/>
            <a:ext cx="5383369" cy="2318199"/>
          </a:xfrm>
          <a:prstGeom prst="downArrowCallout">
            <a:avLst>
              <a:gd name="adj1" fmla="val 25000"/>
              <a:gd name="adj2" fmla="val 30556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De acuerdo a la LOEPS las formas organizativas en la Economía Popular y Solidaria está conformada por los sectores cooperativistas, asociativos, comunitarios y Unidades Económicas Populares: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020837"/>
            <a:ext cx="7555941" cy="515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00788" y="2292439"/>
            <a:ext cx="56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200" dirty="0" smtClean="0"/>
              <a:t>8,5%</a:t>
            </a:r>
            <a:endParaRPr lang="es-U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64875" y="1852410"/>
            <a:ext cx="44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200" dirty="0" smtClean="0"/>
              <a:t>11%</a:t>
            </a:r>
            <a:endParaRPr lang="es-U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170312" y="1575411"/>
            <a:ext cx="44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200" dirty="0" smtClean="0"/>
              <a:t>19%</a:t>
            </a:r>
            <a:endParaRPr lang="es-U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8507568" y="1298412"/>
            <a:ext cx="44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200" dirty="0"/>
              <a:t>7</a:t>
            </a:r>
            <a:r>
              <a:rPr lang="es-US" sz="1200" dirty="0" smtClean="0"/>
              <a:t>%</a:t>
            </a:r>
            <a:endParaRPr lang="es-US" sz="1200" dirty="0"/>
          </a:p>
        </p:txBody>
      </p:sp>
    </p:spTree>
    <p:extLst>
      <p:ext uri="{BB962C8B-B14F-4D97-AF65-F5344CB8AC3E}">
        <p14:creationId xmlns:p14="http://schemas.microsoft.com/office/powerpoint/2010/main" val="3137417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3"/>
            <a:ext cx="10773768" cy="1036320"/>
          </a:xfrm>
        </p:spPr>
        <p:txBody>
          <a:bodyPr/>
          <a:lstStyle/>
          <a:p>
            <a:pPr algn="ctr"/>
            <a:r>
              <a:rPr lang="es-ES" b="1" dirty="0" smtClean="0"/>
              <a:t>ASOCIACIONES AGROPECUARIAS EN ECUADOR</a:t>
            </a:r>
            <a:endParaRPr lang="es-ES" b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00139259"/>
              </p:ext>
            </p:extLst>
          </p:nvPr>
        </p:nvGraphicFramePr>
        <p:xfrm>
          <a:off x="387303" y="936000"/>
          <a:ext cx="5655210" cy="288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ceso 4"/>
          <p:cNvSpPr/>
          <p:nvPr/>
        </p:nvSpPr>
        <p:spPr>
          <a:xfrm>
            <a:off x="1122839" y="4020787"/>
            <a:ext cx="4054468" cy="243370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la región costa existe alrededor de 472 asociaciones.</a:t>
            </a:r>
          </a:p>
          <a:p>
            <a:pPr algn="ctr"/>
            <a:r>
              <a:rPr lang="es-ES" dirty="0" smtClean="0"/>
              <a:t>En la </a:t>
            </a:r>
            <a:r>
              <a:rPr lang="es-ES" dirty="0"/>
              <a:t>región </a:t>
            </a:r>
            <a:r>
              <a:rPr lang="es-ES" dirty="0" smtClean="0"/>
              <a:t>sierra, hay un total de 401.</a:t>
            </a:r>
          </a:p>
          <a:p>
            <a:pPr algn="ctr"/>
            <a:r>
              <a:rPr lang="es-ES" dirty="0" smtClean="0"/>
              <a:t>Región Amazónica 93 y </a:t>
            </a:r>
            <a:r>
              <a:rPr lang="es-ES" dirty="0"/>
              <a:t>R</a:t>
            </a:r>
            <a:r>
              <a:rPr lang="es-ES" dirty="0" smtClean="0"/>
              <a:t>egión insular 3</a:t>
            </a:r>
            <a:endParaRPr lang="es-E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93440967"/>
              </p:ext>
            </p:extLst>
          </p:nvPr>
        </p:nvGraphicFramePr>
        <p:xfrm>
          <a:off x="6780628" y="3671667"/>
          <a:ext cx="4951828" cy="330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Resultado de imagen para provincia de na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2" y="740386"/>
            <a:ext cx="3283085" cy="30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31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281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Acciones técnicas e instrumentos legales para la Economía y Finanzas Populares</a:t>
            </a:r>
            <a:endParaRPr lang="es-ES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8274989"/>
              </p:ext>
            </p:extLst>
          </p:nvPr>
        </p:nvGraphicFramePr>
        <p:xfrm>
          <a:off x="1617785" y="1370805"/>
          <a:ext cx="9411286" cy="509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31" y="3131013"/>
            <a:ext cx="15335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5366"/>
            <a:ext cx="11829303" cy="1320800"/>
          </a:xfrm>
        </p:spPr>
        <p:txBody>
          <a:bodyPr/>
          <a:lstStyle/>
          <a:p>
            <a:pPr algn="ctr"/>
            <a:r>
              <a:rPr lang="es-ES" b="1" cap="all" dirty="0" smtClean="0"/>
              <a:t>Proyectos y programas a favor del sector ganadero</a:t>
            </a:r>
            <a:endParaRPr lang="es-ES" b="1" cap="al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11042"/>
              </p:ext>
            </p:extLst>
          </p:nvPr>
        </p:nvGraphicFramePr>
        <p:xfrm>
          <a:off x="644338" y="1466166"/>
          <a:ext cx="8370278" cy="5190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5139"/>
                <a:gridCol w="4185139"/>
              </a:tblGrid>
              <a:tr h="370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Proyectos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2F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2FAAC"/>
                    </a:solidFill>
                  </a:tcPr>
                </a:tc>
              </a:tr>
              <a:tr h="1853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Proyecto Agro seguro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D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Beneficio para pequeños y medianos productores agrícolas, ganaderos, acuícolas y otros agentes productivos vinculados al agro ecuatoriano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2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Erradicación Fiebre Aftosa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D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Erradicación de fiebre aftosa en toda la población bovina del país mediante la vacunación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1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Proyecto 2KR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D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Programa de cooperación de Japón, en Ecuador se ejecuta desde 1994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2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Proyecto Ganadería Sostenible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D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Actividad pecuaria con modelos de producción amigables con el ambiente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Resultado de imagen para agrose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27" y="1988176"/>
            <a:ext cx="2200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rradicacion fiebre aftos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85" y="2892871"/>
            <a:ext cx="2359517" cy="15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ganaderia sostenib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2" b="19907"/>
          <a:stretch/>
        </p:blipFill>
        <p:spPr bwMode="auto">
          <a:xfrm>
            <a:off x="9292467" y="4892910"/>
            <a:ext cx="2536836" cy="11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04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11015"/>
            <a:ext cx="11929402" cy="1719385"/>
          </a:xfrm>
        </p:spPr>
        <p:txBody>
          <a:bodyPr/>
          <a:lstStyle/>
          <a:p>
            <a:pPr algn="ctr"/>
            <a:r>
              <a:rPr lang="es-ES" b="1" cap="all" dirty="0" smtClean="0"/>
              <a:t>Capacitaciones desarrolladas en el sector ganadero de la provincia de Napo</a:t>
            </a:r>
            <a:endParaRPr lang="es-ES" b="1" cap="al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18258"/>
              </p:ext>
            </p:extLst>
          </p:nvPr>
        </p:nvGraphicFramePr>
        <p:xfrm>
          <a:off x="1449133" y="1809779"/>
          <a:ext cx="4477922" cy="459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7922"/>
              </a:tblGrid>
              <a:tr h="84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ES" sz="1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</a:t>
                      </a:r>
                      <a:r>
                        <a:rPr lang="es-ES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técnica sobre vacunación, Atención a Focos de Fiebre </a:t>
                      </a:r>
                      <a:r>
                        <a:rPr lang="es-ES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Aftosa</a:t>
                      </a:r>
                      <a:r>
                        <a:rPr lang="es-ES" sz="1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(PEFA).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06402"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Capacitación </a:t>
                      </a:r>
                      <a:r>
                        <a:rPr lang="es-EC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ganaderos para el programa de brúcela, tuberculosis y calidad de lecha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5530"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Capacitación</a:t>
                      </a:r>
                      <a:r>
                        <a:rPr lang="es-EC" sz="1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anejo </a:t>
                      </a:r>
                      <a:r>
                        <a:rPr lang="es-EC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vacunas, </a:t>
                      </a:r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vacunación y </a:t>
                      </a:r>
                      <a:r>
                        <a:rPr lang="es-EC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sanidad animal</a:t>
                      </a:r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4659"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Capacitación Reglamento </a:t>
                      </a:r>
                      <a:r>
                        <a:rPr lang="es-EC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Ferias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5530"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Capacitación </a:t>
                      </a:r>
                      <a:r>
                        <a:rPr lang="es-EC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Buenas prácticas pecuarias de Leche.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33972">
                <a:tc>
                  <a:txBody>
                    <a:bodyPr/>
                    <a:lstStyle/>
                    <a:p>
                      <a:pPr algn="l" fontAlgn="b"/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Capacitación </a:t>
                      </a:r>
                      <a:r>
                        <a:rPr lang="es-EC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Rabia Silvestre (enfermedad de vaca loca</a:t>
                      </a:r>
                      <a:r>
                        <a:rPr lang="es-EC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l" fontAlgn="b"/>
                      <a:r>
                        <a:rPr lang="es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Sistema de Identificación y Trazabilidad</a:t>
                      </a:r>
                      <a:r>
                        <a:rPr lang="es-E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Animal </a:t>
                      </a:r>
                      <a:r>
                        <a:rPr lang="es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SITA</a:t>
                      </a:r>
                      <a:r>
                        <a:rPr lang="es-E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54411"/>
              </p:ext>
            </p:extLst>
          </p:nvPr>
        </p:nvGraphicFramePr>
        <p:xfrm>
          <a:off x="6302546" y="3071047"/>
          <a:ext cx="3369487" cy="152853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50848"/>
                <a:gridCol w="1718639"/>
              </a:tblGrid>
              <a:tr h="745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Año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Número </a:t>
                      </a:r>
                      <a:r>
                        <a:rPr lang="es-EC" sz="1600" dirty="0">
                          <a:effectLst/>
                        </a:rPr>
                        <a:t>de capacitaciones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7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1640</TotalTime>
  <Words>2157</Words>
  <Application>Microsoft Office PowerPoint</Application>
  <PresentationFormat>Personalizado</PresentationFormat>
  <Paragraphs>389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Faceta</vt:lpstr>
      <vt:lpstr>DEPARTAMENTO DE CIENCIAS ECONOMICAS, ADMINISTRATIVAS Y DE COMERCIO</vt:lpstr>
      <vt:lpstr>OBJETIVOS</vt:lpstr>
      <vt:lpstr>ECONOMÍA POPULAR Y SOLIDARIA</vt:lpstr>
      <vt:lpstr>ECONOMÍA POPULAR Y SOLIDARIA</vt:lpstr>
      <vt:lpstr>ORGANIZACIONES DE ECONOMÍA POPULAR Y SOLIDARIA</vt:lpstr>
      <vt:lpstr>ASOCIACIONES AGROPECUARIAS EN ECUADOR</vt:lpstr>
      <vt:lpstr>Acciones técnicas e instrumentos legales para la Economía y Finanzas Populares</vt:lpstr>
      <vt:lpstr>Proyectos y programas a favor del sector ganadero</vt:lpstr>
      <vt:lpstr>Capacitaciones desarrolladas en el sector ganadero de la provincia de Napo</vt:lpstr>
      <vt:lpstr>Presupuesto destinado al sector agropecuario en la provincia de Napo</vt:lpstr>
      <vt:lpstr>Financiamiento en el sector agropecuario</vt:lpstr>
      <vt:lpstr>Población bovina en la provincia de Napo</vt:lpstr>
      <vt:lpstr>Formas de Manejo del ganado Bovino en la provincia de Napo</vt:lpstr>
      <vt:lpstr>Centros de Acopio y faenamiento en la provincia de Napo</vt:lpstr>
      <vt:lpstr>Población ganadera en la provincia de Napo</vt:lpstr>
      <vt:lpstr>Presentación de PowerPoint</vt:lpstr>
      <vt:lpstr>ANÁLISIS UNIVARIADO</vt:lpstr>
      <vt:lpstr>ANÁLISIS BIVARIADO </vt:lpstr>
      <vt:lpstr>CONCLUSIONES</vt:lpstr>
      <vt:lpstr>RECOMENDACIONES</vt:lpstr>
      <vt:lpstr>Descripción de la situación actual del área de intervención del proyecto</vt:lpstr>
      <vt:lpstr>PROPUESTA</vt:lpstr>
      <vt:lpstr>Línea base del proyecto</vt:lpstr>
      <vt:lpstr>Objetivos del Plan Nacional del Buen Vivir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- ESPE</dc:title>
  <dc:creator>Sony</dc:creator>
  <cp:lastModifiedBy>Colossus User</cp:lastModifiedBy>
  <cp:revision>78</cp:revision>
  <cp:lastPrinted>2017-03-01T10:46:15Z</cp:lastPrinted>
  <dcterms:created xsi:type="dcterms:W3CDTF">2017-02-21T06:40:37Z</dcterms:created>
  <dcterms:modified xsi:type="dcterms:W3CDTF">2017-03-07T20:04:09Z</dcterms:modified>
</cp:coreProperties>
</file>